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410" r:id="rId5"/>
    <p:sldId id="383" r:id="rId6"/>
    <p:sldId id="391" r:id="rId7"/>
    <p:sldId id="412" r:id="rId8"/>
    <p:sldId id="407" r:id="rId9"/>
    <p:sldId id="406" r:id="rId10"/>
    <p:sldId id="408" r:id="rId11"/>
    <p:sldId id="405" r:id="rId12"/>
    <p:sldId id="404" r:id="rId13"/>
    <p:sldId id="411"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5A2"/>
    <a:srgbClr val="5D7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55151" autoAdjust="0"/>
  </p:normalViewPr>
  <p:slideViewPr>
    <p:cSldViewPr snapToGrid="0">
      <p:cViewPr varScale="1">
        <p:scale>
          <a:sx n="59" d="100"/>
          <a:sy n="59" d="100"/>
        </p:scale>
        <p:origin x="258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588207-91CE-4FA5-B023-4E06FF8C0F0A}"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en-US"/>
        </a:p>
      </dgm:t>
    </dgm:pt>
    <dgm:pt modelId="{D4F71EF9-E5E8-41CD-AD47-DBE3CF4A17D3}">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Identification of Requirements: </a:t>
          </a:r>
          <a:r>
            <a:rPr lang="en-US" sz="1200" b="0" i="0" dirty="0">
              <a:latin typeface="Calibri" panose="020F0502020204030204" pitchFamily="34" charset="0"/>
              <a:ea typeface="Calibri" panose="020F0502020204030204" pitchFamily="34" charset="0"/>
              <a:cs typeface="Calibri" panose="020F0502020204030204" pitchFamily="34" charset="0"/>
            </a:rPr>
            <a:t>Gather software needs from project manager, IT support staff, and end users</a:t>
          </a:r>
          <a:r>
            <a:rPr lang="en-US" sz="1200" b="0" i="0" dirty="0"/>
            <a:t>.</a:t>
          </a:r>
          <a:endParaRPr lang="en-US" sz="1200" dirty="0"/>
        </a:p>
      </dgm:t>
    </dgm:pt>
    <dgm:pt modelId="{50A93329-3002-4F66-9013-F27FBB37EFE9}" type="parTrans" cxnId="{A0DF9B6B-0FA6-41AF-9766-D0B59859DFDA}">
      <dgm:prSet/>
      <dgm:spPr/>
      <dgm:t>
        <a:bodyPr/>
        <a:lstStyle/>
        <a:p>
          <a:endParaRPr lang="en-US"/>
        </a:p>
      </dgm:t>
    </dgm:pt>
    <dgm:pt modelId="{1C38B4F2-3D41-4D55-95BF-3E5B4D527CAC}" type="sibTrans" cxnId="{A0DF9B6B-0FA6-41AF-9766-D0B59859DFDA}">
      <dgm:prSet/>
      <dgm:spPr/>
      <dgm:t>
        <a:bodyPr/>
        <a:lstStyle/>
        <a:p>
          <a:endParaRPr lang="en-US"/>
        </a:p>
      </dgm:t>
    </dgm:pt>
    <dgm:pt modelId="{44AB501E-0C53-43E7-B32F-D7C751D60356}">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Market Research: </a:t>
          </a:r>
          <a:r>
            <a:rPr lang="en-US" sz="1200" b="0" i="0" dirty="0">
              <a:latin typeface="Calibri" panose="020F0502020204030204" pitchFamily="34" charset="0"/>
              <a:ea typeface="Calibri" panose="020F0502020204030204" pitchFamily="34" charset="0"/>
              <a:cs typeface="Calibri" panose="020F0502020204030204" pitchFamily="34" charset="0"/>
            </a:rPr>
            <a:t>Conduct thorough market research to identify potential suppliers and assess available software.</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7E57862B-3BE3-465D-8CCE-FF78D39BBC9C}" type="parTrans" cxnId="{17451778-0C1A-4795-A609-A567F110DF71}">
      <dgm:prSet/>
      <dgm:spPr/>
      <dgm:t>
        <a:bodyPr/>
        <a:lstStyle/>
        <a:p>
          <a:endParaRPr lang="en-US"/>
        </a:p>
      </dgm:t>
    </dgm:pt>
    <dgm:pt modelId="{E9EECC5A-7F8E-43BC-A64D-99DFF9786C6B}" type="sibTrans" cxnId="{17451778-0C1A-4795-A609-A567F110DF71}">
      <dgm:prSet/>
      <dgm:spPr/>
      <dgm:t>
        <a:bodyPr/>
        <a:lstStyle/>
        <a:p>
          <a:endParaRPr lang="en-US"/>
        </a:p>
      </dgm:t>
    </dgm:pt>
    <dgm:pt modelId="{24A7DB8E-5CF6-4E17-ADF3-E7F1E7D04339}">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Choosing a Vendor: </a:t>
          </a:r>
          <a:r>
            <a:rPr lang="en-US" sz="1200" b="0" i="0" dirty="0">
              <a:latin typeface="Calibri" panose="020F0502020204030204" pitchFamily="34" charset="0"/>
              <a:ea typeface="Calibri" panose="020F0502020204030204" pitchFamily="34" charset="0"/>
              <a:cs typeface="Calibri" panose="020F0502020204030204" pitchFamily="34" charset="0"/>
            </a:rPr>
            <a:t>Request proposals from suppliers and evaluate based on features, cost, and support</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33BCDAA7-4C23-492F-9B7C-6C35F4DB8076}" type="parTrans" cxnId="{F58AB1BA-2B23-463C-8D56-862F81CD9E98}">
      <dgm:prSet/>
      <dgm:spPr/>
      <dgm:t>
        <a:bodyPr/>
        <a:lstStyle/>
        <a:p>
          <a:endParaRPr lang="en-US"/>
        </a:p>
      </dgm:t>
    </dgm:pt>
    <dgm:pt modelId="{E389D7C9-20AA-46A5-96DA-B8A5B6AF2761}" type="sibTrans" cxnId="{F58AB1BA-2B23-463C-8D56-862F81CD9E98}">
      <dgm:prSet/>
      <dgm:spPr/>
      <dgm:t>
        <a:bodyPr/>
        <a:lstStyle/>
        <a:p>
          <a:endParaRPr lang="en-US"/>
        </a:p>
      </dgm:t>
    </dgm:pt>
    <dgm:pt modelId="{C7A849BB-28B9-4BB8-BE2A-43C84F72B489}">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Risk Assessment of the Proposal: </a:t>
          </a:r>
          <a:r>
            <a:rPr lang="en-US" sz="1200" b="0" i="0" dirty="0">
              <a:latin typeface="Calibri" panose="020F0502020204030204" pitchFamily="34" charset="0"/>
              <a:ea typeface="Calibri" panose="020F0502020204030204" pitchFamily="34" charset="0"/>
              <a:cs typeface="Calibri" panose="020F0502020204030204" pitchFamily="34" charset="0"/>
            </a:rPr>
            <a:t>Compare vendor proposals to predetermined standards to select the best solution.</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EA2A313F-BE58-48A1-8F87-1FB1ED01A124}" type="parTrans" cxnId="{AC6FFF7D-3CFA-499F-8A9F-B2CAF6F0FE13}">
      <dgm:prSet/>
      <dgm:spPr/>
      <dgm:t>
        <a:bodyPr/>
        <a:lstStyle/>
        <a:p>
          <a:endParaRPr lang="en-US"/>
        </a:p>
      </dgm:t>
    </dgm:pt>
    <dgm:pt modelId="{0B3739C7-AF93-489D-8AA5-C0A0E69CE4B7}" type="sibTrans" cxnId="{AC6FFF7D-3CFA-499F-8A9F-B2CAF6F0FE13}">
      <dgm:prSet/>
      <dgm:spPr/>
      <dgm:t>
        <a:bodyPr/>
        <a:lstStyle/>
        <a:p>
          <a:endParaRPr lang="en-US"/>
        </a:p>
      </dgm:t>
    </dgm:pt>
    <dgm:pt modelId="{C603588C-AF75-431A-AFE5-70791F0A677D}">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Preparing the Procurement Document: </a:t>
          </a:r>
          <a:r>
            <a:rPr lang="en-US" sz="1200" b="0" i="0" dirty="0">
              <a:latin typeface="Calibri" panose="020F0502020204030204" pitchFamily="34" charset="0"/>
              <a:ea typeface="Calibri" panose="020F0502020204030204" pitchFamily="34" charset="0"/>
              <a:cs typeface="Calibri" panose="020F0502020204030204" pitchFamily="34" charset="0"/>
            </a:rPr>
            <a:t>Define detailed specifications and requirements for software acquisition.</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A9889880-B99F-431B-81F2-EE869B0881DA}" type="parTrans" cxnId="{DDCE2BE2-B786-464C-9071-DE7BB8E16EF0}">
      <dgm:prSet/>
      <dgm:spPr/>
      <dgm:t>
        <a:bodyPr/>
        <a:lstStyle/>
        <a:p>
          <a:endParaRPr lang="en-US"/>
        </a:p>
      </dgm:t>
    </dgm:pt>
    <dgm:pt modelId="{C90090EF-8E3B-4F43-BCAA-08499FD2A3FE}" type="sibTrans" cxnId="{DDCE2BE2-B786-464C-9071-DE7BB8E16EF0}">
      <dgm:prSet/>
      <dgm:spPr/>
      <dgm:t>
        <a:bodyPr/>
        <a:lstStyle/>
        <a:p>
          <a:endParaRPr lang="en-US"/>
        </a:p>
      </dgm:t>
    </dgm:pt>
    <dgm:pt modelId="{3627727A-D7AC-4237-ABD4-A7A16EA423B4}">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Conducting Procurement: </a:t>
          </a:r>
          <a:r>
            <a:rPr lang="en-US" sz="1200" b="0" i="0" dirty="0">
              <a:latin typeface="Calibri" panose="020F0502020204030204" pitchFamily="34" charset="0"/>
              <a:ea typeface="Calibri" panose="020F0502020204030204" pitchFamily="34" charset="0"/>
              <a:cs typeface="Calibri" panose="020F0502020204030204" pitchFamily="34" charset="0"/>
            </a:rPr>
            <a:t>Establish timelines for each step of the procurement process.</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D4F6EB1C-B85A-4D89-B1B3-1C8310CD2D8F}" type="parTrans" cxnId="{9E9E87EC-A10D-4A79-80CA-15A7C681F41D}">
      <dgm:prSet/>
      <dgm:spPr/>
      <dgm:t>
        <a:bodyPr/>
        <a:lstStyle/>
        <a:p>
          <a:endParaRPr lang="en-US"/>
        </a:p>
      </dgm:t>
    </dgm:pt>
    <dgm:pt modelId="{2B62B1D2-7F98-4D8F-BDC4-FC6C4E27E6AE}" type="sibTrans" cxnId="{9E9E87EC-A10D-4A79-80CA-15A7C681F41D}">
      <dgm:prSet/>
      <dgm:spPr/>
      <dgm:t>
        <a:bodyPr/>
        <a:lstStyle/>
        <a:p>
          <a:endParaRPr lang="en-US"/>
        </a:p>
      </dgm:t>
    </dgm:pt>
    <dgm:pt modelId="{25D72A1B-1A17-48CC-901F-32EF376E915F}">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Setting Up Criteria for Evaluation: </a:t>
          </a:r>
          <a:r>
            <a:rPr lang="en-US" sz="1200" b="0" i="0" dirty="0">
              <a:latin typeface="Calibri" panose="020F0502020204030204" pitchFamily="34" charset="0"/>
              <a:ea typeface="Calibri" panose="020F0502020204030204" pitchFamily="34" charset="0"/>
              <a:cs typeface="Calibri" panose="020F0502020204030204" pitchFamily="34" charset="0"/>
            </a:rPr>
            <a:t>Develop a systematic framework for evaluating vendor proposals</a:t>
          </a:r>
          <a:r>
            <a:rPr lang="en-US" sz="900" b="0" i="0" dirty="0">
              <a:latin typeface="Calibri" panose="020F0502020204030204" pitchFamily="34" charset="0"/>
              <a:ea typeface="Calibri" panose="020F0502020204030204" pitchFamily="34" charset="0"/>
              <a:cs typeface="Calibri" panose="020F0502020204030204" pitchFamily="34" charset="0"/>
            </a:rPr>
            <a:t>.</a:t>
          </a:r>
          <a:endParaRPr lang="en-US" sz="900" dirty="0">
            <a:latin typeface="Calibri" panose="020F0502020204030204" pitchFamily="34" charset="0"/>
            <a:ea typeface="Calibri" panose="020F0502020204030204" pitchFamily="34" charset="0"/>
            <a:cs typeface="Calibri" panose="020F0502020204030204" pitchFamily="34" charset="0"/>
          </a:endParaRPr>
        </a:p>
      </dgm:t>
    </dgm:pt>
    <dgm:pt modelId="{D71C9F23-CAFA-46AD-ABAD-89D3282404A7}" type="parTrans" cxnId="{6452EB7F-1ACA-4F34-A6C8-977000DFD18D}">
      <dgm:prSet/>
      <dgm:spPr/>
      <dgm:t>
        <a:bodyPr/>
        <a:lstStyle/>
        <a:p>
          <a:endParaRPr lang="en-US"/>
        </a:p>
      </dgm:t>
    </dgm:pt>
    <dgm:pt modelId="{802A9587-0FED-4DCE-BA65-082DF17E09F5}" type="sibTrans" cxnId="{6452EB7F-1ACA-4F34-A6C8-977000DFD18D}">
      <dgm:prSet/>
      <dgm:spPr/>
      <dgm:t>
        <a:bodyPr/>
        <a:lstStyle/>
        <a:p>
          <a:endParaRPr lang="en-US"/>
        </a:p>
      </dgm:t>
    </dgm:pt>
    <dgm:pt modelId="{C41EAC68-EE2F-4B02-94D3-0538EACF81AD}">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Contract Negotiation and Vendor Selection: </a:t>
          </a:r>
          <a:r>
            <a:rPr lang="en-US" sz="1200" b="0" i="0" dirty="0">
              <a:latin typeface="Calibri" panose="020F0502020204030204" pitchFamily="34" charset="0"/>
              <a:ea typeface="Calibri" panose="020F0502020204030204" pitchFamily="34" charset="0"/>
              <a:cs typeface="Calibri" panose="020F0502020204030204" pitchFamily="34" charset="0"/>
            </a:rPr>
            <a:t>Negotiate contract terms and select the best vendor based on preset standards.</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40755C8F-050E-4302-B647-575F15765779}" type="parTrans" cxnId="{4381F175-D36E-47B7-83BB-5C6036A0853A}">
      <dgm:prSet/>
      <dgm:spPr/>
      <dgm:t>
        <a:bodyPr/>
        <a:lstStyle/>
        <a:p>
          <a:endParaRPr lang="en-US"/>
        </a:p>
      </dgm:t>
    </dgm:pt>
    <dgm:pt modelId="{CA7E79D7-08C7-4A85-8309-09EEEB6C05DF}" type="sibTrans" cxnId="{4381F175-D36E-47B7-83BB-5C6036A0853A}">
      <dgm:prSet/>
      <dgm:spPr/>
      <dgm:t>
        <a:bodyPr/>
        <a:lstStyle/>
        <a:p>
          <a:endParaRPr lang="en-US"/>
        </a:p>
      </dgm:t>
    </dgm:pt>
    <dgm:pt modelId="{812614CB-DD57-4ABF-9CAC-7D6B4DFE2779}">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Facilitating Seamless Software Acquisition and Implementation: </a:t>
          </a:r>
          <a:r>
            <a:rPr lang="en-US" sz="1200" b="0" i="0" dirty="0">
              <a:latin typeface="Calibri" panose="020F0502020204030204" pitchFamily="34" charset="0"/>
              <a:ea typeface="Calibri" panose="020F0502020204030204" pitchFamily="34" charset="0"/>
              <a:cs typeface="Calibri" panose="020F0502020204030204" pitchFamily="34" charset="0"/>
            </a:rPr>
            <a:t>Streamline software acquisition and implementation through comprehensive planning.</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11406DC3-AE30-466D-A03B-CD18D00C54B6}" type="parTrans" cxnId="{B4649E80-5A7C-4059-9A22-03DEA701B87F}">
      <dgm:prSet/>
      <dgm:spPr/>
      <dgm:t>
        <a:bodyPr/>
        <a:lstStyle/>
        <a:p>
          <a:endParaRPr lang="en-US"/>
        </a:p>
      </dgm:t>
    </dgm:pt>
    <dgm:pt modelId="{4FDE9F95-E26B-4FD1-BA51-D7BE43D6987D}" type="sibTrans" cxnId="{B4649E80-5A7C-4059-9A22-03DEA701B87F}">
      <dgm:prSet/>
      <dgm:spPr/>
      <dgm:t>
        <a:bodyPr/>
        <a:lstStyle/>
        <a:p>
          <a:endParaRPr lang="en-US"/>
        </a:p>
      </dgm:t>
    </dgm:pt>
    <dgm:pt modelId="{859BB195-3E68-4BB5-8FAF-C25BFF89B1A5}">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Negotiation of Contracts: </a:t>
          </a:r>
          <a:r>
            <a:rPr lang="en-US" sz="1200" b="0" i="0" dirty="0">
              <a:latin typeface="Calibri" panose="020F0502020204030204" pitchFamily="34" charset="0"/>
              <a:ea typeface="Calibri" panose="020F0502020204030204" pitchFamily="34" charset="0"/>
              <a:cs typeface="Calibri" panose="020F0502020204030204" pitchFamily="34" charset="0"/>
            </a:rPr>
            <a:t>Negotiate contract terms with chosen vendor to meet organizational needs and budget.</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771E896C-38FC-4666-8D72-38C4D87A5361}" type="parTrans" cxnId="{8DE623C9-3B3C-426A-BC29-3D2C42C0E6FE}">
      <dgm:prSet/>
      <dgm:spPr/>
      <dgm:t>
        <a:bodyPr/>
        <a:lstStyle/>
        <a:p>
          <a:endParaRPr lang="en-US"/>
        </a:p>
      </dgm:t>
    </dgm:pt>
    <dgm:pt modelId="{0BE65373-34D6-4DC1-9CF1-7181C0A61C48}" type="sibTrans" cxnId="{8DE623C9-3B3C-426A-BC29-3D2C42C0E6FE}">
      <dgm:prSet/>
      <dgm:spPr/>
      <dgm:t>
        <a:bodyPr/>
        <a:lstStyle/>
        <a:p>
          <a:endParaRPr lang="en-US"/>
        </a:p>
      </dgm:t>
    </dgm:pt>
    <dgm:pt modelId="{08B752C0-CB19-4C39-9AFB-37636DAF0F5B}">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Managing and Concluding Procurement: </a:t>
          </a:r>
          <a:r>
            <a:rPr lang="en-US" sz="1200" b="0" i="0" dirty="0">
              <a:latin typeface="Calibri" panose="020F0502020204030204" pitchFamily="34" charset="0"/>
              <a:ea typeface="Calibri" panose="020F0502020204030204" pitchFamily="34" charset="0"/>
              <a:cs typeface="Calibri" panose="020F0502020204030204" pitchFamily="34" charset="0"/>
            </a:rPr>
            <a:t>Complete contracts with chosen vendors, including acceptance criteria.</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624E6695-BE9C-4093-853C-BB83AED9B1C6}" type="parTrans" cxnId="{A8A02359-7FB5-4A9C-9681-7DFFCD1D83CC}">
      <dgm:prSet/>
      <dgm:spPr/>
      <dgm:t>
        <a:bodyPr/>
        <a:lstStyle/>
        <a:p>
          <a:endParaRPr lang="en-US"/>
        </a:p>
      </dgm:t>
    </dgm:pt>
    <dgm:pt modelId="{A33A1208-8C14-4AC7-9577-A1404432A391}" type="sibTrans" cxnId="{A8A02359-7FB5-4A9C-9681-7DFFCD1D83CC}">
      <dgm:prSet/>
      <dgm:spPr/>
      <dgm:t>
        <a:bodyPr/>
        <a:lstStyle/>
        <a:p>
          <a:endParaRPr lang="en-US"/>
        </a:p>
      </dgm:t>
    </dgm:pt>
    <dgm:pt modelId="{98000769-6956-4E55-94C3-6149B72173A8}">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Planning for Implementation: </a:t>
          </a:r>
          <a:r>
            <a:rPr lang="en-US" sz="1200" b="0" i="0" dirty="0">
              <a:latin typeface="Calibri" panose="020F0502020204030204" pitchFamily="34" charset="0"/>
              <a:ea typeface="Calibri" panose="020F0502020204030204" pitchFamily="34" charset="0"/>
              <a:cs typeface="Calibri" panose="020F0502020204030204" pitchFamily="34" charset="0"/>
            </a:rPr>
            <a:t>Create implementation plan with deployment deadlines and milestones.</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DEE5C05E-FF9A-4E38-AB87-D30CC97E1A1C}" type="parTrans" cxnId="{52490291-D468-40EE-B1B5-250575F56B8F}">
      <dgm:prSet/>
      <dgm:spPr/>
      <dgm:t>
        <a:bodyPr/>
        <a:lstStyle/>
        <a:p>
          <a:endParaRPr lang="en-US"/>
        </a:p>
      </dgm:t>
    </dgm:pt>
    <dgm:pt modelId="{66A0ACB7-EB32-4C63-BD9E-18BDAA275BEC}" type="sibTrans" cxnId="{52490291-D468-40EE-B1B5-250575F56B8F}">
      <dgm:prSet/>
      <dgm:spPr/>
      <dgm:t>
        <a:bodyPr/>
        <a:lstStyle/>
        <a:p>
          <a:endParaRPr lang="en-US"/>
        </a:p>
      </dgm:t>
    </dgm:pt>
    <dgm:pt modelId="{6009BF9C-364E-483A-A734-79F3AF87DB8A}">
      <dgm:prSet phldrT="[Text]" custT="1"/>
      <dgm:spPr/>
      <dgm:t>
        <a:bodyPr/>
        <a:lstStyle/>
        <a:p>
          <a:r>
            <a:rPr lang="en-US" sz="1200" b="1" i="0" dirty="0">
              <a:latin typeface="Calibri" panose="020F0502020204030204" pitchFamily="34" charset="0"/>
              <a:ea typeface="Calibri" panose="020F0502020204030204" pitchFamily="34" charset="0"/>
              <a:cs typeface="Calibri" panose="020F0502020204030204" pitchFamily="34" charset="0"/>
            </a:rPr>
            <a:t>Instruction and Distribution: </a:t>
          </a:r>
          <a:r>
            <a:rPr lang="en-US" sz="1200" b="0" i="0" dirty="0">
              <a:latin typeface="Calibri" panose="020F0502020204030204" pitchFamily="34" charset="0"/>
              <a:ea typeface="Calibri" panose="020F0502020204030204" pitchFamily="34" charset="0"/>
              <a:cs typeface="Calibri" panose="020F0502020204030204" pitchFamily="34" charset="0"/>
            </a:rPr>
            <a:t>Plan training sessions for end users and IT support staff to ensure efficient software use.</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99462F78-89EC-4255-9DBE-CFD9753F32A6}" type="parTrans" cxnId="{492C684F-23FC-46C1-BCB6-A76FD4AB8BBD}">
      <dgm:prSet/>
      <dgm:spPr/>
      <dgm:t>
        <a:bodyPr/>
        <a:lstStyle/>
        <a:p>
          <a:endParaRPr lang="en-US"/>
        </a:p>
      </dgm:t>
    </dgm:pt>
    <dgm:pt modelId="{A606AF15-172E-4BA8-9938-402B2E28D6BA}" type="sibTrans" cxnId="{492C684F-23FC-46C1-BCB6-A76FD4AB8BBD}">
      <dgm:prSet/>
      <dgm:spPr/>
      <dgm:t>
        <a:bodyPr/>
        <a:lstStyle/>
        <a:p>
          <a:endParaRPr lang="en-US"/>
        </a:p>
      </dgm:t>
    </dgm:pt>
    <dgm:pt modelId="{47735D80-CE08-4026-8C84-04B4F08B01C5}" type="pres">
      <dgm:prSet presAssocID="{13588207-91CE-4FA5-B023-4E06FF8C0F0A}" presName="diagram" presStyleCnt="0">
        <dgm:presLayoutVars>
          <dgm:dir/>
          <dgm:resizeHandles val="exact"/>
        </dgm:presLayoutVars>
      </dgm:prSet>
      <dgm:spPr/>
    </dgm:pt>
    <dgm:pt modelId="{68B5B786-2F19-449E-86DF-218B36533B0D}" type="pres">
      <dgm:prSet presAssocID="{D4F71EF9-E5E8-41CD-AD47-DBE3CF4A17D3}" presName="node" presStyleLbl="node1" presStyleIdx="0" presStyleCnt="13" custScaleX="140065" custScaleY="133482">
        <dgm:presLayoutVars>
          <dgm:bulletEnabled val="1"/>
        </dgm:presLayoutVars>
      </dgm:prSet>
      <dgm:spPr/>
    </dgm:pt>
    <dgm:pt modelId="{7045C88A-DCCD-437F-AB0A-9B7800B91B38}" type="pres">
      <dgm:prSet presAssocID="{1C38B4F2-3D41-4D55-95BF-3E5B4D527CAC}" presName="sibTrans" presStyleLbl="sibTrans2D1" presStyleIdx="0" presStyleCnt="12"/>
      <dgm:spPr/>
    </dgm:pt>
    <dgm:pt modelId="{2F288A04-9757-4C37-AA0F-57BA22F8E8E7}" type="pres">
      <dgm:prSet presAssocID="{1C38B4F2-3D41-4D55-95BF-3E5B4D527CAC}" presName="connectorText" presStyleLbl="sibTrans2D1" presStyleIdx="0" presStyleCnt="12"/>
      <dgm:spPr/>
    </dgm:pt>
    <dgm:pt modelId="{BE787829-CDFE-4887-95D8-93C521162F9E}" type="pres">
      <dgm:prSet presAssocID="{44AB501E-0C53-43E7-B32F-D7C751D60356}" presName="node" presStyleLbl="node1" presStyleIdx="1" presStyleCnt="13" custScaleX="144092" custScaleY="131376">
        <dgm:presLayoutVars>
          <dgm:bulletEnabled val="1"/>
        </dgm:presLayoutVars>
      </dgm:prSet>
      <dgm:spPr/>
    </dgm:pt>
    <dgm:pt modelId="{B65EB085-8300-414A-8075-7F727415BCC9}" type="pres">
      <dgm:prSet presAssocID="{E9EECC5A-7F8E-43BC-A64D-99DFF9786C6B}" presName="sibTrans" presStyleLbl="sibTrans2D1" presStyleIdx="1" presStyleCnt="12"/>
      <dgm:spPr/>
    </dgm:pt>
    <dgm:pt modelId="{3DACAE06-044A-4713-B072-2A344882542F}" type="pres">
      <dgm:prSet presAssocID="{E9EECC5A-7F8E-43BC-A64D-99DFF9786C6B}" presName="connectorText" presStyleLbl="sibTrans2D1" presStyleIdx="1" presStyleCnt="12"/>
      <dgm:spPr/>
    </dgm:pt>
    <dgm:pt modelId="{F2E4E899-1EF9-40C2-A893-D0B3C2C8C40C}" type="pres">
      <dgm:prSet presAssocID="{24A7DB8E-5CF6-4E17-ADF3-E7F1E7D04339}" presName="node" presStyleLbl="node1" presStyleIdx="2" presStyleCnt="13" custScaleX="127562" custScaleY="135588">
        <dgm:presLayoutVars>
          <dgm:bulletEnabled val="1"/>
        </dgm:presLayoutVars>
      </dgm:prSet>
      <dgm:spPr/>
    </dgm:pt>
    <dgm:pt modelId="{49DC72BD-F145-4AEB-86D6-A59C4F4151A5}" type="pres">
      <dgm:prSet presAssocID="{E389D7C9-20AA-46A5-96DA-B8A5B6AF2761}" presName="sibTrans" presStyleLbl="sibTrans2D1" presStyleIdx="2" presStyleCnt="12"/>
      <dgm:spPr/>
    </dgm:pt>
    <dgm:pt modelId="{4478DAB8-4F10-46E7-84DE-5BE15D3DB43A}" type="pres">
      <dgm:prSet presAssocID="{E389D7C9-20AA-46A5-96DA-B8A5B6AF2761}" presName="connectorText" presStyleLbl="sibTrans2D1" presStyleIdx="2" presStyleCnt="12"/>
      <dgm:spPr/>
    </dgm:pt>
    <dgm:pt modelId="{A7969317-515B-43CE-8E12-325F48C83B61}" type="pres">
      <dgm:prSet presAssocID="{C7A849BB-28B9-4BB8-BE2A-43C84F72B489}" presName="node" presStyleLbl="node1" presStyleIdx="3" presStyleCnt="13" custScaleX="133072" custScaleY="122954">
        <dgm:presLayoutVars>
          <dgm:bulletEnabled val="1"/>
        </dgm:presLayoutVars>
      </dgm:prSet>
      <dgm:spPr/>
    </dgm:pt>
    <dgm:pt modelId="{031E69C0-EC4D-4042-9D76-13FD32EB02BF}" type="pres">
      <dgm:prSet presAssocID="{0B3739C7-AF93-489D-8AA5-C0A0E69CE4B7}" presName="sibTrans" presStyleLbl="sibTrans2D1" presStyleIdx="3" presStyleCnt="12"/>
      <dgm:spPr/>
    </dgm:pt>
    <dgm:pt modelId="{4E7130FF-8074-4BC4-9FA1-FD71A0D603C2}" type="pres">
      <dgm:prSet presAssocID="{0B3739C7-AF93-489D-8AA5-C0A0E69CE4B7}" presName="connectorText" presStyleLbl="sibTrans2D1" presStyleIdx="3" presStyleCnt="12"/>
      <dgm:spPr/>
    </dgm:pt>
    <dgm:pt modelId="{276BC714-C2F0-4087-8D6B-A5A70D688D25}" type="pres">
      <dgm:prSet presAssocID="{C603588C-AF75-431A-AFE5-70791F0A677D}" presName="node" presStyleLbl="node1" presStyleIdx="4" presStyleCnt="13" custScaleX="108523" custScaleY="190117">
        <dgm:presLayoutVars>
          <dgm:bulletEnabled val="1"/>
        </dgm:presLayoutVars>
      </dgm:prSet>
      <dgm:spPr/>
    </dgm:pt>
    <dgm:pt modelId="{672BE595-EB97-4F53-AC35-925AADC3F4E9}" type="pres">
      <dgm:prSet presAssocID="{C90090EF-8E3B-4F43-BCAA-08499FD2A3FE}" presName="sibTrans" presStyleLbl="sibTrans2D1" presStyleIdx="4" presStyleCnt="12"/>
      <dgm:spPr/>
    </dgm:pt>
    <dgm:pt modelId="{EB30B91B-C421-42D2-A44D-02F0FBCD29C7}" type="pres">
      <dgm:prSet presAssocID="{C90090EF-8E3B-4F43-BCAA-08499FD2A3FE}" presName="connectorText" presStyleLbl="sibTrans2D1" presStyleIdx="4" presStyleCnt="12"/>
      <dgm:spPr/>
    </dgm:pt>
    <dgm:pt modelId="{5E1C30A8-B1A8-4E4A-9ADF-D4135A9582FB}" type="pres">
      <dgm:prSet presAssocID="{3627727A-D7AC-4237-ABD4-A7A16EA423B4}" presName="node" presStyleLbl="node1" presStyleIdx="5" presStyleCnt="13" custScaleX="125691" custScaleY="131634">
        <dgm:presLayoutVars>
          <dgm:bulletEnabled val="1"/>
        </dgm:presLayoutVars>
      </dgm:prSet>
      <dgm:spPr/>
    </dgm:pt>
    <dgm:pt modelId="{594CF9A2-DA7E-4E7B-8A5A-9B57988496BD}" type="pres">
      <dgm:prSet presAssocID="{2B62B1D2-7F98-4D8F-BDC4-FC6C4E27E6AE}" presName="sibTrans" presStyleLbl="sibTrans2D1" presStyleIdx="5" presStyleCnt="12"/>
      <dgm:spPr/>
    </dgm:pt>
    <dgm:pt modelId="{7432C2D7-EE47-4A0E-BF33-976AA59801A8}" type="pres">
      <dgm:prSet presAssocID="{2B62B1D2-7F98-4D8F-BDC4-FC6C4E27E6AE}" presName="connectorText" presStyleLbl="sibTrans2D1" presStyleIdx="5" presStyleCnt="12"/>
      <dgm:spPr/>
    </dgm:pt>
    <dgm:pt modelId="{9EB13A60-5D25-47C5-9966-13EE42B4DB64}" type="pres">
      <dgm:prSet presAssocID="{25D72A1B-1A17-48CC-901F-32EF376E915F}" presName="node" presStyleLbl="node1" presStyleIdx="6" presStyleCnt="13" custScaleX="116589" custScaleY="128647">
        <dgm:presLayoutVars>
          <dgm:bulletEnabled val="1"/>
        </dgm:presLayoutVars>
      </dgm:prSet>
      <dgm:spPr/>
    </dgm:pt>
    <dgm:pt modelId="{658CC989-10ED-4A88-8872-E2EBC4781A47}" type="pres">
      <dgm:prSet presAssocID="{802A9587-0FED-4DCE-BA65-082DF17E09F5}" presName="sibTrans" presStyleLbl="sibTrans2D1" presStyleIdx="6" presStyleCnt="12"/>
      <dgm:spPr/>
    </dgm:pt>
    <dgm:pt modelId="{7C134F94-C958-45FD-AA8D-D72049786261}" type="pres">
      <dgm:prSet presAssocID="{802A9587-0FED-4DCE-BA65-082DF17E09F5}" presName="connectorText" presStyleLbl="sibTrans2D1" presStyleIdx="6" presStyleCnt="12"/>
      <dgm:spPr/>
    </dgm:pt>
    <dgm:pt modelId="{04DB40D6-07E3-47E3-ADBF-693B5A3DA9E9}" type="pres">
      <dgm:prSet presAssocID="{C41EAC68-EE2F-4B02-94D3-0538EACF81AD}" presName="node" presStyleLbl="node1" presStyleIdx="7" presStyleCnt="13" custScaleX="125201" custScaleY="161317">
        <dgm:presLayoutVars>
          <dgm:bulletEnabled val="1"/>
        </dgm:presLayoutVars>
      </dgm:prSet>
      <dgm:spPr/>
    </dgm:pt>
    <dgm:pt modelId="{1C7B3268-19FF-4983-9B2F-9BD5D8FD64DC}" type="pres">
      <dgm:prSet presAssocID="{CA7E79D7-08C7-4A85-8309-09EEEB6C05DF}" presName="sibTrans" presStyleLbl="sibTrans2D1" presStyleIdx="7" presStyleCnt="12"/>
      <dgm:spPr/>
    </dgm:pt>
    <dgm:pt modelId="{06E2B756-70CB-46AB-BA96-6EA3C4017CF6}" type="pres">
      <dgm:prSet presAssocID="{CA7E79D7-08C7-4A85-8309-09EEEB6C05DF}" presName="connectorText" presStyleLbl="sibTrans2D1" presStyleIdx="7" presStyleCnt="12"/>
      <dgm:spPr/>
    </dgm:pt>
    <dgm:pt modelId="{77EDC018-52A9-40C8-83DB-500C5357DE63}" type="pres">
      <dgm:prSet presAssocID="{812614CB-DD57-4ABF-9CAC-7D6B4DFE2779}" presName="node" presStyleLbl="node1" presStyleIdx="8" presStyleCnt="13" custScaleX="129433" custScaleY="157313">
        <dgm:presLayoutVars>
          <dgm:bulletEnabled val="1"/>
        </dgm:presLayoutVars>
      </dgm:prSet>
      <dgm:spPr/>
    </dgm:pt>
    <dgm:pt modelId="{5EA8033A-0955-4724-9B70-6150B253F9B0}" type="pres">
      <dgm:prSet presAssocID="{4FDE9F95-E26B-4FD1-BA51-D7BE43D6987D}" presName="sibTrans" presStyleLbl="sibTrans2D1" presStyleIdx="8" presStyleCnt="12"/>
      <dgm:spPr/>
    </dgm:pt>
    <dgm:pt modelId="{29402EB1-8072-44AE-95AC-D602D1B3BA0F}" type="pres">
      <dgm:prSet presAssocID="{4FDE9F95-E26B-4FD1-BA51-D7BE43D6987D}" presName="connectorText" presStyleLbl="sibTrans2D1" presStyleIdx="8" presStyleCnt="12"/>
      <dgm:spPr/>
    </dgm:pt>
    <dgm:pt modelId="{1B3A3108-AA5F-4027-9615-BB9B5694CE2E}" type="pres">
      <dgm:prSet presAssocID="{859BB195-3E68-4BB5-8FAF-C25BFF89B1A5}" presName="node" presStyleLbl="node1" presStyleIdx="9" presStyleCnt="13" custScaleX="126645" custScaleY="142583">
        <dgm:presLayoutVars>
          <dgm:bulletEnabled val="1"/>
        </dgm:presLayoutVars>
      </dgm:prSet>
      <dgm:spPr/>
    </dgm:pt>
    <dgm:pt modelId="{E6C285EC-FB3E-4C4B-9CA6-D9380B5EAB28}" type="pres">
      <dgm:prSet presAssocID="{0BE65373-34D6-4DC1-9CF1-7181C0A61C48}" presName="sibTrans" presStyleLbl="sibTrans2D1" presStyleIdx="9" presStyleCnt="12"/>
      <dgm:spPr/>
    </dgm:pt>
    <dgm:pt modelId="{0E05DF67-E0C8-4029-9BF9-53CC3DD08EA9}" type="pres">
      <dgm:prSet presAssocID="{0BE65373-34D6-4DC1-9CF1-7181C0A61C48}" presName="connectorText" presStyleLbl="sibTrans2D1" presStyleIdx="9" presStyleCnt="12"/>
      <dgm:spPr/>
    </dgm:pt>
    <dgm:pt modelId="{187F30FB-7D9C-4723-ADC4-46F91DFBD35F}" type="pres">
      <dgm:prSet presAssocID="{08B752C0-CB19-4C39-9AFB-37636DAF0F5B}" presName="node" presStyleLbl="node1" presStyleIdx="10" presStyleCnt="13" custScaleX="138258" custScaleY="132055">
        <dgm:presLayoutVars>
          <dgm:bulletEnabled val="1"/>
        </dgm:presLayoutVars>
      </dgm:prSet>
      <dgm:spPr/>
    </dgm:pt>
    <dgm:pt modelId="{8B0B8B0B-0452-4C27-91DB-A97727B32D54}" type="pres">
      <dgm:prSet presAssocID="{A33A1208-8C14-4AC7-9577-A1404432A391}" presName="sibTrans" presStyleLbl="sibTrans2D1" presStyleIdx="10" presStyleCnt="12"/>
      <dgm:spPr/>
    </dgm:pt>
    <dgm:pt modelId="{B1C8B558-A545-433D-B0AC-9FC01CD772DE}" type="pres">
      <dgm:prSet presAssocID="{A33A1208-8C14-4AC7-9577-A1404432A391}" presName="connectorText" presStyleLbl="sibTrans2D1" presStyleIdx="10" presStyleCnt="12"/>
      <dgm:spPr/>
    </dgm:pt>
    <dgm:pt modelId="{93FC10FA-A19C-4C5F-8E1A-C49015ACA618}" type="pres">
      <dgm:prSet presAssocID="{98000769-6956-4E55-94C3-6149B72173A8}" presName="node" presStyleLbl="node1" presStyleIdx="11" presStyleCnt="13" custScaleX="127909" custScaleY="126938">
        <dgm:presLayoutVars>
          <dgm:bulletEnabled val="1"/>
        </dgm:presLayoutVars>
      </dgm:prSet>
      <dgm:spPr/>
    </dgm:pt>
    <dgm:pt modelId="{5863DAD5-F0AC-4E7F-97EC-71E0E01ECC5B}" type="pres">
      <dgm:prSet presAssocID="{66A0ACB7-EB32-4C63-BD9E-18BDAA275BEC}" presName="sibTrans" presStyleLbl="sibTrans2D1" presStyleIdx="11" presStyleCnt="12"/>
      <dgm:spPr/>
    </dgm:pt>
    <dgm:pt modelId="{84B2A886-C694-40B9-B349-D59FD44E66D4}" type="pres">
      <dgm:prSet presAssocID="{66A0ACB7-EB32-4C63-BD9E-18BDAA275BEC}" presName="connectorText" presStyleLbl="sibTrans2D1" presStyleIdx="11" presStyleCnt="12"/>
      <dgm:spPr/>
    </dgm:pt>
    <dgm:pt modelId="{61A37912-1DC9-41E6-A40B-48721C716D20}" type="pres">
      <dgm:prSet presAssocID="{6009BF9C-364E-483A-A734-79F3AF87DB8A}" presName="node" presStyleLbl="node1" presStyleIdx="12" presStyleCnt="13" custScaleX="130677" custScaleY="121527">
        <dgm:presLayoutVars>
          <dgm:bulletEnabled val="1"/>
        </dgm:presLayoutVars>
      </dgm:prSet>
      <dgm:spPr/>
    </dgm:pt>
  </dgm:ptLst>
  <dgm:cxnLst>
    <dgm:cxn modelId="{868E6301-4B59-4F16-803A-64D6C832B5C9}" type="presOf" srcId="{E389D7C9-20AA-46A5-96DA-B8A5B6AF2761}" destId="{49DC72BD-F145-4AEB-86D6-A59C4F4151A5}" srcOrd="0" destOrd="0" presId="urn:microsoft.com/office/officeart/2005/8/layout/process5"/>
    <dgm:cxn modelId="{36CB230E-D75E-4DE3-B030-2686B1EF8940}" type="presOf" srcId="{802A9587-0FED-4DCE-BA65-082DF17E09F5}" destId="{658CC989-10ED-4A88-8872-E2EBC4781A47}" srcOrd="0" destOrd="0" presId="urn:microsoft.com/office/officeart/2005/8/layout/process5"/>
    <dgm:cxn modelId="{A3E27411-6BF1-4609-9354-6A17C91CF850}" type="presOf" srcId="{4FDE9F95-E26B-4FD1-BA51-D7BE43D6987D}" destId="{29402EB1-8072-44AE-95AC-D602D1B3BA0F}" srcOrd="1" destOrd="0" presId="urn:microsoft.com/office/officeart/2005/8/layout/process5"/>
    <dgm:cxn modelId="{B9D45716-398A-4092-BA87-5575657F6AFA}" type="presOf" srcId="{0BE65373-34D6-4DC1-9CF1-7181C0A61C48}" destId="{0E05DF67-E0C8-4029-9BF9-53CC3DD08EA9}" srcOrd="1" destOrd="0" presId="urn:microsoft.com/office/officeart/2005/8/layout/process5"/>
    <dgm:cxn modelId="{3DE06C19-DD78-4D15-AE20-8554CB92499E}" type="presOf" srcId="{CA7E79D7-08C7-4A85-8309-09EEEB6C05DF}" destId="{06E2B756-70CB-46AB-BA96-6EA3C4017CF6}" srcOrd="1" destOrd="0" presId="urn:microsoft.com/office/officeart/2005/8/layout/process5"/>
    <dgm:cxn modelId="{A5849F1B-A577-4D4B-AD62-846C968CA4BB}" type="presOf" srcId="{2B62B1D2-7F98-4D8F-BDC4-FC6C4E27E6AE}" destId="{7432C2D7-EE47-4A0E-BF33-976AA59801A8}" srcOrd="1" destOrd="0" presId="urn:microsoft.com/office/officeart/2005/8/layout/process5"/>
    <dgm:cxn modelId="{89A3BB25-A7D8-4CB3-9021-B034E6B6369D}" type="presOf" srcId="{98000769-6956-4E55-94C3-6149B72173A8}" destId="{93FC10FA-A19C-4C5F-8E1A-C49015ACA618}" srcOrd="0" destOrd="0" presId="urn:microsoft.com/office/officeart/2005/8/layout/process5"/>
    <dgm:cxn modelId="{4F5C022F-A22D-4B0F-9105-4EAD76544D7D}" type="presOf" srcId="{CA7E79D7-08C7-4A85-8309-09EEEB6C05DF}" destId="{1C7B3268-19FF-4983-9B2F-9BD5D8FD64DC}" srcOrd="0" destOrd="0" presId="urn:microsoft.com/office/officeart/2005/8/layout/process5"/>
    <dgm:cxn modelId="{7DF2EB30-53B6-4BE4-994A-EDA69B35285F}" type="presOf" srcId="{66A0ACB7-EB32-4C63-BD9E-18BDAA275BEC}" destId="{84B2A886-C694-40B9-B349-D59FD44E66D4}" srcOrd="1" destOrd="0" presId="urn:microsoft.com/office/officeart/2005/8/layout/process5"/>
    <dgm:cxn modelId="{96F03934-C7E5-4455-B6ED-28EECB31793D}" type="presOf" srcId="{A33A1208-8C14-4AC7-9577-A1404432A391}" destId="{B1C8B558-A545-433D-B0AC-9FC01CD772DE}" srcOrd="1" destOrd="0" presId="urn:microsoft.com/office/officeart/2005/8/layout/process5"/>
    <dgm:cxn modelId="{915CF535-EC9F-4AD8-ACE1-B3C60F02D72E}" type="presOf" srcId="{C90090EF-8E3B-4F43-BCAA-08499FD2A3FE}" destId="{EB30B91B-C421-42D2-A44D-02F0FBCD29C7}" srcOrd="1" destOrd="0" presId="urn:microsoft.com/office/officeart/2005/8/layout/process5"/>
    <dgm:cxn modelId="{51FDD95E-B0C3-4F5C-B4E2-CE19638F4DA7}" type="presOf" srcId="{2B62B1D2-7F98-4D8F-BDC4-FC6C4E27E6AE}" destId="{594CF9A2-DA7E-4E7B-8A5A-9B57988496BD}" srcOrd="0" destOrd="0" presId="urn:microsoft.com/office/officeart/2005/8/layout/process5"/>
    <dgm:cxn modelId="{D544DA64-2217-4AC8-9775-EB3A44A6FD1E}" type="presOf" srcId="{859BB195-3E68-4BB5-8FAF-C25BFF89B1A5}" destId="{1B3A3108-AA5F-4027-9615-BB9B5694CE2E}" srcOrd="0" destOrd="0" presId="urn:microsoft.com/office/officeart/2005/8/layout/process5"/>
    <dgm:cxn modelId="{A4B6AF66-9183-4578-A5BE-9441E6F5BC32}" type="presOf" srcId="{6009BF9C-364E-483A-A734-79F3AF87DB8A}" destId="{61A37912-1DC9-41E6-A40B-48721C716D20}" srcOrd="0" destOrd="0" presId="urn:microsoft.com/office/officeart/2005/8/layout/process5"/>
    <dgm:cxn modelId="{300CCD48-3987-49A8-9D78-DD834F52C2A2}" type="presOf" srcId="{C41EAC68-EE2F-4B02-94D3-0538EACF81AD}" destId="{04DB40D6-07E3-47E3-ADBF-693B5A3DA9E9}" srcOrd="0" destOrd="0" presId="urn:microsoft.com/office/officeart/2005/8/layout/process5"/>
    <dgm:cxn modelId="{1B2F604B-7433-4B6C-9170-F644EAEE3BD1}" type="presOf" srcId="{13588207-91CE-4FA5-B023-4E06FF8C0F0A}" destId="{47735D80-CE08-4026-8C84-04B4F08B01C5}" srcOrd="0" destOrd="0" presId="urn:microsoft.com/office/officeart/2005/8/layout/process5"/>
    <dgm:cxn modelId="{A0DF9B6B-0FA6-41AF-9766-D0B59859DFDA}" srcId="{13588207-91CE-4FA5-B023-4E06FF8C0F0A}" destId="{D4F71EF9-E5E8-41CD-AD47-DBE3CF4A17D3}" srcOrd="0" destOrd="0" parTransId="{50A93329-3002-4F66-9013-F27FBB37EFE9}" sibTransId="{1C38B4F2-3D41-4D55-95BF-3E5B4D527CAC}"/>
    <dgm:cxn modelId="{86C6CD4B-9F19-4FC1-8C28-44380615273F}" type="presOf" srcId="{E9EECC5A-7F8E-43BC-A64D-99DFF9786C6B}" destId="{3DACAE06-044A-4713-B072-2A344882542F}" srcOrd="1" destOrd="0" presId="urn:microsoft.com/office/officeart/2005/8/layout/process5"/>
    <dgm:cxn modelId="{492C684F-23FC-46C1-BCB6-A76FD4AB8BBD}" srcId="{13588207-91CE-4FA5-B023-4E06FF8C0F0A}" destId="{6009BF9C-364E-483A-A734-79F3AF87DB8A}" srcOrd="12" destOrd="0" parTransId="{99462F78-89EC-4255-9DBE-CFD9753F32A6}" sibTransId="{A606AF15-172E-4BA8-9938-402B2E28D6BA}"/>
    <dgm:cxn modelId="{4381F175-D36E-47B7-83BB-5C6036A0853A}" srcId="{13588207-91CE-4FA5-B023-4E06FF8C0F0A}" destId="{C41EAC68-EE2F-4B02-94D3-0538EACF81AD}" srcOrd="7" destOrd="0" parTransId="{40755C8F-050E-4302-B647-575F15765779}" sibTransId="{CA7E79D7-08C7-4A85-8309-09EEEB6C05DF}"/>
    <dgm:cxn modelId="{09353176-D4D8-4324-9FE1-949E915147E0}" type="presOf" srcId="{A33A1208-8C14-4AC7-9577-A1404432A391}" destId="{8B0B8B0B-0452-4C27-91DB-A97727B32D54}" srcOrd="0" destOrd="0" presId="urn:microsoft.com/office/officeart/2005/8/layout/process5"/>
    <dgm:cxn modelId="{7830C957-80E5-4FE8-A926-76B721422C04}" type="presOf" srcId="{802A9587-0FED-4DCE-BA65-082DF17E09F5}" destId="{7C134F94-C958-45FD-AA8D-D72049786261}" srcOrd="1" destOrd="0" presId="urn:microsoft.com/office/officeart/2005/8/layout/process5"/>
    <dgm:cxn modelId="{17451778-0C1A-4795-A609-A567F110DF71}" srcId="{13588207-91CE-4FA5-B023-4E06FF8C0F0A}" destId="{44AB501E-0C53-43E7-B32F-D7C751D60356}" srcOrd="1" destOrd="0" parTransId="{7E57862B-3BE3-465D-8CCE-FF78D39BBC9C}" sibTransId="{E9EECC5A-7F8E-43BC-A64D-99DFF9786C6B}"/>
    <dgm:cxn modelId="{A8A02359-7FB5-4A9C-9681-7DFFCD1D83CC}" srcId="{13588207-91CE-4FA5-B023-4E06FF8C0F0A}" destId="{08B752C0-CB19-4C39-9AFB-37636DAF0F5B}" srcOrd="10" destOrd="0" parTransId="{624E6695-BE9C-4093-853C-BB83AED9B1C6}" sibTransId="{A33A1208-8C14-4AC7-9577-A1404432A391}"/>
    <dgm:cxn modelId="{AC6FFF7D-3CFA-499F-8A9F-B2CAF6F0FE13}" srcId="{13588207-91CE-4FA5-B023-4E06FF8C0F0A}" destId="{C7A849BB-28B9-4BB8-BE2A-43C84F72B489}" srcOrd="3" destOrd="0" parTransId="{EA2A313F-BE58-48A1-8F87-1FB1ED01A124}" sibTransId="{0B3739C7-AF93-489D-8AA5-C0A0E69CE4B7}"/>
    <dgm:cxn modelId="{4A96F67E-4C1B-4103-8AA8-37539795AFE7}" type="presOf" srcId="{C603588C-AF75-431A-AFE5-70791F0A677D}" destId="{276BC714-C2F0-4087-8D6B-A5A70D688D25}" srcOrd="0" destOrd="0" presId="urn:microsoft.com/office/officeart/2005/8/layout/process5"/>
    <dgm:cxn modelId="{6452EB7F-1ACA-4F34-A6C8-977000DFD18D}" srcId="{13588207-91CE-4FA5-B023-4E06FF8C0F0A}" destId="{25D72A1B-1A17-48CC-901F-32EF376E915F}" srcOrd="6" destOrd="0" parTransId="{D71C9F23-CAFA-46AD-ABAD-89D3282404A7}" sibTransId="{802A9587-0FED-4DCE-BA65-082DF17E09F5}"/>
    <dgm:cxn modelId="{06884E80-23D5-4EC0-B992-D01EA85E18A5}" type="presOf" srcId="{24A7DB8E-5CF6-4E17-ADF3-E7F1E7D04339}" destId="{F2E4E899-1EF9-40C2-A893-D0B3C2C8C40C}" srcOrd="0" destOrd="0" presId="urn:microsoft.com/office/officeart/2005/8/layout/process5"/>
    <dgm:cxn modelId="{B4649E80-5A7C-4059-9A22-03DEA701B87F}" srcId="{13588207-91CE-4FA5-B023-4E06FF8C0F0A}" destId="{812614CB-DD57-4ABF-9CAC-7D6B4DFE2779}" srcOrd="8" destOrd="0" parTransId="{11406DC3-AE30-466D-A03B-CD18D00C54B6}" sibTransId="{4FDE9F95-E26B-4FD1-BA51-D7BE43D6987D}"/>
    <dgm:cxn modelId="{96B55687-C0A8-4C60-A708-71D23F624A67}" type="presOf" srcId="{0BE65373-34D6-4DC1-9CF1-7181C0A61C48}" destId="{E6C285EC-FB3E-4C4B-9CA6-D9380B5EAB28}" srcOrd="0" destOrd="0" presId="urn:microsoft.com/office/officeart/2005/8/layout/process5"/>
    <dgm:cxn modelId="{5ED8F68A-DA15-439D-9304-626C1447C11B}" type="presOf" srcId="{812614CB-DD57-4ABF-9CAC-7D6B4DFE2779}" destId="{77EDC018-52A9-40C8-83DB-500C5357DE63}" srcOrd="0" destOrd="0" presId="urn:microsoft.com/office/officeart/2005/8/layout/process5"/>
    <dgm:cxn modelId="{52490291-D468-40EE-B1B5-250575F56B8F}" srcId="{13588207-91CE-4FA5-B023-4E06FF8C0F0A}" destId="{98000769-6956-4E55-94C3-6149B72173A8}" srcOrd="11" destOrd="0" parTransId="{DEE5C05E-FF9A-4E38-AB87-D30CC97E1A1C}" sibTransId="{66A0ACB7-EB32-4C63-BD9E-18BDAA275BEC}"/>
    <dgm:cxn modelId="{D3277B96-0C9E-41A7-BC8F-559889DACDB2}" type="presOf" srcId="{0B3739C7-AF93-489D-8AA5-C0A0E69CE4B7}" destId="{031E69C0-EC4D-4042-9D76-13FD32EB02BF}" srcOrd="0" destOrd="0" presId="urn:microsoft.com/office/officeart/2005/8/layout/process5"/>
    <dgm:cxn modelId="{9D4A2998-1A64-4FCB-A447-B2B48DA14652}" type="presOf" srcId="{E389D7C9-20AA-46A5-96DA-B8A5B6AF2761}" destId="{4478DAB8-4F10-46E7-84DE-5BE15D3DB43A}" srcOrd="1" destOrd="0" presId="urn:microsoft.com/office/officeart/2005/8/layout/process5"/>
    <dgm:cxn modelId="{CE3E7AA0-0044-4F65-9BE0-DC723C026871}" type="presOf" srcId="{3627727A-D7AC-4237-ABD4-A7A16EA423B4}" destId="{5E1C30A8-B1A8-4E4A-9ADF-D4135A9582FB}" srcOrd="0" destOrd="0" presId="urn:microsoft.com/office/officeart/2005/8/layout/process5"/>
    <dgm:cxn modelId="{03F031A6-5B0C-468F-9F96-05F7D7AA3729}" type="presOf" srcId="{C7A849BB-28B9-4BB8-BE2A-43C84F72B489}" destId="{A7969317-515B-43CE-8E12-325F48C83B61}" srcOrd="0" destOrd="0" presId="urn:microsoft.com/office/officeart/2005/8/layout/process5"/>
    <dgm:cxn modelId="{EA76A0A8-CC87-4BE7-9D4D-EA87A1A094EE}" type="presOf" srcId="{D4F71EF9-E5E8-41CD-AD47-DBE3CF4A17D3}" destId="{68B5B786-2F19-449E-86DF-218B36533B0D}" srcOrd="0" destOrd="0" presId="urn:microsoft.com/office/officeart/2005/8/layout/process5"/>
    <dgm:cxn modelId="{4F2EE5A9-1A72-447A-946F-602F30016839}" type="presOf" srcId="{08B752C0-CB19-4C39-9AFB-37636DAF0F5B}" destId="{187F30FB-7D9C-4723-ADC4-46F91DFBD35F}" srcOrd="0" destOrd="0" presId="urn:microsoft.com/office/officeart/2005/8/layout/process5"/>
    <dgm:cxn modelId="{CE7CDBB6-CD43-4850-997D-DC47E681C422}" type="presOf" srcId="{E9EECC5A-7F8E-43BC-A64D-99DFF9786C6B}" destId="{B65EB085-8300-414A-8075-7F727415BCC9}" srcOrd="0" destOrd="0" presId="urn:microsoft.com/office/officeart/2005/8/layout/process5"/>
    <dgm:cxn modelId="{F58AB1BA-2B23-463C-8D56-862F81CD9E98}" srcId="{13588207-91CE-4FA5-B023-4E06FF8C0F0A}" destId="{24A7DB8E-5CF6-4E17-ADF3-E7F1E7D04339}" srcOrd="2" destOrd="0" parTransId="{33BCDAA7-4C23-492F-9B7C-6C35F4DB8076}" sibTransId="{E389D7C9-20AA-46A5-96DA-B8A5B6AF2761}"/>
    <dgm:cxn modelId="{AFEFAEC1-21F6-4FFE-A97B-F2966FD4951B}" type="presOf" srcId="{1C38B4F2-3D41-4D55-95BF-3E5B4D527CAC}" destId="{2F288A04-9757-4C37-AA0F-57BA22F8E8E7}" srcOrd="1" destOrd="0" presId="urn:microsoft.com/office/officeart/2005/8/layout/process5"/>
    <dgm:cxn modelId="{8DE623C9-3B3C-426A-BC29-3D2C42C0E6FE}" srcId="{13588207-91CE-4FA5-B023-4E06FF8C0F0A}" destId="{859BB195-3E68-4BB5-8FAF-C25BFF89B1A5}" srcOrd="9" destOrd="0" parTransId="{771E896C-38FC-4666-8D72-38C4D87A5361}" sibTransId="{0BE65373-34D6-4DC1-9CF1-7181C0A61C48}"/>
    <dgm:cxn modelId="{0F6795CD-5437-40E0-B8B0-914E3EF053E4}" type="presOf" srcId="{44AB501E-0C53-43E7-B32F-D7C751D60356}" destId="{BE787829-CDFE-4887-95D8-93C521162F9E}" srcOrd="0" destOrd="0" presId="urn:microsoft.com/office/officeart/2005/8/layout/process5"/>
    <dgm:cxn modelId="{8532CFCF-D779-4A14-B85C-FFD3F2410D9D}" type="presOf" srcId="{66A0ACB7-EB32-4C63-BD9E-18BDAA275BEC}" destId="{5863DAD5-F0AC-4E7F-97EC-71E0E01ECC5B}" srcOrd="0" destOrd="0" presId="urn:microsoft.com/office/officeart/2005/8/layout/process5"/>
    <dgm:cxn modelId="{68F702D6-30EE-4031-992D-75FC50865501}" type="presOf" srcId="{0B3739C7-AF93-489D-8AA5-C0A0E69CE4B7}" destId="{4E7130FF-8074-4BC4-9FA1-FD71A0D603C2}" srcOrd="1" destOrd="0" presId="urn:microsoft.com/office/officeart/2005/8/layout/process5"/>
    <dgm:cxn modelId="{2FE43DDE-D1E9-4317-A5B4-A93610FFBA65}" type="presOf" srcId="{4FDE9F95-E26B-4FD1-BA51-D7BE43D6987D}" destId="{5EA8033A-0955-4724-9B70-6150B253F9B0}" srcOrd="0" destOrd="0" presId="urn:microsoft.com/office/officeart/2005/8/layout/process5"/>
    <dgm:cxn modelId="{DDCE2BE2-B786-464C-9071-DE7BB8E16EF0}" srcId="{13588207-91CE-4FA5-B023-4E06FF8C0F0A}" destId="{C603588C-AF75-431A-AFE5-70791F0A677D}" srcOrd="4" destOrd="0" parTransId="{A9889880-B99F-431B-81F2-EE869B0881DA}" sibTransId="{C90090EF-8E3B-4F43-BCAA-08499FD2A3FE}"/>
    <dgm:cxn modelId="{63D8F8E2-DC47-4578-9BD4-A39AC58886A8}" type="presOf" srcId="{C90090EF-8E3B-4F43-BCAA-08499FD2A3FE}" destId="{672BE595-EB97-4F53-AC35-925AADC3F4E9}" srcOrd="0" destOrd="0" presId="urn:microsoft.com/office/officeart/2005/8/layout/process5"/>
    <dgm:cxn modelId="{B1C957E6-7479-49A2-B00C-996AAAD04962}" type="presOf" srcId="{25D72A1B-1A17-48CC-901F-32EF376E915F}" destId="{9EB13A60-5D25-47C5-9966-13EE42B4DB64}" srcOrd="0" destOrd="0" presId="urn:microsoft.com/office/officeart/2005/8/layout/process5"/>
    <dgm:cxn modelId="{56B9CBE8-C029-4FDC-A9CD-5C3FEAF92597}" type="presOf" srcId="{1C38B4F2-3D41-4D55-95BF-3E5B4D527CAC}" destId="{7045C88A-DCCD-437F-AB0A-9B7800B91B38}" srcOrd="0" destOrd="0" presId="urn:microsoft.com/office/officeart/2005/8/layout/process5"/>
    <dgm:cxn modelId="{9E9E87EC-A10D-4A79-80CA-15A7C681F41D}" srcId="{13588207-91CE-4FA5-B023-4E06FF8C0F0A}" destId="{3627727A-D7AC-4237-ABD4-A7A16EA423B4}" srcOrd="5" destOrd="0" parTransId="{D4F6EB1C-B85A-4D89-B1B3-1C8310CD2D8F}" sibTransId="{2B62B1D2-7F98-4D8F-BDC4-FC6C4E27E6AE}"/>
    <dgm:cxn modelId="{28D6C941-DFD6-4920-8180-7A4D8245220C}" type="presParOf" srcId="{47735D80-CE08-4026-8C84-04B4F08B01C5}" destId="{68B5B786-2F19-449E-86DF-218B36533B0D}" srcOrd="0" destOrd="0" presId="urn:microsoft.com/office/officeart/2005/8/layout/process5"/>
    <dgm:cxn modelId="{7C4480D3-2F15-41C9-A3A2-8D9EEBE635FC}" type="presParOf" srcId="{47735D80-CE08-4026-8C84-04B4F08B01C5}" destId="{7045C88A-DCCD-437F-AB0A-9B7800B91B38}" srcOrd="1" destOrd="0" presId="urn:microsoft.com/office/officeart/2005/8/layout/process5"/>
    <dgm:cxn modelId="{6AACB7E9-20AD-4C28-B341-679716A83374}" type="presParOf" srcId="{7045C88A-DCCD-437F-AB0A-9B7800B91B38}" destId="{2F288A04-9757-4C37-AA0F-57BA22F8E8E7}" srcOrd="0" destOrd="0" presId="urn:microsoft.com/office/officeart/2005/8/layout/process5"/>
    <dgm:cxn modelId="{2E3D0B03-E751-4934-8B6E-BDCEAEA2F775}" type="presParOf" srcId="{47735D80-CE08-4026-8C84-04B4F08B01C5}" destId="{BE787829-CDFE-4887-95D8-93C521162F9E}" srcOrd="2" destOrd="0" presId="urn:microsoft.com/office/officeart/2005/8/layout/process5"/>
    <dgm:cxn modelId="{25229D0B-DDF8-4962-9FA4-89729DEFB153}" type="presParOf" srcId="{47735D80-CE08-4026-8C84-04B4F08B01C5}" destId="{B65EB085-8300-414A-8075-7F727415BCC9}" srcOrd="3" destOrd="0" presId="urn:microsoft.com/office/officeart/2005/8/layout/process5"/>
    <dgm:cxn modelId="{1EEFEC75-08E2-493A-869E-9D52213847B4}" type="presParOf" srcId="{B65EB085-8300-414A-8075-7F727415BCC9}" destId="{3DACAE06-044A-4713-B072-2A344882542F}" srcOrd="0" destOrd="0" presId="urn:microsoft.com/office/officeart/2005/8/layout/process5"/>
    <dgm:cxn modelId="{8D77F400-5C3D-4E42-A393-5BA693712EDC}" type="presParOf" srcId="{47735D80-CE08-4026-8C84-04B4F08B01C5}" destId="{F2E4E899-1EF9-40C2-A893-D0B3C2C8C40C}" srcOrd="4" destOrd="0" presId="urn:microsoft.com/office/officeart/2005/8/layout/process5"/>
    <dgm:cxn modelId="{C0B7C4E2-FDB4-442A-B2C0-0E1CEEB85821}" type="presParOf" srcId="{47735D80-CE08-4026-8C84-04B4F08B01C5}" destId="{49DC72BD-F145-4AEB-86D6-A59C4F4151A5}" srcOrd="5" destOrd="0" presId="urn:microsoft.com/office/officeart/2005/8/layout/process5"/>
    <dgm:cxn modelId="{14F437C1-39D7-42BA-8C8C-C35DBB9F2624}" type="presParOf" srcId="{49DC72BD-F145-4AEB-86D6-A59C4F4151A5}" destId="{4478DAB8-4F10-46E7-84DE-5BE15D3DB43A}" srcOrd="0" destOrd="0" presId="urn:microsoft.com/office/officeart/2005/8/layout/process5"/>
    <dgm:cxn modelId="{59F3E0BA-B0E2-4086-A2C5-CF354AD7231B}" type="presParOf" srcId="{47735D80-CE08-4026-8C84-04B4F08B01C5}" destId="{A7969317-515B-43CE-8E12-325F48C83B61}" srcOrd="6" destOrd="0" presId="urn:microsoft.com/office/officeart/2005/8/layout/process5"/>
    <dgm:cxn modelId="{F944BED5-B660-4737-A118-7237A3F95694}" type="presParOf" srcId="{47735D80-CE08-4026-8C84-04B4F08B01C5}" destId="{031E69C0-EC4D-4042-9D76-13FD32EB02BF}" srcOrd="7" destOrd="0" presId="urn:microsoft.com/office/officeart/2005/8/layout/process5"/>
    <dgm:cxn modelId="{C312BFEE-FBBB-4F1D-A928-B0FAB2AB8415}" type="presParOf" srcId="{031E69C0-EC4D-4042-9D76-13FD32EB02BF}" destId="{4E7130FF-8074-4BC4-9FA1-FD71A0D603C2}" srcOrd="0" destOrd="0" presId="urn:microsoft.com/office/officeart/2005/8/layout/process5"/>
    <dgm:cxn modelId="{2A87FB7B-6A06-4445-913D-64122C961325}" type="presParOf" srcId="{47735D80-CE08-4026-8C84-04B4F08B01C5}" destId="{276BC714-C2F0-4087-8D6B-A5A70D688D25}" srcOrd="8" destOrd="0" presId="urn:microsoft.com/office/officeart/2005/8/layout/process5"/>
    <dgm:cxn modelId="{EA1735F1-F578-4026-A519-A764AD7574D8}" type="presParOf" srcId="{47735D80-CE08-4026-8C84-04B4F08B01C5}" destId="{672BE595-EB97-4F53-AC35-925AADC3F4E9}" srcOrd="9" destOrd="0" presId="urn:microsoft.com/office/officeart/2005/8/layout/process5"/>
    <dgm:cxn modelId="{CDE19227-7E83-44DD-BF62-DA493C87359D}" type="presParOf" srcId="{672BE595-EB97-4F53-AC35-925AADC3F4E9}" destId="{EB30B91B-C421-42D2-A44D-02F0FBCD29C7}" srcOrd="0" destOrd="0" presId="urn:microsoft.com/office/officeart/2005/8/layout/process5"/>
    <dgm:cxn modelId="{EAD67006-BB6B-4CE8-B687-39CE9E45A2C3}" type="presParOf" srcId="{47735D80-CE08-4026-8C84-04B4F08B01C5}" destId="{5E1C30A8-B1A8-4E4A-9ADF-D4135A9582FB}" srcOrd="10" destOrd="0" presId="urn:microsoft.com/office/officeart/2005/8/layout/process5"/>
    <dgm:cxn modelId="{4B811AF9-C032-4864-BCB0-42463E5B5080}" type="presParOf" srcId="{47735D80-CE08-4026-8C84-04B4F08B01C5}" destId="{594CF9A2-DA7E-4E7B-8A5A-9B57988496BD}" srcOrd="11" destOrd="0" presId="urn:microsoft.com/office/officeart/2005/8/layout/process5"/>
    <dgm:cxn modelId="{136BA118-F63D-4CFF-BB26-506B24D11067}" type="presParOf" srcId="{594CF9A2-DA7E-4E7B-8A5A-9B57988496BD}" destId="{7432C2D7-EE47-4A0E-BF33-976AA59801A8}" srcOrd="0" destOrd="0" presId="urn:microsoft.com/office/officeart/2005/8/layout/process5"/>
    <dgm:cxn modelId="{DBC43E26-CCFE-4CE3-BFB8-508DF636B2EE}" type="presParOf" srcId="{47735D80-CE08-4026-8C84-04B4F08B01C5}" destId="{9EB13A60-5D25-47C5-9966-13EE42B4DB64}" srcOrd="12" destOrd="0" presId="urn:microsoft.com/office/officeart/2005/8/layout/process5"/>
    <dgm:cxn modelId="{596C62C7-410A-42ED-942F-525E2045F267}" type="presParOf" srcId="{47735D80-CE08-4026-8C84-04B4F08B01C5}" destId="{658CC989-10ED-4A88-8872-E2EBC4781A47}" srcOrd="13" destOrd="0" presId="urn:microsoft.com/office/officeart/2005/8/layout/process5"/>
    <dgm:cxn modelId="{BDB2E4CB-BD56-4541-8525-89972DED751D}" type="presParOf" srcId="{658CC989-10ED-4A88-8872-E2EBC4781A47}" destId="{7C134F94-C958-45FD-AA8D-D72049786261}" srcOrd="0" destOrd="0" presId="urn:microsoft.com/office/officeart/2005/8/layout/process5"/>
    <dgm:cxn modelId="{DB98BC26-1A94-4E35-A552-84A6CE19FCFF}" type="presParOf" srcId="{47735D80-CE08-4026-8C84-04B4F08B01C5}" destId="{04DB40D6-07E3-47E3-ADBF-693B5A3DA9E9}" srcOrd="14" destOrd="0" presId="urn:microsoft.com/office/officeart/2005/8/layout/process5"/>
    <dgm:cxn modelId="{CF89EC5F-7A14-4FDD-BF83-2E955561ACC3}" type="presParOf" srcId="{47735D80-CE08-4026-8C84-04B4F08B01C5}" destId="{1C7B3268-19FF-4983-9B2F-9BD5D8FD64DC}" srcOrd="15" destOrd="0" presId="urn:microsoft.com/office/officeart/2005/8/layout/process5"/>
    <dgm:cxn modelId="{C2DF55E2-761F-4140-8EF7-17414FC74D15}" type="presParOf" srcId="{1C7B3268-19FF-4983-9B2F-9BD5D8FD64DC}" destId="{06E2B756-70CB-46AB-BA96-6EA3C4017CF6}" srcOrd="0" destOrd="0" presId="urn:microsoft.com/office/officeart/2005/8/layout/process5"/>
    <dgm:cxn modelId="{3C4D3AA9-7B07-4EB3-BCFE-DC05C0345F64}" type="presParOf" srcId="{47735D80-CE08-4026-8C84-04B4F08B01C5}" destId="{77EDC018-52A9-40C8-83DB-500C5357DE63}" srcOrd="16" destOrd="0" presId="urn:microsoft.com/office/officeart/2005/8/layout/process5"/>
    <dgm:cxn modelId="{0F54D9E7-005E-48B9-A123-27B6D137737F}" type="presParOf" srcId="{47735D80-CE08-4026-8C84-04B4F08B01C5}" destId="{5EA8033A-0955-4724-9B70-6150B253F9B0}" srcOrd="17" destOrd="0" presId="urn:microsoft.com/office/officeart/2005/8/layout/process5"/>
    <dgm:cxn modelId="{7AAA1273-A98F-4442-85F3-DDEFF5C1AD5D}" type="presParOf" srcId="{5EA8033A-0955-4724-9B70-6150B253F9B0}" destId="{29402EB1-8072-44AE-95AC-D602D1B3BA0F}" srcOrd="0" destOrd="0" presId="urn:microsoft.com/office/officeart/2005/8/layout/process5"/>
    <dgm:cxn modelId="{A758998F-F5A0-4B20-9363-2D6C1BCED307}" type="presParOf" srcId="{47735D80-CE08-4026-8C84-04B4F08B01C5}" destId="{1B3A3108-AA5F-4027-9615-BB9B5694CE2E}" srcOrd="18" destOrd="0" presId="urn:microsoft.com/office/officeart/2005/8/layout/process5"/>
    <dgm:cxn modelId="{FE53FF60-D9B3-4248-ACE7-E4F21F78ECD7}" type="presParOf" srcId="{47735D80-CE08-4026-8C84-04B4F08B01C5}" destId="{E6C285EC-FB3E-4C4B-9CA6-D9380B5EAB28}" srcOrd="19" destOrd="0" presId="urn:microsoft.com/office/officeart/2005/8/layout/process5"/>
    <dgm:cxn modelId="{213698E5-701C-40AD-BA32-3BDC2D04E28C}" type="presParOf" srcId="{E6C285EC-FB3E-4C4B-9CA6-D9380B5EAB28}" destId="{0E05DF67-E0C8-4029-9BF9-53CC3DD08EA9}" srcOrd="0" destOrd="0" presId="urn:microsoft.com/office/officeart/2005/8/layout/process5"/>
    <dgm:cxn modelId="{90D0D962-3548-4DFE-AF5F-D92C71991B39}" type="presParOf" srcId="{47735D80-CE08-4026-8C84-04B4F08B01C5}" destId="{187F30FB-7D9C-4723-ADC4-46F91DFBD35F}" srcOrd="20" destOrd="0" presId="urn:microsoft.com/office/officeart/2005/8/layout/process5"/>
    <dgm:cxn modelId="{01F665AE-C54E-4E49-83D2-C41806464644}" type="presParOf" srcId="{47735D80-CE08-4026-8C84-04B4F08B01C5}" destId="{8B0B8B0B-0452-4C27-91DB-A97727B32D54}" srcOrd="21" destOrd="0" presId="urn:microsoft.com/office/officeart/2005/8/layout/process5"/>
    <dgm:cxn modelId="{0C9C2F78-E315-443A-8BC9-4CC581872C42}" type="presParOf" srcId="{8B0B8B0B-0452-4C27-91DB-A97727B32D54}" destId="{B1C8B558-A545-433D-B0AC-9FC01CD772DE}" srcOrd="0" destOrd="0" presId="urn:microsoft.com/office/officeart/2005/8/layout/process5"/>
    <dgm:cxn modelId="{BE1C22D7-B3EB-4788-8862-A27299EF5411}" type="presParOf" srcId="{47735D80-CE08-4026-8C84-04B4F08B01C5}" destId="{93FC10FA-A19C-4C5F-8E1A-C49015ACA618}" srcOrd="22" destOrd="0" presId="urn:microsoft.com/office/officeart/2005/8/layout/process5"/>
    <dgm:cxn modelId="{7DCE0CB5-FC02-48D3-AC66-29C1EF817046}" type="presParOf" srcId="{47735D80-CE08-4026-8C84-04B4F08B01C5}" destId="{5863DAD5-F0AC-4E7F-97EC-71E0E01ECC5B}" srcOrd="23" destOrd="0" presId="urn:microsoft.com/office/officeart/2005/8/layout/process5"/>
    <dgm:cxn modelId="{5817284F-20D8-42C8-8C38-36305B976EAA}" type="presParOf" srcId="{5863DAD5-F0AC-4E7F-97EC-71E0E01ECC5B}" destId="{84B2A886-C694-40B9-B349-D59FD44E66D4}" srcOrd="0" destOrd="0" presId="urn:microsoft.com/office/officeart/2005/8/layout/process5"/>
    <dgm:cxn modelId="{F9B4F06F-5244-4FC3-AE95-57C0407E0C14}" type="presParOf" srcId="{47735D80-CE08-4026-8C84-04B4F08B01C5}" destId="{61A37912-1DC9-41E6-A40B-48721C716D20}" srcOrd="2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5B786-2F19-449E-86DF-218B36533B0D}">
      <dsp:nvSpPr>
        <dsp:cNvPr id="0" name=""/>
        <dsp:cNvSpPr/>
      </dsp:nvSpPr>
      <dsp:spPr>
        <a:xfrm>
          <a:off x="1451503" y="172280"/>
          <a:ext cx="2018290" cy="11540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Identification of Requirements: </a:t>
          </a:r>
          <a:r>
            <a:rPr lang="en-US" sz="1200" b="0" i="0" kern="1200" dirty="0">
              <a:latin typeface="Calibri" panose="020F0502020204030204" pitchFamily="34" charset="0"/>
              <a:ea typeface="Calibri" panose="020F0502020204030204" pitchFamily="34" charset="0"/>
              <a:cs typeface="Calibri" panose="020F0502020204030204" pitchFamily="34" charset="0"/>
            </a:rPr>
            <a:t>Gather software needs from project manager, IT support staff, and end users</a:t>
          </a:r>
          <a:r>
            <a:rPr lang="en-US" sz="1200" b="0" i="0" kern="1200" dirty="0"/>
            <a:t>.</a:t>
          </a:r>
          <a:endParaRPr lang="en-US" sz="1200" kern="1200" dirty="0"/>
        </a:p>
      </dsp:txBody>
      <dsp:txXfrm>
        <a:off x="1485304" y="206081"/>
        <a:ext cx="1950688" cy="1086456"/>
      </dsp:txXfrm>
    </dsp:sp>
    <dsp:sp modelId="{7045C88A-DCCD-437F-AB0A-9B7800B91B38}">
      <dsp:nvSpPr>
        <dsp:cNvPr id="0" name=""/>
        <dsp:cNvSpPr/>
      </dsp:nvSpPr>
      <dsp:spPr>
        <a:xfrm>
          <a:off x="3596599" y="570630"/>
          <a:ext cx="305485"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596599" y="642102"/>
        <a:ext cx="213840" cy="214415"/>
      </dsp:txXfrm>
    </dsp:sp>
    <dsp:sp modelId="{BE787829-CDFE-4887-95D8-93C521162F9E}">
      <dsp:nvSpPr>
        <dsp:cNvPr id="0" name=""/>
        <dsp:cNvSpPr/>
      </dsp:nvSpPr>
      <dsp:spPr>
        <a:xfrm>
          <a:off x="4046181" y="181384"/>
          <a:ext cx="2076318" cy="113585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Market Research: </a:t>
          </a:r>
          <a:r>
            <a:rPr lang="en-US" sz="1200" b="0" i="0" kern="1200" dirty="0">
              <a:latin typeface="Calibri" panose="020F0502020204030204" pitchFamily="34" charset="0"/>
              <a:ea typeface="Calibri" panose="020F0502020204030204" pitchFamily="34" charset="0"/>
              <a:cs typeface="Calibri" panose="020F0502020204030204" pitchFamily="34" charset="0"/>
            </a:rPr>
            <a:t>Conduct thorough market research to identify potential suppliers and assess available software.</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4079449" y="214652"/>
        <a:ext cx="2009782" cy="1069314"/>
      </dsp:txXfrm>
    </dsp:sp>
    <dsp:sp modelId="{B65EB085-8300-414A-8075-7F727415BCC9}">
      <dsp:nvSpPr>
        <dsp:cNvPr id="0" name=""/>
        <dsp:cNvSpPr/>
      </dsp:nvSpPr>
      <dsp:spPr>
        <a:xfrm>
          <a:off x="6249304" y="570630"/>
          <a:ext cx="305485"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249304" y="642102"/>
        <a:ext cx="213840" cy="214415"/>
      </dsp:txXfrm>
    </dsp:sp>
    <dsp:sp modelId="{F2E4E899-1EF9-40C2-A893-D0B3C2C8C40C}">
      <dsp:nvSpPr>
        <dsp:cNvPr id="0" name=""/>
        <dsp:cNvSpPr/>
      </dsp:nvSpPr>
      <dsp:spPr>
        <a:xfrm>
          <a:off x="6698886" y="163176"/>
          <a:ext cx="1838126" cy="11722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Choosing a Vendor: </a:t>
          </a:r>
          <a:r>
            <a:rPr lang="en-US" sz="1200" b="0" i="0" kern="1200" dirty="0">
              <a:latin typeface="Calibri" panose="020F0502020204030204" pitchFamily="34" charset="0"/>
              <a:ea typeface="Calibri" panose="020F0502020204030204" pitchFamily="34" charset="0"/>
              <a:cs typeface="Calibri" panose="020F0502020204030204" pitchFamily="34" charset="0"/>
            </a:rPr>
            <a:t>Request proposals from suppliers and evaluate based on features, cost, and support</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6733220" y="197510"/>
        <a:ext cx="1769458" cy="1103598"/>
      </dsp:txXfrm>
    </dsp:sp>
    <dsp:sp modelId="{49DC72BD-F145-4AEB-86D6-A59C4F4151A5}">
      <dsp:nvSpPr>
        <dsp:cNvPr id="0" name=""/>
        <dsp:cNvSpPr/>
      </dsp:nvSpPr>
      <dsp:spPr>
        <a:xfrm>
          <a:off x="8663817" y="570630"/>
          <a:ext cx="305485"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663817" y="642102"/>
        <a:ext cx="213840" cy="214415"/>
      </dsp:txXfrm>
    </dsp:sp>
    <dsp:sp modelId="{A7969317-515B-43CE-8E12-325F48C83B61}">
      <dsp:nvSpPr>
        <dsp:cNvPr id="0" name=""/>
        <dsp:cNvSpPr/>
      </dsp:nvSpPr>
      <dsp:spPr>
        <a:xfrm>
          <a:off x="9113399" y="217792"/>
          <a:ext cx="1917523" cy="106303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Risk Assessment of the Proposal: </a:t>
          </a:r>
          <a:r>
            <a:rPr lang="en-US" sz="1200" b="0" i="0" kern="1200" dirty="0">
              <a:latin typeface="Calibri" panose="020F0502020204030204" pitchFamily="34" charset="0"/>
              <a:ea typeface="Calibri" panose="020F0502020204030204" pitchFamily="34" charset="0"/>
              <a:cs typeface="Calibri" panose="020F0502020204030204" pitchFamily="34" charset="0"/>
            </a:rPr>
            <a:t>Compare vendor proposals to predetermined standards to select the best solution.</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9144534" y="248927"/>
        <a:ext cx="1855253" cy="1000765"/>
      </dsp:txXfrm>
    </dsp:sp>
    <dsp:sp modelId="{031E69C0-EC4D-4042-9D76-13FD32EB02BF}">
      <dsp:nvSpPr>
        <dsp:cNvPr id="0" name=""/>
        <dsp:cNvSpPr/>
      </dsp:nvSpPr>
      <dsp:spPr>
        <a:xfrm rot="5094394">
          <a:off x="9978935" y="1408184"/>
          <a:ext cx="335757"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10035134" y="1419184"/>
        <a:ext cx="214415" cy="235030"/>
      </dsp:txXfrm>
    </dsp:sp>
    <dsp:sp modelId="{276BC714-C2F0-4087-8D6B-A5A70D688D25}">
      <dsp:nvSpPr>
        <dsp:cNvPr id="0" name=""/>
        <dsp:cNvSpPr/>
      </dsp:nvSpPr>
      <dsp:spPr>
        <a:xfrm>
          <a:off x="9467142" y="1911830"/>
          <a:ext cx="1563780" cy="164371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Preparing the Procurement Document: </a:t>
          </a:r>
          <a:r>
            <a:rPr lang="en-US" sz="1200" b="0" i="0" kern="1200" dirty="0">
              <a:latin typeface="Calibri" panose="020F0502020204030204" pitchFamily="34" charset="0"/>
              <a:ea typeface="Calibri" panose="020F0502020204030204" pitchFamily="34" charset="0"/>
              <a:cs typeface="Calibri" panose="020F0502020204030204" pitchFamily="34" charset="0"/>
            </a:rPr>
            <a:t>Define detailed specifications and requirements for software acquisition.</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9512944" y="1957632"/>
        <a:ext cx="1472176" cy="1552109"/>
      </dsp:txXfrm>
    </dsp:sp>
    <dsp:sp modelId="{672BE595-EB97-4F53-AC35-925AADC3F4E9}">
      <dsp:nvSpPr>
        <dsp:cNvPr id="0" name=""/>
        <dsp:cNvSpPr/>
      </dsp:nvSpPr>
      <dsp:spPr>
        <a:xfrm rot="10800000">
          <a:off x="9034852" y="2555007"/>
          <a:ext cx="305485"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9126497" y="2626479"/>
        <a:ext cx="213840" cy="214415"/>
      </dsp:txXfrm>
    </dsp:sp>
    <dsp:sp modelId="{5E1C30A8-B1A8-4E4A-9ADF-D4135A9582FB}">
      <dsp:nvSpPr>
        <dsp:cNvPr id="0" name=""/>
        <dsp:cNvSpPr/>
      </dsp:nvSpPr>
      <dsp:spPr>
        <a:xfrm>
          <a:off x="7079589" y="2164646"/>
          <a:ext cx="1811165" cy="113808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Conducting Procurement: </a:t>
          </a:r>
          <a:r>
            <a:rPr lang="en-US" sz="1200" b="0" i="0" kern="1200" dirty="0">
              <a:latin typeface="Calibri" panose="020F0502020204030204" pitchFamily="34" charset="0"/>
              <a:ea typeface="Calibri" panose="020F0502020204030204" pitchFamily="34" charset="0"/>
              <a:cs typeface="Calibri" panose="020F0502020204030204" pitchFamily="34" charset="0"/>
            </a:rPr>
            <a:t>Establish timelines for each step of the procurement process.</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7112922" y="2197979"/>
        <a:ext cx="1744499" cy="1071415"/>
      </dsp:txXfrm>
    </dsp:sp>
    <dsp:sp modelId="{594CF9A2-DA7E-4E7B-8A5A-9B57988496BD}">
      <dsp:nvSpPr>
        <dsp:cNvPr id="0" name=""/>
        <dsp:cNvSpPr/>
      </dsp:nvSpPr>
      <dsp:spPr>
        <a:xfrm rot="10800000">
          <a:off x="6647299" y="2555007"/>
          <a:ext cx="305485"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6738944" y="2626479"/>
        <a:ext cx="213840" cy="214415"/>
      </dsp:txXfrm>
    </dsp:sp>
    <dsp:sp modelId="{9EB13A60-5D25-47C5-9966-13EE42B4DB64}">
      <dsp:nvSpPr>
        <dsp:cNvPr id="0" name=""/>
        <dsp:cNvSpPr/>
      </dsp:nvSpPr>
      <dsp:spPr>
        <a:xfrm>
          <a:off x="4823193" y="2177559"/>
          <a:ext cx="1680009" cy="111225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Setting Up Criteria for Evaluation: </a:t>
          </a:r>
          <a:r>
            <a:rPr lang="en-US" sz="1200" b="0" i="0" kern="1200" dirty="0">
              <a:latin typeface="Calibri" panose="020F0502020204030204" pitchFamily="34" charset="0"/>
              <a:ea typeface="Calibri" panose="020F0502020204030204" pitchFamily="34" charset="0"/>
              <a:cs typeface="Calibri" panose="020F0502020204030204" pitchFamily="34" charset="0"/>
            </a:rPr>
            <a:t>Develop a systematic framework for evaluating vendor proposals</a:t>
          </a:r>
          <a:r>
            <a:rPr lang="en-US" sz="900" b="0" i="0" kern="1200" dirty="0">
              <a:latin typeface="Calibri" panose="020F0502020204030204" pitchFamily="34" charset="0"/>
              <a:ea typeface="Calibri" panose="020F0502020204030204" pitchFamily="34" charset="0"/>
              <a:cs typeface="Calibri" panose="020F0502020204030204" pitchFamily="34" charset="0"/>
            </a:rPr>
            <a:t>.</a:t>
          </a:r>
          <a:endParaRPr lang="en-US" sz="900" kern="1200" dirty="0">
            <a:latin typeface="Calibri" panose="020F0502020204030204" pitchFamily="34" charset="0"/>
            <a:ea typeface="Calibri" panose="020F0502020204030204" pitchFamily="34" charset="0"/>
            <a:cs typeface="Calibri" panose="020F0502020204030204" pitchFamily="34" charset="0"/>
          </a:endParaRPr>
        </a:p>
      </dsp:txBody>
      <dsp:txXfrm>
        <a:off x="4855770" y="2210136"/>
        <a:ext cx="1614855" cy="1047102"/>
      </dsp:txXfrm>
    </dsp:sp>
    <dsp:sp modelId="{658CC989-10ED-4A88-8872-E2EBC4781A47}">
      <dsp:nvSpPr>
        <dsp:cNvPr id="0" name=""/>
        <dsp:cNvSpPr/>
      </dsp:nvSpPr>
      <dsp:spPr>
        <a:xfrm rot="10800000">
          <a:off x="4390903" y="2555007"/>
          <a:ext cx="305485"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482548" y="2626479"/>
        <a:ext cx="213840" cy="214415"/>
      </dsp:txXfrm>
    </dsp:sp>
    <dsp:sp modelId="{04DB40D6-07E3-47E3-ADBF-693B5A3DA9E9}">
      <dsp:nvSpPr>
        <dsp:cNvPr id="0" name=""/>
        <dsp:cNvSpPr/>
      </dsp:nvSpPr>
      <dsp:spPr>
        <a:xfrm>
          <a:off x="2442701" y="2036329"/>
          <a:ext cx="1804105" cy="139471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Contract Negotiation and Vendor Selection: </a:t>
          </a:r>
          <a:r>
            <a:rPr lang="en-US" sz="1200" b="0" i="0" kern="1200" dirty="0">
              <a:latin typeface="Calibri" panose="020F0502020204030204" pitchFamily="34" charset="0"/>
              <a:ea typeface="Calibri" panose="020F0502020204030204" pitchFamily="34" charset="0"/>
              <a:cs typeface="Calibri" panose="020F0502020204030204" pitchFamily="34" charset="0"/>
            </a:rPr>
            <a:t>Negotiate contract terms and select the best vendor based on preset standards.</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2483551" y="2077179"/>
        <a:ext cx="1722405" cy="1313014"/>
      </dsp:txXfrm>
    </dsp:sp>
    <dsp:sp modelId="{1C7B3268-19FF-4983-9B2F-9BD5D8FD64DC}">
      <dsp:nvSpPr>
        <dsp:cNvPr id="0" name=""/>
        <dsp:cNvSpPr/>
      </dsp:nvSpPr>
      <dsp:spPr>
        <a:xfrm rot="10800000">
          <a:off x="2010411" y="2555007"/>
          <a:ext cx="305485"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102056" y="2626479"/>
        <a:ext cx="213840" cy="214415"/>
      </dsp:txXfrm>
    </dsp:sp>
    <dsp:sp modelId="{77EDC018-52A9-40C8-83DB-500C5357DE63}">
      <dsp:nvSpPr>
        <dsp:cNvPr id="0" name=""/>
        <dsp:cNvSpPr/>
      </dsp:nvSpPr>
      <dsp:spPr>
        <a:xfrm>
          <a:off x="1228" y="2053638"/>
          <a:ext cx="1865086" cy="136009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Facilitating Seamless Software Acquisition and Implementation: </a:t>
          </a:r>
          <a:r>
            <a:rPr lang="en-US" sz="1200" b="0" i="0" kern="1200" dirty="0">
              <a:latin typeface="Calibri" panose="020F0502020204030204" pitchFamily="34" charset="0"/>
              <a:ea typeface="Calibri" panose="020F0502020204030204" pitchFamily="34" charset="0"/>
              <a:cs typeface="Calibri" panose="020F0502020204030204" pitchFamily="34" charset="0"/>
            </a:rPr>
            <a:t>Streamline software acquisition and implementation through comprehensive planning.</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41064" y="2093474"/>
        <a:ext cx="1785414" cy="1280425"/>
      </dsp:txXfrm>
    </dsp:sp>
    <dsp:sp modelId="{5EA8033A-0955-4724-9B70-6150B253F9B0}">
      <dsp:nvSpPr>
        <dsp:cNvPr id="0" name=""/>
        <dsp:cNvSpPr/>
      </dsp:nvSpPr>
      <dsp:spPr>
        <a:xfrm rot="5434276">
          <a:off x="733186" y="3583380"/>
          <a:ext cx="380662"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5400000">
        <a:off x="816843" y="3571732"/>
        <a:ext cx="214415" cy="273454"/>
      </dsp:txXfrm>
    </dsp:sp>
    <dsp:sp modelId="{1B3A3108-AA5F-4027-9615-BB9B5694CE2E}">
      <dsp:nvSpPr>
        <dsp:cNvPr id="0" name=""/>
        <dsp:cNvSpPr/>
      </dsp:nvSpPr>
      <dsp:spPr>
        <a:xfrm>
          <a:off x="1228" y="4131931"/>
          <a:ext cx="1824912" cy="123274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Negotiation of Contracts: </a:t>
          </a:r>
          <a:r>
            <a:rPr lang="en-US" sz="1200" b="0" i="0" kern="1200" dirty="0">
              <a:latin typeface="Calibri" panose="020F0502020204030204" pitchFamily="34" charset="0"/>
              <a:ea typeface="Calibri" panose="020F0502020204030204" pitchFamily="34" charset="0"/>
              <a:cs typeface="Calibri" panose="020F0502020204030204" pitchFamily="34" charset="0"/>
            </a:rPr>
            <a:t>Negotiate contract terms with chosen vendor to meet organizational needs and budget.</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37334" y="4168037"/>
        <a:ext cx="1752700" cy="1160532"/>
      </dsp:txXfrm>
    </dsp:sp>
    <dsp:sp modelId="{E6C285EC-FB3E-4C4B-9CA6-D9380B5EAB28}">
      <dsp:nvSpPr>
        <dsp:cNvPr id="0" name=""/>
        <dsp:cNvSpPr/>
      </dsp:nvSpPr>
      <dsp:spPr>
        <a:xfrm>
          <a:off x="1952945" y="4569623"/>
          <a:ext cx="305485"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952945" y="4641095"/>
        <a:ext cx="213840" cy="214415"/>
      </dsp:txXfrm>
    </dsp:sp>
    <dsp:sp modelId="{187F30FB-7D9C-4723-ADC4-46F91DFBD35F}">
      <dsp:nvSpPr>
        <dsp:cNvPr id="0" name=""/>
        <dsp:cNvSpPr/>
      </dsp:nvSpPr>
      <dsp:spPr>
        <a:xfrm>
          <a:off x="2402527" y="4177442"/>
          <a:ext cx="1992252" cy="114172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Managing and Concluding Procurement: </a:t>
          </a:r>
          <a:r>
            <a:rPr lang="en-US" sz="1200" b="0" i="0" kern="1200" dirty="0">
              <a:latin typeface="Calibri" panose="020F0502020204030204" pitchFamily="34" charset="0"/>
              <a:ea typeface="Calibri" panose="020F0502020204030204" pitchFamily="34" charset="0"/>
              <a:cs typeface="Calibri" panose="020F0502020204030204" pitchFamily="34" charset="0"/>
            </a:rPr>
            <a:t>Complete contracts with chosen vendors, including acceptance criteria.</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2435967" y="4210882"/>
        <a:ext cx="1925372" cy="1074841"/>
      </dsp:txXfrm>
    </dsp:sp>
    <dsp:sp modelId="{8B0B8B0B-0452-4C27-91DB-A97727B32D54}">
      <dsp:nvSpPr>
        <dsp:cNvPr id="0" name=""/>
        <dsp:cNvSpPr/>
      </dsp:nvSpPr>
      <dsp:spPr>
        <a:xfrm>
          <a:off x="4521584" y="4569623"/>
          <a:ext cx="305485"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521584" y="4641095"/>
        <a:ext cx="213840" cy="214415"/>
      </dsp:txXfrm>
    </dsp:sp>
    <dsp:sp modelId="{93FC10FA-A19C-4C5F-8E1A-C49015ACA618}">
      <dsp:nvSpPr>
        <dsp:cNvPr id="0" name=""/>
        <dsp:cNvSpPr/>
      </dsp:nvSpPr>
      <dsp:spPr>
        <a:xfrm>
          <a:off x="4971166" y="4199562"/>
          <a:ext cx="1843126" cy="109748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Planning for Implementation: </a:t>
          </a:r>
          <a:r>
            <a:rPr lang="en-US" sz="1200" b="0" i="0" kern="1200" dirty="0">
              <a:latin typeface="Calibri" panose="020F0502020204030204" pitchFamily="34" charset="0"/>
              <a:ea typeface="Calibri" panose="020F0502020204030204" pitchFamily="34" charset="0"/>
              <a:cs typeface="Calibri" panose="020F0502020204030204" pitchFamily="34" charset="0"/>
            </a:rPr>
            <a:t>Create implementation plan with deployment deadlines and milestones.</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5003310" y="4231706"/>
        <a:ext cx="1778838" cy="1033192"/>
      </dsp:txXfrm>
    </dsp:sp>
    <dsp:sp modelId="{5863DAD5-F0AC-4E7F-97EC-71E0E01ECC5B}">
      <dsp:nvSpPr>
        <dsp:cNvPr id="0" name=""/>
        <dsp:cNvSpPr/>
      </dsp:nvSpPr>
      <dsp:spPr>
        <a:xfrm>
          <a:off x="6941098" y="4569623"/>
          <a:ext cx="305485" cy="35735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941098" y="4641095"/>
        <a:ext cx="213840" cy="214415"/>
      </dsp:txXfrm>
    </dsp:sp>
    <dsp:sp modelId="{61A37912-1DC9-41E6-A40B-48721C716D20}">
      <dsp:nvSpPr>
        <dsp:cNvPr id="0" name=""/>
        <dsp:cNvSpPr/>
      </dsp:nvSpPr>
      <dsp:spPr>
        <a:xfrm>
          <a:off x="7390679" y="4222954"/>
          <a:ext cx="1883012" cy="105069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Calibri" panose="020F0502020204030204" pitchFamily="34" charset="0"/>
              <a:ea typeface="Calibri" panose="020F0502020204030204" pitchFamily="34" charset="0"/>
              <a:cs typeface="Calibri" panose="020F0502020204030204" pitchFamily="34" charset="0"/>
            </a:rPr>
            <a:t>Instruction and Distribution: </a:t>
          </a:r>
          <a:r>
            <a:rPr lang="en-US" sz="1200" b="0" i="0" kern="1200" dirty="0">
              <a:latin typeface="Calibri" panose="020F0502020204030204" pitchFamily="34" charset="0"/>
              <a:ea typeface="Calibri" panose="020F0502020204030204" pitchFamily="34" charset="0"/>
              <a:cs typeface="Calibri" panose="020F0502020204030204" pitchFamily="34" charset="0"/>
            </a:rPr>
            <a:t>Plan training sessions for end users and IT support staff to ensure efficient software use.</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7421453" y="4253728"/>
        <a:ext cx="1821464" cy="9891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2/8/2024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9F9"/>
                </a:solidFill>
                <a:effectLst/>
                <a:latin typeface="Söhne"/>
              </a:rPr>
              <a:t>Good morning/afternoon, everyone. Today, I'll be presenting our project procurement plan for the Solid Works - SketchUp project to the IT Support &amp; Services Department (ISSD). Let's dive into it.</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B0301-68B2-C628-FCD8-141EDA2B0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111CD-F03C-B78C-9774-45A4FEFE9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CD490-5C2F-E577-ADAA-FD7C1D502A29}"/>
              </a:ext>
            </a:extLst>
          </p:cNvPr>
          <p:cNvSpPr>
            <a:spLocks noGrp="1"/>
          </p:cNvSpPr>
          <p:nvPr>
            <p:ph type="body" idx="1"/>
          </p:nvPr>
        </p:nvSpPr>
        <p:spPr/>
        <p:txBody>
          <a:bodyPr/>
          <a:lstStyle/>
          <a:p>
            <a:r>
              <a:rPr lang="en-US" dirty="0"/>
              <a:t>Here are the references used in preparing our procurement plan. They include reputable sources such as academic journals, industry publications, and standards organizations.</a:t>
            </a:r>
          </a:p>
        </p:txBody>
      </p:sp>
      <p:sp>
        <p:nvSpPr>
          <p:cNvPr id="4" name="Slide Number Placeholder 3">
            <a:extLst>
              <a:ext uri="{FF2B5EF4-FFF2-40B4-BE49-F238E27FC236}">
                <a16:creationId xmlns:a16="http://schemas.microsoft.com/office/drawing/2014/main" id="{4AE5384A-B23A-B3EA-4A64-C4B561F9068B}"/>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785890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If </a:t>
            </a:r>
            <a:r>
              <a:rPr lang="en-US"/>
              <a:t>you have any </a:t>
            </a:r>
            <a:r>
              <a:rPr lang="en-US" dirty="0"/>
              <a:t>questions this is </a:t>
            </a:r>
            <a:r>
              <a:rPr lang="en-US"/>
              <a:t>the time to ask.</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9F9"/>
                </a:solidFill>
                <a:effectLst/>
                <a:latin typeface="Söhne"/>
              </a:rPr>
              <a:t>Our project procurement strategy aims to ensure the seamless acquisition and implementation of new software solutions for the ISSD. It encompasses various aspects, including delivery methods, contract payment types, procurement phases, resource management, risk management, user role identification, benefits evaluation, vendor selection, license and support contracts, configuration and implementation, training, and benefits measurement.</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9F9"/>
                </a:solidFill>
                <a:effectLst/>
                <a:latin typeface="Söhne"/>
              </a:rPr>
              <a:t>The procurement overview outlines the strategic approach we'll take to identify, procure, and implement software solutions tailored to the ISSD's needs. This includes market research, vendor evaluations, negotiation of contracts, and risk assessment to ensure smooth transitions and operational efficiency.</a:t>
            </a:r>
          </a:p>
          <a:p>
            <a:endParaRPr lang="en-US" b="0" i="0" dirty="0">
              <a:solidFill>
                <a:srgbClr val="F9F9F9"/>
              </a:solidFill>
              <a:effectLst/>
              <a:latin typeface="Söhne"/>
            </a:endParaRPr>
          </a:p>
          <a:p>
            <a:pPr algn="l"/>
            <a:r>
              <a:rPr lang="en-US" b="0" i="0" dirty="0">
                <a:solidFill>
                  <a:srgbClr val="F9F9F9"/>
                </a:solidFill>
                <a:effectLst/>
                <a:latin typeface="Söhne"/>
              </a:rPr>
              <a:t>The impending relocation of our IT Support &amp; Services Department to a new location within the next eight months has sparked the launch of the SketchUp project. This initiative is strategically crafted to identify, procure, and implement new software solutions tailored to our industry's unique needs. With a workforce exceeding 1,000 employees, the project emphasizes the critical importance of software that not only boosts operational efficiency but also seamlessly aligns with our organizational goals, ensuring a smooth transition and uninterrupted service delivery.</a:t>
            </a:r>
          </a:p>
          <a:p>
            <a:pPr algn="l"/>
            <a:endParaRPr lang="en-US" b="0" i="0" dirty="0">
              <a:solidFill>
                <a:srgbClr val="F9F9F9"/>
              </a:solidFill>
              <a:effectLst/>
              <a:latin typeface="Söhne"/>
            </a:endParaRPr>
          </a:p>
          <a:p>
            <a:pPr algn="l"/>
            <a:r>
              <a:rPr lang="en-US" b="0" i="0" dirty="0">
                <a:solidFill>
                  <a:srgbClr val="F9F9F9"/>
                </a:solidFill>
                <a:effectLst/>
                <a:latin typeface="Söhne"/>
              </a:rPr>
              <a:t>Let's delve into the key components of the SketchUp project:</a:t>
            </a:r>
          </a:p>
          <a:p>
            <a:pPr algn="l"/>
            <a:r>
              <a:rPr lang="en-US" b="0" i="0" dirty="0">
                <a:solidFill>
                  <a:srgbClr val="F9F9F9"/>
                </a:solidFill>
                <a:effectLst/>
                <a:latin typeface="Söhne"/>
              </a:rPr>
              <a:t>Firstly, we're diving into the procurement process. This involves meticulously selecting and acquiring software solutions that resonate with our department's specific needs and challenges. It encompasses extensive market research, vendor evaluations, and contract negotiations to secure the most suitable software solutions for our requirements.</a:t>
            </a:r>
          </a:p>
          <a:p>
            <a:pPr algn="l"/>
            <a:r>
              <a:rPr lang="en-US" b="0" i="0" dirty="0">
                <a:solidFill>
                  <a:srgbClr val="F9F9F9"/>
                </a:solidFill>
                <a:effectLst/>
                <a:latin typeface="Söhne"/>
              </a:rPr>
              <a:t>Next up, we have the crucial task of backing up and migrating data. A comprehensive plan is imperative to ensure a seamless transition to the new laptops, minimizing the risk of data loss or corruption. Our top priority is guaranteeing the security and integrity of sensitive data throughout the migration process.</a:t>
            </a:r>
          </a:p>
          <a:p>
            <a:pPr algn="l"/>
            <a:r>
              <a:rPr lang="en-US" b="0" i="0" dirty="0">
                <a:solidFill>
                  <a:srgbClr val="F9F9F9"/>
                </a:solidFill>
                <a:effectLst/>
                <a:latin typeface="Söhne"/>
              </a:rPr>
              <a:t>Then comes the installation phase. We'll be setting up the new laptops and peripherals at user desks in our new location. This involves unpacking the equipment, configuring hardware components, and ensuring proper connectivity to the network and other essential systems.</a:t>
            </a:r>
          </a:p>
          <a:p>
            <a:pPr algn="l"/>
            <a:r>
              <a:rPr lang="en-US" b="0" i="0" dirty="0">
                <a:solidFill>
                  <a:srgbClr val="F9F9F9"/>
                </a:solidFill>
                <a:effectLst/>
                <a:latin typeface="Söhne"/>
              </a:rPr>
              <a:t>As last point, we're prioritizing staff training. Extensive training sessions will be provided to familiarize our team with the new laptops and accessories. The aim is to equip our staff with the necessary skills to effectively utilize the technology in their daily work.</a:t>
            </a:r>
          </a:p>
          <a:p>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991E6-B1ED-413B-1EBC-BD5292F1DE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D0012-085A-E6D1-6574-34C764DF5E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0651B0-D062-C2D9-C5D3-1C0D2FD9E83A}"/>
              </a:ext>
            </a:extLst>
          </p:cNvPr>
          <p:cNvSpPr>
            <a:spLocks noGrp="1"/>
          </p:cNvSpPr>
          <p:nvPr>
            <p:ph type="body" idx="1"/>
          </p:nvPr>
        </p:nvSpPr>
        <p:spPr/>
        <p:txBody>
          <a:bodyPr/>
          <a:lstStyle/>
          <a:p>
            <a:r>
              <a:rPr lang="en-US" b="0" i="0" dirty="0">
                <a:solidFill>
                  <a:srgbClr val="F9F9F9"/>
                </a:solidFill>
                <a:effectLst/>
                <a:latin typeface="Söhne"/>
              </a:rPr>
              <a:t>The detailed procurement description covers specific requirements, including computer specifications, accessories, licenses, implementation, and configuration of software. It also addresses the backup and migration of data, installation of hardware, and facilitation of training sessions for staff.</a:t>
            </a:r>
          </a:p>
          <a:p>
            <a:pPr algn="l"/>
            <a:br>
              <a:rPr lang="en-US" b="0" i="0" dirty="0">
                <a:solidFill>
                  <a:srgbClr val="F9F9F9"/>
                </a:solidFill>
                <a:effectLst/>
                <a:latin typeface="Söhne"/>
              </a:rPr>
            </a:br>
            <a:r>
              <a:rPr lang="en-US" b="0" i="0" dirty="0">
                <a:solidFill>
                  <a:srgbClr val="F9F9F9"/>
                </a:solidFill>
                <a:effectLst/>
                <a:latin typeface="Söhne"/>
              </a:rPr>
              <a:t>The SketchUp project's procurement process is meticulously designed to minimize disruption for the impending ISSD relocation by acquiring resources covering services, software, hardware, and training, thereby ensuring operational effectiveness and continuity.</a:t>
            </a:r>
          </a:p>
          <a:p>
            <a:pPr algn="l"/>
            <a:endParaRPr lang="en-US" b="0" i="0" dirty="0">
              <a:solidFill>
                <a:srgbClr val="F9F9F9"/>
              </a:solidFill>
              <a:effectLst/>
              <a:latin typeface="Söhne"/>
            </a:endParaRPr>
          </a:p>
          <a:p>
            <a:pPr algn="l"/>
            <a:r>
              <a:rPr lang="en-US" b="0" i="0" dirty="0">
                <a:solidFill>
                  <a:srgbClr val="F9F9F9"/>
                </a:solidFill>
                <a:effectLst/>
                <a:latin typeface="Söhne"/>
              </a:rPr>
              <a:t>Objective: Our primary objective is to procure 1000 sets of laptops and peripherals tailored to specific roles, facilitating efficient task performance during the relocation process.</a:t>
            </a:r>
          </a:p>
          <a:p>
            <a:pPr algn="l"/>
            <a:endParaRPr lang="en-US" b="0" i="0" dirty="0">
              <a:solidFill>
                <a:srgbClr val="F9F9F9"/>
              </a:solidFill>
              <a:effectLst/>
              <a:latin typeface="Söhne"/>
            </a:endParaRPr>
          </a:p>
          <a:p>
            <a:pPr algn="l"/>
            <a:r>
              <a:rPr lang="en-US" b="0" i="0" dirty="0">
                <a:solidFill>
                  <a:srgbClr val="F9F9F9"/>
                </a:solidFill>
                <a:effectLst/>
                <a:latin typeface="Söhne"/>
              </a:rPr>
              <a:t>Specifications: We'll cater to the diverse needs of our workforce, including graphic designers, support staff managers, software developers, front desk workers, and security staff. Each role will have customized sets of laptops and peripherals tailored to enhance productivity and comfort, taking into account preferred colors, sizes, and accessories.</a:t>
            </a:r>
          </a:p>
          <a:p>
            <a:pPr algn="l"/>
            <a:endParaRPr lang="en-US" b="0" i="0" dirty="0">
              <a:solidFill>
                <a:srgbClr val="F9F9F9"/>
              </a:solidFill>
              <a:effectLst/>
              <a:latin typeface="Söhne"/>
            </a:endParaRPr>
          </a:p>
          <a:p>
            <a:pPr algn="l"/>
            <a:r>
              <a:rPr lang="en-US" b="0" i="0" dirty="0">
                <a:solidFill>
                  <a:srgbClr val="F9F9F9"/>
                </a:solidFill>
                <a:effectLst/>
                <a:latin typeface="Söhne"/>
              </a:rPr>
              <a:t>Considerations: User productivity and comfort are paramount considerations in selecting laptops and peripherals. We'll ensure that the chosen equipment not only meets our technical requirements but also enhances the user experience.</a:t>
            </a:r>
          </a:p>
          <a:p>
            <a:pPr algn="l"/>
            <a:endParaRPr lang="en-US" b="0" i="0" dirty="0">
              <a:solidFill>
                <a:srgbClr val="F9F9F9"/>
              </a:solidFill>
              <a:effectLst/>
              <a:latin typeface="Söhne"/>
            </a:endParaRPr>
          </a:p>
          <a:p>
            <a:pPr algn="l"/>
            <a:r>
              <a:rPr lang="en-US" b="0" i="0" dirty="0">
                <a:solidFill>
                  <a:srgbClr val="F9F9F9"/>
                </a:solidFill>
                <a:effectLst/>
                <a:latin typeface="Söhne"/>
              </a:rPr>
              <a:t>Licensing: Compliance with licensing agreements is essential to avoid interruptions in operational continuity. We'll prioritize vendors who offer clear and comprehensive licensing agreements to ensure legal compliance and seamless operation of software solutions.</a:t>
            </a:r>
          </a:p>
          <a:p>
            <a:pPr algn="l"/>
            <a:endParaRPr lang="en-US" b="0" i="0" dirty="0">
              <a:solidFill>
                <a:srgbClr val="F9F9F9"/>
              </a:solidFill>
              <a:effectLst/>
              <a:latin typeface="Söhne"/>
            </a:endParaRPr>
          </a:p>
          <a:p>
            <a:pPr algn="l"/>
            <a:r>
              <a:rPr lang="en-US" b="0" i="0" dirty="0">
                <a:solidFill>
                  <a:srgbClr val="F9F9F9"/>
                </a:solidFill>
                <a:effectLst/>
                <a:latin typeface="Söhne"/>
              </a:rPr>
              <a:t>Implementation Deadline: To align with department workflows and procedures, successful installation and configuration of software must be completed by February 12th, 2024. This deadline is crucial to maintaining operational efficiency during the relocation process.</a:t>
            </a:r>
          </a:p>
          <a:p>
            <a:pPr algn="l"/>
            <a:endParaRPr lang="en-US" b="0" i="0" dirty="0">
              <a:solidFill>
                <a:srgbClr val="F9F9F9"/>
              </a:solidFill>
              <a:effectLst/>
              <a:latin typeface="Söhne"/>
            </a:endParaRPr>
          </a:p>
          <a:p>
            <a:pPr algn="l"/>
            <a:r>
              <a:rPr lang="en-US" b="0" i="0" dirty="0">
                <a:solidFill>
                  <a:srgbClr val="F9F9F9"/>
                </a:solidFill>
                <a:effectLst/>
                <a:latin typeface="Söhne"/>
              </a:rPr>
              <a:t>Long-term Stability: To provide stability and predictability, prices of goods and services will remain unchanged for five years. This commitment ensures financial stability and allows us to plan for the future with confidence.</a:t>
            </a:r>
          </a:p>
          <a:p>
            <a:pPr algn="l"/>
            <a:endParaRPr lang="en-US" b="0" i="0" dirty="0">
              <a:solidFill>
                <a:srgbClr val="F9F9F9"/>
              </a:solidFill>
              <a:effectLst/>
              <a:latin typeface="Söhne"/>
            </a:endParaRPr>
          </a:p>
          <a:p>
            <a:pPr algn="l"/>
            <a:r>
              <a:rPr lang="en-US" b="0" i="0" dirty="0">
                <a:solidFill>
                  <a:srgbClr val="F9F9F9"/>
                </a:solidFill>
                <a:effectLst/>
                <a:latin typeface="Söhne"/>
              </a:rPr>
              <a:t>Overall Impact: The SketchUp project represents a strategic initiative leveraging technology to enhance organizational growth and operational efficiency during the relocation process. By carefully procuring resources tailored to our specific needs, we aim to ensure a smooth transition and maintain uninterrupted service delivery.</a:t>
            </a:r>
          </a:p>
          <a:p>
            <a:endParaRPr lang="en-US" dirty="0"/>
          </a:p>
        </p:txBody>
      </p:sp>
      <p:sp>
        <p:nvSpPr>
          <p:cNvPr id="4" name="Slide Number Placeholder 3">
            <a:extLst>
              <a:ext uri="{FF2B5EF4-FFF2-40B4-BE49-F238E27FC236}">
                <a16:creationId xmlns:a16="http://schemas.microsoft.com/office/drawing/2014/main" id="{C37B770C-7E5B-7738-FE91-6392783F4034}"/>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836470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9F9"/>
                </a:solidFill>
                <a:effectLst/>
                <a:latin typeface="Söhne"/>
              </a:rPr>
              <a:t>The procurement process involves several key steps, including identifying requirements, market research, vendor selection, risk assessment, preparing procurement documents, negotiation of contracts, managing procurement, planning for implementation, and monitoring and evaluation.</a:t>
            </a:r>
          </a:p>
          <a:p>
            <a:endParaRPr lang="en-US" b="0" i="0" dirty="0">
              <a:solidFill>
                <a:srgbClr val="F9F9F9"/>
              </a:solidFill>
              <a:effectLst/>
              <a:latin typeface="Söhne"/>
            </a:endParaRPr>
          </a:p>
          <a:p>
            <a:pPr algn="l"/>
            <a:r>
              <a:rPr lang="en-US" b="0" i="0" dirty="0">
                <a:solidFill>
                  <a:srgbClr val="F9F9F9"/>
                </a:solidFill>
                <a:effectLst/>
                <a:latin typeface="Söhne"/>
              </a:rPr>
              <a:t>The Procurement Process within the SketchUp project plays a pivotal role in orchestrating the strategic acquisition of essential resources necessary for the seamless transition of the IT Support &amp; Services Department (ISSD) to its new location. </a:t>
            </a:r>
          </a:p>
          <a:p>
            <a:pPr algn="l"/>
            <a:endParaRPr lang="en-US" b="0" i="0" dirty="0">
              <a:solidFill>
                <a:srgbClr val="F9F9F9"/>
              </a:solidFill>
              <a:effectLst/>
              <a:latin typeface="Söhne"/>
            </a:endParaRPr>
          </a:p>
          <a:p>
            <a:pPr algn="l"/>
            <a:r>
              <a:rPr lang="en-US" b="0" i="0" dirty="0">
                <a:solidFill>
                  <a:srgbClr val="F9F9F9"/>
                </a:solidFill>
                <a:effectLst/>
                <a:latin typeface="Söhne"/>
              </a:rPr>
              <a:t>Let's break down the acquisition procedure and its key components:</a:t>
            </a:r>
          </a:p>
          <a:p>
            <a:pPr algn="l"/>
            <a:endParaRPr lang="en-US" b="0" i="0" dirty="0">
              <a:solidFill>
                <a:srgbClr val="F9F9F9"/>
              </a:solidFill>
              <a:effectLst/>
              <a:latin typeface="Söhne"/>
            </a:endParaRPr>
          </a:p>
          <a:p>
            <a:pPr algn="l"/>
            <a:r>
              <a:rPr lang="en-US" b="0" i="0" dirty="0">
                <a:solidFill>
                  <a:srgbClr val="F9F9F9"/>
                </a:solidFill>
                <a:effectLst/>
                <a:latin typeface="Söhne"/>
              </a:rPr>
              <a:t>Identification of Requirements: Feedback from stakeholders such as the project manager, IT support staff, and end users is gathered to determine the software needs of the department.</a:t>
            </a:r>
          </a:p>
          <a:p>
            <a:pPr algn="l"/>
            <a:r>
              <a:rPr lang="en-US" b="0" i="0" dirty="0">
                <a:solidFill>
                  <a:srgbClr val="F9F9F9"/>
                </a:solidFill>
                <a:effectLst/>
                <a:latin typeface="Söhne"/>
              </a:rPr>
              <a:t>Market Research: Thorough market research is conducted to identify potential suppliers and evaluate available software solutions based on features, cost, and support.</a:t>
            </a:r>
          </a:p>
          <a:p>
            <a:pPr algn="l"/>
            <a:r>
              <a:rPr lang="en-US" b="0" i="0" dirty="0">
                <a:solidFill>
                  <a:srgbClr val="F9F9F9"/>
                </a:solidFill>
                <a:effectLst/>
                <a:latin typeface="Söhne"/>
              </a:rPr>
              <a:t>Choosing a Vendor: Proposals are requested from selected suppliers, and each proposal is evaluated to determine its suitability according to predetermined standards.</a:t>
            </a:r>
          </a:p>
          <a:p>
            <a:pPr algn="l"/>
            <a:r>
              <a:rPr lang="en-US" b="0" i="0" dirty="0">
                <a:solidFill>
                  <a:srgbClr val="F9F9F9"/>
                </a:solidFill>
                <a:effectLst/>
                <a:latin typeface="Söhne"/>
              </a:rPr>
              <a:t>Risk Assessment of the Proposal: The vendor offering the best solution is selected by comparing proposals against predetermined standards.</a:t>
            </a:r>
          </a:p>
          <a:p>
            <a:pPr algn="l"/>
            <a:r>
              <a:rPr lang="en-US" b="0" i="0" dirty="0">
                <a:solidFill>
                  <a:srgbClr val="F9F9F9"/>
                </a:solidFill>
                <a:effectLst/>
                <a:latin typeface="Söhne"/>
              </a:rPr>
              <a:t>Preparing the Procurement Document: A comprehensive procurement document is created, detailing the software's functional and technical requirements, timelines, and evaluation criteria.</a:t>
            </a:r>
          </a:p>
          <a:p>
            <a:pPr algn="l"/>
            <a:r>
              <a:rPr lang="en-US" b="0" i="0" dirty="0">
                <a:solidFill>
                  <a:srgbClr val="F9F9F9"/>
                </a:solidFill>
                <a:effectLst/>
                <a:latin typeface="Söhne"/>
              </a:rPr>
              <a:t>Conducting Procurement: Well-defined timelines are established for each step of the procurement process, facilitating efficient resource allocation and timely completion of tasks.</a:t>
            </a:r>
          </a:p>
          <a:p>
            <a:pPr algn="l"/>
            <a:r>
              <a:rPr lang="en-US" b="0" i="0" dirty="0">
                <a:solidFill>
                  <a:srgbClr val="F9F9F9"/>
                </a:solidFill>
                <a:effectLst/>
                <a:latin typeface="Söhne"/>
              </a:rPr>
              <a:t>Setting Up Criteria for Evaluation: A systematic framework for evaluating vendor proposals is established, guiding the vendor selection process.</a:t>
            </a:r>
          </a:p>
          <a:p>
            <a:pPr algn="l"/>
            <a:r>
              <a:rPr lang="en-US" b="0" i="0" dirty="0">
                <a:solidFill>
                  <a:srgbClr val="F9F9F9"/>
                </a:solidFill>
                <a:effectLst/>
                <a:latin typeface="Söhne"/>
              </a:rPr>
              <a:t>Contract Negotiation and Vendor Selection: Contract terms and pricing are negotiated with the chosen vendor to ensure they meet organizational needs and budgetary restrictions.</a:t>
            </a:r>
          </a:p>
          <a:p>
            <a:pPr algn="l"/>
            <a:r>
              <a:rPr lang="en-US" b="0" i="0" dirty="0">
                <a:solidFill>
                  <a:srgbClr val="F9F9F9"/>
                </a:solidFill>
                <a:effectLst/>
                <a:latin typeface="Söhne"/>
              </a:rPr>
              <a:t>Managing and Concluding the Procurement: Contracts are finalized, including terms and conditions, payment plans, and service level agreements, with chosen vendors.</a:t>
            </a:r>
          </a:p>
          <a:p>
            <a:pPr algn="l"/>
            <a:r>
              <a:rPr lang="en-US" b="0" i="0" dirty="0">
                <a:solidFill>
                  <a:srgbClr val="F9F9F9"/>
                </a:solidFill>
                <a:effectLst/>
                <a:latin typeface="Söhne"/>
              </a:rPr>
              <a:t>Planning for Implementation: A thorough implementation plan is developed, outlining software deployment deadlines, milestones, and roles.</a:t>
            </a:r>
          </a:p>
          <a:p>
            <a:pPr algn="l"/>
            <a:r>
              <a:rPr lang="en-US" b="0" i="0" dirty="0">
                <a:solidFill>
                  <a:srgbClr val="F9F9F9"/>
                </a:solidFill>
                <a:effectLst/>
                <a:latin typeface="Söhne"/>
              </a:rPr>
              <a:t>Instruction and Distribution: End-user and IT support staff training sessions are planned to ensure a smooth transition and efficient use of the new software.</a:t>
            </a:r>
          </a:p>
          <a:p>
            <a:pPr algn="l"/>
            <a:endParaRPr lang="en-US" b="0" i="0" dirty="0">
              <a:solidFill>
                <a:srgbClr val="F9F9F9"/>
              </a:solidFill>
              <a:effectLst/>
              <a:latin typeface="Söhne"/>
            </a:endParaRPr>
          </a:p>
          <a:p>
            <a:pPr algn="l"/>
            <a:r>
              <a:rPr lang="en-US" b="0" i="0" dirty="0">
                <a:solidFill>
                  <a:srgbClr val="F9F9F9"/>
                </a:solidFill>
                <a:effectLst/>
                <a:latin typeface="Söhne"/>
              </a:rPr>
              <a:t>By following these steps meticulously, the Procurement Process ensures the successful acquisition and implementation of software solutions tailored to the needs of the IT Support &amp; Services Department, thereby enhancing operational efficiency and facilitating the relocation process.</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9F9F9"/>
                </a:solidFill>
                <a:effectLst/>
                <a:latin typeface="Söhne"/>
              </a:rPr>
              <a:t>In the procurement risk analysis for the SketchUp project, various risks have been identified, along with their potential consequences and mitigation strategies. Vendor reliability presents a risk of delayed delivery or substandard products, which could impede project timelines and quality. To address this, thorough vendor background checks are proposed to ensure reliable and timely deliveries. Budget overruns pose another significant risk, potentially leading to financial strain and project delays. Mitigation strategies include developing contingency plans and closely monitoring project expenses to ensure adherence to budgetary constraints. Compatibility issues, such as system integration failures, may arise, necessitating comprehensive compatibility tests and pilot phases to ensure seamless software integration. Moreover, the risk of scope creep, technical challenges during implementation, regulatory compliance issues, and staff resistance to change are acknowledged. Strategies to mitigate these risks involve establishing clear scope boundaries, engaging technical experts early, staying updated on regulations, providing comprehensive staff training, and addressing concerns proactively. Through a systematic approach to risk assessment and mitigation, the SketchUp project aims to protect itself from setbacks and ensure the successful acquisition and deployment of software.</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9F9"/>
                </a:solidFill>
                <a:effectLst/>
                <a:latin typeface="Söhne"/>
              </a:rPr>
              <a:t>The selection criteria and response evaluation process establish clear criteria for assessing vendor proposals and selecting the most suitable solution. Criteria include functionality, cost, vendor reputation, support services, and scalability, ensuring alignment with project objectives.</a:t>
            </a:r>
          </a:p>
          <a:p>
            <a:endParaRPr lang="en-US" b="0" i="0" dirty="0">
              <a:solidFill>
                <a:srgbClr val="F9F9F9"/>
              </a:solidFill>
              <a:effectLst/>
              <a:latin typeface="Söhne"/>
            </a:endParaRPr>
          </a:p>
          <a:p>
            <a:pPr algn="l"/>
            <a:br>
              <a:rPr lang="en-US" b="0" i="0" dirty="0">
                <a:solidFill>
                  <a:srgbClr val="F9F9F9"/>
                </a:solidFill>
                <a:effectLst/>
                <a:latin typeface="Söhne"/>
              </a:rPr>
            </a:br>
            <a:r>
              <a:rPr lang="en-US" b="0" i="0" dirty="0">
                <a:solidFill>
                  <a:srgbClr val="F9F9F9"/>
                </a:solidFill>
                <a:effectLst/>
                <a:latin typeface="Söhne"/>
              </a:rPr>
              <a:t>In the Selection Criteria and Response Evaluation process, we establish specific criteria to assess vendor proposals and choose the most suitable solution for the SketchUp project. Let's break down the process using two tables:</a:t>
            </a:r>
          </a:p>
          <a:p>
            <a:pPr algn="l"/>
            <a:endParaRPr lang="en-US" b="0" i="0" dirty="0">
              <a:solidFill>
                <a:srgbClr val="F9F9F9"/>
              </a:solidFill>
              <a:effectLst/>
              <a:latin typeface="Söhne"/>
            </a:endParaRPr>
          </a:p>
          <a:p>
            <a:pPr algn="l">
              <a:buFont typeface="Arial" panose="020B0604020202020204" pitchFamily="34" charset="0"/>
              <a:buChar char="•"/>
            </a:pPr>
            <a:r>
              <a:rPr lang="en-US" b="0" i="0" dirty="0">
                <a:solidFill>
                  <a:srgbClr val="F9F9F9"/>
                </a:solidFill>
                <a:effectLst/>
                <a:latin typeface="Söhne"/>
              </a:rPr>
              <a:t> Functionality: We evaluate the software's features and capabilities to ensure they meet our project requirements.</a:t>
            </a:r>
          </a:p>
          <a:p>
            <a:pPr algn="l">
              <a:buFont typeface="Arial" panose="020B0604020202020204" pitchFamily="34" charset="0"/>
              <a:buChar char="•"/>
            </a:pPr>
            <a:r>
              <a:rPr lang="en-US" b="0" i="0" dirty="0">
                <a:solidFill>
                  <a:srgbClr val="F9F9F9"/>
                </a:solidFill>
                <a:effectLst/>
                <a:latin typeface="Söhne"/>
              </a:rPr>
              <a:t> Cost: This criterion involves assessing the overall cost, including licensing, implementation, and maintenance fees.</a:t>
            </a:r>
          </a:p>
          <a:p>
            <a:pPr algn="l">
              <a:buFont typeface="Arial" panose="020B0604020202020204" pitchFamily="34" charset="0"/>
              <a:buChar char="•"/>
            </a:pPr>
            <a:r>
              <a:rPr lang="en-US" b="0" i="0" dirty="0">
                <a:solidFill>
                  <a:srgbClr val="F9F9F9"/>
                </a:solidFill>
                <a:effectLst/>
                <a:latin typeface="Söhne"/>
              </a:rPr>
              <a:t> Vendor Reputation: We review the vendor's track record, reliability, and customer satisfaction ratings.</a:t>
            </a:r>
          </a:p>
          <a:p>
            <a:pPr algn="l">
              <a:buFont typeface="Arial" panose="020B0604020202020204" pitchFamily="34" charset="0"/>
              <a:buChar char="•"/>
            </a:pPr>
            <a:r>
              <a:rPr lang="en-US" b="0" i="0" dirty="0">
                <a:solidFill>
                  <a:srgbClr val="F9F9F9"/>
                </a:solidFill>
                <a:effectLst/>
                <a:latin typeface="Söhne"/>
              </a:rPr>
              <a:t> Support Services: This criterion examines the quality and availability of vendor support, training, and troubleshooting services.</a:t>
            </a:r>
          </a:p>
          <a:p>
            <a:pPr algn="l">
              <a:buFont typeface="Arial" panose="020B0604020202020204" pitchFamily="34" charset="0"/>
              <a:buChar char="•"/>
            </a:pPr>
            <a:r>
              <a:rPr lang="en-US" b="0" i="0" dirty="0">
                <a:solidFill>
                  <a:srgbClr val="F9F9F9"/>
                </a:solidFill>
                <a:effectLst/>
                <a:latin typeface="Söhne"/>
              </a:rPr>
              <a:t> Scalability: We assess the software's ability to scale with our organizational growth and evolving needs.</a:t>
            </a:r>
          </a:p>
          <a:p>
            <a:pPr algn="l"/>
            <a:endParaRPr lang="en-US" b="0" i="0" dirty="0">
              <a:solidFill>
                <a:srgbClr val="F9F9F9"/>
              </a:solidFill>
              <a:effectLst/>
              <a:latin typeface="Söhne"/>
            </a:endParaRPr>
          </a:p>
          <a:p>
            <a:pPr algn="l"/>
            <a:r>
              <a:rPr lang="en-US" b="0" i="0" dirty="0">
                <a:solidFill>
                  <a:srgbClr val="F9F9F9"/>
                </a:solidFill>
                <a:effectLst/>
                <a:latin typeface="Söhne"/>
              </a:rPr>
              <a:t>All vendor applicants must meet these basic criteria to be eligible for the selection process. Vendors should clearly understand our procurement requirements and be prepared to address any associated risks. Professionalism from vendors is essential, including professional communication, documentation, and procurement processes. We prioritize quality products and do not compromise on quality. Vendors are reminded that prices cannot be changed once the contract is finalized, so they should submit cost documentation accordingly.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estimated budget outlines the projected costs for software licenses, implementation services, training sessions, hardware upgrades, laptops, and miscellaneous expenses. This budget ensures financial transparency and accountability throughout the procurement process.</a:t>
            </a:r>
          </a:p>
          <a:p>
            <a:endParaRPr lang="en-US" dirty="0"/>
          </a:p>
          <a:p>
            <a:pPr algn="l"/>
            <a:r>
              <a:rPr lang="en-US" b="0" i="0" dirty="0">
                <a:solidFill>
                  <a:srgbClr val="FFFFFF"/>
                </a:solidFill>
                <a:effectLst/>
                <a:latin typeface="Söhne"/>
              </a:rPr>
              <a:t>Here's a breakdown of the budget for the SketchUp project:</a:t>
            </a:r>
          </a:p>
          <a:p>
            <a:pPr algn="l"/>
            <a:endParaRPr lang="en-US" b="0" i="0" dirty="0">
              <a:solidFill>
                <a:srgbClr val="FFFFFF"/>
              </a:solidFill>
              <a:effectLst/>
              <a:latin typeface="Söhne"/>
            </a:endParaRPr>
          </a:p>
          <a:p>
            <a:pPr algn="l">
              <a:buFont typeface="Arial" panose="020B0604020202020204" pitchFamily="34" charset="0"/>
              <a:buChar char="•"/>
            </a:pPr>
            <a:r>
              <a:rPr lang="en-US" b="0" i="0" dirty="0">
                <a:solidFill>
                  <a:srgbClr val="FFFFFF"/>
                </a:solidFill>
                <a:effectLst/>
                <a:latin typeface="Söhne"/>
              </a:rPr>
              <a:t> Software Licenses: $50,000</a:t>
            </a:r>
          </a:p>
          <a:p>
            <a:pPr algn="l">
              <a:buFont typeface="Arial" panose="020B0604020202020204" pitchFamily="34" charset="0"/>
              <a:buChar char="•"/>
            </a:pPr>
            <a:r>
              <a:rPr lang="en-US" b="0" i="0" dirty="0">
                <a:solidFill>
                  <a:srgbClr val="FFFFFF"/>
                </a:solidFill>
                <a:effectLst/>
                <a:latin typeface="Söhne"/>
              </a:rPr>
              <a:t> Implementation Services: $30,000</a:t>
            </a:r>
          </a:p>
          <a:p>
            <a:pPr algn="l">
              <a:buFont typeface="Arial" panose="020B0604020202020204" pitchFamily="34" charset="0"/>
              <a:buChar char="•"/>
            </a:pPr>
            <a:r>
              <a:rPr lang="en-US" b="0" i="0" dirty="0">
                <a:solidFill>
                  <a:srgbClr val="FFFFFF"/>
                </a:solidFill>
                <a:effectLst/>
                <a:latin typeface="Söhne"/>
              </a:rPr>
              <a:t> Training Sessions: $20,000</a:t>
            </a:r>
          </a:p>
          <a:p>
            <a:pPr algn="l">
              <a:buFont typeface="Arial" panose="020B0604020202020204" pitchFamily="34" charset="0"/>
              <a:buChar char="•"/>
            </a:pPr>
            <a:r>
              <a:rPr lang="en-US" b="0" i="0" dirty="0">
                <a:solidFill>
                  <a:srgbClr val="FFFFFF"/>
                </a:solidFill>
                <a:effectLst/>
                <a:latin typeface="Söhne"/>
              </a:rPr>
              <a:t> Hardware Upgrades (100 units at $400 each): $40,000</a:t>
            </a:r>
          </a:p>
          <a:p>
            <a:pPr algn="l">
              <a:buFont typeface="Arial" panose="020B0604020202020204" pitchFamily="34" charset="0"/>
              <a:buChar char="•"/>
            </a:pPr>
            <a:r>
              <a:rPr lang="en-US" b="0" i="0" dirty="0">
                <a:solidFill>
                  <a:srgbClr val="FFFFFF"/>
                </a:solidFill>
                <a:effectLst/>
                <a:latin typeface="Söhne"/>
              </a:rPr>
              <a:t> Laptops (100 units at $800 each): $80,000</a:t>
            </a:r>
          </a:p>
          <a:p>
            <a:pPr algn="l">
              <a:buFont typeface="Arial" panose="020B0604020202020204" pitchFamily="34" charset="0"/>
              <a:buChar char="•"/>
            </a:pPr>
            <a:r>
              <a:rPr lang="en-US" b="0" i="0" dirty="0">
                <a:solidFill>
                  <a:srgbClr val="FFFFFF"/>
                </a:solidFill>
                <a:effectLst/>
                <a:latin typeface="Söhne"/>
              </a:rPr>
              <a:t> Miscellaneous Expenses: $10,000</a:t>
            </a:r>
          </a:p>
          <a:p>
            <a:pPr algn="l"/>
            <a:endParaRPr lang="en-US"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Söhne"/>
              </a:rPr>
              <a:t>Considering a tax rate of 10%: $158,960</a:t>
            </a:r>
          </a:p>
          <a:p>
            <a:pPr algn="l"/>
            <a:endParaRPr lang="en-US" b="0" i="0" dirty="0">
              <a:solidFill>
                <a:srgbClr val="FFFFFF"/>
              </a:solidFill>
              <a:effectLst/>
              <a:latin typeface="Söhne"/>
            </a:endParaRPr>
          </a:p>
          <a:p>
            <a:pPr algn="l"/>
            <a:r>
              <a:rPr lang="en-US" b="0" i="0" dirty="0">
                <a:solidFill>
                  <a:srgbClr val="FFFFFF"/>
                </a:solidFill>
                <a:effectLst/>
                <a:latin typeface="Söhne"/>
              </a:rPr>
              <a:t>Total Budget (including tax): $1,589,500</a:t>
            </a:r>
          </a:p>
          <a:p>
            <a:pPr algn="l"/>
            <a:endParaRPr lang="en-US" b="0" i="0" dirty="0">
              <a:solidFill>
                <a:srgbClr val="FFFFFF"/>
              </a:solidFill>
              <a:effectLst/>
              <a:latin typeface="Söhne"/>
            </a:endParaRPr>
          </a:p>
          <a:p>
            <a:pPr algn="l"/>
            <a:r>
              <a:rPr lang="en-US" b="0" i="0" dirty="0">
                <a:solidFill>
                  <a:srgbClr val="FFFFFF"/>
                </a:solidFill>
                <a:effectLst/>
                <a:latin typeface="Söhne"/>
              </a:rPr>
              <a:t>It's important to note that the total budget includes the cost of all items plus the applicable tax. The figures are based on vendor quotes, market research, training provider estimates, and project management estimates.</a:t>
            </a:r>
          </a:p>
          <a:p>
            <a:br>
              <a:rPr lang="en-US" b="0" i="0" dirty="0">
                <a:solidFill>
                  <a:srgbClr val="FFFFFF"/>
                </a:solidFill>
                <a:effectLst/>
                <a:latin typeface="Söhne"/>
              </a:rPr>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contract type and standards section discusses different contract types, including fixed-price, cost-reimbursable, time and material, and unit price contracts. It also highlights common contract clauses related to scope of work, payment terms, intellectual property rights, confidentiality, and termination.</a:t>
            </a:r>
          </a:p>
          <a:p>
            <a:endParaRPr lang="en-US" dirty="0"/>
          </a:p>
          <a:p>
            <a:pPr algn="l"/>
            <a:r>
              <a:rPr lang="en-US" b="0" i="0" dirty="0">
                <a:solidFill>
                  <a:srgbClr val="F9F9F9"/>
                </a:solidFill>
                <a:effectLst/>
                <a:latin typeface="Söhne"/>
              </a:rPr>
              <a:t>Understanding and appropriately utilizing procurement contracts is paramount for the success of the SketchUp project.</a:t>
            </a:r>
          </a:p>
          <a:p>
            <a:pPr algn="l"/>
            <a:endParaRPr lang="en-US" b="0" i="0" dirty="0">
              <a:solidFill>
                <a:srgbClr val="F9F9F9"/>
              </a:solidFill>
              <a:effectLst/>
              <a:latin typeface="Söhne"/>
            </a:endParaRPr>
          </a:p>
          <a:p>
            <a:pPr algn="l"/>
            <a:r>
              <a:rPr lang="en-US" b="0" i="0" dirty="0">
                <a:solidFill>
                  <a:srgbClr val="F9F9F9"/>
                </a:solidFill>
                <a:effectLst/>
                <a:latin typeface="Söhne"/>
              </a:rPr>
              <a:t>Let's explore the different contract types and their relevance to our project:</a:t>
            </a:r>
          </a:p>
          <a:p>
            <a:pPr algn="l"/>
            <a:endParaRPr lang="en-US" b="0" i="0" dirty="0">
              <a:solidFill>
                <a:srgbClr val="F9F9F9"/>
              </a:solidFill>
              <a:effectLst/>
              <a:latin typeface="Söhne"/>
            </a:endParaRPr>
          </a:p>
          <a:p>
            <a:pPr algn="l"/>
            <a:r>
              <a:rPr lang="en-US" b="0" i="0" dirty="0">
                <a:solidFill>
                  <a:srgbClr val="F9F9F9"/>
                </a:solidFill>
                <a:effectLst/>
                <a:latin typeface="Söhne"/>
              </a:rPr>
              <a:t>Fixed-Price Contract: This contract type is ideal for acquiring specific components with clearly defined scopes, such as licensing costs or certain implementation services. It offers cost certainty and incentivizes suppliers to meet deadlines and budget requirements effectively. Utilizing fixed-price contracts ensures predictability in project costs and minimizes financial risks.</a:t>
            </a:r>
          </a:p>
          <a:p>
            <a:pPr algn="l"/>
            <a:endParaRPr lang="en-US" b="0" i="0" dirty="0">
              <a:solidFill>
                <a:srgbClr val="F9F9F9"/>
              </a:solidFill>
              <a:effectLst/>
              <a:latin typeface="Söhne"/>
            </a:endParaRPr>
          </a:p>
          <a:p>
            <a:pPr algn="l"/>
            <a:r>
              <a:rPr lang="en-US" b="0" i="0" dirty="0">
                <a:solidFill>
                  <a:srgbClr val="F9F9F9"/>
                </a:solidFill>
                <a:effectLst/>
                <a:latin typeface="Söhne"/>
              </a:rPr>
              <a:t>Cost-Reimbursable Contract: For project components with less clear scopes or subject to change, such as customization or additional support services, cost-reimbursable contracts are the preferred choice. These contracts enable the company to only pay for actual expenses incurred, providing flexibility in accommodating changes throughout the project lifecycle. This flexibility ensures that the project can adapt to evolving requirements without incurring unnecessary costs.</a:t>
            </a:r>
          </a:p>
          <a:p>
            <a:pPr algn="l"/>
            <a:endParaRPr lang="en-US" b="0" i="0" dirty="0">
              <a:solidFill>
                <a:srgbClr val="F9F9F9"/>
              </a:solidFill>
              <a:effectLst/>
              <a:latin typeface="Söhne"/>
            </a:endParaRPr>
          </a:p>
          <a:p>
            <a:pPr algn="l"/>
            <a:r>
              <a:rPr lang="en-US" b="0" i="0" dirty="0">
                <a:solidFill>
                  <a:srgbClr val="F9F9F9"/>
                </a:solidFill>
                <a:effectLst/>
                <a:latin typeface="Söhne"/>
              </a:rPr>
              <a:t>Time and Material Contract: Services with varying workloads over time, such as technical support or training sessions, are best suited for time and material contracts. This contract type allows for adaptability in resource utilization and permits modifications in response to changing project requirements. By utilizing time and material contracts, we can ensure efficient resource allocation and responsiveness to project needs.</a:t>
            </a:r>
          </a:p>
          <a:p>
            <a:pPr algn="l"/>
            <a:endParaRPr lang="en-US" b="0" i="0" dirty="0">
              <a:solidFill>
                <a:srgbClr val="F9F9F9"/>
              </a:solidFill>
              <a:effectLst/>
              <a:latin typeface="Söhne"/>
            </a:endParaRPr>
          </a:p>
          <a:p>
            <a:pPr algn="l"/>
            <a:r>
              <a:rPr lang="en-US" b="0" i="0" dirty="0">
                <a:solidFill>
                  <a:srgbClr val="F9F9F9"/>
                </a:solidFill>
                <a:effectLst/>
                <a:latin typeface="Söhne"/>
              </a:rPr>
              <a:t>Unit Price Contract: Involving payment based on a set price per unit for items like peripherals or hardware upgrades, unit price contracts ensure uniformity in prices for comparable items and simplify pricing computations. This contract type streamlines the procurement process for standardized items, ensuring transparency and consistency in pricing across different vendors.</a:t>
            </a:r>
          </a:p>
          <a:p>
            <a:pPr algn="l"/>
            <a:endParaRPr lang="en-US" b="0" i="0" dirty="0">
              <a:solidFill>
                <a:srgbClr val="F9F9F9"/>
              </a:solidFill>
              <a:effectLst/>
              <a:latin typeface="Söhne"/>
            </a:endParaRPr>
          </a:p>
          <a:p>
            <a:pPr algn="l"/>
            <a:r>
              <a:rPr lang="en-US" b="0" i="0" dirty="0">
                <a:solidFill>
                  <a:srgbClr val="F9F9F9"/>
                </a:solidFill>
                <a:effectLst/>
                <a:latin typeface="Söhne"/>
              </a:rPr>
              <a:t>By selecting the appropriate contract type for each aspect of the SketchUp project, we can effectively manage project costs, mitigate risks, and ensure smooth execution of the procurement process and software implementation.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3459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iley.com/en-ca/Project+Management:+A+Systems+Approach+to+Planning,+Scheduling,+and+Controlling,+13th+Edition-p-9781119805373" TargetMode="External"/><Relationship Id="rId7" Type="http://schemas.openxmlformats.org/officeDocument/2006/relationships/hyperlink" Target="https://www.iso.org/standard/63712.html"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hyperlink" Target="https://ieeexplore.ieee.org/document/7435207" TargetMode="External"/><Relationship Id="rId5" Type="http://schemas.openxmlformats.org/officeDocument/2006/relationships/hyperlink" Target="https://credentials.cips.org/issuer/10000201/credentials" TargetMode="External"/><Relationship Id="rId4" Type="http://schemas.openxmlformats.org/officeDocument/2006/relationships/hyperlink" Target="https://www.ismworld.org/for-business/research-benchmarking/credible-data-for-supply-chain-strategy/?utm_campaign=Corporate_Program_FY23&amp;utm_source=ppc&amp;utm_medium=Bing&amp;utm_term=PMI&amp;msclkid=8898df86cd471c6924e1ba3c22d55442"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2770360" y="477572"/>
            <a:ext cx="9234536" cy="2951428"/>
          </a:xfrm>
        </p:spPr>
        <p:txBody>
          <a:bodyPr/>
          <a:lstStyle/>
          <a:p>
            <a:r>
              <a:rPr lang="en-US" sz="4800" dirty="0"/>
              <a:t>Solid Works - SketchUp</a:t>
            </a:r>
            <a:br>
              <a:rPr lang="en-US" sz="4800" dirty="0"/>
            </a:br>
            <a:r>
              <a:rPr lang="en-US" sz="4800" dirty="0"/>
              <a:t>Project Procurement Strategy</a:t>
            </a:r>
            <a:br>
              <a:rPr lang="en-US" sz="4800" dirty="0"/>
            </a:br>
            <a:br>
              <a:rPr lang="en-US" sz="4800" dirty="0"/>
            </a:br>
            <a:r>
              <a:rPr lang="en-CA" sz="3200" kern="100" dirty="0">
                <a:effectLst/>
                <a:latin typeface="Calibri" panose="020F0502020204030204" pitchFamily="34" charset="0"/>
                <a:ea typeface="Calibri" panose="020F0502020204030204" pitchFamily="34" charset="0"/>
                <a:cs typeface="Times New Roman" panose="02020603050405020304" pitchFamily="18" charset="0"/>
              </a:rPr>
              <a:t>MGMT-6063-(01)-24W</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800" dirty="0"/>
          </a:p>
        </p:txBody>
      </p:sp>
      <p:graphicFrame>
        <p:nvGraphicFramePr>
          <p:cNvPr id="5" name="Table 4">
            <a:extLst>
              <a:ext uri="{FF2B5EF4-FFF2-40B4-BE49-F238E27FC236}">
                <a16:creationId xmlns:a16="http://schemas.microsoft.com/office/drawing/2014/main" id="{CB47B51D-55D8-DA57-B5CA-2C3D02A896FB}"/>
              </a:ext>
            </a:extLst>
          </p:cNvPr>
          <p:cNvGraphicFramePr>
            <a:graphicFrameLocks noGrp="1"/>
          </p:cNvGraphicFramePr>
          <p:nvPr>
            <p:extLst>
              <p:ext uri="{D42A27DB-BD31-4B8C-83A1-F6EECF244321}">
                <p14:modId xmlns:p14="http://schemas.microsoft.com/office/powerpoint/2010/main" val="1976172365"/>
              </p:ext>
            </p:extLst>
          </p:nvPr>
        </p:nvGraphicFramePr>
        <p:xfrm>
          <a:off x="6307610" y="3096285"/>
          <a:ext cx="4864366" cy="3240401"/>
        </p:xfrm>
        <a:graphic>
          <a:graphicData uri="http://schemas.openxmlformats.org/drawingml/2006/table">
            <a:tbl>
              <a:tblPr firstRow="1" firstCol="1" bandRow="1">
                <a:tableStyleId>{8A107856-5554-42FB-B03E-39F5DBC370BA}</a:tableStyleId>
              </a:tblPr>
              <a:tblGrid>
                <a:gridCol w="2494266">
                  <a:extLst>
                    <a:ext uri="{9D8B030D-6E8A-4147-A177-3AD203B41FA5}">
                      <a16:colId xmlns:a16="http://schemas.microsoft.com/office/drawing/2014/main" val="3882035805"/>
                    </a:ext>
                  </a:extLst>
                </a:gridCol>
                <a:gridCol w="2370100">
                  <a:extLst>
                    <a:ext uri="{9D8B030D-6E8A-4147-A177-3AD203B41FA5}">
                      <a16:colId xmlns:a16="http://schemas.microsoft.com/office/drawing/2014/main" val="3811839703"/>
                    </a:ext>
                  </a:extLst>
                </a:gridCol>
              </a:tblGrid>
              <a:tr h="832918">
                <a:tc gridSpan="2">
                  <a:txBody>
                    <a:bodyPr/>
                    <a:lstStyle/>
                    <a:p>
                      <a:pPr marL="0" marR="0" algn="ctr">
                        <a:lnSpc>
                          <a:spcPct val="250000"/>
                        </a:lnSpc>
                        <a:spcBef>
                          <a:spcPts val="0"/>
                        </a:spcBef>
                        <a:spcAft>
                          <a:spcPts val="0"/>
                        </a:spcAft>
                      </a:pPr>
                      <a:r>
                        <a:rPr lang="en-US" sz="1800" kern="100" dirty="0">
                          <a:effectLst/>
                        </a:rPr>
                        <a:t>Group 10</a:t>
                      </a:r>
                    </a:p>
                  </a:txBody>
                  <a:tcPr marL="68580" marR="68580" marT="0" marB="0"/>
                </a:tc>
                <a:tc hMerge="1">
                  <a:txBody>
                    <a:bodyPr/>
                    <a:lstStyle/>
                    <a:p>
                      <a:endParaRPr lang="en-US"/>
                    </a:p>
                  </a:txBody>
                  <a:tcPr/>
                </a:tc>
                <a:extLst>
                  <a:ext uri="{0D108BD9-81ED-4DB2-BD59-A6C34878D82A}">
                    <a16:rowId xmlns:a16="http://schemas.microsoft.com/office/drawing/2014/main" val="1390541110"/>
                  </a:ext>
                </a:extLst>
              </a:tr>
              <a:tr h="1111067">
                <a:tc>
                  <a:txBody>
                    <a:bodyPr/>
                    <a:lstStyle/>
                    <a:p>
                      <a:pPr marL="0" marR="0" algn="ctr">
                        <a:lnSpc>
                          <a:spcPct val="150000"/>
                        </a:lnSpc>
                        <a:spcBef>
                          <a:spcPts val="0"/>
                        </a:spcBef>
                        <a:spcAft>
                          <a:spcPts val="0"/>
                        </a:spcAft>
                      </a:pPr>
                      <a:r>
                        <a:rPr lang="en-US" sz="1600" kern="100" dirty="0">
                          <a:effectLst/>
                        </a:rPr>
                        <a:t>Divya Mathew</a:t>
                      </a:r>
                    </a:p>
                    <a:p>
                      <a:pPr marL="0" marR="0" algn="ctr">
                        <a:lnSpc>
                          <a:spcPct val="150000"/>
                        </a:lnSpc>
                        <a:spcBef>
                          <a:spcPts val="0"/>
                        </a:spcBef>
                        <a:spcAft>
                          <a:spcPts val="0"/>
                        </a:spcAft>
                      </a:pPr>
                      <a:r>
                        <a:rPr lang="en-US" sz="1600" kern="100" dirty="0">
                          <a:effectLst/>
                        </a:rPr>
                        <a:t>S M Rakibul Basher</a:t>
                      </a:r>
                    </a:p>
                    <a:p>
                      <a:pPr marL="0" marR="0" algn="ctr">
                        <a:lnSpc>
                          <a:spcPct val="150000"/>
                        </a:lnSpc>
                        <a:spcBef>
                          <a:spcPts val="0"/>
                        </a:spcBef>
                        <a:spcAft>
                          <a:spcPts val="0"/>
                        </a:spcAft>
                      </a:pPr>
                      <a:r>
                        <a:rPr lang="en-US" sz="1600" kern="100" dirty="0">
                          <a:effectLst/>
                        </a:rPr>
                        <a:t>Gihan Shamike Liyanage</a:t>
                      </a:r>
                    </a:p>
                  </a:txBody>
                  <a:tcPr marL="68580" marR="68580" marT="0" marB="0"/>
                </a:tc>
                <a:tc>
                  <a:txBody>
                    <a:bodyPr/>
                    <a:lstStyle/>
                    <a:p>
                      <a:pPr marL="0" marR="0" algn="ctr">
                        <a:lnSpc>
                          <a:spcPct val="150000"/>
                        </a:lnSpc>
                        <a:spcBef>
                          <a:spcPts val="0"/>
                        </a:spcBef>
                        <a:spcAft>
                          <a:spcPts val="0"/>
                        </a:spcAft>
                      </a:pPr>
                      <a:r>
                        <a:rPr lang="en-US" sz="1600" kern="100" dirty="0">
                          <a:effectLst/>
                        </a:rPr>
                        <a:t>1192361</a:t>
                      </a:r>
                    </a:p>
                    <a:p>
                      <a:pPr marL="0" marR="0" algn="ctr">
                        <a:lnSpc>
                          <a:spcPct val="150000"/>
                        </a:lnSpc>
                        <a:spcBef>
                          <a:spcPts val="0"/>
                        </a:spcBef>
                        <a:spcAft>
                          <a:spcPts val="0"/>
                        </a:spcAft>
                      </a:pPr>
                      <a:r>
                        <a:rPr lang="en-US" sz="1600" kern="100" dirty="0">
                          <a:effectLst/>
                        </a:rPr>
                        <a:t>1168369</a:t>
                      </a:r>
                    </a:p>
                    <a:p>
                      <a:pPr marL="0" marR="0" algn="ctr">
                        <a:lnSpc>
                          <a:spcPct val="150000"/>
                        </a:lnSpc>
                        <a:spcBef>
                          <a:spcPts val="0"/>
                        </a:spcBef>
                        <a:spcAft>
                          <a:spcPts val="0"/>
                        </a:spcAft>
                      </a:pPr>
                      <a:r>
                        <a:rPr lang="en-US" sz="1600" kern="100" dirty="0">
                          <a:effectLst/>
                        </a:rPr>
                        <a:t>1142109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909506"/>
                  </a:ext>
                </a:extLst>
              </a:tr>
              <a:tr h="1117520">
                <a:tc gridSpan="2">
                  <a:txBody>
                    <a:bodyPr/>
                    <a:lstStyle/>
                    <a:p>
                      <a:pPr marL="0" marR="0" lvl="0" indent="0" algn="ctr" defTabSz="914400" rtl="0" eaLnBrk="0" fontAlgn="base" latinLnBrk="0" hangingPunct="0">
                        <a:lnSpc>
                          <a:spcPct val="250000"/>
                        </a:lnSpc>
                        <a:spcBef>
                          <a:spcPct val="0"/>
                        </a:spcBef>
                        <a:spcAft>
                          <a:spcPct val="0"/>
                        </a:spcAft>
                        <a:buClrTx/>
                        <a:buSzTx/>
                        <a:buFontTx/>
                        <a:buNone/>
                        <a:tabLst/>
                      </a:pPr>
                      <a:r>
                        <a:rPr kumimoji="0" lang="en-CA"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Submitted for: Prof. Mona Brennan-Coles</a:t>
                      </a:r>
                      <a:endParaRPr kumimoji="0" lang="en-US" altLang="en-US" sz="1600" b="0" i="0" u="none" strike="noStrike" cap="none" normalizeH="0" baseline="0" dirty="0">
                        <a:ln>
                          <a:noFill/>
                        </a:ln>
                        <a:solidFill>
                          <a:schemeClr val="bg1"/>
                        </a:solidFill>
                        <a:effectLst/>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CA"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Submitted Date: 08/02/2024</a:t>
                      </a:r>
                      <a:endParaRPr kumimoji="0" lang="en-CA" altLang="en-US" sz="1600" b="0" i="0" u="none" strike="noStrike" cap="none" normalizeH="0" baseline="0" dirty="0">
                        <a:ln>
                          <a:noFill/>
                        </a:ln>
                        <a:solidFill>
                          <a:schemeClr val="bg1"/>
                        </a:solidFill>
                        <a:effectLst/>
                        <a:latin typeface="Arial" panose="020B0604020202020204" pitchFamily="34" charset="0"/>
                      </a:endParaRPr>
                    </a:p>
                    <a:p>
                      <a:pPr marL="0" marR="0" algn="ctr">
                        <a:lnSpc>
                          <a:spcPct val="150000"/>
                        </a:lnSpc>
                        <a:spcBef>
                          <a:spcPts val="0"/>
                        </a:spcBef>
                        <a:spcAft>
                          <a:spcPts val="0"/>
                        </a:spcAft>
                      </a:pPr>
                      <a:endParaRPr lang="en-US" sz="1600" kern="100" dirty="0">
                        <a:effectLst/>
                      </a:endParaRPr>
                    </a:p>
                  </a:txBody>
                  <a:tcPr marL="68580" marR="68580" marT="0" marB="0"/>
                </a:tc>
                <a:tc hMerge="1">
                  <a:txBody>
                    <a:bodyPr/>
                    <a:lstStyle/>
                    <a:p>
                      <a:pPr marL="0" marR="0" algn="ctr">
                        <a:lnSpc>
                          <a:spcPct val="150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3661640"/>
                  </a:ext>
                </a:extLst>
              </a:tr>
            </a:tbl>
          </a:graphicData>
        </a:graphic>
      </p:graphicFrame>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8A260-F000-6312-F2EB-46B0F7DD4D9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0906A92-BCD3-B93A-7CE1-05C916FBE51A}"/>
              </a:ext>
            </a:extLst>
          </p:cNvPr>
          <p:cNvSpPr>
            <a:spLocks noGrp="1"/>
          </p:cNvSpPr>
          <p:nvPr>
            <p:ph type="title"/>
          </p:nvPr>
        </p:nvSpPr>
        <p:spPr>
          <a:xfrm>
            <a:off x="1325615" y="434566"/>
            <a:ext cx="3119637" cy="782414"/>
          </a:xfrm>
        </p:spPr>
        <p:txBody>
          <a:bodyPr/>
          <a:lstStyle/>
          <a:p>
            <a:r>
              <a:rPr lang="en-US" dirty="0"/>
              <a:t>Reference</a:t>
            </a:r>
          </a:p>
        </p:txBody>
      </p:sp>
      <p:sp>
        <p:nvSpPr>
          <p:cNvPr id="4" name="Content Placeholder 3">
            <a:extLst>
              <a:ext uri="{FF2B5EF4-FFF2-40B4-BE49-F238E27FC236}">
                <a16:creationId xmlns:a16="http://schemas.microsoft.com/office/drawing/2014/main" id="{BEA490B2-853A-605F-EBF7-8822041B3D9A}"/>
              </a:ext>
            </a:extLst>
          </p:cNvPr>
          <p:cNvSpPr>
            <a:spLocks noGrp="1"/>
          </p:cNvSpPr>
          <p:nvPr>
            <p:ph sz="quarter" idx="14"/>
          </p:nvPr>
        </p:nvSpPr>
        <p:spPr>
          <a:xfrm>
            <a:off x="1038451" y="1461424"/>
            <a:ext cx="10649573" cy="3999060"/>
          </a:xfrm>
        </p:spPr>
        <p:txBody>
          <a:bodyPr>
            <a:normAutofit fontScale="70000" lnSpcReduction="20000"/>
          </a:bodyPr>
          <a:lstStyle/>
          <a:p>
            <a:pPr marL="342900" indent="-342900">
              <a:buFont typeface="Arial" panose="020B0604020202020204" pitchFamily="34" charset="0"/>
              <a:buChar char="•"/>
            </a:pPr>
            <a:r>
              <a:rPr lang="en-US" dirty="0"/>
              <a:t>Project Management: A Systems Approach to Planning, Scheduling, and Controlling, 13th edition. (2022, February 14). Wiley.com. </a:t>
            </a:r>
            <a:r>
              <a:rPr lang="en-US" dirty="0">
                <a:hlinkClick r:id="rId3"/>
              </a:rPr>
              <a:t>https://www.wiley.com/en-ca/Project+Management:+A+Systems+Approach+to+Planning,+Scheduling,+and+Controlling,+13th+Edition-p-9781119805373</a:t>
            </a:r>
            <a:endParaRPr lang="en-US" dirty="0"/>
          </a:p>
          <a:p>
            <a:pPr marL="342900" indent="-342900">
              <a:buFont typeface="Arial" panose="020B0604020202020204" pitchFamily="34" charset="0"/>
              <a:buChar char="•"/>
            </a:pPr>
            <a:r>
              <a:rPr lang="en-US" dirty="0"/>
              <a:t>Purchasing Managers Index and CAPS Data Foundation for Supply Chain Strategy. (n.d.). </a:t>
            </a:r>
            <a:r>
              <a:rPr lang="en-US" dirty="0">
                <a:hlinkClick r:id="rId4"/>
              </a:rPr>
              <a:t>https://www.ismworld.org/for-business/research-benchmarking/credible-data-for-supply-chain-strategy/?utm_campaign=Corporate_Program_FY23&amp;utm_source=ppc&amp;utm_medium=Bing&amp;utm_term=PMI&amp;msclkid=8898df86cd471c6924e1ba3c22d55442</a:t>
            </a:r>
            <a:endParaRPr lang="en-US" dirty="0"/>
          </a:p>
          <a:p>
            <a:pPr marL="342900" indent="-342900">
              <a:buFont typeface="Arial" panose="020B0604020202020204" pitchFamily="34" charset="0"/>
              <a:buChar char="•"/>
            </a:pPr>
            <a:r>
              <a:rPr lang="en-US" dirty="0" err="1"/>
              <a:t>Accredible</a:t>
            </a:r>
            <a:r>
              <a:rPr lang="en-US" dirty="0"/>
              <a:t>. (n.d.). </a:t>
            </a:r>
            <a:r>
              <a:rPr lang="en-US" dirty="0" err="1"/>
              <a:t>Accredible</a:t>
            </a:r>
            <a:r>
              <a:rPr lang="en-US" dirty="0"/>
              <a:t> • Certificates, badges and blockchain. </a:t>
            </a:r>
            <a:r>
              <a:rPr lang="en-US" dirty="0" err="1"/>
              <a:t>Accredible</a:t>
            </a:r>
            <a:r>
              <a:rPr lang="en-US" dirty="0"/>
              <a:t> • Recipient Portal. </a:t>
            </a:r>
            <a:r>
              <a:rPr lang="en-US" dirty="0">
                <a:hlinkClick r:id="rId5"/>
              </a:rPr>
              <a:t>https://credentials.cips.org/issuer/10000201/credentials</a:t>
            </a:r>
            <a:endParaRPr lang="en-US" dirty="0"/>
          </a:p>
          <a:p>
            <a:pPr marL="342900" indent="-342900">
              <a:buFont typeface="Arial" panose="020B0604020202020204" pitchFamily="34" charset="0"/>
              <a:buChar char="•"/>
            </a:pPr>
            <a:r>
              <a:rPr lang="en-US" dirty="0"/>
              <a:t>729-1983 - IEEE Standard Glossary of Software Engineering Terminology. (1983, February 18). IEEE Standard | IEEE Xplore. </a:t>
            </a:r>
            <a:r>
              <a:rPr lang="en-US" dirty="0">
                <a:hlinkClick r:id="rId6"/>
              </a:rPr>
              <a:t>https://ieeexplore.ieee.org/document/7435207</a:t>
            </a:r>
            <a:endParaRPr lang="en-US" dirty="0"/>
          </a:p>
          <a:p>
            <a:pPr marL="342900" indent="-342900">
              <a:buFont typeface="Arial" panose="020B0604020202020204" pitchFamily="34" charset="0"/>
              <a:buChar char="•"/>
            </a:pPr>
            <a:r>
              <a:rPr lang="en-US" dirty="0"/>
              <a:t>ISO/IEC/IEEE 12207:2017. (n.d.). ISO. </a:t>
            </a:r>
            <a:r>
              <a:rPr lang="en-US" dirty="0">
                <a:hlinkClick r:id="rId7"/>
              </a:rPr>
              <a:t>https://www.iso.org/standard/63712.html</a:t>
            </a:r>
            <a:endParaRPr lang="en-US" dirty="0"/>
          </a:p>
          <a:p>
            <a:pPr marL="342900" indent="-342900">
              <a:buFont typeface="Arial" panose="020B0604020202020204" pitchFamily="34" charset="0"/>
              <a:buChar char="•"/>
            </a:pPr>
            <a:r>
              <a:rPr lang="en-US" dirty="0" err="1"/>
              <a:t>Luitink</a:t>
            </a:r>
            <a:r>
              <a:rPr lang="en-US" dirty="0"/>
              <a:t>, J., van de Riet, M., and </a:t>
            </a:r>
            <a:r>
              <a:rPr lang="en-US" dirty="0" err="1"/>
              <a:t>Schotanus</a:t>
            </a:r>
            <a:r>
              <a:rPr lang="en-US" dirty="0"/>
              <a:t>, F. (2016). Contracts in the supply chain: a literature review and research agenda. Supply Chain Management: An International Journal, 21(5), 638-652.</a:t>
            </a:r>
          </a:p>
        </p:txBody>
      </p:sp>
    </p:spTree>
    <p:extLst>
      <p:ext uri="{BB962C8B-B14F-4D97-AF65-F5344CB8AC3E}">
        <p14:creationId xmlns:p14="http://schemas.microsoft.com/office/powerpoint/2010/main" val="354147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graphicFrame>
        <p:nvGraphicFramePr>
          <p:cNvPr id="4" name="Table 3">
            <a:extLst>
              <a:ext uri="{FF2B5EF4-FFF2-40B4-BE49-F238E27FC236}">
                <a16:creationId xmlns:a16="http://schemas.microsoft.com/office/drawing/2014/main" id="{0ABFE99E-76AA-F4CB-4C3D-8827B5784E1A}"/>
              </a:ext>
            </a:extLst>
          </p:cNvPr>
          <p:cNvGraphicFramePr>
            <a:graphicFrameLocks noGrp="1"/>
          </p:cNvGraphicFramePr>
          <p:nvPr>
            <p:extLst>
              <p:ext uri="{D42A27DB-BD31-4B8C-83A1-F6EECF244321}">
                <p14:modId xmlns:p14="http://schemas.microsoft.com/office/powerpoint/2010/main" val="2728848990"/>
              </p:ext>
            </p:extLst>
          </p:nvPr>
        </p:nvGraphicFramePr>
        <p:xfrm>
          <a:off x="594359" y="4390713"/>
          <a:ext cx="4864331" cy="1622160"/>
        </p:xfrm>
        <a:graphic>
          <a:graphicData uri="http://schemas.openxmlformats.org/drawingml/2006/table">
            <a:tbl>
              <a:tblPr firstRow="1" firstCol="1" bandRow="1">
                <a:tableStyleId>{8A107856-5554-42FB-B03E-39F5DBC370BA}</a:tableStyleId>
              </a:tblPr>
              <a:tblGrid>
                <a:gridCol w="2494248">
                  <a:extLst>
                    <a:ext uri="{9D8B030D-6E8A-4147-A177-3AD203B41FA5}">
                      <a16:colId xmlns:a16="http://schemas.microsoft.com/office/drawing/2014/main" val="3405800717"/>
                    </a:ext>
                  </a:extLst>
                </a:gridCol>
                <a:gridCol w="2370083">
                  <a:extLst>
                    <a:ext uri="{9D8B030D-6E8A-4147-A177-3AD203B41FA5}">
                      <a16:colId xmlns:a16="http://schemas.microsoft.com/office/drawing/2014/main" val="1902338645"/>
                    </a:ext>
                  </a:extLst>
                </a:gridCol>
              </a:tblGrid>
              <a:tr h="474952">
                <a:tc gridSpan="2">
                  <a:txBody>
                    <a:bodyPr/>
                    <a:lstStyle/>
                    <a:p>
                      <a:pPr marL="0" marR="0" algn="ctr">
                        <a:lnSpc>
                          <a:spcPct val="150000"/>
                        </a:lnSpc>
                        <a:spcBef>
                          <a:spcPts val="0"/>
                        </a:spcBef>
                        <a:spcAft>
                          <a:spcPts val="0"/>
                        </a:spcAft>
                      </a:pPr>
                      <a:r>
                        <a:rPr lang="en-US" sz="1600" dirty="0">
                          <a:solidFill>
                            <a:schemeClr val="accent2">
                              <a:lumMod val="50000"/>
                            </a:schemeClr>
                          </a:solidFill>
                          <a:effectLst/>
                        </a:rPr>
                        <a:t>Group 10</a:t>
                      </a:r>
                      <a:endParaRPr lang="en-US" sz="16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20654087"/>
                  </a:ext>
                </a:extLst>
              </a:tr>
              <a:tr h="1147208">
                <a:tc>
                  <a:txBody>
                    <a:bodyPr/>
                    <a:lstStyle/>
                    <a:p>
                      <a:pPr marL="0" marR="0" algn="ctr">
                        <a:lnSpc>
                          <a:spcPct val="115000"/>
                        </a:lnSpc>
                        <a:spcBef>
                          <a:spcPts val="0"/>
                        </a:spcBef>
                        <a:spcAft>
                          <a:spcPts val="0"/>
                        </a:spcAft>
                      </a:pPr>
                      <a:r>
                        <a:rPr lang="en-US" sz="1600" dirty="0">
                          <a:effectLst/>
                        </a:rPr>
                        <a:t>Divya Mathew</a:t>
                      </a:r>
                    </a:p>
                    <a:p>
                      <a:pPr marL="0" marR="0" algn="ctr">
                        <a:lnSpc>
                          <a:spcPct val="115000"/>
                        </a:lnSpc>
                        <a:spcBef>
                          <a:spcPts val="0"/>
                        </a:spcBef>
                        <a:spcAft>
                          <a:spcPts val="0"/>
                        </a:spcAft>
                      </a:pPr>
                      <a:r>
                        <a:rPr lang="en-US" sz="1600" dirty="0">
                          <a:effectLst/>
                        </a:rPr>
                        <a:t>S M Rakibul Basher</a:t>
                      </a:r>
                    </a:p>
                    <a:p>
                      <a:pPr marL="0" marR="0" algn="ctr">
                        <a:lnSpc>
                          <a:spcPct val="115000"/>
                        </a:lnSpc>
                        <a:spcBef>
                          <a:spcPts val="0"/>
                        </a:spcBef>
                        <a:spcAft>
                          <a:spcPts val="0"/>
                        </a:spcAft>
                      </a:pPr>
                      <a:r>
                        <a:rPr lang="en-US" sz="1600" dirty="0">
                          <a:effectLst/>
                        </a:rPr>
                        <a:t>Gihan Shamike Liyanage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rPr>
                        <a:t>1192361</a:t>
                      </a:r>
                    </a:p>
                    <a:p>
                      <a:pPr marL="0" marR="0" algn="ctr">
                        <a:lnSpc>
                          <a:spcPct val="115000"/>
                        </a:lnSpc>
                        <a:spcBef>
                          <a:spcPts val="0"/>
                        </a:spcBef>
                        <a:spcAft>
                          <a:spcPts val="0"/>
                        </a:spcAft>
                      </a:pPr>
                      <a:r>
                        <a:rPr lang="en-US" sz="1600" dirty="0">
                          <a:effectLst/>
                        </a:rPr>
                        <a:t>1168369</a:t>
                      </a:r>
                    </a:p>
                    <a:p>
                      <a:pPr marL="0" marR="0" algn="ctr">
                        <a:lnSpc>
                          <a:spcPct val="115000"/>
                        </a:lnSpc>
                        <a:spcBef>
                          <a:spcPts val="0"/>
                        </a:spcBef>
                        <a:spcAft>
                          <a:spcPts val="0"/>
                        </a:spcAft>
                      </a:pPr>
                      <a:r>
                        <a:rPr lang="en-US" sz="1600" dirty="0">
                          <a:effectLst/>
                        </a:rPr>
                        <a:t>1142109</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7684284"/>
                  </a:ext>
                </a:extLst>
              </a:tr>
            </a:tbl>
          </a:graphicData>
        </a:graphic>
      </p:graphicFrame>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1047034" y="866775"/>
            <a:ext cx="5887921" cy="1593507"/>
          </a:xfrm>
        </p:spPr>
        <p:txBody>
          <a:bodyPr/>
          <a:lstStyle/>
          <a:p>
            <a:pPr algn="ctr"/>
            <a:r>
              <a:rPr lang="en-US" dirty="0"/>
              <a:t>Project Procurement Strategy</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651850" y="2797521"/>
            <a:ext cx="8655113" cy="3347613"/>
          </a:xfrm>
        </p:spPr>
        <p:txBody>
          <a:bodyPr tIns="457200">
            <a:normAutofit fontScale="92500" lnSpcReduction="10000"/>
          </a:bodyPr>
          <a:lstStyle/>
          <a:p>
            <a:pPr marL="0" indent="0">
              <a:lnSpc>
                <a:spcPct val="150000"/>
              </a:lnSpc>
              <a:buNone/>
            </a:pPr>
            <a:r>
              <a:rPr lang="en-US" dirty="0"/>
              <a:t>Our comprehensive approach to ensure effective software selection, negotiation, installation, and use is part of our procurement strategy for new software for the IT Support &amp; Services Department (ISSD) of the Office Furniture Manufacturing organization. Using innovation and logical reasoning, this method adapts basic procurement concepts to the specific needs of the company.</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6"/>
            <a:ext cx="10873740" cy="913574"/>
          </a:xfrm>
        </p:spPr>
        <p:txBody>
          <a:bodyPr/>
          <a:lstStyle/>
          <a:p>
            <a:r>
              <a:rPr lang="en-US" dirty="0"/>
              <a:t>Procurement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4360" y="1244537"/>
            <a:ext cx="10692509" cy="3700462"/>
          </a:xfrm>
        </p:spPr>
        <p:txBody>
          <a:bodyPr>
            <a:normAutofit/>
          </a:bodyPr>
          <a:lstStyle/>
          <a:p>
            <a:r>
              <a:rPr lang="en-US" dirty="0"/>
              <a:t>SketchUp project, responding to ISSD relocation, aims to procure software for 1,000+ employees, prioritizing operational efficiency and alignment with organizational goals for transition..</a:t>
            </a:r>
          </a:p>
          <a:p>
            <a:r>
              <a:rPr lang="en-US" b="1" dirty="0"/>
              <a:t>Key Components of the SketchUp project:</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2" name="Table 1">
            <a:extLst>
              <a:ext uri="{FF2B5EF4-FFF2-40B4-BE49-F238E27FC236}">
                <a16:creationId xmlns:a16="http://schemas.microsoft.com/office/drawing/2014/main" id="{C0FC4779-10B8-45C6-5D00-4BC3C6DF4FBC}"/>
              </a:ext>
            </a:extLst>
          </p:cNvPr>
          <p:cNvGraphicFramePr>
            <a:graphicFrameLocks noGrp="1"/>
          </p:cNvGraphicFramePr>
          <p:nvPr>
            <p:extLst>
              <p:ext uri="{D42A27DB-BD31-4B8C-83A1-F6EECF244321}">
                <p14:modId xmlns:p14="http://schemas.microsoft.com/office/powerpoint/2010/main" val="3588120359"/>
              </p:ext>
            </p:extLst>
          </p:nvPr>
        </p:nvGraphicFramePr>
        <p:xfrm>
          <a:off x="1511768" y="3018879"/>
          <a:ext cx="9775102" cy="2822672"/>
        </p:xfrm>
        <a:graphic>
          <a:graphicData uri="http://schemas.openxmlformats.org/drawingml/2006/table">
            <a:tbl>
              <a:tblPr firstRow="1" bandRow="1">
                <a:tableStyleId>{8A107856-5554-42FB-B03E-39F5DBC370BA}</a:tableStyleId>
              </a:tblPr>
              <a:tblGrid>
                <a:gridCol w="2779413">
                  <a:extLst>
                    <a:ext uri="{9D8B030D-6E8A-4147-A177-3AD203B41FA5}">
                      <a16:colId xmlns:a16="http://schemas.microsoft.com/office/drawing/2014/main" val="3497163780"/>
                    </a:ext>
                  </a:extLst>
                </a:gridCol>
                <a:gridCol w="6995689">
                  <a:extLst>
                    <a:ext uri="{9D8B030D-6E8A-4147-A177-3AD203B41FA5}">
                      <a16:colId xmlns:a16="http://schemas.microsoft.com/office/drawing/2014/main" val="2941815543"/>
                    </a:ext>
                  </a:extLst>
                </a:gridCol>
              </a:tblGrid>
              <a:tr h="705668">
                <a:tc>
                  <a:txBody>
                    <a:bodyPr/>
                    <a:lstStyle/>
                    <a:p>
                      <a:r>
                        <a:rPr lang="en-US" sz="1800" b="0" i="0" kern="1200" dirty="0">
                          <a:solidFill>
                            <a:schemeClr val="bg1"/>
                          </a:solidFill>
                          <a:latin typeface="+mn-lt"/>
                          <a:ea typeface="+mn-ea"/>
                          <a:cs typeface="+mn-cs"/>
                        </a:rPr>
                        <a:t>Purchase</a:t>
                      </a:r>
                    </a:p>
                  </a:txBody>
                  <a:tcPr/>
                </a:tc>
                <a:tc>
                  <a:txBody>
                    <a:bodyPr/>
                    <a:lstStyle/>
                    <a:p>
                      <a:pPr marL="285750" indent="-285750">
                        <a:buFont typeface="Wingdings" panose="05000000000000000000" pitchFamily="2" charset="2"/>
                        <a:buChar char="Ø"/>
                      </a:pPr>
                      <a:r>
                        <a:rPr lang="en-US" sz="1800" b="0" i="0" kern="1200" dirty="0">
                          <a:solidFill>
                            <a:schemeClr val="bg1"/>
                          </a:solidFill>
                          <a:latin typeface="+mn-lt"/>
                          <a:ea typeface="+mn-ea"/>
                          <a:cs typeface="+mn-cs"/>
                        </a:rPr>
                        <a:t>Meticulous selection and acquisition of tailored software through market research, vendor evaluations, and contract negotiations.</a:t>
                      </a:r>
                    </a:p>
                  </a:txBody>
                  <a:tcPr/>
                </a:tc>
                <a:extLst>
                  <a:ext uri="{0D108BD9-81ED-4DB2-BD59-A6C34878D82A}">
                    <a16:rowId xmlns:a16="http://schemas.microsoft.com/office/drawing/2014/main" val="2843500436"/>
                  </a:ext>
                </a:extLst>
              </a:tr>
              <a:tr h="705668">
                <a:tc>
                  <a:txBody>
                    <a:bodyPr/>
                    <a:lstStyle/>
                    <a:p>
                      <a:r>
                        <a:rPr lang="en-US" sz="1800" b="0" i="0" kern="1200" dirty="0">
                          <a:solidFill>
                            <a:schemeClr val="bg1"/>
                          </a:solidFill>
                          <a:latin typeface="+mn-lt"/>
                          <a:ea typeface="+mn-ea"/>
                          <a:cs typeface="+mn-cs"/>
                        </a:rPr>
                        <a:t>Back-up &amp; Data Migration</a:t>
                      </a:r>
                    </a:p>
                  </a:txBody>
                  <a:tcPr/>
                </a:tc>
                <a:tc>
                  <a:txBody>
                    <a:bodyPr/>
                    <a:lstStyle/>
                    <a:p>
                      <a:pPr marL="285750" indent="-285750">
                        <a:buFont typeface="Wingdings" panose="05000000000000000000" pitchFamily="2" charset="2"/>
                        <a:buChar char="Ø"/>
                      </a:pPr>
                      <a:r>
                        <a:rPr lang="en-US" sz="1800" b="0" i="0" kern="1200" dirty="0">
                          <a:solidFill>
                            <a:schemeClr val="bg1"/>
                          </a:solidFill>
                          <a:latin typeface="+mn-lt"/>
                          <a:ea typeface="+mn-ea"/>
                          <a:cs typeface="+mn-cs"/>
                        </a:rPr>
                        <a:t>Ensuring smooth transition by minimizing data loss or corruption through secure data backup and migration.</a:t>
                      </a:r>
                    </a:p>
                  </a:txBody>
                  <a:tcPr/>
                </a:tc>
                <a:extLst>
                  <a:ext uri="{0D108BD9-81ED-4DB2-BD59-A6C34878D82A}">
                    <a16:rowId xmlns:a16="http://schemas.microsoft.com/office/drawing/2014/main" val="3917625459"/>
                  </a:ext>
                </a:extLst>
              </a:tr>
              <a:tr h="705668">
                <a:tc>
                  <a:txBody>
                    <a:bodyPr/>
                    <a:lstStyle/>
                    <a:p>
                      <a:r>
                        <a:rPr lang="en-US" sz="1800" b="0" i="0" kern="1200" dirty="0">
                          <a:solidFill>
                            <a:schemeClr val="bg1"/>
                          </a:solidFill>
                          <a:latin typeface="+mn-lt"/>
                          <a:ea typeface="+mn-ea"/>
                          <a:cs typeface="+mn-cs"/>
                        </a:rPr>
                        <a:t>Installation</a:t>
                      </a:r>
                    </a:p>
                  </a:txBody>
                  <a:tcPr/>
                </a:tc>
                <a:tc>
                  <a:txBody>
                    <a:bodyPr/>
                    <a:lstStyle/>
                    <a:p>
                      <a:pPr marL="285750" indent="-285750">
                        <a:buFont typeface="Wingdings" panose="05000000000000000000" pitchFamily="2" charset="2"/>
                        <a:buChar char="Ø"/>
                      </a:pPr>
                      <a:r>
                        <a:rPr lang="en-US" sz="1800" b="0" i="0" kern="1200" dirty="0">
                          <a:solidFill>
                            <a:schemeClr val="bg1"/>
                          </a:solidFill>
                          <a:latin typeface="+mn-lt"/>
                          <a:ea typeface="+mn-ea"/>
                          <a:cs typeface="+mn-cs"/>
                        </a:rPr>
                        <a:t>Setting up new equipment at user desks, including unpacking, configuration, and network connectivity.</a:t>
                      </a:r>
                    </a:p>
                  </a:txBody>
                  <a:tcPr/>
                </a:tc>
                <a:extLst>
                  <a:ext uri="{0D108BD9-81ED-4DB2-BD59-A6C34878D82A}">
                    <a16:rowId xmlns:a16="http://schemas.microsoft.com/office/drawing/2014/main" val="3285630945"/>
                  </a:ext>
                </a:extLst>
              </a:tr>
              <a:tr h="705668">
                <a:tc>
                  <a:txBody>
                    <a:bodyPr/>
                    <a:lstStyle/>
                    <a:p>
                      <a:r>
                        <a:rPr lang="en-US" sz="1800" b="0" i="0" kern="1200" dirty="0">
                          <a:solidFill>
                            <a:schemeClr val="bg1"/>
                          </a:solidFill>
                          <a:latin typeface="+mn-lt"/>
                          <a:ea typeface="+mn-ea"/>
                          <a:cs typeface="+mn-cs"/>
                        </a:rPr>
                        <a:t>Training</a:t>
                      </a:r>
                    </a:p>
                  </a:txBody>
                  <a:tcPr/>
                </a:tc>
                <a:tc>
                  <a:txBody>
                    <a:bodyPr/>
                    <a:lstStyle/>
                    <a:p>
                      <a:pPr marL="285750" indent="-285750">
                        <a:buFont typeface="Wingdings" panose="05000000000000000000" pitchFamily="2" charset="2"/>
                        <a:buChar char="Ø"/>
                      </a:pPr>
                      <a:r>
                        <a:rPr lang="en-US" sz="1800" b="0" i="0" kern="1200" dirty="0">
                          <a:solidFill>
                            <a:schemeClr val="bg1"/>
                          </a:solidFill>
                          <a:latin typeface="+mn-lt"/>
                          <a:ea typeface="+mn-ea"/>
                          <a:cs typeface="+mn-cs"/>
                        </a:rPr>
                        <a:t>Extensive staff training on new hardware and software features to enhance daily work efficiency.</a:t>
                      </a:r>
                    </a:p>
                  </a:txBody>
                  <a:tcPr/>
                </a:tc>
                <a:extLst>
                  <a:ext uri="{0D108BD9-81ED-4DB2-BD59-A6C34878D82A}">
                    <a16:rowId xmlns:a16="http://schemas.microsoft.com/office/drawing/2014/main" val="924082486"/>
                  </a:ext>
                </a:extLst>
              </a:tr>
            </a:tbl>
          </a:graphicData>
        </a:graphic>
      </p:graphicFrame>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A1390-ADE2-B435-AB99-1D64EAAA1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5AF60-B552-482A-46E5-0D3A07473A9C}"/>
              </a:ext>
            </a:extLst>
          </p:cNvPr>
          <p:cNvSpPr>
            <a:spLocks noGrp="1"/>
          </p:cNvSpPr>
          <p:nvPr>
            <p:ph type="title"/>
          </p:nvPr>
        </p:nvSpPr>
        <p:spPr>
          <a:xfrm>
            <a:off x="594360" y="278129"/>
            <a:ext cx="9778365" cy="772073"/>
          </a:xfrm>
        </p:spPr>
        <p:txBody>
          <a:bodyPr/>
          <a:lstStyle/>
          <a:p>
            <a:r>
              <a:rPr lang="en-US" dirty="0"/>
              <a:t>Procurement (Detailed) Description</a:t>
            </a:r>
          </a:p>
        </p:txBody>
      </p:sp>
      <p:sp>
        <p:nvSpPr>
          <p:cNvPr id="3" name="Content Placeholder 2">
            <a:extLst>
              <a:ext uri="{FF2B5EF4-FFF2-40B4-BE49-F238E27FC236}">
                <a16:creationId xmlns:a16="http://schemas.microsoft.com/office/drawing/2014/main" id="{4D4B3156-30B9-B074-1E0B-4404E095A2CC}"/>
              </a:ext>
            </a:extLst>
          </p:cNvPr>
          <p:cNvSpPr>
            <a:spLocks noGrp="1"/>
          </p:cNvSpPr>
          <p:nvPr>
            <p:ph sz="quarter" idx="15"/>
          </p:nvPr>
        </p:nvSpPr>
        <p:spPr>
          <a:xfrm>
            <a:off x="594359" y="1173650"/>
            <a:ext cx="9778365" cy="1288893"/>
          </a:xfrm>
        </p:spPr>
        <p:txBody>
          <a:bodyPr>
            <a:normAutofit/>
          </a:bodyPr>
          <a:lstStyle/>
          <a:p>
            <a:r>
              <a:rPr lang="en-US" dirty="0"/>
              <a:t>The SketchUp project's procurement process ensures minimal disruption for the ISSD relocation by meticulously acquiring resources covering services, software, hardware, and training to maintain operational effectiveness and continuity.</a:t>
            </a:r>
          </a:p>
        </p:txBody>
      </p:sp>
      <p:sp>
        <p:nvSpPr>
          <p:cNvPr id="4" name="Content Placeholder 3">
            <a:extLst>
              <a:ext uri="{FF2B5EF4-FFF2-40B4-BE49-F238E27FC236}">
                <a16:creationId xmlns:a16="http://schemas.microsoft.com/office/drawing/2014/main" id="{10460B55-BCCD-3CB1-1523-5A84C2F72403}"/>
              </a:ext>
            </a:extLst>
          </p:cNvPr>
          <p:cNvSpPr>
            <a:spLocks noGrp="1"/>
          </p:cNvSpPr>
          <p:nvPr>
            <p:ph sz="quarter" idx="16"/>
          </p:nvPr>
        </p:nvSpPr>
        <p:spPr>
          <a:xfrm>
            <a:off x="594359" y="2439965"/>
            <a:ext cx="9255811" cy="4418035"/>
          </a:xfrm>
        </p:spPr>
        <p:txBody>
          <a:bodyPr>
            <a:normAutofit/>
          </a:bodyPr>
          <a:lstStyle/>
          <a:p>
            <a:pPr marL="342900" indent="-342900">
              <a:buFont typeface="Wingdings" panose="05000000000000000000" pitchFamily="2" charset="2"/>
              <a:buChar char="Ø"/>
            </a:pPr>
            <a:r>
              <a:rPr lang="en-US" sz="1600" dirty="0"/>
              <a:t>Objective: Procure 1000 sets of laptops and peripherals tailored to specific roles for efficient task performance during relocation.</a:t>
            </a:r>
          </a:p>
          <a:p>
            <a:pPr marL="342900" indent="-342900">
              <a:buFont typeface="Wingdings" panose="05000000000000000000" pitchFamily="2" charset="2"/>
              <a:buChar char="Ø"/>
            </a:pPr>
            <a:r>
              <a:rPr lang="en-US" sz="1600" dirty="0"/>
              <a:t>Specifications: For graphic designers, support staff managers, software developers, front desk workers, and security staff.</a:t>
            </a:r>
          </a:p>
          <a:p>
            <a:pPr marL="342900" indent="-342900">
              <a:buFont typeface="Wingdings" panose="05000000000000000000" pitchFamily="2" charset="2"/>
              <a:buChar char="Ø"/>
            </a:pPr>
            <a:r>
              <a:rPr lang="en-US" sz="1600" dirty="0"/>
              <a:t>Considerations: Preferred colors, sizes, and accessories to enhance user productivity and comfort.</a:t>
            </a:r>
          </a:p>
          <a:p>
            <a:pPr marL="342900" indent="-342900">
              <a:buFont typeface="Wingdings" panose="05000000000000000000" pitchFamily="2" charset="2"/>
              <a:buChar char="Ø"/>
            </a:pPr>
            <a:r>
              <a:rPr lang="en-US" sz="1600" dirty="0"/>
              <a:t>Licensing: Importance of compliance with licensing agreements to avoid interruptions in operational continuity.</a:t>
            </a:r>
          </a:p>
          <a:p>
            <a:pPr marL="342900" indent="-342900">
              <a:buFont typeface="Wingdings" panose="05000000000000000000" pitchFamily="2" charset="2"/>
              <a:buChar char="Ø"/>
            </a:pPr>
            <a:r>
              <a:rPr lang="en-US" sz="1600" dirty="0"/>
              <a:t>Implementation Deadline: Successful installation and configuration of software by February 12th, 2024, to match department workflows and procedures.</a:t>
            </a:r>
          </a:p>
          <a:p>
            <a:pPr marL="342900" indent="-342900">
              <a:buFont typeface="Wingdings" panose="05000000000000000000" pitchFamily="2" charset="2"/>
              <a:buChar char="Ø"/>
            </a:pPr>
            <a:r>
              <a:rPr lang="en-US" sz="1600" dirty="0"/>
              <a:t>Long-term Stability: Prices of goods and services will remain unchanged for five years to ensure stability.</a:t>
            </a:r>
          </a:p>
          <a:p>
            <a:pPr marL="342900" indent="-342900">
              <a:buFont typeface="Wingdings" panose="05000000000000000000" pitchFamily="2" charset="2"/>
              <a:buChar char="Ø"/>
            </a:pPr>
            <a:r>
              <a:rPr lang="en-US" sz="1600" dirty="0"/>
              <a:t>Overall Impact: Strategic initiative leveraging technology to enhance organizational growth and operational efficiency during relocation.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2556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823432" y="402879"/>
            <a:ext cx="6582302" cy="759780"/>
          </a:xfrm>
        </p:spPr>
        <p:txBody>
          <a:bodyPr/>
          <a:lstStyle/>
          <a:p>
            <a:r>
              <a:rPr lang="en-US" dirty="0"/>
              <a:t>Procurement Process</a:t>
            </a:r>
          </a:p>
        </p:txBody>
      </p:sp>
      <p:graphicFrame>
        <p:nvGraphicFramePr>
          <p:cNvPr id="12" name="Diagram 11">
            <a:extLst>
              <a:ext uri="{FF2B5EF4-FFF2-40B4-BE49-F238E27FC236}">
                <a16:creationId xmlns:a16="http://schemas.microsoft.com/office/drawing/2014/main" id="{00CAE618-9203-A3C5-C805-692FA63A4FC4}"/>
              </a:ext>
            </a:extLst>
          </p:cNvPr>
          <p:cNvGraphicFramePr/>
          <p:nvPr>
            <p:extLst>
              <p:ext uri="{D42A27DB-BD31-4B8C-83A1-F6EECF244321}">
                <p14:modId xmlns:p14="http://schemas.microsoft.com/office/powerpoint/2010/main" val="3382540459"/>
              </p:ext>
            </p:extLst>
          </p:nvPr>
        </p:nvGraphicFramePr>
        <p:xfrm>
          <a:off x="728299" y="1162659"/>
          <a:ext cx="11032151" cy="5527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822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1152319"/>
          </a:xfrm>
        </p:spPr>
        <p:txBody>
          <a:bodyPr/>
          <a:lstStyle/>
          <a:p>
            <a:r>
              <a:rPr lang="en-US" dirty="0"/>
              <a:t>Procurement Risk Analysis</a:t>
            </a:r>
          </a:p>
        </p:txBody>
      </p:sp>
      <p:graphicFrame>
        <p:nvGraphicFramePr>
          <p:cNvPr id="4" name="Content Placeholder 3">
            <a:extLst>
              <a:ext uri="{FF2B5EF4-FFF2-40B4-BE49-F238E27FC236}">
                <a16:creationId xmlns:a16="http://schemas.microsoft.com/office/drawing/2014/main" id="{4CD4C3B0-F49B-1980-EA26-5CF81451BF67}"/>
              </a:ext>
            </a:extLst>
          </p:cNvPr>
          <p:cNvGraphicFramePr>
            <a:graphicFrameLocks noGrp="1"/>
          </p:cNvGraphicFramePr>
          <p:nvPr>
            <p:ph sz="quarter" idx="16"/>
            <p:extLst>
              <p:ext uri="{D42A27DB-BD31-4B8C-83A1-F6EECF244321}">
                <p14:modId xmlns:p14="http://schemas.microsoft.com/office/powerpoint/2010/main" val="1613930473"/>
              </p:ext>
            </p:extLst>
          </p:nvPr>
        </p:nvGraphicFramePr>
        <p:xfrm>
          <a:off x="575310" y="1768709"/>
          <a:ext cx="11012528" cy="4639338"/>
        </p:xfrm>
        <a:graphic>
          <a:graphicData uri="http://schemas.openxmlformats.org/drawingml/2006/table">
            <a:tbl>
              <a:tblPr firstRow="1" firstCol="1" bandRow="1">
                <a:tableStyleId>{8A107856-5554-42FB-B03E-39F5DBC370BA}</a:tableStyleId>
              </a:tblPr>
              <a:tblGrid>
                <a:gridCol w="2233856">
                  <a:extLst>
                    <a:ext uri="{9D8B030D-6E8A-4147-A177-3AD203B41FA5}">
                      <a16:colId xmlns:a16="http://schemas.microsoft.com/office/drawing/2014/main" val="992864958"/>
                    </a:ext>
                  </a:extLst>
                </a:gridCol>
                <a:gridCol w="2866759">
                  <a:extLst>
                    <a:ext uri="{9D8B030D-6E8A-4147-A177-3AD203B41FA5}">
                      <a16:colId xmlns:a16="http://schemas.microsoft.com/office/drawing/2014/main" val="2323605892"/>
                    </a:ext>
                  </a:extLst>
                </a:gridCol>
                <a:gridCol w="5911913">
                  <a:extLst>
                    <a:ext uri="{9D8B030D-6E8A-4147-A177-3AD203B41FA5}">
                      <a16:colId xmlns:a16="http://schemas.microsoft.com/office/drawing/2014/main" val="1542594739"/>
                    </a:ext>
                  </a:extLst>
                </a:gridCol>
              </a:tblGrid>
              <a:tr h="214819">
                <a:tc>
                  <a:txBody>
                    <a:bodyPr/>
                    <a:lstStyle/>
                    <a:p>
                      <a:pPr marL="0" marR="0">
                        <a:lnSpc>
                          <a:spcPct val="107000"/>
                        </a:lnSpc>
                        <a:spcBef>
                          <a:spcPts val="0"/>
                        </a:spcBef>
                        <a:spcAft>
                          <a:spcPts val="0"/>
                        </a:spcAft>
                      </a:pPr>
                      <a:r>
                        <a:rPr lang="en-US" sz="2000" kern="100">
                          <a:solidFill>
                            <a:schemeClr val="accent2">
                              <a:lumMod val="50000"/>
                            </a:schemeClr>
                          </a:solidFill>
                          <a:effectLst/>
                        </a:rPr>
                        <a:t>Risks</a:t>
                      </a:r>
                      <a:endParaRPr lang="en-US" sz="2000" kern="10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2000" kern="100">
                          <a:solidFill>
                            <a:schemeClr val="accent2">
                              <a:lumMod val="50000"/>
                            </a:schemeClr>
                          </a:solidFill>
                          <a:effectLst/>
                        </a:rPr>
                        <a:t>Consequences</a:t>
                      </a:r>
                      <a:endParaRPr lang="en-US" sz="2000" kern="10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2000" kern="100" dirty="0">
                          <a:solidFill>
                            <a:schemeClr val="accent2">
                              <a:lumMod val="50000"/>
                            </a:schemeClr>
                          </a:solidFill>
                          <a:effectLst/>
                        </a:rPr>
                        <a:t>Mitigation</a:t>
                      </a:r>
                      <a:endParaRPr lang="en-US" sz="2000" kern="1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extLst>
                  <a:ext uri="{0D108BD9-81ED-4DB2-BD59-A6C34878D82A}">
                    <a16:rowId xmlns:a16="http://schemas.microsoft.com/office/drawing/2014/main" val="797151012"/>
                  </a:ext>
                </a:extLst>
              </a:tr>
              <a:tr h="561443">
                <a:tc>
                  <a:txBody>
                    <a:bodyPr/>
                    <a:lstStyle/>
                    <a:p>
                      <a:pPr marL="0" marR="0">
                        <a:lnSpc>
                          <a:spcPct val="107000"/>
                        </a:lnSpc>
                        <a:spcBef>
                          <a:spcPts val="0"/>
                        </a:spcBef>
                        <a:spcAft>
                          <a:spcPts val="0"/>
                        </a:spcAft>
                      </a:pPr>
                      <a:r>
                        <a:rPr lang="en-US" sz="1800" kern="100" dirty="0">
                          <a:effectLst/>
                        </a:rPr>
                        <a:t>Vendor Reliability</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dirty="0">
                          <a:effectLst/>
                        </a:rPr>
                        <a:t>Delayed delivery, substandard products</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dirty="0">
                          <a:effectLst/>
                        </a:rPr>
                        <a:t>Perform thorough vendor background checks.</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extLst>
                  <a:ext uri="{0D108BD9-81ED-4DB2-BD59-A6C34878D82A}">
                    <a16:rowId xmlns:a16="http://schemas.microsoft.com/office/drawing/2014/main" val="1502076662"/>
                  </a:ext>
                </a:extLst>
              </a:tr>
              <a:tr h="561443">
                <a:tc>
                  <a:txBody>
                    <a:bodyPr/>
                    <a:lstStyle/>
                    <a:p>
                      <a:pPr marL="0" marR="0">
                        <a:lnSpc>
                          <a:spcPct val="107000"/>
                        </a:lnSpc>
                        <a:spcBef>
                          <a:spcPts val="0"/>
                        </a:spcBef>
                        <a:spcAft>
                          <a:spcPts val="0"/>
                        </a:spcAft>
                      </a:pPr>
                      <a:r>
                        <a:rPr lang="en-US" sz="1800" kern="100" dirty="0">
                          <a:effectLst/>
                        </a:rPr>
                        <a:t>Budget Overruns</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dirty="0">
                          <a:effectLst/>
                        </a:rPr>
                        <a:t>Financial strain, project delays</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a:effectLst/>
                        </a:rPr>
                        <a:t>Develop contingency plans, monitor expenses.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extLst>
                  <a:ext uri="{0D108BD9-81ED-4DB2-BD59-A6C34878D82A}">
                    <a16:rowId xmlns:a16="http://schemas.microsoft.com/office/drawing/2014/main" val="2927440670"/>
                  </a:ext>
                </a:extLst>
              </a:tr>
              <a:tr h="561443">
                <a:tc>
                  <a:txBody>
                    <a:bodyPr/>
                    <a:lstStyle/>
                    <a:p>
                      <a:pPr marL="0" marR="0">
                        <a:lnSpc>
                          <a:spcPct val="107000"/>
                        </a:lnSpc>
                        <a:spcBef>
                          <a:spcPts val="0"/>
                        </a:spcBef>
                        <a:spcAft>
                          <a:spcPts val="0"/>
                        </a:spcAft>
                      </a:pPr>
                      <a:r>
                        <a:rPr lang="en-US" sz="1800" kern="100">
                          <a:effectLst/>
                        </a:rPr>
                        <a:t>Compatibility Issues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dirty="0">
                          <a:effectLst/>
                        </a:rPr>
                        <a:t>System integration failures</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dirty="0">
                          <a:effectLst/>
                        </a:rPr>
                        <a:t>Conduct compatibility tests, pilot phases.</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extLst>
                  <a:ext uri="{0D108BD9-81ED-4DB2-BD59-A6C34878D82A}">
                    <a16:rowId xmlns:a16="http://schemas.microsoft.com/office/drawing/2014/main" val="1719557287"/>
                  </a:ext>
                </a:extLst>
              </a:tr>
              <a:tr h="370004">
                <a:tc>
                  <a:txBody>
                    <a:bodyPr/>
                    <a:lstStyle/>
                    <a:p>
                      <a:pPr marL="0" marR="0">
                        <a:lnSpc>
                          <a:spcPct val="107000"/>
                        </a:lnSpc>
                        <a:spcBef>
                          <a:spcPts val="0"/>
                        </a:spcBef>
                        <a:spcAft>
                          <a:spcPts val="0"/>
                        </a:spcAft>
                      </a:pPr>
                      <a:r>
                        <a:rPr lang="en-US" sz="1800" kern="100">
                          <a:effectLst/>
                        </a:rPr>
                        <a:t>Scope Creep</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dirty="0">
                          <a:effectLst/>
                        </a:rPr>
                        <a:t>Project scope expansion</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a:effectLst/>
                        </a:rPr>
                        <a:t>Establish clear scope boundaries, change control procedures.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extLst>
                  <a:ext uri="{0D108BD9-81ED-4DB2-BD59-A6C34878D82A}">
                    <a16:rowId xmlns:a16="http://schemas.microsoft.com/office/drawing/2014/main" val="78628360"/>
                  </a:ext>
                </a:extLst>
              </a:tr>
              <a:tr h="752882">
                <a:tc>
                  <a:txBody>
                    <a:bodyPr/>
                    <a:lstStyle/>
                    <a:p>
                      <a:pPr marL="0" marR="0">
                        <a:lnSpc>
                          <a:spcPct val="107000"/>
                        </a:lnSpc>
                        <a:spcBef>
                          <a:spcPts val="0"/>
                        </a:spcBef>
                        <a:spcAft>
                          <a:spcPts val="0"/>
                        </a:spcAft>
                      </a:pPr>
                      <a:r>
                        <a:rPr lang="en-US" sz="1800" kern="100">
                          <a:effectLst/>
                        </a:rPr>
                        <a:t>Technical Challenges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a:effectLst/>
                        </a:rPr>
                        <a:t>Implementation setbacks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a:effectLst/>
                        </a:rPr>
                        <a:t>Engage technical experts, conduct risk assessments.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extLst>
                  <a:ext uri="{0D108BD9-81ED-4DB2-BD59-A6C34878D82A}">
                    <a16:rowId xmlns:a16="http://schemas.microsoft.com/office/drawing/2014/main" val="2684019986"/>
                  </a:ext>
                </a:extLst>
              </a:tr>
              <a:tr h="752882">
                <a:tc>
                  <a:txBody>
                    <a:bodyPr/>
                    <a:lstStyle/>
                    <a:p>
                      <a:pPr marL="0" marR="0">
                        <a:lnSpc>
                          <a:spcPct val="107000"/>
                        </a:lnSpc>
                        <a:spcBef>
                          <a:spcPts val="0"/>
                        </a:spcBef>
                        <a:spcAft>
                          <a:spcPts val="0"/>
                        </a:spcAft>
                      </a:pPr>
                      <a:r>
                        <a:rPr lang="en-US" sz="1800" kern="100">
                          <a:effectLst/>
                        </a:rPr>
                        <a:t>Regulatory Compliance</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a:effectLst/>
                        </a:rPr>
                        <a:t>Legal penalties, reputational damage</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a:effectLst/>
                        </a:rPr>
                        <a:t>Stay updated on regulations, seek legal counsel.</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extLst>
                  <a:ext uri="{0D108BD9-81ED-4DB2-BD59-A6C34878D82A}">
                    <a16:rowId xmlns:a16="http://schemas.microsoft.com/office/drawing/2014/main" val="2067360347"/>
                  </a:ext>
                </a:extLst>
              </a:tr>
              <a:tr h="561443">
                <a:tc>
                  <a:txBody>
                    <a:bodyPr/>
                    <a:lstStyle/>
                    <a:p>
                      <a:pPr marL="0" marR="0">
                        <a:lnSpc>
                          <a:spcPct val="107000"/>
                        </a:lnSpc>
                        <a:spcBef>
                          <a:spcPts val="0"/>
                        </a:spcBef>
                        <a:spcAft>
                          <a:spcPts val="0"/>
                        </a:spcAft>
                      </a:pPr>
                      <a:r>
                        <a:rPr lang="en-US" sz="1800" kern="100">
                          <a:effectLst/>
                        </a:rPr>
                        <a:t>Staff Resistance</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dirty="0">
                          <a:effectLst/>
                        </a:rPr>
                        <a:t>Low user adoption, productivity loss</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tc>
                  <a:txBody>
                    <a:bodyPr/>
                    <a:lstStyle/>
                    <a:p>
                      <a:pPr marL="0" marR="0">
                        <a:lnSpc>
                          <a:spcPct val="107000"/>
                        </a:lnSpc>
                        <a:spcBef>
                          <a:spcPts val="0"/>
                        </a:spcBef>
                        <a:spcAft>
                          <a:spcPts val="0"/>
                        </a:spcAft>
                      </a:pPr>
                      <a:r>
                        <a:rPr lang="en-US" sz="1800" kern="100" dirty="0">
                          <a:effectLst/>
                        </a:rPr>
                        <a:t>Provide comprehensive training, address concerns proactively.</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32" marR="50532" marT="0" marB="0" anchor="b"/>
                </a:tc>
                <a:extLst>
                  <a:ext uri="{0D108BD9-81ED-4DB2-BD59-A6C34878D82A}">
                    <a16:rowId xmlns:a16="http://schemas.microsoft.com/office/drawing/2014/main" val="1494126721"/>
                  </a:ext>
                </a:extLst>
              </a:tr>
            </a:tbl>
          </a:graphicData>
        </a:graphic>
      </p:graphicFrame>
    </p:spTree>
    <p:extLst>
      <p:ext uri="{BB962C8B-B14F-4D97-AF65-F5344CB8AC3E}">
        <p14:creationId xmlns:p14="http://schemas.microsoft.com/office/powerpoint/2010/main" val="29836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Selection Criteria and Response Evaluation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332494"/>
            <a:ext cx="9778365" cy="1171197"/>
          </a:xfrm>
        </p:spPr>
        <p:txBody>
          <a:bodyPr/>
          <a:lstStyle/>
          <a:p>
            <a:r>
              <a:rPr lang="en-US" dirty="0"/>
              <a:t>The Selection Criteria and Response Evaluation process for the SketchUp project involves establishing specific criteria to assess vendor proposals. This ensures the selection of the most suitable solution, aligned with organizational objectives. Two tables outline the criteria and evaluate vendor responses for informed decision-making.</a:t>
            </a:r>
          </a:p>
        </p:txBody>
      </p:sp>
      <p:graphicFrame>
        <p:nvGraphicFramePr>
          <p:cNvPr id="5" name="Table 4">
            <a:extLst>
              <a:ext uri="{FF2B5EF4-FFF2-40B4-BE49-F238E27FC236}">
                <a16:creationId xmlns:a16="http://schemas.microsoft.com/office/drawing/2014/main" id="{E103669C-DAE2-D039-1E72-FE6FF68EBE4D}"/>
              </a:ext>
            </a:extLst>
          </p:cNvPr>
          <p:cNvGraphicFramePr>
            <a:graphicFrameLocks noGrp="1"/>
          </p:cNvGraphicFramePr>
          <p:nvPr>
            <p:extLst>
              <p:ext uri="{D42A27DB-BD31-4B8C-83A1-F6EECF244321}">
                <p14:modId xmlns:p14="http://schemas.microsoft.com/office/powerpoint/2010/main" val="3295768060"/>
              </p:ext>
            </p:extLst>
          </p:nvPr>
        </p:nvGraphicFramePr>
        <p:xfrm>
          <a:off x="594360" y="3639494"/>
          <a:ext cx="9980088" cy="2829065"/>
        </p:xfrm>
        <a:graphic>
          <a:graphicData uri="http://schemas.openxmlformats.org/drawingml/2006/table">
            <a:tbl>
              <a:tblPr firstRow="1" firstCol="1" bandRow="1">
                <a:tableStyleId>{8A107856-5554-42FB-B03E-39F5DBC370BA}</a:tableStyleId>
              </a:tblPr>
              <a:tblGrid>
                <a:gridCol w="2012565">
                  <a:extLst>
                    <a:ext uri="{9D8B030D-6E8A-4147-A177-3AD203B41FA5}">
                      <a16:colId xmlns:a16="http://schemas.microsoft.com/office/drawing/2014/main" val="1729899822"/>
                    </a:ext>
                  </a:extLst>
                </a:gridCol>
                <a:gridCol w="7967523">
                  <a:extLst>
                    <a:ext uri="{9D8B030D-6E8A-4147-A177-3AD203B41FA5}">
                      <a16:colId xmlns:a16="http://schemas.microsoft.com/office/drawing/2014/main" val="1579345682"/>
                    </a:ext>
                  </a:extLst>
                </a:gridCol>
              </a:tblGrid>
              <a:tr h="282524">
                <a:tc>
                  <a:txBody>
                    <a:bodyPr/>
                    <a:lstStyle/>
                    <a:p>
                      <a:pPr marL="0" marR="0">
                        <a:lnSpc>
                          <a:spcPct val="107000"/>
                        </a:lnSpc>
                        <a:spcBef>
                          <a:spcPts val="0"/>
                        </a:spcBef>
                        <a:spcAft>
                          <a:spcPts val="0"/>
                        </a:spcAft>
                      </a:pPr>
                      <a:r>
                        <a:rPr lang="en-US" sz="2000" kern="100">
                          <a:solidFill>
                            <a:schemeClr val="accent2">
                              <a:lumMod val="50000"/>
                            </a:schemeClr>
                          </a:solidFill>
                          <a:effectLst/>
                        </a:rPr>
                        <a:t>Criteria</a:t>
                      </a:r>
                      <a:endParaRPr lang="en-US" sz="2000" kern="10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kern="100" dirty="0">
                          <a:solidFill>
                            <a:schemeClr val="accent2">
                              <a:lumMod val="50000"/>
                            </a:schemeClr>
                          </a:solidFill>
                          <a:effectLst/>
                        </a:rPr>
                        <a:t>Description</a:t>
                      </a:r>
                      <a:endParaRPr lang="en-US" sz="2000" kern="1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19907674"/>
                  </a:ext>
                </a:extLst>
              </a:tr>
              <a:tr h="484862">
                <a:tc>
                  <a:txBody>
                    <a:bodyPr/>
                    <a:lstStyle/>
                    <a:p>
                      <a:pPr marL="0" marR="0">
                        <a:lnSpc>
                          <a:spcPct val="107000"/>
                        </a:lnSpc>
                        <a:spcBef>
                          <a:spcPts val="0"/>
                        </a:spcBef>
                        <a:spcAft>
                          <a:spcPts val="0"/>
                        </a:spcAft>
                      </a:pPr>
                      <a:r>
                        <a:rPr lang="en-US" sz="1600" kern="100">
                          <a:effectLst/>
                        </a:rPr>
                        <a:t>Functionality</a:t>
                      </a:r>
                      <a:endParaRPr lang="en-US"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kern="100" dirty="0">
                          <a:effectLst/>
                        </a:rPr>
                        <a:t>Assessing the software's features and capabilities in meeting project requirements.</a:t>
                      </a:r>
                      <a:endPar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42667011"/>
                  </a:ext>
                </a:extLst>
              </a:tr>
              <a:tr h="484862">
                <a:tc>
                  <a:txBody>
                    <a:bodyPr/>
                    <a:lstStyle/>
                    <a:p>
                      <a:pPr marL="0" marR="0">
                        <a:lnSpc>
                          <a:spcPct val="107000"/>
                        </a:lnSpc>
                        <a:spcBef>
                          <a:spcPts val="0"/>
                        </a:spcBef>
                        <a:spcAft>
                          <a:spcPts val="0"/>
                        </a:spcAft>
                      </a:pPr>
                      <a:r>
                        <a:rPr lang="en-US" sz="1600" kern="100">
                          <a:effectLst/>
                        </a:rPr>
                        <a:t>Cost</a:t>
                      </a:r>
                      <a:endParaRPr lang="en-US"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kern="100">
                          <a:effectLst/>
                        </a:rPr>
                        <a:t>Evaluating the overall cost, including licensing, implementation, and maintenance fees.</a:t>
                      </a:r>
                      <a:endParaRPr lang="en-US"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905833742"/>
                  </a:ext>
                </a:extLst>
              </a:tr>
              <a:tr h="484862">
                <a:tc>
                  <a:txBody>
                    <a:bodyPr/>
                    <a:lstStyle/>
                    <a:p>
                      <a:pPr marL="0" marR="0">
                        <a:lnSpc>
                          <a:spcPct val="107000"/>
                        </a:lnSpc>
                        <a:spcBef>
                          <a:spcPts val="0"/>
                        </a:spcBef>
                        <a:spcAft>
                          <a:spcPts val="0"/>
                        </a:spcAft>
                      </a:pPr>
                      <a:r>
                        <a:rPr lang="en-US" sz="1600" kern="100">
                          <a:effectLst/>
                        </a:rPr>
                        <a:t>Vendor Reputation</a:t>
                      </a:r>
                      <a:endParaRPr lang="en-US"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kern="100">
                          <a:effectLst/>
                        </a:rPr>
                        <a:t>Reviewing the vendor's track record, reliability, and customer satisfaction ratings.</a:t>
                      </a:r>
                      <a:endParaRPr lang="en-US"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1069913"/>
                  </a:ext>
                </a:extLst>
              </a:tr>
              <a:tr h="585706">
                <a:tc>
                  <a:txBody>
                    <a:bodyPr/>
                    <a:lstStyle/>
                    <a:p>
                      <a:pPr marL="0" marR="0">
                        <a:lnSpc>
                          <a:spcPct val="107000"/>
                        </a:lnSpc>
                        <a:spcBef>
                          <a:spcPts val="0"/>
                        </a:spcBef>
                        <a:spcAft>
                          <a:spcPts val="0"/>
                        </a:spcAft>
                      </a:pPr>
                      <a:r>
                        <a:rPr lang="en-US" sz="1600" kern="100">
                          <a:effectLst/>
                        </a:rPr>
                        <a:t>Support Services</a:t>
                      </a:r>
                      <a:endParaRPr lang="en-US"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kern="100" dirty="0">
                          <a:effectLst/>
                        </a:rPr>
                        <a:t>Examining the quality and availability of vendor support, training, and troubleshooting services.</a:t>
                      </a:r>
                      <a:endPar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81968311"/>
                  </a:ext>
                </a:extLst>
              </a:tr>
              <a:tr h="484862">
                <a:tc>
                  <a:txBody>
                    <a:bodyPr/>
                    <a:lstStyle/>
                    <a:p>
                      <a:pPr marL="0" marR="0">
                        <a:lnSpc>
                          <a:spcPct val="107000"/>
                        </a:lnSpc>
                        <a:spcBef>
                          <a:spcPts val="0"/>
                        </a:spcBef>
                        <a:spcAft>
                          <a:spcPts val="0"/>
                        </a:spcAft>
                      </a:pPr>
                      <a:r>
                        <a:rPr lang="en-US" sz="1600" kern="100">
                          <a:effectLst/>
                        </a:rPr>
                        <a:t>Scalability</a:t>
                      </a:r>
                      <a:endParaRPr lang="en-US"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kern="100" dirty="0">
                          <a:effectLst/>
                        </a:rPr>
                        <a:t>Assessing the software's ability to scale with organizational growth and evolving needs.</a:t>
                      </a:r>
                      <a:endPar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78053598"/>
                  </a:ext>
                </a:extLst>
              </a:tr>
            </a:tbl>
          </a:graphicData>
        </a:graphic>
      </p:graphicFrame>
    </p:spTree>
    <p:extLst>
      <p:ext uri="{BB962C8B-B14F-4D97-AF65-F5344CB8AC3E}">
        <p14:creationId xmlns:p14="http://schemas.microsoft.com/office/powerpoint/2010/main" val="8884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724245" y="708553"/>
            <a:ext cx="7936230" cy="409047"/>
          </a:xfrm>
        </p:spPr>
        <p:txBody>
          <a:bodyPr/>
          <a:lstStyle/>
          <a:p>
            <a:r>
              <a:rPr lang="en-US" dirty="0"/>
              <a:t>Estimated Budget</a:t>
            </a:r>
          </a:p>
        </p:txBody>
      </p:sp>
      <p:graphicFrame>
        <p:nvGraphicFramePr>
          <p:cNvPr id="5" name="Content Placeholder 4">
            <a:extLst>
              <a:ext uri="{FF2B5EF4-FFF2-40B4-BE49-F238E27FC236}">
                <a16:creationId xmlns:a16="http://schemas.microsoft.com/office/drawing/2014/main" id="{7C1DCC4E-A22E-4DBB-69D2-4DB59A5D31CD}"/>
              </a:ext>
            </a:extLst>
          </p:cNvPr>
          <p:cNvGraphicFramePr>
            <a:graphicFrameLocks noGrp="1"/>
          </p:cNvGraphicFramePr>
          <p:nvPr>
            <p:ph sz="quarter" idx="13"/>
            <p:extLst>
              <p:ext uri="{D42A27DB-BD31-4B8C-83A1-F6EECF244321}">
                <p14:modId xmlns:p14="http://schemas.microsoft.com/office/powerpoint/2010/main" val="619564383"/>
              </p:ext>
            </p:extLst>
          </p:nvPr>
        </p:nvGraphicFramePr>
        <p:xfrm>
          <a:off x="724244" y="1323037"/>
          <a:ext cx="10827977" cy="4724678"/>
        </p:xfrm>
        <a:graphic>
          <a:graphicData uri="http://schemas.openxmlformats.org/drawingml/2006/table">
            <a:tbl>
              <a:tblPr firstRow="1" firstCol="1" bandRow="1">
                <a:tableStyleId>{8A107856-5554-42FB-B03E-39F5DBC370BA}</a:tableStyleId>
              </a:tblPr>
              <a:tblGrid>
                <a:gridCol w="2681334">
                  <a:extLst>
                    <a:ext uri="{9D8B030D-6E8A-4147-A177-3AD203B41FA5}">
                      <a16:colId xmlns:a16="http://schemas.microsoft.com/office/drawing/2014/main" val="1442527835"/>
                    </a:ext>
                  </a:extLst>
                </a:gridCol>
                <a:gridCol w="1046348">
                  <a:extLst>
                    <a:ext uri="{9D8B030D-6E8A-4147-A177-3AD203B41FA5}">
                      <a16:colId xmlns:a16="http://schemas.microsoft.com/office/drawing/2014/main" val="3771013858"/>
                    </a:ext>
                  </a:extLst>
                </a:gridCol>
                <a:gridCol w="1979600">
                  <a:extLst>
                    <a:ext uri="{9D8B030D-6E8A-4147-A177-3AD203B41FA5}">
                      <a16:colId xmlns:a16="http://schemas.microsoft.com/office/drawing/2014/main" val="2422154784"/>
                    </a:ext>
                  </a:extLst>
                </a:gridCol>
                <a:gridCol w="1645650">
                  <a:extLst>
                    <a:ext uri="{9D8B030D-6E8A-4147-A177-3AD203B41FA5}">
                      <a16:colId xmlns:a16="http://schemas.microsoft.com/office/drawing/2014/main" val="627484849"/>
                    </a:ext>
                  </a:extLst>
                </a:gridCol>
                <a:gridCol w="3475045">
                  <a:extLst>
                    <a:ext uri="{9D8B030D-6E8A-4147-A177-3AD203B41FA5}">
                      <a16:colId xmlns:a16="http://schemas.microsoft.com/office/drawing/2014/main" val="2606483602"/>
                    </a:ext>
                  </a:extLst>
                </a:gridCol>
              </a:tblGrid>
              <a:tr h="514966">
                <a:tc>
                  <a:txBody>
                    <a:bodyPr/>
                    <a:lstStyle/>
                    <a:p>
                      <a:pPr marL="0" marR="0">
                        <a:lnSpc>
                          <a:spcPct val="107000"/>
                        </a:lnSpc>
                        <a:spcBef>
                          <a:spcPts val="0"/>
                        </a:spcBef>
                        <a:spcAft>
                          <a:spcPts val="0"/>
                        </a:spcAft>
                      </a:pPr>
                      <a:r>
                        <a:rPr lang="en-US" sz="2000" kern="100" dirty="0">
                          <a:solidFill>
                            <a:schemeClr val="accent2">
                              <a:lumMod val="50000"/>
                            </a:schemeClr>
                          </a:solidFill>
                          <a:effectLst/>
                        </a:rPr>
                        <a:t>Item</a:t>
                      </a:r>
                      <a:endParaRPr lang="en-US" sz="2000" kern="1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kern="100">
                          <a:solidFill>
                            <a:schemeClr val="accent2">
                              <a:lumMod val="50000"/>
                            </a:schemeClr>
                          </a:solidFill>
                          <a:effectLst/>
                        </a:rPr>
                        <a:t>Quantity</a:t>
                      </a:r>
                      <a:endParaRPr lang="en-US" sz="2000" kern="10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kern="100" dirty="0">
                          <a:solidFill>
                            <a:schemeClr val="accent2">
                              <a:lumMod val="50000"/>
                            </a:schemeClr>
                          </a:solidFill>
                          <a:effectLst/>
                        </a:rPr>
                        <a:t>Per Unit Price ($)</a:t>
                      </a:r>
                      <a:endParaRPr lang="en-US" sz="2000" kern="1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kern="100">
                          <a:solidFill>
                            <a:schemeClr val="accent2">
                              <a:lumMod val="50000"/>
                            </a:schemeClr>
                          </a:solidFill>
                          <a:effectLst/>
                        </a:rPr>
                        <a:t>Total Cost ($)</a:t>
                      </a:r>
                      <a:endParaRPr lang="en-US" sz="2000" kern="10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2000" kern="100" dirty="0">
                          <a:solidFill>
                            <a:schemeClr val="accent2">
                              <a:lumMod val="50000"/>
                            </a:schemeClr>
                          </a:solidFill>
                          <a:effectLst/>
                        </a:rPr>
                        <a:t>References</a:t>
                      </a:r>
                      <a:endParaRPr lang="en-US" sz="2000" kern="1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28163930"/>
                  </a:ext>
                </a:extLst>
              </a:tr>
              <a:tr h="342485">
                <a:tc>
                  <a:txBody>
                    <a:bodyPr/>
                    <a:lstStyle/>
                    <a:p>
                      <a:pPr marL="0" marR="0">
                        <a:lnSpc>
                          <a:spcPct val="107000"/>
                        </a:lnSpc>
                        <a:spcBef>
                          <a:spcPts val="0"/>
                        </a:spcBef>
                        <a:spcAft>
                          <a:spcPts val="0"/>
                        </a:spcAft>
                      </a:pPr>
                      <a:r>
                        <a:rPr lang="en-US" sz="1800" kern="100">
                          <a:effectLst/>
                        </a:rPr>
                        <a:t>Software Licenses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50,000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dirty="0">
                          <a:effectLst/>
                        </a:rPr>
                        <a:t>Vendor Quotes, Market Research</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03063439"/>
                  </a:ext>
                </a:extLst>
              </a:tr>
              <a:tr h="709943">
                <a:tc>
                  <a:txBody>
                    <a:bodyPr/>
                    <a:lstStyle/>
                    <a:p>
                      <a:pPr marL="0" marR="0">
                        <a:lnSpc>
                          <a:spcPct val="107000"/>
                        </a:lnSpc>
                        <a:spcBef>
                          <a:spcPts val="0"/>
                        </a:spcBef>
                        <a:spcAft>
                          <a:spcPts val="0"/>
                        </a:spcAft>
                      </a:pPr>
                      <a:r>
                        <a:rPr lang="en-US" sz="1800" kern="100">
                          <a:effectLst/>
                        </a:rPr>
                        <a:t>Implementation Services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30,000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Vendor Quotes, Market Research</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15173872"/>
                  </a:ext>
                </a:extLst>
              </a:tr>
              <a:tr h="709943">
                <a:tc>
                  <a:txBody>
                    <a:bodyPr/>
                    <a:lstStyle/>
                    <a:p>
                      <a:pPr marL="0" marR="0">
                        <a:lnSpc>
                          <a:spcPct val="107000"/>
                        </a:lnSpc>
                        <a:spcBef>
                          <a:spcPts val="0"/>
                        </a:spcBef>
                        <a:spcAft>
                          <a:spcPts val="0"/>
                        </a:spcAft>
                      </a:pPr>
                      <a:r>
                        <a:rPr lang="en-US" sz="1800" kern="100" dirty="0">
                          <a:effectLst/>
                        </a:rPr>
                        <a:t>Training Sessions</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20,000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Training Providers, Market Research</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89041719"/>
                  </a:ext>
                </a:extLst>
              </a:tr>
              <a:tr h="342485">
                <a:tc>
                  <a:txBody>
                    <a:bodyPr/>
                    <a:lstStyle/>
                    <a:p>
                      <a:pPr marL="0" marR="0">
                        <a:lnSpc>
                          <a:spcPct val="107000"/>
                        </a:lnSpc>
                        <a:spcBef>
                          <a:spcPts val="0"/>
                        </a:spcBef>
                        <a:spcAft>
                          <a:spcPts val="0"/>
                        </a:spcAft>
                      </a:pPr>
                      <a:r>
                        <a:rPr lang="en-US" sz="1800" kern="100">
                          <a:effectLst/>
                        </a:rPr>
                        <a:t>Hardware Upgrades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100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400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40,000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Vendor Quotes, Market Research</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18426964"/>
                  </a:ext>
                </a:extLst>
              </a:tr>
              <a:tr h="342485">
                <a:tc>
                  <a:txBody>
                    <a:bodyPr/>
                    <a:lstStyle/>
                    <a:p>
                      <a:pPr marL="0" marR="0">
                        <a:lnSpc>
                          <a:spcPct val="107000"/>
                        </a:lnSpc>
                        <a:spcBef>
                          <a:spcPts val="0"/>
                        </a:spcBef>
                        <a:spcAft>
                          <a:spcPts val="0"/>
                        </a:spcAft>
                      </a:pPr>
                      <a:r>
                        <a:rPr lang="en-US" sz="1800" kern="100">
                          <a:effectLst/>
                        </a:rPr>
                        <a:t>Laptops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100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800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80,000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Vendor Quotes, Market Research</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12725079"/>
                  </a:ext>
                </a:extLst>
              </a:tr>
              <a:tr h="342485">
                <a:tc>
                  <a:txBody>
                    <a:bodyPr/>
                    <a:lstStyle/>
                    <a:p>
                      <a:pPr marL="0" marR="0">
                        <a:lnSpc>
                          <a:spcPct val="107000"/>
                        </a:lnSpc>
                        <a:spcBef>
                          <a:spcPts val="0"/>
                        </a:spcBef>
                        <a:spcAft>
                          <a:spcPts val="0"/>
                        </a:spcAft>
                      </a:pPr>
                      <a:r>
                        <a:rPr lang="en-US" sz="1800" kern="100">
                          <a:effectLst/>
                        </a:rPr>
                        <a:t>Miscellaneous Expenses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10,000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Project Management Estimate</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04723801"/>
                  </a:ext>
                </a:extLst>
              </a:tr>
              <a:tr h="709943">
                <a:tc>
                  <a:txBody>
                    <a:bodyPr/>
                    <a:lstStyle/>
                    <a:p>
                      <a:pPr marL="0" marR="0">
                        <a:lnSpc>
                          <a:spcPct val="107000"/>
                        </a:lnSpc>
                        <a:spcBef>
                          <a:spcPts val="0"/>
                        </a:spcBef>
                        <a:spcAft>
                          <a:spcPts val="0"/>
                        </a:spcAft>
                      </a:pPr>
                      <a:r>
                        <a:rPr lang="en-US" sz="1800" kern="100">
                          <a:effectLst/>
                        </a:rPr>
                        <a:t>Tax (10%)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158,960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Tax Regulations, Government Guidelines</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32351029"/>
                  </a:ext>
                </a:extLst>
              </a:tr>
              <a:tr h="709943">
                <a:tc>
                  <a:txBody>
                    <a:bodyPr/>
                    <a:lstStyle/>
                    <a:p>
                      <a:pPr marL="0" marR="0">
                        <a:lnSpc>
                          <a:spcPct val="107000"/>
                        </a:lnSpc>
                        <a:spcBef>
                          <a:spcPts val="0"/>
                        </a:spcBef>
                        <a:spcAft>
                          <a:spcPts val="0"/>
                        </a:spcAft>
                      </a:pPr>
                      <a:r>
                        <a:rPr lang="en-US" sz="1800" kern="100">
                          <a:effectLst/>
                        </a:rPr>
                        <a:t>Total Budget (including tax)</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a:effectLst/>
                        </a:rPr>
                        <a:t>-</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800" kern="100">
                          <a:effectLst/>
                        </a:rPr>
                        <a:t>1,589,500</a:t>
                      </a:r>
                      <a:endParaRPr lang="en-US"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800" kern="100" dirty="0">
                          <a:effectLst/>
                        </a:rPr>
                        <a:t> </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628010288"/>
                  </a:ext>
                </a:extLst>
              </a:tr>
            </a:tbl>
          </a:graphicData>
        </a:graphic>
      </p:graphicFrame>
    </p:spTree>
    <p:extLst>
      <p:ext uri="{BB962C8B-B14F-4D97-AF65-F5344CB8AC3E}">
        <p14:creationId xmlns:p14="http://schemas.microsoft.com/office/powerpoint/2010/main" val="412769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9"/>
            <a:ext cx="10972800" cy="788420"/>
          </a:xfrm>
        </p:spPr>
        <p:txBody>
          <a:bodyPr/>
          <a:lstStyle/>
          <a:p>
            <a:r>
              <a:rPr lang="en-US" dirty="0"/>
              <a:t>Contract Type and Standards</a:t>
            </a:r>
          </a:p>
        </p:txBody>
      </p:sp>
      <p:sp>
        <p:nvSpPr>
          <p:cNvPr id="6" name="Content Placeholder 5">
            <a:extLst>
              <a:ext uri="{FF2B5EF4-FFF2-40B4-BE49-F238E27FC236}">
                <a16:creationId xmlns:a16="http://schemas.microsoft.com/office/drawing/2014/main" id="{D111C037-6487-436B-916E-875B4ACD89EE}"/>
              </a:ext>
            </a:extLst>
          </p:cNvPr>
          <p:cNvSpPr>
            <a:spLocks noGrp="1"/>
          </p:cNvSpPr>
          <p:nvPr>
            <p:ph sz="quarter" idx="13"/>
          </p:nvPr>
        </p:nvSpPr>
        <p:spPr>
          <a:xfrm>
            <a:off x="594360" y="1167895"/>
            <a:ext cx="10043462" cy="5088049"/>
          </a:xfrm>
        </p:spPr>
        <p:txBody>
          <a:bodyPr>
            <a:normAutofit fontScale="77500" lnSpcReduction="20000"/>
          </a:bodyPr>
          <a:lstStyle/>
          <a:p>
            <a:pPr>
              <a:lnSpc>
                <a:spcPct val="120000"/>
              </a:lnSpc>
            </a:pPr>
            <a:r>
              <a:rPr lang="en-US" sz="2300" dirty="0">
                <a:solidFill>
                  <a:srgbClr val="5D7D40"/>
                </a:solidFill>
              </a:rPr>
              <a:t>Correctly utilizing procurement contracts is paramount for the success of the SketchUp project. The appropriate contract type must be selected to ensure smooth execution of the procurement process and software implementation. </a:t>
            </a:r>
          </a:p>
          <a:p>
            <a:pPr>
              <a:lnSpc>
                <a:spcPct val="120000"/>
              </a:lnSpc>
            </a:pPr>
            <a:r>
              <a:rPr lang="en-US" dirty="0"/>
              <a:t>Different contract types relate to the project:</a:t>
            </a:r>
          </a:p>
          <a:p>
            <a:pPr marL="342900" indent="-342900">
              <a:lnSpc>
                <a:spcPct val="120000"/>
              </a:lnSpc>
              <a:buFont typeface="Wingdings" panose="05000000000000000000" pitchFamily="2" charset="2"/>
              <a:buChar char="Ø"/>
            </a:pPr>
            <a:r>
              <a:rPr lang="en-US" b="1" dirty="0">
                <a:solidFill>
                  <a:srgbClr val="4495A2"/>
                </a:solidFill>
              </a:rPr>
              <a:t>Fixed-Price Contract: </a:t>
            </a:r>
            <a:r>
              <a:rPr lang="en-US" dirty="0"/>
              <a:t>Suitable for obtaining specific components with clearly defined scopes, like licensing costs or certain implementation services. It provides cost certainty and motivates suppliers to meet deadlines and budget requirements.</a:t>
            </a:r>
          </a:p>
          <a:p>
            <a:pPr marL="342900" indent="-342900">
              <a:lnSpc>
                <a:spcPct val="120000"/>
              </a:lnSpc>
              <a:buFont typeface="Wingdings" panose="05000000000000000000" pitchFamily="2" charset="2"/>
              <a:buChar char="Ø"/>
            </a:pPr>
            <a:r>
              <a:rPr lang="en-US" b="1" dirty="0">
                <a:solidFill>
                  <a:srgbClr val="4495A2"/>
                </a:solidFill>
              </a:rPr>
              <a:t>Cost-Reimbursable Contract: </a:t>
            </a:r>
            <a:r>
              <a:rPr lang="en-US" dirty="0"/>
              <a:t>Ideal for project components with less clear scopes or subject to change, such as customization or extra support services. This type of contract ensures the company is only charged for actual expenses incurred and offers flexibility in accommodating changes.</a:t>
            </a:r>
          </a:p>
          <a:p>
            <a:pPr marL="342900" indent="-342900">
              <a:lnSpc>
                <a:spcPct val="120000"/>
              </a:lnSpc>
              <a:buFont typeface="Wingdings" panose="05000000000000000000" pitchFamily="2" charset="2"/>
              <a:buChar char="Ø"/>
            </a:pPr>
            <a:r>
              <a:rPr lang="en-US" b="1" dirty="0">
                <a:solidFill>
                  <a:srgbClr val="4495A2"/>
                </a:solidFill>
              </a:rPr>
              <a:t>Time and Material Contract: </a:t>
            </a:r>
            <a:r>
              <a:rPr lang="en-US" dirty="0"/>
              <a:t>Appropriate for services where the amount of work needed varies over time, like technical support or training sessions. It allows adaptability in resource utilization and permits modifications in response to changing project requirements.</a:t>
            </a:r>
          </a:p>
          <a:p>
            <a:pPr marL="342900" indent="-342900">
              <a:lnSpc>
                <a:spcPct val="120000"/>
              </a:lnSpc>
              <a:buFont typeface="Wingdings" panose="05000000000000000000" pitchFamily="2" charset="2"/>
              <a:buChar char="Ø"/>
            </a:pPr>
            <a:r>
              <a:rPr lang="en-US" b="1" dirty="0">
                <a:solidFill>
                  <a:srgbClr val="4495A2"/>
                </a:solidFill>
              </a:rPr>
              <a:t>Unit Price Contract: </a:t>
            </a:r>
            <a:r>
              <a:rPr lang="en-US" dirty="0"/>
              <a:t>Involves paying a set price per unit for items like peripherals or hardware upgrades. This method ensures uniformity in prices for comparable items and simplifies pricing computations.</a:t>
            </a:r>
          </a:p>
        </p:txBody>
      </p:sp>
    </p:spTree>
    <p:extLst>
      <p:ext uri="{BB962C8B-B14F-4D97-AF65-F5344CB8AC3E}">
        <p14:creationId xmlns:p14="http://schemas.microsoft.com/office/powerpoint/2010/main" val="185076889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216</TotalTime>
  <Words>3646</Words>
  <Application>Microsoft Office PowerPoint</Application>
  <PresentationFormat>Widescreen</PresentationFormat>
  <Paragraphs>260</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vt:lpstr>
      <vt:lpstr>Custom</vt:lpstr>
      <vt:lpstr>Solid Works - SketchUp Project Procurement Strategy  MGMT-6063-(01)-24W </vt:lpstr>
      <vt:lpstr>Project Procurement Strategy</vt:lpstr>
      <vt:lpstr>Procurement Overview</vt:lpstr>
      <vt:lpstr>Procurement (Detailed) Description</vt:lpstr>
      <vt:lpstr>Procurement Process</vt:lpstr>
      <vt:lpstr>Procurement Risk Analysis</vt:lpstr>
      <vt:lpstr>Selection Criteria and Response Evaluation</vt:lpstr>
      <vt:lpstr>Estimated Budget</vt:lpstr>
      <vt:lpstr>Contract Type and Standards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Liyanage, Gihan Shamike</dc:creator>
  <cp:lastModifiedBy>Liyanage, Gihan Shamike</cp:lastModifiedBy>
  <cp:revision>14</cp:revision>
  <dcterms:created xsi:type="dcterms:W3CDTF">2024-02-05T22:36:51Z</dcterms:created>
  <dcterms:modified xsi:type="dcterms:W3CDTF">2024-02-08T20:07:43Z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