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7"/>
  </p:notesMasterIdLst>
  <p:handoutMasterIdLst>
    <p:handoutMasterId r:id="rId28"/>
  </p:handoutMasterIdLst>
  <p:sldIdLst>
    <p:sldId id="410" r:id="rId5"/>
    <p:sldId id="383" r:id="rId6"/>
    <p:sldId id="391" r:id="rId7"/>
    <p:sldId id="412" r:id="rId8"/>
    <p:sldId id="413" r:id="rId9"/>
    <p:sldId id="406" r:id="rId10"/>
    <p:sldId id="408" r:id="rId11"/>
    <p:sldId id="405" r:id="rId12"/>
    <p:sldId id="414" r:id="rId13"/>
    <p:sldId id="407" r:id="rId14"/>
    <p:sldId id="415" r:id="rId15"/>
    <p:sldId id="404" r:id="rId16"/>
    <p:sldId id="416" r:id="rId17"/>
    <p:sldId id="411" r:id="rId18"/>
    <p:sldId id="419" r:id="rId19"/>
    <p:sldId id="420" r:id="rId20"/>
    <p:sldId id="423" r:id="rId21"/>
    <p:sldId id="421" r:id="rId22"/>
    <p:sldId id="422" r:id="rId23"/>
    <p:sldId id="424" r:id="rId24"/>
    <p:sldId id="417" r:id="rId25"/>
    <p:sldId id="39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95A2"/>
    <a:srgbClr val="5D7D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78769" autoAdjust="0"/>
  </p:normalViewPr>
  <p:slideViewPr>
    <p:cSldViewPr snapToGrid="0">
      <p:cViewPr varScale="1">
        <p:scale>
          <a:sx n="84" d="100"/>
          <a:sy n="84" d="100"/>
        </p:scale>
        <p:origin x="900"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588207-91CE-4FA5-B023-4E06FF8C0F0A}" type="doc">
      <dgm:prSet loTypeId="urn:microsoft.com/office/officeart/2005/8/layout/process5" loCatId="process" qsTypeId="urn:microsoft.com/office/officeart/2005/8/quickstyle/simple1" qsCatId="simple" csTypeId="urn:microsoft.com/office/officeart/2005/8/colors/accent3_2" csCatId="accent3" phldr="1"/>
      <dgm:spPr/>
      <dgm:t>
        <a:bodyPr/>
        <a:lstStyle/>
        <a:p>
          <a:endParaRPr lang="en-US"/>
        </a:p>
      </dgm:t>
    </dgm:pt>
    <dgm:pt modelId="{D4F71EF9-E5E8-41CD-AD47-DBE3CF4A17D3}">
      <dgm:prSet phldrT="[Text]" custT="1"/>
      <dgm:spPr>
        <a:solidFill>
          <a:srgbClr val="5D7D40"/>
        </a:solidFill>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FINANCIAL:</a:t>
          </a:r>
        </a:p>
      </dgm:t>
    </dgm:pt>
    <dgm:pt modelId="{50A93329-3002-4F66-9013-F27FBB37EFE9}" type="parTrans" cxnId="{A0DF9B6B-0FA6-41AF-9766-D0B59859DFDA}">
      <dgm:prSet/>
      <dgm:spPr/>
      <dgm:t>
        <a:bodyPr/>
        <a:lstStyle/>
        <a:p>
          <a:endParaRPr lang="en-US"/>
        </a:p>
      </dgm:t>
    </dgm:pt>
    <dgm:pt modelId="{1C38B4F2-3D41-4D55-95BF-3E5B4D527CAC}" type="sibTrans" cxnId="{A0DF9B6B-0FA6-41AF-9766-D0B59859DFDA}">
      <dgm:prSet/>
      <dgm:spPr/>
      <dgm:t>
        <a:bodyPr/>
        <a:lstStyle/>
        <a:p>
          <a:endParaRPr lang="en-US"/>
        </a:p>
      </dgm:t>
    </dgm:pt>
    <dgm:pt modelId="{44AB501E-0C53-43E7-B32F-D7C751D60356}">
      <dgm:prSet phldrT="[Text]" custT="1"/>
      <dgm:spPr/>
      <dgm:t>
        <a:bodyPr/>
        <a:lstStyle/>
        <a:p>
          <a:r>
            <a:rPr lang="en-US" sz="1600" b="1" i="0" dirty="0">
              <a:latin typeface="Calibri" panose="020F0502020204030204" pitchFamily="34" charset="0"/>
              <a:ea typeface="Calibri" panose="020F0502020204030204" pitchFamily="34" charset="0"/>
              <a:cs typeface="Calibri" panose="020F0502020204030204" pitchFamily="34" charset="0"/>
            </a:rPr>
            <a:t>Cost savings percentage and ROI targets.</a:t>
          </a:r>
        </a:p>
      </dgm:t>
    </dgm:pt>
    <dgm:pt modelId="{7E57862B-3BE3-465D-8CCE-FF78D39BBC9C}" type="parTrans" cxnId="{17451778-0C1A-4795-A609-A567F110DF71}">
      <dgm:prSet/>
      <dgm:spPr/>
      <dgm:t>
        <a:bodyPr/>
        <a:lstStyle/>
        <a:p>
          <a:endParaRPr lang="en-US"/>
        </a:p>
      </dgm:t>
    </dgm:pt>
    <dgm:pt modelId="{E9EECC5A-7F8E-43BC-A64D-99DFF9786C6B}" type="sibTrans" cxnId="{17451778-0C1A-4795-A609-A567F110DF71}">
      <dgm:prSet/>
      <dgm:spPr/>
      <dgm:t>
        <a:bodyPr/>
        <a:lstStyle/>
        <a:p>
          <a:endParaRPr lang="en-US"/>
        </a:p>
      </dgm:t>
    </dgm:pt>
    <dgm:pt modelId="{24A7DB8E-5CF6-4E17-ADF3-E7F1E7D04339}">
      <dgm:prSet phldrT="[Text]" custT="1"/>
      <dgm:spPr/>
      <dgm:t>
        <a:bodyPr/>
        <a:lstStyle/>
        <a:p>
          <a:r>
            <a:rPr lang="en-US" sz="1600" b="1" i="0" dirty="0">
              <a:latin typeface="Calibri" panose="020F0502020204030204" pitchFamily="34" charset="0"/>
              <a:ea typeface="Calibri" panose="020F0502020204030204" pitchFamily="34" charset="0"/>
              <a:cs typeface="Calibri" panose="020F0502020204030204" pitchFamily="34" charset="0"/>
            </a:rPr>
            <a:t>Implement strategic sourcing and optimize logistics.</a:t>
          </a:r>
        </a:p>
      </dgm:t>
    </dgm:pt>
    <dgm:pt modelId="{33BCDAA7-4C23-492F-9B7C-6C35F4DB8076}" type="parTrans" cxnId="{F58AB1BA-2B23-463C-8D56-862F81CD9E98}">
      <dgm:prSet/>
      <dgm:spPr/>
      <dgm:t>
        <a:bodyPr/>
        <a:lstStyle/>
        <a:p>
          <a:endParaRPr lang="en-US"/>
        </a:p>
      </dgm:t>
    </dgm:pt>
    <dgm:pt modelId="{E389D7C9-20AA-46A5-96DA-B8A5B6AF2761}" type="sibTrans" cxnId="{F58AB1BA-2B23-463C-8D56-862F81CD9E98}">
      <dgm:prSet/>
      <dgm:spPr/>
      <dgm:t>
        <a:bodyPr/>
        <a:lstStyle/>
        <a:p>
          <a:endParaRPr lang="en-US"/>
        </a:p>
      </dgm:t>
    </dgm:pt>
    <dgm:pt modelId="{C7A849BB-28B9-4BB8-BE2A-43C84F72B489}">
      <dgm:prSet phldrT="[Text]" custT="1"/>
      <dgm:spPr>
        <a:solidFill>
          <a:srgbClr val="5D7D40"/>
        </a:solidFill>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CUSTOMER:</a:t>
          </a:r>
        </a:p>
      </dgm:t>
    </dgm:pt>
    <dgm:pt modelId="{EA2A313F-BE58-48A1-8F87-1FB1ED01A124}" type="parTrans" cxnId="{AC6FFF7D-3CFA-499F-8A9F-B2CAF6F0FE13}">
      <dgm:prSet/>
      <dgm:spPr/>
      <dgm:t>
        <a:bodyPr/>
        <a:lstStyle/>
        <a:p>
          <a:endParaRPr lang="en-US"/>
        </a:p>
      </dgm:t>
    </dgm:pt>
    <dgm:pt modelId="{0B3739C7-AF93-489D-8AA5-C0A0E69CE4B7}" type="sibTrans" cxnId="{AC6FFF7D-3CFA-499F-8A9F-B2CAF6F0FE13}">
      <dgm:prSet/>
      <dgm:spPr/>
      <dgm:t>
        <a:bodyPr/>
        <a:lstStyle/>
        <a:p>
          <a:endParaRPr lang="en-US"/>
        </a:p>
      </dgm:t>
    </dgm:pt>
    <dgm:pt modelId="{C603588C-AF75-431A-AFE5-70791F0A677D}">
      <dgm:prSet phldrT="[Text]" custT="1"/>
      <dgm:spPr/>
      <dgm:t>
        <a:bodyPr/>
        <a:lstStyle/>
        <a:p>
          <a:r>
            <a:rPr lang="en-US" sz="1600" b="1" i="0" dirty="0">
              <a:latin typeface="Calibri" panose="020F0502020204030204" pitchFamily="34" charset="0"/>
              <a:ea typeface="Calibri" panose="020F0502020204030204" pitchFamily="34" charset="0"/>
              <a:cs typeface="Calibri" panose="020F0502020204030204" pitchFamily="34" charset="0"/>
            </a:rPr>
            <a:t>Reduce outage minutes and restore services within 1 hour.</a:t>
          </a:r>
        </a:p>
      </dgm:t>
    </dgm:pt>
    <dgm:pt modelId="{A9889880-B99F-431B-81F2-EE869B0881DA}" type="parTrans" cxnId="{DDCE2BE2-B786-464C-9071-DE7BB8E16EF0}">
      <dgm:prSet/>
      <dgm:spPr/>
      <dgm:t>
        <a:bodyPr/>
        <a:lstStyle/>
        <a:p>
          <a:endParaRPr lang="en-US"/>
        </a:p>
      </dgm:t>
    </dgm:pt>
    <dgm:pt modelId="{C90090EF-8E3B-4F43-BCAA-08499FD2A3FE}" type="sibTrans" cxnId="{DDCE2BE2-B786-464C-9071-DE7BB8E16EF0}">
      <dgm:prSet/>
      <dgm:spPr/>
      <dgm:t>
        <a:bodyPr/>
        <a:lstStyle/>
        <a:p>
          <a:endParaRPr lang="en-US"/>
        </a:p>
      </dgm:t>
    </dgm:pt>
    <dgm:pt modelId="{3627727A-D7AC-4237-ABD4-A7A16EA423B4}">
      <dgm:prSet phldrT="[Text]" custT="1"/>
      <dgm:spPr/>
      <dgm:t>
        <a:bodyPr/>
        <a:lstStyle/>
        <a:p>
          <a:r>
            <a:rPr lang="en-US" sz="1600" b="1" i="0" dirty="0">
              <a:latin typeface="Calibri" panose="020F0502020204030204" pitchFamily="34" charset="0"/>
              <a:ea typeface="Calibri" panose="020F0502020204030204" pitchFamily="34" charset="0"/>
              <a:cs typeface="Calibri" panose="020F0502020204030204" pitchFamily="34" charset="0"/>
            </a:rPr>
            <a:t>Strengthen supply chain resilience and emergency response plans.</a:t>
          </a:r>
        </a:p>
      </dgm:t>
    </dgm:pt>
    <dgm:pt modelId="{D4F6EB1C-B85A-4D89-B1B3-1C8310CD2D8F}" type="parTrans" cxnId="{9E9E87EC-A10D-4A79-80CA-15A7C681F41D}">
      <dgm:prSet/>
      <dgm:spPr/>
      <dgm:t>
        <a:bodyPr/>
        <a:lstStyle/>
        <a:p>
          <a:endParaRPr lang="en-US"/>
        </a:p>
      </dgm:t>
    </dgm:pt>
    <dgm:pt modelId="{2B62B1D2-7F98-4D8F-BDC4-FC6C4E27E6AE}" type="sibTrans" cxnId="{9E9E87EC-A10D-4A79-80CA-15A7C681F41D}">
      <dgm:prSet/>
      <dgm:spPr/>
      <dgm:t>
        <a:bodyPr/>
        <a:lstStyle/>
        <a:p>
          <a:endParaRPr lang="en-US"/>
        </a:p>
      </dgm:t>
    </dgm:pt>
    <dgm:pt modelId="{25D72A1B-1A17-48CC-901F-32EF376E915F}">
      <dgm:prSet phldrT="[Text]" custT="1"/>
      <dgm:spPr>
        <a:solidFill>
          <a:srgbClr val="5D7D40"/>
        </a:solidFill>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INTERNAL PROCESS:</a:t>
          </a:r>
        </a:p>
      </dgm:t>
    </dgm:pt>
    <dgm:pt modelId="{D71C9F23-CAFA-46AD-ABAD-89D3282404A7}" type="parTrans" cxnId="{6452EB7F-1ACA-4F34-A6C8-977000DFD18D}">
      <dgm:prSet/>
      <dgm:spPr/>
      <dgm:t>
        <a:bodyPr/>
        <a:lstStyle/>
        <a:p>
          <a:endParaRPr lang="en-US"/>
        </a:p>
      </dgm:t>
    </dgm:pt>
    <dgm:pt modelId="{802A9587-0FED-4DCE-BA65-082DF17E09F5}" type="sibTrans" cxnId="{6452EB7F-1ACA-4F34-A6C8-977000DFD18D}">
      <dgm:prSet/>
      <dgm:spPr/>
      <dgm:t>
        <a:bodyPr/>
        <a:lstStyle/>
        <a:p>
          <a:endParaRPr lang="en-US"/>
        </a:p>
      </dgm:t>
    </dgm:pt>
    <dgm:pt modelId="{C41EAC68-EE2F-4B02-94D3-0538EACF81AD}">
      <dgm:prSet phldrT="[Text]" custT="1"/>
      <dgm:spPr/>
      <dgm:t>
        <a:bodyPr/>
        <a:lstStyle/>
        <a:p>
          <a:r>
            <a:rPr lang="en-US" sz="1600" b="1" i="0" dirty="0">
              <a:latin typeface="Calibri" panose="020F0502020204030204" pitchFamily="34" charset="0"/>
              <a:ea typeface="Calibri" panose="020F0502020204030204" pitchFamily="34" charset="0"/>
              <a:cs typeface="Calibri" panose="020F0502020204030204" pitchFamily="34" charset="0"/>
            </a:rPr>
            <a:t>Zero safety incidents and 100% compliance rate.</a:t>
          </a:r>
        </a:p>
      </dgm:t>
    </dgm:pt>
    <dgm:pt modelId="{40755C8F-050E-4302-B647-575F15765779}" type="parTrans" cxnId="{4381F175-D36E-47B7-83BB-5C6036A0853A}">
      <dgm:prSet/>
      <dgm:spPr/>
      <dgm:t>
        <a:bodyPr/>
        <a:lstStyle/>
        <a:p>
          <a:endParaRPr lang="en-US"/>
        </a:p>
      </dgm:t>
    </dgm:pt>
    <dgm:pt modelId="{CA7E79D7-08C7-4A85-8309-09EEEB6C05DF}" type="sibTrans" cxnId="{4381F175-D36E-47B7-83BB-5C6036A0853A}">
      <dgm:prSet/>
      <dgm:spPr/>
      <dgm:t>
        <a:bodyPr/>
        <a:lstStyle/>
        <a:p>
          <a:endParaRPr lang="en-US"/>
        </a:p>
      </dgm:t>
    </dgm:pt>
    <dgm:pt modelId="{812614CB-DD57-4ABF-9CAC-7D6B4DFE2779}">
      <dgm:prSet phldrT="[Text]" custT="1"/>
      <dgm:spPr/>
      <dgm:t>
        <a:bodyPr/>
        <a:lstStyle/>
        <a:p>
          <a:r>
            <a:rPr lang="en-US" sz="1600" b="1" i="0" dirty="0">
              <a:latin typeface="Calibri" panose="020F0502020204030204" pitchFamily="34" charset="0"/>
              <a:ea typeface="Calibri" panose="020F0502020204030204" pitchFamily="34" charset="0"/>
              <a:cs typeface="Calibri" panose="020F0502020204030204" pitchFamily="34" charset="0"/>
            </a:rPr>
            <a:t>Conduct regular safety audits and provide continuous training.</a:t>
          </a:r>
        </a:p>
      </dgm:t>
    </dgm:pt>
    <dgm:pt modelId="{11406DC3-AE30-466D-A03B-CD18D00C54B6}" type="parTrans" cxnId="{B4649E80-5A7C-4059-9A22-03DEA701B87F}">
      <dgm:prSet/>
      <dgm:spPr/>
      <dgm:t>
        <a:bodyPr/>
        <a:lstStyle/>
        <a:p>
          <a:endParaRPr lang="en-US"/>
        </a:p>
      </dgm:t>
    </dgm:pt>
    <dgm:pt modelId="{4FDE9F95-E26B-4FD1-BA51-D7BE43D6987D}" type="sibTrans" cxnId="{B4649E80-5A7C-4059-9A22-03DEA701B87F}">
      <dgm:prSet/>
      <dgm:spPr/>
      <dgm:t>
        <a:bodyPr/>
        <a:lstStyle/>
        <a:p>
          <a:endParaRPr lang="en-US"/>
        </a:p>
      </dgm:t>
    </dgm:pt>
    <dgm:pt modelId="{859BB195-3E68-4BB5-8FAF-C25BFF89B1A5}">
      <dgm:prSet phldrT="[Text]" custT="1"/>
      <dgm:spPr>
        <a:solidFill>
          <a:srgbClr val="5D7D40"/>
        </a:solidFill>
      </dgm:spPr>
      <dgm:t>
        <a:bodyPr/>
        <a:lstStyle/>
        <a:p>
          <a:r>
            <a:rPr lang="en-US" sz="2400" b="1" i="0" dirty="0">
              <a:latin typeface="Calibri" panose="020F0502020204030204" pitchFamily="34" charset="0"/>
              <a:ea typeface="Calibri" panose="020F0502020204030204" pitchFamily="34" charset="0"/>
              <a:cs typeface="Calibri" panose="020F0502020204030204" pitchFamily="34" charset="0"/>
            </a:rPr>
            <a:t>LEARNING &amp; GROWTH:</a:t>
          </a:r>
        </a:p>
      </dgm:t>
    </dgm:pt>
    <dgm:pt modelId="{771E896C-38FC-4666-8D72-38C4D87A5361}" type="parTrans" cxnId="{8DE623C9-3B3C-426A-BC29-3D2C42C0E6FE}">
      <dgm:prSet/>
      <dgm:spPr/>
      <dgm:t>
        <a:bodyPr/>
        <a:lstStyle/>
        <a:p>
          <a:endParaRPr lang="en-US"/>
        </a:p>
      </dgm:t>
    </dgm:pt>
    <dgm:pt modelId="{0BE65373-34D6-4DC1-9CF1-7181C0A61C48}" type="sibTrans" cxnId="{8DE623C9-3B3C-426A-BC29-3D2C42C0E6FE}">
      <dgm:prSet/>
      <dgm:spPr/>
      <dgm:t>
        <a:bodyPr/>
        <a:lstStyle/>
        <a:p>
          <a:endParaRPr lang="en-US"/>
        </a:p>
      </dgm:t>
    </dgm:pt>
    <dgm:pt modelId="{08B752C0-CB19-4C39-9AFB-37636DAF0F5B}">
      <dgm:prSet phldrT="[Text]" custT="1"/>
      <dgm:spPr/>
      <dgm:t>
        <a:bodyPr/>
        <a:lstStyle/>
        <a:p>
          <a:r>
            <a:rPr lang="en-US" sz="1600" b="1" i="0" dirty="0">
              <a:latin typeface="Calibri" panose="020F0502020204030204" pitchFamily="34" charset="0"/>
              <a:ea typeface="Calibri" panose="020F0502020204030204" pitchFamily="34" charset="0"/>
              <a:cs typeface="Calibri" panose="020F0502020204030204" pitchFamily="34" charset="0"/>
            </a:rPr>
            <a:t>Train 75% of staff annually and implement 2 new innovation projects.</a:t>
          </a:r>
        </a:p>
      </dgm:t>
    </dgm:pt>
    <dgm:pt modelId="{624E6695-BE9C-4093-853C-BB83AED9B1C6}" type="parTrans" cxnId="{A8A02359-7FB5-4A9C-9681-7DFFCD1D83CC}">
      <dgm:prSet/>
      <dgm:spPr/>
      <dgm:t>
        <a:bodyPr/>
        <a:lstStyle/>
        <a:p>
          <a:endParaRPr lang="en-US"/>
        </a:p>
      </dgm:t>
    </dgm:pt>
    <dgm:pt modelId="{A33A1208-8C14-4AC7-9577-A1404432A391}" type="sibTrans" cxnId="{A8A02359-7FB5-4A9C-9681-7DFFCD1D83CC}">
      <dgm:prSet/>
      <dgm:spPr/>
      <dgm:t>
        <a:bodyPr/>
        <a:lstStyle/>
        <a:p>
          <a:endParaRPr lang="en-US"/>
        </a:p>
      </dgm:t>
    </dgm:pt>
    <dgm:pt modelId="{98000769-6956-4E55-94C3-6149B72173A8}">
      <dgm:prSet phldrT="[Text]" custT="1"/>
      <dgm:spPr/>
      <dgm:t>
        <a:bodyPr/>
        <a:lstStyle/>
        <a:p>
          <a:r>
            <a:rPr lang="en-US" sz="1400" b="1" i="0" dirty="0">
              <a:latin typeface="Calibri" panose="020F0502020204030204" pitchFamily="34" charset="0"/>
              <a:ea typeface="Calibri" panose="020F0502020204030204" pitchFamily="34" charset="0"/>
              <a:cs typeface="Calibri" panose="020F0502020204030204" pitchFamily="34" charset="0"/>
            </a:rPr>
            <a:t>Invest in technology training programs and foster innovation partnerships.</a:t>
          </a:r>
        </a:p>
      </dgm:t>
    </dgm:pt>
    <dgm:pt modelId="{DEE5C05E-FF9A-4E38-AB87-D30CC97E1A1C}" type="parTrans" cxnId="{52490291-D468-40EE-B1B5-250575F56B8F}">
      <dgm:prSet/>
      <dgm:spPr/>
      <dgm:t>
        <a:bodyPr/>
        <a:lstStyle/>
        <a:p>
          <a:endParaRPr lang="en-US"/>
        </a:p>
      </dgm:t>
    </dgm:pt>
    <dgm:pt modelId="{66A0ACB7-EB32-4C63-BD9E-18BDAA275BEC}" type="sibTrans" cxnId="{52490291-D468-40EE-B1B5-250575F56B8F}">
      <dgm:prSet/>
      <dgm:spPr/>
      <dgm:t>
        <a:bodyPr/>
        <a:lstStyle/>
        <a:p>
          <a:endParaRPr lang="en-US"/>
        </a:p>
      </dgm:t>
    </dgm:pt>
    <dgm:pt modelId="{47735D80-CE08-4026-8C84-04B4F08B01C5}" type="pres">
      <dgm:prSet presAssocID="{13588207-91CE-4FA5-B023-4E06FF8C0F0A}" presName="diagram" presStyleCnt="0">
        <dgm:presLayoutVars>
          <dgm:dir/>
          <dgm:resizeHandles val="exact"/>
        </dgm:presLayoutVars>
      </dgm:prSet>
      <dgm:spPr/>
    </dgm:pt>
    <dgm:pt modelId="{68B5B786-2F19-449E-86DF-218B36533B0D}" type="pres">
      <dgm:prSet presAssocID="{D4F71EF9-E5E8-41CD-AD47-DBE3CF4A17D3}" presName="node" presStyleLbl="node1" presStyleIdx="0" presStyleCnt="12" custScaleX="140065" custScaleY="133482">
        <dgm:presLayoutVars>
          <dgm:bulletEnabled val="1"/>
        </dgm:presLayoutVars>
      </dgm:prSet>
      <dgm:spPr/>
    </dgm:pt>
    <dgm:pt modelId="{7045C88A-DCCD-437F-AB0A-9B7800B91B38}" type="pres">
      <dgm:prSet presAssocID="{1C38B4F2-3D41-4D55-95BF-3E5B4D527CAC}" presName="sibTrans" presStyleLbl="sibTrans2D1" presStyleIdx="0" presStyleCnt="11"/>
      <dgm:spPr/>
    </dgm:pt>
    <dgm:pt modelId="{2F288A04-9757-4C37-AA0F-57BA22F8E8E7}" type="pres">
      <dgm:prSet presAssocID="{1C38B4F2-3D41-4D55-95BF-3E5B4D527CAC}" presName="connectorText" presStyleLbl="sibTrans2D1" presStyleIdx="0" presStyleCnt="11"/>
      <dgm:spPr/>
    </dgm:pt>
    <dgm:pt modelId="{BE787829-CDFE-4887-95D8-93C521162F9E}" type="pres">
      <dgm:prSet presAssocID="{44AB501E-0C53-43E7-B32F-D7C751D60356}" presName="node" presStyleLbl="node1" presStyleIdx="1" presStyleCnt="12" custScaleX="144092" custScaleY="131376">
        <dgm:presLayoutVars>
          <dgm:bulletEnabled val="1"/>
        </dgm:presLayoutVars>
      </dgm:prSet>
      <dgm:spPr/>
    </dgm:pt>
    <dgm:pt modelId="{B65EB085-8300-414A-8075-7F727415BCC9}" type="pres">
      <dgm:prSet presAssocID="{E9EECC5A-7F8E-43BC-A64D-99DFF9786C6B}" presName="sibTrans" presStyleLbl="sibTrans2D1" presStyleIdx="1" presStyleCnt="11"/>
      <dgm:spPr/>
    </dgm:pt>
    <dgm:pt modelId="{3DACAE06-044A-4713-B072-2A344882542F}" type="pres">
      <dgm:prSet presAssocID="{E9EECC5A-7F8E-43BC-A64D-99DFF9786C6B}" presName="connectorText" presStyleLbl="sibTrans2D1" presStyleIdx="1" presStyleCnt="11"/>
      <dgm:spPr/>
    </dgm:pt>
    <dgm:pt modelId="{F2E4E899-1EF9-40C2-A893-D0B3C2C8C40C}" type="pres">
      <dgm:prSet presAssocID="{24A7DB8E-5CF6-4E17-ADF3-E7F1E7D04339}" presName="node" presStyleLbl="node1" presStyleIdx="2" presStyleCnt="12" custScaleX="127562" custScaleY="135588">
        <dgm:presLayoutVars>
          <dgm:bulletEnabled val="1"/>
        </dgm:presLayoutVars>
      </dgm:prSet>
      <dgm:spPr/>
    </dgm:pt>
    <dgm:pt modelId="{49DC72BD-F145-4AEB-86D6-A59C4F4151A5}" type="pres">
      <dgm:prSet presAssocID="{E389D7C9-20AA-46A5-96DA-B8A5B6AF2761}" presName="sibTrans" presStyleLbl="sibTrans2D1" presStyleIdx="2" presStyleCnt="11"/>
      <dgm:spPr/>
    </dgm:pt>
    <dgm:pt modelId="{4478DAB8-4F10-46E7-84DE-5BE15D3DB43A}" type="pres">
      <dgm:prSet presAssocID="{E389D7C9-20AA-46A5-96DA-B8A5B6AF2761}" presName="connectorText" presStyleLbl="sibTrans2D1" presStyleIdx="2" presStyleCnt="11"/>
      <dgm:spPr/>
    </dgm:pt>
    <dgm:pt modelId="{A7969317-515B-43CE-8E12-325F48C83B61}" type="pres">
      <dgm:prSet presAssocID="{C7A849BB-28B9-4BB8-BE2A-43C84F72B489}" presName="node" presStyleLbl="node1" presStyleIdx="3" presStyleCnt="12" custScaleX="133072" custScaleY="122954">
        <dgm:presLayoutVars>
          <dgm:bulletEnabled val="1"/>
        </dgm:presLayoutVars>
      </dgm:prSet>
      <dgm:spPr/>
    </dgm:pt>
    <dgm:pt modelId="{031E69C0-EC4D-4042-9D76-13FD32EB02BF}" type="pres">
      <dgm:prSet presAssocID="{0B3739C7-AF93-489D-8AA5-C0A0E69CE4B7}" presName="sibTrans" presStyleLbl="sibTrans2D1" presStyleIdx="3" presStyleCnt="11"/>
      <dgm:spPr/>
    </dgm:pt>
    <dgm:pt modelId="{4E7130FF-8074-4BC4-9FA1-FD71A0D603C2}" type="pres">
      <dgm:prSet presAssocID="{0B3739C7-AF93-489D-8AA5-C0A0E69CE4B7}" presName="connectorText" presStyleLbl="sibTrans2D1" presStyleIdx="3" presStyleCnt="11"/>
      <dgm:spPr/>
    </dgm:pt>
    <dgm:pt modelId="{276BC714-C2F0-4087-8D6B-A5A70D688D25}" type="pres">
      <dgm:prSet presAssocID="{C603588C-AF75-431A-AFE5-70791F0A677D}" presName="node" presStyleLbl="node1" presStyleIdx="4" presStyleCnt="12" custScaleX="108523" custScaleY="190117">
        <dgm:presLayoutVars>
          <dgm:bulletEnabled val="1"/>
        </dgm:presLayoutVars>
      </dgm:prSet>
      <dgm:spPr/>
    </dgm:pt>
    <dgm:pt modelId="{672BE595-EB97-4F53-AC35-925AADC3F4E9}" type="pres">
      <dgm:prSet presAssocID="{C90090EF-8E3B-4F43-BCAA-08499FD2A3FE}" presName="sibTrans" presStyleLbl="sibTrans2D1" presStyleIdx="4" presStyleCnt="11"/>
      <dgm:spPr/>
    </dgm:pt>
    <dgm:pt modelId="{EB30B91B-C421-42D2-A44D-02F0FBCD29C7}" type="pres">
      <dgm:prSet presAssocID="{C90090EF-8E3B-4F43-BCAA-08499FD2A3FE}" presName="connectorText" presStyleLbl="sibTrans2D1" presStyleIdx="4" presStyleCnt="11"/>
      <dgm:spPr/>
    </dgm:pt>
    <dgm:pt modelId="{5E1C30A8-B1A8-4E4A-9ADF-D4135A9582FB}" type="pres">
      <dgm:prSet presAssocID="{3627727A-D7AC-4237-ABD4-A7A16EA423B4}" presName="node" presStyleLbl="node1" presStyleIdx="5" presStyleCnt="12" custScaleX="125691" custScaleY="131634">
        <dgm:presLayoutVars>
          <dgm:bulletEnabled val="1"/>
        </dgm:presLayoutVars>
      </dgm:prSet>
      <dgm:spPr/>
    </dgm:pt>
    <dgm:pt modelId="{594CF9A2-DA7E-4E7B-8A5A-9B57988496BD}" type="pres">
      <dgm:prSet presAssocID="{2B62B1D2-7F98-4D8F-BDC4-FC6C4E27E6AE}" presName="sibTrans" presStyleLbl="sibTrans2D1" presStyleIdx="5" presStyleCnt="11"/>
      <dgm:spPr/>
    </dgm:pt>
    <dgm:pt modelId="{7432C2D7-EE47-4A0E-BF33-976AA59801A8}" type="pres">
      <dgm:prSet presAssocID="{2B62B1D2-7F98-4D8F-BDC4-FC6C4E27E6AE}" presName="connectorText" presStyleLbl="sibTrans2D1" presStyleIdx="5" presStyleCnt="11"/>
      <dgm:spPr/>
    </dgm:pt>
    <dgm:pt modelId="{9EB13A60-5D25-47C5-9966-13EE42B4DB64}" type="pres">
      <dgm:prSet presAssocID="{25D72A1B-1A17-48CC-901F-32EF376E915F}" presName="node" presStyleLbl="node1" presStyleIdx="6" presStyleCnt="12" custScaleX="116589" custScaleY="128647">
        <dgm:presLayoutVars>
          <dgm:bulletEnabled val="1"/>
        </dgm:presLayoutVars>
      </dgm:prSet>
      <dgm:spPr/>
    </dgm:pt>
    <dgm:pt modelId="{658CC989-10ED-4A88-8872-E2EBC4781A47}" type="pres">
      <dgm:prSet presAssocID="{802A9587-0FED-4DCE-BA65-082DF17E09F5}" presName="sibTrans" presStyleLbl="sibTrans2D1" presStyleIdx="6" presStyleCnt="11"/>
      <dgm:spPr/>
    </dgm:pt>
    <dgm:pt modelId="{7C134F94-C958-45FD-AA8D-D72049786261}" type="pres">
      <dgm:prSet presAssocID="{802A9587-0FED-4DCE-BA65-082DF17E09F5}" presName="connectorText" presStyleLbl="sibTrans2D1" presStyleIdx="6" presStyleCnt="11"/>
      <dgm:spPr/>
    </dgm:pt>
    <dgm:pt modelId="{04DB40D6-07E3-47E3-ADBF-693B5A3DA9E9}" type="pres">
      <dgm:prSet presAssocID="{C41EAC68-EE2F-4B02-94D3-0538EACF81AD}" presName="node" presStyleLbl="node1" presStyleIdx="7" presStyleCnt="12" custScaleX="125201" custScaleY="161317">
        <dgm:presLayoutVars>
          <dgm:bulletEnabled val="1"/>
        </dgm:presLayoutVars>
      </dgm:prSet>
      <dgm:spPr/>
    </dgm:pt>
    <dgm:pt modelId="{1C7B3268-19FF-4983-9B2F-9BD5D8FD64DC}" type="pres">
      <dgm:prSet presAssocID="{CA7E79D7-08C7-4A85-8309-09EEEB6C05DF}" presName="sibTrans" presStyleLbl="sibTrans2D1" presStyleIdx="7" presStyleCnt="11"/>
      <dgm:spPr/>
    </dgm:pt>
    <dgm:pt modelId="{06E2B756-70CB-46AB-BA96-6EA3C4017CF6}" type="pres">
      <dgm:prSet presAssocID="{CA7E79D7-08C7-4A85-8309-09EEEB6C05DF}" presName="connectorText" presStyleLbl="sibTrans2D1" presStyleIdx="7" presStyleCnt="11"/>
      <dgm:spPr/>
    </dgm:pt>
    <dgm:pt modelId="{77EDC018-52A9-40C8-83DB-500C5357DE63}" type="pres">
      <dgm:prSet presAssocID="{812614CB-DD57-4ABF-9CAC-7D6B4DFE2779}" presName="node" presStyleLbl="node1" presStyleIdx="8" presStyleCnt="12" custScaleX="129433" custScaleY="157313">
        <dgm:presLayoutVars>
          <dgm:bulletEnabled val="1"/>
        </dgm:presLayoutVars>
      </dgm:prSet>
      <dgm:spPr/>
    </dgm:pt>
    <dgm:pt modelId="{5EA8033A-0955-4724-9B70-6150B253F9B0}" type="pres">
      <dgm:prSet presAssocID="{4FDE9F95-E26B-4FD1-BA51-D7BE43D6987D}" presName="sibTrans" presStyleLbl="sibTrans2D1" presStyleIdx="8" presStyleCnt="11"/>
      <dgm:spPr/>
    </dgm:pt>
    <dgm:pt modelId="{29402EB1-8072-44AE-95AC-D602D1B3BA0F}" type="pres">
      <dgm:prSet presAssocID="{4FDE9F95-E26B-4FD1-BA51-D7BE43D6987D}" presName="connectorText" presStyleLbl="sibTrans2D1" presStyleIdx="8" presStyleCnt="11"/>
      <dgm:spPr/>
    </dgm:pt>
    <dgm:pt modelId="{1B3A3108-AA5F-4027-9615-BB9B5694CE2E}" type="pres">
      <dgm:prSet presAssocID="{859BB195-3E68-4BB5-8FAF-C25BFF89B1A5}" presName="node" presStyleLbl="node1" presStyleIdx="9" presStyleCnt="12" custScaleX="126645" custScaleY="142583">
        <dgm:presLayoutVars>
          <dgm:bulletEnabled val="1"/>
        </dgm:presLayoutVars>
      </dgm:prSet>
      <dgm:spPr/>
    </dgm:pt>
    <dgm:pt modelId="{E6C285EC-FB3E-4C4B-9CA6-D9380B5EAB28}" type="pres">
      <dgm:prSet presAssocID="{0BE65373-34D6-4DC1-9CF1-7181C0A61C48}" presName="sibTrans" presStyleLbl="sibTrans2D1" presStyleIdx="9" presStyleCnt="11"/>
      <dgm:spPr/>
    </dgm:pt>
    <dgm:pt modelId="{0E05DF67-E0C8-4029-9BF9-53CC3DD08EA9}" type="pres">
      <dgm:prSet presAssocID="{0BE65373-34D6-4DC1-9CF1-7181C0A61C48}" presName="connectorText" presStyleLbl="sibTrans2D1" presStyleIdx="9" presStyleCnt="11"/>
      <dgm:spPr/>
    </dgm:pt>
    <dgm:pt modelId="{187F30FB-7D9C-4723-ADC4-46F91DFBD35F}" type="pres">
      <dgm:prSet presAssocID="{08B752C0-CB19-4C39-9AFB-37636DAF0F5B}" presName="node" presStyleLbl="node1" presStyleIdx="10" presStyleCnt="12" custScaleX="138258" custScaleY="132055">
        <dgm:presLayoutVars>
          <dgm:bulletEnabled val="1"/>
        </dgm:presLayoutVars>
      </dgm:prSet>
      <dgm:spPr/>
    </dgm:pt>
    <dgm:pt modelId="{8B0B8B0B-0452-4C27-91DB-A97727B32D54}" type="pres">
      <dgm:prSet presAssocID="{A33A1208-8C14-4AC7-9577-A1404432A391}" presName="sibTrans" presStyleLbl="sibTrans2D1" presStyleIdx="10" presStyleCnt="11"/>
      <dgm:spPr/>
    </dgm:pt>
    <dgm:pt modelId="{B1C8B558-A545-433D-B0AC-9FC01CD772DE}" type="pres">
      <dgm:prSet presAssocID="{A33A1208-8C14-4AC7-9577-A1404432A391}" presName="connectorText" presStyleLbl="sibTrans2D1" presStyleIdx="10" presStyleCnt="11"/>
      <dgm:spPr/>
    </dgm:pt>
    <dgm:pt modelId="{93FC10FA-A19C-4C5F-8E1A-C49015ACA618}" type="pres">
      <dgm:prSet presAssocID="{98000769-6956-4E55-94C3-6149B72173A8}" presName="node" presStyleLbl="node1" presStyleIdx="11" presStyleCnt="12" custScaleX="127909" custScaleY="126938">
        <dgm:presLayoutVars>
          <dgm:bulletEnabled val="1"/>
        </dgm:presLayoutVars>
      </dgm:prSet>
      <dgm:spPr/>
    </dgm:pt>
  </dgm:ptLst>
  <dgm:cxnLst>
    <dgm:cxn modelId="{868E6301-4B59-4F16-803A-64D6C832B5C9}" type="presOf" srcId="{E389D7C9-20AA-46A5-96DA-B8A5B6AF2761}" destId="{49DC72BD-F145-4AEB-86D6-A59C4F4151A5}" srcOrd="0" destOrd="0" presId="urn:microsoft.com/office/officeart/2005/8/layout/process5"/>
    <dgm:cxn modelId="{36CB230E-D75E-4DE3-B030-2686B1EF8940}" type="presOf" srcId="{802A9587-0FED-4DCE-BA65-082DF17E09F5}" destId="{658CC989-10ED-4A88-8872-E2EBC4781A47}" srcOrd="0" destOrd="0" presId="urn:microsoft.com/office/officeart/2005/8/layout/process5"/>
    <dgm:cxn modelId="{A3E27411-6BF1-4609-9354-6A17C91CF850}" type="presOf" srcId="{4FDE9F95-E26B-4FD1-BA51-D7BE43D6987D}" destId="{29402EB1-8072-44AE-95AC-D602D1B3BA0F}" srcOrd="1" destOrd="0" presId="urn:microsoft.com/office/officeart/2005/8/layout/process5"/>
    <dgm:cxn modelId="{B9D45716-398A-4092-BA87-5575657F6AFA}" type="presOf" srcId="{0BE65373-34D6-4DC1-9CF1-7181C0A61C48}" destId="{0E05DF67-E0C8-4029-9BF9-53CC3DD08EA9}" srcOrd="1" destOrd="0" presId="urn:microsoft.com/office/officeart/2005/8/layout/process5"/>
    <dgm:cxn modelId="{3DE06C19-DD78-4D15-AE20-8554CB92499E}" type="presOf" srcId="{CA7E79D7-08C7-4A85-8309-09EEEB6C05DF}" destId="{06E2B756-70CB-46AB-BA96-6EA3C4017CF6}" srcOrd="1" destOrd="0" presId="urn:microsoft.com/office/officeart/2005/8/layout/process5"/>
    <dgm:cxn modelId="{A5849F1B-A577-4D4B-AD62-846C968CA4BB}" type="presOf" srcId="{2B62B1D2-7F98-4D8F-BDC4-FC6C4E27E6AE}" destId="{7432C2D7-EE47-4A0E-BF33-976AA59801A8}" srcOrd="1" destOrd="0" presId="urn:microsoft.com/office/officeart/2005/8/layout/process5"/>
    <dgm:cxn modelId="{89A3BB25-A7D8-4CB3-9021-B034E6B6369D}" type="presOf" srcId="{98000769-6956-4E55-94C3-6149B72173A8}" destId="{93FC10FA-A19C-4C5F-8E1A-C49015ACA618}" srcOrd="0" destOrd="0" presId="urn:microsoft.com/office/officeart/2005/8/layout/process5"/>
    <dgm:cxn modelId="{4F5C022F-A22D-4B0F-9105-4EAD76544D7D}" type="presOf" srcId="{CA7E79D7-08C7-4A85-8309-09EEEB6C05DF}" destId="{1C7B3268-19FF-4983-9B2F-9BD5D8FD64DC}" srcOrd="0" destOrd="0" presId="urn:microsoft.com/office/officeart/2005/8/layout/process5"/>
    <dgm:cxn modelId="{96F03934-C7E5-4455-B6ED-28EECB31793D}" type="presOf" srcId="{A33A1208-8C14-4AC7-9577-A1404432A391}" destId="{B1C8B558-A545-433D-B0AC-9FC01CD772DE}" srcOrd="1" destOrd="0" presId="urn:microsoft.com/office/officeart/2005/8/layout/process5"/>
    <dgm:cxn modelId="{915CF535-EC9F-4AD8-ACE1-B3C60F02D72E}" type="presOf" srcId="{C90090EF-8E3B-4F43-BCAA-08499FD2A3FE}" destId="{EB30B91B-C421-42D2-A44D-02F0FBCD29C7}" srcOrd="1" destOrd="0" presId="urn:microsoft.com/office/officeart/2005/8/layout/process5"/>
    <dgm:cxn modelId="{51FDD95E-B0C3-4F5C-B4E2-CE19638F4DA7}" type="presOf" srcId="{2B62B1D2-7F98-4D8F-BDC4-FC6C4E27E6AE}" destId="{594CF9A2-DA7E-4E7B-8A5A-9B57988496BD}" srcOrd="0" destOrd="0" presId="urn:microsoft.com/office/officeart/2005/8/layout/process5"/>
    <dgm:cxn modelId="{D544DA64-2217-4AC8-9775-EB3A44A6FD1E}" type="presOf" srcId="{859BB195-3E68-4BB5-8FAF-C25BFF89B1A5}" destId="{1B3A3108-AA5F-4027-9615-BB9B5694CE2E}" srcOrd="0" destOrd="0" presId="urn:microsoft.com/office/officeart/2005/8/layout/process5"/>
    <dgm:cxn modelId="{300CCD48-3987-49A8-9D78-DD834F52C2A2}" type="presOf" srcId="{C41EAC68-EE2F-4B02-94D3-0538EACF81AD}" destId="{04DB40D6-07E3-47E3-ADBF-693B5A3DA9E9}" srcOrd="0" destOrd="0" presId="urn:microsoft.com/office/officeart/2005/8/layout/process5"/>
    <dgm:cxn modelId="{1B2F604B-7433-4B6C-9170-F644EAEE3BD1}" type="presOf" srcId="{13588207-91CE-4FA5-B023-4E06FF8C0F0A}" destId="{47735D80-CE08-4026-8C84-04B4F08B01C5}" srcOrd="0" destOrd="0" presId="urn:microsoft.com/office/officeart/2005/8/layout/process5"/>
    <dgm:cxn modelId="{A0DF9B6B-0FA6-41AF-9766-D0B59859DFDA}" srcId="{13588207-91CE-4FA5-B023-4E06FF8C0F0A}" destId="{D4F71EF9-E5E8-41CD-AD47-DBE3CF4A17D3}" srcOrd="0" destOrd="0" parTransId="{50A93329-3002-4F66-9013-F27FBB37EFE9}" sibTransId="{1C38B4F2-3D41-4D55-95BF-3E5B4D527CAC}"/>
    <dgm:cxn modelId="{86C6CD4B-9F19-4FC1-8C28-44380615273F}" type="presOf" srcId="{E9EECC5A-7F8E-43BC-A64D-99DFF9786C6B}" destId="{3DACAE06-044A-4713-B072-2A344882542F}" srcOrd="1" destOrd="0" presId="urn:microsoft.com/office/officeart/2005/8/layout/process5"/>
    <dgm:cxn modelId="{4381F175-D36E-47B7-83BB-5C6036A0853A}" srcId="{13588207-91CE-4FA5-B023-4E06FF8C0F0A}" destId="{C41EAC68-EE2F-4B02-94D3-0538EACF81AD}" srcOrd="7" destOrd="0" parTransId="{40755C8F-050E-4302-B647-575F15765779}" sibTransId="{CA7E79D7-08C7-4A85-8309-09EEEB6C05DF}"/>
    <dgm:cxn modelId="{09353176-D4D8-4324-9FE1-949E915147E0}" type="presOf" srcId="{A33A1208-8C14-4AC7-9577-A1404432A391}" destId="{8B0B8B0B-0452-4C27-91DB-A97727B32D54}" srcOrd="0" destOrd="0" presId="urn:microsoft.com/office/officeart/2005/8/layout/process5"/>
    <dgm:cxn modelId="{7830C957-80E5-4FE8-A926-76B721422C04}" type="presOf" srcId="{802A9587-0FED-4DCE-BA65-082DF17E09F5}" destId="{7C134F94-C958-45FD-AA8D-D72049786261}" srcOrd="1" destOrd="0" presId="urn:microsoft.com/office/officeart/2005/8/layout/process5"/>
    <dgm:cxn modelId="{17451778-0C1A-4795-A609-A567F110DF71}" srcId="{13588207-91CE-4FA5-B023-4E06FF8C0F0A}" destId="{44AB501E-0C53-43E7-B32F-D7C751D60356}" srcOrd="1" destOrd="0" parTransId="{7E57862B-3BE3-465D-8CCE-FF78D39BBC9C}" sibTransId="{E9EECC5A-7F8E-43BC-A64D-99DFF9786C6B}"/>
    <dgm:cxn modelId="{A8A02359-7FB5-4A9C-9681-7DFFCD1D83CC}" srcId="{13588207-91CE-4FA5-B023-4E06FF8C0F0A}" destId="{08B752C0-CB19-4C39-9AFB-37636DAF0F5B}" srcOrd="10" destOrd="0" parTransId="{624E6695-BE9C-4093-853C-BB83AED9B1C6}" sibTransId="{A33A1208-8C14-4AC7-9577-A1404432A391}"/>
    <dgm:cxn modelId="{AC6FFF7D-3CFA-499F-8A9F-B2CAF6F0FE13}" srcId="{13588207-91CE-4FA5-B023-4E06FF8C0F0A}" destId="{C7A849BB-28B9-4BB8-BE2A-43C84F72B489}" srcOrd="3" destOrd="0" parTransId="{EA2A313F-BE58-48A1-8F87-1FB1ED01A124}" sibTransId="{0B3739C7-AF93-489D-8AA5-C0A0E69CE4B7}"/>
    <dgm:cxn modelId="{4A96F67E-4C1B-4103-8AA8-37539795AFE7}" type="presOf" srcId="{C603588C-AF75-431A-AFE5-70791F0A677D}" destId="{276BC714-C2F0-4087-8D6B-A5A70D688D25}" srcOrd="0" destOrd="0" presId="urn:microsoft.com/office/officeart/2005/8/layout/process5"/>
    <dgm:cxn modelId="{6452EB7F-1ACA-4F34-A6C8-977000DFD18D}" srcId="{13588207-91CE-4FA5-B023-4E06FF8C0F0A}" destId="{25D72A1B-1A17-48CC-901F-32EF376E915F}" srcOrd="6" destOrd="0" parTransId="{D71C9F23-CAFA-46AD-ABAD-89D3282404A7}" sibTransId="{802A9587-0FED-4DCE-BA65-082DF17E09F5}"/>
    <dgm:cxn modelId="{06884E80-23D5-4EC0-B992-D01EA85E18A5}" type="presOf" srcId="{24A7DB8E-5CF6-4E17-ADF3-E7F1E7D04339}" destId="{F2E4E899-1EF9-40C2-A893-D0B3C2C8C40C}" srcOrd="0" destOrd="0" presId="urn:microsoft.com/office/officeart/2005/8/layout/process5"/>
    <dgm:cxn modelId="{B4649E80-5A7C-4059-9A22-03DEA701B87F}" srcId="{13588207-91CE-4FA5-B023-4E06FF8C0F0A}" destId="{812614CB-DD57-4ABF-9CAC-7D6B4DFE2779}" srcOrd="8" destOrd="0" parTransId="{11406DC3-AE30-466D-A03B-CD18D00C54B6}" sibTransId="{4FDE9F95-E26B-4FD1-BA51-D7BE43D6987D}"/>
    <dgm:cxn modelId="{96B55687-C0A8-4C60-A708-71D23F624A67}" type="presOf" srcId="{0BE65373-34D6-4DC1-9CF1-7181C0A61C48}" destId="{E6C285EC-FB3E-4C4B-9CA6-D9380B5EAB28}" srcOrd="0" destOrd="0" presId="urn:microsoft.com/office/officeart/2005/8/layout/process5"/>
    <dgm:cxn modelId="{5ED8F68A-DA15-439D-9304-626C1447C11B}" type="presOf" srcId="{812614CB-DD57-4ABF-9CAC-7D6B4DFE2779}" destId="{77EDC018-52A9-40C8-83DB-500C5357DE63}" srcOrd="0" destOrd="0" presId="urn:microsoft.com/office/officeart/2005/8/layout/process5"/>
    <dgm:cxn modelId="{52490291-D468-40EE-B1B5-250575F56B8F}" srcId="{13588207-91CE-4FA5-B023-4E06FF8C0F0A}" destId="{98000769-6956-4E55-94C3-6149B72173A8}" srcOrd="11" destOrd="0" parTransId="{DEE5C05E-FF9A-4E38-AB87-D30CC97E1A1C}" sibTransId="{66A0ACB7-EB32-4C63-BD9E-18BDAA275BEC}"/>
    <dgm:cxn modelId="{D3277B96-0C9E-41A7-BC8F-559889DACDB2}" type="presOf" srcId="{0B3739C7-AF93-489D-8AA5-C0A0E69CE4B7}" destId="{031E69C0-EC4D-4042-9D76-13FD32EB02BF}" srcOrd="0" destOrd="0" presId="urn:microsoft.com/office/officeart/2005/8/layout/process5"/>
    <dgm:cxn modelId="{9D4A2998-1A64-4FCB-A447-B2B48DA14652}" type="presOf" srcId="{E389D7C9-20AA-46A5-96DA-B8A5B6AF2761}" destId="{4478DAB8-4F10-46E7-84DE-5BE15D3DB43A}" srcOrd="1" destOrd="0" presId="urn:microsoft.com/office/officeart/2005/8/layout/process5"/>
    <dgm:cxn modelId="{CE3E7AA0-0044-4F65-9BE0-DC723C026871}" type="presOf" srcId="{3627727A-D7AC-4237-ABD4-A7A16EA423B4}" destId="{5E1C30A8-B1A8-4E4A-9ADF-D4135A9582FB}" srcOrd="0" destOrd="0" presId="urn:microsoft.com/office/officeart/2005/8/layout/process5"/>
    <dgm:cxn modelId="{03F031A6-5B0C-468F-9F96-05F7D7AA3729}" type="presOf" srcId="{C7A849BB-28B9-4BB8-BE2A-43C84F72B489}" destId="{A7969317-515B-43CE-8E12-325F48C83B61}" srcOrd="0" destOrd="0" presId="urn:microsoft.com/office/officeart/2005/8/layout/process5"/>
    <dgm:cxn modelId="{EA76A0A8-CC87-4BE7-9D4D-EA87A1A094EE}" type="presOf" srcId="{D4F71EF9-E5E8-41CD-AD47-DBE3CF4A17D3}" destId="{68B5B786-2F19-449E-86DF-218B36533B0D}" srcOrd="0" destOrd="0" presId="urn:microsoft.com/office/officeart/2005/8/layout/process5"/>
    <dgm:cxn modelId="{4F2EE5A9-1A72-447A-946F-602F30016839}" type="presOf" srcId="{08B752C0-CB19-4C39-9AFB-37636DAF0F5B}" destId="{187F30FB-7D9C-4723-ADC4-46F91DFBD35F}" srcOrd="0" destOrd="0" presId="urn:microsoft.com/office/officeart/2005/8/layout/process5"/>
    <dgm:cxn modelId="{CE7CDBB6-CD43-4850-997D-DC47E681C422}" type="presOf" srcId="{E9EECC5A-7F8E-43BC-A64D-99DFF9786C6B}" destId="{B65EB085-8300-414A-8075-7F727415BCC9}" srcOrd="0" destOrd="0" presId="urn:microsoft.com/office/officeart/2005/8/layout/process5"/>
    <dgm:cxn modelId="{F58AB1BA-2B23-463C-8D56-862F81CD9E98}" srcId="{13588207-91CE-4FA5-B023-4E06FF8C0F0A}" destId="{24A7DB8E-5CF6-4E17-ADF3-E7F1E7D04339}" srcOrd="2" destOrd="0" parTransId="{33BCDAA7-4C23-492F-9B7C-6C35F4DB8076}" sibTransId="{E389D7C9-20AA-46A5-96DA-B8A5B6AF2761}"/>
    <dgm:cxn modelId="{AFEFAEC1-21F6-4FFE-A97B-F2966FD4951B}" type="presOf" srcId="{1C38B4F2-3D41-4D55-95BF-3E5B4D527CAC}" destId="{2F288A04-9757-4C37-AA0F-57BA22F8E8E7}" srcOrd="1" destOrd="0" presId="urn:microsoft.com/office/officeart/2005/8/layout/process5"/>
    <dgm:cxn modelId="{8DE623C9-3B3C-426A-BC29-3D2C42C0E6FE}" srcId="{13588207-91CE-4FA5-B023-4E06FF8C0F0A}" destId="{859BB195-3E68-4BB5-8FAF-C25BFF89B1A5}" srcOrd="9" destOrd="0" parTransId="{771E896C-38FC-4666-8D72-38C4D87A5361}" sibTransId="{0BE65373-34D6-4DC1-9CF1-7181C0A61C48}"/>
    <dgm:cxn modelId="{0F6795CD-5437-40E0-B8B0-914E3EF053E4}" type="presOf" srcId="{44AB501E-0C53-43E7-B32F-D7C751D60356}" destId="{BE787829-CDFE-4887-95D8-93C521162F9E}" srcOrd="0" destOrd="0" presId="urn:microsoft.com/office/officeart/2005/8/layout/process5"/>
    <dgm:cxn modelId="{68F702D6-30EE-4031-992D-75FC50865501}" type="presOf" srcId="{0B3739C7-AF93-489D-8AA5-C0A0E69CE4B7}" destId="{4E7130FF-8074-4BC4-9FA1-FD71A0D603C2}" srcOrd="1" destOrd="0" presId="urn:microsoft.com/office/officeart/2005/8/layout/process5"/>
    <dgm:cxn modelId="{2FE43DDE-D1E9-4317-A5B4-A93610FFBA65}" type="presOf" srcId="{4FDE9F95-E26B-4FD1-BA51-D7BE43D6987D}" destId="{5EA8033A-0955-4724-9B70-6150B253F9B0}" srcOrd="0" destOrd="0" presId="urn:microsoft.com/office/officeart/2005/8/layout/process5"/>
    <dgm:cxn modelId="{DDCE2BE2-B786-464C-9071-DE7BB8E16EF0}" srcId="{13588207-91CE-4FA5-B023-4E06FF8C0F0A}" destId="{C603588C-AF75-431A-AFE5-70791F0A677D}" srcOrd="4" destOrd="0" parTransId="{A9889880-B99F-431B-81F2-EE869B0881DA}" sibTransId="{C90090EF-8E3B-4F43-BCAA-08499FD2A3FE}"/>
    <dgm:cxn modelId="{63D8F8E2-DC47-4578-9BD4-A39AC58886A8}" type="presOf" srcId="{C90090EF-8E3B-4F43-BCAA-08499FD2A3FE}" destId="{672BE595-EB97-4F53-AC35-925AADC3F4E9}" srcOrd="0" destOrd="0" presId="urn:microsoft.com/office/officeart/2005/8/layout/process5"/>
    <dgm:cxn modelId="{B1C957E6-7479-49A2-B00C-996AAAD04962}" type="presOf" srcId="{25D72A1B-1A17-48CC-901F-32EF376E915F}" destId="{9EB13A60-5D25-47C5-9966-13EE42B4DB64}" srcOrd="0" destOrd="0" presId="urn:microsoft.com/office/officeart/2005/8/layout/process5"/>
    <dgm:cxn modelId="{56B9CBE8-C029-4FDC-A9CD-5C3FEAF92597}" type="presOf" srcId="{1C38B4F2-3D41-4D55-95BF-3E5B4D527CAC}" destId="{7045C88A-DCCD-437F-AB0A-9B7800B91B38}" srcOrd="0" destOrd="0" presId="urn:microsoft.com/office/officeart/2005/8/layout/process5"/>
    <dgm:cxn modelId="{9E9E87EC-A10D-4A79-80CA-15A7C681F41D}" srcId="{13588207-91CE-4FA5-B023-4E06FF8C0F0A}" destId="{3627727A-D7AC-4237-ABD4-A7A16EA423B4}" srcOrd="5" destOrd="0" parTransId="{D4F6EB1C-B85A-4D89-B1B3-1C8310CD2D8F}" sibTransId="{2B62B1D2-7F98-4D8F-BDC4-FC6C4E27E6AE}"/>
    <dgm:cxn modelId="{28D6C941-DFD6-4920-8180-7A4D8245220C}" type="presParOf" srcId="{47735D80-CE08-4026-8C84-04B4F08B01C5}" destId="{68B5B786-2F19-449E-86DF-218B36533B0D}" srcOrd="0" destOrd="0" presId="urn:microsoft.com/office/officeart/2005/8/layout/process5"/>
    <dgm:cxn modelId="{7C4480D3-2F15-41C9-A3A2-8D9EEBE635FC}" type="presParOf" srcId="{47735D80-CE08-4026-8C84-04B4F08B01C5}" destId="{7045C88A-DCCD-437F-AB0A-9B7800B91B38}" srcOrd="1" destOrd="0" presId="urn:microsoft.com/office/officeart/2005/8/layout/process5"/>
    <dgm:cxn modelId="{6AACB7E9-20AD-4C28-B341-679716A83374}" type="presParOf" srcId="{7045C88A-DCCD-437F-AB0A-9B7800B91B38}" destId="{2F288A04-9757-4C37-AA0F-57BA22F8E8E7}" srcOrd="0" destOrd="0" presId="urn:microsoft.com/office/officeart/2005/8/layout/process5"/>
    <dgm:cxn modelId="{2E3D0B03-E751-4934-8B6E-BDCEAEA2F775}" type="presParOf" srcId="{47735D80-CE08-4026-8C84-04B4F08B01C5}" destId="{BE787829-CDFE-4887-95D8-93C521162F9E}" srcOrd="2" destOrd="0" presId="urn:microsoft.com/office/officeart/2005/8/layout/process5"/>
    <dgm:cxn modelId="{25229D0B-DDF8-4962-9FA4-89729DEFB153}" type="presParOf" srcId="{47735D80-CE08-4026-8C84-04B4F08B01C5}" destId="{B65EB085-8300-414A-8075-7F727415BCC9}" srcOrd="3" destOrd="0" presId="urn:microsoft.com/office/officeart/2005/8/layout/process5"/>
    <dgm:cxn modelId="{1EEFEC75-08E2-493A-869E-9D52213847B4}" type="presParOf" srcId="{B65EB085-8300-414A-8075-7F727415BCC9}" destId="{3DACAE06-044A-4713-B072-2A344882542F}" srcOrd="0" destOrd="0" presId="urn:microsoft.com/office/officeart/2005/8/layout/process5"/>
    <dgm:cxn modelId="{8D77F400-5C3D-4E42-A393-5BA693712EDC}" type="presParOf" srcId="{47735D80-CE08-4026-8C84-04B4F08B01C5}" destId="{F2E4E899-1EF9-40C2-A893-D0B3C2C8C40C}" srcOrd="4" destOrd="0" presId="urn:microsoft.com/office/officeart/2005/8/layout/process5"/>
    <dgm:cxn modelId="{C0B7C4E2-FDB4-442A-B2C0-0E1CEEB85821}" type="presParOf" srcId="{47735D80-CE08-4026-8C84-04B4F08B01C5}" destId="{49DC72BD-F145-4AEB-86D6-A59C4F4151A5}" srcOrd="5" destOrd="0" presId="urn:microsoft.com/office/officeart/2005/8/layout/process5"/>
    <dgm:cxn modelId="{14F437C1-39D7-42BA-8C8C-C35DBB9F2624}" type="presParOf" srcId="{49DC72BD-F145-4AEB-86D6-A59C4F4151A5}" destId="{4478DAB8-4F10-46E7-84DE-5BE15D3DB43A}" srcOrd="0" destOrd="0" presId="urn:microsoft.com/office/officeart/2005/8/layout/process5"/>
    <dgm:cxn modelId="{59F3E0BA-B0E2-4086-A2C5-CF354AD7231B}" type="presParOf" srcId="{47735D80-CE08-4026-8C84-04B4F08B01C5}" destId="{A7969317-515B-43CE-8E12-325F48C83B61}" srcOrd="6" destOrd="0" presId="urn:microsoft.com/office/officeart/2005/8/layout/process5"/>
    <dgm:cxn modelId="{F944BED5-B660-4737-A118-7237A3F95694}" type="presParOf" srcId="{47735D80-CE08-4026-8C84-04B4F08B01C5}" destId="{031E69C0-EC4D-4042-9D76-13FD32EB02BF}" srcOrd="7" destOrd="0" presId="urn:microsoft.com/office/officeart/2005/8/layout/process5"/>
    <dgm:cxn modelId="{C312BFEE-FBBB-4F1D-A928-B0FAB2AB8415}" type="presParOf" srcId="{031E69C0-EC4D-4042-9D76-13FD32EB02BF}" destId="{4E7130FF-8074-4BC4-9FA1-FD71A0D603C2}" srcOrd="0" destOrd="0" presId="urn:microsoft.com/office/officeart/2005/8/layout/process5"/>
    <dgm:cxn modelId="{2A87FB7B-6A06-4445-913D-64122C961325}" type="presParOf" srcId="{47735D80-CE08-4026-8C84-04B4F08B01C5}" destId="{276BC714-C2F0-4087-8D6B-A5A70D688D25}" srcOrd="8" destOrd="0" presId="urn:microsoft.com/office/officeart/2005/8/layout/process5"/>
    <dgm:cxn modelId="{EA1735F1-F578-4026-A519-A764AD7574D8}" type="presParOf" srcId="{47735D80-CE08-4026-8C84-04B4F08B01C5}" destId="{672BE595-EB97-4F53-AC35-925AADC3F4E9}" srcOrd="9" destOrd="0" presId="urn:microsoft.com/office/officeart/2005/8/layout/process5"/>
    <dgm:cxn modelId="{CDE19227-7E83-44DD-BF62-DA493C87359D}" type="presParOf" srcId="{672BE595-EB97-4F53-AC35-925AADC3F4E9}" destId="{EB30B91B-C421-42D2-A44D-02F0FBCD29C7}" srcOrd="0" destOrd="0" presId="urn:microsoft.com/office/officeart/2005/8/layout/process5"/>
    <dgm:cxn modelId="{EAD67006-BB6B-4CE8-B687-39CE9E45A2C3}" type="presParOf" srcId="{47735D80-CE08-4026-8C84-04B4F08B01C5}" destId="{5E1C30A8-B1A8-4E4A-9ADF-D4135A9582FB}" srcOrd="10" destOrd="0" presId="urn:microsoft.com/office/officeart/2005/8/layout/process5"/>
    <dgm:cxn modelId="{4B811AF9-C032-4864-BCB0-42463E5B5080}" type="presParOf" srcId="{47735D80-CE08-4026-8C84-04B4F08B01C5}" destId="{594CF9A2-DA7E-4E7B-8A5A-9B57988496BD}" srcOrd="11" destOrd="0" presId="urn:microsoft.com/office/officeart/2005/8/layout/process5"/>
    <dgm:cxn modelId="{136BA118-F63D-4CFF-BB26-506B24D11067}" type="presParOf" srcId="{594CF9A2-DA7E-4E7B-8A5A-9B57988496BD}" destId="{7432C2D7-EE47-4A0E-BF33-976AA59801A8}" srcOrd="0" destOrd="0" presId="urn:microsoft.com/office/officeart/2005/8/layout/process5"/>
    <dgm:cxn modelId="{DBC43E26-CCFE-4CE3-BFB8-508DF636B2EE}" type="presParOf" srcId="{47735D80-CE08-4026-8C84-04B4F08B01C5}" destId="{9EB13A60-5D25-47C5-9966-13EE42B4DB64}" srcOrd="12" destOrd="0" presId="urn:microsoft.com/office/officeart/2005/8/layout/process5"/>
    <dgm:cxn modelId="{596C62C7-410A-42ED-942F-525E2045F267}" type="presParOf" srcId="{47735D80-CE08-4026-8C84-04B4F08B01C5}" destId="{658CC989-10ED-4A88-8872-E2EBC4781A47}" srcOrd="13" destOrd="0" presId="urn:microsoft.com/office/officeart/2005/8/layout/process5"/>
    <dgm:cxn modelId="{BDB2E4CB-BD56-4541-8525-89972DED751D}" type="presParOf" srcId="{658CC989-10ED-4A88-8872-E2EBC4781A47}" destId="{7C134F94-C958-45FD-AA8D-D72049786261}" srcOrd="0" destOrd="0" presId="urn:microsoft.com/office/officeart/2005/8/layout/process5"/>
    <dgm:cxn modelId="{DB98BC26-1A94-4E35-A552-84A6CE19FCFF}" type="presParOf" srcId="{47735D80-CE08-4026-8C84-04B4F08B01C5}" destId="{04DB40D6-07E3-47E3-ADBF-693B5A3DA9E9}" srcOrd="14" destOrd="0" presId="urn:microsoft.com/office/officeart/2005/8/layout/process5"/>
    <dgm:cxn modelId="{CF89EC5F-7A14-4FDD-BF83-2E955561ACC3}" type="presParOf" srcId="{47735D80-CE08-4026-8C84-04B4F08B01C5}" destId="{1C7B3268-19FF-4983-9B2F-9BD5D8FD64DC}" srcOrd="15" destOrd="0" presId="urn:microsoft.com/office/officeart/2005/8/layout/process5"/>
    <dgm:cxn modelId="{C2DF55E2-761F-4140-8EF7-17414FC74D15}" type="presParOf" srcId="{1C7B3268-19FF-4983-9B2F-9BD5D8FD64DC}" destId="{06E2B756-70CB-46AB-BA96-6EA3C4017CF6}" srcOrd="0" destOrd="0" presId="urn:microsoft.com/office/officeart/2005/8/layout/process5"/>
    <dgm:cxn modelId="{3C4D3AA9-7B07-4EB3-BCFE-DC05C0345F64}" type="presParOf" srcId="{47735D80-CE08-4026-8C84-04B4F08B01C5}" destId="{77EDC018-52A9-40C8-83DB-500C5357DE63}" srcOrd="16" destOrd="0" presId="urn:microsoft.com/office/officeart/2005/8/layout/process5"/>
    <dgm:cxn modelId="{0F54D9E7-005E-48B9-A123-27B6D137737F}" type="presParOf" srcId="{47735D80-CE08-4026-8C84-04B4F08B01C5}" destId="{5EA8033A-0955-4724-9B70-6150B253F9B0}" srcOrd="17" destOrd="0" presId="urn:microsoft.com/office/officeart/2005/8/layout/process5"/>
    <dgm:cxn modelId="{7AAA1273-A98F-4442-85F3-DDEFF5C1AD5D}" type="presParOf" srcId="{5EA8033A-0955-4724-9B70-6150B253F9B0}" destId="{29402EB1-8072-44AE-95AC-D602D1B3BA0F}" srcOrd="0" destOrd="0" presId="urn:microsoft.com/office/officeart/2005/8/layout/process5"/>
    <dgm:cxn modelId="{A758998F-F5A0-4B20-9363-2D6C1BCED307}" type="presParOf" srcId="{47735D80-CE08-4026-8C84-04B4F08B01C5}" destId="{1B3A3108-AA5F-4027-9615-BB9B5694CE2E}" srcOrd="18" destOrd="0" presId="urn:microsoft.com/office/officeart/2005/8/layout/process5"/>
    <dgm:cxn modelId="{FE53FF60-D9B3-4248-ACE7-E4F21F78ECD7}" type="presParOf" srcId="{47735D80-CE08-4026-8C84-04B4F08B01C5}" destId="{E6C285EC-FB3E-4C4B-9CA6-D9380B5EAB28}" srcOrd="19" destOrd="0" presId="urn:microsoft.com/office/officeart/2005/8/layout/process5"/>
    <dgm:cxn modelId="{213698E5-701C-40AD-BA32-3BDC2D04E28C}" type="presParOf" srcId="{E6C285EC-FB3E-4C4B-9CA6-D9380B5EAB28}" destId="{0E05DF67-E0C8-4029-9BF9-53CC3DD08EA9}" srcOrd="0" destOrd="0" presId="urn:microsoft.com/office/officeart/2005/8/layout/process5"/>
    <dgm:cxn modelId="{90D0D962-3548-4DFE-AF5F-D92C71991B39}" type="presParOf" srcId="{47735D80-CE08-4026-8C84-04B4F08B01C5}" destId="{187F30FB-7D9C-4723-ADC4-46F91DFBD35F}" srcOrd="20" destOrd="0" presId="urn:microsoft.com/office/officeart/2005/8/layout/process5"/>
    <dgm:cxn modelId="{01F665AE-C54E-4E49-83D2-C41806464644}" type="presParOf" srcId="{47735D80-CE08-4026-8C84-04B4F08B01C5}" destId="{8B0B8B0B-0452-4C27-91DB-A97727B32D54}" srcOrd="21" destOrd="0" presId="urn:microsoft.com/office/officeart/2005/8/layout/process5"/>
    <dgm:cxn modelId="{0C9C2F78-E315-443A-8BC9-4CC581872C42}" type="presParOf" srcId="{8B0B8B0B-0452-4C27-91DB-A97727B32D54}" destId="{B1C8B558-A545-433D-B0AC-9FC01CD772DE}" srcOrd="0" destOrd="0" presId="urn:microsoft.com/office/officeart/2005/8/layout/process5"/>
    <dgm:cxn modelId="{BE1C22D7-B3EB-4788-8862-A27299EF5411}" type="presParOf" srcId="{47735D80-CE08-4026-8C84-04B4F08B01C5}" destId="{93FC10FA-A19C-4C5F-8E1A-C49015ACA618}" srcOrd="22"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B5B786-2F19-449E-86DF-218B36533B0D}">
      <dsp:nvSpPr>
        <dsp:cNvPr id="0" name=""/>
        <dsp:cNvSpPr/>
      </dsp:nvSpPr>
      <dsp:spPr>
        <a:xfrm>
          <a:off x="1404693" y="9733"/>
          <a:ext cx="1898843" cy="1085759"/>
        </a:xfrm>
        <a:prstGeom prst="roundRect">
          <a:avLst>
            <a:gd name="adj" fmla="val 10000"/>
          </a:avLst>
        </a:prstGeom>
        <a:solidFill>
          <a:srgbClr val="5D7D4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FINANCIAL:</a:t>
          </a:r>
        </a:p>
      </dsp:txBody>
      <dsp:txXfrm>
        <a:off x="1436494" y="41534"/>
        <a:ext cx="1835241" cy="1022157"/>
      </dsp:txXfrm>
    </dsp:sp>
    <dsp:sp modelId="{7045C88A-DCCD-437F-AB0A-9B7800B91B38}">
      <dsp:nvSpPr>
        <dsp:cNvPr id="0" name=""/>
        <dsp:cNvSpPr/>
      </dsp:nvSpPr>
      <dsp:spPr>
        <a:xfrm>
          <a:off x="3422837" y="384508"/>
          <a:ext cx="287405" cy="33621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3422837" y="451750"/>
        <a:ext cx="201184" cy="201726"/>
      </dsp:txXfrm>
    </dsp:sp>
    <dsp:sp modelId="{BE787829-CDFE-4887-95D8-93C521162F9E}">
      <dsp:nvSpPr>
        <dsp:cNvPr id="0" name=""/>
        <dsp:cNvSpPr/>
      </dsp:nvSpPr>
      <dsp:spPr>
        <a:xfrm>
          <a:off x="3845812" y="18299"/>
          <a:ext cx="1953436" cy="106862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latin typeface="Calibri" panose="020F0502020204030204" pitchFamily="34" charset="0"/>
              <a:ea typeface="Calibri" panose="020F0502020204030204" pitchFamily="34" charset="0"/>
              <a:cs typeface="Calibri" panose="020F0502020204030204" pitchFamily="34" charset="0"/>
            </a:rPr>
            <a:t>Cost savings percentage and ROI targets.</a:t>
          </a:r>
        </a:p>
      </dsp:txBody>
      <dsp:txXfrm>
        <a:off x="3877111" y="49598"/>
        <a:ext cx="1890838" cy="1006030"/>
      </dsp:txXfrm>
    </dsp:sp>
    <dsp:sp modelId="{B65EB085-8300-414A-8075-7F727415BCC9}">
      <dsp:nvSpPr>
        <dsp:cNvPr id="0" name=""/>
        <dsp:cNvSpPr/>
      </dsp:nvSpPr>
      <dsp:spPr>
        <a:xfrm>
          <a:off x="5918549" y="384508"/>
          <a:ext cx="287405" cy="33621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5918549" y="451750"/>
        <a:ext cx="201184" cy="201726"/>
      </dsp:txXfrm>
    </dsp:sp>
    <dsp:sp modelId="{F2E4E899-1EF9-40C2-A893-D0B3C2C8C40C}">
      <dsp:nvSpPr>
        <dsp:cNvPr id="0" name=""/>
        <dsp:cNvSpPr/>
      </dsp:nvSpPr>
      <dsp:spPr>
        <a:xfrm>
          <a:off x="6341524" y="1168"/>
          <a:ext cx="1729341" cy="110288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latin typeface="Calibri" panose="020F0502020204030204" pitchFamily="34" charset="0"/>
              <a:ea typeface="Calibri" panose="020F0502020204030204" pitchFamily="34" charset="0"/>
              <a:cs typeface="Calibri" panose="020F0502020204030204" pitchFamily="34" charset="0"/>
            </a:rPr>
            <a:t>Implement strategic sourcing and optimize logistics.</a:t>
          </a:r>
        </a:p>
      </dsp:txBody>
      <dsp:txXfrm>
        <a:off x="6373827" y="33471"/>
        <a:ext cx="1664735" cy="1038283"/>
      </dsp:txXfrm>
    </dsp:sp>
    <dsp:sp modelId="{49DC72BD-F145-4AEB-86D6-A59C4F4151A5}">
      <dsp:nvSpPr>
        <dsp:cNvPr id="0" name=""/>
        <dsp:cNvSpPr/>
      </dsp:nvSpPr>
      <dsp:spPr>
        <a:xfrm>
          <a:off x="8190166" y="384508"/>
          <a:ext cx="287405" cy="33621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8190166" y="451750"/>
        <a:ext cx="201184" cy="201726"/>
      </dsp:txXfrm>
    </dsp:sp>
    <dsp:sp modelId="{A7969317-515B-43CE-8E12-325F48C83B61}">
      <dsp:nvSpPr>
        <dsp:cNvPr id="0" name=""/>
        <dsp:cNvSpPr/>
      </dsp:nvSpPr>
      <dsp:spPr>
        <a:xfrm>
          <a:off x="8613140" y="52551"/>
          <a:ext cx="1804040" cy="1000123"/>
        </a:xfrm>
        <a:prstGeom prst="roundRect">
          <a:avLst>
            <a:gd name="adj" fmla="val 10000"/>
          </a:avLst>
        </a:prstGeom>
        <a:solidFill>
          <a:srgbClr val="5D7D4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CUSTOMER:</a:t>
          </a:r>
        </a:p>
      </dsp:txBody>
      <dsp:txXfrm>
        <a:off x="8642433" y="81844"/>
        <a:ext cx="1745454" cy="941537"/>
      </dsp:txXfrm>
    </dsp:sp>
    <dsp:sp modelId="{031E69C0-EC4D-4042-9D76-13FD32EB02BF}">
      <dsp:nvSpPr>
        <dsp:cNvPr id="0" name=""/>
        <dsp:cNvSpPr/>
      </dsp:nvSpPr>
      <dsp:spPr>
        <a:xfrm rot="5094394">
          <a:off x="9427452" y="1172494"/>
          <a:ext cx="315886" cy="33621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9480325" y="1182843"/>
        <a:ext cx="201726" cy="221120"/>
      </dsp:txXfrm>
    </dsp:sp>
    <dsp:sp modelId="{276BC714-C2F0-4087-8D6B-A5A70D688D25}">
      <dsp:nvSpPr>
        <dsp:cNvPr id="0" name=""/>
        <dsp:cNvSpPr/>
      </dsp:nvSpPr>
      <dsp:spPr>
        <a:xfrm>
          <a:off x="8945948" y="1646333"/>
          <a:ext cx="1471232" cy="154643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latin typeface="Calibri" panose="020F0502020204030204" pitchFamily="34" charset="0"/>
              <a:ea typeface="Calibri" panose="020F0502020204030204" pitchFamily="34" charset="0"/>
              <a:cs typeface="Calibri" panose="020F0502020204030204" pitchFamily="34" charset="0"/>
            </a:rPr>
            <a:t>Reduce outage minutes and restore services within 1 hour.</a:t>
          </a:r>
        </a:p>
      </dsp:txBody>
      <dsp:txXfrm>
        <a:off x="8989039" y="1689424"/>
        <a:ext cx="1385050" cy="1460253"/>
      </dsp:txXfrm>
    </dsp:sp>
    <dsp:sp modelId="{672BE595-EB97-4F53-AC35-925AADC3F4E9}">
      <dsp:nvSpPr>
        <dsp:cNvPr id="0" name=""/>
        <dsp:cNvSpPr/>
      </dsp:nvSpPr>
      <dsp:spPr>
        <a:xfrm rot="10800000">
          <a:off x="8539242" y="2251445"/>
          <a:ext cx="287405" cy="33621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8625463" y="2318687"/>
        <a:ext cx="201184" cy="201726"/>
      </dsp:txXfrm>
    </dsp:sp>
    <dsp:sp modelId="{5E1C30A8-B1A8-4E4A-9ADF-D4135A9582FB}">
      <dsp:nvSpPr>
        <dsp:cNvPr id="0" name=""/>
        <dsp:cNvSpPr/>
      </dsp:nvSpPr>
      <dsp:spPr>
        <a:xfrm>
          <a:off x="6699696" y="1884187"/>
          <a:ext cx="1703976" cy="107072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latin typeface="Calibri" panose="020F0502020204030204" pitchFamily="34" charset="0"/>
              <a:ea typeface="Calibri" panose="020F0502020204030204" pitchFamily="34" charset="0"/>
              <a:cs typeface="Calibri" panose="020F0502020204030204" pitchFamily="34" charset="0"/>
            </a:rPr>
            <a:t>Strengthen supply chain resilience and emergency response plans.</a:t>
          </a:r>
        </a:p>
      </dsp:txBody>
      <dsp:txXfrm>
        <a:off x="6731057" y="1915548"/>
        <a:ext cx="1641254" cy="1008005"/>
      </dsp:txXfrm>
    </dsp:sp>
    <dsp:sp modelId="{594CF9A2-DA7E-4E7B-8A5A-9B57988496BD}">
      <dsp:nvSpPr>
        <dsp:cNvPr id="0" name=""/>
        <dsp:cNvSpPr/>
      </dsp:nvSpPr>
      <dsp:spPr>
        <a:xfrm rot="10800000">
          <a:off x="6292990" y="2251445"/>
          <a:ext cx="287405" cy="33621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6379211" y="2318687"/>
        <a:ext cx="201184" cy="201726"/>
      </dsp:txXfrm>
    </dsp:sp>
    <dsp:sp modelId="{9EB13A60-5D25-47C5-9966-13EE42B4DB64}">
      <dsp:nvSpPr>
        <dsp:cNvPr id="0" name=""/>
        <dsp:cNvSpPr/>
      </dsp:nvSpPr>
      <dsp:spPr>
        <a:xfrm>
          <a:off x="4576839" y="1896335"/>
          <a:ext cx="1580582" cy="1046430"/>
        </a:xfrm>
        <a:prstGeom prst="roundRect">
          <a:avLst>
            <a:gd name="adj" fmla="val 10000"/>
          </a:avLst>
        </a:prstGeom>
        <a:solidFill>
          <a:srgbClr val="5D7D4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INTERNAL PROCESS:</a:t>
          </a:r>
        </a:p>
      </dsp:txBody>
      <dsp:txXfrm>
        <a:off x="4607488" y="1926984"/>
        <a:ext cx="1519284" cy="985132"/>
      </dsp:txXfrm>
    </dsp:sp>
    <dsp:sp modelId="{658CC989-10ED-4A88-8872-E2EBC4781A47}">
      <dsp:nvSpPr>
        <dsp:cNvPr id="0" name=""/>
        <dsp:cNvSpPr/>
      </dsp:nvSpPr>
      <dsp:spPr>
        <a:xfrm rot="10800000">
          <a:off x="4170133" y="2251445"/>
          <a:ext cx="287405" cy="33621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4256354" y="2318687"/>
        <a:ext cx="201184" cy="201726"/>
      </dsp:txXfrm>
    </dsp:sp>
    <dsp:sp modelId="{04DB40D6-07E3-47E3-ADBF-693B5A3DA9E9}">
      <dsp:nvSpPr>
        <dsp:cNvPr id="0" name=""/>
        <dsp:cNvSpPr/>
      </dsp:nvSpPr>
      <dsp:spPr>
        <a:xfrm>
          <a:off x="2337230" y="1763464"/>
          <a:ext cx="1697334" cy="131217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latin typeface="Calibri" panose="020F0502020204030204" pitchFamily="34" charset="0"/>
              <a:ea typeface="Calibri" panose="020F0502020204030204" pitchFamily="34" charset="0"/>
              <a:cs typeface="Calibri" panose="020F0502020204030204" pitchFamily="34" charset="0"/>
            </a:rPr>
            <a:t>Zero safety incidents and 100% compliance rate.</a:t>
          </a:r>
        </a:p>
      </dsp:txBody>
      <dsp:txXfrm>
        <a:off x="2375662" y="1801896"/>
        <a:ext cx="1620470" cy="1235308"/>
      </dsp:txXfrm>
    </dsp:sp>
    <dsp:sp modelId="{1C7B3268-19FF-4983-9B2F-9BD5D8FD64DC}">
      <dsp:nvSpPr>
        <dsp:cNvPr id="0" name=""/>
        <dsp:cNvSpPr/>
      </dsp:nvSpPr>
      <dsp:spPr>
        <a:xfrm rot="10800000">
          <a:off x="1930524" y="2251445"/>
          <a:ext cx="287405" cy="33621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2016745" y="2318687"/>
        <a:ext cx="201184" cy="201726"/>
      </dsp:txXfrm>
    </dsp:sp>
    <dsp:sp modelId="{77EDC018-52A9-40C8-83DB-500C5357DE63}">
      <dsp:nvSpPr>
        <dsp:cNvPr id="0" name=""/>
        <dsp:cNvSpPr/>
      </dsp:nvSpPr>
      <dsp:spPr>
        <a:xfrm>
          <a:off x="40248" y="1779749"/>
          <a:ext cx="1754706" cy="1279603"/>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latin typeface="Calibri" panose="020F0502020204030204" pitchFamily="34" charset="0"/>
              <a:ea typeface="Calibri" panose="020F0502020204030204" pitchFamily="34" charset="0"/>
              <a:cs typeface="Calibri" panose="020F0502020204030204" pitchFamily="34" charset="0"/>
            </a:rPr>
            <a:t>Conduct regular safety audits and provide continuous training.</a:t>
          </a:r>
        </a:p>
      </dsp:txBody>
      <dsp:txXfrm>
        <a:off x="77726" y="1817227"/>
        <a:ext cx="1679750" cy="1204647"/>
      </dsp:txXfrm>
    </dsp:sp>
    <dsp:sp modelId="{5EA8033A-0955-4724-9B70-6150B253F9B0}">
      <dsp:nvSpPr>
        <dsp:cNvPr id="0" name=""/>
        <dsp:cNvSpPr/>
      </dsp:nvSpPr>
      <dsp:spPr>
        <a:xfrm rot="5434276">
          <a:off x="728888" y="3218957"/>
          <a:ext cx="358133" cy="33621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807594" y="3207998"/>
        <a:ext cx="201726" cy="257270"/>
      </dsp:txXfrm>
    </dsp:sp>
    <dsp:sp modelId="{1B3A3108-AA5F-4027-9615-BB9B5694CE2E}">
      <dsp:nvSpPr>
        <dsp:cNvPr id="0" name=""/>
        <dsp:cNvSpPr/>
      </dsp:nvSpPr>
      <dsp:spPr>
        <a:xfrm>
          <a:off x="40248" y="3735043"/>
          <a:ext cx="1716910" cy="1159787"/>
        </a:xfrm>
        <a:prstGeom prst="roundRect">
          <a:avLst>
            <a:gd name="adj" fmla="val 10000"/>
          </a:avLst>
        </a:prstGeom>
        <a:solidFill>
          <a:srgbClr val="5D7D4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i="0" kern="1200" dirty="0">
              <a:latin typeface="Calibri" panose="020F0502020204030204" pitchFamily="34" charset="0"/>
              <a:ea typeface="Calibri" panose="020F0502020204030204" pitchFamily="34" charset="0"/>
              <a:cs typeface="Calibri" panose="020F0502020204030204" pitchFamily="34" charset="0"/>
            </a:rPr>
            <a:t>LEARNING &amp; GROWTH:</a:t>
          </a:r>
        </a:p>
      </dsp:txBody>
      <dsp:txXfrm>
        <a:off x="74217" y="3769012"/>
        <a:ext cx="1648972" cy="1091849"/>
      </dsp:txXfrm>
    </dsp:sp>
    <dsp:sp modelId="{E6C285EC-FB3E-4C4B-9CA6-D9380B5EAB28}">
      <dsp:nvSpPr>
        <dsp:cNvPr id="0" name=""/>
        <dsp:cNvSpPr/>
      </dsp:nvSpPr>
      <dsp:spPr>
        <a:xfrm>
          <a:off x="1876459" y="4146832"/>
          <a:ext cx="287405" cy="33621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1876459" y="4214074"/>
        <a:ext cx="201184" cy="201726"/>
      </dsp:txXfrm>
    </dsp:sp>
    <dsp:sp modelId="{187F30FB-7D9C-4723-ADC4-46F91DFBD35F}">
      <dsp:nvSpPr>
        <dsp:cNvPr id="0" name=""/>
        <dsp:cNvSpPr/>
      </dsp:nvSpPr>
      <dsp:spPr>
        <a:xfrm>
          <a:off x="2299433" y="3777861"/>
          <a:ext cx="1874346" cy="107415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latin typeface="Calibri" panose="020F0502020204030204" pitchFamily="34" charset="0"/>
              <a:ea typeface="Calibri" panose="020F0502020204030204" pitchFamily="34" charset="0"/>
              <a:cs typeface="Calibri" panose="020F0502020204030204" pitchFamily="34" charset="0"/>
            </a:rPr>
            <a:t>Train 75% of staff annually and implement 2 new innovation projects.</a:t>
          </a:r>
        </a:p>
      </dsp:txBody>
      <dsp:txXfrm>
        <a:off x="2330894" y="3809322"/>
        <a:ext cx="1811424" cy="1011229"/>
      </dsp:txXfrm>
    </dsp:sp>
    <dsp:sp modelId="{8B0B8B0B-0452-4C27-91DB-A97727B32D54}">
      <dsp:nvSpPr>
        <dsp:cNvPr id="0" name=""/>
        <dsp:cNvSpPr/>
      </dsp:nvSpPr>
      <dsp:spPr>
        <a:xfrm>
          <a:off x="4293080" y="4146832"/>
          <a:ext cx="287405" cy="33621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4293080" y="4214074"/>
        <a:ext cx="201184" cy="201726"/>
      </dsp:txXfrm>
    </dsp:sp>
    <dsp:sp modelId="{93FC10FA-A19C-4C5F-8E1A-C49015ACA618}">
      <dsp:nvSpPr>
        <dsp:cNvPr id="0" name=""/>
        <dsp:cNvSpPr/>
      </dsp:nvSpPr>
      <dsp:spPr>
        <a:xfrm>
          <a:off x="4716055" y="3798672"/>
          <a:ext cx="1734046" cy="103252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latin typeface="Calibri" panose="020F0502020204030204" pitchFamily="34" charset="0"/>
              <a:ea typeface="Calibri" panose="020F0502020204030204" pitchFamily="34" charset="0"/>
              <a:cs typeface="Calibri" panose="020F0502020204030204" pitchFamily="34" charset="0"/>
            </a:rPr>
            <a:t>Invest in technology training programs and foster innovation partnerships.</a:t>
          </a:r>
        </a:p>
      </dsp:txBody>
      <dsp:txXfrm>
        <a:off x="4746297" y="3828914"/>
        <a:ext cx="1673562" cy="97204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4/3/2024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4/3/2024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F9F9F9"/>
                </a:solidFill>
                <a:effectLst/>
                <a:latin typeface="Söhne"/>
              </a:rPr>
              <a:t>Good morning/afternoon, everyone. Today, I'll be presenting our project procurement plan for the Solid Works - SketchUp project to the IT Support &amp; Services Department (ISSD). Let's dive into it.</a:t>
            </a: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CECEC"/>
                </a:solidFill>
                <a:effectLst/>
                <a:latin typeface="Söhne"/>
              </a:rPr>
              <a:t>Let's delve into the steps of our vendor selection process,</a:t>
            </a:r>
          </a:p>
          <a:p>
            <a:pPr algn="l"/>
            <a:r>
              <a:rPr lang="en-US" b="0" i="0" dirty="0">
                <a:solidFill>
                  <a:srgbClr val="ECECEC"/>
                </a:solidFill>
                <a:effectLst/>
                <a:latin typeface="Söhne"/>
              </a:rPr>
              <a:t>Firstly, we begin by identifying our project's requirements. We recognize that our project demands expertise in supply chain optimization, data analytics, and change management. To pinpoint these needs accurately, we conduct stakeholder interviews, analyze internal processes, and benchmark against industry standards.</a:t>
            </a:r>
          </a:p>
          <a:p>
            <a:pPr algn="l"/>
            <a:r>
              <a:rPr lang="en-US" b="0" i="0" dirty="0">
                <a:solidFill>
                  <a:srgbClr val="ECECEC"/>
                </a:solidFill>
                <a:effectLst/>
                <a:latin typeface="Söhne"/>
              </a:rPr>
              <a:t>Next, we move on to developing our vendor selection criteria. It's essential to establish clear guidelines for evaluating potential vendors. Our criteria encompass vendor experience in similar projects, technical expertise, financial stability, and cultural fit. We'll employ tools such as scoring matrices to ensure an objective assessment.</a:t>
            </a:r>
          </a:p>
          <a:p>
            <a:pPr algn="l"/>
            <a:r>
              <a:rPr lang="en-US" b="0" i="0" dirty="0">
                <a:solidFill>
                  <a:srgbClr val="ECECEC"/>
                </a:solidFill>
                <a:effectLst/>
                <a:latin typeface="Söhne"/>
              </a:rPr>
              <a:t>Following this, we conduct market research and vendor shortlisting. We scour industry publications, online directories, and seek referrals to identify potential vendors. Our aim is to create a shortlist of vendors who closely align with our selection criteria. Leveraging online vendor databases, industry reports, and professional networks, we'll efficiently identify the most suitable candidates.</a:t>
            </a:r>
          </a:p>
          <a:p>
            <a:pPr algn="l"/>
            <a:r>
              <a:rPr lang="en-US" b="0" i="0" dirty="0">
                <a:solidFill>
                  <a:srgbClr val="ECECEC"/>
                </a:solidFill>
                <a:effectLst/>
                <a:latin typeface="Söhne"/>
              </a:rPr>
              <a:t>Now, we move onto the crucial step of issuing a Request for Proposal (RFP) or Request for Information (RFI). This document will outline our project requirements, evaluation criteria, and submission guidelines. By clearly communicating our expectations, we ensure that vendors provide us with relevant and comprehensive proposals. To streamline this process, we'll utilize procurement software platforms, automating document creation, distribution, and response tracking.</a:t>
            </a:r>
          </a:p>
          <a:p>
            <a:endParaRPr lang="en-CA"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501160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CECEC"/>
                </a:solidFill>
                <a:effectLst/>
                <a:latin typeface="Söhne"/>
              </a:rPr>
              <a:t>Next, we have the evaluation and selection of vendors. We have meticulously defined our criteria and thoroughly assessed vendor proposals. Now, it's time to make our choice. Through interviews and presentations with shortlisted vendors, we aim to identify the partner that aligns best with our project needs. Our use of evaluation templates, scoring rubrics, and decision matrices ensures an objective and informed decision-making process.</a:t>
            </a:r>
          </a:p>
          <a:p>
            <a:pPr algn="l"/>
            <a:r>
              <a:rPr lang="en-US" b="0" i="0" dirty="0">
                <a:solidFill>
                  <a:srgbClr val="ECECEC"/>
                </a:solidFill>
                <a:effectLst/>
                <a:latin typeface="Söhne"/>
              </a:rPr>
              <a:t>Moving forward, due diligence and contract negotiation are paramount. We owe it to ourselves to conduct thorough background checks, verify references, and negotiate favorable contract terms with our selected vendor. Leveraging contract management software, legal review tools, and financial analysis aids us in ensuring a mutually beneficial agreement that sets the stage for a successful partnership.</a:t>
            </a:r>
          </a:p>
          <a:p>
            <a:pPr algn="l"/>
            <a:r>
              <a:rPr lang="en-US" b="0" i="0" dirty="0">
                <a:solidFill>
                  <a:srgbClr val="ECECEC"/>
                </a:solidFill>
                <a:effectLst/>
                <a:latin typeface="Söhne"/>
              </a:rPr>
              <a:t>With the contract in hand, we finalize the vendor selection. This marks a significant milestone in our journey towards supply chain improvement. Our meticulous documentation using project management software allows us to track every step of this process, ensuring transparency and accountability.</a:t>
            </a:r>
          </a:p>
          <a:p>
            <a:pPr algn="l"/>
            <a:r>
              <a:rPr lang="en-US" b="0" i="0" dirty="0">
                <a:solidFill>
                  <a:srgbClr val="ECECEC"/>
                </a:solidFill>
                <a:effectLst/>
                <a:latin typeface="Söhne"/>
              </a:rPr>
              <a:t>Finally, we have continuous monitoring and evaluation are essential for the long-term success of our project. By establishing key performance indicators and monitoring mechanisms, we can track vendor performance throughout the project lifecycle. Vendor management software, dashboards, and performance scorecards provide us with real-time insights, enabling us to address any issues promptly and optimize performance.</a:t>
            </a:r>
          </a:p>
          <a:p>
            <a:pPr algn="l"/>
            <a:r>
              <a:rPr lang="en-US" b="0" i="0" dirty="0">
                <a:solidFill>
                  <a:srgbClr val="ECECEC"/>
                </a:solidFill>
                <a:effectLst/>
                <a:latin typeface="Söhne"/>
              </a:rPr>
              <a:t>In conclusion, by following this structured approach and leveraging the right tools and techniques, we are poised to identify the most suitable vendor partner for our supply chain improvement project. Our commitment to due diligence, continuous monitoring, and evaluation ensures that we not only select the right vendor but also foster a collaborative and mutually beneficial relationship.</a:t>
            </a:r>
          </a:p>
          <a:p>
            <a:endParaRPr lang="en-CA"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1273190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a:t>
            </a:r>
          </a:p>
          <a:p>
            <a:endParaRPr lang="en-US" dirty="0"/>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Times New Roman" panose="02020603050405020304" pitchFamily="18" charset="0"/>
                <a:cs typeface="Calibri" panose="020F0502020204030204" pitchFamily="34" charset="0"/>
              </a:rPr>
              <a:t>The supply chain improvement initiative by Ankita </a:t>
            </a:r>
            <a:r>
              <a:rPr lang="en-US" sz="1200" dirty="0" err="1">
                <a:effectLst/>
                <a:latin typeface="Calibri" panose="020F0502020204030204" pitchFamily="34" charset="0"/>
                <a:ea typeface="Times New Roman" panose="02020603050405020304" pitchFamily="18" charset="0"/>
                <a:cs typeface="Calibri" panose="020F0502020204030204" pitchFamily="34" charset="0"/>
              </a:rPr>
              <a:t>Xator</a:t>
            </a:r>
            <a:r>
              <a:rPr lang="en-US" sz="1200" dirty="0">
                <a:effectLst/>
                <a:latin typeface="Calibri" panose="020F0502020204030204" pitchFamily="34" charset="0"/>
                <a:ea typeface="Times New Roman" panose="02020603050405020304" pitchFamily="18" charset="0"/>
                <a:cs typeface="Calibri" panose="020F0502020204030204" pitchFamily="34" charset="0"/>
              </a:rPr>
              <a:t> depends on an effective Vendor Relationship Management (VRM) approach. Due to the project's strategically nature, lengthier timetable, and difficulty, a cooperative relationship with the selected vendor is required. Transparent interaction, efficient stakeholder management, proactive risk reduction, and efficient transfer of knowledge to our employees are all guaranteed by VRM. Long-term achievement and major enhancements to our supply chain can be achieved by working together closely with our vendor as an extension of our company.</a:t>
            </a:r>
            <a:endParaRPr lang="en-US" sz="1200" dirty="0">
              <a:effectLst/>
              <a:latin typeface="Calibri" panose="020F0502020204030204" pitchFamily="34" charset="0"/>
              <a:ea typeface="MS Mincho" panose="02020609040205080304" pitchFamily="49" charset="-128"/>
              <a:cs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6345968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a:t>
            </a:r>
          </a:p>
          <a:p>
            <a:endParaRPr lang="en-US" dirty="0"/>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Times New Roman" panose="02020603050405020304" pitchFamily="18" charset="0"/>
                <a:cs typeface="Calibri" panose="020F0502020204030204" pitchFamily="34" charset="0"/>
              </a:rPr>
              <a:t>Establishing a solid working relationship with the selected consulting business is essential to optimizing the outcome of our supply chain project. To do that, this one-slide presentation outlines important techniques. We can guarantee open discussion, effective problem-solving, and successful delivery of the project by cooperating on the contract, forming a specialized project team, and putting procedures for ongoing monitoring, exchange of information, and senior management of relationships in place. We may jointly take advantage of the consulting firm's experience to meet our supply chain objectives.</a:t>
            </a:r>
            <a:endParaRPr lang="en-US" sz="1200" dirty="0">
              <a:effectLst/>
              <a:latin typeface="Calibri" panose="020F0502020204030204" pitchFamily="34" charset="0"/>
              <a:ea typeface="MS Mincho" panose="02020609040205080304" pitchFamily="49" charset="-128"/>
              <a:cs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2665770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B0301-68B2-C628-FCD8-141EDA2B0A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C111CD-F03C-B78C-9774-45A4FEFE9C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8CD490-5C2F-E577-ADAA-FD7C1D502A29}"/>
              </a:ext>
            </a:extLst>
          </p:cNvPr>
          <p:cNvSpPr>
            <a:spLocks noGrp="1"/>
          </p:cNvSpPr>
          <p:nvPr>
            <p:ph type="body" idx="1"/>
          </p:nvPr>
        </p:nvSpPr>
        <p:spPr/>
        <p:txBody>
          <a:bodyPr/>
          <a:lstStyle/>
          <a:p>
            <a:pPr algn="just"/>
            <a:r>
              <a:rPr lang="en-US" sz="1200" dirty="0">
                <a:latin typeface="Calibri" panose="020F0502020204030204" pitchFamily="34" charset="0"/>
                <a:cs typeface="Calibri" panose="020F0502020204030204" pitchFamily="34" charset="0"/>
              </a:rPr>
              <a:t>Speaker Notes:</a:t>
            </a:r>
          </a:p>
          <a:p>
            <a:pPr algn="just"/>
            <a:endParaRPr lang="en-US" sz="1200" dirty="0">
              <a:latin typeface="Calibri" panose="020F0502020204030204" pitchFamily="34" charset="0"/>
              <a:cs typeface="Calibri" panose="020F050202020403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Times New Roman" panose="02020603050405020304" pitchFamily="18" charset="0"/>
                <a:cs typeface="Calibri" panose="020F0502020204030204" pitchFamily="34" charset="0"/>
              </a:rPr>
              <a:t>Properly managing the connection with the consulting business requires a good Project Manager. Together with consultants, they supervise the implementation of projects, act as a central point for discussion, and support solving issues. In order to keep everybody aware and on the same page, project managers are also masters in managing stakeholders. As defenders of partnerships, they promote cooperation and trust, which makes projects successful. We can allay Akita Xator's worries and create the conditions for a successful and mutually advantageous collaboration with the consulting business by giving our Project Manager more authority and putting the earlier discussed methods into practice. In the end, this will result in a better and more effective supply chain, which will benefit Akita Xator's company as intended.</a:t>
            </a:r>
            <a:endParaRPr lang="en-US" sz="1200" dirty="0">
              <a:effectLst/>
              <a:latin typeface="Calibri" panose="020F0502020204030204" pitchFamily="34" charset="0"/>
              <a:ea typeface="MS Mincho" panose="02020609040205080304" pitchFamily="49" charset="-128"/>
              <a:cs typeface="Calibri" panose="020F0502020204030204" pitchFamily="34" charset="0"/>
            </a:endParaRPr>
          </a:p>
          <a:p>
            <a:pPr algn="just"/>
            <a:endParaRPr lang="en-US" sz="12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4AE5384A-B23A-B3EA-4A64-C4B561F9068B}"/>
              </a:ext>
            </a:extLst>
          </p:cNvPr>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2785890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latin typeface="Calibri" panose="020F0502020204030204" pitchFamily="34" charset="0"/>
                <a:cs typeface="Calibri" panose="020F0502020204030204" pitchFamily="34" charset="0"/>
              </a:rPr>
              <a:t>Speaker Note:</a:t>
            </a:r>
          </a:p>
          <a:p>
            <a:pPr algn="l"/>
            <a:endParaRPr lang="en-US" sz="1200" dirty="0">
              <a:latin typeface="Calibri" panose="020F0502020204030204" pitchFamily="34" charset="0"/>
              <a:cs typeface="Calibri" panose="020F0502020204030204" pitchFamily="34" charset="0"/>
            </a:endParaRPr>
          </a:p>
          <a:p>
            <a:pPr algn="l"/>
            <a:r>
              <a:rPr lang="en-US" sz="1200" dirty="0">
                <a:latin typeface="Calibri" panose="020F0502020204030204" pitchFamily="34" charset="0"/>
                <a:cs typeface="Calibri" panose="020F0502020204030204" pitchFamily="34" charset="0"/>
              </a:rPr>
              <a:t>Our objective is to develop an easy-to-use contractual procedure for the project to strengthen the natural gas supply chain. The main components to achieving that are outlined in this slide. We can guarantee a fast procedure that promotes a fruitful and long-lasting relationship with the selected vendor by implementing performance-oriented extensions, skillfully controlling scope creep, and clearly defining contract closure conditions. By doing this, we can reduce the organizational workload and concentrate on accomplishing the project's goals.</a:t>
            </a:r>
            <a:br>
              <a:rPr lang="en-US" sz="1200" dirty="0">
                <a:latin typeface="Calibri" panose="020F0502020204030204" pitchFamily="34" charset="0"/>
                <a:cs typeface="Calibri" panose="020F0502020204030204" pitchFamily="34" charset="0"/>
              </a:rPr>
            </a:br>
            <a:endParaRPr lang="en-US" sz="1200" dirty="0">
              <a:latin typeface="Calibri" panose="020F0502020204030204" pitchFamily="34" charset="0"/>
              <a:cs typeface="Calibri" panose="020F0502020204030204" pitchFamily="34" charset="0"/>
            </a:endParaRPr>
          </a:p>
          <a:p>
            <a:pPr algn="l"/>
            <a:endParaRPr lang="en-US" sz="12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32550102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B0301-68B2-C628-FCD8-141EDA2B0A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C111CD-F03C-B78C-9774-45A4FEFE9C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8CD490-5C2F-E577-ADAA-FD7C1D502A29}"/>
              </a:ext>
            </a:extLst>
          </p:cNvPr>
          <p:cNvSpPr>
            <a:spLocks noGrp="1"/>
          </p:cNvSpPr>
          <p:nvPr>
            <p:ph type="body" idx="1"/>
          </p:nvPr>
        </p:nvSpPr>
        <p:spPr/>
        <p:txBody>
          <a:bodyPr/>
          <a:lstStyle/>
          <a:p>
            <a:pPr algn="just"/>
            <a:r>
              <a:rPr lang="en-US" sz="1200" dirty="0">
                <a:latin typeface="Calibri" panose="020F0502020204030204" pitchFamily="34" charset="0"/>
                <a:cs typeface="Calibri" panose="020F0502020204030204" pitchFamily="34" charset="0"/>
              </a:rPr>
              <a:t>Speaker Note:</a:t>
            </a:r>
          </a:p>
          <a:p>
            <a:pPr algn="just"/>
            <a:endParaRPr lang="en-US" sz="1200" dirty="0">
              <a:latin typeface="Calibri" panose="020F0502020204030204" pitchFamily="34" charset="0"/>
              <a:cs typeface="Calibri" panose="020F050202020403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Times New Roman" panose="02020603050405020304" pitchFamily="18" charset="0"/>
                <a:cs typeface="Calibri" panose="020F0502020204030204" pitchFamily="34" charset="0"/>
              </a:rPr>
              <a:t>For our natural gas supply chain project, it is essential to have a well specified termination of contract procedure and unambiguous distribution criteria. The essential components for a seamless project lifecycle are outlined in this slide. Appropriate supply and close-out processes ensure a smooth handover, and a structured termination mechanism protects both sides. The long-term achievement is protected by the additional post-closure observation phase. Tight compliance with legislation and strong data security protocols are critical when it comes to distribution. We may create a flexible framework that facilitates effective project completion, possible performance-oriented extensions, and an unambiguous termination procedure by including these components in the contract. This will minimize risks and guarantee the project's accomplishment.</a:t>
            </a:r>
            <a:endParaRPr lang="en-US" sz="1200" dirty="0">
              <a:effectLst/>
              <a:latin typeface="Calibri" panose="020F0502020204030204" pitchFamily="34" charset="0"/>
              <a:ea typeface="MS Mincho" panose="02020609040205080304" pitchFamily="49" charset="-128"/>
              <a:cs typeface="Calibri" panose="020F0502020204030204" pitchFamily="34" charset="0"/>
            </a:endParaRPr>
          </a:p>
          <a:p>
            <a:pPr algn="just"/>
            <a:endParaRPr lang="en-US" sz="12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4AE5384A-B23A-B3EA-4A64-C4B561F9068B}"/>
              </a:ext>
            </a:extLst>
          </p:cNvPr>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31127544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B0301-68B2-C628-FCD8-141EDA2B0A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C111CD-F03C-B78C-9774-45A4FEFE9C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8CD490-5C2F-E577-ADAA-FD7C1D502A29}"/>
              </a:ext>
            </a:extLst>
          </p:cNvPr>
          <p:cNvSpPr>
            <a:spLocks noGrp="1"/>
          </p:cNvSpPr>
          <p:nvPr>
            <p:ph type="body" idx="1"/>
          </p:nvPr>
        </p:nvSpPr>
        <p:spPr/>
        <p:txBody>
          <a:bodyPr/>
          <a:lstStyle/>
          <a:p>
            <a:pPr algn="l">
              <a:buFont typeface="Arial" panose="020B0604020202020204" pitchFamily="34" charset="0"/>
              <a:buNone/>
            </a:pPr>
            <a:r>
              <a:rPr lang="en-US" b="0" i="0" dirty="0">
                <a:solidFill>
                  <a:srgbClr val="ECECEC"/>
                </a:solidFill>
                <a:effectLst/>
                <a:latin typeface="Söhne"/>
              </a:rPr>
              <a:t>Regular evaluations aligning with long-term objectives:</a:t>
            </a:r>
          </a:p>
          <a:p>
            <a:pPr marL="742950" lvl="1" indent="-285750" algn="l">
              <a:buFont typeface="Arial" panose="020B0604020202020204" pitchFamily="34" charset="0"/>
              <a:buChar char="•"/>
            </a:pPr>
            <a:r>
              <a:rPr lang="en-US" b="0" i="0" dirty="0">
                <a:solidFill>
                  <a:srgbClr val="ECECEC"/>
                </a:solidFill>
                <a:effectLst/>
                <a:latin typeface="Söhne"/>
              </a:rPr>
              <a:t>It's crucial to regularly assess our strategic vendors to ensure they're aligned with our long-term business goals and objectives.</a:t>
            </a:r>
          </a:p>
          <a:p>
            <a:pPr marL="742950" lvl="1" indent="-285750" algn="l">
              <a:buFont typeface="Arial" panose="020B0604020202020204" pitchFamily="34" charset="0"/>
              <a:buChar char="•"/>
            </a:pPr>
            <a:r>
              <a:rPr lang="en-US" b="0" i="0" dirty="0">
                <a:solidFill>
                  <a:srgbClr val="ECECEC"/>
                </a:solidFill>
                <a:effectLst/>
                <a:latin typeface="Söhne"/>
              </a:rPr>
              <a:t>This helps us maintain focus and direction in our partnerships and ensures that they contribute positively to our overall vision.</a:t>
            </a:r>
          </a:p>
          <a:p>
            <a:pPr algn="l">
              <a:buFont typeface="Arial" panose="020B0604020202020204" pitchFamily="34" charset="0"/>
              <a:buNone/>
            </a:pPr>
            <a:r>
              <a:rPr lang="en-US" b="0" i="0" dirty="0">
                <a:solidFill>
                  <a:srgbClr val="ECECEC"/>
                </a:solidFill>
                <a:effectLst/>
                <a:latin typeface="Söhne"/>
              </a:rPr>
              <a:t>SLAs and KPIs emphasizing innovation and quality:</a:t>
            </a:r>
          </a:p>
          <a:p>
            <a:pPr marL="742950" lvl="1" indent="-285750" algn="l">
              <a:buFont typeface="Arial" panose="020B0604020202020204" pitchFamily="34" charset="0"/>
              <a:buChar char="•"/>
            </a:pPr>
            <a:r>
              <a:rPr lang="en-US" b="0" i="0" dirty="0">
                <a:solidFill>
                  <a:srgbClr val="ECECEC"/>
                </a:solidFill>
                <a:effectLst/>
                <a:latin typeface="Söhne"/>
              </a:rPr>
              <a:t>We establish Service Level Agreements (SLAs) and Key Performance Indicators (KPIs) that prioritize innovation and quality.</a:t>
            </a:r>
          </a:p>
          <a:p>
            <a:pPr marL="742950" lvl="1" indent="-285750" algn="l">
              <a:buFont typeface="Arial" panose="020B0604020202020204" pitchFamily="34" charset="0"/>
              <a:buChar char="•"/>
            </a:pPr>
            <a:r>
              <a:rPr lang="en-US" b="0" i="0" dirty="0">
                <a:solidFill>
                  <a:srgbClr val="ECECEC"/>
                </a:solidFill>
                <a:effectLst/>
                <a:latin typeface="Söhne"/>
              </a:rPr>
              <a:t>These benchmarks guide our strategic vendors towards delivering high-value solutions that drive innovation and maintain quality standards.</a:t>
            </a:r>
          </a:p>
          <a:p>
            <a:pPr algn="l">
              <a:buFont typeface="Arial" panose="020B0604020202020204" pitchFamily="34" charset="0"/>
              <a:buNone/>
            </a:pPr>
            <a:r>
              <a:rPr lang="en-US" b="0" i="0" dirty="0">
                <a:solidFill>
                  <a:srgbClr val="ECECEC"/>
                </a:solidFill>
                <a:effectLst/>
                <a:latin typeface="Söhne"/>
              </a:rPr>
              <a:t>Planning meetings for ongoing enhancements:</a:t>
            </a:r>
          </a:p>
          <a:p>
            <a:pPr marL="742950" lvl="1" indent="-285750" algn="l">
              <a:buFont typeface="Arial" panose="020B0604020202020204" pitchFamily="34" charset="0"/>
              <a:buChar char="•"/>
            </a:pPr>
            <a:r>
              <a:rPr lang="en-US" b="0" i="0" dirty="0">
                <a:solidFill>
                  <a:srgbClr val="ECECEC"/>
                </a:solidFill>
                <a:effectLst/>
                <a:latin typeface="Söhne"/>
              </a:rPr>
              <a:t>We conduct regular planning meetings with our strategic vendors to foster ongoing improvements and enhancements.</a:t>
            </a:r>
          </a:p>
          <a:p>
            <a:pPr marL="742950" lvl="1" indent="-285750" algn="l">
              <a:buFont typeface="Arial" panose="020B0604020202020204" pitchFamily="34" charset="0"/>
              <a:buChar char="•"/>
            </a:pPr>
            <a:r>
              <a:rPr lang="en-US" b="0" i="0" dirty="0">
                <a:solidFill>
                  <a:srgbClr val="ECECEC"/>
                </a:solidFill>
                <a:effectLst/>
                <a:latin typeface="Söhne"/>
              </a:rPr>
              <a:t>These sessions provide a platform for collaborative problem-solving and innovation, ensuring that our partnerships evolve to meet changing needs and market dynamics.</a:t>
            </a:r>
          </a:p>
          <a:p>
            <a:endParaRPr lang="en-CA" dirty="0"/>
          </a:p>
          <a:p>
            <a:pPr algn="l">
              <a:buFont typeface="Arial" panose="020B0604020202020204" pitchFamily="34" charset="0"/>
              <a:buNone/>
            </a:pPr>
            <a:r>
              <a:rPr lang="en-US" b="0" i="0" dirty="0">
                <a:solidFill>
                  <a:srgbClr val="ECECEC"/>
                </a:solidFill>
                <a:effectLst/>
                <a:latin typeface="Söhne"/>
              </a:rPr>
              <a:t>Regular assessments maintaining operational standards:</a:t>
            </a:r>
          </a:p>
          <a:p>
            <a:pPr marL="742950" lvl="1" indent="-285750" algn="l">
              <a:buFont typeface="Arial" panose="020B0604020202020204" pitchFamily="34" charset="0"/>
              <a:buChar char="•"/>
            </a:pPr>
            <a:r>
              <a:rPr lang="en-US" b="0" i="0" dirty="0">
                <a:solidFill>
                  <a:srgbClr val="ECECEC"/>
                </a:solidFill>
                <a:effectLst/>
                <a:latin typeface="Söhne"/>
              </a:rPr>
              <a:t>Our important vendors undergo regular assessments to ensure that they meet our operational standards consistently.</a:t>
            </a:r>
          </a:p>
          <a:p>
            <a:pPr marL="742950" lvl="1" indent="-285750" algn="l">
              <a:buFont typeface="Arial" panose="020B0604020202020204" pitchFamily="34" charset="0"/>
              <a:buChar char="•"/>
            </a:pPr>
            <a:r>
              <a:rPr lang="en-US" b="0" i="0" dirty="0">
                <a:solidFill>
                  <a:srgbClr val="ECECEC"/>
                </a:solidFill>
                <a:effectLst/>
                <a:latin typeface="Söhne"/>
              </a:rPr>
              <a:t>This helps us maintain efficiency and reliability in our operations, crucial for achieving our business objectives.</a:t>
            </a:r>
          </a:p>
          <a:p>
            <a:pPr algn="l">
              <a:buFont typeface="Arial" panose="020B0604020202020204" pitchFamily="34" charset="0"/>
              <a:buNone/>
            </a:pPr>
            <a:r>
              <a:rPr lang="en-US" b="0" i="0" dirty="0">
                <a:solidFill>
                  <a:srgbClr val="ECECEC"/>
                </a:solidFill>
                <a:effectLst/>
                <a:latin typeface="Söhne"/>
              </a:rPr>
              <a:t>Emphasis on cost efficiency and shared advantages:</a:t>
            </a:r>
          </a:p>
          <a:p>
            <a:pPr marL="742950" lvl="1" indent="-285750" algn="l">
              <a:buFont typeface="Arial" panose="020B0604020202020204" pitchFamily="34" charset="0"/>
              <a:buChar char="•"/>
            </a:pPr>
            <a:r>
              <a:rPr lang="en-US" b="0" i="0" dirty="0">
                <a:solidFill>
                  <a:srgbClr val="ECECEC"/>
                </a:solidFill>
                <a:effectLst/>
                <a:latin typeface="Söhne"/>
              </a:rPr>
              <a:t>We prioritize cost efficiency and seek shared advantages in our relationships with important vendors.</a:t>
            </a:r>
          </a:p>
          <a:p>
            <a:pPr marL="742950" lvl="1" indent="-285750" algn="l">
              <a:buFont typeface="Arial" panose="020B0604020202020204" pitchFamily="34" charset="0"/>
              <a:buChar char="•"/>
            </a:pPr>
            <a:r>
              <a:rPr lang="en-US" b="0" i="0" dirty="0">
                <a:solidFill>
                  <a:srgbClr val="ECECEC"/>
                </a:solidFill>
                <a:effectLst/>
                <a:latin typeface="Söhne"/>
              </a:rPr>
              <a:t>This collaborative approach fosters mutual benefits and ensures that both parties are aligned towards achieving cost-effective solutions.</a:t>
            </a:r>
          </a:p>
          <a:p>
            <a:pPr algn="l">
              <a:buFont typeface="Arial" panose="020B0604020202020204" pitchFamily="34" charset="0"/>
              <a:buNone/>
            </a:pPr>
            <a:r>
              <a:rPr lang="en-US" b="0" i="0" dirty="0">
                <a:solidFill>
                  <a:srgbClr val="ECECEC"/>
                </a:solidFill>
                <a:effectLst/>
                <a:latin typeface="Söhne"/>
              </a:rPr>
              <a:t>Promote teamwork for addressing challenges:</a:t>
            </a:r>
          </a:p>
          <a:p>
            <a:pPr marL="742950" lvl="1" indent="-285750" algn="l">
              <a:buFont typeface="Arial" panose="020B0604020202020204" pitchFamily="34" charset="0"/>
              <a:buChar char="•"/>
            </a:pPr>
            <a:r>
              <a:rPr lang="en-US" b="0" i="0" dirty="0">
                <a:solidFill>
                  <a:srgbClr val="ECECEC"/>
                </a:solidFill>
                <a:effectLst/>
                <a:latin typeface="Söhne"/>
              </a:rPr>
              <a:t>We promote a teamwork-oriented strategy with our important vendors to effectively address challenges.</a:t>
            </a:r>
          </a:p>
          <a:p>
            <a:pPr marL="742950" lvl="1" indent="-285750" algn="l">
              <a:buFont typeface="Arial" panose="020B0604020202020204" pitchFamily="34" charset="0"/>
              <a:buChar char="•"/>
            </a:pPr>
            <a:r>
              <a:rPr lang="en-US" b="0" i="0" dirty="0">
                <a:solidFill>
                  <a:srgbClr val="ECECEC"/>
                </a:solidFill>
                <a:effectLst/>
                <a:latin typeface="Söhne"/>
              </a:rPr>
              <a:t>By fostering a collaborative environment, we can tackle complexities and overcome obstacles together, enhancing the success of our partnerships.</a:t>
            </a:r>
          </a:p>
          <a:p>
            <a:endParaRPr lang="en-CA" dirty="0"/>
          </a:p>
          <a:p>
            <a:pPr algn="l">
              <a:buFont typeface="Arial" panose="020B0604020202020204" pitchFamily="34" charset="0"/>
              <a:buNone/>
            </a:pPr>
            <a:r>
              <a:rPr lang="en-US" b="0" i="0" dirty="0">
                <a:solidFill>
                  <a:srgbClr val="ECECEC"/>
                </a:solidFill>
                <a:effectLst/>
                <a:latin typeface="Söhne"/>
              </a:rPr>
              <a:t>Monitoring to meet basic service standards:</a:t>
            </a:r>
          </a:p>
          <a:p>
            <a:pPr marL="742950" lvl="1" indent="-285750" algn="l">
              <a:buFont typeface="Arial" panose="020B0604020202020204" pitchFamily="34" charset="0"/>
              <a:buChar char="•"/>
            </a:pPr>
            <a:r>
              <a:rPr lang="en-US" b="0" i="0" dirty="0">
                <a:solidFill>
                  <a:srgbClr val="ECECEC"/>
                </a:solidFill>
                <a:effectLst/>
                <a:latin typeface="Söhne"/>
              </a:rPr>
              <a:t>We closely monitor our tactical vendors to ensure they meet our basic service standards consistently.</a:t>
            </a:r>
          </a:p>
          <a:p>
            <a:pPr marL="742950" lvl="1" indent="-285750" algn="l">
              <a:buFont typeface="Arial" panose="020B0604020202020204" pitchFamily="34" charset="0"/>
              <a:buChar char="•"/>
            </a:pPr>
            <a:r>
              <a:rPr lang="en-US" b="0" i="0" dirty="0">
                <a:solidFill>
                  <a:srgbClr val="ECECEC"/>
                </a:solidFill>
                <a:effectLst/>
                <a:latin typeface="Söhne"/>
              </a:rPr>
              <a:t>This ensures reliability and helps us maintain the essential services required for our operations.</a:t>
            </a:r>
          </a:p>
          <a:p>
            <a:pPr algn="l">
              <a:buFont typeface="Arial" panose="020B0604020202020204" pitchFamily="34" charset="0"/>
              <a:buNone/>
            </a:pPr>
            <a:r>
              <a:rPr lang="en-US" b="0" i="0" dirty="0">
                <a:solidFill>
                  <a:srgbClr val="ECECEC"/>
                </a:solidFill>
                <a:effectLst/>
                <a:latin typeface="Söhne"/>
              </a:rPr>
              <a:t>Simple measurements emphasizing dependability:</a:t>
            </a:r>
          </a:p>
          <a:p>
            <a:pPr marL="742950" lvl="1" indent="-285750" algn="l">
              <a:buFont typeface="Arial" panose="020B0604020202020204" pitchFamily="34" charset="0"/>
              <a:buChar char="•"/>
            </a:pPr>
            <a:r>
              <a:rPr lang="en-US" b="0" i="0" dirty="0">
                <a:solidFill>
                  <a:srgbClr val="ECECEC"/>
                </a:solidFill>
                <a:effectLst/>
                <a:latin typeface="Söhne"/>
              </a:rPr>
              <a:t>Our measurements for tactical vendors focus on simplicity and emphasize dependability.</a:t>
            </a:r>
          </a:p>
          <a:p>
            <a:pPr marL="742950" lvl="1" indent="-285750" algn="l">
              <a:buFont typeface="Arial" panose="020B0604020202020204" pitchFamily="34" charset="0"/>
              <a:buChar char="•"/>
            </a:pPr>
            <a:r>
              <a:rPr lang="en-US" b="0" i="0" dirty="0">
                <a:solidFill>
                  <a:srgbClr val="ECECEC"/>
                </a:solidFill>
                <a:effectLst/>
                <a:latin typeface="Söhne"/>
              </a:rPr>
              <a:t>This straightforward approach helps us assess reliability quickly and efficiently, ensuring that our tactical vendors meet our expectations.</a:t>
            </a:r>
          </a:p>
          <a:p>
            <a:pPr algn="l">
              <a:buFont typeface="Arial" panose="020B0604020202020204" pitchFamily="34" charset="0"/>
              <a:buNone/>
            </a:pPr>
            <a:r>
              <a:rPr lang="en-US" b="0" i="0" dirty="0">
                <a:solidFill>
                  <a:srgbClr val="ECECEC"/>
                </a:solidFill>
                <a:effectLst/>
                <a:latin typeface="Söhne"/>
              </a:rPr>
              <a:t>Regular evaluations to cut costs and enhance operations:</a:t>
            </a:r>
          </a:p>
          <a:p>
            <a:pPr marL="742950" lvl="1" indent="-285750" algn="l">
              <a:buFont typeface="Arial" panose="020B0604020202020204" pitchFamily="34" charset="0"/>
              <a:buChar char="•"/>
            </a:pPr>
            <a:r>
              <a:rPr lang="en-US" b="0" i="0" dirty="0">
                <a:solidFill>
                  <a:srgbClr val="ECECEC"/>
                </a:solidFill>
                <a:effectLst/>
                <a:latin typeface="Söhne"/>
              </a:rPr>
              <a:t>We conduct regular evaluations of our tactical vendors with a focus on cost reduction and operational enhancement.</a:t>
            </a:r>
          </a:p>
          <a:p>
            <a:pPr marL="742950" lvl="1" indent="-285750" algn="l">
              <a:buFont typeface="Arial" panose="020B0604020202020204" pitchFamily="34" charset="0"/>
              <a:buChar char="•"/>
            </a:pPr>
            <a:r>
              <a:rPr lang="en-US" b="0" i="0" dirty="0">
                <a:solidFill>
                  <a:srgbClr val="ECECEC"/>
                </a:solidFill>
                <a:effectLst/>
                <a:latin typeface="Söhne"/>
              </a:rPr>
              <a:t>By continuously assessing performance and seeking opportunities for improvement, we optimize our operations and drive efficiency throughout our supply chain.</a:t>
            </a:r>
          </a:p>
          <a:p>
            <a:endParaRPr lang="en-CA" dirty="0"/>
          </a:p>
          <a:p>
            <a:pPr algn="just"/>
            <a:endParaRPr lang="en-US" sz="1200"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4AE5384A-B23A-B3EA-4A64-C4B561F9068B}"/>
              </a:ext>
            </a:extLst>
          </p:cNvPr>
          <p:cNvSpPr>
            <a:spLocks noGrp="1"/>
          </p:cNvSpPr>
          <p:nvPr>
            <p:ph type="sldNum" sz="quarter" idx="5"/>
          </p:nvPr>
        </p:nvSpPr>
        <p:spPr/>
        <p:txBody>
          <a:bodyPr/>
          <a:lstStyle/>
          <a:p>
            <a:fld id="{A89C7E07-3C67-C64C-8DA0-0404F6303970}" type="slidenum">
              <a:rPr lang="en-US" smtClean="0"/>
              <a:t>17</a:t>
            </a:fld>
            <a:endParaRPr lang="en-US" dirty="0"/>
          </a:p>
        </p:txBody>
      </p:sp>
    </p:spTree>
    <p:extLst>
      <p:ext uri="{BB962C8B-B14F-4D97-AF65-F5344CB8AC3E}">
        <p14:creationId xmlns:p14="http://schemas.microsoft.com/office/powerpoint/2010/main" val="19680560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ECECEC"/>
                </a:solidFill>
                <a:effectLst/>
                <a:latin typeface="Söhne"/>
              </a:rPr>
              <a:t>Check stability, reputation, and compliance:</a:t>
            </a:r>
          </a:p>
          <a:p>
            <a:pPr marL="742950" lvl="1" indent="-285750" algn="l">
              <a:buFont typeface="Arial" panose="020B0604020202020204" pitchFamily="34" charset="0"/>
              <a:buChar char="•"/>
            </a:pPr>
            <a:r>
              <a:rPr lang="en-US" b="0" i="0" dirty="0">
                <a:solidFill>
                  <a:srgbClr val="ECECEC"/>
                </a:solidFill>
                <a:effectLst/>
                <a:latin typeface="Söhne"/>
              </a:rPr>
              <a:t>When dealing with strategic vendors, it's essential to conduct thorough checks to ensure their stability, reputation, and compliance with regulations.</a:t>
            </a:r>
          </a:p>
          <a:p>
            <a:pPr marL="742950" lvl="1" indent="-285750" algn="l">
              <a:buFont typeface="Arial" panose="020B0604020202020204" pitchFamily="34" charset="0"/>
              <a:buChar char="•"/>
            </a:pPr>
            <a:r>
              <a:rPr lang="en-US" b="0" i="0" dirty="0">
                <a:solidFill>
                  <a:srgbClr val="ECECEC"/>
                </a:solidFill>
                <a:effectLst/>
                <a:latin typeface="Söhne"/>
              </a:rPr>
              <a:t>This helps mitigate the risk of partnering with unreliable or non-compliant vendors, which could adversely affect our operations and reputation.</a:t>
            </a:r>
          </a:p>
          <a:p>
            <a:pPr algn="l">
              <a:buFont typeface="Arial" panose="020B0604020202020204" pitchFamily="34" charset="0"/>
              <a:buNone/>
            </a:pPr>
            <a:r>
              <a:rPr lang="en-US" b="0" i="0" dirty="0">
                <a:solidFill>
                  <a:srgbClr val="ECECEC"/>
                </a:solidFill>
                <a:effectLst/>
                <a:latin typeface="Söhne"/>
              </a:rPr>
              <a:t>Solid contracts with precise terms:</a:t>
            </a:r>
          </a:p>
          <a:p>
            <a:pPr marL="742950" lvl="1" indent="-285750" algn="l">
              <a:buFont typeface="Arial" panose="020B0604020202020204" pitchFamily="34" charset="0"/>
              <a:buChar char="•"/>
            </a:pPr>
            <a:r>
              <a:rPr lang="en-US" b="0" i="0" dirty="0">
                <a:solidFill>
                  <a:srgbClr val="ECECEC"/>
                </a:solidFill>
                <a:effectLst/>
                <a:latin typeface="Söhne"/>
              </a:rPr>
              <a:t>We establish solid contracts with our strategic vendors, outlining precise terms for performance, confidentiality, and dispute resolution.</a:t>
            </a:r>
          </a:p>
          <a:p>
            <a:pPr marL="742950" lvl="1" indent="-285750" algn="l">
              <a:buFont typeface="Arial" panose="020B0604020202020204" pitchFamily="34" charset="0"/>
              <a:buChar char="•"/>
            </a:pPr>
            <a:r>
              <a:rPr lang="en-US" b="0" i="0" dirty="0">
                <a:solidFill>
                  <a:srgbClr val="ECECEC"/>
                </a:solidFill>
                <a:effectLst/>
                <a:latin typeface="Söhne"/>
              </a:rPr>
              <a:t>These contracts provide clarity and accountability, reducing the likelihood of misunderstandings or disagreements that could lead to disruptions in our partnerships.</a:t>
            </a:r>
          </a:p>
          <a:p>
            <a:pPr algn="l">
              <a:buFont typeface="Arial" panose="020B0604020202020204" pitchFamily="34" charset="0"/>
              <a:buNone/>
            </a:pPr>
            <a:r>
              <a:rPr lang="en-US" b="0" i="0" dirty="0">
                <a:solidFill>
                  <a:srgbClr val="ECECEC"/>
                </a:solidFill>
                <a:effectLst/>
                <a:latin typeface="Söhne"/>
              </a:rPr>
              <a:t>Frequent meetings to align strategies and address potential risks:</a:t>
            </a:r>
          </a:p>
          <a:p>
            <a:pPr marL="742950" lvl="1" indent="-285750" algn="l">
              <a:buFont typeface="Arial" panose="020B0604020202020204" pitchFamily="34" charset="0"/>
              <a:buChar char="•"/>
            </a:pPr>
            <a:r>
              <a:rPr lang="en-US" b="0" i="0" dirty="0">
                <a:solidFill>
                  <a:srgbClr val="ECECEC"/>
                </a:solidFill>
                <a:effectLst/>
                <a:latin typeface="Söhne"/>
              </a:rPr>
              <a:t>We hold frequent meetings with our strategic vendors to align strategies and proactively address potential risks.</a:t>
            </a:r>
          </a:p>
          <a:p>
            <a:pPr marL="742950" lvl="1" indent="-285750" algn="l">
              <a:buFont typeface="Arial" panose="020B0604020202020204" pitchFamily="34" charset="0"/>
              <a:buChar char="•"/>
            </a:pPr>
            <a:r>
              <a:rPr lang="en-US" b="0" i="0" dirty="0">
                <a:solidFill>
                  <a:srgbClr val="ECECEC"/>
                </a:solidFill>
                <a:effectLst/>
                <a:latin typeface="Söhne"/>
              </a:rPr>
              <a:t>By maintaining open communication and collaboration, we can identify and mitigate risks early, ensuring the success and continuity of our partnerships.</a:t>
            </a:r>
          </a:p>
          <a:p>
            <a:endParaRPr lang="en-CA" dirty="0"/>
          </a:p>
          <a:p>
            <a:pPr algn="l">
              <a:buFont typeface="Arial" panose="020B0604020202020204" pitchFamily="34" charset="0"/>
              <a:buNone/>
            </a:pPr>
            <a:r>
              <a:rPr lang="en-US" b="0" i="0" dirty="0">
                <a:solidFill>
                  <a:srgbClr val="ECECEC"/>
                </a:solidFill>
                <a:effectLst/>
                <a:latin typeface="Söhne"/>
              </a:rPr>
              <a:t>Routine evaluations of performance and compliance:</a:t>
            </a:r>
          </a:p>
          <a:p>
            <a:pPr marL="742950" lvl="1" indent="-285750" algn="l">
              <a:buFont typeface="Arial" panose="020B0604020202020204" pitchFamily="34" charset="0"/>
              <a:buChar char="•"/>
            </a:pPr>
            <a:r>
              <a:rPr lang="en-US" b="0" i="0" dirty="0">
                <a:solidFill>
                  <a:srgbClr val="ECECEC"/>
                </a:solidFill>
                <a:effectLst/>
                <a:latin typeface="Söhne"/>
              </a:rPr>
              <a:t>Our important vendors undergo routine evaluations to assess their performance and ensure compliance with our standards and regulations.</a:t>
            </a:r>
          </a:p>
          <a:p>
            <a:pPr marL="742950" lvl="1" indent="-285750" algn="l">
              <a:buFont typeface="Arial" panose="020B0604020202020204" pitchFamily="34" charset="0"/>
              <a:buChar char="•"/>
            </a:pPr>
            <a:r>
              <a:rPr lang="en-US" b="0" i="0" dirty="0">
                <a:solidFill>
                  <a:srgbClr val="ECECEC"/>
                </a:solidFill>
                <a:effectLst/>
                <a:latin typeface="Söhne"/>
              </a:rPr>
              <a:t>This ongoing assessment helps us maintain quality and reliability in our supply chain operations, reducing the risk of disruptions or non-compliance issues.</a:t>
            </a:r>
          </a:p>
          <a:p>
            <a:pPr algn="l">
              <a:buFont typeface="Arial" panose="020B0604020202020204" pitchFamily="34" charset="0"/>
              <a:buNone/>
            </a:pPr>
            <a:r>
              <a:rPr lang="en-US" b="0" i="0" dirty="0">
                <a:solidFill>
                  <a:srgbClr val="ECECEC"/>
                </a:solidFill>
                <a:effectLst/>
                <a:latin typeface="Söhne"/>
              </a:rPr>
              <a:t>Continuity plans prioritizing supply chain operations:</a:t>
            </a:r>
          </a:p>
          <a:p>
            <a:pPr marL="742950" lvl="1" indent="-285750" algn="l">
              <a:buFont typeface="Arial" panose="020B0604020202020204" pitchFamily="34" charset="0"/>
              <a:buChar char="•"/>
            </a:pPr>
            <a:r>
              <a:rPr lang="en-US" b="0" i="0" dirty="0">
                <a:solidFill>
                  <a:srgbClr val="ECECEC"/>
                </a:solidFill>
                <a:effectLst/>
                <a:latin typeface="Söhne"/>
              </a:rPr>
              <a:t>We develop continuity plans that prioritize our supply chain operations, particularly those involving important vendors.</a:t>
            </a:r>
          </a:p>
          <a:p>
            <a:pPr marL="742950" lvl="1" indent="-285750" algn="l">
              <a:buFont typeface="Arial" panose="020B0604020202020204" pitchFamily="34" charset="0"/>
              <a:buChar char="•"/>
            </a:pPr>
            <a:r>
              <a:rPr lang="en-US" b="0" i="0" dirty="0">
                <a:solidFill>
                  <a:srgbClr val="ECECEC"/>
                </a:solidFill>
                <a:effectLst/>
                <a:latin typeface="Söhne"/>
              </a:rPr>
              <a:t>These plans outline strategies for maintaining continuity in case of disruptions or emergencies, minimizing the impact on our operations and ensuring business resilience.</a:t>
            </a:r>
          </a:p>
          <a:p>
            <a:pPr algn="l">
              <a:buFont typeface="Arial" panose="020B0604020202020204" pitchFamily="34" charset="0"/>
              <a:buNone/>
            </a:pPr>
            <a:r>
              <a:rPr lang="en-US" b="0" i="0" dirty="0">
                <a:solidFill>
                  <a:srgbClr val="ECECEC"/>
                </a:solidFill>
                <a:effectLst/>
                <a:latin typeface="Söhne"/>
              </a:rPr>
              <a:t>Establish performance indicators for risk detection:</a:t>
            </a:r>
          </a:p>
          <a:p>
            <a:pPr marL="742950" lvl="1" indent="-285750" algn="l">
              <a:buFont typeface="Arial" panose="020B0604020202020204" pitchFamily="34" charset="0"/>
              <a:buChar char="•"/>
            </a:pPr>
            <a:r>
              <a:rPr lang="en-US" b="0" i="0" dirty="0">
                <a:solidFill>
                  <a:srgbClr val="ECECEC"/>
                </a:solidFill>
                <a:effectLst/>
                <a:latin typeface="Söhne"/>
              </a:rPr>
              <a:t>We establish performance indicators to detect and monitor risks associated with our important vendors.</a:t>
            </a:r>
          </a:p>
          <a:p>
            <a:pPr marL="742950" lvl="1" indent="-285750" algn="l">
              <a:buFont typeface="Arial" panose="020B0604020202020204" pitchFamily="34" charset="0"/>
              <a:buChar char="•"/>
            </a:pPr>
            <a:r>
              <a:rPr lang="en-US" b="0" i="0" dirty="0">
                <a:solidFill>
                  <a:srgbClr val="ECECEC"/>
                </a:solidFill>
                <a:effectLst/>
                <a:latin typeface="Söhne"/>
              </a:rPr>
              <a:t>By tracking key metrics and indicators, we can identify potential risks early and take proactive measures to mitigate them, safeguarding our operations and objectives.</a:t>
            </a:r>
          </a:p>
          <a:p>
            <a:endParaRPr lang="en-CA" dirty="0"/>
          </a:p>
          <a:p>
            <a:pPr>
              <a:buFont typeface="Arial" panose="020B0604020202020204" pitchFamily="34" charset="0"/>
              <a:buNone/>
            </a:pPr>
            <a:r>
              <a:rPr lang="en-US" dirty="0">
                <a:effectLst/>
              </a:rPr>
              <a:t>Standardized agreements with consequences:</a:t>
            </a:r>
          </a:p>
          <a:p>
            <a:pPr marL="742950" lvl="1" indent="-285750">
              <a:buFont typeface="Arial" panose="020B0604020202020204" pitchFamily="34" charset="0"/>
              <a:buChar char="•"/>
            </a:pPr>
            <a:r>
              <a:rPr lang="en-US" dirty="0">
                <a:effectLst/>
              </a:rPr>
              <a:t>We use standardized agreements with our tactical vendors, including clear consequences for non-compliance or failure to meet obligations.</a:t>
            </a:r>
          </a:p>
          <a:p>
            <a:pPr marL="742950" lvl="1" indent="-285750">
              <a:buFont typeface="Arial" panose="020B0604020202020204" pitchFamily="34" charset="0"/>
              <a:buChar char="•"/>
            </a:pPr>
            <a:r>
              <a:rPr lang="en-US" dirty="0">
                <a:effectLst/>
              </a:rPr>
              <a:t>These agreements establish expectations and accountability, ensuring that our tactical vendors understand and fulfill their responsibilities reliably.</a:t>
            </a:r>
          </a:p>
          <a:p>
            <a:pPr>
              <a:buFont typeface="Arial" panose="020B0604020202020204" pitchFamily="34" charset="0"/>
              <a:buNone/>
            </a:pPr>
            <a:r>
              <a:rPr lang="en-US" dirty="0">
                <a:effectLst/>
              </a:rPr>
              <a:t>Assess risks related to operations and delivery:</a:t>
            </a:r>
          </a:p>
          <a:p>
            <a:pPr marL="742950" lvl="1" indent="-285750">
              <a:buFont typeface="Arial" panose="020B0604020202020204" pitchFamily="34" charset="0"/>
              <a:buChar char="•"/>
            </a:pPr>
            <a:r>
              <a:rPr lang="en-US" dirty="0">
                <a:effectLst/>
              </a:rPr>
              <a:t>We assess risks related to operations and delivery when dealing with tactical vendors, focusing on potential disruptions or delays.</a:t>
            </a:r>
          </a:p>
          <a:p>
            <a:pPr marL="742950" lvl="1" indent="-285750">
              <a:buFont typeface="Arial" panose="020B0604020202020204" pitchFamily="34" charset="0"/>
              <a:buChar char="•"/>
            </a:pPr>
            <a:r>
              <a:rPr lang="en-US" dirty="0">
                <a:effectLst/>
              </a:rPr>
              <a:t>By identifying and understanding these risks, we can implement measures to minimize their impact and maintain continuity in our operations.</a:t>
            </a:r>
          </a:p>
          <a:p>
            <a:pPr>
              <a:buFont typeface="Arial" panose="020B0604020202020204" pitchFamily="34" charset="0"/>
              <a:buNone/>
            </a:pPr>
            <a:r>
              <a:rPr lang="en-US" dirty="0">
                <a:effectLst/>
              </a:rPr>
              <a:t>Efficient plans for quick vendor replacement:</a:t>
            </a:r>
          </a:p>
          <a:p>
            <a:pPr marL="742950" lvl="1" indent="-285750">
              <a:buFont typeface="Arial" panose="020B0604020202020204" pitchFamily="34" charset="0"/>
              <a:buChar char="•"/>
            </a:pPr>
            <a:r>
              <a:rPr lang="en-US" dirty="0">
                <a:effectLst/>
              </a:rPr>
              <a:t>We develop efficient plans for quick vendor replacement in case of emergencies or unforeseen circumstances.</a:t>
            </a:r>
          </a:p>
          <a:p>
            <a:pPr marL="742950" lvl="1" indent="-285750">
              <a:buFont typeface="Arial" panose="020B0604020202020204" pitchFamily="34" charset="0"/>
              <a:buChar char="•"/>
            </a:pPr>
            <a:r>
              <a:rPr lang="en-US" dirty="0">
                <a:effectLst/>
              </a:rPr>
              <a:t>These plans outline procedures for identifying alternative vendors and transitioning smoothly to ensure minimal disruption to our operations and objectives.</a:t>
            </a:r>
          </a:p>
        </p:txBody>
      </p:sp>
      <p:sp>
        <p:nvSpPr>
          <p:cNvPr id="4" name="Slide Number Placeholder 3"/>
          <p:cNvSpPr>
            <a:spLocks noGrp="1"/>
          </p:cNvSpPr>
          <p:nvPr>
            <p:ph type="sldNum" sz="quarter" idx="5"/>
          </p:nvPr>
        </p:nvSpPr>
        <p:spPr/>
        <p:txBody>
          <a:bodyPr/>
          <a:lstStyle/>
          <a:p>
            <a:fld id="{A89C7E07-3C67-C64C-8DA0-0404F6303970}" type="slidenum">
              <a:rPr lang="en-US" smtClean="0"/>
              <a:t>18</a:t>
            </a:fld>
            <a:endParaRPr lang="en-US" dirty="0"/>
          </a:p>
        </p:txBody>
      </p:sp>
    </p:spTree>
    <p:extLst>
      <p:ext uri="{BB962C8B-B14F-4D97-AF65-F5344CB8AC3E}">
        <p14:creationId xmlns:p14="http://schemas.microsoft.com/office/powerpoint/2010/main" val="17282927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B0301-68B2-C628-FCD8-141EDA2B0A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C111CD-F03C-B78C-9774-45A4FEFE9C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8CD490-5C2F-E577-ADAA-FD7C1D502A29}"/>
              </a:ext>
            </a:extLst>
          </p:cNvPr>
          <p:cNvSpPr>
            <a:spLocks noGrp="1"/>
          </p:cNvSpPr>
          <p:nvPr>
            <p:ph type="body" idx="1"/>
          </p:nvPr>
        </p:nvSpPr>
        <p:spPr/>
        <p:txBody>
          <a:bodyPr/>
          <a:lstStyle/>
          <a:p>
            <a:r>
              <a:rPr lang="en-US" b="1" dirty="0">
                <a:effectLst/>
              </a:rPr>
              <a:t>Financial</a:t>
            </a:r>
          </a:p>
          <a:p>
            <a:pPr>
              <a:buFont typeface="Arial" panose="020B0604020202020204" pitchFamily="34" charset="0"/>
              <a:buNone/>
            </a:pPr>
            <a:r>
              <a:rPr lang="en-US" dirty="0">
                <a:effectLst/>
              </a:rPr>
              <a:t>Cost savings percentage and ROI targets:</a:t>
            </a:r>
          </a:p>
          <a:p>
            <a:pPr marL="742950" lvl="1" indent="-285750">
              <a:buFont typeface="Arial" panose="020B0604020202020204" pitchFamily="34" charset="0"/>
              <a:buChar char="•"/>
            </a:pPr>
            <a:r>
              <a:rPr lang="en-US" dirty="0">
                <a:effectLst/>
              </a:rPr>
              <a:t>In the financial perspective, our focus is on achieving cost savings and Return on Investment (ROI) targets.</a:t>
            </a:r>
          </a:p>
          <a:p>
            <a:pPr marL="742950" lvl="1" indent="-285750">
              <a:buFont typeface="Arial" panose="020B0604020202020204" pitchFamily="34" charset="0"/>
              <a:buChar char="•"/>
            </a:pPr>
            <a:r>
              <a:rPr lang="en-US" dirty="0">
                <a:effectLst/>
              </a:rPr>
              <a:t>By optimizing our expenses and investments, we aim to maximize profitability and resource efficiency.</a:t>
            </a:r>
          </a:p>
          <a:p>
            <a:pPr>
              <a:buFont typeface="Arial" panose="020B0604020202020204" pitchFamily="34" charset="0"/>
              <a:buNone/>
            </a:pPr>
            <a:r>
              <a:rPr lang="en-US" dirty="0">
                <a:effectLst/>
              </a:rPr>
              <a:t>Implement strategic sourcing and optimize logistics:</a:t>
            </a:r>
          </a:p>
          <a:p>
            <a:pPr marL="742950" lvl="1" indent="-285750">
              <a:buFont typeface="Arial" panose="020B0604020202020204" pitchFamily="34" charset="0"/>
              <a:buChar char="•"/>
            </a:pPr>
            <a:r>
              <a:rPr lang="en-US" dirty="0">
                <a:effectLst/>
              </a:rPr>
              <a:t>To achieve our financial goals, we prioritize strategic sourcing and logistics optimization.</a:t>
            </a:r>
          </a:p>
          <a:p>
            <a:pPr marL="742950" lvl="1" indent="-285750">
              <a:buFont typeface="Arial" panose="020B0604020202020204" pitchFamily="34" charset="0"/>
              <a:buChar char="•"/>
            </a:pPr>
            <a:r>
              <a:rPr lang="en-US" dirty="0">
                <a:effectLst/>
              </a:rPr>
              <a:t>This involves identifying cost-effective procurement strategies and streamlining our supply chain processes to reduce expenses and enhance efficiency.</a:t>
            </a:r>
          </a:p>
          <a:p>
            <a:pPr marL="457200" lvl="1" indent="0">
              <a:buFont typeface="Arial" panose="020B0604020202020204" pitchFamily="34" charset="0"/>
              <a:buNone/>
            </a:pPr>
            <a:endParaRPr lang="en-US" dirty="0">
              <a:effectLst/>
            </a:endParaRPr>
          </a:p>
          <a:p>
            <a:r>
              <a:rPr lang="en-US" b="1" dirty="0">
                <a:effectLst/>
              </a:rPr>
              <a:t>Customer</a:t>
            </a:r>
          </a:p>
          <a:p>
            <a:pPr>
              <a:buFont typeface="Arial" panose="020B0604020202020204" pitchFamily="34" charset="0"/>
              <a:buNone/>
            </a:pPr>
            <a:r>
              <a:rPr lang="en-US" dirty="0">
                <a:effectLst/>
              </a:rPr>
              <a:t>Reduce outage minutes and restore services within 1 hour:</a:t>
            </a:r>
          </a:p>
          <a:p>
            <a:pPr marL="742950" lvl="1" indent="-285750">
              <a:buFont typeface="Arial" panose="020B0604020202020204" pitchFamily="34" charset="0"/>
              <a:buChar char="•"/>
            </a:pPr>
            <a:r>
              <a:rPr lang="en-US" dirty="0">
                <a:effectLst/>
              </a:rPr>
              <a:t>From the customer perspective, our priority is to minimize downtime and ensure quick service restoration.</a:t>
            </a:r>
          </a:p>
          <a:p>
            <a:pPr marL="742950" lvl="1" indent="-285750">
              <a:buFont typeface="Arial" panose="020B0604020202020204" pitchFamily="34" charset="0"/>
              <a:buChar char="•"/>
            </a:pPr>
            <a:r>
              <a:rPr lang="en-US" dirty="0">
                <a:effectLst/>
              </a:rPr>
              <a:t>By reducing outage minutes and restoring services within one hour, we enhance customer satisfaction and loyalty.</a:t>
            </a:r>
          </a:p>
          <a:p>
            <a:pPr>
              <a:buFont typeface="Arial" panose="020B0604020202020204" pitchFamily="34" charset="0"/>
              <a:buNone/>
            </a:pPr>
            <a:r>
              <a:rPr lang="en-US" dirty="0">
                <a:effectLst/>
              </a:rPr>
              <a:t>Strengthen supply chain resilience and emergency response plans:</a:t>
            </a:r>
          </a:p>
          <a:p>
            <a:pPr marL="742950" lvl="1" indent="-285750">
              <a:buFont typeface="Arial" panose="020B0604020202020204" pitchFamily="34" charset="0"/>
              <a:buChar char="•"/>
            </a:pPr>
            <a:r>
              <a:rPr lang="en-US" dirty="0">
                <a:effectLst/>
              </a:rPr>
              <a:t>We also focus on strengthening our supply chain resilience and emergency response plans to better serve our customers during disruptions.</a:t>
            </a:r>
          </a:p>
          <a:p>
            <a:pPr marL="742950" lvl="1" indent="-285750">
              <a:buFont typeface="Arial" panose="020B0604020202020204" pitchFamily="34" charset="0"/>
              <a:buChar char="•"/>
            </a:pPr>
            <a:r>
              <a:rPr lang="en-US" dirty="0">
                <a:effectLst/>
              </a:rPr>
              <a:t>This involves implementing measures to mitigate risks and enhance our ability to respond effectively to unforeseen events.</a:t>
            </a:r>
          </a:p>
          <a:p>
            <a:pPr marL="457200" lvl="1" indent="0">
              <a:buFont typeface="Arial" panose="020B0604020202020204" pitchFamily="34" charset="0"/>
              <a:buNone/>
            </a:pPr>
            <a:endParaRPr lang="en-US" dirty="0">
              <a:effectLst/>
            </a:endParaRPr>
          </a:p>
          <a:p>
            <a:r>
              <a:rPr lang="en-US" b="1" dirty="0">
                <a:effectLst/>
              </a:rPr>
              <a:t>Internal Process</a:t>
            </a:r>
          </a:p>
          <a:p>
            <a:pPr>
              <a:buFont typeface="Arial" panose="020B0604020202020204" pitchFamily="34" charset="0"/>
              <a:buNone/>
            </a:pPr>
            <a:r>
              <a:rPr lang="en-US" dirty="0">
                <a:effectLst/>
              </a:rPr>
              <a:t>Zero safety incidents and 100% compliance rate:</a:t>
            </a:r>
          </a:p>
          <a:p>
            <a:pPr marL="742950" lvl="1" indent="-285750">
              <a:buFont typeface="Arial" panose="020B0604020202020204" pitchFamily="34" charset="0"/>
              <a:buChar char="•"/>
            </a:pPr>
            <a:r>
              <a:rPr lang="en-US" dirty="0">
                <a:effectLst/>
              </a:rPr>
              <a:t>In terms of internal processes, our goal is to maintain zero safety incidents and achieve a 100% compliance rate with regulatory standards.</a:t>
            </a:r>
          </a:p>
          <a:p>
            <a:pPr marL="742950" lvl="1" indent="-285750">
              <a:buFont typeface="Arial" panose="020B0604020202020204" pitchFamily="34" charset="0"/>
              <a:buChar char="•"/>
            </a:pPr>
            <a:r>
              <a:rPr lang="en-US" dirty="0">
                <a:effectLst/>
              </a:rPr>
              <a:t>This commitment to safety and compliance is fundamental to ensuring the well-being of our employees and the integrity of our operations.</a:t>
            </a:r>
          </a:p>
          <a:p>
            <a:pPr>
              <a:buFont typeface="Arial" panose="020B0604020202020204" pitchFamily="34" charset="0"/>
              <a:buNone/>
            </a:pPr>
            <a:r>
              <a:rPr lang="en-US" dirty="0">
                <a:effectLst/>
              </a:rPr>
              <a:t>Conduct regular safety audits and provide continuous training:</a:t>
            </a:r>
          </a:p>
          <a:p>
            <a:pPr marL="742950" lvl="1" indent="-285750">
              <a:buFont typeface="Arial" panose="020B0604020202020204" pitchFamily="34" charset="0"/>
              <a:buChar char="•"/>
            </a:pPr>
            <a:r>
              <a:rPr lang="en-US" dirty="0">
                <a:effectLst/>
              </a:rPr>
              <a:t>To support our safety and compliance objectives, we conduct regular safety audits and provide continuous training to our employees.</a:t>
            </a:r>
          </a:p>
          <a:p>
            <a:pPr marL="742950" lvl="1" indent="-285750">
              <a:buFont typeface="Arial" panose="020B0604020202020204" pitchFamily="34" charset="0"/>
              <a:buChar char="•"/>
            </a:pPr>
            <a:r>
              <a:rPr lang="en-US" dirty="0">
                <a:effectLst/>
              </a:rPr>
              <a:t>This proactive approach helps identify and address potential risks, ensuring a safe and compliant work environment.</a:t>
            </a:r>
          </a:p>
          <a:p>
            <a:pPr marL="457200" lvl="1" indent="0">
              <a:buFont typeface="Arial" panose="020B0604020202020204" pitchFamily="34" charset="0"/>
              <a:buNone/>
            </a:pPr>
            <a:endParaRPr lang="en-US" dirty="0">
              <a:effectLst/>
            </a:endParaRPr>
          </a:p>
          <a:p>
            <a:r>
              <a:rPr lang="en-US" b="1" dirty="0">
                <a:effectLst/>
              </a:rPr>
              <a:t>Learning and Growth</a:t>
            </a:r>
          </a:p>
          <a:p>
            <a:pPr>
              <a:buFont typeface="Arial" panose="020B0604020202020204" pitchFamily="34" charset="0"/>
              <a:buNone/>
            </a:pPr>
            <a:r>
              <a:rPr lang="en-US" dirty="0">
                <a:effectLst/>
              </a:rPr>
              <a:t>Train 75% of staff annually and implement 2 innovation projects:</a:t>
            </a:r>
          </a:p>
          <a:p>
            <a:pPr marL="742950" lvl="1" indent="-285750">
              <a:buFont typeface="Arial" panose="020B0604020202020204" pitchFamily="34" charset="0"/>
              <a:buChar char="•"/>
            </a:pPr>
            <a:r>
              <a:rPr lang="en-US" dirty="0">
                <a:effectLst/>
              </a:rPr>
              <a:t>In the learning and growth perspective, our focus is on developing our workforce and fostering innovation.</a:t>
            </a:r>
          </a:p>
          <a:p>
            <a:pPr marL="742950" lvl="1" indent="-285750">
              <a:buFont typeface="Arial" panose="020B0604020202020204" pitchFamily="34" charset="0"/>
              <a:buChar char="•"/>
            </a:pPr>
            <a:r>
              <a:rPr lang="en-US" dirty="0">
                <a:effectLst/>
              </a:rPr>
              <a:t>We aim to train 75% of our staff annually to enhance their skills and capabilities, while also implementing two innovation projects each year to drive organizational growth.</a:t>
            </a:r>
          </a:p>
          <a:p>
            <a:pPr>
              <a:buFont typeface="Arial" panose="020B0604020202020204" pitchFamily="34" charset="0"/>
              <a:buNone/>
            </a:pPr>
            <a:r>
              <a:rPr lang="en-US" dirty="0">
                <a:effectLst/>
              </a:rPr>
              <a:t>Invest in technology training programs and foster innovation partnerships:</a:t>
            </a:r>
          </a:p>
          <a:p>
            <a:pPr marL="742950" lvl="1" indent="-285750">
              <a:buFont typeface="Arial" panose="020B0604020202020204" pitchFamily="34" charset="0"/>
              <a:buChar char="•"/>
            </a:pPr>
            <a:r>
              <a:rPr lang="en-US" dirty="0">
                <a:effectLst/>
              </a:rPr>
              <a:t>To support our learning and growth objectives, we invest in technology training programs to keep our workforce updated with the latest tools and techniques.</a:t>
            </a:r>
          </a:p>
          <a:p>
            <a:pPr marL="742950" lvl="1" indent="-285750">
              <a:buFont typeface="Arial" panose="020B0604020202020204" pitchFamily="34" charset="0"/>
              <a:buChar char="•"/>
            </a:pPr>
            <a:r>
              <a:rPr lang="en-US" dirty="0">
                <a:effectLst/>
              </a:rPr>
              <a:t>Additionally, we foster partnerships for innovation to collaborate with external stakeholders and explore new opportunities for advancement and improvement.</a:t>
            </a:r>
          </a:p>
        </p:txBody>
      </p:sp>
      <p:sp>
        <p:nvSpPr>
          <p:cNvPr id="4" name="Slide Number Placeholder 3">
            <a:extLst>
              <a:ext uri="{FF2B5EF4-FFF2-40B4-BE49-F238E27FC236}">
                <a16:creationId xmlns:a16="http://schemas.microsoft.com/office/drawing/2014/main" id="{4AE5384A-B23A-B3EA-4A64-C4B561F9068B}"/>
              </a:ext>
            </a:extLst>
          </p:cNvPr>
          <p:cNvSpPr>
            <a:spLocks noGrp="1"/>
          </p:cNvSpPr>
          <p:nvPr>
            <p:ph type="sldNum" sz="quarter" idx="5"/>
          </p:nvPr>
        </p:nvSpPr>
        <p:spPr/>
        <p:txBody>
          <a:bodyPr/>
          <a:lstStyle/>
          <a:p>
            <a:fld id="{A89C7E07-3C67-C64C-8DA0-0404F6303970}" type="slidenum">
              <a:rPr lang="en-US" smtClean="0"/>
              <a:t>19</a:t>
            </a:fld>
            <a:endParaRPr lang="en-US" dirty="0"/>
          </a:p>
        </p:txBody>
      </p:sp>
    </p:spTree>
    <p:extLst>
      <p:ext uri="{BB962C8B-B14F-4D97-AF65-F5344CB8AC3E}">
        <p14:creationId xmlns:p14="http://schemas.microsoft.com/office/powerpoint/2010/main" val="2484317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effectLst/>
                <a:latin typeface="Calibri" panose="020F0502020204030204" pitchFamily="34" charset="0"/>
                <a:ea typeface="Times New Roman" panose="02020603050405020304" pitchFamily="18" charset="0"/>
                <a:cs typeface="Times New Roman" panose="02020603050405020304" pitchFamily="18" charset="0"/>
              </a:rPr>
              <a:t>In order to maintain alignment with corporate goals, objectives, and needs, a vendor management plan is a structured framework that describes the strategies, processes, and procedures for choosing, managing, and supervising vendors or suppliers. It acts as a guide for establishing and preserving solid, cooperative relationships with suppliers, promoting efficient communication, controlling risks, and guaranteeing the provision of high-quality goods or services.</a:t>
            </a:r>
            <a:endParaRPr lang="en-CA" sz="1200" dirty="0">
              <a:effectLst/>
              <a:latin typeface="Aptos" panose="020B0004020202020204" pitchFamily="34" charset="0"/>
              <a:ea typeface="Aptos" panose="020B0004020202020204" pitchFamily="34" charset="0"/>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B0301-68B2-C628-FCD8-141EDA2B0A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C111CD-F03C-B78C-9774-45A4FEFE9C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8CD490-5C2F-E577-ADAA-FD7C1D502A29}"/>
              </a:ext>
            </a:extLst>
          </p:cNvPr>
          <p:cNvSpPr>
            <a:spLocks noGrp="1"/>
          </p:cNvSpPr>
          <p:nvPr>
            <p:ph type="body" idx="1"/>
          </p:nvPr>
        </p:nvSpPr>
        <p:spPr/>
        <p:txBody>
          <a:bodyPr/>
          <a:lstStyle/>
          <a:p>
            <a:r>
              <a:rPr lang="en-US" dirty="0"/>
              <a:t>Here are the references used in preparing our vendor management plan. They include reputable sources such as academic journals, industry publications, and standards organizations.</a:t>
            </a:r>
          </a:p>
        </p:txBody>
      </p:sp>
      <p:sp>
        <p:nvSpPr>
          <p:cNvPr id="4" name="Slide Number Placeholder 3">
            <a:extLst>
              <a:ext uri="{FF2B5EF4-FFF2-40B4-BE49-F238E27FC236}">
                <a16:creationId xmlns:a16="http://schemas.microsoft.com/office/drawing/2014/main" id="{4AE5384A-B23A-B3EA-4A64-C4B561F9068B}"/>
              </a:ext>
            </a:extLst>
          </p:cNvPr>
          <p:cNvSpPr>
            <a:spLocks noGrp="1"/>
          </p:cNvSpPr>
          <p:nvPr>
            <p:ph type="sldNum" sz="quarter" idx="5"/>
          </p:nvPr>
        </p:nvSpPr>
        <p:spPr/>
        <p:txBody>
          <a:bodyPr/>
          <a:lstStyle/>
          <a:p>
            <a:fld id="{A89C7E07-3C67-C64C-8DA0-0404F6303970}" type="slidenum">
              <a:rPr lang="en-US" smtClean="0"/>
              <a:t>20</a:t>
            </a:fld>
            <a:endParaRPr lang="en-US" dirty="0"/>
          </a:p>
        </p:txBody>
      </p:sp>
    </p:spTree>
    <p:extLst>
      <p:ext uri="{BB962C8B-B14F-4D97-AF65-F5344CB8AC3E}">
        <p14:creationId xmlns:p14="http://schemas.microsoft.com/office/powerpoint/2010/main" val="23424477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B0301-68B2-C628-FCD8-141EDA2B0A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C111CD-F03C-B78C-9774-45A4FEFE9C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8CD490-5C2F-E577-ADAA-FD7C1D502A29}"/>
              </a:ext>
            </a:extLst>
          </p:cNvPr>
          <p:cNvSpPr>
            <a:spLocks noGrp="1"/>
          </p:cNvSpPr>
          <p:nvPr>
            <p:ph type="body" idx="1"/>
          </p:nvPr>
        </p:nvSpPr>
        <p:spPr/>
        <p:txBody>
          <a:bodyPr/>
          <a:lstStyle/>
          <a:p>
            <a:r>
              <a:rPr lang="en-US" dirty="0"/>
              <a:t>Here are the references used in preparing our vendor management plan. They include reputable sources such as academic journals, industry publications, and standards organizations.</a:t>
            </a:r>
          </a:p>
        </p:txBody>
      </p:sp>
      <p:sp>
        <p:nvSpPr>
          <p:cNvPr id="4" name="Slide Number Placeholder 3">
            <a:extLst>
              <a:ext uri="{FF2B5EF4-FFF2-40B4-BE49-F238E27FC236}">
                <a16:creationId xmlns:a16="http://schemas.microsoft.com/office/drawing/2014/main" id="{4AE5384A-B23A-B3EA-4A64-C4B561F9068B}"/>
              </a:ext>
            </a:extLst>
          </p:cNvPr>
          <p:cNvSpPr>
            <a:spLocks noGrp="1"/>
          </p:cNvSpPr>
          <p:nvPr>
            <p:ph type="sldNum" sz="quarter" idx="5"/>
          </p:nvPr>
        </p:nvSpPr>
        <p:spPr/>
        <p:txBody>
          <a:bodyPr/>
          <a:lstStyle/>
          <a:p>
            <a:fld id="{A89C7E07-3C67-C64C-8DA0-0404F6303970}" type="slidenum">
              <a:rPr lang="en-US" smtClean="0"/>
              <a:t>21</a:t>
            </a:fld>
            <a:endParaRPr lang="en-US" dirty="0"/>
          </a:p>
        </p:txBody>
      </p:sp>
    </p:spTree>
    <p:extLst>
      <p:ext uri="{BB962C8B-B14F-4D97-AF65-F5344CB8AC3E}">
        <p14:creationId xmlns:p14="http://schemas.microsoft.com/office/powerpoint/2010/main" val="29525672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attention. If you have any questions this is the time to ask.</a:t>
            </a:r>
          </a:p>
        </p:txBody>
      </p:sp>
      <p:sp>
        <p:nvSpPr>
          <p:cNvPr id="4" name="Slide Number Placeholder 3"/>
          <p:cNvSpPr>
            <a:spLocks noGrp="1"/>
          </p:cNvSpPr>
          <p:nvPr>
            <p:ph type="sldNum" sz="quarter" idx="5"/>
          </p:nvPr>
        </p:nvSpPr>
        <p:spPr/>
        <p:txBody>
          <a:bodyPr/>
          <a:lstStyle/>
          <a:p>
            <a:fld id="{A89C7E07-3C67-C64C-8DA0-0404F6303970}" type="slidenum">
              <a:rPr lang="en-US" smtClean="0"/>
              <a:t>22</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CECEC"/>
                </a:solidFill>
                <a:effectLst/>
                <a:latin typeface="Söhne"/>
              </a:rPr>
              <a:t>Let’s underscore the importance and purpose of a Vendor Management Plan, particularly its significance to the buyer. In today's dynamic business landscape, where collaboration with external partners is essential, a well-structured Vendor Management Plan serves as a guiding beacon for achieving strategic objectives and ensuring operational excellence. Let's delve into the core aspects of its purpose and importance to the buyer:</a:t>
            </a:r>
          </a:p>
          <a:p>
            <a:pPr algn="l">
              <a:buFont typeface="+mj-lt"/>
              <a:buAutoNum type="arabicPeriod"/>
            </a:pPr>
            <a:r>
              <a:rPr lang="en-US" b="1" i="0" dirty="0">
                <a:solidFill>
                  <a:srgbClr val="ECECEC"/>
                </a:solidFill>
                <a:effectLst/>
                <a:latin typeface="Söhne"/>
              </a:rPr>
              <a:t>Strategic Alignment:</a:t>
            </a:r>
            <a:endParaRPr lang="en-US" b="0" i="0" dirty="0">
              <a:solidFill>
                <a:srgbClr val="ECECEC"/>
              </a:solidFill>
              <a:effectLst/>
              <a:latin typeface="Söhne"/>
            </a:endParaRPr>
          </a:p>
          <a:p>
            <a:pPr marL="457200" lvl="1" indent="0" algn="l">
              <a:buFont typeface="+mj-lt"/>
              <a:buNone/>
            </a:pPr>
            <a:r>
              <a:rPr lang="en-US" b="0" i="0" dirty="0">
                <a:solidFill>
                  <a:srgbClr val="ECECEC"/>
                </a:solidFill>
                <a:effectLst/>
                <a:latin typeface="Söhne"/>
              </a:rPr>
              <a:t>At the heart of every successful Vendor Management Plan lies strategic alignment. It ensures that the capabilities of chosen vendors resonate with the buyer's organizational objectives. By carefully selecting vendors who can effectively support and contribute to the buyer's goals, we pave the way for seamless collaboration and mutual success.</a:t>
            </a:r>
          </a:p>
          <a:p>
            <a:pPr algn="l">
              <a:buFont typeface="+mj-lt"/>
              <a:buAutoNum type="arabicPeriod"/>
            </a:pPr>
            <a:r>
              <a:rPr lang="en-US" b="1" i="0" dirty="0">
                <a:solidFill>
                  <a:srgbClr val="ECECEC"/>
                </a:solidFill>
                <a:effectLst/>
                <a:latin typeface="Söhne"/>
              </a:rPr>
              <a:t>Risk Mitigation:</a:t>
            </a:r>
            <a:endParaRPr lang="en-US" b="0" i="0" dirty="0">
              <a:solidFill>
                <a:srgbClr val="ECECEC"/>
              </a:solidFill>
              <a:effectLst/>
              <a:latin typeface="Söhne"/>
            </a:endParaRPr>
          </a:p>
          <a:p>
            <a:pPr marL="457200" lvl="1" indent="0" algn="l">
              <a:buFont typeface="+mj-lt"/>
              <a:buNone/>
            </a:pPr>
            <a:r>
              <a:rPr lang="en-US" b="0" i="0" dirty="0">
                <a:solidFill>
                  <a:srgbClr val="ECECEC"/>
                </a:solidFill>
                <a:effectLst/>
                <a:latin typeface="Söhne"/>
              </a:rPr>
              <a:t>Another critical aspect is risk mitigation. The Vendor Management Plan acts as a shield against potential disruptions, failures, or financial losses. Through meticulous assessment and monitoring, we identify, and address risks associated with vendor relationships, safeguarding the buyer's interests and ensuring business continuity.</a:t>
            </a:r>
          </a:p>
          <a:p>
            <a:pPr algn="l">
              <a:buFont typeface="+mj-lt"/>
              <a:buAutoNum type="arabicPeriod"/>
            </a:pPr>
            <a:r>
              <a:rPr lang="en-US" b="1" i="0" dirty="0">
                <a:solidFill>
                  <a:srgbClr val="ECECEC"/>
                </a:solidFill>
                <a:effectLst/>
                <a:latin typeface="Söhne"/>
              </a:rPr>
              <a:t>Cost Optimization:</a:t>
            </a:r>
            <a:endParaRPr lang="en-US" b="0" i="0" dirty="0">
              <a:solidFill>
                <a:srgbClr val="ECECEC"/>
              </a:solidFill>
              <a:effectLst/>
              <a:latin typeface="Söhne"/>
            </a:endParaRPr>
          </a:p>
          <a:p>
            <a:pPr marL="457200" lvl="1" indent="0" algn="l">
              <a:buFont typeface="+mj-lt"/>
              <a:buNone/>
            </a:pPr>
            <a:r>
              <a:rPr lang="en-US" b="0" i="0" dirty="0">
                <a:solidFill>
                  <a:srgbClr val="ECECEC"/>
                </a:solidFill>
                <a:effectLst/>
                <a:latin typeface="Söhne"/>
              </a:rPr>
              <a:t>Cost optimization is a key pillar of any effective Vendor Management Plan. By employing competitive bidding, negotiation, and ongoing performance evaluation, we strive to maximize the value derived from vendor partnerships. This not only leads to cost-effective vendor selection but also ensures optimal utilization of resources, ultimately driving profitability for the buyer.</a:t>
            </a:r>
          </a:p>
          <a:p>
            <a:pPr algn="l">
              <a:buFont typeface="+mj-lt"/>
              <a:buAutoNum type="arabicPeriod"/>
            </a:pPr>
            <a:r>
              <a:rPr lang="en-US" b="1" i="0" dirty="0">
                <a:solidFill>
                  <a:srgbClr val="ECECEC"/>
                </a:solidFill>
                <a:effectLst/>
                <a:latin typeface="Söhne"/>
              </a:rPr>
              <a:t>Operational Efficiency:</a:t>
            </a:r>
            <a:endParaRPr lang="en-US" b="0" i="0" dirty="0">
              <a:solidFill>
                <a:srgbClr val="ECECEC"/>
              </a:solidFill>
              <a:effectLst/>
              <a:latin typeface="Söhne"/>
            </a:endParaRPr>
          </a:p>
          <a:p>
            <a:pPr marL="457200" lvl="1" indent="0" algn="l">
              <a:buFont typeface="+mj-lt"/>
              <a:buNone/>
            </a:pPr>
            <a:r>
              <a:rPr lang="en-US" b="0" i="0" dirty="0">
                <a:solidFill>
                  <a:srgbClr val="ECECEC"/>
                </a:solidFill>
                <a:effectLst/>
                <a:latin typeface="Söhne"/>
              </a:rPr>
              <a:t>Operational efficiency is a cornerstone of organizational success, and a robust Vendor Management Plan plays a pivotal role in achieving it. Through standardized processes, streamlined procedures, and effective communication channels, we enhance productivity and collaboration both internally and with external vendors. This fosters a culture of efficiency and excellence throughout the buyer's operations.</a:t>
            </a:r>
          </a:p>
          <a:p>
            <a:pPr algn="l">
              <a:buFont typeface="+mj-lt"/>
              <a:buAutoNum type="arabicPeriod"/>
            </a:pPr>
            <a:r>
              <a:rPr lang="en-US" b="1" i="0" dirty="0">
                <a:solidFill>
                  <a:srgbClr val="ECECEC"/>
                </a:solidFill>
                <a:effectLst/>
                <a:latin typeface="Söhne"/>
              </a:rPr>
              <a:t>Continuous Improvement:</a:t>
            </a:r>
            <a:endParaRPr lang="en-US" b="0" i="0" dirty="0">
              <a:solidFill>
                <a:srgbClr val="ECECEC"/>
              </a:solidFill>
              <a:effectLst/>
              <a:latin typeface="Söhne"/>
            </a:endParaRPr>
          </a:p>
          <a:p>
            <a:pPr marL="457200" lvl="1" indent="0" algn="l">
              <a:buFont typeface="+mj-lt"/>
              <a:buNone/>
            </a:pPr>
            <a:r>
              <a:rPr lang="en-US" b="0" i="0" dirty="0">
                <a:solidFill>
                  <a:srgbClr val="ECECEC"/>
                </a:solidFill>
                <a:effectLst/>
                <a:latin typeface="Söhne"/>
              </a:rPr>
              <a:t>Last but certainly not least, continuous improvement lies at the core of a dynamic Vendor Management Plan. By conducting regular performance reviews, gathering feedback, and embracing innovation, we adapt and evolve in response to changing market conditions and organizational needs. This ensures that our vendor relationships remain agile, resilient, and aligned with the buyer's evolving requirements.</a:t>
            </a:r>
          </a:p>
          <a:p>
            <a:pPr marL="457200" lvl="1" indent="0" algn="l">
              <a:buFont typeface="+mj-lt"/>
              <a:buNone/>
            </a:pPr>
            <a:endParaRPr lang="en-US" b="0" i="0" dirty="0">
              <a:solidFill>
                <a:srgbClr val="ECECEC"/>
              </a:solidFill>
              <a:effectLst/>
              <a:latin typeface="Söhne"/>
            </a:endParaRPr>
          </a:p>
          <a:p>
            <a:pPr algn="l"/>
            <a:r>
              <a:rPr lang="en-US" b="0" i="0" dirty="0">
                <a:solidFill>
                  <a:srgbClr val="ECECEC"/>
                </a:solidFill>
                <a:effectLst/>
                <a:latin typeface="Söhne"/>
              </a:rPr>
              <a:t>The purpose and importance of a Vendor Management Plan to the buyer cannot be overstated. It serves as a strategic roadmap, guiding us towards successful partnerships, mitigating risks, optimizing costs, enhancing operational efficiency, and fostering a culture of continuous improvement. As we navigate the complexities of today's business landscape, let us embrace the power of effective vendor management to drive sustainable growth and success.</a:t>
            </a:r>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991E6-B1ED-413B-1EBC-BD5292F1DE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8D0012-085A-E6D1-6574-34C764DF5E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0651B0-D062-C2D9-C5D3-1C0D2FD9E83A}"/>
              </a:ext>
            </a:extLst>
          </p:cNvPr>
          <p:cNvSpPr>
            <a:spLocks noGrp="1"/>
          </p:cNvSpPr>
          <p:nvPr>
            <p:ph type="body" idx="1"/>
          </p:nvPr>
        </p:nvSpPr>
        <p:spPr/>
        <p:txBody>
          <a:bodyPr/>
          <a:lstStyle/>
          <a:p>
            <a:r>
              <a:rPr lang="en-US" b="1" dirty="0"/>
              <a:t>Recommendation for understanding past relationship:</a:t>
            </a:r>
          </a:p>
          <a:p>
            <a:r>
              <a:rPr lang="en-US" dirty="0"/>
              <a:t>Conduct overall study and analysis of previous vendor relationships and examine pattern trend and opportunities of vendor relationships.</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Recommendation for </a:t>
            </a:r>
            <a:r>
              <a:rPr lang="en-CA" sz="1200" b="1" kern="0" dirty="0">
                <a:effectLst/>
                <a:latin typeface="Calibri" panose="020F0502020204030204" pitchFamily="34" charset="0"/>
                <a:ea typeface="Aptos" panose="020B0004020202020204" pitchFamily="34" charset="0"/>
              </a:rPr>
              <a:t>Treat Relationship as a Journey, Not an Event:</a:t>
            </a:r>
            <a:endParaRPr lang="en-US" b="1" dirty="0"/>
          </a:p>
          <a:p>
            <a:r>
              <a:rPr lang="en-CA" b="0" dirty="0"/>
              <a:t>Long term partnership strategy and frequent meetings, feedback helps to build trust and reliability. It is also  important to frequently modified, analyse and asses vendor capabilities.</a:t>
            </a:r>
          </a:p>
          <a:p>
            <a:endParaRPr lang="en-CA" b="0" dirty="0"/>
          </a:p>
          <a:p>
            <a:r>
              <a:rPr lang="en-CA" b="1" dirty="0"/>
              <a:t>Recommendation for </a:t>
            </a:r>
            <a:r>
              <a:rPr lang="en-CA" sz="1200" b="1" kern="0" dirty="0">
                <a:effectLst/>
                <a:latin typeface="Calibri" panose="020F0502020204030204" pitchFamily="34" charset="0"/>
                <a:ea typeface="Aptos" panose="020B0004020202020204" pitchFamily="34" charset="0"/>
              </a:rPr>
              <a:t>Know Your Company’s Reciprocal Relationships: </a:t>
            </a:r>
          </a:p>
          <a:p>
            <a:endParaRPr lang="en-CA" sz="1200" b="1" kern="0" dirty="0">
              <a:effectLst/>
              <a:latin typeface="Calibri" panose="020F0502020204030204" pitchFamily="34" charset="0"/>
              <a:ea typeface="Aptos" panose="020B0004020202020204" pitchFamily="34" charset="0"/>
            </a:endParaRPr>
          </a:p>
          <a:p>
            <a:r>
              <a:rPr lang="en-CA" sz="1200" b="0" kern="0" dirty="0">
                <a:effectLst/>
                <a:latin typeface="Calibri" panose="020F0502020204030204" pitchFamily="34" charset="0"/>
                <a:ea typeface="Aptos" panose="020B0004020202020204" pitchFamily="34" charset="0"/>
              </a:rPr>
              <a:t>Proper identification of rules, responsibilities and expectation is essentials. </a:t>
            </a:r>
            <a:r>
              <a:rPr lang="en-US" sz="1200" b="0" kern="0" dirty="0">
                <a:effectLst/>
                <a:latin typeface="Calibri" panose="020F0502020204030204" pitchFamily="34" charset="0"/>
                <a:ea typeface="Aptos" panose="020B0004020202020204" pitchFamily="34" charset="0"/>
              </a:rPr>
              <a:t>Promote and support cross-functional cooperation, information exchange, and problem-solving to take use of group skills, assets, and talents to accomplish shared objectives and promote ongoing development. </a:t>
            </a:r>
            <a:endParaRPr lang="en-CA" sz="1200" b="0" kern="0" dirty="0">
              <a:effectLst/>
              <a:latin typeface="Calibri" panose="020F0502020204030204" pitchFamily="34" charset="0"/>
              <a:ea typeface="Aptos" panose="020B0004020202020204" pitchFamily="34" charset="0"/>
            </a:endParaRPr>
          </a:p>
        </p:txBody>
      </p:sp>
      <p:sp>
        <p:nvSpPr>
          <p:cNvPr id="4" name="Slide Number Placeholder 3">
            <a:extLst>
              <a:ext uri="{FF2B5EF4-FFF2-40B4-BE49-F238E27FC236}">
                <a16:creationId xmlns:a16="http://schemas.microsoft.com/office/drawing/2014/main" id="{C37B770C-7E5B-7738-FE91-6392783F4034}"/>
              </a:ext>
            </a:extLst>
          </p:cNvPr>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1836470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991E6-B1ED-413B-1EBC-BD5292F1DE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8D0012-085A-E6D1-6574-34C764DF5E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0651B0-D062-C2D9-C5D3-1C0D2FD9E83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Recommendation for </a:t>
            </a:r>
            <a:r>
              <a:rPr lang="en-CA" sz="1200" b="1" kern="0" dirty="0">
                <a:effectLst/>
                <a:latin typeface="Calibri" panose="020F0502020204030204" pitchFamily="34" charset="0"/>
                <a:ea typeface="Aptos" panose="020B0004020202020204" pitchFamily="34" charset="0"/>
              </a:rPr>
              <a:t>Focus on Managing a Dynamic Strategy: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increase the supply chain's capacity for visibility, transparency, and decision-making, make investments in digital transformation, data analytics, and technology. Encourage the trial, investigation, and absorption of innovative ideas, creative approaches, and efficient procedures by creating an atmosphere that is conducive to ongoing learning, creativity, and improvement. </a:t>
            </a:r>
            <a:br>
              <a:rPr lang="en-US" dirty="0"/>
            </a:br>
            <a:br>
              <a:rPr lang="en-US" dirty="0"/>
            </a:br>
            <a:r>
              <a:rPr lang="en-US" b="1" dirty="0"/>
              <a:t>Recommendation for </a:t>
            </a:r>
            <a:r>
              <a:rPr lang="en-CA" sz="1200" b="1" kern="0" dirty="0">
                <a:effectLst/>
                <a:latin typeface="Calibri" panose="020F0502020204030204" pitchFamily="34" charset="0"/>
                <a:ea typeface="Aptos" panose="020B0004020202020204" pitchFamily="34" charset="0"/>
              </a:rPr>
              <a:t>Know What Good Looks Like:</a:t>
            </a:r>
          </a:p>
          <a:p>
            <a:r>
              <a:rPr lang="en-US" dirty="0"/>
              <a:t>Establish and maintain standards, requirements, and expectations for the selection, management, and engagement of suppliers in collaboration with departments, teams inside the company, and external partners. To pinpoint areas for improvement, recognize successes, and make informed choices, periodically monitor, assess, and examine vendor performance in respect to certain metrics, benchmarks, and standards.</a:t>
            </a:r>
            <a:endParaRPr lang="en-CA" dirty="0"/>
          </a:p>
        </p:txBody>
      </p:sp>
      <p:sp>
        <p:nvSpPr>
          <p:cNvPr id="4" name="Slide Number Placeholder 3">
            <a:extLst>
              <a:ext uri="{FF2B5EF4-FFF2-40B4-BE49-F238E27FC236}">
                <a16:creationId xmlns:a16="http://schemas.microsoft.com/office/drawing/2014/main" id="{C37B770C-7E5B-7738-FE91-6392783F4034}"/>
              </a:ext>
            </a:extLst>
          </p:cNvPr>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2470795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CECEC"/>
                </a:solidFill>
                <a:effectLst/>
                <a:latin typeface="Söhne"/>
              </a:rPr>
              <a:t>Let's discuss the crucial roles and responsibilities in the implementation and maintenance of Vendor Management for our supply chain improvement project in the natural gas distribution industry.</a:t>
            </a:r>
          </a:p>
          <a:p>
            <a:pPr algn="l"/>
            <a:endParaRPr lang="en-US" b="0" i="0" dirty="0">
              <a:solidFill>
                <a:srgbClr val="ECECEC"/>
              </a:solidFill>
              <a:effectLst/>
              <a:latin typeface="Söhne"/>
            </a:endParaRPr>
          </a:p>
          <a:p>
            <a:pPr algn="l"/>
            <a:r>
              <a:rPr lang="en-US" b="0" i="0" dirty="0">
                <a:solidFill>
                  <a:srgbClr val="ECECEC"/>
                </a:solidFill>
                <a:effectLst/>
                <a:latin typeface="Söhne"/>
              </a:rPr>
              <a:t>Firstly, let's delve into the pivotal role of the Chief Supply Chain Officer, represented by Keva </a:t>
            </a:r>
            <a:r>
              <a:rPr lang="en-US" b="0" i="0" dirty="0" err="1">
                <a:solidFill>
                  <a:srgbClr val="ECECEC"/>
                </a:solidFill>
                <a:effectLst/>
                <a:latin typeface="Söhne"/>
              </a:rPr>
              <a:t>Tokaib</a:t>
            </a:r>
            <a:r>
              <a:rPr lang="en-US" b="0" i="0" dirty="0">
                <a:solidFill>
                  <a:srgbClr val="ECECEC"/>
                </a:solidFill>
                <a:effectLst/>
                <a:latin typeface="Söhne"/>
              </a:rPr>
              <a:t>. Keva oversees the entire project and provides strategic direction. Their responsibilities include approving vendor selection criteria and the final vendor choice, ensuring alignment with our organizational goals. Moreover, Keva plays a vital role in resolving escalated issues and providing guidance to the team, ensuring that we stay on track towards achieving our objectives.</a:t>
            </a:r>
          </a:p>
          <a:p>
            <a:pPr algn="l"/>
            <a:endParaRPr lang="en-US" b="0" i="0" dirty="0">
              <a:solidFill>
                <a:srgbClr val="ECECEC"/>
              </a:solidFill>
              <a:effectLst/>
              <a:latin typeface="Söhne"/>
            </a:endParaRPr>
          </a:p>
          <a:p>
            <a:pPr algn="l"/>
            <a:r>
              <a:rPr lang="en-US" b="0" i="0" dirty="0">
                <a:solidFill>
                  <a:srgbClr val="ECECEC"/>
                </a:solidFill>
                <a:effectLst/>
                <a:latin typeface="Söhne"/>
              </a:rPr>
              <a:t>Next, we have the Director of Procurement, Oku </a:t>
            </a:r>
            <a:r>
              <a:rPr lang="en-US" b="0" i="0" dirty="0" err="1">
                <a:solidFill>
                  <a:srgbClr val="ECECEC"/>
                </a:solidFill>
                <a:effectLst/>
                <a:latin typeface="Söhne"/>
              </a:rPr>
              <a:t>Vurika</a:t>
            </a:r>
            <a:r>
              <a:rPr lang="en-US" b="0" i="0" dirty="0">
                <a:solidFill>
                  <a:srgbClr val="ECECEC"/>
                </a:solidFill>
                <a:effectLst/>
                <a:latin typeface="Söhne"/>
              </a:rPr>
              <a:t>, who leads the procurement team responsible for selecting and managing the vendor. Oku's tasks encompass developing vendor selection criteria in collaboration with project stakeholders. Additionally, they oversee vendor contract negotiations and ensure compliance with procurement policies. Monitoring vendor performance throughout the project duration falls under Oku's purview, ensuring that our vendor relationships remain robust and effective.</a:t>
            </a:r>
          </a:p>
          <a:p>
            <a:pPr algn="l"/>
            <a:endParaRPr lang="en-US" b="0" i="0" dirty="0">
              <a:solidFill>
                <a:srgbClr val="ECECEC"/>
              </a:solidFill>
              <a:effectLst/>
              <a:latin typeface="Söhne"/>
            </a:endParaRPr>
          </a:p>
          <a:p>
            <a:pPr algn="l"/>
            <a:r>
              <a:rPr lang="en-US" b="0" i="0" dirty="0">
                <a:solidFill>
                  <a:srgbClr val="ECECEC"/>
                </a:solidFill>
                <a:effectLst/>
                <a:latin typeface="Söhne"/>
              </a:rPr>
              <a:t>In essence, both Keva and Oku play indispensable roles in ensuring the success of our supply chain improvement project. Their leadership, strategic decision-making, and dedication are instrumental in driving our project forward and achieving our objectives.</a:t>
            </a:r>
          </a:p>
          <a:p>
            <a:endParaRPr lang="en-CA"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2994759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CECEC"/>
                </a:solidFill>
                <a:effectLst/>
                <a:latin typeface="Söhne"/>
              </a:rPr>
              <a:t>Next, we have the Project Manager, the linchpin of our operation. This individual leads the day-to-day implementation of the vendor management plan. Their tasks include developing and maintaining project timelines, budgets, and deliverables. Additionally, they are tasked with coordinating communication between stakeholders and the vendor, ensuring seamless collaboration and alignment. Importantly, the Project Manager will monitor project progress diligently and address any issues or risks that may arise along the way. Their leadership and attention to detail will be vital in keeping our project on track and achieving our goals.</a:t>
            </a:r>
          </a:p>
          <a:p>
            <a:pPr algn="l"/>
            <a:endParaRPr lang="en-US" b="0" i="0" dirty="0">
              <a:solidFill>
                <a:srgbClr val="ECECEC"/>
              </a:solidFill>
              <a:effectLst/>
              <a:latin typeface="Söhne"/>
            </a:endParaRPr>
          </a:p>
          <a:p>
            <a:pPr algn="l"/>
            <a:r>
              <a:rPr lang="en-US" b="0" i="0" dirty="0">
                <a:solidFill>
                  <a:srgbClr val="ECECEC"/>
                </a:solidFill>
                <a:effectLst/>
                <a:latin typeface="Söhne"/>
              </a:rPr>
              <a:t>Then, we have the Vendor Management Team, whose role is to ensure effective communication and collaboration with the chosen vendor. They will act as the bridge between our organization and our vendor, liaising with them to identify supply chain improvement opportunities. Collaborating with internal teams, they will implement vendor recommendations to drive positive change within our supply chain. Furthermore, the Vendor Management Team will diligently monitor and evaluate vendor performance post-implementation, ensuring that we derive maximum value from our partnership.</a:t>
            </a:r>
          </a:p>
          <a:p>
            <a:pPr algn="l"/>
            <a:endParaRPr lang="en-US" b="0" i="0" dirty="0">
              <a:solidFill>
                <a:srgbClr val="ECECEC"/>
              </a:solidFill>
              <a:effectLst/>
              <a:latin typeface="Söhne"/>
            </a:endParaRPr>
          </a:p>
          <a:p>
            <a:pPr algn="l"/>
            <a:r>
              <a:rPr lang="en-US" b="0" i="0" dirty="0">
                <a:solidFill>
                  <a:srgbClr val="ECECEC"/>
                </a:solidFill>
                <a:effectLst/>
                <a:latin typeface="Söhne"/>
              </a:rPr>
              <a:t>Afterward, we have our Subject Matter Experts (SMEs), whose specialized knowledge and guidance are invaluable to our project's success. These individuals will assist in identifying supply chain improvement opportunities, leveraging their expertise to drive innovation and efficiency. They will review and validate vendor recommendations and implementation plans, ensuring that they align with industry best practices and our organizational goals. Additionally, our SMEs will provide crucial training and support to our employees on new processes or technologies, empowering them to adapt and thrive in an ever-evolving landscape.</a:t>
            </a:r>
          </a:p>
          <a:p>
            <a:endParaRPr lang="en-CA" sz="1200" b="0" kern="0" dirty="0">
              <a:effectLst/>
              <a:latin typeface="Calibri" panose="020F0502020204030204" pitchFamily="34" charset="0"/>
              <a:ea typeface="Aptos" panose="020B0004020202020204" pitchFamily="34" charset="0"/>
            </a:endParaRPr>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CECEC"/>
                </a:solidFill>
                <a:effectLst/>
                <a:latin typeface="Söhne"/>
              </a:rPr>
              <a:t>Now let’s focus on the Finance Department, the custodians of our financial well-being. This department is tasked with managing all financial aspects related to the vendor contract and project budget. Their responsibilities include reviewing vendor proposals and negotiating pricing terms to ensure that we achieve the best value for our investments. Additionally, they meticulously track project expenditures and ensure adherence to budget constraints, ensuring that we remain financially prudent throughout the project lifecycle. Furthermore, the Finance Department plays a crucial role in approving payments to the vendor based on deliverables and milestones, ensuring that our financial commitments align with the value delivered by our vendor partners.</a:t>
            </a:r>
          </a:p>
          <a:p>
            <a:pPr algn="l"/>
            <a:endParaRPr lang="en-US" b="0" i="0" dirty="0">
              <a:solidFill>
                <a:srgbClr val="ECECEC"/>
              </a:solidFill>
              <a:effectLst/>
              <a:latin typeface="Söhne"/>
            </a:endParaRPr>
          </a:p>
          <a:p>
            <a:pPr algn="l"/>
            <a:r>
              <a:rPr lang="en-US" b="0" i="0" dirty="0">
                <a:solidFill>
                  <a:srgbClr val="ECECEC"/>
                </a:solidFill>
                <a:effectLst/>
                <a:latin typeface="Söhne"/>
              </a:rPr>
              <a:t>Moving on to the Human Resources Department, the cornerstone of our organizational development efforts. This department is instrumental in supporting our organizational change management efforts related to the project. Their responsibilities include communicating project objectives and changes to our employees, fostering transparency and alignment throughout the organization. Moreover, they provide training and development opportunities to enhance employee skills, ensuring that our workforce is equipped to adapt and thrive in the face of change. Importantly, the Human Resources Department is tasked with addressing any employee concerns or resistance to change, fostering a supportive and collaborative environment where our people can flourish.</a:t>
            </a:r>
          </a:p>
          <a:p>
            <a:pPr algn="l"/>
            <a:endParaRPr lang="en-US" b="0" i="0" dirty="0">
              <a:solidFill>
                <a:srgbClr val="ECECEC"/>
              </a:solidFill>
              <a:effectLst/>
              <a:latin typeface="Söhne"/>
            </a:endParaRPr>
          </a:p>
          <a:p>
            <a:pPr algn="l"/>
            <a:r>
              <a:rPr lang="en-US" b="0" i="0" dirty="0">
                <a:solidFill>
                  <a:srgbClr val="ECECEC"/>
                </a:solidFill>
                <a:effectLst/>
                <a:latin typeface="Söhne"/>
              </a:rPr>
              <a:t>In conclusion, the Finance and Human Resources departments play indispensable roles in our journey towards supply chain excellence. Through their expertise, diligence, and dedication, they ensure that our project remains financially sustainable and that our people are empowered to embrace change and drive success.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4050233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CECEC"/>
                </a:solidFill>
                <a:effectLst/>
                <a:latin typeface="Söhne"/>
              </a:rPr>
              <a:t>Let's dive into the specifics of our RACI chart:</a:t>
            </a:r>
          </a:p>
          <a:p>
            <a:pPr algn="l">
              <a:buFont typeface="+mj-lt"/>
              <a:buAutoNum type="arabicPeriod"/>
            </a:pPr>
            <a:r>
              <a:rPr lang="en-US" b="1" i="0" dirty="0">
                <a:solidFill>
                  <a:srgbClr val="ECECEC"/>
                </a:solidFill>
                <a:effectLst/>
                <a:latin typeface="Söhne"/>
              </a:rPr>
              <a:t>Developing vendor selection criteria</a:t>
            </a:r>
            <a:r>
              <a:rPr lang="en-US" b="0" i="0" dirty="0">
                <a:solidFill>
                  <a:srgbClr val="ECECEC"/>
                </a:solidFill>
                <a:effectLst/>
                <a:latin typeface="Söhne"/>
              </a:rPr>
              <a:t>: The Director of Procurement takes the lead in developing these criteria, with oversight from the Chief Supply Chain Officer (CSCO). They will collaborate with the Project Manager and Subject Matter Experts (SMEs) to ensure that the criteria align with our organizational goals. Meanwhile, the Finance Department and HR Department will be kept informed of these developments.</a:t>
            </a:r>
          </a:p>
          <a:p>
            <a:pPr algn="l">
              <a:buFont typeface="+mj-lt"/>
              <a:buAutoNum type="arabicPeriod"/>
            </a:pPr>
            <a:r>
              <a:rPr lang="en-US" b="1" i="0" dirty="0">
                <a:solidFill>
                  <a:srgbClr val="ECECEC"/>
                </a:solidFill>
                <a:effectLst/>
                <a:latin typeface="Söhne"/>
              </a:rPr>
              <a:t>Vendor contract negotiations</a:t>
            </a:r>
            <a:r>
              <a:rPr lang="en-US" b="0" i="0" dirty="0">
                <a:solidFill>
                  <a:srgbClr val="ECECEC"/>
                </a:solidFill>
                <a:effectLst/>
                <a:latin typeface="Söhne"/>
              </a:rPr>
              <a:t>: Once again, the Director of Procurement leads the charge in negotiating vendor contracts, with accountability resting with the CSCO. The Project Manager will be consulted throughout this process, while the Finance Department will remain closely informed to ensure financial prudence.</a:t>
            </a:r>
          </a:p>
          <a:p>
            <a:pPr algn="l">
              <a:buFont typeface="+mj-lt"/>
              <a:buAutoNum type="arabicPeriod"/>
            </a:pPr>
            <a:r>
              <a:rPr lang="en-US" b="1" i="0" dirty="0">
                <a:solidFill>
                  <a:srgbClr val="ECECEC"/>
                </a:solidFill>
                <a:effectLst/>
                <a:latin typeface="Söhne"/>
              </a:rPr>
              <a:t>Monitoring vendor performance</a:t>
            </a:r>
            <a:r>
              <a:rPr lang="en-US" b="0" i="0" dirty="0">
                <a:solidFill>
                  <a:srgbClr val="ECECEC"/>
                </a:solidFill>
                <a:effectLst/>
                <a:latin typeface="Söhne"/>
              </a:rPr>
              <a:t>: Here, the Project Manager takes on the responsibility of monitoring vendor performance, with oversight from the CSCO. The Director of Procurement will be consulted as necessary, while the Vendor Management Team will be kept informed to ensure effective collaboration.</a:t>
            </a:r>
          </a:p>
          <a:p>
            <a:pPr algn="l">
              <a:buFont typeface="+mj-lt"/>
              <a:buAutoNum type="arabicPeriod"/>
            </a:pPr>
            <a:r>
              <a:rPr lang="en-US" b="1" i="0" dirty="0">
                <a:solidFill>
                  <a:srgbClr val="ECECEC"/>
                </a:solidFill>
                <a:effectLst/>
                <a:latin typeface="Söhne"/>
              </a:rPr>
              <a:t>Coordinating communication with stakeholders</a:t>
            </a:r>
            <a:r>
              <a:rPr lang="en-US" b="0" i="0" dirty="0">
                <a:solidFill>
                  <a:srgbClr val="ECECEC"/>
                </a:solidFill>
                <a:effectLst/>
                <a:latin typeface="Söhne"/>
              </a:rPr>
              <a:t>: The Project Manager plays a pivotal role in coordinating communication with stakeholders, with the CSCO providing oversight. Both the Vendor Management Team and SMEs will be consulted to ensure that communication is clear and consistent. Additionally, the HR Department will be kept informed to address any employee concerns.</a:t>
            </a:r>
          </a:p>
          <a:p>
            <a:pPr algn="l">
              <a:buFont typeface="+mj-lt"/>
              <a:buAutoNum type="arabicPeriod"/>
            </a:pPr>
            <a:r>
              <a:rPr lang="en-US" b="1" i="0" dirty="0">
                <a:solidFill>
                  <a:srgbClr val="ECECEC"/>
                </a:solidFill>
                <a:effectLst/>
                <a:latin typeface="Söhne"/>
              </a:rPr>
              <a:t>Reviewing and validating vendor recommendations</a:t>
            </a:r>
            <a:r>
              <a:rPr lang="en-US" b="0" i="0" dirty="0">
                <a:solidFill>
                  <a:srgbClr val="ECECEC"/>
                </a:solidFill>
                <a:effectLst/>
                <a:latin typeface="Söhne"/>
              </a:rPr>
              <a:t>: Our SMEs are responsible for reviewing and validating vendor recommendations, with accountability resting with the CSCO. The Director of Procurement will be consulted to ensure alignment with procurement policies, while the Project Manager will be kept informed of any developments.</a:t>
            </a:r>
          </a:p>
          <a:p>
            <a:pPr algn="l">
              <a:buFont typeface="+mj-lt"/>
              <a:buAutoNum type="arabicPeriod"/>
            </a:pPr>
            <a:r>
              <a:rPr lang="en-US" b="1" i="0" dirty="0">
                <a:solidFill>
                  <a:srgbClr val="ECECEC"/>
                </a:solidFill>
                <a:effectLst/>
                <a:latin typeface="Söhne"/>
              </a:rPr>
              <a:t>Tracking project expenditures</a:t>
            </a:r>
            <a:r>
              <a:rPr lang="en-US" b="0" i="0" dirty="0">
                <a:solidFill>
                  <a:srgbClr val="ECECEC"/>
                </a:solidFill>
                <a:effectLst/>
                <a:latin typeface="Söhne"/>
              </a:rPr>
              <a:t>: The Finance Department takes the lead in tracking project expenditures, with oversight from the CSCO. The Director of Procurement will be consulted to ensure adherence to budget constraints, while the Project Manager will be kept informed of financial updates.</a:t>
            </a:r>
          </a:p>
          <a:p>
            <a:pPr algn="l">
              <a:buFont typeface="+mj-lt"/>
              <a:buAutoNum type="arabicPeriod"/>
            </a:pPr>
            <a:r>
              <a:rPr lang="en-US" b="1" i="0" dirty="0">
                <a:solidFill>
                  <a:srgbClr val="ECECEC"/>
                </a:solidFill>
                <a:effectLst/>
                <a:latin typeface="Söhne"/>
              </a:rPr>
              <a:t>Communicating project objectives to employees</a:t>
            </a:r>
            <a:r>
              <a:rPr lang="en-US" b="0" i="0" dirty="0">
                <a:solidFill>
                  <a:srgbClr val="ECECEC"/>
                </a:solidFill>
                <a:effectLst/>
                <a:latin typeface="Söhne"/>
              </a:rPr>
              <a:t>: Lastly, the HR Department is tasked with communicating project objectives to employees, with accountability resting with the CSCO. The Project Manager will be consulted to ensure alignment with project timelines and objectives.</a:t>
            </a:r>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2334225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2770360" y="477572"/>
            <a:ext cx="9234536" cy="2951428"/>
          </a:xfrm>
        </p:spPr>
        <p:txBody>
          <a:bodyPr/>
          <a:lstStyle/>
          <a:p>
            <a:r>
              <a:rPr lang="en-US" sz="4800" dirty="0"/>
              <a:t>Natural Gas Distribution</a:t>
            </a:r>
            <a:br>
              <a:rPr lang="en-US" sz="4800" dirty="0"/>
            </a:br>
            <a:r>
              <a:rPr lang="en-US" sz="4800" dirty="0"/>
              <a:t>Vendor Management Plan</a:t>
            </a:r>
            <a:br>
              <a:rPr lang="en-US" sz="4800" dirty="0"/>
            </a:br>
            <a:br>
              <a:rPr lang="en-US" sz="4800" dirty="0"/>
            </a:br>
            <a:r>
              <a:rPr lang="en-CA" sz="3200" kern="100" dirty="0">
                <a:effectLst/>
                <a:latin typeface="Calibri" panose="020F0502020204030204" pitchFamily="34" charset="0"/>
                <a:ea typeface="Calibri" panose="020F0502020204030204" pitchFamily="34" charset="0"/>
                <a:cs typeface="Times New Roman" panose="02020603050405020304" pitchFamily="18" charset="0"/>
              </a:rPr>
              <a:t>MGMT-6063-(01)-24W</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4800" dirty="0"/>
          </a:p>
        </p:txBody>
      </p:sp>
      <p:graphicFrame>
        <p:nvGraphicFramePr>
          <p:cNvPr id="5" name="Table 4">
            <a:extLst>
              <a:ext uri="{FF2B5EF4-FFF2-40B4-BE49-F238E27FC236}">
                <a16:creationId xmlns:a16="http://schemas.microsoft.com/office/drawing/2014/main" id="{CB47B51D-55D8-DA57-B5CA-2C3D02A896FB}"/>
              </a:ext>
            </a:extLst>
          </p:cNvPr>
          <p:cNvGraphicFramePr>
            <a:graphicFrameLocks noGrp="1"/>
          </p:cNvGraphicFramePr>
          <p:nvPr>
            <p:extLst>
              <p:ext uri="{D42A27DB-BD31-4B8C-83A1-F6EECF244321}">
                <p14:modId xmlns:p14="http://schemas.microsoft.com/office/powerpoint/2010/main" val="2439124079"/>
              </p:ext>
            </p:extLst>
          </p:nvPr>
        </p:nvGraphicFramePr>
        <p:xfrm>
          <a:off x="7387628" y="2342508"/>
          <a:ext cx="4130212" cy="3879864"/>
        </p:xfrm>
        <a:graphic>
          <a:graphicData uri="http://schemas.openxmlformats.org/drawingml/2006/table">
            <a:tbl>
              <a:tblPr firstRow="1" firstCol="1" bandRow="1">
                <a:tableStyleId>{8A107856-5554-42FB-B03E-39F5DBC370BA}</a:tableStyleId>
              </a:tblPr>
              <a:tblGrid>
                <a:gridCol w="2640459">
                  <a:extLst>
                    <a:ext uri="{9D8B030D-6E8A-4147-A177-3AD203B41FA5}">
                      <a16:colId xmlns:a16="http://schemas.microsoft.com/office/drawing/2014/main" val="3882035805"/>
                    </a:ext>
                  </a:extLst>
                </a:gridCol>
                <a:gridCol w="1489753">
                  <a:extLst>
                    <a:ext uri="{9D8B030D-6E8A-4147-A177-3AD203B41FA5}">
                      <a16:colId xmlns:a16="http://schemas.microsoft.com/office/drawing/2014/main" val="3811839703"/>
                    </a:ext>
                  </a:extLst>
                </a:gridCol>
              </a:tblGrid>
              <a:tr h="855406">
                <a:tc gridSpan="2">
                  <a:txBody>
                    <a:bodyPr/>
                    <a:lstStyle/>
                    <a:p>
                      <a:pPr marL="0" marR="0" algn="ctr">
                        <a:lnSpc>
                          <a:spcPct val="250000"/>
                        </a:lnSpc>
                        <a:spcBef>
                          <a:spcPts val="0"/>
                        </a:spcBef>
                        <a:spcAft>
                          <a:spcPts val="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Group 07</a:t>
                      </a:r>
                    </a:p>
                  </a:txBody>
                  <a:tcPr marL="68580" marR="68580" marT="0" marB="0"/>
                </a:tc>
                <a:tc hMerge="1">
                  <a:txBody>
                    <a:bodyPr/>
                    <a:lstStyle/>
                    <a:p>
                      <a:endParaRPr lang="en-US"/>
                    </a:p>
                  </a:txBody>
                  <a:tcPr/>
                </a:tc>
                <a:extLst>
                  <a:ext uri="{0D108BD9-81ED-4DB2-BD59-A6C34878D82A}">
                    <a16:rowId xmlns:a16="http://schemas.microsoft.com/office/drawing/2014/main" val="1390541110"/>
                  </a:ext>
                </a:extLst>
              </a:tr>
              <a:tr h="1826591">
                <a:tc>
                  <a:txBody>
                    <a:bodyPr/>
                    <a:lstStyle/>
                    <a:p>
                      <a:pPr marL="0" marR="0" algn="ctr">
                        <a:lnSpc>
                          <a:spcPct val="150000"/>
                        </a:lnSpc>
                        <a:spcBef>
                          <a:spcPts val="0"/>
                        </a:spcBef>
                        <a:spcAft>
                          <a:spcPts val="0"/>
                        </a:spcAft>
                      </a:pPr>
                      <a:r>
                        <a:rPr lang="en-US" sz="1600" kern="100" dirty="0">
                          <a:effectLst/>
                          <a:latin typeface="Calibri" panose="020F0502020204030204" pitchFamily="34" charset="0"/>
                          <a:ea typeface="Calibri" panose="020F0502020204030204" pitchFamily="34" charset="0"/>
                          <a:cs typeface="Calibri" panose="020F0502020204030204" pitchFamily="34" charset="0"/>
                        </a:rPr>
                        <a:t>Terin Chacko</a:t>
                      </a:r>
                    </a:p>
                    <a:p>
                      <a:pPr marL="0" marR="0" algn="ctr">
                        <a:lnSpc>
                          <a:spcPct val="150000"/>
                        </a:lnSpc>
                        <a:spcBef>
                          <a:spcPts val="0"/>
                        </a:spcBef>
                        <a:spcAft>
                          <a:spcPts val="0"/>
                        </a:spcAft>
                      </a:pPr>
                      <a:r>
                        <a:rPr lang="en-US" sz="1600" kern="100" dirty="0">
                          <a:effectLst/>
                          <a:latin typeface="Calibri" panose="020F0502020204030204" pitchFamily="34" charset="0"/>
                          <a:ea typeface="Calibri" panose="020F0502020204030204" pitchFamily="34" charset="0"/>
                          <a:cs typeface="Calibri" panose="020F0502020204030204" pitchFamily="34" charset="0"/>
                        </a:rPr>
                        <a:t>Hitenkumar B. Patel </a:t>
                      </a:r>
                    </a:p>
                    <a:p>
                      <a:pPr marL="0" marR="0" algn="ctr">
                        <a:lnSpc>
                          <a:spcPct val="150000"/>
                        </a:lnSpc>
                        <a:spcBef>
                          <a:spcPts val="0"/>
                        </a:spcBef>
                        <a:spcAft>
                          <a:spcPts val="0"/>
                        </a:spcAft>
                      </a:pPr>
                      <a:r>
                        <a:rPr lang="en-US" sz="1600" kern="100" dirty="0">
                          <a:effectLst/>
                          <a:latin typeface="Calibri" panose="020F0502020204030204" pitchFamily="34" charset="0"/>
                          <a:ea typeface="Calibri" panose="020F0502020204030204" pitchFamily="34" charset="0"/>
                          <a:cs typeface="Calibri" panose="020F0502020204030204" pitchFamily="34" charset="0"/>
                        </a:rPr>
                        <a:t>S M Rakibul Basher</a:t>
                      </a:r>
                    </a:p>
                    <a:p>
                      <a:pPr marL="0" marR="0" algn="ctr">
                        <a:lnSpc>
                          <a:spcPct val="150000"/>
                        </a:lnSpc>
                        <a:spcBef>
                          <a:spcPts val="0"/>
                        </a:spcBef>
                        <a:spcAft>
                          <a:spcPts val="0"/>
                        </a:spcAft>
                      </a:pPr>
                      <a:r>
                        <a:rPr lang="en-US" sz="1600" kern="100" dirty="0">
                          <a:effectLst/>
                          <a:latin typeface="Calibri" panose="020F0502020204030204" pitchFamily="34" charset="0"/>
                          <a:ea typeface="Calibri" panose="020F0502020204030204" pitchFamily="34" charset="0"/>
                          <a:cs typeface="Calibri" panose="020F0502020204030204" pitchFamily="34" charset="0"/>
                        </a:rPr>
                        <a:t>Gihan Shamike Liyanage</a:t>
                      </a:r>
                    </a:p>
                  </a:txBody>
                  <a:tcPr marL="68580" marR="68580" marT="0" marB="0"/>
                </a:tc>
                <a:tc>
                  <a:txBody>
                    <a:bodyPr/>
                    <a:lstStyle/>
                    <a:p>
                      <a:pPr marL="0" marR="0" algn="ctr">
                        <a:lnSpc>
                          <a:spcPct val="150000"/>
                        </a:lnSpc>
                        <a:spcBef>
                          <a:spcPts val="0"/>
                        </a:spcBef>
                        <a:spcAft>
                          <a:spcPts val="0"/>
                        </a:spcAft>
                      </a:pPr>
                      <a:r>
                        <a:rPr lang="en-US" sz="1600" kern="100" dirty="0">
                          <a:effectLst/>
                          <a:latin typeface="Calibri" panose="020F0502020204030204" pitchFamily="34" charset="0"/>
                          <a:ea typeface="Calibri" panose="020F0502020204030204" pitchFamily="34" charset="0"/>
                          <a:cs typeface="Calibri" panose="020F0502020204030204" pitchFamily="34" charset="0"/>
                        </a:rPr>
                        <a:t>1117845</a:t>
                      </a:r>
                    </a:p>
                    <a:p>
                      <a:pPr marL="0" marR="0" algn="ctr">
                        <a:lnSpc>
                          <a:spcPct val="150000"/>
                        </a:lnSpc>
                        <a:spcBef>
                          <a:spcPts val="0"/>
                        </a:spcBef>
                        <a:spcAft>
                          <a:spcPts val="0"/>
                        </a:spcAft>
                      </a:pPr>
                      <a:r>
                        <a:rPr lang="en-US" sz="1600" kern="100" dirty="0">
                          <a:effectLst/>
                          <a:latin typeface="Calibri" panose="020F0502020204030204" pitchFamily="34" charset="0"/>
                          <a:ea typeface="Calibri" panose="020F0502020204030204" pitchFamily="34" charset="0"/>
                          <a:cs typeface="Calibri" panose="020F0502020204030204" pitchFamily="34" charset="0"/>
                        </a:rPr>
                        <a:t>1120292</a:t>
                      </a:r>
                    </a:p>
                    <a:p>
                      <a:pPr marL="0" marR="0" algn="ctr">
                        <a:lnSpc>
                          <a:spcPct val="150000"/>
                        </a:lnSpc>
                        <a:spcBef>
                          <a:spcPts val="0"/>
                        </a:spcBef>
                        <a:spcAft>
                          <a:spcPts val="0"/>
                        </a:spcAft>
                      </a:pPr>
                      <a:r>
                        <a:rPr lang="en-US" sz="1600" kern="100" dirty="0">
                          <a:effectLst/>
                          <a:latin typeface="Calibri" panose="020F0502020204030204" pitchFamily="34" charset="0"/>
                          <a:ea typeface="Calibri" panose="020F0502020204030204" pitchFamily="34" charset="0"/>
                          <a:cs typeface="Calibri" panose="020F0502020204030204" pitchFamily="34" charset="0"/>
                        </a:rPr>
                        <a:t>1168369</a:t>
                      </a:r>
                    </a:p>
                    <a:p>
                      <a:pPr marL="0" marR="0" algn="ctr">
                        <a:lnSpc>
                          <a:spcPct val="150000"/>
                        </a:lnSpc>
                        <a:spcBef>
                          <a:spcPts val="0"/>
                        </a:spcBef>
                        <a:spcAft>
                          <a:spcPts val="0"/>
                        </a:spcAft>
                      </a:pPr>
                      <a:r>
                        <a:rPr lang="en-US" sz="1600" kern="100" dirty="0">
                          <a:effectLst/>
                          <a:latin typeface="Calibri" panose="020F0502020204030204" pitchFamily="34" charset="0"/>
                          <a:ea typeface="Calibri" panose="020F0502020204030204" pitchFamily="34" charset="0"/>
                          <a:cs typeface="Calibri" panose="020F0502020204030204" pitchFamily="34" charset="0"/>
                        </a:rPr>
                        <a:t>1142109</a:t>
                      </a:r>
                    </a:p>
                    <a:p>
                      <a:pPr marL="0" marR="0" algn="ctr">
                        <a:lnSpc>
                          <a:spcPct val="150000"/>
                        </a:lnSpc>
                        <a:spcBef>
                          <a:spcPts val="0"/>
                        </a:spcBef>
                        <a:spcAft>
                          <a:spcPts val="0"/>
                        </a:spcAft>
                      </a:pPr>
                      <a:endParaRPr lang="en-US" sz="16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4248909506"/>
                  </a:ext>
                </a:extLst>
              </a:tr>
              <a:tr h="1197867">
                <a:tc gridSpan="2">
                  <a:txBody>
                    <a:bodyPr/>
                    <a:lstStyle/>
                    <a:p>
                      <a:pPr marL="0" marR="0" lvl="0" indent="0" algn="ctr" defTabSz="914400" rtl="0" eaLnBrk="0" fontAlgn="base" latinLnBrk="0" hangingPunct="0">
                        <a:lnSpc>
                          <a:spcPct val="250000"/>
                        </a:lnSpc>
                        <a:spcBef>
                          <a:spcPct val="0"/>
                        </a:spcBef>
                        <a:spcAft>
                          <a:spcPct val="0"/>
                        </a:spcAft>
                        <a:buClrTx/>
                        <a:buSzTx/>
                        <a:buFontTx/>
                        <a:buNone/>
                        <a:tabLst/>
                      </a:pPr>
                      <a:r>
                        <a:rPr kumimoji="0" lang="en-CA" altLang="en-US" sz="16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Submitted for: Prof. Mona Brennan-Coles</a:t>
                      </a:r>
                      <a:endParaRPr kumimoji="0" lang="en-US" altLang="en-US" sz="16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CA" altLang="en-US" sz="16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Submitted Date: 04/04/2024</a:t>
                      </a:r>
                    </a:p>
                    <a:p>
                      <a:pPr marL="0" marR="0" algn="ctr">
                        <a:lnSpc>
                          <a:spcPct val="150000"/>
                        </a:lnSpc>
                        <a:spcBef>
                          <a:spcPts val="0"/>
                        </a:spcBef>
                        <a:spcAft>
                          <a:spcPts val="0"/>
                        </a:spcAft>
                      </a:pPr>
                      <a:endParaRPr lang="en-US" sz="1600" kern="1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hMerge="1">
                  <a:txBody>
                    <a:bodyPr/>
                    <a:lstStyle/>
                    <a:p>
                      <a:pPr marL="0" marR="0" algn="ctr">
                        <a:lnSpc>
                          <a:spcPct val="150000"/>
                        </a:lnSpc>
                        <a:spcBef>
                          <a:spcPts val="0"/>
                        </a:spcBef>
                        <a:spcAft>
                          <a:spcPts val="0"/>
                        </a:spcAft>
                      </a:pP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3661640"/>
                  </a:ext>
                </a:extLst>
              </a:tr>
            </a:tbl>
          </a:graphicData>
        </a:graphic>
      </p:graphicFrame>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823432" y="402879"/>
            <a:ext cx="6582302" cy="759780"/>
          </a:xfrm>
        </p:spPr>
        <p:txBody>
          <a:bodyPr/>
          <a:lstStyle/>
          <a:p>
            <a:r>
              <a:rPr lang="en-US" sz="4400" dirty="0"/>
              <a:t>Vendor Selection</a:t>
            </a:r>
            <a:endParaRPr lang="en-US" dirty="0"/>
          </a:p>
        </p:txBody>
      </p:sp>
      <p:graphicFrame>
        <p:nvGraphicFramePr>
          <p:cNvPr id="3" name="Table 2">
            <a:extLst>
              <a:ext uri="{FF2B5EF4-FFF2-40B4-BE49-F238E27FC236}">
                <a16:creationId xmlns:a16="http://schemas.microsoft.com/office/drawing/2014/main" id="{907FA5C7-D103-A276-8E56-CCC3E0DED386}"/>
              </a:ext>
            </a:extLst>
          </p:cNvPr>
          <p:cNvGraphicFramePr>
            <a:graphicFrameLocks noGrp="1"/>
          </p:cNvGraphicFramePr>
          <p:nvPr>
            <p:extLst>
              <p:ext uri="{D42A27DB-BD31-4B8C-83A1-F6EECF244321}">
                <p14:modId xmlns:p14="http://schemas.microsoft.com/office/powerpoint/2010/main" val="2183367099"/>
              </p:ext>
            </p:extLst>
          </p:nvPr>
        </p:nvGraphicFramePr>
        <p:xfrm>
          <a:off x="580723" y="1251283"/>
          <a:ext cx="11030553" cy="4876800"/>
        </p:xfrm>
        <a:graphic>
          <a:graphicData uri="http://schemas.openxmlformats.org/drawingml/2006/table">
            <a:tbl>
              <a:tblPr firstRow="1" bandRow="1">
                <a:tableStyleId>{8A107856-5554-42FB-B03E-39F5DBC370BA}</a:tableStyleId>
              </a:tblPr>
              <a:tblGrid>
                <a:gridCol w="381803">
                  <a:extLst>
                    <a:ext uri="{9D8B030D-6E8A-4147-A177-3AD203B41FA5}">
                      <a16:colId xmlns:a16="http://schemas.microsoft.com/office/drawing/2014/main" val="1208796409"/>
                    </a:ext>
                  </a:extLst>
                </a:gridCol>
                <a:gridCol w="2165685">
                  <a:extLst>
                    <a:ext uri="{9D8B030D-6E8A-4147-A177-3AD203B41FA5}">
                      <a16:colId xmlns:a16="http://schemas.microsoft.com/office/drawing/2014/main" val="4166305306"/>
                    </a:ext>
                  </a:extLst>
                </a:gridCol>
                <a:gridCol w="4109987">
                  <a:extLst>
                    <a:ext uri="{9D8B030D-6E8A-4147-A177-3AD203B41FA5}">
                      <a16:colId xmlns:a16="http://schemas.microsoft.com/office/drawing/2014/main" val="3868985668"/>
                    </a:ext>
                  </a:extLst>
                </a:gridCol>
                <a:gridCol w="4373078">
                  <a:extLst>
                    <a:ext uri="{9D8B030D-6E8A-4147-A177-3AD203B41FA5}">
                      <a16:colId xmlns:a16="http://schemas.microsoft.com/office/drawing/2014/main" val="2548611670"/>
                    </a:ext>
                  </a:extLst>
                </a:gridCol>
              </a:tblGrid>
              <a:tr h="370840">
                <a:tc>
                  <a:txBody>
                    <a:bodyPr/>
                    <a:lstStyle/>
                    <a:p>
                      <a:endParaRPr lang="en-US"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2000" b="1" kern="100"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Step</a:t>
                      </a:r>
                    </a:p>
                  </a:txBody>
                  <a:tcPr/>
                </a:tc>
                <a:tc>
                  <a:txBody>
                    <a:bodyPr/>
                    <a:lstStyle/>
                    <a:p>
                      <a:r>
                        <a:rPr lang="en-US" sz="2000" b="1" kern="100"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Case</a:t>
                      </a:r>
                    </a:p>
                  </a:txBody>
                  <a:tcPr/>
                </a:tc>
                <a:tc>
                  <a:txBody>
                    <a:bodyPr/>
                    <a:lstStyle/>
                    <a:p>
                      <a:r>
                        <a:rPr lang="en-US" sz="2000" b="1" kern="100"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Tools</a:t>
                      </a:r>
                    </a:p>
                  </a:txBody>
                  <a:tcPr/>
                </a:tc>
                <a:extLst>
                  <a:ext uri="{0D108BD9-81ED-4DB2-BD59-A6C34878D82A}">
                    <a16:rowId xmlns:a16="http://schemas.microsoft.com/office/drawing/2014/main" val="1643993386"/>
                  </a:ext>
                </a:extLst>
              </a:tr>
              <a:tr h="370840">
                <a:tc>
                  <a:txBody>
                    <a:bodyPr/>
                    <a:lstStyle/>
                    <a:p>
                      <a:r>
                        <a:rPr lang="en-US" sz="1800" dirty="0">
                          <a:latin typeface="Calibri" panose="020F0502020204030204" pitchFamily="34" charset="0"/>
                          <a:ea typeface="Calibri" panose="020F0502020204030204" pitchFamily="34" charset="0"/>
                          <a:cs typeface="Calibri" panose="020F0502020204030204" pitchFamily="34" charset="0"/>
                        </a:rPr>
                        <a:t>1.</a:t>
                      </a:r>
                    </a:p>
                  </a:txBody>
                  <a:tcPr/>
                </a:tc>
                <a:tc>
                  <a:txBody>
                    <a:bodyPr/>
                    <a:lstStyle/>
                    <a:p>
                      <a:r>
                        <a:rPr lang="en-US" sz="1800" dirty="0">
                          <a:latin typeface="Calibri" panose="020F0502020204030204" pitchFamily="34" charset="0"/>
                          <a:ea typeface="Calibri" panose="020F0502020204030204" pitchFamily="34" charset="0"/>
                          <a:cs typeface="Calibri" panose="020F0502020204030204" pitchFamily="34" charset="0"/>
                        </a:rPr>
                        <a:t>Identify Project Requirements</a:t>
                      </a:r>
                    </a:p>
                  </a:txBody>
                  <a:tcPr/>
                </a:tc>
                <a:tc>
                  <a:txBody>
                    <a:bodyPr/>
                    <a:lstStyle/>
                    <a:p>
                      <a:r>
                        <a:rPr lang="en-US" sz="1800" dirty="0">
                          <a:latin typeface="Calibri" panose="020F0502020204030204" pitchFamily="34" charset="0"/>
                          <a:ea typeface="Calibri" panose="020F0502020204030204" pitchFamily="34" charset="0"/>
                          <a:cs typeface="Calibri" panose="020F0502020204030204" pitchFamily="34" charset="0"/>
                        </a:rPr>
                        <a:t>The project may require expertise in supply chain optimization, data analytics, and change management.</a:t>
                      </a:r>
                    </a:p>
                  </a:txBody>
                  <a:tcPr/>
                </a:tc>
                <a:tc>
                  <a:txBody>
                    <a:bodyPr/>
                    <a:lstStyle/>
                    <a:p>
                      <a:r>
                        <a:rPr lang="en-US" sz="1800" dirty="0">
                          <a:latin typeface="Calibri" panose="020F0502020204030204" pitchFamily="34" charset="0"/>
                          <a:ea typeface="Calibri" panose="020F0502020204030204" pitchFamily="34" charset="0"/>
                          <a:cs typeface="Calibri" panose="020F0502020204030204" pitchFamily="34" charset="0"/>
                        </a:rPr>
                        <a:t>Stakeholder interviews, internal process analysis, and benchmarking against industry standards can help identify specific project requirements.</a:t>
                      </a:r>
                    </a:p>
                  </a:txBody>
                  <a:tcPr/>
                </a:tc>
                <a:extLst>
                  <a:ext uri="{0D108BD9-81ED-4DB2-BD59-A6C34878D82A}">
                    <a16:rowId xmlns:a16="http://schemas.microsoft.com/office/drawing/2014/main" val="3939118348"/>
                  </a:ext>
                </a:extLst>
              </a:tr>
              <a:tr h="370840">
                <a:tc>
                  <a:txBody>
                    <a:bodyPr/>
                    <a:lstStyle/>
                    <a:p>
                      <a:r>
                        <a:rPr lang="en-US" sz="1800" dirty="0">
                          <a:latin typeface="Calibri" panose="020F0502020204030204" pitchFamily="34" charset="0"/>
                          <a:ea typeface="Calibri" panose="020F0502020204030204" pitchFamily="34" charset="0"/>
                          <a:cs typeface="Calibri" panose="020F0502020204030204" pitchFamily="34" charset="0"/>
                        </a:rPr>
                        <a:t>2.</a:t>
                      </a:r>
                    </a:p>
                  </a:txBody>
                  <a:tcPr/>
                </a:tc>
                <a:tc>
                  <a:txBody>
                    <a:bodyPr/>
                    <a:lstStyle/>
                    <a:p>
                      <a:r>
                        <a:rPr lang="en-US" sz="1800" dirty="0">
                          <a:latin typeface="Calibri" panose="020F0502020204030204" pitchFamily="34" charset="0"/>
                          <a:ea typeface="Calibri" panose="020F0502020204030204" pitchFamily="34" charset="0"/>
                          <a:cs typeface="Calibri" panose="020F0502020204030204" pitchFamily="34" charset="0"/>
                        </a:rPr>
                        <a:t>Develop Vendor Selection Criteria</a:t>
                      </a:r>
                    </a:p>
                  </a:txBody>
                  <a:tcPr/>
                </a:tc>
                <a:tc>
                  <a:txBody>
                    <a:bodyPr/>
                    <a:lstStyle/>
                    <a:p>
                      <a:r>
                        <a:rPr lang="en-US" sz="1800" dirty="0">
                          <a:latin typeface="Calibri" panose="020F0502020204030204" pitchFamily="34" charset="0"/>
                          <a:ea typeface="Calibri" panose="020F0502020204030204" pitchFamily="34" charset="0"/>
                          <a:cs typeface="Calibri" panose="020F0502020204030204" pitchFamily="34" charset="0"/>
                        </a:rPr>
                        <a:t>Criteria may include vendor experience in similar projects, technical expertise, financial stability, and cultural fit.</a:t>
                      </a:r>
                    </a:p>
                  </a:txBody>
                  <a:tcPr/>
                </a:tc>
                <a:tc>
                  <a:txBody>
                    <a:bodyPr/>
                    <a:lstStyle/>
                    <a:p>
                      <a:r>
                        <a:rPr lang="en-US" sz="1800" dirty="0">
                          <a:latin typeface="Calibri" panose="020F0502020204030204" pitchFamily="34" charset="0"/>
                          <a:ea typeface="Calibri" panose="020F0502020204030204" pitchFamily="34" charset="0"/>
                          <a:cs typeface="Calibri" panose="020F0502020204030204" pitchFamily="34" charset="0"/>
                        </a:rPr>
                        <a:t>A scoring matrix or decision matrix can be used to objectively evaluate potential vendors based on predefined criteria.</a:t>
                      </a:r>
                    </a:p>
                  </a:txBody>
                  <a:tcPr/>
                </a:tc>
                <a:extLst>
                  <a:ext uri="{0D108BD9-81ED-4DB2-BD59-A6C34878D82A}">
                    <a16:rowId xmlns:a16="http://schemas.microsoft.com/office/drawing/2014/main" val="2042604259"/>
                  </a:ext>
                </a:extLst>
              </a:tr>
              <a:tr h="370840">
                <a:tc>
                  <a:txBody>
                    <a:bodyPr/>
                    <a:lstStyle/>
                    <a:p>
                      <a:r>
                        <a:rPr lang="en-US" sz="1800" dirty="0">
                          <a:latin typeface="Calibri" panose="020F0502020204030204" pitchFamily="34" charset="0"/>
                          <a:ea typeface="Calibri" panose="020F0502020204030204" pitchFamily="34" charset="0"/>
                          <a:cs typeface="Calibri" panose="020F0502020204030204" pitchFamily="34" charset="0"/>
                        </a:rPr>
                        <a:t>3.</a:t>
                      </a:r>
                    </a:p>
                  </a:txBody>
                  <a:tcPr/>
                </a:tc>
                <a:tc>
                  <a:txBody>
                    <a:bodyPr/>
                    <a:lstStyle/>
                    <a:p>
                      <a:r>
                        <a:rPr lang="en-US" sz="1800" dirty="0">
                          <a:latin typeface="Calibri" panose="020F0502020204030204" pitchFamily="34" charset="0"/>
                          <a:ea typeface="Calibri" panose="020F0502020204030204" pitchFamily="34" charset="0"/>
                          <a:cs typeface="Calibri" panose="020F0502020204030204" pitchFamily="34" charset="0"/>
                        </a:rPr>
                        <a:t>Market Research and Vendor Shortlisting</a:t>
                      </a:r>
                    </a:p>
                  </a:txBody>
                  <a:tcPr/>
                </a:tc>
                <a:tc>
                  <a:txBody>
                    <a:bodyPr/>
                    <a:lstStyle/>
                    <a:p>
                      <a:r>
                        <a:rPr lang="en-US" sz="1800" dirty="0">
                          <a:latin typeface="Calibri" panose="020F0502020204030204" pitchFamily="34" charset="0"/>
                          <a:ea typeface="Calibri" panose="020F0502020204030204" pitchFamily="34" charset="0"/>
                          <a:cs typeface="Calibri" panose="020F0502020204030204" pitchFamily="34" charset="0"/>
                        </a:rPr>
                        <a:t>Research potential vendors through industry publications, online directories, and referrals. Shortlist vendors based on their alignment with the selection criteria.</a:t>
                      </a:r>
                    </a:p>
                  </a:txBody>
                  <a:tcPr/>
                </a:tc>
                <a:tc>
                  <a:txBody>
                    <a:bodyPr/>
                    <a:lstStyle/>
                    <a:p>
                      <a:r>
                        <a:rPr lang="en-US" sz="1800" dirty="0">
                          <a:latin typeface="Calibri" panose="020F0502020204030204" pitchFamily="34" charset="0"/>
                          <a:ea typeface="Calibri" panose="020F0502020204030204" pitchFamily="34" charset="0"/>
                          <a:cs typeface="Calibri" panose="020F0502020204030204" pitchFamily="34" charset="0"/>
                        </a:rPr>
                        <a:t>Online vendor databases, industry reports, and professional networks can aid in identifying potential vendors.</a:t>
                      </a:r>
                    </a:p>
                  </a:txBody>
                  <a:tcPr/>
                </a:tc>
                <a:extLst>
                  <a:ext uri="{0D108BD9-81ED-4DB2-BD59-A6C34878D82A}">
                    <a16:rowId xmlns:a16="http://schemas.microsoft.com/office/drawing/2014/main" val="105444752"/>
                  </a:ext>
                </a:extLst>
              </a:tr>
              <a:tr h="370840">
                <a:tc>
                  <a:txBody>
                    <a:bodyPr/>
                    <a:lstStyle/>
                    <a:p>
                      <a:r>
                        <a:rPr lang="en-US" sz="1800" dirty="0">
                          <a:latin typeface="Calibri" panose="020F0502020204030204" pitchFamily="34" charset="0"/>
                          <a:ea typeface="Calibri" panose="020F0502020204030204" pitchFamily="34" charset="0"/>
                          <a:cs typeface="Calibri" panose="020F0502020204030204" pitchFamily="34" charset="0"/>
                        </a:rPr>
                        <a:t>4.</a:t>
                      </a:r>
                    </a:p>
                  </a:txBody>
                  <a:tcPr/>
                </a:tc>
                <a:tc>
                  <a:txBody>
                    <a:bodyPr/>
                    <a:lstStyle/>
                    <a:p>
                      <a:r>
                        <a:rPr lang="en-US" sz="1800" dirty="0">
                          <a:latin typeface="Calibri" panose="020F0502020204030204" pitchFamily="34" charset="0"/>
                          <a:ea typeface="Calibri" panose="020F0502020204030204" pitchFamily="34" charset="0"/>
                          <a:cs typeface="Calibri" panose="020F0502020204030204" pitchFamily="34" charset="0"/>
                        </a:rPr>
                        <a:t>Request for Proposal (RFP) or Request for Information (RFI)</a:t>
                      </a:r>
                    </a:p>
                  </a:txBody>
                  <a:tcPr/>
                </a:tc>
                <a:tc>
                  <a:txBody>
                    <a:bodyPr/>
                    <a:lstStyle/>
                    <a:p>
                      <a:r>
                        <a:rPr lang="en-US" sz="1800" dirty="0">
                          <a:latin typeface="Calibri" panose="020F0502020204030204" pitchFamily="34" charset="0"/>
                          <a:ea typeface="Calibri" panose="020F0502020204030204" pitchFamily="34" charset="0"/>
                          <a:cs typeface="Calibri" panose="020F0502020204030204" pitchFamily="34" charset="0"/>
                        </a:rPr>
                        <a:t>Prepare an RFP or RFI document outlining project requirements, evaluation criteria, and submission guidelines.</a:t>
                      </a:r>
                    </a:p>
                  </a:txBody>
                  <a:tcPr/>
                </a:tc>
                <a:tc>
                  <a:txBody>
                    <a:bodyPr/>
                    <a:lstStyle/>
                    <a:p>
                      <a:r>
                        <a:rPr lang="en-US" sz="1800" dirty="0">
                          <a:latin typeface="Calibri" panose="020F0502020204030204" pitchFamily="34" charset="0"/>
                          <a:ea typeface="Calibri" panose="020F0502020204030204" pitchFamily="34" charset="0"/>
                          <a:cs typeface="Calibri" panose="020F0502020204030204" pitchFamily="34" charset="0"/>
                        </a:rPr>
                        <a:t>Procurement software platforms can streamline the RFP/RFI process by automating document creation, distribution, and response tracking.</a:t>
                      </a:r>
                    </a:p>
                  </a:txBody>
                  <a:tcPr/>
                </a:tc>
                <a:extLst>
                  <a:ext uri="{0D108BD9-81ED-4DB2-BD59-A6C34878D82A}">
                    <a16:rowId xmlns:a16="http://schemas.microsoft.com/office/drawing/2014/main" val="783197158"/>
                  </a:ext>
                </a:extLst>
              </a:tr>
            </a:tbl>
          </a:graphicData>
        </a:graphic>
      </p:graphicFrame>
    </p:spTree>
    <p:extLst>
      <p:ext uri="{BB962C8B-B14F-4D97-AF65-F5344CB8AC3E}">
        <p14:creationId xmlns:p14="http://schemas.microsoft.com/office/powerpoint/2010/main" val="3088225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823432" y="402879"/>
            <a:ext cx="6582302" cy="759780"/>
          </a:xfrm>
        </p:spPr>
        <p:txBody>
          <a:bodyPr/>
          <a:lstStyle/>
          <a:p>
            <a:r>
              <a:rPr lang="en-US" dirty="0"/>
              <a:t>Cont’d…</a:t>
            </a:r>
          </a:p>
        </p:txBody>
      </p:sp>
      <p:graphicFrame>
        <p:nvGraphicFramePr>
          <p:cNvPr id="4" name="Table 3">
            <a:extLst>
              <a:ext uri="{FF2B5EF4-FFF2-40B4-BE49-F238E27FC236}">
                <a16:creationId xmlns:a16="http://schemas.microsoft.com/office/drawing/2014/main" id="{56A520EE-DA6C-46F3-94B2-2AD6183B0D5B}"/>
              </a:ext>
            </a:extLst>
          </p:cNvPr>
          <p:cNvGraphicFramePr>
            <a:graphicFrameLocks noGrp="1"/>
          </p:cNvGraphicFramePr>
          <p:nvPr>
            <p:extLst>
              <p:ext uri="{D42A27DB-BD31-4B8C-83A1-F6EECF244321}">
                <p14:modId xmlns:p14="http://schemas.microsoft.com/office/powerpoint/2010/main" val="3681082380"/>
              </p:ext>
            </p:extLst>
          </p:nvPr>
        </p:nvGraphicFramePr>
        <p:xfrm>
          <a:off x="580723" y="1341833"/>
          <a:ext cx="11030553" cy="5029200"/>
        </p:xfrm>
        <a:graphic>
          <a:graphicData uri="http://schemas.openxmlformats.org/drawingml/2006/table">
            <a:tbl>
              <a:tblPr bandRow="1">
                <a:tableStyleId>{8A107856-5554-42FB-B03E-39F5DBC370BA}</a:tableStyleId>
              </a:tblPr>
              <a:tblGrid>
                <a:gridCol w="439555">
                  <a:extLst>
                    <a:ext uri="{9D8B030D-6E8A-4147-A177-3AD203B41FA5}">
                      <a16:colId xmlns:a16="http://schemas.microsoft.com/office/drawing/2014/main" val="898132137"/>
                    </a:ext>
                  </a:extLst>
                </a:gridCol>
                <a:gridCol w="2184935">
                  <a:extLst>
                    <a:ext uri="{9D8B030D-6E8A-4147-A177-3AD203B41FA5}">
                      <a16:colId xmlns:a16="http://schemas.microsoft.com/office/drawing/2014/main" val="4166305306"/>
                    </a:ext>
                  </a:extLst>
                </a:gridCol>
                <a:gridCol w="4052235">
                  <a:extLst>
                    <a:ext uri="{9D8B030D-6E8A-4147-A177-3AD203B41FA5}">
                      <a16:colId xmlns:a16="http://schemas.microsoft.com/office/drawing/2014/main" val="3868985668"/>
                    </a:ext>
                  </a:extLst>
                </a:gridCol>
                <a:gridCol w="4353828">
                  <a:extLst>
                    <a:ext uri="{9D8B030D-6E8A-4147-A177-3AD203B41FA5}">
                      <a16:colId xmlns:a16="http://schemas.microsoft.com/office/drawing/2014/main" val="2548611670"/>
                    </a:ext>
                  </a:extLst>
                </a:gridCol>
              </a:tblGrid>
              <a:tr h="370840">
                <a:tc>
                  <a:txBody>
                    <a:bodyPr/>
                    <a:lstStyle/>
                    <a:p>
                      <a:r>
                        <a:rPr lang="en-US" dirty="0">
                          <a:latin typeface="Calibri" panose="020F0502020204030204" pitchFamily="34" charset="0"/>
                          <a:ea typeface="Calibri" panose="020F0502020204030204" pitchFamily="34" charset="0"/>
                          <a:cs typeface="Calibri" panose="020F0502020204030204" pitchFamily="34" charset="0"/>
                        </a:rPr>
                        <a:t>5.</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Vendor Evaluation and Selection</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Evaluate vendor proposals based on the defined criteria, conduct interviews or presentations with shortlisted vendors, and select the vendor that best meets the project needs.</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Evaluation templates, scoring rubrics, and decision matrices can facilitate the comparison of vendor proposals and aid in the selection process.</a:t>
                      </a:r>
                    </a:p>
                  </a:txBody>
                  <a:tcPr/>
                </a:tc>
                <a:extLst>
                  <a:ext uri="{0D108BD9-81ED-4DB2-BD59-A6C34878D82A}">
                    <a16:rowId xmlns:a16="http://schemas.microsoft.com/office/drawing/2014/main" val="1643993386"/>
                  </a:ext>
                </a:extLst>
              </a:tr>
              <a:tr h="370840">
                <a:tc>
                  <a:txBody>
                    <a:bodyPr/>
                    <a:lstStyle/>
                    <a:p>
                      <a:r>
                        <a:rPr lang="en-US" sz="1800" dirty="0">
                          <a:latin typeface="Calibri" panose="020F0502020204030204" pitchFamily="34" charset="0"/>
                          <a:ea typeface="Calibri" panose="020F0502020204030204" pitchFamily="34" charset="0"/>
                          <a:cs typeface="Calibri" panose="020F0502020204030204" pitchFamily="34" charset="0"/>
                        </a:rPr>
                        <a:t>6.</a:t>
                      </a:r>
                    </a:p>
                  </a:txBody>
                  <a:tcPr/>
                </a:tc>
                <a:tc>
                  <a:txBody>
                    <a:bodyPr/>
                    <a:lstStyle/>
                    <a:p>
                      <a:r>
                        <a:rPr lang="en-US" sz="1800" dirty="0">
                          <a:latin typeface="Calibri" panose="020F0502020204030204" pitchFamily="34" charset="0"/>
                          <a:ea typeface="Calibri" panose="020F0502020204030204" pitchFamily="34" charset="0"/>
                          <a:cs typeface="Calibri" panose="020F0502020204030204" pitchFamily="34" charset="0"/>
                        </a:rPr>
                        <a:t>Due Diligence and Contract Negotiation</a:t>
                      </a:r>
                    </a:p>
                  </a:txBody>
                  <a:tcPr/>
                </a:tc>
                <a:tc>
                  <a:txBody>
                    <a:bodyPr/>
                    <a:lstStyle/>
                    <a:p>
                      <a:r>
                        <a:rPr lang="en-US" sz="1800" dirty="0">
                          <a:latin typeface="Calibri" panose="020F0502020204030204" pitchFamily="34" charset="0"/>
                          <a:ea typeface="Calibri" panose="020F0502020204030204" pitchFamily="34" charset="0"/>
                          <a:cs typeface="Calibri" panose="020F0502020204030204" pitchFamily="34" charset="0"/>
                        </a:rPr>
                        <a:t>Conduct background checks, verify references, and negotiate contract terms and pricing with the selected vendor.</a:t>
                      </a:r>
                    </a:p>
                  </a:txBody>
                  <a:tcPr/>
                </a:tc>
                <a:tc>
                  <a:txBody>
                    <a:bodyPr/>
                    <a:lstStyle/>
                    <a:p>
                      <a:r>
                        <a:rPr lang="en-US" sz="1800" dirty="0">
                          <a:latin typeface="Calibri" panose="020F0502020204030204" pitchFamily="34" charset="0"/>
                          <a:ea typeface="Calibri" panose="020F0502020204030204" pitchFamily="34" charset="0"/>
                          <a:cs typeface="Calibri" panose="020F0502020204030204" pitchFamily="34" charset="0"/>
                        </a:rPr>
                        <a:t>Contract management software, legal review tools, and financial analysis tools can assist in due diligence and contract negotiation processes.</a:t>
                      </a:r>
                    </a:p>
                  </a:txBody>
                  <a:tcPr/>
                </a:tc>
                <a:extLst>
                  <a:ext uri="{0D108BD9-81ED-4DB2-BD59-A6C34878D82A}">
                    <a16:rowId xmlns:a16="http://schemas.microsoft.com/office/drawing/2014/main" val="3939118348"/>
                  </a:ext>
                </a:extLst>
              </a:tr>
              <a:tr h="370840">
                <a:tc>
                  <a:txBody>
                    <a:bodyPr/>
                    <a:lstStyle/>
                    <a:p>
                      <a:r>
                        <a:rPr lang="en-US" sz="1800" dirty="0">
                          <a:latin typeface="Calibri" panose="020F0502020204030204" pitchFamily="34" charset="0"/>
                          <a:ea typeface="Calibri" panose="020F0502020204030204" pitchFamily="34" charset="0"/>
                          <a:cs typeface="Calibri" panose="020F0502020204030204" pitchFamily="34" charset="0"/>
                        </a:rPr>
                        <a:t>7.</a:t>
                      </a:r>
                    </a:p>
                  </a:txBody>
                  <a:tcPr/>
                </a:tc>
                <a:tc>
                  <a:txBody>
                    <a:bodyPr/>
                    <a:lstStyle/>
                    <a:p>
                      <a:r>
                        <a:rPr lang="en-US" sz="1800" dirty="0">
                          <a:latin typeface="Calibri" panose="020F0502020204030204" pitchFamily="34" charset="0"/>
                          <a:ea typeface="Calibri" panose="020F0502020204030204" pitchFamily="34" charset="0"/>
                          <a:cs typeface="Calibri" panose="020F0502020204030204" pitchFamily="34" charset="0"/>
                        </a:rPr>
                        <a:t>Final Vendor Selection</a:t>
                      </a:r>
                    </a:p>
                  </a:txBody>
                  <a:tcPr/>
                </a:tc>
                <a:tc>
                  <a:txBody>
                    <a:bodyPr/>
                    <a:lstStyle/>
                    <a:p>
                      <a:r>
                        <a:rPr lang="en-US" sz="1800" dirty="0">
                          <a:latin typeface="Calibri" panose="020F0502020204030204" pitchFamily="34" charset="0"/>
                          <a:ea typeface="Calibri" panose="020F0502020204030204" pitchFamily="34" charset="0"/>
                          <a:cs typeface="Calibri" panose="020F0502020204030204" pitchFamily="34" charset="0"/>
                        </a:rPr>
                        <a:t>Confirm the selection of the vendor based on the evaluation outcomes and finalize the contract agreement.</a:t>
                      </a:r>
                    </a:p>
                  </a:txBody>
                  <a:tcPr/>
                </a:tc>
                <a:tc>
                  <a:txBody>
                    <a:bodyPr/>
                    <a:lstStyle/>
                    <a:p>
                      <a:r>
                        <a:rPr lang="en-US" sz="1800" dirty="0">
                          <a:latin typeface="Calibri" panose="020F0502020204030204" pitchFamily="34" charset="0"/>
                          <a:ea typeface="Calibri" panose="020F0502020204030204" pitchFamily="34" charset="0"/>
                          <a:cs typeface="Calibri" panose="020F0502020204030204" pitchFamily="34" charset="0"/>
                        </a:rPr>
                        <a:t>Project management software can help track and document the final vendor selection process, including contract signing and vendor onboarding.</a:t>
                      </a:r>
                    </a:p>
                  </a:txBody>
                  <a:tcPr/>
                </a:tc>
                <a:extLst>
                  <a:ext uri="{0D108BD9-81ED-4DB2-BD59-A6C34878D82A}">
                    <a16:rowId xmlns:a16="http://schemas.microsoft.com/office/drawing/2014/main" val="2042604259"/>
                  </a:ext>
                </a:extLst>
              </a:tr>
              <a:tr h="370840">
                <a:tc>
                  <a:txBody>
                    <a:bodyPr/>
                    <a:lstStyle/>
                    <a:p>
                      <a:r>
                        <a:rPr lang="en-US" sz="1800" dirty="0">
                          <a:latin typeface="Calibri" panose="020F0502020204030204" pitchFamily="34" charset="0"/>
                          <a:ea typeface="Calibri" panose="020F0502020204030204" pitchFamily="34" charset="0"/>
                          <a:cs typeface="Calibri" panose="020F0502020204030204" pitchFamily="34" charset="0"/>
                        </a:rPr>
                        <a:t>8.</a:t>
                      </a:r>
                    </a:p>
                  </a:txBody>
                  <a:tcPr/>
                </a:tc>
                <a:tc>
                  <a:txBody>
                    <a:bodyPr/>
                    <a:lstStyle/>
                    <a:p>
                      <a:r>
                        <a:rPr lang="en-US" sz="1800" dirty="0">
                          <a:latin typeface="Calibri" panose="020F0502020204030204" pitchFamily="34" charset="0"/>
                          <a:ea typeface="Calibri" panose="020F0502020204030204" pitchFamily="34" charset="0"/>
                          <a:cs typeface="Calibri" panose="020F0502020204030204" pitchFamily="34" charset="0"/>
                        </a:rPr>
                        <a:t>Continuous Monitoring and Evaluation</a:t>
                      </a:r>
                    </a:p>
                  </a:txBody>
                  <a:tcPr/>
                </a:tc>
                <a:tc>
                  <a:txBody>
                    <a:bodyPr/>
                    <a:lstStyle/>
                    <a:p>
                      <a:r>
                        <a:rPr lang="en-US" sz="1800" dirty="0">
                          <a:latin typeface="Calibri" panose="020F0502020204030204" pitchFamily="34" charset="0"/>
                          <a:ea typeface="Calibri" panose="020F0502020204030204" pitchFamily="34" charset="0"/>
                          <a:cs typeface="Calibri" panose="020F0502020204030204" pitchFamily="34" charset="0"/>
                        </a:rPr>
                        <a:t>Establish key performance indicators (KPIs) and monitoring mechanisms to track vendor performance throughout the project lifecycle.</a:t>
                      </a:r>
                    </a:p>
                  </a:txBody>
                  <a:tcPr/>
                </a:tc>
                <a:tc>
                  <a:txBody>
                    <a:bodyPr/>
                    <a:lstStyle/>
                    <a:p>
                      <a:r>
                        <a:rPr lang="en-US" sz="1800" dirty="0">
                          <a:latin typeface="Calibri" panose="020F0502020204030204" pitchFamily="34" charset="0"/>
                          <a:ea typeface="Calibri" panose="020F0502020204030204" pitchFamily="34" charset="0"/>
                          <a:cs typeface="Calibri" panose="020F0502020204030204" pitchFamily="34" charset="0"/>
                        </a:rPr>
                        <a:t>Vendor management software, dashboards, and performance scorecards can provide real-time visibility into vendor performance metrics.</a:t>
                      </a:r>
                    </a:p>
                  </a:txBody>
                  <a:tcPr/>
                </a:tc>
                <a:extLst>
                  <a:ext uri="{0D108BD9-81ED-4DB2-BD59-A6C34878D82A}">
                    <a16:rowId xmlns:a16="http://schemas.microsoft.com/office/drawing/2014/main" val="105444752"/>
                  </a:ext>
                </a:extLst>
              </a:tr>
            </a:tbl>
          </a:graphicData>
        </a:graphic>
      </p:graphicFrame>
    </p:spTree>
    <p:extLst>
      <p:ext uri="{BB962C8B-B14F-4D97-AF65-F5344CB8AC3E}">
        <p14:creationId xmlns:p14="http://schemas.microsoft.com/office/powerpoint/2010/main" val="3957704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9"/>
            <a:ext cx="7686611" cy="788420"/>
          </a:xfrm>
        </p:spPr>
        <p:txBody>
          <a:bodyPr/>
          <a:lstStyle/>
          <a:p>
            <a:r>
              <a:rPr lang="en-US" dirty="0"/>
              <a:t>Relation Management</a:t>
            </a:r>
          </a:p>
        </p:txBody>
      </p:sp>
      <p:sp>
        <p:nvSpPr>
          <p:cNvPr id="6" name="Content Placeholder 5">
            <a:extLst>
              <a:ext uri="{FF2B5EF4-FFF2-40B4-BE49-F238E27FC236}">
                <a16:creationId xmlns:a16="http://schemas.microsoft.com/office/drawing/2014/main" id="{D111C037-6487-436B-916E-875B4ACD89EE}"/>
              </a:ext>
            </a:extLst>
          </p:cNvPr>
          <p:cNvSpPr>
            <a:spLocks noGrp="1"/>
          </p:cNvSpPr>
          <p:nvPr>
            <p:ph sz="quarter" idx="13"/>
          </p:nvPr>
        </p:nvSpPr>
        <p:spPr>
          <a:xfrm>
            <a:off x="594360" y="1407560"/>
            <a:ext cx="10972800" cy="5126804"/>
          </a:xfrm>
        </p:spPr>
        <p:txBody>
          <a:bodyPr>
            <a:normAutofit/>
          </a:bodyPr>
          <a:lstStyle/>
          <a:p>
            <a:pPr>
              <a:lnSpc>
                <a:spcPct val="120000"/>
              </a:lnSpc>
            </a:pPr>
            <a:r>
              <a:rPr lang="en-US" sz="1700" b="1" dirty="0">
                <a:solidFill>
                  <a:srgbClr val="5D7D40"/>
                </a:solidFill>
                <a:latin typeface="Calibri" panose="020F0502020204030204" pitchFamily="34" charset="0"/>
                <a:ea typeface="Calibri" panose="020F0502020204030204" pitchFamily="34" charset="0"/>
                <a:cs typeface="Calibri" panose="020F0502020204030204" pitchFamily="34" charset="0"/>
              </a:rPr>
              <a:t>Why Vendor Relationship Management (VRM) is crucial for Ankita Xator’s Supply chain Project</a:t>
            </a:r>
            <a:endParaRPr lang="en-US" sz="1700" dirty="0">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20000"/>
              </a:lnSpc>
              <a:buFont typeface="Wingdings" panose="05000000000000000000" pitchFamily="2" charset="2"/>
              <a:buChar char="v"/>
            </a:pPr>
            <a:r>
              <a:rPr lang="en-US" sz="1700" b="1" dirty="0">
                <a:solidFill>
                  <a:srgbClr val="4495A2"/>
                </a:solidFill>
                <a:latin typeface="Calibri" panose="020F0502020204030204" pitchFamily="34" charset="0"/>
                <a:ea typeface="Calibri" panose="020F0502020204030204" pitchFamily="34" charset="0"/>
                <a:cs typeface="Calibri" panose="020F0502020204030204" pitchFamily="34" charset="0"/>
              </a:rPr>
              <a:t>Project Complexity &amp; Length: </a:t>
            </a:r>
            <a:r>
              <a:rPr lang="en-US" sz="1700" dirty="0">
                <a:latin typeface="Calibri" panose="020F0502020204030204" pitchFamily="34" charset="0"/>
                <a:ea typeface="Calibri" panose="020F0502020204030204" pitchFamily="34" charset="0"/>
                <a:cs typeface="Calibri" panose="020F0502020204030204" pitchFamily="34" charset="0"/>
              </a:rPr>
              <a:t>To overcome obstacles, a two-year project requiring good relationships with suppliers for transparent communication and teamwork is needed.</a:t>
            </a:r>
          </a:p>
          <a:p>
            <a:pPr marL="342900" indent="-342900">
              <a:lnSpc>
                <a:spcPct val="120000"/>
              </a:lnSpc>
              <a:buFont typeface="Wingdings" panose="05000000000000000000" pitchFamily="2" charset="2"/>
              <a:buChar char="v"/>
            </a:pPr>
            <a:r>
              <a:rPr lang="en-US" sz="1700" b="1" dirty="0">
                <a:solidFill>
                  <a:srgbClr val="4495A2"/>
                </a:solidFill>
                <a:latin typeface="Calibri" panose="020F0502020204030204" pitchFamily="34" charset="0"/>
                <a:ea typeface="Calibri" panose="020F0502020204030204" pitchFamily="34" charset="0"/>
                <a:cs typeface="Calibri" panose="020F0502020204030204" pitchFamily="34" charset="0"/>
              </a:rPr>
              <a:t>Strategic Collaboration:</a:t>
            </a:r>
            <a:r>
              <a:rPr lang="en-US" sz="1700" dirty="0">
                <a:latin typeface="Calibri" panose="020F0502020204030204" pitchFamily="34" charset="0"/>
                <a:ea typeface="Calibri" panose="020F0502020204030204" pitchFamily="34" charset="0"/>
                <a:cs typeface="Calibri" panose="020F0502020204030204" pitchFamily="34" charset="0"/>
              </a:rPr>
              <a:t> The vendor works on significant supply chain enhancements as a part of the group's efforts.</a:t>
            </a:r>
          </a:p>
          <a:p>
            <a:pPr marL="342900" indent="-342900">
              <a:lnSpc>
                <a:spcPct val="120000"/>
              </a:lnSpc>
              <a:buFont typeface="Wingdings" panose="05000000000000000000" pitchFamily="2" charset="2"/>
              <a:buChar char="v"/>
            </a:pPr>
            <a:r>
              <a:rPr lang="en-US" sz="1700" b="1" dirty="0">
                <a:solidFill>
                  <a:srgbClr val="4495A2"/>
                </a:solidFill>
                <a:latin typeface="Calibri" panose="020F0502020204030204" pitchFamily="34" charset="0"/>
                <a:ea typeface="Calibri" panose="020F0502020204030204" pitchFamily="34" charset="0"/>
                <a:cs typeface="Calibri" panose="020F0502020204030204" pitchFamily="34" charset="0"/>
              </a:rPr>
              <a:t>Stakeholder Management: </a:t>
            </a:r>
            <a:r>
              <a:rPr lang="en-US" sz="1700" dirty="0">
                <a:latin typeface="Calibri" panose="020F0502020204030204" pitchFamily="34" charset="0"/>
                <a:ea typeface="Calibri" panose="020F0502020204030204" pitchFamily="34" charset="0"/>
                <a:cs typeface="Calibri" panose="020F0502020204030204" pitchFamily="34" charset="0"/>
              </a:rPr>
              <a:t>VRM promotes cooperation and guarantees that every stakeholder are in agreement with the project's objectives. </a:t>
            </a:r>
          </a:p>
          <a:p>
            <a:pPr marL="342900" indent="-342900">
              <a:lnSpc>
                <a:spcPct val="120000"/>
              </a:lnSpc>
              <a:buFont typeface="Wingdings" panose="05000000000000000000" pitchFamily="2" charset="2"/>
              <a:buChar char="v"/>
            </a:pPr>
            <a:r>
              <a:rPr lang="en-US" sz="1700" b="1" dirty="0">
                <a:solidFill>
                  <a:srgbClr val="4495A2"/>
                </a:solidFill>
                <a:latin typeface="Calibri" panose="020F0502020204030204" pitchFamily="34" charset="0"/>
                <a:ea typeface="Calibri" panose="020F0502020204030204" pitchFamily="34" charset="0"/>
                <a:cs typeface="Calibri" panose="020F0502020204030204" pitchFamily="34" charset="0"/>
              </a:rPr>
              <a:t>Risk Mitigation: </a:t>
            </a:r>
            <a:r>
              <a:rPr lang="en-US" sz="1700" dirty="0">
                <a:latin typeface="Calibri" panose="020F0502020204030204" pitchFamily="34" charset="0"/>
                <a:ea typeface="Calibri" panose="020F0502020204030204" pitchFamily="34" charset="0"/>
                <a:cs typeface="Calibri" panose="020F0502020204030204" pitchFamily="34" charset="0"/>
              </a:rPr>
              <a:t>Early detection and resolution of possible hazards helps prevent them from impeding progress.</a:t>
            </a:r>
          </a:p>
          <a:p>
            <a:pPr marL="342900" indent="-342900">
              <a:lnSpc>
                <a:spcPct val="120000"/>
              </a:lnSpc>
              <a:buFont typeface="Wingdings" panose="05000000000000000000" pitchFamily="2" charset="2"/>
              <a:buChar char="v"/>
            </a:pPr>
            <a:r>
              <a:rPr lang="en-US" sz="1700" b="1" dirty="0">
                <a:solidFill>
                  <a:srgbClr val="4495A2"/>
                </a:solidFill>
                <a:latin typeface="Calibri" panose="020F0502020204030204" pitchFamily="34" charset="0"/>
                <a:ea typeface="Calibri" panose="020F0502020204030204" pitchFamily="34" charset="0"/>
                <a:cs typeface="Calibri" panose="020F0502020204030204" pitchFamily="34" charset="0"/>
              </a:rPr>
              <a:t>Knowledge Exchange &amp; Worker Training: </a:t>
            </a:r>
            <a:r>
              <a:rPr lang="en-US" sz="1700" dirty="0">
                <a:latin typeface="Calibri" panose="020F0502020204030204" pitchFamily="34" charset="0"/>
                <a:ea typeface="Calibri" panose="020F0502020204030204" pitchFamily="34" charset="0"/>
                <a:cs typeface="Calibri" panose="020F0502020204030204" pitchFamily="34" charset="0"/>
              </a:rPr>
              <a:t>For new procedures to be adopted over time, a strong relationship is necessary to provide effective transfer of knowledge and clear interaction. </a:t>
            </a:r>
          </a:p>
        </p:txBody>
      </p:sp>
    </p:spTree>
    <p:extLst>
      <p:ext uri="{BB962C8B-B14F-4D97-AF65-F5344CB8AC3E}">
        <p14:creationId xmlns:p14="http://schemas.microsoft.com/office/powerpoint/2010/main" val="1850768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155612" y="304466"/>
            <a:ext cx="6582302" cy="759780"/>
          </a:xfrm>
        </p:spPr>
        <p:txBody>
          <a:bodyPr/>
          <a:lstStyle/>
          <a:p>
            <a:pPr algn="ctr"/>
            <a:r>
              <a:rPr lang="en-US" dirty="0"/>
              <a:t>Relation Management</a:t>
            </a:r>
          </a:p>
        </p:txBody>
      </p:sp>
      <p:sp>
        <p:nvSpPr>
          <p:cNvPr id="5" name="TextBox 4">
            <a:extLst>
              <a:ext uri="{FF2B5EF4-FFF2-40B4-BE49-F238E27FC236}">
                <a16:creationId xmlns:a16="http://schemas.microsoft.com/office/drawing/2014/main" id="{B7868CB4-9312-6710-9C1C-C74E2F94921A}"/>
              </a:ext>
            </a:extLst>
          </p:cNvPr>
          <p:cNvSpPr txBox="1"/>
          <p:nvPr/>
        </p:nvSpPr>
        <p:spPr>
          <a:xfrm>
            <a:off x="496584" y="1181730"/>
            <a:ext cx="11198831" cy="4780411"/>
          </a:xfrm>
          <a:prstGeom prst="rect">
            <a:avLst/>
          </a:prstGeom>
          <a:noFill/>
        </p:spPr>
        <p:txBody>
          <a:bodyPr wrap="square">
            <a:spAutoFit/>
          </a:bodyPr>
          <a:lstStyle/>
          <a:p>
            <a:pPr>
              <a:lnSpc>
                <a:spcPct val="120000"/>
              </a:lnSpc>
            </a:pPr>
            <a:r>
              <a:rPr lang="en-US" sz="1700" b="1" dirty="0">
                <a:solidFill>
                  <a:srgbClr val="5D7D40"/>
                </a:solidFill>
                <a:latin typeface="Calibri" panose="020F0502020204030204" pitchFamily="34" charset="0"/>
                <a:ea typeface="Calibri" panose="020F0502020204030204" pitchFamily="34" charset="0"/>
                <a:cs typeface="Calibri" panose="020F0502020204030204" pitchFamily="34" charset="0"/>
              </a:rPr>
              <a:t>Building a Strong Partnership with the Consulting Firm</a:t>
            </a:r>
          </a:p>
          <a:p>
            <a:pPr>
              <a:lnSpc>
                <a:spcPct val="120000"/>
              </a:lnSpc>
            </a:pPr>
            <a:r>
              <a:rPr lang="en-US" sz="1700" dirty="0">
                <a:solidFill>
                  <a:srgbClr val="5D7D40"/>
                </a:solidFill>
                <a:latin typeface="Calibri" panose="020F0502020204030204" pitchFamily="34" charset="0"/>
                <a:ea typeface="Calibri" panose="020F0502020204030204" pitchFamily="34" charset="0"/>
                <a:cs typeface="Calibri" panose="020F0502020204030204" pitchFamily="34" charset="0"/>
              </a:rPr>
              <a:t> </a:t>
            </a:r>
          </a:p>
          <a:p>
            <a:pPr marL="285750" indent="-285750">
              <a:lnSpc>
                <a:spcPct val="120000"/>
              </a:lnSpc>
              <a:buFont typeface="Wingdings" panose="05000000000000000000" pitchFamily="2" charset="2"/>
              <a:buChar char="v"/>
            </a:pPr>
            <a:r>
              <a:rPr lang="en-US" sz="1700" b="1" dirty="0">
                <a:solidFill>
                  <a:srgbClr val="4495A2"/>
                </a:solidFill>
                <a:latin typeface="Calibri" panose="020F0502020204030204" pitchFamily="34" charset="0"/>
                <a:ea typeface="Calibri" panose="020F0502020204030204" pitchFamily="34" charset="0"/>
                <a:cs typeface="Calibri" panose="020F0502020204030204" pitchFamily="34" charset="0"/>
              </a:rPr>
              <a:t>Collaborative Contract: </a:t>
            </a:r>
            <a:r>
              <a:rPr lang="en-US" sz="1700" dirty="0">
                <a:solidFill>
                  <a:schemeClr val="bg1"/>
                </a:solidFill>
                <a:latin typeface="Calibri" panose="020F0502020204030204" pitchFamily="34" charset="0"/>
                <a:ea typeface="Calibri" panose="020F0502020204030204" pitchFamily="34" charset="0"/>
                <a:cs typeface="Calibri" panose="020F0502020204030204" pitchFamily="34" charset="0"/>
              </a:rPr>
              <a:t>Go above the standard vendor-client arrangement to create a cooperative agreement. Establish straightforward interaction routes, roles, goals, metrics for achievement, negotiation, and change administration.</a:t>
            </a:r>
          </a:p>
          <a:p>
            <a:pPr marL="285750" indent="-285750">
              <a:lnSpc>
                <a:spcPct val="120000"/>
              </a:lnSpc>
              <a:buFont typeface="Wingdings" panose="05000000000000000000" pitchFamily="2" charset="2"/>
              <a:buChar char="v"/>
            </a:pPr>
            <a:r>
              <a:rPr lang="en-US" sz="1700" b="1" dirty="0">
                <a:solidFill>
                  <a:srgbClr val="4495A2"/>
                </a:solidFill>
                <a:latin typeface="Calibri" panose="020F0502020204030204" pitchFamily="34" charset="0"/>
                <a:ea typeface="Calibri" panose="020F0502020204030204" pitchFamily="34" charset="0"/>
                <a:cs typeface="Calibri" panose="020F0502020204030204" pitchFamily="34" charset="0"/>
              </a:rPr>
              <a:t>Committed Project Team: </a:t>
            </a:r>
            <a:r>
              <a:rPr lang="en-US" sz="1700" dirty="0">
                <a:solidFill>
                  <a:schemeClr val="bg1"/>
                </a:solidFill>
                <a:latin typeface="Calibri" panose="020F0502020204030204" pitchFamily="34" charset="0"/>
                <a:ea typeface="Calibri" panose="020F0502020204030204" pitchFamily="34" charset="0"/>
                <a:cs typeface="Calibri" panose="020F0502020204030204" pitchFamily="34" charset="0"/>
              </a:rPr>
              <a:t>Assign a project manager to oversee the group and create the center of communication within our organization. This group will coordinate internal teamwork, foster stakeholder involvement, and oversee interaction with the experts.</a:t>
            </a:r>
          </a:p>
          <a:p>
            <a:pPr marL="285750" indent="-285750">
              <a:lnSpc>
                <a:spcPct val="120000"/>
              </a:lnSpc>
              <a:buFont typeface="Wingdings" panose="05000000000000000000" pitchFamily="2" charset="2"/>
              <a:buChar char="v"/>
            </a:pPr>
            <a:r>
              <a:rPr lang="en-US" sz="1700" b="1" dirty="0">
                <a:solidFill>
                  <a:srgbClr val="4495A2"/>
                </a:solidFill>
                <a:latin typeface="Calibri" panose="020F0502020204030204" pitchFamily="34" charset="0"/>
                <a:ea typeface="Calibri" panose="020F0502020204030204" pitchFamily="34" charset="0"/>
                <a:cs typeface="Calibri" panose="020F0502020204030204" pitchFamily="34" charset="0"/>
              </a:rPr>
              <a:t>Constant Monitoring and Assessment: </a:t>
            </a:r>
            <a:r>
              <a:rPr lang="en-US" sz="1700" dirty="0">
                <a:solidFill>
                  <a:schemeClr val="bg1"/>
                </a:solidFill>
                <a:latin typeface="Calibri" panose="020F0502020204030204" pitchFamily="34" charset="0"/>
                <a:ea typeface="Calibri" panose="020F0502020204030204" pitchFamily="34" charset="0"/>
                <a:cs typeface="Calibri" panose="020F0502020204030204" pitchFamily="34" charset="0"/>
              </a:rPr>
              <a:t>Arrange frequent gatherings to discuss updates on progress, resolve problems, and ensure alignment. Establish precise measurements and reporting frameworks to monitor the project's progress toward its objectives. Evaluate development and consultant efficiency by conducting assessments of performance.</a:t>
            </a:r>
          </a:p>
          <a:p>
            <a:pPr marL="285750" indent="-285750">
              <a:lnSpc>
                <a:spcPct val="120000"/>
              </a:lnSpc>
              <a:buFont typeface="Wingdings" panose="05000000000000000000" pitchFamily="2" charset="2"/>
              <a:buChar char="v"/>
            </a:pPr>
            <a:r>
              <a:rPr lang="en-US" sz="1700" b="1" dirty="0">
                <a:solidFill>
                  <a:srgbClr val="4495A2"/>
                </a:solidFill>
                <a:latin typeface="Calibri" panose="020F0502020204030204" pitchFamily="34" charset="0"/>
                <a:ea typeface="Calibri" panose="020F0502020204030204" pitchFamily="34" charset="0"/>
                <a:cs typeface="Calibri" panose="020F0502020204030204" pitchFamily="34" charset="0"/>
              </a:rPr>
              <a:t>Knowledge Transfer &amp; Training: </a:t>
            </a:r>
            <a:r>
              <a:rPr lang="en-US" sz="1700" dirty="0">
                <a:solidFill>
                  <a:schemeClr val="bg1"/>
                </a:solidFill>
                <a:latin typeface="Calibri" panose="020F0502020204030204" pitchFamily="34" charset="0"/>
                <a:ea typeface="Calibri" panose="020F0502020204030204" pitchFamily="34" charset="0"/>
                <a:cs typeface="Calibri" panose="020F0502020204030204" pitchFamily="34" charset="0"/>
              </a:rPr>
              <a:t>Set up seminars and training sessions so employees can benefit from the experience of the consulting company. This promotes knowledge exchange, trust, and higher staff commitment to improvements.</a:t>
            </a:r>
          </a:p>
          <a:p>
            <a:pPr marL="285750" indent="-285750">
              <a:lnSpc>
                <a:spcPct val="120000"/>
              </a:lnSpc>
              <a:buFont typeface="Wingdings" panose="05000000000000000000" pitchFamily="2" charset="2"/>
              <a:buChar char="v"/>
            </a:pPr>
            <a:r>
              <a:rPr lang="en-US" sz="1700" b="1" dirty="0">
                <a:solidFill>
                  <a:srgbClr val="4495A2"/>
                </a:solidFill>
                <a:latin typeface="Calibri" panose="020F0502020204030204" pitchFamily="34" charset="0"/>
                <a:ea typeface="Calibri" panose="020F0502020204030204" pitchFamily="34" charset="0"/>
                <a:cs typeface="Calibri" panose="020F0502020204030204" pitchFamily="34" charset="0"/>
              </a:rPr>
              <a:t>Executive Relationship Management: </a:t>
            </a:r>
            <a:r>
              <a:rPr lang="en-US" sz="1700" dirty="0">
                <a:solidFill>
                  <a:schemeClr val="bg1"/>
                </a:solidFill>
                <a:latin typeface="Calibri" panose="020F0502020204030204" pitchFamily="34" charset="0"/>
                <a:ea typeface="Calibri" panose="020F0502020204030204" pitchFamily="34" charset="0"/>
                <a:cs typeface="Calibri" panose="020F0502020204030204" pitchFamily="34" charset="0"/>
              </a:rPr>
              <a:t>Designate a top director as the consulting firm's primary point of connection. This person will promote the collaboration, guarantee a happy workplace, and handle any new issues that may arise. </a:t>
            </a:r>
          </a:p>
          <a:p>
            <a:pPr>
              <a:lnSpc>
                <a:spcPct val="120000"/>
              </a:lnSpc>
            </a:pPr>
            <a:endParaRPr lang="en-US" sz="1700" dirty="0">
              <a:solidFill>
                <a:srgbClr val="5D7D4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71659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148A260-F000-6312-F2EB-46B0F7DD4D94}"/>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C0906A92-BCD3-B93A-7CE1-05C916FBE51A}"/>
              </a:ext>
            </a:extLst>
          </p:cNvPr>
          <p:cNvSpPr>
            <a:spLocks noGrp="1"/>
          </p:cNvSpPr>
          <p:nvPr>
            <p:ph type="title"/>
          </p:nvPr>
        </p:nvSpPr>
        <p:spPr>
          <a:xfrm>
            <a:off x="674370" y="331824"/>
            <a:ext cx="8048141" cy="782414"/>
          </a:xfrm>
        </p:spPr>
        <p:txBody>
          <a:bodyPr/>
          <a:lstStyle/>
          <a:p>
            <a:r>
              <a:rPr lang="en-US" dirty="0"/>
              <a:t>Relation Management</a:t>
            </a:r>
          </a:p>
        </p:txBody>
      </p:sp>
      <p:sp>
        <p:nvSpPr>
          <p:cNvPr id="4" name="Content Placeholder 3">
            <a:extLst>
              <a:ext uri="{FF2B5EF4-FFF2-40B4-BE49-F238E27FC236}">
                <a16:creationId xmlns:a16="http://schemas.microsoft.com/office/drawing/2014/main" id="{BEA490B2-853A-605F-EBF7-8822041B3D9A}"/>
              </a:ext>
            </a:extLst>
          </p:cNvPr>
          <p:cNvSpPr>
            <a:spLocks noGrp="1"/>
          </p:cNvSpPr>
          <p:nvPr>
            <p:ph sz="quarter" idx="14"/>
          </p:nvPr>
        </p:nvSpPr>
        <p:spPr>
          <a:xfrm>
            <a:off x="674371" y="1348409"/>
            <a:ext cx="10699122" cy="3999060"/>
          </a:xfrm>
        </p:spPr>
        <p:txBody>
          <a:bodyPr>
            <a:noAutofit/>
          </a:bodyPr>
          <a:lstStyle/>
          <a:p>
            <a:r>
              <a:rPr lang="en-US" sz="1700" b="1" dirty="0">
                <a:solidFill>
                  <a:srgbClr val="5D7D40"/>
                </a:solidFill>
                <a:latin typeface="Calibri" panose="020F0502020204030204" pitchFamily="34" charset="0"/>
                <a:ea typeface="Calibri" panose="020F0502020204030204" pitchFamily="34" charset="0"/>
                <a:cs typeface="Calibri" panose="020F0502020204030204" pitchFamily="34" charset="0"/>
              </a:rPr>
              <a:t>The Project Manager: Cornerstone of a Successful Partnership</a:t>
            </a:r>
          </a:p>
          <a:p>
            <a:pPr marL="342900" indent="-342900">
              <a:lnSpc>
                <a:spcPct val="120000"/>
              </a:lnSpc>
              <a:buFont typeface="Wingdings" panose="05000000000000000000" pitchFamily="2" charset="2"/>
              <a:buChar char="v"/>
            </a:pPr>
            <a:r>
              <a:rPr lang="en-US" sz="1700" b="1" dirty="0">
                <a:solidFill>
                  <a:srgbClr val="4495A2"/>
                </a:solidFill>
                <a:latin typeface="Calibri" panose="020F0502020204030204" pitchFamily="34" charset="0"/>
                <a:ea typeface="Calibri" panose="020F0502020204030204" pitchFamily="34" charset="0"/>
                <a:cs typeface="Calibri" panose="020F0502020204030204" pitchFamily="34" charset="0"/>
              </a:rPr>
              <a:t>Project Execution Champion: </a:t>
            </a:r>
            <a:r>
              <a:rPr lang="en-US" sz="1700" dirty="0">
                <a:latin typeface="Calibri" panose="020F0502020204030204" pitchFamily="34" charset="0"/>
                <a:ea typeface="Calibri" panose="020F0502020204030204" pitchFamily="34" charset="0"/>
                <a:cs typeface="Calibri" panose="020F0502020204030204" pitchFamily="34" charset="0"/>
              </a:rPr>
              <a:t>Oversees all facets of project completion, making sure that the budget, timeline, and scope are followed.</a:t>
            </a:r>
          </a:p>
          <a:p>
            <a:pPr marL="342900" indent="-342900">
              <a:lnSpc>
                <a:spcPct val="120000"/>
              </a:lnSpc>
              <a:buFont typeface="Wingdings" panose="05000000000000000000" pitchFamily="2" charset="2"/>
              <a:buChar char="v"/>
            </a:pPr>
            <a:r>
              <a:rPr lang="en-US" sz="1700" b="1" dirty="0">
                <a:solidFill>
                  <a:srgbClr val="4495A2"/>
                </a:solidFill>
                <a:latin typeface="Calibri" panose="020F0502020204030204" pitchFamily="34" charset="0"/>
                <a:ea typeface="Calibri" panose="020F0502020204030204" pitchFamily="34" charset="0"/>
                <a:cs typeface="Calibri" panose="020F0502020204030204" pitchFamily="34" charset="0"/>
              </a:rPr>
              <a:t>Communication Hub: </a:t>
            </a:r>
            <a:r>
              <a:rPr lang="en-US" sz="1700" dirty="0">
                <a:latin typeface="Calibri" panose="020F0502020204030204" pitchFamily="34" charset="0"/>
                <a:ea typeface="Calibri" panose="020F0502020204030204" pitchFamily="34" charset="0"/>
                <a:cs typeface="Calibri" panose="020F0502020204030204" pitchFamily="34" charset="0"/>
              </a:rPr>
              <a:t>A single point for interaction that makes it easier for internal employees and the consulting business to communicate effectively.</a:t>
            </a:r>
          </a:p>
          <a:p>
            <a:pPr marL="342900" indent="-342900">
              <a:lnSpc>
                <a:spcPct val="120000"/>
              </a:lnSpc>
              <a:buFont typeface="Wingdings" panose="05000000000000000000" pitchFamily="2" charset="2"/>
              <a:buChar char="v"/>
            </a:pPr>
            <a:r>
              <a:rPr lang="en-US" sz="1700" b="1" dirty="0">
                <a:solidFill>
                  <a:srgbClr val="4495A2"/>
                </a:solidFill>
                <a:latin typeface="Calibri" panose="020F0502020204030204" pitchFamily="34" charset="0"/>
                <a:ea typeface="Calibri" panose="020F0502020204030204" pitchFamily="34" charset="0"/>
                <a:cs typeface="Calibri" panose="020F0502020204030204" pitchFamily="34" charset="0"/>
              </a:rPr>
              <a:t>Problem-Solving Partner: </a:t>
            </a:r>
            <a:r>
              <a:rPr lang="en-US" sz="1700" dirty="0">
                <a:latin typeface="Calibri" panose="020F0502020204030204" pitchFamily="34" charset="0"/>
                <a:ea typeface="Calibri" panose="020F0502020204030204" pitchFamily="34" charset="0"/>
                <a:cs typeface="Calibri" panose="020F0502020204030204" pitchFamily="34" charset="0"/>
              </a:rPr>
              <a:t>Works with professionals to discover solutions while constantly identifying and addressing project difficulties.</a:t>
            </a:r>
          </a:p>
          <a:p>
            <a:pPr marL="342900" indent="-342900">
              <a:lnSpc>
                <a:spcPct val="120000"/>
              </a:lnSpc>
              <a:buFont typeface="Wingdings" panose="05000000000000000000" pitchFamily="2" charset="2"/>
              <a:buChar char="v"/>
            </a:pPr>
            <a:r>
              <a:rPr lang="en-US" sz="1700" b="1" dirty="0">
                <a:solidFill>
                  <a:srgbClr val="4495A2"/>
                </a:solidFill>
                <a:latin typeface="Calibri" panose="020F0502020204030204" pitchFamily="34" charset="0"/>
                <a:ea typeface="Calibri" panose="020F0502020204030204" pitchFamily="34" charset="0"/>
                <a:cs typeface="Calibri" panose="020F0502020204030204" pitchFamily="34" charset="0"/>
              </a:rPr>
              <a:t>Stakeholder Management Expert: </a:t>
            </a:r>
            <a:r>
              <a:rPr lang="en-US" sz="1700" dirty="0">
                <a:latin typeface="Calibri" panose="020F0502020204030204" pitchFamily="34" charset="0"/>
                <a:ea typeface="Calibri" panose="020F0502020204030204" pitchFamily="34" charset="0"/>
                <a:cs typeface="Calibri" panose="020F0502020204030204" pitchFamily="34" charset="0"/>
              </a:rPr>
              <a:t>Ensures everybody is in agreement by managing standards and engagement for all stakeholders, including the internal groups and Akita </a:t>
            </a:r>
            <a:r>
              <a:rPr lang="en-US" sz="1700" dirty="0" err="1">
                <a:latin typeface="Calibri" panose="020F0502020204030204" pitchFamily="34" charset="0"/>
                <a:ea typeface="Calibri" panose="020F0502020204030204" pitchFamily="34" charset="0"/>
                <a:cs typeface="Calibri" panose="020F0502020204030204" pitchFamily="34" charset="0"/>
              </a:rPr>
              <a:t>Xator</a:t>
            </a:r>
            <a:r>
              <a:rPr lang="en-US" sz="1700" dirty="0">
                <a:latin typeface="Calibri" panose="020F0502020204030204" pitchFamily="34" charset="0"/>
                <a:ea typeface="Calibri" panose="020F0502020204030204" pitchFamily="34" charset="0"/>
                <a:cs typeface="Calibri" panose="020F0502020204030204" pitchFamily="34" charset="0"/>
              </a:rPr>
              <a:t>, Keva </a:t>
            </a:r>
            <a:r>
              <a:rPr lang="en-US" sz="1700" dirty="0" err="1">
                <a:latin typeface="Calibri" panose="020F0502020204030204" pitchFamily="34" charset="0"/>
                <a:ea typeface="Calibri" panose="020F0502020204030204" pitchFamily="34" charset="0"/>
                <a:cs typeface="Calibri" panose="020F0502020204030204" pitchFamily="34" charset="0"/>
              </a:rPr>
              <a:t>Tokaib</a:t>
            </a:r>
            <a:r>
              <a:rPr lang="en-US" sz="1700" dirty="0">
                <a:latin typeface="Calibri" panose="020F0502020204030204" pitchFamily="34" charset="0"/>
                <a:ea typeface="Calibri" panose="020F0502020204030204" pitchFamily="34" charset="0"/>
                <a:cs typeface="Calibri" panose="020F0502020204030204" pitchFamily="34" charset="0"/>
              </a:rPr>
              <a:t>, and Oku </a:t>
            </a:r>
            <a:r>
              <a:rPr lang="en-US" sz="1700" dirty="0" err="1">
                <a:latin typeface="Calibri" panose="020F0502020204030204" pitchFamily="34" charset="0"/>
                <a:ea typeface="Calibri" panose="020F0502020204030204" pitchFamily="34" charset="0"/>
                <a:cs typeface="Calibri" panose="020F0502020204030204" pitchFamily="34" charset="0"/>
              </a:rPr>
              <a:t>Vurika</a:t>
            </a:r>
            <a:r>
              <a:rPr lang="en-US" sz="1700" dirty="0">
                <a:latin typeface="Calibri" panose="020F0502020204030204" pitchFamily="34" charset="0"/>
                <a:ea typeface="Calibri" panose="020F0502020204030204" pitchFamily="34" charset="0"/>
                <a:cs typeface="Calibri" panose="020F0502020204030204" pitchFamily="34" charset="0"/>
              </a:rPr>
              <a:t>.</a:t>
            </a:r>
          </a:p>
          <a:p>
            <a:pPr marL="342900" indent="-342900">
              <a:lnSpc>
                <a:spcPct val="120000"/>
              </a:lnSpc>
              <a:buFont typeface="Wingdings" panose="05000000000000000000" pitchFamily="2" charset="2"/>
              <a:buChar char="v"/>
            </a:pPr>
            <a:r>
              <a:rPr lang="en-US" sz="1700" b="1" dirty="0">
                <a:solidFill>
                  <a:srgbClr val="4495A2"/>
                </a:solidFill>
                <a:latin typeface="Calibri" panose="020F0502020204030204" pitchFamily="34" charset="0"/>
                <a:ea typeface="Calibri" panose="020F0502020204030204" pitchFamily="34" charset="0"/>
                <a:cs typeface="Calibri" panose="020F0502020204030204" pitchFamily="34" charset="0"/>
              </a:rPr>
              <a:t>Partnership Advocate: </a:t>
            </a:r>
            <a:r>
              <a:rPr lang="en-US" sz="1700" dirty="0">
                <a:latin typeface="Calibri" panose="020F0502020204030204" pitchFamily="34" charset="0"/>
                <a:ea typeface="Calibri" panose="020F0502020204030204" pitchFamily="34" charset="0"/>
                <a:cs typeface="Calibri" panose="020F0502020204030204" pitchFamily="34" charset="0"/>
              </a:rPr>
              <a:t>During the course of the project, the relationship's advocate promotes mutual confidence and collaboration within the project staff and the consulting company.</a:t>
            </a:r>
          </a:p>
        </p:txBody>
      </p:sp>
    </p:spTree>
    <p:extLst>
      <p:ext uri="{BB962C8B-B14F-4D97-AF65-F5344CB8AC3E}">
        <p14:creationId xmlns:p14="http://schemas.microsoft.com/office/powerpoint/2010/main" val="3541471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496584" y="304466"/>
            <a:ext cx="6241329" cy="759780"/>
          </a:xfrm>
        </p:spPr>
        <p:txBody>
          <a:bodyPr/>
          <a:lstStyle/>
          <a:p>
            <a:pPr algn="ctr"/>
            <a:r>
              <a:rPr lang="en-US" dirty="0"/>
              <a:t>Contract Management</a:t>
            </a:r>
          </a:p>
        </p:txBody>
      </p:sp>
      <p:sp>
        <p:nvSpPr>
          <p:cNvPr id="5" name="TextBox 4">
            <a:extLst>
              <a:ext uri="{FF2B5EF4-FFF2-40B4-BE49-F238E27FC236}">
                <a16:creationId xmlns:a16="http://schemas.microsoft.com/office/drawing/2014/main" id="{B7868CB4-9312-6710-9C1C-C74E2F94921A}"/>
              </a:ext>
            </a:extLst>
          </p:cNvPr>
          <p:cNvSpPr txBox="1"/>
          <p:nvPr/>
        </p:nvSpPr>
        <p:spPr>
          <a:xfrm>
            <a:off x="674369" y="1181730"/>
            <a:ext cx="10791591" cy="4459041"/>
          </a:xfrm>
          <a:prstGeom prst="rect">
            <a:avLst/>
          </a:prstGeom>
          <a:noFill/>
        </p:spPr>
        <p:txBody>
          <a:bodyPr wrap="square">
            <a:spAutoFit/>
          </a:bodyPr>
          <a:lstStyle/>
          <a:p>
            <a:pPr>
              <a:lnSpc>
                <a:spcPct val="120000"/>
              </a:lnSpc>
            </a:pPr>
            <a:r>
              <a:rPr lang="en-US" sz="1700" b="1" dirty="0">
                <a:solidFill>
                  <a:srgbClr val="5D7D40"/>
                </a:solidFill>
                <a:latin typeface="Calibri" panose="020F0502020204030204" pitchFamily="34" charset="0"/>
                <a:ea typeface="Calibri" panose="020F0502020204030204" pitchFamily="34" charset="0"/>
                <a:cs typeface="Calibri" panose="020F0502020204030204" pitchFamily="34" charset="0"/>
              </a:rPr>
              <a:t>Streamlined Contracting for Our Natural Gas Supply Chain Project</a:t>
            </a:r>
          </a:p>
          <a:p>
            <a:pPr>
              <a:lnSpc>
                <a:spcPct val="120000"/>
              </a:lnSpc>
            </a:pPr>
            <a:endParaRPr lang="en-US" sz="1700" b="1" dirty="0">
              <a:solidFill>
                <a:srgbClr val="5D7D40"/>
              </a:solidFill>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20000"/>
              </a:lnSpc>
              <a:buFont typeface="Wingdings" panose="05000000000000000000" pitchFamily="2" charset="2"/>
              <a:buChar char="v"/>
            </a:pPr>
            <a:r>
              <a:rPr lang="en-US" sz="1700" b="1" dirty="0">
                <a:solidFill>
                  <a:srgbClr val="4495A2"/>
                </a:solidFill>
                <a:latin typeface="Calibri" panose="020F0502020204030204" pitchFamily="34" charset="0"/>
                <a:ea typeface="Calibri" panose="020F0502020204030204" pitchFamily="34" charset="0"/>
                <a:cs typeface="Calibri" panose="020F0502020204030204" pitchFamily="34" charset="0"/>
              </a:rPr>
              <a:t>Performance-Based Extensions: </a:t>
            </a:r>
            <a:r>
              <a:rPr lang="en-US" sz="1700" dirty="0">
                <a:solidFill>
                  <a:schemeClr val="bg1"/>
                </a:solidFill>
                <a:latin typeface="Calibri" panose="020F0502020204030204" pitchFamily="34" charset="0"/>
                <a:ea typeface="Calibri" panose="020F0502020204030204" pitchFamily="34" charset="0"/>
                <a:cs typeface="Calibri" panose="020F0502020204030204" pitchFamily="34" charset="0"/>
              </a:rPr>
              <a:t>A agreement's first term, such as a year, may be extended in accordance with predetermined performance standards, such as cost savings or KPI improvement. Periodic evaluations (such as quarterly or biannual) evaluate the status of the application for an extension.</a:t>
            </a:r>
          </a:p>
          <a:p>
            <a:pPr>
              <a:lnSpc>
                <a:spcPct val="120000"/>
              </a:lnSpc>
            </a:pPr>
            <a:endParaRPr lang="en-US" sz="17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20000"/>
              </a:lnSpc>
              <a:buFont typeface="Wingdings" panose="05000000000000000000" pitchFamily="2" charset="2"/>
              <a:buChar char="v"/>
            </a:pPr>
            <a:r>
              <a:rPr lang="en-US" sz="1700" b="1" dirty="0">
                <a:solidFill>
                  <a:srgbClr val="4495A2"/>
                </a:solidFill>
                <a:latin typeface="Calibri" panose="020F0502020204030204" pitchFamily="34" charset="0"/>
                <a:ea typeface="Calibri" panose="020F0502020204030204" pitchFamily="34" charset="0"/>
                <a:cs typeface="Calibri" panose="020F0502020204030204" pitchFamily="34" charset="0"/>
              </a:rPr>
              <a:t>Scope Creep Management: </a:t>
            </a:r>
            <a:r>
              <a:rPr lang="en-US" sz="1700" dirty="0">
                <a:solidFill>
                  <a:schemeClr val="bg1"/>
                </a:solidFill>
                <a:latin typeface="Calibri" panose="020F0502020204030204" pitchFamily="34" charset="0"/>
                <a:ea typeface="Calibri" panose="020F0502020204030204" pitchFamily="34" charset="0"/>
                <a:cs typeface="Calibri" panose="020F0502020204030204" pitchFamily="34" charset="0"/>
              </a:rPr>
              <a:t>Control scope creep by having the contract expressly state the original project scope, covering any subprojects. Create a change request procedure in case there are unanticipated changes that need to be extended. Any modifications to the scope, cost, timetable, or duration of the contract need the explicit consent of both parties.</a:t>
            </a:r>
          </a:p>
          <a:p>
            <a:pPr>
              <a:lnSpc>
                <a:spcPct val="120000"/>
              </a:lnSpc>
            </a:pPr>
            <a:endParaRPr lang="en-US" sz="17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42900" indent="-342900">
              <a:lnSpc>
                <a:spcPct val="120000"/>
              </a:lnSpc>
              <a:buFont typeface="Wingdings" panose="05000000000000000000" pitchFamily="2" charset="2"/>
              <a:buChar char="v"/>
            </a:pPr>
            <a:r>
              <a:rPr lang="en-US" sz="1700" b="1" dirty="0">
                <a:solidFill>
                  <a:srgbClr val="4495A2"/>
                </a:solidFill>
                <a:latin typeface="Calibri" panose="020F0502020204030204" pitchFamily="34" charset="0"/>
                <a:ea typeface="Calibri" panose="020F0502020204030204" pitchFamily="34" charset="0"/>
                <a:cs typeface="Calibri" panose="020F0502020204030204" pitchFamily="34" charset="0"/>
              </a:rPr>
              <a:t>Unambiguous Contract Closure Criteria: </a:t>
            </a:r>
            <a:r>
              <a:rPr lang="en-US" sz="1700" dirty="0">
                <a:solidFill>
                  <a:schemeClr val="bg1"/>
                </a:solidFill>
                <a:latin typeface="Calibri" panose="020F0502020204030204" pitchFamily="34" charset="0"/>
                <a:ea typeface="Calibri" panose="020F0502020204030204" pitchFamily="34" charset="0"/>
                <a:cs typeface="Calibri" panose="020F0502020204030204" pitchFamily="34" charset="0"/>
              </a:rPr>
              <a:t>Agreement closure takes place when all sub projects are successfully completed on schedule and performance targets (KPIs) are met. Early dismissal owing to unexpected events or shifting priorities is permitted by consent of both parties.</a:t>
            </a:r>
          </a:p>
        </p:txBody>
      </p:sp>
    </p:spTree>
    <p:extLst>
      <p:ext uri="{BB962C8B-B14F-4D97-AF65-F5344CB8AC3E}">
        <p14:creationId xmlns:p14="http://schemas.microsoft.com/office/powerpoint/2010/main" val="2540984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148A260-F000-6312-F2EB-46B0F7DD4D94}"/>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C0906A92-BCD3-B93A-7CE1-05C916FBE51A}"/>
              </a:ext>
            </a:extLst>
          </p:cNvPr>
          <p:cNvSpPr>
            <a:spLocks noGrp="1"/>
          </p:cNvSpPr>
          <p:nvPr>
            <p:ph type="title"/>
          </p:nvPr>
        </p:nvSpPr>
        <p:spPr>
          <a:xfrm>
            <a:off x="1078787" y="259905"/>
            <a:ext cx="7643724" cy="782414"/>
          </a:xfrm>
        </p:spPr>
        <p:txBody>
          <a:bodyPr/>
          <a:lstStyle/>
          <a:p>
            <a:r>
              <a:rPr lang="en-US" dirty="0"/>
              <a:t>Contract Management</a:t>
            </a:r>
          </a:p>
        </p:txBody>
      </p:sp>
      <p:sp>
        <p:nvSpPr>
          <p:cNvPr id="4" name="Content Placeholder 3">
            <a:extLst>
              <a:ext uri="{FF2B5EF4-FFF2-40B4-BE49-F238E27FC236}">
                <a16:creationId xmlns:a16="http://schemas.microsoft.com/office/drawing/2014/main" id="{BEA490B2-853A-605F-EBF7-8822041B3D9A}"/>
              </a:ext>
            </a:extLst>
          </p:cNvPr>
          <p:cNvSpPr>
            <a:spLocks noGrp="1"/>
          </p:cNvSpPr>
          <p:nvPr>
            <p:ph sz="quarter" idx="14"/>
          </p:nvPr>
        </p:nvSpPr>
        <p:spPr>
          <a:xfrm>
            <a:off x="1078787" y="955497"/>
            <a:ext cx="10294705" cy="5352836"/>
          </a:xfrm>
        </p:spPr>
        <p:txBody>
          <a:bodyPr>
            <a:normAutofit fontScale="85000" lnSpcReduction="20000"/>
          </a:bodyPr>
          <a:lstStyle/>
          <a:p>
            <a:pPr>
              <a:lnSpc>
                <a:spcPct val="120000"/>
              </a:lnSpc>
            </a:pPr>
            <a:r>
              <a:rPr lang="en-US" sz="2400" b="1" dirty="0">
                <a:solidFill>
                  <a:srgbClr val="5D7D40"/>
                </a:solidFill>
                <a:latin typeface="Calibri" panose="020F0502020204030204" pitchFamily="34" charset="0"/>
                <a:ea typeface="Calibri" panose="020F0502020204030204" pitchFamily="34" charset="0"/>
                <a:cs typeface="Calibri" panose="020F0502020204030204" pitchFamily="34" charset="0"/>
              </a:rPr>
              <a:t>Ensuring a Smooth Project Lifecycle: Termination and Distribution Considerations:</a:t>
            </a:r>
          </a:p>
          <a:p>
            <a:pPr marL="342900" indent="-342900">
              <a:lnSpc>
                <a:spcPct val="120000"/>
              </a:lnSpc>
              <a:buFont typeface="Wingdings" panose="05000000000000000000" pitchFamily="2" charset="2"/>
              <a:buChar char="v"/>
            </a:pPr>
            <a:r>
              <a:rPr lang="en-US" sz="2000" b="1" dirty="0">
                <a:solidFill>
                  <a:srgbClr val="4495A2"/>
                </a:solidFill>
                <a:latin typeface="Calibri" panose="020F0502020204030204" pitchFamily="34" charset="0"/>
                <a:ea typeface="Calibri" panose="020F0502020204030204" pitchFamily="34" charset="0"/>
                <a:cs typeface="Calibri" panose="020F0502020204030204" pitchFamily="34" charset="0"/>
              </a:rPr>
              <a:t>Developed Termination Process: </a:t>
            </a:r>
            <a:r>
              <a:rPr lang="en-US" sz="2000" dirty="0">
                <a:latin typeface="Calibri" panose="020F0502020204030204" pitchFamily="34" charset="0"/>
                <a:ea typeface="Calibri" panose="020F0502020204030204" pitchFamily="34" charset="0"/>
                <a:cs typeface="Calibri" panose="020F0502020204030204" pitchFamily="34" charset="0"/>
              </a:rPr>
              <a:t>Closure processes for both client and supplier are outlined in open communication along with written notice (e.g., 30 days).</a:t>
            </a:r>
          </a:p>
          <a:p>
            <a:pPr marL="342900" indent="-342900">
              <a:lnSpc>
                <a:spcPct val="120000"/>
              </a:lnSpc>
              <a:buFont typeface="Wingdings" panose="05000000000000000000" pitchFamily="2" charset="2"/>
              <a:buChar char="v"/>
            </a:pPr>
            <a:r>
              <a:rPr lang="en-US" sz="2000" b="1" dirty="0">
                <a:solidFill>
                  <a:srgbClr val="4495A2"/>
                </a:solidFill>
                <a:latin typeface="Calibri" panose="020F0502020204030204" pitchFamily="34" charset="0"/>
                <a:ea typeface="Calibri" panose="020F0502020204030204" pitchFamily="34" charset="0"/>
                <a:cs typeface="Calibri" panose="020F0502020204030204" pitchFamily="34" charset="0"/>
              </a:rPr>
              <a:t>Deliverables and Close-Out: </a:t>
            </a:r>
            <a:r>
              <a:rPr lang="en-US" sz="2000" dirty="0">
                <a:latin typeface="Calibri" panose="020F0502020204030204" pitchFamily="34" charset="0"/>
                <a:ea typeface="Calibri" panose="020F0502020204030204" pitchFamily="34" charset="0"/>
                <a:cs typeface="Calibri" panose="020F0502020204030204" pitchFamily="34" charset="0"/>
              </a:rPr>
              <a:t>The vendor makes sure that every one of the deliverables, reports, and paperwork are delivered before the project is finished. After a successful finish, there is a formal agreement closing and the last payment.</a:t>
            </a:r>
          </a:p>
          <a:p>
            <a:pPr marL="342900" indent="-342900">
              <a:lnSpc>
                <a:spcPct val="120000"/>
              </a:lnSpc>
              <a:buFont typeface="Wingdings" panose="05000000000000000000" pitchFamily="2" charset="2"/>
              <a:buChar char="v"/>
            </a:pPr>
            <a:r>
              <a:rPr lang="en-US" sz="2000" b="1" dirty="0">
                <a:solidFill>
                  <a:srgbClr val="4495A2"/>
                </a:solidFill>
                <a:latin typeface="Calibri" panose="020F0502020204030204" pitchFamily="34" charset="0"/>
                <a:ea typeface="Calibri" panose="020F0502020204030204" pitchFamily="34" charset="0"/>
                <a:cs typeface="Calibri" panose="020F0502020204030204" pitchFamily="34" charset="0"/>
              </a:rPr>
              <a:t>Optional Post-Closure Monitoring: </a:t>
            </a:r>
            <a:r>
              <a:rPr lang="en-US" sz="2000" dirty="0">
                <a:latin typeface="Calibri" panose="020F0502020204030204" pitchFamily="34" charset="0"/>
                <a:ea typeface="Calibri" panose="020F0502020204030204" pitchFamily="34" charset="0"/>
                <a:cs typeface="Calibri" panose="020F0502020204030204" pitchFamily="34" charset="0"/>
              </a:rPr>
              <a:t>To guarantee ongoing performance gains, take into account adding a monitoring term (for example, 3 months) for important sub-projects.</a:t>
            </a:r>
          </a:p>
          <a:p>
            <a:pPr>
              <a:lnSpc>
                <a:spcPct val="120000"/>
              </a:lnSpc>
            </a:pPr>
            <a:r>
              <a:rPr lang="en-US" sz="2400" b="1" dirty="0">
                <a:solidFill>
                  <a:srgbClr val="5D7D40"/>
                </a:solidFill>
                <a:latin typeface="Calibri" panose="020F0502020204030204" pitchFamily="34" charset="0"/>
                <a:ea typeface="Calibri" panose="020F0502020204030204" pitchFamily="34" charset="0"/>
                <a:cs typeface="Calibri" panose="020F0502020204030204" pitchFamily="34" charset="0"/>
              </a:rPr>
              <a:t>Considering Distribution: </a:t>
            </a:r>
          </a:p>
          <a:p>
            <a:pPr marL="342900" indent="-342900">
              <a:lnSpc>
                <a:spcPct val="120000"/>
              </a:lnSpc>
              <a:buFont typeface="Wingdings" panose="05000000000000000000" pitchFamily="2" charset="2"/>
              <a:buChar char="v"/>
            </a:pPr>
            <a:r>
              <a:rPr lang="en-US" sz="2000" b="1" dirty="0">
                <a:solidFill>
                  <a:srgbClr val="4495A2"/>
                </a:solidFill>
                <a:latin typeface="Calibri" panose="020F0502020204030204" pitchFamily="34" charset="0"/>
                <a:ea typeface="Calibri" panose="020F0502020204030204" pitchFamily="34" charset="0"/>
                <a:cs typeface="Calibri" panose="020F0502020204030204" pitchFamily="34" charset="0"/>
              </a:rPr>
              <a:t>Regulatory Compliance: </a:t>
            </a:r>
            <a:r>
              <a:rPr lang="en-US" sz="2000" dirty="0">
                <a:latin typeface="Calibri" panose="020F0502020204030204" pitchFamily="34" charset="0"/>
                <a:ea typeface="Calibri" panose="020F0502020204030204" pitchFamily="34" charset="0"/>
                <a:cs typeface="Calibri" panose="020F0502020204030204" pitchFamily="34" charset="0"/>
              </a:rPr>
              <a:t>The contract expressly stipulates that the vendor's services must abide by every relevant safety and natural gas distribution legislation.</a:t>
            </a:r>
          </a:p>
          <a:p>
            <a:pPr marL="342900" indent="-342900">
              <a:lnSpc>
                <a:spcPct val="120000"/>
              </a:lnSpc>
              <a:buFont typeface="Wingdings" panose="05000000000000000000" pitchFamily="2" charset="2"/>
              <a:buChar char="v"/>
            </a:pPr>
            <a:r>
              <a:rPr lang="en-US" sz="2000" b="1" dirty="0">
                <a:solidFill>
                  <a:srgbClr val="4495A2"/>
                </a:solidFill>
                <a:latin typeface="Calibri" panose="020F0502020204030204" pitchFamily="34" charset="0"/>
                <a:ea typeface="Calibri" panose="020F0502020204030204" pitchFamily="34" charset="0"/>
                <a:cs typeface="Calibri" panose="020F0502020204030204" pitchFamily="34" charset="0"/>
              </a:rPr>
              <a:t>Data Security: </a:t>
            </a:r>
            <a:r>
              <a:rPr lang="en-US" sz="2000" dirty="0">
                <a:latin typeface="Calibri" panose="020F0502020204030204" pitchFamily="34" charset="0"/>
                <a:ea typeface="Calibri" panose="020F0502020204030204" pitchFamily="34" charset="0"/>
                <a:cs typeface="Calibri" panose="020F0502020204030204" pitchFamily="34" charset="0"/>
              </a:rPr>
              <a:t>Detailed terms are provided, detailing measures for possible data breaches, access controls, and data management (private information may be involved in a project).</a:t>
            </a:r>
          </a:p>
          <a:p>
            <a:pPr>
              <a:lnSpc>
                <a:spcPct val="120000"/>
              </a:lnSpc>
            </a:pPr>
            <a:endParaRPr lang="en-US" sz="2000" b="1" dirty="0">
              <a:solidFill>
                <a:srgbClr val="5D7D4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2119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148A260-F000-6312-F2EB-46B0F7DD4D94}"/>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C0906A92-BCD3-B93A-7CE1-05C916FBE51A}"/>
              </a:ext>
            </a:extLst>
          </p:cNvPr>
          <p:cNvSpPr>
            <a:spLocks noGrp="1"/>
          </p:cNvSpPr>
          <p:nvPr>
            <p:ph type="title"/>
          </p:nvPr>
        </p:nvSpPr>
        <p:spPr>
          <a:xfrm>
            <a:off x="1078786" y="259905"/>
            <a:ext cx="9608263" cy="782414"/>
          </a:xfrm>
        </p:spPr>
        <p:txBody>
          <a:bodyPr/>
          <a:lstStyle/>
          <a:p>
            <a:r>
              <a:rPr lang="en-US" dirty="0"/>
              <a:t>Performance Management</a:t>
            </a:r>
          </a:p>
        </p:txBody>
      </p:sp>
      <p:sp>
        <p:nvSpPr>
          <p:cNvPr id="4" name="Content Placeholder 3">
            <a:extLst>
              <a:ext uri="{FF2B5EF4-FFF2-40B4-BE49-F238E27FC236}">
                <a16:creationId xmlns:a16="http://schemas.microsoft.com/office/drawing/2014/main" id="{BEA490B2-853A-605F-EBF7-8822041B3D9A}"/>
              </a:ext>
            </a:extLst>
          </p:cNvPr>
          <p:cNvSpPr>
            <a:spLocks noGrp="1"/>
          </p:cNvSpPr>
          <p:nvPr>
            <p:ph sz="quarter" idx="14"/>
          </p:nvPr>
        </p:nvSpPr>
        <p:spPr>
          <a:xfrm>
            <a:off x="1078786" y="1505164"/>
            <a:ext cx="5173423" cy="5352836"/>
          </a:xfrm>
        </p:spPr>
        <p:txBody>
          <a:bodyPr>
            <a:normAutofit fontScale="70000" lnSpcReduction="20000"/>
          </a:bodyPr>
          <a:lstStyle/>
          <a:p>
            <a:pPr>
              <a:lnSpc>
                <a:spcPct val="120000"/>
              </a:lnSpc>
            </a:pPr>
            <a:r>
              <a:rPr lang="en-US" sz="2400" b="1" dirty="0">
                <a:solidFill>
                  <a:srgbClr val="5D7D40"/>
                </a:solidFill>
                <a:latin typeface="Calibri" panose="020F0502020204030204" pitchFamily="34" charset="0"/>
                <a:ea typeface="Calibri" panose="020F0502020204030204" pitchFamily="34" charset="0"/>
                <a:cs typeface="Calibri" panose="020F0502020204030204" pitchFamily="34" charset="0"/>
              </a:rPr>
              <a:t>Strategic Vendor:</a:t>
            </a:r>
          </a:p>
          <a:p>
            <a:pPr marL="342900" indent="-342900">
              <a:lnSpc>
                <a:spcPct val="120000"/>
              </a:lnSpc>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Regular evaluations aligning with long-term objectives.</a:t>
            </a:r>
          </a:p>
          <a:p>
            <a:pPr marL="342900" indent="-342900">
              <a:lnSpc>
                <a:spcPct val="120000"/>
              </a:lnSpc>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SLAs and KPIs emphasizing innovation and quality.</a:t>
            </a:r>
          </a:p>
          <a:p>
            <a:pPr marL="342900" indent="-342900">
              <a:lnSpc>
                <a:spcPct val="120000"/>
              </a:lnSpc>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Planning meetings for ongoing enhancements.</a:t>
            </a:r>
          </a:p>
          <a:p>
            <a:pPr>
              <a:lnSpc>
                <a:spcPct val="120000"/>
              </a:lnSpc>
            </a:pPr>
            <a:r>
              <a:rPr lang="en-US" sz="2400" b="1" dirty="0">
                <a:solidFill>
                  <a:srgbClr val="5D7D40"/>
                </a:solidFill>
                <a:latin typeface="Calibri" panose="020F0502020204030204" pitchFamily="34" charset="0"/>
                <a:ea typeface="Calibri" panose="020F0502020204030204" pitchFamily="34" charset="0"/>
                <a:cs typeface="Calibri" panose="020F0502020204030204" pitchFamily="34" charset="0"/>
              </a:rPr>
              <a:t>Tactical Vendor:</a:t>
            </a:r>
          </a:p>
          <a:p>
            <a:pPr marL="342900" indent="-342900">
              <a:lnSpc>
                <a:spcPct val="120000"/>
              </a:lnSpc>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Monitoring to meet basic service standards.</a:t>
            </a:r>
          </a:p>
          <a:p>
            <a:pPr marL="342900" indent="-342900">
              <a:lnSpc>
                <a:spcPct val="120000"/>
              </a:lnSpc>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Simple measurements emphasizing dependability.</a:t>
            </a:r>
          </a:p>
          <a:p>
            <a:pPr marL="342900" indent="-342900">
              <a:lnSpc>
                <a:spcPct val="120000"/>
              </a:lnSpc>
              <a:buFont typeface="Wingdings" panose="05000000000000000000" pitchFamily="2" charset="2"/>
              <a:buChar char="v"/>
            </a:pPr>
            <a:r>
              <a:rPr lang="en-US" sz="2400" dirty="0">
                <a:latin typeface="Calibri" panose="020F0502020204030204" pitchFamily="34" charset="0"/>
                <a:ea typeface="Calibri" panose="020F0502020204030204" pitchFamily="34" charset="0"/>
                <a:cs typeface="Calibri" panose="020F0502020204030204" pitchFamily="34" charset="0"/>
              </a:rPr>
              <a:t>Regular evaluations to cut costs and enhance operations.</a:t>
            </a:r>
          </a:p>
          <a:p>
            <a:pPr>
              <a:lnSpc>
                <a:spcPct val="120000"/>
              </a:lnSpc>
            </a:pPr>
            <a:endParaRPr lang="en-US" sz="2000" b="1" dirty="0">
              <a:solidFill>
                <a:srgbClr val="5D7D40"/>
              </a:solidFill>
              <a:latin typeface="Calibri" panose="020F0502020204030204" pitchFamily="34" charset="0"/>
              <a:ea typeface="Calibri" panose="020F0502020204030204" pitchFamily="34" charset="0"/>
              <a:cs typeface="Calibri" panose="020F0502020204030204" pitchFamily="34" charset="0"/>
            </a:endParaRPr>
          </a:p>
        </p:txBody>
      </p:sp>
      <p:sp>
        <p:nvSpPr>
          <p:cNvPr id="2" name="Content Placeholder 3">
            <a:extLst>
              <a:ext uri="{FF2B5EF4-FFF2-40B4-BE49-F238E27FC236}">
                <a16:creationId xmlns:a16="http://schemas.microsoft.com/office/drawing/2014/main" id="{03097B58-2048-FC4C-FAC2-BFEBB262C049}"/>
              </a:ext>
            </a:extLst>
          </p:cNvPr>
          <p:cNvSpPr txBox="1">
            <a:spLocks/>
          </p:cNvSpPr>
          <p:nvPr/>
        </p:nvSpPr>
        <p:spPr>
          <a:xfrm>
            <a:off x="6835140" y="1453795"/>
            <a:ext cx="4994910" cy="3950409"/>
          </a:xfrm>
          <a:prstGeom prst="rect">
            <a:avLst/>
          </a:prstGeom>
        </p:spPr>
        <p:txBody>
          <a:bodyPr vert="horz" lIns="0" tIns="274320" rIns="91440" bIns="45720" rtlCol="0">
            <a:normAutofit/>
          </a:bodyPr>
          <a:lstStyle>
            <a:lvl1pPr marL="0" indent="0" algn="l" defTabSz="914400" rtl="0" eaLnBrk="1" latinLnBrk="0" hangingPunct="1">
              <a:lnSpc>
                <a:spcPct val="90000"/>
              </a:lnSpc>
              <a:spcBef>
                <a:spcPts val="1800"/>
              </a:spcBef>
              <a:buFont typeface="Arial" panose="020B0604020202020204" pitchFamily="34" charset="0"/>
              <a:buNone/>
              <a:defRPr sz="2000" b="0" i="0" kern="1200">
                <a:solidFill>
                  <a:schemeClr val="bg1"/>
                </a:solidFill>
                <a:latin typeface="+mn-lt"/>
                <a:ea typeface="+mn-ea"/>
                <a:cs typeface="+mn-cs"/>
              </a:defRPr>
            </a:lvl1pPr>
            <a:lvl2pPr marL="457200" indent="0" algn="l" defTabSz="914400" rtl="0" eaLnBrk="1" latinLnBrk="0" hangingPunct="1">
              <a:lnSpc>
                <a:spcPct val="90000"/>
              </a:lnSpc>
              <a:spcBef>
                <a:spcPts val="1800"/>
              </a:spcBef>
              <a:buFont typeface="Arial" panose="020B0604020202020204" pitchFamily="34" charset="0"/>
              <a:buNone/>
              <a:defRPr sz="2000" b="0" i="0" kern="1200">
                <a:solidFill>
                  <a:schemeClr val="bg1"/>
                </a:solidFill>
                <a:latin typeface="+mn-lt"/>
                <a:ea typeface="+mn-ea"/>
                <a:cs typeface="+mn-cs"/>
              </a:defRPr>
            </a:lvl2pPr>
            <a:lvl3pPr marL="914400" indent="0" algn="l" defTabSz="914400" rtl="0" eaLnBrk="1" latinLnBrk="0" hangingPunct="1">
              <a:lnSpc>
                <a:spcPct val="90000"/>
              </a:lnSpc>
              <a:spcBef>
                <a:spcPts val="1800"/>
              </a:spcBef>
              <a:buFont typeface="Arial" panose="020B0604020202020204" pitchFamily="34" charset="0"/>
              <a:buNone/>
              <a:defRPr sz="2000" b="0" i="0" kern="1200">
                <a:solidFill>
                  <a:schemeClr val="bg1"/>
                </a:solidFill>
                <a:latin typeface="+mn-lt"/>
                <a:ea typeface="+mn-ea"/>
                <a:cs typeface="+mn-cs"/>
              </a:defRPr>
            </a:lvl3pPr>
            <a:lvl4pPr marL="1371600" indent="0" algn="l" defTabSz="914400" rtl="0" eaLnBrk="1" latinLnBrk="0" hangingPunct="1">
              <a:lnSpc>
                <a:spcPct val="90000"/>
              </a:lnSpc>
              <a:spcBef>
                <a:spcPts val="1800"/>
              </a:spcBef>
              <a:buFont typeface="Arial" panose="020B0604020202020204" pitchFamily="34" charset="0"/>
              <a:buNone/>
              <a:defRPr sz="2000" b="0" i="0" kern="1200">
                <a:solidFill>
                  <a:schemeClr val="bg1"/>
                </a:solidFill>
                <a:latin typeface="+mn-lt"/>
                <a:ea typeface="+mn-ea"/>
                <a:cs typeface="+mn-cs"/>
              </a:defRPr>
            </a:lvl4pPr>
            <a:lvl5pPr marL="1828800" indent="0" algn="l" defTabSz="914400" rtl="0" eaLnBrk="1" latinLnBrk="0" hangingPunct="1">
              <a:lnSpc>
                <a:spcPct val="90000"/>
              </a:lnSpc>
              <a:spcBef>
                <a:spcPts val="1800"/>
              </a:spcBef>
              <a:buFont typeface="Arial" panose="020B0604020202020204" pitchFamily="34" charset="0"/>
              <a:buNone/>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1700" b="1" dirty="0">
                <a:solidFill>
                  <a:srgbClr val="5D7D40"/>
                </a:solidFill>
                <a:latin typeface="Calibri" panose="020F0502020204030204" pitchFamily="34" charset="0"/>
                <a:ea typeface="Calibri" panose="020F0502020204030204" pitchFamily="34" charset="0"/>
                <a:cs typeface="Calibri" panose="020F0502020204030204" pitchFamily="34" charset="0"/>
              </a:rPr>
              <a:t>Important Vendor:</a:t>
            </a:r>
          </a:p>
          <a:p>
            <a:pPr marL="342900" indent="-342900">
              <a:lnSpc>
                <a:spcPct val="120000"/>
              </a:lnSpc>
              <a:buFont typeface="Wingdings" panose="05000000000000000000" pitchFamily="2" charset="2"/>
              <a:buChar char="v"/>
            </a:pPr>
            <a:r>
              <a:rPr lang="en-US" sz="1700" dirty="0">
                <a:latin typeface="Calibri" panose="020F0502020204030204" pitchFamily="34" charset="0"/>
                <a:ea typeface="Calibri" panose="020F0502020204030204" pitchFamily="34" charset="0"/>
                <a:cs typeface="Calibri" panose="020F0502020204030204" pitchFamily="34" charset="0"/>
              </a:rPr>
              <a:t>Regular assessments maintaining operational standards.</a:t>
            </a:r>
          </a:p>
          <a:p>
            <a:pPr marL="342900" indent="-342900">
              <a:lnSpc>
                <a:spcPct val="120000"/>
              </a:lnSpc>
              <a:buFont typeface="Wingdings" panose="05000000000000000000" pitchFamily="2" charset="2"/>
              <a:buChar char="v"/>
            </a:pPr>
            <a:r>
              <a:rPr lang="en-US" sz="1700" dirty="0">
                <a:latin typeface="Calibri" panose="020F0502020204030204" pitchFamily="34" charset="0"/>
                <a:ea typeface="Calibri" panose="020F0502020204030204" pitchFamily="34" charset="0"/>
                <a:cs typeface="Calibri" panose="020F0502020204030204" pitchFamily="34" charset="0"/>
              </a:rPr>
              <a:t>Emphasis on cost efficiency and shared advantages.</a:t>
            </a:r>
          </a:p>
          <a:p>
            <a:pPr marL="342900" indent="-342900">
              <a:lnSpc>
                <a:spcPct val="120000"/>
              </a:lnSpc>
              <a:buFont typeface="Wingdings" panose="05000000000000000000" pitchFamily="2" charset="2"/>
              <a:buChar char="v"/>
            </a:pPr>
            <a:r>
              <a:rPr lang="en-US" sz="1700" dirty="0">
                <a:latin typeface="Calibri" panose="020F0502020204030204" pitchFamily="34" charset="0"/>
                <a:ea typeface="Calibri" panose="020F0502020204030204" pitchFamily="34" charset="0"/>
                <a:cs typeface="Calibri" panose="020F0502020204030204" pitchFamily="34" charset="0"/>
              </a:rPr>
              <a:t>Promote teamwork for addressing challenges.</a:t>
            </a:r>
          </a:p>
        </p:txBody>
      </p:sp>
    </p:spTree>
    <p:extLst>
      <p:ext uri="{BB962C8B-B14F-4D97-AF65-F5344CB8AC3E}">
        <p14:creationId xmlns:p14="http://schemas.microsoft.com/office/powerpoint/2010/main" val="2005927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D29B5-1B58-809F-FEA7-B82105E94664}"/>
              </a:ext>
            </a:extLst>
          </p:cNvPr>
          <p:cNvSpPr>
            <a:spLocks noGrp="1"/>
          </p:cNvSpPr>
          <p:nvPr>
            <p:ph type="title"/>
          </p:nvPr>
        </p:nvSpPr>
        <p:spPr>
          <a:xfrm>
            <a:off x="320040" y="304466"/>
            <a:ext cx="6417874" cy="759780"/>
          </a:xfrm>
        </p:spPr>
        <p:txBody>
          <a:bodyPr/>
          <a:lstStyle/>
          <a:p>
            <a:pPr algn="ctr"/>
            <a:r>
              <a:rPr lang="en-US" dirty="0"/>
              <a:t>Risk Management</a:t>
            </a:r>
          </a:p>
        </p:txBody>
      </p:sp>
      <p:sp>
        <p:nvSpPr>
          <p:cNvPr id="3" name="Content Placeholder 3">
            <a:extLst>
              <a:ext uri="{FF2B5EF4-FFF2-40B4-BE49-F238E27FC236}">
                <a16:creationId xmlns:a16="http://schemas.microsoft.com/office/drawing/2014/main" id="{E4CF1CD3-C3E6-F7EC-711E-D7DDDA27CDCB}"/>
              </a:ext>
            </a:extLst>
          </p:cNvPr>
          <p:cNvSpPr>
            <a:spLocks noGrp="1"/>
          </p:cNvSpPr>
          <p:nvPr>
            <p:ph sz="quarter" idx="14"/>
          </p:nvPr>
        </p:nvSpPr>
        <p:spPr>
          <a:xfrm>
            <a:off x="678736" y="1200150"/>
            <a:ext cx="5173423" cy="5216932"/>
          </a:xfrm>
        </p:spPr>
        <p:txBody>
          <a:bodyPr>
            <a:normAutofit/>
          </a:bodyPr>
          <a:lstStyle/>
          <a:p>
            <a:pPr marL="0" indent="0">
              <a:buNone/>
            </a:pPr>
            <a:r>
              <a:rPr lang="en-US" sz="2400" b="1" dirty="0">
                <a:solidFill>
                  <a:srgbClr val="5D7D40"/>
                </a:solidFill>
                <a:latin typeface="Calibri" panose="020F0502020204030204" pitchFamily="34" charset="0"/>
                <a:ea typeface="Calibri" panose="020F0502020204030204" pitchFamily="34" charset="0"/>
                <a:cs typeface="Calibri" panose="020F0502020204030204" pitchFamily="34" charset="0"/>
              </a:rPr>
              <a:t>Strategic Vendor:</a:t>
            </a:r>
          </a:p>
          <a:p>
            <a:r>
              <a:rPr lang="en-US" sz="1700" dirty="0">
                <a:latin typeface="Calibri" panose="020F0502020204030204" pitchFamily="34" charset="0"/>
                <a:ea typeface="Calibri" panose="020F0502020204030204" pitchFamily="34" charset="0"/>
                <a:cs typeface="Calibri" panose="020F0502020204030204" pitchFamily="34" charset="0"/>
              </a:rPr>
              <a:t>Check stability, reputation, and compliance.</a:t>
            </a:r>
          </a:p>
          <a:p>
            <a:r>
              <a:rPr lang="en-US" sz="1700" dirty="0">
                <a:latin typeface="Calibri" panose="020F0502020204030204" pitchFamily="34" charset="0"/>
                <a:ea typeface="Calibri" panose="020F0502020204030204" pitchFamily="34" charset="0"/>
                <a:cs typeface="Calibri" panose="020F0502020204030204" pitchFamily="34" charset="0"/>
              </a:rPr>
              <a:t>Solid contracts with precise terms.</a:t>
            </a:r>
          </a:p>
          <a:p>
            <a:r>
              <a:rPr lang="en-US" sz="1700" dirty="0">
                <a:latin typeface="Calibri" panose="020F0502020204030204" pitchFamily="34" charset="0"/>
                <a:ea typeface="Calibri" panose="020F0502020204030204" pitchFamily="34" charset="0"/>
                <a:cs typeface="Calibri" panose="020F0502020204030204" pitchFamily="34" charset="0"/>
              </a:rPr>
              <a:t>Frequent meetings to align strategies and address potential risks.</a:t>
            </a:r>
          </a:p>
          <a:p>
            <a:pPr marL="0" indent="0">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400" b="1" dirty="0">
                <a:solidFill>
                  <a:srgbClr val="5D7D40"/>
                </a:solidFill>
                <a:latin typeface="Calibri" panose="020F0502020204030204" pitchFamily="34" charset="0"/>
                <a:ea typeface="Calibri" panose="020F0502020204030204" pitchFamily="34" charset="0"/>
                <a:cs typeface="Calibri" panose="020F0502020204030204" pitchFamily="34" charset="0"/>
              </a:rPr>
              <a:t>Tactical Vendor:</a:t>
            </a:r>
          </a:p>
          <a:p>
            <a:r>
              <a:rPr lang="en-US" sz="1700" dirty="0">
                <a:latin typeface="Calibri" panose="020F0502020204030204" pitchFamily="34" charset="0"/>
                <a:ea typeface="Calibri" panose="020F0502020204030204" pitchFamily="34" charset="0"/>
                <a:cs typeface="Calibri" panose="020F0502020204030204" pitchFamily="34" charset="0"/>
              </a:rPr>
              <a:t>Standardized agreements with consequences.</a:t>
            </a:r>
          </a:p>
          <a:p>
            <a:r>
              <a:rPr lang="en-US" sz="1700" dirty="0">
                <a:latin typeface="Calibri" panose="020F0502020204030204" pitchFamily="34" charset="0"/>
                <a:ea typeface="Calibri" panose="020F0502020204030204" pitchFamily="34" charset="0"/>
                <a:cs typeface="Calibri" panose="020F0502020204030204" pitchFamily="34" charset="0"/>
              </a:rPr>
              <a:t>Assess risks related to operations and delivery.</a:t>
            </a:r>
          </a:p>
          <a:p>
            <a:r>
              <a:rPr lang="en-US" sz="1700" dirty="0">
                <a:latin typeface="Calibri" panose="020F0502020204030204" pitchFamily="34" charset="0"/>
                <a:ea typeface="Calibri" panose="020F0502020204030204" pitchFamily="34" charset="0"/>
                <a:cs typeface="Calibri" panose="020F0502020204030204" pitchFamily="34" charset="0"/>
              </a:rPr>
              <a:t>Efficient plans for quick vendor replacement.</a:t>
            </a:r>
            <a:endParaRPr lang="en-CA" sz="1700" dirty="0">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5368F78E-82CB-093A-E026-C262BDA80591}"/>
              </a:ext>
            </a:extLst>
          </p:cNvPr>
          <p:cNvSpPr txBox="1">
            <a:spLocks/>
          </p:cNvSpPr>
          <p:nvPr/>
        </p:nvSpPr>
        <p:spPr>
          <a:xfrm>
            <a:off x="6737914" y="3466344"/>
            <a:ext cx="5034986" cy="2950738"/>
          </a:xfrm>
          <a:prstGeom prst="rect">
            <a:avLst/>
          </a:prstGeom>
        </p:spPr>
        <p:txBody>
          <a:bodyPr vert="horz" lIns="0" tIns="274320" rIns="91440" bIns="45720" rtlCol="0">
            <a:normAutofit/>
          </a:bodyPr>
          <a:lstStyle>
            <a:lvl1pPr marL="457200" indent="-457200" algn="l" defTabSz="914400" rtl="0" eaLnBrk="1" latinLnBrk="0" hangingPunct="1">
              <a:lnSpc>
                <a:spcPct val="90000"/>
              </a:lnSpc>
              <a:spcBef>
                <a:spcPts val="1800"/>
              </a:spcBef>
              <a:buFont typeface="+mj-lt"/>
              <a:buAutoNum type="arabicPeriod"/>
              <a:defRPr sz="2000" b="0" i="0" kern="1200">
                <a:solidFill>
                  <a:schemeClr val="bg1"/>
                </a:solidFill>
                <a:latin typeface="+mn-lt"/>
                <a:ea typeface="+mn-ea"/>
                <a:cs typeface="+mn-cs"/>
              </a:defRPr>
            </a:lvl1pPr>
            <a:lvl2pPr marL="914400" indent="-457200" algn="l" defTabSz="914400" rtl="0" eaLnBrk="1" latinLnBrk="0" hangingPunct="1">
              <a:lnSpc>
                <a:spcPct val="90000"/>
              </a:lnSpc>
              <a:spcBef>
                <a:spcPts val="1800"/>
              </a:spcBef>
              <a:buFont typeface="+mj-lt"/>
              <a:buAutoNum type="alphaLcPeriod"/>
              <a:defRPr sz="2000" b="0" i="0" kern="1200">
                <a:solidFill>
                  <a:schemeClr val="bg1"/>
                </a:solidFill>
                <a:latin typeface="+mn-lt"/>
                <a:ea typeface="+mn-ea"/>
                <a:cs typeface="+mn-cs"/>
              </a:defRPr>
            </a:lvl2pPr>
            <a:lvl3pPr marL="1371600" indent="-457200" algn="l" defTabSz="914400" rtl="0" eaLnBrk="1" latinLnBrk="0" hangingPunct="1">
              <a:lnSpc>
                <a:spcPct val="90000"/>
              </a:lnSpc>
              <a:spcBef>
                <a:spcPts val="1800"/>
              </a:spcBef>
              <a:buFont typeface="+mj-lt"/>
              <a:buAutoNum type="arabicParenR"/>
              <a:defRPr sz="2000" b="0" i="0" kern="1200">
                <a:solidFill>
                  <a:schemeClr val="bg1"/>
                </a:solidFill>
                <a:latin typeface="+mn-lt"/>
                <a:ea typeface="+mn-ea"/>
                <a:cs typeface="+mn-cs"/>
              </a:defRPr>
            </a:lvl3pPr>
            <a:lvl4pPr marL="1371600" indent="0" algn="l" defTabSz="914400" rtl="0" eaLnBrk="1" latinLnBrk="0" hangingPunct="1">
              <a:lnSpc>
                <a:spcPct val="90000"/>
              </a:lnSpc>
              <a:spcBef>
                <a:spcPts val="1800"/>
              </a:spcBef>
              <a:buFont typeface="+mj-lt"/>
              <a:buNone/>
              <a:defRPr sz="2000" b="0" i="0" kern="1200">
                <a:solidFill>
                  <a:schemeClr val="bg1"/>
                </a:solidFill>
                <a:latin typeface="+mn-lt"/>
                <a:ea typeface="+mn-ea"/>
                <a:cs typeface="+mn-cs"/>
              </a:defRPr>
            </a:lvl4pPr>
            <a:lvl5pPr marL="2286000" indent="-457200" algn="l" defTabSz="914400" rtl="0" eaLnBrk="1" latinLnBrk="0" hangingPunct="1">
              <a:lnSpc>
                <a:spcPct val="90000"/>
              </a:lnSpc>
              <a:spcBef>
                <a:spcPts val="1800"/>
              </a:spcBef>
              <a:buFont typeface="+mj-lt"/>
              <a:buAutoNum type="arabicPeriod"/>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5D7D40"/>
                </a:solidFill>
                <a:latin typeface="Calibri" panose="020F0502020204030204" pitchFamily="34" charset="0"/>
                <a:ea typeface="Calibri" panose="020F0502020204030204" pitchFamily="34" charset="0"/>
                <a:cs typeface="Calibri" panose="020F0502020204030204" pitchFamily="34" charset="0"/>
              </a:rPr>
              <a:t>Important Vendor:</a:t>
            </a:r>
          </a:p>
          <a:p>
            <a:r>
              <a:rPr lang="en-US" sz="1700" dirty="0">
                <a:latin typeface="Calibri" panose="020F0502020204030204" pitchFamily="34" charset="0"/>
                <a:ea typeface="Calibri" panose="020F0502020204030204" pitchFamily="34" charset="0"/>
                <a:cs typeface="Calibri" panose="020F0502020204030204" pitchFamily="34" charset="0"/>
              </a:rPr>
              <a:t>Routine evaluations of performance and compliance.</a:t>
            </a:r>
          </a:p>
          <a:p>
            <a:r>
              <a:rPr lang="en-US" sz="1700" dirty="0">
                <a:latin typeface="Calibri" panose="020F0502020204030204" pitchFamily="34" charset="0"/>
                <a:ea typeface="Calibri" panose="020F0502020204030204" pitchFamily="34" charset="0"/>
                <a:cs typeface="Calibri" panose="020F0502020204030204" pitchFamily="34" charset="0"/>
              </a:rPr>
              <a:t>Continuity plans prioritizing supply chain operations.</a:t>
            </a:r>
          </a:p>
          <a:p>
            <a:r>
              <a:rPr lang="en-US" sz="1700" dirty="0">
                <a:latin typeface="Calibri" panose="020F0502020204030204" pitchFamily="34" charset="0"/>
                <a:ea typeface="Calibri" panose="020F0502020204030204" pitchFamily="34" charset="0"/>
                <a:cs typeface="Calibri" panose="020F0502020204030204" pitchFamily="34" charset="0"/>
              </a:rPr>
              <a:t>Establish performance indicators for risk detection.</a:t>
            </a:r>
          </a:p>
        </p:txBody>
      </p:sp>
    </p:spTree>
    <p:extLst>
      <p:ext uri="{BB962C8B-B14F-4D97-AF65-F5344CB8AC3E}">
        <p14:creationId xmlns:p14="http://schemas.microsoft.com/office/powerpoint/2010/main" val="3125609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a:extLst>
            <a:ext uri="{FF2B5EF4-FFF2-40B4-BE49-F238E27FC236}">
              <a16:creationId xmlns:a16="http://schemas.microsoft.com/office/drawing/2014/main" id="{A148A260-F000-6312-F2EB-46B0F7DD4D94}"/>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C0906A92-BCD3-B93A-7CE1-05C916FBE51A}"/>
              </a:ext>
            </a:extLst>
          </p:cNvPr>
          <p:cNvSpPr>
            <a:spLocks noGrp="1"/>
          </p:cNvSpPr>
          <p:nvPr>
            <p:ph type="title"/>
          </p:nvPr>
        </p:nvSpPr>
        <p:spPr>
          <a:xfrm>
            <a:off x="3364787" y="167490"/>
            <a:ext cx="7643724" cy="782414"/>
          </a:xfrm>
        </p:spPr>
        <p:txBody>
          <a:bodyPr/>
          <a:lstStyle/>
          <a:p>
            <a:r>
              <a:rPr lang="en-US" dirty="0"/>
              <a:t>Balanced Scorecard</a:t>
            </a:r>
          </a:p>
        </p:txBody>
      </p:sp>
      <p:graphicFrame>
        <p:nvGraphicFramePr>
          <p:cNvPr id="2" name="Diagram 1">
            <a:extLst>
              <a:ext uri="{FF2B5EF4-FFF2-40B4-BE49-F238E27FC236}">
                <a16:creationId xmlns:a16="http://schemas.microsoft.com/office/drawing/2014/main" id="{06563B9C-B452-ADFB-4E2A-154E80137982}"/>
              </a:ext>
            </a:extLst>
          </p:cNvPr>
          <p:cNvGraphicFramePr/>
          <p:nvPr>
            <p:extLst>
              <p:ext uri="{D42A27DB-BD31-4B8C-83A1-F6EECF244321}">
                <p14:modId xmlns:p14="http://schemas.microsoft.com/office/powerpoint/2010/main" val="2482253030"/>
              </p:ext>
            </p:extLst>
          </p:nvPr>
        </p:nvGraphicFramePr>
        <p:xfrm>
          <a:off x="867285" y="1291590"/>
          <a:ext cx="10457430" cy="489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46141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462337" y="877049"/>
            <a:ext cx="6719198" cy="962025"/>
          </a:xfrm>
        </p:spPr>
        <p:txBody>
          <a:bodyPr/>
          <a:lstStyle/>
          <a:p>
            <a:pPr algn="ctr"/>
            <a:r>
              <a:rPr lang="en-US" dirty="0"/>
              <a:t>Vendor Management Plan</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674710" y="2488911"/>
            <a:ext cx="9889435" cy="3347613"/>
          </a:xfrm>
        </p:spPr>
        <p:txBody>
          <a:bodyPr tIns="457200">
            <a:normAutofit fontScale="85000" lnSpcReduction="20000"/>
          </a:bodyPr>
          <a:lstStyle/>
          <a:p>
            <a:pPr marL="0" indent="0">
              <a:lnSpc>
                <a:spcPct val="150000"/>
              </a:lnSpc>
              <a:buNone/>
            </a:pPr>
            <a:r>
              <a:rPr lang="en-US" sz="3100" dirty="0">
                <a:solidFill>
                  <a:srgbClr val="4495A2"/>
                </a:solidFill>
                <a:latin typeface="Calibri" panose="020F0502020204030204" pitchFamily="34" charset="0"/>
                <a:ea typeface="Calibri" panose="020F0502020204030204" pitchFamily="34" charset="0"/>
                <a:cs typeface="Calibri" panose="020F0502020204030204" pitchFamily="34" charset="0"/>
              </a:rPr>
              <a:t>Introduction</a:t>
            </a:r>
          </a:p>
          <a:p>
            <a:pPr marL="0" indent="0">
              <a:lnSpc>
                <a:spcPct val="150000"/>
              </a:lnSpc>
              <a:buNone/>
            </a:pPr>
            <a:r>
              <a:rPr lang="en-US" b="0" dirty="0">
                <a:solidFill>
                  <a:schemeClr val="bg1"/>
                </a:solidFill>
                <a:latin typeface="Calibri" panose="020F0502020204030204" pitchFamily="34" charset="0"/>
                <a:ea typeface="Calibri" panose="020F0502020204030204" pitchFamily="34" charset="0"/>
                <a:cs typeface="Calibri" panose="020F0502020204030204" pitchFamily="34" charset="0"/>
              </a:rPr>
              <a:t>To maintain alignment with corporate goals, objectives, and needs, a vendor management plan is a structured framework that describes the strategies, processes, and procedures for choosing, managing, and supervising vendors or suppliers. It acts as a guide for establishing and preserving solid, cooperative relationships with suppliers, promoting efficient communication, controlling risks, and guaranteeing the provision of high-quality goods or services.</a:t>
            </a:r>
          </a:p>
        </p:txBody>
      </p:sp>
    </p:spTree>
    <p:extLst>
      <p:ext uri="{BB962C8B-B14F-4D97-AF65-F5344CB8AC3E}">
        <p14:creationId xmlns:p14="http://schemas.microsoft.com/office/powerpoint/2010/main" val="3346685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148A260-F000-6312-F2EB-46B0F7DD4D94}"/>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C0906A92-BCD3-B93A-7CE1-05C916FBE51A}"/>
              </a:ext>
            </a:extLst>
          </p:cNvPr>
          <p:cNvSpPr>
            <a:spLocks noGrp="1"/>
          </p:cNvSpPr>
          <p:nvPr>
            <p:ph type="title"/>
          </p:nvPr>
        </p:nvSpPr>
        <p:spPr>
          <a:xfrm>
            <a:off x="1417055" y="125956"/>
            <a:ext cx="3119637" cy="782414"/>
          </a:xfrm>
        </p:spPr>
        <p:txBody>
          <a:bodyPr/>
          <a:lstStyle/>
          <a:p>
            <a:r>
              <a:rPr lang="en-US" dirty="0"/>
              <a:t>Reference</a:t>
            </a:r>
          </a:p>
        </p:txBody>
      </p:sp>
      <p:sp>
        <p:nvSpPr>
          <p:cNvPr id="4" name="Content Placeholder 3">
            <a:extLst>
              <a:ext uri="{FF2B5EF4-FFF2-40B4-BE49-F238E27FC236}">
                <a16:creationId xmlns:a16="http://schemas.microsoft.com/office/drawing/2014/main" id="{BEA490B2-853A-605F-EBF7-8822041B3D9A}"/>
              </a:ext>
            </a:extLst>
          </p:cNvPr>
          <p:cNvSpPr>
            <a:spLocks noGrp="1"/>
          </p:cNvSpPr>
          <p:nvPr>
            <p:ph sz="quarter" idx="14"/>
          </p:nvPr>
        </p:nvSpPr>
        <p:spPr>
          <a:xfrm>
            <a:off x="891540" y="828360"/>
            <a:ext cx="10847070" cy="5762336"/>
          </a:xfrm>
        </p:spPr>
        <p:txBody>
          <a:bodyPr>
            <a:noAutofit/>
          </a:bodyPr>
          <a:lstStyle/>
          <a:p>
            <a:pPr marL="342900" indent="-342900">
              <a:buFont typeface="Arial" panose="020B0604020202020204" pitchFamily="34" charset="0"/>
              <a:buChar char="•"/>
            </a:pPr>
            <a:r>
              <a:rPr lang="en-US" sz="1400" dirty="0"/>
              <a:t>Bishop, Randy. 2023. Vendor Contract Management: Procurement Guide + Tips [2023]. July 06. https://www.contractsafe.com/blog/vendor-contract-management.</a:t>
            </a:r>
          </a:p>
          <a:p>
            <a:pPr marL="342900" indent="-342900">
              <a:buFont typeface="Arial" panose="020B0604020202020204" pitchFamily="34" charset="0"/>
              <a:buChar char="•"/>
            </a:pPr>
            <a:r>
              <a:rPr lang="en-US" sz="1400" dirty="0"/>
              <a:t>Duff, John. 2024. 15 Vendor Relationship Management Tips to Increase Procurement ROI. Jan 23. https://www.thomsondata.com/blog/vendor-relationship-management/.</a:t>
            </a:r>
          </a:p>
          <a:p>
            <a:pPr marL="342900" indent="-342900">
              <a:buFont typeface="Arial" panose="020B0604020202020204" pitchFamily="34" charset="0"/>
              <a:buChar char="•"/>
            </a:pPr>
            <a:r>
              <a:rPr lang="en-US" sz="1400" dirty="0"/>
              <a:t>Maryam </a:t>
            </a:r>
            <a:r>
              <a:rPr lang="en-US" sz="1400" dirty="0" err="1"/>
              <a:t>Hamedi</a:t>
            </a:r>
            <a:r>
              <a:rPr lang="en-US" sz="1400" dirty="0"/>
              <a:t>, Reza </a:t>
            </a:r>
            <a:r>
              <a:rPr lang="en-US" sz="1400" dirty="0" err="1"/>
              <a:t>Zanjirani</a:t>
            </a:r>
            <a:r>
              <a:rPr lang="en-US" sz="1400" dirty="0"/>
              <a:t> Farahani, Mohammad </a:t>
            </a:r>
            <a:r>
              <a:rPr lang="en-US" sz="1400" dirty="0" err="1"/>
              <a:t>Moattar</a:t>
            </a:r>
            <a:r>
              <a:rPr lang="en-US" sz="1400" dirty="0"/>
              <a:t> Husseini. 2009. A distribution planning model for natural gas supply chain. March . https://www.sciencedirect.com/science/article/abs/pii/S0301421508005843.</a:t>
            </a:r>
          </a:p>
          <a:p>
            <a:pPr marL="342900" indent="-342900">
              <a:buFont typeface="Arial" panose="020B0604020202020204" pitchFamily="34" charset="0"/>
              <a:buChar char="•"/>
            </a:pPr>
            <a:r>
              <a:rPr lang="en-US" sz="1400" dirty="0"/>
              <a:t>Parr, Alastair. 2022. Vendor Contract Management: The Definitive Guide. April 27. https://www.prevalent.net/blog/vendor-contract-management/.</a:t>
            </a:r>
          </a:p>
          <a:p>
            <a:pPr marL="342900" indent="-342900">
              <a:buFont typeface="Arial" panose="020B0604020202020204" pitchFamily="34" charset="0"/>
              <a:buChar char="•"/>
            </a:pPr>
            <a:r>
              <a:rPr lang="en-US" sz="1400" dirty="0"/>
              <a:t>Rogers, Tom. 2021. 6 Responsibilities of the Procurement Project Manager. Feb. https://vendorcentric.com/single-post/6-Responsibilities-of-the-Procurement-Project-Manager/#:~:text=The%20Project%20Manager%E2%80%99s%20role%20is%20to%20ensure%20each,get%20questions%20answered%2C%20and%20facilitate%20the%20contracting%20process.</a:t>
            </a:r>
          </a:p>
          <a:p>
            <a:pPr marL="342900" indent="-342900">
              <a:buFont typeface="Arial" panose="020B0604020202020204" pitchFamily="34" charset="0"/>
              <a:buChar char="•"/>
            </a:pPr>
            <a:r>
              <a:rPr lang="en-US" sz="1400" dirty="0"/>
              <a:t>Roy, Shashwati. 2023. Procurement Management &amp; The Project Manager’s Role In The Project Life Cycle. Jul 07. https://thedigitalprojectmanager.com/projects/managing-procurements/procurement-management/.</a:t>
            </a:r>
          </a:p>
          <a:p>
            <a:pPr marL="342900" indent="-342900">
              <a:buFont typeface="Arial" panose="020B0604020202020204" pitchFamily="34" charset="0"/>
              <a:buChar char="•"/>
            </a:pPr>
            <a:r>
              <a:rPr lang="en-US" sz="1400" dirty="0"/>
              <a:t>n.d. The Complete Guide to Vendor Termination Process and Termination Clauses: Everything You Need to Know. https://miamicloud.com/vendor-termination-process-mastering-termination-clauses-for-vendor-contracts/.</a:t>
            </a:r>
          </a:p>
          <a:p>
            <a:pPr marL="342900" indent="-342900">
              <a:buFont typeface="Arial" panose="020B0604020202020204" pitchFamily="34" charset="0"/>
              <a:buChar char="•"/>
            </a:pPr>
            <a:r>
              <a:rPr lang="en-US" sz="1400" dirty="0"/>
              <a:t> Len Riley (Nov 13, 2017): The top 10 internal issues impacting vendor relations.: https://www.cio.com/article/227927/the-top-10-internal-issues-impacting-vendor-relations.html</a:t>
            </a:r>
          </a:p>
          <a:p>
            <a:pPr marL="342900" indent="-342900">
              <a:buFont typeface="Arial" panose="020B0604020202020204" pitchFamily="34" charset="0"/>
              <a:buChar char="•"/>
            </a:pPr>
            <a:r>
              <a:rPr lang="en-US" sz="1400" dirty="0"/>
              <a:t>HCM Works (23 Sep 2015): WHAT IS VENDOR MANAGEMENT? : https://www.hcmworks.com/blog/what-is-vendor-management</a:t>
            </a:r>
          </a:p>
        </p:txBody>
      </p:sp>
    </p:spTree>
    <p:extLst>
      <p:ext uri="{BB962C8B-B14F-4D97-AF65-F5344CB8AC3E}">
        <p14:creationId xmlns:p14="http://schemas.microsoft.com/office/powerpoint/2010/main" val="2692318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148A260-F000-6312-F2EB-46B0F7DD4D94}"/>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C0906A92-BCD3-B93A-7CE1-05C916FBE51A}"/>
              </a:ext>
            </a:extLst>
          </p:cNvPr>
          <p:cNvSpPr>
            <a:spLocks noGrp="1"/>
          </p:cNvSpPr>
          <p:nvPr>
            <p:ph type="title"/>
          </p:nvPr>
        </p:nvSpPr>
        <p:spPr>
          <a:xfrm>
            <a:off x="1417055" y="125956"/>
            <a:ext cx="3119637" cy="782414"/>
          </a:xfrm>
        </p:spPr>
        <p:txBody>
          <a:bodyPr/>
          <a:lstStyle/>
          <a:p>
            <a:r>
              <a:rPr lang="en-US" dirty="0"/>
              <a:t>Reference</a:t>
            </a:r>
          </a:p>
        </p:txBody>
      </p:sp>
      <p:sp>
        <p:nvSpPr>
          <p:cNvPr id="4" name="Content Placeholder 3">
            <a:extLst>
              <a:ext uri="{FF2B5EF4-FFF2-40B4-BE49-F238E27FC236}">
                <a16:creationId xmlns:a16="http://schemas.microsoft.com/office/drawing/2014/main" id="{BEA490B2-853A-605F-EBF7-8822041B3D9A}"/>
              </a:ext>
            </a:extLst>
          </p:cNvPr>
          <p:cNvSpPr>
            <a:spLocks noGrp="1"/>
          </p:cNvSpPr>
          <p:nvPr>
            <p:ph sz="quarter" idx="14"/>
          </p:nvPr>
        </p:nvSpPr>
        <p:spPr>
          <a:xfrm>
            <a:off x="937260" y="908370"/>
            <a:ext cx="10847070" cy="5762336"/>
          </a:xfrm>
        </p:spPr>
        <p:txBody>
          <a:bodyPr>
            <a:normAutofit/>
          </a:bodyPr>
          <a:lstStyle/>
          <a:p>
            <a:pPr marL="342900" indent="-34290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HCM Works (23 Sep 2015): WHAT IS VENDOR MANAGEMENT? : https://www.hcmworks.com/blog/what-is-vendor-management</a:t>
            </a:r>
          </a:p>
          <a:p>
            <a:pPr marL="342900" indent="-34290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Diana Ramos | April 19, 2017 (updated November 17, 2021): Definitive Guide to Vendor Risk Management: https://www.smartsheet.com/vendor-risk-management-strategy-and-tips</a:t>
            </a:r>
          </a:p>
          <a:p>
            <a:pPr marL="342900" indent="-34290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Ian Bryce (Dec 18, 2023): How to Manage Vendors in 2024: https://www.gatekeeperhq.com/blog/how-to-manage-vendors</a:t>
            </a:r>
          </a:p>
          <a:p>
            <a:pPr marL="342900" indent="-342900">
              <a:buFont typeface="Arial" panose="020B0604020202020204" pitchFamily="34" charset="0"/>
              <a:buChar char="•"/>
            </a:pPr>
            <a:r>
              <a:rPr lang="en-US" sz="1500" dirty="0" err="1">
                <a:latin typeface="Calibri" panose="020F0502020204030204" pitchFamily="34" charset="0"/>
                <a:ea typeface="Calibri" panose="020F0502020204030204" pitchFamily="34" charset="0"/>
                <a:cs typeface="Calibri" panose="020F0502020204030204" pitchFamily="34" charset="0"/>
              </a:rPr>
              <a:t>Kunjal</a:t>
            </a:r>
            <a:r>
              <a:rPr lang="en-US" sz="1500" dirty="0">
                <a:latin typeface="Calibri" panose="020F0502020204030204" pitchFamily="34" charset="0"/>
                <a:ea typeface="Calibri" panose="020F0502020204030204" pitchFamily="34" charset="0"/>
                <a:cs typeface="Calibri" panose="020F0502020204030204" pitchFamily="34" charset="0"/>
              </a:rPr>
              <a:t> Suri(Jun 15, 2023:Last Modified: Jan 2, 2024): Vendor Management 101: Best Practices and Key Considerations: https://www.zycus.com/blog/supplier-management/vendor-management-101-best-practices-and-key-considerations</a:t>
            </a:r>
          </a:p>
          <a:p>
            <a:pPr marL="342900" indent="-34290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Del Vecchio, L. (2024, February 19). Vendor Performance Management. </a:t>
            </a:r>
            <a:r>
              <a:rPr lang="en-US" sz="1500" dirty="0" err="1">
                <a:latin typeface="Calibri" panose="020F0502020204030204" pitchFamily="34" charset="0"/>
                <a:ea typeface="Calibri" panose="020F0502020204030204" pitchFamily="34" charset="0"/>
                <a:cs typeface="Calibri" panose="020F0502020204030204" pitchFamily="34" charset="0"/>
              </a:rPr>
              <a:t>Planergy</a:t>
            </a:r>
            <a:r>
              <a:rPr lang="en-US" sz="1500" dirty="0">
                <a:latin typeface="Calibri" panose="020F0502020204030204" pitchFamily="34" charset="0"/>
                <a:ea typeface="Calibri" panose="020F0502020204030204" pitchFamily="34" charset="0"/>
                <a:cs typeface="Calibri" panose="020F0502020204030204" pitchFamily="34" charset="0"/>
              </a:rPr>
              <a:t> Software. https://planergy.com/blog/vendor-performance-management/</a:t>
            </a:r>
          </a:p>
          <a:p>
            <a:pPr marL="342900" indent="-34290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Ramos, D. (n.d.). Peak Performance Guide to Vendor Management. Smartsheet. https://www.smartsheet.com/content/vendor-management</a:t>
            </a:r>
          </a:p>
          <a:p>
            <a:pPr marL="342900" indent="-342900">
              <a:buFont typeface="Arial" panose="020B0604020202020204" pitchFamily="34" charset="0"/>
              <a:buChar char="•"/>
            </a:pPr>
            <a:r>
              <a:rPr lang="en-US" sz="1500" dirty="0" err="1">
                <a:latin typeface="Calibri" panose="020F0502020204030204" pitchFamily="34" charset="0"/>
                <a:ea typeface="Calibri" panose="020F0502020204030204" pitchFamily="34" charset="0"/>
                <a:cs typeface="Calibri" panose="020F0502020204030204" pitchFamily="34" charset="0"/>
              </a:rPr>
              <a:t>Kless</a:t>
            </a:r>
            <a:r>
              <a:rPr lang="en-US" sz="1500" dirty="0">
                <a:latin typeface="Calibri" panose="020F0502020204030204" pitchFamily="34" charset="0"/>
                <a:ea typeface="Calibri" panose="020F0502020204030204" pitchFamily="34" charset="0"/>
                <a:cs typeface="Calibri" panose="020F0502020204030204" pitchFamily="34" charset="0"/>
              </a:rPr>
              <a:t>, M. (2018, November 29). Vendor Performance Management: A 360 degree approach to enterprise value strategy. Compliance Education Institute. https://compliance-edu.com/vendor-performance-management-a-360-degree-approach-to-enterprise-value-strategy/</a:t>
            </a:r>
          </a:p>
          <a:p>
            <a:pPr marL="342900" indent="-34290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https://publications.anl.gov/anlpubs/2008/02/61034.pdf</a:t>
            </a:r>
          </a:p>
          <a:p>
            <a:pPr marL="342900" indent="-342900">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(2021). Low-Pressure Natural Gas Distribution Pipelines - Roles and Responsibilities. Government of Alberta. Retrieved from https://open.alberta.ca/dataset/4de4b67b-f293-4aa4-82e1-c13aa38efd70/resource/00cef225-fcad-418b-85ec-ced267105705/download/af-low-pressure-natural-gas-distribution-pipelines-roles-responsibilities.pdf</a:t>
            </a:r>
          </a:p>
          <a:p>
            <a:pPr marL="342900" indent="-342900">
              <a:buFont typeface="Arial" panose="020B0604020202020204" pitchFamily="34" charset="0"/>
              <a:buChar char="•"/>
            </a:pPr>
            <a:endParaRPr lang="en-US" sz="15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573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graphicFrame>
        <p:nvGraphicFramePr>
          <p:cNvPr id="4" name="Table 3">
            <a:extLst>
              <a:ext uri="{FF2B5EF4-FFF2-40B4-BE49-F238E27FC236}">
                <a16:creationId xmlns:a16="http://schemas.microsoft.com/office/drawing/2014/main" id="{0ABFE99E-76AA-F4CB-4C3D-8827B5784E1A}"/>
              </a:ext>
            </a:extLst>
          </p:cNvPr>
          <p:cNvGraphicFramePr>
            <a:graphicFrameLocks noGrp="1"/>
          </p:cNvGraphicFramePr>
          <p:nvPr>
            <p:extLst>
              <p:ext uri="{D42A27DB-BD31-4B8C-83A1-F6EECF244321}">
                <p14:modId xmlns:p14="http://schemas.microsoft.com/office/powerpoint/2010/main" val="3217991494"/>
              </p:ext>
            </p:extLst>
          </p:nvPr>
        </p:nvGraphicFramePr>
        <p:xfrm>
          <a:off x="594359" y="4390713"/>
          <a:ext cx="4864331" cy="1622160"/>
        </p:xfrm>
        <a:graphic>
          <a:graphicData uri="http://schemas.openxmlformats.org/drawingml/2006/table">
            <a:tbl>
              <a:tblPr firstRow="1" firstCol="1" bandRow="1">
                <a:tableStyleId>{8A107856-5554-42FB-B03E-39F5DBC370BA}</a:tableStyleId>
              </a:tblPr>
              <a:tblGrid>
                <a:gridCol w="2494248">
                  <a:extLst>
                    <a:ext uri="{9D8B030D-6E8A-4147-A177-3AD203B41FA5}">
                      <a16:colId xmlns:a16="http://schemas.microsoft.com/office/drawing/2014/main" val="3405800717"/>
                    </a:ext>
                  </a:extLst>
                </a:gridCol>
                <a:gridCol w="2370083">
                  <a:extLst>
                    <a:ext uri="{9D8B030D-6E8A-4147-A177-3AD203B41FA5}">
                      <a16:colId xmlns:a16="http://schemas.microsoft.com/office/drawing/2014/main" val="1902338645"/>
                    </a:ext>
                  </a:extLst>
                </a:gridCol>
              </a:tblGrid>
              <a:tr h="474952">
                <a:tc gridSpan="2">
                  <a:txBody>
                    <a:bodyPr/>
                    <a:lstStyle/>
                    <a:p>
                      <a:pPr marL="0" marR="0" algn="ctr">
                        <a:lnSpc>
                          <a:spcPct val="150000"/>
                        </a:lnSpc>
                        <a:spcBef>
                          <a:spcPts val="0"/>
                        </a:spcBef>
                        <a:spcAft>
                          <a:spcPts val="0"/>
                        </a:spcAft>
                      </a:pPr>
                      <a:r>
                        <a:rPr lang="en-US" sz="1600"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Group 07</a:t>
                      </a:r>
                    </a:p>
                  </a:txBody>
                  <a:tcPr marL="68580" marR="68580" marT="0" marB="0"/>
                </a:tc>
                <a:tc hMerge="1">
                  <a:txBody>
                    <a:bodyPr/>
                    <a:lstStyle/>
                    <a:p>
                      <a:endParaRPr lang="en-US"/>
                    </a:p>
                  </a:txBody>
                  <a:tcPr/>
                </a:tc>
                <a:extLst>
                  <a:ext uri="{0D108BD9-81ED-4DB2-BD59-A6C34878D82A}">
                    <a16:rowId xmlns:a16="http://schemas.microsoft.com/office/drawing/2014/main" val="120654087"/>
                  </a:ext>
                </a:extLst>
              </a:tr>
              <a:tr h="1147208">
                <a:tc>
                  <a:txBody>
                    <a:bodyPr/>
                    <a:lstStyle/>
                    <a:p>
                      <a:pPr marL="0" marR="0" algn="ctr">
                        <a:lnSpc>
                          <a:spcPct val="115000"/>
                        </a:lnSpc>
                        <a:spcBef>
                          <a:spcPts val="0"/>
                        </a:spcBef>
                        <a:spcAft>
                          <a:spcPts val="0"/>
                        </a:spcAft>
                      </a:pPr>
                      <a:r>
                        <a:rPr lang="en-US" sz="1600" dirty="0">
                          <a:effectLst/>
                          <a:latin typeface="Calibri" panose="020F0502020204030204" pitchFamily="34" charset="0"/>
                          <a:ea typeface="Calibri" panose="020F0502020204030204" pitchFamily="34" charset="0"/>
                          <a:cs typeface="Calibri" panose="020F0502020204030204" pitchFamily="34" charset="0"/>
                        </a:rPr>
                        <a:t>Terin Chacko</a:t>
                      </a:r>
                    </a:p>
                    <a:p>
                      <a:pPr marL="0" marR="0" algn="ctr">
                        <a:lnSpc>
                          <a:spcPct val="115000"/>
                        </a:lnSpc>
                        <a:spcBef>
                          <a:spcPts val="0"/>
                        </a:spcBef>
                        <a:spcAft>
                          <a:spcPts val="0"/>
                        </a:spcAft>
                      </a:pPr>
                      <a:r>
                        <a:rPr lang="en-US" sz="1600" dirty="0">
                          <a:effectLst/>
                          <a:latin typeface="Calibri" panose="020F0502020204030204" pitchFamily="34" charset="0"/>
                          <a:ea typeface="Calibri" panose="020F0502020204030204" pitchFamily="34" charset="0"/>
                          <a:cs typeface="Calibri" panose="020F0502020204030204" pitchFamily="34" charset="0"/>
                        </a:rPr>
                        <a:t>Hitenkumar B. Patel </a:t>
                      </a:r>
                    </a:p>
                    <a:p>
                      <a:pPr marL="0" marR="0" algn="ctr">
                        <a:lnSpc>
                          <a:spcPct val="115000"/>
                        </a:lnSpc>
                        <a:spcBef>
                          <a:spcPts val="0"/>
                        </a:spcBef>
                        <a:spcAft>
                          <a:spcPts val="0"/>
                        </a:spcAft>
                      </a:pPr>
                      <a:r>
                        <a:rPr lang="en-US" sz="1600" dirty="0">
                          <a:effectLst/>
                          <a:latin typeface="Calibri" panose="020F0502020204030204" pitchFamily="34" charset="0"/>
                          <a:ea typeface="Calibri" panose="020F0502020204030204" pitchFamily="34" charset="0"/>
                          <a:cs typeface="Calibri" panose="020F0502020204030204" pitchFamily="34" charset="0"/>
                        </a:rPr>
                        <a:t>S M </a:t>
                      </a:r>
                      <a:r>
                        <a:rPr lang="en-US" sz="1600" dirty="0" err="1">
                          <a:effectLst/>
                          <a:latin typeface="Calibri" panose="020F0502020204030204" pitchFamily="34" charset="0"/>
                          <a:ea typeface="Calibri" panose="020F0502020204030204" pitchFamily="34" charset="0"/>
                          <a:cs typeface="Calibri" panose="020F0502020204030204" pitchFamily="34" charset="0"/>
                        </a:rPr>
                        <a:t>Rakibul</a:t>
                      </a:r>
                      <a:r>
                        <a:rPr lang="en-US" sz="1600" dirty="0">
                          <a:effectLst/>
                          <a:latin typeface="Calibri" panose="020F0502020204030204" pitchFamily="34" charset="0"/>
                          <a:ea typeface="Calibri" panose="020F0502020204030204" pitchFamily="34" charset="0"/>
                          <a:cs typeface="Calibri" panose="020F0502020204030204" pitchFamily="34" charset="0"/>
                        </a:rPr>
                        <a:t> Basher</a:t>
                      </a:r>
                    </a:p>
                    <a:p>
                      <a:pPr marL="0" marR="0" algn="ctr">
                        <a:lnSpc>
                          <a:spcPct val="115000"/>
                        </a:lnSpc>
                        <a:spcBef>
                          <a:spcPts val="0"/>
                        </a:spcBef>
                        <a:spcAft>
                          <a:spcPts val="0"/>
                        </a:spcAft>
                      </a:pPr>
                      <a:r>
                        <a:rPr lang="en-US" sz="1600" dirty="0">
                          <a:effectLst/>
                          <a:latin typeface="Calibri" panose="020F0502020204030204" pitchFamily="34" charset="0"/>
                          <a:ea typeface="Calibri" panose="020F0502020204030204" pitchFamily="34" charset="0"/>
                          <a:cs typeface="Calibri" panose="020F0502020204030204" pitchFamily="34" charset="0"/>
                        </a:rPr>
                        <a:t>Gihan Shamike Liyanage</a:t>
                      </a:r>
                    </a:p>
                  </a:txBody>
                  <a:tcPr marL="68580" marR="68580" marT="0" marB="0"/>
                </a:tc>
                <a:tc>
                  <a:txBody>
                    <a:bodyPr/>
                    <a:lstStyle/>
                    <a:p>
                      <a:pPr marL="0" marR="0" algn="ctr">
                        <a:lnSpc>
                          <a:spcPct val="115000"/>
                        </a:lnSpc>
                        <a:spcBef>
                          <a:spcPts val="0"/>
                        </a:spcBef>
                        <a:spcAft>
                          <a:spcPts val="0"/>
                        </a:spcAft>
                      </a:pPr>
                      <a:r>
                        <a:rPr lang="en-US" sz="1600" dirty="0">
                          <a:effectLst/>
                          <a:latin typeface="Calibri" panose="020F0502020204030204" pitchFamily="34" charset="0"/>
                          <a:ea typeface="Calibri" panose="020F0502020204030204" pitchFamily="34" charset="0"/>
                          <a:cs typeface="Calibri" panose="020F0502020204030204" pitchFamily="34" charset="0"/>
                        </a:rPr>
                        <a:t>1117845</a:t>
                      </a:r>
                    </a:p>
                    <a:p>
                      <a:pPr marL="0" marR="0" algn="ctr">
                        <a:lnSpc>
                          <a:spcPct val="115000"/>
                        </a:lnSpc>
                        <a:spcBef>
                          <a:spcPts val="0"/>
                        </a:spcBef>
                        <a:spcAft>
                          <a:spcPts val="0"/>
                        </a:spcAft>
                      </a:pPr>
                      <a:r>
                        <a:rPr lang="en-US" sz="1600" dirty="0">
                          <a:effectLst/>
                          <a:latin typeface="Calibri" panose="020F0502020204030204" pitchFamily="34" charset="0"/>
                          <a:ea typeface="Calibri" panose="020F0502020204030204" pitchFamily="34" charset="0"/>
                          <a:cs typeface="Calibri" panose="020F0502020204030204" pitchFamily="34" charset="0"/>
                        </a:rPr>
                        <a:t>1120292</a:t>
                      </a:r>
                    </a:p>
                    <a:p>
                      <a:pPr marL="0" marR="0" algn="ctr">
                        <a:lnSpc>
                          <a:spcPct val="115000"/>
                        </a:lnSpc>
                        <a:spcBef>
                          <a:spcPts val="0"/>
                        </a:spcBef>
                        <a:spcAft>
                          <a:spcPts val="0"/>
                        </a:spcAft>
                      </a:pPr>
                      <a:r>
                        <a:rPr lang="en-US" sz="1600" dirty="0">
                          <a:effectLst/>
                          <a:latin typeface="Calibri" panose="020F0502020204030204" pitchFamily="34" charset="0"/>
                          <a:ea typeface="Calibri" panose="020F0502020204030204" pitchFamily="34" charset="0"/>
                          <a:cs typeface="Calibri" panose="020F0502020204030204" pitchFamily="34" charset="0"/>
                        </a:rPr>
                        <a:t>1168369</a:t>
                      </a:r>
                    </a:p>
                    <a:p>
                      <a:pPr marL="0" marR="0" algn="ctr">
                        <a:lnSpc>
                          <a:spcPct val="115000"/>
                        </a:lnSpc>
                        <a:spcBef>
                          <a:spcPts val="0"/>
                        </a:spcBef>
                        <a:spcAft>
                          <a:spcPts val="0"/>
                        </a:spcAft>
                      </a:pPr>
                      <a:r>
                        <a:rPr lang="en-US" sz="1600" dirty="0">
                          <a:effectLst/>
                          <a:latin typeface="Calibri" panose="020F0502020204030204" pitchFamily="34" charset="0"/>
                          <a:ea typeface="Calibri" panose="020F0502020204030204" pitchFamily="34" charset="0"/>
                          <a:cs typeface="Calibri" panose="020F0502020204030204" pitchFamily="34" charset="0"/>
                        </a:rPr>
                        <a:t>1142109</a:t>
                      </a:r>
                    </a:p>
                  </a:txBody>
                  <a:tcPr marL="68580" marR="68580" marT="0" marB="0"/>
                </a:tc>
                <a:extLst>
                  <a:ext uri="{0D108BD9-81ED-4DB2-BD59-A6C34878D82A}">
                    <a16:rowId xmlns:a16="http://schemas.microsoft.com/office/drawing/2014/main" val="1997684284"/>
                  </a:ext>
                </a:extLst>
              </a:tr>
            </a:tbl>
          </a:graphicData>
        </a:graphic>
      </p:graphicFrame>
    </p:spTree>
    <p:extLst>
      <p:ext uri="{BB962C8B-B14F-4D97-AF65-F5344CB8AC3E}">
        <p14:creationId xmlns:p14="http://schemas.microsoft.com/office/powerpoint/2010/main" val="426113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659130" y="711304"/>
            <a:ext cx="8546515" cy="913574"/>
          </a:xfrm>
        </p:spPr>
        <p:txBody>
          <a:bodyPr/>
          <a:lstStyle/>
          <a:p>
            <a:r>
              <a:rPr lang="en-US" dirty="0"/>
              <a:t>Vendor Management plan for Natural Gas Distribution</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712377" y="2674583"/>
            <a:ext cx="8851893" cy="3700462"/>
          </a:xfrm>
        </p:spPr>
        <p:txBody>
          <a:bodyPr>
            <a:normAutofit/>
          </a:bodyPr>
          <a:lstStyle/>
          <a:p>
            <a:pPr marL="0" indent="0">
              <a:buNone/>
            </a:pPr>
            <a:r>
              <a:rPr lang="en-US" sz="2400" b="1" dirty="0">
                <a:solidFill>
                  <a:srgbClr val="4495A2"/>
                </a:solidFill>
                <a:latin typeface="Calibri" panose="020F0502020204030204" pitchFamily="34" charset="0"/>
                <a:ea typeface="Calibri" panose="020F0502020204030204" pitchFamily="34" charset="0"/>
                <a:cs typeface="Calibri" panose="020F0502020204030204" pitchFamily="34" charset="0"/>
              </a:rPr>
              <a:t>Vendor management plan purpose and importance to buyer:</a:t>
            </a:r>
          </a:p>
          <a:p>
            <a:pPr>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Strategic Alignment.</a:t>
            </a:r>
          </a:p>
          <a:p>
            <a:pPr>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Risk Mitigation.</a:t>
            </a:r>
          </a:p>
          <a:p>
            <a:pPr>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Cost Optimization.</a:t>
            </a:r>
          </a:p>
          <a:p>
            <a:pPr>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Operational Efficiency.</a:t>
            </a:r>
          </a:p>
          <a:p>
            <a:pPr>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Continuous Improvement</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DA1390-ADE2-B435-AB99-1D64EAAA13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E5AF60-B552-482A-46E5-0D3A07473A9C}"/>
              </a:ext>
            </a:extLst>
          </p:cNvPr>
          <p:cNvSpPr>
            <a:spLocks noGrp="1"/>
          </p:cNvSpPr>
          <p:nvPr>
            <p:ph type="title"/>
          </p:nvPr>
        </p:nvSpPr>
        <p:spPr>
          <a:xfrm>
            <a:off x="594359" y="421240"/>
            <a:ext cx="10419538" cy="1235136"/>
          </a:xfrm>
        </p:spPr>
        <p:txBody>
          <a:bodyPr/>
          <a:lstStyle/>
          <a:p>
            <a:r>
              <a:rPr lang="en-US" dirty="0"/>
              <a:t>Issues Impacting Vendor Relationships in Natural Gas Distribution</a:t>
            </a:r>
          </a:p>
        </p:txBody>
      </p:sp>
      <p:sp>
        <p:nvSpPr>
          <p:cNvPr id="4" name="Content Placeholder 3">
            <a:extLst>
              <a:ext uri="{FF2B5EF4-FFF2-40B4-BE49-F238E27FC236}">
                <a16:creationId xmlns:a16="http://schemas.microsoft.com/office/drawing/2014/main" id="{10460B55-BCCD-3CB1-1523-5A84C2F72403}"/>
              </a:ext>
            </a:extLst>
          </p:cNvPr>
          <p:cNvSpPr>
            <a:spLocks noGrp="1"/>
          </p:cNvSpPr>
          <p:nvPr>
            <p:ph sz="quarter" idx="16"/>
          </p:nvPr>
        </p:nvSpPr>
        <p:spPr>
          <a:xfrm>
            <a:off x="594359" y="2439965"/>
            <a:ext cx="10553102" cy="4418035"/>
          </a:xfrm>
        </p:spPr>
        <p:txBody>
          <a:bodyPr>
            <a:normAutofit/>
          </a:bodyPr>
          <a:lstStyle/>
          <a:p>
            <a:r>
              <a:rPr lang="en-US" b="1" dirty="0">
                <a:solidFill>
                  <a:srgbClr val="4495A2"/>
                </a:solidFill>
                <a:latin typeface="Calibri" panose="020F0502020204030204" pitchFamily="34" charset="0"/>
                <a:ea typeface="Calibri" panose="020F0502020204030204" pitchFamily="34" charset="0"/>
                <a:cs typeface="Calibri" panose="020F0502020204030204" pitchFamily="34" charset="0"/>
              </a:rPr>
              <a:t>1.  Understand Past Relationships.</a:t>
            </a:r>
          </a:p>
          <a:p>
            <a:r>
              <a:rPr lang="en-US" dirty="0">
                <a:latin typeface="Calibri" panose="020F0502020204030204" pitchFamily="34" charset="0"/>
                <a:ea typeface="Calibri" panose="020F0502020204030204" pitchFamily="34" charset="0"/>
                <a:cs typeface="Calibri" panose="020F0502020204030204" pitchFamily="34" charset="0"/>
              </a:rPr>
              <a:t>To enhance future cooperation and understanding the approach of the supplier analyzing the past relationship with the supplier is very essential. </a:t>
            </a:r>
          </a:p>
          <a:p>
            <a:r>
              <a:rPr lang="en-US" b="1" dirty="0">
                <a:solidFill>
                  <a:srgbClr val="4495A2"/>
                </a:solidFill>
                <a:latin typeface="Calibri" panose="020F0502020204030204" pitchFamily="34" charset="0"/>
                <a:ea typeface="Calibri" panose="020F0502020204030204" pitchFamily="34" charset="0"/>
                <a:cs typeface="Calibri" panose="020F0502020204030204" pitchFamily="34" charset="0"/>
              </a:rPr>
              <a:t>2. Treat Relationship as a Journey, Not an Event.</a:t>
            </a:r>
          </a:p>
          <a:p>
            <a:r>
              <a:rPr lang="en-US" dirty="0">
                <a:latin typeface="Calibri" panose="020F0502020204030204" pitchFamily="34" charset="0"/>
                <a:ea typeface="Calibri" panose="020F0502020204030204" pitchFamily="34" charset="0"/>
                <a:cs typeface="Calibri" panose="020F0502020204030204" pitchFamily="34" charset="0"/>
              </a:rPr>
              <a:t>Consider the relationship with the vendor as a continuous process. It will help to build long term relationship, reliability, and trust.</a:t>
            </a:r>
          </a:p>
          <a:p>
            <a:r>
              <a:rPr lang="en-US" b="1" dirty="0">
                <a:solidFill>
                  <a:srgbClr val="4495A2"/>
                </a:solidFill>
                <a:latin typeface="Calibri" panose="020F0502020204030204" pitchFamily="34" charset="0"/>
                <a:ea typeface="Calibri" panose="020F0502020204030204" pitchFamily="34" charset="0"/>
                <a:cs typeface="Calibri" panose="020F0502020204030204" pitchFamily="34" charset="0"/>
              </a:rPr>
              <a:t>3. Know Your Company’s Reciprocal Relationships.</a:t>
            </a:r>
          </a:p>
          <a:p>
            <a:r>
              <a:rPr lang="en-US" dirty="0">
                <a:latin typeface="Calibri" panose="020F0502020204030204" pitchFamily="34" charset="0"/>
                <a:ea typeface="Calibri" panose="020F0502020204030204" pitchFamily="34" charset="0"/>
                <a:cs typeface="Calibri" panose="020F0502020204030204" pitchFamily="34" charset="0"/>
              </a:rPr>
              <a:t>Since reciprocal relationships encompass a number of shared responsibilities and interdependencies, they may enhance coordination, efficiency, and effectiveness throughout the natural gas distribution industry's supply chain.</a:t>
            </a:r>
          </a:p>
        </p:txBody>
      </p:sp>
    </p:spTree>
    <p:extLst>
      <p:ext uri="{BB962C8B-B14F-4D97-AF65-F5344CB8AC3E}">
        <p14:creationId xmlns:p14="http://schemas.microsoft.com/office/powerpoint/2010/main" val="3225561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DA1390-ADE2-B435-AB99-1D64EAAA13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E5AF60-B552-482A-46E5-0D3A07473A9C}"/>
              </a:ext>
            </a:extLst>
          </p:cNvPr>
          <p:cNvSpPr>
            <a:spLocks noGrp="1"/>
          </p:cNvSpPr>
          <p:nvPr>
            <p:ph type="title"/>
          </p:nvPr>
        </p:nvSpPr>
        <p:spPr>
          <a:xfrm>
            <a:off x="594359" y="421240"/>
            <a:ext cx="3751610" cy="1235136"/>
          </a:xfrm>
        </p:spPr>
        <p:txBody>
          <a:bodyPr/>
          <a:lstStyle/>
          <a:p>
            <a:r>
              <a:rPr lang="en-US" dirty="0"/>
              <a:t>Cont’d…</a:t>
            </a:r>
          </a:p>
        </p:txBody>
      </p:sp>
      <p:sp>
        <p:nvSpPr>
          <p:cNvPr id="4" name="Content Placeholder 3">
            <a:extLst>
              <a:ext uri="{FF2B5EF4-FFF2-40B4-BE49-F238E27FC236}">
                <a16:creationId xmlns:a16="http://schemas.microsoft.com/office/drawing/2014/main" id="{10460B55-BCCD-3CB1-1523-5A84C2F72403}"/>
              </a:ext>
            </a:extLst>
          </p:cNvPr>
          <p:cNvSpPr>
            <a:spLocks noGrp="1"/>
          </p:cNvSpPr>
          <p:nvPr>
            <p:ph sz="quarter" idx="16"/>
          </p:nvPr>
        </p:nvSpPr>
        <p:spPr>
          <a:xfrm>
            <a:off x="594359" y="2439965"/>
            <a:ext cx="10840778" cy="4418035"/>
          </a:xfrm>
        </p:spPr>
        <p:txBody>
          <a:bodyPr>
            <a:normAutofit/>
          </a:bodyPr>
          <a:lstStyle/>
          <a:p>
            <a:r>
              <a:rPr lang="en-US" b="1" dirty="0">
                <a:solidFill>
                  <a:srgbClr val="4495A2"/>
                </a:solidFill>
                <a:latin typeface="Calibri" panose="020F0502020204030204" pitchFamily="34" charset="0"/>
                <a:ea typeface="Calibri" panose="020F0502020204030204" pitchFamily="34" charset="0"/>
                <a:cs typeface="Calibri" panose="020F0502020204030204" pitchFamily="34" charset="0"/>
              </a:rPr>
              <a:t>4. Focus on Managing a Dynamic Strategy.</a:t>
            </a:r>
          </a:p>
          <a:p>
            <a:r>
              <a:rPr lang="en-US" dirty="0">
                <a:latin typeface="Calibri" panose="020F0502020204030204" pitchFamily="34" charset="0"/>
                <a:ea typeface="Calibri" panose="020F0502020204030204" pitchFamily="34" charset="0"/>
                <a:cs typeface="Calibri" panose="020F0502020204030204" pitchFamily="34" charset="0"/>
              </a:rPr>
              <a:t>By adopting a dynamic approach to vendor management in the natural gas distribution sector where operational excellence, innovation, and sustainability are critical success factors organizations may adapt, develop, and succeed in a competitive and rapidly changing market. </a:t>
            </a:r>
          </a:p>
          <a:p>
            <a:r>
              <a:rPr lang="en-US" b="1" dirty="0">
                <a:solidFill>
                  <a:srgbClr val="4495A2"/>
                </a:solidFill>
                <a:latin typeface="Calibri" panose="020F0502020204030204" pitchFamily="34" charset="0"/>
                <a:ea typeface="Calibri" panose="020F0502020204030204" pitchFamily="34" charset="0"/>
                <a:cs typeface="Calibri" panose="020F0502020204030204" pitchFamily="34" charset="0"/>
              </a:rPr>
              <a:t>5. Know What Good Looks Like.</a:t>
            </a:r>
          </a:p>
          <a:p>
            <a:r>
              <a:rPr lang="en-US" dirty="0">
                <a:latin typeface="Calibri" panose="020F0502020204030204" pitchFamily="34" charset="0"/>
                <a:ea typeface="Calibri" panose="020F0502020204030204" pitchFamily="34" charset="0"/>
                <a:cs typeface="Calibri" panose="020F0502020204030204" pitchFamily="34" charset="0"/>
              </a:rPr>
              <a:t>In the natural gas distribution industry, where sustainability, safety, compliance, and reliability are critical success factors, an understanding of what constitutes "good" performance, quality, and value from suppliers is essential for fostering excellence, responsibility, and continual improvement.</a:t>
            </a:r>
          </a:p>
        </p:txBody>
      </p:sp>
    </p:spTree>
    <p:extLst>
      <p:ext uri="{BB962C8B-B14F-4D97-AF65-F5344CB8AC3E}">
        <p14:creationId xmlns:p14="http://schemas.microsoft.com/office/powerpoint/2010/main" val="672457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52" descr="Hanging lightbulbs">
            <a:extLst>
              <a:ext uri="{FF2B5EF4-FFF2-40B4-BE49-F238E27FC236}">
                <a16:creationId xmlns:a16="http://schemas.microsoft.com/office/drawing/2014/main" id="{F2B2501C-600C-11B3-1ECD-912D988906A5}"/>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16" r="16"/>
          <a:stretch/>
        </p:blipFill>
        <p:spPr>
          <a:xfrm>
            <a:off x="6096000" y="0"/>
            <a:ext cx="6118225" cy="6858000"/>
          </a:xfrm>
        </p:spPr>
      </p:pic>
      <p:sp>
        <p:nvSpPr>
          <p:cNvPr id="2" name="Title 1">
            <a:extLst>
              <a:ext uri="{FF2B5EF4-FFF2-40B4-BE49-F238E27FC236}">
                <a16:creationId xmlns:a16="http://schemas.microsoft.com/office/drawing/2014/main" id="{F52A871D-B15E-C971-7C85-0AF173E38781}"/>
              </a:ext>
            </a:extLst>
          </p:cNvPr>
          <p:cNvSpPr>
            <a:spLocks noGrp="1"/>
          </p:cNvSpPr>
          <p:nvPr>
            <p:ph type="title"/>
          </p:nvPr>
        </p:nvSpPr>
        <p:spPr>
          <a:xfrm>
            <a:off x="575310" y="278129"/>
            <a:ext cx="5063490" cy="1152319"/>
          </a:xfrm>
        </p:spPr>
        <p:txBody>
          <a:bodyPr/>
          <a:lstStyle/>
          <a:p>
            <a:r>
              <a:rPr lang="en-US" sz="4400" dirty="0"/>
              <a:t>Roles and Responsibilities</a:t>
            </a:r>
            <a:endParaRPr lang="en-US" dirty="0"/>
          </a:p>
        </p:txBody>
      </p:sp>
      <p:graphicFrame>
        <p:nvGraphicFramePr>
          <p:cNvPr id="3" name="Table 2">
            <a:extLst>
              <a:ext uri="{FF2B5EF4-FFF2-40B4-BE49-F238E27FC236}">
                <a16:creationId xmlns:a16="http://schemas.microsoft.com/office/drawing/2014/main" id="{EA936A67-C7BA-3F43-6585-F9CD96FAC5A3}"/>
              </a:ext>
            </a:extLst>
          </p:cNvPr>
          <p:cNvGraphicFramePr>
            <a:graphicFrameLocks noGrp="1"/>
          </p:cNvGraphicFramePr>
          <p:nvPr>
            <p:extLst>
              <p:ext uri="{D42A27DB-BD31-4B8C-83A1-F6EECF244321}">
                <p14:modId xmlns:p14="http://schemas.microsoft.com/office/powerpoint/2010/main" val="1305709054"/>
              </p:ext>
            </p:extLst>
          </p:nvPr>
        </p:nvGraphicFramePr>
        <p:xfrm>
          <a:off x="575310" y="1791367"/>
          <a:ext cx="11137229" cy="4643265"/>
        </p:xfrm>
        <a:graphic>
          <a:graphicData uri="http://schemas.openxmlformats.org/drawingml/2006/table">
            <a:tbl>
              <a:tblPr firstRow="1" bandRow="1">
                <a:tableStyleId>{8A107856-5554-42FB-B03E-39F5DBC370BA}</a:tableStyleId>
              </a:tblPr>
              <a:tblGrid>
                <a:gridCol w="2916088">
                  <a:extLst>
                    <a:ext uri="{9D8B030D-6E8A-4147-A177-3AD203B41FA5}">
                      <a16:colId xmlns:a16="http://schemas.microsoft.com/office/drawing/2014/main" val="1226460297"/>
                    </a:ext>
                  </a:extLst>
                </a:gridCol>
                <a:gridCol w="3211844">
                  <a:extLst>
                    <a:ext uri="{9D8B030D-6E8A-4147-A177-3AD203B41FA5}">
                      <a16:colId xmlns:a16="http://schemas.microsoft.com/office/drawing/2014/main" val="1861677203"/>
                    </a:ext>
                  </a:extLst>
                </a:gridCol>
                <a:gridCol w="5009297">
                  <a:extLst>
                    <a:ext uri="{9D8B030D-6E8A-4147-A177-3AD203B41FA5}">
                      <a16:colId xmlns:a16="http://schemas.microsoft.com/office/drawing/2014/main" val="932171819"/>
                    </a:ext>
                  </a:extLst>
                </a:gridCol>
              </a:tblGrid>
              <a:tr h="619905">
                <a:tc>
                  <a:txBody>
                    <a:bodyPr/>
                    <a:lstStyle/>
                    <a:p>
                      <a:r>
                        <a:rPr lang="en-US" sz="2000" b="1" kern="100"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Role</a:t>
                      </a:r>
                    </a:p>
                  </a:txBody>
                  <a:tcPr/>
                </a:tc>
                <a:tc>
                  <a:txBody>
                    <a:bodyPr/>
                    <a:lstStyle/>
                    <a:p>
                      <a:r>
                        <a:rPr lang="en-US" sz="2000" b="1" kern="100"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Tasks</a:t>
                      </a:r>
                    </a:p>
                  </a:txBody>
                  <a:tcPr/>
                </a:tc>
                <a:tc>
                  <a:txBody>
                    <a:bodyPr/>
                    <a:lstStyle/>
                    <a:p>
                      <a:r>
                        <a:rPr lang="en-US" sz="2000" b="1" kern="100"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Responsibilities</a:t>
                      </a:r>
                    </a:p>
                  </a:txBody>
                  <a:tcPr/>
                </a:tc>
                <a:extLst>
                  <a:ext uri="{0D108BD9-81ED-4DB2-BD59-A6C34878D82A}">
                    <a16:rowId xmlns:a16="http://schemas.microsoft.com/office/drawing/2014/main" val="117135528"/>
                  </a:ext>
                </a:extLst>
              </a:tr>
              <a:tr h="619905">
                <a:tc>
                  <a:txBody>
                    <a:bodyPr/>
                    <a:lstStyle/>
                    <a:p>
                      <a:r>
                        <a:rPr lang="en-US" b="1" dirty="0">
                          <a:latin typeface="Calibri" panose="020F0502020204030204" pitchFamily="34" charset="0"/>
                          <a:ea typeface="Calibri" panose="020F0502020204030204" pitchFamily="34" charset="0"/>
                          <a:cs typeface="Calibri" panose="020F0502020204030204" pitchFamily="34" charset="0"/>
                        </a:rPr>
                        <a:t>Chief Supply Chain Officer (CSCO) - Keva </a:t>
                      </a:r>
                      <a:r>
                        <a:rPr lang="en-US" b="1" dirty="0" err="1">
                          <a:latin typeface="Calibri" panose="020F0502020204030204" pitchFamily="34" charset="0"/>
                          <a:ea typeface="Calibri" panose="020F0502020204030204" pitchFamily="34" charset="0"/>
                          <a:cs typeface="Calibri" panose="020F0502020204030204" pitchFamily="34" charset="0"/>
                        </a:rPr>
                        <a:t>Tokaib</a:t>
                      </a:r>
                      <a:endParaRPr lang="en-US"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Oversees the entire project and provides strategic direction.</a:t>
                      </a:r>
                    </a:p>
                  </a:txBody>
                  <a:tcPr/>
                </a:tc>
                <a:tc>
                  <a:txBody>
                    <a:bodyPr/>
                    <a:lstStyle/>
                    <a:p>
                      <a:pPr marL="285750" indent="-285750">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Approve vendor selection criteria and final vendor choice.</a:t>
                      </a:r>
                    </a:p>
                    <a:p>
                      <a:pPr marL="285750" indent="-285750">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Ensure alignment of vendor management activities with organizational goals.</a:t>
                      </a:r>
                    </a:p>
                    <a:p>
                      <a:pPr marL="285750" indent="-285750">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Resolve escalated issues and provide guidance to the team.</a:t>
                      </a:r>
                    </a:p>
                    <a:p>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27122454"/>
                  </a:ext>
                </a:extLst>
              </a:tr>
              <a:tr h="619905">
                <a:tc>
                  <a:txBody>
                    <a:bodyPr/>
                    <a:lstStyle/>
                    <a:p>
                      <a:r>
                        <a:rPr lang="en-US" b="1" dirty="0">
                          <a:latin typeface="Calibri" panose="020F0502020204030204" pitchFamily="34" charset="0"/>
                          <a:ea typeface="Calibri" panose="020F0502020204030204" pitchFamily="34" charset="0"/>
                          <a:cs typeface="Calibri" panose="020F0502020204030204" pitchFamily="34" charset="0"/>
                        </a:rPr>
                        <a:t>Director of Procurement - Oku </a:t>
                      </a:r>
                      <a:r>
                        <a:rPr lang="en-US" b="1" dirty="0" err="1">
                          <a:latin typeface="Calibri" panose="020F0502020204030204" pitchFamily="34" charset="0"/>
                          <a:ea typeface="Calibri" panose="020F0502020204030204" pitchFamily="34" charset="0"/>
                          <a:cs typeface="Calibri" panose="020F0502020204030204" pitchFamily="34" charset="0"/>
                        </a:rPr>
                        <a:t>Vurika</a:t>
                      </a:r>
                      <a:endParaRPr lang="en-US"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Leads the procurement team responsible for selecting and managing the vendor.</a:t>
                      </a:r>
                    </a:p>
                  </a:txBody>
                  <a:tcPr/>
                </a:tc>
                <a:tc>
                  <a:txBody>
                    <a:bodyPr/>
                    <a:lstStyle/>
                    <a:p>
                      <a:pPr marL="285750" indent="-285750">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Develop vendor selection criteria in collaboration with project stakeholders.</a:t>
                      </a:r>
                    </a:p>
                    <a:p>
                      <a:pPr marL="285750" indent="-285750">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Oversee vendor contract negotiations and ensure compliance with procurement policies.</a:t>
                      </a:r>
                    </a:p>
                    <a:p>
                      <a:pPr marL="285750" indent="-285750">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Monitor vendor performance throughout the project duration.</a:t>
                      </a:r>
                    </a:p>
                    <a:p>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341646717"/>
                  </a:ext>
                </a:extLst>
              </a:tr>
            </a:tbl>
          </a:graphicData>
        </a:graphic>
      </p:graphicFrame>
    </p:spTree>
    <p:extLst>
      <p:ext uri="{BB962C8B-B14F-4D97-AF65-F5344CB8AC3E}">
        <p14:creationId xmlns:p14="http://schemas.microsoft.com/office/powerpoint/2010/main" val="298364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1331F76E-2D25-71C4-29B0-292808341BAB}"/>
              </a:ext>
            </a:extLst>
          </p:cNvPr>
          <p:cNvGraphicFramePr>
            <a:graphicFrameLocks noGrp="1"/>
          </p:cNvGraphicFramePr>
          <p:nvPr>
            <p:extLst>
              <p:ext uri="{D42A27DB-BD31-4B8C-83A1-F6EECF244321}">
                <p14:modId xmlns:p14="http://schemas.microsoft.com/office/powerpoint/2010/main" val="971588068"/>
              </p:ext>
            </p:extLst>
          </p:nvPr>
        </p:nvGraphicFramePr>
        <p:xfrm>
          <a:off x="549938" y="438792"/>
          <a:ext cx="11092123" cy="5980416"/>
        </p:xfrm>
        <a:graphic>
          <a:graphicData uri="http://schemas.openxmlformats.org/drawingml/2006/table">
            <a:tbl>
              <a:tblPr bandRow="1">
                <a:tableStyleId>{8A107856-5554-42FB-B03E-39F5DBC370BA}</a:tableStyleId>
              </a:tblPr>
              <a:tblGrid>
                <a:gridCol w="2278382">
                  <a:extLst>
                    <a:ext uri="{9D8B030D-6E8A-4147-A177-3AD203B41FA5}">
                      <a16:colId xmlns:a16="http://schemas.microsoft.com/office/drawing/2014/main" val="936307753"/>
                    </a:ext>
                  </a:extLst>
                </a:gridCol>
                <a:gridCol w="3397587">
                  <a:extLst>
                    <a:ext uri="{9D8B030D-6E8A-4147-A177-3AD203B41FA5}">
                      <a16:colId xmlns:a16="http://schemas.microsoft.com/office/drawing/2014/main" val="4027424245"/>
                    </a:ext>
                  </a:extLst>
                </a:gridCol>
                <a:gridCol w="5416154">
                  <a:extLst>
                    <a:ext uri="{9D8B030D-6E8A-4147-A177-3AD203B41FA5}">
                      <a16:colId xmlns:a16="http://schemas.microsoft.com/office/drawing/2014/main" val="3226956902"/>
                    </a:ext>
                  </a:extLst>
                </a:gridCol>
              </a:tblGrid>
              <a:tr h="19570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Calibri" panose="020F0502020204030204" pitchFamily="34" charset="0"/>
                          <a:ea typeface="Calibri" panose="020F0502020204030204" pitchFamily="34" charset="0"/>
                          <a:cs typeface="Calibri" panose="020F0502020204030204" pitchFamily="34" charset="0"/>
                        </a:rPr>
                        <a:t>Project Manager</a:t>
                      </a:r>
                    </a:p>
                    <a:p>
                      <a:endParaRPr lang="en-US"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ea typeface="Calibri" panose="020F0502020204030204" pitchFamily="34" charset="0"/>
                          <a:cs typeface="Calibri" panose="020F0502020204030204" pitchFamily="34" charset="0"/>
                        </a:rPr>
                        <a:t>Leads the day-to-day implementation of the vendor management plan.</a:t>
                      </a:r>
                    </a:p>
                    <a:p>
                      <a:endParaRPr lang="en-US"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Develop and maintain project timelines, budgets, and deliverables.</a:t>
                      </a:r>
                    </a:p>
                    <a:p>
                      <a:pPr marL="285750" indent="-285750">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Coordinate communication between stakeholders and the vendor.</a:t>
                      </a:r>
                    </a:p>
                    <a:p>
                      <a:pPr marL="285750" indent="-285750">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Monitor project progress and address any issues or risks.</a:t>
                      </a:r>
                    </a:p>
                    <a:p>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873331163"/>
                  </a:ext>
                </a:extLst>
              </a:tr>
              <a:tr h="1957056">
                <a:tc>
                  <a:txBody>
                    <a:bodyPr/>
                    <a:lstStyle/>
                    <a:p>
                      <a:r>
                        <a:rPr lang="en-US" b="1" dirty="0">
                          <a:latin typeface="Calibri" panose="020F0502020204030204" pitchFamily="34" charset="0"/>
                          <a:ea typeface="Calibri" panose="020F0502020204030204" pitchFamily="34" charset="0"/>
                          <a:cs typeface="Calibri" panose="020F0502020204030204" pitchFamily="34" charset="0"/>
                        </a:rPr>
                        <a:t>Vendor Management Team</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Ensures effective communication and collaboration with the chosen vendor.</a:t>
                      </a:r>
                    </a:p>
                  </a:txBody>
                  <a:tcPr/>
                </a:tc>
                <a:tc>
                  <a:txBody>
                    <a:bodyPr/>
                    <a:lstStyle/>
                    <a:p>
                      <a:pPr marL="285750" indent="-285750">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Liaise with the vendor to identify supply chain improvement opportunities.</a:t>
                      </a:r>
                    </a:p>
                    <a:p>
                      <a:pPr marL="285750" indent="-285750">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Collaborate with internal teams to implement vendor recommendations.</a:t>
                      </a:r>
                    </a:p>
                    <a:p>
                      <a:pPr marL="285750" indent="-285750">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Monitor and evaluate vendor performance post-implementation.</a:t>
                      </a:r>
                    </a:p>
                    <a:p>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448067134"/>
                  </a:ext>
                </a:extLst>
              </a:tr>
              <a:tr h="1957056">
                <a:tc>
                  <a:txBody>
                    <a:bodyPr/>
                    <a:lstStyle/>
                    <a:p>
                      <a:r>
                        <a:rPr lang="en-US" b="1" dirty="0">
                          <a:latin typeface="Calibri" panose="020F0502020204030204" pitchFamily="34" charset="0"/>
                          <a:ea typeface="Calibri" panose="020F0502020204030204" pitchFamily="34" charset="0"/>
                          <a:cs typeface="Calibri" panose="020F0502020204030204" pitchFamily="34" charset="0"/>
                        </a:rPr>
                        <a:t>Subject Matter Experts (SMEs)</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Provide specialized knowledge and guidance related to supply chain issues.</a:t>
                      </a:r>
                    </a:p>
                  </a:txBody>
                  <a:tcPr/>
                </a:tc>
                <a:tc>
                  <a:txBody>
                    <a:bodyPr/>
                    <a:lstStyle/>
                    <a:p>
                      <a:pPr marL="285750" indent="-285750">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Assist in identifying supply chain improvement opportunities.</a:t>
                      </a:r>
                    </a:p>
                    <a:p>
                      <a:pPr marL="285750" indent="-285750">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Review and validate vendor recommendations and implementation plans.</a:t>
                      </a:r>
                    </a:p>
                    <a:p>
                      <a:pPr marL="285750" indent="-285750">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Provide training and support to employees on new processes or technologies.</a:t>
                      </a:r>
                    </a:p>
                  </a:txBody>
                  <a:tcPr/>
                </a:tc>
                <a:extLst>
                  <a:ext uri="{0D108BD9-81ED-4DB2-BD59-A6C34878D82A}">
                    <a16:rowId xmlns:a16="http://schemas.microsoft.com/office/drawing/2014/main" val="343068650"/>
                  </a:ext>
                </a:extLst>
              </a:tr>
            </a:tbl>
          </a:graphicData>
        </a:graphic>
      </p:graphicFrame>
    </p:spTree>
    <p:extLst>
      <p:ext uri="{BB962C8B-B14F-4D97-AF65-F5344CB8AC3E}">
        <p14:creationId xmlns:p14="http://schemas.microsoft.com/office/powerpoint/2010/main" val="888484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9A47B2EC-2B25-5805-184B-710329EB3A69}"/>
              </a:ext>
            </a:extLst>
          </p:cNvPr>
          <p:cNvGraphicFramePr>
            <a:graphicFrameLocks noGrp="1"/>
          </p:cNvGraphicFramePr>
          <p:nvPr>
            <p:extLst>
              <p:ext uri="{D42A27DB-BD31-4B8C-83A1-F6EECF244321}">
                <p14:modId xmlns:p14="http://schemas.microsoft.com/office/powerpoint/2010/main" val="2270506211"/>
              </p:ext>
            </p:extLst>
          </p:nvPr>
        </p:nvGraphicFramePr>
        <p:xfrm>
          <a:off x="585628" y="719666"/>
          <a:ext cx="10972800" cy="4023360"/>
        </p:xfrm>
        <a:graphic>
          <a:graphicData uri="http://schemas.openxmlformats.org/drawingml/2006/table">
            <a:tbl>
              <a:tblPr bandRow="1">
                <a:tableStyleId>{8A107856-5554-42FB-B03E-39F5DBC370BA}</a:tableStyleId>
              </a:tblPr>
              <a:tblGrid>
                <a:gridCol w="2365884">
                  <a:extLst>
                    <a:ext uri="{9D8B030D-6E8A-4147-A177-3AD203B41FA5}">
                      <a16:colId xmlns:a16="http://schemas.microsoft.com/office/drawing/2014/main" val="3587154282"/>
                    </a:ext>
                  </a:extLst>
                </a:gridCol>
                <a:gridCol w="3355065">
                  <a:extLst>
                    <a:ext uri="{9D8B030D-6E8A-4147-A177-3AD203B41FA5}">
                      <a16:colId xmlns:a16="http://schemas.microsoft.com/office/drawing/2014/main" val="2863984618"/>
                    </a:ext>
                  </a:extLst>
                </a:gridCol>
                <a:gridCol w="5251851">
                  <a:extLst>
                    <a:ext uri="{9D8B030D-6E8A-4147-A177-3AD203B41FA5}">
                      <a16:colId xmlns:a16="http://schemas.microsoft.com/office/drawing/2014/main" val="4041045635"/>
                    </a:ext>
                  </a:extLst>
                </a:gridCol>
              </a:tblGrid>
              <a:tr h="370840">
                <a:tc>
                  <a:txBody>
                    <a:bodyPr/>
                    <a:lstStyle/>
                    <a:p>
                      <a:r>
                        <a:rPr lang="en-US" b="1" dirty="0">
                          <a:latin typeface="Calibri" panose="020F0502020204030204" pitchFamily="34" charset="0"/>
                          <a:ea typeface="Calibri" panose="020F0502020204030204" pitchFamily="34" charset="0"/>
                          <a:cs typeface="Calibri" panose="020F0502020204030204" pitchFamily="34" charset="0"/>
                        </a:rPr>
                        <a:t>Finance Department</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Manages financial aspects related to the vendor contract and project budget.</a:t>
                      </a:r>
                    </a:p>
                  </a:txBody>
                  <a:tcPr/>
                </a:tc>
                <a:tc>
                  <a:txBody>
                    <a:bodyPr/>
                    <a:lstStyle/>
                    <a:p>
                      <a:pPr marL="285750" indent="-285750">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Review vendor proposals and negotiate pricing terms.</a:t>
                      </a:r>
                    </a:p>
                    <a:p>
                      <a:pPr marL="285750" indent="-285750">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Track project expenditures and ensure adherence to budget constraints.</a:t>
                      </a:r>
                    </a:p>
                    <a:p>
                      <a:pPr marL="285750" indent="-285750">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Approve payments to the vendor based on deliverables and milestones.</a:t>
                      </a:r>
                    </a:p>
                    <a:p>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789146550"/>
                  </a:ext>
                </a:extLst>
              </a:tr>
              <a:tr h="370840">
                <a:tc>
                  <a:txBody>
                    <a:bodyPr/>
                    <a:lstStyle/>
                    <a:p>
                      <a:r>
                        <a:rPr lang="en-US" b="1" dirty="0">
                          <a:latin typeface="Calibri" panose="020F0502020204030204" pitchFamily="34" charset="0"/>
                          <a:ea typeface="Calibri" panose="020F0502020204030204" pitchFamily="34" charset="0"/>
                          <a:cs typeface="Calibri" panose="020F0502020204030204" pitchFamily="34" charset="0"/>
                        </a:rPr>
                        <a:t>Human Resources Department</a:t>
                      </a:r>
                    </a:p>
                  </a:txBody>
                  <a:tcPr/>
                </a:tc>
                <a:tc>
                  <a:txBody>
                    <a:bodyPr/>
                    <a:lstStyle/>
                    <a:p>
                      <a:r>
                        <a:rPr lang="en-US" dirty="0">
                          <a:latin typeface="Calibri" panose="020F0502020204030204" pitchFamily="34" charset="0"/>
                          <a:ea typeface="Calibri" panose="020F0502020204030204" pitchFamily="34" charset="0"/>
                          <a:cs typeface="Calibri" panose="020F0502020204030204" pitchFamily="34" charset="0"/>
                        </a:rPr>
                        <a:t>Supports organizational change management efforts related to the project.</a:t>
                      </a:r>
                    </a:p>
                  </a:txBody>
                  <a:tcPr/>
                </a:tc>
                <a:tc>
                  <a:txBody>
                    <a:bodyPr/>
                    <a:lstStyle/>
                    <a:p>
                      <a:pPr marL="285750" indent="-285750">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Communicate project objectives and changes to employees.</a:t>
                      </a:r>
                    </a:p>
                    <a:p>
                      <a:pPr marL="285750" indent="-285750">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Provide training and development opportunities to enhance employee skills.</a:t>
                      </a:r>
                    </a:p>
                    <a:p>
                      <a:pPr marL="285750" indent="-285750">
                        <a:buFont typeface="Courier New" panose="02070309020205020404" pitchFamily="49" charset="0"/>
                        <a:buChar char="o"/>
                      </a:pPr>
                      <a:r>
                        <a:rPr lang="en-US" dirty="0">
                          <a:latin typeface="Calibri" panose="020F0502020204030204" pitchFamily="34" charset="0"/>
                          <a:ea typeface="Calibri" panose="020F0502020204030204" pitchFamily="34" charset="0"/>
                          <a:cs typeface="Calibri" panose="020F0502020204030204" pitchFamily="34" charset="0"/>
                        </a:rPr>
                        <a:t>Address any employee concerns or resistance to change.</a:t>
                      </a:r>
                    </a:p>
                    <a:p>
                      <a:endParaRPr lang="en-US"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542150511"/>
                  </a:ext>
                </a:extLst>
              </a:tr>
            </a:tbl>
          </a:graphicData>
        </a:graphic>
      </p:graphicFrame>
    </p:spTree>
    <p:extLst>
      <p:ext uri="{BB962C8B-B14F-4D97-AF65-F5344CB8AC3E}">
        <p14:creationId xmlns:p14="http://schemas.microsoft.com/office/powerpoint/2010/main" val="4127695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20A9-B5B6-16AE-F0B8-8A59C52586F9}"/>
              </a:ext>
            </a:extLst>
          </p:cNvPr>
          <p:cNvSpPr>
            <a:spLocks noGrp="1"/>
          </p:cNvSpPr>
          <p:nvPr>
            <p:ph type="title"/>
          </p:nvPr>
        </p:nvSpPr>
        <p:spPr>
          <a:xfrm>
            <a:off x="535755" y="289863"/>
            <a:ext cx="6582302" cy="759780"/>
          </a:xfrm>
        </p:spPr>
        <p:txBody>
          <a:bodyPr/>
          <a:lstStyle/>
          <a:p>
            <a:r>
              <a:rPr lang="en-US" sz="4400" dirty="0"/>
              <a:t>RACI Chart</a:t>
            </a:r>
            <a:endParaRPr lang="en-US" dirty="0"/>
          </a:p>
        </p:txBody>
      </p:sp>
      <p:graphicFrame>
        <p:nvGraphicFramePr>
          <p:cNvPr id="3" name="Table 2">
            <a:extLst>
              <a:ext uri="{FF2B5EF4-FFF2-40B4-BE49-F238E27FC236}">
                <a16:creationId xmlns:a16="http://schemas.microsoft.com/office/drawing/2014/main" id="{32DDD08C-B97F-E5F6-4341-0FEB08727581}"/>
              </a:ext>
            </a:extLst>
          </p:cNvPr>
          <p:cNvGraphicFramePr>
            <a:graphicFrameLocks noGrp="1"/>
          </p:cNvGraphicFramePr>
          <p:nvPr>
            <p:extLst>
              <p:ext uri="{D42A27DB-BD31-4B8C-83A1-F6EECF244321}">
                <p14:modId xmlns:p14="http://schemas.microsoft.com/office/powerpoint/2010/main" val="3843869721"/>
              </p:ext>
            </p:extLst>
          </p:nvPr>
        </p:nvGraphicFramePr>
        <p:xfrm>
          <a:off x="535755" y="1348293"/>
          <a:ext cx="11216691" cy="4901488"/>
        </p:xfrm>
        <a:graphic>
          <a:graphicData uri="http://schemas.openxmlformats.org/drawingml/2006/table">
            <a:tbl>
              <a:tblPr firstRow="1" bandRow="1">
                <a:tableStyleId>{8A107856-5554-42FB-B03E-39F5DBC370BA}</a:tableStyleId>
              </a:tblPr>
              <a:tblGrid>
                <a:gridCol w="2834169">
                  <a:extLst>
                    <a:ext uri="{9D8B030D-6E8A-4147-A177-3AD203B41FA5}">
                      <a16:colId xmlns:a16="http://schemas.microsoft.com/office/drawing/2014/main" val="2220657521"/>
                    </a:ext>
                  </a:extLst>
                </a:gridCol>
                <a:gridCol w="1921267">
                  <a:extLst>
                    <a:ext uri="{9D8B030D-6E8A-4147-A177-3AD203B41FA5}">
                      <a16:colId xmlns:a16="http://schemas.microsoft.com/office/drawing/2014/main" val="140207123"/>
                    </a:ext>
                  </a:extLst>
                </a:gridCol>
                <a:gridCol w="1777429">
                  <a:extLst>
                    <a:ext uri="{9D8B030D-6E8A-4147-A177-3AD203B41FA5}">
                      <a16:colId xmlns:a16="http://schemas.microsoft.com/office/drawing/2014/main" val="2437394616"/>
                    </a:ext>
                  </a:extLst>
                </a:gridCol>
                <a:gridCol w="2630184">
                  <a:extLst>
                    <a:ext uri="{9D8B030D-6E8A-4147-A177-3AD203B41FA5}">
                      <a16:colId xmlns:a16="http://schemas.microsoft.com/office/drawing/2014/main" val="3936987081"/>
                    </a:ext>
                  </a:extLst>
                </a:gridCol>
                <a:gridCol w="2053642">
                  <a:extLst>
                    <a:ext uri="{9D8B030D-6E8A-4147-A177-3AD203B41FA5}">
                      <a16:colId xmlns:a16="http://schemas.microsoft.com/office/drawing/2014/main" val="2398406586"/>
                    </a:ext>
                  </a:extLst>
                </a:gridCol>
              </a:tblGrid>
              <a:tr h="612686">
                <a:tc>
                  <a:txBody>
                    <a:bodyPr/>
                    <a:lstStyle/>
                    <a:p>
                      <a:r>
                        <a:rPr lang="en-US" sz="2000" b="1" kern="100"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Role/Task</a:t>
                      </a:r>
                    </a:p>
                  </a:txBody>
                  <a:tcPr/>
                </a:tc>
                <a:tc>
                  <a:txBody>
                    <a:bodyPr/>
                    <a:lstStyle/>
                    <a:p>
                      <a:pPr marL="0" algn="l" defTabSz="914400" rtl="0" eaLnBrk="1" latinLnBrk="0" hangingPunct="1"/>
                      <a:r>
                        <a:rPr lang="en-US" sz="2000" b="1" kern="100"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Responsible</a:t>
                      </a:r>
                    </a:p>
                  </a:txBody>
                  <a:tcPr/>
                </a:tc>
                <a:tc>
                  <a:txBody>
                    <a:bodyPr/>
                    <a:lstStyle/>
                    <a:p>
                      <a:pPr marL="0" algn="l" defTabSz="914400" rtl="0" eaLnBrk="1" latinLnBrk="0" hangingPunct="1"/>
                      <a:r>
                        <a:rPr lang="en-US" sz="2000" b="1" kern="100"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Accountable</a:t>
                      </a:r>
                    </a:p>
                  </a:txBody>
                  <a:tcPr/>
                </a:tc>
                <a:tc>
                  <a:txBody>
                    <a:bodyPr/>
                    <a:lstStyle/>
                    <a:p>
                      <a:pPr marL="0" algn="l" defTabSz="914400" rtl="0" eaLnBrk="1" latinLnBrk="0" hangingPunct="1"/>
                      <a:r>
                        <a:rPr lang="en-US" sz="2000" b="1" kern="100"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Consulted</a:t>
                      </a:r>
                    </a:p>
                  </a:txBody>
                  <a:tcPr/>
                </a:tc>
                <a:tc>
                  <a:txBody>
                    <a:bodyPr/>
                    <a:lstStyle/>
                    <a:p>
                      <a:pPr marL="0" algn="l" defTabSz="914400" rtl="0" eaLnBrk="1" latinLnBrk="0" hangingPunct="1"/>
                      <a:r>
                        <a:rPr lang="en-US" sz="2000" b="1" kern="100" dirty="0">
                          <a:solidFill>
                            <a:schemeClr val="accent2">
                              <a:lumMod val="50000"/>
                            </a:schemeClr>
                          </a:solidFill>
                          <a:effectLst/>
                          <a:latin typeface="Calibri" panose="020F0502020204030204" pitchFamily="34" charset="0"/>
                          <a:ea typeface="Calibri" panose="020F0502020204030204" pitchFamily="34" charset="0"/>
                          <a:cs typeface="Calibri" panose="020F0502020204030204" pitchFamily="34" charset="0"/>
                        </a:rPr>
                        <a:t>Informed</a:t>
                      </a:r>
                    </a:p>
                  </a:txBody>
                  <a:tcPr/>
                </a:tc>
                <a:extLst>
                  <a:ext uri="{0D108BD9-81ED-4DB2-BD59-A6C34878D82A}">
                    <a16:rowId xmlns:a16="http://schemas.microsoft.com/office/drawing/2014/main" val="1184717891"/>
                  </a:ext>
                </a:extLst>
              </a:tr>
              <a:tr h="612686">
                <a:tc>
                  <a:txBody>
                    <a:bodyPr/>
                    <a:lstStyle/>
                    <a:p>
                      <a:r>
                        <a:rPr lang="en-US" sz="1600" b="1"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Develop vendor selection criteria</a:t>
                      </a:r>
                      <a:endParaRPr lang="en-US" sz="1600"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a:spcBef>
                          <a:spcPts val="0"/>
                        </a:spcBef>
                        <a:spcAft>
                          <a:spcPts val="0"/>
                        </a:spcAft>
                      </a:pPr>
                      <a:r>
                        <a:rPr lang="en-US" sz="16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Director of Procurement</a:t>
                      </a:r>
                    </a:p>
                  </a:txBody>
                  <a:tcPr marL="68580" marR="68580" marT="0" marB="0"/>
                </a:tc>
                <a:tc>
                  <a:txBody>
                    <a:bodyPr/>
                    <a:lstStyle/>
                    <a:p>
                      <a:pPr marL="0" marR="0">
                        <a:spcBef>
                          <a:spcPts val="0"/>
                        </a:spcBef>
                        <a:spcAft>
                          <a:spcPts val="0"/>
                        </a:spcAft>
                      </a:pPr>
                      <a:r>
                        <a:rPr lang="en-US" sz="16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CSCO</a:t>
                      </a:r>
                    </a:p>
                  </a:txBody>
                  <a:tcPr marL="68580" marR="68580" marT="0" marB="0"/>
                </a:tc>
                <a:tc>
                  <a:txBody>
                    <a:bodyPr/>
                    <a:lstStyle/>
                    <a:p>
                      <a:pPr marL="0" marR="0">
                        <a:spcBef>
                          <a:spcPts val="0"/>
                        </a:spcBef>
                        <a:spcAft>
                          <a:spcPts val="0"/>
                        </a:spcAft>
                      </a:pPr>
                      <a:r>
                        <a:rPr lang="en-US" sz="16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Project Manager, SMEs</a:t>
                      </a:r>
                    </a:p>
                  </a:txBody>
                  <a:tcPr marL="68580" marR="68580" marT="0" marB="0"/>
                </a:tc>
                <a:tc>
                  <a:txBody>
                    <a:bodyPr/>
                    <a:lstStyle/>
                    <a:p>
                      <a:pPr marL="0" marR="0">
                        <a:spcBef>
                          <a:spcPts val="0"/>
                        </a:spcBef>
                        <a:spcAft>
                          <a:spcPts val="0"/>
                        </a:spcAft>
                      </a:pPr>
                      <a:r>
                        <a:rPr lang="en-US" sz="16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Finance Department, HR Department</a:t>
                      </a:r>
                    </a:p>
                  </a:txBody>
                  <a:tcPr marL="68580" marR="68580" marT="0" marB="0"/>
                </a:tc>
                <a:extLst>
                  <a:ext uri="{0D108BD9-81ED-4DB2-BD59-A6C34878D82A}">
                    <a16:rowId xmlns:a16="http://schemas.microsoft.com/office/drawing/2014/main" val="2980333057"/>
                  </a:ext>
                </a:extLst>
              </a:tr>
              <a:tr h="612686">
                <a:tc>
                  <a:txBody>
                    <a:bodyPr/>
                    <a:lstStyle/>
                    <a:p>
                      <a:pPr marL="0" marR="0">
                        <a:spcBef>
                          <a:spcPts val="0"/>
                        </a:spcBef>
                        <a:spcAft>
                          <a:spcPts val="0"/>
                        </a:spcAft>
                      </a:pPr>
                      <a:r>
                        <a:rPr lang="en-US" sz="1600" b="1"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Vendor contract negotiations</a:t>
                      </a:r>
                    </a:p>
                  </a:txBody>
                  <a:tcPr marL="68580" marR="68580" marT="0" marB="0"/>
                </a:tc>
                <a:tc>
                  <a:txBody>
                    <a:bodyPr/>
                    <a:lstStyle/>
                    <a:p>
                      <a:pPr marL="0" marR="0">
                        <a:spcBef>
                          <a:spcPts val="0"/>
                        </a:spcBef>
                        <a:spcAft>
                          <a:spcPts val="0"/>
                        </a:spcAft>
                      </a:pPr>
                      <a:r>
                        <a:rPr lang="en-US" sz="1600" kern="1200">
                          <a:solidFill>
                            <a:schemeClr val="dk1"/>
                          </a:solidFill>
                          <a:effectLst/>
                          <a:latin typeface="Calibri" panose="020F0502020204030204" pitchFamily="34" charset="0"/>
                          <a:ea typeface="Calibri" panose="020F0502020204030204" pitchFamily="34" charset="0"/>
                          <a:cs typeface="Calibri" panose="020F0502020204030204" pitchFamily="34" charset="0"/>
                        </a:rPr>
                        <a:t>Director of Procurement</a:t>
                      </a:r>
                    </a:p>
                  </a:txBody>
                  <a:tcPr marL="68580" marR="68580" marT="0" marB="0"/>
                </a:tc>
                <a:tc>
                  <a:txBody>
                    <a:bodyPr/>
                    <a:lstStyle/>
                    <a:p>
                      <a:pPr marL="0" marR="0">
                        <a:spcBef>
                          <a:spcPts val="0"/>
                        </a:spcBef>
                        <a:spcAft>
                          <a:spcPts val="0"/>
                        </a:spcAft>
                      </a:pPr>
                      <a:r>
                        <a:rPr lang="en-US" sz="1600" kern="1200">
                          <a:solidFill>
                            <a:schemeClr val="dk1"/>
                          </a:solidFill>
                          <a:effectLst/>
                          <a:latin typeface="Calibri" panose="020F0502020204030204" pitchFamily="34" charset="0"/>
                          <a:ea typeface="Calibri" panose="020F0502020204030204" pitchFamily="34" charset="0"/>
                          <a:cs typeface="Calibri" panose="020F0502020204030204" pitchFamily="34" charset="0"/>
                        </a:rPr>
                        <a:t>CSCO</a:t>
                      </a:r>
                    </a:p>
                  </a:txBody>
                  <a:tcPr marL="68580" marR="68580" marT="0" marB="0"/>
                </a:tc>
                <a:tc>
                  <a:txBody>
                    <a:bodyPr/>
                    <a:lstStyle/>
                    <a:p>
                      <a:pPr marL="0" marR="0">
                        <a:spcBef>
                          <a:spcPts val="0"/>
                        </a:spcBef>
                        <a:spcAft>
                          <a:spcPts val="0"/>
                        </a:spcAft>
                      </a:pPr>
                      <a:r>
                        <a:rPr lang="en-US" sz="1600" kern="1200">
                          <a:solidFill>
                            <a:schemeClr val="dk1"/>
                          </a:solidFill>
                          <a:effectLst/>
                          <a:latin typeface="Calibri" panose="020F0502020204030204" pitchFamily="34" charset="0"/>
                          <a:ea typeface="Calibri" panose="020F0502020204030204" pitchFamily="34" charset="0"/>
                          <a:cs typeface="Calibri" panose="020F0502020204030204" pitchFamily="34" charset="0"/>
                        </a:rPr>
                        <a:t>Project Manager</a:t>
                      </a:r>
                    </a:p>
                  </a:txBody>
                  <a:tcPr marL="68580" marR="68580" marT="0" marB="0"/>
                </a:tc>
                <a:tc>
                  <a:txBody>
                    <a:bodyPr/>
                    <a:lstStyle/>
                    <a:p>
                      <a:pPr marL="0" marR="0">
                        <a:spcBef>
                          <a:spcPts val="0"/>
                        </a:spcBef>
                        <a:spcAft>
                          <a:spcPts val="0"/>
                        </a:spcAft>
                      </a:pPr>
                      <a:r>
                        <a:rPr lang="en-US" sz="1600" kern="1200">
                          <a:solidFill>
                            <a:schemeClr val="dk1"/>
                          </a:solidFill>
                          <a:effectLst/>
                          <a:latin typeface="Calibri" panose="020F0502020204030204" pitchFamily="34" charset="0"/>
                          <a:ea typeface="Calibri" panose="020F0502020204030204" pitchFamily="34" charset="0"/>
                          <a:cs typeface="Calibri" panose="020F0502020204030204" pitchFamily="34" charset="0"/>
                        </a:rPr>
                        <a:t>Finance Department</a:t>
                      </a:r>
                    </a:p>
                  </a:txBody>
                  <a:tcPr marL="68580" marR="68580" marT="0" marB="0"/>
                </a:tc>
                <a:extLst>
                  <a:ext uri="{0D108BD9-81ED-4DB2-BD59-A6C34878D82A}">
                    <a16:rowId xmlns:a16="http://schemas.microsoft.com/office/drawing/2014/main" val="3989061479"/>
                  </a:ext>
                </a:extLst>
              </a:tr>
              <a:tr h="612686">
                <a:tc>
                  <a:txBody>
                    <a:bodyPr/>
                    <a:lstStyle/>
                    <a:p>
                      <a:pPr marL="0" marR="0">
                        <a:spcBef>
                          <a:spcPts val="0"/>
                        </a:spcBef>
                        <a:spcAft>
                          <a:spcPts val="0"/>
                        </a:spcAft>
                      </a:pPr>
                      <a:r>
                        <a:rPr lang="en-US" sz="1600" b="1" kern="1200">
                          <a:solidFill>
                            <a:schemeClr val="dk1"/>
                          </a:solidFill>
                          <a:effectLst/>
                          <a:latin typeface="Calibri" panose="020F0502020204030204" pitchFamily="34" charset="0"/>
                          <a:ea typeface="Calibri" panose="020F0502020204030204" pitchFamily="34" charset="0"/>
                          <a:cs typeface="Calibri" panose="020F0502020204030204" pitchFamily="34" charset="0"/>
                        </a:rPr>
                        <a:t>Monitor vendor performance</a:t>
                      </a:r>
                    </a:p>
                  </a:txBody>
                  <a:tcPr marL="68580" marR="68580" marT="0" marB="0"/>
                </a:tc>
                <a:tc>
                  <a:txBody>
                    <a:bodyPr/>
                    <a:lstStyle/>
                    <a:p>
                      <a:pPr marL="0" marR="0">
                        <a:spcBef>
                          <a:spcPts val="0"/>
                        </a:spcBef>
                        <a:spcAft>
                          <a:spcPts val="0"/>
                        </a:spcAft>
                      </a:pPr>
                      <a:r>
                        <a:rPr lang="en-US" sz="1600" kern="1200">
                          <a:solidFill>
                            <a:schemeClr val="dk1"/>
                          </a:solidFill>
                          <a:effectLst/>
                          <a:latin typeface="Calibri" panose="020F0502020204030204" pitchFamily="34" charset="0"/>
                          <a:ea typeface="Calibri" panose="020F0502020204030204" pitchFamily="34" charset="0"/>
                          <a:cs typeface="Calibri" panose="020F0502020204030204" pitchFamily="34" charset="0"/>
                        </a:rPr>
                        <a:t>Project Manager</a:t>
                      </a:r>
                    </a:p>
                  </a:txBody>
                  <a:tcPr marL="68580" marR="68580" marT="0" marB="0"/>
                </a:tc>
                <a:tc>
                  <a:txBody>
                    <a:bodyPr/>
                    <a:lstStyle/>
                    <a:p>
                      <a:pPr marL="0" marR="0">
                        <a:spcBef>
                          <a:spcPts val="0"/>
                        </a:spcBef>
                        <a:spcAft>
                          <a:spcPts val="0"/>
                        </a:spcAft>
                      </a:pPr>
                      <a:r>
                        <a:rPr lang="en-US" sz="1600" kern="1200">
                          <a:solidFill>
                            <a:schemeClr val="dk1"/>
                          </a:solidFill>
                          <a:effectLst/>
                          <a:latin typeface="Calibri" panose="020F0502020204030204" pitchFamily="34" charset="0"/>
                          <a:ea typeface="Calibri" panose="020F0502020204030204" pitchFamily="34" charset="0"/>
                          <a:cs typeface="Calibri" panose="020F0502020204030204" pitchFamily="34" charset="0"/>
                        </a:rPr>
                        <a:t>CSCO</a:t>
                      </a:r>
                    </a:p>
                  </a:txBody>
                  <a:tcPr marL="68580" marR="68580" marT="0" marB="0"/>
                </a:tc>
                <a:tc>
                  <a:txBody>
                    <a:bodyPr/>
                    <a:lstStyle/>
                    <a:p>
                      <a:pPr marL="0" marR="0">
                        <a:spcBef>
                          <a:spcPts val="0"/>
                        </a:spcBef>
                        <a:spcAft>
                          <a:spcPts val="0"/>
                        </a:spcAft>
                      </a:pPr>
                      <a:r>
                        <a:rPr lang="en-US" sz="1600" kern="1200">
                          <a:solidFill>
                            <a:schemeClr val="dk1"/>
                          </a:solidFill>
                          <a:effectLst/>
                          <a:latin typeface="Calibri" panose="020F0502020204030204" pitchFamily="34" charset="0"/>
                          <a:ea typeface="Calibri" panose="020F0502020204030204" pitchFamily="34" charset="0"/>
                          <a:cs typeface="Calibri" panose="020F0502020204030204" pitchFamily="34" charset="0"/>
                        </a:rPr>
                        <a:t>Director of Procurement</a:t>
                      </a:r>
                    </a:p>
                  </a:txBody>
                  <a:tcPr marL="68580" marR="68580" marT="0" marB="0"/>
                </a:tc>
                <a:tc>
                  <a:txBody>
                    <a:bodyPr/>
                    <a:lstStyle/>
                    <a:p>
                      <a:pPr marL="0" marR="0">
                        <a:spcBef>
                          <a:spcPts val="0"/>
                        </a:spcBef>
                        <a:spcAft>
                          <a:spcPts val="0"/>
                        </a:spcAft>
                      </a:pPr>
                      <a:r>
                        <a:rPr lang="en-US" sz="1600" kern="1200">
                          <a:solidFill>
                            <a:schemeClr val="dk1"/>
                          </a:solidFill>
                          <a:effectLst/>
                          <a:latin typeface="Calibri" panose="020F0502020204030204" pitchFamily="34" charset="0"/>
                          <a:ea typeface="Calibri" panose="020F0502020204030204" pitchFamily="34" charset="0"/>
                          <a:cs typeface="Calibri" panose="020F0502020204030204" pitchFamily="34" charset="0"/>
                        </a:rPr>
                        <a:t>Vendor Management Team</a:t>
                      </a:r>
                    </a:p>
                  </a:txBody>
                  <a:tcPr marL="68580" marR="68580" marT="0" marB="0"/>
                </a:tc>
                <a:extLst>
                  <a:ext uri="{0D108BD9-81ED-4DB2-BD59-A6C34878D82A}">
                    <a16:rowId xmlns:a16="http://schemas.microsoft.com/office/drawing/2014/main" val="2879172762"/>
                  </a:ext>
                </a:extLst>
              </a:tr>
              <a:tr h="612686">
                <a:tc>
                  <a:txBody>
                    <a:bodyPr/>
                    <a:lstStyle/>
                    <a:p>
                      <a:pPr marL="0" marR="0">
                        <a:spcBef>
                          <a:spcPts val="0"/>
                        </a:spcBef>
                        <a:spcAft>
                          <a:spcPts val="0"/>
                        </a:spcAft>
                      </a:pPr>
                      <a:r>
                        <a:rPr lang="en-US" sz="1600" b="1" kern="1200">
                          <a:solidFill>
                            <a:schemeClr val="dk1"/>
                          </a:solidFill>
                          <a:effectLst/>
                          <a:latin typeface="Calibri" panose="020F0502020204030204" pitchFamily="34" charset="0"/>
                          <a:ea typeface="Calibri" panose="020F0502020204030204" pitchFamily="34" charset="0"/>
                          <a:cs typeface="Calibri" panose="020F0502020204030204" pitchFamily="34" charset="0"/>
                        </a:rPr>
                        <a:t>Coordinate communication with stakeholders</a:t>
                      </a:r>
                    </a:p>
                  </a:txBody>
                  <a:tcPr marL="68580" marR="68580" marT="0" marB="0"/>
                </a:tc>
                <a:tc>
                  <a:txBody>
                    <a:bodyPr/>
                    <a:lstStyle/>
                    <a:p>
                      <a:pPr marL="0" marR="0">
                        <a:spcBef>
                          <a:spcPts val="0"/>
                        </a:spcBef>
                        <a:spcAft>
                          <a:spcPts val="0"/>
                        </a:spcAft>
                      </a:pPr>
                      <a:r>
                        <a:rPr lang="en-US" sz="1600" kern="1200">
                          <a:solidFill>
                            <a:schemeClr val="dk1"/>
                          </a:solidFill>
                          <a:effectLst/>
                          <a:latin typeface="Calibri" panose="020F0502020204030204" pitchFamily="34" charset="0"/>
                          <a:ea typeface="Calibri" panose="020F0502020204030204" pitchFamily="34" charset="0"/>
                          <a:cs typeface="Calibri" panose="020F0502020204030204" pitchFamily="34" charset="0"/>
                        </a:rPr>
                        <a:t>Project Manager</a:t>
                      </a:r>
                    </a:p>
                  </a:txBody>
                  <a:tcPr marL="68580" marR="68580" marT="0" marB="0"/>
                </a:tc>
                <a:tc>
                  <a:txBody>
                    <a:bodyPr/>
                    <a:lstStyle/>
                    <a:p>
                      <a:pPr marL="0" marR="0">
                        <a:spcBef>
                          <a:spcPts val="0"/>
                        </a:spcBef>
                        <a:spcAft>
                          <a:spcPts val="0"/>
                        </a:spcAft>
                      </a:pPr>
                      <a:r>
                        <a:rPr lang="en-US" sz="1600" kern="1200">
                          <a:solidFill>
                            <a:schemeClr val="dk1"/>
                          </a:solidFill>
                          <a:effectLst/>
                          <a:latin typeface="Calibri" panose="020F0502020204030204" pitchFamily="34" charset="0"/>
                          <a:ea typeface="Calibri" panose="020F0502020204030204" pitchFamily="34" charset="0"/>
                          <a:cs typeface="Calibri" panose="020F0502020204030204" pitchFamily="34" charset="0"/>
                        </a:rPr>
                        <a:t>CSCO</a:t>
                      </a:r>
                    </a:p>
                  </a:txBody>
                  <a:tcPr marL="68580" marR="68580" marT="0" marB="0"/>
                </a:tc>
                <a:tc>
                  <a:txBody>
                    <a:bodyPr/>
                    <a:lstStyle/>
                    <a:p>
                      <a:pPr marL="0" marR="0">
                        <a:spcBef>
                          <a:spcPts val="0"/>
                        </a:spcBef>
                        <a:spcAft>
                          <a:spcPts val="0"/>
                        </a:spcAft>
                      </a:pPr>
                      <a:r>
                        <a:rPr lang="en-US" sz="1600" kern="1200">
                          <a:solidFill>
                            <a:schemeClr val="dk1"/>
                          </a:solidFill>
                          <a:effectLst/>
                          <a:latin typeface="Calibri" panose="020F0502020204030204" pitchFamily="34" charset="0"/>
                          <a:ea typeface="Calibri" panose="020F0502020204030204" pitchFamily="34" charset="0"/>
                          <a:cs typeface="Calibri" panose="020F0502020204030204" pitchFamily="34" charset="0"/>
                        </a:rPr>
                        <a:t>Vendor Management Team, SMEs</a:t>
                      </a:r>
                    </a:p>
                  </a:txBody>
                  <a:tcPr marL="68580" marR="68580" marT="0" marB="0"/>
                </a:tc>
                <a:tc>
                  <a:txBody>
                    <a:bodyPr/>
                    <a:lstStyle/>
                    <a:p>
                      <a:pPr marL="0" marR="0">
                        <a:spcBef>
                          <a:spcPts val="0"/>
                        </a:spcBef>
                        <a:spcAft>
                          <a:spcPts val="0"/>
                        </a:spcAft>
                      </a:pPr>
                      <a:r>
                        <a:rPr lang="en-US" sz="1600" kern="1200">
                          <a:solidFill>
                            <a:schemeClr val="dk1"/>
                          </a:solidFill>
                          <a:effectLst/>
                          <a:latin typeface="Calibri" panose="020F0502020204030204" pitchFamily="34" charset="0"/>
                          <a:ea typeface="Calibri" panose="020F0502020204030204" pitchFamily="34" charset="0"/>
                          <a:cs typeface="Calibri" panose="020F0502020204030204" pitchFamily="34" charset="0"/>
                        </a:rPr>
                        <a:t>HR Department</a:t>
                      </a:r>
                    </a:p>
                  </a:txBody>
                  <a:tcPr marL="68580" marR="68580" marT="0" marB="0"/>
                </a:tc>
                <a:extLst>
                  <a:ext uri="{0D108BD9-81ED-4DB2-BD59-A6C34878D82A}">
                    <a16:rowId xmlns:a16="http://schemas.microsoft.com/office/drawing/2014/main" val="2827829589"/>
                  </a:ext>
                </a:extLst>
              </a:tr>
              <a:tr h="612686">
                <a:tc>
                  <a:txBody>
                    <a:bodyPr/>
                    <a:lstStyle/>
                    <a:p>
                      <a:pPr marL="0" marR="0">
                        <a:spcBef>
                          <a:spcPts val="0"/>
                        </a:spcBef>
                        <a:spcAft>
                          <a:spcPts val="0"/>
                        </a:spcAft>
                      </a:pPr>
                      <a:r>
                        <a:rPr lang="en-US" sz="1600" b="1" kern="1200">
                          <a:solidFill>
                            <a:schemeClr val="dk1"/>
                          </a:solidFill>
                          <a:effectLst/>
                          <a:latin typeface="Calibri" panose="020F0502020204030204" pitchFamily="34" charset="0"/>
                          <a:ea typeface="Calibri" panose="020F0502020204030204" pitchFamily="34" charset="0"/>
                          <a:cs typeface="Calibri" panose="020F0502020204030204" pitchFamily="34" charset="0"/>
                        </a:rPr>
                        <a:t>Review and validate vendor recommendations</a:t>
                      </a:r>
                    </a:p>
                  </a:txBody>
                  <a:tcPr marL="68580" marR="68580" marT="0" marB="0"/>
                </a:tc>
                <a:tc>
                  <a:txBody>
                    <a:bodyPr/>
                    <a:lstStyle/>
                    <a:p>
                      <a:pPr marL="0" marR="0">
                        <a:spcBef>
                          <a:spcPts val="0"/>
                        </a:spcBef>
                        <a:spcAft>
                          <a:spcPts val="0"/>
                        </a:spcAft>
                      </a:pPr>
                      <a:r>
                        <a:rPr lang="en-US" sz="1600" kern="1200">
                          <a:solidFill>
                            <a:schemeClr val="dk1"/>
                          </a:solidFill>
                          <a:effectLst/>
                          <a:latin typeface="Calibri" panose="020F0502020204030204" pitchFamily="34" charset="0"/>
                          <a:ea typeface="Calibri" panose="020F0502020204030204" pitchFamily="34" charset="0"/>
                          <a:cs typeface="Calibri" panose="020F0502020204030204" pitchFamily="34" charset="0"/>
                        </a:rPr>
                        <a:t>SMEs</a:t>
                      </a:r>
                    </a:p>
                  </a:txBody>
                  <a:tcPr marL="68580" marR="68580" marT="0" marB="0"/>
                </a:tc>
                <a:tc>
                  <a:txBody>
                    <a:bodyPr/>
                    <a:lstStyle/>
                    <a:p>
                      <a:pPr marL="0" marR="0">
                        <a:spcBef>
                          <a:spcPts val="0"/>
                        </a:spcBef>
                        <a:spcAft>
                          <a:spcPts val="0"/>
                        </a:spcAft>
                      </a:pPr>
                      <a:r>
                        <a:rPr lang="en-US" sz="1600" kern="1200">
                          <a:solidFill>
                            <a:schemeClr val="dk1"/>
                          </a:solidFill>
                          <a:effectLst/>
                          <a:latin typeface="Calibri" panose="020F0502020204030204" pitchFamily="34" charset="0"/>
                          <a:ea typeface="Calibri" panose="020F0502020204030204" pitchFamily="34" charset="0"/>
                          <a:cs typeface="Calibri" panose="020F0502020204030204" pitchFamily="34" charset="0"/>
                        </a:rPr>
                        <a:t>CSCO</a:t>
                      </a:r>
                    </a:p>
                  </a:txBody>
                  <a:tcPr marL="68580" marR="68580" marT="0" marB="0"/>
                </a:tc>
                <a:tc>
                  <a:txBody>
                    <a:bodyPr/>
                    <a:lstStyle/>
                    <a:p>
                      <a:pPr marL="0" marR="0">
                        <a:spcBef>
                          <a:spcPts val="0"/>
                        </a:spcBef>
                        <a:spcAft>
                          <a:spcPts val="0"/>
                        </a:spcAft>
                      </a:pPr>
                      <a:r>
                        <a:rPr lang="en-US" sz="1600" kern="1200">
                          <a:solidFill>
                            <a:schemeClr val="dk1"/>
                          </a:solidFill>
                          <a:effectLst/>
                          <a:latin typeface="Calibri" panose="020F0502020204030204" pitchFamily="34" charset="0"/>
                          <a:ea typeface="Calibri" panose="020F0502020204030204" pitchFamily="34" charset="0"/>
                          <a:cs typeface="Calibri" panose="020F0502020204030204" pitchFamily="34" charset="0"/>
                        </a:rPr>
                        <a:t>Director of Procurement</a:t>
                      </a:r>
                    </a:p>
                  </a:txBody>
                  <a:tcPr marL="68580" marR="68580" marT="0" marB="0"/>
                </a:tc>
                <a:tc>
                  <a:txBody>
                    <a:bodyPr/>
                    <a:lstStyle/>
                    <a:p>
                      <a:pPr marL="0" marR="0">
                        <a:spcBef>
                          <a:spcPts val="0"/>
                        </a:spcBef>
                        <a:spcAft>
                          <a:spcPts val="0"/>
                        </a:spcAft>
                      </a:pPr>
                      <a:r>
                        <a:rPr lang="en-US" sz="16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Project Manager</a:t>
                      </a:r>
                    </a:p>
                  </a:txBody>
                  <a:tcPr marL="68580" marR="68580" marT="0" marB="0"/>
                </a:tc>
                <a:extLst>
                  <a:ext uri="{0D108BD9-81ED-4DB2-BD59-A6C34878D82A}">
                    <a16:rowId xmlns:a16="http://schemas.microsoft.com/office/drawing/2014/main" val="3201935195"/>
                  </a:ext>
                </a:extLst>
              </a:tr>
              <a:tr h="612686">
                <a:tc>
                  <a:txBody>
                    <a:bodyPr/>
                    <a:lstStyle/>
                    <a:p>
                      <a:pPr marL="0" marR="0">
                        <a:spcBef>
                          <a:spcPts val="0"/>
                        </a:spcBef>
                        <a:spcAft>
                          <a:spcPts val="0"/>
                        </a:spcAft>
                      </a:pPr>
                      <a:r>
                        <a:rPr lang="en-US" sz="1600" b="1"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Track project expenditures</a:t>
                      </a:r>
                    </a:p>
                  </a:txBody>
                  <a:tcPr marL="68580" marR="68580" marT="0" marB="0"/>
                </a:tc>
                <a:tc>
                  <a:txBody>
                    <a:bodyPr/>
                    <a:lstStyle/>
                    <a:p>
                      <a:pPr marL="0" marR="0">
                        <a:spcBef>
                          <a:spcPts val="0"/>
                        </a:spcBef>
                        <a:spcAft>
                          <a:spcPts val="0"/>
                        </a:spcAft>
                      </a:pPr>
                      <a:r>
                        <a:rPr lang="en-US" sz="1600" kern="1200">
                          <a:solidFill>
                            <a:schemeClr val="dk1"/>
                          </a:solidFill>
                          <a:effectLst/>
                          <a:latin typeface="Calibri" panose="020F0502020204030204" pitchFamily="34" charset="0"/>
                          <a:ea typeface="Calibri" panose="020F0502020204030204" pitchFamily="34" charset="0"/>
                          <a:cs typeface="Calibri" panose="020F0502020204030204" pitchFamily="34" charset="0"/>
                        </a:rPr>
                        <a:t>Finance Department</a:t>
                      </a:r>
                    </a:p>
                  </a:txBody>
                  <a:tcPr marL="68580" marR="68580" marT="0" marB="0"/>
                </a:tc>
                <a:tc>
                  <a:txBody>
                    <a:bodyPr/>
                    <a:lstStyle/>
                    <a:p>
                      <a:pPr marL="0" marR="0">
                        <a:spcBef>
                          <a:spcPts val="0"/>
                        </a:spcBef>
                        <a:spcAft>
                          <a:spcPts val="0"/>
                        </a:spcAft>
                      </a:pPr>
                      <a:r>
                        <a:rPr lang="en-US" sz="1600" kern="1200">
                          <a:solidFill>
                            <a:schemeClr val="dk1"/>
                          </a:solidFill>
                          <a:effectLst/>
                          <a:latin typeface="Calibri" panose="020F0502020204030204" pitchFamily="34" charset="0"/>
                          <a:ea typeface="Calibri" panose="020F0502020204030204" pitchFamily="34" charset="0"/>
                          <a:cs typeface="Calibri" panose="020F0502020204030204" pitchFamily="34" charset="0"/>
                        </a:rPr>
                        <a:t>CSCO</a:t>
                      </a:r>
                    </a:p>
                  </a:txBody>
                  <a:tcPr marL="68580" marR="68580" marT="0" marB="0"/>
                </a:tc>
                <a:tc>
                  <a:txBody>
                    <a:bodyPr/>
                    <a:lstStyle/>
                    <a:p>
                      <a:pPr marL="0" marR="0">
                        <a:spcBef>
                          <a:spcPts val="0"/>
                        </a:spcBef>
                        <a:spcAft>
                          <a:spcPts val="0"/>
                        </a:spcAft>
                      </a:pPr>
                      <a:r>
                        <a:rPr lang="en-US" sz="1600" kern="1200">
                          <a:solidFill>
                            <a:schemeClr val="dk1"/>
                          </a:solidFill>
                          <a:effectLst/>
                          <a:latin typeface="Calibri" panose="020F0502020204030204" pitchFamily="34" charset="0"/>
                          <a:ea typeface="Calibri" panose="020F0502020204030204" pitchFamily="34" charset="0"/>
                          <a:cs typeface="Calibri" panose="020F0502020204030204" pitchFamily="34" charset="0"/>
                        </a:rPr>
                        <a:t>Director of Procurement</a:t>
                      </a:r>
                    </a:p>
                  </a:txBody>
                  <a:tcPr marL="68580" marR="68580" marT="0" marB="0"/>
                </a:tc>
                <a:tc>
                  <a:txBody>
                    <a:bodyPr/>
                    <a:lstStyle/>
                    <a:p>
                      <a:pPr marL="0" marR="0">
                        <a:spcBef>
                          <a:spcPts val="0"/>
                        </a:spcBef>
                        <a:spcAft>
                          <a:spcPts val="0"/>
                        </a:spcAft>
                      </a:pPr>
                      <a:r>
                        <a:rPr lang="en-US" sz="1600" kern="1200">
                          <a:solidFill>
                            <a:schemeClr val="dk1"/>
                          </a:solidFill>
                          <a:effectLst/>
                          <a:latin typeface="Calibri" panose="020F0502020204030204" pitchFamily="34" charset="0"/>
                          <a:ea typeface="Calibri" panose="020F0502020204030204" pitchFamily="34" charset="0"/>
                          <a:cs typeface="Calibri" panose="020F0502020204030204" pitchFamily="34" charset="0"/>
                        </a:rPr>
                        <a:t>Project Manager</a:t>
                      </a:r>
                    </a:p>
                  </a:txBody>
                  <a:tcPr marL="68580" marR="68580" marT="0" marB="0"/>
                </a:tc>
                <a:extLst>
                  <a:ext uri="{0D108BD9-81ED-4DB2-BD59-A6C34878D82A}">
                    <a16:rowId xmlns:a16="http://schemas.microsoft.com/office/drawing/2014/main" val="2749614123"/>
                  </a:ext>
                </a:extLst>
              </a:tr>
              <a:tr h="612686">
                <a:tc>
                  <a:txBody>
                    <a:bodyPr/>
                    <a:lstStyle/>
                    <a:p>
                      <a:pPr marL="0" marR="0">
                        <a:spcBef>
                          <a:spcPts val="0"/>
                        </a:spcBef>
                        <a:spcAft>
                          <a:spcPts val="0"/>
                        </a:spcAft>
                      </a:pPr>
                      <a:r>
                        <a:rPr lang="en-US" sz="1600" b="1"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Communicate project objectives to employees</a:t>
                      </a:r>
                    </a:p>
                  </a:txBody>
                  <a:tcPr marL="68580" marR="68580" marT="0" marB="0"/>
                </a:tc>
                <a:tc>
                  <a:txBody>
                    <a:bodyPr/>
                    <a:lstStyle/>
                    <a:p>
                      <a:pPr marL="0" marR="0">
                        <a:spcBef>
                          <a:spcPts val="0"/>
                        </a:spcBef>
                        <a:spcAft>
                          <a:spcPts val="0"/>
                        </a:spcAft>
                      </a:pPr>
                      <a:r>
                        <a:rPr lang="en-US" sz="1600" kern="1200">
                          <a:solidFill>
                            <a:schemeClr val="dk1"/>
                          </a:solidFill>
                          <a:effectLst/>
                          <a:latin typeface="Calibri" panose="020F0502020204030204" pitchFamily="34" charset="0"/>
                          <a:ea typeface="Calibri" panose="020F0502020204030204" pitchFamily="34" charset="0"/>
                          <a:cs typeface="Calibri" panose="020F0502020204030204" pitchFamily="34" charset="0"/>
                        </a:rPr>
                        <a:t>HR Department	</a:t>
                      </a:r>
                    </a:p>
                  </a:txBody>
                  <a:tcPr marL="68580" marR="68580" marT="0" marB="0"/>
                </a:tc>
                <a:tc>
                  <a:txBody>
                    <a:bodyPr/>
                    <a:lstStyle/>
                    <a:p>
                      <a:pPr marL="0" marR="0">
                        <a:spcBef>
                          <a:spcPts val="0"/>
                        </a:spcBef>
                        <a:spcAft>
                          <a:spcPts val="0"/>
                        </a:spcAft>
                      </a:pPr>
                      <a:r>
                        <a:rPr lang="en-US" sz="1600" kern="1200">
                          <a:solidFill>
                            <a:schemeClr val="dk1"/>
                          </a:solidFill>
                          <a:effectLst/>
                          <a:latin typeface="Calibri" panose="020F0502020204030204" pitchFamily="34" charset="0"/>
                          <a:ea typeface="Calibri" panose="020F0502020204030204" pitchFamily="34" charset="0"/>
                          <a:cs typeface="Calibri" panose="020F0502020204030204" pitchFamily="34" charset="0"/>
                        </a:rPr>
                        <a:t>CSCO</a:t>
                      </a:r>
                    </a:p>
                  </a:txBody>
                  <a:tcPr marL="68580" marR="68580" marT="0" marB="0"/>
                </a:tc>
                <a:tc>
                  <a:txBody>
                    <a:bodyPr/>
                    <a:lstStyle/>
                    <a:p>
                      <a:pPr marL="0" marR="0">
                        <a:spcBef>
                          <a:spcPts val="0"/>
                        </a:spcBef>
                        <a:spcAft>
                          <a:spcPts val="0"/>
                        </a:spcAft>
                      </a:pPr>
                      <a:r>
                        <a:rPr lang="en-US" sz="1600" kern="1200">
                          <a:solidFill>
                            <a:schemeClr val="dk1"/>
                          </a:solidFill>
                          <a:effectLst/>
                          <a:latin typeface="Calibri" panose="020F0502020204030204" pitchFamily="34" charset="0"/>
                          <a:ea typeface="Calibri" panose="020F0502020204030204" pitchFamily="34" charset="0"/>
                          <a:cs typeface="Calibri" panose="020F0502020204030204" pitchFamily="34" charset="0"/>
                        </a:rPr>
                        <a:t>Project Manager</a:t>
                      </a:r>
                    </a:p>
                  </a:txBody>
                  <a:tcPr marL="68580" marR="68580" marT="0" marB="0"/>
                </a:tc>
                <a:tc>
                  <a:txBody>
                    <a:bodyPr/>
                    <a:lstStyle/>
                    <a:p>
                      <a:pPr marL="0" marR="0">
                        <a:spcBef>
                          <a:spcPts val="0"/>
                        </a:spcBef>
                        <a:spcAft>
                          <a:spcPts val="0"/>
                        </a:spcAft>
                      </a:pPr>
                      <a:r>
                        <a:rPr lang="en-US" sz="1600"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a:t>
                      </a:r>
                    </a:p>
                  </a:txBody>
                  <a:tcPr marL="68580" marR="68580" marT="0" marB="0"/>
                </a:tc>
                <a:extLst>
                  <a:ext uri="{0D108BD9-81ED-4DB2-BD59-A6C34878D82A}">
                    <a16:rowId xmlns:a16="http://schemas.microsoft.com/office/drawing/2014/main" val="1721010561"/>
                  </a:ext>
                </a:extLst>
              </a:tr>
            </a:tbl>
          </a:graphicData>
        </a:graphic>
      </p:graphicFrame>
    </p:spTree>
    <p:extLst>
      <p:ext uri="{BB962C8B-B14F-4D97-AF65-F5344CB8AC3E}">
        <p14:creationId xmlns:p14="http://schemas.microsoft.com/office/powerpoint/2010/main" val="582617634"/>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578</TotalTime>
  <Words>7247</Words>
  <Application>Microsoft Office PowerPoint</Application>
  <PresentationFormat>Widescreen</PresentationFormat>
  <Paragraphs>450</Paragraphs>
  <Slides>22</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Aptos</vt:lpstr>
      <vt:lpstr>Arial</vt:lpstr>
      <vt:lpstr>Calibri</vt:lpstr>
      <vt:lpstr>Courier New</vt:lpstr>
      <vt:lpstr>Franklin Gothic Book</vt:lpstr>
      <vt:lpstr>Franklin Gothic Demi</vt:lpstr>
      <vt:lpstr>Söhne</vt:lpstr>
      <vt:lpstr>Wingdings</vt:lpstr>
      <vt:lpstr>Custom</vt:lpstr>
      <vt:lpstr>Natural Gas Distribution Vendor Management Plan  MGMT-6063-(01)-24W </vt:lpstr>
      <vt:lpstr>Vendor Management Plan</vt:lpstr>
      <vt:lpstr>Vendor Management plan for Natural Gas Distribution</vt:lpstr>
      <vt:lpstr>Issues Impacting Vendor Relationships in Natural Gas Distribution</vt:lpstr>
      <vt:lpstr>Cont’d…</vt:lpstr>
      <vt:lpstr>Roles and Responsibilities</vt:lpstr>
      <vt:lpstr>PowerPoint Presentation</vt:lpstr>
      <vt:lpstr>PowerPoint Presentation</vt:lpstr>
      <vt:lpstr>RACI Chart</vt:lpstr>
      <vt:lpstr>Vendor Selection</vt:lpstr>
      <vt:lpstr>Cont’d…</vt:lpstr>
      <vt:lpstr>Relation Management</vt:lpstr>
      <vt:lpstr>Relation Management</vt:lpstr>
      <vt:lpstr>Relation Management</vt:lpstr>
      <vt:lpstr>Contract Management</vt:lpstr>
      <vt:lpstr>Contract Management</vt:lpstr>
      <vt:lpstr>Performance Management</vt:lpstr>
      <vt:lpstr>Risk Management</vt:lpstr>
      <vt:lpstr>Balanced Scorecard</vt:lpstr>
      <vt:lpstr>Reference</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Liyanage, Gihan Shamike</dc:creator>
  <cp:lastModifiedBy>Liyanage, Gihan Shamike</cp:lastModifiedBy>
  <cp:revision>34</cp:revision>
  <dcterms:created xsi:type="dcterms:W3CDTF">2024-02-05T22:36:51Z</dcterms:created>
  <dcterms:modified xsi:type="dcterms:W3CDTF">2024-04-03T22:27:10Z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