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63" r:id="rId2"/>
  </p:sldMasterIdLst>
  <p:notesMasterIdLst>
    <p:notesMasterId r:id="rId23"/>
  </p:notesMasterIdLst>
  <p:sldIdLst>
    <p:sldId id="256" r:id="rId3"/>
    <p:sldId id="267" r:id="rId4"/>
    <p:sldId id="385" r:id="rId5"/>
    <p:sldId id="395" r:id="rId6"/>
    <p:sldId id="396" r:id="rId7"/>
    <p:sldId id="393" r:id="rId8"/>
    <p:sldId id="384" r:id="rId9"/>
    <p:sldId id="398" r:id="rId10"/>
    <p:sldId id="399" r:id="rId11"/>
    <p:sldId id="388" r:id="rId12"/>
    <p:sldId id="397" r:id="rId13"/>
    <p:sldId id="401" r:id="rId14"/>
    <p:sldId id="387" r:id="rId15"/>
    <p:sldId id="389" r:id="rId16"/>
    <p:sldId id="402" r:id="rId17"/>
    <p:sldId id="390" r:id="rId18"/>
    <p:sldId id="400" r:id="rId19"/>
    <p:sldId id="379" r:id="rId20"/>
    <p:sldId id="373" r:id="rId21"/>
    <p:sldId id="3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BC4"/>
    <a:srgbClr val="5D73A3"/>
    <a:srgbClr val="3366FF"/>
    <a:srgbClr val="6699FF"/>
    <a:srgbClr val="993300"/>
    <a:srgbClr val="472F34"/>
    <a:srgbClr val="64EA7E"/>
    <a:srgbClr val="1F3C6F"/>
    <a:srgbClr val="FF33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8229" autoAdjust="0"/>
  </p:normalViewPr>
  <p:slideViewPr>
    <p:cSldViewPr snapToGrid="0">
      <p:cViewPr varScale="1">
        <p:scale>
          <a:sx n="88" d="100"/>
          <a:sy n="88" d="100"/>
        </p:scale>
        <p:origin x="600"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B6965-C538-4CF1-97D0-A311D4E1147E}" type="doc">
      <dgm:prSet loTypeId="urn:microsoft.com/office/officeart/2005/8/layout/process1" loCatId="process" qsTypeId="urn:microsoft.com/office/officeart/2005/8/quickstyle/simple2" qsCatId="simple" csTypeId="urn:microsoft.com/office/officeart/2005/8/colors/accent0_3" csCatId="mainScheme" phldr="1"/>
      <dgm:spPr/>
    </dgm:pt>
    <dgm:pt modelId="{0C1FFB5E-945C-4E4D-9758-B813D6FD0E86}">
      <dgm:prSet phldrT="[Text]"/>
      <dgm:spPr/>
      <dgm:t>
        <a:bodyPr/>
        <a:lstStyle/>
        <a:p>
          <a:r>
            <a:rPr lang="en-CA" dirty="0"/>
            <a:t>Environmental Assessment including public consultation and preliminary design</a:t>
          </a:r>
        </a:p>
      </dgm:t>
    </dgm:pt>
    <dgm:pt modelId="{98FE6569-C7EA-4CF1-9C68-A54DC47C4CF4}" type="parTrans" cxnId="{E457A017-115C-42D9-A62B-5DB379F3EB50}">
      <dgm:prSet/>
      <dgm:spPr/>
      <dgm:t>
        <a:bodyPr/>
        <a:lstStyle/>
        <a:p>
          <a:endParaRPr lang="en-CA"/>
        </a:p>
      </dgm:t>
    </dgm:pt>
    <dgm:pt modelId="{C4CD830D-63A0-49B9-AB4C-C7E422BAA296}" type="sibTrans" cxnId="{E457A017-115C-42D9-A62B-5DB379F3EB50}">
      <dgm:prSet/>
      <dgm:spPr/>
      <dgm:t>
        <a:bodyPr/>
        <a:lstStyle/>
        <a:p>
          <a:endParaRPr lang="en-CA"/>
        </a:p>
      </dgm:t>
    </dgm:pt>
    <dgm:pt modelId="{6EBA6AFE-52E3-40A0-A231-4B9928A2A521}">
      <dgm:prSet phldrT="[Text]"/>
      <dgm:spPr/>
      <dgm:t>
        <a:bodyPr/>
        <a:lstStyle/>
        <a:p>
          <a:r>
            <a:rPr lang="en-CA" dirty="0"/>
            <a:t>Detailed design </a:t>
          </a:r>
        </a:p>
      </dgm:t>
    </dgm:pt>
    <dgm:pt modelId="{68997561-61A6-4C3A-ADB1-4DE1B946D9BC}" type="parTrans" cxnId="{BCD11B6F-6E87-4DF3-89A3-664B41D3DF5C}">
      <dgm:prSet/>
      <dgm:spPr/>
      <dgm:t>
        <a:bodyPr/>
        <a:lstStyle/>
        <a:p>
          <a:endParaRPr lang="en-CA"/>
        </a:p>
      </dgm:t>
    </dgm:pt>
    <dgm:pt modelId="{4FB2A15C-D818-4D97-AAD0-2A5DBEFF9755}" type="sibTrans" cxnId="{BCD11B6F-6E87-4DF3-89A3-664B41D3DF5C}">
      <dgm:prSet/>
      <dgm:spPr/>
      <dgm:t>
        <a:bodyPr/>
        <a:lstStyle/>
        <a:p>
          <a:endParaRPr lang="en-CA"/>
        </a:p>
      </dgm:t>
    </dgm:pt>
    <dgm:pt modelId="{CBBE16DC-3D34-4D3D-9F8E-F269E63E679E}">
      <dgm:prSet phldrT="[Text]"/>
      <dgm:spPr/>
      <dgm:t>
        <a:bodyPr/>
        <a:lstStyle/>
        <a:p>
          <a:r>
            <a:rPr lang="en-CA" dirty="0"/>
            <a:t>Construction</a:t>
          </a:r>
        </a:p>
      </dgm:t>
    </dgm:pt>
    <dgm:pt modelId="{239F2808-83CE-4CE5-8025-E8D29AB645C1}" type="parTrans" cxnId="{0B3B21E9-B81E-4926-BAAD-59C2C5BE8E91}">
      <dgm:prSet/>
      <dgm:spPr/>
      <dgm:t>
        <a:bodyPr/>
        <a:lstStyle/>
        <a:p>
          <a:endParaRPr lang="en-CA"/>
        </a:p>
      </dgm:t>
    </dgm:pt>
    <dgm:pt modelId="{02049596-C22C-45EC-9ACF-14471F60BC24}" type="sibTrans" cxnId="{0B3B21E9-B81E-4926-BAAD-59C2C5BE8E91}">
      <dgm:prSet/>
      <dgm:spPr/>
      <dgm:t>
        <a:bodyPr/>
        <a:lstStyle/>
        <a:p>
          <a:endParaRPr lang="en-CA"/>
        </a:p>
      </dgm:t>
    </dgm:pt>
    <dgm:pt modelId="{9FBA0C8D-EFCD-4ECB-8408-D2693844CA74}">
      <dgm:prSet phldrT="[Text]"/>
      <dgm:spPr/>
      <dgm:t>
        <a:bodyPr/>
        <a:lstStyle/>
        <a:p>
          <a:r>
            <a:rPr lang="en-CA"/>
            <a:t>Operations of completed facility</a:t>
          </a:r>
          <a:endParaRPr lang="en-CA" dirty="0"/>
        </a:p>
      </dgm:t>
    </dgm:pt>
    <dgm:pt modelId="{9A4993BD-105F-420F-8948-F27BF0AC5AC1}" type="parTrans" cxnId="{D367F775-8D62-4ABD-B3FA-810C12FE57BB}">
      <dgm:prSet/>
      <dgm:spPr/>
      <dgm:t>
        <a:bodyPr/>
        <a:lstStyle/>
        <a:p>
          <a:endParaRPr lang="en-CA"/>
        </a:p>
      </dgm:t>
    </dgm:pt>
    <dgm:pt modelId="{0D29CFDC-9360-4E82-A63E-AFCB88D9C371}" type="sibTrans" cxnId="{D367F775-8D62-4ABD-B3FA-810C12FE57BB}">
      <dgm:prSet/>
      <dgm:spPr/>
      <dgm:t>
        <a:bodyPr/>
        <a:lstStyle/>
        <a:p>
          <a:endParaRPr lang="en-CA"/>
        </a:p>
      </dgm:t>
    </dgm:pt>
    <dgm:pt modelId="{DC305D36-5F0F-459C-8EE6-EE363EAC39C9}" type="pres">
      <dgm:prSet presAssocID="{B6FB6965-C538-4CF1-97D0-A311D4E1147E}" presName="Name0" presStyleCnt="0">
        <dgm:presLayoutVars>
          <dgm:dir/>
          <dgm:resizeHandles val="exact"/>
        </dgm:presLayoutVars>
      </dgm:prSet>
      <dgm:spPr/>
    </dgm:pt>
    <dgm:pt modelId="{3901A713-5C36-4A9C-9BC6-AA268A8CFF93}" type="pres">
      <dgm:prSet presAssocID="{0C1FFB5E-945C-4E4D-9758-B813D6FD0E86}" presName="node" presStyleLbl="node1" presStyleIdx="0" presStyleCnt="4">
        <dgm:presLayoutVars>
          <dgm:bulletEnabled val="1"/>
        </dgm:presLayoutVars>
      </dgm:prSet>
      <dgm:spPr/>
    </dgm:pt>
    <dgm:pt modelId="{C6D6E61B-EC42-440F-9E56-6AB048AC9755}" type="pres">
      <dgm:prSet presAssocID="{C4CD830D-63A0-49B9-AB4C-C7E422BAA296}" presName="sibTrans" presStyleLbl="sibTrans2D1" presStyleIdx="0" presStyleCnt="3"/>
      <dgm:spPr/>
    </dgm:pt>
    <dgm:pt modelId="{0C5BE10E-1604-4F0E-8A0E-AE400E752E99}" type="pres">
      <dgm:prSet presAssocID="{C4CD830D-63A0-49B9-AB4C-C7E422BAA296}" presName="connectorText" presStyleLbl="sibTrans2D1" presStyleIdx="0" presStyleCnt="3"/>
      <dgm:spPr/>
    </dgm:pt>
    <dgm:pt modelId="{F0190DB7-5312-4BCF-B964-CF81189DFB33}" type="pres">
      <dgm:prSet presAssocID="{6EBA6AFE-52E3-40A0-A231-4B9928A2A521}" presName="node" presStyleLbl="node1" presStyleIdx="1" presStyleCnt="4">
        <dgm:presLayoutVars>
          <dgm:bulletEnabled val="1"/>
        </dgm:presLayoutVars>
      </dgm:prSet>
      <dgm:spPr/>
    </dgm:pt>
    <dgm:pt modelId="{830DDBE9-8679-4ED2-A51D-9D3D18B2DAF1}" type="pres">
      <dgm:prSet presAssocID="{4FB2A15C-D818-4D97-AAD0-2A5DBEFF9755}" presName="sibTrans" presStyleLbl="sibTrans2D1" presStyleIdx="1" presStyleCnt="3"/>
      <dgm:spPr/>
    </dgm:pt>
    <dgm:pt modelId="{45C8A627-73CF-404F-A7E5-1C8495DAF5A4}" type="pres">
      <dgm:prSet presAssocID="{4FB2A15C-D818-4D97-AAD0-2A5DBEFF9755}" presName="connectorText" presStyleLbl="sibTrans2D1" presStyleIdx="1" presStyleCnt="3"/>
      <dgm:spPr/>
    </dgm:pt>
    <dgm:pt modelId="{0068B60F-AB7E-406E-878F-A5868E26C12D}" type="pres">
      <dgm:prSet presAssocID="{CBBE16DC-3D34-4D3D-9F8E-F269E63E679E}" presName="node" presStyleLbl="node1" presStyleIdx="2" presStyleCnt="4">
        <dgm:presLayoutVars>
          <dgm:bulletEnabled val="1"/>
        </dgm:presLayoutVars>
      </dgm:prSet>
      <dgm:spPr/>
    </dgm:pt>
    <dgm:pt modelId="{35B20FCD-0216-41AD-8057-0FEBFB966BFC}" type="pres">
      <dgm:prSet presAssocID="{02049596-C22C-45EC-9ACF-14471F60BC24}" presName="sibTrans" presStyleLbl="sibTrans2D1" presStyleIdx="2" presStyleCnt="3"/>
      <dgm:spPr/>
    </dgm:pt>
    <dgm:pt modelId="{17F66758-B52D-4DE8-8021-310DA2F007A6}" type="pres">
      <dgm:prSet presAssocID="{02049596-C22C-45EC-9ACF-14471F60BC24}" presName="connectorText" presStyleLbl="sibTrans2D1" presStyleIdx="2" presStyleCnt="3"/>
      <dgm:spPr/>
    </dgm:pt>
    <dgm:pt modelId="{419D2DB0-5E60-4E61-98B7-AB7E50519077}" type="pres">
      <dgm:prSet presAssocID="{9FBA0C8D-EFCD-4ECB-8408-D2693844CA74}" presName="node" presStyleLbl="node1" presStyleIdx="3" presStyleCnt="4">
        <dgm:presLayoutVars>
          <dgm:bulletEnabled val="1"/>
        </dgm:presLayoutVars>
      </dgm:prSet>
      <dgm:spPr/>
    </dgm:pt>
  </dgm:ptLst>
  <dgm:cxnLst>
    <dgm:cxn modelId="{E457A017-115C-42D9-A62B-5DB379F3EB50}" srcId="{B6FB6965-C538-4CF1-97D0-A311D4E1147E}" destId="{0C1FFB5E-945C-4E4D-9758-B813D6FD0E86}" srcOrd="0" destOrd="0" parTransId="{98FE6569-C7EA-4CF1-9C68-A54DC47C4CF4}" sibTransId="{C4CD830D-63A0-49B9-AB4C-C7E422BAA296}"/>
    <dgm:cxn modelId="{BCD11B6F-6E87-4DF3-89A3-664B41D3DF5C}" srcId="{B6FB6965-C538-4CF1-97D0-A311D4E1147E}" destId="{6EBA6AFE-52E3-40A0-A231-4B9928A2A521}" srcOrd="1" destOrd="0" parTransId="{68997561-61A6-4C3A-ADB1-4DE1B946D9BC}" sibTransId="{4FB2A15C-D818-4D97-AAD0-2A5DBEFF9755}"/>
    <dgm:cxn modelId="{8C7C8A74-C805-4664-A846-29DBDE330D3F}" type="presOf" srcId="{4FB2A15C-D818-4D97-AAD0-2A5DBEFF9755}" destId="{45C8A627-73CF-404F-A7E5-1C8495DAF5A4}" srcOrd="1" destOrd="0" presId="urn:microsoft.com/office/officeart/2005/8/layout/process1"/>
    <dgm:cxn modelId="{D367F775-8D62-4ABD-B3FA-810C12FE57BB}" srcId="{B6FB6965-C538-4CF1-97D0-A311D4E1147E}" destId="{9FBA0C8D-EFCD-4ECB-8408-D2693844CA74}" srcOrd="3" destOrd="0" parTransId="{9A4993BD-105F-420F-8948-F27BF0AC5AC1}" sibTransId="{0D29CFDC-9360-4E82-A63E-AFCB88D9C371}"/>
    <dgm:cxn modelId="{2A8DE57D-E6B3-4650-94EE-EF43D92D10D9}" type="presOf" srcId="{C4CD830D-63A0-49B9-AB4C-C7E422BAA296}" destId="{0C5BE10E-1604-4F0E-8A0E-AE400E752E99}" srcOrd="1" destOrd="0" presId="urn:microsoft.com/office/officeart/2005/8/layout/process1"/>
    <dgm:cxn modelId="{446D4890-57CF-4396-868D-A06483EA1EFB}" type="presOf" srcId="{CBBE16DC-3D34-4D3D-9F8E-F269E63E679E}" destId="{0068B60F-AB7E-406E-878F-A5868E26C12D}" srcOrd="0" destOrd="0" presId="urn:microsoft.com/office/officeart/2005/8/layout/process1"/>
    <dgm:cxn modelId="{E8A177AB-E72D-496F-952F-FD27C62AF25B}" type="presOf" srcId="{6EBA6AFE-52E3-40A0-A231-4B9928A2A521}" destId="{F0190DB7-5312-4BCF-B964-CF81189DFB33}" srcOrd="0" destOrd="0" presId="urn:microsoft.com/office/officeart/2005/8/layout/process1"/>
    <dgm:cxn modelId="{D729A4AC-D526-4B5A-885E-93B956801A48}" type="presOf" srcId="{0C1FFB5E-945C-4E4D-9758-B813D6FD0E86}" destId="{3901A713-5C36-4A9C-9BC6-AA268A8CFF93}" srcOrd="0" destOrd="0" presId="urn:microsoft.com/office/officeart/2005/8/layout/process1"/>
    <dgm:cxn modelId="{573842BD-0C1F-40C4-9F34-EEE28EB6BDE3}" type="presOf" srcId="{9FBA0C8D-EFCD-4ECB-8408-D2693844CA74}" destId="{419D2DB0-5E60-4E61-98B7-AB7E50519077}" srcOrd="0" destOrd="0" presId="urn:microsoft.com/office/officeart/2005/8/layout/process1"/>
    <dgm:cxn modelId="{B9A6A6D1-96E3-4A8D-9510-3AA0C5F9D949}" type="presOf" srcId="{C4CD830D-63A0-49B9-AB4C-C7E422BAA296}" destId="{C6D6E61B-EC42-440F-9E56-6AB048AC9755}" srcOrd="0" destOrd="0" presId="urn:microsoft.com/office/officeart/2005/8/layout/process1"/>
    <dgm:cxn modelId="{BBBCF0D3-7CD0-4EAC-9C5D-95608F9316B4}" type="presOf" srcId="{B6FB6965-C538-4CF1-97D0-A311D4E1147E}" destId="{DC305D36-5F0F-459C-8EE6-EE363EAC39C9}" srcOrd="0" destOrd="0" presId="urn:microsoft.com/office/officeart/2005/8/layout/process1"/>
    <dgm:cxn modelId="{DD4EB2E0-597F-441E-B361-20A4FED35916}" type="presOf" srcId="{02049596-C22C-45EC-9ACF-14471F60BC24}" destId="{17F66758-B52D-4DE8-8021-310DA2F007A6}" srcOrd="1" destOrd="0" presId="urn:microsoft.com/office/officeart/2005/8/layout/process1"/>
    <dgm:cxn modelId="{0B3B21E9-B81E-4926-BAAD-59C2C5BE8E91}" srcId="{B6FB6965-C538-4CF1-97D0-A311D4E1147E}" destId="{CBBE16DC-3D34-4D3D-9F8E-F269E63E679E}" srcOrd="2" destOrd="0" parTransId="{239F2808-83CE-4CE5-8025-E8D29AB645C1}" sibTransId="{02049596-C22C-45EC-9ACF-14471F60BC24}"/>
    <dgm:cxn modelId="{B7FD7BEA-93D1-471F-B1E8-BC0C7FFE35A9}" type="presOf" srcId="{4FB2A15C-D818-4D97-AAD0-2A5DBEFF9755}" destId="{830DDBE9-8679-4ED2-A51D-9D3D18B2DAF1}" srcOrd="0" destOrd="0" presId="urn:microsoft.com/office/officeart/2005/8/layout/process1"/>
    <dgm:cxn modelId="{C32418ED-4E90-4EB9-9EC1-2AA95FDD4388}" type="presOf" srcId="{02049596-C22C-45EC-9ACF-14471F60BC24}" destId="{35B20FCD-0216-41AD-8057-0FEBFB966BFC}" srcOrd="0" destOrd="0" presId="urn:microsoft.com/office/officeart/2005/8/layout/process1"/>
    <dgm:cxn modelId="{4DDE23D8-3640-4BF5-8EF3-F145DD45D827}" type="presParOf" srcId="{DC305D36-5F0F-459C-8EE6-EE363EAC39C9}" destId="{3901A713-5C36-4A9C-9BC6-AA268A8CFF93}" srcOrd="0" destOrd="0" presId="urn:microsoft.com/office/officeart/2005/8/layout/process1"/>
    <dgm:cxn modelId="{78FA4CC8-B900-4965-87F5-3F941C624F1A}" type="presParOf" srcId="{DC305D36-5F0F-459C-8EE6-EE363EAC39C9}" destId="{C6D6E61B-EC42-440F-9E56-6AB048AC9755}" srcOrd="1" destOrd="0" presId="urn:microsoft.com/office/officeart/2005/8/layout/process1"/>
    <dgm:cxn modelId="{8D9A52F4-A0A4-4660-9727-A62E1E19EC32}" type="presParOf" srcId="{C6D6E61B-EC42-440F-9E56-6AB048AC9755}" destId="{0C5BE10E-1604-4F0E-8A0E-AE400E752E99}" srcOrd="0" destOrd="0" presId="urn:microsoft.com/office/officeart/2005/8/layout/process1"/>
    <dgm:cxn modelId="{B61F44E8-065E-4BA3-94A8-1B241842911C}" type="presParOf" srcId="{DC305D36-5F0F-459C-8EE6-EE363EAC39C9}" destId="{F0190DB7-5312-4BCF-B964-CF81189DFB33}" srcOrd="2" destOrd="0" presId="urn:microsoft.com/office/officeart/2005/8/layout/process1"/>
    <dgm:cxn modelId="{EA747955-062A-4B61-8C4B-76576ECDAA45}" type="presParOf" srcId="{DC305D36-5F0F-459C-8EE6-EE363EAC39C9}" destId="{830DDBE9-8679-4ED2-A51D-9D3D18B2DAF1}" srcOrd="3" destOrd="0" presId="urn:microsoft.com/office/officeart/2005/8/layout/process1"/>
    <dgm:cxn modelId="{1774B502-E707-4EC5-B713-03A8A4B06629}" type="presParOf" srcId="{830DDBE9-8679-4ED2-A51D-9D3D18B2DAF1}" destId="{45C8A627-73CF-404F-A7E5-1C8495DAF5A4}" srcOrd="0" destOrd="0" presId="urn:microsoft.com/office/officeart/2005/8/layout/process1"/>
    <dgm:cxn modelId="{AF1649FE-9AC3-46C6-AF68-7D138DD65594}" type="presParOf" srcId="{DC305D36-5F0F-459C-8EE6-EE363EAC39C9}" destId="{0068B60F-AB7E-406E-878F-A5868E26C12D}" srcOrd="4" destOrd="0" presId="urn:microsoft.com/office/officeart/2005/8/layout/process1"/>
    <dgm:cxn modelId="{A96C726B-B756-46B8-98D7-32F3662C891E}" type="presParOf" srcId="{DC305D36-5F0F-459C-8EE6-EE363EAC39C9}" destId="{35B20FCD-0216-41AD-8057-0FEBFB966BFC}" srcOrd="5" destOrd="0" presId="urn:microsoft.com/office/officeart/2005/8/layout/process1"/>
    <dgm:cxn modelId="{E52AB1F1-F0B7-40FD-94DD-43E0677A5979}" type="presParOf" srcId="{35B20FCD-0216-41AD-8057-0FEBFB966BFC}" destId="{17F66758-B52D-4DE8-8021-310DA2F007A6}" srcOrd="0" destOrd="0" presId="urn:microsoft.com/office/officeart/2005/8/layout/process1"/>
    <dgm:cxn modelId="{BD12A446-2D1C-411B-B5CD-D0E467E0A651}" type="presParOf" srcId="{DC305D36-5F0F-459C-8EE6-EE363EAC39C9}" destId="{419D2DB0-5E60-4E61-98B7-AB7E50519077}"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1A713-5C36-4A9C-9BC6-AA268A8CFF93}">
      <dsp:nvSpPr>
        <dsp:cNvPr id="0" name=""/>
        <dsp:cNvSpPr/>
      </dsp:nvSpPr>
      <dsp:spPr>
        <a:xfrm>
          <a:off x="3756" y="1182268"/>
          <a:ext cx="1642552" cy="218664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Environmental Assessment including public consultation and preliminary design</a:t>
          </a:r>
        </a:p>
      </dsp:txBody>
      <dsp:txXfrm>
        <a:off x="51865" y="1230377"/>
        <a:ext cx="1546334" cy="2090430"/>
      </dsp:txXfrm>
    </dsp:sp>
    <dsp:sp modelId="{C6D6E61B-EC42-440F-9E56-6AB048AC9755}">
      <dsp:nvSpPr>
        <dsp:cNvPr id="0" name=""/>
        <dsp:cNvSpPr/>
      </dsp:nvSpPr>
      <dsp:spPr>
        <a:xfrm>
          <a:off x="1810565" y="2071915"/>
          <a:ext cx="348221" cy="40735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1810565" y="2153386"/>
        <a:ext cx="243755" cy="244411"/>
      </dsp:txXfrm>
    </dsp:sp>
    <dsp:sp modelId="{F0190DB7-5312-4BCF-B964-CF81189DFB33}">
      <dsp:nvSpPr>
        <dsp:cNvPr id="0" name=""/>
        <dsp:cNvSpPr/>
      </dsp:nvSpPr>
      <dsp:spPr>
        <a:xfrm>
          <a:off x="2303330" y="1182268"/>
          <a:ext cx="1642552" cy="218664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Detailed design </a:t>
          </a:r>
        </a:p>
      </dsp:txBody>
      <dsp:txXfrm>
        <a:off x="2351439" y="1230377"/>
        <a:ext cx="1546334" cy="2090430"/>
      </dsp:txXfrm>
    </dsp:sp>
    <dsp:sp modelId="{830DDBE9-8679-4ED2-A51D-9D3D18B2DAF1}">
      <dsp:nvSpPr>
        <dsp:cNvPr id="0" name=""/>
        <dsp:cNvSpPr/>
      </dsp:nvSpPr>
      <dsp:spPr>
        <a:xfrm>
          <a:off x="4110139" y="2071915"/>
          <a:ext cx="348221" cy="40735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4110139" y="2153386"/>
        <a:ext cx="243755" cy="244411"/>
      </dsp:txXfrm>
    </dsp:sp>
    <dsp:sp modelId="{0068B60F-AB7E-406E-878F-A5868E26C12D}">
      <dsp:nvSpPr>
        <dsp:cNvPr id="0" name=""/>
        <dsp:cNvSpPr/>
      </dsp:nvSpPr>
      <dsp:spPr>
        <a:xfrm>
          <a:off x="4602905" y="1182268"/>
          <a:ext cx="1642552" cy="218664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Construction</a:t>
          </a:r>
        </a:p>
      </dsp:txBody>
      <dsp:txXfrm>
        <a:off x="4651014" y="1230377"/>
        <a:ext cx="1546334" cy="2090430"/>
      </dsp:txXfrm>
    </dsp:sp>
    <dsp:sp modelId="{35B20FCD-0216-41AD-8057-0FEBFB966BFC}">
      <dsp:nvSpPr>
        <dsp:cNvPr id="0" name=""/>
        <dsp:cNvSpPr/>
      </dsp:nvSpPr>
      <dsp:spPr>
        <a:xfrm>
          <a:off x="6409713" y="2071915"/>
          <a:ext cx="348221" cy="40735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6409713" y="2153386"/>
        <a:ext cx="243755" cy="244411"/>
      </dsp:txXfrm>
    </dsp:sp>
    <dsp:sp modelId="{419D2DB0-5E60-4E61-98B7-AB7E50519077}">
      <dsp:nvSpPr>
        <dsp:cNvPr id="0" name=""/>
        <dsp:cNvSpPr/>
      </dsp:nvSpPr>
      <dsp:spPr>
        <a:xfrm>
          <a:off x="6902479" y="1182268"/>
          <a:ext cx="1642552" cy="218664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Operations of completed facility</a:t>
          </a:r>
          <a:endParaRPr lang="en-CA" sz="1800" kern="1200" dirty="0"/>
        </a:p>
      </dsp:txBody>
      <dsp:txXfrm>
        <a:off x="6950588" y="1230377"/>
        <a:ext cx="1546334" cy="20904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9374-B421-4905-9E02-1AABA4C4A57C}" type="datetimeFigureOut">
              <a:rPr lang="en-CA" smtClean="0"/>
              <a:t>2023-12-20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https://www.sandler.com</a:t>
            </a:r>
          </a:p>
        </p:txBody>
      </p:sp>
      <p:sp>
        <p:nvSpPr>
          <p:cNvPr id="4" name="Slide Number Placeholder 3"/>
          <p:cNvSpPr>
            <a:spLocks noGrp="1"/>
          </p:cNvSpPr>
          <p:nvPr>
            <p:ph type="sldNum" sz="quarter" idx="5"/>
          </p:nvPr>
        </p:nvSpPr>
        <p:spPr/>
        <p:txBody>
          <a:bodyPr/>
          <a:lstStyle/>
          <a:p>
            <a:fld id="{26B71E44-4619-441F-B173-67D9A9F986B0}" type="slidenum">
              <a:rPr lang="en-CA" smtClean="0"/>
              <a:t>2</a:t>
            </a:fld>
            <a:endParaRPr lang="en-CA" dirty="0"/>
          </a:p>
        </p:txBody>
      </p:sp>
    </p:spTree>
    <p:extLst>
      <p:ext uri="{BB962C8B-B14F-4D97-AF65-F5344CB8AC3E}">
        <p14:creationId xmlns:p14="http://schemas.microsoft.com/office/powerpoint/2010/main" val="59517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https://www.investopedia.com/terms/c/central-purchasing.asp</a:t>
            </a:r>
          </a:p>
        </p:txBody>
      </p:sp>
      <p:sp>
        <p:nvSpPr>
          <p:cNvPr id="4" name="Slide Number Placeholder 3"/>
          <p:cNvSpPr>
            <a:spLocks noGrp="1"/>
          </p:cNvSpPr>
          <p:nvPr>
            <p:ph type="sldNum" sz="quarter" idx="5"/>
          </p:nvPr>
        </p:nvSpPr>
        <p:spPr/>
        <p:txBody>
          <a:bodyPr/>
          <a:lstStyle/>
          <a:p>
            <a:fld id="{26B71E44-4619-441F-B173-67D9A9F986B0}" type="slidenum">
              <a:rPr lang="en-CA" smtClean="0"/>
              <a:t>11</a:t>
            </a:fld>
            <a:endParaRPr lang="en-CA"/>
          </a:p>
        </p:txBody>
      </p:sp>
    </p:spTree>
    <p:extLst>
      <p:ext uri="{BB962C8B-B14F-4D97-AF65-F5344CB8AC3E}">
        <p14:creationId xmlns:p14="http://schemas.microsoft.com/office/powerpoint/2010/main" val="162472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https://www.dcresponse.co.uk/8-pitfalls-avoid-purchasing-ups/</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13</a:t>
            </a:fld>
            <a:endParaRPr lang="en-CA"/>
          </a:p>
        </p:txBody>
      </p:sp>
    </p:spTree>
    <p:extLst>
      <p:ext uri="{BB962C8B-B14F-4D97-AF65-F5344CB8AC3E}">
        <p14:creationId xmlns:p14="http://schemas.microsoft.com/office/powerpoint/2010/main" val="159970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https://www.dcresponse.co.uk/8-pitfalls-avoid-purchasing-ups/</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14</a:t>
            </a:fld>
            <a:endParaRPr lang="en-CA"/>
          </a:p>
        </p:txBody>
      </p:sp>
    </p:spTree>
    <p:extLst>
      <p:ext uri="{BB962C8B-B14F-4D97-AF65-F5344CB8AC3E}">
        <p14:creationId xmlns:p14="http://schemas.microsoft.com/office/powerpoint/2010/main" val="243864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https://www.dcresponse.co.uk/8-pitfalls-avoid-purchasing-ups/</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15</a:t>
            </a:fld>
            <a:endParaRPr lang="en-CA"/>
          </a:p>
        </p:txBody>
      </p:sp>
    </p:spTree>
    <p:extLst>
      <p:ext uri="{BB962C8B-B14F-4D97-AF65-F5344CB8AC3E}">
        <p14:creationId xmlns:p14="http://schemas.microsoft.com/office/powerpoint/2010/main" val="2078523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https://clipartix.com/success-clipart-image-60586/</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16</a:t>
            </a:fld>
            <a:endParaRPr lang="en-CA"/>
          </a:p>
        </p:txBody>
      </p:sp>
    </p:spTree>
    <p:extLst>
      <p:ext uri="{BB962C8B-B14F-4D97-AF65-F5344CB8AC3E}">
        <p14:creationId xmlns:p14="http://schemas.microsoft.com/office/powerpoint/2010/main" val="287840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Sourced from https://www.statista.com/statistics/319809/number-of-buyers-and-procurement-officers-in-the-uk/ </a:t>
            </a:r>
          </a:p>
          <a:p>
            <a:r>
              <a:rPr lang="en-US" dirty="0"/>
              <a:t>Image https://docucollab.com/</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a:t>
            </a:fld>
            <a:endParaRPr lang="en-CA"/>
          </a:p>
        </p:txBody>
      </p:sp>
    </p:spTree>
    <p:extLst>
      <p:ext uri="{BB962C8B-B14F-4D97-AF65-F5344CB8AC3E}">
        <p14:creationId xmlns:p14="http://schemas.microsoft.com/office/powerpoint/2010/main" val="173593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and some content from: https://www.netsuite.com/portal/resource/articles/accounting/procurement.shtml</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4</a:t>
            </a:fld>
            <a:endParaRPr lang="en-CA"/>
          </a:p>
        </p:txBody>
      </p:sp>
    </p:spTree>
    <p:extLst>
      <p:ext uri="{BB962C8B-B14F-4D97-AF65-F5344CB8AC3E}">
        <p14:creationId xmlns:p14="http://schemas.microsoft.com/office/powerpoint/2010/main" val="210879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and some content from: https://www.netsuite.com/portal/resource/articles/accounting/procurement.shtml</a:t>
            </a:r>
          </a:p>
          <a:p>
            <a:r>
              <a:rPr lang="en-CA" dirty="0"/>
              <a:t>Image https://www.biospectrumindia.com/features/69/8696/procurement-managers-critical-link-in-supply-chain-pharmaceutical-management.html</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5</a:t>
            </a:fld>
            <a:endParaRPr lang="en-CA"/>
          </a:p>
        </p:txBody>
      </p:sp>
    </p:spTree>
    <p:extLst>
      <p:ext uri="{BB962C8B-B14F-4D97-AF65-F5344CB8AC3E}">
        <p14:creationId xmlns:p14="http://schemas.microsoft.com/office/powerpoint/2010/main" val="256507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engineerscanada.ca</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6</a:t>
            </a:fld>
            <a:endParaRPr lang="en-CA"/>
          </a:p>
        </p:txBody>
      </p:sp>
    </p:spTree>
    <p:extLst>
      <p:ext uri="{BB962C8B-B14F-4D97-AF65-F5344CB8AC3E}">
        <p14:creationId xmlns:p14="http://schemas.microsoft.com/office/powerpoint/2010/main" val="329303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Sourced from https://www.thomasnet.com/articles/other/what-is-procurement/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Image wayfair.ca</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7</a:t>
            </a:fld>
            <a:endParaRPr lang="en-CA"/>
          </a:p>
        </p:txBody>
      </p:sp>
    </p:spTree>
    <p:extLst>
      <p:ext uri="{BB962C8B-B14F-4D97-AF65-F5344CB8AC3E}">
        <p14:creationId xmlns:p14="http://schemas.microsoft.com/office/powerpoint/2010/main" val="34920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https://fabulos.eu/fabulos-precommercial-procurement/</a:t>
            </a:r>
          </a:p>
          <a:p>
            <a:r>
              <a:rPr lang="en-CA" sz="1200" b="0" i="0" u="none" strike="noStrike"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The FABULOS project seeks new solutions and technologies to prepare cities for the future of mobility, including concepts such as self-driving buses. Novel transport solutions will be developed and acquired by utilising a Pre-Commercial Procurement (PCP), which allows the Procuring Partners to share the risks and benefits with the suppliers. The expected outcome of the FABULOS project is the demonstration of automated minibus service as part of the public transport system.”</a:t>
            </a:r>
            <a:endParaRPr lang="en-CA" sz="1200" b="0" i="0" u="none" strike="noStrike"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rPr>
              <a:t>See also </a:t>
            </a:r>
            <a:r>
              <a:rPr lang="en-CA" sz="1200" b="0" i="0" u="none" strike="noStrike" kern="1200" dirty="0">
                <a:solidFill>
                  <a:schemeClr val="tx1"/>
                </a:solidFill>
                <a:effectLst/>
                <a:latin typeface="+mn-lt"/>
                <a:ea typeface="+mn-ea"/>
                <a:cs typeface="+mn-cs"/>
              </a:rPr>
              <a:t>https://fabulos.eu/</a:t>
            </a:r>
          </a:p>
        </p:txBody>
      </p:sp>
      <p:sp>
        <p:nvSpPr>
          <p:cNvPr id="4" name="Slide Number Placeholder 3"/>
          <p:cNvSpPr>
            <a:spLocks noGrp="1"/>
          </p:cNvSpPr>
          <p:nvPr>
            <p:ph type="sldNum" sz="quarter" idx="10"/>
          </p:nvPr>
        </p:nvSpPr>
        <p:spPr/>
        <p:txBody>
          <a:bodyPr/>
          <a:lstStyle/>
          <a:p>
            <a:fld id="{26B71E44-4619-441F-B173-67D9A9F986B0}" type="slidenum">
              <a:rPr lang="en-CA" smtClean="0"/>
              <a:t>8</a:t>
            </a:fld>
            <a:endParaRPr lang="en-CA"/>
          </a:p>
        </p:txBody>
      </p:sp>
    </p:spTree>
    <p:extLst>
      <p:ext uri="{BB962C8B-B14F-4D97-AF65-F5344CB8AC3E}">
        <p14:creationId xmlns:p14="http://schemas.microsoft.com/office/powerpoint/2010/main" val="375808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image tpomag.com</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9</a:t>
            </a:fld>
            <a:endParaRPr lang="en-CA"/>
          </a:p>
        </p:txBody>
      </p:sp>
    </p:spTree>
    <p:extLst>
      <p:ext uri="{BB962C8B-B14F-4D97-AF65-F5344CB8AC3E}">
        <p14:creationId xmlns:p14="http://schemas.microsoft.com/office/powerpoint/2010/main" val="153670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https://www.ajc.com/news/local-govt--politics/atlanta-axes-top-purchasing-officer-feds-seize-items-from-his-office/UpGpKTqrgHFvMNLFPpx1MP/</a:t>
            </a:r>
          </a:p>
        </p:txBody>
      </p:sp>
      <p:sp>
        <p:nvSpPr>
          <p:cNvPr id="4" name="Slide Number Placeholder 3"/>
          <p:cNvSpPr>
            <a:spLocks noGrp="1"/>
          </p:cNvSpPr>
          <p:nvPr>
            <p:ph type="sldNum" sz="quarter" idx="5"/>
          </p:nvPr>
        </p:nvSpPr>
        <p:spPr/>
        <p:txBody>
          <a:bodyPr/>
          <a:lstStyle/>
          <a:p>
            <a:fld id="{26B71E44-4619-441F-B173-67D9A9F986B0}" type="slidenum">
              <a:rPr lang="en-CA" smtClean="0"/>
              <a:t>10</a:t>
            </a:fld>
            <a:endParaRPr lang="en-CA"/>
          </a:p>
        </p:txBody>
      </p:sp>
    </p:spTree>
    <p:extLst>
      <p:ext uri="{BB962C8B-B14F-4D97-AF65-F5344CB8AC3E}">
        <p14:creationId xmlns:p14="http://schemas.microsoft.com/office/powerpoint/2010/main" val="3309965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53" t="26917" r="-253" b="68902"/>
          <a:stretch/>
        </p:blipFill>
        <p:spPr>
          <a:xfrm>
            <a:off x="28576" y="1"/>
            <a:ext cx="9143999" cy="328612"/>
          </a:xfrm>
          <a:prstGeom prst="rect">
            <a:avLst/>
          </a:prstGeom>
        </p:spPr>
      </p:pic>
      <p:sp>
        <p:nvSpPr>
          <p:cNvPr id="10" name="Trapezoid 9"/>
          <p:cNvSpPr/>
          <p:nvPr userDrawn="1"/>
        </p:nvSpPr>
        <p:spPr>
          <a:xfrm rot="10800000">
            <a:off x="19139" y="0"/>
            <a:ext cx="1381036" cy="1109708"/>
          </a:xfrm>
          <a:prstGeom prst="trapezoid">
            <a:avLst>
              <a:gd name="adj" fmla="val 77492"/>
            </a:avLst>
          </a:prstGeom>
          <a:solidFill>
            <a:schemeClr val="tx1">
              <a:lumMod val="85000"/>
              <a:lumOff val="1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11" name="Rectangle 10"/>
          <p:cNvSpPr/>
          <p:nvPr userDrawn="1"/>
        </p:nvSpPr>
        <p:spPr>
          <a:xfrm>
            <a:off x="-4844" y="-1"/>
            <a:ext cx="711329" cy="110970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userDrawn="1">
            <p:ph type="title" hasCustomPrompt="1"/>
          </p:nvPr>
        </p:nvSpPr>
        <p:spPr>
          <a:xfrm>
            <a:off x="1271486" y="394337"/>
            <a:ext cx="7853376" cy="781095"/>
          </a:xfrm>
        </p:spPr>
        <p:txBody>
          <a:bodyPr>
            <a:normAutofit/>
          </a:bodyPr>
          <a:lstStyle>
            <a:lvl1pPr>
              <a:lnSpc>
                <a:spcPct val="90000"/>
              </a:lnSpc>
              <a:defRPr sz="2800" b="1">
                <a:solidFill>
                  <a:schemeClr val="tx2"/>
                </a:solidFill>
              </a:defRPr>
            </a:lvl1pPr>
          </a:lstStyle>
          <a:p>
            <a:br>
              <a:rPr lang="en-US" dirty="0"/>
            </a:br>
            <a:r>
              <a:rPr lang="en-US" dirty="0"/>
              <a:t>Click to edit Master title style</a:t>
            </a:r>
          </a:p>
        </p:txBody>
      </p:sp>
      <p:sp>
        <p:nvSpPr>
          <p:cNvPr id="3" name="Content Placeholder 2"/>
          <p:cNvSpPr>
            <a:spLocks noGrp="1"/>
          </p:cNvSpPr>
          <p:nvPr userDrawn="1">
            <p:ph idx="1" hasCustomPrompt="1"/>
          </p:nvPr>
        </p:nvSpPr>
        <p:spPr>
          <a:xfrm>
            <a:off x="706485" y="1531124"/>
            <a:ext cx="7989752" cy="3630795"/>
          </a:xfrm>
        </p:spPr>
        <p:txBody>
          <a:bodyPr/>
          <a:lstStyle>
            <a:lvl1pPr>
              <a:spcBef>
                <a:spcPts val="0"/>
              </a:spcBef>
              <a:spcAft>
                <a:spcPts val="500"/>
              </a:spcAft>
              <a:buClr>
                <a:schemeClr val="tx2"/>
              </a:buClr>
              <a:defRPr sz="2400"/>
            </a:lvl1pPr>
            <a:lvl2pPr marL="630000" indent="-306000">
              <a:spcBef>
                <a:spcPts val="0"/>
              </a:spcBef>
              <a:spcAft>
                <a:spcPts val="500"/>
              </a:spcAft>
              <a:buClr>
                <a:schemeClr val="tx2"/>
              </a:buClr>
              <a:buFont typeface="Symbol" panose="05050102010706020507" pitchFamily="18" charset="2"/>
              <a:buChar char=""/>
              <a:defRPr sz="2000"/>
            </a:lvl2pPr>
            <a:lvl3pPr marL="900000" indent="-270000">
              <a:spcBef>
                <a:spcPts val="0"/>
              </a:spcBef>
              <a:spcAft>
                <a:spcPts val="500"/>
              </a:spcAft>
              <a:buClr>
                <a:schemeClr val="tx2"/>
              </a:buClr>
              <a:buFont typeface="Courier New" panose="02070309020205020404" pitchFamily="49" charset="0"/>
              <a:buChar char="o"/>
              <a:defRPr sz="1800"/>
            </a:lvl3pPr>
            <a:lvl4pPr>
              <a:buClr>
                <a:schemeClr val="tx2"/>
              </a:buClr>
              <a:defRPr sz="1700"/>
            </a:lvl4pPr>
            <a:lvl5pPr>
              <a:buClr>
                <a:schemeClr val="tx2"/>
              </a:buClr>
              <a:defRPr sz="1600"/>
            </a:lvl5p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userDrawn="1">
            <p:ph type="sldNum" sz="quarter" idx="12"/>
          </p:nvPr>
        </p:nvSpPr>
        <p:spPr>
          <a:xfrm>
            <a:off x="-3668" y="6492874"/>
            <a:ext cx="770468" cy="365125"/>
          </a:xfrm>
        </p:spPr>
        <p:txBody>
          <a:bodyPr/>
          <a:lstStyle>
            <a:lvl1pPr algn="ctr">
              <a:defRPr>
                <a:solidFill>
                  <a:schemeClr val="tx1">
                    <a:lumMod val="85000"/>
                    <a:lumOff val="15000"/>
                  </a:schemeClr>
                </a:solidFill>
              </a:defRPr>
            </a:lvl1pPr>
          </a:lstStyle>
          <a:p>
            <a:fld id="{5771F767-0FB1-44C9-A6CF-166E2F908689}"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rotWithShape="1">
          <a:blip r:embed="rId3"/>
          <a:srcRect t="1" r="75788" b="1402"/>
          <a:stretch/>
        </p:blipFill>
        <p:spPr>
          <a:xfrm>
            <a:off x="228263" y="255412"/>
            <a:ext cx="570842" cy="529473"/>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7349" y="2043585"/>
            <a:ext cx="6858000" cy="1641490"/>
          </a:xfrm>
        </p:spPr>
        <p:txBody>
          <a:bodyPr wrap="none" anchor="t">
            <a:normAutofit/>
          </a:bodyPr>
          <a:lstStyle>
            <a:lvl1pPr algn="r">
              <a:defRPr sz="3960" b="1" spc="-203">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694376"/>
            <a:ext cx="6858000" cy="754025"/>
          </a:xfrm>
        </p:spPr>
        <p:txBody>
          <a:bodyPr anchor="b">
            <a:normAutofit/>
          </a:bodyPr>
          <a:lstStyle>
            <a:lvl1pPr marL="0" indent="0" algn="r">
              <a:buNone/>
              <a:defRPr sz="2160" b="0">
                <a:solidFill>
                  <a:schemeClr val="tx1">
                    <a:lumMod val="85000"/>
                  </a:schemeClr>
                </a:solidFill>
                <a:latin typeface="+mj-lt"/>
              </a:defRPr>
            </a:lvl1pPr>
            <a:lvl2pPr marL="308610" indent="0" algn="ctr">
              <a:buNone/>
              <a:defRPr sz="135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r>
              <a:rPr lang="en-US"/>
              <a:t>Click to edit Master subtitle style</a:t>
            </a:r>
            <a:endParaRPr lang="en-US" dirty="0"/>
          </a:p>
        </p:txBody>
      </p:sp>
    </p:spTree>
    <p:extLst>
      <p:ext uri="{BB962C8B-B14F-4D97-AF65-F5344CB8AC3E}">
        <p14:creationId xmlns:p14="http://schemas.microsoft.com/office/powerpoint/2010/main" val="424745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628650" y="365760"/>
            <a:ext cx="7886700" cy="873105"/>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840000" y="1825625"/>
            <a:ext cx="7675350" cy="4071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0280C862-0571-455C-B0F2-DF1F48FF7D0E}"/>
              </a:ext>
            </a:extLst>
          </p:cNvPr>
          <p:cNvSpPr>
            <a:spLocks noGrp="1"/>
          </p:cNvSpPr>
          <p:nvPr>
            <p:ph type="sldNum" sz="quarter" idx="12"/>
          </p:nvPr>
        </p:nvSpPr>
        <p:spPr>
          <a:xfrm>
            <a:off x="8281169" y="6337322"/>
            <a:ext cx="715962" cy="363854"/>
          </a:xfrm>
        </p:spPr>
        <p:txBody>
          <a:bodyPr/>
          <a:lstStyle>
            <a:lvl1pPr>
              <a:defRPr/>
            </a:lvl1pPr>
          </a:lstStyle>
          <a:p>
            <a:pPr>
              <a:defRPr/>
            </a:pPr>
            <a:fld id="{A55384A0-DCDA-49C2-912D-BF4C74E86B09}" type="slidenum">
              <a:rPr lang="en-US" smtClean="0">
                <a:solidFill>
                  <a:prstClr val="white">
                    <a:lumMod val="85000"/>
                  </a:prstClr>
                </a:solidFill>
              </a:rPr>
              <a:pPr>
                <a:defRPr/>
              </a:pPr>
              <a:t>‹#›</a:t>
            </a:fld>
            <a:endParaRPr lang="en-US" dirty="0">
              <a:solidFill>
                <a:prstClr val="white">
                  <a:lumMod val="85000"/>
                </a:prstClr>
              </a:solidFill>
            </a:endParaRPr>
          </a:p>
        </p:txBody>
      </p:sp>
    </p:spTree>
    <p:extLst>
      <p:ext uri="{BB962C8B-B14F-4D97-AF65-F5344CB8AC3E}">
        <p14:creationId xmlns:p14="http://schemas.microsoft.com/office/powerpoint/2010/main" val="957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4168" y="690432"/>
            <a:ext cx="7266038" cy="482588"/>
          </a:xfrm>
          <a:prstGeom prst="rect">
            <a:avLst/>
          </a:prstGeom>
        </p:spPr>
        <p:txBody>
          <a:bodyPr lIns="0" tIns="0" rIns="0" bIns="0" anchor="t" anchorCtr="0"/>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560439" y="1536192"/>
            <a:ext cx="8219767" cy="3795728"/>
          </a:xfrm>
          <a:prstGeom prst="rect">
            <a:avLst/>
          </a:prstGeom>
        </p:spPr>
        <p:txBody>
          <a:bodyPr vert="horz"/>
          <a:lstStyle>
            <a:lvl1pPr marL="0" marR="0" indent="0" algn="l" defTabSz="342900" rtl="0" eaLnBrk="1" fontAlgn="auto" latinLnBrk="0" hangingPunct="1">
              <a:lnSpc>
                <a:spcPct val="100000"/>
              </a:lnSpc>
              <a:spcBef>
                <a:spcPct val="20000"/>
              </a:spcBef>
              <a:spcAft>
                <a:spcPts val="0"/>
              </a:spcAft>
              <a:buClrTx/>
              <a:buSzTx/>
              <a:buFont typeface="Arial"/>
              <a:buNone/>
              <a:tabLst/>
              <a:defRPr sz="2400"/>
            </a:lvl1pPr>
            <a:lvl2pPr>
              <a:defRPr sz="2100"/>
            </a:lvl2pPr>
            <a:lvl3pPr>
              <a:defRPr sz="2100"/>
            </a:lvl3pPr>
            <a:lvl4pPr>
              <a:defRPr sz="210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3" name="Slide Number Placeholder 12"/>
          <p:cNvSpPr>
            <a:spLocks noGrp="1"/>
          </p:cNvSpPr>
          <p:nvPr>
            <p:ph type="sldNum" sz="quarter" idx="13"/>
          </p:nvPr>
        </p:nvSpPr>
        <p:spPr/>
        <p:txBody>
          <a:bodyPr/>
          <a:lstStyle>
            <a:lvl1pPr>
              <a:defRPr>
                <a:solidFill>
                  <a:schemeClr val="bg1"/>
                </a:solidFill>
              </a:defRPr>
            </a:lvl1pPr>
          </a:lstStyle>
          <a:p>
            <a:pPr>
              <a:defRPr/>
            </a:pPr>
            <a:fld id="{15738673-5A64-4BE5-BB54-00BB9704DBF7}" type="slidenum">
              <a:rPr lang="en-US" smtClean="0"/>
              <a:pPr>
                <a:defRPr/>
              </a:pPr>
              <a:t>‹#›</a:t>
            </a:fld>
            <a:endParaRPr lang="en-US" dirty="0"/>
          </a:p>
        </p:txBody>
      </p:sp>
    </p:spTree>
    <p:extLst>
      <p:ext uri="{BB962C8B-B14F-4D97-AF65-F5344CB8AC3E}">
        <p14:creationId xmlns:p14="http://schemas.microsoft.com/office/powerpoint/2010/main" val="8029085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chorCtr="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i="1"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76D5932-C0F5-4E52-BCB8-7388CEF6CA5B}"/>
              </a:ext>
            </a:extLst>
          </p:cNvPr>
          <p:cNvSpPr>
            <a:spLocks noGrp="1"/>
          </p:cNvSpPr>
          <p:nvPr>
            <p:ph type="title"/>
          </p:nvPr>
        </p:nvSpPr>
        <p:spPr bwMode="auto">
          <a:xfrm>
            <a:off x="628650" y="365760"/>
            <a:ext cx="78867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36C9C578-838E-47A6-94C1-9F439827294F}"/>
              </a:ext>
            </a:extLst>
          </p:cNvPr>
          <p:cNvSpPr>
            <a:spLocks noGrp="1"/>
          </p:cNvSpPr>
          <p:nvPr>
            <p:ph type="body" idx="1"/>
          </p:nvPr>
        </p:nvSpPr>
        <p:spPr bwMode="auto">
          <a:xfrm>
            <a:off x="839788" y="1824990"/>
            <a:ext cx="7675562"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a:extLst>
              <a:ext uri="{FF2B5EF4-FFF2-40B4-BE49-F238E27FC236}">
                <a16:creationId xmlns:a16="http://schemas.microsoft.com/office/drawing/2014/main" id="{49BF435B-5CC8-4EE9-8256-5F34DDA7F940}"/>
              </a:ext>
            </a:extLst>
          </p:cNvPr>
          <p:cNvSpPr>
            <a:spLocks noGrp="1"/>
          </p:cNvSpPr>
          <p:nvPr>
            <p:ph type="sldNum" sz="quarter" idx="4"/>
          </p:nvPr>
        </p:nvSpPr>
        <p:spPr>
          <a:xfrm>
            <a:off x="8261504" y="6311266"/>
            <a:ext cx="715962" cy="363854"/>
          </a:xfrm>
          <a:prstGeom prst="rect">
            <a:avLst/>
          </a:prstGeom>
        </p:spPr>
        <p:txBody>
          <a:bodyPr vert="horz" lIns="91440" tIns="45720" rIns="91440" bIns="45720" rtlCol="0" anchor="ctr"/>
          <a:lstStyle>
            <a:lvl1pPr algn="r" defTabSz="320954" eaLnBrk="1" fontAlgn="auto" hangingPunct="1">
              <a:spcBef>
                <a:spcPts val="0"/>
              </a:spcBef>
              <a:spcAft>
                <a:spcPts val="0"/>
              </a:spcAft>
              <a:defRPr sz="810">
                <a:solidFill>
                  <a:schemeClr val="bg1"/>
                </a:solidFill>
                <a:latin typeface="+mn-lt"/>
              </a:defRPr>
            </a:lvl1pPr>
          </a:lstStyle>
          <a:p>
            <a:pPr>
              <a:defRPr/>
            </a:pPr>
            <a:fld id="{15738673-5A64-4BE5-BB54-00BB9704DBF7}" type="slidenum">
              <a:rPr lang="en-US" smtClean="0"/>
              <a:pPr>
                <a:defRPr/>
              </a:pPr>
              <a:t>‹#›</a:t>
            </a:fld>
            <a:endParaRPr lang="en-US" dirty="0"/>
          </a:p>
        </p:txBody>
      </p:sp>
    </p:spTree>
    <p:extLst>
      <p:ext uri="{BB962C8B-B14F-4D97-AF65-F5344CB8AC3E}">
        <p14:creationId xmlns:p14="http://schemas.microsoft.com/office/powerpoint/2010/main" val="2730137120"/>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Lst>
  <p:hf hdr="0" dt="0"/>
  <p:txStyles>
    <p:titleStyle>
      <a:lvl1pPr algn="l" defTabSz="617220" rtl="0" eaLnBrk="0" fontAlgn="base" hangingPunct="0">
        <a:lnSpc>
          <a:spcPct val="90000"/>
        </a:lnSpc>
        <a:spcBef>
          <a:spcPct val="0"/>
        </a:spcBef>
        <a:spcAft>
          <a:spcPct val="0"/>
        </a:spcAft>
        <a:defRPr sz="3960" kern="1200">
          <a:solidFill>
            <a:srgbClr val="6F6F6F"/>
          </a:solidFill>
          <a:latin typeface="+mj-lt"/>
          <a:ea typeface="+mj-ea"/>
          <a:cs typeface="+mj-cs"/>
        </a:defRPr>
      </a:lvl1pPr>
      <a:lvl2pPr algn="l" defTabSz="617220" rtl="0" eaLnBrk="0" fontAlgn="base" hangingPunct="0">
        <a:lnSpc>
          <a:spcPct val="90000"/>
        </a:lnSpc>
        <a:spcBef>
          <a:spcPct val="0"/>
        </a:spcBef>
        <a:spcAft>
          <a:spcPct val="0"/>
        </a:spcAft>
        <a:defRPr sz="3960">
          <a:solidFill>
            <a:srgbClr val="6F6F6F"/>
          </a:solidFill>
          <a:latin typeface="Arial" charset="0"/>
        </a:defRPr>
      </a:lvl2pPr>
      <a:lvl3pPr algn="l" defTabSz="617220" rtl="0" eaLnBrk="0" fontAlgn="base" hangingPunct="0">
        <a:lnSpc>
          <a:spcPct val="90000"/>
        </a:lnSpc>
        <a:spcBef>
          <a:spcPct val="0"/>
        </a:spcBef>
        <a:spcAft>
          <a:spcPct val="0"/>
        </a:spcAft>
        <a:defRPr sz="3960">
          <a:solidFill>
            <a:srgbClr val="6F6F6F"/>
          </a:solidFill>
          <a:latin typeface="Arial" charset="0"/>
        </a:defRPr>
      </a:lvl3pPr>
      <a:lvl4pPr algn="l" defTabSz="617220" rtl="0" eaLnBrk="0" fontAlgn="base" hangingPunct="0">
        <a:lnSpc>
          <a:spcPct val="90000"/>
        </a:lnSpc>
        <a:spcBef>
          <a:spcPct val="0"/>
        </a:spcBef>
        <a:spcAft>
          <a:spcPct val="0"/>
        </a:spcAft>
        <a:defRPr sz="3960">
          <a:solidFill>
            <a:srgbClr val="6F6F6F"/>
          </a:solidFill>
          <a:latin typeface="Arial" charset="0"/>
        </a:defRPr>
      </a:lvl4pPr>
      <a:lvl5pPr algn="l" defTabSz="617220" rtl="0" eaLnBrk="0" fontAlgn="base" hangingPunct="0">
        <a:lnSpc>
          <a:spcPct val="90000"/>
        </a:lnSpc>
        <a:spcBef>
          <a:spcPct val="0"/>
        </a:spcBef>
        <a:spcAft>
          <a:spcPct val="0"/>
        </a:spcAft>
        <a:defRPr sz="3960">
          <a:solidFill>
            <a:srgbClr val="6F6F6F"/>
          </a:solidFill>
          <a:latin typeface="Arial" charset="0"/>
        </a:defRPr>
      </a:lvl5pPr>
      <a:lvl6pPr marL="411480" algn="l" defTabSz="617220" rtl="0" fontAlgn="base">
        <a:lnSpc>
          <a:spcPct val="90000"/>
        </a:lnSpc>
        <a:spcBef>
          <a:spcPct val="0"/>
        </a:spcBef>
        <a:spcAft>
          <a:spcPct val="0"/>
        </a:spcAft>
        <a:defRPr sz="3960">
          <a:solidFill>
            <a:srgbClr val="6F6F6F"/>
          </a:solidFill>
          <a:latin typeface="Arial" charset="0"/>
        </a:defRPr>
      </a:lvl6pPr>
      <a:lvl7pPr marL="822960" algn="l" defTabSz="617220" rtl="0" fontAlgn="base">
        <a:lnSpc>
          <a:spcPct val="90000"/>
        </a:lnSpc>
        <a:spcBef>
          <a:spcPct val="0"/>
        </a:spcBef>
        <a:spcAft>
          <a:spcPct val="0"/>
        </a:spcAft>
        <a:defRPr sz="3960">
          <a:solidFill>
            <a:srgbClr val="6F6F6F"/>
          </a:solidFill>
          <a:latin typeface="Arial" charset="0"/>
        </a:defRPr>
      </a:lvl7pPr>
      <a:lvl8pPr marL="1234440" algn="l" defTabSz="617220" rtl="0" fontAlgn="base">
        <a:lnSpc>
          <a:spcPct val="90000"/>
        </a:lnSpc>
        <a:spcBef>
          <a:spcPct val="0"/>
        </a:spcBef>
        <a:spcAft>
          <a:spcPct val="0"/>
        </a:spcAft>
        <a:defRPr sz="3960">
          <a:solidFill>
            <a:srgbClr val="6F6F6F"/>
          </a:solidFill>
          <a:latin typeface="Arial" charset="0"/>
        </a:defRPr>
      </a:lvl8pPr>
      <a:lvl9pPr marL="1645920" algn="l" defTabSz="617220" rtl="0" fontAlgn="base">
        <a:lnSpc>
          <a:spcPct val="90000"/>
        </a:lnSpc>
        <a:spcBef>
          <a:spcPct val="0"/>
        </a:spcBef>
        <a:spcAft>
          <a:spcPct val="0"/>
        </a:spcAft>
        <a:defRPr sz="3960">
          <a:solidFill>
            <a:srgbClr val="6F6F6F"/>
          </a:solidFill>
          <a:latin typeface="Arial" charset="0"/>
        </a:defRPr>
      </a:lvl9pPr>
    </p:titleStyle>
    <p:bodyStyle>
      <a:lvl1pPr marL="154305" indent="-154305" algn="l" defTabSz="617220" rtl="0" eaLnBrk="0" fontAlgn="base" hangingPunct="0">
        <a:lnSpc>
          <a:spcPct val="90000"/>
        </a:lnSpc>
        <a:spcBef>
          <a:spcPts val="675"/>
        </a:spcBef>
        <a:spcAft>
          <a:spcPct val="0"/>
        </a:spcAft>
        <a:buFont typeface="Arial" panose="020B0604020202020204" pitchFamily="34" charset="0"/>
        <a:buChar char="•"/>
        <a:defRPr sz="2880" kern="1200">
          <a:solidFill>
            <a:schemeClr val="bg1"/>
          </a:solidFill>
          <a:latin typeface="+mn-lt"/>
          <a:ea typeface="+mn-ea"/>
          <a:cs typeface="+mn-cs"/>
        </a:defRPr>
      </a:lvl1pPr>
      <a:lvl2pPr marL="462915" indent="-154305" algn="l" defTabSz="617220" rtl="0" eaLnBrk="0" fontAlgn="base" hangingPunct="0">
        <a:lnSpc>
          <a:spcPct val="90000"/>
        </a:lnSpc>
        <a:spcBef>
          <a:spcPts val="338"/>
        </a:spcBef>
        <a:spcAft>
          <a:spcPct val="0"/>
        </a:spcAft>
        <a:buFont typeface="Arial" panose="020B0604020202020204" pitchFamily="34" charset="0"/>
        <a:buChar char="•"/>
        <a:defRPr sz="2520" kern="1200">
          <a:solidFill>
            <a:schemeClr val="bg1"/>
          </a:solidFill>
          <a:latin typeface="+mn-lt"/>
          <a:ea typeface="+mn-ea"/>
          <a:cs typeface="+mn-cs"/>
        </a:defRPr>
      </a:lvl2pPr>
      <a:lvl3pPr marL="771525" indent="-154305" algn="l" defTabSz="617220" rtl="0" eaLnBrk="0" fontAlgn="base" hangingPunct="0">
        <a:lnSpc>
          <a:spcPct val="90000"/>
        </a:lnSpc>
        <a:spcBef>
          <a:spcPts val="338"/>
        </a:spcBef>
        <a:spcAft>
          <a:spcPct val="0"/>
        </a:spcAft>
        <a:buFont typeface="Arial" panose="020B0604020202020204" pitchFamily="34" charset="0"/>
        <a:buChar char="•"/>
        <a:defRPr sz="2160" kern="1200">
          <a:solidFill>
            <a:schemeClr val="bg1"/>
          </a:solidFill>
          <a:latin typeface="+mn-lt"/>
          <a:ea typeface="+mn-ea"/>
          <a:cs typeface="+mn-cs"/>
        </a:defRPr>
      </a:lvl3pPr>
      <a:lvl4pPr marL="1080135" indent="-154305" algn="l" defTabSz="617220" rtl="0" eaLnBrk="0" fontAlgn="base" hangingPunct="0">
        <a:lnSpc>
          <a:spcPct val="90000"/>
        </a:lnSpc>
        <a:spcBef>
          <a:spcPts val="338"/>
        </a:spcBef>
        <a:spcAft>
          <a:spcPct val="0"/>
        </a:spcAft>
        <a:buFont typeface="Arial" panose="020B0604020202020204" pitchFamily="34" charset="0"/>
        <a:buChar char="•"/>
        <a:defRPr sz="1800" kern="1200">
          <a:solidFill>
            <a:schemeClr val="bg1"/>
          </a:solidFill>
          <a:latin typeface="+mn-lt"/>
          <a:ea typeface="+mn-ea"/>
          <a:cs typeface="+mn-cs"/>
        </a:defRPr>
      </a:lvl4pPr>
      <a:lvl5pPr marL="1388745" indent="-154305" algn="l" defTabSz="617220" rtl="0" eaLnBrk="0" fontAlgn="base" hangingPunct="0">
        <a:lnSpc>
          <a:spcPct val="90000"/>
        </a:lnSpc>
        <a:spcBef>
          <a:spcPts val="338"/>
        </a:spcBef>
        <a:spcAft>
          <a:spcPct val="0"/>
        </a:spcAft>
        <a:buFont typeface="Arial" panose="020B0604020202020204" pitchFamily="34" charset="0"/>
        <a:buChar char="•"/>
        <a:defRPr sz="1440" kern="1200">
          <a:solidFill>
            <a:schemeClr val="bg1"/>
          </a:solidFill>
          <a:latin typeface="+mn-lt"/>
          <a:ea typeface="+mn-ea"/>
          <a:cs typeface="+mn-cs"/>
        </a:defRPr>
      </a:lvl5pPr>
      <a:lvl6pPr marL="169735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6pPr>
      <a:lvl7pPr marL="200596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7pPr>
      <a:lvl8pPr marL="231457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220" rtl="0" eaLnBrk="1" latinLnBrk="0" hangingPunct="1">
        <a:defRPr sz="1215" kern="1200">
          <a:solidFill>
            <a:schemeClr val="tx1"/>
          </a:solidFill>
          <a:latin typeface="+mn-lt"/>
          <a:ea typeface="+mn-ea"/>
          <a:cs typeface="+mn-cs"/>
        </a:defRPr>
      </a:lvl1pPr>
      <a:lvl2pPr marL="308610" algn="l" defTabSz="617220" rtl="0" eaLnBrk="1" latinLnBrk="0" hangingPunct="1">
        <a:defRPr sz="1215" kern="1200">
          <a:solidFill>
            <a:schemeClr val="tx1"/>
          </a:solidFill>
          <a:latin typeface="+mn-lt"/>
          <a:ea typeface="+mn-ea"/>
          <a:cs typeface="+mn-cs"/>
        </a:defRPr>
      </a:lvl2pPr>
      <a:lvl3pPr marL="617220" algn="l" defTabSz="617220" rtl="0" eaLnBrk="1" latinLnBrk="0" hangingPunct="1">
        <a:defRPr sz="1215" kern="1200">
          <a:solidFill>
            <a:schemeClr val="tx1"/>
          </a:solidFill>
          <a:latin typeface="+mn-lt"/>
          <a:ea typeface="+mn-ea"/>
          <a:cs typeface="+mn-cs"/>
        </a:defRPr>
      </a:lvl3pPr>
      <a:lvl4pPr marL="925830" algn="l" defTabSz="617220" rtl="0" eaLnBrk="1" latinLnBrk="0" hangingPunct="1">
        <a:defRPr sz="1215" kern="1200">
          <a:solidFill>
            <a:schemeClr val="tx1"/>
          </a:solidFill>
          <a:latin typeface="+mn-lt"/>
          <a:ea typeface="+mn-ea"/>
          <a:cs typeface="+mn-cs"/>
        </a:defRPr>
      </a:lvl4pPr>
      <a:lvl5pPr marL="1234440" algn="l" defTabSz="617220" rtl="0" eaLnBrk="1" latinLnBrk="0" hangingPunct="1">
        <a:defRPr sz="1215" kern="1200">
          <a:solidFill>
            <a:schemeClr val="tx1"/>
          </a:solidFill>
          <a:latin typeface="+mn-lt"/>
          <a:ea typeface="+mn-ea"/>
          <a:cs typeface="+mn-cs"/>
        </a:defRPr>
      </a:lvl5pPr>
      <a:lvl6pPr marL="1543050" algn="l" defTabSz="617220" rtl="0" eaLnBrk="1" latinLnBrk="0" hangingPunct="1">
        <a:defRPr sz="1215" kern="1200">
          <a:solidFill>
            <a:schemeClr val="tx1"/>
          </a:solidFill>
          <a:latin typeface="+mn-lt"/>
          <a:ea typeface="+mn-ea"/>
          <a:cs typeface="+mn-cs"/>
        </a:defRPr>
      </a:lvl6pPr>
      <a:lvl7pPr marL="1851660" algn="l" defTabSz="617220" rtl="0" eaLnBrk="1" latinLnBrk="0" hangingPunct="1">
        <a:defRPr sz="1215" kern="1200">
          <a:solidFill>
            <a:schemeClr val="tx1"/>
          </a:solidFill>
          <a:latin typeface="+mn-lt"/>
          <a:ea typeface="+mn-ea"/>
          <a:cs typeface="+mn-cs"/>
        </a:defRPr>
      </a:lvl7pPr>
      <a:lvl8pPr marL="2160270" algn="l" defTabSz="617220" rtl="0" eaLnBrk="1" latinLnBrk="0" hangingPunct="1">
        <a:defRPr sz="1215" kern="1200">
          <a:solidFill>
            <a:schemeClr val="tx1"/>
          </a:solidFill>
          <a:latin typeface="+mn-lt"/>
          <a:ea typeface="+mn-ea"/>
          <a:cs typeface="+mn-cs"/>
        </a:defRPr>
      </a:lvl8pPr>
      <a:lvl9pPr marL="2468880" algn="l" defTabSz="617220"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AxOeDE8cP8k"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quandarycg.com/procurement-risks-and-how-to-navigate-the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youtube.com/watch/eL-x7oNihBc" TargetMode="Externa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www.tpsgc-pwgsc.gc.ca/apropos-about/prps-bt-eng.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abulos.eu/fabulos-precommercial-procurement/" TargetMode="Externa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diagramColors" Target="../diagrams/colors1.xml"/><Relationship Id="rId12" Type="http://schemas.openxmlformats.org/officeDocument/2006/relationships/image" Target="../media/image20.svg"/><Relationship Id="rId2" Type="http://schemas.openxmlformats.org/officeDocument/2006/relationships/notesSlide" Target="../notesSlides/notesSlide8.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9.png"/><Relationship Id="rId5" Type="http://schemas.openxmlformats.org/officeDocument/2006/relationships/diagramLayout" Target="../diagrams/layout1.xml"/><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diagramData" Target="../diagrams/data1.xml"/><Relationship Id="rId9" Type="http://schemas.openxmlformats.org/officeDocument/2006/relationships/image" Target="../media/image17.pn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a:t>Module 2</a:t>
            </a:r>
            <a:br>
              <a:rPr lang="en-CA" dirty="0"/>
            </a:br>
            <a:r>
              <a:rPr lang="en-CA" dirty="0"/>
              <a:t>procurement management fundamentals</a:t>
            </a:r>
          </a:p>
        </p:txBody>
      </p:sp>
      <p:sp>
        <p:nvSpPr>
          <p:cNvPr id="3" name="Subtitle 2"/>
          <p:cNvSpPr>
            <a:spLocks noGrp="1"/>
          </p:cNvSpPr>
          <p:nvPr>
            <p:ph type="subTitle" idx="1"/>
          </p:nvPr>
        </p:nvSpPr>
        <p:spPr/>
        <p:txBody>
          <a:bodyPr/>
          <a:lstStyle/>
          <a:p>
            <a:r>
              <a:rPr lang="en-CA" dirty="0" err="1"/>
              <a:t>Mgmt</a:t>
            </a:r>
            <a:r>
              <a:rPr lang="en-CA" dirty="0"/>
              <a:t> 6063 – Project Procurement</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B985-9AF8-4307-9208-65C43DB79822}"/>
              </a:ext>
            </a:extLst>
          </p:cNvPr>
          <p:cNvSpPr>
            <a:spLocks noGrp="1"/>
          </p:cNvSpPr>
          <p:nvPr>
            <p:ph type="title"/>
          </p:nvPr>
        </p:nvSpPr>
        <p:spPr/>
        <p:txBody>
          <a:bodyPr>
            <a:normAutofit fontScale="90000"/>
          </a:bodyPr>
          <a:lstStyle/>
          <a:p>
            <a:r>
              <a:rPr lang="en-CA" dirty="0"/>
              <a:t>Objectives of the procurement department/group</a:t>
            </a:r>
          </a:p>
        </p:txBody>
      </p:sp>
      <p:sp>
        <p:nvSpPr>
          <p:cNvPr id="3" name="Content Placeholder 2">
            <a:extLst>
              <a:ext uri="{FF2B5EF4-FFF2-40B4-BE49-F238E27FC236}">
                <a16:creationId xmlns:a16="http://schemas.microsoft.com/office/drawing/2014/main" id="{EE91F690-22F0-4AC2-9DFA-8B8DAFF9E6E9}"/>
              </a:ext>
            </a:extLst>
          </p:cNvPr>
          <p:cNvSpPr>
            <a:spLocks noGrp="1"/>
          </p:cNvSpPr>
          <p:nvPr>
            <p:ph idx="1"/>
          </p:nvPr>
        </p:nvSpPr>
        <p:spPr>
          <a:xfrm>
            <a:off x="611235" y="1369199"/>
            <a:ext cx="8035459" cy="5403076"/>
          </a:xfrm>
        </p:spPr>
        <p:txBody>
          <a:bodyPr>
            <a:normAutofit/>
          </a:bodyPr>
          <a:lstStyle/>
          <a:p>
            <a:r>
              <a:rPr lang="en-US" dirty="0"/>
              <a:t>Supporting the organization’s strategy (example: centralized procurement)</a:t>
            </a:r>
          </a:p>
          <a:p>
            <a:r>
              <a:rPr lang="en-US" dirty="0"/>
              <a:t>Primary function of the purchasing department: lower costs. </a:t>
            </a:r>
          </a:p>
          <a:p>
            <a:r>
              <a:rPr lang="en-US" dirty="0"/>
              <a:t>Security of supply</a:t>
            </a:r>
          </a:p>
          <a:p>
            <a:r>
              <a:rPr lang="en-US" dirty="0"/>
              <a:t>Supplier reliability</a:t>
            </a:r>
          </a:p>
          <a:p>
            <a:r>
              <a:rPr lang="en-US" dirty="0"/>
              <a:t>Risk reduction and mitigation</a:t>
            </a:r>
          </a:p>
          <a:p>
            <a:r>
              <a:rPr lang="en-US" dirty="0"/>
              <a:t>Quality improvement</a:t>
            </a:r>
          </a:p>
          <a:p>
            <a:r>
              <a:rPr lang="en-US" dirty="0"/>
              <a:t>Sometimes reducing the number of </a:t>
            </a:r>
            <a:br>
              <a:rPr lang="en-US" dirty="0"/>
            </a:br>
            <a:r>
              <a:rPr lang="en-US" dirty="0"/>
              <a:t>suppliers, sometimes diversifying </a:t>
            </a:r>
            <a:br>
              <a:rPr lang="en-US" dirty="0"/>
            </a:br>
            <a:r>
              <a:rPr lang="en-US" dirty="0"/>
              <a:t>suppliers</a:t>
            </a:r>
          </a:p>
          <a:p>
            <a:r>
              <a:rPr lang="en-US" dirty="0"/>
              <a:t>Achieving KPI targets such as savings </a:t>
            </a:r>
            <a:br>
              <a:rPr lang="en-US" dirty="0"/>
            </a:br>
            <a:r>
              <a:rPr lang="en-US" dirty="0"/>
              <a:t>on supplier spend</a:t>
            </a:r>
          </a:p>
          <a:p>
            <a:endParaRPr lang="en-CA" dirty="0"/>
          </a:p>
        </p:txBody>
      </p:sp>
      <p:sp>
        <p:nvSpPr>
          <p:cNvPr id="4" name="Slide Number Placeholder 3">
            <a:extLst>
              <a:ext uri="{FF2B5EF4-FFF2-40B4-BE49-F238E27FC236}">
                <a16:creationId xmlns:a16="http://schemas.microsoft.com/office/drawing/2014/main" id="{184D97C6-0E0A-44AD-9CBE-3151DBB74962}"/>
              </a:ext>
            </a:extLst>
          </p:cNvPr>
          <p:cNvSpPr>
            <a:spLocks noGrp="1"/>
          </p:cNvSpPr>
          <p:nvPr>
            <p:ph type="sldNum" sz="quarter" idx="12"/>
          </p:nvPr>
        </p:nvSpPr>
        <p:spPr/>
        <p:txBody>
          <a:bodyPr/>
          <a:lstStyle/>
          <a:p>
            <a:fld id="{5771F767-0FB1-44C9-A6CF-166E2F908689}" type="slidenum">
              <a:rPr lang="en-US" smtClean="0"/>
              <a:pPr/>
              <a:t>10</a:t>
            </a:fld>
            <a:endParaRPr lang="en-US" dirty="0"/>
          </a:p>
        </p:txBody>
      </p:sp>
      <p:pic>
        <p:nvPicPr>
          <p:cNvPr id="4098" name="Picture 2" descr="Atlanta fires top purchasing officer, feds seize items from City Hall">
            <a:extLst>
              <a:ext uri="{FF2B5EF4-FFF2-40B4-BE49-F238E27FC236}">
                <a16:creationId xmlns:a16="http://schemas.microsoft.com/office/drawing/2014/main" id="{3ECDEDA5-E42C-4306-B4E2-D53EC26360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05"/>
          <a:stretch/>
        </p:blipFill>
        <p:spPr bwMode="auto">
          <a:xfrm>
            <a:off x="6067426" y="4610099"/>
            <a:ext cx="2839128" cy="195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9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88A1-CB1E-4358-93D1-CE3577FA5574}"/>
              </a:ext>
            </a:extLst>
          </p:cNvPr>
          <p:cNvSpPr>
            <a:spLocks noGrp="1"/>
          </p:cNvSpPr>
          <p:nvPr>
            <p:ph type="title"/>
          </p:nvPr>
        </p:nvSpPr>
        <p:spPr/>
        <p:txBody>
          <a:bodyPr/>
          <a:lstStyle/>
          <a:p>
            <a:r>
              <a:rPr lang="en-CA" dirty="0"/>
              <a:t>Centralized procurement</a:t>
            </a:r>
          </a:p>
        </p:txBody>
      </p:sp>
      <p:pic>
        <p:nvPicPr>
          <p:cNvPr id="8" name="Content Placeholder 7">
            <a:extLst>
              <a:ext uri="{FF2B5EF4-FFF2-40B4-BE49-F238E27FC236}">
                <a16:creationId xmlns:a16="http://schemas.microsoft.com/office/drawing/2014/main" id="{D26A2E43-4B69-4CF8-9579-700B0D8492C7}"/>
              </a:ext>
            </a:extLst>
          </p:cNvPr>
          <p:cNvPicPr>
            <a:picLocks noGrp="1" noChangeAspect="1"/>
          </p:cNvPicPr>
          <p:nvPr>
            <p:ph idx="1"/>
          </p:nvPr>
        </p:nvPicPr>
        <p:blipFill rotWithShape="1">
          <a:blip r:embed="rId3"/>
          <a:srcRect l="5968" t="8914"/>
          <a:stretch/>
        </p:blipFill>
        <p:spPr>
          <a:xfrm>
            <a:off x="5936185" y="2147601"/>
            <a:ext cx="3207815" cy="4020849"/>
          </a:xfrm>
        </p:spPr>
      </p:pic>
      <p:sp>
        <p:nvSpPr>
          <p:cNvPr id="4" name="Slide Number Placeholder 3">
            <a:extLst>
              <a:ext uri="{FF2B5EF4-FFF2-40B4-BE49-F238E27FC236}">
                <a16:creationId xmlns:a16="http://schemas.microsoft.com/office/drawing/2014/main" id="{3FF520AF-32CD-43A4-AF72-3FFD894438BE}"/>
              </a:ext>
            </a:extLst>
          </p:cNvPr>
          <p:cNvSpPr>
            <a:spLocks noGrp="1"/>
          </p:cNvSpPr>
          <p:nvPr>
            <p:ph type="sldNum" sz="quarter" idx="12"/>
          </p:nvPr>
        </p:nvSpPr>
        <p:spPr/>
        <p:txBody>
          <a:bodyPr/>
          <a:lstStyle/>
          <a:p>
            <a:fld id="{5771F767-0FB1-44C9-A6CF-166E2F908689}" type="slidenum">
              <a:rPr lang="en-US" smtClean="0"/>
              <a:pPr/>
              <a:t>11</a:t>
            </a:fld>
            <a:endParaRPr lang="en-US" dirty="0"/>
          </a:p>
        </p:txBody>
      </p:sp>
      <p:pic>
        <p:nvPicPr>
          <p:cNvPr id="6" name="Picture 5">
            <a:extLst>
              <a:ext uri="{FF2B5EF4-FFF2-40B4-BE49-F238E27FC236}">
                <a16:creationId xmlns:a16="http://schemas.microsoft.com/office/drawing/2014/main" id="{86A57264-9FC5-4918-83E1-A6FD064FA91F}"/>
              </a:ext>
            </a:extLst>
          </p:cNvPr>
          <p:cNvPicPr>
            <a:picLocks noChangeAspect="1"/>
          </p:cNvPicPr>
          <p:nvPr/>
        </p:nvPicPr>
        <p:blipFill rotWithShape="1">
          <a:blip r:embed="rId4"/>
          <a:srcRect l="6465" t="9063"/>
          <a:stretch/>
        </p:blipFill>
        <p:spPr>
          <a:xfrm>
            <a:off x="141165" y="2147601"/>
            <a:ext cx="3079994" cy="4235729"/>
          </a:xfrm>
          <a:prstGeom prst="rect">
            <a:avLst/>
          </a:prstGeom>
        </p:spPr>
      </p:pic>
      <p:pic>
        <p:nvPicPr>
          <p:cNvPr id="12" name="Picture 11">
            <a:extLst>
              <a:ext uri="{FF2B5EF4-FFF2-40B4-BE49-F238E27FC236}">
                <a16:creationId xmlns:a16="http://schemas.microsoft.com/office/drawing/2014/main" id="{E06F4F7C-5627-4529-BA72-D0E174BE54BE}"/>
              </a:ext>
            </a:extLst>
          </p:cNvPr>
          <p:cNvPicPr>
            <a:picLocks noChangeAspect="1"/>
          </p:cNvPicPr>
          <p:nvPr/>
        </p:nvPicPr>
        <p:blipFill>
          <a:blip r:embed="rId5"/>
          <a:stretch>
            <a:fillRect/>
          </a:stretch>
        </p:blipFill>
        <p:spPr>
          <a:xfrm>
            <a:off x="1681162" y="1380556"/>
            <a:ext cx="2543175" cy="704850"/>
          </a:xfrm>
          <a:prstGeom prst="rect">
            <a:avLst/>
          </a:prstGeom>
        </p:spPr>
      </p:pic>
      <p:pic>
        <p:nvPicPr>
          <p:cNvPr id="10" name="Picture 9">
            <a:extLst>
              <a:ext uri="{FF2B5EF4-FFF2-40B4-BE49-F238E27FC236}">
                <a16:creationId xmlns:a16="http://schemas.microsoft.com/office/drawing/2014/main" id="{DB7A0CCC-8A33-473F-8EE7-E4AEBF9D5FBF}"/>
              </a:ext>
            </a:extLst>
          </p:cNvPr>
          <p:cNvPicPr>
            <a:picLocks noChangeAspect="1"/>
          </p:cNvPicPr>
          <p:nvPr/>
        </p:nvPicPr>
        <p:blipFill rotWithShape="1">
          <a:blip r:embed="rId6"/>
          <a:srcRect l="4508" b="26971"/>
          <a:stretch/>
        </p:blipFill>
        <p:spPr>
          <a:xfrm>
            <a:off x="2952750" y="2147601"/>
            <a:ext cx="2976546" cy="4140199"/>
          </a:xfrm>
          <a:prstGeom prst="rect">
            <a:avLst/>
          </a:prstGeom>
        </p:spPr>
      </p:pic>
      <p:pic>
        <p:nvPicPr>
          <p:cNvPr id="14" name="Picture 13">
            <a:extLst>
              <a:ext uri="{FF2B5EF4-FFF2-40B4-BE49-F238E27FC236}">
                <a16:creationId xmlns:a16="http://schemas.microsoft.com/office/drawing/2014/main" id="{2EB8A8C3-4464-49EC-831D-0FCA01279A7F}"/>
              </a:ext>
            </a:extLst>
          </p:cNvPr>
          <p:cNvPicPr>
            <a:picLocks noChangeAspect="1"/>
          </p:cNvPicPr>
          <p:nvPr/>
        </p:nvPicPr>
        <p:blipFill>
          <a:blip r:embed="rId7"/>
          <a:stretch>
            <a:fillRect/>
          </a:stretch>
        </p:blipFill>
        <p:spPr>
          <a:xfrm>
            <a:off x="5891146" y="1414176"/>
            <a:ext cx="3038475" cy="733425"/>
          </a:xfrm>
          <a:prstGeom prst="rect">
            <a:avLst/>
          </a:prstGeom>
        </p:spPr>
      </p:pic>
      <p:cxnSp>
        <p:nvCxnSpPr>
          <p:cNvPr id="18" name="Straight Connector 17">
            <a:extLst>
              <a:ext uri="{FF2B5EF4-FFF2-40B4-BE49-F238E27FC236}">
                <a16:creationId xmlns:a16="http://schemas.microsoft.com/office/drawing/2014/main" id="{D75EF472-FF37-44E7-BB8B-30CD895D209C}"/>
              </a:ext>
            </a:extLst>
          </p:cNvPr>
          <p:cNvCxnSpPr/>
          <p:nvPr/>
        </p:nvCxnSpPr>
        <p:spPr>
          <a:xfrm>
            <a:off x="5817360" y="1323692"/>
            <a:ext cx="0" cy="516918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449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BEBA-DBC9-4214-B88D-661E1E2B6B74}"/>
              </a:ext>
            </a:extLst>
          </p:cNvPr>
          <p:cNvSpPr>
            <a:spLocks noGrp="1"/>
          </p:cNvSpPr>
          <p:nvPr>
            <p:ph type="title"/>
          </p:nvPr>
        </p:nvSpPr>
        <p:spPr>
          <a:xfrm>
            <a:off x="1271486" y="394337"/>
            <a:ext cx="7872514" cy="815338"/>
          </a:xfrm>
        </p:spPr>
        <p:txBody>
          <a:bodyPr>
            <a:normAutofit fontScale="90000"/>
          </a:bodyPr>
          <a:lstStyle/>
          <a:p>
            <a:r>
              <a:rPr lang="en-CA" dirty="0"/>
              <a:t>Project managers and the procurement department</a:t>
            </a:r>
          </a:p>
        </p:txBody>
      </p:sp>
      <p:sp>
        <p:nvSpPr>
          <p:cNvPr id="3" name="Content Placeholder 2">
            <a:extLst>
              <a:ext uri="{FF2B5EF4-FFF2-40B4-BE49-F238E27FC236}">
                <a16:creationId xmlns:a16="http://schemas.microsoft.com/office/drawing/2014/main" id="{ED135A01-E33F-4C20-80D2-149778FA4CD6}"/>
              </a:ext>
            </a:extLst>
          </p:cNvPr>
          <p:cNvSpPr>
            <a:spLocks noGrp="1"/>
          </p:cNvSpPr>
          <p:nvPr>
            <p:ph idx="1"/>
          </p:nvPr>
        </p:nvSpPr>
        <p:spPr>
          <a:xfrm>
            <a:off x="3520400" y="1836582"/>
            <a:ext cx="4933862" cy="1724467"/>
          </a:xfrm>
        </p:spPr>
        <p:txBody>
          <a:bodyPr>
            <a:normAutofit fontScale="92500"/>
          </a:bodyPr>
          <a:lstStyle/>
          <a:p>
            <a:pPr marL="0" indent="0">
              <a:buNone/>
            </a:pPr>
            <a:r>
              <a:rPr lang="en-CA" dirty="0"/>
              <a:t>There is tremendous value in a good working relationship with your organization’s procurement department, even the basics can be complex</a:t>
            </a:r>
          </a:p>
        </p:txBody>
      </p:sp>
      <p:sp>
        <p:nvSpPr>
          <p:cNvPr id="4" name="Slide Number Placeholder 3">
            <a:extLst>
              <a:ext uri="{FF2B5EF4-FFF2-40B4-BE49-F238E27FC236}">
                <a16:creationId xmlns:a16="http://schemas.microsoft.com/office/drawing/2014/main" id="{2841200F-66C4-46A3-9471-740DB86BFBC9}"/>
              </a:ext>
            </a:extLst>
          </p:cNvPr>
          <p:cNvSpPr>
            <a:spLocks noGrp="1"/>
          </p:cNvSpPr>
          <p:nvPr>
            <p:ph type="sldNum" sz="quarter" idx="12"/>
          </p:nvPr>
        </p:nvSpPr>
        <p:spPr/>
        <p:txBody>
          <a:bodyPr/>
          <a:lstStyle/>
          <a:p>
            <a:fld id="{5771F767-0FB1-44C9-A6CF-166E2F908689}" type="slidenum">
              <a:rPr lang="en-US" smtClean="0"/>
              <a:pPr/>
              <a:t>12</a:t>
            </a:fld>
            <a:endParaRPr lang="en-US" dirty="0"/>
          </a:p>
        </p:txBody>
      </p:sp>
      <p:grpSp>
        <p:nvGrpSpPr>
          <p:cNvPr id="6" name="Group 5">
            <a:extLst>
              <a:ext uri="{FF2B5EF4-FFF2-40B4-BE49-F238E27FC236}">
                <a16:creationId xmlns:a16="http://schemas.microsoft.com/office/drawing/2014/main" id="{72AE8AFB-8075-4895-A8DC-598CA3CB7162}"/>
              </a:ext>
            </a:extLst>
          </p:cNvPr>
          <p:cNvGrpSpPr/>
          <p:nvPr/>
        </p:nvGrpSpPr>
        <p:grpSpPr>
          <a:xfrm>
            <a:off x="1106535" y="1714500"/>
            <a:ext cx="2293432" cy="1969293"/>
            <a:chOff x="1131215" y="4314825"/>
            <a:chExt cx="2293432" cy="1969293"/>
          </a:xfrm>
        </p:grpSpPr>
        <p:sp>
          <p:nvSpPr>
            <p:cNvPr id="8" name="Rectangle 7">
              <a:extLst>
                <a:ext uri="{FF2B5EF4-FFF2-40B4-BE49-F238E27FC236}">
                  <a16:creationId xmlns:a16="http://schemas.microsoft.com/office/drawing/2014/main" id="{98E26304-060A-481A-B47D-A85430058C89}"/>
                </a:ext>
              </a:extLst>
            </p:cNvPr>
            <p:cNvSpPr/>
            <p:nvPr/>
          </p:nvSpPr>
          <p:spPr>
            <a:xfrm>
              <a:off x="1131215" y="4314825"/>
              <a:ext cx="2183486" cy="19692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B65947A-00B1-4588-BEF2-4727BDB6A2F9}"/>
                </a:ext>
              </a:extLst>
            </p:cNvPr>
            <p:cNvSpPr txBox="1"/>
            <p:nvPr/>
          </p:nvSpPr>
          <p:spPr>
            <a:xfrm>
              <a:off x="1131215" y="5153213"/>
              <a:ext cx="2293432" cy="107721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600" dirty="0">
                  <a:solidFill>
                    <a:schemeClr val="bg1">
                      <a:lumMod val="95000"/>
                    </a:schemeClr>
                  </a:solidFill>
                  <a:latin typeface="Gill Sans MT" panose="020B0502020104020203"/>
                </a:rPr>
                <a:t>Project Procurement Basics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(2</a:t>
              </a:r>
              <a:r>
                <a:rPr lang="en-CA" sz="1600" dirty="0">
                  <a:solidFill>
                    <a:schemeClr val="bg1">
                      <a:lumMod val="95000"/>
                    </a:schemeClr>
                  </a:solidFill>
                  <a:latin typeface="Gill Sans MT" panose="020B0502020104020203"/>
                </a:rPr>
                <a:t>:14</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min).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Click </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hlinkClick r:id="rId2">
                    <a:extLst>
                      <a:ext uri="{A12FA001-AC4F-418D-AE19-62706E023703}">
                        <ahyp:hlinkClr xmlns:ahyp="http://schemas.microsoft.com/office/drawing/2018/hyperlinkcolor" val="tx"/>
                      </a:ext>
                    </a:extLst>
                  </a:hlinkClick>
                </a:rPr>
                <a:t>here</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a:t>
              </a:r>
            </a:p>
          </p:txBody>
        </p:sp>
        <p:pic>
          <p:nvPicPr>
            <p:cNvPr id="10" name="Graphic 9" descr="Video camera with solid fill">
              <a:extLst>
                <a:ext uri="{FF2B5EF4-FFF2-40B4-BE49-F238E27FC236}">
                  <a16:creationId xmlns:a16="http://schemas.microsoft.com/office/drawing/2014/main" id="{49E60DDE-08AB-4BF0-A2D2-FED930B9B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5815" y="4436907"/>
              <a:ext cx="810610" cy="810610"/>
            </a:xfrm>
            <a:prstGeom prst="rect">
              <a:avLst/>
            </a:prstGeom>
          </p:spPr>
        </p:pic>
      </p:grpSp>
    </p:spTree>
    <p:extLst>
      <p:ext uri="{BB962C8B-B14F-4D97-AF65-F5344CB8AC3E}">
        <p14:creationId xmlns:p14="http://schemas.microsoft.com/office/powerpoint/2010/main" val="418402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3F967D4-1719-4BAC-9660-3AF461C34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366" y="4531808"/>
            <a:ext cx="4983308" cy="2326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E9CF51-02BE-4E25-AADA-A6D0319646B6}"/>
              </a:ext>
            </a:extLst>
          </p:cNvPr>
          <p:cNvSpPr>
            <a:spLocks noGrp="1"/>
          </p:cNvSpPr>
          <p:nvPr>
            <p:ph type="title"/>
          </p:nvPr>
        </p:nvSpPr>
        <p:spPr/>
        <p:txBody>
          <a:bodyPr>
            <a:normAutofit/>
          </a:bodyPr>
          <a:lstStyle/>
          <a:p>
            <a:r>
              <a:rPr lang="en-CA" dirty="0"/>
              <a:t>Procurement pitfalls</a:t>
            </a:r>
          </a:p>
        </p:txBody>
      </p:sp>
      <p:sp>
        <p:nvSpPr>
          <p:cNvPr id="3" name="Content Placeholder 2">
            <a:extLst>
              <a:ext uri="{FF2B5EF4-FFF2-40B4-BE49-F238E27FC236}">
                <a16:creationId xmlns:a16="http://schemas.microsoft.com/office/drawing/2014/main" id="{5F88963F-76B6-4F97-AA14-B4F5F656A53C}"/>
              </a:ext>
            </a:extLst>
          </p:cNvPr>
          <p:cNvSpPr>
            <a:spLocks noGrp="1"/>
          </p:cNvSpPr>
          <p:nvPr>
            <p:ph idx="1"/>
          </p:nvPr>
        </p:nvSpPr>
        <p:spPr>
          <a:xfrm>
            <a:off x="577124" y="1324375"/>
            <a:ext cx="7989752" cy="3630795"/>
          </a:xfrm>
        </p:spPr>
        <p:txBody>
          <a:bodyPr/>
          <a:lstStyle/>
          <a:p>
            <a:pPr marL="0" indent="0">
              <a:buNone/>
            </a:pPr>
            <a:r>
              <a:rPr lang="en-US" b="1" dirty="0"/>
              <a:t>Conflict of Interest</a:t>
            </a:r>
          </a:p>
          <a:p>
            <a:r>
              <a:rPr lang="en-US" dirty="0"/>
              <a:t>Competing professional and personal interests </a:t>
            </a:r>
          </a:p>
          <a:p>
            <a:r>
              <a:rPr lang="en-US" dirty="0"/>
              <a:t>Serving one interest threatens the other</a:t>
            </a:r>
          </a:p>
          <a:p>
            <a:r>
              <a:rPr lang="en-US" dirty="0"/>
              <a:t>Manage perception/reality </a:t>
            </a:r>
          </a:p>
          <a:p>
            <a:pPr lvl="1"/>
            <a:r>
              <a:rPr lang="en-US" sz="2200" dirty="0"/>
              <a:t>Recognize possible biases and disclose them</a:t>
            </a:r>
          </a:p>
          <a:p>
            <a:pPr lvl="1"/>
            <a:r>
              <a:rPr lang="en-US" sz="2200" dirty="0"/>
              <a:t>Consider removing yourself</a:t>
            </a:r>
          </a:p>
          <a:p>
            <a:pPr lvl="1"/>
            <a:r>
              <a:rPr lang="en-US" sz="2200" dirty="0"/>
              <a:t>Involve others in decision making</a:t>
            </a:r>
          </a:p>
        </p:txBody>
      </p:sp>
      <p:sp>
        <p:nvSpPr>
          <p:cNvPr id="4" name="Slide Number Placeholder 3">
            <a:extLst>
              <a:ext uri="{FF2B5EF4-FFF2-40B4-BE49-F238E27FC236}">
                <a16:creationId xmlns:a16="http://schemas.microsoft.com/office/drawing/2014/main" id="{1D2E29F3-9906-45E9-ABCF-43C3A5F07C51}"/>
              </a:ext>
            </a:extLst>
          </p:cNvPr>
          <p:cNvSpPr>
            <a:spLocks noGrp="1"/>
          </p:cNvSpPr>
          <p:nvPr>
            <p:ph type="sldNum" sz="quarter" idx="12"/>
          </p:nvPr>
        </p:nvSpPr>
        <p:spPr/>
        <p:txBody>
          <a:bodyPr/>
          <a:lstStyle/>
          <a:p>
            <a:fld id="{5771F767-0FB1-44C9-A6CF-166E2F908689}" type="slidenum">
              <a:rPr lang="en-US" smtClean="0"/>
              <a:pPr/>
              <a:t>13</a:t>
            </a:fld>
            <a:endParaRPr lang="en-US" dirty="0"/>
          </a:p>
        </p:txBody>
      </p:sp>
      <p:sp>
        <p:nvSpPr>
          <p:cNvPr id="6" name="Rectangle: Rounded Corners 5">
            <a:extLst>
              <a:ext uri="{FF2B5EF4-FFF2-40B4-BE49-F238E27FC236}">
                <a16:creationId xmlns:a16="http://schemas.microsoft.com/office/drawing/2014/main" id="{791AA858-D911-4451-8674-43250BBA2995}"/>
              </a:ext>
            </a:extLst>
          </p:cNvPr>
          <p:cNvSpPr/>
          <p:nvPr/>
        </p:nvSpPr>
        <p:spPr>
          <a:xfrm>
            <a:off x="6638925" y="3152775"/>
            <a:ext cx="1771650" cy="137903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We’ll address in more detail in a future module</a:t>
            </a:r>
          </a:p>
        </p:txBody>
      </p:sp>
      <p:sp>
        <p:nvSpPr>
          <p:cNvPr id="8" name="TextBox 7"/>
          <p:cNvSpPr txBox="1"/>
          <p:nvPr/>
        </p:nvSpPr>
        <p:spPr>
          <a:xfrm>
            <a:off x="371717" y="4595993"/>
            <a:ext cx="3773057" cy="1785104"/>
          </a:xfrm>
          <a:prstGeom prst="rect">
            <a:avLst/>
          </a:prstGeom>
          <a:noFill/>
        </p:spPr>
        <p:txBody>
          <a:bodyPr wrap="square" rtlCol="0">
            <a:spAutoFit/>
          </a:bodyPr>
          <a:lstStyle/>
          <a:p>
            <a:r>
              <a:rPr lang="en-US" sz="2200" dirty="0"/>
              <a:t>You may recall Conflict of Interest issues from other project management courses you </a:t>
            </a:r>
            <a:r>
              <a:rPr lang="en-US" sz="2200"/>
              <a:t>may have taken </a:t>
            </a:r>
            <a:r>
              <a:rPr lang="en-US" sz="2200" dirty="0"/>
              <a:t>such as </a:t>
            </a:r>
            <a:r>
              <a:rPr lang="en-US" sz="2200"/>
              <a:t>MGMT 6054</a:t>
            </a:r>
            <a:endParaRPr lang="en-US" sz="2200" dirty="0"/>
          </a:p>
        </p:txBody>
      </p:sp>
    </p:spTree>
    <p:extLst>
      <p:ext uri="{BB962C8B-B14F-4D97-AF65-F5344CB8AC3E}">
        <p14:creationId xmlns:p14="http://schemas.microsoft.com/office/powerpoint/2010/main" val="176489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CF51-02BE-4E25-AADA-A6D0319646B6}"/>
              </a:ext>
            </a:extLst>
          </p:cNvPr>
          <p:cNvSpPr>
            <a:spLocks noGrp="1"/>
          </p:cNvSpPr>
          <p:nvPr>
            <p:ph type="title"/>
          </p:nvPr>
        </p:nvSpPr>
        <p:spPr/>
        <p:txBody>
          <a:bodyPr>
            <a:normAutofit/>
          </a:bodyPr>
          <a:lstStyle/>
          <a:p>
            <a:r>
              <a:rPr lang="en-CA" dirty="0"/>
              <a:t>Procurement pitfalls</a:t>
            </a:r>
          </a:p>
        </p:txBody>
      </p:sp>
      <p:sp>
        <p:nvSpPr>
          <p:cNvPr id="3" name="Content Placeholder 2">
            <a:extLst>
              <a:ext uri="{FF2B5EF4-FFF2-40B4-BE49-F238E27FC236}">
                <a16:creationId xmlns:a16="http://schemas.microsoft.com/office/drawing/2014/main" id="{5F88963F-76B6-4F97-AA14-B4F5F656A53C}"/>
              </a:ext>
            </a:extLst>
          </p:cNvPr>
          <p:cNvSpPr>
            <a:spLocks noGrp="1"/>
          </p:cNvSpPr>
          <p:nvPr>
            <p:ph idx="1"/>
          </p:nvPr>
        </p:nvSpPr>
        <p:spPr>
          <a:xfrm>
            <a:off x="577124" y="1613602"/>
            <a:ext cx="7989752" cy="3630795"/>
          </a:xfrm>
        </p:spPr>
        <p:txBody>
          <a:bodyPr>
            <a:normAutofit/>
          </a:bodyPr>
          <a:lstStyle/>
          <a:p>
            <a:pPr marL="0" indent="0">
              <a:buNone/>
            </a:pPr>
            <a:r>
              <a:rPr lang="en-US" b="1" dirty="0"/>
              <a:t>Failure to Communicate Objectives</a:t>
            </a:r>
          </a:p>
          <a:p>
            <a:pPr marL="342900" indent="-342900">
              <a:buFont typeface="Arial" panose="020B0604020202020204" pitchFamily="34" charset="0"/>
              <a:buChar char="•"/>
            </a:pPr>
            <a:r>
              <a:rPr lang="en-CA" dirty="0"/>
              <a:t>Potential vendors are not mind readers</a:t>
            </a:r>
          </a:p>
          <a:p>
            <a:pPr marL="342900" indent="-342900">
              <a:buFont typeface="Arial" panose="020B0604020202020204" pitchFamily="34" charset="0"/>
              <a:buChar char="•"/>
            </a:pPr>
            <a:r>
              <a:rPr lang="en-CA" dirty="0"/>
              <a:t>Describe your environment</a:t>
            </a:r>
          </a:p>
          <a:p>
            <a:pPr marL="805815" lvl="1" indent="-342900"/>
            <a:r>
              <a:rPr lang="en-CA" sz="2400" dirty="0"/>
              <a:t>“big picture”</a:t>
            </a:r>
          </a:p>
          <a:p>
            <a:pPr marL="805815" lvl="1" indent="-342900"/>
            <a:r>
              <a:rPr lang="en-CA" sz="2400" dirty="0"/>
              <a:t>Your goals – “must haves” and “nice to haves”</a:t>
            </a:r>
          </a:p>
          <a:p>
            <a:pPr marL="342900" indent="-342900">
              <a:buFont typeface="Arial" panose="020B0604020202020204" pitchFamily="34" charset="0"/>
              <a:buChar char="•"/>
            </a:pPr>
            <a:r>
              <a:rPr lang="en-CA" dirty="0"/>
              <a:t>Be as specific and detailed as you can be </a:t>
            </a:r>
          </a:p>
          <a:p>
            <a:endParaRPr lang="en-US" dirty="0"/>
          </a:p>
          <a:p>
            <a:endParaRPr lang="en-CA" dirty="0"/>
          </a:p>
        </p:txBody>
      </p:sp>
      <p:sp>
        <p:nvSpPr>
          <p:cNvPr id="4" name="Slide Number Placeholder 3">
            <a:extLst>
              <a:ext uri="{FF2B5EF4-FFF2-40B4-BE49-F238E27FC236}">
                <a16:creationId xmlns:a16="http://schemas.microsoft.com/office/drawing/2014/main" id="{1D2E29F3-9906-45E9-ABCF-43C3A5F07C51}"/>
              </a:ext>
            </a:extLst>
          </p:cNvPr>
          <p:cNvSpPr>
            <a:spLocks noGrp="1"/>
          </p:cNvSpPr>
          <p:nvPr>
            <p:ph type="sldNum" sz="quarter" idx="12"/>
          </p:nvPr>
        </p:nvSpPr>
        <p:spPr/>
        <p:txBody>
          <a:bodyPr/>
          <a:lstStyle/>
          <a:p>
            <a:fld id="{5771F767-0FB1-44C9-A6CF-166E2F908689}" type="slidenum">
              <a:rPr lang="en-US" smtClean="0"/>
              <a:pPr/>
              <a:t>14</a:t>
            </a:fld>
            <a:endParaRPr lang="en-US" dirty="0"/>
          </a:p>
        </p:txBody>
      </p:sp>
      <p:pic>
        <p:nvPicPr>
          <p:cNvPr id="7" name="Picture 2">
            <a:extLst>
              <a:ext uri="{FF2B5EF4-FFF2-40B4-BE49-F238E27FC236}">
                <a16:creationId xmlns:a16="http://schemas.microsoft.com/office/drawing/2014/main" id="{9139E99C-76C8-4EEA-9926-1B671632A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366" y="4531808"/>
            <a:ext cx="4983308" cy="232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CF51-02BE-4E25-AADA-A6D0319646B6}"/>
              </a:ext>
            </a:extLst>
          </p:cNvPr>
          <p:cNvSpPr>
            <a:spLocks noGrp="1"/>
          </p:cNvSpPr>
          <p:nvPr>
            <p:ph type="title"/>
          </p:nvPr>
        </p:nvSpPr>
        <p:spPr/>
        <p:txBody>
          <a:bodyPr>
            <a:normAutofit/>
          </a:bodyPr>
          <a:lstStyle/>
          <a:p>
            <a:r>
              <a:rPr lang="en-CA" dirty="0"/>
              <a:t>Procurement pitfalls</a:t>
            </a:r>
          </a:p>
        </p:txBody>
      </p:sp>
      <p:sp>
        <p:nvSpPr>
          <p:cNvPr id="3" name="Content Placeholder 2">
            <a:extLst>
              <a:ext uri="{FF2B5EF4-FFF2-40B4-BE49-F238E27FC236}">
                <a16:creationId xmlns:a16="http://schemas.microsoft.com/office/drawing/2014/main" id="{5F88963F-76B6-4F97-AA14-B4F5F656A53C}"/>
              </a:ext>
            </a:extLst>
          </p:cNvPr>
          <p:cNvSpPr>
            <a:spLocks noGrp="1"/>
          </p:cNvSpPr>
          <p:nvPr>
            <p:ph idx="1"/>
          </p:nvPr>
        </p:nvSpPr>
        <p:spPr>
          <a:xfrm>
            <a:off x="577124" y="1613602"/>
            <a:ext cx="7989752" cy="3630795"/>
          </a:xfrm>
        </p:spPr>
        <p:txBody>
          <a:bodyPr>
            <a:normAutofit/>
          </a:bodyPr>
          <a:lstStyle/>
          <a:p>
            <a:pPr marL="0" indent="0">
              <a:buNone/>
            </a:pPr>
            <a:r>
              <a:rPr lang="en-US" b="1" dirty="0"/>
              <a:t>Other procurement risks</a:t>
            </a:r>
          </a:p>
          <a:p>
            <a:r>
              <a:rPr lang="en-US" dirty="0">
                <a:hlinkClick r:id="rId3"/>
              </a:rPr>
              <a:t>https://quandarycg.com/procurement-risks-and-how-to-navigate-them/</a:t>
            </a:r>
            <a:endParaRPr lang="en-US" dirty="0"/>
          </a:p>
          <a:p>
            <a:endParaRPr lang="en-CA" dirty="0"/>
          </a:p>
        </p:txBody>
      </p:sp>
      <p:sp>
        <p:nvSpPr>
          <p:cNvPr id="4" name="Slide Number Placeholder 3">
            <a:extLst>
              <a:ext uri="{FF2B5EF4-FFF2-40B4-BE49-F238E27FC236}">
                <a16:creationId xmlns:a16="http://schemas.microsoft.com/office/drawing/2014/main" id="{1D2E29F3-9906-45E9-ABCF-43C3A5F07C51}"/>
              </a:ext>
            </a:extLst>
          </p:cNvPr>
          <p:cNvSpPr>
            <a:spLocks noGrp="1"/>
          </p:cNvSpPr>
          <p:nvPr>
            <p:ph type="sldNum" sz="quarter" idx="12"/>
          </p:nvPr>
        </p:nvSpPr>
        <p:spPr/>
        <p:txBody>
          <a:bodyPr/>
          <a:lstStyle/>
          <a:p>
            <a:fld id="{5771F767-0FB1-44C9-A6CF-166E2F908689}" type="slidenum">
              <a:rPr lang="en-US" smtClean="0"/>
              <a:pPr/>
              <a:t>15</a:t>
            </a:fld>
            <a:endParaRPr lang="en-US" dirty="0"/>
          </a:p>
        </p:txBody>
      </p:sp>
      <p:pic>
        <p:nvPicPr>
          <p:cNvPr id="7" name="Picture 2">
            <a:extLst>
              <a:ext uri="{FF2B5EF4-FFF2-40B4-BE49-F238E27FC236}">
                <a16:creationId xmlns:a16="http://schemas.microsoft.com/office/drawing/2014/main" id="{9139E99C-76C8-4EEA-9926-1B671632A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366" y="4531808"/>
            <a:ext cx="4983308" cy="232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84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ree success images download clip art on jpg">
            <a:extLst>
              <a:ext uri="{FF2B5EF4-FFF2-40B4-BE49-F238E27FC236}">
                <a16:creationId xmlns:a16="http://schemas.microsoft.com/office/drawing/2014/main" id="{A8B430D7-DC6D-43CC-9A55-DB6EE68F2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108" y="3336053"/>
            <a:ext cx="4496635" cy="33724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EA125D-690D-4220-9E72-7CCC124DB9C2}"/>
              </a:ext>
            </a:extLst>
          </p:cNvPr>
          <p:cNvSpPr>
            <a:spLocks noGrp="1"/>
          </p:cNvSpPr>
          <p:nvPr>
            <p:ph type="title"/>
          </p:nvPr>
        </p:nvSpPr>
        <p:spPr/>
        <p:txBody>
          <a:bodyPr/>
          <a:lstStyle/>
          <a:p>
            <a:r>
              <a:rPr lang="en-CA" dirty="0"/>
              <a:t>Procurement success factors</a:t>
            </a:r>
          </a:p>
        </p:txBody>
      </p:sp>
      <p:sp>
        <p:nvSpPr>
          <p:cNvPr id="3" name="Content Placeholder 2">
            <a:extLst>
              <a:ext uri="{FF2B5EF4-FFF2-40B4-BE49-F238E27FC236}">
                <a16:creationId xmlns:a16="http://schemas.microsoft.com/office/drawing/2014/main" id="{EE04C6FF-B7CD-49A4-AC5C-EC901CF28825}"/>
              </a:ext>
            </a:extLst>
          </p:cNvPr>
          <p:cNvSpPr>
            <a:spLocks noGrp="1"/>
          </p:cNvSpPr>
          <p:nvPr>
            <p:ph idx="1"/>
          </p:nvPr>
        </p:nvSpPr>
        <p:spPr>
          <a:xfrm>
            <a:off x="422031" y="1531124"/>
            <a:ext cx="7134329" cy="4789289"/>
          </a:xfrm>
        </p:spPr>
        <p:txBody>
          <a:bodyPr/>
          <a:lstStyle/>
          <a:p>
            <a:r>
              <a:rPr lang="en-US" dirty="0"/>
              <a:t>Stay current – best practices, lessons learned</a:t>
            </a:r>
          </a:p>
          <a:p>
            <a:r>
              <a:rPr lang="en-US" dirty="0"/>
              <a:t>Start procurement early in the project life cycle</a:t>
            </a:r>
          </a:p>
          <a:p>
            <a:r>
              <a:rPr lang="en-US" dirty="0"/>
              <a:t>Communicate regularly with your procurement team – honestly and openly</a:t>
            </a:r>
          </a:p>
          <a:p>
            <a:r>
              <a:rPr lang="en-US" dirty="0"/>
              <a:t>Include change management/conflict resolution into the contract</a:t>
            </a:r>
          </a:p>
          <a:p>
            <a:r>
              <a:rPr lang="en-US" dirty="0"/>
              <a:t>Ensure work is completed as contracted before “signing off” on the contract</a:t>
            </a:r>
          </a:p>
          <a:p>
            <a:endParaRPr lang="en-US" dirty="0"/>
          </a:p>
          <a:p>
            <a:endParaRPr lang="en-CA" dirty="0"/>
          </a:p>
        </p:txBody>
      </p:sp>
      <p:sp>
        <p:nvSpPr>
          <p:cNvPr id="4" name="Slide Number Placeholder 3">
            <a:extLst>
              <a:ext uri="{FF2B5EF4-FFF2-40B4-BE49-F238E27FC236}">
                <a16:creationId xmlns:a16="http://schemas.microsoft.com/office/drawing/2014/main" id="{C2DB8420-6A4C-4C60-8362-40030C800571}"/>
              </a:ext>
            </a:extLst>
          </p:cNvPr>
          <p:cNvSpPr>
            <a:spLocks noGrp="1"/>
          </p:cNvSpPr>
          <p:nvPr>
            <p:ph type="sldNum" sz="quarter" idx="12"/>
          </p:nvPr>
        </p:nvSpPr>
        <p:spPr/>
        <p:txBody>
          <a:bodyPr/>
          <a:lstStyle/>
          <a:p>
            <a:fld id="{5771F767-0FB1-44C9-A6CF-166E2F908689}" type="slidenum">
              <a:rPr lang="en-US" smtClean="0"/>
              <a:pPr/>
              <a:t>16</a:t>
            </a:fld>
            <a:endParaRPr lang="en-US" dirty="0"/>
          </a:p>
        </p:txBody>
      </p:sp>
    </p:spTree>
    <p:extLst>
      <p:ext uri="{BB962C8B-B14F-4D97-AF65-F5344CB8AC3E}">
        <p14:creationId xmlns:p14="http://schemas.microsoft.com/office/powerpoint/2010/main" val="89859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FB26-0B0C-413F-AB5A-AC9E9BE8EB51}"/>
              </a:ext>
            </a:extLst>
          </p:cNvPr>
          <p:cNvSpPr>
            <a:spLocks noGrp="1"/>
          </p:cNvSpPr>
          <p:nvPr>
            <p:ph type="title"/>
          </p:nvPr>
        </p:nvSpPr>
        <p:spPr/>
        <p:txBody>
          <a:bodyPr/>
          <a:lstStyle/>
          <a:p>
            <a:r>
              <a:rPr lang="en-CA" dirty="0"/>
              <a:t>Matching game</a:t>
            </a:r>
          </a:p>
        </p:txBody>
      </p:sp>
      <p:sp>
        <p:nvSpPr>
          <p:cNvPr id="3" name="Content Placeholder 2">
            <a:extLst>
              <a:ext uri="{FF2B5EF4-FFF2-40B4-BE49-F238E27FC236}">
                <a16:creationId xmlns:a16="http://schemas.microsoft.com/office/drawing/2014/main" id="{C60633ED-124B-4140-9BE3-2CDAC99FCA93}"/>
              </a:ext>
            </a:extLst>
          </p:cNvPr>
          <p:cNvSpPr>
            <a:spLocks noGrp="1"/>
          </p:cNvSpPr>
          <p:nvPr>
            <p:ph idx="1"/>
          </p:nvPr>
        </p:nvSpPr>
        <p:spPr>
          <a:xfrm>
            <a:off x="766800" y="2302208"/>
            <a:ext cx="7989752" cy="3630795"/>
          </a:xfrm>
        </p:spPr>
        <p:txBody>
          <a:bodyPr/>
          <a:lstStyle/>
          <a:p>
            <a:r>
              <a:rPr lang="en-CA" dirty="0"/>
              <a:t>Terminology matching game from Modules 1 and 2</a:t>
            </a:r>
          </a:p>
          <a:p>
            <a:endParaRPr lang="en-CA" dirty="0"/>
          </a:p>
          <a:p>
            <a:r>
              <a:rPr lang="en-CA" dirty="0"/>
              <a:t>See Word doc on FOL called </a:t>
            </a:r>
          </a:p>
        </p:txBody>
      </p:sp>
      <p:sp>
        <p:nvSpPr>
          <p:cNvPr id="4" name="Slide Number Placeholder 3">
            <a:extLst>
              <a:ext uri="{FF2B5EF4-FFF2-40B4-BE49-F238E27FC236}">
                <a16:creationId xmlns:a16="http://schemas.microsoft.com/office/drawing/2014/main" id="{87771ACA-3EAD-4313-B93D-AB6114C90370}"/>
              </a:ext>
            </a:extLst>
          </p:cNvPr>
          <p:cNvSpPr>
            <a:spLocks noGrp="1"/>
          </p:cNvSpPr>
          <p:nvPr>
            <p:ph type="sldNum" sz="quarter" idx="12"/>
          </p:nvPr>
        </p:nvSpPr>
        <p:spPr/>
        <p:txBody>
          <a:bodyPr/>
          <a:lstStyle/>
          <a:p>
            <a:fld id="{5771F767-0FB1-44C9-A6CF-166E2F908689}" type="slidenum">
              <a:rPr lang="en-US" smtClean="0"/>
              <a:pPr/>
              <a:t>17</a:t>
            </a:fld>
            <a:endParaRPr lang="en-US" dirty="0"/>
          </a:p>
        </p:txBody>
      </p:sp>
      <p:sp>
        <p:nvSpPr>
          <p:cNvPr id="5" name="Rectangle 4">
            <a:extLst>
              <a:ext uri="{FF2B5EF4-FFF2-40B4-BE49-F238E27FC236}">
                <a16:creationId xmlns:a16="http://schemas.microsoft.com/office/drawing/2014/main" id="{17379531-97A6-4F2B-B7CF-14F06434240C}"/>
              </a:ext>
            </a:extLst>
          </p:cNvPr>
          <p:cNvSpPr/>
          <p:nvPr/>
        </p:nvSpPr>
        <p:spPr>
          <a:xfrm>
            <a:off x="7548464" y="653142"/>
            <a:ext cx="989045" cy="139026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Handout or Word doc</a:t>
            </a:r>
          </a:p>
        </p:txBody>
      </p:sp>
      <p:sp>
        <p:nvSpPr>
          <p:cNvPr id="6" name="TextBox 5"/>
          <p:cNvSpPr txBox="1"/>
          <p:nvPr/>
        </p:nvSpPr>
        <p:spPr>
          <a:xfrm>
            <a:off x="1103086" y="4117605"/>
            <a:ext cx="3817257" cy="369332"/>
          </a:xfrm>
          <a:prstGeom prst="rect">
            <a:avLst/>
          </a:prstGeom>
          <a:noFill/>
          <a:ln w="38100">
            <a:solidFill>
              <a:srgbClr val="C00000"/>
            </a:solidFill>
          </a:ln>
        </p:spPr>
        <p:txBody>
          <a:bodyPr wrap="square" rtlCol="0">
            <a:spAutoFit/>
          </a:bodyPr>
          <a:lstStyle/>
          <a:p>
            <a:r>
              <a:rPr lang="en-CA" dirty="0"/>
              <a:t>M1&amp;M2 Terminology Match Up.docx</a:t>
            </a:r>
          </a:p>
        </p:txBody>
      </p:sp>
    </p:spTree>
    <p:extLst>
      <p:ext uri="{BB962C8B-B14F-4D97-AF65-F5344CB8AC3E}">
        <p14:creationId xmlns:p14="http://schemas.microsoft.com/office/powerpoint/2010/main" val="369265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8C80-7743-45A5-A633-C3A30FBC32A3}"/>
              </a:ext>
            </a:extLst>
          </p:cNvPr>
          <p:cNvSpPr>
            <a:spLocks noGrp="1"/>
          </p:cNvSpPr>
          <p:nvPr>
            <p:ph type="title"/>
          </p:nvPr>
        </p:nvSpPr>
        <p:spPr/>
        <p:txBody>
          <a:bodyPr>
            <a:normAutofit/>
          </a:bodyPr>
          <a:lstStyle/>
          <a:p>
            <a:r>
              <a:rPr lang="en-CA" dirty="0"/>
              <a:t>Summary of our journey today</a:t>
            </a:r>
          </a:p>
        </p:txBody>
      </p:sp>
      <p:sp>
        <p:nvSpPr>
          <p:cNvPr id="3" name="Content Placeholder 2">
            <a:extLst>
              <a:ext uri="{FF2B5EF4-FFF2-40B4-BE49-F238E27FC236}">
                <a16:creationId xmlns:a16="http://schemas.microsoft.com/office/drawing/2014/main" id="{1E95659B-5502-4C9E-A1E4-B89AB801905B}"/>
              </a:ext>
            </a:extLst>
          </p:cNvPr>
          <p:cNvSpPr>
            <a:spLocks noGrp="1"/>
          </p:cNvSpPr>
          <p:nvPr>
            <p:ph idx="1"/>
          </p:nvPr>
        </p:nvSpPr>
        <p:spPr>
          <a:xfrm>
            <a:off x="706485" y="1531124"/>
            <a:ext cx="7569297" cy="3031351"/>
          </a:xfrm>
        </p:spPr>
        <p:txBody>
          <a:bodyPr>
            <a:normAutofit/>
          </a:bodyPr>
          <a:lstStyle/>
          <a:p>
            <a:r>
              <a:rPr lang="en-US" dirty="0"/>
              <a:t>The generic procurement processes and terminology</a:t>
            </a:r>
          </a:p>
          <a:p>
            <a:r>
              <a:rPr lang="en-US" dirty="0"/>
              <a:t>Phased procurement</a:t>
            </a:r>
          </a:p>
          <a:p>
            <a:r>
              <a:rPr lang="en-US" dirty="0"/>
              <a:t>Responsibility and focus of the procurement department/group</a:t>
            </a:r>
          </a:p>
          <a:p>
            <a:r>
              <a:rPr lang="en-US" dirty="0"/>
              <a:t>Procurement pitfalls and success factors</a:t>
            </a:r>
          </a:p>
          <a:p>
            <a:endParaRPr lang="en-CA" dirty="0"/>
          </a:p>
        </p:txBody>
      </p:sp>
      <p:sp>
        <p:nvSpPr>
          <p:cNvPr id="5" name="Slide Number Placeholder 4">
            <a:extLst>
              <a:ext uri="{FF2B5EF4-FFF2-40B4-BE49-F238E27FC236}">
                <a16:creationId xmlns:a16="http://schemas.microsoft.com/office/drawing/2014/main" id="{A6AC0786-4149-4C1B-9DD9-858D07897BE0}"/>
              </a:ext>
            </a:extLst>
          </p:cNvPr>
          <p:cNvSpPr>
            <a:spLocks noGrp="1"/>
          </p:cNvSpPr>
          <p:nvPr>
            <p:ph type="sldNum" sz="quarter" idx="12"/>
          </p:nvPr>
        </p:nvSpPr>
        <p:spPr/>
        <p:txBody>
          <a:bodyPr/>
          <a:lstStyle/>
          <a:p>
            <a:fld id="{5771F767-0FB1-44C9-A6CF-166E2F908689}" type="slidenum">
              <a:rPr lang="en-US" smtClean="0"/>
              <a:pPr/>
              <a:t>18</a:t>
            </a:fld>
            <a:endParaRPr lang="en-US" dirty="0"/>
          </a:p>
        </p:txBody>
      </p:sp>
    </p:spTree>
    <p:extLst>
      <p:ext uri="{BB962C8B-B14F-4D97-AF65-F5344CB8AC3E}">
        <p14:creationId xmlns:p14="http://schemas.microsoft.com/office/powerpoint/2010/main" val="180836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AEEB-E45D-4C5A-89E4-3ADED5EB9CA3}"/>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20BCDBFE-3983-4A1A-8013-A855013CD1E0}"/>
              </a:ext>
            </a:extLst>
          </p:cNvPr>
          <p:cNvSpPr>
            <a:spLocks noGrp="1"/>
          </p:cNvSpPr>
          <p:nvPr>
            <p:ph idx="1"/>
          </p:nvPr>
        </p:nvSpPr>
        <p:spPr/>
        <p:txBody>
          <a:bodyPr/>
          <a:lstStyle/>
          <a:p>
            <a:r>
              <a:rPr lang="en-CA" dirty="0"/>
              <a:t>Readings for next module as listed in </a:t>
            </a:r>
            <a:r>
              <a:rPr lang="en-CA" i="1" dirty="0"/>
              <a:t>Course Overview.</a:t>
            </a:r>
          </a:p>
          <a:p>
            <a:r>
              <a:rPr lang="en-CA" dirty="0"/>
              <a:t>Individual Assignment – Procurement in YOUR Life</a:t>
            </a:r>
          </a:p>
        </p:txBody>
      </p:sp>
      <p:sp>
        <p:nvSpPr>
          <p:cNvPr id="5" name="Slide Number Placeholder 4">
            <a:extLst>
              <a:ext uri="{FF2B5EF4-FFF2-40B4-BE49-F238E27FC236}">
                <a16:creationId xmlns:a16="http://schemas.microsoft.com/office/drawing/2014/main" id="{CF846FCF-0E92-4411-BD6A-46111DE02870}"/>
              </a:ext>
            </a:extLst>
          </p:cNvPr>
          <p:cNvSpPr>
            <a:spLocks noGrp="1"/>
          </p:cNvSpPr>
          <p:nvPr>
            <p:ph type="sldNum" sz="quarter" idx="12"/>
          </p:nvPr>
        </p:nvSpPr>
        <p:spPr/>
        <p:txBody>
          <a:bodyPr/>
          <a:lstStyle/>
          <a:p>
            <a:fld id="{5771F767-0FB1-44C9-A6CF-166E2F908689}" type="slidenum">
              <a:rPr lang="en-US" smtClean="0"/>
              <a:pPr/>
              <a:t>19</a:t>
            </a:fld>
            <a:endParaRPr lang="en-US" dirty="0"/>
          </a:p>
        </p:txBody>
      </p:sp>
    </p:spTree>
    <p:extLst>
      <p:ext uri="{BB962C8B-B14F-4D97-AF65-F5344CB8AC3E}">
        <p14:creationId xmlns:p14="http://schemas.microsoft.com/office/powerpoint/2010/main" val="397680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10" name="Content Placeholder 2">
            <a:extLst>
              <a:ext uri="{FF2B5EF4-FFF2-40B4-BE49-F238E27FC236}">
                <a16:creationId xmlns:a16="http://schemas.microsoft.com/office/drawing/2014/main" id="{3FB047CB-9F94-4E2D-84D2-0D83EF3090DF}"/>
              </a:ext>
            </a:extLst>
          </p:cNvPr>
          <p:cNvSpPr>
            <a:spLocks noGrp="1"/>
          </p:cNvSpPr>
          <p:nvPr>
            <p:ph idx="1"/>
          </p:nvPr>
        </p:nvSpPr>
        <p:spPr>
          <a:xfrm>
            <a:off x="581192" y="2081699"/>
            <a:ext cx="8345094" cy="3521242"/>
          </a:xfrm>
        </p:spPr>
        <p:txBody>
          <a:bodyPr>
            <a:normAutofit/>
          </a:bodyPr>
          <a:lstStyle/>
          <a:p>
            <a:r>
              <a:rPr lang="en-CA" dirty="0"/>
              <a:t>Module Learning Outcomes</a:t>
            </a:r>
          </a:p>
          <a:p>
            <a:pPr lvl="1"/>
            <a:r>
              <a:rPr lang="en-US" dirty="0"/>
              <a:t>Use of generic procurement processes and terminology</a:t>
            </a:r>
          </a:p>
          <a:p>
            <a:pPr lvl="1"/>
            <a:r>
              <a:rPr lang="en-US" dirty="0"/>
              <a:t>Understand responsibility and focus of the procurement department/group</a:t>
            </a:r>
          </a:p>
          <a:p>
            <a:pPr lvl="1"/>
            <a:r>
              <a:rPr lang="en-US"/>
              <a:t>Understand </a:t>
            </a:r>
            <a:r>
              <a:rPr lang="en-US" dirty="0"/>
              <a:t>procurement pitfalls and success factors</a:t>
            </a:r>
          </a:p>
          <a:p>
            <a:r>
              <a:rPr lang="en-CA" dirty="0"/>
              <a:t>Homework/evaluations</a:t>
            </a:r>
          </a:p>
        </p:txBody>
      </p:sp>
      <p:sp>
        <p:nvSpPr>
          <p:cNvPr id="3" name="Slide Number Placeholder 2">
            <a:extLst>
              <a:ext uri="{FF2B5EF4-FFF2-40B4-BE49-F238E27FC236}">
                <a16:creationId xmlns:a16="http://schemas.microsoft.com/office/drawing/2014/main" id="{B38D810D-408D-4A9C-845D-1B71A4C9AE99}"/>
              </a:ext>
            </a:extLst>
          </p:cNvPr>
          <p:cNvSpPr>
            <a:spLocks noGrp="1"/>
          </p:cNvSpPr>
          <p:nvPr>
            <p:ph type="sldNum" sz="quarter" idx="12"/>
          </p:nvPr>
        </p:nvSpPr>
        <p:spPr/>
        <p:txBody>
          <a:bodyPr/>
          <a:lstStyle/>
          <a:p>
            <a:fld id="{5771F767-0FB1-44C9-A6CF-166E2F908689}" type="slidenum">
              <a:rPr lang="en-US" smtClean="0"/>
              <a:pPr/>
              <a:t>2</a:t>
            </a:fld>
            <a:endParaRPr lang="en-US" dirty="0"/>
          </a:p>
        </p:txBody>
      </p:sp>
    </p:spTree>
    <p:extLst>
      <p:ext uri="{BB962C8B-B14F-4D97-AF65-F5344CB8AC3E}">
        <p14:creationId xmlns:p14="http://schemas.microsoft.com/office/powerpoint/2010/main" val="2306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AEEB-E45D-4C5A-89E4-3ADED5EB9CA3}"/>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0BCDBFE-3983-4A1A-8013-A855013CD1E0}"/>
              </a:ext>
            </a:extLst>
          </p:cNvPr>
          <p:cNvSpPr>
            <a:spLocks noGrp="1"/>
          </p:cNvSpPr>
          <p:nvPr>
            <p:ph idx="1"/>
          </p:nvPr>
        </p:nvSpPr>
        <p:spPr/>
        <p:txBody>
          <a:bodyPr/>
          <a:lstStyle/>
          <a:p>
            <a:r>
              <a:rPr lang="en-US" sz="2400" dirty="0"/>
              <a:t>Project Management Institute (2017).  A Guide to the Project Management Body of Knowledge (Sixth Edition). </a:t>
            </a:r>
          </a:p>
          <a:p>
            <a:r>
              <a:rPr lang="en-US" sz="2400" dirty="0"/>
              <a:t>Kerzner, Harold (2017). Project Management, Twelfth Edition.</a:t>
            </a:r>
          </a:p>
          <a:p>
            <a:r>
              <a:rPr lang="en-US" sz="2400" dirty="0"/>
              <a:t>Watts, A. (2014). Project Management.  Victoria, B.C.:</a:t>
            </a:r>
            <a:r>
              <a:rPr lang="en-US" sz="2400" dirty="0" err="1"/>
              <a:t>BCcampus</a:t>
            </a:r>
            <a:r>
              <a:rPr lang="en-US" sz="2400" dirty="0"/>
              <a:t>.  Retrieved from https://opentextbc.ca/projectmanagement/.</a:t>
            </a:r>
          </a:p>
          <a:p>
            <a:endParaRPr lang="en-CA" dirty="0"/>
          </a:p>
        </p:txBody>
      </p:sp>
      <p:sp>
        <p:nvSpPr>
          <p:cNvPr id="5" name="Slide Number Placeholder 4">
            <a:extLst>
              <a:ext uri="{FF2B5EF4-FFF2-40B4-BE49-F238E27FC236}">
                <a16:creationId xmlns:a16="http://schemas.microsoft.com/office/drawing/2014/main" id="{CA326963-871A-4605-A026-4E5B69DF8795}"/>
              </a:ext>
            </a:extLst>
          </p:cNvPr>
          <p:cNvSpPr>
            <a:spLocks noGrp="1"/>
          </p:cNvSpPr>
          <p:nvPr>
            <p:ph type="sldNum" sz="quarter" idx="12"/>
          </p:nvPr>
        </p:nvSpPr>
        <p:spPr/>
        <p:txBody>
          <a:bodyPr/>
          <a:lstStyle/>
          <a:p>
            <a:fld id="{5771F767-0FB1-44C9-A6CF-166E2F908689}" type="slidenum">
              <a:rPr lang="en-US" smtClean="0"/>
              <a:pPr/>
              <a:t>20</a:t>
            </a:fld>
            <a:endParaRPr lang="en-US" dirty="0"/>
          </a:p>
        </p:txBody>
      </p:sp>
    </p:spTree>
    <p:extLst>
      <p:ext uri="{BB962C8B-B14F-4D97-AF65-F5344CB8AC3E}">
        <p14:creationId xmlns:p14="http://schemas.microsoft.com/office/powerpoint/2010/main" val="25370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7732-3498-4913-835B-2DA9CC5DB7E3}"/>
              </a:ext>
            </a:extLst>
          </p:cNvPr>
          <p:cNvSpPr>
            <a:spLocks noGrp="1"/>
          </p:cNvSpPr>
          <p:nvPr>
            <p:ph type="title"/>
          </p:nvPr>
        </p:nvSpPr>
        <p:spPr/>
        <p:txBody>
          <a:bodyPr/>
          <a:lstStyle/>
          <a:p>
            <a:r>
              <a:rPr lang="en-CA" dirty="0"/>
              <a:t>The procurement industry</a:t>
            </a:r>
          </a:p>
        </p:txBody>
      </p:sp>
      <p:sp>
        <p:nvSpPr>
          <p:cNvPr id="3" name="Content Placeholder 2">
            <a:extLst>
              <a:ext uri="{FF2B5EF4-FFF2-40B4-BE49-F238E27FC236}">
                <a16:creationId xmlns:a16="http://schemas.microsoft.com/office/drawing/2014/main" id="{8267CA93-D7DE-4D8C-A536-8890AD3D2D47}"/>
              </a:ext>
            </a:extLst>
          </p:cNvPr>
          <p:cNvSpPr>
            <a:spLocks noGrp="1"/>
          </p:cNvSpPr>
          <p:nvPr>
            <p:ph idx="1"/>
          </p:nvPr>
        </p:nvSpPr>
        <p:spPr>
          <a:xfrm>
            <a:off x="381566" y="1300685"/>
            <a:ext cx="8483600" cy="2715756"/>
          </a:xfrm>
        </p:spPr>
        <p:txBody>
          <a:bodyPr/>
          <a:lstStyle/>
          <a:p>
            <a:r>
              <a:rPr lang="en-US" sz="2300" dirty="0"/>
              <a:t>An Indeed.com search done on November 4, 2021, using the key word “procurement” and the geography “Canada” yielded 2,469 jobs!</a:t>
            </a:r>
          </a:p>
          <a:p>
            <a:r>
              <a:rPr lang="en-US" sz="2300" dirty="0"/>
              <a:t>Data from 2020 shows 65,000 thousand buyers and procurement officers in the UK</a:t>
            </a:r>
          </a:p>
          <a:p>
            <a:r>
              <a:rPr lang="en-US" sz="2300" dirty="0"/>
              <a:t>Procurement can be a critical part of an organization’s strategy</a:t>
            </a:r>
          </a:p>
          <a:p>
            <a:endParaRPr lang="en-CA" dirty="0"/>
          </a:p>
        </p:txBody>
      </p:sp>
      <p:sp>
        <p:nvSpPr>
          <p:cNvPr id="4" name="Slide Number Placeholder 3">
            <a:extLst>
              <a:ext uri="{FF2B5EF4-FFF2-40B4-BE49-F238E27FC236}">
                <a16:creationId xmlns:a16="http://schemas.microsoft.com/office/drawing/2014/main" id="{80E876F0-1FCE-4C49-B113-D9605651C2E6}"/>
              </a:ext>
            </a:extLst>
          </p:cNvPr>
          <p:cNvSpPr>
            <a:spLocks noGrp="1"/>
          </p:cNvSpPr>
          <p:nvPr>
            <p:ph type="sldNum" sz="quarter" idx="12"/>
          </p:nvPr>
        </p:nvSpPr>
        <p:spPr/>
        <p:txBody>
          <a:bodyPr/>
          <a:lstStyle/>
          <a:p>
            <a:fld id="{5771F767-0FB1-44C9-A6CF-166E2F908689}" type="slidenum">
              <a:rPr lang="en-US" smtClean="0"/>
              <a:pPr/>
              <a:t>3</a:t>
            </a:fld>
            <a:endParaRPr lang="en-US" dirty="0"/>
          </a:p>
        </p:txBody>
      </p:sp>
      <p:grpSp>
        <p:nvGrpSpPr>
          <p:cNvPr id="6" name="Group 5">
            <a:extLst>
              <a:ext uri="{FF2B5EF4-FFF2-40B4-BE49-F238E27FC236}">
                <a16:creationId xmlns:a16="http://schemas.microsoft.com/office/drawing/2014/main" id="{95A27688-C81B-4B38-B139-7437CBF433E4}"/>
              </a:ext>
            </a:extLst>
          </p:cNvPr>
          <p:cNvGrpSpPr/>
          <p:nvPr/>
        </p:nvGrpSpPr>
        <p:grpSpPr>
          <a:xfrm>
            <a:off x="1538200" y="3742347"/>
            <a:ext cx="6288566" cy="3115652"/>
            <a:chOff x="1538200" y="3742347"/>
            <a:chExt cx="6288566" cy="3115652"/>
          </a:xfrm>
        </p:grpSpPr>
        <p:pic>
          <p:nvPicPr>
            <p:cNvPr id="1028" name="Picture 4" descr="Top 12 Most Important Job Functions for a Procurement Department">
              <a:extLst>
                <a:ext uri="{FF2B5EF4-FFF2-40B4-BE49-F238E27FC236}">
                  <a16:creationId xmlns:a16="http://schemas.microsoft.com/office/drawing/2014/main" id="{38BD79FA-3A77-4AFC-80AA-1E372BE02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01" y="3798734"/>
              <a:ext cx="6061479" cy="30592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30B3C75-6B46-47AE-9949-987F8D8C3DAF}"/>
                </a:ext>
              </a:extLst>
            </p:cNvPr>
            <p:cNvSpPr/>
            <p:nvPr/>
          </p:nvSpPr>
          <p:spPr>
            <a:xfrm>
              <a:off x="1538200" y="3798734"/>
              <a:ext cx="1062759" cy="79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0210E5C-EC96-479C-88D4-57CFD5D0F914}"/>
                </a:ext>
              </a:extLst>
            </p:cNvPr>
            <p:cNvSpPr/>
            <p:nvPr/>
          </p:nvSpPr>
          <p:spPr>
            <a:xfrm>
              <a:off x="7085086" y="3742347"/>
              <a:ext cx="741680" cy="79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 name="TextBox 6">
            <a:extLst>
              <a:ext uri="{FF2B5EF4-FFF2-40B4-BE49-F238E27FC236}">
                <a16:creationId xmlns:a16="http://schemas.microsoft.com/office/drawing/2014/main" id="{A5DAC2A3-D8F6-4878-AF0D-C37B95486D84}"/>
              </a:ext>
            </a:extLst>
          </p:cNvPr>
          <p:cNvSpPr txBox="1"/>
          <p:nvPr/>
        </p:nvSpPr>
        <p:spPr>
          <a:xfrm>
            <a:off x="1538201" y="3942080"/>
            <a:ext cx="1062759" cy="369332"/>
          </a:xfrm>
          <a:prstGeom prst="rect">
            <a:avLst/>
          </a:prstGeom>
          <a:noFill/>
        </p:spPr>
        <p:txBody>
          <a:bodyPr wrap="square" rtlCol="0">
            <a:spAutoFit/>
          </a:bodyPr>
          <a:lstStyle/>
          <a:p>
            <a:r>
              <a:rPr lang="en-CA" dirty="0"/>
              <a:t>FYI Only</a:t>
            </a:r>
          </a:p>
        </p:txBody>
      </p:sp>
    </p:spTree>
    <p:extLst>
      <p:ext uri="{BB962C8B-B14F-4D97-AF65-F5344CB8AC3E}">
        <p14:creationId xmlns:p14="http://schemas.microsoft.com/office/powerpoint/2010/main" val="364186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67CB-C290-45D8-9DA1-92768BC71765}"/>
              </a:ext>
            </a:extLst>
          </p:cNvPr>
          <p:cNvSpPr>
            <a:spLocks noGrp="1"/>
          </p:cNvSpPr>
          <p:nvPr>
            <p:ph type="title"/>
          </p:nvPr>
        </p:nvSpPr>
        <p:spPr/>
        <p:txBody>
          <a:bodyPr>
            <a:normAutofit/>
          </a:bodyPr>
          <a:lstStyle/>
          <a:p>
            <a:r>
              <a:rPr lang="en-CA" dirty="0"/>
              <a:t>generic procurement process</a:t>
            </a:r>
          </a:p>
        </p:txBody>
      </p:sp>
      <p:sp>
        <p:nvSpPr>
          <p:cNvPr id="4" name="Slide Number Placeholder 3">
            <a:extLst>
              <a:ext uri="{FF2B5EF4-FFF2-40B4-BE49-F238E27FC236}">
                <a16:creationId xmlns:a16="http://schemas.microsoft.com/office/drawing/2014/main" id="{D568D0FC-9812-4ECD-8E35-C414AB60FABA}"/>
              </a:ext>
            </a:extLst>
          </p:cNvPr>
          <p:cNvSpPr>
            <a:spLocks noGrp="1"/>
          </p:cNvSpPr>
          <p:nvPr>
            <p:ph type="sldNum" sz="quarter" idx="12"/>
          </p:nvPr>
        </p:nvSpPr>
        <p:spPr/>
        <p:txBody>
          <a:bodyPr/>
          <a:lstStyle/>
          <a:p>
            <a:fld id="{5771F767-0FB1-44C9-A6CF-166E2F908689}" type="slidenum">
              <a:rPr lang="en-US" smtClean="0"/>
              <a:pPr/>
              <a:t>4</a:t>
            </a:fld>
            <a:endParaRPr lang="en-US" dirty="0"/>
          </a:p>
        </p:txBody>
      </p:sp>
      <p:sp>
        <p:nvSpPr>
          <p:cNvPr id="6" name="Content Placeholder 5">
            <a:extLst>
              <a:ext uri="{FF2B5EF4-FFF2-40B4-BE49-F238E27FC236}">
                <a16:creationId xmlns:a16="http://schemas.microsoft.com/office/drawing/2014/main" id="{42D1D6E8-7C03-46F6-8D56-8AD01629C97A}"/>
              </a:ext>
            </a:extLst>
          </p:cNvPr>
          <p:cNvSpPr>
            <a:spLocks noGrp="1"/>
          </p:cNvSpPr>
          <p:nvPr>
            <p:ph idx="1"/>
          </p:nvPr>
        </p:nvSpPr>
        <p:spPr/>
        <p:txBody>
          <a:bodyPr/>
          <a:lstStyle/>
          <a:p>
            <a:endParaRPr lang="en-CA" dirty="0"/>
          </a:p>
        </p:txBody>
      </p:sp>
      <p:grpSp>
        <p:nvGrpSpPr>
          <p:cNvPr id="5" name="Group 4">
            <a:extLst>
              <a:ext uri="{FF2B5EF4-FFF2-40B4-BE49-F238E27FC236}">
                <a16:creationId xmlns:a16="http://schemas.microsoft.com/office/drawing/2014/main" id="{C96463ED-0FBC-4938-958F-11BFC9E3F4FA}"/>
              </a:ext>
            </a:extLst>
          </p:cNvPr>
          <p:cNvGrpSpPr/>
          <p:nvPr/>
        </p:nvGrpSpPr>
        <p:grpSpPr>
          <a:xfrm>
            <a:off x="381566" y="1175432"/>
            <a:ext cx="8117542" cy="5560409"/>
            <a:chOff x="381566" y="1175432"/>
            <a:chExt cx="8117542" cy="5560409"/>
          </a:xfrm>
        </p:grpSpPr>
        <p:pic>
          <p:nvPicPr>
            <p:cNvPr id="3074" name="Picture 2" descr="Stages of procurement">
              <a:extLst>
                <a:ext uri="{FF2B5EF4-FFF2-40B4-BE49-F238E27FC236}">
                  <a16:creationId xmlns:a16="http://schemas.microsoft.com/office/drawing/2014/main" id="{DC973840-CA89-423C-ADD8-71325F53A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96" t="20416" r="7159" b="8611"/>
            <a:stretch/>
          </p:blipFill>
          <p:spPr bwMode="auto">
            <a:xfrm>
              <a:off x="381566" y="1175432"/>
              <a:ext cx="8117542" cy="55604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15F1C4-A274-4F32-9DBE-EA92CC8907EA}"/>
                </a:ext>
              </a:extLst>
            </p:cNvPr>
            <p:cNvSpPr/>
            <p:nvPr/>
          </p:nvSpPr>
          <p:spPr>
            <a:xfrm>
              <a:off x="5295900" y="5534025"/>
              <a:ext cx="2257425" cy="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2803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C09046-E4F2-47EA-8E89-8966D7398324}"/>
              </a:ext>
            </a:extLst>
          </p:cNvPr>
          <p:cNvPicPr>
            <a:picLocks noChangeAspect="1"/>
          </p:cNvPicPr>
          <p:nvPr/>
        </p:nvPicPr>
        <p:blipFill rotWithShape="1">
          <a:blip r:embed="rId3"/>
          <a:srcRect l="14114"/>
          <a:stretch/>
        </p:blipFill>
        <p:spPr>
          <a:xfrm>
            <a:off x="247650" y="1304125"/>
            <a:ext cx="8896350" cy="3165306"/>
          </a:xfrm>
          <a:prstGeom prst="rect">
            <a:avLst/>
          </a:prstGeom>
        </p:spPr>
      </p:pic>
      <p:sp>
        <p:nvSpPr>
          <p:cNvPr id="2" name="Title 1">
            <a:extLst>
              <a:ext uri="{FF2B5EF4-FFF2-40B4-BE49-F238E27FC236}">
                <a16:creationId xmlns:a16="http://schemas.microsoft.com/office/drawing/2014/main" id="{BD2067CB-C290-45D8-9DA1-92768BC71765}"/>
              </a:ext>
            </a:extLst>
          </p:cNvPr>
          <p:cNvSpPr>
            <a:spLocks noGrp="1"/>
          </p:cNvSpPr>
          <p:nvPr>
            <p:ph type="title"/>
          </p:nvPr>
        </p:nvSpPr>
        <p:spPr/>
        <p:txBody>
          <a:bodyPr>
            <a:normAutofit/>
          </a:bodyPr>
          <a:lstStyle/>
          <a:p>
            <a:r>
              <a:rPr lang="en-CA" dirty="0"/>
              <a:t>generic procurement terminology</a:t>
            </a:r>
          </a:p>
        </p:txBody>
      </p:sp>
      <p:sp>
        <p:nvSpPr>
          <p:cNvPr id="4" name="Slide Number Placeholder 3">
            <a:extLst>
              <a:ext uri="{FF2B5EF4-FFF2-40B4-BE49-F238E27FC236}">
                <a16:creationId xmlns:a16="http://schemas.microsoft.com/office/drawing/2014/main" id="{D568D0FC-9812-4ECD-8E35-C414AB60FABA}"/>
              </a:ext>
            </a:extLst>
          </p:cNvPr>
          <p:cNvSpPr>
            <a:spLocks noGrp="1"/>
          </p:cNvSpPr>
          <p:nvPr>
            <p:ph type="sldNum" sz="quarter" idx="12"/>
          </p:nvPr>
        </p:nvSpPr>
        <p:spPr/>
        <p:txBody>
          <a:bodyPr/>
          <a:lstStyle/>
          <a:p>
            <a:fld id="{5771F767-0FB1-44C9-A6CF-166E2F908689}" type="slidenum">
              <a:rPr lang="en-US" smtClean="0"/>
              <a:pPr/>
              <a:t>5</a:t>
            </a:fld>
            <a:endParaRPr lang="en-US" dirty="0"/>
          </a:p>
        </p:txBody>
      </p:sp>
      <p:grpSp>
        <p:nvGrpSpPr>
          <p:cNvPr id="11" name="Group 10">
            <a:extLst>
              <a:ext uri="{FF2B5EF4-FFF2-40B4-BE49-F238E27FC236}">
                <a16:creationId xmlns:a16="http://schemas.microsoft.com/office/drawing/2014/main" id="{6D47FAC2-7FC4-4755-92EF-9BDFDBF29E90}"/>
              </a:ext>
            </a:extLst>
          </p:cNvPr>
          <p:cNvGrpSpPr/>
          <p:nvPr/>
        </p:nvGrpSpPr>
        <p:grpSpPr>
          <a:xfrm>
            <a:off x="2388515" y="4600330"/>
            <a:ext cx="4164685" cy="1969293"/>
            <a:chOff x="1131215" y="4314825"/>
            <a:chExt cx="4164685" cy="1969293"/>
          </a:xfrm>
        </p:grpSpPr>
        <p:pic>
          <p:nvPicPr>
            <p:cNvPr id="5122" name="Picture 2" descr="Procurement Managers- Critical link in supply chain pharmaceutical  management">
              <a:extLst>
                <a:ext uri="{FF2B5EF4-FFF2-40B4-BE49-F238E27FC236}">
                  <a16:creationId xmlns:a16="http://schemas.microsoft.com/office/drawing/2014/main" id="{1A88E19C-F875-46D0-AB1E-8680BFD0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510" y="4333876"/>
              <a:ext cx="1907240" cy="190724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7C87EF2-BE9C-476A-BDED-52C7055EA49A}"/>
                </a:ext>
              </a:extLst>
            </p:cNvPr>
            <p:cNvSpPr/>
            <p:nvPr/>
          </p:nvSpPr>
          <p:spPr>
            <a:xfrm>
              <a:off x="1131215" y="4314825"/>
              <a:ext cx="2183486" cy="19692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7403F0B9-F991-46D0-9393-5A087C840A82}"/>
                </a:ext>
              </a:extLst>
            </p:cNvPr>
            <p:cNvSpPr txBox="1"/>
            <p:nvPr/>
          </p:nvSpPr>
          <p:spPr>
            <a:xfrm>
              <a:off x="1131215" y="5153213"/>
              <a:ext cx="229343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600" dirty="0">
                  <a:solidFill>
                    <a:schemeClr val="bg1">
                      <a:lumMod val="95000"/>
                    </a:schemeClr>
                  </a:solidFill>
                  <a:latin typeface="Gill Sans MT" panose="020B0502020104020203"/>
                </a:rPr>
                <a:t>What is Procurement?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(2:09min).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Click </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hlinkClick r:id="rId5">
                    <a:extLst>
                      <a:ext uri="{A12FA001-AC4F-418D-AE19-62706E023703}">
                        <ahyp:hlinkClr xmlns:ahyp="http://schemas.microsoft.com/office/drawing/2018/hyperlinkcolor" val="tx"/>
                      </a:ext>
                    </a:extLst>
                  </a:hlinkClick>
                </a:rPr>
                <a:t>here</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a:t>
              </a:r>
            </a:p>
          </p:txBody>
        </p:sp>
        <p:pic>
          <p:nvPicPr>
            <p:cNvPr id="16" name="Graphic 15" descr="Video camera with solid fill">
              <a:extLst>
                <a:ext uri="{FF2B5EF4-FFF2-40B4-BE49-F238E27FC236}">
                  <a16:creationId xmlns:a16="http://schemas.microsoft.com/office/drawing/2014/main" id="{A5ADE713-9EBA-4080-B65C-7888260613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25815" y="4436907"/>
              <a:ext cx="810610" cy="810610"/>
            </a:xfrm>
            <a:prstGeom prst="rect">
              <a:avLst/>
            </a:prstGeom>
          </p:spPr>
        </p:pic>
        <p:sp>
          <p:nvSpPr>
            <p:cNvPr id="17" name="Rectangle 16">
              <a:extLst>
                <a:ext uri="{FF2B5EF4-FFF2-40B4-BE49-F238E27FC236}">
                  <a16:creationId xmlns:a16="http://schemas.microsoft.com/office/drawing/2014/main" id="{DBD33DD0-C353-41D1-8FB6-6AE91E59D986}"/>
                </a:ext>
              </a:extLst>
            </p:cNvPr>
            <p:cNvSpPr/>
            <p:nvPr/>
          </p:nvSpPr>
          <p:spPr>
            <a:xfrm>
              <a:off x="3295651" y="4333876"/>
              <a:ext cx="2000249" cy="193357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2956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67CB-C290-45D8-9DA1-92768BC71765}"/>
              </a:ext>
            </a:extLst>
          </p:cNvPr>
          <p:cNvSpPr>
            <a:spLocks noGrp="1"/>
          </p:cNvSpPr>
          <p:nvPr>
            <p:ph type="title"/>
          </p:nvPr>
        </p:nvSpPr>
        <p:spPr/>
        <p:txBody>
          <a:bodyPr/>
          <a:lstStyle/>
          <a:p>
            <a:r>
              <a:rPr lang="en-CA" dirty="0"/>
              <a:t>Government procurement</a:t>
            </a:r>
          </a:p>
        </p:txBody>
      </p:sp>
      <p:sp>
        <p:nvSpPr>
          <p:cNvPr id="3" name="Content Placeholder 2">
            <a:extLst>
              <a:ext uri="{FF2B5EF4-FFF2-40B4-BE49-F238E27FC236}">
                <a16:creationId xmlns:a16="http://schemas.microsoft.com/office/drawing/2014/main" id="{55658821-9A9D-4799-9E3E-5078D331B679}"/>
              </a:ext>
            </a:extLst>
          </p:cNvPr>
          <p:cNvSpPr>
            <a:spLocks noGrp="1"/>
          </p:cNvSpPr>
          <p:nvPr>
            <p:ph idx="1"/>
          </p:nvPr>
        </p:nvSpPr>
        <p:spPr>
          <a:xfrm>
            <a:off x="868410" y="1718992"/>
            <a:ext cx="7989752" cy="1339661"/>
          </a:xfrm>
        </p:spPr>
        <p:txBody>
          <a:bodyPr/>
          <a:lstStyle/>
          <a:p>
            <a:r>
              <a:rPr lang="en-CA" dirty="0"/>
              <a:t>Consider all the purchases made on behalf of Canadian residents by </a:t>
            </a:r>
            <a:r>
              <a:rPr lang="en-CA" i="1" dirty="0"/>
              <a:t>Public Services and Procurement Canada</a:t>
            </a:r>
          </a:p>
          <a:p>
            <a:r>
              <a:rPr lang="en-CA" dirty="0"/>
              <a:t>Importance of transparency and standardization</a:t>
            </a:r>
          </a:p>
        </p:txBody>
      </p:sp>
      <p:sp>
        <p:nvSpPr>
          <p:cNvPr id="4" name="Slide Number Placeholder 3">
            <a:extLst>
              <a:ext uri="{FF2B5EF4-FFF2-40B4-BE49-F238E27FC236}">
                <a16:creationId xmlns:a16="http://schemas.microsoft.com/office/drawing/2014/main" id="{D568D0FC-9812-4ECD-8E35-C414AB60FABA}"/>
              </a:ext>
            </a:extLst>
          </p:cNvPr>
          <p:cNvSpPr>
            <a:spLocks noGrp="1"/>
          </p:cNvSpPr>
          <p:nvPr>
            <p:ph type="sldNum" sz="quarter" idx="12"/>
          </p:nvPr>
        </p:nvSpPr>
        <p:spPr/>
        <p:txBody>
          <a:bodyPr/>
          <a:lstStyle/>
          <a:p>
            <a:fld id="{5771F767-0FB1-44C9-A6CF-166E2F908689}" type="slidenum">
              <a:rPr lang="en-US" smtClean="0"/>
              <a:pPr/>
              <a:t>6</a:t>
            </a:fld>
            <a:endParaRPr lang="en-US" dirty="0"/>
          </a:p>
        </p:txBody>
      </p:sp>
      <p:grpSp>
        <p:nvGrpSpPr>
          <p:cNvPr id="14" name="Group 13">
            <a:extLst>
              <a:ext uri="{FF2B5EF4-FFF2-40B4-BE49-F238E27FC236}">
                <a16:creationId xmlns:a16="http://schemas.microsoft.com/office/drawing/2014/main" id="{339B44EA-F3D6-4B79-A67A-AEE34A1FA437}"/>
              </a:ext>
            </a:extLst>
          </p:cNvPr>
          <p:cNvGrpSpPr/>
          <p:nvPr/>
        </p:nvGrpSpPr>
        <p:grpSpPr>
          <a:xfrm>
            <a:off x="935085" y="3429000"/>
            <a:ext cx="7076331" cy="2318993"/>
            <a:chOff x="958215" y="2647393"/>
            <a:chExt cx="7076331" cy="2318993"/>
          </a:xfrm>
        </p:grpSpPr>
        <p:pic>
          <p:nvPicPr>
            <p:cNvPr id="1030" name="Picture 6" descr="Engineers on Parliament Hill | Engineers Canada">
              <a:extLst>
                <a:ext uri="{FF2B5EF4-FFF2-40B4-BE49-F238E27FC236}">
                  <a16:creationId xmlns:a16="http://schemas.microsoft.com/office/drawing/2014/main" id="{BDE44CC6-A6BB-4613-B84F-98608C98F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320" y="2658936"/>
              <a:ext cx="4614898" cy="23074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09C90BE-312B-43D2-9D88-BB619B4BFDFA}"/>
                </a:ext>
              </a:extLst>
            </p:cNvPr>
            <p:cNvSpPr/>
            <p:nvPr/>
          </p:nvSpPr>
          <p:spPr>
            <a:xfrm>
              <a:off x="958215" y="2647393"/>
              <a:ext cx="2469869" cy="2318993"/>
            </a:xfrm>
            <a:prstGeom prst="rect">
              <a:avLst/>
            </a:prstGeom>
            <a:solidFill>
              <a:srgbClr val="6E9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07C7D0C7-384A-410C-B02B-904033067665}"/>
                </a:ext>
              </a:extLst>
            </p:cNvPr>
            <p:cNvSpPr txBox="1"/>
            <p:nvPr/>
          </p:nvSpPr>
          <p:spPr>
            <a:xfrm>
              <a:off x="1144820" y="3626725"/>
              <a:ext cx="2293432" cy="106910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600" dirty="0">
                  <a:solidFill>
                    <a:schemeClr val="bg1">
                      <a:lumMod val="95000"/>
                    </a:schemeClr>
                  </a:solidFill>
                  <a:latin typeface="Gill Sans MT" panose="020B0502020104020203"/>
                </a:rPr>
                <a:t>Government Procurement </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(2:43min).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Click </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hlinkClick r:id="rId4">
                    <a:extLst>
                      <a:ext uri="{A12FA001-AC4F-418D-AE19-62706E023703}">
                        <ahyp:hlinkClr xmlns:ahyp="http://schemas.microsoft.com/office/drawing/2018/hyperlinkcolor" val="tx"/>
                      </a:ext>
                    </a:extLst>
                  </a:hlinkClick>
                </a:rPr>
                <a:t>here</a:t>
              </a:r>
              <a:r>
                <a:rPr kumimoji="0" lang="en-CA" sz="1600" b="0" i="0" u="none" strike="noStrike" kern="1200" cap="none" spc="0" normalizeH="0" baseline="0" noProof="0" dirty="0">
                  <a:ln>
                    <a:noFill/>
                  </a:ln>
                  <a:solidFill>
                    <a:schemeClr val="bg1">
                      <a:lumMod val="95000"/>
                    </a:schemeClr>
                  </a:solidFill>
                  <a:effectLst/>
                  <a:uLnTx/>
                  <a:uFillTx/>
                  <a:latin typeface="Gill Sans MT" panose="020B0502020104020203"/>
                  <a:ea typeface="+mn-ea"/>
                  <a:cs typeface="+mn-cs"/>
                </a:rPr>
                <a:t> and scroll down to video.</a:t>
              </a:r>
            </a:p>
          </p:txBody>
        </p:sp>
        <p:pic>
          <p:nvPicPr>
            <p:cNvPr id="12" name="Graphic 11" descr="Video camera with solid fill">
              <a:extLst>
                <a:ext uri="{FF2B5EF4-FFF2-40B4-BE49-F238E27FC236}">
                  <a16:creationId xmlns:a16="http://schemas.microsoft.com/office/drawing/2014/main" id="{E11A8FAF-6AF3-4E1A-A344-0A75C5C545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39420" y="2806629"/>
              <a:ext cx="914400" cy="914400"/>
            </a:xfrm>
            <a:prstGeom prst="rect">
              <a:avLst/>
            </a:prstGeom>
          </p:spPr>
        </p:pic>
        <p:sp>
          <p:nvSpPr>
            <p:cNvPr id="8" name="Rectangle 7">
              <a:extLst>
                <a:ext uri="{FF2B5EF4-FFF2-40B4-BE49-F238E27FC236}">
                  <a16:creationId xmlns:a16="http://schemas.microsoft.com/office/drawing/2014/main" id="{F3CD505A-0011-40E5-B997-436ECEF1E233}"/>
                </a:ext>
              </a:extLst>
            </p:cNvPr>
            <p:cNvSpPr/>
            <p:nvPr/>
          </p:nvSpPr>
          <p:spPr>
            <a:xfrm>
              <a:off x="3419648" y="2658936"/>
              <a:ext cx="4614898" cy="2295906"/>
            </a:xfrm>
            <a:prstGeom prst="rect">
              <a:avLst/>
            </a:prstGeom>
            <a:noFill/>
            <a:ln w="28575">
              <a:solidFill>
                <a:srgbClr val="6E9B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84830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91B7-6B4D-478B-B157-0C776B21367B}"/>
              </a:ext>
            </a:extLst>
          </p:cNvPr>
          <p:cNvSpPr>
            <a:spLocks noGrp="1"/>
          </p:cNvSpPr>
          <p:nvPr>
            <p:ph type="title"/>
          </p:nvPr>
        </p:nvSpPr>
        <p:spPr/>
        <p:txBody>
          <a:bodyPr/>
          <a:lstStyle/>
          <a:p>
            <a:r>
              <a:rPr lang="en-CA" dirty="0"/>
              <a:t>Generic Procurement processes</a:t>
            </a:r>
          </a:p>
        </p:txBody>
      </p:sp>
      <p:sp>
        <p:nvSpPr>
          <p:cNvPr id="3" name="Content Placeholder 2">
            <a:extLst>
              <a:ext uri="{FF2B5EF4-FFF2-40B4-BE49-F238E27FC236}">
                <a16:creationId xmlns:a16="http://schemas.microsoft.com/office/drawing/2014/main" id="{FCDBEAB6-705B-4C89-8935-F619F60613EB}"/>
              </a:ext>
            </a:extLst>
          </p:cNvPr>
          <p:cNvSpPr>
            <a:spLocks noGrp="1"/>
          </p:cNvSpPr>
          <p:nvPr>
            <p:ph idx="1"/>
          </p:nvPr>
        </p:nvSpPr>
        <p:spPr>
          <a:xfrm>
            <a:off x="446769" y="1484975"/>
            <a:ext cx="4125231" cy="5190461"/>
          </a:xfrm>
        </p:spPr>
        <p:txBody>
          <a:bodyPr>
            <a:normAutofit/>
          </a:bodyPr>
          <a:lstStyle/>
          <a:p>
            <a:r>
              <a:rPr lang="en-US" dirty="0"/>
              <a:t>Identifying company needs </a:t>
            </a:r>
          </a:p>
          <a:p>
            <a:r>
              <a:rPr lang="en-US" dirty="0"/>
              <a:t>Forecasting demand</a:t>
            </a:r>
          </a:p>
          <a:p>
            <a:r>
              <a:rPr lang="en-US" dirty="0"/>
              <a:t>Planning purchases</a:t>
            </a:r>
          </a:p>
          <a:p>
            <a:r>
              <a:rPr lang="en-US" dirty="0"/>
              <a:t>Market research</a:t>
            </a:r>
          </a:p>
          <a:p>
            <a:r>
              <a:rPr lang="en-US" dirty="0"/>
              <a:t>Identifying and evaluating potential suppliers</a:t>
            </a:r>
          </a:p>
          <a:p>
            <a:r>
              <a:rPr lang="en-US" dirty="0"/>
              <a:t>Supplier selection</a:t>
            </a:r>
          </a:p>
          <a:p>
            <a:r>
              <a:rPr lang="en-US" dirty="0"/>
              <a:t>Supplier relationship management</a:t>
            </a:r>
          </a:p>
          <a:p>
            <a:r>
              <a:rPr lang="en-US" dirty="0"/>
              <a:t>Defining criteria</a:t>
            </a:r>
          </a:p>
          <a:p>
            <a:r>
              <a:rPr lang="en-US" dirty="0"/>
              <a:t>Negotiation </a:t>
            </a:r>
          </a:p>
          <a:p>
            <a:r>
              <a:rPr lang="en-US" dirty="0"/>
              <a:t>Purchases</a:t>
            </a:r>
          </a:p>
        </p:txBody>
      </p:sp>
      <p:sp>
        <p:nvSpPr>
          <p:cNvPr id="4" name="Slide Number Placeholder 3">
            <a:extLst>
              <a:ext uri="{FF2B5EF4-FFF2-40B4-BE49-F238E27FC236}">
                <a16:creationId xmlns:a16="http://schemas.microsoft.com/office/drawing/2014/main" id="{6FC45B39-9FD5-41DE-8BCF-CCAE8858F79D}"/>
              </a:ext>
            </a:extLst>
          </p:cNvPr>
          <p:cNvSpPr>
            <a:spLocks noGrp="1"/>
          </p:cNvSpPr>
          <p:nvPr>
            <p:ph type="sldNum" sz="quarter" idx="12"/>
          </p:nvPr>
        </p:nvSpPr>
        <p:spPr/>
        <p:txBody>
          <a:bodyPr/>
          <a:lstStyle/>
          <a:p>
            <a:fld id="{5771F767-0FB1-44C9-A6CF-166E2F908689}" type="slidenum">
              <a:rPr lang="en-US" smtClean="0"/>
              <a:pPr/>
              <a:t>7</a:t>
            </a:fld>
            <a:endParaRPr lang="en-US" dirty="0"/>
          </a:p>
        </p:txBody>
      </p:sp>
      <p:grpSp>
        <p:nvGrpSpPr>
          <p:cNvPr id="8" name="Group 7">
            <a:extLst>
              <a:ext uri="{FF2B5EF4-FFF2-40B4-BE49-F238E27FC236}">
                <a16:creationId xmlns:a16="http://schemas.microsoft.com/office/drawing/2014/main" id="{B60B9CC5-EB6A-41E6-BC3C-48FC53EBFFED}"/>
              </a:ext>
            </a:extLst>
          </p:cNvPr>
          <p:cNvGrpSpPr/>
          <p:nvPr/>
        </p:nvGrpSpPr>
        <p:grpSpPr>
          <a:xfrm>
            <a:off x="4419600" y="1438276"/>
            <a:ext cx="4552950" cy="5245778"/>
            <a:chOff x="4419600" y="1438276"/>
            <a:chExt cx="4552950" cy="5245778"/>
          </a:xfrm>
        </p:grpSpPr>
        <p:sp>
          <p:nvSpPr>
            <p:cNvPr id="7" name="Rectangle: Rounded Corners 6">
              <a:extLst>
                <a:ext uri="{FF2B5EF4-FFF2-40B4-BE49-F238E27FC236}">
                  <a16:creationId xmlns:a16="http://schemas.microsoft.com/office/drawing/2014/main" id="{DDC7689A-7FF0-4699-B46D-8974B1282020}"/>
                </a:ext>
              </a:extLst>
            </p:cNvPr>
            <p:cNvSpPr/>
            <p:nvPr/>
          </p:nvSpPr>
          <p:spPr>
            <a:xfrm>
              <a:off x="4419600" y="1438276"/>
              <a:ext cx="3914775" cy="3828142"/>
            </a:xfrm>
            <a:prstGeom prst="roundRect">
              <a:avLst>
                <a:gd name="adj" fmla="val 839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utoShape 2" descr="Modern Procurement Process Guide: Concepts and Steps : Modern Procurement Process Guide: Concepts and Steps">
              <a:extLst>
                <a:ext uri="{FF2B5EF4-FFF2-40B4-BE49-F238E27FC236}">
                  <a16:creationId xmlns:a16="http://schemas.microsoft.com/office/drawing/2014/main" id="{5B1AE005-7DFF-43CC-8399-AAEB79E9983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Content Placeholder 5">
              <a:extLst>
                <a:ext uri="{FF2B5EF4-FFF2-40B4-BE49-F238E27FC236}">
                  <a16:creationId xmlns:a16="http://schemas.microsoft.com/office/drawing/2014/main" id="{04E170CB-96A5-4511-97B6-86CA9CA9AD9E}"/>
                </a:ext>
              </a:extLst>
            </p:cNvPr>
            <p:cNvSpPr txBox="1">
              <a:spLocks/>
            </p:cNvSpPr>
            <p:nvPr/>
          </p:nvSpPr>
          <p:spPr>
            <a:xfrm>
              <a:off x="4624388" y="1485882"/>
              <a:ext cx="3676650" cy="4657271"/>
            </a:xfrm>
            <a:prstGeom prst="rect">
              <a:avLst/>
            </a:prstGeom>
          </p:spPr>
          <p:txBody>
            <a:bodyPr vert="horz" lIns="91440" tIns="45720" rIns="91440" bIns="45720" rtlCol="0" anchor="t" anchorCtr="0">
              <a:normAutofit/>
            </a:bodyPr>
            <a:lstStyle>
              <a:lvl1pPr marL="306000" indent="-306000" algn="l" defTabSz="457200" rtl="0" eaLnBrk="1" latinLnBrk="0" hangingPunct="1">
                <a:spcBef>
                  <a:spcPts val="0"/>
                </a:spcBef>
                <a:spcAft>
                  <a:spcPts val="500"/>
                </a:spcAft>
                <a:buClr>
                  <a:schemeClr val="tx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ts val="0"/>
                </a:spcBef>
                <a:spcAft>
                  <a:spcPts val="500"/>
                </a:spcAft>
                <a:buClr>
                  <a:schemeClr val="tx2"/>
                </a:buClr>
                <a:buSzPct val="92000"/>
                <a:buFont typeface="Symbol" panose="050501020107060205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ts val="0"/>
                </a:spcBef>
                <a:spcAft>
                  <a:spcPts val="500"/>
                </a:spcAft>
                <a:buClr>
                  <a:schemeClr val="tx2"/>
                </a:buClr>
                <a:buSzPct val="92000"/>
                <a:buFont typeface="Courier New" panose="02070309020205020404" pitchFamily="49" charset="0"/>
                <a:buChar char="o"/>
                <a:defRPr sz="1800" i="1"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CA" dirty="0"/>
                <a:t>Let’s work through an example.  You’re responsible for (non-project) procurement of new desks and chairs for 50 people in your office  What activities will be carried out during:</a:t>
              </a:r>
            </a:p>
            <a:p>
              <a:r>
                <a:rPr lang="en-CA" dirty="0"/>
                <a:t>Sourcing?</a:t>
              </a:r>
            </a:p>
            <a:p>
              <a:r>
                <a:rPr lang="en-CA" dirty="0"/>
                <a:t>Purchasing?</a:t>
              </a:r>
            </a:p>
          </p:txBody>
        </p:sp>
        <p:pic>
          <p:nvPicPr>
            <p:cNvPr id="6146" name="Picture 2" descr="Large L-Shaped Desk, Executive Office Desk Computer Table Workstation With Storage">
              <a:extLst>
                <a:ext uri="{FF2B5EF4-FFF2-40B4-BE49-F238E27FC236}">
                  <a16:creationId xmlns:a16="http://schemas.microsoft.com/office/drawing/2014/main" id="{AD4ED384-4617-4FB5-956F-92CF3FC65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25" y="4274229"/>
              <a:ext cx="2409825" cy="2409825"/>
            </a:xfrm>
            <a:prstGeom prst="roundRect">
              <a:avLst>
                <a:gd name="adj" fmla="val 12215"/>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413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4D1D-5C44-44FB-969B-843E6D369B4D}"/>
              </a:ext>
            </a:extLst>
          </p:cNvPr>
          <p:cNvSpPr>
            <a:spLocks noGrp="1"/>
          </p:cNvSpPr>
          <p:nvPr>
            <p:ph type="title"/>
          </p:nvPr>
        </p:nvSpPr>
        <p:spPr/>
        <p:txBody>
          <a:bodyPr/>
          <a:lstStyle/>
          <a:p>
            <a:r>
              <a:rPr lang="en-CA" dirty="0"/>
              <a:t>Phased procurement</a:t>
            </a:r>
          </a:p>
        </p:txBody>
      </p:sp>
      <p:pic>
        <p:nvPicPr>
          <p:cNvPr id="6" name="Content Placeholder 5" descr="Diagram&#10;&#10;Description automatically generated">
            <a:extLst>
              <a:ext uri="{FF2B5EF4-FFF2-40B4-BE49-F238E27FC236}">
                <a16:creationId xmlns:a16="http://schemas.microsoft.com/office/drawing/2014/main" id="{00D83467-8366-42F6-B5F6-48AF29BFD3B2}"/>
              </a:ext>
            </a:extLst>
          </p:cNvPr>
          <p:cNvPicPr>
            <a:picLocks noGrp="1" noChangeAspect="1"/>
          </p:cNvPicPr>
          <p:nvPr>
            <p:ph idx="1"/>
          </p:nvPr>
        </p:nvPicPr>
        <p:blipFill>
          <a:blip r:embed="rId3"/>
          <a:stretch>
            <a:fillRect/>
          </a:stretch>
        </p:blipFill>
        <p:spPr>
          <a:xfrm>
            <a:off x="257996" y="1175432"/>
            <a:ext cx="8228827" cy="4906456"/>
          </a:xfrm>
        </p:spPr>
      </p:pic>
      <p:sp>
        <p:nvSpPr>
          <p:cNvPr id="4" name="Slide Number Placeholder 3">
            <a:extLst>
              <a:ext uri="{FF2B5EF4-FFF2-40B4-BE49-F238E27FC236}">
                <a16:creationId xmlns:a16="http://schemas.microsoft.com/office/drawing/2014/main" id="{5C289358-2933-48E1-B7F4-12C3BD09C2CC}"/>
              </a:ext>
            </a:extLst>
          </p:cNvPr>
          <p:cNvSpPr>
            <a:spLocks noGrp="1"/>
          </p:cNvSpPr>
          <p:nvPr>
            <p:ph type="sldNum" sz="quarter" idx="12"/>
          </p:nvPr>
        </p:nvSpPr>
        <p:spPr/>
        <p:txBody>
          <a:bodyPr/>
          <a:lstStyle/>
          <a:p>
            <a:fld id="{5771F767-0FB1-44C9-A6CF-166E2F908689}" type="slidenum">
              <a:rPr lang="en-US" smtClean="0"/>
              <a:pPr/>
              <a:t>8</a:t>
            </a:fld>
            <a:endParaRPr lang="en-US" dirty="0"/>
          </a:p>
        </p:txBody>
      </p:sp>
      <p:sp>
        <p:nvSpPr>
          <p:cNvPr id="3" name="TextBox 2"/>
          <p:cNvSpPr txBox="1"/>
          <p:nvPr/>
        </p:nvSpPr>
        <p:spPr>
          <a:xfrm>
            <a:off x="1271486" y="6109662"/>
            <a:ext cx="7525356" cy="584775"/>
          </a:xfrm>
          <a:prstGeom prst="rect">
            <a:avLst/>
          </a:prstGeom>
          <a:noFill/>
        </p:spPr>
        <p:txBody>
          <a:bodyPr wrap="square" rtlCol="0">
            <a:spAutoFit/>
          </a:bodyPr>
          <a:lstStyle/>
          <a:p>
            <a:pPr algn="ctr"/>
            <a:r>
              <a:rPr lang="en-CA" sz="1600" dirty="0"/>
              <a:t>Note Supplier’s A and D participated in Phase 1 to 3 pre-commercial procurement but the commercial procurement is open to all suppliers.</a:t>
            </a:r>
          </a:p>
        </p:txBody>
      </p:sp>
      <p:sp>
        <p:nvSpPr>
          <p:cNvPr id="5" name="Rectangle 4">
            <a:extLst>
              <a:ext uri="{FF2B5EF4-FFF2-40B4-BE49-F238E27FC236}">
                <a16:creationId xmlns:a16="http://schemas.microsoft.com/office/drawing/2014/main" id="{AB18B170-F6D2-4F3B-88C3-69113213D8EB}"/>
              </a:ext>
            </a:extLst>
          </p:cNvPr>
          <p:cNvSpPr/>
          <p:nvPr/>
        </p:nvSpPr>
        <p:spPr>
          <a:xfrm>
            <a:off x="6858000" y="4298130"/>
            <a:ext cx="2266862" cy="923330"/>
          </a:xfrm>
          <a:prstGeom prst="rect">
            <a:avLst/>
          </a:prstGeom>
        </p:spPr>
        <p:txBody>
          <a:bodyPr wrap="square">
            <a:spAutoFit/>
          </a:bodyPr>
          <a:lstStyle/>
          <a:p>
            <a:r>
              <a:rPr lang="en-CA" dirty="0">
                <a:hlinkClick r:id="rId4"/>
              </a:rPr>
              <a:t>https://fabulos.eu/fabulos-precommercial-procurement/</a:t>
            </a:r>
            <a:endParaRPr lang="en-CA" dirty="0"/>
          </a:p>
        </p:txBody>
      </p:sp>
      <p:sp>
        <p:nvSpPr>
          <p:cNvPr id="7" name="Speech Bubble: Rectangle 6">
            <a:extLst>
              <a:ext uri="{FF2B5EF4-FFF2-40B4-BE49-F238E27FC236}">
                <a16:creationId xmlns:a16="http://schemas.microsoft.com/office/drawing/2014/main" id="{1AECC01E-D29B-D099-88ED-5F8EDFE1F280}"/>
              </a:ext>
            </a:extLst>
          </p:cNvPr>
          <p:cNvSpPr/>
          <p:nvPr/>
        </p:nvSpPr>
        <p:spPr>
          <a:xfrm>
            <a:off x="118877" y="6123710"/>
            <a:ext cx="936333" cy="449352"/>
          </a:xfrm>
          <a:prstGeom prst="wedgeRectCallout">
            <a:avLst>
              <a:gd name="adj1" fmla="val 6209"/>
              <a:gd name="adj2" fmla="val 89189"/>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rgbClr val="C00000"/>
                </a:solidFill>
              </a:rPr>
              <a:t>See Slide Notes</a:t>
            </a:r>
          </a:p>
        </p:txBody>
      </p:sp>
    </p:spTree>
    <p:extLst>
      <p:ext uri="{BB962C8B-B14F-4D97-AF65-F5344CB8AC3E}">
        <p14:creationId xmlns:p14="http://schemas.microsoft.com/office/powerpoint/2010/main" val="87751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4D1D-5C44-44FB-969B-843E6D369B4D}"/>
              </a:ext>
            </a:extLst>
          </p:cNvPr>
          <p:cNvSpPr>
            <a:spLocks noGrp="1"/>
          </p:cNvSpPr>
          <p:nvPr>
            <p:ph type="title"/>
          </p:nvPr>
        </p:nvSpPr>
        <p:spPr/>
        <p:txBody>
          <a:bodyPr/>
          <a:lstStyle/>
          <a:p>
            <a:r>
              <a:rPr lang="en-CA" dirty="0"/>
              <a:t>Phased procurement</a:t>
            </a:r>
          </a:p>
        </p:txBody>
      </p:sp>
      <p:sp>
        <p:nvSpPr>
          <p:cNvPr id="4" name="Slide Number Placeholder 3">
            <a:extLst>
              <a:ext uri="{FF2B5EF4-FFF2-40B4-BE49-F238E27FC236}">
                <a16:creationId xmlns:a16="http://schemas.microsoft.com/office/drawing/2014/main" id="{5C289358-2933-48E1-B7F4-12C3BD09C2CC}"/>
              </a:ext>
            </a:extLst>
          </p:cNvPr>
          <p:cNvSpPr>
            <a:spLocks noGrp="1"/>
          </p:cNvSpPr>
          <p:nvPr>
            <p:ph type="sldNum" sz="quarter" idx="12"/>
          </p:nvPr>
        </p:nvSpPr>
        <p:spPr/>
        <p:txBody>
          <a:bodyPr/>
          <a:lstStyle/>
          <a:p>
            <a:fld id="{5771F767-0FB1-44C9-A6CF-166E2F908689}" type="slidenum">
              <a:rPr lang="en-US" smtClean="0"/>
              <a:pPr/>
              <a:t>9</a:t>
            </a:fld>
            <a:endParaRPr lang="en-US" dirty="0"/>
          </a:p>
        </p:txBody>
      </p:sp>
      <p:sp>
        <p:nvSpPr>
          <p:cNvPr id="5" name="Content Placeholder 4">
            <a:extLst>
              <a:ext uri="{FF2B5EF4-FFF2-40B4-BE49-F238E27FC236}">
                <a16:creationId xmlns:a16="http://schemas.microsoft.com/office/drawing/2014/main" id="{98A71BFB-90BC-4141-B45C-7DCAAD0DA6FF}"/>
              </a:ext>
            </a:extLst>
          </p:cNvPr>
          <p:cNvSpPr>
            <a:spLocks noGrp="1"/>
          </p:cNvSpPr>
          <p:nvPr>
            <p:ph idx="1"/>
          </p:nvPr>
        </p:nvSpPr>
        <p:spPr>
          <a:xfrm>
            <a:off x="297604" y="1362007"/>
            <a:ext cx="5697101" cy="1141895"/>
          </a:xfrm>
        </p:spPr>
        <p:txBody>
          <a:bodyPr/>
          <a:lstStyle/>
          <a:p>
            <a:pPr marL="0" indent="0">
              <a:buNone/>
            </a:pPr>
            <a:r>
              <a:rPr lang="en-CA" dirty="0"/>
              <a:t>The City of London needs additional wastewater (sewage) treatment capacity.</a:t>
            </a:r>
          </a:p>
        </p:txBody>
      </p:sp>
      <p:pic>
        <p:nvPicPr>
          <p:cNvPr id="8" name="Picture 2" descr="Wastewater Treatment Plants Could Become… | Treatment Plant Operator">
            <a:extLst>
              <a:ext uri="{FF2B5EF4-FFF2-40B4-BE49-F238E27FC236}">
                <a16:creationId xmlns:a16="http://schemas.microsoft.com/office/drawing/2014/main" id="{77DB0A2C-7E86-46EA-9D28-479F76C62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563" y="680045"/>
            <a:ext cx="2743202" cy="16611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147102AF-CB6B-457A-A161-6428B5781F16}"/>
              </a:ext>
            </a:extLst>
          </p:cNvPr>
          <p:cNvGraphicFramePr/>
          <p:nvPr>
            <p:extLst>
              <p:ext uri="{D42A27DB-BD31-4B8C-83A1-F6EECF244321}">
                <p14:modId xmlns:p14="http://schemas.microsoft.com/office/powerpoint/2010/main" val="4107012030"/>
              </p:ext>
            </p:extLst>
          </p:nvPr>
        </p:nvGraphicFramePr>
        <p:xfrm>
          <a:off x="297605" y="3078499"/>
          <a:ext cx="8548789" cy="45511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Content Placeholder 4">
            <a:extLst>
              <a:ext uri="{FF2B5EF4-FFF2-40B4-BE49-F238E27FC236}">
                <a16:creationId xmlns:a16="http://schemas.microsoft.com/office/drawing/2014/main" id="{5FF63DF1-0297-4C4C-A976-AD643F222381}"/>
              </a:ext>
            </a:extLst>
          </p:cNvPr>
          <p:cNvSpPr txBox="1">
            <a:spLocks/>
          </p:cNvSpPr>
          <p:nvPr/>
        </p:nvSpPr>
        <p:spPr>
          <a:xfrm>
            <a:off x="297605" y="2647305"/>
            <a:ext cx="8627160" cy="1345426"/>
          </a:xfrm>
          <a:prstGeom prst="rect">
            <a:avLst/>
          </a:prstGeom>
        </p:spPr>
        <p:txBody>
          <a:bodyPr vert="horz" lIns="91440" tIns="45720" rIns="91440" bIns="45720" rtlCol="0" anchor="t" anchorCtr="0">
            <a:normAutofit/>
          </a:bodyPr>
          <a:lstStyle>
            <a:lvl1pPr marL="306000" indent="-306000" algn="l" defTabSz="457200" rtl="0" eaLnBrk="1" latinLnBrk="0" hangingPunct="1">
              <a:spcBef>
                <a:spcPts val="0"/>
              </a:spcBef>
              <a:spcAft>
                <a:spcPts val="500"/>
              </a:spcAft>
              <a:buClr>
                <a:schemeClr val="tx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ts val="0"/>
              </a:spcBef>
              <a:spcAft>
                <a:spcPts val="500"/>
              </a:spcAft>
              <a:buClr>
                <a:schemeClr val="tx2"/>
              </a:buClr>
              <a:buSzPct val="92000"/>
              <a:buFont typeface="Symbol" panose="050501020107060205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ts val="0"/>
              </a:spcBef>
              <a:spcAft>
                <a:spcPts val="500"/>
              </a:spcAft>
              <a:buClr>
                <a:schemeClr val="tx2"/>
              </a:buClr>
              <a:buSzPct val="92000"/>
              <a:buFont typeface="Courier New" panose="02070309020205020404" pitchFamily="49" charset="0"/>
              <a:buChar char="o"/>
              <a:defRPr sz="1800" i="1"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dirty="0"/>
              <a:t>Possible procurement phases where each could be with a different service provider (e.g., consultant, contractor, operator):</a:t>
            </a:r>
          </a:p>
        </p:txBody>
      </p:sp>
      <p:pic>
        <p:nvPicPr>
          <p:cNvPr id="11" name="Graphic 10" descr="Badge 1 with solid fill">
            <a:extLst>
              <a:ext uri="{FF2B5EF4-FFF2-40B4-BE49-F238E27FC236}">
                <a16:creationId xmlns:a16="http://schemas.microsoft.com/office/drawing/2014/main" id="{36835937-AFC3-40F4-B97E-1149368406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5374" y="3607535"/>
            <a:ext cx="523875" cy="523875"/>
          </a:xfrm>
          <a:prstGeom prst="rect">
            <a:avLst/>
          </a:prstGeom>
        </p:spPr>
      </p:pic>
      <p:pic>
        <p:nvPicPr>
          <p:cNvPr id="13" name="Graphic 12" descr="Badge with solid fill">
            <a:extLst>
              <a:ext uri="{FF2B5EF4-FFF2-40B4-BE49-F238E27FC236}">
                <a16:creationId xmlns:a16="http://schemas.microsoft.com/office/drawing/2014/main" id="{62F057F8-6E92-4AFC-88DC-0D258F35DC6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87876" y="3607535"/>
            <a:ext cx="523875" cy="523875"/>
          </a:xfrm>
          <a:prstGeom prst="rect">
            <a:avLst/>
          </a:prstGeom>
        </p:spPr>
      </p:pic>
      <p:pic>
        <p:nvPicPr>
          <p:cNvPr id="15" name="Graphic 14" descr="Badge 3 with solid fill">
            <a:extLst>
              <a:ext uri="{FF2B5EF4-FFF2-40B4-BE49-F238E27FC236}">
                <a16:creationId xmlns:a16="http://schemas.microsoft.com/office/drawing/2014/main" id="{A965B138-187A-4E16-9BF6-3FC553BA652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70831" y="3612259"/>
            <a:ext cx="523875" cy="523875"/>
          </a:xfrm>
          <a:prstGeom prst="rect">
            <a:avLst/>
          </a:prstGeom>
        </p:spPr>
      </p:pic>
      <p:pic>
        <p:nvPicPr>
          <p:cNvPr id="17" name="Graphic 16" descr="Badge 4 with solid fill">
            <a:extLst>
              <a:ext uri="{FF2B5EF4-FFF2-40B4-BE49-F238E27FC236}">
                <a16:creationId xmlns:a16="http://schemas.microsoft.com/office/drawing/2014/main" id="{A99ED51B-3979-4C94-9C34-5A7E7B3981D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24613" y="3607535"/>
            <a:ext cx="523875" cy="523875"/>
          </a:xfrm>
          <a:prstGeom prst="rect">
            <a:avLst/>
          </a:prstGeom>
        </p:spPr>
      </p:pic>
    </p:spTree>
    <p:extLst>
      <p:ext uri="{BB962C8B-B14F-4D97-AF65-F5344CB8AC3E}">
        <p14:creationId xmlns:p14="http://schemas.microsoft.com/office/powerpoint/2010/main" val="3546938623"/>
      </p:ext>
    </p:extLst>
  </p:cSld>
  <p:clrMapOvr>
    <a:masterClrMapping/>
  </p:clrMapOvr>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00000"/>
      </a:accent1>
      <a:accent2>
        <a:srgbClr val="BFBFBF"/>
      </a:accent2>
      <a:accent3>
        <a:srgbClr val="84A3DD"/>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solidFill>
          <a:schemeClr val="bg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fanshawe2014ppt_16x10">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_ppt_16x10.potx" id="{A35F1B66-D064-4252-83D2-E2C2EF4FFAA9}" vid="{2009612D-D17B-4F67-9BB4-47206A92A8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themeOverride>
</file>

<file path=docProps/app.xml><?xml version="1.0" encoding="utf-8"?>
<Properties xmlns="http://schemas.openxmlformats.org/officeDocument/2006/extended-properties" xmlns:vt="http://schemas.openxmlformats.org/officeDocument/2006/docPropsVTypes">
  <Template>TM03457464[[fn=Dividend]]</Template>
  <TotalTime>11148</TotalTime>
  <Words>1043</Words>
  <Application>Microsoft Office PowerPoint</Application>
  <PresentationFormat>On-screen Show (4:3)</PresentationFormat>
  <Paragraphs>159</Paragraphs>
  <Slides>20</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Courier New</vt:lpstr>
      <vt:lpstr>Gill Sans MT</vt:lpstr>
      <vt:lpstr>Symbol</vt:lpstr>
      <vt:lpstr>Wingdings 2</vt:lpstr>
      <vt:lpstr>Dividend</vt:lpstr>
      <vt:lpstr>fanshawe2014ppt_16x10</vt:lpstr>
      <vt:lpstr>Module 2 procurement management fundamentals</vt:lpstr>
      <vt:lpstr>Module agenda</vt:lpstr>
      <vt:lpstr>The procurement industry</vt:lpstr>
      <vt:lpstr>generic procurement process</vt:lpstr>
      <vt:lpstr>generic procurement terminology</vt:lpstr>
      <vt:lpstr>Government procurement</vt:lpstr>
      <vt:lpstr>Generic Procurement processes</vt:lpstr>
      <vt:lpstr>Phased procurement</vt:lpstr>
      <vt:lpstr>Phased procurement</vt:lpstr>
      <vt:lpstr>Objectives of the procurement department/group</vt:lpstr>
      <vt:lpstr>Centralized procurement</vt:lpstr>
      <vt:lpstr>Project managers and the procurement department</vt:lpstr>
      <vt:lpstr>Procurement pitfalls</vt:lpstr>
      <vt:lpstr>Procurement pitfalls</vt:lpstr>
      <vt:lpstr>Procurement pitfalls</vt:lpstr>
      <vt:lpstr>Procurement success factors</vt:lpstr>
      <vt:lpstr>Matching game</vt:lpstr>
      <vt:lpstr>Summary of our journey today</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Hemington, Derek</cp:lastModifiedBy>
  <cp:revision>242</cp:revision>
  <dcterms:created xsi:type="dcterms:W3CDTF">2018-08-19T17:39:37Z</dcterms:created>
  <dcterms:modified xsi:type="dcterms:W3CDTF">2023-12-20T17:13:01Z</dcterms:modified>
</cp:coreProperties>
</file>