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 id="2147483663" r:id="rId2"/>
  </p:sldMasterIdLst>
  <p:notesMasterIdLst>
    <p:notesMasterId r:id="rId28"/>
  </p:notesMasterIdLst>
  <p:sldIdLst>
    <p:sldId id="256" r:id="rId3"/>
    <p:sldId id="267" r:id="rId4"/>
    <p:sldId id="393" r:id="rId5"/>
    <p:sldId id="385" r:id="rId6"/>
    <p:sldId id="388" r:id="rId7"/>
    <p:sldId id="412" r:id="rId8"/>
    <p:sldId id="399" r:id="rId9"/>
    <p:sldId id="400" r:id="rId10"/>
    <p:sldId id="402" r:id="rId11"/>
    <p:sldId id="403" r:id="rId12"/>
    <p:sldId id="368" r:id="rId13"/>
    <p:sldId id="369" r:id="rId14"/>
    <p:sldId id="370" r:id="rId15"/>
    <p:sldId id="398" r:id="rId16"/>
    <p:sldId id="404" r:id="rId17"/>
    <p:sldId id="405" r:id="rId18"/>
    <p:sldId id="406" r:id="rId19"/>
    <p:sldId id="408" r:id="rId20"/>
    <p:sldId id="407" r:id="rId21"/>
    <p:sldId id="409" r:id="rId22"/>
    <p:sldId id="410" r:id="rId23"/>
    <p:sldId id="411" r:id="rId24"/>
    <p:sldId id="379" r:id="rId25"/>
    <p:sldId id="373" r:id="rId26"/>
    <p:sldId id="374"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A0000"/>
    <a:srgbClr val="C80000"/>
    <a:srgbClr val="993300"/>
    <a:srgbClr val="472F34"/>
    <a:srgbClr val="64EA7E"/>
    <a:srgbClr val="1F3C6F"/>
    <a:srgbClr val="FF3300"/>
    <a:srgbClr val="FFFFFF"/>
    <a:srgbClr val="CBF7FD"/>
    <a:srgbClr val="F4FD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69" autoAdjust="0"/>
    <p:restoredTop sz="84438" autoAdjust="0"/>
  </p:normalViewPr>
  <p:slideViewPr>
    <p:cSldViewPr snapToGrid="0">
      <p:cViewPr varScale="1">
        <p:scale>
          <a:sx n="83" d="100"/>
          <a:sy n="83" d="100"/>
        </p:scale>
        <p:origin x="534" y="9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95B8EE-FC9E-4CCC-A6F1-452DC531CF5E}" type="doc">
      <dgm:prSet loTypeId="urn:microsoft.com/office/officeart/2005/8/layout/process2" loCatId="process" qsTypeId="urn:microsoft.com/office/officeart/2005/8/quickstyle/simple1" qsCatId="simple" csTypeId="urn:microsoft.com/office/officeart/2005/8/colors/accent2_3" csCatId="accent2" phldr="1"/>
      <dgm:spPr/>
    </dgm:pt>
    <dgm:pt modelId="{0966664C-C405-4BF5-8EC3-1DE63253E79D}">
      <dgm:prSet phldrT="[Text]"/>
      <dgm:spPr/>
      <dgm:t>
        <a:bodyPr/>
        <a:lstStyle/>
        <a:p>
          <a:r>
            <a:rPr lang="en-CA" dirty="0">
              <a:solidFill>
                <a:schemeClr val="tx1"/>
              </a:solidFill>
            </a:rPr>
            <a:t>Broadly issue the request for EOI in construction circulations (or other broad approach)</a:t>
          </a:r>
        </a:p>
      </dgm:t>
    </dgm:pt>
    <dgm:pt modelId="{954BE070-5FF6-427A-BAAF-8093B0B72913}" type="parTrans" cxnId="{DE7F2EFE-4D48-4B75-B1B6-43D88A4695BF}">
      <dgm:prSet/>
      <dgm:spPr/>
      <dgm:t>
        <a:bodyPr/>
        <a:lstStyle/>
        <a:p>
          <a:endParaRPr lang="en-CA">
            <a:solidFill>
              <a:schemeClr val="tx1"/>
            </a:solidFill>
          </a:endParaRPr>
        </a:p>
      </dgm:t>
    </dgm:pt>
    <dgm:pt modelId="{AEDA5557-8EEC-497A-A88E-C912ADC4E666}" type="sibTrans" cxnId="{DE7F2EFE-4D48-4B75-B1B6-43D88A4695BF}">
      <dgm:prSet/>
      <dgm:spPr/>
      <dgm:t>
        <a:bodyPr/>
        <a:lstStyle/>
        <a:p>
          <a:endParaRPr lang="en-CA">
            <a:solidFill>
              <a:schemeClr val="tx1"/>
            </a:solidFill>
          </a:endParaRPr>
        </a:p>
      </dgm:t>
    </dgm:pt>
    <dgm:pt modelId="{78E93A91-CA58-46B5-BE3E-AE5EAF8C553D}">
      <dgm:prSet phldrT="[Text]"/>
      <dgm:spPr/>
      <dgm:t>
        <a:bodyPr/>
        <a:lstStyle/>
        <a:p>
          <a:r>
            <a:rPr lang="en-CA" dirty="0">
              <a:solidFill>
                <a:schemeClr val="tx1"/>
              </a:solidFill>
            </a:rPr>
            <a:t>Evaluate EOI submissions from contractors</a:t>
          </a:r>
        </a:p>
      </dgm:t>
    </dgm:pt>
    <dgm:pt modelId="{F27A2A99-002E-4C51-86B9-48EA2EDB8155}" type="parTrans" cxnId="{2695CC77-EC45-4752-A9BE-B6608AC7E5F0}">
      <dgm:prSet/>
      <dgm:spPr/>
      <dgm:t>
        <a:bodyPr/>
        <a:lstStyle/>
        <a:p>
          <a:endParaRPr lang="en-CA">
            <a:solidFill>
              <a:schemeClr val="tx1"/>
            </a:solidFill>
          </a:endParaRPr>
        </a:p>
      </dgm:t>
    </dgm:pt>
    <dgm:pt modelId="{DFCB016C-FB68-409F-A184-C7D8094D8DB0}" type="sibTrans" cxnId="{2695CC77-EC45-4752-A9BE-B6608AC7E5F0}">
      <dgm:prSet/>
      <dgm:spPr/>
      <dgm:t>
        <a:bodyPr/>
        <a:lstStyle/>
        <a:p>
          <a:endParaRPr lang="en-CA">
            <a:solidFill>
              <a:schemeClr val="tx1"/>
            </a:solidFill>
          </a:endParaRPr>
        </a:p>
      </dgm:t>
    </dgm:pt>
    <dgm:pt modelId="{9FF252D8-3C87-4F02-878A-C4BBD265C628}">
      <dgm:prSet phldrT="[Text]"/>
      <dgm:spPr/>
      <dgm:t>
        <a:bodyPr/>
        <a:lstStyle/>
        <a:p>
          <a:r>
            <a:rPr lang="en-CA" dirty="0">
              <a:solidFill>
                <a:schemeClr val="tx1"/>
              </a:solidFill>
            </a:rPr>
            <a:t>Based on information provided, decide if it is feasible to proceed with the project</a:t>
          </a:r>
        </a:p>
      </dgm:t>
    </dgm:pt>
    <dgm:pt modelId="{2F49FE40-8A4E-4AFC-8392-6C940584D6C9}" type="parTrans" cxnId="{5269999B-936F-42DB-B435-6C2D04257CEB}">
      <dgm:prSet/>
      <dgm:spPr/>
      <dgm:t>
        <a:bodyPr/>
        <a:lstStyle/>
        <a:p>
          <a:endParaRPr lang="en-CA">
            <a:solidFill>
              <a:schemeClr val="tx1"/>
            </a:solidFill>
          </a:endParaRPr>
        </a:p>
      </dgm:t>
    </dgm:pt>
    <dgm:pt modelId="{096C476F-E293-4DBA-8638-0E3A86509C5E}" type="sibTrans" cxnId="{5269999B-936F-42DB-B435-6C2D04257CEB}">
      <dgm:prSet/>
      <dgm:spPr/>
      <dgm:t>
        <a:bodyPr/>
        <a:lstStyle/>
        <a:p>
          <a:endParaRPr lang="en-CA">
            <a:solidFill>
              <a:schemeClr val="tx1"/>
            </a:solidFill>
          </a:endParaRPr>
        </a:p>
      </dgm:t>
    </dgm:pt>
    <dgm:pt modelId="{42A34A47-9A73-4539-A5EA-7BE94E817A29}">
      <dgm:prSet phldrT="[Text]"/>
      <dgm:spPr/>
      <dgm:t>
        <a:bodyPr/>
        <a:lstStyle/>
        <a:p>
          <a:r>
            <a:rPr lang="en-CA" dirty="0">
              <a:solidFill>
                <a:schemeClr val="tx1"/>
              </a:solidFill>
            </a:rPr>
            <a:t>Shortlist of contractors</a:t>
          </a:r>
        </a:p>
      </dgm:t>
    </dgm:pt>
    <dgm:pt modelId="{680A5B36-E273-4893-8E66-118722392670}" type="parTrans" cxnId="{2320EDA8-FD87-46E4-BD18-A0A66009A15E}">
      <dgm:prSet/>
      <dgm:spPr/>
      <dgm:t>
        <a:bodyPr/>
        <a:lstStyle/>
        <a:p>
          <a:endParaRPr lang="en-CA">
            <a:solidFill>
              <a:schemeClr val="tx1"/>
            </a:solidFill>
          </a:endParaRPr>
        </a:p>
      </dgm:t>
    </dgm:pt>
    <dgm:pt modelId="{C3D9ACA0-778C-425F-93C0-93A22872844B}" type="sibTrans" cxnId="{2320EDA8-FD87-46E4-BD18-A0A66009A15E}">
      <dgm:prSet/>
      <dgm:spPr/>
      <dgm:t>
        <a:bodyPr/>
        <a:lstStyle/>
        <a:p>
          <a:endParaRPr lang="en-CA">
            <a:solidFill>
              <a:schemeClr val="tx1"/>
            </a:solidFill>
          </a:endParaRPr>
        </a:p>
      </dgm:t>
    </dgm:pt>
    <dgm:pt modelId="{9067F85A-A310-467E-9F02-78791730458F}">
      <dgm:prSet phldrT="[Text]"/>
      <dgm:spPr/>
      <dgm:t>
        <a:bodyPr/>
        <a:lstStyle/>
        <a:p>
          <a:r>
            <a:rPr lang="en-CA" dirty="0">
              <a:solidFill>
                <a:schemeClr val="tx1"/>
              </a:solidFill>
            </a:rPr>
            <a:t>Next phase of procurement</a:t>
          </a:r>
        </a:p>
      </dgm:t>
    </dgm:pt>
    <dgm:pt modelId="{ADF3DF46-F66B-4F9B-827E-6C9CDA9A4998}" type="parTrans" cxnId="{5744B021-8509-469B-BD71-0C59F769CABD}">
      <dgm:prSet/>
      <dgm:spPr/>
      <dgm:t>
        <a:bodyPr/>
        <a:lstStyle/>
        <a:p>
          <a:endParaRPr lang="en-CA">
            <a:solidFill>
              <a:schemeClr val="tx1"/>
            </a:solidFill>
          </a:endParaRPr>
        </a:p>
      </dgm:t>
    </dgm:pt>
    <dgm:pt modelId="{46642910-ADE9-460A-9DE3-0AE048A280FC}" type="sibTrans" cxnId="{5744B021-8509-469B-BD71-0C59F769CABD}">
      <dgm:prSet/>
      <dgm:spPr/>
      <dgm:t>
        <a:bodyPr/>
        <a:lstStyle/>
        <a:p>
          <a:endParaRPr lang="en-CA">
            <a:solidFill>
              <a:schemeClr val="tx1"/>
            </a:solidFill>
          </a:endParaRPr>
        </a:p>
      </dgm:t>
    </dgm:pt>
    <dgm:pt modelId="{538594AE-327D-4FBD-BCAD-2755658E09EC}" type="pres">
      <dgm:prSet presAssocID="{7E95B8EE-FC9E-4CCC-A6F1-452DC531CF5E}" presName="linearFlow" presStyleCnt="0">
        <dgm:presLayoutVars>
          <dgm:resizeHandles val="exact"/>
        </dgm:presLayoutVars>
      </dgm:prSet>
      <dgm:spPr/>
    </dgm:pt>
    <dgm:pt modelId="{4BDAF757-48F9-4CA4-B710-364D047362AC}" type="pres">
      <dgm:prSet presAssocID="{0966664C-C405-4BF5-8EC3-1DE63253E79D}" presName="node" presStyleLbl="node1" presStyleIdx="0" presStyleCnt="5">
        <dgm:presLayoutVars>
          <dgm:bulletEnabled val="1"/>
        </dgm:presLayoutVars>
      </dgm:prSet>
      <dgm:spPr/>
    </dgm:pt>
    <dgm:pt modelId="{E3B14D2E-36E9-4442-A879-DBAEE1229001}" type="pres">
      <dgm:prSet presAssocID="{AEDA5557-8EEC-497A-A88E-C912ADC4E666}" presName="sibTrans" presStyleLbl="sibTrans2D1" presStyleIdx="0" presStyleCnt="4"/>
      <dgm:spPr/>
    </dgm:pt>
    <dgm:pt modelId="{3B8BCAA6-39DF-4877-8622-31E7D2E9BA38}" type="pres">
      <dgm:prSet presAssocID="{AEDA5557-8EEC-497A-A88E-C912ADC4E666}" presName="connectorText" presStyleLbl="sibTrans2D1" presStyleIdx="0" presStyleCnt="4"/>
      <dgm:spPr/>
    </dgm:pt>
    <dgm:pt modelId="{19AD5E34-9A38-45C8-BF66-48AE9867E10A}" type="pres">
      <dgm:prSet presAssocID="{78E93A91-CA58-46B5-BE3E-AE5EAF8C553D}" presName="node" presStyleLbl="node1" presStyleIdx="1" presStyleCnt="5">
        <dgm:presLayoutVars>
          <dgm:bulletEnabled val="1"/>
        </dgm:presLayoutVars>
      </dgm:prSet>
      <dgm:spPr/>
    </dgm:pt>
    <dgm:pt modelId="{B81F271C-134F-4267-9F2D-2ECEE733ABEB}" type="pres">
      <dgm:prSet presAssocID="{DFCB016C-FB68-409F-A184-C7D8094D8DB0}" presName="sibTrans" presStyleLbl="sibTrans2D1" presStyleIdx="1" presStyleCnt="4"/>
      <dgm:spPr/>
    </dgm:pt>
    <dgm:pt modelId="{40C259C9-F92A-42AF-A10C-BBD855FBC493}" type="pres">
      <dgm:prSet presAssocID="{DFCB016C-FB68-409F-A184-C7D8094D8DB0}" presName="connectorText" presStyleLbl="sibTrans2D1" presStyleIdx="1" presStyleCnt="4"/>
      <dgm:spPr/>
    </dgm:pt>
    <dgm:pt modelId="{294FC36A-EC31-4E88-AACF-40063C93B414}" type="pres">
      <dgm:prSet presAssocID="{9FF252D8-3C87-4F02-878A-C4BBD265C628}" presName="node" presStyleLbl="node1" presStyleIdx="2" presStyleCnt="5">
        <dgm:presLayoutVars>
          <dgm:bulletEnabled val="1"/>
        </dgm:presLayoutVars>
      </dgm:prSet>
      <dgm:spPr/>
    </dgm:pt>
    <dgm:pt modelId="{0FEECED3-3583-4FB9-BB72-FAC88BC5E98E}" type="pres">
      <dgm:prSet presAssocID="{096C476F-E293-4DBA-8638-0E3A86509C5E}" presName="sibTrans" presStyleLbl="sibTrans2D1" presStyleIdx="2" presStyleCnt="4"/>
      <dgm:spPr/>
    </dgm:pt>
    <dgm:pt modelId="{9E7BC02A-9084-46A8-970B-F68D55C78F84}" type="pres">
      <dgm:prSet presAssocID="{096C476F-E293-4DBA-8638-0E3A86509C5E}" presName="connectorText" presStyleLbl="sibTrans2D1" presStyleIdx="2" presStyleCnt="4"/>
      <dgm:spPr/>
    </dgm:pt>
    <dgm:pt modelId="{8CBB141A-A058-4692-82FB-F9100C56B7DF}" type="pres">
      <dgm:prSet presAssocID="{42A34A47-9A73-4539-A5EA-7BE94E817A29}" presName="node" presStyleLbl="node1" presStyleIdx="3" presStyleCnt="5">
        <dgm:presLayoutVars>
          <dgm:bulletEnabled val="1"/>
        </dgm:presLayoutVars>
      </dgm:prSet>
      <dgm:spPr/>
    </dgm:pt>
    <dgm:pt modelId="{D013E2BC-8A26-4163-9509-58F9E853FDFE}" type="pres">
      <dgm:prSet presAssocID="{C3D9ACA0-778C-425F-93C0-93A22872844B}" presName="sibTrans" presStyleLbl="sibTrans2D1" presStyleIdx="3" presStyleCnt="4"/>
      <dgm:spPr/>
    </dgm:pt>
    <dgm:pt modelId="{5A93B796-DFF9-46A9-B5B3-04A2F61F0F87}" type="pres">
      <dgm:prSet presAssocID="{C3D9ACA0-778C-425F-93C0-93A22872844B}" presName="connectorText" presStyleLbl="sibTrans2D1" presStyleIdx="3" presStyleCnt="4"/>
      <dgm:spPr/>
    </dgm:pt>
    <dgm:pt modelId="{2EDE66BD-F6CA-4260-9312-5F10D846D72B}" type="pres">
      <dgm:prSet presAssocID="{9067F85A-A310-467E-9F02-78791730458F}" presName="node" presStyleLbl="node1" presStyleIdx="4" presStyleCnt="5">
        <dgm:presLayoutVars>
          <dgm:bulletEnabled val="1"/>
        </dgm:presLayoutVars>
      </dgm:prSet>
      <dgm:spPr/>
    </dgm:pt>
  </dgm:ptLst>
  <dgm:cxnLst>
    <dgm:cxn modelId="{F2E39800-BEE4-4054-AC98-BDE6F5580D9C}" type="presOf" srcId="{78E93A91-CA58-46B5-BE3E-AE5EAF8C553D}" destId="{19AD5E34-9A38-45C8-BF66-48AE9867E10A}" srcOrd="0" destOrd="0" presId="urn:microsoft.com/office/officeart/2005/8/layout/process2"/>
    <dgm:cxn modelId="{1A858105-A8AE-498A-B59D-F78598051FAC}" type="presOf" srcId="{DFCB016C-FB68-409F-A184-C7D8094D8DB0}" destId="{B81F271C-134F-4267-9F2D-2ECEE733ABEB}" srcOrd="0" destOrd="0" presId="urn:microsoft.com/office/officeart/2005/8/layout/process2"/>
    <dgm:cxn modelId="{5744B021-8509-469B-BD71-0C59F769CABD}" srcId="{7E95B8EE-FC9E-4CCC-A6F1-452DC531CF5E}" destId="{9067F85A-A310-467E-9F02-78791730458F}" srcOrd="4" destOrd="0" parTransId="{ADF3DF46-F66B-4F9B-827E-6C9CDA9A4998}" sibTransId="{46642910-ADE9-460A-9DE3-0AE048A280FC}"/>
    <dgm:cxn modelId="{0B7DCD2E-10D7-4347-A4A9-5EC93068D93A}" type="presOf" srcId="{C3D9ACA0-778C-425F-93C0-93A22872844B}" destId="{5A93B796-DFF9-46A9-B5B3-04A2F61F0F87}" srcOrd="1" destOrd="0" presId="urn:microsoft.com/office/officeart/2005/8/layout/process2"/>
    <dgm:cxn modelId="{57F7A135-3BF3-44A5-BC48-6BEDA0E70681}" type="presOf" srcId="{9FF252D8-3C87-4F02-878A-C4BBD265C628}" destId="{294FC36A-EC31-4E88-AACF-40063C93B414}" srcOrd="0" destOrd="0" presId="urn:microsoft.com/office/officeart/2005/8/layout/process2"/>
    <dgm:cxn modelId="{3765565F-E756-444D-8F40-C770726E1E28}" type="presOf" srcId="{7E95B8EE-FC9E-4CCC-A6F1-452DC531CF5E}" destId="{538594AE-327D-4FBD-BCAD-2755658E09EC}" srcOrd="0" destOrd="0" presId="urn:microsoft.com/office/officeart/2005/8/layout/process2"/>
    <dgm:cxn modelId="{719E8861-92A2-4ADA-B5B4-543EB9330AC1}" type="presOf" srcId="{AEDA5557-8EEC-497A-A88E-C912ADC4E666}" destId="{E3B14D2E-36E9-4442-A879-DBAEE1229001}" srcOrd="0" destOrd="0" presId="urn:microsoft.com/office/officeart/2005/8/layout/process2"/>
    <dgm:cxn modelId="{A945B44F-DA61-4083-9419-D99F8117F101}" type="presOf" srcId="{42A34A47-9A73-4539-A5EA-7BE94E817A29}" destId="{8CBB141A-A058-4692-82FB-F9100C56B7DF}" srcOrd="0" destOrd="0" presId="urn:microsoft.com/office/officeart/2005/8/layout/process2"/>
    <dgm:cxn modelId="{1D5C1974-060D-4DB6-B07D-AFA0D5BB2D74}" type="presOf" srcId="{096C476F-E293-4DBA-8638-0E3A86509C5E}" destId="{9E7BC02A-9084-46A8-970B-F68D55C78F84}" srcOrd="1" destOrd="0" presId="urn:microsoft.com/office/officeart/2005/8/layout/process2"/>
    <dgm:cxn modelId="{E7797F54-514B-48A8-B874-3B244C7D3FDD}" type="presOf" srcId="{AEDA5557-8EEC-497A-A88E-C912ADC4E666}" destId="{3B8BCAA6-39DF-4877-8622-31E7D2E9BA38}" srcOrd="1" destOrd="0" presId="urn:microsoft.com/office/officeart/2005/8/layout/process2"/>
    <dgm:cxn modelId="{AB273C76-756B-49E5-A4EA-F486082F8E14}" type="presOf" srcId="{096C476F-E293-4DBA-8638-0E3A86509C5E}" destId="{0FEECED3-3583-4FB9-BB72-FAC88BC5E98E}" srcOrd="0" destOrd="0" presId="urn:microsoft.com/office/officeart/2005/8/layout/process2"/>
    <dgm:cxn modelId="{2695CC77-EC45-4752-A9BE-B6608AC7E5F0}" srcId="{7E95B8EE-FC9E-4CCC-A6F1-452DC531CF5E}" destId="{78E93A91-CA58-46B5-BE3E-AE5EAF8C553D}" srcOrd="1" destOrd="0" parTransId="{F27A2A99-002E-4C51-86B9-48EA2EDB8155}" sibTransId="{DFCB016C-FB68-409F-A184-C7D8094D8DB0}"/>
    <dgm:cxn modelId="{E2381585-AB72-4156-BA28-40AC19171FF2}" type="presOf" srcId="{0966664C-C405-4BF5-8EC3-1DE63253E79D}" destId="{4BDAF757-48F9-4CA4-B710-364D047362AC}" srcOrd="0" destOrd="0" presId="urn:microsoft.com/office/officeart/2005/8/layout/process2"/>
    <dgm:cxn modelId="{0F538D89-8D78-42DF-BB1E-2ADCF01A6BFE}" type="presOf" srcId="{C3D9ACA0-778C-425F-93C0-93A22872844B}" destId="{D013E2BC-8A26-4163-9509-58F9E853FDFE}" srcOrd="0" destOrd="0" presId="urn:microsoft.com/office/officeart/2005/8/layout/process2"/>
    <dgm:cxn modelId="{5269999B-936F-42DB-B435-6C2D04257CEB}" srcId="{7E95B8EE-FC9E-4CCC-A6F1-452DC531CF5E}" destId="{9FF252D8-3C87-4F02-878A-C4BBD265C628}" srcOrd="2" destOrd="0" parTransId="{2F49FE40-8A4E-4AFC-8392-6C940584D6C9}" sibTransId="{096C476F-E293-4DBA-8638-0E3A86509C5E}"/>
    <dgm:cxn modelId="{32EE8CA8-A390-446B-A0A9-02CE7A6C47A2}" type="presOf" srcId="{9067F85A-A310-467E-9F02-78791730458F}" destId="{2EDE66BD-F6CA-4260-9312-5F10D846D72B}" srcOrd="0" destOrd="0" presId="urn:microsoft.com/office/officeart/2005/8/layout/process2"/>
    <dgm:cxn modelId="{2320EDA8-FD87-46E4-BD18-A0A66009A15E}" srcId="{7E95B8EE-FC9E-4CCC-A6F1-452DC531CF5E}" destId="{42A34A47-9A73-4539-A5EA-7BE94E817A29}" srcOrd="3" destOrd="0" parTransId="{680A5B36-E273-4893-8E66-118722392670}" sibTransId="{C3D9ACA0-778C-425F-93C0-93A22872844B}"/>
    <dgm:cxn modelId="{5303BFAC-90FB-4759-995B-EB1DA1AADF3E}" type="presOf" srcId="{DFCB016C-FB68-409F-A184-C7D8094D8DB0}" destId="{40C259C9-F92A-42AF-A10C-BBD855FBC493}" srcOrd="1" destOrd="0" presId="urn:microsoft.com/office/officeart/2005/8/layout/process2"/>
    <dgm:cxn modelId="{DE7F2EFE-4D48-4B75-B1B6-43D88A4695BF}" srcId="{7E95B8EE-FC9E-4CCC-A6F1-452DC531CF5E}" destId="{0966664C-C405-4BF5-8EC3-1DE63253E79D}" srcOrd="0" destOrd="0" parTransId="{954BE070-5FF6-427A-BAAF-8093B0B72913}" sibTransId="{AEDA5557-8EEC-497A-A88E-C912ADC4E666}"/>
    <dgm:cxn modelId="{AD11193A-6B7F-4D6A-8A91-CBDCC4CAF9E5}" type="presParOf" srcId="{538594AE-327D-4FBD-BCAD-2755658E09EC}" destId="{4BDAF757-48F9-4CA4-B710-364D047362AC}" srcOrd="0" destOrd="0" presId="urn:microsoft.com/office/officeart/2005/8/layout/process2"/>
    <dgm:cxn modelId="{5CE65442-F3C7-453D-8AB1-BE099635586A}" type="presParOf" srcId="{538594AE-327D-4FBD-BCAD-2755658E09EC}" destId="{E3B14D2E-36E9-4442-A879-DBAEE1229001}" srcOrd="1" destOrd="0" presId="urn:microsoft.com/office/officeart/2005/8/layout/process2"/>
    <dgm:cxn modelId="{793F6005-278D-4FA8-BEAF-E628B84CEB4F}" type="presParOf" srcId="{E3B14D2E-36E9-4442-A879-DBAEE1229001}" destId="{3B8BCAA6-39DF-4877-8622-31E7D2E9BA38}" srcOrd="0" destOrd="0" presId="urn:microsoft.com/office/officeart/2005/8/layout/process2"/>
    <dgm:cxn modelId="{45F76F00-B6D4-44D8-8140-ECC286C5C737}" type="presParOf" srcId="{538594AE-327D-4FBD-BCAD-2755658E09EC}" destId="{19AD5E34-9A38-45C8-BF66-48AE9867E10A}" srcOrd="2" destOrd="0" presId="urn:microsoft.com/office/officeart/2005/8/layout/process2"/>
    <dgm:cxn modelId="{6043F0D9-A3F7-4C6E-837C-CB0A067EB42C}" type="presParOf" srcId="{538594AE-327D-4FBD-BCAD-2755658E09EC}" destId="{B81F271C-134F-4267-9F2D-2ECEE733ABEB}" srcOrd="3" destOrd="0" presId="urn:microsoft.com/office/officeart/2005/8/layout/process2"/>
    <dgm:cxn modelId="{8740EE39-91E7-4551-B5C0-3C10DC88DC12}" type="presParOf" srcId="{B81F271C-134F-4267-9F2D-2ECEE733ABEB}" destId="{40C259C9-F92A-42AF-A10C-BBD855FBC493}" srcOrd="0" destOrd="0" presId="urn:microsoft.com/office/officeart/2005/8/layout/process2"/>
    <dgm:cxn modelId="{D3B87FAE-7AAB-410E-8C7A-59B9F52165EF}" type="presParOf" srcId="{538594AE-327D-4FBD-BCAD-2755658E09EC}" destId="{294FC36A-EC31-4E88-AACF-40063C93B414}" srcOrd="4" destOrd="0" presId="urn:microsoft.com/office/officeart/2005/8/layout/process2"/>
    <dgm:cxn modelId="{FD8E3A52-4F81-4E39-92E9-5E6E55707216}" type="presParOf" srcId="{538594AE-327D-4FBD-BCAD-2755658E09EC}" destId="{0FEECED3-3583-4FB9-BB72-FAC88BC5E98E}" srcOrd="5" destOrd="0" presId="urn:microsoft.com/office/officeart/2005/8/layout/process2"/>
    <dgm:cxn modelId="{C49E5BEF-0C70-4BA9-9537-FD235961F649}" type="presParOf" srcId="{0FEECED3-3583-4FB9-BB72-FAC88BC5E98E}" destId="{9E7BC02A-9084-46A8-970B-F68D55C78F84}" srcOrd="0" destOrd="0" presId="urn:microsoft.com/office/officeart/2005/8/layout/process2"/>
    <dgm:cxn modelId="{D882F08B-80D0-49C1-AB98-1C3B6A472F2A}" type="presParOf" srcId="{538594AE-327D-4FBD-BCAD-2755658E09EC}" destId="{8CBB141A-A058-4692-82FB-F9100C56B7DF}" srcOrd="6" destOrd="0" presId="urn:microsoft.com/office/officeart/2005/8/layout/process2"/>
    <dgm:cxn modelId="{C19090D4-75C8-41FB-A83B-48D9CC53B0CB}" type="presParOf" srcId="{538594AE-327D-4FBD-BCAD-2755658E09EC}" destId="{D013E2BC-8A26-4163-9509-58F9E853FDFE}" srcOrd="7" destOrd="0" presId="urn:microsoft.com/office/officeart/2005/8/layout/process2"/>
    <dgm:cxn modelId="{868D88F6-25C6-4504-B657-6A9DABC0AD02}" type="presParOf" srcId="{D013E2BC-8A26-4163-9509-58F9E853FDFE}" destId="{5A93B796-DFF9-46A9-B5B3-04A2F61F0F87}" srcOrd="0" destOrd="0" presId="urn:microsoft.com/office/officeart/2005/8/layout/process2"/>
    <dgm:cxn modelId="{48F579ED-0601-43C4-B3CA-8851AF45F034}" type="presParOf" srcId="{538594AE-327D-4FBD-BCAD-2755658E09EC}" destId="{2EDE66BD-F6CA-4260-9312-5F10D846D72B}" srcOrd="8"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E95B8EE-FC9E-4CCC-A6F1-452DC531CF5E}" type="doc">
      <dgm:prSet loTypeId="urn:microsoft.com/office/officeart/2005/8/layout/process2" loCatId="process" qsTypeId="urn:microsoft.com/office/officeart/2005/8/quickstyle/simple1" qsCatId="simple" csTypeId="urn:microsoft.com/office/officeart/2005/8/colors/accent2_3" csCatId="accent2" phldr="1"/>
      <dgm:spPr/>
    </dgm:pt>
    <dgm:pt modelId="{0966664C-C405-4BF5-8EC3-1DE63253E79D}">
      <dgm:prSet phldrT="[Text]"/>
      <dgm:spPr/>
      <dgm:t>
        <a:bodyPr/>
        <a:lstStyle/>
        <a:p>
          <a:r>
            <a:rPr lang="en-CA" dirty="0">
              <a:solidFill>
                <a:schemeClr val="tx1"/>
              </a:solidFill>
            </a:rPr>
            <a:t>City posts RFP on their Bids and Tenders webpage</a:t>
          </a:r>
        </a:p>
      </dgm:t>
    </dgm:pt>
    <dgm:pt modelId="{954BE070-5FF6-427A-BAAF-8093B0B72913}" type="parTrans" cxnId="{DE7F2EFE-4D48-4B75-B1B6-43D88A4695BF}">
      <dgm:prSet/>
      <dgm:spPr/>
      <dgm:t>
        <a:bodyPr/>
        <a:lstStyle/>
        <a:p>
          <a:endParaRPr lang="en-CA">
            <a:solidFill>
              <a:schemeClr val="tx1"/>
            </a:solidFill>
          </a:endParaRPr>
        </a:p>
      </dgm:t>
    </dgm:pt>
    <dgm:pt modelId="{AEDA5557-8EEC-497A-A88E-C912ADC4E666}" type="sibTrans" cxnId="{DE7F2EFE-4D48-4B75-B1B6-43D88A4695BF}">
      <dgm:prSet/>
      <dgm:spPr/>
      <dgm:t>
        <a:bodyPr/>
        <a:lstStyle/>
        <a:p>
          <a:endParaRPr lang="en-CA">
            <a:solidFill>
              <a:schemeClr val="tx1"/>
            </a:solidFill>
          </a:endParaRPr>
        </a:p>
      </dgm:t>
    </dgm:pt>
    <dgm:pt modelId="{78E93A91-CA58-46B5-BE3E-AE5EAF8C553D}">
      <dgm:prSet phldrT="[Text]"/>
      <dgm:spPr/>
      <dgm:t>
        <a:bodyPr/>
        <a:lstStyle/>
        <a:p>
          <a:r>
            <a:rPr lang="en-CA" dirty="0">
              <a:solidFill>
                <a:schemeClr val="tx1"/>
              </a:solidFill>
            </a:rPr>
            <a:t>Evaluate proposals from consultants</a:t>
          </a:r>
        </a:p>
      </dgm:t>
    </dgm:pt>
    <dgm:pt modelId="{F27A2A99-002E-4C51-86B9-48EA2EDB8155}" type="parTrans" cxnId="{2695CC77-EC45-4752-A9BE-B6608AC7E5F0}">
      <dgm:prSet/>
      <dgm:spPr/>
      <dgm:t>
        <a:bodyPr/>
        <a:lstStyle/>
        <a:p>
          <a:endParaRPr lang="en-CA">
            <a:solidFill>
              <a:schemeClr val="tx1"/>
            </a:solidFill>
          </a:endParaRPr>
        </a:p>
      </dgm:t>
    </dgm:pt>
    <dgm:pt modelId="{DFCB016C-FB68-409F-A184-C7D8094D8DB0}" type="sibTrans" cxnId="{2695CC77-EC45-4752-A9BE-B6608AC7E5F0}">
      <dgm:prSet/>
      <dgm:spPr/>
      <dgm:t>
        <a:bodyPr/>
        <a:lstStyle/>
        <a:p>
          <a:endParaRPr lang="en-CA">
            <a:solidFill>
              <a:schemeClr val="tx1"/>
            </a:solidFill>
          </a:endParaRPr>
        </a:p>
      </dgm:t>
    </dgm:pt>
    <dgm:pt modelId="{9FF252D8-3C87-4F02-878A-C4BBD265C628}">
      <dgm:prSet phldrT="[Text]"/>
      <dgm:spPr/>
      <dgm:t>
        <a:bodyPr/>
        <a:lstStyle/>
        <a:p>
          <a:r>
            <a:rPr lang="en-CA" dirty="0">
              <a:solidFill>
                <a:schemeClr val="tx1"/>
              </a:solidFill>
            </a:rPr>
            <a:t>Choose preferred proponent </a:t>
          </a:r>
        </a:p>
      </dgm:t>
    </dgm:pt>
    <dgm:pt modelId="{2F49FE40-8A4E-4AFC-8392-6C940584D6C9}" type="parTrans" cxnId="{5269999B-936F-42DB-B435-6C2D04257CEB}">
      <dgm:prSet/>
      <dgm:spPr/>
      <dgm:t>
        <a:bodyPr/>
        <a:lstStyle/>
        <a:p>
          <a:endParaRPr lang="en-CA">
            <a:solidFill>
              <a:schemeClr val="tx1"/>
            </a:solidFill>
          </a:endParaRPr>
        </a:p>
      </dgm:t>
    </dgm:pt>
    <dgm:pt modelId="{096C476F-E293-4DBA-8638-0E3A86509C5E}" type="sibTrans" cxnId="{5269999B-936F-42DB-B435-6C2D04257CEB}">
      <dgm:prSet/>
      <dgm:spPr/>
      <dgm:t>
        <a:bodyPr/>
        <a:lstStyle/>
        <a:p>
          <a:endParaRPr lang="en-CA">
            <a:solidFill>
              <a:schemeClr val="tx1"/>
            </a:solidFill>
          </a:endParaRPr>
        </a:p>
      </dgm:t>
    </dgm:pt>
    <dgm:pt modelId="{42A34A47-9A73-4539-A5EA-7BE94E817A29}">
      <dgm:prSet phldrT="[Text]"/>
      <dgm:spPr/>
      <dgm:t>
        <a:bodyPr/>
        <a:lstStyle/>
        <a:p>
          <a:r>
            <a:rPr lang="en-CA" dirty="0">
              <a:solidFill>
                <a:schemeClr val="tx1"/>
              </a:solidFill>
            </a:rPr>
            <a:t>Contract is executed</a:t>
          </a:r>
        </a:p>
      </dgm:t>
    </dgm:pt>
    <dgm:pt modelId="{680A5B36-E273-4893-8E66-118722392670}" type="parTrans" cxnId="{2320EDA8-FD87-46E4-BD18-A0A66009A15E}">
      <dgm:prSet/>
      <dgm:spPr/>
      <dgm:t>
        <a:bodyPr/>
        <a:lstStyle/>
        <a:p>
          <a:endParaRPr lang="en-CA">
            <a:solidFill>
              <a:schemeClr val="tx1"/>
            </a:solidFill>
          </a:endParaRPr>
        </a:p>
      </dgm:t>
    </dgm:pt>
    <dgm:pt modelId="{C3D9ACA0-778C-425F-93C0-93A22872844B}" type="sibTrans" cxnId="{2320EDA8-FD87-46E4-BD18-A0A66009A15E}">
      <dgm:prSet/>
      <dgm:spPr/>
      <dgm:t>
        <a:bodyPr/>
        <a:lstStyle/>
        <a:p>
          <a:endParaRPr lang="en-CA">
            <a:solidFill>
              <a:schemeClr val="tx1"/>
            </a:solidFill>
          </a:endParaRPr>
        </a:p>
      </dgm:t>
    </dgm:pt>
    <dgm:pt modelId="{9067F85A-A310-467E-9F02-78791730458F}">
      <dgm:prSet phldrT="[Text]"/>
      <dgm:spPr/>
      <dgm:t>
        <a:bodyPr/>
        <a:lstStyle/>
        <a:p>
          <a:r>
            <a:rPr lang="en-CA" dirty="0">
              <a:solidFill>
                <a:schemeClr val="tx1"/>
              </a:solidFill>
            </a:rPr>
            <a:t>Consultant starts project</a:t>
          </a:r>
        </a:p>
      </dgm:t>
    </dgm:pt>
    <dgm:pt modelId="{ADF3DF46-F66B-4F9B-827E-6C9CDA9A4998}" type="parTrans" cxnId="{5744B021-8509-469B-BD71-0C59F769CABD}">
      <dgm:prSet/>
      <dgm:spPr/>
      <dgm:t>
        <a:bodyPr/>
        <a:lstStyle/>
        <a:p>
          <a:endParaRPr lang="en-CA">
            <a:solidFill>
              <a:schemeClr val="tx1"/>
            </a:solidFill>
          </a:endParaRPr>
        </a:p>
      </dgm:t>
    </dgm:pt>
    <dgm:pt modelId="{46642910-ADE9-460A-9DE3-0AE048A280FC}" type="sibTrans" cxnId="{5744B021-8509-469B-BD71-0C59F769CABD}">
      <dgm:prSet/>
      <dgm:spPr/>
      <dgm:t>
        <a:bodyPr/>
        <a:lstStyle/>
        <a:p>
          <a:endParaRPr lang="en-CA">
            <a:solidFill>
              <a:schemeClr val="tx1"/>
            </a:solidFill>
          </a:endParaRPr>
        </a:p>
      </dgm:t>
    </dgm:pt>
    <dgm:pt modelId="{538594AE-327D-4FBD-BCAD-2755658E09EC}" type="pres">
      <dgm:prSet presAssocID="{7E95B8EE-FC9E-4CCC-A6F1-452DC531CF5E}" presName="linearFlow" presStyleCnt="0">
        <dgm:presLayoutVars>
          <dgm:resizeHandles val="exact"/>
        </dgm:presLayoutVars>
      </dgm:prSet>
      <dgm:spPr/>
    </dgm:pt>
    <dgm:pt modelId="{4BDAF757-48F9-4CA4-B710-364D047362AC}" type="pres">
      <dgm:prSet presAssocID="{0966664C-C405-4BF5-8EC3-1DE63253E79D}" presName="node" presStyleLbl="node1" presStyleIdx="0" presStyleCnt="5">
        <dgm:presLayoutVars>
          <dgm:bulletEnabled val="1"/>
        </dgm:presLayoutVars>
      </dgm:prSet>
      <dgm:spPr/>
    </dgm:pt>
    <dgm:pt modelId="{E3B14D2E-36E9-4442-A879-DBAEE1229001}" type="pres">
      <dgm:prSet presAssocID="{AEDA5557-8EEC-497A-A88E-C912ADC4E666}" presName="sibTrans" presStyleLbl="sibTrans2D1" presStyleIdx="0" presStyleCnt="4"/>
      <dgm:spPr/>
    </dgm:pt>
    <dgm:pt modelId="{3B8BCAA6-39DF-4877-8622-31E7D2E9BA38}" type="pres">
      <dgm:prSet presAssocID="{AEDA5557-8EEC-497A-A88E-C912ADC4E666}" presName="connectorText" presStyleLbl="sibTrans2D1" presStyleIdx="0" presStyleCnt="4"/>
      <dgm:spPr/>
    </dgm:pt>
    <dgm:pt modelId="{19AD5E34-9A38-45C8-BF66-48AE9867E10A}" type="pres">
      <dgm:prSet presAssocID="{78E93A91-CA58-46B5-BE3E-AE5EAF8C553D}" presName="node" presStyleLbl="node1" presStyleIdx="1" presStyleCnt="5" custLinFactNeighborX="3177" custLinFactNeighborY="-5058">
        <dgm:presLayoutVars>
          <dgm:bulletEnabled val="1"/>
        </dgm:presLayoutVars>
      </dgm:prSet>
      <dgm:spPr/>
    </dgm:pt>
    <dgm:pt modelId="{B81F271C-134F-4267-9F2D-2ECEE733ABEB}" type="pres">
      <dgm:prSet presAssocID="{DFCB016C-FB68-409F-A184-C7D8094D8DB0}" presName="sibTrans" presStyleLbl="sibTrans2D1" presStyleIdx="1" presStyleCnt="4"/>
      <dgm:spPr/>
    </dgm:pt>
    <dgm:pt modelId="{40C259C9-F92A-42AF-A10C-BBD855FBC493}" type="pres">
      <dgm:prSet presAssocID="{DFCB016C-FB68-409F-A184-C7D8094D8DB0}" presName="connectorText" presStyleLbl="sibTrans2D1" presStyleIdx="1" presStyleCnt="4"/>
      <dgm:spPr/>
    </dgm:pt>
    <dgm:pt modelId="{294FC36A-EC31-4E88-AACF-40063C93B414}" type="pres">
      <dgm:prSet presAssocID="{9FF252D8-3C87-4F02-878A-C4BBD265C628}" presName="node" presStyleLbl="node1" presStyleIdx="2" presStyleCnt="5">
        <dgm:presLayoutVars>
          <dgm:bulletEnabled val="1"/>
        </dgm:presLayoutVars>
      </dgm:prSet>
      <dgm:spPr/>
    </dgm:pt>
    <dgm:pt modelId="{0FEECED3-3583-4FB9-BB72-FAC88BC5E98E}" type="pres">
      <dgm:prSet presAssocID="{096C476F-E293-4DBA-8638-0E3A86509C5E}" presName="sibTrans" presStyleLbl="sibTrans2D1" presStyleIdx="2" presStyleCnt="4"/>
      <dgm:spPr/>
    </dgm:pt>
    <dgm:pt modelId="{9E7BC02A-9084-46A8-970B-F68D55C78F84}" type="pres">
      <dgm:prSet presAssocID="{096C476F-E293-4DBA-8638-0E3A86509C5E}" presName="connectorText" presStyleLbl="sibTrans2D1" presStyleIdx="2" presStyleCnt="4"/>
      <dgm:spPr/>
    </dgm:pt>
    <dgm:pt modelId="{8CBB141A-A058-4692-82FB-F9100C56B7DF}" type="pres">
      <dgm:prSet presAssocID="{42A34A47-9A73-4539-A5EA-7BE94E817A29}" presName="node" presStyleLbl="node1" presStyleIdx="3" presStyleCnt="5">
        <dgm:presLayoutVars>
          <dgm:bulletEnabled val="1"/>
        </dgm:presLayoutVars>
      </dgm:prSet>
      <dgm:spPr/>
    </dgm:pt>
    <dgm:pt modelId="{D013E2BC-8A26-4163-9509-58F9E853FDFE}" type="pres">
      <dgm:prSet presAssocID="{C3D9ACA0-778C-425F-93C0-93A22872844B}" presName="sibTrans" presStyleLbl="sibTrans2D1" presStyleIdx="3" presStyleCnt="4"/>
      <dgm:spPr/>
    </dgm:pt>
    <dgm:pt modelId="{5A93B796-DFF9-46A9-B5B3-04A2F61F0F87}" type="pres">
      <dgm:prSet presAssocID="{C3D9ACA0-778C-425F-93C0-93A22872844B}" presName="connectorText" presStyleLbl="sibTrans2D1" presStyleIdx="3" presStyleCnt="4"/>
      <dgm:spPr/>
    </dgm:pt>
    <dgm:pt modelId="{2EDE66BD-F6CA-4260-9312-5F10D846D72B}" type="pres">
      <dgm:prSet presAssocID="{9067F85A-A310-467E-9F02-78791730458F}" presName="node" presStyleLbl="node1" presStyleIdx="4" presStyleCnt="5">
        <dgm:presLayoutVars>
          <dgm:bulletEnabled val="1"/>
        </dgm:presLayoutVars>
      </dgm:prSet>
      <dgm:spPr/>
    </dgm:pt>
  </dgm:ptLst>
  <dgm:cxnLst>
    <dgm:cxn modelId="{F2E39800-BEE4-4054-AC98-BDE6F5580D9C}" type="presOf" srcId="{78E93A91-CA58-46B5-BE3E-AE5EAF8C553D}" destId="{19AD5E34-9A38-45C8-BF66-48AE9867E10A}" srcOrd="0" destOrd="0" presId="urn:microsoft.com/office/officeart/2005/8/layout/process2"/>
    <dgm:cxn modelId="{1A858105-A8AE-498A-B59D-F78598051FAC}" type="presOf" srcId="{DFCB016C-FB68-409F-A184-C7D8094D8DB0}" destId="{B81F271C-134F-4267-9F2D-2ECEE733ABEB}" srcOrd="0" destOrd="0" presId="urn:microsoft.com/office/officeart/2005/8/layout/process2"/>
    <dgm:cxn modelId="{5744B021-8509-469B-BD71-0C59F769CABD}" srcId="{7E95B8EE-FC9E-4CCC-A6F1-452DC531CF5E}" destId="{9067F85A-A310-467E-9F02-78791730458F}" srcOrd="4" destOrd="0" parTransId="{ADF3DF46-F66B-4F9B-827E-6C9CDA9A4998}" sibTransId="{46642910-ADE9-460A-9DE3-0AE048A280FC}"/>
    <dgm:cxn modelId="{0B7DCD2E-10D7-4347-A4A9-5EC93068D93A}" type="presOf" srcId="{C3D9ACA0-778C-425F-93C0-93A22872844B}" destId="{5A93B796-DFF9-46A9-B5B3-04A2F61F0F87}" srcOrd="1" destOrd="0" presId="urn:microsoft.com/office/officeart/2005/8/layout/process2"/>
    <dgm:cxn modelId="{57F7A135-3BF3-44A5-BC48-6BEDA0E70681}" type="presOf" srcId="{9FF252D8-3C87-4F02-878A-C4BBD265C628}" destId="{294FC36A-EC31-4E88-AACF-40063C93B414}" srcOrd="0" destOrd="0" presId="urn:microsoft.com/office/officeart/2005/8/layout/process2"/>
    <dgm:cxn modelId="{3765565F-E756-444D-8F40-C770726E1E28}" type="presOf" srcId="{7E95B8EE-FC9E-4CCC-A6F1-452DC531CF5E}" destId="{538594AE-327D-4FBD-BCAD-2755658E09EC}" srcOrd="0" destOrd="0" presId="urn:microsoft.com/office/officeart/2005/8/layout/process2"/>
    <dgm:cxn modelId="{719E8861-92A2-4ADA-B5B4-543EB9330AC1}" type="presOf" srcId="{AEDA5557-8EEC-497A-A88E-C912ADC4E666}" destId="{E3B14D2E-36E9-4442-A879-DBAEE1229001}" srcOrd="0" destOrd="0" presId="urn:microsoft.com/office/officeart/2005/8/layout/process2"/>
    <dgm:cxn modelId="{A945B44F-DA61-4083-9419-D99F8117F101}" type="presOf" srcId="{42A34A47-9A73-4539-A5EA-7BE94E817A29}" destId="{8CBB141A-A058-4692-82FB-F9100C56B7DF}" srcOrd="0" destOrd="0" presId="urn:microsoft.com/office/officeart/2005/8/layout/process2"/>
    <dgm:cxn modelId="{1D5C1974-060D-4DB6-B07D-AFA0D5BB2D74}" type="presOf" srcId="{096C476F-E293-4DBA-8638-0E3A86509C5E}" destId="{9E7BC02A-9084-46A8-970B-F68D55C78F84}" srcOrd="1" destOrd="0" presId="urn:microsoft.com/office/officeart/2005/8/layout/process2"/>
    <dgm:cxn modelId="{E7797F54-514B-48A8-B874-3B244C7D3FDD}" type="presOf" srcId="{AEDA5557-8EEC-497A-A88E-C912ADC4E666}" destId="{3B8BCAA6-39DF-4877-8622-31E7D2E9BA38}" srcOrd="1" destOrd="0" presId="urn:microsoft.com/office/officeart/2005/8/layout/process2"/>
    <dgm:cxn modelId="{AB273C76-756B-49E5-A4EA-F486082F8E14}" type="presOf" srcId="{096C476F-E293-4DBA-8638-0E3A86509C5E}" destId="{0FEECED3-3583-4FB9-BB72-FAC88BC5E98E}" srcOrd="0" destOrd="0" presId="urn:microsoft.com/office/officeart/2005/8/layout/process2"/>
    <dgm:cxn modelId="{2695CC77-EC45-4752-A9BE-B6608AC7E5F0}" srcId="{7E95B8EE-FC9E-4CCC-A6F1-452DC531CF5E}" destId="{78E93A91-CA58-46B5-BE3E-AE5EAF8C553D}" srcOrd="1" destOrd="0" parTransId="{F27A2A99-002E-4C51-86B9-48EA2EDB8155}" sibTransId="{DFCB016C-FB68-409F-A184-C7D8094D8DB0}"/>
    <dgm:cxn modelId="{E2381585-AB72-4156-BA28-40AC19171FF2}" type="presOf" srcId="{0966664C-C405-4BF5-8EC3-1DE63253E79D}" destId="{4BDAF757-48F9-4CA4-B710-364D047362AC}" srcOrd="0" destOrd="0" presId="urn:microsoft.com/office/officeart/2005/8/layout/process2"/>
    <dgm:cxn modelId="{0F538D89-8D78-42DF-BB1E-2ADCF01A6BFE}" type="presOf" srcId="{C3D9ACA0-778C-425F-93C0-93A22872844B}" destId="{D013E2BC-8A26-4163-9509-58F9E853FDFE}" srcOrd="0" destOrd="0" presId="urn:microsoft.com/office/officeart/2005/8/layout/process2"/>
    <dgm:cxn modelId="{5269999B-936F-42DB-B435-6C2D04257CEB}" srcId="{7E95B8EE-FC9E-4CCC-A6F1-452DC531CF5E}" destId="{9FF252D8-3C87-4F02-878A-C4BBD265C628}" srcOrd="2" destOrd="0" parTransId="{2F49FE40-8A4E-4AFC-8392-6C940584D6C9}" sibTransId="{096C476F-E293-4DBA-8638-0E3A86509C5E}"/>
    <dgm:cxn modelId="{32EE8CA8-A390-446B-A0A9-02CE7A6C47A2}" type="presOf" srcId="{9067F85A-A310-467E-9F02-78791730458F}" destId="{2EDE66BD-F6CA-4260-9312-5F10D846D72B}" srcOrd="0" destOrd="0" presId="urn:microsoft.com/office/officeart/2005/8/layout/process2"/>
    <dgm:cxn modelId="{2320EDA8-FD87-46E4-BD18-A0A66009A15E}" srcId="{7E95B8EE-FC9E-4CCC-A6F1-452DC531CF5E}" destId="{42A34A47-9A73-4539-A5EA-7BE94E817A29}" srcOrd="3" destOrd="0" parTransId="{680A5B36-E273-4893-8E66-118722392670}" sibTransId="{C3D9ACA0-778C-425F-93C0-93A22872844B}"/>
    <dgm:cxn modelId="{5303BFAC-90FB-4759-995B-EB1DA1AADF3E}" type="presOf" srcId="{DFCB016C-FB68-409F-A184-C7D8094D8DB0}" destId="{40C259C9-F92A-42AF-A10C-BBD855FBC493}" srcOrd="1" destOrd="0" presId="urn:microsoft.com/office/officeart/2005/8/layout/process2"/>
    <dgm:cxn modelId="{DE7F2EFE-4D48-4B75-B1B6-43D88A4695BF}" srcId="{7E95B8EE-FC9E-4CCC-A6F1-452DC531CF5E}" destId="{0966664C-C405-4BF5-8EC3-1DE63253E79D}" srcOrd="0" destOrd="0" parTransId="{954BE070-5FF6-427A-BAAF-8093B0B72913}" sibTransId="{AEDA5557-8EEC-497A-A88E-C912ADC4E666}"/>
    <dgm:cxn modelId="{AD11193A-6B7F-4D6A-8A91-CBDCC4CAF9E5}" type="presParOf" srcId="{538594AE-327D-4FBD-BCAD-2755658E09EC}" destId="{4BDAF757-48F9-4CA4-B710-364D047362AC}" srcOrd="0" destOrd="0" presId="urn:microsoft.com/office/officeart/2005/8/layout/process2"/>
    <dgm:cxn modelId="{5CE65442-F3C7-453D-8AB1-BE099635586A}" type="presParOf" srcId="{538594AE-327D-4FBD-BCAD-2755658E09EC}" destId="{E3B14D2E-36E9-4442-A879-DBAEE1229001}" srcOrd="1" destOrd="0" presId="urn:microsoft.com/office/officeart/2005/8/layout/process2"/>
    <dgm:cxn modelId="{793F6005-278D-4FA8-BEAF-E628B84CEB4F}" type="presParOf" srcId="{E3B14D2E-36E9-4442-A879-DBAEE1229001}" destId="{3B8BCAA6-39DF-4877-8622-31E7D2E9BA38}" srcOrd="0" destOrd="0" presId="urn:microsoft.com/office/officeart/2005/8/layout/process2"/>
    <dgm:cxn modelId="{45F76F00-B6D4-44D8-8140-ECC286C5C737}" type="presParOf" srcId="{538594AE-327D-4FBD-BCAD-2755658E09EC}" destId="{19AD5E34-9A38-45C8-BF66-48AE9867E10A}" srcOrd="2" destOrd="0" presId="urn:microsoft.com/office/officeart/2005/8/layout/process2"/>
    <dgm:cxn modelId="{6043F0D9-A3F7-4C6E-837C-CB0A067EB42C}" type="presParOf" srcId="{538594AE-327D-4FBD-BCAD-2755658E09EC}" destId="{B81F271C-134F-4267-9F2D-2ECEE733ABEB}" srcOrd="3" destOrd="0" presId="urn:microsoft.com/office/officeart/2005/8/layout/process2"/>
    <dgm:cxn modelId="{8740EE39-91E7-4551-B5C0-3C10DC88DC12}" type="presParOf" srcId="{B81F271C-134F-4267-9F2D-2ECEE733ABEB}" destId="{40C259C9-F92A-42AF-A10C-BBD855FBC493}" srcOrd="0" destOrd="0" presId="urn:microsoft.com/office/officeart/2005/8/layout/process2"/>
    <dgm:cxn modelId="{D3B87FAE-7AAB-410E-8C7A-59B9F52165EF}" type="presParOf" srcId="{538594AE-327D-4FBD-BCAD-2755658E09EC}" destId="{294FC36A-EC31-4E88-AACF-40063C93B414}" srcOrd="4" destOrd="0" presId="urn:microsoft.com/office/officeart/2005/8/layout/process2"/>
    <dgm:cxn modelId="{FD8E3A52-4F81-4E39-92E9-5E6E55707216}" type="presParOf" srcId="{538594AE-327D-4FBD-BCAD-2755658E09EC}" destId="{0FEECED3-3583-4FB9-BB72-FAC88BC5E98E}" srcOrd="5" destOrd="0" presId="urn:microsoft.com/office/officeart/2005/8/layout/process2"/>
    <dgm:cxn modelId="{C49E5BEF-0C70-4BA9-9537-FD235961F649}" type="presParOf" srcId="{0FEECED3-3583-4FB9-BB72-FAC88BC5E98E}" destId="{9E7BC02A-9084-46A8-970B-F68D55C78F84}" srcOrd="0" destOrd="0" presId="urn:microsoft.com/office/officeart/2005/8/layout/process2"/>
    <dgm:cxn modelId="{D882F08B-80D0-49C1-AB98-1C3B6A472F2A}" type="presParOf" srcId="{538594AE-327D-4FBD-BCAD-2755658E09EC}" destId="{8CBB141A-A058-4692-82FB-F9100C56B7DF}" srcOrd="6" destOrd="0" presId="urn:microsoft.com/office/officeart/2005/8/layout/process2"/>
    <dgm:cxn modelId="{C19090D4-75C8-41FB-A83B-48D9CC53B0CB}" type="presParOf" srcId="{538594AE-327D-4FBD-BCAD-2755658E09EC}" destId="{D013E2BC-8A26-4163-9509-58F9E853FDFE}" srcOrd="7" destOrd="0" presId="urn:microsoft.com/office/officeart/2005/8/layout/process2"/>
    <dgm:cxn modelId="{868D88F6-25C6-4504-B657-6A9DABC0AD02}" type="presParOf" srcId="{D013E2BC-8A26-4163-9509-58F9E853FDFE}" destId="{5A93B796-DFF9-46A9-B5B3-04A2F61F0F87}" srcOrd="0" destOrd="0" presId="urn:microsoft.com/office/officeart/2005/8/layout/process2"/>
    <dgm:cxn modelId="{48F579ED-0601-43C4-B3CA-8851AF45F034}" type="presParOf" srcId="{538594AE-327D-4FBD-BCAD-2755658E09EC}" destId="{2EDE66BD-F6CA-4260-9312-5F10D846D72B}" srcOrd="8" destOrd="0" presId="urn:microsoft.com/office/officeart/2005/8/layout/process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E95B8EE-FC9E-4CCC-A6F1-452DC531CF5E}" type="doc">
      <dgm:prSet loTypeId="urn:microsoft.com/office/officeart/2005/8/layout/process2" loCatId="process" qsTypeId="urn:microsoft.com/office/officeart/2005/8/quickstyle/simple1" qsCatId="simple" csTypeId="urn:microsoft.com/office/officeart/2005/8/colors/accent2_3" csCatId="accent2" phldr="1"/>
      <dgm:spPr/>
    </dgm:pt>
    <dgm:pt modelId="{0966664C-C405-4BF5-8EC3-1DE63253E79D}">
      <dgm:prSet phldrT="[Text]"/>
      <dgm:spPr/>
      <dgm:t>
        <a:bodyPr/>
        <a:lstStyle/>
        <a:p>
          <a:r>
            <a:rPr lang="en-CA" dirty="0">
              <a:solidFill>
                <a:schemeClr val="tx1"/>
              </a:solidFill>
            </a:rPr>
            <a:t>City posts RFT on their Bids and Tenders webpage</a:t>
          </a:r>
        </a:p>
      </dgm:t>
    </dgm:pt>
    <dgm:pt modelId="{954BE070-5FF6-427A-BAAF-8093B0B72913}" type="parTrans" cxnId="{DE7F2EFE-4D48-4B75-B1B6-43D88A4695BF}">
      <dgm:prSet/>
      <dgm:spPr/>
      <dgm:t>
        <a:bodyPr/>
        <a:lstStyle/>
        <a:p>
          <a:endParaRPr lang="en-CA">
            <a:solidFill>
              <a:schemeClr val="tx1"/>
            </a:solidFill>
          </a:endParaRPr>
        </a:p>
      </dgm:t>
    </dgm:pt>
    <dgm:pt modelId="{AEDA5557-8EEC-497A-A88E-C912ADC4E666}" type="sibTrans" cxnId="{DE7F2EFE-4D48-4B75-B1B6-43D88A4695BF}">
      <dgm:prSet/>
      <dgm:spPr/>
      <dgm:t>
        <a:bodyPr/>
        <a:lstStyle/>
        <a:p>
          <a:endParaRPr lang="en-CA">
            <a:solidFill>
              <a:schemeClr val="tx1"/>
            </a:solidFill>
          </a:endParaRPr>
        </a:p>
      </dgm:t>
    </dgm:pt>
    <dgm:pt modelId="{78E93A91-CA58-46B5-BE3E-AE5EAF8C553D}">
      <dgm:prSet phldrT="[Text]"/>
      <dgm:spPr/>
      <dgm:t>
        <a:bodyPr/>
        <a:lstStyle/>
        <a:p>
          <a:r>
            <a:rPr lang="en-CA" dirty="0">
              <a:solidFill>
                <a:schemeClr val="tx1"/>
              </a:solidFill>
            </a:rPr>
            <a:t>Evaluate bids from contractors</a:t>
          </a:r>
        </a:p>
      </dgm:t>
    </dgm:pt>
    <dgm:pt modelId="{F27A2A99-002E-4C51-86B9-48EA2EDB8155}" type="parTrans" cxnId="{2695CC77-EC45-4752-A9BE-B6608AC7E5F0}">
      <dgm:prSet/>
      <dgm:spPr/>
      <dgm:t>
        <a:bodyPr/>
        <a:lstStyle/>
        <a:p>
          <a:endParaRPr lang="en-CA">
            <a:solidFill>
              <a:schemeClr val="tx1"/>
            </a:solidFill>
          </a:endParaRPr>
        </a:p>
      </dgm:t>
    </dgm:pt>
    <dgm:pt modelId="{DFCB016C-FB68-409F-A184-C7D8094D8DB0}" type="sibTrans" cxnId="{2695CC77-EC45-4752-A9BE-B6608AC7E5F0}">
      <dgm:prSet/>
      <dgm:spPr/>
      <dgm:t>
        <a:bodyPr/>
        <a:lstStyle/>
        <a:p>
          <a:endParaRPr lang="en-CA">
            <a:solidFill>
              <a:schemeClr val="tx1"/>
            </a:solidFill>
          </a:endParaRPr>
        </a:p>
      </dgm:t>
    </dgm:pt>
    <dgm:pt modelId="{9FF252D8-3C87-4F02-878A-C4BBD265C628}">
      <dgm:prSet phldrT="[Text]"/>
      <dgm:spPr/>
      <dgm:t>
        <a:bodyPr/>
        <a:lstStyle/>
        <a:p>
          <a:r>
            <a:rPr lang="en-CA" dirty="0">
              <a:solidFill>
                <a:schemeClr val="tx1"/>
              </a:solidFill>
            </a:rPr>
            <a:t>Choose preferred proponent </a:t>
          </a:r>
        </a:p>
      </dgm:t>
    </dgm:pt>
    <dgm:pt modelId="{2F49FE40-8A4E-4AFC-8392-6C940584D6C9}" type="parTrans" cxnId="{5269999B-936F-42DB-B435-6C2D04257CEB}">
      <dgm:prSet/>
      <dgm:spPr/>
      <dgm:t>
        <a:bodyPr/>
        <a:lstStyle/>
        <a:p>
          <a:endParaRPr lang="en-CA">
            <a:solidFill>
              <a:schemeClr val="tx1"/>
            </a:solidFill>
          </a:endParaRPr>
        </a:p>
      </dgm:t>
    </dgm:pt>
    <dgm:pt modelId="{096C476F-E293-4DBA-8638-0E3A86509C5E}" type="sibTrans" cxnId="{5269999B-936F-42DB-B435-6C2D04257CEB}">
      <dgm:prSet/>
      <dgm:spPr/>
      <dgm:t>
        <a:bodyPr/>
        <a:lstStyle/>
        <a:p>
          <a:endParaRPr lang="en-CA">
            <a:solidFill>
              <a:schemeClr val="tx1"/>
            </a:solidFill>
          </a:endParaRPr>
        </a:p>
      </dgm:t>
    </dgm:pt>
    <dgm:pt modelId="{42A34A47-9A73-4539-A5EA-7BE94E817A29}">
      <dgm:prSet phldrT="[Text]"/>
      <dgm:spPr/>
      <dgm:t>
        <a:bodyPr/>
        <a:lstStyle/>
        <a:p>
          <a:r>
            <a:rPr lang="en-CA" dirty="0">
              <a:solidFill>
                <a:schemeClr val="tx1"/>
              </a:solidFill>
            </a:rPr>
            <a:t>Contract is executed</a:t>
          </a:r>
        </a:p>
      </dgm:t>
    </dgm:pt>
    <dgm:pt modelId="{680A5B36-E273-4893-8E66-118722392670}" type="parTrans" cxnId="{2320EDA8-FD87-46E4-BD18-A0A66009A15E}">
      <dgm:prSet/>
      <dgm:spPr/>
      <dgm:t>
        <a:bodyPr/>
        <a:lstStyle/>
        <a:p>
          <a:endParaRPr lang="en-CA">
            <a:solidFill>
              <a:schemeClr val="tx1"/>
            </a:solidFill>
          </a:endParaRPr>
        </a:p>
      </dgm:t>
    </dgm:pt>
    <dgm:pt modelId="{C3D9ACA0-778C-425F-93C0-93A22872844B}" type="sibTrans" cxnId="{2320EDA8-FD87-46E4-BD18-A0A66009A15E}">
      <dgm:prSet/>
      <dgm:spPr/>
      <dgm:t>
        <a:bodyPr/>
        <a:lstStyle/>
        <a:p>
          <a:endParaRPr lang="en-CA">
            <a:solidFill>
              <a:schemeClr val="tx1"/>
            </a:solidFill>
          </a:endParaRPr>
        </a:p>
      </dgm:t>
    </dgm:pt>
    <dgm:pt modelId="{9067F85A-A310-467E-9F02-78791730458F}">
      <dgm:prSet phldrT="[Text]"/>
      <dgm:spPr/>
      <dgm:t>
        <a:bodyPr/>
        <a:lstStyle/>
        <a:p>
          <a:r>
            <a:rPr lang="en-CA" dirty="0">
              <a:solidFill>
                <a:schemeClr val="tx1"/>
              </a:solidFill>
            </a:rPr>
            <a:t>Contractor starts project</a:t>
          </a:r>
        </a:p>
      </dgm:t>
    </dgm:pt>
    <dgm:pt modelId="{ADF3DF46-F66B-4F9B-827E-6C9CDA9A4998}" type="parTrans" cxnId="{5744B021-8509-469B-BD71-0C59F769CABD}">
      <dgm:prSet/>
      <dgm:spPr/>
      <dgm:t>
        <a:bodyPr/>
        <a:lstStyle/>
        <a:p>
          <a:endParaRPr lang="en-CA">
            <a:solidFill>
              <a:schemeClr val="tx1"/>
            </a:solidFill>
          </a:endParaRPr>
        </a:p>
      </dgm:t>
    </dgm:pt>
    <dgm:pt modelId="{46642910-ADE9-460A-9DE3-0AE048A280FC}" type="sibTrans" cxnId="{5744B021-8509-469B-BD71-0C59F769CABD}">
      <dgm:prSet/>
      <dgm:spPr/>
      <dgm:t>
        <a:bodyPr/>
        <a:lstStyle/>
        <a:p>
          <a:endParaRPr lang="en-CA">
            <a:solidFill>
              <a:schemeClr val="tx1"/>
            </a:solidFill>
          </a:endParaRPr>
        </a:p>
      </dgm:t>
    </dgm:pt>
    <dgm:pt modelId="{538594AE-327D-4FBD-BCAD-2755658E09EC}" type="pres">
      <dgm:prSet presAssocID="{7E95B8EE-FC9E-4CCC-A6F1-452DC531CF5E}" presName="linearFlow" presStyleCnt="0">
        <dgm:presLayoutVars>
          <dgm:resizeHandles val="exact"/>
        </dgm:presLayoutVars>
      </dgm:prSet>
      <dgm:spPr/>
    </dgm:pt>
    <dgm:pt modelId="{4BDAF757-48F9-4CA4-B710-364D047362AC}" type="pres">
      <dgm:prSet presAssocID="{0966664C-C405-4BF5-8EC3-1DE63253E79D}" presName="node" presStyleLbl="node1" presStyleIdx="0" presStyleCnt="5">
        <dgm:presLayoutVars>
          <dgm:bulletEnabled val="1"/>
        </dgm:presLayoutVars>
      </dgm:prSet>
      <dgm:spPr/>
    </dgm:pt>
    <dgm:pt modelId="{E3B14D2E-36E9-4442-A879-DBAEE1229001}" type="pres">
      <dgm:prSet presAssocID="{AEDA5557-8EEC-497A-A88E-C912ADC4E666}" presName="sibTrans" presStyleLbl="sibTrans2D1" presStyleIdx="0" presStyleCnt="4"/>
      <dgm:spPr/>
    </dgm:pt>
    <dgm:pt modelId="{3B8BCAA6-39DF-4877-8622-31E7D2E9BA38}" type="pres">
      <dgm:prSet presAssocID="{AEDA5557-8EEC-497A-A88E-C912ADC4E666}" presName="connectorText" presStyleLbl="sibTrans2D1" presStyleIdx="0" presStyleCnt="4"/>
      <dgm:spPr/>
    </dgm:pt>
    <dgm:pt modelId="{19AD5E34-9A38-45C8-BF66-48AE9867E10A}" type="pres">
      <dgm:prSet presAssocID="{78E93A91-CA58-46B5-BE3E-AE5EAF8C553D}" presName="node" presStyleLbl="node1" presStyleIdx="1" presStyleCnt="5" custLinFactNeighborX="3177" custLinFactNeighborY="-5058">
        <dgm:presLayoutVars>
          <dgm:bulletEnabled val="1"/>
        </dgm:presLayoutVars>
      </dgm:prSet>
      <dgm:spPr/>
    </dgm:pt>
    <dgm:pt modelId="{B81F271C-134F-4267-9F2D-2ECEE733ABEB}" type="pres">
      <dgm:prSet presAssocID="{DFCB016C-FB68-409F-A184-C7D8094D8DB0}" presName="sibTrans" presStyleLbl="sibTrans2D1" presStyleIdx="1" presStyleCnt="4"/>
      <dgm:spPr/>
    </dgm:pt>
    <dgm:pt modelId="{40C259C9-F92A-42AF-A10C-BBD855FBC493}" type="pres">
      <dgm:prSet presAssocID="{DFCB016C-FB68-409F-A184-C7D8094D8DB0}" presName="connectorText" presStyleLbl="sibTrans2D1" presStyleIdx="1" presStyleCnt="4"/>
      <dgm:spPr/>
    </dgm:pt>
    <dgm:pt modelId="{294FC36A-EC31-4E88-AACF-40063C93B414}" type="pres">
      <dgm:prSet presAssocID="{9FF252D8-3C87-4F02-878A-C4BBD265C628}" presName="node" presStyleLbl="node1" presStyleIdx="2" presStyleCnt="5">
        <dgm:presLayoutVars>
          <dgm:bulletEnabled val="1"/>
        </dgm:presLayoutVars>
      </dgm:prSet>
      <dgm:spPr/>
    </dgm:pt>
    <dgm:pt modelId="{0FEECED3-3583-4FB9-BB72-FAC88BC5E98E}" type="pres">
      <dgm:prSet presAssocID="{096C476F-E293-4DBA-8638-0E3A86509C5E}" presName="sibTrans" presStyleLbl="sibTrans2D1" presStyleIdx="2" presStyleCnt="4"/>
      <dgm:spPr/>
    </dgm:pt>
    <dgm:pt modelId="{9E7BC02A-9084-46A8-970B-F68D55C78F84}" type="pres">
      <dgm:prSet presAssocID="{096C476F-E293-4DBA-8638-0E3A86509C5E}" presName="connectorText" presStyleLbl="sibTrans2D1" presStyleIdx="2" presStyleCnt="4"/>
      <dgm:spPr/>
    </dgm:pt>
    <dgm:pt modelId="{8CBB141A-A058-4692-82FB-F9100C56B7DF}" type="pres">
      <dgm:prSet presAssocID="{42A34A47-9A73-4539-A5EA-7BE94E817A29}" presName="node" presStyleLbl="node1" presStyleIdx="3" presStyleCnt="5">
        <dgm:presLayoutVars>
          <dgm:bulletEnabled val="1"/>
        </dgm:presLayoutVars>
      </dgm:prSet>
      <dgm:spPr/>
    </dgm:pt>
    <dgm:pt modelId="{D013E2BC-8A26-4163-9509-58F9E853FDFE}" type="pres">
      <dgm:prSet presAssocID="{C3D9ACA0-778C-425F-93C0-93A22872844B}" presName="sibTrans" presStyleLbl="sibTrans2D1" presStyleIdx="3" presStyleCnt="4"/>
      <dgm:spPr/>
    </dgm:pt>
    <dgm:pt modelId="{5A93B796-DFF9-46A9-B5B3-04A2F61F0F87}" type="pres">
      <dgm:prSet presAssocID="{C3D9ACA0-778C-425F-93C0-93A22872844B}" presName="connectorText" presStyleLbl="sibTrans2D1" presStyleIdx="3" presStyleCnt="4"/>
      <dgm:spPr/>
    </dgm:pt>
    <dgm:pt modelId="{2EDE66BD-F6CA-4260-9312-5F10D846D72B}" type="pres">
      <dgm:prSet presAssocID="{9067F85A-A310-467E-9F02-78791730458F}" presName="node" presStyleLbl="node1" presStyleIdx="4" presStyleCnt="5">
        <dgm:presLayoutVars>
          <dgm:bulletEnabled val="1"/>
        </dgm:presLayoutVars>
      </dgm:prSet>
      <dgm:spPr/>
    </dgm:pt>
  </dgm:ptLst>
  <dgm:cxnLst>
    <dgm:cxn modelId="{F2E39800-BEE4-4054-AC98-BDE6F5580D9C}" type="presOf" srcId="{78E93A91-CA58-46B5-BE3E-AE5EAF8C553D}" destId="{19AD5E34-9A38-45C8-BF66-48AE9867E10A}" srcOrd="0" destOrd="0" presId="urn:microsoft.com/office/officeart/2005/8/layout/process2"/>
    <dgm:cxn modelId="{1A858105-A8AE-498A-B59D-F78598051FAC}" type="presOf" srcId="{DFCB016C-FB68-409F-A184-C7D8094D8DB0}" destId="{B81F271C-134F-4267-9F2D-2ECEE733ABEB}" srcOrd="0" destOrd="0" presId="urn:microsoft.com/office/officeart/2005/8/layout/process2"/>
    <dgm:cxn modelId="{5744B021-8509-469B-BD71-0C59F769CABD}" srcId="{7E95B8EE-FC9E-4CCC-A6F1-452DC531CF5E}" destId="{9067F85A-A310-467E-9F02-78791730458F}" srcOrd="4" destOrd="0" parTransId="{ADF3DF46-F66B-4F9B-827E-6C9CDA9A4998}" sibTransId="{46642910-ADE9-460A-9DE3-0AE048A280FC}"/>
    <dgm:cxn modelId="{0B7DCD2E-10D7-4347-A4A9-5EC93068D93A}" type="presOf" srcId="{C3D9ACA0-778C-425F-93C0-93A22872844B}" destId="{5A93B796-DFF9-46A9-B5B3-04A2F61F0F87}" srcOrd="1" destOrd="0" presId="urn:microsoft.com/office/officeart/2005/8/layout/process2"/>
    <dgm:cxn modelId="{57F7A135-3BF3-44A5-BC48-6BEDA0E70681}" type="presOf" srcId="{9FF252D8-3C87-4F02-878A-C4BBD265C628}" destId="{294FC36A-EC31-4E88-AACF-40063C93B414}" srcOrd="0" destOrd="0" presId="urn:microsoft.com/office/officeart/2005/8/layout/process2"/>
    <dgm:cxn modelId="{3765565F-E756-444D-8F40-C770726E1E28}" type="presOf" srcId="{7E95B8EE-FC9E-4CCC-A6F1-452DC531CF5E}" destId="{538594AE-327D-4FBD-BCAD-2755658E09EC}" srcOrd="0" destOrd="0" presId="urn:microsoft.com/office/officeart/2005/8/layout/process2"/>
    <dgm:cxn modelId="{719E8861-92A2-4ADA-B5B4-543EB9330AC1}" type="presOf" srcId="{AEDA5557-8EEC-497A-A88E-C912ADC4E666}" destId="{E3B14D2E-36E9-4442-A879-DBAEE1229001}" srcOrd="0" destOrd="0" presId="urn:microsoft.com/office/officeart/2005/8/layout/process2"/>
    <dgm:cxn modelId="{A945B44F-DA61-4083-9419-D99F8117F101}" type="presOf" srcId="{42A34A47-9A73-4539-A5EA-7BE94E817A29}" destId="{8CBB141A-A058-4692-82FB-F9100C56B7DF}" srcOrd="0" destOrd="0" presId="urn:microsoft.com/office/officeart/2005/8/layout/process2"/>
    <dgm:cxn modelId="{1D5C1974-060D-4DB6-B07D-AFA0D5BB2D74}" type="presOf" srcId="{096C476F-E293-4DBA-8638-0E3A86509C5E}" destId="{9E7BC02A-9084-46A8-970B-F68D55C78F84}" srcOrd="1" destOrd="0" presId="urn:microsoft.com/office/officeart/2005/8/layout/process2"/>
    <dgm:cxn modelId="{E7797F54-514B-48A8-B874-3B244C7D3FDD}" type="presOf" srcId="{AEDA5557-8EEC-497A-A88E-C912ADC4E666}" destId="{3B8BCAA6-39DF-4877-8622-31E7D2E9BA38}" srcOrd="1" destOrd="0" presId="urn:microsoft.com/office/officeart/2005/8/layout/process2"/>
    <dgm:cxn modelId="{AB273C76-756B-49E5-A4EA-F486082F8E14}" type="presOf" srcId="{096C476F-E293-4DBA-8638-0E3A86509C5E}" destId="{0FEECED3-3583-4FB9-BB72-FAC88BC5E98E}" srcOrd="0" destOrd="0" presId="urn:microsoft.com/office/officeart/2005/8/layout/process2"/>
    <dgm:cxn modelId="{2695CC77-EC45-4752-A9BE-B6608AC7E5F0}" srcId="{7E95B8EE-FC9E-4CCC-A6F1-452DC531CF5E}" destId="{78E93A91-CA58-46B5-BE3E-AE5EAF8C553D}" srcOrd="1" destOrd="0" parTransId="{F27A2A99-002E-4C51-86B9-48EA2EDB8155}" sibTransId="{DFCB016C-FB68-409F-A184-C7D8094D8DB0}"/>
    <dgm:cxn modelId="{E2381585-AB72-4156-BA28-40AC19171FF2}" type="presOf" srcId="{0966664C-C405-4BF5-8EC3-1DE63253E79D}" destId="{4BDAF757-48F9-4CA4-B710-364D047362AC}" srcOrd="0" destOrd="0" presId="urn:microsoft.com/office/officeart/2005/8/layout/process2"/>
    <dgm:cxn modelId="{0F538D89-8D78-42DF-BB1E-2ADCF01A6BFE}" type="presOf" srcId="{C3D9ACA0-778C-425F-93C0-93A22872844B}" destId="{D013E2BC-8A26-4163-9509-58F9E853FDFE}" srcOrd="0" destOrd="0" presId="urn:microsoft.com/office/officeart/2005/8/layout/process2"/>
    <dgm:cxn modelId="{5269999B-936F-42DB-B435-6C2D04257CEB}" srcId="{7E95B8EE-FC9E-4CCC-A6F1-452DC531CF5E}" destId="{9FF252D8-3C87-4F02-878A-C4BBD265C628}" srcOrd="2" destOrd="0" parTransId="{2F49FE40-8A4E-4AFC-8392-6C940584D6C9}" sibTransId="{096C476F-E293-4DBA-8638-0E3A86509C5E}"/>
    <dgm:cxn modelId="{32EE8CA8-A390-446B-A0A9-02CE7A6C47A2}" type="presOf" srcId="{9067F85A-A310-467E-9F02-78791730458F}" destId="{2EDE66BD-F6CA-4260-9312-5F10D846D72B}" srcOrd="0" destOrd="0" presId="urn:microsoft.com/office/officeart/2005/8/layout/process2"/>
    <dgm:cxn modelId="{2320EDA8-FD87-46E4-BD18-A0A66009A15E}" srcId="{7E95B8EE-FC9E-4CCC-A6F1-452DC531CF5E}" destId="{42A34A47-9A73-4539-A5EA-7BE94E817A29}" srcOrd="3" destOrd="0" parTransId="{680A5B36-E273-4893-8E66-118722392670}" sibTransId="{C3D9ACA0-778C-425F-93C0-93A22872844B}"/>
    <dgm:cxn modelId="{5303BFAC-90FB-4759-995B-EB1DA1AADF3E}" type="presOf" srcId="{DFCB016C-FB68-409F-A184-C7D8094D8DB0}" destId="{40C259C9-F92A-42AF-A10C-BBD855FBC493}" srcOrd="1" destOrd="0" presId="urn:microsoft.com/office/officeart/2005/8/layout/process2"/>
    <dgm:cxn modelId="{DE7F2EFE-4D48-4B75-B1B6-43D88A4695BF}" srcId="{7E95B8EE-FC9E-4CCC-A6F1-452DC531CF5E}" destId="{0966664C-C405-4BF5-8EC3-1DE63253E79D}" srcOrd="0" destOrd="0" parTransId="{954BE070-5FF6-427A-BAAF-8093B0B72913}" sibTransId="{AEDA5557-8EEC-497A-A88E-C912ADC4E666}"/>
    <dgm:cxn modelId="{AD11193A-6B7F-4D6A-8A91-CBDCC4CAF9E5}" type="presParOf" srcId="{538594AE-327D-4FBD-BCAD-2755658E09EC}" destId="{4BDAF757-48F9-4CA4-B710-364D047362AC}" srcOrd="0" destOrd="0" presId="urn:microsoft.com/office/officeart/2005/8/layout/process2"/>
    <dgm:cxn modelId="{5CE65442-F3C7-453D-8AB1-BE099635586A}" type="presParOf" srcId="{538594AE-327D-4FBD-BCAD-2755658E09EC}" destId="{E3B14D2E-36E9-4442-A879-DBAEE1229001}" srcOrd="1" destOrd="0" presId="urn:microsoft.com/office/officeart/2005/8/layout/process2"/>
    <dgm:cxn modelId="{793F6005-278D-4FA8-BEAF-E628B84CEB4F}" type="presParOf" srcId="{E3B14D2E-36E9-4442-A879-DBAEE1229001}" destId="{3B8BCAA6-39DF-4877-8622-31E7D2E9BA38}" srcOrd="0" destOrd="0" presId="urn:microsoft.com/office/officeart/2005/8/layout/process2"/>
    <dgm:cxn modelId="{45F76F00-B6D4-44D8-8140-ECC286C5C737}" type="presParOf" srcId="{538594AE-327D-4FBD-BCAD-2755658E09EC}" destId="{19AD5E34-9A38-45C8-BF66-48AE9867E10A}" srcOrd="2" destOrd="0" presId="urn:microsoft.com/office/officeart/2005/8/layout/process2"/>
    <dgm:cxn modelId="{6043F0D9-A3F7-4C6E-837C-CB0A067EB42C}" type="presParOf" srcId="{538594AE-327D-4FBD-BCAD-2755658E09EC}" destId="{B81F271C-134F-4267-9F2D-2ECEE733ABEB}" srcOrd="3" destOrd="0" presId="urn:microsoft.com/office/officeart/2005/8/layout/process2"/>
    <dgm:cxn modelId="{8740EE39-91E7-4551-B5C0-3C10DC88DC12}" type="presParOf" srcId="{B81F271C-134F-4267-9F2D-2ECEE733ABEB}" destId="{40C259C9-F92A-42AF-A10C-BBD855FBC493}" srcOrd="0" destOrd="0" presId="urn:microsoft.com/office/officeart/2005/8/layout/process2"/>
    <dgm:cxn modelId="{D3B87FAE-7AAB-410E-8C7A-59B9F52165EF}" type="presParOf" srcId="{538594AE-327D-4FBD-BCAD-2755658E09EC}" destId="{294FC36A-EC31-4E88-AACF-40063C93B414}" srcOrd="4" destOrd="0" presId="urn:microsoft.com/office/officeart/2005/8/layout/process2"/>
    <dgm:cxn modelId="{FD8E3A52-4F81-4E39-92E9-5E6E55707216}" type="presParOf" srcId="{538594AE-327D-4FBD-BCAD-2755658E09EC}" destId="{0FEECED3-3583-4FB9-BB72-FAC88BC5E98E}" srcOrd="5" destOrd="0" presId="urn:microsoft.com/office/officeart/2005/8/layout/process2"/>
    <dgm:cxn modelId="{C49E5BEF-0C70-4BA9-9537-FD235961F649}" type="presParOf" srcId="{0FEECED3-3583-4FB9-BB72-FAC88BC5E98E}" destId="{9E7BC02A-9084-46A8-970B-F68D55C78F84}" srcOrd="0" destOrd="0" presId="urn:microsoft.com/office/officeart/2005/8/layout/process2"/>
    <dgm:cxn modelId="{D882F08B-80D0-49C1-AB98-1C3B6A472F2A}" type="presParOf" srcId="{538594AE-327D-4FBD-BCAD-2755658E09EC}" destId="{8CBB141A-A058-4692-82FB-F9100C56B7DF}" srcOrd="6" destOrd="0" presId="urn:microsoft.com/office/officeart/2005/8/layout/process2"/>
    <dgm:cxn modelId="{C19090D4-75C8-41FB-A83B-48D9CC53B0CB}" type="presParOf" srcId="{538594AE-327D-4FBD-BCAD-2755658E09EC}" destId="{D013E2BC-8A26-4163-9509-58F9E853FDFE}" srcOrd="7" destOrd="0" presId="urn:microsoft.com/office/officeart/2005/8/layout/process2"/>
    <dgm:cxn modelId="{868D88F6-25C6-4504-B657-6A9DABC0AD02}" type="presParOf" srcId="{D013E2BC-8A26-4163-9509-58F9E853FDFE}" destId="{5A93B796-DFF9-46A9-B5B3-04A2F61F0F87}" srcOrd="0" destOrd="0" presId="urn:microsoft.com/office/officeart/2005/8/layout/process2"/>
    <dgm:cxn modelId="{48F579ED-0601-43C4-B3CA-8851AF45F034}" type="presParOf" srcId="{538594AE-327D-4FBD-BCAD-2755658E09EC}" destId="{2EDE66BD-F6CA-4260-9312-5F10D846D72B}" srcOrd="8" destOrd="0" presId="urn:microsoft.com/office/officeart/2005/8/layout/process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E95B8EE-FC9E-4CCC-A6F1-452DC531CF5E}" type="doc">
      <dgm:prSet loTypeId="urn:microsoft.com/office/officeart/2005/8/layout/process2" loCatId="process" qsTypeId="urn:microsoft.com/office/officeart/2005/8/quickstyle/simple1" qsCatId="simple" csTypeId="urn:microsoft.com/office/officeart/2005/8/colors/accent2_3" csCatId="accent2" phldr="1"/>
      <dgm:spPr/>
    </dgm:pt>
    <dgm:pt modelId="{0966664C-C405-4BF5-8EC3-1DE63253E79D}">
      <dgm:prSet phldrT="[Text]"/>
      <dgm:spPr/>
      <dgm:t>
        <a:bodyPr/>
        <a:lstStyle/>
        <a:p>
          <a:r>
            <a:rPr lang="en-CA" dirty="0">
              <a:solidFill>
                <a:schemeClr val="tx1"/>
              </a:solidFill>
            </a:rPr>
            <a:t>ABC issues an RFQ to several office furniture companies</a:t>
          </a:r>
        </a:p>
      </dgm:t>
    </dgm:pt>
    <dgm:pt modelId="{954BE070-5FF6-427A-BAAF-8093B0B72913}" type="parTrans" cxnId="{DE7F2EFE-4D48-4B75-B1B6-43D88A4695BF}">
      <dgm:prSet/>
      <dgm:spPr/>
      <dgm:t>
        <a:bodyPr/>
        <a:lstStyle/>
        <a:p>
          <a:endParaRPr lang="en-CA">
            <a:solidFill>
              <a:schemeClr val="tx1"/>
            </a:solidFill>
          </a:endParaRPr>
        </a:p>
      </dgm:t>
    </dgm:pt>
    <dgm:pt modelId="{AEDA5557-8EEC-497A-A88E-C912ADC4E666}" type="sibTrans" cxnId="{DE7F2EFE-4D48-4B75-B1B6-43D88A4695BF}">
      <dgm:prSet/>
      <dgm:spPr/>
      <dgm:t>
        <a:bodyPr/>
        <a:lstStyle/>
        <a:p>
          <a:endParaRPr lang="en-CA">
            <a:solidFill>
              <a:schemeClr val="tx1"/>
            </a:solidFill>
          </a:endParaRPr>
        </a:p>
      </dgm:t>
    </dgm:pt>
    <dgm:pt modelId="{78E93A91-CA58-46B5-BE3E-AE5EAF8C553D}">
      <dgm:prSet phldrT="[Text]"/>
      <dgm:spPr/>
      <dgm:t>
        <a:bodyPr/>
        <a:lstStyle/>
        <a:p>
          <a:r>
            <a:rPr lang="en-CA" dirty="0">
              <a:solidFill>
                <a:schemeClr val="tx1"/>
              </a:solidFill>
            </a:rPr>
            <a:t>Evaluate responses from furniture companies</a:t>
          </a:r>
        </a:p>
      </dgm:t>
    </dgm:pt>
    <dgm:pt modelId="{F27A2A99-002E-4C51-86B9-48EA2EDB8155}" type="parTrans" cxnId="{2695CC77-EC45-4752-A9BE-B6608AC7E5F0}">
      <dgm:prSet/>
      <dgm:spPr/>
      <dgm:t>
        <a:bodyPr/>
        <a:lstStyle/>
        <a:p>
          <a:endParaRPr lang="en-CA">
            <a:solidFill>
              <a:schemeClr val="tx1"/>
            </a:solidFill>
          </a:endParaRPr>
        </a:p>
      </dgm:t>
    </dgm:pt>
    <dgm:pt modelId="{DFCB016C-FB68-409F-A184-C7D8094D8DB0}" type="sibTrans" cxnId="{2695CC77-EC45-4752-A9BE-B6608AC7E5F0}">
      <dgm:prSet/>
      <dgm:spPr/>
      <dgm:t>
        <a:bodyPr/>
        <a:lstStyle/>
        <a:p>
          <a:endParaRPr lang="en-CA">
            <a:solidFill>
              <a:schemeClr val="tx1"/>
            </a:solidFill>
          </a:endParaRPr>
        </a:p>
      </dgm:t>
    </dgm:pt>
    <dgm:pt modelId="{9FF252D8-3C87-4F02-878A-C4BBD265C628}">
      <dgm:prSet phldrT="[Text]"/>
      <dgm:spPr/>
      <dgm:t>
        <a:bodyPr/>
        <a:lstStyle/>
        <a:p>
          <a:r>
            <a:rPr lang="en-CA" dirty="0">
              <a:solidFill>
                <a:schemeClr val="tx1"/>
              </a:solidFill>
            </a:rPr>
            <a:t>Choose preferred supplier </a:t>
          </a:r>
        </a:p>
      </dgm:t>
    </dgm:pt>
    <dgm:pt modelId="{2F49FE40-8A4E-4AFC-8392-6C940584D6C9}" type="parTrans" cxnId="{5269999B-936F-42DB-B435-6C2D04257CEB}">
      <dgm:prSet/>
      <dgm:spPr/>
      <dgm:t>
        <a:bodyPr/>
        <a:lstStyle/>
        <a:p>
          <a:endParaRPr lang="en-CA">
            <a:solidFill>
              <a:schemeClr val="tx1"/>
            </a:solidFill>
          </a:endParaRPr>
        </a:p>
      </dgm:t>
    </dgm:pt>
    <dgm:pt modelId="{096C476F-E293-4DBA-8638-0E3A86509C5E}" type="sibTrans" cxnId="{5269999B-936F-42DB-B435-6C2D04257CEB}">
      <dgm:prSet/>
      <dgm:spPr/>
      <dgm:t>
        <a:bodyPr/>
        <a:lstStyle/>
        <a:p>
          <a:endParaRPr lang="en-CA">
            <a:solidFill>
              <a:schemeClr val="tx1"/>
            </a:solidFill>
          </a:endParaRPr>
        </a:p>
      </dgm:t>
    </dgm:pt>
    <dgm:pt modelId="{42A34A47-9A73-4539-A5EA-7BE94E817A29}">
      <dgm:prSet phldrT="[Text]"/>
      <dgm:spPr/>
      <dgm:t>
        <a:bodyPr/>
        <a:lstStyle/>
        <a:p>
          <a:r>
            <a:rPr lang="en-CA" dirty="0">
              <a:solidFill>
                <a:schemeClr val="tx1"/>
              </a:solidFill>
            </a:rPr>
            <a:t>Contract is executed</a:t>
          </a:r>
        </a:p>
      </dgm:t>
    </dgm:pt>
    <dgm:pt modelId="{680A5B36-E273-4893-8E66-118722392670}" type="parTrans" cxnId="{2320EDA8-FD87-46E4-BD18-A0A66009A15E}">
      <dgm:prSet/>
      <dgm:spPr/>
      <dgm:t>
        <a:bodyPr/>
        <a:lstStyle/>
        <a:p>
          <a:endParaRPr lang="en-CA">
            <a:solidFill>
              <a:schemeClr val="tx1"/>
            </a:solidFill>
          </a:endParaRPr>
        </a:p>
      </dgm:t>
    </dgm:pt>
    <dgm:pt modelId="{C3D9ACA0-778C-425F-93C0-93A22872844B}" type="sibTrans" cxnId="{2320EDA8-FD87-46E4-BD18-A0A66009A15E}">
      <dgm:prSet/>
      <dgm:spPr/>
      <dgm:t>
        <a:bodyPr/>
        <a:lstStyle/>
        <a:p>
          <a:endParaRPr lang="en-CA">
            <a:solidFill>
              <a:schemeClr val="tx1"/>
            </a:solidFill>
          </a:endParaRPr>
        </a:p>
      </dgm:t>
    </dgm:pt>
    <dgm:pt modelId="{9067F85A-A310-467E-9F02-78791730458F}">
      <dgm:prSet phldrT="[Text]"/>
      <dgm:spPr/>
      <dgm:t>
        <a:bodyPr/>
        <a:lstStyle/>
        <a:p>
          <a:r>
            <a:rPr lang="en-CA" dirty="0">
              <a:solidFill>
                <a:schemeClr val="tx1"/>
              </a:solidFill>
            </a:rPr>
            <a:t>Supplier starts on the office furniture</a:t>
          </a:r>
        </a:p>
      </dgm:t>
    </dgm:pt>
    <dgm:pt modelId="{ADF3DF46-F66B-4F9B-827E-6C9CDA9A4998}" type="parTrans" cxnId="{5744B021-8509-469B-BD71-0C59F769CABD}">
      <dgm:prSet/>
      <dgm:spPr/>
      <dgm:t>
        <a:bodyPr/>
        <a:lstStyle/>
        <a:p>
          <a:endParaRPr lang="en-CA">
            <a:solidFill>
              <a:schemeClr val="tx1"/>
            </a:solidFill>
          </a:endParaRPr>
        </a:p>
      </dgm:t>
    </dgm:pt>
    <dgm:pt modelId="{46642910-ADE9-460A-9DE3-0AE048A280FC}" type="sibTrans" cxnId="{5744B021-8509-469B-BD71-0C59F769CABD}">
      <dgm:prSet/>
      <dgm:spPr/>
      <dgm:t>
        <a:bodyPr/>
        <a:lstStyle/>
        <a:p>
          <a:endParaRPr lang="en-CA">
            <a:solidFill>
              <a:schemeClr val="tx1"/>
            </a:solidFill>
          </a:endParaRPr>
        </a:p>
      </dgm:t>
    </dgm:pt>
    <dgm:pt modelId="{538594AE-327D-4FBD-BCAD-2755658E09EC}" type="pres">
      <dgm:prSet presAssocID="{7E95B8EE-FC9E-4CCC-A6F1-452DC531CF5E}" presName="linearFlow" presStyleCnt="0">
        <dgm:presLayoutVars>
          <dgm:resizeHandles val="exact"/>
        </dgm:presLayoutVars>
      </dgm:prSet>
      <dgm:spPr/>
    </dgm:pt>
    <dgm:pt modelId="{4BDAF757-48F9-4CA4-B710-364D047362AC}" type="pres">
      <dgm:prSet presAssocID="{0966664C-C405-4BF5-8EC3-1DE63253E79D}" presName="node" presStyleLbl="node1" presStyleIdx="0" presStyleCnt="5">
        <dgm:presLayoutVars>
          <dgm:bulletEnabled val="1"/>
        </dgm:presLayoutVars>
      </dgm:prSet>
      <dgm:spPr/>
    </dgm:pt>
    <dgm:pt modelId="{E3B14D2E-36E9-4442-A879-DBAEE1229001}" type="pres">
      <dgm:prSet presAssocID="{AEDA5557-8EEC-497A-A88E-C912ADC4E666}" presName="sibTrans" presStyleLbl="sibTrans2D1" presStyleIdx="0" presStyleCnt="4"/>
      <dgm:spPr/>
    </dgm:pt>
    <dgm:pt modelId="{3B8BCAA6-39DF-4877-8622-31E7D2E9BA38}" type="pres">
      <dgm:prSet presAssocID="{AEDA5557-8EEC-497A-A88E-C912ADC4E666}" presName="connectorText" presStyleLbl="sibTrans2D1" presStyleIdx="0" presStyleCnt="4"/>
      <dgm:spPr/>
    </dgm:pt>
    <dgm:pt modelId="{19AD5E34-9A38-45C8-BF66-48AE9867E10A}" type="pres">
      <dgm:prSet presAssocID="{78E93A91-CA58-46B5-BE3E-AE5EAF8C553D}" presName="node" presStyleLbl="node1" presStyleIdx="1" presStyleCnt="5" custLinFactNeighborX="3177" custLinFactNeighborY="-5058">
        <dgm:presLayoutVars>
          <dgm:bulletEnabled val="1"/>
        </dgm:presLayoutVars>
      </dgm:prSet>
      <dgm:spPr/>
    </dgm:pt>
    <dgm:pt modelId="{B81F271C-134F-4267-9F2D-2ECEE733ABEB}" type="pres">
      <dgm:prSet presAssocID="{DFCB016C-FB68-409F-A184-C7D8094D8DB0}" presName="sibTrans" presStyleLbl="sibTrans2D1" presStyleIdx="1" presStyleCnt="4"/>
      <dgm:spPr/>
    </dgm:pt>
    <dgm:pt modelId="{40C259C9-F92A-42AF-A10C-BBD855FBC493}" type="pres">
      <dgm:prSet presAssocID="{DFCB016C-FB68-409F-A184-C7D8094D8DB0}" presName="connectorText" presStyleLbl="sibTrans2D1" presStyleIdx="1" presStyleCnt="4"/>
      <dgm:spPr/>
    </dgm:pt>
    <dgm:pt modelId="{294FC36A-EC31-4E88-AACF-40063C93B414}" type="pres">
      <dgm:prSet presAssocID="{9FF252D8-3C87-4F02-878A-C4BBD265C628}" presName="node" presStyleLbl="node1" presStyleIdx="2" presStyleCnt="5">
        <dgm:presLayoutVars>
          <dgm:bulletEnabled val="1"/>
        </dgm:presLayoutVars>
      </dgm:prSet>
      <dgm:spPr/>
    </dgm:pt>
    <dgm:pt modelId="{0FEECED3-3583-4FB9-BB72-FAC88BC5E98E}" type="pres">
      <dgm:prSet presAssocID="{096C476F-E293-4DBA-8638-0E3A86509C5E}" presName="sibTrans" presStyleLbl="sibTrans2D1" presStyleIdx="2" presStyleCnt="4"/>
      <dgm:spPr/>
    </dgm:pt>
    <dgm:pt modelId="{9E7BC02A-9084-46A8-970B-F68D55C78F84}" type="pres">
      <dgm:prSet presAssocID="{096C476F-E293-4DBA-8638-0E3A86509C5E}" presName="connectorText" presStyleLbl="sibTrans2D1" presStyleIdx="2" presStyleCnt="4"/>
      <dgm:spPr/>
    </dgm:pt>
    <dgm:pt modelId="{8CBB141A-A058-4692-82FB-F9100C56B7DF}" type="pres">
      <dgm:prSet presAssocID="{42A34A47-9A73-4539-A5EA-7BE94E817A29}" presName="node" presStyleLbl="node1" presStyleIdx="3" presStyleCnt="5">
        <dgm:presLayoutVars>
          <dgm:bulletEnabled val="1"/>
        </dgm:presLayoutVars>
      </dgm:prSet>
      <dgm:spPr/>
    </dgm:pt>
    <dgm:pt modelId="{D013E2BC-8A26-4163-9509-58F9E853FDFE}" type="pres">
      <dgm:prSet presAssocID="{C3D9ACA0-778C-425F-93C0-93A22872844B}" presName="sibTrans" presStyleLbl="sibTrans2D1" presStyleIdx="3" presStyleCnt="4"/>
      <dgm:spPr/>
    </dgm:pt>
    <dgm:pt modelId="{5A93B796-DFF9-46A9-B5B3-04A2F61F0F87}" type="pres">
      <dgm:prSet presAssocID="{C3D9ACA0-778C-425F-93C0-93A22872844B}" presName="connectorText" presStyleLbl="sibTrans2D1" presStyleIdx="3" presStyleCnt="4"/>
      <dgm:spPr/>
    </dgm:pt>
    <dgm:pt modelId="{2EDE66BD-F6CA-4260-9312-5F10D846D72B}" type="pres">
      <dgm:prSet presAssocID="{9067F85A-A310-467E-9F02-78791730458F}" presName="node" presStyleLbl="node1" presStyleIdx="4" presStyleCnt="5">
        <dgm:presLayoutVars>
          <dgm:bulletEnabled val="1"/>
        </dgm:presLayoutVars>
      </dgm:prSet>
      <dgm:spPr/>
    </dgm:pt>
  </dgm:ptLst>
  <dgm:cxnLst>
    <dgm:cxn modelId="{F2E39800-BEE4-4054-AC98-BDE6F5580D9C}" type="presOf" srcId="{78E93A91-CA58-46B5-BE3E-AE5EAF8C553D}" destId="{19AD5E34-9A38-45C8-BF66-48AE9867E10A}" srcOrd="0" destOrd="0" presId="urn:microsoft.com/office/officeart/2005/8/layout/process2"/>
    <dgm:cxn modelId="{1A858105-A8AE-498A-B59D-F78598051FAC}" type="presOf" srcId="{DFCB016C-FB68-409F-A184-C7D8094D8DB0}" destId="{B81F271C-134F-4267-9F2D-2ECEE733ABEB}" srcOrd="0" destOrd="0" presId="urn:microsoft.com/office/officeart/2005/8/layout/process2"/>
    <dgm:cxn modelId="{5744B021-8509-469B-BD71-0C59F769CABD}" srcId="{7E95B8EE-FC9E-4CCC-A6F1-452DC531CF5E}" destId="{9067F85A-A310-467E-9F02-78791730458F}" srcOrd="4" destOrd="0" parTransId="{ADF3DF46-F66B-4F9B-827E-6C9CDA9A4998}" sibTransId="{46642910-ADE9-460A-9DE3-0AE048A280FC}"/>
    <dgm:cxn modelId="{0B7DCD2E-10D7-4347-A4A9-5EC93068D93A}" type="presOf" srcId="{C3D9ACA0-778C-425F-93C0-93A22872844B}" destId="{5A93B796-DFF9-46A9-B5B3-04A2F61F0F87}" srcOrd="1" destOrd="0" presId="urn:microsoft.com/office/officeart/2005/8/layout/process2"/>
    <dgm:cxn modelId="{57F7A135-3BF3-44A5-BC48-6BEDA0E70681}" type="presOf" srcId="{9FF252D8-3C87-4F02-878A-C4BBD265C628}" destId="{294FC36A-EC31-4E88-AACF-40063C93B414}" srcOrd="0" destOrd="0" presId="urn:microsoft.com/office/officeart/2005/8/layout/process2"/>
    <dgm:cxn modelId="{3765565F-E756-444D-8F40-C770726E1E28}" type="presOf" srcId="{7E95B8EE-FC9E-4CCC-A6F1-452DC531CF5E}" destId="{538594AE-327D-4FBD-BCAD-2755658E09EC}" srcOrd="0" destOrd="0" presId="urn:microsoft.com/office/officeart/2005/8/layout/process2"/>
    <dgm:cxn modelId="{719E8861-92A2-4ADA-B5B4-543EB9330AC1}" type="presOf" srcId="{AEDA5557-8EEC-497A-A88E-C912ADC4E666}" destId="{E3B14D2E-36E9-4442-A879-DBAEE1229001}" srcOrd="0" destOrd="0" presId="urn:microsoft.com/office/officeart/2005/8/layout/process2"/>
    <dgm:cxn modelId="{A945B44F-DA61-4083-9419-D99F8117F101}" type="presOf" srcId="{42A34A47-9A73-4539-A5EA-7BE94E817A29}" destId="{8CBB141A-A058-4692-82FB-F9100C56B7DF}" srcOrd="0" destOrd="0" presId="urn:microsoft.com/office/officeart/2005/8/layout/process2"/>
    <dgm:cxn modelId="{1D5C1974-060D-4DB6-B07D-AFA0D5BB2D74}" type="presOf" srcId="{096C476F-E293-4DBA-8638-0E3A86509C5E}" destId="{9E7BC02A-9084-46A8-970B-F68D55C78F84}" srcOrd="1" destOrd="0" presId="urn:microsoft.com/office/officeart/2005/8/layout/process2"/>
    <dgm:cxn modelId="{E7797F54-514B-48A8-B874-3B244C7D3FDD}" type="presOf" srcId="{AEDA5557-8EEC-497A-A88E-C912ADC4E666}" destId="{3B8BCAA6-39DF-4877-8622-31E7D2E9BA38}" srcOrd="1" destOrd="0" presId="urn:microsoft.com/office/officeart/2005/8/layout/process2"/>
    <dgm:cxn modelId="{AB273C76-756B-49E5-A4EA-F486082F8E14}" type="presOf" srcId="{096C476F-E293-4DBA-8638-0E3A86509C5E}" destId="{0FEECED3-3583-4FB9-BB72-FAC88BC5E98E}" srcOrd="0" destOrd="0" presId="urn:microsoft.com/office/officeart/2005/8/layout/process2"/>
    <dgm:cxn modelId="{2695CC77-EC45-4752-A9BE-B6608AC7E5F0}" srcId="{7E95B8EE-FC9E-4CCC-A6F1-452DC531CF5E}" destId="{78E93A91-CA58-46B5-BE3E-AE5EAF8C553D}" srcOrd="1" destOrd="0" parTransId="{F27A2A99-002E-4C51-86B9-48EA2EDB8155}" sibTransId="{DFCB016C-FB68-409F-A184-C7D8094D8DB0}"/>
    <dgm:cxn modelId="{E2381585-AB72-4156-BA28-40AC19171FF2}" type="presOf" srcId="{0966664C-C405-4BF5-8EC3-1DE63253E79D}" destId="{4BDAF757-48F9-4CA4-B710-364D047362AC}" srcOrd="0" destOrd="0" presId="urn:microsoft.com/office/officeart/2005/8/layout/process2"/>
    <dgm:cxn modelId="{0F538D89-8D78-42DF-BB1E-2ADCF01A6BFE}" type="presOf" srcId="{C3D9ACA0-778C-425F-93C0-93A22872844B}" destId="{D013E2BC-8A26-4163-9509-58F9E853FDFE}" srcOrd="0" destOrd="0" presId="urn:microsoft.com/office/officeart/2005/8/layout/process2"/>
    <dgm:cxn modelId="{5269999B-936F-42DB-B435-6C2D04257CEB}" srcId="{7E95B8EE-FC9E-4CCC-A6F1-452DC531CF5E}" destId="{9FF252D8-3C87-4F02-878A-C4BBD265C628}" srcOrd="2" destOrd="0" parTransId="{2F49FE40-8A4E-4AFC-8392-6C940584D6C9}" sibTransId="{096C476F-E293-4DBA-8638-0E3A86509C5E}"/>
    <dgm:cxn modelId="{32EE8CA8-A390-446B-A0A9-02CE7A6C47A2}" type="presOf" srcId="{9067F85A-A310-467E-9F02-78791730458F}" destId="{2EDE66BD-F6CA-4260-9312-5F10D846D72B}" srcOrd="0" destOrd="0" presId="urn:microsoft.com/office/officeart/2005/8/layout/process2"/>
    <dgm:cxn modelId="{2320EDA8-FD87-46E4-BD18-A0A66009A15E}" srcId="{7E95B8EE-FC9E-4CCC-A6F1-452DC531CF5E}" destId="{42A34A47-9A73-4539-A5EA-7BE94E817A29}" srcOrd="3" destOrd="0" parTransId="{680A5B36-E273-4893-8E66-118722392670}" sibTransId="{C3D9ACA0-778C-425F-93C0-93A22872844B}"/>
    <dgm:cxn modelId="{5303BFAC-90FB-4759-995B-EB1DA1AADF3E}" type="presOf" srcId="{DFCB016C-FB68-409F-A184-C7D8094D8DB0}" destId="{40C259C9-F92A-42AF-A10C-BBD855FBC493}" srcOrd="1" destOrd="0" presId="urn:microsoft.com/office/officeart/2005/8/layout/process2"/>
    <dgm:cxn modelId="{DE7F2EFE-4D48-4B75-B1B6-43D88A4695BF}" srcId="{7E95B8EE-FC9E-4CCC-A6F1-452DC531CF5E}" destId="{0966664C-C405-4BF5-8EC3-1DE63253E79D}" srcOrd="0" destOrd="0" parTransId="{954BE070-5FF6-427A-BAAF-8093B0B72913}" sibTransId="{AEDA5557-8EEC-497A-A88E-C912ADC4E666}"/>
    <dgm:cxn modelId="{AD11193A-6B7F-4D6A-8A91-CBDCC4CAF9E5}" type="presParOf" srcId="{538594AE-327D-4FBD-BCAD-2755658E09EC}" destId="{4BDAF757-48F9-4CA4-B710-364D047362AC}" srcOrd="0" destOrd="0" presId="urn:microsoft.com/office/officeart/2005/8/layout/process2"/>
    <dgm:cxn modelId="{5CE65442-F3C7-453D-8AB1-BE099635586A}" type="presParOf" srcId="{538594AE-327D-4FBD-BCAD-2755658E09EC}" destId="{E3B14D2E-36E9-4442-A879-DBAEE1229001}" srcOrd="1" destOrd="0" presId="urn:microsoft.com/office/officeart/2005/8/layout/process2"/>
    <dgm:cxn modelId="{793F6005-278D-4FA8-BEAF-E628B84CEB4F}" type="presParOf" srcId="{E3B14D2E-36E9-4442-A879-DBAEE1229001}" destId="{3B8BCAA6-39DF-4877-8622-31E7D2E9BA38}" srcOrd="0" destOrd="0" presId="urn:microsoft.com/office/officeart/2005/8/layout/process2"/>
    <dgm:cxn modelId="{45F76F00-B6D4-44D8-8140-ECC286C5C737}" type="presParOf" srcId="{538594AE-327D-4FBD-BCAD-2755658E09EC}" destId="{19AD5E34-9A38-45C8-BF66-48AE9867E10A}" srcOrd="2" destOrd="0" presId="urn:microsoft.com/office/officeart/2005/8/layout/process2"/>
    <dgm:cxn modelId="{6043F0D9-A3F7-4C6E-837C-CB0A067EB42C}" type="presParOf" srcId="{538594AE-327D-4FBD-BCAD-2755658E09EC}" destId="{B81F271C-134F-4267-9F2D-2ECEE733ABEB}" srcOrd="3" destOrd="0" presId="urn:microsoft.com/office/officeart/2005/8/layout/process2"/>
    <dgm:cxn modelId="{8740EE39-91E7-4551-B5C0-3C10DC88DC12}" type="presParOf" srcId="{B81F271C-134F-4267-9F2D-2ECEE733ABEB}" destId="{40C259C9-F92A-42AF-A10C-BBD855FBC493}" srcOrd="0" destOrd="0" presId="urn:microsoft.com/office/officeart/2005/8/layout/process2"/>
    <dgm:cxn modelId="{D3B87FAE-7AAB-410E-8C7A-59B9F52165EF}" type="presParOf" srcId="{538594AE-327D-4FBD-BCAD-2755658E09EC}" destId="{294FC36A-EC31-4E88-AACF-40063C93B414}" srcOrd="4" destOrd="0" presId="urn:microsoft.com/office/officeart/2005/8/layout/process2"/>
    <dgm:cxn modelId="{FD8E3A52-4F81-4E39-92E9-5E6E55707216}" type="presParOf" srcId="{538594AE-327D-4FBD-BCAD-2755658E09EC}" destId="{0FEECED3-3583-4FB9-BB72-FAC88BC5E98E}" srcOrd="5" destOrd="0" presId="urn:microsoft.com/office/officeart/2005/8/layout/process2"/>
    <dgm:cxn modelId="{C49E5BEF-0C70-4BA9-9537-FD235961F649}" type="presParOf" srcId="{0FEECED3-3583-4FB9-BB72-FAC88BC5E98E}" destId="{9E7BC02A-9084-46A8-970B-F68D55C78F84}" srcOrd="0" destOrd="0" presId="urn:microsoft.com/office/officeart/2005/8/layout/process2"/>
    <dgm:cxn modelId="{D882F08B-80D0-49C1-AB98-1C3B6A472F2A}" type="presParOf" srcId="{538594AE-327D-4FBD-BCAD-2755658E09EC}" destId="{8CBB141A-A058-4692-82FB-F9100C56B7DF}" srcOrd="6" destOrd="0" presId="urn:microsoft.com/office/officeart/2005/8/layout/process2"/>
    <dgm:cxn modelId="{C19090D4-75C8-41FB-A83B-48D9CC53B0CB}" type="presParOf" srcId="{538594AE-327D-4FBD-BCAD-2755658E09EC}" destId="{D013E2BC-8A26-4163-9509-58F9E853FDFE}" srcOrd="7" destOrd="0" presId="urn:microsoft.com/office/officeart/2005/8/layout/process2"/>
    <dgm:cxn modelId="{868D88F6-25C6-4504-B657-6A9DABC0AD02}" type="presParOf" srcId="{D013E2BC-8A26-4163-9509-58F9E853FDFE}" destId="{5A93B796-DFF9-46A9-B5B3-04A2F61F0F87}" srcOrd="0" destOrd="0" presId="urn:microsoft.com/office/officeart/2005/8/layout/process2"/>
    <dgm:cxn modelId="{48F579ED-0601-43C4-B3CA-8851AF45F034}" type="presParOf" srcId="{538594AE-327D-4FBD-BCAD-2755658E09EC}" destId="{2EDE66BD-F6CA-4260-9312-5F10D846D72B}" srcOrd="8" destOrd="0" presId="urn:microsoft.com/office/officeart/2005/8/layout/process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DAF757-48F9-4CA4-B710-364D047362AC}">
      <dsp:nvSpPr>
        <dsp:cNvPr id="0" name=""/>
        <dsp:cNvSpPr/>
      </dsp:nvSpPr>
      <dsp:spPr>
        <a:xfrm>
          <a:off x="47674" y="737"/>
          <a:ext cx="2502995" cy="863101"/>
        </a:xfrm>
        <a:prstGeom prst="roundRect">
          <a:avLst>
            <a:gd name="adj" fmla="val 10000"/>
          </a:avLst>
        </a:prstGeom>
        <a:solidFill>
          <a:schemeClr val="accent2">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CA" sz="1400" kern="1200" dirty="0">
              <a:solidFill>
                <a:schemeClr val="tx1"/>
              </a:solidFill>
            </a:rPr>
            <a:t>Broadly issue the request for EOI in construction circulations (or other broad approach)</a:t>
          </a:r>
        </a:p>
      </dsp:txBody>
      <dsp:txXfrm>
        <a:off x="72953" y="26016"/>
        <a:ext cx="2452437" cy="812543"/>
      </dsp:txXfrm>
    </dsp:sp>
    <dsp:sp modelId="{E3B14D2E-36E9-4442-A879-DBAEE1229001}">
      <dsp:nvSpPr>
        <dsp:cNvPr id="0" name=""/>
        <dsp:cNvSpPr/>
      </dsp:nvSpPr>
      <dsp:spPr>
        <a:xfrm rot="5400000">
          <a:off x="1137340" y="885417"/>
          <a:ext cx="323663" cy="388395"/>
        </a:xfrm>
        <a:prstGeom prst="rightArrow">
          <a:avLst>
            <a:gd name="adj1" fmla="val 60000"/>
            <a:gd name="adj2" fmla="val 50000"/>
          </a:avLst>
        </a:prstGeom>
        <a:solidFill>
          <a:schemeClr val="accent2">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CA" sz="1100" kern="1200">
            <a:solidFill>
              <a:schemeClr val="tx1"/>
            </a:solidFill>
          </a:endParaRPr>
        </a:p>
      </dsp:txBody>
      <dsp:txXfrm rot="-5400000">
        <a:off x="1182654" y="917783"/>
        <a:ext cx="233037" cy="226564"/>
      </dsp:txXfrm>
    </dsp:sp>
    <dsp:sp modelId="{19AD5E34-9A38-45C8-BF66-48AE9867E10A}">
      <dsp:nvSpPr>
        <dsp:cNvPr id="0" name=""/>
        <dsp:cNvSpPr/>
      </dsp:nvSpPr>
      <dsp:spPr>
        <a:xfrm>
          <a:off x="47674" y="1295390"/>
          <a:ext cx="2502995" cy="863101"/>
        </a:xfrm>
        <a:prstGeom prst="roundRect">
          <a:avLst>
            <a:gd name="adj" fmla="val 10000"/>
          </a:avLst>
        </a:prstGeom>
        <a:solidFill>
          <a:schemeClr val="accent2">
            <a:shade val="80000"/>
            <a:hueOff val="0"/>
            <a:satOff val="0"/>
            <a:lumOff val="393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CA" sz="1400" kern="1200" dirty="0">
              <a:solidFill>
                <a:schemeClr val="tx1"/>
              </a:solidFill>
            </a:rPr>
            <a:t>Evaluate EOI submissions from contractors</a:t>
          </a:r>
        </a:p>
      </dsp:txBody>
      <dsp:txXfrm>
        <a:off x="72953" y="1320669"/>
        <a:ext cx="2452437" cy="812543"/>
      </dsp:txXfrm>
    </dsp:sp>
    <dsp:sp modelId="{B81F271C-134F-4267-9F2D-2ECEE733ABEB}">
      <dsp:nvSpPr>
        <dsp:cNvPr id="0" name=""/>
        <dsp:cNvSpPr/>
      </dsp:nvSpPr>
      <dsp:spPr>
        <a:xfrm rot="5400000">
          <a:off x="1137340" y="2180069"/>
          <a:ext cx="323663" cy="388395"/>
        </a:xfrm>
        <a:prstGeom prst="rightArrow">
          <a:avLst>
            <a:gd name="adj1" fmla="val 60000"/>
            <a:gd name="adj2" fmla="val 50000"/>
          </a:avLst>
        </a:prstGeom>
        <a:solidFill>
          <a:schemeClr val="accent2">
            <a:shade val="90000"/>
            <a:hueOff val="0"/>
            <a:satOff val="0"/>
            <a:lumOff val="401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CA" sz="1100" kern="1200">
            <a:solidFill>
              <a:schemeClr val="tx1"/>
            </a:solidFill>
          </a:endParaRPr>
        </a:p>
      </dsp:txBody>
      <dsp:txXfrm rot="-5400000">
        <a:off x="1182654" y="2212435"/>
        <a:ext cx="233037" cy="226564"/>
      </dsp:txXfrm>
    </dsp:sp>
    <dsp:sp modelId="{294FC36A-EC31-4E88-AACF-40063C93B414}">
      <dsp:nvSpPr>
        <dsp:cNvPr id="0" name=""/>
        <dsp:cNvSpPr/>
      </dsp:nvSpPr>
      <dsp:spPr>
        <a:xfrm>
          <a:off x="47674" y="2590043"/>
          <a:ext cx="2502995" cy="863101"/>
        </a:xfrm>
        <a:prstGeom prst="roundRect">
          <a:avLst>
            <a:gd name="adj" fmla="val 10000"/>
          </a:avLst>
        </a:prstGeom>
        <a:solidFill>
          <a:schemeClr val="accent2">
            <a:shade val="80000"/>
            <a:hueOff val="0"/>
            <a:satOff val="0"/>
            <a:lumOff val="786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CA" sz="1400" kern="1200" dirty="0">
              <a:solidFill>
                <a:schemeClr val="tx1"/>
              </a:solidFill>
            </a:rPr>
            <a:t>Based on information provided, decide if it is feasible to proceed with the project</a:t>
          </a:r>
        </a:p>
      </dsp:txBody>
      <dsp:txXfrm>
        <a:off x="72953" y="2615322"/>
        <a:ext cx="2452437" cy="812543"/>
      </dsp:txXfrm>
    </dsp:sp>
    <dsp:sp modelId="{0FEECED3-3583-4FB9-BB72-FAC88BC5E98E}">
      <dsp:nvSpPr>
        <dsp:cNvPr id="0" name=""/>
        <dsp:cNvSpPr/>
      </dsp:nvSpPr>
      <dsp:spPr>
        <a:xfrm rot="5400000">
          <a:off x="1137340" y="3474722"/>
          <a:ext cx="323663" cy="388395"/>
        </a:xfrm>
        <a:prstGeom prst="rightArrow">
          <a:avLst>
            <a:gd name="adj1" fmla="val 60000"/>
            <a:gd name="adj2" fmla="val 50000"/>
          </a:avLst>
        </a:prstGeom>
        <a:solidFill>
          <a:schemeClr val="accent2">
            <a:shade val="90000"/>
            <a:hueOff val="0"/>
            <a:satOff val="0"/>
            <a:lumOff val="802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CA" sz="1100" kern="1200">
            <a:solidFill>
              <a:schemeClr val="tx1"/>
            </a:solidFill>
          </a:endParaRPr>
        </a:p>
      </dsp:txBody>
      <dsp:txXfrm rot="-5400000">
        <a:off x="1182654" y="3507088"/>
        <a:ext cx="233037" cy="226564"/>
      </dsp:txXfrm>
    </dsp:sp>
    <dsp:sp modelId="{8CBB141A-A058-4692-82FB-F9100C56B7DF}">
      <dsp:nvSpPr>
        <dsp:cNvPr id="0" name=""/>
        <dsp:cNvSpPr/>
      </dsp:nvSpPr>
      <dsp:spPr>
        <a:xfrm>
          <a:off x="47674" y="3884695"/>
          <a:ext cx="2502995" cy="863101"/>
        </a:xfrm>
        <a:prstGeom prst="roundRect">
          <a:avLst>
            <a:gd name="adj" fmla="val 10000"/>
          </a:avLst>
        </a:prstGeom>
        <a:solidFill>
          <a:schemeClr val="accent2">
            <a:shade val="80000"/>
            <a:hueOff val="0"/>
            <a:satOff val="0"/>
            <a:lumOff val="1179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CA" sz="1400" kern="1200" dirty="0">
              <a:solidFill>
                <a:schemeClr val="tx1"/>
              </a:solidFill>
            </a:rPr>
            <a:t>Shortlist of contractors</a:t>
          </a:r>
        </a:p>
      </dsp:txBody>
      <dsp:txXfrm>
        <a:off x="72953" y="3909974"/>
        <a:ext cx="2452437" cy="812543"/>
      </dsp:txXfrm>
    </dsp:sp>
    <dsp:sp modelId="{D013E2BC-8A26-4163-9509-58F9E853FDFE}">
      <dsp:nvSpPr>
        <dsp:cNvPr id="0" name=""/>
        <dsp:cNvSpPr/>
      </dsp:nvSpPr>
      <dsp:spPr>
        <a:xfrm rot="5400000">
          <a:off x="1137340" y="4769375"/>
          <a:ext cx="323663" cy="388395"/>
        </a:xfrm>
        <a:prstGeom prst="rightArrow">
          <a:avLst>
            <a:gd name="adj1" fmla="val 60000"/>
            <a:gd name="adj2" fmla="val 50000"/>
          </a:avLst>
        </a:prstGeom>
        <a:solidFill>
          <a:schemeClr val="accent2">
            <a:shade val="90000"/>
            <a:hueOff val="0"/>
            <a:satOff val="0"/>
            <a:lumOff val="1204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CA" sz="1100" kern="1200">
            <a:solidFill>
              <a:schemeClr val="tx1"/>
            </a:solidFill>
          </a:endParaRPr>
        </a:p>
      </dsp:txBody>
      <dsp:txXfrm rot="-5400000">
        <a:off x="1182654" y="4801741"/>
        <a:ext cx="233037" cy="226564"/>
      </dsp:txXfrm>
    </dsp:sp>
    <dsp:sp modelId="{2EDE66BD-F6CA-4260-9312-5F10D846D72B}">
      <dsp:nvSpPr>
        <dsp:cNvPr id="0" name=""/>
        <dsp:cNvSpPr/>
      </dsp:nvSpPr>
      <dsp:spPr>
        <a:xfrm>
          <a:off x="47674" y="5179348"/>
          <a:ext cx="2502995" cy="863101"/>
        </a:xfrm>
        <a:prstGeom prst="roundRect">
          <a:avLst>
            <a:gd name="adj" fmla="val 10000"/>
          </a:avLst>
        </a:prstGeom>
        <a:solidFill>
          <a:schemeClr val="accent2">
            <a:shade val="80000"/>
            <a:hueOff val="0"/>
            <a:satOff val="0"/>
            <a:lumOff val="1572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CA" sz="1400" kern="1200" dirty="0">
              <a:solidFill>
                <a:schemeClr val="tx1"/>
              </a:solidFill>
            </a:rPr>
            <a:t>Next phase of procurement</a:t>
          </a:r>
        </a:p>
      </dsp:txBody>
      <dsp:txXfrm>
        <a:off x="72953" y="5204627"/>
        <a:ext cx="2452437" cy="8125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DAF757-48F9-4CA4-B710-364D047362AC}">
      <dsp:nvSpPr>
        <dsp:cNvPr id="0" name=""/>
        <dsp:cNvSpPr/>
      </dsp:nvSpPr>
      <dsp:spPr>
        <a:xfrm>
          <a:off x="315679" y="737"/>
          <a:ext cx="1731597" cy="863101"/>
        </a:xfrm>
        <a:prstGeom prst="roundRect">
          <a:avLst>
            <a:gd name="adj" fmla="val 10000"/>
          </a:avLst>
        </a:prstGeom>
        <a:solidFill>
          <a:schemeClr val="accent2">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CA" sz="1700" kern="1200" dirty="0">
              <a:solidFill>
                <a:schemeClr val="tx1"/>
              </a:solidFill>
            </a:rPr>
            <a:t>City posts RFP on their Bids and Tenders webpage</a:t>
          </a:r>
        </a:p>
      </dsp:txBody>
      <dsp:txXfrm>
        <a:off x="340958" y="26016"/>
        <a:ext cx="1681039" cy="812543"/>
      </dsp:txXfrm>
    </dsp:sp>
    <dsp:sp modelId="{E3B14D2E-36E9-4442-A879-DBAEE1229001}">
      <dsp:nvSpPr>
        <dsp:cNvPr id="0" name=""/>
        <dsp:cNvSpPr/>
      </dsp:nvSpPr>
      <dsp:spPr>
        <a:xfrm rot="5251509">
          <a:off x="1055194" y="874503"/>
          <a:ext cx="307579" cy="388395"/>
        </a:xfrm>
        <a:prstGeom prst="rightArrow">
          <a:avLst>
            <a:gd name="adj1" fmla="val 60000"/>
            <a:gd name="adj2" fmla="val 50000"/>
          </a:avLst>
        </a:prstGeom>
        <a:solidFill>
          <a:schemeClr val="accent2">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CA" sz="1400" kern="1200">
            <a:solidFill>
              <a:schemeClr val="tx1"/>
            </a:solidFill>
          </a:endParaRPr>
        </a:p>
      </dsp:txBody>
      <dsp:txXfrm rot="-5400000">
        <a:off x="1090473" y="914954"/>
        <a:ext cx="233037" cy="215305"/>
      </dsp:txXfrm>
    </dsp:sp>
    <dsp:sp modelId="{19AD5E34-9A38-45C8-BF66-48AE9867E10A}">
      <dsp:nvSpPr>
        <dsp:cNvPr id="0" name=""/>
        <dsp:cNvSpPr/>
      </dsp:nvSpPr>
      <dsp:spPr>
        <a:xfrm>
          <a:off x="370691" y="1273562"/>
          <a:ext cx="1731597" cy="863101"/>
        </a:xfrm>
        <a:prstGeom prst="roundRect">
          <a:avLst>
            <a:gd name="adj" fmla="val 10000"/>
          </a:avLst>
        </a:prstGeom>
        <a:solidFill>
          <a:schemeClr val="accent2">
            <a:shade val="80000"/>
            <a:hueOff val="0"/>
            <a:satOff val="0"/>
            <a:lumOff val="393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CA" sz="1700" kern="1200" dirty="0">
              <a:solidFill>
                <a:schemeClr val="tx1"/>
              </a:solidFill>
            </a:rPr>
            <a:t>Evaluate proposals from consultants</a:t>
          </a:r>
        </a:p>
      </dsp:txBody>
      <dsp:txXfrm>
        <a:off x="395970" y="1298841"/>
        <a:ext cx="1681039" cy="812543"/>
      </dsp:txXfrm>
    </dsp:sp>
    <dsp:sp modelId="{B81F271C-134F-4267-9F2D-2ECEE733ABEB}">
      <dsp:nvSpPr>
        <dsp:cNvPr id="0" name=""/>
        <dsp:cNvSpPr/>
      </dsp:nvSpPr>
      <dsp:spPr>
        <a:xfrm rot="5543572">
          <a:off x="1038819" y="2169155"/>
          <a:ext cx="340330" cy="388395"/>
        </a:xfrm>
        <a:prstGeom prst="rightArrow">
          <a:avLst>
            <a:gd name="adj1" fmla="val 60000"/>
            <a:gd name="adj2" fmla="val 50000"/>
          </a:avLst>
        </a:prstGeom>
        <a:solidFill>
          <a:schemeClr val="accent2">
            <a:shade val="90000"/>
            <a:hueOff val="0"/>
            <a:satOff val="0"/>
            <a:lumOff val="401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CA" sz="1400" kern="1200">
            <a:solidFill>
              <a:schemeClr val="tx1"/>
            </a:solidFill>
          </a:endParaRPr>
        </a:p>
      </dsp:txBody>
      <dsp:txXfrm rot="-5400000">
        <a:off x="1094597" y="2193232"/>
        <a:ext cx="233037" cy="238231"/>
      </dsp:txXfrm>
    </dsp:sp>
    <dsp:sp modelId="{294FC36A-EC31-4E88-AACF-40063C93B414}">
      <dsp:nvSpPr>
        <dsp:cNvPr id="0" name=""/>
        <dsp:cNvSpPr/>
      </dsp:nvSpPr>
      <dsp:spPr>
        <a:xfrm>
          <a:off x="315679" y="2590043"/>
          <a:ext cx="1731597" cy="863101"/>
        </a:xfrm>
        <a:prstGeom prst="roundRect">
          <a:avLst>
            <a:gd name="adj" fmla="val 10000"/>
          </a:avLst>
        </a:prstGeom>
        <a:solidFill>
          <a:schemeClr val="accent2">
            <a:shade val="80000"/>
            <a:hueOff val="0"/>
            <a:satOff val="0"/>
            <a:lumOff val="786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CA" sz="1700" kern="1200" dirty="0">
              <a:solidFill>
                <a:schemeClr val="tx1"/>
              </a:solidFill>
            </a:rPr>
            <a:t>Choose preferred proponent </a:t>
          </a:r>
        </a:p>
      </dsp:txBody>
      <dsp:txXfrm>
        <a:off x="340958" y="2615322"/>
        <a:ext cx="1681039" cy="812543"/>
      </dsp:txXfrm>
    </dsp:sp>
    <dsp:sp modelId="{0FEECED3-3583-4FB9-BB72-FAC88BC5E98E}">
      <dsp:nvSpPr>
        <dsp:cNvPr id="0" name=""/>
        <dsp:cNvSpPr/>
      </dsp:nvSpPr>
      <dsp:spPr>
        <a:xfrm rot="5400000">
          <a:off x="1019646" y="3474722"/>
          <a:ext cx="323663" cy="388395"/>
        </a:xfrm>
        <a:prstGeom prst="rightArrow">
          <a:avLst>
            <a:gd name="adj1" fmla="val 60000"/>
            <a:gd name="adj2" fmla="val 50000"/>
          </a:avLst>
        </a:prstGeom>
        <a:solidFill>
          <a:schemeClr val="accent2">
            <a:shade val="90000"/>
            <a:hueOff val="0"/>
            <a:satOff val="0"/>
            <a:lumOff val="802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CA" sz="1400" kern="1200">
            <a:solidFill>
              <a:schemeClr val="tx1"/>
            </a:solidFill>
          </a:endParaRPr>
        </a:p>
      </dsp:txBody>
      <dsp:txXfrm rot="-5400000">
        <a:off x="1064960" y="3507088"/>
        <a:ext cx="233037" cy="226564"/>
      </dsp:txXfrm>
    </dsp:sp>
    <dsp:sp modelId="{8CBB141A-A058-4692-82FB-F9100C56B7DF}">
      <dsp:nvSpPr>
        <dsp:cNvPr id="0" name=""/>
        <dsp:cNvSpPr/>
      </dsp:nvSpPr>
      <dsp:spPr>
        <a:xfrm>
          <a:off x="315679" y="3884695"/>
          <a:ext cx="1731597" cy="863101"/>
        </a:xfrm>
        <a:prstGeom prst="roundRect">
          <a:avLst>
            <a:gd name="adj" fmla="val 10000"/>
          </a:avLst>
        </a:prstGeom>
        <a:solidFill>
          <a:schemeClr val="accent2">
            <a:shade val="80000"/>
            <a:hueOff val="0"/>
            <a:satOff val="0"/>
            <a:lumOff val="1179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CA" sz="1700" kern="1200" dirty="0">
              <a:solidFill>
                <a:schemeClr val="tx1"/>
              </a:solidFill>
            </a:rPr>
            <a:t>Contract is executed</a:t>
          </a:r>
        </a:p>
      </dsp:txBody>
      <dsp:txXfrm>
        <a:off x="340958" y="3909974"/>
        <a:ext cx="1681039" cy="812543"/>
      </dsp:txXfrm>
    </dsp:sp>
    <dsp:sp modelId="{D013E2BC-8A26-4163-9509-58F9E853FDFE}">
      <dsp:nvSpPr>
        <dsp:cNvPr id="0" name=""/>
        <dsp:cNvSpPr/>
      </dsp:nvSpPr>
      <dsp:spPr>
        <a:xfrm rot="5400000">
          <a:off x="1019646" y="4769375"/>
          <a:ext cx="323663" cy="388395"/>
        </a:xfrm>
        <a:prstGeom prst="rightArrow">
          <a:avLst>
            <a:gd name="adj1" fmla="val 60000"/>
            <a:gd name="adj2" fmla="val 50000"/>
          </a:avLst>
        </a:prstGeom>
        <a:solidFill>
          <a:schemeClr val="accent2">
            <a:shade val="90000"/>
            <a:hueOff val="0"/>
            <a:satOff val="0"/>
            <a:lumOff val="1204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CA" sz="1400" kern="1200">
            <a:solidFill>
              <a:schemeClr val="tx1"/>
            </a:solidFill>
          </a:endParaRPr>
        </a:p>
      </dsp:txBody>
      <dsp:txXfrm rot="-5400000">
        <a:off x="1064960" y="4801741"/>
        <a:ext cx="233037" cy="226564"/>
      </dsp:txXfrm>
    </dsp:sp>
    <dsp:sp modelId="{2EDE66BD-F6CA-4260-9312-5F10D846D72B}">
      <dsp:nvSpPr>
        <dsp:cNvPr id="0" name=""/>
        <dsp:cNvSpPr/>
      </dsp:nvSpPr>
      <dsp:spPr>
        <a:xfrm>
          <a:off x="315679" y="5179348"/>
          <a:ext cx="1731597" cy="863101"/>
        </a:xfrm>
        <a:prstGeom prst="roundRect">
          <a:avLst>
            <a:gd name="adj" fmla="val 10000"/>
          </a:avLst>
        </a:prstGeom>
        <a:solidFill>
          <a:schemeClr val="accent2">
            <a:shade val="80000"/>
            <a:hueOff val="0"/>
            <a:satOff val="0"/>
            <a:lumOff val="1572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CA" sz="1700" kern="1200" dirty="0">
              <a:solidFill>
                <a:schemeClr val="tx1"/>
              </a:solidFill>
            </a:rPr>
            <a:t>Consultant starts project</a:t>
          </a:r>
        </a:p>
      </dsp:txBody>
      <dsp:txXfrm>
        <a:off x="340958" y="5204627"/>
        <a:ext cx="1681039" cy="81254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DAF757-48F9-4CA4-B710-364D047362AC}">
      <dsp:nvSpPr>
        <dsp:cNvPr id="0" name=""/>
        <dsp:cNvSpPr/>
      </dsp:nvSpPr>
      <dsp:spPr>
        <a:xfrm>
          <a:off x="315679" y="737"/>
          <a:ext cx="1731597" cy="863101"/>
        </a:xfrm>
        <a:prstGeom prst="roundRect">
          <a:avLst>
            <a:gd name="adj" fmla="val 10000"/>
          </a:avLst>
        </a:prstGeom>
        <a:solidFill>
          <a:schemeClr val="accent2">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CA" sz="1700" kern="1200" dirty="0">
              <a:solidFill>
                <a:schemeClr val="tx1"/>
              </a:solidFill>
            </a:rPr>
            <a:t>City posts RFT on their Bids and Tenders webpage</a:t>
          </a:r>
        </a:p>
      </dsp:txBody>
      <dsp:txXfrm>
        <a:off x="340958" y="26016"/>
        <a:ext cx="1681039" cy="812543"/>
      </dsp:txXfrm>
    </dsp:sp>
    <dsp:sp modelId="{E3B14D2E-36E9-4442-A879-DBAEE1229001}">
      <dsp:nvSpPr>
        <dsp:cNvPr id="0" name=""/>
        <dsp:cNvSpPr/>
      </dsp:nvSpPr>
      <dsp:spPr>
        <a:xfrm rot="5251509">
          <a:off x="1055194" y="874503"/>
          <a:ext cx="307579" cy="388395"/>
        </a:xfrm>
        <a:prstGeom prst="rightArrow">
          <a:avLst>
            <a:gd name="adj1" fmla="val 60000"/>
            <a:gd name="adj2" fmla="val 50000"/>
          </a:avLst>
        </a:prstGeom>
        <a:solidFill>
          <a:schemeClr val="accent2">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CA" sz="1400" kern="1200">
            <a:solidFill>
              <a:schemeClr val="tx1"/>
            </a:solidFill>
          </a:endParaRPr>
        </a:p>
      </dsp:txBody>
      <dsp:txXfrm rot="-5400000">
        <a:off x="1090473" y="914954"/>
        <a:ext cx="233037" cy="215305"/>
      </dsp:txXfrm>
    </dsp:sp>
    <dsp:sp modelId="{19AD5E34-9A38-45C8-BF66-48AE9867E10A}">
      <dsp:nvSpPr>
        <dsp:cNvPr id="0" name=""/>
        <dsp:cNvSpPr/>
      </dsp:nvSpPr>
      <dsp:spPr>
        <a:xfrm>
          <a:off x="370691" y="1273562"/>
          <a:ext cx="1731597" cy="863101"/>
        </a:xfrm>
        <a:prstGeom prst="roundRect">
          <a:avLst>
            <a:gd name="adj" fmla="val 10000"/>
          </a:avLst>
        </a:prstGeom>
        <a:solidFill>
          <a:schemeClr val="accent2">
            <a:shade val="80000"/>
            <a:hueOff val="0"/>
            <a:satOff val="0"/>
            <a:lumOff val="393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CA" sz="1700" kern="1200" dirty="0">
              <a:solidFill>
                <a:schemeClr val="tx1"/>
              </a:solidFill>
            </a:rPr>
            <a:t>Evaluate bids from contractors</a:t>
          </a:r>
        </a:p>
      </dsp:txBody>
      <dsp:txXfrm>
        <a:off x="395970" y="1298841"/>
        <a:ext cx="1681039" cy="812543"/>
      </dsp:txXfrm>
    </dsp:sp>
    <dsp:sp modelId="{B81F271C-134F-4267-9F2D-2ECEE733ABEB}">
      <dsp:nvSpPr>
        <dsp:cNvPr id="0" name=""/>
        <dsp:cNvSpPr/>
      </dsp:nvSpPr>
      <dsp:spPr>
        <a:xfrm rot="5543572">
          <a:off x="1038819" y="2169155"/>
          <a:ext cx="340330" cy="388395"/>
        </a:xfrm>
        <a:prstGeom prst="rightArrow">
          <a:avLst>
            <a:gd name="adj1" fmla="val 60000"/>
            <a:gd name="adj2" fmla="val 50000"/>
          </a:avLst>
        </a:prstGeom>
        <a:solidFill>
          <a:schemeClr val="accent2">
            <a:shade val="90000"/>
            <a:hueOff val="0"/>
            <a:satOff val="0"/>
            <a:lumOff val="401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CA" sz="1400" kern="1200">
            <a:solidFill>
              <a:schemeClr val="tx1"/>
            </a:solidFill>
          </a:endParaRPr>
        </a:p>
      </dsp:txBody>
      <dsp:txXfrm rot="-5400000">
        <a:off x="1094597" y="2193232"/>
        <a:ext cx="233037" cy="238231"/>
      </dsp:txXfrm>
    </dsp:sp>
    <dsp:sp modelId="{294FC36A-EC31-4E88-AACF-40063C93B414}">
      <dsp:nvSpPr>
        <dsp:cNvPr id="0" name=""/>
        <dsp:cNvSpPr/>
      </dsp:nvSpPr>
      <dsp:spPr>
        <a:xfrm>
          <a:off x="315679" y="2590043"/>
          <a:ext cx="1731597" cy="863101"/>
        </a:xfrm>
        <a:prstGeom prst="roundRect">
          <a:avLst>
            <a:gd name="adj" fmla="val 10000"/>
          </a:avLst>
        </a:prstGeom>
        <a:solidFill>
          <a:schemeClr val="accent2">
            <a:shade val="80000"/>
            <a:hueOff val="0"/>
            <a:satOff val="0"/>
            <a:lumOff val="786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CA" sz="1700" kern="1200" dirty="0">
              <a:solidFill>
                <a:schemeClr val="tx1"/>
              </a:solidFill>
            </a:rPr>
            <a:t>Choose preferred proponent </a:t>
          </a:r>
        </a:p>
      </dsp:txBody>
      <dsp:txXfrm>
        <a:off x="340958" y="2615322"/>
        <a:ext cx="1681039" cy="812543"/>
      </dsp:txXfrm>
    </dsp:sp>
    <dsp:sp modelId="{0FEECED3-3583-4FB9-BB72-FAC88BC5E98E}">
      <dsp:nvSpPr>
        <dsp:cNvPr id="0" name=""/>
        <dsp:cNvSpPr/>
      </dsp:nvSpPr>
      <dsp:spPr>
        <a:xfrm rot="5400000">
          <a:off x="1019646" y="3474722"/>
          <a:ext cx="323663" cy="388395"/>
        </a:xfrm>
        <a:prstGeom prst="rightArrow">
          <a:avLst>
            <a:gd name="adj1" fmla="val 60000"/>
            <a:gd name="adj2" fmla="val 50000"/>
          </a:avLst>
        </a:prstGeom>
        <a:solidFill>
          <a:schemeClr val="accent2">
            <a:shade val="90000"/>
            <a:hueOff val="0"/>
            <a:satOff val="0"/>
            <a:lumOff val="802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CA" sz="1400" kern="1200">
            <a:solidFill>
              <a:schemeClr val="tx1"/>
            </a:solidFill>
          </a:endParaRPr>
        </a:p>
      </dsp:txBody>
      <dsp:txXfrm rot="-5400000">
        <a:off x="1064960" y="3507088"/>
        <a:ext cx="233037" cy="226564"/>
      </dsp:txXfrm>
    </dsp:sp>
    <dsp:sp modelId="{8CBB141A-A058-4692-82FB-F9100C56B7DF}">
      <dsp:nvSpPr>
        <dsp:cNvPr id="0" name=""/>
        <dsp:cNvSpPr/>
      </dsp:nvSpPr>
      <dsp:spPr>
        <a:xfrm>
          <a:off x="315679" y="3884695"/>
          <a:ext cx="1731597" cy="863101"/>
        </a:xfrm>
        <a:prstGeom prst="roundRect">
          <a:avLst>
            <a:gd name="adj" fmla="val 10000"/>
          </a:avLst>
        </a:prstGeom>
        <a:solidFill>
          <a:schemeClr val="accent2">
            <a:shade val="80000"/>
            <a:hueOff val="0"/>
            <a:satOff val="0"/>
            <a:lumOff val="1179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CA" sz="1700" kern="1200" dirty="0">
              <a:solidFill>
                <a:schemeClr val="tx1"/>
              </a:solidFill>
            </a:rPr>
            <a:t>Contract is executed</a:t>
          </a:r>
        </a:p>
      </dsp:txBody>
      <dsp:txXfrm>
        <a:off x="340958" y="3909974"/>
        <a:ext cx="1681039" cy="812543"/>
      </dsp:txXfrm>
    </dsp:sp>
    <dsp:sp modelId="{D013E2BC-8A26-4163-9509-58F9E853FDFE}">
      <dsp:nvSpPr>
        <dsp:cNvPr id="0" name=""/>
        <dsp:cNvSpPr/>
      </dsp:nvSpPr>
      <dsp:spPr>
        <a:xfrm rot="5400000">
          <a:off x="1019646" y="4769375"/>
          <a:ext cx="323663" cy="388395"/>
        </a:xfrm>
        <a:prstGeom prst="rightArrow">
          <a:avLst>
            <a:gd name="adj1" fmla="val 60000"/>
            <a:gd name="adj2" fmla="val 50000"/>
          </a:avLst>
        </a:prstGeom>
        <a:solidFill>
          <a:schemeClr val="accent2">
            <a:shade val="90000"/>
            <a:hueOff val="0"/>
            <a:satOff val="0"/>
            <a:lumOff val="1204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CA" sz="1400" kern="1200">
            <a:solidFill>
              <a:schemeClr val="tx1"/>
            </a:solidFill>
          </a:endParaRPr>
        </a:p>
      </dsp:txBody>
      <dsp:txXfrm rot="-5400000">
        <a:off x="1064960" y="4801741"/>
        <a:ext cx="233037" cy="226564"/>
      </dsp:txXfrm>
    </dsp:sp>
    <dsp:sp modelId="{2EDE66BD-F6CA-4260-9312-5F10D846D72B}">
      <dsp:nvSpPr>
        <dsp:cNvPr id="0" name=""/>
        <dsp:cNvSpPr/>
      </dsp:nvSpPr>
      <dsp:spPr>
        <a:xfrm>
          <a:off x="315679" y="5179348"/>
          <a:ext cx="1731597" cy="863101"/>
        </a:xfrm>
        <a:prstGeom prst="roundRect">
          <a:avLst>
            <a:gd name="adj" fmla="val 10000"/>
          </a:avLst>
        </a:prstGeom>
        <a:solidFill>
          <a:schemeClr val="accent2">
            <a:shade val="80000"/>
            <a:hueOff val="0"/>
            <a:satOff val="0"/>
            <a:lumOff val="1572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CA" sz="1700" kern="1200" dirty="0">
              <a:solidFill>
                <a:schemeClr val="tx1"/>
              </a:solidFill>
            </a:rPr>
            <a:t>Contractor starts project</a:t>
          </a:r>
        </a:p>
      </dsp:txBody>
      <dsp:txXfrm>
        <a:off x="340958" y="5204627"/>
        <a:ext cx="1681039" cy="81254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DAF757-48F9-4CA4-B710-364D047362AC}">
      <dsp:nvSpPr>
        <dsp:cNvPr id="0" name=""/>
        <dsp:cNvSpPr/>
      </dsp:nvSpPr>
      <dsp:spPr>
        <a:xfrm>
          <a:off x="197002" y="737"/>
          <a:ext cx="1968950" cy="863101"/>
        </a:xfrm>
        <a:prstGeom prst="roundRect">
          <a:avLst>
            <a:gd name="adj" fmla="val 10000"/>
          </a:avLst>
        </a:prstGeom>
        <a:solidFill>
          <a:schemeClr val="accent2">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CA" sz="1700" kern="1200" dirty="0">
              <a:solidFill>
                <a:schemeClr val="tx1"/>
              </a:solidFill>
            </a:rPr>
            <a:t>ABC issues an RFQ to several office furniture companies</a:t>
          </a:r>
        </a:p>
      </dsp:txBody>
      <dsp:txXfrm>
        <a:off x="222281" y="26016"/>
        <a:ext cx="1918392" cy="812543"/>
      </dsp:txXfrm>
    </dsp:sp>
    <dsp:sp modelId="{E3B14D2E-36E9-4442-A879-DBAEE1229001}">
      <dsp:nvSpPr>
        <dsp:cNvPr id="0" name=""/>
        <dsp:cNvSpPr/>
      </dsp:nvSpPr>
      <dsp:spPr>
        <a:xfrm rot="5231186">
          <a:off x="1058923" y="874503"/>
          <a:ext cx="307663" cy="388395"/>
        </a:xfrm>
        <a:prstGeom prst="rightArrow">
          <a:avLst>
            <a:gd name="adj1" fmla="val 60000"/>
            <a:gd name="adj2" fmla="val 50000"/>
          </a:avLst>
        </a:prstGeom>
        <a:solidFill>
          <a:schemeClr val="accent2">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CA" sz="1400" kern="1200">
            <a:solidFill>
              <a:schemeClr val="tx1"/>
            </a:solidFill>
          </a:endParaRPr>
        </a:p>
      </dsp:txBody>
      <dsp:txXfrm rot="-5400000">
        <a:off x="1093971" y="914924"/>
        <a:ext cx="233037" cy="215364"/>
      </dsp:txXfrm>
    </dsp:sp>
    <dsp:sp modelId="{19AD5E34-9A38-45C8-BF66-48AE9867E10A}">
      <dsp:nvSpPr>
        <dsp:cNvPr id="0" name=""/>
        <dsp:cNvSpPr/>
      </dsp:nvSpPr>
      <dsp:spPr>
        <a:xfrm>
          <a:off x="259556" y="1273562"/>
          <a:ext cx="1968950" cy="863101"/>
        </a:xfrm>
        <a:prstGeom prst="roundRect">
          <a:avLst>
            <a:gd name="adj" fmla="val 10000"/>
          </a:avLst>
        </a:prstGeom>
        <a:solidFill>
          <a:schemeClr val="accent2">
            <a:shade val="80000"/>
            <a:hueOff val="0"/>
            <a:satOff val="0"/>
            <a:lumOff val="393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CA" sz="1700" kern="1200" dirty="0">
              <a:solidFill>
                <a:schemeClr val="tx1"/>
              </a:solidFill>
            </a:rPr>
            <a:t>Evaluate responses from furniture companies</a:t>
          </a:r>
        </a:p>
      </dsp:txBody>
      <dsp:txXfrm>
        <a:off x="284835" y="1298841"/>
        <a:ext cx="1918392" cy="812543"/>
      </dsp:txXfrm>
    </dsp:sp>
    <dsp:sp modelId="{B81F271C-134F-4267-9F2D-2ECEE733ABEB}">
      <dsp:nvSpPr>
        <dsp:cNvPr id="0" name=""/>
        <dsp:cNvSpPr/>
      </dsp:nvSpPr>
      <dsp:spPr>
        <a:xfrm rot="5563224">
          <a:off x="1042545" y="2169155"/>
          <a:ext cx="340417" cy="388395"/>
        </a:xfrm>
        <a:prstGeom prst="rightArrow">
          <a:avLst>
            <a:gd name="adj1" fmla="val 60000"/>
            <a:gd name="adj2" fmla="val 50000"/>
          </a:avLst>
        </a:prstGeom>
        <a:solidFill>
          <a:schemeClr val="accent2">
            <a:shade val="90000"/>
            <a:hueOff val="0"/>
            <a:satOff val="0"/>
            <a:lumOff val="401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CA" sz="1400" kern="1200">
            <a:solidFill>
              <a:schemeClr val="tx1"/>
            </a:solidFill>
          </a:endParaRPr>
        </a:p>
      </dsp:txBody>
      <dsp:txXfrm rot="-5400000">
        <a:off x="1098658" y="2193202"/>
        <a:ext cx="233037" cy="238292"/>
      </dsp:txXfrm>
    </dsp:sp>
    <dsp:sp modelId="{294FC36A-EC31-4E88-AACF-40063C93B414}">
      <dsp:nvSpPr>
        <dsp:cNvPr id="0" name=""/>
        <dsp:cNvSpPr/>
      </dsp:nvSpPr>
      <dsp:spPr>
        <a:xfrm>
          <a:off x="197002" y="2590043"/>
          <a:ext cx="1968950" cy="863101"/>
        </a:xfrm>
        <a:prstGeom prst="roundRect">
          <a:avLst>
            <a:gd name="adj" fmla="val 10000"/>
          </a:avLst>
        </a:prstGeom>
        <a:solidFill>
          <a:schemeClr val="accent2">
            <a:shade val="80000"/>
            <a:hueOff val="0"/>
            <a:satOff val="0"/>
            <a:lumOff val="786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CA" sz="1700" kern="1200" dirty="0">
              <a:solidFill>
                <a:schemeClr val="tx1"/>
              </a:solidFill>
            </a:rPr>
            <a:t>Choose preferred supplier </a:t>
          </a:r>
        </a:p>
      </dsp:txBody>
      <dsp:txXfrm>
        <a:off x="222281" y="2615322"/>
        <a:ext cx="1918392" cy="812543"/>
      </dsp:txXfrm>
    </dsp:sp>
    <dsp:sp modelId="{0FEECED3-3583-4FB9-BB72-FAC88BC5E98E}">
      <dsp:nvSpPr>
        <dsp:cNvPr id="0" name=""/>
        <dsp:cNvSpPr/>
      </dsp:nvSpPr>
      <dsp:spPr>
        <a:xfrm rot="5400000">
          <a:off x="1019646" y="3474722"/>
          <a:ext cx="323663" cy="388395"/>
        </a:xfrm>
        <a:prstGeom prst="rightArrow">
          <a:avLst>
            <a:gd name="adj1" fmla="val 60000"/>
            <a:gd name="adj2" fmla="val 50000"/>
          </a:avLst>
        </a:prstGeom>
        <a:solidFill>
          <a:schemeClr val="accent2">
            <a:shade val="90000"/>
            <a:hueOff val="0"/>
            <a:satOff val="0"/>
            <a:lumOff val="802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CA" sz="1400" kern="1200">
            <a:solidFill>
              <a:schemeClr val="tx1"/>
            </a:solidFill>
          </a:endParaRPr>
        </a:p>
      </dsp:txBody>
      <dsp:txXfrm rot="-5400000">
        <a:off x="1064960" y="3507088"/>
        <a:ext cx="233037" cy="226564"/>
      </dsp:txXfrm>
    </dsp:sp>
    <dsp:sp modelId="{8CBB141A-A058-4692-82FB-F9100C56B7DF}">
      <dsp:nvSpPr>
        <dsp:cNvPr id="0" name=""/>
        <dsp:cNvSpPr/>
      </dsp:nvSpPr>
      <dsp:spPr>
        <a:xfrm>
          <a:off x="197002" y="3884695"/>
          <a:ext cx="1968950" cy="863101"/>
        </a:xfrm>
        <a:prstGeom prst="roundRect">
          <a:avLst>
            <a:gd name="adj" fmla="val 10000"/>
          </a:avLst>
        </a:prstGeom>
        <a:solidFill>
          <a:schemeClr val="accent2">
            <a:shade val="80000"/>
            <a:hueOff val="0"/>
            <a:satOff val="0"/>
            <a:lumOff val="1179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CA" sz="1700" kern="1200" dirty="0">
              <a:solidFill>
                <a:schemeClr val="tx1"/>
              </a:solidFill>
            </a:rPr>
            <a:t>Contract is executed</a:t>
          </a:r>
        </a:p>
      </dsp:txBody>
      <dsp:txXfrm>
        <a:off x="222281" y="3909974"/>
        <a:ext cx="1918392" cy="812543"/>
      </dsp:txXfrm>
    </dsp:sp>
    <dsp:sp modelId="{D013E2BC-8A26-4163-9509-58F9E853FDFE}">
      <dsp:nvSpPr>
        <dsp:cNvPr id="0" name=""/>
        <dsp:cNvSpPr/>
      </dsp:nvSpPr>
      <dsp:spPr>
        <a:xfrm rot="5400000">
          <a:off x="1019646" y="4769375"/>
          <a:ext cx="323663" cy="388395"/>
        </a:xfrm>
        <a:prstGeom prst="rightArrow">
          <a:avLst>
            <a:gd name="adj1" fmla="val 60000"/>
            <a:gd name="adj2" fmla="val 50000"/>
          </a:avLst>
        </a:prstGeom>
        <a:solidFill>
          <a:schemeClr val="accent2">
            <a:shade val="90000"/>
            <a:hueOff val="0"/>
            <a:satOff val="0"/>
            <a:lumOff val="1204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CA" sz="1400" kern="1200">
            <a:solidFill>
              <a:schemeClr val="tx1"/>
            </a:solidFill>
          </a:endParaRPr>
        </a:p>
      </dsp:txBody>
      <dsp:txXfrm rot="-5400000">
        <a:off x="1064960" y="4801741"/>
        <a:ext cx="233037" cy="226564"/>
      </dsp:txXfrm>
    </dsp:sp>
    <dsp:sp modelId="{2EDE66BD-F6CA-4260-9312-5F10D846D72B}">
      <dsp:nvSpPr>
        <dsp:cNvPr id="0" name=""/>
        <dsp:cNvSpPr/>
      </dsp:nvSpPr>
      <dsp:spPr>
        <a:xfrm>
          <a:off x="197002" y="5179348"/>
          <a:ext cx="1968950" cy="863101"/>
        </a:xfrm>
        <a:prstGeom prst="roundRect">
          <a:avLst>
            <a:gd name="adj" fmla="val 10000"/>
          </a:avLst>
        </a:prstGeom>
        <a:solidFill>
          <a:schemeClr val="accent2">
            <a:shade val="80000"/>
            <a:hueOff val="0"/>
            <a:satOff val="0"/>
            <a:lumOff val="1572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CA" sz="1700" kern="1200" dirty="0">
              <a:solidFill>
                <a:schemeClr val="tx1"/>
              </a:solidFill>
            </a:rPr>
            <a:t>Supplier starts on the office furniture</a:t>
          </a:r>
        </a:p>
      </dsp:txBody>
      <dsp:txXfrm>
        <a:off x="222281" y="5204627"/>
        <a:ext cx="1918392" cy="812543"/>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9A9374-B421-4905-9E02-1AABA4C4A57C}" type="datetimeFigureOut">
              <a:rPr lang="en-CA" smtClean="0"/>
              <a:t>2023-12-20</a:t>
            </a:fld>
            <a:endParaRPr lang="en-CA"/>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B71E44-4619-441F-B173-67D9A9F986B0}" type="slidenum">
              <a:rPr lang="en-CA" smtClean="0"/>
              <a:t>‹#›</a:t>
            </a:fld>
            <a:endParaRPr lang="en-CA"/>
          </a:p>
        </p:txBody>
      </p:sp>
    </p:spTree>
    <p:extLst>
      <p:ext uri="{BB962C8B-B14F-4D97-AF65-F5344CB8AC3E}">
        <p14:creationId xmlns:p14="http://schemas.microsoft.com/office/powerpoint/2010/main" val="12323268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Image https://www.sandler.com</a:t>
            </a:r>
          </a:p>
          <a:p>
            <a:r>
              <a:rPr lang="en-US" dirty="0"/>
              <a:t>Apply categories .....</a:t>
            </a:r>
          </a:p>
          <a:p>
            <a:r>
              <a:rPr lang="en-US" dirty="0"/>
              <a:t>Understand the advantages ...</a:t>
            </a:r>
          </a:p>
          <a:p>
            <a:r>
              <a:rPr lang="en-US" dirty="0"/>
              <a:t>Use of Function Points ...</a:t>
            </a:r>
          </a:p>
          <a:p>
            <a:r>
              <a:rPr lang="en-US" dirty="0"/>
              <a:t>Work with 3-point estimates,...</a:t>
            </a:r>
          </a:p>
          <a:p>
            <a:r>
              <a:rPr lang="en-US" dirty="0"/>
              <a:t>Discern the various reasons ...</a:t>
            </a:r>
          </a:p>
          <a:p>
            <a:r>
              <a:rPr lang="en-US" dirty="0"/>
              <a:t>Calculate ...</a:t>
            </a:r>
          </a:p>
          <a:p>
            <a:r>
              <a:rPr lang="en-US" dirty="0"/>
              <a:t>Develop ...</a:t>
            </a:r>
          </a:p>
          <a:p>
            <a:r>
              <a:rPr lang="en-US" dirty="0"/>
              <a:t>Evaluate ...</a:t>
            </a:r>
          </a:p>
          <a:p>
            <a:r>
              <a:rPr lang="en-US" dirty="0"/>
              <a:t>Extract ...</a:t>
            </a:r>
          </a:p>
          <a:p>
            <a:r>
              <a:rPr lang="en-US" dirty="0"/>
              <a:t>Recognize ...</a:t>
            </a:r>
            <a:endParaRPr lang="en-CA" dirty="0"/>
          </a:p>
        </p:txBody>
      </p:sp>
      <p:sp>
        <p:nvSpPr>
          <p:cNvPr id="4" name="Slide Number Placeholder 3"/>
          <p:cNvSpPr>
            <a:spLocks noGrp="1"/>
          </p:cNvSpPr>
          <p:nvPr>
            <p:ph type="sldNum" sz="quarter" idx="5"/>
          </p:nvPr>
        </p:nvSpPr>
        <p:spPr/>
        <p:txBody>
          <a:bodyPr/>
          <a:lstStyle/>
          <a:p>
            <a:fld id="{26B71E44-4619-441F-B173-67D9A9F986B0}" type="slidenum">
              <a:rPr lang="en-CA" smtClean="0"/>
              <a:t>2</a:t>
            </a:fld>
            <a:endParaRPr lang="en-CA" dirty="0"/>
          </a:p>
        </p:txBody>
      </p:sp>
    </p:spTree>
    <p:extLst>
      <p:ext uri="{BB962C8B-B14F-4D97-AF65-F5344CB8AC3E}">
        <p14:creationId xmlns:p14="http://schemas.microsoft.com/office/powerpoint/2010/main" val="5951794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Image </a:t>
            </a:r>
            <a:r>
              <a:rPr lang="en-CA" dirty="0" err="1"/>
              <a:t>officerepublic.news</a:t>
            </a:r>
            <a:endParaRPr lang="en-CA"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6B71E44-4619-441F-B173-67D9A9F986B0}"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275648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Answers in slideshow mode</a:t>
            </a:r>
          </a:p>
        </p:txBody>
      </p:sp>
      <p:sp>
        <p:nvSpPr>
          <p:cNvPr id="4" name="Slide Number Placeholder 3"/>
          <p:cNvSpPr>
            <a:spLocks noGrp="1"/>
          </p:cNvSpPr>
          <p:nvPr>
            <p:ph type="sldNum" sz="quarter" idx="5"/>
          </p:nvPr>
        </p:nvSpPr>
        <p:spPr/>
        <p:txBody>
          <a:bodyPr/>
          <a:lstStyle/>
          <a:p>
            <a:fld id="{26B71E44-4619-441F-B173-67D9A9F986B0}" type="slidenum">
              <a:rPr lang="en-CA" smtClean="0"/>
              <a:t>14</a:t>
            </a:fld>
            <a:endParaRPr lang="en-CA"/>
          </a:p>
        </p:txBody>
      </p:sp>
    </p:spTree>
    <p:extLst>
      <p:ext uri="{BB962C8B-B14F-4D97-AF65-F5344CB8AC3E}">
        <p14:creationId xmlns:p14="http://schemas.microsoft.com/office/powerpoint/2010/main" val="15543068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Image - </a:t>
            </a:r>
            <a:r>
              <a:rPr lang="en-US" dirty="0"/>
              <a:t>Project Management Institute, Inc., PMBOK Guide 6th Edition (2017)</a:t>
            </a:r>
          </a:p>
          <a:p>
            <a:endParaRPr lang="en-US" dirty="0"/>
          </a:p>
          <a:p>
            <a:endParaRPr lang="en-US" dirty="0"/>
          </a:p>
          <a:p>
            <a:endParaRPr lang="en-US" dirty="0"/>
          </a:p>
          <a:p>
            <a:endParaRPr lang="en-CA"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5"/>
          </p:nvPr>
        </p:nvSpPr>
        <p:spPr/>
        <p:txBody>
          <a:bodyPr/>
          <a:lstStyle/>
          <a:p>
            <a:fld id="{26B71E44-4619-441F-B173-67D9A9F986B0}" type="slidenum">
              <a:rPr lang="en-CA" smtClean="0"/>
              <a:t>16</a:t>
            </a:fld>
            <a:endParaRPr lang="en-CA"/>
          </a:p>
        </p:txBody>
      </p:sp>
    </p:spTree>
    <p:extLst>
      <p:ext uri="{BB962C8B-B14F-4D97-AF65-F5344CB8AC3E}">
        <p14:creationId xmlns:p14="http://schemas.microsoft.com/office/powerpoint/2010/main" val="31676281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Image London.ca</a:t>
            </a:r>
          </a:p>
          <a:p>
            <a:endParaRPr lang="en-CA" dirty="0"/>
          </a:p>
        </p:txBody>
      </p:sp>
      <p:sp>
        <p:nvSpPr>
          <p:cNvPr id="4" name="Slide Number Placeholder 3"/>
          <p:cNvSpPr>
            <a:spLocks noGrp="1"/>
          </p:cNvSpPr>
          <p:nvPr>
            <p:ph type="sldNum" sz="quarter" idx="5"/>
          </p:nvPr>
        </p:nvSpPr>
        <p:spPr/>
        <p:txBody>
          <a:bodyPr/>
          <a:lstStyle/>
          <a:p>
            <a:fld id="{26B71E44-4619-441F-B173-67D9A9F986B0}" type="slidenum">
              <a:rPr lang="en-CA" smtClean="0"/>
              <a:t>17</a:t>
            </a:fld>
            <a:endParaRPr lang="en-CA"/>
          </a:p>
        </p:txBody>
      </p:sp>
    </p:spTree>
    <p:extLst>
      <p:ext uri="{BB962C8B-B14F-4D97-AF65-F5344CB8AC3E}">
        <p14:creationId xmlns:p14="http://schemas.microsoft.com/office/powerpoint/2010/main" val="208177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Image London.ca</a:t>
            </a:r>
          </a:p>
          <a:p>
            <a:endParaRPr lang="en-CA" dirty="0"/>
          </a:p>
        </p:txBody>
      </p:sp>
      <p:sp>
        <p:nvSpPr>
          <p:cNvPr id="4" name="Slide Number Placeholder 3"/>
          <p:cNvSpPr>
            <a:spLocks noGrp="1"/>
          </p:cNvSpPr>
          <p:nvPr>
            <p:ph type="sldNum" sz="quarter" idx="5"/>
          </p:nvPr>
        </p:nvSpPr>
        <p:spPr/>
        <p:txBody>
          <a:bodyPr/>
          <a:lstStyle/>
          <a:p>
            <a:fld id="{26B71E44-4619-441F-B173-67D9A9F986B0}" type="slidenum">
              <a:rPr lang="en-CA" smtClean="0"/>
              <a:t>18</a:t>
            </a:fld>
            <a:endParaRPr lang="en-CA"/>
          </a:p>
        </p:txBody>
      </p:sp>
    </p:spTree>
    <p:extLst>
      <p:ext uri="{BB962C8B-B14F-4D97-AF65-F5344CB8AC3E}">
        <p14:creationId xmlns:p14="http://schemas.microsoft.com/office/powerpoint/2010/main" val="37119148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26B71E44-4619-441F-B173-67D9A9F986B0}" type="slidenum">
              <a:rPr lang="en-CA" smtClean="0"/>
              <a:t>19</a:t>
            </a:fld>
            <a:endParaRPr lang="en-CA"/>
          </a:p>
        </p:txBody>
      </p:sp>
    </p:spTree>
    <p:extLst>
      <p:ext uri="{BB962C8B-B14F-4D97-AF65-F5344CB8AC3E}">
        <p14:creationId xmlns:p14="http://schemas.microsoft.com/office/powerpoint/2010/main" val="13732039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none" dirty="0"/>
              <a:t>An independent cost estimate is </a:t>
            </a:r>
            <a:r>
              <a:rPr lang="en-CA" u="none" dirty="0"/>
              <a:t>prepared by a 3</a:t>
            </a:r>
            <a:r>
              <a:rPr lang="en-CA" u="none" baseline="30000" dirty="0"/>
              <a:t>rd</a:t>
            </a:r>
            <a:r>
              <a:rPr lang="en-CA" u="none" dirty="0"/>
              <a:t> party, such as an external consultant.</a:t>
            </a:r>
            <a:endParaRPr lang="en-US" u="none" dirty="0"/>
          </a:p>
          <a:p>
            <a:r>
              <a:rPr lang="en-US" dirty="0"/>
              <a:t>If the </a:t>
            </a:r>
            <a:r>
              <a:rPr lang="en-US" u="sng" dirty="0"/>
              <a:t>independent cost estimate </a:t>
            </a:r>
            <a:r>
              <a:rPr lang="en-US" dirty="0"/>
              <a:t>is different from the bids received, ask why?  Is there an error in the independent cost estimate?  Poorly prepared bid documents? Weak assumptions in cost estimates?  If the difference to too much….perhaps compared to available budget…..may need to redo the procurement process.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Image - </a:t>
            </a:r>
            <a:r>
              <a:rPr lang="en-US" dirty="0"/>
              <a:t>Project Management Institute, Inc., PMBOK Guide 6th Edition (2017)</a:t>
            </a:r>
          </a:p>
          <a:p>
            <a:endParaRPr lang="en-US" dirty="0"/>
          </a:p>
          <a:p>
            <a:endParaRPr lang="en-US" dirty="0"/>
          </a:p>
          <a:p>
            <a:endParaRPr lang="en-CA"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5"/>
          </p:nvPr>
        </p:nvSpPr>
        <p:spPr/>
        <p:txBody>
          <a:bodyPr/>
          <a:lstStyle/>
          <a:p>
            <a:fld id="{26B71E44-4619-441F-B173-67D9A9F986B0}" type="slidenum">
              <a:rPr lang="en-CA" smtClean="0"/>
              <a:t>20</a:t>
            </a:fld>
            <a:endParaRPr lang="en-CA"/>
          </a:p>
        </p:txBody>
      </p:sp>
    </p:spTree>
    <p:extLst>
      <p:ext uri="{BB962C8B-B14F-4D97-AF65-F5344CB8AC3E}">
        <p14:creationId xmlns:p14="http://schemas.microsoft.com/office/powerpoint/2010/main" val="5360050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26B71E44-4619-441F-B173-67D9A9F986B0}" type="slidenum">
              <a:rPr lang="en-CA" smtClean="0"/>
              <a:t>23</a:t>
            </a:fld>
            <a:endParaRPr lang="en-CA"/>
          </a:p>
        </p:txBody>
      </p:sp>
    </p:spTree>
    <p:extLst>
      <p:ext uri="{BB962C8B-B14F-4D97-AF65-F5344CB8AC3E}">
        <p14:creationId xmlns:p14="http://schemas.microsoft.com/office/powerpoint/2010/main" val="24460513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Image - </a:t>
            </a:r>
            <a:r>
              <a:rPr lang="en-US" dirty="0"/>
              <a:t>Project Management Institute, Inc., PMBOK Guide 6th Edition (2017)</a:t>
            </a:r>
          </a:p>
          <a:p>
            <a:endParaRPr lang="en-CA"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5"/>
          </p:nvPr>
        </p:nvSpPr>
        <p:spPr/>
        <p:txBody>
          <a:bodyPr/>
          <a:lstStyle/>
          <a:p>
            <a:fld id="{26B71E44-4619-441F-B173-67D9A9F986B0}" type="slidenum">
              <a:rPr lang="en-CA" smtClean="0"/>
              <a:t>3</a:t>
            </a:fld>
            <a:endParaRPr lang="en-CA"/>
          </a:p>
        </p:txBody>
      </p:sp>
    </p:spTree>
    <p:extLst>
      <p:ext uri="{BB962C8B-B14F-4D97-AF65-F5344CB8AC3E}">
        <p14:creationId xmlns:p14="http://schemas.microsoft.com/office/powerpoint/2010/main" val="4156734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Image - </a:t>
            </a:r>
            <a:r>
              <a:rPr lang="en-US" dirty="0"/>
              <a:t>Project Management Institute, Inc., PMBOK Guide 6th Edition (2017)</a:t>
            </a:r>
          </a:p>
          <a:p>
            <a:endParaRPr lang="en-CA"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5"/>
          </p:nvPr>
        </p:nvSpPr>
        <p:spPr/>
        <p:txBody>
          <a:bodyPr/>
          <a:lstStyle/>
          <a:p>
            <a:fld id="{26B71E44-4619-441F-B173-67D9A9F986B0}" type="slidenum">
              <a:rPr lang="en-CA" smtClean="0"/>
              <a:t>4</a:t>
            </a:fld>
            <a:endParaRPr lang="en-CA"/>
          </a:p>
        </p:txBody>
      </p:sp>
    </p:spTree>
    <p:extLst>
      <p:ext uri="{BB962C8B-B14F-4D97-AF65-F5344CB8AC3E}">
        <p14:creationId xmlns:p14="http://schemas.microsoft.com/office/powerpoint/2010/main" val="16404874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Images - </a:t>
            </a:r>
            <a:r>
              <a:rPr lang="en-US" dirty="0"/>
              <a:t>Project Management Institute, Inc., PMBOK Guide 6th Edition (2017)</a:t>
            </a:r>
          </a:p>
          <a:p>
            <a:r>
              <a:rPr lang="en-US" dirty="0"/>
              <a:t>Definition Retrieved from https://blog.bit.ai/procurement-management-plan/ on 20210429</a:t>
            </a:r>
          </a:p>
          <a:p>
            <a:endParaRPr lang="en-US" dirty="0"/>
          </a:p>
          <a:p>
            <a:endParaRPr lang="en-US" dirty="0"/>
          </a:p>
          <a:p>
            <a:endParaRPr lang="en-US" dirty="0"/>
          </a:p>
          <a:p>
            <a:endParaRPr lang="en-CA"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5"/>
          </p:nvPr>
        </p:nvSpPr>
        <p:spPr/>
        <p:txBody>
          <a:bodyPr/>
          <a:lstStyle/>
          <a:p>
            <a:fld id="{26B71E44-4619-441F-B173-67D9A9F986B0}" type="slidenum">
              <a:rPr lang="en-CA" smtClean="0"/>
              <a:t>5</a:t>
            </a:fld>
            <a:endParaRPr lang="en-CA"/>
          </a:p>
        </p:txBody>
      </p:sp>
    </p:spTree>
    <p:extLst>
      <p:ext uri="{BB962C8B-B14F-4D97-AF65-F5344CB8AC3E}">
        <p14:creationId xmlns:p14="http://schemas.microsoft.com/office/powerpoint/2010/main" val="40949054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Images - </a:t>
            </a:r>
            <a:r>
              <a:rPr lang="en-US" dirty="0"/>
              <a:t>Project Management Institute, Inc., PMBOK Guide 6th Edition (2017)</a:t>
            </a:r>
          </a:p>
          <a:p>
            <a:endParaRPr lang="en-US" dirty="0"/>
          </a:p>
          <a:p>
            <a:endParaRPr lang="en-US" dirty="0"/>
          </a:p>
          <a:p>
            <a:endParaRPr lang="en-US" dirty="0"/>
          </a:p>
          <a:p>
            <a:endParaRPr lang="en-CA"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5"/>
          </p:nvPr>
        </p:nvSpPr>
        <p:spPr/>
        <p:txBody>
          <a:bodyPr/>
          <a:lstStyle/>
          <a:p>
            <a:fld id="{26B71E44-4619-441F-B173-67D9A9F986B0}" type="slidenum">
              <a:rPr lang="en-CA" smtClean="0"/>
              <a:t>6</a:t>
            </a:fld>
            <a:endParaRPr lang="en-CA"/>
          </a:p>
        </p:txBody>
      </p:sp>
    </p:spTree>
    <p:extLst>
      <p:ext uri="{BB962C8B-B14F-4D97-AF65-F5344CB8AC3E}">
        <p14:creationId xmlns:p14="http://schemas.microsoft.com/office/powerpoint/2010/main" val="25086000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Image - </a:t>
            </a:r>
            <a:r>
              <a:rPr lang="en-US" dirty="0"/>
              <a:t>Project Management Institute, Inc., PMBOK Guide 6th Edition (2017)</a:t>
            </a:r>
          </a:p>
          <a:p>
            <a:endParaRPr lang="en-US" dirty="0"/>
          </a:p>
          <a:p>
            <a:endParaRPr lang="en-US" dirty="0"/>
          </a:p>
          <a:p>
            <a:endParaRPr lang="en-US" dirty="0"/>
          </a:p>
          <a:p>
            <a:endParaRPr lang="en-CA"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5"/>
          </p:nvPr>
        </p:nvSpPr>
        <p:spPr/>
        <p:txBody>
          <a:bodyPr/>
          <a:lstStyle/>
          <a:p>
            <a:fld id="{26B71E44-4619-441F-B173-67D9A9F986B0}" type="slidenum">
              <a:rPr lang="en-CA" smtClean="0"/>
              <a:t>8</a:t>
            </a:fld>
            <a:endParaRPr lang="en-CA"/>
          </a:p>
        </p:txBody>
      </p:sp>
    </p:spTree>
    <p:extLst>
      <p:ext uri="{BB962C8B-B14F-4D97-AF65-F5344CB8AC3E}">
        <p14:creationId xmlns:p14="http://schemas.microsoft.com/office/powerpoint/2010/main" val="29662773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Image - </a:t>
            </a:r>
            <a:r>
              <a:rPr lang="en-US" dirty="0"/>
              <a:t>Project Management Institute, Inc., PMBOK Guide 6th Edition (2017)</a:t>
            </a:r>
          </a:p>
          <a:p>
            <a:endParaRPr lang="en-US" dirty="0"/>
          </a:p>
          <a:p>
            <a:endParaRPr lang="en-US" dirty="0"/>
          </a:p>
          <a:p>
            <a:endParaRPr lang="en-US" dirty="0"/>
          </a:p>
          <a:p>
            <a:endParaRPr lang="en-CA"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5"/>
          </p:nvPr>
        </p:nvSpPr>
        <p:spPr/>
        <p:txBody>
          <a:bodyPr/>
          <a:lstStyle/>
          <a:p>
            <a:fld id="{26B71E44-4619-441F-B173-67D9A9F986B0}" type="slidenum">
              <a:rPr lang="en-CA" smtClean="0"/>
              <a:t>9</a:t>
            </a:fld>
            <a:endParaRPr lang="en-CA"/>
          </a:p>
        </p:txBody>
      </p:sp>
    </p:spTree>
    <p:extLst>
      <p:ext uri="{BB962C8B-B14F-4D97-AF65-F5344CB8AC3E}">
        <p14:creationId xmlns:p14="http://schemas.microsoft.com/office/powerpoint/2010/main" val="28282426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RFX is a generic term to indicate a “Request For X”, where X is a variable.  For example we are not sure if we are going to issue an RFI or an RFP or RFQ so we just use the term RFX.</a:t>
            </a:r>
          </a:p>
          <a:p>
            <a:endParaRPr lang="en-CA" dirty="0"/>
          </a:p>
          <a:p>
            <a:r>
              <a:rPr lang="en-CA" dirty="0"/>
              <a:t>RFI – Request for Information, similar to EOI – Expression of Interest, similar to ROI – Registration of Interest</a:t>
            </a:r>
          </a:p>
          <a:p>
            <a:endParaRPr lang="en-CA" dirty="0"/>
          </a:p>
          <a:p>
            <a:r>
              <a:rPr lang="en-CA" dirty="0"/>
              <a:t>RFP – Request for Proposal</a:t>
            </a:r>
          </a:p>
          <a:p>
            <a:r>
              <a:rPr lang="en-CA" dirty="0"/>
              <a:t>RFQ - Request for Quote</a:t>
            </a:r>
          </a:p>
          <a:p>
            <a:endParaRPr lang="en-CA" dirty="0"/>
          </a:p>
          <a:p>
            <a:r>
              <a:rPr lang="en-CA" dirty="0"/>
              <a:t>Images next several slides: writehouse.com.au</a:t>
            </a:r>
          </a:p>
          <a:p>
            <a:r>
              <a:rPr lang="en-CA" dirty="0"/>
              <a:t>Photo – en.Wikipedia.org (The Iron Bridge)</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6B71E44-4619-441F-B173-67D9A9F986B0}"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418978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Image tpomag.com</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6B71E44-4619-441F-B173-67D9A9F986B0}"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57564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2.xml"/><Relationship Id="rId1" Type="http://schemas.openxmlformats.org/officeDocument/2006/relationships/themeOverride" Target="../theme/themeOverride1.xm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 y="0"/>
            <a:ext cx="9144000" cy="6858000"/>
          </a:xfrm>
          <a:prstGeom prst="rect">
            <a:avLst/>
          </a:prstGeom>
        </p:spPr>
      </p:pic>
      <p:sp>
        <p:nvSpPr>
          <p:cNvPr id="2" name="Title 1"/>
          <p:cNvSpPr>
            <a:spLocks noGrp="1"/>
          </p:cNvSpPr>
          <p:nvPr>
            <p:ph type="ctrTitle"/>
          </p:nvPr>
        </p:nvSpPr>
        <p:spPr>
          <a:xfrm>
            <a:off x="581192" y="990600"/>
            <a:ext cx="7989752" cy="1504844"/>
          </a:xfrm>
          <a:effectLst/>
        </p:spPr>
        <p:txBody>
          <a:bodyPr anchor="b">
            <a:normAutofit/>
          </a:bodyPr>
          <a:lstStyle>
            <a:lvl1pPr>
              <a:defRPr sz="3600" b="1">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581192" y="2615088"/>
            <a:ext cx="7989752" cy="794687"/>
          </a:xfrm>
        </p:spPr>
        <p:txBody>
          <a:bodyPr anchor="t">
            <a:normAutofit/>
          </a:bodyPr>
          <a:lstStyle>
            <a:lvl1pPr marL="0" indent="0" algn="l">
              <a:buNone/>
              <a:defRPr sz="2600" cap="all">
                <a:solidFill>
                  <a:schemeClr val="bg1">
                    <a:lumMod val="9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a:p>
            <a:endParaRPr lang="en-US" dirty="0"/>
          </a:p>
        </p:txBody>
      </p:sp>
    </p:spTree>
    <p:extLst>
      <p:ext uri="{BB962C8B-B14F-4D97-AF65-F5344CB8AC3E}">
        <p14:creationId xmlns:p14="http://schemas.microsoft.com/office/powerpoint/2010/main" val="3938639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l="253" t="26917" r="-253" b="68902"/>
          <a:stretch/>
        </p:blipFill>
        <p:spPr>
          <a:xfrm>
            <a:off x="28576" y="1"/>
            <a:ext cx="9143999" cy="328612"/>
          </a:xfrm>
          <a:prstGeom prst="rect">
            <a:avLst/>
          </a:prstGeom>
        </p:spPr>
      </p:pic>
      <p:sp>
        <p:nvSpPr>
          <p:cNvPr id="10" name="Trapezoid 9"/>
          <p:cNvSpPr/>
          <p:nvPr userDrawn="1"/>
        </p:nvSpPr>
        <p:spPr>
          <a:xfrm rot="10800000">
            <a:off x="19139" y="0"/>
            <a:ext cx="1381036" cy="1109708"/>
          </a:xfrm>
          <a:prstGeom prst="trapezoid">
            <a:avLst>
              <a:gd name="adj" fmla="val 77492"/>
            </a:avLst>
          </a:prstGeom>
          <a:solidFill>
            <a:schemeClr val="tx1">
              <a:lumMod val="85000"/>
              <a:lumOff val="1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dirty="0"/>
          </a:p>
        </p:txBody>
      </p:sp>
      <p:sp>
        <p:nvSpPr>
          <p:cNvPr id="11" name="Rectangle 10"/>
          <p:cNvSpPr/>
          <p:nvPr userDrawn="1"/>
        </p:nvSpPr>
        <p:spPr>
          <a:xfrm>
            <a:off x="-4844" y="-1"/>
            <a:ext cx="711329" cy="110970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 name="Title 1"/>
          <p:cNvSpPr>
            <a:spLocks noGrp="1"/>
          </p:cNvSpPr>
          <p:nvPr userDrawn="1">
            <p:ph type="title" hasCustomPrompt="1"/>
          </p:nvPr>
        </p:nvSpPr>
        <p:spPr>
          <a:xfrm>
            <a:off x="1271486" y="394337"/>
            <a:ext cx="7853376" cy="781095"/>
          </a:xfrm>
        </p:spPr>
        <p:txBody>
          <a:bodyPr>
            <a:normAutofit/>
          </a:bodyPr>
          <a:lstStyle>
            <a:lvl1pPr>
              <a:lnSpc>
                <a:spcPct val="90000"/>
              </a:lnSpc>
              <a:defRPr sz="2800" b="1">
                <a:solidFill>
                  <a:schemeClr val="tx2"/>
                </a:solidFill>
              </a:defRPr>
            </a:lvl1pPr>
          </a:lstStyle>
          <a:p>
            <a:br>
              <a:rPr lang="en-US" dirty="0"/>
            </a:br>
            <a:r>
              <a:rPr lang="en-US" dirty="0"/>
              <a:t>Click to edit Master title style</a:t>
            </a:r>
          </a:p>
        </p:txBody>
      </p:sp>
      <p:sp>
        <p:nvSpPr>
          <p:cNvPr id="3" name="Content Placeholder 2"/>
          <p:cNvSpPr>
            <a:spLocks noGrp="1"/>
          </p:cNvSpPr>
          <p:nvPr userDrawn="1">
            <p:ph idx="1" hasCustomPrompt="1"/>
          </p:nvPr>
        </p:nvSpPr>
        <p:spPr>
          <a:xfrm>
            <a:off x="706485" y="1531124"/>
            <a:ext cx="7989752" cy="3630795"/>
          </a:xfrm>
        </p:spPr>
        <p:txBody>
          <a:bodyPr/>
          <a:lstStyle>
            <a:lvl1pPr>
              <a:spcBef>
                <a:spcPts val="0"/>
              </a:spcBef>
              <a:spcAft>
                <a:spcPts val="500"/>
              </a:spcAft>
              <a:buClr>
                <a:schemeClr val="tx2"/>
              </a:buClr>
              <a:defRPr sz="2400"/>
            </a:lvl1pPr>
            <a:lvl2pPr marL="630000" indent="-306000">
              <a:spcBef>
                <a:spcPts val="0"/>
              </a:spcBef>
              <a:spcAft>
                <a:spcPts val="500"/>
              </a:spcAft>
              <a:buClr>
                <a:schemeClr val="tx2"/>
              </a:buClr>
              <a:buFont typeface="Symbol" panose="05050102010706020507" pitchFamily="18" charset="2"/>
              <a:buChar char=""/>
              <a:defRPr sz="2000"/>
            </a:lvl2pPr>
            <a:lvl3pPr>
              <a:spcBef>
                <a:spcPts val="0"/>
              </a:spcBef>
              <a:spcAft>
                <a:spcPts val="500"/>
              </a:spcAft>
              <a:buClr>
                <a:schemeClr val="tx2"/>
              </a:buClr>
              <a:defRPr sz="1800"/>
            </a:lvl3pPr>
            <a:lvl4pPr>
              <a:buClr>
                <a:schemeClr val="tx2"/>
              </a:buClr>
              <a:defRPr sz="1700"/>
            </a:lvl4pPr>
            <a:lvl5pPr>
              <a:buClr>
                <a:schemeClr val="tx2"/>
              </a:buClr>
              <a:defRPr sz="1600"/>
            </a:lvl5pPr>
          </a:lstStyle>
          <a:p>
            <a:pPr lvl="0"/>
            <a:r>
              <a:rPr lang="en-US" dirty="0"/>
              <a:t>Edit Master text styles</a:t>
            </a:r>
          </a:p>
          <a:p>
            <a:pPr lvl="1"/>
            <a:r>
              <a:rPr lang="en-US" dirty="0"/>
              <a:t>Second level</a:t>
            </a:r>
          </a:p>
          <a:p>
            <a:pPr lvl="2"/>
            <a:r>
              <a:rPr lang="en-US" dirty="0"/>
              <a:t>Third level</a:t>
            </a:r>
          </a:p>
        </p:txBody>
      </p:sp>
      <p:sp>
        <p:nvSpPr>
          <p:cNvPr id="6" name="Slide Number Placeholder 5"/>
          <p:cNvSpPr>
            <a:spLocks noGrp="1"/>
          </p:cNvSpPr>
          <p:nvPr userDrawn="1">
            <p:ph type="sldNum" sz="quarter" idx="12"/>
          </p:nvPr>
        </p:nvSpPr>
        <p:spPr>
          <a:xfrm>
            <a:off x="-3668" y="6492874"/>
            <a:ext cx="770468" cy="365125"/>
          </a:xfrm>
        </p:spPr>
        <p:txBody>
          <a:bodyPr/>
          <a:lstStyle>
            <a:lvl1pPr algn="ctr">
              <a:defRPr>
                <a:solidFill>
                  <a:schemeClr val="tx1">
                    <a:lumMod val="85000"/>
                    <a:lumOff val="15000"/>
                  </a:schemeClr>
                </a:solidFill>
              </a:defRPr>
            </a:lvl1pPr>
          </a:lstStyle>
          <a:p>
            <a:fld id="{5771F767-0FB1-44C9-A6CF-166E2F908689}" type="slidenum">
              <a:rPr lang="en-US" smtClean="0"/>
              <a:pPr/>
              <a:t>‹#›</a:t>
            </a:fld>
            <a:endParaRPr lang="en-US" dirty="0"/>
          </a:p>
        </p:txBody>
      </p:sp>
      <p:pic>
        <p:nvPicPr>
          <p:cNvPr id="16" name="Picture 15">
            <a:extLst>
              <a:ext uri="{FF2B5EF4-FFF2-40B4-BE49-F238E27FC236}">
                <a16:creationId xmlns:a16="http://schemas.microsoft.com/office/drawing/2014/main" id="{6EFBB5C3-1E66-475E-9793-B72E9479D009}"/>
              </a:ext>
            </a:extLst>
          </p:cNvPr>
          <p:cNvPicPr>
            <a:picLocks noChangeAspect="1"/>
          </p:cNvPicPr>
          <p:nvPr userDrawn="1"/>
        </p:nvPicPr>
        <p:blipFill rotWithShape="1">
          <a:blip r:embed="rId3"/>
          <a:srcRect t="1" r="75788" b="1402"/>
          <a:stretch/>
        </p:blipFill>
        <p:spPr>
          <a:xfrm>
            <a:off x="228263" y="255412"/>
            <a:ext cx="570842" cy="529473"/>
          </a:xfrm>
          <a:prstGeom prst="rect">
            <a:avLst/>
          </a:prstGeom>
        </p:spPr>
      </p:pic>
    </p:spTree>
    <p:extLst>
      <p:ext uri="{BB962C8B-B14F-4D97-AF65-F5344CB8AC3E}">
        <p14:creationId xmlns:p14="http://schemas.microsoft.com/office/powerpoint/2010/main" val="754712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57349" y="2043585"/>
            <a:ext cx="6858000" cy="1641490"/>
          </a:xfrm>
        </p:spPr>
        <p:txBody>
          <a:bodyPr wrap="none" anchor="t">
            <a:normAutofit/>
          </a:bodyPr>
          <a:lstStyle>
            <a:lvl1pPr algn="r">
              <a:defRPr sz="3960" b="1" spc="-203">
                <a:solidFill>
                  <a:schemeClr val="tx1"/>
                </a:soli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1657349" y="3694376"/>
            <a:ext cx="6858000" cy="754025"/>
          </a:xfrm>
        </p:spPr>
        <p:txBody>
          <a:bodyPr anchor="b">
            <a:normAutofit/>
          </a:bodyPr>
          <a:lstStyle>
            <a:lvl1pPr marL="0" indent="0" algn="r">
              <a:buNone/>
              <a:defRPr sz="2160" b="0">
                <a:solidFill>
                  <a:schemeClr val="tx1">
                    <a:lumMod val="85000"/>
                  </a:schemeClr>
                </a:solidFill>
                <a:latin typeface="+mj-lt"/>
              </a:defRPr>
            </a:lvl1pPr>
            <a:lvl2pPr marL="308610" indent="0" algn="ctr">
              <a:buNone/>
              <a:defRPr sz="1350"/>
            </a:lvl2pPr>
            <a:lvl3pPr marL="617220" indent="0" algn="ctr">
              <a:buNone/>
              <a:defRPr sz="1215"/>
            </a:lvl3pPr>
            <a:lvl4pPr marL="925830" indent="0" algn="ctr">
              <a:buNone/>
              <a:defRPr sz="1080"/>
            </a:lvl4pPr>
            <a:lvl5pPr marL="1234440" indent="0" algn="ctr">
              <a:buNone/>
              <a:defRPr sz="1080"/>
            </a:lvl5pPr>
            <a:lvl6pPr marL="1543050" indent="0" algn="ctr">
              <a:buNone/>
              <a:defRPr sz="1080"/>
            </a:lvl6pPr>
            <a:lvl7pPr marL="1851660" indent="0" algn="ctr">
              <a:buNone/>
              <a:defRPr sz="1080"/>
            </a:lvl7pPr>
            <a:lvl8pPr marL="2160270" indent="0" algn="ctr">
              <a:buNone/>
              <a:defRPr sz="1080"/>
            </a:lvl8pPr>
            <a:lvl9pPr marL="2468880" indent="0" algn="ctr">
              <a:buNone/>
              <a:defRPr sz="1080"/>
            </a:lvl9pPr>
          </a:lstStyle>
          <a:p>
            <a:r>
              <a:rPr lang="en-US"/>
              <a:t>Click to edit Master subtitle style</a:t>
            </a:r>
            <a:endParaRPr lang="en-US" dirty="0"/>
          </a:p>
        </p:txBody>
      </p:sp>
    </p:spTree>
    <p:extLst>
      <p:ext uri="{BB962C8B-B14F-4D97-AF65-F5344CB8AC3E}">
        <p14:creationId xmlns:p14="http://schemas.microsoft.com/office/powerpoint/2010/main" val="2943734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title"/>
          </p:nvPr>
        </p:nvSpPr>
        <p:spPr>
          <a:xfrm>
            <a:off x="628650" y="365760"/>
            <a:ext cx="7886700" cy="873105"/>
          </a:xfrm>
        </p:spPr>
        <p:txBody>
          <a:bodyPr anchor="t"/>
          <a:lstStyle/>
          <a:p>
            <a:r>
              <a:rPr lang="en-US"/>
              <a:t>Click to edit Master title style</a:t>
            </a:r>
            <a:endParaRPr lang="en-US" dirty="0"/>
          </a:p>
        </p:txBody>
      </p:sp>
      <p:sp>
        <p:nvSpPr>
          <p:cNvPr id="3" name="Content Placeholder 2"/>
          <p:cNvSpPr>
            <a:spLocks noGrp="1"/>
          </p:cNvSpPr>
          <p:nvPr>
            <p:ph idx="1"/>
          </p:nvPr>
        </p:nvSpPr>
        <p:spPr>
          <a:xfrm>
            <a:off x="840000" y="1825625"/>
            <a:ext cx="7675350" cy="40712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0280C862-0571-455C-B0F2-DF1F48FF7D0E}"/>
              </a:ext>
            </a:extLst>
          </p:cNvPr>
          <p:cNvSpPr>
            <a:spLocks noGrp="1"/>
          </p:cNvSpPr>
          <p:nvPr>
            <p:ph type="sldNum" sz="quarter" idx="12"/>
          </p:nvPr>
        </p:nvSpPr>
        <p:spPr>
          <a:xfrm>
            <a:off x="8281169" y="6337322"/>
            <a:ext cx="715962" cy="363854"/>
          </a:xfrm>
        </p:spPr>
        <p:txBody>
          <a:bodyPr/>
          <a:lstStyle>
            <a:lvl1pPr>
              <a:defRPr/>
            </a:lvl1pPr>
          </a:lstStyle>
          <a:p>
            <a:pPr>
              <a:defRPr/>
            </a:pPr>
            <a:fld id="{A55384A0-DCDA-49C2-912D-BF4C74E86B09}" type="slidenum">
              <a:rPr lang="en-US" smtClean="0">
                <a:solidFill>
                  <a:prstClr val="white">
                    <a:lumMod val="85000"/>
                  </a:prstClr>
                </a:solidFill>
              </a:rPr>
              <a:pPr>
                <a:defRPr/>
              </a:pPr>
              <a:t>‹#›</a:t>
            </a:fld>
            <a:endParaRPr lang="en-US" dirty="0">
              <a:solidFill>
                <a:prstClr val="white">
                  <a:lumMod val="85000"/>
                </a:prstClr>
              </a:solidFill>
            </a:endParaRPr>
          </a:p>
        </p:txBody>
      </p:sp>
    </p:spTree>
    <p:extLst>
      <p:ext uri="{BB962C8B-B14F-4D97-AF65-F5344CB8AC3E}">
        <p14:creationId xmlns:p14="http://schemas.microsoft.com/office/powerpoint/2010/main" val="4025458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14168" y="690432"/>
            <a:ext cx="7266038" cy="482588"/>
          </a:xfrm>
          <a:prstGeom prst="rect">
            <a:avLst/>
          </a:prstGeom>
        </p:spPr>
        <p:txBody>
          <a:bodyPr lIns="0" tIns="0" rIns="0" bIns="0" anchor="t" anchorCtr="0"/>
          <a:lstStyle>
            <a:lvl1pPr algn="l">
              <a:defRPr sz="2800" cap="all">
                <a:solidFill>
                  <a:srgbClr val="E2231A"/>
                </a:solidFill>
              </a:defRPr>
            </a:lvl1pPr>
          </a:lstStyle>
          <a:p>
            <a:r>
              <a:rPr lang="en-US" dirty="0"/>
              <a:t>Click to edit Master title style</a:t>
            </a:r>
          </a:p>
        </p:txBody>
      </p:sp>
      <p:sp>
        <p:nvSpPr>
          <p:cNvPr id="10" name="Text Placeholder 9"/>
          <p:cNvSpPr>
            <a:spLocks noGrp="1"/>
          </p:cNvSpPr>
          <p:nvPr>
            <p:ph type="body" sz="quarter" idx="10"/>
          </p:nvPr>
        </p:nvSpPr>
        <p:spPr>
          <a:xfrm>
            <a:off x="560439" y="1536192"/>
            <a:ext cx="8219767" cy="3795728"/>
          </a:xfrm>
          <a:prstGeom prst="rect">
            <a:avLst/>
          </a:prstGeom>
        </p:spPr>
        <p:txBody>
          <a:bodyPr vert="horz"/>
          <a:lstStyle>
            <a:lvl1pPr marL="0" marR="0" indent="0" algn="l" defTabSz="342900" rtl="0" eaLnBrk="1" fontAlgn="auto" latinLnBrk="0" hangingPunct="1">
              <a:lnSpc>
                <a:spcPct val="100000"/>
              </a:lnSpc>
              <a:spcBef>
                <a:spcPct val="20000"/>
              </a:spcBef>
              <a:spcAft>
                <a:spcPts val="0"/>
              </a:spcAft>
              <a:buClrTx/>
              <a:buSzTx/>
              <a:buFont typeface="Arial"/>
              <a:buNone/>
              <a:tabLst/>
              <a:defRPr sz="2400"/>
            </a:lvl1pPr>
            <a:lvl2pPr>
              <a:defRPr sz="2100"/>
            </a:lvl2pPr>
            <a:lvl3pPr>
              <a:defRPr sz="2100"/>
            </a:lvl3pPr>
            <a:lvl4pPr>
              <a:defRPr sz="2100"/>
            </a:lvl4pPr>
            <a:lvl5pPr>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150"/>
            <a:ext cx="9144000" cy="690282"/>
          </a:xfrm>
          <a:prstGeom prst="rect">
            <a:avLst/>
          </a:prstGeom>
        </p:spPr>
      </p:pic>
      <p:sp>
        <p:nvSpPr>
          <p:cNvPr id="13" name="Slide Number Placeholder 12"/>
          <p:cNvSpPr>
            <a:spLocks noGrp="1"/>
          </p:cNvSpPr>
          <p:nvPr>
            <p:ph type="sldNum" sz="quarter" idx="13"/>
          </p:nvPr>
        </p:nvSpPr>
        <p:spPr/>
        <p:txBody>
          <a:bodyPr/>
          <a:lstStyle>
            <a:lvl1pPr>
              <a:defRPr>
                <a:solidFill>
                  <a:schemeClr val="bg1"/>
                </a:solidFill>
              </a:defRPr>
            </a:lvl1pPr>
          </a:lstStyle>
          <a:p>
            <a:pPr>
              <a:defRPr/>
            </a:pPr>
            <a:fld id="{15738673-5A64-4BE5-BB54-00BB9704DBF7}" type="slidenum">
              <a:rPr lang="en-US" smtClean="0"/>
              <a:pPr>
                <a:defRPr/>
              </a:pPr>
              <a:t>‹#›</a:t>
            </a:fld>
            <a:endParaRPr lang="en-US" dirty="0"/>
          </a:p>
        </p:txBody>
      </p:sp>
    </p:spTree>
    <p:extLst>
      <p:ext uri="{BB962C8B-B14F-4D97-AF65-F5344CB8AC3E}">
        <p14:creationId xmlns:p14="http://schemas.microsoft.com/office/powerpoint/2010/main" val="123511922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687474"/>
            <a:ext cx="7989752" cy="108332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581192" y="2228003"/>
            <a:ext cx="7989752" cy="3630794"/>
          </a:xfrm>
          <a:prstGeom prst="rect">
            <a:avLst/>
          </a:prstGeom>
        </p:spPr>
        <p:txBody>
          <a:bodyPr vert="horz" lIns="91440" tIns="45720" rIns="91440" bIns="45720" rtlCol="0" anchor="t" anchorCtr="0">
            <a:normAutofit/>
          </a:bodyPr>
          <a:lstStyle/>
          <a:p>
            <a:pPr lvl="0"/>
            <a:r>
              <a:rPr lang="en-US" dirty="0"/>
              <a:t>Edit Master text styles</a:t>
            </a:r>
          </a:p>
          <a:p>
            <a:pPr lvl="1"/>
            <a:r>
              <a:rPr lang="en-US" dirty="0"/>
              <a:t>Second level</a:t>
            </a:r>
          </a:p>
          <a:p>
            <a:pPr lvl="2"/>
            <a:r>
              <a:rPr lang="en-US" dirty="0"/>
              <a:t>Third level</a:t>
            </a:r>
          </a:p>
        </p:txBody>
      </p:sp>
      <p:sp>
        <p:nvSpPr>
          <p:cNvPr id="4" name="Date Placeholder 3"/>
          <p:cNvSpPr>
            <a:spLocks noGrp="1"/>
          </p:cNvSpPr>
          <p:nvPr>
            <p:ph type="dt" sz="half" idx="2"/>
          </p:nvPr>
        </p:nvSpPr>
        <p:spPr>
          <a:xfrm>
            <a:off x="5559327" y="5956136"/>
            <a:ext cx="2133600" cy="365125"/>
          </a:xfrm>
          <a:prstGeom prst="rect">
            <a:avLst/>
          </a:prstGeom>
        </p:spPr>
        <p:txBody>
          <a:bodyPr vert="horz" lIns="91440" tIns="45720" rIns="91440" bIns="45720" rtlCol="0" anchor="ctr"/>
          <a:lstStyle>
            <a:lvl1pPr algn="r">
              <a:defRPr sz="900">
                <a:solidFill>
                  <a:schemeClr val="accent2"/>
                </a:solidFill>
              </a:defRPr>
            </a:lvl1pPr>
          </a:lstStyle>
          <a:p>
            <a:endParaRPr lang="en-US" dirty="0"/>
          </a:p>
        </p:txBody>
      </p:sp>
      <p:sp>
        <p:nvSpPr>
          <p:cNvPr id="5" name="Footer Placeholder 4"/>
          <p:cNvSpPr>
            <a:spLocks noGrp="1"/>
          </p:cNvSpPr>
          <p:nvPr>
            <p:ph type="ftr" sz="quarter" idx="3"/>
          </p:nvPr>
        </p:nvSpPr>
        <p:spPr>
          <a:xfrm>
            <a:off x="581192" y="5951810"/>
            <a:ext cx="4870585"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7800476" y="5956136"/>
            <a:ext cx="770468"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2753318"/>
      </p:ext>
    </p:extLst>
  </p:cSld>
  <p:clrMap bg1="lt1" tx1="dk1" bg2="lt2" tx2="dk2" accent1="accent1" accent2="accent2" accent3="accent3" accent4="accent4" accent5="accent5" accent6="accent6" hlink="hlink" folHlink="folHlink"/>
  <p:sldLayoutIdLst>
    <p:sldLayoutId id="2147483661" r:id="rId1"/>
    <p:sldLayoutId id="2147483662" r:id="rId2"/>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4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0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i="1"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5"/>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C76D5932-C0F5-4E52-BCB8-7388CEF6CA5B}"/>
              </a:ext>
            </a:extLst>
          </p:cNvPr>
          <p:cNvSpPr>
            <a:spLocks noGrp="1"/>
          </p:cNvSpPr>
          <p:nvPr>
            <p:ph type="title"/>
          </p:nvPr>
        </p:nvSpPr>
        <p:spPr bwMode="auto">
          <a:xfrm>
            <a:off x="628650" y="365760"/>
            <a:ext cx="7886700" cy="132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title style</a:t>
            </a:r>
          </a:p>
        </p:txBody>
      </p:sp>
      <p:sp>
        <p:nvSpPr>
          <p:cNvPr id="1027" name="Text Placeholder 2">
            <a:extLst>
              <a:ext uri="{FF2B5EF4-FFF2-40B4-BE49-F238E27FC236}">
                <a16:creationId xmlns:a16="http://schemas.microsoft.com/office/drawing/2014/main" id="{36C9C578-838E-47A6-94C1-9F439827294F}"/>
              </a:ext>
            </a:extLst>
          </p:cNvPr>
          <p:cNvSpPr>
            <a:spLocks noGrp="1"/>
          </p:cNvSpPr>
          <p:nvPr>
            <p:ph type="body" idx="1"/>
          </p:nvPr>
        </p:nvSpPr>
        <p:spPr bwMode="auto">
          <a:xfrm>
            <a:off x="839788" y="1824990"/>
            <a:ext cx="7675562" cy="4352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6" name="Slide Number Placeholder 5">
            <a:extLst>
              <a:ext uri="{FF2B5EF4-FFF2-40B4-BE49-F238E27FC236}">
                <a16:creationId xmlns:a16="http://schemas.microsoft.com/office/drawing/2014/main" id="{49BF435B-5CC8-4EE9-8256-5F34DDA7F940}"/>
              </a:ext>
            </a:extLst>
          </p:cNvPr>
          <p:cNvSpPr>
            <a:spLocks noGrp="1"/>
          </p:cNvSpPr>
          <p:nvPr>
            <p:ph type="sldNum" sz="quarter" idx="4"/>
          </p:nvPr>
        </p:nvSpPr>
        <p:spPr>
          <a:xfrm>
            <a:off x="8261504" y="6311266"/>
            <a:ext cx="715962" cy="363854"/>
          </a:xfrm>
          <a:prstGeom prst="rect">
            <a:avLst/>
          </a:prstGeom>
        </p:spPr>
        <p:txBody>
          <a:bodyPr vert="horz" lIns="91440" tIns="45720" rIns="91440" bIns="45720" rtlCol="0" anchor="ctr"/>
          <a:lstStyle>
            <a:lvl1pPr algn="r" defTabSz="320954" eaLnBrk="1" fontAlgn="auto" hangingPunct="1">
              <a:spcBef>
                <a:spcPts val="0"/>
              </a:spcBef>
              <a:spcAft>
                <a:spcPts val="0"/>
              </a:spcAft>
              <a:defRPr sz="810">
                <a:solidFill>
                  <a:schemeClr val="bg1"/>
                </a:solidFill>
                <a:latin typeface="+mn-lt"/>
              </a:defRPr>
            </a:lvl1pPr>
          </a:lstStyle>
          <a:p>
            <a:pPr>
              <a:defRPr/>
            </a:pPr>
            <a:fld id="{15738673-5A64-4BE5-BB54-00BB9704DBF7}" type="slidenum">
              <a:rPr lang="en-US" smtClean="0"/>
              <a:pPr>
                <a:defRPr/>
              </a:pPr>
              <a:t>‹#›</a:t>
            </a:fld>
            <a:endParaRPr lang="en-US" dirty="0"/>
          </a:p>
        </p:txBody>
      </p:sp>
    </p:spTree>
    <p:extLst>
      <p:ext uri="{BB962C8B-B14F-4D97-AF65-F5344CB8AC3E}">
        <p14:creationId xmlns:p14="http://schemas.microsoft.com/office/powerpoint/2010/main" val="3482017676"/>
      </p:ext>
    </p:extLst>
  </p:cSld>
  <p:clrMap bg1="dk1" tx1="lt1" bg2="dk2" tx2="lt2" accent1="accent1" accent2="accent2" accent3="accent3" accent4="accent4" accent5="accent5" accent6="accent6" hlink="hlink" folHlink="folHlink"/>
  <p:sldLayoutIdLst>
    <p:sldLayoutId id="2147483664" r:id="rId1"/>
    <p:sldLayoutId id="2147483665" r:id="rId2"/>
    <p:sldLayoutId id="2147483666" r:id="rId3"/>
  </p:sldLayoutIdLst>
  <p:hf hdr="0" dt="0"/>
  <p:txStyles>
    <p:titleStyle>
      <a:lvl1pPr algn="l" defTabSz="617220" rtl="0" eaLnBrk="0" fontAlgn="base" hangingPunct="0">
        <a:lnSpc>
          <a:spcPct val="90000"/>
        </a:lnSpc>
        <a:spcBef>
          <a:spcPct val="0"/>
        </a:spcBef>
        <a:spcAft>
          <a:spcPct val="0"/>
        </a:spcAft>
        <a:defRPr sz="3960" kern="1200">
          <a:solidFill>
            <a:srgbClr val="6F6F6F"/>
          </a:solidFill>
          <a:latin typeface="+mj-lt"/>
          <a:ea typeface="+mj-ea"/>
          <a:cs typeface="+mj-cs"/>
        </a:defRPr>
      </a:lvl1pPr>
      <a:lvl2pPr algn="l" defTabSz="617220" rtl="0" eaLnBrk="0" fontAlgn="base" hangingPunct="0">
        <a:lnSpc>
          <a:spcPct val="90000"/>
        </a:lnSpc>
        <a:spcBef>
          <a:spcPct val="0"/>
        </a:spcBef>
        <a:spcAft>
          <a:spcPct val="0"/>
        </a:spcAft>
        <a:defRPr sz="3960">
          <a:solidFill>
            <a:srgbClr val="6F6F6F"/>
          </a:solidFill>
          <a:latin typeface="Arial" charset="0"/>
        </a:defRPr>
      </a:lvl2pPr>
      <a:lvl3pPr algn="l" defTabSz="617220" rtl="0" eaLnBrk="0" fontAlgn="base" hangingPunct="0">
        <a:lnSpc>
          <a:spcPct val="90000"/>
        </a:lnSpc>
        <a:spcBef>
          <a:spcPct val="0"/>
        </a:spcBef>
        <a:spcAft>
          <a:spcPct val="0"/>
        </a:spcAft>
        <a:defRPr sz="3960">
          <a:solidFill>
            <a:srgbClr val="6F6F6F"/>
          </a:solidFill>
          <a:latin typeface="Arial" charset="0"/>
        </a:defRPr>
      </a:lvl3pPr>
      <a:lvl4pPr algn="l" defTabSz="617220" rtl="0" eaLnBrk="0" fontAlgn="base" hangingPunct="0">
        <a:lnSpc>
          <a:spcPct val="90000"/>
        </a:lnSpc>
        <a:spcBef>
          <a:spcPct val="0"/>
        </a:spcBef>
        <a:spcAft>
          <a:spcPct val="0"/>
        </a:spcAft>
        <a:defRPr sz="3960">
          <a:solidFill>
            <a:srgbClr val="6F6F6F"/>
          </a:solidFill>
          <a:latin typeface="Arial" charset="0"/>
        </a:defRPr>
      </a:lvl4pPr>
      <a:lvl5pPr algn="l" defTabSz="617220" rtl="0" eaLnBrk="0" fontAlgn="base" hangingPunct="0">
        <a:lnSpc>
          <a:spcPct val="90000"/>
        </a:lnSpc>
        <a:spcBef>
          <a:spcPct val="0"/>
        </a:spcBef>
        <a:spcAft>
          <a:spcPct val="0"/>
        </a:spcAft>
        <a:defRPr sz="3960">
          <a:solidFill>
            <a:srgbClr val="6F6F6F"/>
          </a:solidFill>
          <a:latin typeface="Arial" charset="0"/>
        </a:defRPr>
      </a:lvl5pPr>
      <a:lvl6pPr marL="411480" algn="l" defTabSz="617220" rtl="0" fontAlgn="base">
        <a:lnSpc>
          <a:spcPct val="90000"/>
        </a:lnSpc>
        <a:spcBef>
          <a:spcPct val="0"/>
        </a:spcBef>
        <a:spcAft>
          <a:spcPct val="0"/>
        </a:spcAft>
        <a:defRPr sz="3960">
          <a:solidFill>
            <a:srgbClr val="6F6F6F"/>
          </a:solidFill>
          <a:latin typeface="Arial" charset="0"/>
        </a:defRPr>
      </a:lvl6pPr>
      <a:lvl7pPr marL="822960" algn="l" defTabSz="617220" rtl="0" fontAlgn="base">
        <a:lnSpc>
          <a:spcPct val="90000"/>
        </a:lnSpc>
        <a:spcBef>
          <a:spcPct val="0"/>
        </a:spcBef>
        <a:spcAft>
          <a:spcPct val="0"/>
        </a:spcAft>
        <a:defRPr sz="3960">
          <a:solidFill>
            <a:srgbClr val="6F6F6F"/>
          </a:solidFill>
          <a:latin typeface="Arial" charset="0"/>
        </a:defRPr>
      </a:lvl7pPr>
      <a:lvl8pPr marL="1234440" algn="l" defTabSz="617220" rtl="0" fontAlgn="base">
        <a:lnSpc>
          <a:spcPct val="90000"/>
        </a:lnSpc>
        <a:spcBef>
          <a:spcPct val="0"/>
        </a:spcBef>
        <a:spcAft>
          <a:spcPct val="0"/>
        </a:spcAft>
        <a:defRPr sz="3960">
          <a:solidFill>
            <a:srgbClr val="6F6F6F"/>
          </a:solidFill>
          <a:latin typeface="Arial" charset="0"/>
        </a:defRPr>
      </a:lvl8pPr>
      <a:lvl9pPr marL="1645920" algn="l" defTabSz="617220" rtl="0" fontAlgn="base">
        <a:lnSpc>
          <a:spcPct val="90000"/>
        </a:lnSpc>
        <a:spcBef>
          <a:spcPct val="0"/>
        </a:spcBef>
        <a:spcAft>
          <a:spcPct val="0"/>
        </a:spcAft>
        <a:defRPr sz="3960">
          <a:solidFill>
            <a:srgbClr val="6F6F6F"/>
          </a:solidFill>
          <a:latin typeface="Arial" charset="0"/>
        </a:defRPr>
      </a:lvl9pPr>
    </p:titleStyle>
    <p:bodyStyle>
      <a:lvl1pPr marL="154305" indent="-154305" algn="l" defTabSz="617220" rtl="0" eaLnBrk="0" fontAlgn="base" hangingPunct="0">
        <a:lnSpc>
          <a:spcPct val="90000"/>
        </a:lnSpc>
        <a:spcBef>
          <a:spcPts val="675"/>
        </a:spcBef>
        <a:spcAft>
          <a:spcPct val="0"/>
        </a:spcAft>
        <a:buFont typeface="Arial" panose="020B0604020202020204" pitchFamily="34" charset="0"/>
        <a:buChar char="•"/>
        <a:defRPr sz="2880" kern="1200">
          <a:solidFill>
            <a:schemeClr val="bg1"/>
          </a:solidFill>
          <a:latin typeface="+mn-lt"/>
          <a:ea typeface="+mn-ea"/>
          <a:cs typeface="+mn-cs"/>
        </a:defRPr>
      </a:lvl1pPr>
      <a:lvl2pPr marL="462915" indent="-154305" algn="l" defTabSz="617220" rtl="0" eaLnBrk="0" fontAlgn="base" hangingPunct="0">
        <a:lnSpc>
          <a:spcPct val="90000"/>
        </a:lnSpc>
        <a:spcBef>
          <a:spcPts val="338"/>
        </a:spcBef>
        <a:spcAft>
          <a:spcPct val="0"/>
        </a:spcAft>
        <a:buFont typeface="Arial" panose="020B0604020202020204" pitchFamily="34" charset="0"/>
        <a:buChar char="•"/>
        <a:defRPr sz="2520" kern="1200">
          <a:solidFill>
            <a:schemeClr val="bg1"/>
          </a:solidFill>
          <a:latin typeface="+mn-lt"/>
          <a:ea typeface="+mn-ea"/>
          <a:cs typeface="+mn-cs"/>
        </a:defRPr>
      </a:lvl2pPr>
      <a:lvl3pPr marL="771525" indent="-154305" algn="l" defTabSz="617220" rtl="0" eaLnBrk="0" fontAlgn="base" hangingPunct="0">
        <a:lnSpc>
          <a:spcPct val="90000"/>
        </a:lnSpc>
        <a:spcBef>
          <a:spcPts val="338"/>
        </a:spcBef>
        <a:spcAft>
          <a:spcPct val="0"/>
        </a:spcAft>
        <a:buFont typeface="Arial" panose="020B0604020202020204" pitchFamily="34" charset="0"/>
        <a:buChar char="•"/>
        <a:defRPr sz="2160" kern="1200">
          <a:solidFill>
            <a:schemeClr val="bg1"/>
          </a:solidFill>
          <a:latin typeface="+mn-lt"/>
          <a:ea typeface="+mn-ea"/>
          <a:cs typeface="+mn-cs"/>
        </a:defRPr>
      </a:lvl3pPr>
      <a:lvl4pPr marL="1080135" indent="-154305" algn="l" defTabSz="617220" rtl="0" eaLnBrk="0" fontAlgn="base" hangingPunct="0">
        <a:lnSpc>
          <a:spcPct val="90000"/>
        </a:lnSpc>
        <a:spcBef>
          <a:spcPts val="338"/>
        </a:spcBef>
        <a:spcAft>
          <a:spcPct val="0"/>
        </a:spcAft>
        <a:buFont typeface="Arial" panose="020B0604020202020204" pitchFamily="34" charset="0"/>
        <a:buChar char="•"/>
        <a:defRPr sz="1800" kern="1200">
          <a:solidFill>
            <a:schemeClr val="bg1"/>
          </a:solidFill>
          <a:latin typeface="+mn-lt"/>
          <a:ea typeface="+mn-ea"/>
          <a:cs typeface="+mn-cs"/>
        </a:defRPr>
      </a:lvl4pPr>
      <a:lvl5pPr marL="1388745" indent="-154305" algn="l" defTabSz="617220" rtl="0" eaLnBrk="0" fontAlgn="base" hangingPunct="0">
        <a:lnSpc>
          <a:spcPct val="90000"/>
        </a:lnSpc>
        <a:spcBef>
          <a:spcPts val="338"/>
        </a:spcBef>
        <a:spcAft>
          <a:spcPct val="0"/>
        </a:spcAft>
        <a:buFont typeface="Arial" panose="020B0604020202020204" pitchFamily="34" charset="0"/>
        <a:buChar char="•"/>
        <a:defRPr sz="1440" kern="1200">
          <a:solidFill>
            <a:schemeClr val="bg1"/>
          </a:solidFill>
          <a:latin typeface="+mn-lt"/>
          <a:ea typeface="+mn-ea"/>
          <a:cs typeface="+mn-cs"/>
        </a:defRPr>
      </a:lvl5pPr>
      <a:lvl6pPr marL="1697355" indent="-154305" algn="l" defTabSz="617220" rtl="0" eaLnBrk="1" latinLnBrk="0" hangingPunct="1">
        <a:lnSpc>
          <a:spcPct val="90000"/>
        </a:lnSpc>
        <a:spcBef>
          <a:spcPts val="338"/>
        </a:spcBef>
        <a:buFont typeface="Arial" panose="020B0604020202020204" pitchFamily="34" charset="0"/>
        <a:buChar char="•"/>
        <a:defRPr sz="1215" kern="1200">
          <a:solidFill>
            <a:schemeClr val="tx1"/>
          </a:solidFill>
          <a:latin typeface="+mn-lt"/>
          <a:ea typeface="+mn-ea"/>
          <a:cs typeface="+mn-cs"/>
        </a:defRPr>
      </a:lvl6pPr>
      <a:lvl7pPr marL="2005965" indent="-154305" algn="l" defTabSz="617220" rtl="0" eaLnBrk="1" latinLnBrk="0" hangingPunct="1">
        <a:lnSpc>
          <a:spcPct val="90000"/>
        </a:lnSpc>
        <a:spcBef>
          <a:spcPts val="338"/>
        </a:spcBef>
        <a:buFont typeface="Arial" panose="020B0604020202020204" pitchFamily="34" charset="0"/>
        <a:buChar char="•"/>
        <a:defRPr sz="1215" kern="1200">
          <a:solidFill>
            <a:schemeClr val="tx1"/>
          </a:solidFill>
          <a:latin typeface="+mn-lt"/>
          <a:ea typeface="+mn-ea"/>
          <a:cs typeface="+mn-cs"/>
        </a:defRPr>
      </a:lvl7pPr>
      <a:lvl8pPr marL="2314575" indent="-154305" algn="l" defTabSz="617220" rtl="0" eaLnBrk="1" latinLnBrk="0" hangingPunct="1">
        <a:lnSpc>
          <a:spcPct val="90000"/>
        </a:lnSpc>
        <a:spcBef>
          <a:spcPts val="338"/>
        </a:spcBef>
        <a:buFont typeface="Arial" panose="020B0604020202020204" pitchFamily="34" charset="0"/>
        <a:buChar char="•"/>
        <a:defRPr sz="1215" kern="1200">
          <a:solidFill>
            <a:schemeClr val="tx1"/>
          </a:solidFill>
          <a:latin typeface="+mn-lt"/>
          <a:ea typeface="+mn-ea"/>
          <a:cs typeface="+mn-cs"/>
        </a:defRPr>
      </a:lvl8pPr>
      <a:lvl9pPr marL="2623185" indent="-154305" algn="l" defTabSz="617220" rtl="0" eaLnBrk="1" latinLnBrk="0" hangingPunct="1">
        <a:lnSpc>
          <a:spcPct val="90000"/>
        </a:lnSpc>
        <a:spcBef>
          <a:spcPts val="338"/>
        </a:spcBef>
        <a:buFont typeface="Arial" panose="020B0604020202020204" pitchFamily="34" charset="0"/>
        <a:buChar char="•"/>
        <a:defRPr sz="1215" kern="1200">
          <a:solidFill>
            <a:schemeClr val="tx1"/>
          </a:solidFill>
          <a:latin typeface="+mn-lt"/>
          <a:ea typeface="+mn-ea"/>
          <a:cs typeface="+mn-cs"/>
        </a:defRPr>
      </a:lvl9pPr>
    </p:bodyStyle>
    <p:otherStyle>
      <a:defPPr>
        <a:defRPr lang="en-US"/>
      </a:defPPr>
      <a:lvl1pPr marL="0" algn="l" defTabSz="617220" rtl="0" eaLnBrk="1" latinLnBrk="0" hangingPunct="1">
        <a:defRPr sz="1215" kern="1200">
          <a:solidFill>
            <a:schemeClr val="tx1"/>
          </a:solidFill>
          <a:latin typeface="+mn-lt"/>
          <a:ea typeface="+mn-ea"/>
          <a:cs typeface="+mn-cs"/>
        </a:defRPr>
      </a:lvl1pPr>
      <a:lvl2pPr marL="308610" algn="l" defTabSz="617220" rtl="0" eaLnBrk="1" latinLnBrk="0" hangingPunct="1">
        <a:defRPr sz="1215" kern="1200">
          <a:solidFill>
            <a:schemeClr val="tx1"/>
          </a:solidFill>
          <a:latin typeface="+mn-lt"/>
          <a:ea typeface="+mn-ea"/>
          <a:cs typeface="+mn-cs"/>
        </a:defRPr>
      </a:lvl2pPr>
      <a:lvl3pPr marL="617220" algn="l" defTabSz="617220" rtl="0" eaLnBrk="1" latinLnBrk="0" hangingPunct="1">
        <a:defRPr sz="1215" kern="1200">
          <a:solidFill>
            <a:schemeClr val="tx1"/>
          </a:solidFill>
          <a:latin typeface="+mn-lt"/>
          <a:ea typeface="+mn-ea"/>
          <a:cs typeface="+mn-cs"/>
        </a:defRPr>
      </a:lvl3pPr>
      <a:lvl4pPr marL="925830" algn="l" defTabSz="617220" rtl="0" eaLnBrk="1" latinLnBrk="0" hangingPunct="1">
        <a:defRPr sz="1215" kern="1200">
          <a:solidFill>
            <a:schemeClr val="tx1"/>
          </a:solidFill>
          <a:latin typeface="+mn-lt"/>
          <a:ea typeface="+mn-ea"/>
          <a:cs typeface="+mn-cs"/>
        </a:defRPr>
      </a:lvl4pPr>
      <a:lvl5pPr marL="1234440" algn="l" defTabSz="617220" rtl="0" eaLnBrk="1" latinLnBrk="0" hangingPunct="1">
        <a:defRPr sz="1215" kern="1200">
          <a:solidFill>
            <a:schemeClr val="tx1"/>
          </a:solidFill>
          <a:latin typeface="+mn-lt"/>
          <a:ea typeface="+mn-ea"/>
          <a:cs typeface="+mn-cs"/>
        </a:defRPr>
      </a:lvl5pPr>
      <a:lvl6pPr marL="1543050" algn="l" defTabSz="617220" rtl="0" eaLnBrk="1" latinLnBrk="0" hangingPunct="1">
        <a:defRPr sz="1215" kern="1200">
          <a:solidFill>
            <a:schemeClr val="tx1"/>
          </a:solidFill>
          <a:latin typeface="+mn-lt"/>
          <a:ea typeface="+mn-ea"/>
          <a:cs typeface="+mn-cs"/>
        </a:defRPr>
      </a:lvl6pPr>
      <a:lvl7pPr marL="1851660" algn="l" defTabSz="617220" rtl="0" eaLnBrk="1" latinLnBrk="0" hangingPunct="1">
        <a:defRPr sz="1215" kern="1200">
          <a:solidFill>
            <a:schemeClr val="tx1"/>
          </a:solidFill>
          <a:latin typeface="+mn-lt"/>
          <a:ea typeface="+mn-ea"/>
          <a:cs typeface="+mn-cs"/>
        </a:defRPr>
      </a:lvl7pPr>
      <a:lvl8pPr marL="2160270" algn="l" defTabSz="617220" rtl="0" eaLnBrk="1" latinLnBrk="0" hangingPunct="1">
        <a:defRPr sz="1215" kern="1200">
          <a:solidFill>
            <a:schemeClr val="tx1"/>
          </a:solidFill>
          <a:latin typeface="+mn-lt"/>
          <a:ea typeface="+mn-ea"/>
          <a:cs typeface="+mn-cs"/>
        </a:defRPr>
      </a:lvl8pPr>
      <a:lvl9pPr marL="2468880" algn="l" defTabSz="617220" rtl="0" eaLnBrk="1" latinLnBrk="0" hangingPunct="1">
        <a:defRPr sz="121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12.png"/></Relationships>
</file>

<file path=ppt/slides/_rels/slide11.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2.png"/><Relationship Id="rId7" Type="http://schemas.openxmlformats.org/officeDocument/2006/relationships/diagramColors" Target="../diagrams/colors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image" Target="../media/image13.jpeg"/></Relationships>
</file>

<file path=ppt/slides/_rels/slide12.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14.gif"/><Relationship Id="rId7" Type="http://schemas.openxmlformats.org/officeDocument/2006/relationships/diagramQuickStyle" Target="../diagrams/quickStyle3.xml"/><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15.jpeg"/><Relationship Id="rId9" Type="http://schemas.microsoft.com/office/2007/relationships/diagramDrawing" Target="../diagrams/drawing3.xml"/></Relationships>
</file>

<file path=ppt/slides/_rels/slide13.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2.png"/><Relationship Id="rId7" Type="http://schemas.openxmlformats.org/officeDocument/2006/relationships/diagramColors" Target="../diagrams/colors4.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 Id="rId9" Type="http://schemas.openxmlformats.org/officeDocument/2006/relationships/image" Target="../media/image16.gi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0.sv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0.sv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xml"/><Relationship Id="rId4" Type="http://schemas.openxmlformats.org/officeDocument/2006/relationships/image" Target="../media/image20.sv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CA" dirty="0"/>
              <a:t>Module 5</a:t>
            </a:r>
            <a:br>
              <a:rPr lang="en-CA" dirty="0"/>
            </a:br>
            <a:r>
              <a:rPr lang="en-CA" dirty="0"/>
              <a:t>plan procurement management – outputs</a:t>
            </a:r>
          </a:p>
        </p:txBody>
      </p:sp>
      <p:sp>
        <p:nvSpPr>
          <p:cNvPr id="3" name="Subtitle 2"/>
          <p:cNvSpPr>
            <a:spLocks noGrp="1"/>
          </p:cNvSpPr>
          <p:nvPr>
            <p:ph type="subTitle" idx="1"/>
          </p:nvPr>
        </p:nvSpPr>
        <p:spPr/>
        <p:txBody>
          <a:bodyPr/>
          <a:lstStyle/>
          <a:p>
            <a:r>
              <a:rPr lang="en-CA" dirty="0" err="1"/>
              <a:t>Mgmt</a:t>
            </a:r>
            <a:r>
              <a:rPr lang="en-CA" dirty="0"/>
              <a:t> 6063 – Project Procurement</a:t>
            </a:r>
          </a:p>
        </p:txBody>
      </p:sp>
    </p:spTree>
    <p:extLst>
      <p:ext uri="{BB962C8B-B14F-4D97-AF65-F5344CB8AC3E}">
        <p14:creationId xmlns:p14="http://schemas.microsoft.com/office/powerpoint/2010/main" val="4265687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5A760-8F06-4985-A156-32B593AA342A}"/>
              </a:ext>
            </a:extLst>
          </p:cNvPr>
          <p:cNvSpPr>
            <a:spLocks noGrp="1"/>
          </p:cNvSpPr>
          <p:nvPr>
            <p:ph type="title"/>
          </p:nvPr>
        </p:nvSpPr>
        <p:spPr/>
        <p:txBody>
          <a:bodyPr>
            <a:normAutofit fontScale="90000"/>
          </a:bodyPr>
          <a:lstStyle/>
          <a:p>
            <a:r>
              <a:rPr lang="en-CA" dirty="0"/>
              <a:t>Bid documents</a:t>
            </a:r>
            <a:br>
              <a:rPr lang="en-CA" dirty="0"/>
            </a:br>
            <a:r>
              <a:rPr lang="en-CA" dirty="0"/>
              <a:t>request for information</a:t>
            </a:r>
          </a:p>
        </p:txBody>
      </p:sp>
      <p:sp>
        <p:nvSpPr>
          <p:cNvPr id="3" name="TextBox 2">
            <a:extLst>
              <a:ext uri="{FF2B5EF4-FFF2-40B4-BE49-F238E27FC236}">
                <a16:creationId xmlns:a16="http://schemas.microsoft.com/office/drawing/2014/main" id="{95F61FCC-D49B-41D6-8EAC-CE61BAB20DAF}"/>
              </a:ext>
            </a:extLst>
          </p:cNvPr>
          <p:cNvSpPr txBox="1"/>
          <p:nvPr/>
        </p:nvSpPr>
        <p:spPr>
          <a:xfrm>
            <a:off x="2519492" y="1348448"/>
            <a:ext cx="3665268" cy="415498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2200" b="0" i="0" u="none" strike="noStrike" kern="1200" cap="none" spc="0" normalizeH="0" baseline="0" noProof="0" dirty="0">
                <a:ln>
                  <a:noFill/>
                </a:ln>
                <a:solidFill>
                  <a:prstClr val="black"/>
                </a:solidFill>
                <a:effectLst/>
                <a:uLnTx/>
                <a:uFillTx/>
                <a:latin typeface="Gill Sans MT" panose="020B0502020104020203"/>
                <a:ea typeface="+mn-ea"/>
                <a:cs typeface="+mn-cs"/>
              </a:rPr>
              <a:t>Example:  You are deciding whether or not restore a bridge built in the 1800s.  The technologies originally used to build the bridge are generally not used by today’s construction contractors.  You are not able to proceed with the project until you know if any contractors would be able to do the work </a:t>
            </a:r>
            <a:r>
              <a:rPr kumimoji="0" lang="en-CA" sz="2200" b="0" i="0" u="sng" strike="noStrike" kern="1200" cap="none" spc="0" normalizeH="0" baseline="0" noProof="0" dirty="0">
                <a:ln>
                  <a:noFill/>
                </a:ln>
                <a:solidFill>
                  <a:prstClr val="black"/>
                </a:solidFill>
                <a:effectLst/>
                <a:uLnTx/>
                <a:uFillTx/>
                <a:latin typeface="Gill Sans MT" panose="020B0502020104020203"/>
                <a:ea typeface="+mn-ea"/>
                <a:cs typeface="+mn-cs"/>
              </a:rPr>
              <a:t>and</a:t>
            </a:r>
            <a:r>
              <a:rPr kumimoji="0" lang="en-CA" sz="2200" b="0" i="0" u="none" strike="noStrike" kern="1200" cap="none" spc="0" normalizeH="0" baseline="0" noProof="0" dirty="0">
                <a:ln>
                  <a:noFill/>
                </a:ln>
                <a:solidFill>
                  <a:prstClr val="black"/>
                </a:solidFill>
                <a:effectLst/>
                <a:uLnTx/>
                <a:uFillTx/>
                <a:latin typeface="Gill Sans MT" panose="020B0502020104020203"/>
                <a:ea typeface="+mn-ea"/>
                <a:cs typeface="+mn-cs"/>
              </a:rPr>
              <a:t> are interested in doing the work.</a:t>
            </a:r>
          </a:p>
        </p:txBody>
      </p:sp>
      <p:graphicFrame>
        <p:nvGraphicFramePr>
          <p:cNvPr id="4" name="Diagram 3">
            <a:extLst>
              <a:ext uri="{FF2B5EF4-FFF2-40B4-BE49-F238E27FC236}">
                <a16:creationId xmlns:a16="http://schemas.microsoft.com/office/drawing/2014/main" id="{10998FDD-D176-4C6C-8584-639245D26090}"/>
              </a:ext>
            </a:extLst>
          </p:cNvPr>
          <p:cNvGraphicFramePr/>
          <p:nvPr/>
        </p:nvGraphicFramePr>
        <p:xfrm>
          <a:off x="6400799" y="724277"/>
          <a:ext cx="2598345" cy="60431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50" name="Picture 2" descr="The Iron Bridge - Wikipedia">
            <a:extLst>
              <a:ext uri="{FF2B5EF4-FFF2-40B4-BE49-F238E27FC236}">
                <a16:creationId xmlns:a16="http://schemas.microsoft.com/office/drawing/2014/main" id="{D82D5E40-14E1-4560-8D69-23AF98C8903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03641" y="5540060"/>
            <a:ext cx="3296970" cy="1227405"/>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a:extLst>
              <a:ext uri="{FF2B5EF4-FFF2-40B4-BE49-F238E27FC236}">
                <a16:creationId xmlns:a16="http://schemas.microsoft.com/office/drawing/2014/main" id="{1C8AB26D-2815-48C5-B768-77B747A87BCE}"/>
              </a:ext>
            </a:extLst>
          </p:cNvPr>
          <p:cNvGrpSpPr/>
          <p:nvPr/>
        </p:nvGrpSpPr>
        <p:grpSpPr>
          <a:xfrm>
            <a:off x="-58861" y="1404625"/>
            <a:ext cx="2362314" cy="4048750"/>
            <a:chOff x="-172149" y="1404625"/>
            <a:chExt cx="2362314" cy="4048750"/>
          </a:xfrm>
        </p:grpSpPr>
        <p:pic>
          <p:nvPicPr>
            <p:cNvPr id="7" name="Picture 6">
              <a:extLst>
                <a:ext uri="{FF2B5EF4-FFF2-40B4-BE49-F238E27FC236}">
                  <a16:creationId xmlns:a16="http://schemas.microsoft.com/office/drawing/2014/main" id="{7784F8EA-30F5-44BC-9404-C1E97ECF4E27}"/>
                </a:ext>
              </a:extLst>
            </p:cNvPr>
            <p:cNvPicPr>
              <a:picLocks noChangeAspect="1"/>
            </p:cNvPicPr>
            <p:nvPr/>
          </p:nvPicPr>
          <p:blipFill rotWithShape="1">
            <a:blip r:embed="rId9"/>
            <a:srcRect l="20396" r="60000"/>
            <a:stretch/>
          </p:blipFill>
          <p:spPr>
            <a:xfrm>
              <a:off x="397579" y="1404625"/>
              <a:ext cx="1792586" cy="4048750"/>
            </a:xfrm>
            <a:prstGeom prst="rect">
              <a:avLst/>
            </a:prstGeom>
          </p:spPr>
        </p:pic>
        <p:sp>
          <p:nvSpPr>
            <p:cNvPr id="11" name="TextBox 10">
              <a:extLst>
                <a:ext uri="{FF2B5EF4-FFF2-40B4-BE49-F238E27FC236}">
                  <a16:creationId xmlns:a16="http://schemas.microsoft.com/office/drawing/2014/main" id="{AD0E18AF-69CE-4CB4-A218-5CB45232445D}"/>
                </a:ext>
              </a:extLst>
            </p:cNvPr>
            <p:cNvSpPr txBox="1"/>
            <p:nvPr/>
          </p:nvSpPr>
          <p:spPr>
            <a:xfrm>
              <a:off x="251118" y="2905780"/>
              <a:ext cx="1939047" cy="523220"/>
            </a:xfrm>
            <a:prstGeom prst="rect">
              <a:avLst/>
            </a:prstGeom>
            <a:solidFill>
              <a:schemeClr val="bg1"/>
            </a:solid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CA" sz="1400" b="0" i="1" u="none" strike="noStrike" kern="1200" cap="none" spc="0" normalizeH="0" baseline="0" noProof="0" dirty="0">
                  <a:ln>
                    <a:noFill/>
                  </a:ln>
                  <a:solidFill>
                    <a:prstClr val="black"/>
                  </a:solidFill>
                  <a:effectLst/>
                  <a:uLnTx/>
                  <a:uFillTx/>
                  <a:latin typeface="Gill Sans MT" panose="020B0502020104020203"/>
                  <a:ea typeface="+mn-ea"/>
                  <a:cs typeface="+mn-cs"/>
                </a:rPr>
                <a:t>(or request for Expression of Interest)</a:t>
              </a:r>
            </a:p>
          </p:txBody>
        </p:sp>
        <p:sp>
          <p:nvSpPr>
            <p:cNvPr id="9" name="TextBox 8">
              <a:extLst>
                <a:ext uri="{FF2B5EF4-FFF2-40B4-BE49-F238E27FC236}">
                  <a16:creationId xmlns:a16="http://schemas.microsoft.com/office/drawing/2014/main" id="{22C289B8-165A-4378-957E-4211186D4C8B}"/>
                </a:ext>
              </a:extLst>
            </p:cNvPr>
            <p:cNvSpPr txBox="1"/>
            <p:nvPr/>
          </p:nvSpPr>
          <p:spPr>
            <a:xfrm>
              <a:off x="-172149" y="1462705"/>
              <a:ext cx="912880"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CA" sz="2400" b="1" u="none" strike="noStrike" kern="1200" cap="none" spc="0" normalizeH="0" baseline="0" noProof="0" dirty="0">
                  <a:ln>
                    <a:noFill/>
                  </a:ln>
                  <a:solidFill>
                    <a:prstClr val="black"/>
                  </a:solidFill>
                  <a:effectLst/>
                  <a:uLnTx/>
                  <a:uFillTx/>
                  <a:latin typeface="Gill Sans MT" panose="020B0502020104020203"/>
                  <a:ea typeface="+mn-ea"/>
                  <a:cs typeface="+mn-cs"/>
                </a:rPr>
                <a:t>RFI/</a:t>
              </a:r>
            </a:p>
          </p:txBody>
        </p:sp>
      </p:grpSp>
      <p:sp>
        <p:nvSpPr>
          <p:cNvPr id="5" name="TextBox 4">
            <a:extLst>
              <a:ext uri="{FF2B5EF4-FFF2-40B4-BE49-F238E27FC236}">
                <a16:creationId xmlns:a16="http://schemas.microsoft.com/office/drawing/2014/main" id="{543065D8-17AE-4AC2-BFF8-435E2A1854D5}"/>
              </a:ext>
            </a:extLst>
          </p:cNvPr>
          <p:cNvSpPr txBox="1"/>
          <p:nvPr/>
        </p:nvSpPr>
        <p:spPr>
          <a:xfrm>
            <a:off x="1251562" y="5588400"/>
            <a:ext cx="1051891" cy="584775"/>
          </a:xfrm>
          <a:prstGeom prst="rect">
            <a:avLst/>
          </a:prstGeom>
          <a:noFill/>
        </p:spPr>
        <p:txBody>
          <a:bodyPr wrap="none" rtlCol="0">
            <a:spAutoFit/>
          </a:bodyPr>
          <a:lstStyle/>
          <a:p>
            <a:r>
              <a:rPr lang="en-CA" sz="3200" dirty="0"/>
              <a:t>RFX?</a:t>
            </a:r>
          </a:p>
        </p:txBody>
      </p:sp>
      <p:sp>
        <p:nvSpPr>
          <p:cNvPr id="15" name="Speech Bubble: Rectangle 14">
            <a:extLst>
              <a:ext uri="{FF2B5EF4-FFF2-40B4-BE49-F238E27FC236}">
                <a16:creationId xmlns:a16="http://schemas.microsoft.com/office/drawing/2014/main" id="{1F132AA6-43BF-F4F0-A6D3-5A989B5C8604}"/>
              </a:ext>
            </a:extLst>
          </p:cNvPr>
          <p:cNvSpPr/>
          <p:nvPr/>
        </p:nvSpPr>
        <p:spPr>
          <a:xfrm>
            <a:off x="118877" y="6123710"/>
            <a:ext cx="936333" cy="449352"/>
          </a:xfrm>
          <a:prstGeom prst="wedgeRectCallout">
            <a:avLst>
              <a:gd name="adj1" fmla="val 6209"/>
              <a:gd name="adj2" fmla="val 89189"/>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rgbClr val="C00000"/>
                </a:solidFill>
              </a:rPr>
              <a:t>See Slide Notes</a:t>
            </a:r>
          </a:p>
        </p:txBody>
      </p:sp>
    </p:spTree>
    <p:extLst>
      <p:ext uri="{BB962C8B-B14F-4D97-AF65-F5344CB8AC3E}">
        <p14:creationId xmlns:p14="http://schemas.microsoft.com/office/powerpoint/2010/main" val="1968166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5A760-8F06-4985-A156-32B593AA342A}"/>
              </a:ext>
            </a:extLst>
          </p:cNvPr>
          <p:cNvSpPr>
            <a:spLocks noGrp="1"/>
          </p:cNvSpPr>
          <p:nvPr>
            <p:ph type="title"/>
          </p:nvPr>
        </p:nvSpPr>
        <p:spPr/>
        <p:txBody>
          <a:bodyPr>
            <a:normAutofit fontScale="90000"/>
          </a:bodyPr>
          <a:lstStyle/>
          <a:p>
            <a:r>
              <a:rPr lang="en-CA" dirty="0"/>
              <a:t>Bid documents</a:t>
            </a:r>
            <a:br>
              <a:rPr lang="en-CA" dirty="0"/>
            </a:br>
            <a:r>
              <a:rPr lang="en-CA" dirty="0"/>
              <a:t>request for proposal</a:t>
            </a:r>
          </a:p>
        </p:txBody>
      </p:sp>
      <p:pic>
        <p:nvPicPr>
          <p:cNvPr id="6" name="Picture 5">
            <a:extLst>
              <a:ext uri="{FF2B5EF4-FFF2-40B4-BE49-F238E27FC236}">
                <a16:creationId xmlns:a16="http://schemas.microsoft.com/office/drawing/2014/main" id="{EDF1B413-7DFD-4576-9896-6FA37295A658}"/>
              </a:ext>
            </a:extLst>
          </p:cNvPr>
          <p:cNvPicPr>
            <a:picLocks noChangeAspect="1"/>
          </p:cNvPicPr>
          <p:nvPr/>
        </p:nvPicPr>
        <p:blipFill rotWithShape="1">
          <a:blip r:embed="rId3"/>
          <a:srcRect l="40198" r="40396"/>
          <a:stretch/>
        </p:blipFill>
        <p:spPr>
          <a:xfrm>
            <a:off x="419936" y="1404625"/>
            <a:ext cx="1774479" cy="4048750"/>
          </a:xfrm>
          <a:prstGeom prst="rect">
            <a:avLst/>
          </a:prstGeom>
        </p:spPr>
      </p:pic>
      <p:sp>
        <p:nvSpPr>
          <p:cNvPr id="4" name="TextBox 3">
            <a:extLst>
              <a:ext uri="{FF2B5EF4-FFF2-40B4-BE49-F238E27FC236}">
                <a16:creationId xmlns:a16="http://schemas.microsoft.com/office/drawing/2014/main" id="{7882AAA8-B8C8-4824-8460-83826F251C3F}"/>
              </a:ext>
            </a:extLst>
          </p:cNvPr>
          <p:cNvSpPr txBox="1"/>
          <p:nvPr/>
        </p:nvSpPr>
        <p:spPr>
          <a:xfrm>
            <a:off x="2338483" y="1351508"/>
            <a:ext cx="4467036" cy="34778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2200" b="0" i="0" u="none" strike="noStrike" kern="1200" cap="none" spc="0" normalizeH="0" baseline="0" noProof="0" dirty="0">
                <a:ln>
                  <a:noFill/>
                </a:ln>
                <a:solidFill>
                  <a:prstClr val="black"/>
                </a:solidFill>
                <a:effectLst/>
                <a:uLnTx/>
                <a:uFillTx/>
                <a:latin typeface="Gill Sans MT" panose="020B0502020104020203"/>
                <a:ea typeface="+mn-ea"/>
                <a:cs typeface="+mn-cs"/>
              </a:rPr>
              <a:t>Example: The City of London needs to expand its wastewater treatment capacity by 50%.  There are several different options: expand a plant(s), build a new plant(s), add new technology, reduce wastewater treatment demand.  The City knows what it needs but does not have all the in-house expertise/resources to determine HOW or to do the work.</a:t>
            </a:r>
          </a:p>
        </p:txBody>
      </p:sp>
      <p:graphicFrame>
        <p:nvGraphicFramePr>
          <p:cNvPr id="5" name="Diagram 4">
            <a:extLst>
              <a:ext uri="{FF2B5EF4-FFF2-40B4-BE49-F238E27FC236}">
                <a16:creationId xmlns:a16="http://schemas.microsoft.com/office/drawing/2014/main" id="{720BD87D-7B6C-4389-8612-D530FA3344D7}"/>
              </a:ext>
            </a:extLst>
          </p:cNvPr>
          <p:cNvGraphicFramePr/>
          <p:nvPr/>
        </p:nvGraphicFramePr>
        <p:xfrm>
          <a:off x="6805519" y="724277"/>
          <a:ext cx="2362956" cy="604318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3074" name="Picture 2" descr="Wastewater Treatment Plants Could Become… | Treatment Plant Operator">
            <a:extLst>
              <a:ext uri="{FF2B5EF4-FFF2-40B4-BE49-F238E27FC236}">
                <a16:creationId xmlns:a16="http://schemas.microsoft.com/office/drawing/2014/main" id="{DD0A25F5-DBC3-4064-9653-81B1403884D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28366" y="5005459"/>
            <a:ext cx="2743202" cy="1661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443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5A760-8F06-4985-A156-32B593AA342A}"/>
              </a:ext>
            </a:extLst>
          </p:cNvPr>
          <p:cNvSpPr>
            <a:spLocks noGrp="1"/>
          </p:cNvSpPr>
          <p:nvPr>
            <p:ph type="title"/>
          </p:nvPr>
        </p:nvSpPr>
        <p:spPr/>
        <p:txBody>
          <a:bodyPr>
            <a:normAutofit fontScale="90000"/>
          </a:bodyPr>
          <a:lstStyle/>
          <a:p>
            <a:r>
              <a:rPr lang="en-US" dirty="0"/>
              <a:t>Bid documents</a:t>
            </a:r>
            <a:br>
              <a:rPr lang="en-US" dirty="0"/>
            </a:br>
            <a:r>
              <a:rPr lang="en-US" dirty="0"/>
              <a:t>request for tender</a:t>
            </a:r>
            <a:endParaRPr lang="en-CA" dirty="0"/>
          </a:p>
        </p:txBody>
      </p:sp>
      <p:pic>
        <p:nvPicPr>
          <p:cNvPr id="6" name="Picture 5">
            <a:extLst>
              <a:ext uri="{FF2B5EF4-FFF2-40B4-BE49-F238E27FC236}">
                <a16:creationId xmlns:a16="http://schemas.microsoft.com/office/drawing/2014/main" id="{EDF1B413-7DFD-4576-9896-6FA37295A658}"/>
              </a:ext>
            </a:extLst>
          </p:cNvPr>
          <p:cNvPicPr>
            <a:picLocks noChangeAspect="1"/>
          </p:cNvPicPr>
          <p:nvPr/>
        </p:nvPicPr>
        <p:blipFill rotWithShape="1">
          <a:blip r:embed="rId2"/>
          <a:srcRect l="59802" r="20792"/>
          <a:stretch/>
        </p:blipFill>
        <p:spPr>
          <a:xfrm>
            <a:off x="315068" y="1850588"/>
            <a:ext cx="1774480" cy="4048750"/>
          </a:xfrm>
          <a:prstGeom prst="rect">
            <a:avLst/>
          </a:prstGeom>
        </p:spPr>
      </p:pic>
      <p:grpSp>
        <p:nvGrpSpPr>
          <p:cNvPr id="3" name="Group 2">
            <a:extLst>
              <a:ext uri="{FF2B5EF4-FFF2-40B4-BE49-F238E27FC236}">
                <a16:creationId xmlns:a16="http://schemas.microsoft.com/office/drawing/2014/main" id="{BD43E9B5-19F8-4887-B590-46A2466E1DBB}"/>
              </a:ext>
            </a:extLst>
          </p:cNvPr>
          <p:cNvGrpSpPr/>
          <p:nvPr/>
        </p:nvGrpSpPr>
        <p:grpSpPr>
          <a:xfrm>
            <a:off x="2158726" y="4504217"/>
            <a:ext cx="4941769" cy="1395121"/>
            <a:chOff x="2242655" y="1996435"/>
            <a:chExt cx="4941769" cy="1395121"/>
          </a:xfrm>
        </p:grpSpPr>
        <p:pic>
          <p:nvPicPr>
            <p:cNvPr id="5" name="Picture 4" descr="Image result for set of engineering drawings">
              <a:extLst>
                <a:ext uri="{FF2B5EF4-FFF2-40B4-BE49-F238E27FC236}">
                  <a16:creationId xmlns:a16="http://schemas.microsoft.com/office/drawing/2014/main" id="{586838ED-787F-4747-BC36-9D0648AC6E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8428" y="1996435"/>
              <a:ext cx="2082919" cy="139512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422B321-9CF9-41EA-B691-CBFAEA83BFC6}"/>
                </a:ext>
              </a:extLst>
            </p:cNvPr>
            <p:cNvSpPr txBox="1"/>
            <p:nvPr/>
          </p:nvSpPr>
          <p:spPr>
            <a:xfrm>
              <a:off x="4240530" y="2186165"/>
              <a:ext cx="662940" cy="1015663"/>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6000" b="0" i="0" u="none" strike="noStrike" kern="1200" cap="none" spc="0" normalizeH="0" baseline="0" noProof="0" dirty="0">
                  <a:ln>
                    <a:noFill/>
                  </a:ln>
                  <a:solidFill>
                    <a:prstClr val="black"/>
                  </a:solidFill>
                  <a:effectLst/>
                  <a:uLnTx/>
                  <a:uFillTx/>
                  <a:latin typeface="Gill Sans MT" panose="020B0502020104020203"/>
                  <a:ea typeface="+mn-ea"/>
                  <a:cs typeface="+mn-cs"/>
                </a:rPr>
                <a:t>+</a:t>
              </a:r>
            </a:p>
          </p:txBody>
        </p:sp>
        <p:sp>
          <p:nvSpPr>
            <p:cNvPr id="8" name="TextBox 7">
              <a:extLst>
                <a:ext uri="{FF2B5EF4-FFF2-40B4-BE49-F238E27FC236}">
                  <a16:creationId xmlns:a16="http://schemas.microsoft.com/office/drawing/2014/main" id="{23889144-8D6C-4348-8DFB-130F45926419}"/>
                </a:ext>
              </a:extLst>
            </p:cNvPr>
            <p:cNvSpPr txBox="1"/>
            <p:nvPr/>
          </p:nvSpPr>
          <p:spPr>
            <a:xfrm>
              <a:off x="5859888" y="2806781"/>
              <a:ext cx="1324536" cy="4001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2000" b="0" i="0" u="none" strike="noStrike" kern="1200" cap="none" spc="0" normalizeH="0" baseline="0" noProof="0" dirty="0">
                  <a:ln>
                    <a:noFill/>
                  </a:ln>
                  <a:solidFill>
                    <a:prstClr val="black"/>
                  </a:solidFill>
                  <a:effectLst/>
                  <a:uLnTx/>
                  <a:uFillTx/>
                  <a:latin typeface="Gill Sans MT" panose="020B0502020104020203"/>
                  <a:ea typeface="+mn-ea"/>
                  <a:cs typeface="+mn-cs"/>
                </a:rPr>
                <a:t>x100s</a:t>
              </a:r>
            </a:p>
          </p:txBody>
        </p:sp>
        <p:pic>
          <p:nvPicPr>
            <p:cNvPr id="9" name="Picture 2" descr="Image result for thick report">
              <a:extLst>
                <a:ext uri="{FF2B5EF4-FFF2-40B4-BE49-F238E27FC236}">
                  <a16:creationId xmlns:a16="http://schemas.microsoft.com/office/drawing/2014/main" id="{D58284CD-04EB-42B0-B6B2-442B72B2892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0755" t="35441" r="11274"/>
            <a:stretch/>
          </p:blipFill>
          <p:spPr bwMode="auto">
            <a:xfrm>
              <a:off x="2242655" y="2047265"/>
              <a:ext cx="2082919" cy="1293464"/>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TextBox 9">
            <a:extLst>
              <a:ext uri="{FF2B5EF4-FFF2-40B4-BE49-F238E27FC236}">
                <a16:creationId xmlns:a16="http://schemas.microsoft.com/office/drawing/2014/main" id="{CD76AA9D-3705-4419-9E6F-8745BBE6291B}"/>
              </a:ext>
            </a:extLst>
          </p:cNvPr>
          <p:cNvSpPr txBox="1"/>
          <p:nvPr/>
        </p:nvSpPr>
        <p:spPr>
          <a:xfrm>
            <a:off x="2434559" y="1659415"/>
            <a:ext cx="4287787" cy="2462213"/>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2200" b="0" i="0" u="none" strike="noStrike" kern="1200" cap="none" spc="0" normalizeH="0" baseline="0" noProof="0" dirty="0">
                <a:ln>
                  <a:noFill/>
                </a:ln>
                <a:solidFill>
                  <a:prstClr val="black"/>
                </a:solidFill>
                <a:effectLst/>
                <a:uLnTx/>
                <a:uFillTx/>
                <a:latin typeface="Gill Sans MT" panose="020B0502020104020203"/>
                <a:ea typeface="+mn-ea"/>
                <a:cs typeface="+mn-cs"/>
              </a:rPr>
              <a:t>Example: The consultant has finished evaluating wastewater treatment options for the City of London, and has completed design of a new wastewater treatment plant.  The City needs to find the best contractor to build the new facility</a:t>
            </a:r>
          </a:p>
        </p:txBody>
      </p:sp>
      <p:graphicFrame>
        <p:nvGraphicFramePr>
          <p:cNvPr id="11" name="Diagram 10">
            <a:extLst>
              <a:ext uri="{FF2B5EF4-FFF2-40B4-BE49-F238E27FC236}">
                <a16:creationId xmlns:a16="http://schemas.microsoft.com/office/drawing/2014/main" id="{0EFE9366-411B-4E45-893E-B07168CA615A}"/>
              </a:ext>
            </a:extLst>
          </p:cNvPr>
          <p:cNvGraphicFramePr/>
          <p:nvPr/>
        </p:nvGraphicFramePr>
        <p:xfrm>
          <a:off x="6805519" y="724277"/>
          <a:ext cx="2362956" cy="604318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969321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5A760-8F06-4985-A156-32B593AA342A}"/>
              </a:ext>
            </a:extLst>
          </p:cNvPr>
          <p:cNvSpPr>
            <a:spLocks noGrp="1"/>
          </p:cNvSpPr>
          <p:nvPr>
            <p:ph type="title"/>
          </p:nvPr>
        </p:nvSpPr>
        <p:spPr/>
        <p:txBody>
          <a:bodyPr>
            <a:normAutofit fontScale="90000"/>
          </a:bodyPr>
          <a:lstStyle/>
          <a:p>
            <a:r>
              <a:rPr lang="en-US" dirty="0"/>
              <a:t>Bid documents</a:t>
            </a:r>
            <a:br>
              <a:rPr lang="en-US" dirty="0"/>
            </a:br>
            <a:r>
              <a:rPr lang="en-US" dirty="0"/>
              <a:t>request for quotation</a:t>
            </a:r>
            <a:endParaRPr lang="en-CA" dirty="0"/>
          </a:p>
        </p:txBody>
      </p:sp>
      <p:pic>
        <p:nvPicPr>
          <p:cNvPr id="6" name="Picture 5">
            <a:extLst>
              <a:ext uri="{FF2B5EF4-FFF2-40B4-BE49-F238E27FC236}">
                <a16:creationId xmlns:a16="http://schemas.microsoft.com/office/drawing/2014/main" id="{EDF1B413-7DFD-4576-9896-6FA37295A658}"/>
              </a:ext>
            </a:extLst>
          </p:cNvPr>
          <p:cNvPicPr>
            <a:picLocks noChangeAspect="1"/>
          </p:cNvPicPr>
          <p:nvPr/>
        </p:nvPicPr>
        <p:blipFill rotWithShape="1">
          <a:blip r:embed="rId3"/>
          <a:srcRect l="79307"/>
          <a:stretch/>
        </p:blipFill>
        <p:spPr>
          <a:xfrm>
            <a:off x="201905" y="1916662"/>
            <a:ext cx="1892174" cy="4048750"/>
          </a:xfrm>
          <a:prstGeom prst="rect">
            <a:avLst/>
          </a:prstGeom>
        </p:spPr>
      </p:pic>
      <p:sp>
        <p:nvSpPr>
          <p:cNvPr id="4" name="TextBox 3">
            <a:extLst>
              <a:ext uri="{FF2B5EF4-FFF2-40B4-BE49-F238E27FC236}">
                <a16:creationId xmlns:a16="http://schemas.microsoft.com/office/drawing/2014/main" id="{69CD71B7-8763-462C-A815-C80DB6D92A30}"/>
              </a:ext>
            </a:extLst>
          </p:cNvPr>
          <p:cNvSpPr txBox="1"/>
          <p:nvPr/>
        </p:nvSpPr>
        <p:spPr>
          <a:xfrm>
            <a:off x="2382697" y="1790537"/>
            <a:ext cx="4134204" cy="144655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2200" b="0" i="0" u="none" strike="noStrike" kern="1200" cap="none" spc="0" normalizeH="0" baseline="0" noProof="0" dirty="0">
                <a:ln>
                  <a:noFill/>
                </a:ln>
                <a:solidFill>
                  <a:prstClr val="black"/>
                </a:solidFill>
                <a:effectLst/>
                <a:uLnTx/>
                <a:uFillTx/>
                <a:latin typeface="Gill Sans MT" panose="020B0502020104020203"/>
                <a:ea typeface="+mn-ea"/>
                <a:cs typeface="+mn-cs"/>
              </a:rPr>
              <a:t>Example: ABC Company needs new office furniture for their new office in Kingston, ON.  They know exactly what they want.</a:t>
            </a:r>
          </a:p>
        </p:txBody>
      </p:sp>
      <p:graphicFrame>
        <p:nvGraphicFramePr>
          <p:cNvPr id="5" name="Diagram 4">
            <a:extLst>
              <a:ext uri="{FF2B5EF4-FFF2-40B4-BE49-F238E27FC236}">
                <a16:creationId xmlns:a16="http://schemas.microsoft.com/office/drawing/2014/main" id="{8E725188-E58B-4DCE-B328-A66479FA7579}"/>
              </a:ext>
            </a:extLst>
          </p:cNvPr>
          <p:cNvGraphicFramePr/>
          <p:nvPr/>
        </p:nvGraphicFramePr>
        <p:xfrm>
          <a:off x="6805519" y="724277"/>
          <a:ext cx="2362956" cy="604318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4098" name="Picture 2" descr="The 25 largest American office furniture manufacturers and their European  counterparts | OfficeRepublic">
            <a:extLst>
              <a:ext uri="{FF2B5EF4-FFF2-40B4-BE49-F238E27FC236}">
                <a16:creationId xmlns:a16="http://schemas.microsoft.com/office/drawing/2014/main" id="{92494565-B8B5-4B1C-8932-591B8496304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07595" y="3483246"/>
            <a:ext cx="3884408" cy="1826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9585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240B0-7BF1-4CEA-99EB-40426B3911EB}"/>
              </a:ext>
            </a:extLst>
          </p:cNvPr>
          <p:cNvSpPr>
            <a:spLocks noGrp="1"/>
          </p:cNvSpPr>
          <p:nvPr>
            <p:ph type="title"/>
          </p:nvPr>
        </p:nvSpPr>
        <p:spPr/>
        <p:txBody>
          <a:bodyPr>
            <a:normAutofit fontScale="90000"/>
          </a:bodyPr>
          <a:lstStyle/>
          <a:p>
            <a:r>
              <a:rPr lang="en-CA" dirty="0"/>
              <a:t>Bid documents</a:t>
            </a:r>
            <a:br>
              <a:rPr lang="en-CA" dirty="0"/>
            </a:br>
            <a:endParaRPr lang="en-CA" dirty="0"/>
          </a:p>
        </p:txBody>
      </p:sp>
      <p:sp>
        <p:nvSpPr>
          <p:cNvPr id="4" name="Slide Number Placeholder 3">
            <a:extLst>
              <a:ext uri="{FF2B5EF4-FFF2-40B4-BE49-F238E27FC236}">
                <a16:creationId xmlns:a16="http://schemas.microsoft.com/office/drawing/2014/main" id="{25EE6857-176A-4C48-8B5C-33669931DE10}"/>
              </a:ext>
            </a:extLst>
          </p:cNvPr>
          <p:cNvSpPr>
            <a:spLocks noGrp="1"/>
          </p:cNvSpPr>
          <p:nvPr>
            <p:ph type="sldNum" sz="quarter" idx="12"/>
          </p:nvPr>
        </p:nvSpPr>
        <p:spPr/>
        <p:txBody>
          <a:bodyPr/>
          <a:lstStyle/>
          <a:p>
            <a:fld id="{5771F767-0FB1-44C9-A6CF-166E2F908689}" type="slidenum">
              <a:rPr lang="en-US" smtClean="0"/>
              <a:pPr/>
              <a:t>14</a:t>
            </a:fld>
            <a:endParaRPr lang="en-US" dirty="0"/>
          </a:p>
        </p:txBody>
      </p:sp>
      <p:graphicFrame>
        <p:nvGraphicFramePr>
          <p:cNvPr id="8" name="Table 4">
            <a:extLst>
              <a:ext uri="{FF2B5EF4-FFF2-40B4-BE49-F238E27FC236}">
                <a16:creationId xmlns:a16="http://schemas.microsoft.com/office/drawing/2014/main" id="{8D3F881C-AD90-4248-B71E-2585E2722A5D}"/>
              </a:ext>
            </a:extLst>
          </p:cNvPr>
          <p:cNvGraphicFramePr>
            <a:graphicFrameLocks noGrp="1"/>
          </p:cNvGraphicFramePr>
          <p:nvPr>
            <p:extLst>
              <p:ext uri="{D42A27DB-BD31-4B8C-83A1-F6EECF244321}">
                <p14:modId xmlns:p14="http://schemas.microsoft.com/office/powerpoint/2010/main" val="495679551"/>
              </p:ext>
            </p:extLst>
          </p:nvPr>
        </p:nvGraphicFramePr>
        <p:xfrm>
          <a:off x="368200" y="1761356"/>
          <a:ext cx="8584882" cy="4220983"/>
        </p:xfrm>
        <a:graphic>
          <a:graphicData uri="http://schemas.openxmlformats.org/drawingml/2006/table">
            <a:tbl>
              <a:tblPr firstRow="1" bandRow="1">
                <a:tableStyleId>{1E171933-4619-4E11-9A3F-F7608DF75F80}</a:tableStyleId>
              </a:tblPr>
              <a:tblGrid>
                <a:gridCol w="438188">
                  <a:extLst>
                    <a:ext uri="{9D8B030D-6E8A-4147-A177-3AD203B41FA5}">
                      <a16:colId xmlns:a16="http://schemas.microsoft.com/office/drawing/2014/main" val="3746459148"/>
                    </a:ext>
                  </a:extLst>
                </a:gridCol>
                <a:gridCol w="438188">
                  <a:extLst>
                    <a:ext uri="{9D8B030D-6E8A-4147-A177-3AD203B41FA5}">
                      <a16:colId xmlns:a16="http://schemas.microsoft.com/office/drawing/2014/main" val="1505690067"/>
                    </a:ext>
                  </a:extLst>
                </a:gridCol>
                <a:gridCol w="744144">
                  <a:extLst>
                    <a:ext uri="{9D8B030D-6E8A-4147-A177-3AD203B41FA5}">
                      <a16:colId xmlns:a16="http://schemas.microsoft.com/office/drawing/2014/main" val="3828684012"/>
                    </a:ext>
                  </a:extLst>
                </a:gridCol>
                <a:gridCol w="6964362">
                  <a:extLst>
                    <a:ext uri="{9D8B030D-6E8A-4147-A177-3AD203B41FA5}">
                      <a16:colId xmlns:a16="http://schemas.microsoft.com/office/drawing/2014/main" val="126837658"/>
                    </a:ext>
                  </a:extLst>
                </a:gridCol>
              </a:tblGrid>
              <a:tr h="383631">
                <a:tc>
                  <a:txBody>
                    <a:bodyPr/>
                    <a:lstStyle/>
                    <a:p>
                      <a:pPr algn="ctr"/>
                      <a:endParaRPr lang="en-CA" dirty="0">
                        <a:solidFill>
                          <a:schemeClr val="tx1">
                            <a:lumMod val="85000"/>
                            <a:lumOff val="15000"/>
                          </a:schemeClr>
                        </a:solidFill>
                      </a:endParaRPr>
                    </a:p>
                  </a:txBody>
                  <a:tcPr/>
                </a:tc>
                <a:tc>
                  <a:txBody>
                    <a:bodyPr/>
                    <a:lstStyle/>
                    <a:p>
                      <a:pPr algn="ctr"/>
                      <a:endParaRPr lang="en-CA" dirty="0">
                        <a:solidFill>
                          <a:schemeClr val="tx1">
                            <a:lumMod val="85000"/>
                            <a:lumOff val="15000"/>
                          </a:schemeClr>
                        </a:solidFill>
                      </a:endParaRPr>
                    </a:p>
                  </a:txBody>
                  <a:tcPr/>
                </a:tc>
                <a:tc>
                  <a:txBody>
                    <a:bodyPr/>
                    <a:lstStyle/>
                    <a:p>
                      <a:pPr algn="ctr"/>
                      <a:r>
                        <a:rPr lang="en-CA" dirty="0">
                          <a:solidFill>
                            <a:schemeClr val="tx1">
                              <a:lumMod val="85000"/>
                              <a:lumOff val="15000"/>
                            </a:schemeClr>
                          </a:solidFill>
                        </a:rPr>
                        <a:t>RF? </a:t>
                      </a:r>
                    </a:p>
                  </a:txBody>
                  <a:tcPr/>
                </a:tc>
                <a:tc>
                  <a:txBody>
                    <a:bodyPr/>
                    <a:lstStyle/>
                    <a:p>
                      <a:r>
                        <a:rPr lang="en-CA" dirty="0">
                          <a:solidFill>
                            <a:schemeClr val="tx1">
                              <a:lumMod val="85000"/>
                              <a:lumOff val="15000"/>
                            </a:schemeClr>
                          </a:solidFill>
                        </a:rPr>
                        <a:t>Issue/Situation</a:t>
                      </a:r>
                    </a:p>
                  </a:txBody>
                  <a:tcPr/>
                </a:tc>
                <a:extLst>
                  <a:ext uri="{0D108BD9-81ED-4DB2-BD59-A6C34878D82A}">
                    <a16:rowId xmlns:a16="http://schemas.microsoft.com/office/drawing/2014/main" val="41340643"/>
                  </a:ext>
                </a:extLst>
              </a:tr>
              <a:tr h="662158">
                <a:tc>
                  <a:txBody>
                    <a:bodyPr/>
                    <a:lstStyle/>
                    <a:p>
                      <a:pPr algn="ctr"/>
                      <a:r>
                        <a:rPr lang="en-CA" dirty="0"/>
                        <a:t>Q</a:t>
                      </a:r>
                    </a:p>
                  </a:txBody>
                  <a:tcPr/>
                </a:tc>
                <a:tc>
                  <a:txBody>
                    <a:bodyPr/>
                    <a:lstStyle/>
                    <a:p>
                      <a:pPr algn="ctr"/>
                      <a:r>
                        <a:rPr lang="en-CA" dirty="0"/>
                        <a:t>1.</a:t>
                      </a:r>
                    </a:p>
                  </a:txBody>
                  <a:tcPr/>
                </a:tc>
                <a:tc>
                  <a:txBody>
                    <a:bodyPr/>
                    <a:lstStyle/>
                    <a:p>
                      <a:pPr algn="ctr"/>
                      <a:r>
                        <a:rPr lang="en-CA" dirty="0"/>
                        <a:t>RF_</a:t>
                      </a:r>
                    </a:p>
                  </a:txBody>
                  <a:tcPr/>
                </a:tc>
                <a:tc>
                  <a:txBody>
                    <a:bodyPr/>
                    <a:lstStyle/>
                    <a:p>
                      <a:r>
                        <a:rPr lang="en-CA" dirty="0"/>
                        <a:t>You are planning a large corporate event for next summer and require rental of 200 black banquet chairs with 300lb capacity.</a:t>
                      </a:r>
                    </a:p>
                  </a:txBody>
                  <a:tcPr/>
                </a:tc>
                <a:extLst>
                  <a:ext uri="{0D108BD9-81ED-4DB2-BD59-A6C34878D82A}">
                    <a16:rowId xmlns:a16="http://schemas.microsoft.com/office/drawing/2014/main" val="825435973"/>
                  </a:ext>
                </a:extLst>
              </a:tr>
              <a:tr h="662158">
                <a:tc>
                  <a:txBody>
                    <a:bodyPr/>
                    <a:lstStyle/>
                    <a:p>
                      <a:pPr algn="ctr"/>
                      <a:r>
                        <a:rPr lang="en-CA" dirty="0"/>
                        <a:t>P</a:t>
                      </a:r>
                    </a:p>
                  </a:txBody>
                  <a:tcPr/>
                </a:tc>
                <a:tc>
                  <a:txBody>
                    <a:bodyPr/>
                    <a:lstStyle/>
                    <a:p>
                      <a:pPr algn="ctr"/>
                      <a:r>
                        <a:rPr lang="en-CA" dirty="0"/>
                        <a:t>2.</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CA" dirty="0"/>
                        <a:t>RF_</a:t>
                      </a:r>
                    </a:p>
                    <a:p>
                      <a:pPr algn="ctr"/>
                      <a:endParaRPr lang="en-CA" dirty="0"/>
                    </a:p>
                  </a:txBody>
                  <a:tcPr/>
                </a:tc>
                <a:tc>
                  <a:txBody>
                    <a:bodyPr/>
                    <a:lstStyle/>
                    <a:p>
                      <a:r>
                        <a:rPr lang="en-CA" dirty="0"/>
                        <a:t>The City of Toronto requires landscape design services for the proposed new public beach at the east end of lakeshore.</a:t>
                      </a:r>
                    </a:p>
                  </a:txBody>
                  <a:tcPr/>
                </a:tc>
                <a:extLst>
                  <a:ext uri="{0D108BD9-81ED-4DB2-BD59-A6C34878D82A}">
                    <a16:rowId xmlns:a16="http://schemas.microsoft.com/office/drawing/2014/main" val="966947963"/>
                  </a:ext>
                </a:extLst>
              </a:tr>
              <a:tr h="662158">
                <a:tc>
                  <a:txBody>
                    <a:bodyPr/>
                    <a:lstStyle/>
                    <a:p>
                      <a:pPr algn="ctr"/>
                      <a:r>
                        <a:rPr lang="en-CA" dirty="0"/>
                        <a:t>T</a:t>
                      </a:r>
                    </a:p>
                  </a:txBody>
                  <a:tcPr/>
                </a:tc>
                <a:tc>
                  <a:txBody>
                    <a:bodyPr/>
                    <a:lstStyle/>
                    <a:p>
                      <a:pPr algn="ctr"/>
                      <a:r>
                        <a:rPr lang="en-CA" dirty="0"/>
                        <a:t>3.</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CA" dirty="0"/>
                        <a:t>RF_</a:t>
                      </a:r>
                    </a:p>
                    <a:p>
                      <a:pPr algn="ctr"/>
                      <a:endParaRPr lang="en-CA" dirty="0"/>
                    </a:p>
                  </a:txBody>
                  <a:tcPr/>
                </a:tc>
                <a:tc>
                  <a:txBody>
                    <a:bodyPr/>
                    <a:lstStyle/>
                    <a:p>
                      <a:r>
                        <a:rPr lang="en-CA" dirty="0"/>
                        <a:t>You have the completed design for a new affordable housing complex with 55 units.  You require it to be built by the end of next year.</a:t>
                      </a:r>
                    </a:p>
                  </a:txBody>
                  <a:tcPr/>
                </a:tc>
                <a:extLst>
                  <a:ext uri="{0D108BD9-81ED-4DB2-BD59-A6C34878D82A}">
                    <a16:rowId xmlns:a16="http://schemas.microsoft.com/office/drawing/2014/main" val="2141469053"/>
                  </a:ext>
                </a:extLst>
              </a:tr>
              <a:tr h="945941">
                <a:tc>
                  <a:txBody>
                    <a:bodyPr/>
                    <a:lstStyle/>
                    <a:p>
                      <a:pPr algn="ctr"/>
                      <a:r>
                        <a:rPr lang="en-CA" dirty="0"/>
                        <a:t>I</a:t>
                      </a:r>
                    </a:p>
                  </a:txBody>
                  <a:tcPr/>
                </a:tc>
                <a:tc>
                  <a:txBody>
                    <a:bodyPr/>
                    <a:lstStyle/>
                    <a:p>
                      <a:pPr algn="ctr"/>
                      <a:r>
                        <a:rPr lang="en-CA" dirty="0"/>
                        <a:t>4.</a:t>
                      </a:r>
                    </a:p>
                  </a:txBody>
                  <a:tcPr/>
                </a:tc>
                <a:tc>
                  <a:txBody>
                    <a:bodyPr/>
                    <a:lstStyle/>
                    <a:p>
                      <a:pPr algn="ctr"/>
                      <a:r>
                        <a:rPr lang="en-CA" dirty="0"/>
                        <a:t>RF_</a:t>
                      </a:r>
                    </a:p>
                  </a:txBody>
                  <a:tcPr/>
                </a:tc>
                <a:tc>
                  <a:txBody>
                    <a:bodyPr/>
                    <a:lstStyle/>
                    <a:p>
                      <a:r>
                        <a:rPr lang="en-CA" dirty="0"/>
                        <a:t>You have a started a company that provides basic healthcare services to seniors at their homes.  You’re thinking about expanding your social media presence but you’re not sure about the best approach or if it will even payoff in terms of increased revenue.</a:t>
                      </a:r>
                    </a:p>
                  </a:txBody>
                  <a:tcPr/>
                </a:tc>
                <a:extLst>
                  <a:ext uri="{0D108BD9-81ED-4DB2-BD59-A6C34878D82A}">
                    <a16:rowId xmlns:a16="http://schemas.microsoft.com/office/drawing/2014/main" val="2177285944"/>
                  </a:ext>
                </a:extLst>
              </a:tr>
              <a:tr h="662158">
                <a:tc>
                  <a:txBody>
                    <a:bodyPr/>
                    <a:lstStyle/>
                    <a:p>
                      <a:pPr algn="ctr"/>
                      <a:r>
                        <a:rPr lang="en-CA" dirty="0"/>
                        <a:t>P</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CA" dirty="0"/>
                        <a:t>5.</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CA" dirty="0"/>
                        <a:t>RF_</a:t>
                      </a:r>
                    </a:p>
                  </a:txBody>
                  <a:tcPr/>
                </a:tc>
                <a:tc>
                  <a:txBody>
                    <a:bodyPr/>
                    <a:lstStyle/>
                    <a:p>
                      <a:r>
                        <a:rPr lang="en-CA" dirty="0"/>
                        <a:t>The local health unit requires software development services for a new online application that will better track local Covid 19 cases.</a:t>
                      </a:r>
                    </a:p>
                  </a:txBody>
                  <a:tcPr/>
                </a:tc>
                <a:extLst>
                  <a:ext uri="{0D108BD9-81ED-4DB2-BD59-A6C34878D82A}">
                    <a16:rowId xmlns:a16="http://schemas.microsoft.com/office/drawing/2014/main" val="3849903007"/>
                  </a:ext>
                </a:extLst>
              </a:tr>
            </a:tbl>
          </a:graphicData>
        </a:graphic>
      </p:graphicFrame>
      <p:sp>
        <p:nvSpPr>
          <p:cNvPr id="9" name="Rectangle: Rounded Corners 8">
            <a:extLst>
              <a:ext uri="{FF2B5EF4-FFF2-40B4-BE49-F238E27FC236}">
                <a16:creationId xmlns:a16="http://schemas.microsoft.com/office/drawing/2014/main" id="{1203EFE1-4C27-41A7-955F-3524A6A4AD91}"/>
              </a:ext>
            </a:extLst>
          </p:cNvPr>
          <p:cNvSpPr/>
          <p:nvPr/>
        </p:nvSpPr>
        <p:spPr>
          <a:xfrm>
            <a:off x="1366822" y="944764"/>
            <a:ext cx="7224022" cy="634482"/>
          </a:xfrm>
          <a:prstGeom prst="round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400" dirty="0"/>
              <a:t>Fill in the Blanks under “RF?”, then use Slide Show mode</a:t>
            </a:r>
          </a:p>
        </p:txBody>
      </p:sp>
      <p:sp>
        <p:nvSpPr>
          <p:cNvPr id="10" name="TextBox 9">
            <a:extLst>
              <a:ext uri="{FF2B5EF4-FFF2-40B4-BE49-F238E27FC236}">
                <a16:creationId xmlns:a16="http://schemas.microsoft.com/office/drawing/2014/main" id="{71A97558-F589-4E5E-8EAB-28BD8749C6C3}"/>
              </a:ext>
            </a:extLst>
          </p:cNvPr>
          <p:cNvSpPr txBox="1"/>
          <p:nvPr/>
        </p:nvSpPr>
        <p:spPr>
          <a:xfrm>
            <a:off x="636172" y="6068912"/>
            <a:ext cx="8236522" cy="646331"/>
          </a:xfrm>
          <a:prstGeom prst="rect">
            <a:avLst/>
          </a:prstGeom>
          <a:noFill/>
        </p:spPr>
        <p:txBody>
          <a:bodyPr wrap="square" rtlCol="0">
            <a:spAutoFit/>
          </a:bodyPr>
          <a:lstStyle/>
          <a:p>
            <a:r>
              <a:rPr lang="en-CA" i="1" dirty="0"/>
              <a:t>RFI – Request for Information/Request for Expression of Interest; RFP – Request for Proposal; RFT – Request for Tender; RFQ – Request for Quotation</a:t>
            </a:r>
          </a:p>
        </p:txBody>
      </p:sp>
      <p:sp>
        <p:nvSpPr>
          <p:cNvPr id="11" name="Rectangle 10">
            <a:extLst>
              <a:ext uri="{FF2B5EF4-FFF2-40B4-BE49-F238E27FC236}">
                <a16:creationId xmlns:a16="http://schemas.microsoft.com/office/drawing/2014/main" id="{760F0FA4-E95B-4AF3-A7EE-987A065FC071}"/>
              </a:ext>
            </a:extLst>
          </p:cNvPr>
          <p:cNvSpPr/>
          <p:nvPr/>
        </p:nvSpPr>
        <p:spPr>
          <a:xfrm>
            <a:off x="434741" y="3488405"/>
            <a:ext cx="492368" cy="8473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2" name="Rectangle 11">
            <a:extLst>
              <a:ext uri="{FF2B5EF4-FFF2-40B4-BE49-F238E27FC236}">
                <a16:creationId xmlns:a16="http://schemas.microsoft.com/office/drawing/2014/main" id="{F1F4FE2E-DE55-489F-ACEB-43A8A08342BC}"/>
              </a:ext>
            </a:extLst>
          </p:cNvPr>
          <p:cNvSpPr/>
          <p:nvPr/>
        </p:nvSpPr>
        <p:spPr>
          <a:xfrm>
            <a:off x="448586" y="2053626"/>
            <a:ext cx="492368" cy="7247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3" name="Rectangle 12">
            <a:extLst>
              <a:ext uri="{FF2B5EF4-FFF2-40B4-BE49-F238E27FC236}">
                <a16:creationId xmlns:a16="http://schemas.microsoft.com/office/drawing/2014/main" id="{4F08B3AC-3585-42BB-839B-3527990EE3E6}"/>
              </a:ext>
            </a:extLst>
          </p:cNvPr>
          <p:cNvSpPr/>
          <p:nvPr/>
        </p:nvSpPr>
        <p:spPr>
          <a:xfrm>
            <a:off x="448586" y="2771016"/>
            <a:ext cx="492368" cy="7247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4" name="Rectangle 13">
            <a:extLst>
              <a:ext uri="{FF2B5EF4-FFF2-40B4-BE49-F238E27FC236}">
                <a16:creationId xmlns:a16="http://schemas.microsoft.com/office/drawing/2014/main" id="{050C8F30-1DC0-4F5A-9573-110FD4D4AA46}"/>
              </a:ext>
            </a:extLst>
          </p:cNvPr>
          <p:cNvSpPr/>
          <p:nvPr/>
        </p:nvSpPr>
        <p:spPr>
          <a:xfrm>
            <a:off x="441664" y="4056765"/>
            <a:ext cx="492368" cy="7247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5" name="Rectangle 14">
            <a:extLst>
              <a:ext uri="{FF2B5EF4-FFF2-40B4-BE49-F238E27FC236}">
                <a16:creationId xmlns:a16="http://schemas.microsoft.com/office/drawing/2014/main" id="{C607A439-3D91-4B95-8665-2EFF37DD15CD}"/>
              </a:ext>
            </a:extLst>
          </p:cNvPr>
          <p:cNvSpPr/>
          <p:nvPr/>
        </p:nvSpPr>
        <p:spPr>
          <a:xfrm>
            <a:off x="441664" y="5213037"/>
            <a:ext cx="492368" cy="7247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Tree>
    <p:extLst>
      <p:ext uri="{BB962C8B-B14F-4D97-AF65-F5344CB8AC3E}">
        <p14:creationId xmlns:p14="http://schemas.microsoft.com/office/powerpoint/2010/main" val="4177861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0CE8-EF4D-463B-B474-52839A851C0B}"/>
              </a:ext>
            </a:extLst>
          </p:cNvPr>
          <p:cNvSpPr>
            <a:spLocks noGrp="1"/>
          </p:cNvSpPr>
          <p:nvPr>
            <p:ph type="title"/>
          </p:nvPr>
        </p:nvSpPr>
        <p:spPr/>
        <p:txBody>
          <a:bodyPr/>
          <a:lstStyle/>
          <a:p>
            <a:r>
              <a:rPr lang="en-CA" dirty="0"/>
              <a:t>Sample bid documents</a:t>
            </a:r>
          </a:p>
        </p:txBody>
      </p:sp>
      <p:sp>
        <p:nvSpPr>
          <p:cNvPr id="4" name="Slide Number Placeholder 3">
            <a:extLst>
              <a:ext uri="{FF2B5EF4-FFF2-40B4-BE49-F238E27FC236}">
                <a16:creationId xmlns:a16="http://schemas.microsoft.com/office/drawing/2014/main" id="{8D644BB0-974D-4209-BD8A-04D4E7885330}"/>
              </a:ext>
            </a:extLst>
          </p:cNvPr>
          <p:cNvSpPr>
            <a:spLocks noGrp="1"/>
          </p:cNvSpPr>
          <p:nvPr>
            <p:ph type="sldNum" sz="quarter" idx="12"/>
          </p:nvPr>
        </p:nvSpPr>
        <p:spPr/>
        <p:txBody>
          <a:bodyPr/>
          <a:lstStyle/>
          <a:p>
            <a:fld id="{5771F767-0FB1-44C9-A6CF-166E2F908689}" type="slidenum">
              <a:rPr lang="en-US" smtClean="0"/>
              <a:pPr/>
              <a:t>15</a:t>
            </a:fld>
            <a:endParaRPr lang="en-US" dirty="0"/>
          </a:p>
        </p:txBody>
      </p:sp>
      <p:sp>
        <p:nvSpPr>
          <p:cNvPr id="5" name="Content Placeholder 2">
            <a:extLst>
              <a:ext uri="{FF2B5EF4-FFF2-40B4-BE49-F238E27FC236}">
                <a16:creationId xmlns:a16="http://schemas.microsoft.com/office/drawing/2014/main" id="{0F7024B7-59CF-46E7-9B72-02024B5F0B13}"/>
              </a:ext>
            </a:extLst>
          </p:cNvPr>
          <p:cNvSpPr txBox="1">
            <a:spLocks/>
          </p:cNvSpPr>
          <p:nvPr/>
        </p:nvSpPr>
        <p:spPr>
          <a:xfrm>
            <a:off x="3868614" y="2683837"/>
            <a:ext cx="5064370" cy="2358240"/>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tx2"/>
              </a:buClr>
              <a:buSzPct val="92000"/>
              <a:buFont typeface="Wingdings 2" panose="05020102010507070707" pitchFamily="18" charset="2"/>
              <a:buChar char=""/>
              <a:defRPr sz="22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tx2"/>
              </a:buClr>
              <a:buSzPct val="92000"/>
              <a:buFont typeface="Wingdings 2" panose="05020102010507070707" pitchFamily="18" charset="2"/>
              <a:buChar char=""/>
              <a:defRPr sz="20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tx2"/>
              </a:buClr>
              <a:buSzPct val="92000"/>
              <a:buFont typeface="Wingdings 2" panose="05020102010507070707" pitchFamily="18" charset="2"/>
              <a:buChar char=""/>
              <a:defRPr sz="18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tx2"/>
              </a:buClr>
              <a:buSzPct val="92000"/>
              <a:buFont typeface="Wingdings 2" panose="05020102010507070707" pitchFamily="18" charset="2"/>
              <a:buChar char=""/>
              <a:defRPr sz="17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tx2"/>
              </a:buClr>
              <a:buSzPct val="92000"/>
              <a:buFont typeface="Wingdings 2" panose="05020102010507070707" pitchFamily="18" charset="2"/>
              <a:buChar char=""/>
              <a:defRPr sz="16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600"/>
              </a:spcAft>
              <a:buClr>
                <a:srgbClr val="3D3D3D"/>
              </a:buClr>
              <a:buSzPct val="92000"/>
              <a:buFont typeface="Wingdings 2" panose="05020102010507070707" pitchFamily="18" charset="2"/>
              <a:buNone/>
              <a:tabLst/>
              <a:defRPr/>
            </a:pPr>
            <a:r>
              <a:rPr kumimoji="0" lang="en-CA" sz="2600" b="0" i="0" u="none" strike="noStrike" kern="1200" cap="none" spc="0" normalizeH="0" baseline="0" noProof="0" dirty="0">
                <a:ln>
                  <a:noFill/>
                </a:ln>
                <a:solidFill>
                  <a:srgbClr val="3D3D3D"/>
                </a:solidFill>
                <a:effectLst/>
                <a:uLnTx/>
                <a:uFillTx/>
                <a:latin typeface="Gill Sans MT" panose="020B0502020104020203"/>
                <a:ea typeface="+mn-ea"/>
                <a:cs typeface="+mn-cs"/>
              </a:rPr>
              <a:t>Let’s explore </a:t>
            </a:r>
            <a:r>
              <a:rPr kumimoji="0" lang="en-CA" sz="2600" b="0" i="0" u="none" strike="noStrike" kern="1200" cap="none" spc="0" normalizeH="0" baseline="0" noProof="0" dirty="0">
                <a:ln>
                  <a:noFill/>
                </a:ln>
                <a:solidFill>
                  <a:schemeClr val="accent6">
                    <a:lumMod val="50000"/>
                  </a:schemeClr>
                </a:solidFill>
                <a:effectLst/>
                <a:uLnTx/>
                <a:uFillTx/>
                <a:latin typeface="Gill Sans MT" panose="020B0502020104020203"/>
                <a:ea typeface="+mn-ea"/>
                <a:cs typeface="+mn-cs"/>
              </a:rPr>
              <a:t>City of London</a:t>
            </a:r>
            <a:r>
              <a:rPr kumimoji="0" lang="en-CA" sz="2600" b="0" i="0" u="none" strike="noStrike" kern="1200" cap="none" spc="0" normalizeH="0" baseline="0" noProof="0" dirty="0">
                <a:ln>
                  <a:noFill/>
                </a:ln>
                <a:solidFill>
                  <a:srgbClr val="3D3D3D"/>
                </a:solidFill>
                <a:effectLst/>
                <a:uLnTx/>
                <a:uFillTx/>
                <a:latin typeface="Gill Sans MT" panose="020B0502020104020203"/>
                <a:ea typeface="+mn-ea"/>
                <a:cs typeface="+mn-cs"/>
              </a:rPr>
              <a:t> calls for services.  Go to </a:t>
            </a:r>
            <a:r>
              <a:rPr kumimoji="0" lang="en-CA" sz="2600" b="0" i="1" u="none" strike="noStrike" kern="1200" cap="none" spc="0" normalizeH="0" baseline="0" noProof="0" dirty="0">
                <a:ln>
                  <a:noFill/>
                </a:ln>
                <a:solidFill>
                  <a:srgbClr val="3D3D3D"/>
                </a:solidFill>
                <a:effectLst/>
                <a:uLnTx/>
                <a:uFillTx/>
                <a:latin typeface="Gill Sans MT" panose="020B0502020104020203"/>
                <a:ea typeface="+mn-ea"/>
                <a:cs typeface="+mn-cs"/>
              </a:rPr>
              <a:t>London.ca</a:t>
            </a:r>
            <a:r>
              <a:rPr kumimoji="0" lang="en-CA" sz="2600" b="0" i="0" u="none" strike="noStrike" kern="1200" cap="none" spc="0" normalizeH="0" baseline="0" noProof="0" dirty="0">
                <a:ln>
                  <a:noFill/>
                </a:ln>
                <a:solidFill>
                  <a:srgbClr val="3D3D3D"/>
                </a:solidFill>
                <a:effectLst/>
                <a:uLnTx/>
                <a:uFillTx/>
                <a:latin typeface="Gill Sans MT" panose="020B0502020104020203"/>
                <a:ea typeface="+mn-ea"/>
                <a:cs typeface="+mn-cs"/>
              </a:rPr>
              <a:t>.  Click on </a:t>
            </a:r>
            <a:r>
              <a:rPr kumimoji="0" lang="en-CA" sz="2600" b="0" i="1" u="none" strike="noStrike" kern="1200" cap="none" spc="0" normalizeH="0" baseline="0" noProof="0" dirty="0">
                <a:ln>
                  <a:noFill/>
                </a:ln>
                <a:solidFill>
                  <a:srgbClr val="3D3D3D"/>
                </a:solidFill>
                <a:effectLst/>
                <a:uLnTx/>
                <a:uFillTx/>
                <a:latin typeface="Gill Sans MT" panose="020B0502020104020203"/>
                <a:ea typeface="+mn-ea"/>
                <a:cs typeface="+mn-cs"/>
              </a:rPr>
              <a:t>Business and development</a:t>
            </a:r>
            <a:r>
              <a:rPr kumimoji="0" lang="en-CA" sz="2600" b="0" i="0" u="none" strike="noStrike" kern="1200" cap="none" spc="0" normalizeH="0" baseline="0" noProof="0" dirty="0">
                <a:ln>
                  <a:noFill/>
                </a:ln>
                <a:solidFill>
                  <a:srgbClr val="3D3D3D"/>
                </a:solidFill>
                <a:effectLst/>
                <a:uLnTx/>
                <a:uFillTx/>
                <a:latin typeface="Gill Sans MT" panose="020B0502020104020203"/>
                <a:ea typeface="+mn-ea"/>
                <a:cs typeface="+mn-cs"/>
              </a:rPr>
              <a:t>.  Scroll down and click on </a:t>
            </a:r>
            <a:r>
              <a:rPr kumimoji="0" lang="en-CA" sz="2600" b="0" i="1" u="none" strike="noStrike" kern="1200" cap="none" spc="0" normalizeH="0" baseline="0" noProof="0" dirty="0">
                <a:ln>
                  <a:noFill/>
                </a:ln>
                <a:solidFill>
                  <a:srgbClr val="3D3D3D"/>
                </a:solidFill>
                <a:effectLst/>
                <a:uLnTx/>
                <a:uFillTx/>
                <a:latin typeface="Gill Sans MT" panose="020B0502020104020203"/>
                <a:ea typeface="+mn-ea"/>
                <a:cs typeface="+mn-cs"/>
              </a:rPr>
              <a:t>Bids and tenders. </a:t>
            </a:r>
          </a:p>
          <a:p>
            <a:pPr marL="0" marR="0" lvl="0" indent="0" algn="l" defTabSz="457200" rtl="0" eaLnBrk="1" fontAlgn="auto" latinLnBrk="0" hangingPunct="1">
              <a:lnSpc>
                <a:spcPct val="100000"/>
              </a:lnSpc>
              <a:spcBef>
                <a:spcPct val="20000"/>
              </a:spcBef>
              <a:spcAft>
                <a:spcPts val="600"/>
              </a:spcAft>
              <a:buClr>
                <a:srgbClr val="3D3D3D"/>
              </a:buClr>
              <a:buSzPct val="92000"/>
              <a:buFont typeface="Wingdings 2" panose="05020102010507070707" pitchFamily="18" charset="2"/>
              <a:buNone/>
              <a:tabLst/>
              <a:defRPr/>
            </a:pPr>
            <a:r>
              <a:rPr kumimoji="0" lang="en-CA" sz="2200" b="0" i="0" u="none" strike="noStrike" kern="1200" cap="none" spc="0" normalizeH="0" baseline="0" noProof="0" dirty="0">
                <a:ln>
                  <a:noFill/>
                </a:ln>
                <a:solidFill>
                  <a:srgbClr val="3D3D3D"/>
                </a:solidFill>
                <a:effectLst/>
                <a:uLnTx/>
                <a:uFillTx/>
                <a:latin typeface="Gill Sans MT" panose="020B0502020104020203"/>
                <a:ea typeface="+mn-ea"/>
                <a:cs typeface="+mn-cs"/>
              </a:rPr>
              <a:t> </a:t>
            </a:r>
          </a:p>
        </p:txBody>
      </p:sp>
      <p:pic>
        <p:nvPicPr>
          <p:cNvPr id="6" name="Picture 5">
            <a:extLst>
              <a:ext uri="{FF2B5EF4-FFF2-40B4-BE49-F238E27FC236}">
                <a16:creationId xmlns:a16="http://schemas.microsoft.com/office/drawing/2014/main" id="{BA9F2481-1B42-4544-9720-5421E75F6F96}"/>
              </a:ext>
            </a:extLst>
          </p:cNvPr>
          <p:cNvPicPr>
            <a:picLocks noChangeAspect="1"/>
          </p:cNvPicPr>
          <p:nvPr/>
        </p:nvPicPr>
        <p:blipFill>
          <a:blip r:embed="rId2"/>
          <a:stretch>
            <a:fillRect/>
          </a:stretch>
        </p:blipFill>
        <p:spPr>
          <a:xfrm>
            <a:off x="505542" y="1492848"/>
            <a:ext cx="3109596" cy="3549229"/>
          </a:xfrm>
          <a:prstGeom prst="rect">
            <a:avLst/>
          </a:prstGeom>
        </p:spPr>
      </p:pic>
    </p:spTree>
    <p:extLst>
      <p:ext uri="{BB962C8B-B14F-4D97-AF65-F5344CB8AC3E}">
        <p14:creationId xmlns:p14="http://schemas.microsoft.com/office/powerpoint/2010/main" val="37890368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Rounded Corners 23">
            <a:extLst>
              <a:ext uri="{FF2B5EF4-FFF2-40B4-BE49-F238E27FC236}">
                <a16:creationId xmlns:a16="http://schemas.microsoft.com/office/drawing/2014/main" id="{4EFEFA14-1296-4A98-8533-43B7E6CF2D87}"/>
              </a:ext>
            </a:extLst>
          </p:cNvPr>
          <p:cNvSpPr/>
          <p:nvPr/>
        </p:nvSpPr>
        <p:spPr>
          <a:xfrm>
            <a:off x="4833447" y="3332951"/>
            <a:ext cx="2174766" cy="3386294"/>
          </a:xfrm>
          <a:prstGeom prst="roundRect">
            <a:avLst>
              <a:gd name="adj" fmla="val 9736"/>
            </a:avLst>
          </a:prstGeom>
          <a:solidFill>
            <a:schemeClr val="bg1">
              <a:lumMod val="85000"/>
            </a:schemeClr>
          </a:solidFill>
          <a:ln w="19050">
            <a:solidFill>
              <a:schemeClr val="bg1">
                <a:lumMod val="6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7A7FCABD-662A-459B-AFB7-EA5D44FFC504}"/>
              </a:ext>
            </a:extLst>
          </p:cNvPr>
          <p:cNvSpPr>
            <a:spLocks noGrp="1"/>
          </p:cNvSpPr>
          <p:nvPr>
            <p:ph type="title"/>
          </p:nvPr>
        </p:nvSpPr>
        <p:spPr>
          <a:xfrm>
            <a:off x="1237673" y="449755"/>
            <a:ext cx="7906327" cy="781095"/>
          </a:xfrm>
        </p:spPr>
        <p:txBody>
          <a:bodyPr>
            <a:normAutofit fontScale="90000"/>
          </a:bodyPr>
          <a:lstStyle/>
          <a:p>
            <a:r>
              <a:rPr lang="en-CA" dirty="0"/>
              <a:t>plan procurement management</a:t>
            </a:r>
            <a:br>
              <a:rPr lang="en-CA" dirty="0"/>
            </a:br>
            <a:r>
              <a:rPr lang="en-CA" dirty="0"/>
              <a:t>outputs (cont’d)</a:t>
            </a:r>
            <a:endParaRPr lang="en-CA" sz="2200" dirty="0"/>
          </a:p>
        </p:txBody>
      </p:sp>
      <p:sp>
        <p:nvSpPr>
          <p:cNvPr id="7" name="Slide Number Placeholder 6">
            <a:extLst>
              <a:ext uri="{FF2B5EF4-FFF2-40B4-BE49-F238E27FC236}">
                <a16:creationId xmlns:a16="http://schemas.microsoft.com/office/drawing/2014/main" id="{101708DD-8BB9-452A-85D9-6A89353DB035}"/>
              </a:ext>
            </a:extLst>
          </p:cNvPr>
          <p:cNvSpPr>
            <a:spLocks noGrp="1"/>
          </p:cNvSpPr>
          <p:nvPr>
            <p:ph type="sldNum" sz="quarter" idx="12"/>
          </p:nvPr>
        </p:nvSpPr>
        <p:spPr/>
        <p:txBody>
          <a:bodyPr/>
          <a:lstStyle/>
          <a:p>
            <a:fld id="{5771F767-0FB1-44C9-A6CF-166E2F908689}" type="slidenum">
              <a:rPr lang="en-US" smtClean="0"/>
              <a:pPr/>
              <a:t>16</a:t>
            </a:fld>
            <a:endParaRPr lang="en-US" dirty="0"/>
          </a:p>
        </p:txBody>
      </p:sp>
      <p:sp>
        <p:nvSpPr>
          <p:cNvPr id="10" name="TextBox 9">
            <a:extLst>
              <a:ext uri="{FF2B5EF4-FFF2-40B4-BE49-F238E27FC236}">
                <a16:creationId xmlns:a16="http://schemas.microsoft.com/office/drawing/2014/main" id="{2392B6A6-A56C-4551-8382-AE0D3F98F80A}"/>
              </a:ext>
            </a:extLst>
          </p:cNvPr>
          <p:cNvSpPr txBox="1"/>
          <p:nvPr/>
        </p:nvSpPr>
        <p:spPr>
          <a:xfrm>
            <a:off x="3265714" y="1203197"/>
            <a:ext cx="5878286" cy="2126223"/>
          </a:xfrm>
          <a:prstGeom prst="rect">
            <a:avLst/>
          </a:prstGeom>
          <a:noFill/>
        </p:spPr>
        <p:txBody>
          <a:bodyPr wrap="square" rtlCol="0">
            <a:spAutoFit/>
          </a:bodyPr>
          <a:lstStyle/>
          <a:p>
            <a:pPr>
              <a:spcAft>
                <a:spcPts val="500"/>
              </a:spcAft>
            </a:pPr>
            <a:r>
              <a:rPr lang="en-CA" sz="2200" b="1" dirty="0"/>
              <a:t>Procurement statement of work (SOW) (also called </a:t>
            </a:r>
            <a:r>
              <a:rPr lang="en-CA" sz="2200" b="1" i="1" dirty="0"/>
              <a:t>terms of reference</a:t>
            </a:r>
            <a:r>
              <a:rPr lang="en-CA" sz="2200" b="1" dirty="0"/>
              <a:t>)</a:t>
            </a:r>
          </a:p>
          <a:p>
            <a:pPr>
              <a:spcAft>
                <a:spcPts val="500"/>
              </a:spcAft>
            </a:pPr>
            <a:r>
              <a:rPr lang="en-CA" sz="2100" dirty="0"/>
              <a:t>Enough detail for prospective seller to determine if they are capable of providing the product/service/result.  Includes submission requirements.</a:t>
            </a:r>
          </a:p>
        </p:txBody>
      </p:sp>
      <p:pic>
        <p:nvPicPr>
          <p:cNvPr id="11" name="Picture 10">
            <a:extLst>
              <a:ext uri="{FF2B5EF4-FFF2-40B4-BE49-F238E27FC236}">
                <a16:creationId xmlns:a16="http://schemas.microsoft.com/office/drawing/2014/main" id="{9A8666AC-1576-4877-9017-7D05B8F0CEBF}"/>
              </a:ext>
            </a:extLst>
          </p:cNvPr>
          <p:cNvPicPr>
            <a:picLocks noChangeAspect="1"/>
          </p:cNvPicPr>
          <p:nvPr/>
        </p:nvPicPr>
        <p:blipFill rotWithShape="1">
          <a:blip r:embed="rId3"/>
          <a:srcRect l="1888"/>
          <a:stretch/>
        </p:blipFill>
        <p:spPr>
          <a:xfrm>
            <a:off x="317704" y="1297470"/>
            <a:ext cx="2766544" cy="5305078"/>
          </a:xfrm>
          <a:prstGeom prst="rect">
            <a:avLst/>
          </a:prstGeom>
        </p:spPr>
      </p:pic>
      <p:cxnSp>
        <p:nvCxnSpPr>
          <p:cNvPr id="9" name="Straight Connector 8">
            <a:extLst>
              <a:ext uri="{FF2B5EF4-FFF2-40B4-BE49-F238E27FC236}">
                <a16:creationId xmlns:a16="http://schemas.microsoft.com/office/drawing/2014/main" id="{CE6AC8C1-5B3F-4018-8B02-77CC7C43443A}"/>
              </a:ext>
            </a:extLst>
          </p:cNvPr>
          <p:cNvCxnSpPr>
            <a:cxnSpLocks/>
          </p:cNvCxnSpPr>
          <p:nvPr/>
        </p:nvCxnSpPr>
        <p:spPr>
          <a:xfrm flipV="1">
            <a:off x="2692958" y="1495703"/>
            <a:ext cx="712662" cy="122504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92682CA8-B78B-4184-9E7F-73773E288E5D}"/>
              </a:ext>
            </a:extLst>
          </p:cNvPr>
          <p:cNvSpPr/>
          <p:nvPr/>
        </p:nvSpPr>
        <p:spPr>
          <a:xfrm>
            <a:off x="3178828" y="4307606"/>
            <a:ext cx="1517301" cy="1517301"/>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000" u="sng" dirty="0"/>
              <a:t>Project</a:t>
            </a:r>
            <a:r>
              <a:rPr lang="en-CA" sz="2000" dirty="0"/>
              <a:t> Scope Baseline</a:t>
            </a:r>
          </a:p>
        </p:txBody>
      </p:sp>
      <p:sp>
        <p:nvSpPr>
          <p:cNvPr id="6" name="Rectangle: Rounded Corners 5">
            <a:extLst>
              <a:ext uri="{FF2B5EF4-FFF2-40B4-BE49-F238E27FC236}">
                <a16:creationId xmlns:a16="http://schemas.microsoft.com/office/drawing/2014/main" id="{FD9FACB1-F3DC-4644-8BBE-FADBD2318CDB}"/>
              </a:ext>
            </a:extLst>
          </p:cNvPr>
          <p:cNvSpPr/>
          <p:nvPr/>
        </p:nvSpPr>
        <p:spPr>
          <a:xfrm>
            <a:off x="4955227" y="3435902"/>
            <a:ext cx="1919236" cy="625510"/>
          </a:xfrm>
          <a:prstGeom prst="round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Procurement SOW1</a:t>
            </a:r>
          </a:p>
        </p:txBody>
      </p:sp>
      <p:sp>
        <p:nvSpPr>
          <p:cNvPr id="13" name="Rectangle: Rounded Corners 12">
            <a:extLst>
              <a:ext uri="{FF2B5EF4-FFF2-40B4-BE49-F238E27FC236}">
                <a16:creationId xmlns:a16="http://schemas.microsoft.com/office/drawing/2014/main" id="{FA02F49D-C061-44AB-8118-C35A690494E3}"/>
              </a:ext>
            </a:extLst>
          </p:cNvPr>
          <p:cNvSpPr/>
          <p:nvPr/>
        </p:nvSpPr>
        <p:spPr>
          <a:xfrm>
            <a:off x="4968654" y="4269666"/>
            <a:ext cx="1919236" cy="625510"/>
          </a:xfrm>
          <a:prstGeom prst="round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Procurement SOW2</a:t>
            </a:r>
          </a:p>
        </p:txBody>
      </p:sp>
      <p:sp>
        <p:nvSpPr>
          <p:cNvPr id="14" name="Rectangle: Rounded Corners 13">
            <a:extLst>
              <a:ext uri="{FF2B5EF4-FFF2-40B4-BE49-F238E27FC236}">
                <a16:creationId xmlns:a16="http://schemas.microsoft.com/office/drawing/2014/main" id="{7FBD7151-2EBA-428B-8C19-736AF73B3BA2}"/>
              </a:ext>
            </a:extLst>
          </p:cNvPr>
          <p:cNvSpPr/>
          <p:nvPr/>
        </p:nvSpPr>
        <p:spPr>
          <a:xfrm>
            <a:off x="4968654" y="5103430"/>
            <a:ext cx="1919236" cy="625510"/>
          </a:xfrm>
          <a:prstGeom prst="round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Procurement SOW3</a:t>
            </a:r>
          </a:p>
        </p:txBody>
      </p:sp>
      <p:sp>
        <p:nvSpPr>
          <p:cNvPr id="15" name="Rectangle: Rounded Corners 14">
            <a:extLst>
              <a:ext uri="{FF2B5EF4-FFF2-40B4-BE49-F238E27FC236}">
                <a16:creationId xmlns:a16="http://schemas.microsoft.com/office/drawing/2014/main" id="{201B7335-1316-4E94-8CBC-EA547EA7D299}"/>
              </a:ext>
            </a:extLst>
          </p:cNvPr>
          <p:cNvSpPr/>
          <p:nvPr/>
        </p:nvSpPr>
        <p:spPr>
          <a:xfrm>
            <a:off x="4955227" y="5937194"/>
            <a:ext cx="1919236" cy="625510"/>
          </a:xfrm>
          <a:prstGeom prst="round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Procurement SOW4</a:t>
            </a:r>
          </a:p>
        </p:txBody>
      </p:sp>
      <p:cxnSp>
        <p:nvCxnSpPr>
          <p:cNvPr id="16" name="Straight Connector 15">
            <a:extLst>
              <a:ext uri="{FF2B5EF4-FFF2-40B4-BE49-F238E27FC236}">
                <a16:creationId xmlns:a16="http://schemas.microsoft.com/office/drawing/2014/main" id="{6D9701ED-0FAE-44D7-A561-317EFDC1BEAA}"/>
              </a:ext>
            </a:extLst>
          </p:cNvPr>
          <p:cNvCxnSpPr>
            <a:cxnSpLocks/>
            <a:stCxn id="5" idx="6"/>
            <a:endCxn id="6" idx="1"/>
          </p:cNvCxnSpPr>
          <p:nvPr/>
        </p:nvCxnSpPr>
        <p:spPr>
          <a:xfrm flipV="1">
            <a:off x="4696129" y="3748657"/>
            <a:ext cx="259098" cy="13176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4CAE191-28E6-4549-9E08-CCDEBBB3F9E2}"/>
              </a:ext>
            </a:extLst>
          </p:cNvPr>
          <p:cNvCxnSpPr>
            <a:cxnSpLocks/>
            <a:stCxn id="5" idx="6"/>
            <a:endCxn id="13" idx="1"/>
          </p:cNvCxnSpPr>
          <p:nvPr/>
        </p:nvCxnSpPr>
        <p:spPr>
          <a:xfrm flipV="1">
            <a:off x="4696129" y="4582421"/>
            <a:ext cx="272525" cy="48383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09EAC6F-60D3-47B5-8376-FB1ADA712AB5}"/>
              </a:ext>
            </a:extLst>
          </p:cNvPr>
          <p:cNvCxnSpPr>
            <a:cxnSpLocks/>
            <a:stCxn id="5" idx="6"/>
            <a:endCxn id="14" idx="1"/>
          </p:cNvCxnSpPr>
          <p:nvPr/>
        </p:nvCxnSpPr>
        <p:spPr>
          <a:xfrm>
            <a:off x="4696129" y="5066257"/>
            <a:ext cx="272525" cy="34992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A510517-CADB-4F65-B39D-1296F2C0320D}"/>
              </a:ext>
            </a:extLst>
          </p:cNvPr>
          <p:cNvCxnSpPr>
            <a:cxnSpLocks/>
            <a:endCxn id="15" idx="1"/>
          </p:cNvCxnSpPr>
          <p:nvPr/>
        </p:nvCxnSpPr>
        <p:spPr>
          <a:xfrm>
            <a:off x="4696129" y="5066257"/>
            <a:ext cx="259098" cy="1183692"/>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247C94C1-E779-49AF-8196-1DCC3DEBB01B}"/>
              </a:ext>
            </a:extLst>
          </p:cNvPr>
          <p:cNvSpPr txBox="1"/>
          <p:nvPr/>
        </p:nvSpPr>
        <p:spPr>
          <a:xfrm>
            <a:off x="7129993" y="3871936"/>
            <a:ext cx="1880262" cy="2308324"/>
          </a:xfrm>
          <a:prstGeom prst="rect">
            <a:avLst/>
          </a:prstGeom>
          <a:noFill/>
        </p:spPr>
        <p:txBody>
          <a:bodyPr wrap="square" rtlCol="0">
            <a:spAutoFit/>
          </a:bodyPr>
          <a:lstStyle/>
          <a:p>
            <a:r>
              <a:rPr lang="en-CA" dirty="0"/>
              <a:t>A separate procurement SOW for each related contract (i.e., how the procured scope will be allocated to various sellers)</a:t>
            </a:r>
          </a:p>
        </p:txBody>
      </p:sp>
    </p:spTree>
    <p:extLst>
      <p:ext uri="{BB962C8B-B14F-4D97-AF65-F5344CB8AC3E}">
        <p14:creationId xmlns:p14="http://schemas.microsoft.com/office/powerpoint/2010/main" val="42562349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B2720-79EE-4ADF-88A2-6F6F8C4DB904}"/>
              </a:ext>
            </a:extLst>
          </p:cNvPr>
          <p:cNvSpPr>
            <a:spLocks noGrp="1"/>
          </p:cNvSpPr>
          <p:nvPr>
            <p:ph type="title"/>
          </p:nvPr>
        </p:nvSpPr>
        <p:spPr/>
        <p:txBody>
          <a:bodyPr>
            <a:normAutofit fontScale="90000"/>
          </a:bodyPr>
          <a:lstStyle/>
          <a:p>
            <a:r>
              <a:rPr lang="en-CA" dirty="0"/>
              <a:t>Procurement statement of work</a:t>
            </a:r>
            <a:br>
              <a:rPr lang="en-CA" dirty="0"/>
            </a:br>
            <a:r>
              <a:rPr lang="en-CA" dirty="0"/>
              <a:t>Example</a:t>
            </a:r>
          </a:p>
        </p:txBody>
      </p:sp>
      <p:sp>
        <p:nvSpPr>
          <p:cNvPr id="4" name="Slide Number Placeholder 3">
            <a:extLst>
              <a:ext uri="{FF2B5EF4-FFF2-40B4-BE49-F238E27FC236}">
                <a16:creationId xmlns:a16="http://schemas.microsoft.com/office/drawing/2014/main" id="{14EF988F-C09D-4431-8237-E88868DA761F}"/>
              </a:ext>
            </a:extLst>
          </p:cNvPr>
          <p:cNvSpPr>
            <a:spLocks noGrp="1"/>
          </p:cNvSpPr>
          <p:nvPr>
            <p:ph type="sldNum" sz="quarter" idx="12"/>
          </p:nvPr>
        </p:nvSpPr>
        <p:spPr>
          <a:xfrm>
            <a:off x="13445" y="6335052"/>
            <a:ext cx="770468" cy="365125"/>
          </a:xfrm>
        </p:spPr>
        <p:txBody>
          <a:bodyPr/>
          <a:lstStyle/>
          <a:p>
            <a:fld id="{5771F767-0FB1-44C9-A6CF-166E2F908689}" type="slidenum">
              <a:rPr lang="en-US" smtClean="0"/>
              <a:pPr/>
              <a:t>17</a:t>
            </a:fld>
            <a:endParaRPr lang="en-US" dirty="0"/>
          </a:p>
        </p:txBody>
      </p:sp>
      <p:pic>
        <p:nvPicPr>
          <p:cNvPr id="1026" name="Picture 2" descr="Arenas | City of London">
            <a:extLst>
              <a:ext uri="{FF2B5EF4-FFF2-40B4-BE49-F238E27FC236}">
                <a16:creationId xmlns:a16="http://schemas.microsoft.com/office/drawing/2014/main" id="{DAB00C89-1D31-4A78-9C2A-3B209274CB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9100" y="1543015"/>
            <a:ext cx="3033460" cy="1705479"/>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DEF8913B-7D81-43D0-A6E3-37504F2B068C}"/>
              </a:ext>
            </a:extLst>
          </p:cNvPr>
          <p:cNvSpPr txBox="1"/>
          <p:nvPr/>
        </p:nvSpPr>
        <p:spPr>
          <a:xfrm>
            <a:off x="4068609" y="1374173"/>
            <a:ext cx="4934714" cy="1938992"/>
          </a:xfrm>
          <a:prstGeom prst="rect">
            <a:avLst/>
          </a:prstGeom>
          <a:noFill/>
        </p:spPr>
        <p:txBody>
          <a:bodyPr wrap="square" rtlCol="0">
            <a:spAutoFit/>
          </a:bodyPr>
          <a:lstStyle/>
          <a:p>
            <a:r>
              <a:rPr lang="en-CA" sz="2400" dirty="0"/>
              <a:t>The project phase consists of </a:t>
            </a:r>
            <a:r>
              <a:rPr lang="en-CA" sz="2400" u="sng" dirty="0"/>
              <a:t>design</a:t>
            </a:r>
            <a:r>
              <a:rPr lang="en-CA" sz="2400" dirty="0"/>
              <a:t> a new sports facility at Fanshawe College that will be used for both hockey and basketball.  Construction will be in a later phase of the project.</a:t>
            </a:r>
          </a:p>
        </p:txBody>
      </p:sp>
      <p:grpSp>
        <p:nvGrpSpPr>
          <p:cNvPr id="58" name="Group 57">
            <a:extLst>
              <a:ext uri="{FF2B5EF4-FFF2-40B4-BE49-F238E27FC236}">
                <a16:creationId xmlns:a16="http://schemas.microsoft.com/office/drawing/2014/main" id="{4E02056B-1476-4775-95BA-09C4A15023C2}"/>
              </a:ext>
            </a:extLst>
          </p:cNvPr>
          <p:cNvGrpSpPr/>
          <p:nvPr/>
        </p:nvGrpSpPr>
        <p:grpSpPr>
          <a:xfrm>
            <a:off x="398679" y="3636700"/>
            <a:ext cx="8446051" cy="2960409"/>
            <a:chOff x="398679" y="3636700"/>
            <a:chExt cx="8446051" cy="2960409"/>
          </a:xfrm>
        </p:grpSpPr>
        <p:grpSp>
          <p:nvGrpSpPr>
            <p:cNvPr id="55" name="Group 54">
              <a:extLst>
                <a:ext uri="{FF2B5EF4-FFF2-40B4-BE49-F238E27FC236}">
                  <a16:creationId xmlns:a16="http://schemas.microsoft.com/office/drawing/2014/main" id="{FD93C309-FC02-42B2-87E4-D7AEDD249100}"/>
                </a:ext>
              </a:extLst>
            </p:cNvPr>
            <p:cNvGrpSpPr/>
            <p:nvPr/>
          </p:nvGrpSpPr>
          <p:grpSpPr>
            <a:xfrm>
              <a:off x="398679" y="3636700"/>
              <a:ext cx="8446051" cy="2492119"/>
              <a:chOff x="398679" y="3636700"/>
              <a:chExt cx="8446051" cy="2492119"/>
            </a:xfrm>
          </p:grpSpPr>
          <p:sp>
            <p:nvSpPr>
              <p:cNvPr id="5" name="Rectangle: Rounded Corners 4">
                <a:extLst>
                  <a:ext uri="{FF2B5EF4-FFF2-40B4-BE49-F238E27FC236}">
                    <a16:creationId xmlns:a16="http://schemas.microsoft.com/office/drawing/2014/main" id="{94DEDBA1-78A7-44EB-B735-4DB11C892AB7}"/>
                  </a:ext>
                </a:extLst>
              </p:cNvPr>
              <p:cNvSpPr/>
              <p:nvPr/>
            </p:nvSpPr>
            <p:spPr>
              <a:xfrm>
                <a:off x="2627620" y="3664335"/>
                <a:ext cx="4403340" cy="2464484"/>
              </a:xfrm>
              <a:prstGeom prst="roundRect">
                <a:avLst>
                  <a:gd name="adj" fmla="val 9736"/>
                </a:avLst>
              </a:prstGeom>
              <a:solidFill>
                <a:schemeClr val="bg1">
                  <a:lumMod val="85000"/>
                </a:schemeClr>
              </a:solidFill>
              <a:ln w="19050">
                <a:solidFill>
                  <a:schemeClr val="bg1">
                    <a:lumMod val="6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Oval 5">
                <a:extLst>
                  <a:ext uri="{FF2B5EF4-FFF2-40B4-BE49-F238E27FC236}">
                    <a16:creationId xmlns:a16="http://schemas.microsoft.com/office/drawing/2014/main" id="{69A4239F-3360-4448-806E-62969E6B9C6E}"/>
                  </a:ext>
                </a:extLst>
              </p:cNvPr>
              <p:cNvSpPr/>
              <p:nvPr/>
            </p:nvSpPr>
            <p:spPr>
              <a:xfrm>
                <a:off x="398679" y="4124404"/>
                <a:ext cx="1517301" cy="1517301"/>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000" dirty="0"/>
                  <a:t>Project Scope Baseline</a:t>
                </a:r>
              </a:p>
            </p:txBody>
          </p:sp>
          <p:sp>
            <p:nvSpPr>
              <p:cNvPr id="7" name="Rectangle: Rounded Corners 6">
                <a:extLst>
                  <a:ext uri="{FF2B5EF4-FFF2-40B4-BE49-F238E27FC236}">
                    <a16:creationId xmlns:a16="http://schemas.microsoft.com/office/drawing/2014/main" id="{D5BF65CE-0C55-4CB3-9AEB-5532230C6CE1}"/>
                  </a:ext>
                </a:extLst>
              </p:cNvPr>
              <p:cNvSpPr/>
              <p:nvPr/>
            </p:nvSpPr>
            <p:spPr>
              <a:xfrm>
                <a:off x="2800603" y="3801239"/>
                <a:ext cx="1478100" cy="625510"/>
              </a:xfrm>
              <a:prstGeom prst="round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Procurement SOW1</a:t>
                </a:r>
              </a:p>
            </p:txBody>
          </p:sp>
          <p:sp>
            <p:nvSpPr>
              <p:cNvPr id="8" name="Rectangle: Rounded Corners 7">
                <a:extLst>
                  <a:ext uri="{FF2B5EF4-FFF2-40B4-BE49-F238E27FC236}">
                    <a16:creationId xmlns:a16="http://schemas.microsoft.com/office/drawing/2014/main" id="{27146137-F615-48AE-9D0C-34288245A630}"/>
                  </a:ext>
                </a:extLst>
              </p:cNvPr>
              <p:cNvSpPr/>
              <p:nvPr/>
            </p:nvSpPr>
            <p:spPr>
              <a:xfrm>
                <a:off x="2800603" y="4560892"/>
                <a:ext cx="1478100" cy="625510"/>
              </a:xfrm>
              <a:prstGeom prst="round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Procurement SOW2</a:t>
                </a:r>
              </a:p>
            </p:txBody>
          </p:sp>
          <p:sp>
            <p:nvSpPr>
              <p:cNvPr id="9" name="Rectangle: Rounded Corners 8">
                <a:extLst>
                  <a:ext uri="{FF2B5EF4-FFF2-40B4-BE49-F238E27FC236}">
                    <a16:creationId xmlns:a16="http://schemas.microsoft.com/office/drawing/2014/main" id="{13F13100-0FC6-4F7D-B16A-69BFCB23F0F2}"/>
                  </a:ext>
                </a:extLst>
              </p:cNvPr>
              <p:cNvSpPr/>
              <p:nvPr/>
            </p:nvSpPr>
            <p:spPr>
              <a:xfrm>
                <a:off x="2782292" y="5309115"/>
                <a:ext cx="1478100" cy="625510"/>
              </a:xfrm>
              <a:prstGeom prst="round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Procurement SOW3</a:t>
                </a:r>
              </a:p>
            </p:txBody>
          </p:sp>
          <p:cxnSp>
            <p:nvCxnSpPr>
              <p:cNvPr id="11" name="Straight Connector 10">
                <a:extLst>
                  <a:ext uri="{FF2B5EF4-FFF2-40B4-BE49-F238E27FC236}">
                    <a16:creationId xmlns:a16="http://schemas.microsoft.com/office/drawing/2014/main" id="{D35010AB-AD94-4C25-B590-26402D0BF322}"/>
                  </a:ext>
                </a:extLst>
              </p:cNvPr>
              <p:cNvCxnSpPr>
                <a:cxnSpLocks/>
                <a:stCxn id="6" idx="6"/>
                <a:endCxn id="7" idx="1"/>
              </p:cNvCxnSpPr>
              <p:nvPr/>
            </p:nvCxnSpPr>
            <p:spPr>
              <a:xfrm flipV="1">
                <a:off x="1915980" y="4113994"/>
                <a:ext cx="884623" cy="76906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0771DBD-B21A-4CF3-8538-AD42B3896084}"/>
                  </a:ext>
                </a:extLst>
              </p:cNvPr>
              <p:cNvCxnSpPr>
                <a:cxnSpLocks/>
                <a:stCxn id="6" idx="6"/>
                <a:endCxn id="8" idx="1"/>
              </p:cNvCxnSpPr>
              <p:nvPr/>
            </p:nvCxnSpPr>
            <p:spPr>
              <a:xfrm flipV="1">
                <a:off x="1915980" y="4873647"/>
                <a:ext cx="884623" cy="940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F125F89-6F84-4D77-8897-0F57BB335FE9}"/>
                  </a:ext>
                </a:extLst>
              </p:cNvPr>
              <p:cNvCxnSpPr>
                <a:cxnSpLocks/>
                <a:stCxn id="6" idx="6"/>
                <a:endCxn id="9" idx="1"/>
              </p:cNvCxnSpPr>
              <p:nvPr/>
            </p:nvCxnSpPr>
            <p:spPr>
              <a:xfrm>
                <a:off x="1915980" y="4883055"/>
                <a:ext cx="866312" cy="738815"/>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B86BDE20-3D13-46AC-A072-00141B327490}"/>
                  </a:ext>
                </a:extLst>
              </p:cNvPr>
              <p:cNvSpPr txBox="1"/>
              <p:nvPr/>
            </p:nvSpPr>
            <p:spPr>
              <a:xfrm>
                <a:off x="4317904" y="3801239"/>
                <a:ext cx="2878773" cy="646331"/>
              </a:xfrm>
              <a:prstGeom prst="rect">
                <a:avLst/>
              </a:prstGeom>
              <a:noFill/>
            </p:spPr>
            <p:txBody>
              <a:bodyPr wrap="square" rtlCol="0">
                <a:spAutoFit/>
              </a:bodyPr>
              <a:lstStyle/>
              <a:p>
                <a:r>
                  <a:rPr lang="en-CA" dirty="0"/>
                  <a:t>General design of new facility (building)</a:t>
                </a:r>
              </a:p>
            </p:txBody>
          </p:sp>
          <p:sp>
            <p:nvSpPr>
              <p:cNvPr id="40" name="TextBox 39">
                <a:extLst>
                  <a:ext uri="{FF2B5EF4-FFF2-40B4-BE49-F238E27FC236}">
                    <a16:creationId xmlns:a16="http://schemas.microsoft.com/office/drawing/2014/main" id="{FBF996B7-61CE-4C89-8581-90ADF9370CFA}"/>
                  </a:ext>
                </a:extLst>
              </p:cNvPr>
              <p:cNvSpPr txBox="1"/>
              <p:nvPr/>
            </p:nvSpPr>
            <p:spPr>
              <a:xfrm>
                <a:off x="4318977" y="4559888"/>
                <a:ext cx="2049745" cy="646331"/>
              </a:xfrm>
              <a:prstGeom prst="rect">
                <a:avLst/>
              </a:prstGeom>
              <a:noFill/>
            </p:spPr>
            <p:txBody>
              <a:bodyPr wrap="square" rtlCol="0">
                <a:spAutoFit/>
              </a:bodyPr>
              <a:lstStyle/>
              <a:p>
                <a:r>
                  <a:rPr lang="en-CA" dirty="0"/>
                  <a:t>Ice pad refrigeration design</a:t>
                </a:r>
              </a:p>
            </p:txBody>
          </p:sp>
          <p:sp>
            <p:nvSpPr>
              <p:cNvPr id="41" name="TextBox 40">
                <a:extLst>
                  <a:ext uri="{FF2B5EF4-FFF2-40B4-BE49-F238E27FC236}">
                    <a16:creationId xmlns:a16="http://schemas.microsoft.com/office/drawing/2014/main" id="{7B103FE1-A6CE-4E82-A1BE-1C2347CA8E42}"/>
                  </a:ext>
                </a:extLst>
              </p:cNvPr>
              <p:cNvSpPr txBox="1"/>
              <p:nvPr/>
            </p:nvSpPr>
            <p:spPr>
              <a:xfrm>
                <a:off x="4299593" y="5309115"/>
                <a:ext cx="2878773" cy="646331"/>
              </a:xfrm>
              <a:prstGeom prst="rect">
                <a:avLst/>
              </a:prstGeom>
              <a:noFill/>
            </p:spPr>
            <p:txBody>
              <a:bodyPr wrap="square" rtlCol="0">
                <a:spAutoFit/>
              </a:bodyPr>
              <a:lstStyle/>
              <a:p>
                <a:r>
                  <a:rPr lang="en-CA" dirty="0"/>
                  <a:t>Facility conversion design (to/from basketball/hockey)</a:t>
                </a:r>
              </a:p>
            </p:txBody>
          </p:sp>
          <p:sp>
            <p:nvSpPr>
              <p:cNvPr id="52" name="TextBox 51">
                <a:extLst>
                  <a:ext uri="{FF2B5EF4-FFF2-40B4-BE49-F238E27FC236}">
                    <a16:creationId xmlns:a16="http://schemas.microsoft.com/office/drawing/2014/main" id="{5EE8EA44-94DB-4AE8-993F-B094693E0499}"/>
                  </a:ext>
                </a:extLst>
              </p:cNvPr>
              <p:cNvSpPr txBox="1"/>
              <p:nvPr/>
            </p:nvSpPr>
            <p:spPr>
              <a:xfrm>
                <a:off x="7228020" y="3636700"/>
                <a:ext cx="1616710" cy="2123658"/>
              </a:xfrm>
              <a:prstGeom prst="rect">
                <a:avLst/>
              </a:prstGeom>
              <a:noFill/>
            </p:spPr>
            <p:txBody>
              <a:bodyPr wrap="square" rtlCol="0">
                <a:spAutoFit/>
              </a:bodyPr>
              <a:lstStyle/>
              <a:p>
                <a:r>
                  <a:rPr lang="en-CA" sz="2200" dirty="0"/>
                  <a:t>Three separate contracts.  Why not all in one contract?</a:t>
                </a:r>
              </a:p>
            </p:txBody>
          </p:sp>
        </p:grpSp>
        <p:pic>
          <p:nvPicPr>
            <p:cNvPr id="57" name="Graphic 56" descr="Help with solid fill">
              <a:extLst>
                <a:ext uri="{FF2B5EF4-FFF2-40B4-BE49-F238E27FC236}">
                  <a16:creationId xmlns:a16="http://schemas.microsoft.com/office/drawing/2014/main" id="{A1C5F040-C870-4925-A48E-C909F85EF35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375426" y="5682709"/>
              <a:ext cx="914400" cy="914400"/>
            </a:xfrm>
            <a:prstGeom prst="rect">
              <a:avLst/>
            </a:prstGeom>
          </p:spPr>
        </p:pic>
      </p:grpSp>
      <p:cxnSp>
        <p:nvCxnSpPr>
          <p:cNvPr id="60" name="Straight Connector 59">
            <a:extLst>
              <a:ext uri="{FF2B5EF4-FFF2-40B4-BE49-F238E27FC236}">
                <a16:creationId xmlns:a16="http://schemas.microsoft.com/office/drawing/2014/main" id="{6BA819AC-77F9-4B1D-9B41-EA9CD5A446F2}"/>
              </a:ext>
            </a:extLst>
          </p:cNvPr>
          <p:cNvCxnSpPr/>
          <p:nvPr/>
        </p:nvCxnSpPr>
        <p:spPr>
          <a:xfrm>
            <a:off x="180870" y="3429000"/>
            <a:ext cx="866386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30218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B2720-79EE-4ADF-88A2-6F6F8C4DB904}"/>
              </a:ext>
            </a:extLst>
          </p:cNvPr>
          <p:cNvSpPr>
            <a:spLocks noGrp="1"/>
          </p:cNvSpPr>
          <p:nvPr>
            <p:ph type="title"/>
          </p:nvPr>
        </p:nvSpPr>
        <p:spPr/>
        <p:txBody>
          <a:bodyPr>
            <a:normAutofit fontScale="90000"/>
          </a:bodyPr>
          <a:lstStyle/>
          <a:p>
            <a:r>
              <a:rPr lang="en-CA" dirty="0"/>
              <a:t>Procurement statement of work</a:t>
            </a:r>
            <a:br>
              <a:rPr lang="en-CA" dirty="0"/>
            </a:br>
            <a:r>
              <a:rPr lang="en-CA" dirty="0"/>
              <a:t>Example (cont’d)</a:t>
            </a:r>
          </a:p>
        </p:txBody>
      </p:sp>
      <p:sp>
        <p:nvSpPr>
          <p:cNvPr id="4" name="Slide Number Placeholder 3">
            <a:extLst>
              <a:ext uri="{FF2B5EF4-FFF2-40B4-BE49-F238E27FC236}">
                <a16:creationId xmlns:a16="http://schemas.microsoft.com/office/drawing/2014/main" id="{14EF988F-C09D-4431-8237-E88868DA761F}"/>
              </a:ext>
            </a:extLst>
          </p:cNvPr>
          <p:cNvSpPr>
            <a:spLocks noGrp="1"/>
          </p:cNvSpPr>
          <p:nvPr>
            <p:ph type="sldNum" sz="quarter" idx="12"/>
          </p:nvPr>
        </p:nvSpPr>
        <p:spPr>
          <a:xfrm>
            <a:off x="13445" y="6335052"/>
            <a:ext cx="770468" cy="365125"/>
          </a:xfrm>
        </p:spPr>
        <p:txBody>
          <a:bodyPr/>
          <a:lstStyle/>
          <a:p>
            <a:fld id="{5771F767-0FB1-44C9-A6CF-166E2F908689}" type="slidenum">
              <a:rPr lang="en-US" smtClean="0"/>
              <a:pPr/>
              <a:t>18</a:t>
            </a:fld>
            <a:endParaRPr lang="en-US" dirty="0"/>
          </a:p>
        </p:txBody>
      </p:sp>
      <p:pic>
        <p:nvPicPr>
          <p:cNvPr id="1026" name="Picture 2" descr="Arenas | City of London">
            <a:extLst>
              <a:ext uri="{FF2B5EF4-FFF2-40B4-BE49-F238E27FC236}">
                <a16:creationId xmlns:a16="http://schemas.microsoft.com/office/drawing/2014/main" id="{DAB00C89-1D31-4A78-9C2A-3B209274CB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9100" y="1543015"/>
            <a:ext cx="3033460" cy="1705479"/>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DEF8913B-7D81-43D0-A6E3-37504F2B068C}"/>
              </a:ext>
            </a:extLst>
          </p:cNvPr>
          <p:cNvSpPr txBox="1"/>
          <p:nvPr/>
        </p:nvSpPr>
        <p:spPr>
          <a:xfrm>
            <a:off x="4088706" y="1909618"/>
            <a:ext cx="4934714" cy="830997"/>
          </a:xfrm>
          <a:prstGeom prst="rect">
            <a:avLst/>
          </a:prstGeom>
          <a:noFill/>
        </p:spPr>
        <p:txBody>
          <a:bodyPr wrap="square" rtlCol="0">
            <a:spAutoFit/>
          </a:bodyPr>
          <a:lstStyle/>
          <a:p>
            <a:r>
              <a:rPr lang="en-CA" sz="2400" dirty="0"/>
              <a:t>What would be included in each procurement SOW?</a:t>
            </a:r>
          </a:p>
        </p:txBody>
      </p:sp>
      <p:grpSp>
        <p:nvGrpSpPr>
          <p:cNvPr id="3" name="Group 2">
            <a:extLst>
              <a:ext uri="{FF2B5EF4-FFF2-40B4-BE49-F238E27FC236}">
                <a16:creationId xmlns:a16="http://schemas.microsoft.com/office/drawing/2014/main" id="{B5AC7A74-2335-491D-BDB9-CA09C3EE58FF}"/>
              </a:ext>
            </a:extLst>
          </p:cNvPr>
          <p:cNvGrpSpPr/>
          <p:nvPr/>
        </p:nvGrpSpPr>
        <p:grpSpPr>
          <a:xfrm>
            <a:off x="217466" y="3719372"/>
            <a:ext cx="4569057" cy="2464484"/>
            <a:chOff x="180870" y="3690061"/>
            <a:chExt cx="4569057" cy="2464484"/>
          </a:xfrm>
        </p:grpSpPr>
        <p:sp>
          <p:nvSpPr>
            <p:cNvPr id="5" name="Rectangle: Rounded Corners 4">
              <a:extLst>
                <a:ext uri="{FF2B5EF4-FFF2-40B4-BE49-F238E27FC236}">
                  <a16:creationId xmlns:a16="http://schemas.microsoft.com/office/drawing/2014/main" id="{94DEDBA1-78A7-44EB-B735-4DB11C892AB7}"/>
                </a:ext>
              </a:extLst>
            </p:cNvPr>
            <p:cNvSpPr/>
            <p:nvPr/>
          </p:nvSpPr>
          <p:spPr>
            <a:xfrm>
              <a:off x="180870" y="3690061"/>
              <a:ext cx="4403340" cy="2464484"/>
            </a:xfrm>
            <a:prstGeom prst="roundRect">
              <a:avLst>
                <a:gd name="adj" fmla="val 9736"/>
              </a:avLst>
            </a:prstGeom>
            <a:solidFill>
              <a:schemeClr val="bg1">
                <a:lumMod val="85000"/>
              </a:schemeClr>
            </a:solidFill>
            <a:ln w="19050">
              <a:solidFill>
                <a:schemeClr val="bg1">
                  <a:lumMod val="6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ectangle: Rounded Corners 6">
              <a:extLst>
                <a:ext uri="{FF2B5EF4-FFF2-40B4-BE49-F238E27FC236}">
                  <a16:creationId xmlns:a16="http://schemas.microsoft.com/office/drawing/2014/main" id="{D5BF65CE-0C55-4CB3-9AEB-5532230C6CE1}"/>
                </a:ext>
              </a:extLst>
            </p:cNvPr>
            <p:cNvSpPr/>
            <p:nvPr/>
          </p:nvSpPr>
          <p:spPr>
            <a:xfrm>
              <a:off x="353853" y="3826965"/>
              <a:ext cx="1478100" cy="625510"/>
            </a:xfrm>
            <a:prstGeom prst="round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Procurement SOW1</a:t>
              </a:r>
            </a:p>
          </p:txBody>
        </p:sp>
        <p:sp>
          <p:nvSpPr>
            <p:cNvPr id="8" name="Rectangle: Rounded Corners 7">
              <a:extLst>
                <a:ext uri="{FF2B5EF4-FFF2-40B4-BE49-F238E27FC236}">
                  <a16:creationId xmlns:a16="http://schemas.microsoft.com/office/drawing/2014/main" id="{27146137-F615-48AE-9D0C-34288245A630}"/>
                </a:ext>
              </a:extLst>
            </p:cNvPr>
            <p:cNvSpPr/>
            <p:nvPr/>
          </p:nvSpPr>
          <p:spPr>
            <a:xfrm>
              <a:off x="353853" y="4586618"/>
              <a:ext cx="1478100" cy="625510"/>
            </a:xfrm>
            <a:prstGeom prst="round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Procurement SOW2</a:t>
              </a:r>
            </a:p>
          </p:txBody>
        </p:sp>
        <p:sp>
          <p:nvSpPr>
            <p:cNvPr id="9" name="Rectangle: Rounded Corners 8">
              <a:extLst>
                <a:ext uri="{FF2B5EF4-FFF2-40B4-BE49-F238E27FC236}">
                  <a16:creationId xmlns:a16="http://schemas.microsoft.com/office/drawing/2014/main" id="{13F13100-0FC6-4F7D-B16A-69BFCB23F0F2}"/>
                </a:ext>
              </a:extLst>
            </p:cNvPr>
            <p:cNvSpPr/>
            <p:nvPr/>
          </p:nvSpPr>
          <p:spPr>
            <a:xfrm>
              <a:off x="335542" y="5334841"/>
              <a:ext cx="1478100" cy="625510"/>
            </a:xfrm>
            <a:prstGeom prst="round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Procurement SOW3</a:t>
              </a:r>
            </a:p>
          </p:txBody>
        </p:sp>
        <p:sp>
          <p:nvSpPr>
            <p:cNvPr id="38" name="TextBox 37">
              <a:extLst>
                <a:ext uri="{FF2B5EF4-FFF2-40B4-BE49-F238E27FC236}">
                  <a16:creationId xmlns:a16="http://schemas.microsoft.com/office/drawing/2014/main" id="{B86BDE20-3D13-46AC-A072-00141B327490}"/>
                </a:ext>
              </a:extLst>
            </p:cNvPr>
            <p:cNvSpPr txBox="1"/>
            <p:nvPr/>
          </p:nvSpPr>
          <p:spPr>
            <a:xfrm>
              <a:off x="1871154" y="3826965"/>
              <a:ext cx="2878773" cy="646331"/>
            </a:xfrm>
            <a:prstGeom prst="rect">
              <a:avLst/>
            </a:prstGeom>
            <a:noFill/>
          </p:spPr>
          <p:txBody>
            <a:bodyPr wrap="square" rtlCol="0">
              <a:spAutoFit/>
            </a:bodyPr>
            <a:lstStyle/>
            <a:p>
              <a:r>
                <a:rPr lang="en-CA" dirty="0"/>
                <a:t>General design of new facility (building)</a:t>
              </a:r>
            </a:p>
          </p:txBody>
        </p:sp>
        <p:sp>
          <p:nvSpPr>
            <p:cNvPr id="40" name="TextBox 39">
              <a:extLst>
                <a:ext uri="{FF2B5EF4-FFF2-40B4-BE49-F238E27FC236}">
                  <a16:creationId xmlns:a16="http://schemas.microsoft.com/office/drawing/2014/main" id="{FBF996B7-61CE-4C89-8581-90ADF9370CFA}"/>
                </a:ext>
              </a:extLst>
            </p:cNvPr>
            <p:cNvSpPr txBox="1"/>
            <p:nvPr/>
          </p:nvSpPr>
          <p:spPr>
            <a:xfrm>
              <a:off x="1872227" y="4585614"/>
              <a:ext cx="2049745" cy="646331"/>
            </a:xfrm>
            <a:prstGeom prst="rect">
              <a:avLst/>
            </a:prstGeom>
            <a:noFill/>
          </p:spPr>
          <p:txBody>
            <a:bodyPr wrap="square" rtlCol="0">
              <a:spAutoFit/>
            </a:bodyPr>
            <a:lstStyle/>
            <a:p>
              <a:r>
                <a:rPr lang="en-CA" dirty="0"/>
                <a:t>Ice pad refrigeration design</a:t>
              </a:r>
            </a:p>
          </p:txBody>
        </p:sp>
        <p:sp>
          <p:nvSpPr>
            <p:cNvPr id="41" name="TextBox 40">
              <a:extLst>
                <a:ext uri="{FF2B5EF4-FFF2-40B4-BE49-F238E27FC236}">
                  <a16:creationId xmlns:a16="http://schemas.microsoft.com/office/drawing/2014/main" id="{7B103FE1-A6CE-4E82-A1BE-1C2347CA8E42}"/>
                </a:ext>
              </a:extLst>
            </p:cNvPr>
            <p:cNvSpPr txBox="1"/>
            <p:nvPr/>
          </p:nvSpPr>
          <p:spPr>
            <a:xfrm>
              <a:off x="1852843" y="5334841"/>
              <a:ext cx="2878773" cy="646331"/>
            </a:xfrm>
            <a:prstGeom prst="rect">
              <a:avLst/>
            </a:prstGeom>
            <a:noFill/>
          </p:spPr>
          <p:txBody>
            <a:bodyPr wrap="square" rtlCol="0">
              <a:spAutoFit/>
            </a:bodyPr>
            <a:lstStyle/>
            <a:p>
              <a:r>
                <a:rPr lang="en-CA" dirty="0"/>
                <a:t>Facility conversion design (to/from basketball/hockey)</a:t>
              </a:r>
            </a:p>
          </p:txBody>
        </p:sp>
      </p:grpSp>
      <p:cxnSp>
        <p:nvCxnSpPr>
          <p:cNvPr id="21" name="Straight Connector 20">
            <a:extLst>
              <a:ext uri="{FF2B5EF4-FFF2-40B4-BE49-F238E27FC236}">
                <a16:creationId xmlns:a16="http://schemas.microsoft.com/office/drawing/2014/main" id="{3E6E57D0-DE8A-4A57-834C-5485E365FD23}"/>
              </a:ext>
            </a:extLst>
          </p:cNvPr>
          <p:cNvCxnSpPr/>
          <p:nvPr/>
        </p:nvCxnSpPr>
        <p:spPr>
          <a:xfrm>
            <a:off x="180870" y="3429000"/>
            <a:ext cx="8663860"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370B7376-A0EF-4763-870F-BAA2901A04B3}"/>
              </a:ext>
            </a:extLst>
          </p:cNvPr>
          <p:cNvSpPr txBox="1"/>
          <p:nvPr/>
        </p:nvSpPr>
        <p:spPr>
          <a:xfrm>
            <a:off x="4807413" y="3563005"/>
            <a:ext cx="4317449" cy="3139321"/>
          </a:xfrm>
          <a:prstGeom prst="rect">
            <a:avLst/>
          </a:prstGeom>
          <a:noFill/>
        </p:spPr>
        <p:txBody>
          <a:bodyPr wrap="square" rtlCol="0">
            <a:spAutoFit/>
          </a:bodyPr>
          <a:lstStyle/>
          <a:p>
            <a:r>
              <a:rPr lang="en-CA" sz="2200" dirty="0"/>
              <a:t>In each procurement SOW:</a:t>
            </a:r>
          </a:p>
          <a:p>
            <a:pPr marL="342900" indent="-342900">
              <a:buFont typeface="Arial" panose="020B0604020202020204" pitchFamily="34" charset="0"/>
              <a:buChar char="•"/>
            </a:pPr>
            <a:r>
              <a:rPr lang="en-US" sz="2200" dirty="0"/>
              <a:t>Description of the procurement item</a:t>
            </a:r>
          </a:p>
          <a:p>
            <a:pPr marL="342900" indent="-342900">
              <a:buFont typeface="Arial" panose="020B0604020202020204" pitchFamily="34" charset="0"/>
              <a:buChar char="•"/>
            </a:pPr>
            <a:r>
              <a:rPr lang="en-US" sz="2200" dirty="0"/>
              <a:t>Specifications, quality requirements and performance metrics</a:t>
            </a:r>
          </a:p>
          <a:p>
            <a:pPr marL="342900" indent="-342900">
              <a:buFont typeface="Arial" panose="020B0604020202020204" pitchFamily="34" charset="0"/>
              <a:buChar char="•"/>
            </a:pPr>
            <a:r>
              <a:rPr lang="en-US" sz="2200" dirty="0"/>
              <a:t>Period/place of performance and payment schedule</a:t>
            </a:r>
          </a:p>
          <a:p>
            <a:pPr marL="342900" indent="-342900">
              <a:buFont typeface="Arial" panose="020B0604020202020204" pitchFamily="34" charset="0"/>
              <a:buChar char="•"/>
            </a:pPr>
            <a:r>
              <a:rPr lang="en-US" sz="2200" dirty="0"/>
              <a:t>Acceptance/evaluation criteria</a:t>
            </a:r>
          </a:p>
        </p:txBody>
      </p:sp>
    </p:spTree>
    <p:extLst>
      <p:ext uri="{BB962C8B-B14F-4D97-AF65-F5344CB8AC3E}">
        <p14:creationId xmlns:p14="http://schemas.microsoft.com/office/powerpoint/2010/main" val="3599833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B96A4D90-A841-402A-BA34-C36E33BE953A}"/>
              </a:ext>
            </a:extLst>
          </p:cNvPr>
          <p:cNvSpPr>
            <a:spLocks noGrp="1"/>
          </p:cNvSpPr>
          <p:nvPr>
            <p:ph type="title"/>
          </p:nvPr>
        </p:nvSpPr>
        <p:spPr/>
        <p:txBody>
          <a:bodyPr>
            <a:normAutofit fontScale="90000"/>
          </a:bodyPr>
          <a:lstStyle/>
          <a:p>
            <a:r>
              <a:rPr lang="en-CA" dirty="0"/>
              <a:t>Procurement statement of work</a:t>
            </a:r>
            <a:br>
              <a:rPr lang="en-CA" dirty="0"/>
            </a:br>
            <a:r>
              <a:rPr lang="en-CA" dirty="0"/>
              <a:t>exercise</a:t>
            </a:r>
          </a:p>
        </p:txBody>
      </p:sp>
      <p:sp>
        <p:nvSpPr>
          <p:cNvPr id="23" name="Content Placeholder 2">
            <a:extLst>
              <a:ext uri="{FF2B5EF4-FFF2-40B4-BE49-F238E27FC236}">
                <a16:creationId xmlns:a16="http://schemas.microsoft.com/office/drawing/2014/main" id="{FF7A42E6-860F-4D87-A138-CDFA6E12C62B}"/>
              </a:ext>
            </a:extLst>
          </p:cNvPr>
          <p:cNvSpPr txBox="1">
            <a:spLocks/>
          </p:cNvSpPr>
          <p:nvPr/>
        </p:nvSpPr>
        <p:spPr>
          <a:xfrm>
            <a:off x="321547" y="1335436"/>
            <a:ext cx="8601389" cy="4984977"/>
          </a:xfrm>
          <a:prstGeom prst="rect">
            <a:avLst/>
          </a:prstGeom>
        </p:spPr>
        <p:txBody>
          <a:bodyPr vert="horz" lIns="91440" tIns="45720" rIns="91440" bIns="45720" rtlCol="0" anchor="t">
            <a:normAutofit fontScale="92500" lnSpcReduction="20000"/>
          </a:bodyPr>
          <a:lstStyle>
            <a:lvl1pPr marL="306000" indent="-306000" algn="l" defTabSz="457200" rtl="0" eaLnBrk="1" latinLnBrk="0" hangingPunct="1">
              <a:spcBef>
                <a:spcPct val="20000"/>
              </a:spcBef>
              <a:spcAft>
                <a:spcPts val="600"/>
              </a:spcAft>
              <a:buClr>
                <a:schemeClr val="tx2"/>
              </a:buClr>
              <a:buSzPct val="92000"/>
              <a:buFont typeface="Wingdings 2" panose="05020102010507070707" pitchFamily="18" charset="2"/>
              <a:buChar char=""/>
              <a:defRPr sz="22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tx2"/>
              </a:buClr>
              <a:buSzPct val="92000"/>
              <a:buFont typeface="Wingdings 2" panose="05020102010507070707" pitchFamily="18" charset="2"/>
              <a:buChar char=""/>
              <a:defRPr sz="20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tx2"/>
              </a:buClr>
              <a:buSzPct val="92000"/>
              <a:buFont typeface="Wingdings 2" panose="05020102010507070707" pitchFamily="18" charset="2"/>
              <a:buChar char=""/>
              <a:defRPr sz="18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tx2"/>
              </a:buClr>
              <a:buSzPct val="92000"/>
              <a:buFont typeface="Wingdings 2" panose="05020102010507070707" pitchFamily="18" charset="2"/>
              <a:buChar char=""/>
              <a:defRPr sz="17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tx2"/>
              </a:buClr>
              <a:buSzPct val="92000"/>
              <a:buFont typeface="Wingdings 2" panose="05020102010507070707" pitchFamily="18" charset="2"/>
              <a:buChar char=""/>
              <a:defRPr sz="16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lvl="0" indent="0">
              <a:buClr>
                <a:srgbClr val="3D3D3D"/>
              </a:buClr>
              <a:buNone/>
              <a:defRPr/>
            </a:pPr>
            <a:r>
              <a:rPr lang="en-CA" sz="2600" dirty="0">
                <a:solidFill>
                  <a:srgbClr val="3D3D3D"/>
                </a:solidFill>
                <a:latin typeface="Gill Sans MT" panose="020B0502020104020203"/>
              </a:rPr>
              <a:t>Select a City of London bidding opportunity that interests you.  Does the </a:t>
            </a:r>
            <a:r>
              <a:rPr lang="en-CA" sz="2600" u="sng" dirty="0">
                <a:solidFill>
                  <a:srgbClr val="3D3D3D"/>
                </a:solidFill>
              </a:rPr>
              <a:t>procurement statement of work (or </a:t>
            </a:r>
            <a:r>
              <a:rPr lang="en-CA" sz="2600" i="1" u="sng" dirty="0">
                <a:solidFill>
                  <a:srgbClr val="3D3D3D"/>
                </a:solidFill>
              </a:rPr>
              <a:t>terms of reference</a:t>
            </a:r>
            <a:r>
              <a:rPr lang="en-CA" sz="2600" u="sng" dirty="0">
                <a:solidFill>
                  <a:srgbClr val="3D3D3D"/>
                </a:solidFill>
              </a:rPr>
              <a:t>)</a:t>
            </a:r>
            <a:r>
              <a:rPr lang="en-CA" sz="2600" dirty="0">
                <a:solidFill>
                  <a:srgbClr val="3D3D3D"/>
                </a:solidFill>
              </a:rPr>
              <a:t> </a:t>
            </a:r>
            <a:r>
              <a:rPr lang="en-CA" sz="2600" dirty="0">
                <a:solidFill>
                  <a:srgbClr val="3D3D3D"/>
                </a:solidFill>
                <a:latin typeface="Gill Sans MT" panose="020B0502020104020203"/>
              </a:rPr>
              <a:t>cover the following?</a:t>
            </a:r>
          </a:p>
          <a:p>
            <a:pPr lvl="1">
              <a:buClr>
                <a:srgbClr val="3D3D3D"/>
              </a:buClr>
              <a:buFont typeface="Wingdings" panose="05000000000000000000" pitchFamily="2" charset="2"/>
              <a:buChar char="q"/>
              <a:defRPr/>
            </a:pPr>
            <a:r>
              <a:rPr kumimoji="0" lang="en-US" sz="2400" b="0" i="0" u="none" strike="noStrike" kern="1200" cap="none" spc="0" normalizeH="0" baseline="0" noProof="0" dirty="0">
                <a:ln>
                  <a:noFill/>
                </a:ln>
                <a:solidFill>
                  <a:srgbClr val="3D3D3D"/>
                </a:solidFill>
                <a:effectLst/>
                <a:uLnTx/>
                <a:uFillTx/>
                <a:latin typeface="Gill Sans MT" panose="020B0502020104020203"/>
                <a:ea typeface="+mn-ea"/>
                <a:cs typeface="+mn-cs"/>
              </a:rPr>
              <a:t>Description of the procurement item</a:t>
            </a:r>
          </a:p>
          <a:p>
            <a:pPr lvl="1">
              <a:buClr>
                <a:srgbClr val="3D3D3D"/>
              </a:buClr>
              <a:buFont typeface="Wingdings" panose="05000000000000000000" pitchFamily="2" charset="2"/>
              <a:buChar char="q"/>
              <a:defRPr/>
            </a:pPr>
            <a:r>
              <a:rPr lang="en-US" sz="2400" dirty="0">
                <a:solidFill>
                  <a:srgbClr val="3D3D3D"/>
                </a:solidFill>
                <a:latin typeface="Gill Sans MT" panose="020B0502020104020203"/>
              </a:rPr>
              <a:t>Specifications, quality requirements and performance metrics</a:t>
            </a:r>
          </a:p>
          <a:p>
            <a:pPr lvl="1">
              <a:buClr>
                <a:srgbClr val="3D3D3D"/>
              </a:buClr>
              <a:buFont typeface="Wingdings" panose="05000000000000000000" pitchFamily="2" charset="2"/>
              <a:buChar char="q"/>
              <a:defRPr/>
            </a:pPr>
            <a:r>
              <a:rPr kumimoji="0" lang="en-US" sz="2400" b="0" i="0" u="none" strike="noStrike" kern="1200" cap="none" spc="0" normalizeH="0" baseline="0" noProof="0" dirty="0">
                <a:ln>
                  <a:noFill/>
                </a:ln>
                <a:solidFill>
                  <a:srgbClr val="3D3D3D"/>
                </a:solidFill>
                <a:effectLst/>
                <a:uLnTx/>
                <a:uFillTx/>
                <a:latin typeface="Gill Sans MT" panose="020B0502020104020203"/>
                <a:ea typeface="+mn-ea"/>
                <a:cs typeface="+mn-cs"/>
              </a:rPr>
              <a:t>Description of collateral </a:t>
            </a:r>
            <a:r>
              <a:rPr lang="en-US" sz="2400" dirty="0">
                <a:solidFill>
                  <a:srgbClr val="3D3D3D"/>
                </a:solidFill>
                <a:latin typeface="Gill Sans MT" panose="020B0502020104020203"/>
              </a:rPr>
              <a:t>services* required</a:t>
            </a:r>
          </a:p>
          <a:p>
            <a:pPr lvl="1">
              <a:buClr>
                <a:srgbClr val="3D3D3D"/>
              </a:buClr>
              <a:buFont typeface="Wingdings" panose="05000000000000000000" pitchFamily="2" charset="2"/>
              <a:buChar char="q"/>
              <a:defRPr/>
            </a:pPr>
            <a:r>
              <a:rPr kumimoji="0" lang="en-US" sz="2400" b="0" i="0" u="none" strike="noStrike" kern="1200" cap="none" spc="0" normalizeH="0" baseline="0" noProof="0" dirty="0">
                <a:ln>
                  <a:noFill/>
                </a:ln>
                <a:solidFill>
                  <a:srgbClr val="3D3D3D"/>
                </a:solidFill>
                <a:effectLst/>
                <a:uLnTx/>
                <a:uFillTx/>
                <a:latin typeface="Gill Sans MT" panose="020B0502020104020203"/>
                <a:ea typeface="+mn-ea"/>
                <a:cs typeface="+mn-cs"/>
              </a:rPr>
              <a:t>Acceptance methods and criteria</a:t>
            </a:r>
          </a:p>
          <a:p>
            <a:pPr lvl="1">
              <a:buClr>
                <a:srgbClr val="3D3D3D"/>
              </a:buClr>
              <a:buFont typeface="Wingdings" panose="05000000000000000000" pitchFamily="2" charset="2"/>
              <a:buChar char="q"/>
              <a:defRPr/>
            </a:pPr>
            <a:r>
              <a:rPr lang="en-US" sz="2400" dirty="0">
                <a:solidFill>
                  <a:srgbClr val="3D3D3D"/>
                </a:solidFill>
                <a:latin typeface="Gill Sans MT" panose="020B0502020104020203"/>
              </a:rPr>
              <a:t>Performance data and other reports required</a:t>
            </a:r>
          </a:p>
          <a:p>
            <a:pPr lvl="1">
              <a:buClr>
                <a:srgbClr val="3D3D3D"/>
              </a:buClr>
              <a:buFont typeface="Wingdings" panose="05000000000000000000" pitchFamily="2" charset="2"/>
              <a:buChar char="q"/>
              <a:defRPr/>
            </a:pPr>
            <a:r>
              <a:rPr lang="en-US" sz="2400" dirty="0">
                <a:solidFill>
                  <a:srgbClr val="3D3D3D"/>
                </a:solidFill>
                <a:latin typeface="Gill Sans MT" panose="020B0502020104020203"/>
              </a:rPr>
              <a:t>Quality </a:t>
            </a:r>
          </a:p>
          <a:p>
            <a:pPr lvl="1">
              <a:buClr>
                <a:srgbClr val="3D3D3D"/>
              </a:buClr>
              <a:buFont typeface="Wingdings" panose="05000000000000000000" pitchFamily="2" charset="2"/>
              <a:buChar char="q"/>
              <a:defRPr/>
            </a:pPr>
            <a:r>
              <a:rPr kumimoji="0" lang="en-US" sz="2400" b="0" i="0" u="none" strike="noStrike" kern="1200" cap="none" spc="0" normalizeH="0" baseline="0" noProof="0" dirty="0">
                <a:ln>
                  <a:noFill/>
                </a:ln>
                <a:solidFill>
                  <a:srgbClr val="3D3D3D"/>
                </a:solidFill>
                <a:effectLst/>
                <a:uLnTx/>
                <a:uFillTx/>
                <a:latin typeface="Gill Sans MT" panose="020B0502020104020203"/>
                <a:ea typeface="+mn-ea"/>
                <a:cs typeface="+mn-cs"/>
              </a:rPr>
              <a:t>Period and place of performance</a:t>
            </a:r>
          </a:p>
          <a:p>
            <a:pPr lvl="1">
              <a:buClr>
                <a:srgbClr val="3D3D3D"/>
              </a:buClr>
              <a:buFont typeface="Wingdings" panose="05000000000000000000" pitchFamily="2" charset="2"/>
              <a:buChar char="q"/>
              <a:defRPr/>
            </a:pPr>
            <a:r>
              <a:rPr lang="en-US" sz="2400" dirty="0">
                <a:solidFill>
                  <a:srgbClr val="3D3D3D"/>
                </a:solidFill>
                <a:latin typeface="Gill Sans MT" panose="020B0502020104020203"/>
              </a:rPr>
              <a:t>Currency, payment schedule</a:t>
            </a:r>
          </a:p>
          <a:p>
            <a:pPr lvl="1">
              <a:buClr>
                <a:srgbClr val="3D3D3D"/>
              </a:buClr>
              <a:buFont typeface="Wingdings" panose="05000000000000000000" pitchFamily="2" charset="2"/>
              <a:buChar char="q"/>
              <a:defRPr/>
            </a:pPr>
            <a:r>
              <a:rPr kumimoji="0" lang="en-US" sz="2400" b="0" i="0" u="none" strike="noStrike" kern="1200" cap="none" spc="0" normalizeH="0" baseline="0" noProof="0" dirty="0">
                <a:ln>
                  <a:noFill/>
                </a:ln>
                <a:solidFill>
                  <a:srgbClr val="3D3D3D"/>
                </a:solidFill>
                <a:effectLst/>
                <a:uLnTx/>
                <a:uFillTx/>
                <a:latin typeface="Gill Sans MT" panose="020B0502020104020203"/>
                <a:ea typeface="+mn-ea"/>
                <a:cs typeface="+mn-cs"/>
              </a:rPr>
              <a:t>Warranty</a:t>
            </a:r>
          </a:p>
          <a:p>
            <a:pPr>
              <a:buClr>
                <a:srgbClr val="3D3D3D"/>
              </a:buClr>
              <a:defRPr/>
            </a:pPr>
            <a:endParaRPr kumimoji="0" lang="en-CA" sz="2200" b="0" i="0" u="none" strike="noStrike" kern="1200" cap="none" spc="0" normalizeH="0" baseline="0" noProof="0" dirty="0">
              <a:ln>
                <a:noFill/>
              </a:ln>
              <a:solidFill>
                <a:srgbClr val="3D3D3D"/>
              </a:solidFill>
              <a:effectLst/>
              <a:uLnTx/>
              <a:uFillTx/>
              <a:latin typeface="Gill Sans MT" panose="020B0502020104020203"/>
              <a:ea typeface="+mn-ea"/>
              <a:cs typeface="+mn-cs"/>
            </a:endParaRPr>
          </a:p>
        </p:txBody>
      </p:sp>
      <p:sp>
        <p:nvSpPr>
          <p:cNvPr id="4" name="TextBox 3">
            <a:extLst>
              <a:ext uri="{FF2B5EF4-FFF2-40B4-BE49-F238E27FC236}">
                <a16:creationId xmlns:a16="http://schemas.microsoft.com/office/drawing/2014/main" id="{318CC4F1-7B4A-4D8F-A66B-2A0CB4B017B0}"/>
              </a:ext>
            </a:extLst>
          </p:cNvPr>
          <p:cNvSpPr txBox="1"/>
          <p:nvPr/>
        </p:nvSpPr>
        <p:spPr>
          <a:xfrm>
            <a:off x="221064" y="6154320"/>
            <a:ext cx="8903798" cy="338554"/>
          </a:xfrm>
          <a:prstGeom prst="rect">
            <a:avLst/>
          </a:prstGeom>
          <a:noFill/>
        </p:spPr>
        <p:txBody>
          <a:bodyPr wrap="square" rtlCol="0">
            <a:spAutoFit/>
          </a:bodyPr>
          <a:lstStyle/>
          <a:p>
            <a:r>
              <a:rPr lang="en-CA" sz="1600" dirty="0"/>
              <a:t>*  </a:t>
            </a:r>
            <a:r>
              <a:rPr lang="en-US" sz="1600" dirty="0"/>
              <a:t>Verifying collateral transactions to reduce credit risk in unsecured financial transactions (e.g., bid bond).</a:t>
            </a:r>
            <a:endParaRPr lang="en-CA" sz="1600" dirty="0"/>
          </a:p>
        </p:txBody>
      </p:sp>
      <p:sp>
        <p:nvSpPr>
          <p:cNvPr id="5" name="Slide Number Placeholder 4">
            <a:extLst>
              <a:ext uri="{FF2B5EF4-FFF2-40B4-BE49-F238E27FC236}">
                <a16:creationId xmlns:a16="http://schemas.microsoft.com/office/drawing/2014/main" id="{7FD1FEFB-1C43-4422-B336-8ED9CA8A2570}"/>
              </a:ext>
            </a:extLst>
          </p:cNvPr>
          <p:cNvSpPr>
            <a:spLocks noGrp="1"/>
          </p:cNvSpPr>
          <p:nvPr>
            <p:ph type="sldNum" sz="quarter" idx="12"/>
          </p:nvPr>
        </p:nvSpPr>
        <p:spPr/>
        <p:txBody>
          <a:bodyPr/>
          <a:lstStyle/>
          <a:p>
            <a:fld id="{5771F767-0FB1-44C9-A6CF-166E2F908689}" type="slidenum">
              <a:rPr lang="en-US" smtClean="0"/>
              <a:pPr/>
              <a:t>19</a:t>
            </a:fld>
            <a:endParaRPr lang="en-US" dirty="0"/>
          </a:p>
        </p:txBody>
      </p:sp>
    </p:spTree>
    <p:extLst>
      <p:ext uri="{BB962C8B-B14F-4D97-AF65-F5344CB8AC3E}">
        <p14:creationId xmlns:p14="http://schemas.microsoft.com/office/powerpoint/2010/main" val="712068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Module agenda</a:t>
            </a:r>
          </a:p>
        </p:txBody>
      </p:sp>
      <p:sp>
        <p:nvSpPr>
          <p:cNvPr id="10" name="Content Placeholder 2">
            <a:extLst>
              <a:ext uri="{FF2B5EF4-FFF2-40B4-BE49-F238E27FC236}">
                <a16:creationId xmlns:a16="http://schemas.microsoft.com/office/drawing/2014/main" id="{3FB047CB-9F94-4E2D-84D2-0D83EF3090DF}"/>
              </a:ext>
            </a:extLst>
          </p:cNvPr>
          <p:cNvSpPr>
            <a:spLocks noGrp="1"/>
          </p:cNvSpPr>
          <p:nvPr>
            <p:ph idx="1"/>
          </p:nvPr>
        </p:nvSpPr>
        <p:spPr>
          <a:xfrm>
            <a:off x="1354915" y="1668378"/>
            <a:ext cx="6648774" cy="3717538"/>
          </a:xfrm>
        </p:spPr>
        <p:txBody>
          <a:bodyPr>
            <a:normAutofit/>
          </a:bodyPr>
          <a:lstStyle/>
          <a:p>
            <a:r>
              <a:rPr lang="en-CA" dirty="0"/>
              <a:t>Module Learning Outcomes</a:t>
            </a:r>
          </a:p>
          <a:p>
            <a:pPr lvl="1"/>
            <a:r>
              <a:rPr lang="en-CA" dirty="0"/>
              <a:t>Understand the outputs of planning procurement management</a:t>
            </a:r>
          </a:p>
          <a:p>
            <a:pPr lvl="1"/>
            <a:r>
              <a:rPr lang="en-CA" dirty="0"/>
              <a:t>Identify correct use for various bid documents types</a:t>
            </a:r>
          </a:p>
          <a:p>
            <a:pPr lvl="1"/>
            <a:r>
              <a:rPr lang="en-CA" dirty="0"/>
              <a:t>Explore sample bid documents and their procurement statements of work</a:t>
            </a:r>
          </a:p>
          <a:p>
            <a:pPr lvl="1"/>
            <a:r>
              <a:rPr lang="en-CA" dirty="0"/>
              <a:t>Identify risk related to procurement</a:t>
            </a:r>
          </a:p>
          <a:p>
            <a:r>
              <a:rPr lang="en-CA" dirty="0"/>
              <a:t>Homework/evaluations</a:t>
            </a:r>
          </a:p>
        </p:txBody>
      </p:sp>
      <p:pic>
        <p:nvPicPr>
          <p:cNvPr id="4098" name="Picture 2" descr="The key to success in sales: an agenda | Sandler Training">
            <a:extLst>
              <a:ext uri="{FF2B5EF4-FFF2-40B4-BE49-F238E27FC236}">
                <a16:creationId xmlns:a16="http://schemas.microsoft.com/office/drawing/2014/main" id="{228A863A-6594-4E4D-8ED2-DA2C188960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9427" y="4246806"/>
            <a:ext cx="3414880" cy="227822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B38D810D-408D-4A9C-845D-1B71A4C9AE99}"/>
              </a:ext>
            </a:extLst>
          </p:cNvPr>
          <p:cNvSpPr>
            <a:spLocks noGrp="1"/>
          </p:cNvSpPr>
          <p:nvPr>
            <p:ph type="sldNum" sz="quarter" idx="12"/>
          </p:nvPr>
        </p:nvSpPr>
        <p:spPr/>
        <p:txBody>
          <a:bodyPr/>
          <a:lstStyle/>
          <a:p>
            <a:fld id="{5771F767-0FB1-44C9-A6CF-166E2F908689}" type="slidenum">
              <a:rPr lang="en-US" smtClean="0"/>
              <a:pPr/>
              <a:t>2</a:t>
            </a:fld>
            <a:endParaRPr lang="en-US" dirty="0"/>
          </a:p>
        </p:txBody>
      </p:sp>
    </p:spTree>
    <p:extLst>
      <p:ext uri="{BB962C8B-B14F-4D97-AF65-F5344CB8AC3E}">
        <p14:creationId xmlns:p14="http://schemas.microsoft.com/office/powerpoint/2010/main" val="2306080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FCABD-662A-459B-AFB7-EA5D44FFC504}"/>
              </a:ext>
            </a:extLst>
          </p:cNvPr>
          <p:cNvSpPr>
            <a:spLocks noGrp="1"/>
          </p:cNvSpPr>
          <p:nvPr>
            <p:ph type="title"/>
          </p:nvPr>
        </p:nvSpPr>
        <p:spPr>
          <a:xfrm>
            <a:off x="1237673" y="449755"/>
            <a:ext cx="7906327" cy="781095"/>
          </a:xfrm>
        </p:spPr>
        <p:txBody>
          <a:bodyPr>
            <a:normAutofit fontScale="90000"/>
          </a:bodyPr>
          <a:lstStyle/>
          <a:p>
            <a:r>
              <a:rPr lang="en-CA" dirty="0"/>
              <a:t>plan procurement management</a:t>
            </a:r>
            <a:br>
              <a:rPr lang="en-CA" dirty="0"/>
            </a:br>
            <a:r>
              <a:rPr lang="en-CA" dirty="0"/>
              <a:t>outputs (cont’d)</a:t>
            </a:r>
            <a:endParaRPr lang="en-CA" sz="2200" dirty="0"/>
          </a:p>
        </p:txBody>
      </p:sp>
      <p:sp>
        <p:nvSpPr>
          <p:cNvPr id="7" name="Slide Number Placeholder 6">
            <a:extLst>
              <a:ext uri="{FF2B5EF4-FFF2-40B4-BE49-F238E27FC236}">
                <a16:creationId xmlns:a16="http://schemas.microsoft.com/office/drawing/2014/main" id="{101708DD-8BB9-452A-85D9-6A89353DB035}"/>
              </a:ext>
            </a:extLst>
          </p:cNvPr>
          <p:cNvSpPr>
            <a:spLocks noGrp="1"/>
          </p:cNvSpPr>
          <p:nvPr>
            <p:ph type="sldNum" sz="quarter" idx="12"/>
          </p:nvPr>
        </p:nvSpPr>
        <p:spPr/>
        <p:txBody>
          <a:bodyPr/>
          <a:lstStyle/>
          <a:p>
            <a:fld id="{5771F767-0FB1-44C9-A6CF-166E2F908689}" type="slidenum">
              <a:rPr lang="en-US" smtClean="0"/>
              <a:pPr/>
              <a:t>20</a:t>
            </a:fld>
            <a:endParaRPr lang="en-US" dirty="0"/>
          </a:p>
        </p:txBody>
      </p:sp>
      <p:sp>
        <p:nvSpPr>
          <p:cNvPr id="10" name="TextBox 9">
            <a:extLst>
              <a:ext uri="{FF2B5EF4-FFF2-40B4-BE49-F238E27FC236}">
                <a16:creationId xmlns:a16="http://schemas.microsoft.com/office/drawing/2014/main" id="{2392B6A6-A56C-4551-8382-AE0D3F98F80A}"/>
              </a:ext>
            </a:extLst>
          </p:cNvPr>
          <p:cNvSpPr txBox="1"/>
          <p:nvPr/>
        </p:nvSpPr>
        <p:spPr>
          <a:xfrm>
            <a:off x="3540995" y="1338101"/>
            <a:ext cx="5285301" cy="5280933"/>
          </a:xfrm>
          <a:prstGeom prst="rect">
            <a:avLst/>
          </a:prstGeom>
          <a:noFill/>
        </p:spPr>
        <p:txBody>
          <a:bodyPr wrap="square" rtlCol="0">
            <a:spAutoFit/>
          </a:bodyPr>
          <a:lstStyle/>
          <a:p>
            <a:pPr>
              <a:spcAft>
                <a:spcPts val="500"/>
              </a:spcAft>
            </a:pPr>
            <a:r>
              <a:rPr lang="en-CA" sz="2200" b="1" dirty="0"/>
              <a:t>Source selection criteria</a:t>
            </a:r>
          </a:p>
          <a:p>
            <a:pPr>
              <a:spcAft>
                <a:spcPts val="500"/>
              </a:spcAft>
            </a:pPr>
            <a:r>
              <a:rPr lang="en-CA" sz="2200" dirty="0"/>
              <a:t>Criteria that will be used to evaluate the sellers’ submissions.</a:t>
            </a:r>
          </a:p>
          <a:p>
            <a:pPr>
              <a:spcAft>
                <a:spcPts val="500"/>
              </a:spcAft>
            </a:pPr>
            <a:r>
              <a:rPr lang="en-CA" sz="2200" b="1" dirty="0"/>
              <a:t>Independent cost estimates</a:t>
            </a:r>
          </a:p>
          <a:p>
            <a:pPr>
              <a:spcAft>
                <a:spcPts val="500"/>
              </a:spcAft>
            </a:pPr>
            <a:r>
              <a:rPr lang="en-CA" sz="2200" dirty="0"/>
              <a:t>The buyer should have an estimate of expected cost for the procurement before issuing the bid documents.  The cost estimate/range may be included in bid documents.</a:t>
            </a:r>
          </a:p>
          <a:p>
            <a:pPr>
              <a:spcAft>
                <a:spcPts val="500"/>
              </a:spcAft>
            </a:pPr>
            <a:r>
              <a:rPr lang="en-CA" sz="2200" dirty="0"/>
              <a:t>	Independent cost estimate - $150k</a:t>
            </a:r>
          </a:p>
          <a:p>
            <a:pPr>
              <a:spcAft>
                <a:spcPts val="500"/>
              </a:spcAft>
            </a:pPr>
            <a:r>
              <a:rPr lang="en-CA" sz="2200" dirty="0"/>
              <a:t>	Range of bids received - $165k to $177k</a:t>
            </a:r>
          </a:p>
          <a:p>
            <a:pPr>
              <a:spcAft>
                <a:spcPts val="500"/>
              </a:spcAft>
            </a:pPr>
            <a:r>
              <a:rPr lang="en-CA" sz="2200" b="1" dirty="0"/>
              <a:t>Risk register</a:t>
            </a:r>
          </a:p>
          <a:p>
            <a:pPr>
              <a:spcAft>
                <a:spcPts val="500"/>
              </a:spcAft>
            </a:pPr>
            <a:r>
              <a:rPr lang="en-CA" sz="2200" dirty="0"/>
              <a:t>Update the risk register with procurement-related uncertainty.</a:t>
            </a:r>
          </a:p>
        </p:txBody>
      </p:sp>
      <p:pic>
        <p:nvPicPr>
          <p:cNvPr id="11" name="Picture 10">
            <a:extLst>
              <a:ext uri="{FF2B5EF4-FFF2-40B4-BE49-F238E27FC236}">
                <a16:creationId xmlns:a16="http://schemas.microsoft.com/office/drawing/2014/main" id="{9A8666AC-1576-4877-9017-7D05B8F0CEBF}"/>
              </a:ext>
            </a:extLst>
          </p:cNvPr>
          <p:cNvPicPr>
            <a:picLocks noChangeAspect="1"/>
          </p:cNvPicPr>
          <p:nvPr/>
        </p:nvPicPr>
        <p:blipFill rotWithShape="1">
          <a:blip r:embed="rId3"/>
          <a:srcRect l="1888"/>
          <a:stretch/>
        </p:blipFill>
        <p:spPr>
          <a:xfrm>
            <a:off x="676449" y="1267984"/>
            <a:ext cx="2576135" cy="4939953"/>
          </a:xfrm>
          <a:prstGeom prst="rect">
            <a:avLst/>
          </a:prstGeom>
        </p:spPr>
      </p:pic>
      <p:cxnSp>
        <p:nvCxnSpPr>
          <p:cNvPr id="9" name="Straight Connector 8">
            <a:extLst>
              <a:ext uri="{FF2B5EF4-FFF2-40B4-BE49-F238E27FC236}">
                <a16:creationId xmlns:a16="http://schemas.microsoft.com/office/drawing/2014/main" id="{CE6AC8C1-5B3F-4018-8B02-77CC7C43443A}"/>
              </a:ext>
            </a:extLst>
          </p:cNvPr>
          <p:cNvCxnSpPr>
            <a:cxnSpLocks/>
          </p:cNvCxnSpPr>
          <p:nvPr/>
        </p:nvCxnSpPr>
        <p:spPr>
          <a:xfrm flipV="1">
            <a:off x="2789499" y="1567543"/>
            <a:ext cx="616121" cy="15007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AC01479-347A-4D0B-A073-237B2521F689}"/>
              </a:ext>
            </a:extLst>
          </p:cNvPr>
          <p:cNvCxnSpPr>
            <a:cxnSpLocks/>
          </p:cNvCxnSpPr>
          <p:nvPr/>
        </p:nvCxnSpPr>
        <p:spPr>
          <a:xfrm flipV="1">
            <a:off x="3009418" y="2733152"/>
            <a:ext cx="396202" cy="69584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0B8B6B4-8938-440F-955E-075DFB83235E}"/>
              </a:ext>
            </a:extLst>
          </p:cNvPr>
          <p:cNvCxnSpPr>
            <a:cxnSpLocks/>
          </p:cNvCxnSpPr>
          <p:nvPr/>
        </p:nvCxnSpPr>
        <p:spPr>
          <a:xfrm>
            <a:off x="2199190" y="5266481"/>
            <a:ext cx="1341805" cy="358156"/>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30" name="Graphic 29" descr="Help with solid fill">
            <a:extLst>
              <a:ext uri="{FF2B5EF4-FFF2-40B4-BE49-F238E27FC236}">
                <a16:creationId xmlns:a16="http://schemas.microsoft.com/office/drawing/2014/main" id="{35F6BB37-96F0-40F0-9FAF-8F555C76298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207957" y="4112446"/>
            <a:ext cx="618339" cy="618339"/>
          </a:xfrm>
          <a:prstGeom prst="rect">
            <a:avLst/>
          </a:prstGeom>
        </p:spPr>
      </p:pic>
      <p:sp>
        <p:nvSpPr>
          <p:cNvPr id="3" name="Speech Bubble: Rectangle 2">
            <a:extLst>
              <a:ext uri="{FF2B5EF4-FFF2-40B4-BE49-F238E27FC236}">
                <a16:creationId xmlns:a16="http://schemas.microsoft.com/office/drawing/2014/main" id="{B35321E9-5D10-44B3-4FFA-028C6B5A6775}"/>
              </a:ext>
            </a:extLst>
          </p:cNvPr>
          <p:cNvSpPr/>
          <p:nvPr/>
        </p:nvSpPr>
        <p:spPr>
          <a:xfrm>
            <a:off x="118877" y="6123710"/>
            <a:ext cx="936333" cy="449352"/>
          </a:xfrm>
          <a:prstGeom prst="wedgeRectCallout">
            <a:avLst>
              <a:gd name="adj1" fmla="val 6209"/>
              <a:gd name="adj2" fmla="val 89189"/>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rgbClr val="C00000"/>
                </a:solidFill>
              </a:rPr>
              <a:t>See Slide Notes</a:t>
            </a:r>
          </a:p>
        </p:txBody>
      </p:sp>
    </p:spTree>
    <p:extLst>
      <p:ext uri="{BB962C8B-B14F-4D97-AF65-F5344CB8AC3E}">
        <p14:creationId xmlns:p14="http://schemas.microsoft.com/office/powerpoint/2010/main" val="26094977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A3D02-FBF2-4F65-BF4E-B1F8B162BD25}"/>
              </a:ext>
            </a:extLst>
          </p:cNvPr>
          <p:cNvSpPr>
            <a:spLocks noGrp="1"/>
          </p:cNvSpPr>
          <p:nvPr>
            <p:ph type="title"/>
          </p:nvPr>
        </p:nvSpPr>
        <p:spPr/>
        <p:txBody>
          <a:bodyPr/>
          <a:lstStyle/>
          <a:p>
            <a:r>
              <a:rPr lang="en-CA" dirty="0"/>
              <a:t>Risk register update</a:t>
            </a:r>
          </a:p>
        </p:txBody>
      </p:sp>
      <p:sp>
        <p:nvSpPr>
          <p:cNvPr id="3" name="Content Placeholder 2">
            <a:extLst>
              <a:ext uri="{FF2B5EF4-FFF2-40B4-BE49-F238E27FC236}">
                <a16:creationId xmlns:a16="http://schemas.microsoft.com/office/drawing/2014/main" id="{951F2DB9-A64B-4D8F-A25D-70412C21CB25}"/>
              </a:ext>
            </a:extLst>
          </p:cNvPr>
          <p:cNvSpPr>
            <a:spLocks noGrp="1"/>
          </p:cNvSpPr>
          <p:nvPr>
            <p:ph idx="1"/>
          </p:nvPr>
        </p:nvSpPr>
        <p:spPr>
          <a:xfrm>
            <a:off x="706485" y="1531123"/>
            <a:ext cx="7989752" cy="4839531"/>
          </a:xfrm>
        </p:spPr>
        <p:txBody>
          <a:bodyPr/>
          <a:lstStyle/>
          <a:p>
            <a:r>
              <a:rPr lang="en-CA" dirty="0"/>
              <a:t>You may recall from other project management courses such as MGMT 6062, project risk is an </a:t>
            </a:r>
            <a:r>
              <a:rPr lang="en-US" dirty="0"/>
              <a:t>uncertain event or condition that, if it occurs, has a positive or negative effect on one or more project objectives such as scope, schedule, cost and quality.</a:t>
            </a:r>
          </a:p>
          <a:p>
            <a:r>
              <a:rPr lang="en-US" dirty="0"/>
              <a:t>Examples of procurement-related risk:</a:t>
            </a:r>
          </a:p>
          <a:p>
            <a:pPr lvl="1"/>
            <a:r>
              <a:rPr lang="en-US" sz="2200" dirty="0"/>
              <a:t>Inaccurate procurement needs analysis</a:t>
            </a:r>
          </a:p>
          <a:p>
            <a:pPr lvl="1"/>
            <a:r>
              <a:rPr lang="en-US" sz="2200" dirty="0"/>
              <a:t>Supply chain issues/uncertainty</a:t>
            </a:r>
          </a:p>
          <a:p>
            <a:pPr lvl="1"/>
            <a:r>
              <a:rPr lang="en-US" sz="2200" dirty="0"/>
              <a:t>Delays</a:t>
            </a:r>
          </a:p>
          <a:p>
            <a:pPr lvl="1"/>
            <a:r>
              <a:rPr lang="en-US" sz="2200" dirty="0"/>
              <a:t>Poor seller performance</a:t>
            </a:r>
          </a:p>
          <a:p>
            <a:pPr lvl="1"/>
            <a:r>
              <a:rPr lang="en-US" sz="2200" dirty="0"/>
              <a:t>Product/service/result unavailability</a:t>
            </a:r>
          </a:p>
          <a:p>
            <a:pPr lvl="1"/>
            <a:endParaRPr lang="en-US" dirty="0"/>
          </a:p>
          <a:p>
            <a:endParaRPr lang="en-CA" dirty="0"/>
          </a:p>
        </p:txBody>
      </p:sp>
      <p:sp>
        <p:nvSpPr>
          <p:cNvPr id="4" name="Slide Number Placeholder 3">
            <a:extLst>
              <a:ext uri="{FF2B5EF4-FFF2-40B4-BE49-F238E27FC236}">
                <a16:creationId xmlns:a16="http://schemas.microsoft.com/office/drawing/2014/main" id="{26915D44-385C-4F39-8015-F4E00885E579}"/>
              </a:ext>
            </a:extLst>
          </p:cNvPr>
          <p:cNvSpPr>
            <a:spLocks noGrp="1"/>
          </p:cNvSpPr>
          <p:nvPr>
            <p:ph type="sldNum" sz="quarter" idx="12"/>
          </p:nvPr>
        </p:nvSpPr>
        <p:spPr/>
        <p:txBody>
          <a:bodyPr/>
          <a:lstStyle/>
          <a:p>
            <a:fld id="{5771F767-0FB1-44C9-A6CF-166E2F908689}" type="slidenum">
              <a:rPr lang="en-US" smtClean="0"/>
              <a:pPr/>
              <a:t>21</a:t>
            </a:fld>
            <a:endParaRPr lang="en-US" dirty="0"/>
          </a:p>
        </p:txBody>
      </p:sp>
    </p:spTree>
    <p:extLst>
      <p:ext uri="{BB962C8B-B14F-4D97-AF65-F5344CB8AC3E}">
        <p14:creationId xmlns:p14="http://schemas.microsoft.com/office/powerpoint/2010/main" val="10454301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A3D02-FBF2-4F65-BF4E-B1F8B162BD25}"/>
              </a:ext>
            </a:extLst>
          </p:cNvPr>
          <p:cNvSpPr>
            <a:spLocks noGrp="1"/>
          </p:cNvSpPr>
          <p:nvPr>
            <p:ph type="title"/>
          </p:nvPr>
        </p:nvSpPr>
        <p:spPr/>
        <p:txBody>
          <a:bodyPr/>
          <a:lstStyle/>
          <a:p>
            <a:r>
              <a:rPr lang="en-CA" dirty="0"/>
              <a:t>Risk register update</a:t>
            </a:r>
          </a:p>
        </p:txBody>
      </p:sp>
      <p:sp>
        <p:nvSpPr>
          <p:cNvPr id="3" name="Content Placeholder 2">
            <a:extLst>
              <a:ext uri="{FF2B5EF4-FFF2-40B4-BE49-F238E27FC236}">
                <a16:creationId xmlns:a16="http://schemas.microsoft.com/office/drawing/2014/main" id="{951F2DB9-A64B-4D8F-A25D-70412C21CB25}"/>
              </a:ext>
            </a:extLst>
          </p:cNvPr>
          <p:cNvSpPr>
            <a:spLocks noGrp="1"/>
          </p:cNvSpPr>
          <p:nvPr>
            <p:ph idx="1"/>
          </p:nvPr>
        </p:nvSpPr>
        <p:spPr>
          <a:xfrm>
            <a:off x="766800" y="3378992"/>
            <a:ext cx="8146695" cy="928405"/>
          </a:xfrm>
        </p:spPr>
        <p:txBody>
          <a:bodyPr>
            <a:normAutofit fontScale="85000" lnSpcReduction="20000"/>
          </a:bodyPr>
          <a:lstStyle/>
          <a:p>
            <a:pPr marL="0" indent="0">
              <a:buNone/>
            </a:pPr>
            <a:r>
              <a:rPr lang="en-US" u="sng" dirty="0">
                <a:solidFill>
                  <a:schemeClr val="tx1"/>
                </a:solidFill>
              </a:rPr>
              <a:t>What are some </a:t>
            </a:r>
            <a:r>
              <a:rPr lang="en-US" b="1" u="sng" dirty="0">
                <a:solidFill>
                  <a:schemeClr val="tx1"/>
                </a:solidFill>
              </a:rPr>
              <a:t>procurement-related risks</a:t>
            </a:r>
            <a:r>
              <a:rPr lang="en-US" u="sng" dirty="0">
                <a:solidFill>
                  <a:schemeClr val="tx1"/>
                </a:solidFill>
              </a:rPr>
              <a:t> on this project </a:t>
            </a:r>
            <a:r>
              <a:rPr lang="en-US" i="1" dirty="0">
                <a:solidFill>
                  <a:schemeClr val="tx1"/>
                </a:solidFill>
              </a:rPr>
              <a:t>(this risk statement format was used in a project management course MGMT 6062 that </a:t>
            </a:r>
            <a:r>
              <a:rPr lang="en-US" i="1">
                <a:solidFill>
                  <a:schemeClr val="tx1"/>
                </a:solidFill>
              </a:rPr>
              <a:t>you might have taken)</a:t>
            </a:r>
            <a:r>
              <a:rPr lang="en-US">
                <a:solidFill>
                  <a:schemeClr val="tx1"/>
                </a:solidFill>
              </a:rPr>
              <a:t>?</a:t>
            </a:r>
            <a:endParaRPr lang="en-US" dirty="0">
              <a:solidFill>
                <a:schemeClr val="tx1"/>
              </a:solidFill>
            </a:endParaRPr>
          </a:p>
          <a:p>
            <a:pPr lvl="1"/>
            <a:endParaRPr lang="en-US" dirty="0"/>
          </a:p>
          <a:p>
            <a:endParaRPr lang="en-CA" dirty="0"/>
          </a:p>
        </p:txBody>
      </p:sp>
      <p:sp>
        <p:nvSpPr>
          <p:cNvPr id="4" name="Slide Number Placeholder 3">
            <a:extLst>
              <a:ext uri="{FF2B5EF4-FFF2-40B4-BE49-F238E27FC236}">
                <a16:creationId xmlns:a16="http://schemas.microsoft.com/office/drawing/2014/main" id="{26915D44-385C-4F39-8015-F4E00885E579}"/>
              </a:ext>
            </a:extLst>
          </p:cNvPr>
          <p:cNvSpPr>
            <a:spLocks noGrp="1"/>
          </p:cNvSpPr>
          <p:nvPr>
            <p:ph type="sldNum" sz="quarter" idx="12"/>
          </p:nvPr>
        </p:nvSpPr>
        <p:spPr/>
        <p:txBody>
          <a:bodyPr/>
          <a:lstStyle/>
          <a:p>
            <a:fld id="{5771F767-0FB1-44C9-A6CF-166E2F908689}" type="slidenum">
              <a:rPr lang="en-US" smtClean="0"/>
              <a:pPr/>
              <a:t>22</a:t>
            </a:fld>
            <a:endParaRPr lang="en-US" dirty="0"/>
          </a:p>
        </p:txBody>
      </p:sp>
      <p:pic>
        <p:nvPicPr>
          <p:cNvPr id="5" name="Picture 2" descr="Arenas | City of London">
            <a:extLst>
              <a:ext uri="{FF2B5EF4-FFF2-40B4-BE49-F238E27FC236}">
                <a16:creationId xmlns:a16="http://schemas.microsoft.com/office/drawing/2014/main" id="{B3D9579B-28DC-451A-9C40-10285C607B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166" y="1403528"/>
            <a:ext cx="3033460" cy="170547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6D0BA0E-6A53-4EAD-881E-5415E81620B5}"/>
              </a:ext>
            </a:extLst>
          </p:cNvPr>
          <p:cNvSpPr txBox="1"/>
          <p:nvPr/>
        </p:nvSpPr>
        <p:spPr>
          <a:xfrm>
            <a:off x="3951201" y="1120676"/>
            <a:ext cx="5145730" cy="2308324"/>
          </a:xfrm>
          <a:prstGeom prst="rect">
            <a:avLst/>
          </a:prstGeom>
          <a:noFill/>
        </p:spPr>
        <p:txBody>
          <a:bodyPr wrap="square" rtlCol="0">
            <a:spAutoFit/>
          </a:bodyPr>
          <a:lstStyle/>
          <a:p>
            <a:r>
              <a:rPr lang="en-CA" sz="2400" dirty="0"/>
              <a:t>The project phase consists of </a:t>
            </a:r>
            <a:r>
              <a:rPr lang="en-CA" sz="2400" u="sng" dirty="0"/>
              <a:t>construction</a:t>
            </a:r>
            <a:r>
              <a:rPr lang="en-CA" sz="2400" dirty="0"/>
              <a:t> a new sports facility at Fanshawe College that will be used for both hockey and basketball.  The facility is required to be ready for use at the end of the fiscal year.</a:t>
            </a:r>
          </a:p>
        </p:txBody>
      </p:sp>
      <p:pic>
        <p:nvPicPr>
          <p:cNvPr id="7" name="Graphic 6" descr="Help with solid fill">
            <a:extLst>
              <a:ext uri="{FF2B5EF4-FFF2-40B4-BE49-F238E27FC236}">
                <a16:creationId xmlns:a16="http://schemas.microsoft.com/office/drawing/2014/main" id="{E1DA2B58-5D7D-4C70-BEC3-A095DA03100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4744" y="3598492"/>
            <a:ext cx="618339" cy="618339"/>
          </a:xfrm>
          <a:prstGeom prst="rect">
            <a:avLst/>
          </a:prstGeom>
        </p:spPr>
      </p:pic>
      <p:graphicFrame>
        <p:nvGraphicFramePr>
          <p:cNvPr id="8" name="Table 4">
            <a:extLst>
              <a:ext uri="{FF2B5EF4-FFF2-40B4-BE49-F238E27FC236}">
                <a16:creationId xmlns:a16="http://schemas.microsoft.com/office/drawing/2014/main" id="{93EA544C-3682-4185-810D-61DCE5927C74}"/>
              </a:ext>
            </a:extLst>
          </p:cNvPr>
          <p:cNvGraphicFramePr>
            <a:graphicFrameLocks noGrp="1"/>
          </p:cNvGraphicFramePr>
          <p:nvPr>
            <p:extLst>
              <p:ext uri="{D42A27DB-BD31-4B8C-83A1-F6EECF244321}">
                <p14:modId xmlns:p14="http://schemas.microsoft.com/office/powerpoint/2010/main" val="2445043773"/>
              </p:ext>
            </p:extLst>
          </p:nvPr>
        </p:nvGraphicFramePr>
        <p:xfrm>
          <a:off x="498652" y="4535264"/>
          <a:ext cx="8146695" cy="2004302"/>
        </p:xfrm>
        <a:graphic>
          <a:graphicData uri="http://schemas.openxmlformats.org/drawingml/2006/table">
            <a:tbl>
              <a:tblPr firstRow="1" bandRow="1">
                <a:tableStyleId>{1E171933-4619-4E11-9A3F-F7608DF75F80}</a:tableStyleId>
              </a:tblPr>
              <a:tblGrid>
                <a:gridCol w="2715565">
                  <a:extLst>
                    <a:ext uri="{9D8B030D-6E8A-4147-A177-3AD203B41FA5}">
                      <a16:colId xmlns:a16="http://schemas.microsoft.com/office/drawing/2014/main" val="1505690067"/>
                    </a:ext>
                  </a:extLst>
                </a:gridCol>
                <a:gridCol w="2715565">
                  <a:extLst>
                    <a:ext uri="{9D8B030D-6E8A-4147-A177-3AD203B41FA5}">
                      <a16:colId xmlns:a16="http://schemas.microsoft.com/office/drawing/2014/main" val="3828684012"/>
                    </a:ext>
                  </a:extLst>
                </a:gridCol>
                <a:gridCol w="2715565">
                  <a:extLst>
                    <a:ext uri="{9D8B030D-6E8A-4147-A177-3AD203B41FA5}">
                      <a16:colId xmlns:a16="http://schemas.microsoft.com/office/drawing/2014/main" val="126837658"/>
                    </a:ext>
                  </a:extLst>
                </a:gridCol>
              </a:tblGrid>
              <a:tr h="372698">
                <a:tc>
                  <a:txBody>
                    <a:bodyPr/>
                    <a:lstStyle/>
                    <a:p>
                      <a:pPr algn="ctr"/>
                      <a:r>
                        <a:rPr lang="en-CA" dirty="0">
                          <a:solidFill>
                            <a:schemeClr val="tx1">
                              <a:lumMod val="85000"/>
                              <a:lumOff val="15000"/>
                            </a:schemeClr>
                          </a:solidFill>
                        </a:rPr>
                        <a:t>Cause</a:t>
                      </a:r>
                    </a:p>
                  </a:txBody>
                  <a:tcPr/>
                </a:tc>
                <a:tc>
                  <a:txBody>
                    <a:bodyPr/>
                    <a:lstStyle/>
                    <a:p>
                      <a:pPr algn="ctr"/>
                      <a:r>
                        <a:rPr lang="en-CA" dirty="0">
                          <a:solidFill>
                            <a:schemeClr val="tx1">
                              <a:lumMod val="85000"/>
                              <a:lumOff val="15000"/>
                            </a:schemeClr>
                          </a:solidFill>
                        </a:rPr>
                        <a:t>Risk </a:t>
                      </a:r>
                    </a:p>
                  </a:txBody>
                  <a:tcPr/>
                </a:tc>
                <a:tc>
                  <a:txBody>
                    <a:bodyPr/>
                    <a:lstStyle/>
                    <a:p>
                      <a:pPr algn="ctr"/>
                      <a:r>
                        <a:rPr lang="en-CA" dirty="0">
                          <a:solidFill>
                            <a:schemeClr val="tx1">
                              <a:lumMod val="85000"/>
                              <a:lumOff val="15000"/>
                            </a:schemeClr>
                          </a:solidFill>
                        </a:rPr>
                        <a:t>Effect</a:t>
                      </a:r>
                    </a:p>
                  </a:txBody>
                  <a:tcPr/>
                </a:tc>
                <a:extLst>
                  <a:ext uri="{0D108BD9-81ED-4DB2-BD59-A6C34878D82A}">
                    <a16:rowId xmlns:a16="http://schemas.microsoft.com/office/drawing/2014/main" val="41340643"/>
                  </a:ext>
                </a:extLst>
              </a:tr>
              <a:tr h="543868">
                <a:tc>
                  <a:txBody>
                    <a:bodyPr/>
                    <a:lstStyle/>
                    <a:p>
                      <a:pPr algn="l"/>
                      <a:endParaRPr lang="en-CA" dirty="0"/>
                    </a:p>
                  </a:txBody>
                  <a:tcPr/>
                </a:tc>
                <a:tc>
                  <a:txBody>
                    <a:bodyPr/>
                    <a:lstStyle/>
                    <a:p>
                      <a:pPr algn="l"/>
                      <a:endParaRPr lang="en-CA" dirty="0"/>
                    </a:p>
                  </a:txBody>
                  <a:tcPr/>
                </a:tc>
                <a:tc>
                  <a:txBody>
                    <a:bodyPr/>
                    <a:lstStyle/>
                    <a:p>
                      <a:pPr algn="l"/>
                      <a:endParaRPr lang="en-CA" dirty="0"/>
                    </a:p>
                  </a:txBody>
                  <a:tcPr/>
                </a:tc>
                <a:extLst>
                  <a:ext uri="{0D108BD9-81ED-4DB2-BD59-A6C34878D82A}">
                    <a16:rowId xmlns:a16="http://schemas.microsoft.com/office/drawing/2014/main" val="825435973"/>
                  </a:ext>
                </a:extLst>
              </a:tr>
              <a:tr h="543868">
                <a:tc>
                  <a:txBody>
                    <a:bodyPr/>
                    <a:lstStyle/>
                    <a:p>
                      <a:pPr algn="l"/>
                      <a:endParaRPr lang="en-CA" dirty="0"/>
                    </a:p>
                  </a:txBody>
                  <a:tcPr/>
                </a:tc>
                <a:tc>
                  <a:txBody>
                    <a:bodyPr/>
                    <a:lstStyle/>
                    <a:p>
                      <a:pPr algn="l"/>
                      <a:endParaRPr lang="en-CA" dirty="0"/>
                    </a:p>
                  </a:txBody>
                  <a:tcPr/>
                </a:tc>
                <a:tc>
                  <a:txBody>
                    <a:bodyPr/>
                    <a:lstStyle/>
                    <a:p>
                      <a:pPr algn="l"/>
                      <a:endParaRPr lang="en-CA" dirty="0"/>
                    </a:p>
                  </a:txBody>
                  <a:tcPr/>
                </a:tc>
                <a:extLst>
                  <a:ext uri="{0D108BD9-81ED-4DB2-BD59-A6C34878D82A}">
                    <a16:rowId xmlns:a16="http://schemas.microsoft.com/office/drawing/2014/main" val="966947963"/>
                  </a:ext>
                </a:extLst>
              </a:tr>
              <a:tr h="543868">
                <a:tc>
                  <a:txBody>
                    <a:bodyPr/>
                    <a:lstStyle/>
                    <a:p>
                      <a:pPr algn="l"/>
                      <a:endParaRPr lang="en-CA" dirty="0"/>
                    </a:p>
                  </a:txBody>
                  <a:tcPr/>
                </a:tc>
                <a:tc>
                  <a:txBody>
                    <a:bodyPr/>
                    <a:lstStyle/>
                    <a:p>
                      <a:pPr algn="l"/>
                      <a:endParaRPr lang="en-CA" dirty="0"/>
                    </a:p>
                  </a:txBody>
                  <a:tcPr/>
                </a:tc>
                <a:tc>
                  <a:txBody>
                    <a:bodyPr/>
                    <a:lstStyle/>
                    <a:p>
                      <a:pPr algn="l"/>
                      <a:endParaRPr lang="en-CA" dirty="0"/>
                    </a:p>
                  </a:txBody>
                  <a:tcPr/>
                </a:tc>
                <a:extLst>
                  <a:ext uri="{0D108BD9-81ED-4DB2-BD59-A6C34878D82A}">
                    <a16:rowId xmlns:a16="http://schemas.microsoft.com/office/drawing/2014/main" val="2141469053"/>
                  </a:ext>
                </a:extLst>
              </a:tr>
            </a:tbl>
          </a:graphicData>
        </a:graphic>
      </p:graphicFrame>
    </p:spTree>
    <p:extLst>
      <p:ext uri="{BB962C8B-B14F-4D97-AF65-F5344CB8AC3E}">
        <p14:creationId xmlns:p14="http://schemas.microsoft.com/office/powerpoint/2010/main" val="26986404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18C80-7743-45A5-A633-C3A30FBC32A3}"/>
              </a:ext>
            </a:extLst>
          </p:cNvPr>
          <p:cNvSpPr>
            <a:spLocks noGrp="1"/>
          </p:cNvSpPr>
          <p:nvPr>
            <p:ph type="title"/>
          </p:nvPr>
        </p:nvSpPr>
        <p:spPr/>
        <p:txBody>
          <a:bodyPr>
            <a:normAutofit/>
          </a:bodyPr>
          <a:lstStyle/>
          <a:p>
            <a:r>
              <a:rPr lang="en-CA" dirty="0"/>
              <a:t>Summary of our journey today</a:t>
            </a:r>
          </a:p>
        </p:txBody>
      </p:sp>
      <p:sp>
        <p:nvSpPr>
          <p:cNvPr id="3" name="Content Placeholder 2">
            <a:extLst>
              <a:ext uri="{FF2B5EF4-FFF2-40B4-BE49-F238E27FC236}">
                <a16:creationId xmlns:a16="http://schemas.microsoft.com/office/drawing/2014/main" id="{1E95659B-5502-4C9E-A1E4-B89AB801905B}"/>
              </a:ext>
            </a:extLst>
          </p:cNvPr>
          <p:cNvSpPr>
            <a:spLocks noGrp="1"/>
          </p:cNvSpPr>
          <p:nvPr>
            <p:ph idx="1"/>
          </p:nvPr>
        </p:nvSpPr>
        <p:spPr>
          <a:xfrm>
            <a:off x="706485" y="1531124"/>
            <a:ext cx="7569297" cy="2930344"/>
          </a:xfrm>
        </p:spPr>
        <p:txBody>
          <a:bodyPr>
            <a:normAutofit/>
          </a:bodyPr>
          <a:lstStyle/>
          <a:p>
            <a:r>
              <a:rPr lang="en-US" dirty="0"/>
              <a:t>The outputs of planning procurement management</a:t>
            </a:r>
          </a:p>
          <a:p>
            <a:r>
              <a:rPr lang="en-US" dirty="0"/>
              <a:t>Use for various bid documents types</a:t>
            </a:r>
          </a:p>
          <a:p>
            <a:r>
              <a:rPr lang="en-US" dirty="0"/>
              <a:t>Procurement statements of work</a:t>
            </a:r>
          </a:p>
          <a:p>
            <a:r>
              <a:rPr lang="en-US" dirty="0"/>
              <a:t>Risk in procurement</a:t>
            </a:r>
          </a:p>
          <a:p>
            <a:endParaRPr lang="en-CA" dirty="0"/>
          </a:p>
        </p:txBody>
      </p:sp>
      <p:sp>
        <p:nvSpPr>
          <p:cNvPr id="5" name="Slide Number Placeholder 4">
            <a:extLst>
              <a:ext uri="{FF2B5EF4-FFF2-40B4-BE49-F238E27FC236}">
                <a16:creationId xmlns:a16="http://schemas.microsoft.com/office/drawing/2014/main" id="{A6AC0786-4149-4C1B-9DD9-858D07897BE0}"/>
              </a:ext>
            </a:extLst>
          </p:cNvPr>
          <p:cNvSpPr>
            <a:spLocks noGrp="1"/>
          </p:cNvSpPr>
          <p:nvPr>
            <p:ph type="sldNum" sz="quarter" idx="12"/>
          </p:nvPr>
        </p:nvSpPr>
        <p:spPr/>
        <p:txBody>
          <a:bodyPr/>
          <a:lstStyle/>
          <a:p>
            <a:fld id="{5771F767-0FB1-44C9-A6CF-166E2F908689}" type="slidenum">
              <a:rPr lang="en-US" smtClean="0"/>
              <a:pPr/>
              <a:t>23</a:t>
            </a:fld>
            <a:endParaRPr lang="en-US" dirty="0"/>
          </a:p>
        </p:txBody>
      </p:sp>
    </p:spTree>
    <p:extLst>
      <p:ext uri="{BB962C8B-B14F-4D97-AF65-F5344CB8AC3E}">
        <p14:creationId xmlns:p14="http://schemas.microsoft.com/office/powerpoint/2010/main" val="18083680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FAEEB-E45D-4C5A-89E4-3ADED5EB9CA3}"/>
              </a:ext>
            </a:extLst>
          </p:cNvPr>
          <p:cNvSpPr>
            <a:spLocks noGrp="1"/>
          </p:cNvSpPr>
          <p:nvPr>
            <p:ph type="title"/>
          </p:nvPr>
        </p:nvSpPr>
        <p:spPr/>
        <p:txBody>
          <a:bodyPr/>
          <a:lstStyle/>
          <a:p>
            <a:r>
              <a:rPr lang="en-CA" dirty="0"/>
              <a:t>Homework and evaluations</a:t>
            </a:r>
          </a:p>
        </p:txBody>
      </p:sp>
      <p:sp>
        <p:nvSpPr>
          <p:cNvPr id="3" name="Content Placeholder 2">
            <a:extLst>
              <a:ext uri="{FF2B5EF4-FFF2-40B4-BE49-F238E27FC236}">
                <a16:creationId xmlns:a16="http://schemas.microsoft.com/office/drawing/2014/main" id="{20BCDBFE-3983-4A1A-8013-A855013CD1E0}"/>
              </a:ext>
            </a:extLst>
          </p:cNvPr>
          <p:cNvSpPr>
            <a:spLocks noGrp="1"/>
          </p:cNvSpPr>
          <p:nvPr>
            <p:ph idx="1"/>
          </p:nvPr>
        </p:nvSpPr>
        <p:spPr/>
        <p:txBody>
          <a:bodyPr/>
          <a:lstStyle/>
          <a:p>
            <a:r>
              <a:rPr lang="en-CA" dirty="0"/>
              <a:t>Readings for next module as listed in Course Overview</a:t>
            </a:r>
          </a:p>
          <a:p>
            <a:r>
              <a:rPr lang="en-CA" dirty="0"/>
              <a:t>Group Project – </a:t>
            </a:r>
            <a:r>
              <a:rPr lang="en-CA"/>
              <a:t>Procurement Management Plan</a:t>
            </a:r>
            <a:endParaRPr lang="en-CA" dirty="0"/>
          </a:p>
          <a:p>
            <a:endParaRPr lang="en-CA" dirty="0"/>
          </a:p>
        </p:txBody>
      </p:sp>
      <p:sp>
        <p:nvSpPr>
          <p:cNvPr id="5" name="Slide Number Placeholder 4">
            <a:extLst>
              <a:ext uri="{FF2B5EF4-FFF2-40B4-BE49-F238E27FC236}">
                <a16:creationId xmlns:a16="http://schemas.microsoft.com/office/drawing/2014/main" id="{CF846FCF-0E92-4411-BD6A-46111DE02870}"/>
              </a:ext>
            </a:extLst>
          </p:cNvPr>
          <p:cNvSpPr>
            <a:spLocks noGrp="1"/>
          </p:cNvSpPr>
          <p:nvPr>
            <p:ph type="sldNum" sz="quarter" idx="12"/>
          </p:nvPr>
        </p:nvSpPr>
        <p:spPr/>
        <p:txBody>
          <a:bodyPr/>
          <a:lstStyle/>
          <a:p>
            <a:fld id="{5771F767-0FB1-44C9-A6CF-166E2F908689}" type="slidenum">
              <a:rPr lang="en-US" smtClean="0"/>
              <a:pPr/>
              <a:t>24</a:t>
            </a:fld>
            <a:endParaRPr lang="en-US" dirty="0"/>
          </a:p>
        </p:txBody>
      </p:sp>
    </p:spTree>
    <p:extLst>
      <p:ext uri="{BB962C8B-B14F-4D97-AF65-F5344CB8AC3E}">
        <p14:creationId xmlns:p14="http://schemas.microsoft.com/office/powerpoint/2010/main" val="39768030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FAEEB-E45D-4C5A-89E4-3ADED5EB9CA3}"/>
              </a:ext>
            </a:extLst>
          </p:cNvPr>
          <p:cNvSpPr>
            <a:spLocks noGrp="1"/>
          </p:cNvSpPr>
          <p:nvPr>
            <p:ph type="title"/>
          </p:nvPr>
        </p:nvSpPr>
        <p:spPr/>
        <p:txBody>
          <a:bodyPr/>
          <a:lstStyle/>
          <a:p>
            <a:r>
              <a:rPr lang="en-CA" dirty="0"/>
              <a:t>references</a:t>
            </a:r>
          </a:p>
        </p:txBody>
      </p:sp>
      <p:sp>
        <p:nvSpPr>
          <p:cNvPr id="3" name="Content Placeholder 2">
            <a:extLst>
              <a:ext uri="{FF2B5EF4-FFF2-40B4-BE49-F238E27FC236}">
                <a16:creationId xmlns:a16="http://schemas.microsoft.com/office/drawing/2014/main" id="{20BCDBFE-3983-4A1A-8013-A855013CD1E0}"/>
              </a:ext>
            </a:extLst>
          </p:cNvPr>
          <p:cNvSpPr>
            <a:spLocks noGrp="1"/>
          </p:cNvSpPr>
          <p:nvPr>
            <p:ph idx="1"/>
          </p:nvPr>
        </p:nvSpPr>
        <p:spPr/>
        <p:txBody>
          <a:bodyPr/>
          <a:lstStyle/>
          <a:p>
            <a:r>
              <a:rPr lang="en-US" sz="2400" dirty="0"/>
              <a:t>Project Management Institute (2017).  A Guide to the Project Management Body of Knowledge (Sixth Edition). </a:t>
            </a:r>
          </a:p>
          <a:p>
            <a:r>
              <a:rPr lang="en-US" sz="2400" dirty="0"/>
              <a:t>Kerzner, Harold (2017). Project Management, Twelfth Edition.</a:t>
            </a:r>
          </a:p>
          <a:p>
            <a:r>
              <a:rPr lang="en-US" sz="2400" dirty="0"/>
              <a:t>Watts, A. (2014). Project Management.  Victoria, B.C.: </a:t>
            </a:r>
            <a:r>
              <a:rPr lang="en-US" sz="2400" dirty="0" err="1"/>
              <a:t>BCcampus</a:t>
            </a:r>
            <a:r>
              <a:rPr lang="en-US" sz="2400" dirty="0"/>
              <a:t>.  Retrieved from https://opentextbc.ca/projectmanagement/.</a:t>
            </a:r>
          </a:p>
          <a:p>
            <a:endParaRPr lang="en-CA" dirty="0"/>
          </a:p>
        </p:txBody>
      </p:sp>
      <p:sp>
        <p:nvSpPr>
          <p:cNvPr id="5" name="Slide Number Placeholder 4">
            <a:extLst>
              <a:ext uri="{FF2B5EF4-FFF2-40B4-BE49-F238E27FC236}">
                <a16:creationId xmlns:a16="http://schemas.microsoft.com/office/drawing/2014/main" id="{CA326963-871A-4605-A026-4E5B69DF8795}"/>
              </a:ext>
            </a:extLst>
          </p:cNvPr>
          <p:cNvSpPr>
            <a:spLocks noGrp="1"/>
          </p:cNvSpPr>
          <p:nvPr>
            <p:ph type="sldNum" sz="quarter" idx="12"/>
          </p:nvPr>
        </p:nvSpPr>
        <p:spPr/>
        <p:txBody>
          <a:bodyPr/>
          <a:lstStyle/>
          <a:p>
            <a:fld id="{5771F767-0FB1-44C9-A6CF-166E2F908689}" type="slidenum">
              <a:rPr lang="en-US" smtClean="0"/>
              <a:pPr/>
              <a:t>25</a:t>
            </a:fld>
            <a:endParaRPr lang="en-US" dirty="0"/>
          </a:p>
        </p:txBody>
      </p:sp>
    </p:spTree>
    <p:extLst>
      <p:ext uri="{BB962C8B-B14F-4D97-AF65-F5344CB8AC3E}">
        <p14:creationId xmlns:p14="http://schemas.microsoft.com/office/powerpoint/2010/main" val="2537072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FCABD-662A-459B-AFB7-EA5D44FFC504}"/>
              </a:ext>
            </a:extLst>
          </p:cNvPr>
          <p:cNvSpPr>
            <a:spLocks noGrp="1"/>
          </p:cNvSpPr>
          <p:nvPr>
            <p:ph type="title"/>
          </p:nvPr>
        </p:nvSpPr>
        <p:spPr/>
        <p:txBody>
          <a:bodyPr>
            <a:normAutofit fontScale="90000"/>
          </a:bodyPr>
          <a:lstStyle/>
          <a:p>
            <a:r>
              <a:rPr lang="en-CA" dirty="0"/>
              <a:t>Project procurement management</a:t>
            </a:r>
            <a:br>
              <a:rPr lang="en-CA" dirty="0"/>
            </a:br>
            <a:r>
              <a:rPr lang="en-CA" dirty="0"/>
              <a:t>plan procurement management</a:t>
            </a:r>
            <a:endParaRPr lang="en-CA" sz="2200" dirty="0"/>
          </a:p>
        </p:txBody>
      </p:sp>
      <p:pic>
        <p:nvPicPr>
          <p:cNvPr id="5" name="Picture 2" descr="https://i2.wp.com/www.projectengineer.net/wp-content/uploads/2017/02/pmbok-knowledge-area-project-procurement-management.png">
            <a:extLst>
              <a:ext uri="{FF2B5EF4-FFF2-40B4-BE49-F238E27FC236}">
                <a16:creationId xmlns:a16="http://schemas.microsoft.com/office/drawing/2014/main" id="{3625B764-1C44-4EDB-8AE5-A5DB3B0BB89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675" t="13959" r="66926"/>
          <a:stretch/>
        </p:blipFill>
        <p:spPr bwMode="auto">
          <a:xfrm>
            <a:off x="3405415" y="1908238"/>
            <a:ext cx="1980983" cy="4767198"/>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a:extLst>
              <a:ext uri="{FF2B5EF4-FFF2-40B4-BE49-F238E27FC236}">
                <a16:creationId xmlns:a16="http://schemas.microsoft.com/office/drawing/2014/main" id="{101708DD-8BB9-452A-85D9-6A89353DB035}"/>
              </a:ext>
            </a:extLst>
          </p:cNvPr>
          <p:cNvSpPr>
            <a:spLocks noGrp="1"/>
          </p:cNvSpPr>
          <p:nvPr>
            <p:ph type="sldNum" sz="quarter" idx="12"/>
          </p:nvPr>
        </p:nvSpPr>
        <p:spPr/>
        <p:txBody>
          <a:bodyPr/>
          <a:lstStyle/>
          <a:p>
            <a:fld id="{5771F767-0FB1-44C9-A6CF-166E2F908689}" type="slidenum">
              <a:rPr lang="en-US" smtClean="0"/>
              <a:pPr/>
              <a:t>3</a:t>
            </a:fld>
            <a:endParaRPr lang="en-US" dirty="0"/>
          </a:p>
        </p:txBody>
      </p:sp>
      <p:sp>
        <p:nvSpPr>
          <p:cNvPr id="8" name="TextBox 7">
            <a:extLst>
              <a:ext uri="{FF2B5EF4-FFF2-40B4-BE49-F238E27FC236}">
                <a16:creationId xmlns:a16="http://schemas.microsoft.com/office/drawing/2014/main" id="{C0E0DC0B-2346-45A4-B5F2-F4E314698FCA}"/>
              </a:ext>
            </a:extLst>
          </p:cNvPr>
          <p:cNvSpPr txBox="1"/>
          <p:nvPr/>
        </p:nvSpPr>
        <p:spPr>
          <a:xfrm>
            <a:off x="189941" y="2175488"/>
            <a:ext cx="2867583" cy="2800767"/>
          </a:xfrm>
          <a:prstGeom prst="rect">
            <a:avLst/>
          </a:prstGeom>
          <a:noFill/>
        </p:spPr>
        <p:txBody>
          <a:bodyPr wrap="square" rtlCol="0">
            <a:spAutoFit/>
          </a:bodyPr>
          <a:lstStyle/>
          <a:p>
            <a:r>
              <a:rPr lang="en-CA" sz="2200" b="1" dirty="0"/>
              <a:t>Plan Procurement Management </a:t>
            </a:r>
            <a:r>
              <a:rPr lang="en-CA" sz="2200" dirty="0"/>
              <a:t>The process of documenting project procurement decisions, specifying the approach, and identifying potential sellers.</a:t>
            </a:r>
          </a:p>
        </p:txBody>
      </p:sp>
      <p:sp>
        <p:nvSpPr>
          <p:cNvPr id="9" name="TextBox 8">
            <a:extLst>
              <a:ext uri="{FF2B5EF4-FFF2-40B4-BE49-F238E27FC236}">
                <a16:creationId xmlns:a16="http://schemas.microsoft.com/office/drawing/2014/main" id="{C8E8B5F8-B243-4C21-93A3-03040495FE0A}"/>
              </a:ext>
            </a:extLst>
          </p:cNvPr>
          <p:cNvSpPr txBox="1"/>
          <p:nvPr/>
        </p:nvSpPr>
        <p:spPr>
          <a:xfrm>
            <a:off x="5667375" y="2197893"/>
            <a:ext cx="3389144" cy="3139321"/>
          </a:xfrm>
          <a:prstGeom prst="rect">
            <a:avLst/>
          </a:prstGeom>
          <a:noFill/>
        </p:spPr>
        <p:txBody>
          <a:bodyPr wrap="square" rtlCol="0">
            <a:spAutoFit/>
          </a:bodyPr>
          <a:lstStyle/>
          <a:p>
            <a:r>
              <a:rPr lang="en-CA" sz="2200" b="1" dirty="0"/>
              <a:t>Objectives</a:t>
            </a:r>
          </a:p>
          <a:p>
            <a:pPr marL="457200" indent="-457200">
              <a:buFont typeface="+mj-lt"/>
              <a:buAutoNum type="arabicPeriod"/>
            </a:pPr>
            <a:r>
              <a:rPr lang="en-CA" sz="2200" dirty="0"/>
              <a:t>Determine whether or not to acquire goods and services from outside the project (organization).</a:t>
            </a:r>
          </a:p>
          <a:p>
            <a:pPr marL="457200" indent="-457200">
              <a:buFont typeface="+mj-lt"/>
              <a:buAutoNum type="arabicPeriod"/>
            </a:pPr>
            <a:r>
              <a:rPr lang="en-CA" sz="2200" dirty="0"/>
              <a:t>What to acquire as well as </a:t>
            </a:r>
            <a:r>
              <a:rPr lang="en-CA" sz="2200" i="1" dirty="0"/>
              <a:t>how</a:t>
            </a:r>
            <a:r>
              <a:rPr lang="en-CA" sz="2200" dirty="0"/>
              <a:t> and </a:t>
            </a:r>
            <a:r>
              <a:rPr lang="en-CA" sz="2200" i="1" dirty="0"/>
              <a:t>when</a:t>
            </a:r>
            <a:r>
              <a:rPr lang="en-CA" sz="2200" dirty="0"/>
              <a:t> to acquire.</a:t>
            </a:r>
          </a:p>
        </p:txBody>
      </p:sp>
      <p:sp>
        <p:nvSpPr>
          <p:cNvPr id="3" name="TextBox 2">
            <a:extLst>
              <a:ext uri="{FF2B5EF4-FFF2-40B4-BE49-F238E27FC236}">
                <a16:creationId xmlns:a16="http://schemas.microsoft.com/office/drawing/2014/main" id="{BF33FA72-2E06-49F6-A0F8-4BA59B441F27}"/>
              </a:ext>
            </a:extLst>
          </p:cNvPr>
          <p:cNvSpPr txBox="1"/>
          <p:nvPr/>
        </p:nvSpPr>
        <p:spPr>
          <a:xfrm>
            <a:off x="189942" y="1401790"/>
            <a:ext cx="3215473" cy="461665"/>
          </a:xfrm>
          <a:prstGeom prst="rect">
            <a:avLst/>
          </a:prstGeom>
          <a:noFill/>
        </p:spPr>
        <p:txBody>
          <a:bodyPr wrap="square" rtlCol="0">
            <a:spAutoFit/>
          </a:bodyPr>
          <a:lstStyle/>
          <a:p>
            <a:r>
              <a:rPr lang="en-CA" sz="2400" u="sng" dirty="0"/>
              <a:t>From last module:</a:t>
            </a:r>
          </a:p>
        </p:txBody>
      </p:sp>
    </p:spTree>
    <p:extLst>
      <p:ext uri="{BB962C8B-B14F-4D97-AF65-F5344CB8AC3E}">
        <p14:creationId xmlns:p14="http://schemas.microsoft.com/office/powerpoint/2010/main" val="877459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rrow: Right 2">
            <a:extLst>
              <a:ext uri="{FF2B5EF4-FFF2-40B4-BE49-F238E27FC236}">
                <a16:creationId xmlns:a16="http://schemas.microsoft.com/office/drawing/2014/main" id="{7CD9D9DA-DD6E-48CD-A042-A18FE351C98D}"/>
              </a:ext>
            </a:extLst>
          </p:cNvPr>
          <p:cNvSpPr/>
          <p:nvPr/>
        </p:nvSpPr>
        <p:spPr>
          <a:xfrm>
            <a:off x="2575551" y="4112746"/>
            <a:ext cx="3021382" cy="1018820"/>
          </a:xfrm>
          <a:prstGeom prst="rightArrow">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7A7FCABD-662A-459B-AFB7-EA5D44FFC504}"/>
              </a:ext>
            </a:extLst>
          </p:cNvPr>
          <p:cNvSpPr>
            <a:spLocks noGrp="1"/>
          </p:cNvSpPr>
          <p:nvPr>
            <p:ph type="title"/>
          </p:nvPr>
        </p:nvSpPr>
        <p:spPr>
          <a:xfrm>
            <a:off x="4034449" y="449755"/>
            <a:ext cx="5109551" cy="781095"/>
          </a:xfrm>
        </p:spPr>
        <p:txBody>
          <a:bodyPr>
            <a:normAutofit fontScale="90000"/>
          </a:bodyPr>
          <a:lstStyle/>
          <a:p>
            <a:r>
              <a:rPr lang="en-CA" dirty="0"/>
              <a:t>plan procurement </a:t>
            </a:r>
            <a:br>
              <a:rPr lang="en-CA" dirty="0"/>
            </a:br>
            <a:r>
              <a:rPr lang="en-CA" dirty="0"/>
              <a:t>management – outputs</a:t>
            </a:r>
            <a:endParaRPr lang="en-CA" sz="2200" dirty="0"/>
          </a:p>
        </p:txBody>
      </p:sp>
      <p:pic>
        <p:nvPicPr>
          <p:cNvPr id="5" name="Picture 2" descr="https://i2.wp.com/www.projectengineer.net/wp-content/uploads/2017/02/pmbok-knowledge-area-project-procurement-management.png">
            <a:extLst>
              <a:ext uri="{FF2B5EF4-FFF2-40B4-BE49-F238E27FC236}">
                <a16:creationId xmlns:a16="http://schemas.microsoft.com/office/drawing/2014/main" id="{3625B764-1C44-4EDB-8AE5-A5DB3B0BB89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634" t="13899" r="67204"/>
          <a:stretch/>
        </p:blipFill>
        <p:spPr bwMode="auto">
          <a:xfrm>
            <a:off x="1217657" y="334690"/>
            <a:ext cx="2694563" cy="6541782"/>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a:extLst>
              <a:ext uri="{FF2B5EF4-FFF2-40B4-BE49-F238E27FC236}">
                <a16:creationId xmlns:a16="http://schemas.microsoft.com/office/drawing/2014/main" id="{101708DD-8BB9-452A-85D9-6A89353DB035}"/>
              </a:ext>
            </a:extLst>
          </p:cNvPr>
          <p:cNvSpPr>
            <a:spLocks noGrp="1"/>
          </p:cNvSpPr>
          <p:nvPr>
            <p:ph type="sldNum" sz="quarter" idx="12"/>
          </p:nvPr>
        </p:nvSpPr>
        <p:spPr/>
        <p:txBody>
          <a:bodyPr/>
          <a:lstStyle/>
          <a:p>
            <a:fld id="{5771F767-0FB1-44C9-A6CF-166E2F908689}" type="slidenum">
              <a:rPr lang="en-US" smtClean="0"/>
              <a:pPr/>
              <a:t>4</a:t>
            </a:fld>
            <a:endParaRPr lang="en-US" dirty="0"/>
          </a:p>
        </p:txBody>
      </p:sp>
      <p:sp>
        <p:nvSpPr>
          <p:cNvPr id="6" name="Rectangle: Rounded Corners 5">
            <a:extLst>
              <a:ext uri="{FF2B5EF4-FFF2-40B4-BE49-F238E27FC236}">
                <a16:creationId xmlns:a16="http://schemas.microsoft.com/office/drawing/2014/main" id="{CDDB773A-1C4E-4B08-9362-675D36B49A5A}"/>
              </a:ext>
            </a:extLst>
          </p:cNvPr>
          <p:cNvSpPr/>
          <p:nvPr/>
        </p:nvSpPr>
        <p:spPr>
          <a:xfrm>
            <a:off x="1085222" y="3904903"/>
            <a:ext cx="2903177" cy="2953096"/>
          </a:xfrm>
          <a:prstGeom prst="roundRect">
            <a:avLst>
              <a:gd name="adj" fmla="val 8740"/>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9" name="Picture 8">
            <a:extLst>
              <a:ext uri="{FF2B5EF4-FFF2-40B4-BE49-F238E27FC236}">
                <a16:creationId xmlns:a16="http://schemas.microsoft.com/office/drawing/2014/main" id="{B7906032-CC39-42A9-8D9D-5560A90CDFB1}"/>
              </a:ext>
            </a:extLst>
          </p:cNvPr>
          <p:cNvPicPr>
            <a:picLocks noChangeAspect="1"/>
          </p:cNvPicPr>
          <p:nvPr/>
        </p:nvPicPr>
        <p:blipFill rotWithShape="1">
          <a:blip r:embed="rId4"/>
          <a:srcRect l="1888"/>
          <a:stretch/>
        </p:blipFill>
        <p:spPr>
          <a:xfrm>
            <a:off x="5771874" y="1343025"/>
            <a:ext cx="2766544" cy="5305078"/>
          </a:xfrm>
          <a:prstGeom prst="rect">
            <a:avLst/>
          </a:prstGeom>
        </p:spPr>
      </p:pic>
    </p:spTree>
    <p:extLst>
      <p:ext uri="{BB962C8B-B14F-4D97-AF65-F5344CB8AC3E}">
        <p14:creationId xmlns:p14="http://schemas.microsoft.com/office/powerpoint/2010/main" val="2507422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FCABD-662A-459B-AFB7-EA5D44FFC504}"/>
              </a:ext>
            </a:extLst>
          </p:cNvPr>
          <p:cNvSpPr>
            <a:spLocks noGrp="1"/>
          </p:cNvSpPr>
          <p:nvPr>
            <p:ph type="title"/>
          </p:nvPr>
        </p:nvSpPr>
        <p:spPr>
          <a:xfrm>
            <a:off x="1237673" y="449755"/>
            <a:ext cx="7906327" cy="781095"/>
          </a:xfrm>
        </p:spPr>
        <p:txBody>
          <a:bodyPr>
            <a:normAutofit fontScale="90000"/>
          </a:bodyPr>
          <a:lstStyle/>
          <a:p>
            <a:r>
              <a:rPr lang="en-CA" dirty="0"/>
              <a:t>plan procurement management</a:t>
            </a:r>
            <a:br>
              <a:rPr lang="en-CA" dirty="0"/>
            </a:br>
            <a:r>
              <a:rPr lang="en-CA" dirty="0"/>
              <a:t>outputs</a:t>
            </a:r>
            <a:endParaRPr lang="en-CA" sz="2200" dirty="0"/>
          </a:p>
        </p:txBody>
      </p:sp>
      <p:sp>
        <p:nvSpPr>
          <p:cNvPr id="7" name="Slide Number Placeholder 6">
            <a:extLst>
              <a:ext uri="{FF2B5EF4-FFF2-40B4-BE49-F238E27FC236}">
                <a16:creationId xmlns:a16="http://schemas.microsoft.com/office/drawing/2014/main" id="{101708DD-8BB9-452A-85D9-6A89353DB035}"/>
              </a:ext>
            </a:extLst>
          </p:cNvPr>
          <p:cNvSpPr>
            <a:spLocks noGrp="1"/>
          </p:cNvSpPr>
          <p:nvPr>
            <p:ph type="sldNum" sz="quarter" idx="12"/>
          </p:nvPr>
        </p:nvSpPr>
        <p:spPr/>
        <p:txBody>
          <a:bodyPr/>
          <a:lstStyle/>
          <a:p>
            <a:fld id="{5771F767-0FB1-44C9-A6CF-166E2F908689}" type="slidenum">
              <a:rPr lang="en-US" smtClean="0"/>
              <a:pPr/>
              <a:t>5</a:t>
            </a:fld>
            <a:endParaRPr lang="en-US" dirty="0"/>
          </a:p>
        </p:txBody>
      </p:sp>
      <p:sp>
        <p:nvSpPr>
          <p:cNvPr id="10" name="TextBox 9">
            <a:extLst>
              <a:ext uri="{FF2B5EF4-FFF2-40B4-BE49-F238E27FC236}">
                <a16:creationId xmlns:a16="http://schemas.microsoft.com/office/drawing/2014/main" id="{2392B6A6-A56C-4551-8382-AE0D3F98F80A}"/>
              </a:ext>
            </a:extLst>
          </p:cNvPr>
          <p:cNvSpPr txBox="1"/>
          <p:nvPr/>
        </p:nvSpPr>
        <p:spPr>
          <a:xfrm>
            <a:off x="3443770" y="1382486"/>
            <a:ext cx="5634181" cy="2187778"/>
          </a:xfrm>
          <a:prstGeom prst="rect">
            <a:avLst/>
          </a:prstGeom>
          <a:noFill/>
        </p:spPr>
        <p:txBody>
          <a:bodyPr wrap="square" rtlCol="0">
            <a:spAutoFit/>
          </a:bodyPr>
          <a:lstStyle/>
          <a:p>
            <a:pPr>
              <a:spcAft>
                <a:spcPts val="500"/>
              </a:spcAft>
            </a:pPr>
            <a:r>
              <a:rPr lang="en-CA" sz="2200" b="1" dirty="0"/>
              <a:t>Procurement </a:t>
            </a:r>
            <a:r>
              <a:rPr lang="en-CA" sz="2200" b="1" u="sng" dirty="0"/>
              <a:t>Management</a:t>
            </a:r>
            <a:r>
              <a:rPr lang="en-CA" sz="2200" b="1" dirty="0"/>
              <a:t> Plan</a:t>
            </a:r>
          </a:p>
          <a:p>
            <a:pPr marL="342900" indent="-342900">
              <a:spcAft>
                <a:spcPts val="500"/>
              </a:spcAft>
              <a:buFont typeface="Arial" panose="020B0604020202020204" pitchFamily="34" charset="0"/>
              <a:buChar char="•"/>
            </a:pPr>
            <a:r>
              <a:rPr lang="en-US" sz="2200" dirty="0"/>
              <a:t>“… holds the </a:t>
            </a:r>
            <a:r>
              <a:rPr lang="en-US" sz="2200" u="sng" dirty="0"/>
              <a:t>purchase framework </a:t>
            </a:r>
            <a:r>
              <a:rPr lang="en-US" sz="2200" dirty="0"/>
              <a:t>for your project.  It serves as a </a:t>
            </a:r>
            <a:r>
              <a:rPr lang="en-US" sz="2200" u="sng" dirty="0"/>
              <a:t>guide</a:t>
            </a:r>
            <a:r>
              <a:rPr lang="en-US" sz="2200" dirty="0"/>
              <a:t> for managing procurements such as goods, supplies, and/or services throughout the life of a project and is </a:t>
            </a:r>
            <a:r>
              <a:rPr lang="en-US" sz="2200" u="sng" dirty="0"/>
              <a:t>updated</a:t>
            </a:r>
            <a:r>
              <a:rPr lang="en-US" sz="2200" dirty="0"/>
              <a:t> as procurement needs change.”</a:t>
            </a:r>
          </a:p>
        </p:txBody>
      </p:sp>
      <p:pic>
        <p:nvPicPr>
          <p:cNvPr id="11" name="Picture 10">
            <a:extLst>
              <a:ext uri="{FF2B5EF4-FFF2-40B4-BE49-F238E27FC236}">
                <a16:creationId xmlns:a16="http://schemas.microsoft.com/office/drawing/2014/main" id="{9A8666AC-1576-4877-9017-7D05B8F0CEBF}"/>
              </a:ext>
            </a:extLst>
          </p:cNvPr>
          <p:cNvPicPr>
            <a:picLocks noChangeAspect="1"/>
          </p:cNvPicPr>
          <p:nvPr/>
        </p:nvPicPr>
        <p:blipFill rotWithShape="1">
          <a:blip r:embed="rId3"/>
          <a:srcRect l="1888"/>
          <a:stretch/>
        </p:blipFill>
        <p:spPr>
          <a:xfrm>
            <a:off x="317704" y="1297470"/>
            <a:ext cx="2766544" cy="5305078"/>
          </a:xfrm>
          <a:prstGeom prst="rect">
            <a:avLst/>
          </a:prstGeom>
        </p:spPr>
      </p:pic>
      <p:cxnSp>
        <p:nvCxnSpPr>
          <p:cNvPr id="9" name="Straight Connector 8">
            <a:extLst>
              <a:ext uri="{FF2B5EF4-FFF2-40B4-BE49-F238E27FC236}">
                <a16:creationId xmlns:a16="http://schemas.microsoft.com/office/drawing/2014/main" id="{CE6AC8C1-5B3F-4018-8B02-77CC7C43443A}"/>
              </a:ext>
            </a:extLst>
          </p:cNvPr>
          <p:cNvCxnSpPr>
            <a:cxnSpLocks/>
          </p:cNvCxnSpPr>
          <p:nvPr/>
        </p:nvCxnSpPr>
        <p:spPr>
          <a:xfrm flipV="1">
            <a:off x="2755442" y="1635162"/>
            <a:ext cx="650178" cy="290718"/>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4546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FCABD-662A-459B-AFB7-EA5D44FFC504}"/>
              </a:ext>
            </a:extLst>
          </p:cNvPr>
          <p:cNvSpPr>
            <a:spLocks noGrp="1"/>
          </p:cNvSpPr>
          <p:nvPr>
            <p:ph type="title"/>
          </p:nvPr>
        </p:nvSpPr>
        <p:spPr>
          <a:xfrm>
            <a:off x="1237673" y="449755"/>
            <a:ext cx="7906327" cy="781095"/>
          </a:xfrm>
        </p:spPr>
        <p:txBody>
          <a:bodyPr>
            <a:normAutofit fontScale="90000"/>
          </a:bodyPr>
          <a:lstStyle/>
          <a:p>
            <a:r>
              <a:rPr lang="en-CA" dirty="0"/>
              <a:t>plan procurement management</a:t>
            </a:r>
            <a:br>
              <a:rPr lang="en-CA" dirty="0"/>
            </a:br>
            <a:r>
              <a:rPr lang="en-CA" dirty="0"/>
              <a:t>outputs</a:t>
            </a:r>
            <a:endParaRPr lang="en-CA" sz="2200" dirty="0"/>
          </a:p>
        </p:txBody>
      </p:sp>
      <p:sp>
        <p:nvSpPr>
          <p:cNvPr id="7" name="Slide Number Placeholder 6">
            <a:extLst>
              <a:ext uri="{FF2B5EF4-FFF2-40B4-BE49-F238E27FC236}">
                <a16:creationId xmlns:a16="http://schemas.microsoft.com/office/drawing/2014/main" id="{101708DD-8BB9-452A-85D9-6A89353DB035}"/>
              </a:ext>
            </a:extLst>
          </p:cNvPr>
          <p:cNvSpPr>
            <a:spLocks noGrp="1"/>
          </p:cNvSpPr>
          <p:nvPr>
            <p:ph type="sldNum" sz="quarter" idx="12"/>
          </p:nvPr>
        </p:nvSpPr>
        <p:spPr/>
        <p:txBody>
          <a:bodyPr/>
          <a:lstStyle/>
          <a:p>
            <a:fld id="{5771F767-0FB1-44C9-A6CF-166E2F908689}" type="slidenum">
              <a:rPr lang="en-US" smtClean="0"/>
              <a:pPr/>
              <a:t>6</a:t>
            </a:fld>
            <a:endParaRPr lang="en-US" dirty="0"/>
          </a:p>
        </p:txBody>
      </p:sp>
      <p:pic>
        <p:nvPicPr>
          <p:cNvPr id="11" name="Picture 10">
            <a:extLst>
              <a:ext uri="{FF2B5EF4-FFF2-40B4-BE49-F238E27FC236}">
                <a16:creationId xmlns:a16="http://schemas.microsoft.com/office/drawing/2014/main" id="{9A8666AC-1576-4877-9017-7D05B8F0CEBF}"/>
              </a:ext>
            </a:extLst>
          </p:cNvPr>
          <p:cNvPicPr>
            <a:picLocks noChangeAspect="1"/>
          </p:cNvPicPr>
          <p:nvPr/>
        </p:nvPicPr>
        <p:blipFill rotWithShape="1">
          <a:blip r:embed="rId3"/>
          <a:srcRect l="1888"/>
          <a:stretch/>
        </p:blipFill>
        <p:spPr>
          <a:xfrm>
            <a:off x="317704" y="1297470"/>
            <a:ext cx="2766544" cy="5305078"/>
          </a:xfrm>
          <a:prstGeom prst="rect">
            <a:avLst/>
          </a:prstGeom>
        </p:spPr>
      </p:pic>
      <p:pic>
        <p:nvPicPr>
          <p:cNvPr id="12" name="Picture 11">
            <a:extLst>
              <a:ext uri="{FF2B5EF4-FFF2-40B4-BE49-F238E27FC236}">
                <a16:creationId xmlns:a16="http://schemas.microsoft.com/office/drawing/2014/main" id="{2C7B225E-A30A-48D9-B379-B68D9FABF89C}"/>
              </a:ext>
            </a:extLst>
          </p:cNvPr>
          <p:cNvPicPr>
            <a:picLocks noChangeAspect="1"/>
          </p:cNvPicPr>
          <p:nvPr/>
        </p:nvPicPr>
        <p:blipFill>
          <a:blip r:embed="rId4"/>
          <a:stretch>
            <a:fillRect/>
          </a:stretch>
        </p:blipFill>
        <p:spPr>
          <a:xfrm>
            <a:off x="6388394" y="1299629"/>
            <a:ext cx="2682267" cy="5520232"/>
          </a:xfrm>
          <a:prstGeom prst="rect">
            <a:avLst/>
          </a:prstGeom>
        </p:spPr>
      </p:pic>
      <p:sp>
        <p:nvSpPr>
          <p:cNvPr id="13" name="TextBox 12">
            <a:extLst>
              <a:ext uri="{FF2B5EF4-FFF2-40B4-BE49-F238E27FC236}">
                <a16:creationId xmlns:a16="http://schemas.microsoft.com/office/drawing/2014/main" id="{95DD6B0A-C6E9-43B6-92C2-225F22F5F527}"/>
              </a:ext>
            </a:extLst>
          </p:cNvPr>
          <p:cNvSpPr txBox="1"/>
          <p:nvPr/>
        </p:nvSpPr>
        <p:spPr>
          <a:xfrm>
            <a:off x="3787093" y="3918754"/>
            <a:ext cx="2492568" cy="1107996"/>
          </a:xfrm>
          <a:prstGeom prst="rect">
            <a:avLst/>
          </a:prstGeom>
          <a:noFill/>
        </p:spPr>
        <p:txBody>
          <a:bodyPr wrap="square">
            <a:spAutoFit/>
          </a:bodyPr>
          <a:lstStyle/>
          <a:p>
            <a:pPr algn="r">
              <a:spcAft>
                <a:spcPts val="500"/>
              </a:spcAft>
            </a:pPr>
            <a:r>
              <a:rPr lang="en-US" sz="2200" dirty="0"/>
              <a:t>Another part of the overall project management plan</a:t>
            </a:r>
            <a:endParaRPr lang="en-CA" sz="2200" dirty="0"/>
          </a:p>
        </p:txBody>
      </p:sp>
      <p:sp>
        <p:nvSpPr>
          <p:cNvPr id="14" name="Arrow: Right 13">
            <a:extLst>
              <a:ext uri="{FF2B5EF4-FFF2-40B4-BE49-F238E27FC236}">
                <a16:creationId xmlns:a16="http://schemas.microsoft.com/office/drawing/2014/main" id="{4D26AB78-5CBD-4B85-9989-BD23FB42B012}"/>
              </a:ext>
            </a:extLst>
          </p:cNvPr>
          <p:cNvSpPr/>
          <p:nvPr/>
        </p:nvSpPr>
        <p:spPr>
          <a:xfrm rot="1632515">
            <a:off x="2540222" y="2578854"/>
            <a:ext cx="4063555" cy="720784"/>
          </a:xfrm>
          <a:prstGeom prst="rightArrow">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Star: 5 Points 2">
            <a:extLst>
              <a:ext uri="{FF2B5EF4-FFF2-40B4-BE49-F238E27FC236}">
                <a16:creationId xmlns:a16="http://schemas.microsoft.com/office/drawing/2014/main" id="{D30CE1C3-29BC-4DBB-94B1-325B178928B8}"/>
              </a:ext>
            </a:extLst>
          </p:cNvPr>
          <p:cNvSpPr/>
          <p:nvPr/>
        </p:nvSpPr>
        <p:spPr>
          <a:xfrm>
            <a:off x="8616875" y="3786692"/>
            <a:ext cx="322730" cy="322730"/>
          </a:xfrm>
          <a:prstGeom prst="star5">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546668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55253-F8AB-409B-B24C-FFCBD97253E3}"/>
              </a:ext>
            </a:extLst>
          </p:cNvPr>
          <p:cNvSpPr>
            <a:spLocks noGrp="1"/>
          </p:cNvSpPr>
          <p:nvPr>
            <p:ph type="title"/>
          </p:nvPr>
        </p:nvSpPr>
        <p:spPr/>
        <p:txBody>
          <a:bodyPr>
            <a:normAutofit/>
          </a:bodyPr>
          <a:lstStyle/>
          <a:p>
            <a:r>
              <a:rPr lang="en-CA" dirty="0"/>
              <a:t>Procurement Management Plan</a:t>
            </a:r>
          </a:p>
        </p:txBody>
      </p:sp>
      <p:sp>
        <p:nvSpPr>
          <p:cNvPr id="3" name="Content Placeholder 2">
            <a:extLst>
              <a:ext uri="{FF2B5EF4-FFF2-40B4-BE49-F238E27FC236}">
                <a16:creationId xmlns:a16="http://schemas.microsoft.com/office/drawing/2014/main" id="{1B4DC833-12B4-4041-90DD-8F8543CAB030}"/>
              </a:ext>
            </a:extLst>
          </p:cNvPr>
          <p:cNvSpPr>
            <a:spLocks noGrp="1"/>
          </p:cNvSpPr>
          <p:nvPr>
            <p:ph idx="1"/>
          </p:nvPr>
        </p:nvSpPr>
        <p:spPr>
          <a:xfrm>
            <a:off x="684970" y="1251741"/>
            <a:ext cx="6952959" cy="5509440"/>
          </a:xfrm>
        </p:spPr>
        <p:txBody>
          <a:bodyPr>
            <a:normAutofit/>
          </a:bodyPr>
          <a:lstStyle/>
          <a:p>
            <a:pPr marL="0" indent="0">
              <a:buNone/>
            </a:pPr>
            <a:r>
              <a:rPr lang="en-CA" dirty="0"/>
              <a:t>Common elements:</a:t>
            </a:r>
          </a:p>
          <a:p>
            <a:r>
              <a:rPr lang="en-US" dirty="0"/>
              <a:t>Contracts – type, how to manage/monitor</a:t>
            </a:r>
          </a:p>
          <a:p>
            <a:r>
              <a:rPr lang="en-US" dirty="0"/>
              <a:t>Roles, responsibilities and decision-making authority limits</a:t>
            </a:r>
          </a:p>
          <a:p>
            <a:r>
              <a:rPr lang="en-US" dirty="0"/>
              <a:t>Relevant policies, procedures, guidelines, templates</a:t>
            </a:r>
          </a:p>
          <a:p>
            <a:r>
              <a:rPr lang="en-US" dirty="0"/>
              <a:t>Strategy for integrating procurement(s) into project</a:t>
            </a:r>
          </a:p>
          <a:p>
            <a:r>
              <a:rPr lang="en-US" dirty="0"/>
              <a:t>Assumptions and constraints</a:t>
            </a:r>
          </a:p>
          <a:p>
            <a:r>
              <a:rPr lang="en-US" dirty="0"/>
              <a:t>Milestones</a:t>
            </a:r>
          </a:p>
          <a:p>
            <a:r>
              <a:rPr lang="en-US" dirty="0"/>
              <a:t>Reporting</a:t>
            </a:r>
          </a:p>
          <a:p>
            <a:r>
              <a:rPr lang="en-US" dirty="0"/>
              <a:t>Selection criteria and weighting</a:t>
            </a:r>
          </a:p>
          <a:p>
            <a:r>
              <a:rPr lang="en-US" dirty="0"/>
              <a:t>Risk management</a:t>
            </a:r>
          </a:p>
          <a:p>
            <a:r>
              <a:rPr lang="en-US" dirty="0"/>
              <a:t>Anything required to guide the project procurement (e.g., tailoring)</a:t>
            </a:r>
            <a:endParaRPr lang="en-CA" dirty="0"/>
          </a:p>
        </p:txBody>
      </p:sp>
      <p:sp>
        <p:nvSpPr>
          <p:cNvPr id="4" name="Slide Number Placeholder 3">
            <a:extLst>
              <a:ext uri="{FF2B5EF4-FFF2-40B4-BE49-F238E27FC236}">
                <a16:creationId xmlns:a16="http://schemas.microsoft.com/office/drawing/2014/main" id="{5262DBA6-6DC8-43A3-95A0-AE6BD7C9B58B}"/>
              </a:ext>
            </a:extLst>
          </p:cNvPr>
          <p:cNvSpPr>
            <a:spLocks noGrp="1"/>
          </p:cNvSpPr>
          <p:nvPr>
            <p:ph type="sldNum" sz="quarter" idx="12"/>
          </p:nvPr>
        </p:nvSpPr>
        <p:spPr/>
        <p:txBody>
          <a:bodyPr/>
          <a:lstStyle/>
          <a:p>
            <a:fld id="{5771F767-0FB1-44C9-A6CF-166E2F908689}" type="slidenum">
              <a:rPr lang="en-US" smtClean="0"/>
              <a:pPr/>
              <a:t>7</a:t>
            </a:fld>
            <a:endParaRPr lang="en-US" dirty="0"/>
          </a:p>
        </p:txBody>
      </p:sp>
    </p:spTree>
    <p:extLst>
      <p:ext uri="{BB962C8B-B14F-4D97-AF65-F5344CB8AC3E}">
        <p14:creationId xmlns:p14="http://schemas.microsoft.com/office/powerpoint/2010/main" val="2237671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FCABD-662A-459B-AFB7-EA5D44FFC504}"/>
              </a:ext>
            </a:extLst>
          </p:cNvPr>
          <p:cNvSpPr>
            <a:spLocks noGrp="1"/>
          </p:cNvSpPr>
          <p:nvPr>
            <p:ph type="title"/>
          </p:nvPr>
        </p:nvSpPr>
        <p:spPr>
          <a:xfrm>
            <a:off x="1237673" y="449755"/>
            <a:ext cx="7906327" cy="781095"/>
          </a:xfrm>
        </p:spPr>
        <p:txBody>
          <a:bodyPr>
            <a:normAutofit fontScale="90000"/>
          </a:bodyPr>
          <a:lstStyle/>
          <a:p>
            <a:r>
              <a:rPr lang="en-CA" dirty="0"/>
              <a:t>plan procurement management</a:t>
            </a:r>
            <a:br>
              <a:rPr lang="en-CA" dirty="0"/>
            </a:br>
            <a:r>
              <a:rPr lang="en-CA" dirty="0"/>
              <a:t>outputs (cont’d)</a:t>
            </a:r>
            <a:endParaRPr lang="en-CA" sz="2200" dirty="0"/>
          </a:p>
        </p:txBody>
      </p:sp>
      <p:sp>
        <p:nvSpPr>
          <p:cNvPr id="7" name="Slide Number Placeholder 6">
            <a:extLst>
              <a:ext uri="{FF2B5EF4-FFF2-40B4-BE49-F238E27FC236}">
                <a16:creationId xmlns:a16="http://schemas.microsoft.com/office/drawing/2014/main" id="{101708DD-8BB9-452A-85D9-6A89353DB035}"/>
              </a:ext>
            </a:extLst>
          </p:cNvPr>
          <p:cNvSpPr>
            <a:spLocks noGrp="1"/>
          </p:cNvSpPr>
          <p:nvPr>
            <p:ph type="sldNum" sz="quarter" idx="12"/>
          </p:nvPr>
        </p:nvSpPr>
        <p:spPr/>
        <p:txBody>
          <a:bodyPr/>
          <a:lstStyle/>
          <a:p>
            <a:fld id="{5771F767-0FB1-44C9-A6CF-166E2F908689}" type="slidenum">
              <a:rPr lang="en-US" smtClean="0"/>
              <a:pPr/>
              <a:t>8</a:t>
            </a:fld>
            <a:endParaRPr lang="en-US" dirty="0"/>
          </a:p>
        </p:txBody>
      </p:sp>
      <p:sp>
        <p:nvSpPr>
          <p:cNvPr id="10" name="TextBox 9">
            <a:extLst>
              <a:ext uri="{FF2B5EF4-FFF2-40B4-BE49-F238E27FC236}">
                <a16:creationId xmlns:a16="http://schemas.microsoft.com/office/drawing/2014/main" id="{2392B6A6-A56C-4551-8382-AE0D3F98F80A}"/>
              </a:ext>
            </a:extLst>
          </p:cNvPr>
          <p:cNvSpPr txBox="1"/>
          <p:nvPr/>
        </p:nvSpPr>
        <p:spPr>
          <a:xfrm>
            <a:off x="3443770" y="1382486"/>
            <a:ext cx="5538865" cy="2590453"/>
          </a:xfrm>
          <a:prstGeom prst="rect">
            <a:avLst/>
          </a:prstGeom>
          <a:noFill/>
        </p:spPr>
        <p:txBody>
          <a:bodyPr wrap="square" rtlCol="0">
            <a:spAutoFit/>
          </a:bodyPr>
          <a:lstStyle/>
          <a:p>
            <a:pPr>
              <a:spcAft>
                <a:spcPts val="500"/>
              </a:spcAft>
            </a:pPr>
            <a:r>
              <a:rPr lang="en-CA" sz="2200" b="1" dirty="0"/>
              <a:t>Project-specific procurement strategy</a:t>
            </a:r>
          </a:p>
          <a:p>
            <a:pPr>
              <a:spcAft>
                <a:spcPts val="500"/>
              </a:spcAft>
            </a:pPr>
            <a:r>
              <a:rPr lang="en-CA" sz="2200" dirty="0"/>
              <a:t>Objectives: determine project delivery method, type of legally binding agreements to use, and how the procurement will advance through the procurement phases.</a:t>
            </a:r>
          </a:p>
          <a:p>
            <a:pPr>
              <a:spcAft>
                <a:spcPts val="500"/>
              </a:spcAft>
            </a:pPr>
            <a:r>
              <a:rPr lang="en-CA" sz="2200" dirty="0"/>
              <a:t>May be incorporated directly into the procurement management plan</a:t>
            </a:r>
          </a:p>
        </p:txBody>
      </p:sp>
      <p:pic>
        <p:nvPicPr>
          <p:cNvPr id="11" name="Picture 10">
            <a:extLst>
              <a:ext uri="{FF2B5EF4-FFF2-40B4-BE49-F238E27FC236}">
                <a16:creationId xmlns:a16="http://schemas.microsoft.com/office/drawing/2014/main" id="{9A8666AC-1576-4877-9017-7D05B8F0CEBF}"/>
              </a:ext>
            </a:extLst>
          </p:cNvPr>
          <p:cNvPicPr>
            <a:picLocks noChangeAspect="1"/>
          </p:cNvPicPr>
          <p:nvPr/>
        </p:nvPicPr>
        <p:blipFill rotWithShape="1">
          <a:blip r:embed="rId3"/>
          <a:srcRect l="1888"/>
          <a:stretch/>
        </p:blipFill>
        <p:spPr>
          <a:xfrm>
            <a:off x="317704" y="1297470"/>
            <a:ext cx="2766544" cy="5305078"/>
          </a:xfrm>
          <a:prstGeom prst="rect">
            <a:avLst/>
          </a:prstGeom>
        </p:spPr>
      </p:pic>
      <p:cxnSp>
        <p:nvCxnSpPr>
          <p:cNvPr id="9" name="Straight Connector 8">
            <a:extLst>
              <a:ext uri="{FF2B5EF4-FFF2-40B4-BE49-F238E27FC236}">
                <a16:creationId xmlns:a16="http://schemas.microsoft.com/office/drawing/2014/main" id="{CE6AC8C1-5B3F-4018-8B02-77CC7C43443A}"/>
              </a:ext>
            </a:extLst>
          </p:cNvPr>
          <p:cNvCxnSpPr>
            <a:cxnSpLocks/>
          </p:cNvCxnSpPr>
          <p:nvPr/>
        </p:nvCxnSpPr>
        <p:spPr>
          <a:xfrm flipV="1">
            <a:off x="2434070" y="1613647"/>
            <a:ext cx="971550" cy="78557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 name="Rectangle: Rounded Corners 3">
            <a:extLst>
              <a:ext uri="{FF2B5EF4-FFF2-40B4-BE49-F238E27FC236}">
                <a16:creationId xmlns:a16="http://schemas.microsoft.com/office/drawing/2014/main" id="{5977F7FB-29D0-4202-9CB2-08B8EEAF75C4}"/>
              </a:ext>
            </a:extLst>
          </p:cNvPr>
          <p:cNvSpPr/>
          <p:nvPr/>
        </p:nvSpPr>
        <p:spPr>
          <a:xfrm>
            <a:off x="3597310" y="4124574"/>
            <a:ext cx="5228985" cy="2368299"/>
          </a:xfrm>
          <a:prstGeom prst="round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200" dirty="0"/>
              <a:t>There will be aspects of the project procurement strategy defined at an organization’s corporate level.  Project managers will be required to follow the organizational procurement strategy.</a:t>
            </a:r>
          </a:p>
        </p:txBody>
      </p:sp>
    </p:spTree>
    <p:extLst>
      <p:ext uri="{BB962C8B-B14F-4D97-AF65-F5344CB8AC3E}">
        <p14:creationId xmlns:p14="http://schemas.microsoft.com/office/powerpoint/2010/main" val="2477434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FCABD-662A-459B-AFB7-EA5D44FFC504}"/>
              </a:ext>
            </a:extLst>
          </p:cNvPr>
          <p:cNvSpPr>
            <a:spLocks noGrp="1"/>
          </p:cNvSpPr>
          <p:nvPr>
            <p:ph type="title"/>
          </p:nvPr>
        </p:nvSpPr>
        <p:spPr>
          <a:xfrm>
            <a:off x="1237673" y="449755"/>
            <a:ext cx="7906327" cy="781095"/>
          </a:xfrm>
        </p:spPr>
        <p:txBody>
          <a:bodyPr>
            <a:normAutofit fontScale="90000"/>
          </a:bodyPr>
          <a:lstStyle/>
          <a:p>
            <a:r>
              <a:rPr lang="en-CA" dirty="0"/>
              <a:t>plan procurement management</a:t>
            </a:r>
            <a:br>
              <a:rPr lang="en-CA" dirty="0"/>
            </a:br>
            <a:r>
              <a:rPr lang="en-CA" dirty="0"/>
              <a:t>outputs (cont’d)</a:t>
            </a:r>
            <a:endParaRPr lang="en-CA" sz="2200" dirty="0"/>
          </a:p>
        </p:txBody>
      </p:sp>
      <p:sp>
        <p:nvSpPr>
          <p:cNvPr id="7" name="Slide Number Placeholder 6">
            <a:extLst>
              <a:ext uri="{FF2B5EF4-FFF2-40B4-BE49-F238E27FC236}">
                <a16:creationId xmlns:a16="http://schemas.microsoft.com/office/drawing/2014/main" id="{101708DD-8BB9-452A-85D9-6A89353DB035}"/>
              </a:ext>
            </a:extLst>
          </p:cNvPr>
          <p:cNvSpPr>
            <a:spLocks noGrp="1"/>
          </p:cNvSpPr>
          <p:nvPr>
            <p:ph type="sldNum" sz="quarter" idx="12"/>
          </p:nvPr>
        </p:nvSpPr>
        <p:spPr/>
        <p:txBody>
          <a:bodyPr/>
          <a:lstStyle/>
          <a:p>
            <a:fld id="{5771F767-0FB1-44C9-A6CF-166E2F908689}" type="slidenum">
              <a:rPr lang="en-US" smtClean="0"/>
              <a:pPr/>
              <a:t>9</a:t>
            </a:fld>
            <a:endParaRPr lang="en-US" dirty="0"/>
          </a:p>
        </p:txBody>
      </p:sp>
      <p:sp>
        <p:nvSpPr>
          <p:cNvPr id="10" name="TextBox 9">
            <a:extLst>
              <a:ext uri="{FF2B5EF4-FFF2-40B4-BE49-F238E27FC236}">
                <a16:creationId xmlns:a16="http://schemas.microsoft.com/office/drawing/2014/main" id="{2392B6A6-A56C-4551-8382-AE0D3F98F80A}"/>
              </a:ext>
            </a:extLst>
          </p:cNvPr>
          <p:cNvSpPr txBox="1"/>
          <p:nvPr/>
        </p:nvSpPr>
        <p:spPr>
          <a:xfrm>
            <a:off x="3443770" y="1382486"/>
            <a:ext cx="5538865" cy="5683607"/>
          </a:xfrm>
          <a:prstGeom prst="rect">
            <a:avLst/>
          </a:prstGeom>
          <a:noFill/>
        </p:spPr>
        <p:txBody>
          <a:bodyPr wrap="square" rtlCol="0">
            <a:spAutoFit/>
          </a:bodyPr>
          <a:lstStyle/>
          <a:p>
            <a:pPr>
              <a:spcAft>
                <a:spcPts val="500"/>
              </a:spcAft>
            </a:pPr>
            <a:r>
              <a:rPr lang="en-CA" sz="2200" b="1" dirty="0"/>
              <a:t>Bid documents</a:t>
            </a:r>
          </a:p>
          <a:p>
            <a:pPr>
              <a:spcAft>
                <a:spcPts val="500"/>
              </a:spcAft>
            </a:pPr>
            <a:r>
              <a:rPr lang="en-CA" sz="2200" dirty="0"/>
              <a:t>Bid documents are used to solicit proposals/bids/offers from prospective sellers.</a:t>
            </a:r>
          </a:p>
          <a:p>
            <a:pPr>
              <a:spcAft>
                <a:spcPts val="500"/>
              </a:spcAft>
            </a:pPr>
            <a:r>
              <a:rPr lang="en-CA" sz="2200" dirty="0"/>
              <a:t>Includes but is not limited to:</a:t>
            </a:r>
          </a:p>
          <a:p>
            <a:pPr marL="342900" indent="-342900">
              <a:spcAft>
                <a:spcPts val="500"/>
              </a:spcAft>
              <a:buFont typeface="Arial" panose="020B0604020202020204" pitchFamily="34" charset="0"/>
              <a:buChar char="•"/>
            </a:pPr>
            <a:r>
              <a:rPr lang="en-US" sz="2200" dirty="0"/>
              <a:t>Requirements/specifications including organization and project-specific background information</a:t>
            </a:r>
          </a:p>
          <a:p>
            <a:pPr marL="342900" indent="-342900">
              <a:spcAft>
                <a:spcPts val="500"/>
              </a:spcAft>
              <a:buFont typeface="Arial" panose="020B0604020202020204" pitchFamily="34" charset="0"/>
              <a:buChar char="•"/>
            </a:pPr>
            <a:r>
              <a:rPr lang="en-US" sz="2200" dirty="0"/>
              <a:t>Proposed procurement statement of work</a:t>
            </a:r>
          </a:p>
          <a:p>
            <a:pPr marL="342900" indent="-342900">
              <a:spcAft>
                <a:spcPts val="500"/>
              </a:spcAft>
              <a:buFont typeface="Arial" panose="020B0604020202020204" pitchFamily="34" charset="0"/>
              <a:buChar char="•"/>
            </a:pPr>
            <a:r>
              <a:rPr lang="en-US" sz="2200" dirty="0"/>
              <a:t>Evaluation criteria</a:t>
            </a:r>
          </a:p>
          <a:p>
            <a:pPr marL="342900" indent="-342900">
              <a:spcAft>
                <a:spcPts val="500"/>
              </a:spcAft>
              <a:buFont typeface="Arial" panose="020B0604020202020204" pitchFamily="34" charset="0"/>
              <a:buChar char="•"/>
            </a:pPr>
            <a:r>
              <a:rPr lang="en-US" sz="2200" dirty="0"/>
              <a:t>Procedures, format, and schedule, for prospective sellers to respond </a:t>
            </a:r>
          </a:p>
          <a:p>
            <a:pPr>
              <a:spcAft>
                <a:spcPts val="500"/>
              </a:spcAft>
            </a:pPr>
            <a:r>
              <a:rPr lang="en-CA" sz="2200" i="1" dirty="0"/>
              <a:t>Recall from other project management courses such as MGMT 6054 or MGMT 6056: RFI, RFP, RFT, RFQ (the next four slides).</a:t>
            </a:r>
          </a:p>
          <a:p>
            <a:pPr>
              <a:spcAft>
                <a:spcPts val="500"/>
              </a:spcAft>
            </a:pPr>
            <a:endParaRPr lang="en-CA" sz="2200" dirty="0"/>
          </a:p>
        </p:txBody>
      </p:sp>
      <p:pic>
        <p:nvPicPr>
          <p:cNvPr id="11" name="Picture 10">
            <a:extLst>
              <a:ext uri="{FF2B5EF4-FFF2-40B4-BE49-F238E27FC236}">
                <a16:creationId xmlns:a16="http://schemas.microsoft.com/office/drawing/2014/main" id="{9A8666AC-1576-4877-9017-7D05B8F0CEBF}"/>
              </a:ext>
            </a:extLst>
          </p:cNvPr>
          <p:cNvPicPr>
            <a:picLocks noChangeAspect="1"/>
          </p:cNvPicPr>
          <p:nvPr/>
        </p:nvPicPr>
        <p:blipFill rotWithShape="1">
          <a:blip r:embed="rId3"/>
          <a:srcRect l="1888"/>
          <a:stretch/>
        </p:blipFill>
        <p:spPr>
          <a:xfrm>
            <a:off x="317704" y="1297470"/>
            <a:ext cx="2766544" cy="5305078"/>
          </a:xfrm>
          <a:prstGeom prst="rect">
            <a:avLst/>
          </a:prstGeom>
        </p:spPr>
      </p:pic>
      <p:cxnSp>
        <p:nvCxnSpPr>
          <p:cNvPr id="9" name="Straight Connector 8">
            <a:extLst>
              <a:ext uri="{FF2B5EF4-FFF2-40B4-BE49-F238E27FC236}">
                <a16:creationId xmlns:a16="http://schemas.microsoft.com/office/drawing/2014/main" id="{CE6AC8C1-5B3F-4018-8B02-77CC7C43443A}"/>
              </a:ext>
            </a:extLst>
          </p:cNvPr>
          <p:cNvCxnSpPr>
            <a:cxnSpLocks/>
          </p:cNvCxnSpPr>
          <p:nvPr/>
        </p:nvCxnSpPr>
        <p:spPr>
          <a:xfrm flipV="1">
            <a:off x="1917702" y="1617785"/>
            <a:ext cx="1526068" cy="981163"/>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5282599"/>
      </p:ext>
    </p:extLst>
  </p:cSld>
  <p:clrMapOvr>
    <a:masterClrMapping/>
  </p:clrMapOvr>
</p:sld>
</file>

<file path=ppt/theme/theme1.xml><?xml version="1.0" encoding="utf-8"?>
<a:theme xmlns:a="http://schemas.openxmlformats.org/drawingml/2006/main" name="Dividend">
  <a:themeElements>
    <a:clrScheme name="Custom 1">
      <a:dk1>
        <a:sysClr val="windowText" lastClr="000000"/>
      </a:dk1>
      <a:lt1>
        <a:sysClr val="window" lastClr="FFFFFF"/>
      </a:lt1>
      <a:dk2>
        <a:srgbClr val="3D3D3D"/>
      </a:dk2>
      <a:lt2>
        <a:srgbClr val="EBEBEB"/>
      </a:lt2>
      <a:accent1>
        <a:srgbClr val="C00000"/>
      </a:accent1>
      <a:accent2>
        <a:srgbClr val="BFBFBF"/>
      </a:accent2>
      <a:accent3>
        <a:srgbClr val="84A3DD"/>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spDef>
      <a:spPr>
        <a:solidFill>
          <a:schemeClr val="bg2">
            <a:lumMod val="50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fanshawe2014ppt_16x10">
  <a:themeElements>
    <a:clrScheme name="Custom 1">
      <a:dk1>
        <a:sysClr val="windowText" lastClr="000000"/>
      </a:dk1>
      <a:lt1>
        <a:sysClr val="window" lastClr="FFFFFF"/>
      </a:lt1>
      <a:dk2>
        <a:srgbClr val="424456"/>
      </a:dk2>
      <a:lt2>
        <a:srgbClr val="DEDEDE"/>
      </a:lt2>
      <a:accent1>
        <a:srgbClr val="C00000"/>
      </a:accent1>
      <a:accent2>
        <a:srgbClr val="FF0000"/>
      </a:accent2>
      <a:accent3>
        <a:srgbClr val="FF3300"/>
      </a:accent3>
      <a:accent4>
        <a:srgbClr val="CC3300"/>
      </a:accent4>
      <a:accent5>
        <a:srgbClr val="934B21"/>
      </a:accent5>
      <a:accent6>
        <a:srgbClr val="C69B7D"/>
      </a:accent6>
      <a:hlink>
        <a:srgbClr val="CC9900"/>
      </a:hlink>
      <a:folHlink>
        <a:srgbClr val="660033"/>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anshawe_ppt_16x10.potx" id="{A35F1B66-D064-4252-83D2-E2C2EF4FFAA9}" vid="{2009612D-D17B-4F67-9BB4-47206A92A86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1">
    <a:dk1>
      <a:sysClr val="windowText" lastClr="000000"/>
    </a:dk1>
    <a:lt1>
      <a:sysClr val="window" lastClr="FFFFFF"/>
    </a:lt1>
    <a:dk2>
      <a:srgbClr val="424456"/>
    </a:dk2>
    <a:lt2>
      <a:srgbClr val="DEDEDE"/>
    </a:lt2>
    <a:accent1>
      <a:srgbClr val="C00000"/>
    </a:accent1>
    <a:accent2>
      <a:srgbClr val="FF0000"/>
    </a:accent2>
    <a:accent3>
      <a:srgbClr val="FF3300"/>
    </a:accent3>
    <a:accent4>
      <a:srgbClr val="CC3300"/>
    </a:accent4>
    <a:accent5>
      <a:srgbClr val="934B21"/>
    </a:accent5>
    <a:accent6>
      <a:srgbClr val="C69B7D"/>
    </a:accent6>
    <a:hlink>
      <a:srgbClr val="CC9900"/>
    </a:hlink>
    <a:folHlink>
      <a:srgbClr val="660033"/>
    </a:folHlink>
  </a:clrScheme>
</a:themeOverride>
</file>

<file path=docProps/app.xml><?xml version="1.0" encoding="utf-8"?>
<Properties xmlns="http://schemas.openxmlformats.org/officeDocument/2006/extended-properties" xmlns:vt="http://schemas.openxmlformats.org/officeDocument/2006/docPropsVTypes">
  <Template>TM03457464[[fn=Dividend]]</Template>
  <TotalTime>12277</TotalTime>
  <Words>2076</Words>
  <Application>Microsoft Office PowerPoint</Application>
  <PresentationFormat>On-screen Show (4:3)</PresentationFormat>
  <Paragraphs>280</Paragraphs>
  <Slides>25</Slides>
  <Notes>17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25</vt:i4>
      </vt:variant>
    </vt:vector>
  </HeadingPairs>
  <TitlesOfParts>
    <vt:vector size="33" baseType="lpstr">
      <vt:lpstr>Arial</vt:lpstr>
      <vt:lpstr>Calibri</vt:lpstr>
      <vt:lpstr>Gill Sans MT</vt:lpstr>
      <vt:lpstr>Symbol</vt:lpstr>
      <vt:lpstr>Wingdings</vt:lpstr>
      <vt:lpstr>Wingdings 2</vt:lpstr>
      <vt:lpstr>Dividend</vt:lpstr>
      <vt:lpstr>fanshawe2014ppt_16x10</vt:lpstr>
      <vt:lpstr>Module 5 plan procurement management – outputs</vt:lpstr>
      <vt:lpstr>Module agenda</vt:lpstr>
      <vt:lpstr>Project procurement management plan procurement management</vt:lpstr>
      <vt:lpstr>plan procurement  management – outputs</vt:lpstr>
      <vt:lpstr>plan procurement management outputs</vt:lpstr>
      <vt:lpstr>plan procurement management outputs</vt:lpstr>
      <vt:lpstr>Procurement Management Plan</vt:lpstr>
      <vt:lpstr>plan procurement management outputs (cont’d)</vt:lpstr>
      <vt:lpstr>plan procurement management outputs (cont’d)</vt:lpstr>
      <vt:lpstr>Bid documents request for information</vt:lpstr>
      <vt:lpstr>Bid documents request for proposal</vt:lpstr>
      <vt:lpstr>Bid documents request for tender</vt:lpstr>
      <vt:lpstr>Bid documents request for quotation</vt:lpstr>
      <vt:lpstr>Bid documents </vt:lpstr>
      <vt:lpstr>Sample bid documents</vt:lpstr>
      <vt:lpstr>plan procurement management outputs (cont’d)</vt:lpstr>
      <vt:lpstr>Procurement statement of work Example</vt:lpstr>
      <vt:lpstr>Procurement statement of work Example (cont’d)</vt:lpstr>
      <vt:lpstr>Procurement statement of work exercise</vt:lpstr>
      <vt:lpstr>plan procurement management outputs (cont’d)</vt:lpstr>
      <vt:lpstr>Risk register update</vt:lpstr>
      <vt:lpstr>Risk register update</vt:lpstr>
      <vt:lpstr>Summary of our journey today</vt:lpstr>
      <vt:lpstr>Homework and evaluations</vt:lpstr>
      <vt:lpstr>references</vt:lpstr>
    </vt:vector>
  </TitlesOfParts>
  <Company>Fanshawe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MGMT 6084 Project management</dc:title>
  <dc:creator>Brookes, Robert</dc:creator>
  <cp:lastModifiedBy>Hemington, Derek</cp:lastModifiedBy>
  <cp:revision>245</cp:revision>
  <dcterms:created xsi:type="dcterms:W3CDTF">2018-08-19T17:39:37Z</dcterms:created>
  <dcterms:modified xsi:type="dcterms:W3CDTF">2023-12-20T17:23:21Z</dcterms:modified>
</cp:coreProperties>
</file>