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3" r:id="rId2"/>
    <p:sldMasterId id="2147483667" r:id="rId3"/>
  </p:sldMasterIdLst>
  <p:notesMasterIdLst>
    <p:notesMasterId r:id="rId23"/>
  </p:notesMasterIdLst>
  <p:sldIdLst>
    <p:sldId id="256" r:id="rId4"/>
    <p:sldId id="267" r:id="rId5"/>
    <p:sldId id="378" r:id="rId6"/>
    <p:sldId id="431" r:id="rId7"/>
    <p:sldId id="432" r:id="rId8"/>
    <p:sldId id="433" r:id="rId9"/>
    <p:sldId id="418" r:id="rId10"/>
    <p:sldId id="380" r:id="rId11"/>
    <p:sldId id="381" r:id="rId12"/>
    <p:sldId id="429" r:id="rId13"/>
    <p:sldId id="430" r:id="rId14"/>
    <p:sldId id="382" r:id="rId15"/>
    <p:sldId id="383" r:id="rId16"/>
    <p:sldId id="426" r:id="rId17"/>
    <p:sldId id="427" r:id="rId18"/>
    <p:sldId id="435" r:id="rId19"/>
    <p:sldId id="379" r:id="rId20"/>
    <p:sldId id="373" r:id="rId21"/>
    <p:sldId id="3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8A0000"/>
    <a:srgbClr val="C80000"/>
    <a:srgbClr val="472F34"/>
    <a:srgbClr val="64EA7E"/>
    <a:srgbClr val="1F3C6F"/>
    <a:srgbClr val="FF3300"/>
    <a:srgbClr val="FFFFFF"/>
    <a:srgbClr val="CBF7FD"/>
    <a:srgbClr val="F4F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1476" autoAdjust="0"/>
  </p:normalViewPr>
  <p:slideViewPr>
    <p:cSldViewPr snapToGrid="0">
      <p:cViewPr varScale="1">
        <p:scale>
          <a:sx n="90" d="100"/>
          <a:sy n="90" d="100"/>
        </p:scale>
        <p:origin x="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A9374-B421-4905-9E02-1AABA4C4A57C}" type="datetimeFigureOut">
              <a:rPr lang="en-CA" smtClean="0"/>
              <a:t>2023-02-14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71E44-4619-441F-B173-67D9A9F98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32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https://www.sandler.com</a:t>
            </a:r>
          </a:p>
          <a:p>
            <a:r>
              <a:rPr lang="en-US" dirty="0"/>
              <a:t>Apply categories .....</a:t>
            </a:r>
          </a:p>
          <a:p>
            <a:r>
              <a:rPr lang="en-US" dirty="0"/>
              <a:t>Understand the advantages ...</a:t>
            </a:r>
          </a:p>
          <a:p>
            <a:r>
              <a:rPr lang="en-US" dirty="0"/>
              <a:t>Use of Function Points ...</a:t>
            </a:r>
          </a:p>
          <a:p>
            <a:r>
              <a:rPr lang="en-US" dirty="0"/>
              <a:t>Work with 3-point estimates,...</a:t>
            </a:r>
          </a:p>
          <a:p>
            <a:r>
              <a:rPr lang="en-US" dirty="0"/>
              <a:t>Discern the various reasons ...</a:t>
            </a:r>
          </a:p>
          <a:p>
            <a:r>
              <a:rPr lang="en-US" dirty="0"/>
              <a:t>Calculate ...</a:t>
            </a:r>
          </a:p>
          <a:p>
            <a:r>
              <a:rPr lang="en-US" dirty="0"/>
              <a:t>Develop ...</a:t>
            </a:r>
          </a:p>
          <a:p>
            <a:r>
              <a:rPr lang="en-US" dirty="0"/>
              <a:t>Evaluate ...</a:t>
            </a:r>
          </a:p>
          <a:p>
            <a:r>
              <a:rPr lang="en-US" dirty="0"/>
              <a:t>Extract ...</a:t>
            </a:r>
          </a:p>
          <a:p>
            <a:r>
              <a:rPr lang="en-US" dirty="0"/>
              <a:t>Recognize ...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179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05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- </a:t>
            </a:r>
            <a:r>
              <a:rPr lang="en-US" dirty="0"/>
              <a:t>Project Management Institute, Inc., PMBOK Guide 6th Edition (2017)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97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- </a:t>
            </a:r>
            <a:r>
              <a:rPr lang="en-US" dirty="0"/>
              <a:t>Project Management Institute, Inc., PMBOK Guide 6th Edition (2017)</a:t>
            </a:r>
          </a:p>
          <a:p>
            <a:r>
              <a:rPr lang="en-US" dirty="0"/>
              <a:t>Image http://osianafitri.blogspot.com/2017/04/what-is-negotiation-rejection-and.html</a:t>
            </a:r>
          </a:p>
          <a:p>
            <a:r>
              <a:rPr lang="en-US" dirty="0"/>
              <a:t>Definition Retrieved from https://blog.bit.ai/procurement-management-plan/ on 20210429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5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- </a:t>
            </a:r>
            <a:r>
              <a:rPr lang="en-US" dirty="0"/>
              <a:t>Project Management Institute, Inc., PMBOK Guide 6th Edition (2017)</a:t>
            </a:r>
          </a:p>
          <a:p>
            <a:r>
              <a:rPr lang="en-US" dirty="0"/>
              <a:t>Image http://osianafitri.blogspot.com/2017/04/what-is-negotiation-rejection-and.html</a:t>
            </a:r>
          </a:p>
          <a:p>
            <a:r>
              <a:rPr lang="en-US" dirty="0"/>
              <a:t>Definition Retrieved from https://blog.bit.ai/procurement-management-plan/ on 20210429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87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30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and reference quickbooks.intuit.com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43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https://blogs.sap.com/2012/10/03/brief-overview-of-outline-agreements/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7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https://blog.itil.org/2012/07/six-steps-for-a-successful-vendor-selection/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48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reference from https://www.mondaq.com/canada/government-contracts-procurement-ppp/257736/conflicts-of-interest-in-procurement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71E44-4619-441F-B173-67D9A9F986B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76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615088"/>
            <a:ext cx="7989752" cy="794687"/>
          </a:xfrm>
        </p:spPr>
        <p:txBody>
          <a:bodyPr anchor="t">
            <a:normAutofit/>
          </a:bodyPr>
          <a:lstStyle>
            <a:lvl1pPr marL="0" indent="0" algn="l">
              <a:buNone/>
              <a:defRPr sz="2600" cap="all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6903" y="1046302"/>
            <a:ext cx="6166108" cy="143905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100" b="1" i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46902" y="4215255"/>
            <a:ext cx="4587552" cy="169705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0" baseline="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CA" dirty="0"/>
              <a:t>Room</a:t>
            </a:r>
          </a:p>
          <a:p>
            <a:pPr lvl="0"/>
            <a:r>
              <a:rPr lang="en-CA" dirty="0"/>
              <a:t>Address 1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2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Address 3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Phone: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Fax: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endParaRPr lang="en-CA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46902" y="3963562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 i="0" baseline="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CA" dirty="0"/>
              <a:t>Lawrence </a:t>
            </a:r>
            <a:r>
              <a:rPr lang="en-CA" dirty="0" err="1"/>
              <a:t>Kinlin</a:t>
            </a:r>
            <a:r>
              <a:rPr lang="en-CA" dirty="0"/>
              <a:t> School of Business</a:t>
            </a:r>
          </a:p>
        </p:txBody>
      </p:sp>
      <p:sp>
        <p:nvSpPr>
          <p:cNvPr id="7" name="Text Placeholder 10"/>
          <p:cNvSpPr txBox="1">
            <a:spLocks/>
          </p:cNvSpPr>
          <p:nvPr userDrawn="1"/>
        </p:nvSpPr>
        <p:spPr>
          <a:xfrm>
            <a:off x="1144588" y="6280484"/>
            <a:ext cx="4587552" cy="25169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fanshawec.ca</a:t>
            </a:r>
            <a:endParaRPr kumimoji="0" lang="en-CA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2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40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824990"/>
            <a:ext cx="7675562" cy="4352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D46C-F9CE-48E4-9419-E7704BF6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8787D-0A67-4C52-9BFC-89F00786FDB4}" type="datetimeFigureOut">
              <a:rPr lang="en-US" smtClean="0">
                <a:solidFill>
                  <a:prstClr val="white">
                    <a:lumMod val="85000"/>
                  </a:prstClr>
                </a:solidFill>
              </a:rPr>
              <a:pPr>
                <a:defRPr/>
              </a:pPr>
              <a:t>2/14/2023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FAAE1-751D-4009-9058-EA066CDA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5D09-85A8-4D09-B808-5D6CBB08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31120-B4AE-42AB-9B4B-8ADDAA11B3C5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26917" r="-253" b="68902"/>
          <a:stretch/>
        </p:blipFill>
        <p:spPr>
          <a:xfrm>
            <a:off x="28576" y="1"/>
            <a:ext cx="9143999" cy="328612"/>
          </a:xfrm>
          <a:prstGeom prst="rect">
            <a:avLst/>
          </a:prstGeom>
        </p:spPr>
      </p:pic>
      <p:sp>
        <p:nvSpPr>
          <p:cNvPr id="10" name="Trapezoid 9"/>
          <p:cNvSpPr/>
          <p:nvPr userDrawn="1"/>
        </p:nvSpPr>
        <p:spPr>
          <a:xfrm rot="10800000">
            <a:off x="19139" y="0"/>
            <a:ext cx="1381036" cy="1109708"/>
          </a:xfrm>
          <a:prstGeom prst="trapezoid">
            <a:avLst>
              <a:gd name="adj" fmla="val 7749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4844" y="-1"/>
            <a:ext cx="711329" cy="11097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71486" y="394337"/>
            <a:ext cx="7853376" cy="78109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706485" y="1531124"/>
            <a:ext cx="7989752" cy="3630795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defRPr sz="2400"/>
            </a:lvl1pPr>
            <a:lvl2pPr marL="630000" indent="-306000"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buFont typeface="Symbol" panose="05050102010706020507" pitchFamily="18" charset="2"/>
              <a:buChar char=""/>
              <a:defRPr sz="2000"/>
            </a:lvl2pPr>
            <a:lvl3pPr>
              <a:spcBef>
                <a:spcPts val="0"/>
              </a:spcBef>
              <a:spcAft>
                <a:spcPts val="500"/>
              </a:spcAft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7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-3668" y="6492874"/>
            <a:ext cx="770468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771F767-0FB1-44C9-A6CF-166E2F9086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FBB5C3-1E66-475E-9793-B72E9479D0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" r="75788" b="1402"/>
          <a:stretch/>
        </p:blipFill>
        <p:spPr>
          <a:xfrm>
            <a:off x="228263" y="255412"/>
            <a:ext cx="570842" cy="5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204358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3960" b="1" spc="-203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6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160" b="0">
                <a:solidFill>
                  <a:schemeClr val="tx1">
                    <a:lumMod val="85000"/>
                  </a:schemeClr>
                </a:solidFill>
                <a:latin typeface="+mj-lt"/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760"/>
            <a:ext cx="7886700" cy="87310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071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0C862-0571-455C-B0F2-DF1F48FF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1169" y="6337322"/>
            <a:ext cx="715962" cy="36385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84A0-DCDA-49C2-912D-BF4C74E86B09}" type="slidenum">
              <a:rPr lang="en-US" smtClean="0">
                <a:solidFill>
                  <a:prstClr val="white">
                    <a:lumMod val="8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68" y="690432"/>
            <a:ext cx="7266038" cy="482588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800" cap="all">
                <a:solidFill>
                  <a:srgbClr val="E223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60439" y="1536192"/>
            <a:ext cx="8219767" cy="3795728"/>
          </a:xfrm>
          <a:prstGeom prst="rect">
            <a:avLst/>
          </a:prstGeom>
        </p:spPr>
        <p:txBody>
          <a:bodyPr vert="horz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38673-5A64-4BE5-BB54-00BB9704DB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3375"/>
              </a:lnSpc>
              <a:defRPr sz="375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2067" y="3776712"/>
            <a:ext cx="6404289" cy="1566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975" cap="all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0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 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203015" y="1316256"/>
            <a:ext cx="6318000" cy="2281314"/>
          </a:xfrm>
          <a:prstGeom prst="rect">
            <a:avLst/>
          </a:prstGeom>
        </p:spPr>
        <p:txBody>
          <a:bodyPr lIns="0" anchor="b" anchorCtr="0"/>
          <a:lstStyle>
            <a:lvl1pPr algn="l">
              <a:lnSpc>
                <a:spcPts val="3375"/>
              </a:lnSpc>
              <a:defRPr sz="3750" b="1" i="0" cap="all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to edit </a:t>
            </a:r>
            <a:br>
              <a:rPr lang="en-CA" dirty="0"/>
            </a:br>
            <a:r>
              <a:rPr lang="en-CA" dirty="0"/>
              <a:t>Master title </a:t>
            </a:r>
            <a:br>
              <a:rPr lang="en-CA" dirty="0"/>
            </a:br>
            <a:r>
              <a:rPr lang="en-CA" dirty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903" y="1035353"/>
            <a:ext cx="6381023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1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6381023" cy="2901306"/>
          </a:xfrm>
          <a:prstGeom prst="rect">
            <a:avLst/>
          </a:prstGeom>
        </p:spPr>
        <p:txBody>
          <a:bodyPr vert="horz"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pic>
        <p:nvPicPr>
          <p:cNvPr id="6" name="Picture 5" descr="bottom_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"/>
            <a:ext cx="9144000" cy="690282"/>
          </a:xfrm>
          <a:prstGeom prst="rect">
            <a:avLst/>
          </a:prstGeom>
        </p:spPr>
      </p:pic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180098" y="152"/>
            <a:ext cx="3963902" cy="6857849"/>
          </a:xfrm>
          <a:custGeom>
            <a:avLst/>
            <a:gdLst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0 w 4065050"/>
              <a:gd name="connsiteY3" fmla="*/ 6857849 h 6857849"/>
              <a:gd name="connsiteX4" fmla="*/ 0 w 4065050"/>
              <a:gd name="connsiteY4" fmla="*/ 0 h 6857849"/>
              <a:gd name="connsiteX0" fmla="*/ 0 w 4065050"/>
              <a:gd name="connsiteY0" fmla="*/ 0 h 6857849"/>
              <a:gd name="connsiteX1" fmla="*/ 4065050 w 4065050"/>
              <a:gd name="connsiteY1" fmla="*/ 0 h 6857849"/>
              <a:gd name="connsiteX2" fmla="*/ 4065050 w 4065050"/>
              <a:gd name="connsiteY2" fmla="*/ 6857849 h 6857849"/>
              <a:gd name="connsiteX3" fmla="*/ 1640835 w 4065050"/>
              <a:gd name="connsiteY3" fmla="*/ 6857849 h 6857849"/>
              <a:gd name="connsiteX4" fmla="*/ 0 w 4065050"/>
              <a:gd name="connsiteY4" fmla="*/ 0 h 6857849"/>
              <a:gd name="connsiteX0" fmla="*/ 0 w 3963902"/>
              <a:gd name="connsiteY0" fmla="*/ 0 h 6857849"/>
              <a:gd name="connsiteX1" fmla="*/ 3963902 w 3963902"/>
              <a:gd name="connsiteY1" fmla="*/ 0 h 6857849"/>
              <a:gd name="connsiteX2" fmla="*/ 3963902 w 3963902"/>
              <a:gd name="connsiteY2" fmla="*/ 6857849 h 6857849"/>
              <a:gd name="connsiteX3" fmla="*/ 1539687 w 3963902"/>
              <a:gd name="connsiteY3" fmla="*/ 6857849 h 6857849"/>
              <a:gd name="connsiteX4" fmla="*/ 0 w 3963902"/>
              <a:gd name="connsiteY4" fmla="*/ 0 h 685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3902" h="6857849">
                <a:moveTo>
                  <a:pt x="0" y="0"/>
                </a:moveTo>
                <a:lnTo>
                  <a:pt x="3963902" y="0"/>
                </a:lnTo>
                <a:lnTo>
                  <a:pt x="3963902" y="6857849"/>
                </a:lnTo>
                <a:lnTo>
                  <a:pt x="1539687" y="6857849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146903" y="1035353"/>
            <a:ext cx="4236311" cy="1143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100" cap="all">
                <a:solidFill>
                  <a:srgbClr val="E223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6902" y="2430614"/>
            <a:ext cx="4236312" cy="2901306"/>
          </a:xfrm>
          <a:prstGeom prst="rect">
            <a:avLst/>
          </a:prstGeom>
        </p:spPr>
        <p:txBody>
          <a:bodyPr vert="horz"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 descr="photo-mas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66" y="292189"/>
            <a:ext cx="9144000" cy="6858000"/>
          </a:xfrm>
          <a:prstGeom prst="rect">
            <a:avLst/>
          </a:prstGeom>
        </p:spPr>
      </p:pic>
      <p:pic>
        <p:nvPicPr>
          <p:cNvPr id="2" name="Picture 1" descr="bottom_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224"/>
            <a:ext cx="9144000" cy="13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76D5932-C0F5-4E52-BCB8-7388CEF6CA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760"/>
            <a:ext cx="78867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C9C578-838E-47A6-94C1-9F43982729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9788" y="1824990"/>
            <a:ext cx="7675562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435B-5CC8-4EE9-8256-5F34DDA7F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61504" y="6311266"/>
            <a:ext cx="715962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20954" eaLnBrk="1" fontAlgn="auto" hangingPunct="1">
              <a:spcBef>
                <a:spcPts val="0"/>
              </a:spcBef>
              <a:spcAft>
                <a:spcPts val="0"/>
              </a:spcAft>
              <a:defRPr sz="81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5738673-5A64-4BE5-BB54-00BB9704DB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1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dt="0"/>
  <p:txStyles>
    <p:titleStyle>
      <a:lvl1pPr algn="l" defTabSz="6172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0" kern="1200">
          <a:solidFill>
            <a:srgbClr val="6F6F6F"/>
          </a:solidFill>
          <a:latin typeface="+mj-lt"/>
          <a:ea typeface="+mj-ea"/>
          <a:cs typeface="+mj-cs"/>
        </a:defRPr>
      </a:lvl1pPr>
      <a:lvl2pPr algn="l" defTabSz="6172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2pPr>
      <a:lvl3pPr algn="l" defTabSz="6172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3pPr>
      <a:lvl4pPr algn="l" defTabSz="6172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4pPr>
      <a:lvl5pPr algn="l" defTabSz="61722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5pPr>
      <a:lvl6pPr marL="411480" algn="l" defTabSz="617220" rtl="0" fontAlgn="base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6pPr>
      <a:lvl7pPr marL="822960" algn="l" defTabSz="617220" rtl="0" fontAlgn="base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7pPr>
      <a:lvl8pPr marL="1234440" algn="l" defTabSz="617220" rtl="0" fontAlgn="base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8pPr>
      <a:lvl9pPr marL="1645920" algn="l" defTabSz="617220" rtl="0" fontAlgn="base">
        <a:lnSpc>
          <a:spcPct val="90000"/>
        </a:lnSpc>
        <a:spcBef>
          <a:spcPct val="0"/>
        </a:spcBef>
        <a:spcAft>
          <a:spcPct val="0"/>
        </a:spcAft>
        <a:defRPr sz="3960">
          <a:solidFill>
            <a:srgbClr val="6F6F6F"/>
          </a:solidFill>
          <a:latin typeface="Arial" charset="0"/>
        </a:defRPr>
      </a:lvl9pPr>
    </p:titleStyle>
    <p:bodyStyle>
      <a:lvl1pPr marL="154305" indent="-154305" algn="l" defTabSz="617220" rtl="0" eaLnBrk="0" fontAlgn="base" hangingPunct="0">
        <a:lnSpc>
          <a:spcPct val="90000"/>
        </a:lnSpc>
        <a:spcBef>
          <a:spcPts val="675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+mn-lt"/>
          <a:ea typeface="+mn-ea"/>
          <a:cs typeface="+mn-cs"/>
        </a:defRPr>
      </a:lvl1pPr>
      <a:lvl2pPr marL="462915" indent="-154305" algn="l" defTabSz="617220" rtl="0" eaLnBrk="0" fontAlgn="base" hangingPunct="0">
        <a:lnSpc>
          <a:spcPct val="90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•"/>
        <a:defRPr sz="2520" kern="1200">
          <a:solidFill>
            <a:schemeClr val="bg1"/>
          </a:solidFill>
          <a:latin typeface="+mn-lt"/>
          <a:ea typeface="+mn-ea"/>
          <a:cs typeface="+mn-cs"/>
        </a:defRPr>
      </a:lvl2pPr>
      <a:lvl3pPr marL="771525" indent="-154305" algn="l" defTabSz="617220" rtl="0" eaLnBrk="0" fontAlgn="base" hangingPunct="0">
        <a:lnSpc>
          <a:spcPct val="90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•"/>
        <a:defRPr sz="2160" kern="1200">
          <a:solidFill>
            <a:schemeClr val="bg1"/>
          </a:solidFill>
          <a:latin typeface="+mn-lt"/>
          <a:ea typeface="+mn-ea"/>
          <a:cs typeface="+mn-cs"/>
        </a:defRPr>
      </a:lvl3pPr>
      <a:lvl4pPr marL="1080135" indent="-154305" algn="l" defTabSz="617220" rtl="0" eaLnBrk="0" fontAlgn="base" hangingPunct="0">
        <a:lnSpc>
          <a:spcPct val="90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388745" indent="-154305" algn="l" defTabSz="617220" rtl="0" eaLnBrk="0" fontAlgn="base" hangingPunct="0">
        <a:lnSpc>
          <a:spcPct val="90000"/>
        </a:lnSpc>
        <a:spcBef>
          <a:spcPts val="338"/>
        </a:spcBef>
        <a:spcAft>
          <a:spcPct val="0"/>
        </a:spcAft>
        <a:buFont typeface="Arial" panose="020B0604020202020204" pitchFamily="34" charset="0"/>
        <a:buChar char="•"/>
        <a:defRPr sz="1440" kern="1200">
          <a:solidFill>
            <a:schemeClr val="bg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7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/UH5r3EoM9cc" TargetMode="Externa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Module 7</a:t>
            </a:r>
            <a:br>
              <a:rPr lang="en-CA" dirty="0"/>
            </a:br>
            <a:r>
              <a:rPr lang="en-CA" dirty="0"/>
              <a:t>Conduct procurement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Mgmt</a:t>
            </a:r>
            <a:r>
              <a:rPr lang="en-CA" dirty="0"/>
              <a:t> 6063 – Project Procurement</a:t>
            </a:r>
          </a:p>
        </p:txBody>
      </p:sp>
    </p:spTree>
    <p:extLst>
      <p:ext uri="{BB962C8B-B14F-4D97-AF65-F5344CB8AC3E}">
        <p14:creationId xmlns:p14="http://schemas.microsoft.com/office/powerpoint/2010/main" val="42656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74C3-6B44-4CB4-8937-41598BA2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Purchase orders (PO)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7BB3-2EFB-42E0-8C1E-5006A8B6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86" y="1325850"/>
            <a:ext cx="7989752" cy="363079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When a PO relates to a contract: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497B-87B0-44C3-8439-B0F93D4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3A1E8E-CDCC-49E2-8CC4-7AAE48680A5F}"/>
              </a:ext>
            </a:extLst>
          </p:cNvPr>
          <p:cNvGrpSpPr/>
          <p:nvPr/>
        </p:nvGrpSpPr>
        <p:grpSpPr>
          <a:xfrm>
            <a:off x="381566" y="2041933"/>
            <a:ext cx="6681986" cy="4332344"/>
            <a:chOff x="1426316" y="2204732"/>
            <a:chExt cx="6681986" cy="43323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999C76-6AA1-4290-B017-FED7C09410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" t="1552" r="2557" b="4323"/>
            <a:stretch/>
          </p:blipFill>
          <p:spPr bwMode="auto">
            <a:xfrm>
              <a:off x="1426316" y="2204732"/>
              <a:ext cx="6550090" cy="433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E3FA0D4-8687-42B4-8FC7-F83BB8F1745E}"/>
                </a:ext>
              </a:extLst>
            </p:cNvPr>
            <p:cNvSpPr/>
            <p:nvPr/>
          </p:nvSpPr>
          <p:spPr>
            <a:xfrm>
              <a:off x="4404050" y="2765445"/>
              <a:ext cx="3704252" cy="3000873"/>
            </a:xfrm>
            <a:prstGeom prst="roundRect">
              <a:avLst>
                <a:gd name="adj" fmla="val 10756"/>
              </a:avLst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0868FB-FB5C-4314-887D-5833915520F3}"/>
              </a:ext>
            </a:extLst>
          </p:cNvPr>
          <p:cNvSpPr/>
          <p:nvPr/>
        </p:nvSpPr>
        <p:spPr>
          <a:xfrm>
            <a:off x="4894925" y="4065696"/>
            <a:ext cx="4073461" cy="2397967"/>
          </a:xfrm>
          <a:prstGeom prst="roundRect">
            <a:avLst>
              <a:gd name="adj" fmla="val 988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Example: Company ABC has selected Designers-R-Us to provide office design services over the next five years as the organization expands across Canada.  A contract is in place between the two parties.  A PO will be issued to Designers-R-Us for each office design work package.</a:t>
            </a:r>
          </a:p>
        </p:txBody>
      </p:sp>
    </p:spTree>
    <p:extLst>
      <p:ext uri="{BB962C8B-B14F-4D97-AF65-F5344CB8AC3E}">
        <p14:creationId xmlns:p14="http://schemas.microsoft.com/office/powerpoint/2010/main" val="405124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7733-A162-4767-B6A9-D8BD258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Online – find a real purchase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E3A-FF05-40E7-8E92-3FBE1CCD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9" y="1418253"/>
            <a:ext cx="8108302" cy="5074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Does the purchase order relate to a contract or does it stand alone?</a:t>
            </a:r>
          </a:p>
          <a:p>
            <a:pPr marL="0" indent="0">
              <a:buNone/>
            </a:pPr>
            <a:r>
              <a:rPr lang="en-CA" dirty="0"/>
              <a:t>Which of the following items does it include?: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Purchase order number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Product or service being purchased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Seller name, contact information, and billing 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Buyer’s name, contact information, and shipping 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quantity of the order, including the unit of measurement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Price per unit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Sales taxes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Total 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delivery date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Shipping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Shipping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A657-636A-4ED3-A32A-F530B62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5337A4-33BE-4BF5-909C-C45D4A3510F7}"/>
              </a:ext>
            </a:extLst>
          </p:cNvPr>
          <p:cNvSpPr/>
          <p:nvPr/>
        </p:nvSpPr>
        <p:spPr>
          <a:xfrm>
            <a:off x="7912358" y="5285175"/>
            <a:ext cx="989045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Handout or Word doc</a:t>
            </a:r>
          </a:p>
        </p:txBody>
      </p:sp>
    </p:spTree>
    <p:extLst>
      <p:ext uri="{BB962C8B-B14F-4D97-AF65-F5344CB8AC3E}">
        <p14:creationId xmlns:p14="http://schemas.microsoft.com/office/powerpoint/2010/main" val="91443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CB2-963A-451B-81D4-880911E8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the seller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3205-F5C0-43F5-B4E1-5397D53D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17" y="1551170"/>
            <a:ext cx="5631609" cy="363079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Recall from the last module:</a:t>
            </a:r>
          </a:p>
          <a:p>
            <a:r>
              <a:rPr lang="en-CA" dirty="0"/>
              <a:t>Tool and techniques included </a:t>
            </a:r>
            <a:r>
              <a:rPr lang="en-CA" i="1" dirty="0"/>
              <a:t>proposal evaluation </a:t>
            </a:r>
            <a:r>
              <a:rPr lang="en-CA" dirty="0"/>
              <a:t>(under data analysis)</a:t>
            </a:r>
          </a:p>
          <a:p>
            <a:r>
              <a:rPr lang="en-CA" dirty="0"/>
              <a:t>Outputs included </a:t>
            </a:r>
            <a:r>
              <a:rPr lang="en-CA" i="1" dirty="0"/>
              <a:t>selected sellers</a:t>
            </a:r>
          </a:p>
          <a:p>
            <a:endParaRPr lang="en-CA" i="1" dirty="0"/>
          </a:p>
          <a:p>
            <a:pPr marL="0" indent="0">
              <a:buNone/>
            </a:pPr>
            <a:r>
              <a:rPr lang="en-CA" b="1" dirty="0"/>
              <a:t>So, HOW do we choose the seller?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664A-6F3B-472C-AF61-DEDC869F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2648B5-5D89-4A9C-B6DC-4427F18B2363}"/>
              </a:ext>
            </a:extLst>
          </p:cNvPr>
          <p:cNvGrpSpPr/>
          <p:nvPr/>
        </p:nvGrpSpPr>
        <p:grpSpPr>
          <a:xfrm>
            <a:off x="5675244" y="784884"/>
            <a:ext cx="3449618" cy="5905805"/>
            <a:chOff x="5675244" y="784884"/>
            <a:chExt cx="3449618" cy="5905805"/>
          </a:xfrm>
        </p:grpSpPr>
        <p:pic>
          <p:nvPicPr>
            <p:cNvPr id="5" name="Picture 2" descr="https://i2.wp.com/www.projectengineer.net/wp-content/uploads/2017/02/pmbok-knowledge-area-project-procurement-management.png">
              <a:extLst>
                <a:ext uri="{FF2B5EF4-FFF2-40B4-BE49-F238E27FC236}">
                  <a16:creationId xmlns:a16="http://schemas.microsoft.com/office/drawing/2014/main" id="{2A00F352-C77F-41DA-8D27-76999D2789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75" t="14182" r="34300" b="13515"/>
            <a:stretch/>
          </p:blipFill>
          <p:spPr bwMode="auto">
            <a:xfrm>
              <a:off x="6241627" y="784884"/>
              <a:ext cx="2883235" cy="5905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2E62160-F12A-4E67-8F14-6D0CB1FF48D4}"/>
                </a:ext>
              </a:extLst>
            </p:cNvPr>
            <p:cNvSpPr/>
            <p:nvPr/>
          </p:nvSpPr>
          <p:spPr>
            <a:xfrm>
              <a:off x="5675244" y="4826701"/>
              <a:ext cx="854765" cy="34786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C16FA25-A551-4A78-8570-24E2F2FA0216}"/>
                </a:ext>
              </a:extLst>
            </p:cNvPr>
            <p:cNvSpPr/>
            <p:nvPr/>
          </p:nvSpPr>
          <p:spPr>
            <a:xfrm>
              <a:off x="5675244" y="4084982"/>
              <a:ext cx="854765" cy="347869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3919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819-AF31-487D-8A79-580D3175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DC87B-D285-49F5-8FD5-E18B27A3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2" y="1175432"/>
            <a:ext cx="8256092" cy="496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Evaluate the seller submissions based on the </a:t>
            </a:r>
            <a:r>
              <a:rPr lang="en-CA" b="1" dirty="0"/>
              <a:t>evaluation criteria </a:t>
            </a:r>
            <a:r>
              <a:rPr lang="en-CA" dirty="0"/>
              <a:t>in the procurement documents.  They may include:</a:t>
            </a:r>
          </a:p>
          <a:p>
            <a:pPr lvl="1"/>
            <a:r>
              <a:rPr lang="en-US" sz="2200" dirty="0"/>
              <a:t>Mandatory elements</a:t>
            </a:r>
          </a:p>
          <a:p>
            <a:pPr lvl="1"/>
            <a:r>
              <a:rPr lang="en-US" sz="2200" dirty="0"/>
              <a:t>Seller understanding of need</a:t>
            </a:r>
          </a:p>
          <a:p>
            <a:pPr lvl="1"/>
            <a:r>
              <a:rPr lang="en-US" sz="2200" dirty="0"/>
              <a:t>Overall proposed cost by seller</a:t>
            </a:r>
          </a:p>
          <a:p>
            <a:pPr lvl="1"/>
            <a:r>
              <a:rPr lang="en-US" sz="2200" dirty="0"/>
              <a:t>Seller’s approach to risk management and project management</a:t>
            </a:r>
          </a:p>
          <a:p>
            <a:pPr lvl="1"/>
            <a:r>
              <a:rPr lang="en-US" sz="2200" dirty="0"/>
              <a:t>Seller’s technical approach to the project</a:t>
            </a:r>
          </a:p>
          <a:p>
            <a:pPr lvl="1"/>
            <a:r>
              <a:rPr lang="en-US" sz="2200" dirty="0"/>
              <a:t>Seller’s qualifications (e.g., specific relevant experience, key staff qualifications and/or experience, seller’s financial stability, knowledge transfer including training)</a:t>
            </a:r>
          </a:p>
          <a:p>
            <a:pPr lvl="1"/>
            <a:r>
              <a:rPr lang="en-US" sz="2200" dirty="0"/>
              <a:t>Previous client references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2480-2675-4AEE-BC4F-3BE6B7A6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4E025A-F2A2-4EE9-9D5C-A538EEC55761}"/>
              </a:ext>
            </a:extLst>
          </p:cNvPr>
          <p:cNvSpPr/>
          <p:nvPr/>
        </p:nvSpPr>
        <p:spPr>
          <a:xfrm>
            <a:off x="645312" y="5656424"/>
            <a:ext cx="7979635" cy="97191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Your project team members, subject matter experts or others in your organization may contribute to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251672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B387-034D-490F-8C64-F2AE9D89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submission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60B0-5527-4E2D-9F07-C36E89E1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10CD096-8474-4C9A-8D35-A3ACF2279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2"/>
          <a:stretch/>
        </p:blipFill>
        <p:spPr>
          <a:xfrm>
            <a:off x="1060634" y="1289478"/>
            <a:ext cx="7298175" cy="51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B387-034D-490F-8C64-F2AE9D89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submission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60B0-5527-4E2D-9F07-C36E89E1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2B100-1CA6-4121-B369-68749A0F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1" y="1324182"/>
            <a:ext cx="8870577" cy="501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99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7D31-5AE3-49E4-8A1F-8676617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43" y="368933"/>
            <a:ext cx="7853376" cy="781095"/>
          </a:xfrm>
        </p:spPr>
        <p:txBody>
          <a:bodyPr>
            <a:normAutofit fontScale="90000"/>
          </a:bodyPr>
          <a:lstStyle/>
          <a:p>
            <a:r>
              <a:rPr lang="en-CA" dirty="0"/>
              <a:t>Conflicts of interest in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4983-57D3-4A61-BF33-4E10D4EE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639" y="1613602"/>
            <a:ext cx="6038280" cy="363079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Conflict of interest can be introduced in procurement in multiple ways including:</a:t>
            </a:r>
          </a:p>
          <a:p>
            <a:r>
              <a:rPr lang="en-US" dirty="0"/>
              <a:t>Members of the seller’s submission evaluation team are potentially biased in their evaluation </a:t>
            </a:r>
          </a:p>
          <a:p>
            <a:r>
              <a:rPr lang="en-US" dirty="0"/>
              <a:t>Dealing with bidders with unequal access to information (i.e., unfair advantage).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1EEB5-CAF3-45E1-B2A2-AC09E041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FAEE35-DFA5-4C2C-8CD8-768963697804}"/>
              </a:ext>
            </a:extLst>
          </p:cNvPr>
          <p:cNvGrpSpPr/>
          <p:nvPr/>
        </p:nvGrpSpPr>
        <p:grpSpPr>
          <a:xfrm>
            <a:off x="625651" y="1973386"/>
            <a:ext cx="2020903" cy="1954204"/>
            <a:chOff x="6761741" y="2092102"/>
            <a:chExt cx="2020903" cy="19542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D98371-ADF3-4649-B076-76B175EFF51F}"/>
                </a:ext>
              </a:extLst>
            </p:cNvPr>
            <p:cNvSpPr/>
            <p:nvPr/>
          </p:nvSpPr>
          <p:spPr>
            <a:xfrm>
              <a:off x="6761741" y="2110764"/>
              <a:ext cx="2020903" cy="1935542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Graphic 6" descr="Video camera with solid fill">
              <a:extLst>
                <a:ext uri="{FF2B5EF4-FFF2-40B4-BE49-F238E27FC236}">
                  <a16:creationId xmlns:a16="http://schemas.microsoft.com/office/drawing/2014/main" id="{D53DCCAB-3451-4E7B-8813-DE80F3A6D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6389" y="2092102"/>
              <a:ext cx="810271" cy="7859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987FA-9B03-412A-BD7A-29A735175FC2}"/>
                </a:ext>
              </a:extLst>
            </p:cNvPr>
            <p:cNvSpPr txBox="1"/>
            <p:nvPr/>
          </p:nvSpPr>
          <p:spPr>
            <a:xfrm>
              <a:off x="7052320" y="2704205"/>
              <a:ext cx="14584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600" dirty="0">
                  <a:solidFill>
                    <a:schemeClr val="bg1">
                      <a:lumMod val="95000"/>
                    </a:schemeClr>
                  </a:solidFill>
                  <a:latin typeface="Gill Sans MT" panose="020B0502020104020203"/>
                </a:rPr>
                <a:t>How to avoid conflicts of interest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(4:43min). 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Click 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6F3519-5E70-42BD-8BAF-41AE657421C9}"/>
              </a:ext>
            </a:extLst>
          </p:cNvPr>
          <p:cNvSpPr txBox="1"/>
          <p:nvPr/>
        </p:nvSpPr>
        <p:spPr>
          <a:xfrm>
            <a:off x="625651" y="4904552"/>
            <a:ext cx="7929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As an individual, or in a group, find a real life online example of conflict of interest in procurement.  What was the situation? What was the outcome?  What could/should have been done differently?</a:t>
            </a:r>
          </a:p>
        </p:txBody>
      </p:sp>
    </p:spTree>
    <p:extLst>
      <p:ext uri="{BB962C8B-B14F-4D97-AF65-F5344CB8AC3E}">
        <p14:creationId xmlns:p14="http://schemas.microsoft.com/office/powerpoint/2010/main" val="193677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C80-7743-45A5-A633-C3A30FB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Summary of our journey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659B-5502-4C9E-A1E4-B89AB801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5" y="1531124"/>
            <a:ext cx="7569297" cy="2930344"/>
          </a:xfrm>
        </p:spPr>
        <p:txBody>
          <a:bodyPr>
            <a:normAutofit/>
          </a:bodyPr>
          <a:lstStyle/>
          <a:p>
            <a:r>
              <a:rPr lang="en-US" dirty="0"/>
              <a:t>Components of a contract</a:t>
            </a:r>
          </a:p>
          <a:p>
            <a:r>
              <a:rPr lang="en-US" dirty="0"/>
              <a:t>Purchase orders</a:t>
            </a:r>
          </a:p>
          <a:p>
            <a:r>
              <a:rPr lang="en-US" dirty="0"/>
              <a:t>Seller selection</a:t>
            </a:r>
          </a:p>
          <a:p>
            <a:r>
              <a:rPr lang="en-US" dirty="0"/>
              <a:t>Conflict of interest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C0786-4149-4C1B-9DD9-858D0789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6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EEB-E45D-4C5A-89E4-3ADED5E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DBFE-3983-4A1A-8013-A855013C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Readings for next module as listed in Course Overview</a:t>
            </a:r>
          </a:p>
          <a:p>
            <a:r>
              <a:rPr lang="en-CA" dirty="0"/>
              <a:t>Midterm exam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6FCF-0E92-4411-BD6A-46111DE0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EEB-E45D-4C5A-89E4-3ADED5EB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DBFE-3983-4A1A-8013-A855013C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Project Management Institute (2017).  A Guide to the Project Management Body of Knowledge (Sixth Edition). </a:t>
            </a:r>
          </a:p>
          <a:p>
            <a:r>
              <a:rPr lang="en-US" sz="2400" dirty="0"/>
              <a:t>Kerzner, Harold (2017). Project Management, Twelfth Edition.</a:t>
            </a:r>
          </a:p>
          <a:p>
            <a:r>
              <a:rPr lang="en-US" sz="2400" dirty="0"/>
              <a:t>Watts, A. (2014). Project Management.  Victoria, B.C.:</a:t>
            </a:r>
            <a:r>
              <a:rPr lang="en-US" sz="2400" dirty="0" err="1"/>
              <a:t>BCcampus</a:t>
            </a:r>
            <a:r>
              <a:rPr lang="en-US" sz="2400" dirty="0"/>
              <a:t>.  Retrieved from https://opentextbc.ca/projectmanagement/.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26963-871A-4605-A026-4E5B69DF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B047CB-9F94-4E2D-84D2-0D83EF30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86" y="1668378"/>
            <a:ext cx="6080865" cy="3717538"/>
          </a:xfrm>
        </p:spPr>
        <p:txBody>
          <a:bodyPr>
            <a:normAutofit/>
          </a:bodyPr>
          <a:lstStyle/>
          <a:p>
            <a:r>
              <a:rPr lang="en-CA" dirty="0"/>
              <a:t>Module Learning Outcomes</a:t>
            </a:r>
          </a:p>
          <a:p>
            <a:pPr lvl="1"/>
            <a:r>
              <a:rPr lang="en-US" dirty="0"/>
              <a:t>Understand the key components of a contract</a:t>
            </a:r>
          </a:p>
          <a:p>
            <a:pPr lvl="1"/>
            <a:r>
              <a:rPr lang="en-US" dirty="0"/>
              <a:t>Understand the purpose of purchase orders</a:t>
            </a:r>
          </a:p>
          <a:p>
            <a:pPr lvl="1"/>
            <a:r>
              <a:rPr lang="en-US" dirty="0"/>
              <a:t>Apply steps in seller selection</a:t>
            </a:r>
          </a:p>
          <a:p>
            <a:pPr lvl="1"/>
            <a:r>
              <a:rPr lang="en-US" dirty="0"/>
              <a:t>Explore examples of conflict of interest in procurement</a:t>
            </a:r>
          </a:p>
          <a:p>
            <a:r>
              <a:rPr lang="en-CA" dirty="0"/>
              <a:t>Homework/evaluations</a:t>
            </a:r>
          </a:p>
        </p:txBody>
      </p:sp>
      <p:pic>
        <p:nvPicPr>
          <p:cNvPr id="4098" name="Picture 2" descr="The key to success in sales: an agenda | Sandler Training">
            <a:extLst>
              <a:ext uri="{FF2B5EF4-FFF2-40B4-BE49-F238E27FC236}">
                <a16:creationId xmlns:a16="http://schemas.microsoft.com/office/drawing/2014/main" id="{228A863A-6594-4E4D-8ED2-DA2C1889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27" y="4246806"/>
            <a:ext cx="3414880" cy="22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D810D-408D-4A9C-845D-1B71A4C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CABD-662A-459B-AFB7-EA5D44FF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Project procurement management</a:t>
            </a:r>
            <a:br>
              <a:rPr lang="en-CA" dirty="0"/>
            </a:br>
            <a:r>
              <a:rPr lang="en-CA" dirty="0"/>
              <a:t>conduct procurement</a:t>
            </a:r>
            <a:endParaRPr lang="en-CA" sz="2200" dirty="0"/>
          </a:p>
        </p:txBody>
      </p:sp>
      <p:pic>
        <p:nvPicPr>
          <p:cNvPr id="5" name="Picture 2" descr="https://i2.wp.com/www.projectengineer.net/wp-content/uploads/2017/02/pmbok-knowledge-area-project-procurement-management.png">
            <a:extLst>
              <a:ext uri="{FF2B5EF4-FFF2-40B4-BE49-F238E27FC236}">
                <a16:creationId xmlns:a16="http://schemas.microsoft.com/office/drawing/2014/main" id="{3625B764-1C44-4EDB-8AE5-A5DB3B0BB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"/>
          <a:stretch/>
        </p:blipFill>
        <p:spPr bwMode="auto">
          <a:xfrm>
            <a:off x="2426566" y="1175432"/>
            <a:ext cx="6606766" cy="55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8DD-8BB9-452A-85D9-6A89353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DB3DC9-46C3-42D3-9F13-6862BED99824}"/>
              </a:ext>
            </a:extLst>
          </p:cNvPr>
          <p:cNvSpPr/>
          <p:nvPr/>
        </p:nvSpPr>
        <p:spPr>
          <a:xfrm>
            <a:off x="4765555" y="1789889"/>
            <a:ext cx="2162378" cy="427563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0DC0B-2346-45A4-B5F2-F4E314698FCA}"/>
              </a:ext>
            </a:extLst>
          </p:cNvPr>
          <p:cNvSpPr txBox="1"/>
          <p:nvPr/>
        </p:nvSpPr>
        <p:spPr>
          <a:xfrm>
            <a:off x="122214" y="1687354"/>
            <a:ext cx="2315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i="1" u="sng" dirty="0"/>
              <a:t>Started last module:</a:t>
            </a:r>
          </a:p>
          <a:p>
            <a:r>
              <a:rPr lang="en-CA" sz="2200" b="1" dirty="0"/>
              <a:t>Conduct Procurement </a:t>
            </a:r>
            <a:r>
              <a:rPr lang="en-CA" sz="2200" dirty="0"/>
              <a:t>The process of obtaining seller responses, selecting a seller, and awarding a contract. End results: established agreements including formal contracts.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5061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A189C5-F2CA-42C1-A093-69F2DE193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2" t="-430" r="2673" b="93"/>
          <a:stretch/>
        </p:blipFill>
        <p:spPr>
          <a:xfrm>
            <a:off x="878049" y="840302"/>
            <a:ext cx="2524388" cy="6008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CABD-662A-459B-AFB7-EA5D44F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65" y="473188"/>
            <a:ext cx="5921406" cy="781095"/>
          </a:xfrm>
        </p:spPr>
        <p:txBody>
          <a:bodyPr>
            <a:normAutofit fontScale="90000"/>
          </a:bodyPr>
          <a:lstStyle/>
          <a:p>
            <a:r>
              <a:rPr lang="en-CA" dirty="0"/>
              <a:t>conduct procurement</a:t>
            </a:r>
            <a:br>
              <a:rPr lang="en-CA" dirty="0"/>
            </a:br>
            <a:r>
              <a:rPr lang="en-CA" dirty="0"/>
              <a:t>outputs</a:t>
            </a:r>
            <a:endParaRPr lang="en-CA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8DD-8BB9-452A-85D9-6A89353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2B6A6-A56C-4551-8382-AE0D3F98F80A}"/>
              </a:ext>
            </a:extLst>
          </p:cNvPr>
          <p:cNvSpPr txBox="1"/>
          <p:nvPr/>
        </p:nvSpPr>
        <p:spPr>
          <a:xfrm>
            <a:off x="3609455" y="1263127"/>
            <a:ext cx="5052159" cy="15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200" b="1" dirty="0"/>
              <a:t>Agreements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The legal document in place that obligates the seller to provide the specified products, services, or results.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AC8C1-5B3F-4018-8B02-77CC7C43443A}"/>
              </a:ext>
            </a:extLst>
          </p:cNvPr>
          <p:cNvCxnSpPr>
            <a:cxnSpLocks/>
          </p:cNvCxnSpPr>
          <p:nvPr/>
        </p:nvCxnSpPr>
        <p:spPr>
          <a:xfrm>
            <a:off x="2414726" y="1500326"/>
            <a:ext cx="11643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CDD970-95A5-4ED9-B56B-53158D08BA7E}"/>
              </a:ext>
            </a:extLst>
          </p:cNvPr>
          <p:cNvSpPr/>
          <p:nvPr/>
        </p:nvSpPr>
        <p:spPr>
          <a:xfrm>
            <a:off x="4386044" y="2967135"/>
            <a:ext cx="3498980" cy="15106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sz="2200" dirty="0"/>
              <a:t>We looked at several </a:t>
            </a:r>
            <a:r>
              <a:rPr lang="en-US" sz="2200" u="sng" dirty="0"/>
              <a:t>types</a:t>
            </a:r>
            <a:r>
              <a:rPr lang="en-US" sz="2200" dirty="0"/>
              <a:t> of contracts in the last module, but what specifics are included in a contract?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8544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56F1-5D54-4199-B507-94BD9107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Contract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37A6-CB00-4E44-9132-5B00DEC5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5" y="1531124"/>
            <a:ext cx="7989752" cy="4961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major components in a contract will vary, and may include but are not limited to:</a:t>
            </a:r>
          </a:p>
          <a:p>
            <a:r>
              <a:rPr lang="en-US" dirty="0"/>
              <a:t>Procurement statement of work or major deliverables</a:t>
            </a:r>
          </a:p>
          <a:p>
            <a:r>
              <a:rPr lang="en-US" dirty="0"/>
              <a:t>Schedule, milestones, or date by which a schedule is required</a:t>
            </a:r>
          </a:p>
          <a:p>
            <a:r>
              <a:rPr lang="en-US" dirty="0"/>
              <a:t>Performance reporting</a:t>
            </a:r>
          </a:p>
          <a:p>
            <a:r>
              <a:rPr lang="en-US" dirty="0"/>
              <a:t>Pricing and payment terms</a:t>
            </a:r>
          </a:p>
          <a:p>
            <a:r>
              <a:rPr lang="en-US" dirty="0"/>
              <a:t>Inspection, quality, and acceptance criteria</a:t>
            </a:r>
          </a:p>
          <a:p>
            <a:r>
              <a:rPr lang="en-US" dirty="0"/>
              <a:t>Warranty and future product support</a:t>
            </a:r>
          </a:p>
          <a:p>
            <a:r>
              <a:rPr lang="en-US" dirty="0"/>
              <a:t>Incentives and penalties</a:t>
            </a:r>
          </a:p>
          <a:p>
            <a:r>
              <a:rPr lang="en-US" dirty="0"/>
              <a:t>Insurance and performance bonds</a:t>
            </a:r>
          </a:p>
          <a:p>
            <a:r>
              <a:rPr lang="en-US" dirty="0"/>
              <a:t>Subordinate subcontractor approvals</a:t>
            </a:r>
          </a:p>
          <a:p>
            <a:r>
              <a:rPr lang="en-US" dirty="0"/>
              <a:t>General terms and conditions</a:t>
            </a:r>
          </a:p>
          <a:p>
            <a:r>
              <a:rPr lang="en-US" dirty="0"/>
              <a:t>Change request handling</a:t>
            </a:r>
          </a:p>
          <a:p>
            <a:r>
              <a:rPr lang="en-US" dirty="0"/>
              <a:t>Termination clause and alternative dispute resolution mechanisms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6E5D-0C7F-4CED-9D81-E5FE3072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01523A-7F11-4285-916A-C26DBA593FC5}"/>
              </a:ext>
            </a:extLst>
          </p:cNvPr>
          <p:cNvSpPr/>
          <p:nvPr/>
        </p:nvSpPr>
        <p:spPr>
          <a:xfrm>
            <a:off x="6531429" y="3778898"/>
            <a:ext cx="2183363" cy="164218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Recall some of this terminology in the M6 contract term matching exercise</a:t>
            </a:r>
          </a:p>
        </p:txBody>
      </p:sp>
    </p:spTree>
    <p:extLst>
      <p:ext uri="{BB962C8B-B14F-4D97-AF65-F5344CB8AC3E}">
        <p14:creationId xmlns:p14="http://schemas.microsoft.com/office/powerpoint/2010/main" val="9683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7733-A162-4767-B6A9-D8BD258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Online – find a real contract for a service/product/result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2E3A-FF05-40E7-8E92-3FBE1CCD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66" y="1263681"/>
            <a:ext cx="8453535" cy="5346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What type of product, service or result is the contract for?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Which of the following items does it include?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Procurement statement of work or major deliverables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Schedule, milestones, or date by which a schedule is required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Performance reporting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Pricing and payment terms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Inspection, quality, and acceptance criteria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Warranty and future product support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Incentives and penalties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Insurance and performance bonds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Subordinate subcontractor approvals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General terms and conditions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Change request handling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Termination clause and alternative dispute resolution mechanisms.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BA657-636A-4ED3-A32A-F530B622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ED93C-B00B-4072-AFB7-1F1ADF2F81E5}"/>
              </a:ext>
            </a:extLst>
          </p:cNvPr>
          <p:cNvSpPr/>
          <p:nvPr/>
        </p:nvSpPr>
        <p:spPr>
          <a:xfrm>
            <a:off x="8061649" y="5268537"/>
            <a:ext cx="989045" cy="1390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Handout or Word doc</a:t>
            </a:r>
          </a:p>
        </p:txBody>
      </p:sp>
    </p:spTree>
    <p:extLst>
      <p:ext uri="{BB962C8B-B14F-4D97-AF65-F5344CB8AC3E}">
        <p14:creationId xmlns:p14="http://schemas.microsoft.com/office/powerpoint/2010/main" val="110946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A189C5-F2CA-42C1-A093-69F2DE193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72" t="-430" r="2673" b="93"/>
          <a:stretch/>
        </p:blipFill>
        <p:spPr>
          <a:xfrm>
            <a:off x="878049" y="840302"/>
            <a:ext cx="2524388" cy="6008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CABD-662A-459B-AFB7-EA5D44F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65" y="473188"/>
            <a:ext cx="5921406" cy="781095"/>
          </a:xfrm>
        </p:spPr>
        <p:txBody>
          <a:bodyPr>
            <a:normAutofit fontScale="90000"/>
          </a:bodyPr>
          <a:lstStyle/>
          <a:p>
            <a:r>
              <a:rPr lang="en-CA" dirty="0"/>
              <a:t>conduct procurement</a:t>
            </a:r>
            <a:br>
              <a:rPr lang="en-CA" dirty="0"/>
            </a:br>
            <a:r>
              <a:rPr lang="en-CA" dirty="0"/>
              <a:t>outputs</a:t>
            </a:r>
            <a:endParaRPr lang="en-CA" sz="2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08DD-8BB9-452A-85D9-6A89353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2B6A6-A56C-4551-8382-AE0D3F98F80A}"/>
              </a:ext>
            </a:extLst>
          </p:cNvPr>
          <p:cNvSpPr txBox="1"/>
          <p:nvPr/>
        </p:nvSpPr>
        <p:spPr>
          <a:xfrm>
            <a:off x="3609455" y="1263127"/>
            <a:ext cx="5052159" cy="1510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200" b="1" dirty="0"/>
              <a:t>Agreements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The legal document in place that obligates the seller to provide the specified products, services, or results.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AC8C1-5B3F-4018-8B02-77CC7C43443A}"/>
              </a:ext>
            </a:extLst>
          </p:cNvPr>
          <p:cNvCxnSpPr>
            <a:cxnSpLocks/>
          </p:cNvCxnSpPr>
          <p:nvPr/>
        </p:nvCxnSpPr>
        <p:spPr>
          <a:xfrm>
            <a:off x="2414726" y="1500326"/>
            <a:ext cx="11643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CDD970-95A5-4ED9-B56B-53158D08BA7E}"/>
              </a:ext>
            </a:extLst>
          </p:cNvPr>
          <p:cNvSpPr/>
          <p:nvPr/>
        </p:nvSpPr>
        <p:spPr>
          <a:xfrm>
            <a:off x="4386044" y="2967135"/>
            <a:ext cx="3498980" cy="15106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sz="2200" dirty="0"/>
              <a:t>We looked at several types of contracts in the last module, but what are </a:t>
            </a:r>
            <a:r>
              <a:rPr lang="en-US" sz="2200" u="sng" dirty="0"/>
              <a:t>purchase orders</a:t>
            </a:r>
            <a:r>
              <a:rPr lang="en-US" sz="2200" dirty="0"/>
              <a:t>?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474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98B1-0A1F-49D3-B2D4-841CD705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Purchase orders (PO)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C781-F3F5-473C-B89A-6E799E72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5" y="1531125"/>
            <a:ext cx="7989752" cy="2490370"/>
          </a:xfrm>
        </p:spPr>
        <p:txBody>
          <a:bodyPr/>
          <a:lstStyle/>
          <a:p>
            <a:r>
              <a:rPr lang="en-US" dirty="0"/>
              <a:t>A purchase order (PO) is a legally binding document created by a buyer and presented to a seller. It lays out the order details, including quantity and types of products the buyer needs, as well as payment terms and delivery details.</a:t>
            </a:r>
          </a:p>
          <a:p>
            <a:r>
              <a:rPr lang="en-US" dirty="0"/>
              <a:t>A PO </a:t>
            </a:r>
            <a:r>
              <a:rPr lang="en-US" u="sng" dirty="0"/>
              <a:t>may or may not involve an existing contract</a:t>
            </a:r>
            <a:r>
              <a:rPr lang="en-US" dirty="0"/>
              <a:t>.</a:t>
            </a:r>
          </a:p>
          <a:p>
            <a:r>
              <a:rPr lang="en-US" dirty="0"/>
              <a:t>Generally includes: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B5656-19A8-408F-8906-34159C9F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708CC-2310-48A7-98C8-D64A3637CDB8}"/>
              </a:ext>
            </a:extLst>
          </p:cNvPr>
          <p:cNvSpPr txBox="1"/>
          <p:nvPr/>
        </p:nvSpPr>
        <p:spPr>
          <a:xfrm>
            <a:off x="1148935" y="4040157"/>
            <a:ext cx="4141521" cy="266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 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or service being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Seller name, contact information, and billing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Buyer’s name, contact information, and shipping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quantity of the order, including the unit of measurement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91166-5EC4-402A-8207-E1379DE86717}"/>
              </a:ext>
            </a:extLst>
          </p:cNvPr>
          <p:cNvSpPr txBox="1"/>
          <p:nvPr/>
        </p:nvSpPr>
        <p:spPr>
          <a:xfrm>
            <a:off x="5198174" y="4040157"/>
            <a:ext cx="37685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per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taxes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delivery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Shipping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Shipping terms and conditions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541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98B1-0A1F-49D3-B2D4-841CD705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180" y="352471"/>
            <a:ext cx="6314302" cy="781095"/>
          </a:xfrm>
        </p:spPr>
        <p:txBody>
          <a:bodyPr>
            <a:normAutofit/>
          </a:bodyPr>
          <a:lstStyle/>
          <a:p>
            <a:r>
              <a:rPr lang="en-CA" dirty="0"/>
              <a:t>Purchase orders (PO)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B5656-19A8-408F-8906-34159C9F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F767-0FB1-44C9-A6CF-166E2F90868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purchase order example">
            <a:extLst>
              <a:ext uri="{FF2B5EF4-FFF2-40B4-BE49-F238E27FC236}">
                <a16:creationId xmlns:a16="http://schemas.microsoft.com/office/drawing/2014/main" id="{07358493-EFB9-4107-9AD1-4F5FB640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80" y="1381155"/>
            <a:ext cx="7191379" cy="53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994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00000"/>
      </a:accent1>
      <a:accent2>
        <a:srgbClr val="BFBFBF"/>
      </a:accent2>
      <a:accent3>
        <a:srgbClr val="84A3DD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bg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fanshawe2014ppt_16x10">
  <a:themeElements>
    <a:clrScheme name="Custom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C00000"/>
      </a:accent1>
      <a:accent2>
        <a:srgbClr val="FF0000"/>
      </a:accent2>
      <a:accent3>
        <a:srgbClr val="FF3300"/>
      </a:accent3>
      <a:accent4>
        <a:srgbClr val="CC3300"/>
      </a:accent4>
      <a:accent5>
        <a:srgbClr val="934B21"/>
      </a:accent5>
      <a:accent6>
        <a:srgbClr val="C69B7D"/>
      </a:accent6>
      <a:hlink>
        <a:srgbClr val="CC9900"/>
      </a:hlink>
      <a:folHlink>
        <a:srgbClr val="6600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ppt_16x10.potx" id="{A35F1B66-D064-4252-83D2-E2C2EF4FFAA9}" vid="{2009612D-D17B-4F67-9BB4-47206A92A86A}"/>
    </a:ext>
  </a:extLst>
</a:theme>
</file>

<file path=ppt/theme/theme3.xml><?xml version="1.0" encoding="utf-8"?>
<a:theme xmlns:a="http://schemas.openxmlformats.org/drawingml/2006/main" name="LKSB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KSB_PowerPoint_Template  -  Read-Only" id="{2AE2922E-AB53-45E2-9274-0BE375216022}" vid="{F15D3F08-40A0-4CEC-8C8E-2B0C7057A7C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C00000"/>
    </a:accent1>
    <a:accent2>
      <a:srgbClr val="FF0000"/>
    </a:accent2>
    <a:accent3>
      <a:srgbClr val="FF3300"/>
    </a:accent3>
    <a:accent4>
      <a:srgbClr val="CC3300"/>
    </a:accent4>
    <a:accent5>
      <a:srgbClr val="934B21"/>
    </a:accent5>
    <a:accent6>
      <a:srgbClr val="C69B7D"/>
    </a:accent6>
    <a:hlink>
      <a:srgbClr val="CC9900"/>
    </a:hlink>
    <a:folHlink>
      <a:srgbClr val="66003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14006</TotalTime>
  <Words>1187</Words>
  <Application>Microsoft Office PowerPoint</Application>
  <PresentationFormat>On-screen Show (4:3)</PresentationFormat>
  <Paragraphs>181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Gill Sans MT</vt:lpstr>
      <vt:lpstr>Symbol</vt:lpstr>
      <vt:lpstr>Trebuchet MS</vt:lpstr>
      <vt:lpstr>Wingdings</vt:lpstr>
      <vt:lpstr>Wingdings 2</vt:lpstr>
      <vt:lpstr>Dividend</vt:lpstr>
      <vt:lpstr>fanshawe2014ppt_16x10</vt:lpstr>
      <vt:lpstr>LKSB_PowerPoint_Template</vt:lpstr>
      <vt:lpstr>Module 7 Conduct procurement (Part 2)</vt:lpstr>
      <vt:lpstr>Module agenda</vt:lpstr>
      <vt:lpstr>Project procurement management conduct procurement</vt:lpstr>
      <vt:lpstr>conduct procurement outputs</vt:lpstr>
      <vt:lpstr>Contract content</vt:lpstr>
      <vt:lpstr>Online – find a real contract for a service/product/result</vt:lpstr>
      <vt:lpstr>conduct procurement outputs</vt:lpstr>
      <vt:lpstr>Purchase orders (PO)</vt:lpstr>
      <vt:lpstr>Purchase orders (PO)</vt:lpstr>
      <vt:lpstr>Purchase orders (PO)</vt:lpstr>
      <vt:lpstr>Online – find a real purchase order</vt:lpstr>
      <vt:lpstr>Choosing the seller</vt:lpstr>
      <vt:lpstr>Proposal evaluation</vt:lpstr>
      <vt:lpstr>Sample submission evaluation</vt:lpstr>
      <vt:lpstr>Sample submission evaluation</vt:lpstr>
      <vt:lpstr>Conflicts of interest in procurement</vt:lpstr>
      <vt:lpstr>Summary of our journey today</vt:lpstr>
      <vt:lpstr>Homework and evaluations</vt:lpstr>
      <vt:lpstr>references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6084 Project management</dc:title>
  <dc:creator>Brookes, Robert</dc:creator>
  <cp:lastModifiedBy>Hemington, Derek</cp:lastModifiedBy>
  <cp:revision>245</cp:revision>
  <dcterms:created xsi:type="dcterms:W3CDTF">2018-08-19T17:39:37Z</dcterms:created>
  <dcterms:modified xsi:type="dcterms:W3CDTF">2023-02-15T13:22:36Z</dcterms:modified>
</cp:coreProperties>
</file>