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90" r:id="rId4"/>
    <p:sldId id="276" r:id="rId5"/>
    <p:sldId id="281" r:id="rId6"/>
    <p:sldId id="286" r:id="rId7"/>
    <p:sldId id="268" r:id="rId8"/>
    <p:sldId id="287" r:id="rId9"/>
    <p:sldId id="288" r:id="rId10"/>
    <p:sldId id="261" r:id="rId11"/>
    <p:sldId id="269" r:id="rId12"/>
    <p:sldId id="270" r:id="rId13"/>
    <p:sldId id="285" r:id="rId14"/>
    <p:sldId id="264" r:id="rId15"/>
    <p:sldId id="271" r:id="rId16"/>
    <p:sldId id="272" r:id="rId17"/>
    <p:sldId id="289" r:id="rId18"/>
    <p:sldId id="292" r:id="rId19"/>
    <p:sldId id="273" r:id="rId20"/>
    <p:sldId id="274" r:id="rId21"/>
    <p:sldId id="275" r:id="rId22"/>
    <p:sldId id="266" r:id="rId23"/>
    <p:sldId id="279" r:id="rId24"/>
    <p:sldId id="280" r:id="rId25"/>
    <p:sldId id="284" r:id="rId26"/>
    <p:sldId id="259" r:id="rId27"/>
    <p:sldId id="29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6"/>
    <p:restoredTop sz="94640"/>
  </p:normalViewPr>
  <p:slideViewPr>
    <p:cSldViewPr snapToGrid="0">
      <p:cViewPr varScale="1">
        <p:scale>
          <a:sx n="97" d="100"/>
          <a:sy n="97" d="100"/>
        </p:scale>
        <p:origin x="6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79EC5-8D5C-6845-A299-A20F6BA3F747}" type="datetimeFigureOut">
              <a:rPr lang="en-US" smtClean="0"/>
              <a:t>1/19/24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BA77-FBFF-6F47-89DD-7909A15C9D27}" type="slidenum">
              <a:rPr lang="en-US" smtClean="0"/>
              <a:t>‹#›</a:t>
            </a:fld>
            <a:endParaRPr lang="en-US"/>
          </a:p>
        </p:txBody>
      </p:sp>
    </p:spTree>
    <p:extLst>
      <p:ext uri="{BB962C8B-B14F-4D97-AF65-F5344CB8AC3E}">
        <p14:creationId xmlns:p14="http://schemas.microsoft.com/office/powerpoint/2010/main" val="159660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6BA77-FBFF-6F47-89DD-7909A15C9D27}" type="slidenum">
              <a:rPr lang="en-US" smtClean="0"/>
              <a:t>1</a:t>
            </a:fld>
            <a:endParaRPr lang="en-US"/>
          </a:p>
        </p:txBody>
      </p:sp>
    </p:spTree>
    <p:extLst>
      <p:ext uri="{BB962C8B-B14F-4D97-AF65-F5344CB8AC3E}">
        <p14:creationId xmlns:p14="http://schemas.microsoft.com/office/powerpoint/2010/main" val="129731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6BA77-FBFF-6F47-89DD-7909A15C9D27}" type="slidenum">
              <a:rPr lang="en-US" smtClean="0"/>
              <a:t>7</a:t>
            </a:fld>
            <a:endParaRPr lang="en-US"/>
          </a:p>
        </p:txBody>
      </p:sp>
    </p:spTree>
    <p:extLst>
      <p:ext uri="{BB962C8B-B14F-4D97-AF65-F5344CB8AC3E}">
        <p14:creationId xmlns:p14="http://schemas.microsoft.com/office/powerpoint/2010/main" val="2037363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6BA77-FBFF-6F47-89DD-7909A15C9D27}" type="slidenum">
              <a:rPr lang="en-US" smtClean="0"/>
              <a:t>16</a:t>
            </a:fld>
            <a:endParaRPr lang="en-US"/>
          </a:p>
        </p:txBody>
      </p:sp>
    </p:spTree>
    <p:extLst>
      <p:ext uri="{BB962C8B-B14F-4D97-AF65-F5344CB8AC3E}">
        <p14:creationId xmlns:p14="http://schemas.microsoft.com/office/powerpoint/2010/main" val="2216827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6BA77-FBFF-6F47-89DD-7909A15C9D27}" type="slidenum">
              <a:rPr lang="en-US" smtClean="0"/>
              <a:t>25</a:t>
            </a:fld>
            <a:endParaRPr lang="en-US"/>
          </a:p>
        </p:txBody>
      </p:sp>
    </p:spTree>
    <p:extLst>
      <p:ext uri="{BB962C8B-B14F-4D97-AF65-F5344CB8AC3E}">
        <p14:creationId xmlns:p14="http://schemas.microsoft.com/office/powerpoint/2010/main" val="582381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150D-16C2-E703-AA1A-F788E33A89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007F8A6-EA83-BC8B-8038-4E628E9313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1159EC1-EF5F-C2E2-FB87-20EC0945830D}"/>
              </a:ext>
            </a:extLst>
          </p:cNvPr>
          <p:cNvSpPr>
            <a:spLocks noGrp="1"/>
          </p:cNvSpPr>
          <p:nvPr>
            <p:ph type="dt" sz="half" idx="10"/>
          </p:nvPr>
        </p:nvSpPr>
        <p:spPr/>
        <p:txBody>
          <a:bodyPr/>
          <a:lstStyle/>
          <a:p>
            <a:fld id="{9E404C15-D206-4943-93A7-F8307AD1BD65}" type="datetimeFigureOut">
              <a:rPr lang="en-CA" smtClean="0"/>
              <a:t>2024-01-19</a:t>
            </a:fld>
            <a:endParaRPr lang="en-CA"/>
          </a:p>
        </p:txBody>
      </p:sp>
      <p:sp>
        <p:nvSpPr>
          <p:cNvPr id="5" name="Footer Placeholder 4">
            <a:extLst>
              <a:ext uri="{FF2B5EF4-FFF2-40B4-BE49-F238E27FC236}">
                <a16:creationId xmlns:a16="http://schemas.microsoft.com/office/drawing/2014/main" id="{B5A9631A-8ACA-13AE-1C7F-7D3F339497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BE3CD5-8A6A-6239-87E0-F5760F58E2FD}"/>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68023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A134-79BB-F7E5-5709-5A69A724E1B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1C0F9E0-0A31-7589-654D-40A08067A2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29D47C-DCAE-57E5-0808-2193FBE95D58}"/>
              </a:ext>
            </a:extLst>
          </p:cNvPr>
          <p:cNvSpPr>
            <a:spLocks noGrp="1"/>
          </p:cNvSpPr>
          <p:nvPr>
            <p:ph type="dt" sz="half" idx="10"/>
          </p:nvPr>
        </p:nvSpPr>
        <p:spPr/>
        <p:txBody>
          <a:bodyPr/>
          <a:lstStyle/>
          <a:p>
            <a:fld id="{9E404C15-D206-4943-93A7-F8307AD1BD65}" type="datetimeFigureOut">
              <a:rPr lang="en-CA" smtClean="0"/>
              <a:t>2024-01-19</a:t>
            </a:fld>
            <a:endParaRPr lang="en-CA"/>
          </a:p>
        </p:txBody>
      </p:sp>
      <p:sp>
        <p:nvSpPr>
          <p:cNvPr id="5" name="Footer Placeholder 4">
            <a:extLst>
              <a:ext uri="{FF2B5EF4-FFF2-40B4-BE49-F238E27FC236}">
                <a16:creationId xmlns:a16="http://schemas.microsoft.com/office/drawing/2014/main" id="{CBF254C5-12F7-3EE6-2CD1-57D2DEB01AD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95E2E56-77D7-237B-32DC-A62AA1067FBD}"/>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8402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2FC71-E6A5-8E61-CA29-AF7F6370AF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399E0A6-E552-632D-D4BC-F0A6F3CD4C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A0AE17-4401-6E76-6329-0D73D025E805}"/>
              </a:ext>
            </a:extLst>
          </p:cNvPr>
          <p:cNvSpPr>
            <a:spLocks noGrp="1"/>
          </p:cNvSpPr>
          <p:nvPr>
            <p:ph type="dt" sz="half" idx="10"/>
          </p:nvPr>
        </p:nvSpPr>
        <p:spPr/>
        <p:txBody>
          <a:bodyPr/>
          <a:lstStyle/>
          <a:p>
            <a:fld id="{9E404C15-D206-4943-93A7-F8307AD1BD65}" type="datetimeFigureOut">
              <a:rPr lang="en-CA" smtClean="0"/>
              <a:t>2024-01-19</a:t>
            </a:fld>
            <a:endParaRPr lang="en-CA"/>
          </a:p>
        </p:txBody>
      </p:sp>
      <p:sp>
        <p:nvSpPr>
          <p:cNvPr id="5" name="Footer Placeholder 4">
            <a:extLst>
              <a:ext uri="{FF2B5EF4-FFF2-40B4-BE49-F238E27FC236}">
                <a16:creationId xmlns:a16="http://schemas.microsoft.com/office/drawing/2014/main" id="{55E4F42B-AFDC-F4DB-E2C0-86CE97813E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78BBAA-C517-2A2B-BC60-8408BD91CB47}"/>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245871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C479-6B9C-C4F0-B736-3F15DEF3008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C9FE79-7EAE-BB3C-7F08-EA61EA91E2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DDA3621-EBCC-259A-8321-84F7810D8957}"/>
              </a:ext>
            </a:extLst>
          </p:cNvPr>
          <p:cNvSpPr>
            <a:spLocks noGrp="1"/>
          </p:cNvSpPr>
          <p:nvPr>
            <p:ph type="dt" sz="half" idx="10"/>
          </p:nvPr>
        </p:nvSpPr>
        <p:spPr/>
        <p:txBody>
          <a:bodyPr/>
          <a:lstStyle/>
          <a:p>
            <a:fld id="{9E404C15-D206-4943-93A7-F8307AD1BD65}" type="datetimeFigureOut">
              <a:rPr lang="en-CA" smtClean="0"/>
              <a:t>2024-01-19</a:t>
            </a:fld>
            <a:endParaRPr lang="en-CA"/>
          </a:p>
        </p:txBody>
      </p:sp>
      <p:sp>
        <p:nvSpPr>
          <p:cNvPr id="5" name="Footer Placeholder 4">
            <a:extLst>
              <a:ext uri="{FF2B5EF4-FFF2-40B4-BE49-F238E27FC236}">
                <a16:creationId xmlns:a16="http://schemas.microsoft.com/office/drawing/2014/main" id="{CD45327B-9EFA-B4FF-4229-ED4150A9EF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13CF0F-3B40-985D-76F1-B7ADDB40241A}"/>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370049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A7F6-5F4C-9A7F-2BBA-4700C5A852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2DA37AF-1352-CFD2-4F2A-652039980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6EE478-51BF-BC39-5B43-88D6895DDD2D}"/>
              </a:ext>
            </a:extLst>
          </p:cNvPr>
          <p:cNvSpPr>
            <a:spLocks noGrp="1"/>
          </p:cNvSpPr>
          <p:nvPr>
            <p:ph type="dt" sz="half" idx="10"/>
          </p:nvPr>
        </p:nvSpPr>
        <p:spPr/>
        <p:txBody>
          <a:bodyPr/>
          <a:lstStyle/>
          <a:p>
            <a:fld id="{9E404C15-D206-4943-93A7-F8307AD1BD65}" type="datetimeFigureOut">
              <a:rPr lang="en-CA" smtClean="0"/>
              <a:t>2024-01-19</a:t>
            </a:fld>
            <a:endParaRPr lang="en-CA"/>
          </a:p>
        </p:txBody>
      </p:sp>
      <p:sp>
        <p:nvSpPr>
          <p:cNvPr id="5" name="Footer Placeholder 4">
            <a:extLst>
              <a:ext uri="{FF2B5EF4-FFF2-40B4-BE49-F238E27FC236}">
                <a16:creationId xmlns:a16="http://schemas.microsoft.com/office/drawing/2014/main" id="{62B35A15-EDD8-B399-F6AA-C674B13B02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14DA4AB-B607-BF31-1A5E-E031F8E67278}"/>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304978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9104-7EC5-7B89-B627-BC1D2E75E90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236C39B-E111-0769-E49D-2EE9F3E3BE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C78F5C1-EF88-3ADD-1EF8-615FF6B13C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DC4B4B3-1FC4-7119-DBE1-BCBD12606173}"/>
              </a:ext>
            </a:extLst>
          </p:cNvPr>
          <p:cNvSpPr>
            <a:spLocks noGrp="1"/>
          </p:cNvSpPr>
          <p:nvPr>
            <p:ph type="dt" sz="half" idx="10"/>
          </p:nvPr>
        </p:nvSpPr>
        <p:spPr/>
        <p:txBody>
          <a:bodyPr/>
          <a:lstStyle/>
          <a:p>
            <a:fld id="{9E404C15-D206-4943-93A7-F8307AD1BD65}" type="datetimeFigureOut">
              <a:rPr lang="en-CA" smtClean="0"/>
              <a:t>2024-01-19</a:t>
            </a:fld>
            <a:endParaRPr lang="en-CA"/>
          </a:p>
        </p:txBody>
      </p:sp>
      <p:sp>
        <p:nvSpPr>
          <p:cNvPr id="6" name="Footer Placeholder 5">
            <a:extLst>
              <a:ext uri="{FF2B5EF4-FFF2-40B4-BE49-F238E27FC236}">
                <a16:creationId xmlns:a16="http://schemas.microsoft.com/office/drawing/2014/main" id="{8B6DBC92-DB16-D33B-549A-2C38F2C865C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3AC8BF4-E34F-5541-2968-2C68D0E61446}"/>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38832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864B-0244-FEEA-9F7D-B0747A35D9F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DA8118C-02CF-5DA8-8077-5292A19B3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AB2090-EB70-6BB5-D090-70D20207EA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7989795-EEF0-F099-ACC2-F4D9CB76A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1C1BAA-7FC9-A12D-F1D9-9DEF916C4F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41E48A2-FF0E-1356-7E1F-7B160B4B4AB9}"/>
              </a:ext>
            </a:extLst>
          </p:cNvPr>
          <p:cNvSpPr>
            <a:spLocks noGrp="1"/>
          </p:cNvSpPr>
          <p:nvPr>
            <p:ph type="dt" sz="half" idx="10"/>
          </p:nvPr>
        </p:nvSpPr>
        <p:spPr/>
        <p:txBody>
          <a:bodyPr/>
          <a:lstStyle/>
          <a:p>
            <a:fld id="{9E404C15-D206-4943-93A7-F8307AD1BD65}" type="datetimeFigureOut">
              <a:rPr lang="en-CA" smtClean="0"/>
              <a:t>2024-01-19</a:t>
            </a:fld>
            <a:endParaRPr lang="en-CA"/>
          </a:p>
        </p:txBody>
      </p:sp>
      <p:sp>
        <p:nvSpPr>
          <p:cNvPr id="8" name="Footer Placeholder 7">
            <a:extLst>
              <a:ext uri="{FF2B5EF4-FFF2-40B4-BE49-F238E27FC236}">
                <a16:creationId xmlns:a16="http://schemas.microsoft.com/office/drawing/2014/main" id="{84982B03-FECF-566A-911C-EDBB8F11BF8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206CDC4-D6F4-70D5-AAAA-22E82895BFA8}"/>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43353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0F00-E939-E842-3323-26ABD00B8BB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4B6B98D-2F2E-D021-13AD-347F7BDAC8FC}"/>
              </a:ext>
            </a:extLst>
          </p:cNvPr>
          <p:cNvSpPr>
            <a:spLocks noGrp="1"/>
          </p:cNvSpPr>
          <p:nvPr>
            <p:ph type="dt" sz="half" idx="10"/>
          </p:nvPr>
        </p:nvSpPr>
        <p:spPr/>
        <p:txBody>
          <a:bodyPr/>
          <a:lstStyle/>
          <a:p>
            <a:fld id="{9E404C15-D206-4943-93A7-F8307AD1BD65}" type="datetimeFigureOut">
              <a:rPr lang="en-CA" smtClean="0"/>
              <a:t>2024-01-19</a:t>
            </a:fld>
            <a:endParaRPr lang="en-CA"/>
          </a:p>
        </p:txBody>
      </p:sp>
      <p:sp>
        <p:nvSpPr>
          <p:cNvPr id="4" name="Footer Placeholder 3">
            <a:extLst>
              <a:ext uri="{FF2B5EF4-FFF2-40B4-BE49-F238E27FC236}">
                <a16:creationId xmlns:a16="http://schemas.microsoft.com/office/drawing/2014/main" id="{30F335E5-0DA8-8B70-A237-D732A30AA03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B13D774-8326-9D16-1BBF-D785775BBC65}"/>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345742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E79C2-4D46-6ABB-66D9-E9E5249CE0CD}"/>
              </a:ext>
            </a:extLst>
          </p:cNvPr>
          <p:cNvSpPr>
            <a:spLocks noGrp="1"/>
          </p:cNvSpPr>
          <p:nvPr>
            <p:ph type="dt" sz="half" idx="10"/>
          </p:nvPr>
        </p:nvSpPr>
        <p:spPr/>
        <p:txBody>
          <a:bodyPr/>
          <a:lstStyle/>
          <a:p>
            <a:fld id="{9E404C15-D206-4943-93A7-F8307AD1BD65}" type="datetimeFigureOut">
              <a:rPr lang="en-CA" smtClean="0"/>
              <a:t>2024-01-19</a:t>
            </a:fld>
            <a:endParaRPr lang="en-CA"/>
          </a:p>
        </p:txBody>
      </p:sp>
      <p:sp>
        <p:nvSpPr>
          <p:cNvPr id="3" name="Footer Placeholder 2">
            <a:extLst>
              <a:ext uri="{FF2B5EF4-FFF2-40B4-BE49-F238E27FC236}">
                <a16:creationId xmlns:a16="http://schemas.microsoft.com/office/drawing/2014/main" id="{D1041D91-3511-FD90-EB70-1BECFC1EFCB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D17FF16-701A-E7C8-D5A5-3A9296BF1249}"/>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100197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EB2D-145E-108F-232A-E82DE5F66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BD824B3-1CBF-D1F2-0F72-DBC28637DB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6ACCEE3-56F9-6E5B-E5D2-3D9826E8C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8E5A7-1D6D-3905-A150-2524DFA0692B}"/>
              </a:ext>
            </a:extLst>
          </p:cNvPr>
          <p:cNvSpPr>
            <a:spLocks noGrp="1"/>
          </p:cNvSpPr>
          <p:nvPr>
            <p:ph type="dt" sz="half" idx="10"/>
          </p:nvPr>
        </p:nvSpPr>
        <p:spPr/>
        <p:txBody>
          <a:bodyPr/>
          <a:lstStyle/>
          <a:p>
            <a:fld id="{9E404C15-D206-4943-93A7-F8307AD1BD65}" type="datetimeFigureOut">
              <a:rPr lang="en-CA" smtClean="0"/>
              <a:t>2024-01-19</a:t>
            </a:fld>
            <a:endParaRPr lang="en-CA"/>
          </a:p>
        </p:txBody>
      </p:sp>
      <p:sp>
        <p:nvSpPr>
          <p:cNvPr id="6" name="Footer Placeholder 5">
            <a:extLst>
              <a:ext uri="{FF2B5EF4-FFF2-40B4-BE49-F238E27FC236}">
                <a16:creationId xmlns:a16="http://schemas.microsoft.com/office/drawing/2014/main" id="{CFC3ABB8-85A6-9FBF-A8BB-11C7535CDB3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CAF6DF4-69CD-08FC-A13C-4932068D3F1B}"/>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268294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E762-3B1C-AAD8-7954-77667D7F22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DC4BE3C-09E6-1ACC-542B-F88B1D08EC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EF91E63-9E56-938D-9299-3845A4A43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01579-99F4-BA45-8C80-3C626EA2DB0B}"/>
              </a:ext>
            </a:extLst>
          </p:cNvPr>
          <p:cNvSpPr>
            <a:spLocks noGrp="1"/>
          </p:cNvSpPr>
          <p:nvPr>
            <p:ph type="dt" sz="half" idx="10"/>
          </p:nvPr>
        </p:nvSpPr>
        <p:spPr/>
        <p:txBody>
          <a:bodyPr/>
          <a:lstStyle/>
          <a:p>
            <a:fld id="{9E404C15-D206-4943-93A7-F8307AD1BD65}" type="datetimeFigureOut">
              <a:rPr lang="en-CA" smtClean="0"/>
              <a:t>2024-01-19</a:t>
            </a:fld>
            <a:endParaRPr lang="en-CA"/>
          </a:p>
        </p:txBody>
      </p:sp>
      <p:sp>
        <p:nvSpPr>
          <p:cNvPr id="6" name="Footer Placeholder 5">
            <a:extLst>
              <a:ext uri="{FF2B5EF4-FFF2-40B4-BE49-F238E27FC236}">
                <a16:creationId xmlns:a16="http://schemas.microsoft.com/office/drawing/2014/main" id="{050147F3-FC9A-FA47-36EB-4E228249DB4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29913C-B5D6-BF2B-1A7C-D4EE09ED571D}"/>
              </a:ext>
            </a:extLst>
          </p:cNvPr>
          <p:cNvSpPr>
            <a:spLocks noGrp="1"/>
          </p:cNvSpPr>
          <p:nvPr>
            <p:ph type="sldNum" sz="quarter" idx="12"/>
          </p:nvPr>
        </p:nvSpPr>
        <p:spPr/>
        <p:txBody>
          <a:bodyPr/>
          <a:lstStyle/>
          <a:p>
            <a:fld id="{4C2C94C1-7147-4D95-A553-AD023E576906}" type="slidenum">
              <a:rPr lang="en-CA" smtClean="0"/>
              <a:t>‹#›</a:t>
            </a:fld>
            <a:endParaRPr lang="en-CA"/>
          </a:p>
        </p:txBody>
      </p:sp>
    </p:spTree>
    <p:extLst>
      <p:ext uri="{BB962C8B-B14F-4D97-AF65-F5344CB8AC3E}">
        <p14:creationId xmlns:p14="http://schemas.microsoft.com/office/powerpoint/2010/main" val="1949402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D4031D-2241-A6AB-16F7-5BFC9ACC7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C43C79B-3F1B-7934-AC75-2EC4F7DFA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3FA34B4-6AD6-1786-5D2A-6A45CA833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04C15-D206-4943-93A7-F8307AD1BD65}" type="datetimeFigureOut">
              <a:rPr lang="en-CA" smtClean="0"/>
              <a:t>2024-01-19</a:t>
            </a:fld>
            <a:endParaRPr lang="en-CA"/>
          </a:p>
        </p:txBody>
      </p:sp>
      <p:sp>
        <p:nvSpPr>
          <p:cNvPr id="5" name="Footer Placeholder 4">
            <a:extLst>
              <a:ext uri="{FF2B5EF4-FFF2-40B4-BE49-F238E27FC236}">
                <a16:creationId xmlns:a16="http://schemas.microsoft.com/office/drawing/2014/main" id="{D7278304-72E3-E660-4D88-32DD36AFB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2B01F85-8628-7975-47DE-43E515FB2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C94C1-7147-4D95-A553-AD023E576906}" type="slidenum">
              <a:rPr lang="en-CA" smtClean="0"/>
              <a:t>‹#›</a:t>
            </a:fld>
            <a:endParaRPr lang="en-CA"/>
          </a:p>
        </p:txBody>
      </p:sp>
    </p:spTree>
    <p:extLst>
      <p:ext uri="{BB962C8B-B14F-4D97-AF65-F5344CB8AC3E}">
        <p14:creationId xmlns:p14="http://schemas.microsoft.com/office/powerpoint/2010/main" val="2388603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F509-FBA0-33F9-97C9-6B7617BA2278}"/>
              </a:ext>
            </a:extLst>
          </p:cNvPr>
          <p:cNvSpPr>
            <a:spLocks noGrp="1"/>
          </p:cNvSpPr>
          <p:nvPr>
            <p:ph type="ctrTitle"/>
          </p:nvPr>
        </p:nvSpPr>
        <p:spPr>
          <a:xfrm>
            <a:off x="1042219" y="314631"/>
            <a:ext cx="10107562" cy="924079"/>
          </a:xfrm>
        </p:spPr>
        <p:txBody>
          <a:bodyPr>
            <a:normAutofit/>
          </a:bodyPr>
          <a:lstStyle/>
          <a:p>
            <a:r>
              <a:rPr lang="en-CA" b="1" u="sng" dirty="0">
                <a:latin typeface="+mn-lt"/>
              </a:rPr>
              <a:t>Project Recovery (MGMT-6060)</a:t>
            </a:r>
          </a:p>
        </p:txBody>
      </p:sp>
      <p:sp>
        <p:nvSpPr>
          <p:cNvPr id="3" name="Subtitle 2">
            <a:extLst>
              <a:ext uri="{FF2B5EF4-FFF2-40B4-BE49-F238E27FC236}">
                <a16:creationId xmlns:a16="http://schemas.microsoft.com/office/drawing/2014/main" id="{110F1492-C4C5-0B21-E2A3-4D808AF8F941}"/>
              </a:ext>
            </a:extLst>
          </p:cNvPr>
          <p:cNvSpPr>
            <a:spLocks noGrp="1"/>
          </p:cNvSpPr>
          <p:nvPr>
            <p:ph type="subTitle" idx="1"/>
          </p:nvPr>
        </p:nvSpPr>
        <p:spPr>
          <a:xfrm>
            <a:off x="1376516" y="1646903"/>
            <a:ext cx="9144000" cy="822478"/>
          </a:xfrm>
        </p:spPr>
        <p:txBody>
          <a:bodyPr>
            <a:normAutofit fontScale="77500" lnSpcReduction="20000"/>
          </a:bodyPr>
          <a:lstStyle/>
          <a:p>
            <a:r>
              <a:rPr lang="en-CA" sz="4800" b="1" dirty="0"/>
              <a:t>Project Topic: Ottawa-Windsor Express Rail</a:t>
            </a:r>
          </a:p>
        </p:txBody>
      </p:sp>
      <p:sp>
        <p:nvSpPr>
          <p:cNvPr id="4" name="Subtitle 2">
            <a:extLst>
              <a:ext uri="{FF2B5EF4-FFF2-40B4-BE49-F238E27FC236}">
                <a16:creationId xmlns:a16="http://schemas.microsoft.com/office/drawing/2014/main" id="{C7734C7E-B007-AA1C-A0C1-636EC87B538E}"/>
              </a:ext>
            </a:extLst>
          </p:cNvPr>
          <p:cNvSpPr txBox="1">
            <a:spLocks/>
          </p:cNvSpPr>
          <p:nvPr/>
        </p:nvSpPr>
        <p:spPr>
          <a:xfrm>
            <a:off x="1516996" y="2394386"/>
            <a:ext cx="9298488" cy="39884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3600" b="1" dirty="0"/>
              <a:t>Team Members (Team 09</a:t>
            </a:r>
            <a:r>
              <a:rPr lang="en-CA" sz="5100" b="1" dirty="0"/>
              <a:t>)</a:t>
            </a:r>
          </a:p>
          <a:p>
            <a:r>
              <a:rPr lang="en-CA" sz="2800" dirty="0"/>
              <a:t>M </a:t>
            </a:r>
            <a:r>
              <a:rPr lang="en-CA" sz="2800" dirty="0" err="1"/>
              <a:t>M</a:t>
            </a:r>
            <a:r>
              <a:rPr lang="en-CA" sz="2800" dirty="0"/>
              <a:t> Navid Al Adnan (1169345)</a:t>
            </a:r>
          </a:p>
          <a:p>
            <a:r>
              <a:rPr lang="en-CA" sz="2800" dirty="0"/>
              <a:t>Rona R. Bautista (0897048)</a:t>
            </a:r>
          </a:p>
          <a:p>
            <a:r>
              <a:rPr lang="en-CA" sz="2800" dirty="0" err="1"/>
              <a:t>Hitenkumar</a:t>
            </a:r>
            <a:r>
              <a:rPr lang="en-CA" sz="2800" dirty="0"/>
              <a:t> B. Patel (1120292)</a:t>
            </a:r>
          </a:p>
          <a:p>
            <a:r>
              <a:rPr lang="en-CA" sz="2800" dirty="0"/>
              <a:t>Ronisha Pokharel (1187263)</a:t>
            </a:r>
          </a:p>
          <a:p>
            <a:r>
              <a:rPr lang="en-CA" sz="2800" dirty="0"/>
              <a:t>Gihan </a:t>
            </a:r>
            <a:r>
              <a:rPr lang="en-CA" sz="2800" dirty="0" err="1"/>
              <a:t>Shamike</a:t>
            </a:r>
            <a:r>
              <a:rPr lang="en-CA" sz="2800" dirty="0"/>
              <a:t> Liyanage (1142109)</a:t>
            </a:r>
          </a:p>
          <a:p>
            <a:endParaRPr lang="en-CA" sz="4000" dirty="0"/>
          </a:p>
        </p:txBody>
      </p:sp>
      <p:sp>
        <p:nvSpPr>
          <p:cNvPr id="5" name="Subtitle 2">
            <a:extLst>
              <a:ext uri="{FF2B5EF4-FFF2-40B4-BE49-F238E27FC236}">
                <a16:creationId xmlns:a16="http://schemas.microsoft.com/office/drawing/2014/main" id="{AC002BB9-BC80-AF36-93FC-E0E50AC4A2CA}"/>
              </a:ext>
            </a:extLst>
          </p:cNvPr>
          <p:cNvSpPr txBox="1">
            <a:spLocks/>
          </p:cNvSpPr>
          <p:nvPr/>
        </p:nvSpPr>
        <p:spPr>
          <a:xfrm>
            <a:off x="894264" y="6207585"/>
            <a:ext cx="10889226" cy="6504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t>Disclaimer:</a:t>
            </a:r>
            <a:r>
              <a:rPr lang="en-US" sz="1400" dirty="0"/>
              <a:t> This project is created for academic purposes only. It is not sponsored by or reviewed by any real organizations discussed in this report.</a:t>
            </a:r>
            <a:endParaRPr lang="en-CA" sz="1600" dirty="0"/>
          </a:p>
        </p:txBody>
      </p:sp>
    </p:spTree>
    <p:extLst>
      <p:ext uri="{BB962C8B-B14F-4D97-AF65-F5344CB8AC3E}">
        <p14:creationId xmlns:p14="http://schemas.microsoft.com/office/powerpoint/2010/main" val="2596256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a:xfrm>
            <a:off x="838200" y="320881"/>
            <a:ext cx="10515600" cy="1109714"/>
          </a:xfrm>
        </p:spPr>
        <p:txBody>
          <a:bodyPr>
            <a:normAutofit/>
          </a:bodyPr>
          <a:lstStyle/>
          <a:p>
            <a:pPr algn="ctr"/>
            <a:r>
              <a:rPr lang="en-US" sz="3600" b="1" dirty="0">
                <a:latin typeface="+mn-lt"/>
              </a:rPr>
              <a:t>Expected Benefits – Economic Value</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a:xfrm>
            <a:off x="690716" y="1301445"/>
            <a:ext cx="10515600" cy="5250424"/>
          </a:xfrm>
        </p:spPr>
        <p:txBody>
          <a:bodyPr>
            <a:noAutofit/>
          </a:bodyPr>
          <a:lstStyle/>
          <a:p>
            <a:pPr marL="365125" marR="0" indent="-352425" algn="just">
              <a:lnSpc>
                <a:spcPct val="100000"/>
              </a:lnSpc>
              <a:spcBef>
                <a:spcPts val="0"/>
              </a:spcBef>
            </a:pPr>
            <a:r>
              <a:rPr lang="en-US" sz="1800" b="1" kern="0" dirty="0">
                <a:solidFill>
                  <a:srgbClr val="333333"/>
                </a:solidFill>
                <a:effectLst/>
                <a:ea typeface="Times New Roman" panose="02020603050405020304" pitchFamily="18" charset="0"/>
                <a:cs typeface="Times New Roman" panose="02020603050405020304" pitchFamily="18" charset="0"/>
              </a:rPr>
              <a:t>Reduced Congestion Costs</a:t>
            </a:r>
            <a:r>
              <a:rPr lang="en-US" sz="1800" kern="0" dirty="0">
                <a:solidFill>
                  <a:srgbClr val="333333"/>
                </a:solidFill>
                <a:effectLst/>
                <a:ea typeface="Times New Roman" panose="02020603050405020304" pitchFamily="18" charset="0"/>
                <a:cs typeface="Times New Roman" panose="02020603050405020304" pitchFamily="18" charset="0"/>
              </a:rPr>
              <a:t>: </a:t>
            </a:r>
            <a:endParaRPr lang="en-US" sz="1800" kern="100" dirty="0">
              <a:effectLst/>
              <a:ea typeface="Aptos" panose="020B0004020202020204" pitchFamily="34" charset="0"/>
              <a:cs typeface="Times New Roman" panose="02020603050405020304" pitchFamily="18" charset="0"/>
            </a:endParaRPr>
          </a:p>
          <a:p>
            <a:pPr marL="365125" marR="0" indent="0" algn="just">
              <a:lnSpc>
                <a:spcPct val="100000"/>
              </a:lnSpc>
              <a:spcBef>
                <a:spcPts val="0"/>
              </a:spcBef>
              <a:buNone/>
            </a:pPr>
            <a:r>
              <a:rPr lang="en-US" sz="1800" kern="0" dirty="0">
                <a:solidFill>
                  <a:srgbClr val="333333"/>
                </a:solidFill>
                <a:effectLst/>
                <a:ea typeface="Times New Roman" panose="02020603050405020304" pitchFamily="18" charset="0"/>
                <a:cs typeface="Times New Roman" panose="02020603050405020304" pitchFamily="18" charset="0"/>
              </a:rPr>
              <a:t>Airport and road traffic congestion can be reduced with the use of high-speed rail. Lower expenses for delays in time, fuel use, and traffic congestion-related maintenance of infrastructure result from this reduction in congestion.</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00000"/>
              </a:lnSpc>
              <a:spcBef>
                <a:spcPts val="0"/>
              </a:spcBef>
            </a:pPr>
            <a:r>
              <a:rPr lang="en-US" sz="1800" b="1" kern="0" dirty="0">
                <a:solidFill>
                  <a:srgbClr val="333333"/>
                </a:solidFill>
                <a:effectLst/>
                <a:ea typeface="Times New Roman" panose="02020603050405020304" pitchFamily="18" charset="0"/>
                <a:cs typeface="Times New Roman" panose="02020603050405020304" pitchFamily="18" charset="0"/>
              </a:rPr>
              <a:t>Growth in Tourism and Hospitality Industry</a:t>
            </a:r>
            <a:r>
              <a:rPr lang="en-US" sz="1800" kern="0" dirty="0">
                <a:solidFill>
                  <a:srgbClr val="333333"/>
                </a:solidFill>
                <a:effectLst/>
                <a:ea typeface="Times New Roman" panose="02020603050405020304" pitchFamily="18" charset="0"/>
                <a:cs typeface="Times New Roman" panose="02020603050405020304" pitchFamily="18" charset="0"/>
              </a:rPr>
              <a:t>: </a:t>
            </a:r>
            <a:endParaRPr lang="en-US" sz="1800" kern="100" dirty="0">
              <a:effectLst/>
              <a:ea typeface="Aptos" panose="020B0004020202020204" pitchFamily="34" charset="0"/>
              <a:cs typeface="Times New Roman" panose="02020603050405020304" pitchFamily="18" charset="0"/>
            </a:endParaRPr>
          </a:p>
          <a:p>
            <a:pPr marL="365125" marR="0" indent="0" algn="just">
              <a:lnSpc>
                <a:spcPct val="100000"/>
              </a:lnSpc>
              <a:spcBef>
                <a:spcPts val="0"/>
              </a:spcBef>
              <a:buNone/>
            </a:pPr>
            <a:r>
              <a:rPr lang="en-US" sz="1800" kern="0" dirty="0">
                <a:solidFill>
                  <a:srgbClr val="333333"/>
                </a:solidFill>
                <a:effectLst/>
                <a:ea typeface="Times New Roman" panose="02020603050405020304" pitchFamily="18" charset="0"/>
                <a:cs typeface="Times New Roman" panose="02020603050405020304" pitchFamily="18" charset="0"/>
              </a:rPr>
              <a:t>High-speed rail will boost tourism by helping people to reach any tourist place very quickly. It will automatically increase revenue from restaurants, local shops and attractions, hotels etc. </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00000"/>
              </a:lnSpc>
              <a:spcBef>
                <a:spcPts val="0"/>
              </a:spcBef>
            </a:pPr>
            <a:r>
              <a:rPr lang="en-US" sz="1800" b="1" kern="0" dirty="0">
                <a:solidFill>
                  <a:srgbClr val="333333"/>
                </a:solidFill>
                <a:effectLst/>
                <a:ea typeface="Times New Roman" panose="02020603050405020304" pitchFamily="18" charset="0"/>
                <a:cs typeface="Times New Roman" panose="02020603050405020304" pitchFamily="18" charset="0"/>
              </a:rPr>
              <a:t>Job Opportunities</a:t>
            </a:r>
            <a:r>
              <a:rPr lang="en-US" sz="1800" kern="0" dirty="0">
                <a:solidFill>
                  <a:srgbClr val="333333"/>
                </a:solidFill>
                <a:effectLst/>
                <a:ea typeface="Times New Roman" panose="02020603050405020304" pitchFamily="18" charset="0"/>
                <a:cs typeface="Times New Roman" panose="02020603050405020304" pitchFamily="18" charset="0"/>
              </a:rPr>
              <a:t>: </a:t>
            </a:r>
            <a:endParaRPr lang="en-US" sz="1800" kern="100" dirty="0">
              <a:effectLst/>
              <a:ea typeface="Aptos" panose="020B0004020202020204" pitchFamily="34" charset="0"/>
              <a:cs typeface="Times New Roman" panose="02020603050405020304" pitchFamily="18" charset="0"/>
            </a:endParaRPr>
          </a:p>
          <a:p>
            <a:pPr marL="365125" marR="0" indent="0" algn="just">
              <a:lnSpc>
                <a:spcPct val="100000"/>
              </a:lnSpc>
              <a:spcBef>
                <a:spcPts val="0"/>
              </a:spcBef>
              <a:buNone/>
            </a:pPr>
            <a:r>
              <a:rPr lang="en-US" sz="1800" kern="0" dirty="0">
                <a:solidFill>
                  <a:srgbClr val="333333"/>
                </a:solidFill>
                <a:effectLst/>
                <a:ea typeface="Times New Roman" panose="02020603050405020304" pitchFamily="18" charset="0"/>
                <a:cs typeface="Times New Roman" panose="02020603050405020304" pitchFamily="18" charset="0"/>
              </a:rPr>
              <a:t>Jobs in the engineering, construction, maintenance, and service sectors are all created by the building and running of a bullet train system. Both direct employment in the rail sector and indirect jobs in associated industries are included in its overall impact on the economy.</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00000"/>
              </a:lnSpc>
              <a:spcBef>
                <a:spcPts val="0"/>
              </a:spcBef>
            </a:pPr>
            <a:r>
              <a:rPr lang="en-US" sz="1800" b="1" kern="0" dirty="0">
                <a:solidFill>
                  <a:srgbClr val="333333"/>
                </a:solidFill>
                <a:effectLst/>
                <a:ea typeface="Times New Roman" panose="02020603050405020304" pitchFamily="18" charset="0"/>
                <a:cs typeface="Times New Roman" panose="02020603050405020304" pitchFamily="18" charset="0"/>
              </a:rPr>
              <a:t>Business Opportunities: </a:t>
            </a:r>
            <a:endParaRPr lang="en-US" sz="1800" kern="100" dirty="0">
              <a:effectLst/>
              <a:ea typeface="Aptos" panose="020B0004020202020204" pitchFamily="34" charset="0"/>
              <a:cs typeface="Times New Roman" panose="02020603050405020304" pitchFamily="18" charset="0"/>
            </a:endParaRPr>
          </a:p>
          <a:p>
            <a:pPr marL="365125" marR="0" indent="0" algn="just">
              <a:lnSpc>
                <a:spcPct val="100000"/>
              </a:lnSpc>
              <a:spcBef>
                <a:spcPts val="0"/>
              </a:spcBef>
              <a:buNone/>
            </a:pPr>
            <a:r>
              <a:rPr lang="en-US" sz="1800" kern="0" dirty="0">
                <a:solidFill>
                  <a:srgbClr val="333333"/>
                </a:solidFill>
                <a:effectLst/>
                <a:ea typeface="Times New Roman" panose="02020603050405020304" pitchFamily="18" charset="0"/>
                <a:cs typeface="Times New Roman" panose="02020603050405020304" pitchFamily="18" charset="0"/>
              </a:rPr>
              <a:t>Enhanced connection has the potential to draw in enterprises and promote economic growth in areas covered by the bullet train system. The improved transportation network might attract additional investment, which would boost the economy and create jobs.</a:t>
            </a:r>
            <a:endParaRPr lang="en-US" sz="1800" kern="100" dirty="0">
              <a:effectLst/>
              <a:ea typeface="Aptos" panose="020B0004020202020204" pitchFamily="34" charset="0"/>
              <a:cs typeface="Times New Roman" panose="02020603050405020304" pitchFamily="18" charset="0"/>
            </a:endParaRPr>
          </a:p>
          <a:p>
            <a:pPr algn="l">
              <a:lnSpc>
                <a:spcPct val="100000"/>
              </a:lnSpc>
              <a:buFont typeface="Courier New" panose="02070309020205020404" pitchFamily="49" charset="0"/>
              <a:buChar char="o"/>
            </a:pPr>
            <a:endParaRPr lang="en-US" sz="1800" dirty="0"/>
          </a:p>
        </p:txBody>
      </p:sp>
      <p:sp>
        <p:nvSpPr>
          <p:cNvPr id="4" name="Subtitle 2">
            <a:extLst>
              <a:ext uri="{FF2B5EF4-FFF2-40B4-BE49-F238E27FC236}">
                <a16:creationId xmlns:a16="http://schemas.microsoft.com/office/drawing/2014/main" id="{96058F69-AA4F-8502-5379-197428DA3ADA}"/>
              </a:ext>
            </a:extLst>
          </p:cNvPr>
          <p:cNvSpPr txBox="1">
            <a:spLocks/>
          </p:cNvSpPr>
          <p:nvPr/>
        </p:nvSpPr>
        <p:spPr>
          <a:xfrm>
            <a:off x="135706" y="6061811"/>
            <a:ext cx="11920588" cy="650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Business </a:t>
            </a:r>
            <a:r>
              <a:rPr lang="en-CA" sz="1400" dirty="0" err="1"/>
              <a:t>Today.In</a:t>
            </a:r>
            <a:r>
              <a:rPr lang="en-CA" sz="1400" dirty="0"/>
              <a:t>. Sept. 14, 2014. India On Track To Get Its First Bullet Train: </a:t>
            </a:r>
            <a:r>
              <a:rPr lang="en-CA" sz="1400" i="1" dirty="0"/>
              <a:t>Benefits And Challenges In PM Modi's Dream Project</a:t>
            </a:r>
          </a:p>
          <a:p>
            <a:pPr algn="l">
              <a:spcBef>
                <a:spcPts val="0"/>
              </a:spcBef>
            </a:pPr>
            <a:r>
              <a:rPr lang="en-CA" sz="1400" dirty="0"/>
              <a:t>https://</a:t>
            </a:r>
            <a:r>
              <a:rPr lang="en-CA" sz="1400" dirty="0" err="1"/>
              <a:t>www.businesstoday.in</a:t>
            </a:r>
            <a:r>
              <a:rPr lang="en-CA" sz="1400" dirty="0"/>
              <a:t>/latest/economy-politics/story/india-on-track-to-get-first-its-bullet-train-benefits-and-challenges-in-pm-modi-dream-project-ahmedabad-mumbai-82253-2017-09-14</a:t>
            </a:r>
          </a:p>
        </p:txBody>
      </p:sp>
    </p:spTree>
    <p:extLst>
      <p:ext uri="{BB962C8B-B14F-4D97-AF65-F5344CB8AC3E}">
        <p14:creationId xmlns:p14="http://schemas.microsoft.com/office/powerpoint/2010/main" val="2153400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p:txBody>
          <a:bodyPr>
            <a:normAutofit/>
          </a:bodyPr>
          <a:lstStyle/>
          <a:p>
            <a:pPr algn="ctr"/>
            <a:r>
              <a:rPr lang="en-US" sz="3600" b="1" dirty="0">
                <a:latin typeface="+mn-lt"/>
              </a:rPr>
              <a:t>Expected Benefits - Social</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a:xfrm>
            <a:off x="838200" y="1690688"/>
            <a:ext cx="10515600" cy="4351338"/>
          </a:xfrm>
        </p:spPr>
        <p:txBody>
          <a:bodyPr>
            <a:normAutofit/>
          </a:bodyPr>
          <a:lstStyle/>
          <a:p>
            <a:pPr marL="365125" marR="0" indent="-365125">
              <a:lnSpc>
                <a:spcPct val="115000"/>
              </a:lnSpc>
              <a:spcBef>
                <a:spcPts val="0"/>
              </a:spcBef>
            </a:pPr>
            <a:r>
              <a:rPr lang="en-US" sz="1800" b="1" kern="100" dirty="0">
                <a:effectLst/>
                <a:ea typeface="Times New Roman" panose="02020603050405020304" pitchFamily="18" charset="0"/>
                <a:cs typeface="Times New Roman" panose="02020603050405020304" pitchFamily="18" charset="0"/>
              </a:rPr>
              <a:t>Enhanced Quality of Life:</a:t>
            </a:r>
            <a:endParaRPr lang="en-US" sz="1800" b="1" kern="100" dirty="0">
              <a:effectLst/>
              <a:ea typeface="Aptos" panose="020B0004020202020204" pitchFamily="34" charset="0"/>
              <a:cs typeface="Times New Roman" panose="02020603050405020304" pitchFamily="18" charset="0"/>
            </a:endParaRPr>
          </a:p>
          <a:p>
            <a:pPr marL="365125" marR="0" indent="0" algn="just">
              <a:lnSpc>
                <a:spcPct val="115000"/>
              </a:lnSpc>
              <a:spcBef>
                <a:spcPts val="0"/>
              </a:spcBef>
              <a:buNone/>
            </a:pPr>
            <a:r>
              <a:rPr lang="en-US" sz="1800" kern="100" dirty="0">
                <a:effectLst/>
                <a:ea typeface="Times New Roman" panose="02020603050405020304" pitchFamily="18" charset="0"/>
                <a:cs typeface="Times New Roman" panose="02020603050405020304" pitchFamily="18" charset="0"/>
              </a:rPr>
              <a:t>The comfort of use and effectiveness of high-speed rail transit enhances the standard of living for locals. This is particularly true for people whose personal, professional, and educational pursuits depend on reliable transportation. </a:t>
            </a:r>
            <a:endParaRPr lang="en-US" sz="1800" kern="100" dirty="0">
              <a:effectLst/>
              <a:ea typeface="Aptos" panose="020B0004020202020204" pitchFamily="34" charset="0"/>
              <a:cs typeface="Times New Roman" panose="02020603050405020304" pitchFamily="18" charset="0"/>
            </a:endParaRPr>
          </a:p>
          <a:p>
            <a:pPr marL="365125" marR="0" indent="-365125" algn="just">
              <a:lnSpc>
                <a:spcPct val="115000"/>
              </a:lnSpc>
              <a:spcBef>
                <a:spcPts val="0"/>
              </a:spcBef>
            </a:pPr>
            <a:r>
              <a:rPr lang="en-US" sz="1800" b="1" kern="100" dirty="0">
                <a:effectLst/>
                <a:ea typeface="Times New Roman" panose="02020603050405020304" pitchFamily="18" charset="0"/>
                <a:cs typeface="Times New Roman" panose="02020603050405020304" pitchFamily="18" charset="0"/>
              </a:rPr>
              <a:t>Culture Exchange:</a:t>
            </a:r>
            <a:endParaRPr lang="en-US" sz="1800" b="1" kern="100" dirty="0">
              <a:effectLst/>
              <a:ea typeface="Aptos" panose="020B0004020202020204" pitchFamily="34" charset="0"/>
              <a:cs typeface="Times New Roman" panose="02020603050405020304" pitchFamily="18" charset="0"/>
            </a:endParaRPr>
          </a:p>
          <a:p>
            <a:pPr marL="365125" marR="0" indent="0" algn="just">
              <a:lnSpc>
                <a:spcPct val="115000"/>
              </a:lnSpc>
              <a:spcBef>
                <a:spcPts val="0"/>
              </a:spcBef>
              <a:buNone/>
            </a:pPr>
            <a:r>
              <a:rPr lang="en-US" sz="1800" kern="100" dirty="0">
                <a:effectLst/>
                <a:ea typeface="Times New Roman" panose="02020603050405020304" pitchFamily="18" charset="0"/>
                <a:cs typeface="Times New Roman" panose="02020603050405020304" pitchFamily="18" charset="0"/>
              </a:rPr>
              <a:t>Enhanced inter-regional connectivity promotes both tourist and cultural exchange. When transportation is reliable and easily accessible, people are more inclined to travel around and experience different sections of a place. </a:t>
            </a:r>
            <a:endParaRPr lang="en-US" sz="1800" kern="100" dirty="0">
              <a:effectLst/>
              <a:ea typeface="Aptos" panose="020B0004020202020204" pitchFamily="34" charset="0"/>
              <a:cs typeface="Times New Roman" panose="02020603050405020304" pitchFamily="18" charset="0"/>
            </a:endParaRPr>
          </a:p>
          <a:p>
            <a:pPr marL="365125" marR="0" indent="-365125" algn="just">
              <a:lnSpc>
                <a:spcPct val="115000"/>
              </a:lnSpc>
              <a:spcBef>
                <a:spcPts val="0"/>
              </a:spcBef>
            </a:pPr>
            <a:r>
              <a:rPr lang="en-US" sz="1800" b="1" kern="100" dirty="0">
                <a:effectLst/>
                <a:ea typeface="Times New Roman" panose="02020603050405020304" pitchFamily="18" charset="0"/>
                <a:cs typeface="Times New Roman" panose="02020603050405020304" pitchFamily="18" charset="0"/>
              </a:rPr>
              <a:t>Time Saving: </a:t>
            </a:r>
            <a:endParaRPr lang="en-US" sz="1800" kern="100" dirty="0">
              <a:effectLst/>
              <a:ea typeface="Aptos" panose="020B0004020202020204" pitchFamily="34" charset="0"/>
              <a:cs typeface="Times New Roman" panose="02020603050405020304" pitchFamily="18" charset="0"/>
            </a:endParaRPr>
          </a:p>
          <a:p>
            <a:pPr marL="365125" marR="0" indent="0" algn="just">
              <a:lnSpc>
                <a:spcPct val="115000"/>
              </a:lnSpc>
              <a:spcBef>
                <a:spcPts val="0"/>
              </a:spcBef>
              <a:buNone/>
            </a:pPr>
            <a:r>
              <a:rPr lang="en-US" sz="1800" kern="100" dirty="0">
                <a:effectLst/>
                <a:ea typeface="Times New Roman" panose="02020603050405020304" pitchFamily="18" charset="0"/>
                <a:cs typeface="Times New Roman" panose="02020603050405020304" pitchFamily="18" charset="0"/>
              </a:rPr>
              <a:t>Distances between destinations can be travelled much faster using high-speed trains. People who save time on their commutes can be more productive since they can devote more of their time to work or other interests.</a:t>
            </a:r>
            <a:endParaRPr lang="en-US" sz="1800" kern="100" dirty="0">
              <a:effectLst/>
              <a:ea typeface="Aptos" panose="020B0004020202020204" pitchFamily="34" charset="0"/>
              <a:cs typeface="Times New Roman" panose="02020603050405020304" pitchFamily="18" charset="0"/>
            </a:endParaRPr>
          </a:p>
          <a:p>
            <a:pPr algn="just"/>
            <a:endParaRPr lang="en-US" dirty="0"/>
          </a:p>
        </p:txBody>
      </p:sp>
      <p:sp>
        <p:nvSpPr>
          <p:cNvPr id="6" name="Subtitle 2">
            <a:extLst>
              <a:ext uri="{FF2B5EF4-FFF2-40B4-BE49-F238E27FC236}">
                <a16:creationId xmlns:a16="http://schemas.microsoft.com/office/drawing/2014/main" id="{83075D99-50F0-D92A-BDAB-C1B66D2F8A3F}"/>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Graham, E. December 31, 2023. </a:t>
            </a:r>
            <a:r>
              <a:rPr lang="en-CA" sz="1400" dirty="0" err="1"/>
              <a:t>NCESC.com</a:t>
            </a:r>
            <a:r>
              <a:rPr lang="en-CA" sz="1400" dirty="0"/>
              <a:t>. </a:t>
            </a:r>
            <a:r>
              <a:rPr lang="en-CA" sz="1400" i="1" dirty="0"/>
              <a:t>What Is A Social Impact Of The Bullet Train?</a:t>
            </a:r>
          </a:p>
          <a:p>
            <a:pPr algn="l">
              <a:spcBef>
                <a:spcPts val="0"/>
              </a:spcBef>
            </a:pPr>
            <a:r>
              <a:rPr lang="en-CA" sz="1400" dirty="0"/>
              <a:t>https://</a:t>
            </a:r>
            <a:r>
              <a:rPr lang="en-CA" sz="1400" dirty="0" err="1"/>
              <a:t>www.ncesc.com</a:t>
            </a:r>
            <a:r>
              <a:rPr lang="en-CA" sz="1400" dirty="0"/>
              <a:t>/what-is-a-social-impact-of-the-bullet-train/</a:t>
            </a:r>
          </a:p>
        </p:txBody>
      </p:sp>
    </p:spTree>
    <p:extLst>
      <p:ext uri="{BB962C8B-B14F-4D97-AF65-F5344CB8AC3E}">
        <p14:creationId xmlns:p14="http://schemas.microsoft.com/office/powerpoint/2010/main" val="208611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p:txBody>
          <a:bodyPr>
            <a:normAutofit/>
          </a:bodyPr>
          <a:lstStyle/>
          <a:p>
            <a:pPr algn="ctr"/>
            <a:r>
              <a:rPr lang="en-US" sz="3600" b="1" dirty="0">
                <a:latin typeface="+mn-lt"/>
              </a:rPr>
              <a:t>Expected Benefits – Environmental Accountability</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a:xfrm>
            <a:off x="838200" y="1690687"/>
            <a:ext cx="10515600" cy="5064073"/>
          </a:xfrm>
        </p:spPr>
        <p:txBody>
          <a:bodyPr>
            <a:noAutofit/>
          </a:bodyPr>
          <a:lstStyle/>
          <a:p>
            <a:pPr marL="365125" marR="0" indent="-352425" algn="just">
              <a:lnSpc>
                <a:spcPct val="115000"/>
              </a:lnSpc>
              <a:spcBef>
                <a:spcPts val="0"/>
              </a:spcBef>
            </a:pPr>
            <a:r>
              <a:rPr lang="en-US" sz="1800" b="1" kern="100" dirty="0">
                <a:effectLst/>
                <a:ea typeface="Times New Roman" panose="02020603050405020304" pitchFamily="18" charset="0"/>
                <a:cs typeface="Times New Roman" panose="02020603050405020304" pitchFamily="18" charset="0"/>
              </a:rPr>
              <a:t>Noise and Vibration: -</a:t>
            </a:r>
            <a:endParaRPr lang="en-US" sz="1800" b="1" kern="100" dirty="0">
              <a:effectLst/>
              <a:ea typeface="Aptos" panose="020B0004020202020204" pitchFamily="34" charset="0"/>
              <a:cs typeface="Times New Roman" panose="02020603050405020304" pitchFamily="18" charset="0"/>
            </a:endParaRPr>
          </a:p>
          <a:p>
            <a:pPr marL="365125" marR="0" indent="0" algn="just">
              <a:lnSpc>
                <a:spcPct val="115000"/>
              </a:lnSpc>
              <a:spcBef>
                <a:spcPts val="0"/>
              </a:spcBef>
              <a:buNone/>
            </a:pPr>
            <a:r>
              <a:rPr lang="en-US" sz="1800" kern="100" dirty="0">
                <a:effectLst/>
                <a:ea typeface="Times New Roman" panose="02020603050405020304" pitchFamily="18" charset="0"/>
                <a:cs typeface="Times New Roman" panose="02020603050405020304" pitchFamily="18" charset="0"/>
              </a:rPr>
              <a:t>Vibration and noise from high-speed trains can affect the surrounding communities, particularly those living close to the tracks. To lessen the effect on locals and wildlife, noise reduction strategies including sound barriers and appropriate track design should be considered.</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pPr>
            <a:r>
              <a:rPr lang="en-US" sz="1800" b="1" kern="100" dirty="0">
                <a:effectLst/>
                <a:ea typeface="Times New Roman" panose="02020603050405020304" pitchFamily="18" charset="0"/>
                <a:cs typeface="Times New Roman" panose="02020603050405020304" pitchFamily="18" charset="0"/>
              </a:rPr>
              <a:t>Carbon Emission: - </a:t>
            </a:r>
            <a:endParaRPr lang="en-US" sz="1800" b="1" kern="100" dirty="0">
              <a:effectLst/>
              <a:ea typeface="Aptos" panose="020B0004020202020204" pitchFamily="34" charset="0"/>
              <a:cs typeface="Times New Roman" panose="02020603050405020304" pitchFamily="18" charset="0"/>
            </a:endParaRPr>
          </a:p>
          <a:p>
            <a:pPr marL="365125" marR="0" indent="0" algn="just">
              <a:lnSpc>
                <a:spcPct val="115000"/>
              </a:lnSpc>
              <a:spcBef>
                <a:spcPts val="0"/>
              </a:spcBef>
              <a:buNone/>
            </a:pPr>
            <a:r>
              <a:rPr lang="en-US" sz="1800" kern="100" dirty="0">
                <a:effectLst/>
                <a:ea typeface="Times New Roman" panose="02020603050405020304" pitchFamily="18" charset="0"/>
                <a:cs typeface="Times New Roman" panose="02020603050405020304" pitchFamily="18" charset="0"/>
              </a:rPr>
              <a:t>Air travel and regular cars generate more carbon emissions per passenger kilometer than bullet trains. But one should also consider the emissions related to building and maintaining rail infrastructure. The project's carbon footprint can be further decreased by trying to employ cleaner energy sources.</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pPr>
            <a:r>
              <a:rPr lang="en-US" sz="1800" b="1" kern="100" dirty="0">
                <a:effectLst/>
                <a:ea typeface="Times New Roman" panose="02020603050405020304" pitchFamily="18" charset="0"/>
                <a:cs typeface="Times New Roman" panose="02020603050405020304" pitchFamily="18" charset="0"/>
              </a:rPr>
              <a:t>Waste Produce: </a:t>
            </a:r>
            <a:r>
              <a:rPr lang="en-US" sz="1800" kern="100" dirty="0">
                <a:effectLst/>
                <a:ea typeface="Times New Roman" panose="02020603050405020304" pitchFamily="18" charset="0"/>
                <a:cs typeface="Times New Roman" panose="02020603050405020304" pitchFamily="18" charset="0"/>
              </a:rPr>
              <a:t>-</a:t>
            </a:r>
            <a:endParaRPr lang="en-US" sz="1800" kern="100" dirty="0">
              <a:effectLst/>
              <a:ea typeface="Aptos" panose="020B0004020202020204" pitchFamily="34" charset="0"/>
              <a:cs typeface="Times New Roman" panose="02020603050405020304" pitchFamily="18" charset="0"/>
            </a:endParaRPr>
          </a:p>
          <a:p>
            <a:pPr marL="365125" marR="0" indent="0" algn="just">
              <a:lnSpc>
                <a:spcPct val="115000"/>
              </a:lnSpc>
              <a:spcBef>
                <a:spcPts val="0"/>
              </a:spcBef>
              <a:buNone/>
            </a:pPr>
            <a:r>
              <a:rPr lang="en-US" sz="1800" kern="100" dirty="0">
                <a:effectLst/>
                <a:ea typeface="Times New Roman" panose="02020603050405020304" pitchFamily="18" charset="0"/>
                <a:cs typeface="Times New Roman" panose="02020603050405020304" pitchFamily="18" charset="0"/>
              </a:rPr>
              <a:t>Waste from construction projects can be produced in large quantities. To reduce the environmental impact, proper waste management procedures should be followed, including recycling and disposal. Efficiency can also be enhanced by initiatives to cut waste throughout the operational period, such as effective maintenance procedures.</a:t>
            </a:r>
            <a:endParaRPr lang="en-US" sz="1800" kern="100" dirty="0">
              <a:effectLst/>
              <a:ea typeface="Aptos" panose="020B0004020202020204" pitchFamily="34" charset="0"/>
              <a:cs typeface="Times New Roman" panose="02020603050405020304" pitchFamily="18" charset="0"/>
            </a:endParaRPr>
          </a:p>
        </p:txBody>
      </p:sp>
      <p:sp>
        <p:nvSpPr>
          <p:cNvPr id="4" name="Subtitle 2">
            <a:extLst>
              <a:ext uri="{FF2B5EF4-FFF2-40B4-BE49-F238E27FC236}">
                <a16:creationId xmlns:a16="http://schemas.microsoft.com/office/drawing/2014/main" id="{758A4278-640F-C7C2-C040-5D6F3788E072}"/>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err="1"/>
              <a:t>Escholarship</a:t>
            </a:r>
            <a:r>
              <a:rPr lang="en-CA" sz="1400" dirty="0"/>
              <a:t> Community Encyclopedia. n.d. </a:t>
            </a:r>
            <a:r>
              <a:rPr lang="en-CA" sz="1400" i="1" dirty="0"/>
              <a:t>Environmental Aspect of Rail Transport</a:t>
            </a:r>
          </a:p>
          <a:p>
            <a:pPr algn="l">
              <a:spcBef>
                <a:spcPts val="0"/>
              </a:spcBef>
            </a:pPr>
            <a:r>
              <a:rPr lang="en-CA" sz="1400" dirty="0"/>
              <a:t>https://</a:t>
            </a:r>
            <a:r>
              <a:rPr lang="en-CA" sz="1400" dirty="0" err="1"/>
              <a:t>encyclopedia.pub</a:t>
            </a:r>
            <a:r>
              <a:rPr lang="en-CA" sz="1400" dirty="0"/>
              <a:t>/entry/49333</a:t>
            </a:r>
          </a:p>
        </p:txBody>
      </p:sp>
    </p:spTree>
    <p:extLst>
      <p:ext uri="{BB962C8B-B14F-4D97-AF65-F5344CB8AC3E}">
        <p14:creationId xmlns:p14="http://schemas.microsoft.com/office/powerpoint/2010/main" val="127501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a:xfrm>
            <a:off x="838200" y="443207"/>
            <a:ext cx="10515600" cy="620815"/>
          </a:xfrm>
        </p:spPr>
        <p:txBody>
          <a:bodyPr>
            <a:normAutofit/>
          </a:bodyPr>
          <a:lstStyle/>
          <a:p>
            <a:pPr algn="ctr"/>
            <a:r>
              <a:rPr lang="en-US" sz="3600" b="1" dirty="0">
                <a:latin typeface="+mn-lt"/>
              </a:rPr>
              <a:t>Preliminary Project Cash Flows</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a:xfrm>
            <a:off x="838200" y="1508279"/>
            <a:ext cx="10515600" cy="4699306"/>
          </a:xfrm>
        </p:spPr>
        <p:txBody>
          <a:bodyPr>
            <a:normAutofit/>
          </a:bodyPr>
          <a:lstStyle/>
          <a:p>
            <a:pPr algn="just"/>
            <a:r>
              <a:rPr lang="en-US" sz="1800" dirty="0"/>
              <a:t> </a:t>
            </a:r>
            <a:r>
              <a:rPr lang="en-US" sz="1800" b="1" dirty="0"/>
              <a:t>Cash Outflow: </a:t>
            </a:r>
          </a:p>
          <a:p>
            <a:pPr algn="just">
              <a:buFont typeface="Wingdings" pitchFamily="2" charset="2"/>
              <a:buChar char="Ø"/>
            </a:pPr>
            <a:r>
              <a:rPr lang="en-US" sz="1800" u="sng" dirty="0"/>
              <a:t>Project Cost:</a:t>
            </a:r>
            <a:r>
              <a:rPr lang="en-US" sz="1800" dirty="0"/>
              <a:t> We are going to renovate the existing rail tracks which will support the bullet train. We are also going to renovate the train station to accommodate bullet train operation. Also, there are other items like- the purchase of bullet train units, equipment, technology, etc. The estimated project cost will be around 25 Billion Canadian Dollars. There is another project, but it is covering Toronto to Montreal, and it is estimated to be $21 Billion </a:t>
            </a:r>
            <a:r>
              <a:rPr lang="de-DE" sz="1800" dirty="0"/>
              <a:t>(Bien, Iqbal, Li, Stecher, &amp; Manger). Since the distance is 100km more in our project, we are estimating the cost to be more than other Toronto-Montreal Projects.</a:t>
            </a:r>
          </a:p>
          <a:p>
            <a:pPr algn="just">
              <a:buFont typeface="Wingdings" pitchFamily="2" charset="2"/>
              <a:buChar char="Ø"/>
            </a:pPr>
            <a:r>
              <a:rPr lang="de-DE" sz="1800" u="sng" dirty="0"/>
              <a:t>Funding:</a:t>
            </a:r>
            <a:r>
              <a:rPr lang="de-DE" sz="1800" dirty="0"/>
              <a:t> Canadian National Railway is going to conduct the projects and therefore, the project will be funded by the federal government.  </a:t>
            </a:r>
          </a:p>
          <a:p>
            <a:pPr algn="just">
              <a:buFont typeface="Wingdings" pitchFamily="2" charset="2"/>
              <a:buChar char="Ø"/>
            </a:pPr>
            <a:r>
              <a:rPr lang="en-US" sz="1800" u="sng" dirty="0"/>
              <a:t>Operating Expense:</a:t>
            </a:r>
            <a:r>
              <a:rPr lang="en-US" sz="1800" dirty="0"/>
              <a:t> Operating expense is estimated to be around $700 Million per year. </a:t>
            </a:r>
          </a:p>
          <a:p>
            <a:pPr marL="0" indent="0" algn="just">
              <a:buNone/>
            </a:pPr>
            <a:endParaRPr lang="en-US" sz="1800" dirty="0"/>
          </a:p>
          <a:p>
            <a:pPr algn="just"/>
            <a:r>
              <a:rPr lang="en-US" sz="1800" dirty="0"/>
              <a:t> </a:t>
            </a:r>
            <a:r>
              <a:rPr lang="en-US" sz="1800" b="1" dirty="0"/>
              <a:t>Cash Inflow: </a:t>
            </a:r>
          </a:p>
          <a:p>
            <a:pPr marL="0" indent="0" algn="just">
              <a:buNone/>
            </a:pPr>
            <a:r>
              <a:rPr lang="en-US" sz="1800" dirty="0"/>
              <a:t>     </a:t>
            </a:r>
            <a:r>
              <a:rPr lang="en-US" sz="1800" u="sng" dirty="0"/>
              <a:t>Revenue:</a:t>
            </a:r>
            <a:r>
              <a:rPr lang="en-US" sz="1800" dirty="0"/>
              <a:t> We are estimating the annual revenue to be $800 Million per year. </a:t>
            </a:r>
            <a:endParaRPr lang="en-US" sz="1800" u="sng" dirty="0"/>
          </a:p>
        </p:txBody>
      </p:sp>
      <p:sp>
        <p:nvSpPr>
          <p:cNvPr id="5" name="Subtitle 2">
            <a:extLst>
              <a:ext uri="{FF2B5EF4-FFF2-40B4-BE49-F238E27FC236}">
                <a16:creationId xmlns:a16="http://schemas.microsoft.com/office/drawing/2014/main" id="{A5D29E2A-BDB3-FBFC-2340-8C5BA27F2835}"/>
              </a:ext>
            </a:extLst>
          </p:cNvPr>
          <p:cNvSpPr txBox="1">
            <a:spLocks/>
          </p:cNvSpPr>
          <p:nvPr/>
        </p:nvSpPr>
        <p:spPr>
          <a:xfrm>
            <a:off x="138890" y="6207585"/>
            <a:ext cx="11920588" cy="6504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Bien, P., Iqbal, S., Li, A., </a:t>
            </a:r>
            <a:r>
              <a:rPr lang="en-CA" sz="1400" dirty="0" err="1"/>
              <a:t>Stecher</a:t>
            </a:r>
            <a:r>
              <a:rPr lang="en-CA" sz="1400" dirty="0"/>
              <a:t>, I., &amp; Manger, M. (n.d.). Global Economic Policy Lab. Retrieved from High-Speed Rail: Toronto - Montreal</a:t>
            </a:r>
          </a:p>
        </p:txBody>
      </p:sp>
    </p:spTree>
    <p:extLst>
      <p:ext uri="{BB962C8B-B14F-4D97-AF65-F5344CB8AC3E}">
        <p14:creationId xmlns:p14="http://schemas.microsoft.com/office/powerpoint/2010/main" val="1190775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p:txBody>
          <a:bodyPr>
            <a:normAutofit/>
          </a:bodyPr>
          <a:lstStyle/>
          <a:p>
            <a:pPr algn="ctr"/>
            <a:r>
              <a:rPr lang="en-US" sz="3600" b="1" dirty="0">
                <a:latin typeface="+mn-lt"/>
              </a:rPr>
              <a:t>Preliminary Stakeholder Register</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p:txBody>
          <a:bodyPr>
            <a:normAutofit/>
          </a:bodyPr>
          <a:lstStyle/>
          <a:p>
            <a:pPr algn="just"/>
            <a:r>
              <a:rPr lang="en-CA" sz="1800" dirty="0">
                <a:solidFill>
                  <a:srgbClr val="222222"/>
                </a:solidFill>
              </a:rPr>
              <a:t>T</a:t>
            </a:r>
            <a:r>
              <a:rPr lang="en-CA" sz="1800" b="0" i="0" u="none" strike="noStrike" dirty="0">
                <a:solidFill>
                  <a:srgbClr val="222222"/>
                </a:solidFill>
                <a:effectLst/>
              </a:rPr>
              <a:t>he Government of Canada has established the High-Frequency Rail (HFR). </a:t>
            </a:r>
          </a:p>
          <a:p>
            <a:pPr algn="just"/>
            <a:r>
              <a:rPr lang="en-US" sz="1800" dirty="0"/>
              <a:t>Transport Canada – Project Authority leading the project (on behalf of the Minister of Transport).</a:t>
            </a:r>
          </a:p>
          <a:p>
            <a:pPr algn="just"/>
            <a:r>
              <a:rPr lang="en-US" sz="1800" dirty="0"/>
              <a:t>Members (</a:t>
            </a:r>
            <a:r>
              <a:rPr lang="en-CA" sz="1800" b="0" i="0" u="none" strike="noStrike" dirty="0">
                <a:solidFill>
                  <a:srgbClr val="222222"/>
                </a:solidFill>
                <a:effectLst/>
              </a:rPr>
              <a:t>supported by the Department of Justice)</a:t>
            </a:r>
            <a:endParaRPr lang="en-US" sz="1800" dirty="0"/>
          </a:p>
          <a:p>
            <a:pPr marL="627063" indent="-209550" algn="just">
              <a:buFont typeface="Wingdings" pitchFamily="2" charset="2"/>
              <a:buChar char="Ø"/>
            </a:pPr>
            <a:r>
              <a:rPr lang="en-CA" sz="1800" b="0" i="0" u="none" strike="noStrike" dirty="0">
                <a:solidFill>
                  <a:srgbClr val="222222"/>
                </a:solidFill>
                <a:effectLst/>
              </a:rPr>
              <a:t>Infrastructure Canada </a:t>
            </a:r>
          </a:p>
          <a:p>
            <a:pPr marL="627063" indent="-209550" algn="just">
              <a:buFont typeface="Wingdings" pitchFamily="2" charset="2"/>
              <a:buChar char="Ø"/>
            </a:pPr>
            <a:r>
              <a:rPr lang="en-CA" sz="1800" b="0" i="0" u="none" strike="noStrike" dirty="0">
                <a:solidFill>
                  <a:srgbClr val="222222"/>
                </a:solidFill>
                <a:effectLst/>
              </a:rPr>
              <a:t>Public Services </a:t>
            </a:r>
          </a:p>
          <a:p>
            <a:pPr marL="627063" indent="-209550" algn="just">
              <a:buFont typeface="Wingdings" pitchFamily="2" charset="2"/>
              <a:buChar char="Ø"/>
            </a:pPr>
            <a:r>
              <a:rPr lang="en-CA" sz="1800" b="0" i="0" u="none" strike="noStrike" dirty="0">
                <a:solidFill>
                  <a:srgbClr val="222222"/>
                </a:solidFill>
                <a:effectLst/>
              </a:rPr>
              <a:t>Procurement Canada</a:t>
            </a:r>
          </a:p>
          <a:p>
            <a:pPr marL="627063" indent="-209550" algn="just">
              <a:buFont typeface="Wingdings" pitchFamily="2" charset="2"/>
              <a:buChar char="Ø"/>
            </a:pPr>
            <a:r>
              <a:rPr lang="en-CA" sz="1800" b="0" i="0" u="none" strike="noStrike" dirty="0">
                <a:solidFill>
                  <a:srgbClr val="222222"/>
                </a:solidFill>
                <a:effectLst/>
              </a:rPr>
              <a:t>VIA HFR</a:t>
            </a:r>
            <a:endParaRPr lang="en-CA" sz="1800" dirty="0">
              <a:solidFill>
                <a:srgbClr val="222222"/>
              </a:solidFill>
            </a:endParaRPr>
          </a:p>
          <a:p>
            <a:pPr marL="298450" indent="-285750" algn="just"/>
            <a:r>
              <a:rPr lang="en-CA" sz="1800" b="0" i="0" u="none" strike="noStrike" dirty="0">
                <a:solidFill>
                  <a:srgbClr val="222222"/>
                </a:solidFill>
                <a:effectLst/>
              </a:rPr>
              <a:t>Additional stakeholde</a:t>
            </a:r>
            <a:r>
              <a:rPr lang="en-CA" sz="1800" dirty="0">
                <a:solidFill>
                  <a:srgbClr val="222222"/>
                </a:solidFill>
              </a:rPr>
              <a:t>rs are </a:t>
            </a:r>
          </a:p>
          <a:p>
            <a:pPr marL="627063" indent="-287338" algn="just">
              <a:buFont typeface="Wingdings" pitchFamily="2" charset="2"/>
              <a:buChar char="Ø"/>
            </a:pPr>
            <a:r>
              <a:rPr lang="en-CA" sz="1800" b="0" i="0" u="none" strike="noStrike" dirty="0">
                <a:solidFill>
                  <a:srgbClr val="222222"/>
                </a:solidFill>
                <a:effectLst/>
              </a:rPr>
              <a:t>Landowners</a:t>
            </a:r>
          </a:p>
          <a:p>
            <a:pPr marL="627063" indent="-287338" algn="just">
              <a:buFont typeface="Wingdings" pitchFamily="2" charset="2"/>
              <a:buChar char="Ø"/>
            </a:pPr>
            <a:r>
              <a:rPr lang="en-CA" sz="1800" dirty="0">
                <a:solidFill>
                  <a:srgbClr val="222222"/>
                </a:solidFill>
              </a:rPr>
              <a:t>Communities</a:t>
            </a:r>
          </a:p>
          <a:p>
            <a:pPr marL="627063" indent="-287338" algn="just">
              <a:buFont typeface="Wingdings" pitchFamily="2" charset="2"/>
              <a:buChar char="Ø"/>
            </a:pPr>
            <a:r>
              <a:rPr lang="en-CA" sz="1800" b="0" i="0" u="none" strike="noStrike" dirty="0">
                <a:solidFill>
                  <a:srgbClr val="222222"/>
                </a:solidFill>
                <a:effectLst/>
              </a:rPr>
              <a:t>Environmental Groups</a:t>
            </a:r>
            <a:endParaRPr lang="en-US" sz="1800" b="0" i="0" u="none" strike="noStrike" dirty="0">
              <a:solidFill>
                <a:srgbClr val="222222"/>
              </a:solidFill>
              <a:effectLst/>
            </a:endParaRPr>
          </a:p>
        </p:txBody>
      </p:sp>
      <p:sp>
        <p:nvSpPr>
          <p:cNvPr id="4" name="Content Placeholder 2">
            <a:extLst>
              <a:ext uri="{FF2B5EF4-FFF2-40B4-BE49-F238E27FC236}">
                <a16:creationId xmlns:a16="http://schemas.microsoft.com/office/drawing/2014/main" id="{437666BE-7543-71FB-9EF9-705744A0CC0A}"/>
              </a:ext>
            </a:extLst>
          </p:cNvPr>
          <p:cNvSpPr txBox="1">
            <a:spLocks/>
          </p:cNvSpPr>
          <p:nvPr/>
        </p:nvSpPr>
        <p:spPr>
          <a:xfrm>
            <a:off x="241851" y="5974625"/>
            <a:ext cx="12824791" cy="6745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b="1" dirty="0">
                <a:solidFill>
                  <a:srgbClr val="222222"/>
                </a:solidFill>
              </a:rPr>
              <a:t>Reference:  </a:t>
            </a:r>
          </a:p>
          <a:p>
            <a:pPr marL="0" indent="0" algn="just">
              <a:spcBef>
                <a:spcPts val="0"/>
              </a:spcBef>
              <a:buNone/>
            </a:pPr>
            <a:r>
              <a:rPr lang="en-US" sz="1400" dirty="0">
                <a:solidFill>
                  <a:srgbClr val="222222"/>
                </a:solidFill>
              </a:rPr>
              <a:t>Borealis. n.d. The Challenge. </a:t>
            </a:r>
            <a:r>
              <a:rPr lang="en-US" sz="1400" i="1" dirty="0">
                <a:solidFill>
                  <a:srgbClr val="222222"/>
                </a:solidFill>
              </a:rPr>
              <a:t>Building on Lessons Learned.</a:t>
            </a:r>
          </a:p>
          <a:p>
            <a:pPr marL="0" indent="0" algn="just">
              <a:spcBef>
                <a:spcPts val="0"/>
              </a:spcBef>
              <a:buNone/>
            </a:pPr>
            <a:r>
              <a:rPr lang="en-US" sz="1400" dirty="0">
                <a:solidFill>
                  <a:srgbClr val="222222"/>
                </a:solidFill>
              </a:rPr>
              <a:t>https://</a:t>
            </a:r>
            <a:r>
              <a:rPr lang="en-US" sz="1400" dirty="0" err="1">
                <a:solidFill>
                  <a:srgbClr val="222222"/>
                </a:solidFill>
              </a:rPr>
              <a:t>www.boreal-is.com</a:t>
            </a:r>
            <a:r>
              <a:rPr lang="en-US" sz="1400" dirty="0">
                <a:solidFill>
                  <a:srgbClr val="222222"/>
                </a:solidFill>
              </a:rPr>
              <a:t>/use-case-rail-industry/</a:t>
            </a:r>
          </a:p>
        </p:txBody>
      </p:sp>
    </p:spTree>
    <p:extLst>
      <p:ext uri="{BB962C8B-B14F-4D97-AF65-F5344CB8AC3E}">
        <p14:creationId xmlns:p14="http://schemas.microsoft.com/office/powerpoint/2010/main" val="672023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p:txBody>
          <a:bodyPr>
            <a:normAutofit/>
          </a:bodyPr>
          <a:lstStyle/>
          <a:p>
            <a:pPr algn="ctr"/>
            <a:r>
              <a:rPr lang="en-US" sz="3600" b="1" dirty="0">
                <a:latin typeface="+mn-lt"/>
              </a:rPr>
              <a:t>Preliminary Stakeholder Register</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p:txBody>
          <a:bodyPr>
            <a:normAutofit/>
          </a:bodyPr>
          <a:lstStyle/>
          <a:p>
            <a:pPr marL="300038" lvl="1" indent="-300038" algn="just">
              <a:spcBef>
                <a:spcPts val="0"/>
              </a:spcBef>
            </a:pPr>
            <a:r>
              <a:rPr lang="en-CA" sz="1800" b="0" i="0" u="none" strike="noStrike" dirty="0">
                <a:solidFill>
                  <a:srgbClr val="232323"/>
                </a:solidFill>
                <a:effectLst/>
              </a:rPr>
              <a:t>As rail projects are planned, built and maintained over time, the team must constantly develop an engagement plan for a host of issues and stakeholder groups. Listed below are the potential needs of the stakeholders and solutions;</a:t>
            </a:r>
          </a:p>
          <a:p>
            <a:pPr marL="536575" indent="-209550" algn="just" fontAlgn="base">
              <a:spcBef>
                <a:spcPts val="0"/>
              </a:spcBef>
              <a:buFont typeface="Wingdings" pitchFamily="2" charset="2"/>
              <a:buChar char="Ø"/>
            </a:pPr>
            <a:r>
              <a:rPr lang="en-CA" sz="1800" b="0" i="0" u="none" strike="noStrike" dirty="0">
                <a:solidFill>
                  <a:srgbClr val="232323"/>
                </a:solidFill>
                <a:effectLst/>
              </a:rPr>
              <a:t>Creating a central registry of all individuals, organizations and households that are stakeholders in this railway project.</a:t>
            </a:r>
          </a:p>
          <a:p>
            <a:pPr marL="536575" indent="-209550" algn="just" fontAlgn="base">
              <a:spcBef>
                <a:spcPts val="0"/>
              </a:spcBef>
              <a:buFont typeface="Wingdings" pitchFamily="2" charset="2"/>
              <a:buChar char="Ø"/>
            </a:pPr>
            <a:r>
              <a:rPr lang="en-CA" sz="1800" b="0" i="0" u="none" strike="noStrike" dirty="0">
                <a:solidFill>
                  <a:srgbClr val="232323"/>
                </a:solidFill>
                <a:effectLst/>
              </a:rPr>
              <a:t>Unify all your stakeholder information under one platform by importing their information into databases quickly and easily.</a:t>
            </a:r>
          </a:p>
          <a:p>
            <a:pPr marL="536575" indent="-209550" algn="just" fontAlgn="base">
              <a:spcBef>
                <a:spcPts val="0"/>
              </a:spcBef>
              <a:buFont typeface="Wingdings" pitchFamily="2" charset="2"/>
              <a:buChar char="Ø"/>
            </a:pPr>
            <a:r>
              <a:rPr lang="en-CA" sz="1800" b="0" i="0" u="none" strike="noStrike" dirty="0">
                <a:solidFill>
                  <a:srgbClr val="232323"/>
                </a:solidFill>
                <a:effectLst/>
              </a:rPr>
              <a:t>Map them along with their affiliations to better understand their influence and concerns.</a:t>
            </a:r>
          </a:p>
          <a:p>
            <a:pPr marL="536575" indent="-209550" algn="just" fontAlgn="base">
              <a:spcBef>
                <a:spcPts val="0"/>
              </a:spcBef>
              <a:buFont typeface="Wingdings" pitchFamily="2" charset="2"/>
              <a:buChar char="Ø"/>
            </a:pPr>
            <a:r>
              <a:rPr lang="en-CA" sz="1800" b="0" i="0" u="none" strike="noStrike" dirty="0">
                <a:solidFill>
                  <a:srgbClr val="232323"/>
                </a:solidFill>
                <a:effectLst/>
              </a:rPr>
              <a:t>We will use handy reporting features to give management a real-time picture of the ever-evolving stakeholder relationship landscape.</a:t>
            </a:r>
          </a:p>
          <a:p>
            <a:pPr marL="404813" lvl="1" indent="-287338" algn="l">
              <a:buFont typeface="Wingdings" pitchFamily="2" charset="2"/>
              <a:buChar char="Ø"/>
            </a:pPr>
            <a:endParaRPr lang="en-CA" sz="1800" b="0" i="0" u="none" strike="noStrike" dirty="0">
              <a:solidFill>
                <a:srgbClr val="333333"/>
              </a:solidFill>
              <a:effectLst/>
            </a:endParaRPr>
          </a:p>
          <a:p>
            <a:pPr algn="just"/>
            <a:endParaRPr lang="en-US" sz="3200" dirty="0"/>
          </a:p>
        </p:txBody>
      </p:sp>
      <p:sp>
        <p:nvSpPr>
          <p:cNvPr id="4" name="Content Placeholder 2">
            <a:extLst>
              <a:ext uri="{FF2B5EF4-FFF2-40B4-BE49-F238E27FC236}">
                <a16:creationId xmlns:a16="http://schemas.microsoft.com/office/drawing/2014/main" id="{6C1F4F15-4026-2B3C-953F-29C1EAC6549D}"/>
              </a:ext>
            </a:extLst>
          </p:cNvPr>
          <p:cNvSpPr txBox="1">
            <a:spLocks/>
          </p:cNvSpPr>
          <p:nvPr/>
        </p:nvSpPr>
        <p:spPr>
          <a:xfrm>
            <a:off x="241852" y="5974625"/>
            <a:ext cx="10668000" cy="6745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b="1" dirty="0">
                <a:solidFill>
                  <a:srgbClr val="222222"/>
                </a:solidFill>
              </a:rPr>
              <a:t>Reference:  </a:t>
            </a:r>
          </a:p>
          <a:p>
            <a:pPr marL="0" indent="0" algn="just">
              <a:spcBef>
                <a:spcPts val="0"/>
              </a:spcBef>
              <a:buNone/>
            </a:pPr>
            <a:r>
              <a:rPr lang="en-US" sz="1400" dirty="0">
                <a:solidFill>
                  <a:srgbClr val="222222"/>
                </a:solidFill>
              </a:rPr>
              <a:t>Borealis. n.d. Stakeholder Engagement Platform. </a:t>
            </a:r>
            <a:r>
              <a:rPr lang="en-US" sz="1400" i="1" dirty="0">
                <a:solidFill>
                  <a:srgbClr val="222222"/>
                </a:solidFill>
              </a:rPr>
              <a:t>How To Engage Stakeholders And Strengthen Your Strategy</a:t>
            </a:r>
          </a:p>
          <a:p>
            <a:pPr marL="0" indent="0" algn="just">
              <a:spcBef>
                <a:spcPts val="0"/>
              </a:spcBef>
              <a:buNone/>
            </a:pPr>
            <a:r>
              <a:rPr lang="en-US" sz="1400" dirty="0">
                <a:solidFill>
                  <a:srgbClr val="222222"/>
                </a:solidFill>
              </a:rPr>
              <a:t>https://www.boreal-is.com/modules/stakeholder-engagement</a:t>
            </a:r>
          </a:p>
        </p:txBody>
      </p:sp>
    </p:spTree>
    <p:extLst>
      <p:ext uri="{BB962C8B-B14F-4D97-AF65-F5344CB8AC3E}">
        <p14:creationId xmlns:p14="http://schemas.microsoft.com/office/powerpoint/2010/main" val="3738114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p:txBody>
          <a:bodyPr>
            <a:normAutofit/>
          </a:bodyPr>
          <a:lstStyle/>
          <a:p>
            <a:pPr algn="ctr"/>
            <a:r>
              <a:rPr lang="en-US" sz="3600" b="1" dirty="0">
                <a:latin typeface="+mn-lt"/>
              </a:rPr>
              <a:t>Preliminary Stakeholder Register</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p:txBody>
          <a:bodyPr>
            <a:normAutofit/>
          </a:bodyPr>
          <a:lstStyle/>
          <a:p>
            <a:pPr marL="300038" lvl="1" indent="-300038" algn="just">
              <a:spcBef>
                <a:spcPts val="0"/>
              </a:spcBef>
            </a:pPr>
            <a:r>
              <a:rPr lang="en-CA" sz="1800" b="0" i="0" u="none" strike="noStrike" dirty="0">
                <a:solidFill>
                  <a:srgbClr val="333333"/>
                </a:solidFill>
                <a:effectLst/>
              </a:rPr>
              <a:t>Stakeholder engagement can help the organization achieve better outcomes, whether it is education, connection, engagement or profit.</a:t>
            </a:r>
          </a:p>
          <a:p>
            <a:pPr marL="300038" lvl="1" indent="-300038" algn="just">
              <a:spcBef>
                <a:spcPts val="0"/>
              </a:spcBef>
            </a:pPr>
            <a:endParaRPr lang="en-CA" sz="1800" b="0" i="0" u="none" strike="noStrike" dirty="0">
              <a:solidFill>
                <a:srgbClr val="333333"/>
              </a:solidFill>
              <a:effectLst/>
            </a:endParaRPr>
          </a:p>
          <a:p>
            <a:pPr marL="612775" indent="-285750" algn="just">
              <a:spcBef>
                <a:spcPts val="0"/>
              </a:spcBef>
              <a:buFont typeface="Wingdings" pitchFamily="2" charset="2"/>
              <a:buChar char="Ø"/>
            </a:pPr>
            <a:r>
              <a:rPr lang="en-CA" sz="1800" b="1" i="0" u="none" strike="noStrike" dirty="0">
                <a:solidFill>
                  <a:srgbClr val="000000"/>
                </a:solidFill>
                <a:effectLst/>
              </a:rPr>
              <a:t>Empower people </a:t>
            </a:r>
            <a:r>
              <a:rPr lang="en-CA" sz="1800" b="0" i="0" u="none" strike="noStrike" dirty="0">
                <a:solidFill>
                  <a:srgbClr val="000000"/>
                </a:solidFill>
                <a:effectLst/>
              </a:rPr>
              <a:t>– Get stakeholders involved in the decision-making process.</a:t>
            </a:r>
          </a:p>
          <a:p>
            <a:pPr marL="612775" indent="-285750" algn="just">
              <a:spcBef>
                <a:spcPts val="0"/>
              </a:spcBef>
              <a:buFont typeface="Wingdings" pitchFamily="2" charset="2"/>
              <a:buChar char="Ø"/>
            </a:pPr>
            <a:r>
              <a:rPr lang="en-CA" sz="1800" b="1" i="0" u="none" strike="noStrike" dirty="0">
                <a:solidFill>
                  <a:srgbClr val="000000"/>
                </a:solidFill>
                <a:effectLst/>
              </a:rPr>
              <a:t>Create sustainable change</a:t>
            </a:r>
            <a:r>
              <a:rPr lang="en-CA" sz="1800" b="0" i="0" u="none" strike="noStrike" dirty="0">
                <a:solidFill>
                  <a:srgbClr val="000000"/>
                </a:solidFill>
                <a:effectLst/>
              </a:rPr>
              <a:t> – Engaged stakeholders help inform decisions and provide the support that the organization needs for long-term sustainability.</a:t>
            </a:r>
          </a:p>
          <a:p>
            <a:pPr marL="612775" indent="-285750" algn="just">
              <a:spcBef>
                <a:spcPts val="0"/>
              </a:spcBef>
              <a:buFont typeface="Wingdings" pitchFamily="2" charset="2"/>
              <a:buChar char="Ø"/>
            </a:pPr>
            <a:r>
              <a:rPr lang="en-CA" sz="1800" b="1" i="0" u="none" strike="noStrike" dirty="0">
                <a:solidFill>
                  <a:srgbClr val="000000"/>
                </a:solidFill>
                <a:effectLst/>
              </a:rPr>
              <a:t>Build relationships</a:t>
            </a:r>
            <a:r>
              <a:rPr lang="en-CA" sz="1800" b="0" i="0" u="none" strike="noStrike" dirty="0">
                <a:solidFill>
                  <a:srgbClr val="000000"/>
                </a:solidFill>
                <a:effectLst/>
              </a:rPr>
              <a:t> – Create mutually beneficial relationships, build on existing relationships or foster new ones.</a:t>
            </a:r>
          </a:p>
          <a:p>
            <a:pPr marL="612775" indent="-285750" algn="just">
              <a:spcBef>
                <a:spcPts val="0"/>
              </a:spcBef>
              <a:buFont typeface="Wingdings" pitchFamily="2" charset="2"/>
              <a:buChar char="Ø"/>
            </a:pPr>
            <a:r>
              <a:rPr lang="en-CA" sz="1800" b="1" i="0" u="none" strike="noStrike" dirty="0">
                <a:solidFill>
                  <a:srgbClr val="000000"/>
                </a:solidFill>
                <a:effectLst/>
              </a:rPr>
              <a:t>Build a better organization </a:t>
            </a:r>
            <a:r>
              <a:rPr lang="en-CA" sz="1800" b="0" i="0" u="none" strike="noStrike" dirty="0">
                <a:solidFill>
                  <a:srgbClr val="000000"/>
                </a:solidFill>
                <a:effectLst/>
              </a:rPr>
              <a:t>– Engaging with stakeholders can bring important issues to light and encourage the organization to develop corporate social responsibility.</a:t>
            </a:r>
          </a:p>
          <a:p>
            <a:pPr marL="612775" indent="-285750" algn="just">
              <a:spcBef>
                <a:spcPts val="0"/>
              </a:spcBef>
              <a:buFont typeface="Wingdings" pitchFamily="2" charset="2"/>
              <a:buChar char="Ø"/>
            </a:pPr>
            <a:r>
              <a:rPr lang="en-CA" sz="1800" b="1" i="0" u="none" strike="noStrike" dirty="0">
                <a:solidFill>
                  <a:srgbClr val="000000"/>
                </a:solidFill>
                <a:effectLst/>
              </a:rPr>
              <a:t>Increase success </a:t>
            </a:r>
            <a:r>
              <a:rPr lang="en-CA" sz="1800" b="0" i="0" u="none" strike="noStrike" dirty="0">
                <a:solidFill>
                  <a:srgbClr val="000000"/>
                </a:solidFill>
                <a:effectLst/>
              </a:rPr>
              <a:t>– Engaging influential groups and turning them into supporters and advocates can boost the organization’s chances of success.</a:t>
            </a:r>
          </a:p>
          <a:p>
            <a:pPr marL="612775" indent="-285750" algn="just">
              <a:spcBef>
                <a:spcPts val="0"/>
              </a:spcBef>
              <a:buFont typeface="Wingdings" pitchFamily="2" charset="2"/>
              <a:buChar char="Ø"/>
            </a:pPr>
            <a:r>
              <a:rPr lang="en-CA" sz="1800" b="1" i="0" u="none" strike="noStrike" dirty="0">
                <a:solidFill>
                  <a:srgbClr val="000000"/>
                </a:solidFill>
                <a:effectLst/>
              </a:rPr>
              <a:t>Educate </a:t>
            </a:r>
            <a:r>
              <a:rPr lang="en-CA" sz="1800" b="0" i="0" u="none" strike="noStrike" dirty="0">
                <a:solidFill>
                  <a:srgbClr val="000000"/>
                </a:solidFill>
                <a:effectLst/>
              </a:rPr>
              <a:t>– Stakeholders can be a valuable source of information for the organization, and they may learn something from it.</a:t>
            </a:r>
            <a:endParaRPr lang="en-US" sz="1800" dirty="0"/>
          </a:p>
        </p:txBody>
      </p:sp>
      <p:sp>
        <p:nvSpPr>
          <p:cNvPr id="4" name="Content Placeholder 2">
            <a:extLst>
              <a:ext uri="{FF2B5EF4-FFF2-40B4-BE49-F238E27FC236}">
                <a16:creationId xmlns:a16="http://schemas.microsoft.com/office/drawing/2014/main" id="{84AECFA7-A739-4A1E-CEA5-6A730F9B4E29}"/>
              </a:ext>
            </a:extLst>
          </p:cNvPr>
          <p:cNvSpPr txBox="1">
            <a:spLocks/>
          </p:cNvSpPr>
          <p:nvPr/>
        </p:nvSpPr>
        <p:spPr>
          <a:xfrm>
            <a:off x="241852" y="5974625"/>
            <a:ext cx="11698358" cy="6745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b="1" dirty="0">
                <a:solidFill>
                  <a:srgbClr val="222222"/>
                </a:solidFill>
              </a:rPr>
              <a:t>Reference:  </a:t>
            </a:r>
          </a:p>
          <a:p>
            <a:pPr marL="0" indent="0" algn="just">
              <a:spcBef>
                <a:spcPts val="0"/>
              </a:spcBef>
              <a:buNone/>
            </a:pPr>
            <a:r>
              <a:rPr lang="en-US" sz="1400" dirty="0">
                <a:solidFill>
                  <a:srgbClr val="222222"/>
                </a:solidFill>
              </a:rPr>
              <a:t>Hendricks, A. n.d. Simply Stakeholders. </a:t>
            </a:r>
            <a:r>
              <a:rPr lang="en-US" sz="1400" i="1" dirty="0">
                <a:solidFill>
                  <a:srgbClr val="222222"/>
                </a:solidFill>
              </a:rPr>
              <a:t>The Importance of Stakeholders: Identifying and Prioritizing Stakeholder Engagement.</a:t>
            </a:r>
          </a:p>
          <a:p>
            <a:pPr marL="0" indent="0" algn="just">
              <a:spcBef>
                <a:spcPts val="0"/>
              </a:spcBef>
              <a:buNone/>
            </a:pPr>
            <a:r>
              <a:rPr lang="en-US" sz="1400" dirty="0">
                <a:solidFill>
                  <a:srgbClr val="222222"/>
                </a:solidFill>
              </a:rPr>
              <a:t>https://simplystakeholders.com/the-importance-of-stakeholders/</a:t>
            </a:r>
          </a:p>
        </p:txBody>
      </p:sp>
    </p:spTree>
    <p:extLst>
      <p:ext uri="{BB962C8B-B14F-4D97-AF65-F5344CB8AC3E}">
        <p14:creationId xmlns:p14="http://schemas.microsoft.com/office/powerpoint/2010/main" val="358596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p:txBody>
          <a:bodyPr>
            <a:normAutofit/>
          </a:bodyPr>
          <a:lstStyle/>
          <a:p>
            <a:pPr algn="ctr"/>
            <a:r>
              <a:rPr lang="en-US" sz="3600" b="1" dirty="0">
                <a:latin typeface="+mn-lt"/>
              </a:rPr>
              <a:t>Required Resources - People Involve</a:t>
            </a:r>
            <a:endParaRPr lang="en-CA" sz="2400" b="1" dirty="0">
              <a:latin typeface="+mn-lt"/>
            </a:endParaRPr>
          </a:p>
        </p:txBody>
      </p:sp>
      <p:sp>
        <p:nvSpPr>
          <p:cNvPr id="6" name="Content Placeholder 2">
            <a:extLst>
              <a:ext uri="{FF2B5EF4-FFF2-40B4-BE49-F238E27FC236}">
                <a16:creationId xmlns:a16="http://schemas.microsoft.com/office/drawing/2014/main" id="{BD0C4D21-FCFC-E194-6CF4-8B44B3F47019}"/>
              </a:ext>
            </a:extLst>
          </p:cNvPr>
          <p:cNvSpPr txBox="1">
            <a:spLocks/>
          </p:cNvSpPr>
          <p:nvPr/>
        </p:nvSpPr>
        <p:spPr>
          <a:xfrm>
            <a:off x="241852" y="5473149"/>
            <a:ext cx="10668000" cy="11760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b="1" dirty="0">
                <a:solidFill>
                  <a:srgbClr val="222222"/>
                </a:solidFill>
              </a:rPr>
              <a:t>Reference:  </a:t>
            </a:r>
          </a:p>
          <a:p>
            <a:pPr marL="0" indent="0" algn="just">
              <a:spcBef>
                <a:spcPts val="0"/>
              </a:spcBef>
              <a:buNone/>
            </a:pPr>
            <a:r>
              <a:rPr lang="en-US" sz="1400" dirty="0">
                <a:solidFill>
                  <a:srgbClr val="222222"/>
                </a:solidFill>
              </a:rPr>
              <a:t>Staff, C. November 29, 2023. </a:t>
            </a:r>
            <a:r>
              <a:rPr lang="en-US" sz="1400" dirty="0" err="1">
                <a:solidFill>
                  <a:srgbClr val="222222"/>
                </a:solidFill>
              </a:rPr>
              <a:t>Cousera</a:t>
            </a:r>
            <a:r>
              <a:rPr lang="en-US" sz="1400" dirty="0">
                <a:solidFill>
                  <a:srgbClr val="222222"/>
                </a:solidFill>
              </a:rPr>
              <a:t>. </a:t>
            </a:r>
            <a:r>
              <a:rPr lang="en-US" sz="1400" i="1" dirty="0">
                <a:solidFill>
                  <a:srgbClr val="222222"/>
                </a:solidFill>
              </a:rPr>
              <a:t>What Is A Project Manager? A Career Guide. </a:t>
            </a:r>
          </a:p>
          <a:p>
            <a:pPr marL="0" indent="0" algn="just">
              <a:spcBef>
                <a:spcPts val="0"/>
              </a:spcBef>
              <a:buNone/>
            </a:pPr>
            <a:r>
              <a:rPr lang="en-US" sz="1400" dirty="0">
                <a:solidFill>
                  <a:srgbClr val="222222"/>
                </a:solidFill>
              </a:rPr>
              <a:t>https://</a:t>
            </a:r>
            <a:r>
              <a:rPr lang="en-US" sz="1400" dirty="0" err="1">
                <a:solidFill>
                  <a:srgbClr val="222222"/>
                </a:solidFill>
              </a:rPr>
              <a:t>www.coursera.org</a:t>
            </a:r>
            <a:r>
              <a:rPr lang="en-US" sz="1400" dirty="0">
                <a:solidFill>
                  <a:srgbClr val="222222"/>
                </a:solidFill>
              </a:rPr>
              <a:t>/articles/what-is-project-manager</a:t>
            </a:r>
          </a:p>
          <a:p>
            <a:pPr marL="0" indent="0" algn="just">
              <a:spcBef>
                <a:spcPts val="0"/>
              </a:spcBef>
              <a:buNone/>
            </a:pPr>
            <a:endParaRPr lang="en-US" sz="1400" dirty="0">
              <a:solidFill>
                <a:srgbClr val="222222"/>
              </a:solidFill>
            </a:endParaRPr>
          </a:p>
          <a:p>
            <a:pPr marL="0" indent="0" algn="l">
              <a:spcBef>
                <a:spcPts val="0"/>
              </a:spcBef>
              <a:buNone/>
            </a:pPr>
            <a:r>
              <a:rPr lang="en-CA" sz="1400" dirty="0"/>
              <a:t>Jain, S. Aug. 12, 2023. Medium. </a:t>
            </a:r>
            <a:r>
              <a:rPr lang="en-CA" sz="1400" i="1" dirty="0"/>
              <a:t>“Forging the Path: The Construction of Bullet Train Tracks”</a:t>
            </a:r>
          </a:p>
          <a:p>
            <a:pPr marL="0" indent="0" algn="l">
              <a:spcBef>
                <a:spcPts val="0"/>
              </a:spcBef>
              <a:buNone/>
            </a:pPr>
            <a:r>
              <a:rPr lang="en-CA" sz="1400" dirty="0"/>
              <a:t>https://</a:t>
            </a:r>
            <a:r>
              <a:rPr lang="en-CA" sz="1400" dirty="0" err="1"/>
              <a:t>medium.com</a:t>
            </a:r>
            <a:r>
              <a:rPr lang="en-CA" sz="1400" dirty="0"/>
              <a:t>/@</a:t>
            </a:r>
            <a:r>
              <a:rPr lang="en-CA" sz="1400" dirty="0" err="1"/>
              <a:t>samarthjain</a:t>
            </a:r>
            <a:r>
              <a:rPr lang="en-CA" sz="1400" dirty="0"/>
              <a:t>/forging-the-path-the-construction-of-bullet-train-tracks-d2099a0cd11c</a:t>
            </a:r>
          </a:p>
          <a:p>
            <a:pPr marL="0" indent="0" algn="just">
              <a:spcBef>
                <a:spcPts val="0"/>
              </a:spcBef>
              <a:buNone/>
            </a:pPr>
            <a:endParaRPr lang="en-US" sz="1400" dirty="0">
              <a:solidFill>
                <a:srgbClr val="222222"/>
              </a:solidFill>
            </a:endParaRPr>
          </a:p>
        </p:txBody>
      </p:sp>
      <p:graphicFrame>
        <p:nvGraphicFramePr>
          <p:cNvPr id="7" name="Table 6">
            <a:extLst>
              <a:ext uri="{FF2B5EF4-FFF2-40B4-BE49-F238E27FC236}">
                <a16:creationId xmlns:a16="http://schemas.microsoft.com/office/drawing/2014/main" id="{97A8794E-FA07-57F1-D2AB-EAC2D3EFE6C9}"/>
              </a:ext>
            </a:extLst>
          </p:cNvPr>
          <p:cNvGraphicFramePr>
            <a:graphicFrameLocks noGrp="1"/>
          </p:cNvGraphicFramePr>
          <p:nvPr>
            <p:extLst>
              <p:ext uri="{D42A27DB-BD31-4B8C-83A1-F6EECF244321}">
                <p14:modId xmlns:p14="http://schemas.microsoft.com/office/powerpoint/2010/main" val="494951588"/>
              </p:ext>
            </p:extLst>
          </p:nvPr>
        </p:nvGraphicFramePr>
        <p:xfrm>
          <a:off x="639417" y="1690688"/>
          <a:ext cx="10913165" cy="2936240"/>
        </p:xfrm>
        <a:graphic>
          <a:graphicData uri="http://schemas.openxmlformats.org/drawingml/2006/table">
            <a:tbl>
              <a:tblPr firstRow="1" bandRow="1">
                <a:tableStyleId>{BC89EF96-8CEA-46FF-86C4-4CE0E7609802}</a:tableStyleId>
              </a:tblPr>
              <a:tblGrid>
                <a:gridCol w="1878496">
                  <a:extLst>
                    <a:ext uri="{9D8B030D-6E8A-4147-A177-3AD203B41FA5}">
                      <a16:colId xmlns:a16="http://schemas.microsoft.com/office/drawing/2014/main" val="839412401"/>
                    </a:ext>
                  </a:extLst>
                </a:gridCol>
                <a:gridCol w="9034669">
                  <a:extLst>
                    <a:ext uri="{9D8B030D-6E8A-4147-A177-3AD203B41FA5}">
                      <a16:colId xmlns:a16="http://schemas.microsoft.com/office/drawing/2014/main" val="668187400"/>
                    </a:ext>
                  </a:extLst>
                </a:gridCol>
              </a:tblGrid>
              <a:tr h="229115">
                <a:tc>
                  <a:txBody>
                    <a:bodyPr/>
                    <a:lstStyle/>
                    <a:p>
                      <a:r>
                        <a:rPr lang="en-CA" sz="1800" b="0" u="none" strike="noStrike" dirty="0">
                          <a:solidFill>
                            <a:srgbClr val="333333"/>
                          </a:solidFill>
                          <a:effectLst/>
                        </a:rPr>
                        <a:t>Stakeholders</a:t>
                      </a:r>
                      <a:endParaRPr lang="en-US" dirty="0"/>
                    </a:p>
                  </a:txBody>
                  <a:tcPr/>
                </a:tc>
                <a:tc>
                  <a:txBody>
                    <a:bodyPr/>
                    <a:lstStyle/>
                    <a:p>
                      <a:pPr algn="just"/>
                      <a:r>
                        <a:rPr lang="en-CA" sz="1800" b="0" u="none" strike="noStrike" dirty="0">
                          <a:solidFill>
                            <a:srgbClr val="333333"/>
                          </a:solidFill>
                          <a:effectLst/>
                        </a:rPr>
                        <a:t>These are the group of people that overall approved the whole project, from the requirement, design, initiation and closing of the project </a:t>
                      </a:r>
                      <a:endParaRPr lang="en-US" dirty="0"/>
                    </a:p>
                  </a:txBody>
                  <a:tcPr/>
                </a:tc>
                <a:extLst>
                  <a:ext uri="{0D108BD9-81ED-4DB2-BD59-A6C34878D82A}">
                    <a16:rowId xmlns:a16="http://schemas.microsoft.com/office/drawing/2014/main" val="583050930"/>
                  </a:ext>
                </a:extLst>
              </a:tr>
              <a:tr h="370840">
                <a:tc>
                  <a:txBody>
                    <a:bodyPr/>
                    <a:lstStyle/>
                    <a:p>
                      <a:r>
                        <a:rPr lang="en-US" dirty="0"/>
                        <a:t>PMO and Team</a:t>
                      </a:r>
                    </a:p>
                  </a:txBody>
                  <a:tcPr/>
                </a:tc>
                <a:tc>
                  <a:txBody>
                    <a:bodyPr/>
                    <a:lstStyle/>
                    <a:p>
                      <a:pPr algn="just"/>
                      <a:r>
                        <a:rPr lang="en-CA" sz="1800" b="0" u="none" strike="noStrike" dirty="0">
                          <a:solidFill>
                            <a:srgbClr val="1F1F1F"/>
                          </a:solidFill>
                          <a:effectLst/>
                        </a:rPr>
                        <a:t>Professionals who organize, plan, and execute projects while working within restraints like budgets and schedules. Project managers lead entire teams, define project goals, communicate with stakeholders, and see a project through to its closure</a:t>
                      </a:r>
                      <a:endParaRPr lang="en-US" dirty="0"/>
                    </a:p>
                  </a:txBody>
                  <a:tcPr/>
                </a:tc>
                <a:extLst>
                  <a:ext uri="{0D108BD9-81ED-4DB2-BD59-A6C34878D82A}">
                    <a16:rowId xmlns:a16="http://schemas.microsoft.com/office/drawing/2014/main" val="2964823587"/>
                  </a:ext>
                </a:extLst>
              </a:tr>
              <a:tr h="370840">
                <a:tc>
                  <a:txBody>
                    <a:bodyPr/>
                    <a:lstStyle/>
                    <a:p>
                      <a:r>
                        <a:rPr lang="en-US" dirty="0"/>
                        <a:t>HSE Team</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CA" sz="1800" b="0" u="none" strike="noStrike" kern="1200" dirty="0">
                          <a:solidFill>
                            <a:schemeClr val="dk1"/>
                          </a:solidFill>
                          <a:effectLst/>
                        </a:rPr>
                        <a:t>Collaborate with law enforcement agencies to ensure security measures are in place.</a:t>
                      </a:r>
                      <a:endParaRPr lang="en-CA" sz="18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2786573613"/>
                  </a:ext>
                </a:extLst>
              </a:tr>
              <a:tr h="370840">
                <a:tc>
                  <a:txBody>
                    <a:bodyPr/>
                    <a:lstStyle/>
                    <a:p>
                      <a:r>
                        <a:rPr lang="en-US" dirty="0"/>
                        <a:t>R&amp;D Team </a:t>
                      </a:r>
                    </a:p>
                  </a:txBody>
                  <a:tcPr/>
                </a:tc>
                <a:tc>
                  <a:txBody>
                    <a:bodyPr/>
                    <a:lstStyle/>
                    <a:p>
                      <a:pPr algn="just"/>
                      <a:r>
                        <a:rPr lang="en-US" dirty="0"/>
                        <a:t>Develop detailed engineering plans for every aspect of the project, including track alignment, station layouts, bridges, tunnels, signaling systems, and power supply.</a:t>
                      </a:r>
                    </a:p>
                  </a:txBody>
                  <a:tcPr/>
                </a:tc>
                <a:extLst>
                  <a:ext uri="{0D108BD9-81ED-4DB2-BD59-A6C34878D82A}">
                    <a16:rowId xmlns:a16="http://schemas.microsoft.com/office/drawing/2014/main" val="864094840"/>
                  </a:ext>
                </a:extLst>
              </a:tr>
              <a:tr h="370840">
                <a:tc>
                  <a:txBody>
                    <a:bodyPr/>
                    <a:lstStyle/>
                    <a:p>
                      <a:r>
                        <a:rPr lang="en-US" dirty="0"/>
                        <a:t>Procurement </a:t>
                      </a:r>
                    </a:p>
                  </a:txBody>
                  <a:tcPr/>
                </a:tc>
                <a:tc>
                  <a:txBody>
                    <a:bodyPr/>
                    <a:lstStyle/>
                    <a:p>
                      <a:pPr algn="just"/>
                      <a:r>
                        <a:rPr lang="en-US" dirty="0"/>
                        <a:t>Creating bidding documents for suppliers and contractors. </a:t>
                      </a:r>
                    </a:p>
                  </a:txBody>
                  <a:tcPr/>
                </a:tc>
                <a:extLst>
                  <a:ext uri="{0D108BD9-81ED-4DB2-BD59-A6C34878D82A}">
                    <a16:rowId xmlns:a16="http://schemas.microsoft.com/office/drawing/2014/main" val="3458817657"/>
                  </a:ext>
                </a:extLst>
              </a:tr>
            </a:tbl>
          </a:graphicData>
        </a:graphic>
      </p:graphicFrame>
    </p:spTree>
    <p:extLst>
      <p:ext uri="{BB962C8B-B14F-4D97-AF65-F5344CB8AC3E}">
        <p14:creationId xmlns:p14="http://schemas.microsoft.com/office/powerpoint/2010/main" val="222516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FD3A5-9E62-FB7E-A7B9-310F05A61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83527-7310-2635-8A61-CB20D770C1A3}"/>
              </a:ext>
            </a:extLst>
          </p:cNvPr>
          <p:cNvSpPr>
            <a:spLocks noGrp="1"/>
          </p:cNvSpPr>
          <p:nvPr>
            <p:ph type="title"/>
          </p:nvPr>
        </p:nvSpPr>
        <p:spPr/>
        <p:txBody>
          <a:bodyPr>
            <a:normAutofit/>
          </a:bodyPr>
          <a:lstStyle/>
          <a:p>
            <a:pPr algn="ctr"/>
            <a:r>
              <a:rPr lang="en-US" sz="3600" b="1" dirty="0">
                <a:latin typeface="+mn-lt"/>
              </a:rPr>
              <a:t>Required Resources - People Involve</a:t>
            </a:r>
            <a:endParaRPr lang="en-CA" sz="2400" b="1" dirty="0">
              <a:latin typeface="+mn-lt"/>
            </a:endParaRPr>
          </a:p>
        </p:txBody>
      </p:sp>
      <p:sp>
        <p:nvSpPr>
          <p:cNvPr id="6" name="Content Placeholder 2">
            <a:extLst>
              <a:ext uri="{FF2B5EF4-FFF2-40B4-BE49-F238E27FC236}">
                <a16:creationId xmlns:a16="http://schemas.microsoft.com/office/drawing/2014/main" id="{DDA9D3FC-C8AF-EDDC-D8EF-29F9955CDE79}"/>
              </a:ext>
            </a:extLst>
          </p:cNvPr>
          <p:cNvSpPr txBox="1">
            <a:spLocks/>
          </p:cNvSpPr>
          <p:nvPr/>
        </p:nvSpPr>
        <p:spPr>
          <a:xfrm>
            <a:off x="241852" y="5974625"/>
            <a:ext cx="10668000" cy="6745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1400" b="1" dirty="0">
                <a:solidFill>
                  <a:srgbClr val="222222"/>
                </a:solidFill>
              </a:rPr>
              <a:t>Reference:  </a:t>
            </a:r>
          </a:p>
          <a:p>
            <a:pPr marL="0" indent="0" algn="just">
              <a:spcBef>
                <a:spcPts val="0"/>
              </a:spcBef>
              <a:buNone/>
            </a:pPr>
            <a:r>
              <a:rPr lang="en-US" sz="1400" dirty="0">
                <a:solidFill>
                  <a:srgbClr val="222222"/>
                </a:solidFill>
              </a:rPr>
              <a:t>Staff, C. November 29, 2023. </a:t>
            </a:r>
            <a:r>
              <a:rPr lang="en-US" sz="1400" dirty="0" err="1">
                <a:solidFill>
                  <a:srgbClr val="222222"/>
                </a:solidFill>
              </a:rPr>
              <a:t>Cousera</a:t>
            </a:r>
            <a:r>
              <a:rPr lang="en-US" sz="1400" dirty="0">
                <a:solidFill>
                  <a:srgbClr val="222222"/>
                </a:solidFill>
              </a:rPr>
              <a:t>. </a:t>
            </a:r>
            <a:r>
              <a:rPr lang="en-US" sz="1400" i="1" dirty="0">
                <a:solidFill>
                  <a:srgbClr val="222222"/>
                </a:solidFill>
              </a:rPr>
              <a:t>What Is A Project Manager? A Career Guide. </a:t>
            </a:r>
          </a:p>
          <a:p>
            <a:pPr marL="0" indent="0" algn="just">
              <a:spcBef>
                <a:spcPts val="0"/>
              </a:spcBef>
              <a:buNone/>
            </a:pPr>
            <a:r>
              <a:rPr lang="en-US" sz="1400" dirty="0">
                <a:solidFill>
                  <a:srgbClr val="222222"/>
                </a:solidFill>
              </a:rPr>
              <a:t>https://</a:t>
            </a:r>
            <a:r>
              <a:rPr lang="en-US" sz="1400" dirty="0" err="1">
                <a:solidFill>
                  <a:srgbClr val="222222"/>
                </a:solidFill>
              </a:rPr>
              <a:t>www.coursera.org</a:t>
            </a:r>
            <a:r>
              <a:rPr lang="en-US" sz="1400" dirty="0">
                <a:solidFill>
                  <a:srgbClr val="222222"/>
                </a:solidFill>
              </a:rPr>
              <a:t>/articles/what-is-project-manager#</a:t>
            </a:r>
          </a:p>
        </p:txBody>
      </p:sp>
      <p:graphicFrame>
        <p:nvGraphicFramePr>
          <p:cNvPr id="7" name="Table 6">
            <a:extLst>
              <a:ext uri="{FF2B5EF4-FFF2-40B4-BE49-F238E27FC236}">
                <a16:creationId xmlns:a16="http://schemas.microsoft.com/office/drawing/2014/main" id="{DBAD9359-A26C-7387-D84D-0038AF8A24B8}"/>
              </a:ext>
            </a:extLst>
          </p:cNvPr>
          <p:cNvGraphicFramePr>
            <a:graphicFrameLocks noGrp="1"/>
          </p:cNvGraphicFramePr>
          <p:nvPr>
            <p:extLst>
              <p:ext uri="{D42A27DB-BD31-4B8C-83A1-F6EECF244321}">
                <p14:modId xmlns:p14="http://schemas.microsoft.com/office/powerpoint/2010/main" val="897890946"/>
              </p:ext>
            </p:extLst>
          </p:nvPr>
        </p:nvGraphicFramePr>
        <p:xfrm>
          <a:off x="639417" y="1690688"/>
          <a:ext cx="10913165" cy="2397760"/>
        </p:xfrm>
        <a:graphic>
          <a:graphicData uri="http://schemas.openxmlformats.org/drawingml/2006/table">
            <a:tbl>
              <a:tblPr firstRow="1" bandRow="1">
                <a:tableStyleId>{BC89EF96-8CEA-46FF-86C4-4CE0E7609802}</a:tableStyleId>
              </a:tblPr>
              <a:tblGrid>
                <a:gridCol w="2700131">
                  <a:extLst>
                    <a:ext uri="{9D8B030D-6E8A-4147-A177-3AD203B41FA5}">
                      <a16:colId xmlns:a16="http://schemas.microsoft.com/office/drawing/2014/main" val="839412401"/>
                    </a:ext>
                  </a:extLst>
                </a:gridCol>
                <a:gridCol w="8213034">
                  <a:extLst>
                    <a:ext uri="{9D8B030D-6E8A-4147-A177-3AD203B41FA5}">
                      <a16:colId xmlns:a16="http://schemas.microsoft.com/office/drawing/2014/main" val="668187400"/>
                    </a:ext>
                  </a:extLst>
                </a:gridCol>
              </a:tblGrid>
              <a:tr h="370840">
                <a:tc>
                  <a:txBody>
                    <a:bodyPr/>
                    <a:lstStyle/>
                    <a:p>
                      <a:r>
                        <a:rPr lang="en-US" b="0" dirty="0"/>
                        <a:t>Logistics and Whse Team </a:t>
                      </a:r>
                    </a:p>
                  </a:txBody>
                  <a:tcPr/>
                </a:tc>
                <a:tc>
                  <a:txBody>
                    <a:bodyPr/>
                    <a:lstStyle/>
                    <a:p>
                      <a:pPr algn="just"/>
                      <a:r>
                        <a:rPr lang="en-US" b="0" dirty="0"/>
                        <a:t>Initiate transportation and proper storage of raw and finished products</a:t>
                      </a:r>
                      <a:endParaRPr lang="en-US" b="0" i="0" dirty="0"/>
                    </a:p>
                  </a:txBody>
                  <a:tcPr/>
                </a:tc>
                <a:extLst>
                  <a:ext uri="{0D108BD9-81ED-4DB2-BD59-A6C34878D82A}">
                    <a16:rowId xmlns:a16="http://schemas.microsoft.com/office/drawing/2014/main" val="3355628074"/>
                  </a:ext>
                </a:extLst>
              </a:tr>
              <a:tr h="370840">
                <a:tc>
                  <a:txBody>
                    <a:bodyPr/>
                    <a:lstStyle/>
                    <a:p>
                      <a:r>
                        <a:rPr lang="en-US" dirty="0"/>
                        <a:t>TL and Laborers</a:t>
                      </a:r>
                    </a:p>
                  </a:txBody>
                  <a:tcPr/>
                </a:tc>
                <a:tc>
                  <a:txBody>
                    <a:bodyPr/>
                    <a:lstStyle/>
                    <a:p>
                      <a:pPr algn="just"/>
                      <a:r>
                        <a:rPr lang="en-US" dirty="0"/>
                        <a:t>Ground workers</a:t>
                      </a:r>
                    </a:p>
                  </a:txBody>
                  <a:tcPr/>
                </a:tc>
                <a:extLst>
                  <a:ext uri="{0D108BD9-81ED-4DB2-BD59-A6C34878D82A}">
                    <a16:rowId xmlns:a16="http://schemas.microsoft.com/office/drawing/2014/main" val="4134640400"/>
                  </a:ext>
                </a:extLst>
              </a:tr>
              <a:tr h="370840">
                <a:tc>
                  <a:txBody>
                    <a:bodyPr/>
                    <a:lstStyle/>
                    <a:p>
                      <a:r>
                        <a:rPr lang="en-US" dirty="0"/>
                        <a:t>IT Team </a:t>
                      </a:r>
                    </a:p>
                  </a:txBody>
                  <a:tcPr/>
                </a:tc>
                <a:tc>
                  <a:txBody>
                    <a:bodyPr/>
                    <a:lstStyle/>
                    <a:p>
                      <a:pPr algn="just"/>
                      <a:r>
                        <a:rPr lang="en-CA" sz="1800" b="0" u="none" strike="noStrike" kern="1200" dirty="0">
                          <a:solidFill>
                            <a:schemeClr val="dk1"/>
                          </a:solidFill>
                          <a:effectLst/>
                        </a:rPr>
                        <a:t>IT is also used to improve operations, and in a way, it is also linked to scheduling. Optimization can go in several directions: better train control, dispatching, or customer information system.</a:t>
                      </a:r>
                      <a:endParaRPr lang="en-CA" sz="18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1686880486"/>
                  </a:ext>
                </a:extLst>
              </a:tr>
              <a:tr h="741680">
                <a:tc>
                  <a:txBody>
                    <a:bodyPr/>
                    <a:lstStyle/>
                    <a:p>
                      <a:r>
                        <a:rPr lang="en-US" dirty="0"/>
                        <a:t>3</a:t>
                      </a:r>
                      <a:r>
                        <a:rPr lang="en-US" baseline="30000" dirty="0"/>
                        <a:t>rd</a:t>
                      </a:r>
                      <a:r>
                        <a:rPr lang="en-US" dirty="0"/>
                        <a:t> Party Testing </a:t>
                      </a:r>
                    </a:p>
                    <a:p>
                      <a:r>
                        <a:rPr lang="en-US" dirty="0"/>
                        <a:t>Commissioning Team</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CA" sz="1800" b="0" u="none" strike="noStrike" kern="1200" dirty="0">
                          <a:solidFill>
                            <a:schemeClr val="dk1"/>
                          </a:solidFill>
                          <a:effectLst/>
                        </a:rPr>
                        <a:t>Conduct a series of tests to ensure the safety and functionality of the infrastructure, signalling systems, and trains.</a:t>
                      </a:r>
                      <a:endParaRPr lang="en-CA" sz="18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2625627714"/>
                  </a:ext>
                </a:extLst>
              </a:tr>
            </a:tbl>
          </a:graphicData>
        </a:graphic>
      </p:graphicFrame>
    </p:spTree>
    <p:extLst>
      <p:ext uri="{BB962C8B-B14F-4D97-AF65-F5344CB8AC3E}">
        <p14:creationId xmlns:p14="http://schemas.microsoft.com/office/powerpoint/2010/main" val="3519901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p:txBody>
          <a:bodyPr>
            <a:normAutofit/>
          </a:bodyPr>
          <a:lstStyle/>
          <a:p>
            <a:pPr algn="ctr"/>
            <a:r>
              <a:rPr lang="en-US" sz="3600" b="1" dirty="0">
                <a:latin typeface="+mn-lt"/>
              </a:rPr>
              <a:t>Required Resources – Physical Equipment</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p:txBody>
          <a:bodyPr>
            <a:normAutofit/>
          </a:bodyPr>
          <a:lstStyle/>
          <a:p>
            <a:pPr marL="365125" lvl="1" indent="-352425" algn="l"/>
            <a:r>
              <a:rPr lang="en-CA" sz="1800" b="0" i="0" u="none" strike="noStrike" dirty="0">
                <a:solidFill>
                  <a:srgbClr val="333333"/>
                </a:solidFill>
                <a:effectLst/>
              </a:rPr>
              <a:t>Land Properties, for warehouse, offices and temporary on-site facility </a:t>
            </a:r>
            <a:endParaRPr lang="en-CA" sz="1800" dirty="0">
              <a:solidFill>
                <a:srgbClr val="333333"/>
              </a:solidFill>
            </a:endParaRPr>
          </a:p>
          <a:p>
            <a:pPr marL="365125" lvl="1" indent="-352425" algn="l"/>
            <a:r>
              <a:rPr lang="en-CA" sz="1800" b="0" i="0" u="none" strike="noStrike" dirty="0">
                <a:solidFill>
                  <a:srgbClr val="333333"/>
                </a:solidFill>
                <a:effectLst/>
              </a:rPr>
              <a:t>Construction mate</a:t>
            </a:r>
            <a:r>
              <a:rPr lang="en-CA" sz="1800" dirty="0">
                <a:solidFill>
                  <a:srgbClr val="333333"/>
                </a:solidFill>
              </a:rPr>
              <a:t>rials, tools and equipment</a:t>
            </a:r>
          </a:p>
          <a:p>
            <a:pPr marL="365125" lvl="1" indent="-352425" algn="l"/>
            <a:r>
              <a:rPr lang="en-CA" sz="1800" b="0" i="0" u="none" strike="noStrike" dirty="0">
                <a:solidFill>
                  <a:srgbClr val="333333"/>
                </a:solidFill>
                <a:effectLst/>
              </a:rPr>
              <a:t>Heavy Equipment: Mobile crane, Forklift, Trucks, Locomotives, Hi-Rail Vehicles, Buggies and Gondola </a:t>
            </a:r>
            <a:endParaRPr lang="en-CA" sz="1800" dirty="0">
              <a:solidFill>
                <a:srgbClr val="333333"/>
              </a:solidFill>
            </a:endParaRPr>
          </a:p>
          <a:p>
            <a:pPr marL="365125" lvl="1" indent="-352425" algn="l"/>
            <a:r>
              <a:rPr lang="en-CA" sz="1800" dirty="0">
                <a:solidFill>
                  <a:srgbClr val="333333"/>
                </a:solidFill>
              </a:rPr>
              <a:t>Steel, Frames and Beams other wooden materials </a:t>
            </a:r>
          </a:p>
          <a:p>
            <a:pPr marL="365125" lvl="1" indent="-352425" algn="l"/>
            <a:r>
              <a:rPr lang="en-CA" sz="1800" dirty="0">
                <a:solidFill>
                  <a:srgbClr val="333333"/>
                </a:solidFill>
              </a:rPr>
              <a:t>Gauges and other measuring and calibrating equipment</a:t>
            </a:r>
            <a:endParaRPr lang="en-CA" sz="1400" dirty="0">
              <a:solidFill>
                <a:srgbClr val="333333"/>
              </a:solidFill>
            </a:endParaRPr>
          </a:p>
        </p:txBody>
      </p:sp>
      <p:sp>
        <p:nvSpPr>
          <p:cNvPr id="4" name="Subtitle 2">
            <a:extLst>
              <a:ext uri="{FF2B5EF4-FFF2-40B4-BE49-F238E27FC236}">
                <a16:creationId xmlns:a16="http://schemas.microsoft.com/office/drawing/2014/main" id="{EEE81C83-26EC-83E3-3CCC-AF9E36FF8B1A}"/>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Wikipedia. n.d. </a:t>
            </a:r>
            <a:r>
              <a:rPr lang="en-CA" sz="1400" i="1" dirty="0"/>
              <a:t>Railway Track </a:t>
            </a:r>
          </a:p>
          <a:p>
            <a:pPr algn="l">
              <a:spcBef>
                <a:spcPts val="0"/>
              </a:spcBef>
            </a:pPr>
            <a:r>
              <a:rPr lang="en-CA" sz="1400" dirty="0"/>
              <a:t>https://</a:t>
            </a:r>
            <a:r>
              <a:rPr lang="en-CA" sz="1400" dirty="0" err="1"/>
              <a:t>en.wikipedia.org</a:t>
            </a:r>
            <a:r>
              <a:rPr lang="en-CA" sz="1400" dirty="0"/>
              <a:t>/wiki/</a:t>
            </a:r>
            <a:r>
              <a:rPr lang="en-CA" sz="1400" dirty="0" err="1"/>
              <a:t>Railway_track</a:t>
            </a:r>
            <a:r>
              <a:rPr lang="en-CA" sz="1400" dirty="0"/>
              <a:t>/</a:t>
            </a:r>
          </a:p>
        </p:txBody>
      </p:sp>
    </p:spTree>
    <p:extLst>
      <p:ext uri="{BB962C8B-B14F-4D97-AF65-F5344CB8AC3E}">
        <p14:creationId xmlns:p14="http://schemas.microsoft.com/office/powerpoint/2010/main" val="42333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p:txBody>
          <a:bodyPr>
            <a:normAutofit/>
          </a:bodyPr>
          <a:lstStyle/>
          <a:p>
            <a:pPr algn="ctr"/>
            <a:r>
              <a:rPr lang="en-US" sz="3600" b="1" dirty="0">
                <a:latin typeface="+mn-lt"/>
              </a:rPr>
              <a:t>Executive Summary</a:t>
            </a:r>
            <a:br>
              <a:rPr lang="en-US" sz="3600" b="1" dirty="0">
                <a:latin typeface="+mn-lt"/>
              </a:rPr>
            </a:br>
            <a:r>
              <a:rPr lang="en-US" sz="2400" b="1" dirty="0">
                <a:latin typeface="+mn-lt"/>
              </a:rPr>
              <a:t>Driving Economic Prosperity Along Ottawa to Windsor</a:t>
            </a:r>
            <a:endParaRPr lang="en-CA" sz="2400" b="1" dirty="0">
              <a:latin typeface="+mn-lt"/>
            </a:endParaRPr>
          </a:p>
        </p:txBody>
      </p:sp>
      <p:graphicFrame>
        <p:nvGraphicFramePr>
          <p:cNvPr id="4" name="Table 3">
            <a:extLst>
              <a:ext uri="{FF2B5EF4-FFF2-40B4-BE49-F238E27FC236}">
                <a16:creationId xmlns:a16="http://schemas.microsoft.com/office/drawing/2014/main" id="{86ABAB97-7A51-F0B3-3291-15BFE18252C1}"/>
              </a:ext>
            </a:extLst>
          </p:cNvPr>
          <p:cNvGraphicFramePr>
            <a:graphicFrameLocks noGrp="1"/>
          </p:cNvGraphicFramePr>
          <p:nvPr>
            <p:extLst>
              <p:ext uri="{D42A27DB-BD31-4B8C-83A1-F6EECF244321}">
                <p14:modId xmlns:p14="http://schemas.microsoft.com/office/powerpoint/2010/main" val="3387928720"/>
              </p:ext>
            </p:extLst>
          </p:nvPr>
        </p:nvGraphicFramePr>
        <p:xfrm>
          <a:off x="2032000" y="1958892"/>
          <a:ext cx="8128000" cy="4206240"/>
        </p:xfrm>
        <a:graphic>
          <a:graphicData uri="http://schemas.openxmlformats.org/drawingml/2006/table">
            <a:tbl>
              <a:tblPr firstRow="1" bandRow="1">
                <a:tableStyleId>{BC89EF96-8CEA-46FF-86C4-4CE0E7609802}</a:tableStyleId>
              </a:tblPr>
              <a:tblGrid>
                <a:gridCol w="2911062">
                  <a:extLst>
                    <a:ext uri="{9D8B030D-6E8A-4147-A177-3AD203B41FA5}">
                      <a16:colId xmlns:a16="http://schemas.microsoft.com/office/drawing/2014/main" val="3786725091"/>
                    </a:ext>
                  </a:extLst>
                </a:gridCol>
                <a:gridCol w="5216938">
                  <a:extLst>
                    <a:ext uri="{9D8B030D-6E8A-4147-A177-3AD203B41FA5}">
                      <a16:colId xmlns:a16="http://schemas.microsoft.com/office/drawing/2014/main" val="328201690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Key Partners</a:t>
                      </a:r>
                      <a:endParaRPr lang="en-US" sz="1800" b="1" dirty="0">
                        <a:latin typeface="+mn-lt"/>
                        <a:cs typeface="Calibri" panose="020F0502020204030204" pitchFamily="34" charset="0"/>
                      </a:endParaRPr>
                    </a:p>
                  </a:txBody>
                  <a:tcPr/>
                </a:tc>
                <a:tc>
                  <a:txBody>
                    <a:bodyPr/>
                    <a:lstStyle/>
                    <a:p>
                      <a:pPr marL="285750" lvl="0" indent="-285750">
                        <a:buFont typeface="Arial" panose="020B0604020202020204" pitchFamily="34" charset="0"/>
                        <a:buChar char="•"/>
                      </a:pPr>
                      <a:r>
                        <a:rPr lang="en-US" sz="1800" b="0" dirty="0"/>
                        <a:t>Government Authorities</a:t>
                      </a:r>
                    </a:p>
                    <a:p>
                      <a:pPr marL="285750" lvl="0" indent="-285750">
                        <a:buFont typeface="Arial" panose="020B0604020202020204" pitchFamily="34" charset="0"/>
                        <a:buChar char="•"/>
                      </a:pPr>
                      <a:r>
                        <a:rPr lang="en-US" sz="1800" b="0" dirty="0"/>
                        <a:t>Railway Construction Companies</a:t>
                      </a:r>
                    </a:p>
                    <a:p>
                      <a:pPr marL="285750" lvl="0" indent="-285750">
                        <a:buFont typeface="Arial" panose="020B0604020202020204" pitchFamily="34" charset="0"/>
                        <a:buChar char="•"/>
                      </a:pPr>
                      <a:r>
                        <a:rPr lang="en-US" sz="1800" b="0" dirty="0"/>
                        <a:t>Technology Providers</a:t>
                      </a:r>
                    </a:p>
                    <a:p>
                      <a:pPr marL="285750" lvl="0" indent="-285750">
                        <a:buFont typeface="Arial" panose="020B0604020202020204" pitchFamily="34" charset="0"/>
                        <a:buChar char="•"/>
                      </a:pPr>
                      <a:r>
                        <a:rPr lang="en-US" sz="1800" b="0" dirty="0"/>
                        <a:t>Maintenance Service Provider</a:t>
                      </a:r>
                      <a:endParaRPr lang="en-US" sz="1800" b="0" dirty="0">
                        <a:latin typeface="+mn-lt"/>
                        <a:cs typeface="Calibri" panose="020F0502020204030204" pitchFamily="34" charset="0"/>
                      </a:endParaRPr>
                    </a:p>
                  </a:txBody>
                  <a:tcPr/>
                </a:tc>
                <a:extLst>
                  <a:ext uri="{0D108BD9-81ED-4DB2-BD59-A6C34878D82A}">
                    <a16:rowId xmlns:a16="http://schemas.microsoft.com/office/drawing/2014/main" val="38232002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Key Activities</a:t>
                      </a:r>
                      <a:endParaRPr lang="en-US" sz="1800" b="1" dirty="0">
                        <a:latin typeface="+mn-lt"/>
                        <a:cs typeface="Calibri" panose="020F0502020204030204" pitchFamily="34" charset="0"/>
                      </a:endParaRPr>
                    </a:p>
                  </a:txBody>
                  <a:tcPr/>
                </a:tc>
                <a:tc>
                  <a:txBody>
                    <a:bodyPr/>
                    <a:lstStyle/>
                    <a:p>
                      <a:pPr marL="285750" lvl="0" indent="-285750">
                        <a:buFont typeface="Arial" panose="020B0604020202020204" pitchFamily="34" charset="0"/>
                        <a:buChar char="•"/>
                      </a:pPr>
                      <a:r>
                        <a:rPr lang="en-US" sz="1800" dirty="0"/>
                        <a:t>Infrastructure Development</a:t>
                      </a:r>
                    </a:p>
                    <a:p>
                      <a:pPr marL="285750" lvl="0" indent="-285750">
                        <a:buFont typeface="Arial" panose="020B0604020202020204" pitchFamily="34" charset="0"/>
                        <a:buChar char="•"/>
                      </a:pPr>
                      <a:r>
                        <a:rPr lang="en-US" sz="1800" dirty="0"/>
                        <a:t>Train Manufacturing</a:t>
                      </a:r>
                    </a:p>
                    <a:p>
                      <a:pPr marL="285750" lvl="0" indent="-285750">
                        <a:buFont typeface="Arial" panose="020B0604020202020204" pitchFamily="34" charset="0"/>
                        <a:buChar char="•"/>
                      </a:pPr>
                      <a:r>
                        <a:rPr lang="en-US" sz="1800" dirty="0"/>
                        <a:t>Operations and Maintenance</a:t>
                      </a:r>
                    </a:p>
                    <a:p>
                      <a:pPr marL="285750" lvl="0" indent="-285750">
                        <a:buFont typeface="Arial" panose="020B0604020202020204" pitchFamily="34" charset="0"/>
                        <a:buChar char="•"/>
                      </a:pPr>
                      <a:r>
                        <a:rPr lang="en-US" sz="1800" dirty="0"/>
                        <a:t>Technology Integration</a:t>
                      </a:r>
                      <a:endParaRPr lang="en-US" sz="1800" dirty="0">
                        <a:latin typeface="+mn-lt"/>
                        <a:cs typeface="Calibri" panose="020F0502020204030204" pitchFamily="34" charset="0"/>
                      </a:endParaRPr>
                    </a:p>
                  </a:txBody>
                  <a:tcPr/>
                </a:tc>
                <a:extLst>
                  <a:ext uri="{0D108BD9-81ED-4DB2-BD59-A6C34878D82A}">
                    <a16:rowId xmlns:a16="http://schemas.microsoft.com/office/drawing/2014/main" val="414387324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Key Resources</a:t>
                      </a:r>
                      <a:endParaRPr lang="en-US" sz="1800" b="1" dirty="0">
                        <a:latin typeface="+mn-lt"/>
                        <a:cs typeface="Calibri" panose="020F0502020204030204" pitchFamily="34" charset="0"/>
                      </a:endParaRPr>
                    </a:p>
                  </a:txBody>
                  <a:tcPr/>
                </a:tc>
                <a:tc>
                  <a:txBody>
                    <a:bodyPr/>
                    <a:lstStyle/>
                    <a:p>
                      <a:pPr marL="285750" lvl="0" indent="-285750">
                        <a:buFont typeface="Arial" panose="020B0604020202020204" pitchFamily="34" charset="0"/>
                        <a:buChar char="•"/>
                      </a:pPr>
                      <a:r>
                        <a:rPr lang="en-US" sz="1800" dirty="0"/>
                        <a:t>High Speed Rail Infrastructure</a:t>
                      </a:r>
                    </a:p>
                    <a:p>
                      <a:pPr marL="285750" lvl="0" indent="-285750">
                        <a:buFont typeface="Arial" panose="020B0604020202020204" pitchFamily="34" charset="0"/>
                        <a:buChar char="•"/>
                      </a:pPr>
                      <a:r>
                        <a:rPr lang="en-US" sz="1800" dirty="0"/>
                        <a:t>Skilled Workforce</a:t>
                      </a:r>
                    </a:p>
                    <a:p>
                      <a:pPr marL="285750" lvl="0" indent="-285750">
                        <a:buFont typeface="Arial" panose="020B0604020202020204" pitchFamily="34" charset="0"/>
                        <a:buChar char="•"/>
                      </a:pPr>
                      <a:r>
                        <a:rPr lang="en-US" sz="1800" dirty="0"/>
                        <a:t>Technology and innovation</a:t>
                      </a:r>
                    </a:p>
                    <a:p>
                      <a:pPr marL="285750" lvl="0" indent="-285750">
                        <a:buFont typeface="Arial" panose="020B0604020202020204" pitchFamily="34" charset="0"/>
                        <a:buChar char="•"/>
                      </a:pPr>
                      <a:r>
                        <a:rPr lang="en-US" sz="1800" dirty="0"/>
                        <a:t>High quality Machinery</a:t>
                      </a:r>
                      <a:endParaRPr lang="en-US" sz="1800" dirty="0">
                        <a:latin typeface="+mn-lt"/>
                        <a:cs typeface="Calibri" panose="020F0502020204030204" pitchFamily="34" charset="0"/>
                      </a:endParaRPr>
                    </a:p>
                  </a:txBody>
                  <a:tcPr/>
                </a:tc>
                <a:extLst>
                  <a:ext uri="{0D108BD9-81ED-4DB2-BD59-A6C34878D82A}">
                    <a16:rowId xmlns:a16="http://schemas.microsoft.com/office/drawing/2014/main" val="12992155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Value Proposition</a:t>
                      </a:r>
                      <a:endParaRPr lang="en-US" sz="1800" b="1" dirty="0">
                        <a:latin typeface="+mn-lt"/>
                        <a:cs typeface="Calibri" panose="020F0502020204030204" pitchFamily="34" charset="0"/>
                      </a:endParaRPr>
                    </a:p>
                  </a:txBody>
                  <a:tcPr/>
                </a:tc>
                <a:tc>
                  <a:txBody>
                    <a:bodyPr/>
                    <a:lstStyle/>
                    <a:p>
                      <a:pPr marL="285750" lvl="0" indent="-285750">
                        <a:buFont typeface="Arial" panose="020B0604020202020204" pitchFamily="34" charset="0"/>
                        <a:buChar char="•"/>
                      </a:pPr>
                      <a:r>
                        <a:rPr lang="en-US" sz="1800" dirty="0"/>
                        <a:t>Environmental Benefit</a:t>
                      </a:r>
                    </a:p>
                    <a:p>
                      <a:pPr marL="285750" lvl="0" indent="-285750">
                        <a:buFont typeface="Arial" panose="020B0604020202020204" pitchFamily="34" charset="0"/>
                        <a:buChar char="•"/>
                      </a:pPr>
                      <a:r>
                        <a:rPr lang="en-US" sz="1800" dirty="0"/>
                        <a:t>Less Time Consuming</a:t>
                      </a:r>
                      <a:endParaRPr lang="en-US" sz="1800" dirty="0">
                        <a:latin typeface="+mn-lt"/>
                        <a:cs typeface="Calibri" panose="020F0502020204030204" pitchFamily="34" charset="0"/>
                      </a:endParaRPr>
                    </a:p>
                  </a:txBody>
                  <a:tcPr/>
                </a:tc>
                <a:extLst>
                  <a:ext uri="{0D108BD9-81ED-4DB2-BD59-A6C34878D82A}">
                    <a16:rowId xmlns:a16="http://schemas.microsoft.com/office/drawing/2014/main" val="3366497224"/>
                  </a:ext>
                </a:extLst>
              </a:tr>
            </a:tbl>
          </a:graphicData>
        </a:graphic>
      </p:graphicFrame>
    </p:spTree>
    <p:extLst>
      <p:ext uri="{BB962C8B-B14F-4D97-AF65-F5344CB8AC3E}">
        <p14:creationId xmlns:p14="http://schemas.microsoft.com/office/powerpoint/2010/main" val="3172036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p:txBody>
          <a:bodyPr>
            <a:normAutofit/>
          </a:bodyPr>
          <a:lstStyle/>
          <a:p>
            <a:pPr algn="ctr"/>
            <a:r>
              <a:rPr lang="en-US" sz="3600" b="1" dirty="0">
                <a:latin typeface="+mn-lt"/>
              </a:rPr>
              <a:t>Required Resources - Time</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p:txBody>
          <a:bodyPr>
            <a:normAutofit/>
          </a:bodyPr>
          <a:lstStyle/>
          <a:p>
            <a:pPr marL="365125" lvl="1" indent="-287338" algn="just"/>
            <a:r>
              <a:rPr lang="en-CA" sz="1800" b="0" i="0" u="none" strike="noStrike" dirty="0">
                <a:solidFill>
                  <a:srgbClr val="575757"/>
                </a:solidFill>
                <a:effectLst/>
              </a:rPr>
              <a:t>The old railway construction began in 1881 and took four years to complete in 1885. When was the Canadian Pacific Railway completed? On November 7, 1885, the "Last Spike" was driven at </a:t>
            </a:r>
            <a:r>
              <a:rPr lang="en-CA" sz="1800" b="0" i="0" u="none" strike="noStrike" dirty="0" err="1">
                <a:solidFill>
                  <a:srgbClr val="575757"/>
                </a:solidFill>
                <a:effectLst/>
              </a:rPr>
              <a:t>Craigellachie</a:t>
            </a:r>
            <a:r>
              <a:rPr lang="en-CA" sz="1800" b="0" i="0" u="none" strike="noStrike" dirty="0">
                <a:solidFill>
                  <a:srgbClr val="575757"/>
                </a:solidFill>
                <a:effectLst/>
              </a:rPr>
              <a:t> in Eagle Pass, British Columbia, to meet the line to the Pacific coast.</a:t>
            </a:r>
          </a:p>
          <a:p>
            <a:pPr marL="365125" lvl="1" indent="-287338" algn="just"/>
            <a:endParaRPr lang="en-CA" sz="1800" b="0" i="0" u="none" strike="noStrike" dirty="0">
              <a:solidFill>
                <a:srgbClr val="575757"/>
              </a:solidFill>
              <a:effectLst/>
            </a:endParaRPr>
          </a:p>
          <a:p>
            <a:pPr marL="365125" lvl="1" indent="-287338" algn="just"/>
            <a:r>
              <a:rPr lang="en-CA" sz="1800" dirty="0">
                <a:solidFill>
                  <a:srgbClr val="575757"/>
                </a:solidFill>
              </a:rPr>
              <a:t>Based on WBS a High-Speed Railway from Windsor to Ottawa may take, 4650 Days to complete this project is 12 to 13 years in the making. From conceptualization, planning, approvals, execution, testing and commissioning and finally turn-over to the client. </a:t>
            </a:r>
            <a:endParaRPr lang="en-US" sz="1800" dirty="0"/>
          </a:p>
        </p:txBody>
      </p:sp>
      <p:sp>
        <p:nvSpPr>
          <p:cNvPr id="4" name="Subtitle 2">
            <a:extLst>
              <a:ext uri="{FF2B5EF4-FFF2-40B4-BE49-F238E27FC236}">
                <a16:creationId xmlns:a16="http://schemas.microsoft.com/office/drawing/2014/main" id="{866F77C3-FECD-C71E-0E78-8A1BAAFF287E}"/>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Camilleri, C. Mar. 2, 2023. Canadian Train Vacations. </a:t>
            </a:r>
            <a:r>
              <a:rPr lang="en-CA" sz="1400" i="1" dirty="0"/>
              <a:t>Canadian Pacific Railways Facts</a:t>
            </a:r>
            <a:endParaRPr lang="en-CA" sz="1400" dirty="0"/>
          </a:p>
          <a:p>
            <a:pPr algn="l">
              <a:spcBef>
                <a:spcPts val="0"/>
              </a:spcBef>
            </a:pPr>
            <a:r>
              <a:rPr lang="en-CA" sz="1400" dirty="0"/>
              <a:t>https://</a:t>
            </a:r>
            <a:r>
              <a:rPr lang="en-CA" sz="1400" dirty="0" err="1"/>
              <a:t>canadiantrainvacations.com</a:t>
            </a:r>
            <a:r>
              <a:rPr lang="en-CA" sz="1400" dirty="0"/>
              <a:t>/blog/</a:t>
            </a:r>
            <a:r>
              <a:rPr lang="en-CA" sz="1400" dirty="0" err="1"/>
              <a:t>canadian</a:t>
            </a:r>
            <a:r>
              <a:rPr lang="en-CA" sz="1400" dirty="0"/>
              <a:t>-pacific-railway-facts#</a:t>
            </a:r>
          </a:p>
        </p:txBody>
      </p:sp>
    </p:spTree>
    <p:extLst>
      <p:ext uri="{BB962C8B-B14F-4D97-AF65-F5344CB8AC3E}">
        <p14:creationId xmlns:p14="http://schemas.microsoft.com/office/powerpoint/2010/main" val="111663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p:txBody>
          <a:bodyPr>
            <a:normAutofit/>
          </a:bodyPr>
          <a:lstStyle/>
          <a:p>
            <a:pPr algn="ctr"/>
            <a:r>
              <a:rPr lang="en-US" sz="3600" b="1" dirty="0">
                <a:latin typeface="+mn-lt"/>
              </a:rPr>
              <a:t>Required Resources – Funding</a:t>
            </a:r>
            <a:endParaRPr lang="en-CA" sz="2400" b="1" dirty="0">
              <a:latin typeface="+mn-lt"/>
            </a:endParaRPr>
          </a:p>
        </p:txBody>
      </p:sp>
      <p:sp>
        <p:nvSpPr>
          <p:cNvPr id="7" name="Content Placeholder 2">
            <a:extLst>
              <a:ext uri="{FF2B5EF4-FFF2-40B4-BE49-F238E27FC236}">
                <a16:creationId xmlns:a16="http://schemas.microsoft.com/office/drawing/2014/main" id="{CDF87E3F-A96B-6E32-7A8A-AEE084A03F2D}"/>
              </a:ext>
            </a:extLst>
          </p:cNvPr>
          <p:cNvSpPr>
            <a:spLocks noGrp="1"/>
          </p:cNvSpPr>
          <p:nvPr>
            <p:ph idx="1"/>
          </p:nvPr>
        </p:nvSpPr>
        <p:spPr>
          <a:xfrm>
            <a:off x="838200" y="1825625"/>
            <a:ext cx="10515600" cy="4351338"/>
          </a:xfrm>
        </p:spPr>
        <p:txBody>
          <a:bodyPr>
            <a:normAutofit/>
          </a:bodyPr>
          <a:lstStyle/>
          <a:p>
            <a:pPr marL="365125" lvl="1" indent="-287338" algn="just"/>
            <a:r>
              <a:rPr lang="en-CA" sz="1800" b="0" i="0" u="none" strike="noStrike" dirty="0">
                <a:solidFill>
                  <a:srgbClr val="333333"/>
                </a:solidFill>
                <a:effectLst/>
              </a:rPr>
              <a:t>Transport Canada’s Rail Safety Improvement Program (RSIP) provides funding for projects that improve infrastructure or propose research or new technologies to increase safety at grade crossings and along rail lines or that address or prevent the impact of climate change and extreme weather along rail lines. Projects that increase public confidence in Canada’s rail transportation system or education and awareness about rail safety issues are also funded. </a:t>
            </a:r>
            <a:endParaRPr lang="en-US" sz="1800" dirty="0"/>
          </a:p>
        </p:txBody>
      </p:sp>
      <p:sp>
        <p:nvSpPr>
          <p:cNvPr id="8" name="Subtitle 2">
            <a:extLst>
              <a:ext uri="{FF2B5EF4-FFF2-40B4-BE49-F238E27FC236}">
                <a16:creationId xmlns:a16="http://schemas.microsoft.com/office/drawing/2014/main" id="{BA1E187E-2DD4-BC0F-272C-B205EBE9B6EA}"/>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Government of Canada. n.d.</a:t>
            </a:r>
            <a:r>
              <a:rPr lang="en-CA" sz="1400" i="1" dirty="0"/>
              <a:t> Rail Safety Improvement Program </a:t>
            </a:r>
          </a:p>
          <a:p>
            <a:pPr algn="l">
              <a:spcBef>
                <a:spcPts val="0"/>
              </a:spcBef>
            </a:pPr>
            <a:r>
              <a:rPr lang="en-CA" sz="1400" dirty="0"/>
              <a:t>https://</a:t>
            </a:r>
            <a:r>
              <a:rPr lang="en-CA" sz="1400" dirty="0" err="1"/>
              <a:t>tc.canada.ca</a:t>
            </a:r>
            <a:r>
              <a:rPr lang="en-CA" sz="1400" dirty="0"/>
              <a:t>/</a:t>
            </a:r>
            <a:r>
              <a:rPr lang="en-CA" sz="1400" dirty="0" err="1"/>
              <a:t>en</a:t>
            </a:r>
            <a:r>
              <a:rPr lang="en-CA" sz="1400" dirty="0"/>
              <a:t>/programs/funding-programs/rail-safety-improvement-program</a:t>
            </a:r>
          </a:p>
        </p:txBody>
      </p:sp>
    </p:spTree>
    <p:extLst>
      <p:ext uri="{BB962C8B-B14F-4D97-AF65-F5344CB8AC3E}">
        <p14:creationId xmlns:p14="http://schemas.microsoft.com/office/powerpoint/2010/main" val="4083489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p:txBody>
          <a:bodyPr>
            <a:normAutofit/>
          </a:bodyPr>
          <a:lstStyle/>
          <a:p>
            <a:pPr algn="ctr"/>
            <a:r>
              <a:rPr lang="en-US" sz="3600" b="1" dirty="0">
                <a:latin typeface="+mn-lt"/>
              </a:rPr>
              <a:t>Preliminary Description of Any Technology</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p:txBody>
          <a:bodyPr>
            <a:noAutofit/>
          </a:bodyPr>
          <a:lstStyle/>
          <a:p>
            <a:pPr marL="365125" marR="0" indent="-365125" algn="just">
              <a:lnSpc>
                <a:spcPct val="115000"/>
              </a:lnSpc>
              <a:spcBef>
                <a:spcPts val="0"/>
              </a:spcBef>
              <a:buNone/>
            </a:pPr>
            <a:r>
              <a:rPr lang="en-US" sz="1800" b="1" kern="100" dirty="0">
                <a:effectLst/>
                <a:ea typeface="Times New Roman" panose="02020603050405020304" pitchFamily="18" charset="0"/>
                <a:cs typeface="Times New Roman" panose="02020603050405020304" pitchFamily="18" charset="0"/>
              </a:rPr>
              <a:t>Design and Planning: </a:t>
            </a:r>
            <a:endParaRPr lang="en-US" sz="1800" kern="100" dirty="0">
              <a:effectLst/>
              <a:ea typeface="Aptos" panose="020B0004020202020204" pitchFamily="34" charset="0"/>
              <a:cs typeface="Times New Roman" panose="02020603050405020304" pitchFamily="18" charset="0"/>
            </a:endParaRPr>
          </a:p>
          <a:p>
            <a:pPr marL="365125" marR="0" indent="-3651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Detailed possibility studies are carried out to evaluate the project's feasibility before construction, considering variables such as cost, environmental impact, and route selection.</a:t>
            </a:r>
            <a:endParaRPr lang="en-US" sz="1800" kern="100" dirty="0">
              <a:effectLst/>
              <a:ea typeface="Aptos" panose="020B0004020202020204" pitchFamily="34" charset="0"/>
              <a:cs typeface="Times New Roman" panose="02020603050405020304" pitchFamily="18" charset="0"/>
            </a:endParaRPr>
          </a:p>
          <a:p>
            <a:pPr marL="365125" marR="0" indent="-3651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The route is planned by engineers considering variables like topography, population density, and the state of the infrastructure. High-speed trains need straight tracks with mild curves.</a:t>
            </a:r>
            <a:endParaRPr lang="en-US" sz="1800" kern="100" dirty="0">
              <a:effectLst/>
              <a:ea typeface="Aptos" panose="020B0004020202020204" pitchFamily="34" charset="0"/>
              <a:cs typeface="Times New Roman" panose="02020603050405020304" pitchFamily="18" charset="0"/>
            </a:endParaRPr>
          </a:p>
          <a:p>
            <a:pPr marL="365125" marR="0" indent="-365125" algn="just">
              <a:lnSpc>
                <a:spcPct val="115000"/>
              </a:lnSpc>
              <a:spcBef>
                <a:spcPts val="0"/>
              </a:spcBef>
              <a:buNone/>
            </a:pPr>
            <a:r>
              <a:rPr lang="en-US" sz="1800" b="1" kern="100" dirty="0">
                <a:effectLst/>
                <a:ea typeface="Times New Roman" panose="02020603050405020304" pitchFamily="18" charset="0"/>
                <a:cs typeface="Times New Roman" panose="02020603050405020304" pitchFamily="18" charset="0"/>
              </a:rPr>
              <a:t>Construction Equipment: </a:t>
            </a:r>
            <a:endParaRPr lang="en-US" sz="1800" kern="100" dirty="0">
              <a:effectLst/>
              <a:ea typeface="Aptos" panose="020B0004020202020204" pitchFamily="34" charset="0"/>
              <a:cs typeface="Times New Roman" panose="02020603050405020304" pitchFamily="18" charset="0"/>
            </a:endParaRPr>
          </a:p>
          <a:p>
            <a:pPr marL="365125" marR="0" indent="-3651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Generally, TBMs are utilized for tunnelling. These enormous devices are capable of boring tunnels with little disturbance to the surface through rock and dirt.</a:t>
            </a:r>
            <a:r>
              <a:rPr lang="en-US" sz="1800" kern="100" dirty="0">
                <a:ea typeface="Times New Roman" panose="02020603050405020304" pitchFamily="18" charset="0"/>
                <a:cs typeface="Times New Roman" panose="02020603050405020304" pitchFamily="18" charset="0"/>
              </a:rPr>
              <a:t> </a:t>
            </a:r>
            <a:r>
              <a:rPr lang="en-US" sz="1800" kern="100" dirty="0">
                <a:effectLst/>
                <a:ea typeface="Times New Roman" panose="02020603050405020304" pitchFamily="18" charset="0"/>
                <a:cs typeface="Times New Roman" panose="02020603050405020304" pitchFamily="18" charset="0"/>
              </a:rPr>
              <a:t>The tracks are precisely laid and aligned using specialized machinery. The purpose of high-speed rail tracks is to provide efficient, stable, and smooth transport.</a:t>
            </a:r>
            <a:r>
              <a:rPr lang="en-US" sz="1800" kern="100" dirty="0">
                <a:ea typeface="Times New Roman" panose="02020603050405020304" pitchFamily="18" charset="0"/>
                <a:cs typeface="Times New Roman" panose="02020603050405020304" pitchFamily="18" charset="0"/>
              </a:rPr>
              <a:t> </a:t>
            </a:r>
            <a:r>
              <a:rPr lang="en-US" sz="1800" kern="100" dirty="0">
                <a:effectLst/>
                <a:ea typeface="Times New Roman" panose="02020603050405020304" pitchFamily="18" charset="0"/>
                <a:cs typeface="Times New Roman" panose="02020603050405020304" pitchFamily="18" charset="0"/>
              </a:rPr>
              <a:t>The need for bridges and viaducts may arise from the topography. These raised constructions are built with specialized machinery.</a:t>
            </a:r>
            <a:endParaRPr lang="en-US" sz="1800" kern="100" dirty="0">
              <a:effectLst/>
              <a:ea typeface="Aptos" panose="020B0004020202020204" pitchFamily="34" charset="0"/>
              <a:cs typeface="Times New Roman" panose="02020603050405020304" pitchFamily="18" charset="0"/>
            </a:endParaRPr>
          </a:p>
          <a:p>
            <a:pPr algn="just"/>
            <a:endParaRPr lang="en-US" sz="1800" dirty="0"/>
          </a:p>
        </p:txBody>
      </p:sp>
      <p:sp>
        <p:nvSpPr>
          <p:cNvPr id="6" name="Subtitle 2">
            <a:extLst>
              <a:ext uri="{FF2B5EF4-FFF2-40B4-BE49-F238E27FC236}">
                <a16:creationId xmlns:a16="http://schemas.microsoft.com/office/drawing/2014/main" id="{1A5BDB2A-A25F-27BB-1EE4-81B6BB09DEBE}"/>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Jain, S. Aug. 12, 2023. Medium. </a:t>
            </a:r>
            <a:r>
              <a:rPr lang="en-CA" sz="1400" i="1" dirty="0"/>
              <a:t>“Forging the Path: The Construction of Bullet Train Tracks”</a:t>
            </a:r>
          </a:p>
          <a:p>
            <a:pPr algn="l">
              <a:spcBef>
                <a:spcPts val="0"/>
              </a:spcBef>
            </a:pPr>
            <a:r>
              <a:rPr lang="en-CA" sz="1400" dirty="0"/>
              <a:t>https://</a:t>
            </a:r>
            <a:r>
              <a:rPr lang="en-CA" sz="1400" dirty="0" err="1"/>
              <a:t>medium.com</a:t>
            </a:r>
            <a:r>
              <a:rPr lang="en-CA" sz="1400" dirty="0"/>
              <a:t>/@</a:t>
            </a:r>
            <a:r>
              <a:rPr lang="en-CA" sz="1400" dirty="0" err="1"/>
              <a:t>samarthjain</a:t>
            </a:r>
            <a:r>
              <a:rPr lang="en-CA" sz="1400" dirty="0"/>
              <a:t>/forging-the-path-the-construction-of-bullet-train-tracks-d2099a0cd11c</a:t>
            </a:r>
          </a:p>
        </p:txBody>
      </p:sp>
    </p:spTree>
    <p:extLst>
      <p:ext uri="{BB962C8B-B14F-4D97-AF65-F5344CB8AC3E}">
        <p14:creationId xmlns:p14="http://schemas.microsoft.com/office/powerpoint/2010/main" val="2309366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p:txBody>
          <a:bodyPr>
            <a:noAutofit/>
          </a:bodyPr>
          <a:lstStyle/>
          <a:p>
            <a:pPr marL="365125"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Preparation of the land involves the employment of excavators, bulldozers, and other earthmoving equipment, particularly in regions where levelling tracks are necessary.</a:t>
            </a:r>
            <a:r>
              <a:rPr lang="en-US" sz="1800" kern="100" dirty="0">
                <a:ea typeface="Times New Roman" panose="02020603050405020304" pitchFamily="18" charset="0"/>
                <a:cs typeface="Times New Roman" panose="02020603050405020304" pitchFamily="18" charset="0"/>
              </a:rPr>
              <a:t> </a:t>
            </a:r>
            <a:r>
              <a:rPr lang="en-US" sz="1800" kern="100" dirty="0">
                <a:effectLst/>
                <a:ea typeface="Times New Roman" panose="02020603050405020304" pitchFamily="18" charset="0"/>
                <a:cs typeface="Times New Roman" panose="02020603050405020304" pitchFamily="18" charset="0"/>
              </a:rPr>
              <a:t>For the construction of the tracks, stations, and other structures, high-quality concrete is essential. Large volumes of concrete are produced using batch facilities.</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buNone/>
            </a:pPr>
            <a:r>
              <a:rPr lang="en-US" sz="1800" b="1" kern="100" dirty="0">
                <a:effectLst/>
                <a:ea typeface="Times New Roman" panose="02020603050405020304" pitchFamily="18" charset="0"/>
                <a:cs typeface="Times New Roman" panose="02020603050405020304" pitchFamily="18" charset="0"/>
              </a:rPr>
              <a:t>Infrastructure and structure: </a:t>
            </a:r>
            <a:endParaRPr lang="en-US" sz="1800" kern="100" dirty="0">
              <a:effectLst/>
              <a:ea typeface="Aptos" panose="020B0004020202020204" pitchFamily="34" charset="0"/>
              <a:cs typeface="Times New Roman" panose="02020603050405020304" pitchFamily="18" charset="0"/>
            </a:endParaRPr>
          </a:p>
          <a:p>
            <a:pPr marL="365125"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The speed and volume of passengers are accommodated in the architecture of high-speed rail stations. Platforms, ticketing areas, security, and frequently commercial areas are among them.</a:t>
            </a:r>
            <a:r>
              <a:rPr lang="en-US" sz="1800" kern="100" dirty="0">
                <a:ea typeface="Times New Roman" panose="02020603050405020304" pitchFamily="18" charset="0"/>
                <a:cs typeface="Times New Roman" panose="02020603050405020304" pitchFamily="18" charset="0"/>
              </a:rPr>
              <a:t> </a:t>
            </a:r>
            <a:r>
              <a:rPr lang="en-US" sz="1800" kern="100" dirty="0">
                <a:effectLst/>
                <a:ea typeface="Times New Roman" panose="02020603050405020304" pitchFamily="18" charset="0"/>
                <a:cs typeface="Times New Roman" panose="02020603050405020304" pitchFamily="18" charset="0"/>
              </a:rPr>
              <a:t>These are made to guarantee a safe and easy journey. Bridges must endure high-speed loads and environmental conditions, while tunnels can need ventilation mechanisms.</a:t>
            </a:r>
          </a:p>
          <a:p>
            <a:pPr marL="365125" marR="0" indent="-352425" algn="just">
              <a:lnSpc>
                <a:spcPct val="115000"/>
              </a:lnSpc>
              <a:spcBef>
                <a:spcPts val="0"/>
              </a:spcBef>
              <a:buNone/>
            </a:pPr>
            <a:r>
              <a:rPr lang="en-US" sz="1800" b="1" kern="100" dirty="0">
                <a:effectLst/>
                <a:ea typeface="Times New Roman" panose="02020603050405020304" pitchFamily="18" charset="0"/>
                <a:cs typeface="Times New Roman" panose="02020603050405020304" pitchFamily="18" charset="0"/>
              </a:rPr>
              <a:t>Technology and System: </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To ensure both safety and effectiveness, modern train control systems regulate the speed and spacing of trains. Signaling and communication systems fall under this category.</a:t>
            </a:r>
            <a:endParaRPr lang="en-US" sz="1800" kern="100" dirty="0">
              <a:effectLst/>
              <a:ea typeface="Aptos" panose="020B0004020202020204" pitchFamily="34" charset="0"/>
              <a:cs typeface="Times New Roman" panose="02020603050405020304" pitchFamily="18" charset="0"/>
            </a:endParaRPr>
          </a:p>
          <a:p>
            <a:pPr algn="just"/>
            <a:endParaRPr lang="en-US" sz="1800" dirty="0"/>
          </a:p>
        </p:txBody>
      </p:sp>
      <p:sp>
        <p:nvSpPr>
          <p:cNvPr id="7" name="Title 1">
            <a:extLst>
              <a:ext uri="{FF2B5EF4-FFF2-40B4-BE49-F238E27FC236}">
                <a16:creationId xmlns:a16="http://schemas.microsoft.com/office/drawing/2014/main" id="{253C12BF-C562-F8C0-6041-3F06CC704003}"/>
              </a:ext>
            </a:extLst>
          </p:cNvPr>
          <p:cNvSpPr>
            <a:spLocks noGrp="1"/>
          </p:cNvSpPr>
          <p:nvPr>
            <p:ph type="title"/>
          </p:nvPr>
        </p:nvSpPr>
        <p:spPr>
          <a:xfrm>
            <a:off x="838200" y="365125"/>
            <a:ext cx="10515600" cy="1325563"/>
          </a:xfrm>
        </p:spPr>
        <p:txBody>
          <a:bodyPr>
            <a:normAutofit/>
          </a:bodyPr>
          <a:lstStyle/>
          <a:p>
            <a:pPr algn="ctr"/>
            <a:r>
              <a:rPr lang="en-US" sz="3600" b="1" dirty="0">
                <a:latin typeface="+mn-lt"/>
              </a:rPr>
              <a:t>Preliminary Description of Any Technology</a:t>
            </a:r>
            <a:endParaRPr lang="en-CA" sz="2400" b="1" dirty="0">
              <a:latin typeface="+mn-lt"/>
            </a:endParaRPr>
          </a:p>
        </p:txBody>
      </p:sp>
      <p:sp>
        <p:nvSpPr>
          <p:cNvPr id="8" name="Subtitle 2">
            <a:extLst>
              <a:ext uri="{FF2B5EF4-FFF2-40B4-BE49-F238E27FC236}">
                <a16:creationId xmlns:a16="http://schemas.microsoft.com/office/drawing/2014/main" id="{925E7095-8FD0-8A59-FF78-AB90F1B803E5}"/>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Jain, S. Aug. 12, 2023. Medium. </a:t>
            </a:r>
            <a:r>
              <a:rPr lang="en-CA" sz="1400" i="1" dirty="0"/>
              <a:t>“Forging the Path: The Construction of Bullet Train Tracks”</a:t>
            </a:r>
          </a:p>
          <a:p>
            <a:pPr algn="l">
              <a:spcBef>
                <a:spcPts val="0"/>
              </a:spcBef>
            </a:pPr>
            <a:r>
              <a:rPr lang="en-CA" sz="1400" dirty="0"/>
              <a:t>https://</a:t>
            </a:r>
            <a:r>
              <a:rPr lang="en-CA" sz="1400" dirty="0" err="1"/>
              <a:t>medium.com</a:t>
            </a:r>
            <a:r>
              <a:rPr lang="en-CA" sz="1400" dirty="0"/>
              <a:t>/@</a:t>
            </a:r>
            <a:r>
              <a:rPr lang="en-CA" sz="1400" dirty="0" err="1"/>
              <a:t>samarthjain</a:t>
            </a:r>
            <a:r>
              <a:rPr lang="en-CA" sz="1400" dirty="0"/>
              <a:t>/forging-the-path-the-construction-of-bullet-train-tracks-d2099a0cd11c</a:t>
            </a:r>
          </a:p>
        </p:txBody>
      </p:sp>
    </p:spTree>
    <p:extLst>
      <p:ext uri="{BB962C8B-B14F-4D97-AF65-F5344CB8AC3E}">
        <p14:creationId xmlns:p14="http://schemas.microsoft.com/office/powerpoint/2010/main" val="2932305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a:xfrm>
            <a:off x="838200" y="1825625"/>
            <a:ext cx="10515600" cy="4545678"/>
          </a:xfrm>
        </p:spPr>
        <p:txBody>
          <a:bodyPr>
            <a:noAutofit/>
          </a:bodyPr>
          <a:lstStyle/>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Advanced technology such as regenerative braking systems, tilting mechanisms, and aerodynamic designs are featured in high-speed trains.</a:t>
            </a:r>
            <a:r>
              <a:rPr lang="en-US" sz="1800" kern="100" dirty="0">
                <a:ea typeface="Times New Roman" panose="02020603050405020304" pitchFamily="18" charset="0"/>
                <a:cs typeface="Times New Roman" panose="02020603050405020304" pitchFamily="18" charset="0"/>
              </a:rPr>
              <a:t> </a:t>
            </a:r>
            <a:r>
              <a:rPr lang="en-US" sz="1800" kern="100" dirty="0">
                <a:effectLst/>
                <a:ea typeface="Times New Roman" panose="02020603050405020304" pitchFamily="18" charset="0"/>
                <a:cs typeface="Times New Roman" panose="02020603050405020304" pitchFamily="18" charset="0"/>
              </a:rPr>
              <a:t>Power supply systems, which frequently make use of extra rails or overhead wiring, are necessary for electrified high-speed rail lines.</a:t>
            </a:r>
            <a:r>
              <a:rPr lang="en-US" sz="1800" kern="100"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The general design incorporates several safety elements, including fire detection, emergency braking systems, and evacuation protocols.</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buNone/>
            </a:pPr>
            <a:r>
              <a:rPr lang="en-US" sz="1800" b="1" kern="100" dirty="0">
                <a:effectLst/>
                <a:ea typeface="Times New Roman" panose="02020603050405020304" pitchFamily="18" charset="0"/>
                <a:cs typeface="Times New Roman" panose="02020603050405020304" pitchFamily="18" charset="0"/>
              </a:rPr>
              <a:t>Hardware and Software: </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Tracks, stations, and infrastructure are designed using computer-aided design (CAD) software.</a:t>
            </a:r>
          </a:p>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Project management software (MS Project) is used for scheduling, resource allocation, and cooperation in the construction process management process.</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Track alignment and levelling are precisely ensured using high-precision surveying equipment.</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To ensure the safety of operations and to coordinate construction activities, advanced communication technologies are necessary.</a:t>
            </a:r>
            <a:endParaRPr lang="en-US" sz="1800" kern="100" dirty="0">
              <a:effectLst/>
              <a:ea typeface="Aptos" panose="020B0004020202020204" pitchFamily="34" charset="0"/>
              <a:cs typeface="Times New Roman" panose="02020603050405020304" pitchFamily="18" charset="0"/>
            </a:endParaRPr>
          </a:p>
          <a:p>
            <a:pPr marL="365125" marR="0" indent="-352425" algn="just">
              <a:lnSpc>
                <a:spcPct val="115000"/>
              </a:lnSpc>
              <a:spcBef>
                <a:spcPts val="0"/>
              </a:spcBef>
            </a:pPr>
            <a:r>
              <a:rPr lang="en-US" sz="1800" kern="100" dirty="0">
                <a:effectLst/>
                <a:ea typeface="Times New Roman" panose="02020603050405020304" pitchFamily="18" charset="0"/>
                <a:cs typeface="Times New Roman" panose="02020603050405020304" pitchFamily="18" charset="0"/>
              </a:rPr>
              <a:t>Tunnel integrity is checked both during and after construction using specialized tools.</a:t>
            </a:r>
            <a:endParaRPr lang="en-US" sz="1800" kern="100" dirty="0">
              <a:effectLst/>
              <a:ea typeface="Aptos" panose="020B0004020202020204" pitchFamily="34" charset="0"/>
              <a:cs typeface="Times New Roman" panose="02020603050405020304" pitchFamily="18" charset="0"/>
            </a:endParaRPr>
          </a:p>
          <a:p>
            <a:pPr algn="just"/>
            <a:endParaRPr lang="en-US" sz="1800" dirty="0"/>
          </a:p>
        </p:txBody>
      </p:sp>
      <p:sp>
        <p:nvSpPr>
          <p:cNvPr id="4" name="Subtitle 2">
            <a:extLst>
              <a:ext uri="{FF2B5EF4-FFF2-40B4-BE49-F238E27FC236}">
                <a16:creationId xmlns:a16="http://schemas.microsoft.com/office/drawing/2014/main" id="{FBD9D512-512D-D715-B2CB-232A9A292A15}"/>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err="1"/>
              <a:t>Agico</a:t>
            </a:r>
            <a:r>
              <a:rPr lang="en-CA" sz="1400" dirty="0"/>
              <a:t> Group. Feb 10, 2017. </a:t>
            </a:r>
            <a:r>
              <a:rPr lang="en-CA" sz="1400" i="1" dirty="0"/>
              <a:t>How To Build A Railway Track?</a:t>
            </a:r>
            <a:endParaRPr lang="en-CA" sz="1400" dirty="0"/>
          </a:p>
          <a:p>
            <a:pPr algn="l">
              <a:spcBef>
                <a:spcPts val="0"/>
              </a:spcBef>
            </a:pPr>
            <a:r>
              <a:rPr lang="en-CA" sz="1400" dirty="0"/>
              <a:t>http://</a:t>
            </a:r>
            <a:r>
              <a:rPr lang="en-CA" sz="1400" dirty="0" err="1"/>
              <a:t>www.railway-fasteners.com</a:t>
            </a:r>
            <a:r>
              <a:rPr lang="en-CA" sz="1400" dirty="0"/>
              <a:t>/news/how-to-build-a-railway-</a:t>
            </a:r>
            <a:r>
              <a:rPr lang="en-CA" sz="1400" dirty="0" err="1"/>
              <a:t>track.html</a:t>
            </a:r>
            <a:endParaRPr lang="en-CA" sz="1400" dirty="0"/>
          </a:p>
        </p:txBody>
      </p:sp>
      <p:sp>
        <p:nvSpPr>
          <p:cNvPr id="7" name="Title 1">
            <a:extLst>
              <a:ext uri="{FF2B5EF4-FFF2-40B4-BE49-F238E27FC236}">
                <a16:creationId xmlns:a16="http://schemas.microsoft.com/office/drawing/2014/main" id="{B8CE7C95-351C-ACFC-86D7-78E5095F2A39}"/>
              </a:ext>
            </a:extLst>
          </p:cNvPr>
          <p:cNvSpPr>
            <a:spLocks noGrp="1"/>
          </p:cNvSpPr>
          <p:nvPr>
            <p:ph type="title"/>
          </p:nvPr>
        </p:nvSpPr>
        <p:spPr>
          <a:xfrm>
            <a:off x="838200" y="365125"/>
            <a:ext cx="10515600" cy="1325563"/>
          </a:xfrm>
        </p:spPr>
        <p:txBody>
          <a:bodyPr>
            <a:normAutofit/>
          </a:bodyPr>
          <a:lstStyle/>
          <a:p>
            <a:pPr algn="ctr"/>
            <a:r>
              <a:rPr lang="en-US" sz="3600" b="1" dirty="0">
                <a:latin typeface="+mn-lt"/>
              </a:rPr>
              <a:t>Preliminary Description of Any Technology</a:t>
            </a:r>
            <a:endParaRPr lang="en-CA" sz="2400" b="1" dirty="0">
              <a:latin typeface="+mn-lt"/>
            </a:endParaRPr>
          </a:p>
        </p:txBody>
      </p:sp>
    </p:spTree>
    <p:extLst>
      <p:ext uri="{BB962C8B-B14F-4D97-AF65-F5344CB8AC3E}">
        <p14:creationId xmlns:p14="http://schemas.microsoft.com/office/powerpoint/2010/main" val="4167346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a:xfrm>
            <a:off x="838200" y="84424"/>
            <a:ext cx="10515600" cy="1325563"/>
          </a:xfrm>
        </p:spPr>
        <p:txBody>
          <a:bodyPr>
            <a:normAutofit/>
          </a:bodyPr>
          <a:lstStyle/>
          <a:p>
            <a:pPr algn="ctr"/>
            <a:r>
              <a:rPr lang="en-US" sz="3600" b="1" dirty="0">
                <a:latin typeface="+mn-lt"/>
              </a:rPr>
              <a:t>Work Breakdown Structure and Schedule</a:t>
            </a:r>
            <a:endParaRPr lang="en-CA" sz="2400" b="1" dirty="0">
              <a:latin typeface="+mn-lt"/>
            </a:endParaRPr>
          </a:p>
        </p:txBody>
      </p:sp>
      <p:pic>
        <p:nvPicPr>
          <p:cNvPr id="5" name="Content Placeholder 4">
            <a:extLst>
              <a:ext uri="{FF2B5EF4-FFF2-40B4-BE49-F238E27FC236}">
                <a16:creationId xmlns:a16="http://schemas.microsoft.com/office/drawing/2014/main" id="{D6DBF812-AFB9-7A45-29DE-580FA54F94DC}"/>
              </a:ext>
            </a:extLst>
          </p:cNvPr>
          <p:cNvPicPr>
            <a:picLocks noGrp="1" noChangeAspect="1"/>
          </p:cNvPicPr>
          <p:nvPr>
            <p:ph idx="1"/>
          </p:nvPr>
        </p:nvPicPr>
        <p:blipFill>
          <a:blip r:embed="rId3"/>
          <a:stretch>
            <a:fillRect/>
          </a:stretch>
        </p:blipFill>
        <p:spPr>
          <a:xfrm>
            <a:off x="243486" y="1213342"/>
            <a:ext cx="5525443" cy="4970030"/>
          </a:xfrm>
          <a:ln w="12700">
            <a:solidFill>
              <a:schemeClr val="tx1"/>
            </a:solidFill>
          </a:ln>
        </p:spPr>
      </p:pic>
      <p:pic>
        <p:nvPicPr>
          <p:cNvPr id="7" name="Picture 6">
            <a:extLst>
              <a:ext uri="{FF2B5EF4-FFF2-40B4-BE49-F238E27FC236}">
                <a16:creationId xmlns:a16="http://schemas.microsoft.com/office/drawing/2014/main" id="{DDB8F8AA-B09F-29F5-D897-89EBC661458C}"/>
              </a:ext>
            </a:extLst>
          </p:cNvPr>
          <p:cNvPicPr>
            <a:picLocks noChangeAspect="1"/>
          </p:cNvPicPr>
          <p:nvPr/>
        </p:nvPicPr>
        <p:blipFill>
          <a:blip r:embed="rId4"/>
          <a:stretch>
            <a:fillRect/>
          </a:stretch>
        </p:blipFill>
        <p:spPr>
          <a:xfrm>
            <a:off x="6184341" y="1213342"/>
            <a:ext cx="5584871" cy="4970029"/>
          </a:xfrm>
          <a:prstGeom prst="rect">
            <a:avLst/>
          </a:prstGeom>
          <a:ln w="12700">
            <a:solidFill>
              <a:schemeClr val="tx1"/>
            </a:solidFill>
          </a:ln>
        </p:spPr>
      </p:pic>
      <p:sp>
        <p:nvSpPr>
          <p:cNvPr id="3" name="Subtitle 2">
            <a:extLst>
              <a:ext uri="{FF2B5EF4-FFF2-40B4-BE49-F238E27FC236}">
                <a16:creationId xmlns:a16="http://schemas.microsoft.com/office/drawing/2014/main" id="{65E6188E-CC39-1BC4-35B1-5614C064ADFC}"/>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US" sz="1400" i="1" dirty="0">
                <a:effectLst/>
                <a:latin typeface="Calibri" panose="020F0502020204030204" pitchFamily="34" charset="0"/>
                <a:ea typeface="Calibri" panose="020F0502020204030204" pitchFamily="34" charset="0"/>
                <a:cs typeface="Times New Roman" panose="02020603050405020304" pitchFamily="18" charset="0"/>
              </a:rPr>
              <a:t>High-speed rail</a:t>
            </a:r>
            <a:r>
              <a:rPr lang="en-US" sz="1400" dirty="0">
                <a:effectLst/>
                <a:latin typeface="Calibri" panose="020F0502020204030204" pitchFamily="34" charset="0"/>
                <a:ea typeface="Calibri" panose="020F0502020204030204" pitchFamily="34" charset="0"/>
                <a:cs typeface="Times New Roman" panose="02020603050405020304" pitchFamily="18" charset="0"/>
              </a:rPr>
              <a:t>. (n.d.). Retrieved from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Ontario.ca</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algn="l">
              <a:spcBef>
                <a:spcPts val="0"/>
              </a:spcBef>
            </a:pPr>
            <a:r>
              <a:rPr lang="en-US" sz="1400" dirty="0">
                <a:effectLst/>
                <a:latin typeface="Calibri" panose="020F0502020204030204" pitchFamily="34" charset="0"/>
                <a:ea typeface="Calibri" panose="020F0502020204030204" pitchFamily="34" charset="0"/>
                <a:cs typeface="Times New Roman" panose="02020603050405020304" pitchFamily="18" charset="0"/>
              </a:rPr>
              <a:t>https://</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www.ontario.ca</a:t>
            </a:r>
            <a:r>
              <a:rPr lang="en-US" sz="1400" dirty="0">
                <a:effectLst/>
                <a:latin typeface="Calibri" panose="020F0502020204030204" pitchFamily="34" charset="0"/>
                <a:ea typeface="Calibri" panose="020F0502020204030204" pitchFamily="34" charset="0"/>
                <a:cs typeface="Times New Roman" panose="02020603050405020304" pitchFamily="18" charset="0"/>
              </a:rPr>
              <a:t>/page/high-speed-rail</a:t>
            </a:r>
            <a:endParaRPr lang="en-CA" sz="1400" dirty="0">
              <a:solidFill>
                <a:srgbClr val="FF0000"/>
              </a:solidFill>
            </a:endParaRPr>
          </a:p>
        </p:txBody>
      </p:sp>
    </p:spTree>
    <p:extLst>
      <p:ext uri="{BB962C8B-B14F-4D97-AF65-F5344CB8AC3E}">
        <p14:creationId xmlns:p14="http://schemas.microsoft.com/office/powerpoint/2010/main" val="3668101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a:xfrm>
            <a:off x="838200" y="365125"/>
            <a:ext cx="10515600" cy="958003"/>
          </a:xfrm>
        </p:spPr>
        <p:txBody>
          <a:bodyPr>
            <a:normAutofit/>
          </a:bodyPr>
          <a:lstStyle/>
          <a:p>
            <a:pPr algn="ctr"/>
            <a:r>
              <a:rPr lang="en-CA" sz="2400" b="1" dirty="0">
                <a:latin typeface="+mn-lt"/>
              </a:rPr>
              <a:t>Summary of References</a:t>
            </a:r>
          </a:p>
        </p:txBody>
      </p:sp>
      <p:sp>
        <p:nvSpPr>
          <p:cNvPr id="3" name="Content Placeholder 2">
            <a:extLst>
              <a:ext uri="{FF2B5EF4-FFF2-40B4-BE49-F238E27FC236}">
                <a16:creationId xmlns:a16="http://schemas.microsoft.com/office/drawing/2014/main" id="{98198A5A-799E-E8AF-AA79-F56275D1B693}"/>
              </a:ext>
            </a:extLst>
          </p:cNvPr>
          <p:cNvSpPr>
            <a:spLocks noGrp="1"/>
          </p:cNvSpPr>
          <p:nvPr>
            <p:ph idx="1"/>
          </p:nvPr>
        </p:nvSpPr>
        <p:spPr>
          <a:xfrm>
            <a:off x="838200" y="1323128"/>
            <a:ext cx="10515600" cy="4545678"/>
          </a:xfrm>
        </p:spPr>
        <p:txBody>
          <a:bodyPr>
            <a:noAutofit/>
          </a:bodyPr>
          <a:lstStyle/>
          <a:p>
            <a:pPr marL="0" lv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Bien, P., Iqbal, S., Li, A., </a:t>
            </a:r>
            <a:r>
              <a:rPr lang="en-CA" sz="1200" kern="100" dirty="0" err="1">
                <a:effectLst/>
                <a:ea typeface="Aptos" panose="020B0004020202020204" pitchFamily="34" charset="0"/>
                <a:cs typeface="Times New Roman" panose="02020603050405020304" pitchFamily="18" charset="0"/>
              </a:rPr>
              <a:t>Stecher</a:t>
            </a:r>
            <a:r>
              <a:rPr lang="en-CA" sz="1200" kern="100" dirty="0">
                <a:effectLst/>
                <a:ea typeface="Aptos" panose="020B0004020202020204" pitchFamily="34" charset="0"/>
                <a:cs typeface="Times New Roman" panose="02020603050405020304" pitchFamily="18" charset="0"/>
              </a:rPr>
              <a:t>, I., &amp; Manger, M. (n.d.). Global Economic Policy Lab. Retrieved from High-Speed Rail: Toronto - Montreal</a:t>
            </a: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Canada, G. o. (n.d.). Rail transportation. Retrieved from </a:t>
            </a:r>
            <a:r>
              <a:rPr lang="en-CA" sz="1200" kern="100" dirty="0" err="1">
                <a:effectLst/>
                <a:ea typeface="Aptos" panose="020B0004020202020204" pitchFamily="34" charset="0"/>
                <a:cs typeface="Times New Roman" panose="02020603050405020304" pitchFamily="18" charset="0"/>
              </a:rPr>
              <a:t>tc.canada.ca</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https://</a:t>
            </a:r>
            <a:r>
              <a:rPr lang="en-CA" sz="1200" kern="100" dirty="0" err="1">
                <a:effectLst/>
                <a:ea typeface="Aptos" panose="020B0004020202020204" pitchFamily="34" charset="0"/>
                <a:cs typeface="Times New Roman" panose="02020603050405020304" pitchFamily="18" charset="0"/>
              </a:rPr>
              <a:t>tc.canada.ca</a:t>
            </a:r>
            <a:r>
              <a:rPr lang="en-CA" sz="1200" kern="100" dirty="0">
                <a:effectLst/>
                <a:ea typeface="Aptos" panose="020B0004020202020204" pitchFamily="34" charset="0"/>
                <a:cs typeface="Times New Roman" panose="02020603050405020304" pitchFamily="18" charset="0"/>
              </a:rPr>
              <a:t>/</a:t>
            </a:r>
            <a:r>
              <a:rPr lang="en-CA" sz="1200" kern="100" dirty="0" err="1">
                <a:effectLst/>
                <a:ea typeface="Aptos" panose="020B0004020202020204" pitchFamily="34" charset="0"/>
                <a:cs typeface="Times New Roman" panose="02020603050405020304" pitchFamily="18" charset="0"/>
              </a:rPr>
              <a:t>en</a:t>
            </a:r>
            <a:r>
              <a:rPr lang="en-CA" sz="1200" kern="100" dirty="0">
                <a:effectLst/>
                <a:ea typeface="Aptos" panose="020B0004020202020204" pitchFamily="34" charset="0"/>
                <a:cs typeface="Times New Roman" panose="02020603050405020304" pitchFamily="18" charset="0"/>
              </a:rPr>
              <a:t>/rail-transportation</a:t>
            </a: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Railway Association of Canada. (n.d.). Retrieved from </a:t>
            </a:r>
            <a:r>
              <a:rPr lang="en-CA" sz="1200" kern="100" dirty="0" err="1">
                <a:effectLst/>
                <a:ea typeface="Aptos" panose="020B0004020202020204" pitchFamily="34" charset="0"/>
                <a:cs typeface="Times New Roman" panose="02020603050405020304" pitchFamily="18" charset="0"/>
              </a:rPr>
              <a:t>railcan.ca</a:t>
            </a:r>
            <a:r>
              <a:rPr lang="en-CA" sz="1200" kern="100" dirty="0">
                <a:effectLst/>
                <a:ea typeface="Aptos" panose="020B0004020202020204" pitchFamily="34" charset="0"/>
                <a:cs typeface="Times New Roman" panose="02020603050405020304" pitchFamily="18" charset="0"/>
              </a:rPr>
              <a:t>: </a:t>
            </a: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https://</a:t>
            </a:r>
            <a:r>
              <a:rPr lang="en-CA" sz="1200" kern="100" dirty="0" err="1">
                <a:effectLst/>
                <a:ea typeface="Aptos" panose="020B0004020202020204" pitchFamily="34" charset="0"/>
                <a:cs typeface="Times New Roman" panose="02020603050405020304" pitchFamily="18" charset="0"/>
              </a:rPr>
              <a:t>www.railcan.ca</a:t>
            </a:r>
            <a:r>
              <a:rPr lang="en-CA" sz="1200" kern="100" dirty="0">
                <a:effectLst/>
                <a:ea typeface="Aptos" panose="020B0004020202020204" pitchFamily="34" charset="0"/>
                <a:cs typeface="Times New Roman" panose="02020603050405020304" pitchFamily="18" charset="0"/>
              </a:rPr>
              <a:t>/resources/</a:t>
            </a:r>
          </a:p>
          <a:p>
            <a:pPr marL="0"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rPr>
              <a:t> </a:t>
            </a:r>
            <a:endParaRPr lang="en-CA" sz="1200" kern="100" dirty="0">
              <a:effectLst/>
              <a:ea typeface="Aptos" panose="020B0004020202020204" pitchFamily="34" charset="0"/>
              <a:cs typeface="Times New Roman" panose="02020603050405020304" pitchFamily="18" charset="0"/>
            </a:endParaRPr>
          </a:p>
          <a:p>
            <a:pPr marL="0" lv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Business </a:t>
            </a:r>
            <a:r>
              <a:rPr lang="en-CA" sz="1200" kern="100" dirty="0" err="1">
                <a:effectLst/>
                <a:ea typeface="Aptos" panose="020B0004020202020204" pitchFamily="34" charset="0"/>
                <a:cs typeface="Times New Roman" panose="02020603050405020304" pitchFamily="18" charset="0"/>
              </a:rPr>
              <a:t>Today.In</a:t>
            </a:r>
            <a:r>
              <a:rPr lang="en-CA" sz="1200" kern="100" dirty="0">
                <a:effectLst/>
                <a:ea typeface="Aptos" panose="020B0004020202020204" pitchFamily="34" charset="0"/>
                <a:cs typeface="Times New Roman" panose="02020603050405020304" pitchFamily="18" charset="0"/>
              </a:rPr>
              <a:t>. Sept. 14, 2014. India On Track To Get Its First Bullet Train: </a:t>
            </a:r>
            <a:r>
              <a:rPr lang="en-CA" sz="1200" i="1" kern="100" dirty="0">
                <a:effectLst/>
                <a:ea typeface="Aptos" panose="020B0004020202020204" pitchFamily="34" charset="0"/>
                <a:cs typeface="Times New Roman" panose="02020603050405020304" pitchFamily="18" charset="0"/>
              </a:rPr>
              <a:t>Benefits And Challenges In PM Modi's Dream Project</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https://</a:t>
            </a:r>
            <a:r>
              <a:rPr lang="en-CA" sz="1200" kern="100" dirty="0" err="1">
                <a:effectLst/>
                <a:ea typeface="Aptos" panose="020B0004020202020204" pitchFamily="34" charset="0"/>
                <a:cs typeface="Times New Roman" panose="02020603050405020304" pitchFamily="18" charset="0"/>
              </a:rPr>
              <a:t>www.businesstoday.in</a:t>
            </a:r>
            <a:r>
              <a:rPr lang="en-CA" sz="1200" kern="100" dirty="0">
                <a:effectLst/>
                <a:ea typeface="Aptos" panose="020B0004020202020204" pitchFamily="34" charset="0"/>
                <a:cs typeface="Times New Roman" panose="02020603050405020304" pitchFamily="18" charset="0"/>
              </a:rPr>
              <a:t>/latest/economy-politics/story/india-on-track-to-get-first-its-bullet-train-benefits-and-challenges-in-pm-modi-dream-project-ahmedabad-mumbai-82253-2017-09-14</a:t>
            </a:r>
          </a:p>
          <a:p>
            <a:pPr marL="0"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rPr>
              <a:t> </a:t>
            </a:r>
            <a:endParaRPr lang="en-CA" sz="1200" kern="100" dirty="0">
              <a:effectLst/>
              <a:ea typeface="Aptos" panose="020B0004020202020204" pitchFamily="34" charset="0"/>
              <a:cs typeface="Times New Roman" panose="02020603050405020304" pitchFamily="18" charset="0"/>
            </a:endParaRPr>
          </a:p>
          <a:p>
            <a:pPr marL="0" lv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Graham, E. December 31, 2023. </a:t>
            </a:r>
            <a:r>
              <a:rPr lang="en-CA" sz="1200" kern="100" dirty="0" err="1">
                <a:effectLst/>
                <a:ea typeface="Aptos" panose="020B0004020202020204" pitchFamily="34" charset="0"/>
                <a:cs typeface="Times New Roman" panose="02020603050405020304" pitchFamily="18" charset="0"/>
              </a:rPr>
              <a:t>NCESC.com</a:t>
            </a:r>
            <a:r>
              <a:rPr lang="en-CA" sz="1200" kern="100" dirty="0">
                <a:effectLst/>
                <a:ea typeface="Aptos" panose="020B0004020202020204" pitchFamily="34" charset="0"/>
                <a:cs typeface="Times New Roman" panose="02020603050405020304" pitchFamily="18" charset="0"/>
              </a:rPr>
              <a:t>. </a:t>
            </a:r>
            <a:r>
              <a:rPr lang="en-CA" sz="1200" i="1" kern="100" dirty="0">
                <a:effectLst/>
                <a:ea typeface="Aptos" panose="020B0004020202020204" pitchFamily="34" charset="0"/>
                <a:cs typeface="Times New Roman" panose="02020603050405020304" pitchFamily="18" charset="0"/>
              </a:rPr>
              <a:t>What Is A Social Impact Of The Bullet Train?</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https://</a:t>
            </a:r>
            <a:r>
              <a:rPr lang="en-CA" sz="1200" kern="100" dirty="0" err="1">
                <a:effectLst/>
                <a:ea typeface="Aptos" panose="020B0004020202020204" pitchFamily="34" charset="0"/>
                <a:cs typeface="Times New Roman" panose="02020603050405020304" pitchFamily="18" charset="0"/>
              </a:rPr>
              <a:t>www.ncesc.com</a:t>
            </a:r>
            <a:r>
              <a:rPr lang="en-CA" sz="1200" kern="100" dirty="0">
                <a:effectLst/>
                <a:ea typeface="Aptos" panose="020B0004020202020204" pitchFamily="34" charset="0"/>
                <a:cs typeface="Times New Roman" panose="02020603050405020304" pitchFamily="18" charset="0"/>
              </a:rPr>
              <a:t>/what-is-a-social-impact-of-the-bullet-train/</a:t>
            </a:r>
          </a:p>
          <a:p>
            <a:pPr marL="0"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rPr>
              <a:t> </a:t>
            </a:r>
            <a:endParaRPr lang="en-CA" sz="1200" kern="100" dirty="0">
              <a:effectLst/>
              <a:ea typeface="Aptos" panose="020B0004020202020204" pitchFamily="34" charset="0"/>
              <a:cs typeface="Times New Roman" panose="02020603050405020304" pitchFamily="18" charset="0"/>
            </a:endParaRPr>
          </a:p>
          <a:p>
            <a:pPr marL="0" lvl="0" indent="0">
              <a:lnSpc>
                <a:spcPct val="115000"/>
              </a:lnSpc>
              <a:spcBef>
                <a:spcPts val="0"/>
              </a:spcBef>
              <a:buNone/>
            </a:pPr>
            <a:r>
              <a:rPr lang="en-CA" sz="1200" kern="100" dirty="0" err="1">
                <a:effectLst/>
                <a:ea typeface="Aptos" panose="020B0004020202020204" pitchFamily="34" charset="0"/>
                <a:cs typeface="Times New Roman" panose="02020603050405020304" pitchFamily="18" charset="0"/>
              </a:rPr>
              <a:t>Escholarship</a:t>
            </a:r>
            <a:r>
              <a:rPr lang="en-CA" sz="1200" kern="100" dirty="0">
                <a:effectLst/>
                <a:ea typeface="Aptos" panose="020B0004020202020204" pitchFamily="34" charset="0"/>
                <a:cs typeface="Times New Roman" panose="02020603050405020304" pitchFamily="18" charset="0"/>
              </a:rPr>
              <a:t> Community Encyclopedia. n.d. </a:t>
            </a:r>
            <a:r>
              <a:rPr lang="en-CA" sz="1200" i="1" kern="100" dirty="0">
                <a:effectLst/>
                <a:ea typeface="Aptos" panose="020B0004020202020204" pitchFamily="34" charset="0"/>
                <a:cs typeface="Times New Roman" panose="02020603050405020304" pitchFamily="18" charset="0"/>
              </a:rPr>
              <a:t>Environmental Aspect of Rail Transport</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https://</a:t>
            </a:r>
            <a:r>
              <a:rPr lang="en-CA" sz="1200" kern="100" dirty="0" err="1">
                <a:effectLst/>
                <a:ea typeface="Aptos" panose="020B0004020202020204" pitchFamily="34" charset="0"/>
                <a:cs typeface="Times New Roman" panose="02020603050405020304" pitchFamily="18" charset="0"/>
              </a:rPr>
              <a:t>encyclopedia.pub</a:t>
            </a:r>
            <a:r>
              <a:rPr lang="en-CA" sz="1200" kern="100" dirty="0">
                <a:effectLst/>
                <a:ea typeface="Aptos" panose="020B0004020202020204" pitchFamily="34" charset="0"/>
                <a:cs typeface="Times New Roman" panose="02020603050405020304" pitchFamily="18" charset="0"/>
              </a:rPr>
              <a:t>/entry/49333</a:t>
            </a: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rPr>
              <a:t>Borealis. n.d. The Challenge. </a:t>
            </a:r>
            <a:r>
              <a:rPr lang="en-US" sz="1200" i="1" kern="100" dirty="0">
                <a:effectLst/>
                <a:ea typeface="Aptos" panose="020B0004020202020204" pitchFamily="34" charset="0"/>
                <a:cs typeface="Times New Roman" panose="02020603050405020304" pitchFamily="18" charset="0"/>
              </a:rPr>
              <a:t>Building on Lessons Learned.</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rPr>
              <a:t>https://</a:t>
            </a:r>
            <a:r>
              <a:rPr lang="en-US" sz="1200" kern="100" dirty="0" err="1">
                <a:effectLst/>
                <a:ea typeface="Aptos" panose="020B0004020202020204" pitchFamily="34" charset="0"/>
                <a:cs typeface="Times New Roman" panose="02020603050405020304" pitchFamily="18" charset="0"/>
              </a:rPr>
              <a:t>www.boreal-is.com</a:t>
            </a:r>
            <a:r>
              <a:rPr lang="en-US" sz="1200" kern="100" dirty="0">
                <a:effectLst/>
                <a:ea typeface="Aptos" panose="020B0004020202020204" pitchFamily="34" charset="0"/>
                <a:cs typeface="Times New Roman" panose="02020603050405020304" pitchFamily="18" charset="0"/>
              </a:rPr>
              <a:t>/use-case-rail-industry/</a:t>
            </a:r>
            <a:endParaRPr lang="en-CA" sz="1200" kern="100" dirty="0">
              <a:effectLst/>
              <a:ea typeface="Aptos" panose="020B0004020202020204" pitchFamily="34" charset="0"/>
              <a:cs typeface="Times New Roman" panose="02020603050405020304" pitchFamily="18" charset="0"/>
            </a:endParaRP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rPr>
              <a:t>Borealis. n.d. Stakeholder Engagement Platform. </a:t>
            </a:r>
            <a:r>
              <a:rPr lang="en-US" sz="1200" i="1" kern="100" dirty="0">
                <a:effectLst/>
                <a:ea typeface="Aptos" panose="020B0004020202020204" pitchFamily="34" charset="0"/>
                <a:cs typeface="Times New Roman" panose="02020603050405020304" pitchFamily="18" charset="0"/>
              </a:rPr>
              <a:t>How To Engage Stakeholders And Strengthen Your Strategy</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rPr>
              <a:t>https://</a:t>
            </a:r>
            <a:r>
              <a:rPr lang="en-US" sz="1200" kern="100" dirty="0" err="1">
                <a:effectLst/>
                <a:ea typeface="Aptos" panose="020B0004020202020204" pitchFamily="34" charset="0"/>
                <a:cs typeface="Times New Roman" panose="02020603050405020304" pitchFamily="18" charset="0"/>
              </a:rPr>
              <a:t>www.boreal-is.com</a:t>
            </a:r>
            <a:r>
              <a:rPr lang="en-US" sz="1200" kern="100" dirty="0">
                <a:effectLst/>
                <a:ea typeface="Aptos" panose="020B0004020202020204" pitchFamily="34" charset="0"/>
                <a:cs typeface="Times New Roman" panose="02020603050405020304" pitchFamily="18" charset="0"/>
              </a:rPr>
              <a:t>/modules/stakeholder-engagement</a:t>
            </a:r>
            <a:endParaRPr lang="en-CA" sz="1200" kern="100" dirty="0">
              <a:effectLst/>
              <a:ea typeface="Aptos" panose="020B0004020202020204" pitchFamily="34" charset="0"/>
              <a:cs typeface="Times New Roman" panose="02020603050405020304" pitchFamily="18" charset="0"/>
            </a:endParaRP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indent="0" algn="just">
              <a:spcBef>
                <a:spcPts val="0"/>
              </a:spcBef>
              <a:buNone/>
            </a:pPr>
            <a:endParaRPr lang="en-US" sz="1200" dirty="0"/>
          </a:p>
        </p:txBody>
      </p:sp>
    </p:spTree>
    <p:extLst>
      <p:ext uri="{BB962C8B-B14F-4D97-AF65-F5344CB8AC3E}">
        <p14:creationId xmlns:p14="http://schemas.microsoft.com/office/powerpoint/2010/main" val="551041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9B994-9FE9-79E5-7689-4D07C107D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428D13-379B-FFF2-2D87-597BEF779507}"/>
              </a:ext>
            </a:extLst>
          </p:cNvPr>
          <p:cNvSpPr>
            <a:spLocks noGrp="1"/>
          </p:cNvSpPr>
          <p:nvPr>
            <p:ph type="title"/>
          </p:nvPr>
        </p:nvSpPr>
        <p:spPr>
          <a:xfrm>
            <a:off x="838200" y="365125"/>
            <a:ext cx="10515600" cy="958003"/>
          </a:xfrm>
        </p:spPr>
        <p:txBody>
          <a:bodyPr>
            <a:normAutofit/>
          </a:bodyPr>
          <a:lstStyle/>
          <a:p>
            <a:pPr algn="ctr"/>
            <a:r>
              <a:rPr lang="en-CA" sz="2400" b="1" dirty="0">
                <a:latin typeface="+mn-lt"/>
              </a:rPr>
              <a:t>Summary of References</a:t>
            </a:r>
          </a:p>
        </p:txBody>
      </p:sp>
      <p:sp>
        <p:nvSpPr>
          <p:cNvPr id="3" name="Content Placeholder 2">
            <a:extLst>
              <a:ext uri="{FF2B5EF4-FFF2-40B4-BE49-F238E27FC236}">
                <a16:creationId xmlns:a16="http://schemas.microsoft.com/office/drawing/2014/main" id="{F3B14E0F-9149-2A1F-69AA-46B3E4BFCEFE}"/>
              </a:ext>
            </a:extLst>
          </p:cNvPr>
          <p:cNvSpPr>
            <a:spLocks noGrp="1"/>
          </p:cNvSpPr>
          <p:nvPr>
            <p:ph idx="1"/>
          </p:nvPr>
        </p:nvSpPr>
        <p:spPr>
          <a:xfrm>
            <a:off x="838200" y="1323128"/>
            <a:ext cx="10515600" cy="4545678"/>
          </a:xfrm>
        </p:spPr>
        <p:txBody>
          <a:bodyPr>
            <a:noAutofit/>
          </a:bodyPr>
          <a:lstStyle/>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r>
              <a:rPr lang="en-US" sz="1200" kern="100" dirty="0">
                <a:effectLst/>
                <a:ea typeface="Aptos" panose="020B0004020202020204" pitchFamily="34" charset="0"/>
                <a:cs typeface="Times New Roman" panose="02020603050405020304" pitchFamily="18" charset="0"/>
              </a:rPr>
              <a:t>Hendricks, A. n.d. Simply Stakeholders. </a:t>
            </a:r>
            <a:r>
              <a:rPr lang="en-US" sz="1200" i="1" kern="100" dirty="0">
                <a:effectLst/>
                <a:ea typeface="Aptos" panose="020B0004020202020204" pitchFamily="34" charset="0"/>
                <a:cs typeface="Times New Roman" panose="02020603050405020304" pitchFamily="18" charset="0"/>
              </a:rPr>
              <a:t>The Importance of Stakeholders: Identifying and Prioritizing Stakeholder Engagement.</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rPr>
              <a:t>https://simplystakeholders.com/the-importance-of-stakeholders/</a:t>
            </a:r>
            <a:endParaRPr lang="en-CA" sz="1200" kern="100" dirty="0">
              <a:effectLst/>
              <a:ea typeface="Aptos" panose="020B0004020202020204" pitchFamily="34" charset="0"/>
              <a:cs typeface="Times New Roman" panose="02020603050405020304" pitchFamily="18" charset="0"/>
            </a:endParaRP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rPr>
              <a:t>Staff, C. November 29, 2023. </a:t>
            </a:r>
            <a:r>
              <a:rPr lang="en-US" sz="1200" kern="100" dirty="0" err="1">
                <a:effectLst/>
                <a:ea typeface="Aptos" panose="020B0004020202020204" pitchFamily="34" charset="0"/>
                <a:cs typeface="Times New Roman" panose="02020603050405020304" pitchFamily="18" charset="0"/>
              </a:rPr>
              <a:t>Cousera</a:t>
            </a:r>
            <a:r>
              <a:rPr lang="en-US" sz="1200" kern="100" dirty="0">
                <a:effectLst/>
                <a:ea typeface="Aptos" panose="020B0004020202020204" pitchFamily="34" charset="0"/>
                <a:cs typeface="Times New Roman" panose="02020603050405020304" pitchFamily="18" charset="0"/>
              </a:rPr>
              <a:t>. </a:t>
            </a:r>
            <a:r>
              <a:rPr lang="en-US" sz="1200" i="1" kern="100" dirty="0">
                <a:effectLst/>
                <a:ea typeface="Aptos" panose="020B0004020202020204" pitchFamily="34" charset="0"/>
                <a:cs typeface="Times New Roman" panose="02020603050405020304" pitchFamily="18" charset="0"/>
              </a:rPr>
              <a:t>What Is A Project Manager? A Career Guide. </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rPr>
              <a:t>https://</a:t>
            </a:r>
            <a:r>
              <a:rPr lang="en-US" sz="1200" kern="100" dirty="0" err="1">
                <a:effectLst/>
                <a:ea typeface="Aptos" panose="020B0004020202020204" pitchFamily="34" charset="0"/>
                <a:cs typeface="Times New Roman" panose="02020603050405020304" pitchFamily="18" charset="0"/>
              </a:rPr>
              <a:t>www.coursera.org</a:t>
            </a:r>
            <a:r>
              <a:rPr lang="en-US" sz="1200" kern="100" dirty="0">
                <a:effectLst/>
                <a:ea typeface="Aptos" panose="020B0004020202020204" pitchFamily="34" charset="0"/>
                <a:cs typeface="Times New Roman" panose="02020603050405020304" pitchFamily="18" charset="0"/>
              </a:rPr>
              <a:t>/articles/what-is-project-manager</a:t>
            </a:r>
            <a:endParaRPr lang="en-CA" sz="1200" kern="100" dirty="0">
              <a:effectLst/>
              <a:ea typeface="Aptos" panose="020B0004020202020204" pitchFamily="34" charset="0"/>
              <a:cs typeface="Times New Roman" panose="02020603050405020304" pitchFamily="18" charset="0"/>
            </a:endParaRP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Wikipedia. n.d. </a:t>
            </a:r>
            <a:r>
              <a:rPr lang="en-CA" sz="1200" i="1" kern="100" dirty="0">
                <a:effectLst/>
                <a:ea typeface="Aptos" panose="020B0004020202020204" pitchFamily="34" charset="0"/>
                <a:cs typeface="Times New Roman" panose="02020603050405020304" pitchFamily="18" charset="0"/>
              </a:rPr>
              <a:t>Railway Track </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https://</a:t>
            </a:r>
            <a:r>
              <a:rPr lang="en-CA" sz="1200" kern="100" dirty="0" err="1">
                <a:effectLst/>
                <a:ea typeface="Aptos" panose="020B0004020202020204" pitchFamily="34" charset="0"/>
                <a:cs typeface="Times New Roman" panose="02020603050405020304" pitchFamily="18" charset="0"/>
              </a:rPr>
              <a:t>en.wikipedia.org</a:t>
            </a:r>
            <a:r>
              <a:rPr lang="en-CA" sz="1200" kern="100" dirty="0">
                <a:effectLst/>
                <a:ea typeface="Aptos" panose="020B0004020202020204" pitchFamily="34" charset="0"/>
                <a:cs typeface="Times New Roman" panose="02020603050405020304" pitchFamily="18" charset="0"/>
              </a:rPr>
              <a:t>/wiki/</a:t>
            </a:r>
            <a:r>
              <a:rPr lang="en-CA" sz="1200" kern="100" dirty="0" err="1">
                <a:effectLst/>
                <a:ea typeface="Aptos" panose="020B0004020202020204" pitchFamily="34" charset="0"/>
                <a:cs typeface="Times New Roman" panose="02020603050405020304" pitchFamily="18" charset="0"/>
              </a:rPr>
              <a:t>Railway_track</a:t>
            </a:r>
            <a:r>
              <a:rPr lang="en-CA" sz="1200" kern="100" dirty="0">
                <a:effectLst/>
                <a:ea typeface="Aptos" panose="020B0004020202020204" pitchFamily="34" charset="0"/>
                <a:cs typeface="Times New Roman" panose="02020603050405020304" pitchFamily="18" charset="0"/>
              </a:rPr>
              <a:t>/</a:t>
            </a: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Camilleri, C. Mar. 2, 2023. Canadian Train Vacations. </a:t>
            </a:r>
            <a:r>
              <a:rPr lang="en-CA" sz="1200" i="1" kern="100" dirty="0">
                <a:effectLst/>
                <a:ea typeface="Aptos" panose="020B0004020202020204" pitchFamily="34" charset="0"/>
                <a:cs typeface="Times New Roman" panose="02020603050405020304" pitchFamily="18" charset="0"/>
              </a:rPr>
              <a:t>Canadian Pacific Railways Facts</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https://</a:t>
            </a:r>
            <a:r>
              <a:rPr lang="en-CA" sz="1200" kern="100" dirty="0" err="1">
                <a:effectLst/>
                <a:ea typeface="Aptos" panose="020B0004020202020204" pitchFamily="34" charset="0"/>
                <a:cs typeface="Times New Roman" panose="02020603050405020304" pitchFamily="18" charset="0"/>
              </a:rPr>
              <a:t>canadiantrainvacations.com</a:t>
            </a:r>
            <a:r>
              <a:rPr lang="en-CA" sz="1200" kern="100" dirty="0">
                <a:effectLst/>
                <a:ea typeface="Aptos" panose="020B0004020202020204" pitchFamily="34" charset="0"/>
                <a:cs typeface="Times New Roman" panose="02020603050405020304" pitchFamily="18" charset="0"/>
              </a:rPr>
              <a:t>/blog/</a:t>
            </a:r>
            <a:r>
              <a:rPr lang="en-CA" sz="1200" kern="100" dirty="0" err="1">
                <a:effectLst/>
                <a:ea typeface="Aptos" panose="020B0004020202020204" pitchFamily="34" charset="0"/>
                <a:cs typeface="Times New Roman" panose="02020603050405020304" pitchFamily="18" charset="0"/>
              </a:rPr>
              <a:t>canadian</a:t>
            </a:r>
            <a:r>
              <a:rPr lang="en-CA" sz="1200" kern="100" dirty="0">
                <a:effectLst/>
                <a:ea typeface="Aptos" panose="020B0004020202020204" pitchFamily="34" charset="0"/>
                <a:cs typeface="Times New Roman" panose="02020603050405020304" pitchFamily="18" charset="0"/>
              </a:rPr>
              <a:t>-pacific-railway-facts#</a:t>
            </a: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Government of Canada. n.d.</a:t>
            </a:r>
            <a:r>
              <a:rPr lang="en-CA" sz="1200" i="1" kern="100" dirty="0">
                <a:effectLst/>
                <a:ea typeface="Aptos" panose="020B0004020202020204" pitchFamily="34" charset="0"/>
                <a:cs typeface="Times New Roman" panose="02020603050405020304" pitchFamily="18" charset="0"/>
              </a:rPr>
              <a:t> Rail Safety Improvement Program </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https://</a:t>
            </a:r>
            <a:r>
              <a:rPr lang="en-CA" sz="1200" kern="100" dirty="0" err="1">
                <a:effectLst/>
                <a:ea typeface="Aptos" panose="020B0004020202020204" pitchFamily="34" charset="0"/>
                <a:cs typeface="Times New Roman" panose="02020603050405020304" pitchFamily="18" charset="0"/>
              </a:rPr>
              <a:t>tc.canada.ca</a:t>
            </a:r>
            <a:r>
              <a:rPr lang="en-CA" sz="1200" kern="100" dirty="0">
                <a:effectLst/>
                <a:ea typeface="Aptos" panose="020B0004020202020204" pitchFamily="34" charset="0"/>
                <a:cs typeface="Times New Roman" panose="02020603050405020304" pitchFamily="18" charset="0"/>
              </a:rPr>
              <a:t>/</a:t>
            </a:r>
            <a:r>
              <a:rPr lang="en-CA" sz="1200" kern="100" dirty="0" err="1">
                <a:effectLst/>
                <a:ea typeface="Aptos" panose="020B0004020202020204" pitchFamily="34" charset="0"/>
                <a:cs typeface="Times New Roman" panose="02020603050405020304" pitchFamily="18" charset="0"/>
              </a:rPr>
              <a:t>en</a:t>
            </a:r>
            <a:r>
              <a:rPr lang="en-CA" sz="1200" kern="100" dirty="0">
                <a:effectLst/>
                <a:ea typeface="Aptos" panose="020B0004020202020204" pitchFamily="34" charset="0"/>
                <a:cs typeface="Times New Roman" panose="02020603050405020304" pitchFamily="18" charset="0"/>
              </a:rPr>
              <a:t>/programs/funding-programs/rail-safety-improvement-program</a:t>
            </a: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Jain, S. Aug. 12, 2023. Medium. </a:t>
            </a:r>
            <a:r>
              <a:rPr lang="en-CA" sz="1200" i="1" kern="100" dirty="0">
                <a:effectLst/>
                <a:ea typeface="Aptos" panose="020B0004020202020204" pitchFamily="34" charset="0"/>
                <a:cs typeface="Times New Roman" panose="02020603050405020304" pitchFamily="18" charset="0"/>
              </a:rPr>
              <a:t>“Forging the Path: The Construction of Bullet Train Tracks”</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https://</a:t>
            </a:r>
            <a:r>
              <a:rPr lang="en-CA" sz="1200" kern="100" dirty="0" err="1">
                <a:effectLst/>
                <a:ea typeface="Aptos" panose="020B0004020202020204" pitchFamily="34" charset="0"/>
                <a:cs typeface="Times New Roman" panose="02020603050405020304" pitchFamily="18" charset="0"/>
              </a:rPr>
              <a:t>medium.com</a:t>
            </a:r>
            <a:r>
              <a:rPr lang="en-CA" sz="1200" kern="100" dirty="0">
                <a:effectLst/>
                <a:ea typeface="Aptos" panose="020B0004020202020204" pitchFamily="34" charset="0"/>
                <a:cs typeface="Times New Roman" panose="02020603050405020304" pitchFamily="18" charset="0"/>
              </a:rPr>
              <a:t>/@</a:t>
            </a:r>
            <a:r>
              <a:rPr lang="en-CA" sz="1200" kern="100" dirty="0" err="1">
                <a:effectLst/>
                <a:ea typeface="Aptos" panose="020B0004020202020204" pitchFamily="34" charset="0"/>
                <a:cs typeface="Times New Roman" panose="02020603050405020304" pitchFamily="18" charset="0"/>
              </a:rPr>
              <a:t>samarthjain</a:t>
            </a:r>
            <a:r>
              <a:rPr lang="en-CA" sz="1200" kern="100" dirty="0">
                <a:effectLst/>
                <a:ea typeface="Aptos" panose="020B0004020202020204" pitchFamily="34" charset="0"/>
                <a:cs typeface="Times New Roman" panose="02020603050405020304" pitchFamily="18" charset="0"/>
              </a:rPr>
              <a:t>/forging-the-path-the-construction-of-bullet-train-tracks-d2099a0cd11c</a:t>
            </a: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CA" sz="1200" kern="100" dirty="0" err="1">
                <a:effectLst/>
                <a:ea typeface="Aptos" panose="020B0004020202020204" pitchFamily="34" charset="0"/>
                <a:cs typeface="Times New Roman" panose="02020603050405020304" pitchFamily="18" charset="0"/>
              </a:rPr>
              <a:t>Agico</a:t>
            </a:r>
            <a:r>
              <a:rPr lang="en-CA" sz="1200" kern="100" dirty="0">
                <a:effectLst/>
                <a:ea typeface="Aptos" panose="020B0004020202020204" pitchFamily="34" charset="0"/>
                <a:cs typeface="Times New Roman" panose="02020603050405020304" pitchFamily="18" charset="0"/>
              </a:rPr>
              <a:t> Group. Feb 10, 2017. </a:t>
            </a:r>
            <a:r>
              <a:rPr lang="en-CA" sz="1200" i="1" kern="100" dirty="0">
                <a:effectLst/>
                <a:ea typeface="Aptos" panose="020B0004020202020204" pitchFamily="34" charset="0"/>
                <a:cs typeface="Times New Roman" panose="02020603050405020304" pitchFamily="18" charset="0"/>
              </a:rPr>
              <a:t>How To Build A Railway Track?</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http://</a:t>
            </a:r>
            <a:r>
              <a:rPr lang="en-CA" sz="1200" kern="100" dirty="0" err="1">
                <a:effectLst/>
                <a:ea typeface="Aptos" panose="020B0004020202020204" pitchFamily="34" charset="0"/>
                <a:cs typeface="Times New Roman" panose="02020603050405020304" pitchFamily="18" charset="0"/>
              </a:rPr>
              <a:t>www.railway-fasteners.com</a:t>
            </a:r>
            <a:r>
              <a:rPr lang="en-CA" sz="1200" kern="100" dirty="0">
                <a:effectLst/>
                <a:ea typeface="Aptos" panose="020B0004020202020204" pitchFamily="34" charset="0"/>
                <a:cs typeface="Times New Roman" panose="02020603050405020304" pitchFamily="18" charset="0"/>
              </a:rPr>
              <a:t>/news/how-to-build-a-railway-</a:t>
            </a:r>
            <a:r>
              <a:rPr lang="en-CA" sz="1200" kern="100" dirty="0" err="1">
                <a:effectLst/>
                <a:ea typeface="Aptos" panose="020B0004020202020204" pitchFamily="34" charset="0"/>
                <a:cs typeface="Times New Roman" panose="02020603050405020304" pitchFamily="18" charset="0"/>
              </a:rPr>
              <a:t>track.html</a:t>
            </a:r>
            <a:endParaRPr lang="en-CA" sz="1200" kern="100" dirty="0">
              <a:effectLst/>
              <a:ea typeface="Aptos" panose="020B0004020202020204" pitchFamily="34" charset="0"/>
              <a:cs typeface="Times New Roman" panose="02020603050405020304" pitchFamily="18" charset="0"/>
            </a:endParaRPr>
          </a:p>
          <a:p>
            <a:pPr marL="0" indent="0">
              <a:lnSpc>
                <a:spcPct val="115000"/>
              </a:lnSpc>
              <a:spcBef>
                <a:spcPts val="0"/>
              </a:spcBef>
              <a:buNone/>
            </a:pPr>
            <a:r>
              <a:rPr lang="en-CA" sz="1200" kern="100" dirty="0">
                <a:effectLst/>
                <a:ea typeface="Aptos" panose="020B0004020202020204" pitchFamily="34" charset="0"/>
                <a:cs typeface="Times New Roman" panose="02020603050405020304" pitchFamily="18" charset="0"/>
              </a:rPr>
              <a:t> </a:t>
            </a:r>
          </a:p>
          <a:p>
            <a:pPr marL="0" lvl="0" indent="0">
              <a:lnSpc>
                <a:spcPct val="115000"/>
              </a:lnSpc>
              <a:spcBef>
                <a:spcPts val="0"/>
              </a:spcBef>
              <a:buNone/>
            </a:pPr>
            <a:r>
              <a:rPr lang="en-US" sz="1200" i="1" kern="100" dirty="0">
                <a:effectLst/>
                <a:ea typeface="Aptos" panose="020B0004020202020204" pitchFamily="34" charset="0"/>
                <a:cs typeface="Times New Roman" panose="02020603050405020304" pitchFamily="18" charset="0"/>
              </a:rPr>
              <a:t>High-speed rail</a:t>
            </a:r>
            <a:r>
              <a:rPr lang="en-US" sz="1200" kern="100" dirty="0">
                <a:effectLst/>
                <a:ea typeface="Aptos" panose="020B0004020202020204" pitchFamily="34" charset="0"/>
                <a:cs typeface="Times New Roman" panose="02020603050405020304" pitchFamily="18" charset="0"/>
              </a:rPr>
              <a:t>. (n.d.). Retrieved from </a:t>
            </a:r>
            <a:r>
              <a:rPr lang="en-US" sz="1200" kern="100" dirty="0" err="1">
                <a:effectLst/>
                <a:ea typeface="Aptos" panose="020B0004020202020204" pitchFamily="34" charset="0"/>
                <a:cs typeface="Times New Roman" panose="02020603050405020304" pitchFamily="18" charset="0"/>
              </a:rPr>
              <a:t>Ontario.ca</a:t>
            </a:r>
            <a:r>
              <a:rPr lang="en-US" sz="1200" kern="100" dirty="0">
                <a:effectLst/>
                <a:ea typeface="Aptos" panose="020B0004020202020204" pitchFamily="34" charset="0"/>
                <a:cs typeface="Times New Roman" panose="02020603050405020304" pitchFamily="18" charset="0"/>
              </a:rPr>
              <a:t> </a:t>
            </a:r>
            <a:endParaRPr lang="en-CA" sz="1200" kern="100" dirty="0">
              <a:effectLst/>
              <a:ea typeface="Aptos" panose="020B0004020202020204" pitchFamily="34" charset="0"/>
              <a:cs typeface="Times New Roman" panose="02020603050405020304" pitchFamily="18" charset="0"/>
            </a:endParaRPr>
          </a:p>
          <a:p>
            <a:pPr indent="0">
              <a:lnSpc>
                <a:spcPct val="115000"/>
              </a:lnSpc>
              <a:spcBef>
                <a:spcPts val="0"/>
              </a:spcBef>
              <a:buNone/>
            </a:pPr>
            <a:r>
              <a:rPr lang="en-US" sz="1200" kern="100" dirty="0">
                <a:effectLst/>
                <a:ea typeface="Aptos" panose="020B0004020202020204" pitchFamily="34" charset="0"/>
                <a:cs typeface="Times New Roman" panose="02020603050405020304" pitchFamily="18" charset="0"/>
              </a:rPr>
              <a:t>https://</a:t>
            </a:r>
            <a:r>
              <a:rPr lang="en-US" sz="1200" kern="100" dirty="0" err="1">
                <a:effectLst/>
                <a:ea typeface="Aptos" panose="020B0004020202020204" pitchFamily="34" charset="0"/>
                <a:cs typeface="Times New Roman" panose="02020603050405020304" pitchFamily="18" charset="0"/>
              </a:rPr>
              <a:t>www.ontario.ca</a:t>
            </a:r>
            <a:r>
              <a:rPr lang="en-US" sz="1200" kern="100" dirty="0">
                <a:effectLst/>
                <a:ea typeface="Aptos" panose="020B0004020202020204" pitchFamily="34" charset="0"/>
                <a:cs typeface="Times New Roman" panose="02020603050405020304" pitchFamily="18" charset="0"/>
              </a:rPr>
              <a:t>/page/high-speed-rail</a:t>
            </a:r>
            <a:endParaRPr lang="en-CA" sz="1200" kern="100" dirty="0">
              <a:effectLst/>
              <a:ea typeface="Aptos" panose="020B0004020202020204" pitchFamily="34" charset="0"/>
              <a:cs typeface="Times New Roman" panose="02020603050405020304" pitchFamily="18" charset="0"/>
            </a:endParaRPr>
          </a:p>
          <a:p>
            <a:pPr marL="0" indent="0" algn="just">
              <a:spcBef>
                <a:spcPts val="0"/>
              </a:spcBef>
              <a:buNone/>
            </a:pPr>
            <a:endParaRPr lang="en-US" sz="1200" dirty="0"/>
          </a:p>
        </p:txBody>
      </p:sp>
    </p:spTree>
    <p:extLst>
      <p:ext uri="{BB962C8B-B14F-4D97-AF65-F5344CB8AC3E}">
        <p14:creationId xmlns:p14="http://schemas.microsoft.com/office/powerpoint/2010/main" val="3385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F62FB-578A-0006-C5D1-4F03A1FEE0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B0AE2B-D806-3303-B4E1-0CBE878AA3E4}"/>
              </a:ext>
            </a:extLst>
          </p:cNvPr>
          <p:cNvSpPr>
            <a:spLocks noGrp="1"/>
          </p:cNvSpPr>
          <p:nvPr>
            <p:ph type="title"/>
          </p:nvPr>
        </p:nvSpPr>
        <p:spPr/>
        <p:txBody>
          <a:bodyPr>
            <a:normAutofit/>
          </a:bodyPr>
          <a:lstStyle/>
          <a:p>
            <a:pPr algn="ctr"/>
            <a:r>
              <a:rPr lang="en-US" sz="3600" b="1" dirty="0">
                <a:latin typeface="+mn-lt"/>
              </a:rPr>
              <a:t>Executive Summary</a:t>
            </a:r>
            <a:br>
              <a:rPr lang="en-US" sz="3600" b="1" dirty="0">
                <a:latin typeface="+mn-lt"/>
              </a:rPr>
            </a:br>
            <a:r>
              <a:rPr lang="en-US" sz="2400" b="1" dirty="0">
                <a:latin typeface="+mn-lt"/>
              </a:rPr>
              <a:t>Driving Economic Prosperity Along Ottawa to Windsor</a:t>
            </a:r>
            <a:endParaRPr lang="en-CA" sz="2400" b="1" dirty="0">
              <a:latin typeface="+mn-lt"/>
            </a:endParaRPr>
          </a:p>
        </p:txBody>
      </p:sp>
      <p:graphicFrame>
        <p:nvGraphicFramePr>
          <p:cNvPr id="4" name="Table 3">
            <a:extLst>
              <a:ext uri="{FF2B5EF4-FFF2-40B4-BE49-F238E27FC236}">
                <a16:creationId xmlns:a16="http://schemas.microsoft.com/office/drawing/2014/main" id="{38246500-3542-B13B-60B1-044319C7F581}"/>
              </a:ext>
            </a:extLst>
          </p:cNvPr>
          <p:cNvGraphicFramePr>
            <a:graphicFrameLocks noGrp="1"/>
          </p:cNvGraphicFramePr>
          <p:nvPr>
            <p:extLst>
              <p:ext uri="{D42A27DB-BD31-4B8C-83A1-F6EECF244321}">
                <p14:modId xmlns:p14="http://schemas.microsoft.com/office/powerpoint/2010/main" val="2537693382"/>
              </p:ext>
            </p:extLst>
          </p:nvPr>
        </p:nvGraphicFramePr>
        <p:xfrm>
          <a:off x="1618974" y="1958892"/>
          <a:ext cx="8954052" cy="3657600"/>
        </p:xfrm>
        <a:graphic>
          <a:graphicData uri="http://schemas.openxmlformats.org/drawingml/2006/table">
            <a:tbl>
              <a:tblPr firstRow="1" bandRow="1">
                <a:tableStyleId>{BC89EF96-8CEA-46FF-86C4-4CE0E7609802}</a:tableStyleId>
              </a:tblPr>
              <a:tblGrid>
                <a:gridCol w="3206914">
                  <a:extLst>
                    <a:ext uri="{9D8B030D-6E8A-4147-A177-3AD203B41FA5}">
                      <a16:colId xmlns:a16="http://schemas.microsoft.com/office/drawing/2014/main" val="3786725091"/>
                    </a:ext>
                  </a:extLst>
                </a:gridCol>
                <a:gridCol w="5747138">
                  <a:extLst>
                    <a:ext uri="{9D8B030D-6E8A-4147-A177-3AD203B41FA5}">
                      <a16:colId xmlns:a16="http://schemas.microsoft.com/office/drawing/2014/main" val="3282016904"/>
                    </a:ext>
                  </a:extLst>
                </a:gridCol>
              </a:tblGrid>
              <a:tr h="370840">
                <a:tc>
                  <a:txBody>
                    <a:bodyPr/>
                    <a:lstStyle/>
                    <a:p>
                      <a:pPr lvl="0" algn="ctr"/>
                      <a:r>
                        <a:rPr lang="en-US" sz="1800" b="1" dirty="0"/>
                        <a:t>Customer Relationship</a:t>
                      </a:r>
                      <a:endParaRPr lang="en-US" sz="1800" b="1" dirty="0">
                        <a:latin typeface="+mn-lt"/>
                        <a:cs typeface="Calibri" panose="020F0502020204030204" pitchFamily="34" charset="0"/>
                      </a:endParaRPr>
                    </a:p>
                  </a:txBody>
                  <a:tcPr/>
                </a:tc>
                <a:tc>
                  <a:txBody>
                    <a:bodyPr/>
                    <a:lstStyle/>
                    <a:p>
                      <a:pPr marL="285750" lvl="0" indent="-285750">
                        <a:buFont typeface="Arial" panose="020B0604020202020204" pitchFamily="34" charset="0"/>
                        <a:buChar char="•"/>
                      </a:pPr>
                      <a:r>
                        <a:rPr lang="en-US" sz="1800" b="0" dirty="0"/>
                        <a:t>Customer Service</a:t>
                      </a:r>
                    </a:p>
                    <a:p>
                      <a:pPr marL="285750" lvl="0" indent="-285750">
                        <a:buFont typeface="Arial" panose="020B0604020202020204" pitchFamily="34" charset="0"/>
                        <a:buChar char="•"/>
                      </a:pPr>
                      <a:r>
                        <a:rPr lang="en-US" sz="1800" b="0" dirty="0"/>
                        <a:t>Loyalty Program</a:t>
                      </a:r>
                    </a:p>
                    <a:p>
                      <a:pPr marL="285750" lvl="0" indent="-285750">
                        <a:buFont typeface="Arial" panose="020B0604020202020204" pitchFamily="34" charset="0"/>
                        <a:buChar char="•"/>
                      </a:pPr>
                      <a:r>
                        <a:rPr lang="en-US" sz="1800" b="0" dirty="0"/>
                        <a:t>Safety Assurance</a:t>
                      </a:r>
                      <a:endParaRPr lang="en-US" sz="1800" b="0" dirty="0">
                        <a:latin typeface="+mn-lt"/>
                        <a:cs typeface="Calibri" panose="020F0502020204030204" pitchFamily="34" charset="0"/>
                      </a:endParaRPr>
                    </a:p>
                  </a:txBody>
                  <a:tcPr/>
                </a:tc>
                <a:extLst>
                  <a:ext uri="{0D108BD9-81ED-4DB2-BD59-A6C34878D82A}">
                    <a16:rowId xmlns:a16="http://schemas.microsoft.com/office/drawing/2014/main" val="3823200293"/>
                  </a:ext>
                </a:extLst>
              </a:tr>
              <a:tr h="370840">
                <a:tc>
                  <a:txBody>
                    <a:bodyPr/>
                    <a:lstStyle/>
                    <a:p>
                      <a:pPr lvl="0" algn="ctr"/>
                      <a:r>
                        <a:rPr lang="en-US" sz="1800" b="1" dirty="0"/>
                        <a:t>Channels</a:t>
                      </a:r>
                      <a:endParaRPr lang="en-US" sz="1800" b="1" dirty="0">
                        <a:latin typeface="+mn-lt"/>
                        <a:cs typeface="Calibri" panose="020F0502020204030204" pitchFamily="34" charset="0"/>
                      </a:endParaRPr>
                    </a:p>
                  </a:txBody>
                  <a:tcPr/>
                </a:tc>
                <a:tc>
                  <a:txBody>
                    <a:bodyPr/>
                    <a:lstStyle/>
                    <a:p>
                      <a:pPr marL="285750" lvl="0" indent="-285750">
                        <a:buFont typeface="Arial" panose="020B0604020202020204" pitchFamily="34" charset="0"/>
                        <a:buChar char="•"/>
                      </a:pPr>
                      <a:r>
                        <a:rPr lang="en-US" sz="1800" dirty="0"/>
                        <a:t>Online Ticketing Platforms</a:t>
                      </a:r>
                    </a:p>
                    <a:p>
                      <a:pPr marL="285750" lvl="0" indent="-285750">
                        <a:buFont typeface="Arial" panose="020B0604020202020204" pitchFamily="34" charset="0"/>
                        <a:buChar char="•"/>
                      </a:pPr>
                      <a:r>
                        <a:rPr lang="en-US" sz="1800" dirty="0"/>
                        <a:t>Station Ticket Counters</a:t>
                      </a:r>
                    </a:p>
                    <a:p>
                      <a:pPr marL="285750" lvl="0" indent="-285750">
                        <a:buFont typeface="Arial" panose="020B0604020202020204" pitchFamily="34" charset="0"/>
                        <a:buChar char="•"/>
                      </a:pPr>
                      <a:r>
                        <a:rPr lang="en-US" sz="1800" dirty="0"/>
                        <a:t>Marketing and Advertising</a:t>
                      </a:r>
                      <a:endParaRPr lang="en-US" sz="1800" dirty="0">
                        <a:latin typeface="+mn-lt"/>
                        <a:cs typeface="Calibri" panose="020F0502020204030204" pitchFamily="34" charset="0"/>
                      </a:endParaRPr>
                    </a:p>
                  </a:txBody>
                  <a:tcPr/>
                </a:tc>
                <a:extLst>
                  <a:ext uri="{0D108BD9-81ED-4DB2-BD59-A6C34878D82A}">
                    <a16:rowId xmlns:a16="http://schemas.microsoft.com/office/drawing/2014/main" val="4143873242"/>
                  </a:ext>
                </a:extLst>
              </a:tr>
              <a:tr h="370840">
                <a:tc>
                  <a:txBody>
                    <a:bodyPr/>
                    <a:lstStyle/>
                    <a:p>
                      <a:pPr lvl="0" algn="ctr"/>
                      <a:r>
                        <a:rPr lang="en-US" sz="1800" b="1" dirty="0"/>
                        <a:t>Cost Structure</a:t>
                      </a:r>
                      <a:endParaRPr lang="en-US" sz="1800" b="1" dirty="0">
                        <a:latin typeface="+mn-lt"/>
                        <a:cs typeface="Calibri" panose="020F0502020204030204" pitchFamily="34" charset="0"/>
                      </a:endParaRPr>
                    </a:p>
                  </a:txBody>
                  <a:tcPr/>
                </a:tc>
                <a:tc>
                  <a:txBody>
                    <a:bodyPr/>
                    <a:lstStyle/>
                    <a:p>
                      <a:pPr marL="285750" lvl="0" indent="-285750">
                        <a:buFont typeface="Arial" panose="020B0604020202020204" pitchFamily="34" charset="0"/>
                        <a:buChar char="•"/>
                      </a:pPr>
                      <a:r>
                        <a:rPr lang="en-US" sz="1800" dirty="0"/>
                        <a:t>Fixed Cost: $ 25 Billion
Variable: $ 700 million/year</a:t>
                      </a:r>
                      <a:endParaRPr lang="en-US" sz="1800" dirty="0">
                        <a:latin typeface="+mn-lt"/>
                        <a:cs typeface="Calibri" panose="020F0502020204030204" pitchFamily="34" charset="0"/>
                      </a:endParaRPr>
                    </a:p>
                  </a:txBody>
                  <a:tcPr/>
                </a:tc>
                <a:extLst>
                  <a:ext uri="{0D108BD9-81ED-4DB2-BD59-A6C34878D82A}">
                    <a16:rowId xmlns:a16="http://schemas.microsoft.com/office/drawing/2014/main" val="129921551"/>
                  </a:ext>
                </a:extLst>
              </a:tr>
              <a:tr h="370840">
                <a:tc>
                  <a:txBody>
                    <a:bodyPr/>
                    <a:lstStyle/>
                    <a:p>
                      <a:pPr lvl="0" algn="ctr"/>
                      <a:r>
                        <a:rPr lang="en-US" sz="1800" b="1" dirty="0"/>
                        <a:t>Revenue Streams</a:t>
                      </a:r>
                      <a:endParaRPr lang="en-US" sz="1800" b="1" dirty="0">
                        <a:latin typeface="+mn-lt"/>
                        <a:cs typeface="Calibri" panose="020F0502020204030204" pitchFamily="34" charset="0"/>
                      </a:endParaRPr>
                    </a:p>
                  </a:txBody>
                  <a:tcPr/>
                </a:tc>
                <a:tc>
                  <a:txBody>
                    <a:bodyPr/>
                    <a:lstStyle/>
                    <a:p>
                      <a:pPr marL="285750" lvl="0" indent="-285750">
                        <a:buFont typeface="Arial" panose="020B0604020202020204" pitchFamily="34" charset="0"/>
                        <a:buChar char="•"/>
                      </a:pPr>
                      <a:r>
                        <a:rPr lang="en-US" sz="1800" dirty="0"/>
                        <a:t>Ticket Sale
Rent from Stations from Coffee Shops and other shops
Revenue from advertisement</a:t>
                      </a:r>
                    </a:p>
                    <a:p>
                      <a:pPr marL="285750" lvl="0" indent="-285750">
                        <a:buFont typeface="Arial" panose="020B0604020202020204" pitchFamily="34" charset="0"/>
                        <a:buChar char="•"/>
                      </a:pPr>
                      <a:r>
                        <a:rPr lang="en-US" sz="1800" dirty="0"/>
                        <a:t>Estimated revenue is $800 million/year</a:t>
                      </a:r>
                      <a:endParaRPr lang="en-US" sz="1800" dirty="0">
                        <a:latin typeface="+mn-lt"/>
                        <a:cs typeface="Calibri" panose="020F0502020204030204" pitchFamily="34" charset="0"/>
                      </a:endParaRPr>
                    </a:p>
                  </a:txBody>
                  <a:tcPr/>
                </a:tc>
                <a:extLst>
                  <a:ext uri="{0D108BD9-81ED-4DB2-BD59-A6C34878D82A}">
                    <a16:rowId xmlns:a16="http://schemas.microsoft.com/office/drawing/2014/main" val="3366497224"/>
                  </a:ext>
                </a:extLst>
              </a:tr>
            </a:tbl>
          </a:graphicData>
        </a:graphic>
      </p:graphicFrame>
    </p:spTree>
    <p:extLst>
      <p:ext uri="{BB962C8B-B14F-4D97-AF65-F5344CB8AC3E}">
        <p14:creationId xmlns:p14="http://schemas.microsoft.com/office/powerpoint/2010/main" val="67324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p:txBody>
          <a:bodyPr>
            <a:normAutofit/>
          </a:bodyPr>
          <a:lstStyle/>
          <a:p>
            <a:pPr algn="ctr"/>
            <a:r>
              <a:rPr lang="en-US" sz="3600" b="1" dirty="0">
                <a:latin typeface="+mn-lt"/>
              </a:rPr>
              <a:t>Project Changes</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a:xfrm>
            <a:off x="838200" y="1605585"/>
            <a:ext cx="10515600" cy="4351338"/>
          </a:xfrm>
        </p:spPr>
        <p:txBody>
          <a:bodyPr>
            <a:normAutofit/>
          </a:bodyPr>
          <a:lstStyle/>
          <a:p>
            <a:pPr algn="just"/>
            <a:r>
              <a:rPr lang="en-US" sz="1800" dirty="0"/>
              <a:t>Originally, the plan involved the construction of a new rail track. However, following careful consideration and guidance, we have decided to refine our focus to upgrading the existing rail corridor. </a:t>
            </a:r>
          </a:p>
          <a:p>
            <a:pPr algn="just"/>
            <a:r>
              <a:rPr lang="en-US" sz="1800" dirty="0"/>
              <a:t>Additionally, we decided to change our project name from Ontario Bullet Train to Ottawa- Windsor Express Rail.</a:t>
            </a:r>
          </a:p>
          <a:p>
            <a:pPr algn="just"/>
            <a:r>
              <a:rPr lang="en-US" sz="1800" dirty="0"/>
              <a:t>Furthermore, to streamline the project, we’ve removed certain stations, prioritizing efficiency and cost-effectiveness in our refined scope. </a:t>
            </a:r>
          </a:p>
          <a:p>
            <a:pPr algn="just"/>
            <a:r>
              <a:rPr lang="en-US" sz="1800" dirty="0"/>
              <a:t>Cost from $5 Billion to $25 Billion projected financial amount. </a:t>
            </a:r>
          </a:p>
        </p:txBody>
      </p:sp>
      <p:sp>
        <p:nvSpPr>
          <p:cNvPr id="6" name="Subtitle 2">
            <a:extLst>
              <a:ext uri="{FF2B5EF4-FFF2-40B4-BE49-F238E27FC236}">
                <a16:creationId xmlns:a16="http://schemas.microsoft.com/office/drawing/2014/main" id="{47CEACA2-28BA-7927-09C1-28510C99C595}"/>
              </a:ext>
            </a:extLst>
          </p:cNvPr>
          <p:cNvSpPr txBox="1">
            <a:spLocks/>
          </p:cNvSpPr>
          <p:nvPr/>
        </p:nvSpPr>
        <p:spPr>
          <a:xfrm>
            <a:off x="138890" y="6207585"/>
            <a:ext cx="11920588" cy="6504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Bien, P., Iqbal, S., Li, A., </a:t>
            </a:r>
            <a:r>
              <a:rPr lang="en-CA" sz="1400" dirty="0" err="1"/>
              <a:t>Stecher</a:t>
            </a:r>
            <a:r>
              <a:rPr lang="en-CA" sz="1400" dirty="0"/>
              <a:t>, I., &amp; Manger, M. (n.d.). Global Economic Policy Lab. Retrieved from High-Speed Rail: Toronto - Montreal</a:t>
            </a:r>
          </a:p>
        </p:txBody>
      </p:sp>
    </p:spTree>
    <p:extLst>
      <p:ext uri="{BB962C8B-B14F-4D97-AF65-F5344CB8AC3E}">
        <p14:creationId xmlns:p14="http://schemas.microsoft.com/office/powerpoint/2010/main" val="96608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a:xfrm>
            <a:off x="838200" y="365126"/>
            <a:ext cx="10515600" cy="1042834"/>
          </a:xfrm>
        </p:spPr>
        <p:txBody>
          <a:bodyPr>
            <a:normAutofit/>
          </a:bodyPr>
          <a:lstStyle/>
          <a:p>
            <a:pPr algn="ctr"/>
            <a:r>
              <a:rPr lang="en-US" sz="3600" b="1" dirty="0">
                <a:latin typeface="+mn-lt"/>
              </a:rPr>
              <a:t>Company Description</a:t>
            </a:r>
            <a:endParaRPr lang="en-CA" sz="2400" b="1" dirty="0">
              <a:latin typeface="+mn-lt"/>
            </a:endParaRPr>
          </a:p>
        </p:txBody>
      </p:sp>
      <p:graphicFrame>
        <p:nvGraphicFramePr>
          <p:cNvPr id="3" name="Table 2">
            <a:extLst>
              <a:ext uri="{FF2B5EF4-FFF2-40B4-BE49-F238E27FC236}">
                <a16:creationId xmlns:a16="http://schemas.microsoft.com/office/drawing/2014/main" id="{3E191849-5658-8744-E677-75270F24213F}"/>
              </a:ext>
            </a:extLst>
          </p:cNvPr>
          <p:cNvGraphicFramePr>
            <a:graphicFrameLocks noGrp="1"/>
          </p:cNvGraphicFramePr>
          <p:nvPr>
            <p:extLst>
              <p:ext uri="{D42A27DB-BD31-4B8C-83A1-F6EECF244321}">
                <p14:modId xmlns:p14="http://schemas.microsoft.com/office/powerpoint/2010/main" val="3429036256"/>
              </p:ext>
            </p:extLst>
          </p:nvPr>
        </p:nvGraphicFramePr>
        <p:xfrm>
          <a:off x="949738" y="1321361"/>
          <a:ext cx="10292524" cy="4520464"/>
        </p:xfrm>
        <a:graphic>
          <a:graphicData uri="http://schemas.openxmlformats.org/drawingml/2006/table">
            <a:tbl>
              <a:tblPr firstRow="1" bandRow="1">
                <a:tableStyleId>{BC89EF96-8CEA-46FF-86C4-4CE0E7609802}</a:tableStyleId>
              </a:tblPr>
              <a:tblGrid>
                <a:gridCol w="5146262">
                  <a:extLst>
                    <a:ext uri="{9D8B030D-6E8A-4147-A177-3AD203B41FA5}">
                      <a16:colId xmlns:a16="http://schemas.microsoft.com/office/drawing/2014/main" val="2470290456"/>
                    </a:ext>
                  </a:extLst>
                </a:gridCol>
                <a:gridCol w="5146262">
                  <a:extLst>
                    <a:ext uri="{9D8B030D-6E8A-4147-A177-3AD203B41FA5}">
                      <a16:colId xmlns:a16="http://schemas.microsoft.com/office/drawing/2014/main" val="3228695100"/>
                    </a:ext>
                  </a:extLst>
                </a:gridCol>
              </a:tblGrid>
              <a:tr h="405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prstClr val="black"/>
                          </a:solidFill>
                          <a:effectLst/>
                          <a:uLnTx/>
                          <a:uFillTx/>
                        </a:rPr>
                        <a:t>Rail Transportation</a:t>
                      </a:r>
                      <a:endParaRPr kumimoji="0" lang="en-US" sz="1800" b="1" i="0" u="none" strike="noStrike" kern="1200" cap="none" spc="0" normalizeH="0" baseline="0" noProof="0" dirty="0">
                        <a:ln>
                          <a:noFill/>
                        </a:ln>
                        <a:solidFill>
                          <a:prstClr val="black"/>
                        </a:solidFill>
                        <a:effectLst/>
                        <a:uLnTx/>
                        <a:uFillTx/>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prstClr val="black"/>
                          </a:solidFill>
                          <a:effectLst/>
                          <a:uLnTx/>
                          <a:uFillTx/>
                        </a:rPr>
                        <a:t>About Canada Rail</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1873675926"/>
                  </a:ext>
                </a:extLst>
              </a:tr>
              <a:tr h="510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rPr>
                        <a:t>A Vital Pillar of Canada's Infrastructure</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rPr>
                        <a:t>Established: 1977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rPr>
                        <a:t>Headquarters: Montreal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rPr>
                        <a:t>Key Leadership: </a:t>
                      </a:r>
                    </a:p>
                    <a:p>
                      <a:pPr marL="536575" marR="0" lvl="0" indent="-301625"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fr-FR" sz="1800" b="0" u="none" strike="noStrike" kern="1200" cap="none" spc="0" normalizeH="0" baseline="0" noProof="0" dirty="0">
                          <a:ln>
                            <a:noFill/>
                          </a:ln>
                          <a:solidFill>
                            <a:prstClr val="black"/>
                          </a:solidFill>
                          <a:effectLst/>
                          <a:uLnTx/>
                          <a:uFillTx/>
                        </a:rPr>
                        <a:t>Françoise Bertrand (Chairman)</a:t>
                      </a:r>
                    </a:p>
                    <a:p>
                      <a:pPr marL="536575" marR="0" lvl="0" indent="-301625"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fr-FR" sz="1800" b="0" u="none" strike="noStrike" kern="1200" cap="none" spc="0" normalizeH="0" baseline="0" noProof="0" dirty="0">
                          <a:ln>
                            <a:noFill/>
                          </a:ln>
                          <a:solidFill>
                            <a:prstClr val="black"/>
                          </a:solidFill>
                          <a:effectLst/>
                          <a:uLnTx/>
                          <a:uFillTx/>
                        </a:rPr>
                        <a:t>Mario Peloquin (CEO)</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171127849"/>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prstClr val="black"/>
                          </a:solidFill>
                          <a:effectLst/>
                          <a:uLnTx/>
                          <a:uFillTx/>
                        </a:rPr>
                        <a:t>Vision Statement</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c vMerge="1">
                  <a:txBody>
                    <a:bodyPr/>
                    <a:lstStyle/>
                    <a:p>
                      <a:endParaRPr lang="en-US"/>
                    </a:p>
                  </a:txBody>
                  <a:tcPr/>
                </a:tc>
                <a:extLst>
                  <a:ext uri="{0D108BD9-81ED-4DB2-BD59-A6C34878D82A}">
                    <a16:rowId xmlns:a16="http://schemas.microsoft.com/office/drawing/2014/main" val="3764711765"/>
                  </a:ext>
                </a:extLst>
              </a:tr>
              <a:tr h="459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rPr>
                        <a:t>Connecting Communities, Driving Progress.</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vMerge="1">
                  <a:txBody>
                    <a:bodyPr/>
                    <a:lstStyle/>
                    <a:p>
                      <a:endParaRPr lang="en-US"/>
                    </a:p>
                  </a:txBody>
                  <a:tcPr/>
                </a:tc>
                <a:extLst>
                  <a:ext uri="{0D108BD9-81ED-4DB2-BD59-A6C34878D82A}">
                    <a16:rowId xmlns:a16="http://schemas.microsoft.com/office/drawing/2014/main" val="2860649862"/>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prstClr val="black"/>
                          </a:solidFill>
                          <a:effectLst/>
                          <a:uLnTx/>
                          <a:uFillTx/>
                        </a:rPr>
                        <a:t>Mission Statement</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1270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800" b="1" u="none" strike="noStrike" kern="1200" cap="none" spc="0" normalizeH="0" baseline="0" noProof="0" dirty="0">
                          <a:ln>
                            <a:noFill/>
                          </a:ln>
                          <a:solidFill>
                            <a:prstClr val="black"/>
                          </a:solidFill>
                          <a:effectLst/>
                          <a:uLnTx/>
                          <a:uFillTx/>
                        </a:rPr>
                        <a:t>Core Values</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370473219"/>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rPr>
                        <a:t>To provide a seamless and efficient rail transportation network that fosters economic growth, enhances connectivity, and promotes sustainability.</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800" b="0" u="none" strike="noStrike" kern="1200" cap="none" spc="0" normalizeH="0" baseline="0" noProof="0" dirty="0">
                          <a:ln>
                            <a:noFill/>
                          </a:ln>
                          <a:solidFill>
                            <a:prstClr val="black"/>
                          </a:solidFill>
                          <a:effectLst/>
                          <a:uLnTx/>
                          <a:uFillTx/>
                        </a:rPr>
                        <a:t>Excellence: Striving for the highest standards in service and operations.</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800" b="0" u="none" strike="noStrike" kern="1200" cap="none" spc="0" normalizeH="0" baseline="0" noProof="0" dirty="0">
                          <a:ln>
                            <a:noFill/>
                          </a:ln>
                          <a:solidFill>
                            <a:prstClr val="black"/>
                          </a:solidFill>
                          <a:effectLst/>
                          <a:uLnTx/>
                          <a:uFillTx/>
                        </a:rPr>
                        <a:t>Innovation: Embracing cutting-edge technologies for sustainable transportation.</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800" b="0" u="none" strike="noStrike" kern="1200" cap="none" spc="0" normalizeH="0" baseline="0" noProof="0" dirty="0">
                          <a:ln>
                            <a:noFill/>
                          </a:ln>
                          <a:solidFill>
                            <a:prstClr val="black"/>
                          </a:solidFill>
                          <a:effectLst/>
                          <a:uLnTx/>
                          <a:uFillTx/>
                        </a:rPr>
                        <a:t>Collaboration: Fostering partnerships for mutual growth and community development.</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800" b="0" u="none" strike="noStrike" kern="1200" cap="none" spc="0" normalizeH="0" baseline="0" noProof="0" dirty="0">
                          <a:ln>
                            <a:noFill/>
                          </a:ln>
                          <a:solidFill>
                            <a:prstClr val="black"/>
                          </a:solidFill>
                          <a:effectLst/>
                          <a:uLnTx/>
                          <a:uFillTx/>
                        </a:rPr>
                        <a:t>Safety: Prioritizing the well-being of passengers, employees, and the public.</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576122462"/>
                  </a:ext>
                </a:extLst>
              </a:tr>
            </a:tbl>
          </a:graphicData>
        </a:graphic>
      </p:graphicFrame>
      <p:sp>
        <p:nvSpPr>
          <p:cNvPr id="6" name="Subtitle 2">
            <a:extLst>
              <a:ext uri="{FF2B5EF4-FFF2-40B4-BE49-F238E27FC236}">
                <a16:creationId xmlns:a16="http://schemas.microsoft.com/office/drawing/2014/main" id="{D7DF8883-EA9D-90DC-312E-EFF80292A27D}"/>
              </a:ext>
            </a:extLst>
          </p:cNvPr>
          <p:cNvSpPr txBox="1">
            <a:spLocks/>
          </p:cNvSpPr>
          <p:nvPr/>
        </p:nvSpPr>
        <p:spPr>
          <a:xfrm>
            <a:off x="138890" y="6207585"/>
            <a:ext cx="11920588" cy="65041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Canada, G. o. (n.d.). Rail transportation. Retrieved from </a:t>
            </a:r>
            <a:r>
              <a:rPr lang="en-CA" sz="1400" dirty="0" err="1"/>
              <a:t>tc.canada.ca</a:t>
            </a:r>
            <a:endParaRPr lang="en-CA" sz="1400" dirty="0"/>
          </a:p>
          <a:p>
            <a:pPr algn="l">
              <a:spcBef>
                <a:spcPts val="0"/>
              </a:spcBef>
            </a:pPr>
            <a:r>
              <a:rPr lang="en-CA" sz="1400" dirty="0"/>
              <a:t>https://</a:t>
            </a:r>
            <a:r>
              <a:rPr lang="en-CA" sz="1400" dirty="0" err="1"/>
              <a:t>tc.canada.ca</a:t>
            </a:r>
            <a:r>
              <a:rPr lang="en-CA" sz="1400" dirty="0"/>
              <a:t>/</a:t>
            </a:r>
            <a:r>
              <a:rPr lang="en-CA" sz="1400" dirty="0" err="1"/>
              <a:t>en</a:t>
            </a:r>
            <a:r>
              <a:rPr lang="en-CA" sz="1400" dirty="0"/>
              <a:t>/rail-transportation</a:t>
            </a:r>
          </a:p>
          <a:p>
            <a:pPr algn="l"/>
            <a:endParaRPr lang="en-CA" sz="1400" dirty="0">
              <a:solidFill>
                <a:srgbClr val="FF0000"/>
              </a:solidFill>
            </a:endParaRPr>
          </a:p>
        </p:txBody>
      </p:sp>
    </p:spTree>
    <p:extLst>
      <p:ext uri="{BB962C8B-B14F-4D97-AF65-F5344CB8AC3E}">
        <p14:creationId xmlns:p14="http://schemas.microsoft.com/office/powerpoint/2010/main" val="383843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9DBD1-23D9-2B02-13D0-A5328F8D5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FEDF58-5DEF-5620-4633-D7A03295FFFA}"/>
              </a:ext>
            </a:extLst>
          </p:cNvPr>
          <p:cNvSpPr>
            <a:spLocks noGrp="1"/>
          </p:cNvSpPr>
          <p:nvPr>
            <p:ph type="title"/>
          </p:nvPr>
        </p:nvSpPr>
        <p:spPr>
          <a:xfrm>
            <a:off x="838200" y="365126"/>
            <a:ext cx="10515600" cy="1042834"/>
          </a:xfrm>
        </p:spPr>
        <p:txBody>
          <a:bodyPr>
            <a:normAutofit/>
          </a:bodyPr>
          <a:lstStyle/>
          <a:p>
            <a:pPr algn="ctr"/>
            <a:r>
              <a:rPr lang="en-US" sz="3600" b="1" dirty="0">
                <a:latin typeface="+mn-lt"/>
              </a:rPr>
              <a:t>Industry Description</a:t>
            </a:r>
            <a:endParaRPr lang="en-CA" sz="2400" b="1" dirty="0">
              <a:latin typeface="+mn-lt"/>
            </a:endParaRPr>
          </a:p>
        </p:txBody>
      </p:sp>
      <p:graphicFrame>
        <p:nvGraphicFramePr>
          <p:cNvPr id="3" name="Table 2">
            <a:extLst>
              <a:ext uri="{FF2B5EF4-FFF2-40B4-BE49-F238E27FC236}">
                <a16:creationId xmlns:a16="http://schemas.microsoft.com/office/drawing/2014/main" id="{D3566E3A-7691-EE7F-4662-E94171FA49F4}"/>
              </a:ext>
            </a:extLst>
          </p:cNvPr>
          <p:cNvGraphicFramePr>
            <a:graphicFrameLocks noGrp="1"/>
          </p:cNvGraphicFramePr>
          <p:nvPr>
            <p:extLst>
              <p:ext uri="{D42A27DB-BD31-4B8C-83A1-F6EECF244321}">
                <p14:modId xmlns:p14="http://schemas.microsoft.com/office/powerpoint/2010/main" val="1440869071"/>
              </p:ext>
            </p:extLst>
          </p:nvPr>
        </p:nvGraphicFramePr>
        <p:xfrm>
          <a:off x="949738" y="1321361"/>
          <a:ext cx="10292524" cy="3788944"/>
        </p:xfrm>
        <a:graphic>
          <a:graphicData uri="http://schemas.openxmlformats.org/drawingml/2006/table">
            <a:tbl>
              <a:tblPr firstRow="1" bandRow="1">
                <a:tableStyleId>{BC89EF96-8CEA-46FF-86C4-4CE0E7609802}</a:tableStyleId>
              </a:tblPr>
              <a:tblGrid>
                <a:gridCol w="5146262">
                  <a:extLst>
                    <a:ext uri="{9D8B030D-6E8A-4147-A177-3AD203B41FA5}">
                      <a16:colId xmlns:a16="http://schemas.microsoft.com/office/drawing/2014/main" val="2470290456"/>
                    </a:ext>
                  </a:extLst>
                </a:gridCol>
                <a:gridCol w="5146262">
                  <a:extLst>
                    <a:ext uri="{9D8B030D-6E8A-4147-A177-3AD203B41FA5}">
                      <a16:colId xmlns:a16="http://schemas.microsoft.com/office/drawing/2014/main" val="3228695100"/>
                    </a:ext>
                  </a:extLst>
                </a:gridCol>
              </a:tblGrid>
              <a:tr h="405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prstClr val="black"/>
                          </a:solidFill>
                          <a:effectLst/>
                          <a:uLnTx/>
                          <a:uFillTx/>
                        </a:rPr>
                        <a:t>Key Trends</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prstClr val="black"/>
                          </a:solidFill>
                          <a:effectLst/>
                          <a:uLnTx/>
                          <a:uFillTx/>
                        </a:rPr>
                        <a:t>Market Dynamics</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1873675926"/>
                  </a:ext>
                </a:extLst>
              </a:tr>
              <a:tr h="2560320">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u="none" strike="noStrike" kern="1200" cap="none" spc="0" normalizeH="0" baseline="0" noProof="0" dirty="0">
                          <a:ln>
                            <a:noFill/>
                          </a:ln>
                          <a:solidFill>
                            <a:prstClr val="black"/>
                          </a:solidFill>
                          <a:effectLst/>
                          <a:uLnTx/>
                          <a:uFillTx/>
                        </a:rPr>
                        <a:t>Intermodal Integration</a:t>
                      </a:r>
                      <a:endParaRPr kumimoji="0" lang="en-US" sz="1800" b="0" u="none" strike="noStrike" kern="1200" cap="none" spc="0" normalizeH="0" baseline="0" noProof="0" dirty="0">
                        <a:ln>
                          <a:noFill/>
                        </a:ln>
                        <a:solidFill>
                          <a:prstClr val="black"/>
                        </a:solidFill>
                        <a:effectLst/>
                        <a:uLnTx/>
                        <a:uFillTx/>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u="none" strike="noStrike" kern="1200" cap="none" spc="0" normalizeH="0" baseline="0" noProof="0" dirty="0">
                          <a:ln>
                            <a:noFill/>
                          </a:ln>
                          <a:solidFill>
                            <a:prstClr val="black"/>
                          </a:solidFill>
                          <a:effectLst/>
                          <a:uLnTx/>
                          <a:uFillTx/>
                        </a:rPr>
                        <a:t>Seamless connection with other transport modes for comprehensive logistics.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u="none" strike="noStrike" kern="1200" cap="none" spc="0" normalizeH="0" baseline="0" noProof="0" dirty="0">
                          <a:ln>
                            <a:noFill/>
                          </a:ln>
                          <a:solidFill>
                            <a:prstClr val="black"/>
                          </a:solidFill>
                          <a:effectLst/>
                          <a:uLnTx/>
                          <a:uFillTx/>
                        </a:rPr>
                        <a:t>Technological Advancements</a:t>
                      </a:r>
                      <a:endParaRPr kumimoji="0" lang="en-US" sz="1800" b="0" u="none" strike="noStrike" kern="1200" cap="none" spc="0" normalizeH="0" baseline="0" noProof="0" dirty="0">
                        <a:ln>
                          <a:noFill/>
                        </a:ln>
                        <a:solidFill>
                          <a:prstClr val="black"/>
                        </a:solidFill>
                        <a:effectLst/>
                        <a:uLnTx/>
                        <a:uFillTx/>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u="none" strike="noStrike" kern="1200" cap="none" spc="0" normalizeH="0" baseline="0" noProof="0" dirty="0">
                          <a:ln>
                            <a:noFill/>
                          </a:ln>
                          <a:solidFill>
                            <a:prstClr val="black"/>
                          </a:solidFill>
                          <a:effectLst/>
                          <a:uLnTx/>
                          <a:uFillTx/>
                        </a:rPr>
                        <a:t>Automation and data analytics for enhanced efficiency and safety.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u="none" strike="noStrike" kern="1200" cap="none" spc="0" normalizeH="0" baseline="0" noProof="0" dirty="0">
                          <a:ln>
                            <a:noFill/>
                          </a:ln>
                          <a:solidFill>
                            <a:prstClr val="black"/>
                          </a:solidFill>
                          <a:effectLst/>
                          <a:uLnTx/>
                          <a:uFillTx/>
                        </a:rPr>
                        <a:t>Sustainability Focus</a:t>
                      </a:r>
                      <a:endParaRPr kumimoji="0" lang="en-US" sz="1800" b="0" u="none" strike="noStrike" kern="1200" cap="none" spc="0" normalizeH="0" baseline="0" noProof="0" dirty="0">
                        <a:ln>
                          <a:noFill/>
                        </a:ln>
                        <a:solidFill>
                          <a:prstClr val="black"/>
                        </a:solidFill>
                        <a:effectLst/>
                        <a:uLnTx/>
                        <a:uFillTx/>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u="none" strike="noStrike" kern="1200" cap="none" spc="0" normalizeH="0" baseline="0" noProof="0" dirty="0">
                          <a:ln>
                            <a:noFill/>
                          </a:ln>
                          <a:solidFill>
                            <a:prstClr val="black"/>
                          </a:solidFill>
                          <a:effectLst/>
                          <a:uLnTx/>
                          <a:uFillTx/>
                        </a:rPr>
                        <a:t>Commitment to eco-friendly practices, including electrification.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u="none" strike="noStrike" kern="1200" cap="none" spc="0" normalizeH="0" baseline="0" noProof="0" dirty="0">
                          <a:ln>
                            <a:noFill/>
                          </a:ln>
                          <a:solidFill>
                            <a:prstClr val="black"/>
                          </a:solidFill>
                          <a:effectLst/>
                          <a:uLnTx/>
                          <a:uFillTx/>
                        </a:rPr>
                        <a:t>Government Support</a:t>
                      </a:r>
                      <a:endParaRPr kumimoji="0" lang="en-US" sz="1800" b="0" u="none" strike="noStrike" kern="1200" cap="none" spc="0" normalizeH="0" baseline="0" noProof="0" dirty="0">
                        <a:ln>
                          <a:noFill/>
                        </a:ln>
                        <a:solidFill>
                          <a:prstClr val="black"/>
                        </a:solidFill>
                        <a:effectLst/>
                        <a:uLnTx/>
                        <a:uFillTx/>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u="none" strike="noStrike" kern="1200" cap="none" spc="0" normalizeH="0" baseline="0" noProof="0" dirty="0">
                          <a:ln>
                            <a:noFill/>
                          </a:ln>
                          <a:solidFill>
                            <a:prstClr val="black"/>
                          </a:solidFill>
                          <a:effectLst/>
                          <a:uLnTx/>
                          <a:uFillTx/>
                        </a:rPr>
                        <a:t>Infrastructure investments and policy frameworks for robust rail connectivity.</a:t>
                      </a:r>
                      <a:endParaRPr kumimoji="0" lang="en-US" sz="1800" b="0" i="0" u="none" strike="noStrike" kern="1200" cap="none" spc="0" normalizeH="0" baseline="0" noProof="0" dirty="0">
                        <a:ln>
                          <a:noFill/>
                        </a:ln>
                        <a:solidFill>
                          <a:prstClr val="black"/>
                        </a:solidFill>
                        <a:effectLst/>
                        <a:uLnTx/>
                        <a:uFillTx/>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u="none" strike="noStrike" kern="1200" cap="none" spc="0" normalizeH="0" baseline="0" noProof="0" dirty="0">
                          <a:ln>
                            <a:noFill/>
                          </a:ln>
                          <a:solidFill>
                            <a:prstClr val="black"/>
                          </a:solidFill>
                          <a:effectLst/>
                          <a:uLnTx/>
                          <a:uFillTx/>
                        </a:rPr>
                        <a:t>Demand Growth</a:t>
                      </a:r>
                      <a:endParaRPr kumimoji="0" lang="en-US" sz="1800" b="0" u="none" strike="noStrike" kern="1200" cap="none" spc="0" normalizeH="0" baseline="0" noProof="0" dirty="0">
                        <a:ln>
                          <a:noFill/>
                        </a:ln>
                        <a:solidFill>
                          <a:prstClr val="black"/>
                        </a:solidFill>
                        <a:effectLst/>
                        <a:uLnTx/>
                        <a:uFillTx/>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u="none" strike="noStrike" kern="1200" cap="none" spc="0" normalizeH="0" baseline="0" noProof="0" dirty="0">
                          <a:ln>
                            <a:noFill/>
                          </a:ln>
                          <a:solidFill>
                            <a:prstClr val="black"/>
                          </a:solidFill>
                          <a:effectLst/>
                          <a:uLnTx/>
                          <a:uFillTx/>
                        </a:rPr>
                        <a:t>Increasing demand for reliable transportation driven by economic expansion.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u="none" strike="noStrike" kern="1200" cap="none" spc="0" normalizeH="0" baseline="0" noProof="0" dirty="0">
                          <a:ln>
                            <a:noFill/>
                          </a:ln>
                          <a:solidFill>
                            <a:prstClr val="black"/>
                          </a:solidFill>
                          <a:effectLst/>
                          <a:uLnTx/>
                          <a:uFillTx/>
                        </a:rPr>
                        <a:t>Competitive Landscape</a:t>
                      </a:r>
                      <a:endParaRPr kumimoji="0" lang="en-US" sz="1800" b="0" u="none" strike="noStrike" kern="1200" cap="none" spc="0" normalizeH="0" baseline="0" noProof="0" dirty="0">
                        <a:ln>
                          <a:noFill/>
                        </a:ln>
                        <a:solidFill>
                          <a:prstClr val="black"/>
                        </a:solidFill>
                        <a:effectLst/>
                        <a:uLnTx/>
                        <a:uFillTx/>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u="none" strike="noStrike" kern="1200" cap="none" spc="0" normalizeH="0" baseline="0" noProof="0" dirty="0">
                          <a:ln>
                            <a:noFill/>
                          </a:ln>
                          <a:solidFill>
                            <a:prstClr val="black"/>
                          </a:solidFill>
                          <a:effectLst/>
                          <a:uLnTx/>
                          <a:uFillTx/>
                        </a:rPr>
                        <a:t>Overview of key competitors and strategic partnerships.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u="none" strike="noStrike" kern="1200" cap="none" spc="0" normalizeH="0" baseline="0" noProof="0" dirty="0">
                          <a:ln>
                            <a:noFill/>
                          </a:ln>
                          <a:solidFill>
                            <a:prstClr val="black"/>
                          </a:solidFill>
                          <a:effectLst/>
                          <a:uLnTx/>
                          <a:uFillTx/>
                        </a:rPr>
                        <a:t>Regulatory Environment</a:t>
                      </a:r>
                      <a:endParaRPr kumimoji="0" lang="en-US" sz="1800" b="0" u="none" strike="noStrike" kern="1200" cap="none" spc="0" normalizeH="0" baseline="0" noProof="0" dirty="0">
                        <a:ln>
                          <a:noFill/>
                        </a:ln>
                        <a:solidFill>
                          <a:prstClr val="black"/>
                        </a:solidFill>
                        <a:effectLst/>
                        <a:uLnTx/>
                        <a:uFillTx/>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u="none" strike="noStrike" kern="1200" cap="none" spc="0" normalizeH="0" baseline="0" noProof="0" dirty="0">
                          <a:ln>
                            <a:noFill/>
                          </a:ln>
                          <a:solidFill>
                            <a:prstClr val="black"/>
                          </a:solidFill>
                          <a:effectLst/>
                          <a:uLnTx/>
                          <a:uFillTx/>
                        </a:rPr>
                        <a:t>Impact of regulations and compliance requirements.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u="none" strike="noStrike" kern="1200" cap="none" spc="0" normalizeH="0" baseline="0" noProof="0" dirty="0">
                          <a:ln>
                            <a:noFill/>
                          </a:ln>
                          <a:solidFill>
                            <a:prstClr val="black"/>
                          </a:solidFill>
                          <a:effectLst/>
                          <a:uLnTx/>
                          <a:uFillTx/>
                        </a:rPr>
                        <a:t>Global Connectivity</a:t>
                      </a:r>
                      <a:endParaRPr kumimoji="0" lang="en-US" sz="1800" b="0" u="none" strike="noStrike" kern="1200" cap="none" spc="0" normalizeH="0" baseline="0" noProof="0" dirty="0">
                        <a:ln>
                          <a:noFill/>
                        </a:ln>
                        <a:solidFill>
                          <a:prstClr val="black"/>
                        </a:solidFill>
                        <a:effectLst/>
                        <a:uLnTx/>
                        <a:uFillTx/>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u="none" strike="noStrike" kern="1200" cap="none" spc="0" normalizeH="0" baseline="0" noProof="0" dirty="0">
                          <a:ln>
                            <a:noFill/>
                          </a:ln>
                          <a:solidFill>
                            <a:prstClr val="black"/>
                          </a:solidFill>
                          <a:effectLst/>
                          <a:uLnTx/>
                          <a:uFillTx/>
                        </a:rPr>
                        <a:t>Rail's role in fostering international trade.</a:t>
                      </a:r>
                      <a:endParaRPr kumimoji="0" lang="en-US" sz="1800" b="0" i="0" u="none" strike="noStrike" kern="1200" cap="none" spc="0" normalizeH="0" baseline="0" noProof="0" dirty="0">
                        <a:ln>
                          <a:noFill/>
                        </a:ln>
                        <a:solidFill>
                          <a:prstClr val="black"/>
                        </a:solidFill>
                        <a:effectLst/>
                        <a:uLnTx/>
                        <a:uFillTx/>
                        <a:ea typeface="+mn-ea"/>
                        <a:cs typeface="+mn-cs"/>
                      </a:endParaRPr>
                    </a:p>
                  </a:txBody>
                  <a:tcPr/>
                </a:tc>
                <a:extLst>
                  <a:ext uri="{0D108BD9-81ED-4DB2-BD59-A6C34878D82A}">
                    <a16:rowId xmlns:a16="http://schemas.microsoft.com/office/drawing/2014/main" val="2171127849"/>
                  </a:ext>
                </a:extLst>
              </a:tr>
            </a:tbl>
          </a:graphicData>
        </a:graphic>
      </p:graphicFrame>
      <p:sp>
        <p:nvSpPr>
          <p:cNvPr id="6" name="Subtitle 2">
            <a:extLst>
              <a:ext uri="{FF2B5EF4-FFF2-40B4-BE49-F238E27FC236}">
                <a16:creationId xmlns:a16="http://schemas.microsoft.com/office/drawing/2014/main" id="{B5778C6C-F572-DB5B-8C96-2FA3D47A37C6}"/>
              </a:ext>
            </a:extLst>
          </p:cNvPr>
          <p:cNvSpPr txBox="1">
            <a:spLocks/>
          </p:cNvSpPr>
          <p:nvPr/>
        </p:nvSpPr>
        <p:spPr>
          <a:xfrm>
            <a:off x="138890" y="6207585"/>
            <a:ext cx="11920588" cy="6504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CA" sz="1400" b="1" dirty="0"/>
              <a:t>Reference:</a:t>
            </a:r>
          </a:p>
          <a:p>
            <a:pPr algn="l">
              <a:spcBef>
                <a:spcPts val="0"/>
              </a:spcBef>
            </a:pPr>
            <a:r>
              <a:rPr lang="en-CA" sz="1400" dirty="0"/>
              <a:t>Railway Association of Canada. (n.d.). Retrieved from </a:t>
            </a:r>
            <a:r>
              <a:rPr lang="en-CA" sz="1400" dirty="0" err="1"/>
              <a:t>railcan.ca</a:t>
            </a:r>
            <a:r>
              <a:rPr lang="en-CA" sz="1400" dirty="0"/>
              <a:t>: </a:t>
            </a:r>
          </a:p>
          <a:p>
            <a:pPr algn="l">
              <a:spcBef>
                <a:spcPts val="0"/>
              </a:spcBef>
            </a:pPr>
            <a:r>
              <a:rPr lang="en-CA" sz="1400" dirty="0"/>
              <a:t>https://</a:t>
            </a:r>
            <a:r>
              <a:rPr lang="en-CA" sz="1400" dirty="0" err="1"/>
              <a:t>www.railcan.ca</a:t>
            </a:r>
            <a:r>
              <a:rPr lang="en-CA" sz="1400" dirty="0"/>
              <a:t>/resources/</a:t>
            </a:r>
          </a:p>
        </p:txBody>
      </p:sp>
    </p:spTree>
    <p:extLst>
      <p:ext uri="{BB962C8B-B14F-4D97-AF65-F5344CB8AC3E}">
        <p14:creationId xmlns:p14="http://schemas.microsoft.com/office/powerpoint/2010/main" val="287725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8E7-5503-464E-DADD-246C544D28AA}"/>
              </a:ext>
            </a:extLst>
          </p:cNvPr>
          <p:cNvSpPr>
            <a:spLocks noGrp="1"/>
          </p:cNvSpPr>
          <p:nvPr>
            <p:ph type="title"/>
          </p:nvPr>
        </p:nvSpPr>
        <p:spPr>
          <a:xfrm>
            <a:off x="720213" y="365124"/>
            <a:ext cx="10515600" cy="1325563"/>
          </a:xfrm>
        </p:spPr>
        <p:txBody>
          <a:bodyPr>
            <a:normAutofit/>
          </a:bodyPr>
          <a:lstStyle/>
          <a:p>
            <a:pPr algn="ctr"/>
            <a:r>
              <a:rPr lang="en-US" sz="3600" b="1" dirty="0">
                <a:latin typeface="+mn-lt"/>
              </a:rPr>
              <a:t>Project Objectives</a:t>
            </a:r>
            <a:endParaRPr lang="en-CA" sz="2400" b="1" dirty="0">
              <a:latin typeface="+mn-lt"/>
            </a:endParaRPr>
          </a:p>
        </p:txBody>
      </p:sp>
      <p:sp>
        <p:nvSpPr>
          <p:cNvPr id="3" name="Content Placeholder 2">
            <a:extLst>
              <a:ext uri="{FF2B5EF4-FFF2-40B4-BE49-F238E27FC236}">
                <a16:creationId xmlns:a16="http://schemas.microsoft.com/office/drawing/2014/main" id="{47627BA8-08DA-C5E8-5402-CA11B72E87E9}"/>
              </a:ext>
            </a:extLst>
          </p:cNvPr>
          <p:cNvSpPr>
            <a:spLocks noGrp="1"/>
          </p:cNvSpPr>
          <p:nvPr>
            <p:ph idx="1"/>
          </p:nvPr>
        </p:nvSpPr>
        <p:spPr>
          <a:xfrm>
            <a:off x="838200" y="1502545"/>
            <a:ext cx="10515600" cy="4990331"/>
          </a:xfrm>
        </p:spPr>
        <p:txBody>
          <a:bodyPr>
            <a:noAutofit/>
          </a:bodyPr>
          <a:lstStyle/>
          <a:p>
            <a:pPr marL="41125" indent="-352425" algn="just">
              <a:spcBef>
                <a:spcPts val="0"/>
              </a:spcBef>
              <a:buNone/>
            </a:pPr>
            <a:r>
              <a:rPr lang="en-CA" sz="1800" b="1" i="0" u="none" strike="noStrike" dirty="0">
                <a:solidFill>
                  <a:srgbClr val="333333"/>
                </a:solidFill>
                <a:effectLst/>
              </a:rPr>
              <a:t>Innovation: What is the product, service, technology or process to be created and delivered?</a:t>
            </a:r>
          </a:p>
          <a:p>
            <a:pPr marL="41125" indent="-352425" algn="just">
              <a:spcBef>
                <a:spcPts val="0"/>
              </a:spcBef>
              <a:buNone/>
            </a:pPr>
            <a:endParaRPr lang="en-CA" sz="1800" b="1" dirty="0">
              <a:solidFill>
                <a:srgbClr val="333333"/>
              </a:solidFill>
            </a:endParaRPr>
          </a:p>
          <a:p>
            <a:pPr marL="352425" indent="-301625" algn="just">
              <a:spcBef>
                <a:spcPts val="0"/>
              </a:spcBef>
              <a:tabLst>
                <a:tab pos="260350" algn="l"/>
              </a:tabLst>
            </a:pPr>
            <a:r>
              <a:rPr lang="en-US" sz="1800" b="1" kern="0" dirty="0">
                <a:solidFill>
                  <a:srgbClr val="333333"/>
                </a:solidFill>
                <a:effectLst/>
                <a:ea typeface="Times New Roman" panose="02020603050405020304" pitchFamily="18" charset="0"/>
                <a:cs typeface="Times New Roman" panose="02020603050405020304" pitchFamily="18" charset="0"/>
              </a:rPr>
              <a:t>Product: High-Speed Bullet Train System:</a:t>
            </a:r>
            <a:endParaRPr lang="en-US" sz="1800" b="1" kern="100" dirty="0">
              <a:ea typeface="Times New Roman" panose="02020603050405020304" pitchFamily="18" charset="0"/>
              <a:cs typeface="Times New Roman" panose="02020603050405020304" pitchFamily="18" charset="0"/>
            </a:endParaRPr>
          </a:p>
          <a:p>
            <a:pPr marL="352425" indent="-39688" algn="just">
              <a:spcBef>
                <a:spcPts val="0"/>
              </a:spcBef>
              <a:buNone/>
              <a:tabLst>
                <a:tab pos="260350" algn="l"/>
              </a:tabLst>
            </a:pPr>
            <a:r>
              <a:rPr lang="en-US" sz="1800" kern="0" dirty="0">
                <a:solidFill>
                  <a:srgbClr val="333333"/>
                </a:solidFill>
                <a:effectLst/>
                <a:ea typeface="Times New Roman" panose="02020603050405020304" pitchFamily="18" charset="0"/>
                <a:cs typeface="Times New Roman" panose="02020603050405020304" pitchFamily="18" charset="0"/>
              </a:rPr>
              <a:t>The major product is a modern, high-speed bullet train. To run an advanced transportation system, this comprises the actual trains, rails, and related infrastructure.</a:t>
            </a:r>
            <a:endParaRPr lang="en-US" sz="1800" kern="100" dirty="0">
              <a:ea typeface="Times New Roman" panose="02020603050405020304" pitchFamily="18" charset="0"/>
              <a:cs typeface="Times New Roman" panose="02020603050405020304" pitchFamily="18" charset="0"/>
            </a:endParaRPr>
          </a:p>
          <a:p>
            <a:pPr marL="352425" indent="-301625" algn="just">
              <a:spcBef>
                <a:spcPts val="0"/>
              </a:spcBef>
              <a:tabLst>
                <a:tab pos="260350" algn="l"/>
              </a:tabLst>
            </a:pPr>
            <a:r>
              <a:rPr lang="en-US" sz="1800" b="1" kern="0" dirty="0">
                <a:solidFill>
                  <a:srgbClr val="333333"/>
                </a:solidFill>
                <a:effectLst/>
                <a:ea typeface="Times New Roman" panose="02020603050405020304" pitchFamily="18" charset="0"/>
                <a:cs typeface="Times New Roman" panose="02020603050405020304" pitchFamily="18" charset="0"/>
              </a:rPr>
              <a:t>Service: Fast and Efficient Passenger Transportation:</a:t>
            </a:r>
            <a:endParaRPr lang="en-US" sz="1800" b="1" kern="100" dirty="0">
              <a:ea typeface="Times New Roman" panose="02020603050405020304" pitchFamily="18" charset="0"/>
              <a:cs typeface="Times New Roman" panose="02020603050405020304" pitchFamily="18" charset="0"/>
            </a:endParaRPr>
          </a:p>
          <a:p>
            <a:pPr marL="352425" indent="-301625" algn="just">
              <a:spcBef>
                <a:spcPts val="0"/>
              </a:spcBef>
              <a:buNone/>
              <a:tabLst>
                <a:tab pos="300038" algn="l"/>
                <a:tab pos="352425" algn="l"/>
              </a:tabLst>
            </a:pPr>
            <a:r>
              <a:rPr lang="en-US" sz="1800" kern="0" dirty="0">
                <a:solidFill>
                  <a:srgbClr val="333333"/>
                </a:solidFill>
                <a:effectLst/>
                <a:ea typeface="Times New Roman" panose="02020603050405020304" pitchFamily="18" charset="0"/>
                <a:cs typeface="Times New Roman" panose="02020603050405020304" pitchFamily="18" charset="0"/>
              </a:rPr>
              <a:t>	Transportation of passengers between major cities in a timely, dependable, and effective manner is the main offering. This includes efficient boarding procedures, comfortable travel experiences, and on-time arrivals and departures.</a:t>
            </a:r>
            <a:endParaRPr lang="en-US" sz="1800" kern="100" dirty="0">
              <a:ea typeface="Times New Roman" panose="02020603050405020304" pitchFamily="18" charset="0"/>
              <a:cs typeface="Times New Roman" panose="02020603050405020304" pitchFamily="18" charset="0"/>
            </a:endParaRPr>
          </a:p>
          <a:p>
            <a:pPr marL="352425" indent="-301625" algn="just">
              <a:spcBef>
                <a:spcPts val="0"/>
              </a:spcBef>
              <a:tabLst>
                <a:tab pos="260350" algn="l"/>
              </a:tabLst>
            </a:pPr>
            <a:r>
              <a:rPr lang="en-US" sz="1800" b="1" kern="0" dirty="0">
                <a:solidFill>
                  <a:srgbClr val="333333"/>
                </a:solidFill>
                <a:effectLst/>
                <a:ea typeface="Times New Roman" panose="02020603050405020304" pitchFamily="18" charset="0"/>
                <a:cs typeface="Times New Roman" panose="02020603050405020304" pitchFamily="18" charset="0"/>
              </a:rPr>
              <a:t>Technology: Electrified Rail Technology:</a:t>
            </a:r>
            <a:endParaRPr lang="en-US" sz="1800" b="1" kern="100" dirty="0">
              <a:ea typeface="Times New Roman" panose="02020603050405020304" pitchFamily="18" charset="0"/>
              <a:cs typeface="Times New Roman" panose="02020603050405020304" pitchFamily="18" charset="0"/>
            </a:endParaRPr>
          </a:p>
          <a:p>
            <a:pPr marL="352425" indent="12700" algn="just">
              <a:spcBef>
                <a:spcPts val="0"/>
              </a:spcBef>
              <a:buNone/>
              <a:tabLst>
                <a:tab pos="260350" algn="l"/>
              </a:tabLst>
            </a:pPr>
            <a:r>
              <a:rPr lang="en-US" sz="1800" kern="0" dirty="0">
                <a:solidFill>
                  <a:srgbClr val="333333"/>
                </a:solidFill>
                <a:effectLst/>
                <a:ea typeface="Times New Roman" panose="02020603050405020304" pitchFamily="18" charset="0"/>
                <a:cs typeface="Times New Roman" panose="02020603050405020304" pitchFamily="18" charset="0"/>
              </a:rPr>
              <a:t>The trains are powered by electrified rail systems, which is an innovative technology. By lessening reliance on conventional diesel engines, this technology not only makes high-speed travel possible but also contributes to sustainable goals.</a:t>
            </a:r>
            <a:endParaRPr lang="en-US" sz="1800" kern="100" dirty="0">
              <a:ea typeface="Times New Roman" panose="02020603050405020304" pitchFamily="18" charset="0"/>
              <a:cs typeface="Times New Roman" panose="02020603050405020304" pitchFamily="18" charset="0"/>
            </a:endParaRPr>
          </a:p>
          <a:p>
            <a:pPr marL="352425" indent="-301625" algn="just">
              <a:spcBef>
                <a:spcPts val="0"/>
              </a:spcBef>
              <a:tabLst>
                <a:tab pos="260350" algn="l"/>
              </a:tabLst>
            </a:pPr>
            <a:r>
              <a:rPr lang="en-US" sz="1800" b="1" kern="0" dirty="0">
                <a:solidFill>
                  <a:srgbClr val="333333"/>
                </a:solidFill>
                <a:effectLst/>
                <a:ea typeface="Times New Roman" panose="02020603050405020304" pitchFamily="18" charset="0"/>
                <a:cs typeface="Times New Roman" panose="02020603050405020304" pitchFamily="18" charset="0"/>
              </a:rPr>
              <a:t>Process: Digital Integration for User-Friendly Experience:</a:t>
            </a:r>
            <a:endParaRPr lang="en-US" sz="1800" b="1" kern="100" dirty="0">
              <a:ea typeface="Times New Roman" panose="02020603050405020304" pitchFamily="18" charset="0"/>
              <a:cs typeface="Times New Roman" panose="02020603050405020304" pitchFamily="18" charset="0"/>
            </a:endParaRPr>
          </a:p>
          <a:p>
            <a:pPr marL="352425" indent="12700" algn="just">
              <a:spcBef>
                <a:spcPts val="0"/>
              </a:spcBef>
              <a:buNone/>
              <a:tabLst>
                <a:tab pos="300038" algn="l"/>
              </a:tabLst>
            </a:pPr>
            <a:r>
              <a:rPr lang="en-US" sz="1800" kern="0" dirty="0">
                <a:solidFill>
                  <a:srgbClr val="333333"/>
                </a:solidFill>
                <a:effectLst/>
                <a:ea typeface="Times New Roman" panose="02020603050405020304" pitchFamily="18" charset="0"/>
                <a:cs typeface="Times New Roman" panose="02020603050405020304" pitchFamily="18" charset="0"/>
              </a:rPr>
              <a:t>To improve the entire travel experience, provide a user-friendly digital environment with interactive maps, online ticketing, and real-time information. Through digital integration, the trip will be more accessible and comfortable for travelers by easing every aspect of it, from preparation to execution.</a:t>
            </a:r>
            <a:endParaRPr lang="en-US" sz="1800" kern="100" dirty="0">
              <a:effectLst/>
              <a:ea typeface="Aptos" panose="020B0004020202020204" pitchFamily="34" charset="0"/>
              <a:cs typeface="Times New Roman" panose="02020603050405020304" pitchFamily="18" charset="0"/>
            </a:endParaRPr>
          </a:p>
          <a:p>
            <a:pPr algn="l">
              <a:buFont typeface="Courier New" panose="02070309020205020404" pitchFamily="49" charset="0"/>
              <a:buChar char="o"/>
            </a:pPr>
            <a:endParaRPr lang="en-CA" sz="1800" i="0" u="none" strike="noStrike" dirty="0">
              <a:solidFill>
                <a:srgbClr val="333333"/>
              </a:solidFill>
              <a:effectLst/>
              <a:latin typeface="Helvetica" pitchFamily="2" charset="0"/>
            </a:endParaRPr>
          </a:p>
        </p:txBody>
      </p:sp>
    </p:spTree>
    <p:extLst>
      <p:ext uri="{BB962C8B-B14F-4D97-AF65-F5344CB8AC3E}">
        <p14:creationId xmlns:p14="http://schemas.microsoft.com/office/powerpoint/2010/main" val="362861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04622-D292-75D5-08CE-1B51EAFD46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F10A00-2CB6-A431-172F-390D3D7241D0}"/>
              </a:ext>
            </a:extLst>
          </p:cNvPr>
          <p:cNvSpPr>
            <a:spLocks noGrp="1"/>
          </p:cNvSpPr>
          <p:nvPr>
            <p:ph type="title"/>
          </p:nvPr>
        </p:nvSpPr>
        <p:spPr>
          <a:xfrm>
            <a:off x="720213" y="365124"/>
            <a:ext cx="10515600" cy="1325563"/>
          </a:xfrm>
        </p:spPr>
        <p:txBody>
          <a:bodyPr>
            <a:normAutofit/>
          </a:bodyPr>
          <a:lstStyle/>
          <a:p>
            <a:pPr algn="ctr"/>
            <a:r>
              <a:rPr lang="en-US" sz="3600" b="1" dirty="0">
                <a:latin typeface="+mn-lt"/>
              </a:rPr>
              <a:t>Project Objectives</a:t>
            </a:r>
            <a:endParaRPr lang="en-CA" sz="2400" b="1" dirty="0">
              <a:latin typeface="+mn-lt"/>
            </a:endParaRPr>
          </a:p>
        </p:txBody>
      </p:sp>
      <p:sp>
        <p:nvSpPr>
          <p:cNvPr id="3" name="Content Placeholder 2">
            <a:extLst>
              <a:ext uri="{FF2B5EF4-FFF2-40B4-BE49-F238E27FC236}">
                <a16:creationId xmlns:a16="http://schemas.microsoft.com/office/drawing/2014/main" id="{AF2A0B2A-2E18-2190-27B3-B6941080D28D}"/>
              </a:ext>
            </a:extLst>
          </p:cNvPr>
          <p:cNvSpPr>
            <a:spLocks noGrp="1"/>
          </p:cNvSpPr>
          <p:nvPr>
            <p:ph idx="1"/>
          </p:nvPr>
        </p:nvSpPr>
        <p:spPr>
          <a:xfrm>
            <a:off x="838200" y="1502545"/>
            <a:ext cx="10515600" cy="4990331"/>
          </a:xfrm>
        </p:spPr>
        <p:txBody>
          <a:bodyPr>
            <a:noAutofit/>
          </a:bodyPr>
          <a:lstStyle/>
          <a:p>
            <a:pPr marL="0" indent="0" algn="just">
              <a:buNone/>
            </a:pPr>
            <a:r>
              <a:rPr lang="en-CA" sz="1800" b="1" i="0" u="none" strike="noStrike" dirty="0">
                <a:solidFill>
                  <a:srgbClr val="333333"/>
                </a:solidFill>
                <a:effectLst/>
              </a:rPr>
              <a:t>Marketing: How will the outcome of the project meet market needs, and how will the project be communicated?</a:t>
            </a:r>
          </a:p>
          <a:p>
            <a:pPr marL="0" indent="0" algn="just">
              <a:buNone/>
            </a:pPr>
            <a:endParaRPr lang="en-CA" sz="1800" b="1" i="0" u="none" strike="noStrike" dirty="0">
              <a:solidFill>
                <a:srgbClr val="333333"/>
              </a:solidFill>
              <a:effectLst/>
            </a:endParaRPr>
          </a:p>
          <a:p>
            <a:pPr marL="365125" marR="0" indent="-352425" algn="just">
              <a:lnSpc>
                <a:spcPct val="107000"/>
              </a:lnSpc>
              <a:spcBef>
                <a:spcPts val="0"/>
              </a:spcBef>
            </a:pPr>
            <a:r>
              <a:rPr lang="en-US" sz="1800" b="1" dirty="0">
                <a:effectLst/>
                <a:ea typeface="Aptos" panose="020B0004020202020204" pitchFamily="34" charset="0"/>
                <a:cs typeface="Times New Roman" panose="02020603050405020304" pitchFamily="18" charset="0"/>
              </a:rPr>
              <a:t>Get a reliable transportation for the passengers who travel regularly:</a:t>
            </a:r>
          </a:p>
          <a:p>
            <a:pPr marL="365125" marR="0" indent="0" algn="just">
              <a:lnSpc>
                <a:spcPct val="107000"/>
              </a:lnSpc>
              <a:spcBef>
                <a:spcPts val="0"/>
              </a:spcBef>
              <a:buNone/>
            </a:pPr>
            <a:r>
              <a:rPr lang="en-US" sz="1800" dirty="0">
                <a:effectLst/>
                <a:ea typeface="Aptos" panose="020B0004020202020204" pitchFamily="34" charset="0"/>
                <a:cs typeface="Times New Roman" panose="02020603050405020304" pitchFamily="18" charset="0"/>
              </a:rPr>
              <a:t>For travellers who often travel between large cities, the installation of a high-speed bullet train system offers a dependable and effective means of transportation. The train is a desirable alternative for commuters due to its speed and regularity.</a:t>
            </a:r>
          </a:p>
          <a:p>
            <a:pPr marL="365125" marR="0" indent="-352425" algn="just">
              <a:lnSpc>
                <a:spcPct val="107000"/>
              </a:lnSpc>
              <a:spcBef>
                <a:spcPts val="0"/>
              </a:spcBef>
            </a:pPr>
            <a:r>
              <a:rPr lang="en-US" sz="1800" b="1" dirty="0">
                <a:effectLst/>
                <a:ea typeface="Aptos" panose="020B0004020202020204" pitchFamily="34" charset="0"/>
                <a:cs typeface="Times New Roman" panose="02020603050405020304" pitchFamily="18" charset="0"/>
              </a:rPr>
              <a:t>Lesser use of diesel vehicles:</a:t>
            </a:r>
          </a:p>
          <a:p>
            <a:pPr marL="365125" marR="0" indent="0" algn="just">
              <a:lnSpc>
                <a:spcPct val="107000"/>
              </a:lnSpc>
              <a:spcBef>
                <a:spcPts val="0"/>
              </a:spcBef>
              <a:buNone/>
            </a:pPr>
            <a:r>
              <a:rPr lang="en-US" sz="1800" dirty="0">
                <a:effectLst/>
                <a:ea typeface="Aptos" panose="020B0004020202020204" pitchFamily="34" charset="0"/>
                <a:cs typeface="Times New Roman" panose="02020603050405020304" pitchFamily="18" charset="0"/>
              </a:rPr>
              <a:t>Since most bullet trains run on electricity, there is less need for diesel cars on the road. This helps to reduce air pollution and reliance on fossil fuels, which is in line with encouraging sustainable means of transportation.</a:t>
            </a:r>
          </a:p>
          <a:p>
            <a:pPr marL="365125" marR="0" indent="-352425" algn="just">
              <a:lnSpc>
                <a:spcPct val="107000"/>
              </a:lnSpc>
              <a:spcBef>
                <a:spcPts val="0"/>
              </a:spcBef>
            </a:pPr>
            <a:r>
              <a:rPr lang="en-US" sz="1800" b="1" dirty="0">
                <a:effectLst/>
                <a:ea typeface="Aptos" panose="020B0004020202020204" pitchFamily="34" charset="0"/>
                <a:cs typeface="Times New Roman" panose="02020603050405020304" pitchFamily="18" charset="0"/>
              </a:rPr>
              <a:t>In major cities, it's costly to park:</a:t>
            </a:r>
          </a:p>
          <a:p>
            <a:pPr marL="365125" marR="0" indent="0" algn="just">
              <a:lnSpc>
                <a:spcPct val="107000"/>
              </a:lnSpc>
              <a:spcBef>
                <a:spcPts val="0"/>
              </a:spcBef>
              <a:buNone/>
            </a:pPr>
            <a:r>
              <a:rPr lang="en-US" sz="1800" dirty="0">
                <a:effectLst/>
                <a:ea typeface="Aptos" panose="020B0004020202020204" pitchFamily="34" charset="0"/>
                <a:cs typeface="Times New Roman" panose="02020603050405020304" pitchFamily="18" charset="0"/>
              </a:rPr>
              <a:t>The project intends to reduce the need for large parking facilities in urban areas by connecting major cities with a high-speed rail network. The ease and cost-effectiveness of parking are eliminated for travellers between cities, encouraging a more effective use of available urban space.</a:t>
            </a:r>
          </a:p>
        </p:txBody>
      </p:sp>
    </p:spTree>
    <p:extLst>
      <p:ext uri="{BB962C8B-B14F-4D97-AF65-F5344CB8AC3E}">
        <p14:creationId xmlns:p14="http://schemas.microsoft.com/office/powerpoint/2010/main" val="144438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A0D14-71C1-4E4B-5113-178302114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35987B-5CF5-7559-BC31-198E51145A9A}"/>
              </a:ext>
            </a:extLst>
          </p:cNvPr>
          <p:cNvSpPr>
            <a:spLocks noGrp="1"/>
          </p:cNvSpPr>
          <p:nvPr>
            <p:ph type="title"/>
          </p:nvPr>
        </p:nvSpPr>
        <p:spPr>
          <a:xfrm>
            <a:off x="720213" y="365124"/>
            <a:ext cx="10515600" cy="1325563"/>
          </a:xfrm>
        </p:spPr>
        <p:txBody>
          <a:bodyPr>
            <a:normAutofit/>
          </a:bodyPr>
          <a:lstStyle/>
          <a:p>
            <a:pPr algn="ctr"/>
            <a:r>
              <a:rPr lang="en-US" sz="3600" b="1" dirty="0">
                <a:latin typeface="+mn-lt"/>
              </a:rPr>
              <a:t>Project Objectives</a:t>
            </a:r>
            <a:endParaRPr lang="en-CA" sz="2400" b="1" dirty="0">
              <a:latin typeface="+mn-lt"/>
            </a:endParaRPr>
          </a:p>
        </p:txBody>
      </p:sp>
      <p:sp>
        <p:nvSpPr>
          <p:cNvPr id="3" name="Content Placeholder 2">
            <a:extLst>
              <a:ext uri="{FF2B5EF4-FFF2-40B4-BE49-F238E27FC236}">
                <a16:creationId xmlns:a16="http://schemas.microsoft.com/office/drawing/2014/main" id="{7950C1EC-1DFC-CDDE-AD62-B9F1F5299BBF}"/>
              </a:ext>
            </a:extLst>
          </p:cNvPr>
          <p:cNvSpPr>
            <a:spLocks noGrp="1"/>
          </p:cNvSpPr>
          <p:nvPr>
            <p:ph idx="1"/>
          </p:nvPr>
        </p:nvSpPr>
        <p:spPr>
          <a:xfrm>
            <a:off x="838200" y="1502545"/>
            <a:ext cx="10515600" cy="4990331"/>
          </a:xfrm>
        </p:spPr>
        <p:txBody>
          <a:bodyPr>
            <a:noAutofit/>
          </a:bodyPr>
          <a:lstStyle/>
          <a:p>
            <a:pPr marL="0" indent="0" algn="just">
              <a:buNone/>
            </a:pPr>
            <a:r>
              <a:rPr lang="en-CA" sz="1800" b="1" i="0" u="none" strike="noStrike" dirty="0">
                <a:solidFill>
                  <a:srgbClr val="333333"/>
                </a:solidFill>
                <a:effectLst/>
              </a:rPr>
              <a:t>Marketing: How will the outcome of the project meet market needs, and how will the project be communicated?</a:t>
            </a:r>
          </a:p>
          <a:p>
            <a:pPr algn="just">
              <a:buFont typeface="Courier New" panose="02070309020205020404" pitchFamily="49" charset="0"/>
              <a:buChar char="o"/>
            </a:pPr>
            <a:endParaRPr lang="en-CA" sz="1800" b="1" i="0" u="none" strike="noStrike" dirty="0">
              <a:solidFill>
                <a:srgbClr val="333333"/>
              </a:solidFill>
              <a:effectLst/>
            </a:endParaRPr>
          </a:p>
          <a:p>
            <a:pPr marL="365125" marR="0" indent="-352425" algn="just">
              <a:lnSpc>
                <a:spcPct val="107000"/>
              </a:lnSpc>
              <a:spcBef>
                <a:spcPts val="0"/>
              </a:spcBef>
            </a:pPr>
            <a:r>
              <a:rPr lang="en-US" sz="1800" b="1" dirty="0">
                <a:solidFill>
                  <a:srgbClr val="374151"/>
                </a:solidFill>
                <a:effectLst/>
                <a:ea typeface="Aptos" panose="020B0004020202020204" pitchFamily="34" charset="0"/>
                <a:cs typeface="Times New Roman" panose="02020603050405020304" pitchFamily="18" charset="0"/>
              </a:rPr>
              <a:t>Solve the housing problems:</a:t>
            </a:r>
            <a:endParaRPr lang="en-US" sz="1800" b="1" dirty="0">
              <a:effectLst/>
              <a:ea typeface="Aptos" panose="020B0004020202020204" pitchFamily="34" charset="0"/>
              <a:cs typeface="Times New Roman" panose="02020603050405020304" pitchFamily="18" charset="0"/>
            </a:endParaRPr>
          </a:p>
          <a:p>
            <a:pPr marL="365125" marR="0" indent="0" algn="just">
              <a:lnSpc>
                <a:spcPct val="107000"/>
              </a:lnSpc>
              <a:spcBef>
                <a:spcPts val="0"/>
              </a:spcBef>
              <a:buNone/>
            </a:pPr>
            <a:r>
              <a:rPr lang="en-US" sz="1800" dirty="0">
                <a:solidFill>
                  <a:srgbClr val="374151"/>
                </a:solidFill>
                <a:effectLst/>
                <a:ea typeface="Aptos" panose="020B0004020202020204" pitchFamily="34" charset="0"/>
                <a:cs typeface="Times New Roman" panose="02020603050405020304" pitchFamily="18" charset="0"/>
              </a:rPr>
              <a:t>By making it simpler to commute between cities and suburbs, high-speed rail can help with housing concerns. With the speedy and dependable bullet train service, people may reside in more reasonably priced neighbourhoods outside of large cities and yet have easy access to amenities and employment possibilities.</a:t>
            </a:r>
            <a:endParaRPr lang="en-US" sz="1800" dirty="0">
              <a:effectLst/>
              <a:ea typeface="Aptos" panose="020B0004020202020204" pitchFamily="34" charset="0"/>
              <a:cs typeface="Times New Roman" panose="02020603050405020304" pitchFamily="18" charset="0"/>
            </a:endParaRPr>
          </a:p>
          <a:p>
            <a:pPr marL="365125" marR="0" indent="-352425" algn="just">
              <a:lnSpc>
                <a:spcPct val="107000"/>
              </a:lnSpc>
              <a:spcBef>
                <a:spcPts val="0"/>
              </a:spcBef>
            </a:pPr>
            <a:r>
              <a:rPr lang="en-US" sz="1800" b="1" dirty="0">
                <a:solidFill>
                  <a:srgbClr val="374151"/>
                </a:solidFill>
                <a:effectLst/>
                <a:ea typeface="Aptos" panose="020B0004020202020204" pitchFamily="34" charset="0"/>
                <a:cs typeface="Times New Roman" panose="02020603050405020304" pitchFamily="18" charset="0"/>
              </a:rPr>
              <a:t>Tourism industry:</a:t>
            </a:r>
            <a:endParaRPr lang="en-US" sz="1800" b="1" dirty="0">
              <a:ea typeface="Aptos" panose="020B0004020202020204" pitchFamily="34" charset="0"/>
              <a:cs typeface="Times New Roman" panose="02020603050405020304" pitchFamily="18" charset="0"/>
            </a:endParaRPr>
          </a:p>
          <a:p>
            <a:pPr marL="365125" marR="0" indent="0" algn="just">
              <a:lnSpc>
                <a:spcPct val="107000"/>
              </a:lnSpc>
              <a:spcBef>
                <a:spcPts val="0"/>
              </a:spcBef>
              <a:buNone/>
            </a:pPr>
            <a:r>
              <a:rPr lang="en-US" sz="1800" dirty="0">
                <a:solidFill>
                  <a:srgbClr val="374151"/>
                </a:solidFill>
                <a:effectLst/>
                <a:ea typeface="Aptos" panose="020B0004020202020204" pitchFamily="34" charset="0"/>
              </a:rPr>
              <a:t>A bullet train system's implementation boosts the transport and tourism sector by facilitating quicker and easier transit between popular tourist locations. Because they may visit more cities in less time, tourists can promote tourism as a major economic engine and help local economies in different locations</a:t>
            </a:r>
            <a:endParaRPr lang="en-CA" sz="1800" b="0" i="0" u="none" strike="noStrike" dirty="0">
              <a:solidFill>
                <a:srgbClr val="333333"/>
              </a:solidFill>
              <a:effectLst/>
            </a:endParaRPr>
          </a:p>
        </p:txBody>
      </p:sp>
    </p:spTree>
    <p:extLst>
      <p:ext uri="{BB962C8B-B14F-4D97-AF65-F5344CB8AC3E}">
        <p14:creationId xmlns:p14="http://schemas.microsoft.com/office/powerpoint/2010/main" val="2983982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TotalTime>
  <Words>4033</Words>
  <Application>Microsoft Macintosh PowerPoint</Application>
  <PresentationFormat>Widescreen</PresentationFormat>
  <Paragraphs>333</Paragraphs>
  <Slides>27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Aptos</vt:lpstr>
      <vt:lpstr>Arial</vt:lpstr>
      <vt:lpstr>Calibri</vt:lpstr>
      <vt:lpstr>Calibri Light</vt:lpstr>
      <vt:lpstr>Courier New</vt:lpstr>
      <vt:lpstr>Helvetica</vt:lpstr>
      <vt:lpstr>Times New Roman</vt:lpstr>
      <vt:lpstr>Wingdings</vt:lpstr>
      <vt:lpstr>Office Theme</vt:lpstr>
      <vt:lpstr>Project Recovery (MGMT-6060)</vt:lpstr>
      <vt:lpstr>Executive Summary Driving Economic Prosperity Along Ottawa to Windsor</vt:lpstr>
      <vt:lpstr>Executive Summary Driving Economic Prosperity Along Ottawa to Windsor</vt:lpstr>
      <vt:lpstr>Project Changes</vt:lpstr>
      <vt:lpstr>Company Description</vt:lpstr>
      <vt:lpstr>Industry Description</vt:lpstr>
      <vt:lpstr>Project Objectives</vt:lpstr>
      <vt:lpstr>Project Objectives</vt:lpstr>
      <vt:lpstr>Project Objectives</vt:lpstr>
      <vt:lpstr>Expected Benefits – Economic Value</vt:lpstr>
      <vt:lpstr>Expected Benefits - Social</vt:lpstr>
      <vt:lpstr>Expected Benefits – Environmental Accountability</vt:lpstr>
      <vt:lpstr>Preliminary Project Cash Flows</vt:lpstr>
      <vt:lpstr>Preliminary Stakeholder Register</vt:lpstr>
      <vt:lpstr>Preliminary Stakeholder Register</vt:lpstr>
      <vt:lpstr>Preliminary Stakeholder Register</vt:lpstr>
      <vt:lpstr>Required Resources - People Involve</vt:lpstr>
      <vt:lpstr>Required Resources - People Involve</vt:lpstr>
      <vt:lpstr>Required Resources – Physical Equipment</vt:lpstr>
      <vt:lpstr>Required Resources - Time</vt:lpstr>
      <vt:lpstr>Required Resources – Funding</vt:lpstr>
      <vt:lpstr>Preliminary Description of Any Technology</vt:lpstr>
      <vt:lpstr>Preliminary Description of Any Technology</vt:lpstr>
      <vt:lpstr>Preliminary Description of Any Technology</vt:lpstr>
      <vt:lpstr>Work Breakdown Structure and Schedule</vt:lpstr>
      <vt:lpstr>Summary of References</vt:lpstr>
      <vt:lpstr>Summary of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Recovery (MGMT-6060)</dc:title>
  <dc:creator>Adnan, M M Navid Al</dc:creator>
  <cp:lastModifiedBy>Rona Bautista</cp:lastModifiedBy>
  <cp:revision>22</cp:revision>
  <dcterms:created xsi:type="dcterms:W3CDTF">2024-01-11T22:18:22Z</dcterms:created>
  <dcterms:modified xsi:type="dcterms:W3CDTF">2024-01-19T22:45:47Z</dcterms:modified>
</cp:coreProperties>
</file>