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AAF2-7AAD-17DC-53B5-C414891B9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DD0B1-FF6B-8D98-E76A-687746195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CA8C3-2776-86F0-B724-1E776B72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3EEC-914B-6648-7776-AF8EF89F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8DDBB-2B48-C8D0-A20E-AA184264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3B40-A4B1-0309-E0CD-87956214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B53C-8417-21F2-D069-31E1C5F79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5069-24E9-4167-27BD-55E5A6CB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F034-31EE-9F1A-0F43-29A2D10A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5171A-2B09-0CA4-A85C-640AFA94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BAE46-87A5-EFBA-8186-ECD2FBD37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E7C9D-D9C4-3A7A-D7FC-632F4F708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E99E5-29D3-9EE8-C1AA-54712BB6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A44F-2E82-9050-79D7-E74C0913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B682-5B2E-FF65-31BB-2DC30053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2F99-6B75-7668-B9ED-427131EB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5A76-C943-0570-F7E8-4ADB6F23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EAC9-115C-AC9E-8B8D-896C9ED8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0221-4FA4-A97A-08BF-64CB3017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CDAA-4A2D-6CC3-871F-0E79573B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4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8C54-BE16-3C89-5D4A-11D2375D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AD98-832C-1BA9-7EEF-102C1E56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CCB9-E0D5-E99E-CFBD-03C405A5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EB7F-CEB2-236E-BCBD-AF3DCDAC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35CF-EE77-333F-CBC3-959978F6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5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D958-584C-2D5C-7C4A-FB59F856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CB7-D7FA-C975-55EE-97422B8BB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852E-2239-5839-DD8D-2E1B72AD9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89209-A17A-640B-22A8-458DA907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7AF47-3250-C675-6B6D-6B3DCB13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D28F8-D81D-227D-6831-A56EA63D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9D43-9700-0437-991D-7D5281DB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23A5-6D93-D505-8A19-FBD1CD90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850FB-F302-C476-F86E-95E17039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3C92D-B16D-2953-F312-139D1AFF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5F3A9-786B-EBF9-D7D1-3EAE2400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04A63-49FD-4077-4ED6-3CB5953B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74665-4CCD-91A2-3008-6A7E6B5F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4EF3E-7BD7-D239-FBC9-562ECF20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4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CA9D-F6AA-F31F-23E4-736D68E3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4F65B-3402-8660-08EC-C78FF30A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D6D30-D67D-1A9B-BFCE-03D679F0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B30CF-E83B-37FA-3C38-5F39709B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877F3-E7F7-A2EF-A6FE-131B05AE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C5CCC-DCB8-7E33-6163-B59334C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F2F9C-7169-B65F-C815-D87BBF08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0848-8ED6-BC42-7BF9-42C8A07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071C-9BD1-0F91-3B64-29AB2B28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ABEAF-FE14-1737-7C7C-004D5ED5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A9B16-CE68-9459-BF63-B1AAD982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6E3C-810C-560E-AAA8-F86D02B7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DB605-1300-DD50-3EDF-ED05D397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9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2A18-F4FD-1950-4C56-C84C8927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4019B-89F3-2AB6-550C-54EDCC90A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2F730-F726-6AB2-FFDD-F4E54263B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D7E34-1F3D-F512-CAFE-4D7237B1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D78CB-0D23-2F92-285D-4CF90AD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1E484-B832-393B-0C7F-8E8E50D2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00449-DF85-AC54-542E-CE1BED5D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5BC72-C0B4-913C-7C6F-FFA736967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D0C7-3944-EF5F-5FF7-9964EF053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E08B-F075-4E8C-A154-9CD1494454C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A669-0C57-38CB-91CD-C8DBB458A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C405-EF7D-9F75-8A29-721B225FC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20A1-5171-4242-88FA-7AB3F6D4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C20F-F191-3E92-8D8A-D14FF78B2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962785" cy="6858000"/>
          </a:xfr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r>
              <a:rPr lang="en-US" b="1" dirty="0"/>
              <a:t>MGMT-6056</a:t>
            </a:r>
          </a:p>
          <a:p>
            <a:pPr algn="l"/>
            <a:r>
              <a:rPr lang="en-US" b="1" dirty="0"/>
              <a:t>PROJECT COST MANAGEMENT</a:t>
            </a:r>
          </a:p>
          <a:p>
            <a:pPr algn="l"/>
            <a:r>
              <a:rPr lang="en-US" b="1" dirty="0"/>
              <a:t>PROJECT BUILD TREEHOUSE- BUNKIE</a:t>
            </a:r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PREPARED BY:</a:t>
            </a:r>
          </a:p>
          <a:p>
            <a:pPr algn="l"/>
            <a:r>
              <a:rPr lang="en-US" sz="1600" b="1" dirty="0"/>
              <a:t>GROUP 8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Jharana Ghimire                       1187000  </a:t>
            </a:r>
          </a:p>
          <a:p>
            <a:pPr algn="l"/>
            <a:r>
              <a:rPr lang="en-US" sz="16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Kayani, </a:t>
            </a:r>
            <a:r>
              <a:rPr lang="en-US" sz="1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uhammad </a:t>
            </a:r>
            <a:r>
              <a:rPr lang="en-US" sz="1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aider     1170868  </a:t>
            </a:r>
          </a:p>
          <a:p>
            <a:pPr algn="l"/>
            <a:r>
              <a:rPr lang="en-US" sz="1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ihan </a:t>
            </a:r>
            <a:r>
              <a:rPr lang="en-US" sz="16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hamike</a:t>
            </a:r>
            <a:r>
              <a:rPr lang="en-US" sz="16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Liyanage         1142109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5C96C8-92BA-B555-E528-B776FAC9C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1754803"/>
            <a:ext cx="4942280" cy="334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4A5B-2733-9AF5-20CA-CEB8D51B9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124287"/>
            <a:ext cx="11984115" cy="657645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HAND DRAWN SKETCH- BEST 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5D6AEB-B182-9152-358C-CA0E4FF0F47F}"/>
              </a:ext>
            </a:extLst>
          </p:cNvPr>
          <p:cNvCxnSpPr/>
          <p:nvPr/>
        </p:nvCxnSpPr>
        <p:spPr>
          <a:xfrm>
            <a:off x="3401627" y="1038687"/>
            <a:ext cx="5388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1D3D73E-4585-977E-041D-97D69162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24" y="1118668"/>
            <a:ext cx="7059361" cy="5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7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2A3E-3357-47E2-056C-7413B170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" y="88777"/>
            <a:ext cx="12011487" cy="664937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HAND DRAWN SKETCH- MORE DETAIL 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496C7E-6EF3-C47E-BC23-FB9E3E42C0CC}"/>
              </a:ext>
            </a:extLst>
          </p:cNvPr>
          <p:cNvCxnSpPr/>
          <p:nvPr/>
        </p:nvCxnSpPr>
        <p:spPr>
          <a:xfrm>
            <a:off x="2629270" y="1109709"/>
            <a:ext cx="6933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06F287-6389-6CFE-A637-587002B4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02" y="1220681"/>
            <a:ext cx="8599773" cy="512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9159-B639-FAC5-DE3D-65C93BE3E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115410"/>
            <a:ext cx="12002609" cy="649845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HAND DRAWN SKETCH- CROSS SECTION 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D8BA32-34AE-8BCF-F8F4-B815577E93B4}"/>
              </a:ext>
            </a:extLst>
          </p:cNvPr>
          <p:cNvCxnSpPr/>
          <p:nvPr/>
        </p:nvCxnSpPr>
        <p:spPr>
          <a:xfrm>
            <a:off x="2308194" y="1136342"/>
            <a:ext cx="7324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0B4F9-8793-C993-1C0C-8C36EA0F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45" y="1358710"/>
            <a:ext cx="8107867" cy="448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5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2CE0-DBB3-D163-4014-CF002DC7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6" y="122068"/>
            <a:ext cx="12011487" cy="6613864"/>
          </a:xfr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</a:t>
            </a:r>
          </a:p>
          <a:p>
            <a:pPr marL="0" indent="0" algn="ctr">
              <a:buNone/>
            </a:pPr>
            <a:r>
              <a:rPr lang="en-US" dirty="0"/>
              <a:t>  ASSIGNMENT WORK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4E4BFC-8F57-8FB0-1A3D-7D7A3090A4CF}"/>
              </a:ext>
            </a:extLst>
          </p:cNvPr>
          <p:cNvSpPr/>
          <p:nvPr/>
        </p:nvSpPr>
        <p:spPr>
          <a:xfrm>
            <a:off x="288542" y="1633490"/>
            <a:ext cx="1905732" cy="165124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DISCUSSION FOR THE ASSIGNMENT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ALL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NOV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E38E69-A02B-76DF-D5FB-0DAFF01529F0}"/>
              </a:ext>
            </a:extLst>
          </p:cNvPr>
          <p:cNvSpPr/>
          <p:nvPr/>
        </p:nvSpPr>
        <p:spPr>
          <a:xfrm>
            <a:off x="2540870" y="1633490"/>
            <a:ext cx="1784412" cy="16512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PREPARATION OF SKETCHES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JHARANA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NOV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C830C4-4480-06A6-C495-F1E82494EC63}"/>
              </a:ext>
            </a:extLst>
          </p:cNvPr>
          <p:cNvSpPr/>
          <p:nvPr/>
        </p:nvSpPr>
        <p:spPr>
          <a:xfrm>
            <a:off x="4605112" y="1633491"/>
            <a:ext cx="1571348" cy="16512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CONSTRUCT WBS SHAMIKE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NOV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5E8D3F-E18A-15A3-98CF-B876ADF4A792}"/>
              </a:ext>
            </a:extLst>
          </p:cNvPr>
          <p:cNvSpPr/>
          <p:nvPr/>
        </p:nvSpPr>
        <p:spPr>
          <a:xfrm>
            <a:off x="6431129" y="1633492"/>
            <a:ext cx="1571348" cy="16512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GANTT CHART SHAMIKE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NOV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516EDC-BBBA-0D0F-8AA5-1DF0977F451F}"/>
              </a:ext>
            </a:extLst>
          </p:cNvPr>
          <p:cNvSpPr/>
          <p:nvPr/>
        </p:nvSpPr>
        <p:spPr>
          <a:xfrm>
            <a:off x="8285648" y="1633490"/>
            <a:ext cx="1571348" cy="16512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 BUDGET SHAMIKE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NOV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A49961-7896-B839-C89F-A2E38439E598}"/>
              </a:ext>
            </a:extLst>
          </p:cNvPr>
          <p:cNvSpPr/>
          <p:nvPr/>
        </p:nvSpPr>
        <p:spPr>
          <a:xfrm>
            <a:off x="10080592" y="1633490"/>
            <a:ext cx="1571348" cy="16512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 RESOURCE USAGE SHAMIKE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NOV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9D7522-39A4-5730-71BC-16775356A4FA}"/>
              </a:ext>
            </a:extLst>
          </p:cNvPr>
          <p:cNvSpPr/>
          <p:nvPr/>
        </p:nvSpPr>
        <p:spPr>
          <a:xfrm>
            <a:off x="10201918" y="3777452"/>
            <a:ext cx="1509205" cy="14914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THE EXCEL OUTLINE HAIDER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NOV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61E846-606D-97D9-5850-D0BAD433B3F8}"/>
              </a:ext>
            </a:extLst>
          </p:cNvPr>
          <p:cNvSpPr/>
          <p:nvPr/>
        </p:nvSpPr>
        <p:spPr>
          <a:xfrm>
            <a:off x="8365914" y="3777454"/>
            <a:ext cx="1669002" cy="14914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DATA ON EXCEL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HAIDER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NOV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453A14-F66A-44EF-1C8F-96CEE582AC0A}"/>
              </a:ext>
            </a:extLst>
          </p:cNvPr>
          <p:cNvSpPr/>
          <p:nvPr/>
        </p:nvSpPr>
        <p:spPr>
          <a:xfrm>
            <a:off x="6414500" y="3777453"/>
            <a:ext cx="1784412" cy="14914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CALCULATION ON EXCEL HAIDER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NOV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5DA7B0-163A-CE6E-E8B4-6782B5264AAA}"/>
              </a:ext>
            </a:extLst>
          </p:cNvPr>
          <p:cNvSpPr/>
          <p:nvPr/>
        </p:nvSpPr>
        <p:spPr>
          <a:xfrm>
            <a:off x="4420376" y="3777453"/>
            <a:ext cx="1661596" cy="14026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POWERPOINT OUTLINE JHARANA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NOV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71D256-95FC-D105-6C97-B59E4DC86C63}"/>
              </a:ext>
            </a:extLst>
          </p:cNvPr>
          <p:cNvSpPr/>
          <p:nvPr/>
        </p:nvSpPr>
        <p:spPr>
          <a:xfrm>
            <a:off x="2347056" y="3777454"/>
            <a:ext cx="1802173" cy="14026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DRAW SKETCHEN INTO PPT FILE JHARANA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NOV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861552-87D5-E8E1-2139-F66553BC2F34}"/>
              </a:ext>
            </a:extLst>
          </p:cNvPr>
          <p:cNvSpPr/>
          <p:nvPr/>
        </p:nvSpPr>
        <p:spPr>
          <a:xfrm>
            <a:off x="406907" y="3733067"/>
            <a:ext cx="1669002" cy="14914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 THE PROJECT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ALL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DEC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0BACF0-DFBB-C8F5-76C5-C34731AACE87}"/>
              </a:ext>
            </a:extLst>
          </p:cNvPr>
          <p:cNvSpPr/>
          <p:nvPr/>
        </p:nvSpPr>
        <p:spPr>
          <a:xfrm>
            <a:off x="1374947" y="5548536"/>
            <a:ext cx="1944217" cy="108308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REVIEW THE PROJECT- ALL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 DEC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953350-B559-418E-AC01-0207CF076F7D}"/>
              </a:ext>
            </a:extLst>
          </p:cNvPr>
          <p:cNvCxnSpPr>
            <a:endCxn id="5" idx="1"/>
          </p:cNvCxnSpPr>
          <p:nvPr/>
        </p:nvCxnSpPr>
        <p:spPr>
          <a:xfrm>
            <a:off x="2194274" y="2370338"/>
            <a:ext cx="34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F34031-67D3-2875-A5EE-08589518780B}"/>
              </a:ext>
            </a:extLst>
          </p:cNvPr>
          <p:cNvCxnSpPr>
            <a:endCxn id="6" idx="1"/>
          </p:cNvCxnSpPr>
          <p:nvPr/>
        </p:nvCxnSpPr>
        <p:spPr>
          <a:xfrm>
            <a:off x="4325282" y="2459111"/>
            <a:ext cx="2798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7A04B2-6A90-7B04-FD09-B17B6F720975}"/>
              </a:ext>
            </a:extLst>
          </p:cNvPr>
          <p:cNvCxnSpPr>
            <a:stCxn id="6" idx="3"/>
          </p:cNvCxnSpPr>
          <p:nvPr/>
        </p:nvCxnSpPr>
        <p:spPr>
          <a:xfrm flipV="1">
            <a:off x="6176460" y="2459111"/>
            <a:ext cx="2380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23F236-B89B-27B9-68D5-6FE106F1597A}"/>
              </a:ext>
            </a:extLst>
          </p:cNvPr>
          <p:cNvCxnSpPr>
            <a:endCxn id="8" idx="1"/>
          </p:cNvCxnSpPr>
          <p:nvPr/>
        </p:nvCxnSpPr>
        <p:spPr>
          <a:xfrm>
            <a:off x="8025042" y="2459111"/>
            <a:ext cx="2606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5546E7-4123-D42F-0410-B5642FF99543}"/>
              </a:ext>
            </a:extLst>
          </p:cNvPr>
          <p:cNvCxnSpPr>
            <a:endCxn id="9" idx="1"/>
          </p:cNvCxnSpPr>
          <p:nvPr/>
        </p:nvCxnSpPr>
        <p:spPr>
          <a:xfrm>
            <a:off x="9856996" y="2459111"/>
            <a:ext cx="2235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89EE8A-8B14-4B3E-4842-32D204F27987}"/>
              </a:ext>
            </a:extLst>
          </p:cNvPr>
          <p:cNvCxnSpPr/>
          <p:nvPr/>
        </p:nvCxnSpPr>
        <p:spPr>
          <a:xfrm>
            <a:off x="10956520" y="3284733"/>
            <a:ext cx="0" cy="49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5E86B8-97DD-9BEE-14DF-C5760C3D231F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0034916" y="4523173"/>
            <a:ext cx="167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A3F0D8-FC71-4A03-75CA-9398864544A5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8198912" y="4523175"/>
            <a:ext cx="167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A798E1-D2FC-474A-DD1B-378E988ED4E0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095999" y="4523173"/>
            <a:ext cx="31850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4A0974-B727-C0E8-80A7-4A8B86C68B3E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4156242" y="4478786"/>
            <a:ext cx="2641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EE196F-6711-2778-C636-B353A3AA1F6A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2075909" y="4478788"/>
            <a:ext cx="271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89C6DC4-7DE1-112C-979C-7E5C39E42906}"/>
              </a:ext>
            </a:extLst>
          </p:cNvPr>
          <p:cNvCxnSpPr/>
          <p:nvPr/>
        </p:nvCxnSpPr>
        <p:spPr>
          <a:xfrm rot="16200000" flipH="1">
            <a:off x="960470" y="5258363"/>
            <a:ext cx="448330" cy="380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80C507-349B-6D9E-77A0-6AD78A9CAF2C}"/>
              </a:ext>
            </a:extLst>
          </p:cNvPr>
          <p:cNvCxnSpPr/>
          <p:nvPr/>
        </p:nvCxnSpPr>
        <p:spPr>
          <a:xfrm>
            <a:off x="4052285" y="1065320"/>
            <a:ext cx="42483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4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BFDA06E-DC52-D990-E3A1-5868335FB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453699"/>
              </p:ext>
            </p:extLst>
          </p:nvPr>
        </p:nvGraphicFramePr>
        <p:xfrm>
          <a:off x="133166" y="159798"/>
          <a:ext cx="11665254" cy="511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279">
                  <a:extLst>
                    <a:ext uri="{9D8B030D-6E8A-4147-A177-3AD203B41FA5}">
                      <a16:colId xmlns:a16="http://schemas.microsoft.com/office/drawing/2014/main" val="1167884766"/>
                    </a:ext>
                  </a:extLst>
                </a:gridCol>
                <a:gridCol w="5988556">
                  <a:extLst>
                    <a:ext uri="{9D8B030D-6E8A-4147-A177-3AD203B41FA5}">
                      <a16:colId xmlns:a16="http://schemas.microsoft.com/office/drawing/2014/main" val="745088035"/>
                    </a:ext>
                  </a:extLst>
                </a:gridCol>
                <a:gridCol w="3888419">
                  <a:extLst>
                    <a:ext uri="{9D8B030D-6E8A-4147-A177-3AD203B41FA5}">
                      <a16:colId xmlns:a16="http://schemas.microsoft.com/office/drawing/2014/main" val="293553717"/>
                    </a:ext>
                  </a:extLst>
                </a:gridCol>
              </a:tblGrid>
              <a:tr h="6389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WBS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CONTROL ACCOUNT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BASELINE COST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73579"/>
                  </a:ext>
                </a:extLst>
              </a:tr>
              <a:tr h="638993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6,610.00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069753"/>
                  </a:ext>
                </a:extLst>
              </a:tr>
              <a:tr h="638993">
                <a:tc>
                  <a:txBody>
                    <a:bodyPr/>
                    <a:lstStyle/>
                    <a:p>
                      <a:r>
                        <a:rPr lang="en-US" dirty="0"/>
                        <a:t>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Buying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53124"/>
                  </a:ext>
                </a:extLst>
              </a:tr>
              <a:tr h="638993">
                <a:tc>
                  <a:txBody>
                    <a:bodyPr/>
                    <a:lstStyle/>
                    <a:p>
                      <a:r>
                        <a:rPr lang="en-US" dirty="0"/>
                        <a:t>1.2.2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Steel Bracket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04608"/>
                  </a:ext>
                </a:extLst>
              </a:tr>
              <a:tr h="638993">
                <a:tc>
                  <a:txBody>
                    <a:bodyPr/>
                    <a:lstStyle/>
                    <a:p>
                      <a:r>
                        <a:rPr lang="en-US" dirty="0"/>
                        <a:t>1.2.3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 House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55417"/>
                  </a:ext>
                </a:extLst>
              </a:tr>
              <a:tr h="638993">
                <a:tc>
                  <a:txBody>
                    <a:bodyPr/>
                    <a:lstStyle/>
                    <a:p>
                      <a:r>
                        <a:rPr lang="en-US" dirty="0"/>
                        <a:t>1.2.4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Suspension Bridge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69741"/>
                  </a:ext>
                </a:extLst>
              </a:tr>
              <a:tr h="638993">
                <a:tc>
                  <a:txBody>
                    <a:bodyPr/>
                    <a:lstStyle/>
                    <a:p>
                      <a:r>
                        <a:rPr lang="en-US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49333"/>
                  </a:ext>
                </a:extLst>
              </a:tr>
              <a:tr h="638993">
                <a:tc>
                  <a:txBody>
                    <a:bodyPr/>
                    <a:lstStyle/>
                    <a:p>
                      <a:r>
                        <a:rPr lang="en-US" dirty="0"/>
                        <a:t>1.3.2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198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4DAC19-0A64-18AE-C4A5-0E5FFA946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79199"/>
              </p:ext>
            </p:extLst>
          </p:nvPr>
        </p:nvGraphicFramePr>
        <p:xfrm>
          <a:off x="133166" y="5271741"/>
          <a:ext cx="11665254" cy="60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83">
                  <a:extLst>
                    <a:ext uri="{9D8B030D-6E8A-4147-A177-3AD203B41FA5}">
                      <a16:colId xmlns:a16="http://schemas.microsoft.com/office/drawing/2014/main" val="1913484745"/>
                    </a:ext>
                  </a:extLst>
                </a:gridCol>
                <a:gridCol w="6008253">
                  <a:extLst>
                    <a:ext uri="{9D8B030D-6E8A-4147-A177-3AD203B41FA5}">
                      <a16:colId xmlns:a16="http://schemas.microsoft.com/office/drawing/2014/main" val="80930610"/>
                    </a:ext>
                  </a:extLst>
                </a:gridCol>
                <a:gridCol w="3888418">
                  <a:extLst>
                    <a:ext uri="{9D8B030D-6E8A-4147-A177-3AD203B41FA5}">
                      <a16:colId xmlns:a16="http://schemas.microsoft.com/office/drawing/2014/main" val="1912485231"/>
                    </a:ext>
                  </a:extLst>
                </a:gridCol>
              </a:tblGrid>
              <a:tr h="60527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1.4.1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Customer Acceptance and Project Closure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481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5B7E43-ABA3-3F87-2097-FF0FE5832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35784"/>
              </p:ext>
            </p:extLst>
          </p:nvPr>
        </p:nvGraphicFramePr>
        <p:xfrm>
          <a:off x="133166" y="5877016"/>
          <a:ext cx="11665255" cy="60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83">
                  <a:extLst>
                    <a:ext uri="{9D8B030D-6E8A-4147-A177-3AD203B41FA5}">
                      <a16:colId xmlns:a16="http://schemas.microsoft.com/office/drawing/2014/main" val="1753888236"/>
                    </a:ext>
                  </a:extLst>
                </a:gridCol>
                <a:gridCol w="6008254">
                  <a:extLst>
                    <a:ext uri="{9D8B030D-6E8A-4147-A177-3AD203B41FA5}">
                      <a16:colId xmlns:a16="http://schemas.microsoft.com/office/drawing/2014/main" val="1698335382"/>
                    </a:ext>
                  </a:extLst>
                </a:gridCol>
                <a:gridCol w="3888418">
                  <a:extLst>
                    <a:ext uri="{9D8B030D-6E8A-4147-A177-3AD203B41FA5}">
                      <a16:colId xmlns:a16="http://schemas.microsoft.com/office/drawing/2014/main" val="2663463964"/>
                    </a:ext>
                  </a:extLst>
                </a:gridCol>
              </a:tblGrid>
              <a:tr h="605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22580.00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7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96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F30A1-E1A6-FB96-A418-E6BC18EEC9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" r="2" b="2"/>
          <a:stretch/>
        </p:blipFill>
        <p:spPr bwMode="auto">
          <a:xfrm>
            <a:off x="0" y="1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4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176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Ghimire, Jharana</dc:creator>
  <cp:lastModifiedBy>Ghimire, Jharana</cp:lastModifiedBy>
  <cp:revision>2</cp:revision>
  <dcterms:created xsi:type="dcterms:W3CDTF">2023-12-05T04:21:07Z</dcterms:created>
  <dcterms:modified xsi:type="dcterms:W3CDTF">2023-12-06T00:50:59Z</dcterms:modified>
</cp:coreProperties>
</file>