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7.xml" ContentType="application/vnd.openxmlformats-officedocument.themeOverrid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8.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 id="2147483696" r:id="rId3"/>
  </p:sldMasterIdLst>
  <p:notesMasterIdLst>
    <p:notesMasterId r:id="rId59"/>
  </p:notesMasterIdLst>
  <p:handoutMasterIdLst>
    <p:handoutMasterId r:id="rId60"/>
  </p:handoutMasterIdLst>
  <p:sldIdLst>
    <p:sldId id="315" r:id="rId4"/>
    <p:sldId id="296" r:id="rId5"/>
    <p:sldId id="361" r:id="rId6"/>
    <p:sldId id="303" r:id="rId7"/>
    <p:sldId id="311" r:id="rId8"/>
    <p:sldId id="310" r:id="rId9"/>
    <p:sldId id="314" r:id="rId10"/>
    <p:sldId id="302" r:id="rId11"/>
    <p:sldId id="304" r:id="rId12"/>
    <p:sldId id="362" r:id="rId13"/>
    <p:sldId id="305" r:id="rId14"/>
    <p:sldId id="256" r:id="rId15"/>
    <p:sldId id="278" r:id="rId16"/>
    <p:sldId id="348" r:id="rId17"/>
    <p:sldId id="306" r:id="rId18"/>
    <p:sldId id="265" r:id="rId19"/>
    <p:sldId id="280" r:id="rId20"/>
    <p:sldId id="281" r:id="rId21"/>
    <p:sldId id="283" r:id="rId22"/>
    <p:sldId id="266" r:id="rId23"/>
    <p:sldId id="279" r:id="rId24"/>
    <p:sldId id="285" r:id="rId25"/>
    <p:sldId id="286" r:id="rId26"/>
    <p:sldId id="287" r:id="rId27"/>
    <p:sldId id="288" r:id="rId28"/>
    <p:sldId id="267" r:id="rId29"/>
    <p:sldId id="293" r:id="rId30"/>
    <p:sldId id="324" r:id="rId31"/>
    <p:sldId id="322" r:id="rId32"/>
    <p:sldId id="358" r:id="rId33"/>
    <p:sldId id="290" r:id="rId34"/>
    <p:sldId id="319" r:id="rId35"/>
    <p:sldId id="330" r:id="rId36"/>
    <p:sldId id="350" r:id="rId37"/>
    <p:sldId id="356" r:id="rId38"/>
    <p:sldId id="369" r:id="rId39"/>
    <p:sldId id="366" r:id="rId40"/>
    <p:sldId id="367" r:id="rId41"/>
    <p:sldId id="368" r:id="rId42"/>
    <p:sldId id="347" r:id="rId43"/>
    <p:sldId id="332" r:id="rId44"/>
    <p:sldId id="333" r:id="rId45"/>
    <p:sldId id="351" r:id="rId46"/>
    <p:sldId id="352" r:id="rId47"/>
    <p:sldId id="353" r:id="rId48"/>
    <p:sldId id="354" r:id="rId49"/>
    <p:sldId id="337" r:id="rId50"/>
    <p:sldId id="359" r:id="rId51"/>
    <p:sldId id="355" r:id="rId52"/>
    <p:sldId id="360" r:id="rId53"/>
    <p:sldId id="336" r:id="rId54"/>
    <p:sldId id="370" r:id="rId55"/>
    <p:sldId id="275" r:id="rId56"/>
    <p:sldId id="295" r:id="rId57"/>
    <p:sldId id="316" r:id="rId58"/>
  </p:sldIdLst>
  <p:sldSz cx="9144000" cy="6858000" type="screen4x3"/>
  <p:notesSz cx="7010400" cy="9296400"/>
  <p:custDataLst>
    <p:tags r:id="rId61"/>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mington, Derek" initials="HD" lastIdx="13" clrIdx="0">
    <p:extLst>
      <p:ext uri="{19B8F6BF-5375-455C-9EA6-DF929625EA0E}">
        <p15:presenceInfo xmlns:p15="http://schemas.microsoft.com/office/powerpoint/2012/main" userId="S-1-5-21-750930478-754930973-930774774-4633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47" autoAdjust="0"/>
    <p:restoredTop sz="94606" autoAdjust="0"/>
  </p:normalViewPr>
  <p:slideViewPr>
    <p:cSldViewPr snapToGrid="0">
      <p:cViewPr varScale="1">
        <p:scale>
          <a:sx n="94" d="100"/>
          <a:sy n="94" d="100"/>
        </p:scale>
        <p:origin x="624" y="91"/>
      </p:cViewPr>
      <p:guideLst>
        <p:guide orient="horz" pos="2160"/>
        <p:guide pos="2880"/>
      </p:guideLst>
    </p:cSldViewPr>
  </p:slid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tags" Target="tags/tag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handoutMaster" Target="handoutMasters/handoutMaster1.xml"/><Relationship Id="rId65"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Variable,</a:t>
            </a:r>
            <a:r>
              <a:rPr lang="en-CA" baseline="0"/>
              <a:t> Fixed, and Total Costs</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Sheet2!$G$12</c:f>
              <c:strCache>
                <c:ptCount val="1"/>
                <c:pt idx="0">
                  <c:v>Fixed Cost Equipment Rental</c:v>
                </c:pt>
              </c:strCache>
            </c:strRef>
          </c:tx>
          <c:spPr>
            <a:ln w="28575" cap="rnd">
              <a:solidFill>
                <a:schemeClr val="accent1"/>
              </a:solidFill>
              <a:round/>
            </a:ln>
            <a:effectLst/>
          </c:spPr>
          <c:marker>
            <c:symbol val="none"/>
          </c:marker>
          <c:cat>
            <c:numRef>
              <c:f>Sheet2!$H$11:$N$11</c:f>
              <c:numCache>
                <c:formatCode>General</c:formatCode>
                <c:ptCount val="7"/>
                <c:pt idx="0">
                  <c:v>0</c:v>
                </c:pt>
                <c:pt idx="1">
                  <c:v>1</c:v>
                </c:pt>
                <c:pt idx="2">
                  <c:v>2</c:v>
                </c:pt>
                <c:pt idx="3">
                  <c:v>3</c:v>
                </c:pt>
                <c:pt idx="4">
                  <c:v>4</c:v>
                </c:pt>
                <c:pt idx="5">
                  <c:v>5</c:v>
                </c:pt>
                <c:pt idx="6">
                  <c:v>6</c:v>
                </c:pt>
              </c:numCache>
            </c:numRef>
          </c:cat>
          <c:val>
            <c:numRef>
              <c:f>Sheet2!$H$12:$N$12</c:f>
              <c:numCache>
                <c:formatCode>General</c:formatCode>
                <c:ptCount val="7"/>
                <c:pt idx="0">
                  <c:v>100</c:v>
                </c:pt>
                <c:pt idx="1">
                  <c:v>100</c:v>
                </c:pt>
                <c:pt idx="2">
                  <c:v>100</c:v>
                </c:pt>
                <c:pt idx="3">
                  <c:v>100</c:v>
                </c:pt>
                <c:pt idx="4">
                  <c:v>100</c:v>
                </c:pt>
                <c:pt idx="5">
                  <c:v>100</c:v>
                </c:pt>
                <c:pt idx="6">
                  <c:v>100</c:v>
                </c:pt>
              </c:numCache>
            </c:numRef>
          </c:val>
          <c:smooth val="0"/>
          <c:extLst>
            <c:ext xmlns:c16="http://schemas.microsoft.com/office/drawing/2014/chart" uri="{C3380CC4-5D6E-409C-BE32-E72D297353CC}">
              <c16:uniqueId val="{00000000-4C4F-4975-8E18-6914BB331DA0}"/>
            </c:ext>
          </c:extLst>
        </c:ser>
        <c:ser>
          <c:idx val="1"/>
          <c:order val="1"/>
          <c:tx>
            <c:strRef>
              <c:f>Sheet2!$G$13</c:f>
              <c:strCache>
                <c:ptCount val="1"/>
                <c:pt idx="0">
                  <c:v>Variable Cost @ $50 each</c:v>
                </c:pt>
              </c:strCache>
            </c:strRef>
          </c:tx>
          <c:spPr>
            <a:ln w="28575" cap="rnd">
              <a:solidFill>
                <a:schemeClr val="accent2"/>
              </a:solidFill>
              <a:prstDash val="sysDot"/>
              <a:round/>
            </a:ln>
            <a:effectLst/>
          </c:spPr>
          <c:marker>
            <c:symbol val="none"/>
          </c:marker>
          <c:cat>
            <c:numRef>
              <c:f>Sheet2!$H$11:$N$11</c:f>
              <c:numCache>
                <c:formatCode>General</c:formatCode>
                <c:ptCount val="7"/>
                <c:pt idx="0">
                  <c:v>0</c:v>
                </c:pt>
                <c:pt idx="1">
                  <c:v>1</c:v>
                </c:pt>
                <c:pt idx="2">
                  <c:v>2</c:v>
                </c:pt>
                <c:pt idx="3">
                  <c:v>3</c:v>
                </c:pt>
                <c:pt idx="4">
                  <c:v>4</c:v>
                </c:pt>
                <c:pt idx="5">
                  <c:v>5</c:v>
                </c:pt>
                <c:pt idx="6">
                  <c:v>6</c:v>
                </c:pt>
              </c:numCache>
            </c:numRef>
          </c:cat>
          <c:val>
            <c:numRef>
              <c:f>Sheet2!$H$13:$N$13</c:f>
              <c:numCache>
                <c:formatCode>General</c:formatCode>
                <c:ptCount val="7"/>
                <c:pt idx="0">
                  <c:v>0</c:v>
                </c:pt>
                <c:pt idx="1">
                  <c:v>50</c:v>
                </c:pt>
                <c:pt idx="2">
                  <c:v>100</c:v>
                </c:pt>
                <c:pt idx="3">
                  <c:v>150</c:v>
                </c:pt>
                <c:pt idx="4">
                  <c:v>200</c:v>
                </c:pt>
                <c:pt idx="5">
                  <c:v>250</c:v>
                </c:pt>
                <c:pt idx="6">
                  <c:v>300</c:v>
                </c:pt>
              </c:numCache>
            </c:numRef>
          </c:val>
          <c:smooth val="0"/>
          <c:extLst>
            <c:ext xmlns:c16="http://schemas.microsoft.com/office/drawing/2014/chart" uri="{C3380CC4-5D6E-409C-BE32-E72D297353CC}">
              <c16:uniqueId val="{00000001-4C4F-4975-8E18-6914BB331DA0}"/>
            </c:ext>
          </c:extLst>
        </c:ser>
        <c:ser>
          <c:idx val="2"/>
          <c:order val="2"/>
          <c:tx>
            <c:strRef>
              <c:f>Sheet2!$G$14</c:f>
              <c:strCache>
                <c:ptCount val="1"/>
                <c:pt idx="0">
                  <c:v>Total</c:v>
                </c:pt>
              </c:strCache>
            </c:strRef>
          </c:tx>
          <c:spPr>
            <a:ln w="28575" cap="rnd">
              <a:solidFill>
                <a:srgbClr val="00B050"/>
              </a:solidFill>
              <a:round/>
            </a:ln>
            <a:effectLst/>
          </c:spPr>
          <c:marker>
            <c:symbol val="none"/>
          </c:marker>
          <c:cat>
            <c:numRef>
              <c:f>Sheet2!$H$11:$N$11</c:f>
              <c:numCache>
                <c:formatCode>General</c:formatCode>
                <c:ptCount val="7"/>
                <c:pt idx="0">
                  <c:v>0</c:v>
                </c:pt>
                <c:pt idx="1">
                  <c:v>1</c:v>
                </c:pt>
                <c:pt idx="2">
                  <c:v>2</c:v>
                </c:pt>
                <c:pt idx="3">
                  <c:v>3</c:v>
                </c:pt>
                <c:pt idx="4">
                  <c:v>4</c:v>
                </c:pt>
                <c:pt idx="5">
                  <c:v>5</c:v>
                </c:pt>
                <c:pt idx="6">
                  <c:v>6</c:v>
                </c:pt>
              </c:numCache>
            </c:numRef>
          </c:cat>
          <c:val>
            <c:numRef>
              <c:f>Sheet2!$H$14:$N$14</c:f>
              <c:numCache>
                <c:formatCode>General</c:formatCode>
                <c:ptCount val="7"/>
                <c:pt idx="0">
                  <c:v>100</c:v>
                </c:pt>
                <c:pt idx="1">
                  <c:v>150</c:v>
                </c:pt>
                <c:pt idx="2">
                  <c:v>200</c:v>
                </c:pt>
                <c:pt idx="3">
                  <c:v>250</c:v>
                </c:pt>
                <c:pt idx="4">
                  <c:v>300</c:v>
                </c:pt>
                <c:pt idx="5">
                  <c:v>350</c:v>
                </c:pt>
                <c:pt idx="6">
                  <c:v>400</c:v>
                </c:pt>
              </c:numCache>
            </c:numRef>
          </c:val>
          <c:smooth val="0"/>
          <c:extLst>
            <c:ext xmlns:c16="http://schemas.microsoft.com/office/drawing/2014/chart" uri="{C3380CC4-5D6E-409C-BE32-E72D297353CC}">
              <c16:uniqueId val="{00000002-4C4F-4975-8E18-6914BB331DA0}"/>
            </c:ext>
          </c:extLst>
        </c:ser>
        <c:dLbls>
          <c:showLegendKey val="0"/>
          <c:showVal val="0"/>
          <c:showCatName val="0"/>
          <c:showSerName val="0"/>
          <c:showPercent val="0"/>
          <c:showBubbleSize val="0"/>
        </c:dLbls>
        <c:smooth val="0"/>
        <c:axId val="432283696"/>
        <c:axId val="432282384"/>
      </c:lineChart>
      <c:catAx>
        <c:axId val="432283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282384"/>
        <c:crosses val="autoZero"/>
        <c:auto val="1"/>
        <c:lblAlgn val="ctr"/>
        <c:lblOffset val="100"/>
        <c:noMultiLvlLbl val="0"/>
      </c:catAx>
      <c:valAx>
        <c:axId val="432282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43228369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
          <c:y val="0.87821715142750012"/>
          <c:w val="0.96289308176100619"/>
          <c:h val="0.1217828485724998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baseline="0" dirty="0"/>
              <a:t>Total Costs to make vs Purchase Cost</a:t>
            </a:r>
            <a:endParaRPr lang="en-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2"/>
          <c:order val="2"/>
          <c:tx>
            <c:strRef>
              <c:f>Sheet2!$G$14</c:f>
              <c:strCache>
                <c:ptCount val="1"/>
                <c:pt idx="0">
                  <c:v>Total</c:v>
                </c:pt>
              </c:strCache>
            </c:strRef>
          </c:tx>
          <c:spPr>
            <a:ln w="28575" cap="rnd">
              <a:solidFill>
                <a:srgbClr val="00B050"/>
              </a:solidFill>
              <a:round/>
            </a:ln>
            <a:effectLst/>
          </c:spPr>
          <c:marker>
            <c:symbol val="none"/>
          </c:marker>
          <c:cat>
            <c:numRef>
              <c:f>Sheet2!$H$11:$N$11</c:f>
              <c:numCache>
                <c:formatCode>General</c:formatCode>
                <c:ptCount val="7"/>
                <c:pt idx="0">
                  <c:v>0</c:v>
                </c:pt>
                <c:pt idx="1">
                  <c:v>1</c:v>
                </c:pt>
                <c:pt idx="2">
                  <c:v>2</c:v>
                </c:pt>
                <c:pt idx="3">
                  <c:v>3</c:v>
                </c:pt>
                <c:pt idx="4">
                  <c:v>4</c:v>
                </c:pt>
                <c:pt idx="5">
                  <c:v>5</c:v>
                </c:pt>
                <c:pt idx="6">
                  <c:v>6</c:v>
                </c:pt>
              </c:numCache>
            </c:numRef>
          </c:cat>
          <c:val>
            <c:numRef>
              <c:f>Sheet2!$H$14:$N$14</c:f>
              <c:numCache>
                <c:formatCode>General</c:formatCode>
                <c:ptCount val="7"/>
                <c:pt idx="0">
                  <c:v>100</c:v>
                </c:pt>
                <c:pt idx="1">
                  <c:v>150</c:v>
                </c:pt>
                <c:pt idx="2">
                  <c:v>200</c:v>
                </c:pt>
                <c:pt idx="3">
                  <c:v>250</c:v>
                </c:pt>
                <c:pt idx="4">
                  <c:v>300</c:v>
                </c:pt>
                <c:pt idx="5">
                  <c:v>350</c:v>
                </c:pt>
                <c:pt idx="6">
                  <c:v>400</c:v>
                </c:pt>
              </c:numCache>
            </c:numRef>
          </c:val>
          <c:smooth val="0"/>
          <c:extLst>
            <c:ext xmlns:c16="http://schemas.microsoft.com/office/drawing/2014/chart" uri="{C3380CC4-5D6E-409C-BE32-E72D297353CC}">
              <c16:uniqueId val="{00000002-4C4F-4975-8E18-6914BB331DA0}"/>
            </c:ext>
          </c:extLst>
        </c:ser>
        <c:ser>
          <c:idx val="3"/>
          <c:order val="3"/>
          <c:tx>
            <c:strRef>
              <c:f>Sheet2!$G$15</c:f>
              <c:strCache>
                <c:ptCount val="1"/>
                <c:pt idx="0">
                  <c:v>Purchase Cost</c:v>
                </c:pt>
              </c:strCache>
            </c:strRef>
          </c:tx>
          <c:spPr>
            <a:ln w="28575" cap="rnd">
              <a:solidFill>
                <a:schemeClr val="accent4"/>
              </a:solidFill>
              <a:round/>
            </a:ln>
            <a:effectLst/>
          </c:spPr>
          <c:marker>
            <c:symbol val="none"/>
          </c:marker>
          <c:cat>
            <c:numRef>
              <c:f>Sheet2!$H$11:$N$11</c:f>
              <c:numCache>
                <c:formatCode>General</c:formatCode>
                <c:ptCount val="7"/>
                <c:pt idx="0">
                  <c:v>0</c:v>
                </c:pt>
                <c:pt idx="1">
                  <c:v>1</c:v>
                </c:pt>
                <c:pt idx="2">
                  <c:v>2</c:v>
                </c:pt>
                <c:pt idx="3">
                  <c:v>3</c:v>
                </c:pt>
                <c:pt idx="4">
                  <c:v>4</c:v>
                </c:pt>
                <c:pt idx="5">
                  <c:v>5</c:v>
                </c:pt>
                <c:pt idx="6">
                  <c:v>6</c:v>
                </c:pt>
              </c:numCache>
            </c:numRef>
          </c:cat>
          <c:val>
            <c:numRef>
              <c:f>Sheet2!$H$15:$N$15</c:f>
              <c:numCache>
                <c:formatCode>General</c:formatCode>
                <c:ptCount val="7"/>
                <c:pt idx="0">
                  <c:v>0</c:v>
                </c:pt>
                <c:pt idx="1">
                  <c:v>80</c:v>
                </c:pt>
                <c:pt idx="2">
                  <c:v>160</c:v>
                </c:pt>
                <c:pt idx="3">
                  <c:v>240</c:v>
                </c:pt>
                <c:pt idx="4">
                  <c:v>320</c:v>
                </c:pt>
                <c:pt idx="5">
                  <c:v>400</c:v>
                </c:pt>
                <c:pt idx="6">
                  <c:v>480</c:v>
                </c:pt>
              </c:numCache>
            </c:numRef>
          </c:val>
          <c:smooth val="0"/>
          <c:extLst>
            <c:ext xmlns:c16="http://schemas.microsoft.com/office/drawing/2014/chart" uri="{C3380CC4-5D6E-409C-BE32-E72D297353CC}">
              <c16:uniqueId val="{00000000-76D6-4319-8484-4FB457F22153}"/>
            </c:ext>
          </c:extLst>
        </c:ser>
        <c:dLbls>
          <c:showLegendKey val="0"/>
          <c:showVal val="0"/>
          <c:showCatName val="0"/>
          <c:showSerName val="0"/>
          <c:showPercent val="0"/>
          <c:showBubbleSize val="0"/>
        </c:dLbls>
        <c:smooth val="0"/>
        <c:axId val="432283696"/>
        <c:axId val="432282384"/>
        <c:extLst>
          <c:ext xmlns:c15="http://schemas.microsoft.com/office/drawing/2012/chart" uri="{02D57815-91ED-43cb-92C2-25804820EDAC}">
            <c15:filteredLineSeries>
              <c15:ser>
                <c:idx val="0"/>
                <c:order val="0"/>
                <c:tx>
                  <c:strRef>
                    <c:extLst>
                      <c:ext uri="{02D57815-91ED-43cb-92C2-25804820EDAC}">
                        <c15:formulaRef>
                          <c15:sqref>Sheet2!$G$12</c15:sqref>
                        </c15:formulaRef>
                      </c:ext>
                    </c:extLst>
                    <c:strCache>
                      <c:ptCount val="1"/>
                      <c:pt idx="0">
                        <c:v>Fixed Cost Equipment Rental</c:v>
                      </c:pt>
                    </c:strCache>
                  </c:strRef>
                </c:tx>
                <c:spPr>
                  <a:ln w="28575" cap="rnd">
                    <a:solidFill>
                      <a:schemeClr val="accent1"/>
                    </a:solidFill>
                    <a:round/>
                  </a:ln>
                  <a:effectLst/>
                </c:spPr>
                <c:marker>
                  <c:symbol val="none"/>
                </c:marker>
                <c:cat>
                  <c:numRef>
                    <c:extLst>
                      <c:ext uri="{02D57815-91ED-43cb-92C2-25804820EDAC}">
                        <c15:formulaRef>
                          <c15:sqref>Sheet2!$H$11:$N$11</c15:sqref>
                        </c15:formulaRef>
                      </c:ext>
                    </c:extLst>
                    <c:numCache>
                      <c:formatCode>General</c:formatCode>
                      <c:ptCount val="7"/>
                      <c:pt idx="0">
                        <c:v>0</c:v>
                      </c:pt>
                      <c:pt idx="1">
                        <c:v>1</c:v>
                      </c:pt>
                      <c:pt idx="2">
                        <c:v>2</c:v>
                      </c:pt>
                      <c:pt idx="3">
                        <c:v>3</c:v>
                      </c:pt>
                      <c:pt idx="4">
                        <c:v>4</c:v>
                      </c:pt>
                      <c:pt idx="5">
                        <c:v>5</c:v>
                      </c:pt>
                      <c:pt idx="6">
                        <c:v>6</c:v>
                      </c:pt>
                    </c:numCache>
                  </c:numRef>
                </c:cat>
                <c:val>
                  <c:numRef>
                    <c:extLst>
                      <c:ext uri="{02D57815-91ED-43cb-92C2-25804820EDAC}">
                        <c15:formulaRef>
                          <c15:sqref>Sheet2!$H$12:$N$12</c15:sqref>
                        </c15:formulaRef>
                      </c:ext>
                    </c:extLst>
                    <c:numCache>
                      <c:formatCode>General</c:formatCode>
                      <c:ptCount val="7"/>
                      <c:pt idx="0">
                        <c:v>100</c:v>
                      </c:pt>
                      <c:pt idx="1">
                        <c:v>100</c:v>
                      </c:pt>
                      <c:pt idx="2">
                        <c:v>100</c:v>
                      </c:pt>
                      <c:pt idx="3">
                        <c:v>100</c:v>
                      </c:pt>
                      <c:pt idx="4">
                        <c:v>100</c:v>
                      </c:pt>
                      <c:pt idx="5">
                        <c:v>100</c:v>
                      </c:pt>
                      <c:pt idx="6">
                        <c:v>100</c:v>
                      </c:pt>
                    </c:numCache>
                  </c:numRef>
                </c:val>
                <c:smooth val="0"/>
                <c:extLst>
                  <c:ext xmlns:c16="http://schemas.microsoft.com/office/drawing/2014/chart" uri="{C3380CC4-5D6E-409C-BE32-E72D297353CC}">
                    <c16:uniqueId val="{00000000-4C4F-4975-8E18-6914BB331DA0}"/>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Sheet2!$G$13</c15:sqref>
                        </c15:formulaRef>
                      </c:ext>
                    </c:extLst>
                    <c:strCache>
                      <c:ptCount val="1"/>
                      <c:pt idx="0">
                        <c:v>Variable Cost @ $50 each</c:v>
                      </c:pt>
                    </c:strCache>
                  </c:strRef>
                </c:tx>
                <c:spPr>
                  <a:ln w="28575" cap="rnd">
                    <a:solidFill>
                      <a:schemeClr val="accent2"/>
                    </a:solidFill>
                    <a:prstDash val="sysDot"/>
                    <a:round/>
                  </a:ln>
                  <a:effectLst/>
                </c:spPr>
                <c:marker>
                  <c:symbol val="none"/>
                </c:marker>
                <c:cat>
                  <c:numRef>
                    <c:extLst xmlns:c15="http://schemas.microsoft.com/office/drawing/2012/chart">
                      <c:ext xmlns:c15="http://schemas.microsoft.com/office/drawing/2012/chart" uri="{02D57815-91ED-43cb-92C2-25804820EDAC}">
                        <c15:formulaRef>
                          <c15:sqref>Sheet2!$H$11:$N$11</c15:sqref>
                        </c15:formulaRef>
                      </c:ext>
                    </c:extLst>
                    <c:numCache>
                      <c:formatCode>General</c:formatCode>
                      <c:ptCount val="7"/>
                      <c:pt idx="0">
                        <c:v>0</c:v>
                      </c:pt>
                      <c:pt idx="1">
                        <c:v>1</c:v>
                      </c:pt>
                      <c:pt idx="2">
                        <c:v>2</c:v>
                      </c:pt>
                      <c:pt idx="3">
                        <c:v>3</c:v>
                      </c:pt>
                      <c:pt idx="4">
                        <c:v>4</c:v>
                      </c:pt>
                      <c:pt idx="5">
                        <c:v>5</c:v>
                      </c:pt>
                      <c:pt idx="6">
                        <c:v>6</c:v>
                      </c:pt>
                    </c:numCache>
                  </c:numRef>
                </c:cat>
                <c:val>
                  <c:numRef>
                    <c:extLst xmlns:c15="http://schemas.microsoft.com/office/drawing/2012/chart">
                      <c:ext xmlns:c15="http://schemas.microsoft.com/office/drawing/2012/chart" uri="{02D57815-91ED-43cb-92C2-25804820EDAC}">
                        <c15:formulaRef>
                          <c15:sqref>Sheet2!$H$13:$N$13</c15:sqref>
                        </c15:formulaRef>
                      </c:ext>
                    </c:extLst>
                    <c:numCache>
                      <c:formatCode>General</c:formatCode>
                      <c:ptCount val="7"/>
                      <c:pt idx="0">
                        <c:v>0</c:v>
                      </c:pt>
                      <c:pt idx="1">
                        <c:v>50</c:v>
                      </c:pt>
                      <c:pt idx="2">
                        <c:v>100</c:v>
                      </c:pt>
                      <c:pt idx="3">
                        <c:v>150</c:v>
                      </c:pt>
                      <c:pt idx="4">
                        <c:v>200</c:v>
                      </c:pt>
                      <c:pt idx="5">
                        <c:v>250</c:v>
                      </c:pt>
                      <c:pt idx="6">
                        <c:v>300</c:v>
                      </c:pt>
                    </c:numCache>
                  </c:numRef>
                </c:val>
                <c:smooth val="0"/>
                <c:extLst xmlns:c15="http://schemas.microsoft.com/office/drawing/2012/chart">
                  <c:ext xmlns:c16="http://schemas.microsoft.com/office/drawing/2014/chart" uri="{C3380CC4-5D6E-409C-BE32-E72D297353CC}">
                    <c16:uniqueId val="{00000001-4C4F-4975-8E18-6914BB331DA0}"/>
                  </c:ext>
                </c:extLst>
              </c15:ser>
            </c15:filteredLineSeries>
          </c:ext>
        </c:extLst>
      </c:lineChart>
      <c:catAx>
        <c:axId val="432283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282384"/>
        <c:crosses val="autoZero"/>
        <c:auto val="1"/>
        <c:lblAlgn val="ctr"/>
        <c:lblOffset val="100"/>
        <c:noMultiLvlLbl val="0"/>
      </c:catAx>
      <c:valAx>
        <c:axId val="432282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43228369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
          <c:y val="0.87821715142750012"/>
          <c:w val="0.35467946813252116"/>
          <c:h val="7.5524345171139318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48CC9846-0A7A-4956-9578-A025B6818B70}" type="datetimeFigureOut">
              <a:rPr lang="en-US" smtClean="0"/>
              <a:t>1/18/2023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DE41B15-DCFA-4117-ACF5-76E289ADCA5B}" type="slidenum">
              <a:rPr lang="en-US" smtClean="0"/>
              <a:t>‹#›</a:t>
            </a:fld>
            <a:endParaRPr lang="en-US"/>
          </a:p>
        </p:txBody>
      </p:sp>
    </p:spTree>
    <p:extLst>
      <p:ext uri="{BB962C8B-B14F-4D97-AF65-F5344CB8AC3E}">
        <p14:creationId xmlns:p14="http://schemas.microsoft.com/office/powerpoint/2010/main" val="1634756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EAB66DE2-0903-4088-B6C4-6CEF1CB61C96}" type="datetimeFigureOut">
              <a:rPr lang="en-US"/>
              <a:pPr>
                <a:defRPr/>
              </a:pPr>
              <a:t>1/18/2023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B49DAC60-92C1-4213-88DF-9F53A4D72766}" type="slidenum">
              <a:rPr lang="en-US"/>
              <a:pPr>
                <a:defRPr/>
              </a:pPr>
              <a:t>‹#›</a:t>
            </a:fld>
            <a:endParaRPr lang="en-US" dirty="0"/>
          </a:p>
        </p:txBody>
      </p:sp>
    </p:spTree>
    <p:extLst>
      <p:ext uri="{BB962C8B-B14F-4D97-AF65-F5344CB8AC3E}">
        <p14:creationId xmlns:p14="http://schemas.microsoft.com/office/powerpoint/2010/main" val="33245908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boaterexam.com/blog/2011/03/most-extravagant-cruise-ships.aspx"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Retrieved</a:t>
            </a:r>
            <a:r>
              <a:rPr lang="en-CA" baseline="0" dirty="0"/>
              <a:t> from www.pexels.com, </a:t>
            </a:r>
            <a:r>
              <a:rPr lang="en-CA" sz="1200" b="0" i="0" kern="1200" dirty="0">
                <a:solidFill>
                  <a:schemeClr val="tx1"/>
                </a:solidFill>
                <a:effectLst/>
                <a:latin typeface="+mn-lt"/>
                <a:ea typeface="+mn-ea"/>
                <a:cs typeface="+mn-cs"/>
              </a:rPr>
              <a:t>All photos on </a:t>
            </a:r>
            <a:r>
              <a:rPr lang="en-CA" sz="1200" b="0" i="0" kern="1200" dirty="0" err="1">
                <a:solidFill>
                  <a:schemeClr val="tx1"/>
                </a:solidFill>
                <a:effectLst/>
                <a:latin typeface="+mn-lt"/>
                <a:ea typeface="+mn-ea"/>
                <a:cs typeface="+mn-cs"/>
              </a:rPr>
              <a:t>Pexels</a:t>
            </a:r>
            <a:r>
              <a:rPr lang="en-CA" sz="1200" b="0" i="0" kern="1200" dirty="0">
                <a:solidFill>
                  <a:schemeClr val="tx1"/>
                </a:solidFill>
                <a:effectLst/>
                <a:latin typeface="+mn-lt"/>
                <a:ea typeface="+mn-ea"/>
                <a:cs typeface="+mn-cs"/>
              </a:rPr>
              <a:t> are free for any personal and </a:t>
            </a:r>
            <a:r>
              <a:rPr lang="en-CA" sz="1200" b="0" i="0" kern="1200">
                <a:solidFill>
                  <a:schemeClr val="tx1"/>
                </a:solidFill>
                <a:effectLst/>
                <a:latin typeface="+mn-lt"/>
                <a:ea typeface="+mn-ea"/>
                <a:cs typeface="+mn-cs"/>
              </a:rPr>
              <a:t>commercial purpose</a:t>
            </a:r>
            <a:endParaRPr lang="en-CA" sz="1200" b="0" i="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a:defRPr/>
            </a:pPr>
            <a:fld id="{54DFCBD9-5049-4A42-802E-E2302A2E8318}" type="slidenum">
              <a:rPr lang="en-US" smtClean="0"/>
              <a:pPr>
                <a:defRPr/>
              </a:pPr>
              <a:t>3</a:t>
            </a:fld>
            <a:endParaRPr lang="en-US"/>
          </a:p>
        </p:txBody>
      </p:sp>
    </p:spTree>
    <p:extLst>
      <p:ext uri="{BB962C8B-B14F-4D97-AF65-F5344CB8AC3E}">
        <p14:creationId xmlns:p14="http://schemas.microsoft.com/office/powerpoint/2010/main" val="191996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30</a:t>
            </a:fld>
            <a:endParaRPr lang="en-US" dirty="0"/>
          </a:p>
        </p:txBody>
      </p:sp>
    </p:spTree>
    <p:extLst>
      <p:ext uri="{BB962C8B-B14F-4D97-AF65-F5344CB8AC3E}">
        <p14:creationId xmlns:p14="http://schemas.microsoft.com/office/powerpoint/2010/main" val="2879598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a:t>
            </a:r>
            <a:r>
              <a:rPr lang="en-CA" baseline="0" dirty="0"/>
              <a:t> are making widgets, and it cost $100 to rent the widget making machine, and $50 of material for each widget you make.</a:t>
            </a:r>
          </a:p>
          <a:p>
            <a:r>
              <a:rPr lang="en-CA" baseline="0" dirty="0"/>
              <a:t>You can buy a pre-made widget for $80.  How many widgets would you have to make in order for it to be cheaper to make them rather than buy them?</a:t>
            </a:r>
          </a:p>
          <a:p>
            <a:endParaRPr lang="en-CA" baseline="0" dirty="0"/>
          </a:p>
          <a:p>
            <a:r>
              <a:rPr lang="en-CA" b="1" baseline="0" dirty="0"/>
              <a:t>Solution 1</a:t>
            </a:r>
          </a:p>
          <a:p>
            <a:r>
              <a:rPr lang="en-CA" baseline="0" dirty="0"/>
              <a:t>From the graph with Trial and Error:</a:t>
            </a:r>
          </a:p>
          <a:p>
            <a:r>
              <a:rPr lang="en-CA" baseline="0" dirty="0"/>
              <a:t>At 3 units, the total cost is $250.  $250/3 = $83.33 per unit which is </a:t>
            </a:r>
            <a:r>
              <a:rPr lang="en-CA" b="1" baseline="0" dirty="0"/>
              <a:t>greater</a:t>
            </a:r>
            <a:r>
              <a:rPr lang="en-CA" baseline="0" dirty="0"/>
              <a:t> than $80</a:t>
            </a:r>
          </a:p>
          <a:p>
            <a:r>
              <a:rPr lang="en-CA" dirty="0"/>
              <a:t>At 4 units, the total cost is $300.  $300/4 = $75 per unit</a:t>
            </a:r>
            <a:r>
              <a:rPr lang="en-CA" baseline="0" dirty="0"/>
              <a:t> which is </a:t>
            </a:r>
            <a:r>
              <a:rPr lang="en-CA" b="1" baseline="0" dirty="0"/>
              <a:t>less</a:t>
            </a:r>
            <a:r>
              <a:rPr lang="en-CA" baseline="0" dirty="0"/>
              <a:t> than $80</a:t>
            </a:r>
            <a:endParaRPr lang="en-CA" dirty="0"/>
          </a:p>
          <a:p>
            <a:endParaRPr lang="en-CA" dirty="0"/>
          </a:p>
          <a:p>
            <a:r>
              <a:rPr lang="en-CA" b="1" dirty="0"/>
              <a:t>Solution 2</a:t>
            </a:r>
          </a:p>
          <a:p>
            <a:r>
              <a:rPr lang="en-CA" b="1" dirty="0"/>
              <a:t>Or</a:t>
            </a:r>
            <a:r>
              <a:rPr lang="en-CA" dirty="0"/>
              <a:t> we can solve for “?units” where ?units represents the number of units we</a:t>
            </a:r>
            <a:r>
              <a:rPr lang="en-CA" baseline="0" dirty="0"/>
              <a:t> could make that would equal the price to buy them</a:t>
            </a:r>
            <a:r>
              <a:rPr lang="en-CA" dirty="0"/>
              <a:t>:</a:t>
            </a:r>
          </a:p>
          <a:p>
            <a:r>
              <a:rPr lang="en-CA" dirty="0"/>
              <a:t>Fixed Cost/# of Units + Variable</a:t>
            </a:r>
            <a:r>
              <a:rPr lang="en-CA" baseline="0" dirty="0"/>
              <a:t> Cost per unit = Unit Cost      </a:t>
            </a:r>
            <a:r>
              <a:rPr lang="en-CA" b="1" baseline="0" dirty="0"/>
              <a:t>[This formula is the same as the previous slide]</a:t>
            </a:r>
            <a:endParaRPr lang="en-CA" b="1" dirty="0"/>
          </a:p>
          <a:p>
            <a:r>
              <a:rPr lang="en-CA" dirty="0"/>
              <a:t>($100/?units +$50</a:t>
            </a:r>
            <a:r>
              <a:rPr lang="en-CA" baseline="0" dirty="0"/>
              <a:t> = $80 (the price we can buy them)</a:t>
            </a:r>
          </a:p>
          <a:p>
            <a:r>
              <a:rPr lang="en-CA" dirty="0"/>
              <a:t>100/?units</a:t>
            </a:r>
            <a:r>
              <a:rPr lang="en-CA" baseline="0" dirty="0"/>
              <a:t> = 30</a:t>
            </a:r>
            <a:endParaRPr lang="en-CA" dirty="0"/>
          </a:p>
          <a:p>
            <a:r>
              <a:rPr lang="en-CA" dirty="0"/>
              <a:t>100/30</a:t>
            </a:r>
            <a:r>
              <a:rPr lang="en-CA" baseline="0" dirty="0"/>
              <a:t> = ?units</a:t>
            </a:r>
          </a:p>
          <a:p>
            <a:r>
              <a:rPr lang="en-CA" baseline="0" dirty="0"/>
              <a:t>3.33 = ?units</a:t>
            </a:r>
          </a:p>
          <a:p>
            <a:r>
              <a:rPr lang="en-CA" baseline="0" dirty="0"/>
              <a:t>But we can only have discrete units, not fractions.  3 units would be more expensive to make than buy, but at 4 units it would be cheaper.</a:t>
            </a:r>
            <a:endParaRPr lang="en-CA" dirty="0"/>
          </a:p>
          <a:p>
            <a:endParaRPr lang="en-CA" dirty="0"/>
          </a:p>
          <a:p>
            <a:r>
              <a:rPr lang="en-CA" b="1" dirty="0"/>
              <a:t>Solution 3</a:t>
            </a:r>
          </a:p>
          <a:p>
            <a:r>
              <a:rPr lang="en-CA" b="1" dirty="0"/>
              <a:t>Or</a:t>
            </a:r>
            <a:r>
              <a:rPr lang="en-CA" dirty="0"/>
              <a:t> we can solve for “?units” where ?units represents the number of units we</a:t>
            </a:r>
            <a:r>
              <a:rPr lang="en-CA" baseline="0" dirty="0"/>
              <a:t> could make that would equal the price to buy them</a:t>
            </a:r>
            <a:r>
              <a:rPr lang="en-CA"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b="1" dirty="0"/>
              <a:t>Slightly</a:t>
            </a:r>
            <a:r>
              <a:rPr lang="en-CA" b="1" baseline="0" dirty="0"/>
              <a:t> different and longer formula  - Total Cost/Number of Units = Unit Cost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(Fixed Cost + Variable</a:t>
            </a:r>
            <a:r>
              <a:rPr lang="en-CA" baseline="0" dirty="0"/>
              <a:t> Cost per unit X Number of Units)/ Number of Units = Unit Cost</a:t>
            </a:r>
            <a:endParaRPr lang="en-CA" dirty="0"/>
          </a:p>
          <a:p>
            <a:r>
              <a:rPr lang="en-CA" dirty="0"/>
              <a:t>($100 +$50 X ?units)</a:t>
            </a:r>
            <a:r>
              <a:rPr lang="en-CA" baseline="0" dirty="0"/>
              <a:t>/?units = $80 (the price we can buy them)</a:t>
            </a:r>
          </a:p>
          <a:p>
            <a:r>
              <a:rPr lang="en-CA" dirty="0"/>
              <a:t>100 +</a:t>
            </a:r>
            <a:r>
              <a:rPr lang="en-CA" baseline="0" dirty="0"/>
              <a:t> </a:t>
            </a:r>
            <a:r>
              <a:rPr lang="en-CA" dirty="0"/>
              <a:t>50?units</a:t>
            </a:r>
            <a:r>
              <a:rPr lang="en-CA" baseline="0" dirty="0"/>
              <a:t> = 80</a:t>
            </a:r>
            <a:r>
              <a:rPr lang="en-CA" dirty="0"/>
              <a:t>?units</a:t>
            </a:r>
          </a:p>
          <a:p>
            <a:r>
              <a:rPr lang="en-CA" dirty="0"/>
              <a:t>$100</a:t>
            </a:r>
            <a:r>
              <a:rPr lang="en-CA" baseline="0" dirty="0"/>
              <a:t> = 30?units</a:t>
            </a:r>
          </a:p>
          <a:p>
            <a:r>
              <a:rPr lang="en-CA" baseline="0" dirty="0"/>
              <a:t>3.33 = ?units</a:t>
            </a:r>
          </a:p>
          <a:p>
            <a:r>
              <a:rPr lang="en-CA" baseline="0" dirty="0"/>
              <a:t>But we can only discrete units, not fractions.  3 units would be more expensive to make than buy, but at 4 units it would be cheaper.</a:t>
            </a:r>
          </a:p>
          <a:p>
            <a:endParaRPr lang="en-CA" baseline="0" dirty="0"/>
          </a:p>
          <a:p>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34</a:t>
            </a:fld>
            <a:endParaRPr lang="en-US" dirty="0"/>
          </a:p>
        </p:txBody>
      </p:sp>
    </p:spTree>
    <p:extLst>
      <p:ext uri="{BB962C8B-B14F-4D97-AF65-F5344CB8AC3E}">
        <p14:creationId xmlns:p14="http://schemas.microsoft.com/office/powerpoint/2010/main" val="54060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typical</a:t>
            </a:r>
            <a:r>
              <a:rPr lang="en-CA" baseline="0" dirty="0"/>
              <a:t> “breakeven” scenario.  If we want just one of something, it’s cheaper to buy it.  But if we want many, it could be cheaper to make them ourselves.</a:t>
            </a:r>
          </a:p>
          <a:p>
            <a:r>
              <a:rPr lang="en-CA" baseline="0" dirty="0"/>
              <a:t>In this case, at 3 units it’s cheaper to purchase the units, the orange line, but at 4 units it’s cheaper to make, the green line.</a:t>
            </a:r>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35</a:t>
            </a:fld>
            <a:endParaRPr lang="en-US" dirty="0"/>
          </a:p>
        </p:txBody>
      </p:sp>
    </p:spTree>
    <p:extLst>
      <p:ext uri="{BB962C8B-B14F-4D97-AF65-F5344CB8AC3E}">
        <p14:creationId xmlns:p14="http://schemas.microsoft.com/office/powerpoint/2010/main" val="200709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DFCBD9-5049-4A42-802E-E2302A2E83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52099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From the website we know if we use 2 SD’s on either side of the mean, we know </a:t>
            </a:r>
            <a:r>
              <a:rPr lang="en-CA" baseline="0" dirty="0"/>
              <a:t>95% of the time the project duration will be between +/- 2 SD’s. </a:t>
            </a:r>
          </a:p>
          <a:p>
            <a:endParaRPr lang="en-CA" baseline="0" dirty="0"/>
          </a:p>
          <a:p>
            <a:r>
              <a:rPr lang="en-CA" baseline="0" dirty="0"/>
              <a:t>So we take our mean and subtract 2 SD’s , and add 2SD’s.</a:t>
            </a:r>
          </a:p>
          <a:p>
            <a:endParaRPr lang="en-CA" baseline="0" dirty="0"/>
          </a:p>
          <a:p>
            <a:r>
              <a:rPr lang="en-CA" baseline="0" dirty="0"/>
              <a:t>- 2 SD’s       45 – 2 x 5.5 = 45 -11 = 34</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baseline="0" dirty="0"/>
              <a:t>+ 2 SD’s       45 + 2 x 5.5 = 45 +11 = 56</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CA" baseline="0" dirty="0"/>
              <a:t>So the range is 34 to 55 days, and we are 95% certain the project duration will be in this range.</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DFCBD9-5049-4A42-802E-E2302A2E83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72112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44</a:t>
            </a:fld>
            <a:endParaRPr lang="en-US" dirty="0"/>
          </a:p>
        </p:txBody>
      </p:sp>
    </p:spTree>
    <p:extLst>
      <p:ext uri="{BB962C8B-B14F-4D97-AF65-F5344CB8AC3E}">
        <p14:creationId xmlns:p14="http://schemas.microsoft.com/office/powerpoint/2010/main" val="699880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things go wrong they can go really wrong.</a:t>
            </a:r>
            <a:r>
              <a:rPr lang="en-CA" baseline="0" dirty="0"/>
              <a:t>  For example something that might take 6 days normally (ML or most likely), might take 12 days when everything goes wrong (rare but it happens).  The difference between the P and ML is 12 – 6 = 6 days.  If the curve was symmetrical, that means the Optimistic O would also be 6 days from ML.  So O would be ML – 6 or 6 – 6 = 0 days.  Realistically, if everything went absolutely perfect we might expect O to be 2 or 3 days, but not zero days.</a:t>
            </a:r>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46</a:t>
            </a:fld>
            <a:endParaRPr lang="en-US" dirty="0"/>
          </a:p>
        </p:txBody>
      </p:sp>
    </p:spTree>
    <p:extLst>
      <p:ext uri="{BB962C8B-B14F-4D97-AF65-F5344CB8AC3E}">
        <p14:creationId xmlns:p14="http://schemas.microsoft.com/office/powerpoint/2010/main" val="2738381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Although</a:t>
            </a:r>
            <a:r>
              <a:rPr lang="en-US" baseline="0" dirty="0"/>
              <a:t> we use symmetrical normal distribution curves, sometimes called Bell Curves, in reality distributions for costs and durations of activities or projects are frequently asymmetrical.  So if you look at Activity B, the difference between O and ML (Most Likely) is 3 weeks, but so is the difference between ML and P.  So B is presented as a symmetrical Activity.  This is very common as it keeps things simple.  We might say for Task B, it’s 5 weeks long plus or minus 3 weeks, but in reality in might be 3 to 9 weeks with ML being 5.</a:t>
            </a:r>
            <a:endParaRPr lang="en-US" dirty="0"/>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B0BD23E-85FE-4319-A5A7-E134C78871EE}" type="slidenum">
              <a:rPr lang="en-US">
                <a:cs typeface="Arial" charset="0"/>
              </a:rPr>
              <a:pPr fontAlgn="base">
                <a:spcBef>
                  <a:spcPct val="0"/>
                </a:spcBef>
                <a:spcAft>
                  <a:spcPct val="0"/>
                </a:spcAft>
                <a:defRPr/>
              </a:pPr>
              <a:t>47</a:t>
            </a:fld>
            <a:endParaRPr lang="en-US" dirty="0">
              <a:cs typeface="Arial" charset="0"/>
            </a:endParaRPr>
          </a:p>
        </p:txBody>
      </p:sp>
    </p:spTree>
    <p:extLst>
      <p:ext uri="{BB962C8B-B14F-4D97-AF65-F5344CB8AC3E}">
        <p14:creationId xmlns:p14="http://schemas.microsoft.com/office/powerpoint/2010/main" val="1264692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48</a:t>
            </a:fld>
            <a:endParaRPr lang="en-US" dirty="0"/>
          </a:p>
        </p:txBody>
      </p:sp>
    </p:spTree>
    <p:extLst>
      <p:ext uri="{BB962C8B-B14F-4D97-AF65-F5344CB8AC3E}">
        <p14:creationId xmlns:p14="http://schemas.microsoft.com/office/powerpoint/2010/main" val="474838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1" kern="1200" dirty="0">
                <a:solidFill>
                  <a:schemeClr val="tx1"/>
                </a:solidFill>
                <a:effectLst/>
                <a:latin typeface="+mn-lt"/>
                <a:ea typeface="+mn-ea"/>
                <a:cs typeface="+mn-cs"/>
              </a:rPr>
              <a:t>Using P for pessimistic (b), and O for</a:t>
            </a:r>
            <a:r>
              <a:rPr lang="pt-BR" sz="1200" b="0" i="1" kern="1200" baseline="0" dirty="0">
                <a:solidFill>
                  <a:schemeClr val="tx1"/>
                </a:solidFill>
                <a:effectLst/>
                <a:latin typeface="+mn-lt"/>
                <a:ea typeface="+mn-ea"/>
                <a:cs typeface="+mn-cs"/>
              </a:rPr>
              <a:t> optimistic (a) and ML for most likely (m) also called ML.</a:t>
            </a:r>
          </a:p>
          <a:p>
            <a:endParaRPr lang="pt-BR" sz="1200" b="0" i="1" kern="1200" dirty="0">
              <a:solidFill>
                <a:schemeClr val="tx1"/>
              </a:solidFill>
              <a:effectLst/>
              <a:latin typeface="+mn-lt"/>
              <a:ea typeface="+mn-ea"/>
              <a:cs typeface="+mn-cs"/>
            </a:endParaRPr>
          </a:p>
          <a:p>
            <a:r>
              <a:rPr lang="pt-BR" sz="1200" b="0" i="1" kern="1200" dirty="0">
                <a:solidFill>
                  <a:schemeClr val="tx1"/>
                </a:solidFill>
                <a:effectLst/>
                <a:latin typeface="+mn-lt"/>
                <a:ea typeface="+mn-ea"/>
                <a:cs typeface="+mn-cs"/>
              </a:rPr>
              <a:t>Triangular Distribution: (P + O + ML) / 3.</a:t>
            </a:r>
          </a:p>
          <a:p>
            <a:r>
              <a:rPr lang="pt-BR" sz="1200" b="0" i="1" kern="1200" baseline="0" dirty="0">
                <a:solidFill>
                  <a:schemeClr val="tx1"/>
                </a:solidFill>
                <a:effectLst/>
                <a:latin typeface="+mn-lt"/>
                <a:ea typeface="+mn-ea"/>
                <a:cs typeface="+mn-cs"/>
              </a:rPr>
              <a:t>(2+3+10)/3= 15/3 = 5</a:t>
            </a:r>
          </a:p>
          <a:p>
            <a:endParaRPr lang="pt-BR" sz="1200" b="0" i="1" kern="1200" dirty="0">
              <a:solidFill>
                <a:schemeClr val="tx1"/>
              </a:solidFill>
              <a:effectLst/>
              <a:latin typeface="+mn-lt"/>
              <a:ea typeface="+mn-ea"/>
              <a:cs typeface="+mn-cs"/>
            </a:endParaRPr>
          </a:p>
          <a:p>
            <a:r>
              <a:rPr lang="it-IT" sz="1200" b="0" i="1" kern="1200" dirty="0">
                <a:solidFill>
                  <a:schemeClr val="tx1"/>
                </a:solidFill>
                <a:effectLst/>
                <a:latin typeface="+mn-lt"/>
                <a:ea typeface="+mn-ea"/>
                <a:cs typeface="+mn-cs"/>
              </a:rPr>
              <a:t>PERT Distribution  (P + O + 4ML ) / 6         Note</a:t>
            </a:r>
            <a:r>
              <a:rPr lang="it-IT" sz="1200" b="0" i="1" kern="1200" baseline="0" dirty="0">
                <a:solidFill>
                  <a:schemeClr val="tx1"/>
                </a:solidFill>
                <a:effectLst/>
                <a:latin typeface="+mn-lt"/>
                <a:ea typeface="+mn-ea"/>
                <a:cs typeface="+mn-cs"/>
              </a:rPr>
              <a:t> in this formula ML is weighted 4 times as much as O or P in the formula.</a:t>
            </a:r>
            <a:r>
              <a:rPr lang="it-IT" sz="1200" b="0" i="1" kern="1200" dirty="0">
                <a:solidFill>
                  <a:schemeClr val="tx1"/>
                </a:solidFill>
                <a:effectLst/>
                <a:latin typeface="+mn-lt"/>
                <a:ea typeface="+mn-ea"/>
                <a:cs typeface="+mn-cs"/>
              </a:rPr>
              <a:t>                                                 </a:t>
            </a:r>
          </a:p>
          <a:p>
            <a:r>
              <a:rPr lang="it-IT" sz="1200" b="0" i="1" kern="1200" dirty="0">
                <a:solidFill>
                  <a:schemeClr val="tx1"/>
                </a:solidFill>
                <a:effectLst/>
                <a:latin typeface="+mn-lt"/>
                <a:ea typeface="+mn-ea"/>
                <a:cs typeface="+mn-cs"/>
              </a:rPr>
              <a:t>(2+4*3 + 10)/6 = 24/6 = 4</a:t>
            </a:r>
          </a:p>
          <a:p>
            <a:endParaRPr lang="it-IT" sz="1200" b="0" i="1" kern="1200" dirty="0">
              <a:solidFill>
                <a:schemeClr val="tx1"/>
              </a:solidFill>
              <a:effectLst/>
              <a:latin typeface="+mn-lt"/>
              <a:ea typeface="+mn-ea"/>
              <a:cs typeface="+mn-cs"/>
            </a:endParaRPr>
          </a:p>
          <a:p>
            <a:endParaRPr lang="en-CA" b="0" dirty="0"/>
          </a:p>
          <a:p>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49</a:t>
            </a:fld>
            <a:endParaRPr lang="en-US" dirty="0"/>
          </a:p>
        </p:txBody>
      </p:sp>
    </p:spTree>
    <p:extLst>
      <p:ext uri="{BB962C8B-B14F-4D97-AF65-F5344CB8AC3E}">
        <p14:creationId xmlns:p14="http://schemas.microsoft.com/office/powerpoint/2010/main" val="1867264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Most</a:t>
            </a:r>
            <a:r>
              <a:rPr lang="en-CA" baseline="0" dirty="0"/>
              <a:t> of the Knowledge Areas in PMBOK start with a planning process focused on the specific knowledge area.  We need to make decisions on how we’re going to approach the specific Knowledge Area for a specific project.  For example for Project A we may use CAD$’s and for Project B USD$’s, but for Project A we just use Excel for Schedule Management but MS Project for Project B.</a:t>
            </a:r>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5</a:t>
            </a:fld>
            <a:endParaRPr lang="en-US" dirty="0"/>
          </a:p>
        </p:txBody>
      </p:sp>
    </p:spTree>
    <p:extLst>
      <p:ext uri="{BB962C8B-B14F-4D97-AF65-F5344CB8AC3E}">
        <p14:creationId xmlns:p14="http://schemas.microsoft.com/office/powerpoint/2010/main" val="1164014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need a set</a:t>
            </a:r>
            <a:r>
              <a:rPr lang="en-CA" baseline="0" dirty="0"/>
              <a:t> of data to calculate the Average (Mean) and the Median.  And if we’ve done the same activity 20 times before, then that would be enough data to do so.</a:t>
            </a:r>
          </a:p>
          <a:p>
            <a:endParaRPr lang="en-CA" b="1" baseline="0" dirty="0"/>
          </a:p>
          <a:p>
            <a:r>
              <a:rPr lang="en-CA" b="1" baseline="0" dirty="0"/>
              <a:t>But if we don’t have the data, </a:t>
            </a:r>
            <a:r>
              <a:rPr lang="en-CA" baseline="0" dirty="0"/>
              <a:t>we’d probably be using an O, M and P for our estimate.  With O, M, P we can calculate a triangular average, which is close to a data set average – and a PERT which is close to the Median.</a:t>
            </a:r>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50</a:t>
            </a:fld>
            <a:endParaRPr lang="en-US" dirty="0"/>
          </a:p>
        </p:txBody>
      </p:sp>
    </p:spTree>
    <p:extLst>
      <p:ext uri="{BB962C8B-B14F-4D97-AF65-F5344CB8AC3E}">
        <p14:creationId xmlns:p14="http://schemas.microsoft.com/office/powerpoint/2010/main" val="3075258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Whenever we are performing tasks we’ve never done before or we’re doing them</a:t>
            </a:r>
            <a:r>
              <a:rPr lang="en-CA" baseline="0" dirty="0"/>
              <a:t> using a different approach – we wouldn’t have historical information.</a:t>
            </a:r>
          </a:p>
          <a:p>
            <a:endParaRPr lang="en-CA" baseline="0" dirty="0"/>
          </a:p>
          <a:p>
            <a:r>
              <a:rPr lang="en-CA" baseline="0" dirty="0"/>
              <a:t>But we can find the best experts and come up with a Mostly Likely estimate (M), an Optimistic estimate (O), and a Pessimistic estimate (P).</a:t>
            </a:r>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51</a:t>
            </a:fld>
            <a:endParaRPr lang="en-US" dirty="0"/>
          </a:p>
        </p:txBody>
      </p:sp>
    </p:spTree>
    <p:extLst>
      <p:ext uri="{BB962C8B-B14F-4D97-AF65-F5344CB8AC3E}">
        <p14:creationId xmlns:p14="http://schemas.microsoft.com/office/powerpoint/2010/main" val="3628918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Whenever we are performing tasks we’ve never done before or we’re doing them</a:t>
            </a:r>
            <a:r>
              <a:rPr lang="en-CA" baseline="0" dirty="0"/>
              <a:t> using a different approach – we wouldn’t have historical information.</a:t>
            </a:r>
          </a:p>
          <a:p>
            <a:endParaRPr lang="en-CA" baseline="0" dirty="0"/>
          </a:p>
          <a:p>
            <a:r>
              <a:rPr lang="en-CA" baseline="0" dirty="0"/>
              <a:t>But we can find the best experts and come up with a Mostly Likely estimate (M), an Optimistic estimate (O), and a Pessimistic estimate (P).</a:t>
            </a:r>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52</a:t>
            </a:fld>
            <a:endParaRPr lang="en-US" dirty="0"/>
          </a:p>
        </p:txBody>
      </p:sp>
    </p:spTree>
    <p:extLst>
      <p:ext uri="{BB962C8B-B14F-4D97-AF65-F5344CB8AC3E}">
        <p14:creationId xmlns:p14="http://schemas.microsoft.com/office/powerpoint/2010/main" val="3773182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everyday language we sometimes use precision and accuracy interchangeably but they are not the same.</a:t>
            </a:r>
          </a:p>
          <a:p>
            <a:endParaRPr lang="en-CA" dirty="0"/>
          </a:p>
          <a:p>
            <a:r>
              <a:rPr lang="en-CA" dirty="0"/>
              <a:t>Precision indicates</a:t>
            </a:r>
            <a:r>
              <a:rPr lang="en-CA" baseline="0" dirty="0"/>
              <a:t> how precise the number is that was </a:t>
            </a:r>
            <a:r>
              <a:rPr lang="en-CA" b="1" baseline="0" dirty="0"/>
              <a:t>written or displayed</a:t>
            </a:r>
            <a:r>
              <a:rPr lang="en-CA" baseline="0" dirty="0"/>
              <a:t>.   27.36 is more precise than 27.4 which is more precise than 27.  </a:t>
            </a:r>
          </a:p>
          <a:p>
            <a:endParaRPr lang="en-CA" baseline="0" dirty="0"/>
          </a:p>
          <a:p>
            <a:r>
              <a:rPr lang="en-CA" baseline="0" dirty="0"/>
              <a:t>But accuracy is an indication of the likelihood of the number written or displayed.  If you were stand 10 metres away from a chair and you estimated the back of the chair to be 117.258 cm high, it does NOT mean the accuracy of your guess is to within 1/1000 of a cm.  More likely, your accuracy is probably plus or minus, say 15% of your guess.  But your precision was to 1/1000 of a cm.</a:t>
            </a:r>
            <a:endParaRPr lang="en-CA" dirty="0"/>
          </a:p>
          <a:p>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6</a:t>
            </a:fld>
            <a:endParaRPr lang="en-US" dirty="0"/>
          </a:p>
        </p:txBody>
      </p:sp>
    </p:spTree>
    <p:extLst>
      <p:ext uri="{BB962C8B-B14F-4D97-AF65-F5344CB8AC3E}">
        <p14:creationId xmlns:p14="http://schemas.microsoft.com/office/powerpoint/2010/main" val="2332104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8</a:t>
            </a:fld>
            <a:endParaRPr lang="en-US" dirty="0"/>
          </a:p>
        </p:txBody>
      </p:sp>
    </p:spTree>
    <p:extLst>
      <p:ext uri="{BB962C8B-B14F-4D97-AF65-F5344CB8AC3E}">
        <p14:creationId xmlns:p14="http://schemas.microsoft.com/office/powerpoint/2010/main" val="97754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an approximation of costs, see </a:t>
            </a:r>
            <a:r>
              <a:rPr lang="en-CA" dirty="0"/>
              <a:t>both #1 Oasis of the Seas and #2 Allure of the Seas</a:t>
            </a:r>
          </a:p>
          <a:p>
            <a:r>
              <a:rPr lang="en-US" dirty="0">
                <a:hlinkClick r:id="rId3"/>
              </a:rPr>
              <a:t>https://www.boaterexam.com/blog/2011/03/most-extravagant-cruise-ships.aspx</a:t>
            </a:r>
            <a:r>
              <a:rPr lang="en-US" dirty="0"/>
              <a:t> </a:t>
            </a:r>
          </a:p>
          <a:p>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14</a:t>
            </a:fld>
            <a:endParaRPr lang="en-US" dirty="0"/>
          </a:p>
        </p:txBody>
      </p:sp>
    </p:spTree>
    <p:extLst>
      <p:ext uri="{BB962C8B-B14F-4D97-AF65-F5344CB8AC3E}">
        <p14:creationId xmlns:p14="http://schemas.microsoft.com/office/powerpoint/2010/main" val="487194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From the videos, you can see a lot of steel being used, so Welders</a:t>
            </a:r>
            <a:r>
              <a:rPr lang="en-CA" baseline="0" dirty="0"/>
              <a:t> would represent one of many labour cost categories.</a:t>
            </a:r>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17</a:t>
            </a:fld>
            <a:endParaRPr lang="en-US" dirty="0"/>
          </a:p>
        </p:txBody>
      </p:sp>
    </p:spTree>
    <p:extLst>
      <p:ext uri="{BB962C8B-B14F-4D97-AF65-F5344CB8AC3E}">
        <p14:creationId xmlns:p14="http://schemas.microsoft.com/office/powerpoint/2010/main" val="255418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addition to steel, glass/windows</a:t>
            </a:r>
            <a:r>
              <a:rPr lang="en-CA" baseline="0" dirty="0"/>
              <a:t> is another significant material cost item.  On a cruise ship there would be thousands of material cost items.</a:t>
            </a:r>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18</a:t>
            </a:fld>
            <a:endParaRPr lang="en-US" dirty="0"/>
          </a:p>
        </p:txBody>
      </p:sp>
    </p:spTree>
    <p:extLst>
      <p:ext uri="{BB962C8B-B14F-4D97-AF65-F5344CB8AC3E}">
        <p14:creationId xmlns:p14="http://schemas.microsoft.com/office/powerpoint/2010/main" val="2017873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a:t>
            </a:r>
            <a:r>
              <a:rPr lang="en-CA" baseline="0" dirty="0"/>
              <a:t> you bought your cell phone outright from a telecom provider you could have requested 2 types of invoices.  One for the purchase of the phone (nonrecurring) and then monthly recurring invoices for your use of the providers cell network.</a:t>
            </a:r>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23</a:t>
            </a:fld>
            <a:endParaRPr lang="en-US" dirty="0"/>
          </a:p>
        </p:txBody>
      </p:sp>
    </p:spTree>
    <p:extLst>
      <p:ext uri="{BB962C8B-B14F-4D97-AF65-F5344CB8AC3E}">
        <p14:creationId xmlns:p14="http://schemas.microsoft.com/office/powerpoint/2010/main" val="4197351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29</a:t>
            </a:fld>
            <a:endParaRPr lang="en-US" dirty="0"/>
          </a:p>
        </p:txBody>
      </p:sp>
    </p:spTree>
    <p:extLst>
      <p:ext uri="{BB962C8B-B14F-4D97-AF65-F5344CB8AC3E}">
        <p14:creationId xmlns:p14="http://schemas.microsoft.com/office/powerpoint/2010/main" val="1772345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5" name="Slide Number Placeholder 26"/>
          <p:cNvSpPr>
            <a:spLocks noGrp="1"/>
          </p:cNvSpPr>
          <p:nvPr>
            <p:ph type="sldNum" sz="quarter" idx="11"/>
          </p:nvPr>
        </p:nvSpPr>
        <p:spPr/>
        <p:txBody>
          <a:bodyPr/>
          <a:lstStyle>
            <a:lvl1pPr>
              <a:defRPr/>
            </a:lvl1pPr>
          </a:lstStyle>
          <a:p>
            <a:pPr>
              <a:defRPr/>
            </a:pPr>
            <a:fld id="{53DA7E96-ED03-425E-A4BA-A010D7D83264}"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2BAA29A1-0308-43D1-961F-D8245A9B31FC}"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E0B74F27-4B6A-4A5C-9BAA-43F194570718}"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Footer Placeholder 18"/>
          <p:cNvSpPr>
            <a:spLocks noGrp="1"/>
          </p:cNvSpPr>
          <p:nvPr>
            <p:ph type="ftr" sz="quarter" idx="10"/>
          </p:nvPr>
        </p:nvSpPr>
        <p:spPr>
          <a:xfrm>
            <a:off x="152400" y="6553200"/>
            <a:ext cx="5867400" cy="228600"/>
          </a:xfrm>
        </p:spPr>
        <p:txBody>
          <a:bodyPr/>
          <a:lstStyle>
            <a:lvl1pPr>
              <a:defRPr/>
            </a:lvl1pPr>
          </a:lstStyle>
          <a:p>
            <a:pPr>
              <a:defRPr/>
            </a:pPr>
            <a:endParaRPr lang="en-US"/>
          </a:p>
        </p:txBody>
      </p:sp>
      <p:sp>
        <p:nvSpPr>
          <p:cNvPr id="5" name="Slide Number Placeholder 26"/>
          <p:cNvSpPr>
            <a:spLocks noGrp="1"/>
          </p:cNvSpPr>
          <p:nvPr>
            <p:ph type="sldNum" sz="quarter" idx="11"/>
          </p:nvPr>
        </p:nvSpPr>
        <p:spPr/>
        <p:txBody>
          <a:bodyPr/>
          <a:lstStyle>
            <a:lvl1pPr>
              <a:defRPr/>
            </a:lvl1pPr>
          </a:lstStyle>
          <a:p>
            <a:pPr>
              <a:defRPr/>
            </a:pPr>
            <a:fld id="{53DA7E96-ED03-425E-A4BA-A010D7D83264}" type="slidenum">
              <a:rPr lang="en-US"/>
              <a:pPr>
                <a:defRPr/>
              </a:pPr>
              <a:t>‹#›</a:t>
            </a:fld>
            <a:endParaRPr lang="en-US" dirty="0"/>
          </a:p>
        </p:txBody>
      </p:sp>
    </p:spTree>
    <p:extLst>
      <p:ext uri="{BB962C8B-B14F-4D97-AF65-F5344CB8AC3E}">
        <p14:creationId xmlns:p14="http://schemas.microsoft.com/office/powerpoint/2010/main" val="320723901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7DC0C679-E1CA-4FB1-92B0-BD2E3A5EC8E9}" type="slidenum">
              <a:rPr lang="en-US"/>
              <a:pPr>
                <a:defRPr/>
              </a:pPr>
              <a:t>‹#›</a:t>
            </a:fld>
            <a:endParaRPr lang="en-US" dirty="0"/>
          </a:p>
        </p:txBody>
      </p:sp>
    </p:spTree>
    <p:extLst>
      <p:ext uri="{BB962C8B-B14F-4D97-AF65-F5344CB8AC3E}">
        <p14:creationId xmlns:p14="http://schemas.microsoft.com/office/powerpoint/2010/main" val="2625554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ormAutofit/>
          </a:bodyPr>
          <a:lstStyle>
            <a:lvl1pPr marL="0" indent="0">
              <a:buNone/>
              <a:defRPr sz="3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5B062F5E-0081-4FA7-85D4-21A5CFD29D2A}"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26928359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6"/>
          <p:cNvSpPr>
            <a:spLocks noGrp="1"/>
          </p:cNvSpPr>
          <p:nvPr>
            <p:ph type="sldNum" sz="quarter" idx="10"/>
          </p:nvPr>
        </p:nvSpPr>
        <p:spPr/>
        <p:txBody>
          <a:bodyPr/>
          <a:lstStyle>
            <a:lvl1pPr>
              <a:defRPr/>
            </a:lvl1pPr>
          </a:lstStyle>
          <a:p>
            <a:pPr>
              <a:defRPr/>
            </a:pPr>
            <a:fld id="{1F66B048-6336-41EE-95BE-9F693DBB9292}" type="slidenum">
              <a:rPr lang="en-US"/>
              <a:pPr>
                <a:defRPr/>
              </a:pPr>
              <a:t>‹#›</a:t>
            </a:fld>
            <a:endParaRPr lang="en-US" dirty="0"/>
          </a:p>
        </p:txBody>
      </p:sp>
    </p:spTree>
    <p:extLst>
      <p:ext uri="{BB962C8B-B14F-4D97-AF65-F5344CB8AC3E}">
        <p14:creationId xmlns:p14="http://schemas.microsoft.com/office/powerpoint/2010/main" val="1439542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8"/>
          <p:cNvSpPr>
            <a:spLocks noGrp="1"/>
          </p:cNvSpPr>
          <p:nvPr>
            <p:ph type="sldNum" sz="quarter" idx="10"/>
          </p:nvPr>
        </p:nvSpPr>
        <p:spPr/>
        <p:txBody>
          <a:bodyPr/>
          <a:lstStyle>
            <a:lvl1pPr>
              <a:defRPr/>
            </a:lvl1pPr>
          </a:lstStyle>
          <a:p>
            <a:pPr>
              <a:defRPr/>
            </a:pPr>
            <a:fld id="{235512B3-7D1B-427E-B9EF-86643F8B3B1F}" type="slidenum">
              <a:rPr lang="en-US"/>
              <a:pPr>
                <a:defRPr/>
              </a:pPr>
              <a:t>‹#›</a:t>
            </a:fld>
            <a:endParaRPr lang="en-US" dirty="0"/>
          </a:p>
        </p:txBody>
      </p:sp>
      <p:sp>
        <p:nvSpPr>
          <p:cNvPr id="8"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990644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000" b="0">
                <a:ln>
                  <a:noFill/>
                </a:ln>
                <a:solidFill>
                  <a:schemeClr val="tx2"/>
                </a:solidFill>
                <a:effectLst/>
                <a:latin typeface="+mj-lt"/>
                <a:ea typeface="+mj-ea"/>
                <a:cs typeface="+mj-cs"/>
              </a:defRPr>
            </a:lvl1pPr>
          </a:lstStyle>
          <a:p>
            <a:r>
              <a:rPr lang="en-US"/>
              <a:t>Click to edit Master title style</a:t>
            </a:r>
          </a:p>
        </p:txBody>
      </p:sp>
      <p:sp>
        <p:nvSpPr>
          <p:cNvPr id="3" name="Slide Number Placeholder 4"/>
          <p:cNvSpPr>
            <a:spLocks noGrp="1"/>
          </p:cNvSpPr>
          <p:nvPr>
            <p:ph type="sldNum" sz="quarter" idx="10"/>
          </p:nvPr>
        </p:nvSpPr>
        <p:spPr/>
        <p:txBody>
          <a:bodyPr/>
          <a:lstStyle>
            <a:lvl1pPr>
              <a:defRPr/>
            </a:lvl1pPr>
          </a:lstStyle>
          <a:p>
            <a:pPr>
              <a:defRPr/>
            </a:pPr>
            <a:fld id="{B8FEC51D-B390-4D21-9936-C524D95C5CBE}" type="slidenum">
              <a:rPr lang="en-US"/>
              <a:pPr>
                <a:defRPr/>
              </a:pPr>
              <a:t>‹#›</a:t>
            </a:fld>
            <a:endParaRPr lang="en-US" dirty="0"/>
          </a:p>
        </p:txBody>
      </p:sp>
      <p:sp>
        <p:nvSpPr>
          <p:cNvPr id="4"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14632656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9264CF12-143D-43EF-B191-FDE7EFE199FD}" type="slidenum">
              <a:rPr lang="en-US"/>
              <a:pPr>
                <a:defRPr/>
              </a:pPr>
              <a:t>‹#›</a:t>
            </a:fld>
            <a:endParaRPr lang="en-US" dirty="0"/>
          </a:p>
        </p:txBody>
      </p:sp>
      <p:sp>
        <p:nvSpPr>
          <p:cNvPr id="3"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22028707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8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p:cNvSpPr>
            <a:spLocks noGrp="1"/>
          </p:cNvSpPr>
          <p:nvPr>
            <p:ph type="sldNum" sz="quarter" idx="10"/>
          </p:nvPr>
        </p:nvSpPr>
        <p:spPr/>
        <p:txBody>
          <a:bodyPr/>
          <a:lstStyle>
            <a:lvl1pPr>
              <a:defRPr/>
            </a:lvl1pPr>
          </a:lstStyle>
          <a:p>
            <a:pPr>
              <a:defRPr/>
            </a:pPr>
            <a:fld id="{8C6026B2-41BA-4DCD-9E8B-753DE7461261}" type="slidenum">
              <a:rPr lang="en-US"/>
              <a:pPr>
                <a:defRPr/>
              </a:pPr>
              <a:t>‹#›</a:t>
            </a:fld>
            <a:endParaRPr lang="en-US" dirty="0"/>
          </a:p>
        </p:txBody>
      </p:sp>
      <p:sp>
        <p:nvSpPr>
          <p:cNvPr id="6"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1617986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rmAutofit/>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7DC0C679-E1CA-4FB1-92B0-BD2E3A5EC8E9}"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Slide Number Placeholder 6"/>
          <p:cNvSpPr>
            <a:spLocks noGrp="1"/>
          </p:cNvSpPr>
          <p:nvPr>
            <p:ph type="sldNum" sz="quarter" idx="10"/>
          </p:nvPr>
        </p:nvSpPr>
        <p:spPr>
          <a:xfrm>
            <a:off x="8077200" y="6356350"/>
            <a:ext cx="609600" cy="365125"/>
          </a:xfrm>
        </p:spPr>
        <p:txBody>
          <a:bodyPr/>
          <a:lstStyle>
            <a:lvl1pPr>
              <a:defRPr/>
            </a:lvl1pPr>
          </a:lstStyle>
          <a:p>
            <a:pPr>
              <a:defRPr/>
            </a:pPr>
            <a:fld id="{2901523A-07B4-4CD1-92B0-24CFC45C1715}" type="slidenum">
              <a:rPr lang="en-US"/>
              <a:pPr>
                <a:defRPr/>
              </a:pPr>
              <a:t>‹#›</a:t>
            </a:fld>
            <a:endParaRPr lang="en-US" dirty="0"/>
          </a:p>
        </p:txBody>
      </p:sp>
      <p:sp>
        <p:nvSpPr>
          <p:cNvPr id="10"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1422973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2BAA29A1-0308-43D1-961F-D8245A9B31FC}"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2848628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E0B74F27-4B6A-4A5C-9BAA-43F194570718}"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1418209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vl1pPr>
          </a:lstStyle>
          <a:p>
            <a:pPr>
              <a:defRPr/>
            </a:pPr>
            <a:fld id="{E7281CDB-651C-476E-8D35-93AA6C07949A}" type="slidenum">
              <a:rPr lang="en-US"/>
              <a:pPr>
                <a:defRPr/>
              </a:pPr>
              <a:t>‹#›</a:t>
            </a:fld>
            <a:endParaRPr lang="en-US" dirty="0"/>
          </a:p>
        </p:txBody>
      </p:sp>
    </p:spTree>
    <p:extLst>
      <p:ext uri="{BB962C8B-B14F-4D97-AF65-F5344CB8AC3E}">
        <p14:creationId xmlns:p14="http://schemas.microsoft.com/office/powerpoint/2010/main" val="31969138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Footer Placeholder 18"/>
          <p:cNvSpPr>
            <a:spLocks noGrp="1"/>
          </p:cNvSpPr>
          <p:nvPr>
            <p:ph type="ftr" sz="quarter" idx="10"/>
          </p:nvPr>
        </p:nvSpPr>
        <p:spPr>
          <a:xfrm>
            <a:off x="152400" y="6553200"/>
            <a:ext cx="5867400" cy="228600"/>
          </a:xfrm>
        </p:spPr>
        <p:txBody>
          <a:bodyPr/>
          <a:lstStyle>
            <a:lvl1pPr>
              <a:defRPr/>
            </a:lvl1pPr>
          </a:lstStyle>
          <a:p>
            <a:pPr>
              <a:defRPr/>
            </a:pPr>
            <a:endParaRPr lang="en-US"/>
          </a:p>
        </p:txBody>
      </p:sp>
      <p:sp>
        <p:nvSpPr>
          <p:cNvPr id="5" name="Slide Number Placeholder 26"/>
          <p:cNvSpPr>
            <a:spLocks noGrp="1"/>
          </p:cNvSpPr>
          <p:nvPr>
            <p:ph type="sldNum" sz="quarter" idx="11"/>
          </p:nvPr>
        </p:nvSpPr>
        <p:spPr/>
        <p:txBody>
          <a:bodyPr/>
          <a:lstStyle>
            <a:lvl1pPr>
              <a:defRPr/>
            </a:lvl1pPr>
          </a:lstStyle>
          <a:p>
            <a:pPr>
              <a:defRPr/>
            </a:pPr>
            <a:fld id="{9D37E943-52C2-4941-A7B7-AE02FFE242EE}" type="slidenum">
              <a:rPr lang="en-US"/>
              <a:pPr>
                <a:defRPr/>
              </a:pPr>
              <a:t>‹#›</a:t>
            </a:fld>
            <a:endParaRPr lang="en-US" dirty="0"/>
          </a:p>
        </p:txBody>
      </p:sp>
    </p:spTree>
    <p:extLst>
      <p:ext uri="{BB962C8B-B14F-4D97-AF65-F5344CB8AC3E}">
        <p14:creationId xmlns:p14="http://schemas.microsoft.com/office/powerpoint/2010/main" val="1528669589"/>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rmAutofit/>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374B2B17-26C0-4F54-80D8-A58B3D848BF7}" type="slidenum">
              <a:rPr lang="en-US"/>
              <a:pPr>
                <a:defRPr/>
              </a:pPr>
              <a:t>‹#›</a:t>
            </a:fld>
            <a:endParaRPr lang="en-US" dirty="0"/>
          </a:p>
        </p:txBody>
      </p:sp>
    </p:spTree>
    <p:extLst>
      <p:ext uri="{BB962C8B-B14F-4D97-AF65-F5344CB8AC3E}">
        <p14:creationId xmlns:p14="http://schemas.microsoft.com/office/powerpoint/2010/main" val="36651827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ormAutofit/>
          </a:bodyPr>
          <a:lstStyle>
            <a:lvl1pPr marL="0" indent="0">
              <a:buNone/>
              <a:defRPr sz="3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77E404E9-DAFF-4F0E-889E-FC2450F818FE}"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1351816591"/>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6"/>
          <p:cNvSpPr>
            <a:spLocks noGrp="1"/>
          </p:cNvSpPr>
          <p:nvPr>
            <p:ph type="sldNum" sz="quarter" idx="10"/>
          </p:nvPr>
        </p:nvSpPr>
        <p:spPr/>
        <p:txBody>
          <a:bodyPr/>
          <a:lstStyle>
            <a:lvl1pPr>
              <a:defRPr/>
            </a:lvl1pPr>
          </a:lstStyle>
          <a:p>
            <a:pPr>
              <a:defRPr/>
            </a:pPr>
            <a:fld id="{360A5FEB-D38F-4249-A59F-FC9C34FE7797}" type="slidenum">
              <a:rPr lang="en-US"/>
              <a:pPr>
                <a:defRPr/>
              </a:pPr>
              <a:t>‹#›</a:t>
            </a:fld>
            <a:endParaRPr lang="en-US" dirty="0"/>
          </a:p>
        </p:txBody>
      </p:sp>
    </p:spTree>
    <p:extLst>
      <p:ext uri="{BB962C8B-B14F-4D97-AF65-F5344CB8AC3E}">
        <p14:creationId xmlns:p14="http://schemas.microsoft.com/office/powerpoint/2010/main" val="13879737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8"/>
          <p:cNvSpPr>
            <a:spLocks noGrp="1"/>
          </p:cNvSpPr>
          <p:nvPr>
            <p:ph type="sldNum" sz="quarter" idx="10"/>
          </p:nvPr>
        </p:nvSpPr>
        <p:spPr/>
        <p:txBody>
          <a:bodyPr/>
          <a:lstStyle>
            <a:lvl1pPr>
              <a:defRPr/>
            </a:lvl1pPr>
          </a:lstStyle>
          <a:p>
            <a:pPr>
              <a:defRPr/>
            </a:pPr>
            <a:fld id="{4B6AC12A-BF43-440C-AE15-2056AC150733}" type="slidenum">
              <a:rPr lang="en-US"/>
              <a:pPr>
                <a:defRPr/>
              </a:pPr>
              <a:t>‹#›</a:t>
            </a:fld>
            <a:endParaRPr lang="en-US" dirty="0"/>
          </a:p>
        </p:txBody>
      </p:sp>
      <p:sp>
        <p:nvSpPr>
          <p:cNvPr id="8"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22279896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000" b="0">
                <a:ln>
                  <a:noFill/>
                </a:ln>
                <a:solidFill>
                  <a:schemeClr val="tx2"/>
                </a:solidFill>
                <a:effectLst/>
                <a:latin typeface="+mj-lt"/>
                <a:ea typeface="+mj-ea"/>
                <a:cs typeface="+mj-cs"/>
              </a:defRPr>
            </a:lvl1pPr>
          </a:lstStyle>
          <a:p>
            <a:r>
              <a:rPr lang="en-US"/>
              <a:t>Click to edit Master title style</a:t>
            </a:r>
          </a:p>
        </p:txBody>
      </p:sp>
      <p:sp>
        <p:nvSpPr>
          <p:cNvPr id="3" name="Slide Number Placeholder 4"/>
          <p:cNvSpPr>
            <a:spLocks noGrp="1"/>
          </p:cNvSpPr>
          <p:nvPr>
            <p:ph type="sldNum" sz="quarter" idx="10"/>
          </p:nvPr>
        </p:nvSpPr>
        <p:spPr/>
        <p:txBody>
          <a:bodyPr/>
          <a:lstStyle>
            <a:lvl1pPr>
              <a:defRPr/>
            </a:lvl1pPr>
          </a:lstStyle>
          <a:p>
            <a:pPr>
              <a:defRPr/>
            </a:pPr>
            <a:fld id="{0665FF0C-BF54-48DB-B211-04A42160B2AD}" type="slidenum">
              <a:rPr lang="en-US"/>
              <a:pPr>
                <a:defRPr/>
              </a:pPr>
              <a:t>‹#›</a:t>
            </a:fld>
            <a:endParaRPr lang="en-US" dirty="0"/>
          </a:p>
        </p:txBody>
      </p:sp>
      <p:sp>
        <p:nvSpPr>
          <p:cNvPr id="4"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293851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ormAutofit/>
          </a:bodyPr>
          <a:lstStyle>
            <a:lvl1pPr marL="0" indent="0">
              <a:buNone/>
              <a:defRPr sz="3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5B062F5E-0081-4FA7-85D4-21A5CFD29D2A}"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F8F3F70A-B02B-4462-B539-8C57768D294D}" type="slidenum">
              <a:rPr lang="en-US"/>
              <a:pPr>
                <a:defRPr/>
              </a:pPr>
              <a:t>‹#›</a:t>
            </a:fld>
            <a:endParaRPr lang="en-US" dirty="0"/>
          </a:p>
        </p:txBody>
      </p:sp>
      <p:sp>
        <p:nvSpPr>
          <p:cNvPr id="3"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9132007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8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p:cNvSpPr>
            <a:spLocks noGrp="1"/>
          </p:cNvSpPr>
          <p:nvPr>
            <p:ph type="sldNum" sz="quarter" idx="10"/>
          </p:nvPr>
        </p:nvSpPr>
        <p:spPr/>
        <p:txBody>
          <a:bodyPr/>
          <a:lstStyle>
            <a:lvl1pPr>
              <a:defRPr/>
            </a:lvl1pPr>
          </a:lstStyle>
          <a:p>
            <a:pPr>
              <a:defRPr/>
            </a:pPr>
            <a:fld id="{67E7CA0A-9455-4EC1-A6EC-2DBED21A1582}" type="slidenum">
              <a:rPr lang="en-US"/>
              <a:pPr>
                <a:defRPr/>
              </a:pPr>
              <a:t>‹#›</a:t>
            </a:fld>
            <a:endParaRPr lang="en-US" dirty="0"/>
          </a:p>
        </p:txBody>
      </p:sp>
      <p:sp>
        <p:nvSpPr>
          <p:cNvPr id="6"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29332600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Slide Number Placeholder 6"/>
          <p:cNvSpPr>
            <a:spLocks noGrp="1"/>
          </p:cNvSpPr>
          <p:nvPr>
            <p:ph type="sldNum" sz="quarter" idx="10"/>
          </p:nvPr>
        </p:nvSpPr>
        <p:spPr>
          <a:xfrm>
            <a:off x="8077200" y="6356350"/>
            <a:ext cx="609600" cy="365125"/>
          </a:xfrm>
        </p:spPr>
        <p:txBody>
          <a:bodyPr/>
          <a:lstStyle>
            <a:lvl1pPr>
              <a:defRPr/>
            </a:lvl1pPr>
          </a:lstStyle>
          <a:p>
            <a:pPr>
              <a:defRPr/>
            </a:pPr>
            <a:fld id="{E2B3A17E-F28C-484C-B37B-BDC63E463656}" type="slidenum">
              <a:rPr lang="en-US"/>
              <a:pPr>
                <a:defRPr/>
              </a:pPr>
              <a:t>‹#›</a:t>
            </a:fld>
            <a:endParaRPr lang="en-US" dirty="0"/>
          </a:p>
        </p:txBody>
      </p:sp>
      <p:sp>
        <p:nvSpPr>
          <p:cNvPr id="10"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42925771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95F14A70-D92E-4ADF-8DC7-22C13CD87545}"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42682451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88D58068-74E4-414C-9261-DB001883E203}"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7655473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vl1pPr>
          </a:lstStyle>
          <a:p>
            <a:pPr>
              <a:defRPr/>
            </a:pPr>
            <a:fld id="{E7281CDB-651C-476E-8D35-93AA6C07949A}" type="slidenum">
              <a:rPr lang="en-US"/>
              <a:pPr>
                <a:defRPr/>
              </a:pPr>
              <a:t>‹#›</a:t>
            </a:fld>
            <a:endParaRPr lang="en-US" dirty="0"/>
          </a:p>
        </p:txBody>
      </p:sp>
    </p:spTree>
    <p:extLst>
      <p:ext uri="{BB962C8B-B14F-4D97-AF65-F5344CB8AC3E}">
        <p14:creationId xmlns:p14="http://schemas.microsoft.com/office/powerpoint/2010/main" val="67731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6"/>
          <p:cNvSpPr>
            <a:spLocks noGrp="1"/>
          </p:cNvSpPr>
          <p:nvPr>
            <p:ph type="sldNum" sz="quarter" idx="10"/>
          </p:nvPr>
        </p:nvSpPr>
        <p:spPr/>
        <p:txBody>
          <a:bodyPr/>
          <a:lstStyle>
            <a:lvl1pPr>
              <a:defRPr/>
            </a:lvl1pPr>
          </a:lstStyle>
          <a:p>
            <a:pPr>
              <a:defRPr/>
            </a:pPr>
            <a:fld id="{1F66B048-6336-41EE-95BE-9F693DBB92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8"/>
          <p:cNvSpPr>
            <a:spLocks noGrp="1"/>
          </p:cNvSpPr>
          <p:nvPr>
            <p:ph type="sldNum" sz="quarter" idx="10"/>
          </p:nvPr>
        </p:nvSpPr>
        <p:spPr/>
        <p:txBody>
          <a:bodyPr/>
          <a:lstStyle>
            <a:lvl1pPr>
              <a:defRPr/>
            </a:lvl1pPr>
          </a:lstStyle>
          <a:p>
            <a:pPr>
              <a:defRPr/>
            </a:pPr>
            <a:fld id="{235512B3-7D1B-427E-B9EF-86643F8B3B1F}" type="slidenum">
              <a:rPr lang="en-US"/>
              <a:pPr>
                <a:defRPr/>
              </a:pPr>
              <a:t>‹#›</a:t>
            </a:fld>
            <a:endParaRPr lang="en-US" dirty="0"/>
          </a:p>
        </p:txBody>
      </p:sp>
      <p:sp>
        <p:nvSpPr>
          <p:cNvPr id="8"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000" b="0">
                <a:ln>
                  <a:noFill/>
                </a:ln>
                <a:solidFill>
                  <a:schemeClr val="tx2"/>
                </a:solidFill>
                <a:effectLst/>
                <a:latin typeface="+mj-lt"/>
                <a:ea typeface="+mj-ea"/>
                <a:cs typeface="+mj-cs"/>
              </a:defRPr>
            </a:lvl1pPr>
          </a:lstStyle>
          <a:p>
            <a:r>
              <a:rPr lang="en-US"/>
              <a:t>Click to edit Master title style</a:t>
            </a:r>
          </a:p>
        </p:txBody>
      </p:sp>
      <p:sp>
        <p:nvSpPr>
          <p:cNvPr id="3" name="Slide Number Placeholder 4"/>
          <p:cNvSpPr>
            <a:spLocks noGrp="1"/>
          </p:cNvSpPr>
          <p:nvPr>
            <p:ph type="sldNum" sz="quarter" idx="10"/>
          </p:nvPr>
        </p:nvSpPr>
        <p:spPr/>
        <p:txBody>
          <a:bodyPr/>
          <a:lstStyle>
            <a:lvl1pPr>
              <a:defRPr/>
            </a:lvl1pPr>
          </a:lstStyle>
          <a:p>
            <a:pPr>
              <a:defRPr/>
            </a:pPr>
            <a:fld id="{B8FEC51D-B390-4D21-9936-C524D95C5CBE}" type="slidenum">
              <a:rPr lang="en-US"/>
              <a:pPr>
                <a:defRPr/>
              </a:pPr>
              <a:t>‹#›</a:t>
            </a:fld>
            <a:endParaRPr lang="en-US" dirty="0"/>
          </a:p>
        </p:txBody>
      </p:sp>
      <p:sp>
        <p:nvSpPr>
          <p:cNvPr id="4"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9264CF12-143D-43EF-B191-FDE7EFE199FD}" type="slidenum">
              <a:rPr lang="en-US"/>
              <a:pPr>
                <a:defRPr/>
              </a:pPr>
              <a:t>‹#›</a:t>
            </a:fld>
            <a:endParaRPr lang="en-US" dirty="0"/>
          </a:p>
        </p:txBody>
      </p:sp>
      <p:sp>
        <p:nvSpPr>
          <p:cNvPr id="3"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8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p:cNvSpPr>
            <a:spLocks noGrp="1"/>
          </p:cNvSpPr>
          <p:nvPr>
            <p:ph type="sldNum" sz="quarter" idx="10"/>
          </p:nvPr>
        </p:nvSpPr>
        <p:spPr/>
        <p:txBody>
          <a:bodyPr/>
          <a:lstStyle>
            <a:lvl1pPr>
              <a:defRPr/>
            </a:lvl1pPr>
          </a:lstStyle>
          <a:p>
            <a:pPr>
              <a:defRPr/>
            </a:pPr>
            <a:fld id="{8C6026B2-41BA-4DCD-9E8B-753DE7461261}" type="slidenum">
              <a:rPr lang="en-US"/>
              <a:pPr>
                <a:defRPr/>
              </a:pPr>
              <a:t>‹#›</a:t>
            </a:fld>
            <a:endParaRPr lang="en-US" dirty="0"/>
          </a:p>
        </p:txBody>
      </p:sp>
      <p:sp>
        <p:nvSpPr>
          <p:cNvPr id="6"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Slide Number Placeholder 6"/>
          <p:cNvSpPr>
            <a:spLocks noGrp="1"/>
          </p:cNvSpPr>
          <p:nvPr>
            <p:ph type="sldNum" sz="quarter" idx="10"/>
          </p:nvPr>
        </p:nvSpPr>
        <p:spPr>
          <a:xfrm>
            <a:off x="8077200" y="6356350"/>
            <a:ext cx="609600" cy="365125"/>
          </a:xfrm>
        </p:spPr>
        <p:txBody>
          <a:bodyPr/>
          <a:lstStyle>
            <a:lvl1pPr>
              <a:defRPr/>
            </a:lvl1pPr>
          </a:lstStyle>
          <a:p>
            <a:pPr>
              <a:defRPr/>
            </a:pPr>
            <a:fld id="{2901523A-07B4-4CD1-92B0-24CFC45C1715}" type="slidenum">
              <a:rPr lang="en-US"/>
              <a:pPr>
                <a:defRPr/>
              </a:pPr>
              <a:t>‹#›</a:t>
            </a:fld>
            <a:endParaRPr lang="en-US" dirty="0"/>
          </a:p>
        </p:txBody>
      </p:sp>
      <p:sp>
        <p:nvSpPr>
          <p:cNvPr id="10"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b="0" i="0" u="none" dirty="0">
              <a:latin typeface="+mn-lt"/>
              <a:cs typeface="+mn-cs"/>
            </a:endParaRPr>
          </a:p>
        </p:txBody>
      </p:sp>
      <p:sp>
        <p:nvSpPr>
          <p:cNvPr id="25604"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25605"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899CE1E0-0FBE-4938-816D-B92B1526FD8D}" type="slidenum">
              <a:rPr lang="en-US"/>
              <a:pPr>
                <a:defRPr/>
              </a:pPr>
              <a:t>‹#›</a:t>
            </a:fld>
            <a:endParaRPr lang="en-US" dirty="0"/>
          </a:p>
        </p:txBody>
      </p:sp>
      <p:grpSp>
        <p:nvGrpSpPr>
          <p:cNvPr id="25609"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gr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sz="5000" b="0" i="0" u="none"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5604"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25605"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899CE1E0-0FBE-4938-816D-B92B1526FD8D}" type="slidenum">
              <a:rPr lang="en-US"/>
              <a:pPr>
                <a:defRPr/>
              </a:pPr>
              <a:t>‹#›</a:t>
            </a:fld>
            <a:endParaRPr lang="en-US" dirty="0"/>
          </a:p>
        </p:txBody>
      </p:sp>
      <p:grpSp>
        <p:nvGrpSpPr>
          <p:cNvPr id="25609"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grpSp>
    </p:spTree>
    <p:extLst>
      <p:ext uri="{BB962C8B-B14F-4D97-AF65-F5344CB8AC3E}">
        <p14:creationId xmlns:p14="http://schemas.microsoft.com/office/powerpoint/2010/main" val="207187805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E0F49717-79A0-4D2E-B175-23526B4035AE}"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grpSp>
    </p:spTree>
    <p:extLst>
      <p:ext uri="{BB962C8B-B14F-4D97-AF65-F5344CB8AC3E}">
        <p14:creationId xmlns:p14="http://schemas.microsoft.com/office/powerpoint/2010/main" val="407085210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MjaBlBb1nUQ" TargetMode="External"/><Relationship Id="rId2" Type="http://schemas.openxmlformats.org/officeDocument/2006/relationships/hyperlink" Target="https://www.youtube.com/watch/RgV4Q_So_dg"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www.wahby.com/articles/overhead_defined.htm" TargetMode="External"/><Relationship Id="rId2" Type="http://schemas.openxmlformats.org/officeDocument/2006/relationships/hyperlink" Target="http://www.livingin-canada.com/salaries-for-carpenters-canada.html"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hyperlink" Target="https://www.mathsisfun.com/data/standard-deviation-calculator.htm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mathsisfun.com/data/standard-normal-distribution.html" TargetMode="External"/><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hyperlink" Target="https://www.mathsisfun.com/data/standard-normal-distribution-table.html" TargetMode="External"/><Relationship Id="rId2" Type="http://schemas.openxmlformats.org/officeDocument/2006/relationships/image" Target="../media/image17.png"/><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hyperlink" Target="https://www.mathsisfun.com/lessons/normal.html" TargetMode="External"/></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audio" Target="../media/audio1.wav"/></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mathsisfun.com/data/standard-normal-distribution-table.html" TargetMode="Externa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hyperlink" Target="https://www.youtube.com/watch/XSSRrVMOqlQ"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6.png"/><Relationship Id="rId2" Type="http://schemas.openxmlformats.org/officeDocument/2006/relationships/slideLayout" Target="../slideLayouts/slideLayout23.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22.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3.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3.xml"/><Relationship Id="rId1" Type="http://schemas.openxmlformats.org/officeDocument/2006/relationships/vmlDrawing" Target="../drawings/vmlDrawing2.vml"/><Relationship Id="rId6" Type="http://schemas.openxmlformats.org/officeDocument/2006/relationships/image" Target="../media/image27.png"/><Relationship Id="rId5" Type="http://schemas.openxmlformats.org/officeDocument/2006/relationships/image" Target="../media/image26.wmf"/><Relationship Id="rId4" Type="http://schemas.openxmlformats.org/officeDocument/2006/relationships/oleObject" Target="../embeddings/oleObject2.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t>MGMT 6056 </a:t>
            </a:r>
            <a:br>
              <a:rPr lang="en-US" dirty="0"/>
            </a:br>
            <a:r>
              <a:rPr lang="en-US" dirty="0"/>
              <a:t>Module 3</a:t>
            </a:r>
          </a:p>
        </p:txBody>
      </p:sp>
      <p:sp>
        <p:nvSpPr>
          <p:cNvPr id="14338" name="Subtitle 2"/>
          <p:cNvSpPr>
            <a:spLocks noGrp="1"/>
          </p:cNvSpPr>
          <p:nvPr>
            <p:ph type="subTitle" idx="1"/>
          </p:nvPr>
        </p:nvSpPr>
        <p:spPr>
          <a:xfrm>
            <a:off x="2209800" y="3228975"/>
            <a:ext cx="6178550" cy="1752600"/>
          </a:xfrm>
        </p:spPr>
        <p:txBody>
          <a:bodyPr/>
          <a:lstStyle/>
          <a:p>
            <a:pPr marR="0" eaLnBrk="1" hangingPunct="1"/>
            <a:r>
              <a:rPr lang="en-US" sz="4000" dirty="0"/>
              <a:t>Cost Plan, Classifications, Overhead</a:t>
            </a:r>
          </a:p>
        </p:txBody>
      </p:sp>
      <p:sp>
        <p:nvSpPr>
          <p:cNvPr id="4" name="Slide Number Placeholder 3"/>
          <p:cNvSpPr>
            <a:spLocks noGrp="1"/>
          </p:cNvSpPr>
          <p:nvPr>
            <p:ph type="sldNum" sz="quarter" idx="11"/>
          </p:nvPr>
        </p:nvSpPr>
        <p:spPr/>
        <p:txBody>
          <a:bodyPr wrap="square" numCol="1" anchorCtr="0" compatLnSpc="1">
            <a:prstTxWarp prst="textNoShape">
              <a:avLst/>
            </a:prstTxWarp>
          </a:bodyPr>
          <a:lstStyle/>
          <a:p>
            <a:pPr fontAlgn="base">
              <a:spcBef>
                <a:spcPct val="0"/>
              </a:spcBef>
              <a:spcAft>
                <a:spcPct val="0"/>
              </a:spcAft>
              <a:defRPr/>
            </a:pPr>
            <a:r>
              <a:rPr lang="en-US">
                <a:solidFill>
                  <a:srgbClr val="D1EAEE"/>
                </a:solidFill>
                <a:cs typeface="Arial" charset="0"/>
              </a:rPr>
              <a:t>08-0</a:t>
            </a:r>
            <a:fld id="{D2C2513F-F30F-45C4-9600-673BE8BBD40C}" type="slidenum">
              <a:rPr lang="en-US">
                <a:solidFill>
                  <a:srgbClr val="D1EAEE"/>
                </a:solidFill>
                <a:cs typeface="Arial" charset="0"/>
              </a:rPr>
              <a:pPr fontAlgn="base">
                <a:spcBef>
                  <a:spcPct val="0"/>
                </a:spcBef>
                <a:spcAft>
                  <a:spcPct val="0"/>
                </a:spcAft>
                <a:defRPr/>
              </a:pPr>
              <a:t>1</a:t>
            </a:fld>
            <a:endParaRPr lang="en-US">
              <a:solidFill>
                <a:srgbClr val="D1EAEE"/>
              </a:solidFill>
              <a:cs typeface="Arial" charset="0"/>
            </a:endParaRPr>
          </a:p>
        </p:txBody>
      </p:sp>
      <p:sp>
        <p:nvSpPr>
          <p:cNvPr id="11" name="TextBox 10"/>
          <p:cNvSpPr txBox="1"/>
          <p:nvPr/>
        </p:nvSpPr>
        <p:spPr>
          <a:xfrm>
            <a:off x="3390186" y="4636411"/>
            <a:ext cx="1835759" cy="246221"/>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CA" sz="1000" dirty="0"/>
              <a:t>M3 Pearson Pinto p137 q1-3.tif</a:t>
            </a:r>
          </a:p>
        </p:txBody>
      </p:sp>
      <p:sp>
        <p:nvSpPr>
          <p:cNvPr id="19" name="TextBox 18"/>
          <p:cNvSpPr txBox="1"/>
          <p:nvPr/>
        </p:nvSpPr>
        <p:spPr>
          <a:xfrm>
            <a:off x="3390186" y="5035147"/>
            <a:ext cx="3124200" cy="40011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CA" sz="1000" dirty="0"/>
              <a:t>M3 EXERCISE Student Template for Pinto p137Total Direct Labour Costs.xlsx</a:t>
            </a:r>
          </a:p>
        </p:txBody>
      </p:sp>
      <p:sp>
        <p:nvSpPr>
          <p:cNvPr id="21" name="TextBox 20"/>
          <p:cNvSpPr txBox="1"/>
          <p:nvPr/>
        </p:nvSpPr>
        <p:spPr>
          <a:xfrm>
            <a:off x="6500939" y="4981575"/>
            <a:ext cx="2357975" cy="523220"/>
          </a:xfrm>
          <a:prstGeom prst="rect">
            <a:avLst/>
          </a:prstGeom>
          <a:noFill/>
        </p:spPr>
        <p:txBody>
          <a:bodyPr wrap="square" rtlCol="0">
            <a:spAutoFit/>
          </a:bodyPr>
          <a:lstStyle/>
          <a:p>
            <a:r>
              <a:rPr lang="en-CA" sz="1400" dirty="0"/>
              <a:t>Optional file, to use Excel vs work done on paper</a:t>
            </a:r>
          </a:p>
        </p:txBody>
      </p:sp>
      <p:sp>
        <p:nvSpPr>
          <p:cNvPr id="20" name="Footer Placeholder 18"/>
          <p:cNvSpPr>
            <a:spLocks noGrp="1"/>
          </p:cNvSpPr>
          <p:nvPr>
            <p:ph type="ftr" sz="quarter" idx="4294967295"/>
          </p:nvPr>
        </p:nvSpPr>
        <p:spPr>
          <a:xfrm>
            <a:off x="152400" y="6553200"/>
            <a:ext cx="7162800" cy="228600"/>
          </a:xfrm>
        </p:spPr>
        <p:txBody>
          <a:bodyPr/>
          <a:lstStyle>
            <a:lvl1pPr>
              <a:defRPr sz="1000"/>
            </a:lvl1pPr>
          </a:lstStyle>
          <a:p>
            <a:pPr algn="l">
              <a:defRPr/>
            </a:pPr>
            <a:r>
              <a:rPr lang="en-CA" dirty="0"/>
              <a:t>Adapted from Pearson’s slides for Project Management: Achieving Competitive Advantage, 3rd Edition, 2013</a:t>
            </a:r>
            <a:endParaRPr lang="en-US" dirty="0"/>
          </a:p>
        </p:txBody>
      </p:sp>
      <p:sp>
        <p:nvSpPr>
          <p:cNvPr id="25" name="TextBox 24"/>
          <p:cNvSpPr txBox="1"/>
          <p:nvPr/>
        </p:nvSpPr>
        <p:spPr>
          <a:xfrm>
            <a:off x="1249271" y="5742861"/>
            <a:ext cx="214988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See text in “slide note” for more details </a:t>
            </a:r>
            <a:endParaRPr kumimoji="0" lang="en-CA" sz="1400" i="0" u="none" strike="noStrike" kern="0" cap="none" spc="0" normalizeH="0" baseline="0" noProof="0" dirty="0">
              <a:ln>
                <a:noFill/>
              </a:ln>
              <a:effectLst/>
              <a:uLnTx/>
              <a:uFillTx/>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40" y="5618957"/>
            <a:ext cx="999831" cy="707197"/>
          </a:xfrm>
          <a:prstGeom prst="rect">
            <a:avLst/>
          </a:prstGeom>
        </p:spPr>
      </p:pic>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590" y="2760731"/>
            <a:ext cx="490119" cy="494743"/>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590" y="2198738"/>
            <a:ext cx="457033" cy="457033"/>
          </a:xfrm>
          <a:prstGeom prst="rect">
            <a:avLst/>
          </a:prstGeom>
        </p:spPr>
      </p:pic>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1454" y="3326018"/>
            <a:ext cx="588390" cy="588390"/>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9755" y="169969"/>
            <a:ext cx="602003" cy="637992"/>
          </a:xfrm>
          <a:prstGeom prst="rect">
            <a:avLst/>
          </a:prstGeom>
        </p:spPr>
      </p:pic>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6457" y="1589480"/>
            <a:ext cx="545301" cy="545301"/>
          </a:xfrm>
          <a:prstGeom prst="rect">
            <a:avLst/>
          </a:prstGeom>
        </p:spPr>
      </p:pic>
      <p:sp>
        <p:nvSpPr>
          <p:cNvPr id="36" name="TextBox 35"/>
          <p:cNvSpPr txBox="1"/>
          <p:nvPr/>
        </p:nvSpPr>
        <p:spPr>
          <a:xfrm>
            <a:off x="821758" y="314759"/>
            <a:ext cx="144780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Exercises</a:t>
            </a:r>
            <a:endParaRPr kumimoji="0" lang="en-CA" sz="1400" i="0" u="none" strike="noStrike" kern="0" cap="none" spc="0" normalizeH="0" baseline="0" noProof="0" dirty="0">
              <a:ln>
                <a:noFill/>
              </a:ln>
              <a:effectLst/>
              <a:uLnTx/>
              <a:uFillTx/>
            </a:endParaRPr>
          </a:p>
        </p:txBody>
      </p:sp>
      <p:sp>
        <p:nvSpPr>
          <p:cNvPr id="37" name="TextBox 36"/>
          <p:cNvSpPr txBox="1"/>
          <p:nvPr/>
        </p:nvSpPr>
        <p:spPr>
          <a:xfrm>
            <a:off x="821758" y="1583624"/>
            <a:ext cx="83146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Videos</a:t>
            </a:r>
            <a:endParaRPr kumimoji="0" lang="en-CA" sz="1400" i="0" u="none" strike="noStrike" kern="0" cap="none" spc="0" normalizeH="0" baseline="0" noProof="0" dirty="0">
              <a:ln>
                <a:noFill/>
              </a:ln>
              <a:effectLst/>
              <a:uLnTx/>
              <a:uFillTx/>
            </a:endParaRPr>
          </a:p>
        </p:txBody>
      </p:sp>
      <p:sp>
        <p:nvSpPr>
          <p:cNvPr id="38" name="TextBox 37"/>
          <p:cNvSpPr txBox="1"/>
          <p:nvPr/>
        </p:nvSpPr>
        <p:spPr>
          <a:xfrm>
            <a:off x="810709" y="2174176"/>
            <a:ext cx="84250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Solution</a:t>
            </a:r>
            <a:br>
              <a:rPr lang="en-CA" sz="1400" kern="0" dirty="0"/>
            </a:br>
            <a:r>
              <a:rPr lang="en-CA" sz="1400" kern="0" dirty="0"/>
              <a:t>Slide</a:t>
            </a:r>
            <a:endParaRPr kumimoji="0" lang="en-CA" sz="1400" i="0" u="none" strike="noStrike" kern="0" cap="none" spc="0" normalizeH="0" baseline="0" noProof="0" dirty="0">
              <a:ln>
                <a:noFill/>
              </a:ln>
              <a:effectLst/>
              <a:uLnTx/>
              <a:uFillTx/>
            </a:endParaRPr>
          </a:p>
        </p:txBody>
      </p:sp>
      <p:sp>
        <p:nvSpPr>
          <p:cNvPr id="39" name="TextBox 38"/>
          <p:cNvSpPr txBox="1"/>
          <p:nvPr/>
        </p:nvSpPr>
        <p:spPr>
          <a:xfrm>
            <a:off x="777623" y="2736792"/>
            <a:ext cx="1098802"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noProof="0" dirty="0"/>
              <a:t>PPT </a:t>
            </a:r>
            <a:br>
              <a:rPr lang="en-CA" sz="1400" kern="0" noProof="0" dirty="0"/>
            </a:br>
            <a:r>
              <a:rPr lang="en-CA" sz="1400" kern="0" noProof="0" dirty="0"/>
              <a:t>Animations</a:t>
            </a:r>
            <a:endParaRPr kumimoji="0" lang="en-CA" sz="1400" i="0" u="none" strike="noStrike" kern="0" cap="none" spc="0" normalizeH="0" baseline="0" noProof="0" dirty="0">
              <a:ln>
                <a:noFill/>
              </a:ln>
              <a:effectLst/>
              <a:uLnTx/>
              <a:uFillTx/>
            </a:endParaRPr>
          </a:p>
        </p:txBody>
      </p:sp>
      <p:sp>
        <p:nvSpPr>
          <p:cNvPr id="40" name="TextBox 39"/>
          <p:cNvSpPr txBox="1"/>
          <p:nvPr/>
        </p:nvSpPr>
        <p:spPr>
          <a:xfrm>
            <a:off x="777623" y="3355680"/>
            <a:ext cx="1098802"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noProof="0" dirty="0"/>
              <a:t>Exercise </a:t>
            </a:r>
            <a:br>
              <a:rPr lang="en-CA" sz="1400" kern="0" noProof="0" dirty="0"/>
            </a:br>
            <a:r>
              <a:rPr lang="en-CA" sz="1400" kern="0" noProof="0" dirty="0"/>
              <a:t>Simulation</a:t>
            </a:r>
            <a:endParaRPr kumimoji="0" lang="en-CA" sz="1400" i="0" u="none" strike="noStrike" kern="0" cap="none" spc="0" normalizeH="0" baseline="0" noProof="0" dirty="0">
              <a:ln>
                <a:noFill/>
              </a:ln>
              <a:effectLst/>
              <a:uLnTx/>
              <a:uFillTx/>
            </a:endParaRPr>
          </a:p>
        </p:txBody>
      </p:sp>
      <p:sp>
        <p:nvSpPr>
          <p:cNvPr id="41" name="Octagon 40"/>
          <p:cNvSpPr>
            <a:spLocks noChangeAspect="1"/>
          </p:cNvSpPr>
          <p:nvPr/>
        </p:nvSpPr>
        <p:spPr>
          <a:xfrm>
            <a:off x="266676" y="871918"/>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42" name="TextBox 41"/>
          <p:cNvSpPr txBox="1"/>
          <p:nvPr/>
        </p:nvSpPr>
        <p:spPr>
          <a:xfrm>
            <a:off x="817146" y="887761"/>
            <a:ext cx="154800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Do the exercise</a:t>
            </a:r>
            <a:br>
              <a:rPr lang="en-CA" sz="1400" kern="0" dirty="0"/>
            </a:br>
            <a:r>
              <a:rPr lang="en-CA" sz="1400" kern="0" dirty="0"/>
              <a:t>prior to next slide</a:t>
            </a:r>
            <a:endParaRPr kumimoji="0" lang="en-CA" sz="1400" i="0" u="none" strike="noStrike" kern="0" cap="none" spc="0" normalizeH="0" baseline="0" noProof="0" dirty="0">
              <a:ln>
                <a:noFill/>
              </a:ln>
              <a:effectLst/>
              <a:uLnTx/>
              <a:uFillTx/>
            </a:endParaRPr>
          </a:p>
        </p:txBody>
      </p:sp>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72502" y="156642"/>
            <a:ext cx="1440000" cy="823755"/>
          </a:xfrm>
          <a:prstGeom prst="rect">
            <a:avLst/>
          </a:prstGeom>
          <a:ln w="53975">
            <a:solidFill>
              <a:srgbClr val="FF0000"/>
            </a:solidFill>
          </a:ln>
        </p:spPr>
      </p:pic>
      <p:pic>
        <p:nvPicPr>
          <p:cNvPr id="24" name="Picture 23"/>
          <p:cNvPicPr>
            <a:picLocks noChangeAspect="1"/>
          </p:cNvPicPr>
          <p:nvPr/>
        </p:nvPicPr>
        <p:blipFill>
          <a:blip r:embed="rId9">
            <a:duotone>
              <a:prstClr val="black"/>
              <a:srgbClr val="39639D">
                <a:tint val="45000"/>
                <a:satMod val="400000"/>
              </a:srgbClr>
            </a:duotone>
            <a:extLst>
              <a:ext uri="{28A0092B-C50C-407E-A947-70E740481C1C}">
                <a14:useLocalDpi xmlns:a14="http://schemas.microsoft.com/office/drawing/2010/main" val="0"/>
              </a:ext>
            </a:extLst>
          </a:blip>
          <a:stretch>
            <a:fillRect/>
          </a:stretch>
        </p:blipFill>
        <p:spPr>
          <a:xfrm>
            <a:off x="7543800" y="164652"/>
            <a:ext cx="1440000" cy="807734"/>
          </a:xfrm>
          <a:prstGeom prst="rect">
            <a:avLst/>
          </a:prstGeom>
          <a:ln w="50800">
            <a:solidFill>
              <a:srgbClr val="FF0000"/>
            </a:solidFill>
          </a:ln>
        </p:spPr>
      </p:pic>
    </p:spTree>
    <p:extLst>
      <p:ext uri="{BB962C8B-B14F-4D97-AF65-F5344CB8AC3E}">
        <p14:creationId xmlns:p14="http://schemas.microsoft.com/office/powerpoint/2010/main" val="822796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137" y="103549"/>
            <a:ext cx="8229600" cy="1143000"/>
          </a:xfrm>
        </p:spPr>
        <p:txBody>
          <a:bodyPr/>
          <a:lstStyle/>
          <a:p>
            <a:r>
              <a:rPr lang="en-US" dirty="0"/>
              <a:t>Cost Management Plan for a Deck</a:t>
            </a:r>
          </a:p>
        </p:txBody>
      </p:sp>
      <p:sp>
        <p:nvSpPr>
          <p:cNvPr id="3" name="Content Placeholder 2"/>
          <p:cNvSpPr>
            <a:spLocks noGrp="1"/>
          </p:cNvSpPr>
          <p:nvPr>
            <p:ph idx="1"/>
          </p:nvPr>
        </p:nvSpPr>
        <p:spPr>
          <a:xfrm>
            <a:off x="374438" y="1045030"/>
            <a:ext cx="8229600" cy="1698170"/>
          </a:xfrm>
        </p:spPr>
        <p:txBody>
          <a:bodyPr/>
          <a:lstStyle/>
          <a:p>
            <a:r>
              <a:rPr lang="en-US" sz="2800" dirty="0"/>
              <a:t>Organizational procedure links:  </a:t>
            </a:r>
            <a:r>
              <a:rPr lang="en-US" sz="2000" dirty="0"/>
              <a:t>Both 2</a:t>
            </a:r>
            <a:r>
              <a:rPr lang="en-US" sz="2000" baseline="30000" dirty="0"/>
              <a:t>nd</a:t>
            </a:r>
            <a:r>
              <a:rPr lang="en-US" sz="2000" dirty="0"/>
              <a:t> and 3</a:t>
            </a:r>
            <a:r>
              <a:rPr lang="en-US" sz="2000" baseline="30000" dirty="0"/>
              <a:t>rd</a:t>
            </a:r>
            <a:r>
              <a:rPr lang="en-US" sz="2000" dirty="0"/>
              <a:t> </a:t>
            </a:r>
            <a:r>
              <a:rPr lang="en-US" sz="2000" dirty="0">
                <a:effectLst>
                  <a:glow rad="330200">
                    <a:srgbClr val="FFFF00"/>
                  </a:glow>
                </a:effectLst>
              </a:rPr>
              <a:t>level</a:t>
            </a:r>
            <a:r>
              <a:rPr lang="en-US" sz="2000" dirty="0"/>
              <a:t> </a:t>
            </a:r>
            <a:r>
              <a:rPr lang="en-US" sz="2000" dirty="0">
                <a:effectLst>
                  <a:glow rad="330200">
                    <a:srgbClr val="FFFF00"/>
                  </a:glow>
                </a:effectLst>
              </a:rPr>
              <a:t>WBS Elements (based on the cost of the element for example)</a:t>
            </a:r>
            <a:r>
              <a:rPr lang="en-US" sz="2000" dirty="0"/>
              <a:t> will be assigned </a:t>
            </a:r>
            <a:r>
              <a:rPr lang="en-US" sz="2000" b="1" dirty="0"/>
              <a:t>control accounts </a:t>
            </a:r>
            <a:r>
              <a:rPr lang="en-US" sz="2000" dirty="0"/>
              <a:t>linking directly to the accounting system.  Control accounts are the accounts in the WBS where we are </a:t>
            </a:r>
            <a:r>
              <a:rPr lang="en-US" sz="2000" b="1" dirty="0"/>
              <a:t>capturing ongoing expenditures </a:t>
            </a:r>
            <a:r>
              <a:rPr lang="en-US" sz="2000" dirty="0"/>
              <a:t>in our project.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C0C679-E1CA-4FB1-92B0-BD2E3A5EC8E9}"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064"/>
          <a:stretch/>
        </p:blipFill>
        <p:spPr bwMode="auto">
          <a:xfrm>
            <a:off x="3200400" y="2997365"/>
            <a:ext cx="5638800" cy="254655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Action Button: Custom 11">
            <a:hlinkClick r:id="" action="ppaction://noaction" highlightClick="1"/>
          </p:cNvPr>
          <p:cNvSpPr/>
          <p:nvPr/>
        </p:nvSpPr>
        <p:spPr>
          <a:xfrm>
            <a:off x="228600" y="2971800"/>
            <a:ext cx="2362200" cy="2652712"/>
          </a:xfrm>
          <a:prstGeom prst="actionButtonBlan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CA" sz="2000" b="0" i="0" u="none" strike="noStrike" kern="1200" cap="none" spc="0" normalizeH="0" baseline="0" noProof="0" dirty="0">
                <a:ln>
                  <a:noFill/>
                </a:ln>
                <a:solidFill>
                  <a:prstClr val="white"/>
                </a:solidFill>
                <a:effectLst/>
                <a:uLnTx/>
                <a:uFillTx/>
                <a:latin typeface="Constantia"/>
                <a:ea typeface="+mn-ea"/>
                <a:cs typeface="+mn-cs"/>
              </a:rPr>
              <a:t>We may want to have control accounts at level 2 (Major Deliverable) for Venue, but at the WP level for  Performance </a:t>
            </a:r>
          </a:p>
        </p:txBody>
      </p:sp>
      <p:sp>
        <p:nvSpPr>
          <p:cNvPr id="13" name="Rounded Rectangle 12"/>
          <p:cNvSpPr/>
          <p:nvPr/>
        </p:nvSpPr>
        <p:spPr>
          <a:xfrm>
            <a:off x="3714550" y="4534300"/>
            <a:ext cx="45720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onstantia"/>
              <a:ea typeface="+mn-ea"/>
              <a:cs typeface="+mn-cs"/>
            </a:endParaRPr>
          </a:p>
        </p:txBody>
      </p:sp>
      <p:sp>
        <p:nvSpPr>
          <p:cNvPr id="14" name="Rounded Rectangle 13"/>
          <p:cNvSpPr/>
          <p:nvPr/>
        </p:nvSpPr>
        <p:spPr>
          <a:xfrm>
            <a:off x="4223085" y="4533500"/>
            <a:ext cx="45720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onstantia"/>
              <a:ea typeface="+mn-ea"/>
              <a:cs typeface="+mn-cs"/>
            </a:endParaRPr>
          </a:p>
        </p:txBody>
      </p:sp>
      <p:sp>
        <p:nvSpPr>
          <p:cNvPr id="15" name="Rounded Rectangle 14"/>
          <p:cNvSpPr/>
          <p:nvPr/>
        </p:nvSpPr>
        <p:spPr>
          <a:xfrm>
            <a:off x="4712368" y="4531900"/>
            <a:ext cx="45720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onstantia"/>
              <a:ea typeface="+mn-ea"/>
              <a:cs typeface="+mn-cs"/>
            </a:endParaRPr>
          </a:p>
        </p:txBody>
      </p:sp>
      <p:sp>
        <p:nvSpPr>
          <p:cNvPr id="7" name="Rounded Rectangular Callout 6"/>
          <p:cNvSpPr/>
          <p:nvPr/>
        </p:nvSpPr>
        <p:spPr>
          <a:xfrm>
            <a:off x="5181600" y="3895271"/>
            <a:ext cx="1524000" cy="533400"/>
          </a:xfrm>
          <a:prstGeom prst="wedgeRoundRectCallout">
            <a:avLst>
              <a:gd name="adj1" fmla="val -229645"/>
              <a:gd name="adj2" fmla="val -33138"/>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onstantia"/>
              <a:ea typeface="+mn-ea"/>
              <a:cs typeface="+mn-cs"/>
            </a:endParaRPr>
          </a:p>
        </p:txBody>
      </p:sp>
      <p:cxnSp>
        <p:nvCxnSpPr>
          <p:cNvPr id="17" name="Straight Arrow Connector 16"/>
          <p:cNvCxnSpPr/>
          <p:nvPr/>
        </p:nvCxnSpPr>
        <p:spPr>
          <a:xfrm>
            <a:off x="2362200" y="4989100"/>
            <a:ext cx="1295400"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8812" y="142743"/>
            <a:ext cx="457033" cy="457033"/>
          </a:xfrm>
          <a:prstGeom prst="rect">
            <a:avLst/>
          </a:prstGeom>
        </p:spPr>
      </p:pic>
    </p:spTree>
    <p:extLst>
      <p:ext uri="{BB962C8B-B14F-4D97-AF65-F5344CB8AC3E}">
        <p14:creationId xmlns:p14="http://schemas.microsoft.com/office/powerpoint/2010/main" val="3374027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3549"/>
            <a:ext cx="8229600" cy="1143000"/>
          </a:xfrm>
        </p:spPr>
        <p:txBody>
          <a:bodyPr>
            <a:normAutofit fontScale="90000"/>
          </a:bodyPr>
          <a:lstStyle/>
          <a:p>
            <a:r>
              <a:rPr lang="en-US" dirty="0"/>
              <a:t>Cost Management Plan for Deck (cont’d)</a:t>
            </a:r>
          </a:p>
        </p:txBody>
      </p:sp>
      <p:sp>
        <p:nvSpPr>
          <p:cNvPr id="3" name="Content Placeholder 2"/>
          <p:cNvSpPr>
            <a:spLocks noGrp="1"/>
          </p:cNvSpPr>
          <p:nvPr>
            <p:ph idx="1"/>
          </p:nvPr>
        </p:nvSpPr>
        <p:spPr>
          <a:xfrm>
            <a:off x="381000" y="996945"/>
            <a:ext cx="8229600" cy="4389437"/>
          </a:xfrm>
        </p:spPr>
        <p:txBody>
          <a:bodyPr/>
          <a:lstStyle/>
          <a:p>
            <a:r>
              <a:rPr lang="en-US" dirty="0"/>
              <a:t>Rules of Performance Measurement:</a:t>
            </a:r>
            <a:r>
              <a:rPr lang="en-US" sz="1800" dirty="0"/>
              <a:t> Measurement will occur at the second level of the WBS, percent complete will be used for EVMS. </a:t>
            </a:r>
          </a:p>
          <a:p>
            <a:r>
              <a:rPr lang="en-US" dirty="0"/>
              <a:t>Reporting Formats: </a:t>
            </a:r>
            <a:r>
              <a:rPr lang="en-US" sz="1800" dirty="0"/>
              <a:t>EVMS report will be provided </a:t>
            </a:r>
            <a:r>
              <a:rPr lang="en-US" sz="1800" dirty="0">
                <a:effectLst>
                  <a:glow rad="330200">
                    <a:srgbClr val="FFFF00"/>
                  </a:glow>
                </a:effectLst>
              </a:rPr>
              <a:t>weekly</a:t>
            </a:r>
            <a:r>
              <a:rPr lang="en-US" sz="1800" dirty="0"/>
              <a:t> showing budget,  actuals spent, Cost Variances and Cost Performances Indexes per Cost Account.</a:t>
            </a:r>
          </a:p>
          <a:p>
            <a:r>
              <a:rPr lang="en-US" dirty="0"/>
              <a:t>Process</a:t>
            </a:r>
            <a:r>
              <a:rPr lang="en-US" sz="2400" dirty="0"/>
              <a:t> Descriptions: </a:t>
            </a:r>
            <a:r>
              <a:rPr lang="en-US" sz="1800" dirty="0">
                <a:effectLst>
                  <a:glow rad="330200">
                    <a:srgbClr val="FFFF00"/>
                  </a:glow>
                </a:effectLst>
              </a:rPr>
              <a:t>All work package Activities will be estimated using a bottoms up method using estimates from experts, commercial databases, available industry information and are to include contingencies</a:t>
            </a:r>
            <a:r>
              <a:rPr lang="en-US" sz="1800" dirty="0"/>
              <a:t>. </a:t>
            </a:r>
          </a:p>
          <a:p>
            <a:r>
              <a:rPr lang="en-US" dirty="0"/>
              <a:t>Additional Details: </a:t>
            </a:r>
            <a:r>
              <a:rPr lang="en-US" sz="1800" dirty="0"/>
              <a:t>Project will be funded through customers down payment and company’s line of credit.  All sourcing is done in Canada therefore currency exchange is not an issue.  Project cost recording will be done through use of work order numbers for each control account being used on all invoices and </a:t>
            </a:r>
            <a:r>
              <a:rPr lang="en-US" sz="1800" dirty="0" err="1"/>
              <a:t>labour</a:t>
            </a:r>
            <a:r>
              <a:rPr lang="en-US" sz="1800" dirty="0"/>
              <a:t> hours being submitted per work order using company timekeeping system.</a:t>
            </a:r>
            <a:endParaRPr lang="en-US" dirty="0"/>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11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3011" y="358043"/>
            <a:ext cx="658425" cy="634012"/>
          </a:xfrm>
          <a:prstGeom prst="rect">
            <a:avLst/>
          </a:prstGeom>
        </p:spPr>
      </p:pic>
    </p:spTree>
    <p:extLst>
      <p:ext uri="{BB962C8B-B14F-4D97-AF65-F5344CB8AC3E}">
        <p14:creationId xmlns:p14="http://schemas.microsoft.com/office/powerpoint/2010/main" val="3229209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2"/>
          <p:cNvSpPr>
            <a:spLocks noGrp="1"/>
          </p:cNvSpPr>
          <p:nvPr>
            <p:ph type="subTitle" idx="1"/>
          </p:nvPr>
        </p:nvSpPr>
        <p:spPr>
          <a:xfrm>
            <a:off x="533400" y="3228975"/>
            <a:ext cx="7854950" cy="1752600"/>
          </a:xfrm>
        </p:spPr>
        <p:txBody>
          <a:bodyPr/>
          <a:lstStyle/>
          <a:p>
            <a:pPr marR="0" eaLnBrk="1" hangingPunct="1"/>
            <a:r>
              <a:rPr lang="en-US" sz="6600" b="1" dirty="0"/>
              <a:t>Part 2</a:t>
            </a:r>
          </a:p>
          <a:p>
            <a:pPr marR="0" eaLnBrk="1" hangingPunct="1"/>
            <a:r>
              <a:rPr lang="en-US" sz="4800" dirty="0"/>
              <a:t>Cost Estimation and Budgeting</a:t>
            </a:r>
          </a:p>
        </p:txBody>
      </p:sp>
      <p:sp>
        <p:nvSpPr>
          <p:cNvPr id="4" name="Slide Number Placeholder 3"/>
          <p:cNvSpPr>
            <a:spLocks noGrp="1"/>
          </p:cNvSpPr>
          <p:nvPr>
            <p:ph type="sldNum" sz="quarter" idx="11"/>
          </p:nvPr>
        </p:nvSpPr>
        <p:spPr/>
        <p:txBody>
          <a:bodyPr wrap="square" numCol="1" anchorCtr="0" compatLnSpc="1">
            <a:prstTxWarp prst="textNoShape">
              <a:avLst/>
            </a:prstTxWarp>
          </a:bodyPr>
          <a:lstStyle/>
          <a:p>
            <a:pPr fontAlgn="base">
              <a:spcBef>
                <a:spcPct val="0"/>
              </a:spcBef>
              <a:spcAft>
                <a:spcPct val="0"/>
              </a:spcAft>
              <a:defRPr/>
            </a:pPr>
            <a:r>
              <a:rPr lang="en-US">
                <a:solidFill>
                  <a:srgbClr val="D1EAEE"/>
                </a:solidFill>
                <a:cs typeface="Arial" charset="0"/>
              </a:rPr>
              <a:t>08-0</a:t>
            </a:r>
            <a:fld id="{D2C2513F-F30F-45C4-9600-673BE8BBD40C}" type="slidenum">
              <a:rPr lang="en-US">
                <a:solidFill>
                  <a:srgbClr val="D1EAEE"/>
                </a:solidFill>
                <a:cs typeface="Arial" charset="0"/>
              </a:rPr>
              <a:pPr fontAlgn="base">
                <a:spcBef>
                  <a:spcPct val="0"/>
                </a:spcBef>
                <a:spcAft>
                  <a:spcPct val="0"/>
                </a:spcAft>
                <a:defRPr/>
              </a:pPr>
              <a:t>12</a:t>
            </a:fld>
            <a:endParaRPr lang="en-US">
              <a:solidFill>
                <a:srgbClr val="D1EAEE"/>
              </a:solidFill>
              <a:cs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57200" y="276098"/>
            <a:ext cx="8229600" cy="815822"/>
          </a:xfrm>
        </p:spPr>
        <p:txBody>
          <a:bodyPr/>
          <a:lstStyle/>
          <a:p>
            <a:pPr eaLnBrk="1" hangingPunct="1"/>
            <a:r>
              <a:rPr lang="en-US" b="1" dirty="0"/>
              <a:t>Cost Management Terms</a:t>
            </a:r>
          </a:p>
        </p:txBody>
      </p:sp>
      <p:sp>
        <p:nvSpPr>
          <p:cNvPr id="18434" name="Content Placeholder 2"/>
          <p:cNvSpPr>
            <a:spLocks noGrp="1"/>
          </p:cNvSpPr>
          <p:nvPr>
            <p:ph idx="1"/>
          </p:nvPr>
        </p:nvSpPr>
        <p:spPr>
          <a:xfrm>
            <a:off x="457200" y="1352271"/>
            <a:ext cx="8229600" cy="4441700"/>
          </a:xfrm>
        </p:spPr>
        <p:txBody>
          <a:bodyPr/>
          <a:lstStyle/>
          <a:p>
            <a:pPr marL="0" indent="0" eaLnBrk="1" hangingPunct="1">
              <a:buNone/>
            </a:pPr>
            <a:r>
              <a:rPr lang="en-US" sz="2800" b="1" i="1" dirty="0">
                <a:solidFill>
                  <a:srgbClr val="FF0000"/>
                </a:solidFill>
              </a:rPr>
              <a:t>Cost Management </a:t>
            </a:r>
            <a:r>
              <a:rPr lang="en-US" sz="2800" dirty="0"/>
              <a:t>can include: </a:t>
            </a:r>
          </a:p>
          <a:p>
            <a:pPr eaLnBrk="1" hangingPunct="1"/>
            <a:r>
              <a:rPr lang="en-US" sz="2800" b="1" dirty="0"/>
              <a:t>Data collection</a:t>
            </a:r>
          </a:p>
          <a:p>
            <a:pPr eaLnBrk="1" hangingPunct="1"/>
            <a:r>
              <a:rPr lang="en-US" sz="2800" b="1" i="1" dirty="0">
                <a:solidFill>
                  <a:srgbClr val="00B050"/>
                </a:solidFill>
              </a:rPr>
              <a:t>Cost estimation </a:t>
            </a:r>
            <a:r>
              <a:rPr lang="en-US" sz="2800" dirty="0"/>
              <a:t>processes create a reasonable budget baseline for the project.</a:t>
            </a:r>
          </a:p>
          <a:p>
            <a:pPr eaLnBrk="1" hangingPunct="1"/>
            <a:r>
              <a:rPr lang="en-US" sz="2800" b="1" dirty="0"/>
              <a:t>Budgeting</a:t>
            </a:r>
            <a:r>
              <a:rPr lang="en-US" sz="2800" dirty="0"/>
              <a:t>, creation of a budget based on estimates</a:t>
            </a:r>
          </a:p>
          <a:p>
            <a:pPr eaLnBrk="1" hangingPunct="1"/>
            <a:r>
              <a:rPr lang="en-US" sz="2800" b="1" i="1" dirty="0">
                <a:solidFill>
                  <a:srgbClr val="0070C0"/>
                </a:solidFill>
              </a:rPr>
              <a:t>Cost accounting </a:t>
            </a:r>
            <a:r>
              <a:rPr lang="en-US" sz="2800" dirty="0">
                <a:solidFill>
                  <a:srgbClr val="0070C0"/>
                </a:solidFill>
              </a:rPr>
              <a:t>and </a:t>
            </a:r>
            <a:r>
              <a:rPr lang="en-US" sz="2800" b="1" i="1" dirty="0">
                <a:solidFill>
                  <a:srgbClr val="0070C0"/>
                </a:solidFill>
              </a:rPr>
              <a:t>cost control </a:t>
            </a:r>
            <a:r>
              <a:rPr lang="en-US" sz="2800" dirty="0"/>
              <a:t>which serve as the chief mechanisms for identifying and maintaining control over project costs.</a:t>
            </a:r>
          </a:p>
        </p:txBody>
      </p:sp>
      <p:sp>
        <p:nvSpPr>
          <p:cNvPr id="4" name="Slide Number Placeholder 3"/>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08-0</a:t>
            </a:r>
            <a:fld id="{084D57E2-6A6F-438A-8FEA-027A8C72D248}" type="slidenum">
              <a:rPr lang="en-US">
                <a:solidFill>
                  <a:srgbClr val="045C75"/>
                </a:solidFill>
                <a:cs typeface="Arial" charset="0"/>
              </a:rPr>
              <a:pPr fontAlgn="base">
                <a:spcBef>
                  <a:spcPct val="0"/>
                </a:spcBef>
                <a:spcAft>
                  <a:spcPct val="0"/>
                </a:spcAft>
                <a:defRPr/>
              </a:pPr>
              <a:t>13</a:t>
            </a:fld>
            <a:endParaRPr lang="en-US">
              <a:solidFill>
                <a:srgbClr val="045C75"/>
              </a:solidFill>
              <a:cs typeface="Arial" charset="0"/>
            </a:endParaRPr>
          </a:p>
        </p:txBody>
      </p:sp>
      <p:sp>
        <p:nvSpPr>
          <p:cNvPr id="6" name="TextBox 5"/>
          <p:cNvSpPr txBox="1"/>
          <p:nvPr/>
        </p:nvSpPr>
        <p:spPr>
          <a:xfrm>
            <a:off x="0" y="5983128"/>
            <a:ext cx="8470448" cy="461665"/>
          </a:xfrm>
          <a:prstGeom prst="rect">
            <a:avLst/>
          </a:prstGeom>
          <a:noFill/>
        </p:spPr>
        <p:txBody>
          <a:bodyPr wrap="square" rtlCol="0">
            <a:spAutoFit/>
          </a:bodyPr>
          <a:lstStyle/>
          <a:p>
            <a:pPr algn="ctr"/>
            <a:r>
              <a:rPr lang="en-CA" sz="2400" b="1" dirty="0">
                <a:solidFill>
                  <a:srgbClr val="00B050"/>
                </a:solidFill>
              </a:rPr>
              <a:t>Cost Estimation</a:t>
            </a:r>
            <a:r>
              <a:rPr lang="en-CA" dirty="0"/>
              <a:t>: How can we figure out how much a project would cost?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271" y="228600"/>
            <a:ext cx="8229600" cy="1143000"/>
          </a:xfrm>
        </p:spPr>
        <p:txBody>
          <a:bodyPr>
            <a:normAutofit fontScale="90000"/>
          </a:bodyPr>
          <a:lstStyle/>
          <a:p>
            <a:r>
              <a:rPr lang="en-US" dirty="0"/>
              <a:t>What are some of the cost categories and cost items on a new cruise ship of this size?</a:t>
            </a:r>
            <a:endParaRPr lang="en-CA" dirty="0"/>
          </a:p>
        </p:txBody>
      </p:sp>
      <p:sp>
        <p:nvSpPr>
          <p:cNvPr id="3" name="Content Placeholder 2"/>
          <p:cNvSpPr>
            <a:spLocks noGrp="1"/>
          </p:cNvSpPr>
          <p:nvPr>
            <p:ph idx="1"/>
          </p:nvPr>
        </p:nvSpPr>
        <p:spPr>
          <a:xfrm>
            <a:off x="439271" y="1828800"/>
            <a:ext cx="8229600" cy="3556099"/>
          </a:xfrm>
        </p:spPr>
        <p:txBody>
          <a:bodyPr/>
          <a:lstStyle/>
          <a:p>
            <a:pPr marL="0" indent="0">
              <a:buNone/>
            </a:pPr>
            <a:r>
              <a:rPr lang="en-US" dirty="0"/>
              <a:t>Writing on a scrap of paper, whiteboard, document:</a:t>
            </a:r>
          </a:p>
          <a:p>
            <a:r>
              <a:rPr lang="en-US" dirty="0"/>
              <a:t>Brainstorm 10 major </a:t>
            </a:r>
            <a:r>
              <a:rPr lang="en-US" b="1" dirty="0"/>
              <a:t>categories</a:t>
            </a:r>
            <a:r>
              <a:rPr lang="en-US" dirty="0"/>
              <a:t> of costs.</a:t>
            </a:r>
          </a:p>
          <a:p>
            <a:r>
              <a:rPr lang="en-CA" dirty="0"/>
              <a:t>Did you observe Operations vs Project elements in the videos?</a:t>
            </a:r>
            <a:endParaRPr lang="en-US" dirty="0"/>
          </a:p>
          <a:p>
            <a:r>
              <a:rPr lang="en-US" dirty="0"/>
              <a:t>What are 3 of the most expensive individual cost items you can think of from the video?  </a:t>
            </a:r>
          </a:p>
          <a:p>
            <a:r>
              <a:rPr lang="en-US" dirty="0"/>
              <a:t>Come up with a “guesstimate” for how much you think this type of ship would cost, best guess? </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14</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9600" y="4953000"/>
            <a:ext cx="602003" cy="637992"/>
          </a:xfrm>
          <a:prstGeom prst="rect">
            <a:avLst/>
          </a:prstGeom>
        </p:spPr>
      </p:pic>
      <p:sp>
        <p:nvSpPr>
          <p:cNvPr id="9" name="Octagon 8"/>
          <p:cNvSpPr>
            <a:spLocks noChangeAspect="1"/>
          </p:cNvSpPr>
          <p:nvPr/>
        </p:nvSpPr>
        <p:spPr>
          <a:xfrm>
            <a:off x="8276521" y="5654949"/>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4969" y="5796658"/>
            <a:ext cx="999831" cy="707197"/>
          </a:xfrm>
          <a:prstGeom prst="rect">
            <a:avLst/>
          </a:prstGeom>
        </p:spPr>
      </p:pic>
    </p:spTree>
    <p:extLst>
      <p:ext uri="{BB962C8B-B14F-4D97-AF65-F5344CB8AC3E}">
        <p14:creationId xmlns:p14="http://schemas.microsoft.com/office/powerpoint/2010/main" val="882896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0220"/>
            <a:ext cx="8229600" cy="1143000"/>
          </a:xfrm>
        </p:spPr>
        <p:txBody>
          <a:bodyPr>
            <a:normAutofit fontScale="90000"/>
          </a:bodyPr>
          <a:lstStyle/>
          <a:p>
            <a:r>
              <a:rPr lang="en-US" b="1" dirty="0"/>
              <a:t>Why</a:t>
            </a:r>
            <a:r>
              <a:rPr lang="en-US" dirty="0"/>
              <a:t> do we need a formal approach to figure out  the costs for a project?</a:t>
            </a:r>
          </a:p>
        </p:txBody>
      </p:sp>
      <p:sp>
        <p:nvSpPr>
          <p:cNvPr id="3" name="Content Placeholder 2"/>
          <p:cNvSpPr>
            <a:spLocks noGrp="1"/>
          </p:cNvSpPr>
          <p:nvPr>
            <p:ph idx="1"/>
          </p:nvPr>
        </p:nvSpPr>
        <p:spPr/>
        <p:txBody>
          <a:bodyPr/>
          <a:lstStyle/>
          <a:p>
            <a:r>
              <a:rPr lang="en-US" dirty="0"/>
              <a:t>How many cost items could possibly be in a project?</a:t>
            </a:r>
          </a:p>
          <a:p>
            <a:r>
              <a:rPr lang="en-US" dirty="0"/>
              <a:t>How large could a WBS be?</a:t>
            </a:r>
          </a:p>
          <a:p>
            <a:pPr marL="0" indent="0">
              <a:buNone/>
            </a:pPr>
            <a:endParaRPr lang="en-US" dirty="0"/>
          </a:p>
          <a:p>
            <a:r>
              <a:rPr lang="en-US" dirty="0"/>
              <a:t>Oasis of the Seas: The Biggest Cruise Ship in the World</a:t>
            </a:r>
            <a:endParaRPr lang="en-US" sz="2200" dirty="0"/>
          </a:p>
          <a:p>
            <a:pPr lvl="1"/>
            <a:r>
              <a:rPr lang="en-US" sz="2200" dirty="0">
                <a:hlinkClick r:id="rId2"/>
              </a:rPr>
              <a:t>https://www.youtube.com/watch/RgV4Q_So_dg</a:t>
            </a:r>
            <a:r>
              <a:rPr lang="en-US" sz="2200" dirty="0"/>
              <a:t> 1:59</a:t>
            </a:r>
            <a:br>
              <a:rPr lang="en-US" sz="2200" dirty="0"/>
            </a:br>
            <a:endParaRPr lang="en-US" sz="2200" dirty="0"/>
          </a:p>
          <a:p>
            <a:r>
              <a:rPr lang="en-US" dirty="0"/>
              <a:t>Harmony of the Seas : The construction of the biggest cruise ship</a:t>
            </a:r>
          </a:p>
          <a:p>
            <a:pPr lvl="1"/>
            <a:r>
              <a:rPr lang="en-US" sz="2200" dirty="0">
                <a:hlinkClick r:id="rId3"/>
              </a:rPr>
              <a:t>https://www.youtube.com/watch/MjaBlBb1nUQ</a:t>
            </a:r>
            <a:r>
              <a:rPr lang="en-US" sz="2200" dirty="0"/>
              <a:t> 2:25</a:t>
            </a:r>
            <a:br>
              <a:rPr lang="en-US" dirty="0"/>
            </a:b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15</a:t>
            </a:fld>
            <a:endParaRPr lang="en-US"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8994" y="3857230"/>
            <a:ext cx="545301" cy="545301"/>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8994" y="5458482"/>
            <a:ext cx="545301" cy="54530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7357" y="51598"/>
            <a:ext cx="1062094" cy="1062094"/>
          </a:xfrm>
          <a:prstGeom prst="rect">
            <a:avLst/>
          </a:prstGeom>
        </p:spPr>
      </p:pic>
    </p:spTree>
    <p:extLst>
      <p:ext uri="{BB962C8B-B14F-4D97-AF65-F5344CB8AC3E}">
        <p14:creationId xmlns:p14="http://schemas.microsoft.com/office/powerpoint/2010/main" val="2967073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457200" y="204788"/>
            <a:ext cx="8229600" cy="1143000"/>
          </a:xfrm>
        </p:spPr>
        <p:txBody>
          <a:bodyPr/>
          <a:lstStyle/>
          <a:p>
            <a:pPr eaLnBrk="1" hangingPunct="1"/>
            <a:r>
              <a:rPr lang="en-US" b="1" dirty="0"/>
              <a:t>Common Sources of Project Cost</a:t>
            </a:r>
          </a:p>
        </p:txBody>
      </p:sp>
      <p:sp>
        <p:nvSpPr>
          <p:cNvPr id="19458" name="Rectangle 3"/>
          <p:cNvSpPr>
            <a:spLocks noGrp="1" noChangeArrowheads="1"/>
          </p:cNvSpPr>
          <p:nvPr>
            <p:ph type="body" idx="1"/>
          </p:nvPr>
        </p:nvSpPr>
        <p:spPr>
          <a:xfrm>
            <a:off x="457200" y="1347788"/>
            <a:ext cx="8229600" cy="4389437"/>
          </a:xfrm>
        </p:spPr>
        <p:txBody>
          <a:bodyPr/>
          <a:lstStyle/>
          <a:p>
            <a:pPr marL="0" indent="0" eaLnBrk="1" hangingPunct="1">
              <a:buSzPct val="125000"/>
              <a:buNone/>
            </a:pPr>
            <a:r>
              <a:rPr lang="en-US" dirty="0"/>
              <a:t>There are many sources depending on the project but here are some </a:t>
            </a:r>
            <a:r>
              <a:rPr lang="en-US" b="1" dirty="0"/>
              <a:t>common</a:t>
            </a:r>
            <a:r>
              <a:rPr lang="en-US" dirty="0"/>
              <a:t> elements:</a:t>
            </a:r>
          </a:p>
          <a:p>
            <a:pPr eaLnBrk="1" hangingPunct="1">
              <a:lnSpc>
                <a:spcPct val="150000"/>
              </a:lnSpc>
              <a:buSzPct val="125000"/>
              <a:buFont typeface="Wingdings" pitchFamily="2" charset="2"/>
              <a:buChar char="§"/>
            </a:pPr>
            <a:r>
              <a:rPr lang="en-US" dirty="0"/>
              <a:t>Labour</a:t>
            </a:r>
          </a:p>
          <a:p>
            <a:pPr eaLnBrk="1" hangingPunct="1">
              <a:lnSpc>
                <a:spcPct val="150000"/>
              </a:lnSpc>
              <a:buSzPct val="125000"/>
              <a:buFont typeface="Wingdings" pitchFamily="2" charset="2"/>
              <a:buChar char="§"/>
            </a:pPr>
            <a:r>
              <a:rPr lang="en-US" dirty="0"/>
              <a:t>Materials</a:t>
            </a:r>
          </a:p>
          <a:p>
            <a:pPr eaLnBrk="1" hangingPunct="1">
              <a:lnSpc>
                <a:spcPct val="150000"/>
              </a:lnSpc>
              <a:buSzPct val="125000"/>
              <a:buFont typeface="Wingdings" pitchFamily="2" charset="2"/>
              <a:buChar char="§"/>
            </a:pPr>
            <a:r>
              <a:rPr lang="en-US" dirty="0"/>
              <a:t>Subcontractors</a:t>
            </a:r>
          </a:p>
          <a:p>
            <a:pPr eaLnBrk="1" hangingPunct="1">
              <a:lnSpc>
                <a:spcPct val="150000"/>
              </a:lnSpc>
              <a:buSzPct val="125000"/>
              <a:buFont typeface="Wingdings" pitchFamily="2" charset="2"/>
              <a:buChar char="§"/>
            </a:pPr>
            <a:r>
              <a:rPr lang="en-US" dirty="0"/>
              <a:t>Equipment &amp; facilities</a:t>
            </a:r>
          </a:p>
          <a:p>
            <a:pPr eaLnBrk="1" hangingPunct="1">
              <a:lnSpc>
                <a:spcPct val="150000"/>
              </a:lnSpc>
              <a:buSzPct val="125000"/>
              <a:buFont typeface="Wingdings" pitchFamily="2" charset="2"/>
              <a:buChar char="§"/>
            </a:pPr>
            <a:r>
              <a:rPr lang="en-US" dirty="0"/>
              <a:t>Travel and expenses</a:t>
            </a:r>
          </a:p>
          <a:p>
            <a:pPr eaLnBrk="1" hangingPunct="1"/>
            <a:endParaRPr lang="en-US" dirty="0"/>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08-0</a:t>
            </a:r>
            <a:fld id="{7741076A-2350-464E-80F0-08A929EA48C9}" type="slidenum">
              <a:rPr lang="en-US">
                <a:solidFill>
                  <a:srgbClr val="045C75"/>
                </a:solidFill>
                <a:cs typeface="Arial" charset="0"/>
              </a:rPr>
              <a:pPr fontAlgn="base">
                <a:spcBef>
                  <a:spcPct val="0"/>
                </a:spcBef>
                <a:spcAft>
                  <a:spcPct val="0"/>
                </a:spcAft>
                <a:defRPr/>
              </a:pPr>
              <a:t>16</a:t>
            </a:fld>
            <a:endParaRPr lang="en-US">
              <a:solidFill>
                <a:srgbClr val="045C75"/>
              </a:solidFill>
              <a:cs typeface="Arial" charset="0"/>
            </a:endParaRPr>
          </a:p>
        </p:txBody>
      </p:sp>
      <p:sp>
        <p:nvSpPr>
          <p:cNvPr id="6" name="Action Button: Custom 5">
            <a:hlinkClick r:id="" action="ppaction://noaction" highlightClick="1"/>
          </p:cNvPr>
          <p:cNvSpPr/>
          <p:nvPr/>
        </p:nvSpPr>
        <p:spPr>
          <a:xfrm>
            <a:off x="4472247" y="2490788"/>
            <a:ext cx="3604953" cy="2870200"/>
          </a:xfrm>
          <a:prstGeom prst="actionButtonBlan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4000" dirty="0"/>
              <a:t>We’ll go through these in more detail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229600" cy="4389437"/>
          </a:xfrm>
        </p:spPr>
        <p:txBody>
          <a:bodyPr/>
          <a:lstStyle/>
          <a:p>
            <a:pPr marL="0" indent="0">
              <a:buNone/>
            </a:pPr>
            <a:r>
              <a:rPr lang="en-US" b="1" dirty="0" err="1"/>
              <a:t>Labour</a:t>
            </a:r>
            <a:r>
              <a:rPr lang="en-US" b="1" dirty="0"/>
              <a:t> Costs</a:t>
            </a:r>
          </a:p>
          <a:p>
            <a:r>
              <a:rPr lang="en-US" dirty="0"/>
              <a:t>Costs associated with hiring and paying the various personnel involved in developing the project</a:t>
            </a:r>
          </a:p>
          <a:p>
            <a:r>
              <a:rPr lang="en-US" dirty="0"/>
              <a:t>Different classification of workers with different rates (skilled, semi-skilled, </a:t>
            </a:r>
            <a:r>
              <a:rPr lang="en-US" dirty="0" err="1"/>
              <a:t>labourers</a:t>
            </a:r>
            <a:r>
              <a:rPr lang="en-US" dirty="0"/>
              <a:t> etc.)</a:t>
            </a:r>
          </a:p>
          <a:p>
            <a:r>
              <a:rPr lang="en-US" dirty="0"/>
              <a:t>Must consider all employees – salary and hourly</a:t>
            </a:r>
          </a:p>
          <a:p>
            <a:r>
              <a:rPr lang="en-US" dirty="0"/>
              <a:t>Must consider benefits in hourly rates – pension and health.</a:t>
            </a:r>
          </a:p>
          <a:p>
            <a:r>
              <a:rPr lang="en-US" dirty="0"/>
              <a:t>Need to estimates workers’ exposure to the project in terms of hours</a:t>
            </a:r>
          </a:p>
          <a:p>
            <a:endParaRPr lang="en-US" dirty="0"/>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17</a:t>
            </a:fld>
            <a:endParaRPr lang="en-US" dirty="0"/>
          </a:p>
        </p:txBody>
      </p:sp>
      <p:sp>
        <p:nvSpPr>
          <p:cNvPr id="5" name="Action Button: Help 4">
            <a:hlinkClick r:id="" action="ppaction://noaction" highlightClick="1"/>
          </p:cNvPr>
          <p:cNvSpPr/>
          <p:nvPr/>
        </p:nvSpPr>
        <p:spPr>
          <a:xfrm>
            <a:off x="4495800" y="5697818"/>
            <a:ext cx="2514600" cy="680944"/>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Example of labour for a Cruise Ship?</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969" y="5697818"/>
            <a:ext cx="999831" cy="707197"/>
          </a:xfrm>
          <a:prstGeom prst="rect">
            <a:avLst/>
          </a:prstGeom>
        </p:spPr>
      </p:pic>
    </p:spTree>
    <p:extLst>
      <p:ext uri="{BB962C8B-B14F-4D97-AF65-F5344CB8AC3E}">
        <p14:creationId xmlns:p14="http://schemas.microsoft.com/office/powerpoint/2010/main" val="1582969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1"/>
            <a:ext cx="8229600" cy="5562600"/>
          </a:xfrm>
        </p:spPr>
        <p:txBody>
          <a:bodyPr/>
          <a:lstStyle/>
          <a:p>
            <a:pPr marL="0" indent="0">
              <a:buNone/>
            </a:pPr>
            <a:r>
              <a:rPr lang="en-US" b="1" dirty="0"/>
              <a:t>Materials</a:t>
            </a:r>
          </a:p>
          <a:p>
            <a:r>
              <a:rPr lang="en-US" dirty="0"/>
              <a:t>What material is needed to complete the project tasks</a:t>
            </a:r>
          </a:p>
          <a:p>
            <a:r>
              <a:rPr lang="en-US" dirty="0"/>
              <a:t>Material could be wood, siding, insulation, paint etc. for building projects.</a:t>
            </a:r>
          </a:p>
          <a:p>
            <a:r>
              <a:rPr lang="en-US" dirty="0"/>
              <a:t>Material could be a software package for IT project.</a:t>
            </a:r>
          </a:p>
          <a:p>
            <a:r>
              <a:rPr lang="en-US" dirty="0"/>
              <a:t>Some materials are considered overhead.</a:t>
            </a:r>
            <a:br>
              <a:rPr lang="en-US" dirty="0"/>
            </a:br>
            <a:endParaRPr lang="en-US" dirty="0"/>
          </a:p>
          <a:p>
            <a:pPr marL="0" indent="0">
              <a:buNone/>
            </a:pPr>
            <a:r>
              <a:rPr lang="en-US" b="1" dirty="0"/>
              <a:t>Subcontractors</a:t>
            </a:r>
          </a:p>
          <a:p>
            <a:r>
              <a:rPr lang="en-US" dirty="0"/>
              <a:t>Subcontractors costs must be reflected in budget</a:t>
            </a:r>
          </a:p>
          <a:p>
            <a:r>
              <a:rPr lang="en-US" dirty="0"/>
              <a:t>Subcontractors could provide marketing services, design services, construction services etc.</a:t>
            </a:r>
          </a:p>
          <a:p>
            <a:endParaRPr lang="en-US" dirty="0"/>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18</a:t>
            </a:fld>
            <a:endParaRPr lang="en-US" dirty="0"/>
          </a:p>
        </p:txBody>
      </p:sp>
      <p:sp>
        <p:nvSpPr>
          <p:cNvPr id="5" name="Action Button: Help 4">
            <a:hlinkClick r:id="" action="ppaction://noaction" highlightClick="1"/>
          </p:cNvPr>
          <p:cNvSpPr/>
          <p:nvPr/>
        </p:nvSpPr>
        <p:spPr>
          <a:xfrm>
            <a:off x="6019800" y="704852"/>
            <a:ext cx="2514600" cy="53340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For a Cruise Ship?</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5971002"/>
            <a:ext cx="999831" cy="707197"/>
          </a:xfrm>
          <a:prstGeom prst="rect">
            <a:avLst/>
          </a:prstGeom>
        </p:spPr>
      </p:pic>
    </p:spTree>
    <p:extLst>
      <p:ext uri="{BB962C8B-B14F-4D97-AF65-F5344CB8AC3E}">
        <p14:creationId xmlns:p14="http://schemas.microsoft.com/office/powerpoint/2010/main" val="229356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1"/>
            <a:ext cx="8229600" cy="5410200"/>
          </a:xfrm>
        </p:spPr>
        <p:txBody>
          <a:bodyPr/>
          <a:lstStyle/>
          <a:p>
            <a:pPr marL="0" indent="0">
              <a:buNone/>
            </a:pPr>
            <a:r>
              <a:rPr lang="en-US" b="1" dirty="0"/>
              <a:t>Equipment and facilities</a:t>
            </a:r>
          </a:p>
          <a:p>
            <a:r>
              <a:rPr lang="en-US" dirty="0"/>
              <a:t>May need to rent office space, tools, equipment, warehouse for project.</a:t>
            </a:r>
          </a:p>
          <a:p>
            <a:endParaRPr lang="en-US" dirty="0"/>
          </a:p>
          <a:p>
            <a:pPr marL="0" indent="0">
              <a:buNone/>
            </a:pPr>
            <a:r>
              <a:rPr lang="en-US" b="1" dirty="0"/>
              <a:t>Travel and Expenses</a:t>
            </a:r>
          </a:p>
          <a:p>
            <a:r>
              <a:rPr lang="en-US" dirty="0"/>
              <a:t>Personnel may need to travel to clients for project meetings or provide services.</a:t>
            </a:r>
          </a:p>
          <a:p>
            <a:r>
              <a:rPr lang="en-US" dirty="0"/>
              <a:t>Will need to charge for car rentals, airfare, hotels, meals and any other expenses related to project.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19</a:t>
            </a:fld>
            <a:endParaRPr lang="en-US" dirty="0"/>
          </a:p>
        </p:txBody>
      </p:sp>
    </p:spTree>
    <p:extLst>
      <p:ext uri="{BB962C8B-B14F-4D97-AF65-F5344CB8AC3E}">
        <p14:creationId xmlns:p14="http://schemas.microsoft.com/office/powerpoint/2010/main" val="707886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3296"/>
            <a:ext cx="8229600" cy="755904"/>
          </a:xfrm>
        </p:spPr>
        <p:txBody>
          <a:bodyPr/>
          <a:lstStyle/>
          <a:p>
            <a:r>
              <a:rPr lang="en-US" dirty="0"/>
              <a:t>Module Learning Objectives</a:t>
            </a:r>
          </a:p>
        </p:txBody>
      </p:sp>
      <p:sp>
        <p:nvSpPr>
          <p:cNvPr id="3" name="Content Placeholder 2"/>
          <p:cNvSpPr>
            <a:spLocks noGrp="1"/>
          </p:cNvSpPr>
          <p:nvPr>
            <p:ph idx="1"/>
          </p:nvPr>
        </p:nvSpPr>
        <p:spPr>
          <a:xfrm>
            <a:off x="457200" y="1468427"/>
            <a:ext cx="8229600" cy="4872678"/>
          </a:xfrm>
        </p:spPr>
        <p:txBody>
          <a:bodyPr/>
          <a:lstStyle/>
          <a:p>
            <a:pPr lvl="0"/>
            <a:r>
              <a:rPr lang="en-US" sz="2800" dirty="0"/>
              <a:t>Understand how planning cost management provides </a:t>
            </a:r>
            <a:r>
              <a:rPr lang="en-US" sz="2800" b="1" dirty="0"/>
              <a:t>guidance for managing costs </a:t>
            </a:r>
            <a:r>
              <a:rPr lang="en-US" sz="2800" dirty="0"/>
              <a:t>throughout the project</a:t>
            </a:r>
            <a:endParaRPr lang="en-CA" sz="2800" dirty="0"/>
          </a:p>
          <a:p>
            <a:pPr lvl="0"/>
            <a:r>
              <a:rPr lang="en-US" sz="2800" dirty="0"/>
              <a:t>Understand various cost </a:t>
            </a:r>
            <a:r>
              <a:rPr lang="en-US" sz="2800" b="1" dirty="0"/>
              <a:t>classifications</a:t>
            </a:r>
            <a:endParaRPr lang="en-CA" sz="2800" b="1" dirty="0"/>
          </a:p>
          <a:p>
            <a:pPr lvl="0"/>
            <a:r>
              <a:rPr lang="en-US" sz="2800" dirty="0"/>
              <a:t>Work with </a:t>
            </a:r>
            <a:r>
              <a:rPr lang="en-US" sz="2800" b="1" dirty="0"/>
              <a:t>Fully Loaded Labour </a:t>
            </a:r>
            <a:r>
              <a:rPr lang="en-US" sz="2800" dirty="0"/>
              <a:t>costs and overhead</a:t>
            </a:r>
            <a:endParaRPr lang="en-CA" sz="2800" dirty="0"/>
          </a:p>
          <a:p>
            <a:pPr lvl="0"/>
            <a:r>
              <a:rPr lang="en-US" sz="2800" dirty="0"/>
              <a:t>Work with </a:t>
            </a:r>
            <a:r>
              <a:rPr lang="en-US" sz="2800" b="1" dirty="0"/>
              <a:t>unit costs </a:t>
            </a:r>
            <a:r>
              <a:rPr lang="en-US" sz="2800" dirty="0"/>
              <a:t>and </a:t>
            </a:r>
            <a:r>
              <a:rPr lang="en-US" sz="2800" b="1" dirty="0"/>
              <a:t>breakeven</a:t>
            </a:r>
            <a:r>
              <a:rPr lang="en-US" sz="2800" dirty="0"/>
              <a:t> points</a:t>
            </a:r>
            <a:endParaRPr lang="en-CA" sz="2800" dirty="0"/>
          </a:p>
          <a:p>
            <a:r>
              <a:rPr lang="en-US" sz="2800" dirty="0"/>
              <a:t>Work with 3-point estimates, PERT, and Statistical Cost Estimation including </a:t>
            </a:r>
            <a:r>
              <a:rPr lang="en-US" sz="2800" b="1" dirty="0"/>
              <a:t>probabilities</a:t>
            </a:r>
          </a:p>
        </p:txBody>
      </p:sp>
      <p:sp>
        <p:nvSpPr>
          <p:cNvPr id="4" name="Slide Number Placeholder 3"/>
          <p:cNvSpPr>
            <a:spLocks noGrp="1"/>
          </p:cNvSpPr>
          <p:nvPr>
            <p:ph type="sldNum" sz="quarter" idx="10"/>
          </p:nvPr>
        </p:nvSpPr>
        <p:spPr>
          <a:xfrm>
            <a:off x="7924800" y="5727700"/>
            <a:ext cx="762000" cy="365125"/>
          </a:xfrm>
        </p:spPr>
        <p:txBody>
          <a:bodyPr/>
          <a:lstStyle/>
          <a:p>
            <a:pPr>
              <a:defRPr/>
            </a:pPr>
            <a:fld id="{7DC0C679-E1CA-4FB1-92B0-BD2E3A5EC8E9}" type="slidenum">
              <a:rPr lang="en-US" smtClean="0"/>
              <a:pPr>
                <a:defRPr/>
              </a:pPr>
              <a:t>2</a:t>
            </a:fld>
            <a:endParaRPr lang="en-US" dirty="0"/>
          </a:p>
        </p:txBody>
      </p:sp>
    </p:spTree>
    <p:extLst>
      <p:ext uri="{BB962C8B-B14F-4D97-AF65-F5344CB8AC3E}">
        <p14:creationId xmlns:p14="http://schemas.microsoft.com/office/powerpoint/2010/main" val="2057137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457200" y="609600"/>
            <a:ext cx="8229600" cy="1143000"/>
          </a:xfrm>
        </p:spPr>
        <p:txBody>
          <a:bodyPr/>
          <a:lstStyle/>
          <a:p>
            <a:pPr eaLnBrk="1" hangingPunct="1"/>
            <a:r>
              <a:rPr lang="en-US" b="1"/>
              <a:t>Types of Costs</a:t>
            </a:r>
          </a:p>
        </p:txBody>
      </p:sp>
      <p:sp>
        <p:nvSpPr>
          <p:cNvPr id="20482" name="Rectangle 3"/>
          <p:cNvSpPr>
            <a:spLocks noGrp="1" noChangeArrowheads="1"/>
          </p:cNvSpPr>
          <p:nvPr>
            <p:ph type="body" idx="1"/>
          </p:nvPr>
        </p:nvSpPr>
        <p:spPr/>
        <p:txBody>
          <a:bodyPr/>
          <a:lstStyle/>
          <a:p>
            <a:pPr>
              <a:lnSpc>
                <a:spcPct val="180000"/>
              </a:lnSpc>
            </a:pPr>
            <a:r>
              <a:rPr lang="en-US" dirty="0"/>
              <a:t>Direct Vs. Indirect</a:t>
            </a:r>
          </a:p>
          <a:p>
            <a:pPr>
              <a:lnSpc>
                <a:spcPct val="180000"/>
              </a:lnSpc>
            </a:pPr>
            <a:r>
              <a:rPr lang="en-US" dirty="0"/>
              <a:t>Recurring Vs. Nonrecurring</a:t>
            </a:r>
          </a:p>
          <a:p>
            <a:pPr>
              <a:lnSpc>
                <a:spcPct val="180000"/>
              </a:lnSpc>
            </a:pPr>
            <a:r>
              <a:rPr lang="en-US" dirty="0"/>
              <a:t>Fixed Vs. Variable</a:t>
            </a:r>
          </a:p>
          <a:p>
            <a:pPr>
              <a:lnSpc>
                <a:spcPct val="180000"/>
              </a:lnSpc>
            </a:pPr>
            <a:r>
              <a:rPr lang="en-US" dirty="0"/>
              <a:t>Normal Vs. Expedited</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08-0</a:t>
            </a:r>
            <a:fld id="{DC83A70F-8318-4CB4-970C-E7E72F08D1A0}" type="slidenum">
              <a:rPr lang="en-US">
                <a:solidFill>
                  <a:srgbClr val="045C75"/>
                </a:solidFill>
                <a:cs typeface="Arial" charset="0"/>
              </a:rPr>
              <a:pPr fontAlgn="base">
                <a:spcBef>
                  <a:spcPct val="0"/>
                </a:spcBef>
                <a:spcAft>
                  <a:spcPct val="0"/>
                </a:spcAft>
                <a:defRPr/>
              </a:pPr>
              <a:t>20</a:t>
            </a:fld>
            <a:endParaRPr lang="en-US">
              <a:solidFill>
                <a:srgbClr val="045C75"/>
              </a:solidFill>
              <a:cs typeface="Arial" charset="0"/>
            </a:endParaRPr>
          </a:p>
        </p:txBody>
      </p:sp>
      <p:sp>
        <p:nvSpPr>
          <p:cNvPr id="3" name="Action Button: Custom 2">
            <a:hlinkClick r:id="" action="ppaction://noaction" highlightClick="1"/>
          </p:cNvPr>
          <p:cNvSpPr/>
          <p:nvPr/>
        </p:nvSpPr>
        <p:spPr>
          <a:xfrm>
            <a:off x="5410200" y="1439396"/>
            <a:ext cx="3200400" cy="3276600"/>
          </a:xfrm>
          <a:prstGeom prst="actionButtonBlan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400" dirty="0"/>
              <a:t>We have a lot of different costs and types of costs, we need to </a:t>
            </a:r>
            <a:r>
              <a:rPr lang="en-CA" sz="2400" b="1" u="sng" dirty="0"/>
              <a:t>classify</a:t>
            </a:r>
            <a:r>
              <a:rPr lang="en-CA" sz="2400" dirty="0"/>
              <a:t> them, to track them, promote accurate communication, and avoid confusion</a:t>
            </a:r>
          </a:p>
        </p:txBody>
      </p:sp>
      <p:sp>
        <p:nvSpPr>
          <p:cNvPr id="7" name="Action Button: Custom 6">
            <a:hlinkClick r:id="" action="ppaction://noaction" highlightClick="1"/>
          </p:cNvPr>
          <p:cNvSpPr/>
          <p:nvPr/>
        </p:nvSpPr>
        <p:spPr>
          <a:xfrm>
            <a:off x="5410200" y="5029200"/>
            <a:ext cx="3200400" cy="1093788"/>
          </a:xfrm>
          <a:prstGeom prst="actionButtonBlan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400" dirty="0"/>
              <a:t>We’ll go through these in more detail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Direct Costs</a:t>
            </a:r>
          </a:p>
        </p:txBody>
      </p:sp>
      <p:sp>
        <p:nvSpPr>
          <p:cNvPr id="3" name="Content Placeholder 2"/>
          <p:cNvSpPr>
            <a:spLocks noGrp="1"/>
          </p:cNvSpPr>
          <p:nvPr>
            <p:ph idx="1"/>
          </p:nvPr>
        </p:nvSpPr>
        <p:spPr>
          <a:xfrm>
            <a:off x="425824" y="1143000"/>
            <a:ext cx="8229600" cy="5213350"/>
          </a:xfrm>
        </p:spPr>
        <p:txBody>
          <a:bodyPr/>
          <a:lstStyle/>
          <a:p>
            <a:r>
              <a:rPr lang="en-US" sz="2400" dirty="0"/>
              <a:t>Direct costs are those </a:t>
            </a:r>
            <a:r>
              <a:rPr lang="en-US" sz="2400" b="1" dirty="0"/>
              <a:t>clearly assigned </a:t>
            </a:r>
            <a:r>
              <a:rPr lang="en-US" sz="2400" dirty="0"/>
              <a:t>to the project.</a:t>
            </a:r>
          </a:p>
          <a:p>
            <a:r>
              <a:rPr lang="en-US" sz="2400" dirty="0"/>
              <a:t>Direct cost examples are labour and materials directly used on a project </a:t>
            </a:r>
            <a:r>
              <a:rPr lang="en-US" sz="2400" b="1" dirty="0"/>
              <a:t>vs. across multiple projects</a:t>
            </a:r>
          </a:p>
          <a:p>
            <a:r>
              <a:rPr lang="en-US" sz="2400" dirty="0"/>
              <a:t>Formula for determining total direct </a:t>
            </a:r>
            <a:r>
              <a:rPr lang="en-US" sz="2400" dirty="0" err="1"/>
              <a:t>labour</a:t>
            </a:r>
            <a:r>
              <a:rPr lang="en-US" sz="2400" dirty="0"/>
              <a:t> costs:</a:t>
            </a:r>
          </a:p>
          <a:p>
            <a:pPr marL="393700" lvl="1" indent="0">
              <a:buNone/>
            </a:pPr>
            <a:r>
              <a:rPr lang="en-US" dirty="0"/>
              <a:t>Total direct labour costs = direct labour rate  X  total labour hours paid to staff -- </a:t>
            </a:r>
            <a:r>
              <a:rPr lang="en-US" b="1" dirty="0"/>
              <a:t>not</a:t>
            </a:r>
            <a:r>
              <a:rPr lang="en-US" dirty="0"/>
              <a:t> the hours billed to the customer (</a:t>
            </a:r>
            <a:r>
              <a:rPr lang="en-US" b="1" dirty="0"/>
              <a:t>billable</a:t>
            </a:r>
            <a:r>
              <a:rPr lang="en-US" dirty="0"/>
              <a:t> hours) which might be less. See slides below using “billable hours”.</a:t>
            </a:r>
          </a:p>
          <a:p>
            <a:r>
              <a:rPr lang="en-US" sz="2400" dirty="0"/>
              <a:t>Direct Material Costs are materials used exclusively for a specific project</a:t>
            </a:r>
          </a:p>
          <a:p>
            <a:r>
              <a:rPr lang="en-US" sz="2400" dirty="0"/>
              <a:t>Note, material costs could be tracked/calculated by totaling all </a:t>
            </a:r>
            <a:r>
              <a:rPr lang="en-US" sz="2400" b="1" dirty="0"/>
              <a:t>Purchase Orders </a:t>
            </a:r>
            <a:r>
              <a:rPr lang="en-US" sz="2400" dirty="0"/>
              <a:t>(Purchases) associated with the project</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21</a:t>
            </a:fld>
            <a:endParaRPr lang="en-US" dirty="0"/>
          </a:p>
        </p:txBody>
      </p:sp>
    </p:spTree>
    <p:extLst>
      <p:ext uri="{BB962C8B-B14F-4D97-AF65-F5344CB8AC3E}">
        <p14:creationId xmlns:p14="http://schemas.microsoft.com/office/powerpoint/2010/main" val="111707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221"/>
            <a:ext cx="8229600" cy="1143000"/>
          </a:xfrm>
        </p:spPr>
        <p:txBody>
          <a:bodyPr/>
          <a:lstStyle/>
          <a:p>
            <a:r>
              <a:rPr lang="en-US" dirty="0"/>
              <a:t>Indirect Costs</a:t>
            </a:r>
          </a:p>
        </p:txBody>
      </p:sp>
      <p:sp>
        <p:nvSpPr>
          <p:cNvPr id="3" name="Content Placeholder 2"/>
          <p:cNvSpPr>
            <a:spLocks noGrp="1"/>
          </p:cNvSpPr>
          <p:nvPr>
            <p:ph idx="1"/>
          </p:nvPr>
        </p:nvSpPr>
        <p:spPr>
          <a:xfrm>
            <a:off x="304800" y="977259"/>
            <a:ext cx="8229600" cy="5334000"/>
          </a:xfrm>
        </p:spPr>
        <p:txBody>
          <a:bodyPr/>
          <a:lstStyle/>
          <a:p>
            <a:r>
              <a:rPr lang="en-US" sz="2400" dirty="0"/>
              <a:t>Generally, indirect costs </a:t>
            </a:r>
            <a:r>
              <a:rPr lang="en-US" sz="2400" b="1" dirty="0"/>
              <a:t>cannot</a:t>
            </a:r>
            <a:r>
              <a:rPr lang="en-US" sz="2400" dirty="0"/>
              <a:t> be attributed solely to a single project.</a:t>
            </a:r>
          </a:p>
          <a:p>
            <a:r>
              <a:rPr lang="en-US" sz="2400" dirty="0"/>
              <a:t>There are </a:t>
            </a:r>
            <a:r>
              <a:rPr lang="en-US" sz="2400" b="1" dirty="0"/>
              <a:t>2 major categories </a:t>
            </a:r>
            <a:r>
              <a:rPr lang="en-US" sz="2400" dirty="0"/>
              <a:t>of indirect costs: </a:t>
            </a:r>
          </a:p>
          <a:p>
            <a:pPr marL="850900" lvl="1" indent="-457200">
              <a:buFont typeface="+mj-lt"/>
              <a:buAutoNum type="arabicPeriod"/>
            </a:pPr>
            <a:r>
              <a:rPr lang="en-US" dirty="0"/>
              <a:t>Overhead: utilities, taxes, insurance, property and repairs, depreciation, health and retirement benefits</a:t>
            </a:r>
          </a:p>
          <a:p>
            <a:pPr marL="850900" lvl="1" indent="-457200">
              <a:buFont typeface="+mj-lt"/>
              <a:buAutoNum type="arabicPeriod"/>
            </a:pPr>
            <a:r>
              <a:rPr lang="en-US" dirty="0"/>
              <a:t>Selling and General Administration: Advertising, shipping, salaries, sale and secretarial support</a:t>
            </a:r>
          </a:p>
          <a:p>
            <a:r>
              <a:rPr lang="en-US" sz="2400" dirty="0"/>
              <a:t>Some organizations may charge a flat rate for overhead (20-50%) on top of direct costs. Generally overhead costs are indirect costs.</a:t>
            </a:r>
          </a:p>
          <a:p>
            <a:r>
              <a:rPr lang="en-US" sz="2400" dirty="0"/>
              <a:t>Other organizations allocate indirect costs project by project based on analysis and calculations.</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22</a:t>
            </a:fld>
            <a:endParaRPr lang="en-US" dirty="0"/>
          </a:p>
        </p:txBody>
      </p:sp>
    </p:spTree>
    <p:extLst>
      <p:ext uri="{BB962C8B-B14F-4D97-AF65-F5344CB8AC3E}">
        <p14:creationId xmlns:p14="http://schemas.microsoft.com/office/powerpoint/2010/main" val="3338705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Recurring Versus Nonrecurring Costs</a:t>
            </a:r>
          </a:p>
        </p:txBody>
      </p:sp>
      <p:sp>
        <p:nvSpPr>
          <p:cNvPr id="3" name="Content Placeholder 2"/>
          <p:cNvSpPr>
            <a:spLocks noGrp="1"/>
          </p:cNvSpPr>
          <p:nvPr>
            <p:ph idx="1"/>
          </p:nvPr>
        </p:nvSpPr>
        <p:spPr/>
        <p:txBody>
          <a:bodyPr/>
          <a:lstStyle/>
          <a:p>
            <a:r>
              <a:rPr lang="en-US" dirty="0"/>
              <a:t>Recurring costs are those that continue to operate over the project’s life cycle.</a:t>
            </a:r>
          </a:p>
          <a:p>
            <a:r>
              <a:rPr lang="en-US" dirty="0"/>
              <a:t>Recurring costs examples are labour, material, logistics, sales costs.</a:t>
            </a:r>
            <a:br>
              <a:rPr lang="en-US" dirty="0"/>
            </a:br>
            <a:endParaRPr lang="en-US" dirty="0"/>
          </a:p>
          <a:p>
            <a:r>
              <a:rPr lang="en-US" dirty="0"/>
              <a:t>Nonrecurring costs can be associated with charges applied once at the beginning or end of the project.</a:t>
            </a:r>
          </a:p>
          <a:p>
            <a:r>
              <a:rPr lang="en-US" dirty="0"/>
              <a:t>Nonrecurring cost examples include one-time training or marketing research costs</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23</a:t>
            </a:fld>
            <a:endParaRPr lang="en-US" dirty="0"/>
          </a:p>
        </p:txBody>
      </p:sp>
      <p:sp>
        <p:nvSpPr>
          <p:cNvPr id="5" name="Action Button: Help 4">
            <a:hlinkClick r:id="" action="ppaction://noaction" highlightClick="1"/>
          </p:cNvPr>
          <p:cNvSpPr/>
          <p:nvPr/>
        </p:nvSpPr>
        <p:spPr>
          <a:xfrm>
            <a:off x="6172200" y="5548649"/>
            <a:ext cx="2514600" cy="53340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Your cell phone bill?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5959983"/>
            <a:ext cx="999831" cy="707197"/>
          </a:xfrm>
          <a:prstGeom prst="rect">
            <a:avLst/>
          </a:prstGeom>
        </p:spPr>
      </p:pic>
    </p:spTree>
    <p:extLst>
      <p:ext uri="{BB962C8B-B14F-4D97-AF65-F5344CB8AC3E}">
        <p14:creationId xmlns:p14="http://schemas.microsoft.com/office/powerpoint/2010/main" val="2489100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Versus Variable Costs</a:t>
            </a:r>
          </a:p>
        </p:txBody>
      </p:sp>
      <p:sp>
        <p:nvSpPr>
          <p:cNvPr id="3" name="Content Placeholder 2"/>
          <p:cNvSpPr>
            <a:spLocks noGrp="1"/>
          </p:cNvSpPr>
          <p:nvPr>
            <p:ph idx="1"/>
          </p:nvPr>
        </p:nvSpPr>
        <p:spPr/>
        <p:txBody>
          <a:bodyPr/>
          <a:lstStyle/>
          <a:p>
            <a:r>
              <a:rPr lang="en-US" b="1" dirty="0"/>
              <a:t>Fixed</a:t>
            </a:r>
            <a:r>
              <a:rPr lang="en-US" dirty="0"/>
              <a:t> costs do not vary with usage.  For example, rent for an apartment doe not vary regardless of how much days in the month you were actually there. </a:t>
            </a:r>
            <a:br>
              <a:rPr lang="en-US" dirty="0"/>
            </a:br>
            <a:endParaRPr lang="en-US" dirty="0"/>
          </a:p>
          <a:p>
            <a:r>
              <a:rPr lang="en-US" b="1" dirty="0"/>
              <a:t>Variable</a:t>
            </a:r>
            <a:r>
              <a:rPr lang="en-US" dirty="0"/>
              <a:t> Costs accelerate or increase through usage.  On some cell phone plans, you may have to pay more for data if you use more data.  </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24</a:t>
            </a:fld>
            <a:endParaRPr lang="en-US" dirty="0"/>
          </a:p>
        </p:txBody>
      </p:sp>
    </p:spTree>
    <p:extLst>
      <p:ext uri="{BB962C8B-B14F-4D97-AF65-F5344CB8AC3E}">
        <p14:creationId xmlns:p14="http://schemas.microsoft.com/office/powerpoint/2010/main" val="2692519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Versus Expedited Costs</a:t>
            </a:r>
          </a:p>
        </p:txBody>
      </p:sp>
      <p:sp>
        <p:nvSpPr>
          <p:cNvPr id="3" name="Content Placeholder 2"/>
          <p:cNvSpPr>
            <a:spLocks noGrp="1"/>
          </p:cNvSpPr>
          <p:nvPr>
            <p:ph idx="1"/>
          </p:nvPr>
        </p:nvSpPr>
        <p:spPr/>
        <p:txBody>
          <a:bodyPr/>
          <a:lstStyle/>
          <a:p>
            <a:r>
              <a:rPr lang="en-US" b="1" dirty="0"/>
              <a:t>Normal</a:t>
            </a:r>
            <a:r>
              <a:rPr lang="en-US" dirty="0"/>
              <a:t> Costs refer to those incurred in the </a:t>
            </a:r>
            <a:r>
              <a:rPr lang="en-US" b="1" dirty="0"/>
              <a:t>routine</a:t>
            </a:r>
            <a:r>
              <a:rPr lang="en-US" dirty="0"/>
              <a:t> process of working to complete the project according to the original, planned schedule.</a:t>
            </a:r>
          </a:p>
          <a:p>
            <a:r>
              <a:rPr lang="en-US" b="1" dirty="0"/>
              <a:t>Expedited</a:t>
            </a:r>
            <a:r>
              <a:rPr lang="en-US" dirty="0"/>
              <a:t> Costs are unplanned costs incurred when steps are taken to </a:t>
            </a:r>
            <a:r>
              <a:rPr lang="en-US" b="1" dirty="0"/>
              <a:t>speed up </a:t>
            </a:r>
            <a:r>
              <a:rPr lang="en-US" dirty="0"/>
              <a:t>the project’s completion.  May include overtime, hiring additional staff, hiring subcontractors, higher transportation costs.  A simple example would be when you select next day delivery rather than 5 day delivery.  You are expediting the shipment.</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25</a:t>
            </a:fld>
            <a:endParaRPr lang="en-US" dirty="0"/>
          </a:p>
        </p:txBody>
      </p:sp>
    </p:spTree>
    <p:extLst>
      <p:ext uri="{BB962C8B-B14F-4D97-AF65-F5344CB8AC3E}">
        <p14:creationId xmlns:p14="http://schemas.microsoft.com/office/powerpoint/2010/main" val="3807654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36" name="Group 68"/>
          <p:cNvGraphicFramePr>
            <a:graphicFrameLocks noGrp="1"/>
          </p:cNvGraphicFramePr>
          <p:nvPr>
            <p:ph idx="4294967295"/>
            <p:extLst>
              <p:ext uri="{D42A27DB-BD31-4B8C-83A1-F6EECF244321}">
                <p14:modId xmlns:p14="http://schemas.microsoft.com/office/powerpoint/2010/main" val="2058700352"/>
              </p:ext>
            </p:extLst>
          </p:nvPr>
        </p:nvGraphicFramePr>
        <p:xfrm>
          <a:off x="2360612" y="3866807"/>
          <a:ext cx="6402388" cy="2514600"/>
        </p:xfrm>
        <a:graphic>
          <a:graphicData uri="http://schemas.openxmlformats.org/drawingml/2006/table">
            <a:tbl>
              <a:tblPr/>
              <a:tblGrid>
                <a:gridCol w="22098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534988">
                  <a:extLst>
                    <a:ext uri="{9D8B030D-6E8A-4147-A177-3AD203B41FA5}">
                      <a16:colId xmlns:a16="http://schemas.microsoft.com/office/drawing/2014/main" val="20008"/>
                    </a:ext>
                  </a:extLst>
                </a:gridCol>
              </a:tblGrid>
              <a:tr h="628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Direct </a:t>
                      </a:r>
                      <a:r>
                        <a:rPr kumimoji="0" lang="en-US" sz="2400" b="0" i="0" u="none" strike="noStrike" cap="none" normalizeH="0" baseline="0" dirty="0" err="1">
                          <a:ln>
                            <a:noFill/>
                          </a:ln>
                          <a:solidFill>
                            <a:schemeClr val="tx1"/>
                          </a:solidFill>
                          <a:effectLst/>
                          <a:latin typeface="Arial" charset="0"/>
                        </a:rPr>
                        <a:t>labour</a:t>
                      </a:r>
                      <a:endParaRPr kumimoji="0" lang="en-US" sz="2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extLst>
                  <a:ext uri="{0D108BD9-81ED-4DB2-BD59-A6C34878D82A}">
                    <a16:rowId xmlns:a16="http://schemas.microsoft.com/office/drawing/2014/main" val="10000"/>
                  </a:ext>
                </a:extLst>
              </a:tr>
              <a:tr h="628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Building Lease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extLst>
                  <a:ext uri="{0D108BD9-81ED-4DB2-BD59-A6C34878D82A}">
                    <a16:rowId xmlns:a16="http://schemas.microsoft.com/office/drawing/2014/main" val="10001"/>
                  </a:ext>
                </a:extLst>
              </a:tr>
              <a:tr h="628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Expedite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FF"/>
                    </a:solidFill>
                  </a:tcPr>
                </a:tc>
                <a:extLst>
                  <a:ext uri="{0D108BD9-81ED-4DB2-BD59-A6C34878D82A}">
                    <a16:rowId xmlns:a16="http://schemas.microsoft.com/office/drawing/2014/main" val="10002"/>
                  </a:ext>
                </a:extLst>
              </a:tr>
              <a:tr h="628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Material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99FF"/>
                    </a:solidFill>
                  </a:tcPr>
                </a:tc>
                <a:extLst>
                  <a:ext uri="{0D108BD9-81ED-4DB2-BD59-A6C34878D82A}">
                    <a16:rowId xmlns:a16="http://schemas.microsoft.com/office/drawing/2014/main" val="10003"/>
                  </a:ext>
                </a:extLst>
              </a:tr>
            </a:tbl>
          </a:graphicData>
        </a:graphic>
      </p:graphicFrame>
      <p:grpSp>
        <p:nvGrpSpPr>
          <p:cNvPr id="4" name="Group 3"/>
          <p:cNvGrpSpPr/>
          <p:nvPr/>
        </p:nvGrpSpPr>
        <p:grpSpPr>
          <a:xfrm>
            <a:off x="2319251" y="1503218"/>
            <a:ext cx="6353970" cy="2343943"/>
            <a:chOff x="1447799" y="1295400"/>
            <a:chExt cx="6353970" cy="2343943"/>
          </a:xfrm>
        </p:grpSpPr>
        <p:sp>
          <p:nvSpPr>
            <p:cNvPr id="21558" name="Text Box 187"/>
            <p:cNvSpPr txBox="1">
              <a:spLocks noChangeArrowheads="1"/>
            </p:cNvSpPr>
            <p:nvPr/>
          </p:nvSpPr>
          <p:spPr bwMode="auto">
            <a:xfrm rot="-5400000">
              <a:off x="4272755" y="2209007"/>
              <a:ext cx="2284413" cy="457200"/>
            </a:xfrm>
            <a:prstGeom prst="rect">
              <a:avLst/>
            </a:prstGeom>
            <a:noFill/>
            <a:ln w="9525">
              <a:noFill/>
              <a:miter lim="800000"/>
              <a:headEnd/>
              <a:tailEnd/>
            </a:ln>
          </p:spPr>
          <p:txBody>
            <a:bodyPr>
              <a:spAutoFit/>
            </a:bodyPr>
            <a:lstStyle/>
            <a:p>
              <a:pPr>
                <a:spcBef>
                  <a:spcPct val="50000"/>
                </a:spcBef>
              </a:pPr>
              <a:r>
                <a:rPr lang="en-US" sz="2400" dirty="0"/>
                <a:t>Non-recurring</a:t>
              </a:r>
            </a:p>
          </p:txBody>
        </p:sp>
        <p:sp>
          <p:nvSpPr>
            <p:cNvPr id="21562" name="Text Box 184"/>
            <p:cNvSpPr txBox="1">
              <a:spLocks noChangeArrowheads="1"/>
            </p:cNvSpPr>
            <p:nvPr/>
          </p:nvSpPr>
          <p:spPr bwMode="auto">
            <a:xfrm rot="16200000">
              <a:off x="3406774" y="2782887"/>
              <a:ext cx="990600" cy="457200"/>
            </a:xfrm>
            <a:prstGeom prst="rect">
              <a:avLst/>
            </a:prstGeom>
            <a:noFill/>
            <a:ln w="9525">
              <a:noFill/>
              <a:miter lim="800000"/>
              <a:headEnd/>
              <a:tailEnd/>
            </a:ln>
          </p:spPr>
          <p:txBody>
            <a:bodyPr>
              <a:spAutoFit/>
            </a:bodyPr>
            <a:lstStyle/>
            <a:p>
              <a:pPr>
                <a:spcBef>
                  <a:spcPct val="50000"/>
                </a:spcBef>
              </a:pPr>
              <a:r>
                <a:rPr lang="en-US" sz="2400" dirty="0"/>
                <a:t>Direct</a:t>
              </a:r>
            </a:p>
          </p:txBody>
        </p:sp>
        <p:sp>
          <p:nvSpPr>
            <p:cNvPr id="21563" name="Text Box 185"/>
            <p:cNvSpPr txBox="1">
              <a:spLocks noChangeArrowheads="1"/>
            </p:cNvSpPr>
            <p:nvPr/>
          </p:nvSpPr>
          <p:spPr bwMode="auto">
            <a:xfrm rot="16200000">
              <a:off x="3682999" y="2687637"/>
              <a:ext cx="1446213" cy="457200"/>
            </a:xfrm>
            <a:prstGeom prst="rect">
              <a:avLst/>
            </a:prstGeom>
            <a:noFill/>
            <a:ln w="9525">
              <a:noFill/>
              <a:miter lim="800000"/>
              <a:headEnd/>
              <a:tailEnd/>
            </a:ln>
          </p:spPr>
          <p:txBody>
            <a:bodyPr>
              <a:spAutoFit/>
            </a:bodyPr>
            <a:lstStyle/>
            <a:p>
              <a:pPr>
                <a:spcBef>
                  <a:spcPct val="50000"/>
                </a:spcBef>
              </a:pPr>
              <a:r>
                <a:rPr lang="en-US" sz="2400" dirty="0"/>
                <a:t>Indirect</a:t>
              </a:r>
            </a:p>
          </p:txBody>
        </p:sp>
        <p:sp>
          <p:nvSpPr>
            <p:cNvPr id="21564" name="Text Box 186"/>
            <p:cNvSpPr txBox="1">
              <a:spLocks noChangeArrowheads="1"/>
            </p:cNvSpPr>
            <p:nvPr/>
          </p:nvSpPr>
          <p:spPr bwMode="auto">
            <a:xfrm rot="16200000">
              <a:off x="5422899" y="2819400"/>
              <a:ext cx="990600" cy="457200"/>
            </a:xfrm>
            <a:prstGeom prst="rect">
              <a:avLst/>
            </a:prstGeom>
            <a:noFill/>
            <a:ln w="9525">
              <a:noFill/>
              <a:miter lim="800000"/>
              <a:headEnd/>
              <a:tailEnd/>
            </a:ln>
          </p:spPr>
          <p:txBody>
            <a:bodyPr>
              <a:spAutoFit/>
            </a:bodyPr>
            <a:lstStyle/>
            <a:p>
              <a:pPr>
                <a:spcBef>
                  <a:spcPct val="50000"/>
                </a:spcBef>
              </a:pPr>
              <a:r>
                <a:rPr lang="en-US" sz="2400"/>
                <a:t>Fixed</a:t>
              </a:r>
            </a:p>
          </p:txBody>
        </p:sp>
        <p:sp>
          <p:nvSpPr>
            <p:cNvPr id="21565" name="Text Box 188"/>
            <p:cNvSpPr txBox="1">
              <a:spLocks noChangeArrowheads="1"/>
            </p:cNvSpPr>
            <p:nvPr/>
          </p:nvSpPr>
          <p:spPr bwMode="auto">
            <a:xfrm rot="16200000">
              <a:off x="4148137" y="2546350"/>
              <a:ext cx="1524000" cy="457200"/>
            </a:xfrm>
            <a:prstGeom prst="rect">
              <a:avLst/>
            </a:prstGeom>
            <a:noFill/>
            <a:ln w="9525">
              <a:noFill/>
              <a:miter lim="800000"/>
              <a:headEnd/>
              <a:tailEnd/>
            </a:ln>
          </p:spPr>
          <p:txBody>
            <a:bodyPr>
              <a:spAutoFit/>
            </a:bodyPr>
            <a:lstStyle/>
            <a:p>
              <a:pPr>
                <a:spcBef>
                  <a:spcPct val="50000"/>
                </a:spcBef>
              </a:pPr>
              <a:r>
                <a:rPr lang="en-US" sz="2400"/>
                <a:t>Recurring</a:t>
              </a:r>
            </a:p>
          </p:txBody>
        </p:sp>
        <p:sp>
          <p:nvSpPr>
            <p:cNvPr id="21566" name="Text Box 189"/>
            <p:cNvSpPr txBox="1">
              <a:spLocks noChangeArrowheads="1"/>
            </p:cNvSpPr>
            <p:nvPr/>
          </p:nvSpPr>
          <p:spPr bwMode="auto">
            <a:xfrm rot="16200000">
              <a:off x="5794374" y="2592387"/>
              <a:ext cx="1400175" cy="457200"/>
            </a:xfrm>
            <a:prstGeom prst="rect">
              <a:avLst/>
            </a:prstGeom>
            <a:noFill/>
            <a:ln w="9525">
              <a:noFill/>
              <a:miter lim="800000"/>
              <a:headEnd/>
              <a:tailEnd/>
            </a:ln>
          </p:spPr>
          <p:txBody>
            <a:bodyPr>
              <a:spAutoFit/>
            </a:bodyPr>
            <a:lstStyle/>
            <a:p>
              <a:pPr>
                <a:spcBef>
                  <a:spcPct val="50000"/>
                </a:spcBef>
              </a:pPr>
              <a:r>
                <a:rPr lang="en-US" sz="2400"/>
                <a:t>Variable</a:t>
              </a:r>
            </a:p>
          </p:txBody>
        </p:sp>
        <p:sp>
          <p:nvSpPr>
            <p:cNvPr id="21567" name="Text Box 190"/>
            <p:cNvSpPr txBox="1">
              <a:spLocks noChangeArrowheads="1"/>
            </p:cNvSpPr>
            <p:nvPr/>
          </p:nvSpPr>
          <p:spPr bwMode="auto">
            <a:xfrm rot="16200000">
              <a:off x="6438899" y="2673350"/>
              <a:ext cx="1293813" cy="457200"/>
            </a:xfrm>
            <a:prstGeom prst="rect">
              <a:avLst/>
            </a:prstGeom>
            <a:noFill/>
            <a:ln w="9525">
              <a:noFill/>
              <a:miter lim="800000"/>
              <a:headEnd/>
              <a:tailEnd/>
            </a:ln>
          </p:spPr>
          <p:txBody>
            <a:bodyPr>
              <a:spAutoFit/>
            </a:bodyPr>
            <a:lstStyle/>
            <a:p>
              <a:pPr>
                <a:spcBef>
                  <a:spcPct val="50000"/>
                </a:spcBef>
              </a:pPr>
              <a:r>
                <a:rPr lang="en-US" sz="2400"/>
                <a:t>Normal</a:t>
              </a:r>
            </a:p>
          </p:txBody>
        </p:sp>
        <p:sp>
          <p:nvSpPr>
            <p:cNvPr id="21568" name="Text Box 191"/>
            <p:cNvSpPr txBox="1">
              <a:spLocks noChangeArrowheads="1"/>
            </p:cNvSpPr>
            <p:nvPr/>
          </p:nvSpPr>
          <p:spPr bwMode="auto">
            <a:xfrm rot="16200000">
              <a:off x="6735762" y="2514600"/>
              <a:ext cx="1674813" cy="457200"/>
            </a:xfrm>
            <a:prstGeom prst="rect">
              <a:avLst/>
            </a:prstGeom>
            <a:noFill/>
            <a:ln w="9525">
              <a:noFill/>
              <a:miter lim="800000"/>
              <a:headEnd/>
              <a:tailEnd/>
            </a:ln>
          </p:spPr>
          <p:txBody>
            <a:bodyPr>
              <a:spAutoFit/>
            </a:bodyPr>
            <a:lstStyle/>
            <a:p>
              <a:pPr>
                <a:spcBef>
                  <a:spcPct val="50000"/>
                </a:spcBef>
              </a:pPr>
              <a:r>
                <a:rPr lang="en-US" sz="2400" dirty="0"/>
                <a:t>Expedited</a:t>
              </a:r>
            </a:p>
          </p:txBody>
        </p:sp>
        <p:sp>
          <p:nvSpPr>
            <p:cNvPr id="21569" name="Text Box 211"/>
            <p:cNvSpPr txBox="1">
              <a:spLocks noChangeArrowheads="1"/>
            </p:cNvSpPr>
            <p:nvPr/>
          </p:nvSpPr>
          <p:spPr bwMode="auto">
            <a:xfrm>
              <a:off x="1447799" y="3016250"/>
              <a:ext cx="2209800" cy="457200"/>
            </a:xfrm>
            <a:prstGeom prst="rect">
              <a:avLst/>
            </a:prstGeom>
            <a:noFill/>
            <a:ln w="9525">
              <a:noFill/>
              <a:miter lim="800000"/>
              <a:headEnd/>
              <a:tailEnd/>
            </a:ln>
          </p:spPr>
          <p:txBody>
            <a:bodyPr>
              <a:spAutoFit/>
            </a:bodyPr>
            <a:lstStyle/>
            <a:p>
              <a:pPr>
                <a:spcBef>
                  <a:spcPct val="50000"/>
                </a:spcBef>
              </a:pPr>
              <a:r>
                <a:rPr lang="en-US" sz="2400"/>
                <a:t>Costs</a:t>
              </a:r>
            </a:p>
          </p:txBody>
        </p:sp>
      </p:gr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08-0</a:t>
            </a:r>
            <a:fld id="{B2A76E17-B8AB-4E2C-8F63-231824ABC801}" type="slidenum">
              <a:rPr lang="en-US">
                <a:solidFill>
                  <a:srgbClr val="045C75"/>
                </a:solidFill>
                <a:cs typeface="Arial" charset="0"/>
              </a:rPr>
              <a:pPr fontAlgn="base">
                <a:spcBef>
                  <a:spcPct val="0"/>
                </a:spcBef>
                <a:spcAft>
                  <a:spcPct val="0"/>
                </a:spcAft>
                <a:defRPr/>
              </a:pPr>
              <a:t>26</a:t>
            </a:fld>
            <a:endParaRPr lang="en-US">
              <a:solidFill>
                <a:srgbClr val="045C75"/>
              </a:solidFill>
              <a:cs typeface="Arial" charset="0"/>
            </a:endParaRPr>
          </a:p>
        </p:txBody>
      </p:sp>
      <p:sp>
        <p:nvSpPr>
          <p:cNvPr id="20" name="Title 1"/>
          <p:cNvSpPr txBox="1">
            <a:spLocks/>
          </p:cNvSpPr>
          <p:nvPr/>
        </p:nvSpPr>
        <p:spPr>
          <a:xfrm>
            <a:off x="291305" y="137318"/>
            <a:ext cx="8229600" cy="1143000"/>
          </a:xfrm>
          <a:prstGeom prst="rect">
            <a:avLst/>
          </a:prstGeom>
        </p:spPr>
        <p:txBody>
          <a:bodyPr/>
          <a:lstStyle>
            <a:lvl1pPr algn="l" rtl="0" eaLnBrk="0" fontAlgn="base" hangingPunct="0">
              <a:spcBef>
                <a:spcPct val="0"/>
              </a:spcBef>
              <a:spcAft>
                <a:spcPct val="0"/>
              </a:spcAft>
              <a:defRPr sz="5000" b="0" i="0" u="none"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US" dirty="0"/>
              <a:t>Cost Classifications</a:t>
            </a:r>
          </a:p>
        </p:txBody>
      </p:sp>
      <p:sp>
        <p:nvSpPr>
          <p:cNvPr id="6" name="Action Button: Information 5">
            <a:hlinkClick r:id="" action="ppaction://noaction" highlightClick="1"/>
          </p:cNvPr>
          <p:cNvSpPr/>
          <p:nvPr/>
        </p:nvSpPr>
        <p:spPr>
          <a:xfrm>
            <a:off x="291305" y="1066800"/>
            <a:ext cx="4253621" cy="2083724"/>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2200" dirty="0"/>
              <a:t>Common Cost </a:t>
            </a:r>
            <a:r>
              <a:rPr lang="en-CA" sz="2200" u="sng" dirty="0"/>
              <a:t>Term</a:t>
            </a:r>
            <a:r>
              <a:rPr lang="en-CA" sz="2200" dirty="0"/>
              <a:t> – </a:t>
            </a:r>
            <a:r>
              <a:rPr lang="en-CA" sz="2200" b="1" dirty="0"/>
              <a:t>Sunk Cost</a:t>
            </a:r>
          </a:p>
          <a:p>
            <a:r>
              <a:rPr lang="en-CA" sz="2200" dirty="0"/>
              <a:t>The cost you have incurred that may or may not have provided value.  Either way you cannot get the money back, it is a “sunk” cost.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693" y="228600"/>
            <a:ext cx="8305800" cy="1091254"/>
          </a:xfrm>
        </p:spPr>
        <p:txBody>
          <a:bodyPr anchor="t">
            <a:noAutofit/>
          </a:bodyPr>
          <a:lstStyle/>
          <a:p>
            <a:pPr algn="ctr"/>
            <a:r>
              <a:rPr lang="en-US" sz="2800" dirty="0"/>
              <a:t>Labour Costs – Frequently “</a:t>
            </a:r>
            <a:r>
              <a:rPr lang="en-US" sz="2800" b="1" dirty="0"/>
              <a:t>Fully Loaded Hourly Rates</a:t>
            </a:r>
            <a:r>
              <a:rPr lang="en-US" sz="2800" dirty="0"/>
              <a:t>” are used to include overhead and other considerations </a:t>
            </a:r>
          </a:p>
        </p:txBody>
      </p:sp>
      <p:sp>
        <p:nvSpPr>
          <p:cNvPr id="3" name="Slide Number Placeholder 2"/>
          <p:cNvSpPr>
            <a:spLocks noGrp="1"/>
          </p:cNvSpPr>
          <p:nvPr>
            <p:ph type="sldNum" sz="quarter" idx="10"/>
          </p:nvPr>
        </p:nvSpPr>
        <p:spPr/>
        <p:txBody>
          <a:bodyPr/>
          <a:lstStyle/>
          <a:p>
            <a:pPr>
              <a:defRPr/>
            </a:pPr>
            <a:fld id="{B8FEC51D-B390-4D21-9936-C524D95C5CBE}" type="slidenum">
              <a:rPr lang="en-US" smtClean="0"/>
              <a:pPr>
                <a:defRPr/>
              </a:pPr>
              <a:t>27</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3292960"/>
              </p:ext>
            </p:extLst>
          </p:nvPr>
        </p:nvGraphicFramePr>
        <p:xfrm>
          <a:off x="341194" y="1575672"/>
          <a:ext cx="8524800" cy="1691640"/>
        </p:xfrm>
        <a:graphic>
          <a:graphicData uri="http://schemas.openxmlformats.org/drawingml/2006/table">
            <a:tbl>
              <a:tblPr firstRow="1" bandRow="1">
                <a:tableStyleId>{5C22544A-7EE6-4342-B048-85BDC9FD1C3A}</a:tableStyleId>
              </a:tblPr>
              <a:tblGrid>
                <a:gridCol w="1182806">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228600">
                  <a:extLst>
                    <a:ext uri="{9D8B030D-6E8A-4147-A177-3AD203B41FA5}">
                      <a16:colId xmlns:a16="http://schemas.microsoft.com/office/drawing/2014/main" val="4175194428"/>
                    </a:ext>
                  </a:extLst>
                </a:gridCol>
                <a:gridCol w="2362200">
                  <a:extLst>
                    <a:ext uri="{9D8B030D-6E8A-4147-A177-3AD203B41FA5}">
                      <a16:colId xmlns:a16="http://schemas.microsoft.com/office/drawing/2014/main" val="20002"/>
                    </a:ext>
                  </a:extLst>
                </a:gridCol>
                <a:gridCol w="304800">
                  <a:extLst>
                    <a:ext uri="{9D8B030D-6E8A-4147-A177-3AD203B41FA5}">
                      <a16:colId xmlns:a16="http://schemas.microsoft.com/office/drawing/2014/main" val="886615698"/>
                    </a:ext>
                  </a:extLst>
                </a:gridCol>
                <a:gridCol w="1447800">
                  <a:extLst>
                    <a:ext uri="{9D8B030D-6E8A-4147-A177-3AD203B41FA5}">
                      <a16:colId xmlns:a16="http://schemas.microsoft.com/office/drawing/2014/main" val="20003"/>
                    </a:ext>
                  </a:extLst>
                </a:gridCol>
                <a:gridCol w="255394">
                  <a:extLst>
                    <a:ext uri="{9D8B030D-6E8A-4147-A177-3AD203B41FA5}">
                      <a16:colId xmlns:a16="http://schemas.microsoft.com/office/drawing/2014/main" val="1958528481"/>
                    </a:ext>
                  </a:extLst>
                </a:gridCol>
                <a:gridCol w="1447800">
                  <a:extLst>
                    <a:ext uri="{9D8B030D-6E8A-4147-A177-3AD203B41FA5}">
                      <a16:colId xmlns:a16="http://schemas.microsoft.com/office/drawing/2014/main" val="20004"/>
                    </a:ext>
                  </a:extLst>
                </a:gridCol>
              </a:tblGrid>
              <a:tr h="370840">
                <a:tc>
                  <a:txBody>
                    <a:bodyPr/>
                    <a:lstStyle/>
                    <a:p>
                      <a:pPr algn="ctr"/>
                      <a:r>
                        <a:rPr lang="en-US" sz="1600" b="0" dirty="0"/>
                        <a:t>Role</a:t>
                      </a:r>
                    </a:p>
                  </a:txBody>
                  <a:tcPr/>
                </a:tc>
                <a:tc>
                  <a:txBody>
                    <a:bodyPr/>
                    <a:lstStyle/>
                    <a:p>
                      <a:pPr algn="ctr"/>
                      <a:r>
                        <a:rPr lang="en-US" sz="1600" b="0" dirty="0"/>
                        <a:t>Basic</a:t>
                      </a:r>
                      <a:r>
                        <a:rPr lang="en-US" sz="1600" b="0" baseline="0" dirty="0"/>
                        <a:t> </a:t>
                      </a:r>
                      <a:r>
                        <a:rPr lang="en-US" sz="1600" b="0" dirty="0"/>
                        <a:t>Hourly Rate</a:t>
                      </a:r>
                    </a:p>
                  </a:txBody>
                  <a:tcPr/>
                </a:tc>
                <a:tc>
                  <a:txBody>
                    <a:bodyPr/>
                    <a:lstStyle/>
                    <a:p>
                      <a:pPr algn="ctr"/>
                      <a:r>
                        <a:rPr lang="en-US" sz="1600" b="0" dirty="0"/>
                        <a:t>X</a:t>
                      </a:r>
                    </a:p>
                  </a:txBody>
                  <a:tcPr/>
                </a:tc>
                <a:tc>
                  <a:txBody>
                    <a:bodyPr/>
                    <a:lstStyle/>
                    <a:p>
                      <a:pPr algn="ctr"/>
                      <a:r>
                        <a:rPr lang="en-US" sz="1600" b="0" dirty="0"/>
                        <a:t>Overhead Factor (% overhead or a factor)</a:t>
                      </a:r>
                    </a:p>
                  </a:txBody>
                  <a:tcPr/>
                </a:tc>
                <a:tc>
                  <a:txBody>
                    <a:bodyPr/>
                    <a:lstStyle/>
                    <a:p>
                      <a:pPr algn="ctr"/>
                      <a:r>
                        <a:rPr lang="en-US" sz="1600" b="0" dirty="0"/>
                        <a:t>X</a:t>
                      </a:r>
                    </a:p>
                  </a:txBody>
                  <a:tcPr/>
                </a:tc>
                <a:tc>
                  <a:txBody>
                    <a:bodyPr/>
                    <a:lstStyle/>
                    <a:p>
                      <a:pPr algn="ctr"/>
                      <a:r>
                        <a:rPr lang="en-US" sz="1600" b="0" dirty="0"/>
                        <a:t>Personal Time Factor (PTF)</a:t>
                      </a:r>
                    </a:p>
                  </a:txBody>
                  <a:tcPr/>
                </a:tc>
                <a:tc>
                  <a:txBody>
                    <a:bodyPr/>
                    <a:lstStyle/>
                    <a:p>
                      <a:pPr algn="ctr"/>
                      <a:r>
                        <a:rPr lang="en-US" sz="1600" b="0" dirty="0"/>
                        <a:t>=</a:t>
                      </a:r>
                    </a:p>
                  </a:txBody>
                  <a:tcPr/>
                </a:tc>
                <a:tc>
                  <a:txBody>
                    <a:bodyPr/>
                    <a:lstStyle/>
                    <a:p>
                      <a:pPr algn="ctr"/>
                      <a:r>
                        <a:rPr lang="en-US" sz="1600" dirty="0"/>
                        <a:t>Fully Loaded  Hourly Rate</a:t>
                      </a:r>
                    </a:p>
                  </a:txBody>
                  <a:tcPr/>
                </a:tc>
                <a:extLst>
                  <a:ext uri="{0D108BD9-81ED-4DB2-BD59-A6C34878D82A}">
                    <a16:rowId xmlns:a16="http://schemas.microsoft.com/office/drawing/2014/main" val="10000"/>
                  </a:ext>
                </a:extLst>
              </a:tr>
              <a:tr h="370840">
                <a:tc>
                  <a:txBody>
                    <a:bodyPr/>
                    <a:lstStyle/>
                    <a:p>
                      <a:r>
                        <a:rPr lang="en-US" sz="1600" dirty="0"/>
                        <a:t>Supervisor</a:t>
                      </a:r>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1"/>
                  </a:ext>
                </a:extLst>
              </a:tr>
              <a:tr h="370840">
                <a:tc>
                  <a:txBody>
                    <a:bodyPr/>
                    <a:lstStyle/>
                    <a:p>
                      <a:r>
                        <a:rPr lang="en-US" sz="1600" dirty="0" err="1"/>
                        <a:t>Labourer</a:t>
                      </a:r>
                      <a:r>
                        <a:rPr lang="en-US" sz="1600" dirty="0"/>
                        <a:t> 1</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2"/>
                  </a:ext>
                </a:extLst>
              </a:tr>
              <a:tr h="370840">
                <a:tc>
                  <a:txBody>
                    <a:bodyPr/>
                    <a:lstStyle/>
                    <a:p>
                      <a:r>
                        <a:rPr lang="en-US" sz="1600" dirty="0" err="1"/>
                        <a:t>Labourer</a:t>
                      </a:r>
                      <a:r>
                        <a:rPr lang="en-US" sz="1600" dirty="0"/>
                        <a:t> 2</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24133045"/>
              </p:ext>
            </p:extLst>
          </p:nvPr>
        </p:nvGraphicFramePr>
        <p:xfrm>
          <a:off x="341194" y="3344822"/>
          <a:ext cx="8524799" cy="2270760"/>
        </p:xfrm>
        <a:graphic>
          <a:graphicData uri="http://schemas.openxmlformats.org/drawingml/2006/table">
            <a:tbl>
              <a:tblPr firstRow="1" bandRow="1">
                <a:tableStyleId>{5C22544A-7EE6-4342-B048-85BDC9FD1C3A}</a:tableStyleId>
              </a:tblPr>
              <a:tblGrid>
                <a:gridCol w="1391259">
                  <a:extLst>
                    <a:ext uri="{9D8B030D-6E8A-4147-A177-3AD203B41FA5}">
                      <a16:colId xmlns:a16="http://schemas.microsoft.com/office/drawing/2014/main" val="20000"/>
                    </a:ext>
                  </a:extLst>
                </a:gridCol>
                <a:gridCol w="1620347">
                  <a:extLst>
                    <a:ext uri="{9D8B030D-6E8A-4147-A177-3AD203B41FA5}">
                      <a16:colId xmlns:a16="http://schemas.microsoft.com/office/drawing/2014/main" val="20001"/>
                    </a:ext>
                  </a:extLst>
                </a:gridCol>
                <a:gridCol w="381000">
                  <a:extLst>
                    <a:ext uri="{9D8B030D-6E8A-4147-A177-3AD203B41FA5}">
                      <a16:colId xmlns:a16="http://schemas.microsoft.com/office/drawing/2014/main" val="613501964"/>
                    </a:ext>
                  </a:extLst>
                </a:gridCol>
                <a:gridCol w="1905000">
                  <a:extLst>
                    <a:ext uri="{9D8B030D-6E8A-4147-A177-3AD203B41FA5}">
                      <a16:colId xmlns:a16="http://schemas.microsoft.com/office/drawing/2014/main" val="20002"/>
                    </a:ext>
                  </a:extLst>
                </a:gridCol>
                <a:gridCol w="304800">
                  <a:extLst>
                    <a:ext uri="{9D8B030D-6E8A-4147-A177-3AD203B41FA5}">
                      <a16:colId xmlns:a16="http://schemas.microsoft.com/office/drawing/2014/main" val="3633582149"/>
                    </a:ext>
                  </a:extLst>
                </a:gridCol>
                <a:gridCol w="2922393">
                  <a:extLst>
                    <a:ext uri="{9D8B030D-6E8A-4147-A177-3AD203B41FA5}">
                      <a16:colId xmlns:a16="http://schemas.microsoft.com/office/drawing/2014/main" val="20003"/>
                    </a:ext>
                  </a:extLst>
                </a:gridCol>
              </a:tblGrid>
              <a:tr h="370840">
                <a:tc>
                  <a:txBody>
                    <a:bodyPr/>
                    <a:lstStyle/>
                    <a:p>
                      <a:pPr algn="ctr"/>
                      <a:r>
                        <a:rPr lang="en-US" sz="1600" dirty="0"/>
                        <a:t>Role</a:t>
                      </a:r>
                    </a:p>
                  </a:txBody>
                  <a:tcPr/>
                </a:tc>
                <a:tc>
                  <a:txBody>
                    <a:bodyPr/>
                    <a:lstStyle/>
                    <a:p>
                      <a:pPr algn="ctr"/>
                      <a:r>
                        <a:rPr lang="en-US" sz="1600" dirty="0"/>
                        <a:t>Fully Loaded  Hourly Rate</a:t>
                      </a:r>
                    </a:p>
                  </a:txBody>
                  <a:tcPr/>
                </a:tc>
                <a:tc>
                  <a:txBody>
                    <a:bodyPr/>
                    <a:lstStyle/>
                    <a:p>
                      <a:pPr algn="ctr"/>
                      <a:r>
                        <a:rPr lang="en-US" sz="1600" b="0" dirty="0"/>
                        <a:t>X</a:t>
                      </a:r>
                    </a:p>
                  </a:txBody>
                  <a:tcPr/>
                </a:tc>
                <a:tc>
                  <a:txBody>
                    <a:bodyPr/>
                    <a:lstStyle/>
                    <a:p>
                      <a:pPr algn="ctr"/>
                      <a:r>
                        <a:rPr lang="en-US" sz="1600" b="0" dirty="0"/>
                        <a:t>Hours</a:t>
                      </a:r>
                      <a:r>
                        <a:rPr lang="en-US" sz="1600" b="0" baseline="0" dirty="0"/>
                        <a:t> Role works on project</a:t>
                      </a:r>
                      <a:endParaRPr lang="en-US" sz="1600" b="0" dirty="0"/>
                    </a:p>
                  </a:txBody>
                  <a:tcPr/>
                </a:tc>
                <a:tc>
                  <a:txBody>
                    <a:bodyPr/>
                    <a:lstStyle/>
                    <a:p>
                      <a:pPr algn="ctr"/>
                      <a:r>
                        <a:rPr lang="en-US" sz="1600" b="0" dirty="0"/>
                        <a:t>=</a:t>
                      </a:r>
                    </a:p>
                  </a:txBody>
                  <a:tcPr/>
                </a:tc>
                <a:tc>
                  <a:txBody>
                    <a:bodyPr/>
                    <a:lstStyle/>
                    <a:p>
                      <a:pPr algn="ctr"/>
                      <a:r>
                        <a:rPr lang="en-US" sz="1600" b="0" dirty="0"/>
                        <a:t>Total Direct </a:t>
                      </a:r>
                      <a:r>
                        <a:rPr lang="en-US" sz="1600" b="0" dirty="0" err="1"/>
                        <a:t>Labour</a:t>
                      </a:r>
                      <a:r>
                        <a:rPr lang="en-US" sz="1600" b="0" dirty="0"/>
                        <a:t> Cost</a:t>
                      </a:r>
                    </a:p>
                  </a:txBody>
                  <a:tcPr/>
                </a:tc>
                <a:extLst>
                  <a:ext uri="{0D108BD9-81ED-4DB2-BD59-A6C34878D82A}">
                    <a16:rowId xmlns:a16="http://schemas.microsoft.com/office/drawing/2014/main" val="10000"/>
                  </a:ext>
                </a:extLst>
              </a:tr>
              <a:tr h="370840">
                <a:tc>
                  <a:txBody>
                    <a:bodyPr/>
                    <a:lstStyle/>
                    <a:p>
                      <a:r>
                        <a:rPr lang="en-US" sz="1600" dirty="0"/>
                        <a:t>Supervisor</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1"/>
                  </a:ext>
                </a:extLst>
              </a:tr>
              <a:tr h="370840">
                <a:tc>
                  <a:txBody>
                    <a:bodyPr/>
                    <a:lstStyle/>
                    <a:p>
                      <a:r>
                        <a:rPr lang="en-US" sz="1600" dirty="0" err="1"/>
                        <a:t>Labourer</a:t>
                      </a:r>
                      <a:r>
                        <a:rPr lang="en-US" sz="1600" dirty="0"/>
                        <a:t> 1</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2"/>
                  </a:ext>
                </a:extLst>
              </a:tr>
              <a:tr h="370840">
                <a:tc>
                  <a:txBody>
                    <a:bodyPr/>
                    <a:lstStyle/>
                    <a:p>
                      <a:r>
                        <a:rPr lang="en-US" sz="1600" dirty="0" err="1"/>
                        <a:t>Labourer</a:t>
                      </a:r>
                      <a:r>
                        <a:rPr lang="en-US" sz="1600" dirty="0"/>
                        <a:t> 2</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3"/>
                  </a:ext>
                </a:extLst>
              </a:tr>
              <a:tr h="370840">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endParaRPr lang="en-US" sz="1600" dirty="0"/>
                    </a:p>
                  </a:txBody>
                  <a:tcPr/>
                </a:tc>
                <a:tc>
                  <a:txBody>
                    <a:bodyPr/>
                    <a:lstStyle/>
                    <a:p>
                      <a:endParaRPr lang="en-US" sz="1600" dirty="0"/>
                    </a:p>
                  </a:txBody>
                  <a:tcPr/>
                </a:tc>
                <a:tc>
                  <a:txBody>
                    <a:bodyPr/>
                    <a:lstStyle/>
                    <a:p>
                      <a:r>
                        <a:rPr lang="en-US" sz="1600" dirty="0"/>
                        <a:t>Sum the labour cost roles for the project</a:t>
                      </a:r>
                      <a:r>
                        <a:rPr lang="en-US" sz="1600" baseline="0" dirty="0"/>
                        <a:t> total</a:t>
                      </a:r>
                      <a:endParaRPr lang="en-US" sz="1600" dirty="0"/>
                    </a:p>
                  </a:txBody>
                  <a:tcPr/>
                </a:tc>
                <a:extLst>
                  <a:ext uri="{0D108BD9-81ED-4DB2-BD59-A6C34878D82A}">
                    <a16:rowId xmlns:a16="http://schemas.microsoft.com/office/drawing/2014/main" val="1675469125"/>
                  </a:ext>
                </a:extLst>
              </a:tr>
            </a:tbl>
          </a:graphicData>
        </a:graphic>
      </p:graphicFrame>
      <p:sp>
        <p:nvSpPr>
          <p:cNvPr id="7" name="TextBox 6"/>
          <p:cNvSpPr txBox="1"/>
          <p:nvPr/>
        </p:nvSpPr>
        <p:spPr>
          <a:xfrm>
            <a:off x="514066" y="5615582"/>
            <a:ext cx="7772400" cy="923330"/>
          </a:xfrm>
          <a:prstGeom prst="rect">
            <a:avLst/>
          </a:prstGeom>
          <a:noFill/>
        </p:spPr>
        <p:txBody>
          <a:bodyPr wrap="square" rtlCol="0">
            <a:spAutoFit/>
          </a:bodyPr>
          <a:lstStyle/>
          <a:p>
            <a:r>
              <a:rPr lang="en-US" dirty="0"/>
              <a:t>Sources for salaries and overhead:</a:t>
            </a:r>
          </a:p>
          <a:p>
            <a:r>
              <a:rPr lang="en-US" dirty="0">
                <a:hlinkClick r:id="rId2"/>
              </a:rPr>
              <a:t>http://www.livingin-canada.com/salaries-for-carpenters-canada.html</a:t>
            </a:r>
            <a:endParaRPr lang="en-US" dirty="0"/>
          </a:p>
          <a:p>
            <a:r>
              <a:rPr lang="en-US" dirty="0">
                <a:hlinkClick r:id="rId3"/>
              </a:rPr>
              <a:t>http://www.wahby.com/articles/overhead_defined.htm</a:t>
            </a:r>
            <a:endParaRPr lang="en-US" dirty="0"/>
          </a:p>
        </p:txBody>
      </p:sp>
      <p:cxnSp>
        <p:nvCxnSpPr>
          <p:cNvPr id="8" name="Straight Arrow Connector 7"/>
          <p:cNvCxnSpPr/>
          <p:nvPr/>
        </p:nvCxnSpPr>
        <p:spPr>
          <a:xfrm flipH="1">
            <a:off x="3124200" y="1976377"/>
            <a:ext cx="4343400" cy="1452623"/>
          </a:xfrm>
          <a:prstGeom prst="straightConnector1">
            <a:avLst/>
          </a:prstGeom>
          <a:ln w="57150">
            <a:solidFill>
              <a:srgbClr val="00B050"/>
            </a:solidFill>
            <a:headEnd type="ova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513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667512"/>
          </a:xfrm>
        </p:spPr>
        <p:txBody>
          <a:bodyPr/>
          <a:lstStyle/>
          <a:p>
            <a:r>
              <a:rPr lang="en-US" dirty="0"/>
              <a:t>Fully Loaded </a:t>
            </a:r>
            <a:r>
              <a:rPr lang="en-US"/>
              <a:t>Hourly Rate </a:t>
            </a:r>
            <a:r>
              <a:rPr lang="en-US" dirty="0"/>
              <a:t>- Example</a:t>
            </a:r>
          </a:p>
        </p:txBody>
      </p:sp>
      <p:sp>
        <p:nvSpPr>
          <p:cNvPr id="3" name="Slide Number Placeholder 2"/>
          <p:cNvSpPr>
            <a:spLocks noGrp="1"/>
          </p:cNvSpPr>
          <p:nvPr>
            <p:ph type="sldNum" sz="quarter" idx="10"/>
          </p:nvPr>
        </p:nvSpPr>
        <p:spPr/>
        <p:txBody>
          <a:bodyPr/>
          <a:lstStyle/>
          <a:p>
            <a:pPr>
              <a:defRPr/>
            </a:pPr>
            <a:fld id="{B8FEC51D-B390-4D21-9936-C524D95C5CBE}" type="slidenum">
              <a:rPr lang="en-US" smtClean="0"/>
              <a:pPr>
                <a:defRPr/>
              </a:pPr>
              <a:t>28</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89072071"/>
              </p:ext>
            </p:extLst>
          </p:nvPr>
        </p:nvGraphicFramePr>
        <p:xfrm>
          <a:off x="423672" y="990600"/>
          <a:ext cx="8001000" cy="3119120"/>
        </p:xfrm>
        <a:graphic>
          <a:graphicData uri="http://schemas.openxmlformats.org/drawingml/2006/table">
            <a:tbl>
              <a:tblPr firstRow="1" bandRow="1">
                <a:tableStyleId>{5C22544A-7EE6-4342-B048-85BDC9FD1C3A}</a:tableStyleId>
              </a:tblPr>
              <a:tblGrid>
                <a:gridCol w="1252728">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2557272">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370840">
                <a:tc>
                  <a:txBody>
                    <a:bodyPr/>
                    <a:lstStyle/>
                    <a:p>
                      <a:r>
                        <a:rPr lang="en-US" dirty="0"/>
                        <a:t>Title</a:t>
                      </a:r>
                    </a:p>
                  </a:txBody>
                  <a:tcPr/>
                </a:tc>
                <a:tc>
                  <a:txBody>
                    <a:bodyPr/>
                    <a:lstStyle/>
                    <a:p>
                      <a:r>
                        <a:rPr lang="en-US" dirty="0"/>
                        <a:t>Hourly Rate</a:t>
                      </a:r>
                    </a:p>
                  </a:txBody>
                  <a:tcPr/>
                </a:tc>
                <a:tc>
                  <a:txBody>
                    <a:bodyPr/>
                    <a:lstStyle/>
                    <a:p>
                      <a:r>
                        <a:rPr lang="en-US" dirty="0"/>
                        <a:t>Overhead Charge Factor (percent overhead)</a:t>
                      </a:r>
                    </a:p>
                  </a:txBody>
                  <a:tcPr/>
                </a:tc>
                <a:tc>
                  <a:txBody>
                    <a:bodyPr/>
                    <a:lstStyle/>
                    <a:p>
                      <a:r>
                        <a:rPr lang="en-US" dirty="0"/>
                        <a:t>Personal Time Rate Factor (PTF)</a:t>
                      </a:r>
                    </a:p>
                  </a:txBody>
                  <a:tcPr/>
                </a:tc>
                <a:tc>
                  <a:txBody>
                    <a:bodyPr/>
                    <a:lstStyle/>
                    <a:p>
                      <a:r>
                        <a:rPr lang="en-US" dirty="0"/>
                        <a:t>Fully Loaded  Hourly Rate</a:t>
                      </a:r>
                    </a:p>
                  </a:txBody>
                  <a:tcPr/>
                </a:tc>
                <a:extLst>
                  <a:ext uri="{0D108BD9-81ED-4DB2-BD59-A6C34878D82A}">
                    <a16:rowId xmlns:a16="http://schemas.microsoft.com/office/drawing/2014/main" val="10000"/>
                  </a:ext>
                </a:extLst>
              </a:tr>
              <a:tr h="370840">
                <a:tc>
                  <a:txBody>
                    <a:bodyPr/>
                    <a:lstStyle/>
                    <a:p>
                      <a:r>
                        <a:rPr lang="en-US" dirty="0"/>
                        <a:t>Supervisor</a:t>
                      </a:r>
                    </a:p>
                  </a:txBody>
                  <a:tcPr/>
                </a:tc>
                <a:tc>
                  <a:txBody>
                    <a:bodyPr/>
                    <a:lstStyle/>
                    <a:p>
                      <a:pPr algn="ctr"/>
                      <a:r>
                        <a:rPr lang="en-US" dirty="0"/>
                        <a:t>$40/</a:t>
                      </a:r>
                      <a:r>
                        <a:rPr lang="en-US" dirty="0" err="1"/>
                        <a:t>hr</a:t>
                      </a:r>
                      <a:endParaRPr lang="en-US" dirty="0"/>
                    </a:p>
                  </a:txBody>
                  <a:tcPr/>
                </a:tc>
                <a:tc>
                  <a:txBody>
                    <a:bodyPr/>
                    <a:lstStyle/>
                    <a:p>
                      <a:pPr algn="ctr"/>
                      <a:r>
                        <a:rPr lang="en-US" dirty="0"/>
                        <a:t>1.5 (50% overhead)</a:t>
                      </a:r>
                    </a:p>
                  </a:txBody>
                  <a:tcPr/>
                </a:tc>
                <a:tc>
                  <a:txBody>
                    <a:bodyPr/>
                    <a:lstStyle/>
                    <a:p>
                      <a:pPr algn="ctr"/>
                      <a:r>
                        <a:rPr lang="en-US" dirty="0"/>
                        <a:t>1.2</a:t>
                      </a:r>
                    </a:p>
                  </a:txBody>
                  <a:tcPr/>
                </a:tc>
                <a:tc>
                  <a:txBody>
                    <a:bodyPr/>
                    <a:lstStyle/>
                    <a:p>
                      <a:endParaRPr lang="en-US" dirty="0"/>
                    </a:p>
                  </a:txBody>
                  <a:tcPr/>
                </a:tc>
                <a:extLst>
                  <a:ext uri="{0D108BD9-81ED-4DB2-BD59-A6C34878D82A}">
                    <a16:rowId xmlns:a16="http://schemas.microsoft.com/office/drawing/2014/main" val="10001"/>
                  </a:ext>
                </a:extLst>
              </a:tr>
              <a:tr h="370840">
                <a:tc gridSpan="4">
                  <a:txBody>
                    <a:bodyPr/>
                    <a:lstStyle/>
                    <a:p>
                      <a:pPr algn="r"/>
                      <a:r>
                        <a:rPr lang="en-US" dirty="0"/>
                        <a:t>40</a:t>
                      </a:r>
                      <a:r>
                        <a:rPr lang="en-US" baseline="0" dirty="0"/>
                        <a:t> x 1.5 x 1.2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r>
                        <a:rPr lang="en-US" dirty="0"/>
                        <a:t>$72/</a:t>
                      </a:r>
                      <a:r>
                        <a:rPr lang="en-US" dirty="0" err="1"/>
                        <a:t>hr</a:t>
                      </a:r>
                      <a:endParaRPr lang="en-US" dirty="0"/>
                    </a:p>
                  </a:txBody>
                  <a:tcPr/>
                </a:tc>
                <a:extLst>
                  <a:ext uri="{0D108BD9-81ED-4DB2-BD59-A6C34878D82A}">
                    <a16:rowId xmlns:a16="http://schemas.microsoft.com/office/drawing/2014/main" val="10002"/>
                  </a:ext>
                </a:extLst>
              </a:tr>
              <a:tr h="370840">
                <a:tc gridSpan="5">
                  <a:txBody>
                    <a:bodyPr/>
                    <a:lstStyle/>
                    <a:p>
                      <a:r>
                        <a:rPr lang="en-US" dirty="0"/>
                        <a:t>An example of a 20% PTF.</a:t>
                      </a:r>
                      <a:r>
                        <a:rPr lang="en-US" baseline="0" dirty="0"/>
                        <a:t>  Supervisor is paid for 8 hours a day (9am to 5pm), but allowed half an hour for lunch, two 15 minute breaks and used 20 minutes for phone calls.  Total minutes not working on the project in the 8 hours = 30 + (2 x 15) +20 = 80 minutes or 1.3333 hours.  8 -1.3333 = 6.6666 hours.  8/6.6666 = 1.2 for the PTF   </a:t>
                      </a:r>
                      <a:r>
                        <a:rPr lang="en-US" b="1" baseline="0" dirty="0">
                          <a:solidFill>
                            <a:srgbClr val="FF0000"/>
                          </a:solidFill>
                        </a:rPr>
                        <a:t>See the next slide for another detailed PTF example.</a:t>
                      </a:r>
                      <a:endParaRPr lang="en-US" b="1" dirty="0">
                        <a:solidFill>
                          <a:srgbClr val="FF0000"/>
                        </a:solidFill>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09761115"/>
              </p:ext>
            </p:extLst>
          </p:nvPr>
        </p:nvGraphicFramePr>
        <p:xfrm>
          <a:off x="423672" y="4191000"/>
          <a:ext cx="6400800" cy="165608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70840">
                <a:tc>
                  <a:txBody>
                    <a:bodyPr/>
                    <a:lstStyle/>
                    <a:p>
                      <a:r>
                        <a:rPr lang="en-US" dirty="0"/>
                        <a:t>Title</a:t>
                      </a:r>
                    </a:p>
                  </a:txBody>
                  <a:tcPr/>
                </a:tc>
                <a:tc>
                  <a:txBody>
                    <a:bodyPr/>
                    <a:lstStyle/>
                    <a:p>
                      <a:r>
                        <a:rPr lang="en-US" dirty="0"/>
                        <a:t>Fully Loaded  Hourly Rate</a:t>
                      </a:r>
                    </a:p>
                  </a:txBody>
                  <a:tcPr/>
                </a:tc>
                <a:tc>
                  <a:txBody>
                    <a:bodyPr/>
                    <a:lstStyle/>
                    <a:p>
                      <a:r>
                        <a:rPr lang="en-US" dirty="0"/>
                        <a:t>Hours</a:t>
                      </a:r>
                      <a:r>
                        <a:rPr lang="en-US" baseline="0" dirty="0"/>
                        <a:t> Required for the project</a:t>
                      </a:r>
                      <a:endParaRPr lang="en-US" dirty="0"/>
                    </a:p>
                  </a:txBody>
                  <a:tcPr/>
                </a:tc>
                <a:tc>
                  <a:txBody>
                    <a:bodyPr/>
                    <a:lstStyle/>
                    <a:p>
                      <a:r>
                        <a:rPr lang="en-US" dirty="0"/>
                        <a:t>Total Direct </a:t>
                      </a:r>
                      <a:r>
                        <a:rPr lang="en-US" dirty="0" err="1"/>
                        <a:t>Labour</a:t>
                      </a:r>
                      <a:r>
                        <a:rPr lang="en-US" dirty="0"/>
                        <a:t> Cost</a:t>
                      </a:r>
                    </a:p>
                  </a:txBody>
                  <a:tcPr/>
                </a:tc>
                <a:extLst>
                  <a:ext uri="{0D108BD9-81ED-4DB2-BD59-A6C34878D82A}">
                    <a16:rowId xmlns:a16="http://schemas.microsoft.com/office/drawing/2014/main" val="10000"/>
                  </a:ext>
                </a:extLst>
              </a:tr>
              <a:tr h="370840">
                <a:tc>
                  <a:txBody>
                    <a:bodyPr/>
                    <a:lstStyle/>
                    <a:p>
                      <a:r>
                        <a:rPr lang="en-US" dirty="0"/>
                        <a:t>Supervisor</a:t>
                      </a:r>
                    </a:p>
                  </a:txBody>
                  <a:tcPr/>
                </a:tc>
                <a:tc>
                  <a:txBody>
                    <a:bodyPr/>
                    <a:lstStyle/>
                    <a:p>
                      <a:pPr algn="ctr"/>
                      <a:r>
                        <a:rPr lang="en-US" dirty="0"/>
                        <a:t>$72/</a:t>
                      </a:r>
                      <a:r>
                        <a:rPr lang="en-US" dirty="0" err="1"/>
                        <a:t>hr</a:t>
                      </a:r>
                      <a:endParaRPr lang="en-US" dirty="0"/>
                    </a:p>
                  </a:txBody>
                  <a:tcPr/>
                </a:tc>
                <a:tc>
                  <a:txBody>
                    <a:bodyPr/>
                    <a:lstStyle/>
                    <a:p>
                      <a:pPr algn="ctr"/>
                      <a:r>
                        <a:rPr lang="en-US" dirty="0"/>
                        <a:t>100 hours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$7,200</a:t>
                      </a:r>
                    </a:p>
                  </a:txBody>
                  <a:tcPr/>
                </a:tc>
                <a:extLst>
                  <a:ext uri="{0D108BD9-81ED-4DB2-BD59-A6C34878D82A}">
                    <a16:rowId xmlns:a16="http://schemas.microsoft.com/office/drawing/2014/main" val="10001"/>
                  </a:ext>
                </a:extLst>
              </a:tr>
              <a:tr h="370840">
                <a:tc gridSpan="3">
                  <a:txBody>
                    <a:bodyPr/>
                    <a:lstStyle/>
                    <a:p>
                      <a:pPr algn="r"/>
                      <a:r>
                        <a:rPr lang="en-US" dirty="0"/>
                        <a:t>72 x 100 = </a:t>
                      </a:r>
                    </a:p>
                  </a:txBody>
                  <a:tcPr/>
                </a:tc>
                <a:tc hMerge="1">
                  <a:txBody>
                    <a:bodyPr/>
                    <a:lstStyle/>
                    <a:p>
                      <a:endParaRPr lang="en-US" dirty="0"/>
                    </a:p>
                  </a:txBody>
                  <a:tcPr/>
                </a:tc>
                <a:tc hMerge="1">
                  <a:txBody>
                    <a:bodyPr/>
                    <a:lstStyle/>
                    <a:p>
                      <a:endParaRPr lang="en-US" dirty="0"/>
                    </a:p>
                  </a:txBody>
                  <a:tcPr/>
                </a:tc>
                <a:tc>
                  <a:txBody>
                    <a:bodyPr/>
                    <a:lstStyle/>
                    <a:p>
                      <a:pPr algn="ctr"/>
                      <a:r>
                        <a:rPr lang="en-US" dirty="0"/>
                        <a:t>$7,200</a:t>
                      </a:r>
                    </a:p>
                  </a:txBody>
                  <a:tcPr/>
                </a:tc>
                <a:extLst>
                  <a:ext uri="{0D108BD9-81ED-4DB2-BD59-A6C34878D82A}">
                    <a16:rowId xmlns:a16="http://schemas.microsoft.com/office/drawing/2014/main" val="10002"/>
                  </a:ext>
                </a:extLst>
              </a:tr>
            </a:tbl>
          </a:graphicData>
        </a:graphic>
      </p:graphicFrame>
      <p:sp>
        <p:nvSpPr>
          <p:cNvPr id="10" name="Freeform 9"/>
          <p:cNvSpPr/>
          <p:nvPr/>
        </p:nvSpPr>
        <p:spPr>
          <a:xfrm>
            <a:off x="2651475" y="2514600"/>
            <a:ext cx="5773197" cy="3931340"/>
          </a:xfrm>
          <a:custGeom>
            <a:avLst/>
            <a:gdLst>
              <a:gd name="connsiteX0" fmla="*/ 4958060 w 5294617"/>
              <a:gd name="connsiteY0" fmla="*/ 0 h 3698348"/>
              <a:gd name="connsiteX1" fmla="*/ 5161260 w 5294617"/>
              <a:gd name="connsiteY1" fmla="*/ 2863272 h 3698348"/>
              <a:gd name="connsiteX2" fmla="*/ 3193915 w 5294617"/>
              <a:gd name="connsiteY2" fmla="*/ 3639127 h 3698348"/>
              <a:gd name="connsiteX3" fmla="*/ 478424 w 5294617"/>
              <a:gd name="connsiteY3" fmla="*/ 3519054 h 3698348"/>
              <a:gd name="connsiteX4" fmla="*/ 16606 w 5294617"/>
              <a:gd name="connsiteY4" fmla="*/ 2521527 h 3698348"/>
              <a:gd name="connsiteX0" fmla="*/ 4950726 w 5287283"/>
              <a:gd name="connsiteY0" fmla="*/ 0 h 3685149"/>
              <a:gd name="connsiteX1" fmla="*/ 5153926 w 5287283"/>
              <a:gd name="connsiteY1" fmla="*/ 2863272 h 3685149"/>
              <a:gd name="connsiteX2" fmla="*/ 3186581 w 5287283"/>
              <a:gd name="connsiteY2" fmla="*/ 3639127 h 3685149"/>
              <a:gd name="connsiteX3" fmla="*/ 471090 w 5287283"/>
              <a:gd name="connsiteY3" fmla="*/ 3519054 h 3685149"/>
              <a:gd name="connsiteX4" fmla="*/ 17731 w 5287283"/>
              <a:gd name="connsiteY4" fmla="*/ 2885161 h 3685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7283" h="3685149">
                <a:moveTo>
                  <a:pt x="4950726" y="0"/>
                </a:moveTo>
                <a:cubicBezTo>
                  <a:pt x="5199338" y="1128375"/>
                  <a:pt x="5447950" y="2256751"/>
                  <a:pt x="5153926" y="2863272"/>
                </a:cubicBezTo>
                <a:cubicBezTo>
                  <a:pt x="4859902" y="3469793"/>
                  <a:pt x="3967054" y="3529830"/>
                  <a:pt x="3186581" y="3639127"/>
                </a:cubicBezTo>
                <a:cubicBezTo>
                  <a:pt x="2406108" y="3748424"/>
                  <a:pt x="999232" y="3644715"/>
                  <a:pt x="471090" y="3519054"/>
                </a:cubicBezTo>
                <a:cubicBezTo>
                  <a:pt x="-57052" y="3393393"/>
                  <a:pt x="-16136" y="3290791"/>
                  <a:pt x="17731" y="2885161"/>
                </a:cubicBezTo>
              </a:path>
            </a:pathLst>
          </a:custGeom>
          <a:noFill/>
          <a:ln w="50800">
            <a:solidFill>
              <a:srgbClr val="00B050"/>
            </a:solidFill>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58929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8865"/>
            <a:ext cx="8229600" cy="1143000"/>
          </a:xfrm>
        </p:spPr>
        <p:txBody>
          <a:bodyPr anchor="t">
            <a:normAutofit fontScale="90000"/>
          </a:bodyPr>
          <a:lstStyle/>
          <a:p>
            <a:r>
              <a:rPr lang="en-US" dirty="0"/>
              <a:t>Personal Time Factor – Billable Hours</a:t>
            </a:r>
            <a:br>
              <a:rPr lang="en-US" dirty="0"/>
            </a:br>
            <a:r>
              <a:rPr lang="en-US" dirty="0"/>
              <a:t>“</a:t>
            </a:r>
            <a:r>
              <a:rPr lang="en-US" b="1" dirty="0"/>
              <a:t>Personal</a:t>
            </a:r>
            <a:r>
              <a:rPr lang="en-US" dirty="0"/>
              <a:t> Scenario”</a:t>
            </a:r>
          </a:p>
        </p:txBody>
      </p:sp>
      <p:sp>
        <p:nvSpPr>
          <p:cNvPr id="5" name="Content Placeholder 4"/>
          <p:cNvSpPr>
            <a:spLocks noGrp="1"/>
          </p:cNvSpPr>
          <p:nvPr>
            <p:ph idx="1"/>
          </p:nvPr>
        </p:nvSpPr>
        <p:spPr>
          <a:xfrm>
            <a:off x="3962400" y="1447800"/>
            <a:ext cx="5029200" cy="5017168"/>
          </a:xfrm>
        </p:spPr>
        <p:txBody>
          <a:bodyPr/>
          <a:lstStyle/>
          <a:p>
            <a:pPr marL="0" indent="0">
              <a:buNone/>
            </a:pPr>
            <a:r>
              <a:rPr lang="en-US" sz="1800" dirty="0"/>
              <a:t>Actual hours spent at new client’s office, 8 hrs.</a:t>
            </a:r>
          </a:p>
          <a:p>
            <a:pPr marL="0" indent="0">
              <a:buNone/>
            </a:pPr>
            <a:r>
              <a:rPr lang="en-US" sz="1800" dirty="0"/>
              <a:t>You estimate non-project time as follows:</a:t>
            </a:r>
          </a:p>
          <a:p>
            <a:pPr marL="0" indent="0">
              <a:buNone/>
            </a:pPr>
            <a:r>
              <a:rPr lang="en-US" sz="1800" dirty="0"/>
              <a:t>Two  15- minute Coffee Break	0.5 hours</a:t>
            </a:r>
          </a:p>
          <a:p>
            <a:pPr marL="0" indent="0">
              <a:buNone/>
            </a:pPr>
            <a:r>
              <a:rPr lang="en-US" sz="1800" dirty="0"/>
              <a:t>Bio Breaks			0.2 hours</a:t>
            </a:r>
          </a:p>
          <a:p>
            <a:pPr marL="0" indent="0">
              <a:buNone/>
            </a:pPr>
            <a:r>
              <a:rPr lang="en-US" sz="1800" dirty="0"/>
              <a:t>Personal Calls/Texting		</a:t>
            </a:r>
            <a:r>
              <a:rPr lang="en-US" sz="1800" u="sng" dirty="0"/>
              <a:t>0.25 hours</a:t>
            </a:r>
          </a:p>
          <a:p>
            <a:pPr marL="0" indent="0">
              <a:buNone/>
            </a:pPr>
            <a:r>
              <a:rPr lang="en-US" sz="1800" dirty="0"/>
              <a:t>Total non-project time		0.95 </a:t>
            </a:r>
            <a:r>
              <a:rPr lang="en-US" sz="1800" dirty="0" err="1"/>
              <a:t>hrs</a:t>
            </a:r>
            <a:endParaRPr lang="en-US" sz="1800" dirty="0"/>
          </a:p>
          <a:p>
            <a:pPr marL="0" indent="0">
              <a:buNone/>
            </a:pPr>
            <a:endParaRPr lang="en-US" sz="1800" dirty="0"/>
          </a:p>
          <a:p>
            <a:pPr marL="0" indent="0">
              <a:buNone/>
            </a:pPr>
            <a:r>
              <a:rPr lang="en-US" sz="1800" dirty="0"/>
              <a:t>Daily average project related time you would enter into the app would be 8 </a:t>
            </a:r>
            <a:r>
              <a:rPr lang="en-US" sz="1800" dirty="0" err="1"/>
              <a:t>hrs</a:t>
            </a:r>
            <a:r>
              <a:rPr lang="en-US" sz="1800" dirty="0"/>
              <a:t> – 0.95 </a:t>
            </a:r>
            <a:r>
              <a:rPr lang="en-US" sz="1800" dirty="0" err="1"/>
              <a:t>hrs</a:t>
            </a:r>
            <a:r>
              <a:rPr lang="en-US" sz="1800" dirty="0"/>
              <a:t> = 7.05 hrs.  This is sometimes called </a:t>
            </a:r>
            <a:r>
              <a:rPr lang="en-US" sz="1800" b="1" u="sng" dirty="0"/>
              <a:t>billable</a:t>
            </a:r>
            <a:r>
              <a:rPr lang="en-US" sz="1800" dirty="0"/>
              <a:t> </a:t>
            </a:r>
            <a:r>
              <a:rPr lang="en-US" sz="1800" dirty="0" err="1"/>
              <a:t>hrs</a:t>
            </a:r>
            <a:r>
              <a:rPr lang="en-US" sz="1800" dirty="0"/>
              <a:t>, vs the actual </a:t>
            </a:r>
            <a:r>
              <a:rPr lang="en-US" sz="1800" dirty="0" err="1"/>
              <a:t>hrs</a:t>
            </a:r>
            <a:r>
              <a:rPr lang="en-US" sz="1800" dirty="0"/>
              <a:t> spent at the client’s office.  Personal Time Factor (PTF) = 8 </a:t>
            </a:r>
            <a:r>
              <a:rPr lang="en-US" sz="1800" dirty="0" err="1"/>
              <a:t>hr</a:t>
            </a:r>
            <a:r>
              <a:rPr lang="en-US" sz="1800" dirty="0"/>
              <a:t>/7.05 </a:t>
            </a:r>
            <a:r>
              <a:rPr lang="en-US" sz="1800" dirty="0" err="1"/>
              <a:t>hr</a:t>
            </a:r>
            <a:r>
              <a:rPr lang="en-US" sz="1800" dirty="0"/>
              <a:t> = 1.135.</a:t>
            </a:r>
          </a:p>
          <a:p>
            <a:pPr marL="0" indent="0">
              <a:buNone/>
            </a:pPr>
            <a:r>
              <a:rPr lang="en-US" sz="1800" dirty="0"/>
              <a:t>You could say you’d work for $22.70/</a:t>
            </a:r>
            <a:r>
              <a:rPr lang="en-US" sz="1800" dirty="0" err="1"/>
              <a:t>hr</a:t>
            </a:r>
            <a:r>
              <a:rPr lang="en-US" sz="1800" dirty="0"/>
              <a:t> ($20 x 1.135) and would enter on average 7.05 </a:t>
            </a:r>
            <a:r>
              <a:rPr lang="en-US" sz="1800" b="1" dirty="0"/>
              <a:t>billable</a:t>
            </a:r>
            <a:r>
              <a:rPr lang="en-US" sz="1800" dirty="0"/>
              <a:t> </a:t>
            </a:r>
            <a:r>
              <a:rPr lang="en-US" sz="1800" dirty="0" err="1"/>
              <a:t>hrs</a:t>
            </a:r>
            <a:r>
              <a:rPr lang="en-US" sz="1800" dirty="0"/>
              <a:t> in the app each day. 7.05 </a:t>
            </a:r>
            <a:r>
              <a:rPr lang="en-US" sz="1800" dirty="0" err="1"/>
              <a:t>hrs</a:t>
            </a:r>
            <a:r>
              <a:rPr lang="en-US" sz="1800" dirty="0"/>
              <a:t> x $22.70/</a:t>
            </a:r>
            <a:r>
              <a:rPr lang="en-US" sz="1800" dirty="0" err="1"/>
              <a:t>hr</a:t>
            </a:r>
            <a:r>
              <a:rPr lang="en-US" sz="1800" dirty="0"/>
              <a:t> = $160.04 ~ $160 </a:t>
            </a:r>
          </a:p>
          <a:p>
            <a:pPr marL="0" indent="0">
              <a:buNone/>
            </a:pPr>
            <a:endParaRPr lang="en-US" sz="1800" dirty="0"/>
          </a:p>
        </p:txBody>
      </p:sp>
      <p:sp>
        <p:nvSpPr>
          <p:cNvPr id="3" name="Slide Number Placeholder 2"/>
          <p:cNvSpPr>
            <a:spLocks noGrp="1"/>
          </p:cNvSpPr>
          <p:nvPr>
            <p:ph type="sldNum" sz="quarter" idx="10"/>
          </p:nvPr>
        </p:nvSpPr>
        <p:spPr/>
        <p:txBody>
          <a:bodyPr/>
          <a:lstStyle/>
          <a:p>
            <a:pPr>
              <a:defRPr/>
            </a:pPr>
            <a:fld id="{B8FEC51D-B390-4D21-9936-C524D95C5CBE}" type="slidenum">
              <a:rPr lang="en-US" smtClean="0"/>
              <a:pPr>
                <a:defRPr/>
              </a:pPr>
              <a:t>29</a:t>
            </a:fld>
            <a:endParaRPr lang="en-US" dirty="0"/>
          </a:p>
        </p:txBody>
      </p:sp>
      <p:sp>
        <p:nvSpPr>
          <p:cNvPr id="6" name="Action Button: Help 5">
            <a:hlinkClick r:id="" action="ppaction://noaction" highlightClick="1"/>
          </p:cNvPr>
          <p:cNvSpPr/>
          <p:nvPr/>
        </p:nvSpPr>
        <p:spPr>
          <a:xfrm>
            <a:off x="381000" y="1504265"/>
            <a:ext cx="3429000" cy="5125135"/>
          </a:xfrm>
          <a:prstGeom prst="actionButtonHelp">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tlCol="0" anchor="t"/>
          <a:lstStyle/>
          <a:p>
            <a:r>
              <a:rPr lang="en-CA" dirty="0"/>
              <a:t>Working with a previous client, you were paid $20/hr, or $160 for being at the client’s office 8 hours each day (8am to 12 noon and 1pm to 5pm). </a:t>
            </a:r>
          </a:p>
          <a:p>
            <a:endParaRPr lang="en-CA" dirty="0"/>
          </a:p>
          <a:p>
            <a:r>
              <a:rPr lang="en-CA" dirty="0"/>
              <a:t>What would you do if a new client said $160 for the hours worked above is fine. </a:t>
            </a:r>
          </a:p>
          <a:p>
            <a:endParaRPr lang="en-CA" dirty="0"/>
          </a:p>
          <a:p>
            <a:r>
              <a:rPr lang="en-CA" dirty="0"/>
              <a:t>But they say you are paid based on the exact times you enter into their time-tracking web app -- and you can only enter, (and are paid on) </a:t>
            </a:r>
            <a:r>
              <a:rPr lang="en-CA" b="1" dirty="0"/>
              <a:t>time spent on the project</a:t>
            </a:r>
            <a:r>
              <a:rPr lang="en-CA" dirty="0"/>
              <a:t>, not breaks, nor personal calls/texts. You want to make $160, so what do you say?</a:t>
            </a:r>
          </a:p>
        </p:txBody>
      </p:sp>
      <p:sp>
        <p:nvSpPr>
          <p:cNvPr id="2" name="Rectangle: Folded Corner 1">
            <a:extLst>
              <a:ext uri="{FF2B5EF4-FFF2-40B4-BE49-F238E27FC236}">
                <a16:creationId xmlns:a16="http://schemas.microsoft.com/office/drawing/2014/main" id="{98526C58-DFC6-4ABC-A71B-DCCF86DDBD21}"/>
              </a:ext>
            </a:extLst>
          </p:cNvPr>
          <p:cNvSpPr/>
          <p:nvPr/>
        </p:nvSpPr>
        <p:spPr>
          <a:xfrm>
            <a:off x="3962400" y="1447800"/>
            <a:ext cx="5029200" cy="5017168"/>
          </a:xfrm>
          <a:prstGeom prst="foldedCorner">
            <a:avLst>
              <a:gd name="adj" fmla="val 3681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44970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0" y="5778"/>
            <a:ext cx="9136120" cy="6847199"/>
          </a:xfrm>
          <a:prstGeom prst="rect">
            <a:avLst/>
          </a:prstGeom>
        </p:spPr>
      </p:pic>
      <p:sp>
        <p:nvSpPr>
          <p:cNvPr id="2" name="Rectangle 1"/>
          <p:cNvSpPr/>
          <p:nvPr/>
        </p:nvSpPr>
        <p:spPr>
          <a:xfrm>
            <a:off x="5076056" y="6206646"/>
            <a:ext cx="4244532" cy="646331"/>
          </a:xfrm>
          <a:prstGeom prst="rect">
            <a:avLst/>
          </a:prstGeom>
        </p:spPr>
        <p:txBody>
          <a:bodyPr wrap="square">
            <a:spAutoFit/>
          </a:bodyPr>
          <a:lstStyle/>
          <a:p>
            <a:r>
              <a:rPr lang="en-CA" b="1" dirty="0">
                <a:solidFill>
                  <a:srgbClr val="FFFF00"/>
                </a:solidFill>
                <a:latin typeface="verdana" panose="020B0604030504040204" pitchFamily="34" charset="0"/>
              </a:rPr>
              <a:t>“Money often costs too much” </a:t>
            </a:r>
            <a:br>
              <a:rPr lang="en-CA" b="1" dirty="0">
                <a:solidFill>
                  <a:srgbClr val="FFFF00"/>
                </a:solidFill>
              </a:rPr>
            </a:br>
            <a:r>
              <a:rPr lang="en-CA" b="1" dirty="0">
                <a:solidFill>
                  <a:srgbClr val="FFFF00"/>
                </a:solidFill>
                <a:latin typeface="verdana" panose="020B0604030504040204" pitchFamily="34" charset="0"/>
              </a:rPr>
              <a:t>― Ralph Waldo Emerson</a:t>
            </a:r>
            <a:endParaRPr lang="en-CA" b="1" dirty="0">
              <a:solidFill>
                <a:srgbClr val="FFFF00"/>
              </a:solidFill>
            </a:endParaRPr>
          </a:p>
        </p:txBody>
      </p:sp>
      <p:sp>
        <p:nvSpPr>
          <p:cNvPr id="4" name="Slide Number Placeholder 3"/>
          <p:cNvSpPr>
            <a:spLocks noGrp="1"/>
          </p:cNvSpPr>
          <p:nvPr>
            <p:ph type="sldNum" sz="quarter" idx="4294967295"/>
          </p:nvPr>
        </p:nvSpPr>
        <p:spPr/>
        <p:txBody>
          <a:bodyPr/>
          <a:lstStyle/>
          <a:p>
            <a:pPr>
              <a:defRPr/>
            </a:pPr>
            <a:fld id="{424A6580-0537-4F00-BE52-8BCB19921E25}" type="slidenum">
              <a:rPr lang="en-CA" smtClean="0"/>
              <a:pPr>
                <a:defRPr/>
              </a:pPr>
              <a:t>3</a:t>
            </a:fld>
            <a:endParaRPr lang="en-CA"/>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9794" y="188640"/>
            <a:ext cx="1440000" cy="823755"/>
          </a:xfrm>
          <a:prstGeom prst="rect">
            <a:avLst/>
          </a:prstGeom>
          <a:ln w="53975">
            <a:solidFill>
              <a:srgbClr val="FF0000"/>
            </a:solidFill>
          </a:ln>
        </p:spPr>
      </p:pic>
    </p:spTree>
    <p:extLst>
      <p:ext uri="{BB962C8B-B14F-4D97-AF65-F5344CB8AC3E}">
        <p14:creationId xmlns:p14="http://schemas.microsoft.com/office/powerpoint/2010/main" val="569276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2900" y="208865"/>
            <a:ext cx="8496300" cy="1143000"/>
          </a:xfrm>
        </p:spPr>
        <p:txBody>
          <a:bodyPr anchor="t">
            <a:normAutofit fontScale="90000"/>
          </a:bodyPr>
          <a:lstStyle/>
          <a:p>
            <a:r>
              <a:rPr lang="en-US" dirty="0"/>
              <a:t>A </a:t>
            </a:r>
            <a:r>
              <a:rPr lang="en-US" b="1" dirty="0"/>
              <a:t>Different</a:t>
            </a:r>
            <a:r>
              <a:rPr lang="en-US" dirty="0"/>
              <a:t> Time Factor – Using Billable Hours</a:t>
            </a:r>
            <a:br>
              <a:rPr lang="en-US" dirty="0"/>
            </a:br>
            <a:r>
              <a:rPr lang="en-US" dirty="0"/>
              <a:t>“</a:t>
            </a:r>
            <a:r>
              <a:rPr lang="en-US" b="1" dirty="0"/>
              <a:t>Consulting Firm</a:t>
            </a:r>
            <a:r>
              <a:rPr lang="en-US" dirty="0"/>
              <a:t> Scenario”</a:t>
            </a:r>
          </a:p>
        </p:txBody>
      </p:sp>
      <p:sp>
        <p:nvSpPr>
          <p:cNvPr id="5" name="Content Placeholder 4"/>
          <p:cNvSpPr>
            <a:spLocks noGrp="1"/>
          </p:cNvSpPr>
          <p:nvPr>
            <p:ph idx="1"/>
          </p:nvPr>
        </p:nvSpPr>
        <p:spPr>
          <a:xfrm>
            <a:off x="4648200" y="1447800"/>
            <a:ext cx="4267200" cy="4953000"/>
          </a:xfrm>
        </p:spPr>
        <p:txBody>
          <a:bodyPr/>
          <a:lstStyle/>
          <a:p>
            <a:pPr marL="0" indent="0">
              <a:buNone/>
            </a:pPr>
            <a:r>
              <a:rPr lang="en-US" sz="1800" dirty="0"/>
              <a:t>Actual hours consultants will be paid daily by the employer, 8 hours. Daily </a:t>
            </a:r>
            <a:r>
              <a:rPr lang="en-US" sz="1800" b="1" dirty="0"/>
              <a:t>billable</a:t>
            </a:r>
            <a:r>
              <a:rPr lang="en-US" sz="1800" dirty="0"/>
              <a:t> hours is 7.5 hours. Time Factor (TF)  = 8 </a:t>
            </a:r>
            <a:r>
              <a:rPr lang="en-US" sz="1800" dirty="0" err="1"/>
              <a:t>hrs</a:t>
            </a:r>
            <a:r>
              <a:rPr lang="en-US" sz="1800" dirty="0"/>
              <a:t>/7.5 </a:t>
            </a:r>
            <a:r>
              <a:rPr lang="en-US" sz="1800" dirty="0" err="1"/>
              <a:t>hrs</a:t>
            </a:r>
            <a:r>
              <a:rPr lang="en-US" sz="1800" dirty="0"/>
              <a:t> = 1.0666.</a:t>
            </a:r>
          </a:p>
          <a:p>
            <a:pPr marL="0" indent="0">
              <a:buNone/>
            </a:pPr>
            <a:endParaRPr lang="en-US" sz="1800" dirty="0"/>
          </a:p>
          <a:p>
            <a:pPr marL="0" indent="0">
              <a:buNone/>
            </a:pPr>
            <a:r>
              <a:rPr lang="en-US" sz="1800" dirty="0"/>
              <a:t>So the labour cost for the firm’s consultants based on the </a:t>
            </a:r>
            <a:r>
              <a:rPr lang="en-US" sz="1800" b="1" dirty="0"/>
              <a:t>billable</a:t>
            </a:r>
            <a:r>
              <a:rPr lang="en-US" sz="1800" dirty="0"/>
              <a:t> hours with this client is $40/</a:t>
            </a:r>
            <a:r>
              <a:rPr lang="en-US" sz="1800" dirty="0" err="1"/>
              <a:t>hr</a:t>
            </a:r>
            <a:r>
              <a:rPr lang="en-US" sz="1800" dirty="0"/>
              <a:t> X TF = $40/</a:t>
            </a:r>
            <a:r>
              <a:rPr lang="en-US" sz="1800" dirty="0" err="1"/>
              <a:t>hr</a:t>
            </a:r>
            <a:r>
              <a:rPr lang="en-US" sz="1800" dirty="0"/>
              <a:t> X 1.0666 = $42.67/hr.</a:t>
            </a:r>
          </a:p>
          <a:p>
            <a:pPr marL="0" indent="0">
              <a:buNone/>
            </a:pPr>
            <a:endParaRPr lang="en-US" sz="1800" dirty="0"/>
          </a:p>
          <a:p>
            <a:pPr marL="0" indent="0">
              <a:buNone/>
            </a:pPr>
            <a:r>
              <a:rPr lang="en-US" sz="1800" dirty="0"/>
              <a:t>So if the firm estimated there were 80 </a:t>
            </a:r>
            <a:r>
              <a:rPr lang="en-US" sz="1800" b="1" dirty="0"/>
              <a:t>billable</a:t>
            </a:r>
            <a:r>
              <a:rPr lang="en-US" sz="1800" dirty="0"/>
              <a:t> days required for the project, their cost of their consultants would be 80 X 7.5 = 600 hrs.  600 </a:t>
            </a:r>
            <a:r>
              <a:rPr lang="en-US" sz="1800" dirty="0" err="1"/>
              <a:t>hrs</a:t>
            </a:r>
            <a:r>
              <a:rPr lang="en-US" sz="1800" dirty="0"/>
              <a:t> X $42.67/</a:t>
            </a:r>
            <a:r>
              <a:rPr lang="en-US" sz="1800" dirty="0" err="1"/>
              <a:t>hr</a:t>
            </a:r>
            <a:r>
              <a:rPr lang="en-US" sz="1800" dirty="0"/>
              <a:t> = $25,602.  This is about the same as 80 days X 8 </a:t>
            </a:r>
            <a:r>
              <a:rPr lang="en-US" sz="1800" dirty="0" err="1"/>
              <a:t>hrs</a:t>
            </a:r>
            <a:r>
              <a:rPr lang="en-US" sz="1800" dirty="0"/>
              <a:t>/day X $40 = $25,600.</a:t>
            </a:r>
          </a:p>
          <a:p>
            <a:pPr marL="0" indent="0">
              <a:buNone/>
            </a:pPr>
            <a:endParaRPr lang="en-US" sz="1800" dirty="0"/>
          </a:p>
          <a:p>
            <a:pPr marL="0" indent="0">
              <a:buNone/>
            </a:pPr>
            <a:endParaRPr lang="en-US" sz="1800" dirty="0"/>
          </a:p>
        </p:txBody>
      </p:sp>
      <p:sp>
        <p:nvSpPr>
          <p:cNvPr id="3" name="Slide Number Placeholder 2"/>
          <p:cNvSpPr>
            <a:spLocks noGrp="1"/>
          </p:cNvSpPr>
          <p:nvPr>
            <p:ph type="sldNum" sz="quarter" idx="10"/>
          </p:nvPr>
        </p:nvSpPr>
        <p:spPr/>
        <p:txBody>
          <a:bodyPr/>
          <a:lstStyle/>
          <a:p>
            <a:pPr>
              <a:defRPr/>
            </a:pPr>
            <a:fld id="{B8FEC51D-B390-4D21-9936-C524D95C5CBE}" type="slidenum">
              <a:rPr lang="en-US" smtClean="0"/>
              <a:pPr>
                <a:defRPr/>
              </a:pPr>
              <a:t>30</a:t>
            </a:fld>
            <a:endParaRPr lang="en-US" dirty="0"/>
          </a:p>
        </p:txBody>
      </p:sp>
      <p:sp>
        <p:nvSpPr>
          <p:cNvPr id="6" name="Action Button: Help 5">
            <a:hlinkClick r:id="" action="ppaction://noaction" highlightClick="1"/>
          </p:cNvPr>
          <p:cNvSpPr/>
          <p:nvPr/>
        </p:nvSpPr>
        <p:spPr>
          <a:xfrm>
            <a:off x="342900" y="1452520"/>
            <a:ext cx="4076700" cy="5024480"/>
          </a:xfrm>
          <a:prstGeom prst="actionButtonHelp">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tlCol="0" anchor="t"/>
          <a:lstStyle/>
          <a:p>
            <a:r>
              <a:rPr lang="en-CA" sz="1600" dirty="0"/>
              <a:t>A consulting firm is estimating the costs (</a:t>
            </a:r>
            <a:r>
              <a:rPr lang="en-CA" sz="1600" b="1" dirty="0"/>
              <a:t>excluding</a:t>
            </a:r>
            <a:r>
              <a:rPr lang="en-CA" sz="1600" dirty="0"/>
              <a:t> overhead, excluding profit) for a client project. The firm knows the client only pays outside consultants 7.5 hrs per day (</a:t>
            </a:r>
            <a:r>
              <a:rPr lang="en-CA" sz="1600" b="1" dirty="0"/>
              <a:t>billable</a:t>
            </a:r>
            <a:r>
              <a:rPr lang="en-CA" sz="1600" dirty="0"/>
              <a:t> hours). This is just the client’s policy, it </a:t>
            </a:r>
            <a:r>
              <a:rPr lang="en-CA" sz="1600" b="1" dirty="0"/>
              <a:t>may or may not </a:t>
            </a:r>
            <a:r>
              <a:rPr lang="en-CA" sz="1600" dirty="0"/>
              <a:t>have anything to do with personal time such as breaks.  Perhaps employees at the client’s office are supposed to be at work 7.5 hours a day, so outside consultants can only bill 7.5 hours a day.</a:t>
            </a:r>
          </a:p>
          <a:p>
            <a:endParaRPr lang="en-CA" sz="1600" dirty="0"/>
          </a:p>
          <a:p>
            <a:r>
              <a:rPr lang="en-CA" sz="1600" dirty="0"/>
              <a:t>The firm wants to estimate their project costs using </a:t>
            </a:r>
            <a:r>
              <a:rPr lang="en-CA" sz="1600" b="1" dirty="0"/>
              <a:t>billable</a:t>
            </a:r>
            <a:r>
              <a:rPr lang="en-CA" sz="1600" dirty="0"/>
              <a:t> hours, but they also know they have to pay their consultants for 8 hours a day.</a:t>
            </a:r>
          </a:p>
          <a:p>
            <a:endParaRPr lang="en-CA" sz="1600" dirty="0"/>
          </a:p>
          <a:p>
            <a:r>
              <a:rPr lang="en-CA" sz="1600" dirty="0"/>
              <a:t>The firm pays their consultants $40/hour but what is the hourly cost using billable hours?</a:t>
            </a:r>
          </a:p>
        </p:txBody>
      </p:sp>
      <p:sp>
        <p:nvSpPr>
          <p:cNvPr id="7" name="Rectangle: Folded Corner 6">
            <a:extLst>
              <a:ext uri="{FF2B5EF4-FFF2-40B4-BE49-F238E27FC236}">
                <a16:creationId xmlns:a16="http://schemas.microsoft.com/office/drawing/2014/main" id="{79A0CEEA-5A7B-4BBE-A23C-A26567BB8273}"/>
              </a:ext>
            </a:extLst>
          </p:cNvPr>
          <p:cNvSpPr/>
          <p:nvPr/>
        </p:nvSpPr>
        <p:spPr>
          <a:xfrm>
            <a:off x="4648200" y="1447800"/>
            <a:ext cx="4343400" cy="5017168"/>
          </a:xfrm>
          <a:prstGeom prst="foldedCorner">
            <a:avLst>
              <a:gd name="adj" fmla="val 36811"/>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99972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407" y="304800"/>
            <a:ext cx="8229600" cy="1143000"/>
          </a:xfrm>
        </p:spPr>
        <p:txBody>
          <a:bodyPr>
            <a:normAutofit/>
          </a:bodyPr>
          <a:lstStyle/>
          <a:p>
            <a:r>
              <a:rPr lang="en-US" dirty="0"/>
              <a:t>Exercise on Labour Rates</a:t>
            </a:r>
          </a:p>
        </p:txBody>
      </p:sp>
      <p:sp>
        <p:nvSpPr>
          <p:cNvPr id="3" name="Content Placeholder 2"/>
          <p:cNvSpPr>
            <a:spLocks noGrp="1"/>
          </p:cNvSpPr>
          <p:nvPr>
            <p:ph idx="1"/>
          </p:nvPr>
        </p:nvSpPr>
        <p:spPr>
          <a:xfrm>
            <a:off x="416859" y="1296409"/>
            <a:ext cx="8229600" cy="4389437"/>
          </a:xfrm>
        </p:spPr>
        <p:txBody>
          <a:bodyPr/>
          <a:lstStyle/>
          <a:p>
            <a:r>
              <a:rPr lang="en-US" dirty="0"/>
              <a:t>Using the M3 .</a:t>
            </a:r>
            <a:r>
              <a:rPr lang="en-US" dirty="0" err="1"/>
              <a:t>tif</a:t>
            </a:r>
            <a:r>
              <a:rPr lang="en-US" dirty="0"/>
              <a:t> file below found on FOL for this module, answer the questions using calculator and  paper</a:t>
            </a:r>
          </a:p>
          <a:p>
            <a:r>
              <a:rPr lang="en-US" dirty="0"/>
              <a:t>Assume a 40 hour work week for question 3.</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31</a:t>
            </a:fld>
            <a:endParaRPr lang="en-US" dirty="0"/>
          </a:p>
        </p:txBody>
      </p:sp>
      <p:sp>
        <p:nvSpPr>
          <p:cNvPr id="10" name="TextBox 9"/>
          <p:cNvSpPr txBox="1"/>
          <p:nvPr/>
        </p:nvSpPr>
        <p:spPr>
          <a:xfrm>
            <a:off x="569440" y="4114800"/>
            <a:ext cx="3365024"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CA" dirty="0"/>
              <a:t>M3 Pearson Pinto p137 q1-3.tif</a:t>
            </a:r>
          </a:p>
        </p:txBody>
      </p:sp>
      <p:sp>
        <p:nvSpPr>
          <p:cNvPr id="12" name="TextBox 11"/>
          <p:cNvSpPr txBox="1"/>
          <p:nvPr/>
        </p:nvSpPr>
        <p:spPr>
          <a:xfrm>
            <a:off x="533580" y="5239183"/>
            <a:ext cx="5486219"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CA" dirty="0"/>
              <a:t>M3 EXERCISE Student Template for Pinto p137Total Direct Labour Costs.xlsx</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45457" y="5202271"/>
            <a:ext cx="602003" cy="637992"/>
          </a:xfrm>
          <a:prstGeom prst="rect">
            <a:avLst/>
          </a:prstGeom>
        </p:spPr>
      </p:pic>
      <p:sp>
        <p:nvSpPr>
          <p:cNvPr id="13" name="Octagon 12"/>
          <p:cNvSpPr>
            <a:spLocks noChangeAspect="1"/>
          </p:cNvSpPr>
          <p:nvPr/>
        </p:nvSpPr>
        <p:spPr>
          <a:xfrm>
            <a:off x="8392378" y="5904220"/>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6" name="TextBox 5"/>
          <p:cNvSpPr txBox="1"/>
          <p:nvPr/>
        </p:nvSpPr>
        <p:spPr>
          <a:xfrm>
            <a:off x="434788" y="4646011"/>
            <a:ext cx="7609776" cy="369332"/>
          </a:xfrm>
          <a:prstGeom prst="rect">
            <a:avLst/>
          </a:prstGeom>
          <a:noFill/>
        </p:spPr>
        <p:txBody>
          <a:bodyPr wrap="none" rtlCol="0">
            <a:spAutoFit/>
          </a:bodyPr>
          <a:lstStyle/>
          <a:p>
            <a:r>
              <a:rPr lang="en-CA" dirty="0"/>
              <a:t>And as an option you can use this file below with Excel rather than paper</a:t>
            </a:r>
          </a:p>
        </p:txBody>
      </p:sp>
    </p:spTree>
    <p:extLst>
      <p:ext uri="{BB962C8B-B14F-4D97-AF65-F5344CB8AC3E}">
        <p14:creationId xmlns:p14="http://schemas.microsoft.com/office/powerpoint/2010/main" val="3567968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3062" y="233364"/>
            <a:ext cx="7918938" cy="1143000"/>
          </a:xfrm>
        </p:spPr>
        <p:txBody>
          <a:bodyPr>
            <a:normAutofit fontScale="90000"/>
          </a:bodyPr>
          <a:lstStyle/>
          <a:p>
            <a:r>
              <a:rPr lang="en-US" dirty="0"/>
              <a:t>Questions 1,2,3 on page 137 in custom text, page 269 in full text</a:t>
            </a:r>
            <a:endParaRPr lang="en-CA" dirty="0"/>
          </a:p>
        </p:txBody>
      </p:sp>
      <p:sp>
        <p:nvSpPr>
          <p:cNvPr id="3" name="Content Placeholder 2"/>
          <p:cNvSpPr>
            <a:spLocks noGrp="1"/>
          </p:cNvSpPr>
          <p:nvPr>
            <p:ph idx="1"/>
          </p:nvPr>
        </p:nvSpPr>
        <p:spPr>
          <a:xfrm>
            <a:off x="457200" y="1447800"/>
            <a:ext cx="7467600" cy="565150"/>
          </a:xfrm>
        </p:spPr>
        <p:txBody>
          <a:bodyPr/>
          <a:lstStyle/>
          <a:p>
            <a:r>
              <a:rPr lang="en-CA" dirty="0"/>
              <a:t>Q1  $35 X 1.55 = $54.25/hr      X 150hrs = $8,137.50</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32</a:t>
            </a:fld>
            <a:endParaRPr lang="en-US" dirty="0"/>
          </a:p>
        </p:txBody>
      </p:sp>
      <p:sp>
        <p:nvSpPr>
          <p:cNvPr id="6" name="Content Placeholder 2"/>
          <p:cNvSpPr txBox="1">
            <a:spLocks/>
          </p:cNvSpPr>
          <p:nvPr/>
        </p:nvSpPr>
        <p:spPr bwMode="auto">
          <a:xfrm>
            <a:off x="457200" y="2332035"/>
            <a:ext cx="7772400" cy="23145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CA" dirty="0"/>
              <a:t>Q2  total </a:t>
            </a:r>
            <a:r>
              <a:rPr lang="en-CA" dirty="0" err="1"/>
              <a:t>dir</a:t>
            </a:r>
            <a:r>
              <a:rPr lang="en-CA" dirty="0"/>
              <a:t> labour costs is the sum of below: </a:t>
            </a:r>
            <a:br>
              <a:rPr lang="en-CA" dirty="0"/>
            </a:br>
            <a:r>
              <a:rPr lang="en-CA" dirty="0"/>
              <a:t>Sandy   $1,632.96</a:t>
            </a:r>
            <a:br>
              <a:rPr lang="en-CA" dirty="0"/>
            </a:br>
            <a:r>
              <a:rPr lang="en-CA" dirty="0"/>
              <a:t>Chuck  $4,860.80</a:t>
            </a:r>
            <a:br>
              <a:rPr lang="en-CA" dirty="0"/>
            </a:br>
            <a:r>
              <a:rPr lang="en-CA" dirty="0"/>
              <a:t>Bob       $972.00</a:t>
            </a:r>
            <a:br>
              <a:rPr lang="en-CA" dirty="0"/>
            </a:br>
            <a:r>
              <a:rPr lang="en-CA" dirty="0"/>
              <a:t>Penny   $2,352.00        Total is $9,817.76</a:t>
            </a:r>
          </a:p>
        </p:txBody>
      </p:sp>
      <p:sp>
        <p:nvSpPr>
          <p:cNvPr id="8" name="Content Placeholder 2"/>
          <p:cNvSpPr txBox="1">
            <a:spLocks/>
          </p:cNvSpPr>
          <p:nvPr/>
        </p:nvSpPr>
        <p:spPr bwMode="auto">
          <a:xfrm>
            <a:off x="457200" y="4646613"/>
            <a:ext cx="7467600" cy="19065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CA" dirty="0"/>
              <a:t>Q3  200 hrs/40 hrs per week = 5 weeks</a:t>
            </a:r>
            <a:br>
              <a:rPr lang="en-CA" dirty="0"/>
            </a:br>
            <a:r>
              <a:rPr lang="en-CA" dirty="0"/>
              <a:t>Overhead is 5 </a:t>
            </a:r>
            <a:r>
              <a:rPr lang="en-CA" dirty="0" err="1"/>
              <a:t>wks</a:t>
            </a:r>
            <a:r>
              <a:rPr lang="en-CA" dirty="0"/>
              <a:t> X $150/</a:t>
            </a:r>
            <a:r>
              <a:rPr lang="en-CA" dirty="0" err="1"/>
              <a:t>wk</a:t>
            </a:r>
            <a:r>
              <a:rPr lang="en-CA" dirty="0"/>
              <a:t> or $750</a:t>
            </a:r>
            <a:br>
              <a:rPr lang="en-CA" dirty="0"/>
            </a:br>
            <a:r>
              <a:rPr lang="en-CA" dirty="0"/>
              <a:t>Regular rate is 200 hrs at $10.50/hr = $2,100</a:t>
            </a:r>
            <a:br>
              <a:rPr lang="en-CA" dirty="0"/>
            </a:br>
            <a:r>
              <a:rPr lang="en-CA" dirty="0"/>
              <a:t>Total is $2,850</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277072"/>
            <a:ext cx="658425" cy="634012"/>
          </a:xfrm>
          <a:prstGeom prst="rect">
            <a:avLst/>
          </a:prstGeom>
        </p:spPr>
      </p:pic>
    </p:spTree>
    <p:extLst>
      <p:ext uri="{BB962C8B-B14F-4D97-AF65-F5344CB8AC3E}">
        <p14:creationId xmlns:p14="http://schemas.microsoft.com/office/powerpoint/2010/main" val="1642751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77" y="232750"/>
            <a:ext cx="8229600" cy="1291250"/>
          </a:xfrm>
        </p:spPr>
        <p:txBody>
          <a:bodyPr>
            <a:normAutofit/>
          </a:bodyPr>
          <a:lstStyle/>
          <a:p>
            <a:r>
              <a:rPr lang="en-US" dirty="0"/>
              <a:t>Unit Costs</a:t>
            </a:r>
          </a:p>
        </p:txBody>
      </p:sp>
      <p:sp>
        <p:nvSpPr>
          <p:cNvPr id="3" name="Content Placeholder 2"/>
          <p:cNvSpPr>
            <a:spLocks noGrp="1"/>
          </p:cNvSpPr>
          <p:nvPr>
            <p:ph idx="1"/>
          </p:nvPr>
        </p:nvSpPr>
        <p:spPr>
          <a:xfrm>
            <a:off x="609600" y="1066800"/>
            <a:ext cx="7848600" cy="5289549"/>
          </a:xfrm>
        </p:spPr>
        <p:txBody>
          <a:bodyPr/>
          <a:lstStyle/>
          <a:p>
            <a:r>
              <a:rPr lang="en-US" sz="2400" dirty="0"/>
              <a:t>Calculating costs per unit typically for material or expenses</a:t>
            </a:r>
          </a:p>
          <a:p>
            <a:r>
              <a:rPr lang="en-US" sz="2400" dirty="0"/>
              <a:t>A fully loaded rate is a form of a unit cost</a:t>
            </a:r>
          </a:p>
          <a:p>
            <a:r>
              <a:rPr lang="en-US" sz="2400" dirty="0"/>
              <a:t>Can be an average or approximation</a:t>
            </a:r>
          </a:p>
          <a:p>
            <a:r>
              <a:rPr lang="en-CA" sz="2400" b="1" dirty="0"/>
              <a:t>Unit Cost = Variable Costs per unit + Fixed Costs / Total Units Produced.  </a:t>
            </a:r>
          </a:p>
          <a:p>
            <a:r>
              <a:rPr lang="en-CA" sz="2400" b="1" dirty="0"/>
              <a:t>Example: commercial filters are $40 each, but we have to buy at least a box of them, </a:t>
            </a:r>
            <a:r>
              <a:rPr lang="en-CA" sz="2400" b="1" dirty="0">
                <a:solidFill>
                  <a:srgbClr val="FF0000"/>
                </a:solidFill>
              </a:rPr>
              <a:t>which has 12 filters</a:t>
            </a:r>
            <a:r>
              <a:rPr lang="en-CA" sz="2400" b="1" dirty="0"/>
              <a:t>.  And it costs $48 to have the box delivered </a:t>
            </a:r>
            <a:br>
              <a:rPr lang="en-CA" sz="2400" b="1" dirty="0"/>
            </a:br>
            <a:r>
              <a:rPr lang="en-CA" sz="2400" b="1" dirty="0"/>
              <a:t>Unit cost per filter = $40 + $48/12 = $40 + $4 = $44</a:t>
            </a:r>
          </a:p>
          <a:p>
            <a:r>
              <a:rPr lang="en-CA" sz="2400" b="1" dirty="0"/>
              <a:t>Unit cost per filter = $40*12 +$48 = $528  $528/12 = $44</a:t>
            </a:r>
            <a:endParaRPr lang="en-US" sz="2400" dirty="0"/>
          </a:p>
          <a:p>
            <a:r>
              <a:rPr lang="en-US" sz="2400" dirty="0"/>
              <a:t>Unit cost is useful for material estimating, it can be applied to dozens of activities that require the material.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C0C679-E1CA-4FB1-92B0-BD2E3A5EC8E9}"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1343198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77" y="232750"/>
            <a:ext cx="8229600" cy="1291250"/>
          </a:xfrm>
        </p:spPr>
        <p:txBody>
          <a:bodyPr>
            <a:normAutofit/>
          </a:bodyPr>
          <a:lstStyle/>
          <a:p>
            <a:r>
              <a:rPr lang="en-US" sz="3200" dirty="0"/>
              <a:t>Unit Costs – Based on Fixed and Variable Costs</a:t>
            </a:r>
          </a:p>
        </p:txBody>
      </p:sp>
      <p:sp>
        <p:nvSpPr>
          <p:cNvPr id="3" name="Content Placeholder 2"/>
          <p:cNvSpPr>
            <a:spLocks noGrp="1"/>
          </p:cNvSpPr>
          <p:nvPr>
            <p:ph idx="1"/>
          </p:nvPr>
        </p:nvSpPr>
        <p:spPr>
          <a:xfrm>
            <a:off x="445477" y="788510"/>
            <a:ext cx="8229600" cy="910256"/>
          </a:xfrm>
        </p:spPr>
        <p:txBody>
          <a:bodyPr/>
          <a:lstStyle/>
          <a:p>
            <a:r>
              <a:rPr lang="en-CA" sz="2000" b="1" dirty="0"/>
              <a:t>Widget</a:t>
            </a:r>
            <a:r>
              <a:rPr lang="en-CA" sz="2000" dirty="0"/>
              <a:t> </a:t>
            </a:r>
            <a:r>
              <a:rPr lang="en-CA" sz="2000" b="1" dirty="0"/>
              <a:t>Exercise</a:t>
            </a:r>
            <a:r>
              <a:rPr lang="en-CA" sz="2000" dirty="0"/>
              <a:t>, Variable Cost is </a:t>
            </a:r>
            <a:r>
              <a:rPr lang="en-CA" sz="2000" b="1" dirty="0">
                <a:solidFill>
                  <a:srgbClr val="FF0000"/>
                </a:solidFill>
              </a:rPr>
              <a:t>$50</a:t>
            </a:r>
            <a:r>
              <a:rPr lang="en-CA" sz="2000" dirty="0"/>
              <a:t> of material per widget, </a:t>
            </a:r>
            <a:r>
              <a:rPr lang="en-CA" sz="2000" b="1" dirty="0">
                <a:solidFill>
                  <a:srgbClr val="0070C0"/>
                </a:solidFill>
              </a:rPr>
              <a:t>$100 </a:t>
            </a:r>
            <a:r>
              <a:rPr lang="en-CA" sz="2000" dirty="0"/>
              <a:t>to rent a machine and we can </a:t>
            </a:r>
            <a:r>
              <a:rPr lang="en-CA" sz="2000" b="1" dirty="0"/>
              <a:t>make</a:t>
            </a:r>
            <a:r>
              <a:rPr lang="en-CA" sz="2000" dirty="0"/>
              <a:t> the units.  But you can </a:t>
            </a:r>
            <a:r>
              <a:rPr lang="en-CA" sz="2000" b="1" dirty="0"/>
              <a:t>buy</a:t>
            </a:r>
            <a:r>
              <a:rPr lang="en-CA" sz="2000" dirty="0"/>
              <a:t> a pre-made widget for $80.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C0C679-E1CA-4FB1-92B0-BD2E3A5EC8E9}"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graphicFrame>
        <p:nvGraphicFramePr>
          <p:cNvPr id="6" name="Chart 5"/>
          <p:cNvGraphicFramePr>
            <a:graphicFrameLocks/>
          </p:cNvGraphicFramePr>
          <p:nvPr>
            <p:extLst>
              <p:ext uri="{D42A27DB-BD31-4B8C-83A1-F6EECF244321}">
                <p14:modId xmlns:p14="http://schemas.microsoft.com/office/powerpoint/2010/main" val="1811103934"/>
              </p:ext>
            </p:extLst>
          </p:nvPr>
        </p:nvGraphicFramePr>
        <p:xfrm>
          <a:off x="533400" y="1600850"/>
          <a:ext cx="8077200" cy="4667250"/>
        </p:xfrm>
        <a:graphic>
          <a:graphicData uri="http://schemas.openxmlformats.org/drawingml/2006/chart">
            <c:chart xmlns:c="http://schemas.openxmlformats.org/drawingml/2006/chart" xmlns:r="http://schemas.openxmlformats.org/officeDocument/2006/relationships" r:id="rId3"/>
          </a:graphicData>
        </a:graphic>
      </p:graphicFrame>
      <p:sp>
        <p:nvSpPr>
          <p:cNvPr id="7" name="Action Button: Help 6">
            <a:hlinkClick r:id="" action="ppaction://noaction" highlightClick="1"/>
          </p:cNvPr>
          <p:cNvSpPr/>
          <p:nvPr/>
        </p:nvSpPr>
        <p:spPr>
          <a:xfrm>
            <a:off x="1143000" y="2137402"/>
            <a:ext cx="3429000" cy="1367798"/>
          </a:xfrm>
          <a:prstGeom prst="actionButtonHelp">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CA" sz="2000" dirty="0"/>
              <a:t>How many widgets would you have to make in order for it to be cheaper to make them rather than buy them?</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988" y="5703055"/>
            <a:ext cx="999222" cy="706766"/>
          </a:xfrm>
          <a:prstGeom prst="rect">
            <a:avLst/>
          </a:prstGeom>
        </p:spPr>
      </p:pic>
      <p:sp>
        <p:nvSpPr>
          <p:cNvPr id="9" name="TextBox 8"/>
          <p:cNvSpPr txBox="1"/>
          <p:nvPr/>
        </p:nvSpPr>
        <p:spPr>
          <a:xfrm>
            <a:off x="147524" y="1812439"/>
            <a:ext cx="381000" cy="523220"/>
          </a:xfrm>
          <a:prstGeom prst="rect">
            <a:avLst/>
          </a:prstGeom>
          <a:noFill/>
        </p:spPr>
        <p:txBody>
          <a:bodyPr wrap="square" rtlCol="0">
            <a:spAutoFit/>
          </a:bodyPr>
          <a:lstStyle/>
          <a:p>
            <a:pPr algn="ctr"/>
            <a:r>
              <a:rPr lang="en-CA" sz="2800" dirty="0"/>
              <a:t>$</a:t>
            </a: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09598" y="4343400"/>
            <a:ext cx="602003" cy="637992"/>
          </a:xfrm>
          <a:prstGeom prst="rect">
            <a:avLst/>
          </a:prstGeom>
        </p:spPr>
      </p:pic>
      <p:sp>
        <p:nvSpPr>
          <p:cNvPr id="13" name="Octagon 12"/>
          <p:cNvSpPr>
            <a:spLocks noChangeAspect="1"/>
          </p:cNvSpPr>
          <p:nvPr/>
        </p:nvSpPr>
        <p:spPr>
          <a:xfrm>
            <a:off x="8356519" y="5045349"/>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11" name="Right Brace 10"/>
          <p:cNvSpPr/>
          <p:nvPr/>
        </p:nvSpPr>
        <p:spPr>
          <a:xfrm>
            <a:off x="6084269" y="4794738"/>
            <a:ext cx="375139" cy="726831"/>
          </a:xfrm>
          <a:prstGeom prst="rightBrace">
            <a:avLst>
              <a:gd name="adj1" fmla="val 458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4" name="TextBox 13"/>
          <p:cNvSpPr txBox="1"/>
          <p:nvPr/>
        </p:nvSpPr>
        <p:spPr>
          <a:xfrm>
            <a:off x="6456794" y="4845142"/>
            <a:ext cx="1514896" cy="646331"/>
          </a:xfrm>
          <a:prstGeom prst="rect">
            <a:avLst/>
          </a:prstGeom>
          <a:noFill/>
        </p:spPr>
        <p:txBody>
          <a:bodyPr wrap="square" rtlCol="0">
            <a:spAutoFit/>
          </a:bodyPr>
          <a:lstStyle/>
          <a:p>
            <a:r>
              <a:rPr lang="en-CA" b="1" dirty="0">
                <a:solidFill>
                  <a:schemeClr val="accent1"/>
                </a:solidFill>
              </a:rPr>
              <a:t>Cost to rent</a:t>
            </a:r>
            <a:br>
              <a:rPr lang="en-CA" b="1" dirty="0">
                <a:solidFill>
                  <a:schemeClr val="accent1"/>
                </a:solidFill>
              </a:rPr>
            </a:br>
            <a:r>
              <a:rPr lang="en-CA" b="1" dirty="0">
                <a:solidFill>
                  <a:schemeClr val="accent1"/>
                </a:solidFill>
              </a:rPr>
              <a:t>machine</a:t>
            </a:r>
          </a:p>
        </p:txBody>
      </p:sp>
      <p:sp>
        <p:nvSpPr>
          <p:cNvPr id="15" name="Right Brace 14"/>
          <p:cNvSpPr/>
          <p:nvPr/>
        </p:nvSpPr>
        <p:spPr>
          <a:xfrm>
            <a:off x="2747194" y="5174910"/>
            <a:ext cx="207021" cy="346659"/>
          </a:xfrm>
          <a:prstGeom prst="rightBrace">
            <a:avLst>
              <a:gd name="adj1" fmla="val 45833"/>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6" name="TextBox 15"/>
          <p:cNvSpPr txBox="1"/>
          <p:nvPr/>
        </p:nvSpPr>
        <p:spPr>
          <a:xfrm>
            <a:off x="2954215" y="5152237"/>
            <a:ext cx="3002969" cy="369332"/>
          </a:xfrm>
          <a:prstGeom prst="rect">
            <a:avLst/>
          </a:prstGeom>
          <a:noFill/>
        </p:spPr>
        <p:txBody>
          <a:bodyPr wrap="square" rtlCol="0">
            <a:spAutoFit/>
          </a:bodyPr>
          <a:lstStyle/>
          <a:p>
            <a:r>
              <a:rPr lang="en-CA" b="1" dirty="0">
                <a:solidFill>
                  <a:srgbClr val="FF0000"/>
                </a:solidFill>
              </a:rPr>
              <a:t>Cost material for one unit</a:t>
            </a:r>
          </a:p>
        </p:txBody>
      </p:sp>
    </p:spTree>
    <p:extLst>
      <p:ext uri="{BB962C8B-B14F-4D97-AF65-F5344CB8AC3E}">
        <p14:creationId xmlns:p14="http://schemas.microsoft.com/office/powerpoint/2010/main" val="2676975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77" y="232750"/>
            <a:ext cx="8229600" cy="1291250"/>
          </a:xfrm>
        </p:spPr>
        <p:txBody>
          <a:bodyPr>
            <a:normAutofit/>
          </a:bodyPr>
          <a:lstStyle/>
          <a:p>
            <a:r>
              <a:rPr lang="en-US" sz="3200" dirty="0"/>
              <a:t>Unit Costs and </a:t>
            </a:r>
            <a:r>
              <a:rPr lang="en-US" sz="3200" dirty="0">
                <a:solidFill>
                  <a:srgbClr val="FF0000"/>
                </a:solidFill>
              </a:rPr>
              <a:t>Breakeven Point</a:t>
            </a:r>
          </a:p>
        </p:txBody>
      </p:sp>
      <p:sp>
        <p:nvSpPr>
          <p:cNvPr id="3" name="Content Placeholder 2"/>
          <p:cNvSpPr>
            <a:spLocks noGrp="1"/>
          </p:cNvSpPr>
          <p:nvPr>
            <p:ph idx="1"/>
          </p:nvPr>
        </p:nvSpPr>
        <p:spPr>
          <a:xfrm>
            <a:off x="445477" y="788510"/>
            <a:ext cx="8229600" cy="729779"/>
          </a:xfrm>
        </p:spPr>
        <p:txBody>
          <a:bodyPr/>
          <a:lstStyle/>
          <a:p>
            <a:r>
              <a:rPr lang="en-CA" sz="2000" dirty="0"/>
              <a:t>Widget Example, Variable Cost is </a:t>
            </a:r>
            <a:r>
              <a:rPr lang="en-CA" sz="2000" b="1" dirty="0">
                <a:solidFill>
                  <a:srgbClr val="FF0000"/>
                </a:solidFill>
              </a:rPr>
              <a:t>$50</a:t>
            </a:r>
            <a:r>
              <a:rPr lang="en-CA" sz="2000" dirty="0"/>
              <a:t> of material per widget, </a:t>
            </a:r>
            <a:r>
              <a:rPr lang="en-CA" sz="2000" b="1" dirty="0">
                <a:solidFill>
                  <a:srgbClr val="0070C0"/>
                </a:solidFill>
              </a:rPr>
              <a:t>$100 </a:t>
            </a:r>
            <a:r>
              <a:rPr lang="en-CA" sz="2000" dirty="0"/>
              <a:t>to rent a machine and we can </a:t>
            </a:r>
            <a:r>
              <a:rPr lang="en-CA" sz="2000" b="1" dirty="0"/>
              <a:t>make</a:t>
            </a:r>
            <a:r>
              <a:rPr lang="en-CA" sz="2000" dirty="0"/>
              <a:t> the units.  But you can </a:t>
            </a:r>
            <a:r>
              <a:rPr lang="en-CA" sz="2000" b="1" dirty="0"/>
              <a:t>buy</a:t>
            </a:r>
            <a:r>
              <a:rPr lang="en-CA" sz="2000" dirty="0"/>
              <a:t> a pre-made widget for $80.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C0C679-E1CA-4FB1-92B0-BD2E3A5EC8E9}"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graphicFrame>
        <p:nvGraphicFramePr>
          <p:cNvPr id="6" name="Chart 5"/>
          <p:cNvGraphicFramePr>
            <a:graphicFrameLocks/>
          </p:cNvGraphicFramePr>
          <p:nvPr>
            <p:extLst>
              <p:ext uri="{D42A27DB-BD31-4B8C-83A1-F6EECF244321}">
                <p14:modId xmlns:p14="http://schemas.microsoft.com/office/powerpoint/2010/main" val="2092522489"/>
              </p:ext>
            </p:extLst>
          </p:nvPr>
        </p:nvGraphicFramePr>
        <p:xfrm>
          <a:off x="533400" y="1600850"/>
          <a:ext cx="8077200" cy="4667250"/>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9378" y="5878589"/>
            <a:ext cx="999222" cy="706766"/>
          </a:xfrm>
          <a:prstGeom prst="rect">
            <a:avLst/>
          </a:prstGeom>
        </p:spPr>
      </p:pic>
      <p:sp>
        <p:nvSpPr>
          <p:cNvPr id="9" name="TextBox 8"/>
          <p:cNvSpPr txBox="1"/>
          <p:nvPr/>
        </p:nvSpPr>
        <p:spPr>
          <a:xfrm>
            <a:off x="147524" y="1812439"/>
            <a:ext cx="381000" cy="523220"/>
          </a:xfrm>
          <a:prstGeom prst="rect">
            <a:avLst/>
          </a:prstGeom>
          <a:noFill/>
        </p:spPr>
        <p:txBody>
          <a:bodyPr wrap="square" rtlCol="0">
            <a:spAutoFit/>
          </a:bodyPr>
          <a:lstStyle/>
          <a:p>
            <a:pPr algn="ctr"/>
            <a:r>
              <a:rPr lang="en-CA" sz="2800" dirty="0"/>
              <a:t>$</a:t>
            </a:r>
          </a:p>
        </p:txBody>
      </p:sp>
      <p:sp>
        <p:nvSpPr>
          <p:cNvPr id="11" name="Action Button: Custom 10">
            <a:hlinkClick r:id="" action="ppaction://noaction" highlightClick="1"/>
          </p:cNvPr>
          <p:cNvSpPr/>
          <p:nvPr/>
        </p:nvSpPr>
        <p:spPr>
          <a:xfrm>
            <a:off x="1384300" y="2209800"/>
            <a:ext cx="3200400" cy="1295400"/>
          </a:xfrm>
          <a:prstGeom prst="actionButtonBlan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400" dirty="0"/>
              <a:t>We can also see this which is less expensive graphically</a:t>
            </a:r>
          </a:p>
        </p:txBody>
      </p:sp>
      <p:sp>
        <p:nvSpPr>
          <p:cNvPr id="14" name="Action Button: Information 13">
            <a:hlinkClick r:id="" action="ppaction://noaction" highlightClick="1"/>
          </p:cNvPr>
          <p:cNvSpPr/>
          <p:nvPr/>
        </p:nvSpPr>
        <p:spPr>
          <a:xfrm>
            <a:off x="6155822" y="4508987"/>
            <a:ext cx="2683378" cy="975415"/>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n-US" sz="2400" dirty="0"/>
              <a:t>This is called the “</a:t>
            </a:r>
            <a:r>
              <a:rPr lang="en-US" sz="2400" b="1" dirty="0">
                <a:solidFill>
                  <a:srgbClr val="FF0000"/>
                </a:solidFill>
              </a:rPr>
              <a:t>breakeven</a:t>
            </a:r>
            <a:r>
              <a:rPr lang="en-US" sz="2400" dirty="0"/>
              <a:t>” point</a:t>
            </a:r>
          </a:p>
        </p:txBody>
      </p:sp>
      <p:cxnSp>
        <p:nvCxnSpPr>
          <p:cNvPr id="10" name="Straight Arrow Connector 9"/>
          <p:cNvCxnSpPr>
            <a:stCxn id="14" idx="2"/>
          </p:cNvCxnSpPr>
          <p:nvPr/>
        </p:nvCxnSpPr>
        <p:spPr>
          <a:xfrm flipH="1" flipV="1">
            <a:off x="5257800" y="4114801"/>
            <a:ext cx="898022" cy="881894"/>
          </a:xfrm>
          <a:prstGeom prst="straightConnector1">
            <a:avLst/>
          </a:prstGeom>
          <a:ln w="38100">
            <a:solidFill>
              <a:schemeClr val="accent6">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931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CA" dirty="0"/>
              <a:t>This section is similar in 6056 &amp; 6058</a:t>
            </a:r>
            <a:endParaRPr lang="en-US" dirty="0"/>
          </a:p>
        </p:txBody>
      </p:sp>
      <p:sp>
        <p:nvSpPr>
          <p:cNvPr id="14338" name="Subtitle 2"/>
          <p:cNvSpPr>
            <a:spLocks noGrp="1"/>
          </p:cNvSpPr>
          <p:nvPr>
            <p:ph type="subTitle" idx="1"/>
          </p:nvPr>
        </p:nvSpPr>
        <p:spPr>
          <a:xfrm>
            <a:off x="533400" y="3228975"/>
            <a:ext cx="7854950" cy="1752600"/>
          </a:xfrm>
        </p:spPr>
        <p:txBody>
          <a:bodyPr/>
          <a:lstStyle/>
          <a:p>
            <a:pPr marR="0" eaLnBrk="1" hangingPunct="1"/>
            <a:r>
              <a:rPr lang="en-US" sz="6600" b="1" dirty="0"/>
              <a:t>Part 3</a:t>
            </a:r>
          </a:p>
          <a:p>
            <a:r>
              <a:rPr lang="en-US" sz="4800" dirty="0"/>
              <a:t>3-point estimates, PERT, and Statistical Cost Estimation including probabilities</a:t>
            </a:r>
          </a:p>
        </p:txBody>
      </p:sp>
      <p:sp>
        <p:nvSpPr>
          <p:cNvPr id="4" name="Slide Number Placeholder 3"/>
          <p:cNvSpPr>
            <a:spLocks noGrp="1"/>
          </p:cNvSpPr>
          <p:nvPr>
            <p:ph type="sldNum" sz="quarter" idx="11"/>
          </p:nvPr>
        </p:nvSpPr>
        <p:spPr/>
        <p:txBody>
          <a:bodyPr wrap="square" numCol="1" anchorCtr="0" compatLnSpc="1">
            <a:prstTxWarp prst="textNoShape">
              <a:avLst/>
            </a:prstTxWarp>
          </a:bodyPr>
          <a:lstStyle/>
          <a:p>
            <a:pPr fontAlgn="base">
              <a:spcBef>
                <a:spcPct val="0"/>
              </a:spcBef>
              <a:spcAft>
                <a:spcPct val="0"/>
              </a:spcAft>
              <a:defRPr/>
            </a:pPr>
            <a:r>
              <a:rPr lang="en-US">
                <a:solidFill>
                  <a:srgbClr val="D1EAEE"/>
                </a:solidFill>
                <a:cs typeface="Arial" charset="0"/>
              </a:rPr>
              <a:t>08-0</a:t>
            </a:r>
            <a:fld id="{D2C2513F-F30F-45C4-9600-673BE8BBD40C}" type="slidenum">
              <a:rPr lang="en-US">
                <a:solidFill>
                  <a:srgbClr val="D1EAEE"/>
                </a:solidFill>
                <a:cs typeface="Arial" charset="0"/>
              </a:rPr>
              <a:pPr fontAlgn="base">
                <a:spcBef>
                  <a:spcPct val="0"/>
                </a:spcBef>
                <a:spcAft>
                  <a:spcPct val="0"/>
                </a:spcAft>
                <a:defRPr/>
              </a:pPr>
              <a:t>36</a:t>
            </a:fld>
            <a:endParaRPr lang="en-US">
              <a:solidFill>
                <a:srgbClr val="D1EAEE"/>
              </a:solidFill>
              <a:cs typeface="Arial"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7684" y="84963"/>
            <a:ext cx="1440000" cy="823755"/>
          </a:xfrm>
          <a:prstGeom prst="rect">
            <a:avLst/>
          </a:prstGeom>
          <a:ln w="53975">
            <a:solidFill>
              <a:srgbClr val="FF0000"/>
            </a:solidFill>
          </a:ln>
        </p:spPr>
      </p:pic>
      <p:pic>
        <p:nvPicPr>
          <p:cNvPr id="6" name="Picture 5"/>
          <p:cNvPicPr>
            <a:picLocks noChangeAspect="1"/>
          </p:cNvPicPr>
          <p:nvPr/>
        </p:nvPicPr>
        <p:blipFill>
          <a:blip r:embed="rId3">
            <a:duotone>
              <a:prstClr val="black"/>
              <a:srgbClr val="39639D">
                <a:tint val="45000"/>
                <a:satMod val="400000"/>
              </a:srgbClr>
            </a:duotone>
            <a:extLst>
              <a:ext uri="{28A0092B-C50C-407E-A947-70E740481C1C}">
                <a14:useLocalDpi xmlns:a14="http://schemas.microsoft.com/office/drawing/2010/main" val="0"/>
              </a:ext>
            </a:extLst>
          </a:blip>
          <a:stretch>
            <a:fillRect/>
          </a:stretch>
        </p:blipFill>
        <p:spPr>
          <a:xfrm>
            <a:off x="7638982" y="92973"/>
            <a:ext cx="1440000" cy="807734"/>
          </a:xfrm>
          <a:prstGeom prst="rect">
            <a:avLst/>
          </a:prstGeom>
          <a:ln w="50800">
            <a:solidFill>
              <a:srgbClr val="FF0000"/>
            </a:solidFill>
          </a:ln>
        </p:spPr>
      </p:pic>
    </p:spTree>
    <p:extLst>
      <p:ext uri="{BB962C8B-B14F-4D97-AF65-F5344CB8AC3E}">
        <p14:creationId xmlns:p14="http://schemas.microsoft.com/office/powerpoint/2010/main" val="4258543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283570" y="125403"/>
            <a:ext cx="2649416" cy="1830506"/>
          </a:xfrm>
          <a:prstGeom prst="rect">
            <a:avLst/>
          </a:prstGeom>
        </p:spPr>
      </p:pic>
      <p:sp>
        <p:nvSpPr>
          <p:cNvPr id="2" name="Title 1"/>
          <p:cNvSpPr>
            <a:spLocks noGrp="1"/>
          </p:cNvSpPr>
          <p:nvPr>
            <p:ph type="title"/>
          </p:nvPr>
        </p:nvSpPr>
        <p:spPr>
          <a:xfrm>
            <a:off x="457200" y="204788"/>
            <a:ext cx="8229600" cy="703932"/>
          </a:xfrm>
        </p:spPr>
        <p:txBody>
          <a:bodyPr>
            <a:noAutofit/>
          </a:bodyPr>
          <a:lstStyle/>
          <a:p>
            <a:r>
              <a:rPr lang="en-CA" sz="3200" dirty="0"/>
              <a:t>Standard Deviation Calculator</a:t>
            </a:r>
          </a:p>
        </p:txBody>
      </p:sp>
      <p:sp>
        <p:nvSpPr>
          <p:cNvPr id="3" name="Content Placeholder 2"/>
          <p:cNvSpPr>
            <a:spLocks noGrp="1"/>
          </p:cNvSpPr>
          <p:nvPr>
            <p:ph idx="1"/>
          </p:nvPr>
        </p:nvSpPr>
        <p:spPr>
          <a:xfrm>
            <a:off x="390364" y="908719"/>
            <a:ext cx="8363272" cy="5853386"/>
          </a:xfrm>
        </p:spPr>
        <p:txBody>
          <a:bodyPr/>
          <a:lstStyle/>
          <a:p>
            <a:r>
              <a:rPr lang="en-CA" sz="2400" dirty="0"/>
              <a:t>Use this webpage to create the </a:t>
            </a:r>
            <a:br>
              <a:rPr lang="en-CA" sz="2400" dirty="0"/>
            </a:br>
            <a:r>
              <a:rPr lang="en-CA" sz="2400" dirty="0"/>
              <a:t>Standard Deviation for a set of data.  </a:t>
            </a:r>
            <a:br>
              <a:rPr lang="en-CA" sz="2400" dirty="0"/>
            </a:br>
            <a:r>
              <a:rPr lang="en-CA" sz="2400" b="1" dirty="0"/>
              <a:t>Enter 10 positive numbers in the </a:t>
            </a:r>
            <a:br>
              <a:rPr lang="en-CA" sz="2400" b="1" dirty="0"/>
            </a:br>
            <a:r>
              <a:rPr lang="en-CA" sz="2400" b="1" dirty="0"/>
              <a:t>light green box </a:t>
            </a:r>
            <a:r>
              <a:rPr lang="en-CA" sz="2400" dirty="0"/>
              <a:t>that represent time (in minutes) for the last 10 times it took you (you can guess) to travel to your college (or work).  Use the “Sample” radio button.</a:t>
            </a:r>
            <a:br>
              <a:rPr lang="en-CA" sz="2400" dirty="0"/>
            </a:br>
            <a:r>
              <a:rPr lang="en-CA" sz="2000" dirty="0">
                <a:hlinkClick r:id="rId4"/>
              </a:rPr>
              <a:t>https://www.mathsisfun.com/data/standard-deviation-calculator.html</a:t>
            </a:r>
            <a:endParaRPr lang="en-CA" sz="2000" dirty="0"/>
          </a:p>
          <a:p>
            <a:r>
              <a:rPr lang="en-CA" sz="2400" dirty="0"/>
              <a:t>Follow the calculations, the turquoise area is the mean or average. </a:t>
            </a:r>
          </a:p>
          <a:p>
            <a:r>
              <a:rPr lang="en-CA" sz="2400" dirty="0"/>
              <a:t>Examine the chart noting your data points, the mean, and -1SD and +1SD (SD is Standard Deviation)</a:t>
            </a:r>
          </a:p>
          <a:p>
            <a:r>
              <a:rPr lang="en-CA" sz="2400" dirty="0"/>
              <a:t>SD’s are used to create “ranges” e.g. a mean of 40 min +/- an SD of 6 min is a range from  34 to 46 min.</a:t>
            </a:r>
          </a:p>
          <a:p>
            <a:r>
              <a:rPr lang="en-CA" sz="2400" b="1" dirty="0"/>
              <a:t>Ignore</a:t>
            </a:r>
            <a:r>
              <a:rPr lang="en-CA" sz="2400" dirty="0"/>
              <a:t> the formulas at the bottom of the page.</a:t>
            </a:r>
            <a:br>
              <a:rPr lang="en-CA" sz="2400" dirty="0"/>
            </a:br>
            <a:br>
              <a:rPr lang="en-CA" sz="2400" dirty="0"/>
            </a:br>
            <a:endParaRPr lang="en-CA" sz="2400" dirty="0"/>
          </a:p>
          <a:p>
            <a:endParaRPr lang="en-CA" sz="2400" dirty="0"/>
          </a:p>
        </p:txBody>
      </p:sp>
      <p:sp>
        <p:nvSpPr>
          <p:cNvPr id="4" name="Slide Number Placeholder 3"/>
          <p:cNvSpPr>
            <a:spLocks noGrp="1"/>
          </p:cNvSpPr>
          <p:nvPr>
            <p:ph type="sldNum" sz="quarter" idx="10"/>
          </p:nvPr>
        </p:nvSpPr>
        <p:spPr>
          <a:xfrm>
            <a:off x="8449443" y="6396980"/>
            <a:ext cx="47471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C0C679-E1CA-4FB1-92B0-BD2E3A5EC8E9}"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3244285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703932"/>
          </a:xfrm>
        </p:spPr>
        <p:txBody>
          <a:bodyPr>
            <a:noAutofit/>
          </a:bodyPr>
          <a:lstStyle/>
          <a:p>
            <a:r>
              <a:rPr lang="en-CA" sz="3200" dirty="0"/>
              <a:t>Normal Distribution</a:t>
            </a:r>
          </a:p>
        </p:txBody>
      </p:sp>
      <p:sp>
        <p:nvSpPr>
          <p:cNvPr id="3" name="Content Placeholder 2"/>
          <p:cNvSpPr>
            <a:spLocks noGrp="1"/>
          </p:cNvSpPr>
          <p:nvPr>
            <p:ph idx="1"/>
          </p:nvPr>
        </p:nvSpPr>
        <p:spPr>
          <a:xfrm>
            <a:off x="390364" y="1235242"/>
            <a:ext cx="8363272" cy="5358062"/>
          </a:xfrm>
        </p:spPr>
        <p:txBody>
          <a:bodyPr/>
          <a:lstStyle/>
          <a:p>
            <a:r>
              <a:rPr lang="en-CA" dirty="0"/>
              <a:t>Work your way through this webpage but </a:t>
            </a:r>
            <a:r>
              <a:rPr lang="en-CA" b="1" dirty="0"/>
              <a:t>STOP</a:t>
            </a:r>
            <a:r>
              <a:rPr lang="en-CA" dirty="0"/>
              <a:t> before “Why </a:t>
            </a:r>
            <a:r>
              <a:rPr lang="en-CA" dirty="0" err="1"/>
              <a:t>Standarize</a:t>
            </a:r>
            <a:r>
              <a:rPr lang="en-CA" dirty="0"/>
              <a:t> …?” </a:t>
            </a:r>
            <a:r>
              <a:rPr lang="en-CA" sz="2000" dirty="0">
                <a:hlinkClick r:id="rId3"/>
              </a:rPr>
              <a:t>https://www.mathsisfun.com/data/standard-normal-distribution.html</a:t>
            </a:r>
            <a:endParaRPr lang="en-CA" sz="2000" dirty="0"/>
          </a:p>
          <a:p>
            <a:r>
              <a:rPr lang="en-CA" dirty="0"/>
              <a:t>Try the business problem:</a:t>
            </a:r>
            <a:br>
              <a:rPr lang="en-CA" dirty="0"/>
            </a:br>
            <a:br>
              <a:rPr lang="en-CA" dirty="0"/>
            </a:br>
            <a:r>
              <a:rPr lang="en-CA" dirty="0"/>
              <a:t>We want to tell a customer a range for the time it will take to perform a project, the “project duration”.  We want to be 95% certain of our answer.  We have done this type of project many times before so we know on average it takes 45 days and the SD (Standard Deviation) is 5.5 days. Rather than just saying 45 days, what is the range we would tell the customer?</a:t>
            </a:r>
            <a:br>
              <a:rPr lang="en-CA" dirty="0"/>
            </a:br>
            <a:endParaRPr lang="en-CA" dirty="0"/>
          </a:p>
          <a:p>
            <a:endParaRPr lang="en-CA" dirty="0"/>
          </a:p>
        </p:txBody>
      </p:sp>
      <p:sp>
        <p:nvSpPr>
          <p:cNvPr id="4" name="Slide Number Placeholder 3"/>
          <p:cNvSpPr>
            <a:spLocks noGrp="1"/>
          </p:cNvSpPr>
          <p:nvPr>
            <p:ph type="sldNum" sz="quarter" idx="10"/>
          </p:nvPr>
        </p:nvSpPr>
        <p:spPr>
          <a:xfrm>
            <a:off x="8449443" y="6396980"/>
            <a:ext cx="47471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C0C679-E1CA-4FB1-92B0-BD2E3A5EC8E9}"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3833" y="5946015"/>
            <a:ext cx="999831" cy="707197"/>
          </a:xfrm>
          <a:prstGeom prst="rect">
            <a:avLst/>
          </a:prstGeom>
        </p:spPr>
      </p:pic>
    </p:spTree>
    <p:extLst>
      <p:ext uri="{BB962C8B-B14F-4D97-AF65-F5344CB8AC3E}">
        <p14:creationId xmlns:p14="http://schemas.microsoft.com/office/powerpoint/2010/main" val="3712752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Rectangle 2"/>
          <p:cNvSpPr>
            <a:spLocks noGrp="1" noChangeArrowheads="1"/>
          </p:cNvSpPr>
          <p:nvPr>
            <p:ph type="title"/>
          </p:nvPr>
        </p:nvSpPr>
        <p:spPr>
          <a:xfrm>
            <a:off x="251520" y="229067"/>
            <a:ext cx="8206680" cy="685333"/>
          </a:xfrm>
        </p:spPr>
        <p:txBody>
          <a:bodyPr/>
          <a:lstStyle/>
          <a:p>
            <a:pPr eaLnBrk="1" hangingPunct="1"/>
            <a:r>
              <a:rPr lang="en-US" sz="3600" b="1" dirty="0"/>
              <a:t>Duration and Cost Estimation Probability</a:t>
            </a:r>
          </a:p>
        </p:txBody>
      </p:sp>
      <p:sp>
        <p:nvSpPr>
          <p:cNvPr id="1093" name="Rectangle 3"/>
          <p:cNvSpPr>
            <a:spLocks noGrp="1" noChangeArrowheads="1"/>
          </p:cNvSpPr>
          <p:nvPr>
            <p:ph type="body" sz="half" idx="1"/>
          </p:nvPr>
        </p:nvSpPr>
        <p:spPr>
          <a:xfrm>
            <a:off x="457200" y="2133600"/>
            <a:ext cx="8229600" cy="4495800"/>
          </a:xfrm>
        </p:spPr>
        <p:txBody>
          <a:bodyPr/>
          <a:lstStyle/>
          <a:p>
            <a:pPr marL="0" indent="0" eaLnBrk="1" hangingPunct="1">
              <a:buNone/>
            </a:pPr>
            <a:r>
              <a:rPr lang="en-US" sz="2400" dirty="0"/>
              <a:t>Estimates are based on normal working methods during normal business hours.  But realistically estimates should be a </a:t>
            </a:r>
            <a:r>
              <a:rPr lang="en-US" sz="2400" b="1" dirty="0"/>
              <a:t>range of numbers representing probabilities and based on:</a:t>
            </a:r>
          </a:p>
          <a:p>
            <a:pPr eaLnBrk="1" hangingPunct="1"/>
            <a:r>
              <a:rPr lang="en-US" sz="2400" dirty="0"/>
              <a:t>Research</a:t>
            </a:r>
          </a:p>
          <a:p>
            <a:pPr eaLnBrk="1" hangingPunct="1"/>
            <a:r>
              <a:rPr lang="en-US" sz="2400" dirty="0"/>
              <a:t>Past experience</a:t>
            </a:r>
          </a:p>
          <a:p>
            <a:pPr eaLnBrk="1" hangingPunct="1"/>
            <a:r>
              <a:rPr lang="en-US" sz="2400" dirty="0"/>
              <a:t>Expert opinion</a:t>
            </a:r>
          </a:p>
          <a:p>
            <a:pPr eaLnBrk="1" hangingPunct="1"/>
            <a:r>
              <a:rPr lang="en-US" sz="2400" dirty="0"/>
              <a:t>Mathematical derivation, for example:</a:t>
            </a:r>
          </a:p>
          <a:p>
            <a:pPr lvl="1" eaLnBrk="1" hangingPunct="1"/>
            <a:r>
              <a:rPr lang="en-US" sz="2000" dirty="0"/>
              <a:t>Most likely (m)</a:t>
            </a:r>
          </a:p>
          <a:p>
            <a:pPr lvl="1" eaLnBrk="1" hangingPunct="1"/>
            <a:r>
              <a:rPr lang="en-US" sz="2000" dirty="0"/>
              <a:t>Most pessimistic (b) sometimes called  “p”</a:t>
            </a:r>
          </a:p>
          <a:p>
            <a:pPr lvl="1" eaLnBrk="1" hangingPunct="1"/>
            <a:r>
              <a:rPr lang="en-US" sz="2000" dirty="0"/>
              <a:t>Most optimistic (a) sometimes called “o”</a:t>
            </a:r>
          </a:p>
        </p:txBody>
      </p:sp>
      <p:sp>
        <p:nvSpPr>
          <p:cNvPr id="4" name="Slide Number Placeholder 3"/>
          <p:cNvSpPr>
            <a:spLocks noGrp="1"/>
          </p:cNvSpPr>
          <p:nvPr>
            <p:ph type="sldNum" sz="quarter" idx="11"/>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7E6F83FA-FB4B-4501-8E68-14D477AA75E6}" type="slidenum">
              <a:rPr lang="en-US">
                <a:solidFill>
                  <a:srgbClr val="045C75"/>
                </a:solidFill>
                <a:cs typeface="Arial" charset="0"/>
              </a:rPr>
              <a:pPr fontAlgn="base">
                <a:spcBef>
                  <a:spcPct val="0"/>
                </a:spcBef>
                <a:spcAft>
                  <a:spcPct val="0"/>
                </a:spcAft>
                <a:defRPr/>
              </a:pPr>
              <a:t>39</a:t>
            </a:fld>
            <a:endParaRPr lang="en-US" dirty="0">
              <a:solidFill>
                <a:srgbClr val="045C75"/>
              </a:solidFill>
              <a:cs typeface="Arial" charset="0"/>
            </a:endParaRPr>
          </a:p>
        </p:txBody>
      </p:sp>
      <p:sp>
        <p:nvSpPr>
          <p:cNvPr id="9" name="Action Button: Information 8">
            <a:hlinkClick r:id="" action="ppaction://noaction" highlightClick="1"/>
          </p:cNvPr>
          <p:cNvSpPr/>
          <p:nvPr/>
        </p:nvSpPr>
        <p:spPr>
          <a:xfrm>
            <a:off x="278160" y="1203325"/>
            <a:ext cx="8587680" cy="838200"/>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n-US" sz="2400" dirty="0"/>
              <a:t>For 6056 Cost, we are estimating </a:t>
            </a:r>
            <a:r>
              <a:rPr lang="en-US" sz="2400" b="1" u="sng" dirty="0"/>
              <a:t>costs ($’s</a:t>
            </a:r>
            <a:r>
              <a:rPr lang="en-US" sz="2400" dirty="0"/>
              <a:t>) but for 6058 Time, we are estimating </a:t>
            </a:r>
            <a:r>
              <a:rPr lang="en-US" sz="2400" b="1" u="sng" dirty="0"/>
              <a:t>durations</a:t>
            </a:r>
            <a:r>
              <a:rPr lang="en-US" sz="2400" dirty="0"/>
              <a:t>! </a:t>
            </a:r>
          </a:p>
        </p:txBody>
      </p:sp>
    </p:spTree>
    <p:extLst>
      <p:ext uri="{BB962C8B-B14F-4D97-AF65-F5344CB8AC3E}">
        <p14:creationId xmlns:p14="http://schemas.microsoft.com/office/powerpoint/2010/main" val="2273099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t>MGMT 6056 Module 3</a:t>
            </a:r>
          </a:p>
        </p:txBody>
      </p:sp>
      <p:sp>
        <p:nvSpPr>
          <p:cNvPr id="14338" name="Subtitle 2"/>
          <p:cNvSpPr>
            <a:spLocks noGrp="1"/>
          </p:cNvSpPr>
          <p:nvPr>
            <p:ph type="subTitle" idx="1"/>
          </p:nvPr>
        </p:nvSpPr>
        <p:spPr>
          <a:xfrm>
            <a:off x="533400" y="3228975"/>
            <a:ext cx="7854950" cy="1752600"/>
          </a:xfrm>
        </p:spPr>
        <p:txBody>
          <a:bodyPr/>
          <a:lstStyle/>
          <a:p>
            <a:pPr marR="0" eaLnBrk="1" hangingPunct="1"/>
            <a:r>
              <a:rPr lang="en-US" sz="6600" b="1" dirty="0"/>
              <a:t>Part 1</a:t>
            </a:r>
          </a:p>
          <a:p>
            <a:pPr marR="0" eaLnBrk="1" hangingPunct="1"/>
            <a:r>
              <a:rPr lang="en-US" sz="4800" dirty="0"/>
              <a:t>Plan Cost Management</a:t>
            </a:r>
          </a:p>
        </p:txBody>
      </p:sp>
      <p:sp>
        <p:nvSpPr>
          <p:cNvPr id="4" name="Slide Number Placeholder 3"/>
          <p:cNvSpPr>
            <a:spLocks noGrp="1"/>
          </p:cNvSpPr>
          <p:nvPr>
            <p:ph type="sldNum" sz="quarter" idx="11"/>
          </p:nvPr>
        </p:nvSpPr>
        <p:spPr/>
        <p:txBody>
          <a:bodyPr wrap="square" numCol="1" anchorCtr="0" compatLnSpc="1">
            <a:prstTxWarp prst="textNoShape">
              <a:avLst/>
            </a:prstTxWarp>
          </a:bodyPr>
          <a:lstStyle/>
          <a:p>
            <a:pPr fontAlgn="base">
              <a:spcBef>
                <a:spcPct val="0"/>
              </a:spcBef>
              <a:spcAft>
                <a:spcPct val="0"/>
              </a:spcAft>
              <a:defRPr/>
            </a:pPr>
            <a:r>
              <a:rPr lang="en-US">
                <a:solidFill>
                  <a:srgbClr val="D1EAEE"/>
                </a:solidFill>
                <a:cs typeface="Arial" charset="0"/>
              </a:rPr>
              <a:t>08-0</a:t>
            </a:r>
            <a:fld id="{D2C2513F-F30F-45C4-9600-673BE8BBD40C}" type="slidenum">
              <a:rPr lang="en-US">
                <a:solidFill>
                  <a:srgbClr val="D1EAEE"/>
                </a:solidFill>
                <a:cs typeface="Arial" charset="0"/>
              </a:rPr>
              <a:pPr fontAlgn="base">
                <a:spcBef>
                  <a:spcPct val="0"/>
                </a:spcBef>
                <a:spcAft>
                  <a:spcPct val="0"/>
                </a:spcAft>
                <a:defRPr/>
              </a:pPr>
              <a:t>4</a:t>
            </a:fld>
            <a:endParaRPr lang="en-US">
              <a:solidFill>
                <a:srgbClr val="D1EAEE"/>
              </a:solidFill>
              <a:cs typeface="Arial" charset="0"/>
            </a:endParaRPr>
          </a:p>
        </p:txBody>
      </p:sp>
    </p:spTree>
    <p:extLst>
      <p:ext uri="{BB962C8B-B14F-4D97-AF65-F5344CB8AC3E}">
        <p14:creationId xmlns:p14="http://schemas.microsoft.com/office/powerpoint/2010/main" val="72192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Rectangle 2"/>
          <p:cNvSpPr>
            <a:spLocks noGrp="1" noChangeArrowheads="1"/>
          </p:cNvSpPr>
          <p:nvPr>
            <p:ph type="title"/>
          </p:nvPr>
        </p:nvSpPr>
        <p:spPr>
          <a:xfrm>
            <a:off x="251520" y="229068"/>
            <a:ext cx="8229600" cy="524260"/>
          </a:xfrm>
        </p:spPr>
        <p:txBody>
          <a:bodyPr/>
          <a:lstStyle/>
          <a:p>
            <a:pPr eaLnBrk="1" hangingPunct="1"/>
            <a:r>
              <a:rPr lang="en-US" sz="3600" b="1" dirty="0"/>
              <a:t>Duration and Cost Estimation Probability</a:t>
            </a:r>
          </a:p>
        </p:txBody>
      </p:sp>
      <p:sp>
        <p:nvSpPr>
          <p:cNvPr id="1093" name="Rectangle 3"/>
          <p:cNvSpPr>
            <a:spLocks noGrp="1" noChangeArrowheads="1"/>
          </p:cNvSpPr>
          <p:nvPr>
            <p:ph type="body" sz="half" idx="1"/>
          </p:nvPr>
        </p:nvSpPr>
        <p:spPr>
          <a:xfrm>
            <a:off x="569600" y="864819"/>
            <a:ext cx="8117200" cy="1858963"/>
          </a:xfrm>
        </p:spPr>
        <p:txBody>
          <a:bodyPr/>
          <a:lstStyle/>
          <a:p>
            <a:pPr marL="0" indent="0" eaLnBrk="1" hangingPunct="1">
              <a:buNone/>
            </a:pPr>
            <a:r>
              <a:rPr lang="en-US" sz="2400" dirty="0"/>
              <a:t>In this chart, we have graphed the </a:t>
            </a:r>
            <a:r>
              <a:rPr lang="en-US" sz="2400" b="1" dirty="0"/>
              <a:t>duration</a:t>
            </a:r>
            <a:r>
              <a:rPr lang="en-US" sz="2400" dirty="0"/>
              <a:t> of the last 29 projects we did.  They were </a:t>
            </a:r>
            <a:r>
              <a:rPr lang="en-US" sz="2400" b="1" dirty="0"/>
              <a:t>quite similar</a:t>
            </a:r>
            <a:r>
              <a:rPr lang="en-US" sz="2400" dirty="0"/>
              <a:t>, but note we have a wide range of durations.  While we would most likely get a new project done in 26 to 30 days (our Mode), it could take between 41 to 45 days, or possibly 11 to 15 days.  </a:t>
            </a:r>
            <a:endParaRPr lang="en-US" sz="2000" dirty="0"/>
          </a:p>
        </p:txBody>
      </p:sp>
      <p:sp>
        <p:nvSpPr>
          <p:cNvPr id="4" name="Slide Number Placeholder 3"/>
          <p:cNvSpPr>
            <a:spLocks noGrp="1"/>
          </p:cNvSpPr>
          <p:nvPr>
            <p:ph type="sldNum" sz="quarter" idx="11"/>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7E6F83FA-FB4B-4501-8E68-14D477AA75E6}" type="slidenum">
              <a:rPr lang="en-US">
                <a:solidFill>
                  <a:srgbClr val="045C75"/>
                </a:solidFill>
                <a:cs typeface="Arial" charset="0"/>
              </a:rPr>
              <a:pPr fontAlgn="base">
                <a:spcBef>
                  <a:spcPct val="0"/>
                </a:spcBef>
                <a:spcAft>
                  <a:spcPct val="0"/>
                </a:spcAft>
                <a:defRPr/>
              </a:pPr>
              <a:t>40</a:t>
            </a:fld>
            <a:endParaRPr lang="en-US" dirty="0">
              <a:solidFill>
                <a:srgbClr val="045C75"/>
              </a:solidFill>
              <a:cs typeface="Arial" charset="0"/>
            </a:endParaRPr>
          </a:p>
        </p:txBody>
      </p:sp>
      <p:pic>
        <p:nvPicPr>
          <p:cNvPr id="2" name="Picture 1"/>
          <p:cNvPicPr>
            <a:picLocks noChangeAspect="1"/>
          </p:cNvPicPr>
          <p:nvPr/>
        </p:nvPicPr>
        <p:blipFill>
          <a:blip r:embed="rId2"/>
          <a:stretch>
            <a:fillRect/>
          </a:stretch>
        </p:blipFill>
        <p:spPr>
          <a:xfrm>
            <a:off x="2975602" y="2866348"/>
            <a:ext cx="5711198" cy="3432795"/>
          </a:xfrm>
          <a:prstGeom prst="rect">
            <a:avLst/>
          </a:prstGeom>
        </p:spPr>
      </p:pic>
      <p:sp>
        <p:nvSpPr>
          <p:cNvPr id="5" name="Action Button: Information 4">
            <a:hlinkClick r:id="" action="ppaction://noaction" highlightClick="1"/>
          </p:cNvPr>
          <p:cNvSpPr/>
          <p:nvPr/>
        </p:nvSpPr>
        <p:spPr>
          <a:xfrm>
            <a:off x="264967" y="3060516"/>
            <a:ext cx="2415480" cy="3155950"/>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Although this diagram indicates duration (time) a similar story could be graphed for the </a:t>
            </a:r>
            <a:r>
              <a:rPr lang="en-US" sz="2400" b="1" u="sng" dirty="0">
                <a:solidFill>
                  <a:srgbClr val="FF0000"/>
                </a:solidFill>
              </a:rPr>
              <a:t>cost</a:t>
            </a:r>
            <a:r>
              <a:rPr lang="en-US" sz="2400" dirty="0"/>
              <a:t> of projects.</a:t>
            </a:r>
          </a:p>
        </p:txBody>
      </p:sp>
    </p:spTree>
    <p:extLst>
      <p:ext uri="{BB962C8B-B14F-4D97-AF65-F5344CB8AC3E}">
        <p14:creationId xmlns:p14="http://schemas.microsoft.com/office/powerpoint/2010/main" val="2534483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855" y="2687571"/>
            <a:ext cx="6968462" cy="3484231"/>
          </a:xfrm>
          <a:prstGeom prst="rect">
            <a:avLst/>
          </a:prstGeom>
        </p:spPr>
      </p:pic>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6000A293-8EFA-461F-9489-51431EFA0D88}" type="slidenum">
              <a:rPr lang="en-US">
                <a:solidFill>
                  <a:srgbClr val="045C75"/>
                </a:solidFill>
                <a:cs typeface="Arial" charset="0"/>
              </a:rPr>
              <a:pPr fontAlgn="base">
                <a:spcBef>
                  <a:spcPct val="0"/>
                </a:spcBef>
                <a:spcAft>
                  <a:spcPct val="0"/>
                </a:spcAft>
                <a:defRPr/>
              </a:pPr>
              <a:t>41</a:t>
            </a:fld>
            <a:endParaRPr lang="en-US" dirty="0">
              <a:solidFill>
                <a:srgbClr val="045C75"/>
              </a:solidFill>
              <a:cs typeface="Arial" charset="0"/>
            </a:endParaRPr>
          </a:p>
        </p:txBody>
      </p:sp>
      <p:sp>
        <p:nvSpPr>
          <p:cNvPr id="6" name="Action Button: Help 5">
            <a:hlinkClick r:id="" action="ppaction://noaction" highlightClick="1"/>
          </p:cNvPr>
          <p:cNvSpPr/>
          <p:nvPr/>
        </p:nvSpPr>
        <p:spPr>
          <a:xfrm>
            <a:off x="5981700" y="145242"/>
            <a:ext cx="2973600" cy="4769658"/>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Given Sigma, we can use 1, 2, and 3 Sigma’s (the  68–95–99.7 rule).  E.g. if the average cost for a pump  was </a:t>
            </a:r>
            <a:r>
              <a:rPr lang="en-US" sz="2400" b="1" dirty="0">
                <a:solidFill>
                  <a:srgbClr val="FF0000"/>
                </a:solidFill>
              </a:rPr>
              <a:t>$1.8k</a:t>
            </a:r>
            <a:r>
              <a:rPr lang="en-US" sz="2400" dirty="0"/>
              <a:t> and </a:t>
            </a:r>
            <a:r>
              <a:rPr lang="en-US" sz="2400" b="1" dirty="0">
                <a:solidFill>
                  <a:srgbClr val="FF0000"/>
                </a:solidFill>
              </a:rPr>
              <a:t>sigma was $0.2k</a:t>
            </a:r>
            <a:r>
              <a:rPr lang="en-US" sz="2400" dirty="0"/>
              <a:t>, 34.1% of the cost estimates are between $1.6k and $1.8k, or about 68% are between $1.6k and $2.0k</a:t>
            </a:r>
          </a:p>
        </p:txBody>
      </p:sp>
      <p:sp>
        <p:nvSpPr>
          <p:cNvPr id="7" name="Action Button: Help 6">
            <a:hlinkClick r:id="" action="ppaction://noaction" highlightClick="1"/>
          </p:cNvPr>
          <p:cNvSpPr/>
          <p:nvPr/>
        </p:nvSpPr>
        <p:spPr>
          <a:xfrm>
            <a:off x="551738" y="1297976"/>
            <a:ext cx="3944062" cy="1415087"/>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What is a standard deviation? Also called “</a:t>
            </a:r>
            <a:r>
              <a:rPr lang="en-US" sz="2000" dirty="0" err="1"/>
              <a:t>sd</a:t>
            </a:r>
            <a:r>
              <a:rPr lang="en-US" sz="2000" dirty="0"/>
              <a:t>”, sigma, or </a:t>
            </a:r>
            <a:r>
              <a:rPr lang="el-GR" sz="2000" dirty="0"/>
              <a:t>σ</a:t>
            </a:r>
            <a:r>
              <a:rPr lang="en-CA" sz="2000" dirty="0"/>
              <a:t>.  It provides an indication of the width or range of the distribution.   </a:t>
            </a:r>
            <a:endParaRPr lang="en-US" sz="2000" dirty="0"/>
          </a:p>
        </p:txBody>
      </p:sp>
      <p:sp>
        <p:nvSpPr>
          <p:cNvPr id="9" name="Rectangle 2"/>
          <p:cNvSpPr txBox="1">
            <a:spLocks noChangeArrowheads="1"/>
          </p:cNvSpPr>
          <p:nvPr/>
        </p:nvSpPr>
        <p:spPr>
          <a:xfrm>
            <a:off x="455023" y="186512"/>
            <a:ext cx="8229600" cy="1032687"/>
          </a:xfrm>
          <a:prstGeom prst="rect">
            <a:avLst/>
          </a:prstGeom>
        </p:spPr>
        <p:txBody>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eaLnBrk="1" hangingPunct="1"/>
            <a:r>
              <a:rPr lang="en-US" sz="3200" b="1" dirty="0"/>
              <a:t>Statistics and Estimation</a:t>
            </a:r>
            <a:br>
              <a:rPr lang="en-US" sz="3200" b="1" dirty="0"/>
            </a:br>
            <a:r>
              <a:rPr lang="en-US" sz="3200" b="1" dirty="0"/>
              <a:t>Normal Probability Distribution</a:t>
            </a:r>
          </a:p>
        </p:txBody>
      </p:sp>
      <p:sp>
        <p:nvSpPr>
          <p:cNvPr id="4" name="Rectangle 3"/>
          <p:cNvSpPr/>
          <p:nvPr/>
        </p:nvSpPr>
        <p:spPr>
          <a:xfrm>
            <a:off x="914400" y="3200400"/>
            <a:ext cx="1828800" cy="553998"/>
          </a:xfrm>
          <a:prstGeom prst="rect">
            <a:avLst/>
          </a:prstGeom>
        </p:spPr>
        <p:txBody>
          <a:bodyPr wrap="square">
            <a:spAutoFit/>
          </a:bodyPr>
          <a:lstStyle/>
          <a:p>
            <a:r>
              <a:rPr lang="en-CA" sz="1000" dirty="0"/>
              <a:t>Source: https://en.wikipedia.org/wiki/Standard_deviation</a:t>
            </a:r>
          </a:p>
        </p:txBody>
      </p:sp>
      <p:sp>
        <p:nvSpPr>
          <p:cNvPr id="10" name="Rectangle 9"/>
          <p:cNvSpPr/>
          <p:nvPr/>
        </p:nvSpPr>
        <p:spPr>
          <a:xfrm>
            <a:off x="2743200" y="6016211"/>
            <a:ext cx="3126377" cy="430887"/>
          </a:xfrm>
          <a:prstGeom prst="rect">
            <a:avLst/>
          </a:prstGeom>
        </p:spPr>
        <p:txBody>
          <a:bodyPr wrap="square">
            <a:spAutoFit/>
          </a:bodyPr>
          <a:lstStyle/>
          <a:p>
            <a:r>
              <a:rPr lang="en-CA" sz="2200" b="1" dirty="0">
                <a:solidFill>
                  <a:srgbClr val="FF0000"/>
                </a:solidFill>
              </a:rPr>
              <a:t>$1.6k   $1.8k   $2.0k</a:t>
            </a:r>
          </a:p>
        </p:txBody>
      </p:sp>
      <p:sp>
        <p:nvSpPr>
          <p:cNvPr id="11" name="Rectangle 10"/>
          <p:cNvSpPr/>
          <p:nvPr/>
        </p:nvSpPr>
        <p:spPr>
          <a:xfrm>
            <a:off x="3194050" y="4718885"/>
            <a:ext cx="1085850" cy="769441"/>
          </a:xfrm>
          <a:prstGeom prst="rect">
            <a:avLst/>
          </a:prstGeom>
        </p:spPr>
        <p:txBody>
          <a:bodyPr wrap="square">
            <a:spAutoFit/>
          </a:bodyPr>
          <a:lstStyle/>
          <a:p>
            <a:r>
              <a:rPr lang="en-CA" sz="2200" b="1" dirty="0">
                <a:solidFill>
                  <a:srgbClr val="FF0000"/>
                </a:solidFill>
              </a:rPr>
              <a:t>Sigma $0.2k</a:t>
            </a:r>
          </a:p>
        </p:txBody>
      </p:sp>
      <p:cxnSp>
        <p:nvCxnSpPr>
          <p:cNvPr id="5" name="Straight Arrow Connector 4"/>
          <p:cNvCxnSpPr/>
          <p:nvPr/>
        </p:nvCxnSpPr>
        <p:spPr>
          <a:xfrm>
            <a:off x="3276600" y="5638800"/>
            <a:ext cx="838200" cy="0"/>
          </a:xfrm>
          <a:prstGeom prst="straightConnector1">
            <a:avLst/>
          </a:prstGeom>
          <a:ln w="412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342171" y="4191000"/>
            <a:ext cx="1534629" cy="0"/>
          </a:xfrm>
          <a:prstGeom prst="straightConnector1">
            <a:avLst/>
          </a:prstGeom>
          <a:ln w="412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404635" y="3513908"/>
            <a:ext cx="1409700" cy="584775"/>
          </a:xfrm>
          <a:prstGeom prst="rect">
            <a:avLst/>
          </a:prstGeom>
        </p:spPr>
        <p:txBody>
          <a:bodyPr wrap="square">
            <a:spAutoFit/>
          </a:bodyPr>
          <a:lstStyle/>
          <a:p>
            <a:r>
              <a:rPr lang="en-CA" sz="3200" b="1" dirty="0">
                <a:solidFill>
                  <a:srgbClr val="FFFF00"/>
                </a:solidFill>
              </a:rPr>
              <a:t>~ 68%</a:t>
            </a:r>
          </a:p>
        </p:txBody>
      </p:sp>
    </p:spTree>
    <p:extLst>
      <p:ext uri="{BB962C8B-B14F-4D97-AF65-F5344CB8AC3E}">
        <p14:creationId xmlns:p14="http://schemas.microsoft.com/office/powerpoint/2010/main" val="3556706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00329" y="1295400"/>
            <a:ext cx="7138988" cy="3124958"/>
          </a:xfrm>
          <a:prstGeom prst="rect">
            <a:avLst/>
          </a:prstGeom>
        </p:spPr>
      </p:pic>
      <p:sp>
        <p:nvSpPr>
          <p:cNvPr id="34817" name="Text Box 2"/>
          <p:cNvSpPr txBox="1">
            <a:spLocks noChangeArrowheads="1"/>
          </p:cNvSpPr>
          <p:nvPr/>
        </p:nvSpPr>
        <p:spPr bwMode="auto">
          <a:xfrm>
            <a:off x="304801" y="4504491"/>
            <a:ext cx="7770222" cy="2092881"/>
          </a:xfrm>
          <a:prstGeom prst="rect">
            <a:avLst/>
          </a:prstGeom>
          <a:noFill/>
          <a:ln w="9525">
            <a:noFill/>
            <a:miter lim="800000"/>
            <a:headEnd/>
            <a:tailEnd/>
          </a:ln>
        </p:spPr>
        <p:txBody>
          <a:bodyPr wrap="square">
            <a:spAutoFit/>
          </a:bodyPr>
          <a:lstStyle/>
          <a:p>
            <a:pPr algn="ctr"/>
            <a:r>
              <a:rPr lang="en-CA" dirty="0">
                <a:hlinkClick r:id="rId3"/>
              </a:rPr>
              <a:t>https://www.mathsisfun.com/data/standard-normal-distribution-table.html</a:t>
            </a:r>
            <a:r>
              <a:rPr lang="en-CA" dirty="0"/>
              <a:t> </a:t>
            </a:r>
            <a:br>
              <a:rPr lang="en-CA" dirty="0"/>
            </a:br>
            <a:endParaRPr lang="en-US" sz="1600" dirty="0">
              <a:hlinkClick r:id="rId4"/>
            </a:endParaRPr>
          </a:p>
          <a:p>
            <a:r>
              <a:rPr lang="en-US" sz="1600" b="1" dirty="0"/>
              <a:t>This link is a </a:t>
            </a:r>
            <a:r>
              <a:rPr lang="en-US" sz="1600" b="1" dirty="0">
                <a:solidFill>
                  <a:srgbClr val="FF0000"/>
                </a:solidFill>
              </a:rPr>
              <a:t>great </a:t>
            </a:r>
            <a:r>
              <a:rPr lang="en-US" sz="1600" b="1" u="sng" dirty="0">
                <a:solidFill>
                  <a:srgbClr val="FF0000"/>
                </a:solidFill>
              </a:rPr>
              <a:t>interactive</a:t>
            </a:r>
            <a:r>
              <a:rPr lang="en-US" sz="1600" b="1" dirty="0">
                <a:solidFill>
                  <a:srgbClr val="FF0000"/>
                </a:solidFill>
              </a:rPr>
              <a:t> tool to experiment with </a:t>
            </a:r>
            <a:r>
              <a:rPr lang="en-US" sz="1600" b="1" dirty="0"/>
              <a:t>the concept of standard deviation, Z, and probabilities. Change the radio buttons for Z, and compare your results on the interactive graphic, with the tables below it (scroll down).  For example, use +1.0 Z in the interactive graphic in the link and change the radio buttons in the graphic to see if you can view the same probability number between the interactive graphic, and the tables below the graphic.</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6000A293-8EFA-461F-9489-51431EFA0D88}" type="slidenum">
              <a:rPr lang="en-US">
                <a:solidFill>
                  <a:srgbClr val="045C75"/>
                </a:solidFill>
                <a:cs typeface="Arial" charset="0"/>
              </a:rPr>
              <a:pPr fontAlgn="base">
                <a:spcBef>
                  <a:spcPct val="0"/>
                </a:spcBef>
                <a:spcAft>
                  <a:spcPct val="0"/>
                </a:spcAft>
                <a:defRPr/>
              </a:pPr>
              <a:t>42</a:t>
            </a:fld>
            <a:endParaRPr lang="en-US" dirty="0">
              <a:solidFill>
                <a:srgbClr val="045C75"/>
              </a:solidFill>
              <a:cs typeface="Arial" charset="0"/>
            </a:endParaRPr>
          </a:p>
        </p:txBody>
      </p:sp>
      <p:sp>
        <p:nvSpPr>
          <p:cNvPr id="7" name="Action Button: Custom 6">
            <a:hlinkClick r:id="" action="ppaction://noaction" highlightClick="1"/>
          </p:cNvPr>
          <p:cNvSpPr/>
          <p:nvPr/>
        </p:nvSpPr>
        <p:spPr>
          <a:xfrm>
            <a:off x="304801" y="1295400"/>
            <a:ext cx="2438400" cy="1571607"/>
          </a:xfrm>
          <a:prstGeom prst="actionButtonBlan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We can use tables, online calculators or Excel to determine probabilities for </a:t>
            </a:r>
            <a:r>
              <a:rPr lang="en-US" sz="2000" b="1" dirty="0"/>
              <a:t>specific</a:t>
            </a:r>
            <a:r>
              <a:rPr lang="en-US" sz="2000" dirty="0"/>
              <a:t> sigma’s</a:t>
            </a:r>
          </a:p>
        </p:txBody>
      </p:sp>
      <p:sp>
        <p:nvSpPr>
          <p:cNvPr id="9" name="Rectangle 2"/>
          <p:cNvSpPr txBox="1">
            <a:spLocks noChangeArrowheads="1"/>
          </p:cNvSpPr>
          <p:nvPr/>
        </p:nvSpPr>
        <p:spPr>
          <a:xfrm>
            <a:off x="455023" y="186513"/>
            <a:ext cx="8229600" cy="524260"/>
          </a:xfrm>
          <a:prstGeom prst="rect">
            <a:avLst/>
          </a:prstGeom>
        </p:spPr>
        <p:txBody>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eaLnBrk="1" hangingPunct="1"/>
            <a:r>
              <a:rPr lang="en-US" sz="3200" b="1" dirty="0"/>
              <a:t>Statistics – Normal Probability Distribution is based on Standard Deviations</a:t>
            </a: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13397" y="5181600"/>
            <a:ext cx="602003" cy="637992"/>
          </a:xfrm>
          <a:prstGeom prst="rect">
            <a:avLst/>
          </a:prstGeom>
        </p:spPr>
      </p:pic>
      <p:sp>
        <p:nvSpPr>
          <p:cNvPr id="15" name="Octagon 14"/>
          <p:cNvSpPr>
            <a:spLocks noChangeAspect="1"/>
          </p:cNvSpPr>
          <p:nvPr/>
        </p:nvSpPr>
        <p:spPr>
          <a:xfrm>
            <a:off x="8360318" y="5883549"/>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16" name="Action Button: Custom 15">
            <a:hlinkClick r:id="" action="ppaction://noaction" highlightClick="1"/>
          </p:cNvPr>
          <p:cNvSpPr/>
          <p:nvPr/>
        </p:nvSpPr>
        <p:spPr>
          <a:xfrm>
            <a:off x="5867400" y="1295400"/>
            <a:ext cx="2971800" cy="990600"/>
          </a:xfrm>
          <a:prstGeom prst="actionButtonBlan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solidFill>
                  <a:schemeClr val="tx1"/>
                </a:solidFill>
              </a:rPr>
              <a:t>Z</a:t>
            </a:r>
            <a:r>
              <a:rPr lang="en-US" sz="2000" dirty="0">
                <a:solidFill>
                  <a:schemeClr val="tx1"/>
                </a:solidFill>
              </a:rPr>
              <a:t> </a:t>
            </a:r>
            <a:r>
              <a:rPr lang="en-US" sz="2000" dirty="0">
                <a:solidFill>
                  <a:schemeClr val="bg1"/>
                </a:solidFill>
              </a:rPr>
              <a:t>on the horizontal axis </a:t>
            </a:r>
            <a:r>
              <a:rPr lang="en-US" sz="2000" dirty="0"/>
              <a:t>represents the number of standard deviations</a:t>
            </a:r>
          </a:p>
        </p:txBody>
      </p:sp>
      <p:sp>
        <p:nvSpPr>
          <p:cNvPr id="18" name="Rectangle 17"/>
          <p:cNvSpPr/>
          <p:nvPr/>
        </p:nvSpPr>
        <p:spPr>
          <a:xfrm>
            <a:off x="1100036" y="4169655"/>
            <a:ext cx="3810000" cy="246221"/>
          </a:xfrm>
          <a:prstGeom prst="rect">
            <a:avLst/>
          </a:prstGeom>
        </p:spPr>
        <p:txBody>
          <a:bodyPr wrap="square">
            <a:spAutoFit/>
          </a:bodyPr>
          <a:lstStyle/>
          <a:p>
            <a:pPr algn="ctr"/>
            <a:r>
              <a:rPr lang="en-US" sz="1000" dirty="0"/>
              <a:t>https://en.wikipedia.org/wiki/File:Z_cumulative_from_mean.svg</a:t>
            </a:r>
          </a:p>
        </p:txBody>
      </p:sp>
      <p:cxnSp>
        <p:nvCxnSpPr>
          <p:cNvPr id="5" name="Straight Arrow Connector 4"/>
          <p:cNvCxnSpPr>
            <a:stCxn id="16" idx="1"/>
          </p:cNvCxnSpPr>
          <p:nvPr/>
        </p:nvCxnSpPr>
        <p:spPr>
          <a:xfrm flipH="1">
            <a:off x="5257800" y="2286000"/>
            <a:ext cx="2095500" cy="2071906"/>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216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733800" y="113411"/>
            <a:ext cx="5187696" cy="6437376"/>
            <a:chOff x="3733800" y="137832"/>
            <a:chExt cx="5187696" cy="6437376"/>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37832"/>
              <a:ext cx="5187696" cy="6437376"/>
            </a:xfrm>
            <a:prstGeom prst="rect">
              <a:avLst/>
            </a:prstGeom>
          </p:spPr>
        </p:pic>
        <p:sp>
          <p:nvSpPr>
            <p:cNvPr id="6" name="Rounded Rectangle 5"/>
            <p:cNvSpPr/>
            <p:nvPr/>
          </p:nvSpPr>
          <p:spPr>
            <a:xfrm>
              <a:off x="3962400" y="729503"/>
              <a:ext cx="1295400" cy="457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 name="Title 1"/>
          <p:cNvSpPr>
            <a:spLocks noGrp="1"/>
          </p:cNvSpPr>
          <p:nvPr>
            <p:ph type="title"/>
          </p:nvPr>
        </p:nvSpPr>
        <p:spPr>
          <a:xfrm>
            <a:off x="304800" y="76200"/>
            <a:ext cx="2590800" cy="1276350"/>
          </a:xfrm>
        </p:spPr>
        <p:txBody>
          <a:bodyPr/>
          <a:lstStyle/>
          <a:p>
            <a:r>
              <a:rPr lang="en-CA" dirty="0"/>
              <a:t>Probability Distribution</a:t>
            </a:r>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43</a:t>
            </a:fld>
            <a:endParaRPr lang="en-US" dirty="0"/>
          </a:p>
        </p:txBody>
      </p:sp>
      <p:sp>
        <p:nvSpPr>
          <p:cNvPr id="5" name="Action Button: Sound 4">
            <a:hlinkClick r:id="" action="ppaction://noaction" highlightClick="1">
              <a:snd r:embed="rId3" name="applause.wav"/>
            </a:hlinkClick>
          </p:cNvPr>
          <p:cNvSpPr/>
          <p:nvPr/>
        </p:nvSpPr>
        <p:spPr>
          <a:xfrm>
            <a:off x="3530789" y="752476"/>
            <a:ext cx="3488077" cy="457201"/>
          </a:xfrm>
          <a:prstGeom prst="actionButtonSou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000" dirty="0"/>
              <a:t>Note the key for the Z Table</a:t>
            </a:r>
          </a:p>
        </p:txBody>
      </p:sp>
      <p:sp>
        <p:nvSpPr>
          <p:cNvPr id="3" name="TextBox 2"/>
          <p:cNvSpPr txBox="1"/>
          <p:nvPr/>
        </p:nvSpPr>
        <p:spPr>
          <a:xfrm>
            <a:off x="334780" y="1447800"/>
            <a:ext cx="3310310" cy="4093428"/>
          </a:xfrm>
          <a:prstGeom prst="rect">
            <a:avLst/>
          </a:prstGeom>
          <a:noFill/>
        </p:spPr>
        <p:txBody>
          <a:bodyPr wrap="square" rtlCol="0">
            <a:spAutoFit/>
          </a:bodyPr>
          <a:lstStyle/>
          <a:p>
            <a:r>
              <a:rPr lang="en-CA" sz="2000" dirty="0"/>
              <a:t>We can use this Z table to determine the probability of a </a:t>
            </a:r>
            <a:r>
              <a:rPr lang="en-CA" sz="2000" b="1" dirty="0"/>
              <a:t>cost </a:t>
            </a:r>
            <a:r>
              <a:rPr lang="en-CA" sz="2000" dirty="0"/>
              <a:t>for an Activity, but </a:t>
            </a:r>
            <a:r>
              <a:rPr lang="en-CA" sz="2000" b="1" dirty="0"/>
              <a:t>we need to know:</a:t>
            </a:r>
          </a:p>
          <a:p>
            <a:pPr marL="285750" indent="-285750">
              <a:buFont typeface="Arial" panose="020B0604020202020204" pitchFamily="34" charset="0"/>
              <a:buChar char="•"/>
            </a:pPr>
            <a:r>
              <a:rPr lang="en-CA" sz="2000" dirty="0"/>
              <a:t>Estimated Cost</a:t>
            </a:r>
          </a:p>
          <a:p>
            <a:pPr marL="285750" indent="-285750">
              <a:buFont typeface="Arial" panose="020B0604020202020204" pitchFamily="34" charset="0"/>
              <a:buChar char="•"/>
            </a:pPr>
            <a:r>
              <a:rPr lang="en-CA" sz="2000" dirty="0"/>
              <a:t>Cost standard deviation </a:t>
            </a:r>
          </a:p>
          <a:p>
            <a:pPr marL="285750" indent="-285750">
              <a:buFont typeface="Arial" panose="020B0604020202020204" pitchFamily="34" charset="0"/>
              <a:buChar char="•"/>
            </a:pPr>
            <a:r>
              <a:rPr lang="en-CA" sz="2000" dirty="0"/>
              <a:t>What is the specific cost we are interested in</a:t>
            </a:r>
          </a:p>
          <a:p>
            <a:pPr marL="285750" indent="-285750">
              <a:buFont typeface="Arial" panose="020B0604020202020204" pitchFamily="34" charset="0"/>
              <a:buChar char="•"/>
            </a:pPr>
            <a:r>
              <a:rPr lang="en-CA" sz="2000" dirty="0"/>
              <a:t>Z, via a calculation</a:t>
            </a:r>
          </a:p>
          <a:p>
            <a:r>
              <a:rPr lang="en-CA" sz="2000" dirty="0"/>
              <a:t>And then we can use the Z table to determine the probability of the specific cost</a:t>
            </a:r>
          </a:p>
        </p:txBody>
      </p:sp>
    </p:spTree>
    <p:extLst>
      <p:ext uri="{BB962C8B-B14F-4D97-AF65-F5344CB8AC3E}">
        <p14:creationId xmlns:p14="http://schemas.microsoft.com/office/powerpoint/2010/main" val="1717074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733800" y="101536"/>
            <a:ext cx="5187696" cy="6437376"/>
            <a:chOff x="3733800" y="137832"/>
            <a:chExt cx="5187696" cy="6437376"/>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137832"/>
              <a:ext cx="5187696" cy="6437376"/>
            </a:xfrm>
            <a:prstGeom prst="rect">
              <a:avLst/>
            </a:prstGeom>
          </p:spPr>
        </p:pic>
        <p:sp>
          <p:nvSpPr>
            <p:cNvPr id="16" name="Rounded Rectangle 15"/>
            <p:cNvSpPr/>
            <p:nvPr/>
          </p:nvSpPr>
          <p:spPr>
            <a:xfrm>
              <a:off x="3962400" y="729503"/>
              <a:ext cx="1295400" cy="457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 name="Title 1"/>
          <p:cNvSpPr>
            <a:spLocks noGrp="1"/>
          </p:cNvSpPr>
          <p:nvPr>
            <p:ph type="title"/>
          </p:nvPr>
        </p:nvSpPr>
        <p:spPr>
          <a:xfrm>
            <a:off x="304799" y="76199"/>
            <a:ext cx="3179805" cy="2259227"/>
          </a:xfrm>
        </p:spPr>
        <p:txBody>
          <a:bodyPr>
            <a:normAutofit fontScale="90000"/>
          </a:bodyPr>
          <a:lstStyle/>
          <a:p>
            <a:r>
              <a:rPr lang="en-CA" dirty="0"/>
              <a:t>Exercise </a:t>
            </a:r>
            <a:r>
              <a:rPr lang="en-CA" b="1" dirty="0"/>
              <a:t>Project Gamma-Cost </a:t>
            </a:r>
            <a:r>
              <a:rPr lang="en-CA" dirty="0"/>
              <a:t>Probability Distribution</a:t>
            </a:r>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44</a:t>
            </a:fld>
            <a:endParaRPr lang="en-US" dirty="0"/>
          </a:p>
        </p:txBody>
      </p:sp>
      <p:sp>
        <p:nvSpPr>
          <p:cNvPr id="5" name="Action Button: Sound 4">
            <a:hlinkClick r:id="" action="ppaction://noaction" highlightClick="1">
              <a:snd r:embed="rId4" name="applause.wav"/>
            </a:hlinkClick>
          </p:cNvPr>
          <p:cNvSpPr/>
          <p:nvPr/>
        </p:nvSpPr>
        <p:spPr>
          <a:xfrm>
            <a:off x="6927786" y="2021894"/>
            <a:ext cx="1905000" cy="1295399"/>
          </a:xfrm>
          <a:prstGeom prst="actionButtonSou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800" dirty="0"/>
              <a:t>Note the key for the Z Table</a:t>
            </a:r>
          </a:p>
        </p:txBody>
      </p:sp>
      <p:sp>
        <p:nvSpPr>
          <p:cNvPr id="3" name="TextBox 2"/>
          <p:cNvSpPr txBox="1"/>
          <p:nvPr/>
        </p:nvSpPr>
        <p:spPr>
          <a:xfrm>
            <a:off x="257456" y="2445484"/>
            <a:ext cx="3382225" cy="4093428"/>
          </a:xfrm>
          <a:prstGeom prst="rect">
            <a:avLst/>
          </a:prstGeom>
          <a:noFill/>
        </p:spPr>
        <p:txBody>
          <a:bodyPr wrap="square" rtlCol="0">
            <a:spAutoFit/>
          </a:bodyPr>
          <a:lstStyle/>
          <a:p>
            <a:r>
              <a:rPr lang="en-CA" sz="2000" b="1" dirty="0"/>
              <a:t>Q1</a:t>
            </a:r>
            <a:r>
              <a:rPr lang="en-CA" sz="2000" dirty="0"/>
              <a:t>: If we had an estimated cost of $50K, a sigma of $20K, and we wanted to know the probability of the project costing less than $65K what would the probability be?</a:t>
            </a:r>
          </a:p>
          <a:p>
            <a:endParaRPr lang="en-CA" sz="2000" dirty="0"/>
          </a:p>
          <a:p>
            <a:r>
              <a:rPr lang="en-CA" sz="2000" b="1" dirty="0"/>
              <a:t>Q2</a:t>
            </a:r>
            <a:r>
              <a:rPr lang="en-CA" sz="2000" dirty="0"/>
              <a:t>: What if we wanted to know the probability of the project costing less than $40K, what would the probability be?</a:t>
            </a: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13397" y="5267476"/>
            <a:ext cx="602003" cy="637992"/>
          </a:xfrm>
          <a:prstGeom prst="rect">
            <a:avLst/>
          </a:prstGeom>
        </p:spPr>
      </p:pic>
      <p:sp>
        <p:nvSpPr>
          <p:cNvPr id="13" name="Octagon 12"/>
          <p:cNvSpPr>
            <a:spLocks noChangeAspect="1"/>
          </p:cNvSpPr>
          <p:nvPr/>
        </p:nvSpPr>
        <p:spPr>
          <a:xfrm>
            <a:off x="8360318" y="5969425"/>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25245450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8475" y="53975"/>
            <a:ext cx="8229600" cy="1143000"/>
          </a:xfrm>
        </p:spPr>
        <p:txBody>
          <a:bodyPr/>
          <a:lstStyle/>
          <a:p>
            <a:r>
              <a:rPr lang="en-US" dirty="0"/>
              <a:t>Answers</a:t>
            </a:r>
          </a:p>
        </p:txBody>
      </p:sp>
      <p:sp>
        <p:nvSpPr>
          <p:cNvPr id="4" name="Content Placeholder 3"/>
          <p:cNvSpPr>
            <a:spLocks noGrp="1"/>
          </p:cNvSpPr>
          <p:nvPr>
            <p:ph idx="1"/>
          </p:nvPr>
        </p:nvSpPr>
        <p:spPr>
          <a:xfrm>
            <a:off x="405412" y="776460"/>
            <a:ext cx="8229600" cy="5700539"/>
          </a:xfrm>
        </p:spPr>
        <p:txBody>
          <a:bodyPr/>
          <a:lstStyle/>
          <a:p>
            <a:pPr marL="0" indent="0">
              <a:buNone/>
            </a:pPr>
            <a:r>
              <a:rPr lang="en-US" sz="1450" dirty="0">
                <a:latin typeface="+mj-lt"/>
              </a:rPr>
              <a:t> </a:t>
            </a:r>
            <a:r>
              <a:rPr lang="en-CA" sz="1450" b="1" dirty="0">
                <a:latin typeface="+mj-lt"/>
              </a:rPr>
              <a:t>Q1 </a:t>
            </a:r>
          </a:p>
          <a:p>
            <a:r>
              <a:rPr lang="en-CA" sz="1450" dirty="0">
                <a:latin typeface="+mj-lt"/>
              </a:rPr>
              <a:t>Z represents the number of standard deviations we are interested in, which would be (65-50)/20 or 15/20 or 0.75 standard deviations. Using the table, 0.75 equals 0.27337 or 27.3% probability.</a:t>
            </a:r>
          </a:p>
          <a:p>
            <a:r>
              <a:rPr lang="en-CA" sz="1450" dirty="0">
                <a:latin typeface="+mj-lt"/>
              </a:rPr>
              <a:t>But, per the yellow area of the key at the top right, 27.34% represents the probability between $50K and $65K. We want to know less than $65K.</a:t>
            </a:r>
          </a:p>
          <a:p>
            <a:r>
              <a:rPr lang="en-CA" sz="1450" dirty="0">
                <a:latin typeface="+mj-lt"/>
              </a:rPr>
              <a:t>All of the area under the curve is 100% of the probability, so the left side of the picture is 50%.  We add the left side with the yellow area to get 50% + 27.34% = 77.34%.</a:t>
            </a:r>
          </a:p>
          <a:p>
            <a:pPr marL="0" lvl="0" indent="0">
              <a:spcBef>
                <a:spcPct val="30000"/>
              </a:spcBef>
              <a:buClrTx/>
              <a:buSzTx/>
              <a:buNone/>
              <a:defRPr/>
            </a:pPr>
            <a:r>
              <a:rPr lang="en-CA" sz="1450" dirty="0">
                <a:latin typeface="+mj-lt"/>
              </a:rPr>
              <a:t>You can double check your Z table lookup 2 ways, use the link </a:t>
            </a:r>
            <a:r>
              <a:rPr lang="en-CA" sz="1450" dirty="0">
                <a:latin typeface="+mj-lt"/>
                <a:hlinkClick r:id="rId2"/>
              </a:rPr>
              <a:t>https://www.mathsisfun.com/data/standard-normal-distribution-table.html</a:t>
            </a:r>
            <a:r>
              <a:rPr lang="en-CA" sz="1450" dirty="0">
                <a:latin typeface="+mj-lt"/>
              </a:rPr>
              <a:t> and </a:t>
            </a:r>
            <a:r>
              <a:rPr lang="en-CA" sz="1450" b="1" dirty="0">
                <a:latin typeface="+mj-lt"/>
              </a:rPr>
              <a:t>use the radio button setting at the top left </a:t>
            </a:r>
            <a:r>
              <a:rPr lang="en-CA" sz="1450" dirty="0">
                <a:latin typeface="+mj-lt"/>
              </a:rPr>
              <a:t>“Up to Z”, or … you can use the Excel formula =NORM.DIST(65,50,20,TRUE)</a:t>
            </a:r>
            <a:br>
              <a:rPr lang="en-CA" sz="1450" dirty="0">
                <a:latin typeface="+mj-lt"/>
              </a:rPr>
            </a:br>
            <a:endParaRPr lang="en-CA" sz="1450" dirty="0">
              <a:latin typeface="+mj-lt"/>
            </a:endParaRPr>
          </a:p>
          <a:p>
            <a:pPr marL="0" indent="0">
              <a:buNone/>
            </a:pPr>
            <a:r>
              <a:rPr lang="en-CA" sz="1450" b="1" dirty="0">
                <a:latin typeface="+mj-lt"/>
              </a:rPr>
              <a:t>Q2 </a:t>
            </a:r>
          </a:p>
          <a:p>
            <a:r>
              <a:rPr lang="en-CA" sz="1450" dirty="0">
                <a:latin typeface="+mj-lt"/>
              </a:rPr>
              <a:t>This is a bit trickier given the limitations of our table.</a:t>
            </a:r>
          </a:p>
          <a:p>
            <a:pPr>
              <a:defRPr/>
            </a:pPr>
            <a:r>
              <a:rPr lang="en-CA" sz="1450" dirty="0">
                <a:latin typeface="+mj-lt"/>
              </a:rPr>
              <a:t>Z represents the number of standard deviations we are interested in, which would be (40-50)/20 or -10/20 or -0.5 standard deviations.  Using the table, 0.5 equals 0.19146 or 19.15% probability.</a:t>
            </a:r>
          </a:p>
          <a:p>
            <a:pPr>
              <a:defRPr/>
            </a:pPr>
            <a:r>
              <a:rPr lang="en-CA" sz="1450" dirty="0">
                <a:latin typeface="+mj-lt"/>
              </a:rPr>
              <a:t>We are saying there is a 19.15% probability of the Activity Cost being between $40K and $50K.  </a:t>
            </a:r>
          </a:p>
          <a:p>
            <a:pPr>
              <a:defRPr/>
            </a:pPr>
            <a:r>
              <a:rPr lang="en-CA" sz="1450" dirty="0">
                <a:latin typeface="+mj-lt"/>
              </a:rPr>
              <a:t>Using the left side of the table is 50% probability, we can say there is 50% probability of the Activity being less than $50K.  </a:t>
            </a:r>
          </a:p>
          <a:p>
            <a:pPr>
              <a:defRPr/>
            </a:pPr>
            <a:r>
              <a:rPr lang="en-CA" sz="1450" dirty="0">
                <a:latin typeface="+mj-lt"/>
              </a:rPr>
              <a:t>And if there is a 19.15% probability of the Activity Cost being between $40K and $50K we can say there is 50% - 19.15%, or a 30.85% of the Activity Cost being under $40K.</a:t>
            </a:r>
          </a:p>
          <a:p>
            <a:pPr marL="0" lvl="0" indent="0">
              <a:spcBef>
                <a:spcPct val="30000"/>
              </a:spcBef>
              <a:buClrTx/>
              <a:buSzTx/>
              <a:buNone/>
              <a:defRPr/>
            </a:pPr>
            <a:r>
              <a:rPr lang="en-CA" sz="1450" dirty="0">
                <a:latin typeface="+mj-lt"/>
              </a:rPr>
              <a:t>You can double check your Z table lookup 2 ways, use the link </a:t>
            </a:r>
            <a:r>
              <a:rPr lang="en-CA" sz="1450" dirty="0">
                <a:latin typeface="+mj-lt"/>
                <a:hlinkClick r:id="rId2"/>
              </a:rPr>
              <a:t>https://www.mathsisfun.com/data/standard-normal-distribution-table.html</a:t>
            </a:r>
            <a:r>
              <a:rPr lang="en-CA" sz="1450" dirty="0">
                <a:latin typeface="+mj-lt"/>
              </a:rPr>
              <a:t> and </a:t>
            </a:r>
            <a:r>
              <a:rPr lang="en-CA" sz="1450" b="1" dirty="0">
                <a:latin typeface="+mj-lt"/>
              </a:rPr>
              <a:t>use the radio button setting at the top left </a:t>
            </a:r>
            <a:r>
              <a:rPr lang="en-CA" sz="1450" dirty="0">
                <a:latin typeface="+mj-lt"/>
              </a:rPr>
              <a:t>“Up to Z”, or … you can use the Excel formula =NORM.DIST(40,50,20,TRUE)</a:t>
            </a:r>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FEC51D-B390-4D21-9936-C524D95C5CBE}"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130400"/>
            <a:ext cx="658425" cy="658425"/>
          </a:xfrm>
          <a:prstGeom prst="rect">
            <a:avLst/>
          </a:prstGeom>
        </p:spPr>
      </p:pic>
    </p:spTree>
    <p:extLst>
      <p:ext uri="{BB962C8B-B14F-4D97-AF65-F5344CB8AC3E}">
        <p14:creationId xmlns:p14="http://schemas.microsoft.com/office/powerpoint/2010/main" val="19901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2"/>
          <p:cNvSpPr txBox="1">
            <a:spLocks noChangeArrowheads="1"/>
          </p:cNvSpPr>
          <p:nvPr/>
        </p:nvSpPr>
        <p:spPr bwMode="auto">
          <a:xfrm>
            <a:off x="212725" y="6100187"/>
            <a:ext cx="4664075" cy="246221"/>
          </a:xfrm>
          <a:prstGeom prst="rect">
            <a:avLst/>
          </a:prstGeom>
          <a:noFill/>
          <a:ln w="9525">
            <a:noFill/>
            <a:miter lim="800000"/>
            <a:headEnd/>
            <a:tailEnd/>
          </a:ln>
        </p:spPr>
        <p:txBody>
          <a:bodyPr wrap="square">
            <a:spAutoFit/>
          </a:bodyPr>
          <a:lstStyle/>
          <a:p>
            <a:pPr algn="ctr"/>
            <a:r>
              <a:rPr lang="en-US" sz="1000" dirty="0"/>
              <a:t>FIGURE 9.15  Asymmetrical (Beta) Distribution for Activity Duration Estimation </a:t>
            </a:r>
          </a:p>
        </p:txBody>
      </p:sp>
      <p:pic>
        <p:nvPicPr>
          <p:cNvPr id="35842" name="Picture 3" descr="FG_09_015"/>
          <p:cNvPicPr>
            <a:picLocks noChangeAspect="1" noChangeArrowheads="1"/>
          </p:cNvPicPr>
          <p:nvPr/>
        </p:nvPicPr>
        <p:blipFill>
          <a:blip r:embed="rId3"/>
          <a:srcRect/>
          <a:stretch>
            <a:fillRect/>
          </a:stretch>
        </p:blipFill>
        <p:spPr bwMode="auto">
          <a:xfrm>
            <a:off x="304800" y="3280787"/>
            <a:ext cx="8229600" cy="2819400"/>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A3D58F54-D29E-4FF3-BB55-77269BEF15CA}" type="slidenum">
              <a:rPr lang="en-US">
                <a:solidFill>
                  <a:srgbClr val="045C75"/>
                </a:solidFill>
                <a:cs typeface="Arial" charset="0"/>
              </a:rPr>
              <a:pPr fontAlgn="base">
                <a:spcBef>
                  <a:spcPct val="0"/>
                </a:spcBef>
                <a:spcAft>
                  <a:spcPct val="0"/>
                </a:spcAft>
                <a:defRPr/>
              </a:pPr>
              <a:t>46</a:t>
            </a:fld>
            <a:endParaRPr lang="en-US" dirty="0">
              <a:solidFill>
                <a:srgbClr val="045C75"/>
              </a:solidFill>
              <a:cs typeface="Arial" charset="0"/>
            </a:endParaRPr>
          </a:p>
        </p:txBody>
      </p:sp>
      <p:sp>
        <p:nvSpPr>
          <p:cNvPr id="7" name="Action Button: Help 6">
            <a:hlinkClick r:id="" action="ppaction://noaction" highlightClick="1"/>
          </p:cNvPr>
          <p:cNvSpPr/>
          <p:nvPr/>
        </p:nvSpPr>
        <p:spPr>
          <a:xfrm>
            <a:off x="5638800" y="2224806"/>
            <a:ext cx="3048000" cy="1380932"/>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Why is an asymmetrical estimate more </a:t>
            </a:r>
            <a:r>
              <a:rPr lang="en-US" sz="2000" b="1" dirty="0"/>
              <a:t>realistic</a:t>
            </a:r>
            <a:r>
              <a:rPr lang="en-US" sz="2000" dirty="0"/>
              <a:t> than a symmetrical one for costs or durations?  </a:t>
            </a:r>
          </a:p>
        </p:txBody>
      </p:sp>
      <p:sp>
        <p:nvSpPr>
          <p:cNvPr id="3" name="TextBox 2"/>
          <p:cNvSpPr txBox="1"/>
          <p:nvPr/>
        </p:nvSpPr>
        <p:spPr>
          <a:xfrm>
            <a:off x="2476500" y="5618649"/>
            <a:ext cx="1219200" cy="369332"/>
          </a:xfrm>
          <a:prstGeom prst="rect">
            <a:avLst/>
          </a:prstGeom>
          <a:noFill/>
        </p:spPr>
        <p:txBody>
          <a:bodyPr wrap="square" rtlCol="0">
            <a:spAutoFit/>
          </a:bodyPr>
          <a:lstStyle/>
          <a:p>
            <a:r>
              <a:rPr lang="en-CA" dirty="0"/>
              <a:t>Optimistic</a:t>
            </a:r>
          </a:p>
        </p:txBody>
      </p:sp>
      <p:sp>
        <p:nvSpPr>
          <p:cNvPr id="9" name="TextBox 8"/>
          <p:cNvSpPr txBox="1"/>
          <p:nvPr/>
        </p:nvSpPr>
        <p:spPr>
          <a:xfrm>
            <a:off x="7285038" y="5618649"/>
            <a:ext cx="1371600" cy="369332"/>
          </a:xfrm>
          <a:prstGeom prst="rect">
            <a:avLst/>
          </a:prstGeom>
          <a:noFill/>
        </p:spPr>
        <p:txBody>
          <a:bodyPr wrap="square" rtlCol="0">
            <a:spAutoFit/>
          </a:bodyPr>
          <a:lstStyle/>
          <a:p>
            <a:r>
              <a:rPr lang="en-CA" dirty="0"/>
              <a:t>Pessimistic</a:t>
            </a:r>
          </a:p>
        </p:txBody>
      </p:sp>
      <p:sp>
        <p:nvSpPr>
          <p:cNvPr id="10" name="TextBox 9"/>
          <p:cNvSpPr txBox="1"/>
          <p:nvPr/>
        </p:nvSpPr>
        <p:spPr>
          <a:xfrm>
            <a:off x="4286250" y="4756558"/>
            <a:ext cx="1219200" cy="646331"/>
          </a:xfrm>
          <a:prstGeom prst="rect">
            <a:avLst/>
          </a:prstGeom>
          <a:noFill/>
        </p:spPr>
        <p:txBody>
          <a:bodyPr wrap="square" rtlCol="0">
            <a:spAutoFit/>
          </a:bodyPr>
          <a:lstStyle/>
          <a:p>
            <a:r>
              <a:rPr lang="en-CA" dirty="0"/>
              <a:t>Most</a:t>
            </a:r>
          </a:p>
          <a:p>
            <a:r>
              <a:rPr lang="en-CA" dirty="0"/>
              <a:t>Likely</a:t>
            </a:r>
          </a:p>
        </p:txBody>
      </p:sp>
      <p:sp>
        <p:nvSpPr>
          <p:cNvPr id="13" name="Rectangle 2"/>
          <p:cNvSpPr txBox="1">
            <a:spLocks noChangeArrowheads="1"/>
          </p:cNvSpPr>
          <p:nvPr/>
        </p:nvSpPr>
        <p:spPr>
          <a:xfrm>
            <a:off x="212724" y="186513"/>
            <a:ext cx="8702675" cy="524260"/>
          </a:xfrm>
          <a:prstGeom prst="rect">
            <a:avLst/>
          </a:prstGeom>
        </p:spPr>
        <p:txBody>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eaLnBrk="1" hangingPunct="1"/>
            <a:r>
              <a:rPr lang="en-US" sz="3600" b="1" dirty="0"/>
              <a:t>Asymmetrical (skewed or Beta) Distribution</a:t>
            </a:r>
          </a:p>
        </p:txBody>
      </p:sp>
      <p:sp>
        <p:nvSpPr>
          <p:cNvPr id="14" name="Action Button: Information 13">
            <a:hlinkClick r:id="" action="ppaction://noaction" highlightClick="1"/>
          </p:cNvPr>
          <p:cNvSpPr/>
          <p:nvPr/>
        </p:nvSpPr>
        <p:spPr>
          <a:xfrm>
            <a:off x="304800" y="2224806"/>
            <a:ext cx="3200400" cy="2144780"/>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b="1" dirty="0"/>
              <a:t>Skewed</a:t>
            </a:r>
            <a:r>
              <a:rPr lang="en-US" sz="2200" dirty="0"/>
              <a:t> estimates are typically </a:t>
            </a:r>
            <a:r>
              <a:rPr lang="en-US" sz="2200" b="1" dirty="0"/>
              <a:t>more realistic </a:t>
            </a:r>
            <a:r>
              <a:rPr lang="en-US" sz="2200" dirty="0"/>
              <a:t>for duration and cost estimates, but it’s simpler to use a normal distribution</a:t>
            </a:r>
          </a:p>
        </p:txBody>
      </p:sp>
      <p:sp>
        <p:nvSpPr>
          <p:cNvPr id="5" name="Rectangle 4"/>
          <p:cNvSpPr/>
          <p:nvPr/>
        </p:nvSpPr>
        <p:spPr>
          <a:xfrm>
            <a:off x="457200" y="903855"/>
            <a:ext cx="7467600" cy="1077218"/>
          </a:xfrm>
          <a:prstGeom prst="rect">
            <a:avLst/>
          </a:prstGeom>
        </p:spPr>
        <p:txBody>
          <a:bodyPr wrap="square">
            <a:spAutoFit/>
          </a:bodyPr>
          <a:lstStyle/>
          <a:p>
            <a:r>
              <a:rPr lang="en-CA" sz="2000" dirty="0"/>
              <a:t>See this link for a YouTube example of a normal distribution and a </a:t>
            </a:r>
            <a:r>
              <a:rPr lang="en-CA" sz="2000" b="1" dirty="0"/>
              <a:t>skewed</a:t>
            </a:r>
            <a:r>
              <a:rPr lang="en-CA" sz="2000" dirty="0"/>
              <a:t> </a:t>
            </a:r>
            <a:r>
              <a:rPr lang="en-CA" sz="2000" b="1" dirty="0"/>
              <a:t>distribution</a:t>
            </a:r>
            <a:r>
              <a:rPr lang="en-CA" sz="2000" dirty="0"/>
              <a:t> 3:23 min, good summary at 3:10 in video</a:t>
            </a:r>
          </a:p>
          <a:p>
            <a:r>
              <a:rPr lang="en-CA" sz="2400" dirty="0">
                <a:hlinkClick r:id="rId4"/>
              </a:rPr>
              <a:t>https://www.youtube.com/watch/XSSRrVMOqlQ</a:t>
            </a:r>
            <a:endParaRPr lang="en-CA" sz="2400" dirty="0"/>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06217" y="1029648"/>
            <a:ext cx="680583" cy="680583"/>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5768" y="5955458"/>
            <a:ext cx="999831" cy="707197"/>
          </a:xfrm>
          <a:prstGeom prst="rect">
            <a:avLst/>
          </a:prstGeom>
        </p:spPr>
      </p:pic>
    </p:spTree>
    <p:extLst>
      <p:ext uri="{BB962C8B-B14F-4D97-AF65-F5344CB8AC3E}">
        <p14:creationId xmlns:p14="http://schemas.microsoft.com/office/powerpoint/2010/main" val="25707725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305800" cy="1143000"/>
          </a:xfrm>
        </p:spPr>
        <p:txBody>
          <a:bodyPr>
            <a:normAutofit fontScale="90000"/>
          </a:bodyPr>
          <a:lstStyle/>
          <a:p>
            <a:pPr eaLnBrk="1" fontAlgn="auto" hangingPunct="1">
              <a:spcAft>
                <a:spcPts val="0"/>
              </a:spcAft>
              <a:defRPr/>
            </a:pPr>
            <a:r>
              <a:rPr lang="en-US" b="1" dirty="0"/>
              <a:t>Activity Durations </a:t>
            </a:r>
            <a:br>
              <a:rPr lang="en-US" b="1" dirty="0"/>
            </a:br>
            <a:r>
              <a:rPr lang="en-US" b="1" dirty="0"/>
              <a:t>and Variances</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BF9ECAA8-0122-4719-AFFB-D2C23AAE6899}" type="slidenum">
              <a:rPr lang="en-US">
                <a:solidFill>
                  <a:srgbClr val="045C75"/>
                </a:solidFill>
                <a:cs typeface="Arial" charset="0"/>
              </a:rPr>
              <a:pPr fontAlgn="base">
                <a:spcBef>
                  <a:spcPct val="0"/>
                </a:spcBef>
                <a:spcAft>
                  <a:spcPct val="0"/>
                </a:spcAft>
                <a:defRPr/>
              </a:pPr>
              <a:t>47</a:t>
            </a:fld>
            <a:endParaRPr lang="en-US" dirty="0">
              <a:solidFill>
                <a:srgbClr val="045C75"/>
              </a:solidFill>
              <a:cs typeface="Arial" charset="0"/>
            </a:endParaRPr>
          </a:p>
        </p:txBody>
      </p:sp>
      <p:pic>
        <p:nvPicPr>
          <p:cNvPr id="36867" name="Picture 2"/>
          <p:cNvPicPr>
            <a:picLocks noChangeAspect="1" noChangeArrowheads="1"/>
          </p:cNvPicPr>
          <p:nvPr/>
        </p:nvPicPr>
        <p:blipFill>
          <a:blip r:embed="rId3"/>
          <a:srcRect/>
          <a:stretch>
            <a:fillRect/>
          </a:stretch>
        </p:blipFill>
        <p:spPr bwMode="auto">
          <a:xfrm>
            <a:off x="304800" y="1752600"/>
            <a:ext cx="8305800" cy="4724400"/>
          </a:xfrm>
          <a:prstGeom prst="rect">
            <a:avLst/>
          </a:prstGeom>
          <a:noFill/>
          <a:ln w="9525">
            <a:solidFill>
              <a:schemeClr val="tx1"/>
            </a:solidFill>
            <a:miter lim="800000"/>
            <a:headEnd/>
            <a:tailEnd/>
          </a:ln>
        </p:spPr>
      </p:pic>
      <p:sp>
        <p:nvSpPr>
          <p:cNvPr id="36869" name="TextBox 3"/>
          <p:cNvSpPr txBox="1">
            <a:spLocks noChangeArrowheads="1"/>
          </p:cNvSpPr>
          <p:nvPr/>
        </p:nvSpPr>
        <p:spPr bwMode="auto">
          <a:xfrm>
            <a:off x="7140575" y="1981200"/>
            <a:ext cx="715260" cy="246221"/>
          </a:xfrm>
          <a:prstGeom prst="rect">
            <a:avLst/>
          </a:prstGeom>
          <a:noFill/>
          <a:ln w="9525">
            <a:noFill/>
            <a:miter lim="800000"/>
            <a:headEnd/>
            <a:tailEnd/>
          </a:ln>
        </p:spPr>
        <p:txBody>
          <a:bodyPr wrap="none">
            <a:spAutoFit/>
          </a:bodyPr>
          <a:lstStyle/>
          <a:p>
            <a:r>
              <a:rPr lang="en-US" sz="1000" dirty="0"/>
              <a:t>Table 9.2</a:t>
            </a:r>
          </a:p>
        </p:txBody>
      </p:sp>
      <p:sp>
        <p:nvSpPr>
          <p:cNvPr id="7" name="Action Button: Help 6">
            <a:hlinkClick r:id="" action="ppaction://noaction" highlightClick="1"/>
          </p:cNvPr>
          <p:cNvSpPr/>
          <p:nvPr/>
        </p:nvSpPr>
        <p:spPr>
          <a:xfrm>
            <a:off x="4968648" y="152400"/>
            <a:ext cx="2732314" cy="144780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t>Are O and P symmetrical around “Likely” very realistic?</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6000972"/>
            <a:ext cx="999831" cy="707197"/>
          </a:xfrm>
          <a:prstGeom prst="rect">
            <a:avLst/>
          </a:prstGeom>
        </p:spPr>
      </p:pic>
      <p:sp>
        <p:nvSpPr>
          <p:cNvPr id="4" name="Oval 3"/>
          <p:cNvSpPr/>
          <p:nvPr/>
        </p:nvSpPr>
        <p:spPr>
          <a:xfrm>
            <a:off x="4191000" y="3200400"/>
            <a:ext cx="4267200" cy="53340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226671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2"/>
          <p:cNvSpPr txBox="1">
            <a:spLocks noChangeArrowheads="1"/>
          </p:cNvSpPr>
          <p:nvPr/>
        </p:nvSpPr>
        <p:spPr bwMode="auto">
          <a:xfrm>
            <a:off x="609600" y="4947065"/>
            <a:ext cx="3444875" cy="246221"/>
          </a:xfrm>
          <a:prstGeom prst="rect">
            <a:avLst/>
          </a:prstGeom>
          <a:noFill/>
          <a:ln w="9525">
            <a:noFill/>
            <a:miter lim="800000"/>
            <a:headEnd/>
            <a:tailEnd/>
          </a:ln>
        </p:spPr>
        <p:txBody>
          <a:bodyPr wrap="square">
            <a:spAutoFit/>
          </a:bodyPr>
          <a:lstStyle/>
          <a:p>
            <a:pPr algn="ctr"/>
            <a:r>
              <a:rPr lang="en-US" sz="1000" dirty="0"/>
              <a:t>Retrieved from  https://en.wikipedia.org/wiki/Skewness</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A3D58F54-D29E-4FF3-BB55-77269BEF15CA}" type="slidenum">
              <a:rPr lang="en-US">
                <a:solidFill>
                  <a:srgbClr val="045C75"/>
                </a:solidFill>
                <a:cs typeface="Arial" charset="0"/>
              </a:rPr>
              <a:pPr fontAlgn="base">
                <a:spcBef>
                  <a:spcPct val="0"/>
                </a:spcBef>
                <a:spcAft>
                  <a:spcPct val="0"/>
                </a:spcAft>
                <a:defRPr/>
              </a:pPr>
              <a:t>48</a:t>
            </a:fld>
            <a:endParaRPr lang="en-US" dirty="0">
              <a:solidFill>
                <a:srgbClr val="045C75"/>
              </a:solidFill>
              <a:cs typeface="Arial" charset="0"/>
            </a:endParaRPr>
          </a:p>
        </p:txBody>
      </p:sp>
      <p:sp>
        <p:nvSpPr>
          <p:cNvPr id="7" name="Action Button: Help 6">
            <a:hlinkClick r:id="" action="ppaction://noaction" highlightClick="1"/>
          </p:cNvPr>
          <p:cNvSpPr/>
          <p:nvPr/>
        </p:nvSpPr>
        <p:spPr>
          <a:xfrm>
            <a:off x="441325" y="5286520"/>
            <a:ext cx="8305800" cy="106983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In statistics, the most common measures of Central Tendency are the mean (average), the median (half of the data is on either side), and the mode (the most frequent value or the peak of the data). </a:t>
            </a:r>
          </a:p>
        </p:txBody>
      </p:sp>
      <p:sp>
        <p:nvSpPr>
          <p:cNvPr id="13" name="Rectangle 2"/>
          <p:cNvSpPr txBox="1">
            <a:spLocks noChangeArrowheads="1"/>
          </p:cNvSpPr>
          <p:nvPr/>
        </p:nvSpPr>
        <p:spPr>
          <a:xfrm>
            <a:off x="212724" y="186513"/>
            <a:ext cx="8702675" cy="524260"/>
          </a:xfrm>
          <a:prstGeom prst="rect">
            <a:avLst/>
          </a:prstGeom>
        </p:spPr>
        <p:txBody>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eaLnBrk="1" hangingPunct="1"/>
            <a:r>
              <a:rPr lang="en-US" sz="3600" b="1" dirty="0"/>
              <a:t>Positive Skew and Central Tendency</a:t>
            </a:r>
          </a:p>
        </p:txBody>
      </p:sp>
      <p:sp>
        <p:nvSpPr>
          <p:cNvPr id="14" name="Action Button: Information 13">
            <a:hlinkClick r:id="" action="ppaction://noaction" highlightClick="1"/>
          </p:cNvPr>
          <p:cNvSpPr/>
          <p:nvPr/>
        </p:nvSpPr>
        <p:spPr>
          <a:xfrm>
            <a:off x="441325" y="914400"/>
            <a:ext cx="8305800" cy="1016926"/>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2000" dirty="0"/>
              <a:t>In most cases in project management, we have a </a:t>
            </a:r>
            <a:r>
              <a:rPr lang="en-CA" sz="2000" b="1" u="sng" dirty="0"/>
              <a:t>positive skew</a:t>
            </a:r>
            <a:r>
              <a:rPr lang="en-CA" sz="2000" dirty="0"/>
              <a:t>.  Things might finish a little bit quicker or cheaper – but there’s a very good chance it could take a lot longer and require a lot more money.</a:t>
            </a:r>
          </a:p>
        </p:txBody>
      </p:sp>
      <p:pic>
        <p:nvPicPr>
          <p:cNvPr id="4098" name="Picture 2" descr="File:Relationship between mean and median under different skewn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058234"/>
            <a:ext cx="7620000" cy="287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2516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Rectangle 2"/>
          <p:cNvSpPr>
            <a:spLocks noGrp="1" noChangeArrowheads="1"/>
          </p:cNvSpPr>
          <p:nvPr>
            <p:ph type="title"/>
          </p:nvPr>
        </p:nvSpPr>
        <p:spPr>
          <a:xfrm>
            <a:off x="457200" y="274638"/>
            <a:ext cx="8229600" cy="524260"/>
          </a:xfrm>
        </p:spPr>
        <p:txBody>
          <a:bodyPr/>
          <a:lstStyle/>
          <a:p>
            <a:pPr eaLnBrk="1" hangingPunct="1"/>
            <a:r>
              <a:rPr lang="en-US" sz="4000" b="1" dirty="0"/>
              <a:t>3-Point Estimate (TE) Formulas</a:t>
            </a:r>
          </a:p>
        </p:txBody>
      </p:sp>
      <p:sp>
        <p:nvSpPr>
          <p:cNvPr id="1093" name="Rectangle 3"/>
          <p:cNvSpPr>
            <a:spLocks noGrp="1" noChangeArrowheads="1"/>
          </p:cNvSpPr>
          <p:nvPr>
            <p:ph type="body" sz="half" idx="1"/>
          </p:nvPr>
        </p:nvSpPr>
        <p:spPr>
          <a:xfrm>
            <a:off x="235633" y="825819"/>
            <a:ext cx="8679767" cy="4107917"/>
          </a:xfrm>
        </p:spPr>
        <p:txBody>
          <a:bodyPr/>
          <a:lstStyle/>
          <a:p>
            <a:pPr eaLnBrk="1" hangingPunct="1"/>
            <a:r>
              <a:rPr lang="en-US" sz="2400" dirty="0"/>
              <a:t>Typically Activity duration (and cost) estimates are skewed curves, and frequently </a:t>
            </a:r>
            <a:r>
              <a:rPr lang="en-US" sz="2400" b="1" dirty="0">
                <a:solidFill>
                  <a:srgbClr val="FF0000"/>
                </a:solidFill>
              </a:rPr>
              <a:t>we don’t have historical data </a:t>
            </a:r>
            <a:r>
              <a:rPr lang="en-US" sz="2400" dirty="0"/>
              <a:t>so we might have our experts estimate using 3 points - Optimistic, Most Likely, Pessimistic (O, M, P).</a:t>
            </a:r>
          </a:p>
          <a:p>
            <a:pPr eaLnBrk="1" hangingPunct="1"/>
            <a:r>
              <a:rPr lang="en-US" sz="2400" dirty="0"/>
              <a:t>We use two types of  3-point estimating formulas to derive our estimate called TE.</a:t>
            </a:r>
            <a:endParaRPr lang="en-US" sz="2400" b="1" dirty="0"/>
          </a:p>
          <a:p>
            <a:pPr marL="881063" lvl="1" indent="-514350" eaLnBrk="1" hangingPunct="1">
              <a:buFont typeface="+mj-lt"/>
              <a:buAutoNum type="arabicPeriod"/>
            </a:pPr>
            <a:r>
              <a:rPr lang="en-US" sz="3000" b="1" dirty="0"/>
              <a:t>Triangular</a:t>
            </a:r>
            <a:r>
              <a:rPr lang="en-US" sz="2200" b="1" dirty="0"/>
              <a:t> </a:t>
            </a:r>
            <a:r>
              <a:rPr lang="en-US" sz="2200" dirty="0"/>
              <a:t>estimate, a simple average </a:t>
            </a:r>
            <a:r>
              <a:rPr lang="en-US" sz="3400" dirty="0"/>
              <a:t>(</a:t>
            </a:r>
            <a:r>
              <a:rPr lang="en-US" sz="3400" dirty="0" err="1"/>
              <a:t>a+m+b</a:t>
            </a:r>
            <a:r>
              <a:rPr lang="en-US" sz="3400" dirty="0"/>
              <a:t>)/3 </a:t>
            </a:r>
            <a:endParaRPr lang="en-US" sz="2200" dirty="0"/>
          </a:p>
          <a:p>
            <a:pPr marL="881063" lvl="1" indent="-514350" eaLnBrk="1" hangingPunct="1">
              <a:buFont typeface="+mj-lt"/>
              <a:buAutoNum type="arabicPeriod"/>
            </a:pPr>
            <a:r>
              <a:rPr lang="en-US" sz="2600" b="1" dirty="0"/>
              <a:t>PERT</a:t>
            </a:r>
            <a:r>
              <a:rPr lang="en-US" sz="2200" dirty="0"/>
              <a:t> Method of duration estimate which is a </a:t>
            </a:r>
            <a:r>
              <a:rPr lang="en-US" sz="2200" b="1" dirty="0"/>
              <a:t>weighted</a:t>
            </a:r>
            <a:r>
              <a:rPr lang="en-US" sz="2200" dirty="0"/>
              <a:t> average, and </a:t>
            </a:r>
            <a:r>
              <a:rPr lang="en-US" sz="2200" b="1" dirty="0">
                <a:solidFill>
                  <a:srgbClr val="FF0000"/>
                </a:solidFill>
              </a:rPr>
              <a:t>produces a more practical estimate </a:t>
            </a:r>
            <a:r>
              <a:rPr lang="en-US" sz="2200" dirty="0"/>
              <a:t>(closer to the median) for </a:t>
            </a:r>
            <a:r>
              <a:rPr lang="en-US" sz="2200" b="1" dirty="0"/>
              <a:t>skewed</a:t>
            </a:r>
            <a:r>
              <a:rPr lang="en-US" sz="2200" dirty="0"/>
              <a:t> distributions.</a:t>
            </a:r>
          </a:p>
          <a:p>
            <a:pPr eaLnBrk="1" hangingPunct="1"/>
            <a:endParaRPr lang="en-US" sz="2200" dirty="0"/>
          </a:p>
        </p:txBody>
      </p:sp>
      <p:graphicFrame>
        <p:nvGraphicFramePr>
          <p:cNvPr id="1091" name="Object 67"/>
          <p:cNvGraphicFramePr>
            <a:graphicFrameLocks noGrp="1" noChangeAspect="1"/>
          </p:cNvGraphicFramePr>
          <p:nvPr>
            <p:ph sz="half" idx="2"/>
            <p:extLst>
              <p:ext uri="{D42A27DB-BD31-4B8C-83A1-F6EECF244321}">
                <p14:modId xmlns:p14="http://schemas.microsoft.com/office/powerpoint/2010/main" val="568941949"/>
              </p:ext>
            </p:extLst>
          </p:nvPr>
        </p:nvGraphicFramePr>
        <p:xfrm>
          <a:off x="448638" y="5081646"/>
          <a:ext cx="4287135" cy="802734"/>
        </p:xfrm>
        <a:graphic>
          <a:graphicData uri="http://schemas.openxmlformats.org/presentationml/2006/ole">
            <mc:AlternateContent xmlns:mc="http://schemas.openxmlformats.org/markup-compatibility/2006">
              <mc:Choice xmlns:v="urn:schemas-microsoft-com:vml" Requires="v">
                <p:oleObj spid="_x0000_s3175" name="Equation" r:id="rId4" imgW="2286000" imgH="393700" progId="">
                  <p:embed/>
                </p:oleObj>
              </mc:Choice>
              <mc:Fallback>
                <p:oleObj name="Equation" r:id="rId4" imgW="2286000" imgH="393700" progId="">
                  <p:embed/>
                  <p:pic>
                    <p:nvPicPr>
                      <p:cNvPr id="1091" name="Object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638" y="5081646"/>
                        <a:ext cx="4287135" cy="802734"/>
                      </a:xfrm>
                      <a:prstGeom prst="rect">
                        <a:avLst/>
                      </a:prstGeom>
                      <a:solidFill>
                        <a:srgbClr val="FFCC99"/>
                      </a:solidFill>
                    </p:spPr>
                  </p:pic>
                </p:oleObj>
              </mc:Fallback>
            </mc:AlternateContent>
          </a:graphicData>
        </a:graphic>
      </p:graphicFrame>
      <p:sp>
        <p:nvSpPr>
          <p:cNvPr id="4" name="Slide Number Placeholder 3"/>
          <p:cNvSpPr>
            <a:spLocks noGrp="1"/>
          </p:cNvSpPr>
          <p:nvPr>
            <p:ph type="sldNum" sz="quarter" idx="11"/>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7E6F83FA-FB4B-4501-8E68-14D477AA75E6}" type="slidenum">
              <a:rPr lang="en-US">
                <a:solidFill>
                  <a:srgbClr val="045C75"/>
                </a:solidFill>
                <a:cs typeface="Arial" charset="0"/>
              </a:rPr>
              <a:pPr fontAlgn="base">
                <a:spcBef>
                  <a:spcPct val="0"/>
                </a:spcBef>
                <a:spcAft>
                  <a:spcPct val="0"/>
                </a:spcAft>
                <a:defRPr/>
              </a:pPr>
              <a:t>49</a:t>
            </a:fld>
            <a:endParaRPr lang="en-US" dirty="0">
              <a:solidFill>
                <a:srgbClr val="045C75"/>
              </a:solidFill>
              <a:cs typeface="Arial" charset="0"/>
            </a:endParaRPr>
          </a:p>
        </p:txBody>
      </p:sp>
      <p:sp>
        <p:nvSpPr>
          <p:cNvPr id="14" name="Action Button: Help 13">
            <a:hlinkClick r:id="" action="ppaction://noaction" highlightClick="1"/>
          </p:cNvPr>
          <p:cNvSpPr/>
          <p:nvPr/>
        </p:nvSpPr>
        <p:spPr>
          <a:xfrm>
            <a:off x="448638" y="5977861"/>
            <a:ext cx="6649236" cy="550449"/>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What if O, M, and P were 2, 3 and 10?  Triangular vs PERT?  What would be the differences in the estimates.?</a:t>
            </a: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2800" y="5995003"/>
            <a:ext cx="999831" cy="707197"/>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84797" y="4688055"/>
            <a:ext cx="602003" cy="637992"/>
          </a:xfrm>
          <a:prstGeom prst="rect">
            <a:avLst/>
          </a:prstGeom>
        </p:spPr>
      </p:pic>
      <p:sp>
        <p:nvSpPr>
          <p:cNvPr id="16" name="Octagon 15"/>
          <p:cNvSpPr>
            <a:spLocks noChangeAspect="1"/>
          </p:cNvSpPr>
          <p:nvPr/>
        </p:nvSpPr>
        <p:spPr>
          <a:xfrm>
            <a:off x="8113781" y="5297165"/>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1783545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713886" y="1066800"/>
            <a:ext cx="4229615" cy="5502275"/>
          </a:xfrm>
          <a:prstGeom prst="rect">
            <a:avLst/>
          </a:prstGeom>
        </p:spPr>
      </p:pic>
      <p:cxnSp>
        <p:nvCxnSpPr>
          <p:cNvPr id="3" name="Straight Connector 2"/>
          <p:cNvCxnSpPr/>
          <p:nvPr/>
        </p:nvCxnSpPr>
        <p:spPr>
          <a:xfrm>
            <a:off x="6019800" y="1595438"/>
            <a:ext cx="2574131" cy="94375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5943601" y="2514601"/>
            <a:ext cx="3007056" cy="3551400"/>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3" name="Straight Connector 12"/>
          <p:cNvCxnSpPr/>
          <p:nvPr/>
        </p:nvCxnSpPr>
        <p:spPr>
          <a:xfrm>
            <a:off x="4862513" y="3119438"/>
            <a:ext cx="1104900" cy="259556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361" name="Title 1"/>
          <p:cNvSpPr>
            <a:spLocks noGrp="1"/>
          </p:cNvSpPr>
          <p:nvPr>
            <p:ph type="title"/>
          </p:nvPr>
        </p:nvSpPr>
        <p:spPr>
          <a:xfrm>
            <a:off x="470736" y="212583"/>
            <a:ext cx="8229600" cy="1143000"/>
          </a:xfrm>
        </p:spPr>
        <p:txBody>
          <a:bodyPr>
            <a:normAutofit/>
          </a:bodyPr>
          <a:lstStyle/>
          <a:p>
            <a:pPr eaLnBrk="1" hangingPunct="1"/>
            <a:r>
              <a:rPr lang="en-US" b="1" dirty="0"/>
              <a:t>Plan Cost Management – The Plan</a:t>
            </a:r>
          </a:p>
        </p:txBody>
      </p:sp>
      <p:sp>
        <p:nvSpPr>
          <p:cNvPr id="4" name="Slide Number Placeholder 3"/>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08-0</a:t>
            </a:r>
            <a:fld id="{F030421A-639C-4516-B1A0-402058AD5C39}" type="slidenum">
              <a:rPr lang="en-US">
                <a:solidFill>
                  <a:srgbClr val="045C75"/>
                </a:solidFill>
                <a:cs typeface="Arial" charset="0"/>
              </a:rPr>
              <a:pPr fontAlgn="base">
                <a:spcBef>
                  <a:spcPct val="0"/>
                </a:spcBef>
                <a:spcAft>
                  <a:spcPct val="0"/>
                </a:spcAft>
                <a:defRPr/>
              </a:pPr>
              <a:t>5</a:t>
            </a:fld>
            <a:endParaRPr lang="en-US">
              <a:solidFill>
                <a:srgbClr val="045C75"/>
              </a:solidFill>
              <a:cs typeface="Arial" charset="0"/>
            </a:endParaRPr>
          </a:p>
        </p:txBody>
      </p:sp>
      <p:sp>
        <p:nvSpPr>
          <p:cNvPr id="6" name="Rectangle 5">
            <a:hlinkClick r:id="" action="ppaction://noaction" highlightClick="1"/>
          </p:cNvPr>
          <p:cNvSpPr/>
          <p:nvPr/>
        </p:nvSpPr>
        <p:spPr>
          <a:xfrm>
            <a:off x="470736" y="1700585"/>
            <a:ext cx="3908612" cy="40374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CA" sz="2800" b="1" dirty="0"/>
              <a:t>Cost Management Plan</a:t>
            </a:r>
            <a:r>
              <a:rPr lang="en-CA" sz="2800" dirty="0"/>
              <a:t>, the overall plan or guidance for the Cost Management Knowledge Area</a:t>
            </a:r>
          </a:p>
          <a:p>
            <a:pPr algn="ctr"/>
            <a:endParaRPr lang="en-CA" sz="2800" dirty="0"/>
          </a:p>
          <a:p>
            <a:pPr algn="ctr"/>
            <a:r>
              <a:rPr lang="en-CA" sz="2800" dirty="0"/>
              <a:t>E.g., what currency will we be using for the project?</a:t>
            </a:r>
          </a:p>
          <a:p>
            <a:pPr algn="ctr"/>
            <a:endParaRPr lang="en-CA" sz="2800" dirty="0"/>
          </a:p>
        </p:txBody>
      </p:sp>
      <p:sp>
        <p:nvSpPr>
          <p:cNvPr id="7" name="TextBox 4"/>
          <p:cNvSpPr txBox="1">
            <a:spLocks noChangeArrowheads="1"/>
          </p:cNvSpPr>
          <p:nvPr/>
        </p:nvSpPr>
        <p:spPr bwMode="auto">
          <a:xfrm>
            <a:off x="4087453" y="6082999"/>
            <a:ext cx="26550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1000" dirty="0"/>
              <a:t>Source: PMBOK 6</a:t>
            </a:r>
            <a:r>
              <a:rPr lang="en-CA" sz="1000" baseline="30000" dirty="0"/>
              <a:t>th</a:t>
            </a:r>
            <a:r>
              <a:rPr lang="en-CA" sz="1000" dirty="0"/>
              <a:t> Edition, 2017  </a:t>
            </a:r>
          </a:p>
        </p:txBody>
      </p:sp>
      <p:pic>
        <p:nvPicPr>
          <p:cNvPr id="10" name="Picture 9"/>
          <p:cNvPicPr>
            <a:picLocks noChangeAspect="1"/>
          </p:cNvPicPr>
          <p:nvPr/>
        </p:nvPicPr>
        <p:blipFill rotWithShape="1">
          <a:blip r:embed="rId3"/>
          <a:srcRect l="2632" t="8860" r="68109" b="61833"/>
          <a:stretch/>
        </p:blipFill>
        <p:spPr>
          <a:xfrm>
            <a:off x="6231412" y="2664296"/>
            <a:ext cx="2514600" cy="32766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2081" y="5940896"/>
            <a:ext cx="999831" cy="707197"/>
          </a:xfrm>
          <a:prstGeom prst="rect">
            <a:avLst/>
          </a:prstGeom>
        </p:spPr>
      </p:pic>
    </p:spTree>
    <p:extLst>
      <p:ext uri="{BB962C8B-B14F-4D97-AF65-F5344CB8AC3E}">
        <p14:creationId xmlns:p14="http://schemas.microsoft.com/office/powerpoint/2010/main" val="27175682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273" y="123500"/>
            <a:ext cx="8229600" cy="1143000"/>
          </a:xfrm>
        </p:spPr>
        <p:txBody>
          <a:bodyPr>
            <a:normAutofit fontScale="90000"/>
          </a:bodyPr>
          <a:lstStyle/>
          <a:p>
            <a:r>
              <a:rPr lang="en-CA" b="1" dirty="0"/>
              <a:t>Comparison of Skewed Distribution Measurements</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50</a:t>
            </a:fld>
            <a:endParaRPr lang="en-US" dirty="0"/>
          </a:p>
        </p:txBody>
      </p:sp>
      <p:pic>
        <p:nvPicPr>
          <p:cNvPr id="5" name="Picture 4"/>
          <p:cNvPicPr>
            <a:picLocks noChangeAspect="1"/>
          </p:cNvPicPr>
          <p:nvPr/>
        </p:nvPicPr>
        <p:blipFill>
          <a:blip r:embed="rId3"/>
          <a:stretch>
            <a:fillRect/>
          </a:stretch>
        </p:blipFill>
        <p:spPr>
          <a:xfrm>
            <a:off x="152400" y="1374234"/>
            <a:ext cx="8836653" cy="2219325"/>
          </a:xfrm>
          <a:prstGeom prst="rect">
            <a:avLst/>
          </a:prstGeom>
        </p:spPr>
      </p:pic>
      <p:sp>
        <p:nvSpPr>
          <p:cNvPr id="7" name="Action Button: Information 6">
            <a:hlinkClick r:id="" action="ppaction://noaction" highlightClick="1"/>
          </p:cNvPr>
          <p:cNvSpPr/>
          <p:nvPr/>
        </p:nvSpPr>
        <p:spPr>
          <a:xfrm>
            <a:off x="450273" y="3680537"/>
            <a:ext cx="8305800" cy="2864642"/>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2200" dirty="0"/>
              <a:t>One of the reasons a PERT estimate is used for a duration is that it typically is the closest to the Median, which represents the point at which 50% of the probability is less than the median and 50% more.  If we only have O, M and P estimates we cannot calculate the Median, but we can calculate a PERT estimate which is close to the Median. And we can’t calculate the real Average with O, M, P, only a 3-point triangular average. But either way, </a:t>
            </a:r>
            <a:r>
              <a:rPr lang="en-CA" sz="2200" b="1" dirty="0"/>
              <a:t>what does an “average” </a:t>
            </a:r>
            <a:r>
              <a:rPr lang="en-CA" sz="2200" b="1" u="sng" dirty="0"/>
              <a:t>really</a:t>
            </a:r>
            <a:r>
              <a:rPr lang="en-CA" sz="2200" b="1" dirty="0"/>
              <a:t> tell us in a skewed distribution</a:t>
            </a:r>
            <a:r>
              <a:rPr lang="en-CA" sz="2200" dirty="0"/>
              <a:t>?</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6094" y="6089093"/>
            <a:ext cx="999831" cy="707197"/>
          </a:xfrm>
          <a:prstGeom prst="rect">
            <a:avLst/>
          </a:prstGeom>
        </p:spPr>
      </p:pic>
      <p:sp>
        <p:nvSpPr>
          <p:cNvPr id="3" name="TextBox 2"/>
          <p:cNvSpPr txBox="1"/>
          <p:nvPr/>
        </p:nvSpPr>
        <p:spPr>
          <a:xfrm>
            <a:off x="3900181" y="695000"/>
            <a:ext cx="4436594" cy="1477328"/>
          </a:xfrm>
          <a:prstGeom prst="rect">
            <a:avLst/>
          </a:prstGeom>
          <a:noFill/>
        </p:spPr>
        <p:txBody>
          <a:bodyPr wrap="square" rtlCol="0">
            <a:spAutoFit/>
          </a:bodyPr>
          <a:lstStyle/>
          <a:p>
            <a:pPr algn="r"/>
            <a:r>
              <a:rPr lang="en-CA" b="1" dirty="0">
                <a:solidFill>
                  <a:srgbClr val="00B050"/>
                </a:solidFill>
              </a:rPr>
              <a:t>Median</a:t>
            </a:r>
            <a:r>
              <a:rPr lang="en-CA" dirty="0"/>
              <a:t> &amp; </a:t>
            </a:r>
            <a:r>
              <a:rPr lang="en-CA" b="1" dirty="0">
                <a:solidFill>
                  <a:srgbClr val="00B0F0"/>
                </a:solidFill>
              </a:rPr>
              <a:t>Average</a:t>
            </a:r>
            <a:r>
              <a:rPr lang="en-CA" dirty="0"/>
              <a:t> – we need a </a:t>
            </a:r>
            <a:r>
              <a:rPr lang="en-CA" b="1" dirty="0"/>
              <a:t>historical data set</a:t>
            </a:r>
            <a:br>
              <a:rPr lang="en-CA" b="1" dirty="0"/>
            </a:br>
            <a:endParaRPr lang="en-CA" b="1" dirty="0"/>
          </a:p>
          <a:p>
            <a:pPr algn="r"/>
            <a:r>
              <a:rPr lang="en-CA" b="1" dirty="0">
                <a:solidFill>
                  <a:srgbClr val="FF0000"/>
                </a:solidFill>
              </a:rPr>
              <a:t>PERT</a:t>
            </a:r>
            <a:r>
              <a:rPr lang="en-CA" dirty="0"/>
              <a:t> &amp; </a:t>
            </a:r>
            <a:r>
              <a:rPr lang="en-CA" b="1" dirty="0">
                <a:solidFill>
                  <a:srgbClr val="FFC000"/>
                </a:solidFill>
              </a:rPr>
              <a:t>Triangular</a:t>
            </a:r>
            <a:r>
              <a:rPr lang="en-CA" dirty="0"/>
              <a:t> – we can use </a:t>
            </a:r>
            <a:br>
              <a:rPr lang="en-CA" dirty="0"/>
            </a:br>
            <a:r>
              <a:rPr lang="en-CA" dirty="0"/>
              <a:t>O,M,P from </a:t>
            </a:r>
            <a:r>
              <a:rPr lang="en-CA" b="1" dirty="0"/>
              <a:t>expert opinions</a:t>
            </a:r>
          </a:p>
        </p:txBody>
      </p:sp>
    </p:spTree>
    <p:extLst>
      <p:ext uri="{BB962C8B-B14F-4D97-AF65-F5344CB8AC3E}">
        <p14:creationId xmlns:p14="http://schemas.microsoft.com/office/powerpoint/2010/main" val="20027972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Rectangle 2"/>
          <p:cNvSpPr>
            <a:spLocks noGrp="1" noChangeArrowheads="1"/>
          </p:cNvSpPr>
          <p:nvPr>
            <p:ph type="title"/>
          </p:nvPr>
        </p:nvSpPr>
        <p:spPr>
          <a:xfrm>
            <a:off x="457200" y="242554"/>
            <a:ext cx="8229600" cy="614696"/>
          </a:xfrm>
        </p:spPr>
        <p:txBody>
          <a:bodyPr/>
          <a:lstStyle/>
          <a:p>
            <a:pPr eaLnBrk="1" hangingPunct="1"/>
            <a:r>
              <a:rPr lang="en-US" sz="3600" b="1" dirty="0"/>
              <a:t>Standard Deviation When Using O, M, P</a:t>
            </a:r>
          </a:p>
        </p:txBody>
      </p:sp>
      <p:sp>
        <p:nvSpPr>
          <p:cNvPr id="1093" name="Rectangle 3"/>
          <p:cNvSpPr>
            <a:spLocks noGrp="1" noChangeArrowheads="1"/>
          </p:cNvSpPr>
          <p:nvPr>
            <p:ph type="body" sz="half" idx="1"/>
          </p:nvPr>
        </p:nvSpPr>
        <p:spPr>
          <a:xfrm>
            <a:off x="203395" y="891104"/>
            <a:ext cx="8369105" cy="4974557"/>
          </a:xfrm>
        </p:spPr>
        <p:txBody>
          <a:bodyPr/>
          <a:lstStyle/>
          <a:p>
            <a:pPr eaLnBrk="1" hangingPunct="1"/>
            <a:r>
              <a:rPr lang="en-US" sz="2800" dirty="0"/>
              <a:t>Frequently we don’t have data on Cost or Duration, and so we use 3 estimation points, O, M, P</a:t>
            </a:r>
          </a:p>
          <a:p>
            <a:pPr lvl="1" eaLnBrk="1" hangingPunct="1"/>
            <a:r>
              <a:rPr lang="en-US" dirty="0"/>
              <a:t>Most likely (m) or </a:t>
            </a:r>
            <a:r>
              <a:rPr lang="en-US" b="1" dirty="0"/>
              <a:t>M</a:t>
            </a:r>
          </a:p>
          <a:p>
            <a:pPr lvl="1" eaLnBrk="1" hangingPunct="1"/>
            <a:r>
              <a:rPr lang="en-US" dirty="0"/>
              <a:t>Most pessimistic (b) sometimes “</a:t>
            </a:r>
            <a:r>
              <a:rPr lang="en-US" b="1" dirty="0">
                <a:solidFill>
                  <a:srgbClr val="FF0000"/>
                </a:solidFill>
              </a:rPr>
              <a:t>P</a:t>
            </a:r>
            <a:r>
              <a:rPr lang="en-US" dirty="0"/>
              <a:t>”</a:t>
            </a:r>
          </a:p>
          <a:p>
            <a:pPr lvl="1" eaLnBrk="1" hangingPunct="1"/>
            <a:r>
              <a:rPr lang="en-US" dirty="0"/>
              <a:t>Most optimistic (a) sometimes “</a:t>
            </a:r>
            <a:r>
              <a:rPr lang="en-US" b="1" dirty="0">
                <a:solidFill>
                  <a:srgbClr val="FF0000"/>
                </a:solidFill>
              </a:rPr>
              <a:t>O</a:t>
            </a:r>
            <a:r>
              <a:rPr lang="en-US" dirty="0"/>
              <a:t>”</a:t>
            </a:r>
          </a:p>
          <a:p>
            <a:pPr eaLnBrk="1" hangingPunct="1"/>
            <a:r>
              <a:rPr lang="en-US" sz="2400" b="1" dirty="0"/>
              <a:t>Simplified formula for Standard </a:t>
            </a:r>
            <a:br>
              <a:rPr lang="en-US" sz="2400" b="1" dirty="0"/>
            </a:br>
            <a:r>
              <a:rPr lang="en-US" sz="2400" b="1" dirty="0"/>
              <a:t>Deviation S</a:t>
            </a:r>
            <a:br>
              <a:rPr lang="en-US" sz="2400" b="1" dirty="0"/>
            </a:br>
            <a:endParaRPr lang="en-US" sz="2400" b="1" dirty="0"/>
          </a:p>
        </p:txBody>
      </p:sp>
      <p:sp>
        <p:nvSpPr>
          <p:cNvPr id="4" name="Slide Number Placeholder 3"/>
          <p:cNvSpPr>
            <a:spLocks noGrp="1"/>
          </p:cNvSpPr>
          <p:nvPr>
            <p:ph type="sldNum" sz="quarter" idx="11"/>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7E6F83FA-FB4B-4501-8E68-14D477AA75E6}" type="slidenum">
              <a:rPr lang="en-US">
                <a:solidFill>
                  <a:srgbClr val="045C75"/>
                </a:solidFill>
                <a:cs typeface="Arial" charset="0"/>
              </a:rPr>
              <a:pPr fontAlgn="base">
                <a:spcBef>
                  <a:spcPct val="0"/>
                </a:spcBef>
                <a:spcAft>
                  <a:spcPct val="0"/>
                </a:spcAft>
                <a:defRPr/>
              </a:pPr>
              <a:t>51</a:t>
            </a:fld>
            <a:endParaRPr lang="en-US" dirty="0">
              <a:solidFill>
                <a:srgbClr val="045C75"/>
              </a:solidFill>
              <a:cs typeface="Arial" charset="0"/>
            </a:endParaRPr>
          </a:p>
        </p:txBody>
      </p:sp>
      <mc:AlternateContent xmlns:mc="http://schemas.openxmlformats.org/markup-compatibility/2006">
        <mc:Choice xmlns:a14="http://schemas.microsoft.com/office/drawing/2010/main" Requires="a14">
          <p:sp>
            <p:nvSpPr>
              <p:cNvPr id="3" name="TextBox 2"/>
              <p:cNvSpPr txBox="1"/>
              <p:nvPr/>
            </p:nvSpPr>
            <p:spPr>
              <a:xfrm>
                <a:off x="5753171" y="1893464"/>
                <a:ext cx="2971801" cy="928524"/>
              </a:xfrm>
              <a:prstGeom prst="rect">
                <a:avLst/>
              </a:prstGeom>
              <a:solidFill>
                <a:srgbClr val="FFCC66"/>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𝑠</m:t>
                      </m:r>
                      <m:r>
                        <a:rPr lang="en-CA" sz="2800" b="0" i="1" smtClean="0">
                          <a:latin typeface="Cambria Math" panose="02040503050406030204" pitchFamily="18" charset="0"/>
                        </a:rPr>
                        <m:t>=</m:t>
                      </m:r>
                      <m:f>
                        <m:fPr>
                          <m:ctrlPr>
                            <a:rPr lang="en-US" sz="2800" i="1">
                              <a:latin typeface="Cambria Math" panose="02040503050406030204" pitchFamily="18" charset="0"/>
                            </a:rPr>
                          </m:ctrlPr>
                        </m:fPr>
                        <m:num>
                          <m:d>
                            <m:dPr>
                              <m:ctrlPr>
                                <a:rPr lang="en-US" sz="2800" i="1">
                                  <a:latin typeface="Cambria Math" panose="02040503050406030204" pitchFamily="18" charset="0"/>
                                </a:rPr>
                              </m:ctrlPr>
                            </m:dPr>
                            <m:e>
                              <m:r>
                                <a:rPr lang="en-CA" sz="2800" b="0" i="1" smtClean="0">
                                  <a:latin typeface="Cambria Math" panose="02040503050406030204" pitchFamily="18" charset="0"/>
                                </a:rPr>
                                <m:t>𝑏</m:t>
                              </m:r>
                              <m:r>
                                <a:rPr lang="en-CA" sz="2800" b="0" i="1" smtClean="0">
                                  <a:latin typeface="Cambria Math" panose="02040503050406030204" pitchFamily="18" charset="0"/>
                                </a:rPr>
                                <m:t> −</m:t>
                              </m:r>
                              <m:r>
                                <a:rPr lang="en-CA" sz="2800" b="0" i="1">
                                  <a:latin typeface="Cambria Math" panose="02040503050406030204" pitchFamily="18" charset="0"/>
                                </a:rPr>
                                <m:t>𝑎</m:t>
                              </m:r>
                            </m:e>
                          </m:d>
                        </m:num>
                        <m:den>
                          <m:r>
                            <a:rPr lang="en-CA" sz="2800" b="0" i="1">
                              <a:latin typeface="Cambria Math" panose="02040503050406030204" pitchFamily="18" charset="0"/>
                            </a:rPr>
                            <m:t>6</m:t>
                          </m:r>
                        </m:den>
                      </m:f>
                    </m:oMath>
                  </m:oMathPara>
                </a14:m>
                <a:endParaRPr lang="en-CA" sz="2800" dirty="0"/>
              </a:p>
            </p:txBody>
          </p:sp>
        </mc:Choice>
        <mc:Fallback>
          <p:sp>
            <p:nvSpPr>
              <p:cNvPr id="3" name="TextBox 2"/>
              <p:cNvSpPr txBox="1">
                <a:spLocks noRot="1" noChangeAspect="1" noMove="1" noResize="1" noEditPoints="1" noAdjustHandles="1" noChangeArrowheads="1" noChangeShapeType="1" noTextEdit="1"/>
              </p:cNvSpPr>
              <p:nvPr/>
            </p:nvSpPr>
            <p:spPr>
              <a:xfrm>
                <a:off x="5753171" y="1893464"/>
                <a:ext cx="2971801" cy="928524"/>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5751309" y="2845393"/>
                <a:ext cx="2971801" cy="928524"/>
              </a:xfrm>
              <a:prstGeom prst="rect">
                <a:avLst/>
              </a:prstGeom>
              <a:solidFill>
                <a:srgbClr val="FFCC66"/>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𝑠</m:t>
                      </m:r>
                      <m:r>
                        <a:rPr lang="en-CA" sz="2800" b="0" i="1" smtClean="0">
                          <a:latin typeface="Cambria Math" panose="02040503050406030204" pitchFamily="18" charset="0"/>
                        </a:rPr>
                        <m:t>=</m:t>
                      </m:r>
                      <m:f>
                        <m:fPr>
                          <m:ctrlPr>
                            <a:rPr lang="en-US" sz="2800" i="1">
                              <a:latin typeface="Cambria Math" panose="02040503050406030204" pitchFamily="18" charset="0"/>
                            </a:rPr>
                          </m:ctrlPr>
                        </m:fPr>
                        <m:num>
                          <m:d>
                            <m:dPr>
                              <m:ctrlPr>
                                <a:rPr lang="en-US" sz="2800" i="1">
                                  <a:latin typeface="Cambria Math" panose="02040503050406030204" pitchFamily="18" charset="0"/>
                                </a:rPr>
                              </m:ctrlPr>
                            </m:dPr>
                            <m:e>
                              <m:r>
                                <a:rPr lang="en-CA" sz="2800" b="0" i="1" smtClean="0">
                                  <a:latin typeface="Cambria Math" panose="02040503050406030204" pitchFamily="18" charset="0"/>
                                </a:rPr>
                                <m:t>𝑃</m:t>
                              </m:r>
                              <m:r>
                                <a:rPr lang="en-CA" sz="2800" b="0" i="1" smtClean="0">
                                  <a:latin typeface="Cambria Math" panose="02040503050406030204" pitchFamily="18" charset="0"/>
                                </a:rPr>
                                <m:t>−</m:t>
                              </m:r>
                              <m:r>
                                <a:rPr lang="en-CA" sz="2800" b="0" i="1" smtClean="0">
                                  <a:latin typeface="Cambria Math" panose="02040503050406030204" pitchFamily="18" charset="0"/>
                                </a:rPr>
                                <m:t>𝑂</m:t>
                              </m:r>
                            </m:e>
                          </m:d>
                        </m:num>
                        <m:den>
                          <m:r>
                            <a:rPr lang="en-CA" sz="2800" b="0" i="1">
                              <a:latin typeface="Cambria Math" panose="02040503050406030204" pitchFamily="18" charset="0"/>
                            </a:rPr>
                            <m:t>6</m:t>
                          </m:r>
                        </m:den>
                      </m:f>
                    </m:oMath>
                  </m:oMathPara>
                </a14:m>
                <a:endParaRPr lang="en-CA" sz="2800" dirty="0"/>
              </a:p>
            </p:txBody>
          </p:sp>
        </mc:Choice>
        <mc:Fallback>
          <p:sp>
            <p:nvSpPr>
              <p:cNvPr id="7" name="TextBox 6"/>
              <p:cNvSpPr txBox="1">
                <a:spLocks noRot="1" noChangeAspect="1" noMove="1" noResize="1" noEditPoints="1" noAdjustHandles="1" noChangeArrowheads="1" noChangeShapeType="1" noTextEdit="1"/>
              </p:cNvSpPr>
              <p:nvPr/>
            </p:nvSpPr>
            <p:spPr>
              <a:xfrm>
                <a:off x="5751309" y="2845393"/>
                <a:ext cx="2971801" cy="928524"/>
              </a:xfrm>
              <a:prstGeom prst="rect">
                <a:avLst/>
              </a:prstGeom>
              <a:blipFill>
                <a:blip r:embed="rId4"/>
                <a:stretch>
                  <a:fillRect/>
                </a:stretch>
              </a:blipFill>
            </p:spPr>
            <p:txBody>
              <a:bodyPr/>
              <a:lstStyle/>
              <a:p>
                <a:r>
                  <a:rPr lang="en-CA">
                    <a:noFill/>
                  </a:rPr>
                  <a:t> </a:t>
                </a:r>
              </a:p>
            </p:txBody>
          </p:sp>
        </mc:Fallback>
      </mc:AlternateContent>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872" y="5908249"/>
            <a:ext cx="999831" cy="707197"/>
          </a:xfrm>
          <a:prstGeom prst="rect">
            <a:avLst/>
          </a:prstGeom>
        </p:spPr>
      </p:pic>
      <p:pic>
        <p:nvPicPr>
          <p:cNvPr id="9" name="Picture 8">
            <a:extLst>
              <a:ext uri="{FF2B5EF4-FFF2-40B4-BE49-F238E27FC236}">
                <a16:creationId xmlns:a16="http://schemas.microsoft.com/office/drawing/2014/main" id="{79B77FBF-7F00-4CBA-B721-B43101EC29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95855" y="3434792"/>
            <a:ext cx="5609895" cy="2804948"/>
          </a:xfrm>
          <a:prstGeom prst="rect">
            <a:avLst/>
          </a:prstGeom>
        </p:spPr>
      </p:pic>
      <p:sp>
        <p:nvSpPr>
          <p:cNvPr id="10" name="Rectangle 9">
            <a:extLst>
              <a:ext uri="{FF2B5EF4-FFF2-40B4-BE49-F238E27FC236}">
                <a16:creationId xmlns:a16="http://schemas.microsoft.com/office/drawing/2014/main" id="{FFA7F70C-F00A-498C-8242-EB0488221F70}"/>
              </a:ext>
            </a:extLst>
          </p:cNvPr>
          <p:cNvSpPr/>
          <p:nvPr/>
        </p:nvSpPr>
        <p:spPr>
          <a:xfrm>
            <a:off x="2915689" y="4443375"/>
            <a:ext cx="1472258" cy="707886"/>
          </a:xfrm>
          <a:prstGeom prst="rect">
            <a:avLst/>
          </a:prstGeom>
        </p:spPr>
        <p:txBody>
          <a:bodyPr wrap="square">
            <a:spAutoFit/>
          </a:bodyPr>
          <a:lstStyle/>
          <a:p>
            <a:r>
              <a:rPr lang="en-CA" sz="1000" dirty="0"/>
              <a:t>Source: https://en.wikipedia.org/wiki/Standard_deviation</a:t>
            </a:r>
          </a:p>
        </p:txBody>
      </p:sp>
      <p:sp>
        <p:nvSpPr>
          <p:cNvPr id="2" name="TextBox 1">
            <a:extLst>
              <a:ext uri="{FF2B5EF4-FFF2-40B4-BE49-F238E27FC236}">
                <a16:creationId xmlns:a16="http://schemas.microsoft.com/office/drawing/2014/main" id="{8ECA14C8-EF83-4689-AB39-7A872169481E}"/>
              </a:ext>
            </a:extLst>
          </p:cNvPr>
          <p:cNvSpPr txBox="1"/>
          <p:nvPr/>
        </p:nvSpPr>
        <p:spPr>
          <a:xfrm>
            <a:off x="3184071" y="6051985"/>
            <a:ext cx="400050" cy="369332"/>
          </a:xfrm>
          <a:prstGeom prst="rect">
            <a:avLst/>
          </a:prstGeom>
          <a:noFill/>
        </p:spPr>
        <p:txBody>
          <a:bodyPr wrap="square" rtlCol="0">
            <a:spAutoFit/>
          </a:bodyPr>
          <a:lstStyle/>
          <a:p>
            <a:r>
              <a:rPr lang="en-CA" b="1" dirty="0">
                <a:solidFill>
                  <a:srgbClr val="FF0000"/>
                </a:solidFill>
              </a:rPr>
              <a:t>O</a:t>
            </a:r>
          </a:p>
        </p:txBody>
      </p:sp>
      <p:sp>
        <p:nvSpPr>
          <p:cNvPr id="12" name="TextBox 11">
            <a:extLst>
              <a:ext uri="{FF2B5EF4-FFF2-40B4-BE49-F238E27FC236}">
                <a16:creationId xmlns:a16="http://schemas.microsoft.com/office/drawing/2014/main" id="{D20A8531-080F-4059-8618-72816C0D1AAA}"/>
              </a:ext>
            </a:extLst>
          </p:cNvPr>
          <p:cNvSpPr txBox="1"/>
          <p:nvPr/>
        </p:nvSpPr>
        <p:spPr>
          <a:xfrm>
            <a:off x="7086169" y="6051985"/>
            <a:ext cx="424973" cy="369332"/>
          </a:xfrm>
          <a:prstGeom prst="rect">
            <a:avLst/>
          </a:prstGeom>
          <a:noFill/>
        </p:spPr>
        <p:txBody>
          <a:bodyPr wrap="square" rtlCol="0">
            <a:spAutoFit/>
          </a:bodyPr>
          <a:lstStyle/>
          <a:p>
            <a:r>
              <a:rPr lang="en-CA" b="1" dirty="0">
                <a:solidFill>
                  <a:srgbClr val="FF0000"/>
                </a:solidFill>
              </a:rPr>
              <a:t>P</a:t>
            </a:r>
          </a:p>
        </p:txBody>
      </p:sp>
      <p:cxnSp>
        <p:nvCxnSpPr>
          <p:cNvPr id="6" name="Straight Arrow Connector 5">
            <a:extLst>
              <a:ext uri="{FF2B5EF4-FFF2-40B4-BE49-F238E27FC236}">
                <a16:creationId xmlns:a16="http://schemas.microsoft.com/office/drawing/2014/main" id="{CCCE612B-324B-4059-85A6-8C4D7FB44FE3}"/>
              </a:ext>
            </a:extLst>
          </p:cNvPr>
          <p:cNvCxnSpPr>
            <a:stCxn id="2" idx="3"/>
            <a:endCxn id="12" idx="1"/>
          </p:cNvCxnSpPr>
          <p:nvPr/>
        </p:nvCxnSpPr>
        <p:spPr>
          <a:xfrm>
            <a:off x="3584121" y="6236651"/>
            <a:ext cx="3502048" cy="0"/>
          </a:xfrm>
          <a:prstGeom prst="straightConnector1">
            <a:avLst/>
          </a:prstGeom>
          <a:ln w="28575">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58434E-03CA-459E-92B6-0719DF97C844}"/>
              </a:ext>
            </a:extLst>
          </p:cNvPr>
          <p:cNvSpPr txBox="1"/>
          <p:nvPr/>
        </p:nvSpPr>
        <p:spPr>
          <a:xfrm>
            <a:off x="4109255" y="6213246"/>
            <a:ext cx="2650468" cy="369332"/>
          </a:xfrm>
          <a:prstGeom prst="rect">
            <a:avLst/>
          </a:prstGeom>
          <a:noFill/>
        </p:spPr>
        <p:txBody>
          <a:bodyPr wrap="square" rtlCol="0">
            <a:spAutoFit/>
          </a:bodyPr>
          <a:lstStyle/>
          <a:p>
            <a:r>
              <a:rPr lang="en-CA" dirty="0"/>
              <a:t>6 standard deviations</a:t>
            </a:r>
          </a:p>
        </p:txBody>
      </p:sp>
    </p:spTree>
    <p:extLst>
      <p:ext uri="{BB962C8B-B14F-4D97-AF65-F5344CB8AC3E}">
        <p14:creationId xmlns:p14="http://schemas.microsoft.com/office/powerpoint/2010/main" val="38132292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Rectangle 2"/>
          <p:cNvSpPr>
            <a:spLocks noGrp="1" noChangeArrowheads="1"/>
          </p:cNvSpPr>
          <p:nvPr>
            <p:ph type="title"/>
          </p:nvPr>
        </p:nvSpPr>
        <p:spPr>
          <a:xfrm>
            <a:off x="457200" y="242554"/>
            <a:ext cx="8229600" cy="614696"/>
          </a:xfrm>
        </p:spPr>
        <p:txBody>
          <a:bodyPr/>
          <a:lstStyle/>
          <a:p>
            <a:pPr eaLnBrk="1" hangingPunct="1"/>
            <a:r>
              <a:rPr lang="en-US" sz="3600" b="1" dirty="0"/>
              <a:t>Variances When Using O, M, P</a:t>
            </a:r>
          </a:p>
        </p:txBody>
      </p:sp>
      <p:sp>
        <p:nvSpPr>
          <p:cNvPr id="1093" name="Rectangle 3"/>
          <p:cNvSpPr>
            <a:spLocks noGrp="1" noChangeArrowheads="1"/>
          </p:cNvSpPr>
          <p:nvPr>
            <p:ph type="body" sz="half" idx="1"/>
          </p:nvPr>
        </p:nvSpPr>
        <p:spPr>
          <a:xfrm>
            <a:off x="317695" y="1381792"/>
            <a:ext cx="8369105" cy="4974557"/>
          </a:xfrm>
        </p:spPr>
        <p:txBody>
          <a:bodyPr/>
          <a:lstStyle/>
          <a:p>
            <a:pPr eaLnBrk="1" hangingPunct="1"/>
            <a:r>
              <a:rPr lang="en-US" sz="2400" b="1" dirty="0"/>
              <a:t>Variance</a:t>
            </a:r>
            <a:r>
              <a:rPr lang="en-US" sz="2400" dirty="0"/>
              <a:t> is simply the square of a Standard Deviation (S)</a:t>
            </a:r>
          </a:p>
          <a:p>
            <a:pPr marL="369887" indent="-342900" eaLnBrk="1" hangingPunct="1"/>
            <a:r>
              <a:rPr lang="en-US" sz="2400" b="1" dirty="0"/>
              <a:t>Simplified formula </a:t>
            </a:r>
            <a:r>
              <a:rPr lang="en-US" sz="2400" dirty="0"/>
              <a:t>for Variance, take the simplified standard deviation and square it</a:t>
            </a:r>
          </a:p>
          <a:p>
            <a:pPr marL="369887" indent="-342900" eaLnBrk="1" hangingPunct="1"/>
            <a:r>
              <a:rPr lang="en-US" sz="2400" b="1" dirty="0"/>
              <a:t>Variance = S</a:t>
            </a:r>
            <a:r>
              <a:rPr lang="en-US" sz="2400" b="1" baseline="30000" dirty="0"/>
              <a:t>2</a:t>
            </a:r>
            <a:endParaRPr lang="en-US" sz="2400" b="1" dirty="0"/>
          </a:p>
          <a:p>
            <a:pPr marL="369887" indent="-342900" eaLnBrk="1" hangingPunct="1"/>
            <a:endParaRPr lang="en-US" sz="2400" b="1" baseline="30000" dirty="0"/>
          </a:p>
          <a:p>
            <a:pPr marL="369887" indent="-342900" eaLnBrk="1" hangingPunct="1"/>
            <a:endParaRPr lang="en-US" sz="2400" b="1" baseline="30000" dirty="0"/>
          </a:p>
          <a:p>
            <a:pPr marL="369887" indent="-342900" eaLnBrk="1" hangingPunct="1"/>
            <a:endParaRPr lang="en-US" sz="2400" b="1" baseline="30000" dirty="0"/>
          </a:p>
          <a:p>
            <a:pPr marL="369887" indent="-342900" eaLnBrk="1" hangingPunct="1"/>
            <a:endParaRPr lang="en-US" sz="2400" b="1" baseline="30000" dirty="0"/>
          </a:p>
          <a:p>
            <a:pPr marL="369887" indent="-342900" eaLnBrk="1" hangingPunct="1"/>
            <a:endParaRPr lang="en-US" sz="2400" b="1" baseline="30000" dirty="0"/>
          </a:p>
          <a:p>
            <a:pPr marL="369887" indent="-342900" eaLnBrk="1" hangingPunct="1"/>
            <a:endParaRPr lang="en-US" sz="2400" b="1" baseline="30000" dirty="0"/>
          </a:p>
          <a:p>
            <a:pPr marL="369887" indent="-342900" eaLnBrk="1" hangingPunct="1"/>
            <a:endParaRPr lang="en-US" sz="2400" b="1" baseline="30000" dirty="0"/>
          </a:p>
          <a:p>
            <a:pPr marL="369887" indent="-342900" eaLnBrk="1" hangingPunct="1"/>
            <a:endParaRPr lang="en-US" sz="2400" b="1" baseline="30000" dirty="0"/>
          </a:p>
          <a:p>
            <a:pPr marL="369887" indent="-342900" eaLnBrk="1" hangingPunct="1"/>
            <a:r>
              <a:rPr lang="en-US" sz="2400" dirty="0"/>
              <a:t>We’ll need to use Variances when we </a:t>
            </a:r>
            <a:r>
              <a:rPr lang="en-US" sz="2400" b="1" dirty="0"/>
              <a:t>determine the standard deviation of a path</a:t>
            </a:r>
            <a:r>
              <a:rPr lang="en-US" sz="2400" dirty="0"/>
              <a:t> in a network diagram </a:t>
            </a:r>
          </a:p>
          <a:p>
            <a:pPr marL="26987" indent="0" eaLnBrk="1" hangingPunct="1">
              <a:buNone/>
            </a:pPr>
            <a:endParaRPr lang="en-US" sz="2400" b="1" baseline="30000" dirty="0"/>
          </a:p>
        </p:txBody>
      </p:sp>
      <p:graphicFrame>
        <p:nvGraphicFramePr>
          <p:cNvPr id="1090" name="Object 66"/>
          <p:cNvGraphicFramePr>
            <a:graphicFrameLocks noChangeAspect="1"/>
          </p:cNvGraphicFramePr>
          <p:nvPr>
            <p:extLst>
              <p:ext uri="{D42A27DB-BD31-4B8C-83A1-F6EECF244321}">
                <p14:modId xmlns:p14="http://schemas.microsoft.com/office/powerpoint/2010/main" val="1472345663"/>
              </p:ext>
            </p:extLst>
          </p:nvPr>
        </p:nvGraphicFramePr>
        <p:xfrm>
          <a:off x="4946434" y="3869070"/>
          <a:ext cx="3532822" cy="922480"/>
        </p:xfrm>
        <a:graphic>
          <a:graphicData uri="http://schemas.openxmlformats.org/presentationml/2006/ole">
            <mc:AlternateContent xmlns:mc="http://schemas.openxmlformats.org/markup-compatibility/2006">
              <mc:Choice xmlns:v="urn:schemas-microsoft-com:vml" Requires="v">
                <p:oleObj spid="_x0000_s4101" name="Equation" r:id="rId4" imgW="2095500" imgH="469900" progId="">
                  <p:embed/>
                </p:oleObj>
              </mc:Choice>
              <mc:Fallback>
                <p:oleObj name="Equation" r:id="rId4" imgW="2095500" imgH="469900" progId="">
                  <p:embed/>
                  <p:pic>
                    <p:nvPicPr>
                      <p:cNvPr id="1090" name="Object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6434" y="3869070"/>
                        <a:ext cx="3532822" cy="922480"/>
                      </a:xfrm>
                      <a:prstGeom prst="rect">
                        <a:avLst/>
                      </a:prstGeom>
                      <a:solidFill>
                        <a:srgbClr val="FFCC99"/>
                      </a:solidFill>
                    </p:spPr>
                  </p:pic>
                </p:oleObj>
              </mc:Fallback>
            </mc:AlternateContent>
          </a:graphicData>
        </a:graphic>
      </p:graphicFrame>
      <p:sp>
        <p:nvSpPr>
          <p:cNvPr id="4" name="Slide Number Placeholder 3"/>
          <p:cNvSpPr>
            <a:spLocks noGrp="1"/>
          </p:cNvSpPr>
          <p:nvPr>
            <p:ph type="sldNum" sz="quarter" idx="11"/>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7E6F83FA-FB4B-4501-8E68-14D477AA75E6}" type="slidenum">
              <a:rPr lang="en-US">
                <a:solidFill>
                  <a:srgbClr val="045C75"/>
                </a:solidFill>
                <a:cs typeface="Arial" charset="0"/>
              </a:rPr>
              <a:pPr fontAlgn="base">
                <a:spcBef>
                  <a:spcPct val="0"/>
                </a:spcBef>
                <a:spcAft>
                  <a:spcPct val="0"/>
                </a:spcAft>
                <a:defRPr/>
              </a:pPr>
              <a:t>52</a:t>
            </a:fld>
            <a:endParaRPr lang="en-US" dirty="0">
              <a:solidFill>
                <a:srgbClr val="045C75"/>
              </a:solidFill>
              <a:cs typeface="Arial" charset="0"/>
            </a:endParaRPr>
          </a:p>
        </p:txBody>
      </p:sp>
      <mc:AlternateContent xmlns:mc="http://schemas.openxmlformats.org/markup-compatibility/2006">
        <mc:Choice xmlns:a14="http://schemas.microsoft.com/office/drawing/2010/main" Requires="a14">
          <p:sp>
            <p:nvSpPr>
              <p:cNvPr id="7" name="TextBox 6"/>
              <p:cNvSpPr txBox="1"/>
              <p:nvPr/>
            </p:nvSpPr>
            <p:spPr>
              <a:xfrm>
                <a:off x="729486" y="3869070"/>
                <a:ext cx="2971801" cy="928524"/>
              </a:xfrm>
              <a:prstGeom prst="rect">
                <a:avLst/>
              </a:prstGeom>
              <a:solidFill>
                <a:srgbClr val="FFCC66"/>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𝑠</m:t>
                      </m:r>
                      <m:r>
                        <a:rPr lang="en-CA" sz="2800" b="0" i="1" smtClean="0">
                          <a:latin typeface="Cambria Math" panose="02040503050406030204" pitchFamily="18" charset="0"/>
                        </a:rPr>
                        <m:t>=</m:t>
                      </m:r>
                      <m:f>
                        <m:fPr>
                          <m:ctrlPr>
                            <a:rPr lang="en-US" sz="2800" i="1">
                              <a:latin typeface="Cambria Math" panose="02040503050406030204" pitchFamily="18" charset="0"/>
                            </a:rPr>
                          </m:ctrlPr>
                        </m:fPr>
                        <m:num>
                          <m:d>
                            <m:dPr>
                              <m:ctrlPr>
                                <a:rPr lang="en-US" sz="2800" i="1">
                                  <a:latin typeface="Cambria Math" panose="02040503050406030204" pitchFamily="18" charset="0"/>
                                </a:rPr>
                              </m:ctrlPr>
                            </m:dPr>
                            <m:e>
                              <m:r>
                                <a:rPr lang="en-CA" sz="2800" b="0" i="1" smtClean="0">
                                  <a:latin typeface="Cambria Math" panose="02040503050406030204" pitchFamily="18" charset="0"/>
                                </a:rPr>
                                <m:t>𝑃</m:t>
                              </m:r>
                              <m:r>
                                <a:rPr lang="en-CA" sz="2800" b="0" i="1" smtClean="0">
                                  <a:latin typeface="Cambria Math" panose="02040503050406030204" pitchFamily="18" charset="0"/>
                                </a:rPr>
                                <m:t>−</m:t>
                              </m:r>
                              <m:r>
                                <a:rPr lang="en-CA" sz="2800" b="0" i="1" smtClean="0">
                                  <a:latin typeface="Cambria Math" panose="02040503050406030204" pitchFamily="18" charset="0"/>
                                </a:rPr>
                                <m:t>𝑂</m:t>
                              </m:r>
                            </m:e>
                          </m:d>
                        </m:num>
                        <m:den>
                          <m:r>
                            <a:rPr lang="en-CA" sz="2800" b="0" i="1">
                              <a:latin typeface="Cambria Math" panose="02040503050406030204" pitchFamily="18" charset="0"/>
                            </a:rPr>
                            <m:t>6</m:t>
                          </m:r>
                        </m:den>
                      </m:f>
                    </m:oMath>
                  </m:oMathPara>
                </a14:m>
                <a:endParaRPr lang="en-CA" sz="2800" dirty="0"/>
              </a:p>
            </p:txBody>
          </p:sp>
        </mc:Choice>
        <mc:Fallback>
          <p:sp>
            <p:nvSpPr>
              <p:cNvPr id="7" name="TextBox 6"/>
              <p:cNvSpPr txBox="1">
                <a:spLocks noRot="1" noChangeAspect="1" noMove="1" noResize="1" noEditPoints="1" noAdjustHandles="1" noChangeArrowheads="1" noChangeShapeType="1" noTextEdit="1"/>
              </p:cNvSpPr>
              <p:nvPr/>
            </p:nvSpPr>
            <p:spPr>
              <a:xfrm>
                <a:off x="729486" y="3869070"/>
                <a:ext cx="2971801" cy="928524"/>
              </a:xfrm>
              <a:prstGeom prst="rect">
                <a:avLst/>
              </a:prstGeom>
              <a:blipFill>
                <a:blip r:embed="rId6"/>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7438480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457200" y="250827"/>
            <a:ext cx="8229600" cy="533400"/>
          </a:xfrm>
        </p:spPr>
        <p:txBody>
          <a:bodyPr>
            <a:normAutofit fontScale="90000"/>
          </a:bodyPr>
          <a:lstStyle/>
          <a:p>
            <a:pPr eaLnBrk="1" hangingPunct="1"/>
            <a:r>
              <a:rPr lang="en-US" b="1" dirty="0"/>
              <a:t>Summary of Module</a:t>
            </a:r>
          </a:p>
        </p:txBody>
      </p:sp>
      <p:sp>
        <p:nvSpPr>
          <p:cNvPr id="3" name="Content Placeholder 2"/>
          <p:cNvSpPr>
            <a:spLocks noGrp="1"/>
          </p:cNvSpPr>
          <p:nvPr>
            <p:ph idx="1"/>
          </p:nvPr>
        </p:nvSpPr>
        <p:spPr>
          <a:xfrm>
            <a:off x="457200" y="941388"/>
            <a:ext cx="8229600" cy="5257800"/>
          </a:xfrm>
        </p:spPr>
        <p:txBody>
          <a:bodyPr>
            <a:noAutofit/>
          </a:bodyPr>
          <a:lstStyle/>
          <a:p>
            <a:pPr lvl="0"/>
            <a:r>
              <a:rPr lang="en-US" sz="2800" dirty="0"/>
              <a:t>Understand how planning cost management provides guidance for managing costs throughout the project</a:t>
            </a:r>
            <a:endParaRPr lang="en-CA" sz="2800" dirty="0"/>
          </a:p>
          <a:p>
            <a:pPr lvl="0"/>
            <a:r>
              <a:rPr lang="en-US" sz="2800" dirty="0"/>
              <a:t>Understand various cost classifications</a:t>
            </a:r>
            <a:endParaRPr lang="en-CA" sz="2800" dirty="0"/>
          </a:p>
          <a:p>
            <a:pPr lvl="0"/>
            <a:r>
              <a:rPr lang="en-US" sz="2800" dirty="0"/>
              <a:t>Work with Fully Loaded Labour costs and overhead</a:t>
            </a:r>
            <a:endParaRPr lang="en-CA" sz="2800" dirty="0"/>
          </a:p>
          <a:p>
            <a:pPr lvl="0"/>
            <a:r>
              <a:rPr lang="en-US" sz="2800" dirty="0"/>
              <a:t>Work with unit costs and breakeven points</a:t>
            </a:r>
            <a:endParaRPr lang="en-CA" sz="2800" dirty="0"/>
          </a:p>
          <a:p>
            <a:r>
              <a:rPr lang="en-US" sz="2800" dirty="0"/>
              <a:t>Work with 3-point estimates, PERT, and Statistical Cost Estimation including probabilities</a:t>
            </a:r>
          </a:p>
          <a:p>
            <a:pPr marL="0" indent="0" eaLnBrk="1" fontAlgn="auto" hangingPunct="1">
              <a:spcAft>
                <a:spcPts val="0"/>
              </a:spcAft>
              <a:buClr>
                <a:schemeClr val="accent3"/>
              </a:buClr>
              <a:buNone/>
              <a:defRPr/>
            </a:pPr>
            <a:endParaRPr lang="en-US" sz="2200" dirty="0"/>
          </a:p>
        </p:txBody>
      </p:sp>
      <p:sp>
        <p:nvSpPr>
          <p:cNvPr id="4" name="Slide Number Placeholder 3"/>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a:t>
            </a:r>
            <a:fld id="{ED2D6CEA-8E33-4A21-AC78-8390686DE6E9}" type="slidenum">
              <a:rPr lang="en-US">
                <a:solidFill>
                  <a:srgbClr val="045C75"/>
                </a:solidFill>
                <a:cs typeface="Arial" charset="0"/>
              </a:rPr>
              <a:pPr fontAlgn="base">
                <a:spcBef>
                  <a:spcPct val="0"/>
                </a:spcBef>
                <a:spcAft>
                  <a:spcPct val="0"/>
                </a:spcAft>
                <a:defRPr/>
              </a:pPr>
              <a:t>53</a:t>
            </a:fld>
            <a:endParaRPr lang="en-US">
              <a:solidFill>
                <a:srgbClr val="045C75"/>
              </a:solidFill>
              <a:cs typeface="Arial"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057" y="381000"/>
            <a:ext cx="8229600" cy="1143000"/>
          </a:xfrm>
        </p:spPr>
        <p:txBody>
          <a:bodyPr/>
          <a:lstStyle/>
          <a:p>
            <a:r>
              <a:rPr lang="en-US" dirty="0"/>
              <a:t>Homework</a:t>
            </a:r>
          </a:p>
        </p:txBody>
      </p:sp>
      <p:sp>
        <p:nvSpPr>
          <p:cNvPr id="3" name="Content Placeholder 2"/>
          <p:cNvSpPr>
            <a:spLocks noGrp="1"/>
          </p:cNvSpPr>
          <p:nvPr>
            <p:ph idx="1"/>
          </p:nvPr>
        </p:nvSpPr>
        <p:spPr>
          <a:xfrm>
            <a:off x="439057" y="1488831"/>
            <a:ext cx="8229600" cy="4389437"/>
          </a:xfrm>
        </p:spPr>
        <p:txBody>
          <a:bodyPr/>
          <a:lstStyle/>
          <a:p>
            <a:r>
              <a:rPr lang="en-US" b="1" dirty="0"/>
              <a:t>Refer to the Start Here section of this module </a:t>
            </a:r>
          </a:p>
          <a:p>
            <a:r>
              <a:rPr lang="en-US" dirty="0"/>
              <a:t>Read for </a:t>
            </a:r>
            <a:r>
              <a:rPr lang="en-US" b="1" u="sng" dirty="0"/>
              <a:t>next</a:t>
            </a:r>
            <a:r>
              <a:rPr lang="en-US" dirty="0"/>
              <a:t> module:</a:t>
            </a:r>
          </a:p>
          <a:p>
            <a:pPr lvl="1"/>
            <a:r>
              <a:rPr lang="en-US" dirty="0"/>
              <a:t>Kerzner 12th Ed  474, 478, 484-486, 11th p 701, 706, 714-718</a:t>
            </a:r>
            <a:endParaRPr lang="en-CA" dirty="0"/>
          </a:p>
          <a:p>
            <a:pPr lvl="1"/>
            <a:r>
              <a:rPr lang="en-US" dirty="0"/>
              <a:t>PMBOK 6th Ed .7.2 </a:t>
            </a:r>
          </a:p>
          <a:p>
            <a:r>
              <a:rPr lang="en-CA" dirty="0"/>
              <a:t>Review PPT files with solutions</a:t>
            </a:r>
            <a:endParaRPr lang="en-US" dirty="0"/>
          </a:p>
          <a:p>
            <a:r>
              <a:rPr lang="en-CA" sz="2800" dirty="0"/>
              <a:t>Assignments, practice quizzes and graded quizzes, check the Course at a Glance and  FOL/Content/Course Assignments &amp; FOL/Evaluations/Quizzes</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54</a:t>
            </a:fld>
            <a:endParaRPr lang="en-US" dirty="0"/>
          </a:p>
        </p:txBody>
      </p:sp>
    </p:spTree>
    <p:extLst>
      <p:ext uri="{BB962C8B-B14F-4D97-AF65-F5344CB8AC3E}">
        <p14:creationId xmlns:p14="http://schemas.microsoft.com/office/powerpoint/2010/main" val="2364650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4" descr="copyright"/>
          <p:cNvPicPr>
            <a:picLocks noChangeAspect="1" noChangeArrowheads="1"/>
          </p:cNvPicPr>
          <p:nvPr/>
        </p:nvPicPr>
        <p:blipFill>
          <a:blip r:embed="rId2"/>
          <a:srcRect/>
          <a:stretch>
            <a:fillRect/>
          </a:stretch>
        </p:blipFill>
        <p:spPr bwMode="auto">
          <a:xfrm>
            <a:off x="0" y="2136775"/>
            <a:ext cx="9144000" cy="2857500"/>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a:t>
            </a:r>
            <a:fld id="{CA074AF8-065B-4E3D-BE4C-27D0DEF743FE}" type="slidenum">
              <a:rPr lang="en-US">
                <a:solidFill>
                  <a:srgbClr val="045C75"/>
                </a:solidFill>
                <a:cs typeface="Arial" charset="0"/>
              </a:rPr>
              <a:pPr fontAlgn="base">
                <a:spcBef>
                  <a:spcPct val="0"/>
                </a:spcBef>
                <a:spcAft>
                  <a:spcPct val="0"/>
                </a:spcAft>
                <a:defRPr/>
              </a:pPr>
              <a:t>55</a:t>
            </a:fld>
            <a:endParaRPr lang="en-US">
              <a:solidFill>
                <a:srgbClr val="045C75"/>
              </a:solidFill>
              <a:cs typeface="Arial" charset="0"/>
            </a:endParaRPr>
          </a:p>
        </p:txBody>
      </p:sp>
      <p:sp>
        <p:nvSpPr>
          <p:cNvPr id="41987" name="Footer Placeholder 18"/>
          <p:cNvSpPr txBox="1">
            <a:spLocks/>
          </p:cNvSpPr>
          <p:nvPr/>
        </p:nvSpPr>
        <p:spPr bwMode="auto">
          <a:xfrm>
            <a:off x="152400" y="6553200"/>
            <a:ext cx="5867400" cy="228600"/>
          </a:xfrm>
          <a:prstGeom prst="rect">
            <a:avLst/>
          </a:prstGeom>
          <a:noFill/>
          <a:ln w="9525">
            <a:noFill/>
            <a:miter lim="800000"/>
            <a:headEnd/>
            <a:tailEnd/>
          </a:ln>
        </p:spPr>
        <p:txBody>
          <a:bodyPr lIns="0" tIns="0" rIns="0" bIns="0" anchor="b"/>
          <a:lstStyle/>
          <a:p>
            <a:r>
              <a:rPr lang="en-US" sz="1200" dirty="0">
                <a:solidFill>
                  <a:srgbClr val="045C75"/>
                </a:solidFill>
                <a:latin typeface="Constantia" pitchFamily="18" charset="0"/>
              </a:rPr>
              <a:t>Copyright © 2013 Pearson Education, Inc. Publishing as Prentice Hall</a:t>
            </a:r>
          </a:p>
        </p:txBody>
      </p:sp>
    </p:spTree>
    <p:extLst>
      <p:ext uri="{BB962C8B-B14F-4D97-AF65-F5344CB8AC3E}">
        <p14:creationId xmlns:p14="http://schemas.microsoft.com/office/powerpoint/2010/main" val="412538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230188"/>
            <a:ext cx="8229600" cy="1143000"/>
          </a:xfrm>
        </p:spPr>
        <p:txBody>
          <a:bodyPr>
            <a:normAutofit fontScale="90000"/>
          </a:bodyPr>
          <a:lstStyle/>
          <a:p>
            <a:r>
              <a:rPr lang="en-US" dirty="0"/>
              <a:t>The Cost Management Plan can establish the following</a:t>
            </a:r>
          </a:p>
        </p:txBody>
      </p:sp>
      <p:sp>
        <p:nvSpPr>
          <p:cNvPr id="3" name="Content Placeholder 2"/>
          <p:cNvSpPr>
            <a:spLocks noGrp="1"/>
          </p:cNvSpPr>
          <p:nvPr>
            <p:ph idx="1"/>
          </p:nvPr>
        </p:nvSpPr>
        <p:spPr>
          <a:xfrm>
            <a:off x="341290" y="1407733"/>
            <a:ext cx="8229600" cy="4389437"/>
          </a:xfrm>
        </p:spPr>
        <p:txBody>
          <a:bodyPr/>
          <a:lstStyle/>
          <a:p>
            <a:r>
              <a:rPr lang="en-US" dirty="0"/>
              <a:t>Units of </a:t>
            </a:r>
            <a:r>
              <a:rPr lang="en-US" b="1" dirty="0"/>
              <a:t>measure</a:t>
            </a:r>
            <a:r>
              <a:rPr lang="en-US" dirty="0"/>
              <a:t>: Units for </a:t>
            </a:r>
            <a:r>
              <a:rPr lang="en-US" dirty="0" err="1"/>
              <a:t>labour</a:t>
            </a:r>
            <a:r>
              <a:rPr lang="en-US" dirty="0"/>
              <a:t> (hours, days, weeks), how many hours in a work day / week, metric or Imperial for quantity measure, </a:t>
            </a:r>
            <a:r>
              <a:rPr lang="en-US" b="1" dirty="0"/>
              <a:t>currency</a:t>
            </a:r>
            <a:r>
              <a:rPr lang="en-US" dirty="0"/>
              <a:t>.</a:t>
            </a:r>
          </a:p>
          <a:p>
            <a:r>
              <a:rPr lang="en-US" dirty="0"/>
              <a:t>Level of </a:t>
            </a:r>
            <a:r>
              <a:rPr lang="en-US" b="1" dirty="0"/>
              <a:t>precision</a:t>
            </a:r>
            <a:r>
              <a:rPr lang="en-US" dirty="0"/>
              <a:t>: Degree to which activity cost estimates will be rounded up or down (e.g.. CAD$100.49 to CAD$100, or CAD $995.59 to $1000)</a:t>
            </a:r>
          </a:p>
          <a:p>
            <a:r>
              <a:rPr lang="en-US" dirty="0"/>
              <a:t>Level of </a:t>
            </a:r>
            <a:r>
              <a:rPr lang="en-US" b="1" dirty="0"/>
              <a:t>accuracy</a:t>
            </a:r>
            <a:r>
              <a:rPr lang="en-US" dirty="0"/>
              <a:t>: The acceptable range used in determining realistic cost estimates (e.g., +/-10%)</a:t>
            </a:r>
          </a:p>
          <a:p>
            <a:r>
              <a:rPr lang="en-US" b="1" dirty="0"/>
              <a:t>Organizational procedure links</a:t>
            </a:r>
            <a:r>
              <a:rPr lang="en-US" dirty="0"/>
              <a:t>: How the WBS will be linked to control accounts</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6</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969" y="6002751"/>
            <a:ext cx="999831" cy="707197"/>
          </a:xfrm>
          <a:prstGeom prst="rect">
            <a:avLst/>
          </a:prstGeom>
        </p:spPr>
      </p:pic>
      <p:sp>
        <p:nvSpPr>
          <p:cNvPr id="6" name="Action Button: Help 5">
            <a:hlinkClick r:id="" action="ppaction://noaction" highlightClick="1"/>
          </p:cNvPr>
          <p:cNvSpPr/>
          <p:nvPr/>
        </p:nvSpPr>
        <p:spPr>
          <a:xfrm>
            <a:off x="3600493" y="5842179"/>
            <a:ext cx="3211133" cy="707197"/>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2400" dirty="0"/>
              <a:t>Precision vs Accuracy?</a:t>
            </a:r>
          </a:p>
        </p:txBody>
      </p:sp>
    </p:spTree>
    <p:extLst>
      <p:ext uri="{BB962C8B-B14F-4D97-AF65-F5344CB8AC3E}">
        <p14:creationId xmlns:p14="http://schemas.microsoft.com/office/powerpoint/2010/main" val="1253638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dirty="0"/>
              <a:t>The Cost Management Plan can establish the following (cont’d)</a:t>
            </a:r>
          </a:p>
        </p:txBody>
      </p:sp>
      <p:sp>
        <p:nvSpPr>
          <p:cNvPr id="3" name="Content Placeholder 2"/>
          <p:cNvSpPr>
            <a:spLocks noGrp="1"/>
          </p:cNvSpPr>
          <p:nvPr>
            <p:ph idx="1"/>
          </p:nvPr>
        </p:nvSpPr>
        <p:spPr>
          <a:xfrm>
            <a:off x="457200" y="1535113"/>
            <a:ext cx="8229600" cy="4786312"/>
          </a:xfrm>
        </p:spPr>
        <p:txBody>
          <a:bodyPr/>
          <a:lstStyle/>
          <a:p>
            <a:r>
              <a:rPr lang="en-US" sz="2200" b="1" dirty="0"/>
              <a:t>Control thresholds</a:t>
            </a:r>
            <a:r>
              <a:rPr lang="en-US" sz="2200" dirty="0"/>
              <a:t>: What agreed upon threshold indicates action needs to be taken (e.g. +/-  10% of budget)</a:t>
            </a:r>
          </a:p>
          <a:p>
            <a:r>
              <a:rPr lang="en-US" sz="2200" b="1" dirty="0"/>
              <a:t>Rules of performance measurement</a:t>
            </a:r>
            <a:r>
              <a:rPr lang="en-US" sz="2200" dirty="0"/>
              <a:t>: Level in the WBS which measurement of control accounts will be performed, measurement techniques used (weighted milestones, fixed-formula, percent complete), specify EVM equations for calculating EACs </a:t>
            </a:r>
          </a:p>
          <a:p>
            <a:r>
              <a:rPr lang="en-US" sz="2200" b="1" dirty="0"/>
              <a:t>Reporting</a:t>
            </a:r>
            <a:r>
              <a:rPr lang="en-US" sz="2200" dirty="0"/>
              <a:t> formats: format and frequency for the various cost reports</a:t>
            </a:r>
          </a:p>
          <a:p>
            <a:r>
              <a:rPr lang="en-US" sz="2200" b="1" dirty="0"/>
              <a:t>Process descriptions</a:t>
            </a:r>
            <a:r>
              <a:rPr lang="en-US" sz="2200" dirty="0"/>
              <a:t>: Cost management processes are documented</a:t>
            </a:r>
          </a:p>
          <a:p>
            <a:r>
              <a:rPr lang="en-US" sz="2200" b="1" dirty="0"/>
              <a:t>Additional</a:t>
            </a:r>
            <a:r>
              <a:rPr lang="en-US" sz="2200" dirty="0"/>
              <a:t> details: strategic funding choices, dealing with currency exchange rates, procedure for project cost recording  </a:t>
            </a:r>
          </a:p>
        </p:txBody>
      </p:sp>
      <p:sp>
        <p:nvSpPr>
          <p:cNvPr id="4" name="Slide Number Placeholder 3"/>
          <p:cNvSpPr>
            <a:spLocks noGrp="1"/>
          </p:cNvSpPr>
          <p:nvPr>
            <p:ph type="sldNum" sz="quarter" idx="10"/>
          </p:nvPr>
        </p:nvSpPr>
        <p:spPr>
          <a:xfrm>
            <a:off x="7924800" y="5956300"/>
            <a:ext cx="762000" cy="365125"/>
          </a:xfrm>
        </p:spPr>
        <p:txBody>
          <a:bodyPr/>
          <a:lstStyle/>
          <a:p>
            <a:pPr>
              <a:defRPr/>
            </a:pPr>
            <a:fld id="{7DC0C679-E1CA-4FB1-92B0-BD2E3A5EC8E9}" type="slidenum">
              <a:rPr lang="en-US" smtClean="0"/>
              <a:pPr>
                <a:defRPr/>
              </a:pPr>
              <a:t>7</a:t>
            </a:fld>
            <a:endParaRPr lang="en-US" dirty="0"/>
          </a:p>
        </p:txBody>
      </p:sp>
    </p:spTree>
    <p:extLst>
      <p:ext uri="{BB962C8B-B14F-4D97-AF65-F5344CB8AC3E}">
        <p14:creationId xmlns:p14="http://schemas.microsoft.com/office/powerpoint/2010/main" val="187723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06" y="262492"/>
            <a:ext cx="2720667" cy="2480708"/>
          </a:xfrm>
        </p:spPr>
        <p:txBody>
          <a:bodyPr>
            <a:normAutofit fontScale="90000"/>
          </a:bodyPr>
          <a:lstStyle/>
          <a:p>
            <a:r>
              <a:rPr lang="en-US" dirty="0"/>
              <a:t>A Cost </a:t>
            </a:r>
            <a:br>
              <a:rPr lang="en-US" dirty="0"/>
            </a:br>
            <a:r>
              <a:rPr lang="en-US" dirty="0"/>
              <a:t>Management </a:t>
            </a:r>
            <a:br>
              <a:rPr lang="en-US" dirty="0"/>
            </a:br>
            <a:r>
              <a:rPr lang="en-US" dirty="0"/>
              <a:t>Plan for </a:t>
            </a:r>
            <a:r>
              <a:rPr lang="en-US" b="1" dirty="0"/>
              <a:t>Deck Alpha</a:t>
            </a:r>
          </a:p>
        </p:txBody>
      </p:sp>
      <p:sp>
        <p:nvSpPr>
          <p:cNvPr id="3" name="Content Placeholder 2"/>
          <p:cNvSpPr>
            <a:spLocks noGrp="1"/>
          </p:cNvSpPr>
          <p:nvPr>
            <p:ph idx="1"/>
          </p:nvPr>
        </p:nvSpPr>
        <p:spPr>
          <a:xfrm>
            <a:off x="255479" y="2879343"/>
            <a:ext cx="5486400" cy="3659569"/>
          </a:xfrm>
        </p:spPr>
        <p:txBody>
          <a:bodyPr/>
          <a:lstStyle/>
          <a:p>
            <a:r>
              <a:rPr lang="en-US" sz="2200" dirty="0"/>
              <a:t>Units of Measure: </a:t>
            </a:r>
          </a:p>
          <a:p>
            <a:r>
              <a:rPr lang="en-US" sz="2200" dirty="0"/>
              <a:t>Level of precision: </a:t>
            </a:r>
          </a:p>
          <a:p>
            <a:r>
              <a:rPr lang="en-US" sz="2200" dirty="0"/>
              <a:t>Level of accuracy: </a:t>
            </a:r>
          </a:p>
          <a:p>
            <a:r>
              <a:rPr lang="en-US" sz="2200" dirty="0"/>
              <a:t>Organizational procedure links:</a:t>
            </a:r>
          </a:p>
          <a:p>
            <a:r>
              <a:rPr lang="en-US" sz="2200" dirty="0"/>
              <a:t>Control thresholds: </a:t>
            </a:r>
          </a:p>
          <a:p>
            <a:r>
              <a:rPr lang="en-US" sz="2200" dirty="0"/>
              <a:t>Rules of Performance Measurement:</a:t>
            </a:r>
          </a:p>
          <a:p>
            <a:r>
              <a:rPr lang="en-US" sz="2200" dirty="0"/>
              <a:t>Reporting Formats:</a:t>
            </a:r>
          </a:p>
          <a:p>
            <a:r>
              <a:rPr lang="en-US" sz="2200" dirty="0"/>
              <a:t>Process Descriptions: </a:t>
            </a:r>
          </a:p>
          <a:p>
            <a:r>
              <a:rPr lang="en-US" sz="2200" dirty="0"/>
              <a:t>Additional Details:</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8</a:t>
            </a:fld>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3164" y="5092439"/>
            <a:ext cx="602003" cy="637992"/>
          </a:xfrm>
          <a:prstGeom prst="rect">
            <a:avLst/>
          </a:prstGeom>
        </p:spPr>
      </p:pic>
      <p:sp>
        <p:nvSpPr>
          <p:cNvPr id="11" name="Octagon 10"/>
          <p:cNvSpPr>
            <a:spLocks noChangeAspect="1"/>
          </p:cNvSpPr>
          <p:nvPr/>
        </p:nvSpPr>
        <p:spPr>
          <a:xfrm>
            <a:off x="8310085" y="5794388"/>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12" name="Action Button: Help 11">
            <a:hlinkClick r:id="" action="ppaction://noaction" highlightClick="1"/>
          </p:cNvPr>
          <p:cNvSpPr/>
          <p:nvPr/>
        </p:nvSpPr>
        <p:spPr>
          <a:xfrm>
            <a:off x="5473521" y="4373671"/>
            <a:ext cx="2451279" cy="2165242"/>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2400" dirty="0"/>
              <a:t>Come up with some examples for a few of these areas for a backyard deck …</a:t>
            </a:r>
          </a:p>
        </p:txBody>
      </p:sp>
      <p:pic>
        <p:nvPicPr>
          <p:cNvPr id="14" name="Picture 13"/>
          <p:cNvPicPr>
            <a:picLocks noChangeAspect="1"/>
          </p:cNvPicPr>
          <p:nvPr/>
        </p:nvPicPr>
        <p:blipFill>
          <a:blip r:embed="rId4"/>
          <a:stretch>
            <a:fillRect/>
          </a:stretch>
        </p:blipFill>
        <p:spPr>
          <a:xfrm>
            <a:off x="3736323" y="212417"/>
            <a:ext cx="5282206" cy="3535335"/>
          </a:xfrm>
          <a:prstGeom prst="rect">
            <a:avLst/>
          </a:prstGeom>
          <a:ln w="19050">
            <a:solidFill>
              <a:srgbClr val="FFFF00"/>
            </a:solidFill>
          </a:ln>
        </p:spPr>
      </p:pic>
    </p:spTree>
    <p:extLst>
      <p:ext uri="{BB962C8B-B14F-4D97-AF65-F5344CB8AC3E}">
        <p14:creationId xmlns:p14="http://schemas.microsoft.com/office/powerpoint/2010/main" val="27544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137" y="103549"/>
            <a:ext cx="8229600" cy="1143000"/>
          </a:xfrm>
        </p:spPr>
        <p:txBody>
          <a:bodyPr/>
          <a:lstStyle/>
          <a:p>
            <a:r>
              <a:rPr lang="en-US" dirty="0"/>
              <a:t>Cost Management Plan for a Deck</a:t>
            </a:r>
          </a:p>
        </p:txBody>
      </p:sp>
      <p:sp>
        <p:nvSpPr>
          <p:cNvPr id="3" name="Content Placeholder 2"/>
          <p:cNvSpPr>
            <a:spLocks noGrp="1"/>
          </p:cNvSpPr>
          <p:nvPr>
            <p:ph idx="1"/>
          </p:nvPr>
        </p:nvSpPr>
        <p:spPr>
          <a:xfrm>
            <a:off x="374438" y="838201"/>
            <a:ext cx="8229600" cy="3124200"/>
          </a:xfrm>
        </p:spPr>
        <p:txBody>
          <a:bodyPr/>
          <a:lstStyle/>
          <a:p>
            <a:r>
              <a:rPr lang="en-US" dirty="0"/>
              <a:t>Units of Measure: </a:t>
            </a:r>
            <a:r>
              <a:rPr lang="en-US" sz="1800" dirty="0"/>
              <a:t>All </a:t>
            </a:r>
            <a:r>
              <a:rPr lang="en-US" sz="1800" dirty="0" err="1"/>
              <a:t>labour</a:t>
            </a:r>
            <a:r>
              <a:rPr lang="en-US" sz="1800" dirty="0"/>
              <a:t> will be estimated and reported in hours.  </a:t>
            </a:r>
            <a:r>
              <a:rPr lang="en-US" sz="1800" dirty="0">
                <a:effectLst>
                  <a:glow rad="330200">
                    <a:srgbClr val="FFFF00"/>
                  </a:glow>
                </a:effectLst>
              </a:rPr>
              <a:t>8 </a:t>
            </a:r>
            <a:r>
              <a:rPr lang="en-US" sz="1800" dirty="0" err="1">
                <a:effectLst>
                  <a:glow rad="330200">
                    <a:srgbClr val="FFFF00"/>
                  </a:glow>
                </a:effectLst>
              </a:rPr>
              <a:t>labour</a:t>
            </a:r>
            <a:r>
              <a:rPr lang="en-US" sz="1800" dirty="0">
                <a:effectLst>
                  <a:glow rad="330200">
                    <a:srgbClr val="FFFF00"/>
                  </a:glow>
                </a:effectLst>
              </a:rPr>
              <a:t> hours in day, 40 </a:t>
            </a:r>
            <a:r>
              <a:rPr lang="en-US" sz="1800" dirty="0" err="1">
                <a:effectLst>
                  <a:glow rad="330200">
                    <a:srgbClr val="FFFF00"/>
                  </a:glow>
                </a:effectLst>
              </a:rPr>
              <a:t>labour</a:t>
            </a:r>
            <a:r>
              <a:rPr lang="en-US" sz="1800" dirty="0">
                <a:effectLst>
                  <a:glow rad="330200">
                    <a:srgbClr val="FFFF00"/>
                  </a:glow>
                </a:effectLst>
              </a:rPr>
              <a:t> hours in a week</a:t>
            </a:r>
            <a:r>
              <a:rPr lang="en-US" sz="1800" dirty="0"/>
              <a:t>.  Imperial measurement system will be used for quantity measures, currency used in Canadian dollars.</a:t>
            </a:r>
          </a:p>
          <a:p>
            <a:r>
              <a:rPr lang="en-US" dirty="0"/>
              <a:t>Level of precision: </a:t>
            </a:r>
            <a:r>
              <a:rPr lang="en-US" sz="1800" dirty="0"/>
              <a:t>Cost estimates will be to the nearest </a:t>
            </a:r>
            <a:r>
              <a:rPr lang="en-US" sz="1800" dirty="0">
                <a:effectLst>
                  <a:glow rad="330200">
                    <a:srgbClr val="FFFF00"/>
                  </a:glow>
                </a:effectLst>
              </a:rPr>
              <a:t>CAD $0.01</a:t>
            </a:r>
          </a:p>
          <a:p>
            <a:r>
              <a:rPr lang="en-US" dirty="0"/>
              <a:t>Level of accuracy: </a:t>
            </a:r>
            <a:r>
              <a:rPr lang="en-US" sz="1800" dirty="0"/>
              <a:t>Preliminary cost estimates will be accurate to </a:t>
            </a:r>
            <a:r>
              <a:rPr lang="en-US" sz="1800" dirty="0">
                <a:effectLst>
                  <a:glow rad="330200">
                    <a:srgbClr val="FFFF00"/>
                  </a:glow>
                </a:effectLst>
              </a:rPr>
              <a:t>+/-10%, final estimates +/-3%, </a:t>
            </a:r>
          </a:p>
          <a:p>
            <a:pPr lvl="0"/>
            <a:r>
              <a:rPr lang="en-US" dirty="0">
                <a:solidFill>
                  <a:prstClr val="black"/>
                </a:solidFill>
              </a:rPr>
              <a:t>Control thresholds: </a:t>
            </a:r>
            <a:r>
              <a:rPr lang="en-US" sz="1800" dirty="0">
                <a:solidFill>
                  <a:prstClr val="black"/>
                </a:solidFill>
              </a:rPr>
              <a:t>A variance of +/- 10% or minimum $100 per control account  will cause for action to be taken</a:t>
            </a:r>
          </a:p>
          <a:p>
            <a:endParaRPr lang="en-US" sz="1800" dirty="0">
              <a:effectLst>
                <a:glow rad="330200">
                  <a:srgbClr val="FFFF00"/>
                </a:glow>
              </a:effectLst>
            </a:endParaRP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3011" y="358043"/>
            <a:ext cx="658425" cy="634012"/>
          </a:xfrm>
          <a:prstGeom prst="rect">
            <a:avLst/>
          </a:prstGeom>
        </p:spPr>
      </p:pic>
      <p:sp>
        <p:nvSpPr>
          <p:cNvPr id="16" name="Action Button: Help 15">
            <a:hlinkClick r:id="" action="ppaction://noaction" highlightClick="1"/>
          </p:cNvPr>
          <p:cNvSpPr/>
          <p:nvPr/>
        </p:nvSpPr>
        <p:spPr>
          <a:xfrm>
            <a:off x="678617" y="4192055"/>
            <a:ext cx="7466900" cy="2164295"/>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2400" dirty="0"/>
              <a:t>Precision vs Accuracy?  We are going to record our numbers to the nearest cent (our precision) but even our final estimate is only +/- 3%.  So we might have a final estimate of $100.00 for an activity but the +/- 3% indicates we think it’s between $97.00 and $103.00</a:t>
            </a:r>
          </a:p>
        </p:txBody>
      </p:sp>
    </p:spTree>
    <p:extLst>
      <p:ext uri="{BB962C8B-B14F-4D97-AF65-F5344CB8AC3E}">
        <p14:creationId xmlns:p14="http://schemas.microsoft.com/office/powerpoint/2010/main" val="15071415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quot;/&gt;&lt;property id=&quot;20307&quot; value=&quot;307&quot;/&gt;&lt;/object&gt;&lt;object type=&quot;3&quot; unique_id=&quot;10004&quot;&gt;&lt;property id=&quot;20148&quot; value=&quot;5&quot;/&gt;&lt;property id=&quot;20300&quot; value=&quot;Slide 2 - &amp;quot;Today:&amp;quot;&quot;/&gt;&lt;property id=&quot;20307&quot; value=&quot;296&quot;/&gt;&lt;/object&gt;&lt;object type=&quot;3&quot; unique_id=&quot;10005&quot;&gt;&lt;property id=&quot;20148&quot; value=&quot;5&quot;/&gt;&lt;property id=&quot;20300&quot; value=&quot;Slide 3 - &amp;quot;MGMT 6056 Module 3&amp;quot;&quot;/&gt;&lt;property id=&quot;20307&quot; value=&quot;303&quot;/&gt;&lt;/object&gt;&lt;object type=&quot;3&quot; unique_id=&quot;10006&quot;&gt;&lt;property id=&quot;20148&quot; value=&quot;5&quot;/&gt;&lt;property id=&quot;20300&quot; value=&quot;Slide 4 - &amp;quot;Plan Cost Management Learning Objectives&amp;quot;&quot;/&gt;&lt;property id=&quot;20307&quot; value=&quot;308&quot;/&gt;&lt;/object&gt;&lt;object type=&quot;3&quot; unique_id=&quot;10007&quot;&gt;&lt;property id=&quot;20148&quot; value=&quot;5&quot;/&gt;&lt;property id=&quot;20300&quot; value=&quot;Slide 5 - &amp;quot;Plan Cost  Management  7.1 in PMBok&amp;quot;&quot;/&gt;&lt;property id=&quot;20307&quot; value=&quot;309&quot;/&gt;&lt;/object&gt;&lt;object type=&quot;3&quot; unique_id=&quot;10008&quot;&gt;&lt;property id=&quot;20148&quot; value=&quot;5&quot;/&gt;&lt;property id=&quot;20300&quot; value=&quot;Slide 7 - &amp;quot;The Cost Management Plan can establish the following&amp;quot;&quot;/&gt;&lt;property id=&quot;20307&quot; value=&quot;298&quot;/&gt;&lt;/object&gt;&lt;object type=&quot;3&quot; unique_id=&quot;10009&quot;&gt;&lt;property id=&quot;20148&quot; value=&quot;5&quot;/&gt;&lt;property id=&quot;20300&quot; value=&quot;Slide 8 - &amp;quot;The Cost Management Plan can establish the following&amp;quot;&quot;/&gt;&lt;property id=&quot;20307&quot; value=&quot;310&quot;/&gt;&lt;/object&gt;&lt;object type=&quot;3&quot; unique_id=&quot;10010&quot;&gt;&lt;property id=&quot;20148&quot; value=&quot;5&quot;/&gt;&lt;property id=&quot;20300&quot; value=&quot;Slide 9 - &amp;quot;Cost Management Plan for Deck&amp;quot;&quot;/&gt;&lt;property id=&quot;20307&quot; value=&quot;300&quot;/&gt;&lt;/object&gt;&lt;object type=&quot;3&quot; unique_id=&quot;10011&quot;&gt;&lt;property id=&quot;20148&quot; value=&quot;5&quot;/&gt;&lt;property id=&quot;20300&quot; value=&quot;Slide 10 - &amp;quot;Cost Management Plan for Deck (cont’d)&amp;quot;&quot;/&gt;&lt;property id=&quot;20307&quot; value=&quot;302&quot;/&gt;&lt;/object&gt;&lt;object type=&quot;3&quot; unique_id=&quot;10012&quot;&gt;&lt;property id=&quot;20148&quot; value=&quot;5&quot;/&gt;&lt;property id=&quot;20300&quot; value=&quot;Slide 11 - &amp;quot;Cost Management Plan for Deck&amp;quot;&quot;/&gt;&lt;property id=&quot;20307&quot; value=&quot;304&quot;/&gt;&lt;/object&gt;&lt;object type=&quot;3&quot; unique_id=&quot;10013&quot;&gt;&lt;property id=&quot;20148&quot; value=&quot;5&quot;/&gt;&lt;property id=&quot;20300&quot; value=&quot;Slide 12 - &amp;quot;Cost Management Plan for Deck (cont’d)&amp;quot;&quot;/&gt;&lt;property id=&quot;20307&quot; value=&quot;305&quot;/&gt;&lt;/object&gt;&lt;object type=&quot;3&quot; unique_id=&quot;10014&quot;&gt;&lt;property id=&quot;20148&quot; value=&quot;5&quot;/&gt;&lt;property id=&quot;20300&quot; value=&quot;Slide 14&quot;/&gt;&lt;property id=&quot;20307&quot; value=&quot;256&quot;/&gt;&lt;/object&gt;&lt;object type=&quot;3&quot; unique_id=&quot;10015&quot;&gt;&lt;property id=&quot;20148&quot; value=&quot;5&quot;/&gt;&lt;property id=&quot;20300&quot; value=&quot;Slide 15 - &amp;quot;Cost Estimation and Budgeting Learning Objectives&amp;quot;&quot;/&gt;&lt;property id=&quot;20307&quot; value=&quot;264&quot;/&gt;&lt;/object&gt;&lt;object type=&quot;3&quot; unique_id=&quot;10016&quot;&gt;&lt;property id=&quot;20148&quot; value=&quot;5&quot;/&gt;&lt;property id=&quot;20300&quot; value=&quot;Slide 16 - &amp;quot;Cost Management Terms&amp;quot;&quot;/&gt;&lt;property id=&quot;20307&quot; value=&quot;278&quot;/&gt;&lt;/object&gt;&lt;object type=&quot;3&quot; unique_id=&quot;10017&quot;&gt;&lt;property id=&quot;20148&quot; value=&quot;5&quot;/&gt;&lt;property id=&quot;20300&quot; value=&quot;Slide 17 - &amp;quot;What are some items on a project that cost money?&amp;quot;&quot;/&gt;&lt;property id=&quot;20307&quot; value=&quot;306&quot;/&gt;&lt;/object&gt;&lt;object type=&quot;3&quot; unique_id=&quot;10018&quot;&gt;&lt;property id=&quot;20148&quot; value=&quot;5&quot;/&gt;&lt;property id=&quot;20300&quot; value=&quot;Slide 18 - &amp;quot;Common Sources of Project Cost&amp;quot;&quot;/&gt;&lt;property id=&quot;20307&quot; value=&quot;265&quot;/&gt;&lt;/object&gt;&lt;object type=&quot;3&quot; unique_id=&quot;10019&quot;&gt;&lt;property id=&quot;20148&quot; value=&quot;5&quot;/&gt;&lt;property id=&quot;20300&quot; value=&quot;Slide 19&quot;/&gt;&lt;property id=&quot;20307&quot; value=&quot;280&quot;/&gt;&lt;/object&gt;&lt;object type=&quot;3&quot; unique_id=&quot;10020&quot;&gt;&lt;property id=&quot;20148&quot; value=&quot;5&quot;/&gt;&lt;property id=&quot;20300&quot; value=&quot;Slide 20&quot;/&gt;&lt;property id=&quot;20307&quot; value=&quot;281&quot;/&gt;&lt;/object&gt;&lt;object type=&quot;3&quot; unique_id=&quot;10022&quot;&gt;&lt;property id=&quot;20148&quot; value=&quot;5&quot;/&gt;&lt;property id=&quot;20300&quot; value=&quot;Slide 21&quot;/&gt;&lt;property id=&quot;20307&quot; value=&quot;283&quot;/&gt;&lt;/object&gt;&lt;object type=&quot;3&quot; unique_id=&quot;10024&quot;&gt;&lt;property id=&quot;20148&quot; value=&quot;5&quot;/&gt;&lt;property id=&quot;20300&quot; value=&quot;Slide 22 - &amp;quot;Types of Costs&amp;quot;&quot;/&gt;&lt;property id=&quot;20307&quot; value=&quot;266&quot;/&gt;&lt;/object&gt;&lt;object type=&quot;3&quot; unique_id=&quot;10025&quot;&gt;&lt;property id=&quot;20148&quot; value=&quot;5&quot;/&gt;&lt;property id=&quot;20300&quot; value=&quot;Slide 23 - &amp;quot;Direct Costs&amp;quot;&quot;/&gt;&lt;property id=&quot;20307&quot; value=&quot;279&quot;/&gt;&lt;/object&gt;&lt;object type=&quot;3&quot; unique_id=&quot;10026&quot;&gt;&lt;property id=&quot;20148&quot; value=&quot;5&quot;/&gt;&lt;property id=&quot;20300&quot; value=&quot;Slide 24 - &amp;quot;Indirect Costs&amp;quot;&quot;/&gt;&lt;property id=&quot;20307&quot; value=&quot;285&quot;/&gt;&lt;/object&gt;&lt;object type=&quot;3&quot; unique_id=&quot;10027&quot;&gt;&lt;property id=&quot;20148&quot; value=&quot;5&quot;/&gt;&lt;property id=&quot;20300&quot; value=&quot;Slide 25 - &amp;quot;Recurring Versus Nonrecurring Costs&amp;quot;&quot;/&gt;&lt;property id=&quot;20307&quot; value=&quot;286&quot;/&gt;&lt;/object&gt;&lt;object type=&quot;3&quot; unique_id=&quot;10028&quot;&gt;&lt;property id=&quot;20148&quot; value=&quot;5&quot;/&gt;&lt;property id=&quot;20300&quot; value=&quot;Slide 26 - &amp;quot;Fixed Versus Variable Costs&amp;quot;&quot;/&gt;&lt;property id=&quot;20307&quot; value=&quot;287&quot;/&gt;&lt;/object&gt;&lt;object type=&quot;3&quot; unique_id=&quot;10029&quot;&gt;&lt;property id=&quot;20148&quot; value=&quot;5&quot;/&gt;&lt;property id=&quot;20300&quot; value=&quot;Slide 27 - &amp;quot;Normal Versus Expedited Costs&amp;quot;&quot;/&gt;&lt;property id=&quot;20307&quot; value=&quot;288&quot;/&gt;&lt;/object&gt;&lt;object type=&quot;3&quot; unique_id=&quot;10030&quot;&gt;&lt;property id=&quot;20148&quot; value=&quot;5&quot;/&gt;&lt;property id=&quot;20300&quot; value=&quot;Slide 28 - &amp;quot;Cost  Classifications&amp;quot;&quot;/&gt;&lt;property id=&quot;20307&quot; value=&quot;267&quot;/&gt;&lt;/object&gt;&lt;object type=&quot;3&quot; unique_id=&quot;10032&quot;&gt;&lt;property id=&quot;20148&quot; value=&quot;5&quot;/&gt;&lt;property id=&quot;20300&quot; value=&quot;Slide 32 - &amp;quot;Questions 1,2,3 on page 137 in custom text, page 269 in full text&amp;quot;&quot;/&gt;&lt;property id=&quot;20307&quot; value=&quot;290&quot;/&gt;&lt;/object&gt;&lt;object type=&quot;3&quot; unique_id=&quot;10033&quot;&gt;&lt;property id=&quot;20148&quot; value=&quot;5&quot;/&gt;&lt;property id=&quot;20300&quot; value=&quot;Slide 29 - &amp;quot;Assignment&amp;quot;&quot;/&gt;&lt;property id=&quot;20307&quot; value=&quot;291&quot;/&gt;&lt;/object&gt;&lt;object type=&quot;3&quot; unique_id=&quot;10034&quot;&gt;&lt;property id=&quot;20148&quot; value=&quot;5&quot;/&gt;&lt;property id=&quot;20300&quot; value=&quot;Slide 30 - &amp;quot;Loaded Hourly Rates&amp;quot;&quot;/&gt;&lt;property id=&quot;20307&quot; value=&quot;293&quot;/&gt;&lt;/object&gt;&lt;object type=&quot;3&quot; unique_id=&quot;10035&quot;&gt;&lt;property id=&quot;20148&quot; value=&quot;5&quot;/&gt;&lt;property id=&quot;20300&quot; value=&quot;Slide 33 - &amp;quot;Summary&amp;quot;&quot;/&gt;&lt;property id=&quot;20307&quot; value=&quot;275&quot;/&gt;&lt;/object&gt;&lt;object type=&quot;3&quot; unique_id=&quot;10036&quot;&gt;&lt;property id=&quot;20148&quot; value=&quot;5&quot;/&gt;&lt;property id=&quot;20300&quot; value=&quot;Slide 31 - &amp;quot;Personal Time Rate&amp;quot;&quot;/&gt;&lt;property id=&quot;20307&quot; value=&quot;294&quot;/&gt;&lt;/object&gt;&lt;object type=&quot;3&quot; unique_id=&quot;10037&quot;&gt;&lt;property id=&quot;20148&quot; value=&quot;5&quot;/&gt;&lt;property id=&quot;20300&quot; value=&quot;Slide 34 - &amp;quot;Homework&amp;quot;&quot;/&gt;&lt;property id=&quot;20307&quot; value=&quot;295&quot;/&gt;&lt;/object&gt;&lt;object type=&quot;3&quot; unique_id=&quot;10255&quot;&gt;&lt;property id=&quot;20148&quot; value=&quot;5&quot;/&gt;&lt;property id=&quot;20300&quot; value=&quot;Slide 6 - &amp;quot;Plan Cost Management&amp;quot;&quot;/&gt;&lt;property id=&quot;20307&quot; value=&quot;311&quot;/&gt;&lt;/object&gt;&lt;object type=&quot;3&quot; unique_id=&quot;10404&quot;&gt;&lt;property id=&quot;20148&quot; value=&quot;5&quot;/&gt;&lt;property id=&quot;20300&quot; value=&quot;Slide 13 - &amp;quot;Summary&amp;quot;&quot;/&gt;&lt;property id=&quot;20307&quot; value=&quot;312&quot;/&gt;&lt;/object&gt;&lt;/object&gt;&lt;object type=&quot;8&quot; unique_id=&quot;10074&quo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5.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6.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Flow</Template>
  <TotalTime>12128</TotalTime>
  <Words>6739</Words>
  <Application>Microsoft Office PowerPoint</Application>
  <PresentationFormat>On-screen Show (4:3)</PresentationFormat>
  <Paragraphs>563</Paragraphs>
  <Slides>55</Slides>
  <Notes>22</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55</vt:i4>
      </vt:variant>
    </vt:vector>
  </HeadingPairs>
  <TitlesOfParts>
    <vt:vector size="66" baseType="lpstr">
      <vt:lpstr>Arial</vt:lpstr>
      <vt:lpstr>Calibri</vt:lpstr>
      <vt:lpstr>Cambria Math</vt:lpstr>
      <vt:lpstr>Constantia</vt:lpstr>
      <vt:lpstr>verdana</vt:lpstr>
      <vt:lpstr>Wingdings</vt:lpstr>
      <vt:lpstr>Wingdings 2</vt:lpstr>
      <vt:lpstr>Flow</vt:lpstr>
      <vt:lpstr>1_Flow</vt:lpstr>
      <vt:lpstr>2_Flow</vt:lpstr>
      <vt:lpstr>Equation</vt:lpstr>
      <vt:lpstr>MGMT 6056  Module 3</vt:lpstr>
      <vt:lpstr>Module Learning Objectives</vt:lpstr>
      <vt:lpstr>PowerPoint Presentation</vt:lpstr>
      <vt:lpstr>MGMT 6056 Module 3</vt:lpstr>
      <vt:lpstr>Plan Cost Management – The Plan</vt:lpstr>
      <vt:lpstr>The Cost Management Plan can establish the following</vt:lpstr>
      <vt:lpstr>The Cost Management Plan can establish the following (cont’d)</vt:lpstr>
      <vt:lpstr>A Cost  Management  Plan for Deck Alpha</vt:lpstr>
      <vt:lpstr>Cost Management Plan for a Deck</vt:lpstr>
      <vt:lpstr>Cost Management Plan for a Deck</vt:lpstr>
      <vt:lpstr>Cost Management Plan for Deck (cont’d)</vt:lpstr>
      <vt:lpstr>PowerPoint Presentation</vt:lpstr>
      <vt:lpstr>Cost Management Terms</vt:lpstr>
      <vt:lpstr>What are some of the cost categories and cost items on a new cruise ship of this size?</vt:lpstr>
      <vt:lpstr>Why do we need a formal approach to figure out  the costs for a project?</vt:lpstr>
      <vt:lpstr>Common Sources of Project Cost</vt:lpstr>
      <vt:lpstr>PowerPoint Presentation</vt:lpstr>
      <vt:lpstr>PowerPoint Presentation</vt:lpstr>
      <vt:lpstr>PowerPoint Presentation</vt:lpstr>
      <vt:lpstr>Types of Costs</vt:lpstr>
      <vt:lpstr>Direct Costs</vt:lpstr>
      <vt:lpstr>Indirect Costs</vt:lpstr>
      <vt:lpstr>Recurring Versus Nonrecurring Costs</vt:lpstr>
      <vt:lpstr>Fixed Versus Variable Costs</vt:lpstr>
      <vt:lpstr>Normal Versus Expedited Costs</vt:lpstr>
      <vt:lpstr>PowerPoint Presentation</vt:lpstr>
      <vt:lpstr>Labour Costs – Frequently “Fully Loaded Hourly Rates” are used to include overhead and other considerations </vt:lpstr>
      <vt:lpstr>Fully Loaded Hourly Rate - Example</vt:lpstr>
      <vt:lpstr>Personal Time Factor – Billable Hours “Personal Scenario”</vt:lpstr>
      <vt:lpstr>A Different Time Factor – Using Billable Hours “Consulting Firm Scenario”</vt:lpstr>
      <vt:lpstr>Exercise on Labour Rates</vt:lpstr>
      <vt:lpstr>Questions 1,2,3 on page 137 in custom text, page 269 in full text</vt:lpstr>
      <vt:lpstr>Unit Costs</vt:lpstr>
      <vt:lpstr>Unit Costs – Based on Fixed and Variable Costs</vt:lpstr>
      <vt:lpstr>Unit Costs and Breakeven Point</vt:lpstr>
      <vt:lpstr>This section is similar in 6056 &amp; 6058</vt:lpstr>
      <vt:lpstr>Standard Deviation Calculator</vt:lpstr>
      <vt:lpstr>Normal Distribution</vt:lpstr>
      <vt:lpstr>Duration and Cost Estimation Probability</vt:lpstr>
      <vt:lpstr>Duration and Cost Estimation Probability</vt:lpstr>
      <vt:lpstr>PowerPoint Presentation</vt:lpstr>
      <vt:lpstr>PowerPoint Presentation</vt:lpstr>
      <vt:lpstr>Probability Distribution</vt:lpstr>
      <vt:lpstr>Exercise Project Gamma-Cost Probability Distribution</vt:lpstr>
      <vt:lpstr>Answers</vt:lpstr>
      <vt:lpstr>PowerPoint Presentation</vt:lpstr>
      <vt:lpstr>Activity Durations  and Variances</vt:lpstr>
      <vt:lpstr>PowerPoint Presentation</vt:lpstr>
      <vt:lpstr>3-Point Estimate (TE) Formulas</vt:lpstr>
      <vt:lpstr>Comparison of Skewed Distribution Measurements</vt:lpstr>
      <vt:lpstr>Standard Deviation When Using O, M, P</vt:lpstr>
      <vt:lpstr>Variances When Using O, M, P</vt:lpstr>
      <vt:lpstr>Summary of Module</vt:lpstr>
      <vt:lpstr>Homework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dc:creator>
  <cp:lastModifiedBy>Hemington, Derek</cp:lastModifiedBy>
  <cp:revision>416</cp:revision>
  <cp:lastPrinted>2019-09-16T14:19:29Z</cp:lastPrinted>
  <dcterms:created xsi:type="dcterms:W3CDTF">2011-11-20T13:38:58Z</dcterms:created>
  <dcterms:modified xsi:type="dcterms:W3CDTF">2023-01-19T01:45:56Z</dcterms:modified>
</cp:coreProperties>
</file>