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51"/>
  </p:notesMasterIdLst>
  <p:handoutMasterIdLst>
    <p:handoutMasterId r:id="rId52"/>
  </p:handoutMasterIdLst>
  <p:sldIdLst>
    <p:sldId id="256" r:id="rId3"/>
    <p:sldId id="264" r:id="rId4"/>
    <p:sldId id="285" r:id="rId5"/>
    <p:sldId id="344" r:id="rId6"/>
    <p:sldId id="343" r:id="rId7"/>
    <p:sldId id="268" r:id="rId8"/>
    <p:sldId id="311" r:id="rId9"/>
    <p:sldId id="350" r:id="rId10"/>
    <p:sldId id="338" r:id="rId11"/>
    <p:sldId id="337" r:id="rId12"/>
    <p:sldId id="351" r:id="rId13"/>
    <p:sldId id="352" r:id="rId14"/>
    <p:sldId id="349" r:id="rId15"/>
    <p:sldId id="340" r:id="rId16"/>
    <p:sldId id="286" r:id="rId17"/>
    <p:sldId id="280" r:id="rId18"/>
    <p:sldId id="287" r:id="rId19"/>
    <p:sldId id="289" r:id="rId20"/>
    <p:sldId id="346" r:id="rId21"/>
    <p:sldId id="292" r:id="rId22"/>
    <p:sldId id="341" r:id="rId23"/>
    <p:sldId id="269" r:id="rId24"/>
    <p:sldId id="314" r:id="rId25"/>
    <p:sldId id="294" r:id="rId26"/>
    <p:sldId id="282" r:id="rId27"/>
    <p:sldId id="281" r:id="rId28"/>
    <p:sldId id="296" r:id="rId29"/>
    <p:sldId id="347" r:id="rId30"/>
    <p:sldId id="295" r:id="rId31"/>
    <p:sldId id="342" r:id="rId32"/>
    <p:sldId id="298" r:id="rId33"/>
    <p:sldId id="291" r:id="rId34"/>
    <p:sldId id="299" r:id="rId35"/>
    <p:sldId id="317" r:id="rId36"/>
    <p:sldId id="333" r:id="rId37"/>
    <p:sldId id="320" r:id="rId38"/>
    <p:sldId id="321" r:id="rId39"/>
    <p:sldId id="331" r:id="rId40"/>
    <p:sldId id="328" r:id="rId41"/>
    <p:sldId id="334" r:id="rId42"/>
    <p:sldId id="329" r:id="rId43"/>
    <p:sldId id="335" r:id="rId44"/>
    <p:sldId id="345" r:id="rId45"/>
    <p:sldId id="348" r:id="rId46"/>
    <p:sldId id="270" r:id="rId47"/>
    <p:sldId id="275" r:id="rId48"/>
    <p:sldId id="305" r:id="rId49"/>
    <p:sldId id="274" r:id="rId50"/>
  </p:sldIdLst>
  <p:sldSz cx="9144000" cy="6858000" type="screen4x3"/>
  <p:notesSz cx="7010400" cy="9296400"/>
  <p:custDataLst>
    <p:tags r:id="rId5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024"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ington, Derek" initials="HD" lastIdx="1" clrIdx="0">
    <p:extLst>
      <p:ext uri="{19B8F6BF-5375-455C-9EA6-DF929625EA0E}">
        <p15:presenceInfo xmlns:p15="http://schemas.microsoft.com/office/powerpoint/2012/main" userId="S-1-5-21-750930478-754930973-930774774-463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8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5469" autoAdjust="0"/>
  </p:normalViewPr>
  <p:slideViewPr>
    <p:cSldViewPr snapToGrid="0">
      <p:cViewPr varScale="1">
        <p:scale>
          <a:sx n="95" d="100"/>
          <a:sy n="95" d="100"/>
        </p:scale>
        <p:origin x="1018" y="72"/>
      </p:cViewPr>
      <p:guideLst>
        <p:guide orient="horz" pos="3024"/>
        <p:guide pos="2880"/>
      </p:guideLst>
    </p:cSldViewPr>
  </p:slideViewPr>
  <p:notesTextViewPr>
    <p:cViewPr>
      <p:scale>
        <a:sx n="3" d="2"/>
        <a:sy n="3" d="2"/>
      </p:scale>
      <p:origin x="0" y="-178"/>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ington, Derek" userId="e3e0ed7d-94fb-4ca8-b540-08ebe77cb486" providerId="ADAL" clId="{04AACEA3-181F-4692-87EA-74A04D81E8E2}"/>
    <pc:docChg chg="custSel addSld delSld modSld">
      <pc:chgData name="Hemington, Derek" userId="e3e0ed7d-94fb-4ca8-b540-08ebe77cb486" providerId="ADAL" clId="{04AACEA3-181F-4692-87EA-74A04D81E8E2}" dt="2022-09-27T16:36:22.206" v="448" actId="113"/>
      <pc:docMkLst>
        <pc:docMk/>
      </pc:docMkLst>
      <pc:sldChg chg="modSp">
        <pc:chgData name="Hemington, Derek" userId="e3e0ed7d-94fb-4ca8-b540-08ebe77cb486" providerId="ADAL" clId="{04AACEA3-181F-4692-87EA-74A04D81E8E2}" dt="2022-09-27T16:19:13.825" v="164" actId="1076"/>
        <pc:sldMkLst>
          <pc:docMk/>
          <pc:sldMk cId="0" sldId="264"/>
        </pc:sldMkLst>
        <pc:spChg chg="mod">
          <ac:chgData name="Hemington, Derek" userId="e3e0ed7d-94fb-4ca8-b540-08ebe77cb486" providerId="ADAL" clId="{04AACEA3-181F-4692-87EA-74A04D81E8E2}" dt="2022-09-27T16:19:13.825" v="164" actId="1076"/>
          <ac:spMkLst>
            <pc:docMk/>
            <pc:sldMk cId="0" sldId="264"/>
            <ac:spMk id="15361" creationId="{00000000-0000-0000-0000-000000000000}"/>
          </ac:spMkLst>
        </pc:spChg>
      </pc:sldChg>
      <pc:sldChg chg="modSp">
        <pc:chgData name="Hemington, Derek" userId="e3e0ed7d-94fb-4ca8-b540-08ebe77cb486" providerId="ADAL" clId="{04AACEA3-181F-4692-87EA-74A04D81E8E2}" dt="2022-09-27T16:18:13.611" v="162" actId="113"/>
        <pc:sldMkLst>
          <pc:docMk/>
          <pc:sldMk cId="0" sldId="270"/>
        </pc:sldMkLst>
        <pc:spChg chg="mod">
          <ac:chgData name="Hemington, Derek" userId="e3e0ed7d-94fb-4ca8-b540-08ebe77cb486" providerId="ADAL" clId="{04AACEA3-181F-4692-87EA-74A04D81E8E2}" dt="2022-09-27T16:18:13.611" v="162" actId="113"/>
          <ac:spMkLst>
            <pc:docMk/>
            <pc:sldMk cId="0" sldId="270"/>
            <ac:spMk id="31746" creationId="{00000000-0000-0000-0000-000000000000}"/>
          </ac:spMkLst>
        </pc:spChg>
      </pc:sldChg>
      <pc:sldChg chg="modSp">
        <pc:chgData name="Hemington, Derek" userId="e3e0ed7d-94fb-4ca8-b540-08ebe77cb486" providerId="ADAL" clId="{04AACEA3-181F-4692-87EA-74A04D81E8E2}" dt="2022-09-27T16:13:13.345" v="19" actId="113"/>
        <pc:sldMkLst>
          <pc:docMk/>
          <pc:sldMk cId="0" sldId="282"/>
        </pc:sldMkLst>
        <pc:spChg chg="mod">
          <ac:chgData name="Hemington, Derek" userId="e3e0ed7d-94fb-4ca8-b540-08ebe77cb486" providerId="ADAL" clId="{04AACEA3-181F-4692-87EA-74A04D81E8E2}" dt="2022-09-27T16:13:13.345" v="19" actId="113"/>
          <ac:spMkLst>
            <pc:docMk/>
            <pc:sldMk cId="0" sldId="282"/>
            <ac:spMk id="27649" creationId="{00000000-0000-0000-0000-000000000000}"/>
          </ac:spMkLst>
        </pc:spChg>
      </pc:sldChg>
      <pc:sldChg chg="modSp">
        <pc:chgData name="Hemington, Derek" userId="e3e0ed7d-94fb-4ca8-b540-08ebe77cb486" providerId="ADAL" clId="{04AACEA3-181F-4692-87EA-74A04D81E8E2}" dt="2022-09-27T16:19:09.698" v="163" actId="1076"/>
        <pc:sldMkLst>
          <pc:docMk/>
          <pc:sldMk cId="2743175343" sldId="285"/>
        </pc:sldMkLst>
        <pc:spChg chg="mod">
          <ac:chgData name="Hemington, Derek" userId="e3e0ed7d-94fb-4ca8-b540-08ebe77cb486" providerId="ADAL" clId="{04AACEA3-181F-4692-87EA-74A04D81E8E2}" dt="2022-09-27T16:19:09.698" v="163" actId="1076"/>
          <ac:spMkLst>
            <pc:docMk/>
            <pc:sldMk cId="2743175343" sldId="285"/>
            <ac:spMk id="2" creationId="{00000000-0000-0000-0000-000000000000}"/>
          </ac:spMkLst>
        </pc:spChg>
      </pc:sldChg>
      <pc:sldChg chg="modSp">
        <pc:chgData name="Hemington, Derek" userId="e3e0ed7d-94fb-4ca8-b540-08ebe77cb486" providerId="ADAL" clId="{04AACEA3-181F-4692-87EA-74A04D81E8E2}" dt="2022-09-27T16:09:51.104" v="5" actId="113"/>
        <pc:sldMkLst>
          <pc:docMk/>
          <pc:sldMk cId="2090006353" sldId="286"/>
        </pc:sldMkLst>
        <pc:spChg chg="mod">
          <ac:chgData name="Hemington, Derek" userId="e3e0ed7d-94fb-4ca8-b540-08ebe77cb486" providerId="ADAL" clId="{04AACEA3-181F-4692-87EA-74A04D81E8E2}" dt="2022-09-27T16:09:51.104" v="5" actId="113"/>
          <ac:spMkLst>
            <pc:docMk/>
            <pc:sldMk cId="2090006353" sldId="286"/>
            <ac:spMk id="4" creationId="{00000000-0000-0000-0000-000000000000}"/>
          </ac:spMkLst>
        </pc:spChg>
      </pc:sldChg>
      <pc:sldChg chg="modSp">
        <pc:chgData name="Hemington, Derek" userId="e3e0ed7d-94fb-4ca8-b540-08ebe77cb486" providerId="ADAL" clId="{04AACEA3-181F-4692-87EA-74A04D81E8E2}" dt="2022-09-27T16:14:28.481" v="150"/>
        <pc:sldMkLst>
          <pc:docMk/>
          <pc:sldMk cId="1186376925" sldId="295"/>
        </pc:sldMkLst>
        <pc:picChg chg="mod">
          <ac:chgData name="Hemington, Derek" userId="e3e0ed7d-94fb-4ca8-b540-08ebe77cb486" providerId="ADAL" clId="{04AACEA3-181F-4692-87EA-74A04D81E8E2}" dt="2022-09-27T16:14:28.481" v="150"/>
          <ac:picMkLst>
            <pc:docMk/>
            <pc:sldMk cId="1186376925" sldId="295"/>
            <ac:picMk id="30723" creationId="{00000000-0000-0000-0000-000000000000}"/>
          </ac:picMkLst>
        </pc:picChg>
      </pc:sldChg>
      <pc:sldChg chg="modSp">
        <pc:chgData name="Hemington, Derek" userId="e3e0ed7d-94fb-4ca8-b540-08ebe77cb486" providerId="ADAL" clId="{04AACEA3-181F-4692-87EA-74A04D81E8E2}" dt="2022-09-27T16:13:05.409" v="18" actId="113"/>
        <pc:sldMkLst>
          <pc:docMk/>
          <pc:sldMk cId="860063505" sldId="296"/>
        </pc:sldMkLst>
        <pc:spChg chg="mod">
          <ac:chgData name="Hemington, Derek" userId="e3e0ed7d-94fb-4ca8-b540-08ebe77cb486" providerId="ADAL" clId="{04AACEA3-181F-4692-87EA-74A04D81E8E2}" dt="2022-09-27T16:13:05.409" v="18" actId="113"/>
          <ac:spMkLst>
            <pc:docMk/>
            <pc:sldMk cId="860063505" sldId="296"/>
            <ac:spMk id="2" creationId="{00000000-0000-0000-0000-000000000000}"/>
          </ac:spMkLst>
        </pc:spChg>
        <pc:spChg chg="mod">
          <ac:chgData name="Hemington, Derek" userId="e3e0ed7d-94fb-4ca8-b540-08ebe77cb486" providerId="ADAL" clId="{04AACEA3-181F-4692-87EA-74A04D81E8E2}" dt="2022-09-27T16:13:02.744" v="17" actId="1076"/>
          <ac:spMkLst>
            <pc:docMk/>
            <pc:sldMk cId="860063505" sldId="296"/>
            <ac:spMk id="4" creationId="{00000000-0000-0000-0000-000000000000}"/>
          </ac:spMkLst>
        </pc:spChg>
      </pc:sldChg>
      <pc:sldChg chg="modSp">
        <pc:chgData name="Hemington, Derek" userId="e3e0ed7d-94fb-4ca8-b540-08ebe77cb486" providerId="ADAL" clId="{04AACEA3-181F-4692-87EA-74A04D81E8E2}" dt="2022-09-27T16:35:29.693" v="399" actId="20577"/>
        <pc:sldMkLst>
          <pc:docMk/>
          <pc:sldMk cId="2592543479" sldId="337"/>
        </pc:sldMkLst>
        <pc:spChg chg="mod">
          <ac:chgData name="Hemington, Derek" userId="e3e0ed7d-94fb-4ca8-b540-08ebe77cb486" providerId="ADAL" clId="{04AACEA3-181F-4692-87EA-74A04D81E8E2}" dt="2022-09-27T16:35:29.693" v="399" actId="20577"/>
          <ac:spMkLst>
            <pc:docMk/>
            <pc:sldMk cId="2592543479" sldId="337"/>
            <ac:spMk id="22530" creationId="{00000000-0000-0000-0000-000000000000}"/>
          </ac:spMkLst>
        </pc:spChg>
      </pc:sldChg>
      <pc:sldChg chg="addSp modSp">
        <pc:chgData name="Hemington, Derek" userId="e3e0ed7d-94fb-4ca8-b540-08ebe77cb486" providerId="ADAL" clId="{04AACEA3-181F-4692-87EA-74A04D81E8E2}" dt="2022-09-27T16:32:21.642" v="389" actId="1076"/>
        <pc:sldMkLst>
          <pc:docMk/>
          <pc:sldMk cId="501845245" sldId="343"/>
        </pc:sldMkLst>
        <pc:spChg chg="mod">
          <ac:chgData name="Hemington, Derek" userId="e3e0ed7d-94fb-4ca8-b540-08ebe77cb486" providerId="ADAL" clId="{04AACEA3-181F-4692-87EA-74A04D81E8E2}" dt="2022-09-27T16:31:52.081" v="385" actId="14100"/>
          <ac:spMkLst>
            <pc:docMk/>
            <pc:sldMk cId="501845245" sldId="343"/>
            <ac:spMk id="3" creationId="{00000000-0000-0000-0000-000000000000}"/>
          </ac:spMkLst>
        </pc:spChg>
        <pc:spChg chg="add mod">
          <ac:chgData name="Hemington, Derek" userId="e3e0ed7d-94fb-4ca8-b540-08ebe77cb486" providerId="ADAL" clId="{04AACEA3-181F-4692-87EA-74A04D81E8E2}" dt="2022-09-27T16:32:21.642" v="389" actId="1076"/>
          <ac:spMkLst>
            <pc:docMk/>
            <pc:sldMk cId="501845245" sldId="343"/>
            <ac:spMk id="11" creationId="{2352AD7E-013D-4409-A339-41DC3578B766}"/>
          </ac:spMkLst>
        </pc:spChg>
        <pc:cxnChg chg="add mod">
          <ac:chgData name="Hemington, Derek" userId="e3e0ed7d-94fb-4ca8-b540-08ebe77cb486" providerId="ADAL" clId="{04AACEA3-181F-4692-87EA-74A04D81E8E2}" dt="2022-09-27T16:31:55.467" v="386" actId="14100"/>
          <ac:cxnSpMkLst>
            <pc:docMk/>
            <pc:sldMk cId="501845245" sldId="343"/>
            <ac:cxnSpMk id="7" creationId="{D35A7A26-3426-4296-A541-ABAD508290DF}"/>
          </ac:cxnSpMkLst>
        </pc:cxnChg>
      </pc:sldChg>
      <pc:sldChg chg="addSp delSp modSp">
        <pc:chgData name="Hemington, Derek" userId="e3e0ed7d-94fb-4ca8-b540-08ebe77cb486" providerId="ADAL" clId="{04AACEA3-181F-4692-87EA-74A04D81E8E2}" dt="2022-09-27T16:32:49.881" v="391" actId="1076"/>
        <pc:sldMkLst>
          <pc:docMk/>
          <pc:sldMk cId="1940647670" sldId="344"/>
        </pc:sldMkLst>
        <pc:spChg chg="mod">
          <ac:chgData name="Hemington, Derek" userId="e3e0ed7d-94fb-4ca8-b540-08ebe77cb486" providerId="ADAL" clId="{04AACEA3-181F-4692-87EA-74A04D81E8E2}" dt="2022-09-27T16:24:02.953" v="181" actId="20577"/>
          <ac:spMkLst>
            <pc:docMk/>
            <pc:sldMk cId="1940647670" sldId="344"/>
            <ac:spMk id="2" creationId="{00000000-0000-0000-0000-000000000000}"/>
          </ac:spMkLst>
        </pc:spChg>
        <pc:spChg chg="del mod">
          <ac:chgData name="Hemington, Derek" userId="e3e0ed7d-94fb-4ca8-b540-08ebe77cb486" providerId="ADAL" clId="{04AACEA3-181F-4692-87EA-74A04D81E8E2}" dt="2022-09-27T16:30:33.208" v="367" actId="478"/>
          <ac:spMkLst>
            <pc:docMk/>
            <pc:sldMk cId="1940647670" sldId="344"/>
            <ac:spMk id="3" creationId="{00000000-0000-0000-0000-000000000000}"/>
          </ac:spMkLst>
        </pc:spChg>
        <pc:spChg chg="add del">
          <ac:chgData name="Hemington, Derek" userId="e3e0ed7d-94fb-4ca8-b540-08ebe77cb486" providerId="ADAL" clId="{04AACEA3-181F-4692-87EA-74A04D81E8E2}" dt="2022-09-27T16:23:25.578" v="177" actId="478"/>
          <ac:spMkLst>
            <pc:docMk/>
            <pc:sldMk cId="1940647670" sldId="344"/>
            <ac:spMk id="5" creationId="{EE103F79-7BE3-4584-BBD2-20333BB03079}"/>
          </ac:spMkLst>
        </pc:spChg>
        <pc:spChg chg="add del mod">
          <ac:chgData name="Hemington, Derek" userId="e3e0ed7d-94fb-4ca8-b540-08ebe77cb486" providerId="ADAL" clId="{04AACEA3-181F-4692-87EA-74A04D81E8E2}" dt="2022-09-27T16:30:19.964" v="365" actId="478"/>
          <ac:spMkLst>
            <pc:docMk/>
            <pc:sldMk cId="1940647670" sldId="344"/>
            <ac:spMk id="9" creationId="{E0490387-B596-4EA3-8D8F-5327AEDC923F}"/>
          </ac:spMkLst>
        </pc:spChg>
        <pc:spChg chg="mod">
          <ac:chgData name="Hemington, Derek" userId="e3e0ed7d-94fb-4ca8-b540-08ebe77cb486" providerId="ADAL" clId="{04AACEA3-181F-4692-87EA-74A04D81E8E2}" dt="2022-09-27T16:32:49.881" v="391" actId="1076"/>
          <ac:spMkLst>
            <pc:docMk/>
            <pc:sldMk cId="1940647670" sldId="344"/>
            <ac:spMk id="13" creationId="{00000000-0000-0000-0000-000000000000}"/>
          </ac:spMkLst>
        </pc:spChg>
        <pc:spChg chg="add mod">
          <ac:chgData name="Hemington, Derek" userId="e3e0ed7d-94fb-4ca8-b540-08ebe77cb486" providerId="ADAL" clId="{04AACEA3-181F-4692-87EA-74A04D81E8E2}" dt="2022-09-27T16:31:08.093" v="375" actId="1076"/>
          <ac:spMkLst>
            <pc:docMk/>
            <pc:sldMk cId="1940647670" sldId="344"/>
            <ac:spMk id="17" creationId="{33296622-FFE2-4BBE-8DF0-68A01981D87A}"/>
          </ac:spMkLst>
        </pc:spChg>
        <pc:spChg chg="add del mod">
          <ac:chgData name="Hemington, Derek" userId="e3e0ed7d-94fb-4ca8-b540-08ebe77cb486" providerId="ADAL" clId="{04AACEA3-181F-4692-87EA-74A04D81E8E2}" dt="2022-09-27T16:30:40.380" v="369" actId="478"/>
          <ac:spMkLst>
            <pc:docMk/>
            <pc:sldMk cId="1940647670" sldId="344"/>
            <ac:spMk id="19" creationId="{2C945C77-757F-412F-9E17-2237DCF54463}"/>
          </ac:spMkLst>
        </pc:spChg>
        <pc:cxnChg chg="add del mod">
          <ac:chgData name="Hemington, Derek" userId="e3e0ed7d-94fb-4ca8-b540-08ebe77cb486" providerId="ADAL" clId="{04AACEA3-181F-4692-87EA-74A04D81E8E2}" dt="2022-09-27T16:31:11.029" v="376"/>
          <ac:cxnSpMkLst>
            <pc:docMk/>
            <pc:sldMk cId="1940647670" sldId="344"/>
            <ac:cxnSpMk id="8" creationId="{F71227F3-C994-4509-B8D0-9BB2D19336DC}"/>
          </ac:cxnSpMkLst>
        </pc:cxnChg>
      </pc:sldChg>
      <pc:sldChg chg="modSp">
        <pc:chgData name="Hemington, Derek" userId="e3e0ed7d-94fb-4ca8-b540-08ebe77cb486" providerId="ADAL" clId="{04AACEA3-181F-4692-87EA-74A04D81E8E2}" dt="2022-09-27T16:11:52.825" v="16" actId="692"/>
        <pc:sldMkLst>
          <pc:docMk/>
          <pc:sldMk cId="2402540993" sldId="346"/>
        </pc:sldMkLst>
        <pc:spChg chg="mod">
          <ac:chgData name="Hemington, Derek" userId="e3e0ed7d-94fb-4ca8-b540-08ebe77cb486" providerId="ADAL" clId="{04AACEA3-181F-4692-87EA-74A04D81E8E2}" dt="2022-09-27T16:11:05.989" v="6" actId="1582"/>
          <ac:spMkLst>
            <pc:docMk/>
            <pc:sldMk cId="2402540993" sldId="346"/>
            <ac:spMk id="6" creationId="{00000000-0000-0000-0000-000000000000}"/>
          </ac:spMkLst>
        </pc:spChg>
        <pc:spChg chg="mod">
          <ac:chgData name="Hemington, Derek" userId="e3e0ed7d-94fb-4ca8-b540-08ebe77cb486" providerId="ADAL" clId="{04AACEA3-181F-4692-87EA-74A04D81E8E2}" dt="2022-09-27T16:11:40.685" v="11" actId="692"/>
          <ac:spMkLst>
            <pc:docMk/>
            <pc:sldMk cId="2402540993" sldId="346"/>
            <ac:spMk id="11" creationId="{00000000-0000-0000-0000-000000000000}"/>
          </ac:spMkLst>
        </pc:spChg>
        <pc:cxnChg chg="mod">
          <ac:chgData name="Hemington, Derek" userId="e3e0ed7d-94fb-4ca8-b540-08ebe77cb486" providerId="ADAL" clId="{04AACEA3-181F-4692-87EA-74A04D81E8E2}" dt="2022-09-27T16:11:52.825" v="16" actId="692"/>
          <ac:cxnSpMkLst>
            <pc:docMk/>
            <pc:sldMk cId="2402540993" sldId="346"/>
            <ac:cxnSpMk id="12" creationId="{00000000-0000-0000-0000-000000000000}"/>
          </ac:cxnSpMkLst>
        </pc:cxnChg>
      </pc:sldChg>
      <pc:sldChg chg="modSp">
        <pc:chgData name="Hemington, Derek" userId="e3e0ed7d-94fb-4ca8-b540-08ebe77cb486" providerId="ADAL" clId="{04AACEA3-181F-4692-87EA-74A04D81E8E2}" dt="2022-09-27T16:15:03.532" v="156" actId="6549"/>
        <pc:sldMkLst>
          <pc:docMk/>
          <pc:sldMk cId="3519889860" sldId="347"/>
        </pc:sldMkLst>
        <pc:graphicFrameChg chg="modGraphic">
          <ac:chgData name="Hemington, Derek" userId="e3e0ed7d-94fb-4ca8-b540-08ebe77cb486" providerId="ADAL" clId="{04AACEA3-181F-4692-87EA-74A04D81E8E2}" dt="2022-09-27T16:15:03.532" v="156" actId="6549"/>
          <ac:graphicFrameMkLst>
            <pc:docMk/>
            <pc:sldMk cId="3519889860" sldId="347"/>
            <ac:graphicFrameMk id="4" creationId="{00000000-0000-0000-0000-000000000000}"/>
          </ac:graphicFrameMkLst>
        </pc:graphicFrameChg>
      </pc:sldChg>
      <pc:sldChg chg="modSp">
        <pc:chgData name="Hemington, Derek" userId="e3e0ed7d-94fb-4ca8-b540-08ebe77cb486" providerId="ADAL" clId="{04AACEA3-181F-4692-87EA-74A04D81E8E2}" dt="2022-09-27T16:33:54.011" v="393" actId="20577"/>
        <pc:sldMkLst>
          <pc:docMk/>
          <pc:sldMk cId="801110772" sldId="350"/>
        </pc:sldMkLst>
        <pc:spChg chg="mod">
          <ac:chgData name="Hemington, Derek" userId="e3e0ed7d-94fb-4ca8-b540-08ebe77cb486" providerId="ADAL" clId="{04AACEA3-181F-4692-87EA-74A04D81E8E2}" dt="2022-09-27T16:33:54.011" v="393" actId="20577"/>
          <ac:spMkLst>
            <pc:docMk/>
            <pc:sldMk cId="801110772" sldId="350"/>
            <ac:spMk id="22530" creationId="{00000000-0000-0000-0000-000000000000}"/>
          </ac:spMkLst>
        </pc:spChg>
      </pc:sldChg>
      <pc:sldChg chg="modSp">
        <pc:chgData name="Hemington, Derek" userId="e3e0ed7d-94fb-4ca8-b540-08ebe77cb486" providerId="ADAL" clId="{04AACEA3-181F-4692-87EA-74A04D81E8E2}" dt="2022-09-27T16:36:22.206" v="448" actId="113"/>
        <pc:sldMkLst>
          <pc:docMk/>
          <pc:sldMk cId="3285995777" sldId="351"/>
        </pc:sldMkLst>
        <pc:spChg chg="mod">
          <ac:chgData name="Hemington, Derek" userId="e3e0ed7d-94fb-4ca8-b540-08ebe77cb486" providerId="ADAL" clId="{04AACEA3-181F-4692-87EA-74A04D81E8E2}" dt="2022-09-27T16:36:22.206" v="448" actId="113"/>
          <ac:spMkLst>
            <pc:docMk/>
            <pc:sldMk cId="3285995777" sldId="351"/>
            <ac:spMk id="22530" creationId="{00000000-0000-0000-0000-000000000000}"/>
          </ac:spMkLst>
        </pc:spChg>
      </pc:sldChg>
      <pc:sldChg chg="delSp add del">
        <pc:chgData name="Hemington, Derek" userId="e3e0ed7d-94fb-4ca8-b540-08ebe77cb486" providerId="ADAL" clId="{04AACEA3-181F-4692-87EA-74A04D81E8E2}" dt="2022-09-27T16:32:29.666" v="390" actId="2696"/>
        <pc:sldMkLst>
          <pc:docMk/>
          <pc:sldMk cId="2131202243" sldId="353"/>
        </pc:sldMkLst>
        <pc:spChg chg="del">
          <ac:chgData name="Hemington, Derek" userId="e3e0ed7d-94fb-4ca8-b540-08ebe77cb486" providerId="ADAL" clId="{04AACEA3-181F-4692-87EA-74A04D81E8E2}" dt="2022-09-27T16:32:07.675" v="387"/>
          <ac:spMkLst>
            <pc:docMk/>
            <pc:sldMk cId="2131202243" sldId="353"/>
            <ac:spMk id="9" creationId="{E0490387-B596-4EA3-8D8F-5327AEDC923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A4A11AC-BA41-478A-9BC0-8474A33520FD}" type="datetimeFigureOut">
              <a:rPr lang="en-US" smtClean="0"/>
              <a:t>2/12/2023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B117850-A3BE-4E9A-B1A7-904F36B918C3}" type="slidenum">
              <a:rPr lang="en-US" smtClean="0"/>
              <a:t>‹#›</a:t>
            </a:fld>
            <a:endParaRPr lang="en-US"/>
          </a:p>
        </p:txBody>
      </p:sp>
    </p:spTree>
    <p:extLst>
      <p:ext uri="{BB962C8B-B14F-4D97-AF65-F5344CB8AC3E}">
        <p14:creationId xmlns:p14="http://schemas.microsoft.com/office/powerpoint/2010/main" val="2482843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EAB66DE2-0903-4088-B6C4-6CEF1CB61C96}" type="datetimeFigureOut">
              <a:rPr lang="en-US"/>
              <a:pPr>
                <a:defRPr/>
              </a:pPr>
              <a:t>2/12/2023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B49DAC60-92C1-4213-88DF-9F53A4D72766}" type="slidenum">
              <a:rPr lang="en-US"/>
              <a:pPr>
                <a:defRPr/>
              </a:pPr>
              <a:t>‹#›</a:t>
            </a:fld>
            <a:endParaRPr lang="en-US" dirty="0"/>
          </a:p>
        </p:txBody>
      </p:sp>
    </p:spTree>
    <p:extLst>
      <p:ext uri="{BB962C8B-B14F-4D97-AF65-F5344CB8AC3E}">
        <p14:creationId xmlns:p14="http://schemas.microsoft.com/office/powerpoint/2010/main" val="1124391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B49DAC60-92C1-4213-88DF-9F53A4D72766}" type="slidenum">
              <a:rPr lang="en-US" smtClean="0"/>
              <a:pPr>
                <a:defRPr/>
              </a:pPr>
              <a:t>1</a:t>
            </a:fld>
            <a:endParaRPr lang="en-US" dirty="0"/>
          </a:p>
        </p:txBody>
      </p:sp>
    </p:spTree>
    <p:extLst>
      <p:ext uri="{BB962C8B-B14F-4D97-AF65-F5344CB8AC3E}">
        <p14:creationId xmlns:p14="http://schemas.microsoft.com/office/powerpoint/2010/main" val="777658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Calculators</a:t>
            </a:r>
            <a:r>
              <a:rPr lang="en-CA" baseline="0" dirty="0"/>
              <a:t> vary on how you would enter a negative number into an exponent, make sure you know how to do this with your calculator.  You can test this by entering 2^4 into your calculator to get 16  but if we use -4, we would have </a:t>
            </a:r>
            <a:r>
              <a:rPr lang="de-DE" dirty="0"/>
              <a:t> 2^(-4) = 1/(2^4) = 1/(2*2*2*2) = 1/16 = 0.0625. </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24</a:t>
            </a:fld>
            <a:endParaRPr lang="en-US" dirty="0"/>
          </a:p>
        </p:txBody>
      </p:sp>
    </p:spTree>
    <p:extLst>
      <p:ext uri="{BB962C8B-B14F-4D97-AF65-F5344CB8AC3E}">
        <p14:creationId xmlns:p14="http://schemas.microsoft.com/office/powerpoint/2010/main" val="3465582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use</a:t>
            </a:r>
            <a:r>
              <a:rPr lang="en-CA" baseline="0" dirty="0"/>
              <a:t> function points primarily as a vehicle to estimate software programming (construction in the chart).  It is not as valuable to use for activities outside of programming, such as system testing, integration and architecture.</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26</a:t>
            </a:fld>
            <a:endParaRPr lang="en-US" dirty="0"/>
          </a:p>
        </p:txBody>
      </p:sp>
    </p:spTree>
    <p:extLst>
      <p:ext uri="{BB962C8B-B14F-4D97-AF65-F5344CB8AC3E}">
        <p14:creationId xmlns:p14="http://schemas.microsoft.com/office/powerpoint/2010/main" val="398888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preferred approach</a:t>
            </a:r>
            <a:r>
              <a:rPr lang="en-CA" baseline="0" dirty="0"/>
              <a:t> is to figure out the cost per function point, $/point, and this number is reused with other projects.   This is similar to created a fully loaded labour rate, and then using it with other projects.</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30</a:t>
            </a:fld>
            <a:endParaRPr lang="en-US" dirty="0"/>
          </a:p>
        </p:txBody>
      </p:sp>
    </p:spTree>
    <p:extLst>
      <p:ext uri="{BB962C8B-B14F-4D97-AF65-F5344CB8AC3E}">
        <p14:creationId xmlns:p14="http://schemas.microsoft.com/office/powerpoint/2010/main" val="224383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Frequently we don’t have historical</a:t>
            </a:r>
            <a:r>
              <a:rPr lang="en-CA" baseline="0" dirty="0"/>
              <a:t> data for projects, or activities within projects.  So we can’t use the traditional standard deviation calculated from a data set.  But we might have experts who can estimate an extremely high and low estimate, our pessimistic P (also called “b” in this slide) and our optimistic O (also called “a” in this slide).</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36</a:t>
            </a:fld>
            <a:endParaRPr lang="en-US" dirty="0"/>
          </a:p>
        </p:txBody>
      </p:sp>
    </p:spTree>
    <p:extLst>
      <p:ext uri="{BB962C8B-B14F-4D97-AF65-F5344CB8AC3E}">
        <p14:creationId xmlns:p14="http://schemas.microsoft.com/office/powerpoint/2010/main" val="244166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simple analogous/comparative estimate</a:t>
            </a:r>
            <a:r>
              <a:rPr lang="en-CA" baseline="0" dirty="0"/>
              <a:t> could be for the cost of tires for a car.  Your friend spent $600 for a set of tires, and you know you want a very similar type and style of tires, but your car is a little bigger.  You add 10% and your comparative estimate is 600 * 1.1 </a:t>
            </a:r>
            <a:r>
              <a:rPr lang="en-CA" baseline="0"/>
              <a:t>= $660</a:t>
            </a:r>
            <a:r>
              <a:rPr lang="en-CA" baseline="0" dirty="0"/>
              <a:t>.</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6</a:t>
            </a:fld>
            <a:endParaRPr lang="en-US" dirty="0"/>
          </a:p>
        </p:txBody>
      </p:sp>
    </p:spTree>
    <p:extLst>
      <p:ext uri="{BB962C8B-B14F-4D97-AF65-F5344CB8AC3E}">
        <p14:creationId xmlns:p14="http://schemas.microsoft.com/office/powerpoint/2010/main" val="36441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Asymmetrical,</a:t>
            </a:r>
            <a:r>
              <a:rPr lang="en-CA" baseline="0" dirty="0"/>
              <a:t> or a skewed distribution is more realistic.  When we estimate it could be somewhat less (our O or optimistic estimate), but it could also be a </a:t>
            </a:r>
            <a:r>
              <a:rPr lang="en-CA" b="1" baseline="0" dirty="0"/>
              <a:t>lot</a:t>
            </a:r>
            <a:r>
              <a:rPr lang="en-CA" baseline="0" dirty="0"/>
              <a:t> more expensive (our P or pessimistic estimate)</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7</a:t>
            </a:fld>
            <a:endParaRPr lang="en-US" dirty="0"/>
          </a:p>
        </p:txBody>
      </p:sp>
    </p:spTree>
    <p:extLst>
      <p:ext uri="{BB962C8B-B14F-4D97-AF65-F5344CB8AC3E}">
        <p14:creationId xmlns:p14="http://schemas.microsoft.com/office/powerpoint/2010/main" val="387004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Another </a:t>
            </a:r>
            <a:r>
              <a:rPr lang="en-CA" b="1" dirty="0"/>
              <a:t>simple linear parametric </a:t>
            </a:r>
            <a:r>
              <a:rPr lang="en-CA" dirty="0"/>
              <a:t>estimate</a:t>
            </a:r>
            <a:r>
              <a:rPr lang="en-CA" baseline="0" dirty="0"/>
              <a:t> could be for carpet.  We have a room that is 10 square metres, our carpet is $90 per square metre, and we have a 10% waste factor (we have to buy extra carpet).  10 X $90 X 1.1 = $990.</a:t>
            </a:r>
            <a:endParaRPr lang="en-CA" dirty="0"/>
          </a:p>
          <a:p>
            <a:r>
              <a:rPr lang="en-CA" b="1" dirty="0"/>
              <a:t>But this</a:t>
            </a:r>
            <a:r>
              <a:rPr lang="en-CA" b="1" baseline="0" dirty="0"/>
              <a:t> exercise </a:t>
            </a:r>
            <a:r>
              <a:rPr lang="en-CA" baseline="0" dirty="0"/>
              <a:t>demonstrates that sometimes simple tools like a single chart can be used for rough estimates of items that appear to be unrelated.</a:t>
            </a:r>
          </a:p>
          <a:p>
            <a:endParaRPr lang="en-CA" baseline="0" dirty="0"/>
          </a:p>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13</a:t>
            </a:fld>
            <a:endParaRPr lang="en-US" dirty="0"/>
          </a:p>
        </p:txBody>
      </p:sp>
    </p:spTree>
    <p:extLst>
      <p:ext uri="{BB962C8B-B14F-4D97-AF65-F5344CB8AC3E}">
        <p14:creationId xmlns:p14="http://schemas.microsoft.com/office/powerpoint/2010/main" val="290838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14</a:t>
            </a:fld>
            <a:endParaRPr lang="en-US" dirty="0"/>
          </a:p>
        </p:txBody>
      </p:sp>
    </p:spTree>
    <p:extLst>
      <p:ext uri="{BB962C8B-B14F-4D97-AF65-F5344CB8AC3E}">
        <p14:creationId xmlns:p14="http://schemas.microsoft.com/office/powerpoint/2010/main" val="278435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“Steady State” is actually an arbitrary assumption where consider any further improvements from the learning curve to be not relevant to our analysis.  So although theoretically there could further learning curve productivity improvements, </a:t>
            </a:r>
            <a:r>
              <a:rPr lang="en-CA"/>
              <a:t>we might </a:t>
            </a:r>
            <a:r>
              <a:rPr lang="en-CA" dirty="0"/>
              <a:t>arbitrarily consider anything beyond say, the 10</a:t>
            </a:r>
            <a:r>
              <a:rPr lang="en-CA" baseline="30000" dirty="0"/>
              <a:t>th</a:t>
            </a:r>
            <a:r>
              <a:rPr lang="en-CA" dirty="0"/>
              <a:t> unit to be steady state.  So the 11</a:t>
            </a:r>
            <a:r>
              <a:rPr lang="en-CA" baseline="30000" dirty="0"/>
              <a:t>th</a:t>
            </a:r>
            <a:r>
              <a:rPr lang="en-CA" dirty="0"/>
              <a:t>, 12</a:t>
            </a:r>
            <a:r>
              <a:rPr lang="en-CA" baseline="30000" dirty="0"/>
              <a:t>th</a:t>
            </a:r>
            <a:r>
              <a:rPr lang="en-CA" dirty="0"/>
              <a:t>, 20</a:t>
            </a:r>
            <a:r>
              <a:rPr lang="en-CA" baseline="30000" dirty="0"/>
              <a:t>th</a:t>
            </a:r>
            <a:r>
              <a:rPr lang="en-CA" dirty="0"/>
              <a:t> etc. units are the same as the 10</a:t>
            </a:r>
            <a:r>
              <a:rPr lang="en-CA" baseline="30000" dirty="0"/>
              <a:t>th</a:t>
            </a:r>
            <a:r>
              <a:rPr lang="en-CA" dirty="0"/>
              <a:t> unit.</a:t>
            </a:r>
          </a:p>
        </p:txBody>
      </p:sp>
      <p:sp>
        <p:nvSpPr>
          <p:cNvPr id="4" name="Slide Number Placeholder 3"/>
          <p:cNvSpPr>
            <a:spLocks noGrp="1"/>
          </p:cNvSpPr>
          <p:nvPr>
            <p:ph type="sldNum" sz="quarter" idx="5"/>
          </p:nvPr>
        </p:nvSpPr>
        <p:spPr/>
        <p:txBody>
          <a:bodyPr/>
          <a:lstStyle/>
          <a:p>
            <a:pPr>
              <a:defRPr/>
            </a:pPr>
            <a:fld id="{B49DAC60-92C1-4213-88DF-9F53A4D72766}" type="slidenum">
              <a:rPr lang="en-US" smtClean="0"/>
              <a:pPr>
                <a:defRPr/>
              </a:pPr>
              <a:t>16</a:t>
            </a:fld>
            <a:endParaRPr lang="en-US" dirty="0"/>
          </a:p>
        </p:txBody>
      </p:sp>
    </p:spTree>
    <p:extLst>
      <p:ext uri="{BB962C8B-B14F-4D97-AF65-F5344CB8AC3E}">
        <p14:creationId xmlns:p14="http://schemas.microsoft.com/office/powerpoint/2010/main" val="213967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have to assemble something you bought, and you had more than one to assemble,</a:t>
            </a:r>
            <a:r>
              <a:rPr lang="en-CA" baseline="0" dirty="0"/>
              <a:t> it would likely take you less time to assemble the 2</a:t>
            </a:r>
            <a:r>
              <a:rPr lang="en-CA" baseline="30000" dirty="0"/>
              <a:t>nd</a:t>
            </a:r>
            <a:r>
              <a:rPr lang="en-CA" baseline="0" dirty="0"/>
              <a:t> one compared to the 1</a:t>
            </a:r>
            <a:r>
              <a:rPr lang="en-CA" baseline="30000" dirty="0"/>
              <a:t>st</a:t>
            </a:r>
            <a:r>
              <a:rPr lang="en-CA" baseline="0" dirty="0"/>
              <a:t> one.</a:t>
            </a:r>
          </a:p>
          <a:p>
            <a:r>
              <a:rPr lang="en-CA" b="1" dirty="0"/>
              <a:t>Commercial example</a:t>
            </a:r>
            <a:r>
              <a:rPr lang="en-CA" b="1" baseline="0" dirty="0"/>
              <a:t> </a:t>
            </a:r>
            <a:r>
              <a:rPr lang="en-CA" baseline="0" dirty="0"/>
              <a:t>it takes us 1,000 hours to create the first unit of something.  What happened every time we double production?  We double when go from our </a:t>
            </a:r>
            <a:r>
              <a:rPr lang="en-CA" dirty="0"/>
              <a:t>1</a:t>
            </a:r>
            <a:r>
              <a:rPr lang="en-CA" baseline="30000" dirty="0"/>
              <a:t>st</a:t>
            </a:r>
            <a:r>
              <a:rPr lang="en-CA" dirty="0"/>
              <a:t> unit to our 2</a:t>
            </a:r>
            <a:r>
              <a:rPr lang="en-CA" baseline="30000" dirty="0"/>
              <a:t>nd</a:t>
            </a:r>
            <a:r>
              <a:rPr lang="en-CA" dirty="0"/>
              <a:t>, and double</a:t>
            </a:r>
            <a:r>
              <a:rPr lang="en-CA" baseline="0" dirty="0"/>
              <a:t> again from 2 to 4.  Therefore we are applying 90% twice = 1000 X 0.9 X 0.9 = 810</a:t>
            </a:r>
          </a:p>
          <a:p>
            <a:r>
              <a:rPr lang="en-CA" baseline="0" dirty="0"/>
              <a:t>1000 X .9 = 900 hours for the 2</a:t>
            </a:r>
            <a:r>
              <a:rPr lang="en-CA" baseline="30000" dirty="0"/>
              <a:t>nd</a:t>
            </a:r>
            <a:r>
              <a:rPr lang="en-CA" baseline="0" dirty="0"/>
              <a:t> unit</a:t>
            </a:r>
          </a:p>
          <a:p>
            <a:r>
              <a:rPr lang="en-CA" baseline="0" dirty="0"/>
              <a:t>900 X .9 = 810 for the 4</a:t>
            </a:r>
            <a:r>
              <a:rPr lang="en-CA" baseline="30000" dirty="0"/>
              <a:t>th</a:t>
            </a:r>
            <a:r>
              <a:rPr lang="en-CA" baseline="0" dirty="0"/>
              <a:t> unit</a:t>
            </a:r>
          </a:p>
          <a:p>
            <a:r>
              <a:rPr lang="en-CA" baseline="0" dirty="0"/>
              <a:t>And we can keep doubling.</a:t>
            </a:r>
          </a:p>
          <a:p>
            <a:r>
              <a:rPr lang="en-CA" baseline="0" dirty="0"/>
              <a:t>810 X .9 = 729 for the 8</a:t>
            </a:r>
            <a:r>
              <a:rPr lang="en-CA" baseline="30000" dirty="0"/>
              <a:t>th</a:t>
            </a:r>
            <a:r>
              <a:rPr lang="en-CA" baseline="0" dirty="0"/>
              <a:t> unit</a:t>
            </a:r>
          </a:p>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17</a:t>
            </a:fld>
            <a:endParaRPr lang="en-US" dirty="0"/>
          </a:p>
        </p:txBody>
      </p:sp>
    </p:spTree>
    <p:extLst>
      <p:ext uri="{BB962C8B-B14F-4D97-AF65-F5344CB8AC3E}">
        <p14:creationId xmlns:p14="http://schemas.microsoft.com/office/powerpoint/2010/main" val="388429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DAC60-92C1-4213-88DF-9F53A4D727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921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22</a:t>
            </a:fld>
            <a:endParaRPr lang="en-US" dirty="0"/>
          </a:p>
        </p:txBody>
      </p:sp>
    </p:spTree>
    <p:extLst>
      <p:ext uri="{BB962C8B-B14F-4D97-AF65-F5344CB8AC3E}">
        <p14:creationId xmlns:p14="http://schemas.microsoft.com/office/powerpoint/2010/main" val="389062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53DA7E96-ED03-425E-A4BA-A010D7D8326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2BAA29A1-0308-43D1-961F-D8245A9B31FC}"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0B74F27-4B6A-4A5C-9BAA-43F194570718}"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51E92DCC-E1C4-4DC9-A40D-3AF90635F703}" type="slidenum">
              <a:rPr lang="en-US"/>
              <a:pPr>
                <a:defRPr/>
              </a:pPr>
              <a:t>‹#›</a:t>
            </a:fld>
            <a:endParaRPr lang="en-US" dirty="0"/>
          </a:p>
        </p:txBody>
      </p:sp>
    </p:spTree>
    <p:extLst>
      <p:ext uri="{BB962C8B-B14F-4D97-AF65-F5344CB8AC3E}">
        <p14:creationId xmlns:p14="http://schemas.microsoft.com/office/powerpoint/2010/main" val="405511631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73570CC-C189-4011-A74F-DC0FFB08CD88}" type="slidenum">
              <a:rPr lang="en-US"/>
              <a:pPr>
                <a:defRPr/>
              </a:pPr>
              <a:t>‹#›</a:t>
            </a:fld>
            <a:endParaRPr lang="en-US" dirty="0"/>
          </a:p>
        </p:txBody>
      </p:sp>
    </p:spTree>
    <p:extLst>
      <p:ext uri="{BB962C8B-B14F-4D97-AF65-F5344CB8AC3E}">
        <p14:creationId xmlns:p14="http://schemas.microsoft.com/office/powerpoint/2010/main" val="187197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2A46943F-662F-4792-AB02-0F7024C4DD97}"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8411256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8797776B-0A26-4729-A109-DD9C16826DF6}" type="slidenum">
              <a:rPr lang="en-US"/>
              <a:pPr>
                <a:defRPr/>
              </a:pPr>
              <a:t>‹#›</a:t>
            </a:fld>
            <a:endParaRPr lang="en-US" dirty="0"/>
          </a:p>
        </p:txBody>
      </p:sp>
    </p:spTree>
    <p:extLst>
      <p:ext uri="{BB962C8B-B14F-4D97-AF65-F5344CB8AC3E}">
        <p14:creationId xmlns:p14="http://schemas.microsoft.com/office/powerpoint/2010/main" val="133823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CE15B689-99D4-4B4E-BCA7-9BAA800F3354}"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355033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chor="t" anchorCtr="0">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dirty="0"/>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59ABED04-CB80-466C-8239-FC67B5DDC6BD}"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156429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7A1747E-CCAC-4873-8F64-6507116E9B44}"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383005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8467A665-5505-4CE3-AF32-A73A1D7800F3}"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76755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7DC0C679-E1CA-4FB1-92B0-BD2E3A5EC8E9}"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ED50FFBC-D3F7-49F0-8C25-CD9CA7B93A86}"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4157865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B21957CA-3687-4EFA-9288-9EE70818E8E2}"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3325527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30EB04B2-3463-477F-972E-B1992DE090B4}"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97863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5B062F5E-0081-4FA7-85D4-21A5CFD29D2A}"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1F66B048-6336-41EE-95BE-9F693DBB92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235512B3-7D1B-427E-B9EF-86643F8B3B1F}"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chor="t">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dirty="0"/>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B8FEC51D-B390-4D21-9936-C524D95C5CBE}"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264CF12-143D-43EF-B191-FDE7EFE199F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8C6026B2-41BA-4DCD-9E8B-753DE7461261}"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2901523A-07B4-4CD1-92B0-24CFC45C1715}"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b="0" i="0" u="none" dirty="0">
              <a:latin typeface="+mn-lt"/>
              <a:cs typeface="+mn-cs"/>
            </a:endParaRPr>
          </a:p>
        </p:txBody>
      </p:sp>
      <p:sp>
        <p:nvSpPr>
          <p:cNvPr id="2560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2560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899CE1E0-0FBE-4938-816D-B92B1526FD8D}" type="slidenum">
              <a:rPr lang="en-US"/>
              <a:pPr>
                <a:defRPr/>
              </a:pPr>
              <a:t>‹#›</a:t>
            </a:fld>
            <a:endParaRPr lang="en-US" dirty="0"/>
          </a:p>
        </p:txBody>
      </p:sp>
      <p:grpSp>
        <p:nvGrpSpPr>
          <p:cNvPr id="2560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b="0" i="0" u="none" dirty="0">
              <a:latin typeface="+mn-lt"/>
              <a:cs typeface="+mn-cs"/>
            </a:endParaRPr>
          </a:p>
        </p:txBody>
      </p:sp>
      <p:sp>
        <p:nvSpPr>
          <p:cNvPr id="3379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3379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5E6184B9-7539-4542-BD96-D1C9C30DC3F7}" type="slidenum">
              <a:rPr lang="en-US"/>
              <a:pPr>
                <a:defRPr/>
              </a:pPr>
              <a:t>‹#›</a:t>
            </a:fld>
            <a:endParaRPr lang="en-US" dirty="0"/>
          </a:p>
        </p:txBody>
      </p:sp>
      <p:grpSp>
        <p:nvGrpSpPr>
          <p:cNvPr id="3380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extLst>
      <p:ext uri="{BB962C8B-B14F-4D97-AF65-F5344CB8AC3E}">
        <p14:creationId xmlns:p14="http://schemas.microsoft.com/office/powerpoint/2010/main" val="126220587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mathsisfun.com/operation-order-pemdas.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4.JP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sisfun.com/data/standard-normal-distribution-table.html"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athsisfun.com/data/standard-normal-distribution-table.html"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t>MGMT 6056</a:t>
            </a:r>
            <a:br>
              <a:rPr lang="en-US" dirty="0"/>
            </a:br>
            <a:r>
              <a:rPr lang="en-US" dirty="0"/>
              <a:t>Module 4</a:t>
            </a:r>
          </a:p>
        </p:txBody>
      </p:sp>
      <p:sp>
        <p:nvSpPr>
          <p:cNvPr id="14338" name="Subtitle 2"/>
          <p:cNvSpPr>
            <a:spLocks noGrp="1"/>
          </p:cNvSpPr>
          <p:nvPr>
            <p:ph type="subTitle" idx="1"/>
          </p:nvPr>
        </p:nvSpPr>
        <p:spPr>
          <a:xfrm>
            <a:off x="533400" y="3228975"/>
            <a:ext cx="7854950" cy="1752600"/>
          </a:xfrm>
        </p:spPr>
        <p:txBody>
          <a:bodyPr/>
          <a:lstStyle/>
          <a:p>
            <a:pPr marR="0" eaLnBrk="1" hangingPunct="1"/>
            <a:r>
              <a:rPr lang="en-US" sz="4800" dirty="0"/>
              <a:t>Cost Estimation</a:t>
            </a:r>
            <a:br>
              <a:rPr lang="en-US" sz="4800" dirty="0"/>
            </a:br>
            <a:endParaRPr lang="en-US" sz="4800" dirty="0"/>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1</a:t>
            </a:fld>
            <a:endParaRPr lang="en-US">
              <a:solidFill>
                <a:srgbClr val="D1EAEE"/>
              </a:solidFill>
              <a:cs typeface="Arial" charset="0"/>
            </a:endParaRPr>
          </a:p>
        </p:txBody>
      </p:sp>
      <p:sp>
        <p:nvSpPr>
          <p:cNvPr id="10" name="Footer Placeholder 18"/>
          <p:cNvSpPr>
            <a:spLocks noGrp="1"/>
          </p:cNvSpPr>
          <p:nvPr>
            <p:ph type="ftr" sz="quarter" idx="4294967295"/>
          </p:nvPr>
        </p:nvSpPr>
        <p:spPr>
          <a:xfrm>
            <a:off x="152400" y="6553200"/>
            <a:ext cx="7162800" cy="228600"/>
          </a:xfrm>
        </p:spPr>
        <p:txBody>
          <a:bodyPr/>
          <a:lstStyle>
            <a:lvl1pPr>
              <a:defRPr sz="1000"/>
            </a:lvl1pPr>
          </a:lstStyle>
          <a:p>
            <a:pPr algn="l">
              <a:defRPr/>
            </a:pPr>
            <a:r>
              <a:rPr lang="en-CA" dirty="0"/>
              <a:t>Adapted from Pearson’s slides for Project Management: Achieving Competitive Advantage, 3rd Edition, 2013</a:t>
            </a:r>
            <a:endParaRPr lang="en-US" dirty="0"/>
          </a:p>
        </p:txBody>
      </p:sp>
      <p:sp>
        <p:nvSpPr>
          <p:cNvPr id="11" name="TextBox 10"/>
          <p:cNvSpPr txBox="1"/>
          <p:nvPr/>
        </p:nvSpPr>
        <p:spPr>
          <a:xfrm>
            <a:off x="1249271" y="5742861"/>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See text in “slide note” for more details </a:t>
            </a:r>
            <a:endParaRPr kumimoji="0" lang="en-CA" sz="1400" i="0" u="none" strike="noStrike" kern="0" cap="none" spc="0" normalizeH="0" baseline="0" noProof="0" dirty="0">
              <a:ln>
                <a:noFill/>
              </a:ln>
              <a:effectLst/>
              <a:uLnTx/>
              <a:uFillTx/>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40" y="5618957"/>
            <a:ext cx="999831" cy="70719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755" y="169969"/>
            <a:ext cx="602003" cy="637992"/>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21" name="TextBox 20"/>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Exercises</a:t>
            </a:r>
            <a:endParaRPr kumimoji="0" lang="en-CA" sz="1400" i="0" u="none" strike="noStrike" kern="0" cap="none" spc="0" normalizeH="0" baseline="0" noProof="0" dirty="0">
              <a:ln>
                <a:noFill/>
              </a:ln>
              <a:effectLst/>
              <a:uLnTx/>
              <a:uFillTx/>
            </a:endParaRPr>
          </a:p>
        </p:txBody>
      </p:sp>
      <p:sp>
        <p:nvSpPr>
          <p:cNvPr id="22" name="TextBox 21"/>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Videos</a:t>
            </a:r>
            <a:endParaRPr kumimoji="0" lang="en-CA" sz="1400" i="0" u="none" strike="noStrike" kern="0" cap="none" spc="0" normalizeH="0" baseline="0" noProof="0" dirty="0">
              <a:ln>
                <a:noFill/>
              </a:ln>
              <a:effectLst/>
              <a:uLnTx/>
              <a:uFillTx/>
            </a:endParaRPr>
          </a:p>
        </p:txBody>
      </p:sp>
      <p:sp>
        <p:nvSpPr>
          <p:cNvPr id="23" name="TextBox 22"/>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Solution</a:t>
            </a:r>
            <a:br>
              <a:rPr lang="en-CA" sz="1400" kern="0" dirty="0"/>
            </a:br>
            <a:r>
              <a:rPr lang="en-CA" sz="1400" kern="0" dirty="0"/>
              <a:t>Slide</a:t>
            </a:r>
            <a:endParaRPr kumimoji="0" lang="en-CA" sz="1400" i="0" u="none" strike="noStrike" kern="0" cap="none" spc="0" normalizeH="0" baseline="0" noProof="0" dirty="0">
              <a:ln>
                <a:noFill/>
              </a:ln>
              <a:effectLst/>
              <a:uLnTx/>
              <a:uFillTx/>
            </a:endParaRPr>
          </a:p>
        </p:txBody>
      </p:sp>
      <p:sp>
        <p:nvSpPr>
          <p:cNvPr id="24" name="TextBox 23"/>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PPT </a:t>
            </a:r>
            <a:br>
              <a:rPr lang="en-CA" sz="1400" kern="0" noProof="0" dirty="0"/>
            </a:br>
            <a:r>
              <a:rPr lang="en-CA" sz="1400" kern="0" noProof="0" dirty="0"/>
              <a:t>Animations</a:t>
            </a:r>
            <a:endParaRPr kumimoji="0" lang="en-CA" sz="1400" i="0" u="none" strike="noStrike" kern="0" cap="none" spc="0" normalizeH="0" baseline="0" noProof="0" dirty="0">
              <a:ln>
                <a:noFill/>
              </a:ln>
              <a:effectLst/>
              <a:uLnTx/>
              <a:uFillTx/>
            </a:endParaRPr>
          </a:p>
        </p:txBody>
      </p:sp>
      <p:sp>
        <p:nvSpPr>
          <p:cNvPr id="25" name="TextBox 24"/>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Exercise </a:t>
            </a:r>
            <a:br>
              <a:rPr lang="en-CA" sz="1400" kern="0" noProof="0" dirty="0"/>
            </a:br>
            <a:r>
              <a:rPr lang="en-CA" sz="1400" kern="0" noProof="0" dirty="0"/>
              <a:t>Simulation</a:t>
            </a:r>
            <a:endParaRPr kumimoji="0" lang="en-CA" sz="1400" i="0" u="none" strike="noStrike" kern="0" cap="none" spc="0" normalizeH="0" baseline="0" noProof="0" dirty="0">
              <a:ln>
                <a:noFill/>
              </a:ln>
              <a:effectLst/>
              <a:uLnTx/>
              <a:uFillTx/>
            </a:endParaRPr>
          </a:p>
        </p:txBody>
      </p:sp>
      <p:sp>
        <p:nvSpPr>
          <p:cNvPr id="26" name="Octagon 25"/>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7" name="TextBox 26"/>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Do the exercise</a:t>
            </a:r>
            <a:br>
              <a:rPr lang="en-CA" sz="1400" kern="0" dirty="0"/>
            </a:br>
            <a:r>
              <a:rPr lang="en-CA" sz="1400" kern="0" dirty="0"/>
              <a:t>prior to next slide</a:t>
            </a:r>
            <a:endParaRPr kumimoji="0" lang="en-CA" sz="1400" i="0" u="none" strike="noStrike" kern="0" cap="none" spc="0" normalizeH="0" baseline="0" noProof="0" dirty="0">
              <a:ln>
                <a:noFill/>
              </a:ln>
              <a:effectLst/>
              <a:uLnTx/>
              <a:uFillTx/>
            </a:endParaRPr>
          </a:p>
        </p:txBody>
      </p:sp>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72502" y="156642"/>
            <a:ext cx="1440000" cy="823755"/>
          </a:xfrm>
          <a:prstGeom prst="rect">
            <a:avLst/>
          </a:prstGeom>
          <a:ln w="53975">
            <a:solidFill>
              <a:srgbClr val="FF0000"/>
            </a:solidFill>
          </a:ln>
        </p:spPr>
      </p:pic>
      <p:pic>
        <p:nvPicPr>
          <p:cNvPr id="29" name="Picture 28"/>
          <p:cNvPicPr>
            <a:picLocks noChangeAspect="1"/>
          </p:cNvPicPr>
          <p:nvPr/>
        </p:nvPicPr>
        <p:blipFill>
          <a:blip r:embed="rId10">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43800" y="164652"/>
            <a:ext cx="1440000" cy="807734"/>
          </a:xfrm>
          <a:prstGeom prst="rect">
            <a:avLst/>
          </a:prstGeom>
          <a:ln w="50800">
            <a:solidFill>
              <a:srgbClr val="FF0000"/>
            </a:solidFill>
          </a:ln>
        </p:spPr>
      </p:pic>
      <p:sp>
        <p:nvSpPr>
          <p:cNvPr id="40" name="TextBox 39"/>
          <p:cNvSpPr txBox="1"/>
          <p:nvPr/>
        </p:nvSpPr>
        <p:spPr>
          <a:xfrm>
            <a:off x="2099919" y="5158660"/>
            <a:ext cx="3849131" cy="2616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fr-FR" sz="1100" b="1" dirty="0"/>
              <a:t>M4 PRINTOUT </a:t>
            </a:r>
            <a:r>
              <a:rPr lang="fr-FR" sz="1100" b="1" dirty="0">
                <a:solidFill>
                  <a:srgbClr val="FF0000"/>
                </a:solidFill>
              </a:rPr>
              <a:t>or Digital</a:t>
            </a:r>
            <a:r>
              <a:rPr lang="fr-FR" sz="1100" b="1" dirty="0"/>
              <a:t> </a:t>
            </a:r>
            <a:r>
              <a:rPr lang="fr-FR" sz="1100" b="1" dirty="0" err="1"/>
              <a:t>Function</a:t>
            </a:r>
            <a:r>
              <a:rPr lang="fr-FR" sz="1100" b="1" dirty="0"/>
              <a:t> Point Template.xlsx</a:t>
            </a:r>
            <a:endParaRPr lang="en-CA" sz="1100" b="1" dirty="0"/>
          </a:p>
        </p:txBody>
      </p:sp>
      <p:grpSp>
        <p:nvGrpSpPr>
          <p:cNvPr id="41" name="Group 40"/>
          <p:cNvGrpSpPr/>
          <p:nvPr/>
        </p:nvGrpSpPr>
        <p:grpSpPr>
          <a:xfrm>
            <a:off x="6037940" y="4854036"/>
            <a:ext cx="492233" cy="609251"/>
            <a:chOff x="7871950" y="1738712"/>
            <a:chExt cx="1109568" cy="1457070"/>
          </a:xfrm>
        </p:grpSpPr>
        <p:pic>
          <p:nvPicPr>
            <p:cNvPr id="42" name="Picture 4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3" name="TextBox 42"/>
            <p:cNvSpPr txBox="1"/>
            <p:nvPr/>
          </p:nvSpPr>
          <p:spPr>
            <a:xfrm>
              <a:off x="7897668" y="1978833"/>
              <a:ext cx="1041076" cy="910856"/>
            </a:xfrm>
            <a:prstGeom prst="rect">
              <a:avLst/>
            </a:prstGeom>
            <a:noFill/>
          </p:spPr>
          <p:txBody>
            <a:bodyPr wrap="square" rtlCol="0">
              <a:spAutoFit/>
            </a:bodyPr>
            <a:lstStyle/>
            <a:p>
              <a:pPr algn="ctr"/>
              <a:r>
                <a:rPr lang="en-CA" sz="1050" dirty="0">
                  <a:solidFill>
                    <a:prstClr val="black"/>
                  </a:solidFill>
                  <a:latin typeface="Arial" panose="020B0604020202020204" pitchFamily="34" charset="0"/>
                  <a:cs typeface="Arial" panose="020B0604020202020204" pitchFamily="34" charset="0"/>
                </a:rPr>
                <a:t>Printout</a:t>
              </a:r>
              <a:endParaRPr lang="en-CA" sz="1050" dirty="0">
                <a:solidFill>
                  <a:prstClr val="black"/>
                </a:solidFill>
                <a:latin typeface="Calibri"/>
              </a:endParaRPr>
            </a:p>
          </p:txBody>
        </p:sp>
      </p:grpSp>
      <p:grpSp>
        <p:nvGrpSpPr>
          <p:cNvPr id="44" name="Group 43"/>
          <p:cNvGrpSpPr/>
          <p:nvPr/>
        </p:nvGrpSpPr>
        <p:grpSpPr>
          <a:xfrm>
            <a:off x="6951523" y="4854035"/>
            <a:ext cx="492233" cy="609251"/>
            <a:chOff x="7871950" y="1738712"/>
            <a:chExt cx="1109568" cy="1457070"/>
          </a:xfrm>
        </p:grpSpPr>
        <p:pic>
          <p:nvPicPr>
            <p:cNvPr id="45" name="Picture 4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6" name="TextBox 45"/>
            <p:cNvSpPr txBox="1"/>
            <p:nvPr/>
          </p:nvSpPr>
          <p:spPr>
            <a:xfrm>
              <a:off x="7897668" y="1978833"/>
              <a:ext cx="1041076" cy="809678"/>
            </a:xfrm>
            <a:prstGeom prst="rect">
              <a:avLst/>
            </a:prstGeom>
            <a:noFill/>
          </p:spPr>
          <p:txBody>
            <a:bodyPr wrap="square" rtlCol="0">
              <a:spAutoFit/>
            </a:bodyPr>
            <a:lstStyle/>
            <a:p>
              <a:pPr algn="ctr"/>
              <a:r>
                <a:rPr lang="en-CA" sz="800" dirty="0">
                  <a:solidFill>
                    <a:prstClr val="black"/>
                  </a:solidFill>
                  <a:latin typeface="Arial" panose="020B0604020202020204" pitchFamily="34" charset="0"/>
                  <a:cs typeface="Arial" panose="020B0604020202020204" pitchFamily="34" charset="0"/>
                </a:rPr>
                <a:t>Use</a:t>
              </a:r>
              <a:br>
                <a:rPr lang="en-CA" sz="800" dirty="0">
                  <a:solidFill>
                    <a:prstClr val="black"/>
                  </a:solidFill>
                  <a:latin typeface="Arial" panose="020B0604020202020204" pitchFamily="34" charset="0"/>
                  <a:cs typeface="Arial" panose="020B0604020202020204" pitchFamily="34" charset="0"/>
                </a:rPr>
              </a:br>
              <a:r>
                <a:rPr lang="en-CA" sz="800" dirty="0">
                  <a:solidFill>
                    <a:prstClr val="black"/>
                  </a:solidFill>
                  <a:latin typeface="Arial" panose="020B0604020202020204" pitchFamily="34" charset="0"/>
                  <a:cs typeface="Arial" panose="020B0604020202020204" pitchFamily="34" charset="0"/>
                </a:rPr>
                <a:t>Excel</a:t>
              </a:r>
              <a:endParaRPr lang="en-CA" sz="800" dirty="0">
                <a:solidFill>
                  <a:prstClr val="black"/>
                </a:solidFill>
                <a:latin typeface="Calibri"/>
              </a:endParaRPr>
            </a:p>
          </p:txBody>
        </p:sp>
      </p:grpSp>
      <p:grpSp>
        <p:nvGrpSpPr>
          <p:cNvPr id="47" name="Group 46"/>
          <p:cNvGrpSpPr/>
          <p:nvPr/>
        </p:nvGrpSpPr>
        <p:grpSpPr>
          <a:xfrm>
            <a:off x="7865106" y="4854035"/>
            <a:ext cx="492233" cy="609251"/>
            <a:chOff x="7871950" y="1738712"/>
            <a:chExt cx="1109568" cy="1457070"/>
          </a:xfrm>
        </p:grpSpPr>
        <p:pic>
          <p:nvPicPr>
            <p:cNvPr id="48" name="Picture 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9" name="TextBox 48"/>
            <p:cNvSpPr txBox="1"/>
            <p:nvPr/>
          </p:nvSpPr>
          <p:spPr>
            <a:xfrm>
              <a:off x="7897668" y="1978833"/>
              <a:ext cx="1041076" cy="121451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this</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Slide</a:t>
              </a:r>
              <a:endParaRPr lang="en-CA" sz="900" dirty="0">
                <a:solidFill>
                  <a:prstClr val="black"/>
                </a:solidFill>
                <a:latin typeface="Calibri"/>
              </a:endParaRPr>
            </a:p>
          </p:txBody>
        </p:sp>
      </p:grpSp>
      <p:sp>
        <p:nvSpPr>
          <p:cNvPr id="50" name="TextBox 49"/>
          <p:cNvSpPr txBox="1"/>
          <p:nvPr/>
        </p:nvSpPr>
        <p:spPr>
          <a:xfrm>
            <a:off x="6511197" y="4923660"/>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
        <p:nvSpPr>
          <p:cNvPr id="51" name="TextBox 50"/>
          <p:cNvSpPr txBox="1"/>
          <p:nvPr/>
        </p:nvSpPr>
        <p:spPr>
          <a:xfrm>
            <a:off x="7461333" y="4928594"/>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8150" y="311150"/>
            <a:ext cx="8229600" cy="1143000"/>
          </a:xfrm>
        </p:spPr>
        <p:txBody>
          <a:bodyPr anchor="t">
            <a:normAutofit/>
          </a:bodyPr>
          <a:lstStyle/>
          <a:p>
            <a:pPr eaLnBrk="1" hangingPunct="1"/>
            <a:r>
              <a:rPr lang="en-US" b="1" dirty="0"/>
              <a:t>Analogous Cost Estimation</a:t>
            </a:r>
            <a:endParaRPr lang="en-US" b="1" dirty="0">
              <a:solidFill>
                <a:srgbClr val="FF0000"/>
              </a:solidFill>
            </a:endParaRPr>
          </a:p>
        </p:txBody>
      </p:sp>
      <p:sp>
        <p:nvSpPr>
          <p:cNvPr id="22530" name="Rectangle 3"/>
          <p:cNvSpPr>
            <a:spLocks noGrp="1" noChangeArrowheads="1"/>
          </p:cNvSpPr>
          <p:nvPr>
            <p:ph type="body" idx="1"/>
          </p:nvPr>
        </p:nvSpPr>
        <p:spPr>
          <a:xfrm>
            <a:off x="438150" y="1066800"/>
            <a:ext cx="8229600" cy="5105400"/>
          </a:xfrm>
        </p:spPr>
        <p:txBody>
          <a:bodyPr/>
          <a:lstStyle/>
          <a:p>
            <a:pPr eaLnBrk="1" hangingPunct="1"/>
            <a:r>
              <a:rPr lang="en-US" sz="2400" dirty="0">
                <a:solidFill>
                  <a:srgbClr val="000000"/>
                </a:solidFill>
              </a:rPr>
              <a:t>Analogous (</a:t>
            </a:r>
            <a:r>
              <a:rPr lang="en-US" sz="2400" b="1" dirty="0">
                <a:solidFill>
                  <a:srgbClr val="000000"/>
                </a:solidFill>
              </a:rPr>
              <a:t>comparative</a:t>
            </a:r>
            <a:r>
              <a:rPr lang="en-US" sz="2400" dirty="0">
                <a:solidFill>
                  <a:srgbClr val="000000"/>
                </a:solidFill>
              </a:rPr>
              <a:t>) estimating means using previous costs of similar projects or activities.</a:t>
            </a:r>
            <a:endParaRPr lang="en-US" sz="2400" dirty="0">
              <a:solidFill>
                <a:srgbClr val="000000"/>
              </a:solidFill>
              <a:cs typeface="Arial" charset="0"/>
            </a:endParaRPr>
          </a:p>
          <a:p>
            <a:pPr eaLnBrk="1" hangingPunct="1"/>
            <a:r>
              <a:rPr lang="en-US" sz="2400" dirty="0">
                <a:solidFill>
                  <a:srgbClr val="000000"/>
                </a:solidFill>
                <a:cs typeface="Arial" charset="0"/>
              </a:rPr>
              <a:t>For example, you are estimating the cost to build a house that is very similar to a house you built a few months ago.  </a:t>
            </a:r>
          </a:p>
          <a:p>
            <a:pPr eaLnBrk="1" hangingPunct="1"/>
            <a:r>
              <a:rPr lang="en-US" sz="2400" dirty="0">
                <a:solidFill>
                  <a:srgbClr val="000000"/>
                </a:solidFill>
                <a:cs typeface="Arial" charset="0"/>
              </a:rPr>
              <a:t>You are “</a:t>
            </a:r>
            <a:r>
              <a:rPr lang="en-US" sz="2400" b="1" dirty="0">
                <a:solidFill>
                  <a:srgbClr val="000000"/>
                </a:solidFill>
                <a:cs typeface="Arial" charset="0"/>
              </a:rPr>
              <a:t>comparing</a:t>
            </a:r>
            <a:r>
              <a:rPr lang="en-US" sz="2400" dirty="0">
                <a:solidFill>
                  <a:srgbClr val="000000"/>
                </a:solidFill>
                <a:cs typeface="Arial" charset="0"/>
              </a:rPr>
              <a:t>” the new house to the old house which cost $600K.  The new house looks very similar in design but has 5% more floor space, and is equipped with a few more features.</a:t>
            </a:r>
          </a:p>
          <a:p>
            <a:pPr eaLnBrk="1" hangingPunct="1"/>
            <a:r>
              <a:rPr lang="en-US" sz="2400" dirty="0">
                <a:solidFill>
                  <a:srgbClr val="000000"/>
                </a:solidFill>
                <a:cs typeface="Arial" charset="0"/>
              </a:rPr>
              <a:t>You decide on using an estimate that is 10% more than the old house, or $600K * 1.1 = $660K.</a:t>
            </a:r>
          </a:p>
          <a:p>
            <a:pPr eaLnBrk="1" hangingPunct="1"/>
            <a:r>
              <a:rPr lang="en-US" sz="2400" dirty="0">
                <a:solidFill>
                  <a:srgbClr val="000000"/>
                </a:solidFill>
                <a:cs typeface="Arial" charset="0"/>
              </a:rPr>
              <a:t>You might compare the new house to the costs of 3 or more previously built homes to arrive at your analogous estimate. </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10</a:t>
            </a:fld>
            <a:endParaRPr lang="en-US">
              <a:solidFill>
                <a:srgbClr val="045C75"/>
              </a:solidFill>
              <a:cs typeface="Arial" charset="0"/>
            </a:endParaRPr>
          </a:p>
        </p:txBody>
      </p:sp>
    </p:spTree>
    <p:extLst>
      <p:ext uri="{BB962C8B-B14F-4D97-AF65-F5344CB8AC3E}">
        <p14:creationId xmlns:p14="http://schemas.microsoft.com/office/powerpoint/2010/main" val="259254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8150" y="311150"/>
            <a:ext cx="8229600" cy="1143000"/>
          </a:xfrm>
        </p:spPr>
        <p:txBody>
          <a:bodyPr anchor="t">
            <a:normAutofit/>
          </a:bodyPr>
          <a:lstStyle/>
          <a:p>
            <a:pPr eaLnBrk="1" hangingPunct="1"/>
            <a:r>
              <a:rPr lang="en-US" b="1" dirty="0"/>
              <a:t>Parametric Cost Estimation</a:t>
            </a:r>
            <a:endParaRPr lang="en-US" b="1" dirty="0">
              <a:solidFill>
                <a:srgbClr val="FF0000"/>
              </a:solidFill>
            </a:endParaRPr>
          </a:p>
        </p:txBody>
      </p:sp>
      <p:sp>
        <p:nvSpPr>
          <p:cNvPr id="22530" name="Rectangle 3"/>
          <p:cNvSpPr>
            <a:spLocks noGrp="1" noChangeArrowheads="1"/>
          </p:cNvSpPr>
          <p:nvPr>
            <p:ph type="body" idx="1"/>
          </p:nvPr>
        </p:nvSpPr>
        <p:spPr>
          <a:xfrm>
            <a:off x="438150" y="1066800"/>
            <a:ext cx="8229600" cy="5105400"/>
          </a:xfrm>
        </p:spPr>
        <p:txBody>
          <a:bodyPr/>
          <a:lstStyle/>
          <a:p>
            <a:pPr eaLnBrk="1" hangingPunct="1"/>
            <a:r>
              <a:rPr lang="en-US" sz="2400" dirty="0">
                <a:solidFill>
                  <a:srgbClr val="000000"/>
                </a:solidFill>
              </a:rPr>
              <a:t>Parametric estimating means using variables and unit costs within the activities of your project.</a:t>
            </a:r>
            <a:endParaRPr lang="en-US" sz="2400" dirty="0">
              <a:solidFill>
                <a:srgbClr val="000000"/>
              </a:solidFill>
              <a:cs typeface="Arial" charset="0"/>
            </a:endParaRPr>
          </a:p>
          <a:p>
            <a:pPr eaLnBrk="1" hangingPunct="1"/>
            <a:r>
              <a:rPr lang="en-US" sz="2400" dirty="0">
                <a:solidFill>
                  <a:srgbClr val="000000"/>
                </a:solidFill>
                <a:cs typeface="Arial" charset="0"/>
              </a:rPr>
              <a:t>For example, you are estimating the cost to build a house using construction methods and materials  you are familiar with.</a:t>
            </a:r>
          </a:p>
          <a:p>
            <a:pPr eaLnBrk="1" hangingPunct="1"/>
            <a:r>
              <a:rPr lang="en-US" sz="2400" dirty="0">
                <a:solidFill>
                  <a:srgbClr val="000000"/>
                </a:solidFill>
                <a:cs typeface="Arial" charset="0"/>
              </a:rPr>
              <a:t>You know the unit costs for things like: framing floors and walls ($/ft</a:t>
            </a:r>
            <a:r>
              <a:rPr lang="en-US" sz="2400" baseline="30000" dirty="0">
                <a:solidFill>
                  <a:srgbClr val="000000"/>
                </a:solidFill>
                <a:cs typeface="Arial" charset="0"/>
              </a:rPr>
              <a:t>2</a:t>
            </a:r>
            <a:r>
              <a:rPr lang="en-US" sz="2400" dirty="0">
                <a:solidFill>
                  <a:srgbClr val="000000"/>
                </a:solidFill>
                <a:cs typeface="Arial" charset="0"/>
              </a:rPr>
              <a:t>), unit costs to shingle the roof ($/ft</a:t>
            </a:r>
            <a:r>
              <a:rPr lang="en-US" sz="2400" baseline="30000" dirty="0">
                <a:solidFill>
                  <a:srgbClr val="000000"/>
                </a:solidFill>
                <a:cs typeface="Arial" charset="0"/>
              </a:rPr>
              <a:t>2</a:t>
            </a:r>
            <a:r>
              <a:rPr lang="en-US" sz="2400" dirty="0">
                <a:solidFill>
                  <a:srgbClr val="000000"/>
                </a:solidFill>
                <a:cs typeface="Arial" charset="0"/>
              </a:rPr>
              <a:t>), flooring options ($/ft</a:t>
            </a:r>
            <a:r>
              <a:rPr lang="en-US" sz="2400" baseline="30000" dirty="0">
                <a:solidFill>
                  <a:srgbClr val="000000"/>
                </a:solidFill>
                <a:cs typeface="Arial" charset="0"/>
              </a:rPr>
              <a:t>2</a:t>
            </a:r>
            <a:r>
              <a:rPr lang="en-US" sz="2400" dirty="0">
                <a:solidFill>
                  <a:srgbClr val="000000"/>
                </a:solidFill>
                <a:cs typeface="Arial" charset="0"/>
              </a:rPr>
              <a:t>), and the cost of lumber ($/</a:t>
            </a:r>
            <a:r>
              <a:rPr lang="en-US" sz="2400" dirty="0" err="1">
                <a:solidFill>
                  <a:srgbClr val="000000"/>
                </a:solidFill>
                <a:cs typeface="Arial" charset="0"/>
              </a:rPr>
              <a:t>ft</a:t>
            </a:r>
            <a:r>
              <a:rPr lang="en-US" sz="2400" dirty="0">
                <a:solidFill>
                  <a:srgbClr val="000000"/>
                </a:solidFill>
                <a:cs typeface="Arial" charset="0"/>
              </a:rPr>
              <a:t>).</a:t>
            </a:r>
          </a:p>
          <a:p>
            <a:pPr eaLnBrk="1" hangingPunct="1"/>
            <a:r>
              <a:rPr lang="en-US" sz="2400" dirty="0">
                <a:solidFill>
                  <a:srgbClr val="000000"/>
                </a:solidFill>
                <a:cs typeface="Arial" charset="0"/>
              </a:rPr>
              <a:t>You calculate the quantifies for the variables such as 1,800 square feet to be shingled, and multiple by the unit cost, say $4.80/ft</a:t>
            </a:r>
            <a:r>
              <a:rPr lang="en-US" sz="2400" baseline="30000" dirty="0">
                <a:solidFill>
                  <a:srgbClr val="000000"/>
                </a:solidFill>
                <a:cs typeface="Arial" charset="0"/>
              </a:rPr>
              <a:t>2</a:t>
            </a:r>
            <a:r>
              <a:rPr lang="en-US" sz="2400" dirty="0">
                <a:solidFill>
                  <a:srgbClr val="000000"/>
                </a:solidFill>
                <a:cs typeface="Arial" charset="0"/>
              </a:rPr>
              <a:t> = $8,640.</a:t>
            </a:r>
          </a:p>
          <a:p>
            <a:pPr eaLnBrk="1" hangingPunct="1"/>
            <a:r>
              <a:rPr lang="en-US" sz="2400" dirty="0">
                <a:solidFill>
                  <a:srgbClr val="000000"/>
                </a:solidFill>
                <a:cs typeface="Arial" charset="0"/>
              </a:rPr>
              <a:t>The “</a:t>
            </a:r>
            <a:r>
              <a:rPr lang="en-US" sz="2400" b="1" dirty="0">
                <a:solidFill>
                  <a:srgbClr val="000000"/>
                </a:solidFill>
                <a:cs typeface="Arial" charset="0"/>
              </a:rPr>
              <a:t>metric</a:t>
            </a:r>
            <a:r>
              <a:rPr lang="en-US" sz="2400" dirty="0">
                <a:solidFill>
                  <a:srgbClr val="000000"/>
                </a:solidFill>
                <a:cs typeface="Arial" charset="0"/>
              </a:rPr>
              <a:t>” we used was </a:t>
            </a:r>
            <a:r>
              <a:rPr lang="en-US" sz="2400" dirty="0" err="1">
                <a:solidFill>
                  <a:srgbClr val="000000"/>
                </a:solidFill>
                <a:cs typeface="Arial" charset="0"/>
              </a:rPr>
              <a:t>was</a:t>
            </a:r>
            <a:r>
              <a:rPr lang="en-US" sz="2400" dirty="0">
                <a:solidFill>
                  <a:srgbClr val="000000"/>
                </a:solidFill>
                <a:cs typeface="Arial" charset="0"/>
              </a:rPr>
              <a:t> square feet </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11</a:t>
            </a:fld>
            <a:endParaRPr lang="en-US">
              <a:solidFill>
                <a:srgbClr val="045C75"/>
              </a:solidFill>
              <a:cs typeface="Arial" charset="0"/>
            </a:endParaRPr>
          </a:p>
        </p:txBody>
      </p:sp>
    </p:spTree>
    <p:extLst>
      <p:ext uri="{BB962C8B-B14F-4D97-AF65-F5344CB8AC3E}">
        <p14:creationId xmlns:p14="http://schemas.microsoft.com/office/powerpoint/2010/main" val="328599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8150" y="311150"/>
            <a:ext cx="8229600" cy="1143000"/>
          </a:xfrm>
        </p:spPr>
        <p:txBody>
          <a:bodyPr anchor="t">
            <a:normAutofit/>
          </a:bodyPr>
          <a:lstStyle/>
          <a:p>
            <a:pPr eaLnBrk="1" hangingPunct="1"/>
            <a:r>
              <a:rPr lang="en-US" b="1" dirty="0"/>
              <a:t>3-Point Estimation</a:t>
            </a:r>
            <a:endParaRPr lang="en-US" b="1" dirty="0">
              <a:solidFill>
                <a:srgbClr val="FF0000"/>
              </a:solidFill>
            </a:endParaRPr>
          </a:p>
        </p:txBody>
      </p:sp>
      <p:sp>
        <p:nvSpPr>
          <p:cNvPr id="22530" name="Rectangle 3"/>
          <p:cNvSpPr>
            <a:spLocks noGrp="1" noChangeArrowheads="1"/>
          </p:cNvSpPr>
          <p:nvPr>
            <p:ph type="body" idx="1"/>
          </p:nvPr>
        </p:nvSpPr>
        <p:spPr>
          <a:xfrm>
            <a:off x="438150" y="1066800"/>
            <a:ext cx="8229600" cy="5105400"/>
          </a:xfrm>
        </p:spPr>
        <p:txBody>
          <a:bodyPr/>
          <a:lstStyle/>
          <a:p>
            <a:pPr eaLnBrk="1" hangingPunct="1"/>
            <a:r>
              <a:rPr lang="en-US" sz="2400" dirty="0"/>
              <a:t>Typically activity cost estimates are skewed curves, and frequently </a:t>
            </a:r>
            <a:r>
              <a:rPr lang="en-US" sz="2400" b="1" dirty="0">
                <a:solidFill>
                  <a:srgbClr val="FF0000"/>
                </a:solidFill>
              </a:rPr>
              <a:t>we don’t have historical data </a:t>
            </a:r>
            <a:r>
              <a:rPr lang="en-US" sz="2400" dirty="0"/>
              <a:t>so we might have our experts estimate using 3 points - Optimistic, Most Likely, Pessimistic (O, M, P).</a:t>
            </a:r>
          </a:p>
          <a:p>
            <a:pPr eaLnBrk="1" hangingPunct="1"/>
            <a:r>
              <a:rPr lang="en-US" sz="2400" dirty="0"/>
              <a:t>We use two types of  3-point estimating formulas to derive our estimate called TE.</a:t>
            </a:r>
            <a:endParaRPr lang="en-US" sz="2400" b="1" dirty="0"/>
          </a:p>
          <a:p>
            <a:pPr marL="514350" indent="-514350" eaLnBrk="1" hangingPunct="1">
              <a:buFont typeface="+mj-lt"/>
              <a:buAutoNum type="arabicPeriod"/>
            </a:pPr>
            <a:r>
              <a:rPr lang="en-US" sz="2400" b="1" dirty="0"/>
              <a:t>Triangular distribution </a:t>
            </a:r>
            <a:r>
              <a:rPr lang="en-US" sz="2400" dirty="0"/>
              <a:t>estimate, a simple average (O+M+P)/3 </a:t>
            </a:r>
          </a:p>
          <a:p>
            <a:pPr marL="514350" indent="-514350" eaLnBrk="1" hangingPunct="1">
              <a:buFont typeface="+mj-lt"/>
              <a:buAutoNum type="arabicPeriod"/>
            </a:pPr>
            <a:r>
              <a:rPr lang="en-US" sz="2400" b="1" dirty="0"/>
              <a:t>Beta distribution (PERT</a:t>
            </a:r>
            <a:r>
              <a:rPr lang="en-US" sz="2400" dirty="0"/>
              <a:t>) estimate which is a </a:t>
            </a:r>
            <a:r>
              <a:rPr lang="en-US" sz="2400" b="1" dirty="0"/>
              <a:t>weighted</a:t>
            </a:r>
            <a:r>
              <a:rPr lang="en-US" sz="2400" dirty="0"/>
              <a:t> average, and </a:t>
            </a:r>
            <a:r>
              <a:rPr lang="en-US" sz="2400" b="1" dirty="0">
                <a:solidFill>
                  <a:srgbClr val="FF0000"/>
                </a:solidFill>
              </a:rPr>
              <a:t>produces a more practical estimate </a:t>
            </a:r>
            <a:r>
              <a:rPr lang="en-US" sz="2400" dirty="0"/>
              <a:t>(closer to the median) for </a:t>
            </a:r>
            <a:r>
              <a:rPr lang="en-US" sz="2400" b="1" dirty="0"/>
              <a:t>skewed</a:t>
            </a:r>
            <a:r>
              <a:rPr lang="en-US" sz="2400" dirty="0"/>
              <a:t> distributions.</a:t>
            </a:r>
            <a:br>
              <a:rPr lang="en-US" sz="2400" dirty="0"/>
            </a:br>
            <a:r>
              <a:rPr lang="en-US" sz="2400" dirty="0"/>
              <a:t>(O+4*M+P)/6 </a:t>
            </a:r>
          </a:p>
          <a:p>
            <a:pPr marL="514350" indent="-514350" eaLnBrk="1" hangingPunct="1">
              <a:buFont typeface="+mj-lt"/>
              <a:buAutoNum type="arabicPeriod"/>
            </a:pPr>
            <a:endParaRPr lang="en-US" sz="2400"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12</a:t>
            </a:fld>
            <a:endParaRPr lang="en-US">
              <a:solidFill>
                <a:srgbClr val="045C75"/>
              </a:solidFill>
              <a:cs typeface="Arial" charset="0"/>
            </a:endParaRPr>
          </a:p>
        </p:txBody>
      </p:sp>
    </p:spTree>
    <p:extLst>
      <p:ext uri="{BB962C8B-B14F-4D97-AF65-F5344CB8AC3E}">
        <p14:creationId xmlns:p14="http://schemas.microsoft.com/office/powerpoint/2010/main" val="36784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FG_08_002"/>
          <p:cNvPicPr>
            <a:picLocks noChangeAspect="1" noChangeArrowheads="1"/>
          </p:cNvPicPr>
          <p:nvPr/>
        </p:nvPicPr>
        <p:blipFill>
          <a:blip r:embed="rId3"/>
          <a:srcRect/>
          <a:stretch>
            <a:fillRect/>
          </a:stretch>
        </p:blipFill>
        <p:spPr bwMode="auto">
          <a:xfrm>
            <a:off x="2514600" y="701675"/>
            <a:ext cx="5708918" cy="6019800"/>
          </a:xfrm>
          <a:prstGeom prst="rect">
            <a:avLst/>
          </a:prstGeom>
          <a:noFill/>
          <a:ln w="9525">
            <a:noFill/>
            <a:miter lim="800000"/>
            <a:headEnd/>
            <a:tailEnd/>
          </a:ln>
        </p:spPr>
      </p:pic>
      <p:sp>
        <p:nvSpPr>
          <p:cNvPr id="2" name="Title 1"/>
          <p:cNvSpPr>
            <a:spLocks noGrp="1"/>
          </p:cNvSpPr>
          <p:nvPr>
            <p:ph type="title"/>
          </p:nvPr>
        </p:nvSpPr>
        <p:spPr>
          <a:xfrm>
            <a:off x="250824" y="67733"/>
            <a:ext cx="8659814" cy="1143000"/>
          </a:xfrm>
        </p:spPr>
        <p:txBody>
          <a:bodyPr>
            <a:noAutofit/>
          </a:bodyPr>
          <a:lstStyle/>
          <a:p>
            <a:pPr eaLnBrk="1" fontAlgn="auto" hangingPunct="1">
              <a:spcAft>
                <a:spcPts val="0"/>
              </a:spcAft>
              <a:defRPr/>
            </a:pPr>
            <a:r>
              <a:rPr lang="en-US" sz="3200" b="1" u="sng" dirty="0">
                <a:solidFill>
                  <a:srgbClr val="FF0000"/>
                </a:solidFill>
              </a:rPr>
              <a:t>Non-linear</a:t>
            </a:r>
            <a:r>
              <a:rPr lang="en-US" sz="3200" b="1" dirty="0"/>
              <a:t> Parametric Estimate for Design Costs for Concorde</a:t>
            </a:r>
            <a:endParaRPr lang="en-US" sz="3200"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4FBFC1D2-5FD0-4D61-AA42-4C1F3CDCA39A}" type="slidenum">
              <a:rPr lang="en-US">
                <a:solidFill>
                  <a:srgbClr val="045C75"/>
                </a:solidFill>
                <a:cs typeface="Arial" charset="0"/>
              </a:rPr>
              <a:pPr fontAlgn="base">
                <a:spcBef>
                  <a:spcPct val="0"/>
                </a:spcBef>
                <a:spcAft>
                  <a:spcPct val="0"/>
                </a:spcAft>
                <a:defRPr/>
              </a:pPr>
              <a:t>13</a:t>
            </a:fld>
            <a:endParaRPr lang="en-US">
              <a:solidFill>
                <a:srgbClr val="045C75"/>
              </a:solidFill>
              <a:cs typeface="Arial" charset="0"/>
            </a:endParaRPr>
          </a:p>
        </p:txBody>
      </p:sp>
      <p:sp>
        <p:nvSpPr>
          <p:cNvPr id="4" name="Action Button: Help 3">
            <a:hlinkClick r:id="" action="ppaction://noaction" highlightClick="1"/>
          </p:cNvPr>
          <p:cNvSpPr/>
          <p:nvPr/>
        </p:nvSpPr>
        <p:spPr>
          <a:xfrm>
            <a:off x="7041623" y="2617852"/>
            <a:ext cx="1905000" cy="2567195"/>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a:t>Exercise</a:t>
            </a:r>
            <a:r>
              <a:rPr lang="en-CA" dirty="0"/>
              <a:t> – what would be the design cost for a 370 km/hr, 20 passenger plane if designers were $600/day? </a:t>
            </a:r>
            <a:r>
              <a:rPr lang="en-CA" b="1" dirty="0"/>
              <a:t>Note</a:t>
            </a:r>
            <a:r>
              <a:rPr lang="en-CA" dirty="0"/>
              <a:t> </a:t>
            </a:r>
            <a:r>
              <a:rPr lang="en-CA" dirty="0" err="1"/>
              <a:t>kts</a:t>
            </a:r>
            <a:r>
              <a:rPr lang="en-CA" dirty="0"/>
              <a:t> in the chart means knots.</a:t>
            </a:r>
          </a:p>
        </p:txBody>
      </p:sp>
      <p:sp>
        <p:nvSpPr>
          <p:cNvPr id="23553" name="Text Box 4"/>
          <p:cNvSpPr txBox="1">
            <a:spLocks noChangeArrowheads="1"/>
          </p:cNvSpPr>
          <p:nvPr/>
        </p:nvSpPr>
        <p:spPr bwMode="auto">
          <a:xfrm>
            <a:off x="3618129" y="5899999"/>
            <a:ext cx="857927" cy="261610"/>
          </a:xfrm>
          <a:prstGeom prst="rect">
            <a:avLst/>
          </a:prstGeom>
          <a:noFill/>
          <a:ln w="9525">
            <a:noFill/>
            <a:miter lim="800000"/>
            <a:headEnd/>
            <a:tailEnd/>
          </a:ln>
        </p:spPr>
        <p:txBody>
          <a:bodyPr wrap="none">
            <a:spAutoFit/>
          </a:bodyPr>
          <a:lstStyle/>
          <a:p>
            <a:r>
              <a:rPr lang="en-US" sz="1000" dirty="0"/>
              <a:t>Figure</a:t>
            </a:r>
            <a:r>
              <a:rPr lang="en-US" sz="1100" dirty="0"/>
              <a:t> 8.2  </a:t>
            </a:r>
          </a:p>
        </p:txBody>
      </p:sp>
      <p:sp>
        <p:nvSpPr>
          <p:cNvPr id="11" name="Action Button: Help 10">
            <a:hlinkClick r:id="" action="ppaction://noaction" highlightClick="1"/>
          </p:cNvPr>
          <p:cNvSpPr/>
          <p:nvPr/>
        </p:nvSpPr>
        <p:spPr>
          <a:xfrm>
            <a:off x="240457" y="1905000"/>
            <a:ext cx="2492376" cy="2826876"/>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dirty="0"/>
              <a:t>This is an example of a </a:t>
            </a:r>
            <a:r>
              <a:rPr lang="en-CA" b="1" dirty="0">
                <a:solidFill>
                  <a:srgbClr val="FF0000"/>
                </a:solidFill>
              </a:rPr>
              <a:t>non-linear</a:t>
            </a:r>
            <a:r>
              <a:rPr lang="en-CA" dirty="0">
                <a:solidFill>
                  <a:srgbClr val="FF0000"/>
                </a:solidFill>
              </a:rPr>
              <a:t> </a:t>
            </a:r>
            <a:r>
              <a:rPr lang="en-CA" dirty="0">
                <a:solidFill>
                  <a:schemeClr val="bg1"/>
                </a:solidFill>
              </a:rPr>
              <a:t>parametric</a:t>
            </a:r>
            <a:r>
              <a:rPr lang="en-CA" dirty="0">
                <a:solidFill>
                  <a:srgbClr val="FF0000"/>
                </a:solidFill>
              </a:rPr>
              <a:t> </a:t>
            </a:r>
            <a:r>
              <a:rPr lang="en-CA" dirty="0"/>
              <a:t>estimate.  </a:t>
            </a:r>
          </a:p>
          <a:p>
            <a:endParaRPr lang="en-CA" dirty="0"/>
          </a:p>
          <a:p>
            <a:r>
              <a:rPr lang="en-CA" dirty="0"/>
              <a:t>A </a:t>
            </a:r>
            <a:r>
              <a:rPr lang="en-CA" b="1" dirty="0"/>
              <a:t>linear parametric estimate would be </a:t>
            </a:r>
            <a:r>
              <a:rPr lang="en-CA" dirty="0"/>
              <a:t>about 10m of rope at $1 per metre = $10.  Note the graph is a log graph on both axes.</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045" y="5987006"/>
            <a:ext cx="999831" cy="707197"/>
          </a:xfrm>
          <a:prstGeom prst="rect">
            <a:avLst/>
          </a:prstGeom>
        </p:spPr>
      </p:pic>
      <p:grpSp>
        <p:nvGrpSpPr>
          <p:cNvPr id="17" name="Group 16"/>
          <p:cNvGrpSpPr/>
          <p:nvPr/>
        </p:nvGrpSpPr>
        <p:grpSpPr>
          <a:xfrm>
            <a:off x="6242532" y="5247209"/>
            <a:ext cx="1884903" cy="914400"/>
            <a:chOff x="6299450" y="5361957"/>
            <a:chExt cx="1884903" cy="914400"/>
          </a:xfrm>
        </p:grpSpPr>
        <p:pic>
          <p:nvPicPr>
            <p:cNvPr id="13" name="Picture 2" descr="Ju-Air Junkers Ju-52 in flight over Austria.jpg"/>
            <p:cNvPicPr>
              <a:picLocks noChangeAspect="1" noChangeArrowheads="1"/>
            </p:cNvPicPr>
            <p:nvPr/>
          </p:nvPicPr>
          <p:blipFill rotWithShape="1">
            <a:blip r:embed="rId5">
              <a:extLst>
                <a:ext uri="{28A0092B-C50C-407E-A947-70E740481C1C}">
                  <a14:useLocalDpi xmlns:a14="http://schemas.microsoft.com/office/drawing/2010/main" val="0"/>
                </a:ext>
              </a:extLst>
            </a:blip>
            <a:srcRect t="19208" b="8025"/>
            <a:stretch/>
          </p:blipFill>
          <p:spPr bwMode="auto">
            <a:xfrm>
              <a:off x="6299450" y="5361957"/>
              <a:ext cx="1884903" cy="9144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460994" y="5905411"/>
              <a:ext cx="1598598" cy="369332"/>
            </a:xfrm>
            <a:prstGeom prst="rect">
              <a:avLst/>
            </a:prstGeom>
            <a:noFill/>
          </p:spPr>
          <p:txBody>
            <a:bodyPr wrap="square" rtlCol="0">
              <a:spAutoFit/>
            </a:bodyPr>
            <a:lstStyle/>
            <a:p>
              <a:r>
                <a:rPr lang="en-CA" dirty="0" err="1">
                  <a:solidFill>
                    <a:srgbClr val="FFFF00"/>
                  </a:solidFill>
                </a:rPr>
                <a:t>JunkersJU</a:t>
              </a:r>
              <a:r>
                <a:rPr lang="en-CA" dirty="0">
                  <a:solidFill>
                    <a:srgbClr val="FFFF00"/>
                  </a:solidFill>
                </a:rPr>
                <a:t> 52</a:t>
              </a:r>
            </a:p>
          </p:txBody>
        </p:sp>
      </p:grpSp>
      <p:grpSp>
        <p:nvGrpSpPr>
          <p:cNvPr id="9" name="Group 8"/>
          <p:cNvGrpSpPr/>
          <p:nvPr/>
        </p:nvGrpSpPr>
        <p:grpSpPr>
          <a:xfrm>
            <a:off x="7041623" y="1482162"/>
            <a:ext cx="1905000" cy="1066800"/>
            <a:chOff x="7087190" y="1402597"/>
            <a:chExt cx="1905000" cy="1066800"/>
          </a:xfrm>
        </p:grpSpPr>
        <p:pic>
          <p:nvPicPr>
            <p:cNvPr id="16" name="Picture 15"/>
            <p:cNvPicPr>
              <a:picLocks noChangeAspect="1"/>
            </p:cNvPicPr>
            <p:nvPr/>
          </p:nvPicPr>
          <p:blipFill rotWithShape="1">
            <a:blip r:embed="rId6"/>
            <a:srcRect l="5743" t="2482" r="4214" b="21502"/>
            <a:stretch/>
          </p:blipFill>
          <p:spPr>
            <a:xfrm>
              <a:off x="7087190" y="1402597"/>
              <a:ext cx="1905000" cy="1066800"/>
            </a:xfrm>
            <a:prstGeom prst="rect">
              <a:avLst/>
            </a:prstGeom>
          </p:spPr>
        </p:pic>
        <p:sp>
          <p:nvSpPr>
            <p:cNvPr id="15" name="TextBox 14"/>
            <p:cNvSpPr txBox="1"/>
            <p:nvPr/>
          </p:nvSpPr>
          <p:spPr>
            <a:xfrm>
              <a:off x="7759178" y="1403157"/>
              <a:ext cx="1233012" cy="369332"/>
            </a:xfrm>
            <a:prstGeom prst="rect">
              <a:avLst/>
            </a:prstGeom>
            <a:noFill/>
          </p:spPr>
          <p:txBody>
            <a:bodyPr wrap="square" rtlCol="0">
              <a:spAutoFit/>
            </a:bodyPr>
            <a:lstStyle/>
            <a:p>
              <a:r>
                <a:rPr lang="en-CA" dirty="0">
                  <a:solidFill>
                    <a:srgbClr val="FFFF00"/>
                  </a:solidFill>
                </a:rPr>
                <a:t>Concorde</a:t>
              </a:r>
            </a:p>
          </p:txBody>
        </p:sp>
      </p:gr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78054" y="5409514"/>
            <a:ext cx="602003" cy="637992"/>
          </a:xfrm>
          <a:prstGeom prst="rect">
            <a:avLst/>
          </a:prstGeom>
        </p:spPr>
      </p:pic>
      <p:sp>
        <p:nvSpPr>
          <p:cNvPr id="20" name="Octagon 19"/>
          <p:cNvSpPr>
            <a:spLocks noChangeAspect="1"/>
          </p:cNvSpPr>
          <p:nvPr/>
        </p:nvSpPr>
        <p:spPr>
          <a:xfrm>
            <a:off x="8374137" y="5952976"/>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3498836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8438"/>
            <a:ext cx="8305800" cy="980051"/>
          </a:xfrm>
        </p:spPr>
        <p:txBody>
          <a:bodyPr>
            <a:normAutofit/>
          </a:bodyPr>
          <a:lstStyle/>
          <a:p>
            <a:r>
              <a:rPr lang="en-CA" dirty="0"/>
              <a:t>Calculations</a:t>
            </a:r>
          </a:p>
        </p:txBody>
      </p:sp>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14</a:t>
            </a:fld>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
        <p:nvSpPr>
          <p:cNvPr id="17" name="Content Placeholder 3"/>
          <p:cNvSpPr txBox="1">
            <a:spLocks/>
          </p:cNvSpPr>
          <p:nvPr/>
        </p:nvSpPr>
        <p:spPr>
          <a:xfrm>
            <a:off x="449981" y="762000"/>
            <a:ext cx="8193740" cy="5715000"/>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1800" dirty="0"/>
              <a:t>What are the parameters we need to use in this non-linear parametric estimation chart? </a:t>
            </a:r>
          </a:p>
          <a:p>
            <a:pPr lvl="1"/>
            <a:r>
              <a:rPr lang="en-US" sz="1800" dirty="0"/>
              <a:t>Technically we only need one parameter on the X axis to use the chart – cruising speed in </a:t>
            </a:r>
            <a:r>
              <a:rPr lang="en-US" sz="1800" dirty="0" err="1"/>
              <a:t>kts</a:t>
            </a:r>
            <a:r>
              <a:rPr lang="en-US" sz="1800" dirty="0"/>
              <a:t> which is actually “knots” which is sometimes used for aircraft.  The conversion is 1 knot = 1.852 km/hr.</a:t>
            </a:r>
          </a:p>
          <a:p>
            <a:pPr lvl="1"/>
            <a:r>
              <a:rPr lang="en-US" sz="1800" dirty="0"/>
              <a:t>But the Y axis provides us with design person weeks in 000’s per passenger.  So a second parameter is passengers.</a:t>
            </a:r>
          </a:p>
          <a:p>
            <a:pPr lvl="1"/>
            <a:r>
              <a:rPr lang="en-US" sz="1800" dirty="0"/>
              <a:t>And we also need the cost of design labour.</a:t>
            </a:r>
          </a:p>
          <a:p>
            <a:r>
              <a:rPr lang="en-US" sz="1800" dirty="0"/>
              <a:t>370 km/</a:t>
            </a:r>
            <a:r>
              <a:rPr lang="en-US" sz="1800" dirty="0" err="1"/>
              <a:t>hr</a:t>
            </a:r>
            <a:r>
              <a:rPr lang="en-US" sz="1800" dirty="0"/>
              <a:t> divided by 1.852 km/</a:t>
            </a:r>
            <a:r>
              <a:rPr lang="en-US" sz="1800" dirty="0" err="1"/>
              <a:t>hr</a:t>
            </a:r>
            <a:r>
              <a:rPr lang="en-US" sz="1800" dirty="0"/>
              <a:t> = 2oo knots.</a:t>
            </a:r>
          </a:p>
          <a:p>
            <a:r>
              <a:rPr lang="en-US" sz="1800" dirty="0"/>
              <a:t>On the chart, the Y axis number looks like it might be a bit less than 0.3, maybe 0.28, but this is a log scale so let’s estimate 0.24.  So the chart provides an estimate of 0.24 person weeks (in thousands) per passenger for design, or 240 (0.24 X 1,000) weeks per passenger.</a:t>
            </a:r>
          </a:p>
          <a:p>
            <a:r>
              <a:rPr lang="en-US" sz="1800" dirty="0"/>
              <a:t>Our labour cost is $600/day and we are planning a 20-passenger aircraft. </a:t>
            </a:r>
          </a:p>
          <a:p>
            <a:r>
              <a:rPr lang="en-US" sz="1800" dirty="0"/>
              <a:t>So 240 weeks/passenger X 20 passengers X 5 days/week X $600/day =  $14,400,000.</a:t>
            </a:r>
          </a:p>
          <a:p>
            <a:r>
              <a:rPr lang="en-US" sz="1800" dirty="0"/>
              <a:t>Note the use of our units, passengers cancel out, days cancel out, weeks cancel out, leaving $’s.</a:t>
            </a:r>
          </a:p>
        </p:txBody>
      </p:sp>
    </p:spTree>
    <p:extLst>
      <p:ext uri="{BB962C8B-B14F-4D97-AF65-F5344CB8AC3E}">
        <p14:creationId xmlns:p14="http://schemas.microsoft.com/office/powerpoint/2010/main" val="338563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Which approach should be used for estimating?</a:t>
            </a:r>
          </a:p>
        </p:txBody>
      </p:sp>
      <p:sp>
        <p:nvSpPr>
          <p:cNvPr id="4" name="Content Placeholder 3"/>
          <p:cNvSpPr>
            <a:spLocks noGrp="1"/>
          </p:cNvSpPr>
          <p:nvPr>
            <p:ph idx="1"/>
          </p:nvPr>
        </p:nvSpPr>
        <p:spPr/>
        <p:txBody>
          <a:bodyPr/>
          <a:lstStyle/>
          <a:p>
            <a:r>
              <a:rPr lang="en-US" dirty="0"/>
              <a:t>Depends on:</a:t>
            </a:r>
          </a:p>
          <a:p>
            <a:pPr lvl="1"/>
            <a:r>
              <a:rPr lang="en-US" b="1" dirty="0"/>
              <a:t>Knowledge</a:t>
            </a:r>
            <a:r>
              <a:rPr lang="en-US" dirty="0"/>
              <a:t> of firm’s industry</a:t>
            </a:r>
          </a:p>
          <a:p>
            <a:pPr lvl="1"/>
            <a:r>
              <a:rPr lang="en-US" b="1" dirty="0"/>
              <a:t>Ability to account for </a:t>
            </a:r>
            <a:r>
              <a:rPr lang="en-US" dirty="0"/>
              <a:t>and manage most project costs</a:t>
            </a:r>
          </a:p>
          <a:p>
            <a:pPr lvl="1"/>
            <a:r>
              <a:rPr lang="en-US" dirty="0"/>
              <a:t>Firm’s </a:t>
            </a:r>
            <a:r>
              <a:rPr lang="en-US" b="1" dirty="0"/>
              <a:t>history</a:t>
            </a:r>
            <a:r>
              <a:rPr lang="en-US" dirty="0"/>
              <a:t> of successful project management.</a:t>
            </a:r>
          </a:p>
          <a:p>
            <a:pPr lvl="1"/>
            <a:r>
              <a:rPr lang="en-US" dirty="0"/>
              <a:t>Number of </a:t>
            </a:r>
            <a:r>
              <a:rPr lang="en-US" b="1" dirty="0"/>
              <a:t>similar projects</a:t>
            </a:r>
          </a:p>
          <a:p>
            <a:pPr lvl="1"/>
            <a:r>
              <a:rPr lang="en-US" dirty="0"/>
              <a:t>Knowledge and resourcefulness of project managers</a:t>
            </a:r>
          </a:p>
          <a:p>
            <a:pPr lvl="1"/>
            <a:r>
              <a:rPr lang="en-US" b="1" dirty="0"/>
              <a:t>Speed</a:t>
            </a:r>
            <a:r>
              <a:rPr lang="en-US" dirty="0"/>
              <a:t> with which various cost estimates must be created</a:t>
            </a:r>
          </a:p>
          <a:p>
            <a:pPr lvl="1"/>
            <a:r>
              <a:rPr lang="en-US" b="1" dirty="0"/>
              <a:t>Comfort level </a:t>
            </a:r>
            <a:r>
              <a:rPr lang="en-US" dirty="0"/>
              <a:t>of top management has with cost estimation error</a:t>
            </a:r>
          </a:p>
        </p:txBody>
      </p:sp>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15</a:t>
            </a:fld>
            <a:endParaRPr lang="en-US" dirty="0"/>
          </a:p>
        </p:txBody>
      </p:sp>
    </p:spTree>
    <p:extLst>
      <p:ext uri="{BB962C8B-B14F-4D97-AF65-F5344CB8AC3E}">
        <p14:creationId xmlns:p14="http://schemas.microsoft.com/office/powerpoint/2010/main" val="209000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6629400" y="6369050"/>
            <a:ext cx="950901" cy="246221"/>
          </a:xfrm>
          <a:prstGeom prst="rect">
            <a:avLst/>
          </a:prstGeom>
          <a:noFill/>
          <a:ln w="9525">
            <a:noFill/>
            <a:miter lim="800000"/>
            <a:headEnd/>
            <a:tailEnd/>
          </a:ln>
        </p:spPr>
        <p:txBody>
          <a:bodyPr wrap="none">
            <a:spAutoFit/>
          </a:bodyPr>
          <a:lstStyle/>
          <a:p>
            <a:r>
              <a:rPr lang="en-US" sz="1000" dirty="0"/>
              <a:t>FIGURE 8.4  </a:t>
            </a:r>
          </a:p>
        </p:txBody>
      </p:sp>
      <p:sp>
        <p:nvSpPr>
          <p:cNvPr id="3" name="Title 2"/>
          <p:cNvSpPr>
            <a:spLocks noGrp="1"/>
          </p:cNvSpPr>
          <p:nvPr>
            <p:ph type="title"/>
          </p:nvPr>
        </p:nvSpPr>
        <p:spPr>
          <a:xfrm>
            <a:off x="457200" y="152400"/>
            <a:ext cx="8305800" cy="1143000"/>
          </a:xfrm>
        </p:spPr>
        <p:txBody>
          <a:bodyPr>
            <a:normAutofit fontScale="90000"/>
          </a:bodyPr>
          <a:lstStyle/>
          <a:p>
            <a:pPr eaLnBrk="1" fontAlgn="auto" hangingPunct="1">
              <a:spcAft>
                <a:spcPts val="0"/>
              </a:spcAft>
              <a:defRPr/>
            </a:pPr>
            <a:r>
              <a:rPr lang="en-US" b="1" dirty="0"/>
              <a:t>Learning Curve </a:t>
            </a:r>
            <a:r>
              <a:rPr lang="en-US" dirty="0"/>
              <a:t>– a Log-Linear Model</a:t>
            </a:r>
            <a:br>
              <a:rPr lang="en-US" dirty="0"/>
            </a:br>
            <a:r>
              <a:rPr lang="en-US" dirty="0"/>
              <a:t>Also called a Constant Percentage Model</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551D23E1-3D4B-493E-A7AE-168760B2020D}" type="slidenum">
              <a:rPr lang="en-US">
                <a:solidFill>
                  <a:srgbClr val="045C75"/>
                </a:solidFill>
                <a:cs typeface="Arial" charset="0"/>
              </a:rPr>
              <a:pPr fontAlgn="base">
                <a:spcBef>
                  <a:spcPct val="0"/>
                </a:spcBef>
                <a:spcAft>
                  <a:spcPct val="0"/>
                </a:spcAft>
                <a:defRPr/>
              </a:pPr>
              <a:t>16</a:t>
            </a:fld>
            <a:endParaRPr lang="en-US">
              <a:solidFill>
                <a:srgbClr val="045C75"/>
              </a:solidFill>
              <a:cs typeface="Arial" charset="0"/>
            </a:endParaRPr>
          </a:p>
        </p:txBody>
      </p:sp>
      <p:grpSp>
        <p:nvGrpSpPr>
          <p:cNvPr id="6" name="Group 5"/>
          <p:cNvGrpSpPr/>
          <p:nvPr/>
        </p:nvGrpSpPr>
        <p:grpSpPr>
          <a:xfrm>
            <a:off x="603250" y="1371600"/>
            <a:ext cx="8013700" cy="5029200"/>
            <a:chOff x="603250" y="1371600"/>
            <a:chExt cx="8013700" cy="5029200"/>
          </a:xfrm>
        </p:grpSpPr>
        <p:pic>
          <p:nvPicPr>
            <p:cNvPr id="26625" name="Picture 2" descr="FG_08_004"/>
            <p:cNvPicPr>
              <a:picLocks noChangeAspect="1" noChangeArrowheads="1"/>
            </p:cNvPicPr>
            <p:nvPr/>
          </p:nvPicPr>
          <p:blipFill>
            <a:blip r:embed="rId3"/>
            <a:srcRect/>
            <a:stretch>
              <a:fillRect/>
            </a:stretch>
          </p:blipFill>
          <p:spPr bwMode="auto">
            <a:xfrm>
              <a:off x="603250" y="1371600"/>
              <a:ext cx="8013700" cy="5029200"/>
            </a:xfrm>
            <a:prstGeom prst="rect">
              <a:avLst/>
            </a:prstGeom>
            <a:noFill/>
            <a:ln w="9525">
              <a:noFill/>
              <a:miter lim="800000"/>
              <a:headEnd/>
              <a:tailEnd/>
            </a:ln>
          </p:spPr>
        </p:pic>
        <p:sp>
          <p:nvSpPr>
            <p:cNvPr id="4" name="Rectangle 3"/>
            <p:cNvSpPr/>
            <p:nvPr/>
          </p:nvSpPr>
          <p:spPr>
            <a:xfrm>
              <a:off x="1612898" y="1502571"/>
              <a:ext cx="209552"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 name="Action Button: Sound 6">
            <a:hlinkClick r:id="" action="ppaction://noaction" highlightClick="1">
              <a:snd r:embed="rId4" name="applause.wav"/>
            </a:hlinkClick>
          </p:cNvPr>
          <p:cNvSpPr/>
          <p:nvPr/>
        </p:nvSpPr>
        <p:spPr>
          <a:xfrm>
            <a:off x="3810000" y="1565028"/>
            <a:ext cx="5105400" cy="2462213"/>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indent="0">
              <a:buNone/>
            </a:pPr>
            <a:r>
              <a:rPr lang="en-US" sz="2200" i="1" dirty="0"/>
              <a:t>“If this is the first time I’ve ever done something, could I do it faster the 2</a:t>
            </a:r>
            <a:r>
              <a:rPr lang="en-US" sz="2200" i="1" baseline="30000" dirty="0"/>
              <a:t>nd</a:t>
            </a:r>
            <a:r>
              <a:rPr lang="en-US" sz="2200" i="1" dirty="0"/>
              <a:t> time</a:t>
            </a:r>
            <a:r>
              <a:rPr lang="en-US" sz="2200" dirty="0"/>
              <a:t>?  The 4</a:t>
            </a:r>
            <a:r>
              <a:rPr lang="en-US" sz="2200" baseline="30000" dirty="0"/>
              <a:t>th</a:t>
            </a:r>
            <a:r>
              <a:rPr lang="en-US" sz="2200" dirty="0"/>
              <a:t> time?”  A doubling of my production, twice.</a:t>
            </a:r>
          </a:p>
          <a:p>
            <a:pPr marL="0" indent="0">
              <a:buNone/>
            </a:pPr>
            <a:r>
              <a:rPr lang="en-US" sz="2200" dirty="0"/>
              <a:t>With repetition, the time (and cost) usually declines.  Eventually it flattens out which is called “</a:t>
            </a:r>
            <a:r>
              <a:rPr lang="en-US" sz="2200" b="1" dirty="0"/>
              <a:t>Steady State</a:t>
            </a:r>
            <a:r>
              <a:rPr lang="en-US" sz="2200" dirty="0"/>
              <a:t>”.</a:t>
            </a:r>
          </a:p>
        </p:txBody>
      </p:sp>
      <p:cxnSp>
        <p:nvCxnSpPr>
          <p:cNvPr id="11" name="Straight Connector 10"/>
          <p:cNvCxnSpPr/>
          <p:nvPr/>
        </p:nvCxnSpPr>
        <p:spPr>
          <a:xfrm>
            <a:off x="3352800" y="4953000"/>
            <a:ext cx="4953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12898" y="4812268"/>
            <a:ext cx="1587502" cy="369332"/>
          </a:xfrm>
          <a:prstGeom prst="rect">
            <a:avLst/>
          </a:prstGeom>
          <a:noFill/>
        </p:spPr>
        <p:txBody>
          <a:bodyPr wrap="square" rtlCol="0">
            <a:spAutoFit/>
          </a:bodyPr>
          <a:lstStyle/>
          <a:p>
            <a:pPr algn="r"/>
            <a:r>
              <a:rPr lang="en-CA" b="1" dirty="0">
                <a:solidFill>
                  <a:srgbClr val="FF0000"/>
                </a:solidFill>
              </a:rPr>
              <a:t>Steady State</a:t>
            </a:r>
          </a:p>
        </p:txBody>
      </p:sp>
      <p:cxnSp>
        <p:nvCxnSpPr>
          <p:cNvPr id="8" name="Straight Arrow Connector 7">
            <a:extLst>
              <a:ext uri="{FF2B5EF4-FFF2-40B4-BE49-F238E27FC236}">
                <a16:creationId xmlns:a16="http://schemas.microsoft.com/office/drawing/2014/main" id="{091337CF-B574-43B9-BB70-AC857D577FB8}"/>
              </a:ext>
            </a:extLst>
          </p:cNvPr>
          <p:cNvCxnSpPr>
            <a:stCxn id="7" idx="2"/>
          </p:cNvCxnSpPr>
          <p:nvPr/>
        </p:nvCxnSpPr>
        <p:spPr>
          <a:xfrm flipH="1">
            <a:off x="2601686" y="2796135"/>
            <a:ext cx="1208314" cy="187383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2EDFEA-8F0C-4821-A1C5-A29B7A8038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050" y="5853940"/>
            <a:ext cx="999831" cy="7071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84725"/>
            <a:ext cx="8229600" cy="1143000"/>
          </a:xfrm>
        </p:spPr>
        <p:txBody>
          <a:bodyPr/>
          <a:lstStyle/>
          <a:p>
            <a:r>
              <a:rPr lang="en-US" dirty="0"/>
              <a:t>Learning Curves</a:t>
            </a:r>
          </a:p>
        </p:txBody>
      </p:sp>
      <p:sp>
        <p:nvSpPr>
          <p:cNvPr id="3" name="Content Placeholder 2"/>
          <p:cNvSpPr>
            <a:spLocks noGrp="1"/>
          </p:cNvSpPr>
          <p:nvPr>
            <p:ph idx="1"/>
          </p:nvPr>
        </p:nvSpPr>
        <p:spPr>
          <a:xfrm>
            <a:off x="457200" y="685800"/>
            <a:ext cx="8229600" cy="5638801"/>
          </a:xfrm>
        </p:spPr>
        <p:txBody>
          <a:bodyPr/>
          <a:lstStyle/>
          <a:p>
            <a:r>
              <a:rPr lang="en-US" sz="2400" b="1" dirty="0"/>
              <a:t>Repetition</a:t>
            </a:r>
            <a:r>
              <a:rPr lang="en-US" sz="2400" dirty="0"/>
              <a:t> of activities often leads to reduction in the time necessary to complete the activity over time.</a:t>
            </a:r>
          </a:p>
          <a:p>
            <a:r>
              <a:rPr lang="en-US" sz="2400" dirty="0"/>
              <a:t>Learning curves are used for long-term contracts.</a:t>
            </a:r>
          </a:p>
          <a:p>
            <a:r>
              <a:rPr lang="en-US" sz="2400" dirty="0"/>
              <a:t>We’ll look at Learning Curves </a:t>
            </a:r>
            <a:r>
              <a:rPr lang="en-US" sz="2400" b="1" dirty="0">
                <a:solidFill>
                  <a:srgbClr val="FF0000"/>
                </a:solidFill>
              </a:rPr>
              <a:t>3 different ways</a:t>
            </a:r>
            <a:r>
              <a:rPr lang="en-US" sz="2400" dirty="0"/>
              <a:t>: </a:t>
            </a:r>
          </a:p>
          <a:p>
            <a:pPr marL="393700" lvl="1" indent="0">
              <a:buNone/>
            </a:pPr>
            <a:r>
              <a:rPr lang="en-US" b="1" dirty="0">
                <a:solidFill>
                  <a:srgbClr val="FF0000"/>
                </a:solidFill>
              </a:rPr>
              <a:t>#1  </a:t>
            </a:r>
            <a:r>
              <a:rPr lang="en-US" dirty="0"/>
              <a:t>The basic concept of doubling of production</a:t>
            </a:r>
          </a:p>
          <a:p>
            <a:pPr marL="393700" lvl="1" indent="0">
              <a:buNone/>
            </a:pPr>
            <a:r>
              <a:rPr lang="en-US" b="1" dirty="0">
                <a:solidFill>
                  <a:srgbClr val="FF0000"/>
                </a:solidFill>
              </a:rPr>
              <a:t>#2  </a:t>
            </a:r>
            <a:r>
              <a:rPr lang="en-US" dirty="0"/>
              <a:t>Use of a coefficient table including cumulative totals</a:t>
            </a:r>
          </a:p>
          <a:p>
            <a:pPr marL="393700" lvl="1" indent="0">
              <a:buNone/>
            </a:pPr>
            <a:r>
              <a:rPr lang="en-US" b="1" dirty="0">
                <a:solidFill>
                  <a:srgbClr val="FF0000"/>
                </a:solidFill>
              </a:rPr>
              <a:t>#3  </a:t>
            </a:r>
            <a:r>
              <a:rPr lang="en-US" dirty="0"/>
              <a:t>Use of the learning curve formula</a:t>
            </a:r>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17</a:t>
            </a:fld>
            <a:endParaRPr lang="en-US" dirty="0"/>
          </a:p>
        </p:txBody>
      </p:sp>
      <p:sp>
        <p:nvSpPr>
          <p:cNvPr id="5" name="Action Button: Help 4">
            <a:hlinkClick r:id="" action="ppaction://noaction" highlightClick="1"/>
          </p:cNvPr>
          <p:cNvSpPr/>
          <p:nvPr/>
        </p:nvSpPr>
        <p:spPr>
          <a:xfrm>
            <a:off x="252413" y="3940176"/>
            <a:ext cx="1152525" cy="187325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What’s a personal example of a learning curve?</a:t>
            </a:r>
          </a:p>
        </p:txBody>
      </p:sp>
      <p:sp>
        <p:nvSpPr>
          <p:cNvPr id="6" name="Action Button: Help 5">
            <a:hlinkClick r:id="" action="ppaction://noaction" highlightClick="1"/>
          </p:cNvPr>
          <p:cNvSpPr/>
          <p:nvPr/>
        </p:nvSpPr>
        <p:spPr>
          <a:xfrm>
            <a:off x="1609725" y="3940176"/>
            <a:ext cx="7181850" cy="124550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000" b="1" dirty="0">
                <a:solidFill>
                  <a:srgbClr val="FF0000"/>
                </a:solidFill>
              </a:rPr>
              <a:t>#1. </a:t>
            </a:r>
            <a:r>
              <a:rPr lang="en-CA" dirty="0"/>
              <a:t>A “</a:t>
            </a:r>
            <a:r>
              <a:rPr lang="en-CA" b="1" dirty="0"/>
              <a:t>learning %”</a:t>
            </a:r>
            <a:r>
              <a:rPr lang="en-CA" dirty="0"/>
              <a:t> example using 90%, this means when we double production from 1 unit to 2 units, it only takes  90% of the time to create the 2</a:t>
            </a:r>
            <a:r>
              <a:rPr lang="en-CA" baseline="30000" dirty="0"/>
              <a:t>nd</a:t>
            </a:r>
            <a:r>
              <a:rPr lang="en-CA" dirty="0"/>
              <a:t> unit vs the 1</a:t>
            </a:r>
            <a:r>
              <a:rPr lang="en-CA" baseline="30000" dirty="0"/>
              <a:t>st</a:t>
            </a:r>
            <a:r>
              <a:rPr lang="en-CA" dirty="0"/>
              <a:t> unit.  When we double again from the 2</a:t>
            </a:r>
            <a:r>
              <a:rPr lang="en-CA" baseline="30000" dirty="0"/>
              <a:t>nd</a:t>
            </a:r>
            <a:r>
              <a:rPr lang="en-CA" dirty="0"/>
              <a:t> to the 4</a:t>
            </a:r>
            <a:r>
              <a:rPr lang="en-CA" baseline="30000" dirty="0"/>
              <a:t>th</a:t>
            </a:r>
            <a:r>
              <a:rPr lang="en-CA" dirty="0"/>
              <a:t>, the 4</a:t>
            </a:r>
            <a:r>
              <a:rPr lang="en-CA" baseline="30000" dirty="0"/>
              <a:t>th</a:t>
            </a:r>
            <a:r>
              <a:rPr lang="en-CA" dirty="0"/>
              <a:t> takes 90% of the 2</a:t>
            </a:r>
            <a:r>
              <a:rPr lang="en-CA" baseline="30000" dirty="0"/>
              <a:t>nd</a:t>
            </a:r>
            <a:r>
              <a:rPr lang="en-CA" dirty="0"/>
              <a:t> (or 81% of the 1</a:t>
            </a:r>
            <a:r>
              <a:rPr lang="en-CA" baseline="30000" dirty="0"/>
              <a:t>st</a:t>
            </a:r>
            <a:r>
              <a:rPr lang="en-CA" dirty="0"/>
              <a:t> unit, 90% X 90%)</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56" y="5729661"/>
            <a:ext cx="999831" cy="707197"/>
          </a:xfrm>
          <a:prstGeom prst="rect">
            <a:avLst/>
          </a:prstGeom>
        </p:spPr>
      </p:pic>
      <p:sp>
        <p:nvSpPr>
          <p:cNvPr id="9" name="Action Button: Help 8">
            <a:hlinkClick r:id="" action="ppaction://noaction" highlightClick="1"/>
          </p:cNvPr>
          <p:cNvSpPr/>
          <p:nvPr/>
        </p:nvSpPr>
        <p:spPr>
          <a:xfrm>
            <a:off x="1609725" y="5297942"/>
            <a:ext cx="7181850" cy="1255258"/>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000" b="1" dirty="0">
                <a:solidFill>
                  <a:srgbClr val="FF0000"/>
                </a:solidFill>
              </a:rPr>
              <a:t>#1 </a:t>
            </a:r>
            <a:r>
              <a:rPr lang="en-CA" dirty="0"/>
              <a:t>Another example, we measured how long it took to make the 5</a:t>
            </a:r>
            <a:r>
              <a:rPr lang="en-CA" baseline="30000" dirty="0"/>
              <a:t>th</a:t>
            </a:r>
            <a:r>
              <a:rPr lang="en-CA" dirty="0"/>
              <a:t> unit of something, and it was 80% of the 1</a:t>
            </a:r>
            <a:r>
              <a:rPr lang="en-CA" baseline="30000" dirty="0"/>
              <a:t>st</a:t>
            </a:r>
            <a:r>
              <a:rPr lang="en-CA" dirty="0"/>
              <a:t>. So if we were estimating the time to make the 10</a:t>
            </a:r>
            <a:r>
              <a:rPr lang="en-CA" baseline="30000" dirty="0"/>
              <a:t>th</a:t>
            </a:r>
            <a:r>
              <a:rPr lang="en-CA" dirty="0"/>
              <a:t> unit we would use 80% of the 5</a:t>
            </a:r>
            <a:r>
              <a:rPr lang="en-CA" baseline="30000" dirty="0"/>
              <a:t>th</a:t>
            </a:r>
            <a:r>
              <a:rPr lang="en-CA" dirty="0"/>
              <a:t> unit – because we doubled production when we went from the 5</a:t>
            </a:r>
            <a:r>
              <a:rPr lang="en-CA" baseline="30000" dirty="0"/>
              <a:t>th</a:t>
            </a:r>
            <a:r>
              <a:rPr lang="en-CA" dirty="0"/>
              <a:t> to the 10</a:t>
            </a:r>
            <a:r>
              <a:rPr lang="en-CA" baseline="30000" dirty="0"/>
              <a:t>th</a:t>
            </a:r>
            <a:endParaRPr lang="en-CA" dirty="0"/>
          </a:p>
        </p:txBody>
      </p:sp>
    </p:spTree>
    <p:extLst>
      <p:ext uri="{BB962C8B-B14F-4D97-AF65-F5344CB8AC3E}">
        <p14:creationId xmlns:p14="http://schemas.microsoft.com/office/powerpoint/2010/main" val="419887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1412"/>
            <a:ext cx="8229600" cy="1143000"/>
          </a:xfrm>
        </p:spPr>
        <p:txBody>
          <a:bodyPr>
            <a:normAutofit/>
          </a:bodyPr>
          <a:lstStyle/>
          <a:p>
            <a:r>
              <a:rPr lang="en-US" sz="3200" b="1" dirty="0">
                <a:solidFill>
                  <a:srgbClr val="FF0000"/>
                </a:solidFill>
              </a:rPr>
              <a:t>#2 </a:t>
            </a:r>
            <a:r>
              <a:rPr lang="en-US" sz="3200" dirty="0"/>
              <a:t>Simplified Formula for Calculating Learning Curves By Using a </a:t>
            </a:r>
            <a:r>
              <a:rPr lang="en-US" sz="3200" b="1" dirty="0"/>
              <a:t>Coefficient Table</a:t>
            </a:r>
          </a:p>
        </p:txBody>
      </p:sp>
      <p:sp>
        <p:nvSpPr>
          <p:cNvPr id="3" name="Content Placeholder 2"/>
          <p:cNvSpPr>
            <a:spLocks noGrp="1"/>
          </p:cNvSpPr>
          <p:nvPr>
            <p:ph idx="1"/>
          </p:nvPr>
        </p:nvSpPr>
        <p:spPr>
          <a:xfrm>
            <a:off x="381000" y="1524000"/>
            <a:ext cx="8229600" cy="1934120"/>
          </a:xfrm>
        </p:spPr>
        <p:txBody>
          <a:bodyPr/>
          <a:lstStyle/>
          <a:p>
            <a:pPr marL="0" indent="0" algn="ctr">
              <a:buNone/>
            </a:pPr>
            <a:r>
              <a:rPr lang="en-US" dirty="0"/>
              <a:t>T</a:t>
            </a:r>
            <a:r>
              <a:rPr lang="en-US" baseline="-25000" dirty="0"/>
              <a:t>N</a:t>
            </a:r>
            <a:r>
              <a:rPr lang="en-US" dirty="0"/>
              <a:t> = T</a:t>
            </a:r>
            <a:r>
              <a:rPr lang="en-US" baseline="-25000" dirty="0"/>
              <a:t>1</a:t>
            </a:r>
            <a:r>
              <a:rPr lang="en-US" dirty="0"/>
              <a:t>C</a:t>
            </a:r>
          </a:p>
          <a:p>
            <a:pPr marL="0" indent="0">
              <a:buNone/>
            </a:pPr>
            <a:r>
              <a:rPr lang="en-US" dirty="0"/>
              <a:t>Where T</a:t>
            </a:r>
            <a:r>
              <a:rPr lang="en-US" baseline="-25000" dirty="0"/>
              <a:t>N</a:t>
            </a:r>
            <a:r>
              <a:rPr lang="en-US" dirty="0"/>
              <a:t> 	= Time needed to produce the N</a:t>
            </a:r>
            <a:r>
              <a:rPr lang="en-US" baseline="30000" dirty="0"/>
              <a:t>th</a:t>
            </a:r>
            <a:r>
              <a:rPr lang="en-US" dirty="0"/>
              <a:t> unit</a:t>
            </a:r>
          </a:p>
          <a:p>
            <a:pPr marL="0" indent="0">
              <a:buNone/>
            </a:pPr>
            <a:r>
              <a:rPr lang="en-US" dirty="0"/>
              <a:t>	T</a:t>
            </a:r>
            <a:r>
              <a:rPr lang="en-US" baseline="-25000" dirty="0"/>
              <a:t>1</a:t>
            </a:r>
            <a:r>
              <a:rPr lang="en-US" dirty="0"/>
              <a:t>	= Time needed to produce the first unit</a:t>
            </a:r>
          </a:p>
          <a:p>
            <a:pPr marL="0" indent="0">
              <a:buNone/>
            </a:pPr>
            <a:r>
              <a:rPr lang="en-US" dirty="0"/>
              <a:t>	C	= Learning curve coefficient</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18</a:t>
            </a:fld>
            <a:endParaRPr lang="en-US" dirty="0"/>
          </a:p>
        </p:txBody>
      </p:sp>
      <p:sp>
        <p:nvSpPr>
          <p:cNvPr id="5" name="Action Button: Sound 4">
            <a:hlinkClick r:id="" action="ppaction://noaction" highlightClick="1">
              <a:snd r:embed="rId2" name="applause.wav"/>
            </a:hlinkClick>
          </p:cNvPr>
          <p:cNvSpPr/>
          <p:nvPr/>
        </p:nvSpPr>
        <p:spPr>
          <a:xfrm>
            <a:off x="228600" y="4000500"/>
            <a:ext cx="2209800" cy="2308324"/>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indent="0" algn="ctr">
              <a:buNone/>
            </a:pPr>
            <a:r>
              <a:rPr lang="en-US" sz="2400" dirty="0"/>
              <a:t>Note, the table also provides </a:t>
            </a:r>
            <a:r>
              <a:rPr lang="en-US" sz="2400" b="1" dirty="0">
                <a:solidFill>
                  <a:srgbClr val="FF0000"/>
                </a:solidFill>
              </a:rPr>
              <a:t>cumulative</a:t>
            </a:r>
            <a:r>
              <a:rPr lang="en-US" sz="2400" dirty="0"/>
              <a:t> coefficients for the first N units.</a:t>
            </a:r>
          </a:p>
        </p:txBody>
      </p:sp>
      <p:pic>
        <p:nvPicPr>
          <p:cNvPr id="6" name="Picture 5"/>
          <p:cNvPicPr>
            <a:picLocks noChangeAspect="1"/>
          </p:cNvPicPr>
          <p:nvPr/>
        </p:nvPicPr>
        <p:blipFill>
          <a:blip r:embed="rId3"/>
          <a:stretch>
            <a:fillRect/>
          </a:stretch>
        </p:blipFill>
        <p:spPr>
          <a:xfrm>
            <a:off x="2538788" y="3627708"/>
            <a:ext cx="6148013" cy="2911204"/>
          </a:xfrm>
          <a:prstGeom prst="rect">
            <a:avLst/>
          </a:prstGeom>
        </p:spPr>
      </p:pic>
      <p:sp>
        <p:nvSpPr>
          <p:cNvPr id="7" name="Freeform 6"/>
          <p:cNvSpPr/>
          <p:nvPr/>
        </p:nvSpPr>
        <p:spPr>
          <a:xfrm>
            <a:off x="2616200" y="3498768"/>
            <a:ext cx="1727200" cy="920832"/>
          </a:xfrm>
          <a:custGeom>
            <a:avLst/>
            <a:gdLst>
              <a:gd name="connsiteX0" fmla="*/ 0 w 2006600"/>
              <a:gd name="connsiteY0" fmla="*/ 489032 h 1111332"/>
              <a:gd name="connsiteX1" fmla="*/ 1117600 w 2006600"/>
              <a:gd name="connsiteY1" fmla="*/ 6432 h 1111332"/>
              <a:gd name="connsiteX2" fmla="*/ 1816100 w 2006600"/>
              <a:gd name="connsiteY2" fmla="*/ 273132 h 1111332"/>
              <a:gd name="connsiteX3" fmla="*/ 2006600 w 2006600"/>
              <a:gd name="connsiteY3" fmla="*/ 1111332 h 1111332"/>
            </a:gdLst>
            <a:ahLst/>
            <a:cxnLst>
              <a:cxn ang="0">
                <a:pos x="connsiteX0" y="connsiteY0"/>
              </a:cxn>
              <a:cxn ang="0">
                <a:pos x="connsiteX1" y="connsiteY1"/>
              </a:cxn>
              <a:cxn ang="0">
                <a:pos x="connsiteX2" y="connsiteY2"/>
              </a:cxn>
              <a:cxn ang="0">
                <a:pos x="connsiteX3" y="connsiteY3"/>
              </a:cxn>
            </a:cxnLst>
            <a:rect l="l" t="t" r="r" b="b"/>
            <a:pathLst>
              <a:path w="2006600" h="1111332">
                <a:moveTo>
                  <a:pt x="0" y="489032"/>
                </a:moveTo>
                <a:cubicBezTo>
                  <a:pt x="407458" y="265723"/>
                  <a:pt x="814917" y="42415"/>
                  <a:pt x="1117600" y="6432"/>
                </a:cubicBezTo>
                <a:cubicBezTo>
                  <a:pt x="1420283" y="-29551"/>
                  <a:pt x="1667933" y="88982"/>
                  <a:pt x="1816100" y="273132"/>
                </a:cubicBezTo>
                <a:cubicBezTo>
                  <a:pt x="1964267" y="457282"/>
                  <a:pt x="1985433" y="784307"/>
                  <a:pt x="2006600" y="1111332"/>
                </a:cubicBezTo>
              </a:path>
            </a:pathLst>
          </a:custGeom>
          <a:ln>
            <a:tailEnd type="stealth" w="lg"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84127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19</a:t>
            </a:fld>
            <a:endParaRPr lang="en-US" dirty="0"/>
          </a:p>
        </p:txBody>
      </p:sp>
      <p:pic>
        <p:nvPicPr>
          <p:cNvPr id="4" name="Picture 3"/>
          <p:cNvPicPr>
            <a:picLocks noChangeAspect="1"/>
          </p:cNvPicPr>
          <p:nvPr/>
        </p:nvPicPr>
        <p:blipFill>
          <a:blip r:embed="rId2"/>
          <a:stretch>
            <a:fillRect/>
          </a:stretch>
        </p:blipFill>
        <p:spPr>
          <a:xfrm>
            <a:off x="283030" y="457201"/>
            <a:ext cx="8528898" cy="4038599"/>
          </a:xfrm>
          <a:prstGeom prst="rect">
            <a:avLst/>
          </a:prstGeom>
        </p:spPr>
      </p:pic>
      <p:sp>
        <p:nvSpPr>
          <p:cNvPr id="6" name="TextBox 5"/>
          <p:cNvSpPr txBox="1"/>
          <p:nvPr/>
        </p:nvSpPr>
        <p:spPr>
          <a:xfrm>
            <a:off x="323851" y="5429934"/>
            <a:ext cx="7524749" cy="1200329"/>
          </a:xfrm>
          <a:prstGeom prst="rect">
            <a:avLst/>
          </a:prstGeom>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We can also quickly approximate the </a:t>
            </a:r>
            <a:r>
              <a:rPr lang="en-CA" b="1" u="sng" dirty="0"/>
              <a:t>Unit Time </a:t>
            </a:r>
            <a:r>
              <a:rPr lang="en-CA" dirty="0"/>
              <a:t>for just the 5</a:t>
            </a:r>
            <a:r>
              <a:rPr lang="en-CA" baseline="30000" dirty="0"/>
              <a:t>th</a:t>
            </a:r>
            <a:r>
              <a:rPr lang="en-CA" dirty="0"/>
              <a:t> unit at 80% learning curve using doubling.  The 2</a:t>
            </a:r>
            <a:r>
              <a:rPr lang="en-CA" baseline="30000" dirty="0"/>
              <a:t>nd</a:t>
            </a:r>
            <a:r>
              <a:rPr lang="en-CA" dirty="0"/>
              <a:t> unit would be .8 and the 4</a:t>
            </a:r>
            <a:r>
              <a:rPr lang="en-CA" baseline="30000" dirty="0"/>
              <a:t>th</a:t>
            </a:r>
            <a:r>
              <a:rPr lang="en-CA" dirty="0"/>
              <a:t> unit would be .8 X .8 or  .64.  So the 5</a:t>
            </a:r>
            <a:r>
              <a:rPr lang="en-CA" baseline="30000" dirty="0"/>
              <a:t>th</a:t>
            </a:r>
            <a:r>
              <a:rPr lang="en-CA" dirty="0"/>
              <a:t> unit would a little less than .64, and from the table it is, .596. </a:t>
            </a:r>
          </a:p>
        </p:txBody>
      </p:sp>
      <p:sp>
        <p:nvSpPr>
          <p:cNvPr id="8" name="Oval 7"/>
          <p:cNvSpPr/>
          <p:nvPr/>
        </p:nvSpPr>
        <p:spPr>
          <a:xfrm>
            <a:off x="6096000" y="1987232"/>
            <a:ext cx="609600" cy="4572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10" name="Straight Arrow Connector 9"/>
          <p:cNvCxnSpPr>
            <a:stCxn id="5" idx="0"/>
            <a:endCxn id="8" idx="4"/>
          </p:cNvCxnSpPr>
          <p:nvPr/>
        </p:nvCxnSpPr>
        <p:spPr>
          <a:xfrm flipV="1">
            <a:off x="4076701" y="2444432"/>
            <a:ext cx="2324099" cy="1966238"/>
          </a:xfrm>
          <a:prstGeom prst="straightConnector1">
            <a:avLst/>
          </a:prstGeom>
          <a:noFill/>
        </p:spPr>
        <p:style>
          <a:lnRef idx="2">
            <a:schemeClr val="accent6"/>
          </a:lnRef>
          <a:fillRef idx="1">
            <a:schemeClr val="lt1"/>
          </a:fillRef>
          <a:effectRef idx="0">
            <a:schemeClr val="accent6"/>
          </a:effectRef>
          <a:fontRef idx="minor">
            <a:schemeClr val="dk1"/>
          </a:fontRef>
        </p:style>
      </p:cxnSp>
      <p:sp>
        <p:nvSpPr>
          <p:cNvPr id="11" name="Oval 10"/>
          <p:cNvSpPr/>
          <p:nvPr/>
        </p:nvSpPr>
        <p:spPr>
          <a:xfrm>
            <a:off x="5228420" y="1912278"/>
            <a:ext cx="609600" cy="457200"/>
          </a:xfrm>
          <a:prstGeom prst="ellipse">
            <a:avLst/>
          </a:prstGeom>
          <a:noFill/>
          <a:ln w="412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12" name="Straight Arrow Connector 11"/>
          <p:cNvCxnSpPr>
            <a:stCxn id="6" idx="0"/>
            <a:endCxn id="11" idx="4"/>
          </p:cNvCxnSpPr>
          <p:nvPr/>
        </p:nvCxnSpPr>
        <p:spPr>
          <a:xfrm flipV="1">
            <a:off x="4086226" y="2369478"/>
            <a:ext cx="1446994" cy="3060456"/>
          </a:xfrm>
          <a:prstGeom prst="straightConnector1">
            <a:avLst/>
          </a:prstGeom>
          <a:noFill/>
          <a:ln w="41275">
            <a:solidFill>
              <a:schemeClr val="accent1"/>
            </a:solidFill>
          </a:ln>
        </p:spPr>
        <p:style>
          <a:lnRef idx="2">
            <a:schemeClr val="accent6"/>
          </a:lnRef>
          <a:fillRef idx="1">
            <a:schemeClr val="lt1"/>
          </a:fillRef>
          <a:effectRef idx="0">
            <a:schemeClr val="accent6"/>
          </a:effectRef>
          <a:fontRef idx="minor">
            <a:schemeClr val="dk1"/>
          </a:fontRef>
        </p:style>
      </p:cxnSp>
      <p:sp>
        <p:nvSpPr>
          <p:cNvPr id="5" name="TextBox 4"/>
          <p:cNvSpPr txBox="1"/>
          <p:nvPr/>
        </p:nvSpPr>
        <p:spPr>
          <a:xfrm>
            <a:off x="304801" y="4410670"/>
            <a:ext cx="7543799"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b="1" dirty="0"/>
              <a:t>Understanding this table </a:t>
            </a:r>
            <a:r>
              <a:rPr lang="en-CA" dirty="0"/>
              <a:t>– </a:t>
            </a:r>
            <a:r>
              <a:rPr lang="en-CA" b="1" u="sng" dirty="0"/>
              <a:t>Total Time </a:t>
            </a:r>
            <a:r>
              <a:rPr lang="en-CA" dirty="0"/>
              <a:t>is cumulative (summing units 1 through 5), i.e., at a learning curve of 80%, it will only take 3.738 units of time to make the first 5 units, not 5 units of time.</a:t>
            </a:r>
          </a:p>
        </p:txBody>
      </p:sp>
    </p:spTree>
    <p:extLst>
      <p:ext uri="{BB962C8B-B14F-4D97-AF65-F5344CB8AC3E}">
        <p14:creationId xmlns:p14="http://schemas.microsoft.com/office/powerpoint/2010/main" val="240254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44667" y="445294"/>
            <a:ext cx="8229600" cy="742950"/>
          </a:xfrm>
        </p:spPr>
        <p:txBody>
          <a:bodyPr>
            <a:normAutofit/>
          </a:bodyPr>
          <a:lstStyle/>
          <a:p>
            <a:pPr eaLnBrk="1" hangingPunct="1"/>
            <a:r>
              <a:rPr lang="en-US" dirty="0"/>
              <a:t>Module Learning Objectives</a:t>
            </a:r>
          </a:p>
        </p:txBody>
      </p:sp>
      <p:sp>
        <p:nvSpPr>
          <p:cNvPr id="3" name="Content Placeholder 2"/>
          <p:cNvSpPr>
            <a:spLocks noGrp="1"/>
          </p:cNvSpPr>
          <p:nvPr>
            <p:ph idx="1"/>
          </p:nvPr>
        </p:nvSpPr>
        <p:spPr>
          <a:xfrm>
            <a:off x="428625" y="1447800"/>
            <a:ext cx="8229600" cy="4389437"/>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z="2800" dirty="0"/>
              <a:t>Apply common </a:t>
            </a:r>
            <a:r>
              <a:rPr lang="en-US" sz="2800" b="1" dirty="0"/>
              <a:t>forms of cost estimation </a:t>
            </a:r>
            <a:r>
              <a:rPr lang="en-US" sz="2800" dirty="0"/>
              <a:t>for project work, including ROM, ballpark estimates and definitive estimates.</a:t>
            </a:r>
          </a:p>
          <a:p>
            <a:pPr marL="274320" indent="-274320" eaLnBrk="1" fontAlgn="auto" hangingPunct="1">
              <a:spcAft>
                <a:spcPts val="0"/>
              </a:spcAft>
              <a:buClr>
                <a:schemeClr val="accent3"/>
              </a:buClr>
              <a:buFont typeface="Wingdings 2"/>
              <a:buChar char=""/>
              <a:defRPr/>
            </a:pPr>
            <a:r>
              <a:rPr lang="en-US" sz="2800" dirty="0"/>
              <a:t>Understand the advantages of </a:t>
            </a:r>
            <a:r>
              <a:rPr lang="en-US" sz="2800" b="1" dirty="0"/>
              <a:t>analogous</a:t>
            </a:r>
            <a:r>
              <a:rPr lang="en-US" sz="2800" dirty="0"/>
              <a:t> and </a:t>
            </a:r>
            <a:r>
              <a:rPr lang="en-US" sz="2800" b="1" dirty="0"/>
              <a:t>parametric</a:t>
            </a:r>
            <a:r>
              <a:rPr lang="en-US" sz="2800" dirty="0"/>
              <a:t> cost estimation and the application of </a:t>
            </a:r>
            <a:r>
              <a:rPr lang="en-US" sz="2800" b="1" dirty="0"/>
              <a:t>learning curve </a:t>
            </a:r>
            <a:r>
              <a:rPr lang="en-US" sz="2800" dirty="0"/>
              <a:t>models in cost estimation.</a:t>
            </a:r>
          </a:p>
          <a:p>
            <a:pPr marL="274320" indent="-274320" eaLnBrk="1" fontAlgn="auto" hangingPunct="1">
              <a:spcAft>
                <a:spcPts val="0"/>
              </a:spcAft>
              <a:buClr>
                <a:schemeClr val="accent3"/>
              </a:buClr>
              <a:buFont typeface="Wingdings 2"/>
              <a:buChar char=""/>
              <a:defRPr/>
            </a:pPr>
            <a:r>
              <a:rPr lang="en-US" sz="2800" dirty="0"/>
              <a:t>Use of </a:t>
            </a:r>
            <a:r>
              <a:rPr lang="en-US" sz="2800" b="1" dirty="0"/>
              <a:t>Function Points </a:t>
            </a:r>
            <a:r>
              <a:rPr lang="en-US" sz="2800" dirty="0"/>
              <a:t>for estimating</a:t>
            </a:r>
          </a:p>
          <a:p>
            <a:pPr marL="274320" indent="-274320" eaLnBrk="1" fontAlgn="auto" hangingPunct="1">
              <a:spcAft>
                <a:spcPts val="0"/>
              </a:spcAft>
              <a:buClr>
                <a:schemeClr val="accent3"/>
              </a:buClr>
              <a:buFont typeface="Wingdings 2"/>
              <a:buChar char=""/>
              <a:defRPr/>
            </a:pPr>
            <a:r>
              <a:rPr lang="en-US" sz="2800" dirty="0"/>
              <a:t>Work with 3-point estimates, PERT, and Statistical Cost Estimation including probabilities</a:t>
            </a:r>
          </a:p>
          <a:p>
            <a:pPr marL="274320" indent="-274320" eaLnBrk="1" fontAlgn="auto" hangingPunct="1">
              <a:spcAft>
                <a:spcPts val="0"/>
              </a:spcAft>
              <a:buClr>
                <a:schemeClr val="accent3"/>
              </a:buClr>
              <a:buFont typeface="Wingdings 2"/>
              <a:buChar char=""/>
              <a:defRPr/>
            </a:pPr>
            <a:r>
              <a:rPr lang="en-US" sz="2800" dirty="0"/>
              <a:t>Discern the various reasons why project cost </a:t>
            </a:r>
            <a:r>
              <a:rPr lang="en-US" sz="2800" b="1" dirty="0"/>
              <a:t>estimation is often done poorly</a:t>
            </a:r>
            <a:r>
              <a:rPr lang="en-US" sz="2800" dirty="0"/>
              <a:t>.</a:t>
            </a:r>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F030421A-639C-4516-B1A0-402058AD5C39}" type="slidenum">
              <a:rPr lang="en-US">
                <a:solidFill>
                  <a:srgbClr val="045C75"/>
                </a:solidFill>
                <a:cs typeface="Arial" charset="0"/>
              </a:rPr>
              <a:pPr fontAlgn="base">
                <a:spcBef>
                  <a:spcPct val="0"/>
                </a:spcBef>
                <a:spcAft>
                  <a:spcPct val="0"/>
                </a:spcAft>
                <a:defRPr/>
              </a:pPr>
              <a:t>2</a:t>
            </a:fld>
            <a:endParaRPr lang="en-US">
              <a:solidFill>
                <a:srgbClr val="045C75"/>
              </a:solidFill>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924800" y="8093075"/>
            <a:ext cx="762000" cy="365125"/>
          </a:xfrm>
        </p:spPr>
        <p:txBody>
          <a:bodyPr/>
          <a:lstStyle/>
          <a:p>
            <a:pPr>
              <a:defRPr/>
            </a:pPr>
            <a:fld id="{B8FEC51D-B390-4D21-9936-C524D95C5CBE}" type="slidenum">
              <a:rPr lang="en-US" smtClean="0"/>
              <a:pPr>
                <a:defRPr/>
              </a:pPr>
              <a:t>20</a:t>
            </a:fld>
            <a:endParaRPr lang="en-US" dirty="0"/>
          </a:p>
        </p:txBody>
      </p:sp>
      <p:sp>
        <p:nvSpPr>
          <p:cNvPr id="4" name="Rectangle 3"/>
          <p:cNvSpPr/>
          <p:nvPr/>
        </p:nvSpPr>
        <p:spPr>
          <a:xfrm>
            <a:off x="311717" y="1752686"/>
            <a:ext cx="8610600" cy="4370427"/>
          </a:xfrm>
          <a:prstGeom prst="rect">
            <a:avLst/>
          </a:prstGeom>
        </p:spPr>
        <p:txBody>
          <a:bodyPr wrap="square">
            <a:spAutoFit/>
          </a:bodyPr>
          <a:lstStyle/>
          <a:p>
            <a:pPr lvl="0"/>
            <a:r>
              <a:rPr lang="en-US" sz="2000" dirty="0"/>
              <a:t>4. It took </a:t>
            </a:r>
            <a:r>
              <a:rPr lang="en-US" sz="2000" b="1" dirty="0" err="1"/>
              <a:t>MegaTech</a:t>
            </a:r>
            <a:r>
              <a:rPr lang="en-US" sz="2000" dirty="0"/>
              <a:t>, Inc. 100,000 labor-hours to produce the first of several oil drilling rigs for Antarctic exploration.  Your company, Natural Resources, Inc. has agreed to purchase the fifth oil drilling rig from their manufacturing yard.  Assume that </a:t>
            </a:r>
            <a:r>
              <a:rPr lang="en-US" sz="2000" dirty="0" err="1"/>
              <a:t>MegaTech</a:t>
            </a:r>
            <a:r>
              <a:rPr lang="en-US" sz="2000" dirty="0"/>
              <a:t> experiences a learning rate of 80%.  At a labor rate of $35 per hour, what should you, as the purchasing agent </a:t>
            </a:r>
            <a:r>
              <a:rPr lang="en-US" sz="2000" b="1" dirty="0"/>
              <a:t>expect to pay for the fifth unit?  </a:t>
            </a:r>
            <a:r>
              <a:rPr lang="en-US" sz="2000" dirty="0"/>
              <a:t>Remember, the simplified formula for calculating learning rate time is given as:</a:t>
            </a:r>
          </a:p>
          <a:p>
            <a:r>
              <a:rPr lang="en-US" sz="2000" dirty="0"/>
              <a:t> </a:t>
            </a:r>
          </a:p>
          <a:p>
            <a:r>
              <a:rPr lang="en-US" sz="2000" dirty="0"/>
              <a:t>			T</a:t>
            </a:r>
            <a:r>
              <a:rPr lang="en-US" sz="2000" baseline="-25000" dirty="0"/>
              <a:t>N</a:t>
            </a:r>
            <a:r>
              <a:rPr lang="en-US" sz="2000" dirty="0"/>
              <a:t> = T</a:t>
            </a:r>
            <a:r>
              <a:rPr lang="en-US" sz="2000" baseline="-25000" dirty="0"/>
              <a:t>1</a:t>
            </a:r>
            <a:r>
              <a:rPr lang="en-US" sz="2000" dirty="0"/>
              <a:t>C</a:t>
            </a:r>
          </a:p>
          <a:p>
            <a:r>
              <a:rPr lang="en-US" sz="2000" dirty="0"/>
              <a:t>Where 	T</a:t>
            </a:r>
            <a:r>
              <a:rPr lang="en-US" sz="2000" baseline="-25000" dirty="0"/>
              <a:t>N</a:t>
            </a:r>
            <a:r>
              <a:rPr lang="en-US" sz="2000" dirty="0"/>
              <a:t> 	= Time needed to produce the N</a:t>
            </a:r>
            <a:r>
              <a:rPr lang="en-US" sz="2000" baseline="30000" dirty="0"/>
              <a:t>th</a:t>
            </a:r>
            <a:r>
              <a:rPr lang="en-US" sz="2000" dirty="0"/>
              <a:t> unit</a:t>
            </a:r>
          </a:p>
          <a:p>
            <a:r>
              <a:rPr lang="en-US" sz="2000" dirty="0"/>
              <a:t>	T</a:t>
            </a:r>
            <a:r>
              <a:rPr lang="en-US" sz="2000" baseline="-25000" dirty="0"/>
              <a:t>1</a:t>
            </a:r>
            <a:r>
              <a:rPr lang="en-US" sz="2000" dirty="0"/>
              <a:t>	= Time needed to produce the first unit</a:t>
            </a:r>
          </a:p>
          <a:p>
            <a:r>
              <a:rPr lang="en-US" sz="2000" dirty="0"/>
              <a:t>	C	= Learning curve coefficient (found on page 137)</a:t>
            </a:r>
          </a:p>
          <a:p>
            <a:endParaRPr lang="en-US" sz="2000" dirty="0"/>
          </a:p>
          <a:p>
            <a:r>
              <a:rPr lang="en-US" sz="2000" dirty="0"/>
              <a:t>And part 2, what would be the </a:t>
            </a:r>
            <a:r>
              <a:rPr lang="en-US" sz="2000" b="1" dirty="0"/>
              <a:t>cost for the first 5 units</a:t>
            </a:r>
            <a:r>
              <a:rPr lang="en-US" sz="2000" dirty="0"/>
              <a:t>?</a:t>
            </a:r>
          </a:p>
        </p:txBody>
      </p:sp>
      <p:sp>
        <p:nvSpPr>
          <p:cNvPr id="6" name="Title 1"/>
          <p:cNvSpPr>
            <a:spLocks noGrp="1"/>
          </p:cNvSpPr>
          <p:nvPr>
            <p:ph type="title"/>
          </p:nvPr>
        </p:nvSpPr>
        <p:spPr>
          <a:xfrm>
            <a:off x="457200" y="304801"/>
            <a:ext cx="8305800" cy="1447886"/>
          </a:xfrm>
        </p:spPr>
        <p:txBody>
          <a:bodyPr>
            <a:normAutofit/>
          </a:bodyPr>
          <a:lstStyle/>
          <a:p>
            <a:r>
              <a:rPr lang="en-US" b="1" dirty="0">
                <a:solidFill>
                  <a:srgbClr val="FF0000"/>
                </a:solidFill>
              </a:rPr>
              <a:t>#2 </a:t>
            </a:r>
            <a:r>
              <a:rPr lang="en-US" dirty="0"/>
              <a:t>Let’s do a question using the Learning Curve </a:t>
            </a:r>
            <a:r>
              <a:rPr lang="en-US" b="1" dirty="0"/>
              <a:t>Coefficient</a:t>
            </a:r>
            <a:r>
              <a:rPr lang="en-US" dirty="0"/>
              <a:t> </a:t>
            </a:r>
            <a:r>
              <a:rPr lang="en-US" b="1" dirty="0"/>
              <a:t>Table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022300"/>
            <a:ext cx="602003" cy="637992"/>
          </a:xfrm>
          <a:prstGeom prst="rect">
            <a:avLst/>
          </a:prstGeom>
        </p:spPr>
      </p:pic>
      <p:sp>
        <p:nvSpPr>
          <p:cNvPr id="7" name="Octagon 6"/>
          <p:cNvSpPr>
            <a:spLocks noChangeAspect="1"/>
          </p:cNvSpPr>
          <p:nvPr/>
        </p:nvSpPr>
        <p:spPr>
          <a:xfrm>
            <a:off x="8352721" y="57242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000408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FEC51D-B390-4D21-9936-C524D95C5CBE}" type="slidenum">
              <a:rPr kumimoji="0" lang="en-US" sz="14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7" name="Rectangle 6"/>
          <p:cNvSpPr/>
          <p:nvPr/>
        </p:nvSpPr>
        <p:spPr>
          <a:xfrm>
            <a:off x="277425" y="427541"/>
            <a:ext cx="8686800"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Solutions to #4 </a:t>
            </a:r>
            <a:r>
              <a:rPr kumimoji="0" lang="en-US" sz="2000" b="1" i="0" u="none" strike="noStrike" kern="1200" cap="none" spc="0" normalizeH="0" baseline="0" noProof="0" dirty="0" err="1">
                <a:ln>
                  <a:noFill/>
                </a:ln>
                <a:solidFill>
                  <a:prstClr val="black"/>
                </a:solidFill>
                <a:effectLst/>
                <a:uLnTx/>
                <a:uFillTx/>
                <a:latin typeface="Arial" charset="0"/>
                <a:ea typeface="+mn-ea"/>
                <a:cs typeface="Arial" charset="0"/>
              </a:rPr>
              <a:t>MegaTech</a:t>
            </a:r>
            <a:endParaRPr kumimoji="0" lang="en-US" sz="2000" b="1"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The table lists the 5th unit learning curve coefficient as .596, assuming a learning rate of 80%.  Using the formula to produce the fifth unit takes:</a:t>
            </a:r>
          </a:p>
        </p:txBody>
      </p:sp>
      <p:sp>
        <p:nvSpPr>
          <p:cNvPr id="8" name="Rectangle 7"/>
          <p:cNvSpPr/>
          <p:nvPr/>
        </p:nvSpPr>
        <p:spPr>
          <a:xfrm>
            <a:off x="176284" y="1485166"/>
            <a:ext cx="8686800"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T</a:t>
            </a:r>
            <a:r>
              <a:rPr kumimoji="0" lang="en-US" sz="2000" b="0" i="0" u="none" strike="noStrike" kern="1200" cap="none" spc="0" normalizeH="0" baseline="-25000" noProof="0" dirty="0">
                <a:ln>
                  <a:noFill/>
                </a:ln>
                <a:solidFill>
                  <a:prstClr val="black"/>
                </a:solidFill>
                <a:effectLst/>
                <a:uLnTx/>
                <a:uFillTx/>
                <a:latin typeface="Arial" charset="0"/>
                <a:ea typeface="+mn-ea"/>
                <a:cs typeface="Arial" charset="0"/>
              </a:rPr>
              <a:t>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T</a:t>
            </a:r>
            <a:r>
              <a:rPr kumimoji="0" lang="en-US" sz="2000" b="0" i="0" u="none" strike="noStrike" kern="1200" cap="none" spc="0" normalizeH="0" baseline="-25000" noProof="0" dirty="0">
                <a:ln>
                  <a:noFill/>
                </a:ln>
                <a:solidFill>
                  <a:prstClr val="black"/>
                </a:solidFill>
                <a:effectLst/>
                <a:uLnTx/>
                <a:uFillTx/>
                <a:latin typeface="Arial" charset="0"/>
                <a:ea typeface="+mn-ea"/>
                <a:cs typeface="Arial" charset="0"/>
              </a:rPr>
              <a:t>1</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Where T</a:t>
            </a:r>
            <a:r>
              <a:rPr kumimoji="0" lang="en-US" sz="2000" b="0" i="0" u="none" strike="noStrike" kern="1200" cap="none" spc="0" normalizeH="0" baseline="-25000" noProof="0" dirty="0">
                <a:ln>
                  <a:noFill/>
                </a:ln>
                <a:solidFill>
                  <a:prstClr val="black"/>
                </a:solidFill>
                <a:effectLst/>
                <a:uLnTx/>
                <a:uFillTx/>
                <a:latin typeface="Arial" charset="0"/>
                <a:ea typeface="+mn-ea"/>
                <a:cs typeface="Arial" charset="0"/>
              </a:rPr>
              <a:t>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Time needed to produce the N</a:t>
            </a:r>
            <a:r>
              <a:rPr kumimoji="0" lang="en-US" sz="2000" b="0" i="0" u="none" strike="noStrike" kern="1200" cap="none" spc="0" normalizeH="0" baseline="30000" noProof="0" dirty="0">
                <a:ln>
                  <a:noFill/>
                </a:ln>
                <a:solidFill>
                  <a:prstClr val="black"/>
                </a:solidFill>
                <a:effectLst/>
                <a:uLnTx/>
                <a:uFillTx/>
                <a:latin typeface="Arial" charset="0"/>
                <a:ea typeface="+mn-ea"/>
                <a:cs typeface="Arial" charset="0"/>
              </a:rPr>
              <a:t>th</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unit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T</a:t>
            </a:r>
            <a:r>
              <a:rPr kumimoji="0" lang="en-US" sz="2000" b="0" i="0" u="none" strike="noStrike" kern="1200" cap="none" spc="0" normalizeH="0" baseline="-25000" noProof="0" dirty="0">
                <a:ln>
                  <a:noFill/>
                </a:ln>
                <a:solidFill>
                  <a:prstClr val="black"/>
                </a:solidFill>
                <a:effectLst/>
                <a:uLnTx/>
                <a:uFillTx/>
                <a:latin typeface="Arial" charset="0"/>
                <a:ea typeface="+mn-ea"/>
                <a:cs typeface="Arial" charset="0"/>
              </a:rPr>
              <a:t>1</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Time needed to produce the first unit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C	= Learning curve coefficient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T</a:t>
            </a:r>
            <a:r>
              <a:rPr kumimoji="0" lang="en-US" sz="2000" b="0" i="0" u="none" strike="noStrike" kern="1200" cap="none" spc="0" normalizeH="0" baseline="-25000" noProof="0" dirty="0">
                <a:ln>
                  <a:noFill/>
                </a:ln>
                <a:solidFill>
                  <a:prstClr val="black"/>
                </a:solidFill>
                <a:effectLst/>
                <a:uLnTx/>
                <a:uFillTx/>
                <a:latin typeface="Arial" charset="0"/>
                <a:ea typeface="+mn-ea"/>
                <a:cs typeface="Arial" charset="0"/>
              </a:rPr>
              <a:t>5</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(5</a:t>
            </a:r>
            <a:r>
              <a:rPr kumimoji="0" lang="en-US" sz="2000" b="0" i="0" u="none" strike="noStrike" kern="1200" cap="none" spc="0" normalizeH="0" baseline="30000" noProof="0" dirty="0">
                <a:ln>
                  <a:noFill/>
                </a:ln>
                <a:solidFill>
                  <a:prstClr val="black"/>
                </a:solidFill>
                <a:effectLst/>
                <a:uLnTx/>
                <a:uFillTx/>
                <a:latin typeface="Arial" charset="0"/>
                <a:ea typeface="+mn-ea"/>
                <a:cs typeface="Arial" charset="0"/>
              </a:rPr>
              <a:t>th</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unit)	= T</a:t>
            </a:r>
            <a:r>
              <a:rPr kumimoji="0" lang="en-US" sz="2000" b="0" i="0" u="none" strike="noStrike" kern="1200" cap="none" spc="0" normalizeH="0" baseline="-25000" noProof="0" dirty="0">
                <a:ln>
                  <a:noFill/>
                </a:ln>
                <a:solidFill>
                  <a:prstClr val="black"/>
                </a:solidFill>
                <a:effectLst/>
                <a:uLnTx/>
                <a:uFillTx/>
                <a:latin typeface="Arial" charset="0"/>
                <a:ea typeface="+mn-ea"/>
                <a:cs typeface="Arial" charset="0"/>
              </a:rPr>
              <a:t>1</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X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100,000 hours X 0.596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59,600 hours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To find the cost (rather than the time), multiply the hours by the hourly rate: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59,600 X $35 per hour = $2,086,000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For the </a:t>
            </a:r>
            <a:r>
              <a:rPr kumimoji="0" lang="en-US" sz="2000" b="1" i="0" u="none" strike="noStrike" kern="1200" cap="none" spc="0" normalizeH="0" baseline="0" noProof="0" dirty="0">
                <a:ln>
                  <a:noFill/>
                </a:ln>
                <a:solidFill>
                  <a:prstClr val="black"/>
                </a:solidFill>
                <a:effectLst/>
                <a:uLnTx/>
                <a:uFillTx/>
                <a:latin typeface="Arial" charset="0"/>
                <a:ea typeface="+mn-ea"/>
                <a:cs typeface="Arial" charset="0"/>
              </a:rPr>
              <a:t>first</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5 units, at 80% we would use the coefficient 3.738 to determine the hours for the first 5 units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100,000 X 3.738 = 373,800 hours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To find the cost (rather than the time), multiply the hours by the hourly rate: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373,800 hours X $35 per hour = $13,083,000</a:t>
            </a:r>
          </a:p>
        </p:txBody>
      </p:sp>
      <p:sp>
        <p:nvSpPr>
          <p:cNvPr id="13" name="Rectangle 12"/>
          <p:cNvSpPr/>
          <p:nvPr/>
        </p:nvSpPr>
        <p:spPr>
          <a:xfrm>
            <a:off x="176284" y="4619180"/>
            <a:ext cx="8409375" cy="70788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p>
        </p:txBody>
      </p:sp>
      <p:sp>
        <p:nvSpPr>
          <p:cNvPr id="10" name="TextBox 9"/>
          <p:cNvSpPr txBox="1"/>
          <p:nvPr/>
        </p:nvSpPr>
        <p:spPr>
          <a:xfrm>
            <a:off x="5486400" y="2590800"/>
            <a:ext cx="3482587" cy="1077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600" b="0" i="0" u="none" strike="noStrike" kern="1200" cap="none" spc="0" normalizeH="0" baseline="0" noProof="0" dirty="0">
                <a:ln>
                  <a:noFill/>
                </a:ln>
                <a:solidFill>
                  <a:prstClr val="white"/>
                </a:solidFill>
                <a:effectLst/>
                <a:uLnTx/>
                <a:uFillTx/>
                <a:latin typeface="Constantia"/>
                <a:ea typeface="+mn-ea"/>
                <a:cs typeface="+mn-cs"/>
              </a:rPr>
              <a:t>Side note: What is the cost to make the first unit?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600" b="0" i="0" u="none" strike="noStrike" kern="1200" cap="none" spc="0" normalizeH="0" baseline="0" noProof="0" dirty="0">
                <a:ln>
                  <a:noFill/>
                </a:ln>
                <a:solidFill>
                  <a:prstClr val="white"/>
                </a:solidFill>
                <a:effectLst/>
                <a:uLnTx/>
                <a:uFillTx/>
                <a:latin typeface="Constantia"/>
                <a:ea typeface="+mn-ea"/>
                <a:cs typeface="+mn-cs"/>
              </a:rPr>
              <a:t>100,000 X 35 =$3,500,000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600" b="0" i="0" u="none" strike="noStrike" kern="1200" cap="none" spc="0" normalizeH="0" baseline="0" noProof="0" dirty="0">
                <a:ln>
                  <a:noFill/>
                </a:ln>
                <a:solidFill>
                  <a:prstClr val="white"/>
                </a:solidFill>
                <a:effectLst/>
                <a:uLnTx/>
                <a:uFillTx/>
                <a:latin typeface="Constantia"/>
                <a:ea typeface="+mn-ea"/>
                <a:cs typeface="+mn-cs"/>
              </a:rPr>
              <a:t>Use this a check against your answers.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209583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2"/>
          <p:cNvSpPr>
            <a:spLocks noGrp="1" noChangeArrowheads="1"/>
          </p:cNvSpPr>
          <p:nvPr>
            <p:ph type="title"/>
          </p:nvPr>
        </p:nvSpPr>
        <p:spPr>
          <a:xfrm>
            <a:off x="457200" y="79375"/>
            <a:ext cx="8229600" cy="1143000"/>
          </a:xfrm>
        </p:spPr>
        <p:txBody>
          <a:bodyPr>
            <a:normAutofit fontScale="90000"/>
          </a:bodyPr>
          <a:lstStyle/>
          <a:p>
            <a:pPr eaLnBrk="1" hangingPunct="1"/>
            <a:r>
              <a:rPr lang="en-US" b="1" dirty="0">
                <a:solidFill>
                  <a:srgbClr val="FF0000"/>
                </a:solidFill>
              </a:rPr>
              <a:t>#3 </a:t>
            </a:r>
            <a:r>
              <a:rPr lang="en-US" dirty="0"/>
              <a:t>Learning Curve Log-Linear Model, also called a Constant Percentage Model</a:t>
            </a:r>
          </a:p>
        </p:txBody>
      </p:sp>
      <p:sp>
        <p:nvSpPr>
          <p:cNvPr id="1036" name="Rectangle 3"/>
          <p:cNvSpPr>
            <a:spLocks noGrp="1" noChangeArrowheads="1"/>
          </p:cNvSpPr>
          <p:nvPr>
            <p:ph type="body" idx="1"/>
          </p:nvPr>
        </p:nvSpPr>
        <p:spPr>
          <a:xfrm>
            <a:off x="408154" y="1212850"/>
            <a:ext cx="8229600" cy="1143000"/>
          </a:xfrm>
        </p:spPr>
        <p:txBody>
          <a:bodyPr/>
          <a:lstStyle/>
          <a:p>
            <a:pPr eaLnBrk="1" hangingPunct="1">
              <a:buFontTx/>
              <a:buNone/>
            </a:pPr>
            <a:r>
              <a:rPr lang="en-US" dirty="0"/>
              <a:t>	</a:t>
            </a:r>
            <a:r>
              <a:rPr lang="en-US" sz="2400" dirty="0"/>
              <a:t>Each </a:t>
            </a:r>
            <a:r>
              <a:rPr lang="en-US" sz="2400" b="1" u="sng" dirty="0"/>
              <a:t>doubling of output</a:t>
            </a:r>
            <a:r>
              <a:rPr lang="en-US" sz="2400" dirty="0"/>
              <a:t> results in a reduction in time to perform the last iteration.</a:t>
            </a:r>
          </a:p>
        </p:txBody>
      </p:sp>
      <p:graphicFrame>
        <p:nvGraphicFramePr>
          <p:cNvPr id="1034" name="Object 10"/>
          <p:cNvGraphicFramePr>
            <a:graphicFrameLocks noChangeAspect="1"/>
          </p:cNvGraphicFramePr>
          <p:nvPr>
            <p:extLst>
              <p:ext uri="{D42A27DB-BD31-4B8C-83A1-F6EECF244321}">
                <p14:modId xmlns:p14="http://schemas.microsoft.com/office/powerpoint/2010/main" val="1402386887"/>
              </p:ext>
            </p:extLst>
          </p:nvPr>
        </p:nvGraphicFramePr>
        <p:xfrm>
          <a:off x="209686" y="2438400"/>
          <a:ext cx="8626535" cy="3581400"/>
        </p:xfrm>
        <a:graphic>
          <a:graphicData uri="http://schemas.openxmlformats.org/presentationml/2006/ole">
            <mc:AlternateContent xmlns:mc="http://schemas.openxmlformats.org/markup-compatibility/2006">
              <mc:Choice xmlns:v="urn:schemas-microsoft-com:vml" Requires="v">
                <p:oleObj spid="_x0000_s1031" name="Equation" r:id="rId4" imgW="3302000" imgH="1371600" progId="">
                  <p:embed/>
                </p:oleObj>
              </mc:Choice>
              <mc:Fallback>
                <p:oleObj name="Equation" r:id="rId4" imgW="3302000" imgH="1371600" progId="">
                  <p:embed/>
                  <p:pic>
                    <p:nvPicPr>
                      <p:cNvPr id="103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686" y="2438400"/>
                        <a:ext cx="8626535" cy="3581400"/>
                      </a:xfrm>
                      <a:prstGeom prst="rect">
                        <a:avLst/>
                      </a:prstGeom>
                      <a:noFill/>
                      <a:extLst/>
                    </p:spPr>
                  </p:pic>
                </p:oleObj>
              </mc:Fallback>
            </mc:AlternateContent>
          </a:graphicData>
        </a:graphic>
      </p:graphicFrame>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6E44D062-81AC-4D01-9AC1-06BB79CF0F8E}" type="slidenum">
              <a:rPr lang="en-US">
                <a:solidFill>
                  <a:srgbClr val="045C75"/>
                </a:solidFill>
                <a:cs typeface="Arial" charset="0"/>
              </a:rPr>
              <a:pPr fontAlgn="base">
                <a:spcBef>
                  <a:spcPct val="0"/>
                </a:spcBef>
                <a:spcAft>
                  <a:spcPct val="0"/>
                </a:spcAft>
                <a:defRPr/>
              </a:pPr>
              <a:t>22</a:t>
            </a:fld>
            <a:endParaRPr lang="en-US">
              <a:solidFill>
                <a:srgbClr val="045C75"/>
              </a:solidFill>
              <a:cs typeface="Arial" charset="0"/>
            </a:endParaRPr>
          </a:p>
        </p:txBody>
      </p:sp>
      <p:sp>
        <p:nvSpPr>
          <p:cNvPr id="3" name="TextBox 2"/>
          <p:cNvSpPr txBox="1"/>
          <p:nvPr/>
        </p:nvSpPr>
        <p:spPr>
          <a:xfrm>
            <a:off x="4522953" y="1801285"/>
            <a:ext cx="4188021" cy="1785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sz="2200" dirty="0"/>
              <a:t>The coefficient table we used is based on this formula. We can use this formula to calculate the </a:t>
            </a:r>
            <a:r>
              <a:rPr lang="en-CA" sz="2200" dirty="0" err="1"/>
              <a:t>Xth</a:t>
            </a:r>
            <a:r>
              <a:rPr lang="en-CA" sz="2200" dirty="0"/>
              <a:t> unit of output if it is not available on a coefficient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153400" y="6356350"/>
            <a:ext cx="762000" cy="365125"/>
          </a:xfrm>
        </p:spPr>
        <p:txBody>
          <a:bodyPr/>
          <a:lstStyle/>
          <a:p>
            <a:pPr>
              <a:defRPr/>
            </a:pPr>
            <a:fld id="{B8FEC51D-B390-4D21-9936-C524D95C5CBE}" type="slidenum">
              <a:rPr lang="en-US" smtClean="0"/>
              <a:pPr>
                <a:defRPr/>
              </a:pPr>
              <a:t>23</a:t>
            </a:fld>
            <a:endParaRPr lang="en-US" dirty="0"/>
          </a:p>
        </p:txBody>
      </p:sp>
      <p:sp>
        <p:nvSpPr>
          <p:cNvPr id="8" name="Rectangle 7"/>
          <p:cNvSpPr/>
          <p:nvPr/>
        </p:nvSpPr>
        <p:spPr>
          <a:xfrm>
            <a:off x="304800" y="2555728"/>
            <a:ext cx="7696200" cy="4247317"/>
          </a:xfrm>
          <a:prstGeom prst="rect">
            <a:avLst/>
          </a:prstGeom>
        </p:spPr>
        <p:txBody>
          <a:bodyPr wrap="square">
            <a:spAutoFit/>
          </a:bodyPr>
          <a:lstStyle/>
          <a:p>
            <a:r>
              <a:rPr lang="en-US" dirty="0"/>
              <a:t>7. Assume you are a project cost specialist calculating the cost of a repetitive activity for your project.  There are a total of 20 iterations of this activity required for the project.  The project activity takes 2.5 hours at its </a:t>
            </a:r>
            <a:r>
              <a:rPr lang="en-US" b="1" dirty="0"/>
              <a:t>steady state </a:t>
            </a:r>
            <a:r>
              <a:rPr lang="en-US" dirty="0"/>
              <a:t>rate (which is about 20 units) and the learning rate is 75%.  Calculate the initial output time for the first unit produced, using the learning curve formula:  </a:t>
            </a:r>
            <a:br>
              <a:rPr lang="en-US" dirty="0"/>
            </a:br>
            <a:endParaRPr lang="en-US" dirty="0"/>
          </a:p>
          <a:p>
            <a:r>
              <a:rPr lang="en-US" dirty="0" err="1"/>
              <a:t>Y</a:t>
            </a:r>
            <a:r>
              <a:rPr lang="en-US" baseline="-25000" dirty="0" err="1"/>
              <a:t>x</a:t>
            </a:r>
            <a:r>
              <a:rPr lang="en-US" dirty="0"/>
              <a:t> = </a:t>
            </a:r>
            <a:r>
              <a:rPr lang="en-US" dirty="0" err="1"/>
              <a:t>aX</a:t>
            </a:r>
            <a:r>
              <a:rPr lang="en-US" baseline="30000" dirty="0" err="1"/>
              <a:t>b</a:t>
            </a:r>
            <a:endParaRPr lang="en-US" dirty="0"/>
          </a:p>
          <a:p>
            <a:r>
              <a:rPr lang="en-US" dirty="0"/>
              <a:t> </a:t>
            </a:r>
          </a:p>
          <a:p>
            <a:r>
              <a:rPr lang="en-US" dirty="0"/>
              <a:t>Where:</a:t>
            </a:r>
          </a:p>
          <a:p>
            <a:r>
              <a:rPr lang="en-US" dirty="0" err="1"/>
              <a:t>Y</a:t>
            </a:r>
            <a:r>
              <a:rPr lang="en-US" baseline="-25000" dirty="0" err="1"/>
              <a:t>x</a:t>
            </a:r>
            <a:r>
              <a:rPr lang="en-US" dirty="0"/>
              <a:t> = the time required for the x unit of output, for example the 5</a:t>
            </a:r>
            <a:r>
              <a:rPr lang="en-US" baseline="30000" dirty="0"/>
              <a:t>th</a:t>
            </a:r>
            <a:r>
              <a:rPr lang="en-US" dirty="0"/>
              <a:t> unit built</a:t>
            </a:r>
          </a:p>
          <a:p>
            <a:r>
              <a:rPr lang="en-US" dirty="0"/>
              <a:t>a = the time required for the </a:t>
            </a:r>
            <a:r>
              <a:rPr lang="en-US" b="1" dirty="0"/>
              <a:t>initial</a:t>
            </a:r>
            <a:r>
              <a:rPr lang="en-US" dirty="0"/>
              <a:t> unit of output</a:t>
            </a:r>
          </a:p>
          <a:p>
            <a:r>
              <a:rPr lang="en-US" dirty="0"/>
              <a:t>X  = the number of units to be produced, and</a:t>
            </a:r>
          </a:p>
          <a:p>
            <a:r>
              <a:rPr lang="en-US" dirty="0"/>
              <a:t>b = the slope of the learning curve, represented as: log decimal learning rate/log 2</a:t>
            </a:r>
          </a:p>
        </p:txBody>
      </p:sp>
      <p:sp>
        <p:nvSpPr>
          <p:cNvPr id="6" name="Title 1"/>
          <p:cNvSpPr>
            <a:spLocks noGrp="1"/>
          </p:cNvSpPr>
          <p:nvPr>
            <p:ph type="title"/>
          </p:nvPr>
        </p:nvSpPr>
        <p:spPr>
          <a:xfrm>
            <a:off x="533400" y="205801"/>
            <a:ext cx="8305800" cy="1143000"/>
          </a:xfrm>
        </p:spPr>
        <p:txBody>
          <a:bodyPr>
            <a:noAutofit/>
          </a:bodyPr>
          <a:lstStyle/>
          <a:p>
            <a:r>
              <a:rPr lang="en-US" sz="3600" b="1" dirty="0">
                <a:solidFill>
                  <a:srgbClr val="FF0000"/>
                </a:solidFill>
              </a:rPr>
              <a:t>#3 </a:t>
            </a:r>
            <a:r>
              <a:rPr lang="en-US" sz="3600" dirty="0"/>
              <a:t>A question using the </a:t>
            </a:r>
            <a:br>
              <a:rPr lang="en-US" sz="3600" dirty="0"/>
            </a:br>
            <a:r>
              <a:rPr lang="en-US" sz="3600" b="1" dirty="0"/>
              <a:t>Learning Curve formula</a:t>
            </a:r>
            <a:endParaRPr lang="en-US" sz="3600" dirty="0"/>
          </a:p>
        </p:txBody>
      </p:sp>
      <p:sp>
        <p:nvSpPr>
          <p:cNvPr id="10" name="Action Button: Help 9">
            <a:hlinkClick r:id="" action="ppaction://noaction" highlightClick="1"/>
          </p:cNvPr>
          <p:cNvSpPr/>
          <p:nvPr/>
        </p:nvSpPr>
        <p:spPr>
          <a:xfrm>
            <a:off x="952500" y="1457651"/>
            <a:ext cx="7467600" cy="989227"/>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000" b="1" dirty="0"/>
              <a:t>Steady State </a:t>
            </a:r>
            <a:r>
              <a:rPr lang="en-CA" sz="2000" dirty="0"/>
              <a:t>implies the learning curve has flattened out and there isn’t any more reduction for addition units.  But in this question, they are implying that the steady state is the 20</a:t>
            </a:r>
            <a:r>
              <a:rPr lang="en-CA" sz="2000" baseline="30000" dirty="0"/>
              <a:t>th</a:t>
            </a:r>
            <a:r>
              <a:rPr lang="en-CA" sz="2000" dirty="0"/>
              <a:t> unit.   </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022300"/>
            <a:ext cx="602003" cy="637992"/>
          </a:xfrm>
          <a:prstGeom prst="rect">
            <a:avLst/>
          </a:prstGeom>
        </p:spPr>
      </p:pic>
      <p:sp>
        <p:nvSpPr>
          <p:cNvPr id="12" name="Octagon 11"/>
          <p:cNvSpPr>
            <a:spLocks noChangeAspect="1"/>
          </p:cNvSpPr>
          <p:nvPr/>
        </p:nvSpPr>
        <p:spPr>
          <a:xfrm>
            <a:off x="8352721" y="57242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620793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9264CF12-143D-43EF-B191-FDE7EFE199FD}" type="slidenum">
              <a:rPr lang="en-US" smtClean="0"/>
              <a:pPr>
                <a:defRPr/>
              </a:pPr>
              <a:t>24</a:t>
            </a:fld>
            <a:endParaRPr lang="en-US" dirty="0"/>
          </a:p>
        </p:txBody>
      </p:sp>
      <p:sp>
        <p:nvSpPr>
          <p:cNvPr id="3" name="Rectangle 2"/>
          <p:cNvSpPr/>
          <p:nvPr/>
        </p:nvSpPr>
        <p:spPr>
          <a:xfrm>
            <a:off x="573741" y="453558"/>
            <a:ext cx="8077200" cy="6247864"/>
          </a:xfrm>
          <a:prstGeom prst="rect">
            <a:avLst/>
          </a:prstGeom>
        </p:spPr>
        <p:txBody>
          <a:bodyPr wrap="square">
            <a:spAutoFit/>
          </a:bodyPr>
          <a:lstStyle/>
          <a:p>
            <a:r>
              <a:rPr lang="en-US" sz="2000" dirty="0"/>
              <a:t>Solutions to #7    </a:t>
            </a:r>
            <a:r>
              <a:rPr lang="en-US" sz="2000" dirty="0" err="1"/>
              <a:t>Y</a:t>
            </a:r>
            <a:r>
              <a:rPr lang="en-US" sz="2000" baseline="-25000" dirty="0" err="1"/>
              <a:t>x</a:t>
            </a:r>
            <a:r>
              <a:rPr lang="en-US" sz="2000" dirty="0"/>
              <a:t> = </a:t>
            </a:r>
            <a:r>
              <a:rPr lang="en-US" sz="2000" dirty="0" err="1"/>
              <a:t>aX</a:t>
            </a:r>
            <a:r>
              <a:rPr lang="en-US" sz="2000" baseline="30000" dirty="0" err="1"/>
              <a:t>b</a:t>
            </a:r>
            <a:endParaRPr lang="en-US" sz="2000" baseline="30000" dirty="0"/>
          </a:p>
          <a:p>
            <a:endParaRPr lang="en-US" sz="2000" dirty="0"/>
          </a:p>
          <a:p>
            <a:r>
              <a:rPr lang="en-US" sz="2000" b="1" dirty="0"/>
              <a:t>We can calculate b</a:t>
            </a:r>
            <a:r>
              <a:rPr lang="en-US" sz="2000" dirty="0"/>
              <a:t>, use the formula to first determine b, the slope of the learning curve (log decimal learning rate/ log 2):</a:t>
            </a:r>
          </a:p>
          <a:p>
            <a:r>
              <a:rPr lang="en-US" sz="2000" dirty="0"/>
              <a:t>b  =  log 0.75/log 2   =  -.12494/0.30103  =  -.415  (note the negative sign)</a:t>
            </a:r>
          </a:p>
          <a:p>
            <a:endParaRPr lang="en-US" sz="2000" dirty="0"/>
          </a:p>
          <a:p>
            <a:r>
              <a:rPr lang="en-US" sz="2000" b="1" dirty="0"/>
              <a:t>We know </a:t>
            </a:r>
            <a:r>
              <a:rPr lang="en-CA" sz="2000" b="1" dirty="0"/>
              <a:t>X  </a:t>
            </a:r>
            <a:r>
              <a:rPr lang="en-CA" sz="2000" dirty="0"/>
              <a:t>= the number of units to be produced, X = 20</a:t>
            </a:r>
          </a:p>
          <a:p>
            <a:endParaRPr lang="en-CA" sz="2000" dirty="0"/>
          </a:p>
          <a:p>
            <a:r>
              <a:rPr lang="en-CA" sz="2000" b="1" dirty="0"/>
              <a:t>We know </a:t>
            </a:r>
            <a:r>
              <a:rPr lang="en-US" sz="2000" b="1" dirty="0" err="1"/>
              <a:t>Y</a:t>
            </a:r>
            <a:r>
              <a:rPr lang="en-US" sz="2000" b="1" baseline="-25000" dirty="0" err="1"/>
              <a:t>x</a:t>
            </a:r>
            <a:r>
              <a:rPr lang="en-US" sz="2000" b="1" dirty="0"/>
              <a:t> </a:t>
            </a:r>
            <a:r>
              <a:rPr lang="en-US" sz="2000" dirty="0"/>
              <a:t>= the time required for the </a:t>
            </a:r>
            <a:r>
              <a:rPr lang="en-US" sz="2000" dirty="0" err="1"/>
              <a:t>x</a:t>
            </a:r>
            <a:r>
              <a:rPr lang="en-US" sz="2000" baseline="30000" dirty="0" err="1"/>
              <a:t>th</a:t>
            </a:r>
            <a:r>
              <a:rPr lang="en-US" sz="2000" dirty="0"/>
              <a:t> unit of output, in this case the 20</a:t>
            </a:r>
            <a:r>
              <a:rPr lang="en-US" sz="2000" baseline="30000" dirty="0"/>
              <a:t>th</a:t>
            </a:r>
            <a:r>
              <a:rPr lang="en-US" sz="2000" dirty="0"/>
              <a:t> unit   Y = 2.5 hours</a:t>
            </a:r>
          </a:p>
          <a:p>
            <a:endParaRPr lang="en-US" sz="2000" dirty="0"/>
          </a:p>
          <a:p>
            <a:r>
              <a:rPr lang="en-US" sz="2000" dirty="0"/>
              <a:t>So we can plug these numbers into our formula  </a:t>
            </a:r>
            <a:r>
              <a:rPr lang="en-US" sz="2000" dirty="0" err="1"/>
              <a:t>Y</a:t>
            </a:r>
            <a:r>
              <a:rPr lang="en-US" sz="2000" baseline="-25000" dirty="0" err="1"/>
              <a:t>x</a:t>
            </a:r>
            <a:r>
              <a:rPr lang="en-US" sz="2000" dirty="0"/>
              <a:t> = </a:t>
            </a:r>
            <a:r>
              <a:rPr lang="en-US" sz="2000" dirty="0" err="1"/>
              <a:t>aX</a:t>
            </a:r>
            <a:r>
              <a:rPr lang="en-US" sz="2000" baseline="30000" dirty="0" err="1"/>
              <a:t>b</a:t>
            </a:r>
            <a:endParaRPr lang="en-US" sz="2000" baseline="30000" dirty="0"/>
          </a:p>
          <a:p>
            <a:endParaRPr lang="en-US" sz="2000" dirty="0"/>
          </a:p>
          <a:p>
            <a:r>
              <a:rPr lang="en-US" sz="2000" dirty="0"/>
              <a:t>2.5 hrs. =  a x (20) </a:t>
            </a:r>
            <a:r>
              <a:rPr lang="en-US" sz="2000" baseline="30000" dirty="0"/>
              <a:t>–0.415     </a:t>
            </a:r>
            <a:r>
              <a:rPr lang="en-US" sz="2000" dirty="0"/>
              <a:t>We calculate (20) </a:t>
            </a:r>
            <a:r>
              <a:rPr lang="en-US" sz="2000" baseline="30000" dirty="0"/>
              <a:t>–0.415 </a:t>
            </a:r>
            <a:r>
              <a:rPr lang="en-US" sz="2000" dirty="0"/>
              <a:t>first based on order of operation </a:t>
            </a:r>
            <a:r>
              <a:rPr lang="en-US" dirty="0">
                <a:hlinkClick r:id="rId3"/>
              </a:rPr>
              <a:t>https://www.mathsisfun.com/operation-order-pemdas.html</a:t>
            </a:r>
            <a:r>
              <a:rPr lang="en-US" dirty="0"/>
              <a:t> </a:t>
            </a:r>
          </a:p>
          <a:p>
            <a:endParaRPr lang="en-US" sz="2000" dirty="0"/>
          </a:p>
          <a:p>
            <a:r>
              <a:rPr lang="en-US" sz="2000" dirty="0"/>
              <a:t>2.5 </a:t>
            </a:r>
            <a:r>
              <a:rPr lang="en-US" sz="2000" dirty="0" err="1"/>
              <a:t>hrs</a:t>
            </a:r>
            <a:r>
              <a:rPr lang="en-US" sz="2000" dirty="0"/>
              <a:t> = a x 0.28845   2.5/0.28845 = a</a:t>
            </a:r>
          </a:p>
          <a:p>
            <a:endParaRPr lang="en-US" sz="2000" dirty="0"/>
          </a:p>
          <a:p>
            <a:r>
              <a:rPr lang="en-US" sz="2000" dirty="0"/>
              <a:t>Solve for a,  a = 8.667 hours</a:t>
            </a:r>
          </a:p>
        </p:txBody>
      </p:sp>
      <p:sp>
        <p:nvSpPr>
          <p:cNvPr id="5" name="Action Button: Help 4">
            <a:hlinkClick r:id="" action="ppaction://noaction" highlightClick="1"/>
          </p:cNvPr>
          <p:cNvSpPr/>
          <p:nvPr/>
        </p:nvSpPr>
        <p:spPr>
          <a:xfrm>
            <a:off x="5105400" y="5512841"/>
            <a:ext cx="2429169" cy="1158875"/>
          </a:xfrm>
          <a:prstGeom prst="actionButtonHelp">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How do we get a </a:t>
            </a:r>
            <a:r>
              <a:rPr lang="en-CA" b="1" dirty="0"/>
              <a:t>negative</a:t>
            </a:r>
            <a:r>
              <a:rPr lang="en-CA" dirty="0"/>
              <a:t> sign for the -0.415 into the formula on our calculator?</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4884" y="6049885"/>
            <a:ext cx="999831" cy="7071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368172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a:xfrm>
            <a:off x="457200" y="304800"/>
            <a:ext cx="8229600" cy="1143000"/>
          </a:xfrm>
        </p:spPr>
        <p:txBody>
          <a:bodyPr>
            <a:normAutofit fontScale="90000"/>
          </a:bodyPr>
          <a:lstStyle/>
          <a:p>
            <a:pPr eaLnBrk="1" hangingPunct="1"/>
            <a:r>
              <a:rPr lang="en-US" dirty="0"/>
              <a:t>Software Project Estimation – </a:t>
            </a:r>
            <a:br>
              <a:rPr lang="en-US" dirty="0"/>
            </a:br>
            <a:r>
              <a:rPr lang="en-US" b="1" dirty="0"/>
              <a:t>Function Points</a:t>
            </a:r>
          </a:p>
        </p:txBody>
      </p:sp>
      <p:sp>
        <p:nvSpPr>
          <p:cNvPr id="27650" name="Content Placeholder 4"/>
          <p:cNvSpPr>
            <a:spLocks noGrp="1"/>
          </p:cNvSpPr>
          <p:nvPr>
            <p:ph idx="1"/>
          </p:nvPr>
        </p:nvSpPr>
        <p:spPr>
          <a:xfrm>
            <a:off x="457200" y="1981200"/>
            <a:ext cx="8229600" cy="4389438"/>
          </a:xfrm>
        </p:spPr>
        <p:txBody>
          <a:bodyPr/>
          <a:lstStyle/>
          <a:p>
            <a:pPr eaLnBrk="1" hangingPunct="1"/>
            <a:r>
              <a:rPr lang="en-US" sz="2800" b="1" i="1" dirty="0">
                <a:solidFill>
                  <a:srgbClr val="FF0000"/>
                </a:solidFill>
              </a:rPr>
              <a:t>Software projects are known for overshooting their schedule and cost estimates by serious amounts.</a:t>
            </a:r>
          </a:p>
          <a:p>
            <a:pPr eaLnBrk="1" hangingPunct="1"/>
            <a:r>
              <a:rPr lang="en-US" sz="2800" b="1" i="1" dirty="0">
                <a:solidFill>
                  <a:srgbClr val="FF0000"/>
                </a:solidFill>
              </a:rPr>
              <a:t>Function Point Analysis </a:t>
            </a:r>
            <a:r>
              <a:rPr lang="en-US" sz="2800" dirty="0"/>
              <a:t>is a system for estimating the size of software projects based on what the software does.</a:t>
            </a:r>
          </a:p>
          <a:p>
            <a:pPr eaLnBrk="1" hangingPunct="1"/>
            <a:r>
              <a:rPr lang="en-US" sz="2800" b="1" i="1" dirty="0">
                <a:solidFill>
                  <a:srgbClr val="FF0000"/>
                </a:solidFill>
              </a:rPr>
              <a:t>Function points </a:t>
            </a:r>
            <a:r>
              <a:rPr lang="en-US" sz="2800" dirty="0"/>
              <a:t>are a standard unit of measure that represents the functional size of a software application.</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A65EAC34-B6AD-4182-B148-E1B9871FD10A}" type="slidenum">
              <a:rPr lang="en-US">
                <a:solidFill>
                  <a:srgbClr val="045C75"/>
                </a:solidFill>
                <a:cs typeface="Arial" charset="0"/>
              </a:rPr>
              <a:pPr fontAlgn="base">
                <a:spcBef>
                  <a:spcPct val="0"/>
                </a:spcBef>
                <a:spcAft>
                  <a:spcPct val="0"/>
                </a:spcAft>
                <a:defRPr/>
              </a:pPr>
              <a:t>25</a:t>
            </a:fld>
            <a:endParaRPr lang="en-US">
              <a:solidFill>
                <a:srgbClr val="045C75"/>
              </a:solidFill>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7467600" y="5421485"/>
            <a:ext cx="829073" cy="246221"/>
          </a:xfrm>
          <a:prstGeom prst="rect">
            <a:avLst/>
          </a:prstGeom>
          <a:noFill/>
          <a:ln w="9525">
            <a:noFill/>
            <a:miter lim="800000"/>
            <a:headEnd/>
            <a:tailEnd/>
          </a:ln>
        </p:spPr>
        <p:txBody>
          <a:bodyPr wrap="none">
            <a:spAutoFit/>
          </a:bodyPr>
          <a:lstStyle/>
          <a:p>
            <a:r>
              <a:rPr lang="en-US" sz="1000" dirty="0"/>
              <a:t>Figure 8.5  </a:t>
            </a:r>
          </a:p>
        </p:txBody>
      </p:sp>
      <p:pic>
        <p:nvPicPr>
          <p:cNvPr id="28674" name="Picture 3" descr="FG_08_005"/>
          <p:cNvPicPr>
            <a:picLocks noChangeAspect="1" noChangeArrowheads="1"/>
          </p:cNvPicPr>
          <p:nvPr/>
        </p:nvPicPr>
        <p:blipFill>
          <a:blip r:embed="rId3"/>
          <a:srcRect/>
          <a:stretch>
            <a:fillRect/>
          </a:stretch>
        </p:blipFill>
        <p:spPr bwMode="auto">
          <a:xfrm>
            <a:off x="762000" y="1463675"/>
            <a:ext cx="8229600" cy="4022725"/>
          </a:xfrm>
          <a:prstGeom prst="rect">
            <a:avLst/>
          </a:prstGeom>
          <a:noFill/>
          <a:ln w="9525">
            <a:noFill/>
            <a:miter lim="800000"/>
            <a:headEnd/>
            <a:tailEnd/>
          </a:ln>
        </p:spPr>
      </p:pic>
      <p:sp>
        <p:nvSpPr>
          <p:cNvPr id="3" name="Title 2"/>
          <p:cNvSpPr>
            <a:spLocks noGrp="1"/>
          </p:cNvSpPr>
          <p:nvPr>
            <p:ph type="title"/>
          </p:nvPr>
        </p:nvSpPr>
        <p:spPr>
          <a:xfrm>
            <a:off x="400050" y="138113"/>
            <a:ext cx="8305800" cy="1143000"/>
          </a:xfrm>
        </p:spPr>
        <p:txBody>
          <a:bodyPr>
            <a:noAutofit/>
          </a:bodyPr>
          <a:lstStyle/>
          <a:p>
            <a:pPr eaLnBrk="1" fontAlgn="auto" hangingPunct="1">
              <a:spcAft>
                <a:spcPts val="0"/>
              </a:spcAft>
              <a:defRPr/>
            </a:pPr>
            <a:r>
              <a:rPr lang="en-US" sz="3600" dirty="0"/>
              <a:t>Software Project Development Activities as a Function of Size</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771D075C-74E0-4812-B8BA-AF00B9A8C982}" type="slidenum">
              <a:rPr lang="en-US">
                <a:solidFill>
                  <a:srgbClr val="045C75"/>
                </a:solidFill>
                <a:cs typeface="Arial" charset="0"/>
              </a:rPr>
              <a:pPr fontAlgn="base">
                <a:spcBef>
                  <a:spcPct val="0"/>
                </a:spcBef>
                <a:spcAft>
                  <a:spcPct val="0"/>
                </a:spcAft>
                <a:defRPr/>
              </a:pPr>
              <a:t>26</a:t>
            </a:fld>
            <a:endParaRPr lang="en-US">
              <a:solidFill>
                <a:srgbClr val="045C75"/>
              </a:solidFill>
              <a:cs typeface="Arial" charset="0"/>
            </a:endParaRPr>
          </a:p>
        </p:txBody>
      </p:sp>
      <p:sp>
        <p:nvSpPr>
          <p:cNvPr id="4" name="Action Button: Sound 3">
            <a:hlinkClick r:id="" action="ppaction://noaction" highlightClick="1">
              <a:snd r:embed="rId4" name="applause.wav"/>
            </a:hlinkClick>
          </p:cNvPr>
          <p:cNvSpPr/>
          <p:nvPr/>
        </p:nvSpPr>
        <p:spPr>
          <a:xfrm>
            <a:off x="228600" y="3657600"/>
            <a:ext cx="2133600" cy="2941638"/>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000" dirty="0"/>
              <a:t>The bigger the project, the higher the percentage of time spent </a:t>
            </a:r>
            <a:r>
              <a:rPr lang="en-CA" sz="2000" b="1" dirty="0"/>
              <a:t>outside of  coding </a:t>
            </a:r>
            <a:r>
              <a:rPr lang="en-CA" sz="2000" dirty="0"/>
              <a:t>(construction of code)</a:t>
            </a:r>
          </a:p>
        </p:txBody>
      </p:sp>
      <p:sp>
        <p:nvSpPr>
          <p:cNvPr id="7" name="Action Button: Help 6">
            <a:hlinkClick r:id="" action="ppaction://noaction" highlightClick="1"/>
          </p:cNvPr>
          <p:cNvSpPr/>
          <p:nvPr/>
        </p:nvSpPr>
        <p:spPr>
          <a:xfrm>
            <a:off x="3962400" y="6053776"/>
            <a:ext cx="3643313" cy="485136"/>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dirty="0"/>
              <a:t>So what does this chart mean?</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9862" y="5793615"/>
            <a:ext cx="999831" cy="70719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4012"/>
          </a:xfrm>
        </p:spPr>
        <p:txBody>
          <a:bodyPr>
            <a:normAutofit fontScale="90000"/>
          </a:bodyPr>
          <a:lstStyle/>
          <a:p>
            <a:r>
              <a:rPr lang="en-US" b="1" dirty="0"/>
              <a:t>Restaurant</a:t>
            </a:r>
            <a:r>
              <a:rPr lang="en-US" dirty="0"/>
              <a:t> Problem Using Function Points</a:t>
            </a:r>
          </a:p>
        </p:txBody>
      </p:sp>
      <p:sp>
        <p:nvSpPr>
          <p:cNvPr id="4" name="Content Placeholder 3"/>
          <p:cNvSpPr>
            <a:spLocks noGrp="1"/>
          </p:cNvSpPr>
          <p:nvPr>
            <p:ph idx="1"/>
          </p:nvPr>
        </p:nvSpPr>
        <p:spPr>
          <a:xfrm>
            <a:off x="453189" y="1146412"/>
            <a:ext cx="8229600" cy="5105400"/>
          </a:xfrm>
        </p:spPr>
        <p:txBody>
          <a:bodyPr/>
          <a:lstStyle/>
          <a:p>
            <a:pPr marL="0" indent="0">
              <a:buNone/>
            </a:pPr>
            <a:r>
              <a:rPr lang="en-US" sz="2400" dirty="0"/>
              <a:t>From past experience:</a:t>
            </a:r>
          </a:p>
          <a:p>
            <a:r>
              <a:rPr lang="en-US" sz="2400" dirty="0"/>
              <a:t>One programmer working for one month (a ‘person-month”) can generate an average of 10 function points.</a:t>
            </a:r>
          </a:p>
          <a:p>
            <a:r>
              <a:rPr lang="en-US" sz="2400" dirty="0"/>
              <a:t>Average system technical and environmental complexity weightings found on following table</a:t>
            </a:r>
          </a:p>
          <a:p>
            <a:r>
              <a:rPr lang="en-US" sz="2400" dirty="0"/>
              <a:t>For the project based on interviews with restaurant owners complexity for inputs (medium), outputs (high), interfaces (low), queries (medium), and files (low)</a:t>
            </a:r>
          </a:p>
          <a:p>
            <a:r>
              <a:rPr lang="en-US" sz="2400" dirty="0"/>
              <a:t>We know the clients require the following number of each function: input screens (	15), output screens (20), interfaces (3), queries (6) and report files (40) </a:t>
            </a:r>
          </a:p>
          <a:p>
            <a:r>
              <a:rPr lang="en-US" sz="2400" dirty="0"/>
              <a:t>Average cost per programmer is $60,000/year</a:t>
            </a:r>
          </a:p>
          <a:p>
            <a:r>
              <a:rPr lang="en-US" sz="2400" b="1" dirty="0"/>
              <a:t>What is the cost for completing the job?</a:t>
            </a:r>
          </a:p>
          <a:p>
            <a:endParaRPr lang="en-US" dirty="0"/>
          </a:p>
        </p:txBody>
      </p:sp>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27</a:t>
            </a:fld>
            <a:endParaRPr lang="en-US" dirty="0"/>
          </a:p>
        </p:txBody>
      </p:sp>
    </p:spTree>
    <p:extLst>
      <p:ext uri="{BB962C8B-B14F-4D97-AF65-F5344CB8AC3E}">
        <p14:creationId xmlns:p14="http://schemas.microsoft.com/office/powerpoint/2010/main" val="86006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924800" y="6340475"/>
            <a:ext cx="7620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FEC51D-B390-4D21-9936-C524D95C5CBE}"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053718658"/>
              </p:ext>
            </p:extLst>
          </p:nvPr>
        </p:nvGraphicFramePr>
        <p:xfrm>
          <a:off x="419100" y="612676"/>
          <a:ext cx="8414152" cy="4788002"/>
        </p:xfrm>
        <a:graphic>
          <a:graphicData uri="http://schemas.openxmlformats.org/drawingml/2006/table">
            <a:tbl>
              <a:tblPr firstRow="1" firstCol="1" bandRow="1">
                <a:tableStyleId>{B301B821-A1FF-4177-AEE7-76D212191A09}</a:tableStyleId>
              </a:tblPr>
              <a:tblGrid>
                <a:gridCol w="1442027">
                  <a:extLst>
                    <a:ext uri="{9D8B030D-6E8A-4147-A177-3AD203B41FA5}">
                      <a16:colId xmlns:a16="http://schemas.microsoft.com/office/drawing/2014/main" val="20000"/>
                    </a:ext>
                  </a:extLst>
                </a:gridCol>
                <a:gridCol w="1440873">
                  <a:extLst>
                    <a:ext uri="{9D8B030D-6E8A-4147-A177-3AD203B41FA5}">
                      <a16:colId xmlns:a16="http://schemas.microsoft.com/office/drawing/2014/main" val="20001"/>
                    </a:ext>
                  </a:extLst>
                </a:gridCol>
                <a:gridCol w="533400">
                  <a:extLst>
                    <a:ext uri="{9D8B030D-6E8A-4147-A177-3AD203B41FA5}">
                      <a16:colId xmlns:a16="http://schemas.microsoft.com/office/drawing/2014/main" val="3522490161"/>
                    </a:ext>
                  </a:extLst>
                </a:gridCol>
                <a:gridCol w="1371600">
                  <a:extLst>
                    <a:ext uri="{9D8B030D-6E8A-4147-A177-3AD203B41FA5}">
                      <a16:colId xmlns:a16="http://schemas.microsoft.com/office/drawing/2014/main" val="20002"/>
                    </a:ext>
                  </a:extLst>
                </a:gridCol>
                <a:gridCol w="609600">
                  <a:extLst>
                    <a:ext uri="{9D8B030D-6E8A-4147-A177-3AD203B41FA5}">
                      <a16:colId xmlns:a16="http://schemas.microsoft.com/office/drawing/2014/main" val="1051355951"/>
                    </a:ext>
                  </a:extLst>
                </a:gridCol>
                <a:gridCol w="1447800">
                  <a:extLst>
                    <a:ext uri="{9D8B030D-6E8A-4147-A177-3AD203B41FA5}">
                      <a16:colId xmlns:a16="http://schemas.microsoft.com/office/drawing/2014/main" val="633056066"/>
                    </a:ext>
                  </a:extLst>
                </a:gridCol>
                <a:gridCol w="664852">
                  <a:extLst>
                    <a:ext uri="{9D8B030D-6E8A-4147-A177-3AD203B41FA5}">
                      <a16:colId xmlns:a16="http://schemas.microsoft.com/office/drawing/2014/main" val="20003"/>
                    </a:ext>
                  </a:extLst>
                </a:gridCol>
                <a:gridCol w="904000">
                  <a:extLst>
                    <a:ext uri="{9D8B030D-6E8A-4147-A177-3AD203B41FA5}">
                      <a16:colId xmlns:a16="http://schemas.microsoft.com/office/drawing/2014/main" val="20004"/>
                    </a:ext>
                  </a:extLst>
                </a:gridCol>
              </a:tblGrid>
              <a:tr h="465739">
                <a:tc>
                  <a:txBody>
                    <a:bodyPr/>
                    <a:lstStyle/>
                    <a:p>
                      <a:pPr marL="0" marR="0">
                        <a:lnSpc>
                          <a:spcPct val="200000"/>
                        </a:lnSpc>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tc>
                <a:tc gridSpan="6">
                  <a:txBody>
                    <a:bodyPr/>
                    <a:lstStyle/>
                    <a:p>
                      <a:pPr marL="0" marR="0" algn="ctr">
                        <a:lnSpc>
                          <a:spcPct val="200000"/>
                        </a:lnSpc>
                        <a:spcBef>
                          <a:spcPts val="0"/>
                        </a:spcBef>
                        <a:spcAft>
                          <a:spcPts val="0"/>
                        </a:spcAft>
                      </a:pPr>
                      <a:r>
                        <a:rPr lang="en-US" sz="1200">
                          <a:effectLst/>
                        </a:rPr>
                        <a:t>Complexity Weighting</a:t>
                      </a:r>
                      <a:endParaRPr lang="en-US" sz="1200">
                        <a:effectLst/>
                        <a:latin typeface="Times New Roman"/>
                        <a:ea typeface="Times New Roman"/>
                      </a:endParaRPr>
                    </a:p>
                  </a:txBody>
                  <a:tcPr marL="68580" marR="68580" marT="0" marB="0"/>
                </a:tc>
                <a:tc hMerge="1">
                  <a:txBody>
                    <a:bodyPr/>
                    <a:lstStyle/>
                    <a:p>
                      <a:endParaRPr lang="en-CA"/>
                    </a:p>
                  </a:txBody>
                  <a:tcPr/>
                </a:tc>
                <a:tc hMerge="1">
                  <a:txBody>
                    <a:bodyPr/>
                    <a:lstStyle/>
                    <a:p>
                      <a:endParaRPr lang="en-US"/>
                    </a:p>
                  </a:txBody>
                  <a:tcPr/>
                </a:tc>
                <a:tc hMerge="1">
                  <a:txBody>
                    <a:bodyPr/>
                    <a:lstStyle/>
                    <a:p>
                      <a:endParaRPr lang="en-CA"/>
                    </a:p>
                  </a:txBody>
                  <a:tcPr/>
                </a:tc>
                <a:tc hMerge="1">
                  <a:txBody>
                    <a:bodyPr/>
                    <a:lstStyle/>
                    <a:p>
                      <a:endParaRPr lang="en-CA"/>
                    </a:p>
                  </a:txBody>
                  <a:tcPr/>
                </a:tc>
                <a:tc hMerge="1">
                  <a:txBody>
                    <a:bodyPr/>
                    <a:lstStyle/>
                    <a:p>
                      <a:endParaRPr lang="en-US"/>
                    </a:p>
                  </a:txBody>
                  <a:tcPr/>
                </a:tc>
                <a:tc>
                  <a:txBody>
                    <a:bodyPr/>
                    <a:lstStyle/>
                    <a:p>
                      <a:pPr marL="0" marR="0">
                        <a:lnSpc>
                          <a:spcPct val="200000"/>
                        </a:lnSpc>
                        <a:spcBef>
                          <a:spcPts val="0"/>
                        </a:spcBef>
                        <a:spcAft>
                          <a:spcPts val="0"/>
                        </a:spcAft>
                      </a:pPr>
                      <a:r>
                        <a:rPr lang="en-US" sz="1200">
                          <a:effectLst/>
                        </a:rPr>
                        <a:t> </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590717">
                <a:tc>
                  <a:txBody>
                    <a:bodyPr/>
                    <a:lstStyle/>
                    <a:p>
                      <a:pPr marL="0" marR="0" algn="ctr">
                        <a:lnSpc>
                          <a:spcPct val="200000"/>
                        </a:lnSpc>
                        <a:spcBef>
                          <a:spcPts val="0"/>
                        </a:spcBef>
                        <a:spcAft>
                          <a:spcPts val="0"/>
                        </a:spcAft>
                      </a:pPr>
                      <a:r>
                        <a:rPr lang="en-US" sz="1600" dirty="0">
                          <a:effectLst/>
                        </a:rPr>
                        <a:t>Function</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Low</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Medium</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High</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a:effectLst/>
                        </a:rPr>
                        <a:t>Total</a:t>
                      </a:r>
                      <a:endParaRPr lang="en-US" sz="16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590717">
                <a:tc>
                  <a:txBody>
                    <a:bodyPr/>
                    <a:lstStyle/>
                    <a:p>
                      <a:pPr marL="0" marR="0" algn="ctr">
                        <a:lnSpc>
                          <a:spcPct val="100000"/>
                        </a:lnSpc>
                        <a:spcBef>
                          <a:spcPts val="1200"/>
                        </a:spcBef>
                        <a:spcAft>
                          <a:spcPts val="1200"/>
                        </a:spcAft>
                      </a:pPr>
                      <a:r>
                        <a:rPr lang="en-US" sz="1600" dirty="0">
                          <a:effectLst/>
                        </a:rPr>
                        <a:t> Number of Inputs</a:t>
                      </a:r>
                      <a:endParaRPr lang="en-US" sz="1600" dirty="0">
                        <a:effectLst/>
                        <a:latin typeface="Times New Roman"/>
                        <a:ea typeface="Times New Roman"/>
                      </a:endParaRPr>
                    </a:p>
                  </a:txBody>
                  <a:tcPr marL="68580" marR="68580" marT="0" marB="0" anchor="ctr"/>
                </a:tc>
                <a:tc>
                  <a:txBody>
                    <a:bodyPr/>
                    <a:lstStyle/>
                    <a:p>
                      <a:pPr marL="0" marR="0">
                        <a:lnSpc>
                          <a:spcPct val="200000"/>
                        </a:lnSpc>
                        <a:spcBef>
                          <a:spcPts val="0"/>
                        </a:spcBef>
                        <a:spcAft>
                          <a:spcPts val="0"/>
                        </a:spcAft>
                      </a:pPr>
                      <a:r>
                        <a:rPr lang="en-US" sz="1600" dirty="0">
                          <a:effectLst/>
                        </a:rPr>
                        <a:t>2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4 x    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6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 </a:t>
                      </a: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725394">
                <a:tc>
                  <a:txBody>
                    <a:bodyPr/>
                    <a:lstStyle/>
                    <a:p>
                      <a:pPr marL="0" marR="0" algn="ctr">
                        <a:lnSpc>
                          <a:spcPct val="100000"/>
                        </a:lnSpc>
                        <a:spcBef>
                          <a:spcPts val="1200"/>
                        </a:spcBef>
                        <a:spcAft>
                          <a:spcPts val="1200"/>
                        </a:spcAft>
                      </a:pPr>
                      <a:r>
                        <a:rPr lang="en-US" sz="1600" dirty="0">
                          <a:effectLst/>
                        </a:rPr>
                        <a:t>Number of Outputs</a:t>
                      </a:r>
                      <a:endParaRPr lang="en-US" sz="1600" dirty="0">
                        <a:effectLst/>
                        <a:latin typeface="Times New Roman"/>
                        <a:ea typeface="Times New Roman"/>
                      </a:endParaRPr>
                    </a:p>
                  </a:txBody>
                  <a:tcPr marL="68580" marR="68580" marT="0" marB="0" anchor="ctr"/>
                </a:tc>
                <a:tc>
                  <a:txBody>
                    <a:bodyPr/>
                    <a:lstStyle/>
                    <a:p>
                      <a:pPr marL="0" marR="0">
                        <a:lnSpc>
                          <a:spcPct val="200000"/>
                        </a:lnSpc>
                        <a:spcBef>
                          <a:spcPts val="0"/>
                        </a:spcBef>
                        <a:spcAft>
                          <a:spcPts val="0"/>
                        </a:spcAft>
                      </a:pPr>
                      <a:r>
                        <a:rPr lang="en-US" sz="1600" dirty="0">
                          <a:effectLst/>
                        </a:rPr>
                        <a:t>4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6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10 x  ______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 </a:t>
                      </a: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671274">
                <a:tc>
                  <a:txBody>
                    <a:bodyPr/>
                    <a:lstStyle/>
                    <a:p>
                      <a:pPr marL="0" marR="0" algn="ctr">
                        <a:lnSpc>
                          <a:spcPct val="100000"/>
                        </a:lnSpc>
                        <a:spcBef>
                          <a:spcPts val="1200"/>
                        </a:spcBef>
                        <a:spcAft>
                          <a:spcPts val="1200"/>
                        </a:spcAft>
                      </a:pPr>
                      <a:r>
                        <a:rPr lang="en-US" sz="1600" dirty="0">
                          <a:effectLst/>
                        </a:rPr>
                        <a:t>Number of Interfaces</a:t>
                      </a:r>
                      <a:endParaRPr lang="en-US" sz="1600" dirty="0">
                        <a:effectLst/>
                        <a:latin typeface="Times New Roman"/>
                        <a:ea typeface="Times New Roman"/>
                      </a:endParaRPr>
                    </a:p>
                  </a:txBody>
                  <a:tcPr marL="68580" marR="68580" marT="0" marB="0" anchor="ctr"/>
                </a:tc>
                <a:tc>
                  <a:txBody>
                    <a:bodyPr/>
                    <a:lstStyle/>
                    <a:p>
                      <a:pPr marL="0" marR="0">
                        <a:lnSpc>
                          <a:spcPct val="200000"/>
                        </a:lnSpc>
                        <a:spcBef>
                          <a:spcPts val="0"/>
                        </a:spcBef>
                        <a:spcAft>
                          <a:spcPts val="0"/>
                        </a:spcAft>
                      </a:pPr>
                      <a:r>
                        <a:rPr lang="en-US" sz="1600" dirty="0">
                          <a:effectLst/>
                        </a:rPr>
                        <a:t>3 x  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7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12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 </a:t>
                      </a: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617165">
                <a:tc>
                  <a:txBody>
                    <a:bodyPr/>
                    <a:lstStyle/>
                    <a:p>
                      <a:pPr marL="0" marR="0" algn="ctr">
                        <a:lnSpc>
                          <a:spcPct val="100000"/>
                        </a:lnSpc>
                        <a:spcBef>
                          <a:spcPts val="1200"/>
                        </a:spcBef>
                        <a:spcAft>
                          <a:spcPts val="1200"/>
                        </a:spcAft>
                      </a:pPr>
                      <a:r>
                        <a:rPr lang="en-US" sz="1600" dirty="0">
                          <a:effectLst/>
                        </a:rPr>
                        <a:t>Number of Queries</a:t>
                      </a:r>
                      <a:endParaRPr lang="en-US" sz="1600" dirty="0">
                        <a:effectLst/>
                        <a:latin typeface="Times New Roman"/>
                        <a:ea typeface="Times New Roman"/>
                      </a:endParaRPr>
                    </a:p>
                  </a:txBody>
                  <a:tcPr marL="68580" marR="68580" marT="0" marB="0" anchor="ctr"/>
                </a:tc>
                <a:tc>
                  <a:txBody>
                    <a:bodyPr/>
                    <a:lstStyle/>
                    <a:p>
                      <a:pPr marL="0" marR="0">
                        <a:lnSpc>
                          <a:spcPct val="200000"/>
                        </a:lnSpc>
                        <a:spcBef>
                          <a:spcPts val="0"/>
                        </a:spcBef>
                        <a:spcAft>
                          <a:spcPts val="0"/>
                        </a:spcAft>
                      </a:pPr>
                      <a:r>
                        <a:rPr lang="en-US" sz="1600" dirty="0">
                          <a:effectLst/>
                        </a:rPr>
                        <a:t>5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10 x    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15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 </a:t>
                      </a: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590717">
                <a:tc>
                  <a:txBody>
                    <a:bodyPr/>
                    <a:lstStyle/>
                    <a:p>
                      <a:pPr marL="0" marR="0" algn="ctr">
                        <a:lnSpc>
                          <a:spcPct val="100000"/>
                        </a:lnSpc>
                        <a:spcBef>
                          <a:spcPts val="1200"/>
                        </a:spcBef>
                        <a:spcAft>
                          <a:spcPts val="1200"/>
                        </a:spcAft>
                      </a:pPr>
                      <a:r>
                        <a:rPr lang="en-US" sz="1600" dirty="0">
                          <a:effectLst/>
                        </a:rPr>
                        <a:t>Number of Files</a:t>
                      </a:r>
                      <a:endParaRPr lang="en-US" sz="1600" dirty="0">
                        <a:effectLst/>
                        <a:latin typeface="Times New Roman"/>
                        <a:ea typeface="Times New Roman"/>
                      </a:endParaRPr>
                    </a:p>
                  </a:txBody>
                  <a:tcPr marL="68580" marR="68580" marT="0" marB="0" anchor="ctr"/>
                </a:tc>
                <a:tc>
                  <a:txBody>
                    <a:bodyPr/>
                    <a:lstStyle/>
                    <a:p>
                      <a:pPr marL="0" marR="0">
                        <a:lnSpc>
                          <a:spcPct val="200000"/>
                        </a:lnSpc>
                        <a:spcBef>
                          <a:spcPts val="0"/>
                        </a:spcBef>
                        <a:spcAft>
                          <a:spcPts val="0"/>
                        </a:spcAft>
                      </a:pPr>
                      <a:r>
                        <a:rPr lang="en-US" sz="1600" dirty="0">
                          <a:effectLst/>
                        </a:rPr>
                        <a:t>2 x  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a:effectLst/>
                        </a:rPr>
                        <a:t>4 x    _____ =</a:t>
                      </a:r>
                      <a:endParaRPr lang="en-US" sz="160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600" dirty="0">
                          <a:effectLst/>
                        </a:rPr>
                        <a:t>8 x    _____ =</a:t>
                      </a: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600" dirty="0">
                          <a:effectLst/>
                        </a:rPr>
                        <a:t> </a:t>
                      </a:r>
                      <a:endParaRPr lang="en-US" sz="16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36279">
                <a:tc gridSpan="7">
                  <a:txBody>
                    <a:bodyPr/>
                    <a:lstStyle/>
                    <a:p>
                      <a:pPr marL="0" marR="0" algn="r">
                        <a:lnSpc>
                          <a:spcPct val="200000"/>
                        </a:lnSpc>
                        <a:spcBef>
                          <a:spcPts val="0"/>
                        </a:spcBef>
                        <a:spcAft>
                          <a:spcPts val="0"/>
                        </a:spcAft>
                      </a:pPr>
                      <a:r>
                        <a:rPr lang="en-US" sz="1400" dirty="0">
                          <a:effectLst/>
                          <a:latin typeface="Times New Roman"/>
                          <a:ea typeface="Times New Roman"/>
                        </a:rPr>
                        <a:t>Total</a:t>
                      </a:r>
                    </a:p>
                  </a:txBody>
                  <a:tcPr marL="68580" marR="68580" marT="0" marB="0">
                    <a:lnR w="12700" cap="flat" cmpd="sng" algn="ctr">
                      <a:solidFill>
                        <a:schemeClr val="tx1"/>
                      </a:solidFill>
                      <a:prstDash val="solid"/>
                      <a:round/>
                      <a:headEnd type="none" w="med" len="med"/>
                      <a:tailEnd type="none" w="med" len="med"/>
                    </a:lnR>
                  </a:tcPr>
                </a:tc>
                <a:tc hMerge="1">
                  <a:txBody>
                    <a:bodyPr/>
                    <a:lstStyle/>
                    <a:p>
                      <a:pPr marL="0" marR="0">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4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1463402"/>
                  </a:ext>
                </a:extLst>
              </a:tr>
            </a:tbl>
          </a:graphicData>
        </a:graphic>
      </p:graphicFrame>
      <p:sp>
        <p:nvSpPr>
          <p:cNvPr id="6" name="Rectangle 5"/>
          <p:cNvSpPr/>
          <p:nvPr/>
        </p:nvSpPr>
        <p:spPr>
          <a:xfrm>
            <a:off x="457200" y="5604098"/>
            <a:ext cx="8229600" cy="369332"/>
          </a:xfrm>
          <a:prstGeom prst="rect">
            <a:avLst/>
          </a:prstGeom>
        </p:spPr>
        <p:txBody>
          <a:bodyPr wrap="square">
            <a:spAutoFit/>
          </a:bodyPr>
          <a:lstStyle/>
          <a:p>
            <a:r>
              <a:rPr lang="en-CA" dirty="0">
                <a:solidFill>
                  <a:srgbClr val="FF0000"/>
                </a:solidFill>
              </a:rPr>
              <a:t>What is the cost for completing the job?</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4751" y="5420999"/>
            <a:ext cx="602003" cy="637992"/>
          </a:xfrm>
          <a:prstGeom prst="rect">
            <a:avLst/>
          </a:prstGeom>
        </p:spPr>
      </p:pic>
      <p:sp>
        <p:nvSpPr>
          <p:cNvPr id="11" name="Octagon 10"/>
          <p:cNvSpPr>
            <a:spLocks noChangeAspect="1"/>
          </p:cNvSpPr>
          <p:nvPr/>
        </p:nvSpPr>
        <p:spPr>
          <a:xfrm>
            <a:off x="8352721" y="59597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0" name="Rectangle 19"/>
          <p:cNvSpPr/>
          <p:nvPr/>
        </p:nvSpPr>
        <p:spPr>
          <a:xfrm>
            <a:off x="228600" y="152400"/>
            <a:ext cx="8610600"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Function Point Exercise. </a:t>
            </a:r>
            <a:endParaRPr kumimoji="0" lang="en-US"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36" name="TextBox 35"/>
          <p:cNvSpPr txBox="1"/>
          <p:nvPr/>
        </p:nvSpPr>
        <p:spPr>
          <a:xfrm>
            <a:off x="304800" y="6146853"/>
            <a:ext cx="5465279" cy="33855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fr-FR" sz="1600" b="1" dirty="0"/>
              <a:t>M4 PRINTOUT </a:t>
            </a:r>
            <a:r>
              <a:rPr lang="fr-FR" sz="1600" b="1" dirty="0">
                <a:solidFill>
                  <a:srgbClr val="FF0000"/>
                </a:solidFill>
              </a:rPr>
              <a:t>or Digital</a:t>
            </a:r>
            <a:r>
              <a:rPr lang="fr-FR" sz="1600" b="1" dirty="0"/>
              <a:t> </a:t>
            </a:r>
            <a:r>
              <a:rPr lang="fr-FR" sz="1600" b="1" dirty="0" err="1"/>
              <a:t>Function</a:t>
            </a:r>
            <a:r>
              <a:rPr lang="fr-FR" sz="1600" b="1" dirty="0"/>
              <a:t> Point Template.xlsx</a:t>
            </a:r>
            <a:endParaRPr lang="en-CA" sz="1600" b="1" dirty="0"/>
          </a:p>
        </p:txBody>
      </p:sp>
      <p:grpSp>
        <p:nvGrpSpPr>
          <p:cNvPr id="37" name="Group 36"/>
          <p:cNvGrpSpPr/>
          <p:nvPr/>
        </p:nvGrpSpPr>
        <p:grpSpPr>
          <a:xfrm>
            <a:off x="5791200" y="6007605"/>
            <a:ext cx="492233" cy="609251"/>
            <a:chOff x="7871950" y="1738712"/>
            <a:chExt cx="1109568" cy="1457070"/>
          </a:xfrm>
        </p:grpSpPr>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9" name="TextBox 38"/>
            <p:cNvSpPr txBox="1"/>
            <p:nvPr/>
          </p:nvSpPr>
          <p:spPr>
            <a:xfrm>
              <a:off x="7897668" y="1978833"/>
              <a:ext cx="1041076" cy="910856"/>
            </a:xfrm>
            <a:prstGeom prst="rect">
              <a:avLst/>
            </a:prstGeom>
            <a:noFill/>
          </p:spPr>
          <p:txBody>
            <a:bodyPr wrap="square" rtlCol="0">
              <a:spAutoFit/>
            </a:bodyPr>
            <a:lstStyle/>
            <a:p>
              <a:pPr algn="ctr"/>
              <a:r>
                <a:rPr lang="en-CA" sz="1050" dirty="0">
                  <a:solidFill>
                    <a:prstClr val="black"/>
                  </a:solidFill>
                  <a:latin typeface="Arial" panose="020B0604020202020204" pitchFamily="34" charset="0"/>
                  <a:cs typeface="Arial" panose="020B0604020202020204" pitchFamily="34" charset="0"/>
                </a:rPr>
                <a:t>Printout</a:t>
              </a:r>
              <a:endParaRPr lang="en-CA" sz="1050" dirty="0">
                <a:solidFill>
                  <a:prstClr val="black"/>
                </a:solidFill>
                <a:latin typeface="Calibri"/>
              </a:endParaRPr>
            </a:p>
          </p:txBody>
        </p:sp>
      </p:grpSp>
      <p:grpSp>
        <p:nvGrpSpPr>
          <p:cNvPr id="40" name="Group 39"/>
          <p:cNvGrpSpPr/>
          <p:nvPr/>
        </p:nvGrpSpPr>
        <p:grpSpPr>
          <a:xfrm>
            <a:off x="6704783" y="6007604"/>
            <a:ext cx="492233" cy="609251"/>
            <a:chOff x="7871950" y="1738712"/>
            <a:chExt cx="1109568" cy="1457070"/>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2" name="TextBox 41"/>
            <p:cNvSpPr txBox="1"/>
            <p:nvPr/>
          </p:nvSpPr>
          <p:spPr>
            <a:xfrm>
              <a:off x="7897668" y="1978833"/>
              <a:ext cx="1041076" cy="809678"/>
            </a:xfrm>
            <a:prstGeom prst="rect">
              <a:avLst/>
            </a:prstGeom>
            <a:noFill/>
          </p:spPr>
          <p:txBody>
            <a:bodyPr wrap="square" rtlCol="0">
              <a:spAutoFit/>
            </a:bodyPr>
            <a:lstStyle/>
            <a:p>
              <a:pPr algn="ctr"/>
              <a:r>
                <a:rPr lang="en-CA" sz="800" dirty="0">
                  <a:solidFill>
                    <a:prstClr val="black"/>
                  </a:solidFill>
                  <a:latin typeface="Arial" panose="020B0604020202020204" pitchFamily="34" charset="0"/>
                  <a:cs typeface="Arial" panose="020B0604020202020204" pitchFamily="34" charset="0"/>
                </a:rPr>
                <a:t>Use</a:t>
              </a:r>
              <a:br>
                <a:rPr lang="en-CA" sz="800" dirty="0">
                  <a:solidFill>
                    <a:prstClr val="black"/>
                  </a:solidFill>
                  <a:latin typeface="Arial" panose="020B0604020202020204" pitchFamily="34" charset="0"/>
                  <a:cs typeface="Arial" panose="020B0604020202020204" pitchFamily="34" charset="0"/>
                </a:rPr>
              </a:br>
              <a:r>
                <a:rPr lang="en-CA" sz="800" dirty="0">
                  <a:solidFill>
                    <a:prstClr val="black"/>
                  </a:solidFill>
                  <a:latin typeface="Arial" panose="020B0604020202020204" pitchFamily="34" charset="0"/>
                  <a:cs typeface="Arial" panose="020B0604020202020204" pitchFamily="34" charset="0"/>
                </a:rPr>
                <a:t>Excel</a:t>
              </a:r>
              <a:endParaRPr lang="en-CA" sz="800" dirty="0">
                <a:solidFill>
                  <a:prstClr val="black"/>
                </a:solidFill>
                <a:latin typeface="Calibri"/>
              </a:endParaRPr>
            </a:p>
          </p:txBody>
        </p:sp>
      </p:grpSp>
      <p:grpSp>
        <p:nvGrpSpPr>
          <p:cNvPr id="43" name="Group 42"/>
          <p:cNvGrpSpPr/>
          <p:nvPr/>
        </p:nvGrpSpPr>
        <p:grpSpPr>
          <a:xfrm>
            <a:off x="7618366" y="6007604"/>
            <a:ext cx="492233" cy="609251"/>
            <a:chOff x="7871950" y="1738712"/>
            <a:chExt cx="1109568" cy="1457070"/>
          </a:xfrm>
        </p:grpSpPr>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5" name="TextBox 44"/>
            <p:cNvSpPr txBox="1"/>
            <p:nvPr/>
          </p:nvSpPr>
          <p:spPr>
            <a:xfrm>
              <a:off x="7897668" y="1978833"/>
              <a:ext cx="1041076" cy="121451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this</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Slide</a:t>
              </a:r>
              <a:endParaRPr lang="en-CA" sz="900" dirty="0">
                <a:solidFill>
                  <a:prstClr val="black"/>
                </a:solidFill>
                <a:latin typeface="Calibri"/>
              </a:endParaRPr>
            </a:p>
          </p:txBody>
        </p:sp>
      </p:grpSp>
      <p:sp>
        <p:nvSpPr>
          <p:cNvPr id="46" name="TextBox 45"/>
          <p:cNvSpPr txBox="1"/>
          <p:nvPr/>
        </p:nvSpPr>
        <p:spPr>
          <a:xfrm>
            <a:off x="6264457" y="6077229"/>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
        <p:nvSpPr>
          <p:cNvPr id="47" name="TextBox 46"/>
          <p:cNvSpPr txBox="1"/>
          <p:nvPr/>
        </p:nvSpPr>
        <p:spPr>
          <a:xfrm>
            <a:off x="7214593" y="6082163"/>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Tree>
    <p:extLst>
      <p:ext uri="{BB962C8B-B14F-4D97-AF65-F5344CB8AC3E}">
        <p14:creationId xmlns:p14="http://schemas.microsoft.com/office/powerpoint/2010/main" val="3519889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0525" y="160338"/>
            <a:ext cx="8305800" cy="1143000"/>
          </a:xfrm>
        </p:spPr>
        <p:txBody>
          <a:bodyPr>
            <a:noAutofit/>
          </a:bodyPr>
          <a:lstStyle/>
          <a:p>
            <a:pPr eaLnBrk="1" fontAlgn="auto" hangingPunct="1">
              <a:spcAft>
                <a:spcPts val="0"/>
              </a:spcAft>
              <a:defRPr/>
            </a:pPr>
            <a:r>
              <a:rPr lang="en-US" dirty="0"/>
              <a:t>Function Point Calculations for Restaurant Reorder System</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5F17498E-9D41-409B-B0B2-F630AF692286}" type="slidenum">
              <a:rPr lang="en-US">
                <a:solidFill>
                  <a:srgbClr val="045C75"/>
                </a:solidFill>
                <a:cs typeface="Arial" charset="0"/>
              </a:rPr>
              <a:pPr fontAlgn="base">
                <a:spcBef>
                  <a:spcPct val="0"/>
                </a:spcBef>
                <a:spcAft>
                  <a:spcPct val="0"/>
                </a:spcAft>
                <a:defRPr/>
              </a:pPr>
              <a:t>29</a:t>
            </a:fld>
            <a:endParaRPr lang="en-US">
              <a:solidFill>
                <a:srgbClr val="045C75"/>
              </a:solidFill>
              <a:cs typeface="Arial" charset="0"/>
            </a:endParaRPr>
          </a:p>
        </p:txBody>
      </p:sp>
      <p:pic>
        <p:nvPicPr>
          <p:cNvPr id="30723" name="Picture 2"/>
          <p:cNvPicPr>
            <a:picLocks noChangeAspect="1" noChangeArrowheads="1"/>
          </p:cNvPicPr>
          <p:nvPr/>
        </p:nvPicPr>
        <p:blipFill>
          <a:blip r:embed="rId2">
            <a:lum bright="-36000"/>
          </a:blip>
          <a:srcRect/>
          <a:stretch>
            <a:fillRect/>
          </a:stretch>
        </p:blipFill>
        <p:spPr bwMode="auto">
          <a:xfrm>
            <a:off x="228600" y="1912938"/>
            <a:ext cx="8686800" cy="4564062"/>
          </a:xfrm>
          <a:prstGeom prst="rect">
            <a:avLst/>
          </a:prstGeom>
          <a:noFill/>
          <a:ln w="9525">
            <a:solidFill>
              <a:schemeClr val="tx1"/>
            </a:solid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118637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Cost Estimation</a:t>
            </a:r>
          </a:p>
        </p:txBody>
      </p:sp>
      <p:sp>
        <p:nvSpPr>
          <p:cNvPr id="3" name="Content Placeholder 2"/>
          <p:cNvSpPr>
            <a:spLocks noGrp="1"/>
          </p:cNvSpPr>
          <p:nvPr>
            <p:ph idx="1"/>
          </p:nvPr>
        </p:nvSpPr>
        <p:spPr/>
        <p:txBody>
          <a:bodyPr/>
          <a:lstStyle/>
          <a:p>
            <a:r>
              <a:rPr lang="en-US" dirty="0"/>
              <a:t>Clearly define </a:t>
            </a:r>
            <a:r>
              <a:rPr lang="en-US" b="1" dirty="0"/>
              <a:t>project’s various costs </a:t>
            </a:r>
            <a:r>
              <a:rPr lang="en-US" dirty="0"/>
              <a:t>in the beginning to avoid making estimation errors.</a:t>
            </a:r>
          </a:p>
          <a:p>
            <a:r>
              <a:rPr lang="en-US" dirty="0"/>
              <a:t>Make your initial costs estimates </a:t>
            </a:r>
            <a:r>
              <a:rPr lang="en-US" b="1" dirty="0"/>
              <a:t>accurate as possible </a:t>
            </a:r>
            <a:r>
              <a:rPr lang="en-US" dirty="0"/>
              <a:t>to increase your chances of completing the project within budget.</a:t>
            </a:r>
          </a:p>
          <a:p>
            <a:r>
              <a:rPr lang="en-US" dirty="0"/>
              <a:t>Important to cost out project on a </a:t>
            </a:r>
            <a:r>
              <a:rPr lang="en-US" b="1" dirty="0"/>
              <a:t>disaggregated</a:t>
            </a:r>
            <a:r>
              <a:rPr lang="en-US" dirty="0"/>
              <a:t> basis – break it down by work package to estimate task (activity) level costs for better accuracy.</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a:t>
            </a:fld>
            <a:endParaRPr lang="en-US" dirty="0"/>
          </a:p>
        </p:txBody>
      </p:sp>
    </p:spTree>
    <p:extLst>
      <p:ext uri="{BB962C8B-B14F-4D97-AF65-F5344CB8AC3E}">
        <p14:creationId xmlns:p14="http://schemas.microsoft.com/office/powerpoint/2010/main" val="2743175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85346"/>
            <a:ext cx="8229600" cy="1143000"/>
          </a:xfrm>
        </p:spPr>
        <p:txBody>
          <a:bodyPr/>
          <a:lstStyle/>
          <a:p>
            <a:r>
              <a:rPr lang="en-US" dirty="0"/>
              <a:t>Answer</a:t>
            </a:r>
          </a:p>
        </p:txBody>
      </p:sp>
      <p:sp>
        <p:nvSpPr>
          <p:cNvPr id="4" name="Content Placeholder 3"/>
          <p:cNvSpPr>
            <a:spLocks noGrp="1"/>
          </p:cNvSpPr>
          <p:nvPr>
            <p:ph idx="1"/>
          </p:nvPr>
        </p:nvSpPr>
        <p:spPr>
          <a:xfrm>
            <a:off x="421341" y="914399"/>
            <a:ext cx="8229600" cy="5807075"/>
          </a:xfrm>
        </p:spPr>
        <p:txBody>
          <a:bodyPr/>
          <a:lstStyle/>
          <a:p>
            <a:pPr marL="0" indent="0">
              <a:buNone/>
            </a:pPr>
            <a:r>
              <a:rPr lang="en-US" sz="2400" b="1" u="sng" dirty="0">
                <a:solidFill>
                  <a:srgbClr val="FF0000"/>
                </a:solidFill>
              </a:rPr>
              <a:t>Preferred</a:t>
            </a:r>
            <a:r>
              <a:rPr lang="en-US" sz="2400" b="1" dirty="0">
                <a:solidFill>
                  <a:srgbClr val="FF0000"/>
                </a:solidFill>
              </a:rPr>
              <a:t> approach</a:t>
            </a:r>
            <a:r>
              <a:rPr lang="en-US" sz="2400" dirty="0">
                <a:solidFill>
                  <a:srgbClr val="FF0000"/>
                </a:solidFill>
              </a:rPr>
              <a:t>, </a:t>
            </a:r>
            <a:r>
              <a:rPr lang="en-US" sz="2400" b="1" dirty="0">
                <a:solidFill>
                  <a:srgbClr val="FF0000"/>
                </a:solidFill>
              </a:rPr>
              <a:t>figure out the </a:t>
            </a:r>
            <a:r>
              <a:rPr lang="en-US" sz="2400" b="1" u="sng" dirty="0">
                <a:solidFill>
                  <a:srgbClr val="FF0000"/>
                </a:solidFill>
              </a:rPr>
              <a:t>cost per function point first</a:t>
            </a:r>
            <a:r>
              <a:rPr lang="en-US" sz="2400" dirty="0"/>
              <a:t>, which makes it quicker to estimate costs across many different projects and is standard practice</a:t>
            </a:r>
          </a:p>
          <a:p>
            <a:r>
              <a:rPr lang="en-US" sz="2400" dirty="0"/>
              <a:t>409 Function Points </a:t>
            </a:r>
          </a:p>
          <a:p>
            <a:r>
              <a:rPr lang="en-US" sz="2400" dirty="0"/>
              <a:t>A programmer ($60K/year) costs $5,000 per month and can generate </a:t>
            </a:r>
            <a:r>
              <a:rPr lang="en-US" sz="2400" b="1" dirty="0"/>
              <a:t>10 function </a:t>
            </a:r>
            <a:r>
              <a:rPr lang="en-US" sz="2400" dirty="0"/>
              <a:t>points per month, </a:t>
            </a:r>
            <a:r>
              <a:rPr lang="en-US" sz="2400" b="1" dirty="0"/>
              <a:t>so that’s $500 per function point</a:t>
            </a:r>
          </a:p>
          <a:p>
            <a:r>
              <a:rPr lang="en-US" sz="2400" dirty="0"/>
              <a:t>409 function points at $500 per point is $204,500 estimate</a:t>
            </a:r>
          </a:p>
          <a:p>
            <a:pPr marL="0" indent="0">
              <a:buNone/>
            </a:pPr>
            <a:r>
              <a:rPr lang="en-US" sz="2400" b="1" dirty="0">
                <a:solidFill>
                  <a:srgbClr val="FF0000"/>
                </a:solidFill>
              </a:rPr>
              <a:t>Alternative</a:t>
            </a:r>
            <a:r>
              <a:rPr lang="en-US" sz="2400" b="1" dirty="0"/>
              <a:t> approach </a:t>
            </a:r>
            <a:r>
              <a:rPr lang="en-US" sz="2400" dirty="0"/>
              <a:t>– Some students use the number of function points per month, and a labour cost per month</a:t>
            </a:r>
          </a:p>
          <a:p>
            <a:r>
              <a:rPr lang="en-US" sz="2400" dirty="0"/>
              <a:t>409 Function Points / 10 Functions Points per month = 40.9 person months to complete project</a:t>
            </a:r>
          </a:p>
          <a:p>
            <a:r>
              <a:rPr lang="en-US" sz="2400" dirty="0"/>
              <a:t>40.9 person months * $60,000/12 (cost per month) =</a:t>
            </a:r>
          </a:p>
          <a:p>
            <a:r>
              <a:rPr lang="en-US" sz="2400" dirty="0"/>
              <a:t>$204,500 cost estimate to complete the project </a:t>
            </a:r>
          </a:p>
          <a:p>
            <a:pPr marL="0" indent="0">
              <a:buNone/>
            </a:pPr>
            <a:endParaRPr lang="en-US"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FEC51D-B390-4D21-9936-C524D95C5CBE}"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0259" y="6014278"/>
            <a:ext cx="999831" cy="707197"/>
          </a:xfrm>
          <a:prstGeom prst="rect">
            <a:avLst/>
          </a:prstGeom>
        </p:spPr>
      </p:pic>
    </p:spTree>
    <p:extLst>
      <p:ext uri="{BB962C8B-B14F-4D97-AF65-F5344CB8AC3E}">
        <p14:creationId xmlns:p14="http://schemas.microsoft.com/office/powerpoint/2010/main" val="3221904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9264CF12-143D-43EF-B191-FDE7EFE199FD}" type="slidenum">
              <a:rPr lang="en-US" smtClean="0"/>
              <a:pPr>
                <a:defRPr/>
              </a:pPr>
              <a:t>31</a:t>
            </a:fld>
            <a:endParaRPr lang="en-US" dirty="0"/>
          </a:p>
        </p:txBody>
      </p:sp>
      <p:sp>
        <p:nvSpPr>
          <p:cNvPr id="3" name="Rectangle 2"/>
          <p:cNvSpPr/>
          <p:nvPr/>
        </p:nvSpPr>
        <p:spPr>
          <a:xfrm>
            <a:off x="228600" y="152400"/>
            <a:ext cx="8610600" cy="2031325"/>
          </a:xfrm>
          <a:prstGeom prst="rect">
            <a:avLst/>
          </a:prstGeom>
        </p:spPr>
        <p:txBody>
          <a:bodyPr wrap="square">
            <a:spAutoFit/>
          </a:bodyPr>
          <a:lstStyle/>
          <a:p>
            <a:r>
              <a:rPr lang="en-US" b="1" dirty="0"/>
              <a:t>Function Point Exercise. </a:t>
            </a:r>
            <a:endParaRPr lang="en-US" dirty="0"/>
          </a:p>
          <a:p>
            <a:r>
              <a:rPr lang="en-US" dirty="0"/>
              <a:t>You work at a regional health care center and have been asked to calculate the expected cost for a software project in your organization.  You know that historically, your programmers can handle 20 function points each person-month and that the cost per </a:t>
            </a:r>
            <a:r>
              <a:rPr lang="en-US" b="1" dirty="0"/>
              <a:t>contract</a:t>
            </a:r>
            <a:r>
              <a:rPr lang="en-US" dirty="0"/>
              <a:t> programmer in your company is $300 per work day.  Contractors are not paid for statutory holidays (there are 11 this year) nor for the time they don’t work so they can have a  3-week vacation.</a:t>
            </a:r>
            <a:endParaRPr lang="en-CA" dirty="0"/>
          </a:p>
        </p:txBody>
      </p:sp>
      <p:sp>
        <p:nvSpPr>
          <p:cNvPr id="5" name="Text Box 1"/>
          <p:cNvSpPr txBox="1">
            <a:spLocks noChangeArrowheads="1"/>
          </p:cNvSpPr>
          <p:nvPr/>
        </p:nvSpPr>
        <p:spPr bwMode="auto">
          <a:xfrm>
            <a:off x="7315200" y="2514600"/>
            <a:ext cx="8001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5"/>
          <p:cNvSpPr/>
          <p:nvPr/>
        </p:nvSpPr>
        <p:spPr>
          <a:xfrm>
            <a:off x="190500" y="5901012"/>
            <a:ext cx="8686800" cy="584775"/>
          </a:xfrm>
          <a:prstGeom prst="rect">
            <a:avLst/>
          </a:prstGeom>
        </p:spPr>
        <p:txBody>
          <a:bodyPr wrap="square">
            <a:spAutoFit/>
          </a:bodyPr>
          <a:lstStyle/>
          <a:p>
            <a:pPr hangingPunct="0"/>
            <a:r>
              <a:rPr lang="en-US" sz="1600" dirty="0"/>
              <a:t>Further, you know that the complexity weighting for these functions follows a standard internal formula, shown as the table on the next slide.</a:t>
            </a:r>
          </a:p>
        </p:txBody>
      </p:sp>
      <p:graphicFrame>
        <p:nvGraphicFramePr>
          <p:cNvPr id="4" name="Table 3"/>
          <p:cNvGraphicFramePr>
            <a:graphicFrameLocks noGrp="1"/>
          </p:cNvGraphicFramePr>
          <p:nvPr>
            <p:extLst>
              <p:ext uri="{D42A27DB-BD31-4B8C-83A1-F6EECF244321}">
                <p14:modId xmlns:p14="http://schemas.microsoft.com/office/powerpoint/2010/main" val="3558280134"/>
              </p:ext>
            </p:extLst>
          </p:nvPr>
        </p:nvGraphicFramePr>
        <p:xfrm>
          <a:off x="609600" y="2254081"/>
          <a:ext cx="7391400" cy="3447394"/>
        </p:xfrm>
        <a:graphic>
          <a:graphicData uri="http://schemas.openxmlformats.org/drawingml/2006/table">
            <a:tbl>
              <a:tblPr firstRow="1" firstCol="1" bandRow="1">
                <a:tableStyleId>{5C22544A-7EE6-4342-B048-85BDC9FD1C3A}</a:tableStyleId>
              </a:tblPr>
              <a:tblGrid>
                <a:gridCol w="1565306">
                  <a:extLst>
                    <a:ext uri="{9D8B030D-6E8A-4147-A177-3AD203B41FA5}">
                      <a16:colId xmlns:a16="http://schemas.microsoft.com/office/drawing/2014/main" val="2570974902"/>
                    </a:ext>
                  </a:extLst>
                </a:gridCol>
                <a:gridCol w="1406494">
                  <a:extLst>
                    <a:ext uri="{9D8B030D-6E8A-4147-A177-3AD203B41FA5}">
                      <a16:colId xmlns:a16="http://schemas.microsoft.com/office/drawing/2014/main" val="430140921"/>
                    </a:ext>
                  </a:extLst>
                </a:gridCol>
                <a:gridCol w="1295400">
                  <a:extLst>
                    <a:ext uri="{9D8B030D-6E8A-4147-A177-3AD203B41FA5}">
                      <a16:colId xmlns:a16="http://schemas.microsoft.com/office/drawing/2014/main" val="2761850940"/>
                    </a:ext>
                  </a:extLst>
                </a:gridCol>
                <a:gridCol w="457200">
                  <a:extLst>
                    <a:ext uri="{9D8B030D-6E8A-4147-A177-3AD203B41FA5}">
                      <a16:colId xmlns:a16="http://schemas.microsoft.com/office/drawing/2014/main" val="3499612883"/>
                    </a:ext>
                  </a:extLst>
                </a:gridCol>
                <a:gridCol w="1371600">
                  <a:extLst>
                    <a:ext uri="{9D8B030D-6E8A-4147-A177-3AD203B41FA5}">
                      <a16:colId xmlns:a16="http://schemas.microsoft.com/office/drawing/2014/main" val="965686127"/>
                    </a:ext>
                  </a:extLst>
                </a:gridCol>
                <a:gridCol w="1295400">
                  <a:extLst>
                    <a:ext uri="{9D8B030D-6E8A-4147-A177-3AD203B41FA5}">
                      <a16:colId xmlns:a16="http://schemas.microsoft.com/office/drawing/2014/main" val="1303368583"/>
                    </a:ext>
                  </a:extLst>
                </a:gridCol>
              </a:tblGrid>
              <a:tr h="764710">
                <a:tc>
                  <a:txBody>
                    <a:bodyPr/>
                    <a:lstStyle/>
                    <a:p>
                      <a:pPr algn="ctr">
                        <a:lnSpc>
                          <a:spcPct val="107000"/>
                        </a:lnSpc>
                        <a:spcAft>
                          <a:spcPts val="800"/>
                        </a:spcAft>
                      </a:pPr>
                      <a:r>
                        <a:rPr lang="en-US" sz="1600" dirty="0">
                          <a:effectLst/>
                        </a:rPr>
                        <a:t>08-22</a:t>
                      </a:r>
                      <a:endParaRPr lang="en-CA" sz="1600" dirty="0">
                        <a:effectLst/>
                      </a:endParaRPr>
                    </a:p>
                    <a:p>
                      <a:pPr algn="ctr">
                        <a:lnSpc>
                          <a:spcPct val="107000"/>
                        </a:lnSpc>
                        <a:spcAft>
                          <a:spcPts val="800"/>
                        </a:spcAft>
                      </a:pPr>
                      <a:r>
                        <a:rPr lang="en-US" sz="1600" dirty="0">
                          <a:effectLst/>
                        </a:rPr>
                        <a:t>Functions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 of Screens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Complexity</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 of Screens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Complexity</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69406864"/>
                  </a:ext>
                </a:extLst>
              </a:tr>
              <a:tr h="512316">
                <a:tc>
                  <a:txBody>
                    <a:bodyPr/>
                    <a:lstStyle/>
                    <a:p>
                      <a:pPr algn="ctr">
                        <a:lnSpc>
                          <a:spcPct val="107000"/>
                        </a:lnSpc>
                        <a:spcAft>
                          <a:spcPts val="800"/>
                        </a:spcAft>
                      </a:pPr>
                      <a:r>
                        <a:rPr lang="en-US" sz="1600" dirty="0">
                          <a:effectLst/>
                        </a:rPr>
                        <a:t>Input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8</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Low</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4</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Medium</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62030392"/>
                  </a:ext>
                </a:extLst>
              </a:tr>
              <a:tr h="512316">
                <a:tc>
                  <a:txBody>
                    <a:bodyPr/>
                    <a:lstStyle/>
                    <a:p>
                      <a:pPr algn="ctr">
                        <a:lnSpc>
                          <a:spcPct val="107000"/>
                        </a:lnSpc>
                        <a:spcAft>
                          <a:spcPts val="800"/>
                        </a:spcAft>
                      </a:pPr>
                      <a:r>
                        <a:rPr lang="en-US" sz="1600">
                          <a:effectLst/>
                        </a:rPr>
                        <a:t>Output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a:effectLst/>
                        </a:rPr>
                        <a:t>6</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Low</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39609793"/>
                  </a:ext>
                </a:extLst>
              </a:tr>
              <a:tr h="633420">
                <a:tc>
                  <a:txBody>
                    <a:bodyPr/>
                    <a:lstStyle/>
                    <a:p>
                      <a:pPr algn="ctr">
                        <a:lnSpc>
                          <a:spcPct val="107000"/>
                        </a:lnSpc>
                        <a:spcAft>
                          <a:spcPts val="800"/>
                        </a:spcAft>
                      </a:pPr>
                      <a:r>
                        <a:rPr lang="en-US" sz="1600">
                          <a:effectLst/>
                        </a:rPr>
                        <a:t>Interfaces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a:effectLst/>
                        </a:rPr>
                        <a:t>15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High</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67676846"/>
                  </a:ext>
                </a:extLst>
              </a:tr>
              <a:tr h="512316">
                <a:tc>
                  <a:txBody>
                    <a:bodyPr/>
                    <a:lstStyle/>
                    <a:p>
                      <a:pPr algn="ctr">
                        <a:lnSpc>
                          <a:spcPct val="107000"/>
                        </a:lnSpc>
                        <a:spcAft>
                          <a:spcPts val="800"/>
                        </a:spcAft>
                      </a:pPr>
                      <a:r>
                        <a:rPr lang="en-US" sz="1600">
                          <a:effectLst/>
                        </a:rPr>
                        <a:t>Queries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a:effectLst/>
                        </a:rPr>
                        <a:t>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High</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a:effectLst/>
                        </a:rPr>
                        <a:t>4</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Medium</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28265819"/>
                  </a:ext>
                </a:extLst>
              </a:tr>
              <a:tr h="512316">
                <a:tc>
                  <a:txBody>
                    <a:bodyPr/>
                    <a:lstStyle/>
                    <a:p>
                      <a:pPr algn="ctr">
                        <a:lnSpc>
                          <a:spcPct val="107000"/>
                        </a:lnSpc>
                        <a:spcAft>
                          <a:spcPts val="800"/>
                        </a:spcAft>
                      </a:pPr>
                      <a:r>
                        <a:rPr lang="en-US" sz="1600">
                          <a:effectLst/>
                        </a:rPr>
                        <a:t>Files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a:effectLst/>
                        </a:rPr>
                        <a:t>25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r>
                        <a:rPr lang="en-US" sz="1600" dirty="0">
                          <a:effectLst/>
                        </a:rPr>
                        <a:t>Medium</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07000"/>
                        </a:lnSpc>
                        <a:spcAft>
                          <a:spcPts val="800"/>
                        </a:spcAft>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40137543"/>
                  </a:ext>
                </a:extLst>
              </a:tr>
            </a:tbl>
          </a:graphicData>
        </a:graphic>
      </p:graphicFrame>
    </p:spTree>
    <p:extLst>
      <p:ext uri="{BB962C8B-B14F-4D97-AF65-F5344CB8AC3E}">
        <p14:creationId xmlns:p14="http://schemas.microsoft.com/office/powerpoint/2010/main" val="3067109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924800" y="6340475"/>
            <a:ext cx="762000" cy="365125"/>
          </a:xfrm>
        </p:spPr>
        <p:txBody>
          <a:bodyPr/>
          <a:lstStyle/>
          <a:p>
            <a:pPr>
              <a:defRPr/>
            </a:pPr>
            <a:fld id="{B8FEC51D-B390-4D21-9936-C524D95C5CBE}" type="slidenum">
              <a:rPr lang="en-US" smtClean="0"/>
              <a:pPr>
                <a:defRPr/>
              </a:pPr>
              <a:t>32</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5721812"/>
              </p:ext>
            </p:extLst>
          </p:nvPr>
        </p:nvGraphicFramePr>
        <p:xfrm>
          <a:off x="393700" y="803816"/>
          <a:ext cx="8414152" cy="3876283"/>
        </p:xfrm>
        <a:graphic>
          <a:graphicData uri="http://schemas.openxmlformats.org/drawingml/2006/table">
            <a:tbl>
              <a:tblPr firstRow="1" firstCol="1" bandRow="1">
                <a:tableStyleId>{5C22544A-7EE6-4342-B048-85BDC9FD1C3A}</a:tableStyleId>
              </a:tblPr>
              <a:tblGrid>
                <a:gridCol w="18161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533400">
                  <a:extLst>
                    <a:ext uri="{9D8B030D-6E8A-4147-A177-3AD203B41FA5}">
                      <a16:colId xmlns:a16="http://schemas.microsoft.com/office/drawing/2014/main" val="3522490161"/>
                    </a:ext>
                  </a:extLst>
                </a:gridCol>
                <a:gridCol w="1371600">
                  <a:extLst>
                    <a:ext uri="{9D8B030D-6E8A-4147-A177-3AD203B41FA5}">
                      <a16:colId xmlns:a16="http://schemas.microsoft.com/office/drawing/2014/main" val="20002"/>
                    </a:ext>
                  </a:extLst>
                </a:gridCol>
                <a:gridCol w="609600">
                  <a:extLst>
                    <a:ext uri="{9D8B030D-6E8A-4147-A177-3AD203B41FA5}">
                      <a16:colId xmlns:a16="http://schemas.microsoft.com/office/drawing/2014/main" val="1051355951"/>
                    </a:ext>
                  </a:extLst>
                </a:gridCol>
                <a:gridCol w="1447800">
                  <a:extLst>
                    <a:ext uri="{9D8B030D-6E8A-4147-A177-3AD203B41FA5}">
                      <a16:colId xmlns:a16="http://schemas.microsoft.com/office/drawing/2014/main" val="633056066"/>
                    </a:ext>
                  </a:extLst>
                </a:gridCol>
                <a:gridCol w="664852">
                  <a:extLst>
                    <a:ext uri="{9D8B030D-6E8A-4147-A177-3AD203B41FA5}">
                      <a16:colId xmlns:a16="http://schemas.microsoft.com/office/drawing/2014/main" val="20003"/>
                    </a:ext>
                  </a:extLst>
                </a:gridCol>
                <a:gridCol w="904000">
                  <a:extLst>
                    <a:ext uri="{9D8B030D-6E8A-4147-A177-3AD203B41FA5}">
                      <a16:colId xmlns:a16="http://schemas.microsoft.com/office/drawing/2014/main" val="20004"/>
                    </a:ext>
                  </a:extLst>
                </a:gridCol>
              </a:tblGrid>
              <a:tr h="442742">
                <a:tc>
                  <a:txBody>
                    <a:bodyPr/>
                    <a:lstStyle/>
                    <a:p>
                      <a:pPr marL="0" marR="0">
                        <a:lnSpc>
                          <a:spcPct val="200000"/>
                        </a:lnSpc>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tc>
                <a:tc gridSpan="6">
                  <a:txBody>
                    <a:bodyPr/>
                    <a:lstStyle/>
                    <a:p>
                      <a:pPr marL="0" marR="0" algn="ctr">
                        <a:lnSpc>
                          <a:spcPct val="200000"/>
                        </a:lnSpc>
                        <a:spcBef>
                          <a:spcPts val="0"/>
                        </a:spcBef>
                        <a:spcAft>
                          <a:spcPts val="0"/>
                        </a:spcAft>
                      </a:pPr>
                      <a:r>
                        <a:rPr lang="en-US" sz="1200" dirty="0">
                          <a:effectLst/>
                        </a:rPr>
                        <a:t>Complexity Weighting</a:t>
                      </a:r>
                      <a:endParaRPr lang="en-US" sz="1200" dirty="0">
                        <a:effectLst/>
                        <a:latin typeface="Times New Roman"/>
                        <a:ea typeface="Times New Roman"/>
                      </a:endParaRPr>
                    </a:p>
                  </a:txBody>
                  <a:tcPr marL="68580" marR="68580" marT="0" marB="0"/>
                </a:tc>
                <a:tc hMerge="1">
                  <a:txBody>
                    <a:bodyPr/>
                    <a:lstStyle/>
                    <a:p>
                      <a:endParaRPr lang="en-CA"/>
                    </a:p>
                  </a:txBody>
                  <a:tcPr/>
                </a:tc>
                <a:tc hMerge="1">
                  <a:txBody>
                    <a:bodyPr/>
                    <a:lstStyle/>
                    <a:p>
                      <a:endParaRPr lang="en-US"/>
                    </a:p>
                  </a:txBody>
                  <a:tcPr/>
                </a:tc>
                <a:tc hMerge="1">
                  <a:txBody>
                    <a:bodyPr/>
                    <a:lstStyle/>
                    <a:p>
                      <a:endParaRPr lang="en-CA"/>
                    </a:p>
                  </a:txBody>
                  <a:tcPr/>
                </a:tc>
                <a:tc hMerge="1">
                  <a:txBody>
                    <a:bodyPr/>
                    <a:lstStyle/>
                    <a:p>
                      <a:endParaRPr lang="en-CA"/>
                    </a:p>
                  </a:txBody>
                  <a:tcPr/>
                </a:tc>
                <a:tc hMerge="1">
                  <a:txBody>
                    <a:bodyPr/>
                    <a:lstStyle/>
                    <a:p>
                      <a:endParaRPr lang="en-US"/>
                    </a:p>
                  </a:txBody>
                  <a:tcPr/>
                </a:tc>
                <a:tc>
                  <a:txBody>
                    <a:bodyPr/>
                    <a:lstStyle/>
                    <a:p>
                      <a:pPr marL="0" marR="0">
                        <a:lnSpc>
                          <a:spcPct val="200000"/>
                        </a:lnSpc>
                        <a:spcBef>
                          <a:spcPts val="0"/>
                        </a:spcBef>
                        <a:spcAft>
                          <a:spcPts val="0"/>
                        </a:spcAft>
                      </a:pPr>
                      <a:r>
                        <a:rPr lang="en-US" sz="1200">
                          <a:effectLst/>
                        </a:rPr>
                        <a:t> </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442742">
                <a:tc>
                  <a:txBody>
                    <a:bodyPr/>
                    <a:lstStyle/>
                    <a:p>
                      <a:pPr marL="0" marR="0" algn="ctr">
                        <a:lnSpc>
                          <a:spcPct val="200000"/>
                        </a:lnSpc>
                        <a:spcBef>
                          <a:spcPts val="0"/>
                        </a:spcBef>
                        <a:spcAft>
                          <a:spcPts val="0"/>
                        </a:spcAft>
                      </a:pPr>
                      <a:r>
                        <a:rPr lang="en-US" sz="1200">
                          <a:effectLst/>
                        </a:rPr>
                        <a:t>Function</a:t>
                      </a:r>
                      <a:endParaRPr lang="en-US" sz="120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Low</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Medium</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High</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a:effectLst/>
                        </a:rPr>
                        <a:t>Total</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442742">
                <a:tc>
                  <a:txBody>
                    <a:bodyPr/>
                    <a:lstStyle/>
                    <a:p>
                      <a:pPr marL="0" marR="0">
                        <a:lnSpc>
                          <a:spcPct val="200000"/>
                        </a:lnSpc>
                        <a:spcBef>
                          <a:spcPts val="0"/>
                        </a:spcBef>
                        <a:spcAft>
                          <a:spcPts val="0"/>
                        </a:spcAft>
                      </a:pPr>
                      <a:r>
                        <a:rPr lang="en-US" sz="1200" dirty="0">
                          <a:effectLst/>
                        </a:rPr>
                        <a:t> Number of Inputs</a:t>
                      </a: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2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4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6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598869">
                <a:tc>
                  <a:txBody>
                    <a:bodyPr/>
                    <a:lstStyle/>
                    <a:p>
                      <a:pPr marL="0" marR="0">
                        <a:lnSpc>
                          <a:spcPct val="200000"/>
                        </a:lnSpc>
                        <a:spcBef>
                          <a:spcPts val="0"/>
                        </a:spcBef>
                        <a:spcAft>
                          <a:spcPts val="0"/>
                        </a:spcAft>
                      </a:pPr>
                      <a:r>
                        <a:rPr lang="en-US" sz="1200" dirty="0">
                          <a:effectLst/>
                        </a:rPr>
                        <a:t>Number of Outputs</a:t>
                      </a: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a:effectLst/>
                        </a:rPr>
                        <a:t>3 x  _____ =</a:t>
                      </a:r>
                      <a:endParaRPr lang="en-US" sz="120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6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12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554191">
                <a:tc>
                  <a:txBody>
                    <a:bodyPr/>
                    <a:lstStyle/>
                    <a:p>
                      <a:pPr marL="0" marR="0">
                        <a:lnSpc>
                          <a:spcPct val="200000"/>
                        </a:lnSpc>
                        <a:spcBef>
                          <a:spcPts val="0"/>
                        </a:spcBef>
                        <a:spcAft>
                          <a:spcPts val="0"/>
                        </a:spcAft>
                      </a:pPr>
                      <a:r>
                        <a:rPr lang="en-US" sz="1200">
                          <a:effectLst/>
                        </a:rPr>
                        <a:t>Number of Interfaces</a:t>
                      </a:r>
                      <a:endParaRPr lang="en-US" sz="120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6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12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18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509513">
                <a:tc>
                  <a:txBody>
                    <a:bodyPr/>
                    <a:lstStyle/>
                    <a:p>
                      <a:pPr marL="0" marR="0">
                        <a:lnSpc>
                          <a:spcPct val="200000"/>
                        </a:lnSpc>
                        <a:spcBef>
                          <a:spcPts val="0"/>
                        </a:spcBef>
                        <a:spcAft>
                          <a:spcPts val="0"/>
                        </a:spcAft>
                      </a:pPr>
                      <a:r>
                        <a:rPr lang="en-US" sz="1200" dirty="0">
                          <a:effectLst/>
                        </a:rPr>
                        <a:t>Number of Queries</a:t>
                      </a: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4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a:effectLst/>
                        </a:rPr>
                        <a:t>6 x    _____ =</a:t>
                      </a:r>
                      <a:endParaRPr lang="en-US" sz="120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8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442742">
                <a:tc>
                  <a:txBody>
                    <a:bodyPr/>
                    <a:lstStyle/>
                    <a:p>
                      <a:pPr marL="0" marR="0">
                        <a:lnSpc>
                          <a:spcPct val="200000"/>
                        </a:lnSpc>
                        <a:spcBef>
                          <a:spcPts val="0"/>
                        </a:spcBef>
                        <a:spcAft>
                          <a:spcPts val="0"/>
                        </a:spcAft>
                      </a:pPr>
                      <a:r>
                        <a:rPr lang="en-US" sz="1200">
                          <a:effectLst/>
                        </a:rPr>
                        <a:t>Number of Files</a:t>
                      </a:r>
                      <a:endParaRPr lang="en-US" sz="120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a:effectLst/>
                        </a:rPr>
                        <a:t>2 x  _____ =</a:t>
                      </a:r>
                      <a:endParaRPr lang="en-US" sz="120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a:effectLst/>
                        </a:rPr>
                        <a:t>4 x    _____ =</a:t>
                      </a:r>
                      <a:endParaRPr lang="en-US" sz="120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nSpc>
                          <a:spcPct val="200000"/>
                        </a:lnSpc>
                        <a:spcBef>
                          <a:spcPts val="0"/>
                        </a:spcBef>
                        <a:spcAft>
                          <a:spcPts val="0"/>
                        </a:spcAft>
                      </a:pPr>
                      <a:r>
                        <a:rPr lang="en-US" sz="1200" dirty="0">
                          <a:effectLst/>
                        </a:rPr>
                        <a:t>8 x    _____ =</a:t>
                      </a: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2742">
                <a:tc gridSpan="7">
                  <a:txBody>
                    <a:bodyPr/>
                    <a:lstStyle/>
                    <a:p>
                      <a:pPr marL="0" marR="0" algn="r">
                        <a:lnSpc>
                          <a:spcPct val="200000"/>
                        </a:lnSpc>
                        <a:spcBef>
                          <a:spcPts val="0"/>
                        </a:spcBef>
                        <a:spcAft>
                          <a:spcPts val="0"/>
                        </a:spcAft>
                      </a:pPr>
                      <a:r>
                        <a:rPr lang="en-US" sz="1200" dirty="0">
                          <a:effectLst/>
                          <a:latin typeface="Times New Roman"/>
                          <a:ea typeface="Times New Roman"/>
                        </a:rPr>
                        <a:t>Total</a:t>
                      </a:r>
                    </a:p>
                  </a:txBody>
                  <a:tcPr marL="68580" marR="68580" marT="0" marB="0">
                    <a:lnR w="12700" cap="flat" cmpd="sng" algn="ctr">
                      <a:solidFill>
                        <a:schemeClr val="tx1"/>
                      </a:solidFill>
                      <a:prstDash val="solid"/>
                      <a:round/>
                      <a:headEnd type="none" w="med" len="med"/>
                      <a:tailEnd type="none" w="med" len="med"/>
                    </a:lnR>
                  </a:tcPr>
                </a:tc>
                <a:tc hMerge="1">
                  <a:txBody>
                    <a:bodyPr/>
                    <a:lstStyle/>
                    <a:p>
                      <a:pPr marL="0" marR="0">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nSpc>
                          <a:spcPct val="200000"/>
                        </a:lnSpc>
                        <a:spcBef>
                          <a:spcPts val="0"/>
                        </a:spcBef>
                        <a:spcAft>
                          <a:spcPts val="0"/>
                        </a:spcAft>
                      </a:pPr>
                      <a:endParaRPr lang="en-US" sz="1200" dirty="0">
                        <a:effectLst/>
                        <a:latin typeface="Times New Roman"/>
                        <a:ea typeface="Times New Roman"/>
                      </a:endParaRPr>
                    </a:p>
                  </a:txBody>
                  <a:tcPr marL="68580" marR="68580" marT="0" marB="0"/>
                </a:tc>
                <a:tc hMerge="1">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tc>
                <a:tc>
                  <a:txBody>
                    <a:bodyPr/>
                    <a:lstStyle/>
                    <a:p>
                      <a:pPr marL="0" marR="0" algn="ctr">
                        <a:lnSpc>
                          <a:spcPct val="200000"/>
                        </a:lnSpc>
                        <a:spcBef>
                          <a:spcPts val="0"/>
                        </a:spcBef>
                        <a:spcAft>
                          <a:spcPts val="0"/>
                        </a:spcAft>
                      </a:pP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1463402"/>
                  </a:ext>
                </a:extLst>
              </a:tr>
            </a:tbl>
          </a:graphicData>
        </a:graphic>
      </p:graphicFrame>
      <p:sp>
        <p:nvSpPr>
          <p:cNvPr id="6" name="Rectangle 5"/>
          <p:cNvSpPr/>
          <p:nvPr/>
        </p:nvSpPr>
        <p:spPr>
          <a:xfrm>
            <a:off x="393700" y="4953000"/>
            <a:ext cx="8229600" cy="923330"/>
          </a:xfrm>
          <a:prstGeom prst="rect">
            <a:avLst/>
          </a:prstGeom>
        </p:spPr>
        <p:txBody>
          <a:bodyPr wrap="square">
            <a:spAutoFit/>
          </a:bodyPr>
          <a:lstStyle/>
          <a:p>
            <a:pPr lvl="0" hangingPunct="0"/>
            <a:r>
              <a:rPr lang="en-US" dirty="0"/>
              <a:t>A Calculate the total estimated number of function points for this project.</a:t>
            </a:r>
          </a:p>
          <a:p>
            <a:pPr lvl="0" hangingPunct="0"/>
            <a:r>
              <a:rPr lang="en-US" dirty="0"/>
              <a:t>B What is the cost for a contractor to perform a function point? </a:t>
            </a:r>
          </a:p>
          <a:p>
            <a:pPr lvl="0" hangingPunct="0"/>
            <a:r>
              <a:rPr lang="en-US" dirty="0"/>
              <a:t>C Calculate the total expected cost of the project. </a:t>
            </a:r>
            <a:endParaRPr lang="en-US" b="1"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022300"/>
            <a:ext cx="602003" cy="637992"/>
          </a:xfrm>
          <a:prstGeom prst="rect">
            <a:avLst/>
          </a:prstGeom>
        </p:spPr>
      </p:pic>
      <p:sp>
        <p:nvSpPr>
          <p:cNvPr id="11" name="Octagon 10"/>
          <p:cNvSpPr>
            <a:spLocks noChangeAspect="1"/>
          </p:cNvSpPr>
          <p:nvPr/>
        </p:nvSpPr>
        <p:spPr>
          <a:xfrm>
            <a:off x="8352721" y="57242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0" name="Rectangle 19"/>
          <p:cNvSpPr/>
          <p:nvPr/>
        </p:nvSpPr>
        <p:spPr>
          <a:xfrm>
            <a:off x="228600" y="152400"/>
            <a:ext cx="8610600" cy="369332"/>
          </a:xfrm>
          <a:prstGeom prst="rect">
            <a:avLst/>
          </a:prstGeom>
        </p:spPr>
        <p:txBody>
          <a:bodyPr wrap="square">
            <a:spAutoFit/>
          </a:bodyPr>
          <a:lstStyle/>
          <a:p>
            <a:r>
              <a:rPr lang="en-US" b="1" dirty="0"/>
              <a:t>Function Point Exercise. </a:t>
            </a:r>
            <a:endParaRPr lang="en-US" dirty="0"/>
          </a:p>
        </p:txBody>
      </p:sp>
      <p:sp>
        <p:nvSpPr>
          <p:cNvPr id="27" name="TextBox 26"/>
          <p:cNvSpPr txBox="1"/>
          <p:nvPr/>
        </p:nvSpPr>
        <p:spPr>
          <a:xfrm>
            <a:off x="459476" y="6083616"/>
            <a:ext cx="4808176" cy="30777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fr-FR" sz="1400" b="1" dirty="0"/>
              <a:t>M4 PRINTOUT </a:t>
            </a:r>
            <a:r>
              <a:rPr lang="fr-FR" sz="1400" b="1" dirty="0">
                <a:solidFill>
                  <a:srgbClr val="FF0000"/>
                </a:solidFill>
              </a:rPr>
              <a:t>or Digital</a:t>
            </a:r>
            <a:r>
              <a:rPr lang="fr-FR" sz="1400" b="1" dirty="0"/>
              <a:t> </a:t>
            </a:r>
            <a:r>
              <a:rPr lang="fr-FR" sz="1400" b="1" dirty="0" err="1"/>
              <a:t>Function</a:t>
            </a:r>
            <a:r>
              <a:rPr lang="fr-FR" sz="1400" b="1" dirty="0"/>
              <a:t> Point Template.xlsx</a:t>
            </a:r>
            <a:endParaRPr lang="en-CA" sz="1400" b="1" dirty="0"/>
          </a:p>
        </p:txBody>
      </p:sp>
      <p:grpSp>
        <p:nvGrpSpPr>
          <p:cNvPr id="28" name="Group 27"/>
          <p:cNvGrpSpPr/>
          <p:nvPr/>
        </p:nvGrpSpPr>
        <p:grpSpPr>
          <a:xfrm>
            <a:off x="5577692" y="5956771"/>
            <a:ext cx="492233" cy="609251"/>
            <a:chOff x="7871950" y="1738712"/>
            <a:chExt cx="1109568" cy="1457070"/>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0" name="TextBox 29"/>
            <p:cNvSpPr txBox="1"/>
            <p:nvPr/>
          </p:nvSpPr>
          <p:spPr>
            <a:xfrm>
              <a:off x="7897668" y="1978833"/>
              <a:ext cx="1041076" cy="910856"/>
            </a:xfrm>
            <a:prstGeom prst="rect">
              <a:avLst/>
            </a:prstGeom>
            <a:noFill/>
          </p:spPr>
          <p:txBody>
            <a:bodyPr wrap="square" rtlCol="0">
              <a:spAutoFit/>
            </a:bodyPr>
            <a:lstStyle/>
            <a:p>
              <a:pPr algn="ctr"/>
              <a:r>
                <a:rPr lang="en-CA" sz="1050" dirty="0">
                  <a:solidFill>
                    <a:prstClr val="black"/>
                  </a:solidFill>
                  <a:latin typeface="Arial" panose="020B0604020202020204" pitchFamily="34" charset="0"/>
                  <a:cs typeface="Arial" panose="020B0604020202020204" pitchFamily="34" charset="0"/>
                </a:rPr>
                <a:t>Printout</a:t>
              </a:r>
              <a:endParaRPr lang="en-CA" sz="1050" dirty="0">
                <a:solidFill>
                  <a:prstClr val="black"/>
                </a:solidFill>
                <a:latin typeface="Calibri"/>
              </a:endParaRPr>
            </a:p>
          </p:txBody>
        </p:sp>
      </p:grpSp>
      <p:grpSp>
        <p:nvGrpSpPr>
          <p:cNvPr id="31" name="Group 30"/>
          <p:cNvGrpSpPr/>
          <p:nvPr/>
        </p:nvGrpSpPr>
        <p:grpSpPr>
          <a:xfrm>
            <a:off x="6491275" y="5956770"/>
            <a:ext cx="492233" cy="609251"/>
            <a:chOff x="7871950" y="1738712"/>
            <a:chExt cx="1109568" cy="1457070"/>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3" name="TextBox 32"/>
            <p:cNvSpPr txBox="1"/>
            <p:nvPr/>
          </p:nvSpPr>
          <p:spPr>
            <a:xfrm>
              <a:off x="7897668" y="1978833"/>
              <a:ext cx="1041076" cy="809678"/>
            </a:xfrm>
            <a:prstGeom prst="rect">
              <a:avLst/>
            </a:prstGeom>
            <a:noFill/>
          </p:spPr>
          <p:txBody>
            <a:bodyPr wrap="square" rtlCol="0">
              <a:spAutoFit/>
            </a:bodyPr>
            <a:lstStyle/>
            <a:p>
              <a:pPr algn="ctr"/>
              <a:r>
                <a:rPr lang="en-CA" sz="800" dirty="0">
                  <a:solidFill>
                    <a:prstClr val="black"/>
                  </a:solidFill>
                  <a:latin typeface="Arial" panose="020B0604020202020204" pitchFamily="34" charset="0"/>
                  <a:cs typeface="Arial" panose="020B0604020202020204" pitchFamily="34" charset="0"/>
                </a:rPr>
                <a:t>Use</a:t>
              </a:r>
              <a:br>
                <a:rPr lang="en-CA" sz="800" dirty="0">
                  <a:solidFill>
                    <a:prstClr val="black"/>
                  </a:solidFill>
                  <a:latin typeface="Arial" panose="020B0604020202020204" pitchFamily="34" charset="0"/>
                  <a:cs typeface="Arial" panose="020B0604020202020204" pitchFamily="34" charset="0"/>
                </a:rPr>
              </a:br>
              <a:r>
                <a:rPr lang="en-CA" sz="800" dirty="0">
                  <a:solidFill>
                    <a:prstClr val="black"/>
                  </a:solidFill>
                  <a:latin typeface="Arial" panose="020B0604020202020204" pitchFamily="34" charset="0"/>
                  <a:cs typeface="Arial" panose="020B0604020202020204" pitchFamily="34" charset="0"/>
                </a:rPr>
                <a:t>Excel</a:t>
              </a:r>
              <a:endParaRPr lang="en-CA" sz="800" dirty="0">
                <a:solidFill>
                  <a:prstClr val="black"/>
                </a:solidFill>
                <a:latin typeface="Calibri"/>
              </a:endParaRPr>
            </a:p>
          </p:txBody>
        </p:sp>
      </p:grpSp>
      <p:grpSp>
        <p:nvGrpSpPr>
          <p:cNvPr id="34" name="Group 33"/>
          <p:cNvGrpSpPr/>
          <p:nvPr/>
        </p:nvGrpSpPr>
        <p:grpSpPr>
          <a:xfrm>
            <a:off x="7404858" y="5956770"/>
            <a:ext cx="492233" cy="609251"/>
            <a:chOff x="7871950" y="1738712"/>
            <a:chExt cx="1109568" cy="1457070"/>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6" name="TextBox 35"/>
            <p:cNvSpPr txBox="1"/>
            <p:nvPr/>
          </p:nvSpPr>
          <p:spPr>
            <a:xfrm>
              <a:off x="7897668" y="1978833"/>
              <a:ext cx="1041076" cy="121451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this</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Slide</a:t>
              </a:r>
              <a:endParaRPr lang="en-CA" sz="900" dirty="0">
                <a:solidFill>
                  <a:prstClr val="black"/>
                </a:solidFill>
                <a:latin typeface="Calibri"/>
              </a:endParaRPr>
            </a:p>
          </p:txBody>
        </p:sp>
      </p:grpSp>
      <p:sp>
        <p:nvSpPr>
          <p:cNvPr id="37" name="TextBox 36"/>
          <p:cNvSpPr txBox="1"/>
          <p:nvPr/>
        </p:nvSpPr>
        <p:spPr>
          <a:xfrm>
            <a:off x="6050949" y="6026395"/>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
        <p:nvSpPr>
          <p:cNvPr id="38" name="TextBox 37"/>
          <p:cNvSpPr txBox="1"/>
          <p:nvPr/>
        </p:nvSpPr>
        <p:spPr>
          <a:xfrm>
            <a:off x="7001085" y="6031329"/>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Tree>
    <p:extLst>
      <p:ext uri="{BB962C8B-B14F-4D97-AF65-F5344CB8AC3E}">
        <p14:creationId xmlns:p14="http://schemas.microsoft.com/office/powerpoint/2010/main" val="410093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33</a:t>
            </a:fld>
            <a:endParaRPr lang="en-US" dirty="0"/>
          </a:p>
        </p:txBody>
      </p:sp>
      <p:sp>
        <p:nvSpPr>
          <p:cNvPr id="4" name="Rectangle 3"/>
          <p:cNvSpPr/>
          <p:nvPr/>
        </p:nvSpPr>
        <p:spPr>
          <a:xfrm>
            <a:off x="234287" y="228600"/>
            <a:ext cx="8458200" cy="1077218"/>
          </a:xfrm>
          <a:prstGeom prst="rect">
            <a:avLst/>
          </a:prstGeom>
        </p:spPr>
        <p:txBody>
          <a:bodyPr wrap="square">
            <a:spAutoFit/>
          </a:bodyPr>
          <a:lstStyle/>
          <a:p>
            <a:pPr hangingPunct="0"/>
            <a:r>
              <a:rPr lang="en-US" sz="1600" b="1" dirty="0"/>
              <a:t>Solution</a:t>
            </a:r>
            <a:r>
              <a:rPr lang="en-US" sz="1600" dirty="0"/>
              <a:t>: </a:t>
            </a:r>
            <a:r>
              <a:rPr lang="en-US" sz="1600" b="1" dirty="0"/>
              <a:t>A</a:t>
            </a:r>
            <a:r>
              <a:rPr lang="en-US" sz="1600" dirty="0"/>
              <a:t> - Because we know the estimated complexity for each of the software functions that must be coded and the number of screens for each function, the calculation is relatively straightforward: Multiplying, we find that the total function points for this project are estimated to be </a:t>
            </a:r>
            <a:r>
              <a:rPr lang="en-US" sz="1600" b="1" dirty="0"/>
              <a:t>484</a:t>
            </a:r>
            <a:r>
              <a:rPr lang="en-US" sz="1600" dirty="0"/>
              <a:t>.</a:t>
            </a:r>
          </a:p>
        </p:txBody>
      </p:sp>
      <p:graphicFrame>
        <p:nvGraphicFramePr>
          <p:cNvPr id="5" name="Table 4"/>
          <p:cNvGraphicFramePr>
            <a:graphicFrameLocks noGrp="1"/>
          </p:cNvGraphicFramePr>
          <p:nvPr>
            <p:extLst>
              <p:ext uri="{D42A27DB-BD31-4B8C-83A1-F6EECF244321}">
                <p14:modId xmlns:p14="http://schemas.microsoft.com/office/powerpoint/2010/main" val="3121688575"/>
              </p:ext>
            </p:extLst>
          </p:nvPr>
        </p:nvGraphicFramePr>
        <p:xfrm>
          <a:off x="2606040" y="1117718"/>
          <a:ext cx="6080760" cy="2790574"/>
        </p:xfrm>
        <a:graphic>
          <a:graphicData uri="http://schemas.openxmlformats.org/drawingml/2006/table">
            <a:tbl>
              <a:tblPr firstRow="1" firstCol="1" bandRow="1"/>
              <a:tblGrid>
                <a:gridCol w="149733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1040130">
                  <a:extLst>
                    <a:ext uri="{9D8B030D-6E8A-4147-A177-3AD203B41FA5}">
                      <a16:colId xmlns:a16="http://schemas.microsoft.com/office/drawing/2014/main" val="20004"/>
                    </a:ext>
                  </a:extLst>
                </a:gridCol>
              </a:tblGrid>
              <a:tr h="0">
                <a:tc>
                  <a:txBody>
                    <a:bodyPr/>
                    <a:lstStyle/>
                    <a:p>
                      <a:pPr marL="0" marR="0">
                        <a:lnSpc>
                          <a:spcPct val="200000"/>
                        </a:lnSpc>
                        <a:spcBef>
                          <a:spcPts val="0"/>
                        </a:spcBef>
                        <a:spcAft>
                          <a:spcPts val="0"/>
                        </a:spcAft>
                      </a:pPr>
                      <a:r>
                        <a:rPr lang="en-US" sz="12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200" b="1" dirty="0">
                          <a:effectLst/>
                          <a:latin typeface="Times New Roman"/>
                          <a:ea typeface="Times New Roman"/>
                        </a:rPr>
                        <a:t>Complexity Weighting</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200000"/>
                        </a:lnSpc>
                        <a:spcBef>
                          <a:spcPts val="0"/>
                        </a:spcBef>
                        <a:spcAft>
                          <a:spcPts val="0"/>
                        </a:spcAft>
                      </a:pPr>
                      <a:r>
                        <a:rPr lang="en-US"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200000"/>
                        </a:lnSpc>
                        <a:spcBef>
                          <a:spcPts val="0"/>
                        </a:spcBef>
                        <a:spcAft>
                          <a:spcPts val="0"/>
                        </a:spcAft>
                      </a:pPr>
                      <a:r>
                        <a:rPr lang="en-US" sz="1200" b="1">
                          <a:effectLst/>
                          <a:latin typeface="Times New Roman"/>
                          <a:ea typeface="Times New Roman"/>
                        </a:rPr>
                        <a:t>Function</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b="1" dirty="0">
                          <a:effectLst/>
                          <a:latin typeface="Times New Roman"/>
                          <a:ea typeface="Times New Roman"/>
                        </a:rPr>
                        <a:t>Low</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b="1" dirty="0">
                          <a:effectLst/>
                          <a:latin typeface="Times New Roman"/>
                          <a:ea typeface="Times New Roman"/>
                        </a:rPr>
                        <a:t>Medium</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b="1">
                          <a:effectLst/>
                          <a:latin typeface="Times New Roman"/>
                          <a:ea typeface="Times New Roman"/>
                        </a:rPr>
                        <a:t>High</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b="1">
                          <a:effectLst/>
                          <a:latin typeface="Times New Roman"/>
                          <a:ea typeface="Times New Roman"/>
                        </a:rPr>
                        <a:t>Total</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200000"/>
                        </a:lnSpc>
                        <a:spcBef>
                          <a:spcPts val="0"/>
                        </a:spcBef>
                        <a:spcAft>
                          <a:spcPts val="0"/>
                        </a:spcAft>
                      </a:pPr>
                      <a:r>
                        <a:rPr lang="en-US" sz="1200">
                          <a:effectLst/>
                          <a:latin typeface="Times New Roman"/>
                          <a:ea typeface="Times New Roman"/>
                        </a:rPr>
                        <a:t> Number of Inputs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Times New Roman"/>
                          <a:ea typeface="Times New Roman"/>
                        </a:rPr>
                        <a:t>2 x  </a:t>
                      </a:r>
                      <a:r>
                        <a:rPr lang="en-US" sz="1400" u="sng" dirty="0">
                          <a:effectLst/>
                          <a:latin typeface="Times New Roman"/>
                          <a:ea typeface="Times New Roman"/>
                        </a:rPr>
                        <a:t>__</a:t>
                      </a:r>
                      <a:r>
                        <a:rPr lang="en-US" sz="1400" b="1" u="sng" dirty="0">
                          <a:effectLst/>
                          <a:latin typeface="Times New Roman"/>
                          <a:ea typeface="Times New Roman"/>
                        </a:rPr>
                        <a:t>8</a:t>
                      </a:r>
                      <a:r>
                        <a:rPr lang="en-US" sz="1400" u="sng" dirty="0">
                          <a:effectLst/>
                          <a:latin typeface="Times New Roman"/>
                          <a:ea typeface="Times New Roman"/>
                        </a:rPr>
                        <a:t> _</a:t>
                      </a: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400" dirty="0">
                          <a:effectLst/>
                          <a:latin typeface="Times New Roman"/>
                          <a:ea typeface="Times New Roman"/>
                        </a:rPr>
                        <a:t> 4 x  </a:t>
                      </a:r>
                      <a:r>
                        <a:rPr lang="en-US" sz="1400" u="sng" dirty="0">
                          <a:effectLst/>
                          <a:latin typeface="Times New Roman"/>
                          <a:ea typeface="Times New Roman"/>
                        </a:rPr>
                        <a:t>__</a:t>
                      </a:r>
                      <a:r>
                        <a:rPr lang="en-US" sz="1400" b="1" u="sng" dirty="0">
                          <a:effectLst/>
                          <a:latin typeface="Times New Roman"/>
                          <a:ea typeface="Times New Roman"/>
                        </a:rPr>
                        <a:t>4</a:t>
                      </a:r>
                      <a:r>
                        <a:rPr lang="en-US" sz="1400" u="sng" dirty="0">
                          <a:effectLst/>
                          <a:latin typeface="Times New Roman"/>
                          <a:ea typeface="Times New Roman"/>
                        </a:rPr>
                        <a:t> _</a:t>
                      </a: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dirty="0">
                          <a:effectLst/>
                          <a:latin typeface="Times New Roman"/>
                          <a:ea typeface="Times New Roman"/>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200000"/>
                        </a:lnSpc>
                        <a:spcBef>
                          <a:spcPts val="0"/>
                        </a:spcBef>
                        <a:spcAft>
                          <a:spcPts val="0"/>
                        </a:spcAft>
                      </a:pPr>
                      <a:r>
                        <a:rPr lang="en-US" sz="1200">
                          <a:effectLst/>
                          <a:latin typeface="Times New Roman"/>
                          <a:ea typeface="Times New Roman"/>
                        </a:rPr>
                        <a:t>Number of Outputs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effectLst/>
                          <a:latin typeface="Times New Roman"/>
                          <a:ea typeface="Times New Roman"/>
                        </a:rPr>
                        <a:t>3 x  </a:t>
                      </a:r>
                      <a:r>
                        <a:rPr lang="en-US" sz="1400" u="sng">
                          <a:effectLst/>
                          <a:latin typeface="Times New Roman"/>
                          <a:ea typeface="Times New Roman"/>
                        </a:rPr>
                        <a:t>__</a:t>
                      </a:r>
                      <a:r>
                        <a:rPr lang="en-US" sz="1400" b="1" u="sng">
                          <a:effectLst/>
                          <a:latin typeface="Times New Roman"/>
                          <a:ea typeface="Times New Roman"/>
                        </a:rPr>
                        <a:t>6</a:t>
                      </a:r>
                      <a:r>
                        <a:rPr lang="en-US" sz="1400" u="sng">
                          <a:effectLst/>
                          <a:latin typeface="Times New Roman"/>
                          <a:ea typeface="Times New Roman"/>
                        </a:rPr>
                        <a:t>__</a:t>
                      </a: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effectLst/>
                          <a:latin typeface="Times New Roman"/>
                          <a:ea typeface="Times New Roman"/>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200000"/>
                        </a:lnSpc>
                        <a:spcBef>
                          <a:spcPts val="0"/>
                        </a:spcBef>
                        <a:spcAft>
                          <a:spcPts val="0"/>
                        </a:spcAft>
                      </a:pPr>
                      <a:r>
                        <a:rPr lang="en-US" sz="1200">
                          <a:effectLst/>
                          <a:latin typeface="Times New Roman"/>
                          <a:ea typeface="Times New Roman"/>
                        </a:rPr>
                        <a:t>Number of Interfaces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Times New Roman"/>
                          <a:ea typeface="Times New Roman"/>
                        </a:rPr>
                        <a:t>18 x </a:t>
                      </a:r>
                      <a:r>
                        <a:rPr lang="en-US" sz="1400" u="sng" dirty="0">
                          <a:effectLst/>
                          <a:latin typeface="Times New Roman"/>
                          <a:ea typeface="Times New Roman"/>
                        </a:rPr>
                        <a:t>_</a:t>
                      </a:r>
                      <a:r>
                        <a:rPr lang="en-US" sz="1400" b="1" u="sng" dirty="0">
                          <a:effectLst/>
                          <a:latin typeface="Times New Roman"/>
                          <a:ea typeface="Times New Roman"/>
                        </a:rPr>
                        <a:t>15</a:t>
                      </a:r>
                      <a:r>
                        <a:rPr lang="en-US" sz="1400" u="sng" dirty="0">
                          <a:effectLst/>
                          <a:latin typeface="Times New Roman"/>
                          <a:ea typeface="Times New Roman"/>
                        </a:rPr>
                        <a:t>__</a:t>
                      </a: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dirty="0">
                          <a:effectLst/>
                          <a:latin typeface="Times New Roman"/>
                          <a:ea typeface="Times New Roman"/>
                        </a:rPr>
                        <a:t>270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200000"/>
                        </a:lnSpc>
                        <a:spcBef>
                          <a:spcPts val="0"/>
                        </a:spcBef>
                        <a:spcAft>
                          <a:spcPts val="0"/>
                        </a:spcAft>
                      </a:pPr>
                      <a:r>
                        <a:rPr lang="en-US" sz="1200">
                          <a:effectLst/>
                          <a:latin typeface="Times New Roman"/>
                          <a:ea typeface="Times New Roman"/>
                        </a:rPr>
                        <a:t>Number of Queries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400" dirty="0">
                          <a:effectLst/>
                          <a:latin typeface="Times New Roman"/>
                          <a:ea typeface="Times New Roman"/>
                        </a:rPr>
                        <a:t>6 x  </a:t>
                      </a:r>
                      <a:r>
                        <a:rPr lang="en-US" sz="1400" u="sng" dirty="0">
                          <a:effectLst/>
                          <a:latin typeface="Times New Roman"/>
                          <a:ea typeface="Times New Roman"/>
                        </a:rPr>
                        <a:t>__</a:t>
                      </a:r>
                      <a:r>
                        <a:rPr lang="en-US" sz="1400" b="1" u="sng" dirty="0">
                          <a:effectLst/>
                          <a:latin typeface="Times New Roman"/>
                          <a:ea typeface="Times New Roman"/>
                        </a:rPr>
                        <a:t>4</a:t>
                      </a:r>
                      <a:r>
                        <a:rPr lang="en-US" sz="1400" u="sng" dirty="0">
                          <a:effectLst/>
                          <a:latin typeface="Times New Roman"/>
                          <a:ea typeface="Times New Roman"/>
                        </a:rPr>
                        <a:t> _</a:t>
                      </a: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Times New Roman"/>
                          <a:ea typeface="Times New Roman"/>
                        </a:rPr>
                        <a:t>8 x   </a:t>
                      </a:r>
                      <a:r>
                        <a:rPr lang="en-US" sz="1400" u="sng" dirty="0">
                          <a:effectLst/>
                          <a:latin typeface="Times New Roman"/>
                          <a:ea typeface="Times New Roman"/>
                        </a:rPr>
                        <a:t>__</a:t>
                      </a:r>
                      <a:r>
                        <a:rPr lang="en-US" sz="1400" b="1" u="sng" dirty="0">
                          <a:effectLst/>
                          <a:latin typeface="Times New Roman"/>
                          <a:ea typeface="Times New Roman"/>
                        </a:rPr>
                        <a:t>5</a:t>
                      </a:r>
                      <a:r>
                        <a:rPr lang="en-US" sz="1400" u="sng" dirty="0">
                          <a:effectLst/>
                          <a:latin typeface="Times New Roman"/>
                          <a:ea typeface="Times New Roman"/>
                        </a:rPr>
                        <a:t>__</a:t>
                      </a: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dirty="0">
                          <a:effectLst/>
                          <a:latin typeface="Times New Roman"/>
                          <a:ea typeface="Times New Roman"/>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nSpc>
                          <a:spcPct val="200000"/>
                        </a:lnSpc>
                        <a:spcBef>
                          <a:spcPts val="0"/>
                        </a:spcBef>
                        <a:spcAft>
                          <a:spcPts val="0"/>
                        </a:spcAft>
                      </a:pPr>
                      <a:r>
                        <a:rPr lang="en-US" sz="1200">
                          <a:effectLst/>
                          <a:latin typeface="Times New Roman"/>
                          <a:ea typeface="Times New Roman"/>
                        </a:rPr>
                        <a:t>Number of Files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effectLst/>
                          <a:latin typeface="Times New Roman"/>
                          <a:ea typeface="Times New Roman"/>
                        </a:rPr>
                        <a:t>4 x    </a:t>
                      </a:r>
                      <a:r>
                        <a:rPr lang="en-US" sz="1400" u="sng">
                          <a:effectLst/>
                          <a:latin typeface="Times New Roman"/>
                          <a:ea typeface="Times New Roman"/>
                        </a:rPr>
                        <a:t>_</a:t>
                      </a:r>
                      <a:r>
                        <a:rPr lang="en-US" sz="1400" b="1" u="sng">
                          <a:effectLst/>
                          <a:latin typeface="Times New Roman"/>
                          <a:ea typeface="Times New Roman"/>
                        </a:rPr>
                        <a:t>25</a:t>
                      </a:r>
                      <a:r>
                        <a:rPr lang="en-US" sz="1400" u="sng">
                          <a:effectLst/>
                          <a:latin typeface="Times New Roman"/>
                          <a:ea typeface="Times New Roman"/>
                        </a:rPr>
                        <a:t>__</a:t>
                      </a:r>
                      <a:r>
                        <a:rPr lang="en-US" sz="14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dirty="0">
                          <a:effectLst/>
                          <a:latin typeface="Times New Roman"/>
                          <a:ea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nSpc>
                          <a:spcPct val="200000"/>
                        </a:lnSpc>
                        <a:spcBef>
                          <a:spcPts val="0"/>
                        </a:spcBef>
                        <a:spcAft>
                          <a:spcPts val="0"/>
                        </a:spcAft>
                      </a:pP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4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200000"/>
                        </a:lnSpc>
                        <a:spcBef>
                          <a:spcPts val="0"/>
                        </a:spcBef>
                        <a:spcAft>
                          <a:spcPts val="0"/>
                        </a:spcAft>
                      </a:pPr>
                      <a:r>
                        <a:rPr lang="en-US" sz="1400" dirty="0">
                          <a:effectLst/>
                          <a:latin typeface="Times New Roman"/>
                          <a:ea typeface="Times New Roman"/>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dirty="0">
                          <a:effectLst/>
                          <a:latin typeface="Times New Roman"/>
                          <a:ea typeface="Times New Roman"/>
                        </a:rPr>
                        <a:t>484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187083"/>
                  </a:ext>
                </a:extLst>
              </a:tr>
            </a:tbl>
          </a:graphicData>
        </a:graphic>
      </p:graphicFrame>
      <p:sp>
        <p:nvSpPr>
          <p:cNvPr id="6" name="Rectangle 5"/>
          <p:cNvSpPr/>
          <p:nvPr/>
        </p:nvSpPr>
        <p:spPr>
          <a:xfrm>
            <a:off x="221587" y="4440603"/>
            <a:ext cx="8704996" cy="2062103"/>
          </a:xfrm>
          <a:prstGeom prst="rect">
            <a:avLst/>
          </a:prstGeom>
        </p:spPr>
        <p:txBody>
          <a:bodyPr wrap="square">
            <a:spAutoFit/>
          </a:bodyPr>
          <a:lstStyle/>
          <a:p>
            <a:pPr lvl="0" hangingPunct="0"/>
            <a:r>
              <a:rPr lang="en-US" sz="1600" b="1" dirty="0"/>
              <a:t>B -</a:t>
            </a:r>
            <a:r>
              <a:rPr lang="en-US" sz="1600" dirty="0"/>
              <a:t> </a:t>
            </a:r>
            <a:r>
              <a:rPr lang="en-CA" sz="1600" dirty="0"/>
              <a:t>What is the cost for a contractor to perform a function point? </a:t>
            </a:r>
          </a:p>
          <a:p>
            <a:pPr lvl="0" hangingPunct="0"/>
            <a:r>
              <a:rPr lang="en-US" sz="1600" dirty="0"/>
              <a:t>Solution: Each Contractor can complete 20 function points per month or 240 per year. Contractors work 52 X 5 days = 260, less 11 statutory holidays, less15 work days for their 3 week vacation which equals 234 days.  Paid $300 per day X 234 days is $70,200. $70,200 per year divided by 240 function points per year = </a:t>
            </a:r>
            <a:r>
              <a:rPr lang="en-US" sz="1600" b="1" dirty="0"/>
              <a:t>$292.50 per function point</a:t>
            </a:r>
            <a:r>
              <a:rPr lang="en-US" sz="1600" dirty="0"/>
              <a:t>.</a:t>
            </a:r>
          </a:p>
          <a:p>
            <a:pPr lvl="0" hangingPunct="0"/>
            <a:endParaRPr lang="en-US" sz="1600" dirty="0"/>
          </a:p>
          <a:p>
            <a:pPr lvl="0" hangingPunct="0"/>
            <a:r>
              <a:rPr lang="en-US" sz="1600" b="1" dirty="0"/>
              <a:t>C</a:t>
            </a:r>
            <a:r>
              <a:rPr lang="en-US" sz="1600" dirty="0"/>
              <a:t> -  </a:t>
            </a:r>
            <a:r>
              <a:rPr lang="en-CA" sz="1600" dirty="0"/>
              <a:t>Calculate the total expected cost of the project.  </a:t>
            </a:r>
          </a:p>
          <a:p>
            <a:pPr lvl="0" hangingPunct="0"/>
            <a:r>
              <a:rPr lang="en-CA" sz="1600" dirty="0"/>
              <a:t>$292.50 per function point X 484 function point = </a:t>
            </a:r>
            <a:r>
              <a:rPr lang="en-CA" sz="1600" b="1" dirty="0"/>
              <a:t>$141,570</a:t>
            </a:r>
            <a:r>
              <a:rPr lang="en-CA" sz="1600" dirty="0"/>
              <a:t>.</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1127078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34</a:t>
            </a:fld>
            <a:endParaRPr lang="en-US" dirty="0"/>
          </a:p>
        </p:txBody>
      </p:sp>
      <p:sp>
        <p:nvSpPr>
          <p:cNvPr id="8" name="Title 1"/>
          <p:cNvSpPr txBox="1">
            <a:spLocks/>
          </p:cNvSpPr>
          <p:nvPr/>
        </p:nvSpPr>
        <p:spPr>
          <a:xfrm>
            <a:off x="363583" y="150708"/>
            <a:ext cx="5656217" cy="1143000"/>
          </a:xfrm>
          <a:prstGeom prst="rect">
            <a:avLst/>
          </a:prstGeom>
        </p:spPr>
        <p:txBody>
          <a:bodyPr/>
          <a:lst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4400" dirty="0"/>
              <a:t>Duration or Cost, using </a:t>
            </a:r>
          </a:p>
          <a:p>
            <a:r>
              <a:rPr lang="en-US" sz="4400" dirty="0"/>
              <a:t>Basic Statistics</a:t>
            </a:r>
          </a:p>
        </p:txBody>
      </p:sp>
      <p:sp>
        <p:nvSpPr>
          <p:cNvPr id="11" name="Content Placeholder 3"/>
          <p:cNvSpPr txBox="1">
            <a:spLocks/>
          </p:cNvSpPr>
          <p:nvPr/>
        </p:nvSpPr>
        <p:spPr>
          <a:xfrm>
            <a:off x="394959" y="1898651"/>
            <a:ext cx="4024641" cy="4510087"/>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a:t>Mean</a:t>
            </a:r>
          </a:p>
          <a:p>
            <a:r>
              <a:rPr lang="en-US" dirty="0"/>
              <a:t>Standard Deviation, SD,  or (Sigma </a:t>
            </a:r>
            <a:r>
              <a:rPr lang="el-GR" b="1" dirty="0"/>
              <a:t>σ</a:t>
            </a:r>
            <a:r>
              <a:rPr lang="en-US" dirty="0"/>
              <a:t>) or s</a:t>
            </a:r>
          </a:p>
          <a:p>
            <a:r>
              <a:rPr lang="en-US" dirty="0"/>
              <a:t>Variance (the square of standard deviation)</a:t>
            </a:r>
          </a:p>
          <a:p>
            <a:r>
              <a:rPr lang="en-US" dirty="0"/>
              <a:t>Project Variance (and Project Sigma)</a:t>
            </a:r>
          </a:p>
          <a:p>
            <a:r>
              <a:rPr lang="en-US" dirty="0"/>
              <a:t>Probability distribution and Z (number of standard deviations)</a:t>
            </a:r>
          </a:p>
          <a:p>
            <a:endParaRPr lang="en-US" dirty="0"/>
          </a:p>
          <a:p>
            <a:endParaRPr lang="en-US" dirty="0"/>
          </a:p>
        </p:txBody>
      </p:sp>
      <p:grpSp>
        <p:nvGrpSpPr>
          <p:cNvPr id="4" name="Group 3"/>
          <p:cNvGrpSpPr/>
          <p:nvPr/>
        </p:nvGrpSpPr>
        <p:grpSpPr>
          <a:xfrm>
            <a:off x="4516483" y="1143000"/>
            <a:ext cx="4400550" cy="3273921"/>
            <a:chOff x="4419600" y="446723"/>
            <a:chExt cx="4400550" cy="3273921"/>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46723"/>
              <a:ext cx="4400550" cy="3040380"/>
            </a:xfrm>
            <a:prstGeom prst="rect">
              <a:avLst/>
            </a:prstGeom>
          </p:spPr>
        </p:pic>
        <p:sp>
          <p:nvSpPr>
            <p:cNvPr id="3" name="TextBox 2"/>
            <p:cNvSpPr txBox="1"/>
            <p:nvPr/>
          </p:nvSpPr>
          <p:spPr>
            <a:xfrm>
              <a:off x="4564381" y="3505200"/>
              <a:ext cx="4255769" cy="215444"/>
            </a:xfrm>
            <a:prstGeom prst="rect">
              <a:avLst/>
            </a:prstGeom>
            <a:noFill/>
          </p:spPr>
          <p:txBody>
            <a:bodyPr wrap="square" rtlCol="0">
              <a:spAutoFit/>
            </a:bodyPr>
            <a:lstStyle/>
            <a:p>
              <a:pPr algn="ctr"/>
              <a:r>
                <a:rPr lang="en-US" sz="800" dirty="0"/>
                <a:t>Retrieved from https://en.wikipedia.org/wiki/Normal_distribution</a:t>
              </a:r>
            </a:p>
          </p:txBody>
        </p:sp>
      </p:grpSp>
      <p:sp>
        <p:nvSpPr>
          <p:cNvPr id="12" name="Action Button: Help 11">
            <a:hlinkClick r:id="" action="ppaction://noaction" highlightClick="1"/>
          </p:cNvPr>
          <p:cNvSpPr/>
          <p:nvPr/>
        </p:nvSpPr>
        <p:spPr>
          <a:xfrm>
            <a:off x="7086601" y="4601051"/>
            <a:ext cx="1582782" cy="96154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68–95–99.7 rule for 1, 2, and 3 sigma’s</a:t>
            </a:r>
          </a:p>
        </p:txBody>
      </p:sp>
      <p:pic>
        <p:nvPicPr>
          <p:cNvPr id="13" name="Picture 2" descr="https://upload.wikimedia.org/wikipedia/commons/thumb/8/8c/Standard_deviation_diagram.svg/220px-Standard_deviation_diagra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657" y="4689055"/>
            <a:ext cx="4033087" cy="201654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134808"/>
            <a:ext cx="1440000" cy="823755"/>
          </a:xfrm>
          <a:prstGeom prst="rect">
            <a:avLst/>
          </a:prstGeom>
          <a:ln w="53975">
            <a:solidFill>
              <a:srgbClr val="FF0000"/>
            </a:solidFill>
          </a:ln>
        </p:spPr>
      </p:pic>
      <p:pic>
        <p:nvPicPr>
          <p:cNvPr id="15" name="Picture 14"/>
          <p:cNvPicPr>
            <a:picLocks noChangeAspect="1"/>
          </p:cNvPicPr>
          <p:nvPr/>
        </p:nvPicPr>
        <p:blipFill>
          <a:blip r:embed="rId5">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91098" y="142818"/>
            <a:ext cx="1440000" cy="807734"/>
          </a:xfrm>
          <a:prstGeom prst="rect">
            <a:avLst/>
          </a:prstGeom>
          <a:ln w="50800">
            <a:solidFill>
              <a:srgbClr val="FF0000"/>
            </a:solidFill>
          </a:ln>
        </p:spPr>
      </p:pic>
    </p:spTree>
    <p:extLst>
      <p:ext uri="{BB962C8B-B14F-4D97-AF65-F5344CB8AC3E}">
        <p14:creationId xmlns:p14="http://schemas.microsoft.com/office/powerpoint/2010/main" val="3621610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509" y="205347"/>
            <a:ext cx="5289993" cy="1143000"/>
          </a:xfrm>
        </p:spPr>
        <p:txBody>
          <a:bodyPr>
            <a:normAutofit fontScale="90000"/>
          </a:bodyPr>
          <a:lstStyle/>
          <a:p>
            <a:r>
              <a:rPr lang="en-CA" dirty="0"/>
              <a:t>Variance &amp; Standard Deviation</a:t>
            </a:r>
          </a:p>
        </p:txBody>
      </p:sp>
      <p:sp>
        <p:nvSpPr>
          <p:cNvPr id="3" name="Content Placeholder 2"/>
          <p:cNvSpPr>
            <a:spLocks noGrp="1"/>
          </p:cNvSpPr>
          <p:nvPr>
            <p:ph idx="1"/>
          </p:nvPr>
        </p:nvSpPr>
        <p:spPr>
          <a:xfrm>
            <a:off x="257382" y="1348347"/>
            <a:ext cx="8229600" cy="2156853"/>
          </a:xfrm>
        </p:spPr>
        <p:txBody>
          <a:bodyPr/>
          <a:lstStyle/>
          <a:p>
            <a:r>
              <a:rPr lang="en-CA" sz="2200" b="1" dirty="0"/>
              <a:t>Variance and particularly Standard Deviation are a measure of the width</a:t>
            </a:r>
            <a:r>
              <a:rPr lang="en-CA" sz="2200" dirty="0"/>
              <a:t> of a normal distribution curve. Variance is the square of Standard Deviation.</a:t>
            </a:r>
          </a:p>
          <a:p>
            <a:r>
              <a:rPr lang="en-CA" sz="2200" dirty="0"/>
              <a:t>Rough Order of Magnitude (</a:t>
            </a:r>
            <a:r>
              <a:rPr lang="en-CA" sz="2200" b="1" dirty="0"/>
              <a:t>ROM</a:t>
            </a:r>
            <a:r>
              <a:rPr lang="en-CA" sz="2200" dirty="0"/>
              <a:t>) estimates, which could be called Ballpark or SWAG estimates, would have a </a:t>
            </a:r>
            <a:r>
              <a:rPr lang="en-CA" sz="2200" b="1" dirty="0"/>
              <a:t>larger standard deviation</a:t>
            </a:r>
            <a:r>
              <a:rPr lang="en-CA" sz="2200" dirty="0"/>
              <a:t> than a more precise definitive estimate</a:t>
            </a:r>
          </a:p>
          <a:p>
            <a:endParaRPr lang="en-CA" sz="2200"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34808"/>
            <a:ext cx="1440000" cy="823755"/>
          </a:xfrm>
          <a:prstGeom prst="rect">
            <a:avLst/>
          </a:prstGeom>
          <a:ln w="53975">
            <a:solidFill>
              <a:srgbClr val="FF0000"/>
            </a:solidFill>
          </a:ln>
        </p:spPr>
      </p:pic>
      <p:pic>
        <p:nvPicPr>
          <p:cNvPr id="7" name="Picture 6"/>
          <p:cNvPicPr>
            <a:picLocks noChangeAspect="1"/>
          </p:cNvPicPr>
          <p:nvPr/>
        </p:nvPicPr>
        <p:blipFill>
          <a:blip r:embed="rId3">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91098" y="142818"/>
            <a:ext cx="1440000" cy="807734"/>
          </a:xfrm>
          <a:prstGeom prst="rect">
            <a:avLst/>
          </a:prstGeom>
          <a:ln w="50800">
            <a:solidFill>
              <a:srgbClr val="FF0000"/>
            </a:solidFill>
          </a:ln>
        </p:spPr>
      </p:pic>
      <p:pic>
        <p:nvPicPr>
          <p:cNvPr id="2050" name="Picture 2" descr="Distribution, Normal,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369" y="3505200"/>
            <a:ext cx="6143625"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istribution, Normal,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505200"/>
            <a:ext cx="4219576"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istribution, Normal, Statistics"/>
          <p:cNvPicPr>
            <a:picLocks noChangeAspect="1" noChangeArrowheads="1"/>
          </p:cNvPicPr>
          <p:nvPr/>
        </p:nvPicPr>
        <p:blipFill>
          <a:blip r:embed="rId5">
            <a:extLst>
              <a:ext uri="{BEBA8EAE-BF5A-486C-A8C5-ECC9F3942E4B}">
                <a14:imgProps xmlns:a14="http://schemas.microsoft.com/office/drawing/2010/main">
                  <a14:imgLayer r:embed="rId6">
                    <a14:imgEffect>
                      <a14:saturation sat="101000"/>
                    </a14:imgEffect>
                  </a14:imgLayer>
                </a14:imgProps>
              </a:ext>
              <a:ext uri="{28A0092B-C50C-407E-A947-70E740481C1C}">
                <a14:useLocalDpi xmlns:a14="http://schemas.microsoft.com/office/drawing/2010/main" val="0"/>
              </a:ext>
            </a:extLst>
          </a:blip>
          <a:srcRect/>
          <a:stretch>
            <a:fillRect/>
          </a:stretch>
        </p:blipFill>
        <p:spPr bwMode="auto">
          <a:xfrm>
            <a:off x="3277880" y="3505200"/>
            <a:ext cx="220852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898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28675"/>
          </a:xfrm>
        </p:spPr>
        <p:txBody>
          <a:bodyPr>
            <a:normAutofit fontScale="90000"/>
          </a:bodyPr>
          <a:lstStyle/>
          <a:p>
            <a:r>
              <a:rPr lang="en-US" dirty="0"/>
              <a:t>Probability of Project Meeting Cost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62025"/>
                <a:ext cx="8229600" cy="5359400"/>
              </a:xfrm>
            </p:spPr>
            <p:txBody>
              <a:bodyPr/>
              <a:lstStyle/>
              <a:p>
                <a:r>
                  <a:rPr lang="en-US" dirty="0"/>
                  <a:t>Recall the </a:t>
                </a:r>
                <a:r>
                  <a:rPr lang="en-US" b="1" dirty="0"/>
                  <a:t>simple formula </a:t>
                </a:r>
                <a:r>
                  <a:rPr lang="en-US" dirty="0"/>
                  <a:t>for Standard Deviation:</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𝑠</m:t>
                      </m:r>
                      <m:r>
                        <a:rPr lang="en-CA" sz="3200" b="0" i="1" smtClean="0">
                          <a:latin typeface="Cambria Math" panose="02040503050406030204" pitchFamily="18" charset="0"/>
                        </a:rPr>
                        <m:t>=</m:t>
                      </m:r>
                      <m:d>
                        <m:dPr>
                          <m:ctrlPr>
                            <a:rPr lang="en-CA" sz="3200" b="0" i="1" smtClean="0">
                              <a:latin typeface="Cambria Math" panose="02040503050406030204" pitchFamily="18" charset="0"/>
                            </a:rPr>
                          </m:ctrlPr>
                        </m:dPr>
                        <m:e>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𝑏</m:t>
                              </m:r>
                              <m:r>
                                <a:rPr lang="en-CA" sz="3200" b="0" i="1" smtClean="0">
                                  <a:latin typeface="Cambria Math" panose="02040503050406030204" pitchFamily="18" charset="0"/>
                                </a:rPr>
                                <m:t>−</m:t>
                              </m:r>
                              <m:r>
                                <a:rPr lang="en-CA" sz="3200" b="0" i="1" smtClean="0">
                                  <a:latin typeface="Cambria Math" panose="02040503050406030204" pitchFamily="18" charset="0"/>
                                </a:rPr>
                                <m:t>𝑎</m:t>
                              </m:r>
                            </m:num>
                            <m:den>
                              <m:r>
                                <a:rPr lang="en-CA" sz="3200" b="0" i="1" smtClean="0">
                                  <a:latin typeface="Cambria Math" panose="02040503050406030204" pitchFamily="18" charset="0"/>
                                </a:rPr>
                                <m:t>6</m:t>
                              </m:r>
                            </m:den>
                          </m:f>
                        </m:e>
                      </m:d>
                      <m:r>
                        <a:rPr lang="en-CA" sz="3200" b="0" i="1" smtClean="0">
                          <a:latin typeface="Cambria Math" panose="02040503050406030204" pitchFamily="18" charset="0"/>
                        </a:rPr>
                        <m:t> </m:t>
                      </m:r>
                    </m:oMath>
                  </m:oMathPara>
                </a14:m>
                <a:endParaRPr lang="en-US" sz="3200" dirty="0"/>
              </a:p>
              <a:p>
                <a:pPr lvl="1" eaLnBrk="1" hangingPunct="1"/>
                <a:r>
                  <a:rPr lang="en-US" dirty="0"/>
                  <a:t>Most likely (m)</a:t>
                </a:r>
              </a:p>
              <a:p>
                <a:pPr lvl="1" eaLnBrk="1" hangingPunct="1"/>
                <a:r>
                  <a:rPr lang="en-US" dirty="0"/>
                  <a:t>Most pessimistic (b) sometimes called P</a:t>
                </a:r>
              </a:p>
              <a:p>
                <a:pPr lvl="1" eaLnBrk="1" hangingPunct="1"/>
                <a:r>
                  <a:rPr lang="en-US" dirty="0"/>
                  <a:t>Most optimistic (a) sometimes called O</a:t>
                </a:r>
                <a:br>
                  <a:rPr lang="en-US" dirty="0"/>
                </a:br>
                <a:endParaRPr lang="en-US" dirty="0"/>
              </a:p>
              <a:p>
                <a:r>
                  <a:rPr lang="en-US" b="1" dirty="0">
                    <a:solidFill>
                      <a:srgbClr val="FF0000"/>
                    </a:solidFill>
                  </a:rPr>
                  <a:t>Exercise</a:t>
                </a:r>
                <a:r>
                  <a:rPr lang="en-US" dirty="0"/>
                  <a:t> -- If we know the PERT based cost estimate for a project is $130K , the optimistic estimate is $110k and the pessimistic estimate is $165K, what is the probability of the project being less than $145K?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62025"/>
                <a:ext cx="8229600" cy="5359400"/>
              </a:xfrm>
              <a:blipFill>
                <a:blip r:embed="rId3"/>
                <a:stretch>
                  <a:fillRect l="-963" t="-910" b="-2275"/>
                </a:stretch>
              </a:blipFill>
            </p:spPr>
            <p:txBody>
              <a:bodyPr/>
              <a:lstStyle/>
              <a:p>
                <a:r>
                  <a:rPr lang="en-CA">
                    <a:noFill/>
                  </a:rPr>
                  <a:t> </a:t>
                </a:r>
              </a:p>
            </p:txBody>
          </p:sp>
        </mc:Fallback>
      </mc:AlternateContent>
      <p:sp>
        <p:nvSpPr>
          <p:cNvPr id="4" name="Slide Number Placeholder 3"/>
          <p:cNvSpPr>
            <a:spLocks noGrp="1"/>
          </p:cNvSpPr>
          <p:nvPr>
            <p:ph type="sldNum" sz="quarter" idx="10"/>
          </p:nvPr>
        </p:nvSpPr>
        <p:spPr>
          <a:xfrm>
            <a:off x="7924800" y="5975350"/>
            <a:ext cx="7620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570CC-C189-4011-A74F-DC0FFB08CD88}"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5" name="Action Button: Sound 4">
            <a:hlinkClick r:id="" action="ppaction://noaction" highlightClick="1">
              <a:snd r:embed="rId4" name="applause.wav"/>
            </a:hlinkClick>
          </p:cNvPr>
          <p:cNvSpPr/>
          <p:nvPr/>
        </p:nvSpPr>
        <p:spPr>
          <a:xfrm>
            <a:off x="6477000" y="1447800"/>
            <a:ext cx="2514600" cy="2789238"/>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000" dirty="0"/>
              <a:t>We’ll use this approach when </a:t>
            </a:r>
            <a:r>
              <a:rPr lang="en-CA" sz="2000" b="1" dirty="0">
                <a:solidFill>
                  <a:srgbClr val="FF0000"/>
                </a:solidFill>
              </a:rPr>
              <a:t>we don’t have a sample set of data</a:t>
            </a:r>
            <a:r>
              <a:rPr lang="en-CA" sz="2000" dirty="0"/>
              <a:t>, e.g. we’ve never done this activity before but our experts came up with an O and P estimate!</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1804" y="5986876"/>
            <a:ext cx="999831" cy="707197"/>
          </a:xfrm>
          <a:prstGeom prst="rect">
            <a:avLst/>
          </a:prstGeom>
        </p:spPr>
      </p:pic>
    </p:spTree>
    <p:extLst>
      <p:ext uri="{BB962C8B-B14F-4D97-AF65-F5344CB8AC3E}">
        <p14:creationId xmlns:p14="http://schemas.microsoft.com/office/powerpoint/2010/main" val="199658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2590800" cy="1276350"/>
          </a:xfrm>
        </p:spPr>
        <p:txBody>
          <a:bodyPr/>
          <a:lstStyle/>
          <a:p>
            <a:r>
              <a:rPr lang="en-CA" dirty="0"/>
              <a:t>Probability Distribution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570CC-C189-4011-A74F-DC0FFB08CD88}"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704" y="98605"/>
            <a:ext cx="5187696" cy="6437376"/>
          </a:xfrm>
          <a:prstGeom prst="rect">
            <a:avLst/>
          </a:prstGeom>
        </p:spPr>
      </p:pic>
      <p:sp>
        <p:nvSpPr>
          <p:cNvPr id="5" name="Action Button: Sound 4">
            <a:hlinkClick r:id="" action="ppaction://noaction" highlightClick="1">
              <a:snd r:embed="rId3" name="applause.wav"/>
            </a:hlinkClick>
          </p:cNvPr>
          <p:cNvSpPr/>
          <p:nvPr/>
        </p:nvSpPr>
        <p:spPr>
          <a:xfrm>
            <a:off x="4953000" y="2021894"/>
            <a:ext cx="2736786" cy="2321506"/>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sz="2800" b="0" i="0" u="none" strike="noStrike" kern="1200" cap="none" spc="0" normalizeH="0" baseline="0" noProof="0" dirty="0">
                <a:ln>
                  <a:noFill/>
                </a:ln>
                <a:solidFill>
                  <a:prstClr val="white"/>
                </a:solidFill>
                <a:effectLst/>
                <a:uLnTx/>
                <a:uFillTx/>
                <a:latin typeface="Constantia"/>
                <a:ea typeface="+mn-ea"/>
                <a:cs typeface="+mn-cs"/>
              </a:rPr>
              <a:t>Note the key above, for the Z Table, the </a:t>
            </a:r>
            <a:r>
              <a:rPr kumimoji="0" lang="en-CA" sz="2800" b="1" i="0" u="none" strike="noStrike" kern="1200" cap="none" spc="0" normalizeH="0" baseline="0" noProof="0" dirty="0">
                <a:ln>
                  <a:noFill/>
                </a:ln>
                <a:solidFill>
                  <a:srgbClr val="FFFF00"/>
                </a:solidFill>
                <a:effectLst/>
                <a:uLnTx/>
                <a:uFillTx/>
                <a:latin typeface="Constantia"/>
                <a:ea typeface="+mn-ea"/>
                <a:cs typeface="+mn-cs"/>
              </a:rPr>
              <a:t>yellow</a:t>
            </a:r>
            <a:r>
              <a:rPr kumimoji="0" lang="en-CA" sz="2800" b="0" i="0" u="none" strike="noStrike" kern="1200" cap="none" spc="0" normalizeH="0" noProof="0" dirty="0">
                <a:ln>
                  <a:noFill/>
                </a:ln>
                <a:solidFill>
                  <a:prstClr val="white"/>
                </a:solidFill>
                <a:effectLst/>
                <a:uLnTx/>
                <a:uFillTx/>
                <a:latin typeface="Constantia"/>
                <a:ea typeface="+mn-ea"/>
                <a:cs typeface="+mn-cs"/>
              </a:rPr>
              <a:t> area in the table</a:t>
            </a:r>
            <a:endParaRPr kumimoji="0" lang="en-CA" sz="2800" b="0" i="0" u="none" strike="noStrike" kern="1200" cap="none" spc="0" normalizeH="0" baseline="0" noProof="0" dirty="0">
              <a:ln>
                <a:noFill/>
              </a:ln>
              <a:solidFill>
                <a:prstClr val="white"/>
              </a:solidFill>
              <a:effectLst/>
              <a:uLnTx/>
              <a:uFillTx/>
              <a:latin typeface="Constantia"/>
              <a:ea typeface="+mn-ea"/>
              <a:cs typeface="+mn-cs"/>
            </a:endParaRPr>
          </a:p>
        </p:txBody>
      </p:sp>
      <p:sp>
        <p:nvSpPr>
          <p:cNvPr id="3" name="TextBox 2"/>
          <p:cNvSpPr txBox="1"/>
          <p:nvPr/>
        </p:nvSpPr>
        <p:spPr>
          <a:xfrm>
            <a:off x="334780" y="1352550"/>
            <a:ext cx="3310310" cy="501675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Arial" charset="0"/>
                <a:ea typeface="+mn-ea"/>
                <a:cs typeface="Arial" charset="0"/>
              </a:rPr>
              <a:t>We can use this Z table to determine the probability of a scenario </a:t>
            </a:r>
            <a:r>
              <a:rPr kumimoji="0" lang="en-CA" sz="2000" b="0" i="0" u="sng" strike="noStrike" kern="1200" cap="none" spc="0" normalizeH="0" baseline="0" noProof="0" dirty="0">
                <a:ln>
                  <a:noFill/>
                </a:ln>
                <a:solidFill>
                  <a:prstClr val="black"/>
                </a:solidFill>
                <a:effectLst/>
                <a:uLnTx/>
                <a:uFillTx/>
                <a:latin typeface="Arial" charset="0"/>
                <a:ea typeface="+mn-ea"/>
                <a:cs typeface="Arial" charset="0"/>
              </a:rPr>
              <a:t>cost</a:t>
            </a:r>
            <a:r>
              <a:rPr kumimoji="0" lang="en-CA" sz="2000" b="0" i="0" u="none" strike="noStrike" kern="1200" cap="none" spc="0" normalizeH="0" baseline="0" noProof="0" dirty="0">
                <a:ln>
                  <a:noFill/>
                </a:ln>
                <a:solidFill>
                  <a:prstClr val="black"/>
                </a:solidFill>
                <a:effectLst/>
                <a:uLnTx/>
                <a:uFillTx/>
                <a:latin typeface="Arial" charset="0"/>
                <a:ea typeface="+mn-ea"/>
                <a:cs typeface="Arial" charset="0"/>
              </a:rPr>
              <a:t> for a project, but </a:t>
            </a:r>
            <a:r>
              <a:rPr kumimoji="0" lang="en-CA" sz="2000" b="1" i="0" u="none" strike="noStrike" kern="1200" cap="none" spc="0" normalizeH="0" baseline="0" noProof="0" dirty="0">
                <a:ln>
                  <a:noFill/>
                </a:ln>
                <a:solidFill>
                  <a:srgbClr val="FF0000"/>
                </a:solidFill>
                <a:effectLst/>
                <a:uLnTx/>
                <a:uFillTx/>
                <a:latin typeface="Arial" charset="0"/>
                <a:ea typeface="+mn-ea"/>
                <a:cs typeface="Arial" charset="0"/>
              </a:rPr>
              <a:t>we need to know:</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FF0000"/>
                </a:solidFill>
                <a:effectLst/>
                <a:uLnTx/>
                <a:uFillTx/>
                <a:latin typeface="Arial" charset="0"/>
                <a:ea typeface="+mn-ea"/>
                <a:cs typeface="Arial" charset="0"/>
              </a:rPr>
              <a:t>Estimated project </a:t>
            </a:r>
            <a:r>
              <a:rPr kumimoji="0" lang="en-CA" sz="2000" b="1" i="0" u="sng" strike="noStrike" kern="1200" cap="none" spc="0" normalizeH="0" baseline="0" noProof="0" dirty="0">
                <a:ln>
                  <a:noFill/>
                </a:ln>
                <a:solidFill>
                  <a:srgbClr val="FF0000"/>
                </a:solidFill>
                <a:effectLst/>
                <a:uLnTx/>
                <a:uFillTx/>
                <a:latin typeface="Arial" charset="0"/>
                <a:ea typeface="+mn-ea"/>
                <a:cs typeface="Arial" charset="0"/>
              </a:rPr>
              <a:t>cost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FF0000"/>
                </a:solidFill>
                <a:effectLst/>
                <a:uLnTx/>
                <a:uFillTx/>
                <a:latin typeface="Arial" charset="0"/>
                <a:ea typeface="+mn-ea"/>
                <a:cs typeface="Arial" charset="0"/>
              </a:rPr>
              <a:t>Project standard deviation</a:t>
            </a:r>
          </a:p>
          <a:p>
            <a:pPr marR="0" lvl="0" algn="l" defTabSz="914400" rtl="0" eaLnBrk="1" fontAlgn="base" latinLnBrk="0" hangingPunct="1">
              <a:lnSpc>
                <a:spcPct val="100000"/>
              </a:lnSpc>
              <a:spcBef>
                <a:spcPct val="0"/>
              </a:spcBef>
              <a:spcAft>
                <a:spcPct val="0"/>
              </a:spcAft>
              <a:buClrTx/>
              <a:buSzTx/>
              <a:tabLst/>
              <a:defRPr/>
            </a:pPr>
            <a:r>
              <a:rPr kumimoji="0" lang="en-CA" sz="2000" b="1" i="0" u="none" strike="noStrike" kern="1200" cap="none" spc="0" normalizeH="0" baseline="0" noProof="0" dirty="0">
                <a:ln>
                  <a:noFill/>
                </a:ln>
                <a:solidFill>
                  <a:srgbClr val="FF0000"/>
                </a:solidFill>
                <a:effectLst/>
                <a:uLnTx/>
                <a:uFillTx/>
                <a:latin typeface="Arial" charset="0"/>
                <a:ea typeface="+mn-ea"/>
                <a:cs typeface="Arial" charset="0"/>
              </a:rPr>
              <a:t>What is the </a:t>
            </a:r>
            <a:r>
              <a:rPr kumimoji="0" lang="en-CA" sz="2000" b="1" i="0" u="sng" strike="noStrike" kern="1200" cap="none" spc="0" normalizeH="0" baseline="0" noProof="0" dirty="0">
                <a:ln>
                  <a:noFill/>
                </a:ln>
                <a:solidFill>
                  <a:srgbClr val="FF0000"/>
                </a:solidFill>
                <a:effectLst/>
                <a:uLnTx/>
                <a:uFillTx/>
                <a:latin typeface="Arial" charset="0"/>
                <a:ea typeface="+mn-ea"/>
                <a:cs typeface="Arial" charset="0"/>
              </a:rPr>
              <a:t>cost estimate</a:t>
            </a:r>
            <a:r>
              <a:rPr kumimoji="0" lang="en-CA" sz="2000" b="1" i="0" u="none" strike="noStrike" kern="1200" cap="none" spc="0" normalizeH="0" baseline="0" noProof="0" dirty="0">
                <a:ln>
                  <a:noFill/>
                </a:ln>
                <a:solidFill>
                  <a:srgbClr val="FF0000"/>
                </a:solidFill>
                <a:effectLst/>
                <a:uLnTx/>
                <a:uFillTx/>
                <a:latin typeface="Arial" charset="0"/>
                <a:ea typeface="+mn-ea"/>
                <a:cs typeface="Arial" charset="0"/>
              </a:rPr>
              <a:t> mentioned in the scenario?</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FF0000"/>
                </a:solidFill>
                <a:effectLst/>
                <a:uLnTx/>
                <a:uFillTx/>
                <a:latin typeface="Arial" charset="0"/>
                <a:ea typeface="+mn-ea"/>
                <a:cs typeface="Arial" charset="0"/>
              </a:rPr>
              <a:t>Determine Z, via a calculation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Arial" charset="0"/>
                <a:ea typeface="+mn-ea"/>
                <a:cs typeface="Arial" charset="0"/>
              </a:rPr>
              <a:t>And then we can use the Z table to determine the probability</a:t>
            </a:r>
          </a:p>
        </p:txBody>
      </p:sp>
      <p:sp>
        <p:nvSpPr>
          <p:cNvPr id="7" name="Action Button: Sound 6">
            <a:hlinkClick r:id="" action="ppaction://noaction" highlightClick="1">
              <a:snd r:embed="rId3" name="applause.wav"/>
            </a:hlinkClick>
          </p:cNvPr>
          <p:cNvSpPr/>
          <p:nvPr/>
        </p:nvSpPr>
        <p:spPr>
          <a:xfrm>
            <a:off x="4953000" y="4536494"/>
            <a:ext cx="2736786" cy="1819856"/>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sz="2800" b="0" i="0" u="none" strike="noStrike" kern="1200" cap="none" spc="0" normalizeH="0" baseline="0" noProof="0" dirty="0">
                <a:ln>
                  <a:noFill/>
                </a:ln>
                <a:solidFill>
                  <a:prstClr val="white"/>
                </a:solidFill>
                <a:effectLst/>
                <a:uLnTx/>
                <a:uFillTx/>
                <a:latin typeface="Constantia"/>
                <a:ea typeface="+mn-ea"/>
                <a:cs typeface="+mn-cs"/>
              </a:rPr>
              <a:t>Z = </a:t>
            </a:r>
            <a:r>
              <a:rPr kumimoji="0" lang="en-CA" sz="2800" b="0" i="0" u="none" strike="noStrike" kern="1200" cap="none" spc="0" normalizeH="0" baseline="0" noProof="0" dirty="0" err="1">
                <a:ln>
                  <a:noFill/>
                </a:ln>
                <a:solidFill>
                  <a:prstClr val="white"/>
                </a:solidFill>
                <a:effectLst/>
                <a:uLnTx/>
                <a:uFillTx/>
                <a:latin typeface="Constantia"/>
                <a:ea typeface="+mn-ea"/>
                <a:cs typeface="+mn-cs"/>
              </a:rPr>
              <a:t>th</a:t>
            </a:r>
            <a:r>
              <a:rPr lang="en-CA" sz="2800" dirty="0">
                <a:solidFill>
                  <a:prstClr val="white"/>
                </a:solidFill>
                <a:latin typeface="Constantia"/>
              </a:rPr>
              <a:t>e number of standard deviations we’re using</a:t>
            </a:r>
            <a:endParaRPr kumimoji="0" lang="en-CA" sz="2800" b="0" i="0" u="none" strike="noStrike" kern="1200" cap="none" spc="0" normalizeH="0" baseline="0" noProof="0" dirty="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974588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2590800" cy="1276350"/>
          </a:xfrm>
        </p:spPr>
        <p:txBody>
          <a:bodyPr/>
          <a:lstStyle/>
          <a:p>
            <a:r>
              <a:rPr lang="en-CA" dirty="0"/>
              <a:t>Probability Distribution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570CC-C189-4011-A74F-DC0FFB08CD88}"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704" y="304800"/>
            <a:ext cx="5187696" cy="6437376"/>
          </a:xfrm>
          <a:prstGeom prst="rect">
            <a:avLst/>
          </a:prstGeom>
        </p:spPr>
      </p:pic>
      <p:sp>
        <p:nvSpPr>
          <p:cNvPr id="5" name="Action Button: Sound 4">
            <a:hlinkClick r:id="" action="ppaction://noaction" highlightClick="1">
              <a:snd r:embed="rId3" name="applause.wav"/>
            </a:hlinkClick>
          </p:cNvPr>
          <p:cNvSpPr/>
          <p:nvPr/>
        </p:nvSpPr>
        <p:spPr>
          <a:xfrm>
            <a:off x="457200" y="2133600"/>
            <a:ext cx="2362200" cy="1295399"/>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sz="2800" b="0" i="0" u="none" strike="noStrike" kern="1200" cap="none" spc="0" normalizeH="0" baseline="0" noProof="0" dirty="0">
                <a:ln>
                  <a:noFill/>
                </a:ln>
                <a:solidFill>
                  <a:prstClr val="white"/>
                </a:solidFill>
                <a:effectLst/>
                <a:uLnTx/>
                <a:uFillTx/>
                <a:latin typeface="Constantia"/>
                <a:ea typeface="+mn-ea"/>
                <a:cs typeface="+mn-cs"/>
              </a:rPr>
              <a:t>Note the key for the Z Table</a:t>
            </a:r>
          </a:p>
        </p:txBody>
      </p:sp>
      <p:sp>
        <p:nvSpPr>
          <p:cNvPr id="10" name="Action Button: Help 9">
            <a:hlinkClick r:id="" action="ppaction://noaction" highlightClick="1"/>
          </p:cNvPr>
          <p:cNvSpPr/>
          <p:nvPr/>
        </p:nvSpPr>
        <p:spPr>
          <a:xfrm>
            <a:off x="393192" y="3617494"/>
            <a:ext cx="2426208" cy="12192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What is the answer to our scenario?</a:t>
            </a:r>
            <a:endParaRPr lang="en-US" sz="2400"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5800" y="5022300"/>
            <a:ext cx="602003" cy="637992"/>
          </a:xfrm>
          <a:prstGeom prst="rect">
            <a:avLst/>
          </a:prstGeom>
        </p:spPr>
      </p:pic>
      <p:sp>
        <p:nvSpPr>
          <p:cNvPr id="14" name="Octagon 13"/>
          <p:cNvSpPr>
            <a:spLocks noChangeAspect="1"/>
          </p:cNvSpPr>
          <p:nvPr/>
        </p:nvSpPr>
        <p:spPr>
          <a:xfrm>
            <a:off x="8352721" y="57242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207364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Probability of Project Cost (cont’d)</a:t>
            </a:r>
            <a:br>
              <a:rPr lang="en-US" dirty="0"/>
            </a:br>
            <a:r>
              <a:rPr lang="en-US" sz="3100" b="1" dirty="0">
                <a:solidFill>
                  <a:srgbClr val="FF0000"/>
                </a:solidFill>
              </a:rPr>
              <a:t>What is our Project </a:t>
            </a:r>
            <a:r>
              <a:rPr lang="en-US" sz="3100" b="1" dirty="0" err="1">
                <a:solidFill>
                  <a:srgbClr val="FF0000"/>
                </a:solidFill>
              </a:rPr>
              <a:t>Std</a:t>
            </a:r>
            <a:r>
              <a:rPr lang="en-US" sz="3100" b="1" dirty="0">
                <a:solidFill>
                  <a:srgbClr val="FF0000"/>
                </a:solidFill>
              </a:rPr>
              <a:t> Deviation and Z?</a:t>
            </a:r>
            <a:endParaRPr lang="en-US" sz="3100" dirty="0"/>
          </a:p>
        </p:txBody>
      </p:sp>
      <p:sp>
        <p:nvSpPr>
          <p:cNvPr id="3" name="Content Placeholder 2"/>
          <p:cNvSpPr>
            <a:spLocks noGrp="1"/>
          </p:cNvSpPr>
          <p:nvPr>
            <p:ph idx="1"/>
          </p:nvPr>
        </p:nvSpPr>
        <p:spPr>
          <a:xfrm>
            <a:off x="370243" y="1483268"/>
            <a:ext cx="8229600" cy="4092730"/>
          </a:xfrm>
        </p:spPr>
        <p:txBody>
          <a:bodyPr/>
          <a:lstStyle/>
          <a:p>
            <a:r>
              <a:rPr lang="en-US" sz="2400" dirty="0"/>
              <a:t>Project Standard Deviation (</a:t>
            </a:r>
            <a:r>
              <a:rPr lang="el-GR" sz="2400" dirty="0"/>
              <a:t>σ</a:t>
            </a:r>
            <a:r>
              <a:rPr lang="en-US" sz="2400" dirty="0"/>
              <a:t>) or s = (p - 0)/6 =</a:t>
            </a:r>
            <a:br>
              <a:rPr lang="en-US" sz="2400" dirty="0"/>
            </a:br>
            <a:r>
              <a:rPr lang="en-US" sz="2400" dirty="0"/>
              <a:t>(165 -110)/6 = 9.166</a:t>
            </a:r>
          </a:p>
          <a:p>
            <a:r>
              <a:rPr lang="en-US" sz="2400" dirty="0"/>
              <a:t>We are interested in the Z for the cost  of $145K.  Z is the number of standard deviations from the top of our normal distribution curve (our project cost estimate of $130K).  </a:t>
            </a:r>
            <a:br>
              <a:rPr lang="en-US" sz="2400" dirty="0"/>
            </a:br>
            <a:br>
              <a:rPr lang="en-US" sz="2400" dirty="0"/>
            </a:br>
            <a:r>
              <a:rPr lang="en-US" sz="2400" dirty="0"/>
              <a:t>145 - 130 =15  Z = 15/9.166 = 1.64, or in other words, 145 is 1.64 standard deviations away from 130.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570CC-C189-4011-A74F-DC0FFB08CD88}"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184472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733800" y="-5846"/>
            <a:ext cx="5171311" cy="6727321"/>
          </a:xfrm>
          <a:prstGeom prst="rect">
            <a:avLst/>
          </a:prstGeom>
        </p:spPr>
      </p:pic>
      <p:sp>
        <p:nvSpPr>
          <p:cNvPr id="2" name="Title 1"/>
          <p:cNvSpPr>
            <a:spLocks noGrp="1"/>
          </p:cNvSpPr>
          <p:nvPr>
            <p:ph type="title"/>
          </p:nvPr>
        </p:nvSpPr>
        <p:spPr>
          <a:xfrm>
            <a:off x="457200" y="304799"/>
            <a:ext cx="8229600" cy="952881"/>
          </a:xfrm>
        </p:spPr>
        <p:txBody>
          <a:bodyPr>
            <a:normAutofit fontScale="90000"/>
          </a:bodyPr>
          <a:lstStyle/>
          <a:p>
            <a:r>
              <a:rPr lang="en-US" dirty="0"/>
              <a:t>Estimate Costs </a:t>
            </a:r>
            <a:br>
              <a:rPr lang="en-US" dirty="0"/>
            </a:br>
            <a:r>
              <a:rPr lang="en-US" dirty="0"/>
              <a:t> 7.2 in PMBOK</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a:t>
            </a:fld>
            <a:endParaRPr lang="en-US" dirty="0"/>
          </a:p>
        </p:txBody>
      </p:sp>
      <p:sp>
        <p:nvSpPr>
          <p:cNvPr id="7" name="Curved Down Arrow 6"/>
          <p:cNvSpPr/>
          <p:nvPr/>
        </p:nvSpPr>
        <p:spPr>
          <a:xfrm>
            <a:off x="3886200" y="29863"/>
            <a:ext cx="2057400" cy="691132"/>
          </a:xfrm>
          <a:prstGeom prst="curvedDownArrow">
            <a:avLst>
              <a:gd name="adj1" fmla="val 14210"/>
              <a:gd name="adj2" fmla="val 37391"/>
              <a:gd name="adj3" fmla="val 38814"/>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solidFill>
                <a:schemeClr val="tx1"/>
              </a:solidFill>
            </a:endParaRPr>
          </a:p>
        </p:txBody>
      </p:sp>
      <p:sp>
        <p:nvSpPr>
          <p:cNvPr id="13" name="TextBox 4"/>
          <p:cNvSpPr txBox="1">
            <a:spLocks noChangeArrowheads="1"/>
          </p:cNvSpPr>
          <p:nvPr/>
        </p:nvSpPr>
        <p:spPr bwMode="auto">
          <a:xfrm>
            <a:off x="3549290" y="6139902"/>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2017  </a:t>
            </a:r>
          </a:p>
        </p:txBody>
      </p:sp>
      <p:sp>
        <p:nvSpPr>
          <p:cNvPr id="17" name="Content Placeholder 2">
            <a:extLst>
              <a:ext uri="{FF2B5EF4-FFF2-40B4-BE49-F238E27FC236}">
                <a16:creationId xmlns:a16="http://schemas.microsoft.com/office/drawing/2014/main" id="{33296622-FFE2-4BBE-8DF0-68A01981D87A}"/>
              </a:ext>
            </a:extLst>
          </p:cNvPr>
          <p:cNvSpPr txBox="1">
            <a:spLocks/>
          </p:cNvSpPr>
          <p:nvPr/>
        </p:nvSpPr>
        <p:spPr bwMode="auto">
          <a:xfrm>
            <a:off x="457200" y="2874436"/>
            <a:ext cx="4419600" cy="3176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t>A process designed to derive an approximate cost of the resources required for the project. </a:t>
            </a:r>
          </a:p>
          <a:p>
            <a:r>
              <a:rPr lang="en-US" sz="2400" dirty="0"/>
              <a:t>Once we know the type and amount of resources we can determine the amount of funds required for the project.</a:t>
            </a:r>
          </a:p>
        </p:txBody>
      </p:sp>
    </p:spTree>
    <p:extLst>
      <p:ext uri="{BB962C8B-B14F-4D97-AF65-F5344CB8AC3E}">
        <p14:creationId xmlns:p14="http://schemas.microsoft.com/office/powerpoint/2010/main" val="1940647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normAutofit/>
          </a:bodyPr>
          <a:lstStyle/>
          <a:p>
            <a:r>
              <a:rPr lang="en-US" dirty="0"/>
              <a:t>Probability of Project Cost (cont’d)</a:t>
            </a:r>
            <a:br>
              <a:rPr lang="en-US" dirty="0"/>
            </a:br>
            <a:r>
              <a:rPr lang="en-US" sz="3100" b="1" dirty="0">
                <a:solidFill>
                  <a:srgbClr val="FF0000"/>
                </a:solidFill>
              </a:rPr>
              <a:t>What is the probability of Z in our table? And what is the probability for our question?</a:t>
            </a:r>
            <a:endParaRPr lang="en-US" sz="3100" dirty="0"/>
          </a:p>
        </p:txBody>
      </p:sp>
      <p:sp>
        <p:nvSpPr>
          <p:cNvPr id="3" name="Content Placeholder 2"/>
          <p:cNvSpPr>
            <a:spLocks noGrp="1"/>
          </p:cNvSpPr>
          <p:nvPr>
            <p:ph idx="1"/>
          </p:nvPr>
        </p:nvSpPr>
        <p:spPr>
          <a:xfrm>
            <a:off x="409432" y="1752600"/>
            <a:ext cx="8229600" cy="3200400"/>
          </a:xfrm>
        </p:spPr>
        <p:txBody>
          <a:bodyPr/>
          <a:lstStyle/>
          <a:p>
            <a:r>
              <a:rPr lang="en-US" sz="2400" dirty="0"/>
              <a:t>Looking at Appendix A with a Z of 1.64, we get a probability of 0.4495 which means there is 44.95% probability of the project being </a:t>
            </a:r>
            <a:r>
              <a:rPr lang="en-US" sz="2400" b="1" dirty="0"/>
              <a:t>between</a:t>
            </a:r>
            <a:r>
              <a:rPr lang="en-US" sz="2400" dirty="0"/>
              <a:t> $130K and $145K.</a:t>
            </a:r>
          </a:p>
          <a:p>
            <a:r>
              <a:rPr lang="en-US" sz="2400" dirty="0"/>
              <a:t>But we really want to know the probability of the project being anywhere less than $145K (between $0 and $145K) so we add 50%, to make 94.95% probability.  The 50% represents the left hand side of the bell curve, or the probability of the project being between $0 and $130K.</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570CC-C189-4011-A74F-DC0FFB08CD88}"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6" name="Action Button: Help 5">
            <a:hlinkClick r:id="" action="ppaction://noaction" highlightClick="1"/>
          </p:cNvPr>
          <p:cNvSpPr/>
          <p:nvPr/>
        </p:nvSpPr>
        <p:spPr>
          <a:xfrm>
            <a:off x="609600" y="4953000"/>
            <a:ext cx="7772400" cy="15240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b="1" dirty="0">
                <a:solidFill>
                  <a:srgbClr val="FF0000"/>
                </a:solidFill>
              </a:rPr>
              <a:t>New question</a:t>
            </a:r>
            <a:r>
              <a:rPr lang="en-CA" sz="2400" dirty="0"/>
              <a:t>, we want to know what the project cost would be so we had a 33% chance of our project being this cost or less -- to secure a </a:t>
            </a:r>
            <a:r>
              <a:rPr lang="en-CA" sz="2400" b="1" dirty="0"/>
              <a:t>bonus</a:t>
            </a:r>
            <a:r>
              <a:rPr lang="en-CA" sz="2400" dirty="0"/>
              <a:t>?</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3819465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2516" y="2470853"/>
            <a:ext cx="8229600" cy="1148070"/>
          </a:xfrm>
        </p:spPr>
        <p:txBody>
          <a:bodyPr/>
          <a:lstStyle/>
          <a:p>
            <a:r>
              <a:rPr lang="en-US" sz="2400" dirty="0"/>
              <a:t>We would have to use a </a:t>
            </a:r>
            <a:r>
              <a:rPr lang="en-US" sz="2400" b="1" dirty="0"/>
              <a:t>Negative</a:t>
            </a:r>
            <a:r>
              <a:rPr lang="en-US" sz="2400" dirty="0"/>
              <a:t> Z with the table we have which is a challenge so we are going to use an online tool (below) as well as the table.</a:t>
            </a: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A1747E-CCAC-4873-8F64-6507116E9B44}"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6" name="TextBox 5"/>
          <p:cNvSpPr txBox="1"/>
          <p:nvPr/>
        </p:nvSpPr>
        <p:spPr>
          <a:xfrm>
            <a:off x="531116" y="3764126"/>
            <a:ext cx="8001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nstantia"/>
                <a:ea typeface="+mn-ea"/>
                <a:cs typeface="+mn-cs"/>
              </a:rPr>
              <a:t>M4 Math is Fun, Standard Normal Distribution Table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nstantia"/>
                <a:ea typeface="+mn-ea"/>
                <a:cs typeface="+mn-cs"/>
                <a:hlinkClick r:id="rId2"/>
              </a:rPr>
              <a:t>https://www.mathsisfun.com/data/standard-normal-distribution-table.html</a:t>
            </a:r>
            <a:endParaRPr kumimoji="0" lang="en-CA" sz="18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10" name="Content Placeholder 3"/>
          <p:cNvSpPr txBox="1">
            <a:spLocks/>
          </p:cNvSpPr>
          <p:nvPr/>
        </p:nvSpPr>
        <p:spPr bwMode="auto">
          <a:xfrm>
            <a:off x="302515" y="4572000"/>
            <a:ext cx="6411199"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t>Using this tool, select “</a:t>
            </a:r>
            <a:r>
              <a:rPr lang="en-US" sz="2400" b="1" dirty="0">
                <a:solidFill>
                  <a:srgbClr val="FF0000"/>
                </a:solidFill>
              </a:rPr>
              <a:t>Up to Z</a:t>
            </a:r>
            <a:r>
              <a:rPr lang="en-US" sz="2400" dirty="0"/>
              <a:t>” in the top left, and use your cursor and left and right arrow keys to show “33%” probability and note what Z is.</a:t>
            </a:r>
          </a:p>
          <a:p>
            <a:r>
              <a:rPr lang="en-US" sz="2400" dirty="0"/>
              <a:t>Use Z to figure out the cost.</a:t>
            </a:r>
          </a:p>
          <a:p>
            <a:pPr marL="0" indent="0">
              <a:buNone/>
            </a:pPr>
            <a:endParaRPr lang="en-US" sz="2400" dirty="0"/>
          </a:p>
          <a:p>
            <a:endParaRPr lang="en-US" sz="2400" dirty="0"/>
          </a:p>
        </p:txBody>
      </p:sp>
      <p:sp>
        <p:nvSpPr>
          <p:cNvPr id="12" name="Action Button: Help 11">
            <a:hlinkClick r:id="" action="ppaction://noaction" highlightClick="1"/>
          </p:cNvPr>
          <p:cNvSpPr/>
          <p:nvPr/>
        </p:nvSpPr>
        <p:spPr>
          <a:xfrm>
            <a:off x="381000" y="228601"/>
            <a:ext cx="8151116" cy="210676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400" b="1" dirty="0">
                <a:solidFill>
                  <a:srgbClr val="FF0000"/>
                </a:solidFill>
              </a:rPr>
              <a:t>New question</a:t>
            </a:r>
            <a:r>
              <a:rPr lang="en-CA" sz="2400" dirty="0"/>
              <a:t>, our estimated project cost is $130K and using a normal distribution curve, we assume there is a 50% chance the cost will be more and a 50% chance the cost would be less.  New question, what would the cost have to be such that we only had a 33% chance of it being cheaper?</a:t>
            </a:r>
            <a:endParaRPr lang="en-US" sz="2400"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5022300"/>
            <a:ext cx="602003" cy="637992"/>
          </a:xfrm>
          <a:prstGeom prst="rect">
            <a:avLst/>
          </a:prstGeom>
        </p:spPr>
      </p:pic>
      <p:sp>
        <p:nvSpPr>
          <p:cNvPr id="13" name="Octagon 12"/>
          <p:cNvSpPr>
            <a:spLocks noChangeAspect="1"/>
          </p:cNvSpPr>
          <p:nvPr/>
        </p:nvSpPr>
        <p:spPr>
          <a:xfrm>
            <a:off x="8352721" y="57242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539416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179767"/>
            <a:ext cx="8001000" cy="1143000"/>
          </a:xfrm>
        </p:spPr>
        <p:txBody>
          <a:bodyPr>
            <a:normAutofit fontScale="90000"/>
          </a:bodyPr>
          <a:lstStyle/>
          <a:p>
            <a:r>
              <a:rPr lang="en-US" dirty="0"/>
              <a:t>We had a probability in mind of 33%, and want to know the project cost. </a:t>
            </a:r>
          </a:p>
        </p:txBody>
      </p:sp>
      <p:sp>
        <p:nvSpPr>
          <p:cNvPr id="4" name="Content Placeholder 3"/>
          <p:cNvSpPr>
            <a:spLocks noGrp="1"/>
          </p:cNvSpPr>
          <p:nvPr>
            <p:ph idx="1"/>
          </p:nvPr>
        </p:nvSpPr>
        <p:spPr>
          <a:xfrm>
            <a:off x="342900" y="2131962"/>
            <a:ext cx="8343900" cy="4589513"/>
          </a:xfrm>
        </p:spPr>
        <p:txBody>
          <a:bodyPr/>
          <a:lstStyle/>
          <a:p>
            <a:r>
              <a:rPr lang="en-US" sz="2400" dirty="0"/>
              <a:t>With the online tool above, use the radio button setting “</a:t>
            </a:r>
            <a:r>
              <a:rPr lang="en-US" sz="2400" b="1" dirty="0">
                <a:solidFill>
                  <a:srgbClr val="FF0000"/>
                </a:solidFill>
              </a:rPr>
              <a:t>Up to Z</a:t>
            </a:r>
            <a:r>
              <a:rPr lang="en-US" sz="2400" dirty="0"/>
              <a:t>” and when you slide Z to be 33%,  </a:t>
            </a:r>
            <a:r>
              <a:rPr lang="en-US" sz="2400" b="1" dirty="0">
                <a:solidFill>
                  <a:srgbClr val="FF0000"/>
                </a:solidFill>
              </a:rPr>
              <a:t>Z = -.44.</a:t>
            </a:r>
          </a:p>
          <a:p>
            <a:r>
              <a:rPr lang="en-US" sz="2400" dirty="0"/>
              <a:t>Because Z represents the number of standard deviations (s), we multiple our “s” by Z, 9.166 X -.44 = -4.03</a:t>
            </a:r>
          </a:p>
          <a:p>
            <a:r>
              <a:rPr lang="en-US" sz="2400" dirty="0"/>
              <a:t>So $130K - $4.03 ≈ $126K  Note we subtracted.</a:t>
            </a:r>
          </a:p>
          <a:p>
            <a:r>
              <a:rPr lang="en-US" sz="2400" dirty="0"/>
              <a:t>If our bonus number was set at $126K, we would have a 33% probability of achieving our bonus -- having our project cost $126K or less, or between $0K and $126K </a:t>
            </a:r>
          </a:p>
          <a:p>
            <a:r>
              <a:rPr lang="en-US" sz="2400" dirty="0"/>
              <a:t>We could also use the table, but it’s much trickier. </a:t>
            </a: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A1747E-CCAC-4873-8F64-6507116E9B44}"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6" name="TextBox 5"/>
          <p:cNvSpPr txBox="1"/>
          <p:nvPr/>
        </p:nvSpPr>
        <p:spPr>
          <a:xfrm>
            <a:off x="416816" y="1418705"/>
            <a:ext cx="8001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nstantia"/>
                <a:ea typeface="+mn-ea"/>
                <a:cs typeface="+mn-cs"/>
              </a:rPr>
              <a:t>M4 Math is Fun, Standard Normal Distribution Table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nstantia"/>
                <a:ea typeface="+mn-ea"/>
                <a:cs typeface="+mn-cs"/>
                <a:hlinkClick r:id="rId2"/>
              </a:rPr>
              <a:t>https://www.mathsisfun.com/data/standard-normal-distribution-table.html</a:t>
            </a:r>
            <a:endParaRPr kumimoji="0" lang="en-CA" sz="18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3915333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6" name="Picture 65"/>
          <p:cNvPicPr>
            <a:picLocks noChangeAspect="1"/>
          </p:cNvPicPr>
          <p:nvPr/>
        </p:nvPicPr>
        <p:blipFill rotWithShape="1">
          <a:blip r:embed="rId2"/>
          <a:srcRect l="15089" t="5643" r="23457" b="14047"/>
          <a:stretch/>
        </p:blipFill>
        <p:spPr>
          <a:xfrm>
            <a:off x="4667172" y="1371600"/>
            <a:ext cx="4267200" cy="4184303"/>
          </a:xfrm>
          <a:prstGeom prst="rect">
            <a:avLst/>
          </a:prstGeom>
        </p:spPr>
      </p:pic>
      <p:pic>
        <p:nvPicPr>
          <p:cNvPr id="65" name="Picture 64"/>
          <p:cNvPicPr>
            <a:picLocks noChangeAspect="1"/>
          </p:cNvPicPr>
          <p:nvPr/>
        </p:nvPicPr>
        <p:blipFill rotWithShape="1">
          <a:blip r:embed="rId3"/>
          <a:srcRect l="14210" t="5299" r="24168" b="15135"/>
          <a:stretch/>
        </p:blipFill>
        <p:spPr>
          <a:xfrm>
            <a:off x="228600" y="1371599"/>
            <a:ext cx="4343400" cy="4191001"/>
          </a:xfrm>
          <a:prstGeom prst="rect">
            <a:avLst/>
          </a:prstGeom>
          <a:ln>
            <a:solidFill>
              <a:schemeClr val="accent1">
                <a:shade val="50000"/>
                <a:satMod val="103000"/>
              </a:schemeClr>
            </a:solidFill>
          </a:ln>
        </p:spPr>
      </p:pic>
      <p:sp>
        <p:nvSpPr>
          <p:cNvPr id="3" name="Title 2"/>
          <p:cNvSpPr>
            <a:spLocks noGrp="1"/>
          </p:cNvSpPr>
          <p:nvPr>
            <p:ph type="title"/>
          </p:nvPr>
        </p:nvSpPr>
        <p:spPr>
          <a:xfrm>
            <a:off x="457200" y="76200"/>
            <a:ext cx="8001000" cy="1143000"/>
          </a:xfrm>
        </p:spPr>
        <p:txBody>
          <a:bodyPr>
            <a:normAutofit/>
          </a:bodyPr>
          <a:lstStyle/>
          <a:p>
            <a:pPr lvl="0" eaLnBrk="1" hangingPunct="1">
              <a:defRPr/>
            </a:pPr>
            <a:r>
              <a:rPr lang="en-CA" sz="3200" dirty="0">
                <a:solidFill>
                  <a:prstClr val="black"/>
                </a:solidFill>
                <a:latin typeface="Constantia"/>
              </a:rPr>
              <a:t>But could we look up the answer for Z, </a:t>
            </a:r>
            <a:r>
              <a:rPr lang="en-CA" sz="3200" b="1" dirty="0">
                <a:solidFill>
                  <a:srgbClr val="FF0000"/>
                </a:solidFill>
                <a:latin typeface="Constantia"/>
              </a:rPr>
              <a:t>using our Probability Distribution Table?</a:t>
            </a:r>
            <a:endParaRPr lang="en-CA" sz="3200" dirty="0">
              <a:solidFill>
                <a:prstClr val="black"/>
              </a:solidFill>
              <a:latin typeface="Constantia"/>
            </a:endParaRP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A1747E-CCAC-4873-8F64-6507116E9B44}"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9" name="TextBox 18"/>
          <p:cNvSpPr txBox="1"/>
          <p:nvPr/>
        </p:nvSpPr>
        <p:spPr>
          <a:xfrm>
            <a:off x="304800" y="3352800"/>
            <a:ext cx="1483616" cy="1200329"/>
          </a:xfrm>
          <a:prstGeom prst="rect">
            <a:avLst/>
          </a:prstGeom>
          <a:noFill/>
        </p:spPr>
        <p:txBody>
          <a:bodyPr wrap="square" rtlCol="0">
            <a:spAutoFit/>
          </a:bodyPr>
          <a:lstStyle/>
          <a:p>
            <a:r>
              <a:rPr lang="en-CA" dirty="0"/>
              <a:t>1) This area is given to us, it has to be </a:t>
            </a:r>
            <a:r>
              <a:rPr lang="en-CA" b="1" dirty="0"/>
              <a:t>33%</a:t>
            </a:r>
          </a:p>
        </p:txBody>
      </p:sp>
      <p:cxnSp>
        <p:nvCxnSpPr>
          <p:cNvPr id="21" name="Straight Arrow Connector 20"/>
          <p:cNvCxnSpPr>
            <a:stCxn id="19" idx="2"/>
          </p:cNvCxnSpPr>
          <p:nvPr/>
        </p:nvCxnSpPr>
        <p:spPr>
          <a:xfrm>
            <a:off x="1046608" y="4553129"/>
            <a:ext cx="553592" cy="437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297736" y="1369874"/>
            <a:ext cx="1912064" cy="1754326"/>
          </a:xfrm>
          <a:prstGeom prst="rect">
            <a:avLst/>
          </a:prstGeom>
          <a:noFill/>
        </p:spPr>
        <p:txBody>
          <a:bodyPr wrap="square" rtlCol="0">
            <a:spAutoFit/>
          </a:bodyPr>
          <a:lstStyle/>
          <a:p>
            <a:r>
              <a:rPr lang="en-CA" dirty="0"/>
              <a:t>2) The area of the left side of the curve is 50%, so this area has to be </a:t>
            </a:r>
            <a:r>
              <a:rPr lang="en-CA" b="1" dirty="0"/>
              <a:t>17% </a:t>
            </a:r>
            <a:r>
              <a:rPr lang="en-CA" dirty="0"/>
              <a:t>(50%-33%)</a:t>
            </a:r>
          </a:p>
        </p:txBody>
      </p:sp>
      <p:cxnSp>
        <p:nvCxnSpPr>
          <p:cNvPr id="23" name="Straight Arrow Connector 22"/>
          <p:cNvCxnSpPr>
            <a:stCxn id="22" idx="3"/>
          </p:cNvCxnSpPr>
          <p:nvPr/>
        </p:nvCxnSpPr>
        <p:spPr>
          <a:xfrm flipH="1">
            <a:off x="2202736" y="2247037"/>
            <a:ext cx="7064" cy="1012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865592" y="5622061"/>
            <a:ext cx="4762857" cy="923330"/>
          </a:xfrm>
          <a:prstGeom prst="rect">
            <a:avLst/>
          </a:prstGeom>
          <a:noFill/>
        </p:spPr>
        <p:txBody>
          <a:bodyPr wrap="square" rtlCol="0">
            <a:spAutoFit/>
          </a:bodyPr>
          <a:lstStyle/>
          <a:p>
            <a:r>
              <a:rPr lang="en-CA" dirty="0"/>
              <a:t>4) If we look up 17% on our table (the closet number is 0.17003), we also get a Z of 0.44, but it’s really </a:t>
            </a:r>
            <a:r>
              <a:rPr lang="en-CA" b="1" dirty="0">
                <a:solidFill>
                  <a:srgbClr val="FF0000"/>
                </a:solidFill>
              </a:rPr>
              <a:t>- 0.44</a:t>
            </a:r>
            <a:r>
              <a:rPr lang="en-CA" dirty="0"/>
              <a:t>, so we use accordingly.</a:t>
            </a:r>
          </a:p>
        </p:txBody>
      </p:sp>
      <p:cxnSp>
        <p:nvCxnSpPr>
          <p:cNvPr id="34" name="Straight Arrow Connector 33"/>
          <p:cNvCxnSpPr>
            <a:stCxn id="33" idx="0"/>
          </p:cNvCxnSpPr>
          <p:nvPr/>
        </p:nvCxnSpPr>
        <p:spPr>
          <a:xfrm flipV="1">
            <a:off x="6247021" y="5410201"/>
            <a:ext cx="825309" cy="211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5135572" y="1371600"/>
            <a:ext cx="3691596" cy="923330"/>
          </a:xfrm>
          <a:prstGeom prst="rect">
            <a:avLst/>
          </a:prstGeom>
          <a:noFill/>
        </p:spPr>
        <p:txBody>
          <a:bodyPr wrap="square" rtlCol="0">
            <a:spAutoFit/>
          </a:bodyPr>
          <a:lstStyle/>
          <a:p>
            <a:r>
              <a:rPr lang="en-CA" dirty="0"/>
              <a:t>3) If we flip the area from the left side to the right, we can use our table. This area would still be 17%</a:t>
            </a:r>
          </a:p>
        </p:txBody>
      </p:sp>
      <p:cxnSp>
        <p:nvCxnSpPr>
          <p:cNvPr id="36" name="Straight Arrow Connector 35"/>
          <p:cNvCxnSpPr>
            <a:stCxn id="35" idx="2"/>
          </p:cNvCxnSpPr>
          <p:nvPr/>
        </p:nvCxnSpPr>
        <p:spPr>
          <a:xfrm>
            <a:off x="6981370" y="2294930"/>
            <a:ext cx="90960" cy="744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6843280" y="5334000"/>
            <a:ext cx="74942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Action Button: Sound 69">
            <a:hlinkClick r:id="" action="ppaction://noaction" highlightClick="1">
              <a:snd r:embed="rId4" name="applause.wav"/>
            </a:hlinkClick>
          </p:cNvPr>
          <p:cNvSpPr/>
          <p:nvPr/>
        </p:nvSpPr>
        <p:spPr>
          <a:xfrm>
            <a:off x="228600" y="5638799"/>
            <a:ext cx="3578641" cy="906591"/>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b="1" dirty="0">
                <a:solidFill>
                  <a:srgbClr val="FF0000"/>
                </a:solidFill>
              </a:rPr>
              <a:t>Follow steps 1 through 4</a:t>
            </a: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3343979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5" name="Picture 64"/>
          <p:cNvPicPr>
            <a:picLocks noChangeAspect="1"/>
          </p:cNvPicPr>
          <p:nvPr/>
        </p:nvPicPr>
        <p:blipFill rotWithShape="1">
          <a:blip r:embed="rId2"/>
          <a:srcRect l="16657" t="16757" r="23479"/>
          <a:stretch/>
        </p:blipFill>
        <p:spPr>
          <a:xfrm>
            <a:off x="384831" y="1219200"/>
            <a:ext cx="8291510" cy="4876800"/>
          </a:xfrm>
          <a:prstGeom prst="rect">
            <a:avLst/>
          </a:prstGeom>
          <a:solidFill>
            <a:schemeClr val="bg1"/>
          </a:solidFill>
          <a:ln>
            <a:solidFill>
              <a:schemeClr val="accent1">
                <a:shade val="50000"/>
                <a:satMod val="103000"/>
              </a:schemeClr>
            </a:solidFill>
          </a:ln>
        </p:spPr>
      </p:pic>
      <p:sp>
        <p:nvSpPr>
          <p:cNvPr id="3" name="Title 2"/>
          <p:cNvSpPr>
            <a:spLocks noGrp="1"/>
          </p:cNvSpPr>
          <p:nvPr>
            <p:ph type="title"/>
          </p:nvPr>
        </p:nvSpPr>
        <p:spPr>
          <a:xfrm>
            <a:off x="457200" y="76200"/>
            <a:ext cx="8001000" cy="1143000"/>
          </a:xfrm>
        </p:spPr>
        <p:txBody>
          <a:bodyPr>
            <a:normAutofit/>
          </a:bodyPr>
          <a:lstStyle/>
          <a:p>
            <a:pPr lvl="0" eaLnBrk="1" hangingPunct="1">
              <a:defRPr/>
            </a:pPr>
            <a:r>
              <a:rPr lang="en-CA" sz="3200" dirty="0">
                <a:solidFill>
                  <a:prstClr val="black"/>
                </a:solidFill>
                <a:latin typeface="Constantia"/>
              </a:rPr>
              <a:t>We determined Z, </a:t>
            </a:r>
            <a:r>
              <a:rPr lang="en-CA" sz="3200" b="1" dirty="0">
                <a:solidFill>
                  <a:srgbClr val="FF0000"/>
                </a:solidFill>
                <a:latin typeface="Constantia"/>
              </a:rPr>
              <a:t>what but what would be the cost of the project?</a:t>
            </a:r>
            <a:endParaRPr lang="en-CA" sz="3200" dirty="0">
              <a:solidFill>
                <a:prstClr val="black"/>
              </a:solidFill>
              <a:latin typeface="Constantia"/>
            </a:endParaRP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A1747E-CCAC-4873-8F64-6507116E9B44}"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9" name="TextBox 18"/>
          <p:cNvSpPr txBox="1"/>
          <p:nvPr/>
        </p:nvSpPr>
        <p:spPr>
          <a:xfrm>
            <a:off x="1299322" y="2552151"/>
            <a:ext cx="1483616" cy="1200329"/>
          </a:xfrm>
          <a:prstGeom prst="rect">
            <a:avLst/>
          </a:prstGeom>
          <a:noFill/>
        </p:spPr>
        <p:txBody>
          <a:bodyPr wrap="square" rtlCol="0">
            <a:spAutoFit/>
          </a:bodyPr>
          <a:lstStyle/>
          <a:p>
            <a:r>
              <a:rPr lang="en-CA" dirty="0"/>
              <a:t>This area is given to us, it has to be </a:t>
            </a:r>
            <a:r>
              <a:rPr lang="en-CA" b="1" dirty="0"/>
              <a:t>33%</a:t>
            </a:r>
          </a:p>
        </p:txBody>
      </p:sp>
      <p:cxnSp>
        <p:nvCxnSpPr>
          <p:cNvPr id="21" name="Straight Arrow Connector 20"/>
          <p:cNvCxnSpPr>
            <a:stCxn id="19" idx="2"/>
          </p:cNvCxnSpPr>
          <p:nvPr/>
        </p:nvCxnSpPr>
        <p:spPr>
          <a:xfrm>
            <a:off x="2041130" y="3752480"/>
            <a:ext cx="741808" cy="628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239555" y="1387093"/>
            <a:ext cx="1912064" cy="1754326"/>
          </a:xfrm>
          <a:prstGeom prst="rect">
            <a:avLst/>
          </a:prstGeom>
          <a:noFill/>
        </p:spPr>
        <p:txBody>
          <a:bodyPr wrap="square" rtlCol="0">
            <a:spAutoFit/>
          </a:bodyPr>
          <a:lstStyle/>
          <a:p>
            <a:r>
              <a:rPr lang="en-CA" dirty="0"/>
              <a:t>The area of the left side of the curve is 50%, so this area has to be </a:t>
            </a:r>
            <a:r>
              <a:rPr lang="en-CA" b="1" dirty="0"/>
              <a:t>17% </a:t>
            </a:r>
            <a:r>
              <a:rPr lang="en-CA" dirty="0"/>
              <a:t>(50%-33%)</a:t>
            </a:r>
          </a:p>
        </p:txBody>
      </p:sp>
      <p:cxnSp>
        <p:nvCxnSpPr>
          <p:cNvPr id="23" name="Straight Arrow Connector 22"/>
          <p:cNvCxnSpPr>
            <a:stCxn id="22" idx="1"/>
          </p:cNvCxnSpPr>
          <p:nvPr/>
        </p:nvCxnSpPr>
        <p:spPr>
          <a:xfrm flipH="1">
            <a:off x="4191000" y="2264256"/>
            <a:ext cx="2048555" cy="822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73992" y="5297269"/>
            <a:ext cx="1968986" cy="646331"/>
          </a:xfrm>
          <a:prstGeom prst="rect">
            <a:avLst/>
          </a:prstGeom>
          <a:noFill/>
        </p:spPr>
        <p:txBody>
          <a:bodyPr wrap="square" rtlCol="0">
            <a:spAutoFit/>
          </a:bodyPr>
          <a:lstStyle/>
          <a:p>
            <a:pPr algn="r"/>
            <a:r>
              <a:rPr lang="en-CA" dirty="0"/>
              <a:t>$130K - $4.033K</a:t>
            </a:r>
          </a:p>
          <a:p>
            <a:pPr algn="r"/>
            <a:r>
              <a:rPr lang="en-CA" dirty="0"/>
              <a:t>≈ $126K</a:t>
            </a:r>
          </a:p>
        </p:txBody>
      </p:sp>
      <p:cxnSp>
        <p:nvCxnSpPr>
          <p:cNvPr id="63" name="Straight Arrow Connector 62"/>
          <p:cNvCxnSpPr/>
          <p:nvPr/>
        </p:nvCxnSpPr>
        <p:spPr>
          <a:xfrm>
            <a:off x="2908266" y="5352363"/>
            <a:ext cx="1552227" cy="8041"/>
          </a:xfrm>
          <a:prstGeom prst="straightConnector1">
            <a:avLst/>
          </a:prstGeom>
          <a:ln w="19050">
            <a:solidFill>
              <a:srgbClr val="FF0000"/>
            </a:solidFill>
            <a:headEnd type="triangle" w="lg" len="lg"/>
            <a:tailEnd type="triangle" w="lg" len="lg"/>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
        <p:nvSpPr>
          <p:cNvPr id="10" name="Rectangle 9"/>
          <p:cNvSpPr/>
          <p:nvPr/>
        </p:nvSpPr>
        <p:spPr>
          <a:xfrm>
            <a:off x="4530066" y="5627861"/>
            <a:ext cx="3929281" cy="369332"/>
          </a:xfrm>
          <a:prstGeom prst="rect">
            <a:avLst/>
          </a:prstGeom>
        </p:spPr>
        <p:txBody>
          <a:bodyPr wrap="none">
            <a:spAutoFit/>
          </a:bodyPr>
          <a:lstStyle/>
          <a:p>
            <a:pPr algn="ctr"/>
            <a:r>
              <a:rPr lang="en-CA" b="1" dirty="0">
                <a:solidFill>
                  <a:srgbClr val="FF0000"/>
                </a:solidFill>
              </a:rPr>
              <a:t>- 0.44 Z = </a:t>
            </a:r>
            <a:r>
              <a:rPr lang="en-CA" dirty="0"/>
              <a:t>-.44 * $9.166K = -$</a:t>
            </a:r>
            <a:r>
              <a:rPr lang="en-CA" b="1" dirty="0"/>
              <a:t>4.033K</a:t>
            </a:r>
          </a:p>
        </p:txBody>
      </p:sp>
      <p:sp>
        <p:nvSpPr>
          <p:cNvPr id="27" name="Rectangle 26"/>
          <p:cNvSpPr/>
          <p:nvPr/>
        </p:nvSpPr>
        <p:spPr>
          <a:xfrm>
            <a:off x="4025530" y="4925069"/>
            <a:ext cx="864339" cy="369332"/>
          </a:xfrm>
          <a:prstGeom prst="rect">
            <a:avLst/>
          </a:prstGeom>
        </p:spPr>
        <p:txBody>
          <a:bodyPr wrap="none">
            <a:spAutoFit/>
          </a:bodyPr>
          <a:lstStyle/>
          <a:p>
            <a:r>
              <a:rPr lang="en-CA" dirty="0"/>
              <a:t>$130K</a:t>
            </a:r>
          </a:p>
        </p:txBody>
      </p:sp>
      <p:sp>
        <p:nvSpPr>
          <p:cNvPr id="28" name="Rectangle 27"/>
          <p:cNvSpPr/>
          <p:nvPr/>
        </p:nvSpPr>
        <p:spPr>
          <a:xfrm>
            <a:off x="2581558" y="4924392"/>
            <a:ext cx="864339" cy="369332"/>
          </a:xfrm>
          <a:prstGeom prst="rect">
            <a:avLst/>
          </a:prstGeom>
        </p:spPr>
        <p:txBody>
          <a:bodyPr wrap="none">
            <a:spAutoFit/>
          </a:bodyPr>
          <a:lstStyle/>
          <a:p>
            <a:r>
              <a:rPr lang="en-CA" b="1" dirty="0">
                <a:solidFill>
                  <a:srgbClr val="FF0000"/>
                </a:solidFill>
              </a:rPr>
              <a:t>$126K</a:t>
            </a:r>
          </a:p>
        </p:txBody>
      </p:sp>
      <p:cxnSp>
        <p:nvCxnSpPr>
          <p:cNvPr id="29" name="Straight Arrow Connector 28"/>
          <p:cNvCxnSpPr/>
          <p:nvPr/>
        </p:nvCxnSpPr>
        <p:spPr>
          <a:xfrm flipV="1">
            <a:off x="2226389" y="5158723"/>
            <a:ext cx="392546" cy="302876"/>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0" idx="1"/>
          </p:cNvCxnSpPr>
          <p:nvPr/>
        </p:nvCxnSpPr>
        <p:spPr>
          <a:xfrm flipH="1" flipV="1">
            <a:off x="3801066" y="5461599"/>
            <a:ext cx="729000" cy="350928"/>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1018685" y="6294780"/>
            <a:ext cx="6982315" cy="369332"/>
          </a:xfrm>
          <a:prstGeom prst="rect">
            <a:avLst/>
          </a:prstGeom>
          <a:noFill/>
        </p:spPr>
        <p:txBody>
          <a:bodyPr wrap="square" rtlCol="0">
            <a:spAutoFit/>
          </a:bodyPr>
          <a:lstStyle/>
          <a:p>
            <a:r>
              <a:rPr lang="en-CA" dirty="0"/>
              <a:t>There is a 33% probability of our project costing </a:t>
            </a:r>
            <a:r>
              <a:rPr lang="en-CA" b="1" u="sng" dirty="0"/>
              <a:t>less than $126K</a:t>
            </a:r>
          </a:p>
        </p:txBody>
      </p:sp>
    </p:spTree>
    <p:extLst>
      <p:ext uri="{BB962C8B-B14F-4D97-AF65-F5344CB8AC3E}">
        <p14:creationId xmlns:p14="http://schemas.microsoft.com/office/powerpoint/2010/main" val="3932541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57200" y="609600"/>
            <a:ext cx="8229600" cy="1143000"/>
          </a:xfrm>
        </p:spPr>
        <p:txBody>
          <a:bodyPr/>
          <a:lstStyle/>
          <a:p>
            <a:pPr eaLnBrk="1" hangingPunct="1"/>
            <a:r>
              <a:rPr lang="en-US" dirty="0"/>
              <a:t>Problems with Cost Estimation</a:t>
            </a:r>
          </a:p>
        </p:txBody>
      </p:sp>
      <p:sp>
        <p:nvSpPr>
          <p:cNvPr id="31746" name="Rectangle 3"/>
          <p:cNvSpPr>
            <a:spLocks noGrp="1" noChangeArrowheads="1"/>
          </p:cNvSpPr>
          <p:nvPr>
            <p:ph type="body" idx="1"/>
          </p:nvPr>
        </p:nvSpPr>
        <p:spPr>
          <a:xfrm>
            <a:off x="423862" y="1524000"/>
            <a:ext cx="8229600" cy="4389437"/>
          </a:xfrm>
        </p:spPr>
        <p:txBody>
          <a:bodyPr/>
          <a:lstStyle/>
          <a:p>
            <a:pPr eaLnBrk="1" hangingPunct="1">
              <a:lnSpc>
                <a:spcPct val="170000"/>
              </a:lnSpc>
              <a:buFont typeface="Wingdings" pitchFamily="2" charset="2"/>
              <a:buChar char="ü"/>
            </a:pPr>
            <a:r>
              <a:rPr lang="en-US" b="1" dirty="0"/>
              <a:t>Low</a:t>
            </a:r>
            <a:r>
              <a:rPr lang="en-US" dirty="0"/>
              <a:t> initial estimates</a:t>
            </a:r>
          </a:p>
          <a:p>
            <a:pPr eaLnBrk="1" hangingPunct="1">
              <a:lnSpc>
                <a:spcPct val="170000"/>
              </a:lnSpc>
              <a:buFont typeface="Wingdings" pitchFamily="2" charset="2"/>
              <a:buChar char="ü"/>
            </a:pPr>
            <a:r>
              <a:rPr lang="en-US" dirty="0"/>
              <a:t>Unexpected </a:t>
            </a:r>
            <a:r>
              <a:rPr lang="en-US" b="1" dirty="0"/>
              <a:t>technical</a:t>
            </a:r>
            <a:r>
              <a:rPr lang="en-US" dirty="0"/>
              <a:t> difficulties</a:t>
            </a:r>
          </a:p>
          <a:p>
            <a:pPr eaLnBrk="1" hangingPunct="1">
              <a:lnSpc>
                <a:spcPct val="170000"/>
              </a:lnSpc>
              <a:buFont typeface="Wingdings" pitchFamily="2" charset="2"/>
              <a:buChar char="ü"/>
            </a:pPr>
            <a:r>
              <a:rPr lang="en-US" dirty="0"/>
              <a:t>Lack of </a:t>
            </a:r>
            <a:r>
              <a:rPr lang="en-US" b="1" dirty="0"/>
              <a:t>definition</a:t>
            </a:r>
          </a:p>
          <a:p>
            <a:pPr eaLnBrk="1" hangingPunct="1">
              <a:lnSpc>
                <a:spcPct val="170000"/>
              </a:lnSpc>
              <a:buFont typeface="Wingdings" pitchFamily="2" charset="2"/>
              <a:buChar char="ü"/>
            </a:pPr>
            <a:r>
              <a:rPr lang="en-US" dirty="0"/>
              <a:t>Specification </a:t>
            </a:r>
            <a:r>
              <a:rPr lang="en-US" b="1" dirty="0"/>
              <a:t>changes</a:t>
            </a:r>
          </a:p>
          <a:p>
            <a:pPr eaLnBrk="1" hangingPunct="1">
              <a:lnSpc>
                <a:spcPct val="170000"/>
              </a:lnSpc>
              <a:buFont typeface="Wingdings" pitchFamily="2" charset="2"/>
              <a:buChar char="ü"/>
            </a:pPr>
            <a:r>
              <a:rPr lang="en-US" b="1" dirty="0"/>
              <a:t>External</a:t>
            </a:r>
            <a:r>
              <a:rPr lang="en-US" dirty="0"/>
              <a:t> factors</a:t>
            </a:r>
          </a:p>
          <a:p>
            <a:pPr eaLnBrk="1" hangingPunct="1">
              <a:lnSpc>
                <a:spcPct val="170000"/>
              </a:lnSpc>
              <a:buFont typeface="Wingdings" pitchFamily="2" charset="2"/>
              <a:buChar char="ü"/>
            </a:pPr>
            <a:r>
              <a:rPr lang="en-US" dirty="0"/>
              <a:t>Any </a:t>
            </a:r>
            <a:r>
              <a:rPr lang="en-US" b="1" dirty="0"/>
              <a:t>many more </a:t>
            </a:r>
            <a:r>
              <a:rPr lang="en-US" dirty="0"/>
              <a:t>…</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8F8036B6-B56E-4701-A8F0-30B065960F87}" type="slidenum">
              <a:rPr lang="en-US">
                <a:solidFill>
                  <a:srgbClr val="045C75"/>
                </a:solidFill>
                <a:cs typeface="Arial" charset="0"/>
              </a:rPr>
              <a:pPr fontAlgn="base">
                <a:spcBef>
                  <a:spcPct val="0"/>
                </a:spcBef>
                <a:spcAft>
                  <a:spcPct val="0"/>
                </a:spcAft>
                <a:defRPr/>
              </a:pPr>
              <a:t>45</a:t>
            </a:fld>
            <a:endParaRPr lang="en-US">
              <a:solidFill>
                <a:srgbClr val="045C75"/>
              </a:solidFill>
              <a:cs typeface="Arial" charset="0"/>
            </a:endParaRPr>
          </a:p>
        </p:txBody>
      </p:sp>
      <p:sp>
        <p:nvSpPr>
          <p:cNvPr id="3" name="Action Button: Help 2">
            <a:hlinkClick r:id="" action="ppaction://noaction" highlightClick="1"/>
          </p:cNvPr>
          <p:cNvSpPr/>
          <p:nvPr/>
        </p:nvSpPr>
        <p:spPr>
          <a:xfrm>
            <a:off x="6324600" y="2057400"/>
            <a:ext cx="2133600" cy="18288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What problems have you personally faced when you’ve tried to estimate costs?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533400"/>
            <a:ext cx="8229600" cy="1143000"/>
          </a:xfrm>
        </p:spPr>
        <p:txBody>
          <a:bodyPr/>
          <a:lstStyle/>
          <a:p>
            <a:pPr eaLnBrk="1" hangingPunct="1"/>
            <a:r>
              <a:rPr lang="en-US" dirty="0"/>
              <a:t>Review of Learning Objectives</a:t>
            </a:r>
          </a:p>
        </p:txBody>
      </p:sp>
      <p:sp>
        <p:nvSpPr>
          <p:cNvPr id="3" name="Content Placeholder 2"/>
          <p:cNvSpPr>
            <a:spLocks noGrp="1"/>
          </p:cNvSpPr>
          <p:nvPr>
            <p:ph idx="1"/>
          </p:nvPr>
        </p:nvSpPr>
        <p:spPr>
          <a:xfrm>
            <a:off x="447675" y="1286669"/>
            <a:ext cx="8229600" cy="4389437"/>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z="2800" dirty="0"/>
              <a:t>Apply common </a:t>
            </a:r>
            <a:r>
              <a:rPr lang="en-US" sz="2800" b="1" dirty="0"/>
              <a:t>forms of cost estimation </a:t>
            </a:r>
            <a:r>
              <a:rPr lang="en-US" sz="2800" dirty="0"/>
              <a:t>for project work, including ROM, ballpark estimates and definitive estimates.</a:t>
            </a:r>
          </a:p>
          <a:p>
            <a:pPr marL="274320" indent="-274320" eaLnBrk="1" fontAlgn="auto" hangingPunct="1">
              <a:spcAft>
                <a:spcPts val="0"/>
              </a:spcAft>
              <a:buClr>
                <a:schemeClr val="accent3"/>
              </a:buClr>
              <a:buFont typeface="Wingdings 2"/>
              <a:buChar char=""/>
              <a:defRPr/>
            </a:pPr>
            <a:r>
              <a:rPr lang="en-US" sz="2800" dirty="0"/>
              <a:t>Understand the advantages of </a:t>
            </a:r>
            <a:r>
              <a:rPr lang="en-US" sz="2800" b="1" dirty="0"/>
              <a:t>analogous</a:t>
            </a:r>
            <a:r>
              <a:rPr lang="en-US" sz="2800" dirty="0"/>
              <a:t> and </a:t>
            </a:r>
            <a:r>
              <a:rPr lang="en-US" sz="2800" b="1" dirty="0"/>
              <a:t>parametric</a:t>
            </a:r>
            <a:r>
              <a:rPr lang="en-US" sz="2800" dirty="0"/>
              <a:t> cost estimation and the application of </a:t>
            </a:r>
            <a:r>
              <a:rPr lang="en-US" sz="2800" b="1" dirty="0"/>
              <a:t>learning curve </a:t>
            </a:r>
            <a:r>
              <a:rPr lang="en-US" sz="2800" dirty="0"/>
              <a:t>models in cost estimation.</a:t>
            </a:r>
          </a:p>
          <a:p>
            <a:pPr marL="274320" indent="-274320" eaLnBrk="1" fontAlgn="auto" hangingPunct="1">
              <a:spcAft>
                <a:spcPts val="0"/>
              </a:spcAft>
              <a:buClr>
                <a:schemeClr val="accent3"/>
              </a:buClr>
              <a:buFont typeface="Wingdings 2"/>
              <a:buChar char=""/>
              <a:defRPr/>
            </a:pPr>
            <a:r>
              <a:rPr lang="en-US" sz="2800" dirty="0"/>
              <a:t>Use of </a:t>
            </a:r>
            <a:r>
              <a:rPr lang="en-US" sz="2800" b="1" dirty="0"/>
              <a:t>Function Points </a:t>
            </a:r>
            <a:r>
              <a:rPr lang="en-US" sz="2800" dirty="0"/>
              <a:t>for estimating</a:t>
            </a:r>
          </a:p>
          <a:p>
            <a:pPr marL="274320" indent="-274320" eaLnBrk="1" fontAlgn="auto" hangingPunct="1">
              <a:spcAft>
                <a:spcPts val="0"/>
              </a:spcAft>
              <a:buClr>
                <a:schemeClr val="accent3"/>
              </a:buClr>
              <a:buFont typeface="Wingdings 2"/>
              <a:buChar char=""/>
              <a:defRPr/>
            </a:pPr>
            <a:r>
              <a:rPr lang="en-US" sz="2800" dirty="0"/>
              <a:t>Work with 3-point estimates, PERT, and Statistical Cost Estimation including probabilities</a:t>
            </a:r>
          </a:p>
          <a:p>
            <a:pPr marL="274320" indent="-274320" eaLnBrk="1" fontAlgn="auto" hangingPunct="1">
              <a:spcAft>
                <a:spcPts val="0"/>
              </a:spcAft>
              <a:buClr>
                <a:schemeClr val="accent3"/>
              </a:buClr>
              <a:buFont typeface="Wingdings 2"/>
              <a:buChar char=""/>
              <a:defRPr/>
            </a:pPr>
            <a:r>
              <a:rPr lang="en-US" sz="2800" dirty="0"/>
              <a:t>Discern the various reasons why project cost </a:t>
            </a:r>
            <a:r>
              <a:rPr lang="en-US" sz="2800" b="1" dirty="0"/>
              <a:t>estimation is often done poorly</a:t>
            </a:r>
            <a:r>
              <a:rPr lang="en-US" sz="2800" dirty="0"/>
              <a:t>.</a:t>
            </a:r>
          </a:p>
          <a:p>
            <a:pPr marL="514350" indent="-514350" eaLnBrk="1" fontAlgn="auto" hangingPunct="1">
              <a:spcAft>
                <a:spcPts val="0"/>
              </a:spcAft>
              <a:buClr>
                <a:schemeClr val="accent3"/>
              </a:buClr>
              <a:buFont typeface="+mj-lt"/>
              <a:buAutoNum type="arabicPeriod"/>
              <a:defRPr/>
            </a:pPr>
            <a:endParaRPr lang="en-US" sz="2800" dirty="0"/>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ED2D6CEA-8E33-4A21-AC78-8390686DE6E9}" type="slidenum">
              <a:rPr lang="en-US">
                <a:solidFill>
                  <a:srgbClr val="045C75"/>
                </a:solidFill>
                <a:cs typeface="Arial" charset="0"/>
              </a:rPr>
              <a:pPr fontAlgn="base">
                <a:spcBef>
                  <a:spcPct val="0"/>
                </a:spcBef>
                <a:spcAft>
                  <a:spcPct val="0"/>
                </a:spcAft>
                <a:defRPr/>
              </a:pPr>
              <a:t>46</a:t>
            </a:fld>
            <a:endParaRPr lang="en-US">
              <a:solidFill>
                <a:srgbClr val="045C75"/>
              </a:solidFill>
              <a:cs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17" y="204788"/>
            <a:ext cx="8229600" cy="1143000"/>
          </a:xfrm>
        </p:spPr>
        <p:txBody>
          <a:bodyPr/>
          <a:lstStyle/>
          <a:p>
            <a:r>
              <a:rPr lang="en-US" dirty="0"/>
              <a:t>Homework</a:t>
            </a:r>
          </a:p>
        </p:txBody>
      </p:sp>
      <p:sp>
        <p:nvSpPr>
          <p:cNvPr id="3" name="Content Placeholder 2"/>
          <p:cNvSpPr>
            <a:spLocks noGrp="1"/>
          </p:cNvSpPr>
          <p:nvPr>
            <p:ph idx="1"/>
          </p:nvPr>
        </p:nvSpPr>
        <p:spPr>
          <a:xfrm>
            <a:off x="444062" y="1358298"/>
            <a:ext cx="8242738" cy="4389437"/>
          </a:xfrm>
        </p:spPr>
        <p:txBody>
          <a:bodyPr/>
          <a:lstStyle/>
          <a:p>
            <a:r>
              <a:rPr lang="en-US" sz="2400" b="1" dirty="0"/>
              <a:t>Refer to the Start Here section of this module </a:t>
            </a:r>
          </a:p>
          <a:p>
            <a:r>
              <a:rPr lang="en-US" sz="2400" dirty="0"/>
              <a:t>Read for </a:t>
            </a:r>
            <a:r>
              <a:rPr lang="en-US" sz="2400" b="1" u="sng" dirty="0"/>
              <a:t>next</a:t>
            </a:r>
            <a:r>
              <a:rPr lang="en-US" sz="2400" dirty="0"/>
              <a:t> module:</a:t>
            </a:r>
          </a:p>
          <a:p>
            <a:pPr lvl="1"/>
            <a:r>
              <a:rPr lang="en-US" sz="2000" dirty="0"/>
              <a:t>Kerzner 12th Ed  506-509, 529-531, 11th 745-747, 773-775</a:t>
            </a:r>
            <a:endParaRPr lang="en-CA" sz="2000" dirty="0"/>
          </a:p>
          <a:p>
            <a:pPr lvl="1"/>
            <a:r>
              <a:rPr lang="en-US" sz="2000" dirty="0"/>
              <a:t>PMBOK 6th Ed  7.3</a:t>
            </a:r>
          </a:p>
          <a:p>
            <a:r>
              <a:rPr lang="en-CA" sz="2400" dirty="0"/>
              <a:t>Review PPT files with solutions</a:t>
            </a:r>
            <a:endParaRPr lang="en-US" sz="2400" dirty="0"/>
          </a:p>
          <a:p>
            <a:r>
              <a:rPr lang="en-CA" sz="2400" dirty="0"/>
              <a:t>Assignments, practice quizzes and graded quizzes, check the Course at a Glance and  FOL/Content/Course Assignments &amp; FOL/Evaluations/Quizzes</a:t>
            </a:r>
          </a:p>
          <a:p>
            <a:endParaRPr lang="en-US" sz="2400"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47</a:t>
            </a:fld>
            <a:endParaRPr lang="en-US" dirty="0"/>
          </a:p>
        </p:txBody>
      </p:sp>
    </p:spTree>
    <p:extLst>
      <p:ext uri="{BB962C8B-B14F-4D97-AF65-F5344CB8AC3E}">
        <p14:creationId xmlns:p14="http://schemas.microsoft.com/office/powerpoint/2010/main" val="2636338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4" descr="copyright"/>
          <p:cNvPicPr>
            <a:picLocks noChangeAspect="1" noChangeArrowheads="1"/>
          </p:cNvPicPr>
          <p:nvPr/>
        </p:nvPicPr>
        <p:blipFill>
          <a:blip r:embed="rId2"/>
          <a:srcRect/>
          <a:stretch>
            <a:fillRect/>
          </a:stretch>
        </p:blipFill>
        <p:spPr bwMode="auto">
          <a:xfrm>
            <a:off x="0" y="2136775"/>
            <a:ext cx="9144000" cy="28575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CA074AF8-065B-4E3D-BE4C-27D0DEF743FE}" type="slidenum">
              <a:rPr lang="en-US">
                <a:solidFill>
                  <a:srgbClr val="045C75"/>
                </a:solidFill>
                <a:cs typeface="Arial" charset="0"/>
              </a:rPr>
              <a:pPr fontAlgn="base">
                <a:spcBef>
                  <a:spcPct val="0"/>
                </a:spcBef>
                <a:spcAft>
                  <a:spcPct val="0"/>
                </a:spcAft>
                <a:defRPr/>
              </a:pPr>
              <a:t>48</a:t>
            </a:fld>
            <a:endParaRPr lang="en-US">
              <a:solidFill>
                <a:srgbClr val="045C75"/>
              </a:solidFill>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49"/>
            <a:ext cx="8229600" cy="1143000"/>
          </a:xfrm>
        </p:spPr>
        <p:txBody>
          <a:bodyPr>
            <a:normAutofit/>
          </a:bodyPr>
          <a:lstStyle/>
          <a:p>
            <a:r>
              <a:rPr lang="en-US" dirty="0"/>
              <a:t>Estimate Costs 7.2 in PMBOK</a:t>
            </a:r>
          </a:p>
        </p:txBody>
      </p:sp>
      <p:sp>
        <p:nvSpPr>
          <p:cNvPr id="3" name="Content Placeholder 2"/>
          <p:cNvSpPr>
            <a:spLocks noGrp="1"/>
          </p:cNvSpPr>
          <p:nvPr>
            <p:ph idx="1"/>
          </p:nvPr>
        </p:nvSpPr>
        <p:spPr>
          <a:xfrm>
            <a:off x="3673642" y="4186988"/>
            <a:ext cx="5165558" cy="1985211"/>
          </a:xfrm>
        </p:spPr>
        <p:txBody>
          <a:bodyPr/>
          <a:lstStyle/>
          <a:p>
            <a:pPr marL="0" indent="0">
              <a:buNone/>
            </a:pPr>
            <a:r>
              <a:rPr lang="en-US" sz="2400" dirty="0"/>
              <a:t>The major outputs are the </a:t>
            </a:r>
            <a:r>
              <a:rPr lang="en-US" sz="2400" b="1" dirty="0"/>
              <a:t>Cost Estimate</a:t>
            </a:r>
            <a:r>
              <a:rPr lang="en-US" sz="2400" dirty="0"/>
              <a:t>, and the </a:t>
            </a:r>
            <a:r>
              <a:rPr lang="en-US" sz="2400" b="1" dirty="0"/>
              <a:t>Basis of Estimate</a:t>
            </a:r>
            <a:r>
              <a:rPr lang="en-US" sz="2400" dirty="0"/>
              <a:t> (logic, methodology, calculations – to perform the estimate)</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5</a:t>
            </a:fld>
            <a:endParaRPr lang="en-US" dirty="0"/>
          </a:p>
        </p:txBody>
      </p:sp>
      <p:sp>
        <p:nvSpPr>
          <p:cNvPr id="13" name="TextBox 4"/>
          <p:cNvSpPr txBox="1">
            <a:spLocks noChangeArrowheads="1"/>
          </p:cNvSpPr>
          <p:nvPr/>
        </p:nvSpPr>
        <p:spPr bwMode="auto">
          <a:xfrm>
            <a:off x="3145213" y="6429611"/>
            <a:ext cx="26550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100" dirty="0"/>
              <a:t>Source: PMBOK 6</a:t>
            </a:r>
            <a:r>
              <a:rPr lang="en-CA" sz="1100" baseline="30000" dirty="0"/>
              <a:t>th</a:t>
            </a:r>
            <a:r>
              <a:rPr lang="en-CA" sz="1100" dirty="0"/>
              <a:t> Edition, 2017  </a:t>
            </a:r>
          </a:p>
        </p:txBody>
      </p:sp>
      <p:pic>
        <p:nvPicPr>
          <p:cNvPr id="10" name="Picture 9"/>
          <p:cNvPicPr>
            <a:picLocks noChangeAspect="1"/>
          </p:cNvPicPr>
          <p:nvPr/>
        </p:nvPicPr>
        <p:blipFill rotWithShape="1">
          <a:blip r:embed="rId2"/>
          <a:srcRect l="35365" r="33691" b="48942"/>
          <a:stretch/>
        </p:blipFill>
        <p:spPr>
          <a:xfrm>
            <a:off x="609600" y="937268"/>
            <a:ext cx="2590800" cy="5561176"/>
          </a:xfrm>
          <a:prstGeom prst="rect">
            <a:avLst/>
          </a:prstGeom>
        </p:spPr>
      </p:pic>
      <p:cxnSp>
        <p:nvCxnSpPr>
          <p:cNvPr id="7" name="Straight Arrow Connector 6">
            <a:extLst>
              <a:ext uri="{FF2B5EF4-FFF2-40B4-BE49-F238E27FC236}">
                <a16:creationId xmlns:a16="http://schemas.microsoft.com/office/drawing/2014/main" id="{D35A7A26-3426-4296-A541-ABAD508290DF}"/>
              </a:ext>
            </a:extLst>
          </p:cNvPr>
          <p:cNvCxnSpPr>
            <a:cxnSpLocks/>
            <a:stCxn id="3" idx="1"/>
          </p:cNvCxnSpPr>
          <p:nvPr/>
        </p:nvCxnSpPr>
        <p:spPr>
          <a:xfrm flipH="1">
            <a:off x="2582782" y="5179594"/>
            <a:ext cx="1090860" cy="659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Action Button: Help 10">
            <a:hlinkClick r:id="" action="ppaction://noaction" highlightClick="1"/>
            <a:extLst>
              <a:ext uri="{FF2B5EF4-FFF2-40B4-BE49-F238E27FC236}">
                <a16:creationId xmlns:a16="http://schemas.microsoft.com/office/drawing/2014/main" id="{2352AD7E-013D-4409-A339-41DC3578B766}"/>
              </a:ext>
            </a:extLst>
          </p:cNvPr>
          <p:cNvSpPr/>
          <p:nvPr/>
        </p:nvSpPr>
        <p:spPr>
          <a:xfrm>
            <a:off x="3733802" y="1187842"/>
            <a:ext cx="4729262" cy="2741734"/>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 What is a </a:t>
            </a:r>
            <a:r>
              <a:rPr lang="en-CA" sz="2400" b="1" dirty="0"/>
              <a:t>Basis of Estimates</a:t>
            </a:r>
            <a:r>
              <a:rPr lang="en-CA" sz="2400" dirty="0"/>
              <a:t>? </a:t>
            </a:r>
            <a:br>
              <a:rPr lang="en-CA" sz="2400" dirty="0"/>
            </a:br>
            <a:r>
              <a:rPr lang="en-CA" sz="2400" dirty="0"/>
              <a:t>How we derived the estimate, i.e. the logic, data, methodology and our approach to calculations used to estimate the resources required to perform the tasks</a:t>
            </a:r>
          </a:p>
        </p:txBody>
      </p:sp>
    </p:spTree>
    <p:extLst>
      <p:ext uri="{BB962C8B-B14F-4D97-AF65-F5344CB8AC3E}">
        <p14:creationId xmlns:p14="http://schemas.microsoft.com/office/powerpoint/2010/main" val="50184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78232"/>
            <a:ext cx="8229600" cy="1143000"/>
          </a:xfrm>
        </p:spPr>
        <p:txBody>
          <a:bodyPr anchor="t">
            <a:normAutofit fontScale="90000"/>
          </a:bodyPr>
          <a:lstStyle/>
          <a:p>
            <a:pPr eaLnBrk="1" hangingPunct="1"/>
            <a:r>
              <a:rPr lang="en-US" dirty="0"/>
              <a:t>Cost Estimation (</a:t>
            </a:r>
            <a:r>
              <a:rPr lang="en-US" b="1" dirty="0">
                <a:solidFill>
                  <a:srgbClr val="00B050"/>
                </a:solidFill>
              </a:rPr>
              <a:t>industry terms</a:t>
            </a:r>
            <a:r>
              <a:rPr lang="en-US" dirty="0"/>
              <a:t> - </a:t>
            </a:r>
            <a:r>
              <a:rPr lang="en-US" b="1" u="sng" dirty="0">
                <a:solidFill>
                  <a:srgbClr val="00B050"/>
                </a:solidFill>
              </a:rPr>
              <a:t>symmetrical</a:t>
            </a:r>
            <a:r>
              <a:rPr lang="en-US" dirty="0"/>
              <a:t> estimates)</a:t>
            </a:r>
          </a:p>
        </p:txBody>
      </p:sp>
      <p:sp>
        <p:nvSpPr>
          <p:cNvPr id="22530" name="Rectangle 3"/>
          <p:cNvSpPr>
            <a:spLocks noGrp="1" noChangeArrowheads="1"/>
          </p:cNvSpPr>
          <p:nvPr>
            <p:ph type="body" idx="1"/>
          </p:nvPr>
        </p:nvSpPr>
        <p:spPr>
          <a:xfrm>
            <a:off x="457200" y="1447800"/>
            <a:ext cx="8229600" cy="4681982"/>
          </a:xfrm>
        </p:spPr>
        <p:txBody>
          <a:bodyPr/>
          <a:lstStyle/>
          <a:p>
            <a:pPr eaLnBrk="1" hangingPunct="1">
              <a:buFont typeface="Wingdings" pitchFamily="2" charset="2"/>
              <a:buChar char="Ø"/>
            </a:pPr>
            <a:r>
              <a:rPr lang="en-US" sz="2400" b="1" dirty="0"/>
              <a:t>Ballpark</a:t>
            </a:r>
            <a:r>
              <a:rPr lang="en-US" sz="2400" dirty="0"/>
              <a:t>, or Rough Order of Magnitude (</a:t>
            </a:r>
            <a:r>
              <a:rPr lang="en-US" sz="2400" b="1" dirty="0"/>
              <a:t>ROM</a:t>
            </a:r>
            <a:r>
              <a:rPr lang="en-US" sz="2400" dirty="0"/>
              <a:t>), or SWAG </a:t>
            </a:r>
            <a:r>
              <a:rPr lang="en-US" sz="2400" dirty="0">
                <a:cs typeface="Arial" charset="0"/>
              </a:rPr>
              <a:t>±30%</a:t>
            </a:r>
          </a:p>
          <a:p>
            <a:pPr lvl="1" eaLnBrk="1" hangingPunct="1">
              <a:buFont typeface="Wingdings" pitchFamily="2" charset="2"/>
              <a:buChar char="Ø"/>
            </a:pPr>
            <a:r>
              <a:rPr lang="en-US" sz="1600" dirty="0">
                <a:cs typeface="Arial" charset="0"/>
              </a:rPr>
              <a:t>When time is scarce, e.g. to determine if worth going forward with project. </a:t>
            </a:r>
          </a:p>
          <a:p>
            <a:pPr eaLnBrk="1" hangingPunct="1">
              <a:buFont typeface="Wingdings" pitchFamily="2" charset="2"/>
              <a:buChar char="Ø"/>
            </a:pPr>
            <a:r>
              <a:rPr lang="en-US" sz="2400" b="1" dirty="0"/>
              <a:t>Comparative / Analogous </a:t>
            </a:r>
            <a:r>
              <a:rPr lang="en-US" sz="2400" dirty="0">
                <a:cs typeface="Arial" charset="0"/>
              </a:rPr>
              <a:t>±15%</a:t>
            </a:r>
          </a:p>
          <a:p>
            <a:pPr lvl="1" eaLnBrk="1" hangingPunct="1">
              <a:buFont typeface="Wingdings" pitchFamily="2" charset="2"/>
              <a:buChar char="Ø"/>
            </a:pPr>
            <a:r>
              <a:rPr lang="en-US" sz="1600" dirty="0">
                <a:cs typeface="Arial" charset="0"/>
              </a:rPr>
              <a:t>Based on historical data and insert multipliers to account for inflation etc. </a:t>
            </a:r>
          </a:p>
          <a:p>
            <a:pPr lvl="1" eaLnBrk="1" hangingPunct="1">
              <a:buFont typeface="Wingdings" pitchFamily="2" charset="2"/>
              <a:buChar char="Ø"/>
            </a:pPr>
            <a:r>
              <a:rPr lang="en-US" sz="1600" dirty="0">
                <a:cs typeface="Arial" charset="0"/>
              </a:rPr>
              <a:t>Make sure previous work project is comparable and history is available</a:t>
            </a:r>
          </a:p>
          <a:p>
            <a:pPr lvl="1" eaLnBrk="1" hangingPunct="1">
              <a:buFont typeface="Wingdings" pitchFamily="2" charset="2"/>
              <a:buChar char="Ø"/>
            </a:pPr>
            <a:r>
              <a:rPr lang="en-US" sz="1600" dirty="0">
                <a:cs typeface="Arial" charset="0"/>
              </a:rPr>
              <a:t>Parametric Estimating uses statistical relationship between relevant historical data </a:t>
            </a:r>
            <a:endParaRPr lang="en-US" sz="1600" dirty="0"/>
          </a:p>
          <a:p>
            <a:pPr eaLnBrk="1" hangingPunct="1">
              <a:buFont typeface="Wingdings" pitchFamily="2" charset="2"/>
              <a:buChar char="Ø"/>
            </a:pPr>
            <a:r>
              <a:rPr lang="en-US" sz="2400" b="1" dirty="0"/>
              <a:t>Feasibility</a:t>
            </a:r>
            <a:r>
              <a:rPr lang="en-US" sz="2400" dirty="0"/>
              <a:t> </a:t>
            </a:r>
            <a:r>
              <a:rPr lang="en-US" sz="2400" dirty="0">
                <a:cs typeface="Arial" charset="0"/>
              </a:rPr>
              <a:t>±10%</a:t>
            </a:r>
          </a:p>
          <a:p>
            <a:pPr lvl="1" eaLnBrk="1" hangingPunct="1">
              <a:buFont typeface="Wingdings" pitchFamily="2" charset="2"/>
              <a:buChar char="Ø"/>
            </a:pPr>
            <a:r>
              <a:rPr lang="en-US" sz="1600" dirty="0">
                <a:cs typeface="Arial" charset="0"/>
              </a:rPr>
              <a:t>Based on real quotes after preliminary design work complete.</a:t>
            </a:r>
            <a:endParaRPr lang="en-US" sz="1600" dirty="0"/>
          </a:p>
          <a:p>
            <a:pPr eaLnBrk="1" hangingPunct="1">
              <a:buFont typeface="Wingdings" pitchFamily="2" charset="2"/>
              <a:buChar char="Ø"/>
            </a:pPr>
            <a:r>
              <a:rPr lang="en-US" sz="2400" b="1" dirty="0"/>
              <a:t>Definitive</a:t>
            </a:r>
            <a:r>
              <a:rPr lang="en-US" sz="2400" dirty="0"/>
              <a:t> </a:t>
            </a:r>
            <a:r>
              <a:rPr lang="en-US" sz="2400" dirty="0">
                <a:cs typeface="Arial" charset="0"/>
              </a:rPr>
              <a:t>±5%</a:t>
            </a:r>
          </a:p>
          <a:p>
            <a:pPr lvl="1" eaLnBrk="1" hangingPunct="1">
              <a:buFont typeface="Wingdings" pitchFamily="2" charset="2"/>
              <a:buChar char="Ø"/>
            </a:pPr>
            <a:r>
              <a:rPr lang="en-US" sz="1600" dirty="0">
                <a:cs typeface="Arial" charset="0"/>
              </a:rPr>
              <a:t>Estimates upon completion of most design work.</a:t>
            </a:r>
          </a:p>
          <a:p>
            <a:pPr lvl="1" eaLnBrk="1" hangingPunct="1">
              <a:buFont typeface="Wingdings" pitchFamily="2" charset="2"/>
              <a:buChar char="Ø"/>
            </a:pPr>
            <a:r>
              <a:rPr lang="en-US" sz="1600" dirty="0">
                <a:cs typeface="Arial" charset="0"/>
              </a:rPr>
              <a:t>Purchase Orders have been submitted based on known prices and specs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6</a:t>
            </a:fld>
            <a:endParaRPr lang="en-US">
              <a:solidFill>
                <a:srgbClr val="045C75"/>
              </a:solidFill>
              <a:cs typeface="Arial" charset="0"/>
            </a:endParaRPr>
          </a:p>
        </p:txBody>
      </p:sp>
      <p:sp>
        <p:nvSpPr>
          <p:cNvPr id="5" name="Action Button: Help 4">
            <a:hlinkClick r:id="" action="ppaction://noaction" highlightClick="1"/>
          </p:cNvPr>
          <p:cNvSpPr/>
          <p:nvPr/>
        </p:nvSpPr>
        <p:spPr>
          <a:xfrm>
            <a:off x="2476500" y="5979033"/>
            <a:ext cx="4191000" cy="534416"/>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Example of a simple analogous estimate?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234" y="5979033"/>
            <a:ext cx="999831" cy="7071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8150" y="311150"/>
            <a:ext cx="8229600" cy="1143000"/>
          </a:xfrm>
        </p:spPr>
        <p:txBody>
          <a:bodyPr anchor="t">
            <a:normAutofit fontScale="90000"/>
          </a:bodyPr>
          <a:lstStyle/>
          <a:p>
            <a:pPr eaLnBrk="1" hangingPunct="1"/>
            <a:r>
              <a:rPr lang="en-US" b="1" dirty="0"/>
              <a:t>Cost Estimation (but via the </a:t>
            </a:r>
            <a:r>
              <a:rPr lang="en-US" b="1" dirty="0">
                <a:solidFill>
                  <a:srgbClr val="FF0000"/>
                </a:solidFill>
              </a:rPr>
              <a:t>PMBOK Guide </a:t>
            </a:r>
            <a:r>
              <a:rPr lang="en-US" b="1" dirty="0"/>
              <a:t>which</a:t>
            </a:r>
            <a:r>
              <a:rPr lang="en-US" b="1" dirty="0">
                <a:solidFill>
                  <a:srgbClr val="FF0000"/>
                </a:solidFill>
              </a:rPr>
              <a:t> </a:t>
            </a:r>
            <a:r>
              <a:rPr lang="en-US" b="1" dirty="0"/>
              <a:t>are</a:t>
            </a:r>
            <a:r>
              <a:rPr lang="en-US" b="1" dirty="0">
                <a:solidFill>
                  <a:srgbClr val="FF0000"/>
                </a:solidFill>
              </a:rPr>
              <a:t> </a:t>
            </a:r>
            <a:r>
              <a:rPr lang="en-US" b="1" u="sng" dirty="0">
                <a:solidFill>
                  <a:srgbClr val="FF0000"/>
                </a:solidFill>
              </a:rPr>
              <a:t>asymmetrical</a:t>
            </a:r>
            <a:r>
              <a:rPr lang="en-US" b="1" dirty="0">
                <a:solidFill>
                  <a:srgbClr val="FF0000"/>
                </a:solidFill>
              </a:rPr>
              <a:t> </a:t>
            </a:r>
            <a:r>
              <a:rPr lang="en-US" b="1" dirty="0"/>
              <a:t>estimates)</a:t>
            </a:r>
          </a:p>
        </p:txBody>
      </p:sp>
      <p:sp>
        <p:nvSpPr>
          <p:cNvPr id="22530" name="Rectangle 3"/>
          <p:cNvSpPr>
            <a:spLocks noGrp="1" noChangeArrowheads="1"/>
          </p:cNvSpPr>
          <p:nvPr>
            <p:ph type="body" idx="1"/>
          </p:nvPr>
        </p:nvSpPr>
        <p:spPr/>
        <p:txBody>
          <a:bodyPr/>
          <a:lstStyle/>
          <a:p>
            <a:pPr marL="0" indent="0" eaLnBrk="1" hangingPunct="1">
              <a:buNone/>
            </a:pPr>
            <a:r>
              <a:rPr lang="en-US" sz="2800" dirty="0"/>
              <a:t>Note the PMBOK 6 is using </a:t>
            </a:r>
            <a:r>
              <a:rPr lang="en-US" sz="2800" dirty="0">
                <a:solidFill>
                  <a:srgbClr val="FF0000"/>
                </a:solidFill>
              </a:rPr>
              <a:t>asymmetrical</a:t>
            </a:r>
            <a:r>
              <a:rPr lang="en-US" sz="2800" dirty="0"/>
              <a:t> plus and minus numbers for two estimates, ROM and Definitive.  Asymmetrical reflects the skewed nature of most estimates in projects, see slide note. </a:t>
            </a:r>
          </a:p>
          <a:p>
            <a:pPr eaLnBrk="1" hangingPunct="1">
              <a:buFont typeface="Wingdings" pitchFamily="2" charset="2"/>
              <a:buChar char="Ø"/>
            </a:pPr>
            <a:r>
              <a:rPr lang="en-US" sz="2800" dirty="0"/>
              <a:t>PMBOK </a:t>
            </a:r>
            <a:r>
              <a:rPr lang="en-US" sz="2800" b="1" dirty="0"/>
              <a:t>Rough Order of Magnitude </a:t>
            </a:r>
            <a:r>
              <a:rPr lang="en-US" sz="2800" dirty="0"/>
              <a:t>(</a:t>
            </a:r>
            <a:r>
              <a:rPr lang="en-US" sz="2800" b="1" dirty="0"/>
              <a:t>ROM</a:t>
            </a:r>
            <a:r>
              <a:rPr lang="en-US" sz="2800" dirty="0"/>
              <a:t>)</a:t>
            </a:r>
            <a:endParaRPr lang="en-US" sz="2800" dirty="0">
              <a:solidFill>
                <a:srgbClr val="FF0000"/>
              </a:solidFill>
              <a:cs typeface="Arial" charset="0"/>
            </a:endParaRPr>
          </a:p>
          <a:p>
            <a:pPr lvl="1" eaLnBrk="1" hangingPunct="1">
              <a:buFont typeface="Wingdings" pitchFamily="2" charset="2"/>
              <a:buChar char="Ø"/>
            </a:pPr>
            <a:r>
              <a:rPr lang="en-US" sz="1800" dirty="0">
                <a:solidFill>
                  <a:srgbClr val="FF0000"/>
                </a:solidFill>
                <a:cs typeface="Arial" charset="0"/>
              </a:rPr>
              <a:t>R</a:t>
            </a:r>
            <a:r>
              <a:rPr lang="en-US" dirty="0">
                <a:solidFill>
                  <a:srgbClr val="FF0000"/>
                </a:solidFill>
                <a:cs typeface="Arial" charset="0"/>
              </a:rPr>
              <a:t>ange from -25% to plus 75% </a:t>
            </a:r>
            <a:br>
              <a:rPr lang="en-US" dirty="0">
                <a:solidFill>
                  <a:srgbClr val="FF0000"/>
                </a:solidFill>
                <a:cs typeface="Arial" charset="0"/>
              </a:rPr>
            </a:br>
            <a:r>
              <a:rPr lang="en-US" dirty="0">
                <a:solidFill>
                  <a:srgbClr val="FF0000"/>
                </a:solidFill>
                <a:cs typeface="Arial" charset="0"/>
              </a:rPr>
              <a:t>e.g. $1,000, becomes a range of </a:t>
            </a:r>
            <a:br>
              <a:rPr lang="en-US" dirty="0">
                <a:solidFill>
                  <a:srgbClr val="FF0000"/>
                </a:solidFill>
                <a:cs typeface="Arial" charset="0"/>
              </a:rPr>
            </a:br>
            <a:r>
              <a:rPr lang="en-US" dirty="0">
                <a:solidFill>
                  <a:srgbClr val="FF0000"/>
                </a:solidFill>
                <a:cs typeface="Arial" charset="0"/>
              </a:rPr>
              <a:t>$750 to $1,750 with $1,000 most likely</a:t>
            </a:r>
          </a:p>
          <a:p>
            <a:pPr eaLnBrk="1" hangingPunct="1">
              <a:buFont typeface="Wingdings" pitchFamily="2" charset="2"/>
              <a:buChar char="Ø"/>
            </a:pPr>
            <a:r>
              <a:rPr lang="en-US" sz="2800" dirty="0"/>
              <a:t>PMBOK </a:t>
            </a:r>
            <a:r>
              <a:rPr lang="en-US" sz="2800" b="1" dirty="0"/>
              <a:t>Definitive</a:t>
            </a:r>
            <a:r>
              <a:rPr lang="en-US" sz="2800" dirty="0"/>
              <a:t> Estimate</a:t>
            </a:r>
          </a:p>
          <a:p>
            <a:pPr lvl="1" eaLnBrk="1" hangingPunct="1">
              <a:buFont typeface="Wingdings" pitchFamily="2" charset="2"/>
              <a:buChar char="Ø"/>
            </a:pPr>
            <a:r>
              <a:rPr lang="en-US" dirty="0">
                <a:solidFill>
                  <a:srgbClr val="FF0000"/>
                </a:solidFill>
                <a:cs typeface="Arial" charset="0"/>
              </a:rPr>
              <a:t>Range from -5% to plus 10% </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7</a:t>
            </a:fld>
            <a:endParaRPr lang="en-US">
              <a:solidFill>
                <a:srgbClr val="045C75"/>
              </a:solidFill>
              <a:cs typeface="Arial" charset="0"/>
            </a:endParaRPr>
          </a:p>
        </p:txBody>
      </p:sp>
      <p:sp>
        <p:nvSpPr>
          <p:cNvPr id="5" name="Action Button: Help 4">
            <a:hlinkClick r:id="" action="ppaction://noaction" highlightClick="1"/>
          </p:cNvPr>
          <p:cNvSpPr/>
          <p:nvPr/>
        </p:nvSpPr>
        <p:spPr>
          <a:xfrm>
            <a:off x="6248400" y="4595053"/>
            <a:ext cx="1905000" cy="102235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Why asymmetrical?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5971001"/>
            <a:ext cx="999831" cy="707197"/>
          </a:xfrm>
          <a:prstGeom prst="rect">
            <a:avLst/>
          </a:prstGeom>
        </p:spPr>
      </p:pic>
    </p:spTree>
    <p:extLst>
      <p:ext uri="{BB962C8B-B14F-4D97-AF65-F5344CB8AC3E}">
        <p14:creationId xmlns:p14="http://schemas.microsoft.com/office/powerpoint/2010/main" val="239586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8150" y="311150"/>
            <a:ext cx="8229600" cy="1143000"/>
          </a:xfrm>
        </p:spPr>
        <p:txBody>
          <a:bodyPr anchor="t">
            <a:normAutofit/>
          </a:bodyPr>
          <a:lstStyle/>
          <a:p>
            <a:pPr eaLnBrk="1" hangingPunct="1"/>
            <a:r>
              <a:rPr lang="en-US" b="1" dirty="0"/>
              <a:t>Cost Estimation – Exercise</a:t>
            </a:r>
            <a:endParaRPr lang="en-US" b="1" dirty="0">
              <a:solidFill>
                <a:srgbClr val="FF0000"/>
              </a:solidFill>
            </a:endParaRPr>
          </a:p>
        </p:txBody>
      </p:sp>
      <p:sp>
        <p:nvSpPr>
          <p:cNvPr id="22530" name="Rectangle 3"/>
          <p:cNvSpPr>
            <a:spLocks noGrp="1" noChangeArrowheads="1"/>
          </p:cNvSpPr>
          <p:nvPr>
            <p:ph type="body" idx="1"/>
          </p:nvPr>
        </p:nvSpPr>
        <p:spPr>
          <a:xfrm>
            <a:off x="457200" y="1219201"/>
            <a:ext cx="8229600" cy="5105400"/>
          </a:xfrm>
        </p:spPr>
        <p:txBody>
          <a:bodyPr/>
          <a:lstStyle/>
          <a:p>
            <a:pPr marL="0" indent="0" eaLnBrk="1" hangingPunct="1">
              <a:buNone/>
            </a:pPr>
            <a:r>
              <a:rPr lang="en-US" sz="2800" dirty="0"/>
              <a:t>Two different people were asked to perform a quick estimate for a new project. </a:t>
            </a:r>
          </a:p>
          <a:p>
            <a:pPr marL="0" indent="0" eaLnBrk="1" hangingPunct="1">
              <a:buNone/>
            </a:pPr>
            <a:r>
              <a:rPr lang="en-US" sz="2800" b="1" dirty="0"/>
              <a:t>Bevin</a:t>
            </a:r>
            <a:r>
              <a:rPr lang="en-US" sz="2800" dirty="0"/>
              <a:t> used a “</a:t>
            </a:r>
            <a:r>
              <a:rPr lang="en-US" sz="2800" b="1" dirty="0">
                <a:solidFill>
                  <a:srgbClr val="00B050"/>
                </a:solidFill>
              </a:rPr>
              <a:t>comparison/analogous”</a:t>
            </a:r>
            <a:r>
              <a:rPr lang="en-US" sz="2800" dirty="0"/>
              <a:t> approach using previous projects to come up with an estimate of $550K.  </a:t>
            </a:r>
          </a:p>
          <a:p>
            <a:pPr marL="0" indent="0" eaLnBrk="1" hangingPunct="1">
              <a:buNone/>
            </a:pPr>
            <a:r>
              <a:rPr lang="en-US" sz="2800" b="1" dirty="0"/>
              <a:t>Akira</a:t>
            </a:r>
            <a:r>
              <a:rPr lang="en-US" sz="2800" dirty="0"/>
              <a:t> provided you with a “</a:t>
            </a:r>
            <a:r>
              <a:rPr lang="en-US" sz="2800" b="1" dirty="0">
                <a:solidFill>
                  <a:srgbClr val="FF0000"/>
                </a:solidFill>
              </a:rPr>
              <a:t>PMBOK ROM”</a:t>
            </a:r>
            <a:r>
              <a:rPr lang="en-US" sz="2800" dirty="0">
                <a:solidFill>
                  <a:srgbClr val="FF0000"/>
                </a:solidFill>
              </a:rPr>
              <a:t> </a:t>
            </a:r>
            <a:r>
              <a:rPr lang="en-US" sz="2800" dirty="0"/>
              <a:t>estimate but by mistake only gave you the lower end of the estimate, which was $420K</a:t>
            </a:r>
          </a:p>
          <a:p>
            <a:pPr marL="0" indent="0" eaLnBrk="1" hangingPunct="1">
              <a:buNone/>
            </a:pPr>
            <a:endParaRPr lang="en-US" sz="2800" dirty="0">
              <a:solidFill>
                <a:srgbClr val="FF0000"/>
              </a:solidFill>
              <a:cs typeface="Arial" charset="0"/>
            </a:endParaRP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8</a:t>
            </a:fld>
            <a:endParaRPr lang="en-US">
              <a:solidFill>
                <a:srgbClr val="045C75"/>
              </a:solidFill>
              <a:cs typeface="Arial"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022300"/>
            <a:ext cx="602003" cy="637992"/>
          </a:xfrm>
          <a:prstGeom prst="rect">
            <a:avLst/>
          </a:prstGeom>
        </p:spPr>
      </p:pic>
      <p:sp>
        <p:nvSpPr>
          <p:cNvPr id="9" name="Octagon 8"/>
          <p:cNvSpPr>
            <a:spLocks noChangeAspect="1"/>
          </p:cNvSpPr>
          <p:nvPr/>
        </p:nvSpPr>
        <p:spPr>
          <a:xfrm>
            <a:off x="8352721" y="57242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0" name="Action Button: Help 9">
            <a:hlinkClick r:id="" action="ppaction://noaction" highlightClick="1"/>
          </p:cNvPr>
          <p:cNvSpPr/>
          <p:nvPr/>
        </p:nvSpPr>
        <p:spPr>
          <a:xfrm>
            <a:off x="619476" y="5181600"/>
            <a:ext cx="7381524" cy="1143001"/>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3200" dirty="0"/>
              <a:t>What are the O, M and P for each of the estimates?</a:t>
            </a:r>
          </a:p>
        </p:txBody>
      </p:sp>
    </p:spTree>
    <p:extLst>
      <p:ext uri="{BB962C8B-B14F-4D97-AF65-F5344CB8AC3E}">
        <p14:creationId xmlns:p14="http://schemas.microsoft.com/office/powerpoint/2010/main" val="80111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381000" y="228600"/>
            <a:ext cx="8229600" cy="1143000"/>
          </a:xfrm>
        </p:spPr>
        <p:txBody>
          <a:bodyPr anchor="t">
            <a:normAutofit/>
          </a:bodyPr>
          <a:lstStyle/>
          <a:p>
            <a:pPr eaLnBrk="1" hangingPunct="1"/>
            <a:r>
              <a:rPr lang="en-US" b="1" dirty="0"/>
              <a:t>Cost Estimation – Exercise</a:t>
            </a:r>
            <a:endParaRPr lang="en-US" b="1" dirty="0">
              <a:solidFill>
                <a:srgbClr val="FF0000"/>
              </a:solidFill>
            </a:endParaRPr>
          </a:p>
        </p:txBody>
      </p:sp>
      <p:sp>
        <p:nvSpPr>
          <p:cNvPr id="22530" name="Rectangle 3"/>
          <p:cNvSpPr>
            <a:spLocks noGrp="1" noChangeArrowheads="1"/>
          </p:cNvSpPr>
          <p:nvPr>
            <p:ph type="body" idx="1"/>
          </p:nvPr>
        </p:nvSpPr>
        <p:spPr>
          <a:xfrm>
            <a:off x="457200" y="990600"/>
            <a:ext cx="8229600" cy="5334001"/>
          </a:xfrm>
        </p:spPr>
        <p:txBody>
          <a:bodyPr/>
          <a:lstStyle/>
          <a:p>
            <a:pPr marL="0" indent="0" eaLnBrk="1" hangingPunct="1">
              <a:buNone/>
            </a:pPr>
            <a:r>
              <a:rPr lang="en-US" sz="2800" b="1" dirty="0"/>
              <a:t>Bevin</a:t>
            </a:r>
            <a:r>
              <a:rPr lang="en-US" sz="2800" dirty="0"/>
              <a:t> used a comparison approach so we’ll use the Comparative / Analogous ±15% approach:</a:t>
            </a:r>
          </a:p>
          <a:p>
            <a:pPr marL="0" indent="0" eaLnBrk="1" hangingPunct="1">
              <a:buNone/>
            </a:pPr>
            <a:r>
              <a:rPr lang="en-US" sz="2800" dirty="0"/>
              <a:t>(1-15%) * $550 =  $467.5K  (1+15%) * $550K = $632.5K</a:t>
            </a:r>
          </a:p>
          <a:p>
            <a:pPr marL="0" indent="0" eaLnBrk="1" hangingPunct="1">
              <a:buNone/>
            </a:pPr>
            <a:r>
              <a:rPr lang="en-US" sz="2800" dirty="0">
                <a:solidFill>
                  <a:srgbClr val="FF0000"/>
                </a:solidFill>
              </a:rPr>
              <a:t>Range is $467.5K to $632.5K</a:t>
            </a:r>
          </a:p>
          <a:p>
            <a:pPr marL="0" indent="0" eaLnBrk="1" hangingPunct="1">
              <a:buNone/>
            </a:pPr>
            <a:endParaRPr lang="en-US" sz="2800" dirty="0"/>
          </a:p>
          <a:p>
            <a:pPr marL="0" indent="0" eaLnBrk="1" hangingPunct="1">
              <a:buNone/>
            </a:pPr>
            <a:r>
              <a:rPr lang="en-US" sz="2800" b="1" dirty="0"/>
              <a:t>Akira</a:t>
            </a:r>
            <a:r>
              <a:rPr lang="en-US" sz="2800" dirty="0"/>
              <a:t> provided you with the lower end of a PMBOK ROM estimate -25%/+75%.  We only need the upper end but we can get the middle estimate number first, and then find the upper end  </a:t>
            </a:r>
          </a:p>
          <a:p>
            <a:pPr marL="0" indent="0" eaLnBrk="1" hangingPunct="1">
              <a:buNone/>
            </a:pPr>
            <a:r>
              <a:rPr lang="en-US" sz="2800" dirty="0"/>
              <a:t>$420K/(1-25%) = $560    $560 * (1+75%) = $980K</a:t>
            </a:r>
          </a:p>
          <a:p>
            <a:pPr marL="0" indent="0" eaLnBrk="1" hangingPunct="1">
              <a:buNone/>
            </a:pPr>
            <a:r>
              <a:rPr lang="en-US" sz="2800" dirty="0">
                <a:solidFill>
                  <a:srgbClr val="FF0000"/>
                </a:solidFill>
                <a:cs typeface="Arial" charset="0"/>
              </a:rPr>
              <a:t>Range is $420K to $980K</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9</a:t>
            </a:fld>
            <a:endParaRPr lang="en-US">
              <a:solidFill>
                <a:srgbClr val="045C75"/>
              </a:solidFill>
              <a:cs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941" y="58438"/>
            <a:ext cx="457033" cy="457033"/>
          </a:xfrm>
          <a:prstGeom prst="rect">
            <a:avLst/>
          </a:prstGeom>
        </p:spPr>
      </p:pic>
    </p:spTree>
    <p:extLst>
      <p:ext uri="{BB962C8B-B14F-4D97-AF65-F5344CB8AC3E}">
        <p14:creationId xmlns:p14="http://schemas.microsoft.com/office/powerpoint/2010/main" val="2151892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383&quot;&gt;&lt;object type=&quot;3&quot; unique_id=&quot;10384&quot;&gt;&lt;property id=&quot;20148&quot; value=&quot;5&quot;/&gt;&lt;property id=&quot;20300&quot; value=&quot;Slide 1&quot;/&gt;&lt;property id=&quot;20307&quot; value=&quot;256&quot;/&gt;&lt;/object&gt;&lt;object type=&quot;3&quot; unique_id=&quot;10385&quot;&gt;&lt;property id=&quot;20148&quot; value=&quot;5&quot;/&gt;&lt;property id=&quot;20300&quot; value=&quot;Slide 2 - &amp;quot;Week 4 Learning Objectives&amp;quot;&quot;/&gt;&lt;property id=&quot;20307&quot; value=&quot;264&quot;/&gt;&lt;/object&gt;&lt;object type=&quot;3&quot; unique_id=&quot;10386&quot;&gt;&lt;property id=&quot;20148&quot; value=&quot;5&quot;/&gt;&lt;property id=&quot;20300&quot; value=&quot;Slide 3 - &amp;quot;Week 4 Learning Objectives&amp;quot;&quot;/&gt;&lt;property id=&quot;20307&quot; value=&quot;257&quot;/&gt;&lt;/object&gt;&lt;object type=&quot;3&quot; unique_id=&quot;10387&quot;&gt;&lt;property id=&quot;20148&quot; value=&quot;5&quot;/&gt;&lt;property id=&quot;20300&quot; value=&quot;Slide 4 - &amp;quot;Cost Estimation&amp;quot;&quot;/&gt;&lt;property id=&quot;20307&quot; value=&quot;285&quot;/&gt;&lt;/object&gt;&lt;object type=&quot;3&quot; unique_id=&quot;10388&quot;&gt;&lt;property id=&quot;20148&quot; value=&quot;5&quot;/&gt;&lt;property id=&quot;20300&quot; value=&quot;Slide 5 - &amp;quot;Cost Estimation&amp;quot;&quot;/&gt;&lt;property id=&quot;20307&quot; value=&quot;268&quot;/&gt;&lt;/object&gt;&lt;object type=&quot;3&quot; unique_id=&quot;10389&quot;&gt;&lt;property id=&quot;20148&quot; value=&quot;5&quot;/&gt;&lt;property id=&quot;20300&quot; value=&quot;Slide 6 - &amp;quot;Parametric Estimate for Design Costs for Concorde&amp;quot;&quot;/&gt;&lt;property id=&quot;20307&quot; value=&quot;279&quot;/&gt;&lt;/object&gt;&lt;object type=&quot;3&quot; unique_id=&quot;10390&quot;&gt;&lt;property id=&quot;20148&quot; value=&quot;5&quot;/&gt;&lt;property id=&quot;20300&quot; value=&quot;Slide 7 - &amp;quot;Which approach should be used?&amp;quot;&quot;/&gt;&lt;property id=&quot;20307&quot; value=&quot;286&quot;/&gt;&lt;/object&gt;&lt;object type=&quot;3&quot; unique_id=&quot;10391&quot;&gt;&lt;property id=&quot;20148&quot; value=&quot;5&quot;/&gt;&lt;property id=&quot;20300&quot; value=&quot;Slide 8 - &amp;quot;Learning Curves&amp;quot;&quot;/&gt;&lt;property id=&quot;20307&quot; value=&quot;287&quot;/&gt;&lt;/object&gt;&lt;object type=&quot;3&quot; unique_id=&quot;10392&quot;&gt;&lt;property id=&quot;20148&quot; value=&quot;5&quot;/&gt;&lt;property id=&quot;20300&quot; value=&quot;Slide 9 - &amp;quot;Learning Curves&amp;quot;&quot;/&gt;&lt;property id=&quot;20307&quot; value=&quot;269&quot;/&gt;&lt;/object&gt;&lt;object type=&quot;3&quot; unique_id=&quot;10393&quot;&gt;&lt;property id=&quot;20148&quot; value=&quot;5&quot;/&gt;&lt;property id=&quot;20300&quot; value=&quot;Slide 10 - &amp;quot;Simplified Formula for Calculating Learning Curves Using Table Coefficient&amp;quot;&quot;/&gt;&lt;property id=&quot;20307&quot; value=&quot;289&quot;/&gt;&lt;/object&gt;&lt;object type=&quot;3&quot; unique_id=&quot;10394&quot;&gt;&lt;property id=&quot;20148&quot; value=&quot;5&quot;/&gt;&lt;property id=&quot;20300&quot; value=&quot;Slide 11 - &amp;quot;Unit Learning Curve Log-Linear Model&amp;quot;&quot;/&gt;&lt;property id=&quot;20307&quot; value=&quot;280&quot;/&gt;&lt;/object&gt;&lt;object type=&quot;3&quot; unique_id=&quot;10395&quot;&gt;&lt;property id=&quot;20148&quot; value=&quot;5&quot;/&gt;&lt;property id=&quot;20300&quot; value=&quot;Slide 12 - &amp;quot;Do questions  4 and 7 together.  On pages 137, 138 in custom text or pages 269, 270 in full text.&amp;quot;&quot;/&gt;&lt;property id=&quot;20307&quot; value=&quot;290&quot;/&gt;&lt;/object&gt;&lt;object type=&quot;3&quot; unique_id=&quot;10396&quot;&gt;&lt;property id=&quot;20148&quot; value=&quot;5&quot;/&gt;&lt;property id=&quot;20300&quot; value=&quot;Slide 13&quot;/&gt;&lt;property id=&quot;20307&quot; value=&quot;292&quot;/&gt;&lt;/object&gt;&lt;object type=&quot;3&quot; unique_id=&quot;10397&quot;&gt;&lt;property id=&quot;20148&quot; value=&quot;5&quot;/&gt;&lt;property id=&quot;20300&quot; value=&quot;Slide 14&quot;/&gt;&lt;property id=&quot;20307&quot; value=&quot;306&quot;/&gt;&lt;/object&gt;&lt;object type=&quot;3&quot; unique_id=&quot;10398&quot;&gt;&lt;property id=&quot;20148&quot; value=&quot;5&quot;/&gt;&lt;property id=&quot;20300&quot; value=&quot;Slide 15&quot;/&gt;&lt;property id=&quot;20307&quot; value=&quot;293&quot;/&gt;&lt;/object&gt;&lt;object type=&quot;3&quot; unique_id=&quot;10399&quot;&gt;&lt;property id=&quot;20148&quot; value=&quot;5&quot;/&gt;&lt;property id=&quot;20300&quot; value=&quot;Slide 16&quot;/&gt;&lt;property id=&quot;20307&quot; value=&quot;294&quot;/&gt;&lt;/object&gt;&lt;object type=&quot;3&quot; unique_id=&quot;10400&quot;&gt;&lt;property id=&quot;20148&quot; value=&quot;5&quot;/&gt;&lt;property id=&quot;20300&quot; value=&quot;Slide 17 - &amp;quot;Software Project Estimation –  Function Points&amp;quot;&quot;/&gt;&lt;property id=&quot;20307&quot; value=&quot;282&quot;/&gt;&lt;/object&gt;&lt;object type=&quot;3&quot; unique_id=&quot;10401&quot;&gt;&lt;property id=&quot;20148&quot; value=&quot;5&quot;/&gt;&lt;property id=&quot;20300&quot; value=&quot;Slide 18 - &amp;quot;Software Project Development Activities as a Function of Size&amp;quot;&quot;/&gt;&lt;property id=&quot;20307&quot; value=&quot;281&quot;/&gt;&lt;/object&gt;&lt;object type=&quot;3&quot; unique_id=&quot;10402&quot;&gt;&lt;property id=&quot;20148&quot; value=&quot;5&quot;/&gt;&lt;property id=&quot;20300&quot; value=&quot;Slide 19 - &amp;quot;Restaurant Problem from Page 125 Custom Text / 257 Full Text&amp;quot;&quot;/&gt;&lt;property id=&quot;20307&quot; value=&quot;296&quot;/&gt;&lt;/object&gt;&lt;object type=&quot;3&quot; unique_id=&quot;10403&quot;&gt;&lt;property id=&quot;20148&quot; value=&quot;5&quot;/&gt;&lt;property id=&quot;20300&quot; value=&quot;Slide 20 - &amp;quot;Complexity Weighting Table for Function Point Analysis&amp;quot;&quot;/&gt;&lt;property id=&quot;20307&quot; value=&quot;283&quot;/&gt;&lt;/object&gt;&lt;object type=&quot;3&quot; unique_id=&quot;10404&quot;&gt;&lt;property id=&quot;20148&quot; value=&quot;5&quot;/&gt;&lt;property id=&quot;20300&quot; value=&quot;Slide 21 - &amp;quot;Function Point Calculations for Restaurant Reorder System&amp;quot;&quot;/&gt;&lt;property id=&quot;20307&quot; value=&quot;295&quot;/&gt;&lt;/object&gt;&lt;object type=&quot;3&quot; unique_id=&quot;10405&quot;&gt;&lt;property id=&quot;20148&quot; value=&quot;5&quot;/&gt;&lt;property id=&quot;20300&quot; value=&quot;Slide 22 - &amp;quot;Final Answer&amp;quot;&quot;/&gt;&lt;property id=&quot;20307&quot; value=&quot;297&quot;/&gt;&lt;/object&gt;&lt;object type=&quot;3&quot; unique_id=&quot;10406&quot;&gt;&lt;property id=&quot;20148&quot; value=&quot;5&quot;/&gt;&lt;property id=&quot;20300&quot; value=&quot;Slide 23&quot;/&gt;&lt;property id=&quot;20307&quot; value=&quot;298&quot;/&gt;&lt;/object&gt;&lt;object type=&quot;3&quot; unique_id=&quot;10407&quot;&gt;&lt;property id=&quot;20148&quot; value=&quot;5&quot;/&gt;&lt;property id=&quot;20300&quot; value=&quot;Slide 24 - &amp;quot;Question 8 Page 138 of Custom Text / Page 270 of Full Text&amp;quot;&quot;/&gt;&lt;property id=&quot;20307&quot; value=&quot;291&quot;/&gt;&lt;/object&gt;&lt;object type=&quot;3&quot; unique_id=&quot;10408&quot;&gt;&lt;property id=&quot;20148&quot; value=&quot;5&quot;/&gt;&lt;property id=&quot;20300&quot; value=&quot;Slide 25&quot;/&gt;&lt;property id=&quot;20307&quot; value=&quot;299&quot;/&gt;&lt;/object&gt;&lt;object type=&quot;3&quot; unique_id=&quot;10409&quot;&gt;&lt;property id=&quot;20148&quot; value=&quot;5&quot;/&gt;&lt;property id=&quot;20300&quot; value=&quot;Slide 26 - &amp;quot;Problems with Cost Estimation&amp;quot;&quot;/&gt;&lt;property id=&quot;20307&quot; value=&quot;270&quot;/&gt;&lt;/object&gt;&lt;object type=&quot;3&quot; unique_id=&quot;10410&quot;&gt;&lt;property id=&quot;20148&quot; value=&quot;5&quot;/&gt;&lt;property id=&quot;20300&quot; value=&quot;Slide 27 - &amp;quot;Summary&amp;quot;&quot;/&gt;&lt;property id=&quot;20307&quot; value=&quot;275&quot;/&gt;&lt;/object&gt;&lt;object type=&quot;3&quot; unique_id=&quot;10411&quot;&gt;&lt;property id=&quot;20148&quot; value=&quot;5&quot;/&gt;&lt;property id=&quot;20300&quot; value=&quot;Slide 28&quot;/&gt;&lt;property id=&quot;20307&quot; value=&quot;274&quot;/&gt;&lt;/object&gt;&lt;object type=&quot;3&quot; unique_id=&quot;10412&quot;&gt;&lt;property id=&quot;20148&quot; value=&quot;5&quot;/&gt;&lt;property id=&quot;20300&quot; value=&quot;Slide 29 - &amp;quot;Homework&amp;quot;&quot;/&gt;&lt;property id=&quot;20307&quot; value=&quot;305&quot;/&gt;&lt;/object&gt;&lt;object type=&quot;3&quot; unique_id=&quot;10413&quot;&gt;&lt;property id=&quot;20148&quot; value=&quot;5&quot;/&gt;&lt;property id=&quot;20300&quot; value=&quot;Slide 30 - &amp;quot;Assignment&amp;quot;&quot;/&gt;&lt;property id=&quot;20307&quot; value=&quot;307&quot;/&gt;&lt;/object&gt;&lt;object type=&quot;3&quot; unique_id=&quot;10414&quot;&gt;&lt;property id=&quot;20148&quot; value=&quot;5&quot;/&gt;&lt;property id=&quot;20300&quot; value=&quot;Slide 31 - &amp;quot;Loaded Hourly Rates&amp;quot;&quot;/&gt;&lt;property id=&quot;20307&quot; value=&quot;308&quot;/&gt;&lt;/object&gt;&lt;object type=&quot;3&quot; unique_id=&quot;10415&quot;&gt;&lt;property id=&quot;20148&quot; value=&quot;5&quot;/&gt;&lt;property id=&quot;20300&quot; value=&quot;Slide 32 - &amp;quot;Time Spent Working&amp;quot;&quot;/&gt;&lt;property id=&quot;20307&quot; value=&quot;309&quot;/&gt;&lt;/object&gt;&lt;/object&gt;&lt;object type=&quot;8&quot; unique_id=&quot;10449&quot;&gt;&lt;/object&gt;&lt;/object&gt;&lt;/database&gt;"/>
  <p:tag name="MMPROD_NEXTUNIQUEID" val="10010"/>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7774</TotalTime>
  <Words>5793</Words>
  <Application>Microsoft Office PowerPoint</Application>
  <PresentationFormat>On-screen Show (4:3)</PresentationFormat>
  <Paragraphs>547</Paragraphs>
  <Slides>48</Slides>
  <Notes>13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8" baseType="lpstr">
      <vt:lpstr>Arial</vt:lpstr>
      <vt:lpstr>Calibri</vt:lpstr>
      <vt:lpstr>Cambria Math</vt:lpstr>
      <vt:lpstr>Constantia</vt:lpstr>
      <vt:lpstr>Times New Roman</vt:lpstr>
      <vt:lpstr>Wingdings</vt:lpstr>
      <vt:lpstr>Wingdings 2</vt:lpstr>
      <vt:lpstr>Flow</vt:lpstr>
      <vt:lpstr>1_Flow</vt:lpstr>
      <vt:lpstr>Equation</vt:lpstr>
      <vt:lpstr>MGMT 6056 Module 4</vt:lpstr>
      <vt:lpstr>Module Learning Objectives</vt:lpstr>
      <vt:lpstr>Cost Estimation</vt:lpstr>
      <vt:lpstr>Estimate Costs   7.2 in PMBOK</vt:lpstr>
      <vt:lpstr>Estimate Costs 7.2 in PMBOK</vt:lpstr>
      <vt:lpstr>Cost Estimation (industry terms - symmetrical estimates)</vt:lpstr>
      <vt:lpstr>Cost Estimation (but via the PMBOK Guide which are asymmetrical estimates)</vt:lpstr>
      <vt:lpstr>Cost Estimation – Exercise</vt:lpstr>
      <vt:lpstr>Cost Estimation – Exercise</vt:lpstr>
      <vt:lpstr>Analogous Cost Estimation</vt:lpstr>
      <vt:lpstr>Parametric Cost Estimation</vt:lpstr>
      <vt:lpstr>3-Point Estimation</vt:lpstr>
      <vt:lpstr>Non-linear Parametric Estimate for Design Costs for Concorde</vt:lpstr>
      <vt:lpstr>Calculations</vt:lpstr>
      <vt:lpstr>Which approach should be used for estimating?</vt:lpstr>
      <vt:lpstr>Learning Curve – a Log-Linear Model Also called a Constant Percentage Model</vt:lpstr>
      <vt:lpstr>Learning Curves</vt:lpstr>
      <vt:lpstr>#2 Simplified Formula for Calculating Learning Curves By Using a Coefficient Table</vt:lpstr>
      <vt:lpstr>PowerPoint Presentation</vt:lpstr>
      <vt:lpstr>#2 Let’s do a question using the Learning Curve Coefficient Table</vt:lpstr>
      <vt:lpstr>PowerPoint Presentation</vt:lpstr>
      <vt:lpstr>#3 Learning Curve Log-Linear Model, also called a Constant Percentage Model</vt:lpstr>
      <vt:lpstr>#3 A question using the  Learning Curve formula</vt:lpstr>
      <vt:lpstr>PowerPoint Presentation</vt:lpstr>
      <vt:lpstr>Software Project Estimation –  Function Points</vt:lpstr>
      <vt:lpstr>Software Project Development Activities as a Function of Size</vt:lpstr>
      <vt:lpstr>Restaurant Problem Using Function Points</vt:lpstr>
      <vt:lpstr>PowerPoint Presentation</vt:lpstr>
      <vt:lpstr>Function Point Calculations for Restaurant Reorder System</vt:lpstr>
      <vt:lpstr>Answer</vt:lpstr>
      <vt:lpstr>PowerPoint Presentation</vt:lpstr>
      <vt:lpstr>PowerPoint Presentation</vt:lpstr>
      <vt:lpstr>PowerPoint Presentation</vt:lpstr>
      <vt:lpstr>PowerPoint Presentation</vt:lpstr>
      <vt:lpstr>Variance &amp; Standard Deviation</vt:lpstr>
      <vt:lpstr>Probability of Project Meeting Cost Estimate</vt:lpstr>
      <vt:lpstr>Probability Distribution</vt:lpstr>
      <vt:lpstr>Probability Distribution</vt:lpstr>
      <vt:lpstr>Probability of Project Cost (cont’d) What is our Project Std Deviation and Z?</vt:lpstr>
      <vt:lpstr>Probability of Project Cost (cont’d) What is the probability of Z in our table? And what is the probability for our question?</vt:lpstr>
      <vt:lpstr>PowerPoint Presentation</vt:lpstr>
      <vt:lpstr>We had a probability in mind of 33%, and want to know the project cost. </vt:lpstr>
      <vt:lpstr>But could we look up the answer for Z, using our Probability Distribution Table?</vt:lpstr>
      <vt:lpstr>We determined Z, what but what would be the cost of the project?</vt:lpstr>
      <vt:lpstr>Problems with Cost Estimation</vt:lpstr>
      <vt:lpstr>Review of Learning Objectives</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323</cp:revision>
  <cp:lastPrinted>2019-01-25T20:45:00Z</cp:lastPrinted>
  <dcterms:created xsi:type="dcterms:W3CDTF">2011-11-20T13:38:58Z</dcterms:created>
  <dcterms:modified xsi:type="dcterms:W3CDTF">2023-02-12T17:33:16Z</dcterms:modified>
</cp:coreProperties>
</file>