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347" r:id="rId3"/>
    <p:sldId id="346" r:id="rId4"/>
    <p:sldId id="338" r:id="rId5"/>
    <p:sldId id="311" r:id="rId6"/>
    <p:sldId id="292" r:id="rId7"/>
    <p:sldId id="293" r:id="rId8"/>
    <p:sldId id="299" r:id="rId9"/>
    <p:sldId id="300" r:id="rId10"/>
    <p:sldId id="301" r:id="rId11"/>
    <p:sldId id="272" r:id="rId12"/>
    <p:sldId id="344" r:id="rId13"/>
    <p:sldId id="319" r:id="rId14"/>
    <p:sldId id="312" r:id="rId15"/>
    <p:sldId id="313" r:id="rId16"/>
    <p:sldId id="285" r:id="rId17"/>
    <p:sldId id="286" r:id="rId18"/>
    <p:sldId id="287" r:id="rId19"/>
    <p:sldId id="335" r:id="rId20"/>
    <p:sldId id="337" r:id="rId21"/>
    <p:sldId id="316" r:id="rId22"/>
    <p:sldId id="341" r:id="rId23"/>
    <p:sldId id="342" r:id="rId24"/>
    <p:sldId id="288" r:id="rId25"/>
    <p:sldId id="321" r:id="rId26"/>
    <p:sldId id="323" r:id="rId27"/>
    <p:sldId id="324" r:id="rId28"/>
    <p:sldId id="325" r:id="rId29"/>
    <p:sldId id="343" r:id="rId30"/>
    <p:sldId id="345" r:id="rId31"/>
    <p:sldId id="330" r:id="rId32"/>
    <p:sldId id="302" r:id="rId33"/>
    <p:sldId id="331" r:id="rId34"/>
    <p:sldId id="320" r:id="rId35"/>
    <p:sldId id="332" r:id="rId36"/>
    <p:sldId id="304" r:id="rId37"/>
    <p:sldId id="333" r:id="rId38"/>
    <p:sldId id="303" r:id="rId39"/>
    <p:sldId id="334" r:id="rId40"/>
    <p:sldId id="305" r:id="rId41"/>
    <p:sldId id="339" r:id="rId42"/>
    <p:sldId id="340" r:id="rId43"/>
    <p:sldId id="348" r:id="rId44"/>
    <p:sldId id="309" r:id="rId45"/>
    <p:sldId id="274" r:id="rId4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5186" autoAdjust="0"/>
  </p:normalViewPr>
  <p:slideViewPr>
    <p:cSldViewPr snapToGrid="0">
      <p:cViewPr varScale="1">
        <p:scale>
          <a:sx n="95" d="100"/>
          <a:sy n="95" d="100"/>
        </p:scale>
        <p:origin x="1478" y="67"/>
      </p:cViewPr>
      <p:guideLst>
        <p:guide orient="horz" pos="2160"/>
        <p:guide pos="2880"/>
      </p:guideLst>
    </p:cSldViewPr>
  </p:slideViewPr>
  <p:notesTextViewPr>
    <p:cViewPr>
      <p:scale>
        <a:sx n="200" d="100"/>
        <a:sy n="200" d="100"/>
      </p:scale>
      <p:origin x="0" y="0"/>
    </p:cViewPr>
  </p:notesTextViewPr>
  <p:sorterViewPr>
    <p:cViewPr>
      <p:scale>
        <a:sx n="120" d="100"/>
        <a:sy n="120" d="100"/>
      </p:scale>
      <p:origin x="0" y="-43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11B91002-DA05-4C00-A278-97EEF01B5D4E}" type="datetimeFigureOut">
              <a:rPr lang="en-US" smtClean="0"/>
              <a:t>2/12/2023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9C37074D-9DE1-4E31-B1D7-42D5514FEA93}" type="slidenum">
              <a:rPr lang="en-US" smtClean="0"/>
              <a:t>‹#›</a:t>
            </a:fld>
            <a:endParaRPr lang="en-US"/>
          </a:p>
        </p:txBody>
      </p:sp>
    </p:spTree>
    <p:extLst>
      <p:ext uri="{BB962C8B-B14F-4D97-AF65-F5344CB8AC3E}">
        <p14:creationId xmlns:p14="http://schemas.microsoft.com/office/powerpoint/2010/main" val="2669733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EAB66DE2-0903-4088-B6C4-6CEF1CB61C96}" type="datetimeFigureOut">
              <a:rPr lang="en-US"/>
              <a:pPr>
                <a:defRPr/>
              </a:pPr>
              <a:t>2/12/2023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B49DAC60-92C1-4213-88DF-9F53A4D72766}" type="slidenum">
              <a:rPr lang="en-US"/>
              <a:pPr>
                <a:defRPr/>
              </a:pPr>
              <a:t>‹#›</a:t>
            </a:fld>
            <a:endParaRPr lang="en-US" dirty="0"/>
          </a:p>
        </p:txBody>
      </p:sp>
    </p:spTree>
    <p:extLst>
      <p:ext uri="{BB962C8B-B14F-4D97-AF65-F5344CB8AC3E}">
        <p14:creationId xmlns:p14="http://schemas.microsoft.com/office/powerpoint/2010/main" val="61393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Scope is managed via the WBS, time by a schedule, and cost by a budget.</a:t>
            </a:r>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5</a:t>
            </a:fld>
            <a:endParaRPr lang="en-US" dirty="0"/>
          </a:p>
        </p:txBody>
      </p:sp>
    </p:spTree>
    <p:extLst>
      <p:ext uri="{BB962C8B-B14F-4D97-AF65-F5344CB8AC3E}">
        <p14:creationId xmlns:p14="http://schemas.microsoft.com/office/powerpoint/2010/main" val="244326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27</a:t>
            </a:fld>
            <a:endParaRPr lang="en-US" dirty="0"/>
          </a:p>
        </p:txBody>
      </p:sp>
    </p:spTree>
    <p:extLst>
      <p:ext uri="{BB962C8B-B14F-4D97-AF65-F5344CB8AC3E}">
        <p14:creationId xmlns:p14="http://schemas.microsoft.com/office/powerpoint/2010/main" val="2826413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One way of remembering how the 80/20 split works (</a:t>
            </a:r>
            <a:r>
              <a:rPr lang="en-CA" sz="1200" dirty="0" err="1"/>
              <a:t>buyer:seller</a:t>
            </a:r>
            <a:r>
              <a:rPr lang="en-CA" sz="1200" dirty="0"/>
              <a:t> ratio),</a:t>
            </a:r>
            <a:r>
              <a:rPr lang="en-CA" sz="1200" baseline="0" dirty="0"/>
              <a:t> is to think of the latter half of the split, the seller “20”, as the % adjustment to what the buyer pays the supplier after the actual cost and fees are totaled. So in the example you can look at it as in both scenarios the supplier was paid the actual costs plus their fee, but if there was an underage they received a bonus fee of 20% of the underage, and if there was an overage, they had a “penalty” fee of 20% of the overage.  Note, we can think of this as a penalty, but the supplier might not have done anything “wrong” per se.</a:t>
            </a:r>
            <a:endParaRPr lang="en-CA" dirty="0"/>
          </a:p>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30</a:t>
            </a:fld>
            <a:endParaRPr lang="en-US" dirty="0"/>
          </a:p>
        </p:txBody>
      </p:sp>
    </p:spTree>
    <p:extLst>
      <p:ext uri="{BB962C8B-B14F-4D97-AF65-F5344CB8AC3E}">
        <p14:creationId xmlns:p14="http://schemas.microsoft.com/office/powerpoint/2010/main" val="215168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40</a:t>
            </a:fld>
            <a:endParaRPr lang="en-US" dirty="0"/>
          </a:p>
        </p:txBody>
      </p:sp>
    </p:spTree>
    <p:extLst>
      <p:ext uri="{BB962C8B-B14F-4D97-AF65-F5344CB8AC3E}">
        <p14:creationId xmlns:p14="http://schemas.microsoft.com/office/powerpoint/2010/main" val="455446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41</a:t>
            </a:fld>
            <a:endParaRPr lang="en-US" dirty="0"/>
          </a:p>
        </p:txBody>
      </p:sp>
    </p:spTree>
    <p:extLst>
      <p:ext uri="{BB962C8B-B14F-4D97-AF65-F5344CB8AC3E}">
        <p14:creationId xmlns:p14="http://schemas.microsoft.com/office/powerpoint/2010/main" val="1805667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42</a:t>
            </a:fld>
            <a:endParaRPr lang="en-US" dirty="0"/>
          </a:p>
        </p:txBody>
      </p:sp>
    </p:spTree>
    <p:extLst>
      <p:ext uri="{BB962C8B-B14F-4D97-AF65-F5344CB8AC3E}">
        <p14:creationId xmlns:p14="http://schemas.microsoft.com/office/powerpoint/2010/main" val="273779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Using</a:t>
            </a:r>
            <a:r>
              <a:rPr lang="en-CA" baseline="0" dirty="0"/>
              <a:t> top down budgeting, the project level budget would be split or allocated into budget for the major deliverables.  If there were 4 major deliverables, each with a different owner, they would all be looking for more than enough of the budget to get their major deliverable done.  They might be competing for their share of the total budget.</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6</a:t>
            </a:fld>
            <a:endParaRPr lang="en-US" dirty="0"/>
          </a:p>
        </p:txBody>
      </p:sp>
    </p:spTree>
    <p:extLst>
      <p:ext uri="{BB962C8B-B14F-4D97-AF65-F5344CB8AC3E}">
        <p14:creationId xmlns:p14="http://schemas.microsoft.com/office/powerpoint/2010/main" val="2732486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Bottom up works well if you have the time,</a:t>
            </a:r>
            <a:r>
              <a:rPr lang="en-CA" baseline="0" dirty="0"/>
              <a:t> the data and the resources to create one.  It is more accurate than top down.</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7</a:t>
            </a:fld>
            <a:endParaRPr lang="en-US" dirty="0"/>
          </a:p>
        </p:txBody>
      </p:sp>
    </p:spTree>
    <p:extLst>
      <p:ext uri="{BB962C8B-B14F-4D97-AF65-F5344CB8AC3E}">
        <p14:creationId xmlns:p14="http://schemas.microsoft.com/office/powerpoint/2010/main" val="275024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43000" y="685800"/>
            <a:ext cx="4572000" cy="3429000"/>
          </a:xfrm>
          <a:prstGeom prst="rect">
            <a:avLst/>
          </a:prstGeom>
          <a:ln/>
        </p:spPr>
      </p:sp>
      <p:sp>
        <p:nvSpPr>
          <p:cNvPr id="126979" name="Rectangle 3"/>
          <p:cNvSpPr>
            <a:spLocks noGrp="1" noChangeArrowheads="1"/>
          </p:cNvSpPr>
          <p:nvPr>
            <p:ph type="body" idx="1"/>
          </p:nvPr>
        </p:nvSpPr>
        <p:spPr>
          <a:xfrm>
            <a:off x="685800" y="4343400"/>
            <a:ext cx="5486400" cy="4114800"/>
          </a:xfrm>
          <a:prstGeom prst="rect">
            <a:avLst/>
          </a:prstGeom>
        </p:spPr>
        <p:txBody>
          <a:bodyPr/>
          <a:lstStyle/>
          <a:p>
            <a:r>
              <a:rPr lang="en-US" dirty="0"/>
              <a:t>In order to budget, we have to include activity</a:t>
            </a:r>
            <a:r>
              <a:rPr lang="en-US" baseline="0" dirty="0"/>
              <a:t> costs (as well as other costs such as fixed costs on the project).  Costs for an activity depend on their scheduling.  Human resource costs frequently depend on things like calendar availability, which impacts the cost.  Sequencing of activities can me a human resource can perform activity A, but have to wait for B to be performed by someone else, so they can perform C.  But they are flying back and forth to perform these activities.</a:t>
            </a:r>
            <a:endParaRPr lang="en-US" dirty="0"/>
          </a:p>
        </p:txBody>
      </p:sp>
      <p:sp>
        <p:nvSpPr>
          <p:cNvPr id="2" name="Header Placeholder 1"/>
          <p:cNvSpPr>
            <a:spLocks noGrp="1"/>
          </p:cNvSpPr>
          <p:nvPr>
            <p:ph type="hdr" sz="quarter" idx="10"/>
          </p:nvPr>
        </p:nvSpPr>
        <p:spPr/>
        <p:txBody>
          <a:bodyPr/>
          <a:lstStyle/>
          <a:p>
            <a:r>
              <a:rPr lang="en-US"/>
              <a:t>Project Management 6e.</a:t>
            </a:r>
            <a:endParaRPr lang="en-US" dirty="0"/>
          </a:p>
        </p:txBody>
      </p:sp>
      <p:sp>
        <p:nvSpPr>
          <p:cNvPr id="3" name="Slide Number Placeholder 2"/>
          <p:cNvSpPr>
            <a:spLocks noGrp="1"/>
          </p:cNvSpPr>
          <p:nvPr>
            <p:ph type="sldNum" sz="quarter" idx="11"/>
          </p:nvPr>
        </p:nvSpPr>
        <p:spPr/>
        <p:txBody>
          <a:bodyPr/>
          <a:lstStyle/>
          <a:p>
            <a:r>
              <a:rPr lang="en-US"/>
              <a:t>5-</a:t>
            </a:r>
            <a:fld id="{0021D51A-B140-41D8-B455-79292309F0E0}" type="slidenum">
              <a:rPr lang="en-US" smtClean="0"/>
              <a:pPr/>
              <a:t>8</a:t>
            </a:fld>
            <a:endParaRPr lang="en-US" dirty="0"/>
          </a:p>
        </p:txBody>
      </p:sp>
    </p:spTree>
    <p:extLst>
      <p:ext uri="{BB962C8B-B14F-4D97-AF65-F5344CB8AC3E}">
        <p14:creationId xmlns:p14="http://schemas.microsoft.com/office/powerpoint/2010/main" val="1515998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143000" y="685800"/>
            <a:ext cx="4572000" cy="3429000"/>
          </a:xfrm>
          <a:prstGeom prst="rect">
            <a:avLst/>
          </a:prstGeom>
          <a:ln/>
        </p:spPr>
      </p:sp>
      <p:sp>
        <p:nvSpPr>
          <p:cNvPr id="134147" name="Rectangle 3"/>
          <p:cNvSpPr>
            <a:spLocks noGrp="1" noChangeArrowheads="1"/>
          </p:cNvSpPr>
          <p:nvPr>
            <p:ph type="body" idx="1"/>
          </p:nvPr>
        </p:nvSpPr>
        <p:spPr>
          <a:xfrm>
            <a:off x="685800" y="4343400"/>
            <a:ext cx="5486400" cy="4114800"/>
          </a:xfrm>
          <a:prstGeom prst="rect">
            <a:avLst/>
          </a:prstGeom>
        </p:spPr>
        <p:txBody>
          <a:bodyPr/>
          <a:lstStyle/>
          <a:p>
            <a:r>
              <a:rPr lang="en-US" dirty="0"/>
              <a:t>Note, one could argue we are missing a</a:t>
            </a:r>
            <a:r>
              <a:rPr lang="en-US" baseline="0" dirty="0"/>
              <a:t> detailed estimate for Phase 1 (Need).  Our Macro Estimate in the Phase 1 doesn’t include this but in reality it would have.</a:t>
            </a:r>
          </a:p>
          <a:p>
            <a:endParaRPr lang="en-US" baseline="0" dirty="0"/>
          </a:p>
          <a:p>
            <a:r>
              <a:rPr lang="en-US" baseline="0" dirty="0"/>
              <a:t>But for Phase 2, we have finished Phase 1, so we are only estimating for 4 remaining phases, not 5.  And we have gained some experience on how the project is going, and we’ve also had more time to gather requirements for the remaining phases.  So because of these factors, the Phase 2 to 5 combined estimate will be more accurate than the macro estimate for Phases 2 to 5.</a:t>
            </a:r>
            <a:endParaRPr lang="en-US" dirty="0"/>
          </a:p>
        </p:txBody>
      </p:sp>
      <p:sp>
        <p:nvSpPr>
          <p:cNvPr id="2" name="Header Placeholder 1"/>
          <p:cNvSpPr>
            <a:spLocks noGrp="1"/>
          </p:cNvSpPr>
          <p:nvPr>
            <p:ph type="hdr" sz="quarter" idx="10"/>
          </p:nvPr>
        </p:nvSpPr>
        <p:spPr/>
        <p:txBody>
          <a:bodyPr/>
          <a:lstStyle/>
          <a:p>
            <a:r>
              <a:rPr lang="en-US"/>
              <a:t>Project Management 6e.</a:t>
            </a:r>
            <a:endParaRPr lang="en-US" dirty="0"/>
          </a:p>
        </p:txBody>
      </p:sp>
      <p:sp>
        <p:nvSpPr>
          <p:cNvPr id="3" name="Slide Number Placeholder 2"/>
          <p:cNvSpPr>
            <a:spLocks noGrp="1"/>
          </p:cNvSpPr>
          <p:nvPr>
            <p:ph type="sldNum" sz="quarter" idx="11"/>
          </p:nvPr>
        </p:nvSpPr>
        <p:spPr/>
        <p:txBody>
          <a:bodyPr/>
          <a:lstStyle/>
          <a:p>
            <a:r>
              <a:rPr lang="en-US"/>
              <a:t>5-</a:t>
            </a:r>
            <a:fld id="{0021D51A-B140-41D8-B455-79292309F0E0}" type="slidenum">
              <a:rPr lang="en-US" smtClean="0"/>
              <a:pPr/>
              <a:t>10</a:t>
            </a:fld>
            <a:endParaRPr lang="en-US" dirty="0"/>
          </a:p>
        </p:txBody>
      </p:sp>
    </p:spTree>
    <p:extLst>
      <p:ext uri="{BB962C8B-B14F-4D97-AF65-F5344CB8AC3E}">
        <p14:creationId xmlns:p14="http://schemas.microsoft.com/office/powerpoint/2010/main" val="3130435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a:t>
            </a:r>
            <a:r>
              <a:rPr lang="en-CA" baseline="0" dirty="0"/>
              <a:t> have an expensive specialized truck that costs our small company $50K per year to own and operate.  We perform customer projects that include labour, materials and the use of the truck.  We average about 50 projects a year, so we assign $1K ($50K/50 projects = $1K/project) of overhead to each of our customer projects.  </a:t>
            </a:r>
          </a:p>
          <a:p>
            <a:endParaRPr lang="en-CA" baseline="0" dirty="0"/>
          </a:p>
          <a:p>
            <a:r>
              <a:rPr lang="en-CA" baseline="0" dirty="0"/>
              <a:t>We just completed a project, and someone pointed out that the truck is used about 1,200 hours a year, but for this last customer project, we used it way more than average, 300 hours.  The invoice to the customer was $12K, did we really make a profit on this project?  We budgeted $4K of materials, $3K of labour and $2K of overhead (including $1K for the truck) for a cost budget of $9K.</a:t>
            </a:r>
          </a:p>
          <a:p>
            <a:endParaRPr lang="en-CA" baseline="0" dirty="0"/>
          </a:p>
          <a:p>
            <a:r>
              <a:rPr lang="en-CA" baseline="0" dirty="0"/>
              <a:t>We can think of this scenario in the context of the quote above “Cause-and-effect relationship … between indirect costs and direct costs”.  The entire $50K cost of truck is not a direct cost in our last customer project.  It is </a:t>
            </a:r>
            <a:r>
              <a:rPr lang="en-CA" b="1" baseline="0" dirty="0"/>
              <a:t>NOT</a:t>
            </a:r>
            <a:r>
              <a:rPr lang="en-CA" baseline="0" dirty="0"/>
              <a:t> used exclusively for our last project, so it’s not a direct cost.  It’s used for multiple projects, so it’s an indirect cost.  Overhead in general is an indirect cost.  But how we allocate (but where is the real cause of the cost)  overhead cost items (such as our expensive truck) can be important.  We invoiced $12K in our last project, but if we used a cost driver of “hours that the truck is used”, we would assign 25% (300hrs/1200hrs) of the $50K to the last project, which would be $12.5K, and which alone exceeds our $12K invoice.  We didn’t make a profit.</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11</a:t>
            </a:fld>
            <a:endParaRPr lang="en-US" dirty="0"/>
          </a:p>
        </p:txBody>
      </p:sp>
    </p:spTree>
    <p:extLst>
      <p:ext uri="{BB962C8B-B14F-4D97-AF65-F5344CB8AC3E}">
        <p14:creationId xmlns:p14="http://schemas.microsoft.com/office/powerpoint/2010/main" val="2661154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Generally negative variances are “bad” (bad news) such as spending more money</a:t>
            </a:r>
            <a:r>
              <a:rPr lang="en-CA" baseline="0" dirty="0"/>
              <a:t> than was in the budget, a “bad” thing.  E.g., we have a monthly cell phone budget of $50 per month, but our invoice was $62 so we overspent by $12, usually presented as -$12.00 or sometimes ($12.00) or sometimes </a:t>
            </a:r>
            <a:r>
              <a:rPr lang="en-CA" baseline="0" dirty="0">
                <a:solidFill>
                  <a:srgbClr val="FF0000"/>
                </a:solidFill>
              </a:rPr>
              <a:t>$12,00 (in a red font)</a:t>
            </a:r>
            <a:r>
              <a:rPr lang="en-CA" baseline="0" dirty="0"/>
              <a:t>.  </a:t>
            </a:r>
            <a:r>
              <a:rPr lang="en-CA" dirty="0"/>
              <a:t>But you had 3 workers on your project, and your labour cost was lower than expected, it could</a:t>
            </a:r>
            <a:r>
              <a:rPr lang="en-CA" baseline="0" dirty="0"/>
              <a:t> be “bad” that the budget wasn’t completely spent – i.e. because it probably means you had less than 3 workers actually showing up to work on the project, and the project would end up being late.</a:t>
            </a:r>
            <a:endParaRPr lang="en-CA" dirty="0"/>
          </a:p>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17</a:t>
            </a:fld>
            <a:endParaRPr lang="en-US" dirty="0"/>
          </a:p>
        </p:txBody>
      </p:sp>
    </p:spTree>
    <p:extLst>
      <p:ext uri="{BB962C8B-B14F-4D97-AF65-F5344CB8AC3E}">
        <p14:creationId xmlns:p14="http://schemas.microsoft.com/office/powerpoint/2010/main" val="4279387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a:t>
            </a:r>
            <a:r>
              <a:rPr lang="en-CA" baseline="0" dirty="0"/>
              <a:t> total the cumulative total of the columns (the months) and compare it to the total of the sum of the Activities (the rows).  We compare the two to ensure they are the same, that they “balance”.  It’s easy to have errors that don’t balance, such as in large Excel workbooks.</a:t>
            </a:r>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18</a:t>
            </a:fld>
            <a:endParaRPr lang="en-US" dirty="0"/>
          </a:p>
        </p:txBody>
      </p:sp>
    </p:spTree>
    <p:extLst>
      <p:ext uri="{BB962C8B-B14F-4D97-AF65-F5344CB8AC3E}">
        <p14:creationId xmlns:p14="http://schemas.microsoft.com/office/powerpoint/2010/main" val="1869999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49DAC60-92C1-4213-88DF-9F53A4D72766}" type="slidenum">
              <a:rPr lang="en-US" smtClean="0"/>
              <a:pPr>
                <a:defRPr/>
              </a:pPr>
              <a:t>20</a:t>
            </a:fld>
            <a:endParaRPr lang="en-US" dirty="0"/>
          </a:p>
        </p:txBody>
      </p:sp>
    </p:spTree>
    <p:extLst>
      <p:ext uri="{BB962C8B-B14F-4D97-AF65-F5344CB8AC3E}">
        <p14:creationId xmlns:p14="http://schemas.microsoft.com/office/powerpoint/2010/main" val="2348530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Footer Placeholder 18"/>
          <p:cNvSpPr>
            <a:spLocks noGrp="1"/>
          </p:cNvSpPr>
          <p:nvPr>
            <p:ph type="ftr" sz="quarter" idx="10"/>
          </p:nvPr>
        </p:nvSpPr>
        <p:spPr>
          <a:xfrm>
            <a:off x="152400" y="6553200"/>
            <a:ext cx="5867400" cy="228600"/>
          </a:xfrm>
        </p:spPr>
        <p:txBody>
          <a:bodyPr/>
          <a:lstStyle>
            <a:lvl1pPr>
              <a:defRPr/>
            </a:lvl1pPr>
          </a:lstStyle>
          <a:p>
            <a:pPr>
              <a:defRPr/>
            </a:pPr>
            <a:endParaRPr lang="en-US"/>
          </a:p>
        </p:txBody>
      </p:sp>
      <p:sp>
        <p:nvSpPr>
          <p:cNvPr id="5" name="Slide Number Placeholder 26"/>
          <p:cNvSpPr>
            <a:spLocks noGrp="1"/>
          </p:cNvSpPr>
          <p:nvPr>
            <p:ph type="sldNum" sz="quarter" idx="11"/>
          </p:nvPr>
        </p:nvSpPr>
        <p:spPr/>
        <p:txBody>
          <a:bodyPr/>
          <a:lstStyle>
            <a:lvl1pPr>
              <a:defRPr/>
            </a:lvl1pPr>
          </a:lstStyle>
          <a:p>
            <a:pPr>
              <a:defRPr/>
            </a:pPr>
            <a:fld id="{53DA7E96-ED03-425E-A4BA-A010D7D83264}" type="slidenum">
              <a:rPr lang="en-US"/>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2BAA29A1-0308-43D1-961F-D8245A9B31FC}"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E0B74F27-4B6A-4A5C-9BAA-43F194570718}"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7DC0C679-E1CA-4FB1-92B0-BD2E3A5EC8E9}"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ormAutofit/>
          </a:bodyPr>
          <a:lstStyle>
            <a:lvl1pPr marL="0" indent="0">
              <a:buNone/>
              <a:defRPr sz="3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5B062F5E-0081-4FA7-85D4-21A5CFD29D2A}" type="slidenum">
              <a:rPr lang="en-US"/>
              <a:pPr>
                <a:defRPr/>
              </a:pPr>
              <a:t>‹#›</a:t>
            </a:fld>
            <a:endParaRPr lang="en-US" dirty="0"/>
          </a:p>
        </p:txBody>
      </p:sp>
      <p:sp>
        <p:nvSpPr>
          <p:cNvPr id="5"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p:cNvSpPr>
            <a:spLocks noGrp="1"/>
          </p:cNvSpPr>
          <p:nvPr>
            <p:ph type="sldNum" sz="quarter" idx="10"/>
          </p:nvPr>
        </p:nvSpPr>
        <p:spPr/>
        <p:txBody>
          <a:bodyPr/>
          <a:lstStyle>
            <a:lvl1pPr>
              <a:defRPr/>
            </a:lvl1pPr>
          </a:lstStyle>
          <a:p>
            <a:pPr>
              <a:defRPr/>
            </a:pPr>
            <a:fld id="{1F66B048-6336-41EE-95BE-9F693DBB92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p:txBody>
          <a:bodyPr/>
          <a:lstStyle>
            <a:lvl1pPr>
              <a:defRPr/>
            </a:lvl1pPr>
          </a:lstStyle>
          <a:p>
            <a:pPr>
              <a:defRPr/>
            </a:pPr>
            <a:fld id="{235512B3-7D1B-427E-B9EF-86643F8B3B1F}" type="slidenum">
              <a:rPr lang="en-US"/>
              <a:pPr>
                <a:defRPr/>
              </a:pPr>
              <a:t>‹#›</a:t>
            </a:fld>
            <a:endParaRPr lang="en-US" dirty="0"/>
          </a:p>
        </p:txBody>
      </p:sp>
      <p:sp>
        <p:nvSpPr>
          <p:cNvPr id="8"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000" b="0">
                <a:ln>
                  <a:noFill/>
                </a:ln>
                <a:solidFill>
                  <a:schemeClr val="tx2"/>
                </a:solidFill>
                <a:effectLst/>
                <a:latin typeface="+mj-lt"/>
                <a:ea typeface="+mj-ea"/>
                <a:cs typeface="+mj-cs"/>
              </a:defRPr>
            </a:lvl1pPr>
          </a:lstStyle>
          <a:p>
            <a:r>
              <a:rPr lang="en-US"/>
              <a:t>Click to edit Master title style</a:t>
            </a:r>
          </a:p>
        </p:txBody>
      </p:sp>
      <p:sp>
        <p:nvSpPr>
          <p:cNvPr id="3" name="Slide Number Placeholder 4"/>
          <p:cNvSpPr>
            <a:spLocks noGrp="1"/>
          </p:cNvSpPr>
          <p:nvPr>
            <p:ph type="sldNum" sz="quarter" idx="10"/>
          </p:nvPr>
        </p:nvSpPr>
        <p:spPr/>
        <p:txBody>
          <a:bodyPr/>
          <a:lstStyle>
            <a:lvl1pPr>
              <a:defRPr/>
            </a:lvl1pPr>
          </a:lstStyle>
          <a:p>
            <a:pPr>
              <a:defRPr/>
            </a:pPr>
            <a:fld id="{B8FEC51D-B390-4D21-9936-C524D95C5CBE}" type="slidenum">
              <a:rPr lang="en-US"/>
              <a:pPr>
                <a:defRPr/>
              </a:pPr>
              <a:t>‹#›</a:t>
            </a:fld>
            <a:endParaRPr lang="en-US" dirty="0"/>
          </a:p>
        </p:txBody>
      </p:sp>
      <p:sp>
        <p:nvSpPr>
          <p:cNvPr id="4"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p:txBody>
          <a:bodyPr/>
          <a:lstStyle>
            <a:lvl1pPr>
              <a:defRPr/>
            </a:lvl1pPr>
          </a:lstStyle>
          <a:p>
            <a:pPr>
              <a:defRPr/>
            </a:pPr>
            <a:fld id="{9264CF12-143D-43EF-B191-FDE7EFE199FD}" type="slidenum">
              <a:rPr lang="en-US"/>
              <a:pPr>
                <a:defRPr/>
              </a:pPr>
              <a:t>‹#›</a:t>
            </a:fld>
            <a:endParaRPr lang="en-US" dirty="0"/>
          </a:p>
        </p:txBody>
      </p:sp>
      <p:sp>
        <p:nvSpPr>
          <p:cNvPr id="3"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8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p:cNvSpPr>
            <a:spLocks noGrp="1"/>
          </p:cNvSpPr>
          <p:nvPr>
            <p:ph type="sldNum" sz="quarter" idx="10"/>
          </p:nvPr>
        </p:nvSpPr>
        <p:spPr/>
        <p:txBody>
          <a:bodyPr/>
          <a:lstStyle>
            <a:lvl1pPr>
              <a:defRPr/>
            </a:lvl1pPr>
          </a:lstStyle>
          <a:p>
            <a:pPr>
              <a:defRPr/>
            </a:pPr>
            <a:fld id="{8C6026B2-41BA-4DCD-9E8B-753DE7461261}" type="slidenum">
              <a:rPr lang="en-US"/>
              <a:pPr>
                <a:defRPr/>
              </a:pPr>
              <a:t>‹#›</a:t>
            </a:fld>
            <a:endParaRPr lang="en-US" dirty="0"/>
          </a:p>
        </p:txBody>
      </p:sp>
      <p:sp>
        <p:nvSpPr>
          <p:cNvPr id="6"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Slide Number Placeholder 6"/>
          <p:cNvSpPr>
            <a:spLocks noGrp="1"/>
          </p:cNvSpPr>
          <p:nvPr>
            <p:ph type="sldNum" sz="quarter" idx="10"/>
          </p:nvPr>
        </p:nvSpPr>
        <p:spPr>
          <a:xfrm>
            <a:off x="8077200" y="6356350"/>
            <a:ext cx="609600" cy="365125"/>
          </a:xfrm>
        </p:spPr>
        <p:txBody>
          <a:bodyPr/>
          <a:lstStyle>
            <a:lvl1pPr>
              <a:defRPr/>
            </a:lvl1pPr>
          </a:lstStyle>
          <a:p>
            <a:pPr>
              <a:defRPr/>
            </a:pPr>
            <a:fld id="{2901523A-07B4-4CD1-92B0-24CFC45C1715}" type="slidenum">
              <a:rPr lang="en-US"/>
              <a:pPr>
                <a:defRPr/>
              </a:pPr>
              <a:t>‹#›</a:t>
            </a:fld>
            <a:endParaRPr lang="en-US" dirty="0"/>
          </a:p>
        </p:txBody>
      </p:sp>
      <p:sp>
        <p:nvSpPr>
          <p:cNvPr id="10" name="Footer Placeholder 18"/>
          <p:cNvSpPr>
            <a:spLocks noGrp="1"/>
          </p:cNvSpPr>
          <p:nvPr>
            <p:ph type="ftr" sz="quarter" idx="11"/>
          </p:nvPr>
        </p:nvSpPr>
        <p:spPr>
          <a:xfrm>
            <a:off x="152400" y="6553200"/>
            <a:ext cx="5867400" cy="228600"/>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5604"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25605"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899CE1E0-0FBE-4938-816D-B92B1526FD8D}" type="slidenum">
              <a:rPr lang="en-US"/>
              <a:pPr>
                <a:defRPr/>
              </a:pPr>
              <a:t>‹#›</a:t>
            </a:fld>
            <a:endParaRPr lang="en-US" dirty="0"/>
          </a:p>
        </p:txBody>
      </p:sp>
      <p:grpSp>
        <p:nvGrpSpPr>
          <p:cNvPr id="25609"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gr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ivlI0HvUPQ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hyperlink" Target="https://www.accountingcoach.com/blog/what-do-negative-variances-indicat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50772"/>
            <a:ext cx="7851648" cy="1828800"/>
          </a:xfrm>
        </p:spPr>
        <p:txBody>
          <a:bodyPr/>
          <a:lstStyle/>
          <a:p>
            <a:pPr eaLnBrk="1" fontAlgn="auto" hangingPunct="1">
              <a:spcAft>
                <a:spcPts val="0"/>
              </a:spcAft>
              <a:defRPr/>
            </a:pPr>
            <a:r>
              <a:rPr lang="en-US" dirty="0"/>
              <a:t>MGMT 6056 </a:t>
            </a:r>
            <a:br>
              <a:rPr lang="en-US" dirty="0"/>
            </a:br>
            <a:r>
              <a:rPr lang="en-US" dirty="0"/>
              <a:t>Module 5</a:t>
            </a:r>
          </a:p>
        </p:txBody>
      </p:sp>
      <p:sp>
        <p:nvSpPr>
          <p:cNvPr id="14338" name="Subtitle 2"/>
          <p:cNvSpPr>
            <a:spLocks noGrp="1"/>
          </p:cNvSpPr>
          <p:nvPr>
            <p:ph type="subTitle" idx="1"/>
          </p:nvPr>
        </p:nvSpPr>
        <p:spPr>
          <a:xfrm>
            <a:off x="533400" y="2411742"/>
            <a:ext cx="7854950" cy="1752600"/>
          </a:xfrm>
        </p:spPr>
        <p:txBody>
          <a:bodyPr/>
          <a:lstStyle/>
          <a:p>
            <a:pPr marR="0" eaLnBrk="1" hangingPunct="1"/>
            <a:r>
              <a:rPr lang="en-US" sz="4800" dirty="0"/>
              <a:t>Creating a Project Budget</a:t>
            </a:r>
          </a:p>
        </p:txBody>
      </p:sp>
      <p:sp>
        <p:nvSpPr>
          <p:cNvPr id="4" name="Slide Number Placeholder 3"/>
          <p:cNvSpPr>
            <a:spLocks noGrp="1"/>
          </p:cNvSpPr>
          <p:nvPr>
            <p:ph type="sldNum" sz="quarter" idx="11"/>
          </p:nvPr>
        </p:nvSpPr>
        <p:spPr/>
        <p:txBody>
          <a:bodyPr wrap="square" numCol="1" anchorCtr="0" compatLnSpc="1">
            <a:prstTxWarp prst="textNoShape">
              <a:avLst/>
            </a:prstTxWarp>
          </a:bodyPr>
          <a:lstStyle/>
          <a:p>
            <a:pPr fontAlgn="base">
              <a:spcBef>
                <a:spcPct val="0"/>
              </a:spcBef>
              <a:spcAft>
                <a:spcPct val="0"/>
              </a:spcAft>
              <a:defRPr/>
            </a:pPr>
            <a:r>
              <a:rPr lang="en-US">
                <a:solidFill>
                  <a:srgbClr val="D1EAEE"/>
                </a:solidFill>
                <a:cs typeface="Arial" charset="0"/>
              </a:rPr>
              <a:t>08-0</a:t>
            </a:r>
            <a:fld id="{D2C2513F-F30F-45C4-9600-673BE8BBD40C}" type="slidenum">
              <a:rPr lang="en-US">
                <a:solidFill>
                  <a:srgbClr val="D1EAEE"/>
                </a:solidFill>
                <a:cs typeface="Arial" charset="0"/>
              </a:rPr>
              <a:pPr fontAlgn="base">
                <a:spcBef>
                  <a:spcPct val="0"/>
                </a:spcBef>
                <a:spcAft>
                  <a:spcPct val="0"/>
                </a:spcAft>
                <a:defRPr/>
              </a:pPr>
              <a:t>1</a:t>
            </a:fld>
            <a:endParaRPr lang="en-US">
              <a:solidFill>
                <a:srgbClr val="D1EAEE"/>
              </a:solidFill>
              <a:cs typeface="Arial" charset="0"/>
            </a:endParaRPr>
          </a:p>
        </p:txBody>
      </p:sp>
      <p:sp>
        <p:nvSpPr>
          <p:cNvPr id="19" name="TextBox 18"/>
          <p:cNvSpPr txBox="1"/>
          <p:nvPr/>
        </p:nvSpPr>
        <p:spPr>
          <a:xfrm>
            <a:off x="3526971" y="5832232"/>
            <a:ext cx="3286477" cy="24622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defPPr>
              <a:defRPr lang="en-US"/>
            </a:defPPr>
            <a:lvl1pP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CA" dirty="0"/>
              <a:t>Assignment Estimates &amp; Time Phased EXAMPLE V1.xlsx</a:t>
            </a:r>
          </a:p>
        </p:txBody>
      </p:sp>
      <p:sp>
        <p:nvSpPr>
          <p:cNvPr id="20" name="TextBox 19"/>
          <p:cNvSpPr txBox="1"/>
          <p:nvPr/>
        </p:nvSpPr>
        <p:spPr>
          <a:xfrm>
            <a:off x="3526971" y="6217850"/>
            <a:ext cx="3828292" cy="246221"/>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defPPr>
              <a:defRPr lang="en-US"/>
            </a:defPPr>
            <a:lvl1pP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CA" dirty="0"/>
              <a:t>Assignment Estimates &amp; Time Phased Student TEMPLATE V1.xlsx</a:t>
            </a:r>
          </a:p>
        </p:txBody>
      </p:sp>
      <p:sp>
        <p:nvSpPr>
          <p:cNvPr id="13" name="Footer Placeholder 18"/>
          <p:cNvSpPr>
            <a:spLocks noGrp="1"/>
          </p:cNvSpPr>
          <p:nvPr>
            <p:ph type="ftr" sz="quarter" idx="10"/>
          </p:nvPr>
        </p:nvSpPr>
        <p:spPr>
          <a:xfrm>
            <a:off x="152400" y="6553200"/>
            <a:ext cx="7162800" cy="228600"/>
          </a:xfrm>
        </p:spPr>
        <p:txBody>
          <a:bodyPr/>
          <a:lstStyle>
            <a:lvl1pPr>
              <a:defRPr sz="1000"/>
            </a:lvl1pPr>
          </a:lstStyle>
          <a:p>
            <a:pPr>
              <a:defRPr/>
            </a:pPr>
            <a:r>
              <a:rPr lang="en-CA" dirty="0"/>
              <a:t>Adapted from Pearson’s slides for Project Management: Achieving Competitive Advantage, 3rd Edition, 2013</a:t>
            </a:r>
            <a:endParaRPr lang="en-US" dirty="0"/>
          </a:p>
        </p:txBody>
      </p:sp>
      <p:sp>
        <p:nvSpPr>
          <p:cNvPr id="17" name="TextBox 16"/>
          <p:cNvSpPr txBox="1"/>
          <p:nvPr/>
        </p:nvSpPr>
        <p:spPr>
          <a:xfrm>
            <a:off x="1249271" y="5742861"/>
            <a:ext cx="214988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See text in “slide note” for more details </a:t>
            </a:r>
            <a:endParaRPr kumimoji="0" lang="en-CA" sz="1400" i="0" u="none" strike="noStrike" kern="0" cap="none" spc="0" normalizeH="0" baseline="0" noProof="0" dirty="0">
              <a:ln>
                <a:noFill/>
              </a:ln>
              <a:effectLst/>
              <a:uLnTx/>
              <a:uFillTx/>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40" y="5618957"/>
            <a:ext cx="999831" cy="707197"/>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90" y="2760731"/>
            <a:ext cx="490119" cy="494743"/>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590" y="2198738"/>
            <a:ext cx="457033" cy="457033"/>
          </a:xfrm>
          <a:prstGeom prst="rect">
            <a:avLst/>
          </a:prstGeom>
        </p:spPr>
      </p:pic>
      <p:pic>
        <p:nvPicPr>
          <p:cNvPr id="23"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1454" y="3326018"/>
            <a:ext cx="588390" cy="588390"/>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9755" y="169969"/>
            <a:ext cx="602003" cy="637992"/>
          </a:xfrm>
          <a:prstGeom prst="rect">
            <a:avLst/>
          </a:prstGeom>
        </p:spPr>
      </p:pic>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6457" y="1589480"/>
            <a:ext cx="545301" cy="545301"/>
          </a:xfrm>
          <a:prstGeom prst="rect">
            <a:avLst/>
          </a:prstGeom>
        </p:spPr>
      </p:pic>
      <p:sp>
        <p:nvSpPr>
          <p:cNvPr id="26" name="TextBox 25"/>
          <p:cNvSpPr txBox="1"/>
          <p:nvPr/>
        </p:nvSpPr>
        <p:spPr>
          <a:xfrm>
            <a:off x="821758" y="314759"/>
            <a:ext cx="144780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Exercises</a:t>
            </a:r>
            <a:endParaRPr kumimoji="0" lang="en-CA" sz="1400" i="0" u="none" strike="noStrike" kern="0" cap="none" spc="0" normalizeH="0" baseline="0" noProof="0" dirty="0">
              <a:ln>
                <a:noFill/>
              </a:ln>
              <a:effectLst/>
              <a:uLnTx/>
              <a:uFillTx/>
            </a:endParaRPr>
          </a:p>
        </p:txBody>
      </p:sp>
      <p:sp>
        <p:nvSpPr>
          <p:cNvPr id="27" name="TextBox 26"/>
          <p:cNvSpPr txBox="1"/>
          <p:nvPr/>
        </p:nvSpPr>
        <p:spPr>
          <a:xfrm>
            <a:off x="821758" y="1583624"/>
            <a:ext cx="831460" cy="30777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Videos</a:t>
            </a:r>
            <a:endParaRPr kumimoji="0" lang="en-CA" sz="1400" i="0" u="none" strike="noStrike" kern="0" cap="none" spc="0" normalizeH="0" baseline="0" noProof="0" dirty="0">
              <a:ln>
                <a:noFill/>
              </a:ln>
              <a:effectLst/>
              <a:uLnTx/>
              <a:uFillTx/>
            </a:endParaRPr>
          </a:p>
        </p:txBody>
      </p:sp>
      <p:sp>
        <p:nvSpPr>
          <p:cNvPr id="28" name="TextBox 27"/>
          <p:cNvSpPr txBox="1"/>
          <p:nvPr/>
        </p:nvSpPr>
        <p:spPr>
          <a:xfrm>
            <a:off x="810709" y="2174176"/>
            <a:ext cx="84250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Solution</a:t>
            </a:r>
            <a:br>
              <a:rPr lang="en-CA" sz="1400" kern="0" dirty="0"/>
            </a:br>
            <a:r>
              <a:rPr lang="en-CA" sz="1400" kern="0" dirty="0"/>
              <a:t>Slide</a:t>
            </a:r>
            <a:endParaRPr kumimoji="0" lang="en-CA" sz="1400" i="0" u="none" strike="noStrike" kern="0" cap="none" spc="0" normalizeH="0" baseline="0" noProof="0" dirty="0">
              <a:ln>
                <a:noFill/>
              </a:ln>
              <a:effectLst/>
              <a:uLnTx/>
              <a:uFillTx/>
            </a:endParaRPr>
          </a:p>
        </p:txBody>
      </p:sp>
      <p:sp>
        <p:nvSpPr>
          <p:cNvPr id="29" name="TextBox 28"/>
          <p:cNvSpPr txBox="1"/>
          <p:nvPr/>
        </p:nvSpPr>
        <p:spPr>
          <a:xfrm>
            <a:off x="777623" y="2736792"/>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PPT </a:t>
            </a:r>
            <a:br>
              <a:rPr lang="en-CA" sz="1400" kern="0" noProof="0" dirty="0"/>
            </a:br>
            <a:r>
              <a:rPr lang="en-CA" sz="1400" kern="0" noProof="0" dirty="0"/>
              <a:t>Animations</a:t>
            </a:r>
            <a:endParaRPr kumimoji="0" lang="en-CA" sz="1400" i="0" u="none" strike="noStrike" kern="0" cap="none" spc="0" normalizeH="0" baseline="0" noProof="0" dirty="0">
              <a:ln>
                <a:noFill/>
              </a:ln>
              <a:effectLst/>
              <a:uLnTx/>
              <a:uFillTx/>
            </a:endParaRPr>
          </a:p>
        </p:txBody>
      </p:sp>
      <p:sp>
        <p:nvSpPr>
          <p:cNvPr id="30" name="TextBox 29"/>
          <p:cNvSpPr txBox="1"/>
          <p:nvPr/>
        </p:nvSpPr>
        <p:spPr>
          <a:xfrm>
            <a:off x="777623" y="3355680"/>
            <a:ext cx="109880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noProof="0" dirty="0"/>
              <a:t>Exercise </a:t>
            </a:r>
            <a:br>
              <a:rPr lang="en-CA" sz="1400" kern="0" noProof="0" dirty="0"/>
            </a:br>
            <a:r>
              <a:rPr lang="en-CA" sz="1400" kern="0" noProof="0" dirty="0"/>
              <a:t>Simulation</a:t>
            </a:r>
            <a:endParaRPr kumimoji="0" lang="en-CA" sz="1400" i="0" u="none" strike="noStrike" kern="0" cap="none" spc="0" normalizeH="0" baseline="0" noProof="0" dirty="0">
              <a:ln>
                <a:noFill/>
              </a:ln>
              <a:effectLst/>
              <a:uLnTx/>
              <a:uFillTx/>
            </a:endParaRPr>
          </a:p>
        </p:txBody>
      </p:sp>
      <p:sp>
        <p:nvSpPr>
          <p:cNvPr id="31" name="Octagon 30"/>
          <p:cNvSpPr>
            <a:spLocks noChangeAspect="1"/>
          </p:cNvSpPr>
          <p:nvPr/>
        </p:nvSpPr>
        <p:spPr>
          <a:xfrm>
            <a:off x="266676" y="871918"/>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32" name="TextBox 31"/>
          <p:cNvSpPr txBox="1"/>
          <p:nvPr/>
        </p:nvSpPr>
        <p:spPr>
          <a:xfrm>
            <a:off x="817146" y="887761"/>
            <a:ext cx="1548000"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CA" sz="1400" kern="0" dirty="0"/>
              <a:t>Do the exercise</a:t>
            </a:r>
            <a:br>
              <a:rPr lang="en-CA" sz="1400" kern="0" dirty="0"/>
            </a:br>
            <a:r>
              <a:rPr lang="en-CA" sz="1400" kern="0" dirty="0"/>
              <a:t>prior to next slide</a:t>
            </a:r>
            <a:endParaRPr kumimoji="0" lang="en-CA" sz="1400" i="0" u="none" strike="noStrike" kern="0" cap="none" spc="0" normalizeH="0" baseline="0" noProof="0" dirty="0">
              <a:ln>
                <a:noFill/>
              </a:ln>
              <a:effectLst/>
              <a:uLnTx/>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r>
              <a:rPr lang="en-US"/>
              <a:t>5</a:t>
            </a:r>
            <a:r>
              <a:rPr lang="en-US">
                <a:cs typeface="Times New Roman" panose="02020603050405020304" pitchFamily="18" charset="0"/>
              </a:rPr>
              <a:t>–</a:t>
            </a:r>
            <a:fld id="{5BB6E33D-D455-4BC5-8AD4-DF355ED39DF5}" type="slidenum">
              <a:rPr lang="en-US"/>
              <a:pPr/>
              <a:t>10</a:t>
            </a:fld>
            <a:endParaRPr lang="en-US"/>
          </a:p>
        </p:txBody>
      </p:sp>
      <p:sp>
        <p:nvSpPr>
          <p:cNvPr id="86019" name="Text Box 3"/>
          <p:cNvSpPr txBox="1">
            <a:spLocks noChangeArrowheads="1"/>
          </p:cNvSpPr>
          <p:nvPr/>
        </p:nvSpPr>
        <p:spPr bwMode="auto">
          <a:xfrm>
            <a:off x="7235152" y="5001775"/>
            <a:ext cx="1279525" cy="24622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1000" dirty="0">
                <a:solidFill>
                  <a:srgbClr val="006666"/>
                </a:solidFill>
              </a:rPr>
              <a:t>Figure 5.3</a:t>
            </a:r>
            <a:endParaRPr lang="en-US" sz="1000" dirty="0">
              <a:solidFill>
                <a:srgbClr val="006666"/>
              </a:solidFill>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93714" y="1878103"/>
            <a:ext cx="8156572" cy="3101794"/>
          </a:xfrm>
          <a:prstGeom prst="rect">
            <a:avLst/>
          </a:prstGeom>
        </p:spPr>
      </p:pic>
      <p:sp>
        <p:nvSpPr>
          <p:cNvPr id="7" name="Action Button: Help 6">
            <a:hlinkClick r:id="" action="ppaction://noaction" highlightClick="1"/>
          </p:cNvPr>
          <p:cNvSpPr/>
          <p:nvPr/>
        </p:nvSpPr>
        <p:spPr>
          <a:xfrm>
            <a:off x="3593054" y="848004"/>
            <a:ext cx="4921623" cy="762000"/>
          </a:xfrm>
          <a:prstGeom prst="actionButtonHel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How accurate would the Phase 2  estimate be with this approach? The 2</a:t>
            </a:r>
            <a:r>
              <a:rPr lang="en-US" baseline="30000" dirty="0"/>
              <a:t>nd</a:t>
            </a:r>
            <a:r>
              <a:rPr lang="en-US" dirty="0"/>
              <a:t> row of blue arrows?</a:t>
            </a:r>
          </a:p>
        </p:txBody>
      </p:sp>
      <p:sp>
        <p:nvSpPr>
          <p:cNvPr id="2" name="TextBox 1"/>
          <p:cNvSpPr txBox="1"/>
          <p:nvPr/>
        </p:nvSpPr>
        <p:spPr>
          <a:xfrm>
            <a:off x="304801" y="5269874"/>
            <a:ext cx="7102474" cy="11387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CA" sz="2000" dirty="0"/>
              <a:t>The </a:t>
            </a:r>
            <a:r>
              <a:rPr lang="en-CA" sz="2000" b="1" dirty="0"/>
              <a:t>PMBOK</a:t>
            </a:r>
            <a:r>
              <a:rPr lang="en-CA" sz="2000" dirty="0"/>
              <a:t> calls planning where high level planning is done but more detailed planning is done as phases and activities details are getting closer – </a:t>
            </a:r>
            <a:r>
              <a:rPr lang="en-CA" sz="2800" b="1" dirty="0"/>
              <a:t>Rolling Wave Planning</a:t>
            </a:r>
            <a:r>
              <a:rPr lang="en-CA" sz="2000" dirty="0"/>
              <a:t>.</a:t>
            </a:r>
          </a:p>
        </p:txBody>
      </p:sp>
      <p:sp>
        <p:nvSpPr>
          <p:cNvPr id="8" name="Title 1"/>
          <p:cNvSpPr txBox="1">
            <a:spLocks/>
          </p:cNvSpPr>
          <p:nvPr/>
        </p:nvSpPr>
        <p:spPr bwMode="auto">
          <a:xfrm>
            <a:off x="420686" y="136762"/>
            <a:ext cx="8229600" cy="549038"/>
          </a:xfrm>
          <a:prstGeom prst="rect">
            <a:avLst/>
          </a:prstGeom>
          <a:noFill/>
          <a:ln w="9525">
            <a:noFill/>
            <a:miter lim="800000"/>
            <a:headEnd/>
            <a:tailEnd/>
          </a:ln>
        </p:spPr>
        <p:txBody>
          <a:bodyPr vert="horz" wrap="square" lIns="0" tIns="45720" rIns="0" bIns="0" numCol="1" anchor="b" anchorCtr="0" compatLnSpc="1">
            <a:prstTxWarp prst="textNoShape">
              <a:avLst/>
            </a:prstTxWarp>
            <a:normAutofit lnSpcReduction="10000"/>
            <a:scene3d>
              <a:camera prst="orthographicFront"/>
              <a:lightRig rig="freezing" dir="t">
                <a:rot lat="0" lon="0" rev="5640000"/>
              </a:lightRig>
            </a:scene3d>
            <a:sp3d prstMaterial="flat">
              <a:contourClr>
                <a:schemeClr val="tx2"/>
              </a:contourClr>
            </a:sp3d>
          </a:bodyPr>
          <a:lstStyle>
            <a:lvl1pPr algn="l" rtl="0" eaLnBrk="0" fontAlgn="base" hangingPunct="0">
              <a:spcBef>
                <a:spcPct val="0"/>
              </a:spcBef>
              <a:spcAft>
                <a:spcPct val="0"/>
              </a:spcAft>
              <a:buNone/>
              <a:defRPr sz="4000" b="0" kern="1200">
                <a:ln>
                  <a:noFill/>
                </a:ln>
                <a:solidFill>
                  <a:schemeClr val="tx2"/>
                </a:solidFill>
                <a:effectLst/>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CA" sz="3600" dirty="0"/>
              <a:t>Phase Estimating over a Product Life Cycle</a:t>
            </a:r>
            <a:endParaRPr lang="en-US" sz="36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8452" y="5342955"/>
            <a:ext cx="999831" cy="707197"/>
          </a:xfrm>
          <a:prstGeom prst="rect">
            <a:avLst/>
          </a:prstGeom>
        </p:spPr>
      </p:pic>
    </p:spTree>
    <p:extLst>
      <p:ext uri="{BB962C8B-B14F-4D97-AF65-F5344CB8AC3E}">
        <p14:creationId xmlns:p14="http://schemas.microsoft.com/office/powerpoint/2010/main" val="126817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57200" y="250372"/>
            <a:ext cx="8229600" cy="1143000"/>
          </a:xfrm>
        </p:spPr>
        <p:txBody>
          <a:bodyPr/>
          <a:lstStyle/>
          <a:p>
            <a:pPr eaLnBrk="1" hangingPunct="1"/>
            <a:r>
              <a:rPr lang="en-US" b="1" dirty="0"/>
              <a:t>Activity-Based Costing (ABC)</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9ECB87C1-691B-416E-987E-DAE096355CCA}" type="slidenum">
              <a:rPr lang="en-US">
                <a:solidFill>
                  <a:srgbClr val="045C75"/>
                </a:solidFill>
                <a:cs typeface="Arial" charset="0"/>
              </a:rPr>
              <a:pPr fontAlgn="base">
                <a:spcBef>
                  <a:spcPct val="0"/>
                </a:spcBef>
                <a:spcAft>
                  <a:spcPct val="0"/>
                </a:spcAft>
                <a:defRPr/>
              </a:pPr>
              <a:t>11</a:t>
            </a:fld>
            <a:endParaRPr lang="en-US">
              <a:solidFill>
                <a:srgbClr val="045C75"/>
              </a:solidFill>
              <a:cs typeface="Arial" charset="0"/>
            </a:endParaRPr>
          </a:p>
        </p:txBody>
      </p:sp>
      <p:sp>
        <p:nvSpPr>
          <p:cNvPr id="4" name="Content Placeholder 3"/>
          <p:cNvSpPr>
            <a:spLocks noGrp="1"/>
          </p:cNvSpPr>
          <p:nvPr>
            <p:ph idx="1"/>
          </p:nvPr>
        </p:nvSpPr>
        <p:spPr>
          <a:xfrm>
            <a:off x="457200" y="1045029"/>
            <a:ext cx="8229600" cy="5311321"/>
          </a:xfrm>
        </p:spPr>
        <p:txBody>
          <a:bodyPr/>
          <a:lstStyle/>
          <a:p>
            <a:r>
              <a:rPr lang="en-CA" dirty="0"/>
              <a:t>“The use of traditional cost-allocation methods … may result in companies losing money on … </a:t>
            </a:r>
            <a:r>
              <a:rPr lang="en-CA" b="1" dirty="0"/>
              <a:t>projects</a:t>
            </a:r>
            <a:r>
              <a:rPr lang="en-CA" dirty="0"/>
              <a:t> … even though their accounting … may indicate a profitable transaction ...”</a:t>
            </a:r>
          </a:p>
          <a:p>
            <a:r>
              <a:rPr lang="en-CA" dirty="0"/>
              <a:t>“This … occurs because the cost-tracking mechanism does not … recognize the </a:t>
            </a:r>
            <a:r>
              <a:rPr lang="en-CA" b="1" dirty="0"/>
              <a:t>cause-and-effect relationship … between indirect costs and direct costs</a:t>
            </a:r>
            <a:r>
              <a:rPr lang="en-CA" dirty="0"/>
              <a:t>.”</a:t>
            </a:r>
          </a:p>
          <a:p>
            <a:r>
              <a:rPr lang="en-CA" dirty="0"/>
              <a:t>“ABC uses … activities that create cost [which] are called cost drivers. Once the drivers are identified, they can be used to estimate … cost.”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884" y="6002751"/>
            <a:ext cx="999831" cy="707197"/>
          </a:xfrm>
          <a:prstGeom prst="rect">
            <a:avLst/>
          </a:prstGeom>
        </p:spPr>
      </p:pic>
      <p:sp>
        <p:nvSpPr>
          <p:cNvPr id="5" name="TextBox 4"/>
          <p:cNvSpPr txBox="1"/>
          <p:nvPr/>
        </p:nvSpPr>
        <p:spPr>
          <a:xfrm>
            <a:off x="563336" y="5832064"/>
            <a:ext cx="8017328" cy="253916"/>
          </a:xfrm>
          <a:prstGeom prst="rect">
            <a:avLst/>
          </a:prstGeom>
          <a:noFill/>
        </p:spPr>
        <p:txBody>
          <a:bodyPr wrap="square" rtlCol="0">
            <a:spAutoFit/>
          </a:bodyPr>
          <a:lstStyle/>
          <a:p>
            <a:r>
              <a:rPr lang="en-CA" sz="1000" dirty="0"/>
              <a:t>Retrieved from pmi.org: Activity-based costing does it warrant inclusion in a Guide to the project management body of knowledge?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57200" y="250372"/>
            <a:ext cx="8229600" cy="1143000"/>
          </a:xfrm>
        </p:spPr>
        <p:txBody>
          <a:bodyPr/>
          <a:lstStyle/>
          <a:p>
            <a:pPr eaLnBrk="1" hangingPunct="1"/>
            <a:r>
              <a:rPr lang="en-US" b="1" dirty="0"/>
              <a:t>Activity-Based Costing (ABC)</a:t>
            </a:r>
          </a:p>
        </p:txBody>
      </p:sp>
      <p:sp>
        <p:nvSpPr>
          <p:cNvPr id="33794" name="Rectangle 3"/>
          <p:cNvSpPr>
            <a:spLocks noGrp="1" noChangeArrowheads="1"/>
          </p:cNvSpPr>
          <p:nvPr>
            <p:ph type="body" idx="1"/>
          </p:nvPr>
        </p:nvSpPr>
        <p:spPr>
          <a:xfrm>
            <a:off x="342900" y="1572918"/>
            <a:ext cx="8458200" cy="3938589"/>
          </a:xfrm>
        </p:spPr>
        <p:txBody>
          <a:bodyPr/>
          <a:lstStyle/>
          <a:p>
            <a:pPr marL="533400" indent="-533400" eaLnBrk="1" hangingPunct="1">
              <a:buFontTx/>
              <a:buNone/>
            </a:pPr>
            <a:r>
              <a:rPr lang="en-US" sz="2800" i="1" dirty="0">
                <a:solidFill>
                  <a:schemeClr val="tx2"/>
                </a:solidFill>
              </a:rPr>
              <a:t>Projects use </a:t>
            </a:r>
            <a:r>
              <a:rPr lang="en-US" sz="2800" b="1" i="1" dirty="0">
                <a:solidFill>
                  <a:schemeClr val="tx2"/>
                </a:solidFill>
              </a:rPr>
              <a:t>activities</a:t>
            </a:r>
            <a:r>
              <a:rPr lang="en-US" sz="2800" dirty="0">
                <a:solidFill>
                  <a:schemeClr val="tx2"/>
                </a:solidFill>
              </a:rPr>
              <a:t> &amp; </a:t>
            </a:r>
            <a:r>
              <a:rPr lang="en-US" sz="2800" i="1" dirty="0">
                <a:solidFill>
                  <a:schemeClr val="tx2"/>
                </a:solidFill>
              </a:rPr>
              <a:t>activities use resources</a:t>
            </a:r>
            <a:endParaRPr lang="en-US" sz="2800" dirty="0"/>
          </a:p>
          <a:p>
            <a:pPr marL="533400" indent="-533400" eaLnBrk="1" hangingPunct="1">
              <a:buClr>
                <a:schemeClr val="tx1"/>
              </a:buClr>
              <a:buFontTx/>
              <a:buAutoNum type="arabicPeriod"/>
            </a:pPr>
            <a:r>
              <a:rPr lang="en-US" sz="2800" b="1" i="1" u="sng" dirty="0">
                <a:solidFill>
                  <a:srgbClr val="FF0000"/>
                </a:solidFill>
              </a:rPr>
              <a:t>Assign costs</a:t>
            </a:r>
            <a:r>
              <a:rPr lang="en-US" sz="2800" b="1" i="1" dirty="0"/>
              <a:t> </a:t>
            </a:r>
            <a:r>
              <a:rPr lang="en-US" sz="2800" dirty="0"/>
              <a:t>to activities that use resources</a:t>
            </a:r>
          </a:p>
          <a:p>
            <a:pPr marL="533400" indent="-533400" eaLnBrk="1" hangingPunct="1">
              <a:buClr>
                <a:schemeClr val="tx1"/>
              </a:buClr>
              <a:buFontTx/>
              <a:buAutoNum type="arabicPeriod"/>
            </a:pPr>
            <a:r>
              <a:rPr lang="en-US" sz="2800" b="1" i="1" u="sng" dirty="0">
                <a:solidFill>
                  <a:srgbClr val="FF0000"/>
                </a:solidFill>
              </a:rPr>
              <a:t>Identify cost drivers</a:t>
            </a:r>
            <a:r>
              <a:rPr lang="en-US" sz="2800" b="1" i="1" dirty="0"/>
              <a:t> </a:t>
            </a:r>
            <a:r>
              <a:rPr lang="en-US" sz="2800" dirty="0"/>
              <a:t>associated with this activity</a:t>
            </a:r>
          </a:p>
          <a:p>
            <a:pPr marL="533400" indent="-533400" eaLnBrk="1" hangingPunct="1">
              <a:buClr>
                <a:schemeClr val="tx1"/>
              </a:buClr>
              <a:buFontTx/>
              <a:buAutoNum type="arabicPeriod"/>
            </a:pPr>
            <a:r>
              <a:rPr lang="en-US" sz="2800" b="1" i="1" u="sng" dirty="0">
                <a:solidFill>
                  <a:srgbClr val="FF0000"/>
                </a:solidFill>
              </a:rPr>
              <a:t>Compute a cost rate</a:t>
            </a:r>
            <a:r>
              <a:rPr lang="en-US" sz="2800" b="1" i="1" dirty="0"/>
              <a:t> </a:t>
            </a:r>
            <a:r>
              <a:rPr lang="en-US" sz="2800" dirty="0"/>
              <a:t>per cost driver unit or transaction</a:t>
            </a:r>
          </a:p>
          <a:p>
            <a:pPr marL="533400" indent="-533400" eaLnBrk="1" hangingPunct="1">
              <a:buClr>
                <a:schemeClr val="tx1"/>
              </a:buClr>
              <a:buFontTx/>
              <a:buAutoNum type="arabicPeriod"/>
            </a:pPr>
            <a:r>
              <a:rPr lang="en-US" sz="2800" b="1" i="1" u="sng" dirty="0">
                <a:solidFill>
                  <a:srgbClr val="FF0000"/>
                </a:solidFill>
              </a:rPr>
              <a:t>Multiply</a:t>
            </a:r>
            <a:r>
              <a:rPr lang="en-US" sz="2800" dirty="0"/>
              <a:t> the cost driver </a:t>
            </a:r>
            <a:r>
              <a:rPr lang="en-US" sz="2800" b="1" i="1" u="sng" dirty="0">
                <a:solidFill>
                  <a:srgbClr val="FF0000"/>
                </a:solidFill>
              </a:rPr>
              <a:t>rate times</a:t>
            </a:r>
            <a:r>
              <a:rPr lang="en-US" sz="2800" b="1" i="1" dirty="0"/>
              <a:t> </a:t>
            </a:r>
            <a:r>
              <a:rPr lang="en-US" sz="2800" dirty="0"/>
              <a:t>the </a:t>
            </a:r>
            <a:r>
              <a:rPr lang="en-US" sz="2800" b="1" i="1" u="sng" dirty="0">
                <a:solidFill>
                  <a:srgbClr val="FF0000"/>
                </a:solidFill>
              </a:rPr>
              <a:t>volume</a:t>
            </a:r>
            <a:r>
              <a:rPr lang="en-US" sz="2800" dirty="0"/>
              <a:t> of cost driver units used by the project (or activity within the project)</a:t>
            </a:r>
          </a:p>
          <a:p>
            <a:pPr marL="533400" indent="-533400" eaLnBrk="1" hangingPunct="1"/>
            <a:endParaRPr lang="en-US" sz="2800" dirty="0"/>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9ECB87C1-691B-416E-987E-DAE096355CCA}" type="slidenum">
              <a:rPr lang="en-US">
                <a:solidFill>
                  <a:srgbClr val="045C75"/>
                </a:solidFill>
                <a:cs typeface="Arial" charset="0"/>
              </a:rPr>
              <a:pPr fontAlgn="base">
                <a:spcBef>
                  <a:spcPct val="0"/>
                </a:spcBef>
                <a:spcAft>
                  <a:spcPct val="0"/>
                </a:spcAft>
                <a:defRPr/>
              </a:pPr>
              <a:t>12</a:t>
            </a:fld>
            <a:endParaRPr lang="en-US">
              <a:solidFill>
                <a:srgbClr val="045C75"/>
              </a:solidFill>
              <a:cs typeface="Arial" charset="0"/>
            </a:endParaRPr>
          </a:p>
        </p:txBody>
      </p:sp>
    </p:spTree>
    <p:extLst>
      <p:ext uri="{BB962C8B-B14F-4D97-AF65-F5344CB8AC3E}">
        <p14:creationId xmlns:p14="http://schemas.microsoft.com/office/powerpoint/2010/main" val="75069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57200" y="609600"/>
            <a:ext cx="8229600" cy="1143000"/>
          </a:xfrm>
        </p:spPr>
        <p:txBody>
          <a:bodyPr>
            <a:normAutofit fontScale="90000"/>
          </a:bodyPr>
          <a:lstStyle/>
          <a:p>
            <a:pPr eaLnBrk="1" hangingPunct="1"/>
            <a:r>
              <a:rPr lang="en-US" dirty="0"/>
              <a:t>Another Activity-Based Costing</a:t>
            </a:r>
            <a:br>
              <a:rPr lang="en-US" dirty="0"/>
            </a:br>
            <a:r>
              <a:rPr lang="en-US" dirty="0"/>
              <a:t> (ABC) Example </a:t>
            </a:r>
            <a:r>
              <a:rPr lang="en-US" b="1" dirty="0"/>
              <a:t>(Variable/Fixed)</a:t>
            </a:r>
          </a:p>
        </p:txBody>
      </p:sp>
      <p:sp>
        <p:nvSpPr>
          <p:cNvPr id="33794" name="Rectangle 3"/>
          <p:cNvSpPr>
            <a:spLocks noGrp="1" noChangeArrowheads="1"/>
          </p:cNvSpPr>
          <p:nvPr>
            <p:ph type="body" idx="1"/>
          </p:nvPr>
        </p:nvSpPr>
        <p:spPr>
          <a:xfrm>
            <a:off x="304800" y="1951038"/>
            <a:ext cx="8458200" cy="4525962"/>
          </a:xfrm>
        </p:spPr>
        <p:txBody>
          <a:bodyPr/>
          <a:lstStyle/>
          <a:p>
            <a:pPr marL="533400" indent="-533400" eaLnBrk="1" hangingPunct="1">
              <a:buFontTx/>
              <a:buNone/>
            </a:pPr>
            <a:r>
              <a:rPr lang="en-US" sz="2800" b="1" i="1" dirty="0">
                <a:solidFill>
                  <a:schemeClr val="tx2"/>
                </a:solidFill>
              </a:rPr>
              <a:t>Projects use activities</a:t>
            </a:r>
            <a:r>
              <a:rPr lang="en-US" sz="2800" b="1" dirty="0">
                <a:solidFill>
                  <a:schemeClr val="tx2"/>
                </a:solidFill>
              </a:rPr>
              <a:t> &amp; </a:t>
            </a:r>
            <a:r>
              <a:rPr lang="en-US" sz="2800" b="1" i="1" dirty="0">
                <a:solidFill>
                  <a:schemeClr val="tx2"/>
                </a:solidFill>
              </a:rPr>
              <a:t>activities use resources</a:t>
            </a:r>
          </a:p>
          <a:p>
            <a:pPr marL="533400" indent="-533400" eaLnBrk="1" hangingPunct="1">
              <a:buFontTx/>
              <a:buNone/>
            </a:pPr>
            <a:endParaRPr lang="en-US" sz="2800" dirty="0"/>
          </a:p>
          <a:p>
            <a:pPr marL="0" indent="0" eaLnBrk="1" hangingPunct="1">
              <a:buNone/>
            </a:pPr>
            <a:r>
              <a:rPr lang="en-CA" sz="2800" dirty="0"/>
              <a:t>3 Minutes! Activity Based Costing Managerial Accounting Example (ABC Super Simplified) 2:50 minutes</a:t>
            </a:r>
          </a:p>
          <a:p>
            <a:pPr marL="533400" indent="-533400" eaLnBrk="1" hangingPunct="1">
              <a:buFontTx/>
              <a:buNone/>
            </a:pPr>
            <a:r>
              <a:rPr lang="en-US" sz="2800" dirty="0">
                <a:hlinkClick r:id="rId2"/>
              </a:rPr>
              <a:t>https://www.youtube.com/watch?v=ivlI0HvUPQo</a:t>
            </a:r>
            <a:r>
              <a:rPr lang="en-US" sz="2800" dirty="0"/>
              <a:t> </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9ECB87C1-691B-416E-987E-DAE096355CCA}" type="slidenum">
              <a:rPr lang="en-US">
                <a:solidFill>
                  <a:srgbClr val="045C75"/>
                </a:solidFill>
                <a:cs typeface="Arial" charset="0"/>
              </a:rPr>
              <a:pPr fontAlgn="base">
                <a:spcBef>
                  <a:spcPct val="0"/>
                </a:spcBef>
                <a:spcAft>
                  <a:spcPct val="0"/>
                </a:spcAft>
                <a:defRPr/>
              </a:pPr>
              <a:t>13</a:t>
            </a:fld>
            <a:endParaRPr lang="en-US">
              <a:solidFill>
                <a:srgbClr val="045C75"/>
              </a:solidFill>
              <a:cs typeface="Arial"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7699" y="4214019"/>
            <a:ext cx="545301" cy="545301"/>
          </a:xfrm>
          <a:prstGeom prst="rect">
            <a:avLst/>
          </a:prstGeom>
        </p:spPr>
      </p:pic>
    </p:spTree>
    <p:extLst>
      <p:ext uri="{BB962C8B-B14F-4D97-AF65-F5344CB8AC3E}">
        <p14:creationId xmlns:p14="http://schemas.microsoft.com/office/powerpoint/2010/main" val="198044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57200" y="609600"/>
            <a:ext cx="8229600" cy="1143000"/>
          </a:xfrm>
        </p:spPr>
        <p:txBody>
          <a:bodyPr>
            <a:normAutofit fontScale="90000"/>
          </a:bodyPr>
          <a:lstStyle/>
          <a:p>
            <a:pPr eaLnBrk="1" hangingPunct="1"/>
            <a:r>
              <a:rPr lang="en-US" b="1" dirty="0"/>
              <a:t>Activity-Based Costing (ABC) </a:t>
            </a:r>
            <a:br>
              <a:rPr lang="en-US" b="1" dirty="0"/>
            </a:br>
            <a:r>
              <a:rPr lang="en-US" b="1" dirty="0"/>
              <a:t>Example</a:t>
            </a:r>
          </a:p>
        </p:txBody>
      </p:sp>
      <p:sp>
        <p:nvSpPr>
          <p:cNvPr id="33794" name="Rectangle 3"/>
          <p:cNvSpPr>
            <a:spLocks noGrp="1" noChangeArrowheads="1"/>
          </p:cNvSpPr>
          <p:nvPr>
            <p:ph type="body" idx="1"/>
          </p:nvPr>
        </p:nvSpPr>
        <p:spPr>
          <a:xfrm>
            <a:off x="304800" y="1951038"/>
            <a:ext cx="3810000" cy="4525962"/>
          </a:xfrm>
        </p:spPr>
        <p:txBody>
          <a:bodyPr/>
          <a:lstStyle/>
          <a:p>
            <a:pPr marL="533400" indent="-533400" eaLnBrk="1" hangingPunct="1">
              <a:buFontTx/>
              <a:buNone/>
            </a:pPr>
            <a:r>
              <a:rPr lang="en-US" sz="2000" b="1" i="1" dirty="0">
                <a:solidFill>
                  <a:schemeClr val="tx2"/>
                </a:solidFill>
              </a:rPr>
              <a:t>Projects use activities</a:t>
            </a:r>
            <a:r>
              <a:rPr lang="en-US" sz="2000" b="1" dirty="0">
                <a:solidFill>
                  <a:schemeClr val="tx2"/>
                </a:solidFill>
              </a:rPr>
              <a:t> &amp; </a:t>
            </a:r>
            <a:r>
              <a:rPr lang="en-US" sz="2000" b="1" i="1" dirty="0">
                <a:solidFill>
                  <a:schemeClr val="tx2"/>
                </a:solidFill>
              </a:rPr>
              <a:t>activities use resources</a:t>
            </a:r>
            <a:endParaRPr lang="en-US" sz="2000" dirty="0"/>
          </a:p>
          <a:p>
            <a:pPr marL="533400" indent="-533400" eaLnBrk="1" hangingPunct="1">
              <a:buClr>
                <a:schemeClr val="tx1"/>
              </a:buClr>
              <a:buFontTx/>
              <a:buAutoNum type="arabicPeriod"/>
            </a:pPr>
            <a:r>
              <a:rPr lang="en-US" sz="2000" b="1" i="1" u="sng" dirty="0">
                <a:solidFill>
                  <a:srgbClr val="FF0000"/>
                </a:solidFill>
              </a:rPr>
              <a:t>Assign costs</a:t>
            </a:r>
            <a:r>
              <a:rPr lang="en-US" sz="2000" b="1" i="1" dirty="0"/>
              <a:t> </a:t>
            </a:r>
            <a:r>
              <a:rPr lang="en-US" sz="2000" dirty="0"/>
              <a:t>to activities that use resources</a:t>
            </a:r>
          </a:p>
          <a:p>
            <a:pPr marL="533400" indent="-533400" eaLnBrk="1" hangingPunct="1">
              <a:buClr>
                <a:schemeClr val="tx1"/>
              </a:buClr>
              <a:buFontTx/>
              <a:buAutoNum type="arabicPeriod"/>
            </a:pPr>
            <a:r>
              <a:rPr lang="en-US" sz="2000" b="1" i="1" u="sng" dirty="0">
                <a:solidFill>
                  <a:srgbClr val="FF0000"/>
                </a:solidFill>
              </a:rPr>
              <a:t>Identify cost drivers</a:t>
            </a:r>
            <a:r>
              <a:rPr lang="en-US" sz="2000" b="1" i="1" dirty="0"/>
              <a:t> </a:t>
            </a:r>
            <a:r>
              <a:rPr lang="en-US" sz="2000" dirty="0"/>
              <a:t>associated with this activity</a:t>
            </a:r>
          </a:p>
          <a:p>
            <a:pPr marL="533400" indent="-533400" eaLnBrk="1" hangingPunct="1">
              <a:buClr>
                <a:schemeClr val="tx1"/>
              </a:buClr>
              <a:buFontTx/>
              <a:buAutoNum type="arabicPeriod"/>
            </a:pPr>
            <a:r>
              <a:rPr lang="en-US" sz="2000" b="1" i="1" u="sng" dirty="0">
                <a:solidFill>
                  <a:srgbClr val="FF0000"/>
                </a:solidFill>
              </a:rPr>
              <a:t>Compute a cost rate</a:t>
            </a:r>
            <a:r>
              <a:rPr lang="en-US" sz="2000" b="1" i="1" dirty="0"/>
              <a:t> </a:t>
            </a:r>
            <a:r>
              <a:rPr lang="en-US" sz="2000" dirty="0"/>
              <a:t>per cost driver unit or transaction</a:t>
            </a:r>
          </a:p>
          <a:p>
            <a:pPr marL="533400" indent="-533400" eaLnBrk="1" hangingPunct="1">
              <a:buClr>
                <a:schemeClr val="tx1"/>
              </a:buClr>
              <a:buFontTx/>
              <a:buAutoNum type="arabicPeriod"/>
            </a:pPr>
            <a:r>
              <a:rPr lang="en-US" sz="2000" b="1" i="1" u="sng" dirty="0">
                <a:solidFill>
                  <a:srgbClr val="FF0000"/>
                </a:solidFill>
              </a:rPr>
              <a:t>Multiply</a:t>
            </a:r>
            <a:r>
              <a:rPr lang="en-US" sz="2000" dirty="0"/>
              <a:t> the cost driver </a:t>
            </a:r>
            <a:r>
              <a:rPr lang="en-US" sz="2000" b="1" i="1" u="sng" dirty="0">
                <a:solidFill>
                  <a:srgbClr val="FF0000"/>
                </a:solidFill>
              </a:rPr>
              <a:t>rate times</a:t>
            </a:r>
            <a:r>
              <a:rPr lang="en-US" sz="2000" b="1" i="1" dirty="0"/>
              <a:t> </a:t>
            </a:r>
            <a:r>
              <a:rPr lang="en-US" sz="2000" dirty="0"/>
              <a:t>the </a:t>
            </a:r>
            <a:r>
              <a:rPr lang="en-US" sz="2000" b="1" i="1" u="sng" dirty="0">
                <a:solidFill>
                  <a:srgbClr val="FF0000"/>
                </a:solidFill>
              </a:rPr>
              <a:t>volume</a:t>
            </a:r>
            <a:r>
              <a:rPr lang="en-US" sz="2000" dirty="0"/>
              <a:t> of cost driver units used by the project</a:t>
            </a:r>
          </a:p>
          <a:p>
            <a:pPr marL="533400" indent="-533400" eaLnBrk="1" hangingPunct="1"/>
            <a:endParaRPr lang="en-US" sz="2000" dirty="0"/>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45C75"/>
                </a:solidFill>
                <a:effectLst/>
                <a:uLnTx/>
                <a:uFillTx/>
                <a:latin typeface="Constantia"/>
                <a:ea typeface="+mn-ea"/>
                <a:cs typeface="Arial" charset="0"/>
              </a:rPr>
              <a:t>08-</a:t>
            </a:r>
            <a:fld id="{9ECB87C1-691B-416E-987E-DAE096355CCA}" type="slidenum">
              <a:rPr kumimoji="0" lang="en-US" sz="1200" b="0" i="0" u="none" strike="noStrike" kern="1200" cap="none" spc="0" normalizeH="0" baseline="0" noProof="0">
                <a:ln>
                  <a:noFill/>
                </a:ln>
                <a:solidFill>
                  <a:srgbClr val="045C75"/>
                </a:solidFill>
                <a:effectLst/>
                <a:uLnTx/>
                <a:uFillTx/>
                <a:latin typeface="Constantia"/>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srgbClr val="045C75"/>
              </a:solidFill>
              <a:effectLst/>
              <a:uLnTx/>
              <a:uFillTx/>
              <a:latin typeface="Constantia"/>
              <a:ea typeface="+mn-ea"/>
              <a:cs typeface="Arial" charset="0"/>
            </a:endParaRPr>
          </a:p>
        </p:txBody>
      </p:sp>
      <p:sp>
        <p:nvSpPr>
          <p:cNvPr id="8" name="Rectangle 3"/>
          <p:cNvSpPr txBox="1">
            <a:spLocks noChangeArrowheads="1"/>
          </p:cNvSpPr>
          <p:nvPr/>
        </p:nvSpPr>
        <p:spPr bwMode="auto">
          <a:xfrm>
            <a:off x="4267200" y="1295400"/>
            <a:ext cx="4648200" cy="51467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Tx/>
              <a:buNone/>
              <a:tabLst/>
              <a:defRPr/>
            </a:pPr>
            <a:r>
              <a:rPr kumimoji="0" lang="en-US" sz="2000" b="1" i="1" u="none" strike="noStrike" kern="1200" cap="none" spc="0" normalizeH="0" baseline="0" noProof="0" dirty="0">
                <a:ln>
                  <a:noFill/>
                </a:ln>
                <a:solidFill>
                  <a:srgbClr val="04617B"/>
                </a:solidFill>
                <a:effectLst/>
                <a:uLnTx/>
                <a:uFillTx/>
                <a:latin typeface="Constantia"/>
                <a:ea typeface="+mn-ea"/>
                <a:cs typeface="+mn-cs"/>
              </a:rPr>
              <a:t>A small piece of construction equipment is owned by a company and based on the hour meter on it, it is used 950 hours a year. The lease payment on the equipment is $2,200 per month, about, $3,500 of parts are bought per year, and about 25 hours of labour for maintenance and repair are performed each year on the equipment by an outside mechanic at $130/hr. </a:t>
            </a:r>
          </a:p>
          <a:p>
            <a:pPr marL="0" marR="0" lvl="0" indent="0" algn="l" defTabSz="914400" rtl="0" eaLnBrk="1" fontAlgn="base" latinLnBrk="0" hangingPunct="1">
              <a:lnSpc>
                <a:spcPct val="100000"/>
              </a:lnSpc>
              <a:spcBef>
                <a:spcPct val="20000"/>
              </a:spcBef>
              <a:spcAft>
                <a:spcPct val="0"/>
              </a:spcAft>
              <a:buClr>
                <a:srgbClr val="0BD0D9"/>
              </a:buClr>
              <a:buSzPct val="95000"/>
              <a:buFontTx/>
              <a:buNone/>
              <a:tabLst/>
              <a:defRPr/>
            </a:pPr>
            <a:endParaRPr kumimoji="0" lang="en-US" sz="2000" b="1" i="1" u="none" strike="noStrike" kern="1200" cap="none" spc="0" normalizeH="0" baseline="0" noProof="0" dirty="0">
              <a:ln>
                <a:noFill/>
              </a:ln>
              <a:solidFill>
                <a:srgbClr val="04617B"/>
              </a:solidFill>
              <a:effectLst/>
              <a:uLnTx/>
              <a:uFillTx/>
              <a:latin typeface="Constantia"/>
              <a:ea typeface="+mn-ea"/>
              <a:cs typeface="+mn-cs"/>
            </a:endParaRPr>
          </a:p>
          <a:p>
            <a:pPr marL="0" marR="0" lvl="0" indent="0" algn="l" defTabSz="914400" rtl="0" eaLnBrk="1" fontAlgn="base" latinLnBrk="0" hangingPunct="1">
              <a:lnSpc>
                <a:spcPct val="100000"/>
              </a:lnSpc>
              <a:spcBef>
                <a:spcPct val="20000"/>
              </a:spcBef>
              <a:spcAft>
                <a:spcPct val="0"/>
              </a:spcAft>
              <a:buClr>
                <a:srgbClr val="0BD0D9"/>
              </a:buClr>
              <a:buSzPct val="95000"/>
              <a:buFontTx/>
              <a:buNone/>
              <a:tabLst/>
              <a:defRPr/>
            </a:pPr>
            <a:r>
              <a:rPr kumimoji="0" lang="en-US" sz="2000" b="1" i="1" u="none" strike="noStrike" kern="1200" cap="none" spc="0" normalizeH="0" baseline="0" noProof="0" dirty="0">
                <a:ln>
                  <a:noFill/>
                </a:ln>
                <a:solidFill>
                  <a:srgbClr val="04617B"/>
                </a:solidFill>
                <a:effectLst/>
                <a:uLnTx/>
                <a:uFillTx/>
                <a:latin typeface="Constantia"/>
                <a:ea typeface="+mn-ea"/>
                <a:cs typeface="+mn-cs"/>
              </a:rPr>
              <a:t>Project X wants to use this equipment for 120 hours on their project, what would be their cost</a:t>
            </a:r>
            <a:br>
              <a:rPr kumimoji="0" lang="en-US" sz="2000" b="1" i="1" u="none" strike="noStrike" kern="1200" cap="none" spc="0" normalizeH="0" baseline="0" noProof="0" dirty="0">
                <a:ln>
                  <a:noFill/>
                </a:ln>
                <a:solidFill>
                  <a:srgbClr val="04617B"/>
                </a:solidFill>
                <a:effectLst/>
                <a:uLnTx/>
                <a:uFillTx/>
                <a:latin typeface="Constantia"/>
                <a:ea typeface="+mn-ea"/>
                <a:cs typeface="+mn-cs"/>
              </a:rPr>
            </a:br>
            <a:r>
              <a:rPr kumimoji="0" lang="en-US" sz="2000" b="1" i="1" u="none" strike="noStrike" kern="1200" cap="none" spc="0" normalizeH="0" baseline="0" noProof="0" dirty="0">
                <a:ln>
                  <a:noFill/>
                </a:ln>
                <a:solidFill>
                  <a:srgbClr val="04617B"/>
                </a:solidFill>
                <a:effectLst/>
                <a:uLnTx/>
                <a:uFillTx/>
                <a:latin typeface="Constantia"/>
                <a:ea typeface="+mn-ea"/>
                <a:cs typeface="+mn-cs"/>
              </a:rPr>
              <a:t>for their project?</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3397" y="5071463"/>
            <a:ext cx="602003" cy="637992"/>
          </a:xfrm>
          <a:prstGeom prst="rect">
            <a:avLst/>
          </a:prstGeom>
        </p:spPr>
      </p:pic>
      <p:sp>
        <p:nvSpPr>
          <p:cNvPr id="10" name="Octagon 9"/>
          <p:cNvSpPr>
            <a:spLocks noChangeAspect="1"/>
          </p:cNvSpPr>
          <p:nvPr/>
        </p:nvSpPr>
        <p:spPr>
          <a:xfrm>
            <a:off x="8360318" y="5773412"/>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65513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457200" y="609600"/>
            <a:ext cx="8229600" cy="1143000"/>
          </a:xfrm>
        </p:spPr>
        <p:txBody>
          <a:bodyPr>
            <a:normAutofit fontScale="90000"/>
          </a:bodyPr>
          <a:lstStyle/>
          <a:p>
            <a:pPr eaLnBrk="1" hangingPunct="1"/>
            <a:r>
              <a:rPr lang="en-US" b="1" dirty="0"/>
              <a:t>Activity-Based Costing (ABC) </a:t>
            </a:r>
            <a:br>
              <a:rPr lang="en-US" b="1" dirty="0"/>
            </a:br>
            <a:r>
              <a:rPr lang="en-US" b="1" dirty="0"/>
              <a:t>Example</a:t>
            </a:r>
          </a:p>
        </p:txBody>
      </p:sp>
      <p:sp>
        <p:nvSpPr>
          <p:cNvPr id="33794" name="Rectangle 3"/>
          <p:cNvSpPr>
            <a:spLocks noGrp="1" noChangeArrowheads="1"/>
          </p:cNvSpPr>
          <p:nvPr>
            <p:ph type="body" idx="1"/>
          </p:nvPr>
        </p:nvSpPr>
        <p:spPr>
          <a:xfrm>
            <a:off x="304800" y="1951038"/>
            <a:ext cx="3276600" cy="4525962"/>
          </a:xfrm>
        </p:spPr>
        <p:txBody>
          <a:bodyPr/>
          <a:lstStyle/>
          <a:p>
            <a:pPr marL="533400" indent="-533400" eaLnBrk="1" hangingPunct="1">
              <a:buFontTx/>
              <a:buNone/>
            </a:pPr>
            <a:r>
              <a:rPr lang="en-US" sz="1800" b="1" i="1" dirty="0">
                <a:solidFill>
                  <a:schemeClr val="tx2"/>
                </a:solidFill>
              </a:rPr>
              <a:t>Projects use activities</a:t>
            </a:r>
            <a:r>
              <a:rPr lang="en-US" sz="1800" b="1" dirty="0">
                <a:solidFill>
                  <a:schemeClr val="tx2"/>
                </a:solidFill>
              </a:rPr>
              <a:t> &amp; </a:t>
            </a:r>
            <a:r>
              <a:rPr lang="en-US" sz="1800" b="1" i="1" dirty="0">
                <a:solidFill>
                  <a:schemeClr val="tx2"/>
                </a:solidFill>
              </a:rPr>
              <a:t>activities use resources</a:t>
            </a:r>
            <a:endParaRPr lang="en-US" sz="1800" dirty="0"/>
          </a:p>
          <a:p>
            <a:pPr marL="533400" indent="-533400" eaLnBrk="1" hangingPunct="1">
              <a:buClr>
                <a:schemeClr val="tx1"/>
              </a:buClr>
              <a:buFontTx/>
              <a:buAutoNum type="arabicPeriod"/>
            </a:pPr>
            <a:r>
              <a:rPr lang="en-US" sz="1800" b="1" i="1" u="sng" dirty="0">
                <a:solidFill>
                  <a:srgbClr val="FF0000"/>
                </a:solidFill>
              </a:rPr>
              <a:t>Assign costs</a:t>
            </a:r>
            <a:r>
              <a:rPr lang="en-US" sz="1800" b="1" i="1" dirty="0"/>
              <a:t> </a:t>
            </a:r>
            <a:r>
              <a:rPr lang="en-US" sz="1800" dirty="0"/>
              <a:t>to activities that use resources</a:t>
            </a:r>
          </a:p>
          <a:p>
            <a:pPr marL="533400" indent="-533400" eaLnBrk="1" hangingPunct="1">
              <a:buClr>
                <a:schemeClr val="tx1"/>
              </a:buClr>
              <a:buFontTx/>
              <a:buAutoNum type="arabicPeriod"/>
            </a:pPr>
            <a:r>
              <a:rPr lang="en-US" sz="1800" b="1" i="1" u="sng" dirty="0">
                <a:solidFill>
                  <a:srgbClr val="FF0000"/>
                </a:solidFill>
              </a:rPr>
              <a:t>Identify cost drivers</a:t>
            </a:r>
            <a:r>
              <a:rPr lang="en-US" sz="1800" b="1" i="1" dirty="0"/>
              <a:t> </a:t>
            </a:r>
            <a:r>
              <a:rPr lang="en-US" sz="1800" dirty="0"/>
              <a:t>associated with this activity</a:t>
            </a:r>
          </a:p>
          <a:p>
            <a:pPr marL="533400" indent="-533400" eaLnBrk="1" hangingPunct="1">
              <a:buClr>
                <a:schemeClr val="tx1"/>
              </a:buClr>
              <a:buFontTx/>
              <a:buAutoNum type="arabicPeriod"/>
            </a:pPr>
            <a:r>
              <a:rPr lang="en-US" sz="1800" b="1" i="1" u="sng" dirty="0">
                <a:solidFill>
                  <a:srgbClr val="FF0000"/>
                </a:solidFill>
              </a:rPr>
              <a:t>Compute a cost rate</a:t>
            </a:r>
            <a:r>
              <a:rPr lang="en-US" sz="1800" b="1" i="1" dirty="0"/>
              <a:t> </a:t>
            </a:r>
            <a:r>
              <a:rPr lang="en-US" sz="1800" dirty="0"/>
              <a:t>per cost driver unit or transaction</a:t>
            </a:r>
          </a:p>
          <a:p>
            <a:pPr marL="533400" indent="-533400" eaLnBrk="1" hangingPunct="1">
              <a:buClr>
                <a:schemeClr val="tx1"/>
              </a:buClr>
              <a:buFontTx/>
              <a:buAutoNum type="arabicPeriod"/>
            </a:pPr>
            <a:r>
              <a:rPr lang="en-US" sz="1800" b="1" i="1" u="sng" dirty="0">
                <a:solidFill>
                  <a:srgbClr val="FF0000"/>
                </a:solidFill>
              </a:rPr>
              <a:t>Multiply</a:t>
            </a:r>
            <a:r>
              <a:rPr lang="en-US" sz="1800" dirty="0"/>
              <a:t> the cost driver </a:t>
            </a:r>
            <a:r>
              <a:rPr lang="en-US" sz="1800" b="1" i="1" u="sng" dirty="0">
                <a:solidFill>
                  <a:srgbClr val="FF0000"/>
                </a:solidFill>
              </a:rPr>
              <a:t>rate times</a:t>
            </a:r>
            <a:r>
              <a:rPr lang="en-US" sz="1800" b="1" i="1" dirty="0"/>
              <a:t> </a:t>
            </a:r>
            <a:r>
              <a:rPr lang="en-US" sz="1800" dirty="0"/>
              <a:t>the </a:t>
            </a:r>
            <a:r>
              <a:rPr lang="en-US" sz="1800" b="1" i="1" u="sng" dirty="0">
                <a:solidFill>
                  <a:srgbClr val="FF0000"/>
                </a:solidFill>
              </a:rPr>
              <a:t>volume</a:t>
            </a:r>
            <a:r>
              <a:rPr lang="en-US" sz="1800" dirty="0"/>
              <a:t> of cost driver units used by the project</a:t>
            </a:r>
          </a:p>
          <a:p>
            <a:pPr marL="533400" indent="-533400" eaLnBrk="1" hangingPunct="1"/>
            <a:endParaRPr lang="en-US" sz="1800" dirty="0"/>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45C75"/>
                </a:solidFill>
                <a:effectLst/>
                <a:uLnTx/>
                <a:uFillTx/>
                <a:latin typeface="Constantia"/>
                <a:ea typeface="+mn-ea"/>
                <a:cs typeface="Arial" charset="0"/>
              </a:rPr>
              <a:t>08-</a:t>
            </a:r>
            <a:fld id="{9ECB87C1-691B-416E-987E-DAE096355CCA}" type="slidenum">
              <a:rPr kumimoji="0" lang="en-US" sz="1200" b="0" i="0" u="none" strike="noStrike" kern="1200" cap="none" spc="0" normalizeH="0" baseline="0" noProof="0">
                <a:ln>
                  <a:noFill/>
                </a:ln>
                <a:solidFill>
                  <a:srgbClr val="045C75"/>
                </a:solidFill>
                <a:effectLst/>
                <a:uLnTx/>
                <a:uFillTx/>
                <a:latin typeface="Constantia"/>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srgbClr val="045C75"/>
              </a:solidFill>
              <a:effectLst/>
              <a:uLnTx/>
              <a:uFillTx/>
              <a:latin typeface="Constantia"/>
              <a:ea typeface="+mn-ea"/>
              <a:cs typeface="Arial" charset="0"/>
            </a:endParaRPr>
          </a:p>
        </p:txBody>
      </p:sp>
      <p:sp>
        <p:nvSpPr>
          <p:cNvPr id="8" name="Rectangle 3"/>
          <p:cNvSpPr txBox="1">
            <a:spLocks noChangeArrowheads="1"/>
          </p:cNvSpPr>
          <p:nvPr/>
        </p:nvSpPr>
        <p:spPr bwMode="auto">
          <a:xfrm>
            <a:off x="3581400" y="1295400"/>
            <a:ext cx="5334000" cy="51467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ct val="20000"/>
              </a:spcBef>
              <a:spcAft>
                <a:spcPct val="0"/>
              </a:spcAft>
              <a:buClr>
                <a:prstClr val="black"/>
              </a:buClr>
              <a:buSzPct val="95000"/>
              <a:buFontTx/>
              <a:buAutoNum type="arabicPeriod"/>
              <a:tabLst/>
              <a:defRPr/>
            </a:pPr>
            <a:r>
              <a:rPr kumimoji="0" lang="en-US" sz="2000" b="1" i="1" u="sng" strike="noStrike" kern="1200" cap="none" spc="0" normalizeH="0" baseline="0" noProof="0" dirty="0">
                <a:ln>
                  <a:noFill/>
                </a:ln>
                <a:solidFill>
                  <a:srgbClr val="FF0000"/>
                </a:solidFill>
                <a:effectLst/>
                <a:uLnTx/>
                <a:uFillTx/>
                <a:latin typeface="Constantia"/>
                <a:ea typeface="+mn-ea"/>
                <a:cs typeface="+mn-cs"/>
              </a:rPr>
              <a:t>Assign Costs</a:t>
            </a:r>
            <a:r>
              <a:rPr kumimoji="0" lang="en-US" sz="2000" b="1" i="1" u="none" strike="noStrike" kern="1200" cap="none" spc="0" normalizeH="0" baseline="0" noProof="0" dirty="0">
                <a:ln>
                  <a:noFill/>
                </a:ln>
                <a:solidFill>
                  <a:srgbClr val="FF0000"/>
                </a:solidFill>
                <a:effectLst/>
                <a:uLnTx/>
                <a:uFillTx/>
                <a:latin typeface="Constantia"/>
                <a:ea typeface="+mn-ea"/>
                <a:cs typeface="+mn-cs"/>
              </a:rPr>
              <a:t> - </a:t>
            </a:r>
            <a:r>
              <a:rPr kumimoji="0" lang="en-US" sz="2000" b="0" i="0" u="none" strike="noStrike" kern="1200" cap="none" spc="0" normalizeH="0" baseline="0" noProof="0" dirty="0">
                <a:ln>
                  <a:noFill/>
                </a:ln>
                <a:solidFill>
                  <a:prstClr val="black"/>
                </a:solidFill>
                <a:effectLst/>
                <a:uLnTx/>
                <a:uFillTx/>
                <a:latin typeface="Constantia"/>
                <a:ea typeface="+mn-ea"/>
                <a:cs typeface="+mn-cs"/>
              </a:rPr>
              <a:t>yearly costs include:</a:t>
            </a:r>
            <a:br>
              <a:rPr kumimoji="0" lang="en-US" sz="2000" b="0" i="0" u="none" strike="noStrike" kern="1200" cap="none" spc="0" normalizeH="0" baseline="0" noProof="0" dirty="0">
                <a:ln>
                  <a:noFill/>
                </a:ln>
                <a:solidFill>
                  <a:prstClr val="black"/>
                </a:solidFill>
                <a:effectLst/>
                <a:uLnTx/>
                <a:uFillTx/>
                <a:latin typeface="Constantia"/>
                <a:ea typeface="+mn-ea"/>
                <a:cs typeface="+mn-cs"/>
              </a:rPr>
            </a:br>
            <a:r>
              <a:rPr kumimoji="0" lang="en-US" sz="2000" b="0" i="0" u="none" strike="noStrike" kern="1200" cap="none" spc="0" normalizeH="0" baseline="0" noProof="0" dirty="0">
                <a:ln>
                  <a:noFill/>
                </a:ln>
                <a:solidFill>
                  <a:prstClr val="black"/>
                </a:solidFill>
                <a:effectLst/>
                <a:uLnTx/>
                <a:uFillTx/>
                <a:latin typeface="Constantia"/>
                <a:ea typeface="+mn-ea"/>
                <a:cs typeface="+mn-cs"/>
              </a:rPr>
              <a:t>Lease 12 mon x $2,200/mon  = $26,400</a:t>
            </a:r>
            <a:br>
              <a:rPr kumimoji="0" lang="en-US" sz="2000" b="0" i="0" u="none" strike="noStrike" kern="1200" cap="none" spc="0" normalizeH="0" baseline="0" noProof="0" dirty="0">
                <a:ln>
                  <a:noFill/>
                </a:ln>
                <a:solidFill>
                  <a:prstClr val="black"/>
                </a:solidFill>
                <a:effectLst/>
                <a:uLnTx/>
                <a:uFillTx/>
                <a:latin typeface="Constantia"/>
                <a:ea typeface="+mn-ea"/>
                <a:cs typeface="+mn-cs"/>
              </a:rPr>
            </a:br>
            <a:r>
              <a:rPr kumimoji="0" lang="en-US" sz="2000" b="0" i="0" u="none" strike="noStrike" kern="1200" cap="none" spc="0" normalizeH="0" baseline="0" noProof="0" dirty="0">
                <a:ln>
                  <a:noFill/>
                </a:ln>
                <a:solidFill>
                  <a:prstClr val="black"/>
                </a:solidFill>
                <a:effectLst/>
                <a:uLnTx/>
                <a:uFillTx/>
                <a:latin typeface="Constantia"/>
                <a:ea typeface="+mn-ea"/>
                <a:cs typeface="+mn-cs"/>
              </a:rPr>
              <a:t>Parts	                            = $3,500</a:t>
            </a:r>
            <a:br>
              <a:rPr kumimoji="0" lang="en-US" sz="2000" b="0" i="0" u="none" strike="noStrike" kern="1200" cap="none" spc="0" normalizeH="0" baseline="0" noProof="0" dirty="0">
                <a:ln>
                  <a:noFill/>
                </a:ln>
                <a:solidFill>
                  <a:prstClr val="black"/>
                </a:solidFill>
                <a:effectLst/>
                <a:uLnTx/>
                <a:uFillTx/>
                <a:latin typeface="Constantia"/>
                <a:ea typeface="+mn-ea"/>
                <a:cs typeface="+mn-cs"/>
              </a:rPr>
            </a:br>
            <a:r>
              <a:rPr kumimoji="0" lang="en-US" sz="2000" b="0" i="0" u="none" strike="noStrike" kern="1200" cap="none" spc="0" normalizeH="0" baseline="0" noProof="0" dirty="0">
                <a:ln>
                  <a:noFill/>
                </a:ln>
                <a:solidFill>
                  <a:prstClr val="black"/>
                </a:solidFill>
                <a:effectLst/>
                <a:uLnTx/>
                <a:uFillTx/>
                <a:latin typeface="Constantia"/>
                <a:ea typeface="+mn-ea"/>
                <a:cs typeface="+mn-cs"/>
              </a:rPr>
              <a:t>Repair/Maintenance labour</a:t>
            </a:r>
            <a:br>
              <a:rPr kumimoji="0" lang="en-US" sz="2000" b="0" i="0" u="none" strike="noStrike" kern="1200" cap="none" spc="0" normalizeH="0" baseline="0" noProof="0" dirty="0">
                <a:ln>
                  <a:noFill/>
                </a:ln>
                <a:solidFill>
                  <a:prstClr val="black"/>
                </a:solidFill>
                <a:effectLst/>
                <a:uLnTx/>
                <a:uFillTx/>
                <a:latin typeface="Constantia"/>
                <a:ea typeface="+mn-ea"/>
                <a:cs typeface="+mn-cs"/>
              </a:rPr>
            </a:br>
            <a:r>
              <a:rPr kumimoji="0" lang="en-US" sz="2000" b="0" i="0" u="none" strike="noStrike" kern="1200" cap="none" spc="0" normalizeH="0" baseline="0" noProof="0" dirty="0">
                <a:ln>
                  <a:noFill/>
                </a:ln>
                <a:solidFill>
                  <a:prstClr val="black"/>
                </a:solidFill>
                <a:effectLst/>
                <a:uLnTx/>
                <a:uFillTx/>
                <a:latin typeface="Constantia"/>
                <a:ea typeface="+mn-ea"/>
                <a:cs typeface="+mn-cs"/>
              </a:rPr>
              <a:t>		25hrs x $130/</a:t>
            </a:r>
            <a:r>
              <a:rPr kumimoji="0" lang="en-US" sz="2000" b="0" i="0" u="none" strike="noStrike" kern="1200" cap="none" spc="0" normalizeH="0" baseline="0" noProof="0" dirty="0" err="1">
                <a:ln>
                  <a:noFill/>
                </a:ln>
                <a:solidFill>
                  <a:prstClr val="black"/>
                </a:solidFill>
                <a:effectLst/>
                <a:uLnTx/>
                <a:uFillTx/>
                <a:latin typeface="Constantia"/>
                <a:ea typeface="+mn-ea"/>
                <a:cs typeface="+mn-cs"/>
              </a:rPr>
              <a:t>hr</a:t>
            </a:r>
            <a:r>
              <a:rPr kumimoji="0" lang="en-US" sz="2000" b="0" i="0" u="none" strike="noStrike" kern="1200" cap="none" spc="0" normalizeH="0" baseline="0" noProof="0" dirty="0">
                <a:ln>
                  <a:noFill/>
                </a:ln>
                <a:solidFill>
                  <a:prstClr val="black"/>
                </a:solidFill>
                <a:effectLst/>
                <a:uLnTx/>
                <a:uFillTx/>
                <a:latin typeface="Constantia"/>
                <a:ea typeface="+mn-ea"/>
                <a:cs typeface="+mn-cs"/>
              </a:rPr>
              <a:t>    = $3,250</a:t>
            </a:r>
            <a:br>
              <a:rPr kumimoji="0" lang="en-US" sz="2000" b="0" i="0" u="none" strike="noStrike" kern="1200" cap="none" spc="0" normalizeH="0" baseline="0" noProof="0" dirty="0">
                <a:ln>
                  <a:noFill/>
                </a:ln>
                <a:solidFill>
                  <a:prstClr val="black"/>
                </a:solidFill>
                <a:effectLst/>
                <a:uLnTx/>
                <a:uFillTx/>
                <a:latin typeface="Constantia"/>
                <a:ea typeface="+mn-ea"/>
                <a:cs typeface="+mn-cs"/>
              </a:rPr>
            </a:br>
            <a:r>
              <a:rPr kumimoji="0" lang="en-US" sz="2000" b="0" i="0" u="none" strike="noStrike" kern="1200" cap="none" spc="0" normalizeH="0" baseline="0" noProof="0" dirty="0">
                <a:ln>
                  <a:noFill/>
                </a:ln>
                <a:solidFill>
                  <a:prstClr val="black"/>
                </a:solidFill>
                <a:effectLst/>
                <a:uLnTx/>
                <a:uFillTx/>
                <a:latin typeface="Constantia"/>
                <a:ea typeface="+mn-ea"/>
                <a:cs typeface="+mn-cs"/>
              </a:rPr>
              <a:t>			Total      = $33,150</a:t>
            </a:r>
            <a:br>
              <a:rPr kumimoji="0" lang="en-US" sz="2000" b="0" i="0" u="none" strike="noStrike" kern="1200" cap="none" spc="0" normalizeH="0" baseline="0" noProof="0" dirty="0">
                <a:ln>
                  <a:noFill/>
                </a:ln>
                <a:solidFill>
                  <a:prstClr val="black"/>
                </a:solidFill>
                <a:effectLst/>
                <a:uLnTx/>
                <a:uFillTx/>
                <a:latin typeface="Constantia"/>
                <a:ea typeface="+mn-ea"/>
                <a:cs typeface="+mn-cs"/>
              </a:rPr>
            </a:br>
            <a:endParaRPr kumimoji="0" lang="en-US" sz="2000" b="0" i="0" u="none" strike="noStrike" kern="1200" cap="none" spc="0" normalizeH="0" baseline="0" noProof="0" dirty="0">
              <a:ln>
                <a:noFill/>
              </a:ln>
              <a:solidFill>
                <a:prstClr val="black"/>
              </a:solidFill>
              <a:effectLst/>
              <a:uLnTx/>
              <a:uFillTx/>
              <a:latin typeface="Constantia"/>
              <a:ea typeface="+mn-ea"/>
              <a:cs typeface="+mn-cs"/>
            </a:endParaRPr>
          </a:p>
          <a:p>
            <a:pPr marL="533400" marR="0" lvl="0" indent="-533400" algn="l" defTabSz="914400" rtl="0" eaLnBrk="1" fontAlgn="base" latinLnBrk="0" hangingPunct="1">
              <a:lnSpc>
                <a:spcPct val="100000"/>
              </a:lnSpc>
              <a:spcBef>
                <a:spcPct val="20000"/>
              </a:spcBef>
              <a:spcAft>
                <a:spcPct val="0"/>
              </a:spcAft>
              <a:buClr>
                <a:prstClr val="black"/>
              </a:buClr>
              <a:buSzPct val="95000"/>
              <a:buFontTx/>
              <a:buAutoNum type="arabicPeriod"/>
              <a:tabLst/>
              <a:defRPr/>
            </a:pPr>
            <a:r>
              <a:rPr kumimoji="0" lang="en-US" sz="2000" b="1" i="1" u="sng" strike="noStrike" kern="1200" cap="none" spc="0" normalizeH="0" baseline="0" noProof="0" dirty="0">
                <a:ln>
                  <a:noFill/>
                </a:ln>
                <a:solidFill>
                  <a:srgbClr val="FF0000"/>
                </a:solidFill>
                <a:effectLst/>
                <a:uLnTx/>
                <a:uFillTx/>
                <a:latin typeface="Constantia"/>
                <a:ea typeface="+mn-ea"/>
                <a:cs typeface="+mn-cs"/>
              </a:rPr>
              <a:t>Identify cost drivers</a:t>
            </a:r>
            <a:r>
              <a:rPr kumimoji="0" lang="en-US" sz="2000" b="0" i="0" u="none" strike="noStrike" kern="1200" cap="none" spc="0" normalizeH="0" baseline="0" noProof="0" dirty="0">
                <a:ln>
                  <a:noFill/>
                </a:ln>
                <a:solidFill>
                  <a:prstClr val="black"/>
                </a:solidFill>
                <a:effectLst/>
                <a:uLnTx/>
                <a:uFillTx/>
                <a:latin typeface="Constantia"/>
                <a:ea typeface="+mn-ea"/>
                <a:cs typeface="+mn-cs"/>
              </a:rPr>
              <a:t> - the equipment is typically </a:t>
            </a:r>
            <a:r>
              <a:rPr kumimoji="0" lang="en-US" sz="2000" b="1" i="0" u="none" strike="noStrike" kern="1200" cap="none" spc="0" normalizeH="0" baseline="0" noProof="0" dirty="0">
                <a:ln>
                  <a:noFill/>
                </a:ln>
                <a:solidFill>
                  <a:prstClr val="black"/>
                </a:solidFill>
                <a:effectLst/>
                <a:uLnTx/>
                <a:uFillTx/>
                <a:latin typeface="Constantia"/>
                <a:ea typeface="+mn-ea"/>
                <a:cs typeface="+mn-cs"/>
              </a:rPr>
              <a:t>used by the hour in a project</a:t>
            </a:r>
          </a:p>
          <a:p>
            <a:pPr marL="533400" marR="0" lvl="0" indent="-533400" algn="l" defTabSz="914400" rtl="0" eaLnBrk="1" fontAlgn="base" latinLnBrk="0" hangingPunct="1">
              <a:lnSpc>
                <a:spcPct val="100000"/>
              </a:lnSpc>
              <a:spcBef>
                <a:spcPct val="20000"/>
              </a:spcBef>
              <a:spcAft>
                <a:spcPct val="0"/>
              </a:spcAft>
              <a:buClr>
                <a:prstClr val="black"/>
              </a:buClr>
              <a:buSzPct val="95000"/>
              <a:buFontTx/>
              <a:buAutoNum type="arabicPeriod"/>
              <a:tabLst/>
              <a:defRPr/>
            </a:pPr>
            <a:r>
              <a:rPr kumimoji="0" lang="en-US" sz="2000" b="1" i="1" u="sng" strike="noStrike" kern="1200" cap="none" spc="0" normalizeH="0" baseline="0" noProof="0" dirty="0">
                <a:ln>
                  <a:noFill/>
                </a:ln>
                <a:solidFill>
                  <a:srgbClr val="FF0000"/>
                </a:solidFill>
                <a:effectLst/>
                <a:uLnTx/>
                <a:uFillTx/>
                <a:latin typeface="Constantia"/>
                <a:ea typeface="+mn-ea"/>
                <a:cs typeface="+mn-cs"/>
              </a:rPr>
              <a:t>Compute a cost rate</a:t>
            </a:r>
            <a:r>
              <a:rPr kumimoji="0" lang="en-US" sz="2000" b="1" i="1" u="none" strike="noStrike" kern="1200" cap="none" spc="0" normalizeH="0" baseline="0" noProof="0" dirty="0">
                <a:ln>
                  <a:noFill/>
                </a:ln>
                <a:solidFill>
                  <a:prstClr val="black"/>
                </a:solidFill>
                <a:effectLst/>
                <a:uLnTx/>
                <a:uFillTx/>
                <a:latin typeface="Constantia"/>
                <a:ea typeface="+mn-ea"/>
                <a:cs typeface="+mn-cs"/>
              </a:rPr>
              <a:t> </a:t>
            </a:r>
            <a:br>
              <a:rPr kumimoji="0" lang="en-US" sz="2000" b="1" i="1" u="none" strike="noStrike" kern="1200" cap="none" spc="0" normalizeH="0" baseline="0" noProof="0" dirty="0">
                <a:ln>
                  <a:noFill/>
                </a:ln>
                <a:solidFill>
                  <a:prstClr val="black"/>
                </a:solidFill>
                <a:effectLst/>
                <a:uLnTx/>
                <a:uFillTx/>
                <a:latin typeface="Constantia"/>
                <a:ea typeface="+mn-ea"/>
                <a:cs typeface="+mn-cs"/>
              </a:rPr>
            </a:br>
            <a:r>
              <a:rPr kumimoji="0" lang="en-US" sz="2000" b="0" i="0" u="none" strike="noStrike" kern="1200" cap="none" spc="0" normalizeH="0" baseline="0" noProof="0" dirty="0">
                <a:ln>
                  <a:noFill/>
                </a:ln>
                <a:solidFill>
                  <a:prstClr val="black"/>
                </a:solidFill>
                <a:effectLst/>
                <a:uLnTx/>
                <a:uFillTx/>
                <a:latin typeface="Constantia"/>
                <a:ea typeface="+mn-ea"/>
                <a:cs typeface="+mn-cs"/>
              </a:rPr>
              <a:t>$33,150/950 </a:t>
            </a:r>
            <a:r>
              <a:rPr kumimoji="0" lang="en-US" sz="2000" b="0" i="0" u="none" strike="noStrike" kern="1200" cap="none" spc="0" normalizeH="0" baseline="0" noProof="0" dirty="0" err="1">
                <a:ln>
                  <a:noFill/>
                </a:ln>
                <a:solidFill>
                  <a:prstClr val="black"/>
                </a:solidFill>
                <a:effectLst/>
                <a:uLnTx/>
                <a:uFillTx/>
                <a:latin typeface="Constantia"/>
                <a:ea typeface="+mn-ea"/>
                <a:cs typeface="+mn-cs"/>
              </a:rPr>
              <a:t>hrs</a:t>
            </a:r>
            <a:r>
              <a:rPr kumimoji="0" lang="en-US" sz="2000" b="0" i="0" u="none" strike="noStrike" kern="1200" cap="none" spc="0" normalizeH="0" baseline="0" noProof="0" dirty="0">
                <a:ln>
                  <a:noFill/>
                </a:ln>
                <a:solidFill>
                  <a:prstClr val="black"/>
                </a:solidFill>
                <a:effectLst/>
                <a:uLnTx/>
                <a:uFillTx/>
                <a:latin typeface="Constantia"/>
                <a:ea typeface="+mn-ea"/>
                <a:cs typeface="+mn-cs"/>
              </a:rPr>
              <a:t> of use  = $34.89/</a:t>
            </a:r>
            <a:r>
              <a:rPr kumimoji="0" lang="en-US" sz="2000" b="0" i="0" u="none" strike="noStrike" kern="1200" cap="none" spc="0" normalizeH="0" baseline="0" noProof="0" dirty="0" err="1">
                <a:ln>
                  <a:noFill/>
                </a:ln>
                <a:solidFill>
                  <a:prstClr val="black"/>
                </a:solidFill>
                <a:effectLst/>
                <a:uLnTx/>
                <a:uFillTx/>
                <a:latin typeface="Constantia"/>
                <a:ea typeface="+mn-ea"/>
                <a:cs typeface="+mn-cs"/>
              </a:rPr>
              <a:t>hr</a:t>
            </a:r>
            <a:endParaRPr kumimoji="0" lang="en-US" sz="2000" b="0" i="0" u="none" strike="noStrike" kern="1200" cap="none" spc="0" normalizeH="0" baseline="0" noProof="0" dirty="0">
              <a:ln>
                <a:noFill/>
              </a:ln>
              <a:solidFill>
                <a:prstClr val="black"/>
              </a:solidFill>
              <a:effectLst/>
              <a:uLnTx/>
              <a:uFillTx/>
              <a:latin typeface="Constantia"/>
              <a:ea typeface="+mn-ea"/>
              <a:cs typeface="+mn-cs"/>
            </a:endParaRPr>
          </a:p>
          <a:p>
            <a:pPr marL="533400" marR="0" lvl="0" indent="-533400" algn="l" defTabSz="914400" rtl="0" eaLnBrk="1" fontAlgn="base" latinLnBrk="0" hangingPunct="1">
              <a:lnSpc>
                <a:spcPct val="100000"/>
              </a:lnSpc>
              <a:spcBef>
                <a:spcPct val="20000"/>
              </a:spcBef>
              <a:spcAft>
                <a:spcPct val="0"/>
              </a:spcAft>
              <a:buClr>
                <a:prstClr val="black"/>
              </a:buClr>
              <a:buSzPct val="95000"/>
              <a:buFontTx/>
              <a:buAutoNum type="arabicPeriod"/>
              <a:tabLst/>
              <a:defRPr/>
            </a:pPr>
            <a:r>
              <a:rPr kumimoji="0" lang="en-US" sz="2000" b="1" i="1" u="sng" strike="noStrike" kern="1200" cap="none" spc="0" normalizeH="0" baseline="0" noProof="0" dirty="0">
                <a:ln>
                  <a:noFill/>
                </a:ln>
                <a:solidFill>
                  <a:srgbClr val="FF0000"/>
                </a:solidFill>
                <a:effectLst/>
                <a:uLnTx/>
                <a:uFillTx/>
                <a:latin typeface="Constantia"/>
                <a:ea typeface="+mn-ea"/>
                <a:cs typeface="+mn-cs"/>
              </a:rPr>
              <a:t>Multiply</a:t>
            </a:r>
            <a:r>
              <a:rPr kumimoji="0" lang="en-US" sz="2000" b="0" i="0" u="none" strike="noStrike" kern="1200" cap="none" spc="0" normalizeH="0" baseline="0" noProof="0" dirty="0">
                <a:ln>
                  <a:noFill/>
                </a:ln>
                <a:solidFill>
                  <a:prstClr val="black"/>
                </a:solidFill>
                <a:effectLst/>
                <a:uLnTx/>
                <a:uFillTx/>
                <a:latin typeface="Constantia"/>
                <a:ea typeface="+mn-ea"/>
                <a:cs typeface="+mn-cs"/>
              </a:rPr>
              <a:t> the cost driver </a:t>
            </a:r>
            <a:r>
              <a:rPr kumimoji="0" lang="en-US" sz="2000" b="1" i="1" u="sng" strike="noStrike" kern="1200" cap="none" spc="0" normalizeH="0" baseline="0" noProof="0" dirty="0">
                <a:ln>
                  <a:noFill/>
                </a:ln>
                <a:solidFill>
                  <a:srgbClr val="FF0000"/>
                </a:solidFill>
                <a:effectLst/>
                <a:uLnTx/>
                <a:uFillTx/>
                <a:latin typeface="Constantia"/>
                <a:ea typeface="+mn-ea"/>
                <a:cs typeface="+mn-cs"/>
              </a:rPr>
              <a:t>rate times</a:t>
            </a:r>
            <a:r>
              <a:rPr kumimoji="0" lang="en-US" sz="2000" b="1" i="1" u="none" strike="noStrike" kern="1200" cap="none" spc="0" normalizeH="0" baseline="0" noProof="0" dirty="0">
                <a:ln>
                  <a:noFill/>
                </a:ln>
                <a:solidFill>
                  <a:prstClr val="black"/>
                </a:solidFill>
                <a:effectLst/>
                <a:uLnTx/>
                <a:uFillTx/>
                <a:latin typeface="Constantia"/>
                <a:ea typeface="+mn-ea"/>
                <a:cs typeface="+mn-cs"/>
              </a:rPr>
              <a:t> </a:t>
            </a:r>
            <a:r>
              <a:rPr kumimoji="0" lang="en-US" sz="2000" b="0" i="0" u="none" strike="noStrike" kern="1200" cap="none" spc="0" normalizeH="0" baseline="0" noProof="0" dirty="0">
                <a:ln>
                  <a:noFill/>
                </a:ln>
                <a:solidFill>
                  <a:prstClr val="black"/>
                </a:solidFill>
                <a:effectLst/>
                <a:uLnTx/>
                <a:uFillTx/>
                <a:latin typeface="Constantia"/>
                <a:ea typeface="+mn-ea"/>
                <a:cs typeface="+mn-cs"/>
              </a:rPr>
              <a:t>the </a:t>
            </a:r>
            <a:r>
              <a:rPr kumimoji="0" lang="en-US" sz="2000" b="1" i="1" u="sng" strike="noStrike" kern="1200" cap="none" spc="0" normalizeH="0" baseline="0" noProof="0" dirty="0">
                <a:ln>
                  <a:noFill/>
                </a:ln>
                <a:solidFill>
                  <a:srgbClr val="FF0000"/>
                </a:solidFill>
                <a:effectLst/>
                <a:uLnTx/>
                <a:uFillTx/>
                <a:latin typeface="Constantia"/>
                <a:ea typeface="+mn-ea"/>
                <a:cs typeface="+mn-cs"/>
              </a:rPr>
              <a:t>volume</a:t>
            </a:r>
            <a:r>
              <a:rPr kumimoji="0" lang="en-US" sz="2000" b="0" i="0" u="none" strike="noStrike" kern="1200" cap="none" spc="0" normalizeH="0" baseline="0" noProof="0" dirty="0">
                <a:ln>
                  <a:noFill/>
                </a:ln>
                <a:solidFill>
                  <a:prstClr val="black"/>
                </a:solidFill>
                <a:effectLst/>
                <a:uLnTx/>
                <a:uFillTx/>
                <a:latin typeface="Constantia"/>
                <a:ea typeface="+mn-ea"/>
                <a:cs typeface="+mn-cs"/>
              </a:rPr>
              <a:t> of cost driver units used by the project X</a:t>
            </a:r>
            <a:br>
              <a:rPr kumimoji="0" lang="en-US" sz="2000" b="0" i="0" u="none" strike="noStrike" kern="1200" cap="none" spc="0" normalizeH="0" baseline="0" noProof="0" dirty="0">
                <a:ln>
                  <a:noFill/>
                </a:ln>
                <a:solidFill>
                  <a:prstClr val="black"/>
                </a:solidFill>
                <a:effectLst/>
                <a:uLnTx/>
                <a:uFillTx/>
                <a:latin typeface="Constantia"/>
                <a:ea typeface="+mn-ea"/>
                <a:cs typeface="+mn-cs"/>
              </a:rPr>
            </a:br>
            <a:r>
              <a:rPr kumimoji="0" lang="en-US" sz="2000" b="0" i="0" u="none" strike="noStrike" kern="1200" cap="none" spc="0" normalizeH="0" baseline="0" noProof="0" dirty="0">
                <a:ln>
                  <a:noFill/>
                </a:ln>
                <a:solidFill>
                  <a:prstClr val="black"/>
                </a:solidFill>
                <a:effectLst/>
                <a:uLnTx/>
                <a:uFillTx/>
                <a:latin typeface="Constantia"/>
                <a:ea typeface="+mn-ea"/>
                <a:cs typeface="+mn-cs"/>
              </a:rPr>
              <a:t>120 </a:t>
            </a:r>
            <a:r>
              <a:rPr kumimoji="0" lang="en-US" sz="2000" b="0" i="0" u="none" strike="noStrike" kern="1200" cap="none" spc="0" normalizeH="0" baseline="0" noProof="0" dirty="0" err="1">
                <a:ln>
                  <a:noFill/>
                </a:ln>
                <a:solidFill>
                  <a:prstClr val="black"/>
                </a:solidFill>
                <a:effectLst/>
                <a:uLnTx/>
                <a:uFillTx/>
                <a:latin typeface="Constantia"/>
                <a:ea typeface="+mn-ea"/>
                <a:cs typeface="+mn-cs"/>
              </a:rPr>
              <a:t>hrs</a:t>
            </a:r>
            <a:r>
              <a:rPr kumimoji="0" lang="en-US" sz="2000" b="0" i="0" u="none" strike="noStrike" kern="1200" cap="none" spc="0" normalizeH="0" baseline="0" noProof="0" dirty="0">
                <a:ln>
                  <a:noFill/>
                </a:ln>
                <a:solidFill>
                  <a:prstClr val="black"/>
                </a:solidFill>
                <a:effectLst/>
                <a:uLnTx/>
                <a:uFillTx/>
                <a:latin typeface="Constantia"/>
                <a:ea typeface="+mn-ea"/>
                <a:cs typeface="+mn-cs"/>
              </a:rPr>
              <a:t> x $34.89/</a:t>
            </a:r>
            <a:r>
              <a:rPr kumimoji="0" lang="en-US" sz="2000" b="0" i="0" u="none" strike="noStrike" kern="1200" cap="none" spc="0" normalizeH="0" baseline="0" noProof="0" dirty="0" err="1">
                <a:ln>
                  <a:noFill/>
                </a:ln>
                <a:solidFill>
                  <a:prstClr val="black"/>
                </a:solidFill>
                <a:effectLst/>
                <a:uLnTx/>
                <a:uFillTx/>
                <a:latin typeface="Constantia"/>
                <a:ea typeface="+mn-ea"/>
                <a:cs typeface="+mn-cs"/>
              </a:rPr>
              <a:t>hr</a:t>
            </a:r>
            <a:r>
              <a:rPr kumimoji="0" lang="en-US" sz="2000" b="0" i="0" u="none" strike="noStrike" kern="1200" cap="none" spc="0" normalizeH="0" baseline="0" noProof="0" dirty="0">
                <a:ln>
                  <a:noFill/>
                </a:ln>
                <a:solidFill>
                  <a:prstClr val="black"/>
                </a:solidFill>
                <a:effectLst/>
                <a:uLnTx/>
                <a:uFillTx/>
                <a:latin typeface="Constantia"/>
                <a:ea typeface="+mn-ea"/>
                <a:cs typeface="+mn-cs"/>
              </a:rPr>
              <a:t> = $4,186.80</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975" y="402678"/>
            <a:ext cx="658425" cy="658425"/>
          </a:xfrm>
          <a:prstGeom prst="rect">
            <a:avLst/>
          </a:prstGeom>
        </p:spPr>
      </p:pic>
    </p:spTree>
    <p:extLst>
      <p:ext uri="{BB962C8B-B14F-4D97-AF65-F5344CB8AC3E}">
        <p14:creationId xmlns:p14="http://schemas.microsoft.com/office/powerpoint/2010/main" val="2202982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42888"/>
            <a:ext cx="8305800" cy="1357312"/>
          </a:xfrm>
        </p:spPr>
        <p:txBody>
          <a:bodyPr>
            <a:normAutofit fontScale="90000"/>
          </a:bodyPr>
          <a:lstStyle/>
          <a:p>
            <a:pPr eaLnBrk="1" fontAlgn="auto" hangingPunct="1">
              <a:spcAft>
                <a:spcPts val="0"/>
              </a:spcAft>
              <a:defRPr/>
            </a:pPr>
            <a:r>
              <a:rPr lang="en-US" b="1" dirty="0"/>
              <a:t>Time-Phased</a:t>
            </a:r>
            <a:r>
              <a:rPr lang="en-US" dirty="0"/>
              <a:t> </a:t>
            </a:r>
            <a:r>
              <a:rPr lang="en-US" b="1" dirty="0"/>
              <a:t>Budget</a:t>
            </a:r>
            <a:r>
              <a:rPr lang="en-US" dirty="0"/>
              <a:t> </a:t>
            </a:r>
            <a:br>
              <a:rPr lang="en-US" dirty="0"/>
            </a:br>
            <a:r>
              <a:rPr lang="en-US" sz="3100" dirty="0"/>
              <a:t>Start with a </a:t>
            </a:r>
            <a:r>
              <a:rPr lang="en-US" sz="3100" b="1" dirty="0"/>
              <a:t>Sample Project Budget with</a:t>
            </a:r>
            <a:br>
              <a:rPr lang="en-US" sz="3100" b="1" dirty="0"/>
            </a:br>
            <a:r>
              <a:rPr lang="en-US" sz="3100" b="1" dirty="0"/>
              <a:t>Direct and indirect (overhead) costs</a:t>
            </a:r>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B4CC431C-2C31-470E-AD9A-90F1207737E1}" type="slidenum">
              <a:rPr lang="en-US">
                <a:solidFill>
                  <a:srgbClr val="045C75"/>
                </a:solidFill>
                <a:cs typeface="Arial" charset="0"/>
              </a:rPr>
              <a:pPr fontAlgn="base">
                <a:spcBef>
                  <a:spcPct val="0"/>
                </a:spcBef>
                <a:spcAft>
                  <a:spcPct val="0"/>
                </a:spcAft>
                <a:defRPr/>
              </a:pPr>
              <a:t>16</a:t>
            </a:fld>
            <a:endParaRPr lang="en-US">
              <a:solidFill>
                <a:srgbClr val="045C75"/>
              </a:solidFill>
              <a:cs typeface="Arial" charset="0"/>
            </a:endParaRPr>
          </a:p>
        </p:txBody>
      </p:sp>
      <p:pic>
        <p:nvPicPr>
          <p:cNvPr id="34819" name="Picture 2"/>
          <p:cNvPicPr>
            <a:picLocks noChangeAspect="1" noChangeArrowheads="1"/>
          </p:cNvPicPr>
          <p:nvPr/>
        </p:nvPicPr>
        <p:blipFill>
          <a:blip r:embed="rId2"/>
          <a:srcRect/>
          <a:stretch>
            <a:fillRect/>
          </a:stretch>
        </p:blipFill>
        <p:spPr bwMode="auto">
          <a:xfrm>
            <a:off x="609600" y="1828800"/>
            <a:ext cx="8077200" cy="4495800"/>
          </a:xfrm>
          <a:prstGeom prst="rect">
            <a:avLst/>
          </a:prstGeom>
          <a:noFill/>
          <a:ln w="9525">
            <a:solidFill>
              <a:schemeClr val="tx1"/>
            </a:solidFill>
            <a:miter lim="800000"/>
            <a:headEnd/>
            <a:tailEnd/>
          </a:ln>
        </p:spPr>
      </p:pic>
      <p:sp>
        <p:nvSpPr>
          <p:cNvPr id="34821" name="TextBox 5"/>
          <p:cNvSpPr txBox="1">
            <a:spLocks noChangeArrowheads="1"/>
          </p:cNvSpPr>
          <p:nvPr/>
        </p:nvSpPr>
        <p:spPr bwMode="auto">
          <a:xfrm>
            <a:off x="7458521" y="5971144"/>
            <a:ext cx="715260" cy="246221"/>
          </a:xfrm>
          <a:prstGeom prst="rect">
            <a:avLst/>
          </a:prstGeom>
          <a:noFill/>
          <a:ln w="9525">
            <a:noFill/>
            <a:miter lim="800000"/>
            <a:headEnd/>
            <a:tailEnd/>
          </a:ln>
        </p:spPr>
        <p:txBody>
          <a:bodyPr wrap="none">
            <a:spAutoFit/>
          </a:bodyPr>
          <a:lstStyle/>
          <a:p>
            <a:r>
              <a:rPr lang="en-US" sz="1000" dirty="0"/>
              <a:t>Table 8.6</a:t>
            </a:r>
          </a:p>
        </p:txBody>
      </p:sp>
      <p:sp>
        <p:nvSpPr>
          <p:cNvPr id="7" name="Rounded Rectangular Callout 6"/>
          <p:cNvSpPr/>
          <p:nvPr/>
        </p:nvSpPr>
        <p:spPr>
          <a:xfrm>
            <a:off x="6711251" y="474853"/>
            <a:ext cx="2209800" cy="914400"/>
          </a:xfrm>
          <a:prstGeom prst="wedgeRoundRectCallout">
            <a:avLst>
              <a:gd name="adj1" fmla="val 3443"/>
              <a:gd name="adj2" fmla="val 186500"/>
              <a:gd name="adj3" fmla="val 16667"/>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This number feeds into the first row on the next slide</a:t>
            </a:r>
          </a:p>
        </p:txBody>
      </p:sp>
      <p:sp>
        <p:nvSpPr>
          <p:cNvPr id="8" name="Rounded Rectangular Callout 7"/>
          <p:cNvSpPr/>
          <p:nvPr/>
        </p:nvSpPr>
        <p:spPr>
          <a:xfrm>
            <a:off x="5798004" y="2660613"/>
            <a:ext cx="1170876" cy="1317661"/>
          </a:xfrm>
          <a:prstGeom prst="wedgeRoundRectCallout">
            <a:avLst>
              <a:gd name="adj1" fmla="val -51100"/>
              <a:gd name="adj2" fmla="val -86677"/>
              <a:gd name="adj3" fmla="val 16667"/>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These are </a:t>
            </a:r>
            <a:r>
              <a:rPr lang="en-US" b="1" dirty="0"/>
              <a:t>indirect</a:t>
            </a:r>
            <a:r>
              <a:rPr lang="en-US" dirty="0"/>
              <a:t> costs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323"/>
            <a:ext cx="8305800" cy="1143000"/>
          </a:xfrm>
        </p:spPr>
        <p:txBody>
          <a:bodyPr>
            <a:noAutofit/>
          </a:bodyPr>
          <a:lstStyle/>
          <a:p>
            <a:pPr eaLnBrk="1" fontAlgn="auto" hangingPunct="1">
              <a:spcAft>
                <a:spcPts val="0"/>
              </a:spcAft>
              <a:defRPr/>
            </a:pPr>
            <a:r>
              <a:rPr lang="en-US" b="1" dirty="0"/>
              <a:t>Sample Budget Tracking Planned and Actual Activity Costs</a:t>
            </a:r>
            <a:endParaRPr lang="en-US" dirty="0"/>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842DBDBB-DD07-4B73-8CAB-D9F4077A1FB0}" type="slidenum">
              <a:rPr lang="en-US">
                <a:solidFill>
                  <a:srgbClr val="045C75"/>
                </a:solidFill>
                <a:cs typeface="Arial" charset="0"/>
              </a:rPr>
              <a:pPr fontAlgn="base">
                <a:spcBef>
                  <a:spcPct val="0"/>
                </a:spcBef>
                <a:spcAft>
                  <a:spcPct val="0"/>
                </a:spcAft>
                <a:defRPr/>
              </a:pPr>
              <a:t>17</a:t>
            </a:fld>
            <a:endParaRPr lang="en-US">
              <a:solidFill>
                <a:srgbClr val="045C75"/>
              </a:solidFill>
              <a:cs typeface="Arial" charset="0"/>
            </a:endParaRPr>
          </a:p>
        </p:txBody>
      </p:sp>
      <p:pic>
        <p:nvPicPr>
          <p:cNvPr id="35843" name="Picture 2"/>
          <p:cNvPicPr>
            <a:picLocks noChangeAspect="1" noChangeArrowheads="1"/>
          </p:cNvPicPr>
          <p:nvPr/>
        </p:nvPicPr>
        <p:blipFill>
          <a:blip r:embed="rId3"/>
          <a:srcRect/>
          <a:stretch>
            <a:fillRect/>
          </a:stretch>
        </p:blipFill>
        <p:spPr bwMode="auto">
          <a:xfrm>
            <a:off x="261299" y="1524000"/>
            <a:ext cx="7951959" cy="4280990"/>
          </a:xfrm>
          <a:prstGeom prst="rect">
            <a:avLst/>
          </a:prstGeom>
          <a:noFill/>
          <a:ln w="9525">
            <a:solidFill>
              <a:schemeClr val="tx1"/>
            </a:solidFill>
            <a:miter lim="800000"/>
            <a:headEnd/>
            <a:tailEnd/>
          </a:ln>
        </p:spPr>
      </p:pic>
      <p:sp>
        <p:nvSpPr>
          <p:cNvPr id="35845" name="TextBox 5"/>
          <p:cNvSpPr txBox="1">
            <a:spLocks noChangeArrowheads="1"/>
          </p:cNvSpPr>
          <p:nvPr/>
        </p:nvSpPr>
        <p:spPr bwMode="auto">
          <a:xfrm>
            <a:off x="7457183" y="5185972"/>
            <a:ext cx="715260" cy="246221"/>
          </a:xfrm>
          <a:prstGeom prst="rect">
            <a:avLst/>
          </a:prstGeom>
          <a:noFill/>
          <a:ln w="9525">
            <a:noFill/>
            <a:miter lim="800000"/>
            <a:headEnd/>
            <a:tailEnd/>
          </a:ln>
        </p:spPr>
        <p:txBody>
          <a:bodyPr wrap="none">
            <a:spAutoFit/>
          </a:bodyPr>
          <a:lstStyle/>
          <a:p>
            <a:r>
              <a:rPr lang="en-US" sz="1000" dirty="0"/>
              <a:t>Table 8.7</a:t>
            </a:r>
          </a:p>
        </p:txBody>
      </p:sp>
      <p:sp>
        <p:nvSpPr>
          <p:cNvPr id="4" name="Action Button: Help 3">
            <a:hlinkClick r:id="" action="ppaction://noaction" highlightClick="1"/>
          </p:cNvPr>
          <p:cNvSpPr/>
          <p:nvPr/>
        </p:nvSpPr>
        <p:spPr>
          <a:xfrm>
            <a:off x="5029200" y="819912"/>
            <a:ext cx="3505200" cy="627888"/>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What do negative variances mean, and how are they shown?</a:t>
            </a:r>
          </a:p>
        </p:txBody>
      </p:sp>
      <p:sp>
        <p:nvSpPr>
          <p:cNvPr id="5" name="TextBox 4"/>
          <p:cNvSpPr txBox="1"/>
          <p:nvPr/>
        </p:nvSpPr>
        <p:spPr>
          <a:xfrm>
            <a:off x="375358" y="6075657"/>
            <a:ext cx="7127144" cy="338554"/>
          </a:xfrm>
          <a:prstGeom prst="rect">
            <a:avLst/>
          </a:prstGeom>
          <a:noFill/>
        </p:spPr>
        <p:txBody>
          <a:bodyPr wrap="none" rtlCol="0">
            <a:spAutoFit/>
          </a:bodyPr>
          <a:lstStyle/>
          <a:p>
            <a:r>
              <a:rPr lang="en-CA" sz="1600" dirty="0">
                <a:hlinkClick r:id="rId4"/>
              </a:rPr>
              <a:t>https://www.accountingcoach.com/blog/what-do-negative-variances-indicate</a:t>
            </a:r>
            <a:r>
              <a:rPr lang="en-CA" sz="1600" dirty="0"/>
              <a:t> </a:t>
            </a:r>
          </a:p>
        </p:txBody>
      </p:sp>
      <p:sp>
        <p:nvSpPr>
          <p:cNvPr id="10" name="Action Button: Help 9">
            <a:hlinkClick r:id="" action="ppaction://noaction" highlightClick="1"/>
          </p:cNvPr>
          <p:cNvSpPr/>
          <p:nvPr/>
        </p:nvSpPr>
        <p:spPr>
          <a:xfrm>
            <a:off x="457201" y="5432193"/>
            <a:ext cx="6494076" cy="627888"/>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Generally negative variances are “bad” (bad news), however the some source refer to being </a:t>
            </a:r>
            <a:r>
              <a:rPr lang="en-US" b="1" dirty="0"/>
              <a:t>under</a:t>
            </a:r>
            <a:r>
              <a:rPr lang="en-US" dirty="0"/>
              <a:t> budget as “bad” … why?</a:t>
            </a:r>
          </a:p>
        </p:txBody>
      </p:sp>
      <p:sp>
        <p:nvSpPr>
          <p:cNvPr id="7" name="Rectangle 6"/>
          <p:cNvSpPr/>
          <p:nvPr/>
        </p:nvSpPr>
        <p:spPr>
          <a:xfrm>
            <a:off x="4171406" y="1541418"/>
            <a:ext cx="766354" cy="26125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ounded Rectangular Callout 12"/>
          <p:cNvSpPr/>
          <p:nvPr/>
        </p:nvSpPr>
        <p:spPr>
          <a:xfrm>
            <a:off x="7364723" y="1801399"/>
            <a:ext cx="1697069" cy="1996231"/>
          </a:xfrm>
          <a:prstGeom prst="wedgeRoundRectCallout">
            <a:avLst>
              <a:gd name="adj1" fmla="val -206712"/>
              <a:gd name="adj2" fmla="val -50684"/>
              <a:gd name="adj3" fmla="val 16667"/>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Note the word Budget is grayed out, as it is confusing, we mean Actual dollars spent</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6266" y="6002751"/>
            <a:ext cx="999831" cy="7071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7087"/>
            <a:ext cx="8305800" cy="1143000"/>
          </a:xfrm>
        </p:spPr>
        <p:txBody>
          <a:bodyPr>
            <a:normAutofit fontScale="90000"/>
          </a:bodyPr>
          <a:lstStyle/>
          <a:p>
            <a:pPr eaLnBrk="1" fontAlgn="auto" hangingPunct="1">
              <a:spcAft>
                <a:spcPts val="0"/>
              </a:spcAft>
              <a:defRPr/>
            </a:pPr>
            <a:r>
              <a:rPr lang="en-US" dirty="0"/>
              <a:t>Example of a </a:t>
            </a:r>
            <a:br>
              <a:rPr lang="en-US" dirty="0"/>
            </a:br>
            <a:r>
              <a:rPr lang="en-US" b="1" dirty="0"/>
              <a:t>Time-Phased</a:t>
            </a:r>
            <a:r>
              <a:rPr lang="en-US" dirty="0"/>
              <a:t> Budget</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8D41421E-6717-4008-932B-3E2A11FC86E9}" type="slidenum">
              <a:rPr lang="en-US">
                <a:solidFill>
                  <a:srgbClr val="045C75"/>
                </a:solidFill>
                <a:cs typeface="Arial" charset="0"/>
              </a:rPr>
              <a:pPr fontAlgn="base">
                <a:spcBef>
                  <a:spcPct val="0"/>
                </a:spcBef>
                <a:spcAft>
                  <a:spcPct val="0"/>
                </a:spcAft>
                <a:defRPr/>
              </a:pPr>
              <a:t>18</a:t>
            </a:fld>
            <a:endParaRPr lang="en-US">
              <a:solidFill>
                <a:srgbClr val="045C75"/>
              </a:solidFill>
              <a:cs typeface="Arial" charset="0"/>
            </a:endParaRPr>
          </a:p>
        </p:txBody>
      </p:sp>
      <p:pic>
        <p:nvPicPr>
          <p:cNvPr id="36867" name="Picture 2"/>
          <p:cNvPicPr>
            <a:picLocks noChangeAspect="1" noChangeArrowheads="1"/>
          </p:cNvPicPr>
          <p:nvPr/>
        </p:nvPicPr>
        <p:blipFill>
          <a:blip r:embed="rId3"/>
          <a:srcRect/>
          <a:stretch>
            <a:fillRect/>
          </a:stretch>
        </p:blipFill>
        <p:spPr bwMode="auto">
          <a:xfrm>
            <a:off x="304800" y="1615299"/>
            <a:ext cx="8458200" cy="4576763"/>
          </a:xfrm>
          <a:prstGeom prst="rect">
            <a:avLst/>
          </a:prstGeom>
          <a:noFill/>
          <a:ln w="9525">
            <a:solidFill>
              <a:schemeClr val="tx1"/>
            </a:solidFill>
            <a:miter lim="800000"/>
            <a:headEnd/>
            <a:tailEnd/>
          </a:ln>
        </p:spPr>
      </p:pic>
      <p:sp>
        <p:nvSpPr>
          <p:cNvPr id="36869" name="TextBox 5"/>
          <p:cNvSpPr txBox="1">
            <a:spLocks noChangeArrowheads="1"/>
          </p:cNvSpPr>
          <p:nvPr/>
        </p:nvSpPr>
        <p:spPr bwMode="auto">
          <a:xfrm>
            <a:off x="7490970" y="6508590"/>
            <a:ext cx="715260" cy="246221"/>
          </a:xfrm>
          <a:prstGeom prst="rect">
            <a:avLst/>
          </a:prstGeom>
          <a:noFill/>
          <a:ln w="9525">
            <a:noFill/>
            <a:miter lim="800000"/>
            <a:headEnd/>
            <a:tailEnd/>
          </a:ln>
        </p:spPr>
        <p:txBody>
          <a:bodyPr wrap="none">
            <a:spAutoFit/>
          </a:bodyPr>
          <a:lstStyle/>
          <a:p>
            <a:r>
              <a:rPr lang="en-US" sz="1000" dirty="0"/>
              <a:t>Table 8.8</a:t>
            </a:r>
          </a:p>
        </p:txBody>
      </p:sp>
      <p:sp>
        <p:nvSpPr>
          <p:cNvPr id="4" name="TextBox 3"/>
          <p:cNvSpPr txBox="1"/>
          <p:nvPr/>
        </p:nvSpPr>
        <p:spPr>
          <a:xfrm>
            <a:off x="4724400" y="62712"/>
            <a:ext cx="4407665" cy="14773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t>A </a:t>
            </a:r>
            <a:r>
              <a:rPr lang="en-US" b="1" dirty="0"/>
              <a:t>time phased </a:t>
            </a:r>
            <a:r>
              <a:rPr lang="en-US" dirty="0"/>
              <a:t>budget when </a:t>
            </a:r>
            <a:r>
              <a:rPr lang="en-US" b="1" dirty="0"/>
              <a:t>formally</a:t>
            </a:r>
            <a:r>
              <a:rPr lang="en-US" dirty="0"/>
              <a:t> </a:t>
            </a:r>
            <a:r>
              <a:rPr lang="en-US" b="1" dirty="0"/>
              <a:t>approved</a:t>
            </a:r>
            <a:r>
              <a:rPr lang="en-US" dirty="0"/>
              <a:t> becomes the </a:t>
            </a:r>
            <a:r>
              <a:rPr lang="en-US" b="1" dirty="0"/>
              <a:t>Cost Baseline</a:t>
            </a:r>
            <a:r>
              <a:rPr lang="en-US" dirty="0"/>
              <a:t>, and aligns with a Schedule Baseline.  Milestones on a schedule can also align with the cost budget. </a:t>
            </a:r>
          </a:p>
        </p:txBody>
      </p:sp>
      <p:sp>
        <p:nvSpPr>
          <p:cNvPr id="5" name="Rectangle 4">
            <a:hlinkClick r:id="" action="ppaction://noaction" highlightClick="1"/>
          </p:cNvPr>
          <p:cNvSpPr/>
          <p:nvPr/>
        </p:nvSpPr>
        <p:spPr>
          <a:xfrm>
            <a:off x="1487263" y="6246873"/>
            <a:ext cx="2116550" cy="5079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600" dirty="0"/>
              <a:t>Enter the cumulative numbers</a:t>
            </a:r>
          </a:p>
        </p:txBody>
      </p:sp>
      <p:sp>
        <p:nvSpPr>
          <p:cNvPr id="9" name="Rectangle 8">
            <a:hlinkClick r:id="" action="ppaction://noaction" highlightClick="1"/>
          </p:cNvPr>
          <p:cNvSpPr/>
          <p:nvPr/>
        </p:nvSpPr>
        <p:spPr>
          <a:xfrm>
            <a:off x="278841" y="6246873"/>
            <a:ext cx="1095567" cy="5079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600" dirty="0"/>
              <a:t>Enter the row totals</a:t>
            </a:r>
          </a:p>
        </p:txBody>
      </p:sp>
      <p:sp>
        <p:nvSpPr>
          <p:cNvPr id="10" name="Action Button: Help 9">
            <a:hlinkClick r:id="" action="ppaction://noaction" highlightClick="1"/>
          </p:cNvPr>
          <p:cNvSpPr/>
          <p:nvPr/>
        </p:nvSpPr>
        <p:spPr>
          <a:xfrm>
            <a:off x="4845779" y="6246873"/>
            <a:ext cx="2243084" cy="507938"/>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600" dirty="0"/>
              <a:t>Why do we have duplicate totals?</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6266" y="6002751"/>
            <a:ext cx="999831" cy="70719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834" y="283664"/>
            <a:ext cx="8305800" cy="1143000"/>
          </a:xfrm>
        </p:spPr>
        <p:txBody>
          <a:bodyPr>
            <a:normAutofit fontScale="90000"/>
          </a:bodyPr>
          <a:lstStyle/>
          <a:p>
            <a:r>
              <a:rPr lang="en-US" dirty="0"/>
              <a:t>A Time-Phased Budget is Based on Activity </a:t>
            </a:r>
            <a:r>
              <a:rPr lang="en-US" b="1" dirty="0"/>
              <a:t>Predecessors </a:t>
            </a:r>
            <a:r>
              <a:rPr lang="en-US" dirty="0"/>
              <a:t>Relationships</a:t>
            </a:r>
          </a:p>
        </p:txBody>
      </p:sp>
      <p:sp>
        <p:nvSpPr>
          <p:cNvPr id="3" name="Slide Number Placeholder 2"/>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ABED04-CB80-466C-8239-FC67B5DDC6BD}"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graphicFrame>
        <p:nvGraphicFramePr>
          <p:cNvPr id="4" name="Table 3"/>
          <p:cNvGraphicFramePr>
            <a:graphicFrameLocks noGrp="1"/>
          </p:cNvGraphicFramePr>
          <p:nvPr>
            <p:extLst/>
          </p:nvPr>
        </p:nvGraphicFramePr>
        <p:xfrm>
          <a:off x="415834" y="1949476"/>
          <a:ext cx="3680305" cy="3952240"/>
        </p:xfrm>
        <a:graphic>
          <a:graphicData uri="http://schemas.openxmlformats.org/drawingml/2006/table">
            <a:tbl>
              <a:tblPr firstRow="1" bandRow="1">
                <a:tableStyleId>{5C22544A-7EE6-4342-B048-85BDC9FD1C3A}</a:tableStyleId>
              </a:tblPr>
              <a:tblGrid>
                <a:gridCol w="1976254">
                  <a:extLst>
                    <a:ext uri="{9D8B030D-6E8A-4147-A177-3AD203B41FA5}">
                      <a16:colId xmlns:a16="http://schemas.microsoft.com/office/drawing/2014/main" val="20000"/>
                    </a:ext>
                  </a:extLst>
                </a:gridCol>
                <a:gridCol w="1704051">
                  <a:extLst>
                    <a:ext uri="{9D8B030D-6E8A-4147-A177-3AD203B41FA5}">
                      <a16:colId xmlns:a16="http://schemas.microsoft.com/office/drawing/2014/main" val="20001"/>
                    </a:ext>
                  </a:extLst>
                </a:gridCol>
              </a:tblGrid>
              <a:tr h="370840">
                <a:tc>
                  <a:txBody>
                    <a:bodyPr/>
                    <a:lstStyle/>
                    <a:p>
                      <a:pPr algn="ctr"/>
                      <a:r>
                        <a:rPr lang="en-US" dirty="0"/>
                        <a:t>Activity</a:t>
                      </a:r>
                    </a:p>
                  </a:txBody>
                  <a:tcPr anchor="b"/>
                </a:tc>
                <a:tc>
                  <a:txBody>
                    <a:bodyPr/>
                    <a:lstStyle/>
                    <a:p>
                      <a:pPr algn="ctr"/>
                      <a:r>
                        <a:rPr lang="en-US" dirty="0"/>
                        <a:t>Predecessor Activities</a:t>
                      </a:r>
                    </a:p>
                  </a:txBody>
                  <a:tcPr anchor="b"/>
                </a:tc>
                <a:extLst>
                  <a:ext uri="{0D108BD9-81ED-4DB2-BD59-A6C34878D82A}">
                    <a16:rowId xmlns:a16="http://schemas.microsoft.com/office/drawing/2014/main" val="10000"/>
                  </a:ext>
                </a:extLst>
              </a:tr>
              <a:tr h="370840">
                <a:tc>
                  <a:txBody>
                    <a:bodyPr/>
                    <a:lstStyle/>
                    <a:p>
                      <a:r>
                        <a:rPr lang="en-US" dirty="0"/>
                        <a:t>Survey</a:t>
                      </a:r>
                    </a:p>
                  </a:txBody>
                  <a:tcPr anchor="ctr"/>
                </a:tc>
                <a:tc>
                  <a:txBody>
                    <a:bodyPr/>
                    <a:lstStyle/>
                    <a:p>
                      <a:r>
                        <a:rPr lang="en-US" dirty="0"/>
                        <a:t>-</a:t>
                      </a:r>
                    </a:p>
                  </a:txBody>
                  <a:tcPr anchor="ctr"/>
                </a:tc>
                <a:extLst>
                  <a:ext uri="{0D108BD9-81ED-4DB2-BD59-A6C34878D82A}">
                    <a16:rowId xmlns:a16="http://schemas.microsoft.com/office/drawing/2014/main" val="10001"/>
                  </a:ext>
                </a:extLst>
              </a:tr>
              <a:tr h="370840">
                <a:tc>
                  <a:txBody>
                    <a:bodyPr/>
                    <a:lstStyle/>
                    <a:p>
                      <a:r>
                        <a:rPr lang="en-US" dirty="0"/>
                        <a:t>Design</a:t>
                      </a:r>
                    </a:p>
                  </a:txBody>
                  <a:tcPr anchor="ctr"/>
                </a:tc>
                <a:tc>
                  <a:txBody>
                    <a:bodyPr/>
                    <a:lstStyle/>
                    <a:p>
                      <a:r>
                        <a:rPr lang="en-US" dirty="0"/>
                        <a:t>Survey</a:t>
                      </a:r>
                    </a:p>
                  </a:txBody>
                  <a:tcPr anchor="ctr"/>
                </a:tc>
                <a:extLst>
                  <a:ext uri="{0D108BD9-81ED-4DB2-BD59-A6C34878D82A}">
                    <a16:rowId xmlns:a16="http://schemas.microsoft.com/office/drawing/2014/main" val="10002"/>
                  </a:ext>
                </a:extLst>
              </a:tr>
              <a:tr h="370840">
                <a:tc>
                  <a:txBody>
                    <a:bodyPr/>
                    <a:lstStyle/>
                    <a:p>
                      <a:r>
                        <a:rPr lang="en-US" dirty="0"/>
                        <a:t>Clear</a:t>
                      </a:r>
                      <a:r>
                        <a:rPr lang="en-US" baseline="0" dirty="0"/>
                        <a:t> Site</a:t>
                      </a:r>
                      <a:endParaRPr lang="en-US" dirty="0"/>
                    </a:p>
                  </a:txBody>
                  <a:tcPr anchor="ctr"/>
                </a:tc>
                <a:tc>
                  <a:txBody>
                    <a:bodyPr/>
                    <a:lstStyle/>
                    <a:p>
                      <a:r>
                        <a:rPr lang="en-US" dirty="0"/>
                        <a:t>Survey</a:t>
                      </a:r>
                    </a:p>
                  </a:txBody>
                  <a:tcPr anchor="ctr"/>
                </a:tc>
                <a:extLst>
                  <a:ext uri="{0D108BD9-81ED-4DB2-BD59-A6C34878D82A}">
                    <a16:rowId xmlns:a16="http://schemas.microsoft.com/office/drawing/2014/main" val="10003"/>
                  </a:ext>
                </a:extLst>
              </a:tr>
              <a:tr h="370840">
                <a:tc>
                  <a:txBody>
                    <a:bodyPr/>
                    <a:lstStyle/>
                    <a:p>
                      <a:r>
                        <a:rPr lang="en-US" dirty="0"/>
                        <a:t>Foundation</a:t>
                      </a:r>
                    </a:p>
                  </a:txBody>
                  <a:tcPr anchor="ctr"/>
                </a:tc>
                <a:tc>
                  <a:txBody>
                    <a:bodyPr/>
                    <a:lstStyle/>
                    <a:p>
                      <a:r>
                        <a:rPr lang="en-US" dirty="0"/>
                        <a:t>Clear</a:t>
                      </a:r>
                      <a:r>
                        <a:rPr lang="en-US" baseline="0" dirty="0"/>
                        <a:t> Site</a:t>
                      </a:r>
                      <a:endParaRPr lang="en-US" dirty="0"/>
                    </a:p>
                  </a:txBody>
                  <a:tcPr anchor="ctr"/>
                </a:tc>
                <a:extLst>
                  <a:ext uri="{0D108BD9-81ED-4DB2-BD59-A6C34878D82A}">
                    <a16:rowId xmlns:a16="http://schemas.microsoft.com/office/drawing/2014/main" val="10004"/>
                  </a:ext>
                </a:extLst>
              </a:tr>
              <a:tr h="370840">
                <a:tc>
                  <a:txBody>
                    <a:bodyPr/>
                    <a:lstStyle/>
                    <a:p>
                      <a:r>
                        <a:rPr lang="en-US" dirty="0"/>
                        <a:t>Framing</a:t>
                      </a:r>
                    </a:p>
                  </a:txBody>
                  <a:tcPr anchor="ctr"/>
                </a:tc>
                <a:tc>
                  <a:txBody>
                    <a:bodyPr/>
                    <a:lstStyle/>
                    <a:p>
                      <a:r>
                        <a:rPr lang="en-US" dirty="0"/>
                        <a:t>Design</a:t>
                      </a:r>
                      <a:r>
                        <a:rPr lang="en-US" baseline="0" dirty="0"/>
                        <a:t>, but also</a:t>
                      </a:r>
                      <a:br>
                        <a:rPr lang="en-US" dirty="0"/>
                      </a:br>
                      <a:r>
                        <a:rPr lang="en-US" dirty="0"/>
                        <a:t>Foundation</a:t>
                      </a:r>
                    </a:p>
                  </a:txBody>
                  <a:tcPr anchor="ctr"/>
                </a:tc>
                <a:extLst>
                  <a:ext uri="{0D108BD9-81ED-4DB2-BD59-A6C34878D82A}">
                    <a16:rowId xmlns:a16="http://schemas.microsoft.com/office/drawing/2014/main" val="10005"/>
                  </a:ext>
                </a:extLst>
              </a:tr>
              <a:tr h="370840">
                <a:tc>
                  <a:txBody>
                    <a:bodyPr/>
                    <a:lstStyle/>
                    <a:p>
                      <a:r>
                        <a:rPr lang="en-US" dirty="0"/>
                        <a:t>Plumb</a:t>
                      </a:r>
                      <a:r>
                        <a:rPr lang="en-US" baseline="0" dirty="0"/>
                        <a:t> and Wire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but also</a:t>
                      </a:r>
                      <a:br>
                        <a:rPr lang="en-US" dirty="0"/>
                      </a:br>
                      <a:r>
                        <a:rPr lang="en-US" dirty="0"/>
                        <a:t>Foundation</a:t>
                      </a:r>
                    </a:p>
                  </a:txBody>
                  <a:tcPr anchor="ctr"/>
                </a:tc>
                <a:extLst>
                  <a:ext uri="{0D108BD9-81ED-4DB2-BD59-A6C34878D82A}">
                    <a16:rowId xmlns:a16="http://schemas.microsoft.com/office/drawing/2014/main" val="10006"/>
                  </a:ext>
                </a:extLst>
              </a:tr>
            </a:tbl>
          </a:graphicData>
        </a:graphic>
      </p:graphicFrame>
      <p:sp>
        <p:nvSpPr>
          <p:cNvPr id="5" name="TextBox 4"/>
          <p:cNvSpPr txBox="1"/>
          <p:nvPr/>
        </p:nvSpPr>
        <p:spPr>
          <a:xfrm>
            <a:off x="4184117" y="2001993"/>
            <a:ext cx="4661304" cy="4001095"/>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ts val="12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activity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Survey</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 doesn’t have a predecessor, it can start immediately.  This is the first Activity in the project.</a:t>
            </a:r>
          </a:p>
          <a:p>
            <a:pPr marL="342900" marR="0" lvl="0" indent="-342900" algn="l" defTabSz="914400" rtl="0" eaLnBrk="1" fontAlgn="base" latinLnBrk="0" hangingPunct="1">
              <a:lnSpc>
                <a:spcPct val="100000"/>
              </a:lnSpc>
              <a:spcBef>
                <a:spcPct val="0"/>
              </a:spcBef>
              <a:spcAft>
                <a:spcPts val="12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Clear Site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can only start after</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Survey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is completed. We need to have the site surveyed to know exactly what area of land to clear.</a:t>
            </a:r>
          </a:p>
          <a:p>
            <a:pPr marL="342900" marR="0" lvl="0" indent="-342900" algn="l" defTabSz="914400" rtl="0" eaLnBrk="1" fontAlgn="base" latinLnBrk="0" hangingPunct="1">
              <a:lnSpc>
                <a:spcPct val="100000"/>
              </a:lnSpc>
              <a:spcBef>
                <a:spcPct val="0"/>
              </a:spcBef>
              <a:spcAft>
                <a:spcPts val="120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Framing</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 can only start when both the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Design</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 and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Foundation</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 are complete.  We cannot construct a frame until we have the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Design</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 (such as where the walls go) and a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Foundation</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 (something to build our frame on).</a:t>
            </a:r>
          </a:p>
        </p:txBody>
      </p:sp>
    </p:spTree>
    <p:extLst>
      <p:ext uri="{BB962C8B-B14F-4D97-AF65-F5344CB8AC3E}">
        <p14:creationId xmlns:p14="http://schemas.microsoft.com/office/powerpoint/2010/main" val="137441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339725"/>
            <a:ext cx="8229600" cy="742950"/>
          </a:xfrm>
        </p:spPr>
        <p:txBody>
          <a:bodyPr>
            <a:normAutofit/>
          </a:bodyPr>
          <a:lstStyle/>
          <a:p>
            <a:pPr eaLnBrk="1" hangingPunct="1"/>
            <a:r>
              <a:rPr lang="en-US" dirty="0"/>
              <a:t>Module Learning Objectives</a:t>
            </a:r>
          </a:p>
        </p:txBody>
      </p:sp>
      <p:sp>
        <p:nvSpPr>
          <p:cNvPr id="3" name="Content Placeholder 2"/>
          <p:cNvSpPr>
            <a:spLocks noGrp="1"/>
          </p:cNvSpPr>
          <p:nvPr>
            <p:ph idx="1"/>
          </p:nvPr>
        </p:nvSpPr>
        <p:spPr>
          <a:xfrm>
            <a:off x="457200" y="1265237"/>
            <a:ext cx="8229600" cy="4908550"/>
          </a:xfrm>
        </p:spPr>
        <p:txBody>
          <a:bodyPr>
            <a:normAutofit lnSpcReduction="10000"/>
          </a:bodyPr>
          <a:lstStyle/>
          <a:p>
            <a:r>
              <a:rPr lang="en-US" sz="2800" dirty="0"/>
              <a:t>Understand and discern the differences of the following budgeting approaches:</a:t>
            </a:r>
          </a:p>
          <a:p>
            <a:pPr lvl="1"/>
            <a:r>
              <a:rPr lang="en-US" sz="2600" dirty="0"/>
              <a:t>Top-Down Budgeting</a:t>
            </a:r>
          </a:p>
          <a:p>
            <a:pPr lvl="1"/>
            <a:r>
              <a:rPr lang="en-US" sz="2600" dirty="0"/>
              <a:t>Bottom Up Budgeting</a:t>
            </a:r>
          </a:p>
          <a:p>
            <a:pPr lvl="1"/>
            <a:r>
              <a:rPr lang="en-US" sz="2600" dirty="0"/>
              <a:t>A Hybrid: Phase Estimating</a:t>
            </a:r>
          </a:p>
          <a:p>
            <a:r>
              <a:rPr lang="en-US" sz="2800" dirty="0"/>
              <a:t>Perform calculations for Activity-Based Costing  (</a:t>
            </a:r>
            <a:r>
              <a:rPr lang="en-US" sz="2800" b="1" dirty="0"/>
              <a:t>ABC</a:t>
            </a:r>
            <a:r>
              <a:rPr lang="en-US" sz="2800" dirty="0"/>
              <a:t>)</a:t>
            </a:r>
          </a:p>
          <a:p>
            <a:r>
              <a:rPr lang="en-US" sz="2800" dirty="0"/>
              <a:t>Understand a </a:t>
            </a:r>
            <a:r>
              <a:rPr lang="en-US" sz="2800" b="1" dirty="0"/>
              <a:t>Time Phased Budget </a:t>
            </a:r>
            <a:r>
              <a:rPr lang="en-US" sz="2800" dirty="0"/>
              <a:t>and how to complete one using Excel</a:t>
            </a:r>
          </a:p>
          <a:p>
            <a:r>
              <a:rPr lang="en-US" sz="2800" dirty="0"/>
              <a:t>Understand different </a:t>
            </a:r>
            <a:r>
              <a:rPr lang="en-US" sz="2800" b="1" dirty="0"/>
              <a:t>contract types</a:t>
            </a:r>
          </a:p>
          <a:p>
            <a:r>
              <a:rPr lang="en-US" sz="2800" dirty="0"/>
              <a:t>Work with basic costs in different contract types</a:t>
            </a:r>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F030421A-639C-4516-B1A0-402058AD5C39}" type="slidenum">
              <a:rPr lang="en-US">
                <a:solidFill>
                  <a:srgbClr val="045C75"/>
                </a:solidFill>
                <a:cs typeface="Arial" charset="0"/>
              </a:rPr>
              <a:pPr fontAlgn="base">
                <a:spcBef>
                  <a:spcPct val="0"/>
                </a:spcBef>
                <a:spcAft>
                  <a:spcPct val="0"/>
                </a:spcAft>
                <a:defRPr/>
              </a:pPr>
              <a:t>2</a:t>
            </a:fld>
            <a:endParaRPr lang="en-US">
              <a:solidFill>
                <a:srgbClr val="045C75"/>
              </a:solidFill>
              <a:cs typeface="Arial" charset="0"/>
            </a:endParaRPr>
          </a:p>
        </p:txBody>
      </p:sp>
    </p:spTree>
    <p:extLst>
      <p:ext uri="{BB962C8B-B14F-4D97-AF65-F5344CB8AC3E}">
        <p14:creationId xmlns:p14="http://schemas.microsoft.com/office/powerpoint/2010/main" val="4095705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6268"/>
            <a:ext cx="8305800" cy="683569"/>
          </a:xfrm>
        </p:spPr>
        <p:txBody>
          <a:bodyPr>
            <a:normAutofit/>
          </a:bodyPr>
          <a:lstStyle/>
          <a:p>
            <a:pPr eaLnBrk="1" fontAlgn="auto" hangingPunct="1">
              <a:spcAft>
                <a:spcPts val="0"/>
              </a:spcAft>
              <a:defRPr/>
            </a:pPr>
            <a:r>
              <a:rPr lang="en-US" sz="3200" dirty="0"/>
              <a:t>Time-Phased Budget with </a:t>
            </a:r>
            <a:r>
              <a:rPr lang="en-US" sz="3200" b="1" dirty="0"/>
              <a:t>Predecessors </a:t>
            </a:r>
            <a:r>
              <a:rPr lang="en-US" sz="3200" dirty="0"/>
              <a:t>Shown</a:t>
            </a:r>
          </a:p>
        </p:txBody>
      </p:sp>
      <p:sp>
        <p:nvSpPr>
          <p:cNvPr id="3" name="Slide Number Placeholder 2"/>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8D41421E-6717-4008-932B-3E2A11FC86E9}" type="slidenum">
              <a:rPr lang="en-US">
                <a:solidFill>
                  <a:srgbClr val="045C75"/>
                </a:solidFill>
                <a:cs typeface="Arial" charset="0"/>
              </a:rPr>
              <a:pPr fontAlgn="base">
                <a:spcBef>
                  <a:spcPct val="0"/>
                </a:spcBef>
                <a:spcAft>
                  <a:spcPct val="0"/>
                </a:spcAft>
                <a:defRPr/>
              </a:pPr>
              <a:t>20</a:t>
            </a:fld>
            <a:endParaRPr lang="en-US">
              <a:solidFill>
                <a:srgbClr val="045C75"/>
              </a:solidFill>
              <a:cs typeface="Arial" charset="0"/>
            </a:endParaRPr>
          </a:p>
        </p:txBody>
      </p:sp>
      <p:sp>
        <p:nvSpPr>
          <p:cNvPr id="36869" name="TextBox 5"/>
          <p:cNvSpPr txBox="1">
            <a:spLocks noChangeArrowheads="1"/>
          </p:cNvSpPr>
          <p:nvPr/>
        </p:nvSpPr>
        <p:spPr bwMode="auto">
          <a:xfrm>
            <a:off x="7490970" y="6508590"/>
            <a:ext cx="715260" cy="246221"/>
          </a:xfrm>
          <a:prstGeom prst="rect">
            <a:avLst/>
          </a:prstGeom>
          <a:noFill/>
          <a:ln w="9525">
            <a:noFill/>
            <a:miter lim="800000"/>
            <a:headEnd/>
            <a:tailEnd/>
          </a:ln>
        </p:spPr>
        <p:txBody>
          <a:bodyPr wrap="none">
            <a:spAutoFit/>
          </a:bodyPr>
          <a:lstStyle/>
          <a:p>
            <a:r>
              <a:rPr lang="en-US" sz="1000" dirty="0"/>
              <a:t>Table 8.8</a:t>
            </a:r>
          </a:p>
        </p:txBody>
      </p:sp>
      <p:grpSp>
        <p:nvGrpSpPr>
          <p:cNvPr id="4" name="Group 3"/>
          <p:cNvGrpSpPr/>
          <p:nvPr/>
        </p:nvGrpSpPr>
        <p:grpSpPr>
          <a:xfrm>
            <a:off x="249144" y="2248965"/>
            <a:ext cx="8458200" cy="4273755"/>
            <a:chOff x="249144" y="2248965"/>
            <a:chExt cx="8458200" cy="4273755"/>
          </a:xfrm>
        </p:grpSpPr>
        <p:pic>
          <p:nvPicPr>
            <p:cNvPr id="36867" name="Picture 2"/>
            <p:cNvPicPr>
              <a:picLocks noChangeAspect="1" noChangeArrowheads="1"/>
            </p:cNvPicPr>
            <p:nvPr/>
          </p:nvPicPr>
          <p:blipFill rotWithShape="1">
            <a:blip r:embed="rId3"/>
            <a:srcRect b="6621"/>
            <a:stretch/>
          </p:blipFill>
          <p:spPr bwMode="auto">
            <a:xfrm>
              <a:off x="249144" y="2248965"/>
              <a:ext cx="8458200" cy="4273755"/>
            </a:xfrm>
            <a:prstGeom prst="rect">
              <a:avLst/>
            </a:prstGeom>
            <a:noFill/>
            <a:ln w="9525">
              <a:solidFill>
                <a:schemeClr val="tx1"/>
              </a:solidFill>
              <a:miter lim="800000"/>
              <a:headEnd/>
              <a:tailEnd/>
            </a:ln>
          </p:spPr>
        </p:pic>
        <p:sp>
          <p:nvSpPr>
            <p:cNvPr id="8" name="Rectangle 7"/>
            <p:cNvSpPr/>
            <p:nvPr/>
          </p:nvSpPr>
          <p:spPr>
            <a:xfrm>
              <a:off x="2192694" y="3383992"/>
              <a:ext cx="1045029" cy="307910"/>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3247054" y="4167187"/>
              <a:ext cx="1045029" cy="307910"/>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4301414" y="4546534"/>
              <a:ext cx="1045029" cy="307910"/>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p:cNvSpPr/>
            <p:nvPr/>
          </p:nvSpPr>
          <p:spPr>
            <a:xfrm>
              <a:off x="5355774" y="4924419"/>
              <a:ext cx="2108721" cy="329629"/>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5355775" y="5348970"/>
              <a:ext cx="2108720" cy="307910"/>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p:cNvSpPr/>
            <p:nvPr/>
          </p:nvSpPr>
          <p:spPr>
            <a:xfrm>
              <a:off x="3250162" y="3769082"/>
              <a:ext cx="2096281" cy="307910"/>
            </a:xfrm>
            <a:prstGeom prst="rect">
              <a:avLst/>
            </a:prstGeom>
            <a:solidFill>
              <a:schemeClr val="accent1">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Freeform 25"/>
            <p:cNvSpPr/>
            <p:nvPr/>
          </p:nvSpPr>
          <p:spPr>
            <a:xfrm>
              <a:off x="2891284" y="3607082"/>
              <a:ext cx="509987" cy="802433"/>
            </a:xfrm>
            <a:custGeom>
              <a:avLst/>
              <a:gdLst>
                <a:gd name="connsiteX0" fmla="*/ 327777 w 509987"/>
                <a:gd name="connsiteY0" fmla="*/ 0 h 802433"/>
                <a:gd name="connsiteX1" fmla="*/ 495728 w 509987"/>
                <a:gd name="connsiteY1" fmla="*/ 102637 h 802433"/>
                <a:gd name="connsiteX2" fmla="*/ 1206 w 509987"/>
                <a:gd name="connsiteY2" fmla="*/ 513184 h 802433"/>
                <a:gd name="connsiteX3" fmla="*/ 355769 w 509987"/>
                <a:gd name="connsiteY3" fmla="*/ 802433 h 802433"/>
              </a:gdLst>
              <a:ahLst/>
              <a:cxnLst>
                <a:cxn ang="0">
                  <a:pos x="connsiteX0" y="connsiteY0"/>
                </a:cxn>
                <a:cxn ang="0">
                  <a:pos x="connsiteX1" y="connsiteY1"/>
                </a:cxn>
                <a:cxn ang="0">
                  <a:pos x="connsiteX2" y="connsiteY2"/>
                </a:cxn>
                <a:cxn ang="0">
                  <a:pos x="connsiteX3" y="connsiteY3"/>
                </a:cxn>
              </a:cxnLst>
              <a:rect l="l" t="t" r="r" b="b"/>
              <a:pathLst>
                <a:path w="509987" h="802433">
                  <a:moveTo>
                    <a:pt x="327777" y="0"/>
                  </a:moveTo>
                  <a:cubicBezTo>
                    <a:pt x="438967" y="8553"/>
                    <a:pt x="550157" y="17106"/>
                    <a:pt x="495728" y="102637"/>
                  </a:cubicBezTo>
                  <a:cubicBezTo>
                    <a:pt x="441300" y="188168"/>
                    <a:pt x="24532" y="396551"/>
                    <a:pt x="1206" y="513184"/>
                  </a:cubicBezTo>
                  <a:cubicBezTo>
                    <a:pt x="-22120" y="629817"/>
                    <a:pt x="299785" y="762000"/>
                    <a:pt x="355769" y="802433"/>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Freeform 29"/>
            <p:cNvSpPr/>
            <p:nvPr/>
          </p:nvSpPr>
          <p:spPr>
            <a:xfrm>
              <a:off x="5012443" y="3923038"/>
              <a:ext cx="509987" cy="1112474"/>
            </a:xfrm>
            <a:custGeom>
              <a:avLst/>
              <a:gdLst>
                <a:gd name="connsiteX0" fmla="*/ 327777 w 509987"/>
                <a:gd name="connsiteY0" fmla="*/ 0 h 802433"/>
                <a:gd name="connsiteX1" fmla="*/ 495728 w 509987"/>
                <a:gd name="connsiteY1" fmla="*/ 102637 h 802433"/>
                <a:gd name="connsiteX2" fmla="*/ 1206 w 509987"/>
                <a:gd name="connsiteY2" fmla="*/ 513184 h 802433"/>
                <a:gd name="connsiteX3" fmla="*/ 355769 w 509987"/>
                <a:gd name="connsiteY3" fmla="*/ 802433 h 802433"/>
              </a:gdLst>
              <a:ahLst/>
              <a:cxnLst>
                <a:cxn ang="0">
                  <a:pos x="connsiteX0" y="connsiteY0"/>
                </a:cxn>
                <a:cxn ang="0">
                  <a:pos x="connsiteX1" y="connsiteY1"/>
                </a:cxn>
                <a:cxn ang="0">
                  <a:pos x="connsiteX2" y="connsiteY2"/>
                </a:cxn>
                <a:cxn ang="0">
                  <a:pos x="connsiteX3" y="connsiteY3"/>
                </a:cxn>
              </a:cxnLst>
              <a:rect l="l" t="t" r="r" b="b"/>
              <a:pathLst>
                <a:path w="509987" h="802433">
                  <a:moveTo>
                    <a:pt x="327777" y="0"/>
                  </a:moveTo>
                  <a:cubicBezTo>
                    <a:pt x="438967" y="8553"/>
                    <a:pt x="550157" y="17106"/>
                    <a:pt x="495728" y="102637"/>
                  </a:cubicBezTo>
                  <a:cubicBezTo>
                    <a:pt x="441300" y="188168"/>
                    <a:pt x="24532" y="396551"/>
                    <a:pt x="1206" y="513184"/>
                  </a:cubicBezTo>
                  <a:cubicBezTo>
                    <a:pt x="-22120" y="629817"/>
                    <a:pt x="299785" y="762000"/>
                    <a:pt x="355769" y="802433"/>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Freeform 30"/>
            <p:cNvSpPr/>
            <p:nvPr/>
          </p:nvSpPr>
          <p:spPr>
            <a:xfrm>
              <a:off x="5012443" y="4686496"/>
              <a:ext cx="509987" cy="465657"/>
            </a:xfrm>
            <a:custGeom>
              <a:avLst/>
              <a:gdLst>
                <a:gd name="connsiteX0" fmla="*/ 327777 w 509987"/>
                <a:gd name="connsiteY0" fmla="*/ 0 h 802433"/>
                <a:gd name="connsiteX1" fmla="*/ 495728 w 509987"/>
                <a:gd name="connsiteY1" fmla="*/ 102637 h 802433"/>
                <a:gd name="connsiteX2" fmla="*/ 1206 w 509987"/>
                <a:gd name="connsiteY2" fmla="*/ 513184 h 802433"/>
                <a:gd name="connsiteX3" fmla="*/ 355769 w 509987"/>
                <a:gd name="connsiteY3" fmla="*/ 802433 h 802433"/>
              </a:gdLst>
              <a:ahLst/>
              <a:cxnLst>
                <a:cxn ang="0">
                  <a:pos x="connsiteX0" y="connsiteY0"/>
                </a:cxn>
                <a:cxn ang="0">
                  <a:pos x="connsiteX1" y="connsiteY1"/>
                </a:cxn>
                <a:cxn ang="0">
                  <a:pos x="connsiteX2" y="connsiteY2"/>
                </a:cxn>
                <a:cxn ang="0">
                  <a:pos x="connsiteX3" y="connsiteY3"/>
                </a:cxn>
              </a:cxnLst>
              <a:rect l="l" t="t" r="r" b="b"/>
              <a:pathLst>
                <a:path w="509987" h="802433">
                  <a:moveTo>
                    <a:pt x="327777" y="0"/>
                  </a:moveTo>
                  <a:cubicBezTo>
                    <a:pt x="438967" y="8553"/>
                    <a:pt x="550157" y="17106"/>
                    <a:pt x="495728" y="102637"/>
                  </a:cubicBezTo>
                  <a:cubicBezTo>
                    <a:pt x="441300" y="188168"/>
                    <a:pt x="24532" y="396551"/>
                    <a:pt x="1206" y="513184"/>
                  </a:cubicBezTo>
                  <a:cubicBezTo>
                    <a:pt x="-22120" y="629817"/>
                    <a:pt x="299785" y="762000"/>
                    <a:pt x="355769" y="802433"/>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Freeform 19"/>
            <p:cNvSpPr/>
            <p:nvPr/>
          </p:nvSpPr>
          <p:spPr>
            <a:xfrm>
              <a:off x="4928344" y="4028004"/>
              <a:ext cx="630982" cy="1524831"/>
            </a:xfrm>
            <a:custGeom>
              <a:avLst/>
              <a:gdLst>
                <a:gd name="connsiteX0" fmla="*/ 327777 w 509987"/>
                <a:gd name="connsiteY0" fmla="*/ 0 h 802433"/>
                <a:gd name="connsiteX1" fmla="*/ 495728 w 509987"/>
                <a:gd name="connsiteY1" fmla="*/ 102637 h 802433"/>
                <a:gd name="connsiteX2" fmla="*/ 1206 w 509987"/>
                <a:gd name="connsiteY2" fmla="*/ 513184 h 802433"/>
                <a:gd name="connsiteX3" fmla="*/ 355769 w 509987"/>
                <a:gd name="connsiteY3" fmla="*/ 802433 h 802433"/>
              </a:gdLst>
              <a:ahLst/>
              <a:cxnLst>
                <a:cxn ang="0">
                  <a:pos x="connsiteX0" y="connsiteY0"/>
                </a:cxn>
                <a:cxn ang="0">
                  <a:pos x="connsiteX1" y="connsiteY1"/>
                </a:cxn>
                <a:cxn ang="0">
                  <a:pos x="connsiteX2" y="connsiteY2"/>
                </a:cxn>
                <a:cxn ang="0">
                  <a:pos x="connsiteX3" y="connsiteY3"/>
                </a:cxn>
              </a:cxnLst>
              <a:rect l="l" t="t" r="r" b="b"/>
              <a:pathLst>
                <a:path w="509987" h="802433">
                  <a:moveTo>
                    <a:pt x="327777" y="0"/>
                  </a:moveTo>
                  <a:cubicBezTo>
                    <a:pt x="438967" y="8553"/>
                    <a:pt x="550157" y="17106"/>
                    <a:pt x="495728" y="102637"/>
                  </a:cubicBezTo>
                  <a:cubicBezTo>
                    <a:pt x="441300" y="188168"/>
                    <a:pt x="24532" y="396551"/>
                    <a:pt x="1206" y="513184"/>
                  </a:cubicBezTo>
                  <a:cubicBezTo>
                    <a:pt x="-22120" y="629817"/>
                    <a:pt x="299785" y="762000"/>
                    <a:pt x="355769" y="802433"/>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20"/>
            <p:cNvSpPr/>
            <p:nvPr/>
          </p:nvSpPr>
          <p:spPr>
            <a:xfrm>
              <a:off x="5050540" y="4838896"/>
              <a:ext cx="509987" cy="572179"/>
            </a:xfrm>
            <a:custGeom>
              <a:avLst/>
              <a:gdLst>
                <a:gd name="connsiteX0" fmla="*/ 327777 w 509987"/>
                <a:gd name="connsiteY0" fmla="*/ 0 h 802433"/>
                <a:gd name="connsiteX1" fmla="*/ 495728 w 509987"/>
                <a:gd name="connsiteY1" fmla="*/ 102637 h 802433"/>
                <a:gd name="connsiteX2" fmla="*/ 1206 w 509987"/>
                <a:gd name="connsiteY2" fmla="*/ 513184 h 802433"/>
                <a:gd name="connsiteX3" fmla="*/ 355769 w 509987"/>
                <a:gd name="connsiteY3" fmla="*/ 802433 h 802433"/>
              </a:gdLst>
              <a:ahLst/>
              <a:cxnLst>
                <a:cxn ang="0">
                  <a:pos x="connsiteX0" y="connsiteY0"/>
                </a:cxn>
                <a:cxn ang="0">
                  <a:pos x="connsiteX1" y="connsiteY1"/>
                </a:cxn>
                <a:cxn ang="0">
                  <a:pos x="connsiteX2" y="connsiteY2"/>
                </a:cxn>
                <a:cxn ang="0">
                  <a:pos x="connsiteX3" y="connsiteY3"/>
                </a:cxn>
              </a:cxnLst>
              <a:rect l="l" t="t" r="r" b="b"/>
              <a:pathLst>
                <a:path w="509987" h="802433">
                  <a:moveTo>
                    <a:pt x="327777" y="0"/>
                  </a:moveTo>
                  <a:cubicBezTo>
                    <a:pt x="438967" y="8553"/>
                    <a:pt x="550157" y="17106"/>
                    <a:pt x="495728" y="102637"/>
                  </a:cubicBezTo>
                  <a:cubicBezTo>
                    <a:pt x="441300" y="188168"/>
                    <a:pt x="24532" y="396551"/>
                    <a:pt x="1206" y="513184"/>
                  </a:cubicBezTo>
                  <a:cubicBezTo>
                    <a:pt x="-22120" y="629817"/>
                    <a:pt x="299785" y="762000"/>
                    <a:pt x="355769" y="802433"/>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Freeform 21"/>
            <p:cNvSpPr/>
            <p:nvPr/>
          </p:nvSpPr>
          <p:spPr>
            <a:xfrm>
              <a:off x="3968257" y="4269370"/>
              <a:ext cx="509987" cy="450857"/>
            </a:xfrm>
            <a:custGeom>
              <a:avLst/>
              <a:gdLst>
                <a:gd name="connsiteX0" fmla="*/ 327777 w 509987"/>
                <a:gd name="connsiteY0" fmla="*/ 0 h 802433"/>
                <a:gd name="connsiteX1" fmla="*/ 495728 w 509987"/>
                <a:gd name="connsiteY1" fmla="*/ 102637 h 802433"/>
                <a:gd name="connsiteX2" fmla="*/ 1206 w 509987"/>
                <a:gd name="connsiteY2" fmla="*/ 513184 h 802433"/>
                <a:gd name="connsiteX3" fmla="*/ 355769 w 509987"/>
                <a:gd name="connsiteY3" fmla="*/ 802433 h 802433"/>
              </a:gdLst>
              <a:ahLst/>
              <a:cxnLst>
                <a:cxn ang="0">
                  <a:pos x="connsiteX0" y="connsiteY0"/>
                </a:cxn>
                <a:cxn ang="0">
                  <a:pos x="connsiteX1" y="connsiteY1"/>
                </a:cxn>
                <a:cxn ang="0">
                  <a:pos x="connsiteX2" y="connsiteY2"/>
                </a:cxn>
                <a:cxn ang="0">
                  <a:pos x="connsiteX3" y="connsiteY3"/>
                </a:cxn>
              </a:cxnLst>
              <a:rect l="l" t="t" r="r" b="b"/>
              <a:pathLst>
                <a:path w="509987" h="802433">
                  <a:moveTo>
                    <a:pt x="327777" y="0"/>
                  </a:moveTo>
                  <a:cubicBezTo>
                    <a:pt x="438967" y="8553"/>
                    <a:pt x="550157" y="17106"/>
                    <a:pt x="495728" y="102637"/>
                  </a:cubicBezTo>
                  <a:cubicBezTo>
                    <a:pt x="441300" y="188168"/>
                    <a:pt x="24532" y="396551"/>
                    <a:pt x="1206" y="513184"/>
                  </a:cubicBezTo>
                  <a:cubicBezTo>
                    <a:pt x="-22120" y="629817"/>
                    <a:pt x="299785" y="762000"/>
                    <a:pt x="355769" y="802433"/>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Freeform 22"/>
            <p:cNvSpPr/>
            <p:nvPr/>
          </p:nvSpPr>
          <p:spPr>
            <a:xfrm>
              <a:off x="2918989" y="3496250"/>
              <a:ext cx="509987" cy="530978"/>
            </a:xfrm>
            <a:custGeom>
              <a:avLst/>
              <a:gdLst>
                <a:gd name="connsiteX0" fmla="*/ 327777 w 509987"/>
                <a:gd name="connsiteY0" fmla="*/ 0 h 802433"/>
                <a:gd name="connsiteX1" fmla="*/ 495728 w 509987"/>
                <a:gd name="connsiteY1" fmla="*/ 102637 h 802433"/>
                <a:gd name="connsiteX2" fmla="*/ 1206 w 509987"/>
                <a:gd name="connsiteY2" fmla="*/ 513184 h 802433"/>
                <a:gd name="connsiteX3" fmla="*/ 355769 w 509987"/>
                <a:gd name="connsiteY3" fmla="*/ 802433 h 802433"/>
              </a:gdLst>
              <a:ahLst/>
              <a:cxnLst>
                <a:cxn ang="0">
                  <a:pos x="connsiteX0" y="connsiteY0"/>
                </a:cxn>
                <a:cxn ang="0">
                  <a:pos x="connsiteX1" y="connsiteY1"/>
                </a:cxn>
                <a:cxn ang="0">
                  <a:pos x="connsiteX2" y="connsiteY2"/>
                </a:cxn>
                <a:cxn ang="0">
                  <a:pos x="connsiteX3" y="connsiteY3"/>
                </a:cxn>
              </a:cxnLst>
              <a:rect l="l" t="t" r="r" b="b"/>
              <a:pathLst>
                <a:path w="509987" h="802433">
                  <a:moveTo>
                    <a:pt x="327777" y="0"/>
                  </a:moveTo>
                  <a:cubicBezTo>
                    <a:pt x="438967" y="8553"/>
                    <a:pt x="550157" y="17106"/>
                    <a:pt x="495728" y="102637"/>
                  </a:cubicBezTo>
                  <a:cubicBezTo>
                    <a:pt x="441300" y="188168"/>
                    <a:pt x="24532" y="396551"/>
                    <a:pt x="1206" y="513184"/>
                  </a:cubicBezTo>
                  <a:cubicBezTo>
                    <a:pt x="-22120" y="629817"/>
                    <a:pt x="299785" y="762000"/>
                    <a:pt x="355769" y="802433"/>
                  </a:cubicBez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3" name="Action Button: Information 32">
            <a:hlinkClick r:id="" action="ppaction://noaction" highlightClick="1"/>
          </p:cNvPr>
          <p:cNvSpPr/>
          <p:nvPr/>
        </p:nvSpPr>
        <p:spPr>
          <a:xfrm>
            <a:off x="255695" y="920669"/>
            <a:ext cx="4480429" cy="1835912"/>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b="1" dirty="0"/>
              <a:t>Note</a:t>
            </a:r>
            <a:r>
              <a:rPr lang="en-CA" sz="2400" dirty="0"/>
              <a:t>, a time-phased budget </a:t>
            </a:r>
            <a:r>
              <a:rPr lang="en-CA" sz="2400" b="1" dirty="0">
                <a:solidFill>
                  <a:srgbClr val="FF0000"/>
                </a:solidFill>
              </a:rPr>
              <a:t>distorts</a:t>
            </a:r>
            <a:r>
              <a:rPr lang="en-CA" sz="2400" dirty="0"/>
              <a:t> </a:t>
            </a:r>
            <a:r>
              <a:rPr lang="en-CA" sz="2400" b="1" dirty="0">
                <a:solidFill>
                  <a:srgbClr val="FF0000"/>
                </a:solidFill>
              </a:rPr>
              <a:t>duration</a:t>
            </a:r>
            <a:r>
              <a:rPr lang="en-CA" sz="2400" dirty="0"/>
              <a:t>.  </a:t>
            </a:r>
            <a:r>
              <a:rPr lang="en-CA" sz="2400" b="1" dirty="0"/>
              <a:t>Framing</a:t>
            </a:r>
            <a:r>
              <a:rPr lang="en-CA" sz="2400" dirty="0"/>
              <a:t> could have started April 3, and ended May 5, it might be a 5 week duration, NOT 2 months</a:t>
            </a:r>
          </a:p>
        </p:txBody>
      </p:sp>
      <p:sp>
        <p:nvSpPr>
          <p:cNvPr id="24" name="Action Button: Information 23">
            <a:hlinkClick r:id="" action="ppaction://noaction" highlightClick="1"/>
          </p:cNvPr>
          <p:cNvSpPr/>
          <p:nvPr/>
        </p:nvSpPr>
        <p:spPr>
          <a:xfrm>
            <a:off x="5285434" y="914803"/>
            <a:ext cx="3426069" cy="1217522"/>
          </a:xfrm>
          <a:prstGeom prst="actionButtonInformati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2400" dirty="0"/>
              <a:t>Relationship arrows are typically </a:t>
            </a:r>
            <a:r>
              <a:rPr lang="en-CA" sz="2400" b="1" dirty="0">
                <a:solidFill>
                  <a:srgbClr val="FF0000"/>
                </a:solidFill>
              </a:rPr>
              <a:t>NOT</a:t>
            </a:r>
            <a:r>
              <a:rPr lang="en-CA" sz="2400" dirty="0"/>
              <a:t> shown on time phased budgets</a:t>
            </a:r>
          </a:p>
        </p:txBody>
      </p:sp>
    </p:spTree>
    <p:extLst>
      <p:ext uri="{BB962C8B-B14F-4D97-AF65-F5344CB8AC3E}">
        <p14:creationId xmlns:p14="http://schemas.microsoft.com/office/powerpoint/2010/main" val="248241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56732"/>
          </a:xfrm>
        </p:spPr>
        <p:txBody>
          <a:bodyPr>
            <a:noAutofit/>
          </a:bodyPr>
          <a:lstStyle/>
          <a:p>
            <a:pPr algn="l" eaLnBrk="1" fontAlgn="auto" hangingPunct="1">
              <a:spcAft>
                <a:spcPts val="0"/>
              </a:spcAft>
              <a:defRPr/>
            </a:pPr>
            <a:r>
              <a:rPr lang="en-CA" sz="3600" b="0" dirty="0">
                <a:solidFill>
                  <a:schemeClr val="tx2"/>
                </a:solidFill>
                <a:effectLst/>
              </a:rPr>
              <a:t>A Time Phased Budget is a form of a Crude  Gantt Chart</a:t>
            </a:r>
          </a:p>
        </p:txBody>
      </p:sp>
      <p:sp>
        <p:nvSpPr>
          <p:cNvPr id="3" name="Subtitle 2">
            <a:hlinkClick r:id="" action="ppaction://noaction" highlightClick="1"/>
          </p:cNvPr>
          <p:cNvSpPr>
            <a:spLocks noGrp="1"/>
          </p:cNvSpPr>
          <p:nvPr>
            <p:ph type="subTitle" idx="1"/>
          </p:nvPr>
        </p:nvSpPr>
        <p:spPr>
          <a:xfrm>
            <a:off x="300112" y="4745576"/>
            <a:ext cx="4832327" cy="1758463"/>
          </a:xfrm>
          <a:prstGeom prst="actionButtonInformation">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spcBef>
                <a:spcPct val="0"/>
              </a:spcBef>
            </a:pPr>
            <a:r>
              <a:rPr lang="en-CA" sz="2200" dirty="0">
                <a:solidFill>
                  <a:schemeClr val="lt1"/>
                </a:solidFill>
              </a:rPr>
              <a:t>A </a:t>
            </a:r>
            <a:r>
              <a:rPr lang="en-CA" sz="2200" b="1" dirty="0">
                <a:solidFill>
                  <a:schemeClr val="lt1"/>
                </a:solidFill>
              </a:rPr>
              <a:t>graphical</a:t>
            </a:r>
            <a:r>
              <a:rPr lang="en-CA" sz="2200" dirty="0">
                <a:solidFill>
                  <a:schemeClr val="lt1"/>
                </a:solidFill>
              </a:rPr>
              <a:t>, calendar schedule showing the durations of tasks or activities (work).  In this MS Project example the sequence of the work to be done is conveyed by the arrows.</a:t>
            </a:r>
          </a:p>
        </p:txBody>
      </p:sp>
      <p:pic>
        <p:nvPicPr>
          <p:cNvPr id="8" name="Picture 7"/>
          <p:cNvPicPr>
            <a:picLocks noChangeAspect="1"/>
          </p:cNvPicPr>
          <p:nvPr/>
        </p:nvPicPr>
        <p:blipFill>
          <a:blip r:embed="rId3"/>
          <a:stretch>
            <a:fillRect/>
          </a:stretch>
        </p:blipFill>
        <p:spPr>
          <a:xfrm>
            <a:off x="300112" y="1566333"/>
            <a:ext cx="6400800" cy="3081867"/>
          </a:xfrm>
          <a:prstGeom prst="rect">
            <a:avLst/>
          </a:prstGeom>
        </p:spPr>
      </p:pic>
      <p:pic>
        <p:nvPicPr>
          <p:cNvPr id="9" name="Picture 8"/>
          <p:cNvPicPr>
            <a:picLocks noChangeAspect="1"/>
          </p:cNvPicPr>
          <p:nvPr/>
        </p:nvPicPr>
        <p:blipFill>
          <a:blip r:embed="rId4"/>
          <a:stretch>
            <a:fillRect/>
          </a:stretch>
        </p:blipFill>
        <p:spPr>
          <a:xfrm>
            <a:off x="6958598" y="996425"/>
            <a:ext cx="1797369" cy="2246711"/>
          </a:xfrm>
          <a:prstGeom prst="rect">
            <a:avLst/>
          </a:prstGeom>
        </p:spPr>
      </p:pic>
      <p:sp>
        <p:nvSpPr>
          <p:cNvPr id="10" name="Subtitle 2"/>
          <p:cNvSpPr txBox="1">
            <a:spLocks/>
          </p:cNvSpPr>
          <p:nvPr/>
        </p:nvSpPr>
        <p:spPr>
          <a:xfrm>
            <a:off x="6875404" y="3384756"/>
            <a:ext cx="1963755" cy="12192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lnSpc>
                <a:spcPct val="130000"/>
              </a:lnSpc>
              <a:spcAft>
                <a:spcPts val="0"/>
              </a:spcAft>
            </a:pPr>
            <a:r>
              <a:rPr lang="en-CA" sz="1400" dirty="0">
                <a:latin typeface="Arial" panose="020B0604020202020204" pitchFamily="34" charset="0"/>
                <a:cs typeface="Arial" panose="020B0604020202020204" pitchFamily="34" charset="0"/>
              </a:rPr>
              <a:t>Henry Gantt designed the chart now called the Gantt Chart circa 1910 to 1915</a:t>
            </a:r>
          </a:p>
        </p:txBody>
      </p:sp>
      <p:sp>
        <p:nvSpPr>
          <p:cNvPr id="7" name="Action Button: Help 6">
            <a:hlinkClick r:id="" action="ppaction://noaction" highlightClick="1"/>
          </p:cNvPr>
          <p:cNvSpPr/>
          <p:nvPr/>
        </p:nvSpPr>
        <p:spPr>
          <a:xfrm>
            <a:off x="5338916" y="4745576"/>
            <a:ext cx="3583857" cy="1758463"/>
          </a:xfrm>
          <a:prstGeom prst="actionButtonHelp">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dirty="0"/>
              <a:t>Check the previous slide to see how the costs on the time phased budget can give a </a:t>
            </a:r>
            <a:r>
              <a:rPr lang="en-US" sz="2200" b="1" dirty="0">
                <a:solidFill>
                  <a:srgbClr val="FF0000"/>
                </a:solidFill>
              </a:rPr>
              <a:t>crude</a:t>
            </a:r>
            <a:r>
              <a:rPr lang="en-US" sz="2200" dirty="0"/>
              <a:t> idea of what a Gantt Chart would look like.</a:t>
            </a:r>
          </a:p>
        </p:txBody>
      </p:sp>
    </p:spTree>
    <p:extLst>
      <p:ext uri="{BB962C8B-B14F-4D97-AF65-F5344CB8AC3E}">
        <p14:creationId xmlns:p14="http://schemas.microsoft.com/office/powerpoint/2010/main" val="376106696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13229" y="184497"/>
            <a:ext cx="7772400" cy="460828"/>
          </a:xfrm>
        </p:spPr>
        <p:txBody>
          <a:bodyPr>
            <a:noAutofit/>
          </a:bodyPr>
          <a:lstStyle/>
          <a:p>
            <a:pPr algn="l" eaLnBrk="1" fontAlgn="auto" hangingPunct="1">
              <a:spcAft>
                <a:spcPts val="0"/>
              </a:spcAft>
              <a:defRPr/>
            </a:pPr>
            <a:r>
              <a:rPr lang="en-CA" sz="3600" b="0" dirty="0">
                <a:solidFill>
                  <a:schemeClr val="tx2"/>
                </a:solidFill>
                <a:effectLst/>
              </a:rPr>
              <a:t>A Time Phased Budget in Excel</a:t>
            </a:r>
          </a:p>
        </p:txBody>
      </p:sp>
      <p:sp>
        <p:nvSpPr>
          <p:cNvPr id="3" name="Subtitle 2"/>
          <p:cNvSpPr>
            <a:spLocks noGrp="1"/>
          </p:cNvSpPr>
          <p:nvPr>
            <p:ph type="subTitle" idx="1"/>
          </p:nvPr>
        </p:nvSpPr>
        <p:spPr>
          <a:xfrm>
            <a:off x="283741" y="4242657"/>
            <a:ext cx="8715117" cy="1582426"/>
          </a:xfrm>
        </p:spPr>
        <p:txBody>
          <a:bodyPr>
            <a:noAutofit/>
          </a:bodyPr>
          <a:lstStyle/>
          <a:p>
            <a:pPr algn="l"/>
            <a:r>
              <a:rPr lang="en-CA" sz="1600" dirty="0">
                <a:latin typeface="Arial" panose="020B0604020202020204" pitchFamily="34" charset="0"/>
                <a:cs typeface="Arial" panose="020B0604020202020204" pitchFamily="34" charset="0"/>
              </a:rPr>
              <a:t>Excel is frequently used to create time phased budgets. In this example above, only a few activity costs have been entered so far.</a:t>
            </a:r>
          </a:p>
          <a:p>
            <a:pPr algn="l"/>
            <a:r>
              <a:rPr lang="en-CA" sz="2000" b="1" dirty="0">
                <a:solidFill>
                  <a:srgbClr val="FF0000"/>
                </a:solidFill>
                <a:latin typeface="Arial" panose="020B0604020202020204" pitchFamily="34" charset="0"/>
                <a:cs typeface="Arial" panose="020B0604020202020204" pitchFamily="34" charset="0"/>
              </a:rPr>
              <a:t>You will need to use these two files for your graded assignment. See </a:t>
            </a:r>
            <a:r>
              <a:rPr lang="en-CA" sz="2000" b="1" u="sng" dirty="0">
                <a:solidFill>
                  <a:srgbClr val="FF0000"/>
                </a:solidFill>
                <a:latin typeface="Arial" panose="020B0604020202020204" pitchFamily="34" charset="0"/>
                <a:cs typeface="Arial" panose="020B0604020202020204" pitchFamily="34" charset="0"/>
              </a:rPr>
              <a:t>FOL/Content/Course Assignments </a:t>
            </a:r>
            <a:r>
              <a:rPr lang="en-CA" sz="2000" b="1" dirty="0">
                <a:solidFill>
                  <a:srgbClr val="FF0000"/>
                </a:solidFill>
                <a:latin typeface="Arial" panose="020B0604020202020204" pitchFamily="34" charset="0"/>
                <a:cs typeface="Arial" panose="020B0604020202020204" pitchFamily="34" charset="0"/>
              </a:rPr>
              <a:t>and open these two files and review them based on notes from the following slide.</a:t>
            </a:r>
            <a:endParaRPr lang="en-CA" sz="2400" b="1" dirty="0">
              <a:solidFill>
                <a:srgbClr val="FF0000"/>
              </a:solidFill>
              <a:latin typeface="Arial" panose="020B0604020202020204" pitchFamily="34" charset="0"/>
              <a:cs typeface="Arial" panose="020B0604020202020204" pitchFamily="34" charset="0"/>
            </a:endParaRPr>
          </a:p>
          <a:p>
            <a:pPr algn="l"/>
            <a:endParaRPr lang="en-CA" sz="2400" dirty="0">
              <a:latin typeface="Arial" panose="020B0604020202020204" pitchFamily="34" charset="0"/>
              <a:cs typeface="Arial" panose="020B0604020202020204" pitchFamily="34" charset="0"/>
            </a:endParaRPr>
          </a:p>
        </p:txBody>
      </p:sp>
      <p:sp>
        <p:nvSpPr>
          <p:cNvPr id="11" name="TextBox 10"/>
          <p:cNvSpPr txBox="1"/>
          <p:nvPr/>
        </p:nvSpPr>
        <p:spPr>
          <a:xfrm>
            <a:off x="232228" y="5872147"/>
            <a:ext cx="5133457" cy="338554"/>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defPPr>
              <a:defRPr lang="en-US"/>
            </a:defPPr>
            <a:lvl1pP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CA" sz="1600" dirty="0"/>
              <a:t>Assignment Estimates &amp; Time Phased EXAMPLE V1.xlsx</a:t>
            </a:r>
          </a:p>
        </p:txBody>
      </p:sp>
      <p:sp>
        <p:nvSpPr>
          <p:cNvPr id="12" name="TextBox 11"/>
          <p:cNvSpPr txBox="1"/>
          <p:nvPr/>
        </p:nvSpPr>
        <p:spPr>
          <a:xfrm>
            <a:off x="232228" y="6257765"/>
            <a:ext cx="5989845" cy="338554"/>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defPPr>
              <a:defRPr lang="en-US"/>
            </a:defPPr>
            <a:lvl1pP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CA" sz="1600" dirty="0"/>
              <a:t>Assignment Estimates &amp; Time Phased Student TEMPLATE V1.xlsx</a:t>
            </a:r>
          </a:p>
        </p:txBody>
      </p:sp>
      <p:pic>
        <p:nvPicPr>
          <p:cNvPr id="7" name="Picture 6"/>
          <p:cNvPicPr>
            <a:picLocks noChangeAspect="1"/>
          </p:cNvPicPr>
          <p:nvPr/>
        </p:nvPicPr>
        <p:blipFill>
          <a:blip r:embed="rId3"/>
          <a:stretch>
            <a:fillRect/>
          </a:stretch>
        </p:blipFill>
        <p:spPr>
          <a:xfrm>
            <a:off x="143887" y="730000"/>
            <a:ext cx="8854971" cy="3465593"/>
          </a:xfrm>
          <a:prstGeom prst="rect">
            <a:avLst/>
          </a:prstGeom>
        </p:spPr>
      </p:pic>
    </p:spTree>
    <p:extLst>
      <p:ext uri="{BB962C8B-B14F-4D97-AF65-F5344CB8AC3E}">
        <p14:creationId xmlns:p14="http://schemas.microsoft.com/office/powerpoint/2010/main" val="28469803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3771"/>
            <a:ext cx="8229600" cy="737323"/>
          </a:xfrm>
        </p:spPr>
        <p:txBody>
          <a:bodyPr>
            <a:normAutofit/>
          </a:bodyPr>
          <a:lstStyle/>
          <a:p>
            <a:r>
              <a:rPr lang="en-CA" b="1" dirty="0"/>
              <a:t>Estimates &amp; Time Phased Excel </a:t>
            </a:r>
            <a:r>
              <a:rPr lang="en-US" b="1" dirty="0"/>
              <a:t>File</a:t>
            </a:r>
            <a:endParaRPr lang="en-US" sz="2700" b="1" dirty="0"/>
          </a:p>
        </p:txBody>
      </p:sp>
      <p:sp>
        <p:nvSpPr>
          <p:cNvPr id="4" name="Content Placeholder 3"/>
          <p:cNvSpPr>
            <a:spLocks noGrp="1"/>
          </p:cNvSpPr>
          <p:nvPr>
            <p:ph idx="1"/>
          </p:nvPr>
        </p:nvSpPr>
        <p:spPr>
          <a:xfrm>
            <a:off x="263562" y="1142484"/>
            <a:ext cx="8229600" cy="5096952"/>
          </a:xfrm>
        </p:spPr>
        <p:txBody>
          <a:bodyPr/>
          <a:lstStyle/>
          <a:p>
            <a:pPr>
              <a:spcBef>
                <a:spcPts val="800"/>
              </a:spcBef>
            </a:pPr>
            <a:r>
              <a:rPr lang="en-US" sz="2000" dirty="0"/>
              <a:t>The 2 Excel workbook </a:t>
            </a:r>
            <a:r>
              <a:rPr lang="en-US" sz="2000" dirty="0" err="1"/>
              <a:t>xlsx</a:t>
            </a:r>
            <a:r>
              <a:rPr lang="en-US" sz="2000" dirty="0"/>
              <a:t> files have: </a:t>
            </a:r>
          </a:p>
          <a:p>
            <a:pPr lvl="1">
              <a:spcBef>
                <a:spcPts val="800"/>
              </a:spcBef>
            </a:pPr>
            <a:r>
              <a:rPr lang="en-US" sz="1800" dirty="0"/>
              <a:t>Estimation worksheets for activities</a:t>
            </a:r>
          </a:p>
          <a:p>
            <a:pPr lvl="1">
              <a:spcBef>
                <a:spcPts val="800"/>
              </a:spcBef>
            </a:pPr>
            <a:r>
              <a:rPr lang="en-US" sz="1800" dirty="0"/>
              <a:t>A time phased budget worksheet that </a:t>
            </a:r>
            <a:br>
              <a:rPr lang="en-US" sz="1800" dirty="0"/>
            </a:br>
            <a:r>
              <a:rPr lang="en-US" sz="1800" dirty="0"/>
              <a:t>uses data from the Estimation worksheets</a:t>
            </a:r>
          </a:p>
          <a:p>
            <a:pPr lvl="1">
              <a:spcBef>
                <a:spcPts val="800"/>
              </a:spcBef>
            </a:pPr>
            <a:r>
              <a:rPr lang="en-US" sz="1800" dirty="0"/>
              <a:t>An S-Curve graph based on data from the time phased budget</a:t>
            </a:r>
            <a:endParaRPr lang="en-US" sz="2000" dirty="0"/>
          </a:p>
          <a:p>
            <a:pPr>
              <a:spcBef>
                <a:spcPts val="800"/>
              </a:spcBef>
            </a:pPr>
            <a:r>
              <a:rPr lang="en-US" sz="2000" dirty="0"/>
              <a:t>There are cells in the Estimation worksheets for rationale, which may required for some assignments</a:t>
            </a:r>
          </a:p>
          <a:p>
            <a:pPr>
              <a:spcBef>
                <a:spcPts val="800"/>
              </a:spcBef>
            </a:pPr>
            <a:r>
              <a:rPr lang="en-US" sz="2000" dirty="0"/>
              <a:t>The Time-Phased Budget worksheet (vs the Estimation worksheets) are designed to be laid out in days and dollars. Remember, do not include costs over the weekends in your time-phased budget worksheet, typically none of your project work is being done on the weekend.    </a:t>
            </a:r>
          </a:p>
          <a:p>
            <a:pPr>
              <a:spcBef>
                <a:spcPts val="800"/>
              </a:spcBef>
            </a:pPr>
            <a:r>
              <a:rPr lang="en-US" sz="2000" dirty="0"/>
              <a:t>The Excel file will plot a project S-curve chart, ensure the chart is pulling  data from the correct cells in the worksheet.</a:t>
            </a:r>
          </a:p>
          <a:p>
            <a:pPr>
              <a:spcBef>
                <a:spcPts val="800"/>
              </a:spcBef>
            </a:pPr>
            <a:r>
              <a:rPr lang="en-US" sz="2000" dirty="0"/>
              <a:t>Review both the template xls and the example xls on FOL, the example has numerous comments with instruction</a:t>
            </a:r>
            <a:endParaRPr lang="en-US" sz="2400" dirty="0"/>
          </a:p>
        </p:txBody>
      </p:sp>
      <p:sp>
        <p:nvSpPr>
          <p:cNvPr id="2" name="Slide Number Placeholder 1"/>
          <p:cNvSpPr>
            <a:spLocks noGrp="1"/>
          </p:cNvSpPr>
          <p:nvPr>
            <p:ph type="sldNum" sz="quarter" idx="10"/>
          </p:nvPr>
        </p:nvSpPr>
        <p:spPr/>
        <p:txBody>
          <a:bodyPr/>
          <a:lstStyle/>
          <a:p>
            <a:pPr>
              <a:defRPr/>
            </a:pPr>
            <a:fld id="{9264CF12-143D-43EF-B191-FDE7EFE199FD}" type="slidenum">
              <a:rPr lang="en-US" smtClean="0"/>
              <a:pPr>
                <a:defRPr/>
              </a:pPr>
              <a:t>23</a:t>
            </a:fld>
            <a:endParaRPr lang="en-US" dirty="0"/>
          </a:p>
        </p:txBody>
      </p:sp>
      <p:pic>
        <p:nvPicPr>
          <p:cNvPr id="5" name="Picture 4"/>
          <p:cNvPicPr>
            <a:picLocks noChangeAspect="1"/>
          </p:cNvPicPr>
          <p:nvPr/>
        </p:nvPicPr>
        <p:blipFill>
          <a:blip r:embed="rId2"/>
          <a:stretch>
            <a:fillRect/>
          </a:stretch>
        </p:blipFill>
        <p:spPr>
          <a:xfrm>
            <a:off x="5431196" y="1025570"/>
            <a:ext cx="3384782" cy="1324711"/>
          </a:xfrm>
          <a:prstGeom prst="rect">
            <a:avLst/>
          </a:prstGeom>
        </p:spPr>
      </p:pic>
    </p:spTree>
    <p:extLst>
      <p:ext uri="{BB962C8B-B14F-4D97-AF65-F5344CB8AC3E}">
        <p14:creationId xmlns:p14="http://schemas.microsoft.com/office/powerpoint/2010/main" val="540708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3" descr="FG_08_008"/>
          <p:cNvPicPr>
            <a:picLocks noChangeAspect="1" noChangeArrowheads="1"/>
          </p:cNvPicPr>
          <p:nvPr/>
        </p:nvPicPr>
        <p:blipFill>
          <a:blip r:embed="rId2"/>
          <a:srcRect/>
          <a:stretch>
            <a:fillRect/>
          </a:stretch>
        </p:blipFill>
        <p:spPr bwMode="auto">
          <a:xfrm>
            <a:off x="381750" y="1153183"/>
            <a:ext cx="6934200" cy="5029200"/>
          </a:xfrm>
          <a:prstGeom prst="rect">
            <a:avLst/>
          </a:prstGeom>
          <a:noFill/>
          <a:ln w="9525">
            <a:noFill/>
            <a:miter lim="800000"/>
            <a:headEnd/>
            <a:tailEnd/>
          </a:ln>
        </p:spPr>
      </p:pic>
      <p:sp>
        <p:nvSpPr>
          <p:cNvPr id="2" name="Title 1"/>
          <p:cNvSpPr>
            <a:spLocks noGrp="1"/>
          </p:cNvSpPr>
          <p:nvPr>
            <p:ph type="title"/>
          </p:nvPr>
        </p:nvSpPr>
        <p:spPr>
          <a:xfrm>
            <a:off x="228600" y="304800"/>
            <a:ext cx="8763000" cy="653143"/>
          </a:xfrm>
        </p:spPr>
        <p:txBody>
          <a:bodyPr>
            <a:noAutofit/>
          </a:bodyPr>
          <a:lstStyle/>
          <a:p>
            <a:pPr eaLnBrk="1" fontAlgn="auto" hangingPunct="1">
              <a:spcAft>
                <a:spcPts val="0"/>
              </a:spcAft>
              <a:defRPr/>
            </a:pPr>
            <a:r>
              <a:rPr lang="en-US" b="1" dirty="0"/>
              <a:t>An </a:t>
            </a:r>
            <a:r>
              <a:rPr lang="en-US" b="1" dirty="0">
                <a:solidFill>
                  <a:srgbClr val="FF0000"/>
                </a:solidFill>
              </a:rPr>
              <a:t>S-Curve</a:t>
            </a:r>
            <a:r>
              <a:rPr lang="en-US" b="1" dirty="0"/>
              <a:t> – </a:t>
            </a:r>
            <a:r>
              <a:rPr lang="en-US" b="1" u="sng" dirty="0"/>
              <a:t>Cumulative</a:t>
            </a:r>
            <a:r>
              <a:rPr lang="en-US" b="1" dirty="0"/>
              <a:t> Budgeted Cost</a:t>
            </a:r>
            <a:endParaRPr lang="en-US" dirty="0"/>
          </a:p>
        </p:txBody>
      </p:sp>
      <p:sp>
        <p:nvSpPr>
          <p:cNvPr id="37891" name="TextBox 2"/>
          <p:cNvSpPr txBox="1">
            <a:spLocks noChangeArrowheads="1"/>
          </p:cNvSpPr>
          <p:nvPr/>
        </p:nvSpPr>
        <p:spPr bwMode="auto">
          <a:xfrm>
            <a:off x="2185137" y="2032260"/>
            <a:ext cx="758541" cy="246221"/>
          </a:xfrm>
          <a:prstGeom prst="rect">
            <a:avLst/>
          </a:prstGeom>
          <a:noFill/>
          <a:ln w="9525">
            <a:noFill/>
            <a:miter lim="800000"/>
            <a:headEnd/>
            <a:tailEnd/>
          </a:ln>
        </p:spPr>
        <p:txBody>
          <a:bodyPr wrap="none">
            <a:spAutoFit/>
          </a:bodyPr>
          <a:lstStyle/>
          <a:p>
            <a:r>
              <a:rPr lang="en-US" sz="1000" dirty="0"/>
              <a:t>Figure 8.7</a:t>
            </a:r>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E08F50DB-DFCF-4B6A-9E42-451288446D55}" type="slidenum">
              <a:rPr lang="en-US">
                <a:solidFill>
                  <a:srgbClr val="045C75"/>
                </a:solidFill>
                <a:cs typeface="Arial" charset="0"/>
              </a:rPr>
              <a:pPr fontAlgn="base">
                <a:spcBef>
                  <a:spcPct val="0"/>
                </a:spcBef>
                <a:spcAft>
                  <a:spcPct val="0"/>
                </a:spcAft>
                <a:defRPr/>
              </a:pPr>
              <a:t>24</a:t>
            </a:fld>
            <a:endParaRPr lang="en-US">
              <a:solidFill>
                <a:srgbClr val="045C75"/>
              </a:solidFill>
              <a:cs typeface="Arial" charset="0"/>
            </a:endParaRPr>
          </a:p>
        </p:txBody>
      </p:sp>
      <p:sp>
        <p:nvSpPr>
          <p:cNvPr id="3" name="TextBox 2"/>
          <p:cNvSpPr txBox="1"/>
          <p:nvPr/>
        </p:nvSpPr>
        <p:spPr>
          <a:xfrm>
            <a:off x="5011576" y="3352799"/>
            <a:ext cx="3675224" cy="2308324"/>
          </a:xfrm>
          <a:prstGeom prst="rect">
            <a:avLst/>
          </a:prstGeom>
          <a:noFill/>
        </p:spPr>
        <p:txBody>
          <a:bodyPr wrap="square" rtlCol="0">
            <a:spAutoFit/>
          </a:bodyPr>
          <a:lstStyle/>
          <a:p>
            <a:r>
              <a:rPr lang="en-US" sz="2400" dirty="0"/>
              <a:t>This numbers on this chart are sourced from the </a:t>
            </a:r>
            <a:r>
              <a:rPr lang="en-US" sz="2400" b="1" u="sng" dirty="0">
                <a:solidFill>
                  <a:srgbClr val="FF0000"/>
                </a:solidFill>
              </a:rPr>
              <a:t>cumulative</a:t>
            </a:r>
            <a:r>
              <a:rPr lang="en-US" sz="2400" dirty="0"/>
              <a:t> row on the time phased budget a few slides back.  See if they match.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88" y="152399"/>
            <a:ext cx="8633926" cy="761999"/>
          </a:xfrm>
        </p:spPr>
        <p:txBody>
          <a:bodyPr>
            <a:normAutofit/>
          </a:bodyPr>
          <a:lstStyle/>
          <a:p>
            <a:r>
              <a:rPr lang="en-US" dirty="0"/>
              <a:t>Types of Contract Prices (</a:t>
            </a:r>
            <a:r>
              <a:rPr lang="en-US" b="1" dirty="0"/>
              <a:t>PMBOK 6</a:t>
            </a:r>
            <a:r>
              <a:rPr lang="en-US" b="1" baseline="30000" dirty="0"/>
              <a:t>th</a:t>
            </a:r>
            <a:r>
              <a:rPr lang="en-US" b="1" dirty="0"/>
              <a:t> </a:t>
            </a:r>
            <a:r>
              <a:rPr lang="en-US" dirty="0"/>
              <a:t>Ed)</a:t>
            </a:r>
          </a:p>
        </p:txBody>
      </p:sp>
      <p:sp>
        <p:nvSpPr>
          <p:cNvPr id="4" name="Content Placeholder 3"/>
          <p:cNvSpPr>
            <a:spLocks noGrp="1"/>
          </p:cNvSpPr>
          <p:nvPr>
            <p:ph idx="1"/>
          </p:nvPr>
        </p:nvSpPr>
        <p:spPr>
          <a:xfrm>
            <a:off x="335897" y="914399"/>
            <a:ext cx="8229600" cy="5639934"/>
          </a:xfrm>
        </p:spPr>
        <p:txBody>
          <a:bodyPr/>
          <a:lstStyle/>
          <a:p>
            <a:r>
              <a:rPr lang="en-US" sz="2400" b="1" dirty="0"/>
              <a:t>Fixed Price </a:t>
            </a:r>
            <a:r>
              <a:rPr lang="en-US" sz="2400" dirty="0"/>
              <a:t>(lump-sum / turnkey) Contracts</a:t>
            </a:r>
          </a:p>
          <a:p>
            <a:pPr lvl="1"/>
            <a:r>
              <a:rPr lang="en-CA" sz="2000" dirty="0"/>
              <a:t>Firm Fixed Price (FFP) contract</a:t>
            </a:r>
          </a:p>
          <a:p>
            <a:pPr lvl="1"/>
            <a:r>
              <a:rPr lang="en-CA" sz="2000" dirty="0"/>
              <a:t>Fixed Price Incentive Fee (FPIF) contract</a:t>
            </a:r>
          </a:p>
          <a:p>
            <a:pPr lvl="1"/>
            <a:r>
              <a:rPr lang="en-CA" sz="2000" dirty="0"/>
              <a:t>Fixed Price with Economic Price Adjustment (FPEPA) contract</a:t>
            </a:r>
            <a:endParaRPr lang="en-CA" dirty="0"/>
          </a:p>
          <a:p>
            <a:r>
              <a:rPr lang="en-US" sz="2400" b="1" dirty="0"/>
              <a:t>Cost Plus </a:t>
            </a:r>
            <a:r>
              <a:rPr lang="en-US" sz="2400" dirty="0"/>
              <a:t>Contract - Legitimate costs incurred plus a fee of sorts. Used if the scope is expected to change significantly.</a:t>
            </a:r>
          </a:p>
          <a:p>
            <a:pPr lvl="1"/>
            <a:r>
              <a:rPr lang="en-US" sz="2000" dirty="0"/>
              <a:t>Cost Plus Fixed Fee (CPFF)</a:t>
            </a:r>
          </a:p>
          <a:p>
            <a:pPr lvl="1"/>
            <a:r>
              <a:rPr lang="en-US" sz="2000" dirty="0"/>
              <a:t>Cost Plus Incentive Fee (CPIF)</a:t>
            </a:r>
          </a:p>
          <a:p>
            <a:pPr lvl="1"/>
            <a:r>
              <a:rPr lang="en-US" sz="2000" dirty="0"/>
              <a:t>Cost Plus Award Fee (CPAF)</a:t>
            </a:r>
            <a:endParaRPr lang="en-US" sz="1800" dirty="0"/>
          </a:p>
          <a:p>
            <a:r>
              <a:rPr lang="en-US" sz="2400" b="1" dirty="0"/>
              <a:t>Time &amp; Materials </a:t>
            </a:r>
            <a:r>
              <a:rPr lang="en-US" sz="2400" dirty="0"/>
              <a:t>(T&amp;M) - </a:t>
            </a:r>
            <a:r>
              <a:rPr lang="en-US" sz="2200" dirty="0"/>
              <a:t>sometimes called Time &amp; Means or Time &amp; Expenses – frequently used to acquire expertise or temporary staff where exact SOW’s cannot be created easily.</a:t>
            </a:r>
          </a:p>
          <a:p>
            <a:r>
              <a:rPr lang="en-US" sz="2200" b="1" dirty="0"/>
              <a:t>Combinations</a:t>
            </a:r>
            <a:r>
              <a:rPr lang="en-US" sz="2200" dirty="0"/>
              <a:t> of these contract types are used - an FPIF contract could have incentive fees plus an economic price adjustment.</a:t>
            </a:r>
          </a:p>
        </p:txBody>
      </p:sp>
      <p:sp>
        <p:nvSpPr>
          <p:cNvPr id="3" name="Slide Number Placeholder 2"/>
          <p:cNvSpPr>
            <a:spLocks noGrp="1"/>
          </p:cNvSpPr>
          <p:nvPr>
            <p:ph type="sldNum" sz="quarter" idx="10"/>
          </p:nvPr>
        </p:nvSpPr>
        <p:spPr>
          <a:xfrm>
            <a:off x="8142514" y="6189208"/>
            <a:ext cx="762000" cy="365125"/>
          </a:xfrm>
        </p:spPr>
        <p:txBody>
          <a:bodyPr/>
          <a:lstStyle/>
          <a:p>
            <a:pPr>
              <a:defRPr/>
            </a:pPr>
            <a:fld id="{B8FEC51D-B390-4D21-9936-C524D95C5CBE}" type="slidenum">
              <a:rPr lang="en-US" smtClean="0"/>
              <a:pPr>
                <a:defRPr/>
              </a:pPr>
              <a:t>25</a:t>
            </a:fld>
            <a:endParaRPr lang="en-US" dirty="0"/>
          </a:p>
        </p:txBody>
      </p:sp>
    </p:spTree>
    <p:extLst>
      <p:ext uri="{BB962C8B-B14F-4D97-AF65-F5344CB8AC3E}">
        <p14:creationId xmlns:p14="http://schemas.microsoft.com/office/powerpoint/2010/main" val="2763269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1999"/>
          </a:xfrm>
        </p:spPr>
        <p:txBody>
          <a:bodyPr>
            <a:normAutofit fontScale="90000"/>
          </a:bodyPr>
          <a:lstStyle/>
          <a:p>
            <a:r>
              <a:rPr lang="en-US" b="1" dirty="0"/>
              <a:t>Fixed Price </a:t>
            </a:r>
            <a:r>
              <a:rPr lang="en-US" dirty="0"/>
              <a:t>(lump-sum / turnkey) Contracts</a:t>
            </a:r>
          </a:p>
        </p:txBody>
      </p:sp>
      <p:sp>
        <p:nvSpPr>
          <p:cNvPr id="4" name="Content Placeholder 3"/>
          <p:cNvSpPr>
            <a:spLocks noGrp="1"/>
          </p:cNvSpPr>
          <p:nvPr>
            <p:ph idx="1"/>
          </p:nvPr>
        </p:nvSpPr>
        <p:spPr>
          <a:xfrm>
            <a:off x="457200" y="914399"/>
            <a:ext cx="8229600" cy="5457371"/>
          </a:xfrm>
        </p:spPr>
        <p:txBody>
          <a:bodyPr/>
          <a:lstStyle/>
          <a:p>
            <a:r>
              <a:rPr lang="en-CA" sz="2400" dirty="0"/>
              <a:t>Firm fixed price (</a:t>
            </a:r>
            <a:r>
              <a:rPr lang="en-CA" sz="2400" b="1" dirty="0"/>
              <a:t>FFP</a:t>
            </a:r>
            <a:r>
              <a:rPr lang="en-CA" sz="2400" dirty="0"/>
              <a:t>) contract</a:t>
            </a:r>
          </a:p>
          <a:p>
            <a:pPr lvl="1"/>
            <a:r>
              <a:rPr lang="en-CA" sz="2200" dirty="0"/>
              <a:t>The price is </a:t>
            </a:r>
            <a:r>
              <a:rPr lang="en-CA" sz="2200" b="1" dirty="0"/>
              <a:t>agreed upon at the time of contract </a:t>
            </a:r>
            <a:r>
              <a:rPr lang="en-CA" sz="2200" dirty="0"/>
              <a:t>and typically only changes with scope changes</a:t>
            </a:r>
          </a:p>
          <a:p>
            <a:r>
              <a:rPr lang="en-CA" sz="2400" dirty="0"/>
              <a:t>Fixed price incentive fee (</a:t>
            </a:r>
            <a:r>
              <a:rPr lang="en-CA" sz="2400" b="1" dirty="0"/>
              <a:t>FPIF</a:t>
            </a:r>
            <a:r>
              <a:rPr lang="en-CA" sz="2400" dirty="0"/>
              <a:t>) contract</a:t>
            </a:r>
          </a:p>
          <a:p>
            <a:pPr lvl="1"/>
            <a:r>
              <a:rPr lang="en-CA" sz="2200" dirty="0"/>
              <a:t>Multiple </a:t>
            </a:r>
            <a:r>
              <a:rPr lang="en-CA" sz="2200" b="1" dirty="0"/>
              <a:t>incentive fees </a:t>
            </a:r>
            <a:r>
              <a:rPr lang="en-CA" sz="2200" dirty="0"/>
              <a:t>provide contract flexibility.  Fees could depend on </a:t>
            </a:r>
            <a:r>
              <a:rPr lang="en-CA" sz="2200" b="1" dirty="0"/>
              <a:t>performance</a:t>
            </a:r>
            <a:r>
              <a:rPr lang="en-CA" sz="2200" dirty="0"/>
              <a:t> related to cost, the schedule, quality or other factors.</a:t>
            </a:r>
          </a:p>
          <a:p>
            <a:pPr lvl="1"/>
            <a:r>
              <a:rPr lang="en-CA" sz="2200" dirty="0"/>
              <a:t>Frequently a </a:t>
            </a:r>
            <a:r>
              <a:rPr lang="en-CA" sz="2200" b="1" dirty="0"/>
              <a:t>price ceiling </a:t>
            </a:r>
            <a:r>
              <a:rPr lang="en-CA" sz="2200" dirty="0"/>
              <a:t>is used where costs that exceed the ceiling price are the responsibility of the supplier.</a:t>
            </a:r>
          </a:p>
          <a:p>
            <a:r>
              <a:rPr lang="en-CA" sz="2400" dirty="0"/>
              <a:t>Fixed price with economic price adjustment (</a:t>
            </a:r>
            <a:r>
              <a:rPr lang="en-CA" sz="2400" b="1" dirty="0"/>
              <a:t>FPEPA</a:t>
            </a:r>
            <a:r>
              <a:rPr lang="en-CA" sz="2400" dirty="0"/>
              <a:t>) contract </a:t>
            </a:r>
          </a:p>
          <a:p>
            <a:pPr lvl="1"/>
            <a:r>
              <a:rPr lang="en-CA" sz="2200" dirty="0"/>
              <a:t>The contract price is adjusted because of changes in costs due to </a:t>
            </a:r>
            <a:r>
              <a:rPr lang="en-CA" sz="2200" b="1" dirty="0"/>
              <a:t>inflation, currency changes</a:t>
            </a:r>
            <a:r>
              <a:rPr lang="en-CA" sz="2200" dirty="0"/>
              <a:t>, or other conditions.</a:t>
            </a:r>
            <a:endParaRPr lang="en-US" sz="2200" dirty="0"/>
          </a:p>
        </p:txBody>
      </p:sp>
      <p:sp>
        <p:nvSpPr>
          <p:cNvPr id="3" name="Slide Number Placeholder 2"/>
          <p:cNvSpPr>
            <a:spLocks noGrp="1"/>
          </p:cNvSpPr>
          <p:nvPr>
            <p:ph type="sldNum" sz="quarter" idx="10"/>
          </p:nvPr>
        </p:nvSpPr>
        <p:spPr>
          <a:xfrm>
            <a:off x="8142514" y="6189208"/>
            <a:ext cx="762000" cy="365125"/>
          </a:xfrm>
        </p:spPr>
        <p:txBody>
          <a:bodyPr/>
          <a:lstStyle/>
          <a:p>
            <a:pPr>
              <a:defRPr/>
            </a:pPr>
            <a:fld id="{B8FEC51D-B390-4D21-9936-C524D95C5CBE}" type="slidenum">
              <a:rPr lang="en-US" smtClean="0"/>
              <a:pPr>
                <a:defRPr/>
              </a:pPr>
              <a:t>26</a:t>
            </a:fld>
            <a:endParaRPr lang="en-US" dirty="0"/>
          </a:p>
        </p:txBody>
      </p:sp>
    </p:spTree>
    <p:extLst>
      <p:ext uri="{BB962C8B-B14F-4D97-AF65-F5344CB8AC3E}">
        <p14:creationId xmlns:p14="http://schemas.microsoft.com/office/powerpoint/2010/main" val="2066769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t>Cost Plus </a:t>
            </a:r>
            <a:r>
              <a:rPr lang="en-US" dirty="0"/>
              <a:t>Contracts</a:t>
            </a:r>
          </a:p>
        </p:txBody>
      </p:sp>
      <p:sp>
        <p:nvSpPr>
          <p:cNvPr id="4" name="Content Placeholder 3"/>
          <p:cNvSpPr>
            <a:spLocks noGrp="1"/>
          </p:cNvSpPr>
          <p:nvPr>
            <p:ph idx="1"/>
          </p:nvPr>
        </p:nvSpPr>
        <p:spPr>
          <a:xfrm>
            <a:off x="457200" y="914399"/>
            <a:ext cx="8229600" cy="5457371"/>
          </a:xfrm>
        </p:spPr>
        <p:txBody>
          <a:bodyPr/>
          <a:lstStyle/>
          <a:p>
            <a:r>
              <a:rPr lang="en-US" sz="2000" dirty="0"/>
              <a:t>Cost Plus Fixed Fee (</a:t>
            </a:r>
            <a:r>
              <a:rPr lang="en-US" sz="2000" b="1" dirty="0"/>
              <a:t>CPFF</a:t>
            </a:r>
            <a:r>
              <a:rPr lang="en-US" sz="2000" dirty="0"/>
              <a:t>)</a:t>
            </a:r>
          </a:p>
          <a:p>
            <a:pPr lvl="1"/>
            <a:r>
              <a:rPr lang="en-US" sz="2000" dirty="0"/>
              <a:t>Reimbursed for </a:t>
            </a:r>
            <a:r>
              <a:rPr lang="en-US" sz="2000" b="1" dirty="0"/>
              <a:t>legitimate costs plus a fee </a:t>
            </a:r>
            <a:r>
              <a:rPr lang="en-US" sz="2000" dirty="0"/>
              <a:t>based as a percentage of the initial estimated costs.</a:t>
            </a:r>
          </a:p>
          <a:p>
            <a:r>
              <a:rPr lang="en-US" sz="2000" dirty="0"/>
              <a:t>Cost Plus Incentive Fee (</a:t>
            </a:r>
            <a:r>
              <a:rPr lang="en-US" sz="2000" b="1" dirty="0"/>
              <a:t>CPIF</a:t>
            </a:r>
            <a:r>
              <a:rPr lang="en-US" sz="2000" dirty="0"/>
              <a:t>)</a:t>
            </a:r>
          </a:p>
          <a:p>
            <a:pPr lvl="1"/>
            <a:r>
              <a:rPr lang="en-US" sz="2000" dirty="0"/>
              <a:t>Reimbursed for legitimate costs plus an incentive fee based on </a:t>
            </a:r>
            <a:r>
              <a:rPr lang="en-US" sz="2000" b="1" dirty="0"/>
              <a:t>performance</a:t>
            </a:r>
            <a:r>
              <a:rPr lang="en-US" sz="2000" dirty="0"/>
              <a:t>.  </a:t>
            </a:r>
            <a:r>
              <a:rPr lang="en-US" sz="2000" b="1" dirty="0"/>
              <a:t>Frequently a split </a:t>
            </a:r>
            <a:r>
              <a:rPr lang="en-US" sz="2000" dirty="0"/>
              <a:t>is used to share any deviations from the original estimate.  </a:t>
            </a:r>
          </a:p>
          <a:p>
            <a:pPr lvl="1"/>
            <a:r>
              <a:rPr lang="en-US" sz="2000" dirty="0"/>
              <a:t>With an 80/20 split (</a:t>
            </a:r>
            <a:r>
              <a:rPr lang="en-CA" sz="2000" dirty="0" err="1"/>
              <a:t>buyer:seller</a:t>
            </a:r>
            <a:r>
              <a:rPr lang="en-CA" sz="2000" dirty="0"/>
              <a:t> ratio)</a:t>
            </a:r>
            <a:r>
              <a:rPr lang="en-US" sz="2000" dirty="0"/>
              <a:t>, if the costs are over the estimate, the supplier only receives 80% of the overage.  If the costs are less (underage), the supplier receives 20% of the savings.</a:t>
            </a:r>
          </a:p>
          <a:p>
            <a:r>
              <a:rPr lang="en-US" sz="2000" dirty="0"/>
              <a:t>Cost Plus Award Fee (</a:t>
            </a:r>
            <a:r>
              <a:rPr lang="en-US" sz="2000" b="1" dirty="0"/>
              <a:t>CPAF</a:t>
            </a:r>
            <a:r>
              <a:rPr lang="en-US" sz="2000" dirty="0"/>
              <a:t>)</a:t>
            </a:r>
          </a:p>
          <a:p>
            <a:pPr lvl="1"/>
            <a:r>
              <a:rPr lang="en-US" sz="2000" dirty="0"/>
              <a:t>Reimbursed for legitimate costs plus the majority of the fee is based on the buyer’s subjective assessment of performance meeting the award criteria.</a:t>
            </a:r>
          </a:p>
          <a:p>
            <a:pPr lvl="1"/>
            <a:r>
              <a:rPr lang="en-US" sz="2000" dirty="0"/>
              <a:t>A smaller fixed fee could be in addition to the award fee.</a:t>
            </a:r>
          </a:p>
        </p:txBody>
      </p:sp>
      <p:sp>
        <p:nvSpPr>
          <p:cNvPr id="3" name="Slide Number Placeholder 2"/>
          <p:cNvSpPr>
            <a:spLocks noGrp="1"/>
          </p:cNvSpPr>
          <p:nvPr>
            <p:ph type="sldNum" sz="quarter" idx="10"/>
          </p:nvPr>
        </p:nvSpPr>
        <p:spPr>
          <a:xfrm>
            <a:off x="8142514" y="6189208"/>
            <a:ext cx="762000" cy="365125"/>
          </a:xfrm>
        </p:spPr>
        <p:txBody>
          <a:bodyPr/>
          <a:lstStyle/>
          <a:p>
            <a:pPr>
              <a:defRPr/>
            </a:pPr>
            <a:fld id="{B8FEC51D-B390-4D21-9936-C524D95C5CBE}" type="slidenum">
              <a:rPr lang="en-US" smtClean="0"/>
              <a:pPr>
                <a:defRPr/>
              </a:pPr>
              <a:t>27</a:t>
            </a:fld>
            <a:endParaRPr lang="en-US" dirty="0"/>
          </a:p>
        </p:txBody>
      </p:sp>
    </p:spTree>
    <p:extLst>
      <p:ext uri="{BB962C8B-B14F-4D97-AF65-F5344CB8AC3E}">
        <p14:creationId xmlns:p14="http://schemas.microsoft.com/office/powerpoint/2010/main" val="3806285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88" y="152399"/>
            <a:ext cx="8633926" cy="761999"/>
          </a:xfrm>
        </p:spPr>
        <p:txBody>
          <a:bodyPr>
            <a:normAutofit/>
          </a:bodyPr>
          <a:lstStyle/>
          <a:p>
            <a:r>
              <a:rPr lang="en-US" dirty="0"/>
              <a:t>T&amp;M, Combinations, Terms </a:t>
            </a:r>
          </a:p>
        </p:txBody>
      </p:sp>
      <p:sp>
        <p:nvSpPr>
          <p:cNvPr id="4" name="Content Placeholder 3"/>
          <p:cNvSpPr>
            <a:spLocks noGrp="1"/>
          </p:cNvSpPr>
          <p:nvPr>
            <p:ph idx="1"/>
          </p:nvPr>
        </p:nvSpPr>
        <p:spPr>
          <a:xfrm>
            <a:off x="457200" y="914399"/>
            <a:ext cx="8229600" cy="5639934"/>
          </a:xfrm>
        </p:spPr>
        <p:txBody>
          <a:bodyPr/>
          <a:lstStyle/>
          <a:p>
            <a:r>
              <a:rPr lang="en-US" sz="2400" b="1" dirty="0"/>
              <a:t>Time &amp; Materials </a:t>
            </a:r>
            <a:r>
              <a:rPr lang="en-US" sz="2400" dirty="0"/>
              <a:t>(T&amp;M, T</a:t>
            </a:r>
            <a:r>
              <a:rPr lang="en-US" sz="2200" dirty="0"/>
              <a:t>ime &amp; Means, Time &amp; Expenses)</a:t>
            </a:r>
          </a:p>
          <a:p>
            <a:pPr lvl="1"/>
            <a:r>
              <a:rPr lang="en-US" sz="2000" dirty="0"/>
              <a:t>Frequently used to acquire experts or temporary staff where exact SOW’s cannot be created easily.</a:t>
            </a:r>
          </a:p>
          <a:p>
            <a:r>
              <a:rPr lang="en-US" sz="2200" b="1" dirty="0"/>
              <a:t>Combinations</a:t>
            </a:r>
            <a:r>
              <a:rPr lang="en-US" sz="2200" dirty="0"/>
              <a:t> of these contract types are used - an FPIF contract could have incentive fees plus an economic price adjustment.</a:t>
            </a:r>
          </a:p>
          <a:p>
            <a:r>
              <a:rPr lang="en-US" sz="2200" b="1" dirty="0"/>
              <a:t>Common Terms</a:t>
            </a:r>
          </a:p>
          <a:p>
            <a:pPr marL="366713" lvl="1" indent="0">
              <a:buNone/>
            </a:pPr>
            <a:r>
              <a:rPr lang="en-US" sz="2000" dirty="0"/>
              <a:t>Target Cost and Actual Cost</a:t>
            </a:r>
          </a:p>
          <a:p>
            <a:pPr marL="366713" lvl="1" indent="0">
              <a:buNone/>
            </a:pPr>
            <a:r>
              <a:rPr lang="en-US" sz="2000" dirty="0"/>
              <a:t>Target Price, Final Price</a:t>
            </a:r>
          </a:p>
          <a:p>
            <a:pPr marL="366713" lvl="1" indent="0">
              <a:buNone/>
            </a:pPr>
            <a:r>
              <a:rPr lang="en-US" sz="2000" dirty="0"/>
              <a:t>Target Incentive Fee, Final Fee, Maximum Fee, Minimum Fee</a:t>
            </a:r>
          </a:p>
          <a:p>
            <a:pPr marL="366713" lvl="1" indent="0">
              <a:buNone/>
            </a:pPr>
            <a:r>
              <a:rPr lang="en-US" sz="2000" dirty="0"/>
              <a:t>Target Cost + Target Fee = Target Price</a:t>
            </a:r>
          </a:p>
          <a:p>
            <a:pPr marL="366713" lvl="1" indent="0">
              <a:buNone/>
            </a:pPr>
            <a:r>
              <a:rPr lang="en-US" sz="2000" dirty="0"/>
              <a:t>Actual Cost + Final Fee = Final Price</a:t>
            </a:r>
          </a:p>
          <a:p>
            <a:pPr marL="366713" lvl="1" indent="0">
              <a:buNone/>
            </a:pPr>
            <a:r>
              <a:rPr lang="en-US" sz="2000" dirty="0"/>
              <a:t>Target Price – Target Cost = Target Fee</a:t>
            </a:r>
          </a:p>
        </p:txBody>
      </p:sp>
      <p:sp>
        <p:nvSpPr>
          <p:cNvPr id="3" name="Slide Number Placeholder 2"/>
          <p:cNvSpPr>
            <a:spLocks noGrp="1"/>
          </p:cNvSpPr>
          <p:nvPr>
            <p:ph type="sldNum" sz="quarter" idx="10"/>
          </p:nvPr>
        </p:nvSpPr>
        <p:spPr>
          <a:xfrm>
            <a:off x="8142514" y="6189208"/>
            <a:ext cx="762000" cy="365125"/>
          </a:xfrm>
        </p:spPr>
        <p:txBody>
          <a:bodyPr/>
          <a:lstStyle/>
          <a:p>
            <a:pPr>
              <a:defRPr/>
            </a:pPr>
            <a:fld id="{B8FEC51D-B390-4D21-9936-C524D95C5CBE}" type="slidenum">
              <a:rPr lang="en-US" smtClean="0"/>
              <a:pPr>
                <a:defRPr/>
              </a:pPr>
              <a:t>28</a:t>
            </a:fld>
            <a:endParaRPr lang="en-US" dirty="0"/>
          </a:p>
        </p:txBody>
      </p:sp>
    </p:spTree>
    <p:extLst>
      <p:ext uri="{BB962C8B-B14F-4D97-AF65-F5344CB8AC3E}">
        <p14:creationId xmlns:p14="http://schemas.microsoft.com/office/powerpoint/2010/main" val="3971511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88" y="152399"/>
            <a:ext cx="8633926" cy="761999"/>
          </a:xfrm>
        </p:spPr>
        <p:txBody>
          <a:bodyPr>
            <a:noAutofit/>
          </a:bodyPr>
          <a:lstStyle/>
          <a:p>
            <a:r>
              <a:rPr lang="en-US" sz="2800" dirty="0"/>
              <a:t>Firm Fixed Price </a:t>
            </a:r>
            <a:r>
              <a:rPr lang="en-US" sz="4400" b="1" dirty="0"/>
              <a:t>(FFP)</a:t>
            </a:r>
            <a:r>
              <a:rPr lang="en-US" sz="2800" dirty="0"/>
              <a:t> </a:t>
            </a:r>
            <a:r>
              <a:rPr lang="en-US" sz="2800" b="1" dirty="0">
                <a:solidFill>
                  <a:srgbClr val="FF0000"/>
                </a:solidFill>
              </a:rPr>
              <a:t>vs</a:t>
            </a:r>
            <a:r>
              <a:rPr lang="en-US" sz="2800" dirty="0"/>
              <a:t> Cost Plus Fixed Fee </a:t>
            </a:r>
            <a:r>
              <a:rPr lang="en-US" sz="4400" b="1" dirty="0"/>
              <a:t>(CPFF)</a:t>
            </a:r>
          </a:p>
        </p:txBody>
      </p:sp>
      <p:sp>
        <p:nvSpPr>
          <p:cNvPr id="4" name="Content Placeholder 3"/>
          <p:cNvSpPr>
            <a:spLocks noGrp="1"/>
          </p:cNvSpPr>
          <p:nvPr>
            <p:ph idx="1"/>
          </p:nvPr>
        </p:nvSpPr>
        <p:spPr>
          <a:xfrm>
            <a:off x="364467" y="914399"/>
            <a:ext cx="8446168" cy="5639934"/>
          </a:xfrm>
        </p:spPr>
        <p:txBody>
          <a:bodyPr/>
          <a:lstStyle/>
          <a:p>
            <a:r>
              <a:rPr lang="en-US" sz="2200" dirty="0"/>
              <a:t>When a supplier calculates a budget for a customer project, this represents all the known costs for the project plus extra “reserve” funds for unknown costs.  A fee (profit) is added to the costs which becomes the quote for the customer.  </a:t>
            </a:r>
          </a:p>
          <a:p>
            <a:r>
              <a:rPr lang="en-US" sz="2200" dirty="0"/>
              <a:t>Example, a supplier estimates the cost and reserves for a project to be $1M, and they add 20% on top of the budget ($200K), for a </a:t>
            </a:r>
            <a:r>
              <a:rPr lang="en-US" sz="2200" b="1" dirty="0"/>
              <a:t>fixed</a:t>
            </a:r>
            <a:r>
              <a:rPr lang="en-US" sz="2200" dirty="0"/>
              <a:t> fee,  which becomes a $1.2M quote for the customer.</a:t>
            </a:r>
          </a:p>
          <a:p>
            <a:r>
              <a:rPr lang="en-US" sz="2200" dirty="0"/>
              <a:t>If the customer and supplier agree to a FFP, then the contract price is $1.2M and the price is “fixed”, the customer pays $1.2M regardless of what the final actual costs are.</a:t>
            </a:r>
          </a:p>
          <a:p>
            <a:r>
              <a:rPr lang="en-US" sz="2200" dirty="0"/>
              <a:t>But if </a:t>
            </a:r>
            <a:r>
              <a:rPr lang="en-CA" sz="2200" dirty="0"/>
              <a:t>the customer and supplier agree to a simple CPFF, then the amount the customer pays </a:t>
            </a:r>
            <a:r>
              <a:rPr lang="en-CA" sz="2200" b="1" dirty="0"/>
              <a:t>depends</a:t>
            </a:r>
            <a:r>
              <a:rPr lang="en-CA" sz="2200" dirty="0"/>
              <a:t> on the </a:t>
            </a:r>
            <a:r>
              <a:rPr lang="en-US" sz="2200" dirty="0"/>
              <a:t>final actual costs.  If the final costs are $1.3M instead of the estimated $1M, the customer has to pay the $1.3M plus the $200K fee, or $1.5M.  And if the final costs are less than estimated, say only $900K, then the customer only has to pay the $900K plus the $200K fee, or $1.1M. </a:t>
            </a:r>
          </a:p>
        </p:txBody>
      </p:sp>
      <p:sp>
        <p:nvSpPr>
          <p:cNvPr id="3" name="Slide Number Placeholder 2"/>
          <p:cNvSpPr>
            <a:spLocks noGrp="1"/>
          </p:cNvSpPr>
          <p:nvPr>
            <p:ph type="sldNum" sz="quarter" idx="10"/>
          </p:nvPr>
        </p:nvSpPr>
        <p:spPr>
          <a:xfrm>
            <a:off x="8142514" y="6189208"/>
            <a:ext cx="762000" cy="365125"/>
          </a:xfrm>
        </p:spPr>
        <p:txBody>
          <a:bodyPr/>
          <a:lstStyle/>
          <a:p>
            <a:pPr>
              <a:defRPr/>
            </a:pPr>
            <a:fld id="{B8FEC51D-B390-4D21-9936-C524D95C5CBE}" type="slidenum">
              <a:rPr lang="en-US" smtClean="0"/>
              <a:pPr>
                <a:defRPr/>
              </a:pPr>
              <a:t>29</a:t>
            </a:fld>
            <a:endParaRPr lang="en-US" dirty="0"/>
          </a:p>
        </p:txBody>
      </p:sp>
    </p:spTree>
    <p:extLst>
      <p:ext uri="{BB962C8B-B14F-4D97-AF65-F5344CB8AC3E}">
        <p14:creationId xmlns:p14="http://schemas.microsoft.com/office/powerpoint/2010/main" val="198039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3733800" y="-5846"/>
            <a:ext cx="5171311" cy="6727321"/>
          </a:xfrm>
          <a:prstGeom prst="rect">
            <a:avLst/>
          </a:prstGeom>
        </p:spPr>
      </p:pic>
      <p:sp>
        <p:nvSpPr>
          <p:cNvPr id="2" name="Title 1"/>
          <p:cNvSpPr>
            <a:spLocks noGrp="1"/>
          </p:cNvSpPr>
          <p:nvPr>
            <p:ph type="title"/>
          </p:nvPr>
        </p:nvSpPr>
        <p:spPr>
          <a:xfrm>
            <a:off x="457200" y="114681"/>
            <a:ext cx="3276600" cy="1143000"/>
          </a:xfrm>
        </p:spPr>
        <p:txBody>
          <a:bodyPr>
            <a:normAutofit fontScale="90000"/>
          </a:bodyPr>
          <a:lstStyle/>
          <a:p>
            <a:r>
              <a:rPr lang="en-US" dirty="0"/>
              <a:t>Determine Budget </a:t>
            </a:r>
            <a:br>
              <a:rPr lang="en-US" dirty="0"/>
            </a:br>
            <a:br>
              <a:rPr lang="en-US" dirty="0"/>
            </a:br>
            <a:r>
              <a:rPr lang="en-US" dirty="0"/>
              <a:t>7.3 in PMBOK</a:t>
            </a:r>
          </a:p>
        </p:txBody>
      </p:sp>
      <p:sp>
        <p:nvSpPr>
          <p:cNvPr id="3" name="Content Placeholder 2"/>
          <p:cNvSpPr>
            <a:spLocks noGrp="1"/>
          </p:cNvSpPr>
          <p:nvPr>
            <p:ph idx="1"/>
          </p:nvPr>
        </p:nvSpPr>
        <p:spPr>
          <a:xfrm>
            <a:off x="457200" y="2622620"/>
            <a:ext cx="2819400" cy="3344039"/>
          </a:xfrm>
        </p:spPr>
        <p:txBody>
          <a:bodyPr/>
          <a:lstStyle/>
          <a:p>
            <a:r>
              <a:rPr lang="en-US" dirty="0"/>
              <a:t>The process that creates a cost baseline (a budget)</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3</a:t>
            </a:fld>
            <a:endParaRPr lang="en-US" dirty="0"/>
          </a:p>
        </p:txBody>
      </p:sp>
      <p:sp>
        <p:nvSpPr>
          <p:cNvPr id="7" name="Curved Down Arrow 6"/>
          <p:cNvSpPr/>
          <p:nvPr/>
        </p:nvSpPr>
        <p:spPr>
          <a:xfrm>
            <a:off x="3886200" y="29863"/>
            <a:ext cx="4182626" cy="691132"/>
          </a:xfrm>
          <a:prstGeom prst="curvedDownArrow">
            <a:avLst>
              <a:gd name="adj1" fmla="val 14210"/>
              <a:gd name="adj2" fmla="val 37391"/>
              <a:gd name="adj3" fmla="val 38814"/>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solidFill>
                <a:schemeClr val="tx1"/>
              </a:solidFill>
            </a:endParaRPr>
          </a:p>
        </p:txBody>
      </p:sp>
      <p:sp>
        <p:nvSpPr>
          <p:cNvPr id="13" name="TextBox 4"/>
          <p:cNvSpPr txBox="1">
            <a:spLocks noChangeArrowheads="1"/>
          </p:cNvSpPr>
          <p:nvPr/>
        </p:nvSpPr>
        <p:spPr bwMode="auto">
          <a:xfrm>
            <a:off x="3505200" y="6110129"/>
            <a:ext cx="26550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1000" dirty="0"/>
              <a:t>Source: PMBOK 6</a:t>
            </a:r>
            <a:r>
              <a:rPr lang="en-CA" sz="1000" baseline="30000" dirty="0"/>
              <a:t>th</a:t>
            </a:r>
            <a:r>
              <a:rPr lang="en-CA" sz="1000" dirty="0"/>
              <a:t> Edition, 2017  </a:t>
            </a:r>
          </a:p>
        </p:txBody>
      </p:sp>
    </p:spTree>
    <p:extLst>
      <p:ext uri="{BB962C8B-B14F-4D97-AF65-F5344CB8AC3E}">
        <p14:creationId xmlns:p14="http://schemas.microsoft.com/office/powerpoint/2010/main" val="3490122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88" y="152399"/>
            <a:ext cx="8633926" cy="761999"/>
          </a:xfrm>
        </p:spPr>
        <p:txBody>
          <a:bodyPr>
            <a:noAutofit/>
          </a:bodyPr>
          <a:lstStyle/>
          <a:p>
            <a:r>
              <a:rPr lang="en-US" sz="2800" b="1" dirty="0"/>
              <a:t>Example</a:t>
            </a:r>
            <a:r>
              <a:rPr lang="en-US" sz="2800" dirty="0"/>
              <a:t>, Cost Plus Incentive Fee </a:t>
            </a:r>
            <a:r>
              <a:rPr lang="en-US" sz="4400" dirty="0"/>
              <a:t>(</a:t>
            </a:r>
            <a:r>
              <a:rPr lang="en-US" sz="4400" b="1" dirty="0"/>
              <a:t>CPIF</a:t>
            </a:r>
            <a:r>
              <a:rPr lang="en-US" sz="4400" dirty="0"/>
              <a:t>)</a:t>
            </a:r>
            <a:br>
              <a:rPr lang="en-US" dirty="0"/>
            </a:br>
            <a:endParaRPr lang="en-US" b="1" dirty="0"/>
          </a:p>
        </p:txBody>
      </p:sp>
      <p:sp>
        <p:nvSpPr>
          <p:cNvPr id="4" name="Content Placeholder 3"/>
          <p:cNvSpPr>
            <a:spLocks noGrp="1"/>
          </p:cNvSpPr>
          <p:nvPr>
            <p:ph idx="1"/>
          </p:nvPr>
        </p:nvSpPr>
        <p:spPr>
          <a:xfrm>
            <a:off x="309662" y="914399"/>
            <a:ext cx="8555778" cy="5639934"/>
          </a:xfrm>
        </p:spPr>
        <p:txBody>
          <a:bodyPr/>
          <a:lstStyle/>
          <a:p>
            <a:r>
              <a:rPr lang="en-US" sz="2200" dirty="0"/>
              <a:t>Example, a supplier estimates the cost and reserves for a project to be $1M (a </a:t>
            </a:r>
            <a:r>
              <a:rPr lang="en-US" sz="2200" b="1" dirty="0"/>
              <a:t>target</a:t>
            </a:r>
            <a:r>
              <a:rPr lang="en-US" sz="2200" dirty="0"/>
              <a:t> cost), and they add 30% on top of the budget ($300K), for a fee,  which becomes a $1.3M quote for the </a:t>
            </a:r>
            <a:r>
              <a:rPr lang="en-US" sz="2200" dirty="0">
                <a:solidFill>
                  <a:srgbClr val="FF0000"/>
                </a:solidFill>
              </a:rPr>
              <a:t>buyer</a:t>
            </a:r>
            <a:r>
              <a:rPr lang="en-US" sz="2200" dirty="0"/>
              <a:t>.</a:t>
            </a:r>
          </a:p>
          <a:p>
            <a:r>
              <a:rPr lang="en-US" sz="2200" dirty="0"/>
              <a:t>But if </a:t>
            </a:r>
            <a:r>
              <a:rPr lang="en-CA" sz="2200" dirty="0"/>
              <a:t>the </a:t>
            </a:r>
            <a:r>
              <a:rPr lang="en-CA" sz="2200" dirty="0">
                <a:solidFill>
                  <a:srgbClr val="FF0000"/>
                </a:solidFill>
              </a:rPr>
              <a:t>buyer</a:t>
            </a:r>
            <a:r>
              <a:rPr lang="en-CA" sz="2200" dirty="0"/>
              <a:t> and supplier agree to a CPIF, then the amount the customer pays </a:t>
            </a:r>
            <a:r>
              <a:rPr lang="en-CA" sz="2200" b="1" dirty="0"/>
              <a:t>depends</a:t>
            </a:r>
            <a:r>
              <a:rPr lang="en-CA" sz="2200" dirty="0"/>
              <a:t> on the </a:t>
            </a:r>
            <a:r>
              <a:rPr lang="en-US" sz="2200" dirty="0"/>
              <a:t>final actual costs.  If the final actual costs are $1M which matches the target cost of $1M, then the </a:t>
            </a:r>
            <a:r>
              <a:rPr lang="en-US" sz="2200" dirty="0">
                <a:solidFill>
                  <a:srgbClr val="FF0000"/>
                </a:solidFill>
              </a:rPr>
              <a:t>buyer</a:t>
            </a:r>
            <a:r>
              <a:rPr lang="en-US" sz="2200" dirty="0"/>
              <a:t> pays the $1.3M quoted cost, $1M for the cost, and $0.3M for the fee.</a:t>
            </a:r>
          </a:p>
          <a:p>
            <a:r>
              <a:rPr lang="en-US" sz="2200" dirty="0"/>
              <a:t>But if the actual cost is only $0.9M which is </a:t>
            </a:r>
            <a:r>
              <a:rPr lang="en-US" sz="2200" b="1" dirty="0"/>
              <a:t>less</a:t>
            </a:r>
            <a:r>
              <a:rPr lang="en-US" sz="2200" dirty="0"/>
              <a:t> than the target cost (a $100K underage), and the CPIF has a </a:t>
            </a:r>
            <a:r>
              <a:rPr lang="en-CA" sz="2200" dirty="0"/>
              <a:t>80/20 split (</a:t>
            </a:r>
            <a:r>
              <a:rPr lang="en-CA" sz="2200" dirty="0" err="1">
                <a:solidFill>
                  <a:srgbClr val="FF0000"/>
                </a:solidFill>
              </a:rPr>
              <a:t>buyer</a:t>
            </a:r>
            <a:r>
              <a:rPr lang="en-CA" sz="2200" dirty="0" err="1"/>
              <a:t>:seller</a:t>
            </a:r>
            <a:r>
              <a:rPr lang="en-CA" sz="2200" dirty="0"/>
              <a:t> ratio), </a:t>
            </a:r>
            <a:r>
              <a:rPr lang="en-CA" sz="2200" dirty="0">
                <a:solidFill>
                  <a:srgbClr val="FF0000"/>
                </a:solidFill>
              </a:rPr>
              <a:t>the buyer benefits from 80% of the underage savings ($80K)</a:t>
            </a:r>
            <a:r>
              <a:rPr lang="en-CA" sz="2200" dirty="0"/>
              <a:t> and the supplier only receives 20% of the underage savings ($20K).  The supplier receives $900K+$300K+$20K =$1,220K.</a:t>
            </a:r>
            <a:endParaRPr lang="en-US" sz="2200" dirty="0"/>
          </a:p>
          <a:p>
            <a:r>
              <a:rPr lang="en-US" sz="2200" dirty="0"/>
              <a:t>And if the actual cost is $1.1M which is </a:t>
            </a:r>
            <a:r>
              <a:rPr lang="en-US" sz="2200" b="1" dirty="0"/>
              <a:t>more</a:t>
            </a:r>
            <a:r>
              <a:rPr lang="en-US" sz="2200" dirty="0"/>
              <a:t> than the target cost (a $100K overage)</a:t>
            </a:r>
            <a:r>
              <a:rPr lang="en-CA" sz="2200" dirty="0"/>
              <a:t>, </a:t>
            </a:r>
            <a:r>
              <a:rPr lang="en-CA" sz="2200" dirty="0">
                <a:solidFill>
                  <a:srgbClr val="FF0000"/>
                </a:solidFill>
              </a:rPr>
              <a:t>the buyer only has to pay 80% of the overage ($80K) </a:t>
            </a:r>
            <a:r>
              <a:rPr lang="en-CA" sz="2200" dirty="0"/>
              <a:t>and the supplier has to pay 20% of the overage ($20K) $1,100K+300K-$20K= $1,380K.</a:t>
            </a:r>
            <a:endParaRPr lang="en-US" sz="2200" dirty="0">
              <a:solidFill>
                <a:srgbClr val="FF0000"/>
              </a:solidFill>
            </a:endParaRPr>
          </a:p>
        </p:txBody>
      </p:sp>
      <p:sp>
        <p:nvSpPr>
          <p:cNvPr id="3" name="Slide Number Placeholder 2"/>
          <p:cNvSpPr>
            <a:spLocks noGrp="1"/>
          </p:cNvSpPr>
          <p:nvPr>
            <p:ph type="sldNum" sz="quarter" idx="10"/>
          </p:nvPr>
        </p:nvSpPr>
        <p:spPr>
          <a:xfrm>
            <a:off x="8142514" y="6189208"/>
            <a:ext cx="762000" cy="365125"/>
          </a:xfrm>
        </p:spPr>
        <p:txBody>
          <a:bodyPr/>
          <a:lstStyle/>
          <a:p>
            <a:pPr>
              <a:defRPr/>
            </a:pPr>
            <a:fld id="{B8FEC51D-B390-4D21-9936-C524D95C5CBE}" type="slidenum">
              <a:rPr lang="en-US" smtClean="0"/>
              <a:pPr>
                <a:defRPr/>
              </a:pPr>
              <a:t>30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3579" y="6018171"/>
            <a:ext cx="999831" cy="707197"/>
          </a:xfrm>
          <a:prstGeom prst="rect">
            <a:avLst/>
          </a:prstGeom>
        </p:spPr>
      </p:pic>
    </p:spTree>
    <p:extLst>
      <p:ext uri="{BB962C8B-B14F-4D97-AF65-F5344CB8AC3E}">
        <p14:creationId xmlns:p14="http://schemas.microsoft.com/office/powerpoint/2010/main" val="729004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51544"/>
            <a:ext cx="8229600" cy="2426018"/>
          </a:xfrm>
        </p:spPr>
        <p:txBody>
          <a:bodyPr>
            <a:normAutofit/>
          </a:bodyPr>
          <a:lstStyle/>
          <a:p>
            <a:r>
              <a:rPr lang="en-US" sz="2000" b="1" dirty="0"/>
              <a:t>Question #1 </a:t>
            </a:r>
            <a:r>
              <a:rPr lang="en-US" sz="2000" dirty="0"/>
              <a:t>- A budget has been created for a project by a supplier.  The budget for all costs has been determined to be $1,500,000 by the supplier -- this includes direct and indirect costs direct and indirect, contingency reserves and management reserve but not profit.  The project has been quoted with an additional 15%  for the suppliers fee (profit).  After the project has been executed all actual costs totaled $1,600,000.   Per the contract type, the customer pays the supplier $1,725,000.  What type of contract is this?  </a:t>
            </a:r>
          </a:p>
        </p:txBody>
      </p:sp>
      <p:sp>
        <p:nvSpPr>
          <p:cNvPr id="6" name="Content Placeholder 5"/>
          <p:cNvSpPr>
            <a:spLocks noGrp="1"/>
          </p:cNvSpPr>
          <p:nvPr>
            <p:ph idx="1"/>
          </p:nvPr>
        </p:nvSpPr>
        <p:spPr>
          <a:xfrm>
            <a:off x="457200" y="3078534"/>
            <a:ext cx="8229600" cy="3246066"/>
          </a:xfrm>
        </p:spPr>
        <p:txBody>
          <a:bodyPr/>
          <a:lstStyle/>
          <a:p>
            <a:pPr marL="514350" indent="-514350">
              <a:buFont typeface="+mj-lt"/>
              <a:buAutoNum type="alphaLcParenR"/>
            </a:pPr>
            <a:r>
              <a:rPr lang="en-US" dirty="0"/>
              <a:t>Cost Plus Fixed Fee	</a:t>
            </a:r>
          </a:p>
          <a:p>
            <a:pPr marL="514350" indent="-514350">
              <a:buFont typeface="+mj-lt"/>
              <a:buAutoNum type="alphaLcParenR"/>
            </a:pPr>
            <a:r>
              <a:rPr lang="en-US" dirty="0"/>
              <a:t>Cost Plus Incentive Fee</a:t>
            </a:r>
          </a:p>
          <a:p>
            <a:pPr marL="514350" indent="-514350">
              <a:buFont typeface="+mj-lt"/>
              <a:buAutoNum type="alphaLcParenR"/>
            </a:pPr>
            <a:r>
              <a:rPr lang="en-US" dirty="0"/>
              <a:t>Firm Fixed Price</a:t>
            </a:r>
          </a:p>
          <a:p>
            <a:pPr marL="514350" indent="-514350">
              <a:buFont typeface="+mj-lt"/>
              <a:buAutoNum type="alphaLcParenR"/>
            </a:pPr>
            <a:r>
              <a:rPr lang="en-US" dirty="0"/>
              <a:t>Time &amp; Materials</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31</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798" y="5179590"/>
            <a:ext cx="602003" cy="637992"/>
          </a:xfrm>
          <a:prstGeom prst="rect">
            <a:avLst/>
          </a:prstGeom>
        </p:spPr>
      </p:pic>
      <p:sp>
        <p:nvSpPr>
          <p:cNvPr id="9" name="Octagon 8"/>
          <p:cNvSpPr>
            <a:spLocks noChangeAspect="1"/>
          </p:cNvSpPr>
          <p:nvPr/>
        </p:nvSpPr>
        <p:spPr>
          <a:xfrm>
            <a:off x="8432719" y="588153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1179405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02343" y="583381"/>
            <a:ext cx="7745591" cy="2319476"/>
          </a:xfrm>
        </p:spPr>
        <p:txBody>
          <a:bodyPr>
            <a:normAutofit/>
          </a:bodyPr>
          <a:lstStyle/>
          <a:p>
            <a:r>
              <a:rPr lang="en-US" sz="2000" b="1" dirty="0"/>
              <a:t>Question #1 </a:t>
            </a:r>
            <a:r>
              <a:rPr lang="en-US" sz="2000" dirty="0"/>
              <a:t>- A budget has been created for a project by a supplier.  The budget for all costs has been determined to be $1,500,000 by the supplier (this includes direct and indirect costs direct and indirect, contingencies and management reserve).  The project has been quoted with an additional 15%  for the suppliers fee (profit).  After the project has been executed all actual costs totaled $1,600,000.   Per the contract, the customer pays the supplier $1,725,000.  What type of contract is this? </a:t>
            </a:r>
          </a:p>
        </p:txBody>
      </p:sp>
      <p:sp>
        <p:nvSpPr>
          <p:cNvPr id="6" name="Content Placeholder 5"/>
          <p:cNvSpPr>
            <a:spLocks noGrp="1"/>
          </p:cNvSpPr>
          <p:nvPr>
            <p:ph idx="1"/>
          </p:nvPr>
        </p:nvSpPr>
        <p:spPr>
          <a:xfrm>
            <a:off x="457200" y="3078534"/>
            <a:ext cx="8229600" cy="3246066"/>
          </a:xfrm>
        </p:spPr>
        <p:txBody>
          <a:bodyPr/>
          <a:lstStyle/>
          <a:p>
            <a:pPr marL="514350" indent="-514350">
              <a:buFont typeface="+mj-lt"/>
              <a:buAutoNum type="alphaLcParenR"/>
            </a:pPr>
            <a:r>
              <a:rPr lang="en-US" dirty="0"/>
              <a:t>Cost Plus Fixed Fee	</a:t>
            </a:r>
          </a:p>
          <a:p>
            <a:pPr marL="514350" indent="-514350">
              <a:buFont typeface="+mj-lt"/>
              <a:buAutoNum type="alphaLcParenR"/>
            </a:pPr>
            <a:r>
              <a:rPr lang="en-US" dirty="0"/>
              <a:t>Cost Plus Incentive Fee</a:t>
            </a:r>
          </a:p>
          <a:p>
            <a:pPr marL="514350" indent="-514350">
              <a:buFont typeface="+mj-lt"/>
              <a:buAutoNum type="alphaLcParenR"/>
            </a:pPr>
            <a:r>
              <a:rPr lang="en-US" dirty="0"/>
              <a:t>Firm Fixed Price</a:t>
            </a:r>
          </a:p>
          <a:p>
            <a:pPr marL="514350" indent="-514350">
              <a:buFont typeface="+mj-lt"/>
              <a:buAutoNum type="alphaLcParenR"/>
            </a:pPr>
            <a:r>
              <a:rPr lang="en-US" dirty="0"/>
              <a:t>Time &amp; Materials</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32</a:t>
            </a:fld>
            <a:endParaRPr lang="en-US" dirty="0"/>
          </a:p>
        </p:txBody>
      </p:sp>
      <p:sp>
        <p:nvSpPr>
          <p:cNvPr id="7" name="Smiley Face 6"/>
          <p:cNvSpPr/>
          <p:nvPr/>
        </p:nvSpPr>
        <p:spPr>
          <a:xfrm>
            <a:off x="3770797" y="3958081"/>
            <a:ext cx="6096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7200" y="5275012"/>
            <a:ext cx="8321040" cy="1200329"/>
          </a:xfrm>
          <a:prstGeom prst="rect">
            <a:avLst/>
          </a:prstGeom>
          <a:noFill/>
        </p:spPr>
        <p:txBody>
          <a:bodyPr wrap="square" rtlCol="0">
            <a:spAutoFit/>
          </a:bodyPr>
          <a:lstStyle/>
          <a:p>
            <a:pPr lvl="0">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Firm</a:t>
            </a:r>
            <a:r>
              <a:rPr kumimoji="0" lang="en-US" sz="1800" b="0" i="0" u="none" strike="noStrike" kern="1200" cap="none" spc="0" normalizeH="0" noProof="0" dirty="0">
                <a:ln>
                  <a:noFill/>
                </a:ln>
                <a:solidFill>
                  <a:prstClr val="black"/>
                </a:solidFill>
                <a:effectLst/>
                <a:uLnTx/>
                <a:uFillTx/>
                <a:latin typeface="Arial" charset="0"/>
                <a:ea typeface="+mn-ea"/>
                <a:cs typeface="Arial" charset="0"/>
              </a:rPr>
              <a:t> Fixed would be the estimated costs of $1500K plus a fee of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15% </a:t>
            </a:r>
            <a:r>
              <a:rPr lang="en-US" dirty="0">
                <a:solidFill>
                  <a:prstClr val="black"/>
                </a:solidFill>
              </a:rPr>
              <a:t>of the estimate costs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($225K) which totals $1725K.</a:t>
            </a:r>
            <a:r>
              <a:rPr kumimoji="0" lang="en-US" sz="1800" b="0" i="0" u="none" strike="noStrike" kern="1200" cap="none" spc="0" normalizeH="0" noProof="0" dirty="0">
                <a:ln>
                  <a:noFill/>
                </a:ln>
                <a:solidFill>
                  <a:prstClr val="black"/>
                </a:solidFill>
                <a:effectLst/>
                <a:uLnTx/>
                <a:uFillTx/>
                <a:latin typeface="Arial" charset="0"/>
                <a:ea typeface="+mn-ea"/>
                <a:cs typeface="Arial" charset="0"/>
              </a:rPr>
              <a:t>  The actual costs are not relevant in a Firm Fixed Price contract.</a:t>
            </a:r>
            <a:b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br>
            <a:endParaRPr kumimoji="0" lang="en-US"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83" y="741180"/>
            <a:ext cx="490119" cy="49474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83" y="179187"/>
            <a:ext cx="457033" cy="457033"/>
          </a:xfrm>
          <a:prstGeom prst="rect">
            <a:avLst/>
          </a:prstGeom>
        </p:spPr>
      </p:pic>
    </p:spTree>
    <p:extLst>
      <p:ext uri="{BB962C8B-B14F-4D97-AF65-F5344CB8AC3E}">
        <p14:creationId xmlns:p14="http://schemas.microsoft.com/office/powerpoint/2010/main" val="302586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80">
                                          <p:stCondLst>
                                            <p:cond delay="0"/>
                                          </p:stCondLst>
                                        </p:cTn>
                                        <p:tgtEl>
                                          <p:spTgt spid="8"/>
                                        </p:tgtEl>
                                      </p:cBhvr>
                                    </p:animEffect>
                                    <p:anim calcmode="lin" valueType="num">
                                      <p:cBhvr>
                                        <p:cTn id="1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7" dur="26">
                                          <p:stCondLst>
                                            <p:cond delay="650"/>
                                          </p:stCondLst>
                                        </p:cTn>
                                        <p:tgtEl>
                                          <p:spTgt spid="8"/>
                                        </p:tgtEl>
                                      </p:cBhvr>
                                      <p:to x="100000" y="60000"/>
                                    </p:animScale>
                                    <p:animScale>
                                      <p:cBhvr>
                                        <p:cTn id="18" dur="166" decel="50000">
                                          <p:stCondLst>
                                            <p:cond delay="676"/>
                                          </p:stCondLst>
                                        </p:cTn>
                                        <p:tgtEl>
                                          <p:spTgt spid="8"/>
                                        </p:tgtEl>
                                      </p:cBhvr>
                                      <p:to x="100000" y="100000"/>
                                    </p:animScale>
                                    <p:animScale>
                                      <p:cBhvr>
                                        <p:cTn id="19" dur="26">
                                          <p:stCondLst>
                                            <p:cond delay="1312"/>
                                          </p:stCondLst>
                                        </p:cTn>
                                        <p:tgtEl>
                                          <p:spTgt spid="8"/>
                                        </p:tgtEl>
                                      </p:cBhvr>
                                      <p:to x="100000" y="80000"/>
                                    </p:animScale>
                                    <p:animScale>
                                      <p:cBhvr>
                                        <p:cTn id="20" dur="166" decel="50000">
                                          <p:stCondLst>
                                            <p:cond delay="1338"/>
                                          </p:stCondLst>
                                        </p:cTn>
                                        <p:tgtEl>
                                          <p:spTgt spid="8"/>
                                        </p:tgtEl>
                                      </p:cBhvr>
                                      <p:to x="100000" y="100000"/>
                                    </p:animScale>
                                    <p:animScale>
                                      <p:cBhvr>
                                        <p:cTn id="21" dur="26">
                                          <p:stCondLst>
                                            <p:cond delay="1642"/>
                                          </p:stCondLst>
                                        </p:cTn>
                                        <p:tgtEl>
                                          <p:spTgt spid="8"/>
                                        </p:tgtEl>
                                      </p:cBhvr>
                                      <p:to x="100000" y="90000"/>
                                    </p:animScale>
                                    <p:animScale>
                                      <p:cBhvr>
                                        <p:cTn id="22" dur="166" decel="50000">
                                          <p:stCondLst>
                                            <p:cond delay="1668"/>
                                          </p:stCondLst>
                                        </p:cTn>
                                        <p:tgtEl>
                                          <p:spTgt spid="8"/>
                                        </p:tgtEl>
                                      </p:cBhvr>
                                      <p:to x="100000" y="100000"/>
                                    </p:animScale>
                                    <p:animScale>
                                      <p:cBhvr>
                                        <p:cTn id="23" dur="26">
                                          <p:stCondLst>
                                            <p:cond delay="1808"/>
                                          </p:stCondLst>
                                        </p:cTn>
                                        <p:tgtEl>
                                          <p:spTgt spid="8"/>
                                        </p:tgtEl>
                                      </p:cBhvr>
                                      <p:to x="100000" y="95000"/>
                                    </p:animScale>
                                    <p:animScale>
                                      <p:cBhvr>
                                        <p:cTn id="2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849"/>
            <a:ext cx="8229600" cy="2309727"/>
          </a:xfrm>
        </p:spPr>
        <p:txBody>
          <a:bodyPr>
            <a:noAutofit/>
          </a:bodyPr>
          <a:lstStyle/>
          <a:p>
            <a:r>
              <a:rPr lang="en-US" sz="2000" b="1" dirty="0"/>
              <a:t>Question #2 - Same scenario as previous question.  </a:t>
            </a:r>
            <a:r>
              <a:rPr lang="en-US" sz="2000" dirty="0"/>
              <a:t>A budget has been created for a project by a supplier.  The budget for all costs has been determined to be $1,500,000 by the supplier (this includes direct and indirect costs direct and indirect, contingencies and management reserve).  The project has been quoted with an additional 15% for the suppliers fee (profit).  After the project has been executed all actual costs totaled $1,600,000.   What should the customer be billed if it was a cost plus fixed fee CPFF contract?</a:t>
            </a:r>
          </a:p>
        </p:txBody>
      </p:sp>
      <p:sp>
        <p:nvSpPr>
          <p:cNvPr id="6" name="Content Placeholder 5"/>
          <p:cNvSpPr>
            <a:spLocks noGrp="1"/>
          </p:cNvSpPr>
          <p:nvPr>
            <p:ph idx="1"/>
          </p:nvPr>
        </p:nvSpPr>
        <p:spPr>
          <a:xfrm>
            <a:off x="457200" y="3078534"/>
            <a:ext cx="8229600" cy="3246066"/>
          </a:xfrm>
        </p:spPr>
        <p:txBody>
          <a:bodyPr/>
          <a:lstStyle/>
          <a:p>
            <a:pPr marL="514350" indent="-514350">
              <a:buFont typeface="+mj-lt"/>
              <a:buAutoNum type="alphaLcParenR"/>
            </a:pPr>
            <a:r>
              <a:rPr lang="en-US" dirty="0"/>
              <a:t>$1,725,000</a:t>
            </a:r>
          </a:p>
          <a:p>
            <a:pPr marL="514350" indent="-514350">
              <a:buFont typeface="+mj-lt"/>
              <a:buAutoNum type="alphaLcParenR"/>
            </a:pPr>
            <a:r>
              <a:rPr lang="en-US" dirty="0"/>
              <a:t>$1,840,000</a:t>
            </a:r>
          </a:p>
          <a:p>
            <a:pPr marL="514350" indent="-514350">
              <a:buFont typeface="+mj-lt"/>
              <a:buAutoNum type="alphaLcParenR"/>
            </a:pPr>
            <a:r>
              <a:rPr lang="en-US" dirty="0"/>
              <a:t>$1,750,000</a:t>
            </a:r>
          </a:p>
          <a:p>
            <a:pPr marL="514350" indent="-514350">
              <a:buFont typeface="+mj-lt"/>
              <a:buAutoNum type="alphaLcParenR"/>
            </a:pPr>
            <a:r>
              <a:rPr lang="en-US" dirty="0"/>
              <a:t>$1,825,000</a:t>
            </a:r>
          </a:p>
          <a:p>
            <a:pPr marL="514350" indent="-514350">
              <a:buFont typeface="+mj-lt"/>
              <a:buAutoNum type="alphaLcParenR"/>
            </a:pPr>
            <a:endParaRPr lang="en-US" dirty="0"/>
          </a:p>
          <a:p>
            <a:pPr marL="514350" indent="-514350">
              <a:buFont typeface="+mj-lt"/>
              <a:buAutoNum type="alphaLcParen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798" y="5179590"/>
            <a:ext cx="602003" cy="637992"/>
          </a:xfrm>
          <a:prstGeom prst="rect">
            <a:avLst/>
          </a:prstGeom>
        </p:spPr>
      </p:pic>
      <p:sp>
        <p:nvSpPr>
          <p:cNvPr id="9" name="Octagon 8"/>
          <p:cNvSpPr>
            <a:spLocks noChangeAspect="1"/>
          </p:cNvSpPr>
          <p:nvPr/>
        </p:nvSpPr>
        <p:spPr>
          <a:xfrm>
            <a:off x="8432719" y="588153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4053678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704850"/>
            <a:ext cx="8001083" cy="1723992"/>
          </a:xfrm>
        </p:spPr>
        <p:txBody>
          <a:bodyPr>
            <a:noAutofit/>
          </a:bodyPr>
          <a:lstStyle/>
          <a:p>
            <a:r>
              <a:rPr lang="en-US" sz="2000" b="1" dirty="0"/>
              <a:t>Question #2 - Same scenario as previous question.  </a:t>
            </a:r>
            <a:r>
              <a:rPr lang="en-US" sz="2000" dirty="0"/>
              <a:t>A budget has been created for a project by a supplier.  The budget for all costs has been determined to be $1,500,000 by the supplier (this includes direct and indirect costs direct and indirect, contingencies and management reserve).  The project has been quoted with an additional 15% profit rate.  After the project has been executed all actual costs totaled $1,600,000.   What should the customer be billed if it was a cost plus fixed fee CPFF contract?</a:t>
            </a:r>
          </a:p>
        </p:txBody>
      </p:sp>
      <p:sp>
        <p:nvSpPr>
          <p:cNvPr id="6" name="Content Placeholder 5"/>
          <p:cNvSpPr>
            <a:spLocks noGrp="1"/>
          </p:cNvSpPr>
          <p:nvPr>
            <p:ph idx="1"/>
          </p:nvPr>
        </p:nvSpPr>
        <p:spPr>
          <a:xfrm>
            <a:off x="457200" y="3078534"/>
            <a:ext cx="8229600" cy="3246066"/>
          </a:xfrm>
        </p:spPr>
        <p:txBody>
          <a:bodyPr/>
          <a:lstStyle/>
          <a:p>
            <a:pPr marL="514350" indent="-514350">
              <a:buFont typeface="+mj-lt"/>
              <a:buAutoNum type="alphaLcParenR"/>
            </a:pPr>
            <a:r>
              <a:rPr lang="en-US" dirty="0"/>
              <a:t>$1,725,000</a:t>
            </a:r>
          </a:p>
          <a:p>
            <a:pPr marL="514350" indent="-514350">
              <a:buFont typeface="+mj-lt"/>
              <a:buAutoNum type="alphaLcParenR"/>
            </a:pPr>
            <a:r>
              <a:rPr lang="en-US" dirty="0"/>
              <a:t>$1,840,000</a:t>
            </a:r>
          </a:p>
          <a:p>
            <a:pPr marL="514350" indent="-514350">
              <a:buFont typeface="+mj-lt"/>
              <a:buAutoNum type="alphaLcParenR"/>
            </a:pPr>
            <a:r>
              <a:rPr lang="en-US" dirty="0"/>
              <a:t>$1,750,000</a:t>
            </a:r>
          </a:p>
          <a:p>
            <a:pPr marL="514350" indent="-514350">
              <a:buFont typeface="+mj-lt"/>
              <a:buAutoNum type="alphaLcParenR"/>
            </a:pPr>
            <a:r>
              <a:rPr lang="en-US" dirty="0"/>
              <a:t>$1,825,000</a:t>
            </a:r>
          </a:p>
          <a:p>
            <a:pPr marL="514350" indent="-514350">
              <a:buFont typeface="+mj-lt"/>
              <a:buAutoNum type="alphaLcParenR"/>
            </a:pPr>
            <a:endParaRPr lang="en-US" dirty="0"/>
          </a:p>
          <a:p>
            <a:pPr marL="514350" indent="-514350">
              <a:buFont typeface="+mj-lt"/>
              <a:buAutoNum type="alphaLcParen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C0C679-E1CA-4FB1-92B0-BD2E3A5EC8E9}" type="slidenum">
              <a:rPr kumimoji="0" lang="en-US" sz="1200" b="0" i="0" u="none" strike="noStrike" kern="1200" cap="none" spc="0" normalizeH="0" baseline="0" noProof="0" smtClean="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9" name="TextBox 8"/>
          <p:cNvSpPr txBox="1"/>
          <p:nvPr/>
        </p:nvSpPr>
        <p:spPr>
          <a:xfrm>
            <a:off x="457199" y="5744629"/>
            <a:ext cx="822960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$1,825,000</a:t>
            </a:r>
            <a:r>
              <a:rPr kumimoji="0" lang="en-US" sz="1800" b="0" i="0" u="none" strike="noStrike" kern="1200" cap="none" spc="0" normalizeH="0" noProof="0" dirty="0">
                <a:ln>
                  <a:noFill/>
                </a:ln>
                <a:solidFill>
                  <a:prstClr val="black"/>
                </a:solidFill>
                <a:effectLst/>
                <a:uLnTx/>
                <a:uFillTx/>
                <a:latin typeface="Arial" charset="0"/>
                <a:ea typeface="+mn-ea"/>
                <a:cs typeface="Arial" charset="0"/>
              </a:rPr>
              <a:t>  =  the fee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1,500,000 * 15% or $225K),</a:t>
            </a:r>
            <a:r>
              <a:rPr kumimoji="0" lang="en-US" sz="1800" b="0" i="0" u="none" strike="noStrike" kern="1200" cap="none" spc="0" normalizeH="0" noProof="0" dirty="0">
                <a:ln>
                  <a:noFill/>
                </a:ln>
                <a:solidFill>
                  <a:prstClr val="black"/>
                </a:solidFill>
                <a:effectLst/>
                <a:uLnTx/>
                <a:uFillTx/>
                <a:latin typeface="Arial" charset="0"/>
                <a:ea typeface="+mn-ea"/>
                <a:cs typeface="Arial" charset="0"/>
              </a:rPr>
              <a:t> plus actual costs $1,600K</a:t>
            </a:r>
            <a:endParaRPr kumimoji="0" lang="en-US"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8" name="Smiley Face 7"/>
          <p:cNvSpPr/>
          <p:nvPr/>
        </p:nvSpPr>
        <p:spPr>
          <a:xfrm>
            <a:off x="2817845" y="4485337"/>
            <a:ext cx="6096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83" y="741180"/>
            <a:ext cx="490119" cy="494743"/>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83" y="179187"/>
            <a:ext cx="457033" cy="457033"/>
          </a:xfrm>
          <a:prstGeom prst="rect">
            <a:avLst/>
          </a:prstGeom>
        </p:spPr>
      </p:pic>
    </p:spTree>
    <p:extLst>
      <p:ext uri="{BB962C8B-B14F-4D97-AF65-F5344CB8AC3E}">
        <p14:creationId xmlns:p14="http://schemas.microsoft.com/office/powerpoint/2010/main" val="299244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80">
                                          <p:stCondLst>
                                            <p:cond delay="0"/>
                                          </p:stCondLst>
                                        </p:cTn>
                                        <p:tgtEl>
                                          <p:spTgt spid="9"/>
                                        </p:tgtEl>
                                      </p:cBhvr>
                                    </p:animEffect>
                                    <p:anim calcmode="lin" valueType="num">
                                      <p:cBhvr>
                                        <p:cTn id="1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7" dur="26">
                                          <p:stCondLst>
                                            <p:cond delay="650"/>
                                          </p:stCondLst>
                                        </p:cTn>
                                        <p:tgtEl>
                                          <p:spTgt spid="9"/>
                                        </p:tgtEl>
                                      </p:cBhvr>
                                      <p:to x="100000" y="60000"/>
                                    </p:animScale>
                                    <p:animScale>
                                      <p:cBhvr>
                                        <p:cTn id="18" dur="166" decel="50000">
                                          <p:stCondLst>
                                            <p:cond delay="676"/>
                                          </p:stCondLst>
                                        </p:cTn>
                                        <p:tgtEl>
                                          <p:spTgt spid="9"/>
                                        </p:tgtEl>
                                      </p:cBhvr>
                                      <p:to x="100000" y="100000"/>
                                    </p:animScale>
                                    <p:animScale>
                                      <p:cBhvr>
                                        <p:cTn id="19" dur="26">
                                          <p:stCondLst>
                                            <p:cond delay="1312"/>
                                          </p:stCondLst>
                                        </p:cTn>
                                        <p:tgtEl>
                                          <p:spTgt spid="9"/>
                                        </p:tgtEl>
                                      </p:cBhvr>
                                      <p:to x="100000" y="80000"/>
                                    </p:animScale>
                                    <p:animScale>
                                      <p:cBhvr>
                                        <p:cTn id="20" dur="166" decel="50000">
                                          <p:stCondLst>
                                            <p:cond delay="1338"/>
                                          </p:stCondLst>
                                        </p:cTn>
                                        <p:tgtEl>
                                          <p:spTgt spid="9"/>
                                        </p:tgtEl>
                                      </p:cBhvr>
                                      <p:to x="100000" y="100000"/>
                                    </p:animScale>
                                    <p:animScale>
                                      <p:cBhvr>
                                        <p:cTn id="21" dur="26">
                                          <p:stCondLst>
                                            <p:cond delay="1642"/>
                                          </p:stCondLst>
                                        </p:cTn>
                                        <p:tgtEl>
                                          <p:spTgt spid="9"/>
                                        </p:tgtEl>
                                      </p:cBhvr>
                                      <p:to x="100000" y="90000"/>
                                    </p:animScale>
                                    <p:animScale>
                                      <p:cBhvr>
                                        <p:cTn id="22" dur="166" decel="50000">
                                          <p:stCondLst>
                                            <p:cond delay="1668"/>
                                          </p:stCondLst>
                                        </p:cTn>
                                        <p:tgtEl>
                                          <p:spTgt spid="9"/>
                                        </p:tgtEl>
                                      </p:cBhvr>
                                      <p:to x="100000" y="100000"/>
                                    </p:animScale>
                                    <p:animScale>
                                      <p:cBhvr>
                                        <p:cTn id="23" dur="26">
                                          <p:stCondLst>
                                            <p:cond delay="1808"/>
                                          </p:stCondLst>
                                        </p:cTn>
                                        <p:tgtEl>
                                          <p:spTgt spid="9"/>
                                        </p:tgtEl>
                                      </p:cBhvr>
                                      <p:to x="100000" y="95000"/>
                                    </p:animScale>
                                    <p:animScale>
                                      <p:cBhvr>
                                        <p:cTn id="24"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04850"/>
            <a:ext cx="8229600" cy="5619750"/>
          </a:xfrm>
        </p:spPr>
        <p:txBody>
          <a:bodyPr>
            <a:noAutofit/>
          </a:bodyPr>
          <a:lstStyle/>
          <a:p>
            <a:r>
              <a:rPr lang="en-US" sz="2000" b="1" dirty="0"/>
              <a:t>Question #3 </a:t>
            </a:r>
            <a:r>
              <a:rPr lang="en-US" sz="2000" dirty="0"/>
              <a:t>- A budget has been created for a project.  The budget has been determined to be $1,500,000 (this includes costs (direct and indirect), contingencies and management reserve.  The project has been priced as a CPFF contract with a fixed profit fee of $150,000.  After the project has been executed all actual costs totaled $1,600,000.   What should the customer be billed and what profit rate (</a:t>
            </a:r>
            <a:r>
              <a:rPr lang="en-CA" sz="2000" dirty="0"/>
              <a:t>divide the profit by your total </a:t>
            </a:r>
            <a:r>
              <a:rPr lang="en-CA" sz="2000" b="1" dirty="0"/>
              <a:t>actual</a:t>
            </a:r>
            <a:r>
              <a:rPr lang="en-CA" sz="2000" dirty="0"/>
              <a:t> costs) </a:t>
            </a:r>
            <a:r>
              <a:rPr lang="en-US" sz="2000" dirty="0"/>
              <a:t>does the seller end up making?  </a:t>
            </a:r>
          </a:p>
        </p:txBody>
      </p:sp>
      <p:sp>
        <p:nvSpPr>
          <p:cNvPr id="6" name="Content Placeholder 5"/>
          <p:cNvSpPr>
            <a:spLocks noGrp="1"/>
          </p:cNvSpPr>
          <p:nvPr>
            <p:ph idx="1"/>
          </p:nvPr>
        </p:nvSpPr>
        <p:spPr>
          <a:xfrm>
            <a:off x="457200" y="2971800"/>
            <a:ext cx="8229600" cy="3352800"/>
          </a:xfrm>
        </p:spPr>
        <p:txBody>
          <a:bodyPr/>
          <a:lstStyle/>
          <a:p>
            <a:pPr marL="514350" indent="-514350">
              <a:buFont typeface="+mj-lt"/>
              <a:buAutoNum type="alphaLcParenR"/>
            </a:pPr>
            <a:r>
              <a:rPr lang="en-US" dirty="0"/>
              <a:t>$1,650,000 and 10%</a:t>
            </a:r>
          </a:p>
          <a:p>
            <a:pPr marL="514350" indent="-514350">
              <a:buFont typeface="+mj-lt"/>
              <a:buAutoNum type="alphaLcParenR"/>
            </a:pPr>
            <a:r>
              <a:rPr lang="en-US" dirty="0"/>
              <a:t>$1,750,000 and 9.375%</a:t>
            </a:r>
          </a:p>
          <a:p>
            <a:pPr marL="514350" indent="-514350">
              <a:buFont typeface="+mj-lt"/>
              <a:buAutoNum type="alphaLcParenR"/>
            </a:pPr>
            <a:r>
              <a:rPr lang="en-US" dirty="0"/>
              <a:t>$1,750,000 and 10%</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35</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798" y="5179590"/>
            <a:ext cx="602003" cy="637992"/>
          </a:xfrm>
          <a:prstGeom prst="rect">
            <a:avLst/>
          </a:prstGeom>
        </p:spPr>
      </p:pic>
      <p:sp>
        <p:nvSpPr>
          <p:cNvPr id="8" name="Octagon 7"/>
          <p:cNvSpPr>
            <a:spLocks noChangeAspect="1"/>
          </p:cNvSpPr>
          <p:nvPr/>
        </p:nvSpPr>
        <p:spPr>
          <a:xfrm>
            <a:off x="8432719" y="588153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1790172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704850"/>
            <a:ext cx="7848600" cy="2235200"/>
          </a:xfrm>
        </p:spPr>
        <p:txBody>
          <a:bodyPr>
            <a:noAutofit/>
          </a:bodyPr>
          <a:lstStyle/>
          <a:p>
            <a:r>
              <a:rPr lang="en-US" sz="2000" b="1" dirty="0"/>
              <a:t>Question #3 </a:t>
            </a:r>
            <a:r>
              <a:rPr lang="en-US" sz="2000" dirty="0"/>
              <a:t>- A budget has been created for a project.  The budget has been determined to be $1,500,000 (this includes costs (direct and indirect), contingencies and management reserve.  The project has been priced as a CPFF contract with a fixed profit fee of $150,000.  After the project has been executed all actual costs totaled $1,600,000.   What should the customer be billed and what profit rate (</a:t>
            </a:r>
            <a:r>
              <a:rPr lang="en-CA" sz="2000" dirty="0"/>
              <a:t>divide the profit by your total costs) </a:t>
            </a:r>
            <a:r>
              <a:rPr lang="en-US" sz="2000" dirty="0"/>
              <a:t>does the seller end up making?  </a:t>
            </a:r>
          </a:p>
        </p:txBody>
      </p:sp>
      <p:sp>
        <p:nvSpPr>
          <p:cNvPr id="6" name="Content Placeholder 5"/>
          <p:cNvSpPr>
            <a:spLocks noGrp="1"/>
          </p:cNvSpPr>
          <p:nvPr>
            <p:ph idx="1"/>
          </p:nvPr>
        </p:nvSpPr>
        <p:spPr>
          <a:xfrm>
            <a:off x="457200" y="3197712"/>
            <a:ext cx="8229600" cy="1610956"/>
          </a:xfrm>
        </p:spPr>
        <p:txBody>
          <a:bodyPr/>
          <a:lstStyle/>
          <a:p>
            <a:pPr marL="514350" indent="-514350">
              <a:buFont typeface="+mj-lt"/>
              <a:buAutoNum type="alphaLcParenR"/>
            </a:pPr>
            <a:r>
              <a:rPr lang="en-US" dirty="0"/>
              <a:t>$1,650,000 and 10%</a:t>
            </a:r>
          </a:p>
          <a:p>
            <a:pPr marL="514350" indent="-514350">
              <a:buFont typeface="+mj-lt"/>
              <a:buAutoNum type="alphaLcParenR"/>
            </a:pPr>
            <a:r>
              <a:rPr lang="en-US" dirty="0"/>
              <a:t>$1,750,000 and 9.375%</a:t>
            </a:r>
          </a:p>
          <a:p>
            <a:pPr marL="514350" indent="-514350">
              <a:buFont typeface="+mj-lt"/>
              <a:buAutoNum type="alphaLcParenR"/>
            </a:pPr>
            <a:r>
              <a:rPr lang="en-US" dirty="0"/>
              <a:t>$1,750,000 and 10%</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36</a:t>
            </a:fld>
            <a:endParaRPr lang="en-US" dirty="0"/>
          </a:p>
        </p:txBody>
      </p:sp>
      <p:sp>
        <p:nvSpPr>
          <p:cNvPr id="7" name="Smiley Face 6"/>
          <p:cNvSpPr/>
          <p:nvPr/>
        </p:nvSpPr>
        <p:spPr>
          <a:xfrm>
            <a:off x="4572000" y="3662169"/>
            <a:ext cx="6096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83" y="741180"/>
            <a:ext cx="490119" cy="49474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83" y="179187"/>
            <a:ext cx="457033" cy="457033"/>
          </a:xfrm>
          <a:prstGeom prst="rect">
            <a:avLst/>
          </a:prstGeom>
        </p:spPr>
      </p:pic>
      <p:sp>
        <p:nvSpPr>
          <p:cNvPr id="12" name="TextBox 11"/>
          <p:cNvSpPr txBox="1"/>
          <p:nvPr/>
        </p:nvSpPr>
        <p:spPr>
          <a:xfrm>
            <a:off x="457200" y="5275012"/>
            <a:ext cx="8321040" cy="923330"/>
          </a:xfrm>
          <a:prstGeom prst="rect">
            <a:avLst/>
          </a:prstGeom>
          <a:noFill/>
        </p:spPr>
        <p:txBody>
          <a:bodyPr wrap="square" rtlCol="0">
            <a:spAutoFit/>
          </a:bodyPr>
          <a:lstStyle/>
          <a:p>
            <a:pPr lvl="0">
              <a:defRPr/>
            </a:pPr>
            <a:r>
              <a:rPr lang="en-US" dirty="0">
                <a:solidFill>
                  <a:prstClr val="black"/>
                </a:solidFill>
              </a:rPr>
              <a:t>A Cost Plus Fixed Fee would be $1600K plus fixed fee of $150K or $1750K.  The profit for the seller would be their fee of $150K, but their actual costs were $1600 not $1500.  So $150K/$1600K = 0.09375 or 9.375%</a:t>
            </a:r>
            <a:endParaRPr kumimoji="0" lang="en-US"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179357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80">
                                          <p:stCondLst>
                                            <p:cond delay="0"/>
                                          </p:stCondLst>
                                        </p:cTn>
                                        <p:tgtEl>
                                          <p:spTgt spid="12"/>
                                        </p:tgtEl>
                                      </p:cBhvr>
                                    </p:animEffect>
                                    <p:anim calcmode="lin" valueType="num">
                                      <p:cBhvr>
                                        <p:cTn id="1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7" dur="26">
                                          <p:stCondLst>
                                            <p:cond delay="650"/>
                                          </p:stCondLst>
                                        </p:cTn>
                                        <p:tgtEl>
                                          <p:spTgt spid="12"/>
                                        </p:tgtEl>
                                      </p:cBhvr>
                                      <p:to x="100000" y="60000"/>
                                    </p:animScale>
                                    <p:animScale>
                                      <p:cBhvr>
                                        <p:cTn id="18" dur="166" decel="50000">
                                          <p:stCondLst>
                                            <p:cond delay="676"/>
                                          </p:stCondLst>
                                        </p:cTn>
                                        <p:tgtEl>
                                          <p:spTgt spid="12"/>
                                        </p:tgtEl>
                                      </p:cBhvr>
                                      <p:to x="100000" y="100000"/>
                                    </p:animScale>
                                    <p:animScale>
                                      <p:cBhvr>
                                        <p:cTn id="19" dur="26">
                                          <p:stCondLst>
                                            <p:cond delay="1312"/>
                                          </p:stCondLst>
                                        </p:cTn>
                                        <p:tgtEl>
                                          <p:spTgt spid="12"/>
                                        </p:tgtEl>
                                      </p:cBhvr>
                                      <p:to x="100000" y="80000"/>
                                    </p:animScale>
                                    <p:animScale>
                                      <p:cBhvr>
                                        <p:cTn id="20" dur="166" decel="50000">
                                          <p:stCondLst>
                                            <p:cond delay="1338"/>
                                          </p:stCondLst>
                                        </p:cTn>
                                        <p:tgtEl>
                                          <p:spTgt spid="12"/>
                                        </p:tgtEl>
                                      </p:cBhvr>
                                      <p:to x="100000" y="100000"/>
                                    </p:animScale>
                                    <p:animScale>
                                      <p:cBhvr>
                                        <p:cTn id="21" dur="26">
                                          <p:stCondLst>
                                            <p:cond delay="1642"/>
                                          </p:stCondLst>
                                        </p:cTn>
                                        <p:tgtEl>
                                          <p:spTgt spid="12"/>
                                        </p:tgtEl>
                                      </p:cBhvr>
                                      <p:to x="100000" y="90000"/>
                                    </p:animScale>
                                    <p:animScale>
                                      <p:cBhvr>
                                        <p:cTn id="22" dur="166" decel="50000">
                                          <p:stCondLst>
                                            <p:cond delay="1668"/>
                                          </p:stCondLst>
                                        </p:cTn>
                                        <p:tgtEl>
                                          <p:spTgt spid="12"/>
                                        </p:tgtEl>
                                      </p:cBhvr>
                                      <p:to x="100000" y="100000"/>
                                    </p:animScale>
                                    <p:animScale>
                                      <p:cBhvr>
                                        <p:cTn id="23" dur="26">
                                          <p:stCondLst>
                                            <p:cond delay="1808"/>
                                          </p:stCondLst>
                                        </p:cTn>
                                        <p:tgtEl>
                                          <p:spTgt spid="12"/>
                                        </p:tgtEl>
                                      </p:cBhvr>
                                      <p:to x="100000" y="95000"/>
                                    </p:animScale>
                                    <p:animScale>
                                      <p:cBhvr>
                                        <p:cTn id="24"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9316" y="266303"/>
            <a:ext cx="8229600" cy="1668861"/>
          </a:xfrm>
        </p:spPr>
        <p:txBody>
          <a:bodyPr>
            <a:noAutofit/>
          </a:bodyPr>
          <a:lstStyle/>
          <a:p>
            <a:r>
              <a:rPr lang="en-US" sz="2000" b="1" dirty="0"/>
              <a:t>Question #4 </a:t>
            </a:r>
            <a:r>
              <a:rPr lang="en-US" sz="2000" dirty="0"/>
              <a:t>- A budget has been created for a project.  The budget has been determined to be $1,500,000 (this includes costs, both direct and indirect), contingencies and management reserve.  The project has been priced as a CPFF contract with a fixed fee of 10%.  After the project has been executed all actual costs totaled $1,600,000.   What should the customer be billed?  </a:t>
            </a:r>
          </a:p>
        </p:txBody>
      </p:sp>
      <p:sp>
        <p:nvSpPr>
          <p:cNvPr id="6" name="Content Placeholder 5"/>
          <p:cNvSpPr>
            <a:spLocks noGrp="1"/>
          </p:cNvSpPr>
          <p:nvPr>
            <p:ph idx="1"/>
          </p:nvPr>
        </p:nvSpPr>
        <p:spPr>
          <a:xfrm>
            <a:off x="457200" y="1935164"/>
            <a:ext cx="8229600" cy="2226290"/>
          </a:xfrm>
        </p:spPr>
        <p:txBody>
          <a:bodyPr/>
          <a:lstStyle/>
          <a:p>
            <a:pPr marL="514350" indent="-514350">
              <a:buFont typeface="+mj-lt"/>
              <a:buAutoNum type="alphaLcParenR"/>
            </a:pPr>
            <a:r>
              <a:rPr lang="en-US" dirty="0"/>
              <a:t>$1,600,000</a:t>
            </a:r>
          </a:p>
          <a:p>
            <a:pPr marL="514350" indent="-514350">
              <a:buFont typeface="+mj-lt"/>
              <a:buAutoNum type="alphaLcParenR"/>
            </a:pPr>
            <a:r>
              <a:rPr lang="en-US" dirty="0"/>
              <a:t>$1,650,000 </a:t>
            </a:r>
          </a:p>
          <a:p>
            <a:pPr marL="514350" indent="-514350">
              <a:buFont typeface="+mj-lt"/>
              <a:buAutoNum type="alphaLcParenR"/>
            </a:pPr>
            <a:r>
              <a:rPr lang="en-US" dirty="0"/>
              <a:t>$1,750,000</a:t>
            </a:r>
          </a:p>
          <a:p>
            <a:pPr marL="514350" indent="-514350">
              <a:buFont typeface="+mj-lt"/>
              <a:buAutoNum type="alphaLcParenR"/>
            </a:pPr>
            <a:r>
              <a:rPr lang="en-US" dirty="0"/>
              <a:t>$1,760,000</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37</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798" y="5179590"/>
            <a:ext cx="602003" cy="637992"/>
          </a:xfrm>
          <a:prstGeom prst="rect">
            <a:avLst/>
          </a:prstGeom>
        </p:spPr>
      </p:pic>
      <p:sp>
        <p:nvSpPr>
          <p:cNvPr id="8" name="Octagon 7"/>
          <p:cNvSpPr>
            <a:spLocks noChangeAspect="1"/>
          </p:cNvSpPr>
          <p:nvPr/>
        </p:nvSpPr>
        <p:spPr>
          <a:xfrm>
            <a:off x="8432719" y="588153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2903363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399316" y="266303"/>
            <a:ext cx="7916345" cy="1820681"/>
          </a:xfrm>
        </p:spPr>
        <p:txBody>
          <a:bodyPr>
            <a:noAutofit/>
          </a:bodyPr>
          <a:lstStyle/>
          <a:p>
            <a:r>
              <a:rPr lang="en-US" sz="2000" b="1" dirty="0"/>
              <a:t>Question #4 </a:t>
            </a:r>
            <a:r>
              <a:rPr lang="en-US" sz="2000" dirty="0"/>
              <a:t>- A budget has been created for a project.  The budget has been determined to be $1,500,000 (this includes costs (direct and indirect), contingencies and management reserve.  The project has been priced as a CPFF contract with a fixed fee of 10%.  After the project has been executed all actual costs totaled $1,600,000.   What should the customer be billed?  </a:t>
            </a:r>
          </a:p>
        </p:txBody>
      </p:sp>
      <p:sp>
        <p:nvSpPr>
          <p:cNvPr id="6" name="Content Placeholder 5"/>
          <p:cNvSpPr>
            <a:spLocks noGrp="1"/>
          </p:cNvSpPr>
          <p:nvPr>
            <p:ph idx="1"/>
          </p:nvPr>
        </p:nvSpPr>
        <p:spPr>
          <a:xfrm>
            <a:off x="457200" y="1935164"/>
            <a:ext cx="8229600" cy="2226290"/>
          </a:xfrm>
        </p:spPr>
        <p:txBody>
          <a:bodyPr/>
          <a:lstStyle/>
          <a:p>
            <a:pPr marL="514350" indent="-514350">
              <a:buFont typeface="+mj-lt"/>
              <a:buAutoNum type="alphaLcParenR"/>
            </a:pPr>
            <a:r>
              <a:rPr lang="en-US" dirty="0"/>
              <a:t>$1,600,000</a:t>
            </a:r>
          </a:p>
          <a:p>
            <a:pPr marL="514350" indent="-514350">
              <a:buFont typeface="+mj-lt"/>
              <a:buAutoNum type="alphaLcParenR"/>
            </a:pPr>
            <a:r>
              <a:rPr lang="en-US" dirty="0"/>
              <a:t>$1,650,000 </a:t>
            </a:r>
          </a:p>
          <a:p>
            <a:pPr marL="514350" indent="-514350">
              <a:buFont typeface="+mj-lt"/>
              <a:buAutoNum type="alphaLcParenR"/>
            </a:pPr>
            <a:r>
              <a:rPr lang="en-US" dirty="0"/>
              <a:t>$1,750,000</a:t>
            </a:r>
          </a:p>
          <a:p>
            <a:pPr marL="514350" indent="-514350">
              <a:buFont typeface="+mj-lt"/>
              <a:buAutoNum type="alphaLcParenR"/>
            </a:pPr>
            <a:r>
              <a:rPr lang="en-US" dirty="0"/>
              <a:t>$1,760,000</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38</a:t>
            </a:fld>
            <a:endParaRPr lang="en-US" dirty="0"/>
          </a:p>
        </p:txBody>
      </p:sp>
      <p:sp>
        <p:nvSpPr>
          <p:cNvPr id="7" name="Smiley Face 6"/>
          <p:cNvSpPr/>
          <p:nvPr/>
        </p:nvSpPr>
        <p:spPr>
          <a:xfrm>
            <a:off x="2982686" y="2921569"/>
            <a:ext cx="609600" cy="54008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83" y="741180"/>
            <a:ext cx="490119" cy="49474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83" y="179187"/>
            <a:ext cx="457033" cy="457033"/>
          </a:xfrm>
          <a:prstGeom prst="rect">
            <a:avLst/>
          </a:prstGeom>
        </p:spPr>
      </p:pic>
      <p:sp>
        <p:nvSpPr>
          <p:cNvPr id="12" name="TextBox 11"/>
          <p:cNvSpPr txBox="1"/>
          <p:nvPr/>
        </p:nvSpPr>
        <p:spPr>
          <a:xfrm>
            <a:off x="457200" y="4629554"/>
            <a:ext cx="8321040" cy="1754326"/>
          </a:xfrm>
          <a:prstGeom prst="rect">
            <a:avLst/>
          </a:prstGeom>
          <a:noFill/>
        </p:spPr>
        <p:txBody>
          <a:bodyPr wrap="square" rtlCol="0">
            <a:spAutoFit/>
          </a:bodyPr>
          <a:lstStyle/>
          <a:p>
            <a:pPr lvl="0">
              <a:defRPr/>
            </a:pPr>
            <a:r>
              <a:rPr lang="en-US" dirty="0">
                <a:solidFill>
                  <a:prstClr val="black"/>
                </a:solidFill>
              </a:rPr>
              <a:t>The invoice to the customer for a Cost Plus Fixed Fee contract would be the same as the previous question.  Although the fixed fee is 10% in this question rather than $150K in the previous question, the 10% is applied to the estimated costs of $1500K which would be $150K as per the previous question. We </a:t>
            </a:r>
            <a:r>
              <a:rPr lang="en-US" b="1" dirty="0">
                <a:solidFill>
                  <a:prstClr val="black"/>
                </a:solidFill>
              </a:rPr>
              <a:t>DO NOT</a:t>
            </a:r>
            <a:r>
              <a:rPr lang="en-US" dirty="0">
                <a:solidFill>
                  <a:prstClr val="black"/>
                </a:solidFill>
              </a:rPr>
              <a:t> apply the 10% to the actual costs of $1600K.  The fixed fee is fixed before the contract starts, we wouldn’t even know the final actual costs.</a:t>
            </a:r>
            <a:endParaRPr kumimoji="0" lang="en-US"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Tree>
    <p:extLst>
      <p:ext uri="{BB962C8B-B14F-4D97-AF65-F5344CB8AC3E}">
        <p14:creationId xmlns:p14="http://schemas.microsoft.com/office/powerpoint/2010/main" val="215965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80">
                                          <p:stCondLst>
                                            <p:cond delay="0"/>
                                          </p:stCondLst>
                                        </p:cTn>
                                        <p:tgtEl>
                                          <p:spTgt spid="12"/>
                                        </p:tgtEl>
                                      </p:cBhvr>
                                    </p:animEffect>
                                    <p:anim calcmode="lin" valueType="num">
                                      <p:cBhvr>
                                        <p:cTn id="1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7" dur="26">
                                          <p:stCondLst>
                                            <p:cond delay="650"/>
                                          </p:stCondLst>
                                        </p:cTn>
                                        <p:tgtEl>
                                          <p:spTgt spid="12"/>
                                        </p:tgtEl>
                                      </p:cBhvr>
                                      <p:to x="100000" y="60000"/>
                                    </p:animScale>
                                    <p:animScale>
                                      <p:cBhvr>
                                        <p:cTn id="18" dur="166" decel="50000">
                                          <p:stCondLst>
                                            <p:cond delay="676"/>
                                          </p:stCondLst>
                                        </p:cTn>
                                        <p:tgtEl>
                                          <p:spTgt spid="12"/>
                                        </p:tgtEl>
                                      </p:cBhvr>
                                      <p:to x="100000" y="100000"/>
                                    </p:animScale>
                                    <p:animScale>
                                      <p:cBhvr>
                                        <p:cTn id="19" dur="26">
                                          <p:stCondLst>
                                            <p:cond delay="1312"/>
                                          </p:stCondLst>
                                        </p:cTn>
                                        <p:tgtEl>
                                          <p:spTgt spid="12"/>
                                        </p:tgtEl>
                                      </p:cBhvr>
                                      <p:to x="100000" y="80000"/>
                                    </p:animScale>
                                    <p:animScale>
                                      <p:cBhvr>
                                        <p:cTn id="20" dur="166" decel="50000">
                                          <p:stCondLst>
                                            <p:cond delay="1338"/>
                                          </p:stCondLst>
                                        </p:cTn>
                                        <p:tgtEl>
                                          <p:spTgt spid="12"/>
                                        </p:tgtEl>
                                      </p:cBhvr>
                                      <p:to x="100000" y="100000"/>
                                    </p:animScale>
                                    <p:animScale>
                                      <p:cBhvr>
                                        <p:cTn id="21" dur="26">
                                          <p:stCondLst>
                                            <p:cond delay="1642"/>
                                          </p:stCondLst>
                                        </p:cTn>
                                        <p:tgtEl>
                                          <p:spTgt spid="12"/>
                                        </p:tgtEl>
                                      </p:cBhvr>
                                      <p:to x="100000" y="90000"/>
                                    </p:animScale>
                                    <p:animScale>
                                      <p:cBhvr>
                                        <p:cTn id="22" dur="166" decel="50000">
                                          <p:stCondLst>
                                            <p:cond delay="1668"/>
                                          </p:stCondLst>
                                        </p:cTn>
                                        <p:tgtEl>
                                          <p:spTgt spid="12"/>
                                        </p:tgtEl>
                                      </p:cBhvr>
                                      <p:to x="100000" y="100000"/>
                                    </p:animScale>
                                    <p:animScale>
                                      <p:cBhvr>
                                        <p:cTn id="23" dur="26">
                                          <p:stCondLst>
                                            <p:cond delay="1808"/>
                                          </p:stCondLst>
                                        </p:cTn>
                                        <p:tgtEl>
                                          <p:spTgt spid="12"/>
                                        </p:tgtEl>
                                      </p:cBhvr>
                                      <p:to x="100000" y="95000"/>
                                    </p:animScale>
                                    <p:animScale>
                                      <p:cBhvr>
                                        <p:cTn id="24"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92163"/>
            <a:ext cx="8229600" cy="1143000"/>
          </a:xfrm>
        </p:spPr>
        <p:txBody>
          <a:bodyPr>
            <a:noAutofit/>
          </a:bodyPr>
          <a:lstStyle/>
          <a:p>
            <a:r>
              <a:rPr lang="en-US" sz="2000" b="1" dirty="0"/>
              <a:t>Question #5 </a:t>
            </a:r>
            <a:r>
              <a:rPr lang="en-US" sz="2000" dirty="0"/>
              <a:t>- A budget has been created for a project.  The budget has been determined to be $1,500,000 (this includes costs (direct and indirect), contingencies and management reserve.  The project has been priced as a Firm Fixed contract with a profit of 15% for the suppliers fee (profit).  After the project has been executed all actual costs totaled $1,400,000.   What should the customer be billed and what profit rate (</a:t>
            </a:r>
            <a:r>
              <a:rPr lang="en-CA" sz="2000" dirty="0"/>
              <a:t>divide the profit by your total costs)</a:t>
            </a:r>
            <a:r>
              <a:rPr lang="en-US" sz="2000" dirty="0"/>
              <a:t> do they end up making?  </a:t>
            </a:r>
          </a:p>
        </p:txBody>
      </p:sp>
      <p:sp>
        <p:nvSpPr>
          <p:cNvPr id="6" name="Content Placeholder 5"/>
          <p:cNvSpPr>
            <a:spLocks noGrp="1"/>
          </p:cNvSpPr>
          <p:nvPr>
            <p:ph idx="1"/>
          </p:nvPr>
        </p:nvSpPr>
        <p:spPr>
          <a:xfrm>
            <a:off x="457200" y="3390740"/>
            <a:ext cx="8229600" cy="2328927"/>
          </a:xfrm>
        </p:spPr>
        <p:txBody>
          <a:bodyPr/>
          <a:lstStyle/>
          <a:p>
            <a:pPr marL="514350" indent="-514350">
              <a:buFont typeface="+mj-lt"/>
              <a:buAutoNum type="alphaLcParenR"/>
            </a:pPr>
            <a:r>
              <a:rPr lang="en-US" dirty="0"/>
              <a:t>$1,725,000 and 15%</a:t>
            </a:r>
          </a:p>
          <a:p>
            <a:pPr marL="514350" indent="-514350">
              <a:buFont typeface="+mj-lt"/>
              <a:buAutoNum type="alphaLcParenR"/>
            </a:pPr>
            <a:r>
              <a:rPr lang="en-US" dirty="0"/>
              <a:t>$1,725,000 and 23.21%</a:t>
            </a:r>
          </a:p>
          <a:p>
            <a:pPr marL="514350" indent="-514350">
              <a:buFont typeface="+mj-lt"/>
              <a:buAutoNum type="alphaLcParenR"/>
            </a:pPr>
            <a:r>
              <a:rPr lang="en-US" dirty="0"/>
              <a:t>$1,610,000 and 15%</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39</a:t>
            </a:fld>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798" y="5179590"/>
            <a:ext cx="602003" cy="637992"/>
          </a:xfrm>
          <a:prstGeom prst="rect">
            <a:avLst/>
          </a:prstGeom>
        </p:spPr>
      </p:pic>
      <p:sp>
        <p:nvSpPr>
          <p:cNvPr id="8" name="Octagon 7"/>
          <p:cNvSpPr>
            <a:spLocks noChangeAspect="1"/>
          </p:cNvSpPr>
          <p:nvPr/>
        </p:nvSpPr>
        <p:spPr>
          <a:xfrm>
            <a:off x="8432719" y="588153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57112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849"/>
            <a:ext cx="8229600" cy="1143000"/>
          </a:xfrm>
        </p:spPr>
        <p:txBody>
          <a:bodyPr>
            <a:normAutofit/>
          </a:bodyPr>
          <a:lstStyle/>
          <a:p>
            <a:r>
              <a:rPr lang="en-US" dirty="0"/>
              <a:t>Determine Budget 7.3 in PMBOK</a:t>
            </a:r>
          </a:p>
        </p:txBody>
      </p:sp>
      <p:sp>
        <p:nvSpPr>
          <p:cNvPr id="3" name="Content Placeholder 2"/>
          <p:cNvSpPr>
            <a:spLocks noGrp="1"/>
          </p:cNvSpPr>
          <p:nvPr>
            <p:ph idx="1"/>
          </p:nvPr>
        </p:nvSpPr>
        <p:spPr>
          <a:xfrm>
            <a:off x="4165600" y="1494919"/>
            <a:ext cx="4749800" cy="4982429"/>
          </a:xfrm>
        </p:spPr>
        <p:txBody>
          <a:bodyPr/>
          <a:lstStyle/>
          <a:p>
            <a:r>
              <a:rPr lang="en-US" dirty="0"/>
              <a:t>A process to capture the estimated costs of the activities within work packages including cost reserves to create a project budget (an </a:t>
            </a:r>
            <a:r>
              <a:rPr lang="en-US" b="1" dirty="0"/>
              <a:t>approved</a:t>
            </a:r>
            <a:r>
              <a:rPr lang="en-US" dirty="0"/>
              <a:t> cost baseline).  Someone senior involved in the project had to “</a:t>
            </a:r>
            <a:r>
              <a:rPr lang="en-US" b="1" dirty="0"/>
              <a:t>sign off</a:t>
            </a:r>
            <a:r>
              <a:rPr lang="en-US" dirty="0"/>
              <a:t>” on the baseline – </a:t>
            </a:r>
            <a:r>
              <a:rPr lang="en-US"/>
              <a:t>it might </a:t>
            </a:r>
            <a:r>
              <a:rPr lang="en-US" dirty="0"/>
              <a:t>be the customer or the project sponsor. </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4</a:t>
            </a:fld>
            <a:endParaRPr lang="en-US" dirty="0"/>
          </a:p>
        </p:txBody>
      </p:sp>
      <p:sp>
        <p:nvSpPr>
          <p:cNvPr id="13" name="TextBox 4"/>
          <p:cNvSpPr txBox="1">
            <a:spLocks noChangeArrowheads="1"/>
          </p:cNvSpPr>
          <p:nvPr/>
        </p:nvSpPr>
        <p:spPr bwMode="auto">
          <a:xfrm>
            <a:off x="2949676" y="6110129"/>
            <a:ext cx="26550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CA" sz="1000" dirty="0"/>
              <a:t>Source: PMBOK 6</a:t>
            </a:r>
            <a:r>
              <a:rPr lang="en-CA" sz="1000" baseline="30000" dirty="0"/>
              <a:t>th</a:t>
            </a:r>
            <a:r>
              <a:rPr lang="en-CA" sz="1000" dirty="0"/>
              <a:t> Edition, 2017  </a:t>
            </a:r>
          </a:p>
        </p:txBody>
      </p:sp>
      <p:pic>
        <p:nvPicPr>
          <p:cNvPr id="8" name="Picture 7"/>
          <p:cNvPicPr>
            <a:picLocks noChangeAspect="1"/>
          </p:cNvPicPr>
          <p:nvPr/>
        </p:nvPicPr>
        <p:blipFill rotWithShape="1">
          <a:blip r:embed="rId2"/>
          <a:srcRect l="69746" t="8516" b="50074"/>
          <a:stretch/>
        </p:blipFill>
        <p:spPr>
          <a:xfrm>
            <a:off x="324463" y="958645"/>
            <a:ext cx="3156156" cy="5619928"/>
          </a:xfrm>
          <a:prstGeom prst="rect">
            <a:avLst/>
          </a:prstGeom>
        </p:spPr>
      </p:pic>
    </p:spTree>
    <p:extLst>
      <p:ext uri="{BB962C8B-B14F-4D97-AF65-F5344CB8AC3E}">
        <p14:creationId xmlns:p14="http://schemas.microsoft.com/office/powerpoint/2010/main" val="2839613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57200" y="792163"/>
            <a:ext cx="7675581" cy="2402858"/>
          </a:xfrm>
        </p:spPr>
        <p:txBody>
          <a:bodyPr>
            <a:noAutofit/>
          </a:bodyPr>
          <a:lstStyle/>
          <a:p>
            <a:r>
              <a:rPr lang="en-US" sz="2000" b="1" dirty="0"/>
              <a:t>Question #5 </a:t>
            </a:r>
            <a:r>
              <a:rPr lang="en-US" sz="2000" dirty="0"/>
              <a:t>- A budget has been created for a project.  The budget has been determined to be $1,500,000 (this includes costs (direct and indirect), contingencies and management reserve.  The project has been priced as a Firm Fixed contract with a profit of 15% for the suppliers fee (profit).  After the project has been executed all actual costs totaled $1,400,000.   What should the customer be billed and what profit rate (</a:t>
            </a:r>
            <a:r>
              <a:rPr lang="en-CA" sz="2000" dirty="0"/>
              <a:t>divide the profit by your total costs)</a:t>
            </a:r>
            <a:r>
              <a:rPr lang="en-US" sz="2000" dirty="0"/>
              <a:t> do they end up making?  </a:t>
            </a:r>
          </a:p>
        </p:txBody>
      </p:sp>
      <p:sp>
        <p:nvSpPr>
          <p:cNvPr id="6" name="Content Placeholder 5"/>
          <p:cNvSpPr>
            <a:spLocks noGrp="1"/>
          </p:cNvSpPr>
          <p:nvPr>
            <p:ph idx="1"/>
          </p:nvPr>
        </p:nvSpPr>
        <p:spPr>
          <a:xfrm>
            <a:off x="457200" y="3390740"/>
            <a:ext cx="8229600" cy="2328927"/>
          </a:xfrm>
        </p:spPr>
        <p:txBody>
          <a:bodyPr/>
          <a:lstStyle/>
          <a:p>
            <a:pPr marL="514350" indent="-514350">
              <a:buFont typeface="+mj-lt"/>
              <a:buAutoNum type="alphaLcParenR"/>
            </a:pPr>
            <a:r>
              <a:rPr lang="en-US" dirty="0"/>
              <a:t>$1,725,000 and 15%</a:t>
            </a:r>
          </a:p>
          <a:p>
            <a:pPr marL="514350" indent="-514350">
              <a:buFont typeface="+mj-lt"/>
              <a:buAutoNum type="alphaLcParenR"/>
            </a:pPr>
            <a:r>
              <a:rPr lang="en-US" dirty="0"/>
              <a:t>$1,725,000 and 23.21%</a:t>
            </a:r>
          </a:p>
          <a:p>
            <a:pPr marL="514350" indent="-514350">
              <a:buFont typeface="+mj-lt"/>
              <a:buAutoNum type="alphaLcParenR"/>
            </a:pPr>
            <a:r>
              <a:rPr lang="en-US" dirty="0"/>
              <a:t>$1,610,000 and 15%</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40</a:t>
            </a:fld>
            <a:endParaRPr lang="en-US" dirty="0"/>
          </a:p>
        </p:txBody>
      </p:sp>
      <p:sp>
        <p:nvSpPr>
          <p:cNvPr id="7" name="Smiley Face 6"/>
          <p:cNvSpPr/>
          <p:nvPr/>
        </p:nvSpPr>
        <p:spPr>
          <a:xfrm>
            <a:off x="4267200" y="3909738"/>
            <a:ext cx="6096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7200" y="5166038"/>
            <a:ext cx="822960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a:t>
            </a:r>
            <a:r>
              <a:rPr kumimoji="0" lang="en-US" sz="1800" b="0" i="0" u="none" strike="noStrike" kern="1200" cap="none" spc="0" normalizeH="0" noProof="0" dirty="0">
                <a:ln>
                  <a:noFill/>
                </a:ln>
                <a:solidFill>
                  <a:prstClr val="black"/>
                </a:solidFill>
                <a:effectLst/>
                <a:uLnTx/>
                <a:uFillTx/>
                <a:latin typeface="Arial" charset="0"/>
                <a:ea typeface="+mn-ea"/>
                <a:cs typeface="Arial" charset="0"/>
              </a:rPr>
              <a:t> FFP would have been quoted at $1,500K plus $225K (15% of $1,500K) = $1,725K.  Because it’s fixed fee, and the costs were only $1,400K the supplier’s actual profit would have ended up being $1,725 - $1,400 or $325K.  $325K/$1,400 = 23.21%</a:t>
            </a:r>
            <a:endParaRPr kumimoji="0" lang="en-US"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83" y="741180"/>
            <a:ext cx="490119" cy="49474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283" y="179187"/>
            <a:ext cx="457033" cy="457033"/>
          </a:xfrm>
          <a:prstGeom prst="rect">
            <a:avLst/>
          </a:prstGeom>
        </p:spPr>
      </p:pic>
    </p:spTree>
    <p:extLst>
      <p:ext uri="{BB962C8B-B14F-4D97-AF65-F5344CB8AC3E}">
        <p14:creationId xmlns:p14="http://schemas.microsoft.com/office/powerpoint/2010/main" val="275369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80">
                                          <p:stCondLst>
                                            <p:cond delay="0"/>
                                          </p:stCondLst>
                                        </p:cTn>
                                        <p:tgtEl>
                                          <p:spTgt spid="11"/>
                                        </p:tgtEl>
                                      </p:cBhvr>
                                    </p:animEffect>
                                    <p:anim calcmode="lin" valueType="num">
                                      <p:cBhvr>
                                        <p:cTn id="1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7" dur="26">
                                          <p:stCondLst>
                                            <p:cond delay="650"/>
                                          </p:stCondLst>
                                        </p:cTn>
                                        <p:tgtEl>
                                          <p:spTgt spid="11"/>
                                        </p:tgtEl>
                                      </p:cBhvr>
                                      <p:to x="100000" y="60000"/>
                                    </p:animScale>
                                    <p:animScale>
                                      <p:cBhvr>
                                        <p:cTn id="18" dur="166" decel="50000">
                                          <p:stCondLst>
                                            <p:cond delay="676"/>
                                          </p:stCondLst>
                                        </p:cTn>
                                        <p:tgtEl>
                                          <p:spTgt spid="11"/>
                                        </p:tgtEl>
                                      </p:cBhvr>
                                      <p:to x="100000" y="100000"/>
                                    </p:animScale>
                                    <p:animScale>
                                      <p:cBhvr>
                                        <p:cTn id="19" dur="26">
                                          <p:stCondLst>
                                            <p:cond delay="1312"/>
                                          </p:stCondLst>
                                        </p:cTn>
                                        <p:tgtEl>
                                          <p:spTgt spid="11"/>
                                        </p:tgtEl>
                                      </p:cBhvr>
                                      <p:to x="100000" y="80000"/>
                                    </p:animScale>
                                    <p:animScale>
                                      <p:cBhvr>
                                        <p:cTn id="20" dur="166" decel="50000">
                                          <p:stCondLst>
                                            <p:cond delay="1338"/>
                                          </p:stCondLst>
                                        </p:cTn>
                                        <p:tgtEl>
                                          <p:spTgt spid="11"/>
                                        </p:tgtEl>
                                      </p:cBhvr>
                                      <p:to x="100000" y="100000"/>
                                    </p:animScale>
                                    <p:animScale>
                                      <p:cBhvr>
                                        <p:cTn id="21" dur="26">
                                          <p:stCondLst>
                                            <p:cond delay="1642"/>
                                          </p:stCondLst>
                                        </p:cTn>
                                        <p:tgtEl>
                                          <p:spTgt spid="11"/>
                                        </p:tgtEl>
                                      </p:cBhvr>
                                      <p:to x="100000" y="90000"/>
                                    </p:animScale>
                                    <p:animScale>
                                      <p:cBhvr>
                                        <p:cTn id="22" dur="166" decel="50000">
                                          <p:stCondLst>
                                            <p:cond delay="1668"/>
                                          </p:stCondLst>
                                        </p:cTn>
                                        <p:tgtEl>
                                          <p:spTgt spid="11"/>
                                        </p:tgtEl>
                                      </p:cBhvr>
                                      <p:to x="100000" y="100000"/>
                                    </p:animScale>
                                    <p:animScale>
                                      <p:cBhvr>
                                        <p:cTn id="23" dur="26">
                                          <p:stCondLst>
                                            <p:cond delay="1808"/>
                                          </p:stCondLst>
                                        </p:cTn>
                                        <p:tgtEl>
                                          <p:spTgt spid="11"/>
                                        </p:tgtEl>
                                      </p:cBhvr>
                                      <p:to x="100000" y="95000"/>
                                    </p:animScale>
                                    <p:animScale>
                                      <p:cBhvr>
                                        <p:cTn id="2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05353" y="362330"/>
            <a:ext cx="8229600" cy="1961895"/>
          </a:xfrm>
        </p:spPr>
        <p:txBody>
          <a:bodyPr>
            <a:noAutofit/>
          </a:bodyPr>
          <a:lstStyle/>
          <a:p>
            <a:r>
              <a:rPr lang="en-US" sz="2000" b="1" dirty="0"/>
              <a:t>Question #6 </a:t>
            </a:r>
            <a:r>
              <a:rPr lang="en-US" sz="2000" dirty="0"/>
              <a:t>- A budget has been created for a project.  The budget has been determined to be $1,500,000 (this includes costs (direct and indirect), contingencies and management reserve.  The project has been priced as a CPIF (Cost Plus Incentive Fee) contract with a fee of 15% and an 80/20 split.  There were no scope changes, but after the project has been executed all actual costs totaled $1,600,000.   What should the customer be billed?  </a:t>
            </a:r>
          </a:p>
        </p:txBody>
      </p:sp>
      <p:sp>
        <p:nvSpPr>
          <p:cNvPr id="6" name="Content Placeholder 5"/>
          <p:cNvSpPr>
            <a:spLocks noGrp="1"/>
          </p:cNvSpPr>
          <p:nvPr>
            <p:ph idx="1"/>
          </p:nvPr>
        </p:nvSpPr>
        <p:spPr>
          <a:xfrm>
            <a:off x="341086" y="2754057"/>
            <a:ext cx="8229600" cy="3042221"/>
          </a:xfrm>
        </p:spPr>
        <p:txBody>
          <a:bodyPr/>
          <a:lstStyle/>
          <a:p>
            <a:pPr marL="514350" indent="-514350">
              <a:buFont typeface="+mj-lt"/>
              <a:buAutoNum type="alphaLcParenR"/>
            </a:pPr>
            <a:r>
              <a:rPr lang="en-US" dirty="0"/>
              <a:t>$1,780,000</a:t>
            </a:r>
          </a:p>
          <a:p>
            <a:pPr marL="514350" indent="-514350">
              <a:buFont typeface="+mj-lt"/>
              <a:buAutoNum type="alphaLcParenR"/>
            </a:pPr>
            <a:r>
              <a:rPr lang="en-US" dirty="0"/>
              <a:t>$1,725K</a:t>
            </a:r>
          </a:p>
          <a:p>
            <a:pPr marL="514350" indent="-514350">
              <a:buFont typeface="+mj-lt"/>
              <a:buAutoNum type="alphaLcParenR"/>
            </a:pPr>
            <a:r>
              <a:rPr lang="en-US" dirty="0"/>
              <a:t>$1,805K </a:t>
            </a:r>
          </a:p>
          <a:p>
            <a:pPr marL="514350" indent="-514350">
              <a:buFont typeface="+mj-lt"/>
              <a:buAutoNum type="alphaLcParenR"/>
            </a:pPr>
            <a:r>
              <a:rPr lang="en-US" dirty="0"/>
              <a:t>$1,760,000</a:t>
            </a:r>
          </a:p>
          <a:p>
            <a:pPr marL="514350" indent="-514350">
              <a:buFont typeface="+mj-lt"/>
              <a:buAutoNum type="alphaLcParenR"/>
            </a:pPr>
            <a:r>
              <a:rPr lang="en-US" dirty="0"/>
              <a:t>$1,905K</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41</a:t>
            </a:fld>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5798" y="5179590"/>
            <a:ext cx="602003" cy="637992"/>
          </a:xfrm>
          <a:prstGeom prst="rect">
            <a:avLst/>
          </a:prstGeom>
        </p:spPr>
      </p:pic>
      <p:sp>
        <p:nvSpPr>
          <p:cNvPr id="8" name="Octagon 7"/>
          <p:cNvSpPr>
            <a:spLocks noChangeAspect="1"/>
          </p:cNvSpPr>
          <p:nvPr/>
        </p:nvSpPr>
        <p:spPr>
          <a:xfrm>
            <a:off x="8432719" y="5881539"/>
            <a:ext cx="544033" cy="544033"/>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Tree>
    <p:extLst>
      <p:ext uri="{BB962C8B-B14F-4D97-AF65-F5344CB8AC3E}">
        <p14:creationId xmlns:p14="http://schemas.microsoft.com/office/powerpoint/2010/main" val="29435579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42</a:t>
            </a:fld>
            <a:endParaRPr lang="en-US" dirty="0"/>
          </a:p>
        </p:txBody>
      </p:sp>
      <p:sp>
        <p:nvSpPr>
          <p:cNvPr id="11" name="TextBox 10"/>
          <p:cNvSpPr txBox="1"/>
          <p:nvPr/>
        </p:nvSpPr>
        <p:spPr>
          <a:xfrm>
            <a:off x="509495" y="5156021"/>
            <a:ext cx="8405821" cy="147732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At the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target</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 cost</a:t>
            </a:r>
            <a:r>
              <a:rPr kumimoji="0" lang="en-US" sz="1800" b="0" i="0" u="none" strike="noStrike" kern="1200" cap="none" spc="0" normalizeH="0" noProof="0" dirty="0">
                <a:ln>
                  <a:noFill/>
                </a:ln>
                <a:solidFill>
                  <a:prstClr val="black"/>
                </a:solidFill>
                <a:effectLst/>
                <a:uLnTx/>
                <a:uFillTx/>
                <a:latin typeface="Arial" charset="0"/>
                <a:ea typeface="+mn-ea"/>
                <a:cs typeface="Arial" charset="0"/>
              </a:rPr>
              <a:t> of $1,500K the customer would also pay the $225K fee (15% of $1,500,000) for a total of $1,725K. But the costs went over by $100K ($1,600,000 - $1,500,000) and because there is an 80/20 incentive split, the supplier does not get to charge $100K more, the customer only has to pay $80K (80% of the $100K) more or $1,725K + $80K = $1,805K</a:t>
            </a:r>
            <a:endParaRPr kumimoji="0" lang="en-US" sz="18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12" name="Title 4"/>
          <p:cNvSpPr>
            <a:spLocks noGrp="1"/>
          </p:cNvSpPr>
          <p:nvPr>
            <p:ph type="title"/>
          </p:nvPr>
        </p:nvSpPr>
        <p:spPr>
          <a:xfrm>
            <a:off x="405353" y="362330"/>
            <a:ext cx="8027310" cy="2015110"/>
          </a:xfrm>
        </p:spPr>
        <p:txBody>
          <a:bodyPr>
            <a:noAutofit/>
          </a:bodyPr>
          <a:lstStyle/>
          <a:p>
            <a:r>
              <a:rPr lang="en-US" sz="2000" b="1" dirty="0"/>
              <a:t>Question #6 </a:t>
            </a:r>
            <a:r>
              <a:rPr lang="en-US" sz="2000" dirty="0"/>
              <a:t>- A budget has been created for a project.  The budget has been determined to be $1,500,000 -- this includes costs (direct and indirect), contingencies and management reserve.  The project has been priced as a CPIF (Cost Plus Incentive Fee) contract with a fee of 15% and an 80/20 split.  There were no scope changes, but after the project has been executed all actual costs totaled $1,600,000.   What should the customer be billed?  </a:t>
            </a:r>
          </a:p>
        </p:txBody>
      </p:sp>
      <p:sp>
        <p:nvSpPr>
          <p:cNvPr id="13" name="Content Placeholder 5"/>
          <p:cNvSpPr>
            <a:spLocks noGrp="1"/>
          </p:cNvSpPr>
          <p:nvPr>
            <p:ph idx="1"/>
          </p:nvPr>
        </p:nvSpPr>
        <p:spPr>
          <a:xfrm>
            <a:off x="203063" y="2248685"/>
            <a:ext cx="8229600" cy="2944418"/>
          </a:xfrm>
        </p:spPr>
        <p:txBody>
          <a:bodyPr/>
          <a:lstStyle/>
          <a:p>
            <a:pPr marL="514350" indent="-514350">
              <a:buFont typeface="+mj-lt"/>
              <a:buAutoNum type="alphaLcParenR"/>
            </a:pPr>
            <a:r>
              <a:rPr lang="en-US" dirty="0"/>
              <a:t>$1,780,000</a:t>
            </a:r>
          </a:p>
          <a:p>
            <a:pPr marL="514350" indent="-514350">
              <a:buFont typeface="+mj-lt"/>
              <a:buAutoNum type="alphaLcParenR"/>
            </a:pPr>
            <a:r>
              <a:rPr lang="en-US" dirty="0"/>
              <a:t>$1,725K</a:t>
            </a:r>
          </a:p>
          <a:p>
            <a:pPr marL="514350" indent="-514350">
              <a:buFont typeface="+mj-lt"/>
              <a:buAutoNum type="alphaLcParenR"/>
            </a:pPr>
            <a:r>
              <a:rPr lang="en-US" dirty="0"/>
              <a:t>$1,805K </a:t>
            </a:r>
          </a:p>
          <a:p>
            <a:pPr marL="514350" indent="-514350">
              <a:buFont typeface="+mj-lt"/>
              <a:buAutoNum type="alphaLcParenR"/>
            </a:pPr>
            <a:r>
              <a:rPr lang="en-US" dirty="0"/>
              <a:t>$1,760,000</a:t>
            </a:r>
          </a:p>
          <a:p>
            <a:pPr marL="514350" indent="-514350">
              <a:buFont typeface="+mj-lt"/>
              <a:buAutoNum type="alphaLcParenR"/>
            </a:pPr>
            <a:r>
              <a:rPr lang="en-US" dirty="0"/>
              <a:t>$1,905K</a:t>
            </a:r>
          </a:p>
        </p:txBody>
      </p:sp>
      <p:sp>
        <p:nvSpPr>
          <p:cNvPr id="14" name="Smiley Face 13"/>
          <p:cNvSpPr/>
          <p:nvPr/>
        </p:nvSpPr>
        <p:spPr>
          <a:xfrm>
            <a:off x="2106595" y="3175671"/>
            <a:ext cx="609600" cy="6096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83" y="741180"/>
            <a:ext cx="490119" cy="49474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283" y="179187"/>
            <a:ext cx="457033" cy="457033"/>
          </a:xfrm>
          <a:prstGeom prst="rect">
            <a:avLst/>
          </a:prstGeom>
        </p:spPr>
      </p:pic>
    </p:spTree>
    <p:extLst>
      <p:ext uri="{BB962C8B-B14F-4D97-AF65-F5344CB8AC3E}">
        <p14:creationId xmlns:p14="http://schemas.microsoft.com/office/powerpoint/2010/main" val="276892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80">
                                          <p:stCondLst>
                                            <p:cond delay="0"/>
                                          </p:stCondLst>
                                        </p:cTn>
                                        <p:tgtEl>
                                          <p:spTgt spid="11"/>
                                        </p:tgtEl>
                                      </p:cBhvr>
                                    </p:animEffect>
                                    <p:anim calcmode="lin" valueType="num">
                                      <p:cBhvr>
                                        <p:cTn id="1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7" dur="26">
                                          <p:stCondLst>
                                            <p:cond delay="650"/>
                                          </p:stCondLst>
                                        </p:cTn>
                                        <p:tgtEl>
                                          <p:spTgt spid="11"/>
                                        </p:tgtEl>
                                      </p:cBhvr>
                                      <p:to x="100000" y="60000"/>
                                    </p:animScale>
                                    <p:animScale>
                                      <p:cBhvr>
                                        <p:cTn id="18" dur="166" decel="50000">
                                          <p:stCondLst>
                                            <p:cond delay="676"/>
                                          </p:stCondLst>
                                        </p:cTn>
                                        <p:tgtEl>
                                          <p:spTgt spid="11"/>
                                        </p:tgtEl>
                                      </p:cBhvr>
                                      <p:to x="100000" y="100000"/>
                                    </p:animScale>
                                    <p:animScale>
                                      <p:cBhvr>
                                        <p:cTn id="19" dur="26">
                                          <p:stCondLst>
                                            <p:cond delay="1312"/>
                                          </p:stCondLst>
                                        </p:cTn>
                                        <p:tgtEl>
                                          <p:spTgt spid="11"/>
                                        </p:tgtEl>
                                      </p:cBhvr>
                                      <p:to x="100000" y="80000"/>
                                    </p:animScale>
                                    <p:animScale>
                                      <p:cBhvr>
                                        <p:cTn id="20" dur="166" decel="50000">
                                          <p:stCondLst>
                                            <p:cond delay="1338"/>
                                          </p:stCondLst>
                                        </p:cTn>
                                        <p:tgtEl>
                                          <p:spTgt spid="11"/>
                                        </p:tgtEl>
                                      </p:cBhvr>
                                      <p:to x="100000" y="100000"/>
                                    </p:animScale>
                                    <p:animScale>
                                      <p:cBhvr>
                                        <p:cTn id="21" dur="26">
                                          <p:stCondLst>
                                            <p:cond delay="1642"/>
                                          </p:stCondLst>
                                        </p:cTn>
                                        <p:tgtEl>
                                          <p:spTgt spid="11"/>
                                        </p:tgtEl>
                                      </p:cBhvr>
                                      <p:to x="100000" y="90000"/>
                                    </p:animScale>
                                    <p:animScale>
                                      <p:cBhvr>
                                        <p:cTn id="22" dur="166" decel="50000">
                                          <p:stCondLst>
                                            <p:cond delay="1668"/>
                                          </p:stCondLst>
                                        </p:cTn>
                                        <p:tgtEl>
                                          <p:spTgt spid="11"/>
                                        </p:tgtEl>
                                      </p:cBhvr>
                                      <p:to x="100000" y="100000"/>
                                    </p:animScale>
                                    <p:animScale>
                                      <p:cBhvr>
                                        <p:cTn id="23" dur="26">
                                          <p:stCondLst>
                                            <p:cond delay="1808"/>
                                          </p:stCondLst>
                                        </p:cTn>
                                        <p:tgtEl>
                                          <p:spTgt spid="11"/>
                                        </p:tgtEl>
                                      </p:cBhvr>
                                      <p:to x="100000" y="95000"/>
                                    </p:animScale>
                                    <p:animScale>
                                      <p:cBhvr>
                                        <p:cTn id="2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339725"/>
            <a:ext cx="8229600" cy="742950"/>
          </a:xfrm>
        </p:spPr>
        <p:txBody>
          <a:bodyPr>
            <a:normAutofit/>
          </a:bodyPr>
          <a:lstStyle/>
          <a:p>
            <a:pPr eaLnBrk="1" hangingPunct="1"/>
            <a:r>
              <a:rPr lang="en-US"/>
              <a:t>Summary</a:t>
            </a:r>
            <a:endParaRPr lang="en-US" dirty="0"/>
          </a:p>
        </p:txBody>
      </p:sp>
      <p:sp>
        <p:nvSpPr>
          <p:cNvPr id="3" name="Content Placeholder 2"/>
          <p:cNvSpPr>
            <a:spLocks noGrp="1"/>
          </p:cNvSpPr>
          <p:nvPr>
            <p:ph idx="1"/>
          </p:nvPr>
        </p:nvSpPr>
        <p:spPr>
          <a:xfrm>
            <a:off x="457200" y="1265237"/>
            <a:ext cx="8229600" cy="4908550"/>
          </a:xfrm>
        </p:spPr>
        <p:txBody>
          <a:bodyPr>
            <a:normAutofit lnSpcReduction="10000"/>
          </a:bodyPr>
          <a:lstStyle/>
          <a:p>
            <a:r>
              <a:rPr lang="en-US" sz="2800" dirty="0"/>
              <a:t>Understand and discern the differences of the following budgeting approaches:</a:t>
            </a:r>
          </a:p>
          <a:p>
            <a:pPr lvl="1"/>
            <a:r>
              <a:rPr lang="en-US" sz="2600" dirty="0"/>
              <a:t>Top-Down Budgeting</a:t>
            </a:r>
          </a:p>
          <a:p>
            <a:pPr lvl="1"/>
            <a:r>
              <a:rPr lang="en-US" sz="2600" dirty="0"/>
              <a:t>Bottom Up Budgeting</a:t>
            </a:r>
          </a:p>
          <a:p>
            <a:pPr lvl="1"/>
            <a:r>
              <a:rPr lang="en-US" sz="2600" dirty="0"/>
              <a:t>A Hybrid: Phase Estimating</a:t>
            </a:r>
          </a:p>
          <a:p>
            <a:r>
              <a:rPr lang="en-US" sz="2800" dirty="0"/>
              <a:t>Perform calculations for Activity-Based Costing  (</a:t>
            </a:r>
            <a:r>
              <a:rPr lang="en-US" sz="2800" b="1" dirty="0"/>
              <a:t>ABC</a:t>
            </a:r>
            <a:r>
              <a:rPr lang="en-US" sz="2800" dirty="0"/>
              <a:t>)</a:t>
            </a:r>
          </a:p>
          <a:p>
            <a:r>
              <a:rPr lang="en-US" sz="2800" dirty="0"/>
              <a:t>Understand a Time Phased Budget and how to complete one using Excel</a:t>
            </a:r>
          </a:p>
          <a:p>
            <a:r>
              <a:rPr lang="en-US" sz="2800" dirty="0"/>
              <a:t>Understand different contract types</a:t>
            </a:r>
          </a:p>
          <a:p>
            <a:r>
              <a:rPr lang="en-US" sz="2800" dirty="0"/>
              <a:t>Work with basic costs in different contract types</a:t>
            </a:r>
          </a:p>
        </p:txBody>
      </p:sp>
      <p:sp>
        <p:nvSpPr>
          <p:cNvPr id="4" name="Slide Number Placeholder 3"/>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08-0</a:t>
            </a:r>
            <a:fld id="{F030421A-639C-4516-B1A0-402058AD5C39}" type="slidenum">
              <a:rPr lang="en-US">
                <a:solidFill>
                  <a:srgbClr val="045C75"/>
                </a:solidFill>
                <a:cs typeface="Arial" charset="0"/>
              </a:rPr>
              <a:pPr fontAlgn="base">
                <a:spcBef>
                  <a:spcPct val="0"/>
                </a:spcBef>
                <a:spcAft>
                  <a:spcPct val="0"/>
                </a:spcAft>
                <a:defRPr/>
              </a:pPr>
              <a:t>43</a:t>
            </a:fld>
            <a:endParaRPr lang="en-US">
              <a:solidFill>
                <a:srgbClr val="045C75"/>
              </a:solidFill>
              <a:cs typeface="Arial" charset="0"/>
            </a:endParaRPr>
          </a:p>
        </p:txBody>
      </p:sp>
    </p:spTree>
    <p:extLst>
      <p:ext uri="{BB962C8B-B14F-4D97-AF65-F5344CB8AC3E}">
        <p14:creationId xmlns:p14="http://schemas.microsoft.com/office/powerpoint/2010/main" val="2349741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1143000"/>
          </a:xfrm>
        </p:spPr>
        <p:txBody>
          <a:bodyPr/>
          <a:lstStyle/>
          <a:p>
            <a:r>
              <a:rPr lang="en-US" dirty="0"/>
              <a:t>Homework</a:t>
            </a:r>
          </a:p>
        </p:txBody>
      </p:sp>
      <p:sp>
        <p:nvSpPr>
          <p:cNvPr id="3" name="Content Placeholder 2"/>
          <p:cNvSpPr>
            <a:spLocks noGrp="1"/>
          </p:cNvSpPr>
          <p:nvPr>
            <p:ph idx="1"/>
          </p:nvPr>
        </p:nvSpPr>
        <p:spPr>
          <a:xfrm>
            <a:off x="457200" y="935915"/>
            <a:ext cx="8086436" cy="5388685"/>
          </a:xfrm>
        </p:spPr>
        <p:txBody>
          <a:bodyPr/>
          <a:lstStyle/>
          <a:p>
            <a:r>
              <a:rPr lang="en-US" sz="2400" b="1" dirty="0"/>
              <a:t>Refer to the Start Here section of this module </a:t>
            </a:r>
          </a:p>
          <a:p>
            <a:r>
              <a:rPr lang="en-US" sz="2400" b="1" dirty="0"/>
              <a:t>Study for Midterm Exam</a:t>
            </a:r>
          </a:p>
          <a:p>
            <a:pPr lvl="1"/>
            <a:r>
              <a:rPr lang="en-US" dirty="0"/>
              <a:t>Covers all modules up to the midterm exam module. </a:t>
            </a:r>
          </a:p>
          <a:p>
            <a:pPr lvl="1"/>
            <a:r>
              <a:rPr lang="en-US" dirty="0"/>
              <a:t>See the </a:t>
            </a:r>
            <a:r>
              <a:rPr lang="en-US" b="1" dirty="0">
                <a:solidFill>
                  <a:srgbClr val="FF0000"/>
                </a:solidFill>
              </a:rPr>
              <a:t>midterm exam review document</a:t>
            </a:r>
            <a:r>
              <a:rPr lang="en-US" b="1" dirty="0"/>
              <a:t> </a:t>
            </a:r>
            <a:r>
              <a:rPr lang="en-US" dirty="0"/>
              <a:t>in FOL, located in the Module called Midterm Exam</a:t>
            </a:r>
            <a:endParaRPr lang="en-US" b="1" dirty="0"/>
          </a:p>
          <a:p>
            <a:r>
              <a:rPr lang="en-US" sz="2400" dirty="0"/>
              <a:t>Read for the module </a:t>
            </a:r>
            <a:r>
              <a:rPr lang="en-US" sz="2400" b="1" u="sng" dirty="0"/>
              <a:t>after</a:t>
            </a:r>
            <a:r>
              <a:rPr lang="en-US" sz="2400" dirty="0"/>
              <a:t> the midterm:</a:t>
            </a:r>
          </a:p>
          <a:p>
            <a:pPr lvl="1"/>
            <a:r>
              <a:rPr lang="en-CA" dirty="0"/>
              <a:t>Kerzner 12th Ed  511-512, 11th 750-752</a:t>
            </a:r>
          </a:p>
          <a:p>
            <a:pPr lvl="1"/>
            <a:r>
              <a:rPr lang="en-CA" dirty="0"/>
              <a:t>PMBOK 6th Ed  7.2.2.6</a:t>
            </a:r>
          </a:p>
          <a:p>
            <a:r>
              <a:rPr lang="en-CA" dirty="0"/>
              <a:t>Review PPT files with solutions</a:t>
            </a:r>
          </a:p>
          <a:p>
            <a:r>
              <a:rPr lang="en-CA" sz="2400" dirty="0"/>
              <a:t>Assignments, practice quizzes and graded quizzes, check the Course at a Glance and  FOL/Content/Course Assignments &amp; FOL/Evaluations/Quizzes</a:t>
            </a:r>
          </a:p>
          <a:p>
            <a:endParaRPr lang="en-US" sz="2400" dirty="0"/>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44</a:t>
            </a:fld>
            <a:endParaRPr lang="en-US" dirty="0"/>
          </a:p>
        </p:txBody>
      </p:sp>
      <p:pic>
        <p:nvPicPr>
          <p:cNvPr id="5" name="Picture 4"/>
          <p:cNvPicPr>
            <a:picLocks noChangeAspect="1"/>
          </p:cNvPicPr>
          <p:nvPr/>
        </p:nvPicPr>
        <p:blipFill>
          <a:blip r:embed="rId2"/>
          <a:stretch>
            <a:fillRect/>
          </a:stretch>
        </p:blipFill>
        <p:spPr>
          <a:xfrm>
            <a:off x="6255369" y="3190023"/>
            <a:ext cx="2563027" cy="1679014"/>
          </a:xfrm>
          <a:prstGeom prst="rect">
            <a:avLst/>
          </a:prstGeom>
          <a:ln w="38100">
            <a:solidFill>
              <a:srgbClr val="FF0000"/>
            </a:solidFill>
          </a:ln>
        </p:spPr>
      </p:pic>
    </p:spTree>
    <p:extLst>
      <p:ext uri="{BB962C8B-B14F-4D97-AF65-F5344CB8AC3E}">
        <p14:creationId xmlns:p14="http://schemas.microsoft.com/office/powerpoint/2010/main" val="408050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4" descr="copyright"/>
          <p:cNvPicPr>
            <a:picLocks noChangeAspect="1" noChangeArrowheads="1"/>
          </p:cNvPicPr>
          <p:nvPr/>
        </p:nvPicPr>
        <p:blipFill>
          <a:blip r:embed="rId2"/>
          <a:srcRect/>
          <a:stretch>
            <a:fillRect/>
          </a:stretch>
        </p:blipFill>
        <p:spPr bwMode="auto">
          <a:xfrm>
            <a:off x="0" y="2136775"/>
            <a:ext cx="9144000" cy="2857500"/>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CA074AF8-065B-4E3D-BE4C-27D0DEF743FE}" type="slidenum">
              <a:rPr lang="en-US">
                <a:solidFill>
                  <a:srgbClr val="045C75"/>
                </a:solidFill>
                <a:cs typeface="Arial" charset="0"/>
              </a:rPr>
              <a:pPr fontAlgn="base">
                <a:spcBef>
                  <a:spcPct val="0"/>
                </a:spcBef>
                <a:spcAft>
                  <a:spcPct val="0"/>
                </a:spcAft>
                <a:defRPr/>
              </a:pPr>
              <a:t>45</a:t>
            </a:fld>
            <a:endParaRPr lang="en-US">
              <a:solidFill>
                <a:srgbClr val="045C75"/>
              </a:solidFill>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457200" y="228600"/>
            <a:ext cx="8229600" cy="1143000"/>
          </a:xfrm>
        </p:spPr>
        <p:txBody>
          <a:bodyPr/>
          <a:lstStyle/>
          <a:p>
            <a:pPr eaLnBrk="1" hangingPunct="1"/>
            <a:r>
              <a:rPr lang="en-US" b="1" dirty="0"/>
              <a:t>Creating a Project Budget</a:t>
            </a:r>
          </a:p>
        </p:txBody>
      </p:sp>
      <p:sp>
        <p:nvSpPr>
          <p:cNvPr id="32770" name="Rectangle 3"/>
          <p:cNvSpPr>
            <a:spLocks noGrp="1" noChangeArrowheads="1"/>
          </p:cNvSpPr>
          <p:nvPr>
            <p:ph type="body" idx="1"/>
          </p:nvPr>
        </p:nvSpPr>
        <p:spPr>
          <a:xfrm>
            <a:off x="457200" y="3791242"/>
            <a:ext cx="5486400" cy="2764928"/>
          </a:xfrm>
        </p:spPr>
        <p:txBody>
          <a:bodyPr/>
          <a:lstStyle/>
          <a:p>
            <a:pPr eaLnBrk="1" hangingPunct="1">
              <a:buSzPct val="140000"/>
            </a:pPr>
            <a:r>
              <a:rPr lang="en-US" sz="2800" dirty="0"/>
              <a:t>Top-down</a:t>
            </a:r>
          </a:p>
          <a:p>
            <a:pPr eaLnBrk="1" hangingPunct="1">
              <a:buSzPct val="140000"/>
            </a:pPr>
            <a:r>
              <a:rPr lang="en-US" sz="2800" dirty="0"/>
              <a:t>Bottom-up</a:t>
            </a:r>
          </a:p>
          <a:p>
            <a:pPr eaLnBrk="1" hangingPunct="1">
              <a:buSzPct val="140000"/>
            </a:pPr>
            <a:r>
              <a:rPr lang="en-US" sz="2800" dirty="0"/>
              <a:t>Use of activity-based costing (ABC)</a:t>
            </a:r>
          </a:p>
          <a:p>
            <a:pPr eaLnBrk="1" hangingPunct="1">
              <a:buSzPct val="140000"/>
            </a:pPr>
            <a:r>
              <a:rPr lang="en-US" sz="2800" dirty="0"/>
              <a:t>Other approaches &amp; techniques</a:t>
            </a:r>
          </a:p>
        </p:txBody>
      </p:sp>
      <p:grpSp>
        <p:nvGrpSpPr>
          <p:cNvPr id="32771" name="Group 11"/>
          <p:cNvGrpSpPr>
            <a:grpSpLocks/>
          </p:cNvGrpSpPr>
          <p:nvPr/>
        </p:nvGrpSpPr>
        <p:grpSpPr bwMode="auto">
          <a:xfrm>
            <a:off x="457200" y="1283476"/>
            <a:ext cx="5029200" cy="2590800"/>
            <a:chOff x="2304" y="864"/>
            <a:chExt cx="3168" cy="1632"/>
          </a:xfrm>
        </p:grpSpPr>
        <p:sp>
          <p:nvSpPr>
            <p:cNvPr id="32774" name="Text Box 4"/>
            <p:cNvSpPr txBox="1">
              <a:spLocks noChangeArrowheads="1"/>
            </p:cNvSpPr>
            <p:nvPr/>
          </p:nvSpPr>
          <p:spPr bwMode="auto">
            <a:xfrm>
              <a:off x="3456" y="1440"/>
              <a:ext cx="720" cy="523"/>
            </a:xfrm>
            <a:prstGeom prst="rect">
              <a:avLst/>
            </a:prstGeom>
            <a:noFill/>
            <a:ln w="9525">
              <a:noFill/>
              <a:miter lim="800000"/>
              <a:headEnd/>
              <a:tailEnd/>
            </a:ln>
          </p:spPr>
          <p:txBody>
            <a:bodyPr>
              <a:spAutoFit/>
            </a:bodyPr>
            <a:lstStyle/>
            <a:p>
              <a:pPr algn="ctr">
                <a:spcBef>
                  <a:spcPct val="50000"/>
                </a:spcBef>
              </a:pPr>
              <a:r>
                <a:rPr lang="en-US" sz="2400" dirty="0"/>
                <a:t>Project Plan</a:t>
              </a:r>
            </a:p>
          </p:txBody>
        </p:sp>
        <p:sp>
          <p:nvSpPr>
            <p:cNvPr id="32775" name="Text Box 5"/>
            <p:cNvSpPr txBox="1">
              <a:spLocks noChangeArrowheads="1"/>
            </p:cNvSpPr>
            <p:nvPr/>
          </p:nvSpPr>
          <p:spPr bwMode="auto">
            <a:xfrm>
              <a:off x="3552" y="864"/>
              <a:ext cx="576" cy="288"/>
            </a:xfrm>
            <a:prstGeom prst="rect">
              <a:avLst/>
            </a:prstGeom>
            <a:noFill/>
            <a:ln w="9525">
              <a:noFill/>
              <a:miter lim="800000"/>
              <a:headEnd/>
              <a:tailEnd/>
            </a:ln>
          </p:spPr>
          <p:txBody>
            <a:bodyPr>
              <a:spAutoFit/>
            </a:bodyPr>
            <a:lstStyle/>
            <a:p>
              <a:pPr>
                <a:spcBef>
                  <a:spcPct val="50000"/>
                </a:spcBef>
              </a:pPr>
              <a:r>
                <a:rPr lang="en-US" sz="2400"/>
                <a:t>WBS</a:t>
              </a:r>
            </a:p>
          </p:txBody>
        </p:sp>
        <p:sp>
          <p:nvSpPr>
            <p:cNvPr id="32776" name="Text Box 6"/>
            <p:cNvSpPr txBox="1">
              <a:spLocks noChangeArrowheads="1"/>
            </p:cNvSpPr>
            <p:nvPr/>
          </p:nvSpPr>
          <p:spPr bwMode="auto">
            <a:xfrm>
              <a:off x="2304" y="2016"/>
              <a:ext cx="1152" cy="288"/>
            </a:xfrm>
            <a:prstGeom prst="rect">
              <a:avLst/>
            </a:prstGeom>
            <a:noFill/>
            <a:ln w="9525">
              <a:noFill/>
              <a:miter lim="800000"/>
              <a:headEnd/>
              <a:tailEnd/>
            </a:ln>
          </p:spPr>
          <p:txBody>
            <a:bodyPr>
              <a:spAutoFit/>
            </a:bodyPr>
            <a:lstStyle/>
            <a:p>
              <a:pPr>
                <a:spcBef>
                  <a:spcPct val="50000"/>
                </a:spcBef>
              </a:pPr>
              <a:r>
                <a:rPr lang="en-US" sz="2400" dirty="0"/>
                <a:t>Scheduling</a:t>
              </a:r>
            </a:p>
          </p:txBody>
        </p:sp>
        <p:sp>
          <p:nvSpPr>
            <p:cNvPr id="32777" name="Text Box 7"/>
            <p:cNvSpPr txBox="1">
              <a:spLocks noChangeArrowheads="1"/>
            </p:cNvSpPr>
            <p:nvPr/>
          </p:nvSpPr>
          <p:spPr bwMode="auto">
            <a:xfrm>
              <a:off x="4464" y="2016"/>
              <a:ext cx="1008" cy="288"/>
            </a:xfrm>
            <a:prstGeom prst="rect">
              <a:avLst/>
            </a:prstGeom>
            <a:noFill/>
            <a:ln w="9525">
              <a:noFill/>
              <a:miter lim="800000"/>
              <a:headEnd/>
              <a:tailEnd/>
            </a:ln>
          </p:spPr>
          <p:txBody>
            <a:bodyPr>
              <a:spAutoFit/>
            </a:bodyPr>
            <a:lstStyle/>
            <a:p>
              <a:pPr>
                <a:spcBef>
                  <a:spcPct val="50000"/>
                </a:spcBef>
              </a:pPr>
              <a:r>
                <a:rPr lang="en-US" sz="2400">
                  <a:solidFill>
                    <a:srgbClr val="FF0000"/>
                  </a:solidFill>
                </a:rPr>
                <a:t>Budgeting</a:t>
              </a:r>
            </a:p>
          </p:txBody>
        </p:sp>
        <p:sp>
          <p:nvSpPr>
            <p:cNvPr id="32778" name="Line 8"/>
            <p:cNvSpPr>
              <a:spLocks noChangeShapeType="1"/>
            </p:cNvSpPr>
            <p:nvPr/>
          </p:nvSpPr>
          <p:spPr bwMode="auto">
            <a:xfrm flipH="1">
              <a:off x="2928" y="1056"/>
              <a:ext cx="624" cy="912"/>
            </a:xfrm>
            <a:prstGeom prst="line">
              <a:avLst/>
            </a:prstGeom>
            <a:noFill/>
            <a:ln w="38100">
              <a:solidFill>
                <a:schemeClr val="tx1"/>
              </a:solidFill>
              <a:round/>
              <a:headEnd/>
              <a:tailEnd/>
            </a:ln>
          </p:spPr>
          <p:txBody>
            <a:bodyPr/>
            <a:lstStyle/>
            <a:p>
              <a:endParaRPr lang="en-US"/>
            </a:p>
          </p:txBody>
        </p:sp>
        <p:sp>
          <p:nvSpPr>
            <p:cNvPr id="32779" name="Line 9"/>
            <p:cNvSpPr>
              <a:spLocks noChangeShapeType="1"/>
            </p:cNvSpPr>
            <p:nvPr/>
          </p:nvSpPr>
          <p:spPr bwMode="auto">
            <a:xfrm rot="3349612" flipH="1">
              <a:off x="3600" y="1728"/>
              <a:ext cx="624" cy="912"/>
            </a:xfrm>
            <a:prstGeom prst="line">
              <a:avLst/>
            </a:prstGeom>
            <a:noFill/>
            <a:ln w="38100">
              <a:solidFill>
                <a:schemeClr val="tx1"/>
              </a:solidFill>
              <a:round/>
              <a:headEnd/>
              <a:tailEnd/>
            </a:ln>
          </p:spPr>
          <p:txBody>
            <a:bodyPr/>
            <a:lstStyle/>
            <a:p>
              <a:endParaRPr lang="en-US"/>
            </a:p>
          </p:txBody>
        </p:sp>
        <p:sp>
          <p:nvSpPr>
            <p:cNvPr id="32780" name="Line 10"/>
            <p:cNvSpPr>
              <a:spLocks noChangeShapeType="1"/>
            </p:cNvSpPr>
            <p:nvPr/>
          </p:nvSpPr>
          <p:spPr bwMode="auto">
            <a:xfrm>
              <a:off x="4080" y="1104"/>
              <a:ext cx="624" cy="912"/>
            </a:xfrm>
            <a:prstGeom prst="line">
              <a:avLst/>
            </a:prstGeom>
            <a:noFill/>
            <a:ln w="38100">
              <a:solidFill>
                <a:schemeClr val="tx1"/>
              </a:solidFill>
              <a:round/>
              <a:headEnd/>
              <a:tailEnd/>
            </a:ln>
          </p:spPr>
          <p:txBody>
            <a:bodyPr/>
            <a:lstStyle/>
            <a:p>
              <a:endParaRPr lang="en-US"/>
            </a:p>
          </p:txBody>
        </p:sp>
      </p:grpSp>
      <p:sp>
        <p:nvSpPr>
          <p:cNvPr id="32772" name="Rectangle 12"/>
          <p:cNvSpPr>
            <a:spLocks noChangeArrowheads="1"/>
          </p:cNvSpPr>
          <p:nvPr/>
        </p:nvSpPr>
        <p:spPr bwMode="auto">
          <a:xfrm>
            <a:off x="5333999" y="936589"/>
            <a:ext cx="3506024" cy="3276600"/>
          </a:xfrm>
          <a:prstGeom prst="rect">
            <a:avLst/>
          </a:prstGeom>
          <a:noFill/>
          <a:ln w="9525">
            <a:noFill/>
            <a:miter lim="800000"/>
            <a:headEnd/>
            <a:tailEnd/>
          </a:ln>
        </p:spPr>
        <p:txBody>
          <a:bodyPr/>
          <a:lstStyle/>
          <a:p>
            <a:pPr marL="342900" indent="-342900">
              <a:spcBef>
                <a:spcPct val="20000"/>
              </a:spcBef>
            </a:pPr>
            <a:r>
              <a:rPr lang="en-US" sz="3200" dirty="0">
                <a:latin typeface="Constantia" pitchFamily="18" charset="0"/>
              </a:rPr>
              <a:t>	</a:t>
            </a:r>
            <a:r>
              <a:rPr lang="en-US" sz="2800" dirty="0">
                <a:latin typeface="Constantia" pitchFamily="18" charset="0"/>
              </a:rPr>
              <a:t>The </a:t>
            </a:r>
            <a:r>
              <a:rPr lang="en-US" sz="2800" i="1" dirty="0">
                <a:solidFill>
                  <a:srgbClr val="FF0000"/>
                </a:solidFill>
                <a:latin typeface="Constantia" pitchFamily="18" charset="0"/>
              </a:rPr>
              <a:t>budget is a </a:t>
            </a:r>
            <a:r>
              <a:rPr lang="en-US" sz="2800" b="1" i="1" u="sng" dirty="0">
                <a:solidFill>
                  <a:srgbClr val="FF0000"/>
                </a:solidFill>
                <a:latin typeface="Constantia" pitchFamily="18" charset="0"/>
              </a:rPr>
              <a:t>plan</a:t>
            </a:r>
            <a:r>
              <a:rPr lang="en-US" sz="2800" dirty="0">
                <a:latin typeface="Constantia" pitchFamily="18" charset="0"/>
              </a:rPr>
              <a:t> that identifies the resources (including costs), goals and schedule that allows a firm to achieve those goals</a:t>
            </a:r>
          </a:p>
        </p:txBody>
      </p:sp>
      <p:sp>
        <p:nvSpPr>
          <p:cNvPr id="2" name="Slide Number Placeholder 1"/>
          <p:cNvSpPr>
            <a:spLocks noGrp="1"/>
          </p:cNvSpPr>
          <p:nvPr>
            <p:ph type="sldNum" sz="quarter" idx="10"/>
          </p:nvPr>
        </p:nvSpPr>
        <p:spPr/>
        <p:txBody>
          <a:bodyPr wrap="square" numCol="1" anchorCtr="0" compatLnSpc="1">
            <a:prstTxWarp prst="textNoShape">
              <a:avLst/>
            </a:prstTxWarp>
          </a:bodyPr>
          <a:lstStyle/>
          <a:p>
            <a:pPr fontAlgn="base">
              <a:spcBef>
                <a:spcPct val="0"/>
              </a:spcBef>
              <a:spcAft>
                <a:spcPct val="0"/>
              </a:spcAft>
              <a:defRPr/>
            </a:pPr>
            <a:r>
              <a:rPr lang="en-US">
                <a:solidFill>
                  <a:srgbClr val="045C75"/>
                </a:solidFill>
                <a:cs typeface="Arial" charset="0"/>
              </a:rPr>
              <a:t>08-</a:t>
            </a:r>
            <a:fld id="{8F6C2297-EE27-4A60-BCF8-008E136C2C5F}" type="slidenum">
              <a:rPr lang="en-US">
                <a:solidFill>
                  <a:srgbClr val="045C75"/>
                </a:solidFill>
                <a:cs typeface="Arial" charset="0"/>
              </a:rPr>
              <a:pPr fontAlgn="base">
                <a:spcBef>
                  <a:spcPct val="0"/>
                </a:spcBef>
                <a:spcAft>
                  <a:spcPct val="0"/>
                </a:spcAft>
                <a:defRPr/>
              </a:pPr>
              <a:t>5</a:t>
            </a:fld>
            <a:endParaRPr lang="en-US">
              <a:solidFill>
                <a:srgbClr val="045C75"/>
              </a:solidFill>
              <a:cs typeface="Arial" charset="0"/>
            </a:endParaRPr>
          </a:p>
        </p:txBody>
      </p:sp>
      <p:sp>
        <p:nvSpPr>
          <p:cNvPr id="14" name="Action Button: Help 13">
            <a:hlinkClick r:id="" action="ppaction://noaction" highlightClick="1"/>
          </p:cNvPr>
          <p:cNvSpPr/>
          <p:nvPr/>
        </p:nvSpPr>
        <p:spPr>
          <a:xfrm>
            <a:off x="6171779" y="4720566"/>
            <a:ext cx="2590800" cy="1243404"/>
          </a:xfrm>
          <a:prstGeom prst="actionButtonHel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2000" dirty="0"/>
              <a:t>Connection to … Triple Constraints, Iron Triangle?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011" y="5848973"/>
            <a:ext cx="999831" cy="707197"/>
          </a:xfrm>
          <a:prstGeom prst="rect">
            <a:avLst/>
          </a:prstGeom>
        </p:spPr>
      </p:pic>
    </p:spTree>
    <p:extLst>
      <p:ext uri="{BB962C8B-B14F-4D97-AF65-F5344CB8AC3E}">
        <p14:creationId xmlns:p14="http://schemas.microsoft.com/office/powerpoint/2010/main" val="15707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Top-Down Budgeting</a:t>
            </a:r>
          </a:p>
        </p:txBody>
      </p:sp>
      <p:sp>
        <p:nvSpPr>
          <p:cNvPr id="3" name="Content Placeholder 2"/>
          <p:cNvSpPr>
            <a:spLocks noGrp="1"/>
          </p:cNvSpPr>
          <p:nvPr>
            <p:ph idx="1"/>
          </p:nvPr>
        </p:nvSpPr>
        <p:spPr>
          <a:xfrm>
            <a:off x="457200" y="987036"/>
            <a:ext cx="8229600" cy="4999426"/>
          </a:xfrm>
        </p:spPr>
        <p:txBody>
          <a:bodyPr/>
          <a:lstStyle/>
          <a:p>
            <a:r>
              <a:rPr lang="en-US" b="1" dirty="0"/>
              <a:t>Top management establishes </a:t>
            </a:r>
            <a:r>
              <a:rPr lang="en-US" dirty="0"/>
              <a:t>an overall budget at the start.</a:t>
            </a:r>
          </a:p>
          <a:p>
            <a:r>
              <a:rPr lang="en-US" dirty="0"/>
              <a:t>All </a:t>
            </a:r>
            <a:r>
              <a:rPr lang="en-US" b="1" dirty="0"/>
              <a:t>successive levels </a:t>
            </a:r>
            <a:r>
              <a:rPr lang="en-US" dirty="0"/>
              <a:t>of the budgeting process must </a:t>
            </a:r>
            <a:r>
              <a:rPr lang="en-US" b="1" dirty="0"/>
              <a:t>make their estimates fit </a:t>
            </a:r>
            <a:r>
              <a:rPr lang="en-US" dirty="0"/>
              <a:t>within the context of the overall budget.</a:t>
            </a:r>
          </a:p>
          <a:p>
            <a:r>
              <a:rPr lang="en-US" dirty="0"/>
              <a:t>Different functions or departments may </a:t>
            </a:r>
            <a:r>
              <a:rPr lang="en-US" b="1" dirty="0"/>
              <a:t>compete for </a:t>
            </a:r>
            <a:r>
              <a:rPr lang="en-US" dirty="0"/>
              <a:t>their piece of the budget </a:t>
            </a:r>
            <a:r>
              <a:rPr lang="en-US" b="1" dirty="0"/>
              <a:t>pie</a:t>
            </a:r>
            <a:r>
              <a:rPr lang="en-US" dirty="0"/>
              <a:t>.</a:t>
            </a:r>
            <a:br>
              <a:rPr lang="en-US" dirty="0"/>
            </a:br>
            <a:endParaRPr lang="en-US" dirty="0"/>
          </a:p>
          <a:p>
            <a:r>
              <a:rPr lang="en-US" dirty="0"/>
              <a:t>Top management estimates are </a:t>
            </a:r>
            <a:r>
              <a:rPr lang="en-US" b="1" dirty="0"/>
              <a:t>often quite accurate</a:t>
            </a:r>
          </a:p>
          <a:p>
            <a:r>
              <a:rPr lang="en-US" dirty="0"/>
              <a:t>Results in budgetary </a:t>
            </a:r>
            <a:r>
              <a:rPr lang="en-US" b="1" dirty="0"/>
              <a:t>discipline at the work package </a:t>
            </a:r>
            <a:r>
              <a:rPr lang="en-US" dirty="0"/>
              <a:t>level.</a:t>
            </a:r>
          </a:p>
          <a:p>
            <a:endParaRPr lang="en-US" dirty="0"/>
          </a:p>
        </p:txBody>
      </p:sp>
      <p:sp>
        <p:nvSpPr>
          <p:cNvPr id="4" name="Slide Number Placeholder 3"/>
          <p:cNvSpPr>
            <a:spLocks noGrp="1"/>
          </p:cNvSpPr>
          <p:nvPr>
            <p:ph type="sldNum" sz="quarter" idx="10"/>
          </p:nvPr>
        </p:nvSpPr>
        <p:spPr>
          <a:xfrm>
            <a:off x="7924800" y="5803900"/>
            <a:ext cx="762000" cy="365125"/>
          </a:xfrm>
        </p:spPr>
        <p:txBody>
          <a:bodyPr/>
          <a:lstStyle/>
          <a:p>
            <a:pPr>
              <a:defRPr/>
            </a:pPr>
            <a:fld id="{7DC0C679-E1CA-4FB1-92B0-BD2E3A5EC8E9}" type="slidenum">
              <a:rPr lang="en-US" smtClean="0"/>
              <a:pPr>
                <a:defRPr/>
              </a:pPr>
              <a:t>6</a:t>
            </a:fld>
            <a:endParaRPr lang="en-US" dirty="0"/>
          </a:p>
        </p:txBody>
      </p:sp>
      <p:sp>
        <p:nvSpPr>
          <p:cNvPr id="5" name="Action Button: Help 4">
            <a:hlinkClick r:id="" action="ppaction://noaction" highlightClick="1"/>
          </p:cNvPr>
          <p:cNvSpPr/>
          <p:nvPr/>
        </p:nvSpPr>
        <p:spPr>
          <a:xfrm>
            <a:off x="5702355" y="3652684"/>
            <a:ext cx="2590800" cy="762000"/>
          </a:xfrm>
          <a:prstGeom prst="actionButtonHel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What does compete for Budget mean?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840" y="5861093"/>
            <a:ext cx="999831" cy="707197"/>
          </a:xfrm>
          <a:prstGeom prst="rect">
            <a:avLst/>
          </a:prstGeom>
        </p:spPr>
      </p:pic>
    </p:spTree>
    <p:extLst>
      <p:ext uri="{BB962C8B-B14F-4D97-AF65-F5344CB8AC3E}">
        <p14:creationId xmlns:p14="http://schemas.microsoft.com/office/powerpoint/2010/main" val="380877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280"/>
            <a:ext cx="8229600" cy="1143000"/>
          </a:xfrm>
        </p:spPr>
        <p:txBody>
          <a:bodyPr/>
          <a:lstStyle/>
          <a:p>
            <a:r>
              <a:rPr lang="en-US" dirty="0"/>
              <a:t>Bottom-Up Budgeting</a:t>
            </a:r>
          </a:p>
        </p:txBody>
      </p:sp>
      <p:sp>
        <p:nvSpPr>
          <p:cNvPr id="3" name="Content Placeholder 2"/>
          <p:cNvSpPr>
            <a:spLocks noGrp="1"/>
          </p:cNvSpPr>
          <p:nvPr>
            <p:ph idx="1"/>
          </p:nvPr>
        </p:nvSpPr>
        <p:spPr>
          <a:xfrm>
            <a:off x="457200" y="1065595"/>
            <a:ext cx="8229600" cy="4994940"/>
          </a:xfrm>
        </p:spPr>
        <p:txBody>
          <a:bodyPr/>
          <a:lstStyle/>
          <a:p>
            <a:r>
              <a:rPr lang="en-US" dirty="0"/>
              <a:t>Think of the bottom of a WBS</a:t>
            </a:r>
          </a:p>
          <a:p>
            <a:r>
              <a:rPr lang="en-US" dirty="0"/>
              <a:t>Begins with applying direct and indirect costs to </a:t>
            </a:r>
            <a:br>
              <a:rPr lang="en-US" dirty="0"/>
            </a:br>
            <a:r>
              <a:rPr lang="en-US" b="1" dirty="0"/>
              <a:t>work packages (including activities)</a:t>
            </a:r>
            <a:r>
              <a:rPr lang="en-US" dirty="0"/>
              <a:t>.</a:t>
            </a:r>
          </a:p>
          <a:p>
            <a:r>
              <a:rPr lang="en-US" dirty="0"/>
              <a:t>The </a:t>
            </a:r>
            <a:r>
              <a:rPr lang="en-US" b="1" dirty="0"/>
              <a:t>sum</a:t>
            </a:r>
            <a:r>
              <a:rPr lang="en-US" dirty="0"/>
              <a:t> of the total costs of all work packages to create an overall project budget.</a:t>
            </a:r>
          </a:p>
          <a:p>
            <a:r>
              <a:rPr lang="en-US" dirty="0"/>
              <a:t>Emphasizes </a:t>
            </a:r>
            <a:r>
              <a:rPr lang="en-US" b="1" dirty="0"/>
              <a:t>need</a:t>
            </a:r>
            <a:r>
              <a:rPr lang="en-US" dirty="0"/>
              <a:t> to create  a </a:t>
            </a:r>
            <a:r>
              <a:rPr lang="en-US" b="1" dirty="0"/>
              <a:t>detailed</a:t>
            </a:r>
            <a:r>
              <a:rPr lang="en-US" dirty="0"/>
              <a:t> project </a:t>
            </a:r>
            <a:r>
              <a:rPr lang="en-US" b="1" dirty="0"/>
              <a:t>plan</a:t>
            </a:r>
            <a:r>
              <a:rPr lang="en-US" dirty="0"/>
              <a:t>.</a:t>
            </a:r>
          </a:p>
          <a:p>
            <a:r>
              <a:rPr lang="en-US" dirty="0"/>
              <a:t>Facilitates </a:t>
            </a:r>
            <a:r>
              <a:rPr lang="en-US" b="1" dirty="0"/>
              <a:t>coordination</a:t>
            </a:r>
            <a:r>
              <a:rPr lang="en-US" dirty="0"/>
              <a:t> between </a:t>
            </a:r>
            <a:r>
              <a:rPr lang="en-US" b="1" dirty="0"/>
              <a:t>functional</a:t>
            </a:r>
            <a:r>
              <a:rPr lang="en-US" dirty="0"/>
              <a:t> areas.</a:t>
            </a:r>
          </a:p>
          <a:p>
            <a:r>
              <a:rPr lang="en-US" dirty="0"/>
              <a:t>Allows top management a clear </a:t>
            </a:r>
            <a:r>
              <a:rPr lang="en-US" b="1" dirty="0"/>
              <a:t>view for prioritization </a:t>
            </a:r>
            <a:r>
              <a:rPr lang="en-US" dirty="0"/>
              <a:t>among project’s competing resources.</a:t>
            </a:r>
          </a:p>
          <a:p>
            <a:r>
              <a:rPr lang="en-US" dirty="0"/>
              <a:t>It </a:t>
            </a:r>
            <a:r>
              <a:rPr lang="en-US" b="1" dirty="0"/>
              <a:t>reduces top management’s control </a:t>
            </a:r>
            <a:r>
              <a:rPr lang="en-US" dirty="0"/>
              <a:t>of the budget process.</a:t>
            </a:r>
          </a:p>
          <a:p>
            <a:r>
              <a:rPr lang="en-US" b="1" dirty="0"/>
              <a:t>Time consuming</a:t>
            </a:r>
            <a:r>
              <a:rPr lang="en-US" dirty="0"/>
              <a:t>.</a:t>
            </a:r>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7</a:t>
            </a:fld>
            <a:endParaRPr lang="en-US" dirty="0"/>
          </a:p>
        </p:txBody>
      </p:sp>
      <p:sp>
        <p:nvSpPr>
          <p:cNvPr id="5" name="Action Button: Help 4">
            <a:hlinkClick r:id="" action="ppaction://noaction" highlightClick="1"/>
          </p:cNvPr>
          <p:cNvSpPr/>
          <p:nvPr/>
        </p:nvSpPr>
        <p:spPr>
          <a:xfrm>
            <a:off x="4346090" y="5812345"/>
            <a:ext cx="2590800" cy="762000"/>
          </a:xfrm>
          <a:prstGeom prst="actionButtonHel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Where would this work well?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546" y="5944388"/>
            <a:ext cx="999831" cy="707197"/>
          </a:xfrm>
          <a:prstGeom prst="rect">
            <a:avLst/>
          </a:prstGeom>
        </p:spPr>
      </p:pic>
    </p:spTree>
    <p:extLst>
      <p:ext uri="{BB962C8B-B14F-4D97-AF65-F5344CB8AC3E}">
        <p14:creationId xmlns:p14="http://schemas.microsoft.com/office/powerpoint/2010/main" val="157088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6492875" y="6553200"/>
            <a:ext cx="2117725" cy="152400"/>
          </a:xfrm>
          <a:prstGeom prst="rect">
            <a:avLst/>
          </a:prstGeom>
        </p:spPr>
        <p:txBody>
          <a:bodyPr/>
          <a:lstStyle/>
          <a:p>
            <a:r>
              <a:rPr lang="en-US"/>
              <a:t>5</a:t>
            </a:r>
            <a:r>
              <a:rPr lang="en-US">
                <a:cs typeface="Times New Roman" panose="02020603050405020304" pitchFamily="18" charset="0"/>
              </a:rPr>
              <a:t>–</a:t>
            </a:r>
            <a:fld id="{E8801978-5F4A-4344-A7D0-F8D705EB40E9}" type="slidenum">
              <a:rPr lang="en-US"/>
              <a:pPr/>
              <a:t>8</a:t>
            </a:fld>
            <a:endParaRPr lang="en-US"/>
          </a:p>
        </p:txBody>
      </p:sp>
      <p:sp>
        <p:nvSpPr>
          <p:cNvPr id="102402" name="AutoShape 2"/>
          <p:cNvSpPr>
            <a:spLocks noGrp="1" noChangeArrowheads="1"/>
          </p:cNvSpPr>
          <p:nvPr>
            <p:ph type="title"/>
          </p:nvPr>
        </p:nvSpPr>
        <p:spPr>
          <a:xfrm>
            <a:off x="381000" y="228600"/>
            <a:ext cx="8229600" cy="1143000"/>
          </a:xfrm>
          <a:ln/>
        </p:spPr>
        <p:txBody>
          <a:bodyPr>
            <a:normAutofit fontScale="90000"/>
          </a:bodyPr>
          <a:lstStyle/>
          <a:p>
            <a:r>
              <a:rPr lang="en-US" dirty="0"/>
              <a:t>Estimating Projects: </a:t>
            </a:r>
            <a:r>
              <a:rPr lang="en-US" b="1" dirty="0"/>
              <a:t>Preferred</a:t>
            </a:r>
            <a:r>
              <a:rPr lang="en-US" dirty="0"/>
              <a:t> Approach</a:t>
            </a:r>
          </a:p>
        </p:txBody>
      </p:sp>
      <p:sp>
        <p:nvSpPr>
          <p:cNvPr id="102403" name="Rectangle 3"/>
          <p:cNvSpPr>
            <a:spLocks noGrp="1" noChangeArrowheads="1"/>
          </p:cNvSpPr>
          <p:nvPr>
            <p:ph type="body" idx="1"/>
          </p:nvPr>
        </p:nvSpPr>
        <p:spPr>
          <a:xfrm>
            <a:off x="533400" y="1600200"/>
            <a:ext cx="8077200" cy="4495800"/>
          </a:xfrm>
        </p:spPr>
        <p:txBody>
          <a:bodyPr/>
          <a:lstStyle/>
          <a:p>
            <a:pPr>
              <a:spcBef>
                <a:spcPct val="50000"/>
              </a:spcBef>
            </a:pPr>
            <a:r>
              <a:rPr lang="en-US" dirty="0"/>
              <a:t>Make </a:t>
            </a:r>
            <a:r>
              <a:rPr lang="en-US" b="1" dirty="0"/>
              <a:t>rough top-down </a:t>
            </a:r>
            <a:r>
              <a:rPr lang="en-US" dirty="0"/>
              <a:t>estimates.</a:t>
            </a:r>
          </a:p>
          <a:p>
            <a:pPr>
              <a:spcBef>
                <a:spcPct val="50000"/>
              </a:spcBef>
            </a:pPr>
            <a:r>
              <a:rPr lang="en-US" dirty="0"/>
              <a:t>Develop the WBS</a:t>
            </a:r>
          </a:p>
          <a:p>
            <a:pPr>
              <a:spcBef>
                <a:spcPct val="50000"/>
              </a:spcBef>
            </a:pPr>
            <a:r>
              <a:rPr lang="en-US" dirty="0"/>
              <a:t>Make </a:t>
            </a:r>
            <a:r>
              <a:rPr lang="en-US" b="1" dirty="0"/>
              <a:t>bottom-up</a:t>
            </a:r>
            <a:r>
              <a:rPr lang="en-US" dirty="0"/>
              <a:t> estimates.</a:t>
            </a:r>
          </a:p>
          <a:p>
            <a:pPr>
              <a:spcBef>
                <a:spcPct val="50000"/>
              </a:spcBef>
            </a:pPr>
            <a:r>
              <a:rPr lang="en-US" dirty="0"/>
              <a:t>Develop schedules and budgets.</a:t>
            </a:r>
            <a:br>
              <a:rPr lang="en-US" dirty="0"/>
            </a:br>
            <a:endParaRPr lang="en-US" dirty="0"/>
          </a:p>
          <a:p>
            <a:pPr>
              <a:spcBef>
                <a:spcPct val="50000"/>
              </a:spcBef>
            </a:pPr>
            <a:r>
              <a:rPr lang="en-US" b="1" dirty="0"/>
              <a:t>Reconcile</a:t>
            </a:r>
            <a:r>
              <a:rPr lang="en-US" dirty="0"/>
              <a:t> differences between top-down </a:t>
            </a:r>
            <a:br>
              <a:rPr lang="en-US" dirty="0"/>
            </a:br>
            <a:r>
              <a:rPr lang="en-US" dirty="0"/>
              <a:t>and bottom-up </a:t>
            </a:r>
            <a:r>
              <a:rPr lang="en-US" b="1" dirty="0"/>
              <a:t>estimates</a:t>
            </a:r>
          </a:p>
          <a:p>
            <a:pPr>
              <a:spcBef>
                <a:spcPct val="50000"/>
              </a:spcBef>
            </a:pPr>
            <a:endParaRPr lang="en-US" dirty="0"/>
          </a:p>
        </p:txBody>
      </p:sp>
      <p:sp>
        <p:nvSpPr>
          <p:cNvPr id="6" name="Action Button: Help 5">
            <a:hlinkClick r:id="" action="ppaction://noaction" highlightClick="1"/>
          </p:cNvPr>
          <p:cNvSpPr/>
          <p:nvPr/>
        </p:nvSpPr>
        <p:spPr>
          <a:xfrm>
            <a:off x="6019800" y="2595717"/>
            <a:ext cx="2590800" cy="1450258"/>
          </a:xfrm>
          <a:prstGeom prst="actionButtonHelp">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What role do schedules play in developing our budget?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546" y="5944388"/>
            <a:ext cx="999831" cy="707197"/>
          </a:xfrm>
          <a:prstGeom prst="rect">
            <a:avLst/>
          </a:prstGeom>
        </p:spPr>
      </p:pic>
    </p:spTree>
    <p:extLst>
      <p:ext uri="{BB962C8B-B14F-4D97-AF65-F5344CB8AC3E}">
        <p14:creationId xmlns:p14="http://schemas.microsoft.com/office/powerpoint/2010/main" val="348469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Hybrid: Phase Estimating</a:t>
            </a:r>
          </a:p>
        </p:txBody>
      </p:sp>
      <p:sp>
        <p:nvSpPr>
          <p:cNvPr id="3" name="Content Placeholder 2"/>
          <p:cNvSpPr>
            <a:spLocks noGrp="1"/>
          </p:cNvSpPr>
          <p:nvPr>
            <p:ph idx="1"/>
          </p:nvPr>
        </p:nvSpPr>
        <p:spPr/>
        <p:txBody>
          <a:bodyPr/>
          <a:lstStyle/>
          <a:p>
            <a:r>
              <a:rPr lang="en-US" dirty="0"/>
              <a:t>Begin with a top-down estimate</a:t>
            </a:r>
          </a:p>
          <a:p>
            <a:r>
              <a:rPr lang="en-US" dirty="0"/>
              <a:t>Then refine estimates for phases of the project as it is implemented</a:t>
            </a:r>
          </a:p>
          <a:p>
            <a:r>
              <a:rPr lang="en-US" dirty="0"/>
              <a:t>A </a:t>
            </a:r>
            <a:r>
              <a:rPr lang="en-US" b="1" dirty="0"/>
              <a:t>detailed</a:t>
            </a:r>
            <a:r>
              <a:rPr lang="en-US" dirty="0"/>
              <a:t> estimate (probably bottom up) is developed for the immediate phase and a </a:t>
            </a:r>
            <a:r>
              <a:rPr lang="en-US" b="1" dirty="0"/>
              <a:t>macro</a:t>
            </a:r>
            <a:r>
              <a:rPr lang="en-US" dirty="0"/>
              <a:t> estimate is made for the entire project including the remaining phases of the project</a:t>
            </a:r>
            <a:br>
              <a:rPr lang="en-US" dirty="0"/>
            </a:br>
            <a:endParaRPr lang="en-US" dirty="0"/>
          </a:p>
        </p:txBody>
      </p:sp>
      <p:sp>
        <p:nvSpPr>
          <p:cNvPr id="4" name="Slide Number Placeholder 3"/>
          <p:cNvSpPr>
            <a:spLocks noGrp="1"/>
          </p:cNvSpPr>
          <p:nvPr>
            <p:ph type="sldNum" sz="quarter" idx="10"/>
          </p:nvPr>
        </p:nvSpPr>
        <p:spPr/>
        <p:txBody>
          <a:bodyPr/>
          <a:lstStyle/>
          <a:p>
            <a:pPr>
              <a:defRPr/>
            </a:pPr>
            <a:fld id="{7DC0C679-E1CA-4FB1-92B0-BD2E3A5EC8E9}" type="slidenum">
              <a:rPr lang="en-US" smtClean="0"/>
              <a:pPr>
                <a:defRPr/>
              </a:pPr>
              <a:t>9</a:t>
            </a:fld>
            <a:endParaRPr lang="en-US" dirty="0"/>
          </a:p>
        </p:txBody>
      </p:sp>
      <p:sp>
        <p:nvSpPr>
          <p:cNvPr id="5" name="TextBox 4"/>
          <p:cNvSpPr txBox="1"/>
          <p:nvPr/>
        </p:nvSpPr>
        <p:spPr>
          <a:xfrm>
            <a:off x="5410200" y="5029200"/>
            <a:ext cx="28956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t>example on next slide</a:t>
            </a:r>
          </a:p>
        </p:txBody>
      </p:sp>
    </p:spTree>
    <p:extLst>
      <p:ext uri="{BB962C8B-B14F-4D97-AF65-F5344CB8AC3E}">
        <p14:creationId xmlns:p14="http://schemas.microsoft.com/office/powerpoint/2010/main" val="1380092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8198</TotalTime>
  <Words>5640</Words>
  <Application>Microsoft Office PowerPoint</Application>
  <PresentationFormat>On-screen Show (4:3)</PresentationFormat>
  <Paragraphs>371</Paragraphs>
  <Slides>45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Constantia</vt:lpstr>
      <vt:lpstr>Times New Roman</vt:lpstr>
      <vt:lpstr>Wingdings 2</vt:lpstr>
      <vt:lpstr>Flow</vt:lpstr>
      <vt:lpstr>MGMT 6056  Module 5</vt:lpstr>
      <vt:lpstr>Module Learning Objectives</vt:lpstr>
      <vt:lpstr>Determine Budget   7.3 in PMBOK</vt:lpstr>
      <vt:lpstr>Determine Budget 7.3 in PMBOK</vt:lpstr>
      <vt:lpstr>Creating a Project Budget</vt:lpstr>
      <vt:lpstr>Top-Down Budgeting</vt:lpstr>
      <vt:lpstr>Bottom-Up Budgeting</vt:lpstr>
      <vt:lpstr>Estimating Projects: Preferred Approach</vt:lpstr>
      <vt:lpstr>A Hybrid: Phase Estimating</vt:lpstr>
      <vt:lpstr>PowerPoint Presentation</vt:lpstr>
      <vt:lpstr>Activity-Based Costing (ABC)</vt:lpstr>
      <vt:lpstr>Activity-Based Costing (ABC)</vt:lpstr>
      <vt:lpstr>Another Activity-Based Costing  (ABC) Example (Variable/Fixed)</vt:lpstr>
      <vt:lpstr>Activity-Based Costing (ABC)  Example</vt:lpstr>
      <vt:lpstr>Activity-Based Costing (ABC)  Example</vt:lpstr>
      <vt:lpstr>Time-Phased Budget  Start with a Sample Project Budget with Direct and indirect (overhead) costs</vt:lpstr>
      <vt:lpstr>Sample Budget Tracking Planned and Actual Activity Costs</vt:lpstr>
      <vt:lpstr>Example of a  Time-Phased Budget</vt:lpstr>
      <vt:lpstr>A Time-Phased Budget is Based on Activity Predecessors Relationships</vt:lpstr>
      <vt:lpstr>Time-Phased Budget with Predecessors Shown</vt:lpstr>
      <vt:lpstr>A Time Phased Budget is a form of a Crude  Gantt Chart</vt:lpstr>
      <vt:lpstr>A Time Phased Budget in Excel</vt:lpstr>
      <vt:lpstr>Estimates &amp; Time Phased Excel File</vt:lpstr>
      <vt:lpstr>An S-Curve – Cumulative Budgeted Cost</vt:lpstr>
      <vt:lpstr>Types of Contract Prices (PMBOK 6th Ed)</vt:lpstr>
      <vt:lpstr>Fixed Price (lump-sum / turnkey) Contracts</vt:lpstr>
      <vt:lpstr>Cost Plus Contracts</vt:lpstr>
      <vt:lpstr>T&amp;M, Combinations, Terms </vt:lpstr>
      <vt:lpstr>Firm Fixed Price (FFP) vs Cost Plus Fixed Fee (CPFF)</vt:lpstr>
      <vt:lpstr>Example, Cost Plus Incentive Fee (CPIF) </vt:lpstr>
      <vt:lpstr>Question #1 - A budget has been created for a project by a supplier.  The budget for all costs has been determined to be $1,500,000 by the supplier -- this includes direct and indirect costs direct and indirect, contingency reserves and management reserve but not profit.  The project has been quoted with an additional 15%  for the suppliers fee (profit).  After the project has been executed all actual costs totaled $1,600,000.   Per the contract type, the customer pays the supplier $1,725,000.  What type of contract is this?  </vt:lpstr>
      <vt:lpstr>Question #1 - A budget has been created for a project by a supplier.  The budget for all costs has been determined to be $1,500,000 by the supplier (this includes direct and indirect costs direct and indirect, contingencies and management reserve).  The project has been quoted with an additional 15%  for the suppliers fee (profit).  After the project has been executed all actual costs totaled $1,600,000.   Per the contract, the customer pays the supplier $1,725,000.  What type of contract is this? </vt:lpstr>
      <vt:lpstr>Question #2 - Same scenario as previous question.  A budget has been created for a project by a supplier.  The budget for all costs has been determined to be $1,500,000 by the supplier (this includes direct and indirect costs direct and indirect, contingencies and management reserve).  The project has been quoted with an additional 15% for the suppliers fee (profit).  After the project has been executed all actual costs totaled $1,600,000.   What should the customer be billed if it was a cost plus fixed fee CPFF contract?</vt:lpstr>
      <vt:lpstr>Question #2 - Same scenario as previous question.  A budget has been created for a project by a supplier.  The budget for all costs has been determined to be $1,500,000 by the supplier (this includes direct and indirect costs direct and indirect, contingencies and management reserve).  The project has been quoted with an additional 15% profit rate.  After the project has been executed all actual costs totaled $1,600,000.   What should the customer be billed if it was a cost plus fixed fee CPFF contract?</vt:lpstr>
      <vt:lpstr>Question #3 - A budget has been created for a project.  The budget has been determined to be $1,500,000 (this includes costs (direct and indirect), contingencies and management reserve.  The project has been priced as a CPFF contract with a fixed profit fee of $150,000.  After the project has been executed all actual costs totaled $1,600,000.   What should the customer be billed and what profit rate (divide the profit by your total actual costs) does the seller end up making?  </vt:lpstr>
      <vt:lpstr>Question #3 - A budget has been created for a project.  The budget has been determined to be $1,500,000 (this includes costs (direct and indirect), contingencies and management reserve.  The project has been priced as a CPFF contract with a fixed profit fee of $150,000.  After the project has been executed all actual costs totaled $1,600,000.   What should the customer be billed and what profit rate (divide the profit by your total costs) does the seller end up making?  </vt:lpstr>
      <vt:lpstr>Question #4 - A budget has been created for a project.  The budget has been determined to be $1,500,000 (this includes costs, both direct and indirect), contingencies and management reserve.  The project has been priced as a CPFF contract with a fixed fee of 10%.  After the project has been executed all actual costs totaled $1,600,000.   What should the customer be billed?  </vt:lpstr>
      <vt:lpstr>Question #4 - A budget has been created for a project.  The budget has been determined to be $1,500,000 (this includes costs (direct and indirect), contingencies and management reserve.  The project has been priced as a CPFF contract with a fixed fee of 10%.  After the project has been executed all actual costs totaled $1,600,000.   What should the customer be billed?  </vt:lpstr>
      <vt:lpstr>Question #5 - A budget has been created for a project.  The budget has been determined to be $1,500,000 (this includes costs (direct and indirect), contingencies and management reserve.  The project has been priced as a Firm Fixed contract with a profit of 15% for the suppliers fee (profit).  After the project has been executed all actual costs totaled $1,400,000.   What should the customer be billed and what profit rate (divide the profit by your total costs) do they end up making?  </vt:lpstr>
      <vt:lpstr>Question #5 - A budget has been created for a project.  The budget has been determined to be $1,500,000 (this includes costs (direct and indirect), contingencies and management reserve.  The project has been priced as a Firm Fixed contract with a profit of 15% for the suppliers fee (profit).  After the project has been executed all actual costs totaled $1,400,000.   What should the customer be billed and what profit rate (divide the profit by your total costs) do they end up making?  </vt:lpstr>
      <vt:lpstr>Question #6 - A budget has been created for a project.  The budget has been determined to be $1,500,000 (this includes costs (direct and indirect), contingencies and management reserve.  The project has been priced as a CPIF (Cost Plus Incentive Fee) contract with a fee of 15% and an 80/20 split.  There were no scope changes, but after the project has been executed all actual costs totaled $1,600,000.   What should the customer be billed?  </vt:lpstr>
      <vt:lpstr>Question #6 - A budget has been created for a project.  The budget has been determined to be $1,500,000 -- this includes costs (direct and indirect), contingencies and management reserve.  The project has been priced as a CPIF (Cost Plus Incentive Fee) contract with a fee of 15% and an 80/20 split.  There were no scope changes, but after the project has been executed all actual costs totaled $1,600,000.   What should the customer be billed?  </vt:lpstr>
      <vt:lpstr>Summary</vt:lpstr>
      <vt:lpstr>Homework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dc:creator>
  <cp:lastModifiedBy>Hemington, Derek</cp:lastModifiedBy>
  <cp:revision>296</cp:revision>
  <cp:lastPrinted>2020-01-27T13:29:05Z</cp:lastPrinted>
  <dcterms:created xsi:type="dcterms:W3CDTF">2011-11-20T13:38:58Z</dcterms:created>
  <dcterms:modified xsi:type="dcterms:W3CDTF">2023-02-12T17:36:36Z</dcterms:modified>
</cp:coreProperties>
</file>