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5" r:id="rId3"/>
    <p:sldId id="322" r:id="rId4"/>
    <p:sldId id="371" r:id="rId5"/>
    <p:sldId id="344" r:id="rId6"/>
    <p:sldId id="388" r:id="rId7"/>
    <p:sldId id="350" r:id="rId8"/>
    <p:sldId id="352" r:id="rId9"/>
    <p:sldId id="327" r:id="rId10"/>
    <p:sldId id="367" r:id="rId11"/>
    <p:sldId id="328" r:id="rId12"/>
    <p:sldId id="329" r:id="rId13"/>
    <p:sldId id="330" r:id="rId14"/>
    <p:sldId id="370" r:id="rId15"/>
    <p:sldId id="389" r:id="rId16"/>
    <p:sldId id="359" r:id="rId17"/>
    <p:sldId id="363" r:id="rId18"/>
    <p:sldId id="364" r:id="rId19"/>
    <p:sldId id="365" r:id="rId20"/>
    <p:sldId id="355" r:id="rId21"/>
    <p:sldId id="356" r:id="rId22"/>
    <p:sldId id="378" r:id="rId23"/>
    <p:sldId id="357" r:id="rId24"/>
    <p:sldId id="332" r:id="rId25"/>
    <p:sldId id="320" r:id="rId26"/>
    <p:sldId id="321" r:id="rId27"/>
    <p:sldId id="372" r:id="rId28"/>
    <p:sldId id="373" r:id="rId29"/>
    <p:sldId id="375" r:id="rId30"/>
    <p:sldId id="386" r:id="rId31"/>
    <p:sldId id="381" r:id="rId32"/>
    <p:sldId id="380" r:id="rId33"/>
    <p:sldId id="382" r:id="rId34"/>
    <p:sldId id="384" r:id="rId35"/>
    <p:sldId id="383" r:id="rId36"/>
    <p:sldId id="385" r:id="rId37"/>
    <p:sldId id="387" r:id="rId38"/>
    <p:sldId id="379" r:id="rId39"/>
    <p:sldId id="358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6056 Intro Section" id="{6625DC7A-DDB5-4631-8D3C-B2D8977FB206}">
          <p14:sldIdLst>
            <p14:sldId id="256"/>
            <p14:sldId id="285"/>
            <p14:sldId id="322"/>
            <p14:sldId id="371"/>
            <p14:sldId id="344"/>
            <p14:sldId id="388"/>
          </p14:sldIdLst>
        </p14:section>
        <p14:section name="Resources" id="{8771C833-7EA9-44B2-B1CC-1FD84978A10E}">
          <p14:sldIdLst>
            <p14:sldId id="350"/>
            <p14:sldId id="352"/>
          </p14:sldIdLst>
        </p14:section>
        <p14:section name="What is a Project" id="{54DE3C2F-274E-4B50-B41C-485CF939B19D}">
          <p14:sldIdLst>
            <p14:sldId id="327"/>
            <p14:sldId id="367"/>
            <p14:sldId id="328"/>
            <p14:sldId id="329"/>
            <p14:sldId id="330"/>
            <p14:sldId id="370"/>
            <p14:sldId id="389"/>
          </p14:sldIdLst>
        </p14:section>
        <p14:section name="6056 Usually: Teams &amp; Groups - and Proj Mgmt" id="{26BB1DCA-14EE-45C5-90DF-57ECAAF421D6}">
          <p14:sldIdLst>
            <p14:sldId id="359"/>
            <p14:sldId id="363"/>
            <p14:sldId id="364"/>
            <p14:sldId id="365"/>
          </p14:sldIdLst>
        </p14:section>
        <p14:section name="PMBOK ITTO &amp; Project Videos" id="{CBE18587-EF9A-42E1-B7F1-9FFE415EA54C}">
          <p14:sldIdLst>
            <p14:sldId id="355"/>
            <p14:sldId id="356"/>
            <p14:sldId id="378"/>
            <p14:sldId id="357"/>
          </p14:sldIdLst>
        </p14:section>
        <p14:section name="6056 PMBOK for Cost Mgmt" id="{47DE1F8C-24E8-4F58-BE05-3CBF44242FF4}">
          <p14:sldIdLst>
            <p14:sldId id="332"/>
            <p14:sldId id="320"/>
            <p14:sldId id="321"/>
          </p14:sldIdLst>
        </p14:section>
        <p14:section name="6058 PMBOK for Schedule Mgmt" id="{A9CD4EC3-8C4D-412F-B4D1-CC5E9C6D5393}">
          <p14:sldIdLst>
            <p14:sldId id="372"/>
            <p14:sldId id="373"/>
            <p14:sldId id="375"/>
          </p14:sldIdLst>
        </p14:section>
        <p14:section name="Math Review" id="{966F0601-3BBB-4455-9261-F3B69FC72B2B}">
          <p14:sldIdLst>
            <p14:sldId id="386"/>
            <p14:sldId id="381"/>
            <p14:sldId id="380"/>
            <p14:sldId id="382"/>
            <p14:sldId id="384"/>
            <p14:sldId id="383"/>
            <p14:sldId id="385"/>
            <p14:sldId id="387"/>
          </p14:sldIdLst>
        </p14:section>
        <p14:section name="6056 &amp; 6058 Homework" id="{264C5D92-47A5-4BB0-B2A0-8D110E94DAEC}">
          <p14:sldIdLst>
            <p14:sldId id="379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 autoAdjust="0"/>
    <p:restoredTop sz="93478" autoAdjust="0"/>
  </p:normalViewPr>
  <p:slideViewPr>
    <p:cSldViewPr>
      <p:cViewPr varScale="1">
        <p:scale>
          <a:sx n="80" d="100"/>
          <a:sy n="80" d="100"/>
        </p:scale>
        <p:origin x="1242" y="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AC4FE771-F584-453E-85DA-9E69FA6601F0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5FFC90DB-872A-4ADA-8D3F-E09EDA6C4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12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7041A8B3-0620-42F5-84A8-905783F3848A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54DFCBD9-5049-4A42-802E-E2302A2E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03F3CB-C407-47A0-AAE3-037A977CEEDE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9092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For </a:t>
            </a:r>
            <a:r>
              <a:rPr lang="en-CA" dirty="0" smtClean="0"/>
              <a:t>563.140001, you’d have to click on the arrow button and display 9 significant digits to match the numbers.</a:t>
            </a:r>
          </a:p>
          <a:p>
            <a:endParaRPr lang="en-CA" baseline="0" dirty="0" smtClean="0"/>
          </a:p>
          <a:p>
            <a:r>
              <a:rPr lang="en-CA" baseline="0" dirty="0" smtClean="0"/>
              <a:t>For </a:t>
            </a:r>
            <a:r>
              <a:rPr lang="en-CA" dirty="0" smtClean="0"/>
              <a:t>0.003001, you’d have to click on the arrow button and display 4 significant digits to match the numbers</a:t>
            </a:r>
          </a:p>
          <a:p>
            <a:endParaRPr lang="en-CA" baseline="0" dirty="0" smtClean="0"/>
          </a:p>
          <a:p>
            <a:r>
              <a:rPr lang="en-CA" baseline="0" dirty="0" smtClean="0"/>
              <a:t>Each fastener is $495/400 = $1.2375 but since we are asked for exactly 4 digits it’s $1.238</a:t>
            </a:r>
          </a:p>
          <a:p>
            <a:endParaRPr lang="en-CA" baseline="0" dirty="0" smtClean="0"/>
          </a:p>
          <a:p>
            <a:r>
              <a:rPr lang="en-CA" b="1" baseline="0" dirty="0" smtClean="0"/>
              <a:t>Note – the consistent use of at least 4 significant figures throughout a calculation is required for quizzes and exams.  If you don’t, you will probably get an incorrect answer.  </a:t>
            </a:r>
          </a:p>
          <a:p>
            <a:endParaRPr lang="en-CA" baseline="0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CBD9-5049-4A42-802E-E2302A2E831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7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a)  $480 CAD per gallon / </a:t>
            </a:r>
            <a:r>
              <a:rPr lang="en-CA" dirty="0" smtClean="0"/>
              <a:t>3.78541 litres/gallon = Unit Cost</a:t>
            </a:r>
            <a:r>
              <a:rPr lang="en-CA" baseline="0" dirty="0" smtClean="0"/>
              <a:t> per litre</a:t>
            </a:r>
          </a:p>
          <a:p>
            <a:r>
              <a:rPr lang="en-CA" baseline="0" dirty="0" smtClean="0"/>
              <a:t>     $480 / 3.78541 = $126.80 per litre</a:t>
            </a:r>
          </a:p>
          <a:p>
            <a:endParaRPr lang="en-CA" baseline="0" dirty="0" smtClean="0"/>
          </a:p>
          <a:p>
            <a:r>
              <a:rPr lang="en-CA" baseline="0" dirty="0" smtClean="0"/>
              <a:t>b) ($480 + $38) / </a:t>
            </a:r>
            <a:r>
              <a:rPr lang="en-CA" dirty="0" smtClean="0"/>
              <a:t>3.78541 litres/gallon = Unit Cost</a:t>
            </a:r>
            <a:r>
              <a:rPr lang="en-CA" baseline="0" dirty="0" smtClean="0"/>
              <a:t> per litre including shipping</a:t>
            </a:r>
          </a:p>
          <a:p>
            <a:r>
              <a:rPr lang="en-CA" dirty="0" smtClean="0"/>
              <a:t>     $518 / 3.78541 litres/gallon = $136.84 per litre (shipped)</a:t>
            </a:r>
          </a:p>
          <a:p>
            <a:r>
              <a:rPr lang="en-CA" baseline="0" dirty="0" smtClean="0"/>
              <a:t>      </a:t>
            </a:r>
            <a:endParaRPr lang="en-CA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CBD9-5049-4A42-802E-E2302A2E831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9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(4+3)/32 = 7/32 = 21.875% is the correct answer.  0.21875 is NOT the correct answer because we were asked for the percent from the fraction 7/32, NOT the decimal.</a:t>
            </a:r>
            <a:endParaRPr lang="en-CA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CBD9-5049-4A42-802E-E2302A2E831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9D9D0C-E475-407D-8666-2F2623AA0811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1376A0-DC1A-43FB-B625-5BC8C0D7BDAB}" type="slidenum">
              <a:rPr lang="en-U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8343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3501" indent="-29365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4617" indent="-23492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4464" indent="-23492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14311" indent="-23492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84157" indent="-234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54004" indent="-234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23851" indent="-234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93698" indent="-234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91ADDC-23AC-4628-8B42-4075A1E068FF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062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3501" indent="-29365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4617" indent="-23492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4464" indent="-23492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14311" indent="-23492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84157" indent="-234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54004" indent="-234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23851" indent="-234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93698" indent="-2349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9ED880-1F23-4DE7-AE8E-1AE34FB3F2B1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800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6DA2BD-613E-4DB2-8C11-674D26D21B74}" type="slidenum">
              <a:rPr lang="en-U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068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FC07D2-F364-4FA9-8C1F-8A171EC1FBB4}" type="slidenum">
              <a:rPr lang="en-U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191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Box/2 + $57 = $456  </a:t>
            </a:r>
          </a:p>
          <a:p>
            <a:r>
              <a:rPr lang="en-CA" dirty="0" smtClean="0"/>
              <a:t>Box/2 + $57 -</a:t>
            </a:r>
            <a:r>
              <a:rPr lang="en-CA" baseline="0" dirty="0" smtClean="0"/>
              <a:t> $57 = </a:t>
            </a:r>
            <a:r>
              <a:rPr lang="en-CA" dirty="0" smtClean="0"/>
              <a:t>$456 - $57</a:t>
            </a:r>
            <a:r>
              <a:rPr lang="en-CA" baseline="0" dirty="0" smtClean="0"/>
              <a:t> </a:t>
            </a:r>
          </a:p>
          <a:p>
            <a:r>
              <a:rPr lang="en-CA" dirty="0" smtClean="0"/>
              <a:t>Box/2 </a:t>
            </a:r>
            <a:r>
              <a:rPr lang="en-CA" baseline="0" dirty="0" smtClean="0"/>
              <a:t> = </a:t>
            </a:r>
            <a:r>
              <a:rPr lang="en-CA" dirty="0" smtClean="0"/>
              <a:t>$399 </a:t>
            </a:r>
          </a:p>
          <a:p>
            <a:endParaRPr lang="en-CA" dirty="0" smtClean="0"/>
          </a:p>
          <a:p>
            <a:r>
              <a:rPr lang="en-CA" dirty="0" smtClean="0"/>
              <a:t>Box</a:t>
            </a:r>
          </a:p>
          <a:p>
            <a:r>
              <a:rPr lang="en-CA" dirty="0" smtClean="0"/>
              <a:t>----  x 2 = $399 x 2        Box = $798</a:t>
            </a:r>
          </a:p>
          <a:p>
            <a:r>
              <a:rPr lang="en-CA" dirty="0" smtClean="0"/>
              <a:t> 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CBD9-5049-4A42-802E-E2302A2E831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97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8</a:t>
            </a:r>
            <a:r>
              <a:rPr lang="en-CA" baseline="30000" dirty="0" smtClean="0"/>
              <a:t>2</a:t>
            </a:r>
            <a:r>
              <a:rPr lang="en-CA" baseline="0" dirty="0" smtClean="0"/>
              <a:t> x ($126 + $16) x 1.13 = Estimate</a:t>
            </a:r>
          </a:p>
          <a:p>
            <a:r>
              <a:rPr lang="en-CA" dirty="0" smtClean="0"/>
              <a:t>64</a:t>
            </a:r>
            <a:r>
              <a:rPr lang="en-CA" baseline="0" dirty="0" smtClean="0"/>
              <a:t> x ($126 + $16) x 1.13 = Estimate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64</a:t>
            </a:r>
            <a:r>
              <a:rPr lang="en-CA" baseline="0" dirty="0" smtClean="0"/>
              <a:t> x $142 x 1.13 = Estimate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$10,269.44 = Estimate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="1" baseline="0" dirty="0" smtClean="0"/>
              <a:t>But you may prefer </a:t>
            </a:r>
            <a:r>
              <a:rPr lang="en-CA" baseline="0" dirty="0" smtClean="0"/>
              <a:t>to write it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(Carpet area in square metres x $ per square metre) x HST increase = Estimate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[8</a:t>
            </a:r>
            <a:r>
              <a:rPr lang="en-CA" baseline="30000" dirty="0" smtClean="0"/>
              <a:t>2</a:t>
            </a:r>
            <a:r>
              <a:rPr lang="en-CA" baseline="0" dirty="0" smtClean="0"/>
              <a:t> m </a:t>
            </a:r>
            <a:r>
              <a:rPr lang="en-CA" baseline="0" dirty="0" err="1" smtClean="0"/>
              <a:t>sq’d</a:t>
            </a:r>
            <a:r>
              <a:rPr lang="en-CA" baseline="0" dirty="0" smtClean="0"/>
              <a:t> x ($126 + $16)$ per </a:t>
            </a:r>
            <a:r>
              <a:rPr lang="en-CA" baseline="0" dirty="0" err="1" smtClean="0"/>
              <a:t>sq</a:t>
            </a:r>
            <a:r>
              <a:rPr lang="en-CA" baseline="0" dirty="0" smtClean="0"/>
              <a:t> m] x 1.13 = Estimate   Note, square brackets “[“, “]” used for clarity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CBD9-5049-4A42-802E-E2302A2E831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How much less will the new pump be?</a:t>
            </a:r>
          </a:p>
          <a:p>
            <a:r>
              <a:rPr lang="en-CA" baseline="0" dirty="0" smtClean="0"/>
              <a:t>$3,860 x 17% = $656.20   </a:t>
            </a:r>
          </a:p>
          <a:p>
            <a:endParaRPr lang="en-CA" baseline="0" dirty="0" smtClean="0"/>
          </a:p>
          <a:p>
            <a:r>
              <a:rPr lang="en-CA" baseline="0" dirty="0" smtClean="0"/>
              <a:t>So the new pump will be $3,860 - $656.20 = $3,203.80</a:t>
            </a:r>
          </a:p>
          <a:p>
            <a:r>
              <a:rPr lang="en-CA" baseline="0" dirty="0" smtClean="0"/>
              <a:t>Or</a:t>
            </a:r>
          </a:p>
          <a:p>
            <a:r>
              <a:rPr lang="en-CA" baseline="0" dirty="0" smtClean="0"/>
              <a:t>A faster way of doing this is the new pump will be (1-17%) of the old pump.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$3,860 x 83% =  $3,203.80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Note, we can </a:t>
            </a:r>
            <a:r>
              <a:rPr lang="en-CA" b="1" baseline="0" dirty="0" smtClean="0"/>
              <a:t>NOT</a:t>
            </a:r>
            <a:r>
              <a:rPr lang="en-CA" baseline="0" dirty="0" smtClean="0"/>
              <a:t> </a:t>
            </a:r>
            <a:r>
              <a:rPr lang="en-CA" strike="sngStrike" baseline="0" dirty="0" smtClean="0"/>
              <a:t>divide the new pump by 1.17 to get the new pump cost</a:t>
            </a:r>
          </a:p>
          <a:p>
            <a:endParaRPr lang="en-CA" baseline="0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CBD9-5049-4A42-802E-E2302A2E831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9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21DEF1A-E19F-417D-AB70-C379E7A0C1A1}" type="datetime1">
              <a:rPr lang="en-US" smtClean="0"/>
              <a:t>1/10/2022</a:t>
            </a:fld>
            <a:endParaRPr lang="en-CA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234849A-6959-4A58-B481-910159CB0CF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85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53D42-41DA-40AA-AA61-7CD181BD5ACE}" type="datetime1">
              <a:rPr lang="en-US" smtClean="0"/>
              <a:t>1/10/2022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D37F-6F02-4086-A90D-BB3B285C061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16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81FEE-0F3C-4511-A0EF-904C5E4E2C64}" type="datetime1">
              <a:rPr lang="en-US" smtClean="0"/>
              <a:t>1/10/2022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DB57C-F1F2-4404-8312-39A473422BD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78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8F63E-67A5-4B54-A442-E7F47E03CB73}" type="datetime1">
              <a:rPr lang="en-US" smtClean="0"/>
              <a:t>1/10/2022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EF3DC-E051-4BB8-83B2-4FA7DFA0AD5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85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17EAD3-79E2-48A3-AB1F-BCDBA1B0BF24}" type="datetime1">
              <a:rPr lang="en-US" smtClean="0"/>
              <a:t>1/10/2022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F19CA-81B6-4C38-A524-3AC70461F57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69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400363-9890-4D70-B0A2-2B44076981A7}" type="datetime1">
              <a:rPr lang="en-US" smtClean="0"/>
              <a:t>1/10/2022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6A41CC-6DCC-4005-9C0E-996130AC684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29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83E404-2D86-4D12-9BB7-E91B4D3E0DDA}" type="datetime1">
              <a:rPr lang="en-US" smtClean="0"/>
              <a:t>1/10/2022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50C5BA-894F-4E8C-AEA8-193B337F1F7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07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AA1424-5163-4D10-88E4-F362B370B0DE}" type="datetime1">
              <a:rPr lang="en-US" smtClean="0"/>
              <a:t>1/10/2022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199056-2DE2-4D59-8DB0-4787BA21C0C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385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9972F-DF73-4495-83DB-A6551E794EBC}" type="datetime1">
              <a:rPr lang="en-US" smtClean="0"/>
              <a:t>1/10/2022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A6580-0537-4F00-BE52-8BCB19921E2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5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F18F55-AB40-4952-AC93-4E20DF6110C3}" type="datetime1">
              <a:rPr lang="en-US" smtClean="0"/>
              <a:t>1/10/2022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BC9831-DAE9-4B8A-B1F4-917B4B6BB6A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758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C6545F0-EF9D-4E5E-89A3-4B9A5EE48585}" type="datetime1">
              <a:rPr lang="en-US" smtClean="0"/>
              <a:t>1/10/2022</a:t>
            </a:fld>
            <a:endParaRPr lang="en-CA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D8193F7-0E32-4FF0-9BF8-FB2FFDFB06E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8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34E2261-7DDC-4672-A893-EA940DE77859}" type="datetime1">
              <a:rPr lang="en-US" smtClean="0"/>
              <a:t>1/10/2022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3ACC0DE-3266-4DA1-8257-2447DD49D16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3" r:id="rId2"/>
    <p:sldLayoutId id="2147483918" r:id="rId3"/>
    <p:sldLayoutId id="2147483919" r:id="rId4"/>
    <p:sldLayoutId id="2147483920" r:id="rId5"/>
    <p:sldLayoutId id="2147483921" r:id="rId6"/>
    <p:sldLayoutId id="2147483914" r:id="rId7"/>
    <p:sldLayoutId id="2147483922" r:id="rId8"/>
    <p:sldLayoutId id="2147483923" r:id="rId9"/>
    <p:sldLayoutId id="2147483915" r:id="rId10"/>
    <p:sldLayoutId id="214748391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steveandriole/2020/12/01/why-no-one-can-manage-projects-especially-technology-projec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G2A6XYrQT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ject-management-prepcast.com/pmp-itt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k-JwtScIlw" TargetMode="External"/><Relationship Id="rId2" Type="http://schemas.openxmlformats.org/officeDocument/2006/relationships/hyperlink" Target="https://www.youtube.com/watch?v=aBxxSZsFf3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theglobeandmail.com/news/toronto/massive-renovation-of-torontos-union-station-over-budget-behind-schedule/article18840369/" TargetMode="External"/><Relationship Id="rId4" Type="http://schemas.openxmlformats.org/officeDocument/2006/relationships/hyperlink" Target="https://www.youtube.com/watch?v=ikDd2XijiE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introduction-multipl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operation-order-pemda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percentag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efinitions/significant-digit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measure/unit-pric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ecimal-fraction-percentag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nshawelibrary.com/drop-in-mat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8519" y="1103353"/>
            <a:ext cx="6631949" cy="36871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z="4000" dirty="0" smtClean="0"/>
              <a:t>Welcome to MGMT-6056</a:t>
            </a:r>
            <a:br>
              <a:rPr lang="en-CA" sz="4000" dirty="0" smtClean="0"/>
            </a:br>
            <a:r>
              <a:rPr lang="en-CA" sz="4000" dirty="0" smtClean="0"/>
              <a:t>Project Cost Management</a:t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>&amp; MGMT-6058</a:t>
            </a:r>
            <a:br>
              <a:rPr lang="en-CA" sz="4000" dirty="0" smtClean="0"/>
            </a:br>
            <a:r>
              <a:rPr lang="en-CA" sz="4000" dirty="0" smtClean="0"/>
              <a:t>Project Time Management </a:t>
            </a:r>
            <a:endParaRPr lang="en-CA" sz="2000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747075" y="4892554"/>
            <a:ext cx="7772400" cy="878657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CA" sz="2500" dirty="0" smtClean="0"/>
              <a:t>Module 1 - Introduction</a:t>
            </a:r>
          </a:p>
          <a:p>
            <a:pPr marR="0" eaLnBrk="1" hangingPunct="1">
              <a:lnSpc>
                <a:spcPct val="90000"/>
              </a:lnSpc>
            </a:pPr>
            <a:endParaRPr lang="en-CA" sz="25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849A-6959-4A58-B481-910159CB0CF0}" type="slidenum">
              <a:rPr lang="en-CA" smtClean="0"/>
              <a:pPr>
                <a:defRPr/>
              </a:pPr>
              <a:t>1</a:t>
            </a:fld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399151" y="129319"/>
            <a:ext cx="2468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kern="0" dirty="0"/>
              <a:t>S</a:t>
            </a:r>
            <a:r>
              <a:rPr kumimoji="0" lang="en-CA" sz="1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ome</a:t>
            </a:r>
            <a:r>
              <a:rPr kumimoji="0" lang="en-CA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slides are exclusive to either  6056 or 6058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54340"/>
            <a:ext cx="1375632" cy="786933"/>
          </a:xfrm>
          <a:prstGeom prst="rect">
            <a:avLst/>
          </a:prstGeom>
          <a:ln w="53975"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39639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74" y="142818"/>
            <a:ext cx="1440000" cy="807734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38352"/>
            <a:ext cx="559298" cy="658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0" y="5404350"/>
            <a:ext cx="999831" cy="7071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0" y="2760731"/>
            <a:ext cx="490119" cy="494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0" y="2198738"/>
            <a:ext cx="457033" cy="4570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4" y="3326018"/>
            <a:ext cx="588390" cy="588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5" y="169969"/>
            <a:ext cx="602003" cy="6379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7" y="1589480"/>
            <a:ext cx="545301" cy="5453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1758" y="314759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kern="0" dirty="0" smtClean="0"/>
              <a:t>Exercises</a:t>
            </a:r>
            <a:endParaRPr kumimoji="0" lang="en-CA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1758" y="1583624"/>
            <a:ext cx="831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kern="0" dirty="0" smtClean="0"/>
              <a:t>Videos</a:t>
            </a:r>
            <a:endParaRPr kumimoji="0" lang="en-CA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709" y="2174176"/>
            <a:ext cx="84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kern="0" dirty="0" smtClean="0"/>
              <a:t>Solution</a:t>
            </a:r>
            <a:r>
              <a:rPr lang="en-CA" sz="1400" kern="0" dirty="0"/>
              <a:t/>
            </a:r>
            <a:br>
              <a:rPr lang="en-CA" sz="1400" kern="0" dirty="0"/>
            </a:br>
            <a:r>
              <a:rPr lang="en-CA" sz="1400" kern="0" dirty="0" smtClean="0"/>
              <a:t>Slide</a:t>
            </a:r>
            <a:endParaRPr kumimoji="0" lang="en-CA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623" y="2736792"/>
            <a:ext cx="109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kern="0" noProof="0" dirty="0" smtClean="0"/>
              <a:t>PPT </a:t>
            </a:r>
            <a:br>
              <a:rPr lang="en-CA" sz="1400" kern="0" noProof="0" dirty="0" smtClean="0"/>
            </a:br>
            <a:r>
              <a:rPr lang="en-CA" sz="1400" kern="0" noProof="0" dirty="0" smtClean="0"/>
              <a:t>Animations</a:t>
            </a:r>
            <a:endParaRPr kumimoji="0" lang="en-CA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623" y="3355680"/>
            <a:ext cx="109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kern="0" noProof="0" dirty="0" smtClean="0"/>
              <a:t>Exercise </a:t>
            </a:r>
            <a:br>
              <a:rPr lang="en-CA" sz="1400" kern="0" noProof="0" dirty="0" smtClean="0"/>
            </a:br>
            <a:r>
              <a:rPr lang="en-CA" sz="1400" kern="0" noProof="0" dirty="0" smtClean="0"/>
              <a:t>Simulation</a:t>
            </a:r>
            <a:endParaRPr kumimoji="0" lang="en-CA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3" name="Octagon 22"/>
          <p:cNvSpPr>
            <a:spLocks noChangeAspect="1"/>
          </p:cNvSpPr>
          <p:nvPr/>
        </p:nvSpPr>
        <p:spPr>
          <a:xfrm>
            <a:off x="266676" y="871918"/>
            <a:ext cx="544033" cy="544033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7146" y="887761"/>
            <a:ext cx="15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kern="0" dirty="0" smtClean="0"/>
              <a:t>Do the exercise</a:t>
            </a:r>
            <a:br>
              <a:rPr lang="en-CA" sz="1400" kern="0" dirty="0" smtClean="0"/>
            </a:br>
            <a:r>
              <a:rPr lang="en-CA" sz="1400" kern="0" dirty="0" smtClean="0"/>
              <a:t>prior to next slide</a:t>
            </a:r>
            <a:endParaRPr kumimoji="0" lang="en-CA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9271" y="5528254"/>
            <a:ext cx="214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kern="0" dirty="0" smtClean="0">
                <a:solidFill>
                  <a:schemeClr val="bg1"/>
                </a:solidFill>
              </a:rPr>
              <a:t>See text in “slide note” for more details </a:t>
            </a:r>
            <a:endParaRPr kumimoji="0" lang="en-CA" sz="14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 of projects</a:t>
            </a:r>
          </a:p>
          <a:p>
            <a:pPr lvl="1" eaLnBrk="1" hangingPunct="1"/>
            <a:r>
              <a:rPr lang="en-US" dirty="0" smtClean="0"/>
              <a:t>Split the atom</a:t>
            </a:r>
          </a:p>
          <a:p>
            <a:pPr lvl="1" eaLnBrk="1" hangingPunct="1"/>
            <a:r>
              <a:rPr lang="en-US" dirty="0" smtClean="0"/>
              <a:t>Tunnel under the English Channel</a:t>
            </a:r>
          </a:p>
          <a:p>
            <a:pPr lvl="1" eaLnBrk="1" hangingPunct="1"/>
            <a:r>
              <a:rPr lang="en-US" dirty="0" smtClean="0"/>
              <a:t>Releasing Windows 11</a:t>
            </a:r>
          </a:p>
          <a:p>
            <a:pPr lvl="1" eaLnBrk="1" hangingPunct="1"/>
            <a:r>
              <a:rPr lang="en-US" dirty="0" smtClean="0"/>
              <a:t>Plan the next Olympic games</a:t>
            </a:r>
          </a:p>
          <a:p>
            <a:pPr eaLnBrk="1" hangingPunct="1">
              <a:buFontTx/>
              <a:buNone/>
            </a:pPr>
            <a:endParaRPr lang="en-US" i="1" dirty="0" smtClean="0"/>
          </a:p>
          <a:p>
            <a:pPr eaLnBrk="1" hangingPunct="1">
              <a:buFontTx/>
              <a:buNone/>
            </a:pPr>
            <a:r>
              <a:rPr lang="en-US" i="1" dirty="0" smtClean="0"/>
              <a:t>“Projects, rather than repetitive tasks, are now the basis for most value-added in business”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-Tom Peters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01-0</a:t>
            </a:r>
            <a:fld id="{D2DC6636-8940-483A-B305-720C7AF1AF0A}" type="slidenum">
              <a:rPr lang="en-US">
                <a:solidFill>
                  <a:srgbClr val="045C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Process/Operations vs Projects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676400"/>
            <a:ext cx="3886200" cy="3276600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b="1" dirty="0" smtClean="0"/>
              <a:t>Project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Take place </a:t>
            </a:r>
            <a:r>
              <a:rPr lang="en-US" sz="2400" b="1" dirty="0" smtClean="0"/>
              <a:t>outside the normal</a:t>
            </a:r>
            <a:r>
              <a:rPr lang="en-US" sz="2400" dirty="0" smtClean="0"/>
              <a:t>, process-oriented world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b="1" dirty="0" smtClean="0"/>
              <a:t>Unique</a:t>
            </a:r>
            <a:r>
              <a:rPr lang="en-US" sz="2400" dirty="0" smtClean="0"/>
              <a:t> and separate from routine, process-driven work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Continually evolving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449263" y="1676400"/>
            <a:ext cx="3886200" cy="3276600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+mn-lt"/>
                <a:cs typeface="+mn-cs"/>
              </a:rPr>
              <a:t>Process/Operations</a:t>
            </a:r>
            <a:endParaRPr lang="en-US" sz="2400" b="1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120000"/>
              <a:buFontTx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Ongoing, day-to-day activities to produce goods and services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120000"/>
              <a:buFontTx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Use existing systems, properties, and capabilities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120000"/>
              <a:buFontTx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Typically repetitive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457200" y="5181600"/>
            <a:ext cx="8001000" cy="1219200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	</a:t>
            </a:r>
            <a:r>
              <a:rPr lang="en-US" sz="2400" i="1" dirty="0">
                <a:latin typeface="+mn-lt"/>
                <a:cs typeface="+mn-cs"/>
              </a:rPr>
              <a:t>A project is a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cs typeface="+mn-cs"/>
              </a:rPr>
              <a:t>temporary </a:t>
            </a:r>
            <a:r>
              <a:rPr lang="en-US" sz="2400" b="1" i="1" dirty="0" smtClean="0">
                <a:solidFill>
                  <a:srgbClr val="FF0000"/>
                </a:solidFill>
                <a:latin typeface="+mn-lt"/>
                <a:cs typeface="+mn-cs"/>
              </a:rPr>
              <a:t>endeavor </a:t>
            </a:r>
            <a:r>
              <a:rPr lang="en-US" sz="2400" i="1" dirty="0">
                <a:latin typeface="+mn-lt"/>
                <a:cs typeface="+mn-cs"/>
              </a:rPr>
              <a:t>undertaken to create a unique </a:t>
            </a:r>
            <a:r>
              <a:rPr lang="en-US" sz="2400" i="1" dirty="0" smtClean="0">
                <a:latin typeface="+mn-lt"/>
                <a:cs typeface="+mn-cs"/>
              </a:rPr>
              <a:t>product, service or result.</a:t>
            </a:r>
            <a:endParaRPr lang="en-US" sz="2400" i="1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n-lt"/>
                <a:cs typeface="+mn-cs"/>
              </a:rPr>
              <a:t>							</a:t>
            </a:r>
            <a:r>
              <a:rPr lang="en-US" sz="2000" i="1" dirty="0" smtClean="0">
                <a:latin typeface="+mn-lt"/>
                <a:cs typeface="+mn-cs"/>
              </a:rPr>
              <a:t>PMBOK 2013</a:t>
            </a:r>
            <a:endParaRPr lang="en-US" sz="2000" i="1" dirty="0">
              <a:latin typeface="+mn-lt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27825" y="6408738"/>
            <a:ext cx="191928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01-0</a:t>
            </a:r>
            <a:fld id="{864934AF-CF6D-49C2-BB75-4F973FFD6825}" type="slidenum">
              <a:rPr lang="en-US">
                <a:solidFill>
                  <a:srgbClr val="045C75"/>
                </a:solidFill>
                <a:cs typeface="Arial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Project Definitions Summarized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/>
              <a:t>A project can be considered any series of activities and tasks that have: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Specific objectives</a:t>
            </a:r>
            <a:r>
              <a:rPr lang="en-US" i="1" dirty="0" smtClean="0"/>
              <a:t> </a:t>
            </a:r>
            <a:r>
              <a:rPr lang="en-US" dirty="0" smtClean="0"/>
              <a:t>to be completed within certain specifications,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Defined </a:t>
            </a:r>
            <a:r>
              <a:rPr lang="en-US" b="1" i="1" dirty="0" smtClean="0">
                <a:solidFill>
                  <a:srgbClr val="FF0000"/>
                </a:solidFill>
              </a:rPr>
              <a:t>start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FF0000"/>
                </a:solidFill>
              </a:rPr>
              <a:t>end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dates,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Funding limits</a:t>
            </a:r>
            <a:r>
              <a:rPr lang="en-US" dirty="0" smtClean="0"/>
              <a:t>,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Human and nonhuman </a:t>
            </a:r>
            <a:r>
              <a:rPr lang="en-US" b="1" i="1" dirty="0" smtClean="0">
                <a:solidFill>
                  <a:srgbClr val="FF0000"/>
                </a:solidFill>
              </a:rPr>
              <a:t>resources</a:t>
            </a:r>
            <a:r>
              <a:rPr lang="en-US" dirty="0" smtClean="0"/>
              <a:t>, and a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Multifunctional</a:t>
            </a:r>
            <a:r>
              <a:rPr lang="en-US" dirty="0" smtClean="0"/>
              <a:t> focus.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48400"/>
            <a:ext cx="7620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01-0</a:t>
            </a:r>
            <a:fld id="{64F6DE81-F776-487F-BF5E-3CB5FEC5A045}" type="slidenum">
              <a:rPr lang="en-US">
                <a:solidFill>
                  <a:srgbClr val="045C75"/>
                </a:solidFill>
                <a:cs typeface="Arial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Elements of Projects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b="1" i="1" dirty="0" smtClean="0">
                <a:solidFill>
                  <a:srgbClr val="FF0000"/>
                </a:solidFill>
              </a:rPr>
              <a:t>Complex</a:t>
            </a:r>
            <a:r>
              <a:rPr lang="en-US" sz="2800" dirty="0" smtClean="0"/>
              <a:t>, one-time processes</a:t>
            </a:r>
          </a:p>
          <a:p>
            <a:pPr eaLnBrk="1" hangingPunct="1">
              <a:lnSpc>
                <a:spcPct val="160000"/>
              </a:lnSpc>
              <a:buClr>
                <a:schemeClr val="tx1"/>
              </a:buClr>
            </a:pPr>
            <a:r>
              <a:rPr lang="en-US" sz="2800" b="1" i="1" dirty="0" smtClean="0">
                <a:solidFill>
                  <a:srgbClr val="FF0000"/>
                </a:solidFill>
              </a:rPr>
              <a:t>Limited</a:t>
            </a:r>
            <a:r>
              <a:rPr lang="en-US" sz="2800" dirty="0"/>
              <a:t> </a:t>
            </a:r>
            <a:r>
              <a:rPr lang="en-US" sz="2800" dirty="0" smtClean="0"/>
              <a:t>(constraints) by budget, schedule, resources, other</a:t>
            </a:r>
          </a:p>
          <a:p>
            <a:pPr eaLnBrk="1" hangingPunct="1">
              <a:lnSpc>
                <a:spcPct val="160000"/>
              </a:lnSpc>
            </a:pPr>
            <a:r>
              <a:rPr lang="en-US" sz="2800" dirty="0" smtClean="0"/>
              <a:t>Developed to resolve a </a:t>
            </a:r>
            <a:r>
              <a:rPr lang="en-US" sz="2800" b="1" i="1" dirty="0" smtClean="0">
                <a:solidFill>
                  <a:srgbClr val="FF0000"/>
                </a:solidFill>
              </a:rPr>
              <a:t>clear goal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or set of goals – </a:t>
            </a:r>
            <a:r>
              <a:rPr lang="en-US" sz="2800" b="1" i="1" dirty="0">
                <a:solidFill>
                  <a:srgbClr val="FF0000"/>
                </a:solidFill>
              </a:rPr>
              <a:t>provide benefits</a:t>
            </a:r>
          </a:p>
          <a:p>
            <a:pPr eaLnBrk="1" hangingPunct="1">
              <a:lnSpc>
                <a:spcPct val="160000"/>
              </a:lnSpc>
              <a:buClr>
                <a:schemeClr val="tx1"/>
              </a:buClr>
            </a:pPr>
            <a:r>
              <a:rPr lang="en-US" sz="2800" b="1" i="1" dirty="0" smtClean="0">
                <a:solidFill>
                  <a:srgbClr val="FF0000"/>
                </a:solidFill>
              </a:rPr>
              <a:t>Customer-focused </a:t>
            </a:r>
            <a:r>
              <a:rPr lang="en-US" sz="2800" dirty="0" smtClean="0"/>
              <a:t>(internal or external)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27825" y="6408738"/>
            <a:ext cx="191928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01-0</a:t>
            </a:r>
            <a:fld id="{D02AE113-D2EF-49D2-B177-DC29D45BBBDD}" type="slidenum">
              <a:rPr lang="en-US">
                <a:solidFill>
                  <a:srgbClr val="045C75"/>
                </a:solidFill>
                <a:cs typeface="Arial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pPr eaLnBrk="1" hangingPunct="1"/>
            <a:r>
              <a:rPr lang="en-US" smtClean="0"/>
              <a:t>General Project Characteristics</a:t>
            </a:r>
            <a:endParaRPr lang="en-US" sz="200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1488"/>
            <a:ext cx="8229600" cy="4525962"/>
          </a:xfrm>
        </p:spPr>
        <p:txBody>
          <a:bodyPr/>
          <a:lstStyle/>
          <a:p>
            <a:pPr eaLnBrk="1" hangingPunct="1"/>
            <a:r>
              <a:rPr lang="en-US" sz="2400" b="1" i="1" dirty="0" smtClean="0">
                <a:solidFill>
                  <a:srgbClr val="FF0000"/>
                </a:solidFill>
              </a:rPr>
              <a:t>Ad-hoc</a:t>
            </a:r>
            <a:r>
              <a:rPr lang="en-US" sz="2400" dirty="0" smtClean="0"/>
              <a:t> endeavors with a clear life cycle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i="1" dirty="0" smtClean="0">
                <a:solidFill>
                  <a:srgbClr val="FF0000"/>
                </a:solidFill>
              </a:rPr>
              <a:t>Building blocks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 the design and execution of organizational </a:t>
            </a:r>
            <a:r>
              <a:rPr lang="en-US" sz="2400" b="1" i="1" dirty="0" smtClean="0">
                <a:solidFill>
                  <a:srgbClr val="FF0000"/>
                </a:solidFill>
              </a:rPr>
              <a:t>strategies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Responsible for the </a:t>
            </a:r>
            <a:r>
              <a:rPr lang="en-US" sz="2400" b="1" i="1" dirty="0" smtClean="0">
                <a:solidFill>
                  <a:srgbClr val="FF0000"/>
                </a:solidFill>
              </a:rPr>
              <a:t>newest</a:t>
            </a:r>
            <a:r>
              <a:rPr lang="en-US" sz="2400" dirty="0" smtClean="0"/>
              <a:t> and most improved </a:t>
            </a:r>
            <a:r>
              <a:rPr lang="en-US" sz="2400" b="1" i="1" dirty="0" smtClean="0">
                <a:solidFill>
                  <a:srgbClr val="FF0000"/>
                </a:solidFill>
              </a:rPr>
              <a:t>products</a:t>
            </a:r>
            <a:r>
              <a:rPr lang="en-US" sz="2400" dirty="0" smtClean="0"/>
              <a:t>, </a:t>
            </a:r>
            <a:r>
              <a:rPr lang="en-US" sz="2400" b="1" i="1" dirty="0">
                <a:solidFill>
                  <a:srgbClr val="FF0000"/>
                </a:solidFill>
              </a:rPr>
              <a:t>services</a:t>
            </a:r>
            <a:r>
              <a:rPr lang="en-US" sz="2400" dirty="0" smtClean="0"/>
              <a:t>, </a:t>
            </a:r>
            <a:r>
              <a:rPr lang="en-US" sz="2400" b="1" i="1" dirty="0">
                <a:solidFill>
                  <a:srgbClr val="FF0000"/>
                </a:solidFill>
              </a:rPr>
              <a:t>result</a:t>
            </a:r>
            <a:r>
              <a:rPr lang="en-US" sz="2400" dirty="0" smtClean="0"/>
              <a:t>, and organizational </a:t>
            </a:r>
            <a:r>
              <a:rPr lang="en-US" sz="2400" b="1" i="1" dirty="0" smtClean="0">
                <a:solidFill>
                  <a:srgbClr val="FF0000"/>
                </a:solidFill>
              </a:rPr>
              <a:t>processes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Provide a philosophy and strategy for the </a:t>
            </a:r>
            <a:r>
              <a:rPr lang="en-US" sz="2400" b="1" i="1" dirty="0" smtClean="0">
                <a:solidFill>
                  <a:srgbClr val="FF0000"/>
                </a:solidFill>
              </a:rPr>
              <a:t>management of 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01-0</a:t>
            </a:r>
            <a:fld id="{C58DD49D-E0F1-4E08-9A27-50E2A4443C03}" type="slidenum">
              <a:rPr lang="en-US">
                <a:solidFill>
                  <a:srgbClr val="045C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05" y="282612"/>
            <a:ext cx="8229600" cy="895350"/>
          </a:xfrm>
        </p:spPr>
        <p:txBody>
          <a:bodyPr/>
          <a:lstStyle/>
          <a:p>
            <a:pPr eaLnBrk="1" hangingPunct="1"/>
            <a:r>
              <a:rPr lang="en-US" dirty="0" smtClean="0"/>
              <a:t>Project Success Rates Stats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04" y="1340768"/>
            <a:ext cx="8400667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Only </a:t>
            </a:r>
            <a:r>
              <a:rPr lang="en-CA" sz="2400" dirty="0"/>
              <a:t>40% of projects at IBM meet </a:t>
            </a:r>
            <a:r>
              <a:rPr lang="en-CA" sz="2400" dirty="0" smtClean="0"/>
              <a:t>their goals for: </a:t>
            </a:r>
            <a:r>
              <a:rPr lang="en-CA" sz="2400" dirty="0"/>
              <a:t>schedule, budget, and quality. </a:t>
            </a:r>
            <a:endParaRPr lang="en-CA" sz="2400" dirty="0" smtClean="0"/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Only 2.5% of companies complete 100% of their project successfully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At </a:t>
            </a:r>
            <a:r>
              <a:rPr lang="en-CA" sz="2400" dirty="0"/>
              <a:t>least </a:t>
            </a:r>
            <a:r>
              <a:rPr lang="en-CA" sz="2400" dirty="0" smtClean="0"/>
              <a:t>16% of IT </a:t>
            </a:r>
            <a:r>
              <a:rPr lang="en-CA" sz="2400" dirty="0"/>
              <a:t>projects </a:t>
            </a:r>
            <a:r>
              <a:rPr lang="en-CA" sz="2400" dirty="0" smtClean="0"/>
              <a:t>end up with a 200% cost overrun and </a:t>
            </a:r>
            <a:r>
              <a:rPr lang="en-CA" sz="2400" dirty="0"/>
              <a:t>a </a:t>
            </a:r>
            <a:r>
              <a:rPr lang="en-CA" sz="2400" dirty="0" smtClean="0"/>
              <a:t>70% schedule overrun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</a:t>
            </a:r>
            <a:r>
              <a:rPr lang="en-CA" sz="2400" dirty="0" err="1" smtClean="0"/>
              <a:t>nly</a:t>
            </a:r>
            <a:r>
              <a:rPr lang="en-CA" sz="2400" dirty="0" smtClean="0"/>
              <a:t> 58% of </a:t>
            </a:r>
            <a:r>
              <a:rPr lang="en-CA" sz="2400" dirty="0"/>
              <a:t>organizations </a:t>
            </a:r>
            <a:r>
              <a:rPr lang="en-CA" sz="2400" dirty="0" smtClean="0"/>
              <a:t>really embrace </a:t>
            </a:r>
            <a:r>
              <a:rPr lang="en-CA" sz="2400" dirty="0"/>
              <a:t>the value of project </a:t>
            </a:r>
            <a:r>
              <a:rPr lang="en-CA" sz="2400" dirty="0" smtClean="0"/>
              <a:t>management</a:t>
            </a:r>
            <a:endParaRPr lang="en-CA" sz="2400" dirty="0"/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“17</a:t>
            </a:r>
            <a:r>
              <a:rPr lang="en-CA" sz="2400" dirty="0"/>
              <a:t>% of IT projects can go so bad that they can threaten the very existence of the company</a:t>
            </a:r>
            <a:r>
              <a:rPr lang="en-CA" sz="2400" dirty="0" smtClean="0"/>
              <a:t>.”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 smtClean="0"/>
              <a:t>See more on this link: </a:t>
            </a:r>
            <a:r>
              <a:rPr lang="en-CA" sz="2400" dirty="0" smtClean="0">
                <a:hlinkClick r:id="rId3"/>
              </a:rPr>
              <a:t>Source</a:t>
            </a:r>
            <a:r>
              <a:rPr lang="en-CA" sz="2400" dirty="0">
                <a:hlinkClick r:id="rId3"/>
              </a:rPr>
              <a:t>: Forbes, Why No One Can Manage </a:t>
            </a:r>
            <a:r>
              <a:rPr lang="en-CA" sz="2400" dirty="0" smtClean="0">
                <a:hlinkClick r:id="rId3"/>
              </a:rPr>
              <a:t>Projects …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01-</a:t>
            </a:r>
            <a:fld id="{F7109371-807E-4012-8FED-94DA30AAB5B3}" type="slidenum">
              <a:rPr lang="en-US">
                <a:solidFill>
                  <a:srgbClr val="045C75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3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Teams and Groups - </a:t>
            </a:r>
            <a:r>
              <a:rPr lang="en-US" dirty="0"/>
              <a:t>and Project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en-US" dirty="0" smtClean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849A-6959-4A58-B481-910159CB0CF0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0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 smtClean="0"/>
              <a:t>Effective</a:t>
            </a:r>
            <a:r>
              <a:rPr lang="en-US" dirty="0" smtClean="0"/>
              <a:t> Project Teams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3200" dirty="0" smtClean="0"/>
              <a:t>Clear Sense of Mission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3200" dirty="0" smtClean="0"/>
              <a:t>Productive Interdependency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3200" dirty="0" smtClean="0"/>
              <a:t>Cohesiveness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3200" dirty="0" smtClean="0"/>
              <a:t>Trust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3200" dirty="0" smtClean="0"/>
              <a:t>Enthusiasm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3200" dirty="0" smtClean="0"/>
              <a:t>Results Orientation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27825" y="6408738"/>
            <a:ext cx="191928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Lucida Sans Unicode"/>
                <a:ea typeface="+mn-ea"/>
                <a:cs typeface="Arial" charset="0"/>
              </a:rPr>
              <a:t>06-0</a:t>
            </a:r>
            <a:fld id="{657C6C75-B01F-46A3-A685-F58486BC48B9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Lucida Sans Unicode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Lucida Sans Unicode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Reasons Why Teams Fail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2"/>
          </a:xfrm>
        </p:spPr>
        <p:txBody>
          <a:bodyPr/>
          <a:lstStyle/>
          <a:p>
            <a:pPr eaLnBrk="1" hangingPunct="1">
              <a:buSzPct val="140000"/>
            </a:pPr>
            <a:r>
              <a:rPr lang="en-US" sz="2800" dirty="0" smtClean="0"/>
              <a:t>Poorly developed or </a:t>
            </a:r>
            <a:r>
              <a:rPr lang="en-US" sz="2800" b="1" i="1" dirty="0" smtClean="0">
                <a:solidFill>
                  <a:srgbClr val="FF0000"/>
                </a:solidFill>
              </a:rPr>
              <a:t>unclear goals</a:t>
            </a:r>
          </a:p>
          <a:p>
            <a:pPr eaLnBrk="1" hangingPunct="1">
              <a:buSzPct val="140000"/>
            </a:pPr>
            <a:r>
              <a:rPr lang="en-US" sz="2800" dirty="0" smtClean="0"/>
              <a:t>Poorly defined project </a:t>
            </a:r>
            <a:r>
              <a:rPr lang="en-US" sz="2800" b="1" i="1" dirty="0" smtClean="0">
                <a:solidFill>
                  <a:srgbClr val="FF0000"/>
                </a:solidFill>
              </a:rPr>
              <a:t>team roles </a:t>
            </a:r>
            <a:r>
              <a:rPr lang="en-US" sz="2800" dirty="0" smtClean="0"/>
              <a:t>&amp; interdependencies</a:t>
            </a:r>
          </a:p>
          <a:p>
            <a:pPr eaLnBrk="1" hangingPunct="1">
              <a:buSzPct val="140000"/>
            </a:pPr>
            <a:r>
              <a:rPr lang="en-US" sz="2800" dirty="0" smtClean="0"/>
              <a:t>Lack of project team </a:t>
            </a:r>
            <a:r>
              <a:rPr lang="en-US" sz="2800" b="1" i="1" dirty="0" smtClean="0">
                <a:solidFill>
                  <a:srgbClr val="FF0000"/>
                </a:solidFill>
              </a:rPr>
              <a:t>motivation</a:t>
            </a:r>
          </a:p>
          <a:p>
            <a:pPr eaLnBrk="1" hangingPunct="1">
              <a:buSzPct val="140000"/>
            </a:pPr>
            <a:r>
              <a:rPr lang="en-US" sz="2800" dirty="0" smtClean="0"/>
              <a:t>Poor </a:t>
            </a:r>
            <a:r>
              <a:rPr lang="en-US" sz="2800" b="1" i="1" dirty="0" smtClean="0">
                <a:solidFill>
                  <a:srgbClr val="FF0000"/>
                </a:solidFill>
              </a:rPr>
              <a:t>communication</a:t>
            </a:r>
          </a:p>
          <a:p>
            <a:pPr eaLnBrk="1" hangingPunct="1">
              <a:buSzPct val="140000"/>
            </a:pPr>
            <a:r>
              <a:rPr lang="en-US" sz="2800" dirty="0" smtClean="0"/>
              <a:t>Poor </a:t>
            </a:r>
            <a:r>
              <a:rPr lang="en-US" sz="2800" b="1" i="1" dirty="0" smtClean="0">
                <a:solidFill>
                  <a:srgbClr val="FF0000"/>
                </a:solidFill>
              </a:rPr>
              <a:t>leadership</a:t>
            </a:r>
          </a:p>
          <a:p>
            <a:pPr eaLnBrk="1" hangingPunct="1">
              <a:buSzPct val="140000"/>
            </a:pPr>
            <a:r>
              <a:rPr lang="en-US" sz="2800" b="1" i="1" dirty="0" smtClean="0">
                <a:solidFill>
                  <a:srgbClr val="FF0000"/>
                </a:solidFill>
              </a:rPr>
              <a:t>Turnover</a:t>
            </a:r>
            <a:r>
              <a:rPr lang="en-US" sz="2800" dirty="0" smtClean="0"/>
              <a:t> among project team members</a:t>
            </a:r>
          </a:p>
          <a:p>
            <a:pPr eaLnBrk="1" hangingPunct="1">
              <a:buSzPct val="140000"/>
            </a:pPr>
            <a:r>
              <a:rPr lang="en-US" sz="2800" b="1" i="1" dirty="0" smtClean="0">
                <a:solidFill>
                  <a:srgbClr val="FF0000"/>
                </a:solidFill>
              </a:rPr>
              <a:t>Dysfunctional</a:t>
            </a:r>
            <a:r>
              <a:rPr lang="en-US" sz="2800" b="1" i="1" dirty="0" smtClean="0"/>
              <a:t> </a:t>
            </a:r>
            <a:r>
              <a:rPr lang="en-US" sz="2800" dirty="0" smtClean="0"/>
              <a:t>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27825" y="6408738"/>
            <a:ext cx="191928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Lucida Sans Unicode"/>
                <a:ea typeface="+mn-ea"/>
                <a:cs typeface="Arial" charset="0"/>
              </a:rPr>
              <a:t>06-0</a:t>
            </a:r>
            <a:fld id="{FE826269-12B7-45FE-B68F-6ADD04B4F42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Lucida Sans Unicode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Lucida Sans Unicode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2"/>
          </a:xfrm>
        </p:spPr>
        <p:txBody>
          <a:bodyPr/>
          <a:lstStyle/>
          <a:p>
            <a:r>
              <a:rPr lang="en-US" sz="2400" dirty="0" smtClean="0"/>
              <a:t>Value of team skills after graduation: “If you can’t operate as a team player, no matter how valuable you’ve been, you really don’t belong at GE.”</a:t>
            </a:r>
            <a:br>
              <a:rPr lang="en-US" sz="2400" dirty="0" smtClean="0"/>
            </a:br>
            <a:r>
              <a:rPr lang="en-CA" b="1" i="1" dirty="0"/>
              <a:t>John F. Welch. CEO, General Electric. (1993)</a:t>
            </a:r>
            <a:endParaRPr lang="en-US" sz="2400" b="1" i="1" dirty="0" smtClean="0"/>
          </a:p>
          <a:p>
            <a:r>
              <a:rPr lang="en-US" sz="2400" dirty="0" smtClean="0"/>
              <a:t>During interviews, prospective employers often ask applicants questions about their teaming experiences.  </a:t>
            </a:r>
          </a:p>
          <a:p>
            <a:r>
              <a:rPr lang="en-US" sz="2400" dirty="0" smtClean="0"/>
              <a:t>Performance as a team often exceeds performance as individuals. </a:t>
            </a:r>
            <a:r>
              <a:rPr lang="en-US" sz="2400" dirty="0" smtClean="0">
                <a:hlinkClick r:id="rId2"/>
              </a:rPr>
              <a:t>Group Work at Prague College</a:t>
            </a:r>
            <a:endParaRPr lang="en-US" sz="2400" dirty="0" smtClean="0"/>
          </a:p>
          <a:p>
            <a:r>
              <a:rPr lang="en-US" sz="2400" dirty="0" smtClean="0"/>
              <a:t>Student teams provide a support system that students can use when they cannot find their professor, don’t  remember their homework,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group projects?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EF3DC-E051-4BB8-83B2-4FA7DFA0AD5F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8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25" y="116632"/>
            <a:ext cx="8229600" cy="720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Module Learning Outcomes</a:t>
            </a:r>
            <a:endParaRPr lang="en-CA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17513" y="1066441"/>
            <a:ext cx="8229600" cy="5112568"/>
          </a:xfrm>
        </p:spPr>
        <p:txBody>
          <a:bodyPr/>
          <a:lstStyle/>
          <a:p>
            <a:r>
              <a:rPr lang="en-CA" sz="2400" dirty="0" smtClean="0"/>
              <a:t>Understand the Program Expectations Module “0”</a:t>
            </a:r>
          </a:p>
          <a:p>
            <a:r>
              <a:rPr lang="en-CA" sz="2400" dirty="0" smtClean="0"/>
              <a:t>Review </a:t>
            </a:r>
            <a:r>
              <a:rPr lang="en-CA" sz="2400" dirty="0"/>
              <a:t>the Course Overview and the Course Schedule (</a:t>
            </a:r>
            <a:r>
              <a:rPr lang="en-CA" sz="2400" b="1" dirty="0"/>
              <a:t>Course at a Glance</a:t>
            </a:r>
            <a:r>
              <a:rPr lang="en-CA" sz="2400" dirty="0"/>
              <a:t>)</a:t>
            </a:r>
          </a:p>
          <a:p>
            <a:r>
              <a:rPr lang="en-CA" sz="2400" dirty="0"/>
              <a:t>Understand the </a:t>
            </a:r>
            <a:r>
              <a:rPr lang="en-CA" sz="2400" b="1" dirty="0"/>
              <a:t>required resources </a:t>
            </a:r>
            <a:r>
              <a:rPr lang="en-CA" sz="2400" dirty="0"/>
              <a:t>for the program</a:t>
            </a:r>
          </a:p>
          <a:p>
            <a:r>
              <a:rPr lang="en-CA" sz="2400" dirty="0"/>
              <a:t>Identify the </a:t>
            </a:r>
            <a:r>
              <a:rPr lang="en-CA" sz="2400" b="1" dirty="0"/>
              <a:t>characteristics of a project</a:t>
            </a:r>
            <a:r>
              <a:rPr lang="en-CA" sz="2400" dirty="0"/>
              <a:t>, and compare it to operations</a:t>
            </a:r>
          </a:p>
          <a:p>
            <a:r>
              <a:rPr lang="en-CA" sz="2400" dirty="0"/>
              <a:t>Understand what the </a:t>
            </a:r>
            <a:r>
              <a:rPr lang="en-CA" sz="2400" b="1" dirty="0"/>
              <a:t>PMI</a:t>
            </a:r>
            <a:r>
              <a:rPr lang="en-CA" sz="2400" dirty="0"/>
              <a:t> organization is and the </a:t>
            </a:r>
            <a:r>
              <a:rPr lang="en-CA" sz="2400" b="1" dirty="0"/>
              <a:t>PMBOK</a:t>
            </a:r>
          </a:p>
          <a:p>
            <a:r>
              <a:rPr lang="en-CA" sz="2400" dirty="0"/>
              <a:t>Understand where </a:t>
            </a:r>
            <a:r>
              <a:rPr lang="en-CA" sz="2400" b="1" dirty="0"/>
              <a:t>Cost Management and Time Management </a:t>
            </a:r>
            <a:r>
              <a:rPr lang="en-CA" sz="2400" dirty="0"/>
              <a:t>fit into a project</a:t>
            </a:r>
          </a:p>
          <a:p>
            <a:r>
              <a:rPr lang="en-CA" sz="2400" dirty="0"/>
              <a:t>Recognize the importance of </a:t>
            </a:r>
            <a:r>
              <a:rPr lang="en-CA" sz="2400" b="1" dirty="0"/>
              <a:t>Project Teams</a:t>
            </a:r>
          </a:p>
          <a:p>
            <a:r>
              <a:rPr lang="en-CA" sz="2400" b="1" dirty="0"/>
              <a:t>Math Review</a:t>
            </a:r>
          </a:p>
          <a:p>
            <a:endParaRPr lang="en-CA" sz="2400" dirty="0" smtClean="0"/>
          </a:p>
          <a:p>
            <a:endParaRPr lang="en-CA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EF3DC-E051-4BB8-83B2-4FA7DFA0AD5F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PMBOK ITTO’s and Introduction to Project Management Videos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en-US" dirty="0" smtClean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849A-6959-4A58-B481-910159CB0CF0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6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316414"/>
            <a:ext cx="8229600" cy="1800200"/>
          </a:xfrm>
        </p:spPr>
        <p:txBody>
          <a:bodyPr/>
          <a:lstStyle/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www.project-management-prepcast.com/pmp-itto</a:t>
            </a:r>
            <a:r>
              <a:rPr lang="en-CA" dirty="0" smtClean="0"/>
              <a:t> </a:t>
            </a:r>
          </a:p>
          <a:p>
            <a:r>
              <a:rPr lang="en-CA" dirty="0"/>
              <a:t>Scroll down to “</a:t>
            </a:r>
            <a:r>
              <a:rPr lang="en-CA" b="1" dirty="0"/>
              <a:t>What does ITTO stand for?” in the link</a:t>
            </a:r>
            <a:r>
              <a:rPr lang="en-CA" b="1" dirty="0" smtClean="0"/>
              <a:t>: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Guide to PMP® ITTO (Inputs, Tools, Techniques and Outputs)</a:t>
            </a:r>
          </a:p>
        </p:txBody>
      </p:sp>
      <p:sp>
        <p:nvSpPr>
          <p:cNvPr id="8" name="Pentagon 7"/>
          <p:cNvSpPr/>
          <p:nvPr/>
        </p:nvSpPr>
        <p:spPr>
          <a:xfrm>
            <a:off x="5940152" y="1556792"/>
            <a:ext cx="2448272" cy="792088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Outputs</a:t>
            </a:r>
            <a:endParaRPr lang="en-CA" sz="1600" dirty="0"/>
          </a:p>
        </p:txBody>
      </p:sp>
      <p:sp>
        <p:nvSpPr>
          <p:cNvPr id="12" name="Pentagon 11"/>
          <p:cNvSpPr/>
          <p:nvPr/>
        </p:nvSpPr>
        <p:spPr>
          <a:xfrm>
            <a:off x="3347864" y="1556792"/>
            <a:ext cx="2448272" cy="792088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Tools &amp; Techniques</a:t>
            </a:r>
            <a:endParaRPr lang="en-CA" sz="1600" dirty="0"/>
          </a:p>
        </p:txBody>
      </p:sp>
      <p:sp>
        <p:nvSpPr>
          <p:cNvPr id="13" name="Pentagon 12"/>
          <p:cNvSpPr/>
          <p:nvPr/>
        </p:nvSpPr>
        <p:spPr>
          <a:xfrm>
            <a:off x="755576" y="1556792"/>
            <a:ext cx="2448272" cy="792088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Inputs</a:t>
            </a:r>
            <a:endParaRPr lang="en-CA" sz="1600" dirty="0"/>
          </a:p>
        </p:txBody>
      </p:sp>
      <p:sp>
        <p:nvSpPr>
          <p:cNvPr id="14" name="Pentagon 13"/>
          <p:cNvSpPr/>
          <p:nvPr/>
        </p:nvSpPr>
        <p:spPr>
          <a:xfrm>
            <a:off x="5940152" y="2660230"/>
            <a:ext cx="2448272" cy="425183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Paper Airplane</a:t>
            </a:r>
            <a:endParaRPr lang="en-CA" sz="1600" dirty="0"/>
          </a:p>
        </p:txBody>
      </p:sp>
      <p:sp>
        <p:nvSpPr>
          <p:cNvPr id="15" name="Pentagon 14"/>
          <p:cNvSpPr/>
          <p:nvPr/>
        </p:nvSpPr>
        <p:spPr>
          <a:xfrm>
            <a:off x="3347864" y="2660230"/>
            <a:ext cx="2448272" cy="425183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Cutting &amp; Folding</a:t>
            </a:r>
            <a:endParaRPr lang="en-CA" sz="1600" dirty="0"/>
          </a:p>
        </p:txBody>
      </p:sp>
      <p:sp>
        <p:nvSpPr>
          <p:cNvPr id="16" name="Pentagon 15"/>
          <p:cNvSpPr/>
          <p:nvPr/>
        </p:nvSpPr>
        <p:spPr>
          <a:xfrm>
            <a:off x="755576" y="2660230"/>
            <a:ext cx="2448272" cy="425183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Paper</a:t>
            </a:r>
            <a:endParaRPr lang="en-CA" sz="1600" dirty="0"/>
          </a:p>
        </p:txBody>
      </p:sp>
      <p:sp>
        <p:nvSpPr>
          <p:cNvPr id="17" name="Pentagon 16"/>
          <p:cNvSpPr/>
          <p:nvPr/>
        </p:nvSpPr>
        <p:spPr>
          <a:xfrm>
            <a:off x="5940152" y="3396763"/>
            <a:ext cx="2448272" cy="792088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Nouns</a:t>
            </a:r>
            <a:endParaRPr lang="en-CA" sz="1600" dirty="0"/>
          </a:p>
        </p:txBody>
      </p:sp>
      <p:sp>
        <p:nvSpPr>
          <p:cNvPr id="18" name="Pentagon 17"/>
          <p:cNvSpPr/>
          <p:nvPr/>
        </p:nvSpPr>
        <p:spPr>
          <a:xfrm>
            <a:off x="3347864" y="3396763"/>
            <a:ext cx="2448272" cy="792088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Verbs</a:t>
            </a:r>
            <a:endParaRPr lang="en-CA" sz="1600" dirty="0"/>
          </a:p>
        </p:txBody>
      </p:sp>
      <p:sp>
        <p:nvSpPr>
          <p:cNvPr id="19" name="Pentagon 18"/>
          <p:cNvSpPr/>
          <p:nvPr/>
        </p:nvSpPr>
        <p:spPr>
          <a:xfrm>
            <a:off x="755576" y="3396763"/>
            <a:ext cx="2448272" cy="792088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Nouns</a:t>
            </a: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EF3DC-E051-4BB8-83B2-4FA7DFA0AD5F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0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66" y="1531123"/>
            <a:ext cx="8229600" cy="504056"/>
          </a:xfrm>
        </p:spPr>
        <p:txBody>
          <a:bodyPr/>
          <a:lstStyle/>
          <a:p>
            <a:r>
              <a:rPr lang="en-CA" dirty="0" smtClean="0"/>
              <a:t>See </a:t>
            </a:r>
            <a:r>
              <a:rPr lang="en-CA" b="1" dirty="0"/>
              <a:t>Can ITTO Outputs also be Inputs</a:t>
            </a:r>
            <a:r>
              <a:rPr lang="en-CA" b="1" dirty="0" smtClean="0"/>
              <a:t>?</a:t>
            </a:r>
            <a:endParaRPr lang="en-CA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Guide to PMP® ITTO (Inputs, Tools, Techniques and Outputs)</a:t>
            </a:r>
          </a:p>
        </p:txBody>
      </p:sp>
      <p:sp>
        <p:nvSpPr>
          <p:cNvPr id="9" name="Pentagon 8"/>
          <p:cNvSpPr/>
          <p:nvPr/>
        </p:nvSpPr>
        <p:spPr>
          <a:xfrm>
            <a:off x="3563888" y="3013720"/>
            <a:ext cx="1548000" cy="684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Paper Airplane</a:t>
            </a:r>
          </a:p>
        </p:txBody>
      </p:sp>
      <p:sp>
        <p:nvSpPr>
          <p:cNvPr id="10" name="Pentagon 9"/>
          <p:cNvSpPr/>
          <p:nvPr/>
        </p:nvSpPr>
        <p:spPr>
          <a:xfrm>
            <a:off x="1943880" y="2996952"/>
            <a:ext cx="1548000" cy="684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dk1"/>
                </a:solidFill>
              </a:rPr>
              <a:t>Cutting &amp; Folding</a:t>
            </a:r>
          </a:p>
        </p:txBody>
      </p:sp>
      <p:sp>
        <p:nvSpPr>
          <p:cNvPr id="11" name="Pentagon 10"/>
          <p:cNvSpPr/>
          <p:nvPr/>
        </p:nvSpPr>
        <p:spPr>
          <a:xfrm>
            <a:off x="323528" y="2996952"/>
            <a:ext cx="1548000" cy="684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dk1"/>
                </a:solidFill>
              </a:rPr>
              <a:t>Paper</a:t>
            </a:r>
          </a:p>
        </p:txBody>
      </p:sp>
      <p:sp>
        <p:nvSpPr>
          <p:cNvPr id="18" name="Pentagon 17"/>
          <p:cNvSpPr/>
          <p:nvPr/>
        </p:nvSpPr>
        <p:spPr>
          <a:xfrm>
            <a:off x="6820261" y="4005064"/>
            <a:ext cx="1548000" cy="684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dk1"/>
                </a:solidFill>
              </a:rPr>
              <a:t>Painted Paper Airplane</a:t>
            </a:r>
          </a:p>
        </p:txBody>
      </p:sp>
      <p:sp>
        <p:nvSpPr>
          <p:cNvPr id="19" name="Pentagon 18"/>
          <p:cNvSpPr/>
          <p:nvPr/>
        </p:nvSpPr>
        <p:spPr>
          <a:xfrm>
            <a:off x="5200253" y="3988296"/>
            <a:ext cx="1548000" cy="684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dk1"/>
                </a:solidFill>
              </a:rPr>
              <a:t>Sketching &amp; Painting</a:t>
            </a:r>
          </a:p>
        </p:txBody>
      </p:sp>
      <p:sp>
        <p:nvSpPr>
          <p:cNvPr id="20" name="Pentagon 19"/>
          <p:cNvSpPr/>
          <p:nvPr/>
        </p:nvSpPr>
        <p:spPr>
          <a:xfrm>
            <a:off x="3579901" y="3988296"/>
            <a:ext cx="1548000" cy="6840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solidFill>
                  <a:srgbClr val="FF0000"/>
                </a:solidFill>
              </a:rPr>
              <a:t>Paper Airplane </a:t>
            </a:r>
            <a:r>
              <a:rPr lang="en-CA" sz="1500" dirty="0">
                <a:solidFill>
                  <a:schemeClr val="dk1"/>
                </a:solidFill>
              </a:rPr>
              <a:t>&amp; Paint</a:t>
            </a:r>
          </a:p>
        </p:txBody>
      </p:sp>
      <p:sp>
        <p:nvSpPr>
          <p:cNvPr id="21" name="Pentagon 20"/>
          <p:cNvSpPr/>
          <p:nvPr/>
        </p:nvSpPr>
        <p:spPr>
          <a:xfrm>
            <a:off x="3563888" y="2176048"/>
            <a:ext cx="1548000" cy="504000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Output</a:t>
            </a:r>
            <a:endParaRPr lang="en-CA" sz="1600" dirty="0"/>
          </a:p>
        </p:txBody>
      </p:sp>
      <p:sp>
        <p:nvSpPr>
          <p:cNvPr id="22" name="Pentagon 21"/>
          <p:cNvSpPr/>
          <p:nvPr/>
        </p:nvSpPr>
        <p:spPr>
          <a:xfrm>
            <a:off x="1943880" y="2159280"/>
            <a:ext cx="1548000" cy="504000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Tools &amp; Techniques</a:t>
            </a:r>
            <a:endParaRPr lang="en-CA" sz="1600" dirty="0"/>
          </a:p>
        </p:txBody>
      </p:sp>
      <p:sp>
        <p:nvSpPr>
          <p:cNvPr id="23" name="Pentagon 22"/>
          <p:cNvSpPr/>
          <p:nvPr/>
        </p:nvSpPr>
        <p:spPr>
          <a:xfrm>
            <a:off x="323528" y="2159280"/>
            <a:ext cx="1548000" cy="504000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Input</a:t>
            </a:r>
            <a:endParaRPr lang="en-CA" sz="1600" dirty="0"/>
          </a:p>
        </p:txBody>
      </p:sp>
      <p:sp>
        <p:nvSpPr>
          <p:cNvPr id="24" name="Pentagon 23"/>
          <p:cNvSpPr/>
          <p:nvPr/>
        </p:nvSpPr>
        <p:spPr>
          <a:xfrm>
            <a:off x="6837401" y="5017010"/>
            <a:ext cx="1548000" cy="504000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Output</a:t>
            </a:r>
            <a:endParaRPr lang="en-CA" sz="1600" dirty="0"/>
          </a:p>
        </p:txBody>
      </p:sp>
      <p:sp>
        <p:nvSpPr>
          <p:cNvPr id="25" name="Pentagon 24"/>
          <p:cNvSpPr/>
          <p:nvPr/>
        </p:nvSpPr>
        <p:spPr>
          <a:xfrm>
            <a:off x="5217393" y="5000242"/>
            <a:ext cx="1548000" cy="504000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Tools &amp; Techniques</a:t>
            </a:r>
            <a:endParaRPr lang="en-CA" sz="1600" dirty="0"/>
          </a:p>
        </p:txBody>
      </p:sp>
      <p:sp>
        <p:nvSpPr>
          <p:cNvPr id="26" name="Pentagon 25"/>
          <p:cNvSpPr/>
          <p:nvPr/>
        </p:nvSpPr>
        <p:spPr>
          <a:xfrm>
            <a:off x="3597041" y="5000242"/>
            <a:ext cx="1548000" cy="504000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Input</a:t>
            </a: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EF3DC-E051-4BB8-83B2-4FA7DFA0AD5F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3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772816"/>
            <a:ext cx="81472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to Become a Project 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Manager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2"/>
              </a:rPr>
              <a:t>https://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2"/>
              </a:rPr>
              <a:t>www.youtube.com/watch?v=aBxxSZsFf3s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1:57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What is project management?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3"/>
              </a:rPr>
              <a:t>https://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3"/>
              </a:rPr>
              <a:t>www.youtube.com/watch?v=Jk-JwtScIlw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2:17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Titanic - Project Management Blunders, Interview (Part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4"/>
              </a:rPr>
              <a:t>https://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4"/>
              </a:rPr>
              <a:t>www.youtube.com/watch?v=ikDd2XijiEA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7:46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 budget and behind schedule, Toronto Union Station project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5"/>
              </a:rPr>
              <a:t>http://www.theglobeandmail.com/news/toronto/massive-renovation-of-torontos-union-station-over-budget-behind-schedule/article18840369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5"/>
              </a:rPr>
              <a:t>/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19:11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Great </a:t>
            </a: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Introductory Videos to Project Management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41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A6580-0537-4F00-BE52-8BCB19921E25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T</a:t>
            </a:r>
            <a:r>
              <a:rPr lang="en-CA" dirty="0" smtClean="0"/>
              <a:t>ake a look at the PMBOK for Cost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849A-6959-4A58-B481-910159CB0CF0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65" y="120969"/>
            <a:ext cx="1440000" cy="823755"/>
          </a:xfrm>
          <a:prstGeom prst="rect">
            <a:avLst/>
          </a:prstGeom>
          <a:ln w="539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429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45" y="702398"/>
            <a:ext cx="6219008" cy="58229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01-</a:t>
            </a:r>
            <a:fld id="{C10228A8-9B3F-4EA8-8631-F8A95EAB326D}" type="slidenum">
              <a:rPr lang="en-US">
                <a:solidFill>
                  <a:srgbClr val="045C75"/>
                </a:solidFill>
                <a:cs typeface="Arial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62068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the Project Management Institute’s PMBOK Knowledge Areas &amp; </a:t>
            </a:r>
            <a:r>
              <a:rPr lang="en-US" b="1" dirty="0" smtClean="0">
                <a:solidFill>
                  <a:srgbClr val="FF0000"/>
                </a:solidFill>
              </a:rPr>
              <a:t>Cost Management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67744" y="3350393"/>
            <a:ext cx="5726264" cy="72008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12142" y="5557853"/>
            <a:ext cx="26550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100" dirty="0"/>
              <a:t>Source</a:t>
            </a:r>
            <a:r>
              <a:rPr lang="en-CA" sz="1100" dirty="0" smtClean="0"/>
              <a:t>: PMBOK 6</a:t>
            </a:r>
            <a:r>
              <a:rPr lang="en-CA" sz="1100" baseline="30000" dirty="0" smtClean="0"/>
              <a:t>th</a:t>
            </a:r>
            <a:r>
              <a:rPr lang="en-CA" sz="1100" dirty="0" smtClean="0"/>
              <a:t> Edition, 2017</a:t>
            </a:r>
            <a:r>
              <a:rPr lang="en-CA" sz="1100" b="1" dirty="0" smtClean="0"/>
              <a:t> </a:t>
            </a:r>
            <a:endParaRPr lang="en-CA" sz="1100" b="1" dirty="0"/>
          </a:p>
        </p:txBody>
      </p:sp>
      <p:sp>
        <p:nvSpPr>
          <p:cNvPr id="7" name="Action Button: Help 6">
            <a:hlinkClick r:id="" action="ppaction://noaction" highlightClick="1"/>
          </p:cNvPr>
          <p:cNvSpPr/>
          <p:nvPr/>
        </p:nvSpPr>
        <p:spPr>
          <a:xfrm>
            <a:off x="249892" y="2501766"/>
            <a:ext cx="1980220" cy="1800200"/>
          </a:xfrm>
          <a:prstGeom prst="actionButtonHelp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What are Process Groups vs Knowledge Areas?  See next slide.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43" y="162843"/>
            <a:ext cx="1440000" cy="823755"/>
          </a:xfrm>
          <a:prstGeom prst="rect">
            <a:avLst/>
          </a:prstGeom>
          <a:ln w="53975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5" y="692696"/>
            <a:ext cx="24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course will focus on the Project </a:t>
            </a:r>
            <a:r>
              <a:rPr lang="en-US" sz="2000" b="1" dirty="0" smtClean="0">
                <a:solidFill>
                  <a:srgbClr val="FF0000"/>
                </a:solidFill>
              </a:rPr>
              <a:t>Cost Management </a:t>
            </a:r>
            <a:r>
              <a:rPr lang="en-US" sz="2000" dirty="0" smtClean="0"/>
              <a:t>Knowledge Area</a:t>
            </a:r>
            <a:endParaRPr lang="en-US" sz="2000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07505" y="5157192"/>
            <a:ext cx="26550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100" dirty="0"/>
              <a:t>Source</a:t>
            </a:r>
            <a:r>
              <a:rPr lang="en-CA" sz="1100" dirty="0" smtClean="0"/>
              <a:t>: PMBOK 6</a:t>
            </a:r>
            <a:r>
              <a:rPr lang="en-CA" sz="1100" baseline="30000" dirty="0" smtClean="0"/>
              <a:t>th</a:t>
            </a:r>
            <a:r>
              <a:rPr lang="en-CA" sz="1100" dirty="0" smtClean="0"/>
              <a:t> Edition, 2017  </a:t>
            </a:r>
            <a:endParaRPr lang="en-CA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0"/>
            <a:ext cx="5271764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99056-2DE2-4D59-8DB0-4787BA21C0C0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55" y="3573016"/>
            <a:ext cx="1440000" cy="823755"/>
          </a:xfrm>
          <a:prstGeom prst="rect">
            <a:avLst/>
          </a:prstGeom>
          <a:ln w="539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47489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CA" dirty="0"/>
              <a:t>T</a:t>
            </a:r>
            <a:r>
              <a:rPr lang="en-CA" dirty="0" smtClean="0"/>
              <a:t>ake a look at the PMBOK for Time</a:t>
            </a:r>
            <a:br>
              <a:rPr lang="en-CA" dirty="0" smtClean="0"/>
            </a:br>
            <a:r>
              <a:rPr lang="en-CA" dirty="0" smtClean="0"/>
              <a:t>(Schedule Management)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849A-6959-4A58-B481-910159CB0CF0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9639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5" y="188640"/>
            <a:ext cx="1440000" cy="807734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664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28" y="548680"/>
            <a:ext cx="6219008" cy="58229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45C75"/>
                </a:solidFill>
                <a:cs typeface="Arial" charset="0"/>
              </a:rPr>
              <a:t>01-</a:t>
            </a:r>
            <a:fld id="{C10228A8-9B3F-4EA8-8631-F8A95EAB326D}" type="slidenum">
              <a:rPr lang="en-US">
                <a:solidFill>
                  <a:srgbClr val="045C75"/>
                </a:solidFill>
                <a:cs typeface="Arial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solidFill>
                <a:srgbClr val="045C75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620688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the Project Management Institute’s PMBOK Knowledge Areas &amp; </a:t>
            </a:r>
            <a:r>
              <a:rPr lang="en-US" b="1" dirty="0" smtClean="0">
                <a:solidFill>
                  <a:srgbClr val="FF0000"/>
                </a:solidFill>
              </a:rPr>
              <a:t>Schedule Management </a:t>
            </a:r>
            <a:r>
              <a:rPr lang="en-US" b="1" dirty="0" smtClean="0"/>
              <a:t>(Time)</a:t>
            </a:r>
            <a:endParaRPr lang="en-US" b="1" dirty="0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14307" y="5556576"/>
            <a:ext cx="26550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100" dirty="0"/>
              <a:t>Source</a:t>
            </a:r>
            <a:r>
              <a:rPr lang="en-CA" sz="1100" dirty="0" smtClean="0"/>
              <a:t>: PMBOK 6</a:t>
            </a:r>
            <a:r>
              <a:rPr lang="en-CA" sz="1100" baseline="30000" dirty="0" smtClean="0"/>
              <a:t>th</a:t>
            </a:r>
            <a:r>
              <a:rPr lang="en-CA" sz="1100" dirty="0" smtClean="0"/>
              <a:t> Edition, 2017  </a:t>
            </a:r>
            <a:endParaRPr lang="en-CA" sz="1100" dirty="0"/>
          </a:p>
        </p:txBody>
      </p:sp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235067" y="2931080"/>
            <a:ext cx="1980220" cy="1800200"/>
          </a:xfrm>
          <a:prstGeom prst="actionButtonHelp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What are Process Groups vs Knowledge Areas?  See next slide.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9639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21" y="93163"/>
            <a:ext cx="1440000" cy="807734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  <p:sp>
        <p:nvSpPr>
          <p:cNvPr id="3" name="Oval 2"/>
          <p:cNvSpPr/>
          <p:nvPr/>
        </p:nvSpPr>
        <p:spPr>
          <a:xfrm>
            <a:off x="2273902" y="2397950"/>
            <a:ext cx="5695023" cy="1152128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5" y="692696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6058 course will focus on the Project </a:t>
            </a:r>
            <a:r>
              <a:rPr lang="en-US" b="1" dirty="0" smtClean="0">
                <a:solidFill>
                  <a:srgbClr val="FF0000"/>
                </a:solidFill>
              </a:rPr>
              <a:t>Schedule Management </a:t>
            </a:r>
            <a:r>
              <a:rPr lang="en-US" dirty="0" smtClean="0"/>
              <a:t>(Time) Knowledge Area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07505" y="5157192"/>
            <a:ext cx="26550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sz="1100" dirty="0"/>
              <a:t>Source</a:t>
            </a:r>
            <a:r>
              <a:rPr lang="en-CA" sz="1100" dirty="0" smtClean="0"/>
              <a:t>: PMBOK 6</a:t>
            </a:r>
            <a:r>
              <a:rPr lang="en-CA" sz="1100" baseline="30000" dirty="0" smtClean="0"/>
              <a:t>th</a:t>
            </a:r>
            <a:r>
              <a:rPr lang="en-CA" sz="1100" dirty="0" smtClean="0"/>
              <a:t> Edition, 2017  </a:t>
            </a:r>
            <a:endParaRPr lang="en-CA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21" y="188640"/>
            <a:ext cx="5060629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99056-2DE2-4D59-8DB0-4787BA21C0C0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9639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5" y="188640"/>
            <a:ext cx="1440000" cy="807734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655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116632"/>
            <a:ext cx="8229600" cy="165618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MGMT 6056 Cost</a:t>
            </a:r>
            <a:br>
              <a:rPr lang="en-US" sz="2800" dirty="0" smtClean="0"/>
            </a:br>
            <a:r>
              <a:rPr lang="en-US" sz="2800" dirty="0" smtClean="0"/>
              <a:t>Course Outline PDF </a:t>
            </a:r>
            <a:br>
              <a:rPr lang="en-US" sz="2800" dirty="0" smtClean="0"/>
            </a:br>
            <a:r>
              <a:rPr lang="en-US" sz="2800" dirty="0" smtClean="0"/>
              <a:t>(See FOL/Content/Course Outline)</a:t>
            </a:r>
            <a:endParaRPr lang="en-CA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64335" y="1628800"/>
            <a:ext cx="8229600" cy="4525963"/>
          </a:xfrm>
        </p:spPr>
        <p:txBody>
          <a:bodyPr/>
          <a:lstStyle/>
          <a:p>
            <a:r>
              <a:rPr lang="en-US" sz="2000" dirty="0" smtClean="0"/>
              <a:t>Define and develop project costs in the planning phase using </a:t>
            </a:r>
            <a:r>
              <a:rPr lang="en-US" sz="2000" b="1" dirty="0" smtClean="0"/>
              <a:t>estimating</a:t>
            </a:r>
            <a:r>
              <a:rPr lang="en-US" sz="2000" dirty="0" smtClean="0"/>
              <a:t> methods such as analogous, bottom-up, top down</a:t>
            </a:r>
          </a:p>
          <a:p>
            <a:r>
              <a:rPr lang="en-US" sz="2000" dirty="0" smtClean="0"/>
              <a:t>Evaluate the various </a:t>
            </a:r>
            <a:r>
              <a:rPr lang="en-US" sz="2000" b="1" dirty="0" smtClean="0"/>
              <a:t>types</a:t>
            </a:r>
            <a:r>
              <a:rPr lang="en-US" sz="2000" dirty="0" smtClean="0"/>
              <a:t> of project costs</a:t>
            </a:r>
          </a:p>
          <a:p>
            <a:r>
              <a:rPr lang="en-US" sz="2000" dirty="0" smtClean="0"/>
              <a:t>Manage </a:t>
            </a:r>
            <a:r>
              <a:rPr lang="en-US" sz="2000" b="1" dirty="0" smtClean="0"/>
              <a:t>resources</a:t>
            </a:r>
            <a:r>
              <a:rPr lang="en-US" sz="2000" dirty="0" smtClean="0"/>
              <a:t> for project activities</a:t>
            </a:r>
          </a:p>
          <a:p>
            <a:r>
              <a:rPr lang="en-US" sz="2000" dirty="0" smtClean="0"/>
              <a:t>Translate the project </a:t>
            </a:r>
            <a:r>
              <a:rPr lang="en-US" sz="2000" b="1" dirty="0" smtClean="0"/>
              <a:t>WBS</a:t>
            </a:r>
            <a:r>
              <a:rPr lang="en-US" sz="2000" dirty="0" smtClean="0"/>
              <a:t> to a project budget and assess the linkages</a:t>
            </a:r>
          </a:p>
          <a:p>
            <a:r>
              <a:rPr lang="en-US" sz="2000" dirty="0" smtClean="0"/>
              <a:t>Analyze project </a:t>
            </a:r>
            <a:r>
              <a:rPr lang="en-US" sz="2000" b="1" dirty="0" smtClean="0"/>
              <a:t>status</a:t>
            </a:r>
            <a:r>
              <a:rPr lang="en-US" sz="2000" dirty="0" smtClean="0"/>
              <a:t> and react to project changes, assess impacts and administer and manage changes to project budget</a:t>
            </a:r>
          </a:p>
          <a:p>
            <a:r>
              <a:rPr lang="en-US" sz="2000" dirty="0" smtClean="0"/>
              <a:t>Assess PERT analysis, cost and schedule  </a:t>
            </a:r>
            <a:r>
              <a:rPr lang="en-US" sz="2000" b="1" dirty="0" smtClean="0"/>
              <a:t>performance</a:t>
            </a:r>
          </a:p>
          <a:p>
            <a:r>
              <a:rPr lang="en-US" sz="2000" dirty="0" smtClean="0"/>
              <a:t>Create, communicate and present project budget status reports</a:t>
            </a:r>
          </a:p>
          <a:p>
            <a:r>
              <a:rPr lang="en-US" sz="2000" dirty="0" smtClean="0"/>
              <a:t>Develop </a:t>
            </a:r>
            <a:r>
              <a:rPr lang="en-US" sz="2000" b="1" dirty="0" smtClean="0"/>
              <a:t>risk-based funding </a:t>
            </a:r>
            <a:r>
              <a:rPr lang="en-US" sz="2000" dirty="0" smtClean="0"/>
              <a:t>contingency scenario</a:t>
            </a:r>
          </a:p>
          <a:p>
            <a:endParaRPr lang="en-CA" sz="160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27825" y="6408738"/>
            <a:ext cx="1919288" cy="365125"/>
          </a:xfrm>
        </p:spPr>
        <p:txBody>
          <a:bodyPr/>
          <a:lstStyle/>
          <a:p>
            <a:pPr algn="l">
              <a:defRPr/>
            </a:pPr>
            <a:r>
              <a:rPr lang="en-US" smtClean="0"/>
              <a:t>1-</a:t>
            </a:r>
            <a:fld id="{CC6300F8-E6E1-42C7-8DF8-AD74FA1D3EA5}" type="slidenum">
              <a:rPr lang="en-US" smtClean="0"/>
              <a:pPr algn="l">
                <a:defRPr/>
              </a:pPr>
              <a:t>3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2705100" y="6515100"/>
            <a:ext cx="39370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65" y="120969"/>
            <a:ext cx="1440000" cy="823755"/>
          </a:xfrm>
          <a:prstGeom prst="rect">
            <a:avLst/>
          </a:prstGeom>
          <a:ln w="539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775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Math Review and </a:t>
            </a:r>
            <a:br>
              <a:rPr lang="en-CA" dirty="0" smtClean="0"/>
            </a:br>
            <a:r>
              <a:rPr lang="en-CA" dirty="0" smtClean="0"/>
              <a:t>Business Math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849A-6959-4A58-B481-910159CB0CF0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2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3932"/>
          </a:xfrm>
        </p:spPr>
        <p:txBody>
          <a:bodyPr>
            <a:noAutofit/>
          </a:bodyPr>
          <a:lstStyle/>
          <a:p>
            <a:r>
              <a:rPr lang="en-CA" sz="3200" dirty="0" smtClean="0"/>
              <a:t>Algebra Introduction - Multiplication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908720"/>
            <a:ext cx="8363272" cy="5040560"/>
          </a:xfrm>
        </p:spPr>
        <p:txBody>
          <a:bodyPr/>
          <a:lstStyle/>
          <a:p>
            <a:r>
              <a:rPr lang="en-CA" dirty="0" smtClean="0"/>
              <a:t>Work your way through this webpage, try the example questions </a:t>
            </a:r>
            <a:r>
              <a:rPr lang="en-CA" sz="2000" dirty="0" smtClean="0">
                <a:hlinkClick r:id="rId3"/>
              </a:rPr>
              <a:t>https://www.mathsisfun.com/algebra/introduction-multiply.html </a:t>
            </a:r>
            <a:endParaRPr lang="en-CA" sz="2000" dirty="0" smtClean="0"/>
          </a:p>
          <a:p>
            <a:r>
              <a:rPr lang="en-CA" dirty="0" smtClean="0"/>
              <a:t>Try the business problem: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We want to figure out the cost for a box of specialty tiles.  Last time we received them we had to pay $456 for our half of the box (we split the box with someone else).  Our $456 cost included $57 for delivery of our half.  What is the cost of a box of these tiles before any delivery charges?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49443" y="6396980"/>
            <a:ext cx="474713" cy="365125"/>
          </a:xfrm>
        </p:spPr>
        <p:txBody>
          <a:bodyPr/>
          <a:lstStyle/>
          <a:p>
            <a:pPr algn="r">
              <a:defRPr/>
            </a:pPr>
            <a:fld id="{7DC0C679-E1CA-4FB1-92B0-BD2E3A5EC8E9}" type="slidenum">
              <a:rPr lang="en-US" smtClean="0"/>
              <a:pPr algn="r"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089458"/>
            <a:ext cx="999831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6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3932"/>
          </a:xfrm>
        </p:spPr>
        <p:txBody>
          <a:bodyPr>
            <a:noAutofit/>
          </a:bodyPr>
          <a:lstStyle/>
          <a:p>
            <a:r>
              <a:rPr lang="en-CA" sz="3200" dirty="0"/>
              <a:t>Order of </a:t>
            </a:r>
            <a:r>
              <a:rPr lang="en-CA" sz="3200" dirty="0" smtClean="0"/>
              <a:t>Operations </a:t>
            </a:r>
            <a:r>
              <a:rPr lang="en-CA" sz="3200" dirty="0"/>
              <a:t>PEMDAS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dirty="0" smtClean="0"/>
              <a:t>Work your way through this webpage but stop after the first 3 example questions</a:t>
            </a:r>
            <a:r>
              <a:rPr lang="fr-FR" dirty="0"/>
              <a:t/>
            </a:r>
            <a:br>
              <a:rPr lang="fr-FR" dirty="0"/>
            </a:br>
            <a:r>
              <a:rPr lang="en-CA" sz="2000" dirty="0">
                <a:hlinkClick r:id="rId3"/>
              </a:rPr>
              <a:t>https://www.mathsisfun.com/operation-order-pemdas.html </a:t>
            </a:r>
            <a:endParaRPr lang="en-CA" dirty="0"/>
          </a:p>
          <a:p>
            <a:r>
              <a:rPr lang="en-CA" dirty="0" smtClean="0"/>
              <a:t>Try the business problem: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We are estimating the flooring cost of a square room including tax, each side is 8m.  The cost for the flooring is $126 per square metre and the padding underneath is $16 per m</a:t>
            </a:r>
            <a:r>
              <a:rPr lang="en-CA" baseline="30000" dirty="0" smtClean="0"/>
              <a:t>2</a:t>
            </a:r>
            <a:r>
              <a:rPr lang="en-CA" dirty="0" smtClean="0"/>
              <a:t>. HST is 13%.  What is the estimate?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49443" y="6396980"/>
            <a:ext cx="474713" cy="365125"/>
          </a:xfrm>
        </p:spPr>
        <p:txBody>
          <a:bodyPr/>
          <a:lstStyle/>
          <a:p>
            <a:pPr algn="r">
              <a:defRPr/>
            </a:pPr>
            <a:fld id="{7DC0C679-E1CA-4FB1-92B0-BD2E3A5EC8E9}" type="slidenum">
              <a:rPr lang="en-US" smtClean="0"/>
              <a:pPr algn="r"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089458"/>
            <a:ext cx="999831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94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3932"/>
          </a:xfrm>
        </p:spPr>
        <p:txBody>
          <a:bodyPr>
            <a:noAutofit/>
          </a:bodyPr>
          <a:lstStyle/>
          <a:p>
            <a:r>
              <a:rPr lang="en-CA" sz="3200" dirty="0"/>
              <a:t>Introduction to </a:t>
            </a:r>
            <a:r>
              <a:rPr lang="en-CA" sz="3200" dirty="0" smtClean="0"/>
              <a:t>Percent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2"/>
          </a:xfrm>
        </p:spPr>
        <p:txBody>
          <a:bodyPr/>
          <a:lstStyle/>
          <a:p>
            <a:r>
              <a:rPr lang="en-CA" dirty="0" smtClean="0"/>
              <a:t>Work your way through this web</a:t>
            </a:r>
            <a:r>
              <a:rPr lang="fr-FR" dirty="0" smtClean="0"/>
              <a:t>page</a:t>
            </a:r>
            <a:r>
              <a:rPr lang="en-CA" dirty="0"/>
              <a:t> , try the example questions</a:t>
            </a:r>
            <a:r>
              <a:rPr lang="fr-FR" dirty="0" smtClean="0"/>
              <a:t> </a:t>
            </a:r>
            <a:r>
              <a:rPr lang="en-CA" sz="2000" dirty="0" smtClean="0">
                <a:hlinkClick r:id="rId3"/>
              </a:rPr>
              <a:t>https</a:t>
            </a:r>
            <a:r>
              <a:rPr lang="en-CA" sz="2000" dirty="0">
                <a:hlinkClick r:id="rId3"/>
              </a:rPr>
              <a:t>://www.mathsisfun.com/percentage.html </a:t>
            </a:r>
            <a:endParaRPr lang="en-CA" dirty="0"/>
          </a:p>
          <a:p>
            <a:r>
              <a:rPr lang="en-CA" dirty="0" smtClean="0"/>
              <a:t>Try the business problem: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We had to pay an extra fee on a pump we bought because</a:t>
            </a:r>
            <a:r>
              <a:rPr lang="fr-FR" dirty="0" smtClean="0"/>
              <a:t> </a:t>
            </a:r>
            <a:r>
              <a:rPr lang="en-CA" dirty="0" smtClean="0"/>
              <a:t>it is a ”rush order”</a:t>
            </a:r>
            <a:r>
              <a:rPr lang="fr-FR" dirty="0" smtClean="0"/>
              <a:t>,</a:t>
            </a:r>
            <a:r>
              <a:rPr lang="en-CA" dirty="0" smtClean="0"/>
              <a:t> We need another pump but this time it’s no rush.  We are told because there’s no rush the new pump will be 17% less. We paid $3,860 for the old pump not including tax.  What will be the cost of the new pump?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49443" y="6396980"/>
            <a:ext cx="474713" cy="365125"/>
          </a:xfrm>
        </p:spPr>
        <p:txBody>
          <a:bodyPr/>
          <a:lstStyle/>
          <a:p>
            <a:pPr algn="r">
              <a:defRPr/>
            </a:pPr>
            <a:fld id="{7DC0C679-E1CA-4FB1-92B0-BD2E3A5EC8E9}" type="slidenum">
              <a:rPr lang="en-US" smtClean="0"/>
              <a:pPr algn="r"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089458"/>
            <a:ext cx="999831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4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3932"/>
          </a:xfrm>
        </p:spPr>
        <p:txBody>
          <a:bodyPr>
            <a:noAutofit/>
          </a:bodyPr>
          <a:lstStyle/>
          <a:p>
            <a:r>
              <a:rPr lang="en-CA" sz="3200" dirty="0" smtClean="0"/>
              <a:t>Significant </a:t>
            </a:r>
            <a:r>
              <a:rPr lang="en-CA" sz="3200" dirty="0"/>
              <a:t>Digits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/>
          <a:lstStyle/>
          <a:p>
            <a:r>
              <a:rPr lang="en-CA" dirty="0" smtClean="0"/>
              <a:t>Work your way through this web</a:t>
            </a:r>
            <a:r>
              <a:rPr lang="fr-FR" dirty="0" smtClean="0"/>
              <a:t>page </a:t>
            </a:r>
            <a:br>
              <a:rPr lang="fr-FR" dirty="0" smtClean="0"/>
            </a:br>
            <a:r>
              <a:rPr lang="fr-FR" sz="2000" dirty="0">
                <a:hlinkClick r:id="rId3"/>
              </a:rPr>
              <a:t>https://www.mathsisfun.com/definitions/significant-digits.html </a:t>
            </a:r>
            <a:endParaRPr lang="en-CA" sz="2000" dirty="0"/>
          </a:p>
          <a:p>
            <a:r>
              <a:rPr lang="en-CA" dirty="0" smtClean="0"/>
              <a:t>Use the widget on the webpage </a:t>
            </a:r>
            <a:r>
              <a:rPr lang="en-CA" dirty="0"/>
              <a:t>and enter </a:t>
            </a:r>
            <a:r>
              <a:rPr lang="en-CA" dirty="0" smtClean="0"/>
              <a:t>563.140001.  Then use the arrow buttons to confirm how many significant digits there are.</a:t>
            </a:r>
          </a:p>
          <a:p>
            <a:r>
              <a:rPr lang="en-CA" dirty="0" smtClean="0"/>
              <a:t>Then try 0.003001</a:t>
            </a:r>
          </a:p>
          <a:p>
            <a:r>
              <a:rPr lang="en-CA" dirty="0" smtClean="0"/>
              <a:t>We are asked to provide exactly 4 significant digits (for accuracy), for the cost of each titanium fastener.  The box is $495 and there are 400 fasteners in a box. 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49443" y="6396980"/>
            <a:ext cx="474713" cy="365125"/>
          </a:xfrm>
        </p:spPr>
        <p:txBody>
          <a:bodyPr/>
          <a:lstStyle/>
          <a:p>
            <a:pPr algn="r">
              <a:defRPr/>
            </a:pPr>
            <a:fld id="{7DC0C679-E1CA-4FB1-92B0-BD2E3A5EC8E9}" type="slidenum">
              <a:rPr lang="en-US" smtClean="0"/>
              <a:pPr algn="r"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089458"/>
            <a:ext cx="999831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3932"/>
          </a:xfrm>
        </p:spPr>
        <p:txBody>
          <a:bodyPr>
            <a:noAutofit/>
          </a:bodyPr>
          <a:lstStyle/>
          <a:p>
            <a:r>
              <a:rPr lang="en-CA" sz="3200" dirty="0"/>
              <a:t>Unit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70398"/>
            <a:ext cx="8229600" cy="5637361"/>
          </a:xfrm>
        </p:spPr>
        <p:txBody>
          <a:bodyPr/>
          <a:lstStyle/>
          <a:p>
            <a:r>
              <a:rPr lang="en-CA" dirty="0" smtClean="0"/>
              <a:t>Work your way through this web</a:t>
            </a:r>
            <a:r>
              <a:rPr lang="fr-FR" dirty="0" smtClean="0"/>
              <a:t>page</a:t>
            </a:r>
            <a:r>
              <a:rPr lang="en-CA" dirty="0"/>
              <a:t> , try the example </a:t>
            </a:r>
            <a:r>
              <a:rPr lang="en-CA" dirty="0" smtClean="0"/>
              <a:t>questions</a:t>
            </a:r>
            <a:r>
              <a:rPr lang="fr-FR" dirty="0"/>
              <a:t/>
            </a:r>
            <a:br>
              <a:rPr lang="fr-FR" dirty="0"/>
            </a:br>
            <a:r>
              <a:rPr lang="en-CA" sz="2000" dirty="0" smtClean="0">
                <a:hlinkClick r:id="rId3"/>
              </a:rPr>
              <a:t>https</a:t>
            </a:r>
            <a:r>
              <a:rPr lang="en-CA" sz="2000" dirty="0">
                <a:hlinkClick r:id="rId3"/>
              </a:rPr>
              <a:t>://www.mathsisfun.com/measure/unit-price.html</a:t>
            </a:r>
            <a:endParaRPr lang="fr-FR" sz="2000" dirty="0"/>
          </a:p>
          <a:p>
            <a:r>
              <a:rPr lang="en-CA" dirty="0" smtClean="0"/>
              <a:t>Try </a:t>
            </a:r>
            <a:r>
              <a:rPr lang="en-CA" dirty="0"/>
              <a:t>the business problem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a) We bought a US gallon can of aviation paint for $480 Canadian.   </a:t>
            </a:r>
            <a:r>
              <a:rPr lang="en-CA" dirty="0"/>
              <a:t>There are </a:t>
            </a:r>
            <a:r>
              <a:rPr lang="en-CA" dirty="0" smtClean="0"/>
              <a:t>3.78541 litres in a US Gallon.  What does a litre of paint cost?</a:t>
            </a:r>
            <a:br>
              <a:rPr lang="en-CA" dirty="0" smtClean="0"/>
            </a:br>
            <a:r>
              <a:rPr lang="en-CA" dirty="0" smtClean="0"/>
              <a:t>b) What would be the unit cost per litre including shipping if we paid $38 to ship the can?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49443" y="6396980"/>
            <a:ext cx="474713" cy="365125"/>
          </a:xfrm>
        </p:spPr>
        <p:txBody>
          <a:bodyPr/>
          <a:lstStyle/>
          <a:p>
            <a:pPr algn="r">
              <a:defRPr/>
            </a:pPr>
            <a:fld id="{7DC0C679-E1CA-4FB1-92B0-BD2E3A5EC8E9}" type="slidenum">
              <a:rPr lang="en-US" smtClean="0"/>
              <a:pPr algn="r"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12" y="6057532"/>
            <a:ext cx="999831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74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3932"/>
          </a:xfrm>
        </p:spPr>
        <p:txBody>
          <a:bodyPr>
            <a:noAutofit/>
          </a:bodyPr>
          <a:lstStyle/>
          <a:p>
            <a:r>
              <a:rPr lang="en-CA" sz="3200" dirty="0"/>
              <a:t>Decimals, Fractions and 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2"/>
          </a:xfrm>
        </p:spPr>
        <p:txBody>
          <a:bodyPr/>
          <a:lstStyle/>
          <a:p>
            <a:r>
              <a:rPr lang="en-CA" dirty="0" smtClean="0"/>
              <a:t>Work your way through this web</a:t>
            </a:r>
            <a:r>
              <a:rPr lang="fr-FR" dirty="0" smtClean="0"/>
              <a:t>page</a:t>
            </a:r>
            <a:r>
              <a:rPr lang="en-CA" dirty="0" smtClean="0"/>
              <a:t>, </a:t>
            </a:r>
            <a:r>
              <a:rPr lang="en-CA" dirty="0"/>
              <a:t>try the example questions</a:t>
            </a:r>
            <a:r>
              <a:rPr lang="fr-FR" dirty="0" smtClean="0"/>
              <a:t> </a:t>
            </a:r>
            <a:r>
              <a:rPr lang="en-CA" sz="2000" dirty="0" smtClean="0">
                <a:hlinkClick r:id="rId3"/>
              </a:rPr>
              <a:t>https</a:t>
            </a:r>
            <a:r>
              <a:rPr lang="en-CA" sz="2000" dirty="0">
                <a:hlinkClick r:id="rId3"/>
              </a:rPr>
              <a:t>://www.mathsisfun.com/decimal-fraction-percentage.html </a:t>
            </a:r>
            <a:endParaRPr lang="en-CA" sz="2000" dirty="0"/>
          </a:p>
          <a:p>
            <a:r>
              <a:rPr lang="en-CA" dirty="0"/>
              <a:t>Try the business problem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We received 32 rolls of fiber optic cable to rewire a building.  On Monday we used 4 rolls for the 2</a:t>
            </a:r>
            <a:r>
              <a:rPr lang="en-CA" baseline="30000" dirty="0" smtClean="0"/>
              <a:t>nd</a:t>
            </a:r>
            <a:r>
              <a:rPr lang="en-CA" dirty="0" smtClean="0"/>
              <a:t> floor and on Tuesday we finished wiring the floor and used another 3 rolls. What percent of the wiring was used on the 2</a:t>
            </a:r>
            <a:r>
              <a:rPr lang="en-CA" baseline="30000" dirty="0" smtClean="0"/>
              <a:t>nd</a:t>
            </a:r>
            <a:r>
              <a:rPr lang="en-CA" dirty="0" smtClean="0"/>
              <a:t> floor?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49443" y="6396980"/>
            <a:ext cx="474713" cy="365125"/>
          </a:xfrm>
        </p:spPr>
        <p:txBody>
          <a:bodyPr/>
          <a:lstStyle/>
          <a:p>
            <a:pPr algn="r">
              <a:defRPr/>
            </a:pPr>
            <a:fld id="{7DC0C679-E1CA-4FB1-92B0-BD2E3A5EC8E9}" type="slidenum">
              <a:rPr lang="en-US" smtClean="0"/>
              <a:pPr algn="r"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089458"/>
            <a:ext cx="999831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10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06" y="196851"/>
            <a:ext cx="8209507" cy="63543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Business Math Skills – FOL Quizzes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2282"/>
            <a:ext cx="8712968" cy="5500255"/>
          </a:xfrm>
        </p:spPr>
        <p:txBody>
          <a:bodyPr/>
          <a:lstStyle/>
          <a:p>
            <a:r>
              <a:rPr lang="en-CA" sz="2000" dirty="0" smtClean="0"/>
              <a:t>The math skills required for these courses are primarily “business math”.  The context of the question is important in order to understand what is being asked.  </a:t>
            </a:r>
            <a:r>
              <a:rPr lang="en-CA" sz="2000" b="1" dirty="0" smtClean="0">
                <a:solidFill>
                  <a:srgbClr val="FF0000"/>
                </a:solidFill>
              </a:rPr>
              <a:t>Start assessing your skills now, complete the set of M1 Practice Quizzes – you need to know your skill level</a:t>
            </a:r>
            <a:r>
              <a:rPr lang="en-CA" sz="2000" b="1" dirty="0" smtClean="0"/>
              <a:t>.</a:t>
            </a:r>
            <a:endParaRPr lang="en-CA" sz="2000" b="1" dirty="0"/>
          </a:p>
          <a:p>
            <a:r>
              <a:rPr lang="en-CA" sz="2000" dirty="0" smtClean="0"/>
              <a:t>In FOL, under Content/Getting Started and Resources, </a:t>
            </a:r>
            <a:r>
              <a:rPr lang="en-CA" sz="2000" dirty="0"/>
              <a:t>you will find </a:t>
            </a:r>
            <a:r>
              <a:rPr lang="en-CA" sz="2000" dirty="0" smtClean="0"/>
              <a:t>an additional quiz resource, “Business </a:t>
            </a:r>
            <a:r>
              <a:rPr lang="en-CA" sz="2000" dirty="0"/>
              <a:t>Math Practice Questions from </a:t>
            </a:r>
            <a:r>
              <a:rPr lang="en-CA" sz="2000" b="1" dirty="0" smtClean="0"/>
              <a:t>Quizizz.com</a:t>
            </a:r>
            <a:r>
              <a:rPr lang="en-CA" sz="2000" dirty="0" smtClean="0"/>
              <a:t>”.  These quizzes will also help you to assess your business math skills.</a:t>
            </a:r>
          </a:p>
          <a:p>
            <a:r>
              <a:rPr lang="en-CA" sz="2000" dirty="0"/>
              <a:t>There are some </a:t>
            </a:r>
            <a:r>
              <a:rPr lang="en-CA" sz="2000" b="1" dirty="0"/>
              <a:t>FOL Practice </a:t>
            </a:r>
            <a:r>
              <a:rPr lang="en-CA" sz="2000" b="1" dirty="0" smtClean="0"/>
              <a:t>Quizzes with module math Questions </a:t>
            </a:r>
            <a:r>
              <a:rPr lang="en-CA" sz="2000" dirty="0"/>
              <a:t>available </a:t>
            </a:r>
            <a:r>
              <a:rPr lang="en-CA" sz="2000" dirty="0" smtClean="0"/>
              <a:t>throughout </a:t>
            </a:r>
            <a:r>
              <a:rPr lang="en-CA" sz="2000" dirty="0"/>
              <a:t>the </a:t>
            </a:r>
            <a:r>
              <a:rPr lang="en-CA" sz="2000" dirty="0" smtClean="0"/>
              <a:t>course.  </a:t>
            </a:r>
            <a:r>
              <a:rPr lang="en-CA" sz="2000" dirty="0"/>
              <a:t>These are unlimited attempts with scores provided immediately after you </a:t>
            </a:r>
            <a:r>
              <a:rPr lang="en-CA" sz="2000" dirty="0" smtClean="0"/>
              <a:t>finish.</a:t>
            </a:r>
            <a:endParaRPr lang="en-CA" sz="2000" dirty="0"/>
          </a:p>
          <a:p>
            <a:pPr lvl="1"/>
            <a:r>
              <a:rPr lang="en-CA" sz="1800" dirty="0"/>
              <a:t>If you score a 2 out of 4, and you want to know which ones you didn’t get correct, you can take the quiz again answering just one question.  If you got 1 point for your score, you know you answered it correctly</a:t>
            </a:r>
            <a:r>
              <a:rPr lang="en-CA" sz="1800" dirty="0" smtClean="0"/>
              <a:t>.</a:t>
            </a:r>
            <a:endParaRPr lang="en-CA" sz="2000" dirty="0" smtClean="0"/>
          </a:p>
          <a:p>
            <a:r>
              <a:rPr lang="en-CA" sz="2000" dirty="0" smtClean="0"/>
              <a:t>You may find that you are “rusty” in math in which case the </a:t>
            </a:r>
            <a:r>
              <a:rPr lang="en-CA" sz="2000" dirty="0"/>
              <a:t>Library Learning Commons offers free math </a:t>
            </a:r>
            <a:r>
              <a:rPr lang="en-CA" sz="2000" dirty="0" smtClean="0"/>
              <a:t>help. </a:t>
            </a:r>
            <a:r>
              <a:rPr lang="en-CA" sz="2000" dirty="0">
                <a:hlinkClick r:id="rId3"/>
              </a:rPr>
              <a:t>https://www.fanshawelibrary.com/drop-in-math</a:t>
            </a:r>
            <a:r>
              <a:rPr lang="en-CA" sz="2000" dirty="0" smtClean="0">
                <a:hlinkClick r:id="rId3"/>
              </a:rPr>
              <a:t>/</a:t>
            </a:r>
            <a:r>
              <a:rPr lang="en-CA" sz="2000" dirty="0" smtClean="0"/>
              <a:t> 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B2B17-26C0-4F54-80D8-A58B3D848BF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12" y="341969"/>
            <a:ext cx="8229600" cy="720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Summary of Module</a:t>
            </a:r>
            <a:endParaRPr lang="en-CA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17513" y="1066441"/>
            <a:ext cx="8229600" cy="5112568"/>
          </a:xfrm>
        </p:spPr>
        <p:txBody>
          <a:bodyPr/>
          <a:lstStyle/>
          <a:p>
            <a:r>
              <a:rPr lang="en-CA" sz="2400" dirty="0"/>
              <a:t>Understand the Program Expectations Module “0”</a:t>
            </a:r>
          </a:p>
          <a:p>
            <a:r>
              <a:rPr lang="en-CA" sz="2400" dirty="0" smtClean="0"/>
              <a:t>Review the Course </a:t>
            </a:r>
            <a:r>
              <a:rPr lang="en-CA" sz="2400" dirty="0"/>
              <a:t>O</a:t>
            </a:r>
            <a:r>
              <a:rPr lang="en-CA" sz="2400" dirty="0" smtClean="0"/>
              <a:t>verview and the Course Schedule (Course at a Glance)</a:t>
            </a:r>
          </a:p>
          <a:p>
            <a:r>
              <a:rPr lang="en-CA" sz="2400" dirty="0" smtClean="0"/>
              <a:t>Understand the required resources for the program</a:t>
            </a:r>
          </a:p>
          <a:p>
            <a:r>
              <a:rPr lang="en-CA" sz="2400" dirty="0" smtClean="0"/>
              <a:t>Identify the characteristics of a </a:t>
            </a:r>
            <a:r>
              <a:rPr lang="en-CA" sz="2400" dirty="0"/>
              <a:t>project, </a:t>
            </a:r>
            <a:r>
              <a:rPr lang="en-CA" sz="2400" dirty="0" smtClean="0"/>
              <a:t>and compare it to operations</a:t>
            </a:r>
          </a:p>
          <a:p>
            <a:r>
              <a:rPr lang="en-CA" sz="2400" dirty="0" smtClean="0"/>
              <a:t>Understand what the PMI organization is and the PMBOK</a:t>
            </a:r>
          </a:p>
          <a:p>
            <a:r>
              <a:rPr lang="en-CA" sz="2400" dirty="0" smtClean="0"/>
              <a:t>Understand where </a:t>
            </a:r>
            <a:r>
              <a:rPr lang="en-CA" sz="2400" b="1" dirty="0"/>
              <a:t>Cost Management and Time Management </a:t>
            </a:r>
            <a:r>
              <a:rPr lang="en-CA" sz="2400" dirty="0" smtClean="0"/>
              <a:t>fit into a project</a:t>
            </a:r>
            <a:endParaRPr lang="en-CA" sz="2400" dirty="0"/>
          </a:p>
          <a:p>
            <a:r>
              <a:rPr lang="en-CA" sz="2400" dirty="0" smtClean="0"/>
              <a:t>Recognize the importance of Project Teams</a:t>
            </a:r>
          </a:p>
          <a:p>
            <a:r>
              <a:rPr lang="en-CA" sz="2400" dirty="0" smtClean="0"/>
              <a:t>Math Review</a:t>
            </a:r>
          </a:p>
          <a:p>
            <a:endParaRPr lang="en-CA" sz="2400" dirty="0" smtClean="0"/>
          </a:p>
          <a:p>
            <a:endParaRPr lang="en-CA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EF3DC-E051-4BB8-83B2-4FA7DFA0AD5F}" type="slidenum">
              <a:rPr lang="en-CA" smtClean="0"/>
              <a:pPr>
                <a:defRPr/>
              </a:pPr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60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1"/>
          <p:cNvSpPr>
            <a:spLocks noGrp="1"/>
          </p:cNvSpPr>
          <p:nvPr>
            <p:ph idx="1"/>
          </p:nvPr>
        </p:nvSpPr>
        <p:spPr>
          <a:xfrm>
            <a:off x="457200" y="912961"/>
            <a:ext cx="8229600" cy="5616624"/>
          </a:xfrm>
        </p:spPr>
        <p:txBody>
          <a:bodyPr/>
          <a:lstStyle/>
          <a:p>
            <a:r>
              <a:rPr lang="en-US" sz="1800" b="1" dirty="0" smtClean="0"/>
              <a:t>Buy or source textbooks and get MS Project loaded</a:t>
            </a:r>
          </a:p>
          <a:p>
            <a:r>
              <a:rPr lang="en-US" sz="1800" b="1" dirty="0" smtClean="0"/>
              <a:t>Review your Course at a Glance found on </a:t>
            </a:r>
            <a:r>
              <a:rPr lang="en-CA" sz="1800" dirty="0"/>
              <a:t>FOL/Content/Getting Started and </a:t>
            </a:r>
            <a:r>
              <a:rPr lang="en-CA" sz="1800" dirty="0" smtClean="0"/>
              <a:t>Resources</a:t>
            </a:r>
            <a:endParaRPr lang="en-US" sz="1800" b="1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Practice your Business Math skills </a:t>
            </a:r>
            <a:r>
              <a:rPr lang="en-US" sz="2200" dirty="0" smtClean="0">
                <a:solidFill>
                  <a:srgbClr val="FF0000"/>
                </a:solidFill>
              </a:rPr>
              <a:t>by selecting and answering questions from the </a:t>
            </a:r>
            <a:r>
              <a:rPr lang="en-CA" sz="2200" dirty="0">
                <a:solidFill>
                  <a:srgbClr val="FF0000"/>
                </a:solidFill>
              </a:rPr>
              <a:t>Business Math Practice Questions </a:t>
            </a:r>
            <a:r>
              <a:rPr lang="en-CA" sz="2200" dirty="0" smtClean="0">
                <a:solidFill>
                  <a:srgbClr val="FF0000"/>
                </a:solidFill>
              </a:rPr>
              <a:t>topic </a:t>
            </a:r>
            <a:r>
              <a:rPr lang="en-US" sz="2200" dirty="0" smtClean="0">
                <a:solidFill>
                  <a:srgbClr val="FF0000"/>
                </a:solidFill>
              </a:rPr>
              <a:t>found on FOL Content/Getting Started &amp; Resources</a:t>
            </a:r>
            <a:endParaRPr lang="en-US" sz="1800" dirty="0"/>
          </a:p>
          <a:p>
            <a:r>
              <a:rPr lang="en-US" sz="1800" dirty="0" smtClean="0"/>
              <a:t>For </a:t>
            </a:r>
            <a:r>
              <a:rPr lang="en-US" sz="1800" b="1" dirty="0" smtClean="0"/>
              <a:t>both</a:t>
            </a:r>
            <a:r>
              <a:rPr lang="en-US" sz="1800" dirty="0" smtClean="0"/>
              <a:t> 6056 and 6058</a:t>
            </a:r>
          </a:p>
          <a:p>
            <a:r>
              <a:rPr lang="en-US" sz="1800" b="1" dirty="0" smtClean="0"/>
              <a:t>Read for M1 </a:t>
            </a:r>
          </a:p>
          <a:p>
            <a:pPr lvl="1"/>
            <a:r>
              <a:rPr lang="en-CA" sz="1800" dirty="0" smtClean="0"/>
              <a:t>Kerzner </a:t>
            </a:r>
            <a:r>
              <a:rPr lang="en-CA" sz="1800" dirty="0"/>
              <a:t>12th Ed p 2-7, 11th p. 2-7</a:t>
            </a:r>
          </a:p>
          <a:p>
            <a:pPr lvl="1"/>
            <a:r>
              <a:rPr lang="en-CA" sz="1800" dirty="0"/>
              <a:t>PMBOK 6th Ed  1.2.1, </a:t>
            </a:r>
            <a:r>
              <a:rPr lang="en-CA" sz="1800" dirty="0" smtClean="0"/>
              <a:t>1.2.2</a:t>
            </a:r>
            <a:endParaRPr lang="en-US" sz="1800" dirty="0"/>
          </a:p>
          <a:p>
            <a:r>
              <a:rPr lang="en-US" sz="1800" dirty="0" smtClean="0"/>
              <a:t>Also read, for the </a:t>
            </a:r>
            <a:r>
              <a:rPr lang="en-US" sz="1800" b="1" u="sng" dirty="0" smtClean="0"/>
              <a:t>next</a:t>
            </a:r>
            <a:r>
              <a:rPr lang="en-US" sz="1800" dirty="0" smtClean="0"/>
              <a:t> module, </a:t>
            </a:r>
            <a:r>
              <a:rPr lang="en-US" sz="1800" b="1" dirty="0" smtClean="0"/>
              <a:t>M2</a:t>
            </a:r>
          </a:p>
          <a:p>
            <a:pPr lvl="1"/>
            <a:r>
              <a:rPr lang="en-CA" sz="1800" dirty="0" smtClean="0"/>
              <a:t>Kerzner </a:t>
            </a:r>
            <a:r>
              <a:rPr lang="en-CA" sz="1800" dirty="0"/>
              <a:t>12th Ed p 360-373, 11th p. 519-541</a:t>
            </a:r>
          </a:p>
          <a:p>
            <a:pPr lvl="1"/>
            <a:r>
              <a:rPr lang="en-CA" sz="1800" dirty="0"/>
              <a:t>PMBOK 6th Ed  5.3, </a:t>
            </a:r>
            <a:r>
              <a:rPr lang="en-CA" sz="1800" dirty="0" smtClean="0"/>
              <a:t>5.4</a:t>
            </a:r>
          </a:p>
          <a:p>
            <a:r>
              <a:rPr lang="en-CA" sz="1800" dirty="0"/>
              <a:t>Reading list is also provided in the </a:t>
            </a:r>
            <a:r>
              <a:rPr lang="en-CA" sz="1800" b="1" dirty="0"/>
              <a:t>Course at a Glance </a:t>
            </a:r>
            <a:r>
              <a:rPr lang="en-CA" sz="1800" dirty="0"/>
              <a:t>document, found at FOL/Content/Getting Started and </a:t>
            </a:r>
            <a:r>
              <a:rPr lang="en-CA" sz="1800" dirty="0" smtClean="0"/>
              <a:t>Resources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59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EF3DC-E051-4BB8-83B2-4FA7DFA0AD5F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39" y="2996952"/>
            <a:ext cx="1440000" cy="823755"/>
          </a:xfrm>
          <a:prstGeom prst="rect">
            <a:avLst/>
          </a:prstGeom>
          <a:ln w="53975"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9639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6" y="2996952"/>
            <a:ext cx="1440000" cy="807734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786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116632"/>
            <a:ext cx="8229600" cy="1800200"/>
          </a:xfrm>
        </p:spPr>
        <p:txBody>
          <a:bodyPr anchor="t"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MGMT 6058 Time (Schedule)</a:t>
            </a:r>
            <a:br>
              <a:rPr lang="en-US" sz="2800" dirty="0" smtClean="0"/>
            </a:br>
            <a:r>
              <a:rPr lang="en-US" sz="2800" dirty="0" smtClean="0"/>
              <a:t>Course </a:t>
            </a:r>
            <a:r>
              <a:rPr lang="en-US" sz="2800" dirty="0"/>
              <a:t>Outline PDF</a:t>
            </a:r>
            <a:br>
              <a:rPr lang="en-US" sz="2800" dirty="0"/>
            </a:br>
            <a:r>
              <a:rPr lang="en-US" sz="2800" dirty="0"/>
              <a:t>(See FOL/Content/Course </a:t>
            </a:r>
            <a:r>
              <a:rPr lang="en-US" sz="2800" dirty="0" smtClean="0"/>
              <a:t>Outline)</a:t>
            </a:r>
            <a:endParaRPr lang="en-CA" sz="28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17513" y="1484784"/>
            <a:ext cx="8229600" cy="4525963"/>
          </a:xfrm>
        </p:spPr>
        <p:txBody>
          <a:bodyPr/>
          <a:lstStyle/>
          <a:p>
            <a:r>
              <a:rPr lang="en-US" sz="2200" dirty="0" smtClean="0"/>
              <a:t>Identify and calculate appropriate project time estimates;</a:t>
            </a:r>
          </a:p>
          <a:p>
            <a:r>
              <a:rPr lang="en-US" sz="2200" dirty="0" smtClean="0"/>
              <a:t>Define and sequence project activities;</a:t>
            </a:r>
          </a:p>
          <a:p>
            <a:r>
              <a:rPr lang="en-US" sz="2200" dirty="0" smtClean="0"/>
              <a:t>Identify the critical path of project schedule;</a:t>
            </a:r>
          </a:p>
          <a:p>
            <a:r>
              <a:rPr lang="en-US" sz="2200" dirty="0" smtClean="0"/>
              <a:t>Describe project float time analysis;</a:t>
            </a:r>
          </a:p>
          <a:p>
            <a:r>
              <a:rPr lang="en-US" sz="2200" dirty="0" smtClean="0"/>
              <a:t>Create a Gantt chart  to manage a project;</a:t>
            </a:r>
          </a:p>
          <a:p>
            <a:r>
              <a:rPr lang="en-US" sz="2200" dirty="0" smtClean="0"/>
              <a:t>Measure and develop the Earned Value Management process;</a:t>
            </a:r>
          </a:p>
          <a:p>
            <a:r>
              <a:rPr lang="en-US" sz="2200" dirty="0" smtClean="0"/>
              <a:t>Analyze, implement and manage project schedule changes;</a:t>
            </a:r>
          </a:p>
          <a:p>
            <a:r>
              <a:rPr lang="en-US" sz="2200" dirty="0" smtClean="0"/>
              <a:t>Evaluate and control project schedule;</a:t>
            </a:r>
          </a:p>
          <a:p>
            <a:r>
              <a:rPr lang="en-US" sz="2200" dirty="0" smtClean="0"/>
              <a:t>Communicate project schedule status with stakeholders.</a:t>
            </a:r>
          </a:p>
          <a:p>
            <a:endParaRPr lang="en-CA" sz="220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27825" y="6408738"/>
            <a:ext cx="1919288" cy="365125"/>
          </a:xfrm>
        </p:spPr>
        <p:txBody>
          <a:bodyPr/>
          <a:lstStyle/>
          <a:p>
            <a:pPr algn="l">
              <a:defRPr/>
            </a:pPr>
            <a:r>
              <a:rPr lang="en-US" smtClean="0"/>
              <a:t>1-</a:t>
            </a:r>
            <a:fld id="{B329C110-2C02-425A-80BB-A4FB87E3879F}" type="slidenum">
              <a:rPr lang="en-US" smtClean="0"/>
              <a:pPr algn="l">
                <a:defRPr/>
              </a:pPr>
              <a:t>4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9639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01" y="219815"/>
            <a:ext cx="1440000" cy="807734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9394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on FOL under Content/Getting Started &amp; Resources</a:t>
            </a:r>
          </a:p>
          <a:p>
            <a:r>
              <a:rPr lang="en-US" dirty="0" smtClean="0"/>
              <a:t>Review the Course at a Glance</a:t>
            </a:r>
          </a:p>
          <a:p>
            <a:r>
              <a:rPr lang="en-US" dirty="0" smtClean="0"/>
              <a:t>Subject to change</a:t>
            </a:r>
          </a:p>
          <a:p>
            <a:r>
              <a:rPr lang="en-US" dirty="0" smtClean="0"/>
              <a:t>Course readings are on this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Course Schedule </a:t>
            </a:r>
            <a:br>
              <a:rPr lang="en-US" dirty="0" smtClean="0"/>
            </a:br>
            <a:r>
              <a:rPr lang="en-US" dirty="0" smtClean="0"/>
              <a:t>(Course at a Glance)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77914"/>
            <a:ext cx="3145536" cy="5364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EF3DC-E051-4BB8-83B2-4FA7DFA0AD5F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4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16" y="365125"/>
            <a:ext cx="7886700" cy="66516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Assignments</a:t>
            </a:r>
            <a:endParaRPr lang="en-CA" sz="36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01567" y="1010540"/>
            <a:ext cx="8013784" cy="4991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200" dirty="0" smtClean="0"/>
              <a:t>Dropbox Submission assignments </a:t>
            </a:r>
            <a:r>
              <a:rPr lang="en-CA" sz="2200" dirty="0"/>
              <a:t>are actually micro projects.  Each assignment is an opportunity to perform a project.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2200" dirty="0" smtClean="0"/>
              <a:t>Projects </a:t>
            </a:r>
            <a:r>
              <a:rPr lang="en-CA" sz="2200" dirty="0"/>
              <a:t>are about completing what’s required.  Make sure you understand the detailed scope of your project (assignment).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/>
              <a:t>Late Assignments will be graded as a zero, </a:t>
            </a:r>
            <a:r>
              <a:rPr lang="en-US" sz="2200" b="1" dirty="0">
                <a:solidFill>
                  <a:srgbClr val="FF0000"/>
                </a:solidFill>
              </a:rPr>
              <a:t>e.g. </a:t>
            </a:r>
            <a:r>
              <a:rPr lang="en-US" sz="2200" b="1" dirty="0" smtClean="0">
                <a:solidFill>
                  <a:srgbClr val="FF0000"/>
                </a:solidFill>
              </a:rPr>
              <a:t>2 seconds late means a zero for the assignment</a:t>
            </a:r>
            <a:endParaRPr lang="en-CA" sz="22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You must submit the assignments by the scheduled time. Only prearranged exceptional circumstances will be considered for extensions.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If </a:t>
            </a:r>
            <a:r>
              <a:rPr lang="en-US" sz="2200" dirty="0"/>
              <a:t>the assignment is worth </a:t>
            </a:r>
            <a:r>
              <a:rPr lang="en-US" sz="2200" dirty="0" smtClean="0"/>
              <a:t>10% </a:t>
            </a:r>
            <a:r>
              <a:rPr lang="en-US" sz="2200" dirty="0"/>
              <a:t>of the course or more, </a:t>
            </a:r>
            <a:r>
              <a:rPr lang="en-US" sz="2200" dirty="0" smtClean="0"/>
              <a:t>the penalty is 20% </a:t>
            </a:r>
            <a:r>
              <a:rPr lang="en-US" sz="2200" dirty="0"/>
              <a:t>per day. One second late is a </a:t>
            </a:r>
            <a:r>
              <a:rPr lang="en-US" sz="2200" dirty="0" smtClean="0"/>
              <a:t>20% </a:t>
            </a:r>
            <a:r>
              <a:rPr lang="en-US" sz="2200" dirty="0"/>
              <a:t>penalty, and 24 hours plus one second is a </a:t>
            </a:r>
            <a:r>
              <a:rPr lang="en-US" sz="2200" dirty="0" smtClean="0"/>
              <a:t>40</a:t>
            </a:r>
            <a:r>
              <a:rPr lang="en-US" sz="2200" dirty="0"/>
              <a:t>% penalty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EF3DC-E051-4BB8-83B2-4FA7DFA0AD5F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  <p:pic>
        <p:nvPicPr>
          <p:cNvPr id="5" name="Picture 4" descr="Warning, Shield, Risk, Atten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46" y="5469522"/>
            <a:ext cx="1271641" cy="1121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802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Required Resources</a:t>
            </a:r>
            <a:endParaRPr lang="en-CA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82600" y="1484313"/>
            <a:ext cx="8229600" cy="4525962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Laptop with MS Project loaded, and other MS Office apps.</a:t>
            </a:r>
          </a:p>
          <a:p>
            <a:pPr eaLnBrk="1" hangingPunct="1"/>
            <a:r>
              <a:rPr lang="en-US" sz="2000" dirty="0" smtClean="0"/>
              <a:t>If you need MS Project you can get it for free (verify) from Fanshawe Help Desk </a:t>
            </a:r>
          </a:p>
          <a:p>
            <a:pPr eaLnBrk="1" hangingPunct="1"/>
            <a:r>
              <a:rPr lang="en-US" sz="2000" b="1" dirty="0" smtClean="0"/>
              <a:t>Texts (verify prices) and note these textbooks are required in more than one course.</a:t>
            </a:r>
          </a:p>
          <a:p>
            <a:pPr lvl="1" eaLnBrk="1" hangingPunct="1"/>
            <a:r>
              <a:rPr lang="en-US" sz="2000" dirty="0" smtClean="0"/>
              <a:t>A Guide to the Project Management Body of Knowledge (</a:t>
            </a:r>
            <a:r>
              <a:rPr lang="en-US" sz="2000" b="1" dirty="0" smtClean="0"/>
              <a:t>PMBOK Guide) Sixth Edition </a:t>
            </a:r>
            <a:r>
              <a:rPr lang="en-US" sz="2000" dirty="0" smtClean="0"/>
              <a:t>– become a Student Member of PMI.org and receive an electronic copy, see PMI slide.</a:t>
            </a:r>
          </a:p>
          <a:p>
            <a:pPr lvl="1" eaLnBrk="1" hangingPunct="1"/>
            <a:r>
              <a:rPr lang="en-US" sz="2000" dirty="0" smtClean="0"/>
              <a:t>A Systems Approach to Planning, Scheduling and Controlling by Harold </a:t>
            </a:r>
            <a:r>
              <a:rPr lang="en-US" sz="2000" b="1" dirty="0" smtClean="0"/>
              <a:t>Kerzner 12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Edition </a:t>
            </a:r>
            <a:r>
              <a:rPr lang="en-US" sz="2000" dirty="0" smtClean="0"/>
              <a:t>(preferred) or 11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</a:t>
            </a:r>
          </a:p>
          <a:p>
            <a:pPr lvl="1" eaLnBrk="1" hangingPunct="1"/>
            <a:r>
              <a:rPr lang="en-US" sz="2400" b="1" dirty="0" smtClean="0">
                <a:solidFill>
                  <a:srgbClr val="FF0000"/>
                </a:solidFill>
              </a:rPr>
              <a:t>Access to some </a:t>
            </a:r>
            <a:r>
              <a:rPr lang="en-US" sz="2400" b="1" u="sng" dirty="0" smtClean="0">
                <a:solidFill>
                  <a:srgbClr val="FF0000"/>
                </a:solidFill>
              </a:rPr>
              <a:t>free</a:t>
            </a:r>
            <a:r>
              <a:rPr lang="en-US" sz="2400" b="1" dirty="0" smtClean="0">
                <a:solidFill>
                  <a:srgbClr val="FF0000"/>
                </a:solidFill>
              </a:rPr>
              <a:t> textbooks via web links may be provided by the College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CA" sz="2800" dirty="0" smtClean="0"/>
          </a:p>
          <a:p>
            <a:pPr eaLnBrk="1" hangingPunct="1">
              <a:buFont typeface="Wingdings 3" pitchFamily="18" charset="2"/>
              <a:buNone/>
            </a:pPr>
            <a:endParaRPr lang="en-US" sz="2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27825" y="6408738"/>
            <a:ext cx="191928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1-</a:t>
            </a:r>
            <a:fld id="{0DD2AD93-E6FF-4E55-881D-61E2373549E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2100" y="6489700"/>
            <a:ext cx="3530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733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340"/>
          </a:xfrm>
        </p:spPr>
        <p:txBody>
          <a:bodyPr/>
          <a:lstStyle/>
          <a:p>
            <a:r>
              <a:rPr lang="en-US" sz="2400" dirty="0" smtClean="0"/>
              <a:t>Student Memberships (which include a PDF of the PMBOK </a:t>
            </a:r>
            <a:r>
              <a:rPr lang="en-US" sz="2400" dirty="0"/>
              <a:t>Version 6, in lieu of a hard </a:t>
            </a:r>
            <a:r>
              <a:rPr lang="en-US" sz="2400" dirty="0" smtClean="0"/>
              <a:t>copy) were about ~$32 USD plus ~$20 for a local Chapter to join (verify these costs AS THEY CHANGE). The local chapter for London is </a:t>
            </a:r>
            <a:r>
              <a:rPr lang="en-US" sz="2400" dirty="0"/>
              <a:t>the South Western Ontario </a:t>
            </a:r>
            <a:r>
              <a:rPr lang="en-US" sz="2400" dirty="0" smtClean="0"/>
              <a:t>(SWOC) chapter.</a:t>
            </a:r>
          </a:p>
          <a:p>
            <a:r>
              <a:rPr lang="en-US" sz="2400" dirty="0" smtClean="0">
                <a:hlinkClick r:id="rId2"/>
              </a:rPr>
              <a:t>www.pmi.org</a:t>
            </a:r>
            <a:endParaRPr lang="en-US" sz="2400" dirty="0" smtClean="0"/>
          </a:p>
          <a:p>
            <a:r>
              <a:rPr lang="en-US" sz="2400" dirty="0" smtClean="0"/>
              <a:t>Along with a PDF version of the PMBOK, PMI membership provides access to </a:t>
            </a:r>
            <a:r>
              <a:rPr lang="en-US" sz="2400" dirty="0"/>
              <a:t>PMI publications and </a:t>
            </a:r>
            <a:r>
              <a:rPr lang="en-US" sz="2400" dirty="0" smtClean="0"/>
              <a:t>global standards.  Membership in a chapter provides </a:t>
            </a:r>
            <a:r>
              <a:rPr lang="en-US" sz="2400" dirty="0"/>
              <a:t>networking options </a:t>
            </a:r>
            <a:r>
              <a:rPr lang="en-US" sz="2400" dirty="0" smtClean="0"/>
              <a:t>and </a:t>
            </a:r>
            <a:r>
              <a:rPr lang="en-US" sz="2400" dirty="0"/>
              <a:t>online communities of practice, </a:t>
            </a:r>
            <a:r>
              <a:rPr lang="en-US" sz="2400" dirty="0" smtClean="0"/>
              <a:t>as well as </a:t>
            </a:r>
            <a:r>
              <a:rPr lang="en-US" sz="2400" dirty="0"/>
              <a:t>leadership and volunteer opportunities.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EF3DC-E051-4BB8-83B2-4FA7DFA0AD5F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7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945450"/>
          </a:xfrm>
        </p:spPr>
        <p:txBody>
          <a:bodyPr/>
          <a:lstStyle/>
          <a:p>
            <a:pPr algn="l">
              <a:defRPr/>
            </a:pPr>
            <a:r>
              <a:rPr lang="en-CA" dirty="0" smtClean="0"/>
              <a:t>What is a project?</a:t>
            </a:r>
            <a:endParaRPr lang="en-CA" dirty="0"/>
          </a:p>
        </p:txBody>
      </p:sp>
      <p:sp>
        <p:nvSpPr>
          <p:cNvPr id="33795" name="Subtitle 4"/>
          <p:cNvSpPr>
            <a:spLocks noGrp="1"/>
          </p:cNvSpPr>
          <p:nvPr>
            <p:ph type="subTitle" idx="1"/>
          </p:nvPr>
        </p:nvSpPr>
        <p:spPr>
          <a:xfrm>
            <a:off x="685800" y="1988840"/>
            <a:ext cx="7772400" cy="2822873"/>
          </a:xfrm>
        </p:spPr>
        <p:txBody>
          <a:bodyPr/>
          <a:lstStyle/>
          <a:p>
            <a:pPr marR="0"/>
            <a:r>
              <a:rPr lang="en-CA" dirty="0" smtClean="0"/>
              <a:t>What are your experiences with projects?</a:t>
            </a:r>
          </a:p>
          <a:p>
            <a:pPr marR="0"/>
            <a:endParaRPr lang="en-CA" dirty="0"/>
          </a:p>
          <a:p>
            <a:pPr marR="0"/>
            <a:r>
              <a:rPr lang="en-CA" b="1" i="1" dirty="0" smtClean="0"/>
              <a:t>Everybody has managed a project or participated in a project!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849A-6959-4A58-B481-910159CB0CF0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6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7625</TotalTime>
  <Words>2838</Words>
  <Application>Microsoft Office PowerPoint</Application>
  <PresentationFormat>On-screen Show (4:3)</PresentationFormat>
  <Paragraphs>323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Constantia</vt:lpstr>
      <vt:lpstr>Lucida Sans Unicode</vt:lpstr>
      <vt:lpstr>Verdana</vt:lpstr>
      <vt:lpstr>Wingdings</vt:lpstr>
      <vt:lpstr>Wingdings 2</vt:lpstr>
      <vt:lpstr>Wingdings 3</vt:lpstr>
      <vt:lpstr>Concourse</vt:lpstr>
      <vt:lpstr>Welcome to MGMT-6056 Project Cost Management  &amp; MGMT-6058 Project Time Management </vt:lpstr>
      <vt:lpstr>Module Learning Outcomes</vt:lpstr>
      <vt:lpstr>MGMT 6056 Cost Course Outline PDF  (See FOL/Content/Course Outline)</vt:lpstr>
      <vt:lpstr>MGMT 6058 Time (Schedule) Course Outline PDF (See FOL/Content/Course Outline)</vt:lpstr>
      <vt:lpstr>Course Schedule  (Course at a Glance)</vt:lpstr>
      <vt:lpstr>Assignments</vt:lpstr>
      <vt:lpstr>Required Resources</vt:lpstr>
      <vt:lpstr>PMI.org</vt:lpstr>
      <vt:lpstr>What is a project?</vt:lpstr>
      <vt:lpstr>Introduction</vt:lpstr>
      <vt:lpstr>Process/Operations vs Projects</vt:lpstr>
      <vt:lpstr>Project Definitions Summarized</vt:lpstr>
      <vt:lpstr>Elements of Projects</vt:lpstr>
      <vt:lpstr>General Project Characteristics</vt:lpstr>
      <vt:lpstr>Project Success Rates Stats</vt:lpstr>
      <vt:lpstr>Teams and Groups - and Project Management</vt:lpstr>
      <vt:lpstr>Effective Project Teams</vt:lpstr>
      <vt:lpstr>Reasons Why Teams Fail</vt:lpstr>
      <vt:lpstr>Why group projects?</vt:lpstr>
      <vt:lpstr>PMBOK ITTO’s and Introduction to Project Management Videos</vt:lpstr>
      <vt:lpstr>Guide to PMP® ITTO (Inputs, Tools, Techniques and Outputs)</vt:lpstr>
      <vt:lpstr>Guide to PMP® ITTO (Inputs, Tools, Techniques and Outputs)</vt:lpstr>
      <vt:lpstr>PowerPoint Presentation</vt:lpstr>
      <vt:lpstr>Take a look at the PMBOK for Cost</vt:lpstr>
      <vt:lpstr>PowerPoint Presentation</vt:lpstr>
      <vt:lpstr>PowerPoint Presentation</vt:lpstr>
      <vt:lpstr>Take a look at the PMBOK for Time (Schedule Management)</vt:lpstr>
      <vt:lpstr>PowerPoint Presentation</vt:lpstr>
      <vt:lpstr>PowerPoint Presentation</vt:lpstr>
      <vt:lpstr>Math Review and  Business Math</vt:lpstr>
      <vt:lpstr>Algebra Introduction - Multiplication</vt:lpstr>
      <vt:lpstr>Order of Operations PEMDAS</vt:lpstr>
      <vt:lpstr>Introduction to Percent</vt:lpstr>
      <vt:lpstr>Significant Digits Definition</vt:lpstr>
      <vt:lpstr>Unit Price</vt:lpstr>
      <vt:lpstr>Decimals, Fractions and Percentages</vt:lpstr>
      <vt:lpstr>Business Math Skills – FOL Quizzes</vt:lpstr>
      <vt:lpstr>Summary of Module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Math 2004 Professor: Angela Reid-Regier</dc:title>
  <dc:creator>Angela Reid</dc:creator>
  <cp:lastModifiedBy>Hemington, Derek</cp:lastModifiedBy>
  <cp:revision>275</cp:revision>
  <cp:lastPrinted>2019-09-03T17:45:22Z</cp:lastPrinted>
  <dcterms:created xsi:type="dcterms:W3CDTF">2010-09-06T16:39:16Z</dcterms:created>
  <dcterms:modified xsi:type="dcterms:W3CDTF">2022-01-10T17:37:20Z</dcterms:modified>
</cp:coreProperties>
</file>