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handoutMasterIdLst>
    <p:handoutMasterId r:id="rId32"/>
  </p:handoutMasterIdLst>
  <p:sldIdLst>
    <p:sldId id="256" r:id="rId2"/>
    <p:sldId id="257" r:id="rId3"/>
    <p:sldId id="287" r:id="rId4"/>
    <p:sldId id="281" r:id="rId5"/>
    <p:sldId id="267" r:id="rId6"/>
    <p:sldId id="325" r:id="rId7"/>
    <p:sldId id="289" r:id="rId8"/>
    <p:sldId id="308" r:id="rId9"/>
    <p:sldId id="313" r:id="rId10"/>
    <p:sldId id="290" r:id="rId11"/>
    <p:sldId id="323" r:id="rId12"/>
    <p:sldId id="318" r:id="rId13"/>
    <p:sldId id="291" r:id="rId14"/>
    <p:sldId id="319" r:id="rId15"/>
    <p:sldId id="311" r:id="rId16"/>
    <p:sldId id="310" r:id="rId17"/>
    <p:sldId id="294" r:id="rId18"/>
    <p:sldId id="285" r:id="rId19"/>
    <p:sldId id="295" r:id="rId20"/>
    <p:sldId id="298" r:id="rId21"/>
    <p:sldId id="324" r:id="rId22"/>
    <p:sldId id="314" r:id="rId23"/>
    <p:sldId id="326" r:id="rId24"/>
    <p:sldId id="302" r:id="rId25"/>
    <p:sldId id="303" r:id="rId26"/>
    <p:sldId id="307" r:id="rId27"/>
    <p:sldId id="279" r:id="rId28"/>
    <p:sldId id="297" r:id="rId29"/>
    <p:sldId id="278" r:id="rId30"/>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mington, Derek" initials="HD" lastIdx="9" clrIdx="0">
    <p:extLst>
      <p:ext uri="{19B8F6BF-5375-455C-9EA6-DF929625EA0E}">
        <p15:presenceInfo xmlns:p15="http://schemas.microsoft.com/office/powerpoint/2012/main" userId="S-1-5-21-750930478-754930973-930774774-4633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11" autoAdjust="0"/>
    <p:restoredTop sz="95072" autoAdjust="0"/>
  </p:normalViewPr>
  <p:slideViewPr>
    <p:cSldViewPr snapToGrid="0">
      <p:cViewPr varScale="1">
        <p:scale>
          <a:sx n="83" d="100"/>
          <a:sy n="83" d="100"/>
        </p:scale>
        <p:origin x="1670" y="62"/>
      </p:cViewPr>
      <p:guideLst>
        <p:guide orient="horz" pos="2160"/>
        <p:guide pos="2880"/>
      </p:guideLst>
    </p:cSldViewPr>
  </p:slideViewPr>
  <p:notesTextViewPr>
    <p:cViewPr>
      <p:scale>
        <a:sx n="1" d="1"/>
        <a:sy n="1" d="1"/>
      </p:scale>
      <p:origin x="0" y="0"/>
    </p:cViewPr>
  </p:notesTextViewPr>
  <p:sorterViewPr>
    <p:cViewPr>
      <p:scale>
        <a:sx n="180" d="100"/>
        <a:sy n="1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ington, Derek" userId="e3e0ed7d-94fb-4ca8-b540-08ebe77cb486" providerId="ADAL" clId="{81A4DD97-5B95-4533-A9A2-CE40A528406B}"/>
    <pc:docChg chg="modSld">
      <pc:chgData name="Hemington, Derek" userId="e3e0ed7d-94fb-4ca8-b540-08ebe77cb486" providerId="ADAL" clId="{81A4DD97-5B95-4533-A9A2-CE40A528406B}" dt="2022-11-07T15:19:03.952" v="0" actId="20577"/>
      <pc:docMkLst>
        <pc:docMk/>
      </pc:docMkLst>
      <pc:sldChg chg="modSp">
        <pc:chgData name="Hemington, Derek" userId="e3e0ed7d-94fb-4ca8-b540-08ebe77cb486" providerId="ADAL" clId="{81A4DD97-5B95-4533-A9A2-CE40A528406B}" dt="2022-11-07T15:19:03.952" v="0" actId="20577"/>
        <pc:sldMkLst>
          <pc:docMk/>
          <pc:sldMk cId="2825773593" sldId="289"/>
        </pc:sldMkLst>
        <pc:spChg chg="mod">
          <ac:chgData name="Hemington, Derek" userId="e3e0ed7d-94fb-4ca8-b540-08ebe77cb486" providerId="ADAL" clId="{81A4DD97-5B95-4533-A9A2-CE40A528406B}" dt="2022-11-07T15:19:03.952" v="0" actId="20577"/>
          <ac:spMkLst>
            <pc:docMk/>
            <pc:sldMk cId="2825773593" sldId="289"/>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C99E9680-F560-4B56-8D93-C5E5B8F4D774}" type="datetimeFigureOut">
              <a:rPr lang="en-US" smtClean="0"/>
              <a:t>8/22/2023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4FEA072E-DA12-40D5-A0D0-2E6AD7C811BC}" type="slidenum">
              <a:rPr lang="en-US" smtClean="0"/>
              <a:t>‹#›</a:t>
            </a:fld>
            <a:endParaRPr lang="en-US"/>
          </a:p>
        </p:txBody>
      </p:sp>
    </p:spTree>
    <p:extLst>
      <p:ext uri="{BB962C8B-B14F-4D97-AF65-F5344CB8AC3E}">
        <p14:creationId xmlns:p14="http://schemas.microsoft.com/office/powerpoint/2010/main" val="16986980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a:latin typeface="+mn-lt"/>
                <a:cs typeface="+mn-cs"/>
              </a:defRPr>
            </a:lvl1pPr>
          </a:lstStyle>
          <a:p>
            <a:pPr>
              <a:defRPr/>
            </a:pPr>
            <a:fld id="{1F71F71B-881E-4061-A645-26B7354DBFF4}" type="datetimeFigureOut">
              <a:rPr lang="en-US"/>
              <a:pPr>
                <a:defRPr/>
              </a:pPr>
              <a:t>8/22/2023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a:latin typeface="+mn-lt"/>
                <a:cs typeface="+mn-cs"/>
              </a:defRPr>
            </a:lvl1pPr>
          </a:lstStyle>
          <a:p>
            <a:pPr>
              <a:defRPr/>
            </a:pPr>
            <a:fld id="{0E506593-3241-40D3-A100-DE78344BFCC1}" type="slidenum">
              <a:rPr lang="en-US"/>
              <a:pPr>
                <a:defRPr/>
              </a:pPr>
              <a:t>‹#›</a:t>
            </a:fld>
            <a:endParaRPr lang="en-US" dirty="0"/>
          </a:p>
        </p:txBody>
      </p:sp>
    </p:spTree>
    <p:extLst>
      <p:ext uri="{BB962C8B-B14F-4D97-AF65-F5344CB8AC3E}">
        <p14:creationId xmlns:p14="http://schemas.microsoft.com/office/powerpoint/2010/main" val="30794616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Milestones are probably the simplest and most widely used of all project control devices</a:t>
            </a:r>
            <a:r>
              <a:rPr lang="en-US" baseline="0" dirty="0"/>
              <a:t> because they are so clear.</a:t>
            </a:r>
            <a:endParaRPr lang="en-US" dirty="0"/>
          </a:p>
        </p:txBody>
      </p:sp>
      <p:sp>
        <p:nvSpPr>
          <p:cNvPr id="4" name="Slide Number Placeholder 3"/>
          <p:cNvSpPr>
            <a:spLocks noGrp="1"/>
          </p:cNvSpPr>
          <p:nvPr>
            <p:ph type="sldNum" sz="quarter" idx="10"/>
          </p:nvPr>
        </p:nvSpPr>
        <p:spPr/>
        <p:txBody>
          <a:bodyPr/>
          <a:lstStyle/>
          <a:p>
            <a:pPr>
              <a:defRPr/>
            </a:pPr>
            <a:fld id="{0E506593-3241-40D3-A100-DE78344BFCC1}" type="slidenum">
              <a:rPr lang="en-US" smtClean="0"/>
              <a:pPr>
                <a:defRPr/>
              </a:pPr>
              <a:t>7</a:t>
            </a:fld>
            <a:endParaRPr lang="en-US" dirty="0"/>
          </a:p>
        </p:txBody>
      </p:sp>
    </p:spTree>
    <p:extLst>
      <p:ext uri="{BB962C8B-B14F-4D97-AF65-F5344CB8AC3E}">
        <p14:creationId xmlns:p14="http://schemas.microsoft.com/office/powerpoint/2010/main" val="4247131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0E506593-3241-40D3-A100-DE78344BFCC1}" type="slidenum">
              <a:rPr lang="en-US" smtClean="0"/>
              <a:pPr>
                <a:defRPr/>
              </a:pPr>
              <a:t>16</a:t>
            </a:fld>
            <a:endParaRPr lang="en-US" dirty="0"/>
          </a:p>
        </p:txBody>
      </p:sp>
    </p:spTree>
    <p:extLst>
      <p:ext uri="{BB962C8B-B14F-4D97-AF65-F5344CB8AC3E}">
        <p14:creationId xmlns:p14="http://schemas.microsoft.com/office/powerpoint/2010/main" val="4251596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You will see that the program assumes that all tasks have been successfully complete to March</a:t>
            </a:r>
            <a:r>
              <a:rPr lang="en-US" sz="1200" baseline="0" dirty="0"/>
              <a:t> 18, 2013</a:t>
            </a:r>
            <a:r>
              <a:rPr lang="en-US" sz="1200" dirty="0"/>
              <a:t>.</a:t>
            </a:r>
          </a:p>
          <a:p>
            <a:r>
              <a:rPr lang="en-US" sz="1200" dirty="0"/>
              <a:t>A solid bar is drawn through the middle of the activities complete, while a partial bar appears in activities partially complete.  A check mark appears for activities completed.</a:t>
            </a:r>
          </a:p>
          <a:p>
            <a:r>
              <a:rPr lang="en-US" sz="1200" dirty="0"/>
              <a:t>The Status Date can be entered from the Project tab, then going to the</a:t>
            </a:r>
            <a:r>
              <a:rPr lang="en-US" sz="1200" baseline="0" dirty="0"/>
              <a:t> Status and clicking on the calendar icon.</a:t>
            </a:r>
          </a:p>
          <a:p>
            <a:r>
              <a:rPr lang="en-US" sz="1200" baseline="0" dirty="0"/>
              <a:t>The Status Date line is made visible by going to the Format tab, then Gridlines, select Gridlines again, scroll and select Status Date, pick a Type and a Color of line, and then OK.</a:t>
            </a:r>
            <a:endParaRPr lang="en-US" sz="1200" dirty="0"/>
          </a:p>
        </p:txBody>
      </p:sp>
      <p:sp>
        <p:nvSpPr>
          <p:cNvPr id="4" name="Slide Number Placeholder 3"/>
          <p:cNvSpPr>
            <a:spLocks noGrp="1"/>
          </p:cNvSpPr>
          <p:nvPr>
            <p:ph type="sldNum" sz="quarter" idx="10"/>
          </p:nvPr>
        </p:nvSpPr>
        <p:spPr/>
        <p:txBody>
          <a:bodyPr/>
          <a:lstStyle/>
          <a:p>
            <a:pPr>
              <a:defRPr/>
            </a:pPr>
            <a:fld id="{0E506593-3241-40D3-A100-DE78344BFCC1}" type="slidenum">
              <a:rPr lang="en-US" smtClean="0"/>
              <a:pPr>
                <a:defRPr/>
              </a:pPr>
              <a:t>20</a:t>
            </a:fld>
            <a:endParaRPr lang="en-US" dirty="0"/>
          </a:p>
        </p:txBody>
      </p:sp>
    </p:spTree>
    <p:extLst>
      <p:ext uri="{BB962C8B-B14F-4D97-AF65-F5344CB8AC3E}">
        <p14:creationId xmlns:p14="http://schemas.microsoft.com/office/powerpoint/2010/main" val="2756299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0E506593-3241-40D3-A100-DE78344BFCC1}" type="slidenum">
              <a:rPr lang="en-US" smtClean="0"/>
              <a:pPr>
                <a:defRPr/>
              </a:pPr>
              <a:t>21</a:t>
            </a:fld>
            <a:endParaRPr lang="en-US" dirty="0"/>
          </a:p>
        </p:txBody>
      </p:sp>
    </p:spTree>
    <p:extLst>
      <p:ext uri="{BB962C8B-B14F-4D97-AF65-F5344CB8AC3E}">
        <p14:creationId xmlns:p14="http://schemas.microsoft.com/office/powerpoint/2010/main" val="1330320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a:p>
            <a:endParaRPr lang="en-CA" dirty="0"/>
          </a:p>
        </p:txBody>
      </p:sp>
      <p:sp>
        <p:nvSpPr>
          <p:cNvPr id="4" name="Slide Number Placeholder 3"/>
          <p:cNvSpPr>
            <a:spLocks noGrp="1"/>
          </p:cNvSpPr>
          <p:nvPr>
            <p:ph type="sldNum" sz="quarter" idx="10"/>
          </p:nvPr>
        </p:nvSpPr>
        <p:spPr/>
        <p:txBody>
          <a:bodyPr/>
          <a:lstStyle/>
          <a:p>
            <a:pPr>
              <a:defRPr/>
            </a:pPr>
            <a:fld id="{0E506593-3241-40D3-A100-DE78344BFCC1}" type="slidenum">
              <a:rPr lang="en-US" smtClean="0"/>
              <a:pPr>
                <a:defRPr/>
              </a:pPr>
              <a:t>22</a:t>
            </a:fld>
            <a:endParaRPr lang="en-US" dirty="0"/>
          </a:p>
        </p:txBody>
      </p:sp>
    </p:spTree>
    <p:extLst>
      <p:ext uri="{BB962C8B-B14F-4D97-AF65-F5344CB8AC3E}">
        <p14:creationId xmlns:p14="http://schemas.microsoft.com/office/powerpoint/2010/main" val="3956834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a:p>
            <a:endParaRPr lang="en-CA" dirty="0"/>
          </a:p>
        </p:txBody>
      </p:sp>
      <p:sp>
        <p:nvSpPr>
          <p:cNvPr id="4" name="Slide Number Placeholder 3"/>
          <p:cNvSpPr>
            <a:spLocks noGrp="1"/>
          </p:cNvSpPr>
          <p:nvPr>
            <p:ph type="sldNum" sz="quarter" idx="10"/>
          </p:nvPr>
        </p:nvSpPr>
        <p:spPr/>
        <p:txBody>
          <a:bodyPr/>
          <a:lstStyle/>
          <a:p>
            <a:pPr>
              <a:defRPr/>
            </a:pPr>
            <a:fld id="{0E506593-3241-40D3-A100-DE78344BFCC1}" type="slidenum">
              <a:rPr lang="en-US" smtClean="0"/>
              <a:pPr>
                <a:defRPr/>
              </a:pPr>
              <a:t>23</a:t>
            </a:fld>
            <a:endParaRPr lang="en-US" dirty="0"/>
          </a:p>
        </p:txBody>
      </p:sp>
    </p:spTree>
    <p:extLst>
      <p:ext uri="{BB962C8B-B14F-4D97-AF65-F5344CB8AC3E}">
        <p14:creationId xmlns:p14="http://schemas.microsoft.com/office/powerpoint/2010/main" val="3267077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Project 12.1 is the selection</a:t>
            </a:r>
            <a:r>
              <a:rPr lang="en-CA" baseline="0" dirty="0"/>
              <a:t> of the winning bid among various entries.  We need to baseline the </a:t>
            </a:r>
            <a:r>
              <a:rPr lang="en-CA" baseline="0" dirty="0" err="1"/>
              <a:t>mpp</a:t>
            </a:r>
            <a:r>
              <a:rPr lang="en-CA" baseline="0" dirty="0"/>
              <a:t> first so we can use Tracking Gantt later on, but for now we just use a Gantt</a:t>
            </a:r>
            <a:endParaRPr lang="en-CA" dirty="0"/>
          </a:p>
        </p:txBody>
      </p:sp>
      <p:sp>
        <p:nvSpPr>
          <p:cNvPr id="4" name="Slide Number Placeholder 3"/>
          <p:cNvSpPr>
            <a:spLocks noGrp="1"/>
          </p:cNvSpPr>
          <p:nvPr>
            <p:ph type="sldNum" sz="quarter" idx="10"/>
          </p:nvPr>
        </p:nvSpPr>
        <p:spPr/>
        <p:txBody>
          <a:bodyPr/>
          <a:lstStyle/>
          <a:p>
            <a:pPr>
              <a:defRPr/>
            </a:pPr>
            <a:fld id="{0E506593-3241-40D3-A100-DE78344BFCC1}" type="slidenum">
              <a:rPr lang="en-US" smtClean="0"/>
              <a:pPr>
                <a:defRPr/>
              </a:pPr>
              <a:t>8</a:t>
            </a:fld>
            <a:endParaRPr lang="en-US" dirty="0"/>
          </a:p>
        </p:txBody>
      </p:sp>
    </p:spTree>
    <p:extLst>
      <p:ext uri="{BB962C8B-B14F-4D97-AF65-F5344CB8AC3E}">
        <p14:creationId xmlns:p14="http://schemas.microsoft.com/office/powerpoint/2010/main" val="594666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0E506593-3241-40D3-A100-DE78344BFCC1}" type="slidenum">
              <a:rPr lang="en-US" smtClean="0"/>
              <a:pPr>
                <a:defRPr/>
              </a:pPr>
              <a:t>9</a:t>
            </a:fld>
            <a:endParaRPr lang="en-US" dirty="0"/>
          </a:p>
        </p:txBody>
      </p:sp>
    </p:spTree>
    <p:extLst>
      <p:ext uri="{BB962C8B-B14F-4D97-AF65-F5344CB8AC3E}">
        <p14:creationId xmlns:p14="http://schemas.microsoft.com/office/powerpoint/2010/main" val="1329209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0E506593-3241-40D3-A100-DE78344BFCC1}" type="slidenum">
              <a:rPr lang="en-US" smtClean="0"/>
              <a:pPr>
                <a:defRPr/>
              </a:pPr>
              <a:t>10</a:t>
            </a:fld>
            <a:endParaRPr lang="en-US" dirty="0"/>
          </a:p>
        </p:txBody>
      </p:sp>
    </p:spTree>
    <p:extLst>
      <p:ext uri="{BB962C8B-B14F-4D97-AF65-F5344CB8AC3E}">
        <p14:creationId xmlns:p14="http://schemas.microsoft.com/office/powerpoint/2010/main" val="3451134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0E506593-3241-40D3-A100-DE78344BFCC1}" type="slidenum">
              <a:rPr lang="en-US" smtClean="0"/>
              <a:pPr>
                <a:defRPr/>
              </a:pPr>
              <a:t>11</a:t>
            </a:fld>
            <a:endParaRPr lang="en-US" dirty="0"/>
          </a:p>
        </p:txBody>
      </p:sp>
    </p:spTree>
    <p:extLst>
      <p:ext uri="{BB962C8B-B14F-4D97-AF65-F5344CB8AC3E}">
        <p14:creationId xmlns:p14="http://schemas.microsoft.com/office/powerpoint/2010/main" val="1618905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Project 12.1 is the selection</a:t>
            </a:r>
            <a:r>
              <a:rPr lang="en-CA" baseline="0" dirty="0"/>
              <a:t> of the winning bid among various entries.  We need to baseline the mpp first so we can use Tracking Gantt later on, but for now we just use a Gantt.</a:t>
            </a:r>
            <a:endParaRPr lang="en-CA" dirty="0"/>
          </a:p>
        </p:txBody>
      </p:sp>
      <p:sp>
        <p:nvSpPr>
          <p:cNvPr id="4" name="Slide Number Placeholder 3"/>
          <p:cNvSpPr>
            <a:spLocks noGrp="1"/>
          </p:cNvSpPr>
          <p:nvPr>
            <p:ph type="sldNum" sz="quarter" idx="10"/>
          </p:nvPr>
        </p:nvSpPr>
        <p:spPr/>
        <p:txBody>
          <a:bodyPr/>
          <a:lstStyle/>
          <a:p>
            <a:pPr>
              <a:defRPr/>
            </a:pPr>
            <a:fld id="{0E506593-3241-40D3-A100-DE78344BFCC1}" type="slidenum">
              <a:rPr lang="en-US" smtClean="0"/>
              <a:pPr>
                <a:defRPr/>
              </a:pPr>
              <a:t>12</a:t>
            </a:fld>
            <a:endParaRPr lang="en-US" dirty="0"/>
          </a:p>
        </p:txBody>
      </p:sp>
    </p:spTree>
    <p:extLst>
      <p:ext uri="{BB962C8B-B14F-4D97-AF65-F5344CB8AC3E}">
        <p14:creationId xmlns:p14="http://schemas.microsoft.com/office/powerpoint/2010/main" val="2841887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0E506593-3241-40D3-A100-DE78344BFCC1}" type="slidenum">
              <a:rPr lang="en-US" smtClean="0"/>
              <a:pPr>
                <a:defRPr/>
              </a:pPr>
              <a:t>13</a:t>
            </a:fld>
            <a:endParaRPr lang="en-US" dirty="0"/>
          </a:p>
        </p:txBody>
      </p:sp>
    </p:spTree>
    <p:extLst>
      <p:ext uri="{BB962C8B-B14F-4D97-AF65-F5344CB8AC3E}">
        <p14:creationId xmlns:p14="http://schemas.microsoft.com/office/powerpoint/2010/main" val="3893674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dirty="0"/>
              <a:t>You</a:t>
            </a:r>
            <a:r>
              <a:rPr lang="en-CA" b="0" baseline="0" dirty="0"/>
              <a:t> can see that #1 and #3 are the same logically, the successor task is </a:t>
            </a:r>
            <a:r>
              <a:rPr lang="en-CA" b="1" baseline="0" dirty="0"/>
              <a:t>NOT</a:t>
            </a:r>
            <a:r>
              <a:rPr lang="en-CA" b="0" baseline="0" dirty="0"/>
              <a:t> dependent on the milestone, but #3 does graphically look busier than #2 so we might just use #1.</a:t>
            </a:r>
          </a:p>
          <a:p>
            <a:endParaRPr lang="en-CA" b="0" baseline="0" dirty="0"/>
          </a:p>
          <a:p>
            <a:r>
              <a:rPr lang="en-CA" b="0" baseline="0" dirty="0"/>
              <a:t>And in #2, the successor </a:t>
            </a:r>
            <a:r>
              <a:rPr lang="en-CA" b="1" baseline="0" dirty="0"/>
              <a:t>IS</a:t>
            </a:r>
            <a:r>
              <a:rPr lang="en-CA" b="0" baseline="0" dirty="0"/>
              <a:t> dependent upon the completion of the milestone.  We might use this approach when we really want the milestone success criteria applied to the predecessor task, </a:t>
            </a:r>
            <a:r>
              <a:rPr lang="en-CA" b="1" baseline="0" dirty="0"/>
              <a:t>before</a:t>
            </a:r>
            <a:r>
              <a:rPr lang="en-CA" b="0" baseline="0" dirty="0"/>
              <a:t> we start the successor task.   An example might be there are safety checks that have to be performed on a “completed” task (via the milestone), before we believe it’s safe to start any follow-on task.</a:t>
            </a:r>
            <a:endParaRPr lang="en-CA" b="0" dirty="0"/>
          </a:p>
        </p:txBody>
      </p:sp>
      <p:sp>
        <p:nvSpPr>
          <p:cNvPr id="4" name="Slide Number Placeholder 3"/>
          <p:cNvSpPr>
            <a:spLocks noGrp="1"/>
          </p:cNvSpPr>
          <p:nvPr>
            <p:ph type="sldNum" sz="quarter" idx="10"/>
          </p:nvPr>
        </p:nvSpPr>
        <p:spPr/>
        <p:txBody>
          <a:bodyPr/>
          <a:lstStyle/>
          <a:p>
            <a:pPr>
              <a:defRPr/>
            </a:pPr>
            <a:fld id="{0E506593-3241-40D3-A100-DE78344BFCC1}" type="slidenum">
              <a:rPr lang="en-US" smtClean="0"/>
              <a:pPr>
                <a:defRPr/>
              </a:pPr>
              <a:t>14</a:t>
            </a:fld>
            <a:endParaRPr lang="en-US" dirty="0"/>
          </a:p>
        </p:txBody>
      </p:sp>
    </p:spTree>
    <p:extLst>
      <p:ext uri="{BB962C8B-B14F-4D97-AF65-F5344CB8AC3E}">
        <p14:creationId xmlns:p14="http://schemas.microsoft.com/office/powerpoint/2010/main" val="4260821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dirty="0"/>
              <a:t>We might use </a:t>
            </a:r>
            <a:r>
              <a:rPr lang="en-CA" b="1" dirty="0"/>
              <a:t>Approach</a:t>
            </a:r>
            <a:r>
              <a:rPr lang="en-CA" b="1" baseline="0" dirty="0"/>
              <a:t> B</a:t>
            </a:r>
            <a:r>
              <a:rPr lang="en-CA" baseline="0" dirty="0"/>
              <a:t> when it’s critical to ensure </a:t>
            </a:r>
            <a:r>
              <a:rPr lang="en-CA" b="1" baseline="0" dirty="0"/>
              <a:t>all</a:t>
            </a:r>
            <a:r>
              <a:rPr lang="en-CA" baseline="0" dirty="0"/>
              <a:t> of the previous tasks are 100% complete.  For example we might have stalled completing the 2</a:t>
            </a:r>
            <a:r>
              <a:rPr lang="en-CA" baseline="30000" dirty="0"/>
              <a:t>nd</a:t>
            </a:r>
            <a:r>
              <a:rPr lang="en-CA" baseline="0" dirty="0"/>
              <a:t> task, but we managed to complete 90% of it before we stalled, which was enough to continue to 100% complete the 3</a:t>
            </a:r>
            <a:r>
              <a:rPr lang="en-CA" baseline="30000" dirty="0"/>
              <a:t>rd</a:t>
            </a:r>
            <a:r>
              <a:rPr lang="en-CA" baseline="0" dirty="0"/>
              <a:t>, 4</a:t>
            </a:r>
            <a:r>
              <a:rPr lang="en-CA" baseline="30000" dirty="0"/>
              <a:t>th</a:t>
            </a:r>
            <a:r>
              <a:rPr lang="en-CA" baseline="0" dirty="0"/>
              <a:t> and 5</a:t>
            </a:r>
            <a:r>
              <a:rPr lang="en-CA" baseline="30000" dirty="0"/>
              <a:t>th</a:t>
            </a:r>
            <a:r>
              <a:rPr lang="en-CA" baseline="0" dirty="0"/>
              <a:t> tasks.  Because our 5</a:t>
            </a:r>
            <a:r>
              <a:rPr lang="en-CA" baseline="30000" dirty="0"/>
              <a:t>th</a:t>
            </a:r>
            <a:r>
              <a:rPr lang="en-CA" baseline="0" dirty="0"/>
              <a:t> task was complete, it passed the milestone but the 2</a:t>
            </a:r>
            <a:r>
              <a:rPr lang="en-CA" baseline="30000" dirty="0"/>
              <a:t>nd</a:t>
            </a:r>
            <a:r>
              <a:rPr lang="en-CA" baseline="0" dirty="0"/>
              <a:t> task is still sitting at 90% complete.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CA"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CA" baseline="0" dirty="0"/>
              <a:t>An example, we could have a situation where it’s really </a:t>
            </a:r>
            <a:r>
              <a:rPr lang="en-CA" b="1" baseline="0" dirty="0"/>
              <a:t>not safe </a:t>
            </a:r>
            <a:r>
              <a:rPr lang="en-CA" baseline="0" dirty="0"/>
              <a:t>to say a WP is complete or finished, </a:t>
            </a:r>
            <a:r>
              <a:rPr lang="en-CA" b="1" baseline="0" dirty="0"/>
              <a:t>unless al</a:t>
            </a:r>
            <a:r>
              <a:rPr lang="en-CA" baseline="0" dirty="0"/>
              <a:t>l of the tasks are complete.  The 2</a:t>
            </a:r>
            <a:r>
              <a:rPr lang="en-CA" baseline="30000" dirty="0"/>
              <a:t>nd</a:t>
            </a:r>
            <a:r>
              <a:rPr lang="en-CA" baseline="0" dirty="0"/>
              <a:t> task might have been a high voltage electrical wiring task for the construction of a room where flammable material was going to be stored.</a:t>
            </a:r>
            <a:endParaRPr lang="en-CA" dirty="0"/>
          </a:p>
          <a:p>
            <a:endParaRPr lang="en-CA" dirty="0"/>
          </a:p>
        </p:txBody>
      </p:sp>
      <p:sp>
        <p:nvSpPr>
          <p:cNvPr id="4" name="Slide Number Placeholder 3"/>
          <p:cNvSpPr>
            <a:spLocks noGrp="1"/>
          </p:cNvSpPr>
          <p:nvPr>
            <p:ph type="sldNum" sz="quarter" idx="10"/>
          </p:nvPr>
        </p:nvSpPr>
        <p:spPr/>
        <p:txBody>
          <a:bodyPr/>
          <a:lstStyle/>
          <a:p>
            <a:pPr>
              <a:defRPr/>
            </a:pPr>
            <a:fld id="{0E506593-3241-40D3-A100-DE78344BFCC1}" type="slidenum">
              <a:rPr lang="en-US" smtClean="0"/>
              <a:pPr>
                <a:defRPr/>
              </a:pPr>
              <a:t>15</a:t>
            </a:fld>
            <a:endParaRPr lang="en-US" dirty="0"/>
          </a:p>
        </p:txBody>
      </p:sp>
    </p:spTree>
    <p:extLst>
      <p:ext uri="{BB962C8B-B14F-4D97-AF65-F5344CB8AC3E}">
        <p14:creationId xmlns:p14="http://schemas.microsoft.com/office/powerpoint/2010/main" val="285802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Footer Placeholder 18"/>
          <p:cNvSpPr>
            <a:spLocks noGrp="1"/>
          </p:cNvSpPr>
          <p:nvPr>
            <p:ph type="ftr" sz="quarter" idx="10"/>
          </p:nvPr>
        </p:nvSpPr>
        <p:spPr>
          <a:xfrm>
            <a:off x="152400" y="6553200"/>
            <a:ext cx="5867400" cy="228600"/>
          </a:xfrm>
        </p:spPr>
        <p:txBody>
          <a:bodyPr/>
          <a:lstStyle>
            <a:lvl1pPr>
              <a:defRPr/>
            </a:lvl1pPr>
          </a:lstStyle>
          <a:p>
            <a:pPr>
              <a:defRPr/>
            </a:pPr>
            <a:endParaRPr lang="en-US"/>
          </a:p>
        </p:txBody>
      </p:sp>
      <p:sp>
        <p:nvSpPr>
          <p:cNvPr id="5" name="Slide Number Placeholder 26"/>
          <p:cNvSpPr>
            <a:spLocks noGrp="1"/>
          </p:cNvSpPr>
          <p:nvPr>
            <p:ph type="sldNum" sz="quarter" idx="11"/>
          </p:nvPr>
        </p:nvSpPr>
        <p:spPr/>
        <p:txBody>
          <a:bodyPr/>
          <a:lstStyle>
            <a:lvl1pPr>
              <a:defRPr/>
            </a:lvl1pPr>
          </a:lstStyle>
          <a:p>
            <a:pPr>
              <a:defRPr/>
            </a:pPr>
            <a:fld id="{8EEC4237-8F0C-4535-8AD1-2B50ACE2F8B1}"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B01B4BB2-D221-4402-9B5D-A8A76361ECF2}" type="slidenum">
              <a:rPr lang="en-US"/>
              <a:pPr>
                <a:defRPr/>
              </a:pPr>
              <a:t>‹#›</a:t>
            </a:fld>
            <a:endParaRPr lang="en-US" dirty="0"/>
          </a:p>
        </p:txBody>
      </p:sp>
      <p:sp>
        <p:nvSpPr>
          <p:cNvPr id="5"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normAutofit/>
          </a:bodyPr>
          <a:lstStyle>
            <a:lvl1pPr>
              <a:defRPr sz="4000"/>
            </a:lvl1pPr>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5E4521D4-9BE0-4183-9D8D-DD57A7934C64}" type="slidenum">
              <a:rPr lang="en-US"/>
              <a:pPr>
                <a:defRPr/>
              </a:pPr>
              <a:t>‹#›</a:t>
            </a:fld>
            <a:endParaRPr lang="en-US" dirty="0"/>
          </a:p>
        </p:txBody>
      </p:sp>
      <p:sp>
        <p:nvSpPr>
          <p:cNvPr id="5"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normAutofit/>
          </a:bodyPr>
          <a:lstStyle>
            <a:lvl1pPr>
              <a:defRPr sz="400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pPr>
              <a:defRPr/>
            </a:pPr>
            <a:fld id="{6605B220-2BF7-448A-9364-02BAA1F5824B}"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40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dirty="0"/>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ormAutofit/>
          </a:bodyPr>
          <a:lstStyle>
            <a:lvl1pPr marL="0" indent="0">
              <a:buNone/>
              <a:defRPr sz="3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dirty="0"/>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AEDA3571-9B0F-490A-AE12-25162FE90873}" type="slidenum">
              <a:rPr lang="en-US"/>
              <a:pPr>
                <a:defRPr/>
              </a:pPr>
              <a:t>‹#›</a:t>
            </a:fld>
            <a:endParaRPr lang="en-US" dirty="0"/>
          </a:p>
        </p:txBody>
      </p:sp>
      <p:sp>
        <p:nvSpPr>
          <p:cNvPr id="5"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normAutofit/>
          </a:bodyPr>
          <a:lstStyle>
            <a:lvl1pPr>
              <a:defRPr sz="4000"/>
            </a:lvl1p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6"/>
          <p:cNvSpPr>
            <a:spLocks noGrp="1"/>
          </p:cNvSpPr>
          <p:nvPr>
            <p:ph type="sldNum" sz="quarter" idx="10"/>
          </p:nvPr>
        </p:nvSpPr>
        <p:spPr/>
        <p:txBody>
          <a:bodyPr/>
          <a:lstStyle>
            <a:lvl1pPr>
              <a:defRPr/>
            </a:lvl1pPr>
          </a:lstStyle>
          <a:p>
            <a:pPr>
              <a:defRPr/>
            </a:pPr>
            <a:fld id="{A0BB34E2-F291-487F-ABEC-BCC34164DCCD}"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8"/>
          <p:cNvSpPr>
            <a:spLocks noGrp="1"/>
          </p:cNvSpPr>
          <p:nvPr>
            <p:ph type="sldNum" sz="quarter" idx="10"/>
          </p:nvPr>
        </p:nvSpPr>
        <p:spPr/>
        <p:txBody>
          <a:bodyPr/>
          <a:lstStyle>
            <a:lvl1pPr>
              <a:defRPr/>
            </a:lvl1pPr>
          </a:lstStyle>
          <a:p>
            <a:pPr>
              <a:defRPr/>
            </a:pPr>
            <a:fld id="{9BAE3FFD-CEEE-4412-B7CF-144AE7510CA5}" type="slidenum">
              <a:rPr lang="en-US"/>
              <a:pPr>
                <a:defRPr/>
              </a:pPr>
              <a:t>‹#›</a:t>
            </a:fld>
            <a:endParaRPr lang="en-US" dirty="0"/>
          </a:p>
        </p:txBody>
      </p:sp>
      <p:sp>
        <p:nvSpPr>
          <p:cNvPr id="8"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chor="t" anchorCtr="0">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4000" b="0">
                <a:ln>
                  <a:noFill/>
                </a:ln>
                <a:solidFill>
                  <a:schemeClr val="tx2"/>
                </a:solidFill>
                <a:effectLst/>
                <a:latin typeface="+mj-lt"/>
                <a:ea typeface="+mj-ea"/>
                <a:cs typeface="+mj-cs"/>
              </a:defRPr>
            </a:lvl1pPr>
          </a:lstStyle>
          <a:p>
            <a:r>
              <a:rPr lang="en-US" dirty="0"/>
              <a:t>Click to edit Master title style</a:t>
            </a:r>
          </a:p>
        </p:txBody>
      </p:sp>
      <p:sp>
        <p:nvSpPr>
          <p:cNvPr id="3" name="Slide Number Placeholder 4"/>
          <p:cNvSpPr>
            <a:spLocks noGrp="1"/>
          </p:cNvSpPr>
          <p:nvPr>
            <p:ph type="sldNum" sz="quarter" idx="10"/>
          </p:nvPr>
        </p:nvSpPr>
        <p:spPr/>
        <p:txBody>
          <a:bodyPr/>
          <a:lstStyle>
            <a:lvl1pPr>
              <a:defRPr/>
            </a:lvl1pPr>
          </a:lstStyle>
          <a:p>
            <a:pPr>
              <a:defRPr/>
            </a:pPr>
            <a:fld id="{1FB93FE5-0CFE-4F97-8A8F-28BD266A12C9}" type="slidenum">
              <a:rPr lang="en-US"/>
              <a:pPr>
                <a:defRPr/>
              </a:pPr>
              <a:t>‹#›</a:t>
            </a:fld>
            <a:endParaRPr lang="en-US" dirty="0"/>
          </a:p>
        </p:txBody>
      </p:sp>
      <p:sp>
        <p:nvSpPr>
          <p:cNvPr id="4"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p:txBody>
          <a:bodyPr/>
          <a:lstStyle>
            <a:lvl1pPr>
              <a:defRPr/>
            </a:lvl1pPr>
          </a:lstStyle>
          <a:p>
            <a:pPr>
              <a:defRPr/>
            </a:pPr>
            <a:fld id="{0F9C8AC4-C7FE-4724-9FF1-631B24B7EB6F}" type="slidenum">
              <a:rPr lang="en-US"/>
              <a:pPr>
                <a:defRPr/>
              </a:pPr>
              <a:t>‹#›</a:t>
            </a:fld>
            <a:endParaRPr lang="en-US" dirty="0"/>
          </a:p>
        </p:txBody>
      </p:sp>
      <p:sp>
        <p:nvSpPr>
          <p:cNvPr id="3"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8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6"/>
          <p:cNvSpPr>
            <a:spLocks noGrp="1"/>
          </p:cNvSpPr>
          <p:nvPr>
            <p:ph type="sldNum" sz="quarter" idx="10"/>
          </p:nvPr>
        </p:nvSpPr>
        <p:spPr/>
        <p:txBody>
          <a:bodyPr/>
          <a:lstStyle>
            <a:lvl1pPr>
              <a:defRPr/>
            </a:lvl1pPr>
          </a:lstStyle>
          <a:p>
            <a:pPr>
              <a:defRPr/>
            </a:pPr>
            <a:fld id="{43404C12-5E0B-489B-927D-4D7A10A0EB62}" type="slidenum">
              <a:rPr lang="en-US"/>
              <a:pPr>
                <a:defRPr/>
              </a:pPr>
              <a:t>‹#›</a:t>
            </a:fld>
            <a:endParaRPr lang="en-US" dirty="0"/>
          </a:p>
        </p:txBody>
      </p:sp>
      <p:sp>
        <p:nvSpPr>
          <p:cNvPr id="6"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a:t>Click icon to add picture</a:t>
            </a:r>
          </a:p>
        </p:txBody>
      </p:sp>
      <p:sp>
        <p:nvSpPr>
          <p:cNvPr id="9" name="Slide Number Placeholder 6"/>
          <p:cNvSpPr>
            <a:spLocks noGrp="1"/>
          </p:cNvSpPr>
          <p:nvPr>
            <p:ph type="sldNum" sz="quarter" idx="10"/>
          </p:nvPr>
        </p:nvSpPr>
        <p:spPr>
          <a:xfrm>
            <a:off x="8077200" y="6356350"/>
            <a:ext cx="609600" cy="365125"/>
          </a:xfrm>
        </p:spPr>
        <p:txBody>
          <a:bodyPr/>
          <a:lstStyle>
            <a:lvl1pPr>
              <a:defRPr/>
            </a:lvl1pPr>
          </a:lstStyle>
          <a:p>
            <a:pPr>
              <a:defRPr/>
            </a:pPr>
            <a:fld id="{6493BF74-835B-4D9A-A333-212F0B8982B5}" type="slidenum">
              <a:rPr lang="en-US"/>
              <a:pPr>
                <a:defRPr/>
              </a:pPr>
              <a:t>‹#›</a:t>
            </a:fld>
            <a:endParaRPr lang="en-US" dirty="0"/>
          </a:p>
        </p:txBody>
      </p:sp>
      <p:sp>
        <p:nvSpPr>
          <p:cNvPr id="10"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0C00DF24-C687-4752-9980-D7C9B80116EF}" type="slidenum">
              <a:rPr lang="en-US"/>
              <a:pPr>
                <a:defRPr/>
              </a:pPr>
              <a:t>‹#›</a:t>
            </a:fld>
            <a:endParaRPr lang="en-US" dirty="0"/>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8259152" cy="1495045"/>
          </a:xfrm>
        </p:spPr>
        <p:txBody>
          <a:bodyPr/>
          <a:lstStyle/>
          <a:p>
            <a:pPr eaLnBrk="1" fontAlgn="auto" hangingPunct="1">
              <a:spcAft>
                <a:spcPts val="0"/>
              </a:spcAft>
              <a:defRPr/>
            </a:pPr>
            <a:r>
              <a:rPr lang="en-US" dirty="0"/>
              <a:t>MGMT 6058 Module 10</a:t>
            </a:r>
          </a:p>
        </p:txBody>
      </p:sp>
      <p:sp>
        <p:nvSpPr>
          <p:cNvPr id="15362" name="Subtitle 2"/>
          <p:cNvSpPr>
            <a:spLocks noGrp="1"/>
          </p:cNvSpPr>
          <p:nvPr>
            <p:ph type="subTitle" idx="1"/>
          </p:nvPr>
        </p:nvSpPr>
        <p:spPr>
          <a:xfrm>
            <a:off x="533400" y="3228975"/>
            <a:ext cx="8259152" cy="1752600"/>
          </a:xfrm>
        </p:spPr>
        <p:txBody>
          <a:bodyPr/>
          <a:lstStyle/>
          <a:p>
            <a:pPr marR="0" eaLnBrk="1" hangingPunct="1">
              <a:spcBef>
                <a:spcPts val="600"/>
              </a:spcBef>
            </a:pPr>
            <a:r>
              <a:rPr lang="en-US" sz="4800" dirty="0"/>
              <a:t>Project Evaluation </a:t>
            </a:r>
          </a:p>
          <a:p>
            <a:pPr marR="0" eaLnBrk="1" hangingPunct="1">
              <a:spcBef>
                <a:spcPts val="600"/>
              </a:spcBef>
            </a:pPr>
            <a:r>
              <a:rPr lang="en-US" sz="4800" dirty="0"/>
              <a:t>and Control: Monitoring Project Performance</a:t>
            </a:r>
          </a:p>
        </p:txBody>
      </p:sp>
      <p:sp>
        <p:nvSpPr>
          <p:cNvPr id="4" name="Slide Number Placeholder 3"/>
          <p:cNvSpPr>
            <a:spLocks noGrp="1"/>
          </p:cNvSpPr>
          <p:nvPr>
            <p:ph type="sldNum" sz="quarter" idx="11"/>
          </p:nvPr>
        </p:nvSpPr>
        <p:spPr/>
        <p:txBody>
          <a:bodyPr wrap="square" numCol="1" anchorCtr="0" compatLnSpc="1">
            <a:prstTxWarp prst="textNoShape">
              <a:avLst/>
            </a:prstTxWarp>
          </a:bodyPr>
          <a:lstStyle/>
          <a:p>
            <a:pPr fontAlgn="base">
              <a:spcBef>
                <a:spcPct val="0"/>
              </a:spcBef>
              <a:spcAft>
                <a:spcPct val="0"/>
              </a:spcAft>
              <a:defRPr/>
            </a:pPr>
            <a:r>
              <a:rPr lang="en-US">
                <a:solidFill>
                  <a:srgbClr val="D1EAEE"/>
                </a:solidFill>
                <a:cs typeface="Arial" charset="0"/>
              </a:rPr>
              <a:t>13-0</a:t>
            </a:r>
            <a:fld id="{862E3943-2AE0-496C-BBE5-F9EA864A8819}" type="slidenum">
              <a:rPr lang="en-US">
                <a:solidFill>
                  <a:srgbClr val="D1EAEE"/>
                </a:solidFill>
                <a:cs typeface="Arial" charset="0"/>
              </a:rPr>
              <a:pPr fontAlgn="base">
                <a:spcBef>
                  <a:spcPct val="0"/>
                </a:spcBef>
                <a:spcAft>
                  <a:spcPct val="0"/>
                </a:spcAft>
                <a:defRPr/>
              </a:pPr>
              <a:t>1</a:t>
            </a:fld>
            <a:endParaRPr lang="en-US">
              <a:solidFill>
                <a:srgbClr val="D1EAEE"/>
              </a:solidFill>
              <a:cs typeface="Arial" charset="0"/>
            </a:endParaRPr>
          </a:p>
        </p:txBody>
      </p:sp>
      <p:sp>
        <p:nvSpPr>
          <p:cNvPr id="10" name="Rectangle 9"/>
          <p:cNvSpPr/>
          <p:nvPr/>
        </p:nvSpPr>
        <p:spPr>
          <a:xfrm>
            <a:off x="3445530" y="5944649"/>
            <a:ext cx="3412469" cy="24622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CA" sz="1000" dirty="0"/>
              <a:t>M10 HANDOUT Tracking Gantt w question blanks.docx</a:t>
            </a:r>
          </a:p>
        </p:txBody>
      </p:sp>
      <p:sp>
        <p:nvSpPr>
          <p:cNvPr id="12" name="TextBox 11"/>
          <p:cNvSpPr txBox="1"/>
          <p:nvPr/>
        </p:nvSpPr>
        <p:spPr>
          <a:xfrm>
            <a:off x="3445530" y="5580287"/>
            <a:ext cx="3488670" cy="24622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CA" sz="1000" dirty="0"/>
              <a:t>M10 </a:t>
            </a:r>
            <a:r>
              <a:rPr lang="en-CA" sz="1000" b="1" dirty="0">
                <a:solidFill>
                  <a:srgbClr val="FF0000"/>
                </a:solidFill>
              </a:rPr>
              <a:t>6058</a:t>
            </a:r>
            <a:r>
              <a:rPr lang="en-CA" sz="1000" dirty="0"/>
              <a:t> Tom Jeff Sue Carol 12.1 w Labour &amp; Mat </a:t>
            </a:r>
            <a:r>
              <a:rPr lang="en-CA" sz="1000" dirty="0" err="1"/>
              <a:t>Cost.mpp</a:t>
            </a:r>
            <a:endParaRPr lang="en-US" sz="900" dirty="0"/>
          </a:p>
        </p:txBody>
      </p:sp>
      <p:sp>
        <p:nvSpPr>
          <p:cNvPr id="13" name="Footer Placeholder 18"/>
          <p:cNvSpPr>
            <a:spLocks noGrp="1"/>
          </p:cNvSpPr>
          <p:nvPr>
            <p:ph type="ftr" sz="quarter" idx="10"/>
          </p:nvPr>
        </p:nvSpPr>
        <p:spPr>
          <a:xfrm>
            <a:off x="152400" y="6553200"/>
            <a:ext cx="7162800" cy="228600"/>
          </a:xfrm>
        </p:spPr>
        <p:txBody>
          <a:bodyPr/>
          <a:lstStyle>
            <a:lvl1pPr>
              <a:defRPr sz="10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000" b="0" i="0" u="none" strike="noStrike" kern="1200" cap="none" spc="0" normalizeH="0" baseline="0" noProof="0" dirty="0">
                <a:ln>
                  <a:noFill/>
                </a:ln>
                <a:solidFill>
                  <a:srgbClr val="DBF5F9">
                    <a:shade val="90000"/>
                  </a:srgbClr>
                </a:solidFill>
                <a:effectLst/>
                <a:uLnTx/>
                <a:uFillTx/>
                <a:latin typeface="Constantia"/>
                <a:ea typeface="+mn-ea"/>
                <a:cs typeface="+mn-cs"/>
              </a:rPr>
              <a:t>Adapted from Pearson’s slides for Project Management: Achieving Competitive Advantage, 3rd Edition, 2013</a:t>
            </a:r>
            <a:endParaRPr kumimoji="0" lang="en-US" sz="1000" b="0" i="0" u="none" strike="noStrike" kern="1200" cap="none" spc="0" normalizeH="0" baseline="0" noProof="0" dirty="0">
              <a:ln>
                <a:noFill/>
              </a:ln>
              <a:solidFill>
                <a:srgbClr val="DBF5F9">
                  <a:shade val="90000"/>
                </a:srgbClr>
              </a:solidFill>
              <a:effectLst/>
              <a:uLnTx/>
              <a:uFillTx/>
              <a:latin typeface="Constantia"/>
              <a:ea typeface="+mn-ea"/>
              <a:cs typeface="+mn-cs"/>
            </a:endParaRPr>
          </a:p>
        </p:txBody>
      </p:sp>
      <p:sp>
        <p:nvSpPr>
          <p:cNvPr id="14" name="TextBox 13"/>
          <p:cNvSpPr txBox="1"/>
          <p:nvPr/>
        </p:nvSpPr>
        <p:spPr>
          <a:xfrm>
            <a:off x="1249271" y="5528254"/>
            <a:ext cx="2149880"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dirty="0"/>
              <a:t>See text in “slide note” for more details </a:t>
            </a:r>
            <a:endParaRPr kumimoji="0" lang="en-CA" sz="1400" i="0" u="none" strike="noStrike" kern="0" cap="none" spc="0" normalizeH="0" baseline="0" noProof="0" dirty="0">
              <a:ln>
                <a:noFill/>
              </a:ln>
              <a:effectLst/>
              <a:uLnTx/>
              <a:uFillTx/>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440" y="5404350"/>
            <a:ext cx="999831" cy="707197"/>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590" y="2760731"/>
            <a:ext cx="490119" cy="494743"/>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590" y="2198738"/>
            <a:ext cx="457033" cy="457033"/>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1454" y="3326018"/>
            <a:ext cx="588390" cy="588390"/>
          </a:xfrm>
          <a:prstGeom prst="rect">
            <a:avLst/>
          </a:prstGeom>
        </p:spPr>
      </p:pic>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2615" y="169969"/>
            <a:ext cx="602003" cy="637992"/>
          </a:xfrm>
          <a:prstGeom prst="rect">
            <a:avLst/>
          </a:prstGeom>
        </p:spPr>
      </p:pic>
      <p:pic>
        <p:nvPicPr>
          <p:cNvPr id="20" name="Picture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6457" y="1589480"/>
            <a:ext cx="545301" cy="545301"/>
          </a:xfrm>
          <a:prstGeom prst="rect">
            <a:avLst/>
          </a:prstGeom>
        </p:spPr>
      </p:pic>
      <p:sp>
        <p:nvSpPr>
          <p:cNvPr id="21" name="TextBox 20"/>
          <p:cNvSpPr txBox="1"/>
          <p:nvPr/>
        </p:nvSpPr>
        <p:spPr>
          <a:xfrm>
            <a:off x="821758" y="314759"/>
            <a:ext cx="1447800"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dirty="0"/>
              <a:t>Exercises</a:t>
            </a:r>
            <a:endParaRPr kumimoji="0" lang="en-CA" sz="1400" i="0" u="none" strike="noStrike" kern="0" cap="none" spc="0" normalizeH="0" baseline="0" noProof="0" dirty="0">
              <a:ln>
                <a:noFill/>
              </a:ln>
              <a:effectLst/>
              <a:uLnTx/>
              <a:uFillTx/>
            </a:endParaRPr>
          </a:p>
        </p:txBody>
      </p:sp>
      <p:sp>
        <p:nvSpPr>
          <p:cNvPr id="22" name="TextBox 21"/>
          <p:cNvSpPr txBox="1"/>
          <p:nvPr/>
        </p:nvSpPr>
        <p:spPr>
          <a:xfrm>
            <a:off x="821758" y="1583624"/>
            <a:ext cx="831460"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dirty="0"/>
              <a:t>Videos</a:t>
            </a:r>
            <a:endParaRPr kumimoji="0" lang="en-CA" sz="1400" i="0" u="none" strike="noStrike" kern="0" cap="none" spc="0" normalizeH="0" baseline="0" noProof="0" dirty="0">
              <a:ln>
                <a:noFill/>
              </a:ln>
              <a:effectLst/>
              <a:uLnTx/>
              <a:uFillTx/>
            </a:endParaRPr>
          </a:p>
        </p:txBody>
      </p:sp>
      <p:sp>
        <p:nvSpPr>
          <p:cNvPr id="23" name="TextBox 22"/>
          <p:cNvSpPr txBox="1"/>
          <p:nvPr/>
        </p:nvSpPr>
        <p:spPr>
          <a:xfrm>
            <a:off x="810709" y="2174176"/>
            <a:ext cx="842509"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dirty="0"/>
              <a:t>Solution</a:t>
            </a:r>
            <a:br>
              <a:rPr lang="en-CA" sz="1400" kern="0" dirty="0"/>
            </a:br>
            <a:r>
              <a:rPr lang="en-CA" sz="1400" kern="0" dirty="0"/>
              <a:t>Slide</a:t>
            </a:r>
            <a:endParaRPr kumimoji="0" lang="en-CA" sz="1400" i="0" u="none" strike="noStrike" kern="0" cap="none" spc="0" normalizeH="0" baseline="0" noProof="0" dirty="0">
              <a:ln>
                <a:noFill/>
              </a:ln>
              <a:effectLst/>
              <a:uLnTx/>
              <a:uFillTx/>
            </a:endParaRPr>
          </a:p>
        </p:txBody>
      </p:sp>
      <p:sp>
        <p:nvSpPr>
          <p:cNvPr id="24" name="TextBox 23"/>
          <p:cNvSpPr txBox="1"/>
          <p:nvPr/>
        </p:nvSpPr>
        <p:spPr>
          <a:xfrm>
            <a:off x="777623" y="2736792"/>
            <a:ext cx="1098802"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noProof="0" dirty="0"/>
              <a:t>PPT </a:t>
            </a:r>
            <a:br>
              <a:rPr lang="en-CA" sz="1400" kern="0" noProof="0" dirty="0"/>
            </a:br>
            <a:r>
              <a:rPr lang="en-CA" sz="1400" kern="0" noProof="0" dirty="0"/>
              <a:t>Animations</a:t>
            </a:r>
            <a:endParaRPr kumimoji="0" lang="en-CA" sz="1400" i="0" u="none" strike="noStrike" kern="0" cap="none" spc="0" normalizeH="0" baseline="0" noProof="0" dirty="0">
              <a:ln>
                <a:noFill/>
              </a:ln>
              <a:effectLst/>
              <a:uLnTx/>
              <a:uFillTx/>
            </a:endParaRPr>
          </a:p>
        </p:txBody>
      </p:sp>
      <p:sp>
        <p:nvSpPr>
          <p:cNvPr id="25" name="TextBox 24"/>
          <p:cNvSpPr txBox="1"/>
          <p:nvPr/>
        </p:nvSpPr>
        <p:spPr>
          <a:xfrm>
            <a:off x="777623" y="3355680"/>
            <a:ext cx="1098802"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noProof="0" dirty="0"/>
              <a:t>Exercise </a:t>
            </a:r>
            <a:br>
              <a:rPr lang="en-CA" sz="1400" kern="0" noProof="0" dirty="0"/>
            </a:br>
            <a:r>
              <a:rPr lang="en-CA" sz="1400" kern="0" noProof="0" dirty="0"/>
              <a:t>Simulation</a:t>
            </a:r>
            <a:endParaRPr kumimoji="0" lang="en-CA" sz="1400" i="0" u="none" strike="noStrike" kern="0" cap="none" spc="0" normalizeH="0" baseline="0" noProof="0" dirty="0">
              <a:ln>
                <a:noFill/>
              </a:ln>
              <a:effectLst/>
              <a:uLnTx/>
              <a:uFillTx/>
            </a:endParaRPr>
          </a:p>
        </p:txBody>
      </p:sp>
      <p:sp>
        <p:nvSpPr>
          <p:cNvPr id="26" name="Octagon 25"/>
          <p:cNvSpPr>
            <a:spLocks noChangeAspect="1"/>
          </p:cNvSpPr>
          <p:nvPr/>
        </p:nvSpPr>
        <p:spPr>
          <a:xfrm>
            <a:off x="266676" y="871918"/>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
        <p:nvSpPr>
          <p:cNvPr id="27" name="TextBox 26"/>
          <p:cNvSpPr txBox="1"/>
          <p:nvPr/>
        </p:nvSpPr>
        <p:spPr>
          <a:xfrm>
            <a:off x="817146" y="887761"/>
            <a:ext cx="1548000"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dirty="0"/>
              <a:t>Do the exercise</a:t>
            </a:r>
            <a:br>
              <a:rPr lang="en-CA" sz="1400" kern="0" dirty="0"/>
            </a:br>
            <a:r>
              <a:rPr lang="en-CA" sz="1400" kern="0" dirty="0"/>
              <a:t>prior to next slide</a:t>
            </a:r>
            <a:endParaRPr kumimoji="0" lang="en-CA" sz="1400" i="0" u="none" strike="noStrike" kern="0" cap="none" spc="0" normalizeH="0" baseline="0" noProof="0" dirty="0">
              <a:ln>
                <a:noFill/>
              </a:ln>
              <a:effectLst/>
              <a:uLnTx/>
              <a:uFillTx/>
            </a:endParaRPr>
          </a:p>
        </p:txBody>
      </p:sp>
      <p:grpSp>
        <p:nvGrpSpPr>
          <p:cNvPr id="28" name="Group 27"/>
          <p:cNvGrpSpPr/>
          <p:nvPr/>
        </p:nvGrpSpPr>
        <p:grpSpPr>
          <a:xfrm>
            <a:off x="6688083" y="5885228"/>
            <a:ext cx="492233" cy="609251"/>
            <a:chOff x="7871950" y="1738712"/>
            <a:chExt cx="1109568" cy="1457070"/>
          </a:xfrm>
        </p:grpSpPr>
        <p:pic>
          <p:nvPicPr>
            <p:cNvPr id="29" name="Picture 2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871950" y="1738712"/>
              <a:ext cx="1109568" cy="1457070"/>
            </a:xfrm>
            <a:prstGeom prst="rect">
              <a:avLst/>
            </a:prstGeom>
          </p:spPr>
        </p:pic>
        <p:sp>
          <p:nvSpPr>
            <p:cNvPr id="30" name="TextBox 29"/>
            <p:cNvSpPr txBox="1"/>
            <p:nvPr/>
          </p:nvSpPr>
          <p:spPr>
            <a:xfrm>
              <a:off x="7897668" y="1978833"/>
              <a:ext cx="1041076" cy="910856"/>
            </a:xfrm>
            <a:prstGeom prst="rect">
              <a:avLst/>
            </a:prstGeom>
            <a:noFill/>
          </p:spPr>
          <p:txBody>
            <a:bodyPr wrap="square" rtlCol="0">
              <a:spAutoFit/>
            </a:bodyPr>
            <a:lstStyle/>
            <a:p>
              <a:pPr algn="ctr"/>
              <a:r>
                <a:rPr lang="en-CA" sz="1050" dirty="0">
                  <a:solidFill>
                    <a:schemeClr val="bg1"/>
                  </a:solidFill>
                  <a:latin typeface="Arial" panose="020B0604020202020204" pitchFamily="34" charset="0"/>
                  <a:cs typeface="Arial" panose="020B0604020202020204" pitchFamily="34" charset="0"/>
                </a:rPr>
                <a:t>Printout</a:t>
              </a:r>
              <a:endParaRPr lang="en-CA" sz="1050" dirty="0">
                <a:solidFill>
                  <a:schemeClr val="bg1"/>
                </a:solidFill>
                <a:latin typeface="+mj-lt"/>
              </a:endParaRPr>
            </a:p>
          </p:txBody>
        </p:sp>
      </p:grpSp>
      <p:grpSp>
        <p:nvGrpSpPr>
          <p:cNvPr id="31" name="Group 30"/>
          <p:cNvGrpSpPr/>
          <p:nvPr/>
        </p:nvGrpSpPr>
        <p:grpSpPr>
          <a:xfrm>
            <a:off x="7252199" y="5885227"/>
            <a:ext cx="492233" cy="609251"/>
            <a:chOff x="7871950" y="1738712"/>
            <a:chExt cx="1109568" cy="1457070"/>
          </a:xfrm>
        </p:grpSpPr>
        <p:pic>
          <p:nvPicPr>
            <p:cNvPr id="32" name="Picture 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871950" y="1738712"/>
              <a:ext cx="1109568" cy="1457070"/>
            </a:xfrm>
            <a:prstGeom prst="rect">
              <a:avLst/>
            </a:prstGeom>
          </p:spPr>
        </p:pic>
        <p:sp>
          <p:nvSpPr>
            <p:cNvPr id="33" name="TextBox 32"/>
            <p:cNvSpPr txBox="1"/>
            <p:nvPr/>
          </p:nvSpPr>
          <p:spPr>
            <a:xfrm>
              <a:off x="7897668" y="1978833"/>
              <a:ext cx="1041076" cy="883286"/>
            </a:xfrm>
            <a:prstGeom prst="rect">
              <a:avLst/>
            </a:prstGeom>
            <a:noFill/>
          </p:spPr>
          <p:txBody>
            <a:bodyPr wrap="square" rtlCol="0">
              <a:spAutoFit/>
            </a:bodyPr>
            <a:lstStyle/>
            <a:p>
              <a:pPr algn="ctr"/>
              <a:r>
                <a:rPr lang="en-CA" sz="900" dirty="0">
                  <a:solidFill>
                    <a:prstClr val="black"/>
                  </a:solidFill>
                  <a:latin typeface="Arial" panose="020B0604020202020204" pitchFamily="34" charset="0"/>
                  <a:cs typeface="Arial" panose="020B0604020202020204" pitchFamily="34" charset="0"/>
                </a:rPr>
                <a:t>Use</a:t>
              </a:r>
              <a:br>
                <a:rPr lang="en-CA" sz="900" dirty="0">
                  <a:solidFill>
                    <a:prstClr val="black"/>
                  </a:solidFill>
                  <a:latin typeface="Arial" panose="020B0604020202020204" pitchFamily="34" charset="0"/>
                  <a:cs typeface="Arial" panose="020B0604020202020204" pitchFamily="34" charset="0"/>
                </a:rPr>
              </a:br>
              <a:r>
                <a:rPr lang="en-CA" sz="900" dirty="0">
                  <a:solidFill>
                    <a:prstClr val="black"/>
                  </a:solidFill>
                  <a:latin typeface="Arial" panose="020B0604020202020204" pitchFamily="34" charset="0"/>
                  <a:cs typeface="Arial" panose="020B0604020202020204" pitchFamily="34" charset="0"/>
                </a:rPr>
                <a:t>Word </a:t>
              </a:r>
              <a:endParaRPr lang="en-CA" sz="900" dirty="0">
                <a:solidFill>
                  <a:prstClr val="black"/>
                </a:solidFill>
                <a:latin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z="3200" dirty="0"/>
              <a:t>Add the following Milestones to Example 12.1</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3869298"/>
              </p:ext>
            </p:extLst>
          </p:nvPr>
        </p:nvGraphicFramePr>
        <p:xfrm>
          <a:off x="460917" y="990600"/>
          <a:ext cx="8229600" cy="111252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dirty="0"/>
                        <a:t>Milestone</a:t>
                      </a:r>
                    </a:p>
                  </a:txBody>
                  <a:tcPr/>
                </a:tc>
                <a:tc>
                  <a:txBody>
                    <a:bodyPr/>
                    <a:lstStyle/>
                    <a:p>
                      <a:r>
                        <a:rPr lang="en-US" dirty="0"/>
                        <a:t>Predecessor</a:t>
                      </a:r>
                    </a:p>
                  </a:txBody>
                  <a:tcPr/>
                </a:tc>
                <a:extLst>
                  <a:ext uri="{0D108BD9-81ED-4DB2-BD59-A6C34878D82A}">
                    <a16:rowId xmlns:a16="http://schemas.microsoft.com/office/drawing/2014/main" val="10000"/>
                  </a:ext>
                </a:extLst>
              </a:tr>
              <a:tr h="370840">
                <a:tc>
                  <a:txBody>
                    <a:bodyPr/>
                    <a:lstStyle/>
                    <a:p>
                      <a:r>
                        <a:rPr lang="en-US" dirty="0"/>
                        <a:t>Bid Review</a:t>
                      </a:r>
                    </a:p>
                  </a:txBody>
                  <a:tcPr/>
                </a:tc>
                <a:tc>
                  <a:txBody>
                    <a:bodyPr/>
                    <a:lstStyle/>
                    <a:p>
                      <a:r>
                        <a:rPr lang="en-US" dirty="0"/>
                        <a:t>C. Document Award</a:t>
                      </a:r>
                    </a:p>
                  </a:txBody>
                  <a:tcPr/>
                </a:tc>
                <a:extLst>
                  <a:ext uri="{0D108BD9-81ED-4DB2-BD59-A6C34878D82A}">
                    <a16:rowId xmlns:a16="http://schemas.microsoft.com/office/drawing/2014/main" val="10001"/>
                  </a:ext>
                </a:extLst>
              </a:tr>
              <a:tr h="370840">
                <a:tc>
                  <a:txBody>
                    <a:bodyPr/>
                    <a:lstStyle/>
                    <a:p>
                      <a:r>
                        <a:rPr lang="en-US" dirty="0"/>
                        <a:t>Bid Award</a:t>
                      </a:r>
                    </a:p>
                  </a:txBody>
                  <a:tcPr/>
                </a:tc>
                <a:tc>
                  <a:txBody>
                    <a:bodyPr/>
                    <a:lstStyle/>
                    <a:p>
                      <a:r>
                        <a:rPr lang="en-US" dirty="0"/>
                        <a:t>D.</a:t>
                      </a:r>
                      <a:r>
                        <a:rPr lang="en-US" baseline="0" dirty="0"/>
                        <a:t> Select Winning Bid</a:t>
                      </a:r>
                      <a:endParaRPr lang="en-US" dirty="0"/>
                    </a:p>
                  </a:txBody>
                  <a:tcPr/>
                </a:tc>
                <a:extLst>
                  <a:ext uri="{0D108BD9-81ED-4DB2-BD59-A6C34878D82A}">
                    <a16:rowId xmlns:a16="http://schemas.microsoft.com/office/drawing/2014/main" val="10002"/>
                  </a:ext>
                </a:extLst>
              </a:tr>
            </a:tbl>
          </a:graphicData>
        </a:graphic>
      </p:graphicFrame>
      <p:sp>
        <p:nvSpPr>
          <p:cNvPr id="4" name="Slide Number Placeholder 3"/>
          <p:cNvSpPr>
            <a:spLocks noGrp="1"/>
          </p:cNvSpPr>
          <p:nvPr>
            <p:ph type="sldNum" sz="quarter" idx="10"/>
          </p:nvPr>
        </p:nvSpPr>
        <p:spPr/>
        <p:txBody>
          <a:bodyPr/>
          <a:lstStyle/>
          <a:p>
            <a:pPr>
              <a:defRPr/>
            </a:pPr>
            <a:fld id="{6605B220-2BF7-448A-9364-02BAA1F5824B}" type="slidenum">
              <a:rPr lang="en-US" smtClean="0"/>
              <a:pPr>
                <a:defRPr/>
              </a:pPr>
              <a:t>10</a:t>
            </a:fld>
            <a:endParaRPr lang="en-US" dirty="0"/>
          </a:p>
        </p:txBody>
      </p:sp>
      <p:sp>
        <p:nvSpPr>
          <p:cNvPr id="6" name="TextBox 5"/>
          <p:cNvSpPr txBox="1"/>
          <p:nvPr/>
        </p:nvSpPr>
        <p:spPr>
          <a:xfrm>
            <a:off x="495300" y="2296060"/>
            <a:ext cx="8153400" cy="415498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200" dirty="0"/>
              <a:t>On the Task Tab  in the Gantt chart view, </a:t>
            </a:r>
            <a:r>
              <a:rPr lang="en-US" sz="2200" b="1" dirty="0">
                <a:solidFill>
                  <a:srgbClr val="FF0000"/>
                </a:solidFill>
              </a:rPr>
              <a:t>click on the task </a:t>
            </a:r>
            <a:r>
              <a:rPr lang="en-US" sz="2200" dirty="0"/>
              <a:t>that will be after the milestone, then click on the Task tab and then milestone. Note, </a:t>
            </a:r>
            <a:r>
              <a:rPr lang="en-US" sz="2200" b="1" dirty="0">
                <a:solidFill>
                  <a:srgbClr val="FF0000"/>
                </a:solidFill>
              </a:rPr>
              <a:t>we could also just enter a new task </a:t>
            </a:r>
            <a:r>
              <a:rPr lang="en-US" sz="2200" dirty="0"/>
              <a:t>and make the duration zero.</a:t>
            </a:r>
          </a:p>
          <a:p>
            <a:endParaRPr lang="en-US" sz="2200" dirty="0"/>
          </a:p>
          <a:p>
            <a:r>
              <a:rPr lang="en-US" sz="2200" dirty="0"/>
              <a:t>Enter Milestone Name </a:t>
            </a:r>
            <a:r>
              <a:rPr lang="en-US" sz="2200" b="1" dirty="0">
                <a:solidFill>
                  <a:srgbClr val="FF0000"/>
                </a:solidFill>
              </a:rPr>
              <a:t>and predecessor</a:t>
            </a:r>
            <a:r>
              <a:rPr lang="en-US" sz="2200" dirty="0"/>
              <a:t>. </a:t>
            </a:r>
          </a:p>
          <a:p>
            <a:endParaRPr lang="en-US" sz="2200" dirty="0"/>
          </a:p>
          <a:p>
            <a:r>
              <a:rPr lang="en-US" sz="2200" dirty="0"/>
              <a:t>For the </a:t>
            </a:r>
            <a:r>
              <a:rPr lang="en-US" sz="2200" b="1" u="sng" dirty="0"/>
              <a:t>1</a:t>
            </a:r>
            <a:r>
              <a:rPr lang="en-US" sz="2200" b="1" u="sng" baseline="30000" dirty="0"/>
              <a:t>st</a:t>
            </a:r>
            <a:r>
              <a:rPr lang="en-US" sz="2200" b="1" u="sng" dirty="0"/>
              <a:t> milestone</a:t>
            </a:r>
            <a:r>
              <a:rPr lang="en-US" sz="2200" dirty="0"/>
              <a:t>, create it with just a predecessor “Document Award”. For the </a:t>
            </a:r>
            <a:r>
              <a:rPr lang="en-US" sz="2200" b="1" u="sng" dirty="0"/>
              <a:t>2</a:t>
            </a:r>
            <a:r>
              <a:rPr lang="en-US" sz="2200" b="1" u="sng" baseline="30000" dirty="0"/>
              <a:t>nd</a:t>
            </a:r>
            <a:r>
              <a:rPr lang="en-US" sz="2200" b="1" u="sng" dirty="0"/>
              <a:t> milestone </a:t>
            </a:r>
            <a:r>
              <a:rPr lang="en-US" sz="2200" dirty="0"/>
              <a:t>create it with </a:t>
            </a:r>
            <a:r>
              <a:rPr lang="en-US" sz="2200" b="1" dirty="0"/>
              <a:t>both a predecessor and a successor</a:t>
            </a:r>
            <a:r>
              <a:rPr lang="en-US" sz="2200" dirty="0"/>
              <a:t>, and remove the existing FS relationship.</a:t>
            </a:r>
          </a:p>
          <a:p>
            <a:endParaRPr lang="en-US" sz="2200" dirty="0"/>
          </a:p>
          <a:p>
            <a:r>
              <a:rPr lang="en-US" sz="2200" dirty="0"/>
              <a:t>Keep this file open for later use.</a:t>
            </a:r>
          </a:p>
        </p:txBody>
      </p:sp>
    </p:spTree>
    <p:extLst>
      <p:ext uri="{BB962C8B-B14F-4D97-AF65-F5344CB8AC3E}">
        <p14:creationId xmlns:p14="http://schemas.microsoft.com/office/powerpoint/2010/main" val="108326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3"/>
          <a:stretch>
            <a:fillRect/>
          </a:stretch>
        </p:blipFill>
        <p:spPr>
          <a:xfrm>
            <a:off x="152400" y="783303"/>
            <a:ext cx="8809024" cy="1731297"/>
          </a:xfrm>
          <a:prstGeom prst="rect">
            <a:avLst/>
          </a:prstGeom>
        </p:spPr>
      </p:pic>
      <p:pic>
        <p:nvPicPr>
          <p:cNvPr id="15" name="Picture 14"/>
          <p:cNvPicPr>
            <a:picLocks noChangeAspect="1"/>
          </p:cNvPicPr>
          <p:nvPr/>
        </p:nvPicPr>
        <p:blipFill>
          <a:blip r:embed="rId4"/>
          <a:stretch>
            <a:fillRect/>
          </a:stretch>
        </p:blipFill>
        <p:spPr>
          <a:xfrm>
            <a:off x="152399" y="4648200"/>
            <a:ext cx="8839661" cy="1782000"/>
          </a:xfrm>
          <a:prstGeom prst="rect">
            <a:avLst/>
          </a:prstGeom>
        </p:spPr>
      </p:pic>
      <p:sp>
        <p:nvSpPr>
          <p:cNvPr id="4" name="Slide Number Placeholder 3"/>
          <p:cNvSpPr>
            <a:spLocks noGrp="1"/>
          </p:cNvSpPr>
          <p:nvPr>
            <p:ph type="sldNum" sz="quarter" idx="10"/>
          </p:nvPr>
        </p:nvSpPr>
        <p:spPr/>
        <p:txBody>
          <a:bodyPr/>
          <a:lstStyle/>
          <a:p>
            <a:pPr>
              <a:defRPr/>
            </a:pPr>
            <a:fld id="{6605B220-2BF7-448A-9364-02BAA1F5824B}" type="slidenum">
              <a:rPr lang="en-US" smtClean="0"/>
              <a:pPr>
                <a:defRPr/>
              </a:pPr>
              <a:t>11</a:t>
            </a:fld>
            <a:endParaRPr lang="en-US" dirty="0"/>
          </a:p>
        </p:txBody>
      </p:sp>
      <p:sp>
        <p:nvSpPr>
          <p:cNvPr id="6" name="Action Button: Help 5">
            <a:hlinkClick r:id="" action="ppaction://noaction" highlightClick="1"/>
          </p:cNvPr>
          <p:cNvSpPr/>
          <p:nvPr/>
        </p:nvSpPr>
        <p:spPr>
          <a:xfrm>
            <a:off x="121762" y="2751965"/>
            <a:ext cx="8839661" cy="1600689"/>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We can now see the 2 milestones we added in both views, and we can see why “Calculate Costs” doesn’t start after “Assign Bids” -- if you look </a:t>
            </a:r>
            <a:r>
              <a:rPr lang="en-US" b="1" dirty="0"/>
              <a:t>very closely</a:t>
            </a:r>
            <a:r>
              <a:rPr lang="en-US" dirty="0"/>
              <a:t>, you can see there is </a:t>
            </a:r>
            <a:r>
              <a:rPr lang="en-US" b="1" dirty="0">
                <a:solidFill>
                  <a:srgbClr val="FF0000"/>
                </a:solidFill>
              </a:rPr>
              <a:t>not</a:t>
            </a:r>
            <a:r>
              <a:rPr lang="en-US" dirty="0"/>
              <a:t> an arrow between the 2 activities. And you can see from the Gantt Chart and Predecessors column that Calculate Costs is </a:t>
            </a:r>
            <a:r>
              <a:rPr lang="en-US" b="1" dirty="0">
                <a:solidFill>
                  <a:srgbClr val="FF0000"/>
                </a:solidFill>
              </a:rPr>
              <a:t>not</a:t>
            </a:r>
            <a:r>
              <a:rPr lang="en-US" dirty="0"/>
              <a:t> dependent upon Bid Review, and you can see the same in the Leveling Gantt View but via the </a:t>
            </a:r>
            <a:r>
              <a:rPr lang="en-US" b="1" dirty="0"/>
              <a:t>Successors</a:t>
            </a:r>
            <a:r>
              <a:rPr lang="en-US" dirty="0"/>
              <a:t> column.</a:t>
            </a:r>
          </a:p>
        </p:txBody>
      </p:sp>
      <p:sp>
        <p:nvSpPr>
          <p:cNvPr id="13" name="Title 1"/>
          <p:cNvSpPr txBox="1">
            <a:spLocks/>
          </p:cNvSpPr>
          <p:nvPr/>
        </p:nvSpPr>
        <p:spPr>
          <a:xfrm>
            <a:off x="255006" y="129415"/>
            <a:ext cx="8229600" cy="1143000"/>
          </a:xfrm>
          <a:prstGeom prst="rect">
            <a:avLst/>
          </a:prstGeom>
        </p:spPr>
        <p:txBody>
          <a:bodyPr>
            <a:normAutofit/>
          </a:bodyPr>
          <a:lst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r>
              <a:rPr lang="en-US" sz="3200" dirty="0"/>
              <a:t>Example 12.1 with Milestones </a:t>
            </a:r>
            <a:r>
              <a:rPr lang="en-US" sz="3200" dirty="0">
                <a:solidFill>
                  <a:srgbClr val="FF0000"/>
                </a:solidFill>
              </a:rPr>
              <a:t>Added</a:t>
            </a:r>
          </a:p>
        </p:txBody>
      </p:sp>
      <p:sp>
        <p:nvSpPr>
          <p:cNvPr id="10" name="Oval 9"/>
          <p:cNvSpPr/>
          <p:nvPr/>
        </p:nvSpPr>
        <p:spPr>
          <a:xfrm>
            <a:off x="5638800" y="5181600"/>
            <a:ext cx="1219200" cy="914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p:cNvSpPr/>
          <p:nvPr/>
        </p:nvSpPr>
        <p:spPr>
          <a:xfrm>
            <a:off x="3265393" y="5943600"/>
            <a:ext cx="2373407" cy="369332"/>
          </a:xfrm>
          <a:prstGeom prst="rect">
            <a:avLst/>
          </a:prstGeom>
          <a:noFill/>
          <a:ln>
            <a:solidFill>
              <a:schemeClr val="tx1"/>
            </a:solidFill>
          </a:ln>
        </p:spPr>
        <p:txBody>
          <a:bodyPr wrap="none">
            <a:spAutoFit/>
          </a:bodyPr>
          <a:lstStyle/>
          <a:p>
            <a:r>
              <a:rPr lang="en-US" b="1" u="sng" dirty="0">
                <a:solidFill>
                  <a:srgbClr val="FF0000"/>
                </a:solidFill>
              </a:rPr>
              <a:t>Leveling</a:t>
            </a:r>
            <a:r>
              <a:rPr lang="en-US" dirty="0"/>
              <a:t> Gantt View </a:t>
            </a:r>
            <a:endParaRPr lang="en-CA" dirty="0"/>
          </a:p>
        </p:txBody>
      </p:sp>
      <p:sp>
        <p:nvSpPr>
          <p:cNvPr id="20" name="Rectangle 19"/>
          <p:cNvSpPr/>
          <p:nvPr/>
        </p:nvSpPr>
        <p:spPr>
          <a:xfrm>
            <a:off x="3385525" y="2074272"/>
            <a:ext cx="1373133" cy="369332"/>
          </a:xfrm>
          <a:prstGeom prst="rect">
            <a:avLst/>
          </a:prstGeom>
          <a:noFill/>
          <a:ln>
            <a:solidFill>
              <a:schemeClr val="tx1"/>
            </a:solidFill>
          </a:ln>
        </p:spPr>
        <p:txBody>
          <a:bodyPr wrap="none">
            <a:spAutoFit/>
          </a:bodyPr>
          <a:lstStyle/>
          <a:p>
            <a:r>
              <a:rPr lang="en-US" dirty="0"/>
              <a:t>Gantt View </a:t>
            </a:r>
            <a:endParaRPr lang="en-CA" dirty="0"/>
          </a:p>
        </p:txBody>
      </p:sp>
      <p:sp>
        <p:nvSpPr>
          <p:cNvPr id="23" name="Oval 22"/>
          <p:cNvSpPr/>
          <p:nvPr/>
        </p:nvSpPr>
        <p:spPr>
          <a:xfrm>
            <a:off x="5715000" y="1285268"/>
            <a:ext cx="685800" cy="838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Oval 23"/>
          <p:cNvSpPr/>
          <p:nvPr/>
        </p:nvSpPr>
        <p:spPr>
          <a:xfrm>
            <a:off x="2616515" y="1662263"/>
            <a:ext cx="685800" cy="2946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Oval 24"/>
          <p:cNvSpPr/>
          <p:nvPr/>
        </p:nvSpPr>
        <p:spPr>
          <a:xfrm>
            <a:off x="2438400" y="5562600"/>
            <a:ext cx="685800" cy="2946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14681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655" y="308345"/>
            <a:ext cx="8229600" cy="1143000"/>
          </a:xfrm>
        </p:spPr>
        <p:txBody>
          <a:bodyPr/>
          <a:lstStyle/>
          <a:p>
            <a:r>
              <a:rPr lang="en-US" dirty="0"/>
              <a:t>Monitoring Project Performance</a:t>
            </a:r>
          </a:p>
        </p:txBody>
      </p:sp>
      <p:sp>
        <p:nvSpPr>
          <p:cNvPr id="4" name="Content Placeholder 3"/>
          <p:cNvSpPr>
            <a:spLocks noGrp="1"/>
          </p:cNvSpPr>
          <p:nvPr>
            <p:ph idx="1"/>
          </p:nvPr>
        </p:nvSpPr>
        <p:spPr>
          <a:xfrm>
            <a:off x="287013" y="1224920"/>
            <a:ext cx="8229600" cy="5101855"/>
          </a:xfrm>
        </p:spPr>
        <p:txBody>
          <a:bodyPr/>
          <a:lstStyle/>
          <a:p>
            <a:r>
              <a:rPr lang="en-US" b="1" dirty="0"/>
              <a:t>Now that we have added milestones </a:t>
            </a:r>
            <a:r>
              <a:rPr lang="en-US" dirty="0"/>
              <a:t>to our project plan, we’re ready to </a:t>
            </a:r>
            <a:r>
              <a:rPr lang="en-US" b="1" dirty="0"/>
              <a:t>baseline</a:t>
            </a:r>
            <a:r>
              <a:rPr lang="en-US" dirty="0"/>
              <a:t> the project in MS Project, which will create a schedule baseline and a cost baseline.</a:t>
            </a:r>
          </a:p>
          <a:p>
            <a:r>
              <a:rPr lang="en-US" b="1" dirty="0">
                <a:solidFill>
                  <a:srgbClr val="FF0000"/>
                </a:solidFill>
              </a:rPr>
              <a:t>On the Project Tab select “Set Baseline”, click on “Set Baseline” again, and click “Okay”.  </a:t>
            </a:r>
            <a:r>
              <a:rPr lang="en-US" dirty="0"/>
              <a:t>Now we can monitor and control this project by comparing Activity actuals or changes to our plan, with the original baseline schedule. </a:t>
            </a:r>
          </a:p>
        </p:txBody>
      </p:sp>
      <p:sp>
        <p:nvSpPr>
          <p:cNvPr id="3" name="Slide Number Placeholder 2"/>
          <p:cNvSpPr>
            <a:spLocks noGrp="1"/>
          </p:cNvSpPr>
          <p:nvPr>
            <p:ph type="sldNum" sz="quarter" idx="10"/>
          </p:nvPr>
        </p:nvSpPr>
        <p:spPr/>
        <p:txBody>
          <a:bodyPr/>
          <a:lstStyle/>
          <a:p>
            <a:pPr>
              <a:defRPr/>
            </a:pPr>
            <a:fld id="{1FB93FE5-0CFE-4F97-8A8F-28BD266A12C9}" type="slidenum">
              <a:rPr lang="en-US" smtClean="0"/>
              <a:pPr>
                <a:defRPr/>
              </a:pPr>
              <a:t>12</a:t>
            </a:fld>
            <a:endParaRPr lang="en-US" dirty="0"/>
          </a:p>
        </p:txBody>
      </p:sp>
      <p:sp>
        <p:nvSpPr>
          <p:cNvPr id="5" name="TextBox 4"/>
          <p:cNvSpPr txBox="1"/>
          <p:nvPr/>
        </p:nvSpPr>
        <p:spPr>
          <a:xfrm>
            <a:off x="806519" y="5358669"/>
            <a:ext cx="2362200"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dirty="0"/>
              <a:t>We are baselining our 12.1 Project</a:t>
            </a:r>
          </a:p>
        </p:txBody>
      </p:sp>
      <p:sp>
        <p:nvSpPr>
          <p:cNvPr id="8" name="TextBox 7"/>
          <p:cNvSpPr txBox="1"/>
          <p:nvPr/>
        </p:nvSpPr>
        <p:spPr>
          <a:xfrm>
            <a:off x="3409218" y="5915599"/>
            <a:ext cx="4860270" cy="30777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CA" sz="1400" dirty="0"/>
              <a:t>M10 </a:t>
            </a:r>
            <a:r>
              <a:rPr lang="en-CA" sz="1400" b="1" dirty="0">
                <a:solidFill>
                  <a:srgbClr val="FF0000"/>
                </a:solidFill>
              </a:rPr>
              <a:t>6058</a:t>
            </a:r>
            <a:r>
              <a:rPr lang="en-CA" sz="1400" dirty="0"/>
              <a:t> Tom Jeff Sue Carol 12.1 w Labour &amp; Mat </a:t>
            </a:r>
            <a:r>
              <a:rPr lang="en-CA" sz="1400" dirty="0" err="1"/>
              <a:t>Cost.mpp</a:t>
            </a:r>
            <a:endParaRPr lang="en-US" sz="1200"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96263" y="5213650"/>
            <a:ext cx="602003" cy="637992"/>
          </a:xfrm>
          <a:prstGeom prst="rect">
            <a:avLst/>
          </a:prstGeom>
        </p:spPr>
      </p:pic>
      <p:sp>
        <p:nvSpPr>
          <p:cNvPr id="10" name="Octagon 9"/>
          <p:cNvSpPr>
            <a:spLocks noChangeAspect="1"/>
          </p:cNvSpPr>
          <p:nvPr/>
        </p:nvSpPr>
        <p:spPr>
          <a:xfrm>
            <a:off x="8420324" y="5915599"/>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Tree>
    <p:extLst>
      <p:ext uri="{BB962C8B-B14F-4D97-AF65-F5344CB8AC3E}">
        <p14:creationId xmlns:p14="http://schemas.microsoft.com/office/powerpoint/2010/main" val="3421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605B220-2BF7-448A-9364-02BAA1F5824B}" type="slidenum">
              <a:rPr lang="en-US" smtClean="0"/>
              <a:pPr>
                <a:defRPr/>
              </a:pPr>
              <a:t>13</a:t>
            </a:fld>
            <a:endParaRPr lang="en-US" dirty="0"/>
          </a:p>
        </p:txBody>
      </p:sp>
      <p:sp>
        <p:nvSpPr>
          <p:cNvPr id="6" name="Action Button: Help 5">
            <a:hlinkClick r:id="" action="ppaction://noaction" highlightClick="1"/>
          </p:cNvPr>
          <p:cNvSpPr/>
          <p:nvPr/>
        </p:nvSpPr>
        <p:spPr>
          <a:xfrm>
            <a:off x="127503" y="2743200"/>
            <a:ext cx="8839661" cy="699687"/>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We’re in the </a:t>
            </a:r>
            <a:r>
              <a:rPr lang="en-US" b="1" u="sng" dirty="0"/>
              <a:t>Gantt</a:t>
            </a:r>
            <a:r>
              <a:rPr lang="en-US" dirty="0"/>
              <a:t> Chart view above, so nothing looks different after baselining.  But in the </a:t>
            </a:r>
            <a:r>
              <a:rPr lang="en-US" b="1" u="sng" dirty="0">
                <a:solidFill>
                  <a:srgbClr val="FF0000"/>
                </a:solidFill>
              </a:rPr>
              <a:t>Tracking</a:t>
            </a:r>
            <a:r>
              <a:rPr lang="en-US" b="1" dirty="0"/>
              <a:t> Gantt </a:t>
            </a:r>
            <a:r>
              <a:rPr lang="en-US" dirty="0"/>
              <a:t>below, we can see our Schedule Baseline in dark grey.</a:t>
            </a:r>
          </a:p>
        </p:txBody>
      </p:sp>
      <p:sp>
        <p:nvSpPr>
          <p:cNvPr id="13" name="Title 1"/>
          <p:cNvSpPr txBox="1">
            <a:spLocks/>
          </p:cNvSpPr>
          <p:nvPr/>
        </p:nvSpPr>
        <p:spPr>
          <a:xfrm>
            <a:off x="255006" y="129415"/>
            <a:ext cx="8229600" cy="1143000"/>
          </a:xfrm>
          <a:prstGeom prst="rect">
            <a:avLst/>
          </a:prstGeom>
        </p:spPr>
        <p:txBody>
          <a:bodyPr>
            <a:normAutofit/>
          </a:bodyPr>
          <a:lst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r>
              <a:rPr lang="en-US" sz="3200" dirty="0"/>
              <a:t>Example 12.1 with milestones </a:t>
            </a:r>
            <a:r>
              <a:rPr lang="en-US" sz="3200" dirty="0">
                <a:solidFill>
                  <a:srgbClr val="FF0000"/>
                </a:solidFill>
              </a:rPr>
              <a:t>after baselining</a:t>
            </a:r>
          </a:p>
        </p:txBody>
      </p:sp>
      <p:sp>
        <p:nvSpPr>
          <p:cNvPr id="15" name="Action Button: Help 14">
            <a:hlinkClick r:id="" action="ppaction://noaction" highlightClick="1"/>
          </p:cNvPr>
          <p:cNvSpPr/>
          <p:nvPr/>
        </p:nvSpPr>
        <p:spPr>
          <a:xfrm>
            <a:off x="127504" y="5543299"/>
            <a:ext cx="8839660" cy="1025191"/>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Note that our 2</a:t>
            </a:r>
            <a:r>
              <a:rPr lang="en-US" sz="2000" baseline="30000" dirty="0"/>
              <a:t>nd</a:t>
            </a:r>
            <a:r>
              <a:rPr lang="en-US" sz="2000" dirty="0"/>
              <a:t> task is </a:t>
            </a:r>
            <a:r>
              <a:rPr lang="en-US" sz="2000" b="1" dirty="0">
                <a:solidFill>
                  <a:srgbClr val="FF0000"/>
                </a:solidFill>
              </a:rPr>
              <a:t>NOT</a:t>
            </a:r>
            <a:r>
              <a:rPr lang="en-US" sz="2000" dirty="0"/>
              <a:t> </a:t>
            </a:r>
            <a:r>
              <a:rPr lang="en-US" sz="2000" b="1" dirty="0">
                <a:solidFill>
                  <a:srgbClr val="FF0000"/>
                </a:solidFill>
              </a:rPr>
              <a:t>showing as a red Critical Path </a:t>
            </a:r>
            <a:r>
              <a:rPr lang="en-US" sz="2000" dirty="0">
                <a:solidFill>
                  <a:schemeClr val="bg1"/>
                </a:solidFill>
              </a:rPr>
              <a:t>task</a:t>
            </a:r>
            <a:r>
              <a:rPr lang="en-US" sz="2000" dirty="0"/>
              <a:t>.  This is because of our manual leveling delay we inserted for the 3</a:t>
            </a:r>
            <a:r>
              <a:rPr lang="en-US" sz="2000" baseline="30000" dirty="0"/>
              <a:t>rd</a:t>
            </a:r>
            <a:r>
              <a:rPr lang="en-US" sz="2000" dirty="0"/>
              <a:t> task.  Look a the merge coming into the 4</a:t>
            </a:r>
            <a:r>
              <a:rPr lang="en-US" sz="2000" baseline="30000" dirty="0"/>
              <a:t>th</a:t>
            </a:r>
            <a:r>
              <a:rPr lang="en-US" sz="2000" dirty="0"/>
              <a:t> task.</a:t>
            </a:r>
          </a:p>
        </p:txBody>
      </p:sp>
      <p:pic>
        <p:nvPicPr>
          <p:cNvPr id="3" name="Picture 2"/>
          <p:cNvPicPr>
            <a:picLocks noChangeAspect="1"/>
          </p:cNvPicPr>
          <p:nvPr/>
        </p:nvPicPr>
        <p:blipFill>
          <a:blip r:embed="rId3"/>
          <a:stretch>
            <a:fillRect/>
          </a:stretch>
        </p:blipFill>
        <p:spPr>
          <a:xfrm>
            <a:off x="127503" y="838200"/>
            <a:ext cx="8839661" cy="1764752"/>
          </a:xfrm>
          <a:prstGeom prst="rect">
            <a:avLst/>
          </a:prstGeom>
        </p:spPr>
      </p:pic>
      <p:pic>
        <p:nvPicPr>
          <p:cNvPr id="7" name="Picture 6"/>
          <p:cNvPicPr>
            <a:picLocks noChangeAspect="1"/>
          </p:cNvPicPr>
          <p:nvPr/>
        </p:nvPicPr>
        <p:blipFill>
          <a:blip r:embed="rId4"/>
          <a:stretch>
            <a:fillRect/>
          </a:stretch>
        </p:blipFill>
        <p:spPr>
          <a:xfrm>
            <a:off x="130756" y="3581400"/>
            <a:ext cx="8836408" cy="1823386"/>
          </a:xfrm>
          <a:prstGeom prst="rect">
            <a:avLst/>
          </a:prstGeom>
        </p:spPr>
      </p:pic>
    </p:spTree>
    <p:extLst>
      <p:ext uri="{BB962C8B-B14F-4D97-AF65-F5344CB8AC3E}">
        <p14:creationId xmlns:p14="http://schemas.microsoft.com/office/powerpoint/2010/main" val="3275865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3"/>
          <a:stretch>
            <a:fillRect/>
          </a:stretch>
        </p:blipFill>
        <p:spPr>
          <a:xfrm>
            <a:off x="127503" y="755377"/>
            <a:ext cx="8872835" cy="1771375"/>
          </a:xfrm>
          <a:prstGeom prst="rect">
            <a:avLst/>
          </a:prstGeom>
        </p:spPr>
      </p:pic>
      <p:sp>
        <p:nvSpPr>
          <p:cNvPr id="4" name="Slide Number Placeholder 3"/>
          <p:cNvSpPr>
            <a:spLocks noGrp="1"/>
          </p:cNvSpPr>
          <p:nvPr>
            <p:ph type="sldNum" sz="quarter" idx="10"/>
          </p:nvPr>
        </p:nvSpPr>
        <p:spPr/>
        <p:txBody>
          <a:bodyPr/>
          <a:lstStyle/>
          <a:p>
            <a:pPr>
              <a:defRPr/>
            </a:pPr>
            <a:fld id="{6605B220-2BF7-448A-9364-02BAA1F5824B}" type="slidenum">
              <a:rPr lang="en-US" smtClean="0"/>
              <a:pPr>
                <a:defRPr/>
              </a:pPr>
              <a:t>14</a:t>
            </a:fld>
            <a:endParaRPr lang="en-US" dirty="0"/>
          </a:p>
        </p:txBody>
      </p:sp>
      <p:sp>
        <p:nvSpPr>
          <p:cNvPr id="6" name="Action Button: Help 5">
            <a:hlinkClick r:id="" action="ppaction://noaction" highlightClick="1"/>
          </p:cNvPr>
          <p:cNvSpPr/>
          <p:nvPr/>
        </p:nvSpPr>
        <p:spPr>
          <a:xfrm>
            <a:off x="152400" y="2727651"/>
            <a:ext cx="8847938" cy="383773"/>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We’re back in the </a:t>
            </a:r>
            <a:r>
              <a:rPr lang="en-US" b="1" u="sng" dirty="0"/>
              <a:t>Gantt</a:t>
            </a:r>
            <a:r>
              <a:rPr lang="en-US" dirty="0"/>
              <a:t> Chart view, but let’s look at how the 3 approaches are different. </a:t>
            </a:r>
          </a:p>
        </p:txBody>
      </p:sp>
      <p:sp>
        <p:nvSpPr>
          <p:cNvPr id="13" name="Title 1"/>
          <p:cNvSpPr txBox="1">
            <a:spLocks/>
          </p:cNvSpPr>
          <p:nvPr/>
        </p:nvSpPr>
        <p:spPr>
          <a:xfrm>
            <a:off x="255006" y="129415"/>
            <a:ext cx="8229600" cy="1143000"/>
          </a:xfrm>
          <a:prstGeom prst="rect">
            <a:avLst/>
          </a:prstGeom>
        </p:spPr>
        <p:txBody>
          <a:bodyPr>
            <a:normAutofit/>
          </a:bodyPr>
          <a:lst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r>
              <a:rPr lang="en-US" sz="3200" dirty="0"/>
              <a:t>Example 12.1 with Milestones - Issues</a:t>
            </a:r>
            <a:endParaRPr lang="en-US" sz="3200" dirty="0">
              <a:solidFill>
                <a:srgbClr val="FF0000"/>
              </a:solidFill>
            </a:endParaRPr>
          </a:p>
        </p:txBody>
      </p:sp>
      <p:sp>
        <p:nvSpPr>
          <p:cNvPr id="14" name="Rectangle 13">
            <a:hlinkClick r:id="" action="ppaction://noaction" highlightClick="1"/>
          </p:cNvPr>
          <p:cNvSpPr/>
          <p:nvPr/>
        </p:nvSpPr>
        <p:spPr>
          <a:xfrm>
            <a:off x="152401" y="4043060"/>
            <a:ext cx="2332905" cy="2281540"/>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dk1"/>
                </a:solidFill>
              </a:rPr>
              <a:t>First, note the 4</a:t>
            </a:r>
            <a:r>
              <a:rPr lang="en-US" sz="1600" baseline="30000" dirty="0">
                <a:solidFill>
                  <a:schemeClr val="dk1"/>
                </a:solidFill>
              </a:rPr>
              <a:t>th</a:t>
            </a:r>
            <a:r>
              <a:rPr lang="en-US" sz="1600" dirty="0">
                <a:solidFill>
                  <a:schemeClr val="dk1"/>
                </a:solidFill>
              </a:rPr>
              <a:t> task (</a:t>
            </a:r>
            <a:r>
              <a:rPr lang="en-US" sz="1600" b="1" dirty="0">
                <a:solidFill>
                  <a:srgbClr val="FF0000"/>
                </a:solidFill>
              </a:rPr>
              <a:t>NOT</a:t>
            </a:r>
            <a:r>
              <a:rPr lang="en-US" sz="1600" dirty="0">
                <a:solidFill>
                  <a:schemeClr val="dk1"/>
                </a:solidFill>
              </a:rPr>
              <a:t> the 3</a:t>
            </a:r>
            <a:r>
              <a:rPr lang="en-US" sz="1600" baseline="30000" dirty="0">
                <a:solidFill>
                  <a:schemeClr val="dk1"/>
                </a:solidFill>
              </a:rPr>
              <a:t>rd</a:t>
            </a:r>
            <a:r>
              <a:rPr lang="en-US" sz="1600" dirty="0">
                <a:solidFill>
                  <a:schemeClr val="dk1"/>
                </a:solidFill>
              </a:rPr>
              <a:t>) is dependent on the 2</a:t>
            </a:r>
            <a:r>
              <a:rPr lang="en-US" sz="1600" baseline="30000" dirty="0">
                <a:solidFill>
                  <a:schemeClr val="dk1"/>
                </a:solidFill>
              </a:rPr>
              <a:t>nd</a:t>
            </a:r>
            <a:r>
              <a:rPr lang="en-US" sz="1600" dirty="0">
                <a:solidFill>
                  <a:schemeClr val="dk1"/>
                </a:solidFill>
              </a:rPr>
              <a:t> task </a:t>
            </a:r>
            <a:r>
              <a:rPr lang="en-US" sz="1600" b="1" u="sng" dirty="0">
                <a:solidFill>
                  <a:srgbClr val="FF0000"/>
                </a:solidFill>
              </a:rPr>
              <a:t>but</a:t>
            </a:r>
            <a:r>
              <a:rPr lang="en-US" sz="1600" u="sng" dirty="0">
                <a:solidFill>
                  <a:schemeClr val="dk1"/>
                </a:solidFill>
              </a:rPr>
              <a:t> </a:t>
            </a:r>
            <a:r>
              <a:rPr lang="en-US" sz="1600" b="1" u="sng" dirty="0">
                <a:solidFill>
                  <a:srgbClr val="FF0000"/>
                </a:solidFill>
              </a:rPr>
              <a:t>also note</a:t>
            </a:r>
            <a:r>
              <a:rPr lang="en-US" sz="1600" dirty="0">
                <a:solidFill>
                  <a:schemeClr val="dk1"/>
                </a:solidFill>
              </a:rPr>
              <a:t>, the 4</a:t>
            </a:r>
            <a:r>
              <a:rPr lang="en-US" sz="1600" baseline="30000" dirty="0">
                <a:solidFill>
                  <a:schemeClr val="dk1"/>
                </a:solidFill>
              </a:rPr>
              <a:t>th</a:t>
            </a:r>
            <a:r>
              <a:rPr lang="en-US" sz="1600" dirty="0">
                <a:solidFill>
                  <a:schemeClr val="dk1"/>
                </a:solidFill>
              </a:rPr>
              <a:t> task is </a:t>
            </a:r>
            <a:r>
              <a:rPr lang="en-US" sz="1600" b="1" dirty="0">
                <a:solidFill>
                  <a:srgbClr val="FF0000"/>
                </a:solidFill>
              </a:rPr>
              <a:t>NOT</a:t>
            </a:r>
            <a:r>
              <a:rPr lang="en-US" sz="1600" dirty="0">
                <a:solidFill>
                  <a:schemeClr val="dk1"/>
                </a:solidFill>
              </a:rPr>
              <a:t> dependent on the milestone being completed prior to starting the 4</a:t>
            </a:r>
            <a:r>
              <a:rPr lang="en-US" sz="1600" baseline="30000" dirty="0">
                <a:solidFill>
                  <a:schemeClr val="dk1"/>
                </a:solidFill>
              </a:rPr>
              <a:t>th</a:t>
            </a:r>
            <a:r>
              <a:rPr lang="en-US" sz="1600" dirty="0">
                <a:solidFill>
                  <a:schemeClr val="dk1"/>
                </a:solidFill>
              </a:rPr>
              <a:t> task.</a:t>
            </a:r>
          </a:p>
        </p:txBody>
      </p:sp>
      <p:pic>
        <p:nvPicPr>
          <p:cNvPr id="15" name="Picture 14"/>
          <p:cNvPicPr>
            <a:picLocks noChangeAspect="1"/>
          </p:cNvPicPr>
          <p:nvPr/>
        </p:nvPicPr>
        <p:blipFill>
          <a:blip r:embed="rId4"/>
          <a:stretch>
            <a:fillRect/>
          </a:stretch>
        </p:blipFill>
        <p:spPr>
          <a:xfrm>
            <a:off x="3835400" y="4953000"/>
            <a:ext cx="5190339" cy="736620"/>
          </a:xfrm>
          <a:prstGeom prst="rect">
            <a:avLst/>
          </a:prstGeom>
          <a:ln>
            <a:solidFill>
              <a:srgbClr val="00B050"/>
            </a:solidFill>
          </a:ln>
        </p:spPr>
        <p:style>
          <a:lnRef idx="2">
            <a:schemeClr val="dk1"/>
          </a:lnRef>
          <a:fillRef idx="1">
            <a:schemeClr val="lt1"/>
          </a:fillRef>
          <a:effectRef idx="0">
            <a:schemeClr val="dk1"/>
          </a:effectRef>
          <a:fontRef idx="minor">
            <a:schemeClr val="dk1"/>
          </a:fontRef>
        </p:style>
      </p:pic>
      <p:pic>
        <p:nvPicPr>
          <p:cNvPr id="16" name="Picture 15"/>
          <p:cNvPicPr>
            <a:picLocks noChangeAspect="1"/>
          </p:cNvPicPr>
          <p:nvPr/>
        </p:nvPicPr>
        <p:blipFill rotWithShape="1">
          <a:blip r:embed="rId5"/>
          <a:srcRect b="11569"/>
          <a:stretch/>
        </p:blipFill>
        <p:spPr>
          <a:xfrm>
            <a:off x="3810001" y="3296576"/>
            <a:ext cx="5190338" cy="746484"/>
          </a:xfrm>
          <a:prstGeom prst="rect">
            <a:avLst/>
          </a:prstGeom>
          <a:ln>
            <a:solidFill>
              <a:srgbClr val="00B050"/>
            </a:solidFill>
          </a:ln>
        </p:spPr>
        <p:style>
          <a:lnRef idx="2">
            <a:schemeClr val="dk1"/>
          </a:lnRef>
          <a:fillRef idx="1">
            <a:schemeClr val="lt1"/>
          </a:fillRef>
          <a:effectRef idx="0">
            <a:schemeClr val="dk1"/>
          </a:effectRef>
          <a:fontRef idx="minor">
            <a:schemeClr val="dk1"/>
          </a:fontRef>
        </p:style>
      </p:pic>
      <p:sp>
        <p:nvSpPr>
          <p:cNvPr id="17" name="Rectangle 16">
            <a:hlinkClick r:id="" action="ppaction://noaction" highlightClick="1"/>
          </p:cNvPr>
          <p:cNvSpPr/>
          <p:nvPr/>
        </p:nvSpPr>
        <p:spPr>
          <a:xfrm>
            <a:off x="2679700" y="5676920"/>
            <a:ext cx="6358739" cy="647680"/>
          </a:xfrm>
          <a:prstGeom prst="rect">
            <a:avLst/>
          </a:prstGeom>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r>
              <a:rPr lang="en-US" sz="1600" dirty="0"/>
              <a:t>We could have also </a:t>
            </a:r>
            <a:r>
              <a:rPr lang="en-US" sz="1600" b="1" dirty="0">
                <a:solidFill>
                  <a:srgbClr val="FF0000"/>
                </a:solidFill>
              </a:rPr>
              <a:t>added</a:t>
            </a:r>
            <a:r>
              <a:rPr lang="en-US" sz="1600" dirty="0"/>
              <a:t> an FS arrow between the 4</a:t>
            </a:r>
            <a:r>
              <a:rPr lang="en-US" sz="1600" baseline="30000" dirty="0"/>
              <a:t>th</a:t>
            </a:r>
            <a:r>
              <a:rPr lang="en-US" sz="1600" dirty="0"/>
              <a:t> and 5</a:t>
            </a:r>
            <a:r>
              <a:rPr lang="en-US" sz="1600" baseline="30000" dirty="0"/>
              <a:t>th</a:t>
            </a:r>
            <a:r>
              <a:rPr lang="en-US" sz="1600" dirty="0"/>
              <a:t> tasks, but it ends up as the same logic as the 1</a:t>
            </a:r>
            <a:r>
              <a:rPr lang="en-US" sz="1600" baseline="30000" dirty="0"/>
              <a:t>st</a:t>
            </a:r>
            <a:r>
              <a:rPr lang="en-US" sz="1600" dirty="0"/>
              <a:t> milestone</a:t>
            </a:r>
          </a:p>
        </p:txBody>
      </p:sp>
      <p:sp>
        <p:nvSpPr>
          <p:cNvPr id="18" name="Rectangle 17">
            <a:hlinkClick r:id="" action="ppaction://noaction" highlightClick="1"/>
          </p:cNvPr>
          <p:cNvSpPr/>
          <p:nvPr/>
        </p:nvSpPr>
        <p:spPr>
          <a:xfrm>
            <a:off x="2667000" y="4043060"/>
            <a:ext cx="6346039" cy="681340"/>
          </a:xfrm>
          <a:prstGeom prst="rect">
            <a:avLst/>
          </a:prstGeom>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r>
              <a:rPr lang="en-US" sz="1600" dirty="0"/>
              <a:t>Note the 5</a:t>
            </a:r>
            <a:r>
              <a:rPr lang="en-US" sz="1600" baseline="30000" dirty="0"/>
              <a:t>th</a:t>
            </a:r>
            <a:r>
              <a:rPr lang="en-US" sz="1600" dirty="0"/>
              <a:t> task is only dependent on the milestone, so the milestone has to be completed before the 5</a:t>
            </a:r>
            <a:r>
              <a:rPr lang="en-US" sz="1600" baseline="30000" dirty="0"/>
              <a:t>th</a:t>
            </a:r>
            <a:r>
              <a:rPr lang="en-US" sz="1600" dirty="0"/>
              <a:t> task can begin.</a:t>
            </a:r>
          </a:p>
        </p:txBody>
      </p:sp>
      <p:sp>
        <p:nvSpPr>
          <p:cNvPr id="19" name="Oval 18"/>
          <p:cNvSpPr/>
          <p:nvPr/>
        </p:nvSpPr>
        <p:spPr>
          <a:xfrm>
            <a:off x="5638800" y="1371599"/>
            <a:ext cx="1066800" cy="8147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Oval 19"/>
          <p:cNvSpPr/>
          <p:nvPr/>
        </p:nvSpPr>
        <p:spPr>
          <a:xfrm>
            <a:off x="7070842" y="1844963"/>
            <a:ext cx="609600" cy="6096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2" name="Straight Connector 21"/>
          <p:cNvCxnSpPr>
            <a:endCxn id="20" idx="4"/>
          </p:cNvCxnSpPr>
          <p:nvPr/>
        </p:nvCxnSpPr>
        <p:spPr>
          <a:xfrm flipH="1" flipV="1">
            <a:off x="7375642" y="2454563"/>
            <a:ext cx="549158" cy="2498437"/>
          </a:xfrm>
          <a:prstGeom prst="line">
            <a:avLst/>
          </a:prstGeom>
          <a:ln w="254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6" idx="0"/>
            <a:endCxn id="20" idx="3"/>
          </p:cNvCxnSpPr>
          <p:nvPr/>
        </p:nvCxnSpPr>
        <p:spPr>
          <a:xfrm flipV="1">
            <a:off x="6405170" y="2365289"/>
            <a:ext cx="754946" cy="931287"/>
          </a:xfrm>
          <a:prstGeom prst="line">
            <a:avLst/>
          </a:prstGeom>
          <a:ln w="254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4" idx="0"/>
            <a:endCxn id="19" idx="3"/>
          </p:cNvCxnSpPr>
          <p:nvPr/>
        </p:nvCxnSpPr>
        <p:spPr>
          <a:xfrm flipV="1">
            <a:off x="1318854" y="2067015"/>
            <a:ext cx="4476175" cy="1976045"/>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0526" y="6059941"/>
            <a:ext cx="999831" cy="707197"/>
          </a:xfrm>
          <a:prstGeom prst="rect">
            <a:avLst/>
          </a:prstGeom>
        </p:spPr>
      </p:pic>
      <p:sp>
        <p:nvSpPr>
          <p:cNvPr id="47" name="TextBox 46"/>
          <p:cNvSpPr txBox="1"/>
          <p:nvPr/>
        </p:nvSpPr>
        <p:spPr>
          <a:xfrm>
            <a:off x="625655" y="3669818"/>
            <a:ext cx="441146" cy="369332"/>
          </a:xfrm>
          <a:prstGeom prst="rect">
            <a:avLst/>
          </a:prstGeom>
          <a:noFill/>
        </p:spPr>
        <p:txBody>
          <a:bodyPr wrap="none" rtlCol="0">
            <a:spAutoFit/>
          </a:bodyPr>
          <a:lstStyle/>
          <a:p>
            <a:r>
              <a:rPr lang="en-CA" dirty="0"/>
              <a:t>#1</a:t>
            </a:r>
          </a:p>
        </p:txBody>
      </p:sp>
      <p:sp>
        <p:nvSpPr>
          <p:cNvPr id="48" name="TextBox 47"/>
          <p:cNvSpPr txBox="1"/>
          <p:nvPr/>
        </p:nvSpPr>
        <p:spPr>
          <a:xfrm>
            <a:off x="3199860" y="3536692"/>
            <a:ext cx="441146" cy="369332"/>
          </a:xfrm>
          <a:prstGeom prst="rect">
            <a:avLst/>
          </a:prstGeom>
          <a:noFill/>
        </p:spPr>
        <p:txBody>
          <a:bodyPr wrap="none" rtlCol="0">
            <a:spAutoFit/>
          </a:bodyPr>
          <a:lstStyle/>
          <a:p>
            <a:r>
              <a:rPr lang="en-CA" dirty="0"/>
              <a:t>#2</a:t>
            </a:r>
          </a:p>
        </p:txBody>
      </p:sp>
      <p:sp>
        <p:nvSpPr>
          <p:cNvPr id="49" name="TextBox 48"/>
          <p:cNvSpPr txBox="1"/>
          <p:nvPr/>
        </p:nvSpPr>
        <p:spPr>
          <a:xfrm>
            <a:off x="3199860" y="5130294"/>
            <a:ext cx="441146" cy="369332"/>
          </a:xfrm>
          <a:prstGeom prst="rect">
            <a:avLst/>
          </a:prstGeom>
          <a:noFill/>
        </p:spPr>
        <p:txBody>
          <a:bodyPr wrap="none" rtlCol="0">
            <a:spAutoFit/>
          </a:bodyPr>
          <a:lstStyle/>
          <a:p>
            <a:r>
              <a:rPr lang="en-CA" dirty="0"/>
              <a:t>#3</a:t>
            </a:r>
          </a:p>
        </p:txBody>
      </p:sp>
    </p:spTree>
    <p:extLst>
      <p:ext uri="{BB962C8B-B14F-4D97-AF65-F5344CB8AC3E}">
        <p14:creationId xmlns:p14="http://schemas.microsoft.com/office/powerpoint/2010/main" val="590687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605B220-2BF7-448A-9364-02BAA1F5824B}" type="slidenum">
              <a:rPr lang="en-US" smtClean="0"/>
              <a:pPr>
                <a:defRPr/>
              </a:pPr>
              <a:t>15</a:t>
            </a:fld>
            <a:endParaRPr lang="en-US" dirty="0"/>
          </a:p>
        </p:txBody>
      </p:sp>
      <p:sp>
        <p:nvSpPr>
          <p:cNvPr id="16" name="TextBox 15">
            <a:hlinkClick r:id="" action="ppaction://noaction" highlightClick="1">
              <a:snd r:embed="rId3" name="applause.wav"/>
            </a:hlinkClick>
          </p:cNvPr>
          <p:cNvSpPr txBox="1"/>
          <p:nvPr/>
        </p:nvSpPr>
        <p:spPr>
          <a:xfrm>
            <a:off x="255006" y="747307"/>
            <a:ext cx="8584194" cy="707886"/>
          </a:xfrm>
          <a:prstGeom prst="actionButtonSound">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000" dirty="0"/>
              <a:t>Let’s create milestones </a:t>
            </a:r>
            <a:r>
              <a:rPr lang="en-US" sz="2000" b="1" dirty="0">
                <a:solidFill>
                  <a:schemeClr val="tx1"/>
                </a:solidFill>
              </a:rPr>
              <a:t>for our Work Package</a:t>
            </a:r>
            <a:r>
              <a:rPr lang="en-US" sz="2000" dirty="0"/>
              <a:t>, we can add a milestone after the last task, “Develop PR Campaign”, this is the most common approach.</a:t>
            </a:r>
            <a:endParaRPr lang="en-US" dirty="0"/>
          </a:p>
        </p:txBody>
      </p:sp>
      <p:sp>
        <p:nvSpPr>
          <p:cNvPr id="7" name="Title 1"/>
          <p:cNvSpPr txBox="1">
            <a:spLocks/>
          </p:cNvSpPr>
          <p:nvPr/>
        </p:nvSpPr>
        <p:spPr>
          <a:xfrm>
            <a:off x="255006" y="129415"/>
            <a:ext cx="8229600" cy="1143000"/>
          </a:xfrm>
          <a:prstGeom prst="rect">
            <a:avLst/>
          </a:prstGeom>
        </p:spPr>
        <p:txBody>
          <a:bodyPr>
            <a:normAutofit/>
          </a:bodyPr>
          <a:lst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r>
              <a:rPr lang="en-US" sz="2800" dirty="0"/>
              <a:t>Example 12.1 with </a:t>
            </a:r>
            <a:r>
              <a:rPr lang="en-US" sz="2800" b="1" dirty="0">
                <a:solidFill>
                  <a:srgbClr val="FF0000"/>
                </a:solidFill>
              </a:rPr>
              <a:t>Work Package </a:t>
            </a:r>
            <a:r>
              <a:rPr lang="en-US" sz="2800" dirty="0"/>
              <a:t>Milestones</a:t>
            </a:r>
            <a:endParaRPr lang="en-US" sz="2800" dirty="0">
              <a:solidFill>
                <a:srgbClr val="FF0000"/>
              </a:solidFill>
            </a:endParaRPr>
          </a:p>
        </p:txBody>
      </p:sp>
      <p:pic>
        <p:nvPicPr>
          <p:cNvPr id="2" name="Picture 1"/>
          <p:cNvPicPr>
            <a:picLocks noChangeAspect="1"/>
          </p:cNvPicPr>
          <p:nvPr/>
        </p:nvPicPr>
        <p:blipFill>
          <a:blip r:embed="rId4"/>
          <a:stretch>
            <a:fillRect/>
          </a:stretch>
        </p:blipFill>
        <p:spPr>
          <a:xfrm>
            <a:off x="249498" y="1444457"/>
            <a:ext cx="8584839" cy="1973526"/>
          </a:xfrm>
          <a:prstGeom prst="rect">
            <a:avLst/>
          </a:prstGeom>
          <a:solidFill>
            <a:schemeClr val="accent6"/>
          </a:solidFill>
          <a:ln>
            <a:solidFill>
              <a:schemeClr val="accent6">
                <a:shade val="50000"/>
              </a:schemeClr>
            </a:solidFill>
          </a:ln>
        </p:spPr>
      </p:pic>
      <p:sp>
        <p:nvSpPr>
          <p:cNvPr id="11" name="TextBox 10">
            <a:hlinkClick r:id="" action="ppaction://noaction" highlightClick="1">
              <a:snd r:embed="rId3" name="applause.wav"/>
            </a:hlinkClick>
          </p:cNvPr>
          <p:cNvSpPr txBox="1"/>
          <p:nvPr/>
        </p:nvSpPr>
        <p:spPr>
          <a:xfrm>
            <a:off x="250143" y="3886200"/>
            <a:ext cx="8584194" cy="707886"/>
          </a:xfrm>
          <a:prstGeom prst="actionButtonSound">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000" dirty="0"/>
              <a:t>But what if we wanted to be 100% sure all of the WP tasks were done, not just the last one and most of the others?  Could we add multiple arrows?</a:t>
            </a:r>
            <a:endParaRPr lang="en-US" dirty="0"/>
          </a:p>
        </p:txBody>
      </p:sp>
      <p:pic>
        <p:nvPicPr>
          <p:cNvPr id="6" name="Picture 5"/>
          <p:cNvPicPr>
            <a:picLocks noChangeAspect="1"/>
          </p:cNvPicPr>
          <p:nvPr/>
        </p:nvPicPr>
        <p:blipFill>
          <a:blip r:embed="rId5"/>
          <a:stretch>
            <a:fillRect/>
          </a:stretch>
        </p:blipFill>
        <p:spPr>
          <a:xfrm>
            <a:off x="249497" y="4596120"/>
            <a:ext cx="8584839" cy="1957080"/>
          </a:xfrm>
          <a:prstGeom prst="rect">
            <a:avLst/>
          </a:prstGeom>
          <a:solidFill>
            <a:schemeClr val="accent6"/>
          </a:solidFill>
          <a:ln>
            <a:solidFill>
              <a:schemeClr val="accent6">
                <a:shade val="50000"/>
              </a:schemeClr>
            </a:solidFill>
          </a:ln>
        </p:spPr>
      </p:pic>
      <p:sp>
        <p:nvSpPr>
          <p:cNvPr id="9" name="Rectangle 8"/>
          <p:cNvSpPr/>
          <p:nvPr/>
        </p:nvSpPr>
        <p:spPr>
          <a:xfrm>
            <a:off x="2743200" y="2927800"/>
            <a:ext cx="1467068" cy="369332"/>
          </a:xfrm>
          <a:prstGeom prst="rect">
            <a:avLst/>
          </a:prstGeom>
          <a:ln>
            <a:solidFill>
              <a:srgbClr val="00B050"/>
            </a:solidFill>
          </a:ln>
        </p:spPr>
        <p:txBody>
          <a:bodyPr wrap="none">
            <a:spAutoFit/>
          </a:bodyPr>
          <a:lstStyle/>
          <a:p>
            <a:r>
              <a:rPr lang="en-US" dirty="0">
                <a:solidFill>
                  <a:srgbClr val="00B050"/>
                </a:solidFill>
              </a:rPr>
              <a:t>Approach </a:t>
            </a:r>
            <a:r>
              <a:rPr lang="en-US" b="1" dirty="0">
                <a:solidFill>
                  <a:srgbClr val="00B050"/>
                </a:solidFill>
              </a:rPr>
              <a:t>A</a:t>
            </a:r>
            <a:r>
              <a:rPr lang="en-US" dirty="0">
                <a:solidFill>
                  <a:srgbClr val="00B050"/>
                </a:solidFill>
              </a:rPr>
              <a:t> </a:t>
            </a:r>
            <a:endParaRPr lang="en-CA" dirty="0">
              <a:solidFill>
                <a:srgbClr val="00B050"/>
              </a:solidFill>
            </a:endParaRPr>
          </a:p>
        </p:txBody>
      </p:sp>
      <p:sp>
        <p:nvSpPr>
          <p:cNvPr id="13" name="Rectangle 12"/>
          <p:cNvSpPr/>
          <p:nvPr/>
        </p:nvSpPr>
        <p:spPr>
          <a:xfrm>
            <a:off x="2743200" y="6083340"/>
            <a:ext cx="1467068" cy="369332"/>
          </a:xfrm>
          <a:prstGeom prst="rect">
            <a:avLst/>
          </a:prstGeom>
          <a:ln>
            <a:solidFill>
              <a:srgbClr val="00B050"/>
            </a:solidFill>
          </a:ln>
        </p:spPr>
        <p:txBody>
          <a:bodyPr wrap="none">
            <a:spAutoFit/>
          </a:bodyPr>
          <a:lstStyle/>
          <a:p>
            <a:r>
              <a:rPr lang="en-US" dirty="0">
                <a:solidFill>
                  <a:srgbClr val="00B050"/>
                </a:solidFill>
              </a:rPr>
              <a:t>Approach B </a:t>
            </a:r>
            <a:endParaRPr lang="en-CA" dirty="0">
              <a:solidFill>
                <a:srgbClr val="00B050"/>
              </a:solidFill>
            </a:endParaRPr>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1193" y="6152073"/>
            <a:ext cx="999831" cy="707197"/>
          </a:xfrm>
          <a:prstGeom prst="rect">
            <a:avLst/>
          </a:prstGeom>
        </p:spPr>
      </p:pic>
    </p:spTree>
    <p:extLst>
      <p:ext uri="{BB962C8B-B14F-4D97-AF65-F5344CB8AC3E}">
        <p14:creationId xmlns:p14="http://schemas.microsoft.com/office/powerpoint/2010/main" val="3604685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605B220-2BF7-448A-9364-02BAA1F5824B}" type="slidenum">
              <a:rPr lang="en-US" smtClean="0"/>
              <a:pPr>
                <a:defRPr/>
              </a:pPr>
              <a:t>16</a:t>
            </a:fld>
            <a:endParaRPr lang="en-US" dirty="0"/>
          </a:p>
        </p:txBody>
      </p:sp>
      <p:sp>
        <p:nvSpPr>
          <p:cNvPr id="6" name="TextBox 5"/>
          <p:cNvSpPr txBox="1"/>
          <p:nvPr/>
        </p:nvSpPr>
        <p:spPr>
          <a:xfrm>
            <a:off x="5738357" y="5229761"/>
            <a:ext cx="3221213" cy="13234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000" dirty="0"/>
              <a:t>Both Approach A &amp; B are used with the use of B being an unusual exception for special circumstances.</a:t>
            </a:r>
          </a:p>
        </p:txBody>
      </p:sp>
      <p:sp>
        <p:nvSpPr>
          <p:cNvPr id="22" name="Title 1"/>
          <p:cNvSpPr txBox="1">
            <a:spLocks/>
          </p:cNvSpPr>
          <p:nvPr/>
        </p:nvSpPr>
        <p:spPr>
          <a:xfrm>
            <a:off x="255006" y="129415"/>
            <a:ext cx="8229600" cy="541313"/>
          </a:xfrm>
          <a:prstGeom prst="rect">
            <a:avLst/>
          </a:prstGeom>
        </p:spPr>
        <p:txBody>
          <a:bodyPr>
            <a:normAutofit/>
          </a:bodyPr>
          <a:lst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r>
              <a:rPr lang="en-US" sz="2800" dirty="0"/>
              <a:t>Example 12.1 with </a:t>
            </a:r>
            <a:r>
              <a:rPr lang="en-US" sz="2800" b="1" dirty="0">
                <a:solidFill>
                  <a:srgbClr val="FF0000"/>
                </a:solidFill>
              </a:rPr>
              <a:t>Work Package </a:t>
            </a:r>
            <a:r>
              <a:rPr lang="en-US" sz="2800" dirty="0"/>
              <a:t>Milestone Issues</a:t>
            </a:r>
            <a:endParaRPr lang="en-US" sz="2800" dirty="0">
              <a:solidFill>
                <a:srgbClr val="FF0000"/>
              </a:solidFill>
            </a:endParaRPr>
          </a:p>
        </p:txBody>
      </p:sp>
      <p:pic>
        <p:nvPicPr>
          <p:cNvPr id="5" name="Picture 4"/>
          <p:cNvPicPr>
            <a:picLocks noChangeAspect="1"/>
          </p:cNvPicPr>
          <p:nvPr/>
        </p:nvPicPr>
        <p:blipFill>
          <a:blip r:embed="rId3"/>
          <a:stretch>
            <a:fillRect/>
          </a:stretch>
        </p:blipFill>
        <p:spPr>
          <a:xfrm>
            <a:off x="233676" y="683502"/>
            <a:ext cx="8725895" cy="1943644"/>
          </a:xfrm>
          <a:prstGeom prst="rect">
            <a:avLst/>
          </a:prstGeom>
        </p:spPr>
      </p:pic>
      <p:sp>
        <p:nvSpPr>
          <p:cNvPr id="23" name="Oval 22"/>
          <p:cNvSpPr/>
          <p:nvPr/>
        </p:nvSpPr>
        <p:spPr>
          <a:xfrm>
            <a:off x="8305800" y="560045"/>
            <a:ext cx="762000" cy="24553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9" name="Group 8"/>
          <p:cNvGrpSpPr/>
          <p:nvPr/>
        </p:nvGrpSpPr>
        <p:grpSpPr>
          <a:xfrm>
            <a:off x="5070657" y="3188609"/>
            <a:ext cx="2039301" cy="1190379"/>
            <a:chOff x="6782721" y="3008858"/>
            <a:chExt cx="2039301" cy="1190379"/>
          </a:xfrm>
        </p:grpSpPr>
        <p:grpSp>
          <p:nvGrpSpPr>
            <p:cNvPr id="10" name="Group 9"/>
            <p:cNvGrpSpPr/>
            <p:nvPr/>
          </p:nvGrpSpPr>
          <p:grpSpPr>
            <a:xfrm>
              <a:off x="6847442" y="3446762"/>
              <a:ext cx="533400" cy="752475"/>
              <a:chOff x="7141687" y="4070198"/>
              <a:chExt cx="533400" cy="752475"/>
            </a:xfrm>
          </p:grpSpPr>
          <p:sp>
            <p:nvSpPr>
              <p:cNvPr id="7" name="Diamond 6"/>
              <p:cNvSpPr/>
              <p:nvPr/>
            </p:nvSpPr>
            <p:spPr>
              <a:xfrm>
                <a:off x="7141687" y="4289273"/>
                <a:ext cx="5334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8" name="Elbow Connector 7"/>
              <p:cNvCxnSpPr>
                <a:endCxn id="7" idx="0"/>
              </p:cNvCxnSpPr>
              <p:nvPr/>
            </p:nvCxnSpPr>
            <p:spPr>
              <a:xfrm>
                <a:off x="7141687" y="4070198"/>
                <a:ext cx="266700" cy="219075"/>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7450421" y="3429000"/>
              <a:ext cx="1371601" cy="738664"/>
            </a:xfrm>
            <a:prstGeom prst="rect">
              <a:avLst/>
            </a:prstGeom>
            <a:noFill/>
          </p:spPr>
          <p:txBody>
            <a:bodyPr wrap="square" rtlCol="0">
              <a:spAutoFit/>
            </a:bodyPr>
            <a:lstStyle/>
            <a:p>
              <a:r>
                <a:rPr lang="en-CA" sz="1400" dirty="0"/>
                <a:t>Link the milestone to the last Task</a:t>
              </a:r>
            </a:p>
          </p:txBody>
        </p:sp>
        <p:sp>
          <p:nvSpPr>
            <p:cNvPr id="24" name="Rectangle 23"/>
            <p:cNvSpPr/>
            <p:nvPr/>
          </p:nvSpPr>
          <p:spPr>
            <a:xfrm>
              <a:off x="6782721" y="3008858"/>
              <a:ext cx="1467068" cy="369332"/>
            </a:xfrm>
            <a:prstGeom prst="rect">
              <a:avLst/>
            </a:prstGeom>
            <a:ln>
              <a:solidFill>
                <a:srgbClr val="00B050"/>
              </a:solidFill>
            </a:ln>
          </p:spPr>
          <p:txBody>
            <a:bodyPr wrap="none">
              <a:spAutoFit/>
            </a:bodyPr>
            <a:lstStyle/>
            <a:p>
              <a:r>
                <a:rPr lang="en-US" dirty="0">
                  <a:solidFill>
                    <a:srgbClr val="00B050"/>
                  </a:solidFill>
                </a:rPr>
                <a:t>Approach A </a:t>
              </a:r>
              <a:endParaRPr lang="en-CA" dirty="0">
                <a:solidFill>
                  <a:srgbClr val="00B050"/>
                </a:solidFill>
              </a:endParaRPr>
            </a:p>
          </p:txBody>
        </p:sp>
      </p:grpSp>
      <p:grpSp>
        <p:nvGrpSpPr>
          <p:cNvPr id="11" name="Group 10"/>
          <p:cNvGrpSpPr/>
          <p:nvPr/>
        </p:nvGrpSpPr>
        <p:grpSpPr>
          <a:xfrm>
            <a:off x="6874004" y="3188609"/>
            <a:ext cx="2112487" cy="1958586"/>
            <a:chOff x="6574313" y="4481328"/>
            <a:chExt cx="2112487" cy="1958586"/>
          </a:xfrm>
        </p:grpSpPr>
        <p:grpSp>
          <p:nvGrpSpPr>
            <p:cNvPr id="2" name="Group 1"/>
            <p:cNvGrpSpPr/>
            <p:nvPr/>
          </p:nvGrpSpPr>
          <p:grpSpPr>
            <a:xfrm>
              <a:off x="6574313" y="4953000"/>
              <a:ext cx="1104898" cy="1486914"/>
              <a:chOff x="7086602" y="4940873"/>
              <a:chExt cx="1104898" cy="1486914"/>
            </a:xfrm>
          </p:grpSpPr>
          <p:sp>
            <p:nvSpPr>
              <p:cNvPr id="13" name="Diamond 12"/>
              <p:cNvSpPr/>
              <p:nvPr/>
            </p:nvSpPr>
            <p:spPr>
              <a:xfrm>
                <a:off x="7658100" y="5894387"/>
                <a:ext cx="5334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14" name="Elbow Connector 13"/>
              <p:cNvCxnSpPr/>
              <p:nvPr/>
            </p:nvCxnSpPr>
            <p:spPr>
              <a:xfrm>
                <a:off x="7658100" y="5495925"/>
                <a:ext cx="266700" cy="219075"/>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p:nvPr/>
            </p:nvCxnSpPr>
            <p:spPr>
              <a:xfrm>
                <a:off x="7086602" y="4940873"/>
                <a:ext cx="838199" cy="744408"/>
              </a:xfrm>
              <a:prstGeom prst="bentConnector3">
                <a:avLst>
                  <a:gd name="adj1" fmla="val 99455"/>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a:off x="7391402" y="5202239"/>
                <a:ext cx="533398" cy="483042"/>
              </a:xfrm>
              <a:prstGeom prst="bentConnector3">
                <a:avLst>
                  <a:gd name="adj1" fmla="val 98000"/>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7516255" y="4920111"/>
              <a:ext cx="1170545" cy="738664"/>
            </a:xfrm>
            <a:prstGeom prst="rect">
              <a:avLst/>
            </a:prstGeom>
            <a:noFill/>
          </p:spPr>
          <p:txBody>
            <a:bodyPr wrap="square" rtlCol="0">
              <a:spAutoFit/>
            </a:bodyPr>
            <a:lstStyle>
              <a:defPPr>
                <a:defRPr lang="en-US"/>
              </a:defPPr>
              <a:lvl1pPr>
                <a:defRPr sz="1400"/>
              </a:lvl1pPr>
            </a:lstStyle>
            <a:p>
              <a:r>
                <a:rPr lang="en-CA" dirty="0"/>
                <a:t>Link the milestone to all the Tasks</a:t>
              </a:r>
            </a:p>
          </p:txBody>
        </p:sp>
        <p:sp>
          <p:nvSpPr>
            <p:cNvPr id="25" name="Rectangle 24"/>
            <p:cNvSpPr/>
            <p:nvPr/>
          </p:nvSpPr>
          <p:spPr>
            <a:xfrm>
              <a:off x="6847442" y="4481328"/>
              <a:ext cx="1467068" cy="369332"/>
            </a:xfrm>
            <a:prstGeom prst="rect">
              <a:avLst/>
            </a:prstGeom>
            <a:ln>
              <a:solidFill>
                <a:srgbClr val="00B050"/>
              </a:solidFill>
            </a:ln>
          </p:spPr>
          <p:txBody>
            <a:bodyPr wrap="none">
              <a:spAutoFit/>
            </a:bodyPr>
            <a:lstStyle/>
            <a:p>
              <a:r>
                <a:rPr lang="en-US" dirty="0">
                  <a:solidFill>
                    <a:srgbClr val="00B050"/>
                  </a:solidFill>
                </a:rPr>
                <a:t>Approach B </a:t>
              </a:r>
              <a:endParaRPr lang="en-CA" dirty="0">
                <a:solidFill>
                  <a:srgbClr val="00B050"/>
                </a:solidFill>
              </a:endParaRPr>
            </a:p>
          </p:txBody>
        </p:sp>
      </p:grpSp>
      <p:cxnSp>
        <p:nvCxnSpPr>
          <p:cNvPr id="27" name="Straight Connector 26"/>
          <p:cNvCxnSpPr>
            <a:stCxn id="21" idx="0"/>
            <a:endCxn id="23" idx="2"/>
          </p:cNvCxnSpPr>
          <p:nvPr/>
        </p:nvCxnSpPr>
        <p:spPr>
          <a:xfrm flipV="1">
            <a:off x="2596099" y="1787712"/>
            <a:ext cx="5709701" cy="1166679"/>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40145" y="2954391"/>
            <a:ext cx="4711907" cy="3600986"/>
          </a:xfrm>
          <a:prstGeom prst="rect">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000" dirty="0">
                <a:solidFill>
                  <a:srgbClr val="FF0000"/>
                </a:solidFill>
              </a:rPr>
              <a:t>The approach where a milestones is added to a Work Package is </a:t>
            </a:r>
            <a:r>
              <a:rPr lang="en-US" sz="2400" b="1" dirty="0">
                <a:solidFill>
                  <a:srgbClr val="FF0000"/>
                </a:solidFill>
              </a:rPr>
              <a:t>absolutely NOT Recommended</a:t>
            </a:r>
            <a:r>
              <a:rPr lang="en-US" sz="2000" dirty="0">
                <a:solidFill>
                  <a:srgbClr val="FF0000"/>
                </a:solidFill>
              </a:rPr>
              <a:t>. </a:t>
            </a:r>
          </a:p>
          <a:p>
            <a:endParaRPr lang="en-US" sz="2000" dirty="0">
              <a:solidFill>
                <a:srgbClr val="FF0000"/>
              </a:solidFill>
            </a:endParaRPr>
          </a:p>
          <a:p>
            <a:r>
              <a:rPr lang="en-US" sz="2000" dirty="0">
                <a:solidFill>
                  <a:schemeClr val="tx1"/>
                </a:solidFill>
              </a:rPr>
              <a:t>Linking a </a:t>
            </a:r>
            <a:r>
              <a:rPr lang="en-CA" sz="2000" dirty="0">
                <a:solidFill>
                  <a:schemeClr val="tx1"/>
                </a:solidFill>
              </a:rPr>
              <a:t>milestone/detailed task to a summary task, is essentially linking an </a:t>
            </a:r>
            <a:r>
              <a:rPr lang="en-CA" sz="2000" b="1" u="sng" dirty="0">
                <a:solidFill>
                  <a:schemeClr val="tx1"/>
                </a:solidFill>
              </a:rPr>
              <a:t>Activity</a:t>
            </a:r>
            <a:r>
              <a:rPr lang="en-CA" sz="2000" dirty="0">
                <a:solidFill>
                  <a:schemeClr val="tx1"/>
                </a:solidFill>
              </a:rPr>
              <a:t> to a </a:t>
            </a:r>
            <a:r>
              <a:rPr lang="en-CA" sz="2000" b="1" u="sng" dirty="0">
                <a:solidFill>
                  <a:schemeClr val="tx1"/>
                </a:solidFill>
              </a:rPr>
              <a:t>Deliverable</a:t>
            </a:r>
            <a:r>
              <a:rPr lang="en-CA" sz="2000" dirty="0">
                <a:solidFill>
                  <a:schemeClr val="tx1"/>
                </a:solidFill>
              </a:rPr>
              <a:t>.  They are not the same thing and can trigger false data in MS Project files, as well other logical flow issues in planning.  However you may see this used in industry.</a:t>
            </a:r>
            <a:endParaRPr lang="en-US" sz="2000" dirty="0">
              <a:solidFill>
                <a:schemeClr val="tx1"/>
              </a:solidFill>
            </a:endParaRPr>
          </a:p>
        </p:txBody>
      </p:sp>
    </p:spTree>
    <p:extLst>
      <p:ext uri="{BB962C8B-B14F-4D97-AF65-F5344CB8AC3E}">
        <p14:creationId xmlns:p14="http://schemas.microsoft.com/office/powerpoint/2010/main" val="1559733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 y="204788"/>
            <a:ext cx="8229600" cy="1143000"/>
          </a:xfrm>
        </p:spPr>
        <p:txBody>
          <a:bodyPr/>
          <a:lstStyle/>
          <a:p>
            <a:r>
              <a:rPr lang="en-US" dirty="0"/>
              <a:t>The Tracking Gantt Chart</a:t>
            </a:r>
          </a:p>
        </p:txBody>
      </p:sp>
      <p:sp>
        <p:nvSpPr>
          <p:cNvPr id="4" name="Content Placeholder 3"/>
          <p:cNvSpPr>
            <a:spLocks noGrp="1"/>
          </p:cNvSpPr>
          <p:nvPr>
            <p:ph idx="1"/>
          </p:nvPr>
        </p:nvSpPr>
        <p:spPr>
          <a:xfrm>
            <a:off x="457200" y="1143000"/>
            <a:ext cx="8229600" cy="4389437"/>
          </a:xfrm>
        </p:spPr>
        <p:txBody>
          <a:bodyPr/>
          <a:lstStyle/>
          <a:p>
            <a:r>
              <a:rPr lang="en-US" sz="2200" dirty="0"/>
              <a:t>It is useful for evaluating project performance at </a:t>
            </a:r>
            <a:r>
              <a:rPr lang="en-US" sz="2200" b="1" dirty="0"/>
              <a:t>specific points in time</a:t>
            </a:r>
            <a:r>
              <a:rPr lang="en-US" sz="2200" dirty="0"/>
              <a:t>.</a:t>
            </a:r>
          </a:p>
          <a:p>
            <a:r>
              <a:rPr lang="en-US" sz="2200" dirty="0"/>
              <a:t>It allows the project team to constantly update the project’s status by </a:t>
            </a:r>
            <a:r>
              <a:rPr lang="en-US" sz="2200" b="1" dirty="0"/>
              <a:t>linking task completion to the schedule baseline</a:t>
            </a:r>
            <a:r>
              <a:rPr lang="en-US" sz="2200" dirty="0"/>
              <a:t>.</a:t>
            </a:r>
          </a:p>
          <a:p>
            <a:r>
              <a:rPr lang="en-US" sz="2200" dirty="0"/>
              <a:t>Benefit are that they are quite easy to understand and can be quickly updated.</a:t>
            </a:r>
          </a:p>
          <a:p>
            <a:r>
              <a:rPr lang="en-US" sz="2200" b="1" dirty="0"/>
              <a:t>Drawbacks</a:t>
            </a:r>
            <a:r>
              <a:rPr lang="en-US" sz="2200" dirty="0"/>
              <a:t> are they do not identify the underlying source of the problems in schedule slippage and they do not allow for future projections.</a:t>
            </a:r>
          </a:p>
          <a:p>
            <a:r>
              <a:rPr lang="en-US" sz="2200" b="1" dirty="0"/>
              <a:t>Should be used with other </a:t>
            </a:r>
            <a:r>
              <a:rPr lang="en-US" sz="2200" dirty="0"/>
              <a:t>techniques for offer future projections.</a:t>
            </a:r>
          </a:p>
        </p:txBody>
      </p:sp>
      <p:sp>
        <p:nvSpPr>
          <p:cNvPr id="3" name="Slide Number Placeholder 2"/>
          <p:cNvSpPr>
            <a:spLocks noGrp="1"/>
          </p:cNvSpPr>
          <p:nvPr>
            <p:ph type="sldNum" sz="quarter" idx="10"/>
          </p:nvPr>
        </p:nvSpPr>
        <p:spPr/>
        <p:txBody>
          <a:bodyPr/>
          <a:lstStyle/>
          <a:p>
            <a:pPr>
              <a:defRPr/>
            </a:pPr>
            <a:fld id="{1FB93FE5-0CFE-4F97-8A8F-28BD266A12C9}" type="slidenum">
              <a:rPr lang="en-US" smtClean="0"/>
              <a:pPr>
                <a:defRPr/>
              </a:pPr>
              <a:t>17</a:t>
            </a:fld>
            <a:endParaRPr lang="en-US" dirty="0"/>
          </a:p>
        </p:txBody>
      </p:sp>
    </p:spTree>
    <p:extLst>
      <p:ext uri="{BB962C8B-B14F-4D97-AF65-F5344CB8AC3E}">
        <p14:creationId xmlns:p14="http://schemas.microsoft.com/office/powerpoint/2010/main" val="2118593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228600"/>
            <a:ext cx="8305800" cy="653878"/>
          </a:xfrm>
        </p:spPr>
        <p:txBody>
          <a:bodyPr>
            <a:noAutofit/>
          </a:bodyPr>
          <a:lstStyle/>
          <a:p>
            <a:pPr eaLnBrk="1" fontAlgn="auto" hangingPunct="1">
              <a:spcAft>
                <a:spcPts val="0"/>
              </a:spcAft>
              <a:defRPr/>
            </a:pPr>
            <a:r>
              <a:rPr lang="en-US" sz="3200" dirty="0"/>
              <a:t>Assessing a </a:t>
            </a:r>
            <a:r>
              <a:rPr lang="en-US" sz="3200" u="sng" dirty="0"/>
              <a:t>Project’s</a:t>
            </a:r>
            <a:r>
              <a:rPr lang="en-US" sz="3200" dirty="0"/>
              <a:t> Status Using a Gantt Chart</a:t>
            </a:r>
          </a:p>
        </p:txBody>
      </p:sp>
      <p:sp>
        <p:nvSpPr>
          <p:cNvPr id="3" name="Slide Number Placeholder 2"/>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13-0</a:t>
            </a:r>
            <a:fld id="{6E2D5917-4A5F-4C6E-8CD8-99F9AACFBF31}" type="slidenum">
              <a:rPr lang="en-US">
                <a:solidFill>
                  <a:srgbClr val="045C75"/>
                </a:solidFill>
                <a:cs typeface="Arial" charset="0"/>
              </a:rPr>
              <a:pPr fontAlgn="base">
                <a:spcBef>
                  <a:spcPct val="0"/>
                </a:spcBef>
                <a:spcAft>
                  <a:spcPct val="0"/>
                </a:spcAft>
                <a:defRPr/>
              </a:pPr>
              <a:t>18</a:t>
            </a:fld>
            <a:endParaRPr lang="en-US">
              <a:solidFill>
                <a:srgbClr val="045C75"/>
              </a:solidFill>
              <a:cs typeface="Arial" charset="0"/>
            </a:endParaRPr>
          </a:p>
        </p:txBody>
      </p:sp>
      <p:sp>
        <p:nvSpPr>
          <p:cNvPr id="7" name="Action Button: Help 6">
            <a:hlinkClick r:id="" action="ppaction://noaction" highlightClick="1"/>
          </p:cNvPr>
          <p:cNvSpPr/>
          <p:nvPr/>
        </p:nvSpPr>
        <p:spPr>
          <a:xfrm>
            <a:off x="2090394" y="965365"/>
            <a:ext cx="6520205" cy="1015835"/>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dirty="0"/>
              <a:t>The Gantt Chart indicates what % of an activity is complete (e.g. Spec Design is 43% complete) and we can also see the graphical progress via the darker red in the bar.   </a:t>
            </a:r>
          </a:p>
        </p:txBody>
      </p:sp>
      <p:grpSp>
        <p:nvGrpSpPr>
          <p:cNvPr id="5" name="Group 4"/>
          <p:cNvGrpSpPr/>
          <p:nvPr/>
        </p:nvGrpSpPr>
        <p:grpSpPr>
          <a:xfrm>
            <a:off x="457200" y="2133600"/>
            <a:ext cx="8179324" cy="2590800"/>
            <a:chOff x="444500" y="3276600"/>
            <a:chExt cx="8179324" cy="2590800"/>
          </a:xfrm>
        </p:grpSpPr>
        <p:pic>
          <p:nvPicPr>
            <p:cNvPr id="23554" name="Picture 7"/>
            <p:cNvPicPr>
              <a:picLocks noChangeAspect="1" noChangeArrowheads="1"/>
            </p:cNvPicPr>
            <p:nvPr/>
          </p:nvPicPr>
          <p:blipFill rotWithShape="1">
            <a:blip r:embed="rId2"/>
            <a:srcRect t="33333"/>
            <a:stretch/>
          </p:blipFill>
          <p:spPr bwMode="auto">
            <a:xfrm>
              <a:off x="444500" y="3276600"/>
              <a:ext cx="8153400" cy="2590800"/>
            </a:xfrm>
            <a:prstGeom prst="rect">
              <a:avLst/>
            </a:prstGeom>
            <a:noFill/>
            <a:ln w="9525">
              <a:solidFill>
                <a:srgbClr val="000000"/>
              </a:solidFill>
              <a:miter lim="800000"/>
              <a:headEnd/>
              <a:tailEnd/>
            </a:ln>
          </p:spPr>
        </p:pic>
        <p:sp>
          <p:nvSpPr>
            <p:cNvPr id="23553" name="Rectangle 2"/>
            <p:cNvSpPr>
              <a:spLocks noChangeArrowheads="1"/>
            </p:cNvSpPr>
            <p:nvPr/>
          </p:nvSpPr>
          <p:spPr bwMode="auto">
            <a:xfrm>
              <a:off x="7724219" y="5495219"/>
              <a:ext cx="899605" cy="246221"/>
            </a:xfrm>
            <a:prstGeom prst="rect">
              <a:avLst/>
            </a:prstGeom>
            <a:noFill/>
            <a:ln w="9525">
              <a:noFill/>
              <a:miter lim="800000"/>
              <a:headEnd/>
              <a:tailEnd/>
            </a:ln>
          </p:spPr>
          <p:txBody>
            <a:bodyPr wrap="none" anchor="ctr">
              <a:spAutoFit/>
            </a:bodyPr>
            <a:lstStyle/>
            <a:p>
              <a:r>
                <a:rPr lang="en-US" sz="1000" dirty="0"/>
                <a:t>Figure 13.6  </a:t>
              </a:r>
            </a:p>
          </p:txBody>
        </p:sp>
      </p:grpSp>
      <p:sp>
        <p:nvSpPr>
          <p:cNvPr id="8" name="Text Box 5"/>
          <p:cNvSpPr txBox="1">
            <a:spLocks noChangeArrowheads="1"/>
          </p:cNvSpPr>
          <p:nvPr/>
        </p:nvSpPr>
        <p:spPr bwMode="auto">
          <a:xfrm>
            <a:off x="2090394" y="4836866"/>
            <a:ext cx="6520204" cy="1631216"/>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spcBef>
                <a:spcPct val="50000"/>
              </a:spcBef>
            </a:pPr>
            <a:r>
              <a:rPr lang="en-US" sz="2000" dirty="0"/>
              <a:t>But does this schedule represent the original planned schedule (the baseline schedule)?  How do we know the original schedule hasn’t been delayed 3 times in this Gantt Chart and we are way behind the original schedule? We need a </a:t>
            </a:r>
            <a:r>
              <a:rPr lang="en-US" sz="2000" b="1" dirty="0">
                <a:solidFill>
                  <a:srgbClr val="FF0000"/>
                </a:solidFill>
              </a:rPr>
              <a:t>Tracking Gantt</a:t>
            </a:r>
            <a:r>
              <a:rPr lang="en-US" sz="2000"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882" y="132769"/>
            <a:ext cx="8229600" cy="629231"/>
          </a:xfrm>
        </p:spPr>
        <p:txBody>
          <a:bodyPr>
            <a:normAutofit fontScale="90000"/>
          </a:bodyPr>
          <a:lstStyle/>
          <a:p>
            <a:r>
              <a:rPr lang="en-US" dirty="0"/>
              <a:t>Update </a:t>
            </a:r>
            <a:r>
              <a:rPr lang="en-CA" dirty="0"/>
              <a:t>Tom Jeff Sue Carol </a:t>
            </a:r>
            <a:r>
              <a:rPr lang="en-US" dirty="0"/>
              <a:t>12.1 mpp</a:t>
            </a:r>
          </a:p>
        </p:txBody>
      </p:sp>
      <p:sp>
        <p:nvSpPr>
          <p:cNvPr id="4" name="Content Placeholder 3"/>
          <p:cNvSpPr>
            <a:spLocks noGrp="1"/>
          </p:cNvSpPr>
          <p:nvPr>
            <p:ph idx="1"/>
          </p:nvPr>
        </p:nvSpPr>
        <p:spPr>
          <a:xfrm>
            <a:off x="304800" y="685800"/>
            <a:ext cx="8229600" cy="5791200"/>
          </a:xfrm>
        </p:spPr>
        <p:txBody>
          <a:bodyPr/>
          <a:lstStyle/>
          <a:p>
            <a:r>
              <a:rPr lang="en-US" sz="3200" b="1" dirty="0">
                <a:solidFill>
                  <a:srgbClr val="FF0000"/>
                </a:solidFill>
              </a:rPr>
              <a:t>Base line the project if not already done</a:t>
            </a:r>
          </a:p>
          <a:p>
            <a:r>
              <a:rPr lang="en-US" sz="1600" dirty="0"/>
              <a:t>Status the project</a:t>
            </a:r>
          </a:p>
          <a:p>
            <a:pPr lvl="1"/>
            <a:r>
              <a:rPr lang="en-US" sz="1600" b="1" dirty="0">
                <a:solidFill>
                  <a:srgbClr val="FF0000"/>
                </a:solidFill>
              </a:rPr>
              <a:t>In the </a:t>
            </a:r>
            <a:r>
              <a:rPr lang="en-US" sz="1600" b="1" u="sng" dirty="0">
                <a:solidFill>
                  <a:srgbClr val="FF0000"/>
                </a:solidFill>
              </a:rPr>
              <a:t>Tracking</a:t>
            </a:r>
            <a:r>
              <a:rPr lang="en-US" sz="1600" b="1" dirty="0">
                <a:solidFill>
                  <a:srgbClr val="FF0000"/>
                </a:solidFill>
              </a:rPr>
              <a:t> Gantt Chart view, click </a:t>
            </a:r>
            <a:r>
              <a:rPr lang="en-US" sz="1600" dirty="0"/>
              <a:t>on the Project Tab and the “Update Project” option.</a:t>
            </a:r>
          </a:p>
          <a:p>
            <a:pPr lvl="1"/>
            <a:r>
              <a:rPr lang="en-US" sz="1600" b="1" dirty="0"/>
              <a:t>Set the Status Date to Mar 18, 2013.</a:t>
            </a:r>
          </a:p>
          <a:p>
            <a:pPr lvl="1"/>
            <a:r>
              <a:rPr lang="en-US" sz="1600" b="1" dirty="0"/>
              <a:t>Update work as complete through to the status date</a:t>
            </a:r>
          </a:p>
          <a:p>
            <a:pPr lvl="1"/>
            <a:r>
              <a:rPr lang="en-US" sz="1600" dirty="0"/>
              <a:t>Select - Set 0%-100% complete</a:t>
            </a:r>
          </a:p>
          <a:p>
            <a:pPr lvl="1"/>
            <a:r>
              <a:rPr lang="en-US" sz="1600" dirty="0"/>
              <a:t>Select - Entire project</a:t>
            </a:r>
          </a:p>
          <a:p>
            <a:r>
              <a:rPr lang="en-US" sz="1600" dirty="0"/>
              <a:t>You will see that the program assumes all tasks are successfully completed to 13 Mar 18.</a:t>
            </a:r>
          </a:p>
          <a:p>
            <a:r>
              <a:rPr lang="en-US" sz="1600" dirty="0"/>
              <a:t>A </a:t>
            </a:r>
            <a:r>
              <a:rPr lang="en-US" sz="1600" b="1" dirty="0"/>
              <a:t>solid bar</a:t>
            </a:r>
            <a:r>
              <a:rPr lang="en-US" sz="1600" dirty="0"/>
              <a:t> is drawn through the middle of the activities complete, while a partial bar appears in activities partially complete.  A </a:t>
            </a:r>
            <a:r>
              <a:rPr lang="en-US" sz="1600" b="1" dirty="0"/>
              <a:t>check mark </a:t>
            </a:r>
            <a:r>
              <a:rPr lang="en-US" sz="1600" dirty="0"/>
              <a:t>appears for activities completed.</a:t>
            </a:r>
          </a:p>
          <a:p>
            <a:r>
              <a:rPr lang="en-US" sz="1600" dirty="0"/>
              <a:t>We can also </a:t>
            </a:r>
            <a:r>
              <a:rPr lang="en-US" sz="1600" b="1" dirty="0"/>
              <a:t>update the project on a task-by-task </a:t>
            </a:r>
            <a:r>
              <a:rPr lang="en-US" sz="1600" dirty="0"/>
              <a:t>basis by clicking on the Task tab and then highlighting the tasks in order.  We can mark each task as “Mark on Track” or we can manually click the options to the left of the “Mark on Track” and assign project completion rate of 0%, 25%, 50% etc.  We can also status the activity by double clicking on the task name and enter the percent complete on the  General tab.</a:t>
            </a:r>
          </a:p>
          <a:p>
            <a:r>
              <a:rPr lang="en-US" sz="1600" dirty="0"/>
              <a:t>Or we can click on the % complete part of the bars by clicking and hovering until we see the % sign and then dragging with the mouse.</a:t>
            </a:r>
          </a:p>
          <a:p>
            <a:r>
              <a:rPr lang="en-US" sz="1600" dirty="0"/>
              <a:t>We can also put actual start and finish dates, if we use the Tracking </a:t>
            </a:r>
            <a:r>
              <a:rPr lang="en-US" sz="1600" u="sng" dirty="0"/>
              <a:t>Table</a:t>
            </a:r>
            <a:r>
              <a:rPr lang="en-US" sz="1600" dirty="0"/>
              <a:t> with the Tracking Gantt View.</a:t>
            </a:r>
          </a:p>
        </p:txBody>
      </p:sp>
      <p:sp>
        <p:nvSpPr>
          <p:cNvPr id="3" name="Slide Number Placeholder 2"/>
          <p:cNvSpPr>
            <a:spLocks noGrp="1"/>
          </p:cNvSpPr>
          <p:nvPr>
            <p:ph type="sldNum" sz="quarter" idx="10"/>
          </p:nvPr>
        </p:nvSpPr>
        <p:spPr/>
        <p:txBody>
          <a:bodyPr/>
          <a:lstStyle/>
          <a:p>
            <a:pPr>
              <a:defRPr/>
            </a:pPr>
            <a:fld id="{1FB93FE5-0CFE-4F97-8A8F-28BD266A12C9}" type="slidenum">
              <a:rPr lang="en-US" smtClean="0"/>
              <a:pPr>
                <a:defRPr/>
              </a:pPr>
              <a:t>19</a:t>
            </a:fld>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96263" y="5213650"/>
            <a:ext cx="602003" cy="637992"/>
          </a:xfrm>
          <a:prstGeom prst="rect">
            <a:avLst/>
          </a:prstGeom>
        </p:spPr>
      </p:pic>
      <p:sp>
        <p:nvSpPr>
          <p:cNvPr id="8" name="Octagon 7"/>
          <p:cNvSpPr>
            <a:spLocks noChangeAspect="1"/>
          </p:cNvSpPr>
          <p:nvPr/>
        </p:nvSpPr>
        <p:spPr>
          <a:xfrm>
            <a:off x="8420324" y="5915599"/>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Tree>
    <p:extLst>
      <p:ext uri="{BB962C8B-B14F-4D97-AF65-F5344CB8AC3E}">
        <p14:creationId xmlns:p14="http://schemas.microsoft.com/office/powerpoint/2010/main" val="633033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eaLnBrk="1" hangingPunct="1"/>
            <a:r>
              <a:rPr lang="en-US"/>
              <a:t>Module 10 Learning Objectives</a:t>
            </a:r>
            <a:endParaRPr lang="en-US" dirty="0"/>
          </a:p>
        </p:txBody>
      </p:sp>
      <p:sp>
        <p:nvSpPr>
          <p:cNvPr id="3" name="Content Placeholder 2"/>
          <p:cNvSpPr>
            <a:spLocks noGrp="1"/>
          </p:cNvSpPr>
          <p:nvPr>
            <p:ph idx="1"/>
          </p:nvPr>
        </p:nvSpPr>
        <p:spPr>
          <a:xfrm>
            <a:off x="457200" y="1935163"/>
            <a:ext cx="8229600" cy="4541837"/>
          </a:xfrm>
        </p:spPr>
        <p:txBody>
          <a:bodyPr>
            <a:normAutofit/>
          </a:bodyPr>
          <a:lstStyle/>
          <a:p>
            <a:pPr marL="274320" indent="-274320" eaLnBrk="1" fontAlgn="auto" hangingPunct="1">
              <a:spcAft>
                <a:spcPts val="0"/>
              </a:spcAft>
              <a:buClr>
                <a:schemeClr val="accent3"/>
              </a:buClr>
              <a:buFont typeface="Wingdings 2"/>
              <a:buChar char=""/>
              <a:defRPr/>
            </a:pPr>
            <a:r>
              <a:rPr lang="en-CA" sz="2400" dirty="0"/>
              <a:t>Understand the nature of the </a:t>
            </a:r>
            <a:r>
              <a:rPr lang="en-CA" sz="2400" b="1" dirty="0"/>
              <a:t>control cycle </a:t>
            </a:r>
            <a:r>
              <a:rPr lang="en-CA" sz="2400" dirty="0"/>
              <a:t>and four key steps in a general project control model.</a:t>
            </a:r>
          </a:p>
          <a:p>
            <a:pPr marL="274320" indent="-274320" eaLnBrk="1" fontAlgn="auto" hangingPunct="1">
              <a:spcAft>
                <a:spcPts val="0"/>
              </a:spcAft>
              <a:buClr>
                <a:schemeClr val="accent3"/>
              </a:buClr>
              <a:buFont typeface="Wingdings 2"/>
              <a:buChar char=""/>
              <a:defRPr/>
            </a:pPr>
            <a:r>
              <a:rPr lang="en-CA" sz="2400" dirty="0"/>
              <a:t>Understand the use of </a:t>
            </a:r>
            <a:r>
              <a:rPr lang="en-CA" sz="2400" b="1" dirty="0"/>
              <a:t>milestones</a:t>
            </a:r>
            <a:r>
              <a:rPr lang="en-CA" sz="2400" dirty="0"/>
              <a:t> including variations in MS Project</a:t>
            </a:r>
          </a:p>
          <a:p>
            <a:pPr marL="274320" indent="-274320" eaLnBrk="1" fontAlgn="auto" hangingPunct="1">
              <a:spcAft>
                <a:spcPts val="0"/>
              </a:spcAft>
              <a:buClr>
                <a:schemeClr val="accent3"/>
              </a:buClr>
              <a:buFont typeface="Wingdings 2"/>
              <a:buChar char=""/>
              <a:defRPr/>
            </a:pPr>
            <a:r>
              <a:rPr lang="en-CA" sz="2400" dirty="0"/>
              <a:t>Understand the use of a </a:t>
            </a:r>
            <a:r>
              <a:rPr lang="en-CA" sz="2400" b="1" dirty="0"/>
              <a:t>Tracking Gantt Chart </a:t>
            </a:r>
            <a:r>
              <a:rPr lang="en-CA" sz="2400" dirty="0"/>
              <a:t>in MS Project.</a:t>
            </a:r>
          </a:p>
          <a:p>
            <a:pPr marL="274320" indent="-274320" eaLnBrk="1" fontAlgn="auto" hangingPunct="1">
              <a:spcAft>
                <a:spcPts val="0"/>
              </a:spcAft>
              <a:buClr>
                <a:schemeClr val="accent3"/>
              </a:buClr>
              <a:buFont typeface="Wingdings 2"/>
              <a:buChar char=""/>
              <a:defRPr/>
            </a:pPr>
            <a:r>
              <a:rPr lang="en-CA" sz="2400" dirty="0"/>
              <a:t>Recognize the </a:t>
            </a:r>
            <a:r>
              <a:rPr lang="en-CA" sz="2400" b="1" dirty="0"/>
              <a:t>strengths and weaknesses of common project evaluation </a:t>
            </a:r>
            <a:r>
              <a:rPr lang="en-CA" sz="2400" dirty="0"/>
              <a:t>and control methods.</a:t>
            </a:r>
          </a:p>
          <a:p>
            <a:pPr marL="274320" indent="-274320" eaLnBrk="1" fontAlgn="auto" hangingPunct="1">
              <a:spcAft>
                <a:spcPts val="0"/>
              </a:spcAft>
              <a:buClr>
                <a:schemeClr val="accent3"/>
              </a:buClr>
              <a:buFont typeface="Wingdings 2"/>
              <a:buChar char=""/>
              <a:defRPr/>
            </a:pPr>
            <a:endParaRPr lang="en-US" sz="2400" dirty="0"/>
          </a:p>
          <a:p>
            <a:pPr marL="0" indent="0" eaLnBrk="1" fontAlgn="auto" hangingPunct="1">
              <a:spcAft>
                <a:spcPts val="0"/>
              </a:spcAft>
              <a:buClr>
                <a:schemeClr val="accent3"/>
              </a:buClr>
              <a:buNone/>
              <a:defRPr/>
            </a:pPr>
            <a:endParaRPr lang="en-US" sz="2400" dirty="0"/>
          </a:p>
          <a:p>
            <a:pPr marL="274320" indent="-274320" eaLnBrk="1" fontAlgn="auto" hangingPunct="1">
              <a:spcAft>
                <a:spcPts val="0"/>
              </a:spcAft>
              <a:buClr>
                <a:schemeClr val="accent3"/>
              </a:buClr>
              <a:buFont typeface="Wingdings 2"/>
              <a:buChar char=""/>
              <a:defRPr/>
            </a:pPr>
            <a:endParaRPr lang="en-US" dirty="0"/>
          </a:p>
        </p:txBody>
      </p:sp>
      <p:sp>
        <p:nvSpPr>
          <p:cNvPr id="4" name="Slide Number Placeholder 3"/>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13-0</a:t>
            </a:r>
            <a:fld id="{2C7DF07A-6FE4-4FFF-A492-E59594058EB9}" type="slidenum">
              <a:rPr lang="en-US">
                <a:solidFill>
                  <a:srgbClr val="045C75"/>
                </a:solidFill>
                <a:cs typeface="Arial" charset="0"/>
              </a:rPr>
              <a:pPr fontAlgn="base">
                <a:spcBef>
                  <a:spcPct val="0"/>
                </a:spcBef>
                <a:spcAft>
                  <a:spcPct val="0"/>
                </a:spcAft>
                <a:defRPr/>
              </a:pPr>
              <a:t>2</a:t>
            </a:fld>
            <a:endParaRPr lang="en-US">
              <a:solidFill>
                <a:srgbClr val="045C75"/>
              </a:solidFill>
              <a:cs typeface="Arial"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605B220-2BF7-448A-9364-02BAA1F5824B}" type="slidenum">
              <a:rPr lang="en-US" smtClean="0"/>
              <a:pPr>
                <a:defRPr/>
              </a:pPr>
              <a:t>20</a:t>
            </a:fld>
            <a:endParaRPr lang="en-US" dirty="0"/>
          </a:p>
        </p:txBody>
      </p:sp>
      <p:sp>
        <p:nvSpPr>
          <p:cNvPr id="6" name="TextBox 5">
            <a:hlinkClick r:id="" action="ppaction://noaction" highlightClick="1"/>
          </p:cNvPr>
          <p:cNvSpPr txBox="1"/>
          <p:nvPr/>
        </p:nvSpPr>
        <p:spPr>
          <a:xfrm>
            <a:off x="376849" y="3034871"/>
            <a:ext cx="6553200" cy="369332"/>
          </a:xfrm>
          <a:prstGeom prst="actionButtonInformation">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CA" dirty="0"/>
              <a:t>Here is our </a:t>
            </a:r>
            <a:r>
              <a:rPr lang="en-CA" b="1" dirty="0"/>
              <a:t>Tracking</a:t>
            </a:r>
            <a:r>
              <a:rPr lang="en-CA" dirty="0"/>
              <a:t> Gantt Chart, the project was baselined</a:t>
            </a:r>
          </a:p>
        </p:txBody>
      </p:sp>
      <p:pic>
        <p:nvPicPr>
          <p:cNvPr id="2" name="Picture 1"/>
          <p:cNvPicPr>
            <a:picLocks noChangeAspect="1"/>
          </p:cNvPicPr>
          <p:nvPr/>
        </p:nvPicPr>
        <p:blipFill>
          <a:blip r:embed="rId3"/>
          <a:stretch>
            <a:fillRect/>
          </a:stretch>
        </p:blipFill>
        <p:spPr>
          <a:xfrm>
            <a:off x="376849" y="1008246"/>
            <a:ext cx="8453438" cy="1947565"/>
          </a:xfrm>
          <a:prstGeom prst="rect">
            <a:avLst/>
          </a:prstGeom>
        </p:spPr>
      </p:pic>
      <p:sp>
        <p:nvSpPr>
          <p:cNvPr id="10" name="Title 1"/>
          <p:cNvSpPr>
            <a:spLocks noGrp="1"/>
          </p:cNvSpPr>
          <p:nvPr>
            <p:ph type="title"/>
          </p:nvPr>
        </p:nvSpPr>
        <p:spPr>
          <a:xfrm>
            <a:off x="502716" y="144470"/>
            <a:ext cx="8305800" cy="617530"/>
          </a:xfrm>
        </p:spPr>
        <p:txBody>
          <a:bodyPr>
            <a:normAutofit fontScale="90000"/>
          </a:bodyPr>
          <a:lstStyle/>
          <a:p>
            <a:r>
              <a:rPr lang="en-US" dirty="0"/>
              <a:t>Update </a:t>
            </a:r>
            <a:r>
              <a:rPr lang="en-CA" dirty="0"/>
              <a:t>Tom Jeff Sue Carol </a:t>
            </a:r>
            <a:r>
              <a:rPr lang="en-US" dirty="0"/>
              <a:t>12.1 mpp</a:t>
            </a:r>
          </a:p>
        </p:txBody>
      </p:sp>
      <p:sp>
        <p:nvSpPr>
          <p:cNvPr id="11" name="TextBox 10">
            <a:hlinkClick r:id="" action="ppaction://noaction" highlightClick="1"/>
          </p:cNvPr>
          <p:cNvSpPr txBox="1"/>
          <p:nvPr/>
        </p:nvSpPr>
        <p:spPr>
          <a:xfrm>
            <a:off x="400798" y="5907958"/>
            <a:ext cx="6553200" cy="646331"/>
          </a:xfrm>
          <a:prstGeom prst="actionButtonInformation">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CA" dirty="0"/>
              <a:t>Here is our </a:t>
            </a:r>
            <a:r>
              <a:rPr lang="en-CA" b="1" dirty="0"/>
              <a:t>Tracking</a:t>
            </a:r>
            <a:r>
              <a:rPr lang="en-CA" dirty="0"/>
              <a:t> Gantt Chart after we clicked on  “</a:t>
            </a:r>
            <a:r>
              <a:rPr lang="en-CA" b="1" u="sng" dirty="0"/>
              <a:t>Update Project</a:t>
            </a:r>
            <a:r>
              <a:rPr lang="en-CA" dirty="0"/>
              <a:t>” based on a Status Date of </a:t>
            </a:r>
            <a:r>
              <a:rPr lang="en-CA" dirty="0">
                <a:solidFill>
                  <a:srgbClr val="FF0000"/>
                </a:solidFill>
              </a:rPr>
              <a:t>Mar 18</a:t>
            </a:r>
            <a:r>
              <a:rPr lang="en-CA" dirty="0"/>
              <a:t>, 2013</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9000" y="6002751"/>
            <a:ext cx="999831" cy="707197"/>
          </a:xfrm>
          <a:prstGeom prst="rect">
            <a:avLst/>
          </a:prstGeom>
        </p:spPr>
      </p:pic>
      <p:sp>
        <p:nvSpPr>
          <p:cNvPr id="13" name="TextBox 12"/>
          <p:cNvSpPr txBox="1"/>
          <p:nvPr/>
        </p:nvSpPr>
        <p:spPr>
          <a:xfrm>
            <a:off x="4953000" y="3502314"/>
            <a:ext cx="762000" cy="307777"/>
          </a:xfrm>
          <a:prstGeom prst="rect">
            <a:avLst/>
          </a:prstGeom>
          <a:noFill/>
        </p:spPr>
        <p:txBody>
          <a:bodyPr wrap="square" rtlCol="0">
            <a:spAutoFit/>
          </a:bodyPr>
          <a:lstStyle/>
          <a:p>
            <a:r>
              <a:rPr lang="en-CA" sz="1400" b="1" dirty="0">
                <a:solidFill>
                  <a:srgbClr val="FF0000"/>
                </a:solidFill>
              </a:rPr>
              <a:t>Mar 18</a:t>
            </a:r>
          </a:p>
        </p:txBody>
      </p:sp>
      <p:pic>
        <p:nvPicPr>
          <p:cNvPr id="5" name="Picture 4"/>
          <p:cNvPicPr>
            <a:picLocks noChangeAspect="1"/>
          </p:cNvPicPr>
          <p:nvPr/>
        </p:nvPicPr>
        <p:blipFill>
          <a:blip r:embed="rId5"/>
          <a:stretch>
            <a:fillRect/>
          </a:stretch>
        </p:blipFill>
        <p:spPr>
          <a:xfrm>
            <a:off x="376850" y="3810000"/>
            <a:ext cx="8453438" cy="1766745"/>
          </a:xfrm>
          <a:prstGeom prst="rect">
            <a:avLst/>
          </a:prstGeom>
        </p:spPr>
      </p:pic>
    </p:spTree>
    <p:extLst>
      <p:ext uri="{BB962C8B-B14F-4D97-AF65-F5344CB8AC3E}">
        <p14:creationId xmlns:p14="http://schemas.microsoft.com/office/powerpoint/2010/main" val="3906935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605B220-2BF7-448A-9364-02BAA1F5824B}" type="slidenum">
              <a:rPr lang="en-US" smtClean="0"/>
              <a:pPr>
                <a:defRPr/>
              </a:pPr>
              <a:t>21</a:t>
            </a:fld>
            <a:endParaRPr lang="en-US" dirty="0"/>
          </a:p>
        </p:txBody>
      </p:sp>
      <p:sp>
        <p:nvSpPr>
          <p:cNvPr id="6" name="TextBox 5">
            <a:hlinkClick r:id="" action="ppaction://noaction" highlightClick="1"/>
          </p:cNvPr>
          <p:cNvSpPr txBox="1"/>
          <p:nvPr/>
        </p:nvSpPr>
        <p:spPr>
          <a:xfrm>
            <a:off x="376849" y="3034871"/>
            <a:ext cx="6553200" cy="369332"/>
          </a:xfrm>
          <a:prstGeom prst="actionButtonInformation">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CA" dirty="0"/>
              <a:t>Here the project is running </a:t>
            </a:r>
            <a:r>
              <a:rPr lang="en-CA" b="1" u="sng" dirty="0"/>
              <a:t>ahead</a:t>
            </a:r>
            <a:r>
              <a:rPr lang="en-CA" dirty="0"/>
              <a:t> of schedule</a:t>
            </a:r>
          </a:p>
        </p:txBody>
      </p:sp>
      <p:sp>
        <p:nvSpPr>
          <p:cNvPr id="10" name="Title 1"/>
          <p:cNvSpPr>
            <a:spLocks noGrp="1"/>
          </p:cNvSpPr>
          <p:nvPr>
            <p:ph type="title"/>
          </p:nvPr>
        </p:nvSpPr>
        <p:spPr>
          <a:xfrm>
            <a:off x="502716" y="144470"/>
            <a:ext cx="8305800" cy="617530"/>
          </a:xfrm>
        </p:spPr>
        <p:txBody>
          <a:bodyPr>
            <a:noAutofit/>
          </a:bodyPr>
          <a:lstStyle/>
          <a:p>
            <a:r>
              <a:rPr lang="en-US" sz="2800" dirty="0"/>
              <a:t>Updating the Project, </a:t>
            </a:r>
            <a:r>
              <a:rPr lang="en-CA" sz="2800" dirty="0"/>
              <a:t>Tom Jeff Sue Carol </a:t>
            </a:r>
            <a:br>
              <a:rPr lang="en-CA" sz="2800" dirty="0"/>
            </a:br>
            <a:r>
              <a:rPr lang="en-CA" sz="2800" b="1" u="sng" dirty="0"/>
              <a:t>Examples</a:t>
            </a:r>
            <a:r>
              <a:rPr lang="en-CA" sz="2800" dirty="0"/>
              <a:t> of </a:t>
            </a:r>
            <a:r>
              <a:rPr lang="en-US" sz="2800" dirty="0"/>
              <a:t>Ahead of Schedule, Behind Schedule</a:t>
            </a:r>
          </a:p>
        </p:txBody>
      </p:sp>
      <p:pic>
        <p:nvPicPr>
          <p:cNvPr id="9" name="Picture 8"/>
          <p:cNvPicPr>
            <a:picLocks noChangeAspect="1"/>
          </p:cNvPicPr>
          <p:nvPr/>
        </p:nvPicPr>
        <p:blipFill>
          <a:blip r:embed="rId3"/>
          <a:stretch>
            <a:fillRect/>
          </a:stretch>
        </p:blipFill>
        <p:spPr>
          <a:xfrm>
            <a:off x="124118" y="1163702"/>
            <a:ext cx="8915400" cy="1724025"/>
          </a:xfrm>
          <a:prstGeom prst="rect">
            <a:avLst/>
          </a:prstGeom>
        </p:spPr>
      </p:pic>
      <p:pic>
        <p:nvPicPr>
          <p:cNvPr id="12" name="Picture 11"/>
          <p:cNvPicPr>
            <a:picLocks noChangeAspect="1"/>
          </p:cNvPicPr>
          <p:nvPr/>
        </p:nvPicPr>
        <p:blipFill>
          <a:blip r:embed="rId4"/>
          <a:stretch>
            <a:fillRect/>
          </a:stretch>
        </p:blipFill>
        <p:spPr>
          <a:xfrm>
            <a:off x="124119" y="3877024"/>
            <a:ext cx="8915400" cy="1695450"/>
          </a:xfrm>
          <a:prstGeom prst="rect">
            <a:avLst/>
          </a:prstGeom>
        </p:spPr>
      </p:pic>
      <p:sp>
        <p:nvSpPr>
          <p:cNvPr id="14" name="TextBox 13">
            <a:hlinkClick r:id="" action="ppaction://noaction" highlightClick="1"/>
          </p:cNvPr>
          <p:cNvSpPr txBox="1"/>
          <p:nvPr/>
        </p:nvSpPr>
        <p:spPr>
          <a:xfrm>
            <a:off x="376849" y="5779746"/>
            <a:ext cx="6553200" cy="369332"/>
          </a:xfrm>
          <a:prstGeom prst="actionButtonInformation">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CA" dirty="0"/>
              <a:t>And in this example the project is running </a:t>
            </a:r>
            <a:r>
              <a:rPr lang="en-CA" b="1" u="sng" dirty="0"/>
              <a:t>behind</a:t>
            </a:r>
            <a:r>
              <a:rPr lang="en-CA" dirty="0"/>
              <a:t> schedule</a:t>
            </a:r>
          </a:p>
        </p:txBody>
      </p:sp>
    </p:spTree>
    <p:extLst>
      <p:ext uri="{BB962C8B-B14F-4D97-AF65-F5344CB8AC3E}">
        <p14:creationId xmlns:p14="http://schemas.microsoft.com/office/powerpoint/2010/main" val="1448091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605B220-2BF7-448A-9364-02BAA1F5824B}" type="slidenum">
              <a:rPr lang="en-US" smtClean="0"/>
              <a:pPr>
                <a:defRPr/>
              </a:pPr>
              <a:t>22</a:t>
            </a:fld>
            <a:endParaRPr lang="en-US" dirty="0"/>
          </a:p>
        </p:txBody>
      </p:sp>
      <p:sp>
        <p:nvSpPr>
          <p:cNvPr id="10" name="Title 1"/>
          <p:cNvSpPr>
            <a:spLocks noGrp="1"/>
          </p:cNvSpPr>
          <p:nvPr>
            <p:ph type="title"/>
          </p:nvPr>
        </p:nvSpPr>
        <p:spPr>
          <a:xfrm>
            <a:off x="502716" y="120086"/>
            <a:ext cx="8305800" cy="617530"/>
          </a:xfrm>
        </p:spPr>
        <p:txBody>
          <a:bodyPr>
            <a:normAutofit fontScale="90000"/>
          </a:bodyPr>
          <a:lstStyle/>
          <a:p>
            <a:r>
              <a:rPr lang="en-US" dirty="0"/>
              <a:t>Update </a:t>
            </a:r>
            <a:r>
              <a:rPr lang="en-CA" dirty="0"/>
              <a:t>Tom Jeff Sue Carol </a:t>
            </a:r>
            <a:r>
              <a:rPr lang="en-US" dirty="0"/>
              <a:t>12.1 mpp</a:t>
            </a:r>
          </a:p>
        </p:txBody>
      </p:sp>
      <p:pic>
        <p:nvPicPr>
          <p:cNvPr id="8" name="Picture 7"/>
          <p:cNvPicPr>
            <a:picLocks noChangeAspect="1"/>
          </p:cNvPicPr>
          <p:nvPr/>
        </p:nvPicPr>
        <p:blipFill>
          <a:blip r:embed="rId3"/>
          <a:stretch>
            <a:fillRect/>
          </a:stretch>
        </p:blipFill>
        <p:spPr>
          <a:xfrm>
            <a:off x="248244" y="748248"/>
            <a:ext cx="8703834" cy="1787544"/>
          </a:xfrm>
          <a:prstGeom prst="rect">
            <a:avLst/>
          </a:prstGeom>
        </p:spPr>
      </p:pic>
      <p:sp>
        <p:nvSpPr>
          <p:cNvPr id="6" name="TextBox 5">
            <a:hlinkClick r:id="" action="ppaction://noaction" highlightClick="1"/>
          </p:cNvPr>
          <p:cNvSpPr txBox="1"/>
          <p:nvPr/>
        </p:nvSpPr>
        <p:spPr>
          <a:xfrm>
            <a:off x="236051" y="2507344"/>
            <a:ext cx="6701197" cy="1754326"/>
          </a:xfrm>
          <a:prstGeom prst="actionButtonInformation">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CA" b="1" u="sng" dirty="0">
                <a:solidFill>
                  <a:srgbClr val="FF0000"/>
                </a:solidFill>
              </a:rPr>
              <a:t>Reset</a:t>
            </a:r>
            <a:r>
              <a:rPr lang="en-CA" dirty="0"/>
              <a:t> your first 2 Activities to  0% complete and perform a </a:t>
            </a:r>
            <a:r>
              <a:rPr lang="en-CA" b="1" u="sng" dirty="0"/>
              <a:t>post baseline </a:t>
            </a:r>
            <a:r>
              <a:rPr lang="en-CA" b="1" dirty="0"/>
              <a:t>change.  </a:t>
            </a:r>
            <a:r>
              <a:rPr lang="en-CA" b="1" dirty="0">
                <a:solidFill>
                  <a:srgbClr val="FF0000"/>
                </a:solidFill>
              </a:rPr>
              <a:t>First</a:t>
            </a:r>
            <a:r>
              <a:rPr lang="en-CA" b="1" dirty="0"/>
              <a:t> </a:t>
            </a:r>
            <a:r>
              <a:rPr lang="en-CA" dirty="0"/>
              <a:t>shift </a:t>
            </a:r>
            <a:r>
              <a:rPr lang="en-CA" b="1" u="sng" dirty="0"/>
              <a:t>Calculate Costs</a:t>
            </a:r>
            <a:r>
              <a:rPr lang="en-CA" b="1" dirty="0"/>
              <a:t>  </a:t>
            </a:r>
            <a:r>
              <a:rPr lang="en-CA" dirty="0"/>
              <a:t>2 days later in the schedule. You can do this by </a:t>
            </a:r>
            <a:r>
              <a:rPr lang="en-CA" b="1" dirty="0"/>
              <a:t>dragging the task to the right</a:t>
            </a:r>
            <a:r>
              <a:rPr lang="en-CA" dirty="0"/>
              <a:t>. You’ll see a popup window, select the 2</a:t>
            </a:r>
            <a:r>
              <a:rPr lang="en-CA" baseline="30000" dirty="0"/>
              <a:t>nd</a:t>
            </a:r>
            <a:r>
              <a:rPr lang="en-CA" dirty="0"/>
              <a:t> option to “… </a:t>
            </a:r>
            <a:r>
              <a:rPr lang="en-CA" b="1" u="sng" dirty="0"/>
              <a:t>keep the link</a:t>
            </a:r>
            <a:r>
              <a:rPr lang="en-CA" dirty="0"/>
              <a:t>.” Note the </a:t>
            </a:r>
            <a:r>
              <a:rPr lang="en-CA" b="1" dirty="0">
                <a:solidFill>
                  <a:srgbClr val="FF0000"/>
                </a:solidFill>
              </a:rPr>
              <a:t>ripple effect </a:t>
            </a:r>
            <a:r>
              <a:rPr lang="en-CA" dirty="0"/>
              <a:t>on the remaining tasks. </a:t>
            </a:r>
            <a:r>
              <a:rPr lang="en-CA" b="1" u="sng" dirty="0">
                <a:solidFill>
                  <a:srgbClr val="FF0000"/>
                </a:solidFill>
              </a:rPr>
              <a:t>Second</a:t>
            </a:r>
            <a:r>
              <a:rPr lang="en-CA" dirty="0"/>
              <a:t>, shift </a:t>
            </a:r>
            <a:r>
              <a:rPr lang="en-CA" b="1" u="sng" dirty="0"/>
              <a:t>Document Awards</a:t>
            </a:r>
            <a:r>
              <a:rPr lang="en-CA" dirty="0"/>
              <a:t> 2 days later in the schedule.</a:t>
            </a:r>
          </a:p>
        </p:txBody>
      </p:sp>
      <p:pic>
        <p:nvPicPr>
          <p:cNvPr id="13" name="Picture 12"/>
          <p:cNvPicPr>
            <a:picLocks noChangeAspect="1"/>
          </p:cNvPicPr>
          <p:nvPr/>
        </p:nvPicPr>
        <p:blipFill>
          <a:blip r:embed="rId4"/>
          <a:stretch>
            <a:fillRect/>
          </a:stretch>
        </p:blipFill>
        <p:spPr>
          <a:xfrm>
            <a:off x="6766153" y="2512169"/>
            <a:ext cx="2211898" cy="1645303"/>
          </a:xfrm>
          <a:prstGeom prst="rect">
            <a:avLst/>
          </a:prstGeom>
        </p:spPr>
      </p:pic>
      <p:pic>
        <p:nvPicPr>
          <p:cNvPr id="9" name="Picture 8"/>
          <p:cNvPicPr>
            <a:picLocks noChangeAspect="1"/>
          </p:cNvPicPr>
          <p:nvPr/>
        </p:nvPicPr>
        <p:blipFill>
          <a:blip r:embed="rId5"/>
          <a:stretch>
            <a:fillRect/>
          </a:stretch>
        </p:blipFill>
        <p:spPr>
          <a:xfrm>
            <a:off x="248244" y="4413720"/>
            <a:ext cx="8703833" cy="1732477"/>
          </a:xfrm>
          <a:prstGeom prst="rect">
            <a:avLst/>
          </a:prstGeom>
        </p:spPr>
      </p:pic>
      <p:sp>
        <p:nvSpPr>
          <p:cNvPr id="11" name="TextBox 10">
            <a:hlinkClick r:id="" action="ppaction://noaction" highlightClick="1"/>
          </p:cNvPr>
          <p:cNvSpPr txBox="1"/>
          <p:nvPr/>
        </p:nvSpPr>
        <p:spPr>
          <a:xfrm>
            <a:off x="251555" y="6135397"/>
            <a:ext cx="8700522" cy="413571"/>
          </a:xfrm>
          <a:prstGeom prst="actionButtonInformation">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oAutofit/>
          </a:bodyPr>
          <a:lstStyle/>
          <a:p>
            <a:r>
              <a:rPr lang="en-CA" dirty="0"/>
              <a:t>Select “Project Update” again to see progress </a:t>
            </a:r>
            <a:r>
              <a:rPr lang="en-CA" u="sng" dirty="0"/>
              <a:t>on a post baseline revised schedule</a:t>
            </a:r>
            <a:r>
              <a:rPr lang="en-CA" dirty="0"/>
              <a:t>. </a:t>
            </a:r>
          </a:p>
        </p:txBody>
      </p:sp>
    </p:spTree>
    <p:extLst>
      <p:ext uri="{BB962C8B-B14F-4D97-AF65-F5344CB8AC3E}">
        <p14:creationId xmlns:p14="http://schemas.microsoft.com/office/powerpoint/2010/main" val="2274548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605B220-2BF7-448A-9364-02BAA1F5824B}" type="slidenum">
              <a:rPr lang="en-US" smtClean="0"/>
              <a:pPr>
                <a:defRPr/>
              </a:pPr>
              <a:t>23</a:t>
            </a:fld>
            <a:endParaRPr lang="en-US" dirty="0"/>
          </a:p>
        </p:txBody>
      </p:sp>
      <p:sp>
        <p:nvSpPr>
          <p:cNvPr id="6" name="TextBox 5">
            <a:hlinkClick r:id="" action="ppaction://noaction" highlightClick="1"/>
          </p:cNvPr>
          <p:cNvSpPr txBox="1"/>
          <p:nvPr/>
        </p:nvSpPr>
        <p:spPr>
          <a:xfrm>
            <a:off x="120753" y="2528151"/>
            <a:ext cx="6937971" cy="1323439"/>
          </a:xfrm>
          <a:prstGeom prst="actionButtonInformation">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CA" sz="1600" b="1" u="sng" dirty="0"/>
              <a:t>Reset</a:t>
            </a:r>
            <a:r>
              <a:rPr lang="en-CA" sz="1600" dirty="0"/>
              <a:t> your first 2 Activities to  0% complete and perform a </a:t>
            </a:r>
            <a:r>
              <a:rPr lang="en-CA" sz="1600" b="1" u="sng" dirty="0"/>
              <a:t>post baseline change</a:t>
            </a:r>
            <a:r>
              <a:rPr lang="en-CA" sz="1600" dirty="0"/>
              <a:t>, shift </a:t>
            </a:r>
            <a:r>
              <a:rPr lang="en-CA" sz="1600" b="1" u="sng" dirty="0"/>
              <a:t>Calculate Costs</a:t>
            </a:r>
            <a:r>
              <a:rPr lang="en-CA" sz="1600" b="1" dirty="0"/>
              <a:t>  </a:t>
            </a:r>
            <a:r>
              <a:rPr lang="en-CA" sz="1600" dirty="0"/>
              <a:t>2 days later in the schedule.  You can do this by </a:t>
            </a:r>
            <a:r>
              <a:rPr lang="en-CA" sz="1600" b="1" dirty="0"/>
              <a:t>dragging the task to the right</a:t>
            </a:r>
            <a:r>
              <a:rPr lang="en-CA" sz="1600" dirty="0"/>
              <a:t>.</a:t>
            </a:r>
          </a:p>
          <a:p>
            <a:endParaRPr lang="en-CA" sz="1600" dirty="0"/>
          </a:p>
          <a:p>
            <a:r>
              <a:rPr lang="en-CA" sz="1600" dirty="0"/>
              <a:t>You’ll see a popup window, select the 2</a:t>
            </a:r>
            <a:r>
              <a:rPr lang="en-CA" sz="1600" baseline="30000" dirty="0"/>
              <a:t>nd</a:t>
            </a:r>
            <a:r>
              <a:rPr lang="en-CA" sz="1600" dirty="0"/>
              <a:t> option to “… </a:t>
            </a:r>
            <a:r>
              <a:rPr lang="en-CA" sz="1600" b="1" u="sng" dirty="0"/>
              <a:t>keep the link</a:t>
            </a:r>
            <a:r>
              <a:rPr lang="en-CA" sz="1600" dirty="0"/>
              <a:t>.”</a:t>
            </a:r>
          </a:p>
        </p:txBody>
      </p:sp>
      <p:sp>
        <p:nvSpPr>
          <p:cNvPr id="10" name="Title 1"/>
          <p:cNvSpPr>
            <a:spLocks noGrp="1"/>
          </p:cNvSpPr>
          <p:nvPr>
            <p:ph type="title"/>
          </p:nvPr>
        </p:nvSpPr>
        <p:spPr>
          <a:xfrm>
            <a:off x="502716" y="144470"/>
            <a:ext cx="8305800" cy="617530"/>
          </a:xfrm>
        </p:spPr>
        <p:txBody>
          <a:bodyPr>
            <a:normAutofit fontScale="90000"/>
          </a:bodyPr>
          <a:lstStyle/>
          <a:p>
            <a:r>
              <a:rPr lang="en-US" dirty="0"/>
              <a:t>Update </a:t>
            </a:r>
            <a:r>
              <a:rPr lang="en-CA" dirty="0"/>
              <a:t>Tom Jeff Sue Carol </a:t>
            </a:r>
            <a:r>
              <a:rPr lang="en-US" dirty="0"/>
              <a:t>12.1 mpp</a:t>
            </a:r>
          </a:p>
        </p:txBody>
      </p:sp>
      <p:sp>
        <p:nvSpPr>
          <p:cNvPr id="11" name="TextBox 10">
            <a:hlinkClick r:id="" action="ppaction://noaction" highlightClick="1"/>
          </p:cNvPr>
          <p:cNvSpPr txBox="1"/>
          <p:nvPr/>
        </p:nvSpPr>
        <p:spPr>
          <a:xfrm>
            <a:off x="251555" y="6062245"/>
            <a:ext cx="8700522" cy="413571"/>
          </a:xfrm>
          <a:prstGeom prst="actionButtonInformation">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oAutofit/>
          </a:bodyPr>
          <a:lstStyle/>
          <a:p>
            <a:r>
              <a:rPr lang="en-CA" sz="1600" dirty="0"/>
              <a:t>Select “Project Update” again and you can see your progress </a:t>
            </a:r>
            <a:r>
              <a:rPr lang="en-CA" sz="1600" u="sng" dirty="0"/>
              <a:t>on a post baseline revised schedule</a:t>
            </a:r>
            <a:r>
              <a:rPr lang="en-CA" sz="1600" dirty="0"/>
              <a:t>. </a:t>
            </a:r>
          </a:p>
        </p:txBody>
      </p:sp>
      <p:pic>
        <p:nvPicPr>
          <p:cNvPr id="12" name="Picture 11"/>
          <p:cNvPicPr>
            <a:picLocks noChangeAspect="1"/>
          </p:cNvPicPr>
          <p:nvPr/>
        </p:nvPicPr>
        <p:blipFill>
          <a:blip r:embed="rId3"/>
          <a:stretch>
            <a:fillRect/>
          </a:stretch>
        </p:blipFill>
        <p:spPr>
          <a:xfrm>
            <a:off x="248243" y="4394954"/>
            <a:ext cx="8723712" cy="1701046"/>
          </a:xfrm>
          <a:prstGeom prst="rect">
            <a:avLst/>
          </a:prstGeom>
        </p:spPr>
      </p:pic>
      <p:pic>
        <p:nvPicPr>
          <p:cNvPr id="5" name="Picture 4"/>
          <p:cNvPicPr>
            <a:picLocks noChangeAspect="1"/>
          </p:cNvPicPr>
          <p:nvPr/>
        </p:nvPicPr>
        <p:blipFill>
          <a:blip r:embed="rId4"/>
          <a:stretch>
            <a:fillRect/>
          </a:stretch>
        </p:blipFill>
        <p:spPr>
          <a:xfrm>
            <a:off x="108561" y="714759"/>
            <a:ext cx="8863394" cy="1811620"/>
          </a:xfrm>
          <a:prstGeom prst="rect">
            <a:avLst/>
          </a:prstGeom>
        </p:spPr>
      </p:pic>
    </p:spTree>
    <p:extLst>
      <p:ext uri="{BB962C8B-B14F-4D97-AF65-F5344CB8AC3E}">
        <p14:creationId xmlns:p14="http://schemas.microsoft.com/office/powerpoint/2010/main" val="4164869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667512"/>
          </a:xfrm>
        </p:spPr>
        <p:txBody>
          <a:bodyPr>
            <a:normAutofit/>
          </a:bodyPr>
          <a:lstStyle/>
          <a:p>
            <a:r>
              <a:rPr lang="en-US" sz="3200" b="1" dirty="0"/>
              <a:t>Exercise</a:t>
            </a:r>
            <a:r>
              <a:rPr lang="en-US" sz="3200" dirty="0"/>
              <a:t>: Understanding a Tracking Gantt Chart</a:t>
            </a:r>
          </a:p>
        </p:txBody>
      </p:sp>
      <p:sp>
        <p:nvSpPr>
          <p:cNvPr id="3" name="Slide Number Placeholder 2"/>
          <p:cNvSpPr>
            <a:spLocks noGrp="1"/>
          </p:cNvSpPr>
          <p:nvPr>
            <p:ph type="sldNum" sz="quarter" idx="10"/>
          </p:nvPr>
        </p:nvSpPr>
        <p:spPr/>
        <p:txBody>
          <a:bodyPr/>
          <a:lstStyle/>
          <a:p>
            <a:pPr>
              <a:defRPr/>
            </a:pPr>
            <a:fld id="{1FB93FE5-0CFE-4F97-8A8F-28BD266A12C9}" type="slidenum">
              <a:rPr lang="en-US" smtClean="0"/>
              <a:pPr>
                <a:defRPr/>
              </a:pPr>
              <a:t>24</a:t>
            </a:fld>
            <a:endParaRPr lang="en-US" dirty="0"/>
          </a:p>
        </p:txBody>
      </p:sp>
      <p:pic>
        <p:nvPicPr>
          <p:cNvPr id="5" name="Picture 4"/>
          <p:cNvPicPr>
            <a:picLocks noChangeAspect="1"/>
          </p:cNvPicPr>
          <p:nvPr/>
        </p:nvPicPr>
        <p:blipFill rotWithShape="1">
          <a:blip r:embed="rId2"/>
          <a:srcRect l="557" r="1"/>
          <a:stretch/>
        </p:blipFill>
        <p:spPr>
          <a:xfrm>
            <a:off x="228600" y="609600"/>
            <a:ext cx="8687280" cy="4077468"/>
          </a:xfrm>
          <a:prstGeom prst="rect">
            <a:avLst/>
          </a:prstGeom>
        </p:spPr>
      </p:pic>
      <p:sp>
        <p:nvSpPr>
          <p:cNvPr id="6" name="TextBox 5"/>
          <p:cNvSpPr txBox="1"/>
          <p:nvPr/>
        </p:nvSpPr>
        <p:spPr>
          <a:xfrm>
            <a:off x="271094" y="4800600"/>
            <a:ext cx="2737121" cy="196475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CA" sz="2400" dirty="0"/>
              <a:t>This is an important exercise that may require 20 minutes or more to complete</a:t>
            </a:r>
          </a:p>
        </p:txBody>
      </p:sp>
      <p:sp>
        <p:nvSpPr>
          <p:cNvPr id="8" name="Rectangle 7"/>
          <p:cNvSpPr/>
          <p:nvPr/>
        </p:nvSpPr>
        <p:spPr>
          <a:xfrm>
            <a:off x="2415921" y="4843046"/>
            <a:ext cx="5127879" cy="338554"/>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CA" sz="1600" dirty="0"/>
              <a:t>M10 HANDOUT Tracking Gantt w question blanks.docx</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5798" y="5080580"/>
            <a:ext cx="602003" cy="637992"/>
          </a:xfrm>
          <a:prstGeom prst="rect">
            <a:avLst/>
          </a:prstGeom>
        </p:spPr>
      </p:pic>
      <p:sp>
        <p:nvSpPr>
          <p:cNvPr id="10" name="Octagon 9"/>
          <p:cNvSpPr>
            <a:spLocks noChangeAspect="1"/>
          </p:cNvSpPr>
          <p:nvPr/>
        </p:nvSpPr>
        <p:spPr>
          <a:xfrm>
            <a:off x="8426109" y="5782529"/>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grpSp>
        <p:nvGrpSpPr>
          <p:cNvPr id="17" name="Group 16"/>
          <p:cNvGrpSpPr/>
          <p:nvPr/>
        </p:nvGrpSpPr>
        <p:grpSpPr>
          <a:xfrm>
            <a:off x="7893565" y="4687068"/>
            <a:ext cx="492233" cy="609251"/>
            <a:chOff x="7871950" y="1738712"/>
            <a:chExt cx="1109568" cy="1457070"/>
          </a:xfrm>
        </p:grpSpPr>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1950" y="1738712"/>
              <a:ext cx="1109568" cy="1457070"/>
            </a:xfrm>
            <a:prstGeom prst="rect">
              <a:avLst/>
            </a:prstGeom>
          </p:spPr>
        </p:pic>
        <p:sp>
          <p:nvSpPr>
            <p:cNvPr id="19" name="TextBox 18"/>
            <p:cNvSpPr txBox="1"/>
            <p:nvPr/>
          </p:nvSpPr>
          <p:spPr>
            <a:xfrm>
              <a:off x="7897668" y="1978833"/>
              <a:ext cx="1041076" cy="910856"/>
            </a:xfrm>
            <a:prstGeom prst="rect">
              <a:avLst/>
            </a:prstGeom>
            <a:noFill/>
          </p:spPr>
          <p:txBody>
            <a:bodyPr wrap="square" rtlCol="0">
              <a:spAutoFit/>
            </a:bodyPr>
            <a:lstStyle/>
            <a:p>
              <a:pPr algn="ctr"/>
              <a:r>
                <a:rPr lang="en-CA" sz="1050" dirty="0">
                  <a:solidFill>
                    <a:prstClr val="black"/>
                  </a:solidFill>
                  <a:latin typeface="Arial" panose="020B0604020202020204" pitchFamily="34" charset="0"/>
                  <a:cs typeface="Arial" panose="020B0604020202020204" pitchFamily="34" charset="0"/>
                </a:rPr>
                <a:t>Printout</a:t>
              </a:r>
              <a:endParaRPr lang="en-CA" sz="1050" dirty="0">
                <a:solidFill>
                  <a:prstClr val="black"/>
                </a:solidFill>
                <a:latin typeface="Calibri"/>
              </a:endParaRPr>
            </a:p>
          </p:txBody>
        </p:sp>
      </p:grpSp>
      <p:grpSp>
        <p:nvGrpSpPr>
          <p:cNvPr id="20" name="Group 19"/>
          <p:cNvGrpSpPr/>
          <p:nvPr/>
        </p:nvGrpSpPr>
        <p:grpSpPr>
          <a:xfrm>
            <a:off x="7432567" y="4618801"/>
            <a:ext cx="492233" cy="609251"/>
            <a:chOff x="7871950" y="1738712"/>
            <a:chExt cx="1109568" cy="1457070"/>
          </a:xfrm>
        </p:grpSpPr>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1950" y="1738712"/>
              <a:ext cx="1109568" cy="1457070"/>
            </a:xfrm>
            <a:prstGeom prst="rect">
              <a:avLst/>
            </a:prstGeom>
          </p:spPr>
        </p:pic>
        <p:sp>
          <p:nvSpPr>
            <p:cNvPr id="22" name="TextBox 21"/>
            <p:cNvSpPr txBox="1"/>
            <p:nvPr/>
          </p:nvSpPr>
          <p:spPr>
            <a:xfrm>
              <a:off x="7897668" y="1978833"/>
              <a:ext cx="1041076" cy="883286"/>
            </a:xfrm>
            <a:prstGeom prst="rect">
              <a:avLst/>
            </a:prstGeom>
            <a:noFill/>
          </p:spPr>
          <p:txBody>
            <a:bodyPr wrap="square" rtlCol="0">
              <a:spAutoFit/>
            </a:bodyPr>
            <a:lstStyle/>
            <a:p>
              <a:pPr algn="ctr"/>
              <a:r>
                <a:rPr lang="en-CA" sz="900" dirty="0">
                  <a:solidFill>
                    <a:prstClr val="black"/>
                  </a:solidFill>
                  <a:latin typeface="Arial" panose="020B0604020202020204" pitchFamily="34" charset="0"/>
                  <a:cs typeface="Arial" panose="020B0604020202020204" pitchFamily="34" charset="0"/>
                </a:rPr>
                <a:t>Use</a:t>
              </a:r>
              <a:br>
                <a:rPr lang="en-CA" sz="900" dirty="0">
                  <a:solidFill>
                    <a:prstClr val="black"/>
                  </a:solidFill>
                  <a:latin typeface="Arial" panose="020B0604020202020204" pitchFamily="34" charset="0"/>
                  <a:cs typeface="Arial" panose="020B0604020202020204" pitchFamily="34" charset="0"/>
                </a:rPr>
              </a:br>
              <a:r>
                <a:rPr lang="en-CA" sz="900" dirty="0">
                  <a:solidFill>
                    <a:prstClr val="black"/>
                  </a:solidFill>
                  <a:latin typeface="Arial" panose="020B0604020202020204" pitchFamily="34" charset="0"/>
                  <a:cs typeface="Arial" panose="020B0604020202020204" pitchFamily="34" charset="0"/>
                </a:rPr>
                <a:t>Word </a:t>
              </a:r>
              <a:endParaRPr lang="en-CA" sz="900" dirty="0">
                <a:solidFill>
                  <a:prstClr val="black"/>
                </a:solidFill>
                <a:latin typeface="Calibri"/>
              </a:endParaRPr>
            </a:p>
          </p:txBody>
        </p:sp>
      </p:grpSp>
      <p:grpSp>
        <p:nvGrpSpPr>
          <p:cNvPr id="15" name="Group 14"/>
          <p:cNvGrpSpPr/>
          <p:nvPr/>
        </p:nvGrpSpPr>
        <p:grpSpPr>
          <a:xfrm>
            <a:off x="7768301" y="5929661"/>
            <a:ext cx="492233" cy="609251"/>
            <a:chOff x="7871950" y="1738712"/>
            <a:chExt cx="1109568" cy="1457070"/>
          </a:xfrm>
        </p:grpSpPr>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1950" y="1738712"/>
              <a:ext cx="1109568" cy="1457070"/>
            </a:xfrm>
            <a:prstGeom prst="rect">
              <a:avLst/>
            </a:prstGeom>
          </p:spPr>
        </p:pic>
        <p:sp>
          <p:nvSpPr>
            <p:cNvPr id="23" name="TextBox 22"/>
            <p:cNvSpPr txBox="1"/>
            <p:nvPr/>
          </p:nvSpPr>
          <p:spPr>
            <a:xfrm>
              <a:off x="7897668" y="1978833"/>
              <a:ext cx="1041076" cy="883286"/>
            </a:xfrm>
            <a:prstGeom prst="rect">
              <a:avLst/>
            </a:prstGeom>
            <a:noFill/>
          </p:spPr>
          <p:txBody>
            <a:bodyPr wrap="square" rtlCol="0">
              <a:spAutoFit/>
            </a:bodyPr>
            <a:lstStyle/>
            <a:p>
              <a:pPr algn="ctr"/>
              <a:r>
                <a:rPr lang="en-CA" sz="900" dirty="0">
                  <a:solidFill>
                    <a:prstClr val="black"/>
                  </a:solidFill>
                  <a:latin typeface="Arial" panose="020B0604020202020204" pitchFamily="34" charset="0"/>
                  <a:cs typeface="Arial" panose="020B0604020202020204" pitchFamily="34" charset="0"/>
                </a:rPr>
                <a:t>Use</a:t>
              </a:r>
              <a:br>
                <a:rPr lang="en-CA" sz="900" dirty="0">
                  <a:solidFill>
                    <a:prstClr val="black"/>
                  </a:solidFill>
                  <a:latin typeface="Arial" panose="020B0604020202020204" pitchFamily="34" charset="0"/>
                  <a:cs typeface="Arial" panose="020B0604020202020204" pitchFamily="34" charset="0"/>
                </a:rPr>
              </a:br>
              <a:r>
                <a:rPr lang="en-CA" sz="900" dirty="0">
                  <a:solidFill>
                    <a:prstClr val="black"/>
                  </a:solidFill>
                  <a:latin typeface="Arial" panose="020B0604020202020204" pitchFamily="34" charset="0"/>
                  <a:cs typeface="Arial" panose="020B0604020202020204" pitchFamily="34" charset="0"/>
                </a:rPr>
                <a:t>PPT </a:t>
              </a:r>
              <a:endParaRPr lang="en-CA" sz="900" dirty="0">
                <a:solidFill>
                  <a:prstClr val="black"/>
                </a:solidFill>
                <a:latin typeface="Calibri"/>
              </a:endParaRPr>
            </a:p>
          </p:txBody>
        </p:sp>
      </p:grpSp>
      <p:sp>
        <p:nvSpPr>
          <p:cNvPr id="4" name="TextBox 3"/>
          <p:cNvSpPr txBox="1"/>
          <p:nvPr/>
        </p:nvSpPr>
        <p:spPr>
          <a:xfrm>
            <a:off x="3055043" y="6064932"/>
            <a:ext cx="4713258" cy="338554"/>
          </a:xfrm>
          <a:prstGeom prst="rect">
            <a:avLst/>
          </a:prstGeom>
          <a:noFill/>
        </p:spPr>
        <p:txBody>
          <a:bodyPr wrap="square" rtlCol="0">
            <a:spAutoFit/>
          </a:bodyPr>
          <a:lstStyle/>
          <a:p>
            <a:pPr algn="r"/>
            <a:r>
              <a:rPr lang="en-CA" sz="1600" b="1" dirty="0"/>
              <a:t>Or you can use the </a:t>
            </a:r>
            <a:r>
              <a:rPr lang="en-CA" sz="1600" b="1" u="sng" dirty="0"/>
              <a:t>next slide</a:t>
            </a:r>
            <a:r>
              <a:rPr lang="en-CA" sz="1600" b="1" dirty="0"/>
              <a:t> for your answers</a:t>
            </a:r>
          </a:p>
        </p:txBody>
      </p:sp>
      <p:sp>
        <p:nvSpPr>
          <p:cNvPr id="24" name="TextBox 23"/>
          <p:cNvSpPr txBox="1"/>
          <p:nvPr/>
        </p:nvSpPr>
        <p:spPr>
          <a:xfrm>
            <a:off x="4903974" y="5361673"/>
            <a:ext cx="772877" cy="646331"/>
          </a:xfrm>
          <a:prstGeom prst="rect">
            <a:avLst/>
          </a:prstGeom>
          <a:noFill/>
        </p:spPr>
        <p:txBody>
          <a:bodyPr wrap="square" rtlCol="0">
            <a:spAutoFit/>
          </a:bodyPr>
          <a:lstStyle/>
          <a:p>
            <a:pPr algn="ctr"/>
            <a:r>
              <a:rPr lang="en-CA" sz="3600" b="1" dirty="0">
                <a:solidFill>
                  <a:srgbClr val="FF0000"/>
                </a:solidFill>
              </a:rPr>
              <a:t>Or</a:t>
            </a:r>
            <a:endParaRPr lang="en-CA" sz="1600" b="1" dirty="0">
              <a:solidFill>
                <a:srgbClr val="FF0000"/>
              </a:solidFill>
            </a:endParaRPr>
          </a:p>
        </p:txBody>
      </p:sp>
      <p:cxnSp>
        <p:nvCxnSpPr>
          <p:cNvPr id="11" name="Straight Connector 10"/>
          <p:cNvCxnSpPr/>
          <p:nvPr/>
        </p:nvCxnSpPr>
        <p:spPr>
          <a:xfrm>
            <a:off x="3301571" y="1367642"/>
            <a:ext cx="0" cy="266700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26756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66036"/>
            <a:ext cx="8305800" cy="667512"/>
          </a:xfrm>
        </p:spPr>
        <p:txBody>
          <a:bodyPr>
            <a:normAutofit/>
          </a:bodyPr>
          <a:lstStyle/>
          <a:p>
            <a:r>
              <a:rPr lang="en-US" sz="3200" dirty="0"/>
              <a:t>Understanding a Tracking Gantt Chart</a:t>
            </a:r>
          </a:p>
        </p:txBody>
      </p:sp>
      <p:sp>
        <p:nvSpPr>
          <p:cNvPr id="3" name="Slide Number Placeholder 2"/>
          <p:cNvSpPr>
            <a:spLocks noGrp="1"/>
          </p:cNvSpPr>
          <p:nvPr>
            <p:ph type="sldNum" sz="quarter" idx="10"/>
          </p:nvPr>
        </p:nvSpPr>
        <p:spPr/>
        <p:txBody>
          <a:bodyPr/>
          <a:lstStyle/>
          <a:p>
            <a:pPr>
              <a:defRPr/>
            </a:pPr>
            <a:fld id="{1FB93FE5-0CFE-4F97-8A8F-28BD266A12C9}" type="slidenum">
              <a:rPr lang="en-US" smtClean="0"/>
              <a:pPr>
                <a:defRPr/>
              </a:pPr>
              <a:t>25</a:t>
            </a:fld>
            <a:endParaRPr lang="en-US" dirty="0"/>
          </a:p>
        </p:txBody>
      </p:sp>
      <p:sp>
        <p:nvSpPr>
          <p:cNvPr id="6" name="Content Placeholder 3"/>
          <p:cNvSpPr txBox="1">
            <a:spLocks/>
          </p:cNvSpPr>
          <p:nvPr/>
        </p:nvSpPr>
        <p:spPr>
          <a:xfrm>
            <a:off x="290848" y="686625"/>
            <a:ext cx="6338552" cy="633168"/>
          </a:xfrm>
          <a:prstGeom prst="rect">
            <a:avLst/>
          </a:prstGeom>
        </p:spPr>
        <p:txBody>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sz="1800" dirty="0"/>
              <a:t>Work in groups (or as an individual) to answer these questions from the previous chart (this is a 40 hour work week):</a:t>
            </a:r>
          </a:p>
          <a:p>
            <a:pPr marL="0" indent="0">
              <a:buNone/>
            </a:pPr>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0643" y="5186717"/>
            <a:ext cx="1030313" cy="103031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8744" y="4227180"/>
            <a:ext cx="1121761" cy="1188823"/>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759336783"/>
              </p:ext>
            </p:extLst>
          </p:nvPr>
        </p:nvGraphicFramePr>
        <p:xfrm>
          <a:off x="290848" y="1562236"/>
          <a:ext cx="8534399" cy="4944483"/>
        </p:xfrm>
        <a:graphic>
          <a:graphicData uri="http://schemas.openxmlformats.org/drawingml/2006/table">
            <a:tbl>
              <a:tblPr firstRow="1" firstCol="1" bandRow="1">
                <a:tableStyleId>{5C22544A-7EE6-4342-B048-85BDC9FD1C3A}</a:tableStyleId>
              </a:tblPr>
              <a:tblGrid>
                <a:gridCol w="444517">
                  <a:extLst>
                    <a:ext uri="{9D8B030D-6E8A-4147-A177-3AD203B41FA5}">
                      <a16:colId xmlns:a16="http://schemas.microsoft.com/office/drawing/2014/main" val="159457281"/>
                    </a:ext>
                  </a:extLst>
                </a:gridCol>
                <a:gridCol w="6503635">
                  <a:extLst>
                    <a:ext uri="{9D8B030D-6E8A-4147-A177-3AD203B41FA5}">
                      <a16:colId xmlns:a16="http://schemas.microsoft.com/office/drawing/2014/main" val="3130797349"/>
                    </a:ext>
                  </a:extLst>
                </a:gridCol>
                <a:gridCol w="1586247">
                  <a:extLst>
                    <a:ext uri="{9D8B030D-6E8A-4147-A177-3AD203B41FA5}">
                      <a16:colId xmlns:a16="http://schemas.microsoft.com/office/drawing/2014/main" val="3310306420"/>
                    </a:ext>
                  </a:extLst>
                </a:gridCol>
              </a:tblGrid>
              <a:tr h="152403">
                <a:tc>
                  <a:txBody>
                    <a:bodyPr/>
                    <a:lstStyle/>
                    <a:p>
                      <a:pPr>
                        <a:lnSpc>
                          <a:spcPct val="107000"/>
                        </a:lnSpc>
                        <a:spcAft>
                          <a:spcPts val="0"/>
                        </a:spcAft>
                      </a:pP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6681" marR="36681" marT="0" marB="0"/>
                </a:tc>
                <a:tc>
                  <a:txBody>
                    <a:bodyPr/>
                    <a:lstStyle/>
                    <a:p>
                      <a:pPr algn="ctr">
                        <a:lnSpc>
                          <a:spcPct val="107000"/>
                        </a:lnSpc>
                        <a:spcAft>
                          <a:spcPts val="0"/>
                        </a:spcAft>
                      </a:pPr>
                      <a:r>
                        <a:rPr lang="en-CA" sz="1600" dirty="0">
                          <a:effectLst/>
                          <a:latin typeface="Calibri" panose="020F0502020204030204" pitchFamily="34" charset="0"/>
                          <a:ea typeface="Calibri" panose="020F0502020204030204" pitchFamily="34" charset="0"/>
                          <a:cs typeface="Times New Roman" panose="02020603050405020304" pitchFamily="18" charset="0"/>
                        </a:rPr>
                        <a:t>Question</a:t>
                      </a:r>
                    </a:p>
                  </a:txBody>
                  <a:tcPr marL="36681" marR="36681" marT="0" marB="0"/>
                </a:tc>
                <a:tc>
                  <a:txBody>
                    <a:bodyPr/>
                    <a:lstStyle/>
                    <a:p>
                      <a:pPr algn="ctr" fontAlgn="base">
                        <a:spcAft>
                          <a:spcPts val="0"/>
                        </a:spcAft>
                      </a:pPr>
                      <a:r>
                        <a:rPr lang="en-US" sz="1600" kern="1200" dirty="0">
                          <a:effectLst/>
                          <a:latin typeface="+mn-lt"/>
                          <a:ea typeface="+mn-ea"/>
                          <a:cs typeface="+mn-cs"/>
                        </a:rPr>
                        <a:t>Answer</a:t>
                      </a:r>
                      <a:endParaRPr lang="en-CA"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681" marR="36681" marT="0" marB="0"/>
                </a:tc>
                <a:extLst>
                  <a:ext uri="{0D108BD9-81ED-4DB2-BD59-A6C34878D82A}">
                    <a16:rowId xmlns:a16="http://schemas.microsoft.com/office/drawing/2014/main" val="345779898"/>
                  </a:ext>
                </a:extLst>
              </a:tr>
              <a:tr h="324285">
                <a:tc>
                  <a:txBody>
                    <a:bodyPr/>
                    <a:lstStyle/>
                    <a:p>
                      <a:pPr algn="ctr">
                        <a:lnSpc>
                          <a:spcPct val="107000"/>
                        </a:lnSpc>
                        <a:spcAft>
                          <a:spcPts val="0"/>
                        </a:spcAft>
                      </a:pPr>
                      <a:r>
                        <a:rPr lang="en-CA" sz="1600" dirty="0">
                          <a:effectLst/>
                          <a:latin typeface="Calibri" panose="020F0502020204030204" pitchFamily="34" charset="0"/>
                          <a:ea typeface="Calibri" panose="020F0502020204030204" pitchFamily="34" charset="0"/>
                          <a:cs typeface="Times New Roman" panose="02020603050405020304" pitchFamily="18" charset="0"/>
                        </a:rPr>
                        <a:t>1</a:t>
                      </a:r>
                    </a:p>
                  </a:txBody>
                  <a:tcPr marL="36681" marR="36681"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600" dirty="0">
                          <a:effectLst/>
                        </a:rPr>
                        <a:t>We are not working weekends, how many are there in the project?</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6681" marR="36681" marT="0" marB="0"/>
                </a:tc>
                <a:tc>
                  <a:txBody>
                    <a:bodyPr/>
                    <a:lstStyle/>
                    <a:p>
                      <a:pPr algn="ctr" fontAlgn="base">
                        <a:spcAft>
                          <a:spcPts val="0"/>
                        </a:spcAft>
                      </a:pPr>
                      <a:endParaRPr lang="en-CA"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681" marR="36681" marT="0" marB="0"/>
                </a:tc>
                <a:extLst>
                  <a:ext uri="{0D108BD9-81ED-4DB2-BD59-A6C34878D82A}">
                    <a16:rowId xmlns:a16="http://schemas.microsoft.com/office/drawing/2014/main" val="3779834168"/>
                  </a:ext>
                </a:extLst>
              </a:tr>
              <a:tr h="304800">
                <a:tc>
                  <a:txBody>
                    <a:bodyPr/>
                    <a:lstStyle/>
                    <a:p>
                      <a:pPr algn="ctr">
                        <a:lnSpc>
                          <a:spcPct val="107000"/>
                        </a:lnSpc>
                        <a:spcAft>
                          <a:spcPts val="0"/>
                        </a:spcAft>
                      </a:pPr>
                      <a:r>
                        <a:rPr lang="en-US" sz="1600" dirty="0">
                          <a:effectLst/>
                        </a:rPr>
                        <a:t>2</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6681" marR="36681" marT="0" marB="0"/>
                </a:tc>
                <a:tc>
                  <a:txBody>
                    <a:bodyPr/>
                    <a:lstStyle/>
                    <a:p>
                      <a:pPr>
                        <a:lnSpc>
                          <a:spcPct val="107000"/>
                        </a:lnSpc>
                        <a:spcAft>
                          <a:spcPts val="0"/>
                        </a:spcAft>
                      </a:pPr>
                      <a:r>
                        <a:rPr lang="en-US" sz="1600" dirty="0">
                          <a:effectLst/>
                        </a:rPr>
                        <a:t>What are the 2 most likely status dates?</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6681" marR="36681" marT="0" marB="0"/>
                </a:tc>
                <a:tc>
                  <a:txBody>
                    <a:bodyPr/>
                    <a:lstStyle/>
                    <a:p>
                      <a:pPr algn="ctr" fontAlgn="base">
                        <a:spcAft>
                          <a:spcPts val="0"/>
                        </a:spcAft>
                      </a:pPr>
                      <a:r>
                        <a:rPr lang="en-US" sz="1000" kern="1200" dirty="0">
                          <a:effectLst/>
                        </a:rPr>
                        <a:t> </a:t>
                      </a:r>
                      <a:endParaRPr lang="en-CA"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681" marR="36681" marT="0" marB="0"/>
                </a:tc>
                <a:extLst>
                  <a:ext uri="{0D108BD9-81ED-4DB2-BD59-A6C34878D82A}">
                    <a16:rowId xmlns:a16="http://schemas.microsoft.com/office/drawing/2014/main" val="3868593430"/>
                  </a:ext>
                </a:extLst>
              </a:tr>
              <a:tr h="412750">
                <a:tc>
                  <a:txBody>
                    <a:bodyPr/>
                    <a:lstStyle/>
                    <a:p>
                      <a:pPr algn="ctr">
                        <a:lnSpc>
                          <a:spcPct val="107000"/>
                        </a:lnSpc>
                        <a:spcAft>
                          <a:spcPts val="0"/>
                        </a:spcAft>
                      </a:pPr>
                      <a:r>
                        <a:rPr lang="en-US" sz="1600" dirty="0">
                          <a:effectLst/>
                        </a:rPr>
                        <a:t>3</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6681" marR="36681" marT="0" marB="0"/>
                </a:tc>
                <a:tc>
                  <a:txBody>
                    <a:bodyPr/>
                    <a:lstStyle/>
                    <a:p>
                      <a:pPr>
                        <a:lnSpc>
                          <a:spcPct val="107000"/>
                        </a:lnSpc>
                        <a:spcAft>
                          <a:spcPts val="0"/>
                        </a:spcAft>
                      </a:pPr>
                      <a:r>
                        <a:rPr lang="en-US" sz="1600" dirty="0">
                          <a:effectLst/>
                        </a:rPr>
                        <a:t>What is the longest duration of any revised activities (activities different from the baseline)?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6681" marR="36681" marT="0" marB="0"/>
                </a:tc>
                <a:tc>
                  <a:txBody>
                    <a:bodyPr/>
                    <a:lstStyle/>
                    <a:p>
                      <a:pPr algn="ctr" fontAlgn="base">
                        <a:spcAft>
                          <a:spcPts val="0"/>
                        </a:spcAft>
                      </a:pPr>
                      <a:endParaRPr lang="en-CA"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681" marR="36681" marT="0" marB="0"/>
                </a:tc>
                <a:extLst>
                  <a:ext uri="{0D108BD9-81ED-4DB2-BD59-A6C34878D82A}">
                    <a16:rowId xmlns:a16="http://schemas.microsoft.com/office/drawing/2014/main" val="701445414"/>
                  </a:ext>
                </a:extLst>
              </a:tr>
              <a:tr h="412750">
                <a:tc>
                  <a:txBody>
                    <a:bodyPr/>
                    <a:lstStyle/>
                    <a:p>
                      <a:pPr algn="ctr">
                        <a:lnSpc>
                          <a:spcPct val="107000"/>
                        </a:lnSpc>
                        <a:spcAft>
                          <a:spcPts val="0"/>
                        </a:spcAft>
                      </a:pPr>
                      <a:r>
                        <a:rPr lang="en-US" sz="1600" dirty="0">
                          <a:effectLst/>
                        </a:rPr>
                        <a:t>4</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6681" marR="36681" marT="0" marB="0"/>
                </a:tc>
                <a:tc>
                  <a:txBody>
                    <a:bodyPr/>
                    <a:lstStyle/>
                    <a:p>
                      <a:pPr>
                        <a:lnSpc>
                          <a:spcPct val="107000"/>
                        </a:lnSpc>
                        <a:spcAft>
                          <a:spcPts val="0"/>
                        </a:spcAft>
                      </a:pPr>
                      <a:r>
                        <a:rPr lang="en-US" sz="1600" dirty="0">
                          <a:effectLst/>
                        </a:rPr>
                        <a:t>Do any revised activities (activities different from the baseline) have a lag?</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6681" marR="36681" marT="0" marB="0"/>
                </a:tc>
                <a:tc>
                  <a:txBody>
                    <a:bodyPr/>
                    <a:lstStyle/>
                    <a:p>
                      <a:pPr algn="ctr" fontAlgn="base">
                        <a:spcAft>
                          <a:spcPts val="0"/>
                        </a:spcAft>
                      </a:pPr>
                      <a:r>
                        <a:rPr lang="en-US" sz="1000" kern="1200" dirty="0">
                          <a:effectLst/>
                        </a:rPr>
                        <a:t> </a:t>
                      </a:r>
                      <a:endParaRPr lang="en-CA"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681" marR="36681" marT="0" marB="0"/>
                </a:tc>
                <a:extLst>
                  <a:ext uri="{0D108BD9-81ED-4DB2-BD59-A6C34878D82A}">
                    <a16:rowId xmlns:a16="http://schemas.microsoft.com/office/drawing/2014/main" val="3361463045"/>
                  </a:ext>
                </a:extLst>
              </a:tr>
              <a:tr h="341757">
                <a:tc>
                  <a:txBody>
                    <a:bodyPr/>
                    <a:lstStyle/>
                    <a:p>
                      <a:pPr algn="ctr">
                        <a:lnSpc>
                          <a:spcPct val="107000"/>
                        </a:lnSpc>
                        <a:spcAft>
                          <a:spcPts val="0"/>
                        </a:spcAft>
                      </a:pPr>
                      <a:r>
                        <a:rPr lang="en-US" sz="1600" dirty="0">
                          <a:effectLst/>
                        </a:rPr>
                        <a:t>5</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6681" marR="36681" marT="0" marB="0"/>
                </a:tc>
                <a:tc>
                  <a:txBody>
                    <a:bodyPr/>
                    <a:lstStyle/>
                    <a:p>
                      <a:pPr>
                        <a:lnSpc>
                          <a:spcPct val="107000"/>
                        </a:lnSpc>
                        <a:spcAft>
                          <a:spcPts val="0"/>
                        </a:spcAft>
                      </a:pPr>
                      <a:r>
                        <a:rPr lang="en-US" sz="1600" dirty="0">
                          <a:effectLst/>
                        </a:rPr>
                        <a:t>Which activity(</a:t>
                      </a:r>
                      <a:r>
                        <a:rPr lang="en-US" sz="1600" dirty="0" err="1">
                          <a:effectLst/>
                        </a:rPr>
                        <a:t>ies</a:t>
                      </a:r>
                      <a:r>
                        <a:rPr lang="en-US" sz="1600" dirty="0">
                          <a:effectLst/>
                        </a:rPr>
                        <a:t>) was most likely to have had crashing executed? </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6681" marR="36681" marT="0" marB="0"/>
                </a:tc>
                <a:tc>
                  <a:txBody>
                    <a:bodyPr/>
                    <a:lstStyle/>
                    <a:p>
                      <a:pPr algn="ctr" fontAlgn="base">
                        <a:spcAft>
                          <a:spcPts val="0"/>
                        </a:spcAft>
                      </a:pPr>
                      <a:r>
                        <a:rPr lang="en-US" sz="1000" kern="1200" dirty="0">
                          <a:effectLst/>
                        </a:rPr>
                        <a:t> </a:t>
                      </a:r>
                      <a:endParaRPr lang="en-CA"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681" marR="36681" marT="0" marB="0"/>
                </a:tc>
                <a:extLst>
                  <a:ext uri="{0D108BD9-81ED-4DB2-BD59-A6C34878D82A}">
                    <a16:rowId xmlns:a16="http://schemas.microsoft.com/office/drawing/2014/main" val="360252351"/>
                  </a:ext>
                </a:extLst>
              </a:tr>
              <a:tr h="329057">
                <a:tc>
                  <a:txBody>
                    <a:bodyPr/>
                    <a:lstStyle/>
                    <a:p>
                      <a:pPr algn="ctr">
                        <a:lnSpc>
                          <a:spcPct val="107000"/>
                        </a:lnSpc>
                        <a:spcAft>
                          <a:spcPts val="0"/>
                        </a:spcAft>
                      </a:pPr>
                      <a:r>
                        <a:rPr lang="en-US" sz="1600" dirty="0">
                          <a:effectLst/>
                        </a:rPr>
                        <a:t>6</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6681" marR="36681" marT="0" marB="0"/>
                </a:tc>
                <a:tc>
                  <a:txBody>
                    <a:bodyPr/>
                    <a:lstStyle/>
                    <a:p>
                      <a:pPr>
                        <a:lnSpc>
                          <a:spcPct val="107000"/>
                        </a:lnSpc>
                        <a:spcAft>
                          <a:spcPts val="0"/>
                        </a:spcAft>
                      </a:pPr>
                      <a:r>
                        <a:rPr lang="en-US" sz="1600" dirty="0">
                          <a:effectLst/>
                        </a:rPr>
                        <a:t>Any signs of a lead in either the baseline or the revised schedule?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6681" marR="36681" marT="0" marB="0"/>
                </a:tc>
                <a:tc>
                  <a:txBody>
                    <a:bodyPr/>
                    <a:lstStyle/>
                    <a:p>
                      <a:pPr algn="ctr" fontAlgn="base">
                        <a:spcAft>
                          <a:spcPts val="0"/>
                        </a:spcAft>
                      </a:pPr>
                      <a:r>
                        <a:rPr lang="en-US" sz="1000" kern="1200" dirty="0">
                          <a:effectLst/>
                        </a:rPr>
                        <a:t> </a:t>
                      </a:r>
                      <a:endParaRPr lang="en-CA"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681" marR="36681" marT="0" marB="0"/>
                </a:tc>
                <a:extLst>
                  <a:ext uri="{0D108BD9-81ED-4DB2-BD59-A6C34878D82A}">
                    <a16:rowId xmlns:a16="http://schemas.microsoft.com/office/drawing/2014/main" val="1305877431"/>
                  </a:ext>
                </a:extLst>
              </a:tr>
              <a:tr h="412750">
                <a:tc>
                  <a:txBody>
                    <a:bodyPr/>
                    <a:lstStyle/>
                    <a:p>
                      <a:pPr algn="ctr">
                        <a:lnSpc>
                          <a:spcPct val="107000"/>
                        </a:lnSpc>
                        <a:spcAft>
                          <a:spcPts val="0"/>
                        </a:spcAft>
                      </a:pPr>
                      <a:r>
                        <a:rPr lang="en-US" sz="1600">
                          <a:effectLst/>
                        </a:rPr>
                        <a:t>7</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36681" marR="36681" marT="0" marB="0"/>
                </a:tc>
                <a:tc>
                  <a:txBody>
                    <a:bodyPr/>
                    <a:lstStyle/>
                    <a:p>
                      <a:pPr>
                        <a:lnSpc>
                          <a:spcPct val="107000"/>
                        </a:lnSpc>
                        <a:spcAft>
                          <a:spcPts val="0"/>
                        </a:spcAft>
                      </a:pPr>
                      <a:r>
                        <a:rPr lang="en-US" sz="1600" dirty="0">
                          <a:effectLst/>
                        </a:rPr>
                        <a:t>Does any baseline activity have a lag?</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6681" marR="36681" marT="0" marB="0"/>
                </a:tc>
                <a:tc>
                  <a:txBody>
                    <a:bodyPr/>
                    <a:lstStyle/>
                    <a:p>
                      <a:pPr algn="ctr" fontAlgn="base">
                        <a:spcAft>
                          <a:spcPts val="0"/>
                        </a:spcAft>
                      </a:pPr>
                      <a:r>
                        <a:rPr lang="en-US" sz="1000" kern="1200" dirty="0">
                          <a:effectLst/>
                        </a:rPr>
                        <a:t> </a:t>
                      </a:r>
                      <a:endParaRPr lang="en-CA"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681" marR="36681" marT="0" marB="0"/>
                </a:tc>
                <a:extLst>
                  <a:ext uri="{0D108BD9-81ED-4DB2-BD59-A6C34878D82A}">
                    <a16:rowId xmlns:a16="http://schemas.microsoft.com/office/drawing/2014/main" val="1735552174"/>
                  </a:ext>
                </a:extLst>
              </a:tr>
              <a:tr h="412750">
                <a:tc>
                  <a:txBody>
                    <a:bodyPr/>
                    <a:lstStyle/>
                    <a:p>
                      <a:pPr algn="ctr">
                        <a:lnSpc>
                          <a:spcPct val="107000"/>
                        </a:lnSpc>
                        <a:spcAft>
                          <a:spcPts val="0"/>
                        </a:spcAft>
                      </a:pPr>
                      <a:r>
                        <a:rPr lang="en-US" sz="1600">
                          <a:effectLst/>
                        </a:rPr>
                        <a:t>8</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36681" marR="36681" marT="0" marB="0"/>
                </a:tc>
                <a:tc>
                  <a:txBody>
                    <a:bodyPr/>
                    <a:lstStyle/>
                    <a:p>
                      <a:pPr>
                        <a:lnSpc>
                          <a:spcPct val="107000"/>
                        </a:lnSpc>
                        <a:spcAft>
                          <a:spcPts val="0"/>
                        </a:spcAft>
                      </a:pPr>
                      <a:r>
                        <a:rPr lang="en-US" sz="1600" dirty="0">
                          <a:effectLst/>
                        </a:rPr>
                        <a:t>What is the longest baseline duration?</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6681" marR="36681" marT="0" marB="0"/>
                </a:tc>
                <a:tc>
                  <a:txBody>
                    <a:bodyPr/>
                    <a:lstStyle/>
                    <a:p>
                      <a:pPr algn="ctr" fontAlgn="base">
                        <a:spcAft>
                          <a:spcPts val="0"/>
                        </a:spcAft>
                      </a:pPr>
                      <a:r>
                        <a:rPr lang="en-US" sz="1000" kern="1200" dirty="0">
                          <a:effectLst/>
                        </a:rPr>
                        <a:t> </a:t>
                      </a:r>
                      <a:endParaRPr lang="en-CA"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681" marR="36681" marT="0" marB="0"/>
                </a:tc>
                <a:extLst>
                  <a:ext uri="{0D108BD9-81ED-4DB2-BD59-A6C34878D82A}">
                    <a16:rowId xmlns:a16="http://schemas.microsoft.com/office/drawing/2014/main" val="597681038"/>
                  </a:ext>
                </a:extLst>
              </a:tr>
              <a:tr h="412750">
                <a:tc>
                  <a:txBody>
                    <a:bodyPr/>
                    <a:lstStyle/>
                    <a:p>
                      <a:pPr algn="ctr">
                        <a:lnSpc>
                          <a:spcPct val="107000"/>
                        </a:lnSpc>
                        <a:spcAft>
                          <a:spcPts val="0"/>
                        </a:spcAft>
                      </a:pPr>
                      <a:r>
                        <a:rPr lang="en-US" sz="1600">
                          <a:effectLst/>
                        </a:rPr>
                        <a:t>9</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36681" marR="36681" marT="0" marB="0"/>
                </a:tc>
                <a:tc>
                  <a:txBody>
                    <a:bodyPr/>
                    <a:lstStyle/>
                    <a:p>
                      <a:pPr>
                        <a:lnSpc>
                          <a:spcPct val="107000"/>
                        </a:lnSpc>
                        <a:spcAft>
                          <a:spcPts val="0"/>
                        </a:spcAft>
                      </a:pPr>
                      <a:r>
                        <a:rPr lang="en-US" sz="1600" dirty="0">
                          <a:effectLst/>
                        </a:rPr>
                        <a:t>Which activities are most likely to have crashing planned but not executed?</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6681" marR="36681" marT="0" marB="0"/>
                </a:tc>
                <a:tc>
                  <a:txBody>
                    <a:bodyPr/>
                    <a:lstStyle/>
                    <a:p>
                      <a:pPr algn="ctr" fontAlgn="base">
                        <a:spcAft>
                          <a:spcPts val="0"/>
                        </a:spcAft>
                      </a:pPr>
                      <a:r>
                        <a:rPr lang="en-US" sz="1000" kern="1200" dirty="0">
                          <a:effectLst/>
                        </a:rPr>
                        <a:t> </a:t>
                      </a:r>
                      <a:endParaRPr lang="en-CA"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681" marR="36681" marT="0" marB="0"/>
                </a:tc>
                <a:extLst>
                  <a:ext uri="{0D108BD9-81ED-4DB2-BD59-A6C34878D82A}">
                    <a16:rowId xmlns:a16="http://schemas.microsoft.com/office/drawing/2014/main" val="4168219948"/>
                  </a:ext>
                </a:extLst>
              </a:tr>
              <a:tr h="321564">
                <a:tc>
                  <a:txBody>
                    <a:bodyPr/>
                    <a:lstStyle/>
                    <a:p>
                      <a:pPr algn="ctr">
                        <a:lnSpc>
                          <a:spcPct val="107000"/>
                        </a:lnSpc>
                        <a:spcAft>
                          <a:spcPts val="0"/>
                        </a:spcAft>
                      </a:pPr>
                      <a:r>
                        <a:rPr lang="en-US" sz="1600" dirty="0">
                          <a:effectLst/>
                        </a:rPr>
                        <a:t>10</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6681" marR="36681" marT="0" marB="0"/>
                </a:tc>
                <a:tc>
                  <a:txBody>
                    <a:bodyPr/>
                    <a:lstStyle/>
                    <a:p>
                      <a:pPr>
                        <a:lnSpc>
                          <a:spcPct val="107000"/>
                        </a:lnSpc>
                        <a:spcAft>
                          <a:spcPts val="0"/>
                        </a:spcAft>
                      </a:pPr>
                      <a:r>
                        <a:rPr lang="en-US" sz="1600" dirty="0">
                          <a:effectLst/>
                        </a:rPr>
                        <a:t>Which activity(</a:t>
                      </a:r>
                      <a:r>
                        <a:rPr lang="en-US" sz="1600" dirty="0" err="1">
                          <a:effectLst/>
                        </a:rPr>
                        <a:t>ies</a:t>
                      </a:r>
                      <a:r>
                        <a:rPr lang="en-US" sz="1600" dirty="0">
                          <a:effectLst/>
                        </a:rPr>
                        <a:t>) has the highest % complete, but is not 100%? </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6681" marR="36681" marT="0" marB="0"/>
                </a:tc>
                <a:tc>
                  <a:txBody>
                    <a:bodyPr/>
                    <a:lstStyle/>
                    <a:p>
                      <a:pPr algn="ctr" fontAlgn="base">
                        <a:spcAft>
                          <a:spcPts val="0"/>
                        </a:spcAft>
                      </a:pPr>
                      <a:r>
                        <a:rPr lang="en-US" sz="1000" kern="1200" dirty="0">
                          <a:effectLst/>
                        </a:rPr>
                        <a:t> </a:t>
                      </a:r>
                      <a:endParaRPr lang="en-CA"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681" marR="36681" marT="0" marB="0"/>
                </a:tc>
                <a:extLst>
                  <a:ext uri="{0D108BD9-81ED-4DB2-BD59-A6C34878D82A}">
                    <a16:rowId xmlns:a16="http://schemas.microsoft.com/office/drawing/2014/main" val="162399611"/>
                  </a:ext>
                </a:extLst>
              </a:tr>
              <a:tr h="304800">
                <a:tc>
                  <a:txBody>
                    <a:bodyPr/>
                    <a:lstStyle/>
                    <a:p>
                      <a:pPr algn="ctr">
                        <a:lnSpc>
                          <a:spcPct val="107000"/>
                        </a:lnSpc>
                        <a:spcAft>
                          <a:spcPts val="0"/>
                        </a:spcAft>
                      </a:pPr>
                      <a:r>
                        <a:rPr lang="en-US" sz="1600" dirty="0">
                          <a:effectLst/>
                        </a:rPr>
                        <a:t>11</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6681" marR="36681" marT="0" marB="0"/>
                </a:tc>
                <a:tc>
                  <a:txBody>
                    <a:bodyPr/>
                    <a:lstStyle/>
                    <a:p>
                      <a:pPr>
                        <a:lnSpc>
                          <a:spcPct val="107000"/>
                        </a:lnSpc>
                        <a:spcAft>
                          <a:spcPts val="0"/>
                        </a:spcAft>
                      </a:pPr>
                      <a:r>
                        <a:rPr lang="en-US" sz="1600" dirty="0">
                          <a:effectLst/>
                        </a:rPr>
                        <a:t>How many WP’s are there?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6681" marR="36681" marT="0" marB="0"/>
                </a:tc>
                <a:tc>
                  <a:txBody>
                    <a:bodyPr/>
                    <a:lstStyle/>
                    <a:p>
                      <a:pPr algn="ctr" fontAlgn="base">
                        <a:spcAft>
                          <a:spcPts val="0"/>
                        </a:spcAft>
                      </a:pPr>
                      <a:r>
                        <a:rPr lang="en-US" sz="1000" kern="1200" dirty="0">
                          <a:effectLst/>
                        </a:rPr>
                        <a:t> </a:t>
                      </a:r>
                      <a:endParaRPr lang="en-CA"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681" marR="36681" marT="0" marB="0"/>
                </a:tc>
                <a:extLst>
                  <a:ext uri="{0D108BD9-81ED-4DB2-BD59-A6C34878D82A}">
                    <a16:rowId xmlns:a16="http://schemas.microsoft.com/office/drawing/2014/main" val="1976200933"/>
                  </a:ext>
                </a:extLst>
              </a:tr>
              <a:tr h="412750">
                <a:tc>
                  <a:txBody>
                    <a:bodyPr/>
                    <a:lstStyle/>
                    <a:p>
                      <a:pPr algn="ctr">
                        <a:lnSpc>
                          <a:spcPct val="107000"/>
                        </a:lnSpc>
                        <a:spcAft>
                          <a:spcPts val="0"/>
                        </a:spcAft>
                      </a:pPr>
                      <a:r>
                        <a:rPr lang="en-US" sz="1600" dirty="0">
                          <a:effectLst/>
                        </a:rPr>
                        <a:t>12</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6681" marR="36681" marT="0" marB="0"/>
                </a:tc>
                <a:tc>
                  <a:txBody>
                    <a:bodyPr/>
                    <a:lstStyle/>
                    <a:p>
                      <a:pPr>
                        <a:lnSpc>
                          <a:spcPct val="107000"/>
                        </a:lnSpc>
                        <a:spcAft>
                          <a:spcPts val="0"/>
                        </a:spcAft>
                      </a:pPr>
                      <a:r>
                        <a:rPr lang="en-US" sz="1600" dirty="0">
                          <a:effectLst/>
                        </a:rPr>
                        <a:t>Which Activities in the revised schedule (all activities in the upper bar) have slack?</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6681" marR="36681" marT="0" marB="0"/>
                </a:tc>
                <a:tc>
                  <a:txBody>
                    <a:bodyPr/>
                    <a:lstStyle/>
                    <a:p>
                      <a:pPr algn="ctr" fontAlgn="base">
                        <a:spcAft>
                          <a:spcPts val="0"/>
                        </a:spcAft>
                      </a:pPr>
                      <a:r>
                        <a:rPr lang="en-US" sz="1000" kern="1200" dirty="0">
                          <a:effectLst/>
                        </a:rPr>
                        <a:t> </a:t>
                      </a:r>
                      <a:endParaRPr lang="en-CA"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681" marR="36681" marT="0" marB="0"/>
                </a:tc>
                <a:extLst>
                  <a:ext uri="{0D108BD9-81ED-4DB2-BD59-A6C34878D82A}">
                    <a16:rowId xmlns:a16="http://schemas.microsoft.com/office/drawing/2014/main" val="546308481"/>
                  </a:ext>
                </a:extLst>
              </a:tr>
            </a:tbl>
          </a:graphicData>
        </a:graphic>
      </p:graphicFrame>
      <p:sp>
        <p:nvSpPr>
          <p:cNvPr id="8" name="Down Arrow Callout 7"/>
          <p:cNvSpPr/>
          <p:nvPr/>
        </p:nvSpPr>
        <p:spPr>
          <a:xfrm>
            <a:off x="7315200" y="76200"/>
            <a:ext cx="1600200" cy="1410774"/>
          </a:xfrm>
          <a:prstGeom prst="down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solidFill>
                  <a:srgbClr val="FF0000"/>
                </a:solidFill>
              </a:rPr>
              <a:t>You can key in your answers here</a:t>
            </a:r>
          </a:p>
        </p:txBody>
      </p:sp>
    </p:spTree>
    <p:extLst>
      <p:ext uri="{BB962C8B-B14F-4D97-AF65-F5344CB8AC3E}">
        <p14:creationId xmlns:p14="http://schemas.microsoft.com/office/powerpoint/2010/main" val="2107114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In-Class Graded Assessment (or for Online Sections, an Online Proxy Quiz Assessment)</a:t>
            </a:r>
          </a:p>
        </p:txBody>
      </p:sp>
      <p:sp>
        <p:nvSpPr>
          <p:cNvPr id="3" name="Content Placeholder 2"/>
          <p:cNvSpPr>
            <a:spLocks noGrp="1"/>
          </p:cNvSpPr>
          <p:nvPr>
            <p:ph idx="1"/>
          </p:nvPr>
        </p:nvSpPr>
        <p:spPr>
          <a:xfrm>
            <a:off x="477982" y="1937125"/>
            <a:ext cx="8229600" cy="4389437"/>
          </a:xfrm>
        </p:spPr>
        <p:txBody>
          <a:bodyPr/>
          <a:lstStyle/>
          <a:p>
            <a:r>
              <a:rPr lang="en-US" dirty="0"/>
              <a:t>See your professor and/or course announcements for instructions. </a:t>
            </a:r>
          </a:p>
          <a:p>
            <a:r>
              <a:rPr lang="en-US" dirty="0"/>
              <a:t>This will be a paper handout for on-campus sections, and an FOL Quiz assessment for Online sections.</a:t>
            </a:r>
          </a:p>
        </p:txBody>
      </p:sp>
      <p:sp>
        <p:nvSpPr>
          <p:cNvPr id="4" name="Slide Number Placeholder 3"/>
          <p:cNvSpPr>
            <a:spLocks noGrp="1"/>
          </p:cNvSpPr>
          <p:nvPr>
            <p:ph type="sldNum" sz="quarter" idx="10"/>
          </p:nvPr>
        </p:nvSpPr>
        <p:spPr/>
        <p:txBody>
          <a:bodyPr/>
          <a:lstStyle/>
          <a:p>
            <a:pPr>
              <a:defRPr/>
            </a:pPr>
            <a:fld id="{6605B220-2BF7-448A-9364-02BAA1F5824B}" type="slidenum">
              <a:rPr lang="en-US" smtClean="0"/>
              <a:pPr>
                <a:defRPr/>
              </a:pPr>
              <a:t>26</a:t>
            </a:fld>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798" y="5080580"/>
            <a:ext cx="602003" cy="637992"/>
          </a:xfrm>
          <a:prstGeom prst="rect">
            <a:avLst/>
          </a:prstGeom>
        </p:spPr>
      </p:pic>
      <p:sp>
        <p:nvSpPr>
          <p:cNvPr id="11" name="Octagon 10"/>
          <p:cNvSpPr>
            <a:spLocks noChangeAspect="1"/>
          </p:cNvSpPr>
          <p:nvPr/>
        </p:nvSpPr>
        <p:spPr>
          <a:xfrm>
            <a:off x="8426109" y="5782529"/>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Tree>
    <p:extLst>
      <p:ext uri="{BB962C8B-B14F-4D97-AF65-F5344CB8AC3E}">
        <p14:creationId xmlns:p14="http://schemas.microsoft.com/office/powerpoint/2010/main" val="1281545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pPr eaLnBrk="1" hangingPunct="1"/>
            <a:r>
              <a:rPr lang="en-US" b="1"/>
              <a:t>Summary</a:t>
            </a:r>
          </a:p>
        </p:txBody>
      </p:sp>
      <p:sp>
        <p:nvSpPr>
          <p:cNvPr id="3" name="Content Placeholder 2"/>
          <p:cNvSpPr>
            <a:spLocks noGrp="1"/>
          </p:cNvSpPr>
          <p:nvPr>
            <p:ph idx="1"/>
          </p:nvPr>
        </p:nvSpPr>
        <p:spPr>
          <a:xfrm>
            <a:off x="457200" y="1935163"/>
            <a:ext cx="8229600" cy="4541837"/>
          </a:xfrm>
        </p:spPr>
        <p:txBody>
          <a:bodyPr>
            <a:normAutofit/>
          </a:bodyPr>
          <a:lstStyle/>
          <a:p>
            <a:pPr eaLnBrk="1" fontAlgn="auto" hangingPunct="1">
              <a:spcAft>
                <a:spcPts val="0"/>
              </a:spcAft>
              <a:buClr>
                <a:schemeClr val="accent3"/>
              </a:buClr>
              <a:defRPr/>
            </a:pPr>
            <a:r>
              <a:rPr lang="en-US" sz="2400" dirty="0"/>
              <a:t>Understand the nature of the control cycle and four key steps in a general project control model.</a:t>
            </a:r>
          </a:p>
          <a:p>
            <a:pPr eaLnBrk="1" fontAlgn="auto" hangingPunct="1">
              <a:spcAft>
                <a:spcPts val="0"/>
              </a:spcAft>
              <a:buClr>
                <a:schemeClr val="accent3"/>
              </a:buClr>
              <a:defRPr/>
            </a:pPr>
            <a:r>
              <a:rPr lang="en-US" sz="2400" dirty="0"/>
              <a:t>Understand the use of </a:t>
            </a:r>
            <a:r>
              <a:rPr lang="en-US" sz="2400" b="1" dirty="0"/>
              <a:t>milestones</a:t>
            </a:r>
            <a:r>
              <a:rPr lang="en-US" sz="2400" dirty="0"/>
              <a:t> including variations in MS Project</a:t>
            </a:r>
          </a:p>
          <a:p>
            <a:pPr eaLnBrk="1" fontAlgn="auto" hangingPunct="1">
              <a:spcAft>
                <a:spcPts val="0"/>
              </a:spcAft>
              <a:buClr>
                <a:schemeClr val="accent3"/>
              </a:buClr>
              <a:defRPr/>
            </a:pPr>
            <a:r>
              <a:rPr lang="en-US" sz="2400" dirty="0"/>
              <a:t>Understand the use of a </a:t>
            </a:r>
            <a:r>
              <a:rPr lang="en-US" sz="2400" b="1" dirty="0"/>
              <a:t>Tracking Gantt </a:t>
            </a:r>
            <a:r>
              <a:rPr lang="en-US" sz="2400" dirty="0"/>
              <a:t>Chart in MS Project.</a:t>
            </a:r>
          </a:p>
          <a:p>
            <a:pPr eaLnBrk="1" fontAlgn="auto" hangingPunct="1">
              <a:spcAft>
                <a:spcPts val="0"/>
              </a:spcAft>
              <a:buClr>
                <a:schemeClr val="accent3"/>
              </a:buClr>
              <a:defRPr/>
            </a:pPr>
            <a:r>
              <a:rPr lang="en-US" sz="2400" dirty="0"/>
              <a:t>Recognize the strengths and weaknesses of common project evaluation and control methods.</a:t>
            </a:r>
          </a:p>
          <a:p>
            <a:pPr marL="274320" indent="-274320" eaLnBrk="1" fontAlgn="auto" hangingPunct="1">
              <a:spcAft>
                <a:spcPts val="0"/>
              </a:spcAft>
              <a:buClr>
                <a:schemeClr val="accent3"/>
              </a:buClr>
              <a:buFont typeface="Wingdings 2"/>
              <a:buChar char=""/>
              <a:defRPr/>
            </a:pPr>
            <a:endParaRPr lang="en-US" dirty="0"/>
          </a:p>
        </p:txBody>
      </p:sp>
      <p:sp>
        <p:nvSpPr>
          <p:cNvPr id="4" name="Slide Number Placeholder 3"/>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13-</a:t>
            </a:r>
            <a:fld id="{B497F4CE-C18A-429E-9E06-A8EF8BD3BF8E}" type="slidenum">
              <a:rPr lang="en-US">
                <a:solidFill>
                  <a:srgbClr val="045C75"/>
                </a:solidFill>
                <a:cs typeface="Arial" charset="0"/>
              </a:rPr>
              <a:pPr fontAlgn="base">
                <a:spcBef>
                  <a:spcPct val="0"/>
                </a:spcBef>
                <a:spcAft>
                  <a:spcPct val="0"/>
                </a:spcAft>
                <a:defRPr/>
              </a:pPr>
              <a:t>27</a:t>
            </a:fld>
            <a:endParaRPr lang="en-US">
              <a:solidFill>
                <a:srgbClr val="045C75"/>
              </a:solidFill>
              <a:cs typeface="Arial"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p>
        </p:txBody>
      </p:sp>
      <p:sp>
        <p:nvSpPr>
          <p:cNvPr id="3" name="Content Placeholder 2"/>
          <p:cNvSpPr>
            <a:spLocks noGrp="1"/>
          </p:cNvSpPr>
          <p:nvPr>
            <p:ph idx="1"/>
          </p:nvPr>
        </p:nvSpPr>
        <p:spPr/>
        <p:txBody>
          <a:bodyPr/>
          <a:lstStyle/>
          <a:p>
            <a:r>
              <a:rPr lang="en-US" sz="2800" b="1" dirty="0"/>
              <a:t>Refer to the Start Here section of this module </a:t>
            </a:r>
          </a:p>
          <a:p>
            <a:r>
              <a:rPr lang="en-US" dirty="0"/>
              <a:t>Read for the </a:t>
            </a:r>
            <a:r>
              <a:rPr lang="en-US" b="1" u="sng" dirty="0"/>
              <a:t>next</a:t>
            </a:r>
            <a:r>
              <a:rPr lang="en-US" dirty="0"/>
              <a:t> module</a:t>
            </a:r>
          </a:p>
          <a:p>
            <a:pPr lvl="1"/>
            <a:r>
              <a:rPr lang="en-CA" dirty="0"/>
              <a:t>Kerzner 12th Ed p  512-529, 11th p. 752-773</a:t>
            </a:r>
          </a:p>
          <a:p>
            <a:pPr lvl="1"/>
            <a:r>
              <a:rPr lang="en-CA" dirty="0"/>
              <a:t>PMBOK 6th Ed  6.6, 7.4.2, 5th 6.7, 7.4.2</a:t>
            </a:r>
            <a:endParaRPr lang="en-US" dirty="0"/>
          </a:p>
          <a:p>
            <a:r>
              <a:rPr lang="en-CA" dirty="0"/>
              <a:t>Review PPT files with solutions</a:t>
            </a:r>
          </a:p>
          <a:p>
            <a:r>
              <a:rPr lang="en-CA" sz="2800" dirty="0"/>
              <a:t>Assignments, practice quizzes and graded quizzes, check the Course at a Glance and  FOL/Content/Course Assignments &amp; FOL/Evaluations/Quizzes</a:t>
            </a:r>
          </a:p>
        </p:txBody>
      </p:sp>
      <p:sp>
        <p:nvSpPr>
          <p:cNvPr id="4" name="Slide Number Placeholder 3"/>
          <p:cNvSpPr>
            <a:spLocks noGrp="1"/>
          </p:cNvSpPr>
          <p:nvPr>
            <p:ph type="sldNum" sz="quarter" idx="10"/>
          </p:nvPr>
        </p:nvSpPr>
        <p:spPr/>
        <p:txBody>
          <a:bodyPr/>
          <a:lstStyle/>
          <a:p>
            <a:pPr>
              <a:defRPr/>
            </a:pPr>
            <a:fld id="{6605B220-2BF7-448A-9364-02BAA1F5824B}" type="slidenum">
              <a:rPr lang="en-US" smtClean="0"/>
              <a:pPr>
                <a:defRPr/>
              </a:pPr>
              <a:t>28</a:t>
            </a:fld>
            <a:endParaRPr lang="en-US" dirty="0"/>
          </a:p>
        </p:txBody>
      </p:sp>
    </p:spTree>
    <p:extLst>
      <p:ext uri="{BB962C8B-B14F-4D97-AF65-F5344CB8AC3E}">
        <p14:creationId xmlns:p14="http://schemas.microsoft.com/office/powerpoint/2010/main" val="33167339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7" name="Picture 4" descr="copyright"/>
          <p:cNvPicPr>
            <a:picLocks noChangeAspect="1" noChangeArrowheads="1"/>
          </p:cNvPicPr>
          <p:nvPr/>
        </p:nvPicPr>
        <p:blipFill>
          <a:blip r:embed="rId2"/>
          <a:srcRect/>
          <a:stretch>
            <a:fillRect/>
          </a:stretch>
        </p:blipFill>
        <p:spPr bwMode="auto">
          <a:xfrm>
            <a:off x="0" y="2136775"/>
            <a:ext cx="9144000" cy="2857500"/>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13-</a:t>
            </a:r>
            <a:fld id="{BF3F9E0C-14B6-454B-AEFC-FF33DF9DB863}" type="slidenum">
              <a:rPr lang="en-US">
                <a:solidFill>
                  <a:srgbClr val="045C75"/>
                </a:solidFill>
                <a:cs typeface="Arial" charset="0"/>
              </a:rPr>
              <a:pPr fontAlgn="base">
                <a:spcBef>
                  <a:spcPct val="0"/>
                </a:spcBef>
                <a:spcAft>
                  <a:spcPct val="0"/>
                </a:spcAft>
                <a:defRPr/>
              </a:pPr>
              <a:t>29</a:t>
            </a:fld>
            <a:endParaRPr lang="en-US">
              <a:solidFill>
                <a:srgbClr val="045C75"/>
              </a:solidFill>
              <a:cs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r>
              <a:rPr lang="en-US" sz="3200" dirty="0"/>
              <a:t>We have now planned our project, now it is time to monitor and control it during execution.</a:t>
            </a:r>
          </a:p>
        </p:txBody>
      </p:sp>
      <p:sp>
        <p:nvSpPr>
          <p:cNvPr id="3" name="Content Placeholder 2"/>
          <p:cNvSpPr>
            <a:spLocks noGrp="1"/>
          </p:cNvSpPr>
          <p:nvPr>
            <p:ph idx="1"/>
          </p:nvPr>
        </p:nvSpPr>
        <p:spPr>
          <a:xfrm>
            <a:off x="457200" y="2319029"/>
            <a:ext cx="8229600" cy="3395972"/>
          </a:xfrm>
        </p:spPr>
        <p:txBody>
          <a:bodyPr/>
          <a:lstStyle/>
          <a:p>
            <a:r>
              <a:rPr lang="en-US" dirty="0"/>
              <a:t>Are we on </a:t>
            </a:r>
            <a:r>
              <a:rPr lang="en-US" b="1" dirty="0"/>
              <a:t>schedule</a:t>
            </a:r>
            <a:r>
              <a:rPr lang="en-US" dirty="0"/>
              <a:t> and on budget?</a:t>
            </a:r>
          </a:p>
          <a:p>
            <a:r>
              <a:rPr lang="en-US" dirty="0"/>
              <a:t>We want to stay on top of this as project moves through its control cycle.</a:t>
            </a:r>
          </a:p>
          <a:p>
            <a:r>
              <a:rPr lang="en-US" dirty="0"/>
              <a:t>Do not adopt the “no news is good news” approach as there will be too many surprises too late to do anything.</a:t>
            </a:r>
          </a:p>
          <a:p>
            <a:r>
              <a:rPr lang="en-US" dirty="0"/>
              <a:t>What should be measured and when?</a:t>
            </a:r>
          </a:p>
        </p:txBody>
      </p:sp>
      <p:sp>
        <p:nvSpPr>
          <p:cNvPr id="4" name="Slide Number Placeholder 3"/>
          <p:cNvSpPr>
            <a:spLocks noGrp="1"/>
          </p:cNvSpPr>
          <p:nvPr>
            <p:ph type="sldNum" sz="quarter" idx="10"/>
          </p:nvPr>
        </p:nvSpPr>
        <p:spPr/>
        <p:txBody>
          <a:bodyPr/>
          <a:lstStyle/>
          <a:p>
            <a:pPr>
              <a:defRPr/>
            </a:pPr>
            <a:fld id="{6605B220-2BF7-448A-9364-02BAA1F5824B}" type="slidenum">
              <a:rPr lang="en-US" smtClean="0"/>
              <a:pPr>
                <a:defRPr/>
              </a:pPr>
              <a:t>3</a:t>
            </a:fld>
            <a:endParaRPr lang="en-US" dirty="0"/>
          </a:p>
        </p:txBody>
      </p:sp>
    </p:spTree>
    <p:extLst>
      <p:ext uri="{BB962C8B-B14F-4D97-AF65-F5344CB8AC3E}">
        <p14:creationId xmlns:p14="http://schemas.microsoft.com/office/powerpoint/2010/main" val="1330300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5" descr="FG_13_002"/>
          <p:cNvPicPr>
            <a:picLocks noChangeAspect="1" noChangeArrowheads="1"/>
          </p:cNvPicPr>
          <p:nvPr/>
        </p:nvPicPr>
        <p:blipFill>
          <a:blip r:embed="rId2"/>
          <a:srcRect/>
          <a:stretch>
            <a:fillRect/>
          </a:stretch>
        </p:blipFill>
        <p:spPr bwMode="auto">
          <a:xfrm>
            <a:off x="457200" y="1196876"/>
            <a:ext cx="8229600" cy="4695825"/>
          </a:xfrm>
          <a:prstGeom prst="rect">
            <a:avLst/>
          </a:prstGeom>
          <a:noFill/>
          <a:ln w="9525">
            <a:noFill/>
            <a:miter lim="800000"/>
            <a:headEnd/>
            <a:tailEnd/>
          </a:ln>
        </p:spPr>
      </p:pic>
      <p:sp>
        <p:nvSpPr>
          <p:cNvPr id="2" name="Title 1"/>
          <p:cNvSpPr>
            <a:spLocks noGrp="1"/>
          </p:cNvSpPr>
          <p:nvPr>
            <p:ph type="title"/>
          </p:nvPr>
        </p:nvSpPr>
        <p:spPr>
          <a:xfrm>
            <a:off x="381000" y="161321"/>
            <a:ext cx="8305800" cy="1143000"/>
          </a:xfrm>
        </p:spPr>
        <p:txBody>
          <a:bodyPr anchor="t" anchorCtr="0"/>
          <a:lstStyle/>
          <a:p>
            <a:pPr eaLnBrk="1" fontAlgn="auto" hangingPunct="1">
              <a:spcAft>
                <a:spcPts val="0"/>
              </a:spcAft>
              <a:defRPr/>
            </a:pPr>
            <a:r>
              <a:rPr lang="en-US" b="1" dirty="0"/>
              <a:t>The Project Control Cycle</a:t>
            </a:r>
            <a:endParaRPr lang="en-US" dirty="0"/>
          </a:p>
        </p:txBody>
      </p:sp>
      <p:sp>
        <p:nvSpPr>
          <p:cNvPr id="18435" name="Rectangle 4"/>
          <p:cNvSpPr>
            <a:spLocks noChangeArrowheads="1"/>
          </p:cNvSpPr>
          <p:nvPr/>
        </p:nvSpPr>
        <p:spPr bwMode="auto">
          <a:xfrm>
            <a:off x="381000" y="5930501"/>
            <a:ext cx="899605" cy="246221"/>
          </a:xfrm>
          <a:prstGeom prst="rect">
            <a:avLst/>
          </a:prstGeom>
          <a:noFill/>
          <a:ln w="9525">
            <a:noFill/>
            <a:miter lim="800000"/>
            <a:headEnd/>
            <a:tailEnd/>
          </a:ln>
        </p:spPr>
        <p:txBody>
          <a:bodyPr wrap="none" anchor="ctr">
            <a:spAutoFit/>
          </a:bodyPr>
          <a:lstStyle/>
          <a:p>
            <a:r>
              <a:rPr lang="en-US" sz="1000" dirty="0"/>
              <a:t>Figure 13.2  </a:t>
            </a:r>
          </a:p>
        </p:txBody>
      </p:sp>
      <p:sp>
        <p:nvSpPr>
          <p:cNvPr id="3" name="Slide Number Placeholder 2"/>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13-0</a:t>
            </a:r>
            <a:fld id="{213B3E2A-36D1-4539-BDC1-FEF6BD1E0881}" type="slidenum">
              <a:rPr lang="en-US">
                <a:solidFill>
                  <a:srgbClr val="045C75"/>
                </a:solidFill>
                <a:cs typeface="Arial" charset="0"/>
              </a:rPr>
              <a:pPr fontAlgn="base">
                <a:spcBef>
                  <a:spcPct val="0"/>
                </a:spcBef>
                <a:spcAft>
                  <a:spcPct val="0"/>
                </a:spcAft>
                <a:defRPr/>
              </a:pPr>
              <a:t>4</a:t>
            </a:fld>
            <a:endParaRPr lang="en-US">
              <a:solidFill>
                <a:srgbClr val="045C75"/>
              </a:solidFill>
              <a:cs typeface="Arial" charset="0"/>
            </a:endParaRPr>
          </a:p>
        </p:txBody>
      </p:sp>
      <p:sp>
        <p:nvSpPr>
          <p:cNvPr id="4" name="TextBox 3"/>
          <p:cNvSpPr txBox="1"/>
          <p:nvPr/>
        </p:nvSpPr>
        <p:spPr>
          <a:xfrm>
            <a:off x="6019800" y="815876"/>
            <a:ext cx="3124200" cy="1077218"/>
          </a:xfrm>
          <a:prstGeom prst="rect">
            <a:avLst/>
          </a:prstGeom>
          <a:noFill/>
        </p:spPr>
        <p:txBody>
          <a:bodyPr wrap="square" rtlCol="0">
            <a:spAutoFit/>
          </a:bodyPr>
          <a:lstStyle/>
          <a:p>
            <a:r>
              <a:rPr lang="en-US" sz="1600" dirty="0"/>
              <a:t>Involves the project baseline plan, the WBS that contains all deliverables and work packages and who is responsible.</a:t>
            </a:r>
          </a:p>
        </p:txBody>
      </p:sp>
      <p:sp>
        <p:nvSpPr>
          <p:cNvPr id="5" name="TextBox 4"/>
          <p:cNvSpPr txBox="1"/>
          <p:nvPr/>
        </p:nvSpPr>
        <p:spPr>
          <a:xfrm>
            <a:off x="6934200" y="3711476"/>
            <a:ext cx="1981199" cy="2308324"/>
          </a:xfrm>
          <a:prstGeom prst="rect">
            <a:avLst/>
          </a:prstGeom>
          <a:noFill/>
        </p:spPr>
        <p:txBody>
          <a:bodyPr wrap="square" rtlCol="0">
            <a:spAutoFit/>
          </a:bodyPr>
          <a:lstStyle/>
          <a:p>
            <a:r>
              <a:rPr lang="en-US" sz="1600" dirty="0"/>
              <a:t>Need a system that allows one to measure ongoing status of various projects in real time.  What and when to measure needs to be decided.</a:t>
            </a:r>
          </a:p>
        </p:txBody>
      </p:sp>
      <p:sp>
        <p:nvSpPr>
          <p:cNvPr id="6" name="TextBox 5"/>
          <p:cNvSpPr txBox="1"/>
          <p:nvPr/>
        </p:nvSpPr>
        <p:spPr>
          <a:xfrm>
            <a:off x="0" y="4625876"/>
            <a:ext cx="3581400" cy="1354217"/>
          </a:xfrm>
          <a:prstGeom prst="rect">
            <a:avLst/>
          </a:prstGeom>
          <a:noFill/>
        </p:spPr>
        <p:txBody>
          <a:bodyPr wrap="square" rtlCol="0">
            <a:spAutoFit/>
          </a:bodyPr>
          <a:lstStyle/>
          <a:p>
            <a:r>
              <a:rPr lang="en-US" sz="1600" dirty="0"/>
              <a:t>What is the difference between what was planned and what has actually occurred – if gap is significant it is a warning sign that something must be done</a:t>
            </a:r>
            <a:r>
              <a:rPr lang="en-US" dirty="0"/>
              <a:t>. </a:t>
            </a:r>
          </a:p>
        </p:txBody>
      </p:sp>
      <p:sp>
        <p:nvSpPr>
          <p:cNvPr id="7" name="TextBox 6"/>
          <p:cNvSpPr txBox="1"/>
          <p:nvPr/>
        </p:nvSpPr>
        <p:spPr>
          <a:xfrm>
            <a:off x="104775" y="1501676"/>
            <a:ext cx="3505200" cy="1077218"/>
          </a:xfrm>
          <a:prstGeom prst="rect">
            <a:avLst/>
          </a:prstGeom>
          <a:noFill/>
        </p:spPr>
        <p:txBody>
          <a:bodyPr wrap="square" rtlCol="0">
            <a:spAutoFit/>
          </a:bodyPr>
          <a:lstStyle/>
          <a:p>
            <a:r>
              <a:rPr lang="en-US" sz="1600" dirty="0"/>
              <a:t>If gap is significant </a:t>
            </a:r>
            <a:r>
              <a:rPr lang="en-US" sz="1600" b="1" dirty="0"/>
              <a:t>corrective</a:t>
            </a:r>
            <a:r>
              <a:rPr lang="en-US" sz="1600" dirty="0"/>
              <a:t> action must take place.  After corrective action takes place the monitoring and control cycle begins again.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457200" y="457200"/>
            <a:ext cx="8229600" cy="1143000"/>
          </a:xfrm>
        </p:spPr>
        <p:txBody>
          <a:bodyPr/>
          <a:lstStyle/>
          <a:p>
            <a:pPr eaLnBrk="1" hangingPunct="1"/>
            <a:r>
              <a:rPr lang="en-US" dirty="0"/>
              <a:t>Milestone Analysis</a:t>
            </a:r>
          </a:p>
        </p:txBody>
      </p:sp>
      <p:sp>
        <p:nvSpPr>
          <p:cNvPr id="21506" name="Rectangle 3"/>
          <p:cNvSpPr>
            <a:spLocks noGrp="1" noChangeArrowheads="1"/>
          </p:cNvSpPr>
          <p:nvPr>
            <p:ph type="body" idx="1"/>
          </p:nvPr>
        </p:nvSpPr>
        <p:spPr>
          <a:xfrm>
            <a:off x="457200" y="1600200"/>
            <a:ext cx="8229600" cy="1252538"/>
          </a:xfrm>
        </p:spPr>
        <p:txBody>
          <a:bodyPr/>
          <a:lstStyle/>
          <a:p>
            <a:pPr eaLnBrk="1" hangingPunct="1">
              <a:buFontTx/>
              <a:buNone/>
            </a:pPr>
            <a:r>
              <a:rPr lang="en-US" dirty="0"/>
              <a:t>	Milestones are </a:t>
            </a:r>
            <a:r>
              <a:rPr lang="en-US" b="1" i="1" dirty="0">
                <a:solidFill>
                  <a:srgbClr val="FF0000"/>
                </a:solidFill>
              </a:rPr>
              <a:t>events or stages</a:t>
            </a:r>
            <a:r>
              <a:rPr lang="en-US" dirty="0"/>
              <a:t> of the project that represent a </a:t>
            </a:r>
            <a:r>
              <a:rPr lang="en-US" b="1" i="1" dirty="0">
                <a:solidFill>
                  <a:srgbClr val="FF0000"/>
                </a:solidFill>
              </a:rPr>
              <a:t>significant accomplishment.</a:t>
            </a:r>
            <a:endParaRPr lang="en-US" dirty="0"/>
          </a:p>
        </p:txBody>
      </p:sp>
      <p:sp>
        <p:nvSpPr>
          <p:cNvPr id="21507" name="Rectangle 4"/>
          <p:cNvSpPr>
            <a:spLocks noChangeArrowheads="1"/>
          </p:cNvSpPr>
          <p:nvPr/>
        </p:nvSpPr>
        <p:spPr bwMode="auto">
          <a:xfrm>
            <a:off x="611188" y="2852738"/>
            <a:ext cx="6985000" cy="3395662"/>
          </a:xfrm>
          <a:prstGeom prst="rect">
            <a:avLst/>
          </a:prstGeom>
          <a:noFill/>
          <a:ln w="9525">
            <a:noFill/>
            <a:miter lim="800000"/>
            <a:headEnd/>
            <a:tailEnd/>
          </a:ln>
        </p:spPr>
        <p:txBody>
          <a:bodyPr/>
          <a:lstStyle/>
          <a:p>
            <a:pPr marL="342900" indent="-342900">
              <a:lnSpc>
                <a:spcPct val="80000"/>
              </a:lnSpc>
              <a:spcBef>
                <a:spcPct val="20000"/>
              </a:spcBef>
            </a:pPr>
            <a:r>
              <a:rPr lang="en-US" sz="2800" dirty="0">
                <a:latin typeface="Constantia" pitchFamily="18" charset="0"/>
              </a:rPr>
              <a:t>Milestones</a:t>
            </a:r>
          </a:p>
          <a:p>
            <a:pPr marL="342900" indent="-342900">
              <a:lnSpc>
                <a:spcPct val="80000"/>
              </a:lnSpc>
              <a:spcBef>
                <a:spcPct val="20000"/>
              </a:spcBef>
              <a:buClr>
                <a:schemeClr val="tx1"/>
              </a:buClr>
              <a:buFont typeface="Arial" charset="0"/>
              <a:buChar char="…"/>
            </a:pPr>
            <a:r>
              <a:rPr lang="en-US" sz="2800" b="1" i="1" dirty="0">
                <a:solidFill>
                  <a:srgbClr val="0000CC"/>
                </a:solidFill>
                <a:latin typeface="Constantia" pitchFamily="18" charset="0"/>
              </a:rPr>
              <a:t>show completion </a:t>
            </a:r>
            <a:r>
              <a:rPr lang="en-US" sz="2800" dirty="0">
                <a:latin typeface="Constantia" pitchFamily="18" charset="0"/>
              </a:rPr>
              <a:t>of important steps</a:t>
            </a:r>
          </a:p>
          <a:p>
            <a:pPr marL="342900" indent="-342900">
              <a:lnSpc>
                <a:spcPct val="80000"/>
              </a:lnSpc>
              <a:spcBef>
                <a:spcPct val="20000"/>
              </a:spcBef>
              <a:buClr>
                <a:schemeClr val="tx1"/>
              </a:buClr>
              <a:buFont typeface="Arial" charset="0"/>
              <a:buChar char="…"/>
            </a:pPr>
            <a:r>
              <a:rPr lang="en-US" sz="2800" b="1" i="1" dirty="0">
                <a:solidFill>
                  <a:srgbClr val="0000CC"/>
                </a:solidFill>
                <a:latin typeface="Constantia" pitchFamily="18" charset="0"/>
              </a:rPr>
              <a:t>signal</a:t>
            </a:r>
            <a:r>
              <a:rPr lang="en-US" sz="2800" dirty="0">
                <a:latin typeface="Constantia" pitchFamily="18" charset="0"/>
              </a:rPr>
              <a:t> the team and suppliers</a:t>
            </a:r>
          </a:p>
          <a:p>
            <a:pPr marL="342900" indent="-342900">
              <a:lnSpc>
                <a:spcPct val="80000"/>
              </a:lnSpc>
              <a:spcBef>
                <a:spcPct val="20000"/>
              </a:spcBef>
              <a:buClr>
                <a:schemeClr val="tx1"/>
              </a:buClr>
              <a:buFont typeface="Arial" charset="0"/>
              <a:buChar char="…"/>
            </a:pPr>
            <a:r>
              <a:rPr lang="en-US" sz="2800" dirty="0">
                <a:latin typeface="Constantia" pitchFamily="18" charset="0"/>
              </a:rPr>
              <a:t>can </a:t>
            </a:r>
            <a:r>
              <a:rPr lang="en-US" sz="2800" b="1" i="1" dirty="0">
                <a:solidFill>
                  <a:srgbClr val="0000CC"/>
                </a:solidFill>
                <a:latin typeface="Constantia" pitchFamily="18" charset="0"/>
              </a:rPr>
              <a:t>motivate</a:t>
            </a:r>
            <a:r>
              <a:rPr lang="en-US" sz="2800" i="1" dirty="0">
                <a:latin typeface="Constantia" pitchFamily="18" charset="0"/>
              </a:rPr>
              <a:t> </a:t>
            </a:r>
            <a:r>
              <a:rPr lang="en-US" sz="2800" dirty="0">
                <a:latin typeface="Constantia" pitchFamily="18" charset="0"/>
              </a:rPr>
              <a:t>the team</a:t>
            </a:r>
          </a:p>
          <a:p>
            <a:pPr marL="342900" indent="-342900">
              <a:lnSpc>
                <a:spcPct val="80000"/>
              </a:lnSpc>
              <a:spcBef>
                <a:spcPct val="20000"/>
              </a:spcBef>
              <a:buClr>
                <a:schemeClr val="tx1"/>
              </a:buClr>
              <a:buFont typeface="Arial" charset="0"/>
              <a:buChar char="…"/>
            </a:pPr>
            <a:r>
              <a:rPr lang="en-US" sz="2800" dirty="0">
                <a:latin typeface="Constantia" pitchFamily="18" charset="0"/>
              </a:rPr>
              <a:t>offer </a:t>
            </a:r>
            <a:r>
              <a:rPr lang="en-US" sz="2800" b="1" i="1" dirty="0">
                <a:solidFill>
                  <a:srgbClr val="0000CC"/>
                </a:solidFill>
                <a:latin typeface="Constantia" pitchFamily="18" charset="0"/>
              </a:rPr>
              <a:t>reevaluation</a:t>
            </a:r>
            <a:r>
              <a:rPr lang="en-US" sz="2800" dirty="0">
                <a:latin typeface="Constantia" pitchFamily="18" charset="0"/>
              </a:rPr>
              <a:t> points</a:t>
            </a:r>
          </a:p>
          <a:p>
            <a:pPr marL="342900" indent="-342900">
              <a:lnSpc>
                <a:spcPct val="80000"/>
              </a:lnSpc>
              <a:spcBef>
                <a:spcPct val="20000"/>
              </a:spcBef>
              <a:buClr>
                <a:schemeClr val="tx1"/>
              </a:buClr>
              <a:buFont typeface="Arial" charset="0"/>
              <a:buChar char="…"/>
            </a:pPr>
            <a:r>
              <a:rPr lang="en-US" sz="2800" dirty="0">
                <a:latin typeface="Constantia" pitchFamily="18" charset="0"/>
              </a:rPr>
              <a:t>help </a:t>
            </a:r>
            <a:r>
              <a:rPr lang="en-US" sz="2800" b="1" i="1" dirty="0">
                <a:solidFill>
                  <a:srgbClr val="0000CC"/>
                </a:solidFill>
                <a:latin typeface="Constantia" pitchFamily="18" charset="0"/>
              </a:rPr>
              <a:t>coordinate</a:t>
            </a:r>
            <a:r>
              <a:rPr lang="en-US" sz="2800" dirty="0">
                <a:latin typeface="Constantia" pitchFamily="18" charset="0"/>
              </a:rPr>
              <a:t> schedules</a:t>
            </a:r>
          </a:p>
          <a:p>
            <a:pPr marL="342900" indent="-342900">
              <a:lnSpc>
                <a:spcPct val="80000"/>
              </a:lnSpc>
              <a:spcBef>
                <a:spcPct val="20000"/>
              </a:spcBef>
              <a:buClr>
                <a:schemeClr val="tx1"/>
              </a:buClr>
              <a:buFont typeface="Arial" charset="0"/>
              <a:buChar char="…"/>
            </a:pPr>
            <a:r>
              <a:rPr lang="en-US" sz="2800" b="1" i="1" dirty="0">
                <a:solidFill>
                  <a:srgbClr val="0000CC"/>
                </a:solidFill>
                <a:latin typeface="Constantia" pitchFamily="18" charset="0"/>
              </a:rPr>
              <a:t>identify</a:t>
            </a:r>
            <a:r>
              <a:rPr lang="en-US" sz="2800" i="1" dirty="0">
                <a:latin typeface="Constantia" pitchFamily="18" charset="0"/>
              </a:rPr>
              <a:t> </a:t>
            </a:r>
            <a:r>
              <a:rPr lang="en-US" sz="2800" dirty="0">
                <a:latin typeface="Constantia" pitchFamily="18" charset="0"/>
              </a:rPr>
              <a:t>key review gates</a:t>
            </a:r>
          </a:p>
          <a:p>
            <a:pPr marL="342900" indent="-342900">
              <a:lnSpc>
                <a:spcPct val="80000"/>
              </a:lnSpc>
              <a:spcBef>
                <a:spcPct val="20000"/>
              </a:spcBef>
              <a:buClr>
                <a:schemeClr val="tx1"/>
              </a:buClr>
              <a:buFont typeface="Arial" charset="0"/>
              <a:buChar char="…"/>
            </a:pPr>
            <a:r>
              <a:rPr lang="en-US" sz="2800" b="1" i="1" dirty="0">
                <a:solidFill>
                  <a:srgbClr val="0000CC"/>
                </a:solidFill>
                <a:latin typeface="Constantia" pitchFamily="18" charset="0"/>
              </a:rPr>
              <a:t>delineate</a:t>
            </a:r>
            <a:r>
              <a:rPr lang="en-US" sz="2800" dirty="0">
                <a:latin typeface="Constantia" pitchFamily="18" charset="0"/>
              </a:rPr>
              <a:t> work packages</a:t>
            </a:r>
          </a:p>
          <a:p>
            <a:pPr marL="342900" indent="-342900">
              <a:lnSpc>
                <a:spcPct val="80000"/>
              </a:lnSpc>
              <a:spcBef>
                <a:spcPct val="20000"/>
              </a:spcBef>
            </a:pPr>
            <a:endParaRPr lang="en-US" sz="2800" dirty="0">
              <a:latin typeface="Constantia" pitchFamily="18" charset="0"/>
            </a:endParaRPr>
          </a:p>
        </p:txBody>
      </p: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13-0</a:t>
            </a:r>
            <a:fld id="{606F262E-D48F-4366-9DBB-227CD5E1FDF1}" type="slidenum">
              <a:rPr lang="en-US">
                <a:solidFill>
                  <a:srgbClr val="045C75"/>
                </a:solidFill>
                <a:cs typeface="Arial" charset="0"/>
              </a:rPr>
              <a:pPr fontAlgn="base">
                <a:spcBef>
                  <a:spcPct val="0"/>
                </a:spcBef>
                <a:spcAft>
                  <a:spcPct val="0"/>
                </a:spcAft>
                <a:defRPr/>
              </a:pPr>
              <a:t>5</a:t>
            </a:fld>
            <a:endParaRPr lang="en-US">
              <a:solidFill>
                <a:srgbClr val="045C75"/>
              </a:solidFill>
              <a:cs typeface="Arial" charset="0"/>
            </a:endParaRPr>
          </a:p>
        </p:txBody>
      </p:sp>
      <p:sp>
        <p:nvSpPr>
          <p:cNvPr id="6" name="TextBox 5"/>
          <p:cNvSpPr txBox="1"/>
          <p:nvPr/>
        </p:nvSpPr>
        <p:spPr>
          <a:xfrm>
            <a:off x="6019800" y="4181237"/>
            <a:ext cx="1981200" cy="8309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400" dirty="0"/>
              <a:t>Real Life Examples?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605B220-2BF7-448A-9364-02BAA1F5824B}" type="slidenum">
              <a:rPr lang="en-US" smtClean="0"/>
              <a:pPr>
                <a:defRPr/>
              </a:pPr>
              <a:t>6</a:t>
            </a:fld>
            <a:endParaRPr lang="en-US" dirty="0"/>
          </a:p>
        </p:txBody>
      </p:sp>
      <p:sp>
        <p:nvSpPr>
          <p:cNvPr id="5" name="Rectangle 2"/>
          <p:cNvSpPr>
            <a:spLocks noGrp="1" noChangeArrowheads="1"/>
          </p:cNvSpPr>
          <p:nvPr>
            <p:ph type="title"/>
          </p:nvPr>
        </p:nvSpPr>
        <p:spPr>
          <a:xfrm>
            <a:off x="457200" y="352967"/>
            <a:ext cx="8229600" cy="1143000"/>
          </a:xfrm>
        </p:spPr>
        <p:txBody>
          <a:bodyPr/>
          <a:lstStyle/>
          <a:p>
            <a:pPr eaLnBrk="1" hangingPunct="1"/>
            <a:r>
              <a:rPr lang="en-US" dirty="0"/>
              <a:t>Milestone Chart Example</a:t>
            </a:r>
          </a:p>
        </p:txBody>
      </p:sp>
      <p:grpSp>
        <p:nvGrpSpPr>
          <p:cNvPr id="3" name="Group 2"/>
          <p:cNvGrpSpPr/>
          <p:nvPr/>
        </p:nvGrpSpPr>
        <p:grpSpPr>
          <a:xfrm>
            <a:off x="715408" y="4474598"/>
            <a:ext cx="7971392" cy="428236"/>
            <a:chOff x="715408" y="4474598"/>
            <a:chExt cx="7971392" cy="428236"/>
          </a:xfrm>
        </p:grpSpPr>
        <p:sp>
          <p:nvSpPr>
            <p:cNvPr id="39" name="Diamond 38"/>
            <p:cNvSpPr/>
            <p:nvPr/>
          </p:nvSpPr>
          <p:spPr>
            <a:xfrm>
              <a:off x="5837433" y="4474598"/>
              <a:ext cx="428549" cy="395021"/>
            </a:xfrm>
            <a:prstGeom prst="diamond">
              <a:avLst/>
            </a:prstGeom>
            <a:solidFill>
              <a:srgbClr val="FF0000"/>
            </a:solidFill>
            <a:ln w="12700" cap="flat" cmpd="sng" algn="ctr">
              <a:solidFill>
                <a:srgbClr val="C00000">
                  <a:shade val="50000"/>
                </a:srgbClr>
              </a:solidFill>
              <a:prstDash val="solid"/>
              <a:miter lim="800000"/>
            </a:ln>
            <a:effectLst/>
          </p:spPr>
          <p:txBody>
            <a:bodyPr rtlCol="0" anchor="ctr"/>
            <a:lstStyle/>
            <a:p>
              <a:pPr marL="0" marR="0" lvl="0" indent="0" algn="ctr" defTabSz="426720" eaLnBrk="0" fontAlgn="auto" latinLnBrk="0" hangingPunct="0">
                <a:lnSpc>
                  <a:spcPct val="100000"/>
                </a:lnSpc>
                <a:spcBef>
                  <a:spcPts val="0"/>
                </a:spcBef>
                <a:spcAft>
                  <a:spcPts val="0"/>
                </a:spcAft>
                <a:buClrTx/>
                <a:buSzTx/>
                <a:buFontTx/>
                <a:buNone/>
                <a:tabLst/>
                <a:defRPr/>
              </a:pPr>
              <a:endParaRPr kumimoji="0" lang="en-CA" sz="1600" b="0" i="0" u="none" strike="noStrike" kern="0" cap="none" spc="0" normalizeH="0" baseline="0" noProof="0">
                <a:ln>
                  <a:noFill/>
                </a:ln>
                <a:solidFill>
                  <a:prstClr val="white"/>
                </a:solidFill>
                <a:effectLst/>
                <a:uLnTx/>
                <a:uFillTx/>
                <a:latin typeface="Arial"/>
                <a:ea typeface="+mn-ea"/>
                <a:cs typeface="+mn-cs"/>
              </a:endParaRPr>
            </a:p>
          </p:txBody>
        </p:sp>
        <p:sp>
          <p:nvSpPr>
            <p:cNvPr id="45" name="Diamond 44"/>
            <p:cNvSpPr/>
            <p:nvPr/>
          </p:nvSpPr>
          <p:spPr>
            <a:xfrm>
              <a:off x="3436339" y="4474599"/>
              <a:ext cx="428549" cy="395021"/>
            </a:xfrm>
            <a:prstGeom prst="diamond">
              <a:avLst/>
            </a:prstGeom>
            <a:solidFill>
              <a:srgbClr val="00B05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426720" eaLnBrk="0" fontAlgn="auto" latinLnBrk="0" hangingPunct="0">
                <a:lnSpc>
                  <a:spcPct val="100000"/>
                </a:lnSpc>
                <a:spcBef>
                  <a:spcPts val="0"/>
                </a:spcBef>
                <a:spcAft>
                  <a:spcPts val="0"/>
                </a:spcAft>
                <a:buClrTx/>
                <a:buSzTx/>
                <a:buFontTx/>
                <a:buNone/>
                <a:tabLst/>
                <a:defRPr/>
              </a:pPr>
              <a:endParaRPr kumimoji="0" lang="en-CA" sz="1600" b="0" i="0" u="none" strike="noStrike" kern="0" cap="none" spc="0" normalizeH="0" baseline="0" noProof="0">
                <a:ln>
                  <a:noFill/>
                </a:ln>
                <a:solidFill>
                  <a:prstClr val="white"/>
                </a:solidFill>
                <a:effectLst/>
                <a:uLnTx/>
                <a:uFillTx/>
                <a:latin typeface="Arial"/>
                <a:ea typeface="+mn-ea"/>
                <a:cs typeface="+mn-cs"/>
              </a:endParaRPr>
            </a:p>
          </p:txBody>
        </p:sp>
        <p:sp>
          <p:nvSpPr>
            <p:cNvPr id="46" name="Diamond 45"/>
            <p:cNvSpPr/>
            <p:nvPr/>
          </p:nvSpPr>
          <p:spPr>
            <a:xfrm>
              <a:off x="715408" y="4507813"/>
              <a:ext cx="428549" cy="395021"/>
            </a:xfrm>
            <a:prstGeom prst="diamond">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426720" eaLnBrk="0" fontAlgn="auto" latinLnBrk="0" hangingPunct="0">
                <a:lnSpc>
                  <a:spcPct val="100000"/>
                </a:lnSpc>
                <a:spcBef>
                  <a:spcPts val="0"/>
                </a:spcBef>
                <a:spcAft>
                  <a:spcPts val="0"/>
                </a:spcAft>
                <a:buClrTx/>
                <a:buSzTx/>
                <a:buFontTx/>
                <a:buNone/>
                <a:tabLst/>
                <a:defRPr/>
              </a:pPr>
              <a:endParaRPr kumimoji="0" lang="en-CA" sz="1600" b="0" i="0" u="none" strike="noStrike" kern="0" cap="none" spc="0" normalizeH="0" baseline="0" noProof="0">
                <a:ln>
                  <a:noFill/>
                </a:ln>
                <a:solidFill>
                  <a:prstClr val="white"/>
                </a:solidFill>
                <a:effectLst/>
                <a:uLnTx/>
                <a:uFillTx/>
                <a:latin typeface="Arial"/>
                <a:ea typeface="+mn-ea"/>
                <a:cs typeface="+mn-cs"/>
              </a:endParaRPr>
            </a:p>
          </p:txBody>
        </p:sp>
        <p:sp>
          <p:nvSpPr>
            <p:cNvPr id="48" name="TextBox 47"/>
            <p:cNvSpPr txBox="1"/>
            <p:nvPr/>
          </p:nvSpPr>
          <p:spPr>
            <a:xfrm>
              <a:off x="3923665" y="4500288"/>
              <a:ext cx="1427310" cy="338554"/>
            </a:xfrm>
            <a:prstGeom prst="rect">
              <a:avLst/>
            </a:prstGeom>
            <a:noFill/>
          </p:spPr>
          <p:txBody>
            <a:bodyPr wrap="square" rtlCol="0">
              <a:spAutoFit/>
            </a:bodyPr>
            <a:lstStyle/>
            <a:p>
              <a:pPr defTabSz="426720" eaLnBrk="0" hangingPunct="0"/>
              <a:r>
                <a:rPr lang="en-CA" sz="1600" dirty="0">
                  <a:solidFill>
                    <a:prstClr val="black"/>
                  </a:solidFill>
                  <a:latin typeface="Arial" panose="020B0604020202020204" pitchFamily="34" charset="0"/>
                  <a:cs typeface="+mn-cs"/>
                </a:rPr>
                <a:t>Complete</a:t>
              </a:r>
            </a:p>
          </p:txBody>
        </p:sp>
        <p:sp>
          <p:nvSpPr>
            <p:cNvPr id="49" name="TextBox 48"/>
            <p:cNvSpPr txBox="1"/>
            <p:nvPr/>
          </p:nvSpPr>
          <p:spPr>
            <a:xfrm>
              <a:off x="1195686" y="4533502"/>
              <a:ext cx="1540677" cy="338554"/>
            </a:xfrm>
            <a:prstGeom prst="rect">
              <a:avLst/>
            </a:prstGeom>
            <a:noFill/>
          </p:spPr>
          <p:txBody>
            <a:bodyPr wrap="square" rtlCol="0">
              <a:spAutoFit/>
            </a:bodyPr>
            <a:lstStyle/>
            <a:p>
              <a:pPr defTabSz="426720" eaLnBrk="0" hangingPunct="0"/>
              <a:r>
                <a:rPr lang="en-CA" sz="1600" dirty="0">
                  <a:solidFill>
                    <a:prstClr val="black"/>
                  </a:solidFill>
                  <a:latin typeface="Arial" panose="020B0604020202020204" pitchFamily="34" charset="0"/>
                  <a:cs typeface="+mn-cs"/>
                </a:rPr>
                <a:t>Scheduled</a:t>
              </a:r>
            </a:p>
          </p:txBody>
        </p:sp>
        <p:sp>
          <p:nvSpPr>
            <p:cNvPr id="51" name="TextBox 50"/>
            <p:cNvSpPr txBox="1"/>
            <p:nvPr/>
          </p:nvSpPr>
          <p:spPr>
            <a:xfrm>
              <a:off x="6427995" y="4500288"/>
              <a:ext cx="2258805" cy="338554"/>
            </a:xfrm>
            <a:prstGeom prst="rect">
              <a:avLst/>
            </a:prstGeom>
            <a:noFill/>
          </p:spPr>
          <p:txBody>
            <a:bodyPr wrap="square" rtlCol="0">
              <a:spAutoFit/>
            </a:bodyPr>
            <a:lstStyle/>
            <a:p>
              <a:pPr defTabSz="426720" eaLnBrk="0" hangingPunct="0"/>
              <a:r>
                <a:rPr lang="en-CA" sz="1600" dirty="0">
                  <a:solidFill>
                    <a:prstClr val="black"/>
                  </a:solidFill>
                  <a:latin typeface="Arial" panose="020B0604020202020204" pitchFamily="34" charset="0"/>
                  <a:cs typeface="+mn-cs"/>
                </a:rPr>
                <a:t>Late (not finished)</a:t>
              </a:r>
            </a:p>
          </p:txBody>
        </p:sp>
      </p:grpSp>
      <p:grpSp>
        <p:nvGrpSpPr>
          <p:cNvPr id="2" name="Group 1"/>
          <p:cNvGrpSpPr/>
          <p:nvPr/>
        </p:nvGrpSpPr>
        <p:grpSpPr>
          <a:xfrm>
            <a:off x="905668" y="1219200"/>
            <a:ext cx="7158504" cy="2715611"/>
            <a:chOff x="905668" y="1219200"/>
            <a:chExt cx="7158504" cy="2715611"/>
          </a:xfrm>
        </p:grpSpPr>
        <p:cxnSp>
          <p:nvCxnSpPr>
            <p:cNvPr id="28" name="Straight Connector 27"/>
            <p:cNvCxnSpPr/>
            <p:nvPr/>
          </p:nvCxnSpPr>
          <p:spPr>
            <a:xfrm>
              <a:off x="905668" y="2892678"/>
              <a:ext cx="7158504" cy="4572"/>
            </a:xfrm>
            <a:prstGeom prst="line">
              <a:avLst/>
            </a:prstGeom>
            <a:noFill/>
            <a:ln w="6350" cap="flat" cmpd="sng" algn="ctr">
              <a:solidFill>
                <a:srgbClr val="C00000"/>
              </a:solidFill>
              <a:prstDash val="solid"/>
              <a:miter lim="800000"/>
            </a:ln>
            <a:effectLst/>
          </p:spPr>
        </p:cxnSp>
        <p:sp>
          <p:nvSpPr>
            <p:cNvPr id="29" name="Diamond 28"/>
            <p:cNvSpPr/>
            <p:nvPr/>
          </p:nvSpPr>
          <p:spPr>
            <a:xfrm>
              <a:off x="1545868" y="2695168"/>
              <a:ext cx="428549" cy="395021"/>
            </a:xfrm>
            <a:prstGeom prst="diamond">
              <a:avLst/>
            </a:prstGeom>
            <a:solidFill>
              <a:srgbClr val="00B05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426720" eaLnBrk="0" fontAlgn="auto" latinLnBrk="0" hangingPunct="0">
                <a:lnSpc>
                  <a:spcPct val="100000"/>
                </a:lnSpc>
                <a:spcBef>
                  <a:spcPts val="0"/>
                </a:spcBef>
                <a:spcAft>
                  <a:spcPts val="0"/>
                </a:spcAft>
                <a:buClrTx/>
                <a:buSzTx/>
                <a:buFontTx/>
                <a:buNone/>
                <a:tabLst/>
                <a:defRPr/>
              </a:pPr>
              <a:endParaRPr kumimoji="0" lang="en-CA" sz="2016" b="0" i="0" u="none" strike="noStrike" kern="0" cap="none" spc="0" normalizeH="0" baseline="0" noProof="0">
                <a:ln>
                  <a:noFill/>
                </a:ln>
                <a:solidFill>
                  <a:prstClr val="white"/>
                </a:solidFill>
                <a:effectLst/>
                <a:uLnTx/>
                <a:uFillTx/>
                <a:latin typeface="Arial"/>
                <a:ea typeface="+mn-ea"/>
                <a:cs typeface="+mn-cs"/>
              </a:endParaRPr>
            </a:p>
          </p:txBody>
        </p:sp>
        <p:sp>
          <p:nvSpPr>
            <p:cNvPr id="30" name="Diamond 29"/>
            <p:cNvSpPr/>
            <p:nvPr/>
          </p:nvSpPr>
          <p:spPr>
            <a:xfrm>
              <a:off x="5897654" y="2684882"/>
              <a:ext cx="428549" cy="395021"/>
            </a:xfrm>
            <a:prstGeom prst="diamond">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426720" eaLnBrk="0" fontAlgn="auto" latinLnBrk="0" hangingPunct="0">
                <a:lnSpc>
                  <a:spcPct val="100000"/>
                </a:lnSpc>
                <a:spcBef>
                  <a:spcPts val="0"/>
                </a:spcBef>
                <a:spcAft>
                  <a:spcPts val="0"/>
                </a:spcAft>
                <a:buClrTx/>
                <a:buSzTx/>
                <a:buFontTx/>
                <a:buNone/>
                <a:tabLst/>
                <a:defRPr/>
              </a:pPr>
              <a:endParaRPr kumimoji="0" lang="en-CA" sz="2016" b="0" i="0" u="none" strike="noStrike" kern="0" cap="none" spc="0" normalizeH="0" baseline="0" noProof="0">
                <a:ln>
                  <a:noFill/>
                </a:ln>
                <a:solidFill>
                  <a:prstClr val="white"/>
                </a:solidFill>
                <a:effectLst/>
                <a:uLnTx/>
                <a:uFillTx/>
                <a:latin typeface="Arial"/>
                <a:ea typeface="+mn-ea"/>
                <a:cs typeface="+mn-cs"/>
              </a:endParaRPr>
            </a:p>
          </p:txBody>
        </p:sp>
        <p:sp>
          <p:nvSpPr>
            <p:cNvPr id="31" name="Diamond 30"/>
            <p:cNvSpPr/>
            <p:nvPr/>
          </p:nvSpPr>
          <p:spPr>
            <a:xfrm>
              <a:off x="3758539" y="2684882"/>
              <a:ext cx="428549" cy="395021"/>
            </a:xfrm>
            <a:prstGeom prst="diamond">
              <a:avLst/>
            </a:prstGeom>
            <a:solidFill>
              <a:srgbClr val="FF0000"/>
            </a:solidFill>
            <a:ln w="12700" cap="flat" cmpd="sng" algn="ctr">
              <a:solidFill>
                <a:srgbClr val="C00000">
                  <a:shade val="50000"/>
                </a:srgbClr>
              </a:solidFill>
              <a:prstDash val="solid"/>
              <a:miter lim="800000"/>
            </a:ln>
            <a:effectLst/>
          </p:spPr>
          <p:txBody>
            <a:bodyPr rtlCol="0" anchor="ctr"/>
            <a:lstStyle/>
            <a:p>
              <a:pPr marL="0" marR="0" lvl="0" indent="0" algn="ctr" defTabSz="426720" eaLnBrk="0" fontAlgn="auto" latinLnBrk="0" hangingPunct="0">
                <a:lnSpc>
                  <a:spcPct val="100000"/>
                </a:lnSpc>
                <a:spcBef>
                  <a:spcPts val="0"/>
                </a:spcBef>
                <a:spcAft>
                  <a:spcPts val="0"/>
                </a:spcAft>
                <a:buClrTx/>
                <a:buSzTx/>
                <a:buFontTx/>
                <a:buNone/>
                <a:tabLst/>
                <a:defRPr/>
              </a:pPr>
              <a:endParaRPr kumimoji="0" lang="en-CA" sz="2016" b="0" i="0" u="none" strike="noStrike" kern="0" cap="none" spc="0" normalizeH="0" baseline="0" noProof="0">
                <a:ln>
                  <a:noFill/>
                </a:ln>
                <a:solidFill>
                  <a:prstClr val="white"/>
                </a:solidFill>
                <a:effectLst/>
                <a:uLnTx/>
                <a:uFillTx/>
                <a:latin typeface="Arial"/>
                <a:ea typeface="+mn-ea"/>
                <a:cs typeface="+mn-cs"/>
              </a:endParaRPr>
            </a:p>
          </p:txBody>
        </p:sp>
        <p:sp>
          <p:nvSpPr>
            <p:cNvPr id="32" name="Diamond 31"/>
            <p:cNvSpPr/>
            <p:nvPr/>
          </p:nvSpPr>
          <p:spPr>
            <a:xfrm>
              <a:off x="2958517" y="2695168"/>
              <a:ext cx="428549" cy="395021"/>
            </a:xfrm>
            <a:prstGeom prst="diamond">
              <a:avLst/>
            </a:prstGeom>
            <a:solidFill>
              <a:srgbClr val="00B05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426720" eaLnBrk="0" fontAlgn="auto" latinLnBrk="0" hangingPunct="0">
                <a:lnSpc>
                  <a:spcPct val="100000"/>
                </a:lnSpc>
                <a:spcBef>
                  <a:spcPts val="0"/>
                </a:spcBef>
                <a:spcAft>
                  <a:spcPts val="0"/>
                </a:spcAft>
                <a:buClrTx/>
                <a:buSzTx/>
                <a:buFontTx/>
                <a:buNone/>
                <a:tabLst/>
                <a:defRPr/>
              </a:pPr>
              <a:endParaRPr kumimoji="0" lang="en-CA" sz="2016" b="0" i="0" u="none" strike="noStrike" kern="0" cap="none" spc="0" normalizeH="0" baseline="0" noProof="0">
                <a:ln>
                  <a:noFill/>
                </a:ln>
                <a:solidFill>
                  <a:prstClr val="white"/>
                </a:solidFill>
                <a:effectLst/>
                <a:uLnTx/>
                <a:uFillTx/>
                <a:latin typeface="Arial"/>
                <a:ea typeface="+mn-ea"/>
                <a:cs typeface="+mn-cs"/>
              </a:endParaRPr>
            </a:p>
          </p:txBody>
        </p:sp>
        <p:cxnSp>
          <p:nvCxnSpPr>
            <p:cNvPr id="33" name="Straight Connector 32"/>
            <p:cNvCxnSpPr/>
            <p:nvPr/>
          </p:nvCxnSpPr>
          <p:spPr>
            <a:xfrm>
              <a:off x="5557213" y="1887525"/>
              <a:ext cx="14405" cy="1581370"/>
            </a:xfrm>
            <a:prstGeom prst="line">
              <a:avLst/>
            </a:prstGeom>
            <a:noFill/>
            <a:ln w="22225" cap="flat" cmpd="sng" algn="ctr">
              <a:solidFill>
                <a:srgbClr val="C00000"/>
              </a:solidFill>
              <a:prstDash val="sysDot"/>
              <a:miter lim="800000"/>
            </a:ln>
            <a:effectLst/>
          </p:spPr>
        </p:cxnSp>
        <p:sp>
          <p:nvSpPr>
            <p:cNvPr id="34" name="TextBox 33"/>
            <p:cNvSpPr txBox="1"/>
            <p:nvPr/>
          </p:nvSpPr>
          <p:spPr>
            <a:xfrm>
              <a:off x="1373841" y="2035116"/>
              <a:ext cx="744262" cy="402546"/>
            </a:xfrm>
            <a:prstGeom prst="rect">
              <a:avLst/>
            </a:prstGeom>
            <a:noFill/>
          </p:spPr>
          <p:txBody>
            <a:bodyPr wrap="square" rtlCol="0">
              <a:spAutoFit/>
            </a:bodyPr>
            <a:lstStyle/>
            <a:p>
              <a:pPr defTabSz="426720" eaLnBrk="0" hangingPunct="0"/>
              <a:r>
                <a:rPr lang="en-CA" sz="2016" dirty="0">
                  <a:solidFill>
                    <a:prstClr val="black"/>
                  </a:solidFill>
                  <a:latin typeface="Arial" panose="020B0604020202020204" pitchFamily="34" charset="0"/>
                  <a:cs typeface="+mn-cs"/>
                </a:rPr>
                <a:t>MS1</a:t>
              </a:r>
            </a:p>
          </p:txBody>
        </p:sp>
        <p:sp>
          <p:nvSpPr>
            <p:cNvPr id="35" name="TextBox 34"/>
            <p:cNvSpPr txBox="1"/>
            <p:nvPr/>
          </p:nvSpPr>
          <p:spPr>
            <a:xfrm>
              <a:off x="2876176" y="2035116"/>
              <a:ext cx="744262" cy="402546"/>
            </a:xfrm>
            <a:prstGeom prst="rect">
              <a:avLst/>
            </a:prstGeom>
            <a:noFill/>
          </p:spPr>
          <p:txBody>
            <a:bodyPr wrap="square" rtlCol="0">
              <a:spAutoFit/>
            </a:bodyPr>
            <a:lstStyle/>
            <a:p>
              <a:pPr defTabSz="426720" eaLnBrk="0" hangingPunct="0"/>
              <a:r>
                <a:rPr lang="en-CA" sz="2016" dirty="0">
                  <a:solidFill>
                    <a:prstClr val="black"/>
                  </a:solidFill>
                  <a:latin typeface="Arial" panose="020B0604020202020204" pitchFamily="34" charset="0"/>
                  <a:cs typeface="+mn-cs"/>
                </a:rPr>
                <a:t>MS2</a:t>
              </a:r>
            </a:p>
          </p:txBody>
        </p:sp>
        <p:sp>
          <p:nvSpPr>
            <p:cNvPr id="36" name="Diamond 35"/>
            <p:cNvSpPr/>
            <p:nvPr/>
          </p:nvSpPr>
          <p:spPr>
            <a:xfrm>
              <a:off x="6865273" y="2695168"/>
              <a:ext cx="428549" cy="395021"/>
            </a:xfrm>
            <a:prstGeom prst="diamond">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426720" eaLnBrk="0" fontAlgn="auto" latinLnBrk="0" hangingPunct="0">
                <a:lnSpc>
                  <a:spcPct val="100000"/>
                </a:lnSpc>
                <a:spcBef>
                  <a:spcPts val="0"/>
                </a:spcBef>
                <a:spcAft>
                  <a:spcPts val="0"/>
                </a:spcAft>
                <a:buClrTx/>
                <a:buSzTx/>
                <a:buFontTx/>
                <a:buNone/>
                <a:tabLst/>
                <a:defRPr/>
              </a:pPr>
              <a:endParaRPr kumimoji="0" lang="en-CA" sz="2016" b="0" i="0" u="none" strike="noStrike" kern="0" cap="none" spc="0" normalizeH="0" baseline="0" noProof="0">
                <a:ln>
                  <a:noFill/>
                </a:ln>
                <a:solidFill>
                  <a:prstClr val="white"/>
                </a:solidFill>
                <a:effectLst/>
                <a:uLnTx/>
                <a:uFillTx/>
                <a:latin typeface="Arial"/>
                <a:ea typeface="+mn-ea"/>
                <a:cs typeface="+mn-cs"/>
              </a:endParaRPr>
            </a:p>
          </p:txBody>
        </p:sp>
        <p:sp>
          <p:nvSpPr>
            <p:cNvPr id="37" name="Diamond 36"/>
            <p:cNvSpPr/>
            <p:nvPr/>
          </p:nvSpPr>
          <p:spPr>
            <a:xfrm>
              <a:off x="7425805" y="2684882"/>
              <a:ext cx="428549" cy="395021"/>
            </a:xfrm>
            <a:prstGeom prst="diamond">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426720" eaLnBrk="0" fontAlgn="auto" latinLnBrk="0" hangingPunct="0">
                <a:lnSpc>
                  <a:spcPct val="100000"/>
                </a:lnSpc>
                <a:spcBef>
                  <a:spcPts val="0"/>
                </a:spcBef>
                <a:spcAft>
                  <a:spcPts val="0"/>
                </a:spcAft>
                <a:buClrTx/>
                <a:buSzTx/>
                <a:buFontTx/>
                <a:buNone/>
                <a:tabLst/>
                <a:defRPr/>
              </a:pPr>
              <a:endParaRPr kumimoji="0" lang="en-CA" sz="2016" b="0" i="0" u="none" strike="noStrike" kern="0" cap="none" spc="0" normalizeH="0" baseline="0" noProof="0">
                <a:ln>
                  <a:noFill/>
                </a:ln>
                <a:solidFill>
                  <a:prstClr val="white"/>
                </a:solidFill>
                <a:effectLst/>
                <a:uLnTx/>
                <a:uFillTx/>
                <a:latin typeface="Arial"/>
                <a:ea typeface="+mn-ea"/>
                <a:cs typeface="+mn-cs"/>
              </a:endParaRPr>
            </a:p>
          </p:txBody>
        </p:sp>
        <p:sp>
          <p:nvSpPr>
            <p:cNvPr id="38" name="Diamond 37"/>
            <p:cNvSpPr/>
            <p:nvPr/>
          </p:nvSpPr>
          <p:spPr>
            <a:xfrm>
              <a:off x="4956615" y="2684882"/>
              <a:ext cx="428549" cy="395021"/>
            </a:xfrm>
            <a:prstGeom prst="diamond">
              <a:avLst/>
            </a:prstGeom>
            <a:solidFill>
              <a:srgbClr val="00B05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426720" eaLnBrk="0" fontAlgn="auto" latinLnBrk="0" hangingPunct="0">
                <a:lnSpc>
                  <a:spcPct val="100000"/>
                </a:lnSpc>
                <a:spcBef>
                  <a:spcPts val="0"/>
                </a:spcBef>
                <a:spcAft>
                  <a:spcPts val="0"/>
                </a:spcAft>
                <a:buClrTx/>
                <a:buSzTx/>
                <a:buFontTx/>
                <a:buNone/>
                <a:tabLst/>
                <a:defRPr/>
              </a:pPr>
              <a:endParaRPr kumimoji="0" lang="en-CA" sz="2016" b="0" i="0" u="none" strike="noStrike" kern="0" cap="none" spc="0" normalizeH="0" baseline="0" noProof="0">
                <a:ln>
                  <a:noFill/>
                </a:ln>
                <a:solidFill>
                  <a:prstClr val="white"/>
                </a:solidFill>
                <a:effectLst/>
                <a:uLnTx/>
                <a:uFillTx/>
                <a:latin typeface="Arial"/>
                <a:ea typeface="+mn-ea"/>
                <a:cs typeface="+mn-cs"/>
              </a:endParaRPr>
            </a:p>
          </p:txBody>
        </p:sp>
        <p:sp>
          <p:nvSpPr>
            <p:cNvPr id="40" name="TextBox 39"/>
            <p:cNvSpPr txBox="1"/>
            <p:nvPr/>
          </p:nvSpPr>
          <p:spPr>
            <a:xfrm>
              <a:off x="3594855" y="2035116"/>
              <a:ext cx="744262" cy="402546"/>
            </a:xfrm>
            <a:prstGeom prst="rect">
              <a:avLst/>
            </a:prstGeom>
            <a:noFill/>
          </p:spPr>
          <p:txBody>
            <a:bodyPr wrap="square" rtlCol="0">
              <a:spAutoFit/>
            </a:bodyPr>
            <a:lstStyle/>
            <a:p>
              <a:pPr defTabSz="426720" eaLnBrk="0" hangingPunct="0"/>
              <a:r>
                <a:rPr lang="en-CA" sz="2016" dirty="0">
                  <a:solidFill>
                    <a:prstClr val="black"/>
                  </a:solidFill>
                  <a:latin typeface="Arial" panose="020B0604020202020204" pitchFamily="34" charset="0"/>
                  <a:cs typeface="+mn-cs"/>
                </a:rPr>
                <a:t>MS3</a:t>
              </a:r>
            </a:p>
          </p:txBody>
        </p:sp>
        <p:sp>
          <p:nvSpPr>
            <p:cNvPr id="41" name="TextBox 40"/>
            <p:cNvSpPr txBox="1"/>
            <p:nvPr/>
          </p:nvSpPr>
          <p:spPr>
            <a:xfrm>
              <a:off x="4801016" y="2035116"/>
              <a:ext cx="744262" cy="402546"/>
            </a:xfrm>
            <a:prstGeom prst="rect">
              <a:avLst/>
            </a:prstGeom>
            <a:noFill/>
          </p:spPr>
          <p:txBody>
            <a:bodyPr wrap="square" rtlCol="0">
              <a:spAutoFit/>
            </a:bodyPr>
            <a:lstStyle/>
            <a:p>
              <a:pPr defTabSz="426720" eaLnBrk="0" hangingPunct="0"/>
              <a:r>
                <a:rPr lang="en-CA" sz="2016" dirty="0">
                  <a:solidFill>
                    <a:prstClr val="black"/>
                  </a:solidFill>
                  <a:latin typeface="Arial" panose="020B0604020202020204" pitchFamily="34" charset="0"/>
                  <a:cs typeface="+mn-cs"/>
                </a:rPr>
                <a:t>MS4</a:t>
              </a:r>
            </a:p>
          </p:txBody>
        </p:sp>
        <p:sp>
          <p:nvSpPr>
            <p:cNvPr id="42" name="TextBox 41"/>
            <p:cNvSpPr txBox="1"/>
            <p:nvPr/>
          </p:nvSpPr>
          <p:spPr>
            <a:xfrm>
              <a:off x="5731731" y="2035116"/>
              <a:ext cx="744262" cy="402546"/>
            </a:xfrm>
            <a:prstGeom prst="rect">
              <a:avLst/>
            </a:prstGeom>
            <a:noFill/>
          </p:spPr>
          <p:txBody>
            <a:bodyPr wrap="square" rtlCol="0">
              <a:spAutoFit/>
            </a:bodyPr>
            <a:lstStyle/>
            <a:p>
              <a:pPr defTabSz="426720" eaLnBrk="0" hangingPunct="0"/>
              <a:r>
                <a:rPr lang="en-CA" sz="2016" dirty="0">
                  <a:solidFill>
                    <a:prstClr val="black"/>
                  </a:solidFill>
                  <a:latin typeface="Arial" panose="020B0604020202020204" pitchFamily="34" charset="0"/>
                  <a:cs typeface="+mn-cs"/>
                </a:rPr>
                <a:t>MS5</a:t>
              </a:r>
            </a:p>
          </p:txBody>
        </p:sp>
        <p:sp>
          <p:nvSpPr>
            <p:cNvPr id="43" name="TextBox 42"/>
            <p:cNvSpPr txBox="1"/>
            <p:nvPr/>
          </p:nvSpPr>
          <p:spPr>
            <a:xfrm>
              <a:off x="6736628" y="2035116"/>
              <a:ext cx="744262" cy="402546"/>
            </a:xfrm>
            <a:prstGeom prst="rect">
              <a:avLst/>
            </a:prstGeom>
            <a:noFill/>
          </p:spPr>
          <p:txBody>
            <a:bodyPr wrap="square" rtlCol="0">
              <a:spAutoFit/>
            </a:bodyPr>
            <a:lstStyle/>
            <a:p>
              <a:pPr defTabSz="426720" eaLnBrk="0" hangingPunct="0"/>
              <a:r>
                <a:rPr lang="en-CA" sz="2016" dirty="0">
                  <a:solidFill>
                    <a:prstClr val="black"/>
                  </a:solidFill>
                  <a:latin typeface="Arial" panose="020B0604020202020204" pitchFamily="34" charset="0"/>
                  <a:cs typeface="+mn-cs"/>
                </a:rPr>
                <a:t>MS6</a:t>
              </a:r>
            </a:p>
          </p:txBody>
        </p:sp>
        <p:sp>
          <p:nvSpPr>
            <p:cNvPr id="44" name="TextBox 43"/>
            <p:cNvSpPr txBox="1"/>
            <p:nvPr/>
          </p:nvSpPr>
          <p:spPr>
            <a:xfrm>
              <a:off x="7319910" y="2035116"/>
              <a:ext cx="744262" cy="402546"/>
            </a:xfrm>
            <a:prstGeom prst="rect">
              <a:avLst/>
            </a:prstGeom>
            <a:noFill/>
          </p:spPr>
          <p:txBody>
            <a:bodyPr wrap="square" rtlCol="0">
              <a:spAutoFit/>
            </a:bodyPr>
            <a:lstStyle/>
            <a:p>
              <a:pPr defTabSz="426720" eaLnBrk="0" hangingPunct="0"/>
              <a:r>
                <a:rPr lang="en-CA" sz="2016" dirty="0">
                  <a:solidFill>
                    <a:prstClr val="black"/>
                  </a:solidFill>
                  <a:latin typeface="Arial" panose="020B0604020202020204" pitchFamily="34" charset="0"/>
                  <a:cs typeface="+mn-cs"/>
                </a:rPr>
                <a:t>MS7</a:t>
              </a:r>
            </a:p>
          </p:txBody>
        </p:sp>
        <p:sp>
          <p:nvSpPr>
            <p:cNvPr id="47" name="TextBox 46"/>
            <p:cNvSpPr txBox="1"/>
            <p:nvPr/>
          </p:nvSpPr>
          <p:spPr>
            <a:xfrm>
              <a:off x="5057796" y="1219200"/>
              <a:ext cx="949380" cy="712759"/>
            </a:xfrm>
            <a:prstGeom prst="rect">
              <a:avLst/>
            </a:prstGeom>
            <a:noFill/>
          </p:spPr>
          <p:txBody>
            <a:bodyPr wrap="square" rtlCol="0">
              <a:spAutoFit/>
            </a:bodyPr>
            <a:lstStyle/>
            <a:p>
              <a:pPr algn="ctr" defTabSz="426720" eaLnBrk="0" hangingPunct="0"/>
              <a:r>
                <a:rPr lang="en-CA" sz="2016" dirty="0">
                  <a:solidFill>
                    <a:prstClr val="black"/>
                  </a:solidFill>
                  <a:latin typeface="Arial" panose="020B0604020202020204" pitchFamily="34" charset="0"/>
                  <a:cs typeface="+mn-cs"/>
                </a:rPr>
                <a:t>Status Date</a:t>
              </a:r>
            </a:p>
          </p:txBody>
        </p:sp>
        <p:cxnSp>
          <p:nvCxnSpPr>
            <p:cNvPr id="52" name="Straight Connector 51"/>
            <p:cNvCxnSpPr/>
            <p:nvPr/>
          </p:nvCxnSpPr>
          <p:spPr>
            <a:xfrm>
              <a:off x="905668" y="3750145"/>
              <a:ext cx="7158504" cy="4572"/>
            </a:xfrm>
            <a:prstGeom prst="line">
              <a:avLst/>
            </a:prstGeom>
            <a:noFill/>
            <a:ln w="6350" cap="flat" cmpd="sng" algn="ctr">
              <a:solidFill>
                <a:schemeClr val="tx1"/>
              </a:solidFill>
              <a:prstDash val="solid"/>
              <a:miter lim="800000"/>
              <a:tailEnd type="triangle" w="lg" len="lg"/>
            </a:ln>
            <a:effectLst/>
          </p:spPr>
        </p:cxnSp>
        <p:sp>
          <p:nvSpPr>
            <p:cNvPr id="53" name="TextBox 52"/>
            <p:cNvSpPr txBox="1"/>
            <p:nvPr/>
          </p:nvSpPr>
          <p:spPr>
            <a:xfrm>
              <a:off x="4161844" y="3565479"/>
              <a:ext cx="744262" cy="369332"/>
            </a:xfrm>
            <a:prstGeom prst="rect">
              <a:avLst/>
            </a:prstGeom>
            <a:solidFill>
              <a:schemeClr val="bg1"/>
            </a:solidFill>
          </p:spPr>
          <p:txBody>
            <a:bodyPr wrap="square" rtlCol="0">
              <a:spAutoFit/>
            </a:bodyPr>
            <a:lstStyle/>
            <a:p>
              <a:pPr algn="ctr"/>
              <a:r>
                <a:rPr lang="en-CA"/>
                <a:t>Time</a:t>
              </a:r>
            </a:p>
          </p:txBody>
        </p:sp>
      </p:grpSp>
      <p:sp>
        <p:nvSpPr>
          <p:cNvPr id="54" name="Action Button: Help 53">
            <a:hlinkClick r:id="" action="ppaction://noaction" highlightClick="1"/>
          </p:cNvPr>
          <p:cNvSpPr/>
          <p:nvPr/>
        </p:nvSpPr>
        <p:spPr>
          <a:xfrm>
            <a:off x="685800" y="5556481"/>
            <a:ext cx="7355589" cy="518589"/>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defRPr/>
            </a:pPr>
            <a:r>
              <a:rPr lang="en-US" sz="1920" dirty="0">
                <a:solidFill>
                  <a:prstClr val="white"/>
                </a:solidFill>
                <a:latin typeface="Arial"/>
              </a:rPr>
              <a:t>We would want to know why MS4 is complete but not MS3.</a:t>
            </a:r>
          </a:p>
        </p:txBody>
      </p:sp>
    </p:spTree>
    <p:extLst>
      <p:ext uri="{BB962C8B-B14F-4D97-AF65-F5344CB8AC3E}">
        <p14:creationId xmlns:p14="http://schemas.microsoft.com/office/powerpoint/2010/main" val="3890141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606" y="304800"/>
            <a:ext cx="8229600" cy="1143000"/>
          </a:xfrm>
        </p:spPr>
        <p:txBody>
          <a:bodyPr/>
          <a:lstStyle/>
          <a:p>
            <a:r>
              <a:rPr lang="en-US" dirty="0"/>
              <a:t>Problems with Milestones</a:t>
            </a:r>
          </a:p>
        </p:txBody>
      </p:sp>
      <p:sp>
        <p:nvSpPr>
          <p:cNvPr id="3" name="Content Placeholder 2"/>
          <p:cNvSpPr>
            <a:spLocks noGrp="1"/>
          </p:cNvSpPr>
          <p:nvPr>
            <p:ph idx="1"/>
          </p:nvPr>
        </p:nvSpPr>
        <p:spPr>
          <a:xfrm>
            <a:off x="437606" y="1219200"/>
            <a:ext cx="8229600" cy="4953000"/>
          </a:xfrm>
        </p:spPr>
        <p:txBody>
          <a:bodyPr/>
          <a:lstStyle/>
          <a:p>
            <a:r>
              <a:rPr lang="en-US" b="1" dirty="0"/>
              <a:t>They are a reactive control system!</a:t>
            </a:r>
          </a:p>
          <a:p>
            <a:r>
              <a:rPr lang="en-US" dirty="0"/>
              <a:t>Sometimes we need </a:t>
            </a:r>
            <a:r>
              <a:rPr lang="en-US" b="1" dirty="0"/>
              <a:t>progress reports before the milestone </a:t>
            </a:r>
            <a:r>
              <a:rPr lang="en-US" dirty="0"/>
              <a:t>so that problems are not compounded and beyond the point of no return.</a:t>
            </a:r>
          </a:p>
          <a:p>
            <a:r>
              <a:rPr lang="en-US" dirty="0"/>
              <a:t>If there are 9 sequential actives prior to a milestone, we’d like to know things are not going well after the 2</a:t>
            </a:r>
            <a:r>
              <a:rPr lang="en-US" baseline="30000" dirty="0"/>
              <a:t>nd</a:t>
            </a:r>
            <a:r>
              <a:rPr lang="en-US" dirty="0"/>
              <a:t> or 3</a:t>
            </a:r>
            <a:r>
              <a:rPr lang="en-US" baseline="30000" dirty="0"/>
              <a:t>rd</a:t>
            </a:r>
            <a:r>
              <a:rPr lang="en-US" dirty="0"/>
              <a:t>, rather than finding out after the 9</a:t>
            </a:r>
            <a:r>
              <a:rPr lang="en-US" baseline="30000" dirty="0"/>
              <a:t>th</a:t>
            </a:r>
            <a:r>
              <a:rPr lang="en-US" dirty="0"/>
              <a:t>.</a:t>
            </a:r>
          </a:p>
          <a:p>
            <a:r>
              <a:rPr lang="en-US" dirty="0"/>
              <a:t>Usually milestones </a:t>
            </a:r>
            <a:r>
              <a:rPr lang="en-US"/>
              <a:t>are only </a:t>
            </a:r>
            <a:r>
              <a:rPr lang="en-US" dirty="0"/>
              <a:t>on the critical path, but what happens if the critical path changes?</a:t>
            </a:r>
          </a:p>
          <a:p>
            <a:r>
              <a:rPr lang="en-US" dirty="0"/>
              <a:t>How would we know what's happening on the non-critical paths?</a:t>
            </a:r>
          </a:p>
          <a:p>
            <a:endParaRPr lang="en-US" dirty="0"/>
          </a:p>
        </p:txBody>
      </p:sp>
      <p:sp>
        <p:nvSpPr>
          <p:cNvPr id="4" name="Slide Number Placeholder 3"/>
          <p:cNvSpPr>
            <a:spLocks noGrp="1"/>
          </p:cNvSpPr>
          <p:nvPr>
            <p:ph type="sldNum" sz="quarter" idx="10"/>
          </p:nvPr>
        </p:nvSpPr>
        <p:spPr/>
        <p:txBody>
          <a:bodyPr/>
          <a:lstStyle/>
          <a:p>
            <a:pPr>
              <a:defRPr/>
            </a:pPr>
            <a:fld id="{6605B220-2BF7-448A-9364-02BAA1F5824B}" type="slidenum">
              <a:rPr lang="en-US" smtClean="0"/>
              <a:pPr>
                <a:defRPr/>
              </a:pPr>
              <a:t>7</a:t>
            </a:fld>
            <a:endParaRPr lang="en-US" dirty="0"/>
          </a:p>
        </p:txBody>
      </p:sp>
    </p:spTree>
    <p:extLst>
      <p:ext uri="{BB962C8B-B14F-4D97-AF65-F5344CB8AC3E}">
        <p14:creationId xmlns:p14="http://schemas.microsoft.com/office/powerpoint/2010/main" val="2825773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8345"/>
            <a:ext cx="8229600" cy="1143000"/>
          </a:xfrm>
        </p:spPr>
        <p:txBody>
          <a:bodyPr/>
          <a:lstStyle/>
          <a:p>
            <a:r>
              <a:rPr lang="en-US" dirty="0"/>
              <a:t>Monitoring Project Performance</a:t>
            </a:r>
          </a:p>
        </p:txBody>
      </p:sp>
      <p:sp>
        <p:nvSpPr>
          <p:cNvPr id="4" name="Content Placeholder 3"/>
          <p:cNvSpPr>
            <a:spLocks noGrp="1"/>
          </p:cNvSpPr>
          <p:nvPr>
            <p:ph idx="1"/>
          </p:nvPr>
        </p:nvSpPr>
        <p:spPr>
          <a:xfrm>
            <a:off x="256080" y="1451345"/>
            <a:ext cx="8229600" cy="5101855"/>
          </a:xfrm>
        </p:spPr>
        <p:txBody>
          <a:bodyPr/>
          <a:lstStyle/>
          <a:p>
            <a:r>
              <a:rPr lang="en-US" dirty="0"/>
              <a:t>We are establishing a project </a:t>
            </a:r>
            <a:r>
              <a:rPr lang="en-US" b="1" dirty="0"/>
              <a:t>baseline</a:t>
            </a:r>
            <a:r>
              <a:rPr lang="en-US" dirty="0"/>
              <a:t> for a simple project by creating our project schedule and budget.</a:t>
            </a:r>
          </a:p>
          <a:p>
            <a:r>
              <a:rPr lang="en-US" dirty="0"/>
              <a:t>Retrieve the file below from this Module (on FOL under Module 10).</a:t>
            </a:r>
          </a:p>
        </p:txBody>
      </p:sp>
      <p:sp>
        <p:nvSpPr>
          <p:cNvPr id="3" name="Slide Number Placeholder 2"/>
          <p:cNvSpPr>
            <a:spLocks noGrp="1"/>
          </p:cNvSpPr>
          <p:nvPr>
            <p:ph type="sldNum" sz="quarter" idx="10"/>
          </p:nvPr>
        </p:nvSpPr>
        <p:spPr/>
        <p:txBody>
          <a:bodyPr/>
          <a:lstStyle/>
          <a:p>
            <a:pPr>
              <a:defRPr/>
            </a:pPr>
            <a:fld id="{1FB93FE5-0CFE-4F97-8A8F-28BD266A12C9}" type="slidenum">
              <a:rPr lang="en-US" smtClean="0"/>
              <a:pPr>
                <a:defRPr/>
              </a:pPr>
              <a:t>8</a:t>
            </a:fld>
            <a:endParaRPr lang="en-US" dirty="0"/>
          </a:p>
        </p:txBody>
      </p:sp>
      <p:sp>
        <p:nvSpPr>
          <p:cNvPr id="8" name="TextBox 7"/>
          <p:cNvSpPr txBox="1"/>
          <p:nvPr/>
        </p:nvSpPr>
        <p:spPr>
          <a:xfrm>
            <a:off x="1049754" y="5452646"/>
            <a:ext cx="5469870" cy="33855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CA" sz="1600" dirty="0"/>
              <a:t>M10 </a:t>
            </a:r>
            <a:r>
              <a:rPr lang="en-CA" sz="1600" b="1" dirty="0">
                <a:solidFill>
                  <a:srgbClr val="FF0000"/>
                </a:solidFill>
              </a:rPr>
              <a:t>6058</a:t>
            </a:r>
            <a:r>
              <a:rPr lang="en-CA" sz="1600" dirty="0"/>
              <a:t> Tom Jeff Sue Carol 12.1 w Labour &amp; Mat </a:t>
            </a:r>
            <a:r>
              <a:rPr lang="en-CA" sz="1600" dirty="0" err="1"/>
              <a:t>Cost.mpp</a:t>
            </a:r>
            <a:endParaRPr lang="en-US" sz="140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96263" y="5213650"/>
            <a:ext cx="602003" cy="637992"/>
          </a:xfrm>
          <a:prstGeom prst="rect">
            <a:avLst/>
          </a:prstGeom>
        </p:spPr>
      </p:pic>
      <p:sp>
        <p:nvSpPr>
          <p:cNvPr id="9" name="Octagon 8"/>
          <p:cNvSpPr>
            <a:spLocks noChangeAspect="1"/>
          </p:cNvSpPr>
          <p:nvPr/>
        </p:nvSpPr>
        <p:spPr>
          <a:xfrm>
            <a:off x="8420324" y="5915599"/>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Tree>
    <p:extLst>
      <p:ext uri="{BB962C8B-B14F-4D97-AF65-F5344CB8AC3E}">
        <p14:creationId xmlns:p14="http://schemas.microsoft.com/office/powerpoint/2010/main" val="3684879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228601" y="1371600"/>
            <a:ext cx="8686800" cy="1412678"/>
          </a:xfrm>
          <a:prstGeom prst="rect">
            <a:avLst/>
          </a:prstGeom>
        </p:spPr>
      </p:pic>
      <p:sp>
        <p:nvSpPr>
          <p:cNvPr id="2" name="Title 1"/>
          <p:cNvSpPr>
            <a:spLocks noGrp="1"/>
          </p:cNvSpPr>
          <p:nvPr>
            <p:ph type="title"/>
          </p:nvPr>
        </p:nvSpPr>
        <p:spPr>
          <a:xfrm>
            <a:off x="457200" y="220346"/>
            <a:ext cx="8229600" cy="1143000"/>
          </a:xfrm>
        </p:spPr>
        <p:txBody>
          <a:bodyPr>
            <a:normAutofit/>
          </a:bodyPr>
          <a:lstStyle/>
          <a:p>
            <a:r>
              <a:rPr lang="en-US" sz="3200" dirty="0"/>
              <a:t>Our Project - </a:t>
            </a:r>
            <a:r>
              <a:rPr lang="en-CA" sz="3200" dirty="0"/>
              <a:t>Tom Jeff Sue Carol 12.1</a:t>
            </a:r>
            <a:endParaRPr lang="en-US" sz="3200" dirty="0"/>
          </a:p>
        </p:txBody>
      </p:sp>
      <p:sp>
        <p:nvSpPr>
          <p:cNvPr id="4" name="Slide Number Placeholder 3"/>
          <p:cNvSpPr>
            <a:spLocks noGrp="1"/>
          </p:cNvSpPr>
          <p:nvPr>
            <p:ph type="sldNum" sz="quarter" idx="10"/>
          </p:nvPr>
        </p:nvSpPr>
        <p:spPr/>
        <p:txBody>
          <a:bodyPr/>
          <a:lstStyle/>
          <a:p>
            <a:pPr>
              <a:defRPr/>
            </a:pPr>
            <a:fld id="{6605B220-2BF7-448A-9364-02BAA1F5824B}" type="slidenum">
              <a:rPr lang="en-US" smtClean="0"/>
              <a:pPr>
                <a:defRPr/>
              </a:pPr>
              <a:t>9</a:t>
            </a:fld>
            <a:endParaRPr lang="en-US" dirty="0"/>
          </a:p>
        </p:txBody>
      </p:sp>
      <p:sp>
        <p:nvSpPr>
          <p:cNvPr id="6" name="TextBox 5"/>
          <p:cNvSpPr txBox="1"/>
          <p:nvPr/>
        </p:nvSpPr>
        <p:spPr>
          <a:xfrm>
            <a:off x="228601" y="3119054"/>
            <a:ext cx="8686799" cy="313932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CA" dirty="0"/>
              <a:t>We have </a:t>
            </a:r>
            <a:r>
              <a:rPr lang="en-CA" b="1" dirty="0">
                <a:solidFill>
                  <a:srgbClr val="00B050"/>
                </a:solidFill>
              </a:rPr>
              <a:t>3 green </a:t>
            </a:r>
            <a:r>
              <a:rPr lang="en-CA" dirty="0"/>
              <a:t>FS relations circled, but the </a:t>
            </a:r>
            <a:r>
              <a:rPr lang="en-CA" b="1" dirty="0">
                <a:solidFill>
                  <a:srgbClr val="FF0000"/>
                </a:solidFill>
              </a:rPr>
              <a:t>red</a:t>
            </a:r>
            <a:r>
              <a:rPr lang="en-CA" dirty="0"/>
              <a:t> circle is </a:t>
            </a:r>
            <a:r>
              <a:rPr lang="en-CA" b="1" dirty="0">
                <a:solidFill>
                  <a:srgbClr val="FF0000"/>
                </a:solidFill>
              </a:rPr>
              <a:t>NOT</a:t>
            </a:r>
            <a:r>
              <a:rPr lang="en-CA" dirty="0"/>
              <a:t> an FS relationship between the 2</a:t>
            </a:r>
            <a:r>
              <a:rPr lang="en-CA" baseline="30000" dirty="0"/>
              <a:t>nd</a:t>
            </a:r>
            <a:r>
              <a:rPr lang="en-CA" dirty="0"/>
              <a:t> and 3</a:t>
            </a:r>
            <a:r>
              <a:rPr lang="en-CA" baseline="30000" dirty="0"/>
              <a:t>rd</a:t>
            </a:r>
            <a:r>
              <a:rPr lang="en-CA" dirty="0"/>
              <a:t> tasks.</a:t>
            </a:r>
          </a:p>
          <a:p>
            <a:endParaRPr lang="en-CA" dirty="0"/>
          </a:p>
          <a:p>
            <a:r>
              <a:rPr lang="en-CA" dirty="0"/>
              <a:t>The 3rd task, "Calculate Costs" along with the other tasks is auto scheduled, and it could have started right after the 2</a:t>
            </a:r>
            <a:r>
              <a:rPr lang="en-CA" baseline="30000" dirty="0"/>
              <a:t>nd</a:t>
            </a:r>
            <a:r>
              <a:rPr lang="en-CA" dirty="0"/>
              <a:t> task, but there is </a:t>
            </a:r>
            <a:r>
              <a:rPr lang="en-CA" b="1" dirty="0">
                <a:solidFill>
                  <a:srgbClr val="FF0000"/>
                </a:solidFill>
              </a:rPr>
              <a:t>NOT an FS relationship arrow </a:t>
            </a:r>
            <a:r>
              <a:rPr lang="en-CA" dirty="0"/>
              <a:t>between the 2</a:t>
            </a:r>
            <a:r>
              <a:rPr lang="en-CA" baseline="30000" dirty="0"/>
              <a:t>nd</a:t>
            </a:r>
            <a:r>
              <a:rPr lang="en-CA" dirty="0"/>
              <a:t> task and the 3</a:t>
            </a:r>
            <a:r>
              <a:rPr lang="en-CA" baseline="30000" dirty="0"/>
              <a:t>rd</a:t>
            </a:r>
            <a:r>
              <a:rPr lang="en-CA" dirty="0"/>
              <a:t> task as there is between the other tasks.</a:t>
            </a:r>
          </a:p>
          <a:p>
            <a:endParaRPr lang="en-CA" dirty="0"/>
          </a:p>
          <a:p>
            <a:r>
              <a:rPr lang="en-CA" dirty="0"/>
              <a:t>This is because Jeff is working on both “Document Awards” and “Calculate Costs” and was </a:t>
            </a:r>
            <a:r>
              <a:rPr lang="en-CA" b="1" dirty="0" err="1"/>
              <a:t>overallocated</a:t>
            </a:r>
            <a:r>
              <a:rPr lang="en-CA" dirty="0"/>
              <a:t>, so we used the </a:t>
            </a:r>
            <a:r>
              <a:rPr lang="en-CA" b="1" dirty="0"/>
              <a:t>Leveling</a:t>
            </a:r>
            <a:r>
              <a:rPr lang="en-CA" dirty="0"/>
              <a:t> Gantt Chart and added a leveling delay to “Calculate Costs” so Jeff would not be </a:t>
            </a:r>
            <a:r>
              <a:rPr lang="en-CA" dirty="0" err="1"/>
              <a:t>overallocated</a:t>
            </a:r>
            <a:r>
              <a:rPr lang="en-CA" dirty="0"/>
              <a:t>.  </a:t>
            </a:r>
            <a:r>
              <a:rPr lang="en-CA" b="1" dirty="0">
                <a:solidFill>
                  <a:srgbClr val="FF0000"/>
                </a:solidFill>
              </a:rPr>
              <a:t>Note how easy it is to “assume” the 3</a:t>
            </a:r>
            <a:r>
              <a:rPr lang="en-CA" b="1" baseline="30000" dirty="0">
                <a:solidFill>
                  <a:srgbClr val="FF0000"/>
                </a:solidFill>
              </a:rPr>
              <a:t>rd</a:t>
            </a:r>
            <a:r>
              <a:rPr lang="en-CA" b="1" dirty="0">
                <a:solidFill>
                  <a:srgbClr val="FF0000"/>
                </a:solidFill>
              </a:rPr>
              <a:t> task is dependent on the 2</a:t>
            </a:r>
            <a:r>
              <a:rPr lang="en-CA" b="1" baseline="30000" dirty="0">
                <a:solidFill>
                  <a:srgbClr val="FF0000"/>
                </a:solidFill>
              </a:rPr>
              <a:t>nd</a:t>
            </a:r>
            <a:r>
              <a:rPr lang="en-CA" b="1" dirty="0">
                <a:solidFill>
                  <a:srgbClr val="FF0000"/>
                </a:solidFill>
              </a:rPr>
              <a:t> task.  </a:t>
            </a:r>
          </a:p>
        </p:txBody>
      </p:sp>
      <p:sp>
        <p:nvSpPr>
          <p:cNvPr id="5" name="Oval 4"/>
          <p:cNvSpPr/>
          <p:nvPr/>
        </p:nvSpPr>
        <p:spPr>
          <a:xfrm>
            <a:off x="5638800" y="1905000"/>
            <a:ext cx="5334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p:cNvSpPr/>
          <p:nvPr/>
        </p:nvSpPr>
        <p:spPr>
          <a:xfrm>
            <a:off x="4343400" y="1752600"/>
            <a:ext cx="533400" cy="51052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6858000" y="1981200"/>
            <a:ext cx="533400" cy="54797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a:off x="7239000" y="2286000"/>
            <a:ext cx="533400" cy="52825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2" name="Straight Connector 11"/>
          <p:cNvCxnSpPr>
            <a:stCxn id="6" idx="0"/>
            <a:endCxn id="5" idx="3"/>
          </p:cNvCxnSpPr>
          <p:nvPr/>
        </p:nvCxnSpPr>
        <p:spPr>
          <a:xfrm flipV="1">
            <a:off x="4572001" y="2360285"/>
            <a:ext cx="1144914" cy="758769"/>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17916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5764</TotalTime>
  <Words>3038</Words>
  <Application>Microsoft Office PowerPoint</Application>
  <PresentationFormat>On-screen Show (4:3)</PresentationFormat>
  <Paragraphs>279</Paragraphs>
  <Slides>29</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Constantia</vt:lpstr>
      <vt:lpstr>Wingdings 2</vt:lpstr>
      <vt:lpstr>Flow</vt:lpstr>
      <vt:lpstr>MGMT 6058 Module 10</vt:lpstr>
      <vt:lpstr>Module 10 Learning Objectives</vt:lpstr>
      <vt:lpstr>We have now planned our project, now it is time to monitor and control it during execution.</vt:lpstr>
      <vt:lpstr>The Project Control Cycle</vt:lpstr>
      <vt:lpstr>Milestone Analysis</vt:lpstr>
      <vt:lpstr>Milestone Chart Example</vt:lpstr>
      <vt:lpstr>Problems with Milestones</vt:lpstr>
      <vt:lpstr>Monitoring Project Performance</vt:lpstr>
      <vt:lpstr>Our Project - Tom Jeff Sue Carol 12.1</vt:lpstr>
      <vt:lpstr>Add the following Milestones to Example 12.1</vt:lpstr>
      <vt:lpstr>PowerPoint Presentation</vt:lpstr>
      <vt:lpstr>Monitoring Project Performance</vt:lpstr>
      <vt:lpstr>PowerPoint Presentation</vt:lpstr>
      <vt:lpstr>PowerPoint Presentation</vt:lpstr>
      <vt:lpstr>PowerPoint Presentation</vt:lpstr>
      <vt:lpstr>PowerPoint Presentation</vt:lpstr>
      <vt:lpstr>The Tracking Gantt Chart</vt:lpstr>
      <vt:lpstr>Assessing a Project’s Status Using a Gantt Chart</vt:lpstr>
      <vt:lpstr>Update Tom Jeff Sue Carol 12.1 mpp</vt:lpstr>
      <vt:lpstr>Update Tom Jeff Sue Carol 12.1 mpp</vt:lpstr>
      <vt:lpstr>Updating the Project, Tom Jeff Sue Carol  Examples of Ahead of Schedule, Behind Schedule</vt:lpstr>
      <vt:lpstr>Update Tom Jeff Sue Carol 12.1 mpp</vt:lpstr>
      <vt:lpstr>Update Tom Jeff Sue Carol 12.1 mpp</vt:lpstr>
      <vt:lpstr>Exercise: Understanding a Tracking Gantt Chart</vt:lpstr>
      <vt:lpstr>Understanding a Tracking Gantt Chart</vt:lpstr>
      <vt:lpstr>In-Class Graded Assessment (or for Online Sections, an Online Proxy Quiz Assessment)</vt:lpstr>
      <vt:lpstr>Summary</vt:lpstr>
      <vt:lpstr>Homework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dc:creator>
  <cp:lastModifiedBy>Hemington, Derek</cp:lastModifiedBy>
  <cp:revision>221</cp:revision>
  <cp:lastPrinted>2019-11-13T12:45:17Z</cp:lastPrinted>
  <dcterms:created xsi:type="dcterms:W3CDTF">2011-11-20T13:38:58Z</dcterms:created>
  <dcterms:modified xsi:type="dcterms:W3CDTF">2023-08-22T15:01:51Z</dcterms:modified>
</cp:coreProperties>
</file>