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x-wav"/>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6" r:id="rId3"/>
    <p:sldMasterId id="2147483730" r:id="rId4"/>
  </p:sldMasterIdLst>
  <p:notesMasterIdLst>
    <p:notesMasterId r:id="rId49"/>
  </p:notesMasterIdLst>
  <p:handoutMasterIdLst>
    <p:handoutMasterId r:id="rId50"/>
  </p:handoutMasterIdLst>
  <p:sldIdLst>
    <p:sldId id="256" r:id="rId5"/>
    <p:sldId id="409" r:id="rId6"/>
    <p:sldId id="328" r:id="rId7"/>
    <p:sldId id="426" r:id="rId8"/>
    <p:sldId id="413" r:id="rId9"/>
    <p:sldId id="408" r:id="rId10"/>
    <p:sldId id="363" r:id="rId11"/>
    <p:sldId id="427" r:id="rId12"/>
    <p:sldId id="400" r:id="rId13"/>
    <p:sldId id="364" r:id="rId14"/>
    <p:sldId id="331" r:id="rId15"/>
    <p:sldId id="394" r:id="rId16"/>
    <p:sldId id="396" r:id="rId17"/>
    <p:sldId id="367" r:id="rId18"/>
    <p:sldId id="368" r:id="rId19"/>
    <p:sldId id="406" r:id="rId20"/>
    <p:sldId id="369" r:id="rId21"/>
    <p:sldId id="429" r:id="rId22"/>
    <p:sldId id="366" r:id="rId23"/>
    <p:sldId id="293" r:id="rId24"/>
    <p:sldId id="294" r:id="rId25"/>
    <p:sldId id="371" r:id="rId26"/>
    <p:sldId id="374" r:id="rId27"/>
    <p:sldId id="378" r:id="rId28"/>
    <p:sldId id="401" r:id="rId29"/>
    <p:sldId id="354" r:id="rId30"/>
    <p:sldId id="355" r:id="rId31"/>
    <p:sldId id="356" r:id="rId32"/>
    <p:sldId id="357" r:id="rId33"/>
    <p:sldId id="359" r:id="rId34"/>
    <p:sldId id="404" r:id="rId35"/>
    <p:sldId id="403" r:id="rId36"/>
    <p:sldId id="414" r:id="rId37"/>
    <p:sldId id="419" r:id="rId38"/>
    <p:sldId id="428" r:id="rId39"/>
    <p:sldId id="425" r:id="rId40"/>
    <p:sldId id="420" r:id="rId41"/>
    <p:sldId id="422" r:id="rId42"/>
    <p:sldId id="423" r:id="rId43"/>
    <p:sldId id="424" r:id="rId44"/>
    <p:sldId id="399" r:id="rId45"/>
    <p:sldId id="410" r:id="rId46"/>
    <p:sldId id="402" r:id="rId47"/>
    <p:sldId id="281" r:id="rId4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01550158-83F0-4CCF-830C-7882DFA4C79B}">
          <p14:sldIdLst>
            <p14:sldId id="256"/>
            <p14:sldId id="409"/>
            <p14:sldId id="328"/>
            <p14:sldId id="426"/>
            <p14:sldId id="413"/>
            <p14:sldId id="408"/>
            <p14:sldId id="363"/>
            <p14:sldId id="427"/>
            <p14:sldId id="400"/>
            <p14:sldId id="364"/>
            <p14:sldId id="331"/>
            <p14:sldId id="394"/>
            <p14:sldId id="396"/>
            <p14:sldId id="367"/>
            <p14:sldId id="368"/>
            <p14:sldId id="406"/>
            <p14:sldId id="369"/>
            <p14:sldId id="429"/>
            <p14:sldId id="366"/>
            <p14:sldId id="293"/>
            <p14:sldId id="294"/>
            <p14:sldId id="371"/>
            <p14:sldId id="374"/>
            <p14:sldId id="378"/>
            <p14:sldId id="401"/>
            <p14:sldId id="354"/>
            <p14:sldId id="355"/>
            <p14:sldId id="356"/>
            <p14:sldId id="357"/>
            <p14:sldId id="359"/>
            <p14:sldId id="404"/>
            <p14:sldId id="403"/>
            <p14:sldId id="414"/>
            <p14:sldId id="419"/>
            <p14:sldId id="428"/>
            <p14:sldId id="425"/>
            <p14:sldId id="420"/>
            <p14:sldId id="422"/>
            <p14:sldId id="423"/>
            <p14:sldId id="424"/>
            <p14:sldId id="399"/>
            <p14:sldId id="410"/>
            <p14:sldId id="402"/>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ington, Derek" initials="HD" lastIdx="9" clrIdx="0">
    <p:extLst>
      <p:ext uri="{19B8F6BF-5375-455C-9EA6-DF929625EA0E}">
        <p15:presenceInfo xmlns:p15="http://schemas.microsoft.com/office/powerpoint/2012/main" userId="S-1-5-21-750930478-754930973-930774774-463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CC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0" autoAdjust="0"/>
    <p:restoredTop sz="94769" autoAdjust="0"/>
  </p:normalViewPr>
  <p:slideViewPr>
    <p:cSldViewPr>
      <p:cViewPr varScale="1">
        <p:scale>
          <a:sx n="95" d="100"/>
          <a:sy n="95" d="100"/>
        </p:scale>
        <p:origin x="907" y="62"/>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D6E0A76-FD4C-4B94-B7D1-4DEBE828E537}" type="datetimeFigureOut">
              <a:rPr lang="en-US" smtClean="0"/>
              <a:t>2/12/2023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A99FF11-6A6E-4DF3-AC2D-2983FF871A82}" type="slidenum">
              <a:rPr lang="en-US" smtClean="0"/>
              <a:t>‹#›</a:t>
            </a:fld>
            <a:endParaRPr lang="en-US"/>
          </a:p>
        </p:txBody>
      </p:sp>
    </p:spTree>
    <p:extLst>
      <p:ext uri="{BB962C8B-B14F-4D97-AF65-F5344CB8AC3E}">
        <p14:creationId xmlns:p14="http://schemas.microsoft.com/office/powerpoint/2010/main" val="1485507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94FEDCFE-A8F4-4095-8A40-749232E3CF4F}" type="datetimeFigureOut">
              <a:rPr lang="en-US"/>
              <a:pPr>
                <a:defRPr/>
              </a:pPr>
              <a:t>2/12/2023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4A9D9D0C-E475-407D-8666-2F2623AA0811}" type="slidenum">
              <a:rPr lang="en-US"/>
              <a:pPr>
                <a:defRPr/>
              </a:pPr>
              <a:t>‹#›</a:t>
            </a:fld>
            <a:endParaRPr lang="en-US" dirty="0"/>
          </a:p>
        </p:txBody>
      </p:sp>
    </p:spTree>
    <p:extLst>
      <p:ext uri="{BB962C8B-B14F-4D97-AF65-F5344CB8AC3E}">
        <p14:creationId xmlns:p14="http://schemas.microsoft.com/office/powerpoint/2010/main" val="109360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a:t>
            </a:fld>
            <a:endParaRPr lang="en-US" dirty="0"/>
          </a:p>
        </p:txBody>
      </p:sp>
    </p:spTree>
    <p:extLst>
      <p:ext uri="{BB962C8B-B14F-4D97-AF65-F5344CB8AC3E}">
        <p14:creationId xmlns:p14="http://schemas.microsoft.com/office/powerpoint/2010/main" val="4219891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13</a:t>
            </a:fld>
            <a:endParaRPr lang="en-US" dirty="0"/>
          </a:p>
        </p:txBody>
      </p:sp>
    </p:spTree>
    <p:extLst>
      <p:ext uri="{BB962C8B-B14F-4D97-AF65-F5344CB8AC3E}">
        <p14:creationId xmlns:p14="http://schemas.microsoft.com/office/powerpoint/2010/main" val="952976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a:t>
            </a:r>
            <a:r>
              <a:rPr lang="en-CA" baseline="0" dirty="0"/>
              <a:t> word task in project management is a very generic term.  It can mean a single activity (the verb), it can also be used in the context of a deliverable.  But most people think of a task as a verb, an activity.  A WBS breaks down deliverables into increasingly specific deliverables, of which the most specific is the WP.  We then assign activities to Work Packages.</a:t>
            </a:r>
            <a:endParaRPr lang="en-CA" dirty="0"/>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14</a:t>
            </a:fld>
            <a:endParaRPr lang="en-US" dirty="0"/>
          </a:p>
        </p:txBody>
      </p:sp>
    </p:spTree>
    <p:extLst>
      <p:ext uri="{BB962C8B-B14F-4D97-AF65-F5344CB8AC3E}">
        <p14:creationId xmlns:p14="http://schemas.microsoft.com/office/powerpoint/2010/main" val="1769128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15</a:t>
            </a:fld>
            <a:endParaRPr lang="en-US" dirty="0"/>
          </a:p>
        </p:txBody>
      </p:sp>
    </p:spTree>
    <p:extLst>
      <p:ext uri="{BB962C8B-B14F-4D97-AF65-F5344CB8AC3E}">
        <p14:creationId xmlns:p14="http://schemas.microsoft.com/office/powerpoint/2010/main" val="13250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We want one</a:t>
            </a:r>
            <a:r>
              <a:rPr lang="en-CA" baseline="0" dirty="0"/>
              <a:t> owner -- as we want one person responsible, we don’t want 3 people responsible who end up “pointing fingers” at each other (e.g. confusion and blame).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A work package should fit organizational procedures and culture</a:t>
            </a:r>
            <a:r>
              <a:rPr lang="en-US" baseline="0" dirty="0"/>
              <a:t>  -- the culture for a large organization could be that their minimum WP is at least 4 or 5 days long, not a day.</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aseline="0" dirty="0"/>
              <a:t>The </a:t>
            </a:r>
            <a:r>
              <a:rPr lang="en-US" dirty="0"/>
              <a:t>optimal size of a work package may be expressed in terms of labour hours, calendar time, cost, reporting period, and risks – we</a:t>
            </a:r>
            <a:r>
              <a:rPr lang="en-US" baseline="0" dirty="0"/>
              <a:t> might want our WP’s to be less than a week, but not more than $20K each, and if they are too risky, we want to make them smaller.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CA" dirty="0"/>
          </a:p>
          <a:p>
            <a:endParaRPr lang="en-CA" dirty="0"/>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16</a:t>
            </a:fld>
            <a:endParaRPr lang="en-US" dirty="0"/>
          </a:p>
        </p:txBody>
      </p:sp>
    </p:spTree>
    <p:extLst>
      <p:ext uri="{BB962C8B-B14F-4D97-AF65-F5344CB8AC3E}">
        <p14:creationId xmlns:p14="http://schemas.microsoft.com/office/powerpoint/2010/main" val="1884575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17</a:t>
            </a:fld>
            <a:endParaRPr lang="en-US" dirty="0"/>
          </a:p>
        </p:txBody>
      </p:sp>
    </p:spTree>
    <p:extLst>
      <p:ext uri="{BB962C8B-B14F-4D97-AF65-F5344CB8AC3E}">
        <p14:creationId xmlns:p14="http://schemas.microsoft.com/office/powerpoint/2010/main" val="276827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18</a:t>
            </a:fld>
            <a:endParaRPr lang="en-US" dirty="0"/>
          </a:p>
        </p:txBody>
      </p:sp>
    </p:spTree>
    <p:extLst>
      <p:ext uri="{BB962C8B-B14F-4D97-AF65-F5344CB8AC3E}">
        <p14:creationId xmlns:p14="http://schemas.microsoft.com/office/powerpoint/2010/main" val="1391846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19</a:t>
            </a:fld>
            <a:endParaRPr lang="en-US" dirty="0"/>
          </a:p>
        </p:txBody>
      </p:sp>
    </p:spTree>
    <p:extLst>
      <p:ext uri="{BB962C8B-B14F-4D97-AF65-F5344CB8AC3E}">
        <p14:creationId xmlns:p14="http://schemas.microsoft.com/office/powerpoint/2010/main" val="778601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Typically, the WBS elements including</a:t>
            </a:r>
            <a:r>
              <a:rPr lang="en-CA" baseline="0" dirty="0"/>
              <a:t> the Work Packages are drawn as boxes with lines, and Activities are drawn without lines (just text).  This way it’s clear that anything that is a box is a deliverable and just text is an Activity.  If we don’t follow this convention, it can become confusing.</a:t>
            </a:r>
            <a:endParaRPr lang="en-CA" dirty="0"/>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20</a:t>
            </a:fld>
            <a:endParaRPr lang="en-US" dirty="0"/>
          </a:p>
        </p:txBody>
      </p:sp>
    </p:spTree>
    <p:extLst>
      <p:ext uri="{BB962C8B-B14F-4D97-AF65-F5344CB8AC3E}">
        <p14:creationId xmlns:p14="http://schemas.microsoft.com/office/powerpoint/2010/main" val="921406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21</a:t>
            </a:fld>
            <a:endParaRPr lang="en-US" dirty="0"/>
          </a:p>
        </p:txBody>
      </p:sp>
    </p:spTree>
    <p:extLst>
      <p:ext uri="{BB962C8B-B14F-4D97-AF65-F5344CB8AC3E}">
        <p14:creationId xmlns:p14="http://schemas.microsoft.com/office/powerpoint/2010/main" val="274910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22</a:t>
            </a:fld>
            <a:endParaRPr lang="en-US" dirty="0"/>
          </a:p>
        </p:txBody>
      </p:sp>
    </p:spTree>
    <p:extLst>
      <p:ext uri="{BB962C8B-B14F-4D97-AF65-F5344CB8AC3E}">
        <p14:creationId xmlns:p14="http://schemas.microsoft.com/office/powerpoint/2010/main" val="177947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3</a:t>
            </a:fld>
            <a:endParaRPr lang="en-US" dirty="0"/>
          </a:p>
        </p:txBody>
      </p:sp>
    </p:spTree>
    <p:extLst>
      <p:ext uri="{BB962C8B-B14F-4D97-AF65-F5344CB8AC3E}">
        <p14:creationId xmlns:p14="http://schemas.microsoft.com/office/powerpoint/2010/main" val="4065607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also create a WBS</a:t>
            </a:r>
            <a:r>
              <a:rPr lang="en-CA" baseline="0" dirty="0"/>
              <a:t> but starting with activities, grouping them into WP’s, and grouping WP’s into minor subdeliverables, then major subdeliverables, and then a single project level deliverable.</a:t>
            </a:r>
            <a:endParaRPr lang="en-CA" dirty="0"/>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23</a:t>
            </a:fld>
            <a:endParaRPr lang="en-US" dirty="0"/>
          </a:p>
        </p:txBody>
      </p:sp>
    </p:spTree>
    <p:extLst>
      <p:ext uri="{BB962C8B-B14F-4D97-AF65-F5344CB8AC3E}">
        <p14:creationId xmlns:p14="http://schemas.microsoft.com/office/powerpoint/2010/main" val="193444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24</a:t>
            </a:fld>
            <a:endParaRPr lang="en-US" dirty="0"/>
          </a:p>
        </p:txBody>
      </p:sp>
    </p:spTree>
    <p:extLst>
      <p:ext uri="{BB962C8B-B14F-4D97-AF65-F5344CB8AC3E}">
        <p14:creationId xmlns:p14="http://schemas.microsoft.com/office/powerpoint/2010/main" val="113813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25</a:t>
            </a:fld>
            <a:endParaRPr lang="en-US" dirty="0"/>
          </a:p>
        </p:txBody>
      </p:sp>
    </p:spTree>
    <p:extLst>
      <p:ext uri="{BB962C8B-B14F-4D97-AF65-F5344CB8AC3E}">
        <p14:creationId xmlns:p14="http://schemas.microsoft.com/office/powerpoint/2010/main" val="3191579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26</a:t>
            </a:fld>
            <a:endParaRPr lang="en-US" dirty="0"/>
          </a:p>
        </p:txBody>
      </p:sp>
    </p:spTree>
    <p:extLst>
      <p:ext uri="{BB962C8B-B14F-4D97-AF65-F5344CB8AC3E}">
        <p14:creationId xmlns:p14="http://schemas.microsoft.com/office/powerpoint/2010/main" val="2512667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27</a:t>
            </a:fld>
            <a:endParaRPr lang="en-US" dirty="0"/>
          </a:p>
        </p:txBody>
      </p:sp>
    </p:spTree>
    <p:extLst>
      <p:ext uri="{BB962C8B-B14F-4D97-AF65-F5344CB8AC3E}">
        <p14:creationId xmlns:p14="http://schemas.microsoft.com/office/powerpoint/2010/main" val="19049240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28</a:t>
            </a:fld>
            <a:endParaRPr lang="en-US" dirty="0"/>
          </a:p>
        </p:txBody>
      </p:sp>
    </p:spTree>
    <p:extLst>
      <p:ext uri="{BB962C8B-B14F-4D97-AF65-F5344CB8AC3E}">
        <p14:creationId xmlns:p14="http://schemas.microsoft.com/office/powerpoint/2010/main" val="3454670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29</a:t>
            </a:fld>
            <a:endParaRPr lang="en-US" dirty="0"/>
          </a:p>
        </p:txBody>
      </p:sp>
    </p:spTree>
    <p:extLst>
      <p:ext uri="{BB962C8B-B14F-4D97-AF65-F5344CB8AC3E}">
        <p14:creationId xmlns:p14="http://schemas.microsoft.com/office/powerpoint/2010/main" val="1902585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30</a:t>
            </a:fld>
            <a:endParaRPr lang="en-US" dirty="0"/>
          </a:p>
        </p:txBody>
      </p:sp>
    </p:spTree>
    <p:extLst>
      <p:ext uri="{BB962C8B-B14F-4D97-AF65-F5344CB8AC3E}">
        <p14:creationId xmlns:p14="http://schemas.microsoft.com/office/powerpoint/2010/main" val="1131300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31</a:t>
            </a:fld>
            <a:endParaRPr lang="en-US" dirty="0"/>
          </a:p>
        </p:txBody>
      </p:sp>
    </p:spTree>
    <p:extLst>
      <p:ext uri="{BB962C8B-B14F-4D97-AF65-F5344CB8AC3E}">
        <p14:creationId xmlns:p14="http://schemas.microsoft.com/office/powerpoint/2010/main" val="2345418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Although</a:t>
            </a:r>
            <a:r>
              <a:rPr lang="en-CA" baseline="0" dirty="0"/>
              <a:t> the error is less visible in the MSP screenshot on the left, it becomes somewhat more visible through the use of colour coding, which we use in this course for </a:t>
            </a:r>
            <a:r>
              <a:rPr lang="en-CA" baseline="0"/>
              <a:t>learning purposes.</a:t>
            </a:r>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32</a:t>
            </a:fld>
            <a:endParaRPr lang="en-US" dirty="0"/>
          </a:p>
        </p:txBody>
      </p:sp>
    </p:spTree>
    <p:extLst>
      <p:ext uri="{BB962C8B-B14F-4D97-AF65-F5344CB8AC3E}">
        <p14:creationId xmlns:p14="http://schemas.microsoft.com/office/powerpoint/2010/main" val="687523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4000" dirty="0"/>
              <a:t>The</a:t>
            </a:r>
            <a:r>
              <a:rPr lang="en-CA" sz="4000" baseline="0" dirty="0"/>
              <a:t> curve for “Planning Processes” in the diagram on the bottom of the slide indicates that planning is performed almost to the end of the project.  And “Monitor and Controlling Processes” are performed throughout the entire duration of the project.</a:t>
            </a:r>
            <a:endParaRPr lang="en-CA" sz="4000" dirty="0"/>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6</a:t>
            </a:fld>
            <a:endParaRPr lang="en-US" dirty="0"/>
          </a:p>
        </p:txBody>
      </p:sp>
    </p:spTree>
    <p:extLst>
      <p:ext uri="{BB962C8B-B14F-4D97-AF65-F5344CB8AC3E}">
        <p14:creationId xmlns:p14="http://schemas.microsoft.com/office/powerpoint/2010/main" val="301108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The area of the carpet is 3m x 7m or 21 </a:t>
            </a:r>
            <a:r>
              <a:rPr lang="en-CA" baseline="0" dirty="0" err="1"/>
              <a:t>sq</a:t>
            </a:r>
            <a:r>
              <a:rPr lang="en-CA" baseline="0" dirty="0"/>
              <a:t> metres. There are 3.28084 </a:t>
            </a:r>
            <a:r>
              <a:rPr lang="en-CA" baseline="0" dirty="0" err="1"/>
              <a:t>ft</a:t>
            </a:r>
            <a:r>
              <a:rPr lang="en-CA" baseline="0" dirty="0"/>
              <a:t> in a metre. Which means there are 3.28084 </a:t>
            </a:r>
            <a:r>
              <a:rPr lang="en-CA" baseline="0" dirty="0" err="1"/>
              <a:t>ft</a:t>
            </a:r>
            <a:r>
              <a:rPr lang="en-CA" baseline="0" dirty="0"/>
              <a:t>/metre x 3.28084 </a:t>
            </a:r>
            <a:r>
              <a:rPr lang="en-CA" baseline="0" dirty="0" err="1"/>
              <a:t>ft</a:t>
            </a:r>
            <a:r>
              <a:rPr lang="en-CA" baseline="0" dirty="0"/>
              <a:t>/metre  or 10.764 </a:t>
            </a:r>
            <a:r>
              <a:rPr lang="en-CA" baseline="0" dirty="0" err="1"/>
              <a:t>sq</a:t>
            </a:r>
            <a:r>
              <a:rPr lang="en-CA" baseline="0" dirty="0"/>
              <a:t> </a:t>
            </a:r>
            <a:r>
              <a:rPr lang="en-CA" baseline="0" dirty="0" err="1"/>
              <a:t>ft</a:t>
            </a:r>
            <a:r>
              <a:rPr lang="en-CA" baseline="0" dirty="0"/>
              <a:t> in a </a:t>
            </a:r>
            <a:r>
              <a:rPr lang="en-CA" baseline="0" dirty="0" err="1"/>
              <a:t>sq</a:t>
            </a:r>
            <a:r>
              <a:rPr lang="en-CA" baseline="0" dirty="0"/>
              <a:t> metre.  The price of the carpet is 12/</a:t>
            </a:r>
            <a:r>
              <a:rPr lang="en-CA" baseline="0" dirty="0" err="1"/>
              <a:t>sq</a:t>
            </a:r>
            <a:r>
              <a:rPr lang="en-CA" baseline="0" dirty="0"/>
              <a:t> ft.  So the cost per </a:t>
            </a:r>
            <a:r>
              <a:rPr lang="en-CA" baseline="0" dirty="0" err="1"/>
              <a:t>sq</a:t>
            </a:r>
            <a:r>
              <a:rPr lang="en-CA" baseline="0" dirty="0"/>
              <a:t> metre will be $12/</a:t>
            </a:r>
            <a:r>
              <a:rPr lang="en-CA" baseline="0" dirty="0" err="1"/>
              <a:t>sq</a:t>
            </a:r>
            <a:r>
              <a:rPr lang="en-CA" baseline="0" dirty="0"/>
              <a:t> </a:t>
            </a:r>
            <a:r>
              <a:rPr lang="en-CA" baseline="0" dirty="0" err="1"/>
              <a:t>ft</a:t>
            </a:r>
            <a:r>
              <a:rPr lang="en-CA" baseline="0" dirty="0"/>
              <a:t> x 10.764 </a:t>
            </a:r>
            <a:r>
              <a:rPr lang="en-CA" baseline="0" dirty="0" err="1"/>
              <a:t>sq</a:t>
            </a:r>
            <a:r>
              <a:rPr lang="en-CA" baseline="0" dirty="0"/>
              <a:t> </a:t>
            </a:r>
            <a:r>
              <a:rPr lang="en-CA" baseline="0" dirty="0" err="1"/>
              <a:t>ft</a:t>
            </a:r>
            <a:r>
              <a:rPr lang="en-CA" baseline="0" dirty="0"/>
              <a:t>/</a:t>
            </a:r>
            <a:r>
              <a:rPr lang="en-CA" baseline="0" dirty="0" err="1"/>
              <a:t>sq</a:t>
            </a:r>
            <a:r>
              <a:rPr lang="en-CA" baseline="0" dirty="0"/>
              <a:t> m = $129.17/</a:t>
            </a:r>
            <a:r>
              <a:rPr lang="en-CA" baseline="0" dirty="0" err="1"/>
              <a:t>sq</a:t>
            </a:r>
            <a:r>
              <a:rPr lang="en-CA" baseline="0" dirty="0"/>
              <a:t> metre.  We need 21 </a:t>
            </a:r>
            <a:r>
              <a:rPr lang="en-CA" baseline="0" dirty="0" err="1"/>
              <a:t>sq</a:t>
            </a:r>
            <a:r>
              <a:rPr lang="en-CA" baseline="0" dirty="0"/>
              <a:t> metres so $129.17/</a:t>
            </a:r>
            <a:r>
              <a:rPr lang="en-CA" baseline="0" dirty="0" err="1"/>
              <a:t>sq</a:t>
            </a:r>
            <a:r>
              <a:rPr lang="en-CA" baseline="0" dirty="0"/>
              <a:t> x 21 </a:t>
            </a:r>
            <a:r>
              <a:rPr lang="en-CA" baseline="0" dirty="0" err="1"/>
              <a:t>sq</a:t>
            </a:r>
            <a:r>
              <a:rPr lang="en-CA" baseline="0" dirty="0"/>
              <a:t> metres = $2,712.57</a:t>
            </a:r>
          </a:p>
          <a:p>
            <a:endParaRPr lang="en-CA" baseline="0" dirty="0"/>
          </a:p>
          <a:p>
            <a:r>
              <a:rPr lang="en-CA" baseline="0" dirty="0"/>
              <a:t>The outer edge of the carpet will be 2 x 3m plus 2 x7m = 20 metres.  The price of binding is $15/yard.  ($15/yard) / (3ft/yard) = $5/ft.    $5/</a:t>
            </a:r>
            <a:r>
              <a:rPr lang="en-CA" baseline="0" dirty="0" err="1"/>
              <a:t>ft</a:t>
            </a:r>
            <a:r>
              <a:rPr lang="en-CA" baseline="0" dirty="0"/>
              <a:t> x 3.28084 </a:t>
            </a:r>
            <a:r>
              <a:rPr lang="en-CA" baseline="0" dirty="0" err="1"/>
              <a:t>ft</a:t>
            </a:r>
            <a:r>
              <a:rPr lang="en-CA" baseline="0" dirty="0"/>
              <a:t>/metre = $16.404/metre.  We have 20 metres that need binding so $16.404/metre x 20 metres = $328.08</a:t>
            </a:r>
          </a:p>
          <a:p>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The sum of the carpet and binding is $2,712.57 + $328.08 = $3,040.65.  With HST that’s $3,040.65 x 1.13 = $3,435.94</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baseline="0" dirty="0"/>
          </a:p>
          <a:p>
            <a:endParaRPr lang="en-CA"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3973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Course Score	Letter Grade	Grade Point	Course Hrs	GPA * Course Hrs</a:t>
            </a:r>
          </a:p>
          <a:p>
            <a:r>
              <a:rPr lang="en-CA" dirty="0"/>
              <a:t>78	B+	3.5	3	10.5</a:t>
            </a:r>
          </a:p>
          <a:p>
            <a:r>
              <a:rPr lang="en-CA" dirty="0"/>
              <a:t>64	C	2.0	3	6</a:t>
            </a:r>
          </a:p>
          <a:p>
            <a:r>
              <a:rPr lang="en-CA" dirty="0"/>
              <a:t>61	C	2.0	3	6</a:t>
            </a:r>
          </a:p>
          <a:p>
            <a:r>
              <a:rPr lang="en-CA" dirty="0"/>
              <a:t>74	B	3.0	3	9</a:t>
            </a:r>
          </a:p>
          <a:p>
            <a:r>
              <a:rPr lang="en-CA" dirty="0"/>
              <a:t>54	D	1.0	4	4</a:t>
            </a:r>
          </a:p>
          <a:p>
            <a:r>
              <a:rPr lang="en-CA" dirty="0"/>
              <a:t>52	D	1.0	4	4</a:t>
            </a:r>
          </a:p>
          <a:p>
            <a:r>
              <a:rPr lang="en-CA" dirty="0"/>
              <a:t>				</a:t>
            </a:r>
          </a:p>
          <a:p>
            <a:r>
              <a:rPr lang="en-CA" dirty="0"/>
              <a:t>		Totals</a:t>
            </a:r>
            <a:r>
              <a:rPr lang="en-CA" baseline="0" dirty="0"/>
              <a:t> &gt;</a:t>
            </a:r>
            <a:r>
              <a:rPr lang="en-CA" dirty="0"/>
              <a:t>	20	39.5</a:t>
            </a:r>
          </a:p>
          <a:p>
            <a:r>
              <a:rPr lang="en-CA" dirty="0"/>
              <a:t>				</a:t>
            </a:r>
          </a:p>
          <a:p>
            <a:r>
              <a:rPr lang="en-CA" dirty="0"/>
              <a:t>			Weighted GPA	1.975</a:t>
            </a:r>
            <a:r>
              <a:rPr lang="en-CA" baseline="0" dirty="0"/>
              <a:t>   &lt;   2.0</a:t>
            </a:r>
            <a:endParaRPr lang="en-CA"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	</a:t>
            </a:r>
            <a:r>
              <a:rPr lang="en-CA" b="1" dirty="0"/>
              <a:t>Note, you need a minimum</a:t>
            </a:r>
            <a:r>
              <a:rPr lang="en-CA" b="1" baseline="0" dirty="0"/>
              <a:t> 2.0 </a:t>
            </a:r>
            <a:r>
              <a:rPr lang="en-CA" b="1" dirty="0">
                <a:solidFill>
                  <a:srgbClr val="FF0000"/>
                </a:solidFill>
              </a:rPr>
              <a:t>Weighted GPA to pass</a:t>
            </a:r>
            <a:r>
              <a:rPr lang="en-CA" b="1" baseline="0" dirty="0">
                <a:solidFill>
                  <a:srgbClr val="FF0000"/>
                </a:solidFill>
              </a:rPr>
              <a:t> most Graduate Certificates</a:t>
            </a:r>
            <a:endParaRPr lang="en-CA" b="1" dirty="0">
              <a:solidFill>
                <a:srgbClr val="FF0000"/>
              </a:solidFill>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7860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Y = mx + b</a:t>
            </a:r>
          </a:p>
          <a:p>
            <a:r>
              <a:rPr lang="en-CA" baseline="0" dirty="0"/>
              <a:t>Cost of Order = $256 x “# of Drives” + $19</a:t>
            </a:r>
          </a:p>
          <a:p>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How much for an order of 4?</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Cost of Order = $256 x 4 Drives + $19</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                       = $1024 +$19</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                       = $1,043</a:t>
            </a:r>
          </a:p>
          <a:p>
            <a:endParaRPr lang="en-CA" dirty="0"/>
          </a:p>
        </p:txBody>
      </p:sp>
      <p:sp>
        <p:nvSpPr>
          <p:cNvPr id="4" name="Slide Number Placeholder 3"/>
          <p:cNvSpPr>
            <a:spLocks noGrp="1"/>
          </p:cNvSpPr>
          <p:nvPr>
            <p:ph type="sldNum" sz="quarter" idx="10"/>
          </p:nvPr>
        </p:nvSpPr>
        <p:spPr/>
        <p:txBody>
          <a:bodyPr/>
          <a:lstStyle/>
          <a:p>
            <a:pPr>
              <a:defRPr/>
            </a:pPr>
            <a:fld id="{54DFCBD9-5049-4A42-802E-E2302A2E8318}" type="slidenum">
              <a:rPr lang="en-US" smtClean="0"/>
              <a:pPr>
                <a:defRPr/>
              </a:pPr>
              <a:t>37</a:t>
            </a:fld>
            <a:endParaRPr lang="en-US"/>
          </a:p>
        </p:txBody>
      </p:sp>
    </p:spTree>
    <p:extLst>
      <p:ext uri="{BB962C8B-B14F-4D97-AF65-F5344CB8AC3E}">
        <p14:creationId xmlns:p14="http://schemas.microsoft.com/office/powerpoint/2010/main" val="1270551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702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0634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The median is frequently described as placing all of the numbers in order from low to high, and then picking the middle number.  </a:t>
            </a:r>
            <a:r>
              <a:rPr lang="en-CA"/>
              <a:t>Another way of describing it is the median is the number in the ordered set of numbers where 50% of the numbers are less than the median and 50% are higher than the median.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65865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41</a:t>
            </a:fld>
            <a:endParaRPr lang="en-US" dirty="0"/>
          </a:p>
        </p:txBody>
      </p:sp>
    </p:spTree>
    <p:extLst>
      <p:ext uri="{BB962C8B-B14F-4D97-AF65-F5344CB8AC3E}">
        <p14:creationId xmlns:p14="http://schemas.microsoft.com/office/powerpoint/2010/main" val="2044308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44</a:t>
            </a:fld>
            <a:endParaRPr lang="en-US" dirty="0"/>
          </a:p>
        </p:txBody>
      </p:sp>
    </p:spTree>
    <p:extLst>
      <p:ext uri="{BB962C8B-B14F-4D97-AF65-F5344CB8AC3E}">
        <p14:creationId xmlns:p14="http://schemas.microsoft.com/office/powerpoint/2010/main" val="450188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7</a:t>
            </a:fld>
            <a:endParaRPr lang="en-US" dirty="0"/>
          </a:p>
        </p:txBody>
      </p:sp>
    </p:spTree>
    <p:extLst>
      <p:ext uri="{BB962C8B-B14F-4D97-AF65-F5344CB8AC3E}">
        <p14:creationId xmlns:p14="http://schemas.microsoft.com/office/powerpoint/2010/main" val="2167309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8</a:t>
            </a:fld>
            <a:endParaRPr lang="en-US" dirty="0"/>
          </a:p>
        </p:txBody>
      </p:sp>
    </p:spTree>
    <p:extLst>
      <p:ext uri="{BB962C8B-B14F-4D97-AF65-F5344CB8AC3E}">
        <p14:creationId xmlns:p14="http://schemas.microsoft.com/office/powerpoint/2010/main" val="27875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9</a:t>
            </a:fld>
            <a:endParaRPr lang="en-US" dirty="0"/>
          </a:p>
        </p:txBody>
      </p:sp>
    </p:spTree>
    <p:extLst>
      <p:ext uri="{BB962C8B-B14F-4D97-AF65-F5344CB8AC3E}">
        <p14:creationId xmlns:p14="http://schemas.microsoft.com/office/powerpoint/2010/main" val="960957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6CAB73-7126-48BD-BA45-5D2F1103CE06}" type="slidenum">
              <a:rPr lang="en-US" smtClean="0"/>
              <a:t>10</a:t>
            </a:fld>
            <a:endParaRPr lang="en-US"/>
          </a:p>
        </p:txBody>
      </p:sp>
    </p:spTree>
    <p:extLst>
      <p:ext uri="{BB962C8B-B14F-4D97-AF65-F5344CB8AC3E}">
        <p14:creationId xmlns:p14="http://schemas.microsoft.com/office/powerpoint/2010/main" val="122580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4A9D9D0C-E475-407D-8666-2F2623AA0811}" type="slidenum">
              <a:rPr lang="en-US" smtClean="0"/>
              <a:pPr>
                <a:defRPr/>
              </a:pPr>
              <a:t>11</a:t>
            </a:fld>
            <a:endParaRPr lang="en-US" dirty="0"/>
          </a:p>
        </p:txBody>
      </p:sp>
    </p:spTree>
    <p:extLst>
      <p:ext uri="{BB962C8B-B14F-4D97-AF65-F5344CB8AC3E}">
        <p14:creationId xmlns:p14="http://schemas.microsoft.com/office/powerpoint/2010/main" val="3754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CAB73-7126-48BD-BA45-5D2F1103CE0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371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9D37E943-52C2-4941-A7B7-AE02FFE242EE}"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95F14A70-D92E-4ADF-8DC7-22C13CD87545}"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88D58068-74E4-414C-9261-DB001883E203}"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DC5CA1F4-09EF-43EF-956B-FDBCF73CD1B9}" type="slidenum">
              <a:rPr lang="en-US"/>
              <a:pPr>
                <a:defRPr/>
              </a:pPr>
              <a:t>‹#›</a:t>
            </a:fld>
            <a:endParaRPr lang="en-US"/>
          </a:p>
        </p:txBody>
      </p:sp>
      <p:sp>
        <p:nvSpPr>
          <p:cNvPr id="5"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6CC0F22B-08CD-4117-A512-F1CD471F4FAD}" type="slidenum">
              <a:rPr lang="en-US"/>
              <a:pPr>
                <a:defRPr/>
              </a:pPr>
              <a:t>‹#›</a:t>
            </a:fld>
            <a:endParaRPr lang="en-US"/>
          </a:p>
        </p:txBody>
      </p:sp>
      <p:sp>
        <p:nvSpPr>
          <p:cNvPr id="5"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E82B5B8C-AAFC-4018-9D87-5494AEFCADD4}" type="slidenum">
              <a:rPr lang="en-US"/>
              <a:pPr>
                <a:defRPr/>
              </a:pPr>
              <a:t>‹#›</a:t>
            </a:fld>
            <a:endParaRPr lang="en-US"/>
          </a:p>
        </p:txBody>
      </p:sp>
      <p:sp>
        <p:nvSpPr>
          <p:cNvPr id="5"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5-</a:t>
            </a:r>
            <a:fld id="{A48A0D23-8BC4-4733-9FD1-662549CF136E}" type="slidenum">
              <a:rPr lang="en-US"/>
              <a:pPr>
                <a:defRPr/>
              </a:pPr>
              <a:t>‹#›</a:t>
            </a:fld>
            <a:endParaRPr lang="en-US"/>
          </a:p>
        </p:txBody>
      </p:sp>
      <p:sp>
        <p:nvSpPr>
          <p:cNvPr id="6"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r>
              <a:rPr lang="en-US"/>
              <a:t>5-</a:t>
            </a:r>
            <a:fld id="{3C8230FC-F27A-4403-A578-3C2F81B99352}" type="slidenum">
              <a:rPr lang="en-US"/>
              <a:pPr>
                <a:defRPr/>
              </a:pPr>
              <a:t>‹#›</a:t>
            </a:fld>
            <a:endParaRPr lang="en-US"/>
          </a:p>
        </p:txBody>
      </p:sp>
      <p:sp>
        <p:nvSpPr>
          <p:cNvPr id="8"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r>
              <a:rPr lang="en-US"/>
              <a:t>5-</a:t>
            </a:r>
            <a:fld id="{98171E23-B53B-4BDC-BD62-187291CCCFF4}" type="slidenum">
              <a:rPr lang="en-US"/>
              <a:pPr>
                <a:defRPr/>
              </a:pPr>
              <a:t>‹#›</a:t>
            </a:fld>
            <a:endParaRPr lang="en-US"/>
          </a:p>
        </p:txBody>
      </p:sp>
      <p:sp>
        <p:nvSpPr>
          <p:cNvPr id="4"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t>5-</a:t>
            </a:r>
            <a:fld id="{EDFCDBC4-74EB-486B-8BC7-87EAD7F1157B}" type="slidenum">
              <a:rPr lang="en-US"/>
              <a:pPr>
                <a:defRPr/>
              </a:pPr>
              <a:t>‹#›</a:t>
            </a:fld>
            <a:endParaRPr lang="en-US"/>
          </a:p>
        </p:txBody>
      </p:sp>
      <p:sp>
        <p:nvSpPr>
          <p:cNvPr id="3"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5-</a:t>
            </a:r>
            <a:fld id="{49F0F5D4-2B7B-4531-862A-AFCE5F972F97}" type="slidenum">
              <a:rPr lang="en-US"/>
              <a:pPr>
                <a:defRPr/>
              </a:pPr>
              <a:t>‹#›</a:t>
            </a:fld>
            <a:endParaRPr lang="en-US"/>
          </a:p>
        </p:txBody>
      </p:sp>
      <p:sp>
        <p:nvSpPr>
          <p:cNvPr id="6"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74B2B17-26C0-4F54-80D8-A58B3D848BF7}"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t>5-</a:t>
            </a:r>
            <a:fld id="{7D22F399-D46C-4F69-BEBF-30B8D4008D69}" type="slidenum">
              <a:rPr lang="en-US"/>
              <a:pPr>
                <a:defRPr/>
              </a:pPr>
              <a:t>‹#›</a:t>
            </a:fld>
            <a:endParaRPr lang="en-US"/>
          </a:p>
        </p:txBody>
      </p:sp>
      <p:sp>
        <p:nvSpPr>
          <p:cNvPr id="6"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561E531F-FBDF-4319-8DCA-8E9BDF5CC032}" type="slidenum">
              <a:rPr lang="en-US"/>
              <a:pPr>
                <a:defRPr/>
              </a:pPr>
              <a:t>‹#›</a:t>
            </a:fld>
            <a:endParaRPr lang="en-US"/>
          </a:p>
        </p:txBody>
      </p:sp>
      <p:sp>
        <p:nvSpPr>
          <p:cNvPr id="5"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t>5-</a:t>
            </a:r>
            <a:fld id="{D25CD40B-17A3-42AF-92C7-F2C8FE7EBC85}" type="slidenum">
              <a:rPr lang="en-US"/>
              <a:pPr>
                <a:defRPr/>
              </a:pPr>
              <a:t>‹#›</a:t>
            </a:fld>
            <a:endParaRPr lang="en-US"/>
          </a:p>
        </p:txBody>
      </p:sp>
      <p:sp>
        <p:nvSpPr>
          <p:cNvPr id="5" name="Date Placeholder 7"/>
          <p:cNvSpPr>
            <a:spLocks noGrp="1"/>
          </p:cNvSpPr>
          <p:nvPr>
            <p:ph type="dt" sz="half" idx="11"/>
          </p:nvPr>
        </p:nvSpPr>
        <p:spPr/>
        <p:txBody>
          <a:bodyPr/>
          <a:lstStyle>
            <a:lvl1pPr>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9D37E943-52C2-4941-A7B7-AE02FFE242EE}" type="slidenum">
              <a:rPr lang="en-US"/>
              <a:pPr>
                <a:defRPr/>
              </a:pPr>
              <a:t>‹#›</a:t>
            </a:fld>
            <a:endParaRPr lang="en-US" dirty="0"/>
          </a:p>
        </p:txBody>
      </p:sp>
    </p:spTree>
    <p:extLst>
      <p:ext uri="{BB962C8B-B14F-4D97-AF65-F5344CB8AC3E}">
        <p14:creationId xmlns:p14="http://schemas.microsoft.com/office/powerpoint/2010/main" val="166926813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74B2B17-26C0-4F54-80D8-A58B3D848BF7}" type="slidenum">
              <a:rPr lang="en-US"/>
              <a:pPr>
                <a:defRPr/>
              </a:pPr>
              <a:t>‹#›</a:t>
            </a:fld>
            <a:endParaRPr lang="en-US" dirty="0"/>
          </a:p>
        </p:txBody>
      </p:sp>
    </p:spTree>
    <p:extLst>
      <p:ext uri="{BB962C8B-B14F-4D97-AF65-F5344CB8AC3E}">
        <p14:creationId xmlns:p14="http://schemas.microsoft.com/office/powerpoint/2010/main" val="1006807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7E404E9-DAFF-4F0E-889E-FC2450F818FE}"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95144885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360A5FEB-D38F-4249-A59F-FC9C34FE7797}" type="slidenum">
              <a:rPr lang="en-US"/>
              <a:pPr>
                <a:defRPr/>
              </a:pPr>
              <a:t>‹#›</a:t>
            </a:fld>
            <a:endParaRPr lang="en-US" dirty="0"/>
          </a:p>
        </p:txBody>
      </p:sp>
    </p:spTree>
    <p:extLst>
      <p:ext uri="{BB962C8B-B14F-4D97-AF65-F5344CB8AC3E}">
        <p14:creationId xmlns:p14="http://schemas.microsoft.com/office/powerpoint/2010/main" val="1181481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4B6AC12A-BF43-440C-AE15-2056AC150733}"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6652107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0665FF0C-BF54-48DB-B211-04A42160B2AD}"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40685054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F8F3F70A-B02B-4462-B539-8C57768D294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374388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7E404E9-DAFF-4F0E-889E-FC2450F818FE}"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67E7CA0A-9455-4EC1-A6EC-2DBED21A1582}"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8342083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E2B3A17E-F28C-484C-B37B-BDC63E463656}"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2441707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95F14A70-D92E-4ADF-8DC7-22C13CD87545}"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30216301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88D58068-74E4-414C-9261-DB001883E203}"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723990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A783E4-CCED-47DC-94E3-BA058E50014A}"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42180142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783E4-CCED-47DC-94E3-BA058E50014A}"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39979177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A783E4-CCED-47DC-94E3-BA058E50014A}"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35044290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A783E4-CCED-47DC-94E3-BA058E50014A}" type="datetimeFigureOut">
              <a:rPr lang="en-CA" smtClean="0"/>
              <a:t>2023-02-12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38501476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A783E4-CCED-47DC-94E3-BA058E50014A}" type="datetimeFigureOut">
              <a:rPr lang="en-CA" smtClean="0"/>
              <a:t>2023-02-12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40448398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A783E4-CCED-47DC-94E3-BA058E50014A}" type="datetimeFigureOut">
              <a:rPr lang="en-CA" smtClean="0"/>
              <a:t>2023-02-12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160733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360A5FEB-D38F-4249-A59F-FC9C34FE7797}"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783E4-CCED-47DC-94E3-BA058E50014A}" type="datetimeFigureOut">
              <a:rPr lang="en-CA" smtClean="0"/>
              <a:t>2023-02-12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1512238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A783E4-CCED-47DC-94E3-BA058E50014A}" type="datetimeFigureOut">
              <a:rPr lang="en-CA" smtClean="0"/>
              <a:t>2023-02-12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16431544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A783E4-CCED-47DC-94E3-BA058E50014A}" type="datetimeFigureOut">
              <a:rPr lang="en-CA" smtClean="0"/>
              <a:t>2023-02-12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37806527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783E4-CCED-47DC-94E3-BA058E50014A}"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29613914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A783E4-CCED-47DC-94E3-BA058E50014A}"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6DF9A36-0F4D-426F-8891-64332CA9F03B}" type="slidenum">
              <a:rPr lang="en-CA" smtClean="0"/>
              <a:t>‹#›</a:t>
            </a:fld>
            <a:endParaRPr lang="en-CA"/>
          </a:p>
        </p:txBody>
      </p:sp>
    </p:spTree>
    <p:extLst>
      <p:ext uri="{BB962C8B-B14F-4D97-AF65-F5344CB8AC3E}">
        <p14:creationId xmlns:p14="http://schemas.microsoft.com/office/powerpoint/2010/main" val="218674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4B6AC12A-BF43-440C-AE15-2056AC150733}"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0665FF0C-BF54-48DB-B211-04A42160B2AD}"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F8F3F70A-B02B-4462-B539-8C57768D294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67E7CA0A-9455-4EC1-A6EC-2DBED21A1582}"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E2B3A17E-F28C-484C-B37B-BDC63E463656}"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0F49717-79A0-4D2E-B175-23526B4035AE}"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ct val="0"/>
              </a:spcBef>
              <a:spcAft>
                <a:spcPts val="0"/>
              </a:spcAft>
              <a:defRPr sz="1400">
                <a:latin typeface="+mn-lt"/>
                <a:cs typeface="+mn-cs"/>
              </a:defRPr>
            </a:lvl1pPr>
          </a:lstStyle>
          <a:p>
            <a:pPr>
              <a:defRPr/>
            </a:pPr>
            <a:r>
              <a:rPr lang="en-US"/>
              <a:t>5-</a:t>
            </a:r>
            <a:fld id="{67C9C3A5-C8AF-4A42-B834-4076387D0D7A}" type="slidenum">
              <a:rPr lang="en-US"/>
              <a:pPr>
                <a:defRPr/>
              </a:pPr>
              <a:t>‹#›</a:t>
            </a:fld>
            <a:endParaRPr lang="en-US"/>
          </a:p>
        </p:txBody>
      </p:sp>
      <p:sp>
        <p:nvSpPr>
          <p:cNvPr id="7" name="Date Placeholder 7"/>
          <p:cNvSpPr>
            <a:spLocks noGrp="1"/>
          </p:cNvSpPr>
          <p:nvPr>
            <p:ph type="dt" sz="half" idx="2"/>
          </p:nvPr>
        </p:nvSpPr>
        <p:spPr>
          <a:xfrm>
            <a:off x="457200" y="6245225"/>
            <a:ext cx="6086475" cy="476250"/>
          </a:xfrm>
          <a:prstGeom prst="rect">
            <a:avLst/>
          </a:prstGeom>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0F49717-79A0-4D2E-B175-23526B4035AE}"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extLst>
      <p:ext uri="{BB962C8B-B14F-4D97-AF65-F5344CB8AC3E}">
        <p14:creationId xmlns:p14="http://schemas.microsoft.com/office/powerpoint/2010/main" val="177856915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783E4-CCED-47DC-94E3-BA058E50014A}" type="datetimeFigureOut">
              <a:rPr lang="en-CA" smtClean="0"/>
              <a:t>2023-02-12</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F9A36-0F4D-426F-8891-64332CA9F03B}" type="slidenum">
              <a:rPr lang="en-CA" smtClean="0"/>
              <a:t>‹#›</a:t>
            </a:fld>
            <a:endParaRPr lang="en-CA"/>
          </a:p>
        </p:txBody>
      </p:sp>
    </p:spTree>
    <p:extLst>
      <p:ext uri="{BB962C8B-B14F-4D97-AF65-F5344CB8AC3E}">
        <p14:creationId xmlns:p14="http://schemas.microsoft.com/office/powerpoint/2010/main" val="358379532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mbypm.com/what-is-the-difference-between-work-package-and-activ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hyperlink" Target="https://www.youtube.com/watch?v=ctBMZu8se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9.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9.xml"/><Relationship Id="rId6" Type="http://schemas.openxmlformats.org/officeDocument/2006/relationships/image" Target="../media/image8.png"/><Relationship Id="rId5" Type="http://schemas.openxmlformats.org/officeDocument/2006/relationships/image" Target="../media/image26.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9.xml"/><Relationship Id="rId5" Type="http://schemas.openxmlformats.org/officeDocument/2006/relationships/image" Target="../media/image2.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www.mathsisfun.com/measure/unit-conversion-method.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hyperlink" Target="https://www.mathsisfun.com/data/weighted-mean.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hyperlink" Target="https://www.mathsisfun.com/algebra/linear-equations.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hyperlink" Target="https://www.mathsisfun.com/data/line-graphs.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mathsisfun.com/definitions/interpolatio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mathsisfun.com/definitions/extrapola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mathsisfun.com/data/central-measures.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hyperlink" Target="https://www.fanshawelibrary.com/drop-in-math/"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66923"/>
            <a:ext cx="7851648" cy="1828800"/>
          </a:xfrm>
        </p:spPr>
        <p:txBody>
          <a:bodyPr/>
          <a:lstStyle/>
          <a:p>
            <a:pPr eaLnBrk="1" fontAlgn="auto" hangingPunct="1">
              <a:spcAft>
                <a:spcPts val="0"/>
              </a:spcAft>
              <a:defRPr/>
            </a:pPr>
            <a:r>
              <a:rPr lang="en-US" dirty="0"/>
              <a:t>MGMT 6056 &amp; 6058</a:t>
            </a:r>
            <a:br>
              <a:rPr lang="en-US" dirty="0"/>
            </a:br>
            <a:r>
              <a:rPr lang="en-US" dirty="0"/>
              <a:t>Module 2</a:t>
            </a:r>
          </a:p>
        </p:txBody>
      </p:sp>
      <p:sp>
        <p:nvSpPr>
          <p:cNvPr id="26626" name="Subtitle 2"/>
          <p:cNvSpPr>
            <a:spLocks noGrp="1"/>
          </p:cNvSpPr>
          <p:nvPr>
            <p:ph type="subTitle" idx="1"/>
          </p:nvPr>
        </p:nvSpPr>
        <p:spPr>
          <a:xfrm>
            <a:off x="561288" y="3457747"/>
            <a:ext cx="7854950" cy="1752600"/>
          </a:xfrm>
        </p:spPr>
        <p:txBody>
          <a:bodyPr/>
          <a:lstStyle/>
          <a:p>
            <a:pPr marR="0" eaLnBrk="1" hangingPunct="1"/>
            <a:r>
              <a:rPr lang="en-US" sz="4800" dirty="0"/>
              <a:t>Scope Management</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D1EAEE"/>
                </a:solidFill>
                <a:cs typeface="Arial" charset="0"/>
              </a:rPr>
              <a:t>05-0</a:t>
            </a:r>
            <a:fld id="{8609155F-3FB3-4C97-A06B-5481A8B9AFBE}" type="slidenum">
              <a:rPr lang="en-US">
                <a:solidFill>
                  <a:srgbClr val="D1EAEE"/>
                </a:solidFill>
                <a:cs typeface="Arial" charset="0"/>
              </a:rPr>
              <a:pPr fontAlgn="base">
                <a:spcBef>
                  <a:spcPct val="0"/>
                </a:spcBef>
                <a:spcAft>
                  <a:spcPct val="0"/>
                </a:spcAft>
                <a:defRPr/>
              </a:pPr>
              <a:t>1</a:t>
            </a:fld>
            <a:endParaRPr lang="en-US" dirty="0">
              <a:solidFill>
                <a:srgbClr val="D1EAEE"/>
              </a:solidFill>
              <a:cs typeface="Arial" charset="0"/>
            </a:endParaRPr>
          </a:p>
        </p:txBody>
      </p:sp>
      <p:sp>
        <p:nvSpPr>
          <p:cNvPr id="21" name="TextBox 20"/>
          <p:cNvSpPr txBox="1"/>
          <p:nvPr/>
        </p:nvSpPr>
        <p:spPr>
          <a:xfrm>
            <a:off x="3399151" y="129319"/>
            <a:ext cx="2468249" cy="92333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CA" b="1" kern="0" dirty="0"/>
              <a:t>S</a:t>
            </a:r>
            <a:r>
              <a:rPr kumimoji="0" lang="en-CA" sz="1800" b="1" i="0" u="none" strike="noStrike" kern="0" cap="none" spc="0" normalizeH="0" baseline="0" noProof="0" dirty="0" err="1">
                <a:ln>
                  <a:noFill/>
                </a:ln>
                <a:effectLst/>
                <a:uLnTx/>
                <a:uFillTx/>
              </a:rPr>
              <a:t>ome</a:t>
            </a:r>
            <a:r>
              <a:rPr kumimoji="0" lang="en-CA" sz="1800" b="1" i="0" u="none" strike="noStrike" kern="0" cap="none" spc="0" normalizeH="0" baseline="0" noProof="0" dirty="0">
                <a:ln>
                  <a:noFill/>
                </a:ln>
                <a:effectLst/>
                <a:uLnTx/>
                <a:uFillTx/>
              </a:rPr>
              <a:t> slides are exclusive to either  6056 or 6058</a:t>
            </a:r>
          </a:p>
        </p:txBody>
      </p:sp>
      <p:sp>
        <p:nvSpPr>
          <p:cNvPr id="17" name="Footer Placeholder 18"/>
          <p:cNvSpPr>
            <a:spLocks noGrp="1"/>
          </p:cNvSpPr>
          <p:nvPr>
            <p:ph type="ftr" sz="quarter" idx="10"/>
          </p:nvPr>
        </p:nvSpPr>
        <p:spPr>
          <a:xfrm>
            <a:off x="152400" y="6553200"/>
            <a:ext cx="7162800" cy="228600"/>
          </a:xfrm>
        </p:spPr>
        <p:txBody>
          <a:bodyPr/>
          <a:lstStyle>
            <a:lvl1pPr>
              <a:defRPr sz="1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srgbClr val="DBF5F9">
                    <a:shade val="90000"/>
                  </a:srgbClr>
                </a:solidFill>
                <a:effectLst/>
                <a:uLnTx/>
                <a:uFillTx/>
                <a:latin typeface="Constantia"/>
                <a:ea typeface="+mn-ea"/>
                <a:cs typeface="+mn-cs"/>
              </a:rPr>
              <a:t>Adapted from Pearson’s slides for Project Management: Achieving Competitive Advantage, 3rd Edition, 2013</a:t>
            </a:r>
            <a:endParaRPr kumimoji="0" lang="en-US" sz="1000" b="0" i="0" u="none" strike="noStrike" kern="1200" cap="none" spc="0" normalizeH="0" baseline="0" noProof="0" dirty="0">
              <a:ln>
                <a:noFill/>
              </a:ln>
              <a:solidFill>
                <a:srgbClr val="DBF5F9">
                  <a:shade val="90000"/>
                </a:srgbClr>
              </a:solidFill>
              <a:effectLst/>
              <a:uLnTx/>
              <a:uFillTx/>
              <a:latin typeface="Constantia"/>
              <a:ea typeface="+mn-ea"/>
              <a:cs typeface="+mn-cs"/>
            </a:endParaRPr>
          </a:p>
        </p:txBody>
      </p:sp>
      <p:sp>
        <p:nvSpPr>
          <p:cNvPr id="26" name="TextBox 25"/>
          <p:cNvSpPr txBox="1"/>
          <p:nvPr/>
        </p:nvSpPr>
        <p:spPr>
          <a:xfrm>
            <a:off x="1249271" y="5528254"/>
            <a:ext cx="214988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See text in “slide note” for more details </a:t>
            </a:r>
            <a:endParaRPr kumimoji="0" lang="en-CA" sz="1400" i="0" u="none" strike="noStrike" kern="0" cap="none" spc="0" normalizeH="0" baseline="0" noProof="0" dirty="0">
              <a:ln>
                <a:noFill/>
              </a:ln>
              <a:effectLst/>
              <a:uLnTx/>
              <a:uFillTx/>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40" y="5404350"/>
            <a:ext cx="999831" cy="707197"/>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0" y="134808"/>
            <a:ext cx="1440000" cy="823755"/>
          </a:xfrm>
          <a:prstGeom prst="rect">
            <a:avLst/>
          </a:prstGeom>
          <a:ln w="53975">
            <a:solidFill>
              <a:srgbClr val="FF0000"/>
            </a:solidFill>
          </a:ln>
        </p:spPr>
      </p:pic>
      <p:pic>
        <p:nvPicPr>
          <p:cNvPr id="24" name="Picture 23"/>
          <p:cNvPicPr>
            <a:picLocks noChangeAspect="1"/>
          </p:cNvPicPr>
          <p:nvPr/>
        </p:nvPicPr>
        <p:blipFill>
          <a:blip r:embed="rId5">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633274" y="142818"/>
            <a:ext cx="1440000" cy="807734"/>
          </a:xfrm>
          <a:prstGeom prst="rect">
            <a:avLst/>
          </a:prstGeom>
          <a:ln w="50800">
            <a:solidFill>
              <a:srgbClr val="FF0000"/>
            </a:solidFill>
          </a:ln>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590" y="2760731"/>
            <a:ext cx="490119" cy="494743"/>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590" y="2198738"/>
            <a:ext cx="457033" cy="457033"/>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1454" y="3326018"/>
            <a:ext cx="588390" cy="588390"/>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9755" y="169969"/>
            <a:ext cx="602003" cy="63799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6457" y="1589480"/>
            <a:ext cx="545301" cy="545301"/>
          </a:xfrm>
          <a:prstGeom prst="rect">
            <a:avLst/>
          </a:prstGeom>
        </p:spPr>
      </p:pic>
      <p:sp>
        <p:nvSpPr>
          <p:cNvPr id="30" name="TextBox 29"/>
          <p:cNvSpPr txBox="1"/>
          <p:nvPr/>
        </p:nvSpPr>
        <p:spPr>
          <a:xfrm>
            <a:off x="821758" y="314759"/>
            <a:ext cx="14478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Exercises</a:t>
            </a:r>
            <a:endParaRPr kumimoji="0" lang="en-CA" sz="1400" i="0" u="none" strike="noStrike" kern="0" cap="none" spc="0" normalizeH="0" baseline="0" noProof="0" dirty="0">
              <a:ln>
                <a:noFill/>
              </a:ln>
              <a:effectLst/>
              <a:uLnTx/>
              <a:uFillTx/>
            </a:endParaRPr>
          </a:p>
        </p:txBody>
      </p:sp>
      <p:sp>
        <p:nvSpPr>
          <p:cNvPr id="31" name="TextBox 30"/>
          <p:cNvSpPr txBox="1"/>
          <p:nvPr/>
        </p:nvSpPr>
        <p:spPr>
          <a:xfrm>
            <a:off x="821758" y="1583624"/>
            <a:ext cx="8314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Videos</a:t>
            </a:r>
            <a:endParaRPr kumimoji="0" lang="en-CA" sz="1400" i="0" u="none" strike="noStrike" kern="0" cap="none" spc="0" normalizeH="0" baseline="0" noProof="0" dirty="0">
              <a:ln>
                <a:noFill/>
              </a:ln>
              <a:effectLst/>
              <a:uLnTx/>
              <a:uFillTx/>
            </a:endParaRPr>
          </a:p>
        </p:txBody>
      </p:sp>
      <p:sp>
        <p:nvSpPr>
          <p:cNvPr id="32" name="TextBox 31"/>
          <p:cNvSpPr txBox="1"/>
          <p:nvPr/>
        </p:nvSpPr>
        <p:spPr>
          <a:xfrm>
            <a:off x="810709" y="2174176"/>
            <a:ext cx="84250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Solution</a:t>
            </a:r>
            <a:br>
              <a:rPr lang="en-CA" sz="1400" kern="0" dirty="0"/>
            </a:br>
            <a:r>
              <a:rPr lang="en-CA" sz="1400" kern="0" dirty="0"/>
              <a:t>Slide</a:t>
            </a:r>
            <a:endParaRPr kumimoji="0" lang="en-CA" sz="1400" i="0" u="none" strike="noStrike" kern="0" cap="none" spc="0" normalizeH="0" baseline="0" noProof="0" dirty="0">
              <a:ln>
                <a:noFill/>
              </a:ln>
              <a:effectLst/>
              <a:uLnTx/>
              <a:uFillTx/>
            </a:endParaRPr>
          </a:p>
        </p:txBody>
      </p:sp>
      <p:sp>
        <p:nvSpPr>
          <p:cNvPr id="33" name="TextBox 32"/>
          <p:cNvSpPr txBox="1"/>
          <p:nvPr/>
        </p:nvSpPr>
        <p:spPr>
          <a:xfrm>
            <a:off x="777623" y="2736792"/>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PPT </a:t>
            </a:r>
            <a:br>
              <a:rPr lang="en-CA" sz="1400" kern="0" noProof="0" dirty="0"/>
            </a:br>
            <a:r>
              <a:rPr lang="en-CA" sz="1400" kern="0" noProof="0" dirty="0"/>
              <a:t>Animations</a:t>
            </a:r>
            <a:endParaRPr kumimoji="0" lang="en-CA" sz="1400" i="0" u="none" strike="noStrike" kern="0" cap="none" spc="0" normalizeH="0" baseline="0" noProof="0" dirty="0">
              <a:ln>
                <a:noFill/>
              </a:ln>
              <a:effectLst/>
              <a:uLnTx/>
              <a:uFillTx/>
            </a:endParaRPr>
          </a:p>
        </p:txBody>
      </p:sp>
      <p:sp>
        <p:nvSpPr>
          <p:cNvPr id="34" name="TextBox 33"/>
          <p:cNvSpPr txBox="1"/>
          <p:nvPr/>
        </p:nvSpPr>
        <p:spPr>
          <a:xfrm>
            <a:off x="777623" y="3355680"/>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Exercise </a:t>
            </a:r>
            <a:br>
              <a:rPr lang="en-CA" sz="1400" kern="0" noProof="0" dirty="0"/>
            </a:br>
            <a:r>
              <a:rPr lang="en-CA" sz="1400" kern="0" noProof="0" dirty="0"/>
              <a:t>Simulation</a:t>
            </a:r>
            <a:endParaRPr kumimoji="0" lang="en-CA" sz="1400" i="0" u="none" strike="noStrike" kern="0" cap="none" spc="0" normalizeH="0" baseline="0" noProof="0" dirty="0">
              <a:ln>
                <a:noFill/>
              </a:ln>
              <a:effectLst/>
              <a:uLnTx/>
              <a:uFillTx/>
            </a:endParaRPr>
          </a:p>
        </p:txBody>
      </p:sp>
      <p:sp>
        <p:nvSpPr>
          <p:cNvPr id="35" name="Octagon 34"/>
          <p:cNvSpPr>
            <a:spLocks noChangeAspect="1"/>
          </p:cNvSpPr>
          <p:nvPr/>
        </p:nvSpPr>
        <p:spPr>
          <a:xfrm>
            <a:off x="266676" y="87191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36" name="TextBox 35"/>
          <p:cNvSpPr txBox="1"/>
          <p:nvPr/>
        </p:nvSpPr>
        <p:spPr>
          <a:xfrm>
            <a:off x="817146" y="887761"/>
            <a:ext cx="1548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Do the exercise</a:t>
            </a:r>
            <a:br>
              <a:rPr lang="en-CA" sz="1400" kern="0" dirty="0"/>
            </a:br>
            <a:r>
              <a:rPr lang="en-CA" sz="1400" kern="0" dirty="0"/>
              <a:t>prior to next slide</a:t>
            </a:r>
            <a:endParaRPr kumimoji="0" lang="en-CA" sz="1400" i="0" u="none" strike="noStrike" kern="0" cap="none" spc="0" normalizeH="0" baseline="0" noProof="0" dirty="0">
              <a:ln>
                <a:noFill/>
              </a:ln>
              <a:effectLst/>
              <a:uLnTx/>
              <a:uFillTx/>
            </a:endParaRPr>
          </a:p>
        </p:txBody>
      </p:sp>
      <p:sp>
        <p:nvSpPr>
          <p:cNvPr id="37" name="TextBox 36"/>
          <p:cNvSpPr txBox="1"/>
          <p:nvPr/>
        </p:nvSpPr>
        <p:spPr>
          <a:xfrm>
            <a:off x="3581400" y="5205111"/>
            <a:ext cx="3092513" cy="24622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000" dirty="0"/>
              <a:t>Students will use MS Project and create a project file</a:t>
            </a:r>
          </a:p>
        </p:txBody>
      </p:sp>
      <p:sp>
        <p:nvSpPr>
          <p:cNvPr id="38" name="TextBox 37"/>
          <p:cNvSpPr txBox="1"/>
          <p:nvPr/>
        </p:nvSpPr>
        <p:spPr>
          <a:xfrm>
            <a:off x="4359970" y="5507271"/>
            <a:ext cx="2755883" cy="246221"/>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000" dirty="0"/>
              <a:t>Students will use Excel and create a worksheet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001" y="-12427"/>
            <a:ext cx="5271764" cy="6858000"/>
          </a:xfrm>
          <a:prstGeom prst="rect">
            <a:avLst/>
          </a:prstGeom>
        </p:spPr>
      </p:pic>
      <p:sp>
        <p:nvSpPr>
          <p:cNvPr id="2" name="Slide Number Placeholder 1"/>
          <p:cNvSpPr>
            <a:spLocks noGrp="1"/>
          </p:cNvSpPr>
          <p:nvPr>
            <p:ph type="sldNum" sz="quarter" idx="4294967295"/>
          </p:nvPr>
        </p:nvSpPr>
        <p:spPr/>
        <p:txBody>
          <a:bodyPr/>
          <a:lstStyle/>
          <a:p>
            <a:fld id="{236612B7-B374-403A-8482-4E25514FF41D}" type="slidenum">
              <a:rPr lang="en-CA" smtClean="0"/>
              <a:t>10</a:t>
            </a:fld>
            <a:endParaRPr lang="en-CA"/>
          </a:p>
        </p:txBody>
      </p:sp>
      <p:sp>
        <p:nvSpPr>
          <p:cNvPr id="4" name="Title 4"/>
          <p:cNvSpPr>
            <a:spLocks noGrp="1"/>
          </p:cNvSpPr>
          <p:nvPr>
            <p:ph type="title"/>
          </p:nvPr>
        </p:nvSpPr>
        <p:spPr>
          <a:xfrm>
            <a:off x="457199" y="101292"/>
            <a:ext cx="3240742" cy="2615014"/>
          </a:xfrm>
        </p:spPr>
        <p:txBody>
          <a:bodyPr>
            <a:normAutofit fontScale="90000"/>
          </a:bodyPr>
          <a:lstStyle/>
          <a:p>
            <a:r>
              <a:rPr lang="en-US" dirty="0"/>
              <a:t>PMBOK</a:t>
            </a:r>
            <a:br>
              <a:rPr lang="en-US" dirty="0"/>
            </a:br>
            <a:r>
              <a:rPr lang="en-US" dirty="0"/>
              <a:t>Cost Management</a:t>
            </a:r>
            <a:br>
              <a:rPr lang="en-US" dirty="0"/>
            </a:br>
            <a:r>
              <a:rPr lang="en-US" dirty="0"/>
              <a:t>Knowledge Area </a:t>
            </a:r>
            <a:endParaRPr lang="en-US" u="sng" dirty="0">
              <a:solidFill>
                <a:srgbClr val="FF0000"/>
              </a:solidFill>
            </a:endParaRPr>
          </a:p>
        </p:txBody>
      </p:sp>
      <p:sp>
        <p:nvSpPr>
          <p:cNvPr id="7" name="Right Arrow 6"/>
          <p:cNvSpPr/>
          <p:nvPr/>
        </p:nvSpPr>
        <p:spPr>
          <a:xfrm>
            <a:off x="609600" y="3042889"/>
            <a:ext cx="685800" cy="457200"/>
          </a:xfrm>
          <a:prstGeom prst="rightArrow">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8" name="TextBox 7"/>
          <p:cNvSpPr txBox="1"/>
          <p:nvPr/>
        </p:nvSpPr>
        <p:spPr>
          <a:xfrm>
            <a:off x="457199" y="3585924"/>
            <a:ext cx="3159802" cy="2246769"/>
          </a:xfrm>
          <a:prstGeom prst="rect">
            <a:avLst/>
          </a:prstGeom>
          <a:noFill/>
        </p:spPr>
        <p:txBody>
          <a:bodyPr wrap="square" rtlCol="0">
            <a:spAutoFit/>
          </a:bodyPr>
          <a:lstStyle/>
          <a:p>
            <a:r>
              <a:rPr lang="en-CA" sz="2000" dirty="0"/>
              <a:t>Scope is a key input into </a:t>
            </a:r>
          </a:p>
          <a:p>
            <a:r>
              <a:rPr lang="en-CA" sz="2000" b="1" dirty="0"/>
              <a:t>Cost </a:t>
            </a:r>
            <a:r>
              <a:rPr lang="en-CA" sz="2000" dirty="0"/>
              <a:t>Management.</a:t>
            </a:r>
          </a:p>
          <a:p>
            <a:r>
              <a:rPr lang="en-CA" sz="2000" dirty="0"/>
              <a:t>The </a:t>
            </a:r>
            <a:r>
              <a:rPr lang="en-CA" sz="2000" b="1" dirty="0"/>
              <a:t>project management plan </a:t>
            </a:r>
            <a:r>
              <a:rPr lang="en-CA" sz="2000" dirty="0"/>
              <a:t>includes all of the knowledge area plans, but also the </a:t>
            </a:r>
            <a:r>
              <a:rPr lang="en-CA" sz="2000" b="1" dirty="0">
                <a:solidFill>
                  <a:srgbClr val="00B050"/>
                </a:solidFill>
              </a:rPr>
              <a:t>Scope Baseline</a:t>
            </a:r>
            <a:endParaRPr lang="en-CA" sz="2000" dirty="0"/>
          </a:p>
        </p:txBody>
      </p:sp>
      <p:sp>
        <p:nvSpPr>
          <p:cNvPr id="9" name="Right Arrow 8"/>
          <p:cNvSpPr/>
          <p:nvPr/>
        </p:nvSpPr>
        <p:spPr>
          <a:xfrm>
            <a:off x="5029200" y="951599"/>
            <a:ext cx="685800" cy="457200"/>
          </a:xfrm>
          <a:prstGeom prst="rightArrow">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0" name="TextBox 4"/>
          <p:cNvSpPr txBox="1">
            <a:spLocks noChangeArrowheads="1"/>
          </p:cNvSpPr>
          <p:nvPr/>
        </p:nvSpPr>
        <p:spPr bwMode="auto">
          <a:xfrm>
            <a:off x="466724" y="6216022"/>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100" y="356444"/>
            <a:ext cx="1440000" cy="823755"/>
          </a:xfrm>
          <a:prstGeom prst="rect">
            <a:avLst/>
          </a:prstGeom>
          <a:ln w="53975">
            <a:solidFill>
              <a:srgbClr val="FF0000"/>
            </a:solidFill>
          </a:ln>
        </p:spPr>
      </p:pic>
    </p:spTree>
    <p:extLst>
      <p:ext uri="{BB962C8B-B14F-4D97-AF65-F5344CB8AC3E}">
        <p14:creationId xmlns:p14="http://schemas.microsoft.com/office/powerpoint/2010/main" val="119796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0665FF0C-BF54-48DB-B211-04A42160B2AD}" type="slidenum">
              <a:rPr lang="en-US" smtClean="0"/>
              <a:pPr>
                <a:defRPr/>
              </a:pPr>
              <a:t>11</a:t>
            </a:fld>
            <a:endParaRPr lang="en-US" dirty="0"/>
          </a:p>
        </p:txBody>
      </p:sp>
      <p:sp>
        <p:nvSpPr>
          <p:cNvPr id="8" name="Title 1"/>
          <p:cNvSpPr txBox="1">
            <a:spLocks/>
          </p:cNvSpPr>
          <p:nvPr/>
        </p:nvSpPr>
        <p:spPr bwMode="auto">
          <a:xfrm>
            <a:off x="381000" y="228598"/>
            <a:ext cx="7467600" cy="2330954"/>
          </a:xfrm>
          <a:prstGeom prst="rect">
            <a:avLst/>
          </a:prstGeom>
          <a:noFill/>
          <a:ln w="9525">
            <a:noFill/>
            <a:miter lim="800000"/>
            <a:headEnd/>
            <a:tailEnd/>
          </a:ln>
        </p:spPr>
        <p:txBody>
          <a:bodyPr vert="horz" wrap="square" lIns="0" tIns="45720" rIns="0" bIns="0" numCol="1" anchor="b" anchorCtr="0" compatLnSpc="1">
            <a:prstTxWarp prst="textNoShape">
              <a:avLst/>
            </a:prstTxWarp>
            <a:noAutofit/>
            <a:scene3d>
              <a:camera prst="orthographicFront"/>
              <a:lightRig rig="freezing" dir="t">
                <a:rot lat="0" lon="0" rev="5640000"/>
              </a:lightRig>
            </a:scene3d>
            <a:sp3d prstMaterial="flat">
              <a:contourClr>
                <a:schemeClr val="tx2"/>
              </a:contourClr>
            </a:sp3d>
          </a:bodyPr>
          <a:lstStyle>
            <a:lvl1pPr algn="l" rtl="0" eaLnBrk="0" fontAlgn="base" hangingPunct="0">
              <a:spcBef>
                <a:spcPct val="0"/>
              </a:spcBef>
              <a:spcAft>
                <a:spcPct val="0"/>
              </a:spcAft>
              <a:buNone/>
              <a:defRPr sz="4000" b="0" kern="1200">
                <a:ln>
                  <a:noFill/>
                </a:ln>
                <a:solidFill>
                  <a:schemeClr val="tx2"/>
                </a:solidFill>
                <a:effectLst/>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2800" dirty="0"/>
              <a:t>We first need </a:t>
            </a:r>
            <a:r>
              <a:rPr lang="en-US" sz="2800" b="1" u="sng" dirty="0">
                <a:solidFill>
                  <a:srgbClr val="00B050"/>
                </a:solidFill>
              </a:rPr>
              <a:t>Scope</a:t>
            </a:r>
            <a:r>
              <a:rPr lang="en-US" sz="2800" dirty="0"/>
              <a:t> (the WBS is a key part of Scope) to start work on our </a:t>
            </a:r>
            <a:r>
              <a:rPr lang="en-US" sz="2800" b="1" dirty="0">
                <a:solidFill>
                  <a:srgbClr val="FF0000"/>
                </a:solidFill>
              </a:rPr>
              <a:t>Costs</a:t>
            </a:r>
            <a:r>
              <a:rPr lang="en-US" sz="2800" dirty="0"/>
              <a:t>. </a:t>
            </a:r>
          </a:p>
          <a:p>
            <a:r>
              <a:rPr lang="en-US" sz="2800" dirty="0">
                <a:solidFill>
                  <a:schemeClr val="tx1"/>
                </a:solidFill>
              </a:rPr>
              <a:t>The </a:t>
            </a:r>
            <a:r>
              <a:rPr lang="en-US" sz="2800" b="1" u="sng" dirty="0">
                <a:solidFill>
                  <a:srgbClr val="00B050"/>
                </a:solidFill>
              </a:rPr>
              <a:t>Scope baseline </a:t>
            </a:r>
          </a:p>
          <a:p>
            <a:r>
              <a:rPr lang="en-US" sz="2800" dirty="0"/>
              <a:t>is the approved Scope (includes the WBS) and is an input to </a:t>
            </a:r>
            <a:r>
              <a:rPr lang="en-US" sz="2800" b="1" dirty="0"/>
              <a:t>7.2 </a:t>
            </a:r>
            <a:r>
              <a:rPr lang="en-CA" sz="2800" b="1" dirty="0"/>
              <a:t>Estimate Activities</a:t>
            </a:r>
            <a:endParaRPr lang="en-US" sz="2800" dirty="0"/>
          </a:p>
        </p:txBody>
      </p:sp>
      <p:sp>
        <p:nvSpPr>
          <p:cNvPr id="9" name="TextBox 4"/>
          <p:cNvSpPr txBox="1">
            <a:spLocks noChangeArrowheads="1"/>
          </p:cNvSpPr>
          <p:nvPr/>
        </p:nvSpPr>
        <p:spPr bwMode="auto">
          <a:xfrm>
            <a:off x="6248400" y="6367790"/>
            <a:ext cx="26550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100" dirty="0"/>
              <a:t>Source: PMBOK 6</a:t>
            </a:r>
            <a:r>
              <a:rPr lang="en-CA" sz="1100" baseline="30000" dirty="0"/>
              <a:t>th</a:t>
            </a:r>
            <a:r>
              <a:rPr lang="en-CA" sz="1100" dirty="0"/>
              <a:t> Edition, 2017  </a:t>
            </a:r>
          </a:p>
        </p:txBody>
      </p:sp>
      <p:pic>
        <p:nvPicPr>
          <p:cNvPr id="10" name="Picture 9"/>
          <p:cNvPicPr>
            <a:picLocks noChangeAspect="1"/>
          </p:cNvPicPr>
          <p:nvPr/>
        </p:nvPicPr>
        <p:blipFill>
          <a:blip r:embed="rId3"/>
          <a:stretch>
            <a:fillRect/>
          </a:stretch>
        </p:blipFill>
        <p:spPr>
          <a:xfrm>
            <a:off x="666365" y="2625501"/>
            <a:ext cx="8344653" cy="4069848"/>
          </a:xfrm>
          <a:prstGeom prst="rect">
            <a:avLst/>
          </a:prstGeom>
        </p:spPr>
      </p:pic>
      <p:sp>
        <p:nvSpPr>
          <p:cNvPr id="7" name="Right Arrow 6"/>
          <p:cNvSpPr/>
          <p:nvPr/>
        </p:nvSpPr>
        <p:spPr>
          <a:xfrm>
            <a:off x="381000" y="4203225"/>
            <a:ext cx="685800" cy="457200"/>
          </a:xfrm>
          <a:prstGeom prst="rightArrow">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11" name="Right Arrow 10"/>
          <p:cNvSpPr/>
          <p:nvPr/>
        </p:nvSpPr>
        <p:spPr>
          <a:xfrm>
            <a:off x="3352800" y="1295400"/>
            <a:ext cx="685800" cy="457200"/>
          </a:xfrm>
          <a:prstGeom prst="rightArrow">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2752" y="150812"/>
            <a:ext cx="1440000" cy="823755"/>
          </a:xfrm>
          <a:prstGeom prst="rect">
            <a:avLst/>
          </a:prstGeom>
          <a:ln w="53975">
            <a:solidFill>
              <a:srgbClr val="FF0000"/>
            </a:solidFill>
          </a:ln>
        </p:spPr>
      </p:pic>
    </p:spTree>
    <p:extLst>
      <p:ext uri="{BB962C8B-B14F-4D97-AF65-F5344CB8AC3E}">
        <p14:creationId xmlns:p14="http://schemas.microsoft.com/office/powerpoint/2010/main" val="99787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115" y="1"/>
            <a:ext cx="4959885" cy="6521824"/>
          </a:xfrm>
          <a:prstGeom prst="rect">
            <a:avLst/>
          </a:prstGeom>
        </p:spPr>
      </p:pic>
      <p:sp>
        <p:nvSpPr>
          <p:cNvPr id="2" name="Slide Number Placeholder 1"/>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6612B7-B374-403A-8482-4E25514FF41D}" type="slidenum">
              <a:rPr kumimoji="0" lang="en-CA"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sp>
        <p:nvSpPr>
          <p:cNvPr id="4" name="Title 4"/>
          <p:cNvSpPr>
            <a:spLocks noGrp="1"/>
          </p:cNvSpPr>
          <p:nvPr>
            <p:ph type="title"/>
          </p:nvPr>
        </p:nvSpPr>
        <p:spPr>
          <a:xfrm>
            <a:off x="457198" y="101292"/>
            <a:ext cx="3581401" cy="2615014"/>
          </a:xfrm>
        </p:spPr>
        <p:txBody>
          <a:bodyPr>
            <a:normAutofit/>
          </a:bodyPr>
          <a:lstStyle/>
          <a:p>
            <a:r>
              <a:rPr lang="en-US" sz="3200" dirty="0"/>
              <a:t>PMBOK</a:t>
            </a:r>
            <a:br>
              <a:rPr lang="en-US" sz="3200" dirty="0"/>
            </a:br>
            <a:r>
              <a:rPr lang="en-US" sz="3200" dirty="0"/>
              <a:t>Schedule Management</a:t>
            </a:r>
            <a:br>
              <a:rPr lang="en-US" sz="3200" dirty="0"/>
            </a:br>
            <a:r>
              <a:rPr lang="en-US" sz="3200" dirty="0"/>
              <a:t>Knowledge Area </a:t>
            </a:r>
            <a:endParaRPr lang="en-US" sz="3200" u="sng" dirty="0">
              <a:solidFill>
                <a:srgbClr val="FF0000"/>
              </a:solidFill>
            </a:endParaRPr>
          </a:p>
        </p:txBody>
      </p:sp>
      <p:sp>
        <p:nvSpPr>
          <p:cNvPr id="6" name="Right Arrow 5"/>
          <p:cNvSpPr/>
          <p:nvPr/>
        </p:nvSpPr>
        <p:spPr>
          <a:xfrm>
            <a:off x="5478315" y="821149"/>
            <a:ext cx="685800" cy="457200"/>
          </a:xfrm>
          <a:prstGeom prst="rightArrow">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sp>
        <p:nvSpPr>
          <p:cNvPr id="7" name="Right Arrow 6"/>
          <p:cNvSpPr/>
          <p:nvPr/>
        </p:nvSpPr>
        <p:spPr>
          <a:xfrm>
            <a:off x="729339" y="2728900"/>
            <a:ext cx="685800" cy="457200"/>
          </a:xfrm>
          <a:prstGeom prst="rightArrow">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sp>
        <p:nvSpPr>
          <p:cNvPr id="8" name="TextBox 7"/>
          <p:cNvSpPr txBox="1"/>
          <p:nvPr/>
        </p:nvSpPr>
        <p:spPr>
          <a:xfrm>
            <a:off x="457200" y="3109787"/>
            <a:ext cx="3581400" cy="1938992"/>
          </a:xfrm>
          <a:prstGeom prst="rect">
            <a:avLst/>
          </a:prstGeom>
          <a:noFill/>
        </p:spPr>
        <p:txBody>
          <a:bodyPr wrap="square" rtlCol="0">
            <a:spAutoFit/>
          </a:bodyPr>
          <a:lstStyle/>
          <a:p>
            <a:pPr>
              <a:defRPr/>
            </a:pPr>
            <a:r>
              <a:rPr kumimoji="0" lang="en-CA" sz="2000" b="0" i="0" u="none" strike="noStrike" kern="1200" cap="none" spc="0" normalizeH="0" baseline="0" noProof="0" dirty="0">
                <a:ln>
                  <a:noFill/>
                </a:ln>
                <a:solidFill>
                  <a:prstClr val="black"/>
                </a:solidFill>
                <a:effectLst/>
                <a:uLnTx/>
                <a:uFillTx/>
              </a:rPr>
              <a:t>Scope is a key input into </a:t>
            </a:r>
            <a:r>
              <a:rPr kumimoji="0" lang="en-CA" sz="2000" b="1" i="0" u="none" strike="noStrike" kern="1200" cap="none" spc="0" normalizeH="0" baseline="0" noProof="0" dirty="0">
                <a:ln>
                  <a:noFill/>
                </a:ln>
                <a:solidFill>
                  <a:prstClr val="black"/>
                </a:solidFill>
                <a:effectLst/>
                <a:uLnTx/>
                <a:uFillTx/>
              </a:rPr>
              <a:t>Schedule</a:t>
            </a:r>
            <a:r>
              <a:rPr kumimoji="0" lang="en-CA" sz="2000" b="0" i="0" u="none" strike="noStrike" kern="1200" cap="none" spc="0" normalizeH="0" baseline="0" noProof="0" dirty="0">
                <a:ln>
                  <a:noFill/>
                </a:ln>
                <a:solidFill>
                  <a:prstClr val="black"/>
                </a:solidFill>
                <a:effectLst/>
                <a:uLnTx/>
                <a:uFillTx/>
              </a:rPr>
              <a:t> Management. </a:t>
            </a:r>
          </a:p>
          <a:p>
            <a:pPr>
              <a:defRPr/>
            </a:pPr>
            <a:r>
              <a:rPr lang="en-CA" sz="2000" dirty="0"/>
              <a:t>The project management plan includes all of the knowledge area plans, but also the </a:t>
            </a:r>
            <a:r>
              <a:rPr lang="en-CA" sz="2000" b="1" dirty="0">
                <a:solidFill>
                  <a:srgbClr val="00B050"/>
                </a:solidFill>
              </a:rPr>
              <a:t>Scope Baseline</a:t>
            </a:r>
            <a:endParaRPr lang="en-CA" sz="2000" dirty="0"/>
          </a:p>
        </p:txBody>
      </p:sp>
      <p:sp>
        <p:nvSpPr>
          <p:cNvPr id="10" name="TextBox 4"/>
          <p:cNvSpPr txBox="1">
            <a:spLocks noChangeArrowheads="1"/>
          </p:cNvSpPr>
          <p:nvPr/>
        </p:nvSpPr>
        <p:spPr bwMode="auto">
          <a:xfrm>
            <a:off x="735870" y="6147128"/>
            <a:ext cx="26550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CA" sz="1100" b="0" i="0" u="none" strike="noStrike" kern="1200" cap="none" spc="0" normalizeH="0" baseline="0" noProof="0" dirty="0">
                <a:ln>
                  <a:noFill/>
                </a:ln>
                <a:solidFill>
                  <a:prstClr val="black"/>
                </a:solidFill>
                <a:effectLst/>
                <a:uLnTx/>
                <a:uFillTx/>
                <a:latin typeface="Arial" charset="0"/>
                <a:ea typeface="+mn-ea"/>
                <a:cs typeface="Arial" charset="0"/>
              </a:rPr>
              <a:t>Source: PMBOK 6</a:t>
            </a:r>
            <a:r>
              <a:rPr kumimoji="0" lang="en-CA" sz="1100" b="0" i="0" u="none" strike="noStrike" kern="1200" cap="none" spc="0" normalizeH="0" baseline="30000" noProof="0" dirty="0">
                <a:ln>
                  <a:noFill/>
                </a:ln>
                <a:solidFill>
                  <a:prstClr val="black"/>
                </a:solidFill>
                <a:effectLst/>
                <a:uLnTx/>
                <a:uFillTx/>
                <a:latin typeface="Arial" charset="0"/>
                <a:ea typeface="+mn-ea"/>
                <a:cs typeface="Arial" charset="0"/>
              </a:rPr>
              <a:t>th</a:t>
            </a:r>
            <a:r>
              <a:rPr kumimoji="0" lang="en-CA" sz="1100" b="0" i="0" u="none" strike="noStrike" kern="1200" cap="none" spc="0" normalizeH="0" baseline="0" noProof="0" dirty="0">
                <a:ln>
                  <a:noFill/>
                </a:ln>
                <a:solidFill>
                  <a:prstClr val="black"/>
                </a:solidFill>
                <a:effectLst/>
                <a:uLnTx/>
                <a:uFillTx/>
                <a:latin typeface="Arial" charset="0"/>
                <a:ea typeface="+mn-ea"/>
                <a:cs typeface="Arial" charset="0"/>
              </a:rPr>
              <a:t> Edition  </a:t>
            </a:r>
          </a:p>
        </p:txBody>
      </p:sp>
      <p:pic>
        <p:nvPicPr>
          <p:cNvPr id="11" name="Picture 10"/>
          <p:cNvPicPr>
            <a:picLocks noChangeAspect="1"/>
          </p:cNvPicPr>
          <p:nvPr/>
        </p:nvPicPr>
        <p:blipFill>
          <a:blip r:embed="rId4">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2498430" y="129001"/>
            <a:ext cx="1440000" cy="807734"/>
          </a:xfrm>
          <a:prstGeom prst="rect">
            <a:avLst/>
          </a:prstGeom>
          <a:ln w="50800">
            <a:solidFill>
              <a:srgbClr val="FF0000"/>
            </a:solidFill>
          </a:ln>
        </p:spPr>
      </p:pic>
    </p:spTree>
    <p:extLst>
      <p:ext uri="{BB962C8B-B14F-4D97-AF65-F5344CB8AC3E}">
        <p14:creationId xmlns:p14="http://schemas.microsoft.com/office/powerpoint/2010/main" val="249522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71500" y="3104368"/>
            <a:ext cx="8291279" cy="3121423"/>
          </a:xfrm>
          <a:prstGeom prst="rect">
            <a:avLst/>
          </a:prstGeom>
        </p:spPr>
      </p:pic>
      <p:sp>
        <p:nvSpPr>
          <p:cNvPr id="2" name="Title 1"/>
          <p:cNvSpPr>
            <a:spLocks noGrp="1"/>
          </p:cNvSpPr>
          <p:nvPr>
            <p:ph type="title"/>
          </p:nvPr>
        </p:nvSpPr>
        <p:spPr>
          <a:xfrm>
            <a:off x="356382" y="656156"/>
            <a:ext cx="7162800" cy="2286001"/>
          </a:xfrm>
        </p:spPr>
        <p:txBody>
          <a:bodyPr>
            <a:noAutofit/>
          </a:bodyPr>
          <a:lstStyle/>
          <a:p>
            <a:r>
              <a:rPr lang="en-US" sz="2800" dirty="0"/>
              <a:t>We first need </a:t>
            </a:r>
            <a:r>
              <a:rPr lang="en-US" sz="2800" b="1" dirty="0">
                <a:solidFill>
                  <a:srgbClr val="00B050"/>
                </a:solidFill>
              </a:rPr>
              <a:t>Scope</a:t>
            </a:r>
            <a:r>
              <a:rPr lang="en-US" sz="2800" dirty="0"/>
              <a:t> (the WBS is a key part of Scope) to start work on our </a:t>
            </a:r>
            <a:r>
              <a:rPr lang="en-US" sz="2800" b="1" dirty="0">
                <a:solidFill>
                  <a:srgbClr val="FF0000"/>
                </a:solidFill>
              </a:rPr>
              <a:t>schedule</a:t>
            </a:r>
            <a:r>
              <a:rPr lang="en-US" sz="2800" dirty="0"/>
              <a:t>. </a:t>
            </a:r>
            <a:br>
              <a:rPr lang="en-US" sz="2800" dirty="0"/>
            </a:br>
            <a:r>
              <a:rPr lang="en-US" sz="2800" dirty="0"/>
              <a:t>The </a:t>
            </a:r>
            <a:r>
              <a:rPr lang="en-US" sz="2800" b="1" u="sng" dirty="0">
                <a:solidFill>
                  <a:srgbClr val="00B050"/>
                </a:solidFill>
              </a:rPr>
              <a:t>Scope Baseline</a:t>
            </a:r>
            <a:r>
              <a:rPr lang="en-US" sz="2800" dirty="0"/>
              <a:t> - </a:t>
            </a:r>
            <a:br>
              <a:rPr lang="en-US" sz="2800" dirty="0"/>
            </a:br>
            <a:r>
              <a:rPr lang="en-US" sz="2800" dirty="0"/>
              <a:t>is the </a:t>
            </a:r>
            <a:r>
              <a:rPr lang="en-US" sz="2800" b="1" dirty="0"/>
              <a:t>approved</a:t>
            </a:r>
            <a:r>
              <a:rPr lang="en-US" sz="2800" dirty="0"/>
              <a:t> Scope (includes the WBS) and is an input to </a:t>
            </a:r>
            <a:r>
              <a:rPr lang="en-US" sz="2800" b="1" dirty="0"/>
              <a:t>6.2 Define</a:t>
            </a:r>
            <a:r>
              <a:rPr lang="en-US" sz="2800" dirty="0"/>
              <a:t> </a:t>
            </a:r>
            <a:r>
              <a:rPr lang="en-US" sz="2800" b="1" dirty="0"/>
              <a:t>Activities found in Schedule Management</a:t>
            </a:r>
            <a:endParaRPr lang="en-US" sz="2800" dirty="0"/>
          </a:p>
        </p:txBody>
      </p:sp>
      <p:sp>
        <p:nvSpPr>
          <p:cNvPr id="3" name="Slide Number Placeholder 2"/>
          <p:cNvSpPr>
            <a:spLocks noGrp="1"/>
          </p:cNvSpPr>
          <p:nvPr>
            <p:ph type="sldNum" sz="quarter" idx="10"/>
          </p:nvPr>
        </p:nvSpPr>
        <p:spPr/>
        <p:txBody>
          <a:bodyPr/>
          <a:lstStyle/>
          <a:p>
            <a:pPr>
              <a:defRPr/>
            </a:pPr>
            <a:fld id="{0665FF0C-BF54-48DB-B211-04A42160B2AD}" type="slidenum">
              <a:rPr lang="en-US" smtClean="0"/>
              <a:pPr>
                <a:defRPr/>
              </a:pPr>
              <a:t>13</a:t>
            </a:fld>
            <a:endParaRPr lang="en-US" dirty="0"/>
          </a:p>
        </p:txBody>
      </p:sp>
      <p:sp>
        <p:nvSpPr>
          <p:cNvPr id="6" name="TextBox 5"/>
          <p:cNvSpPr txBox="1"/>
          <p:nvPr/>
        </p:nvSpPr>
        <p:spPr>
          <a:xfrm>
            <a:off x="6420347" y="6094740"/>
            <a:ext cx="1885453" cy="261610"/>
          </a:xfrm>
          <a:prstGeom prst="rect">
            <a:avLst/>
          </a:prstGeom>
          <a:noFill/>
        </p:spPr>
        <p:txBody>
          <a:bodyPr wrap="none" rtlCol="0">
            <a:spAutoFit/>
          </a:bodyPr>
          <a:lstStyle/>
          <a:p>
            <a:r>
              <a:rPr lang="en-US" sz="1100" dirty="0"/>
              <a:t>Source: PMBOK 6</a:t>
            </a:r>
            <a:r>
              <a:rPr lang="en-US" sz="1100" baseline="30000" dirty="0"/>
              <a:t>th</a:t>
            </a:r>
            <a:r>
              <a:rPr lang="en-US" sz="1100" dirty="0"/>
              <a:t> Edition</a:t>
            </a:r>
          </a:p>
        </p:txBody>
      </p:sp>
      <p:sp>
        <p:nvSpPr>
          <p:cNvPr id="9" name="Right Arrow 8"/>
          <p:cNvSpPr/>
          <p:nvPr/>
        </p:nvSpPr>
        <p:spPr>
          <a:xfrm>
            <a:off x="309282" y="4436479"/>
            <a:ext cx="685800" cy="457200"/>
          </a:xfrm>
          <a:prstGeom prst="rightArrow">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7" name="Right Arrow 6"/>
          <p:cNvSpPr/>
          <p:nvPr/>
        </p:nvSpPr>
        <p:spPr>
          <a:xfrm>
            <a:off x="3505200" y="1219200"/>
            <a:ext cx="685800" cy="457200"/>
          </a:xfrm>
          <a:prstGeom prst="rightArrow">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pic>
        <p:nvPicPr>
          <p:cNvPr id="11" name="Picture 10"/>
          <p:cNvPicPr>
            <a:picLocks noChangeAspect="1"/>
          </p:cNvPicPr>
          <p:nvPr/>
        </p:nvPicPr>
        <p:blipFill>
          <a:blip r:embed="rId4">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99220" y="142818"/>
            <a:ext cx="1440000" cy="807734"/>
          </a:xfrm>
          <a:prstGeom prst="rect">
            <a:avLst/>
          </a:prstGeom>
          <a:ln w="50800">
            <a:solidFill>
              <a:srgbClr val="FF0000"/>
            </a:solidFill>
          </a:ln>
        </p:spPr>
      </p:pic>
    </p:spTree>
    <p:extLst>
      <p:ext uri="{BB962C8B-B14F-4D97-AF65-F5344CB8AC3E}">
        <p14:creationId xmlns:p14="http://schemas.microsoft.com/office/powerpoint/2010/main" val="3440799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457200" y="204788"/>
            <a:ext cx="8229600" cy="1143000"/>
          </a:xfrm>
        </p:spPr>
        <p:txBody>
          <a:bodyPr anchor="t"/>
          <a:lstStyle/>
          <a:p>
            <a:pPr eaLnBrk="1" hangingPunct="1"/>
            <a:r>
              <a:rPr lang="en-US" b="1" dirty="0"/>
              <a:t>Work Breakdown Structure (WBS)</a:t>
            </a:r>
          </a:p>
        </p:txBody>
      </p:sp>
      <p:sp>
        <p:nvSpPr>
          <p:cNvPr id="36866" name="Rectangle 3"/>
          <p:cNvSpPr>
            <a:spLocks noGrp="1" noChangeArrowheads="1"/>
          </p:cNvSpPr>
          <p:nvPr>
            <p:ph type="body" idx="1"/>
          </p:nvPr>
        </p:nvSpPr>
        <p:spPr>
          <a:xfrm>
            <a:off x="609600" y="1447800"/>
            <a:ext cx="8229600" cy="4908550"/>
          </a:xfrm>
        </p:spPr>
        <p:txBody>
          <a:bodyPr/>
          <a:lstStyle/>
          <a:p>
            <a:pPr eaLnBrk="1" hangingPunct="1">
              <a:lnSpc>
                <a:spcPct val="90000"/>
              </a:lnSpc>
              <a:buFontTx/>
              <a:buNone/>
            </a:pPr>
            <a:r>
              <a:rPr lang="en-US" sz="2400" dirty="0"/>
              <a:t>“A</a:t>
            </a:r>
            <a:r>
              <a:rPr lang="en-US" sz="2400" i="1" dirty="0"/>
              <a:t> process that sets a project’s scope by </a:t>
            </a:r>
            <a:r>
              <a:rPr lang="en-US" sz="2400" b="1" i="1" dirty="0">
                <a:solidFill>
                  <a:srgbClr val="FF0000"/>
                </a:solidFill>
              </a:rPr>
              <a:t>breaking down</a:t>
            </a:r>
            <a:r>
              <a:rPr lang="en-US" sz="2400" i="1" dirty="0">
                <a:solidFill>
                  <a:srgbClr val="FF0000"/>
                </a:solidFill>
              </a:rPr>
              <a:t> </a:t>
            </a:r>
            <a:r>
              <a:rPr lang="en-US" sz="2400" i="1" dirty="0"/>
              <a:t>its overall </a:t>
            </a:r>
            <a:r>
              <a:rPr lang="en-US" sz="2400" b="1" i="1" dirty="0">
                <a:solidFill>
                  <a:srgbClr val="FF0000"/>
                </a:solidFill>
              </a:rPr>
              <a:t>mission into </a:t>
            </a:r>
            <a:r>
              <a:rPr lang="en-US" sz="2400" i="1" dirty="0"/>
              <a:t>a cohesive set of synchronous, increasingly </a:t>
            </a:r>
            <a:r>
              <a:rPr lang="en-US" sz="2400" b="1" i="1" dirty="0">
                <a:solidFill>
                  <a:srgbClr val="FF0000"/>
                </a:solidFill>
              </a:rPr>
              <a:t>specific tasks” (</a:t>
            </a:r>
            <a:r>
              <a:rPr lang="en-US" sz="2400" b="1" i="1" dirty="0"/>
              <a:t>actually from a PMBOK perspective we would phrase this as </a:t>
            </a:r>
            <a:r>
              <a:rPr lang="en-US" sz="2400" b="1" i="1" dirty="0">
                <a:solidFill>
                  <a:srgbClr val="FF0000"/>
                </a:solidFill>
              </a:rPr>
              <a:t> increasingly specific </a:t>
            </a:r>
            <a:r>
              <a:rPr lang="en-US" sz="2400" b="1" i="1" u="sng" dirty="0">
                <a:solidFill>
                  <a:srgbClr val="FF0000"/>
                </a:solidFill>
              </a:rPr>
              <a:t>deliverables</a:t>
            </a:r>
            <a:r>
              <a:rPr lang="en-US" sz="2400" b="1" i="1" dirty="0">
                <a:solidFill>
                  <a:srgbClr val="FF0000"/>
                </a:solidFill>
              </a:rPr>
              <a:t>)</a:t>
            </a:r>
            <a:r>
              <a:rPr lang="en-US" sz="2400" i="1" dirty="0"/>
              <a:t>.</a:t>
            </a:r>
          </a:p>
          <a:p>
            <a:pPr eaLnBrk="1" hangingPunct="1">
              <a:lnSpc>
                <a:spcPct val="90000"/>
              </a:lnSpc>
              <a:buFontTx/>
              <a:buNone/>
            </a:pPr>
            <a:endParaRPr lang="en-US" sz="2400" dirty="0"/>
          </a:p>
          <a:p>
            <a:pPr eaLnBrk="1" hangingPunct="1">
              <a:lnSpc>
                <a:spcPct val="90000"/>
              </a:lnSpc>
              <a:buFontTx/>
              <a:buNone/>
            </a:pPr>
            <a:r>
              <a:rPr lang="en-US" sz="2400" b="1" u="sng" dirty="0"/>
              <a:t>What does WBS accomplish?</a:t>
            </a:r>
          </a:p>
          <a:p>
            <a:pPr eaLnBrk="1" hangingPunct="1">
              <a:lnSpc>
                <a:spcPct val="90000"/>
              </a:lnSpc>
              <a:buFont typeface="Arial" panose="020B0604020202020204" pitchFamily="34" charset="0"/>
              <a:buChar char="•"/>
            </a:pPr>
            <a:r>
              <a:rPr lang="en-US" sz="2400" dirty="0"/>
              <a:t>Echoes project objectives</a:t>
            </a:r>
          </a:p>
          <a:p>
            <a:pPr eaLnBrk="1" hangingPunct="1">
              <a:lnSpc>
                <a:spcPct val="90000"/>
              </a:lnSpc>
              <a:buFont typeface="Arial" panose="020B0604020202020204" pitchFamily="34" charset="0"/>
              <a:buChar char="•"/>
            </a:pPr>
            <a:r>
              <a:rPr lang="en-US" sz="2400" dirty="0"/>
              <a:t>Offers a logical structure</a:t>
            </a:r>
          </a:p>
          <a:p>
            <a:pPr eaLnBrk="1" hangingPunct="1">
              <a:lnSpc>
                <a:spcPct val="90000"/>
              </a:lnSpc>
              <a:buFont typeface="Arial" panose="020B0604020202020204" pitchFamily="34" charset="0"/>
              <a:buChar char="•"/>
            </a:pPr>
            <a:r>
              <a:rPr lang="en-US" sz="2400" dirty="0"/>
              <a:t>Establishes a method of control</a:t>
            </a:r>
          </a:p>
          <a:p>
            <a:pPr eaLnBrk="1" hangingPunct="1">
              <a:lnSpc>
                <a:spcPct val="90000"/>
              </a:lnSpc>
              <a:buFont typeface="Arial" panose="020B0604020202020204" pitchFamily="34" charset="0"/>
              <a:buChar char="•"/>
            </a:pPr>
            <a:r>
              <a:rPr lang="en-US" sz="2400" dirty="0"/>
              <a:t>Communicates project status</a:t>
            </a:r>
          </a:p>
          <a:p>
            <a:pPr eaLnBrk="1" hangingPunct="1">
              <a:lnSpc>
                <a:spcPct val="90000"/>
              </a:lnSpc>
              <a:buFont typeface="Arial" panose="020B0604020202020204" pitchFamily="34" charset="0"/>
              <a:buChar char="•"/>
            </a:pPr>
            <a:r>
              <a:rPr lang="en-US" sz="2400" dirty="0"/>
              <a:t>Improves communication</a:t>
            </a:r>
          </a:p>
          <a:p>
            <a:pPr eaLnBrk="1" hangingPunct="1">
              <a:lnSpc>
                <a:spcPct val="90000"/>
              </a:lnSpc>
              <a:buFont typeface="Arial" panose="020B0604020202020204" pitchFamily="34" charset="0"/>
              <a:buChar char="•"/>
            </a:pPr>
            <a:r>
              <a:rPr lang="en-US" sz="2400" dirty="0"/>
              <a:t>Demonstrates control structure</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05-</a:t>
            </a:r>
            <a:fld id="{7627F9B4-9E82-4718-9CF0-1371AFA0CDEB}" type="slidenum">
              <a:rPr lang="en-US">
                <a:solidFill>
                  <a:srgbClr val="045C75"/>
                </a:solidFill>
                <a:cs typeface="Arial" charset="0"/>
              </a:rPr>
              <a:pPr fontAlgn="base">
                <a:spcBef>
                  <a:spcPct val="0"/>
                </a:spcBef>
                <a:spcAft>
                  <a:spcPct val="0"/>
                </a:spcAft>
                <a:defRPr/>
              </a:pPr>
              <a:t>14</a:t>
            </a:fld>
            <a:endParaRPr lang="en-US" dirty="0">
              <a:solidFill>
                <a:srgbClr val="045C75"/>
              </a:solidFill>
              <a:cs typeface="Arial"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5831715"/>
            <a:ext cx="999831" cy="707197"/>
          </a:xfrm>
          <a:prstGeom prst="rect">
            <a:avLst/>
          </a:prstGeom>
        </p:spPr>
      </p:pic>
      <p:sp>
        <p:nvSpPr>
          <p:cNvPr id="6" name="Footer Placeholder 18"/>
          <p:cNvSpPr txBox="1">
            <a:spLocks/>
          </p:cNvSpPr>
          <p:nvPr/>
        </p:nvSpPr>
        <p:spPr>
          <a:xfrm>
            <a:off x="4381500" y="2895600"/>
            <a:ext cx="4191000" cy="16827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000" kern="1200">
                <a:solidFill>
                  <a:schemeClr val="tx2">
                    <a:shade val="90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schemeClr val="tx1"/>
                </a:solidFill>
                <a:effectLst/>
                <a:uLnTx/>
                <a:uFillTx/>
                <a:latin typeface="Constantia"/>
                <a:ea typeface="+mn-ea"/>
                <a:cs typeface="+mn-cs"/>
              </a:rPr>
              <a:t>Project Management: Achieving Competitive Advantage, 3rd Edition, 2013</a:t>
            </a:r>
            <a:endParaRPr kumimoji="0" lang="en-US" sz="1000" b="0" i="0" u="none" strike="noStrike" kern="1200" cap="none" spc="0" normalizeH="0" baseline="0" noProof="0" dirty="0">
              <a:ln>
                <a:noFill/>
              </a:ln>
              <a:solidFill>
                <a:schemeClr val="tx1"/>
              </a:solidFill>
              <a:effectLst/>
              <a:uLnTx/>
              <a:uFillTx/>
              <a:latin typeface="Constantia"/>
              <a:ea typeface="+mn-ea"/>
              <a:cs typeface="+mn-cs"/>
            </a:endParaRPr>
          </a:p>
        </p:txBody>
      </p:sp>
    </p:spTree>
    <p:extLst>
      <p:ext uri="{BB962C8B-B14F-4D97-AF65-F5344CB8AC3E}">
        <p14:creationId xmlns:p14="http://schemas.microsoft.com/office/powerpoint/2010/main" val="885064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457200" y="167480"/>
            <a:ext cx="8229600" cy="874714"/>
          </a:xfrm>
        </p:spPr>
        <p:txBody>
          <a:bodyPr>
            <a:normAutofit/>
          </a:bodyPr>
          <a:lstStyle/>
          <a:p>
            <a:pPr eaLnBrk="1" hangingPunct="1"/>
            <a:r>
              <a:rPr lang="en-US" sz="3200" b="1" dirty="0"/>
              <a:t>Work Breakdown Structure and WBS Codes</a:t>
            </a:r>
          </a:p>
        </p:txBody>
      </p:sp>
      <p:sp>
        <p:nvSpPr>
          <p:cNvPr id="37890" name="Rectangle 3"/>
          <p:cNvSpPr>
            <a:spLocks noGrp="1" noChangeArrowheads="1"/>
          </p:cNvSpPr>
          <p:nvPr>
            <p:ph type="body" idx="1"/>
          </p:nvPr>
        </p:nvSpPr>
        <p:spPr>
          <a:xfrm>
            <a:off x="3429015" y="4960859"/>
            <a:ext cx="5500662" cy="1446550"/>
          </a:xfrm>
          <a:solidFill>
            <a:srgbClr val="CCFFCC"/>
          </a:solidFill>
        </p:spPr>
        <p:txBody>
          <a:bodyPr wrap="square">
            <a:spAutoFit/>
          </a:bodyPr>
          <a:lstStyle/>
          <a:p>
            <a:pPr eaLnBrk="1" hangingPunct="1">
              <a:buFontTx/>
              <a:buNone/>
            </a:pPr>
            <a:r>
              <a:rPr lang="en-US" sz="2200" dirty="0"/>
              <a:t>	We are still “</a:t>
            </a:r>
            <a:r>
              <a:rPr lang="en-US" sz="2200" b="1" dirty="0"/>
              <a:t>decomposing</a:t>
            </a:r>
            <a:r>
              <a:rPr lang="en-US" sz="2200" dirty="0"/>
              <a:t>” this WBS but we are finished 1.2.3 so the green boxes are </a:t>
            </a:r>
            <a:r>
              <a:rPr lang="en-US" sz="2200" b="1" dirty="0"/>
              <a:t>Work Packages </a:t>
            </a:r>
            <a:r>
              <a:rPr lang="en-US" sz="2200" dirty="0"/>
              <a:t>as they are the </a:t>
            </a:r>
            <a:r>
              <a:rPr lang="en-US" sz="2200" b="1" dirty="0"/>
              <a:t>lowest</a:t>
            </a:r>
            <a:r>
              <a:rPr lang="en-US" sz="2200" dirty="0"/>
              <a:t> level in this part of the WBS </a:t>
            </a:r>
          </a:p>
        </p:txBody>
      </p:sp>
      <p:sp>
        <p:nvSpPr>
          <p:cNvPr id="37922" name="Text Box 5"/>
          <p:cNvSpPr txBox="1">
            <a:spLocks noChangeArrowheads="1"/>
          </p:cNvSpPr>
          <p:nvPr/>
        </p:nvSpPr>
        <p:spPr bwMode="auto">
          <a:xfrm>
            <a:off x="1738313" y="1238250"/>
            <a:ext cx="1295400" cy="392113"/>
          </a:xfrm>
          <a:prstGeom prst="rect">
            <a:avLst/>
          </a:prstGeom>
          <a:solidFill>
            <a:srgbClr val="CC99FF"/>
          </a:solidFill>
          <a:ln w="25400">
            <a:solidFill>
              <a:schemeClr val="tx1"/>
            </a:solidFill>
            <a:miter lim="800000"/>
            <a:headEnd/>
            <a:tailEnd/>
          </a:ln>
        </p:spPr>
        <p:txBody>
          <a:bodyPr>
            <a:spAutoFit/>
          </a:bodyPr>
          <a:lstStyle/>
          <a:p>
            <a:pPr algn="ctr">
              <a:spcBef>
                <a:spcPct val="50000"/>
              </a:spcBef>
            </a:pPr>
            <a:r>
              <a:rPr lang="en-US"/>
              <a:t>1.0</a:t>
            </a:r>
          </a:p>
        </p:txBody>
      </p:sp>
      <p:sp>
        <p:nvSpPr>
          <p:cNvPr id="37923" name="Text Box 6"/>
          <p:cNvSpPr txBox="1">
            <a:spLocks noChangeArrowheads="1"/>
          </p:cNvSpPr>
          <p:nvPr/>
        </p:nvSpPr>
        <p:spPr bwMode="auto">
          <a:xfrm>
            <a:off x="392113" y="2079625"/>
            <a:ext cx="1295400" cy="392113"/>
          </a:xfrm>
          <a:prstGeom prst="rect">
            <a:avLst/>
          </a:prstGeom>
          <a:solidFill>
            <a:srgbClr val="FFCC00"/>
          </a:solidFill>
          <a:ln w="25400">
            <a:solidFill>
              <a:schemeClr val="tx1"/>
            </a:solidFill>
            <a:miter lim="800000"/>
            <a:headEnd/>
            <a:tailEnd/>
          </a:ln>
        </p:spPr>
        <p:txBody>
          <a:bodyPr>
            <a:spAutoFit/>
          </a:bodyPr>
          <a:lstStyle/>
          <a:p>
            <a:pPr algn="ctr">
              <a:spcBef>
                <a:spcPct val="50000"/>
              </a:spcBef>
            </a:pPr>
            <a:r>
              <a:rPr lang="en-US"/>
              <a:t>1.2</a:t>
            </a:r>
          </a:p>
        </p:txBody>
      </p:sp>
      <p:sp>
        <p:nvSpPr>
          <p:cNvPr id="37924" name="Text Box 7"/>
          <p:cNvSpPr txBox="1">
            <a:spLocks noChangeArrowheads="1"/>
          </p:cNvSpPr>
          <p:nvPr/>
        </p:nvSpPr>
        <p:spPr bwMode="auto">
          <a:xfrm>
            <a:off x="2220913" y="2079625"/>
            <a:ext cx="1295400" cy="392113"/>
          </a:xfrm>
          <a:prstGeom prst="rect">
            <a:avLst/>
          </a:prstGeom>
          <a:solidFill>
            <a:srgbClr val="FFCC00"/>
          </a:solidFill>
          <a:ln w="25400">
            <a:solidFill>
              <a:schemeClr val="tx1"/>
            </a:solidFill>
            <a:miter lim="800000"/>
            <a:headEnd/>
            <a:tailEnd/>
          </a:ln>
        </p:spPr>
        <p:txBody>
          <a:bodyPr>
            <a:spAutoFit/>
          </a:bodyPr>
          <a:lstStyle/>
          <a:p>
            <a:pPr algn="ctr">
              <a:spcBef>
                <a:spcPct val="50000"/>
              </a:spcBef>
            </a:pPr>
            <a:r>
              <a:rPr lang="en-US"/>
              <a:t>1.3</a:t>
            </a:r>
          </a:p>
        </p:txBody>
      </p:sp>
      <p:sp>
        <p:nvSpPr>
          <p:cNvPr id="37925" name="Text Box 8"/>
          <p:cNvSpPr txBox="1">
            <a:spLocks noChangeArrowheads="1"/>
          </p:cNvSpPr>
          <p:nvPr/>
        </p:nvSpPr>
        <p:spPr bwMode="auto">
          <a:xfrm>
            <a:off x="3973513" y="2079625"/>
            <a:ext cx="1295400" cy="392113"/>
          </a:xfrm>
          <a:prstGeom prst="rect">
            <a:avLst/>
          </a:prstGeom>
          <a:solidFill>
            <a:srgbClr val="FFCC00"/>
          </a:solidFill>
          <a:ln w="25400">
            <a:solidFill>
              <a:schemeClr val="tx1"/>
            </a:solidFill>
            <a:miter lim="800000"/>
            <a:headEnd/>
            <a:tailEnd/>
          </a:ln>
        </p:spPr>
        <p:txBody>
          <a:bodyPr>
            <a:spAutoFit/>
          </a:bodyPr>
          <a:lstStyle/>
          <a:p>
            <a:pPr algn="ctr">
              <a:spcBef>
                <a:spcPct val="50000"/>
              </a:spcBef>
            </a:pPr>
            <a:r>
              <a:rPr lang="en-US"/>
              <a:t>1.4</a:t>
            </a:r>
          </a:p>
        </p:txBody>
      </p:sp>
      <p:sp>
        <p:nvSpPr>
          <p:cNvPr id="37926" name="Text Box 9"/>
          <p:cNvSpPr txBox="1">
            <a:spLocks noChangeArrowheads="1"/>
          </p:cNvSpPr>
          <p:nvPr/>
        </p:nvSpPr>
        <p:spPr bwMode="auto">
          <a:xfrm>
            <a:off x="911226" y="2930525"/>
            <a:ext cx="1295400" cy="392113"/>
          </a:xfrm>
          <a:prstGeom prst="rect">
            <a:avLst/>
          </a:prstGeom>
          <a:solidFill>
            <a:srgbClr val="00B0F0"/>
          </a:solidFill>
          <a:ln w="25400">
            <a:solidFill>
              <a:schemeClr val="tx1"/>
            </a:solidFill>
            <a:miter lim="800000"/>
            <a:headEnd/>
            <a:tailEnd/>
          </a:ln>
        </p:spPr>
        <p:txBody>
          <a:bodyPr>
            <a:spAutoFit/>
          </a:bodyPr>
          <a:lstStyle/>
          <a:p>
            <a:pPr algn="ctr">
              <a:spcBef>
                <a:spcPct val="50000"/>
              </a:spcBef>
            </a:pPr>
            <a:r>
              <a:rPr lang="en-US" dirty="0"/>
              <a:t>1.2.1</a:t>
            </a:r>
          </a:p>
        </p:txBody>
      </p:sp>
      <p:sp>
        <p:nvSpPr>
          <p:cNvPr id="37927" name="Text Box 10"/>
          <p:cNvSpPr txBox="1">
            <a:spLocks noChangeArrowheads="1"/>
          </p:cNvSpPr>
          <p:nvPr/>
        </p:nvSpPr>
        <p:spPr bwMode="auto">
          <a:xfrm>
            <a:off x="911226" y="3692525"/>
            <a:ext cx="1295400" cy="392113"/>
          </a:xfrm>
          <a:prstGeom prst="rect">
            <a:avLst/>
          </a:prstGeom>
          <a:solidFill>
            <a:srgbClr val="00B0F0"/>
          </a:solidFill>
          <a:ln w="25400">
            <a:solidFill>
              <a:schemeClr val="tx1"/>
            </a:solidFill>
            <a:miter lim="800000"/>
            <a:headEnd/>
            <a:tailEnd/>
          </a:ln>
        </p:spPr>
        <p:txBody>
          <a:bodyPr>
            <a:spAutoFit/>
          </a:bodyPr>
          <a:lstStyle>
            <a:defPPr>
              <a:defRPr lang="en-US"/>
            </a:defPPr>
            <a:lvl1pPr algn="ctr">
              <a:spcBef>
                <a:spcPct val="50000"/>
              </a:spcBef>
            </a:lvl1pPr>
          </a:lstStyle>
          <a:p>
            <a:r>
              <a:rPr lang="en-US" dirty="0"/>
              <a:t>1.2.2</a:t>
            </a:r>
          </a:p>
        </p:txBody>
      </p:sp>
      <p:sp>
        <p:nvSpPr>
          <p:cNvPr id="37928" name="Text Box 11"/>
          <p:cNvSpPr txBox="1">
            <a:spLocks noChangeArrowheads="1"/>
          </p:cNvSpPr>
          <p:nvPr/>
        </p:nvSpPr>
        <p:spPr bwMode="auto">
          <a:xfrm>
            <a:off x="911226" y="4454525"/>
            <a:ext cx="1295400" cy="392113"/>
          </a:xfrm>
          <a:prstGeom prst="rect">
            <a:avLst/>
          </a:prstGeom>
          <a:solidFill>
            <a:srgbClr val="00B0F0"/>
          </a:solidFill>
          <a:ln w="25400">
            <a:solidFill>
              <a:schemeClr val="tx1"/>
            </a:solidFill>
            <a:miter lim="800000"/>
            <a:headEnd/>
            <a:tailEnd/>
          </a:ln>
        </p:spPr>
        <p:txBody>
          <a:bodyPr>
            <a:spAutoFit/>
          </a:bodyPr>
          <a:lstStyle>
            <a:defPPr>
              <a:defRPr lang="en-US"/>
            </a:defPPr>
            <a:lvl1pPr algn="ctr">
              <a:spcBef>
                <a:spcPct val="50000"/>
              </a:spcBef>
            </a:lvl1pPr>
          </a:lstStyle>
          <a:p>
            <a:r>
              <a:rPr lang="en-US"/>
              <a:t>1.2.3</a:t>
            </a:r>
          </a:p>
        </p:txBody>
      </p:sp>
      <p:sp>
        <p:nvSpPr>
          <p:cNvPr id="37929" name="Text Box 12"/>
          <p:cNvSpPr txBox="1">
            <a:spLocks noChangeArrowheads="1"/>
          </p:cNvSpPr>
          <p:nvPr/>
        </p:nvSpPr>
        <p:spPr bwMode="auto">
          <a:xfrm>
            <a:off x="2906713" y="2917825"/>
            <a:ext cx="1295400" cy="392113"/>
          </a:xfrm>
          <a:prstGeom prst="rect">
            <a:avLst/>
          </a:prstGeom>
          <a:solidFill>
            <a:srgbClr val="00B0F0"/>
          </a:solidFill>
          <a:ln w="25400">
            <a:solidFill>
              <a:schemeClr val="tx1"/>
            </a:solidFill>
            <a:miter lim="800000"/>
            <a:headEnd/>
            <a:tailEnd/>
          </a:ln>
        </p:spPr>
        <p:txBody>
          <a:bodyPr>
            <a:spAutoFit/>
          </a:bodyPr>
          <a:lstStyle>
            <a:defPPr>
              <a:defRPr lang="en-US"/>
            </a:defPPr>
            <a:lvl1pPr algn="ctr">
              <a:spcBef>
                <a:spcPct val="50000"/>
              </a:spcBef>
            </a:lvl1pPr>
          </a:lstStyle>
          <a:p>
            <a:r>
              <a:rPr lang="en-US"/>
              <a:t>1.3.1</a:t>
            </a:r>
          </a:p>
        </p:txBody>
      </p:sp>
      <p:sp>
        <p:nvSpPr>
          <p:cNvPr id="37930" name="Text Box 13"/>
          <p:cNvSpPr txBox="1">
            <a:spLocks noChangeArrowheads="1"/>
          </p:cNvSpPr>
          <p:nvPr/>
        </p:nvSpPr>
        <p:spPr bwMode="auto">
          <a:xfrm>
            <a:off x="2906713" y="3679825"/>
            <a:ext cx="1295400" cy="392113"/>
          </a:xfrm>
          <a:prstGeom prst="rect">
            <a:avLst/>
          </a:prstGeom>
          <a:solidFill>
            <a:srgbClr val="00B0F0"/>
          </a:solidFill>
          <a:ln w="25400">
            <a:solidFill>
              <a:schemeClr val="tx1"/>
            </a:solidFill>
            <a:miter lim="800000"/>
            <a:headEnd/>
            <a:tailEnd/>
          </a:ln>
        </p:spPr>
        <p:txBody>
          <a:bodyPr>
            <a:spAutoFit/>
          </a:bodyPr>
          <a:lstStyle>
            <a:defPPr>
              <a:defRPr lang="en-US"/>
            </a:defPPr>
            <a:lvl1pPr algn="ctr">
              <a:spcBef>
                <a:spcPct val="50000"/>
              </a:spcBef>
            </a:lvl1pPr>
          </a:lstStyle>
          <a:p>
            <a:r>
              <a:rPr lang="en-US" dirty="0"/>
              <a:t>1.3.2</a:t>
            </a:r>
          </a:p>
        </p:txBody>
      </p:sp>
      <p:sp>
        <p:nvSpPr>
          <p:cNvPr id="37931" name="Text Box 29"/>
          <p:cNvSpPr txBox="1">
            <a:spLocks noChangeArrowheads="1"/>
          </p:cNvSpPr>
          <p:nvPr/>
        </p:nvSpPr>
        <p:spPr bwMode="auto">
          <a:xfrm>
            <a:off x="1306513" y="5126038"/>
            <a:ext cx="1368425" cy="392113"/>
          </a:xfrm>
          <a:prstGeom prst="rect">
            <a:avLst/>
          </a:prstGeom>
          <a:solidFill>
            <a:srgbClr val="CCFFCC"/>
          </a:solidFill>
          <a:ln w="25400" algn="ctr">
            <a:solidFill>
              <a:schemeClr val="tx1"/>
            </a:solidFill>
            <a:miter lim="800000"/>
            <a:headEnd/>
            <a:tailEnd/>
          </a:ln>
        </p:spPr>
        <p:txBody>
          <a:bodyPr>
            <a:spAutoFit/>
          </a:bodyPr>
          <a:lstStyle/>
          <a:p>
            <a:pPr algn="ctr">
              <a:spcBef>
                <a:spcPct val="50000"/>
              </a:spcBef>
            </a:pPr>
            <a:r>
              <a:rPr lang="en-US" dirty="0"/>
              <a:t>1.2.3.1</a:t>
            </a:r>
          </a:p>
        </p:txBody>
      </p:sp>
      <p:sp>
        <p:nvSpPr>
          <p:cNvPr id="37932" name="Text Box 31"/>
          <p:cNvSpPr txBox="1">
            <a:spLocks noChangeArrowheads="1"/>
          </p:cNvSpPr>
          <p:nvPr/>
        </p:nvSpPr>
        <p:spPr bwMode="auto">
          <a:xfrm>
            <a:off x="1343026" y="5883275"/>
            <a:ext cx="1368425" cy="392113"/>
          </a:xfrm>
          <a:prstGeom prst="rect">
            <a:avLst/>
          </a:prstGeom>
          <a:solidFill>
            <a:srgbClr val="CCFFCC"/>
          </a:solidFill>
          <a:ln w="25400" algn="ctr">
            <a:solidFill>
              <a:schemeClr val="tx1"/>
            </a:solidFill>
            <a:miter lim="800000"/>
            <a:headEnd/>
            <a:tailEnd/>
          </a:ln>
        </p:spPr>
        <p:txBody>
          <a:bodyPr>
            <a:spAutoFit/>
          </a:bodyPr>
          <a:lstStyle/>
          <a:p>
            <a:pPr algn="ctr">
              <a:spcBef>
                <a:spcPct val="50000"/>
              </a:spcBef>
            </a:pPr>
            <a:r>
              <a:rPr lang="en-US" dirty="0"/>
              <a:t>1.2.3.2</a:t>
            </a:r>
          </a:p>
        </p:txBody>
      </p:sp>
      <p:grpSp>
        <p:nvGrpSpPr>
          <p:cNvPr id="37904" name="Group 47"/>
          <p:cNvGrpSpPr>
            <a:grpSpLocks/>
          </p:cNvGrpSpPr>
          <p:nvPr/>
        </p:nvGrpSpPr>
        <p:grpSpPr bwMode="auto">
          <a:xfrm>
            <a:off x="190500" y="1630363"/>
            <a:ext cx="5221288" cy="4432300"/>
            <a:chOff x="113" y="1205"/>
            <a:chExt cx="3289" cy="2792"/>
          </a:xfrm>
        </p:grpSpPr>
        <p:grpSp>
          <p:nvGrpSpPr>
            <p:cNvPr id="37905" name="Group 20"/>
            <p:cNvGrpSpPr>
              <a:grpSpLocks/>
            </p:cNvGrpSpPr>
            <p:nvPr/>
          </p:nvGrpSpPr>
          <p:grpSpPr bwMode="auto">
            <a:xfrm>
              <a:off x="1632" y="1729"/>
              <a:ext cx="193" cy="912"/>
              <a:chOff x="1632" y="1729"/>
              <a:chExt cx="193" cy="912"/>
            </a:xfrm>
          </p:grpSpPr>
          <p:sp>
            <p:nvSpPr>
              <p:cNvPr id="37919" name="Line 14"/>
              <p:cNvSpPr>
                <a:spLocks noChangeShapeType="1"/>
              </p:cNvSpPr>
              <p:nvPr/>
            </p:nvSpPr>
            <p:spPr bwMode="auto">
              <a:xfrm>
                <a:off x="1633" y="1729"/>
                <a:ext cx="0" cy="912"/>
              </a:xfrm>
              <a:prstGeom prst="line">
                <a:avLst/>
              </a:prstGeom>
              <a:noFill/>
              <a:ln w="25400">
                <a:solidFill>
                  <a:schemeClr val="tx1"/>
                </a:solidFill>
                <a:round/>
                <a:headEnd/>
                <a:tailEnd/>
              </a:ln>
            </p:spPr>
            <p:txBody>
              <a:bodyPr/>
              <a:lstStyle/>
              <a:p>
                <a:endParaRPr lang="en-US"/>
              </a:p>
            </p:txBody>
          </p:sp>
          <p:sp>
            <p:nvSpPr>
              <p:cNvPr id="37920" name="Line 15"/>
              <p:cNvSpPr>
                <a:spLocks noChangeShapeType="1"/>
              </p:cNvSpPr>
              <p:nvPr/>
            </p:nvSpPr>
            <p:spPr bwMode="auto">
              <a:xfrm flipH="1">
                <a:off x="1632" y="2640"/>
                <a:ext cx="192" cy="0"/>
              </a:xfrm>
              <a:prstGeom prst="line">
                <a:avLst/>
              </a:prstGeom>
              <a:noFill/>
              <a:ln w="25400">
                <a:solidFill>
                  <a:schemeClr val="tx1"/>
                </a:solidFill>
                <a:round/>
                <a:headEnd/>
                <a:tailEnd/>
              </a:ln>
            </p:spPr>
            <p:txBody>
              <a:bodyPr/>
              <a:lstStyle/>
              <a:p>
                <a:endParaRPr lang="en-US"/>
              </a:p>
            </p:txBody>
          </p:sp>
          <p:sp>
            <p:nvSpPr>
              <p:cNvPr id="37921" name="Line 16"/>
              <p:cNvSpPr>
                <a:spLocks noChangeShapeType="1"/>
              </p:cNvSpPr>
              <p:nvPr/>
            </p:nvSpPr>
            <p:spPr bwMode="auto">
              <a:xfrm flipH="1">
                <a:off x="1633" y="2137"/>
                <a:ext cx="192" cy="0"/>
              </a:xfrm>
              <a:prstGeom prst="line">
                <a:avLst/>
              </a:prstGeom>
              <a:noFill/>
              <a:ln w="25400">
                <a:solidFill>
                  <a:schemeClr val="tx1"/>
                </a:solidFill>
                <a:round/>
                <a:headEnd/>
                <a:tailEnd/>
              </a:ln>
            </p:spPr>
            <p:txBody>
              <a:bodyPr/>
              <a:lstStyle/>
              <a:p>
                <a:endParaRPr lang="en-US"/>
              </a:p>
            </p:txBody>
          </p:sp>
        </p:grpSp>
        <p:grpSp>
          <p:nvGrpSpPr>
            <p:cNvPr id="37906" name="Group 22"/>
            <p:cNvGrpSpPr>
              <a:grpSpLocks/>
            </p:cNvGrpSpPr>
            <p:nvPr/>
          </p:nvGrpSpPr>
          <p:grpSpPr bwMode="auto">
            <a:xfrm>
              <a:off x="363" y="1729"/>
              <a:ext cx="205" cy="1384"/>
              <a:chOff x="363" y="1729"/>
              <a:chExt cx="205" cy="1384"/>
            </a:xfrm>
          </p:grpSpPr>
          <p:sp>
            <p:nvSpPr>
              <p:cNvPr id="37915" name="Line 17"/>
              <p:cNvSpPr>
                <a:spLocks noChangeShapeType="1"/>
              </p:cNvSpPr>
              <p:nvPr/>
            </p:nvSpPr>
            <p:spPr bwMode="auto">
              <a:xfrm>
                <a:off x="363" y="1729"/>
                <a:ext cx="0" cy="1384"/>
              </a:xfrm>
              <a:prstGeom prst="line">
                <a:avLst/>
              </a:prstGeom>
              <a:noFill/>
              <a:ln w="25400">
                <a:solidFill>
                  <a:schemeClr val="tx1"/>
                </a:solidFill>
                <a:round/>
                <a:headEnd/>
                <a:tailEnd/>
              </a:ln>
            </p:spPr>
            <p:txBody>
              <a:bodyPr/>
              <a:lstStyle/>
              <a:p>
                <a:endParaRPr lang="en-US"/>
              </a:p>
            </p:txBody>
          </p:sp>
          <p:sp>
            <p:nvSpPr>
              <p:cNvPr id="37916" name="Line 18"/>
              <p:cNvSpPr>
                <a:spLocks noChangeShapeType="1"/>
              </p:cNvSpPr>
              <p:nvPr/>
            </p:nvSpPr>
            <p:spPr bwMode="auto">
              <a:xfrm flipH="1">
                <a:off x="363" y="2636"/>
                <a:ext cx="204" cy="0"/>
              </a:xfrm>
              <a:prstGeom prst="line">
                <a:avLst/>
              </a:prstGeom>
              <a:noFill/>
              <a:ln w="25400">
                <a:solidFill>
                  <a:schemeClr val="tx1"/>
                </a:solidFill>
                <a:round/>
                <a:headEnd/>
                <a:tailEnd/>
              </a:ln>
            </p:spPr>
            <p:txBody>
              <a:bodyPr/>
              <a:lstStyle/>
              <a:p>
                <a:endParaRPr lang="en-US"/>
              </a:p>
            </p:txBody>
          </p:sp>
          <p:sp>
            <p:nvSpPr>
              <p:cNvPr id="37917" name="Line 19"/>
              <p:cNvSpPr>
                <a:spLocks noChangeShapeType="1"/>
              </p:cNvSpPr>
              <p:nvPr/>
            </p:nvSpPr>
            <p:spPr bwMode="auto">
              <a:xfrm flipH="1">
                <a:off x="363" y="2137"/>
                <a:ext cx="204" cy="0"/>
              </a:xfrm>
              <a:prstGeom prst="line">
                <a:avLst/>
              </a:prstGeom>
              <a:noFill/>
              <a:ln w="25400">
                <a:solidFill>
                  <a:schemeClr val="tx1"/>
                </a:solidFill>
                <a:round/>
                <a:headEnd/>
                <a:tailEnd/>
              </a:ln>
            </p:spPr>
            <p:txBody>
              <a:bodyPr/>
              <a:lstStyle/>
              <a:p>
                <a:endParaRPr lang="en-US"/>
              </a:p>
            </p:txBody>
          </p:sp>
          <p:sp>
            <p:nvSpPr>
              <p:cNvPr id="37918" name="Line 21"/>
              <p:cNvSpPr>
                <a:spLocks noChangeShapeType="1"/>
              </p:cNvSpPr>
              <p:nvPr/>
            </p:nvSpPr>
            <p:spPr bwMode="auto">
              <a:xfrm flipH="1">
                <a:off x="363" y="3113"/>
                <a:ext cx="205" cy="0"/>
              </a:xfrm>
              <a:prstGeom prst="line">
                <a:avLst/>
              </a:prstGeom>
              <a:noFill/>
              <a:ln w="25400">
                <a:solidFill>
                  <a:schemeClr val="tx1"/>
                </a:solidFill>
                <a:round/>
                <a:headEnd/>
                <a:tailEnd/>
              </a:ln>
            </p:spPr>
            <p:txBody>
              <a:bodyPr/>
              <a:lstStyle/>
              <a:p>
                <a:endParaRPr lang="en-US"/>
              </a:p>
            </p:txBody>
          </p:sp>
        </p:grpSp>
        <p:sp>
          <p:nvSpPr>
            <p:cNvPr id="37907" name="Line 23"/>
            <p:cNvSpPr>
              <a:spLocks noChangeShapeType="1"/>
            </p:cNvSpPr>
            <p:nvPr/>
          </p:nvSpPr>
          <p:spPr bwMode="auto">
            <a:xfrm>
              <a:off x="113" y="1344"/>
              <a:ext cx="3289" cy="0"/>
            </a:xfrm>
            <a:prstGeom prst="line">
              <a:avLst/>
            </a:prstGeom>
            <a:noFill/>
            <a:ln w="25400">
              <a:solidFill>
                <a:schemeClr val="tx1"/>
              </a:solidFill>
              <a:round/>
              <a:headEnd/>
              <a:tailEnd/>
            </a:ln>
          </p:spPr>
          <p:txBody>
            <a:bodyPr/>
            <a:lstStyle/>
            <a:p>
              <a:endParaRPr lang="en-US"/>
            </a:p>
          </p:txBody>
        </p:sp>
        <p:sp>
          <p:nvSpPr>
            <p:cNvPr id="37908" name="Line 24"/>
            <p:cNvSpPr>
              <a:spLocks noChangeShapeType="1"/>
            </p:cNvSpPr>
            <p:nvPr/>
          </p:nvSpPr>
          <p:spPr bwMode="auto">
            <a:xfrm>
              <a:off x="1487" y="1205"/>
              <a:ext cx="0" cy="137"/>
            </a:xfrm>
            <a:prstGeom prst="line">
              <a:avLst/>
            </a:prstGeom>
            <a:noFill/>
            <a:ln w="25400">
              <a:solidFill>
                <a:schemeClr val="tx1"/>
              </a:solidFill>
              <a:round/>
              <a:headEnd/>
              <a:tailEnd/>
            </a:ln>
          </p:spPr>
          <p:txBody>
            <a:bodyPr/>
            <a:lstStyle/>
            <a:p>
              <a:endParaRPr lang="en-US"/>
            </a:p>
          </p:txBody>
        </p:sp>
        <p:sp>
          <p:nvSpPr>
            <p:cNvPr id="37909" name="Line 25"/>
            <p:cNvSpPr>
              <a:spLocks noChangeShapeType="1"/>
            </p:cNvSpPr>
            <p:nvPr/>
          </p:nvSpPr>
          <p:spPr bwMode="auto">
            <a:xfrm>
              <a:off x="612" y="1344"/>
              <a:ext cx="0" cy="136"/>
            </a:xfrm>
            <a:prstGeom prst="line">
              <a:avLst/>
            </a:prstGeom>
            <a:noFill/>
            <a:ln w="25400">
              <a:solidFill>
                <a:schemeClr val="tx1"/>
              </a:solidFill>
              <a:round/>
              <a:headEnd/>
              <a:tailEnd/>
            </a:ln>
          </p:spPr>
          <p:txBody>
            <a:bodyPr/>
            <a:lstStyle/>
            <a:p>
              <a:endParaRPr lang="en-US"/>
            </a:p>
          </p:txBody>
        </p:sp>
        <p:sp>
          <p:nvSpPr>
            <p:cNvPr id="37910" name="Line 26"/>
            <p:cNvSpPr>
              <a:spLocks noChangeShapeType="1"/>
            </p:cNvSpPr>
            <p:nvPr/>
          </p:nvSpPr>
          <p:spPr bwMode="auto">
            <a:xfrm>
              <a:off x="1769" y="1344"/>
              <a:ext cx="0" cy="136"/>
            </a:xfrm>
            <a:prstGeom prst="line">
              <a:avLst/>
            </a:prstGeom>
            <a:noFill/>
            <a:ln w="25400">
              <a:solidFill>
                <a:schemeClr val="tx1"/>
              </a:solidFill>
              <a:round/>
              <a:headEnd/>
              <a:tailEnd/>
            </a:ln>
          </p:spPr>
          <p:txBody>
            <a:bodyPr/>
            <a:lstStyle/>
            <a:p>
              <a:endParaRPr lang="en-US"/>
            </a:p>
          </p:txBody>
        </p:sp>
        <p:sp>
          <p:nvSpPr>
            <p:cNvPr id="37911" name="Line 27"/>
            <p:cNvSpPr>
              <a:spLocks noChangeShapeType="1"/>
            </p:cNvSpPr>
            <p:nvPr/>
          </p:nvSpPr>
          <p:spPr bwMode="auto">
            <a:xfrm>
              <a:off x="2880" y="1344"/>
              <a:ext cx="0" cy="136"/>
            </a:xfrm>
            <a:prstGeom prst="line">
              <a:avLst/>
            </a:prstGeom>
            <a:noFill/>
            <a:ln w="25400">
              <a:solidFill>
                <a:schemeClr val="tx1"/>
              </a:solidFill>
              <a:round/>
              <a:headEnd/>
              <a:tailEnd/>
            </a:ln>
          </p:spPr>
          <p:txBody>
            <a:bodyPr/>
            <a:lstStyle/>
            <a:p>
              <a:endParaRPr lang="en-US"/>
            </a:p>
          </p:txBody>
        </p:sp>
        <p:sp>
          <p:nvSpPr>
            <p:cNvPr id="37912" name="Line 32"/>
            <p:cNvSpPr>
              <a:spLocks noChangeShapeType="1"/>
            </p:cNvSpPr>
            <p:nvPr/>
          </p:nvSpPr>
          <p:spPr bwMode="auto">
            <a:xfrm>
              <a:off x="657" y="3226"/>
              <a:ext cx="0" cy="771"/>
            </a:xfrm>
            <a:prstGeom prst="line">
              <a:avLst/>
            </a:prstGeom>
            <a:noFill/>
            <a:ln w="25400">
              <a:solidFill>
                <a:schemeClr val="tx1"/>
              </a:solidFill>
              <a:round/>
              <a:headEnd/>
              <a:tailEnd/>
            </a:ln>
          </p:spPr>
          <p:txBody>
            <a:bodyPr/>
            <a:lstStyle/>
            <a:p>
              <a:endParaRPr lang="en-US"/>
            </a:p>
          </p:txBody>
        </p:sp>
        <p:sp>
          <p:nvSpPr>
            <p:cNvPr id="37913" name="Line 33"/>
            <p:cNvSpPr>
              <a:spLocks noChangeShapeType="1"/>
            </p:cNvSpPr>
            <p:nvPr/>
          </p:nvSpPr>
          <p:spPr bwMode="auto">
            <a:xfrm>
              <a:off x="657" y="3521"/>
              <a:ext cx="159" cy="0"/>
            </a:xfrm>
            <a:prstGeom prst="line">
              <a:avLst/>
            </a:prstGeom>
            <a:noFill/>
            <a:ln w="25400">
              <a:solidFill>
                <a:schemeClr val="tx1"/>
              </a:solidFill>
              <a:round/>
              <a:headEnd/>
              <a:tailEnd/>
            </a:ln>
          </p:spPr>
          <p:txBody>
            <a:bodyPr/>
            <a:lstStyle/>
            <a:p>
              <a:endParaRPr lang="en-US"/>
            </a:p>
          </p:txBody>
        </p:sp>
        <p:sp>
          <p:nvSpPr>
            <p:cNvPr id="37914" name="Line 34"/>
            <p:cNvSpPr>
              <a:spLocks noChangeShapeType="1"/>
            </p:cNvSpPr>
            <p:nvPr/>
          </p:nvSpPr>
          <p:spPr bwMode="auto">
            <a:xfrm>
              <a:off x="657" y="3997"/>
              <a:ext cx="182" cy="0"/>
            </a:xfrm>
            <a:prstGeom prst="line">
              <a:avLst/>
            </a:prstGeom>
            <a:noFill/>
            <a:ln w="25400">
              <a:solidFill>
                <a:schemeClr val="tx1"/>
              </a:solidFill>
              <a:round/>
              <a:headEnd/>
              <a:tailEnd/>
            </a:ln>
          </p:spPr>
          <p:txBody>
            <a:bodyPr/>
            <a:lstStyle/>
            <a:p>
              <a:endParaRPr lang="en-US"/>
            </a:p>
          </p:txBody>
        </p:sp>
      </p:grpSp>
      <p:sp>
        <p:nvSpPr>
          <p:cNvPr id="37892" name="Rectangle 36"/>
          <p:cNvSpPr>
            <a:spLocks noChangeArrowheads="1"/>
          </p:cNvSpPr>
          <p:nvPr/>
        </p:nvSpPr>
        <p:spPr bwMode="auto">
          <a:xfrm>
            <a:off x="6084887" y="2673350"/>
            <a:ext cx="2844799" cy="1042988"/>
          </a:xfrm>
          <a:prstGeom prst="rect">
            <a:avLst/>
          </a:prstGeom>
          <a:solidFill>
            <a:srgbClr val="FFCC00"/>
          </a:solidFill>
          <a:ln w="9525">
            <a:noFill/>
            <a:miter lim="800000"/>
            <a:headEnd/>
            <a:tailEnd/>
          </a:ln>
        </p:spPr>
        <p:txBody>
          <a:bodyPr/>
          <a:lstStyle/>
          <a:p>
            <a:pPr marL="342900" indent="-342900">
              <a:lnSpc>
                <a:spcPct val="90000"/>
              </a:lnSpc>
            </a:pPr>
            <a:r>
              <a:rPr lang="en-US" sz="2000">
                <a:latin typeface="Constantia" pitchFamily="18" charset="0"/>
              </a:rPr>
              <a:t>	</a:t>
            </a:r>
            <a:r>
              <a:rPr lang="en-US" sz="2400">
                <a:latin typeface="Constantia" pitchFamily="18" charset="0"/>
              </a:rPr>
              <a:t>Deliverables are major project components</a:t>
            </a:r>
          </a:p>
        </p:txBody>
      </p:sp>
      <p:cxnSp>
        <p:nvCxnSpPr>
          <p:cNvPr id="37893" name="AutoShape 37"/>
          <p:cNvCxnSpPr>
            <a:cxnSpLocks noChangeShapeType="1"/>
            <a:stCxn id="37890" idx="1"/>
            <a:endCxn id="37931" idx="3"/>
          </p:cNvCxnSpPr>
          <p:nvPr/>
        </p:nvCxnSpPr>
        <p:spPr bwMode="auto">
          <a:xfrm flipH="1" flipV="1">
            <a:off x="2674938" y="5322095"/>
            <a:ext cx="754077" cy="362039"/>
          </a:xfrm>
          <a:prstGeom prst="straightConnector1">
            <a:avLst/>
          </a:prstGeom>
          <a:noFill/>
          <a:ln w="12700">
            <a:solidFill>
              <a:schemeClr val="bg1">
                <a:lumMod val="65000"/>
              </a:schemeClr>
            </a:solidFill>
            <a:round/>
            <a:headEnd/>
            <a:tailEnd type="triangle" w="lg" len="lg"/>
          </a:ln>
        </p:spPr>
      </p:cxnSp>
      <p:cxnSp>
        <p:nvCxnSpPr>
          <p:cNvPr id="37894" name="AutoShape 38"/>
          <p:cNvCxnSpPr>
            <a:cxnSpLocks noChangeShapeType="1"/>
            <a:stCxn id="37890" idx="1"/>
            <a:endCxn id="37932" idx="3"/>
          </p:cNvCxnSpPr>
          <p:nvPr/>
        </p:nvCxnSpPr>
        <p:spPr bwMode="auto">
          <a:xfrm flipH="1">
            <a:off x="2711451" y="5684134"/>
            <a:ext cx="717564" cy="395198"/>
          </a:xfrm>
          <a:prstGeom prst="straightConnector1">
            <a:avLst/>
          </a:prstGeom>
          <a:noFill/>
          <a:ln w="12700">
            <a:solidFill>
              <a:schemeClr val="bg1">
                <a:lumMod val="65000"/>
              </a:schemeClr>
            </a:solidFill>
            <a:round/>
            <a:headEnd/>
            <a:tailEnd type="triangle" w="lg" len="lg"/>
          </a:ln>
        </p:spPr>
      </p:cxnSp>
      <p:sp>
        <p:nvSpPr>
          <p:cNvPr id="37895" name="Rectangle 39"/>
          <p:cNvSpPr>
            <a:spLocks noChangeArrowheads="1"/>
          </p:cNvSpPr>
          <p:nvPr/>
        </p:nvSpPr>
        <p:spPr bwMode="auto">
          <a:xfrm>
            <a:off x="5268913" y="4039632"/>
            <a:ext cx="3660764" cy="746125"/>
          </a:xfrm>
          <a:prstGeom prst="rect">
            <a:avLst/>
          </a:prstGeom>
          <a:solidFill>
            <a:srgbClr val="00B0F0"/>
          </a:solidFill>
          <a:ln w="9525">
            <a:noFill/>
            <a:miter lim="800000"/>
            <a:headEnd/>
            <a:tailEnd/>
          </a:ln>
        </p:spPr>
        <p:txBody>
          <a:bodyPr/>
          <a:lstStyle/>
          <a:p>
            <a:pPr marL="342900" indent="-342900">
              <a:lnSpc>
                <a:spcPct val="90000"/>
              </a:lnSpc>
            </a:pPr>
            <a:r>
              <a:rPr lang="en-US" sz="2000" dirty="0">
                <a:latin typeface="Constantia" pitchFamily="18" charset="0"/>
              </a:rPr>
              <a:t>	</a:t>
            </a:r>
            <a:r>
              <a:rPr lang="en-US" sz="2400" dirty="0">
                <a:latin typeface="Constantia" pitchFamily="18" charset="0"/>
              </a:rPr>
              <a:t>Sub-deliverables are supporting deliverables</a:t>
            </a:r>
          </a:p>
        </p:txBody>
      </p:sp>
      <p:cxnSp>
        <p:nvCxnSpPr>
          <p:cNvPr id="37896" name="AutoShape 40"/>
          <p:cNvCxnSpPr>
            <a:cxnSpLocks noChangeShapeType="1"/>
            <a:stCxn id="37895" idx="1"/>
            <a:endCxn id="37930" idx="3"/>
          </p:cNvCxnSpPr>
          <p:nvPr/>
        </p:nvCxnSpPr>
        <p:spPr bwMode="auto">
          <a:xfrm flipH="1" flipV="1">
            <a:off x="4202113" y="3864491"/>
            <a:ext cx="1066800" cy="548204"/>
          </a:xfrm>
          <a:prstGeom prst="straightConnector1">
            <a:avLst/>
          </a:prstGeom>
          <a:noFill/>
          <a:ln w="12700">
            <a:solidFill>
              <a:schemeClr val="bg1">
                <a:lumMod val="65000"/>
              </a:schemeClr>
            </a:solidFill>
            <a:round/>
            <a:headEnd/>
            <a:tailEnd type="triangle" w="lg" len="lg"/>
          </a:ln>
        </p:spPr>
      </p:cxnSp>
      <p:cxnSp>
        <p:nvCxnSpPr>
          <p:cNvPr id="37897" name="AutoShape 41"/>
          <p:cNvCxnSpPr>
            <a:cxnSpLocks noChangeShapeType="1"/>
            <a:stCxn id="37895" idx="1"/>
            <a:endCxn id="37928" idx="3"/>
          </p:cNvCxnSpPr>
          <p:nvPr/>
        </p:nvCxnSpPr>
        <p:spPr bwMode="auto">
          <a:xfrm flipH="1">
            <a:off x="2206626" y="4412695"/>
            <a:ext cx="3062287" cy="226496"/>
          </a:xfrm>
          <a:prstGeom prst="straightConnector1">
            <a:avLst/>
          </a:prstGeom>
          <a:noFill/>
          <a:ln w="12700">
            <a:solidFill>
              <a:schemeClr val="bg1">
                <a:lumMod val="65000"/>
              </a:schemeClr>
            </a:solidFill>
            <a:round/>
            <a:headEnd/>
            <a:tailEnd type="triangle" w="lg" len="lg"/>
          </a:ln>
        </p:spPr>
      </p:cxnSp>
      <p:sp>
        <p:nvSpPr>
          <p:cNvPr id="37898" name="Rectangle 42"/>
          <p:cNvSpPr>
            <a:spLocks noChangeArrowheads="1"/>
          </p:cNvSpPr>
          <p:nvPr/>
        </p:nvSpPr>
        <p:spPr bwMode="auto">
          <a:xfrm>
            <a:off x="5580063" y="762000"/>
            <a:ext cx="3349625" cy="1477963"/>
          </a:xfrm>
          <a:prstGeom prst="rect">
            <a:avLst/>
          </a:prstGeom>
          <a:solidFill>
            <a:srgbClr val="CC99FF"/>
          </a:solidFill>
          <a:ln w="9525">
            <a:noFill/>
            <a:miter lim="800000"/>
            <a:headEnd/>
            <a:tailEnd/>
          </a:ln>
        </p:spPr>
        <p:txBody>
          <a:bodyPr/>
          <a:lstStyle/>
          <a:p>
            <a:pPr marL="342900" indent="-342900">
              <a:lnSpc>
                <a:spcPct val="90000"/>
              </a:lnSpc>
            </a:pPr>
            <a:r>
              <a:rPr lang="en-US" sz="2800" dirty="0">
                <a:latin typeface="Constantia" pitchFamily="18" charset="0"/>
              </a:rPr>
              <a:t>	</a:t>
            </a:r>
            <a:r>
              <a:rPr lang="en-US" sz="2400" dirty="0">
                <a:latin typeface="Constantia" pitchFamily="18" charset="0"/>
              </a:rPr>
              <a:t>The </a:t>
            </a:r>
            <a:r>
              <a:rPr lang="en-US" sz="2400" b="1" dirty="0">
                <a:latin typeface="Constantia" pitchFamily="18" charset="0"/>
              </a:rPr>
              <a:t>project deliverable </a:t>
            </a:r>
            <a:r>
              <a:rPr lang="en-US" sz="2400" dirty="0">
                <a:latin typeface="Constantia" pitchFamily="18" charset="0"/>
              </a:rPr>
              <a:t>is the overall project under development</a:t>
            </a:r>
          </a:p>
        </p:txBody>
      </p:sp>
      <p:cxnSp>
        <p:nvCxnSpPr>
          <p:cNvPr id="37899" name="AutoShape 43"/>
          <p:cNvCxnSpPr>
            <a:cxnSpLocks noChangeShapeType="1"/>
            <a:stCxn id="37892" idx="1"/>
            <a:endCxn id="37925" idx="3"/>
          </p:cNvCxnSpPr>
          <p:nvPr/>
        </p:nvCxnSpPr>
        <p:spPr bwMode="auto">
          <a:xfrm flipH="1" flipV="1">
            <a:off x="5268913" y="2275682"/>
            <a:ext cx="815974" cy="919162"/>
          </a:xfrm>
          <a:prstGeom prst="straightConnector1">
            <a:avLst/>
          </a:prstGeom>
          <a:noFill/>
          <a:ln w="12700">
            <a:solidFill>
              <a:schemeClr val="bg1">
                <a:lumMod val="65000"/>
              </a:schemeClr>
            </a:solidFill>
            <a:round/>
            <a:headEnd/>
            <a:tailEnd type="triangle" w="lg" len="lg"/>
          </a:ln>
        </p:spPr>
      </p:cxnSp>
      <p:cxnSp>
        <p:nvCxnSpPr>
          <p:cNvPr id="37900" name="AutoShape 44"/>
          <p:cNvCxnSpPr>
            <a:cxnSpLocks noChangeShapeType="1"/>
            <a:stCxn id="37892" idx="1"/>
            <a:endCxn id="37924" idx="3"/>
          </p:cNvCxnSpPr>
          <p:nvPr/>
        </p:nvCxnSpPr>
        <p:spPr bwMode="auto">
          <a:xfrm flipH="1" flipV="1">
            <a:off x="3516313" y="2275682"/>
            <a:ext cx="2568574" cy="919162"/>
          </a:xfrm>
          <a:prstGeom prst="straightConnector1">
            <a:avLst/>
          </a:prstGeom>
          <a:noFill/>
          <a:ln w="12700">
            <a:solidFill>
              <a:schemeClr val="bg1">
                <a:lumMod val="65000"/>
              </a:schemeClr>
            </a:solidFill>
            <a:round/>
            <a:headEnd/>
            <a:tailEnd type="triangle" w="lg" len="lg"/>
          </a:ln>
        </p:spPr>
      </p:cxnSp>
      <p:cxnSp>
        <p:nvCxnSpPr>
          <p:cNvPr id="37901" name="AutoShape 45"/>
          <p:cNvCxnSpPr>
            <a:cxnSpLocks noChangeShapeType="1"/>
            <a:stCxn id="37898" idx="1"/>
            <a:endCxn id="37922" idx="3"/>
          </p:cNvCxnSpPr>
          <p:nvPr/>
        </p:nvCxnSpPr>
        <p:spPr bwMode="auto">
          <a:xfrm flipH="1" flipV="1">
            <a:off x="3033713" y="1434307"/>
            <a:ext cx="2546350" cy="66675"/>
          </a:xfrm>
          <a:prstGeom prst="straightConnector1">
            <a:avLst/>
          </a:prstGeom>
          <a:noFill/>
          <a:ln w="12700">
            <a:solidFill>
              <a:schemeClr val="bg1">
                <a:lumMod val="65000"/>
              </a:schemeClr>
            </a:solidFill>
            <a:round/>
            <a:headEnd/>
            <a:tailEnd type="triangle" w="lg" len="lg"/>
          </a:ln>
        </p:spPr>
      </p:cxn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05-</a:t>
            </a:r>
            <a:fld id="{BB371389-8C94-4D46-B89A-EFD574E3593B}" type="slidenum">
              <a:rPr lang="en-US">
                <a:solidFill>
                  <a:srgbClr val="045C75"/>
                </a:solidFill>
                <a:cs typeface="Arial" charset="0"/>
              </a:rPr>
              <a:pPr fontAlgn="base">
                <a:spcBef>
                  <a:spcPct val="0"/>
                </a:spcBef>
                <a:spcAft>
                  <a:spcPct val="0"/>
                </a:spcAft>
                <a:defRPr/>
              </a:pPr>
              <a:t>15</a:t>
            </a:fld>
            <a:endParaRPr lang="en-US">
              <a:solidFill>
                <a:srgbClr val="045C75"/>
              </a:solidFill>
              <a:cs typeface="Arial" charset="0"/>
            </a:endParaRPr>
          </a:p>
        </p:txBody>
      </p:sp>
    </p:spTree>
    <p:extLst>
      <p:ext uri="{BB962C8B-B14F-4D97-AF65-F5344CB8AC3E}">
        <p14:creationId xmlns:p14="http://schemas.microsoft.com/office/powerpoint/2010/main" val="210506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45827" y="76200"/>
            <a:ext cx="6945573" cy="1143000"/>
          </a:xfrm>
        </p:spPr>
        <p:txBody>
          <a:bodyPr anchor="t">
            <a:normAutofit/>
          </a:bodyPr>
          <a:lstStyle/>
          <a:p>
            <a:pPr eaLnBrk="1" hangingPunct="1"/>
            <a:r>
              <a:rPr lang="en-US" sz="3400" dirty="0"/>
              <a:t>The Lowest Level </a:t>
            </a:r>
            <a:r>
              <a:rPr lang="en-US" sz="3400" b="1" dirty="0"/>
              <a:t>Deliverable</a:t>
            </a:r>
            <a:r>
              <a:rPr lang="en-US" sz="3400" dirty="0"/>
              <a:t> in the WBS is a </a:t>
            </a:r>
            <a:r>
              <a:rPr lang="en-US" sz="3400" b="1" dirty="0"/>
              <a:t>Work Package </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45C75"/>
                </a:solidFill>
                <a:effectLst/>
                <a:uLnTx/>
                <a:uFillTx/>
                <a:latin typeface="Constantia"/>
                <a:ea typeface="+mn-ea"/>
                <a:cs typeface="Arial" charset="0"/>
              </a:rPr>
              <a:t>05-</a:t>
            </a:r>
            <a:fld id="{2C3C42F5-E042-42B4-92CB-6A7BB4248CC4}" type="slidenum">
              <a:rPr kumimoji="0" lang="en-US" sz="1200" b="0" i="0" u="none" strike="noStrike" kern="1200" cap="none" spc="0" normalizeH="0" baseline="0" noProof="0">
                <a:ln>
                  <a:noFill/>
                </a:ln>
                <a:solidFill>
                  <a:srgbClr val="045C75"/>
                </a:solidFill>
                <a:effectLst/>
                <a:uLnTx/>
                <a:uFillTx/>
                <a:latin typeface="Constantia"/>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srgbClr val="045C75"/>
              </a:solidFill>
              <a:effectLst/>
              <a:uLnTx/>
              <a:uFillTx/>
              <a:latin typeface="Constantia"/>
              <a:ea typeface="+mn-ea"/>
              <a:cs typeface="Arial" charset="0"/>
            </a:endParaRPr>
          </a:p>
        </p:txBody>
      </p:sp>
      <p:sp>
        <p:nvSpPr>
          <p:cNvPr id="7" name="Rectangle 3"/>
          <p:cNvSpPr txBox="1">
            <a:spLocks noChangeArrowheads="1"/>
          </p:cNvSpPr>
          <p:nvPr/>
        </p:nvSpPr>
        <p:spPr bwMode="auto">
          <a:xfrm>
            <a:off x="459682" y="1524000"/>
            <a:ext cx="3045518"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lnSpc>
                <a:spcPct val="130000"/>
              </a:lnSpc>
              <a:buFontTx/>
              <a:buNone/>
            </a:pPr>
            <a:r>
              <a:rPr lang="en-US" i="1" dirty="0"/>
              <a:t>Lowest level in WBS</a:t>
            </a:r>
          </a:p>
          <a:p>
            <a:pPr eaLnBrk="1" hangingPunct="1">
              <a:lnSpc>
                <a:spcPct val="130000"/>
              </a:lnSpc>
              <a:buFontTx/>
              <a:buNone/>
            </a:pPr>
            <a:r>
              <a:rPr lang="en-US" i="1" dirty="0"/>
              <a:t>Deliverable result</a:t>
            </a:r>
          </a:p>
          <a:p>
            <a:pPr eaLnBrk="1" hangingPunct="1">
              <a:lnSpc>
                <a:spcPct val="130000"/>
              </a:lnSpc>
              <a:buFontTx/>
              <a:buNone/>
            </a:pPr>
            <a:r>
              <a:rPr lang="en-US" i="1" dirty="0"/>
              <a:t>One owner</a:t>
            </a:r>
          </a:p>
          <a:p>
            <a:pPr eaLnBrk="1" hangingPunct="1">
              <a:lnSpc>
                <a:spcPct val="130000"/>
              </a:lnSpc>
              <a:buFontTx/>
              <a:buNone/>
            </a:pPr>
            <a:r>
              <a:rPr lang="en-US" i="1" dirty="0"/>
              <a:t>Miniature projects</a:t>
            </a:r>
          </a:p>
          <a:p>
            <a:pPr eaLnBrk="1" hangingPunct="1">
              <a:lnSpc>
                <a:spcPct val="130000"/>
              </a:lnSpc>
              <a:buFontTx/>
              <a:buNone/>
            </a:pPr>
            <a:r>
              <a:rPr lang="en-US" i="1" dirty="0"/>
              <a:t>Milestones</a:t>
            </a:r>
          </a:p>
          <a:p>
            <a:pPr eaLnBrk="1" hangingPunct="1">
              <a:lnSpc>
                <a:spcPct val="130000"/>
              </a:lnSpc>
              <a:buFontTx/>
              <a:buNone/>
            </a:pPr>
            <a:r>
              <a:rPr lang="en-US" i="1" dirty="0"/>
              <a:t>Fits organization</a:t>
            </a:r>
          </a:p>
          <a:p>
            <a:pPr eaLnBrk="1" hangingPunct="1">
              <a:lnSpc>
                <a:spcPct val="130000"/>
              </a:lnSpc>
              <a:buFontTx/>
              <a:buNone/>
            </a:pPr>
            <a:r>
              <a:rPr lang="en-US" i="1" dirty="0"/>
              <a:t>Trackable</a:t>
            </a:r>
          </a:p>
        </p:txBody>
      </p:sp>
      <p:sp>
        <p:nvSpPr>
          <p:cNvPr id="6" name="TextBox 5"/>
          <p:cNvSpPr txBox="1"/>
          <p:nvPr/>
        </p:nvSpPr>
        <p:spPr>
          <a:xfrm>
            <a:off x="5105400" y="1295400"/>
            <a:ext cx="3716383"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dirty="0"/>
              <a:t>All elements/components of a WBS are </a:t>
            </a:r>
            <a:r>
              <a:rPr lang="en-US" sz="2400" b="1" dirty="0">
                <a:solidFill>
                  <a:srgbClr val="FF0000"/>
                </a:solidFill>
              </a:rPr>
              <a:t>deliverables</a:t>
            </a:r>
            <a:r>
              <a:rPr lang="en-US" sz="2400" dirty="0"/>
              <a:t> that describe </a:t>
            </a:r>
            <a:r>
              <a:rPr lang="en-US" sz="2400" b="1" dirty="0">
                <a:solidFill>
                  <a:srgbClr val="FF0000"/>
                </a:solidFill>
              </a:rPr>
              <a:t>what</a:t>
            </a:r>
            <a:r>
              <a:rPr lang="en-US" sz="2400" dirty="0"/>
              <a:t> you want in terms of scope, they are </a:t>
            </a:r>
            <a:r>
              <a:rPr lang="en-US" sz="2400" b="1" dirty="0">
                <a:solidFill>
                  <a:srgbClr val="FF0000"/>
                </a:solidFill>
              </a:rPr>
              <a:t>nouns</a:t>
            </a:r>
          </a:p>
        </p:txBody>
      </p:sp>
      <p:sp>
        <p:nvSpPr>
          <p:cNvPr id="8" name="TextBox 7"/>
          <p:cNvSpPr txBox="1"/>
          <p:nvPr/>
        </p:nvSpPr>
        <p:spPr>
          <a:xfrm>
            <a:off x="5105400" y="3366967"/>
            <a:ext cx="3716383" cy="26776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dirty="0"/>
              <a:t>But the </a:t>
            </a:r>
            <a:r>
              <a:rPr lang="en-US" sz="2400" b="1" dirty="0">
                <a:solidFill>
                  <a:srgbClr val="FF0000"/>
                </a:solidFill>
              </a:rPr>
              <a:t>lowest level </a:t>
            </a:r>
            <a:r>
              <a:rPr lang="en-US" sz="2400" dirty="0"/>
              <a:t>in the WBS is called a Work Package, and only Work Packages can have </a:t>
            </a:r>
            <a:r>
              <a:rPr lang="en-US" sz="2400" b="1" u="sng" dirty="0"/>
              <a:t>Activities</a:t>
            </a:r>
            <a:r>
              <a:rPr lang="en-US" sz="2400" dirty="0"/>
              <a:t> -- Activities are NOT the what, but the </a:t>
            </a:r>
            <a:r>
              <a:rPr lang="en-US" sz="2400" b="1" dirty="0">
                <a:solidFill>
                  <a:srgbClr val="FF0000"/>
                </a:solidFill>
              </a:rPr>
              <a:t>how</a:t>
            </a:r>
            <a:r>
              <a:rPr lang="en-US" sz="2400" dirty="0"/>
              <a:t>, they are </a:t>
            </a:r>
            <a:r>
              <a:rPr lang="en-US" sz="2400" b="1" dirty="0">
                <a:solidFill>
                  <a:srgbClr val="FF0000"/>
                </a:solidFill>
              </a:rPr>
              <a:t>verbs</a:t>
            </a:r>
          </a:p>
        </p:txBody>
      </p:sp>
      <p:sp>
        <p:nvSpPr>
          <p:cNvPr id="9" name="Action Button: Help 8">
            <a:hlinkClick r:id="" action="ppaction://noaction" highlightClick="1"/>
          </p:cNvPr>
          <p:cNvSpPr/>
          <p:nvPr/>
        </p:nvSpPr>
        <p:spPr>
          <a:xfrm>
            <a:off x="3048000" y="2810397"/>
            <a:ext cx="1371600" cy="3810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200" dirty="0"/>
              <a:t>Why?</a:t>
            </a:r>
          </a:p>
        </p:txBody>
      </p:sp>
      <p:sp>
        <p:nvSpPr>
          <p:cNvPr id="10" name="Action Button: Help 9">
            <a:hlinkClick r:id="" action="ppaction://noaction" highlightClick="1"/>
          </p:cNvPr>
          <p:cNvSpPr/>
          <p:nvPr/>
        </p:nvSpPr>
        <p:spPr>
          <a:xfrm>
            <a:off x="3048000" y="4607379"/>
            <a:ext cx="1371600" cy="3810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200" dirty="0"/>
              <a:t>Why?</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585" y="5937067"/>
            <a:ext cx="999831" cy="707197"/>
          </a:xfrm>
          <a:prstGeom prst="rect">
            <a:avLst/>
          </a:prstGeom>
        </p:spPr>
      </p:pic>
      <p:sp>
        <p:nvSpPr>
          <p:cNvPr id="12" name="Action Button: Help 11">
            <a:hlinkClick r:id="" action="ppaction://noaction" highlightClick="1"/>
          </p:cNvPr>
          <p:cNvSpPr/>
          <p:nvPr/>
        </p:nvSpPr>
        <p:spPr>
          <a:xfrm>
            <a:off x="3048000" y="5201000"/>
            <a:ext cx="1371600" cy="736067"/>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200" dirty="0"/>
              <a:t>Why? Example?</a:t>
            </a:r>
          </a:p>
        </p:txBody>
      </p:sp>
    </p:spTree>
    <p:extLst>
      <p:ext uri="{BB962C8B-B14F-4D97-AF65-F5344CB8AC3E}">
        <p14:creationId xmlns:p14="http://schemas.microsoft.com/office/powerpoint/2010/main" val="384761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81000" y="761810"/>
            <a:ext cx="6542063" cy="4181665"/>
          </a:xfrm>
          <a:prstGeom prst="rect">
            <a:avLst/>
          </a:prstGeom>
        </p:spPr>
      </p:pic>
      <p:sp>
        <p:nvSpPr>
          <p:cNvPr id="37889" name="Rectangle 2"/>
          <p:cNvSpPr>
            <a:spLocks noGrp="1" noChangeArrowheads="1"/>
          </p:cNvSpPr>
          <p:nvPr>
            <p:ph type="title"/>
          </p:nvPr>
        </p:nvSpPr>
        <p:spPr>
          <a:xfrm>
            <a:off x="195072" y="76200"/>
            <a:ext cx="8229600" cy="1143000"/>
          </a:xfrm>
        </p:spPr>
        <p:txBody>
          <a:bodyPr>
            <a:normAutofit/>
          </a:bodyPr>
          <a:lstStyle/>
          <a:p>
            <a:pPr eaLnBrk="1" hangingPunct="1"/>
            <a:r>
              <a:rPr lang="en-US" sz="3600" b="1" dirty="0"/>
              <a:t>Work Breakdown Structure and Codes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05-</a:t>
            </a:r>
            <a:fld id="{BB371389-8C94-4D46-B89A-EFD574E3593B}" type="slidenum">
              <a:rPr lang="en-US">
                <a:solidFill>
                  <a:srgbClr val="045C75"/>
                </a:solidFill>
                <a:cs typeface="Arial" charset="0"/>
              </a:rPr>
              <a:pPr fontAlgn="base">
                <a:spcBef>
                  <a:spcPct val="0"/>
                </a:spcBef>
                <a:spcAft>
                  <a:spcPct val="0"/>
                </a:spcAft>
                <a:defRPr/>
              </a:pPr>
              <a:t>17</a:t>
            </a:fld>
            <a:endParaRPr lang="en-US">
              <a:solidFill>
                <a:srgbClr val="045C75"/>
              </a:solidFill>
              <a:cs typeface="Arial" charset="0"/>
            </a:endParaRPr>
          </a:p>
        </p:txBody>
      </p:sp>
      <p:sp>
        <p:nvSpPr>
          <p:cNvPr id="5" name="TextBox 4"/>
          <p:cNvSpPr txBox="1"/>
          <p:nvPr/>
        </p:nvSpPr>
        <p:spPr>
          <a:xfrm>
            <a:off x="1123952" y="5010152"/>
            <a:ext cx="1524000" cy="83099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85738" indent="-185738">
              <a:buFont typeface="Arial" panose="020B0604020202020204" pitchFamily="34" charset="0"/>
              <a:buChar char="•"/>
            </a:pPr>
            <a:r>
              <a:rPr lang="en-US" sz="1600" b="1" dirty="0">
                <a:solidFill>
                  <a:srgbClr val="00B050"/>
                </a:solidFill>
              </a:rPr>
              <a:t>Activity 1</a:t>
            </a:r>
          </a:p>
          <a:p>
            <a:pPr marL="185738" indent="-185738">
              <a:buFont typeface="Arial" panose="020B0604020202020204" pitchFamily="34" charset="0"/>
              <a:buChar char="•"/>
            </a:pPr>
            <a:r>
              <a:rPr lang="en-US" sz="1600" b="1" dirty="0">
                <a:solidFill>
                  <a:srgbClr val="00B050"/>
                </a:solidFill>
              </a:rPr>
              <a:t>Activity 2</a:t>
            </a:r>
          </a:p>
          <a:p>
            <a:pPr marL="185738" indent="-185738">
              <a:buFont typeface="Arial" panose="020B0604020202020204" pitchFamily="34" charset="0"/>
              <a:buChar char="•"/>
            </a:pPr>
            <a:r>
              <a:rPr lang="en-US" sz="1600" b="1" dirty="0">
                <a:solidFill>
                  <a:srgbClr val="00B050"/>
                </a:solidFill>
              </a:rPr>
              <a:t>Activity 3</a:t>
            </a:r>
          </a:p>
        </p:txBody>
      </p:sp>
      <p:sp>
        <p:nvSpPr>
          <p:cNvPr id="6" name="TextBox 5"/>
          <p:cNvSpPr txBox="1"/>
          <p:nvPr/>
        </p:nvSpPr>
        <p:spPr>
          <a:xfrm>
            <a:off x="2726436" y="5057076"/>
            <a:ext cx="61722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Each WP (a noun) needs </a:t>
            </a:r>
            <a:r>
              <a:rPr lang="en-US" sz="1600" b="1" dirty="0">
                <a:solidFill>
                  <a:srgbClr val="00B050"/>
                </a:solidFill>
              </a:rPr>
              <a:t>Activities</a:t>
            </a:r>
            <a:r>
              <a:rPr lang="en-US" sz="1600" dirty="0"/>
              <a:t> to make it happen (</a:t>
            </a:r>
            <a:r>
              <a:rPr lang="en-US" sz="1600" b="1" dirty="0"/>
              <a:t>verbs</a:t>
            </a:r>
            <a:r>
              <a:rPr lang="en-US" sz="1600" dirty="0"/>
              <a:t>)</a:t>
            </a:r>
          </a:p>
          <a:p>
            <a:pPr marL="285750" indent="-285750">
              <a:buFont typeface="Arial" panose="020B0604020202020204" pitchFamily="34" charset="0"/>
              <a:buChar char="•"/>
            </a:pPr>
            <a:r>
              <a:rPr lang="en-US" sz="1600" dirty="0"/>
              <a:t>Activities define the necessary resources and duration and cost</a:t>
            </a:r>
          </a:p>
          <a:p>
            <a:pPr marL="285750" indent="-285750">
              <a:buFont typeface="Arial" panose="020B0604020202020204" pitchFamily="34" charset="0"/>
              <a:buChar char="•"/>
            </a:pPr>
            <a:r>
              <a:rPr lang="en-US" sz="1600" dirty="0"/>
              <a:t>The Work Package can have summary information from the Activities e.g. total cost for all the Activities in the WP</a:t>
            </a:r>
          </a:p>
          <a:p>
            <a:pPr marL="285750" indent="-285750">
              <a:buFont typeface="Arial" panose="020B0604020202020204" pitchFamily="34" charset="0"/>
              <a:buChar char="•"/>
            </a:pPr>
            <a:r>
              <a:rPr lang="en-US" sz="1600" dirty="0"/>
              <a:t>Activities are usually </a:t>
            </a:r>
            <a:r>
              <a:rPr lang="en-US" sz="1600" b="1" dirty="0"/>
              <a:t>not</a:t>
            </a:r>
            <a:r>
              <a:rPr lang="en-US" sz="1600" dirty="0"/>
              <a:t> shown as “boxes” in a WBS diagram</a:t>
            </a:r>
          </a:p>
        </p:txBody>
      </p:sp>
      <p:sp>
        <p:nvSpPr>
          <p:cNvPr id="3" name="Rectangle 2"/>
          <p:cNvSpPr/>
          <p:nvPr/>
        </p:nvSpPr>
        <p:spPr>
          <a:xfrm>
            <a:off x="3048000" y="4114800"/>
            <a:ext cx="5224272" cy="83820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Work Packages are the </a:t>
            </a:r>
            <a:r>
              <a:rPr lang="en-CA" b="1" dirty="0">
                <a:solidFill>
                  <a:schemeClr val="tx1"/>
                </a:solidFill>
              </a:rPr>
              <a:t>lowest</a:t>
            </a:r>
            <a:r>
              <a:rPr lang="en-CA" dirty="0">
                <a:solidFill>
                  <a:schemeClr val="tx1"/>
                </a:solidFill>
              </a:rPr>
              <a:t> level Deliverables in each branch of a WBS and the </a:t>
            </a:r>
            <a:r>
              <a:rPr lang="en-CA" b="1" dirty="0">
                <a:solidFill>
                  <a:schemeClr val="tx1"/>
                </a:solidFill>
              </a:rPr>
              <a:t>only</a:t>
            </a:r>
            <a:r>
              <a:rPr lang="en-CA" dirty="0">
                <a:solidFill>
                  <a:schemeClr val="tx1"/>
                </a:solidFill>
              </a:rPr>
              <a:t> Deliverable type that can have Activities</a:t>
            </a:r>
          </a:p>
        </p:txBody>
      </p:sp>
    </p:spTree>
    <p:extLst>
      <p:ext uri="{BB962C8B-B14F-4D97-AF65-F5344CB8AC3E}">
        <p14:creationId xmlns:p14="http://schemas.microsoft.com/office/powerpoint/2010/main" val="1562010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95072" y="76200"/>
            <a:ext cx="8229600" cy="1143000"/>
          </a:xfrm>
        </p:spPr>
        <p:txBody>
          <a:bodyPr>
            <a:normAutofit/>
          </a:bodyPr>
          <a:lstStyle/>
          <a:p>
            <a:pPr eaLnBrk="1" hangingPunct="1"/>
            <a:r>
              <a:rPr lang="en-US" sz="3600" b="1" dirty="0"/>
              <a:t>Work Breakdown Structure and Codes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05-</a:t>
            </a:r>
            <a:fld id="{BB371389-8C94-4D46-B89A-EFD574E3593B}" type="slidenum">
              <a:rPr lang="en-US">
                <a:solidFill>
                  <a:srgbClr val="045C75"/>
                </a:solidFill>
                <a:cs typeface="Arial" charset="0"/>
              </a:rPr>
              <a:pPr fontAlgn="base">
                <a:spcBef>
                  <a:spcPct val="0"/>
                </a:spcBef>
                <a:spcAft>
                  <a:spcPct val="0"/>
                </a:spcAft>
                <a:defRPr/>
              </a:pPr>
              <a:t>18</a:t>
            </a:fld>
            <a:endParaRPr lang="en-US">
              <a:solidFill>
                <a:srgbClr val="045C75"/>
              </a:solidFill>
              <a:cs typeface="Arial" charset="0"/>
            </a:endParaRPr>
          </a:p>
        </p:txBody>
      </p:sp>
      <p:sp>
        <p:nvSpPr>
          <p:cNvPr id="5" name="TextBox 4"/>
          <p:cNvSpPr txBox="1"/>
          <p:nvPr/>
        </p:nvSpPr>
        <p:spPr>
          <a:xfrm>
            <a:off x="990600" y="4947929"/>
            <a:ext cx="1981200" cy="83099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85738" indent="-185738">
              <a:buFont typeface="Arial" panose="020B0604020202020204" pitchFamily="34" charset="0"/>
              <a:buChar char="•"/>
            </a:pPr>
            <a:r>
              <a:rPr lang="en-US" sz="1600" b="1" dirty="0">
                <a:solidFill>
                  <a:srgbClr val="00B050"/>
                </a:solidFill>
              </a:rPr>
              <a:t>1.2.3.1.1 Activity 1</a:t>
            </a:r>
          </a:p>
          <a:p>
            <a:pPr marL="185738" indent="-185738">
              <a:buFont typeface="Arial" panose="020B0604020202020204" pitchFamily="34" charset="0"/>
              <a:buChar char="•"/>
            </a:pPr>
            <a:r>
              <a:rPr lang="en-US" sz="1600" b="1" dirty="0">
                <a:solidFill>
                  <a:srgbClr val="00B050"/>
                </a:solidFill>
              </a:rPr>
              <a:t>1.2.3.1.2 Activity 2</a:t>
            </a:r>
          </a:p>
          <a:p>
            <a:pPr marL="185738" indent="-185738">
              <a:buFont typeface="Arial" panose="020B0604020202020204" pitchFamily="34" charset="0"/>
              <a:buChar char="•"/>
            </a:pPr>
            <a:r>
              <a:rPr lang="en-US" sz="1600" b="1" dirty="0">
                <a:solidFill>
                  <a:srgbClr val="00B050"/>
                </a:solidFill>
              </a:rPr>
              <a:t>1.2.3.1.3 Activity 3</a:t>
            </a:r>
          </a:p>
        </p:txBody>
      </p:sp>
      <p:sp>
        <p:nvSpPr>
          <p:cNvPr id="6" name="TextBox 5"/>
          <p:cNvSpPr txBox="1"/>
          <p:nvPr/>
        </p:nvSpPr>
        <p:spPr>
          <a:xfrm>
            <a:off x="3048000" y="4871255"/>
            <a:ext cx="585063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Each WP needs </a:t>
            </a:r>
            <a:r>
              <a:rPr lang="en-US" sz="2000" b="1" dirty="0">
                <a:solidFill>
                  <a:srgbClr val="00B050"/>
                </a:solidFill>
              </a:rPr>
              <a:t>Activities</a:t>
            </a:r>
            <a:r>
              <a:rPr lang="en-US" sz="2000" dirty="0"/>
              <a:t> to make it happen </a:t>
            </a:r>
          </a:p>
          <a:p>
            <a:pPr marL="285750" indent="-285750">
              <a:buFont typeface="Arial" panose="020B0604020202020204" pitchFamily="34" charset="0"/>
              <a:buChar char="•"/>
            </a:pPr>
            <a:r>
              <a:rPr lang="en-US" sz="2000" dirty="0"/>
              <a:t>Activities are usually </a:t>
            </a:r>
            <a:r>
              <a:rPr lang="en-US" sz="2000" b="1" dirty="0"/>
              <a:t>not</a:t>
            </a:r>
            <a:r>
              <a:rPr lang="en-US" sz="2000" dirty="0"/>
              <a:t> shown as “boxes” in a WBS diagram</a:t>
            </a:r>
          </a:p>
          <a:p>
            <a:pPr marL="285750" indent="-285750">
              <a:buFont typeface="Arial" panose="020B0604020202020204" pitchFamily="34" charset="0"/>
              <a:buChar char="•"/>
            </a:pPr>
            <a:r>
              <a:rPr lang="en-US" sz="2000" dirty="0"/>
              <a:t>WP’s are deliverables (nouns) vs activities (verbs)</a:t>
            </a:r>
          </a:p>
        </p:txBody>
      </p:sp>
      <p:pic>
        <p:nvPicPr>
          <p:cNvPr id="88" name="Picture 87">
            <a:extLst>
              <a:ext uri="{FF2B5EF4-FFF2-40B4-BE49-F238E27FC236}">
                <a16:creationId xmlns:a16="http://schemas.microsoft.com/office/drawing/2014/main" id="{BDAF3AA9-6AA4-4823-9B4F-509565DD9848}"/>
              </a:ext>
            </a:extLst>
          </p:cNvPr>
          <p:cNvPicPr>
            <a:picLocks noChangeAspect="1"/>
          </p:cNvPicPr>
          <p:nvPr/>
        </p:nvPicPr>
        <p:blipFill>
          <a:blip r:embed="rId3"/>
          <a:stretch>
            <a:fillRect/>
          </a:stretch>
        </p:blipFill>
        <p:spPr>
          <a:xfrm>
            <a:off x="170307" y="615452"/>
            <a:ext cx="6535294" cy="4177338"/>
          </a:xfrm>
          <a:prstGeom prst="rect">
            <a:avLst/>
          </a:prstGeom>
        </p:spPr>
      </p:pic>
      <p:sp>
        <p:nvSpPr>
          <p:cNvPr id="3" name="Rectangle 2"/>
          <p:cNvSpPr/>
          <p:nvPr/>
        </p:nvSpPr>
        <p:spPr>
          <a:xfrm>
            <a:off x="3674364" y="3877916"/>
            <a:ext cx="5224272" cy="838200"/>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Work Packages are the </a:t>
            </a:r>
            <a:r>
              <a:rPr lang="en-CA" b="1" dirty="0">
                <a:solidFill>
                  <a:schemeClr val="tx1"/>
                </a:solidFill>
              </a:rPr>
              <a:t>lowest</a:t>
            </a:r>
            <a:r>
              <a:rPr lang="en-CA" dirty="0">
                <a:solidFill>
                  <a:schemeClr val="tx1"/>
                </a:solidFill>
              </a:rPr>
              <a:t> level Deliverables in each branch of a WBS and the </a:t>
            </a:r>
            <a:r>
              <a:rPr lang="en-CA" b="1" dirty="0">
                <a:solidFill>
                  <a:schemeClr val="tx1"/>
                </a:solidFill>
              </a:rPr>
              <a:t>only</a:t>
            </a:r>
            <a:r>
              <a:rPr lang="en-CA" dirty="0">
                <a:solidFill>
                  <a:schemeClr val="tx1"/>
                </a:solidFill>
              </a:rPr>
              <a:t> Deliverable type that can have Activities</a:t>
            </a:r>
          </a:p>
        </p:txBody>
      </p:sp>
      <p:cxnSp>
        <p:nvCxnSpPr>
          <p:cNvPr id="90" name="AutoShape 40">
            <a:extLst>
              <a:ext uri="{FF2B5EF4-FFF2-40B4-BE49-F238E27FC236}">
                <a16:creationId xmlns:a16="http://schemas.microsoft.com/office/drawing/2014/main" id="{FA2AD079-2BDA-4F40-B3B0-1635FCEA57E5}"/>
              </a:ext>
            </a:extLst>
          </p:cNvPr>
          <p:cNvCxnSpPr>
            <a:cxnSpLocks noChangeShapeType="1"/>
            <a:stCxn id="3" idx="1"/>
          </p:cNvCxnSpPr>
          <p:nvPr/>
        </p:nvCxnSpPr>
        <p:spPr bwMode="auto">
          <a:xfrm flipH="1" flipV="1">
            <a:off x="1981200" y="4033055"/>
            <a:ext cx="1693164" cy="263961"/>
          </a:xfrm>
          <a:prstGeom prst="straightConnector1">
            <a:avLst/>
          </a:prstGeom>
          <a:noFill/>
          <a:ln w="12700">
            <a:solidFill>
              <a:schemeClr val="bg1">
                <a:lumMod val="65000"/>
              </a:schemeClr>
            </a:solidFill>
            <a:round/>
            <a:headEnd/>
            <a:tailEnd type="triangle" w="lg" len="lg"/>
          </a:ln>
        </p:spPr>
      </p:cxnSp>
      <p:cxnSp>
        <p:nvCxnSpPr>
          <p:cNvPr id="94" name="AutoShape 40">
            <a:extLst>
              <a:ext uri="{FF2B5EF4-FFF2-40B4-BE49-F238E27FC236}">
                <a16:creationId xmlns:a16="http://schemas.microsoft.com/office/drawing/2014/main" id="{19846752-D3B2-432E-861A-B1CD7FC07655}"/>
              </a:ext>
            </a:extLst>
          </p:cNvPr>
          <p:cNvCxnSpPr>
            <a:cxnSpLocks noChangeShapeType="1"/>
          </p:cNvCxnSpPr>
          <p:nvPr/>
        </p:nvCxnSpPr>
        <p:spPr bwMode="auto">
          <a:xfrm flipH="1">
            <a:off x="2057400" y="4273718"/>
            <a:ext cx="1616964" cy="287584"/>
          </a:xfrm>
          <a:prstGeom prst="straightConnector1">
            <a:avLst/>
          </a:prstGeom>
          <a:noFill/>
          <a:ln w="12700">
            <a:solidFill>
              <a:schemeClr val="bg1">
                <a:lumMod val="65000"/>
              </a:schemeClr>
            </a:solidFill>
            <a:round/>
            <a:headEnd/>
            <a:tailEnd type="triangle" w="lg" len="lg"/>
          </a:ln>
        </p:spPr>
      </p:cxnSp>
    </p:spTree>
    <p:extLst>
      <p:ext uri="{BB962C8B-B14F-4D97-AF65-F5344CB8AC3E}">
        <p14:creationId xmlns:p14="http://schemas.microsoft.com/office/powerpoint/2010/main" val="260768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50" y="163500"/>
            <a:ext cx="8229600" cy="1143000"/>
          </a:xfrm>
        </p:spPr>
        <p:txBody>
          <a:bodyPr>
            <a:normAutofit/>
          </a:bodyPr>
          <a:lstStyle/>
          <a:p>
            <a:r>
              <a:rPr lang="en-US" sz="3600" dirty="0"/>
              <a:t>Work Breakdown Structure - Resources</a:t>
            </a:r>
          </a:p>
        </p:txBody>
      </p:sp>
      <p:sp>
        <p:nvSpPr>
          <p:cNvPr id="3" name="Content Placeholder 2"/>
          <p:cNvSpPr>
            <a:spLocks noGrp="1"/>
          </p:cNvSpPr>
          <p:nvPr>
            <p:ph idx="1"/>
          </p:nvPr>
        </p:nvSpPr>
        <p:spPr>
          <a:xfrm>
            <a:off x="457200" y="1219200"/>
            <a:ext cx="7467600" cy="1752599"/>
          </a:xfrm>
        </p:spPr>
        <p:txBody>
          <a:bodyPr/>
          <a:lstStyle/>
          <a:p>
            <a:r>
              <a:rPr lang="en-US" dirty="0">
                <a:hlinkClick r:id="rId3"/>
              </a:rPr>
              <a:t>Work Package vs Activity</a:t>
            </a:r>
            <a:r>
              <a:rPr lang="en-US" dirty="0"/>
              <a:t> – </a:t>
            </a:r>
            <a:r>
              <a:rPr lang="en-US" sz="2400" b="1" dirty="0">
                <a:solidFill>
                  <a:srgbClr val="FFC000"/>
                </a:solidFill>
              </a:rPr>
              <a:t>scroll to the table “</a:t>
            </a:r>
            <a:r>
              <a:rPr lang="en-US" sz="2400" b="1" dirty="0">
                <a:solidFill>
                  <a:srgbClr val="FF0000"/>
                </a:solidFill>
              </a:rPr>
              <a:t>Final Thoughts – Difference …</a:t>
            </a:r>
            <a:r>
              <a:rPr lang="en-US" sz="2400" b="1" dirty="0">
                <a:solidFill>
                  <a:srgbClr val="FFC000"/>
                </a:solidFill>
              </a:rPr>
              <a:t>”</a:t>
            </a:r>
          </a:p>
          <a:p>
            <a:r>
              <a:rPr lang="en-CA" dirty="0">
                <a:hlinkClick r:id="rId4"/>
              </a:rPr>
              <a:t>How to draw a Work Breakdown Structure in less than a minute </a:t>
            </a:r>
            <a:r>
              <a:rPr lang="en-CA" dirty="0"/>
              <a:t>1:07</a:t>
            </a:r>
          </a:p>
          <a:p>
            <a:endParaRPr lang="en-US" dirty="0">
              <a:solidFill>
                <a:srgbClr val="FFC000"/>
              </a:solidFill>
            </a:endParaRPr>
          </a:p>
        </p:txBody>
      </p:sp>
      <p:sp>
        <p:nvSpPr>
          <p:cNvPr id="4" name="Slide Number Placeholder 3"/>
          <p:cNvSpPr>
            <a:spLocks noGrp="1"/>
          </p:cNvSpPr>
          <p:nvPr>
            <p:ph type="sldNum" sz="quarter" idx="10"/>
          </p:nvPr>
        </p:nvSpPr>
        <p:spPr/>
        <p:txBody>
          <a:bodyPr/>
          <a:lstStyle/>
          <a:p>
            <a:pPr>
              <a:defRPr/>
            </a:pPr>
            <a:fld id="{374B2B17-26C0-4F54-80D8-A58B3D848BF7}" type="slidenum">
              <a:rPr lang="en-US" smtClean="0"/>
              <a:pPr>
                <a:defRPr/>
              </a:pPr>
              <a:t>19</a:t>
            </a:fld>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3155950"/>
            <a:ext cx="716280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3149" y="2112148"/>
            <a:ext cx="545301" cy="545301"/>
          </a:xfrm>
          <a:prstGeom prst="rect">
            <a:avLst/>
          </a:prstGeom>
        </p:spPr>
      </p:pic>
    </p:spTree>
    <p:extLst>
      <p:ext uri="{BB962C8B-B14F-4D97-AF65-F5344CB8AC3E}">
        <p14:creationId xmlns:p14="http://schemas.microsoft.com/office/powerpoint/2010/main" val="34425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351163"/>
            <a:ext cx="8229600" cy="1143000"/>
          </a:xfrm>
        </p:spPr>
        <p:txBody>
          <a:bodyPr>
            <a:normAutofit/>
          </a:bodyPr>
          <a:lstStyle/>
          <a:p>
            <a:pPr eaLnBrk="1" hangingPunct="1"/>
            <a:r>
              <a:rPr lang="en-US" b="1" dirty="0"/>
              <a:t>Module 2 Learning Objectives</a:t>
            </a:r>
          </a:p>
        </p:txBody>
      </p:sp>
      <p:sp>
        <p:nvSpPr>
          <p:cNvPr id="3" name="Content Placeholder 2"/>
          <p:cNvSpPr>
            <a:spLocks noGrp="1"/>
          </p:cNvSpPr>
          <p:nvPr>
            <p:ph idx="1"/>
          </p:nvPr>
        </p:nvSpPr>
        <p:spPr>
          <a:xfrm>
            <a:off x="479981" y="1494163"/>
            <a:ext cx="8229600" cy="4389437"/>
          </a:xfrm>
        </p:spPr>
        <p:txBody>
          <a:bodyPr>
            <a:normAutofit/>
          </a:bodyPr>
          <a:lstStyle/>
          <a:p>
            <a:r>
              <a:rPr lang="en-US" sz="2800" dirty="0"/>
              <a:t>Explain </a:t>
            </a:r>
            <a:r>
              <a:rPr lang="en-US" sz="2800" b="1" dirty="0"/>
              <a:t>how Scope fits </a:t>
            </a:r>
            <a:r>
              <a:rPr lang="en-US" sz="2800" dirty="0"/>
              <a:t>into Costs and the Schedule</a:t>
            </a:r>
          </a:p>
          <a:p>
            <a:r>
              <a:rPr lang="en-US" sz="2800" dirty="0"/>
              <a:t>Differentiate between </a:t>
            </a:r>
            <a:r>
              <a:rPr lang="en-US" sz="2800" b="1" dirty="0"/>
              <a:t>Deliverables vs Activities</a:t>
            </a:r>
          </a:p>
          <a:p>
            <a:r>
              <a:rPr lang="en-US" sz="2800" b="1" dirty="0"/>
              <a:t>Create a WBS </a:t>
            </a:r>
            <a:r>
              <a:rPr lang="en-US" sz="2800" dirty="0"/>
              <a:t>with Activities in MS Project</a:t>
            </a:r>
          </a:p>
          <a:p>
            <a:r>
              <a:rPr lang="en-US" sz="2800" dirty="0"/>
              <a:t>Compare different </a:t>
            </a:r>
            <a:r>
              <a:rPr lang="en-US" sz="2800" b="1" dirty="0"/>
              <a:t>styles of  the hierarchy </a:t>
            </a:r>
          </a:p>
          <a:p>
            <a:r>
              <a:rPr lang="en-US" sz="2800" dirty="0"/>
              <a:t>Understand what’s in an Excel </a:t>
            </a:r>
            <a:r>
              <a:rPr lang="en-US" sz="2800" b="1" dirty="0"/>
              <a:t>WBS Dictionary</a:t>
            </a:r>
          </a:p>
          <a:p>
            <a:r>
              <a:rPr lang="en-US" sz="2800" dirty="0"/>
              <a:t>Identify </a:t>
            </a:r>
            <a:r>
              <a:rPr lang="en-US" sz="2800" b="1" dirty="0"/>
              <a:t>common errors </a:t>
            </a:r>
            <a:r>
              <a:rPr lang="en-US" sz="2800" dirty="0"/>
              <a:t>in creating a WBS in MS Project</a:t>
            </a:r>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12-0</a:t>
            </a:r>
            <a:fld id="{7A6AA6DC-87A5-4F39-B686-15F970198D9E}" type="slidenum">
              <a:rPr lang="en-US">
                <a:solidFill>
                  <a:srgbClr val="045C75"/>
                </a:solidFill>
                <a:cs typeface="Arial" charset="0"/>
              </a:rPr>
              <a:pPr fontAlgn="base">
                <a:spcBef>
                  <a:spcPct val="0"/>
                </a:spcBef>
                <a:spcAft>
                  <a:spcPct val="0"/>
                </a:spcAft>
                <a:defRPr/>
              </a:pPr>
              <a:t>2</a:t>
            </a:fld>
            <a:endParaRPr lang="en-US">
              <a:solidFill>
                <a:srgbClr val="045C75"/>
              </a:solidFill>
              <a:cs typeface="Arial" charset="0"/>
            </a:endParaRPr>
          </a:p>
        </p:txBody>
      </p:sp>
    </p:spTree>
    <p:extLst>
      <p:ext uri="{BB962C8B-B14F-4D97-AF65-F5344CB8AC3E}">
        <p14:creationId xmlns:p14="http://schemas.microsoft.com/office/powerpoint/2010/main" val="1488372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8F3F70A-B02B-4462-B539-8C57768D294D}" type="slidenum">
              <a:rPr lang="en-US" smtClean="0"/>
              <a:pPr>
                <a:defRPr/>
              </a:pPr>
              <a:t>20</a:t>
            </a:fld>
            <a:endParaRPr lang="en-US" dirty="0"/>
          </a:p>
        </p:txBody>
      </p:sp>
      <p:pic>
        <p:nvPicPr>
          <p:cNvPr id="2050" name="Picture 2" descr="pm_wbs_banquet.gif (9507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35850"/>
            <a:ext cx="6858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43200" y="6171684"/>
            <a:ext cx="533400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b="1" dirty="0">
                <a:solidFill>
                  <a:srgbClr val="FF0000"/>
                </a:solidFill>
              </a:rPr>
              <a:t>Difference</a:t>
            </a:r>
            <a:r>
              <a:rPr lang="en-US" dirty="0"/>
              <a:t> between WBS proper -- and Activities?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5956584"/>
            <a:ext cx="999831" cy="707197"/>
          </a:xfrm>
          <a:prstGeom prst="rect">
            <a:avLst/>
          </a:prstGeom>
        </p:spPr>
      </p:pic>
      <p:sp>
        <p:nvSpPr>
          <p:cNvPr id="7" name="Title 1"/>
          <p:cNvSpPr txBox="1">
            <a:spLocks/>
          </p:cNvSpPr>
          <p:nvPr/>
        </p:nvSpPr>
        <p:spPr>
          <a:xfrm>
            <a:off x="478809" y="183891"/>
            <a:ext cx="8229600" cy="1143000"/>
          </a:xfrm>
          <a:prstGeom prst="rect">
            <a:avLst/>
          </a:prstGeom>
        </p:spPr>
        <p:txBody>
          <a:bodyPr>
            <a:normAutofit/>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600" dirty="0"/>
              <a:t>Another Example of a </a:t>
            </a:r>
            <a:r>
              <a:rPr lang="en-US" sz="3600" b="1" dirty="0">
                <a:solidFill>
                  <a:srgbClr val="FF0000"/>
                </a:solidFill>
              </a:rPr>
              <a:t>Graphical</a:t>
            </a:r>
            <a:r>
              <a:rPr lang="en-US" sz="3600" dirty="0"/>
              <a:t> WBS</a:t>
            </a:r>
          </a:p>
        </p:txBody>
      </p:sp>
    </p:spTree>
    <p:extLst>
      <p:ext uri="{BB962C8B-B14F-4D97-AF65-F5344CB8AC3E}">
        <p14:creationId xmlns:p14="http://schemas.microsoft.com/office/powerpoint/2010/main" val="216034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8F3F70A-B02B-4462-B539-8C57768D294D}" type="slidenum">
              <a:rPr lang="en-US" smtClean="0"/>
              <a:pPr>
                <a:defRPr/>
              </a:pPr>
              <a:t>21</a:t>
            </a:fld>
            <a:endParaRPr lang="en-US" dirty="0"/>
          </a:p>
        </p:txBody>
      </p:sp>
      <p:pic>
        <p:nvPicPr>
          <p:cNvPr id="3074" name="Picture 2" descr="Figure 3. MindView Work Breakdown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863" y="92075"/>
            <a:ext cx="5022273" cy="6629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57200" y="704850"/>
            <a:ext cx="2362200" cy="1143000"/>
          </a:xfrm>
          <a:prstGeom prst="rect">
            <a:avLst/>
          </a:prstGeom>
        </p:spPr>
        <p:txBody>
          <a:bodyPr>
            <a:normAutofit fontScale="82500" lnSpcReduction="20000"/>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dirty="0"/>
              <a:t>Another</a:t>
            </a:r>
          </a:p>
          <a:p>
            <a:r>
              <a:rPr lang="en-US" dirty="0"/>
              <a:t>Example</a:t>
            </a:r>
          </a:p>
        </p:txBody>
      </p:sp>
      <p:sp>
        <p:nvSpPr>
          <p:cNvPr id="3" name="TextBox 2">
            <a:hlinkClick r:id="" action="ppaction://noaction" highlightClick="1">
              <a:snd r:embed="rId4" name="applause.wav"/>
            </a:hlinkClick>
          </p:cNvPr>
          <p:cNvSpPr txBox="1"/>
          <p:nvPr/>
        </p:nvSpPr>
        <p:spPr>
          <a:xfrm>
            <a:off x="457200" y="5334000"/>
            <a:ext cx="3886200" cy="1200329"/>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CA" dirty="0"/>
              <a:t>Note, in previous slides the project was level 1, in this example the project is not numbered but is essentially level 0</a:t>
            </a:r>
          </a:p>
        </p:txBody>
      </p:sp>
      <p:sp>
        <p:nvSpPr>
          <p:cNvPr id="8" name="TextBox 7"/>
          <p:cNvSpPr txBox="1"/>
          <p:nvPr/>
        </p:nvSpPr>
        <p:spPr>
          <a:xfrm>
            <a:off x="443512" y="2114152"/>
            <a:ext cx="2223488"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t>Another example of a </a:t>
            </a:r>
            <a:r>
              <a:rPr lang="en-US" b="1" dirty="0">
                <a:solidFill>
                  <a:srgbClr val="FF0000"/>
                </a:solidFill>
              </a:rPr>
              <a:t>graphical</a:t>
            </a:r>
            <a:r>
              <a:rPr lang="en-US" dirty="0"/>
              <a:t> WBS</a:t>
            </a:r>
          </a:p>
        </p:txBody>
      </p:sp>
      <p:sp>
        <p:nvSpPr>
          <p:cNvPr id="7" name="TextBox 6"/>
          <p:cNvSpPr txBox="1"/>
          <p:nvPr/>
        </p:nvSpPr>
        <p:spPr>
          <a:xfrm>
            <a:off x="443512" y="3270477"/>
            <a:ext cx="2223488" cy="14773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t>Note in this WBS, these boxes are just notes, not deliverables nor activities</a:t>
            </a:r>
          </a:p>
        </p:txBody>
      </p:sp>
      <p:cxnSp>
        <p:nvCxnSpPr>
          <p:cNvPr id="6" name="Straight Arrow Connector 5"/>
          <p:cNvCxnSpPr>
            <a:stCxn id="7" idx="3"/>
          </p:cNvCxnSpPr>
          <p:nvPr/>
        </p:nvCxnSpPr>
        <p:spPr>
          <a:xfrm flipV="1">
            <a:off x="2667000" y="3733800"/>
            <a:ext cx="685800" cy="275341"/>
          </a:xfrm>
          <a:prstGeom prst="straightConnector1">
            <a:avLst/>
          </a:prstGeom>
          <a:ln w="22225">
            <a:solidFill>
              <a:schemeClr val="accent6">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p:cNvCxnSpPr>
          <p:nvPr/>
        </p:nvCxnSpPr>
        <p:spPr>
          <a:xfrm>
            <a:off x="2667000" y="4009141"/>
            <a:ext cx="685800" cy="76201"/>
          </a:xfrm>
          <a:prstGeom prst="straightConnector1">
            <a:avLst/>
          </a:prstGeom>
          <a:ln w="22225">
            <a:solidFill>
              <a:schemeClr val="accent6">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371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F8F3F70A-B02B-4462-B539-8C57768D294D}" type="slidenum">
              <a:rPr lang="en-US" smtClean="0"/>
              <a:pPr>
                <a:defRPr/>
              </a:pPr>
              <a:t>22</a:t>
            </a:fld>
            <a:endParaRPr lang="en-US" dirty="0"/>
          </a:p>
        </p:txBody>
      </p:sp>
      <p:sp>
        <p:nvSpPr>
          <p:cNvPr id="3" name="Rectangle 2"/>
          <p:cNvSpPr/>
          <p:nvPr/>
        </p:nvSpPr>
        <p:spPr>
          <a:xfrm>
            <a:off x="304800" y="1886452"/>
            <a:ext cx="3581400" cy="4832092"/>
          </a:xfrm>
          <a:prstGeom prst="rect">
            <a:avLst/>
          </a:prstGeom>
        </p:spPr>
        <p:txBody>
          <a:bodyPr wrap="square">
            <a:spAutoFit/>
          </a:bodyPr>
          <a:lstStyle/>
          <a:p>
            <a:r>
              <a:rPr lang="en-US" sz="1400" dirty="0"/>
              <a:t>I. 	SITE PREPARATION</a:t>
            </a:r>
            <a:endParaRPr lang="en-US" sz="1400" b="1" dirty="0"/>
          </a:p>
          <a:p>
            <a:r>
              <a:rPr lang="en-US" sz="1400" i="1" dirty="0"/>
              <a:t>A. 	Layout</a:t>
            </a:r>
            <a:endParaRPr lang="en-US" sz="1400" b="1" i="1" dirty="0"/>
          </a:p>
          <a:p>
            <a:r>
              <a:rPr lang="en-US" sz="1400" i="1" dirty="0"/>
              <a:t>B. 	Grading</a:t>
            </a:r>
            <a:endParaRPr lang="en-US" sz="1400" b="1" i="1" dirty="0"/>
          </a:p>
          <a:p>
            <a:r>
              <a:rPr lang="en-US" sz="1400" i="1" dirty="0"/>
              <a:t>C. 	Excavation</a:t>
            </a:r>
            <a:endParaRPr lang="en-US" sz="1400" b="1" i="1" dirty="0"/>
          </a:p>
          <a:p>
            <a:r>
              <a:rPr lang="en-US" sz="1400" dirty="0"/>
              <a:t> </a:t>
            </a:r>
            <a:endParaRPr lang="en-US" sz="1400" b="1" dirty="0"/>
          </a:p>
          <a:p>
            <a:r>
              <a:rPr lang="en-US" sz="1400" dirty="0"/>
              <a:t>II.	FOUNDATION</a:t>
            </a:r>
            <a:endParaRPr lang="en-US" sz="1400" b="1" dirty="0"/>
          </a:p>
          <a:p>
            <a:r>
              <a:rPr lang="en-US" sz="1400" i="1" dirty="0"/>
              <a:t>A. 	Erect Forms</a:t>
            </a:r>
            <a:endParaRPr lang="en-US" sz="1400" b="1" i="1" dirty="0"/>
          </a:p>
          <a:p>
            <a:r>
              <a:rPr lang="en-US" sz="1400" i="1" dirty="0"/>
              <a:t>B. 	Pour Concrete</a:t>
            </a:r>
            <a:endParaRPr lang="en-US" sz="1400" b="1" i="1" dirty="0"/>
          </a:p>
          <a:p>
            <a:r>
              <a:rPr lang="en-US" sz="1400" i="1" dirty="0"/>
              <a:t>C. 	Remove Forms</a:t>
            </a:r>
            <a:endParaRPr lang="en-US" sz="1400" b="1" i="1" dirty="0"/>
          </a:p>
          <a:p>
            <a:r>
              <a:rPr lang="en-US" sz="1400" dirty="0"/>
              <a:t> </a:t>
            </a:r>
            <a:endParaRPr lang="en-US" sz="1400" b="1" dirty="0"/>
          </a:p>
          <a:p>
            <a:r>
              <a:rPr lang="en-US" sz="1400" dirty="0"/>
              <a:t>Ill. 	FRAMING</a:t>
            </a:r>
            <a:endParaRPr lang="en-US" sz="1400" b="1" dirty="0"/>
          </a:p>
          <a:p>
            <a:r>
              <a:rPr lang="en-US" sz="1400" i="1" dirty="0"/>
              <a:t>A.	Floor Joists</a:t>
            </a:r>
            <a:endParaRPr lang="en-US" sz="1400" b="1" i="1" dirty="0"/>
          </a:p>
          <a:p>
            <a:r>
              <a:rPr lang="en-US" sz="1400" dirty="0"/>
              <a:t>1. 	Install first‑floor floor joists</a:t>
            </a:r>
          </a:p>
          <a:p>
            <a:r>
              <a:rPr lang="en-US" sz="1400" dirty="0"/>
              <a:t>2.	Install second‑floor floor joists</a:t>
            </a:r>
          </a:p>
          <a:p>
            <a:r>
              <a:rPr lang="en-US" sz="1400" i="1" dirty="0"/>
              <a:t>B.	Sub-flooring</a:t>
            </a:r>
            <a:endParaRPr lang="en-US" sz="1400" b="1" i="1" dirty="0"/>
          </a:p>
          <a:p>
            <a:r>
              <a:rPr lang="en-US" sz="1400" dirty="0"/>
              <a:t>1 	Install first‑floor sub-flooring</a:t>
            </a:r>
          </a:p>
          <a:p>
            <a:r>
              <a:rPr lang="en-US" sz="1400" dirty="0"/>
              <a:t>2.	Install second‑floor sub-flooring</a:t>
            </a:r>
          </a:p>
          <a:p>
            <a:r>
              <a:rPr lang="en-US" sz="1400" i="1" dirty="0"/>
              <a:t>C.	Stud Walls</a:t>
            </a:r>
            <a:endParaRPr lang="en-US" sz="1400" b="1" i="1" dirty="0"/>
          </a:p>
          <a:p>
            <a:r>
              <a:rPr lang="en-US" sz="1400" dirty="0"/>
              <a:t>1.	Erect first‑floor stud walls</a:t>
            </a:r>
          </a:p>
          <a:p>
            <a:r>
              <a:rPr lang="en-US" sz="1400" dirty="0"/>
              <a:t>2.	Erect second‑floor stud walls</a:t>
            </a:r>
          </a:p>
          <a:p>
            <a:r>
              <a:rPr lang="en-US" sz="1400" i="1" dirty="0"/>
              <a:t>D.	Frame Roof</a:t>
            </a:r>
            <a:endParaRPr lang="en-US" sz="1400" b="1" i="1" dirty="0"/>
          </a:p>
          <a:p>
            <a:r>
              <a:rPr lang="en-US" sz="1400" dirty="0"/>
              <a:t> </a:t>
            </a:r>
            <a:endParaRPr lang="en-US" sz="1400" b="1" dirty="0"/>
          </a:p>
        </p:txBody>
      </p:sp>
      <p:sp>
        <p:nvSpPr>
          <p:cNvPr id="4" name="Rectangle 3"/>
          <p:cNvSpPr/>
          <p:nvPr/>
        </p:nvSpPr>
        <p:spPr>
          <a:xfrm>
            <a:off x="4267200" y="87928"/>
            <a:ext cx="4572000" cy="6555641"/>
          </a:xfrm>
          <a:prstGeom prst="rect">
            <a:avLst/>
          </a:prstGeom>
        </p:spPr>
        <p:txBody>
          <a:bodyPr>
            <a:spAutoFit/>
          </a:bodyPr>
          <a:lstStyle/>
          <a:p>
            <a:r>
              <a:rPr lang="en-US" sz="1200" dirty="0"/>
              <a:t>IV.	UTILITIES</a:t>
            </a:r>
            <a:endParaRPr lang="en-US" sz="1200" b="1" dirty="0"/>
          </a:p>
          <a:p>
            <a:r>
              <a:rPr lang="en-US" sz="1200" i="1" dirty="0"/>
              <a:t>A.	Electrical</a:t>
            </a:r>
            <a:endParaRPr lang="en-US" sz="1200" b="1" i="1" dirty="0"/>
          </a:p>
          <a:p>
            <a:r>
              <a:rPr lang="en-US" sz="1200" dirty="0"/>
              <a:t>1. 	Rough In</a:t>
            </a:r>
          </a:p>
          <a:p>
            <a:r>
              <a:rPr lang="en-US" sz="1200" dirty="0"/>
              <a:t>2.	Building inspection</a:t>
            </a:r>
          </a:p>
          <a:p>
            <a:r>
              <a:rPr lang="en-US" sz="1200" dirty="0"/>
              <a:t>3.	Finish work</a:t>
            </a:r>
          </a:p>
          <a:p>
            <a:r>
              <a:rPr lang="en-US" sz="1200" i="1" dirty="0"/>
              <a:t>B.	Plumbing</a:t>
            </a:r>
            <a:endParaRPr lang="en-US" sz="1200" b="1" i="1" dirty="0"/>
          </a:p>
          <a:p>
            <a:r>
              <a:rPr lang="en-US" sz="1200" dirty="0"/>
              <a:t>1.	Rough in</a:t>
            </a:r>
          </a:p>
          <a:p>
            <a:r>
              <a:rPr lang="en-US" sz="1200" dirty="0"/>
              <a:t>2.	Building inspection</a:t>
            </a:r>
          </a:p>
          <a:p>
            <a:r>
              <a:rPr lang="en-US" sz="1200" dirty="0"/>
              <a:t>3. 	Finish work</a:t>
            </a:r>
          </a:p>
          <a:p>
            <a:r>
              <a:rPr lang="en-US" sz="1200" i="1" dirty="0"/>
              <a:t>C.	Gas</a:t>
            </a:r>
            <a:endParaRPr lang="en-US" sz="1200" b="1" i="1" dirty="0"/>
          </a:p>
          <a:p>
            <a:r>
              <a:rPr lang="en-US" sz="1200" dirty="0"/>
              <a:t>1.	Rough in</a:t>
            </a:r>
          </a:p>
          <a:p>
            <a:r>
              <a:rPr lang="en-US" sz="1200" dirty="0"/>
              <a:t>2. 	Building inspection</a:t>
            </a:r>
          </a:p>
          <a:p>
            <a:r>
              <a:rPr lang="en-US" sz="1200" dirty="0"/>
              <a:t>3. 	Finish work</a:t>
            </a:r>
          </a:p>
          <a:p>
            <a:br>
              <a:rPr lang="en-US" sz="1200" dirty="0"/>
            </a:br>
            <a:r>
              <a:rPr lang="en-US" sz="1200" dirty="0"/>
              <a:t> </a:t>
            </a:r>
            <a:endParaRPr lang="en-US" sz="1200" b="1" dirty="0"/>
          </a:p>
          <a:p>
            <a:r>
              <a:rPr lang="en-US" sz="1200" dirty="0"/>
              <a:t>V.	WALLS</a:t>
            </a:r>
            <a:endParaRPr lang="en-US" sz="1200" b="1" dirty="0"/>
          </a:p>
          <a:p>
            <a:r>
              <a:rPr lang="en-US" sz="1200" dirty="0"/>
              <a:t>A. 	Hang sheetrock</a:t>
            </a:r>
            <a:endParaRPr lang="en-US" sz="1200" b="1" dirty="0"/>
          </a:p>
          <a:p>
            <a:r>
              <a:rPr lang="en-US" sz="1200" dirty="0"/>
              <a:t>B.	Tape and bed</a:t>
            </a:r>
            <a:endParaRPr lang="en-US" sz="1200" b="1" dirty="0"/>
          </a:p>
          <a:p>
            <a:r>
              <a:rPr lang="en-US" sz="1200" dirty="0"/>
              <a:t> </a:t>
            </a:r>
            <a:endParaRPr lang="en-US" sz="1200" b="1" dirty="0"/>
          </a:p>
          <a:p>
            <a:r>
              <a:rPr lang="en-US" sz="1200" dirty="0"/>
              <a:t>VI.	ROOFING</a:t>
            </a:r>
            <a:endParaRPr lang="en-US" sz="1200" b="1" dirty="0"/>
          </a:p>
          <a:p>
            <a:r>
              <a:rPr lang="en-US" sz="1200" dirty="0"/>
              <a:t>A. 	Install sheathing</a:t>
            </a:r>
            <a:endParaRPr lang="en-US" sz="1200" b="1" dirty="0"/>
          </a:p>
          <a:p>
            <a:r>
              <a:rPr lang="en-US" sz="1200" dirty="0"/>
              <a:t>B. 	Lay shingles</a:t>
            </a:r>
            <a:endParaRPr lang="en-US" sz="1200" b="1" dirty="0"/>
          </a:p>
          <a:p>
            <a:r>
              <a:rPr lang="en-US" sz="1200" dirty="0"/>
              <a:t> </a:t>
            </a:r>
            <a:endParaRPr lang="en-US" sz="1200" b="1" dirty="0"/>
          </a:p>
          <a:p>
            <a:r>
              <a:rPr lang="en-US" sz="1200" dirty="0"/>
              <a:t>VII.	FINISH WORK</a:t>
            </a:r>
            <a:endParaRPr lang="en-US" sz="1200" b="1" dirty="0"/>
          </a:p>
          <a:p>
            <a:r>
              <a:rPr lang="en-US" sz="1200" dirty="0"/>
              <a:t>A.	Interior</a:t>
            </a:r>
            <a:endParaRPr lang="en-US" sz="1200" b="1" dirty="0"/>
          </a:p>
          <a:p>
            <a:r>
              <a:rPr lang="en-US" sz="1200" dirty="0"/>
              <a:t>1.	Install cabinets</a:t>
            </a:r>
          </a:p>
          <a:p>
            <a:r>
              <a:rPr lang="en-US" sz="1200" dirty="0"/>
              <a:t>2.	Install appliances</a:t>
            </a:r>
          </a:p>
          <a:p>
            <a:r>
              <a:rPr lang="en-US" sz="1200" dirty="0"/>
              <a:t>3.	Install furnace</a:t>
            </a:r>
          </a:p>
          <a:p>
            <a:r>
              <a:rPr lang="en-US" sz="1200" dirty="0"/>
              <a:t>4.	Lay carpet</a:t>
            </a:r>
          </a:p>
          <a:p>
            <a:r>
              <a:rPr lang="en-US" sz="1200" dirty="0"/>
              <a:t>5.	Paint walls and molding</a:t>
            </a:r>
          </a:p>
          <a:p>
            <a:r>
              <a:rPr lang="en-US" sz="1200" dirty="0"/>
              <a:t>6.	Hang wallpaper</a:t>
            </a:r>
          </a:p>
          <a:p>
            <a:r>
              <a:rPr lang="en-US" sz="1200" dirty="0"/>
              <a:t>7.	Lay tile</a:t>
            </a:r>
          </a:p>
          <a:p>
            <a:r>
              <a:rPr lang="en-US" sz="1200" dirty="0"/>
              <a:t> </a:t>
            </a:r>
            <a:endParaRPr lang="en-US" sz="1200" b="1" dirty="0"/>
          </a:p>
          <a:p>
            <a:r>
              <a:rPr lang="en-US" sz="1200" dirty="0"/>
              <a:t>VIII.	LANDSCAPING</a:t>
            </a:r>
            <a:endParaRPr lang="en-US" sz="1200" b="1" dirty="0"/>
          </a:p>
          <a:p>
            <a:r>
              <a:rPr lang="en-US" sz="1200" dirty="0"/>
              <a:t> </a:t>
            </a:r>
          </a:p>
        </p:txBody>
      </p:sp>
      <p:sp>
        <p:nvSpPr>
          <p:cNvPr id="6" name="Title 1"/>
          <p:cNvSpPr txBox="1">
            <a:spLocks/>
          </p:cNvSpPr>
          <p:nvPr/>
        </p:nvSpPr>
        <p:spPr>
          <a:xfrm>
            <a:off x="304800" y="228600"/>
            <a:ext cx="3962400" cy="1371600"/>
          </a:xfrm>
          <a:prstGeom prst="rect">
            <a:avLst/>
          </a:prstGeom>
        </p:spPr>
        <p:txBody>
          <a:bodyPr>
            <a:normAutofit fontScale="67500" lnSpcReduction="20000"/>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CA" dirty="0"/>
              <a:t>Another WBS for the Construction of a House</a:t>
            </a:r>
          </a:p>
        </p:txBody>
      </p:sp>
      <p:sp>
        <p:nvSpPr>
          <p:cNvPr id="8" name="TextBox 7">
            <a:hlinkClick r:id="" action="ppaction://noaction" highlightClick="1"/>
          </p:cNvPr>
          <p:cNvSpPr txBox="1"/>
          <p:nvPr/>
        </p:nvSpPr>
        <p:spPr>
          <a:xfrm>
            <a:off x="7038108" y="1096820"/>
            <a:ext cx="1828800" cy="2031325"/>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t>Note a different type of </a:t>
            </a:r>
            <a:r>
              <a:rPr lang="en-US" b="1" dirty="0"/>
              <a:t>WBS Code </a:t>
            </a:r>
            <a:r>
              <a:rPr lang="en-US" dirty="0"/>
              <a:t>naming convention that does </a:t>
            </a:r>
            <a:r>
              <a:rPr lang="en-US" b="1" dirty="0"/>
              <a:t>not</a:t>
            </a:r>
            <a:r>
              <a:rPr lang="en-US" dirty="0"/>
              <a:t> convey the WBS levels as well.  </a:t>
            </a:r>
          </a:p>
        </p:txBody>
      </p:sp>
      <p:sp>
        <p:nvSpPr>
          <p:cNvPr id="9" name="TextBox 8">
            <a:hlinkClick r:id="" action="ppaction://noaction" highlightClick="1"/>
          </p:cNvPr>
          <p:cNvSpPr txBox="1"/>
          <p:nvPr/>
        </p:nvSpPr>
        <p:spPr>
          <a:xfrm>
            <a:off x="7040132" y="3810000"/>
            <a:ext cx="1828800" cy="2308324"/>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t>Can you easily tell which is an Activity and which is a WP/Deliverable in both section II and section III?</a:t>
            </a:r>
          </a:p>
        </p:txBody>
      </p:sp>
    </p:spTree>
    <p:extLst>
      <p:ext uri="{BB962C8B-B14F-4D97-AF65-F5344CB8AC3E}">
        <p14:creationId xmlns:p14="http://schemas.microsoft.com/office/powerpoint/2010/main" val="192098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1960" y="76200"/>
            <a:ext cx="7321190" cy="1143000"/>
          </a:xfrm>
        </p:spPr>
        <p:txBody>
          <a:bodyPr>
            <a:normAutofit fontScale="90000"/>
          </a:bodyPr>
          <a:lstStyle/>
          <a:p>
            <a:r>
              <a:rPr lang="en-US" b="1" dirty="0"/>
              <a:t>The Work Breakdown Process: From the Top Down</a:t>
            </a:r>
            <a:endParaRPr lang="en-US" dirty="0"/>
          </a:p>
        </p:txBody>
      </p:sp>
      <p:sp>
        <p:nvSpPr>
          <p:cNvPr id="4" name="Content Placeholder 3"/>
          <p:cNvSpPr>
            <a:spLocks noGrp="1"/>
          </p:cNvSpPr>
          <p:nvPr>
            <p:ph idx="1"/>
          </p:nvPr>
        </p:nvSpPr>
        <p:spPr>
          <a:xfrm>
            <a:off x="304800" y="1262417"/>
            <a:ext cx="8229600" cy="5033607"/>
          </a:xfrm>
        </p:spPr>
        <p:txBody>
          <a:bodyPr/>
          <a:lstStyle/>
          <a:p>
            <a:pPr marL="342900" indent="-342900">
              <a:buFont typeface="+mj-lt"/>
              <a:buAutoNum type="arabicPeriod"/>
            </a:pPr>
            <a:r>
              <a:rPr lang="en-US" sz="1800" b="1" dirty="0"/>
              <a:t>First identify the project. (Level 1)</a:t>
            </a:r>
          </a:p>
          <a:p>
            <a:pPr marL="514350" lvl="0" indent="-514350">
              <a:buFont typeface="+mj-lt"/>
              <a:buAutoNum type="arabicPeriod"/>
            </a:pPr>
            <a:r>
              <a:rPr lang="en-US" sz="1800" b="1" dirty="0"/>
              <a:t>Second identify the major </a:t>
            </a:r>
            <a:r>
              <a:rPr lang="en-US" sz="1800" dirty="0"/>
              <a:t>components / deliverables  of work to be accomplished. </a:t>
            </a:r>
            <a:r>
              <a:rPr lang="en-US" sz="1800" b="1" dirty="0"/>
              <a:t> (Level 2)</a:t>
            </a:r>
          </a:p>
          <a:p>
            <a:pPr lvl="2"/>
            <a:r>
              <a:rPr lang="en-US" sz="1800" b="1" dirty="0"/>
              <a:t>Physical</a:t>
            </a:r>
            <a:r>
              <a:rPr lang="en-US" sz="1800" dirty="0"/>
              <a:t> Decomposition – product building with summary approach</a:t>
            </a:r>
          </a:p>
          <a:p>
            <a:pPr lvl="2"/>
            <a:r>
              <a:rPr lang="en-US" sz="1800" b="1" dirty="0"/>
              <a:t>Functional</a:t>
            </a:r>
            <a:r>
              <a:rPr lang="en-US" sz="1800" dirty="0"/>
              <a:t> Decomposition – system functionality focus</a:t>
            </a:r>
          </a:p>
          <a:p>
            <a:pPr lvl="2"/>
            <a:r>
              <a:rPr lang="en-US" sz="1800" dirty="0"/>
              <a:t>Design-Build-Test-Implement – methodology or </a:t>
            </a:r>
            <a:r>
              <a:rPr lang="en-US" sz="1800" b="1" dirty="0"/>
              <a:t>lifecycle</a:t>
            </a:r>
            <a:r>
              <a:rPr lang="en-US" sz="1800" dirty="0"/>
              <a:t> phase focus</a:t>
            </a:r>
          </a:p>
          <a:p>
            <a:pPr lvl="2"/>
            <a:r>
              <a:rPr lang="en-US" sz="1800" b="1" dirty="0"/>
              <a:t>Objectives</a:t>
            </a:r>
            <a:r>
              <a:rPr lang="en-US" sz="1800" dirty="0"/>
              <a:t> – senior management or customer focus on reporting to deliverables</a:t>
            </a:r>
          </a:p>
          <a:p>
            <a:pPr lvl="2"/>
            <a:r>
              <a:rPr lang="en-US" sz="1800" b="1" dirty="0"/>
              <a:t>Geographical</a:t>
            </a:r>
            <a:r>
              <a:rPr lang="en-US" sz="1800" dirty="0"/>
              <a:t> – coordination and communication focus across locations</a:t>
            </a:r>
          </a:p>
          <a:p>
            <a:pPr lvl="2"/>
            <a:r>
              <a:rPr lang="en-US" sz="1800" b="1" dirty="0"/>
              <a:t>Business Function </a:t>
            </a:r>
            <a:r>
              <a:rPr lang="en-US" sz="1800" dirty="0"/>
              <a:t>– focus on business process with integration complications</a:t>
            </a:r>
          </a:p>
          <a:p>
            <a:pPr lvl="2"/>
            <a:r>
              <a:rPr lang="en-US" sz="1800" b="1" dirty="0"/>
              <a:t>Departmental</a:t>
            </a:r>
            <a:r>
              <a:rPr lang="en-US" sz="1800" dirty="0"/>
              <a:t> – focus is on organizational control of one manager </a:t>
            </a:r>
          </a:p>
          <a:p>
            <a:pPr marL="457200" indent="-457200">
              <a:buFont typeface="+mj-lt"/>
              <a:buAutoNum type="arabicPeriod"/>
            </a:pPr>
            <a:r>
              <a:rPr lang="en-US" sz="1800" b="1" dirty="0"/>
              <a:t>Identify the next level of work  (Level 3) </a:t>
            </a:r>
            <a:r>
              <a:rPr lang="en-US" sz="1800" dirty="0"/>
              <a:t>under each major component and list them under their top-level groups.  </a:t>
            </a:r>
            <a:r>
              <a:rPr lang="en-US" sz="1800" b="1" dirty="0"/>
              <a:t>Often sub-deliverables.</a:t>
            </a:r>
          </a:p>
          <a:p>
            <a:pPr marL="457200" lvl="0" indent="-457200">
              <a:buFont typeface="+mj-lt"/>
              <a:buAutoNum type="arabicPeriod"/>
            </a:pPr>
            <a:r>
              <a:rPr lang="en-US" sz="1800" b="1" dirty="0"/>
              <a:t>Continue to break down the work </a:t>
            </a:r>
            <a:r>
              <a:rPr lang="en-US" sz="1800" dirty="0"/>
              <a:t>under each Level 2 items to the lowest level that can be comfortable managed. (Levels 3 and 4+)</a:t>
            </a:r>
            <a:endParaRPr lang="en-US" sz="2000" dirty="0"/>
          </a:p>
          <a:p>
            <a:pPr marL="514350" indent="-514350">
              <a:buFont typeface="+mj-lt"/>
              <a:buAutoNum type="arabicPeriod"/>
            </a:pPr>
            <a:endParaRPr lang="en-US" sz="2800" dirty="0"/>
          </a:p>
        </p:txBody>
      </p:sp>
      <p:sp>
        <p:nvSpPr>
          <p:cNvPr id="2" name="Slide Number Placeholder 1"/>
          <p:cNvSpPr>
            <a:spLocks noGrp="1"/>
          </p:cNvSpPr>
          <p:nvPr>
            <p:ph type="sldNum" sz="quarter" idx="10"/>
          </p:nvPr>
        </p:nvSpPr>
        <p:spPr/>
        <p:txBody>
          <a:bodyPr/>
          <a:lstStyle/>
          <a:p>
            <a:pPr>
              <a:defRPr/>
            </a:pPr>
            <a:fld id="{F8F3F70A-B02B-4462-B539-8C57768D294D}" type="slidenum">
              <a:rPr lang="en-US" smtClean="0"/>
              <a:pPr>
                <a:defRPr/>
              </a:pPr>
              <a:t>23</a:t>
            </a:fld>
            <a:endParaRPr lang="en-US" dirty="0"/>
          </a:p>
        </p:txBody>
      </p:sp>
      <p:sp>
        <p:nvSpPr>
          <p:cNvPr id="5" name="Action Button: Help 4">
            <a:hlinkClick r:id="" action="ppaction://noaction" highlightClick="1"/>
          </p:cNvPr>
          <p:cNvSpPr/>
          <p:nvPr/>
        </p:nvSpPr>
        <p:spPr>
          <a:xfrm>
            <a:off x="4800600" y="1230669"/>
            <a:ext cx="2819400" cy="3810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What about </a:t>
            </a:r>
            <a:r>
              <a:rPr lang="en-US" b="1" dirty="0"/>
              <a:t>bottom</a:t>
            </a:r>
            <a:r>
              <a:rPr lang="en-US" dirty="0"/>
              <a:t> up?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6074603"/>
            <a:ext cx="999831" cy="707197"/>
          </a:xfrm>
          <a:prstGeom prst="rect">
            <a:avLst/>
          </a:prstGeom>
        </p:spPr>
      </p:pic>
    </p:spTree>
    <p:extLst>
      <p:ext uri="{BB962C8B-B14F-4D97-AF65-F5344CB8AC3E}">
        <p14:creationId xmlns:p14="http://schemas.microsoft.com/office/powerpoint/2010/main" val="1552084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457200" y="152400"/>
            <a:ext cx="7412639" cy="1447800"/>
          </a:xfrm>
        </p:spPr>
        <p:txBody>
          <a:bodyPr>
            <a:normAutofit fontScale="90000"/>
          </a:bodyPr>
          <a:lstStyle/>
          <a:p>
            <a:pPr eaLnBrk="1" hangingPunct="1"/>
            <a:r>
              <a:rPr lang="en-US" sz="3200" dirty="0"/>
              <a:t>Create a WBS </a:t>
            </a:r>
            <a:r>
              <a:rPr lang="en-US" sz="3200" b="1" dirty="0"/>
              <a:t>in an </a:t>
            </a:r>
            <a:r>
              <a:rPr lang="en-US" sz="3200" b="1" dirty="0">
                <a:solidFill>
                  <a:srgbClr val="FF0000"/>
                </a:solidFill>
              </a:rPr>
              <a:t>MS Project File (also called an MSP file or a .mpp file) </a:t>
            </a:r>
            <a:br>
              <a:rPr lang="en-US" sz="3200" dirty="0">
                <a:solidFill>
                  <a:srgbClr val="FF0000"/>
                </a:solidFill>
              </a:rPr>
            </a:br>
            <a:r>
              <a:rPr lang="en-US" sz="3200" dirty="0"/>
              <a:t>Enter WBS components and Activities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05-</a:t>
            </a:r>
            <a:fld id="{983DAA84-C359-47CA-857F-19B79DAB056C}" type="slidenum">
              <a:rPr lang="en-US">
                <a:solidFill>
                  <a:srgbClr val="045C75"/>
                </a:solidFill>
                <a:cs typeface="Arial" charset="0"/>
              </a:rPr>
              <a:pPr fontAlgn="base">
                <a:spcBef>
                  <a:spcPct val="0"/>
                </a:spcBef>
                <a:spcAft>
                  <a:spcPct val="0"/>
                </a:spcAft>
                <a:defRPr/>
              </a:pPr>
              <a:t>24</a:t>
            </a:fld>
            <a:endParaRPr lang="en-US">
              <a:solidFill>
                <a:srgbClr val="045C75"/>
              </a:solidFill>
              <a:cs typeface="Arial" charset="0"/>
            </a:endParaRPr>
          </a:p>
        </p:txBody>
      </p:sp>
      <p:pic>
        <p:nvPicPr>
          <p:cNvPr id="38915" name="Picture 4"/>
          <p:cNvPicPr>
            <a:picLocks noChangeAspect="1" noChangeArrowheads="1"/>
          </p:cNvPicPr>
          <p:nvPr/>
        </p:nvPicPr>
        <p:blipFill>
          <a:blip r:embed="rId3"/>
          <a:srcRect/>
          <a:stretch>
            <a:fillRect/>
          </a:stretch>
        </p:blipFill>
        <p:spPr bwMode="auto">
          <a:xfrm>
            <a:off x="381000" y="1676400"/>
            <a:ext cx="8077200" cy="4343400"/>
          </a:xfrm>
          <a:prstGeom prst="rect">
            <a:avLst/>
          </a:prstGeom>
          <a:noFill/>
          <a:ln w="9525">
            <a:solidFill>
              <a:srgbClr val="000000"/>
            </a:solidFill>
            <a:miter lim="800000"/>
            <a:headEnd/>
            <a:tailEnd/>
          </a:ln>
        </p:spPr>
      </p:pic>
      <p:sp>
        <p:nvSpPr>
          <p:cNvPr id="38916" name="TextBox 2"/>
          <p:cNvSpPr txBox="1">
            <a:spLocks noChangeArrowheads="1"/>
          </p:cNvSpPr>
          <p:nvPr/>
        </p:nvSpPr>
        <p:spPr bwMode="auto">
          <a:xfrm>
            <a:off x="7582639" y="6125804"/>
            <a:ext cx="875561" cy="276999"/>
          </a:xfrm>
          <a:prstGeom prst="rect">
            <a:avLst/>
          </a:prstGeom>
          <a:noFill/>
          <a:ln w="9525">
            <a:noFill/>
            <a:miter lim="800000"/>
            <a:headEnd/>
            <a:tailEnd/>
          </a:ln>
        </p:spPr>
        <p:txBody>
          <a:bodyPr wrap="none">
            <a:spAutoFit/>
          </a:bodyPr>
          <a:lstStyle/>
          <a:p>
            <a:r>
              <a:rPr lang="en-US" sz="1200" dirty="0"/>
              <a:t>Figure 5.7</a:t>
            </a:r>
          </a:p>
        </p:txBody>
      </p:sp>
      <p:sp>
        <p:nvSpPr>
          <p:cNvPr id="3" name="TextBox 2"/>
          <p:cNvSpPr txBox="1"/>
          <p:nvPr/>
        </p:nvSpPr>
        <p:spPr>
          <a:xfrm>
            <a:off x="374073" y="6055863"/>
            <a:ext cx="8610600" cy="369332"/>
          </a:xfrm>
          <a:prstGeom prst="rect">
            <a:avLst/>
          </a:prstGeom>
          <a:noFill/>
        </p:spPr>
        <p:txBody>
          <a:bodyPr wrap="square" rtlCol="0">
            <a:spAutoFit/>
          </a:bodyPr>
          <a:lstStyle/>
          <a:p>
            <a:r>
              <a:rPr lang="en-US" b="1" dirty="0">
                <a:solidFill>
                  <a:srgbClr val="FF0000"/>
                </a:solidFill>
              </a:rPr>
              <a:t>There is a difference between a WBS deliverable and an activity.</a:t>
            </a:r>
          </a:p>
        </p:txBody>
      </p:sp>
      <p:sp>
        <p:nvSpPr>
          <p:cNvPr id="5" name="TextBox 4"/>
          <p:cNvSpPr txBox="1"/>
          <p:nvPr/>
        </p:nvSpPr>
        <p:spPr>
          <a:xfrm>
            <a:off x="5334000" y="3476082"/>
            <a:ext cx="28956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CA" dirty="0"/>
              <a:t>Enter the “WBS elements to the left” into a blank MSP file, we will use indents to group our tasks.</a:t>
            </a:r>
          </a:p>
        </p:txBody>
      </p:sp>
      <p:sp>
        <p:nvSpPr>
          <p:cNvPr id="6" name="Action Button: Help 5">
            <a:hlinkClick r:id="" action="ppaction://noaction" highlightClick="1"/>
          </p:cNvPr>
          <p:cNvSpPr/>
          <p:nvPr/>
        </p:nvSpPr>
        <p:spPr>
          <a:xfrm>
            <a:off x="5334000" y="4782415"/>
            <a:ext cx="2895600" cy="1124454"/>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Why are we using the term “task” when it is has multiple meanings in industry?</a:t>
            </a:r>
          </a:p>
        </p:txBody>
      </p:sp>
    </p:spTree>
    <p:extLst>
      <p:ext uri="{BB962C8B-B14F-4D97-AF65-F5344CB8AC3E}">
        <p14:creationId xmlns:p14="http://schemas.microsoft.com/office/powerpoint/2010/main" val="323583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98417" y="142758"/>
            <a:ext cx="7412639" cy="1143000"/>
          </a:xfrm>
        </p:spPr>
        <p:txBody>
          <a:bodyPr>
            <a:normAutofit fontScale="90000"/>
          </a:bodyPr>
          <a:lstStyle/>
          <a:p>
            <a:pPr eaLnBrk="1" hangingPunct="1"/>
            <a:r>
              <a:rPr lang="en-US" sz="3200" dirty="0"/>
              <a:t>Create a WBS </a:t>
            </a:r>
            <a:r>
              <a:rPr lang="en-US" sz="3200" b="1" dirty="0"/>
              <a:t>in an </a:t>
            </a:r>
            <a:r>
              <a:rPr lang="en-US" sz="3200" b="1" dirty="0">
                <a:solidFill>
                  <a:srgbClr val="FF0000"/>
                </a:solidFill>
              </a:rPr>
              <a:t>MS Project File (.mpp file) </a:t>
            </a:r>
            <a:br>
              <a:rPr lang="en-US" sz="3200" dirty="0">
                <a:solidFill>
                  <a:srgbClr val="FF0000"/>
                </a:solidFill>
              </a:rPr>
            </a:br>
            <a:r>
              <a:rPr lang="en-US" sz="3200" dirty="0"/>
              <a:t>Enter WBS components and Activities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05-</a:t>
            </a:r>
            <a:fld id="{983DAA84-C359-47CA-857F-19B79DAB056C}" type="slidenum">
              <a:rPr lang="en-US">
                <a:solidFill>
                  <a:srgbClr val="045C75"/>
                </a:solidFill>
                <a:cs typeface="Arial" charset="0"/>
              </a:rPr>
              <a:pPr fontAlgn="base">
                <a:spcBef>
                  <a:spcPct val="0"/>
                </a:spcBef>
                <a:spcAft>
                  <a:spcPct val="0"/>
                </a:spcAft>
                <a:defRPr/>
              </a:pPr>
              <a:t>25</a:t>
            </a:fld>
            <a:endParaRPr lang="en-US">
              <a:solidFill>
                <a:srgbClr val="045C75"/>
              </a:solidFill>
              <a:cs typeface="Arial" charset="0"/>
            </a:endParaRPr>
          </a:p>
        </p:txBody>
      </p:sp>
      <p:pic>
        <p:nvPicPr>
          <p:cNvPr id="38915" name="Picture 4"/>
          <p:cNvPicPr>
            <a:picLocks noChangeAspect="1" noChangeArrowheads="1"/>
          </p:cNvPicPr>
          <p:nvPr/>
        </p:nvPicPr>
        <p:blipFill rotWithShape="1">
          <a:blip r:embed="rId3"/>
          <a:srcRect r="43777" b="8849"/>
          <a:stretch/>
        </p:blipFill>
        <p:spPr bwMode="auto">
          <a:xfrm>
            <a:off x="371028" y="1248009"/>
            <a:ext cx="4249783" cy="3704991"/>
          </a:xfrm>
          <a:prstGeom prst="rect">
            <a:avLst/>
          </a:prstGeom>
          <a:noFill/>
          <a:ln w="9525">
            <a:solidFill>
              <a:srgbClr val="000000"/>
            </a:solidFill>
            <a:miter lim="800000"/>
            <a:headEnd/>
            <a:tailEnd/>
          </a:ln>
        </p:spPr>
      </p:pic>
      <p:sp>
        <p:nvSpPr>
          <p:cNvPr id="38916" name="TextBox 2"/>
          <p:cNvSpPr txBox="1">
            <a:spLocks noChangeArrowheads="1"/>
          </p:cNvSpPr>
          <p:nvPr/>
        </p:nvSpPr>
        <p:spPr bwMode="auto">
          <a:xfrm>
            <a:off x="533400" y="4572000"/>
            <a:ext cx="758541" cy="246221"/>
          </a:xfrm>
          <a:prstGeom prst="rect">
            <a:avLst/>
          </a:prstGeom>
          <a:noFill/>
          <a:ln w="9525">
            <a:noFill/>
            <a:miter lim="800000"/>
            <a:headEnd/>
            <a:tailEnd/>
          </a:ln>
        </p:spPr>
        <p:txBody>
          <a:bodyPr wrap="none">
            <a:spAutoFit/>
          </a:bodyPr>
          <a:lstStyle/>
          <a:p>
            <a:r>
              <a:rPr lang="en-US" sz="1000" dirty="0"/>
              <a:t>Figure 5.7</a:t>
            </a:r>
          </a:p>
        </p:txBody>
      </p:sp>
      <p:sp>
        <p:nvSpPr>
          <p:cNvPr id="6" name="Rectangle 5">
            <a:hlinkClick r:id="" action="ppaction://noaction" highlightClick="1"/>
          </p:cNvPr>
          <p:cNvSpPr/>
          <p:nvPr/>
        </p:nvSpPr>
        <p:spPr>
          <a:xfrm>
            <a:off x="360964" y="5719940"/>
            <a:ext cx="3892229"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MS Project uses only Summary Tasks and Detailed Tasks, the former are deliverables, the latter Activities</a:t>
            </a:r>
          </a:p>
        </p:txBody>
      </p:sp>
      <p:sp>
        <p:nvSpPr>
          <p:cNvPr id="11" name="TextBox 10"/>
          <p:cNvSpPr txBox="1"/>
          <p:nvPr/>
        </p:nvSpPr>
        <p:spPr>
          <a:xfrm>
            <a:off x="4783183" y="1238054"/>
            <a:ext cx="3962400" cy="3714946"/>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pPr marL="285750" indent="-285750">
              <a:buFont typeface="Arial" panose="020B0604020202020204" pitchFamily="34" charset="0"/>
              <a:buChar char="•"/>
            </a:pPr>
            <a:r>
              <a:rPr lang="en-CA" sz="1600" dirty="0"/>
              <a:t>Enter all the task names, don’t enter the WBS Code, MSP will do this for us.</a:t>
            </a:r>
          </a:p>
          <a:p>
            <a:pPr marL="285750" indent="-285750">
              <a:buFont typeface="Arial" panose="020B0604020202020204" pitchFamily="34" charset="0"/>
              <a:buChar char="•"/>
            </a:pPr>
            <a:r>
              <a:rPr lang="en-CA" sz="1600" dirty="0"/>
              <a:t>Enter an arbitrary duration of 2 days for Activities so we can see it graphically</a:t>
            </a:r>
          </a:p>
          <a:p>
            <a:pPr marL="285750" indent="-285750">
              <a:buFont typeface="Arial" panose="020B0604020202020204" pitchFamily="34" charset="0"/>
              <a:buChar char="•"/>
            </a:pPr>
            <a:r>
              <a:rPr lang="en-CA" sz="1600" dirty="0"/>
              <a:t>Use the indent button</a:t>
            </a:r>
          </a:p>
          <a:p>
            <a:pPr marL="285750" indent="-285750">
              <a:buFont typeface="Arial" panose="020B0604020202020204" pitchFamily="34" charset="0"/>
              <a:buChar char="•"/>
            </a:pPr>
            <a:r>
              <a:rPr lang="en-CA" sz="1600" dirty="0"/>
              <a:t>Make the Task Name column wide enough</a:t>
            </a:r>
          </a:p>
          <a:p>
            <a:pPr marL="285750" indent="-285750">
              <a:buFont typeface="Arial" panose="020B0604020202020204" pitchFamily="34" charset="0"/>
              <a:buChar char="•"/>
            </a:pPr>
            <a:r>
              <a:rPr lang="en-CA" sz="1600" dirty="0"/>
              <a:t>Turn on WBS Code, use the Format tab, then Outline Number</a:t>
            </a:r>
          </a:p>
          <a:p>
            <a:pPr marL="285750" indent="-285750">
              <a:buFont typeface="Arial" panose="020B0604020202020204" pitchFamily="34" charset="0"/>
              <a:buChar char="•"/>
            </a:pPr>
            <a:r>
              <a:rPr lang="en-CA" sz="1600" dirty="0"/>
              <a:t>Convert the Deliverables (Summary Tasks in MSP terms) into nouns</a:t>
            </a:r>
          </a:p>
          <a:p>
            <a:pPr marL="285750" indent="-285750">
              <a:buFont typeface="Arial" panose="020B0604020202020204" pitchFamily="34" charset="0"/>
              <a:buChar char="•"/>
            </a:pPr>
            <a:r>
              <a:rPr lang="en-CA" sz="1600" dirty="0"/>
              <a:t>Highlight colour the Activities light blue, the WP’s yellow, and higher level deliverables green</a:t>
            </a:r>
          </a:p>
        </p:txBody>
      </p:sp>
      <p:sp>
        <p:nvSpPr>
          <p:cNvPr id="12" name="Rectangle 11">
            <a:hlinkClick r:id="" action="ppaction://noaction" highlightClick="1"/>
          </p:cNvPr>
          <p:cNvSpPr/>
          <p:nvPr/>
        </p:nvSpPr>
        <p:spPr>
          <a:xfrm>
            <a:off x="4370927" y="5724864"/>
            <a:ext cx="3579213"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a:solidFill>
                  <a:srgbClr val="FF0000"/>
                </a:solidFill>
              </a:rPr>
              <a:t>Colour coding of tasks is for learning purposes only and is not done in business situations</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4564" y="5057464"/>
            <a:ext cx="602003" cy="637992"/>
          </a:xfrm>
          <a:prstGeom prst="rect">
            <a:avLst/>
          </a:prstGeom>
        </p:spPr>
      </p:pic>
      <p:sp>
        <p:nvSpPr>
          <p:cNvPr id="13" name="Octagon 12"/>
          <p:cNvSpPr>
            <a:spLocks noChangeAspect="1"/>
          </p:cNvSpPr>
          <p:nvPr/>
        </p:nvSpPr>
        <p:spPr>
          <a:xfrm>
            <a:off x="8320979" y="571994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4" name="Rectangle 13">
            <a:hlinkClick r:id="" action="ppaction://noaction" highlightClick="1"/>
          </p:cNvPr>
          <p:cNvSpPr/>
          <p:nvPr/>
        </p:nvSpPr>
        <p:spPr>
          <a:xfrm>
            <a:off x="496039" y="5071330"/>
            <a:ext cx="7454101" cy="582274"/>
          </a:xfrm>
          <a:prstGeom prst="rect">
            <a:avLst/>
          </a:prstGeom>
        </p:spPr>
        <p:style>
          <a:lnRef idx="2">
            <a:schemeClr val="accent6"/>
          </a:lnRef>
          <a:fillRef idx="1">
            <a:schemeClr val="lt1"/>
          </a:fillRef>
          <a:effectRef idx="0">
            <a:schemeClr val="accent6"/>
          </a:effectRef>
          <a:fontRef idx="minor">
            <a:schemeClr val="dk1"/>
          </a:fontRef>
        </p:style>
        <p:txBody>
          <a:bodyPr wrap="square" rtlCol="0">
            <a:noAutofit/>
          </a:bodyPr>
          <a:lstStyle/>
          <a:p>
            <a:r>
              <a:rPr lang="en-CA" sz="1600" dirty="0">
                <a:solidFill>
                  <a:schemeClr val="dk1"/>
                </a:solidFill>
              </a:rPr>
              <a:t>If you don’t have MS Project installed create the WBS in Excel. </a:t>
            </a:r>
            <a:r>
              <a:rPr lang="en-CA" sz="1600" dirty="0"/>
              <a:t>Use a separate column for your WBS code, and use the indent button to show hierarchy.</a:t>
            </a:r>
            <a:endParaRPr lang="en-CA" sz="1600" dirty="0">
              <a:solidFill>
                <a:schemeClr val="dk1"/>
              </a:solidFill>
            </a:endParaRPr>
          </a:p>
        </p:txBody>
      </p:sp>
    </p:spTree>
    <p:extLst>
      <p:ext uri="{BB962C8B-B14F-4D97-AF65-F5344CB8AC3E}">
        <p14:creationId xmlns:p14="http://schemas.microsoft.com/office/powerpoint/2010/main" val="1103002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1780" y="1388466"/>
            <a:ext cx="7676226" cy="4597808"/>
          </a:xfrm>
          <a:prstGeom prst="rect">
            <a:avLst/>
          </a:prstGeom>
        </p:spPr>
      </p:pic>
      <p:sp>
        <p:nvSpPr>
          <p:cNvPr id="5" name="TextBox 4"/>
          <p:cNvSpPr txBox="1"/>
          <p:nvPr/>
        </p:nvSpPr>
        <p:spPr>
          <a:xfrm>
            <a:off x="7186212" y="2706313"/>
            <a:ext cx="1481598" cy="10618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900" b="1" i="0" u="none" strike="noStrike" kern="1200" cap="none" spc="0" normalizeH="0" baseline="0" noProof="0" dirty="0">
                <a:ln>
                  <a:noFill/>
                </a:ln>
                <a:solidFill>
                  <a:prstClr val="black"/>
                </a:solidFill>
                <a:effectLst/>
                <a:uLnTx/>
                <a:uFillTx/>
                <a:latin typeface="Calibri" panose="020F0502020204030204"/>
                <a:ea typeface="+mn-ea"/>
                <a:cs typeface="+mn-cs"/>
              </a:rPr>
              <a:t>Summary Tasks </a:t>
            </a:r>
            <a:r>
              <a:rPr kumimoji="0" lang="en-CA" sz="900" b="0" i="0" u="none" strike="noStrike" kern="1200" cap="none" spc="0" normalizeH="0" baseline="0" noProof="0" dirty="0">
                <a:ln>
                  <a:noFill/>
                </a:ln>
                <a:solidFill>
                  <a:prstClr val="black"/>
                </a:solidFill>
                <a:effectLst/>
                <a:uLnTx/>
                <a:uFillTx/>
                <a:latin typeface="Calibri" panose="020F0502020204030204"/>
                <a:ea typeface="+mn-ea"/>
                <a:cs typeface="+mn-cs"/>
              </a:rPr>
              <a:t>in MSP we have this symbol and the task name is </a:t>
            </a:r>
            <a:r>
              <a:rPr kumimoji="0" lang="en-CA" sz="900" b="1" i="0" u="none" strike="noStrike" kern="1200" cap="none" spc="0" normalizeH="0" baseline="0" noProof="0" dirty="0">
                <a:ln>
                  <a:noFill/>
                </a:ln>
                <a:solidFill>
                  <a:prstClr val="black"/>
                </a:solidFill>
                <a:effectLst/>
                <a:uLnTx/>
                <a:uFillTx/>
                <a:latin typeface="Calibri" panose="020F0502020204030204"/>
                <a:ea typeface="+mn-ea"/>
                <a:cs typeface="+mn-cs"/>
              </a:rPr>
              <a:t>automatically bolded</a:t>
            </a:r>
            <a:r>
              <a:rPr kumimoji="0" lang="en-CA" sz="900" b="0" i="0" u="none" strike="noStrike" kern="1200" cap="none" spc="0" normalizeH="0" baseline="0" noProof="0" dirty="0">
                <a:ln>
                  <a:noFill/>
                </a:ln>
                <a:solidFill>
                  <a:prstClr val="black"/>
                </a:solidFill>
                <a:effectLst/>
                <a:uLnTx/>
                <a:uFillTx/>
                <a:latin typeface="Calibri" panose="020F0502020204030204"/>
                <a:ea typeface="+mn-ea"/>
                <a:cs typeface="+mn-cs"/>
              </a:rPr>
              <a:t> by MSP.  They represent a “Deliverable” at various levels in the WBS. </a:t>
            </a:r>
          </a:p>
        </p:txBody>
      </p:sp>
      <p:sp>
        <p:nvSpPr>
          <p:cNvPr id="6" name="TextBox 5"/>
          <p:cNvSpPr txBox="1"/>
          <p:nvPr/>
        </p:nvSpPr>
        <p:spPr>
          <a:xfrm>
            <a:off x="7186212" y="4290742"/>
            <a:ext cx="1481598" cy="203132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black"/>
                </a:solidFill>
                <a:effectLst/>
                <a:uLnTx/>
                <a:uFillTx/>
                <a:latin typeface="Calibri" panose="020F0502020204030204"/>
                <a:ea typeface="+mn-ea"/>
                <a:cs typeface="+mn-cs"/>
              </a:rPr>
              <a:t>Detailed Tasks in MSP will show in this Gantt chart as a symbol </a:t>
            </a:r>
            <a:r>
              <a:rPr kumimoji="0" lang="en-CA" sz="900" b="1" i="0" u="sng" strike="noStrike" kern="1200" cap="none" spc="0" normalizeH="0" baseline="0" noProof="0" dirty="0">
                <a:ln>
                  <a:noFill/>
                </a:ln>
                <a:solidFill>
                  <a:srgbClr val="FF0000"/>
                </a:solidFill>
                <a:effectLst/>
                <a:uLnTx/>
                <a:uFillTx/>
                <a:latin typeface="Calibri" panose="020F0502020204030204"/>
                <a:ea typeface="+mn-ea"/>
                <a:cs typeface="+mn-cs"/>
              </a:rPr>
              <a:t>only if they are given  a duration</a:t>
            </a:r>
            <a:r>
              <a:rPr kumimoji="0" lang="en-CA" sz="900" b="0" i="0" u="none" strike="noStrike" kern="1200" cap="none" spc="0" normalizeH="0" baseline="0" noProof="0" dirty="0">
                <a:ln>
                  <a:noFill/>
                </a:ln>
                <a:solidFill>
                  <a:prstClr val="black"/>
                </a:solidFill>
                <a:effectLst/>
                <a:uLnTx/>
                <a:uFillTx/>
                <a:latin typeface="Calibri" panose="020F0502020204030204"/>
                <a:ea typeface="+mn-ea"/>
                <a:cs typeface="+mn-cs"/>
              </a:rPr>
              <a:t>.  They represent an Activity. We enter details manually, such as durations in these Detailed Tasks. Durations for Summary Tasks are calculated automatically by MSP (hence the name “summary”) based on the Detailed Task (Activity) durations. </a:t>
            </a:r>
          </a:p>
        </p:txBody>
      </p:sp>
      <p:sp>
        <p:nvSpPr>
          <p:cNvPr id="7" name="TextBox 6"/>
          <p:cNvSpPr txBox="1"/>
          <p:nvPr/>
        </p:nvSpPr>
        <p:spPr>
          <a:xfrm>
            <a:off x="474972" y="1226234"/>
            <a:ext cx="2488367"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black"/>
                </a:solidFill>
                <a:effectLst/>
                <a:uLnTx/>
                <a:uFillTx/>
                <a:latin typeface="Calibri" panose="020F0502020204030204"/>
                <a:ea typeface="+mn-ea"/>
                <a:cs typeface="+mn-cs"/>
              </a:rPr>
              <a:t>This particular project only has 2 levels of Deliverables plus an Activity level for a </a:t>
            </a:r>
            <a:r>
              <a:rPr kumimoji="0" lang="en-CA" sz="1000" b="1" i="0" u="none" strike="noStrike" kern="1200" cap="none" spc="0" normalizeH="0" baseline="0" noProof="0" dirty="0">
                <a:ln>
                  <a:noFill/>
                </a:ln>
                <a:solidFill>
                  <a:prstClr val="black"/>
                </a:solidFill>
                <a:effectLst/>
                <a:uLnTx/>
                <a:uFillTx/>
                <a:latin typeface="Calibri" panose="020F0502020204030204"/>
                <a:ea typeface="+mn-ea"/>
                <a:cs typeface="+mn-cs"/>
              </a:rPr>
              <a:t>total of just 3 levels including Activities</a:t>
            </a:r>
            <a:r>
              <a:rPr kumimoji="0" lang="en-CA" sz="1000" b="0" i="0" u="none" strike="noStrike" kern="1200" cap="none" spc="0" normalizeH="0" baseline="0" noProof="0" dirty="0">
                <a:ln>
                  <a:noFill/>
                </a:ln>
                <a:solidFill>
                  <a:prstClr val="black"/>
                </a:solidFill>
                <a:effectLst/>
                <a:uLnTx/>
                <a:uFillTx/>
                <a:latin typeface="Calibri" panose="020F0502020204030204"/>
                <a:ea typeface="+mn-ea"/>
                <a:cs typeface="+mn-cs"/>
              </a:rPr>
              <a:t>. Note, we use WBS’s </a:t>
            </a:r>
            <a:r>
              <a:rPr kumimoji="0" lang="en-CA" sz="1000" b="1" i="0" u="none" strike="noStrike" kern="1200" cap="none" spc="0" normalizeH="0" baseline="0" noProof="0" dirty="0">
                <a:ln>
                  <a:noFill/>
                </a:ln>
                <a:solidFill>
                  <a:prstClr val="black"/>
                </a:solidFill>
                <a:effectLst/>
                <a:uLnTx/>
                <a:uFillTx/>
                <a:latin typeface="Calibri" panose="020F0502020204030204"/>
                <a:ea typeface="+mn-ea"/>
                <a:cs typeface="+mn-cs"/>
              </a:rPr>
              <a:t>with</a:t>
            </a:r>
            <a:r>
              <a:rPr kumimoji="0" lang="en-CA" sz="1000" b="0" i="0" u="none" strike="noStrike" kern="1200" cap="none" spc="0" normalizeH="0" baseline="0" noProof="0" dirty="0">
                <a:ln>
                  <a:noFill/>
                </a:ln>
                <a:solidFill>
                  <a:prstClr val="black"/>
                </a:solidFill>
                <a:effectLst/>
                <a:uLnTx/>
                <a:uFillTx/>
                <a:latin typeface="Calibri" panose="020F0502020204030204"/>
                <a:ea typeface="+mn-ea"/>
                <a:cs typeface="+mn-cs"/>
              </a:rPr>
              <a:t> Activities in this course.  </a:t>
            </a:r>
          </a:p>
        </p:txBody>
      </p:sp>
      <p:sp>
        <p:nvSpPr>
          <p:cNvPr id="8" name="TextBox 7"/>
          <p:cNvSpPr txBox="1"/>
          <p:nvPr/>
        </p:nvSpPr>
        <p:spPr>
          <a:xfrm>
            <a:off x="4194828" y="4441646"/>
            <a:ext cx="1543049"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black"/>
                </a:solidFill>
                <a:effectLst/>
                <a:uLnTx/>
                <a:uFillTx/>
                <a:latin typeface="Calibri" panose="020F0502020204030204"/>
                <a:ea typeface="+mn-ea"/>
                <a:cs typeface="+mn-cs"/>
              </a:rPr>
              <a:t>Typically there are </a:t>
            </a:r>
            <a:r>
              <a:rPr kumimoji="0" lang="en-CA" sz="1000" b="1" i="0" u="none" strike="noStrike" kern="1200" cap="none" spc="0" normalizeH="0" baseline="0" noProof="0" dirty="0">
                <a:ln>
                  <a:noFill/>
                </a:ln>
                <a:solidFill>
                  <a:prstClr val="black"/>
                </a:solidFill>
                <a:effectLst/>
                <a:uLnTx/>
                <a:uFillTx/>
                <a:latin typeface="Calibri" panose="020F0502020204030204"/>
                <a:ea typeface="+mn-ea"/>
                <a:cs typeface="+mn-cs"/>
              </a:rPr>
              <a:t>multiple</a:t>
            </a:r>
            <a:r>
              <a:rPr kumimoji="0" lang="en-CA" sz="1000" b="0" i="0" u="none" strike="noStrike" kern="1200" cap="none" spc="0" normalizeH="0" baseline="0" noProof="0" dirty="0">
                <a:ln>
                  <a:noFill/>
                </a:ln>
                <a:solidFill>
                  <a:prstClr val="black"/>
                </a:solidFill>
                <a:effectLst/>
                <a:uLnTx/>
                <a:uFillTx/>
                <a:latin typeface="Calibri" panose="020F0502020204030204"/>
                <a:ea typeface="+mn-ea"/>
                <a:cs typeface="+mn-cs"/>
              </a:rPr>
              <a:t> Activities in a WP</a:t>
            </a:r>
          </a:p>
        </p:txBody>
      </p:sp>
      <p:sp>
        <p:nvSpPr>
          <p:cNvPr id="9" name="TextBox 8"/>
          <p:cNvSpPr txBox="1"/>
          <p:nvPr/>
        </p:nvSpPr>
        <p:spPr>
          <a:xfrm>
            <a:off x="3855617" y="5167775"/>
            <a:ext cx="2249128"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900" b="0" i="0" u="none" strike="noStrike" kern="1200" cap="none" spc="0" normalizeH="0" baseline="0" noProof="0" dirty="0">
                <a:ln>
                  <a:noFill/>
                </a:ln>
                <a:solidFill>
                  <a:prstClr val="black"/>
                </a:solidFill>
                <a:effectLst/>
                <a:uLnTx/>
                <a:uFillTx/>
                <a:latin typeface="Calibri" panose="020F0502020204030204"/>
                <a:ea typeface="+mn-ea"/>
                <a:cs typeface="+mn-cs"/>
              </a:rPr>
              <a:t>Activities are only found below (and indented) a Work Package (WP).  A WP is a special Deliverable, it is the lowest level </a:t>
            </a:r>
            <a:r>
              <a:rPr kumimoji="0" lang="en-CA" sz="900" b="1" i="0" u="none" strike="noStrike" kern="1200" cap="none" spc="0" normalizeH="0" baseline="0" noProof="0" dirty="0">
                <a:ln>
                  <a:noFill/>
                </a:ln>
                <a:solidFill>
                  <a:prstClr val="black"/>
                </a:solidFill>
                <a:effectLst/>
                <a:uLnTx/>
                <a:uFillTx/>
                <a:latin typeface="Calibri" panose="020F0502020204030204"/>
                <a:ea typeface="+mn-ea"/>
                <a:cs typeface="+mn-cs"/>
              </a:rPr>
              <a:t>Deliverable</a:t>
            </a:r>
            <a:r>
              <a:rPr kumimoji="0" lang="en-CA" sz="900" b="0" i="0" u="none" strike="noStrike" kern="1200" cap="none" spc="0" normalizeH="0" baseline="0" noProof="0" dirty="0">
                <a:ln>
                  <a:noFill/>
                </a:ln>
                <a:solidFill>
                  <a:prstClr val="black"/>
                </a:solidFill>
                <a:effectLst/>
                <a:uLnTx/>
                <a:uFillTx/>
                <a:latin typeface="Calibri" panose="020F0502020204030204"/>
                <a:ea typeface="+mn-ea"/>
                <a:cs typeface="+mn-cs"/>
              </a:rPr>
              <a:t> in any branch of the WBS.</a:t>
            </a:r>
          </a:p>
        </p:txBody>
      </p:sp>
      <p:sp>
        <p:nvSpPr>
          <p:cNvPr id="10" name="Right Bracket 9"/>
          <p:cNvSpPr/>
          <p:nvPr/>
        </p:nvSpPr>
        <p:spPr>
          <a:xfrm>
            <a:off x="3708133" y="4029697"/>
            <a:ext cx="66368" cy="921774"/>
          </a:xfrm>
          <a:prstGeom prst="rightBracke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1" name="Straight Arrow Connector 10"/>
          <p:cNvCxnSpPr>
            <a:endCxn id="10" idx="2"/>
          </p:cNvCxnSpPr>
          <p:nvPr/>
        </p:nvCxnSpPr>
        <p:spPr>
          <a:xfrm flipH="1" flipV="1">
            <a:off x="3774501" y="4490584"/>
            <a:ext cx="420327" cy="165920"/>
          </a:xfrm>
          <a:prstGeom prst="straightConnector1">
            <a:avLst/>
          </a:prstGeom>
        </p:spPr>
        <p:style>
          <a:lnRef idx="2">
            <a:schemeClr val="accent4"/>
          </a:lnRef>
          <a:fillRef idx="1">
            <a:schemeClr val="lt1"/>
          </a:fillRef>
          <a:effectRef idx="0">
            <a:schemeClr val="accent4"/>
          </a:effectRef>
          <a:fontRef idx="minor">
            <a:schemeClr val="dk1"/>
          </a:fontRef>
        </p:style>
      </p:cxnSp>
      <p:cxnSp>
        <p:nvCxnSpPr>
          <p:cNvPr id="12" name="Straight Arrow Connector 11"/>
          <p:cNvCxnSpPr>
            <a:stCxn id="9" idx="1"/>
          </p:cNvCxnSpPr>
          <p:nvPr/>
        </p:nvCxnSpPr>
        <p:spPr>
          <a:xfrm flipH="1" flipV="1">
            <a:off x="2651779" y="5062091"/>
            <a:ext cx="1203838" cy="42885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3" name="Straight Arrow Connector 12"/>
          <p:cNvCxnSpPr>
            <a:stCxn id="9" idx="1"/>
          </p:cNvCxnSpPr>
          <p:nvPr/>
        </p:nvCxnSpPr>
        <p:spPr>
          <a:xfrm flipH="1">
            <a:off x="2883243" y="5490941"/>
            <a:ext cx="972374"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4" name="Straight Arrow Connector 13"/>
          <p:cNvCxnSpPr>
            <a:stCxn id="6" idx="0"/>
          </p:cNvCxnSpPr>
          <p:nvPr/>
        </p:nvCxnSpPr>
        <p:spPr>
          <a:xfrm flipH="1" flipV="1">
            <a:off x="6781800" y="4239614"/>
            <a:ext cx="1145211" cy="51128"/>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5" name="Straight Arrow Connector 14"/>
          <p:cNvCxnSpPr>
            <a:stCxn id="5" idx="1"/>
          </p:cNvCxnSpPr>
          <p:nvPr/>
        </p:nvCxnSpPr>
        <p:spPr>
          <a:xfrm flipH="1" flipV="1">
            <a:off x="6746866" y="2759072"/>
            <a:ext cx="439346" cy="478156"/>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6" name="Straight Arrow Connector 15"/>
          <p:cNvCxnSpPr>
            <a:stCxn id="5" idx="1"/>
          </p:cNvCxnSpPr>
          <p:nvPr/>
        </p:nvCxnSpPr>
        <p:spPr>
          <a:xfrm flipH="1" flipV="1">
            <a:off x="6310860" y="2915588"/>
            <a:ext cx="875352" cy="32164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7" name="Straight Arrow Connector 16"/>
          <p:cNvCxnSpPr>
            <a:stCxn id="7" idx="2"/>
          </p:cNvCxnSpPr>
          <p:nvPr/>
        </p:nvCxnSpPr>
        <p:spPr>
          <a:xfrm>
            <a:off x="1719156" y="1934120"/>
            <a:ext cx="389975" cy="737587"/>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8" name="Straight Arrow Connector 17"/>
          <p:cNvCxnSpPr>
            <a:stCxn id="7" idx="2"/>
          </p:cNvCxnSpPr>
          <p:nvPr/>
        </p:nvCxnSpPr>
        <p:spPr>
          <a:xfrm>
            <a:off x="1719156" y="1934120"/>
            <a:ext cx="346037" cy="871461"/>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9" name="Straight Arrow Connector 18"/>
          <p:cNvCxnSpPr>
            <a:stCxn id="7" idx="2"/>
          </p:cNvCxnSpPr>
          <p:nvPr/>
        </p:nvCxnSpPr>
        <p:spPr>
          <a:xfrm>
            <a:off x="1719156" y="1934120"/>
            <a:ext cx="302100" cy="1199252"/>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34" name="TextBox 33"/>
          <p:cNvSpPr txBox="1"/>
          <p:nvPr/>
        </p:nvSpPr>
        <p:spPr>
          <a:xfrm>
            <a:off x="477754" y="4287758"/>
            <a:ext cx="1244184"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black"/>
                </a:solidFill>
                <a:effectLst/>
                <a:uLnTx/>
                <a:uFillTx/>
                <a:latin typeface="Calibri" panose="020F0502020204030204"/>
                <a:ea typeface="+mn-ea"/>
                <a:cs typeface="+mn-cs"/>
              </a:rPr>
              <a:t>We control the levels of the WBS by using the indent and outdent buttons.</a:t>
            </a:r>
          </a:p>
        </p:txBody>
      </p:sp>
      <p:cxnSp>
        <p:nvCxnSpPr>
          <p:cNvPr id="35" name="Straight Arrow Connector 34"/>
          <p:cNvCxnSpPr/>
          <p:nvPr/>
        </p:nvCxnSpPr>
        <p:spPr>
          <a:xfrm flipV="1">
            <a:off x="1719155" y="4038087"/>
            <a:ext cx="267424" cy="603615"/>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38" name="Straight Arrow Connector 37"/>
          <p:cNvCxnSpPr>
            <a:stCxn id="34" idx="3"/>
          </p:cNvCxnSpPr>
          <p:nvPr/>
        </p:nvCxnSpPr>
        <p:spPr>
          <a:xfrm flipV="1">
            <a:off x="1721938" y="2183791"/>
            <a:ext cx="1452280" cy="245791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42" name="Title 1"/>
          <p:cNvSpPr txBox="1">
            <a:spLocks/>
          </p:cNvSpPr>
          <p:nvPr/>
        </p:nvSpPr>
        <p:spPr>
          <a:xfrm>
            <a:off x="474972" y="437003"/>
            <a:ext cx="7886700" cy="640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CA" sz="2400" b="0" i="0" u="none" strike="noStrike" kern="1200" cap="none" spc="0" normalizeH="0" baseline="0" noProof="0" dirty="0">
                <a:ln>
                  <a:noFill/>
                </a:ln>
                <a:solidFill>
                  <a:prstClr val="black"/>
                </a:solidFill>
                <a:effectLst/>
                <a:uLnTx/>
                <a:uFillTx/>
                <a:latin typeface="Calibri Light" panose="020F0302020204030204"/>
                <a:ea typeface="+mj-ea"/>
                <a:cs typeface="+mj-cs"/>
              </a:rPr>
              <a:t>An Example of a WBS </a:t>
            </a:r>
            <a:r>
              <a:rPr kumimoji="0" lang="en-CA" sz="2400" b="1" i="0" u="none" strike="noStrike" kern="1200" cap="none" spc="0" normalizeH="0" baseline="0" noProof="0" dirty="0">
                <a:ln>
                  <a:noFill/>
                </a:ln>
                <a:solidFill>
                  <a:prstClr val="black"/>
                </a:solidFill>
                <a:effectLst/>
                <a:uLnTx/>
                <a:uFillTx/>
                <a:latin typeface="Calibri Light" panose="020F0302020204030204"/>
                <a:ea typeface="+mj-ea"/>
                <a:cs typeface="+mj-cs"/>
              </a:rPr>
              <a:t>with Activities </a:t>
            </a:r>
            <a:r>
              <a:rPr kumimoji="0" lang="en-CA" sz="2400" b="0" i="0" u="none" strike="noStrike" kern="1200" cap="none" spc="0" normalizeH="0" baseline="0" noProof="0" dirty="0">
                <a:ln>
                  <a:noFill/>
                </a:ln>
                <a:solidFill>
                  <a:prstClr val="black"/>
                </a:solidFill>
                <a:effectLst/>
                <a:uLnTx/>
                <a:uFillTx/>
                <a:latin typeface="Calibri Light" panose="020F0302020204030204"/>
                <a:ea typeface="+mj-ea"/>
                <a:cs typeface="+mj-cs"/>
              </a:rPr>
              <a:t>in </a:t>
            </a:r>
            <a:r>
              <a:rPr kumimoji="0" lang="en-CA" sz="2400" b="1" i="0" u="none" strike="noStrike" kern="1200" cap="none" spc="0" normalizeH="0" baseline="0" noProof="0" dirty="0">
                <a:ln>
                  <a:noFill/>
                </a:ln>
                <a:solidFill>
                  <a:srgbClr val="FF0000"/>
                </a:solidFill>
                <a:effectLst/>
                <a:uLnTx/>
                <a:uFillTx/>
                <a:latin typeface="Calibri Light" panose="020F0302020204030204"/>
                <a:ea typeface="+mj-ea"/>
                <a:cs typeface="+mj-cs"/>
              </a:rPr>
              <a:t>MS Project (.mpp file)</a:t>
            </a:r>
          </a:p>
        </p:txBody>
      </p:sp>
      <p:cxnSp>
        <p:nvCxnSpPr>
          <p:cNvPr id="25" name="Straight Arrow Connector 24"/>
          <p:cNvCxnSpPr/>
          <p:nvPr/>
        </p:nvCxnSpPr>
        <p:spPr>
          <a:xfrm flipH="1" flipV="1">
            <a:off x="3669730" y="4287758"/>
            <a:ext cx="3546070" cy="536534"/>
          </a:xfrm>
          <a:prstGeom prst="straightConnector1">
            <a:avLst/>
          </a:prstGeom>
          <a:ln>
            <a:solidFill>
              <a:srgbClr val="FF0000"/>
            </a:solidFill>
            <a:tailEnd type="triangle"/>
          </a:ln>
        </p:spPr>
        <p:style>
          <a:lnRef idx="2">
            <a:schemeClr val="accent4"/>
          </a:lnRef>
          <a:fillRef idx="1">
            <a:schemeClr val="lt1"/>
          </a:fillRef>
          <a:effectRef idx="0">
            <a:schemeClr val="accent4"/>
          </a:effectRef>
          <a:fontRef idx="minor">
            <a:schemeClr val="dk1"/>
          </a:fontRef>
        </p:style>
      </p:cxnSp>
    </p:spTree>
    <p:extLst>
      <p:ext uri="{BB962C8B-B14F-4D97-AF65-F5344CB8AC3E}">
        <p14:creationId xmlns:p14="http://schemas.microsoft.com/office/powerpoint/2010/main" val="3704599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206" y="195512"/>
            <a:ext cx="7772400" cy="1099888"/>
          </a:xfrm>
        </p:spPr>
        <p:txBody>
          <a:bodyPr>
            <a:normAutofit/>
          </a:bodyPr>
          <a:lstStyle/>
          <a:p>
            <a:pPr algn="l"/>
            <a:r>
              <a:rPr lang="en-CA" sz="3600" dirty="0"/>
              <a:t>How Do We Move a Hierarchical WBS with Activities, into </a:t>
            </a:r>
            <a:r>
              <a:rPr lang="en-CA" sz="3600" b="1" dirty="0">
                <a:solidFill>
                  <a:srgbClr val="FF0000"/>
                </a:solidFill>
              </a:rPr>
              <a:t>MS Project</a:t>
            </a:r>
            <a:r>
              <a:rPr lang="en-CA" sz="3600" dirty="0"/>
              <a:t>?</a:t>
            </a:r>
          </a:p>
        </p:txBody>
      </p:sp>
      <p:pic>
        <p:nvPicPr>
          <p:cNvPr id="4" name="Picture 3"/>
          <p:cNvPicPr>
            <a:picLocks noChangeAspect="1"/>
          </p:cNvPicPr>
          <p:nvPr/>
        </p:nvPicPr>
        <p:blipFill>
          <a:blip r:embed="rId3"/>
          <a:stretch>
            <a:fillRect/>
          </a:stretch>
        </p:blipFill>
        <p:spPr>
          <a:xfrm>
            <a:off x="318549" y="2199503"/>
            <a:ext cx="5340845" cy="2227503"/>
          </a:xfrm>
          <a:prstGeom prst="rect">
            <a:avLst/>
          </a:prstGeom>
        </p:spPr>
      </p:pic>
      <p:pic>
        <p:nvPicPr>
          <p:cNvPr id="5" name="Picture 4"/>
          <p:cNvPicPr>
            <a:picLocks noChangeAspect="1"/>
          </p:cNvPicPr>
          <p:nvPr/>
        </p:nvPicPr>
        <p:blipFill>
          <a:blip r:embed="rId4"/>
          <a:stretch>
            <a:fillRect/>
          </a:stretch>
        </p:blipFill>
        <p:spPr>
          <a:xfrm>
            <a:off x="5821465" y="1952369"/>
            <a:ext cx="2999793" cy="3598360"/>
          </a:xfrm>
          <a:prstGeom prst="rect">
            <a:avLst/>
          </a:prstGeom>
        </p:spPr>
      </p:pic>
      <p:cxnSp>
        <p:nvCxnSpPr>
          <p:cNvPr id="7" name="Elbow Connector 6"/>
          <p:cNvCxnSpPr>
            <a:stCxn id="4" idx="2"/>
          </p:cNvCxnSpPr>
          <p:nvPr/>
        </p:nvCxnSpPr>
        <p:spPr>
          <a:xfrm rot="16200000" flipH="1">
            <a:off x="4066021" y="3349956"/>
            <a:ext cx="678396" cy="2832495"/>
          </a:xfrm>
          <a:prstGeom prst="bentConnector2">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4876800" y="5638800"/>
            <a:ext cx="4125035"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Note: the colour</a:t>
            </a:r>
            <a:r>
              <a:rPr kumimoji="0" lang="en-CA" sz="1800" b="0" i="0" u="none" strike="noStrike" kern="1200" cap="none" spc="0" normalizeH="0" noProof="0" dirty="0">
                <a:ln>
                  <a:noFill/>
                </a:ln>
                <a:solidFill>
                  <a:prstClr val="black"/>
                </a:solidFill>
                <a:effectLst/>
                <a:uLnTx/>
                <a:uFillTx/>
                <a:latin typeface="Calibri" panose="020F0502020204030204"/>
                <a:ea typeface="+mn-ea"/>
                <a:cs typeface="+mn-cs"/>
              </a:rPr>
              <a:t> coding of deliverables and activities in the MS Project screenshot, is for learning purposes only</a:t>
            </a: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9" name="TextBox 8"/>
          <p:cNvSpPr txBox="1"/>
          <p:nvPr/>
        </p:nvSpPr>
        <p:spPr>
          <a:xfrm>
            <a:off x="6066134" y="1501004"/>
            <a:ext cx="2510454"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noProof="0" dirty="0">
                <a:ln>
                  <a:noFill/>
                </a:ln>
                <a:solidFill>
                  <a:prstClr val="black"/>
                </a:solidFill>
                <a:effectLst/>
                <a:uLnTx/>
                <a:uFillTx/>
                <a:latin typeface="Calibri" panose="020F0502020204030204"/>
                <a:ea typeface="+mn-ea"/>
                <a:cs typeface="+mn-cs"/>
              </a:rPr>
              <a:t>MS Project screenshot</a:t>
            </a: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785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776" y="432744"/>
            <a:ext cx="7886700" cy="862836"/>
          </a:xfrm>
        </p:spPr>
        <p:txBody>
          <a:bodyPr>
            <a:normAutofit/>
          </a:bodyPr>
          <a:lstStyle/>
          <a:p>
            <a:r>
              <a:rPr lang="en-CA" sz="2400" dirty="0"/>
              <a:t>First We Make Sure We Don’t Have Activity Errors in our WBS!</a:t>
            </a:r>
            <a:br>
              <a:rPr lang="en-CA" sz="2400" dirty="0"/>
            </a:br>
            <a:r>
              <a:rPr lang="en-CA" sz="2400" dirty="0"/>
              <a:t>Example Hierarchical WBS with Activities – </a:t>
            </a:r>
            <a:r>
              <a:rPr lang="en-CA" sz="2400" b="1" dirty="0">
                <a:solidFill>
                  <a:srgbClr val="00B050"/>
                </a:solidFill>
              </a:rPr>
              <a:t>No Errors</a:t>
            </a:r>
          </a:p>
        </p:txBody>
      </p:sp>
      <p:grpSp>
        <p:nvGrpSpPr>
          <p:cNvPr id="7" name="Group 6"/>
          <p:cNvGrpSpPr/>
          <p:nvPr/>
        </p:nvGrpSpPr>
        <p:grpSpPr>
          <a:xfrm>
            <a:off x="967459" y="1540582"/>
            <a:ext cx="7562528" cy="3120893"/>
            <a:chOff x="967459" y="1540582"/>
            <a:chExt cx="7562528" cy="3120893"/>
          </a:xfrm>
        </p:grpSpPr>
        <p:sp>
          <p:nvSpPr>
            <p:cNvPr id="3" name="TextBox 2"/>
            <p:cNvSpPr txBox="1"/>
            <p:nvPr/>
          </p:nvSpPr>
          <p:spPr>
            <a:xfrm>
              <a:off x="967459" y="1540582"/>
              <a:ext cx="1371600" cy="461665"/>
            </a:xfrm>
            <a:prstGeom prst="rect">
              <a:avLst/>
            </a:prstGeom>
            <a:solidFill>
              <a:schemeClr val="bg1">
                <a:lumMod val="7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1.0 Project Deliverable</a:t>
              </a:r>
            </a:p>
          </p:txBody>
        </p:sp>
        <p:sp>
          <p:nvSpPr>
            <p:cNvPr id="4" name="TextBox 3"/>
            <p:cNvSpPr txBox="1"/>
            <p:nvPr/>
          </p:nvSpPr>
          <p:spPr>
            <a:xfrm>
              <a:off x="1439375" y="2530971"/>
              <a:ext cx="1371600" cy="276999"/>
            </a:xfrm>
            <a:prstGeom prst="rect">
              <a:avLst/>
            </a:prstGeom>
            <a:solidFill>
              <a:schemeClr val="accent6"/>
            </a:solidFill>
            <a:ln>
              <a:solidFill>
                <a:schemeClr val="tx1"/>
              </a:solidFill>
            </a:ln>
          </p:spPr>
          <p:txBody>
            <a:bodyPr wrap="square" rtlCol="0">
              <a:spAutoFit/>
            </a:bodyPr>
            <a:lstStyle>
              <a:defPPr>
                <a:defRPr lang="en-US"/>
              </a:defPPr>
              <a:lvl1pPr algn="ctr">
                <a:defRPr sz="1600"/>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1.1 Sub-deliverable </a:t>
              </a:r>
            </a:p>
          </p:txBody>
        </p:sp>
        <p:sp>
          <p:nvSpPr>
            <p:cNvPr id="5" name="TextBox 4"/>
            <p:cNvSpPr txBox="1"/>
            <p:nvPr/>
          </p:nvSpPr>
          <p:spPr>
            <a:xfrm>
              <a:off x="2181467" y="3583531"/>
              <a:ext cx="742951"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1.1.1 WP</a:t>
              </a:r>
            </a:p>
          </p:txBody>
        </p:sp>
        <p:sp>
          <p:nvSpPr>
            <p:cNvPr id="6" name="TextBox 5"/>
            <p:cNvSpPr txBox="1"/>
            <p:nvPr/>
          </p:nvSpPr>
          <p:spPr>
            <a:xfrm>
              <a:off x="2225990" y="3950804"/>
              <a:ext cx="1172525" cy="430887"/>
            </a:xfrm>
            <a:prstGeom prst="rect">
              <a:avLst/>
            </a:prstGeom>
            <a:noFill/>
            <a:ln>
              <a:noFill/>
            </a:ln>
          </p:spPr>
          <p:txBody>
            <a:bodyPr wrap="square" rtlCol="0">
              <a:spAutoFit/>
            </a:body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1.1.1.1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1.1.1.2 Activity</a:t>
              </a:r>
            </a:p>
          </p:txBody>
        </p:sp>
        <p:cxnSp>
          <p:nvCxnSpPr>
            <p:cNvPr id="8" name="Elbow Connector 7"/>
            <p:cNvCxnSpPr>
              <a:stCxn id="3" idx="2"/>
              <a:endCxn id="4" idx="0"/>
            </p:cNvCxnSpPr>
            <p:nvPr/>
          </p:nvCxnSpPr>
          <p:spPr>
            <a:xfrm rot="16200000" flipH="1">
              <a:off x="1624855" y="2030651"/>
              <a:ext cx="528724" cy="47191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81769" y="3574229"/>
              <a:ext cx="800102"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1.1.2 WP</a:t>
              </a:r>
            </a:p>
          </p:txBody>
        </p:sp>
        <p:sp>
          <p:nvSpPr>
            <p:cNvPr id="10" name="TextBox 9"/>
            <p:cNvSpPr txBox="1"/>
            <p:nvPr/>
          </p:nvSpPr>
          <p:spPr>
            <a:xfrm>
              <a:off x="3486750" y="3922811"/>
              <a:ext cx="1127129" cy="577081"/>
            </a:xfrm>
            <a:prstGeom prst="rect">
              <a:avLst/>
            </a:prstGeom>
            <a:noFill/>
            <a:ln>
              <a:noFill/>
            </a:ln>
          </p:spPr>
          <p:txBody>
            <a:bodyPr wrap="square" rtlCol="0">
              <a:spAutoFit/>
            </a:bodyPr>
            <a:lstStyle>
              <a:defPPr>
                <a:defRPr lang="en-US"/>
              </a:defPPr>
              <a:lvl1pPr marL="93663" indent="-93663">
                <a:buFont typeface="Arial" panose="020B0604020202020204" pitchFamily="34" charset="0"/>
                <a:buChar char="•"/>
                <a:defRPr sz="1400">
                  <a:solidFill>
                    <a:srgbClr val="006C50"/>
                  </a:solidFill>
                </a:defRPr>
              </a:lvl1p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1.1.2.1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1.1.2.2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1.1.2.3Activity</a:t>
              </a:r>
            </a:p>
          </p:txBody>
        </p:sp>
        <p:sp>
          <p:nvSpPr>
            <p:cNvPr id="11" name="TextBox 10"/>
            <p:cNvSpPr txBox="1"/>
            <p:nvPr/>
          </p:nvSpPr>
          <p:spPr>
            <a:xfrm>
              <a:off x="7278997" y="2524199"/>
              <a:ext cx="825873"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1.3 WP</a:t>
              </a:r>
            </a:p>
          </p:txBody>
        </p:sp>
        <p:sp>
          <p:nvSpPr>
            <p:cNvPr id="12" name="TextBox 11"/>
            <p:cNvSpPr txBox="1"/>
            <p:nvPr/>
          </p:nvSpPr>
          <p:spPr>
            <a:xfrm>
              <a:off x="7526024" y="2865543"/>
              <a:ext cx="1003963" cy="577081"/>
            </a:xfrm>
            <a:prstGeom prst="rect">
              <a:avLst/>
            </a:prstGeom>
            <a:noFill/>
            <a:ln>
              <a:noFill/>
            </a:ln>
          </p:spPr>
          <p:txBody>
            <a:bodyPr wrap="square" rtlCol="0">
              <a:spAutoFit/>
            </a:bodyPr>
            <a:lstStyle>
              <a:defPPr>
                <a:defRPr lang="en-US"/>
              </a:defPPr>
              <a:lvl1pPr marL="93663" indent="-93663">
                <a:buFont typeface="Arial" panose="020B0604020202020204" pitchFamily="34" charset="0"/>
                <a:buChar char="•"/>
                <a:defRPr sz="1400">
                  <a:solidFill>
                    <a:srgbClr val="006C50"/>
                  </a:solidFill>
                </a:defRPr>
              </a:lvl1p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1.3.1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1.3.2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1.3.3 Activity</a:t>
              </a:r>
            </a:p>
          </p:txBody>
        </p:sp>
        <p:cxnSp>
          <p:nvCxnSpPr>
            <p:cNvPr id="15" name="Elbow Connector 14"/>
            <p:cNvCxnSpPr>
              <a:stCxn id="4" idx="2"/>
              <a:endCxn id="5" idx="0"/>
            </p:cNvCxnSpPr>
            <p:nvPr/>
          </p:nvCxnSpPr>
          <p:spPr>
            <a:xfrm rot="16200000" flipH="1">
              <a:off x="1951279" y="2981866"/>
              <a:ext cx="775561" cy="4277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83443" y="2527335"/>
              <a:ext cx="1371600" cy="276999"/>
            </a:xfrm>
            <a:prstGeom prst="rect">
              <a:avLst/>
            </a:prstGeom>
            <a:solidFill>
              <a:schemeClr val="accent6"/>
            </a:solidFill>
            <a:ln>
              <a:solidFill>
                <a:schemeClr val="tx1"/>
              </a:solidFill>
            </a:ln>
          </p:spPr>
          <p:txBody>
            <a:bodyPr wrap="square" rtlCol="0">
              <a:spAutoFit/>
            </a:bodyPr>
            <a:lstStyle>
              <a:defPPr>
                <a:defRPr lang="en-US"/>
              </a:defPPr>
              <a:lvl1pPr algn="ctr">
                <a:defRPr sz="1600"/>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1.2 Sub-deliverable</a:t>
              </a:r>
            </a:p>
          </p:txBody>
        </p:sp>
        <p:sp>
          <p:nvSpPr>
            <p:cNvPr id="18" name="TextBox 17"/>
            <p:cNvSpPr txBox="1"/>
            <p:nvPr/>
          </p:nvSpPr>
          <p:spPr>
            <a:xfrm>
              <a:off x="5139141" y="3579711"/>
              <a:ext cx="793751"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1.2.1 WP</a:t>
              </a:r>
            </a:p>
          </p:txBody>
        </p:sp>
        <p:sp>
          <p:nvSpPr>
            <p:cNvPr id="19" name="TextBox 18"/>
            <p:cNvSpPr txBox="1"/>
            <p:nvPr/>
          </p:nvSpPr>
          <p:spPr>
            <a:xfrm>
              <a:off x="5415107" y="3922811"/>
              <a:ext cx="1136650" cy="738664"/>
            </a:xfrm>
            <a:prstGeom prst="rect">
              <a:avLst/>
            </a:prstGeom>
            <a:noFill/>
            <a:ln>
              <a:noFill/>
            </a:ln>
          </p:spPr>
          <p:txBody>
            <a:bodyPr wrap="square" rtlCol="0">
              <a:spAutoFit/>
            </a:bodyPr>
            <a:lstStyle>
              <a:defPPr>
                <a:defRPr lang="en-US"/>
              </a:defPPr>
              <a:lvl1pPr marL="93663" indent="-93663">
                <a:buFont typeface="Arial" panose="020B0604020202020204" pitchFamily="34" charset="0"/>
                <a:buChar char="•"/>
                <a:defRPr sz="1400">
                  <a:solidFill>
                    <a:srgbClr val="006C50"/>
                  </a:solidFill>
                </a:defRPr>
              </a:lvl1p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1.2.1.2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1.2.1.3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1.2.1.4 Activity</a:t>
              </a:r>
            </a:p>
          </p:txBody>
        </p:sp>
        <p:sp>
          <p:nvSpPr>
            <p:cNvPr id="20" name="TextBox 19"/>
            <p:cNvSpPr txBox="1"/>
            <p:nvPr/>
          </p:nvSpPr>
          <p:spPr>
            <a:xfrm>
              <a:off x="6920315" y="3576576"/>
              <a:ext cx="850900"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1.2.2 WP</a:t>
              </a:r>
            </a:p>
          </p:txBody>
        </p:sp>
        <p:sp>
          <p:nvSpPr>
            <p:cNvPr id="21" name="TextBox 20"/>
            <p:cNvSpPr txBox="1"/>
            <p:nvPr/>
          </p:nvSpPr>
          <p:spPr>
            <a:xfrm>
              <a:off x="7049973" y="3945042"/>
              <a:ext cx="1137503" cy="253916"/>
            </a:xfrm>
            <a:prstGeom prst="rect">
              <a:avLst/>
            </a:prstGeom>
            <a:noFill/>
            <a:ln>
              <a:noFill/>
            </a:ln>
          </p:spPr>
          <p:txBody>
            <a:bodyPr wrap="square" rtlCol="0">
              <a:spAutoFit/>
            </a:bodyPr>
            <a:lstStyle>
              <a:defPPr>
                <a:defRPr lang="en-US"/>
              </a:defPPr>
              <a:lvl1pPr marL="93663" indent="-93663">
                <a:buFont typeface="Arial" panose="020B0604020202020204" pitchFamily="34" charset="0"/>
                <a:buChar char="•"/>
                <a:defRPr sz="1400">
                  <a:solidFill>
                    <a:srgbClr val="006C50"/>
                  </a:solidFill>
                </a:defRPr>
              </a:lvl1p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1.2.2.1 Activity</a:t>
              </a:r>
            </a:p>
          </p:txBody>
        </p:sp>
        <p:cxnSp>
          <p:nvCxnSpPr>
            <p:cNvPr id="22" name="Elbow Connector 21"/>
            <p:cNvCxnSpPr>
              <a:stCxn id="17" idx="2"/>
              <a:endCxn id="18" idx="0"/>
            </p:cNvCxnSpPr>
            <p:nvPr/>
          </p:nvCxnSpPr>
          <p:spPr>
            <a:xfrm rot="16200000" flipH="1">
              <a:off x="4714942" y="2758635"/>
              <a:ext cx="775377" cy="8667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2"/>
              <a:endCxn id="17" idx="0"/>
            </p:cNvCxnSpPr>
            <p:nvPr/>
          </p:nvCxnSpPr>
          <p:spPr>
            <a:xfrm rot="16200000" flipH="1">
              <a:off x="2898707" y="756799"/>
              <a:ext cx="525088" cy="30159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7" idx="2"/>
              <a:endCxn id="20" idx="0"/>
            </p:cNvCxnSpPr>
            <p:nvPr/>
          </p:nvCxnSpPr>
          <p:spPr>
            <a:xfrm rot="16200000" flipH="1">
              <a:off x="5621383" y="1852194"/>
              <a:ext cx="772242" cy="26765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3" idx="2"/>
              <a:endCxn id="11" idx="0"/>
            </p:cNvCxnSpPr>
            <p:nvPr/>
          </p:nvCxnSpPr>
          <p:spPr>
            <a:xfrm rot="16200000" flipH="1">
              <a:off x="4411620" y="-756115"/>
              <a:ext cx="521952" cy="60386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2"/>
              <a:endCxn id="9" idx="0"/>
            </p:cNvCxnSpPr>
            <p:nvPr/>
          </p:nvCxnSpPr>
          <p:spPr>
            <a:xfrm rot="16200000" flipH="1">
              <a:off x="2520368" y="2412776"/>
              <a:ext cx="766259" cy="1556645"/>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1132764" y="4876468"/>
            <a:ext cx="6878471"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Note: the layout of this WBS has been skewed graphically in order to make the next slide clearer.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Calibri" panose="020F0502020204030204"/>
                <a:ea typeface="+mn-ea"/>
                <a:cs typeface="+mn-cs"/>
              </a:rPr>
              <a:t>A generic deliverable, such as the Project Deliverable, can have deliverables (the two Sub-deliverables) as well as a Work Packages. </a:t>
            </a:r>
          </a:p>
        </p:txBody>
      </p:sp>
    </p:spTree>
    <p:extLst>
      <p:ext uri="{BB962C8B-B14F-4D97-AF65-F5344CB8AC3E}">
        <p14:creationId xmlns:p14="http://schemas.microsoft.com/office/powerpoint/2010/main" val="1506856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3" y="182969"/>
            <a:ext cx="7886700" cy="388937"/>
          </a:xfrm>
        </p:spPr>
        <p:txBody>
          <a:bodyPr>
            <a:normAutofit fontScale="90000"/>
          </a:bodyPr>
          <a:lstStyle/>
          <a:p>
            <a:r>
              <a:rPr lang="en-CA" sz="2400" dirty="0"/>
              <a:t>Example MS Project WBS with Activities – </a:t>
            </a:r>
            <a:r>
              <a:rPr lang="en-CA" sz="2400" b="1" dirty="0">
                <a:solidFill>
                  <a:srgbClr val="00B050"/>
                </a:solidFill>
              </a:rPr>
              <a:t>No Errors</a:t>
            </a:r>
          </a:p>
        </p:txBody>
      </p:sp>
      <p:pic>
        <p:nvPicPr>
          <p:cNvPr id="34" name="Picture 33"/>
          <p:cNvPicPr>
            <a:picLocks noChangeAspect="1"/>
          </p:cNvPicPr>
          <p:nvPr/>
        </p:nvPicPr>
        <p:blipFill>
          <a:blip r:embed="rId3"/>
          <a:stretch>
            <a:fillRect/>
          </a:stretch>
        </p:blipFill>
        <p:spPr>
          <a:xfrm rot="5400000">
            <a:off x="4350323" y="2306335"/>
            <a:ext cx="5441462" cy="2269467"/>
          </a:xfrm>
          <a:prstGeom prst="rect">
            <a:avLst/>
          </a:prstGeom>
        </p:spPr>
      </p:pic>
      <p:pic>
        <p:nvPicPr>
          <p:cNvPr id="35" name="Picture 34"/>
          <p:cNvPicPr>
            <a:picLocks noChangeAspect="1"/>
          </p:cNvPicPr>
          <p:nvPr/>
        </p:nvPicPr>
        <p:blipFill>
          <a:blip r:embed="rId4"/>
          <a:stretch>
            <a:fillRect/>
          </a:stretch>
        </p:blipFill>
        <p:spPr>
          <a:xfrm>
            <a:off x="304800" y="571906"/>
            <a:ext cx="5041924" cy="6047969"/>
          </a:xfrm>
          <a:prstGeom prst="rect">
            <a:avLst/>
          </a:prstGeom>
        </p:spPr>
      </p:pic>
      <p:cxnSp>
        <p:nvCxnSpPr>
          <p:cNvPr id="4" name="Straight Arrow Connector 3"/>
          <p:cNvCxnSpPr/>
          <p:nvPr/>
        </p:nvCxnSpPr>
        <p:spPr>
          <a:xfrm flipH="1" flipV="1">
            <a:off x="4331172" y="2933438"/>
            <a:ext cx="1738184" cy="3947"/>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p:nvPr/>
        </p:nvCxnSpPr>
        <p:spPr>
          <a:xfrm flipH="1" flipV="1">
            <a:off x="4331172" y="2481508"/>
            <a:ext cx="2019662" cy="1"/>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H="1">
            <a:off x="4331172" y="1416908"/>
            <a:ext cx="2907957" cy="6039"/>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5919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
            <a:ext cx="8229600" cy="1143000"/>
          </a:xfrm>
        </p:spPr>
        <p:txBody>
          <a:bodyPr/>
          <a:lstStyle/>
          <a:p>
            <a:r>
              <a:rPr lang="en-US" dirty="0"/>
              <a:t>Sections in this Module</a:t>
            </a:r>
          </a:p>
        </p:txBody>
      </p:sp>
      <p:sp>
        <p:nvSpPr>
          <p:cNvPr id="3" name="Content Placeholder 2"/>
          <p:cNvSpPr>
            <a:spLocks noGrp="1"/>
          </p:cNvSpPr>
          <p:nvPr>
            <p:ph idx="1"/>
          </p:nvPr>
        </p:nvSpPr>
        <p:spPr>
          <a:xfrm>
            <a:off x="457200" y="1562100"/>
            <a:ext cx="8229600" cy="4533900"/>
          </a:xfrm>
        </p:spPr>
        <p:txBody>
          <a:bodyPr/>
          <a:lstStyle/>
          <a:p>
            <a:pPr marL="514350" indent="-514350">
              <a:buFont typeface="+mj-lt"/>
              <a:buAutoNum type="arabicPeriod"/>
            </a:pPr>
            <a:r>
              <a:rPr lang="en-US" sz="3200" dirty="0"/>
              <a:t>The Scope Management Process as a </a:t>
            </a:r>
            <a:r>
              <a:rPr lang="en-US" sz="3200" b="1" dirty="0"/>
              <a:t>predecessor</a:t>
            </a:r>
            <a:r>
              <a:rPr lang="en-US" sz="3200" dirty="0"/>
              <a:t> to Cost Management and Schedule Management</a:t>
            </a:r>
          </a:p>
          <a:p>
            <a:pPr marL="514350" indent="-514350">
              <a:buFont typeface="+mj-lt"/>
              <a:buAutoNum type="arabicPeriod"/>
            </a:pPr>
            <a:r>
              <a:rPr lang="en-US" sz="3200" dirty="0"/>
              <a:t>Refreshing/building your math skills (specifically business math skills)</a:t>
            </a:r>
          </a:p>
          <a:p>
            <a:endParaRPr lang="en-US" sz="3200" dirty="0"/>
          </a:p>
          <a:p>
            <a:endParaRPr lang="en-US" sz="3200" dirty="0"/>
          </a:p>
        </p:txBody>
      </p:sp>
      <p:sp>
        <p:nvSpPr>
          <p:cNvPr id="4" name="Slide Number Placeholder 3"/>
          <p:cNvSpPr>
            <a:spLocks noGrp="1"/>
          </p:cNvSpPr>
          <p:nvPr>
            <p:ph type="sldNum" sz="quarter" idx="10"/>
          </p:nvPr>
        </p:nvSpPr>
        <p:spPr/>
        <p:txBody>
          <a:bodyPr/>
          <a:lstStyle/>
          <a:p>
            <a:pPr>
              <a:defRPr/>
            </a:pPr>
            <a:fld id="{374B2B17-26C0-4F54-80D8-A58B3D848BF7}" type="slidenum">
              <a:rPr lang="en-US" smtClean="0"/>
              <a:pPr>
                <a:defRPr/>
              </a:pPr>
              <a:t>3</a:t>
            </a:fld>
            <a:endParaRPr lang="en-US" dirty="0"/>
          </a:p>
        </p:txBody>
      </p:sp>
    </p:spTree>
    <p:extLst>
      <p:ext uri="{BB962C8B-B14F-4D97-AF65-F5344CB8AC3E}">
        <p14:creationId xmlns:p14="http://schemas.microsoft.com/office/powerpoint/2010/main" val="2948442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biLevel thresh="50000"/>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Lst>
          </a:blip>
          <a:srcRect l="19473" t="7265"/>
          <a:stretch/>
        </p:blipFill>
        <p:spPr>
          <a:xfrm>
            <a:off x="1219200" y="1201270"/>
            <a:ext cx="3730383" cy="5600699"/>
          </a:xfrm>
          <a:prstGeom prst="rect">
            <a:avLst/>
          </a:prstGeom>
        </p:spPr>
      </p:pic>
      <p:sp>
        <p:nvSpPr>
          <p:cNvPr id="2" name="Title 1"/>
          <p:cNvSpPr>
            <a:spLocks noGrp="1"/>
          </p:cNvSpPr>
          <p:nvPr>
            <p:ph type="title"/>
          </p:nvPr>
        </p:nvSpPr>
        <p:spPr>
          <a:xfrm>
            <a:off x="457200" y="762000"/>
            <a:ext cx="4267200" cy="381000"/>
          </a:xfrm>
        </p:spPr>
        <p:txBody>
          <a:bodyPr>
            <a:normAutofit fontScale="90000"/>
          </a:bodyPr>
          <a:lstStyle/>
          <a:p>
            <a:r>
              <a:rPr lang="en-CA" sz="2400" b="1" dirty="0"/>
              <a:t>Can you find it on the </a:t>
            </a:r>
            <a:r>
              <a:rPr lang="en-CA" sz="2400" b="1" dirty="0">
                <a:solidFill>
                  <a:srgbClr val="FF0000"/>
                </a:solidFill>
              </a:rPr>
              <a:t>left side</a:t>
            </a:r>
            <a:r>
              <a:rPr lang="en-CA" sz="2400" dirty="0">
                <a:solidFill>
                  <a:srgbClr val="FF0000"/>
                </a:solidFill>
              </a:rPr>
              <a:t>?</a:t>
            </a:r>
          </a:p>
        </p:txBody>
      </p:sp>
      <p:pic>
        <p:nvPicPr>
          <p:cNvPr id="33" name="Picture 32"/>
          <p:cNvPicPr>
            <a:picLocks noChangeAspect="1"/>
          </p:cNvPicPr>
          <p:nvPr/>
        </p:nvPicPr>
        <p:blipFill>
          <a:blip r:embed="rId5"/>
          <a:stretch>
            <a:fillRect/>
          </a:stretch>
        </p:blipFill>
        <p:spPr>
          <a:xfrm rot="5400000">
            <a:off x="4390802" y="2559540"/>
            <a:ext cx="5647630" cy="2357351"/>
          </a:xfrm>
          <a:prstGeom prst="rect">
            <a:avLst/>
          </a:prstGeom>
        </p:spPr>
      </p:pic>
      <p:sp>
        <p:nvSpPr>
          <p:cNvPr id="5" name="Octagon 4"/>
          <p:cNvSpPr>
            <a:spLocks noChangeAspect="1"/>
          </p:cNvSpPr>
          <p:nvPr/>
        </p:nvSpPr>
        <p:spPr>
          <a:xfrm>
            <a:off x="8121276" y="5846891"/>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6" name="Title 1"/>
          <p:cNvSpPr txBox="1">
            <a:spLocks/>
          </p:cNvSpPr>
          <p:nvPr/>
        </p:nvSpPr>
        <p:spPr>
          <a:xfrm>
            <a:off x="4724399" y="762000"/>
            <a:ext cx="3276601" cy="3810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CA" sz="2400" b="1" dirty="0"/>
              <a:t>What about the right </a:t>
            </a:r>
            <a:r>
              <a:rPr lang="en-CA" sz="2400" b="1" dirty="0">
                <a:solidFill>
                  <a:srgbClr val="FF0000"/>
                </a:solidFill>
              </a:rPr>
              <a:t>side</a:t>
            </a:r>
            <a:r>
              <a:rPr lang="en-CA" sz="2400" dirty="0">
                <a:solidFill>
                  <a:srgbClr val="FF0000"/>
                </a:solidFill>
              </a:rPr>
              <a:t>?</a:t>
            </a:r>
          </a:p>
        </p:txBody>
      </p:sp>
      <p:sp>
        <p:nvSpPr>
          <p:cNvPr id="7" name="Title 1"/>
          <p:cNvSpPr txBox="1">
            <a:spLocks/>
          </p:cNvSpPr>
          <p:nvPr/>
        </p:nvSpPr>
        <p:spPr>
          <a:xfrm>
            <a:off x="479194" y="228600"/>
            <a:ext cx="6531205" cy="60960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CA" sz="3400" b="1" dirty="0"/>
              <a:t>We’ve Created an </a:t>
            </a:r>
            <a:r>
              <a:rPr lang="en-CA" sz="3400" b="1" dirty="0">
                <a:solidFill>
                  <a:srgbClr val="FF0000"/>
                </a:solidFill>
              </a:rPr>
              <a:t>Error</a:t>
            </a:r>
            <a:r>
              <a:rPr lang="en-CA" sz="3400" b="1" dirty="0"/>
              <a:t> </a:t>
            </a:r>
            <a:r>
              <a:rPr lang="en-CA" sz="3400" dirty="0"/>
              <a:t>in MS Project</a:t>
            </a:r>
            <a:br>
              <a:rPr lang="en-CA" sz="2400" dirty="0"/>
            </a:br>
            <a:endParaRPr lang="en-CA" sz="2400" dirty="0">
              <a:solidFill>
                <a:srgbClr val="FF0000"/>
              </a:solidFill>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92290" y="5170799"/>
            <a:ext cx="602003" cy="637992"/>
          </a:xfrm>
          <a:prstGeom prst="rect">
            <a:avLst/>
          </a:prstGeom>
        </p:spPr>
      </p:pic>
    </p:spTree>
    <p:extLst>
      <p:ext uri="{BB962C8B-B14F-4D97-AF65-F5344CB8AC3E}">
        <p14:creationId xmlns:p14="http://schemas.microsoft.com/office/powerpoint/2010/main" val="52712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8" name="TextBox 57"/>
          <p:cNvSpPr txBox="1"/>
          <p:nvPr/>
        </p:nvSpPr>
        <p:spPr>
          <a:xfrm>
            <a:off x="1130727" y="4495468"/>
            <a:ext cx="6878471"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srgbClr val="FF0000"/>
                </a:solidFill>
                <a:effectLst/>
                <a:uLnTx/>
                <a:uFillTx/>
                <a:latin typeface="Calibri" panose="020F0502020204030204"/>
                <a:ea typeface="+mn-ea"/>
                <a:cs typeface="+mn-cs"/>
              </a:rPr>
              <a:t>Activities can only be attached to WP’s.  </a:t>
            </a:r>
            <a:r>
              <a:rPr kumimoji="0" lang="en-CA" sz="2400" b="0" i="0" u="none" strike="noStrike" kern="1200" cap="none" spc="0" normalizeH="0" baseline="0" noProof="0" dirty="0">
                <a:ln>
                  <a:noFill/>
                </a:ln>
                <a:solidFill>
                  <a:srgbClr val="FF0000"/>
                </a:solidFill>
                <a:effectLst/>
                <a:uLnTx/>
                <a:uFillTx/>
                <a:latin typeface="Calibri" panose="020F0502020204030204"/>
                <a:ea typeface="+mn-ea"/>
                <a:cs typeface="+mn-cs"/>
              </a:rPr>
              <a:t>An additional WP would have to be created below 1.2 (it could be called 1.2.2), and would have the two Activities attached to the Sub-deliverable 1.2.</a:t>
            </a:r>
          </a:p>
        </p:txBody>
      </p:sp>
      <p:grpSp>
        <p:nvGrpSpPr>
          <p:cNvPr id="2" name="Group 1"/>
          <p:cNvGrpSpPr/>
          <p:nvPr/>
        </p:nvGrpSpPr>
        <p:grpSpPr>
          <a:xfrm>
            <a:off x="967459" y="1159582"/>
            <a:ext cx="7562528" cy="3120893"/>
            <a:chOff x="967459" y="1159582"/>
            <a:chExt cx="7562528" cy="3120893"/>
          </a:xfrm>
        </p:grpSpPr>
        <p:sp>
          <p:nvSpPr>
            <p:cNvPr id="3" name="TextBox 2"/>
            <p:cNvSpPr txBox="1"/>
            <p:nvPr/>
          </p:nvSpPr>
          <p:spPr>
            <a:xfrm>
              <a:off x="967459" y="1159582"/>
              <a:ext cx="1371600" cy="461665"/>
            </a:xfrm>
            <a:prstGeom prst="rect">
              <a:avLst/>
            </a:prstGeom>
            <a:solidFill>
              <a:schemeClr val="bg1">
                <a:lumMod val="75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1.0 Project Deliverable</a:t>
              </a:r>
            </a:p>
          </p:txBody>
        </p:sp>
        <p:sp>
          <p:nvSpPr>
            <p:cNvPr id="4" name="TextBox 3"/>
            <p:cNvSpPr txBox="1"/>
            <p:nvPr/>
          </p:nvSpPr>
          <p:spPr>
            <a:xfrm>
              <a:off x="1439375" y="2149971"/>
              <a:ext cx="1371600" cy="276999"/>
            </a:xfrm>
            <a:prstGeom prst="rect">
              <a:avLst/>
            </a:prstGeom>
            <a:solidFill>
              <a:schemeClr val="accent6"/>
            </a:solidFill>
            <a:ln>
              <a:solidFill>
                <a:schemeClr val="tx1"/>
              </a:solidFill>
            </a:ln>
          </p:spPr>
          <p:txBody>
            <a:bodyPr wrap="square" rtlCol="0">
              <a:spAutoFit/>
            </a:bodyPr>
            <a:lstStyle>
              <a:defPPr>
                <a:defRPr lang="en-US"/>
              </a:defPPr>
              <a:lvl1pPr algn="ctr">
                <a:defRPr sz="1600"/>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1.1 Sub-deliverable </a:t>
              </a:r>
            </a:p>
          </p:txBody>
        </p:sp>
        <p:sp>
          <p:nvSpPr>
            <p:cNvPr id="5" name="TextBox 4"/>
            <p:cNvSpPr txBox="1"/>
            <p:nvPr/>
          </p:nvSpPr>
          <p:spPr>
            <a:xfrm>
              <a:off x="2181467" y="3202531"/>
              <a:ext cx="742951"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1.1.1 WP</a:t>
              </a:r>
            </a:p>
          </p:txBody>
        </p:sp>
        <p:sp>
          <p:nvSpPr>
            <p:cNvPr id="6" name="TextBox 5"/>
            <p:cNvSpPr txBox="1"/>
            <p:nvPr/>
          </p:nvSpPr>
          <p:spPr>
            <a:xfrm>
              <a:off x="2225990" y="3569804"/>
              <a:ext cx="1172525" cy="430887"/>
            </a:xfrm>
            <a:prstGeom prst="rect">
              <a:avLst/>
            </a:prstGeom>
            <a:noFill/>
            <a:ln>
              <a:noFill/>
            </a:ln>
          </p:spPr>
          <p:txBody>
            <a:bodyPr wrap="square" rtlCol="0">
              <a:spAutoFit/>
            </a:body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1.1.1.1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1.1.1.2 Activity</a:t>
              </a:r>
            </a:p>
          </p:txBody>
        </p:sp>
        <p:cxnSp>
          <p:nvCxnSpPr>
            <p:cNvPr id="8" name="Elbow Connector 7"/>
            <p:cNvCxnSpPr>
              <a:stCxn id="3" idx="2"/>
              <a:endCxn id="4" idx="0"/>
            </p:cNvCxnSpPr>
            <p:nvPr/>
          </p:nvCxnSpPr>
          <p:spPr>
            <a:xfrm rot="16200000" flipH="1">
              <a:off x="1624855" y="1649651"/>
              <a:ext cx="528724" cy="47191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81769" y="3193229"/>
              <a:ext cx="800102"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1.1.2 WP</a:t>
              </a:r>
            </a:p>
          </p:txBody>
        </p:sp>
        <p:sp>
          <p:nvSpPr>
            <p:cNvPr id="10" name="TextBox 9"/>
            <p:cNvSpPr txBox="1"/>
            <p:nvPr/>
          </p:nvSpPr>
          <p:spPr>
            <a:xfrm>
              <a:off x="3486750" y="3541811"/>
              <a:ext cx="1127129" cy="577081"/>
            </a:xfrm>
            <a:prstGeom prst="rect">
              <a:avLst/>
            </a:prstGeom>
            <a:noFill/>
            <a:ln>
              <a:noFill/>
            </a:ln>
          </p:spPr>
          <p:txBody>
            <a:bodyPr wrap="square" rtlCol="0">
              <a:spAutoFit/>
            </a:bodyPr>
            <a:lstStyle>
              <a:defPPr>
                <a:defRPr lang="en-US"/>
              </a:defPPr>
              <a:lvl1pPr marL="93663" indent="-93663">
                <a:buFont typeface="Arial" panose="020B0604020202020204" pitchFamily="34" charset="0"/>
                <a:buChar char="•"/>
                <a:defRPr sz="1400">
                  <a:solidFill>
                    <a:srgbClr val="006C50"/>
                  </a:solidFill>
                </a:defRPr>
              </a:lvl1p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1.1.2.1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1.1.2.2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1.1.2.3Activity</a:t>
              </a:r>
            </a:p>
          </p:txBody>
        </p:sp>
        <p:sp>
          <p:nvSpPr>
            <p:cNvPr id="11" name="TextBox 10"/>
            <p:cNvSpPr txBox="1"/>
            <p:nvPr/>
          </p:nvSpPr>
          <p:spPr>
            <a:xfrm>
              <a:off x="7278997" y="2143199"/>
              <a:ext cx="825873"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1.3 WP</a:t>
              </a:r>
            </a:p>
          </p:txBody>
        </p:sp>
        <p:sp>
          <p:nvSpPr>
            <p:cNvPr id="12" name="TextBox 11"/>
            <p:cNvSpPr txBox="1"/>
            <p:nvPr/>
          </p:nvSpPr>
          <p:spPr>
            <a:xfrm>
              <a:off x="7526024" y="2484543"/>
              <a:ext cx="1003963" cy="577081"/>
            </a:xfrm>
            <a:prstGeom prst="rect">
              <a:avLst/>
            </a:prstGeom>
            <a:noFill/>
            <a:ln>
              <a:noFill/>
            </a:ln>
          </p:spPr>
          <p:txBody>
            <a:bodyPr wrap="square" rtlCol="0">
              <a:spAutoFit/>
            </a:bodyPr>
            <a:lstStyle>
              <a:defPPr>
                <a:defRPr lang="en-US"/>
              </a:defPPr>
              <a:lvl1pPr marL="93663" indent="-93663">
                <a:buFont typeface="Arial" panose="020B0604020202020204" pitchFamily="34" charset="0"/>
                <a:buChar char="•"/>
                <a:defRPr sz="1400">
                  <a:solidFill>
                    <a:srgbClr val="006C50"/>
                  </a:solidFill>
                </a:defRPr>
              </a:lvl1p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1.3.1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1.3.2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1.3.3 Activity</a:t>
              </a:r>
            </a:p>
          </p:txBody>
        </p:sp>
        <p:cxnSp>
          <p:nvCxnSpPr>
            <p:cNvPr id="15" name="Elbow Connector 14"/>
            <p:cNvCxnSpPr>
              <a:stCxn id="4" idx="2"/>
              <a:endCxn id="5" idx="0"/>
            </p:cNvCxnSpPr>
            <p:nvPr/>
          </p:nvCxnSpPr>
          <p:spPr>
            <a:xfrm rot="16200000" flipH="1">
              <a:off x="1951279" y="2600866"/>
              <a:ext cx="775561" cy="4277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83443" y="2146335"/>
              <a:ext cx="1371600" cy="276999"/>
            </a:xfrm>
            <a:prstGeom prst="rect">
              <a:avLst/>
            </a:prstGeom>
            <a:solidFill>
              <a:schemeClr val="accent6"/>
            </a:solidFill>
            <a:ln>
              <a:solidFill>
                <a:schemeClr val="tx1"/>
              </a:solidFill>
            </a:ln>
          </p:spPr>
          <p:txBody>
            <a:bodyPr wrap="square" rtlCol="0">
              <a:spAutoFit/>
            </a:bodyPr>
            <a:lstStyle>
              <a:defPPr>
                <a:defRPr lang="en-US"/>
              </a:defPPr>
              <a:lvl1pPr algn="ctr">
                <a:defRPr sz="1600"/>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1.2 Sub-deliverable</a:t>
              </a:r>
            </a:p>
          </p:txBody>
        </p:sp>
        <p:sp>
          <p:nvSpPr>
            <p:cNvPr id="18" name="TextBox 17"/>
            <p:cNvSpPr txBox="1"/>
            <p:nvPr/>
          </p:nvSpPr>
          <p:spPr>
            <a:xfrm>
              <a:off x="5139141" y="3198711"/>
              <a:ext cx="793751"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1.2.1 WP</a:t>
              </a:r>
            </a:p>
          </p:txBody>
        </p:sp>
        <p:sp>
          <p:nvSpPr>
            <p:cNvPr id="19" name="TextBox 18"/>
            <p:cNvSpPr txBox="1"/>
            <p:nvPr/>
          </p:nvSpPr>
          <p:spPr>
            <a:xfrm>
              <a:off x="5415107" y="3541811"/>
              <a:ext cx="1136650" cy="738664"/>
            </a:xfrm>
            <a:prstGeom prst="rect">
              <a:avLst/>
            </a:prstGeom>
            <a:noFill/>
            <a:ln>
              <a:noFill/>
            </a:ln>
          </p:spPr>
          <p:txBody>
            <a:bodyPr wrap="square" rtlCol="0">
              <a:spAutoFit/>
            </a:bodyPr>
            <a:lstStyle>
              <a:defPPr>
                <a:defRPr lang="en-US"/>
              </a:defPPr>
              <a:lvl1pPr marL="93663" indent="-93663">
                <a:buFont typeface="Arial" panose="020B0604020202020204" pitchFamily="34" charset="0"/>
                <a:buChar char="•"/>
                <a:defRPr sz="1400">
                  <a:solidFill>
                    <a:srgbClr val="006C50"/>
                  </a:solidFill>
                </a:defRPr>
              </a:lvl1p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1.2.1.2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1.2.1.3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1.2.1.4 Activity</a:t>
              </a:r>
            </a:p>
          </p:txBody>
        </p:sp>
        <p:sp>
          <p:nvSpPr>
            <p:cNvPr id="20" name="TextBox 19"/>
            <p:cNvSpPr txBox="1"/>
            <p:nvPr/>
          </p:nvSpPr>
          <p:spPr>
            <a:xfrm>
              <a:off x="6920315" y="3195576"/>
              <a:ext cx="850900" cy="276999"/>
            </a:xfrm>
            <a:prstGeom prst="rect">
              <a:avLst/>
            </a:prstGeom>
            <a:solidFill>
              <a:srgbClr val="FFFF00"/>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1.2.2 WP</a:t>
              </a:r>
            </a:p>
          </p:txBody>
        </p:sp>
        <p:sp>
          <p:nvSpPr>
            <p:cNvPr id="21" name="TextBox 20"/>
            <p:cNvSpPr txBox="1"/>
            <p:nvPr/>
          </p:nvSpPr>
          <p:spPr>
            <a:xfrm>
              <a:off x="7049973" y="3564042"/>
              <a:ext cx="1137503" cy="253916"/>
            </a:xfrm>
            <a:prstGeom prst="rect">
              <a:avLst/>
            </a:prstGeom>
            <a:noFill/>
            <a:ln>
              <a:noFill/>
            </a:ln>
          </p:spPr>
          <p:txBody>
            <a:bodyPr wrap="square" rtlCol="0">
              <a:spAutoFit/>
            </a:bodyPr>
            <a:lstStyle>
              <a:defPPr>
                <a:defRPr lang="en-US"/>
              </a:defPPr>
              <a:lvl1pPr marL="93663" indent="-93663">
                <a:buFont typeface="Arial" panose="020B0604020202020204" pitchFamily="34" charset="0"/>
                <a:buChar char="•"/>
                <a:defRPr sz="1400">
                  <a:solidFill>
                    <a:srgbClr val="006C50"/>
                  </a:solidFill>
                </a:defRPr>
              </a:lvl1p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1.2.2.1 Activity</a:t>
              </a:r>
            </a:p>
          </p:txBody>
        </p:sp>
        <p:cxnSp>
          <p:nvCxnSpPr>
            <p:cNvPr id="22" name="Elbow Connector 21"/>
            <p:cNvCxnSpPr>
              <a:stCxn id="17" idx="2"/>
              <a:endCxn id="18" idx="0"/>
            </p:cNvCxnSpPr>
            <p:nvPr/>
          </p:nvCxnSpPr>
          <p:spPr>
            <a:xfrm rot="16200000" flipH="1">
              <a:off x="4714942" y="2377635"/>
              <a:ext cx="775377" cy="8667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2"/>
              <a:endCxn id="17" idx="0"/>
            </p:cNvCxnSpPr>
            <p:nvPr/>
          </p:nvCxnSpPr>
          <p:spPr>
            <a:xfrm rot="16200000" flipH="1">
              <a:off x="2898707" y="375799"/>
              <a:ext cx="525088" cy="301598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7" idx="2"/>
              <a:endCxn id="20" idx="0"/>
            </p:cNvCxnSpPr>
            <p:nvPr/>
          </p:nvCxnSpPr>
          <p:spPr>
            <a:xfrm rot="16200000" flipH="1">
              <a:off x="5621383" y="1471194"/>
              <a:ext cx="772242" cy="267652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3" idx="2"/>
              <a:endCxn id="11" idx="0"/>
            </p:cNvCxnSpPr>
            <p:nvPr/>
          </p:nvCxnSpPr>
          <p:spPr>
            <a:xfrm rot="16200000" flipH="1">
              <a:off x="4411620" y="-1137115"/>
              <a:ext cx="521952" cy="60386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4" idx="2"/>
              <a:endCxn id="9" idx="0"/>
            </p:cNvCxnSpPr>
            <p:nvPr/>
          </p:nvCxnSpPr>
          <p:spPr>
            <a:xfrm rot="16200000" flipH="1">
              <a:off x="2520368" y="2031776"/>
              <a:ext cx="766259" cy="155664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95454" y="2412314"/>
              <a:ext cx="1172525" cy="430887"/>
            </a:xfrm>
            <a:prstGeom prst="rect">
              <a:avLst/>
            </a:prstGeom>
            <a:noFill/>
            <a:ln>
              <a:noFill/>
            </a:ln>
          </p:spPr>
          <p:txBody>
            <a:bodyPr wrap="square" rtlCol="0">
              <a:spAutoFit/>
            </a:bodyPr>
            <a:lstStyle/>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1.2.1 Activity</a:t>
              </a:r>
            </a:p>
            <a:p>
              <a:pPr marL="93663" marR="0" lvl="0" indent="-93663"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050" b="0" i="0" u="none" strike="noStrike" kern="1200" cap="none" spc="0" normalizeH="0" baseline="0" noProof="0" dirty="0">
                  <a:ln>
                    <a:noFill/>
                  </a:ln>
                  <a:solidFill>
                    <a:srgbClr val="2B6CA7"/>
                  </a:solidFill>
                  <a:effectLst/>
                  <a:uLnTx/>
                  <a:uFillTx/>
                  <a:latin typeface="Calibri" panose="020F0502020204030204"/>
                  <a:ea typeface="+mn-ea"/>
                  <a:cs typeface="+mn-cs"/>
                </a:rPr>
                <a:t>1.2.2 Activity</a:t>
              </a:r>
            </a:p>
          </p:txBody>
        </p:sp>
      </p:grpSp>
      <p:sp>
        <p:nvSpPr>
          <p:cNvPr id="27" name="Title 1"/>
          <p:cNvSpPr>
            <a:spLocks noGrp="1"/>
          </p:cNvSpPr>
          <p:nvPr>
            <p:ph type="title"/>
          </p:nvPr>
        </p:nvSpPr>
        <p:spPr>
          <a:xfrm>
            <a:off x="628650" y="182969"/>
            <a:ext cx="7886700" cy="760767"/>
          </a:xfrm>
        </p:spPr>
        <p:txBody>
          <a:bodyPr>
            <a:normAutofit/>
          </a:bodyPr>
          <a:lstStyle/>
          <a:p>
            <a:r>
              <a:rPr lang="en-CA" sz="2400" dirty="0">
                <a:solidFill>
                  <a:srgbClr val="FF0000"/>
                </a:solidFill>
              </a:rPr>
              <a:t>Here is the </a:t>
            </a:r>
            <a:r>
              <a:rPr lang="en-CA" sz="2400" b="1" u="sng" dirty="0">
                <a:solidFill>
                  <a:srgbClr val="FF0000"/>
                </a:solidFill>
              </a:rPr>
              <a:t>Error</a:t>
            </a:r>
            <a:r>
              <a:rPr lang="en-CA" sz="2400" b="1" dirty="0">
                <a:solidFill>
                  <a:srgbClr val="FF0000"/>
                </a:solidFill>
              </a:rPr>
              <a:t>, it is most visible in a hierarchical WBS</a:t>
            </a:r>
            <a:br>
              <a:rPr lang="en-CA" sz="2400" b="1" dirty="0">
                <a:solidFill>
                  <a:srgbClr val="FF0000"/>
                </a:solidFill>
              </a:rPr>
            </a:br>
            <a:r>
              <a:rPr lang="en-CA" sz="2400" dirty="0">
                <a:solidFill>
                  <a:srgbClr val="FF0000"/>
                </a:solidFill>
              </a:rPr>
              <a:t>- Activities are attached to a </a:t>
            </a:r>
            <a:r>
              <a:rPr lang="en-CA" sz="2400" dirty="0" err="1">
                <a:solidFill>
                  <a:srgbClr val="FF0000"/>
                </a:solidFill>
              </a:rPr>
              <a:t>Subdeliverable</a:t>
            </a:r>
            <a:r>
              <a:rPr lang="en-CA" sz="2400" dirty="0">
                <a:solidFill>
                  <a:srgbClr val="FF0000"/>
                </a:solidFill>
              </a:rPr>
              <a:t> but shouldn’t be</a:t>
            </a:r>
          </a:p>
        </p:txBody>
      </p:sp>
      <p:sp>
        <p:nvSpPr>
          <p:cNvPr id="29" name="Oval 28"/>
          <p:cNvSpPr/>
          <p:nvPr/>
        </p:nvSpPr>
        <p:spPr>
          <a:xfrm>
            <a:off x="4772025" y="2369818"/>
            <a:ext cx="1267379" cy="516257"/>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Straight Arrow Connector 29"/>
          <p:cNvCxnSpPr>
            <a:endCxn id="29" idx="0"/>
          </p:cNvCxnSpPr>
          <p:nvPr/>
        </p:nvCxnSpPr>
        <p:spPr>
          <a:xfrm>
            <a:off x="4572000" y="943736"/>
            <a:ext cx="833715" cy="1426082"/>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37208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317120" y="627980"/>
            <a:ext cx="4632463" cy="6039519"/>
          </a:xfrm>
          <a:prstGeom prst="rect">
            <a:avLst/>
          </a:prstGeom>
        </p:spPr>
      </p:pic>
      <p:sp>
        <p:nvSpPr>
          <p:cNvPr id="2" name="Title 1"/>
          <p:cNvSpPr>
            <a:spLocks noGrp="1"/>
          </p:cNvSpPr>
          <p:nvPr>
            <p:ph type="title"/>
          </p:nvPr>
        </p:nvSpPr>
        <p:spPr>
          <a:xfrm>
            <a:off x="628650" y="182969"/>
            <a:ext cx="7886700" cy="388937"/>
          </a:xfrm>
        </p:spPr>
        <p:txBody>
          <a:bodyPr>
            <a:normAutofit fontScale="90000"/>
          </a:bodyPr>
          <a:lstStyle/>
          <a:p>
            <a:r>
              <a:rPr lang="en-CA" sz="2400" b="1" dirty="0">
                <a:solidFill>
                  <a:srgbClr val="FF0000"/>
                </a:solidFill>
              </a:rPr>
              <a:t>Same Error </a:t>
            </a:r>
            <a:r>
              <a:rPr lang="en-CA" sz="2400" dirty="0">
                <a:solidFill>
                  <a:srgbClr val="FF0000"/>
                </a:solidFill>
              </a:rPr>
              <a:t>but Note it’s Less Visible in MS Project but Colour Helps</a:t>
            </a:r>
          </a:p>
        </p:txBody>
      </p:sp>
      <p:sp>
        <p:nvSpPr>
          <p:cNvPr id="6" name="Oval 5"/>
          <p:cNvSpPr/>
          <p:nvPr/>
        </p:nvSpPr>
        <p:spPr>
          <a:xfrm>
            <a:off x="1513689" y="3408995"/>
            <a:ext cx="1324761" cy="58198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 name="Straight Arrow Connector 6"/>
          <p:cNvCxnSpPr>
            <a:endCxn id="6" idx="0"/>
          </p:cNvCxnSpPr>
          <p:nvPr/>
        </p:nvCxnSpPr>
        <p:spPr>
          <a:xfrm flipH="1">
            <a:off x="2176070" y="705256"/>
            <a:ext cx="2271320" cy="270373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4"/>
          <a:stretch>
            <a:fillRect/>
          </a:stretch>
        </p:blipFill>
        <p:spPr>
          <a:xfrm rot="5400000">
            <a:off x="4236956" y="2272989"/>
            <a:ext cx="5647176" cy="2357161"/>
          </a:xfrm>
          <a:prstGeom prst="rect">
            <a:avLst/>
          </a:prstGeom>
        </p:spPr>
      </p:pic>
      <p:cxnSp>
        <p:nvCxnSpPr>
          <p:cNvPr id="10" name="Straight Arrow Connector 9"/>
          <p:cNvCxnSpPr>
            <a:stCxn id="2" idx="2"/>
          </p:cNvCxnSpPr>
          <p:nvPr/>
        </p:nvCxnSpPr>
        <p:spPr>
          <a:xfrm>
            <a:off x="4572000" y="571906"/>
            <a:ext cx="2430164" cy="292376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400" y="5921559"/>
            <a:ext cx="999831" cy="707197"/>
          </a:xfrm>
          <a:prstGeom prst="rect">
            <a:avLst/>
          </a:prstGeom>
        </p:spPr>
      </p:pic>
    </p:spTree>
    <p:extLst>
      <p:ext uri="{BB962C8B-B14F-4D97-AF65-F5344CB8AC3E}">
        <p14:creationId xmlns:p14="http://schemas.microsoft.com/office/powerpoint/2010/main" val="3066596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66750"/>
          </a:xfrm>
        </p:spPr>
        <p:txBody>
          <a:bodyPr/>
          <a:lstStyle/>
          <a:p>
            <a:r>
              <a:rPr lang="en-CA" dirty="0"/>
              <a:t>WBS Data Dictionary</a:t>
            </a:r>
          </a:p>
        </p:txBody>
      </p:sp>
      <p:sp>
        <p:nvSpPr>
          <p:cNvPr id="3" name="Content Placeholder 2"/>
          <p:cNvSpPr>
            <a:spLocks noGrp="1"/>
          </p:cNvSpPr>
          <p:nvPr>
            <p:ph idx="1"/>
          </p:nvPr>
        </p:nvSpPr>
        <p:spPr>
          <a:xfrm>
            <a:off x="375920" y="990600"/>
            <a:ext cx="8305800" cy="2133600"/>
          </a:xfrm>
        </p:spPr>
        <p:txBody>
          <a:bodyPr/>
          <a:lstStyle/>
          <a:p>
            <a:r>
              <a:rPr lang="en-CA" sz="2000" dirty="0"/>
              <a:t>A WBS Data Dictionary provides detailed information on the Elements in the WBS graphical hierarchy.</a:t>
            </a:r>
          </a:p>
          <a:p>
            <a:r>
              <a:rPr lang="en-CA" sz="2000" dirty="0"/>
              <a:t>Below is an Excel example, the headings of the columns can vary widely depending on the project.</a:t>
            </a:r>
          </a:p>
          <a:p>
            <a:r>
              <a:rPr lang="en-CA" sz="2000" dirty="0"/>
              <a:t>It can contain information such as: WBS codes, durations, costs, resource assignment, predecessors, and both deliverables and activities</a:t>
            </a:r>
          </a:p>
        </p:txBody>
      </p:sp>
      <p:sp>
        <p:nvSpPr>
          <p:cNvPr id="4" name="Slide Number Placeholder 3"/>
          <p:cNvSpPr>
            <a:spLocks noGrp="1"/>
          </p:cNvSpPr>
          <p:nvPr>
            <p:ph type="sldNum" sz="quarter" idx="10"/>
          </p:nvPr>
        </p:nvSpPr>
        <p:spPr/>
        <p:txBody>
          <a:bodyPr/>
          <a:lstStyle/>
          <a:p>
            <a:pPr>
              <a:defRPr/>
            </a:pPr>
            <a:fld id="{374B2B17-26C0-4F54-80D8-A58B3D848BF7}" type="slidenum">
              <a:rPr lang="en-US" smtClean="0"/>
              <a:pPr>
                <a:defRPr/>
              </a:pPr>
              <a:t>33</a:t>
            </a:fld>
            <a:endParaRPr lang="en-US" dirty="0"/>
          </a:p>
        </p:txBody>
      </p:sp>
      <p:pic>
        <p:nvPicPr>
          <p:cNvPr id="7" name="Picture 6"/>
          <p:cNvPicPr>
            <a:picLocks noChangeAspect="1"/>
          </p:cNvPicPr>
          <p:nvPr/>
        </p:nvPicPr>
        <p:blipFill>
          <a:blip r:embed="rId2"/>
          <a:stretch>
            <a:fillRect/>
          </a:stretch>
        </p:blipFill>
        <p:spPr>
          <a:xfrm>
            <a:off x="577850" y="3191092"/>
            <a:ext cx="7901940" cy="3347820"/>
          </a:xfrm>
          <a:prstGeom prst="rect">
            <a:avLst/>
          </a:prstGeom>
        </p:spPr>
      </p:pic>
    </p:spTree>
    <p:extLst>
      <p:ext uri="{BB962C8B-B14F-4D97-AF65-F5344CB8AC3E}">
        <p14:creationId xmlns:p14="http://schemas.microsoft.com/office/powerpoint/2010/main" val="3523382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3276600"/>
          </a:xfrm>
        </p:spPr>
        <p:txBody>
          <a:bodyPr>
            <a:normAutofit/>
          </a:bodyPr>
          <a:lstStyle/>
          <a:p>
            <a:pPr>
              <a:defRPr/>
            </a:pPr>
            <a:r>
              <a:rPr lang="en-CA" dirty="0"/>
              <a:t>Section 2</a:t>
            </a:r>
            <a:br>
              <a:rPr lang="en-CA" dirty="0"/>
            </a:br>
            <a:r>
              <a:rPr lang="en-CA" dirty="0"/>
              <a:t>Math Review and </a:t>
            </a:r>
            <a:br>
              <a:rPr lang="en-CA" dirty="0"/>
            </a:br>
            <a:r>
              <a:rPr lang="en-CA" dirty="0"/>
              <a:t>Business Math</a:t>
            </a:r>
          </a:p>
        </p:txBody>
      </p:sp>
      <p:sp>
        <p:nvSpPr>
          <p:cNvPr id="4" name="Slide Number Placeholder 3"/>
          <p:cNvSpPr>
            <a:spLocks noGrp="1"/>
          </p:cNvSpPr>
          <p:nvPr>
            <p:ph type="sldNum" sz="quarter" idx="4294967295"/>
          </p:nvPr>
        </p:nvSpPr>
        <p:spPr/>
        <p:txBody>
          <a:bodyPr/>
          <a:lstStyle/>
          <a:p>
            <a:pPr>
              <a:defRPr/>
            </a:pPr>
            <a:fld id="{4234849A-6959-4A58-B481-910159CB0CF0}" type="slidenum">
              <a:rPr lang="en-CA" smtClean="0"/>
              <a:pPr>
                <a:defRPr/>
              </a:pPr>
              <a:t>34</a:t>
            </a:fld>
            <a:endParaRPr lang="en-CA"/>
          </a:p>
        </p:txBody>
      </p:sp>
    </p:spTree>
    <p:extLst>
      <p:ext uri="{BB962C8B-B14F-4D97-AF65-F5344CB8AC3E}">
        <p14:creationId xmlns:p14="http://schemas.microsoft.com/office/powerpoint/2010/main" val="931635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703932"/>
          </a:xfrm>
        </p:spPr>
        <p:txBody>
          <a:bodyPr>
            <a:noAutofit/>
          </a:bodyPr>
          <a:lstStyle/>
          <a:p>
            <a:r>
              <a:rPr lang="en-CA" sz="3200" dirty="0"/>
              <a:t>How to Safely Convert Between Units</a:t>
            </a:r>
          </a:p>
        </p:txBody>
      </p:sp>
      <p:sp>
        <p:nvSpPr>
          <p:cNvPr id="3" name="Content Placeholder 2"/>
          <p:cNvSpPr>
            <a:spLocks noGrp="1"/>
          </p:cNvSpPr>
          <p:nvPr>
            <p:ph idx="1"/>
          </p:nvPr>
        </p:nvSpPr>
        <p:spPr>
          <a:xfrm>
            <a:off x="390364" y="908720"/>
            <a:ext cx="8363272" cy="5040560"/>
          </a:xfrm>
        </p:spPr>
        <p:txBody>
          <a:bodyPr/>
          <a:lstStyle/>
          <a:p>
            <a:r>
              <a:rPr lang="en-CA" dirty="0"/>
              <a:t>Work your way through the 3 examples in this webpage</a:t>
            </a:r>
            <a:br>
              <a:rPr lang="en-CA" dirty="0"/>
            </a:br>
            <a:r>
              <a:rPr lang="en-CA" sz="2000" dirty="0">
                <a:hlinkClick r:id="rId3"/>
              </a:rPr>
              <a:t>https://www.mathsisfun.com/measure/unit-conversion-method.html</a:t>
            </a:r>
            <a:r>
              <a:rPr lang="en-CA" sz="2000" dirty="0"/>
              <a:t> </a:t>
            </a:r>
          </a:p>
          <a:p>
            <a:r>
              <a:rPr lang="en-CA" dirty="0"/>
              <a:t>Try the first 5 questions at the bottom of the page</a:t>
            </a:r>
          </a:p>
          <a:p>
            <a:r>
              <a:rPr lang="en-CA" dirty="0"/>
              <a:t>Try this business problem:</a:t>
            </a:r>
            <a:br>
              <a:rPr lang="en-CA" dirty="0"/>
            </a:br>
            <a:br>
              <a:rPr lang="en-CA" dirty="0"/>
            </a:br>
            <a:r>
              <a:rPr lang="en-CA" dirty="0"/>
              <a:t>We want to order a custom carpet for our company board room.  The customer carpet will be cut to 3m by 7m.  The cost for the carpet will be $12/</a:t>
            </a:r>
            <a:r>
              <a:rPr lang="en-CA" dirty="0" err="1"/>
              <a:t>sq</a:t>
            </a:r>
            <a:r>
              <a:rPr lang="en-CA" dirty="0"/>
              <a:t> ft.  The outer edges of the cut carpet will need binding (or it will unravel) and the cost is $15 for each yard of carpet.  HST is 13%, how much is our carpet?</a:t>
            </a:r>
          </a:p>
          <a:p>
            <a:endParaRPr lang="en-CA" dirty="0"/>
          </a:p>
          <a:p>
            <a:endParaRPr lang="en-CA" dirty="0"/>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6089458"/>
            <a:ext cx="999831" cy="707197"/>
          </a:xfrm>
          <a:prstGeom prst="rect">
            <a:avLst/>
          </a:prstGeom>
        </p:spPr>
      </p:pic>
    </p:spTree>
    <p:extLst>
      <p:ext uri="{BB962C8B-B14F-4D97-AF65-F5344CB8AC3E}">
        <p14:creationId xmlns:p14="http://schemas.microsoft.com/office/powerpoint/2010/main" val="1501500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703932"/>
          </a:xfrm>
        </p:spPr>
        <p:txBody>
          <a:bodyPr>
            <a:noAutofit/>
          </a:bodyPr>
          <a:lstStyle/>
          <a:p>
            <a:r>
              <a:rPr lang="en-CA" sz="3200" dirty="0"/>
              <a:t>Weighted Mean (or Weighted Average)</a:t>
            </a:r>
          </a:p>
        </p:txBody>
      </p:sp>
      <p:sp>
        <p:nvSpPr>
          <p:cNvPr id="3" name="Content Placeholder 2"/>
          <p:cNvSpPr>
            <a:spLocks noGrp="1"/>
          </p:cNvSpPr>
          <p:nvPr>
            <p:ph idx="1"/>
          </p:nvPr>
        </p:nvSpPr>
        <p:spPr>
          <a:xfrm>
            <a:off x="390364" y="908720"/>
            <a:ext cx="8363272" cy="5720680"/>
          </a:xfrm>
        </p:spPr>
        <p:txBody>
          <a:bodyPr/>
          <a:lstStyle/>
          <a:p>
            <a:r>
              <a:rPr lang="en-CA" dirty="0"/>
              <a:t>Work your way through this webpage</a:t>
            </a:r>
            <a:br>
              <a:rPr lang="en-CA" dirty="0"/>
            </a:br>
            <a:r>
              <a:rPr lang="en-CA" sz="2400" dirty="0">
                <a:hlinkClick r:id="rId3"/>
              </a:rPr>
              <a:t>https://www.mathsisfun.com/data/weighted-mean.html</a:t>
            </a:r>
            <a:endParaRPr lang="en-CA" sz="2400" dirty="0"/>
          </a:p>
          <a:p>
            <a:r>
              <a:rPr lang="en-CA" dirty="0"/>
              <a:t>Make sure you </a:t>
            </a:r>
            <a:r>
              <a:rPr lang="en-CA" b="1" dirty="0"/>
              <a:t>try #5, 7, 8 &amp; 10 as these are examples using student grades</a:t>
            </a:r>
          </a:p>
          <a:p>
            <a:r>
              <a:rPr lang="en-CA" b="1" dirty="0">
                <a:solidFill>
                  <a:srgbClr val="FF0000"/>
                </a:solidFill>
              </a:rPr>
              <a:t>Try this GPA problem</a:t>
            </a:r>
            <a:r>
              <a:rPr lang="en-CA" dirty="0"/>
              <a:t>.  You finished 6 courses, and your course percent scores were 78, 64, 61, 74, 54, 52.  </a:t>
            </a:r>
            <a:br>
              <a:rPr lang="en-CA" dirty="0"/>
            </a:br>
            <a:br>
              <a:rPr lang="en-CA" dirty="0"/>
            </a:br>
            <a:r>
              <a:rPr lang="en-CA" dirty="0"/>
              <a:t>The first four courses are </a:t>
            </a:r>
            <a:br>
              <a:rPr lang="en-CA" dirty="0"/>
            </a:br>
            <a:r>
              <a:rPr lang="en-CA" dirty="0"/>
              <a:t>3 credit hours and the last </a:t>
            </a:r>
            <a:br>
              <a:rPr lang="en-CA" dirty="0"/>
            </a:br>
            <a:r>
              <a:rPr lang="en-CA" dirty="0"/>
              <a:t>two are 4 credit hours.</a:t>
            </a:r>
            <a:br>
              <a:rPr lang="en-CA" dirty="0"/>
            </a:br>
            <a:br>
              <a:rPr lang="en-CA" dirty="0"/>
            </a:br>
            <a:r>
              <a:rPr lang="en-CA" b="1" dirty="0"/>
              <a:t>What is your GPA for </a:t>
            </a:r>
            <a:br>
              <a:rPr lang="en-CA" b="1" dirty="0"/>
            </a:br>
            <a:r>
              <a:rPr lang="en-CA" b="1" dirty="0"/>
              <a:t>these 6 courses?</a:t>
            </a:r>
          </a:p>
          <a:p>
            <a:endParaRPr lang="en-CA" dirty="0"/>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497" y="6028626"/>
            <a:ext cx="999831" cy="707197"/>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879415895"/>
              </p:ext>
            </p:extLst>
          </p:nvPr>
        </p:nvGraphicFramePr>
        <p:xfrm>
          <a:off x="4647898" y="3730625"/>
          <a:ext cx="4190998" cy="2533650"/>
        </p:xfrm>
        <a:graphic>
          <a:graphicData uri="http://schemas.openxmlformats.org/drawingml/2006/table">
            <a:tbl>
              <a:tblPr/>
              <a:tblGrid>
                <a:gridCol w="1447799">
                  <a:extLst>
                    <a:ext uri="{9D8B030D-6E8A-4147-A177-3AD203B41FA5}">
                      <a16:colId xmlns:a16="http://schemas.microsoft.com/office/drawing/2014/main" val="2911297687"/>
                    </a:ext>
                  </a:extLst>
                </a:gridCol>
                <a:gridCol w="1269913">
                  <a:extLst>
                    <a:ext uri="{9D8B030D-6E8A-4147-A177-3AD203B41FA5}">
                      <a16:colId xmlns:a16="http://schemas.microsoft.com/office/drawing/2014/main" val="595641057"/>
                    </a:ext>
                  </a:extLst>
                </a:gridCol>
                <a:gridCol w="1473286">
                  <a:extLst>
                    <a:ext uri="{9D8B030D-6E8A-4147-A177-3AD203B41FA5}">
                      <a16:colId xmlns:a16="http://schemas.microsoft.com/office/drawing/2014/main" val="1823131489"/>
                    </a:ext>
                  </a:extLst>
                </a:gridCol>
              </a:tblGrid>
              <a:tr h="190500">
                <a:tc>
                  <a:txBody>
                    <a:bodyPr/>
                    <a:lstStyle/>
                    <a:p>
                      <a:pPr algn="ctr" fontAlgn="ctr"/>
                      <a:r>
                        <a:rPr lang="en-CA" sz="1600" b="1" i="0" u="none" strike="noStrike" dirty="0">
                          <a:solidFill>
                            <a:srgbClr val="000000"/>
                          </a:solidFill>
                          <a:effectLst/>
                          <a:latin typeface="Calibri" panose="020F0502020204030204" pitchFamily="34" charset="0"/>
                        </a:rPr>
                        <a:t>Range</a:t>
                      </a:r>
                    </a:p>
                  </a:txBody>
                  <a:tcPr marL="9525" marR="9525" marT="9525" marB="0" anchor="ctr">
                    <a:lnL>
                      <a:noFill/>
                    </a:lnL>
                    <a:lnR>
                      <a:noFill/>
                    </a:lnR>
                    <a:lnT>
                      <a:noFill/>
                    </a:lnT>
                    <a:lnB>
                      <a:noFill/>
                    </a:lnB>
                  </a:tcPr>
                </a:tc>
                <a:tc>
                  <a:txBody>
                    <a:bodyPr/>
                    <a:lstStyle/>
                    <a:p>
                      <a:pPr algn="ctr" fontAlgn="ctr"/>
                      <a:r>
                        <a:rPr lang="en-CA" sz="1600" b="1" i="0" u="none" strike="noStrike" dirty="0">
                          <a:solidFill>
                            <a:srgbClr val="000000"/>
                          </a:solidFill>
                          <a:effectLst/>
                          <a:latin typeface="Calibri" panose="020F0502020204030204" pitchFamily="34" charset="0"/>
                        </a:rPr>
                        <a:t>Letter Grade</a:t>
                      </a:r>
                    </a:p>
                  </a:txBody>
                  <a:tcPr marL="9525" marR="9525" marT="9525" marB="0" anchor="ctr">
                    <a:lnL>
                      <a:noFill/>
                    </a:lnL>
                    <a:lnR>
                      <a:noFill/>
                    </a:lnR>
                    <a:lnT>
                      <a:noFill/>
                    </a:lnT>
                    <a:lnB>
                      <a:noFill/>
                    </a:lnB>
                  </a:tcPr>
                </a:tc>
                <a:tc>
                  <a:txBody>
                    <a:bodyPr/>
                    <a:lstStyle/>
                    <a:p>
                      <a:pPr algn="ctr" fontAlgn="ctr"/>
                      <a:r>
                        <a:rPr lang="en-CA" sz="1600" b="1" i="0" u="none" strike="noStrike">
                          <a:solidFill>
                            <a:srgbClr val="000000"/>
                          </a:solidFill>
                          <a:effectLst/>
                          <a:latin typeface="Calibri" panose="020F0502020204030204" pitchFamily="34" charset="0"/>
                        </a:rPr>
                        <a:t>Grade Point</a:t>
                      </a:r>
                    </a:p>
                  </a:txBody>
                  <a:tcPr marL="9525" marR="9525" marT="9525" marB="0" anchor="ctr">
                    <a:lnL>
                      <a:noFill/>
                    </a:lnL>
                    <a:lnR>
                      <a:noFill/>
                    </a:lnR>
                    <a:lnT>
                      <a:noFill/>
                    </a:lnT>
                    <a:lnB>
                      <a:noFill/>
                    </a:lnB>
                  </a:tcPr>
                </a:tc>
                <a:extLst>
                  <a:ext uri="{0D108BD9-81ED-4DB2-BD59-A6C34878D82A}">
                    <a16:rowId xmlns:a16="http://schemas.microsoft.com/office/drawing/2014/main" val="2352604892"/>
                  </a:ext>
                </a:extLst>
              </a:tr>
              <a:tr h="190500">
                <a:tc>
                  <a:txBody>
                    <a:bodyPr/>
                    <a:lstStyle/>
                    <a:p>
                      <a:pPr algn="ctr" fontAlgn="ctr"/>
                      <a:r>
                        <a:rPr lang="en-CA" sz="1600" b="0" i="0" u="none" strike="noStrike">
                          <a:solidFill>
                            <a:srgbClr val="000000"/>
                          </a:solidFill>
                          <a:effectLst/>
                          <a:latin typeface="Calibri" panose="020F0502020204030204" pitchFamily="34" charset="0"/>
                        </a:rPr>
                        <a:t>90% - 100%</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A+</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4.2</a:t>
                      </a:r>
                    </a:p>
                  </a:txBody>
                  <a:tcPr marL="9525" marR="9525" marT="9525" marB="0" anchor="b">
                    <a:lnL>
                      <a:noFill/>
                    </a:lnL>
                    <a:lnR>
                      <a:noFill/>
                    </a:lnR>
                    <a:lnT>
                      <a:noFill/>
                    </a:lnT>
                    <a:lnB>
                      <a:noFill/>
                    </a:lnB>
                  </a:tcPr>
                </a:tc>
                <a:extLst>
                  <a:ext uri="{0D108BD9-81ED-4DB2-BD59-A6C34878D82A}">
                    <a16:rowId xmlns:a16="http://schemas.microsoft.com/office/drawing/2014/main" val="218363728"/>
                  </a:ext>
                </a:extLst>
              </a:tr>
              <a:tr h="190500">
                <a:tc>
                  <a:txBody>
                    <a:bodyPr/>
                    <a:lstStyle/>
                    <a:p>
                      <a:pPr algn="ctr" fontAlgn="ctr"/>
                      <a:r>
                        <a:rPr lang="en-CA" sz="1600" b="0" i="0" u="none" strike="noStrike">
                          <a:solidFill>
                            <a:srgbClr val="000000"/>
                          </a:solidFill>
                          <a:effectLst/>
                          <a:latin typeface="Calibri" panose="020F0502020204030204" pitchFamily="34" charset="0"/>
                        </a:rPr>
                        <a:t>80% - 89%</a:t>
                      </a:r>
                    </a:p>
                  </a:txBody>
                  <a:tcPr marL="9525" marR="9525" marT="9525" marB="0" anchor="ctr">
                    <a:lnL>
                      <a:noFill/>
                    </a:lnL>
                    <a:lnR>
                      <a:noFill/>
                    </a:lnR>
                    <a:lnT>
                      <a:noFill/>
                    </a:lnT>
                    <a:lnB>
                      <a:noFill/>
                    </a:lnB>
                  </a:tcPr>
                </a:tc>
                <a:tc>
                  <a:txBody>
                    <a:bodyPr/>
                    <a:lstStyle/>
                    <a:p>
                      <a:pPr algn="ctr" fontAlgn="b"/>
                      <a:r>
                        <a:rPr lang="en-CA" sz="1600" b="0" i="0" u="none" strike="noStrike" dirty="0">
                          <a:solidFill>
                            <a:srgbClr val="000000"/>
                          </a:solidFill>
                          <a:effectLst/>
                          <a:latin typeface="Calibri" panose="020F0502020204030204" pitchFamily="34" charset="0"/>
                        </a:rPr>
                        <a:t>A</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a:noFill/>
                    </a:lnB>
                  </a:tcPr>
                </a:tc>
                <a:extLst>
                  <a:ext uri="{0D108BD9-81ED-4DB2-BD59-A6C34878D82A}">
                    <a16:rowId xmlns:a16="http://schemas.microsoft.com/office/drawing/2014/main" val="4111811372"/>
                  </a:ext>
                </a:extLst>
              </a:tr>
              <a:tr h="190500">
                <a:tc>
                  <a:txBody>
                    <a:bodyPr/>
                    <a:lstStyle/>
                    <a:p>
                      <a:pPr algn="ctr" fontAlgn="ctr"/>
                      <a:r>
                        <a:rPr lang="en-CA" sz="1600" b="0" i="0" u="none" strike="noStrike">
                          <a:solidFill>
                            <a:srgbClr val="000000"/>
                          </a:solidFill>
                          <a:effectLst/>
                          <a:latin typeface="Calibri" panose="020F0502020204030204" pitchFamily="34" charset="0"/>
                        </a:rPr>
                        <a:t>75% - 79%</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B+</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extLst>
                  <a:ext uri="{0D108BD9-81ED-4DB2-BD59-A6C34878D82A}">
                    <a16:rowId xmlns:a16="http://schemas.microsoft.com/office/drawing/2014/main" val="972669154"/>
                  </a:ext>
                </a:extLst>
              </a:tr>
              <a:tr h="190500">
                <a:tc>
                  <a:txBody>
                    <a:bodyPr/>
                    <a:lstStyle/>
                    <a:p>
                      <a:pPr algn="ctr" fontAlgn="ctr"/>
                      <a:r>
                        <a:rPr lang="en-CA" sz="1600" b="0" i="0" u="none" strike="noStrike">
                          <a:solidFill>
                            <a:srgbClr val="000000"/>
                          </a:solidFill>
                          <a:effectLst/>
                          <a:latin typeface="Calibri" panose="020F0502020204030204" pitchFamily="34" charset="0"/>
                        </a:rPr>
                        <a:t>70% - 74%</a:t>
                      </a:r>
                    </a:p>
                  </a:txBody>
                  <a:tcPr marL="9525" marR="9525" marT="9525" marB="0" anchor="ctr">
                    <a:lnL>
                      <a:noFill/>
                    </a:lnL>
                    <a:lnR>
                      <a:noFill/>
                    </a:lnR>
                    <a:lnT>
                      <a:noFill/>
                    </a:lnT>
                    <a:lnB>
                      <a:noFill/>
                    </a:lnB>
                  </a:tcPr>
                </a:tc>
                <a:tc>
                  <a:txBody>
                    <a:bodyPr/>
                    <a:lstStyle/>
                    <a:p>
                      <a:pPr algn="ctr" fontAlgn="b"/>
                      <a:r>
                        <a:rPr lang="en-CA" sz="1600" b="0" i="0" u="none" strike="noStrike" dirty="0">
                          <a:solidFill>
                            <a:srgbClr val="000000"/>
                          </a:solidFill>
                          <a:effectLst/>
                          <a:latin typeface="Calibri" panose="020F0502020204030204" pitchFamily="34" charset="0"/>
                        </a:rPr>
                        <a:t>B</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extLst>
                  <a:ext uri="{0D108BD9-81ED-4DB2-BD59-A6C34878D82A}">
                    <a16:rowId xmlns:a16="http://schemas.microsoft.com/office/drawing/2014/main" val="4056520170"/>
                  </a:ext>
                </a:extLst>
              </a:tr>
              <a:tr h="190500">
                <a:tc>
                  <a:txBody>
                    <a:bodyPr/>
                    <a:lstStyle/>
                    <a:p>
                      <a:pPr algn="ctr" fontAlgn="ctr"/>
                      <a:r>
                        <a:rPr lang="en-CA" sz="1600" b="0" i="0" u="none" strike="noStrike">
                          <a:solidFill>
                            <a:srgbClr val="000000"/>
                          </a:solidFill>
                          <a:effectLst/>
                          <a:latin typeface="Calibri" panose="020F0502020204030204" pitchFamily="34" charset="0"/>
                        </a:rPr>
                        <a:t>65% - 69%</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C+</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a:noFill/>
                    </a:lnB>
                  </a:tcPr>
                </a:tc>
                <a:extLst>
                  <a:ext uri="{0D108BD9-81ED-4DB2-BD59-A6C34878D82A}">
                    <a16:rowId xmlns:a16="http://schemas.microsoft.com/office/drawing/2014/main" val="2064612655"/>
                  </a:ext>
                </a:extLst>
              </a:tr>
              <a:tr h="190500">
                <a:tc>
                  <a:txBody>
                    <a:bodyPr/>
                    <a:lstStyle/>
                    <a:p>
                      <a:pPr algn="ctr" fontAlgn="ctr"/>
                      <a:r>
                        <a:rPr lang="en-CA" sz="1600" b="0" i="0" u="none" strike="noStrike">
                          <a:solidFill>
                            <a:srgbClr val="000000"/>
                          </a:solidFill>
                          <a:effectLst/>
                          <a:latin typeface="Calibri" panose="020F0502020204030204" pitchFamily="34" charset="0"/>
                        </a:rPr>
                        <a:t>60% - 64%</a:t>
                      </a:r>
                    </a:p>
                  </a:txBody>
                  <a:tcPr marL="9525" marR="9525" marT="9525" marB="0" anchor="ctr">
                    <a:lnL>
                      <a:noFill/>
                    </a:lnL>
                    <a:lnR>
                      <a:noFill/>
                    </a:lnR>
                    <a:lnT>
                      <a:noFill/>
                    </a:lnT>
                    <a:lnB>
                      <a:noFill/>
                    </a:lnB>
                  </a:tcPr>
                </a:tc>
                <a:tc>
                  <a:txBody>
                    <a:bodyPr/>
                    <a:lstStyle/>
                    <a:p>
                      <a:pPr algn="ctr" fontAlgn="b"/>
                      <a:r>
                        <a:rPr lang="en-CA" sz="1600" b="0" i="0" u="none" strike="noStrike" dirty="0">
                          <a:solidFill>
                            <a:srgbClr val="000000"/>
                          </a:solidFill>
                          <a:effectLst/>
                          <a:latin typeface="Calibri" panose="020F0502020204030204" pitchFamily="34" charset="0"/>
                        </a:rPr>
                        <a:t>C</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extLst>
                  <a:ext uri="{0D108BD9-81ED-4DB2-BD59-A6C34878D82A}">
                    <a16:rowId xmlns:a16="http://schemas.microsoft.com/office/drawing/2014/main" val="4123408554"/>
                  </a:ext>
                </a:extLst>
              </a:tr>
              <a:tr h="190500">
                <a:tc>
                  <a:txBody>
                    <a:bodyPr/>
                    <a:lstStyle/>
                    <a:p>
                      <a:pPr algn="ctr" fontAlgn="ctr"/>
                      <a:r>
                        <a:rPr lang="en-CA" sz="1600" b="0" i="0" u="none" strike="noStrike">
                          <a:solidFill>
                            <a:srgbClr val="000000"/>
                          </a:solidFill>
                          <a:effectLst/>
                          <a:latin typeface="Calibri" panose="020F0502020204030204" pitchFamily="34" charset="0"/>
                        </a:rPr>
                        <a:t>55% - 59%</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D+</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extLst>
                  <a:ext uri="{0D108BD9-81ED-4DB2-BD59-A6C34878D82A}">
                    <a16:rowId xmlns:a16="http://schemas.microsoft.com/office/drawing/2014/main" val="334101394"/>
                  </a:ext>
                </a:extLst>
              </a:tr>
              <a:tr h="190500">
                <a:tc>
                  <a:txBody>
                    <a:bodyPr/>
                    <a:lstStyle/>
                    <a:p>
                      <a:pPr algn="ctr" fontAlgn="ctr"/>
                      <a:r>
                        <a:rPr lang="en-CA" sz="1600" b="0" i="0" u="none" strike="noStrike">
                          <a:solidFill>
                            <a:srgbClr val="000000"/>
                          </a:solidFill>
                          <a:effectLst/>
                          <a:latin typeface="Calibri" panose="020F0502020204030204" pitchFamily="34" charset="0"/>
                        </a:rPr>
                        <a:t>50% - 54%</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D</a:t>
                      </a:r>
                    </a:p>
                  </a:txBody>
                  <a:tcPr marL="9525" marR="9525" marT="9525" marB="0" anchor="b">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extLst>
                  <a:ext uri="{0D108BD9-81ED-4DB2-BD59-A6C34878D82A}">
                    <a16:rowId xmlns:a16="http://schemas.microsoft.com/office/drawing/2014/main" val="98625518"/>
                  </a:ext>
                </a:extLst>
              </a:tr>
              <a:tr h="190500">
                <a:tc>
                  <a:txBody>
                    <a:bodyPr/>
                    <a:lstStyle/>
                    <a:p>
                      <a:pPr algn="ctr" fontAlgn="ctr"/>
                      <a:r>
                        <a:rPr lang="en-CA" sz="1600" b="0" i="0" u="none" strike="noStrike" dirty="0">
                          <a:solidFill>
                            <a:srgbClr val="000000"/>
                          </a:solidFill>
                          <a:effectLst/>
                          <a:latin typeface="Calibri" panose="020F0502020204030204" pitchFamily="34" charset="0"/>
                        </a:rPr>
                        <a:t>0% - 49%</a:t>
                      </a:r>
                    </a:p>
                  </a:txBody>
                  <a:tcPr marL="9525" marR="9525" marT="9525" marB="0" anchor="ctr">
                    <a:lnL>
                      <a:noFill/>
                    </a:lnL>
                    <a:lnR>
                      <a:noFill/>
                    </a:lnR>
                    <a:lnT>
                      <a:noFill/>
                    </a:lnT>
                    <a:lnB>
                      <a:noFill/>
                    </a:lnB>
                  </a:tcPr>
                </a:tc>
                <a:tc>
                  <a:txBody>
                    <a:bodyPr/>
                    <a:lstStyle/>
                    <a:p>
                      <a:pPr algn="ctr" fontAlgn="b"/>
                      <a:r>
                        <a:rPr lang="en-CA" sz="1600" b="0" i="0" u="none" strike="noStrike">
                          <a:solidFill>
                            <a:srgbClr val="000000"/>
                          </a:solidFill>
                          <a:effectLst/>
                          <a:latin typeface="Calibri" panose="020F0502020204030204" pitchFamily="34" charset="0"/>
                        </a:rPr>
                        <a:t>F</a:t>
                      </a:r>
                    </a:p>
                  </a:txBody>
                  <a:tcPr marL="9525" marR="9525" marT="9525" marB="0" anchor="b">
                    <a:lnL>
                      <a:noFill/>
                    </a:lnL>
                    <a:lnR>
                      <a:noFill/>
                    </a:lnR>
                    <a:lnT>
                      <a:noFill/>
                    </a:lnT>
                    <a:lnB>
                      <a:noFill/>
                    </a:lnB>
                  </a:tcPr>
                </a:tc>
                <a:tc>
                  <a:txBody>
                    <a:bodyPr/>
                    <a:lstStyle/>
                    <a:p>
                      <a:pPr algn="ctr" fontAlgn="b"/>
                      <a:r>
                        <a:rPr lang="en-CA" sz="1600" b="0" i="0" u="none" strike="noStrike" dirty="0">
                          <a:solidFill>
                            <a:srgbClr val="000000"/>
                          </a:solidFill>
                          <a:effectLst/>
                          <a:latin typeface="Calibri" panose="020F0502020204030204" pitchFamily="34" charset="0"/>
                        </a:rPr>
                        <a:t>0.0</a:t>
                      </a:r>
                    </a:p>
                  </a:txBody>
                  <a:tcPr marL="9525" marR="9525" marT="9525" marB="0" anchor="b">
                    <a:lnL>
                      <a:noFill/>
                    </a:lnL>
                    <a:lnR>
                      <a:noFill/>
                    </a:lnR>
                    <a:lnT>
                      <a:noFill/>
                    </a:lnT>
                    <a:lnB>
                      <a:noFill/>
                    </a:lnB>
                  </a:tcPr>
                </a:tc>
                <a:extLst>
                  <a:ext uri="{0D108BD9-81ED-4DB2-BD59-A6C34878D82A}">
                    <a16:rowId xmlns:a16="http://schemas.microsoft.com/office/drawing/2014/main" val="2432976409"/>
                  </a:ext>
                </a:extLst>
              </a:tr>
            </a:tbl>
          </a:graphicData>
        </a:graphic>
      </p:graphicFrame>
    </p:spTree>
    <p:extLst>
      <p:ext uri="{BB962C8B-B14F-4D97-AF65-F5344CB8AC3E}">
        <p14:creationId xmlns:p14="http://schemas.microsoft.com/office/powerpoint/2010/main" val="577780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703932"/>
          </a:xfrm>
        </p:spPr>
        <p:txBody>
          <a:bodyPr>
            <a:noAutofit/>
          </a:bodyPr>
          <a:lstStyle/>
          <a:p>
            <a:r>
              <a:rPr lang="en-CA" sz="3200" dirty="0"/>
              <a:t>Linear Equations</a:t>
            </a:r>
          </a:p>
        </p:txBody>
      </p:sp>
      <p:sp>
        <p:nvSpPr>
          <p:cNvPr id="3" name="Content Placeholder 2"/>
          <p:cNvSpPr>
            <a:spLocks noGrp="1"/>
          </p:cNvSpPr>
          <p:nvPr>
            <p:ph idx="1"/>
          </p:nvPr>
        </p:nvSpPr>
        <p:spPr>
          <a:xfrm>
            <a:off x="390364" y="908720"/>
            <a:ext cx="8363272" cy="5040560"/>
          </a:xfrm>
        </p:spPr>
        <p:txBody>
          <a:bodyPr/>
          <a:lstStyle/>
          <a:p>
            <a:r>
              <a:rPr lang="en-CA" dirty="0"/>
              <a:t>Work your way through </a:t>
            </a:r>
            <a:r>
              <a:rPr lang="en-CA" b="1" dirty="0"/>
              <a:t>part</a:t>
            </a:r>
            <a:r>
              <a:rPr lang="en-CA" dirty="0"/>
              <a:t> of this webpage, </a:t>
            </a:r>
            <a:r>
              <a:rPr lang="en-CA" b="1" dirty="0"/>
              <a:t>STOP</a:t>
            </a:r>
            <a:r>
              <a:rPr lang="en-CA" dirty="0"/>
              <a:t> before “Point-Slope Form”</a:t>
            </a:r>
            <a:br>
              <a:rPr lang="en-CA" dirty="0"/>
            </a:br>
            <a:r>
              <a:rPr lang="en-CA" sz="2000" dirty="0">
                <a:hlinkClick r:id="rId3"/>
              </a:rPr>
              <a:t>https://www.mathsisfun.com/algebra/linear-equations.html </a:t>
            </a:r>
            <a:endParaRPr lang="en-CA" sz="2000" dirty="0"/>
          </a:p>
          <a:p>
            <a:r>
              <a:rPr lang="en-CA" dirty="0"/>
              <a:t>Try the business problem:</a:t>
            </a:r>
            <a:br>
              <a:rPr lang="en-CA" dirty="0"/>
            </a:br>
            <a:br>
              <a:rPr lang="en-CA" dirty="0"/>
            </a:br>
            <a:r>
              <a:rPr lang="en-CA" dirty="0"/>
              <a:t>We want to figure out the cost when we place re-orders for some USB storage drives for our office.  These are special drives and cost $256 each.  Sometimes we order just one, sometimes more, but regardless of the size of the order we have to pay $19 for shipping.  What is the formula to determine the price of the order (the linear equation Y = mx + b)?  How much for an order of 4?</a:t>
            </a:r>
          </a:p>
          <a:p>
            <a:endParaRPr lang="en-CA" dirty="0"/>
          </a:p>
          <a:p>
            <a:endParaRPr lang="en-CA" dirty="0"/>
          </a:p>
        </p:txBody>
      </p:sp>
      <p:sp>
        <p:nvSpPr>
          <p:cNvPr id="4" name="Slide Number Placeholder 3"/>
          <p:cNvSpPr>
            <a:spLocks noGrp="1"/>
          </p:cNvSpPr>
          <p:nvPr>
            <p:ph type="sldNum" sz="quarter" idx="10"/>
          </p:nvPr>
        </p:nvSpPr>
        <p:spPr>
          <a:xfrm>
            <a:off x="8449443" y="6396980"/>
            <a:ext cx="474713" cy="365125"/>
          </a:xfrm>
        </p:spPr>
        <p:txBody>
          <a:bodyPr/>
          <a:lstStyle/>
          <a:p>
            <a:pPr algn="r">
              <a:defRPr/>
            </a:pPr>
            <a:fld id="{7DC0C679-E1CA-4FB1-92B0-BD2E3A5EC8E9}" type="slidenum">
              <a:rPr lang="en-US" smtClean="0"/>
              <a:pPr algn="r">
                <a:defRPr/>
              </a:pPr>
              <a:t>37</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6089458"/>
            <a:ext cx="999831" cy="707197"/>
          </a:xfrm>
          <a:prstGeom prst="rect">
            <a:avLst/>
          </a:prstGeom>
        </p:spPr>
      </p:pic>
    </p:spTree>
    <p:extLst>
      <p:ext uri="{BB962C8B-B14F-4D97-AF65-F5344CB8AC3E}">
        <p14:creationId xmlns:p14="http://schemas.microsoft.com/office/powerpoint/2010/main" val="1671173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703932"/>
          </a:xfrm>
        </p:spPr>
        <p:txBody>
          <a:bodyPr>
            <a:noAutofit/>
          </a:bodyPr>
          <a:lstStyle/>
          <a:p>
            <a:r>
              <a:rPr lang="en-CA" sz="3200" dirty="0"/>
              <a:t>Line Graphs</a:t>
            </a:r>
          </a:p>
        </p:txBody>
      </p:sp>
      <p:sp>
        <p:nvSpPr>
          <p:cNvPr id="3" name="Content Placeholder 2"/>
          <p:cNvSpPr>
            <a:spLocks noGrp="1"/>
          </p:cNvSpPr>
          <p:nvPr>
            <p:ph idx="1"/>
          </p:nvPr>
        </p:nvSpPr>
        <p:spPr>
          <a:xfrm>
            <a:off x="390364" y="908720"/>
            <a:ext cx="8363272" cy="5040560"/>
          </a:xfrm>
        </p:spPr>
        <p:txBody>
          <a:bodyPr/>
          <a:lstStyle/>
          <a:p>
            <a:r>
              <a:rPr lang="en-CA" dirty="0"/>
              <a:t>Work your way through this webpage</a:t>
            </a:r>
            <a:br>
              <a:rPr lang="en-CA" dirty="0"/>
            </a:br>
            <a:r>
              <a:rPr lang="en-CA" dirty="0">
                <a:hlinkClick r:id="rId3"/>
              </a:rPr>
              <a:t>https://www.mathsisfun.com/data/line-graphs.html</a:t>
            </a:r>
            <a:endParaRPr lang="en-CA" dirty="0"/>
          </a:p>
          <a:p>
            <a:r>
              <a:rPr lang="en-CA" dirty="0"/>
              <a:t>Try all 10 of the questions, they are short!</a:t>
            </a:r>
            <a:br>
              <a:rPr lang="en-CA" dirty="0"/>
            </a:br>
            <a:br>
              <a:rPr lang="en-CA" dirty="0"/>
            </a:br>
            <a:r>
              <a:rPr lang="en-CA" dirty="0"/>
              <a:t>#1 uses interpolation</a:t>
            </a:r>
            <a:br>
              <a:rPr lang="en-CA" dirty="0"/>
            </a:br>
            <a:br>
              <a:rPr lang="en-CA" dirty="0"/>
            </a:br>
            <a:r>
              <a:rPr lang="en-CA" dirty="0"/>
              <a:t>#5 uses extrapolation</a:t>
            </a:r>
            <a:br>
              <a:rPr lang="en-CA" dirty="0"/>
            </a:br>
            <a:br>
              <a:rPr lang="en-CA" dirty="0"/>
            </a:br>
            <a:r>
              <a:rPr lang="en-CA" dirty="0"/>
              <a:t>#8 is tricky, read the question very carefully</a:t>
            </a:r>
            <a:br>
              <a:rPr lang="en-CA" dirty="0"/>
            </a:br>
            <a:br>
              <a:rPr lang="en-CA" dirty="0"/>
            </a:br>
            <a:r>
              <a:rPr lang="en-CA" dirty="0"/>
              <a:t>#10 requires the use of percent</a:t>
            </a:r>
          </a:p>
          <a:p>
            <a:pPr marL="0" indent="0">
              <a:buNone/>
            </a:pPr>
            <a:br>
              <a:rPr lang="en-CA" dirty="0"/>
            </a:br>
            <a:br>
              <a:rPr lang="en-CA" dirty="0"/>
            </a:br>
            <a:endParaRPr lang="en-CA" dirty="0"/>
          </a:p>
          <a:p>
            <a:endParaRPr lang="en-CA" dirty="0"/>
          </a:p>
          <a:p>
            <a:endParaRPr lang="en-CA" dirty="0"/>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4242228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703932"/>
          </a:xfrm>
        </p:spPr>
        <p:txBody>
          <a:bodyPr>
            <a:noAutofit/>
          </a:bodyPr>
          <a:lstStyle/>
          <a:p>
            <a:r>
              <a:rPr lang="en-CA" sz="3200" dirty="0"/>
              <a:t>Interpolation and Extrapolation Definitions</a:t>
            </a:r>
          </a:p>
        </p:txBody>
      </p:sp>
      <p:sp>
        <p:nvSpPr>
          <p:cNvPr id="3" name="Content Placeholder 2"/>
          <p:cNvSpPr>
            <a:spLocks noGrp="1"/>
          </p:cNvSpPr>
          <p:nvPr>
            <p:ph idx="1"/>
          </p:nvPr>
        </p:nvSpPr>
        <p:spPr>
          <a:xfrm>
            <a:off x="390364" y="908720"/>
            <a:ext cx="8363272" cy="5040560"/>
          </a:xfrm>
        </p:spPr>
        <p:txBody>
          <a:bodyPr/>
          <a:lstStyle/>
          <a:p>
            <a:r>
              <a:rPr lang="en-CA" dirty="0"/>
              <a:t>Check out these two webpages</a:t>
            </a:r>
            <a:br>
              <a:rPr lang="en-CA" dirty="0"/>
            </a:br>
            <a:br>
              <a:rPr lang="en-CA" dirty="0"/>
            </a:br>
            <a:r>
              <a:rPr lang="en-CA" dirty="0"/>
              <a:t>Interpolation Definition</a:t>
            </a:r>
            <a:br>
              <a:rPr lang="en-CA" dirty="0"/>
            </a:br>
            <a:r>
              <a:rPr lang="en-CA" sz="2000" dirty="0">
                <a:hlinkClick r:id="rId3"/>
              </a:rPr>
              <a:t>https://www.mathsisfun.com/definitions/interpolation.html</a:t>
            </a:r>
            <a:br>
              <a:rPr lang="en-CA" sz="2000" dirty="0"/>
            </a:br>
            <a:br>
              <a:rPr lang="en-CA" sz="2000" dirty="0"/>
            </a:br>
            <a:r>
              <a:rPr lang="en-CA" dirty="0"/>
              <a:t>Extrapolation Definition</a:t>
            </a:r>
            <a:br>
              <a:rPr lang="en-CA" dirty="0"/>
            </a:br>
            <a:r>
              <a:rPr lang="en-CA" sz="2000" dirty="0">
                <a:hlinkClick r:id="rId4"/>
              </a:rPr>
              <a:t>https://www.mathsisfun.com/definitions/extrapolation.html</a:t>
            </a:r>
            <a:endParaRPr lang="en-CA" sz="2000" dirty="0"/>
          </a:p>
          <a:p>
            <a:endParaRPr lang="en-CA" dirty="0"/>
          </a:p>
          <a:p>
            <a:r>
              <a:rPr lang="en-CA" dirty="0"/>
              <a:t>We use Extrapolation in Project Management to </a:t>
            </a:r>
            <a:r>
              <a:rPr lang="en-CA" b="1" dirty="0"/>
              <a:t>forecast</a:t>
            </a:r>
            <a:r>
              <a:rPr lang="en-CA" dirty="0"/>
              <a:t> the performance of the project</a:t>
            </a:r>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280531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85800"/>
            <a:ext cx="7851648" cy="4572000"/>
          </a:xfrm>
        </p:spPr>
        <p:txBody>
          <a:bodyPr>
            <a:normAutofit fontScale="90000"/>
          </a:bodyPr>
          <a:lstStyle/>
          <a:p>
            <a:pPr>
              <a:defRPr/>
            </a:pPr>
            <a:r>
              <a:rPr lang="en-CA" dirty="0"/>
              <a:t>Section 1</a:t>
            </a:r>
            <a:br>
              <a:rPr lang="en-CA" dirty="0"/>
            </a:br>
            <a:br>
              <a:rPr lang="en-CA" dirty="0"/>
            </a:br>
            <a:r>
              <a:rPr lang="en-CA" dirty="0"/>
              <a:t>The Scope Management Process – as a predecessor to Cost Management and Schedule Management</a:t>
            </a:r>
          </a:p>
        </p:txBody>
      </p:sp>
      <p:sp>
        <p:nvSpPr>
          <p:cNvPr id="4" name="Slide Number Placeholder 3"/>
          <p:cNvSpPr>
            <a:spLocks noGrp="1"/>
          </p:cNvSpPr>
          <p:nvPr>
            <p:ph type="sldNum" sz="quarter" idx="429496729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34849A-6959-4A58-B481-910159CB0CF0}" type="slidenum">
              <a:rPr kumimoji="0" lang="en-CA" sz="1200" b="0" i="0" u="none" strike="noStrike" kern="1200" cap="none" spc="0" normalizeH="0" baseline="0" noProof="0" smtClean="0">
                <a:ln>
                  <a:noFill/>
                </a:ln>
                <a:solidFill>
                  <a:srgbClr val="DBF5F9">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srgbClr val="DBF5F9">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507187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703932"/>
          </a:xfrm>
        </p:spPr>
        <p:txBody>
          <a:bodyPr>
            <a:noAutofit/>
          </a:bodyPr>
          <a:lstStyle/>
          <a:p>
            <a:r>
              <a:rPr lang="en-CA" sz="3200" dirty="0"/>
              <a:t>Finding a Central Value</a:t>
            </a:r>
          </a:p>
        </p:txBody>
      </p:sp>
      <p:sp>
        <p:nvSpPr>
          <p:cNvPr id="3" name="Content Placeholder 2"/>
          <p:cNvSpPr>
            <a:spLocks noGrp="1"/>
          </p:cNvSpPr>
          <p:nvPr>
            <p:ph idx="1"/>
          </p:nvPr>
        </p:nvSpPr>
        <p:spPr>
          <a:xfrm>
            <a:off x="390364" y="762000"/>
            <a:ext cx="8363272" cy="5187280"/>
          </a:xfrm>
        </p:spPr>
        <p:txBody>
          <a:bodyPr/>
          <a:lstStyle/>
          <a:p>
            <a:r>
              <a:rPr lang="en-CA" dirty="0"/>
              <a:t>Work your way through this webpage, but </a:t>
            </a:r>
            <a:r>
              <a:rPr lang="en-CA" b="1" dirty="0"/>
              <a:t>STOP</a:t>
            </a:r>
            <a:r>
              <a:rPr lang="en-CA" dirty="0"/>
              <a:t> before “Other Means” </a:t>
            </a:r>
            <a:r>
              <a:rPr lang="en-CA" sz="2000" dirty="0">
                <a:hlinkClick r:id="rId3"/>
              </a:rPr>
              <a:t>https://www.mathsisfun.com/data/central-measures.html</a:t>
            </a:r>
            <a:endParaRPr lang="en-CA" sz="2000" dirty="0"/>
          </a:p>
          <a:p>
            <a:r>
              <a:rPr lang="en-CA" dirty="0"/>
              <a:t>Although the 3 </a:t>
            </a:r>
            <a:r>
              <a:rPr lang="en-CA" b="1" dirty="0"/>
              <a:t>central values </a:t>
            </a:r>
            <a:r>
              <a:rPr lang="en-CA" dirty="0"/>
              <a:t>(mean/median/mode) are identical in the symmetrical distribution below, in project management we frequently work </a:t>
            </a:r>
            <a:r>
              <a:rPr lang="en-CA"/>
              <a:t>with </a:t>
            </a:r>
            <a:r>
              <a:rPr lang="en-CA" b="1"/>
              <a:t>positive skews</a:t>
            </a:r>
            <a:r>
              <a:rPr lang="en-CA"/>
              <a:t>, </a:t>
            </a:r>
            <a:r>
              <a:rPr lang="en-CA" dirty="0"/>
              <a:t>so the 3 different measures become very useful.</a:t>
            </a:r>
            <a:br>
              <a:rPr lang="en-CA" dirty="0"/>
            </a:br>
            <a:br>
              <a:rPr lang="en-CA" dirty="0"/>
            </a:br>
            <a:endParaRPr lang="en-CA" dirty="0"/>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6" name="Picture 2" descr="File:Relationship between mean and median under different skewne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464" y="3829049"/>
            <a:ext cx="7620000" cy="2876551"/>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
          <p:cNvSpPr txBox="1">
            <a:spLocks noChangeArrowheads="1"/>
          </p:cNvSpPr>
          <p:nvPr/>
        </p:nvSpPr>
        <p:spPr bwMode="auto">
          <a:xfrm>
            <a:off x="5025589" y="3820901"/>
            <a:ext cx="3444875" cy="246221"/>
          </a:xfrm>
          <a:prstGeom prst="rect">
            <a:avLst/>
          </a:prstGeom>
          <a:noFill/>
          <a:ln w="9525">
            <a:noFill/>
            <a:miter lim="800000"/>
            <a:headEnd/>
            <a:tailEnd/>
          </a:ln>
        </p:spPr>
        <p:txBody>
          <a:bodyPr wrap="square">
            <a:spAutoFit/>
          </a:bodyPr>
          <a:lstStyle/>
          <a:p>
            <a:pPr algn="ctr"/>
            <a:r>
              <a:rPr lang="en-US" sz="1000" dirty="0"/>
              <a:t>Retrieved from  https://en.wikipedia.org/wiki/Skewness</a:t>
            </a:r>
          </a:p>
        </p:txBody>
      </p:sp>
      <p:pic>
        <p:nvPicPr>
          <p:cNvPr id="7" name="Picture 6">
            <a:extLst>
              <a:ext uri="{FF2B5EF4-FFF2-40B4-BE49-F238E27FC236}">
                <a16:creationId xmlns:a16="http://schemas.microsoft.com/office/drawing/2014/main" id="{BDD3AF20-A7EF-4AAF-B841-BC635FDB15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675" y="5949280"/>
            <a:ext cx="999831" cy="707197"/>
          </a:xfrm>
          <a:prstGeom prst="rect">
            <a:avLst/>
          </a:prstGeom>
        </p:spPr>
      </p:pic>
    </p:spTree>
    <p:extLst>
      <p:ext uri="{BB962C8B-B14F-4D97-AF65-F5344CB8AC3E}">
        <p14:creationId xmlns:p14="http://schemas.microsoft.com/office/powerpoint/2010/main" val="2114281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606" y="273052"/>
            <a:ext cx="7868194" cy="1143000"/>
          </a:xfrm>
        </p:spPr>
        <p:txBody>
          <a:bodyPr>
            <a:normAutofit/>
          </a:bodyPr>
          <a:lstStyle/>
          <a:p>
            <a:r>
              <a:rPr lang="en-CA" dirty="0"/>
              <a:t>Business Math Skills – FOL Quizzes</a:t>
            </a:r>
          </a:p>
        </p:txBody>
      </p:sp>
      <p:sp>
        <p:nvSpPr>
          <p:cNvPr id="3" name="Content Placeholder 2"/>
          <p:cNvSpPr>
            <a:spLocks noGrp="1"/>
          </p:cNvSpPr>
          <p:nvPr>
            <p:ph idx="1"/>
          </p:nvPr>
        </p:nvSpPr>
        <p:spPr>
          <a:xfrm>
            <a:off x="405279" y="1129146"/>
            <a:ext cx="8229600" cy="5424054"/>
          </a:xfrm>
        </p:spPr>
        <p:txBody>
          <a:bodyPr/>
          <a:lstStyle/>
          <a:p>
            <a:r>
              <a:rPr lang="en-CA" sz="2000" dirty="0"/>
              <a:t>The math skills required for these courses are primarily “business math”.  The context of the question is important in order to understand what is being asked.  </a:t>
            </a:r>
            <a:r>
              <a:rPr lang="en-CA" sz="2000" b="1" dirty="0">
                <a:solidFill>
                  <a:srgbClr val="FF0000"/>
                </a:solidFill>
              </a:rPr>
              <a:t>Start assessing your skills now, complete the set of M1 Practice Quizzes – you need to know your skill level</a:t>
            </a:r>
            <a:r>
              <a:rPr lang="en-CA" sz="2000" b="1" dirty="0"/>
              <a:t>.</a:t>
            </a:r>
          </a:p>
          <a:p>
            <a:r>
              <a:rPr lang="en-CA" sz="2000" dirty="0"/>
              <a:t>In FOL, under Content/Getting Started and Resources, you will find an additional quiz resource, “Business Math Practice Questions from </a:t>
            </a:r>
            <a:r>
              <a:rPr lang="en-CA" sz="2000" b="1" dirty="0"/>
              <a:t>Quizizz.com</a:t>
            </a:r>
            <a:r>
              <a:rPr lang="en-CA" sz="2000" dirty="0"/>
              <a:t>”.  These quizzes will also help you to assess your business math skills.</a:t>
            </a:r>
          </a:p>
          <a:p>
            <a:r>
              <a:rPr lang="en-CA" sz="2000" dirty="0"/>
              <a:t>There are some </a:t>
            </a:r>
            <a:r>
              <a:rPr lang="en-CA" sz="2000" b="1" dirty="0"/>
              <a:t>FOL Practice Quizzes with module math Questions </a:t>
            </a:r>
            <a:r>
              <a:rPr lang="en-CA" sz="2000" dirty="0"/>
              <a:t>available throughout the course.  These are unlimited attempts with scores provided immediately after you finish.</a:t>
            </a:r>
          </a:p>
          <a:p>
            <a:pPr lvl="1"/>
            <a:r>
              <a:rPr lang="en-CA" sz="1800" dirty="0"/>
              <a:t>If you score a 2 out of 4, and you want to know which ones you didn’t get correct, you can take the quiz again answering just one question.  If you got 1 point for your score, you know you answered it correctly.</a:t>
            </a:r>
            <a:endParaRPr lang="en-CA" sz="2000" dirty="0"/>
          </a:p>
          <a:p>
            <a:r>
              <a:rPr lang="en-CA" sz="2000" dirty="0"/>
              <a:t>You may find that you are “rusty” in math in which case the Library Learning Commons offers free math help. </a:t>
            </a:r>
            <a:r>
              <a:rPr lang="en-CA" sz="2000" dirty="0">
                <a:hlinkClick r:id="rId3"/>
              </a:rPr>
              <a:t>https://www.fanshawelibrary.com/drop-in-math/</a:t>
            </a:r>
            <a:r>
              <a:rPr lang="en-CA" sz="2000" dirty="0"/>
              <a:t> </a:t>
            </a:r>
            <a:endParaRPr lang="en-CA" sz="2400" b="1" dirty="0">
              <a:solidFill>
                <a:srgbClr val="FF0000"/>
              </a:solidFill>
            </a:endParaRPr>
          </a:p>
        </p:txBody>
      </p:sp>
      <p:sp>
        <p:nvSpPr>
          <p:cNvPr id="4" name="Slide Number Placeholder 3"/>
          <p:cNvSpPr>
            <a:spLocks noGrp="1"/>
          </p:cNvSpPr>
          <p:nvPr>
            <p:ph type="sldNum" sz="quarter" idx="10"/>
          </p:nvPr>
        </p:nvSpPr>
        <p:spPr/>
        <p:txBody>
          <a:bodyPr/>
          <a:lstStyle/>
          <a:p>
            <a:pPr>
              <a:defRPr/>
            </a:pPr>
            <a:fld id="{374B2B17-26C0-4F54-80D8-A58B3D848BF7}" type="slidenum">
              <a:rPr lang="en-US" smtClean="0"/>
              <a:pPr>
                <a:defRPr/>
              </a:pPr>
              <a:t>41</a:t>
            </a:fld>
            <a:endParaRPr lang="en-US" dirty="0"/>
          </a:p>
        </p:txBody>
      </p:sp>
    </p:spTree>
    <p:extLst>
      <p:ext uri="{BB962C8B-B14F-4D97-AF65-F5344CB8AC3E}">
        <p14:creationId xmlns:p14="http://schemas.microsoft.com/office/powerpoint/2010/main" val="3753542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351163"/>
            <a:ext cx="8229600" cy="1143000"/>
          </a:xfrm>
        </p:spPr>
        <p:txBody>
          <a:bodyPr>
            <a:normAutofit/>
          </a:bodyPr>
          <a:lstStyle/>
          <a:p>
            <a:pPr eaLnBrk="1" hangingPunct="1"/>
            <a:r>
              <a:rPr lang="en-US" b="1" dirty="0"/>
              <a:t>Summary of Module</a:t>
            </a:r>
          </a:p>
        </p:txBody>
      </p:sp>
      <p:sp>
        <p:nvSpPr>
          <p:cNvPr id="3" name="Content Placeholder 2"/>
          <p:cNvSpPr>
            <a:spLocks noGrp="1"/>
          </p:cNvSpPr>
          <p:nvPr>
            <p:ph idx="1"/>
          </p:nvPr>
        </p:nvSpPr>
        <p:spPr>
          <a:xfrm>
            <a:off x="479981" y="1494163"/>
            <a:ext cx="8229600" cy="4389437"/>
          </a:xfrm>
        </p:spPr>
        <p:txBody>
          <a:bodyPr>
            <a:normAutofit/>
          </a:bodyPr>
          <a:lstStyle/>
          <a:p>
            <a:r>
              <a:rPr lang="en-US" sz="2800" dirty="0"/>
              <a:t>Explain how Scope fits into Costs and the Schedule</a:t>
            </a:r>
          </a:p>
          <a:p>
            <a:r>
              <a:rPr lang="en-US" sz="2800" dirty="0"/>
              <a:t>Differentiate between Deliverables and Activities</a:t>
            </a:r>
          </a:p>
          <a:p>
            <a:r>
              <a:rPr lang="en-US" sz="2800" dirty="0"/>
              <a:t>Create a WBS with Activities in MS Project</a:t>
            </a:r>
          </a:p>
          <a:p>
            <a:r>
              <a:rPr lang="en-US" sz="2800" dirty="0"/>
              <a:t>Compare didn’t styles of hierarchical </a:t>
            </a:r>
          </a:p>
          <a:p>
            <a:r>
              <a:rPr lang="en-US" sz="2800" dirty="0"/>
              <a:t>Understand an Excel WBS Dictionary</a:t>
            </a:r>
          </a:p>
          <a:p>
            <a:r>
              <a:rPr lang="en-US" sz="2800" dirty="0"/>
              <a:t>Identify common errors in creating a WBS in MS Project</a:t>
            </a:r>
          </a:p>
          <a:p>
            <a:pPr marL="0" indent="0" eaLnBrk="1" fontAlgn="auto" hangingPunct="1">
              <a:spcAft>
                <a:spcPts val="0"/>
              </a:spcAft>
              <a:buClr>
                <a:schemeClr val="accent3"/>
              </a:buClr>
              <a:buFont typeface="Wingdings 2"/>
              <a:buNone/>
              <a:defRPr/>
            </a:pPr>
            <a:endParaRPr lang="en-US" sz="2800" dirty="0"/>
          </a:p>
          <a:p>
            <a:pPr marL="274320" indent="-274320" eaLnBrk="1" fontAlgn="auto" hangingPunct="1">
              <a:spcAft>
                <a:spcPts val="0"/>
              </a:spcAft>
              <a:buClr>
                <a:schemeClr val="accent3"/>
              </a:buClr>
              <a:buFont typeface="Wingdings 2"/>
              <a:buChar char=""/>
              <a:defRPr/>
            </a:pPr>
            <a:endParaRPr lang="en-US"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12-0</a:t>
            </a:r>
            <a:fld id="{7A6AA6DC-87A5-4F39-B686-15F970198D9E}" type="slidenum">
              <a:rPr lang="en-US">
                <a:solidFill>
                  <a:srgbClr val="045C75"/>
                </a:solidFill>
                <a:cs typeface="Arial" charset="0"/>
              </a:rPr>
              <a:pPr fontAlgn="base">
                <a:spcBef>
                  <a:spcPct val="0"/>
                </a:spcBef>
                <a:spcAft>
                  <a:spcPct val="0"/>
                </a:spcAft>
                <a:defRPr/>
              </a:pPr>
              <a:t>42</a:t>
            </a:fld>
            <a:endParaRPr lang="en-US">
              <a:solidFill>
                <a:srgbClr val="045C75"/>
              </a:solidFill>
              <a:cs typeface="Arial" charset="0"/>
            </a:endParaRPr>
          </a:p>
        </p:txBody>
      </p:sp>
    </p:spTree>
    <p:extLst>
      <p:ext uri="{BB962C8B-B14F-4D97-AF65-F5344CB8AC3E}">
        <p14:creationId xmlns:p14="http://schemas.microsoft.com/office/powerpoint/2010/main" val="1865547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57" y="152400"/>
            <a:ext cx="8229600" cy="1143000"/>
          </a:xfrm>
        </p:spPr>
        <p:txBody>
          <a:bodyPr/>
          <a:lstStyle/>
          <a:p>
            <a:r>
              <a:rPr lang="en-US" dirty="0"/>
              <a:t>Homework</a:t>
            </a:r>
          </a:p>
        </p:txBody>
      </p:sp>
      <p:sp>
        <p:nvSpPr>
          <p:cNvPr id="3" name="Content Placeholder 2"/>
          <p:cNvSpPr>
            <a:spLocks noGrp="1"/>
          </p:cNvSpPr>
          <p:nvPr>
            <p:ph idx="1"/>
          </p:nvPr>
        </p:nvSpPr>
        <p:spPr>
          <a:xfrm>
            <a:off x="439057" y="751609"/>
            <a:ext cx="8421914" cy="5604741"/>
          </a:xfrm>
        </p:spPr>
        <p:txBody>
          <a:bodyPr/>
          <a:lstStyle/>
          <a:p>
            <a:r>
              <a:rPr lang="en-US" b="1" dirty="0"/>
              <a:t>Both</a:t>
            </a:r>
            <a:r>
              <a:rPr lang="en-US" dirty="0"/>
              <a:t> courses:</a:t>
            </a:r>
          </a:p>
          <a:p>
            <a:pPr lvl="1"/>
            <a:r>
              <a:rPr lang="en-US" b="1" dirty="0"/>
              <a:t>Refer to the Start Here section of this module </a:t>
            </a:r>
          </a:p>
          <a:p>
            <a:pPr lvl="1"/>
            <a:r>
              <a:rPr lang="en-CA" dirty="0"/>
              <a:t>Review PPT files with solutions</a:t>
            </a:r>
            <a:endParaRPr lang="en-US" dirty="0"/>
          </a:p>
          <a:p>
            <a:pPr lvl="1"/>
            <a:r>
              <a:rPr lang="en-CA" sz="2200" dirty="0"/>
              <a:t>Assignments, practice quizzes and graded quizzes, check the Course at a Glance and  FOL/Content/Course Assignments &amp; FOL/Evaluations/Quizzes</a:t>
            </a:r>
            <a:endParaRPr lang="en-US" dirty="0"/>
          </a:p>
          <a:p>
            <a:r>
              <a:rPr lang="en-US" dirty="0"/>
              <a:t>Read for </a:t>
            </a:r>
            <a:r>
              <a:rPr lang="en-US" b="1" u="sng" dirty="0"/>
              <a:t>next</a:t>
            </a:r>
            <a:r>
              <a:rPr lang="en-US" dirty="0"/>
              <a:t> module in </a:t>
            </a:r>
            <a:r>
              <a:rPr lang="en-US" b="1" dirty="0"/>
              <a:t>6056 Cost</a:t>
            </a:r>
            <a:r>
              <a:rPr lang="en-US" dirty="0"/>
              <a:t>:</a:t>
            </a:r>
          </a:p>
          <a:p>
            <a:pPr lvl="1"/>
            <a:r>
              <a:rPr lang="en-CA" dirty="0"/>
              <a:t>Kerzner 12th Ed  378-379, 463-466, 11th p 546-547, 690-695</a:t>
            </a:r>
          </a:p>
          <a:p>
            <a:pPr lvl="1"/>
            <a:r>
              <a:rPr lang="en-CA" dirty="0"/>
              <a:t>PMBOK 6th Ed  7.1, 7.2</a:t>
            </a:r>
          </a:p>
          <a:p>
            <a:r>
              <a:rPr lang="en-US" dirty="0"/>
              <a:t>Read for </a:t>
            </a:r>
            <a:r>
              <a:rPr lang="en-US" b="1" u="sng" dirty="0"/>
              <a:t>next</a:t>
            </a:r>
            <a:r>
              <a:rPr lang="en-US" dirty="0"/>
              <a:t> module in </a:t>
            </a:r>
            <a:r>
              <a:rPr lang="en-US" b="1" dirty="0"/>
              <a:t>6058 Time</a:t>
            </a:r>
            <a:r>
              <a:rPr lang="en-US" dirty="0"/>
              <a:t>:</a:t>
            </a:r>
          </a:p>
          <a:p>
            <a:pPr lvl="1"/>
            <a:r>
              <a:rPr lang="en-CA" dirty="0"/>
              <a:t>Kerzner 12th Ed p 409-431, 11th p. 597-620</a:t>
            </a:r>
          </a:p>
          <a:p>
            <a:pPr lvl="1"/>
            <a:r>
              <a:rPr lang="en-CA" dirty="0"/>
              <a:t>PMBOK 6th Ed  6.1, 6.2, 6.3, 6.4</a:t>
            </a:r>
            <a:br>
              <a:rPr lang="en-CA" dirty="0"/>
            </a:br>
            <a:endParaRPr lang="en-CA" dirty="0"/>
          </a:p>
          <a:p>
            <a:pPr lvl="1"/>
            <a:endParaRPr lang="en-CA"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43</a:t>
            </a:fld>
            <a:endParaRPr lang="en-US" dirty="0"/>
          </a:p>
        </p:txBody>
      </p:sp>
    </p:spTree>
    <p:extLst>
      <p:ext uri="{BB962C8B-B14F-4D97-AF65-F5344CB8AC3E}">
        <p14:creationId xmlns:p14="http://schemas.microsoft.com/office/powerpoint/2010/main" val="4161654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4" descr="copyright"/>
          <p:cNvPicPr>
            <a:picLocks noChangeAspect="1" noChangeArrowheads="1"/>
          </p:cNvPicPr>
          <p:nvPr/>
        </p:nvPicPr>
        <p:blipFill>
          <a:blip r:embed="rId3"/>
          <a:srcRect/>
          <a:stretch>
            <a:fillRect/>
          </a:stretch>
        </p:blipFill>
        <p:spPr bwMode="auto">
          <a:xfrm>
            <a:off x="0" y="2136775"/>
            <a:ext cx="9144000" cy="28575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05-</a:t>
            </a:r>
            <a:fld id="{381335FD-60AB-4FE3-8823-2AA01C6FAAD9}" type="slidenum">
              <a:rPr lang="en-US">
                <a:solidFill>
                  <a:srgbClr val="045C75"/>
                </a:solidFill>
                <a:cs typeface="Arial" charset="0"/>
              </a:rPr>
              <a:pPr fontAlgn="base">
                <a:spcBef>
                  <a:spcPct val="0"/>
                </a:spcBef>
                <a:spcAft>
                  <a:spcPct val="0"/>
                </a:spcAft>
                <a:defRPr/>
              </a:pPr>
              <a:t>44</a:t>
            </a:fld>
            <a:endParaRPr lang="en-US">
              <a:solidFill>
                <a:srgbClr val="045C75"/>
              </a:solidFill>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CA" dirty="0"/>
              <a:t>PMBOK Knowledge Areas &amp; Process Groups</a:t>
            </a:r>
          </a:p>
        </p:txBody>
      </p:sp>
      <p:sp>
        <p:nvSpPr>
          <p:cNvPr id="3" name="Content Placeholder 2"/>
          <p:cNvSpPr>
            <a:spLocks noGrp="1"/>
          </p:cNvSpPr>
          <p:nvPr>
            <p:ph idx="1"/>
          </p:nvPr>
        </p:nvSpPr>
        <p:spPr>
          <a:xfrm>
            <a:off x="243385" y="1066800"/>
            <a:ext cx="2514600" cy="4389437"/>
          </a:xfrm>
        </p:spPr>
        <p:txBody>
          <a:bodyPr/>
          <a:lstStyle/>
          <a:p>
            <a:pPr marL="0" indent="0">
              <a:buNone/>
            </a:pPr>
            <a:r>
              <a:rPr lang="en-CA" sz="2400" dirty="0"/>
              <a:t>“Table 1-4. Project Management Process Groups and Knowledge Area Mapping” </a:t>
            </a:r>
            <a:r>
              <a:rPr lang="en-CA" sz="2400" b="1" u="sng" dirty="0"/>
              <a:t>found on page 25</a:t>
            </a:r>
            <a:r>
              <a:rPr lang="en-CA" sz="2400" b="1" dirty="0"/>
              <a:t> </a:t>
            </a:r>
            <a:r>
              <a:rPr lang="en-CA" sz="2400" dirty="0"/>
              <a:t>of the PMPBOK Guide V6</a:t>
            </a:r>
          </a:p>
          <a:p>
            <a:pPr marL="0" indent="0">
              <a:buNone/>
            </a:pPr>
            <a:endParaRPr lang="en-CA" dirty="0"/>
          </a:p>
        </p:txBody>
      </p:sp>
      <p:sp>
        <p:nvSpPr>
          <p:cNvPr id="4" name="Slide Number Placeholder 3"/>
          <p:cNvSpPr>
            <a:spLocks noGrp="1"/>
          </p:cNvSpPr>
          <p:nvPr>
            <p:ph type="sldNum" sz="quarter" idx="10"/>
          </p:nvPr>
        </p:nvSpPr>
        <p:spPr/>
        <p:txBody>
          <a:bodyPr/>
          <a:lstStyle/>
          <a:p>
            <a:pPr>
              <a:defRPr/>
            </a:pPr>
            <a:fld id="{374B2B17-26C0-4F54-80D8-A58B3D848BF7}" type="slidenum">
              <a:rPr lang="en-US" smtClean="0"/>
              <a:pPr>
                <a:defRPr/>
              </a:pPr>
              <a:t>5</a:t>
            </a:fld>
            <a:endParaRPr lang="en-US" dirty="0"/>
          </a:p>
        </p:txBody>
      </p:sp>
      <p:pic>
        <p:nvPicPr>
          <p:cNvPr id="6" name="Picture 5"/>
          <p:cNvPicPr>
            <a:picLocks noChangeAspect="1"/>
          </p:cNvPicPr>
          <p:nvPr/>
        </p:nvPicPr>
        <p:blipFill rotWithShape="1">
          <a:blip r:embed="rId2"/>
          <a:srcRect l="-113" t="-299" r="-360" b="-464"/>
          <a:stretch/>
        </p:blipFill>
        <p:spPr>
          <a:xfrm>
            <a:off x="2971800" y="838201"/>
            <a:ext cx="5928815" cy="5567302"/>
          </a:xfrm>
          <a:prstGeom prst="rect">
            <a:avLst/>
          </a:prstGeom>
          <a:solidFill>
            <a:sysClr val="window" lastClr="FFFFFF"/>
          </a:solidFill>
        </p:spPr>
      </p:pic>
    </p:spTree>
    <p:extLst>
      <p:ext uri="{BB962C8B-B14F-4D97-AF65-F5344CB8AC3E}">
        <p14:creationId xmlns:p14="http://schemas.microsoft.com/office/powerpoint/2010/main" val="383338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srcRect b="37732"/>
          <a:stretch/>
        </p:blipFill>
        <p:spPr>
          <a:xfrm>
            <a:off x="2507567" y="188017"/>
            <a:ext cx="6219008" cy="3625846"/>
          </a:xfrm>
          <a:prstGeom prst="rect">
            <a:avLst/>
          </a:prstGeom>
        </p:spPr>
      </p:pic>
      <p:sp>
        <p:nvSpPr>
          <p:cNvPr id="2" name="Slide Number Placeholder 1"/>
          <p:cNvSpPr>
            <a:spLocks noGrp="1"/>
          </p:cNvSpPr>
          <p:nvPr>
            <p:ph type="sldNum" sz="quarter" idx="4294967295"/>
          </p:nvPr>
        </p:nvSpPr>
        <p:spPr>
          <a:xfrm>
            <a:off x="8479905" y="6378065"/>
            <a:ext cx="381000" cy="365125"/>
          </a:xfrm>
          <a:prstGeom prst="rect">
            <a:avLst/>
          </a:prstGeom>
        </p:spPr>
        <p:txBody>
          <a:bodyPr wrap="square" numCol="1" anchorCtr="0" compatLnSpc="1">
            <a:prstTxWarp prst="textNoShape">
              <a:avLst/>
            </a:prstTxWarp>
          </a:bodyPr>
          <a:lstStyle/>
          <a:p>
            <a:pPr algn="l" fontAlgn="base">
              <a:spcBef>
                <a:spcPct val="0"/>
              </a:spcBef>
              <a:spcAft>
                <a:spcPct val="0"/>
              </a:spcAft>
              <a:defRPr/>
            </a:pPr>
            <a:r>
              <a:rPr lang="en-US" dirty="0">
                <a:solidFill>
                  <a:srgbClr val="045C75"/>
                </a:solidFill>
                <a:cs typeface="Arial" charset="0"/>
              </a:rPr>
              <a:t>01-</a:t>
            </a:r>
            <a:fld id="{882C337A-CE63-4568-B691-5DEB06463CFD}" type="slidenum">
              <a:rPr lang="en-US">
                <a:solidFill>
                  <a:srgbClr val="045C75"/>
                </a:solidFill>
                <a:cs typeface="Arial" charset="0"/>
              </a:rPr>
              <a:pPr algn="l" fontAlgn="base">
                <a:spcBef>
                  <a:spcPct val="0"/>
                </a:spcBef>
                <a:spcAft>
                  <a:spcPct val="0"/>
                </a:spcAft>
                <a:defRPr/>
              </a:pPr>
              <a:t>6</a:t>
            </a:fld>
            <a:endParaRPr lang="en-US" dirty="0">
              <a:solidFill>
                <a:srgbClr val="045C75"/>
              </a:solidFill>
              <a:cs typeface="Arial" charset="0"/>
            </a:endParaRPr>
          </a:p>
        </p:txBody>
      </p:sp>
      <p:sp>
        <p:nvSpPr>
          <p:cNvPr id="20" name="TextBox 4"/>
          <p:cNvSpPr txBox="1">
            <a:spLocks noChangeArrowheads="1"/>
          </p:cNvSpPr>
          <p:nvPr/>
        </p:nvSpPr>
        <p:spPr bwMode="auto">
          <a:xfrm>
            <a:off x="228601" y="3635866"/>
            <a:ext cx="217656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CA" sz="1000" dirty="0"/>
              <a:t>Source: PMBOK 6</a:t>
            </a:r>
            <a:r>
              <a:rPr lang="en-CA" sz="1000" baseline="30000" dirty="0"/>
              <a:t>th</a:t>
            </a:r>
            <a:r>
              <a:rPr lang="en-CA" sz="1000" dirty="0"/>
              <a:t> Edition, 2017  </a:t>
            </a:r>
          </a:p>
        </p:txBody>
      </p:sp>
      <p:sp>
        <p:nvSpPr>
          <p:cNvPr id="24" name="Title 2"/>
          <p:cNvSpPr>
            <a:spLocks noGrp="1"/>
          </p:cNvSpPr>
          <p:nvPr>
            <p:ph type="title"/>
          </p:nvPr>
        </p:nvSpPr>
        <p:spPr>
          <a:xfrm>
            <a:off x="228601" y="381001"/>
            <a:ext cx="2188944" cy="2209800"/>
          </a:xfrm>
        </p:spPr>
        <p:txBody>
          <a:bodyPr>
            <a:noAutofit/>
          </a:bodyPr>
          <a:lstStyle/>
          <a:p>
            <a:pPr eaLnBrk="1" fontAlgn="auto" hangingPunct="1">
              <a:spcAft>
                <a:spcPts val="0"/>
              </a:spcAft>
              <a:defRPr/>
            </a:pPr>
            <a:r>
              <a:rPr lang="en-US" sz="2400" dirty="0"/>
              <a:t>The PMBOK Process Groups and how they </a:t>
            </a:r>
            <a:r>
              <a:rPr lang="en-US" sz="2400" b="1" dirty="0"/>
              <a:t>actually overlap </a:t>
            </a:r>
            <a:r>
              <a:rPr lang="en-US" sz="2400" dirty="0"/>
              <a:t>during a project</a:t>
            </a:r>
          </a:p>
        </p:txBody>
      </p:sp>
      <p:sp>
        <p:nvSpPr>
          <p:cNvPr id="3" name="Freeform 2"/>
          <p:cNvSpPr/>
          <p:nvPr/>
        </p:nvSpPr>
        <p:spPr>
          <a:xfrm>
            <a:off x="5105400" y="1147265"/>
            <a:ext cx="761135" cy="3729535"/>
          </a:xfrm>
          <a:custGeom>
            <a:avLst/>
            <a:gdLst>
              <a:gd name="connsiteX0" fmla="*/ 139700 w 999269"/>
              <a:gd name="connsiteY0" fmla="*/ 0 h 3771900"/>
              <a:gd name="connsiteX1" fmla="*/ 889000 w 999269"/>
              <a:gd name="connsiteY1" fmla="*/ 1422400 h 3771900"/>
              <a:gd name="connsiteX2" fmla="*/ 901700 w 999269"/>
              <a:gd name="connsiteY2" fmla="*/ 2857500 h 3771900"/>
              <a:gd name="connsiteX3" fmla="*/ 0 w 999269"/>
              <a:gd name="connsiteY3" fmla="*/ 3771900 h 3771900"/>
            </a:gdLst>
            <a:ahLst/>
            <a:cxnLst>
              <a:cxn ang="0">
                <a:pos x="connsiteX0" y="connsiteY0"/>
              </a:cxn>
              <a:cxn ang="0">
                <a:pos x="connsiteX1" y="connsiteY1"/>
              </a:cxn>
              <a:cxn ang="0">
                <a:pos x="connsiteX2" y="connsiteY2"/>
              </a:cxn>
              <a:cxn ang="0">
                <a:pos x="connsiteX3" y="connsiteY3"/>
              </a:cxn>
            </a:cxnLst>
            <a:rect l="l" t="t" r="r" b="b"/>
            <a:pathLst>
              <a:path w="999269" h="3771900">
                <a:moveTo>
                  <a:pt x="139700" y="0"/>
                </a:moveTo>
                <a:cubicBezTo>
                  <a:pt x="450850" y="473075"/>
                  <a:pt x="762000" y="946150"/>
                  <a:pt x="889000" y="1422400"/>
                </a:cubicBezTo>
                <a:cubicBezTo>
                  <a:pt x="1016000" y="1898650"/>
                  <a:pt x="1049867" y="2465917"/>
                  <a:pt x="901700" y="2857500"/>
                </a:cubicBezTo>
                <a:cubicBezTo>
                  <a:pt x="753533" y="3249083"/>
                  <a:pt x="376766" y="3510491"/>
                  <a:pt x="0" y="3771900"/>
                </a:cubicBezTo>
              </a:path>
            </a:pathLst>
          </a:custGeom>
          <a:noFill/>
          <a:ln w="60325">
            <a:solidFill>
              <a:srgbClr val="FF0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itle 2"/>
          <p:cNvSpPr txBox="1">
            <a:spLocks/>
          </p:cNvSpPr>
          <p:nvPr/>
        </p:nvSpPr>
        <p:spPr bwMode="auto">
          <a:xfrm>
            <a:off x="228601" y="4733180"/>
            <a:ext cx="2383904" cy="1722057"/>
          </a:xfrm>
          <a:prstGeom prst="rect">
            <a:avLst/>
          </a:prstGeom>
          <a:noFill/>
          <a:ln w="9525">
            <a:noFill/>
            <a:miter lim="800000"/>
            <a:headEnd/>
            <a:tailEnd/>
          </a:ln>
        </p:spPr>
        <p:txBody>
          <a:bodyPr vert="horz" wrap="square" lIns="0" tIns="45720" rIns="0" bIns="0" numCol="1" anchor="t" anchorCtr="0" compatLnSpc="1">
            <a:prstTxWarp prst="textNoShape">
              <a:avLst/>
            </a:prstTxWarp>
            <a:noAutofit/>
            <a:scene3d>
              <a:camera prst="orthographicFront"/>
              <a:lightRig rig="freezing" dir="t">
                <a:rot lat="0" lon="0" rev="5640000"/>
              </a:lightRig>
            </a:scene3d>
            <a:sp3d prstMaterial="flat">
              <a:contourClr>
                <a:schemeClr val="tx2"/>
              </a:contourClr>
            </a:sp3d>
          </a:bodyPr>
          <a:lstStyle>
            <a:lvl1pPr algn="l" rtl="0" eaLnBrk="0" fontAlgn="base" hangingPunct="0">
              <a:spcBef>
                <a:spcPct val="0"/>
              </a:spcBef>
              <a:spcAft>
                <a:spcPct val="0"/>
              </a:spcAft>
              <a:buNone/>
              <a:defRPr sz="4000" b="0" kern="1200">
                <a:ln>
                  <a:noFill/>
                </a:ln>
                <a:solidFill>
                  <a:schemeClr val="tx2"/>
                </a:solidFill>
                <a:effectLst/>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algn="ctr" eaLnBrk="1" fontAlgn="auto" hangingPunct="1">
              <a:spcAft>
                <a:spcPts val="0"/>
              </a:spcAft>
              <a:defRPr/>
            </a:pPr>
            <a:r>
              <a:rPr lang="en-US" sz="2000" b="1" dirty="0">
                <a:solidFill>
                  <a:srgbClr val="FF0000"/>
                </a:solidFill>
              </a:rPr>
              <a:t>From the diagram on the right, process groups overlap in the project</a:t>
            </a:r>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2615" y="6024466"/>
            <a:ext cx="999831" cy="707197"/>
          </a:xfrm>
          <a:prstGeom prst="rect">
            <a:avLst/>
          </a:prstGeom>
        </p:spPr>
      </p:pic>
      <p:pic>
        <p:nvPicPr>
          <p:cNvPr id="6" name="Picture 5"/>
          <p:cNvPicPr>
            <a:picLocks noChangeAspect="1"/>
          </p:cNvPicPr>
          <p:nvPr/>
        </p:nvPicPr>
        <p:blipFill>
          <a:blip r:embed="rId5"/>
          <a:stretch>
            <a:fillRect/>
          </a:stretch>
        </p:blipFill>
        <p:spPr>
          <a:xfrm>
            <a:off x="2902409" y="3635866"/>
            <a:ext cx="5928253" cy="3121905"/>
          </a:xfrm>
          <a:prstGeom prst="rect">
            <a:avLst/>
          </a:prstGeom>
        </p:spPr>
      </p:pic>
    </p:spTree>
    <p:extLst>
      <p:ext uri="{BB962C8B-B14F-4D97-AF65-F5344CB8AC3E}">
        <p14:creationId xmlns:p14="http://schemas.microsoft.com/office/powerpoint/2010/main" val="6295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606" y="273052"/>
            <a:ext cx="8229600" cy="766044"/>
          </a:xfrm>
        </p:spPr>
        <p:txBody>
          <a:bodyPr>
            <a:normAutofit/>
          </a:bodyPr>
          <a:lstStyle/>
          <a:p>
            <a:r>
              <a:rPr lang="en-CA" sz="3200" dirty="0"/>
              <a:t>What is Knowledge Area 5, </a:t>
            </a:r>
            <a:r>
              <a:rPr lang="en-CA" sz="3200" b="1" dirty="0"/>
              <a:t>Scope </a:t>
            </a:r>
            <a:r>
              <a:rPr lang="en-CA" sz="3200" dirty="0"/>
              <a:t>Management?</a:t>
            </a:r>
          </a:p>
        </p:txBody>
      </p:sp>
      <p:sp>
        <p:nvSpPr>
          <p:cNvPr id="3" name="Content Placeholder 2"/>
          <p:cNvSpPr>
            <a:spLocks noGrp="1"/>
          </p:cNvSpPr>
          <p:nvPr>
            <p:ph idx="1"/>
          </p:nvPr>
        </p:nvSpPr>
        <p:spPr>
          <a:xfrm>
            <a:off x="428081" y="914400"/>
            <a:ext cx="8229600" cy="5807075"/>
          </a:xfrm>
        </p:spPr>
        <p:txBody>
          <a:bodyPr/>
          <a:lstStyle/>
          <a:p>
            <a:pPr marL="0" indent="0">
              <a:buNone/>
            </a:pPr>
            <a:r>
              <a:rPr lang="en-CA" sz="2400" dirty="0"/>
              <a:t>Scope - “the sum of the products, services, and results to be provided as a project” – “defining and controlling </a:t>
            </a:r>
            <a:r>
              <a:rPr lang="en-CA" sz="2400" b="1" dirty="0"/>
              <a:t>what is and is not</a:t>
            </a:r>
            <a:r>
              <a:rPr lang="en-CA" sz="2400" dirty="0"/>
              <a:t> included in the project”</a:t>
            </a:r>
          </a:p>
          <a:p>
            <a:r>
              <a:rPr lang="en-CA" sz="2400" dirty="0"/>
              <a:t>Scope Statement</a:t>
            </a:r>
          </a:p>
          <a:p>
            <a:pPr lvl="1"/>
            <a:r>
              <a:rPr lang="en-CA" sz="2000" dirty="0"/>
              <a:t>Description of the product, service or result, list of Deliverables, Project Exclusions (out of scope), and Acceptance Criteria (provides requirements for acceptance of our project deliverables)</a:t>
            </a:r>
          </a:p>
          <a:p>
            <a:r>
              <a:rPr lang="en-CA" sz="2400" dirty="0"/>
              <a:t>Work Breakdown Structure (WBS)</a:t>
            </a:r>
          </a:p>
          <a:p>
            <a:pPr lvl="1"/>
            <a:r>
              <a:rPr lang="en-CA" sz="2000" dirty="0"/>
              <a:t>“a </a:t>
            </a:r>
            <a:r>
              <a:rPr lang="en-CA" sz="2000" b="1" dirty="0"/>
              <a:t>hierarchical decomposition </a:t>
            </a:r>
            <a:r>
              <a:rPr lang="en-CA" sz="2000" dirty="0"/>
              <a:t>of the total scope of work … to achieve the project objectives” – we create a hierarchy of the total work – </a:t>
            </a:r>
            <a:r>
              <a:rPr lang="en-CA" sz="2000" b="1" dirty="0"/>
              <a:t>decomposing</a:t>
            </a:r>
            <a:r>
              <a:rPr lang="en-CA" sz="2000" dirty="0"/>
              <a:t> (breaking down)work into smaller and smaller pieces</a:t>
            </a:r>
          </a:p>
          <a:p>
            <a:r>
              <a:rPr lang="en-CA" sz="2400" dirty="0"/>
              <a:t>WBS Dictionary</a:t>
            </a:r>
          </a:p>
          <a:p>
            <a:pPr lvl="1"/>
            <a:r>
              <a:rPr lang="en-CA" sz="2000" dirty="0"/>
              <a:t>“document that provides </a:t>
            </a:r>
            <a:r>
              <a:rPr lang="en-CA" sz="2000" b="1" dirty="0"/>
              <a:t>detailed</a:t>
            </a:r>
            <a:r>
              <a:rPr lang="en-CA" sz="2000" dirty="0"/>
              <a:t> deliverable, activity, and scheduling information about each component in the WBS”</a:t>
            </a:r>
          </a:p>
        </p:txBody>
      </p:sp>
      <p:sp>
        <p:nvSpPr>
          <p:cNvPr id="4" name="Slide Number Placeholder 3"/>
          <p:cNvSpPr>
            <a:spLocks noGrp="1"/>
          </p:cNvSpPr>
          <p:nvPr>
            <p:ph type="sldNum" sz="quarter" idx="10"/>
          </p:nvPr>
        </p:nvSpPr>
        <p:spPr/>
        <p:txBody>
          <a:bodyPr/>
          <a:lstStyle/>
          <a:p>
            <a:pPr>
              <a:defRPr/>
            </a:pPr>
            <a:fld id="{374B2B17-26C0-4F54-80D8-A58B3D848BF7}" type="slidenum">
              <a:rPr lang="en-US" smtClean="0"/>
              <a:pPr>
                <a:defRPr/>
              </a:pPr>
              <a:t>7</a:t>
            </a:fld>
            <a:endParaRPr lang="en-US" dirty="0"/>
          </a:p>
        </p:txBody>
      </p:sp>
      <p:sp>
        <p:nvSpPr>
          <p:cNvPr id="5" name="TextBox 4"/>
          <p:cNvSpPr txBox="1">
            <a:spLocks noChangeArrowheads="1"/>
          </p:cNvSpPr>
          <p:nvPr/>
        </p:nvSpPr>
        <p:spPr bwMode="auto">
          <a:xfrm>
            <a:off x="6045635" y="6370205"/>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a:t>
            </a:r>
          </a:p>
        </p:txBody>
      </p:sp>
    </p:spTree>
    <p:extLst>
      <p:ext uri="{BB962C8B-B14F-4D97-AF65-F5344CB8AC3E}">
        <p14:creationId xmlns:p14="http://schemas.microsoft.com/office/powerpoint/2010/main" val="421085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606" y="273052"/>
            <a:ext cx="8229600" cy="766044"/>
          </a:xfrm>
        </p:spPr>
        <p:txBody>
          <a:bodyPr>
            <a:normAutofit/>
          </a:bodyPr>
          <a:lstStyle/>
          <a:p>
            <a:r>
              <a:rPr lang="en-CA" sz="3600" dirty="0"/>
              <a:t>What is a Statement of Work (SOW)</a:t>
            </a:r>
          </a:p>
        </p:txBody>
      </p:sp>
      <p:sp>
        <p:nvSpPr>
          <p:cNvPr id="3" name="Content Placeholder 2"/>
          <p:cNvSpPr>
            <a:spLocks noGrp="1"/>
          </p:cNvSpPr>
          <p:nvPr>
            <p:ph idx="1"/>
          </p:nvPr>
        </p:nvSpPr>
        <p:spPr>
          <a:xfrm>
            <a:off x="428081" y="914400"/>
            <a:ext cx="8229600" cy="5807075"/>
          </a:xfrm>
        </p:spPr>
        <p:txBody>
          <a:bodyPr/>
          <a:lstStyle/>
          <a:p>
            <a:pPr marL="0" indent="0">
              <a:buNone/>
            </a:pPr>
            <a:r>
              <a:rPr lang="en-CA" dirty="0"/>
              <a:t>An SOW is a document that provides an overview of the project including the scope (</a:t>
            </a:r>
            <a:r>
              <a:rPr lang="en-CA"/>
              <a:t>the deliverables). </a:t>
            </a:r>
            <a:r>
              <a:rPr lang="en-CA" dirty="0"/>
              <a:t>It may include:</a:t>
            </a:r>
          </a:p>
          <a:p>
            <a:r>
              <a:rPr lang="en-CA" dirty="0"/>
              <a:t>Key objectives of the project</a:t>
            </a:r>
          </a:p>
          <a:p>
            <a:r>
              <a:rPr lang="en-CA" dirty="0"/>
              <a:t>Expected outcomes of the project</a:t>
            </a:r>
          </a:p>
          <a:p>
            <a:r>
              <a:rPr lang="en-CA" dirty="0"/>
              <a:t>An abbreviated description of the scope (the things we want done, i.e. the work we want done) in the project</a:t>
            </a:r>
          </a:p>
          <a:p>
            <a:r>
              <a:rPr lang="en-CA" dirty="0"/>
              <a:t>An introduction</a:t>
            </a:r>
          </a:p>
          <a:p>
            <a:r>
              <a:rPr lang="en-CA" dirty="0"/>
              <a:t>Background of the project</a:t>
            </a:r>
          </a:p>
          <a:p>
            <a:r>
              <a:rPr lang="en-CA" dirty="0"/>
              <a:t>An introductory technical description of the project</a:t>
            </a:r>
          </a:p>
          <a:p>
            <a:r>
              <a:rPr lang="en-CA" dirty="0"/>
              <a:t>A high level timeline (e.g. an estimated duration)</a:t>
            </a:r>
          </a:p>
          <a:p>
            <a:r>
              <a:rPr lang="en-CA" dirty="0"/>
              <a:t>Major milestones</a:t>
            </a:r>
          </a:p>
          <a:p>
            <a:pPr marL="0" indent="0">
              <a:buNone/>
            </a:pPr>
            <a:endParaRPr lang="en-CA" dirty="0"/>
          </a:p>
        </p:txBody>
      </p:sp>
      <p:sp>
        <p:nvSpPr>
          <p:cNvPr id="4" name="Slide Number Placeholder 3"/>
          <p:cNvSpPr>
            <a:spLocks noGrp="1"/>
          </p:cNvSpPr>
          <p:nvPr>
            <p:ph type="sldNum" sz="quarter" idx="10"/>
          </p:nvPr>
        </p:nvSpPr>
        <p:spPr/>
        <p:txBody>
          <a:bodyPr/>
          <a:lstStyle/>
          <a:p>
            <a:pPr>
              <a:defRPr/>
            </a:pPr>
            <a:fld id="{374B2B17-26C0-4F54-80D8-A58B3D848BF7}" type="slidenum">
              <a:rPr lang="en-US" smtClean="0"/>
              <a:pPr>
                <a:defRPr/>
              </a:pPr>
              <a:t>8</a:t>
            </a:fld>
            <a:endParaRPr lang="en-US" dirty="0"/>
          </a:p>
        </p:txBody>
      </p:sp>
      <p:sp>
        <p:nvSpPr>
          <p:cNvPr id="5" name="TextBox 4"/>
          <p:cNvSpPr txBox="1">
            <a:spLocks noChangeArrowheads="1"/>
          </p:cNvSpPr>
          <p:nvPr/>
        </p:nvSpPr>
        <p:spPr bwMode="auto">
          <a:xfrm>
            <a:off x="6045635" y="6370205"/>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a:t>
            </a:r>
          </a:p>
        </p:txBody>
      </p:sp>
    </p:spTree>
    <p:extLst>
      <p:ext uri="{BB962C8B-B14F-4D97-AF65-F5344CB8AC3E}">
        <p14:creationId xmlns:p14="http://schemas.microsoft.com/office/powerpoint/2010/main" val="229659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srcRect l="-3789" t="-697" r="3789" b="545"/>
          <a:stretch/>
        </p:blipFill>
        <p:spPr>
          <a:xfrm>
            <a:off x="3719602" y="1219201"/>
            <a:ext cx="5200614" cy="4876799"/>
          </a:xfrm>
          <a:prstGeom prst="rect">
            <a:avLst/>
          </a:prstGeom>
        </p:spPr>
      </p:pic>
      <p:sp>
        <p:nvSpPr>
          <p:cNvPr id="2" name="Slide Number Placeholder 1"/>
          <p:cNvSpPr>
            <a:spLocks noGrp="1"/>
          </p:cNvSpPr>
          <p:nvPr>
            <p:ph type="sldNum" sz="quarter" idx="4294967295"/>
          </p:nvPr>
        </p:nvSpPr>
        <p:spPr>
          <a:xfrm>
            <a:off x="8479905" y="6378065"/>
            <a:ext cx="381000" cy="365125"/>
          </a:xfrm>
          <a:prstGeom prst="rect">
            <a:avLst/>
          </a:prstGeom>
        </p:spPr>
        <p:txBody>
          <a:bodyPr wrap="square" numCol="1" anchorCtr="0" compatLnSpc="1">
            <a:prstTxWarp prst="textNoShape">
              <a:avLst/>
            </a:prstTxWarp>
          </a:bodyPr>
          <a:lstStyle/>
          <a:p>
            <a:pPr algn="l" fontAlgn="base">
              <a:spcBef>
                <a:spcPct val="0"/>
              </a:spcBef>
              <a:spcAft>
                <a:spcPct val="0"/>
              </a:spcAft>
              <a:defRPr/>
            </a:pPr>
            <a:r>
              <a:rPr lang="en-US" dirty="0">
                <a:solidFill>
                  <a:srgbClr val="045C75"/>
                </a:solidFill>
                <a:cs typeface="Arial" charset="0"/>
              </a:rPr>
              <a:t>01-</a:t>
            </a:r>
            <a:fld id="{882C337A-CE63-4568-B691-5DEB06463CFD}" type="slidenum">
              <a:rPr lang="en-US">
                <a:solidFill>
                  <a:srgbClr val="045C75"/>
                </a:solidFill>
                <a:cs typeface="Arial" charset="0"/>
              </a:rPr>
              <a:pPr algn="l" fontAlgn="base">
                <a:spcBef>
                  <a:spcPct val="0"/>
                </a:spcBef>
                <a:spcAft>
                  <a:spcPct val="0"/>
                </a:spcAft>
                <a:defRPr/>
              </a:pPr>
              <a:t>9</a:t>
            </a:fld>
            <a:endParaRPr lang="en-US" dirty="0">
              <a:solidFill>
                <a:srgbClr val="045C75"/>
              </a:solidFill>
              <a:cs typeface="Arial" charset="0"/>
            </a:endParaRPr>
          </a:p>
        </p:txBody>
      </p:sp>
      <p:sp>
        <p:nvSpPr>
          <p:cNvPr id="10" name="TextBox 9"/>
          <p:cNvSpPr txBox="1"/>
          <p:nvPr/>
        </p:nvSpPr>
        <p:spPr>
          <a:xfrm>
            <a:off x="218815" y="2695692"/>
            <a:ext cx="3500787" cy="1477328"/>
          </a:xfrm>
          <a:prstGeom prst="rect">
            <a:avLst/>
          </a:prstGeom>
          <a:noFill/>
        </p:spPr>
        <p:txBody>
          <a:bodyPr wrap="square" rtlCol="0">
            <a:spAutoFit/>
          </a:bodyPr>
          <a:lstStyle/>
          <a:p>
            <a:r>
              <a:rPr lang="en-US" dirty="0"/>
              <a:t>We generally need to define</a:t>
            </a:r>
          </a:p>
          <a:p>
            <a:r>
              <a:rPr lang="en-US" dirty="0"/>
              <a:t> </a:t>
            </a:r>
            <a:r>
              <a:rPr lang="en-US" sz="3600" b="1" dirty="0">
                <a:solidFill>
                  <a:srgbClr val="00B050"/>
                </a:solidFill>
              </a:rPr>
              <a:t>Scope</a:t>
            </a:r>
            <a:r>
              <a:rPr lang="en-US" dirty="0"/>
              <a:t> before we can estimate costs and develop a budget in Cost Management</a:t>
            </a:r>
          </a:p>
        </p:txBody>
      </p:sp>
      <p:sp>
        <p:nvSpPr>
          <p:cNvPr id="9" name="Oval 8"/>
          <p:cNvSpPr/>
          <p:nvPr/>
        </p:nvSpPr>
        <p:spPr>
          <a:xfrm>
            <a:off x="3719602" y="2259885"/>
            <a:ext cx="4741863" cy="969497"/>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3685153" y="3456350"/>
            <a:ext cx="4821456" cy="7732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a:stCxn id="28" idx="3"/>
            <a:endCxn id="5" idx="3"/>
          </p:cNvCxnSpPr>
          <p:nvPr/>
        </p:nvCxnSpPr>
        <p:spPr>
          <a:xfrm flipV="1">
            <a:off x="3352800" y="4116358"/>
            <a:ext cx="1038439" cy="1137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3"/>
          </p:cNvCxnSpPr>
          <p:nvPr/>
        </p:nvCxnSpPr>
        <p:spPr>
          <a:xfrm flipV="1">
            <a:off x="3352800" y="3087402"/>
            <a:ext cx="1061232" cy="67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4"/>
          <p:cNvSpPr txBox="1">
            <a:spLocks noChangeArrowheads="1"/>
          </p:cNvSpPr>
          <p:nvPr/>
        </p:nvSpPr>
        <p:spPr bwMode="auto">
          <a:xfrm>
            <a:off x="1347955" y="6378065"/>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CA" sz="1000" dirty="0"/>
              <a:t>Source: PMBOK 6</a:t>
            </a:r>
            <a:r>
              <a:rPr lang="en-CA" sz="1000" baseline="30000" dirty="0"/>
              <a:t>th</a:t>
            </a:r>
            <a:r>
              <a:rPr lang="en-CA" sz="1000" dirty="0"/>
              <a:t> Edition  </a:t>
            </a:r>
          </a:p>
        </p:txBody>
      </p:sp>
      <p:sp>
        <p:nvSpPr>
          <p:cNvPr id="24" name="Title 2"/>
          <p:cNvSpPr>
            <a:spLocks noGrp="1"/>
          </p:cNvSpPr>
          <p:nvPr>
            <p:ph type="title"/>
          </p:nvPr>
        </p:nvSpPr>
        <p:spPr>
          <a:xfrm>
            <a:off x="332363" y="1183107"/>
            <a:ext cx="3172838" cy="1304132"/>
          </a:xfrm>
        </p:spPr>
        <p:txBody>
          <a:bodyPr>
            <a:noAutofit/>
          </a:bodyPr>
          <a:lstStyle/>
          <a:p>
            <a:pPr eaLnBrk="1" fontAlgn="auto" hangingPunct="1">
              <a:spcAft>
                <a:spcPts val="0"/>
              </a:spcAft>
              <a:defRPr/>
            </a:pPr>
            <a:r>
              <a:rPr lang="en-US" sz="2800" dirty="0"/>
              <a:t>PMBOK and the Scope and Cost Knowledge Areas</a:t>
            </a:r>
          </a:p>
        </p:txBody>
      </p:sp>
      <p:sp>
        <p:nvSpPr>
          <p:cNvPr id="28" name="TextBox 27"/>
          <p:cNvSpPr txBox="1"/>
          <p:nvPr/>
        </p:nvSpPr>
        <p:spPr>
          <a:xfrm>
            <a:off x="1675321" y="4653214"/>
            <a:ext cx="1677479" cy="1200329"/>
          </a:xfrm>
          <a:prstGeom prst="rect">
            <a:avLst/>
          </a:prstGeom>
          <a:noFill/>
        </p:spPr>
        <p:txBody>
          <a:bodyPr wrap="square" rtlCol="0">
            <a:spAutoFit/>
          </a:bodyPr>
          <a:lstStyle/>
          <a:p>
            <a:r>
              <a:rPr lang="en-US" b="1" dirty="0"/>
              <a:t>MGMT-6056 course is all about </a:t>
            </a:r>
            <a:r>
              <a:rPr lang="en-US" b="1" dirty="0">
                <a:solidFill>
                  <a:srgbClr val="FF0000"/>
                </a:solidFill>
              </a:rPr>
              <a:t>Cost</a:t>
            </a:r>
            <a:r>
              <a:rPr lang="en-US" b="1" dirty="0"/>
              <a:t> Management</a:t>
            </a:r>
            <a:r>
              <a:rPr lang="en-US" dirty="0"/>
              <a:t>!</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600" y="4841500"/>
            <a:ext cx="1440000" cy="823755"/>
          </a:xfrm>
          <a:prstGeom prst="rect">
            <a:avLst/>
          </a:prstGeom>
          <a:ln w="53975">
            <a:solidFill>
              <a:srgbClr val="FF0000"/>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7800" y="76200"/>
            <a:ext cx="1440000" cy="823755"/>
          </a:xfrm>
          <a:prstGeom prst="rect">
            <a:avLst/>
          </a:prstGeom>
          <a:ln w="53975">
            <a:solidFill>
              <a:srgbClr val="FF0000"/>
            </a:solidFill>
          </a:ln>
        </p:spPr>
      </p:pic>
    </p:spTree>
    <p:extLst>
      <p:ext uri="{BB962C8B-B14F-4D97-AF65-F5344CB8AC3E}">
        <p14:creationId xmlns:p14="http://schemas.microsoft.com/office/powerpoint/2010/main" val="965032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Pinto">
  <a:themeElements>
    <a:clrScheme name="Pint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Pin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in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int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int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int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int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int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int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int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int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int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int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int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10552</TotalTime>
  <Words>4358</Words>
  <Application>Microsoft Office PowerPoint</Application>
  <PresentationFormat>On-screen Show (4:3)</PresentationFormat>
  <Paragraphs>480</Paragraphs>
  <Slides>44</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44</vt:i4>
      </vt:variant>
    </vt:vector>
  </HeadingPairs>
  <TitlesOfParts>
    <vt:vector size="53" baseType="lpstr">
      <vt:lpstr>Arial</vt:lpstr>
      <vt:lpstr>Calibri</vt:lpstr>
      <vt:lpstr>Calibri Light</vt:lpstr>
      <vt:lpstr>Constantia</vt:lpstr>
      <vt:lpstr>Wingdings 2</vt:lpstr>
      <vt:lpstr>Flow</vt:lpstr>
      <vt:lpstr>Pinto</vt:lpstr>
      <vt:lpstr>1_Flow</vt:lpstr>
      <vt:lpstr>Office Theme</vt:lpstr>
      <vt:lpstr>MGMT 6056 &amp; 6058 Module 2</vt:lpstr>
      <vt:lpstr>Module 2 Learning Objectives</vt:lpstr>
      <vt:lpstr>Sections in this Module</vt:lpstr>
      <vt:lpstr>Section 1  The Scope Management Process – as a predecessor to Cost Management and Schedule Management</vt:lpstr>
      <vt:lpstr>PMBOK Knowledge Areas &amp; Process Groups</vt:lpstr>
      <vt:lpstr>The PMBOK Process Groups and how they actually overlap during a project</vt:lpstr>
      <vt:lpstr>What is Knowledge Area 5, Scope Management?</vt:lpstr>
      <vt:lpstr>What is a Statement of Work (SOW)</vt:lpstr>
      <vt:lpstr>PMBOK and the Scope and Cost Knowledge Areas</vt:lpstr>
      <vt:lpstr>PMBOK Cost Management Knowledge Area </vt:lpstr>
      <vt:lpstr>PowerPoint Presentation</vt:lpstr>
      <vt:lpstr>PMBOK Schedule Management Knowledge Area </vt:lpstr>
      <vt:lpstr>We first need Scope (the WBS is a key part of Scope) to start work on our schedule.  The Scope Baseline -  is the approved Scope (includes the WBS) and is an input to 6.2 Define Activities found in Schedule Management</vt:lpstr>
      <vt:lpstr>Work Breakdown Structure (WBS)</vt:lpstr>
      <vt:lpstr>Work Breakdown Structure and WBS Codes</vt:lpstr>
      <vt:lpstr>The Lowest Level Deliverable in the WBS is a Work Package </vt:lpstr>
      <vt:lpstr>Work Breakdown Structure and Codes</vt:lpstr>
      <vt:lpstr>Work Breakdown Structure and Codes</vt:lpstr>
      <vt:lpstr>Work Breakdown Structure - Resources</vt:lpstr>
      <vt:lpstr>PowerPoint Presentation</vt:lpstr>
      <vt:lpstr>PowerPoint Presentation</vt:lpstr>
      <vt:lpstr>PowerPoint Presentation</vt:lpstr>
      <vt:lpstr>The Work Breakdown Process: From the Top Down</vt:lpstr>
      <vt:lpstr>Create a WBS in an MS Project File (also called an MSP file or a .mpp file)  Enter WBS components and Activities</vt:lpstr>
      <vt:lpstr>Create a WBS in an MS Project File (.mpp file)  Enter WBS components and Activities</vt:lpstr>
      <vt:lpstr>PowerPoint Presentation</vt:lpstr>
      <vt:lpstr>How Do We Move a Hierarchical WBS with Activities, into MS Project?</vt:lpstr>
      <vt:lpstr>First We Make Sure We Don’t Have Activity Errors in our WBS! Example Hierarchical WBS with Activities – No Errors</vt:lpstr>
      <vt:lpstr>Example MS Project WBS with Activities – No Errors</vt:lpstr>
      <vt:lpstr>Can you find it on the left side?</vt:lpstr>
      <vt:lpstr>Here is the Error, it is most visible in a hierarchical WBS - Activities are attached to a Subdeliverable but shouldn’t be</vt:lpstr>
      <vt:lpstr>Same Error but Note it’s Less Visible in MS Project but Colour Helps</vt:lpstr>
      <vt:lpstr>WBS Data Dictionary</vt:lpstr>
      <vt:lpstr>Section 2 Math Review and  Business Math</vt:lpstr>
      <vt:lpstr>How to Safely Convert Between Units</vt:lpstr>
      <vt:lpstr>Weighted Mean (or Weighted Average)</vt:lpstr>
      <vt:lpstr>Linear Equations</vt:lpstr>
      <vt:lpstr>Line Graphs</vt:lpstr>
      <vt:lpstr>Interpolation and Extrapolation Definitions</vt:lpstr>
      <vt:lpstr>Finding a Central Value</vt:lpstr>
      <vt:lpstr>Business Math Skills – FOL Quizzes</vt:lpstr>
      <vt:lpstr>Summary of Module</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dc:creator>
  <cp:lastModifiedBy>Hemington, Derek</cp:lastModifiedBy>
  <cp:revision>367</cp:revision>
  <cp:lastPrinted>2019-09-09T13:23:36Z</cp:lastPrinted>
  <dcterms:created xsi:type="dcterms:W3CDTF">2011-11-20T13:38:58Z</dcterms:created>
  <dcterms:modified xsi:type="dcterms:W3CDTF">2023-02-12T17:55:22Z</dcterms:modified>
</cp:coreProperties>
</file>