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7" r:id="rId3"/>
    <p:sldMasterId id="2147483710" r:id="rId4"/>
  </p:sldMasterIdLst>
  <p:notesMasterIdLst>
    <p:notesMasterId r:id="rId60"/>
  </p:notesMasterIdLst>
  <p:handoutMasterIdLst>
    <p:handoutMasterId r:id="rId61"/>
  </p:handoutMasterIdLst>
  <p:sldIdLst>
    <p:sldId id="319" r:id="rId5"/>
    <p:sldId id="367" r:id="rId6"/>
    <p:sldId id="321" r:id="rId7"/>
    <p:sldId id="334" r:id="rId8"/>
    <p:sldId id="327" r:id="rId9"/>
    <p:sldId id="311" r:id="rId10"/>
    <p:sldId id="313" r:id="rId11"/>
    <p:sldId id="314" r:id="rId12"/>
    <p:sldId id="348" r:id="rId13"/>
    <p:sldId id="315" r:id="rId14"/>
    <p:sldId id="336" r:id="rId15"/>
    <p:sldId id="283" r:id="rId16"/>
    <p:sldId id="257" r:id="rId17"/>
    <p:sldId id="266" r:id="rId18"/>
    <p:sldId id="269" r:id="rId19"/>
    <p:sldId id="286" r:id="rId20"/>
    <p:sldId id="287" r:id="rId21"/>
    <p:sldId id="288" r:id="rId22"/>
    <p:sldId id="289" r:id="rId23"/>
    <p:sldId id="290" r:id="rId24"/>
    <p:sldId id="298" r:id="rId25"/>
    <p:sldId id="344" r:id="rId26"/>
    <p:sldId id="270" r:id="rId27"/>
    <p:sldId id="301" r:id="rId28"/>
    <p:sldId id="303" r:id="rId29"/>
    <p:sldId id="304" r:id="rId30"/>
    <p:sldId id="296" r:id="rId31"/>
    <p:sldId id="297" r:id="rId32"/>
    <p:sldId id="302" r:id="rId33"/>
    <p:sldId id="300" r:id="rId34"/>
    <p:sldId id="323" r:id="rId35"/>
    <p:sldId id="340" r:id="rId36"/>
    <p:sldId id="339" r:id="rId37"/>
    <p:sldId id="332" r:id="rId38"/>
    <p:sldId id="333" r:id="rId39"/>
    <p:sldId id="370" r:id="rId40"/>
    <p:sldId id="373" r:id="rId41"/>
    <p:sldId id="372" r:id="rId42"/>
    <p:sldId id="356" r:id="rId43"/>
    <p:sldId id="357" r:id="rId44"/>
    <p:sldId id="358" r:id="rId45"/>
    <p:sldId id="359" r:id="rId46"/>
    <p:sldId id="341" r:id="rId47"/>
    <p:sldId id="349" r:id="rId48"/>
    <p:sldId id="350" r:id="rId49"/>
    <p:sldId id="360" r:id="rId50"/>
    <p:sldId id="362" r:id="rId51"/>
    <p:sldId id="363" r:id="rId52"/>
    <p:sldId id="364" r:id="rId53"/>
    <p:sldId id="369" r:id="rId54"/>
    <p:sldId id="376" r:id="rId55"/>
    <p:sldId id="377" r:id="rId56"/>
    <p:sldId id="280" r:id="rId57"/>
    <p:sldId id="328" r:id="rId58"/>
    <p:sldId id="279" r:id="rId5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ington, Derek" initials="HD" lastIdx="14" clrIdx="0">
    <p:extLst>
      <p:ext uri="{19B8F6BF-5375-455C-9EA6-DF929625EA0E}">
        <p15:presenceInfo xmlns:p15="http://schemas.microsoft.com/office/powerpoint/2012/main" userId="S-1-5-21-750930478-754930973-930774774-4633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95768" autoAdjust="0"/>
  </p:normalViewPr>
  <p:slideViewPr>
    <p:cSldViewPr snapToGrid="0">
      <p:cViewPr varScale="1">
        <p:scale>
          <a:sx n="89" d="100"/>
          <a:sy n="89" d="100"/>
        </p:scale>
        <p:origin x="101" y="221"/>
      </p:cViewPr>
      <p:guideLst>
        <p:guide orient="horz" pos="2160"/>
        <p:guide pos="2880"/>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2FF4857F-07ED-4158-935A-2FEC014A10E1}" type="datetimeFigureOut">
              <a:rPr lang="en-US" smtClean="0"/>
              <a:t>2/12/2023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C947F65-282E-4F67-985F-DBAC6E391534}" type="slidenum">
              <a:rPr lang="en-US" smtClean="0"/>
              <a:t>‹#›</a:t>
            </a:fld>
            <a:endParaRPr lang="en-US"/>
          </a:p>
        </p:txBody>
      </p:sp>
    </p:spTree>
    <p:extLst>
      <p:ext uri="{BB962C8B-B14F-4D97-AF65-F5344CB8AC3E}">
        <p14:creationId xmlns:p14="http://schemas.microsoft.com/office/powerpoint/2010/main" val="2693119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CBF6EC25-2F23-4316-904A-D8795590B0EB}" type="datetimeFigureOut">
              <a:rPr lang="en-US"/>
              <a:pPr>
                <a:defRPr/>
              </a:pPr>
              <a:t>2/12/2023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F42C7435-86BD-4292-BCBD-7E5A8D2A74FE}" type="slidenum">
              <a:rPr lang="en-US"/>
              <a:pPr>
                <a:defRPr/>
              </a:pPr>
              <a:t>‹#›</a:t>
            </a:fld>
            <a:endParaRPr lang="en-US" dirty="0"/>
          </a:p>
        </p:txBody>
      </p:sp>
    </p:spTree>
    <p:extLst>
      <p:ext uri="{BB962C8B-B14F-4D97-AF65-F5344CB8AC3E}">
        <p14:creationId xmlns:p14="http://schemas.microsoft.com/office/powerpoint/2010/main" val="2425131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Durations are </a:t>
            </a:r>
            <a:r>
              <a:rPr lang="en-CA" baseline="0" dirty="0"/>
              <a:t>typically measured in work days or hours.  We typically don’t use precise time measures such as “it will be done in 6.74 hours”.    That fact that they might be 0.1 hours late (6 minutes) is typically irrelevant. </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7</a:t>
            </a:fld>
            <a:endParaRPr lang="en-US" dirty="0"/>
          </a:p>
        </p:txBody>
      </p:sp>
    </p:spTree>
    <p:extLst>
      <p:ext uri="{BB962C8B-B14F-4D97-AF65-F5344CB8AC3E}">
        <p14:creationId xmlns:p14="http://schemas.microsoft.com/office/powerpoint/2010/main" val="404249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9212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the website we know if we use 2 SD’s on either side of the mean, we know </a:t>
            </a:r>
            <a:r>
              <a:rPr lang="en-CA" baseline="0" dirty="0"/>
              <a:t>95% of the time the project duration will be between +/- 2 SD’s. </a:t>
            </a:r>
          </a:p>
          <a:p>
            <a:endParaRPr lang="en-CA" baseline="0" dirty="0"/>
          </a:p>
          <a:p>
            <a:r>
              <a:rPr lang="en-CA" baseline="0" dirty="0"/>
              <a:t>So we take our mean and subtract 2 SD’s , and add 2SD’s.</a:t>
            </a:r>
          </a:p>
          <a:p>
            <a:endParaRPr lang="en-CA" baseline="0" dirty="0"/>
          </a:p>
          <a:p>
            <a:r>
              <a:rPr lang="en-CA" baseline="0" dirty="0"/>
              <a:t>- 2 SD’s       45 – 2 x 5.5 = 45 -11 = 34</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+ 2 SD’s       45 + 2 x 5.5 = 45 +11 = 56</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CA"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baseline="0" dirty="0"/>
              <a:t>So the range is 34 to 55 days, and we are 95% certain the project duration will be in this range.</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DFCBD9-5049-4A42-802E-E2302A2E831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0174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39</a:t>
            </a:fld>
            <a:endParaRPr lang="en-US" dirty="0"/>
          </a:p>
        </p:txBody>
      </p:sp>
    </p:spTree>
    <p:extLst>
      <p:ext uri="{BB962C8B-B14F-4D97-AF65-F5344CB8AC3E}">
        <p14:creationId xmlns:p14="http://schemas.microsoft.com/office/powerpoint/2010/main" val="2954652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40</a:t>
            </a:fld>
            <a:endParaRPr lang="en-US" dirty="0"/>
          </a:p>
        </p:txBody>
      </p:sp>
    </p:spTree>
    <p:extLst>
      <p:ext uri="{BB962C8B-B14F-4D97-AF65-F5344CB8AC3E}">
        <p14:creationId xmlns:p14="http://schemas.microsoft.com/office/powerpoint/2010/main" val="110890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41</a:t>
            </a:fld>
            <a:endParaRPr lang="en-US" dirty="0"/>
          </a:p>
        </p:txBody>
      </p:sp>
    </p:spTree>
    <p:extLst>
      <p:ext uri="{BB962C8B-B14F-4D97-AF65-F5344CB8AC3E}">
        <p14:creationId xmlns:p14="http://schemas.microsoft.com/office/powerpoint/2010/main" val="2740701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44</a:t>
            </a:fld>
            <a:endParaRPr lang="en-US" dirty="0"/>
          </a:p>
        </p:txBody>
      </p:sp>
    </p:spTree>
    <p:extLst>
      <p:ext uri="{BB962C8B-B14F-4D97-AF65-F5344CB8AC3E}">
        <p14:creationId xmlns:p14="http://schemas.microsoft.com/office/powerpoint/2010/main" val="3127809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things go wrong they can go really wrong.</a:t>
            </a:r>
            <a:r>
              <a:rPr lang="en-CA" baseline="0" dirty="0"/>
              <a:t>  For example something that might take 6 days normally (ML or most likely), might take 12 days when everything goes wrong (rare but it happens).  The difference between the P and ML is 12 – 6 = 6 days.  If the curve was symmetrical, that means the Optimistic O would also be 6 days from ML.  So O would be ML – 6 or 6 – 6 = 0 days.  Realistically, if everything went absolutely perfect we might expect O to be 2 or 3 days, but not zero days.</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46</a:t>
            </a:fld>
            <a:endParaRPr lang="en-US" dirty="0"/>
          </a:p>
        </p:txBody>
      </p:sp>
    </p:spTree>
    <p:extLst>
      <p:ext uri="{BB962C8B-B14F-4D97-AF65-F5344CB8AC3E}">
        <p14:creationId xmlns:p14="http://schemas.microsoft.com/office/powerpoint/2010/main" val="33589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Although</a:t>
            </a:r>
            <a:r>
              <a:rPr lang="en-US" baseline="0" dirty="0"/>
              <a:t> we use symmetrical normal distribution curves, sometimes called Bell Curves, in reality distributions for costs and durations of activities or projects are frequently asymmetrical.  So if you look at Activity B, the difference between O and ML (Most Likely) is 3 weeks, but so is the difference between ML and P.  So B is presented as a symmetrical Activity.  This is very common as it keeps things simple.  We might say for Task B, it’s 5 weeks long plus or minus 3 weeks, but in reality in might be 3 to 9 weeks with ML being 5.</a:t>
            </a:r>
            <a:endParaRPr lang="en-US" dirty="0"/>
          </a:p>
        </p:txBody>
      </p:sp>
      <p:sp>
        <p:nvSpPr>
          <p:cNvPr id="378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0BD23E-85FE-4319-A5A7-E134C78871EE}" type="slidenum">
              <a:rPr lang="en-US">
                <a:cs typeface="Arial" charset="0"/>
              </a:rPr>
              <a:pPr fontAlgn="base">
                <a:spcBef>
                  <a:spcPct val="0"/>
                </a:spcBef>
                <a:spcAft>
                  <a:spcPct val="0"/>
                </a:spcAft>
                <a:defRPr/>
              </a:pPr>
              <a:t>47</a:t>
            </a:fld>
            <a:endParaRPr lang="en-US" dirty="0">
              <a:cs typeface="Arial" charset="0"/>
            </a:endParaRPr>
          </a:p>
        </p:txBody>
      </p:sp>
    </p:spTree>
    <p:extLst>
      <p:ext uri="{BB962C8B-B14F-4D97-AF65-F5344CB8AC3E}">
        <p14:creationId xmlns:p14="http://schemas.microsoft.com/office/powerpoint/2010/main" val="138612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48</a:t>
            </a:fld>
            <a:endParaRPr lang="en-US" dirty="0"/>
          </a:p>
        </p:txBody>
      </p:sp>
    </p:spTree>
    <p:extLst>
      <p:ext uri="{BB962C8B-B14F-4D97-AF65-F5344CB8AC3E}">
        <p14:creationId xmlns:p14="http://schemas.microsoft.com/office/powerpoint/2010/main" val="226038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1" kern="1200" dirty="0">
                <a:solidFill>
                  <a:schemeClr val="tx1"/>
                </a:solidFill>
                <a:effectLst/>
                <a:latin typeface="+mn-lt"/>
                <a:ea typeface="+mn-ea"/>
                <a:cs typeface="+mn-cs"/>
              </a:rPr>
              <a:t>Using P for pessimistic (b), and O for</a:t>
            </a:r>
            <a:r>
              <a:rPr lang="pt-BR" sz="1200" b="0" i="1" kern="1200" baseline="0" dirty="0">
                <a:solidFill>
                  <a:schemeClr val="tx1"/>
                </a:solidFill>
                <a:effectLst/>
                <a:latin typeface="+mn-lt"/>
                <a:ea typeface="+mn-ea"/>
                <a:cs typeface="+mn-cs"/>
              </a:rPr>
              <a:t> optimistic (a) and ML for most likely (m) also called ML.</a:t>
            </a:r>
          </a:p>
          <a:p>
            <a:endParaRPr lang="pt-BR" sz="1200" b="0" i="1" kern="1200" dirty="0">
              <a:solidFill>
                <a:schemeClr val="tx1"/>
              </a:solidFill>
              <a:effectLst/>
              <a:latin typeface="+mn-lt"/>
              <a:ea typeface="+mn-ea"/>
              <a:cs typeface="+mn-cs"/>
            </a:endParaRPr>
          </a:p>
          <a:p>
            <a:r>
              <a:rPr lang="pt-BR" sz="1200" b="0" i="1" kern="1200" dirty="0">
                <a:solidFill>
                  <a:schemeClr val="tx1"/>
                </a:solidFill>
                <a:effectLst/>
                <a:latin typeface="+mn-lt"/>
                <a:ea typeface="+mn-ea"/>
                <a:cs typeface="+mn-cs"/>
              </a:rPr>
              <a:t>Triangular Distribution: (P + O + ML) / 3.</a:t>
            </a:r>
          </a:p>
          <a:p>
            <a:r>
              <a:rPr lang="pt-BR" sz="1200" b="0" i="1" kern="1200" baseline="0" dirty="0">
                <a:solidFill>
                  <a:schemeClr val="tx1"/>
                </a:solidFill>
                <a:effectLst/>
                <a:latin typeface="+mn-lt"/>
                <a:ea typeface="+mn-ea"/>
                <a:cs typeface="+mn-cs"/>
              </a:rPr>
              <a:t>(2+3+10)/3= 15/3 = 5</a:t>
            </a:r>
          </a:p>
          <a:p>
            <a:endParaRPr lang="pt-BR" sz="1200" b="0" i="1" kern="1200" dirty="0">
              <a:solidFill>
                <a:schemeClr val="tx1"/>
              </a:solidFill>
              <a:effectLst/>
              <a:latin typeface="+mn-lt"/>
              <a:ea typeface="+mn-ea"/>
              <a:cs typeface="+mn-cs"/>
            </a:endParaRPr>
          </a:p>
          <a:p>
            <a:r>
              <a:rPr lang="it-IT" sz="1200" b="0" i="1" kern="1200" dirty="0">
                <a:solidFill>
                  <a:schemeClr val="tx1"/>
                </a:solidFill>
                <a:effectLst/>
                <a:latin typeface="+mn-lt"/>
                <a:ea typeface="+mn-ea"/>
                <a:cs typeface="+mn-cs"/>
              </a:rPr>
              <a:t>PERT Distribution  (P + O + 4ML ) / 6         Note</a:t>
            </a:r>
            <a:r>
              <a:rPr lang="it-IT" sz="1200" b="0" i="1" kern="1200" baseline="0" dirty="0">
                <a:solidFill>
                  <a:schemeClr val="tx1"/>
                </a:solidFill>
                <a:effectLst/>
                <a:latin typeface="+mn-lt"/>
                <a:ea typeface="+mn-ea"/>
                <a:cs typeface="+mn-cs"/>
              </a:rPr>
              <a:t> in this formula ML is weighted 4 times as much as O or P in the formula.</a:t>
            </a:r>
            <a:r>
              <a:rPr lang="it-IT" sz="1200" b="0" i="1" kern="1200" dirty="0">
                <a:solidFill>
                  <a:schemeClr val="tx1"/>
                </a:solidFill>
                <a:effectLst/>
                <a:latin typeface="+mn-lt"/>
                <a:ea typeface="+mn-ea"/>
                <a:cs typeface="+mn-cs"/>
              </a:rPr>
              <a:t>                                                 </a:t>
            </a:r>
          </a:p>
          <a:p>
            <a:r>
              <a:rPr lang="it-IT" sz="1200" b="0" i="1" kern="1200" dirty="0">
                <a:solidFill>
                  <a:schemeClr val="tx1"/>
                </a:solidFill>
                <a:effectLst/>
                <a:latin typeface="+mn-lt"/>
                <a:ea typeface="+mn-ea"/>
                <a:cs typeface="+mn-cs"/>
              </a:rPr>
              <a:t>(2+4*3 + 10)/6 = 24/6 = 4</a:t>
            </a:r>
          </a:p>
          <a:p>
            <a:endParaRPr lang="it-IT" sz="1200" b="0" i="1" kern="1200" dirty="0">
              <a:solidFill>
                <a:schemeClr val="tx1"/>
              </a:solidFill>
              <a:effectLst/>
              <a:latin typeface="+mn-lt"/>
              <a:ea typeface="+mn-ea"/>
              <a:cs typeface="+mn-cs"/>
            </a:endParaRPr>
          </a:p>
          <a:p>
            <a:endParaRPr lang="en-CA" b="0" dirty="0"/>
          </a:p>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49</a:t>
            </a:fld>
            <a:endParaRPr lang="en-US" dirty="0"/>
          </a:p>
        </p:txBody>
      </p:sp>
    </p:spTree>
    <p:extLst>
      <p:ext uri="{BB962C8B-B14F-4D97-AF65-F5344CB8AC3E}">
        <p14:creationId xmlns:p14="http://schemas.microsoft.com/office/powerpoint/2010/main" val="82632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Typically AON is more widel</a:t>
            </a:r>
            <a:r>
              <a:rPr lang="en-CA" baseline="0" dirty="0"/>
              <a:t>y used, such as it’s use in MS Project.  One example of why you might use an AOA would be when you have critical meetings (events) throughout your project that you cannot reschedule easily.</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15</a:t>
            </a:fld>
            <a:endParaRPr lang="en-US" dirty="0"/>
          </a:p>
        </p:txBody>
      </p:sp>
    </p:spTree>
    <p:extLst>
      <p:ext uri="{BB962C8B-B14F-4D97-AF65-F5344CB8AC3E}">
        <p14:creationId xmlns:p14="http://schemas.microsoft.com/office/powerpoint/2010/main" val="4258668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need a set</a:t>
            </a:r>
            <a:r>
              <a:rPr lang="en-CA" baseline="0" dirty="0"/>
              <a:t> of data to calculate the Average (Mean) and the Median.  And if we’ve done the same activity 20 times before, then that would be enough data to do so.</a:t>
            </a:r>
          </a:p>
          <a:p>
            <a:endParaRPr lang="en-CA" b="1" baseline="0" dirty="0"/>
          </a:p>
          <a:p>
            <a:r>
              <a:rPr lang="en-CA" b="1" baseline="0" dirty="0"/>
              <a:t>But if we don’t have the data, </a:t>
            </a:r>
            <a:r>
              <a:rPr lang="en-CA" baseline="0" dirty="0"/>
              <a:t>we’d probably be using an O, M and P for our estimate.  With O, M, P we can calculate a triangular average, which is close to a data set average – and a PERT which is close to the Median.</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50</a:t>
            </a:fld>
            <a:endParaRPr lang="en-US" dirty="0"/>
          </a:p>
        </p:txBody>
      </p:sp>
    </p:spTree>
    <p:extLst>
      <p:ext uri="{BB962C8B-B14F-4D97-AF65-F5344CB8AC3E}">
        <p14:creationId xmlns:p14="http://schemas.microsoft.com/office/powerpoint/2010/main" val="3929019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Whenever we are performing tasks we’ve never done before or we’re doing them</a:t>
            </a:r>
            <a:r>
              <a:rPr lang="en-CA" baseline="0" dirty="0"/>
              <a:t> using a different approach – we wouldn’t have historical information.</a:t>
            </a:r>
          </a:p>
          <a:p>
            <a:endParaRPr lang="en-CA" baseline="0" dirty="0"/>
          </a:p>
          <a:p>
            <a:r>
              <a:rPr lang="en-CA" baseline="0" dirty="0"/>
              <a:t>But we can find the best experts and come up with a Mostly Likely estimate (M), an Optimistic estimate (O), and a Pessimistic estimate (P).</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51</a:t>
            </a:fld>
            <a:endParaRPr lang="en-US" dirty="0"/>
          </a:p>
        </p:txBody>
      </p:sp>
    </p:spTree>
    <p:extLst>
      <p:ext uri="{BB962C8B-B14F-4D97-AF65-F5344CB8AC3E}">
        <p14:creationId xmlns:p14="http://schemas.microsoft.com/office/powerpoint/2010/main" val="3628918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Whenever we are performing tasks we’ve never done before or we’re doing them</a:t>
            </a:r>
            <a:r>
              <a:rPr lang="en-CA" baseline="0" dirty="0"/>
              <a:t> using a different approach – we wouldn’t have historical information.</a:t>
            </a:r>
          </a:p>
          <a:p>
            <a:endParaRPr lang="en-CA" baseline="0" dirty="0"/>
          </a:p>
          <a:p>
            <a:r>
              <a:rPr lang="en-CA" baseline="0" dirty="0"/>
              <a:t>But we can find the best experts and come up with a Mostly Likely estimate (M), an Optimistic estimate (O), and a Pessimistic estimate (P).</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52</a:t>
            </a:fld>
            <a:endParaRPr lang="en-US" dirty="0"/>
          </a:p>
        </p:txBody>
      </p:sp>
    </p:spTree>
    <p:extLst>
      <p:ext uri="{BB962C8B-B14F-4D97-AF65-F5344CB8AC3E}">
        <p14:creationId xmlns:p14="http://schemas.microsoft.com/office/powerpoint/2010/main" val="377318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way of navigating to the Network</a:t>
            </a:r>
            <a:r>
              <a:rPr lang="en-CA" baseline="0" dirty="0"/>
              <a:t> Diagram View in MS Project is via the View tab, then Network Diagram.</a:t>
            </a:r>
            <a:endParaRPr lang="en-CA" dirty="0"/>
          </a:p>
          <a:p>
            <a:endParaRPr lang="en-CA" dirty="0"/>
          </a:p>
          <a:p>
            <a:r>
              <a:rPr lang="en-CA" dirty="0"/>
              <a:t>There are 4 paths. By default we are using 1-day durations.  The</a:t>
            </a:r>
            <a:r>
              <a:rPr lang="en-CA" baseline="0" dirty="0"/>
              <a:t> longest path would be 6 days, and is highlighted in red.  The longest path dictates how long the project will take and is called the </a:t>
            </a:r>
            <a:r>
              <a:rPr lang="en-CA" b="1" baseline="0" dirty="0"/>
              <a:t>critical path</a:t>
            </a:r>
            <a:r>
              <a:rPr lang="en-CA" baseline="0" dirty="0"/>
              <a:t>.  The first blue Activity is a burst and the last Activity is a merge.</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26</a:t>
            </a:fld>
            <a:endParaRPr lang="en-US" dirty="0"/>
          </a:p>
        </p:txBody>
      </p:sp>
    </p:spTree>
    <p:extLst>
      <p:ext uri="{BB962C8B-B14F-4D97-AF65-F5344CB8AC3E}">
        <p14:creationId xmlns:p14="http://schemas.microsoft.com/office/powerpoint/2010/main" val="23729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Assuming the WBS</a:t>
            </a:r>
            <a:r>
              <a:rPr lang="en-CA" baseline="0" dirty="0"/>
              <a:t> is constructed correctly, the WP’s would be the immediate level above the activities, or in other words, only WP’s can have activities underneath them.  But this WBS has flaws.</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28</a:t>
            </a:fld>
            <a:endParaRPr lang="en-US" dirty="0"/>
          </a:p>
        </p:txBody>
      </p:sp>
    </p:spTree>
    <p:extLst>
      <p:ext uri="{BB962C8B-B14F-4D97-AF65-F5344CB8AC3E}">
        <p14:creationId xmlns:p14="http://schemas.microsoft.com/office/powerpoint/2010/main" val="174188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dirty="0"/>
              <a:t>One way of navigating to the Network</a:t>
            </a:r>
            <a:r>
              <a:rPr lang="en-CA" baseline="0" dirty="0"/>
              <a:t> Diagram View in MS Project is via the View tab, then Network Diagram.</a:t>
            </a:r>
            <a:endParaRPr lang="en-CA" dirty="0"/>
          </a:p>
          <a:p>
            <a:endParaRPr lang="en-CA" dirty="0"/>
          </a:p>
          <a:p>
            <a:r>
              <a:rPr lang="en-CA" dirty="0"/>
              <a:t>Rectangles</a:t>
            </a:r>
            <a:r>
              <a:rPr lang="en-CA" baseline="0" dirty="0"/>
              <a:t> are Detailed Tasks in MS Project, or Activities.</a:t>
            </a:r>
          </a:p>
          <a:p>
            <a:r>
              <a:rPr lang="en-CA" baseline="0" dirty="0"/>
              <a:t>Parallelograms are Summary Tasks in MS Project, which could be WP’s, higher level deliverables or even the project level deliverable.</a:t>
            </a:r>
          </a:p>
          <a:p>
            <a:r>
              <a:rPr lang="en-CA" baseline="0" dirty="0"/>
              <a:t>Red rectangles are Activities on the critical path (the longest path) which dictate the length of the project.</a:t>
            </a:r>
            <a:br>
              <a:rPr lang="en-CA" baseline="0" dirty="0"/>
            </a:br>
            <a:endParaRPr lang="en-CA" baseline="0" dirty="0"/>
          </a:p>
          <a:p>
            <a:r>
              <a:rPr lang="en-CA" baseline="0" dirty="0"/>
              <a:t>Error?  An arrow should </a:t>
            </a:r>
            <a:r>
              <a:rPr lang="en-CA" b="1" baseline="0" dirty="0"/>
              <a:t>NOT</a:t>
            </a:r>
            <a:r>
              <a:rPr lang="en-CA" baseline="0" dirty="0"/>
              <a:t> connect to or from a deliverable (which is called a summary task in MS Project and shown as a </a:t>
            </a:r>
            <a:r>
              <a:rPr lang="en-CA" b="1" baseline="0" dirty="0"/>
              <a:t>parallelogram</a:t>
            </a:r>
            <a:r>
              <a:rPr lang="en-CA" baseline="0" dirty="0"/>
              <a:t>).  It’s very subtle but there is an arrow line starting from the parallelogram midway along the left side of the diagram.</a:t>
            </a:r>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29</a:t>
            </a:fld>
            <a:endParaRPr lang="en-US" dirty="0"/>
          </a:p>
        </p:txBody>
      </p:sp>
    </p:spTree>
    <p:extLst>
      <p:ext uri="{BB962C8B-B14F-4D97-AF65-F5344CB8AC3E}">
        <p14:creationId xmlns:p14="http://schemas.microsoft.com/office/powerpoint/2010/main" val="148388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30</a:t>
            </a:fld>
            <a:endParaRPr lang="en-US" dirty="0"/>
          </a:p>
        </p:txBody>
      </p:sp>
    </p:spTree>
    <p:extLst>
      <p:ext uri="{BB962C8B-B14F-4D97-AF65-F5344CB8AC3E}">
        <p14:creationId xmlns:p14="http://schemas.microsoft.com/office/powerpoint/2010/main" val="318236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2400" dirty="0"/>
              <a:t>Note</a:t>
            </a:r>
            <a:r>
              <a:rPr lang="en-CA" sz="2400" baseline="0" dirty="0"/>
              <a:t> Activities are in manual mode.</a:t>
            </a:r>
            <a:endParaRPr lang="en-CA" sz="2400" dirty="0"/>
          </a:p>
          <a:p>
            <a:r>
              <a:rPr lang="en-CA" sz="2400" dirty="0"/>
              <a:t>#1 – are 1.1 and 1.2 under a WP?</a:t>
            </a:r>
          </a:p>
          <a:p>
            <a:r>
              <a:rPr lang="en-CA" sz="2400" dirty="0"/>
              <a:t>#2 - What is the predecessor to 1.4.2?  </a:t>
            </a:r>
            <a:endParaRPr lang="en-CA" sz="2400" baseline="0" dirty="0"/>
          </a:p>
          <a:p>
            <a:r>
              <a:rPr lang="en-CA" sz="2400" baseline="0" dirty="0"/>
              <a:t>#3 - What is the successor to 1.4.4?</a:t>
            </a:r>
          </a:p>
          <a:p>
            <a:r>
              <a:rPr lang="en-CA" sz="2400" baseline="0" dirty="0"/>
              <a:t>#4 – We have 3 activities underneath 1.5.2, but what WP’s do 1.5.3 to 1.5.5 fall under?</a:t>
            </a:r>
            <a:endParaRPr lang="en-CA" sz="2400" dirty="0"/>
          </a:p>
          <a:p>
            <a:endParaRPr lang="en-CA" sz="2400" dirty="0"/>
          </a:p>
          <a:p>
            <a:r>
              <a:rPr lang="en-CA" sz="2400" dirty="0"/>
              <a:t>Fix</a:t>
            </a:r>
          </a:p>
          <a:p>
            <a:r>
              <a:rPr lang="en-CA" sz="2400" dirty="0"/>
              <a:t>#1</a:t>
            </a:r>
            <a:r>
              <a:rPr lang="en-CA" sz="2400" baseline="0" dirty="0"/>
              <a:t> – 1.0 is not a WP, we need to introduce a WP below 1.0</a:t>
            </a:r>
            <a:endParaRPr lang="en-CA" sz="2400" dirty="0"/>
          </a:p>
          <a:p>
            <a:r>
              <a:rPr lang="en-CA" sz="2400" dirty="0"/>
              <a:t>#2 - What is the predecessor to 1.4.2? </a:t>
            </a:r>
            <a:r>
              <a:rPr lang="en-CA" sz="2400" baseline="0" dirty="0"/>
              <a:t>1.5 is not an Activity and should not be a predecessor, perhaps only 1.4.1 and 1.2 are predecessors.</a:t>
            </a:r>
          </a:p>
          <a:p>
            <a:r>
              <a:rPr lang="en-CA" sz="2400" baseline="0" dirty="0"/>
              <a:t>#3 - What is the successor to 1.4.4? =&gt; add a successor, there is an obvious one.  Without a successor we are saying we can perform the wedding without actually completing 1.4.4.</a:t>
            </a:r>
          </a:p>
          <a:p>
            <a:r>
              <a:rPr lang="en-CA" sz="2400" baseline="0" dirty="0"/>
              <a:t>#4 - 1.5.3 to 1.5.5 fall under 1.5 but 1.5 isn’t a WP, it’s a higher level sub-deliverable, so we need to add 1 or WP’s under 1.5 to deal with not only 1.5.3 to 1.5.5 but also 1.5.1.</a:t>
            </a:r>
            <a:endParaRPr lang="en-CA" sz="2400" dirty="0"/>
          </a:p>
          <a:p>
            <a:endParaRPr lang="en-CA" dirty="0"/>
          </a:p>
        </p:txBody>
      </p:sp>
      <p:sp>
        <p:nvSpPr>
          <p:cNvPr id="4" name="Slide Number Placeholder 3"/>
          <p:cNvSpPr>
            <a:spLocks noGrp="1"/>
          </p:cNvSpPr>
          <p:nvPr>
            <p:ph type="sldNum" sz="quarter" idx="10"/>
          </p:nvPr>
        </p:nvSpPr>
        <p:spPr/>
        <p:txBody>
          <a:bodyPr/>
          <a:lstStyle/>
          <a:p>
            <a:pPr>
              <a:defRPr/>
            </a:pPr>
            <a:fld id="{F42C7435-86BD-4292-BCBD-7E5A8D2A74FE}" type="slidenum">
              <a:rPr lang="en-US" smtClean="0"/>
              <a:pPr>
                <a:defRPr/>
              </a:pPr>
              <a:t>31</a:t>
            </a:fld>
            <a:endParaRPr lang="en-US" dirty="0"/>
          </a:p>
        </p:txBody>
      </p:sp>
    </p:spTree>
    <p:extLst>
      <p:ext uri="{BB962C8B-B14F-4D97-AF65-F5344CB8AC3E}">
        <p14:creationId xmlns:p14="http://schemas.microsoft.com/office/powerpoint/2010/main" val="3354857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 “orphan” means there is no successor task, including the last finish task in the project, that depends on the orphan task.  So why would we have to finish the orphan to finish the project?  Almost all tasks need a successor.</a:t>
            </a:r>
          </a:p>
        </p:txBody>
      </p:sp>
      <p:sp>
        <p:nvSpPr>
          <p:cNvPr id="4" name="Slide Number Placeholder 3"/>
          <p:cNvSpPr>
            <a:spLocks noGrp="1"/>
          </p:cNvSpPr>
          <p:nvPr>
            <p:ph type="sldNum" sz="quarter" idx="5"/>
          </p:nvPr>
        </p:nvSpPr>
        <p:spPr/>
        <p:txBody>
          <a:bodyPr/>
          <a:lstStyle/>
          <a:p>
            <a:pPr>
              <a:defRPr/>
            </a:pPr>
            <a:fld id="{F42C7435-86BD-4292-BCBD-7E5A8D2A74FE}" type="slidenum">
              <a:rPr lang="en-US" smtClean="0"/>
              <a:pPr>
                <a:defRPr/>
              </a:pPr>
              <a:t>34</a:t>
            </a:fld>
            <a:endParaRPr lang="en-US" dirty="0"/>
          </a:p>
        </p:txBody>
      </p:sp>
    </p:spTree>
    <p:extLst>
      <p:ext uri="{BB962C8B-B14F-4D97-AF65-F5344CB8AC3E}">
        <p14:creationId xmlns:p14="http://schemas.microsoft.com/office/powerpoint/2010/main" val="46678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have more than one finish task in a large project you may miss it.  The same goes for a start task.  That’s why it’s a good idea to have just one start and one finish task in a project.</a:t>
            </a:r>
          </a:p>
        </p:txBody>
      </p:sp>
      <p:sp>
        <p:nvSpPr>
          <p:cNvPr id="4" name="Slide Number Placeholder 3"/>
          <p:cNvSpPr>
            <a:spLocks noGrp="1"/>
          </p:cNvSpPr>
          <p:nvPr>
            <p:ph type="sldNum" sz="quarter" idx="5"/>
          </p:nvPr>
        </p:nvSpPr>
        <p:spPr/>
        <p:txBody>
          <a:bodyPr/>
          <a:lstStyle/>
          <a:p>
            <a:pPr>
              <a:defRPr/>
            </a:pPr>
            <a:fld id="{F42C7435-86BD-4292-BCBD-7E5A8D2A74FE}" type="slidenum">
              <a:rPr lang="en-US" smtClean="0"/>
              <a:pPr>
                <a:defRPr/>
              </a:pPr>
              <a:t>35</a:t>
            </a:fld>
            <a:endParaRPr lang="en-US" dirty="0"/>
          </a:p>
        </p:txBody>
      </p:sp>
    </p:spTree>
    <p:extLst>
      <p:ext uri="{BB962C8B-B14F-4D97-AF65-F5344CB8AC3E}">
        <p14:creationId xmlns:p14="http://schemas.microsoft.com/office/powerpoint/2010/main" val="498554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1E92DCC-E1C4-4DC9-A40D-3AF90635F703}"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B21957CA-3687-4EFA-9288-9EE70818E8E2}"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30EB04B2-3463-477F-972E-B1992DE090B4}"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E7281CDB-651C-476E-8D35-93AA6C07949A}"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96BBAE-E74B-4E69-9A71-6D49E91CEE3B}"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392169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6BBAE-E74B-4E69-9A71-6D49E91CEE3B}"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25649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96BBAE-E74B-4E69-9A71-6D49E91CEE3B}"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424722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96BBAE-E74B-4E69-9A71-6D49E91CEE3B}" type="datetimeFigureOut">
              <a:rPr lang="en-CA" smtClean="0"/>
              <a:t>2023-02-12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832177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96BBAE-E74B-4E69-9A71-6D49E91CEE3B}" type="datetimeFigureOut">
              <a:rPr lang="en-CA" smtClean="0"/>
              <a:t>2023-02-12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328308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96BBAE-E74B-4E69-9A71-6D49E91CEE3B}" type="datetimeFigureOut">
              <a:rPr lang="en-CA" smtClean="0"/>
              <a:t>2023-02-12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2106460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6BBAE-E74B-4E69-9A71-6D49E91CEE3B}" type="datetimeFigureOut">
              <a:rPr lang="en-CA" smtClean="0"/>
              <a:t>2023-02-12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114696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73570CC-C189-4011-A74F-DC0FFB08CD8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96BBAE-E74B-4E69-9A71-6D49E91CEE3B}" type="datetimeFigureOut">
              <a:rPr lang="en-CA" smtClean="0"/>
              <a:t>2023-02-12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1242826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96BBAE-E74B-4E69-9A71-6D49E91CEE3B}" type="datetimeFigureOut">
              <a:rPr lang="en-CA" smtClean="0"/>
              <a:t>2023-02-12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3909013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6BBAE-E74B-4E69-9A71-6D49E91CEE3B}"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931622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96BBAE-E74B-4E69-9A71-6D49E91CEE3B}" type="datetimeFigureOut">
              <a:rPr lang="en-CA" smtClean="0"/>
              <a:t>2023-02-12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34B5526-A2F8-4613-85BE-962CA4A4B706}" type="slidenum">
              <a:rPr lang="en-CA" smtClean="0"/>
              <a:t>‹#›</a:t>
            </a:fld>
            <a:endParaRPr lang="en-CA"/>
          </a:p>
        </p:txBody>
      </p:sp>
    </p:spTree>
    <p:extLst>
      <p:ext uri="{BB962C8B-B14F-4D97-AF65-F5344CB8AC3E}">
        <p14:creationId xmlns:p14="http://schemas.microsoft.com/office/powerpoint/2010/main" val="2785751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3DA7E96-ED03-425E-A4BA-A010D7D83264}" type="slidenum">
              <a:rPr lang="en-US"/>
              <a:pPr>
                <a:defRPr/>
              </a:pPr>
              <a:t>‹#›</a:t>
            </a:fld>
            <a:endParaRPr lang="en-US" dirty="0"/>
          </a:p>
        </p:txBody>
      </p:sp>
    </p:spTree>
    <p:extLst>
      <p:ext uri="{BB962C8B-B14F-4D97-AF65-F5344CB8AC3E}">
        <p14:creationId xmlns:p14="http://schemas.microsoft.com/office/powerpoint/2010/main" val="1774466382"/>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7DC0C679-E1CA-4FB1-92B0-BD2E3A5EC8E9}" type="slidenum">
              <a:rPr lang="en-US"/>
              <a:pPr>
                <a:defRPr/>
              </a:pPr>
              <a:t>‹#›</a:t>
            </a:fld>
            <a:endParaRPr lang="en-US" dirty="0"/>
          </a:p>
        </p:txBody>
      </p:sp>
    </p:spTree>
    <p:extLst>
      <p:ext uri="{BB962C8B-B14F-4D97-AF65-F5344CB8AC3E}">
        <p14:creationId xmlns:p14="http://schemas.microsoft.com/office/powerpoint/2010/main" val="16813096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B062F5E-0081-4FA7-85D4-21A5CFD29D2A}"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4912168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1F66B048-6336-41EE-95BE-9F693DBB9292}" type="slidenum">
              <a:rPr lang="en-US"/>
              <a:pPr>
                <a:defRPr/>
              </a:pPr>
              <a:t>‹#›</a:t>
            </a:fld>
            <a:endParaRPr lang="en-US" dirty="0"/>
          </a:p>
        </p:txBody>
      </p:sp>
    </p:spTree>
    <p:extLst>
      <p:ext uri="{BB962C8B-B14F-4D97-AF65-F5344CB8AC3E}">
        <p14:creationId xmlns:p14="http://schemas.microsoft.com/office/powerpoint/2010/main" val="1381376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235512B3-7D1B-427E-B9EF-86643F8B3B1F}"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493907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B8FEC51D-B390-4D21-9936-C524D95C5CBE}"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3083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2A46943F-662F-4792-AB02-0F7024C4DD97}"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264CF12-143D-43EF-B191-FDE7EFE199F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6800947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C6026B2-41BA-4DCD-9E8B-753DE7461261}"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891276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2901523A-07B4-4CD1-92B0-24CFC45C1715}"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588369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2BAA29A1-0308-43D1-961F-D8245A9B31FC}"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96669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0B74F27-4B6A-4A5C-9BAA-43F194570718}"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318022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E7281CDB-651C-476E-8D35-93AA6C07949A}" type="slidenum">
              <a:rPr lang="en-US"/>
              <a:pPr>
                <a:defRPr/>
              </a:pPr>
              <a:t>‹#›</a:t>
            </a:fld>
            <a:endParaRPr lang="en-US" dirty="0"/>
          </a:p>
        </p:txBody>
      </p:sp>
    </p:spTree>
    <p:extLst>
      <p:ext uri="{BB962C8B-B14F-4D97-AF65-F5344CB8AC3E}">
        <p14:creationId xmlns:p14="http://schemas.microsoft.com/office/powerpoint/2010/main" val="39444652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9D37E943-52C2-4941-A7B7-AE02FFE242EE}" type="slidenum">
              <a:rPr lang="en-US"/>
              <a:pPr>
                <a:defRPr/>
              </a:pPr>
              <a:t>‹#›</a:t>
            </a:fld>
            <a:endParaRPr lang="en-US" dirty="0"/>
          </a:p>
        </p:txBody>
      </p:sp>
    </p:spTree>
    <p:extLst>
      <p:ext uri="{BB962C8B-B14F-4D97-AF65-F5344CB8AC3E}">
        <p14:creationId xmlns:p14="http://schemas.microsoft.com/office/powerpoint/2010/main" val="409375359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374B2B17-26C0-4F54-80D8-A58B3D848BF7}" type="slidenum">
              <a:rPr lang="en-US"/>
              <a:pPr>
                <a:defRPr/>
              </a:pPr>
              <a:t>‹#›</a:t>
            </a:fld>
            <a:endParaRPr lang="en-US" dirty="0"/>
          </a:p>
        </p:txBody>
      </p:sp>
    </p:spTree>
    <p:extLst>
      <p:ext uri="{BB962C8B-B14F-4D97-AF65-F5344CB8AC3E}">
        <p14:creationId xmlns:p14="http://schemas.microsoft.com/office/powerpoint/2010/main" val="6237798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7E404E9-DAFF-4F0E-889E-FC2450F818FE}"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1638535606"/>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360A5FEB-D38F-4249-A59F-FC9C34FE7797}" type="slidenum">
              <a:rPr lang="en-US"/>
              <a:pPr>
                <a:defRPr/>
              </a:pPr>
              <a:t>‹#›</a:t>
            </a:fld>
            <a:endParaRPr lang="en-US" dirty="0"/>
          </a:p>
        </p:txBody>
      </p:sp>
    </p:spTree>
    <p:extLst>
      <p:ext uri="{BB962C8B-B14F-4D97-AF65-F5344CB8AC3E}">
        <p14:creationId xmlns:p14="http://schemas.microsoft.com/office/powerpoint/2010/main" val="14936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8797776B-0A26-4729-A109-DD9C16826DF6}"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4B6AC12A-BF43-440C-AE15-2056AC150733}"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40263522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0665FF0C-BF54-48DB-B211-04A42160B2A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792730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F8F3F70A-B02B-4462-B539-8C57768D294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3353767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67E7CA0A-9455-4EC1-A6EC-2DBED21A1582}"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5874843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2B3A17E-F28C-484C-B37B-BDC63E46365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7914045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5F14A70-D92E-4ADF-8DC7-22C13CD87545}"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9036954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88D58068-74E4-414C-9261-DB001883E203}"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extLst>
      <p:ext uri="{BB962C8B-B14F-4D97-AF65-F5344CB8AC3E}">
        <p14:creationId xmlns:p14="http://schemas.microsoft.com/office/powerpoint/2010/main" val="28588573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sldNum" sz="quarter" idx="11"/>
          </p:nvPr>
        </p:nvSpPr>
        <p:spPr/>
        <p:txBody>
          <a:bodyPr/>
          <a:lstStyle>
            <a:lvl1pPr>
              <a:defRPr/>
            </a:lvl1pPr>
          </a:lstStyle>
          <a:p>
            <a:pPr>
              <a:defRPr/>
            </a:pPr>
            <a:fld id="{E7281CDB-651C-476E-8D35-93AA6C07949A}" type="slidenum">
              <a:rPr lang="en-US"/>
              <a:pPr>
                <a:defRPr/>
              </a:pPr>
              <a:t>‹#›</a:t>
            </a:fld>
            <a:endParaRPr lang="en-US" dirty="0"/>
          </a:p>
        </p:txBody>
      </p:sp>
    </p:spTree>
    <p:extLst>
      <p:ext uri="{BB962C8B-B14F-4D97-AF65-F5344CB8AC3E}">
        <p14:creationId xmlns:p14="http://schemas.microsoft.com/office/powerpoint/2010/main" val="274233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CE15B689-99D4-4B4E-BCA7-9BAA800F3354}"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chor="t" anchorCtr="0">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dirty="0"/>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59ABED04-CB80-466C-8239-FC67B5DDC6BD}"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67A1747E-CCAC-4873-8F64-6507116E9B44}"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467A665-5505-4CE3-AF32-A73A1D7800F3}"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ED50FFBC-D3F7-49F0-8C25-CD9CA7B93A86}"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3379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3379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5E6184B9-7539-4542-BD96-D1C9C30DC3F7}" type="slidenum">
              <a:rPr lang="en-US"/>
              <a:pPr>
                <a:defRPr/>
              </a:pPr>
              <a:t>‹#›</a:t>
            </a:fld>
            <a:endParaRPr lang="en-US" dirty="0"/>
          </a:p>
        </p:txBody>
      </p:sp>
      <p:grpSp>
        <p:nvGrpSpPr>
          <p:cNvPr id="3380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6BBAE-E74B-4E69-9A71-6D49E91CEE3B}" type="datetimeFigureOut">
              <a:rPr lang="en-CA" smtClean="0"/>
              <a:t>2023-02-12</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B5526-A2F8-4613-85BE-962CA4A4B706}" type="slidenum">
              <a:rPr lang="en-CA" smtClean="0"/>
              <a:t>‹#›</a:t>
            </a:fld>
            <a:endParaRPr lang="en-CA"/>
          </a:p>
        </p:txBody>
      </p:sp>
    </p:spTree>
    <p:extLst>
      <p:ext uri="{BB962C8B-B14F-4D97-AF65-F5344CB8AC3E}">
        <p14:creationId xmlns:p14="http://schemas.microsoft.com/office/powerpoint/2010/main" val="391669411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b="0" i="0" u="none" dirty="0">
              <a:latin typeface="+mn-lt"/>
              <a:cs typeface="+mn-cs"/>
            </a:endParaRPr>
          </a:p>
        </p:txBody>
      </p:sp>
      <p:sp>
        <p:nvSpPr>
          <p:cNvPr id="2560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560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899CE1E0-0FBE-4938-816D-B92B1526FD8D}" type="slidenum">
              <a:rPr lang="en-US"/>
              <a:pPr>
                <a:defRPr/>
              </a:pPr>
              <a:t>‹#›</a:t>
            </a:fld>
            <a:endParaRPr lang="en-US" dirty="0"/>
          </a:p>
        </p:txBody>
      </p:sp>
      <p:grpSp>
        <p:nvGrpSpPr>
          <p:cNvPr id="2560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extLst>
      <p:ext uri="{BB962C8B-B14F-4D97-AF65-F5344CB8AC3E}">
        <p14:creationId xmlns:p14="http://schemas.microsoft.com/office/powerpoint/2010/main" val="36247420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dt="0"/>
  <p:txStyles>
    <p:titleStyle>
      <a:lvl1pPr algn="l" rtl="0" eaLnBrk="0" fontAlgn="base" hangingPunct="0">
        <a:spcBef>
          <a:spcPct val="0"/>
        </a:spcBef>
        <a:spcAft>
          <a:spcPct val="0"/>
        </a:spcAft>
        <a:defRPr sz="5000" b="0" i="0" u="none"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0F49717-79A0-4D2E-B175-23526B4035AE}" type="slidenum">
              <a:rPr lang="en-US"/>
              <a:pPr>
                <a:defRPr/>
              </a:pPr>
              <a:t>‹#›</a:t>
            </a:fld>
            <a:endParaRPr lang="en-US" dirty="0"/>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extLst>
      <p:ext uri="{BB962C8B-B14F-4D97-AF65-F5344CB8AC3E}">
        <p14:creationId xmlns:p14="http://schemas.microsoft.com/office/powerpoint/2010/main" val="265707565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themeOverride" Target="../theme/themeOverride7.xml"/><Relationship Id="rId5" Type="http://schemas.openxmlformats.org/officeDocument/2006/relationships/hyperlink" Target="https://en.wikipedia.org/wiki/Gantt_chart#cite_note-FOOTNOTEKlein199949-3" TargetMode="Externa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hyperlink" Target="https://www.mathsisfun.com/data/standard-deviation-calculator.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mathsisfun.com/data/standard-normal-distribution.html" TargetMode="External"/><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hyperlink" Target="https://www.mathsisfun.com/data/standard-normal-distribution-table.html" TargetMode="External"/><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s://www.mathsisfun.com/lessons/normal.html" TargetMode="Externa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sisfun.com/data/standard-normal-distribution-table.html" TargetMode="Externa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30.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hyperlink" Target="https://www.youtube.com/watch?v=XSSRrVMOqlQ"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7.png"/><Relationship Id="rId2" Type="http://schemas.openxmlformats.org/officeDocument/2006/relationships/slideLayout" Target="../slideLayouts/slideLayout35.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40.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5.xml"/><Relationship Id="rId6" Type="http://schemas.openxmlformats.org/officeDocument/2006/relationships/image" Target="../media/image44.png"/><Relationship Id="rId5" Type="http://schemas.openxmlformats.org/officeDocument/2006/relationships/image" Target="../media/image2.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image" Target="../media/image46.png"/><Relationship Id="rId5" Type="http://schemas.openxmlformats.org/officeDocument/2006/relationships/image" Target="../media/image45.wmf"/><Relationship Id="rId4"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693" y="2515168"/>
            <a:ext cx="8534400" cy="1537957"/>
          </a:xfrm>
        </p:spPr>
        <p:txBody>
          <a:bodyPr>
            <a:normAutofit/>
          </a:bodyPr>
          <a:lstStyle/>
          <a:p>
            <a:pPr eaLnBrk="1" fontAlgn="auto" hangingPunct="1">
              <a:spcAft>
                <a:spcPts val="0"/>
              </a:spcAft>
              <a:defRPr/>
            </a:pPr>
            <a:r>
              <a:rPr lang="en-US" sz="4800" dirty="0"/>
              <a:t>MGMT 6058 </a:t>
            </a:r>
            <a:br>
              <a:rPr lang="en-US" sz="4800" dirty="0"/>
            </a:br>
            <a:r>
              <a:rPr lang="en-US" sz="4800" dirty="0"/>
              <a:t>Module 3</a:t>
            </a:r>
          </a:p>
        </p:txBody>
      </p:sp>
      <p:sp>
        <p:nvSpPr>
          <p:cNvPr id="15362" name="Subtitle 2"/>
          <p:cNvSpPr>
            <a:spLocks noGrp="1"/>
          </p:cNvSpPr>
          <p:nvPr>
            <p:ph type="subTitle" idx="1"/>
          </p:nvPr>
        </p:nvSpPr>
        <p:spPr>
          <a:xfrm>
            <a:off x="533400" y="3984458"/>
            <a:ext cx="8153400" cy="1273342"/>
          </a:xfrm>
        </p:spPr>
        <p:txBody>
          <a:bodyPr/>
          <a:lstStyle/>
          <a:p>
            <a:pPr marR="0" eaLnBrk="1" hangingPunct="1"/>
            <a:r>
              <a:rPr lang="en-US" sz="4000" dirty="0"/>
              <a:t>Networks, Duration Estimation</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D1EAEE"/>
                </a:solidFill>
                <a:cs typeface="Arial" charset="0"/>
              </a:rPr>
              <a:t>09-0</a:t>
            </a:r>
            <a:fld id="{B4449249-D61F-42AD-B2E9-A9FE5E71703D}" type="slidenum">
              <a:rPr lang="en-US">
                <a:solidFill>
                  <a:srgbClr val="D1EAEE"/>
                </a:solidFill>
                <a:cs typeface="Arial" charset="0"/>
              </a:rPr>
              <a:pPr fontAlgn="base">
                <a:spcBef>
                  <a:spcPct val="0"/>
                </a:spcBef>
                <a:spcAft>
                  <a:spcPct val="0"/>
                </a:spcAft>
                <a:defRPr/>
              </a:pPr>
              <a:t>1</a:t>
            </a:fld>
            <a:endParaRPr lang="en-US" dirty="0">
              <a:solidFill>
                <a:srgbClr val="D1EAEE"/>
              </a:solidFill>
              <a:cs typeface="Arial" charset="0"/>
            </a:endParaRPr>
          </a:p>
        </p:txBody>
      </p:sp>
      <p:sp>
        <p:nvSpPr>
          <p:cNvPr id="9" name="TextBox 8"/>
          <p:cNvSpPr txBox="1"/>
          <p:nvPr/>
        </p:nvSpPr>
        <p:spPr>
          <a:xfrm>
            <a:off x="429002" y="636072"/>
            <a:ext cx="184731" cy="369332"/>
          </a:xfrm>
          <a:prstGeom prst="rect">
            <a:avLst/>
          </a:prstGeom>
          <a:noFill/>
        </p:spPr>
        <p:txBody>
          <a:bodyPr wrap="none" rtlCol="0">
            <a:spAutoFit/>
          </a:bodyPr>
          <a:lstStyle/>
          <a:p>
            <a:endParaRPr lang="en-CA"/>
          </a:p>
        </p:txBody>
      </p:sp>
      <p:sp>
        <p:nvSpPr>
          <p:cNvPr id="10" name="TextBox 9"/>
          <p:cNvSpPr txBox="1"/>
          <p:nvPr/>
        </p:nvSpPr>
        <p:spPr>
          <a:xfrm>
            <a:off x="4203162" y="4958516"/>
            <a:ext cx="1664238" cy="2462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000" dirty="0"/>
              <a:t>M3 Wedding WBS (1).</a:t>
            </a:r>
            <a:r>
              <a:rPr lang="en-CA" sz="1000" dirty="0" err="1"/>
              <a:t>mpp</a:t>
            </a:r>
            <a:endParaRPr lang="en-CA" sz="1000" dirty="0"/>
          </a:p>
        </p:txBody>
      </p:sp>
      <p:sp>
        <p:nvSpPr>
          <p:cNvPr id="13" name="Footer Placeholder 18"/>
          <p:cNvSpPr>
            <a:spLocks noGrp="1"/>
          </p:cNvSpPr>
          <p:nvPr>
            <p:ph type="ftr" sz="quarter" idx="10"/>
          </p:nvPr>
        </p:nvSpPr>
        <p:spPr>
          <a:xfrm>
            <a:off x="152400" y="6553200"/>
            <a:ext cx="7162800" cy="228600"/>
          </a:xfrm>
        </p:spPr>
        <p:txBody>
          <a:bodyPr/>
          <a:lstStyle>
            <a:lvl1pPr>
              <a:defRPr sz="1000"/>
            </a:lvl1pPr>
          </a:lstStyle>
          <a:p>
            <a:pPr>
              <a:defRPr/>
            </a:pPr>
            <a:r>
              <a:rPr lang="en-CA" dirty="0"/>
              <a:t>Adapted from Pearson’s slides for Project Management: Achieving Competitive Advantage, 3rd Edition, 2013</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0" y="5404350"/>
            <a:ext cx="999831" cy="707197"/>
          </a:xfrm>
          <a:prstGeom prst="rect">
            <a:avLst/>
          </a:prstGeom>
        </p:spPr>
      </p:pic>
      <p:sp>
        <p:nvSpPr>
          <p:cNvPr id="19" name="TextBox 18"/>
          <p:cNvSpPr txBox="1"/>
          <p:nvPr/>
        </p:nvSpPr>
        <p:spPr>
          <a:xfrm>
            <a:off x="3399151" y="129319"/>
            <a:ext cx="2468249" cy="923330"/>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CA" b="1" kern="0" dirty="0"/>
              <a:t>S</a:t>
            </a:r>
            <a:r>
              <a:rPr kumimoji="0" lang="en-CA" sz="1800" b="1" i="0" u="none" strike="noStrike" kern="0" cap="none" spc="0" normalizeH="0" baseline="0" noProof="0" dirty="0" err="1">
                <a:ln>
                  <a:noFill/>
                </a:ln>
                <a:effectLst/>
                <a:uLnTx/>
                <a:uFillTx/>
              </a:rPr>
              <a:t>ome</a:t>
            </a:r>
            <a:r>
              <a:rPr kumimoji="0" lang="en-CA" sz="1800" b="1" i="0" u="none" strike="noStrike" kern="0" cap="none" spc="0" normalizeH="0" baseline="0" noProof="0" dirty="0">
                <a:ln>
                  <a:noFill/>
                </a:ln>
                <a:effectLst/>
                <a:uLnTx/>
                <a:uFillTx/>
              </a:rPr>
              <a:t> slides are exclusive to either  6056 or 6058</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34808"/>
            <a:ext cx="1440000" cy="823755"/>
          </a:xfrm>
          <a:prstGeom prst="rect">
            <a:avLst/>
          </a:prstGeom>
          <a:ln w="53975">
            <a:solidFill>
              <a:srgbClr val="FF0000"/>
            </a:solidFill>
          </a:ln>
        </p:spPr>
      </p:pic>
      <p:pic>
        <p:nvPicPr>
          <p:cNvPr id="21" name="Picture 20"/>
          <p:cNvPicPr>
            <a:picLocks noChangeAspect="1"/>
          </p:cNvPicPr>
          <p:nvPr/>
        </p:nvPicPr>
        <p:blipFill>
          <a:blip r:embed="rId4">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591098" y="142818"/>
            <a:ext cx="1440000" cy="807734"/>
          </a:xfrm>
          <a:prstGeom prst="rect">
            <a:avLst/>
          </a:prstGeom>
          <a:ln w="50800">
            <a:solidFill>
              <a:srgbClr val="FF0000"/>
            </a:solidFill>
          </a:ln>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9755" y="169969"/>
            <a:ext cx="602003" cy="637992"/>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26" name="TextBox 25"/>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27" name="TextBox 26"/>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28" name="TextBox 27"/>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29" name="TextBox 28"/>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30" name="Octagon 29"/>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31" name="TextBox 30"/>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sp>
        <p:nvSpPr>
          <p:cNvPr id="35" name="TextBox 34"/>
          <p:cNvSpPr txBox="1"/>
          <p:nvPr/>
        </p:nvSpPr>
        <p:spPr>
          <a:xfrm>
            <a:off x="1249271" y="5528254"/>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sp>
        <p:nvSpPr>
          <p:cNvPr id="37" name="TextBox 36"/>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38" name="TextBox 37"/>
          <p:cNvSpPr txBox="1"/>
          <p:nvPr/>
        </p:nvSpPr>
        <p:spPr>
          <a:xfrm>
            <a:off x="4202306" y="5392533"/>
            <a:ext cx="3252814" cy="2462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000" dirty="0"/>
              <a:t>M3 Duration Distribution of 29 Projects and Sigma.xlsx</a:t>
            </a:r>
          </a:p>
        </p:txBody>
      </p:sp>
    </p:spTree>
    <p:extLst>
      <p:ext uri="{BB962C8B-B14F-4D97-AF65-F5344CB8AC3E}">
        <p14:creationId xmlns:p14="http://schemas.microsoft.com/office/powerpoint/2010/main" val="303765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2610" y="174492"/>
            <a:ext cx="8229600" cy="587508"/>
          </a:xfrm>
        </p:spPr>
        <p:txBody>
          <a:bodyPr>
            <a:normAutofit/>
          </a:bodyPr>
          <a:lstStyle/>
          <a:p>
            <a:r>
              <a:rPr lang="en-US" sz="3200" dirty="0"/>
              <a:t>Schedule Management Plan for Deck  (cont’d):</a:t>
            </a:r>
          </a:p>
        </p:txBody>
      </p:sp>
      <p:sp>
        <p:nvSpPr>
          <p:cNvPr id="3" name="Content Placeholder 2"/>
          <p:cNvSpPr>
            <a:spLocks noGrp="1"/>
          </p:cNvSpPr>
          <p:nvPr>
            <p:ph idx="1"/>
          </p:nvPr>
        </p:nvSpPr>
        <p:spPr>
          <a:xfrm>
            <a:off x="457200" y="838201"/>
            <a:ext cx="8229600" cy="5486400"/>
          </a:xfrm>
        </p:spPr>
        <p:txBody>
          <a:bodyPr/>
          <a:lstStyle/>
          <a:p>
            <a:pPr lvl="0"/>
            <a:r>
              <a:rPr lang="en-US" sz="2400" dirty="0">
                <a:solidFill>
                  <a:prstClr val="black"/>
                </a:solidFill>
              </a:rPr>
              <a:t>Project schedule model maintenance: </a:t>
            </a:r>
            <a:r>
              <a:rPr lang="en-US" sz="1600" dirty="0">
                <a:solidFill>
                  <a:prstClr val="black"/>
                </a:solidFill>
              </a:rPr>
              <a:t>The project supervisor will collect the status </a:t>
            </a:r>
            <a:r>
              <a:rPr lang="en-US" sz="1600" dirty="0">
                <a:effectLst>
                  <a:glow rad="330200">
                    <a:srgbClr val="FFFF00"/>
                  </a:glow>
                </a:effectLst>
              </a:rPr>
              <a:t>weekly</a:t>
            </a:r>
            <a:r>
              <a:rPr lang="en-US" sz="1600" dirty="0">
                <a:solidFill>
                  <a:prstClr val="black"/>
                </a:solidFill>
              </a:rPr>
              <a:t> and update the MS Project file with the status. Actual, new start and finish dates and percent complete will be recorded.</a:t>
            </a:r>
            <a:endParaRPr lang="en-US" sz="2400" dirty="0">
              <a:solidFill>
                <a:prstClr val="black"/>
              </a:solidFill>
            </a:endParaRPr>
          </a:p>
          <a:p>
            <a:r>
              <a:rPr lang="en-US" sz="2400" dirty="0"/>
              <a:t>Control thresholds: </a:t>
            </a:r>
            <a:r>
              <a:rPr lang="en-US" sz="1600" dirty="0"/>
              <a:t>If schedule variance is greater than </a:t>
            </a:r>
            <a:r>
              <a:rPr lang="en-US" sz="1600" dirty="0">
                <a:effectLst>
                  <a:glow rad="330200">
                    <a:srgbClr val="FFFF00"/>
                  </a:glow>
                </a:effectLst>
              </a:rPr>
              <a:t>+/-10% </a:t>
            </a:r>
            <a:r>
              <a:rPr lang="en-US" sz="1600" dirty="0"/>
              <a:t>and +/- </a:t>
            </a:r>
            <a:r>
              <a:rPr lang="en-US" sz="1600" dirty="0">
                <a:effectLst>
                  <a:glow rad="330200">
                    <a:srgbClr val="FFFF00"/>
                  </a:glow>
                </a:effectLst>
              </a:rPr>
              <a:t>1 hour </a:t>
            </a:r>
            <a:r>
              <a:rPr lang="en-US" sz="1600" dirty="0"/>
              <a:t>of the budgeted time then action needs to be taken.  </a:t>
            </a:r>
            <a:endParaRPr lang="en-US" sz="2400" dirty="0"/>
          </a:p>
          <a:p>
            <a:r>
              <a:rPr lang="en-US" sz="2400" dirty="0"/>
              <a:t>Rules of performance measurement: </a:t>
            </a:r>
            <a:r>
              <a:rPr lang="en-US" sz="1600" dirty="0"/>
              <a:t>Percent complete will be </a:t>
            </a:r>
            <a:r>
              <a:rPr lang="en-US" sz="1600" dirty="0" err="1"/>
              <a:t>statused</a:t>
            </a:r>
            <a:r>
              <a:rPr lang="en-US" sz="1600" dirty="0"/>
              <a:t> as </a:t>
            </a:r>
            <a:r>
              <a:rPr lang="en-US" sz="1600" dirty="0">
                <a:effectLst>
                  <a:glow rad="330200">
                    <a:srgbClr val="FFFF00"/>
                  </a:glow>
                </a:effectLst>
              </a:rPr>
              <a:t>0%, 25%, 50% , 75% or 100%, </a:t>
            </a:r>
            <a:r>
              <a:rPr lang="en-US" sz="1600" dirty="0"/>
              <a:t>progress will be measured at the second level, EVMS will be used, schedule variances and schedule performance indexes will be calculated.</a:t>
            </a:r>
            <a:endParaRPr lang="en-US" sz="2400" dirty="0"/>
          </a:p>
          <a:p>
            <a:r>
              <a:rPr lang="en-US" sz="2400" dirty="0"/>
              <a:t>Reporting Formats: </a:t>
            </a:r>
            <a:r>
              <a:rPr lang="en-US" sz="1600" dirty="0"/>
              <a:t>The project supervisor will provide weekly reports.  For each second level deliverable the following will be reported: baseline start and finish dates, new estimated start and finish dates, % complete, </a:t>
            </a:r>
            <a:r>
              <a:rPr lang="en-US" sz="1600" dirty="0" err="1"/>
              <a:t>labour</a:t>
            </a:r>
            <a:r>
              <a:rPr lang="en-US" sz="1600" dirty="0"/>
              <a:t> hours used, new estimated </a:t>
            </a:r>
            <a:r>
              <a:rPr lang="en-US" sz="1600" dirty="0" err="1"/>
              <a:t>labour</a:t>
            </a:r>
            <a:r>
              <a:rPr lang="en-US" sz="1600" dirty="0"/>
              <a:t> hours to complete and SPI and SV.  For the entire project a new estimated completion date will be provided. Tracking Gantt chart will be provided. </a:t>
            </a:r>
          </a:p>
          <a:p>
            <a:r>
              <a:rPr lang="en-US" sz="2400" dirty="0"/>
              <a:t>Process description: </a:t>
            </a:r>
            <a:r>
              <a:rPr lang="en-US" sz="1600" dirty="0"/>
              <a:t>All reporting and collecting of </a:t>
            </a:r>
            <a:r>
              <a:rPr lang="en-US" sz="1600" dirty="0" err="1"/>
              <a:t>labour</a:t>
            </a:r>
            <a:r>
              <a:rPr lang="en-US" sz="1600" dirty="0"/>
              <a:t> hours will be done with Control Accounts at the second indenture of the project WBS</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spTree>
    <p:extLst>
      <p:ext uri="{BB962C8B-B14F-4D97-AF65-F5344CB8AC3E}">
        <p14:creationId xmlns:p14="http://schemas.microsoft.com/office/powerpoint/2010/main" val="165335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p:cNvSpPr>
            <a:spLocks noGrp="1"/>
          </p:cNvSpPr>
          <p:nvPr>
            <p:ph type="subTitle" idx="1"/>
          </p:nvPr>
        </p:nvSpPr>
        <p:spPr>
          <a:xfrm>
            <a:off x="533400" y="3228975"/>
            <a:ext cx="7854950" cy="1752600"/>
          </a:xfrm>
        </p:spPr>
        <p:txBody>
          <a:bodyPr/>
          <a:lstStyle/>
          <a:p>
            <a:pPr marR="0" eaLnBrk="1" hangingPunct="1"/>
            <a:r>
              <a:rPr lang="en-US" sz="6600" b="1" dirty="0"/>
              <a:t>Part 2</a:t>
            </a:r>
          </a:p>
          <a:p>
            <a:pPr marR="0" eaLnBrk="1" hangingPunct="1"/>
            <a:r>
              <a:rPr lang="en-US" sz="4800" dirty="0"/>
              <a:t>Scheduling and Duration Estimation </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11</a:t>
            </a:fld>
            <a:endParaRPr lang="en-US">
              <a:solidFill>
                <a:srgbClr val="D1EAEE"/>
              </a:solidFill>
              <a:cs typeface="Arial" charset="0"/>
            </a:endParaRPr>
          </a:p>
        </p:txBody>
      </p:sp>
    </p:spTree>
    <p:extLst>
      <p:ext uri="{BB962C8B-B14F-4D97-AF65-F5344CB8AC3E}">
        <p14:creationId xmlns:p14="http://schemas.microsoft.com/office/powerpoint/2010/main" val="80019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2"/>
          <p:cNvSpPr>
            <a:spLocks noGrp="1"/>
          </p:cNvSpPr>
          <p:nvPr>
            <p:ph type="title"/>
          </p:nvPr>
        </p:nvSpPr>
        <p:spPr>
          <a:xfrm>
            <a:off x="457200" y="533400"/>
            <a:ext cx="8229600" cy="1143000"/>
          </a:xfrm>
        </p:spPr>
        <p:txBody>
          <a:bodyPr/>
          <a:lstStyle/>
          <a:p>
            <a:pPr eaLnBrk="1" hangingPunct="1"/>
            <a:r>
              <a:rPr lang="en-US" b="1" dirty="0"/>
              <a:t>Project Scheduling</a:t>
            </a:r>
          </a:p>
        </p:txBody>
      </p:sp>
      <p:sp>
        <p:nvSpPr>
          <p:cNvPr id="4" name="Content Placeholder 3"/>
          <p:cNvSpPr>
            <a:spLocks noGrp="1"/>
          </p:cNvSpPr>
          <p:nvPr>
            <p:ph idx="1"/>
          </p:nvPr>
        </p:nvSpPr>
        <p:spPr>
          <a:xfrm>
            <a:off x="388189" y="1385509"/>
            <a:ext cx="8229600" cy="4389437"/>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b="1" i="1" dirty="0">
                <a:solidFill>
                  <a:srgbClr val="FF0000"/>
                </a:solidFill>
              </a:rPr>
              <a:t>Project scheduling </a:t>
            </a:r>
            <a:r>
              <a:rPr lang="en-US" dirty="0"/>
              <a:t>requires us to follow some carefully laid-out steps, in a specific order, for the schedule to take shape.</a:t>
            </a:r>
          </a:p>
          <a:p>
            <a:pPr marL="0" indent="0" eaLnBrk="1" fontAlgn="auto" hangingPunct="1">
              <a:spcAft>
                <a:spcPts val="0"/>
              </a:spcAft>
              <a:buClr>
                <a:schemeClr val="accent3"/>
              </a:buClr>
              <a:buFont typeface="Wingdings 2"/>
              <a:buNone/>
              <a:defRPr/>
            </a:pPr>
            <a:endParaRPr lang="en-US" dirty="0"/>
          </a:p>
          <a:p>
            <a:pPr marL="274320" indent="-274320" eaLnBrk="1" fontAlgn="auto" hangingPunct="1">
              <a:spcAft>
                <a:spcPts val="0"/>
              </a:spcAft>
              <a:buClr>
                <a:schemeClr val="accent3"/>
              </a:buClr>
              <a:buFont typeface="Wingdings 2"/>
              <a:buChar char=""/>
              <a:defRPr/>
            </a:pPr>
            <a:r>
              <a:rPr lang="en-US" b="1" i="1" dirty="0">
                <a:solidFill>
                  <a:srgbClr val="FF0000"/>
                </a:solidFill>
              </a:rPr>
              <a:t>Project planning</a:t>
            </a:r>
            <a:r>
              <a:rPr lang="en-US" dirty="0"/>
              <a:t>, as it relates to the scheduling process, has been defined by the PMBOK as:</a:t>
            </a:r>
          </a:p>
          <a:p>
            <a:pPr marL="0" indent="0" eaLnBrk="1" fontAlgn="auto" hangingPunct="1">
              <a:spcAft>
                <a:spcPts val="0"/>
              </a:spcAft>
              <a:buClr>
                <a:schemeClr val="accent3"/>
              </a:buClr>
              <a:buFont typeface="Wingdings 2"/>
              <a:buNone/>
              <a:defRPr/>
            </a:pPr>
            <a:endParaRPr lang="en-US" dirty="0"/>
          </a:p>
          <a:p>
            <a:pPr marL="393192" lvl="1" indent="0" eaLnBrk="1" fontAlgn="auto" hangingPunct="1">
              <a:spcAft>
                <a:spcPts val="0"/>
              </a:spcAft>
              <a:buFont typeface="Wingdings 2"/>
              <a:buNone/>
              <a:defRPr/>
            </a:pPr>
            <a:r>
              <a:rPr lang="en-US" sz="2600" i="1" dirty="0"/>
              <a:t>The identification of the project objectives and </a:t>
            </a:r>
            <a:r>
              <a:rPr lang="en-US" sz="2600" i="1"/>
              <a:t>the </a:t>
            </a:r>
            <a:r>
              <a:rPr lang="en-US" sz="2600" b="1" i="1"/>
              <a:t>ordered </a:t>
            </a:r>
            <a:r>
              <a:rPr lang="en-US" sz="2600" i="1"/>
              <a:t>(</a:t>
            </a:r>
            <a:r>
              <a:rPr lang="en-US" sz="2600" i="1" dirty="0"/>
              <a:t>sequentially ordered) activities necessary to complete the project including the identification of resource types and quantities required to carry out each activity or task.</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09-0</a:t>
            </a:r>
            <a:fld id="{05800F36-B29A-4A4F-BA28-AE233EE60633}" type="slidenum">
              <a:rPr lang="en-US">
                <a:solidFill>
                  <a:srgbClr val="045C75"/>
                </a:solidFill>
                <a:cs typeface="Arial" charset="0"/>
              </a:rPr>
              <a:pPr fontAlgn="base">
                <a:spcBef>
                  <a:spcPct val="0"/>
                </a:spcBef>
                <a:spcAft>
                  <a:spcPct val="0"/>
                </a:spcAft>
                <a:defRPr/>
              </a:pPr>
              <a:t>12</a:t>
            </a:fld>
            <a:endParaRPr lang="en-US" dirty="0">
              <a:solidFill>
                <a:srgbClr val="045C75"/>
              </a:solidFill>
              <a:cs typeface="Arial" charset="0"/>
            </a:endParaRPr>
          </a:p>
        </p:txBody>
      </p:sp>
      <p:sp>
        <p:nvSpPr>
          <p:cNvPr id="5" name="Action Button: Help 4">
            <a:hlinkClick r:id="" action="ppaction://noaction" highlightClick="1"/>
          </p:cNvPr>
          <p:cNvSpPr/>
          <p:nvPr/>
        </p:nvSpPr>
        <p:spPr>
          <a:xfrm>
            <a:off x="5334000" y="533400"/>
            <a:ext cx="3676650" cy="678995"/>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Which is the bigger picture?</a:t>
            </a:r>
          </a:p>
        </p:txBody>
      </p:sp>
      <p:sp>
        <p:nvSpPr>
          <p:cNvPr id="6" name="TextBox 5"/>
          <p:cNvSpPr txBox="1">
            <a:spLocks noChangeArrowheads="1"/>
          </p:cNvSpPr>
          <p:nvPr/>
        </p:nvSpPr>
        <p:spPr bwMode="auto">
          <a:xfrm>
            <a:off x="6248400" y="5948060"/>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27892" y="110380"/>
            <a:ext cx="8229600" cy="1032620"/>
          </a:xfrm>
        </p:spPr>
        <p:txBody>
          <a:bodyPr>
            <a:normAutofit/>
          </a:bodyPr>
          <a:lstStyle/>
          <a:p>
            <a:pPr eaLnBrk="1" hangingPunct="1"/>
            <a:r>
              <a:rPr lang="en-US" sz="3200" b="1" dirty="0"/>
              <a:t>Project Scheduling – Define Activities &amp; Sequence Activities (2</a:t>
            </a:r>
            <a:r>
              <a:rPr lang="en-US" sz="3200" b="1" baseline="30000" dirty="0"/>
              <a:t>nd</a:t>
            </a:r>
            <a:r>
              <a:rPr lang="en-US" sz="3200" b="1" dirty="0"/>
              <a:t> &amp; 3</a:t>
            </a:r>
            <a:r>
              <a:rPr lang="en-US" sz="3200" b="1" baseline="30000" dirty="0"/>
              <a:t>rd</a:t>
            </a:r>
            <a:r>
              <a:rPr lang="en-US" sz="3200" b="1" dirty="0"/>
              <a:t> processes)</a:t>
            </a:r>
          </a:p>
        </p:txBody>
      </p:sp>
      <p:sp>
        <p:nvSpPr>
          <p:cNvPr id="3" name="Content Placeholder 2"/>
          <p:cNvSpPr>
            <a:spLocks noGrp="1"/>
          </p:cNvSpPr>
          <p:nvPr>
            <p:ph idx="1"/>
          </p:nvPr>
        </p:nvSpPr>
        <p:spPr>
          <a:xfrm>
            <a:off x="427892" y="1447800"/>
            <a:ext cx="2443246" cy="5181600"/>
          </a:xfrm>
        </p:spPr>
        <p:txBody>
          <a:bodyPr>
            <a:noAutofit/>
          </a:bodyPr>
          <a:lstStyle/>
          <a:p>
            <a:pPr marL="0" indent="0" eaLnBrk="1" fontAlgn="auto" hangingPunct="1">
              <a:spcAft>
                <a:spcPts val="0"/>
              </a:spcAft>
              <a:buClr>
                <a:schemeClr val="accent3"/>
              </a:buClr>
              <a:buFont typeface="Wingdings 2"/>
              <a:buNone/>
              <a:defRPr/>
            </a:pPr>
            <a:r>
              <a:rPr lang="en-US" sz="2400" dirty="0"/>
              <a:t>Creation of an Activity List based on Work Packages from the WBS</a:t>
            </a:r>
          </a:p>
          <a:p>
            <a:pPr marL="0" indent="0" eaLnBrk="1" fontAlgn="auto" hangingPunct="1">
              <a:spcAft>
                <a:spcPts val="0"/>
              </a:spcAft>
              <a:buClr>
                <a:schemeClr val="accent3"/>
              </a:buClr>
              <a:buFont typeface="Wingdings 2"/>
              <a:buNone/>
              <a:defRPr/>
            </a:pPr>
            <a:endParaRPr lang="en-US" sz="2400" dirty="0"/>
          </a:p>
          <a:p>
            <a:pPr marL="0" lvl="0" indent="0" eaLnBrk="1" fontAlgn="auto" hangingPunct="1">
              <a:spcAft>
                <a:spcPts val="0"/>
              </a:spcAft>
              <a:buNone/>
              <a:defRPr/>
            </a:pPr>
            <a:r>
              <a:rPr lang="en-US" sz="2400" dirty="0">
                <a:solidFill>
                  <a:prstClr val="black"/>
                </a:solidFill>
              </a:rPr>
              <a:t>Sequence Activities in our Activity List, based on identification of predecessors/ successors.</a:t>
            </a:r>
          </a:p>
          <a:p>
            <a:pPr marL="0" indent="0" eaLnBrk="1" fontAlgn="auto" hangingPunct="1">
              <a:spcAft>
                <a:spcPts val="0"/>
              </a:spcAft>
              <a:buClr>
                <a:schemeClr val="accent3"/>
              </a:buClr>
              <a:buFont typeface="Wingdings 2"/>
              <a:buNone/>
              <a:defRPr/>
            </a:pPr>
            <a:endParaRPr lang="en-US" sz="2400" dirty="0"/>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09-0</a:t>
            </a:r>
            <a:fld id="{34E06614-0E78-46B1-9CC1-6AB2CEBDC603}" type="slidenum">
              <a:rPr lang="en-US">
                <a:solidFill>
                  <a:srgbClr val="045C75"/>
                </a:solidFill>
                <a:cs typeface="Arial" charset="0"/>
              </a:rPr>
              <a:pPr fontAlgn="base">
                <a:spcBef>
                  <a:spcPct val="0"/>
                </a:spcBef>
                <a:spcAft>
                  <a:spcPct val="0"/>
                </a:spcAft>
                <a:defRPr/>
              </a:pPr>
              <a:t>13</a:t>
            </a:fld>
            <a:endParaRPr lang="en-US" dirty="0">
              <a:solidFill>
                <a:srgbClr val="045C75"/>
              </a:solidFill>
              <a:cs typeface="Arial"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1138" y="1258244"/>
            <a:ext cx="6096000" cy="2361236"/>
          </a:xfrm>
          <a:prstGeom prst="rect">
            <a:avLst/>
          </a:prstGeom>
        </p:spPr>
      </p:pic>
      <p:sp>
        <p:nvSpPr>
          <p:cNvPr id="6" name="TextBox 5"/>
          <p:cNvSpPr txBox="1">
            <a:spLocks noChangeArrowheads="1"/>
          </p:cNvSpPr>
          <p:nvPr/>
        </p:nvSpPr>
        <p:spPr bwMode="auto">
          <a:xfrm>
            <a:off x="2911991" y="3730048"/>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1138" y="4135790"/>
            <a:ext cx="5695950" cy="25431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54013" y="178929"/>
            <a:ext cx="8229600" cy="1143000"/>
          </a:xfrm>
        </p:spPr>
        <p:txBody>
          <a:bodyPr/>
          <a:lstStyle/>
          <a:p>
            <a:pPr eaLnBrk="1" hangingPunct="1"/>
            <a:r>
              <a:rPr lang="en-US" b="1" dirty="0"/>
              <a:t>Project Scheduling Terms</a:t>
            </a:r>
          </a:p>
        </p:txBody>
      </p:sp>
      <p:sp>
        <p:nvSpPr>
          <p:cNvPr id="20482" name="Rectangle 3"/>
          <p:cNvSpPr>
            <a:spLocks noGrp="1" noChangeArrowheads="1"/>
          </p:cNvSpPr>
          <p:nvPr>
            <p:ph type="body" idx="1"/>
          </p:nvPr>
        </p:nvSpPr>
        <p:spPr>
          <a:xfrm>
            <a:off x="533399" y="1047235"/>
            <a:ext cx="7770815" cy="2667000"/>
          </a:xfrm>
        </p:spPr>
        <p:txBody>
          <a:bodyPr/>
          <a:lstStyle/>
          <a:p>
            <a:pPr eaLnBrk="1" hangingPunct="1">
              <a:buSzPct val="140000"/>
              <a:buFont typeface="Arial" panose="020B0604020202020204" pitchFamily="34" charset="0"/>
              <a:buChar char="•"/>
            </a:pPr>
            <a:r>
              <a:rPr lang="en-US" sz="2400" dirty="0"/>
              <a:t>Network diagram – a diagram that shows </a:t>
            </a:r>
            <a:r>
              <a:rPr lang="en-US" sz="2400" b="1" dirty="0"/>
              <a:t>activities</a:t>
            </a:r>
            <a:r>
              <a:rPr lang="en-US" sz="2400" dirty="0"/>
              <a:t> with scheduling relationships</a:t>
            </a:r>
          </a:p>
          <a:p>
            <a:pPr eaLnBrk="1" hangingPunct="1">
              <a:buSzPct val="140000"/>
              <a:buFont typeface="Arial" panose="020B0604020202020204" pitchFamily="34" charset="0"/>
              <a:buChar char="•"/>
            </a:pPr>
            <a:r>
              <a:rPr lang="en-US" sz="2400" dirty="0"/>
              <a:t>Node – is this diagram, Activity B is a node (circle)</a:t>
            </a:r>
          </a:p>
          <a:p>
            <a:pPr eaLnBrk="1" hangingPunct="1">
              <a:buSzPct val="140000"/>
              <a:buFont typeface="Arial" panose="020B0604020202020204" pitchFamily="34" charset="0"/>
              <a:buChar char="•"/>
            </a:pPr>
            <a:r>
              <a:rPr lang="en-US" sz="2400" dirty="0"/>
              <a:t>Successors – D is a successor to both B and C</a:t>
            </a:r>
          </a:p>
          <a:p>
            <a:pPr eaLnBrk="1" hangingPunct="1">
              <a:buSzPct val="140000"/>
              <a:buFont typeface="Arial" panose="020B0604020202020204" pitchFamily="34" charset="0"/>
              <a:buChar char="•"/>
            </a:pPr>
            <a:r>
              <a:rPr lang="en-US" sz="2400" dirty="0"/>
              <a:t>Predecessors – D is a predecessor to E</a:t>
            </a:r>
          </a:p>
          <a:p>
            <a:pPr eaLnBrk="1" hangingPunct="1">
              <a:buSzPct val="140000"/>
              <a:buFont typeface="Arial" panose="020B0604020202020204" pitchFamily="34" charset="0"/>
              <a:buChar char="•"/>
            </a:pPr>
            <a:r>
              <a:rPr lang="en-US" sz="2400" dirty="0"/>
              <a:t>Critical Path – the longest path. </a:t>
            </a:r>
          </a:p>
          <a:p>
            <a:pPr eaLnBrk="1" hangingPunct="1"/>
            <a:endParaRPr lang="en-US" sz="2400" dirty="0"/>
          </a:p>
        </p:txBody>
      </p:sp>
      <p:grpSp>
        <p:nvGrpSpPr>
          <p:cNvPr id="20483" name="Group 29"/>
          <p:cNvGrpSpPr>
            <a:grpSpLocks/>
          </p:cNvGrpSpPr>
          <p:nvPr/>
        </p:nvGrpSpPr>
        <p:grpSpPr bwMode="auto">
          <a:xfrm>
            <a:off x="785236" y="4280189"/>
            <a:ext cx="7791450" cy="2224087"/>
            <a:chOff x="521" y="2727"/>
            <a:chExt cx="4908" cy="1401"/>
          </a:xfrm>
        </p:grpSpPr>
        <p:grpSp>
          <p:nvGrpSpPr>
            <p:cNvPr id="20485" name="Group 14"/>
            <p:cNvGrpSpPr>
              <a:grpSpLocks/>
            </p:cNvGrpSpPr>
            <p:nvPr/>
          </p:nvGrpSpPr>
          <p:grpSpPr bwMode="auto">
            <a:xfrm>
              <a:off x="3923" y="3135"/>
              <a:ext cx="576" cy="576"/>
              <a:chOff x="4080" y="3168"/>
              <a:chExt cx="576" cy="576"/>
            </a:xfrm>
          </p:grpSpPr>
          <p:sp>
            <p:nvSpPr>
              <p:cNvPr id="20507" name="Oval 8"/>
              <p:cNvSpPr>
                <a:spLocks noChangeArrowheads="1"/>
              </p:cNvSpPr>
              <p:nvPr/>
            </p:nvSpPr>
            <p:spPr bwMode="auto">
              <a:xfrm>
                <a:off x="4080" y="3168"/>
                <a:ext cx="576" cy="576"/>
              </a:xfrm>
              <a:prstGeom prst="ellipse">
                <a:avLst/>
              </a:prstGeom>
              <a:noFill/>
              <a:ln w="38100">
                <a:solidFill>
                  <a:schemeClr val="tx1"/>
                </a:solidFill>
                <a:round/>
                <a:headEnd/>
                <a:tailEnd/>
              </a:ln>
            </p:spPr>
            <p:txBody>
              <a:bodyPr wrap="none" anchor="ctr"/>
              <a:lstStyle/>
              <a:p>
                <a:endParaRPr lang="en-US" dirty="0">
                  <a:latin typeface="Constantia" pitchFamily="18" charset="0"/>
                </a:endParaRPr>
              </a:p>
            </p:txBody>
          </p:sp>
          <p:sp>
            <p:nvSpPr>
              <p:cNvPr id="20508" name="Text Box 9"/>
              <p:cNvSpPr txBox="1">
                <a:spLocks noChangeArrowheads="1"/>
              </p:cNvSpPr>
              <p:nvPr/>
            </p:nvSpPr>
            <p:spPr bwMode="auto">
              <a:xfrm>
                <a:off x="4241" y="3317"/>
                <a:ext cx="239" cy="288"/>
              </a:xfrm>
              <a:prstGeom prst="rect">
                <a:avLst/>
              </a:prstGeom>
              <a:noFill/>
              <a:ln w="9525">
                <a:noFill/>
                <a:miter lim="800000"/>
                <a:headEnd/>
                <a:tailEnd/>
              </a:ln>
            </p:spPr>
            <p:txBody>
              <a:bodyPr>
                <a:spAutoFit/>
              </a:bodyPr>
              <a:lstStyle/>
              <a:p>
                <a:pPr>
                  <a:spcBef>
                    <a:spcPct val="50000"/>
                  </a:spcBef>
                </a:pPr>
                <a:r>
                  <a:rPr lang="en-US" sz="2400" dirty="0"/>
                  <a:t>E</a:t>
                </a:r>
              </a:p>
            </p:txBody>
          </p:sp>
        </p:grpSp>
        <p:grpSp>
          <p:nvGrpSpPr>
            <p:cNvPr id="20486" name="Group 15"/>
            <p:cNvGrpSpPr>
              <a:grpSpLocks/>
            </p:cNvGrpSpPr>
            <p:nvPr/>
          </p:nvGrpSpPr>
          <p:grpSpPr bwMode="auto">
            <a:xfrm>
              <a:off x="2925" y="3135"/>
              <a:ext cx="576" cy="576"/>
              <a:chOff x="2928" y="3120"/>
              <a:chExt cx="576" cy="576"/>
            </a:xfrm>
          </p:grpSpPr>
          <p:sp>
            <p:nvSpPr>
              <p:cNvPr id="20505" name="Oval 5"/>
              <p:cNvSpPr>
                <a:spLocks noChangeArrowheads="1"/>
              </p:cNvSpPr>
              <p:nvPr/>
            </p:nvSpPr>
            <p:spPr bwMode="auto">
              <a:xfrm>
                <a:off x="2928" y="3120"/>
                <a:ext cx="576" cy="576"/>
              </a:xfrm>
              <a:prstGeom prst="ellipse">
                <a:avLst/>
              </a:prstGeom>
              <a:noFill/>
              <a:ln w="38100">
                <a:solidFill>
                  <a:schemeClr val="tx1"/>
                </a:solidFill>
                <a:round/>
                <a:headEnd/>
                <a:tailEnd/>
              </a:ln>
            </p:spPr>
            <p:txBody>
              <a:bodyPr wrap="none" anchor="ctr"/>
              <a:lstStyle/>
              <a:p>
                <a:endParaRPr lang="en-US" dirty="0">
                  <a:latin typeface="Constantia" pitchFamily="18" charset="0"/>
                </a:endParaRPr>
              </a:p>
            </p:txBody>
          </p:sp>
          <p:sp>
            <p:nvSpPr>
              <p:cNvPr id="20506" name="Text Box 10"/>
              <p:cNvSpPr txBox="1">
                <a:spLocks noChangeArrowheads="1"/>
              </p:cNvSpPr>
              <p:nvPr/>
            </p:nvSpPr>
            <p:spPr bwMode="auto">
              <a:xfrm>
                <a:off x="3084" y="3249"/>
                <a:ext cx="249" cy="288"/>
              </a:xfrm>
              <a:prstGeom prst="rect">
                <a:avLst/>
              </a:prstGeom>
              <a:noFill/>
              <a:ln w="9525">
                <a:noFill/>
                <a:miter lim="800000"/>
                <a:headEnd/>
                <a:tailEnd/>
              </a:ln>
            </p:spPr>
            <p:txBody>
              <a:bodyPr>
                <a:spAutoFit/>
              </a:bodyPr>
              <a:lstStyle/>
              <a:p>
                <a:pPr>
                  <a:spcBef>
                    <a:spcPct val="50000"/>
                  </a:spcBef>
                </a:pPr>
                <a:r>
                  <a:rPr lang="en-US" sz="2400" dirty="0"/>
                  <a:t>D</a:t>
                </a:r>
              </a:p>
            </p:txBody>
          </p:sp>
        </p:grpSp>
        <p:grpSp>
          <p:nvGrpSpPr>
            <p:cNvPr id="20487" name="Group 16"/>
            <p:cNvGrpSpPr>
              <a:grpSpLocks/>
            </p:cNvGrpSpPr>
            <p:nvPr/>
          </p:nvGrpSpPr>
          <p:grpSpPr bwMode="auto">
            <a:xfrm>
              <a:off x="1776" y="3552"/>
              <a:ext cx="576" cy="576"/>
              <a:chOff x="1776" y="3552"/>
              <a:chExt cx="576" cy="576"/>
            </a:xfrm>
          </p:grpSpPr>
          <p:sp>
            <p:nvSpPr>
              <p:cNvPr id="20503" name="Oval 6"/>
              <p:cNvSpPr>
                <a:spLocks noChangeArrowheads="1"/>
              </p:cNvSpPr>
              <p:nvPr/>
            </p:nvSpPr>
            <p:spPr bwMode="auto">
              <a:xfrm>
                <a:off x="1776" y="3552"/>
                <a:ext cx="576" cy="576"/>
              </a:xfrm>
              <a:prstGeom prst="ellipse">
                <a:avLst/>
              </a:prstGeom>
              <a:noFill/>
              <a:ln w="38100">
                <a:solidFill>
                  <a:schemeClr val="tx1"/>
                </a:solidFill>
                <a:round/>
                <a:headEnd/>
                <a:tailEnd/>
              </a:ln>
            </p:spPr>
            <p:txBody>
              <a:bodyPr wrap="none" anchor="ctr"/>
              <a:lstStyle/>
              <a:p>
                <a:endParaRPr lang="en-US" dirty="0">
                  <a:latin typeface="Constantia" pitchFamily="18" charset="0"/>
                </a:endParaRPr>
              </a:p>
            </p:txBody>
          </p:sp>
          <p:sp>
            <p:nvSpPr>
              <p:cNvPr id="20504" name="Text Box 11"/>
              <p:cNvSpPr txBox="1">
                <a:spLocks noChangeArrowheads="1"/>
              </p:cNvSpPr>
              <p:nvPr/>
            </p:nvSpPr>
            <p:spPr bwMode="auto">
              <a:xfrm>
                <a:off x="1950" y="3680"/>
                <a:ext cx="229" cy="288"/>
              </a:xfrm>
              <a:prstGeom prst="rect">
                <a:avLst/>
              </a:prstGeom>
              <a:noFill/>
              <a:ln w="9525">
                <a:noFill/>
                <a:miter lim="800000"/>
                <a:headEnd/>
                <a:tailEnd/>
              </a:ln>
            </p:spPr>
            <p:txBody>
              <a:bodyPr>
                <a:spAutoFit/>
              </a:bodyPr>
              <a:lstStyle/>
              <a:p>
                <a:pPr>
                  <a:spcBef>
                    <a:spcPct val="50000"/>
                  </a:spcBef>
                </a:pPr>
                <a:r>
                  <a:rPr lang="en-US" sz="2400" dirty="0"/>
                  <a:t>C</a:t>
                </a:r>
              </a:p>
            </p:txBody>
          </p:sp>
        </p:grpSp>
        <p:grpSp>
          <p:nvGrpSpPr>
            <p:cNvPr id="20488" name="Group 17"/>
            <p:cNvGrpSpPr>
              <a:grpSpLocks/>
            </p:cNvGrpSpPr>
            <p:nvPr/>
          </p:nvGrpSpPr>
          <p:grpSpPr bwMode="auto">
            <a:xfrm>
              <a:off x="1769" y="2727"/>
              <a:ext cx="576" cy="576"/>
              <a:chOff x="1824" y="2736"/>
              <a:chExt cx="576" cy="576"/>
            </a:xfrm>
          </p:grpSpPr>
          <p:sp>
            <p:nvSpPr>
              <p:cNvPr id="20501" name="Oval 7"/>
              <p:cNvSpPr>
                <a:spLocks noChangeArrowheads="1"/>
              </p:cNvSpPr>
              <p:nvPr/>
            </p:nvSpPr>
            <p:spPr bwMode="auto">
              <a:xfrm>
                <a:off x="1824" y="2736"/>
                <a:ext cx="576" cy="576"/>
              </a:xfrm>
              <a:prstGeom prst="ellipse">
                <a:avLst/>
              </a:prstGeom>
              <a:noFill/>
              <a:ln w="38100">
                <a:solidFill>
                  <a:schemeClr val="tx1"/>
                </a:solidFill>
                <a:round/>
                <a:headEnd/>
                <a:tailEnd/>
              </a:ln>
            </p:spPr>
            <p:txBody>
              <a:bodyPr wrap="none" anchor="ctr"/>
              <a:lstStyle/>
              <a:p>
                <a:endParaRPr lang="en-US" dirty="0">
                  <a:latin typeface="Constantia" pitchFamily="18" charset="0"/>
                </a:endParaRPr>
              </a:p>
            </p:txBody>
          </p:sp>
          <p:sp>
            <p:nvSpPr>
              <p:cNvPr id="20502" name="Text Box 12"/>
              <p:cNvSpPr txBox="1">
                <a:spLocks noChangeArrowheads="1"/>
              </p:cNvSpPr>
              <p:nvPr/>
            </p:nvSpPr>
            <p:spPr bwMode="auto">
              <a:xfrm>
                <a:off x="1995" y="2886"/>
                <a:ext cx="246" cy="288"/>
              </a:xfrm>
              <a:prstGeom prst="rect">
                <a:avLst/>
              </a:prstGeom>
              <a:noFill/>
              <a:ln w="9525">
                <a:noFill/>
                <a:miter lim="800000"/>
                <a:headEnd/>
                <a:tailEnd/>
              </a:ln>
            </p:spPr>
            <p:txBody>
              <a:bodyPr>
                <a:spAutoFit/>
              </a:bodyPr>
              <a:lstStyle/>
              <a:p>
                <a:pPr>
                  <a:spcBef>
                    <a:spcPct val="50000"/>
                  </a:spcBef>
                </a:pPr>
                <a:r>
                  <a:rPr lang="en-US" sz="2400" dirty="0"/>
                  <a:t>B</a:t>
                </a:r>
              </a:p>
            </p:txBody>
          </p:sp>
        </p:grpSp>
        <p:grpSp>
          <p:nvGrpSpPr>
            <p:cNvPr id="20489" name="Group 18"/>
            <p:cNvGrpSpPr>
              <a:grpSpLocks/>
            </p:cNvGrpSpPr>
            <p:nvPr/>
          </p:nvGrpSpPr>
          <p:grpSpPr bwMode="auto">
            <a:xfrm>
              <a:off x="521" y="3135"/>
              <a:ext cx="576" cy="576"/>
              <a:chOff x="624" y="3072"/>
              <a:chExt cx="576" cy="576"/>
            </a:xfrm>
          </p:grpSpPr>
          <p:sp>
            <p:nvSpPr>
              <p:cNvPr id="20499" name="Oval 4"/>
              <p:cNvSpPr>
                <a:spLocks noChangeArrowheads="1"/>
              </p:cNvSpPr>
              <p:nvPr/>
            </p:nvSpPr>
            <p:spPr bwMode="auto">
              <a:xfrm>
                <a:off x="624" y="3072"/>
                <a:ext cx="576" cy="576"/>
              </a:xfrm>
              <a:prstGeom prst="ellipse">
                <a:avLst/>
              </a:prstGeom>
              <a:noFill/>
              <a:ln w="38100">
                <a:solidFill>
                  <a:schemeClr val="tx1"/>
                </a:solidFill>
                <a:round/>
                <a:headEnd/>
                <a:tailEnd/>
              </a:ln>
            </p:spPr>
            <p:txBody>
              <a:bodyPr wrap="none" anchor="ctr"/>
              <a:lstStyle/>
              <a:p>
                <a:endParaRPr lang="en-US" dirty="0">
                  <a:latin typeface="Constantia" pitchFamily="18" charset="0"/>
                </a:endParaRPr>
              </a:p>
            </p:txBody>
          </p:sp>
          <p:sp>
            <p:nvSpPr>
              <p:cNvPr id="20500" name="Text Box 13"/>
              <p:cNvSpPr txBox="1">
                <a:spLocks noChangeArrowheads="1"/>
              </p:cNvSpPr>
              <p:nvPr/>
            </p:nvSpPr>
            <p:spPr bwMode="auto">
              <a:xfrm>
                <a:off x="793" y="3226"/>
                <a:ext cx="240" cy="288"/>
              </a:xfrm>
              <a:prstGeom prst="rect">
                <a:avLst/>
              </a:prstGeom>
              <a:noFill/>
              <a:ln w="9525">
                <a:noFill/>
                <a:miter lim="800000"/>
                <a:headEnd/>
                <a:tailEnd/>
              </a:ln>
            </p:spPr>
            <p:txBody>
              <a:bodyPr>
                <a:spAutoFit/>
              </a:bodyPr>
              <a:lstStyle/>
              <a:p>
                <a:pPr>
                  <a:spcBef>
                    <a:spcPct val="50000"/>
                  </a:spcBef>
                </a:pPr>
                <a:r>
                  <a:rPr lang="en-US" sz="2400" dirty="0"/>
                  <a:t>A</a:t>
                </a:r>
              </a:p>
            </p:txBody>
          </p:sp>
        </p:grpSp>
        <p:cxnSp>
          <p:nvCxnSpPr>
            <p:cNvPr id="20490" name="AutoShape 19"/>
            <p:cNvCxnSpPr>
              <a:cxnSpLocks noChangeShapeType="1"/>
              <a:stCxn id="20499" idx="6"/>
              <a:endCxn id="20501" idx="2"/>
            </p:cNvCxnSpPr>
            <p:nvPr/>
          </p:nvCxnSpPr>
          <p:spPr bwMode="auto">
            <a:xfrm flipV="1">
              <a:off x="1109" y="3015"/>
              <a:ext cx="648" cy="408"/>
            </a:xfrm>
            <a:prstGeom prst="straightConnector1">
              <a:avLst/>
            </a:prstGeom>
            <a:noFill/>
            <a:ln w="38100">
              <a:solidFill>
                <a:schemeClr val="tx1"/>
              </a:solidFill>
              <a:round/>
              <a:headEnd/>
              <a:tailEnd type="triangle" w="lg" len="lg"/>
            </a:ln>
          </p:spPr>
        </p:cxnSp>
        <p:cxnSp>
          <p:nvCxnSpPr>
            <p:cNvPr id="20491" name="AutoShape 20"/>
            <p:cNvCxnSpPr>
              <a:cxnSpLocks noChangeShapeType="1"/>
              <a:stCxn id="20499" idx="6"/>
              <a:endCxn id="20503" idx="2"/>
            </p:cNvCxnSpPr>
            <p:nvPr/>
          </p:nvCxnSpPr>
          <p:spPr bwMode="auto">
            <a:xfrm>
              <a:off x="1109" y="3423"/>
              <a:ext cx="655" cy="417"/>
            </a:xfrm>
            <a:prstGeom prst="straightConnector1">
              <a:avLst/>
            </a:prstGeom>
            <a:noFill/>
            <a:ln w="38100">
              <a:solidFill>
                <a:schemeClr val="tx1"/>
              </a:solidFill>
              <a:round/>
              <a:headEnd/>
              <a:tailEnd type="triangle" w="lg" len="lg"/>
            </a:ln>
          </p:spPr>
        </p:cxnSp>
        <p:cxnSp>
          <p:nvCxnSpPr>
            <p:cNvPr id="20492" name="AutoShape 21"/>
            <p:cNvCxnSpPr>
              <a:cxnSpLocks noChangeShapeType="1"/>
              <a:stCxn id="20501" idx="6"/>
              <a:endCxn id="20505" idx="2"/>
            </p:cNvCxnSpPr>
            <p:nvPr/>
          </p:nvCxnSpPr>
          <p:spPr bwMode="auto">
            <a:xfrm>
              <a:off x="2357" y="3015"/>
              <a:ext cx="556" cy="408"/>
            </a:xfrm>
            <a:prstGeom prst="straightConnector1">
              <a:avLst/>
            </a:prstGeom>
            <a:noFill/>
            <a:ln w="38100">
              <a:solidFill>
                <a:schemeClr val="tx1"/>
              </a:solidFill>
              <a:round/>
              <a:headEnd/>
              <a:tailEnd type="triangle" w="lg" len="lg"/>
            </a:ln>
          </p:spPr>
        </p:cxnSp>
        <p:cxnSp>
          <p:nvCxnSpPr>
            <p:cNvPr id="20493" name="AutoShape 22"/>
            <p:cNvCxnSpPr>
              <a:cxnSpLocks noChangeShapeType="1"/>
              <a:stCxn id="20503" idx="6"/>
              <a:endCxn id="20505" idx="2"/>
            </p:cNvCxnSpPr>
            <p:nvPr/>
          </p:nvCxnSpPr>
          <p:spPr bwMode="auto">
            <a:xfrm flipV="1">
              <a:off x="2364" y="3423"/>
              <a:ext cx="549" cy="417"/>
            </a:xfrm>
            <a:prstGeom prst="straightConnector1">
              <a:avLst/>
            </a:prstGeom>
            <a:noFill/>
            <a:ln w="38100">
              <a:solidFill>
                <a:schemeClr val="tx1"/>
              </a:solidFill>
              <a:round/>
              <a:headEnd/>
              <a:tailEnd type="triangle" w="lg" len="lg"/>
            </a:ln>
          </p:spPr>
        </p:cxnSp>
        <p:cxnSp>
          <p:nvCxnSpPr>
            <p:cNvPr id="20494" name="AutoShape 23"/>
            <p:cNvCxnSpPr>
              <a:cxnSpLocks noChangeShapeType="1"/>
              <a:stCxn id="20505" idx="6"/>
              <a:endCxn id="20507" idx="2"/>
            </p:cNvCxnSpPr>
            <p:nvPr/>
          </p:nvCxnSpPr>
          <p:spPr bwMode="auto">
            <a:xfrm>
              <a:off x="3513" y="3423"/>
              <a:ext cx="398" cy="0"/>
            </a:xfrm>
            <a:prstGeom prst="straightConnector1">
              <a:avLst/>
            </a:prstGeom>
            <a:noFill/>
            <a:ln w="38100">
              <a:solidFill>
                <a:schemeClr val="tx1"/>
              </a:solidFill>
              <a:round/>
              <a:headEnd/>
              <a:tailEnd type="triangle" w="lg" len="lg"/>
            </a:ln>
          </p:spPr>
        </p:cxnSp>
        <p:grpSp>
          <p:nvGrpSpPr>
            <p:cNvPr id="20495" name="Group 25"/>
            <p:cNvGrpSpPr>
              <a:grpSpLocks/>
            </p:cNvGrpSpPr>
            <p:nvPr/>
          </p:nvGrpSpPr>
          <p:grpSpPr bwMode="auto">
            <a:xfrm>
              <a:off x="4853" y="3135"/>
              <a:ext cx="576" cy="576"/>
              <a:chOff x="4080" y="3168"/>
              <a:chExt cx="576" cy="576"/>
            </a:xfrm>
          </p:grpSpPr>
          <p:sp>
            <p:nvSpPr>
              <p:cNvPr id="20497" name="Oval 26"/>
              <p:cNvSpPr>
                <a:spLocks noChangeArrowheads="1"/>
              </p:cNvSpPr>
              <p:nvPr/>
            </p:nvSpPr>
            <p:spPr bwMode="auto">
              <a:xfrm>
                <a:off x="4080" y="3168"/>
                <a:ext cx="576" cy="576"/>
              </a:xfrm>
              <a:prstGeom prst="ellipse">
                <a:avLst/>
              </a:prstGeom>
              <a:noFill/>
              <a:ln w="38100">
                <a:solidFill>
                  <a:schemeClr val="tx1"/>
                </a:solidFill>
                <a:round/>
                <a:headEnd/>
                <a:tailEnd/>
              </a:ln>
            </p:spPr>
            <p:txBody>
              <a:bodyPr wrap="none" anchor="ctr"/>
              <a:lstStyle/>
              <a:p>
                <a:endParaRPr lang="en-US" dirty="0">
                  <a:latin typeface="Constantia" pitchFamily="18" charset="0"/>
                </a:endParaRPr>
              </a:p>
            </p:txBody>
          </p:sp>
          <p:sp>
            <p:nvSpPr>
              <p:cNvPr id="20498" name="Text Box 27"/>
              <p:cNvSpPr txBox="1">
                <a:spLocks noChangeArrowheads="1"/>
              </p:cNvSpPr>
              <p:nvPr/>
            </p:nvSpPr>
            <p:spPr bwMode="auto">
              <a:xfrm>
                <a:off x="4241" y="3317"/>
                <a:ext cx="239" cy="288"/>
              </a:xfrm>
              <a:prstGeom prst="rect">
                <a:avLst/>
              </a:prstGeom>
              <a:noFill/>
              <a:ln w="9525">
                <a:noFill/>
                <a:miter lim="800000"/>
                <a:headEnd/>
                <a:tailEnd/>
              </a:ln>
            </p:spPr>
            <p:txBody>
              <a:bodyPr>
                <a:spAutoFit/>
              </a:bodyPr>
              <a:lstStyle/>
              <a:p>
                <a:pPr>
                  <a:spcBef>
                    <a:spcPct val="50000"/>
                  </a:spcBef>
                </a:pPr>
                <a:r>
                  <a:rPr lang="en-US" sz="2400" dirty="0"/>
                  <a:t>F</a:t>
                </a:r>
              </a:p>
            </p:txBody>
          </p:sp>
        </p:grpSp>
        <p:cxnSp>
          <p:nvCxnSpPr>
            <p:cNvPr id="20496" name="AutoShape 28"/>
            <p:cNvCxnSpPr>
              <a:cxnSpLocks noChangeShapeType="1"/>
              <a:stCxn id="20507" idx="6"/>
              <a:endCxn id="20497" idx="2"/>
            </p:cNvCxnSpPr>
            <p:nvPr/>
          </p:nvCxnSpPr>
          <p:spPr bwMode="auto">
            <a:xfrm>
              <a:off x="4511" y="3423"/>
              <a:ext cx="330" cy="0"/>
            </a:xfrm>
            <a:prstGeom prst="straightConnector1">
              <a:avLst/>
            </a:prstGeom>
            <a:noFill/>
            <a:ln w="38100">
              <a:solidFill>
                <a:schemeClr val="tx1"/>
              </a:solidFill>
              <a:round/>
              <a:headEnd/>
              <a:tailEnd type="triangle" w="lg" len="lg"/>
            </a:ln>
          </p:spPr>
        </p:cxnSp>
      </p:gr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09-0</a:t>
            </a:r>
            <a:fld id="{03DDFDB8-5E5A-487F-936A-97261EA98DD0}" type="slidenum">
              <a:rPr lang="en-US">
                <a:solidFill>
                  <a:srgbClr val="045C75"/>
                </a:solidFill>
                <a:cs typeface="Arial" charset="0"/>
              </a:rPr>
              <a:pPr fontAlgn="base">
                <a:spcBef>
                  <a:spcPct val="0"/>
                </a:spcBef>
                <a:spcAft>
                  <a:spcPct val="0"/>
                </a:spcAft>
                <a:defRPr/>
              </a:pPr>
              <a:t>14</a:t>
            </a:fld>
            <a:endParaRPr lang="en-US" dirty="0">
              <a:solidFill>
                <a:srgbClr val="045C75"/>
              </a:solidFill>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381000"/>
            <a:ext cx="8229600" cy="1143000"/>
          </a:xfrm>
        </p:spPr>
        <p:txBody>
          <a:bodyPr/>
          <a:lstStyle/>
          <a:p>
            <a:pPr eaLnBrk="1" hangingPunct="1"/>
            <a:r>
              <a:rPr lang="en-US" b="1" dirty="0"/>
              <a:t>AOA Versus AON</a:t>
            </a:r>
          </a:p>
        </p:txBody>
      </p:sp>
      <p:sp>
        <p:nvSpPr>
          <p:cNvPr id="23554" name="Rectangle 3"/>
          <p:cNvSpPr>
            <a:spLocks noGrp="1" noChangeArrowheads="1"/>
          </p:cNvSpPr>
          <p:nvPr>
            <p:ph type="body" idx="1"/>
          </p:nvPr>
        </p:nvSpPr>
        <p:spPr>
          <a:xfrm>
            <a:off x="395288" y="1795463"/>
            <a:ext cx="8229600" cy="1108075"/>
          </a:xfrm>
        </p:spPr>
        <p:txBody>
          <a:bodyPr/>
          <a:lstStyle/>
          <a:p>
            <a:pPr eaLnBrk="1" hangingPunct="1">
              <a:buFontTx/>
              <a:buNone/>
            </a:pPr>
            <a:r>
              <a:rPr lang="en-US" dirty="0"/>
              <a:t>	</a:t>
            </a:r>
            <a:r>
              <a:rPr lang="en-US" dirty="0">
                <a:solidFill>
                  <a:srgbClr val="0000CC"/>
                </a:solidFill>
              </a:rPr>
              <a:t>An example mini-project is shown with activities on arcs or arrows … AOA</a:t>
            </a:r>
          </a:p>
        </p:txBody>
      </p:sp>
      <p:grpSp>
        <p:nvGrpSpPr>
          <p:cNvPr id="23555" name="Group 39"/>
          <p:cNvGrpSpPr>
            <a:grpSpLocks/>
          </p:cNvGrpSpPr>
          <p:nvPr/>
        </p:nvGrpSpPr>
        <p:grpSpPr bwMode="auto">
          <a:xfrm>
            <a:off x="348457" y="4519612"/>
            <a:ext cx="5954712" cy="2019300"/>
            <a:chOff x="1476375" y="4545013"/>
            <a:chExt cx="5954713" cy="2019300"/>
          </a:xfrm>
        </p:grpSpPr>
        <p:grpSp>
          <p:nvGrpSpPr>
            <p:cNvPr id="23574" name="Group 11"/>
            <p:cNvGrpSpPr>
              <a:grpSpLocks/>
            </p:cNvGrpSpPr>
            <p:nvPr/>
          </p:nvGrpSpPr>
          <p:grpSpPr bwMode="auto">
            <a:xfrm>
              <a:off x="3743325" y="5783263"/>
              <a:ext cx="914400" cy="781050"/>
              <a:chOff x="1776" y="3552"/>
              <a:chExt cx="576" cy="576"/>
            </a:xfrm>
          </p:grpSpPr>
          <p:sp>
            <p:nvSpPr>
              <p:cNvPr id="23589" name="Oval 12"/>
              <p:cNvSpPr>
                <a:spLocks noChangeArrowheads="1"/>
              </p:cNvSpPr>
              <p:nvPr/>
            </p:nvSpPr>
            <p:spPr bwMode="auto">
              <a:xfrm>
                <a:off x="1776" y="3552"/>
                <a:ext cx="576" cy="576"/>
              </a:xfrm>
              <a:prstGeom prst="ellipse">
                <a:avLst/>
              </a:prstGeom>
              <a:noFill/>
              <a:ln w="38100">
                <a:solidFill>
                  <a:srgbClr val="FF0000"/>
                </a:solidFill>
                <a:round/>
                <a:headEnd/>
                <a:tailEnd/>
              </a:ln>
            </p:spPr>
            <p:txBody>
              <a:bodyPr wrap="none" anchor="ctr"/>
              <a:lstStyle/>
              <a:p>
                <a:endParaRPr lang="en-US" dirty="0">
                  <a:latin typeface="Constantia" pitchFamily="18" charset="0"/>
                </a:endParaRPr>
              </a:p>
            </p:txBody>
          </p:sp>
          <p:sp>
            <p:nvSpPr>
              <p:cNvPr id="23590" name="Text Box 13"/>
              <p:cNvSpPr txBox="1">
                <a:spLocks noChangeArrowheads="1"/>
              </p:cNvSpPr>
              <p:nvPr/>
            </p:nvSpPr>
            <p:spPr bwMode="auto">
              <a:xfrm>
                <a:off x="1950" y="3680"/>
                <a:ext cx="229" cy="337"/>
              </a:xfrm>
              <a:prstGeom prst="rect">
                <a:avLst/>
              </a:prstGeom>
              <a:noFill/>
              <a:ln w="9525">
                <a:noFill/>
                <a:miter lim="800000"/>
                <a:headEnd/>
                <a:tailEnd/>
              </a:ln>
            </p:spPr>
            <p:txBody>
              <a:bodyPr>
                <a:spAutoFit/>
              </a:bodyPr>
              <a:lstStyle/>
              <a:p>
                <a:pPr>
                  <a:spcBef>
                    <a:spcPct val="50000"/>
                  </a:spcBef>
                </a:pPr>
                <a:r>
                  <a:rPr lang="en-US" sz="2400" dirty="0">
                    <a:solidFill>
                      <a:srgbClr val="FF0000"/>
                    </a:solidFill>
                  </a:rPr>
                  <a:t>C</a:t>
                </a:r>
              </a:p>
            </p:txBody>
          </p:sp>
        </p:grpSp>
        <p:grpSp>
          <p:nvGrpSpPr>
            <p:cNvPr id="23575" name="Group 89"/>
            <p:cNvGrpSpPr>
              <a:grpSpLocks/>
            </p:cNvGrpSpPr>
            <p:nvPr/>
          </p:nvGrpSpPr>
          <p:grpSpPr bwMode="auto">
            <a:xfrm>
              <a:off x="1476375" y="4545013"/>
              <a:ext cx="5954713" cy="1628775"/>
              <a:chOff x="930" y="2863"/>
              <a:chExt cx="3751" cy="1026"/>
            </a:xfrm>
          </p:grpSpPr>
          <p:sp>
            <p:nvSpPr>
              <p:cNvPr id="23576" name="Oval 9"/>
              <p:cNvSpPr>
                <a:spLocks noChangeArrowheads="1"/>
              </p:cNvSpPr>
              <p:nvPr/>
            </p:nvSpPr>
            <p:spPr bwMode="auto">
              <a:xfrm>
                <a:off x="3176" y="2863"/>
                <a:ext cx="576" cy="492"/>
              </a:xfrm>
              <a:prstGeom prst="ellipse">
                <a:avLst/>
              </a:prstGeom>
              <a:noFill/>
              <a:ln w="38100">
                <a:solidFill>
                  <a:srgbClr val="FF0000"/>
                </a:solidFill>
                <a:round/>
                <a:headEnd/>
                <a:tailEnd/>
              </a:ln>
            </p:spPr>
            <p:txBody>
              <a:bodyPr wrap="none" anchor="ctr"/>
              <a:lstStyle/>
              <a:p>
                <a:endParaRPr lang="en-US" dirty="0">
                  <a:latin typeface="Constantia" pitchFamily="18" charset="0"/>
                </a:endParaRPr>
              </a:p>
            </p:txBody>
          </p:sp>
          <p:sp>
            <p:nvSpPr>
              <p:cNvPr id="23577" name="Text Box 10"/>
              <p:cNvSpPr txBox="1">
                <a:spLocks noChangeArrowheads="1"/>
              </p:cNvSpPr>
              <p:nvPr/>
            </p:nvSpPr>
            <p:spPr bwMode="auto">
              <a:xfrm>
                <a:off x="3332" y="2972"/>
                <a:ext cx="249" cy="288"/>
              </a:xfrm>
              <a:prstGeom prst="rect">
                <a:avLst/>
              </a:prstGeom>
              <a:noFill/>
              <a:ln w="9525">
                <a:noFill/>
                <a:miter lim="800000"/>
                <a:headEnd/>
                <a:tailEnd/>
              </a:ln>
            </p:spPr>
            <p:txBody>
              <a:bodyPr>
                <a:spAutoFit/>
              </a:bodyPr>
              <a:lstStyle/>
              <a:p>
                <a:pPr>
                  <a:spcBef>
                    <a:spcPct val="50000"/>
                  </a:spcBef>
                </a:pPr>
                <a:r>
                  <a:rPr lang="en-US" sz="2400" dirty="0">
                    <a:solidFill>
                      <a:srgbClr val="FF0000"/>
                    </a:solidFill>
                  </a:rPr>
                  <a:t>E</a:t>
                </a:r>
              </a:p>
            </p:txBody>
          </p:sp>
          <p:sp>
            <p:nvSpPr>
              <p:cNvPr id="23578" name="Oval 15"/>
              <p:cNvSpPr>
                <a:spLocks noChangeArrowheads="1"/>
              </p:cNvSpPr>
              <p:nvPr/>
            </p:nvSpPr>
            <p:spPr bwMode="auto">
              <a:xfrm>
                <a:off x="2019" y="2863"/>
                <a:ext cx="576" cy="492"/>
              </a:xfrm>
              <a:prstGeom prst="ellipse">
                <a:avLst/>
              </a:prstGeom>
              <a:noFill/>
              <a:ln w="38100">
                <a:solidFill>
                  <a:srgbClr val="FF0000"/>
                </a:solidFill>
                <a:round/>
                <a:headEnd/>
                <a:tailEnd/>
              </a:ln>
            </p:spPr>
            <p:txBody>
              <a:bodyPr wrap="none" anchor="ctr"/>
              <a:lstStyle/>
              <a:p>
                <a:endParaRPr lang="en-US" dirty="0">
                  <a:latin typeface="Constantia" pitchFamily="18" charset="0"/>
                </a:endParaRPr>
              </a:p>
            </p:txBody>
          </p:sp>
          <p:sp>
            <p:nvSpPr>
              <p:cNvPr id="23579" name="Text Box 16"/>
              <p:cNvSpPr txBox="1">
                <a:spLocks noChangeArrowheads="1"/>
              </p:cNvSpPr>
              <p:nvPr/>
            </p:nvSpPr>
            <p:spPr bwMode="auto">
              <a:xfrm>
                <a:off x="2190" y="2991"/>
                <a:ext cx="246" cy="288"/>
              </a:xfrm>
              <a:prstGeom prst="rect">
                <a:avLst/>
              </a:prstGeom>
              <a:noFill/>
              <a:ln w="9525">
                <a:noFill/>
                <a:miter lim="800000"/>
                <a:headEnd/>
                <a:tailEnd/>
              </a:ln>
            </p:spPr>
            <p:txBody>
              <a:bodyPr>
                <a:spAutoFit/>
              </a:bodyPr>
              <a:lstStyle/>
              <a:p>
                <a:pPr>
                  <a:spcBef>
                    <a:spcPct val="50000"/>
                  </a:spcBef>
                </a:pPr>
                <a:r>
                  <a:rPr lang="en-US" sz="2400" dirty="0">
                    <a:solidFill>
                      <a:srgbClr val="FF0000"/>
                    </a:solidFill>
                  </a:rPr>
                  <a:t>D</a:t>
                </a:r>
              </a:p>
            </p:txBody>
          </p:sp>
          <p:sp>
            <p:nvSpPr>
              <p:cNvPr id="23580" name="Oval 18"/>
              <p:cNvSpPr>
                <a:spLocks noChangeArrowheads="1"/>
              </p:cNvSpPr>
              <p:nvPr/>
            </p:nvSpPr>
            <p:spPr bwMode="auto">
              <a:xfrm>
                <a:off x="930" y="3212"/>
                <a:ext cx="576" cy="492"/>
              </a:xfrm>
              <a:prstGeom prst="ellipse">
                <a:avLst/>
              </a:prstGeom>
              <a:noFill/>
              <a:ln w="38100">
                <a:solidFill>
                  <a:srgbClr val="FF0000"/>
                </a:solidFill>
                <a:round/>
                <a:headEnd/>
                <a:tailEnd/>
              </a:ln>
            </p:spPr>
            <p:txBody>
              <a:bodyPr wrap="none" anchor="ctr"/>
              <a:lstStyle/>
              <a:p>
                <a:endParaRPr lang="en-US" dirty="0">
                  <a:latin typeface="Constantia" pitchFamily="18" charset="0"/>
                </a:endParaRPr>
              </a:p>
            </p:txBody>
          </p:sp>
          <p:sp>
            <p:nvSpPr>
              <p:cNvPr id="23581" name="Text Box 19"/>
              <p:cNvSpPr txBox="1">
                <a:spLocks noChangeArrowheads="1"/>
              </p:cNvSpPr>
              <p:nvPr/>
            </p:nvSpPr>
            <p:spPr bwMode="auto">
              <a:xfrm>
                <a:off x="1099" y="3344"/>
                <a:ext cx="240" cy="288"/>
              </a:xfrm>
              <a:prstGeom prst="rect">
                <a:avLst/>
              </a:prstGeom>
              <a:noFill/>
              <a:ln w="9525">
                <a:noFill/>
                <a:miter lim="800000"/>
                <a:headEnd/>
                <a:tailEnd/>
              </a:ln>
            </p:spPr>
            <p:txBody>
              <a:bodyPr>
                <a:spAutoFit/>
              </a:bodyPr>
              <a:lstStyle/>
              <a:p>
                <a:pPr>
                  <a:spcBef>
                    <a:spcPct val="50000"/>
                  </a:spcBef>
                </a:pPr>
                <a:r>
                  <a:rPr lang="en-US" sz="2400" dirty="0">
                    <a:solidFill>
                      <a:srgbClr val="FF0000"/>
                    </a:solidFill>
                  </a:rPr>
                  <a:t>B</a:t>
                </a:r>
              </a:p>
            </p:txBody>
          </p:sp>
          <p:cxnSp>
            <p:nvCxnSpPr>
              <p:cNvPr id="23582" name="AutoShape 20"/>
              <p:cNvCxnSpPr>
                <a:cxnSpLocks noChangeShapeType="1"/>
                <a:stCxn id="23580" idx="6"/>
                <a:endCxn id="23578" idx="2"/>
              </p:cNvCxnSpPr>
              <p:nvPr/>
            </p:nvCxnSpPr>
            <p:spPr bwMode="auto">
              <a:xfrm flipV="1">
                <a:off x="1518" y="3109"/>
                <a:ext cx="489" cy="349"/>
              </a:xfrm>
              <a:prstGeom prst="straightConnector1">
                <a:avLst/>
              </a:prstGeom>
              <a:noFill/>
              <a:ln w="38100">
                <a:solidFill>
                  <a:srgbClr val="FF0000"/>
                </a:solidFill>
                <a:round/>
                <a:headEnd/>
                <a:tailEnd type="triangle" w="lg" len="lg"/>
              </a:ln>
            </p:spPr>
          </p:cxnSp>
          <p:cxnSp>
            <p:nvCxnSpPr>
              <p:cNvPr id="23583" name="AutoShape 21"/>
              <p:cNvCxnSpPr>
                <a:cxnSpLocks noChangeShapeType="1"/>
                <a:stCxn id="23580" idx="6"/>
                <a:endCxn id="23589" idx="2"/>
              </p:cNvCxnSpPr>
              <p:nvPr/>
            </p:nvCxnSpPr>
            <p:spPr bwMode="auto">
              <a:xfrm>
                <a:off x="1518" y="3458"/>
                <a:ext cx="828" cy="431"/>
              </a:xfrm>
              <a:prstGeom prst="straightConnector1">
                <a:avLst/>
              </a:prstGeom>
              <a:noFill/>
              <a:ln w="38100">
                <a:solidFill>
                  <a:srgbClr val="FF0000"/>
                </a:solidFill>
                <a:round/>
                <a:headEnd/>
                <a:tailEnd type="triangle" w="lg" len="lg"/>
              </a:ln>
            </p:spPr>
          </p:cxnSp>
          <p:cxnSp>
            <p:nvCxnSpPr>
              <p:cNvPr id="23584" name="AutoShape 22"/>
              <p:cNvCxnSpPr>
                <a:cxnSpLocks noChangeShapeType="1"/>
                <a:stCxn id="23578" idx="6"/>
                <a:endCxn id="23576" idx="2"/>
              </p:cNvCxnSpPr>
              <p:nvPr/>
            </p:nvCxnSpPr>
            <p:spPr bwMode="auto">
              <a:xfrm>
                <a:off x="2607" y="3109"/>
                <a:ext cx="557" cy="0"/>
              </a:xfrm>
              <a:prstGeom prst="straightConnector1">
                <a:avLst/>
              </a:prstGeom>
              <a:noFill/>
              <a:ln w="38100">
                <a:solidFill>
                  <a:srgbClr val="FF0000"/>
                </a:solidFill>
                <a:round/>
                <a:headEnd/>
                <a:tailEnd type="triangle" w="lg" len="lg"/>
              </a:ln>
            </p:spPr>
          </p:cxnSp>
          <p:sp>
            <p:nvSpPr>
              <p:cNvPr id="23585" name="Oval 76"/>
              <p:cNvSpPr>
                <a:spLocks noChangeArrowheads="1"/>
              </p:cNvSpPr>
              <p:nvPr/>
            </p:nvSpPr>
            <p:spPr bwMode="auto">
              <a:xfrm>
                <a:off x="4105" y="3249"/>
                <a:ext cx="576" cy="492"/>
              </a:xfrm>
              <a:prstGeom prst="ellipse">
                <a:avLst/>
              </a:prstGeom>
              <a:noFill/>
              <a:ln w="38100">
                <a:solidFill>
                  <a:srgbClr val="FF0000"/>
                </a:solidFill>
                <a:round/>
                <a:headEnd/>
                <a:tailEnd/>
              </a:ln>
            </p:spPr>
            <p:txBody>
              <a:bodyPr wrap="none" anchor="ctr"/>
              <a:lstStyle/>
              <a:p>
                <a:endParaRPr lang="en-US" dirty="0">
                  <a:latin typeface="Constantia" pitchFamily="18" charset="0"/>
                </a:endParaRPr>
              </a:p>
            </p:txBody>
          </p:sp>
          <p:sp>
            <p:nvSpPr>
              <p:cNvPr id="23586" name="Text Box 77"/>
              <p:cNvSpPr txBox="1">
                <a:spLocks noChangeArrowheads="1"/>
              </p:cNvSpPr>
              <p:nvPr/>
            </p:nvSpPr>
            <p:spPr bwMode="auto">
              <a:xfrm>
                <a:off x="4261" y="3358"/>
                <a:ext cx="249" cy="288"/>
              </a:xfrm>
              <a:prstGeom prst="rect">
                <a:avLst/>
              </a:prstGeom>
              <a:noFill/>
              <a:ln w="9525">
                <a:noFill/>
                <a:miter lim="800000"/>
                <a:headEnd/>
                <a:tailEnd/>
              </a:ln>
            </p:spPr>
            <p:txBody>
              <a:bodyPr>
                <a:spAutoFit/>
              </a:bodyPr>
              <a:lstStyle/>
              <a:p>
                <a:pPr>
                  <a:spcBef>
                    <a:spcPct val="50000"/>
                  </a:spcBef>
                </a:pPr>
                <a:r>
                  <a:rPr lang="en-US" sz="2400" dirty="0">
                    <a:solidFill>
                      <a:srgbClr val="FF0000"/>
                    </a:solidFill>
                  </a:rPr>
                  <a:t>F</a:t>
                </a:r>
              </a:p>
            </p:txBody>
          </p:sp>
          <p:cxnSp>
            <p:nvCxnSpPr>
              <p:cNvPr id="23587" name="AutoShape 78"/>
              <p:cNvCxnSpPr>
                <a:cxnSpLocks noChangeShapeType="1"/>
                <a:stCxn id="23576" idx="6"/>
                <a:endCxn id="23585" idx="2"/>
              </p:cNvCxnSpPr>
              <p:nvPr/>
            </p:nvCxnSpPr>
            <p:spPr bwMode="auto">
              <a:xfrm>
                <a:off x="3764" y="3109"/>
                <a:ext cx="329" cy="386"/>
              </a:xfrm>
              <a:prstGeom prst="straightConnector1">
                <a:avLst/>
              </a:prstGeom>
              <a:noFill/>
              <a:ln w="38100">
                <a:solidFill>
                  <a:srgbClr val="FF0000"/>
                </a:solidFill>
                <a:round/>
                <a:headEnd/>
                <a:tailEnd type="triangle" w="lg" len="lg"/>
              </a:ln>
            </p:spPr>
          </p:cxnSp>
          <p:cxnSp>
            <p:nvCxnSpPr>
              <p:cNvPr id="23588" name="AutoShape 79"/>
              <p:cNvCxnSpPr>
                <a:cxnSpLocks noChangeShapeType="1"/>
                <a:stCxn id="23589" idx="6"/>
                <a:endCxn id="23585" idx="2"/>
              </p:cNvCxnSpPr>
              <p:nvPr/>
            </p:nvCxnSpPr>
            <p:spPr bwMode="auto">
              <a:xfrm flipV="1">
                <a:off x="2946" y="3495"/>
                <a:ext cx="1147" cy="394"/>
              </a:xfrm>
              <a:prstGeom prst="straightConnector1">
                <a:avLst/>
              </a:prstGeom>
              <a:noFill/>
              <a:ln w="38100">
                <a:solidFill>
                  <a:srgbClr val="FF0000"/>
                </a:solidFill>
                <a:round/>
                <a:headEnd/>
                <a:tailEnd type="triangle" w="lg" len="lg"/>
              </a:ln>
            </p:spPr>
          </p:cxnSp>
        </p:grpSp>
      </p:grpSp>
      <p:grpSp>
        <p:nvGrpSpPr>
          <p:cNvPr id="23556" name="Group 90"/>
          <p:cNvGrpSpPr>
            <a:grpSpLocks/>
          </p:cNvGrpSpPr>
          <p:nvPr/>
        </p:nvGrpSpPr>
        <p:grpSpPr bwMode="auto">
          <a:xfrm>
            <a:off x="457200" y="2451101"/>
            <a:ext cx="8296275" cy="1393825"/>
            <a:chOff x="249" y="1230"/>
            <a:chExt cx="5226" cy="878"/>
          </a:xfrm>
        </p:grpSpPr>
        <p:sp>
          <p:nvSpPr>
            <p:cNvPr id="23559" name="Oval 54"/>
            <p:cNvSpPr>
              <a:spLocks noChangeArrowheads="1"/>
            </p:cNvSpPr>
            <p:nvPr/>
          </p:nvSpPr>
          <p:spPr bwMode="auto">
            <a:xfrm>
              <a:off x="249" y="1616"/>
              <a:ext cx="576" cy="492"/>
            </a:xfrm>
            <a:prstGeom prst="ellipse">
              <a:avLst/>
            </a:prstGeom>
            <a:noFill/>
            <a:ln w="38100">
              <a:solidFill>
                <a:srgbClr val="0000CC"/>
              </a:solidFill>
              <a:round/>
              <a:headEnd/>
              <a:tailEnd/>
            </a:ln>
          </p:spPr>
          <p:txBody>
            <a:bodyPr wrap="none" anchor="ctr"/>
            <a:lstStyle/>
            <a:p>
              <a:endParaRPr lang="en-US" dirty="0">
                <a:latin typeface="Constantia" pitchFamily="18" charset="0"/>
              </a:endParaRPr>
            </a:p>
          </p:txBody>
        </p:sp>
        <p:sp>
          <p:nvSpPr>
            <p:cNvPr id="23560" name="Oval 57"/>
            <p:cNvSpPr>
              <a:spLocks noChangeArrowheads="1"/>
            </p:cNvSpPr>
            <p:nvPr/>
          </p:nvSpPr>
          <p:spPr bwMode="auto">
            <a:xfrm>
              <a:off x="3810" y="1616"/>
              <a:ext cx="576" cy="492"/>
            </a:xfrm>
            <a:prstGeom prst="ellipse">
              <a:avLst/>
            </a:prstGeom>
            <a:noFill/>
            <a:ln w="38100">
              <a:solidFill>
                <a:srgbClr val="0000CC"/>
              </a:solidFill>
              <a:round/>
              <a:headEnd/>
              <a:tailEnd/>
            </a:ln>
          </p:spPr>
          <p:txBody>
            <a:bodyPr wrap="none" anchor="ctr"/>
            <a:lstStyle/>
            <a:p>
              <a:endParaRPr lang="en-US" dirty="0">
                <a:latin typeface="Constantia" pitchFamily="18" charset="0"/>
              </a:endParaRPr>
            </a:p>
          </p:txBody>
        </p:sp>
        <p:sp>
          <p:nvSpPr>
            <p:cNvPr id="23561" name="Text Box 58"/>
            <p:cNvSpPr txBox="1">
              <a:spLocks noChangeArrowheads="1"/>
            </p:cNvSpPr>
            <p:nvPr/>
          </p:nvSpPr>
          <p:spPr bwMode="auto">
            <a:xfrm>
              <a:off x="3311" y="1366"/>
              <a:ext cx="249" cy="288"/>
            </a:xfrm>
            <a:prstGeom prst="rect">
              <a:avLst/>
            </a:prstGeom>
            <a:noFill/>
            <a:ln w="9525">
              <a:noFill/>
              <a:miter lim="800000"/>
              <a:headEnd/>
              <a:tailEnd/>
            </a:ln>
          </p:spPr>
          <p:txBody>
            <a:bodyPr>
              <a:spAutoFit/>
            </a:bodyPr>
            <a:lstStyle/>
            <a:p>
              <a:pPr>
                <a:spcBef>
                  <a:spcPct val="50000"/>
                </a:spcBef>
              </a:pPr>
              <a:r>
                <a:rPr lang="en-US" sz="2400" dirty="0">
                  <a:solidFill>
                    <a:srgbClr val="0000CC"/>
                  </a:solidFill>
                </a:rPr>
                <a:t>E</a:t>
              </a:r>
            </a:p>
          </p:txBody>
        </p:sp>
        <p:sp>
          <p:nvSpPr>
            <p:cNvPr id="23562" name="Text Box 61"/>
            <p:cNvSpPr txBox="1">
              <a:spLocks noChangeArrowheads="1"/>
            </p:cNvSpPr>
            <p:nvPr/>
          </p:nvSpPr>
          <p:spPr bwMode="auto">
            <a:xfrm>
              <a:off x="2789" y="1820"/>
              <a:ext cx="229" cy="288"/>
            </a:xfrm>
            <a:prstGeom prst="rect">
              <a:avLst/>
            </a:prstGeom>
            <a:noFill/>
            <a:ln w="9525">
              <a:noFill/>
              <a:miter lim="800000"/>
              <a:headEnd/>
              <a:tailEnd/>
            </a:ln>
          </p:spPr>
          <p:txBody>
            <a:bodyPr>
              <a:spAutoFit/>
            </a:bodyPr>
            <a:lstStyle/>
            <a:p>
              <a:pPr>
                <a:spcBef>
                  <a:spcPct val="50000"/>
                </a:spcBef>
              </a:pPr>
              <a:r>
                <a:rPr lang="en-US" sz="2400" dirty="0">
                  <a:solidFill>
                    <a:srgbClr val="0000CC"/>
                  </a:solidFill>
                </a:rPr>
                <a:t>C</a:t>
              </a:r>
            </a:p>
          </p:txBody>
        </p:sp>
        <p:sp>
          <p:nvSpPr>
            <p:cNvPr id="23563" name="Oval 63"/>
            <p:cNvSpPr>
              <a:spLocks noChangeArrowheads="1"/>
            </p:cNvSpPr>
            <p:nvPr/>
          </p:nvSpPr>
          <p:spPr bwMode="auto">
            <a:xfrm>
              <a:off x="2608" y="1230"/>
              <a:ext cx="576" cy="492"/>
            </a:xfrm>
            <a:prstGeom prst="ellipse">
              <a:avLst/>
            </a:prstGeom>
            <a:noFill/>
            <a:ln w="38100">
              <a:solidFill>
                <a:srgbClr val="0000CC"/>
              </a:solidFill>
              <a:round/>
              <a:headEnd/>
              <a:tailEnd/>
            </a:ln>
          </p:spPr>
          <p:txBody>
            <a:bodyPr wrap="none" anchor="ctr"/>
            <a:lstStyle/>
            <a:p>
              <a:endParaRPr lang="en-US" dirty="0">
                <a:latin typeface="Constantia" pitchFamily="18" charset="0"/>
              </a:endParaRPr>
            </a:p>
          </p:txBody>
        </p:sp>
        <p:sp>
          <p:nvSpPr>
            <p:cNvPr id="23564" name="Text Box 64"/>
            <p:cNvSpPr txBox="1">
              <a:spLocks noChangeArrowheads="1"/>
            </p:cNvSpPr>
            <p:nvPr/>
          </p:nvSpPr>
          <p:spPr bwMode="auto">
            <a:xfrm>
              <a:off x="2177" y="1411"/>
              <a:ext cx="246" cy="288"/>
            </a:xfrm>
            <a:prstGeom prst="rect">
              <a:avLst/>
            </a:prstGeom>
            <a:noFill/>
            <a:ln w="9525">
              <a:noFill/>
              <a:miter lim="800000"/>
              <a:headEnd/>
              <a:tailEnd/>
            </a:ln>
          </p:spPr>
          <p:txBody>
            <a:bodyPr>
              <a:spAutoFit/>
            </a:bodyPr>
            <a:lstStyle/>
            <a:p>
              <a:pPr>
                <a:spcBef>
                  <a:spcPct val="50000"/>
                </a:spcBef>
              </a:pPr>
              <a:r>
                <a:rPr lang="en-US" sz="2400" dirty="0">
                  <a:solidFill>
                    <a:srgbClr val="0000CC"/>
                  </a:solidFill>
                </a:rPr>
                <a:t>D</a:t>
              </a:r>
            </a:p>
          </p:txBody>
        </p:sp>
        <p:sp>
          <p:nvSpPr>
            <p:cNvPr id="23565" name="Oval 66"/>
            <p:cNvSpPr>
              <a:spLocks noChangeArrowheads="1"/>
            </p:cNvSpPr>
            <p:nvPr/>
          </p:nvSpPr>
          <p:spPr bwMode="auto">
            <a:xfrm>
              <a:off x="1519" y="1616"/>
              <a:ext cx="576" cy="492"/>
            </a:xfrm>
            <a:prstGeom prst="ellipse">
              <a:avLst/>
            </a:prstGeom>
            <a:noFill/>
            <a:ln w="38100">
              <a:solidFill>
                <a:srgbClr val="0000CC"/>
              </a:solidFill>
              <a:round/>
              <a:headEnd/>
              <a:tailEnd/>
            </a:ln>
          </p:spPr>
          <p:txBody>
            <a:bodyPr wrap="none" anchor="ctr"/>
            <a:lstStyle/>
            <a:p>
              <a:endParaRPr lang="en-US" dirty="0">
                <a:latin typeface="Constantia" pitchFamily="18" charset="0"/>
              </a:endParaRPr>
            </a:p>
          </p:txBody>
        </p:sp>
        <p:sp>
          <p:nvSpPr>
            <p:cNvPr id="23566" name="Text Box 67"/>
            <p:cNvSpPr txBox="1">
              <a:spLocks noChangeArrowheads="1"/>
            </p:cNvSpPr>
            <p:nvPr/>
          </p:nvSpPr>
          <p:spPr bwMode="auto">
            <a:xfrm>
              <a:off x="1043" y="1570"/>
              <a:ext cx="240" cy="288"/>
            </a:xfrm>
            <a:prstGeom prst="rect">
              <a:avLst/>
            </a:prstGeom>
            <a:noFill/>
            <a:ln w="9525">
              <a:noFill/>
              <a:miter lim="800000"/>
              <a:headEnd/>
              <a:tailEnd/>
            </a:ln>
          </p:spPr>
          <p:txBody>
            <a:bodyPr>
              <a:spAutoFit/>
            </a:bodyPr>
            <a:lstStyle/>
            <a:p>
              <a:pPr>
                <a:spcBef>
                  <a:spcPct val="50000"/>
                </a:spcBef>
              </a:pPr>
              <a:r>
                <a:rPr lang="en-US" sz="2400" dirty="0">
                  <a:solidFill>
                    <a:srgbClr val="0000CC"/>
                  </a:solidFill>
                </a:rPr>
                <a:t>B</a:t>
              </a:r>
            </a:p>
          </p:txBody>
        </p:sp>
        <p:cxnSp>
          <p:nvCxnSpPr>
            <p:cNvPr id="23567" name="AutoShape 68"/>
            <p:cNvCxnSpPr>
              <a:cxnSpLocks noChangeShapeType="1"/>
              <a:stCxn id="23565" idx="6"/>
              <a:endCxn id="23563" idx="2"/>
            </p:cNvCxnSpPr>
            <p:nvPr/>
          </p:nvCxnSpPr>
          <p:spPr bwMode="auto">
            <a:xfrm flipV="1">
              <a:off x="2107" y="1476"/>
              <a:ext cx="489" cy="386"/>
            </a:xfrm>
            <a:prstGeom prst="straightConnector1">
              <a:avLst/>
            </a:prstGeom>
            <a:noFill/>
            <a:ln w="38100">
              <a:solidFill>
                <a:srgbClr val="0000CC"/>
              </a:solidFill>
              <a:round/>
              <a:headEnd/>
              <a:tailEnd type="triangle" w="lg" len="lg"/>
            </a:ln>
          </p:spPr>
        </p:cxnSp>
        <p:cxnSp>
          <p:nvCxnSpPr>
            <p:cNvPr id="23568" name="AutoShape 69"/>
            <p:cNvCxnSpPr>
              <a:cxnSpLocks noChangeShapeType="1"/>
              <a:stCxn id="23565" idx="6"/>
              <a:endCxn id="23560" idx="2"/>
            </p:cNvCxnSpPr>
            <p:nvPr/>
          </p:nvCxnSpPr>
          <p:spPr bwMode="auto">
            <a:xfrm>
              <a:off x="2107" y="1862"/>
              <a:ext cx="1691" cy="0"/>
            </a:xfrm>
            <a:prstGeom prst="straightConnector1">
              <a:avLst/>
            </a:prstGeom>
            <a:noFill/>
            <a:ln w="38100">
              <a:solidFill>
                <a:srgbClr val="0000CC"/>
              </a:solidFill>
              <a:round/>
              <a:headEnd/>
              <a:tailEnd type="triangle" w="lg" len="lg"/>
            </a:ln>
          </p:spPr>
        </p:cxnSp>
        <p:cxnSp>
          <p:nvCxnSpPr>
            <p:cNvPr id="23569" name="AutoShape 70"/>
            <p:cNvCxnSpPr>
              <a:cxnSpLocks noChangeShapeType="1"/>
              <a:stCxn id="23563" idx="6"/>
              <a:endCxn id="23560" idx="2"/>
            </p:cNvCxnSpPr>
            <p:nvPr/>
          </p:nvCxnSpPr>
          <p:spPr bwMode="auto">
            <a:xfrm>
              <a:off x="3196" y="1476"/>
              <a:ext cx="602" cy="386"/>
            </a:xfrm>
            <a:prstGeom prst="straightConnector1">
              <a:avLst/>
            </a:prstGeom>
            <a:noFill/>
            <a:ln w="38100">
              <a:solidFill>
                <a:srgbClr val="0000CC"/>
              </a:solidFill>
              <a:round/>
              <a:headEnd/>
              <a:tailEnd type="triangle" w="lg" len="lg"/>
            </a:ln>
          </p:spPr>
        </p:cxnSp>
        <p:cxnSp>
          <p:nvCxnSpPr>
            <p:cNvPr id="23570" name="AutoShape 74"/>
            <p:cNvCxnSpPr>
              <a:cxnSpLocks noChangeShapeType="1"/>
              <a:stCxn id="23559" idx="6"/>
              <a:endCxn id="23565" idx="2"/>
            </p:cNvCxnSpPr>
            <p:nvPr/>
          </p:nvCxnSpPr>
          <p:spPr bwMode="auto">
            <a:xfrm>
              <a:off x="837" y="1862"/>
              <a:ext cx="670" cy="0"/>
            </a:xfrm>
            <a:prstGeom prst="straightConnector1">
              <a:avLst/>
            </a:prstGeom>
            <a:noFill/>
            <a:ln w="38100">
              <a:solidFill>
                <a:srgbClr val="0000CC"/>
              </a:solidFill>
              <a:round/>
              <a:headEnd/>
              <a:tailEnd type="triangle" w="lg" len="lg"/>
            </a:ln>
          </p:spPr>
        </p:cxnSp>
        <p:sp>
          <p:nvSpPr>
            <p:cNvPr id="23571" name="Oval 80"/>
            <p:cNvSpPr>
              <a:spLocks noChangeArrowheads="1"/>
            </p:cNvSpPr>
            <p:nvPr/>
          </p:nvSpPr>
          <p:spPr bwMode="auto">
            <a:xfrm>
              <a:off x="4899" y="1616"/>
              <a:ext cx="576" cy="492"/>
            </a:xfrm>
            <a:prstGeom prst="ellipse">
              <a:avLst/>
            </a:prstGeom>
            <a:noFill/>
            <a:ln w="38100">
              <a:solidFill>
                <a:srgbClr val="0000CC"/>
              </a:solidFill>
              <a:round/>
              <a:headEnd/>
              <a:tailEnd/>
            </a:ln>
          </p:spPr>
          <p:txBody>
            <a:bodyPr wrap="none" anchor="ctr"/>
            <a:lstStyle/>
            <a:p>
              <a:endParaRPr lang="en-US" dirty="0">
                <a:latin typeface="Constantia" pitchFamily="18" charset="0"/>
              </a:endParaRPr>
            </a:p>
          </p:txBody>
        </p:sp>
        <p:sp>
          <p:nvSpPr>
            <p:cNvPr id="23572" name="Text Box 81"/>
            <p:cNvSpPr txBox="1">
              <a:spLocks noChangeArrowheads="1"/>
            </p:cNvSpPr>
            <p:nvPr/>
          </p:nvSpPr>
          <p:spPr bwMode="auto">
            <a:xfrm>
              <a:off x="4468" y="1593"/>
              <a:ext cx="249" cy="288"/>
            </a:xfrm>
            <a:prstGeom prst="rect">
              <a:avLst/>
            </a:prstGeom>
            <a:noFill/>
            <a:ln w="9525">
              <a:noFill/>
              <a:miter lim="800000"/>
              <a:headEnd/>
              <a:tailEnd/>
            </a:ln>
          </p:spPr>
          <p:txBody>
            <a:bodyPr>
              <a:spAutoFit/>
            </a:bodyPr>
            <a:lstStyle/>
            <a:p>
              <a:pPr>
                <a:spcBef>
                  <a:spcPct val="50000"/>
                </a:spcBef>
              </a:pPr>
              <a:r>
                <a:rPr lang="en-US" sz="2400" dirty="0">
                  <a:solidFill>
                    <a:srgbClr val="0000CC"/>
                  </a:solidFill>
                </a:rPr>
                <a:t>F</a:t>
              </a:r>
            </a:p>
          </p:txBody>
        </p:sp>
        <p:cxnSp>
          <p:nvCxnSpPr>
            <p:cNvPr id="23573" name="AutoShape 82"/>
            <p:cNvCxnSpPr>
              <a:cxnSpLocks noChangeShapeType="1"/>
              <a:stCxn id="23560" idx="6"/>
              <a:endCxn id="23571" idx="2"/>
            </p:cNvCxnSpPr>
            <p:nvPr/>
          </p:nvCxnSpPr>
          <p:spPr bwMode="auto">
            <a:xfrm>
              <a:off x="4398" y="1862"/>
              <a:ext cx="489" cy="0"/>
            </a:xfrm>
            <a:prstGeom prst="straightConnector1">
              <a:avLst/>
            </a:prstGeom>
            <a:noFill/>
            <a:ln w="38100">
              <a:solidFill>
                <a:srgbClr val="0000CC"/>
              </a:solidFill>
              <a:round/>
              <a:headEnd/>
              <a:tailEnd type="triangle" w="lg" len="lg"/>
            </a:ln>
          </p:spPr>
        </p:cxnSp>
      </p:grpSp>
      <p:sp>
        <p:nvSpPr>
          <p:cNvPr id="23557" name="Rectangle 88"/>
          <p:cNvSpPr>
            <a:spLocks noChangeArrowheads="1"/>
          </p:cNvSpPr>
          <p:nvPr/>
        </p:nvSpPr>
        <p:spPr bwMode="auto">
          <a:xfrm>
            <a:off x="446088" y="3906838"/>
            <a:ext cx="4942681" cy="554037"/>
          </a:xfrm>
          <a:prstGeom prst="rect">
            <a:avLst/>
          </a:prstGeom>
          <a:noFill/>
          <a:ln w="9525">
            <a:noFill/>
            <a:miter lim="800000"/>
            <a:headEnd/>
            <a:tailEnd/>
          </a:ln>
        </p:spPr>
        <p:txBody>
          <a:bodyPr/>
          <a:lstStyle/>
          <a:p>
            <a:pPr marL="342900" indent="-342900" algn="r">
              <a:spcBef>
                <a:spcPct val="20000"/>
              </a:spcBef>
            </a:pPr>
            <a:r>
              <a:rPr lang="en-US" sz="2600" dirty="0">
                <a:solidFill>
                  <a:srgbClr val="FF0000"/>
                </a:solidFill>
                <a:latin typeface="Constantia" pitchFamily="18" charset="0"/>
              </a:rPr>
              <a:t>	…and activities on node AON</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09-0</a:t>
            </a:r>
            <a:fld id="{E26321C6-2A19-4289-8418-22C6E342C02D}" type="slidenum">
              <a:rPr lang="en-US">
                <a:solidFill>
                  <a:srgbClr val="045C75"/>
                </a:solidFill>
                <a:cs typeface="Arial" charset="0"/>
              </a:rPr>
              <a:pPr fontAlgn="base">
                <a:spcBef>
                  <a:spcPct val="0"/>
                </a:spcBef>
                <a:spcAft>
                  <a:spcPct val="0"/>
                </a:spcAft>
                <a:defRPr/>
              </a:pPr>
              <a:t>15</a:t>
            </a:fld>
            <a:endParaRPr lang="en-US" dirty="0">
              <a:solidFill>
                <a:srgbClr val="045C75"/>
              </a:solidFill>
              <a:cs typeface="Arial" charset="0"/>
            </a:endParaRPr>
          </a:p>
        </p:txBody>
      </p:sp>
      <p:sp>
        <p:nvSpPr>
          <p:cNvPr id="3" name="Action Button: Help 2">
            <a:hlinkClick r:id="" action="ppaction://noaction" highlightClick="1"/>
          </p:cNvPr>
          <p:cNvSpPr/>
          <p:nvPr/>
        </p:nvSpPr>
        <p:spPr>
          <a:xfrm>
            <a:off x="4510087" y="376386"/>
            <a:ext cx="2338387" cy="608256"/>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Which is more widely used?</a:t>
            </a:r>
          </a:p>
        </p:txBody>
      </p:sp>
      <p:sp>
        <p:nvSpPr>
          <p:cNvPr id="41" name="Action Button: Help 40">
            <a:hlinkClick r:id="" action="ppaction://noaction" highlightClick="1"/>
          </p:cNvPr>
          <p:cNvSpPr/>
          <p:nvPr/>
        </p:nvSpPr>
        <p:spPr>
          <a:xfrm>
            <a:off x="4510087" y="1051316"/>
            <a:ext cx="2338387" cy="695081"/>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One example of why you would use AOA?</a:t>
            </a:r>
          </a:p>
        </p:txBody>
      </p:sp>
      <p:sp>
        <p:nvSpPr>
          <p:cNvPr id="42" name="Action Button: Help 41">
            <a:hlinkClick r:id="" action="ppaction://noaction" highlightClick="1"/>
          </p:cNvPr>
          <p:cNvSpPr/>
          <p:nvPr/>
        </p:nvSpPr>
        <p:spPr>
          <a:xfrm>
            <a:off x="6953572" y="1051317"/>
            <a:ext cx="2029439" cy="695938"/>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Which one is MS Project?</a:t>
            </a:r>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826" y="5931429"/>
            <a:ext cx="999831" cy="707197"/>
          </a:xfrm>
          <a:prstGeom prst="rect">
            <a:avLst/>
          </a:prstGeom>
        </p:spPr>
      </p:pic>
      <p:sp>
        <p:nvSpPr>
          <p:cNvPr id="44" name="Action Button: Information 43">
            <a:hlinkClick r:id="" action="ppaction://noaction" highlightClick="1"/>
          </p:cNvPr>
          <p:cNvSpPr/>
          <p:nvPr/>
        </p:nvSpPr>
        <p:spPr>
          <a:xfrm>
            <a:off x="6553199" y="4256617"/>
            <a:ext cx="2403859" cy="83820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These 2 diagrams are the same mini-project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FG_09_005"/>
          <p:cNvPicPr>
            <a:picLocks noChangeAspect="1" noChangeArrowheads="1"/>
          </p:cNvPicPr>
          <p:nvPr/>
        </p:nvPicPr>
        <p:blipFill>
          <a:blip r:embed="rId2"/>
          <a:srcRect/>
          <a:stretch>
            <a:fillRect/>
          </a:stretch>
        </p:blipFill>
        <p:spPr bwMode="auto">
          <a:xfrm>
            <a:off x="571500" y="4075113"/>
            <a:ext cx="8229600" cy="1090612"/>
          </a:xfrm>
          <a:prstGeom prst="rect">
            <a:avLst/>
          </a:prstGeom>
          <a:noFill/>
          <a:ln w="9525">
            <a:noFill/>
            <a:miter lim="800000"/>
            <a:headEnd/>
            <a:tailEnd/>
          </a:ln>
        </p:spPr>
      </p:pic>
      <p:sp>
        <p:nvSpPr>
          <p:cNvPr id="2" name="Title 1"/>
          <p:cNvSpPr>
            <a:spLocks noGrp="1"/>
          </p:cNvSpPr>
          <p:nvPr>
            <p:ph type="title"/>
          </p:nvPr>
        </p:nvSpPr>
        <p:spPr>
          <a:xfrm>
            <a:off x="457200" y="533400"/>
            <a:ext cx="8305800" cy="1143000"/>
          </a:xfrm>
        </p:spPr>
        <p:txBody>
          <a:bodyPr/>
          <a:lstStyle/>
          <a:p>
            <a:pPr eaLnBrk="1" fontAlgn="auto" hangingPunct="1">
              <a:spcAft>
                <a:spcPts val="0"/>
              </a:spcAft>
              <a:defRPr/>
            </a:pPr>
            <a:r>
              <a:rPr lang="en-US" b="1" dirty="0"/>
              <a:t>Serial Activities</a:t>
            </a:r>
          </a:p>
        </p:txBody>
      </p:sp>
      <p:sp>
        <p:nvSpPr>
          <p:cNvPr id="26628" name="TextBox 2"/>
          <p:cNvSpPr txBox="1">
            <a:spLocks noChangeArrowheads="1"/>
          </p:cNvSpPr>
          <p:nvPr/>
        </p:nvSpPr>
        <p:spPr bwMode="auto">
          <a:xfrm>
            <a:off x="571500" y="2286000"/>
            <a:ext cx="8115300" cy="954107"/>
          </a:xfrm>
          <a:prstGeom prst="rect">
            <a:avLst/>
          </a:prstGeom>
          <a:noFill/>
          <a:ln w="9525">
            <a:noFill/>
            <a:miter lim="800000"/>
            <a:headEnd/>
            <a:tailEnd/>
          </a:ln>
        </p:spPr>
        <p:txBody>
          <a:bodyPr wrap="square">
            <a:spAutoFit/>
          </a:bodyPr>
          <a:lstStyle/>
          <a:p>
            <a:r>
              <a:rPr lang="en-US" sz="2800" b="1" i="1" dirty="0">
                <a:solidFill>
                  <a:srgbClr val="FF0000"/>
                </a:solidFill>
                <a:latin typeface="Constantia" pitchFamily="18" charset="0"/>
              </a:rPr>
              <a:t>Serial (sequential)activities </a:t>
            </a:r>
            <a:r>
              <a:rPr lang="en-US" sz="2800" dirty="0">
                <a:latin typeface="Constantia" pitchFamily="18" charset="0"/>
              </a:rPr>
              <a:t>are those that flow from one to the next, in sequence.</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A9652A13-FEC0-430F-A7D9-C72274164F44}" type="slidenum">
              <a:rPr lang="en-US">
                <a:solidFill>
                  <a:srgbClr val="045C75"/>
                </a:solidFill>
                <a:cs typeface="Arial" charset="0"/>
              </a:rPr>
              <a:pPr fontAlgn="base">
                <a:spcBef>
                  <a:spcPct val="0"/>
                </a:spcBef>
                <a:spcAft>
                  <a:spcPct val="0"/>
                </a:spcAft>
                <a:defRPr/>
              </a:pPr>
              <a:t>16</a:t>
            </a:fld>
            <a:endParaRPr lang="en-US" dirty="0">
              <a:solidFill>
                <a:srgbClr val="045C75"/>
              </a:solidFill>
              <a:cs typeface="Arial" charset="0"/>
            </a:endParaRPr>
          </a:p>
        </p:txBody>
      </p:sp>
      <p:sp>
        <p:nvSpPr>
          <p:cNvPr id="3" name="Action Button: Information 2">
            <a:hlinkClick r:id="" action="ppaction://noaction" highlightClick="1"/>
          </p:cNvPr>
          <p:cNvSpPr/>
          <p:nvPr/>
        </p:nvSpPr>
        <p:spPr>
          <a:xfrm>
            <a:off x="4394200" y="1371600"/>
            <a:ext cx="4267200" cy="60960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Could also be called Sequential</a:t>
            </a:r>
          </a:p>
        </p:txBody>
      </p:sp>
      <p:sp>
        <p:nvSpPr>
          <p:cNvPr id="26625" name="Text Box 2"/>
          <p:cNvSpPr txBox="1">
            <a:spLocks noChangeArrowheads="1"/>
          </p:cNvSpPr>
          <p:nvPr/>
        </p:nvSpPr>
        <p:spPr bwMode="auto">
          <a:xfrm>
            <a:off x="571500" y="5367733"/>
            <a:ext cx="829073" cy="246221"/>
          </a:xfrm>
          <a:prstGeom prst="rect">
            <a:avLst/>
          </a:prstGeom>
          <a:noFill/>
          <a:ln w="9525">
            <a:noFill/>
            <a:miter lim="800000"/>
            <a:headEnd/>
            <a:tailEnd/>
          </a:ln>
        </p:spPr>
        <p:txBody>
          <a:bodyPr wrap="none">
            <a:spAutoFit/>
          </a:bodyPr>
          <a:lstStyle/>
          <a:p>
            <a:r>
              <a:rPr lang="en-US" sz="1000" dirty="0"/>
              <a:t>Figure 9.5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FG_09_006"/>
          <p:cNvPicPr>
            <a:picLocks noChangeAspect="1" noChangeArrowheads="1"/>
          </p:cNvPicPr>
          <p:nvPr/>
        </p:nvPicPr>
        <p:blipFill>
          <a:blip r:embed="rId2"/>
          <a:srcRect/>
          <a:stretch>
            <a:fillRect/>
          </a:stretch>
        </p:blipFill>
        <p:spPr bwMode="auto">
          <a:xfrm>
            <a:off x="457200" y="3590925"/>
            <a:ext cx="8229600" cy="2428875"/>
          </a:xfrm>
          <a:prstGeom prst="rect">
            <a:avLst/>
          </a:prstGeom>
          <a:noFill/>
          <a:ln w="9525">
            <a:noFill/>
            <a:miter lim="800000"/>
            <a:headEnd/>
            <a:tailEnd/>
          </a:ln>
        </p:spPr>
      </p:pic>
      <p:sp>
        <p:nvSpPr>
          <p:cNvPr id="2" name="Title 1"/>
          <p:cNvSpPr>
            <a:spLocks noGrp="1"/>
          </p:cNvSpPr>
          <p:nvPr>
            <p:ph type="title"/>
          </p:nvPr>
        </p:nvSpPr>
        <p:spPr>
          <a:xfrm>
            <a:off x="457200" y="212725"/>
            <a:ext cx="8305800" cy="1143000"/>
          </a:xfrm>
        </p:spPr>
        <p:txBody>
          <a:bodyPr>
            <a:normAutofit fontScale="90000"/>
          </a:bodyPr>
          <a:lstStyle/>
          <a:p>
            <a:pPr eaLnBrk="1" fontAlgn="auto" hangingPunct="1">
              <a:spcAft>
                <a:spcPts val="0"/>
              </a:spcAft>
              <a:defRPr/>
            </a:pPr>
            <a:r>
              <a:rPr lang="en-US" b="1" dirty="0"/>
              <a:t>Activities Linked in Parallel (Concurrent)</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51E2A0E9-8ACA-4729-BE0E-AE380E59513B}" type="slidenum">
              <a:rPr lang="en-US">
                <a:solidFill>
                  <a:srgbClr val="045C75"/>
                </a:solidFill>
                <a:cs typeface="Arial" charset="0"/>
              </a:rPr>
              <a:pPr fontAlgn="base">
                <a:spcBef>
                  <a:spcPct val="0"/>
                </a:spcBef>
                <a:spcAft>
                  <a:spcPct val="0"/>
                </a:spcAft>
                <a:defRPr/>
              </a:pPr>
              <a:t>17</a:t>
            </a:fld>
            <a:endParaRPr lang="en-US" dirty="0">
              <a:solidFill>
                <a:srgbClr val="045C75"/>
              </a:solidFill>
              <a:cs typeface="Arial" charset="0"/>
            </a:endParaRPr>
          </a:p>
        </p:txBody>
      </p:sp>
      <p:sp>
        <p:nvSpPr>
          <p:cNvPr id="27654" name="TextBox 3"/>
          <p:cNvSpPr txBox="1">
            <a:spLocks noChangeArrowheads="1"/>
          </p:cNvSpPr>
          <p:nvPr/>
        </p:nvSpPr>
        <p:spPr bwMode="auto">
          <a:xfrm>
            <a:off x="156990" y="904104"/>
            <a:ext cx="8645013" cy="1446550"/>
          </a:xfrm>
          <a:prstGeom prst="rect">
            <a:avLst/>
          </a:prstGeom>
          <a:noFill/>
          <a:ln w="9525">
            <a:noFill/>
            <a:miter lim="800000"/>
            <a:headEnd/>
            <a:tailEnd/>
          </a:ln>
        </p:spPr>
        <p:txBody>
          <a:bodyPr wrap="square">
            <a:spAutoFit/>
          </a:bodyPr>
          <a:lstStyle/>
          <a:p>
            <a:r>
              <a:rPr lang="en-US" sz="2200" dirty="0">
                <a:latin typeface="Constantia" pitchFamily="18" charset="0"/>
              </a:rPr>
              <a:t>When the nature of the work allows for more than one activity</a:t>
            </a:r>
          </a:p>
          <a:p>
            <a:r>
              <a:rPr lang="en-US" sz="2200" dirty="0">
                <a:latin typeface="Constantia" pitchFamily="18" charset="0"/>
              </a:rPr>
              <a:t>to be accomplished at the same time, these activities are considered to be </a:t>
            </a:r>
            <a:r>
              <a:rPr lang="en-US" sz="2200" b="1" i="1" dirty="0">
                <a:solidFill>
                  <a:srgbClr val="FF0000"/>
                </a:solidFill>
                <a:latin typeface="Constantia" pitchFamily="18" charset="0"/>
              </a:rPr>
              <a:t>concurrent</a:t>
            </a:r>
            <a:r>
              <a:rPr lang="en-US" sz="2200" dirty="0">
                <a:latin typeface="Constantia" pitchFamily="18" charset="0"/>
              </a:rPr>
              <a:t> and </a:t>
            </a:r>
            <a:r>
              <a:rPr lang="en-US" sz="2200" b="1" i="1" dirty="0">
                <a:solidFill>
                  <a:srgbClr val="FF0000"/>
                </a:solidFill>
                <a:latin typeface="Constantia" pitchFamily="18" charset="0"/>
              </a:rPr>
              <a:t>parallel project paths, </a:t>
            </a:r>
            <a:r>
              <a:rPr lang="en-US" sz="2200" dirty="0">
                <a:latin typeface="Constantia" pitchFamily="18" charset="0"/>
              </a:rPr>
              <a:t>which can be constructed throughout the network diagram.</a:t>
            </a:r>
          </a:p>
        </p:txBody>
      </p:sp>
      <p:sp>
        <p:nvSpPr>
          <p:cNvPr id="8" name="Action Button: Help 7">
            <a:hlinkClick r:id="" action="ppaction://noaction" highlightClick="1"/>
          </p:cNvPr>
          <p:cNvSpPr/>
          <p:nvPr/>
        </p:nvSpPr>
        <p:spPr>
          <a:xfrm>
            <a:off x="5867400" y="2272723"/>
            <a:ext cx="1943100" cy="7239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Real examples?</a:t>
            </a:r>
          </a:p>
        </p:txBody>
      </p:sp>
      <p:sp>
        <p:nvSpPr>
          <p:cNvPr id="27649" name="Text Box 2"/>
          <p:cNvSpPr txBox="1">
            <a:spLocks noChangeArrowheads="1"/>
          </p:cNvSpPr>
          <p:nvPr/>
        </p:nvSpPr>
        <p:spPr bwMode="auto">
          <a:xfrm>
            <a:off x="472611" y="5257800"/>
            <a:ext cx="829073" cy="246221"/>
          </a:xfrm>
          <a:prstGeom prst="rect">
            <a:avLst/>
          </a:prstGeom>
          <a:noFill/>
          <a:ln w="9525">
            <a:noFill/>
            <a:miter lim="800000"/>
            <a:headEnd/>
            <a:tailEnd/>
          </a:ln>
        </p:spPr>
        <p:txBody>
          <a:bodyPr wrap="none">
            <a:spAutoFit/>
          </a:bodyPr>
          <a:lstStyle/>
          <a:p>
            <a:r>
              <a:rPr lang="en-US" sz="1000" dirty="0"/>
              <a:t>Figure 9.6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2"/>
          <p:cNvSpPr txBox="1">
            <a:spLocks noChangeArrowheads="1"/>
          </p:cNvSpPr>
          <p:nvPr/>
        </p:nvSpPr>
        <p:spPr bwMode="auto">
          <a:xfrm>
            <a:off x="686109" y="5637053"/>
            <a:ext cx="829073" cy="246221"/>
          </a:xfrm>
          <a:prstGeom prst="rect">
            <a:avLst/>
          </a:prstGeom>
          <a:noFill/>
          <a:ln w="9525">
            <a:noFill/>
            <a:miter lim="800000"/>
            <a:headEnd/>
            <a:tailEnd/>
          </a:ln>
        </p:spPr>
        <p:txBody>
          <a:bodyPr wrap="none">
            <a:spAutoFit/>
          </a:bodyPr>
          <a:lstStyle/>
          <a:p>
            <a:r>
              <a:rPr lang="en-US" sz="1000" dirty="0"/>
              <a:t>Figure 9.7  </a:t>
            </a:r>
          </a:p>
        </p:txBody>
      </p:sp>
      <p:pic>
        <p:nvPicPr>
          <p:cNvPr id="28674" name="Picture 3" descr="FG_09_007"/>
          <p:cNvPicPr>
            <a:picLocks noChangeAspect="1" noChangeArrowheads="1"/>
          </p:cNvPicPr>
          <p:nvPr/>
        </p:nvPicPr>
        <p:blipFill>
          <a:blip r:embed="rId2"/>
          <a:srcRect/>
          <a:stretch>
            <a:fillRect/>
          </a:stretch>
        </p:blipFill>
        <p:spPr bwMode="auto">
          <a:xfrm>
            <a:off x="685800" y="1524000"/>
            <a:ext cx="7429500" cy="3886200"/>
          </a:xfrm>
          <a:prstGeom prst="rect">
            <a:avLst/>
          </a:prstGeom>
          <a:noFill/>
          <a:ln w="9525">
            <a:noFill/>
            <a:miter lim="800000"/>
            <a:headEnd/>
            <a:tailEnd/>
          </a:ln>
        </p:spPr>
      </p:pic>
      <p:sp>
        <p:nvSpPr>
          <p:cNvPr id="2" name="Title 1"/>
          <p:cNvSpPr>
            <a:spLocks noGrp="1"/>
          </p:cNvSpPr>
          <p:nvPr>
            <p:ph type="title"/>
          </p:nvPr>
        </p:nvSpPr>
        <p:spPr>
          <a:xfrm>
            <a:off x="457200" y="533400"/>
            <a:ext cx="8305800" cy="1143000"/>
          </a:xfrm>
        </p:spPr>
        <p:txBody>
          <a:bodyPr/>
          <a:lstStyle/>
          <a:p>
            <a:pPr eaLnBrk="1" fontAlgn="auto" hangingPunct="1">
              <a:spcAft>
                <a:spcPts val="0"/>
              </a:spcAft>
              <a:defRPr/>
            </a:pPr>
            <a:r>
              <a:rPr lang="en-US" b="1" dirty="0"/>
              <a:t>Merge Activity</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B6A36EA6-06A0-40F1-BC26-45C1D1BC2A30}" type="slidenum">
              <a:rPr lang="en-US">
                <a:solidFill>
                  <a:srgbClr val="045C75"/>
                </a:solidFill>
                <a:cs typeface="Arial" charset="0"/>
              </a:rPr>
              <a:pPr fontAlgn="base">
                <a:spcBef>
                  <a:spcPct val="0"/>
                </a:spcBef>
                <a:spcAft>
                  <a:spcPct val="0"/>
                </a:spcAft>
                <a:defRPr/>
              </a:pPr>
              <a:t>18</a:t>
            </a:fld>
            <a:endParaRPr lang="en-US" dirty="0">
              <a:solidFill>
                <a:srgbClr val="045C75"/>
              </a:solidFill>
              <a:cs typeface="Arial" charset="0"/>
            </a:endParaRPr>
          </a:p>
        </p:txBody>
      </p:sp>
      <p:sp>
        <p:nvSpPr>
          <p:cNvPr id="9" name="Action Button: Help 8">
            <a:hlinkClick r:id="" action="ppaction://noaction" highlightClick="1"/>
          </p:cNvPr>
          <p:cNvSpPr/>
          <p:nvPr/>
        </p:nvSpPr>
        <p:spPr>
          <a:xfrm>
            <a:off x="4424499" y="228600"/>
            <a:ext cx="2362200" cy="9906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Real examples?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2"/>
          <p:cNvSpPr txBox="1">
            <a:spLocks noChangeArrowheads="1"/>
          </p:cNvSpPr>
          <p:nvPr/>
        </p:nvSpPr>
        <p:spPr bwMode="auto">
          <a:xfrm>
            <a:off x="746125" y="5675313"/>
            <a:ext cx="829073" cy="246221"/>
          </a:xfrm>
          <a:prstGeom prst="rect">
            <a:avLst/>
          </a:prstGeom>
          <a:noFill/>
          <a:ln w="9525">
            <a:noFill/>
            <a:miter lim="800000"/>
            <a:headEnd/>
            <a:tailEnd/>
          </a:ln>
        </p:spPr>
        <p:txBody>
          <a:bodyPr wrap="none">
            <a:spAutoFit/>
          </a:bodyPr>
          <a:lstStyle/>
          <a:p>
            <a:r>
              <a:rPr lang="en-US" sz="1000" dirty="0"/>
              <a:t>Figure 9.8  </a:t>
            </a:r>
          </a:p>
        </p:txBody>
      </p:sp>
      <p:pic>
        <p:nvPicPr>
          <p:cNvPr id="29698" name="Picture 3" descr="FG_09_008"/>
          <p:cNvPicPr>
            <a:picLocks noChangeAspect="1" noChangeArrowheads="1"/>
          </p:cNvPicPr>
          <p:nvPr/>
        </p:nvPicPr>
        <p:blipFill>
          <a:blip r:embed="rId2"/>
          <a:srcRect/>
          <a:stretch>
            <a:fillRect/>
          </a:stretch>
        </p:blipFill>
        <p:spPr bwMode="auto">
          <a:xfrm>
            <a:off x="746125" y="1676400"/>
            <a:ext cx="7331075" cy="3998913"/>
          </a:xfrm>
          <a:prstGeom prst="rect">
            <a:avLst/>
          </a:prstGeom>
          <a:noFill/>
          <a:ln w="9525">
            <a:noFill/>
            <a:miter lim="800000"/>
            <a:headEnd/>
            <a:tailEnd/>
          </a:ln>
        </p:spPr>
      </p:pic>
      <p:sp>
        <p:nvSpPr>
          <p:cNvPr id="2" name="Title 1"/>
          <p:cNvSpPr>
            <a:spLocks noGrp="1"/>
          </p:cNvSpPr>
          <p:nvPr>
            <p:ph type="title"/>
          </p:nvPr>
        </p:nvSpPr>
        <p:spPr>
          <a:xfrm>
            <a:off x="457200" y="533400"/>
            <a:ext cx="8305800" cy="1143000"/>
          </a:xfrm>
        </p:spPr>
        <p:txBody>
          <a:bodyPr/>
          <a:lstStyle/>
          <a:p>
            <a:pPr eaLnBrk="1" fontAlgn="auto" hangingPunct="1">
              <a:spcAft>
                <a:spcPts val="0"/>
              </a:spcAft>
              <a:defRPr/>
            </a:pPr>
            <a:r>
              <a:rPr lang="en-US" b="1" dirty="0"/>
              <a:t>Burst Activity</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C20CD45D-4682-426F-9D3A-807AECAFFB80}" type="slidenum">
              <a:rPr lang="en-US">
                <a:solidFill>
                  <a:srgbClr val="045C75"/>
                </a:solidFill>
                <a:cs typeface="Arial" charset="0"/>
              </a:rPr>
              <a:pPr fontAlgn="base">
                <a:spcBef>
                  <a:spcPct val="0"/>
                </a:spcBef>
                <a:spcAft>
                  <a:spcPct val="0"/>
                </a:spcAft>
                <a:defRPr/>
              </a:pPr>
              <a:t>19</a:t>
            </a:fld>
            <a:endParaRPr lang="en-US" dirty="0">
              <a:solidFill>
                <a:srgbClr val="045C75"/>
              </a:solidFill>
              <a:cs typeface="Arial" charset="0"/>
            </a:endParaRPr>
          </a:p>
        </p:txBody>
      </p:sp>
      <p:sp>
        <p:nvSpPr>
          <p:cNvPr id="7" name="Action Button: Help 6">
            <a:hlinkClick r:id="" action="ppaction://noaction" highlightClick="1"/>
          </p:cNvPr>
          <p:cNvSpPr/>
          <p:nvPr/>
        </p:nvSpPr>
        <p:spPr>
          <a:xfrm>
            <a:off x="4411662" y="431800"/>
            <a:ext cx="2362200" cy="9906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Real examples?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7200" y="533400"/>
            <a:ext cx="8229600" cy="1143000"/>
          </a:xfrm>
        </p:spPr>
        <p:txBody>
          <a:bodyPr/>
          <a:lstStyle/>
          <a:p>
            <a:pPr eaLnBrk="1" hangingPunct="1"/>
            <a:r>
              <a:rPr lang="en-US" dirty="0"/>
              <a:t>Module Learning Objectives</a:t>
            </a:r>
            <a:endParaRPr lang="en-US" b="1" dirty="0"/>
          </a:p>
        </p:txBody>
      </p:sp>
      <p:sp>
        <p:nvSpPr>
          <p:cNvPr id="50178" name="Content Placeholder 2"/>
          <p:cNvSpPr>
            <a:spLocks noGrp="1"/>
          </p:cNvSpPr>
          <p:nvPr>
            <p:ph idx="1"/>
          </p:nvPr>
        </p:nvSpPr>
        <p:spPr>
          <a:xfrm>
            <a:off x="340178" y="1704703"/>
            <a:ext cx="8229600" cy="4389438"/>
          </a:xfrm>
        </p:spPr>
        <p:txBody>
          <a:bodyPr/>
          <a:lstStyle/>
          <a:p>
            <a:pPr eaLnBrk="1" hangingPunct="1"/>
            <a:r>
              <a:rPr lang="en-US" dirty="0"/>
              <a:t>Understand how to create a Schedule Management </a:t>
            </a:r>
            <a:r>
              <a:rPr lang="en-US" b="1" dirty="0"/>
              <a:t>Plan</a:t>
            </a:r>
          </a:p>
          <a:p>
            <a:pPr eaLnBrk="1" hangingPunct="1"/>
            <a:r>
              <a:rPr lang="en-US" dirty="0"/>
              <a:t>Understand and apply key </a:t>
            </a:r>
            <a:r>
              <a:rPr lang="en-US" b="1" dirty="0"/>
              <a:t>scheduling terminology.</a:t>
            </a:r>
          </a:p>
          <a:p>
            <a:pPr eaLnBrk="1" hangingPunct="1"/>
            <a:r>
              <a:rPr lang="en-US" dirty="0"/>
              <a:t>Apply the </a:t>
            </a:r>
            <a:r>
              <a:rPr lang="en-US" b="1" dirty="0"/>
              <a:t>logic</a:t>
            </a:r>
            <a:r>
              <a:rPr lang="en-US" dirty="0"/>
              <a:t> used to create activity networks, including predecessor and successor tasks.</a:t>
            </a:r>
          </a:p>
          <a:p>
            <a:pPr eaLnBrk="1" hangingPunct="1"/>
            <a:r>
              <a:rPr lang="en-US" dirty="0"/>
              <a:t>Develop an activity </a:t>
            </a:r>
            <a:r>
              <a:rPr lang="en-US" b="1" dirty="0"/>
              <a:t>network</a:t>
            </a:r>
            <a:r>
              <a:rPr lang="en-US" dirty="0"/>
              <a:t> using Activity-on-Node (AON or AOA) techniques.</a:t>
            </a:r>
          </a:p>
          <a:p>
            <a:pPr eaLnBrk="1" hangingPunct="1"/>
            <a:r>
              <a:rPr lang="en-US" dirty="0"/>
              <a:t>Perform </a:t>
            </a:r>
            <a:r>
              <a:rPr lang="en-US" b="1" dirty="0"/>
              <a:t>activity duration estimation </a:t>
            </a:r>
            <a:r>
              <a:rPr lang="en-US" dirty="0"/>
              <a:t>based on the use of probabilistic estimating techniques.</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00FF57E5-1691-428F-89BB-06D878209759}" type="slidenum">
              <a:rPr lang="en-US">
                <a:solidFill>
                  <a:srgbClr val="045C75"/>
                </a:solidFill>
                <a:cs typeface="Arial" charset="0"/>
              </a:rPr>
              <a:pPr fontAlgn="base">
                <a:spcBef>
                  <a:spcPct val="0"/>
                </a:spcBef>
                <a:spcAft>
                  <a:spcPct val="0"/>
                </a:spcAft>
                <a:defRPr/>
              </a:pPr>
              <a:t>2</a:t>
            </a:fld>
            <a:endParaRPr lang="en-US" dirty="0">
              <a:solidFill>
                <a:srgbClr val="045C75"/>
              </a:solidFill>
              <a:cs typeface="Arial" charset="0"/>
            </a:endParaRPr>
          </a:p>
        </p:txBody>
      </p:sp>
    </p:spTree>
    <p:extLst>
      <p:ext uri="{BB962C8B-B14F-4D97-AF65-F5344CB8AC3E}">
        <p14:creationId xmlns:p14="http://schemas.microsoft.com/office/powerpoint/2010/main" val="34136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descr="FG_09_010"/>
          <p:cNvPicPr>
            <a:picLocks noChangeAspect="1" noChangeArrowheads="1"/>
          </p:cNvPicPr>
          <p:nvPr/>
        </p:nvPicPr>
        <p:blipFill>
          <a:blip r:embed="rId2"/>
          <a:srcRect/>
          <a:stretch>
            <a:fillRect/>
          </a:stretch>
        </p:blipFill>
        <p:spPr bwMode="auto">
          <a:xfrm>
            <a:off x="457200" y="1371600"/>
            <a:ext cx="8229600" cy="4089400"/>
          </a:xfrm>
          <a:prstGeom prst="rect">
            <a:avLst/>
          </a:prstGeom>
          <a:noFill/>
          <a:ln w="9525">
            <a:noFill/>
            <a:miter lim="800000"/>
            <a:headEnd/>
            <a:tailEnd/>
          </a:ln>
        </p:spPr>
      </p:pic>
      <p:sp>
        <p:nvSpPr>
          <p:cNvPr id="2" name="Title 1"/>
          <p:cNvSpPr>
            <a:spLocks noGrp="1"/>
          </p:cNvSpPr>
          <p:nvPr>
            <p:ph type="title"/>
          </p:nvPr>
        </p:nvSpPr>
        <p:spPr>
          <a:xfrm>
            <a:off x="457200" y="228600"/>
            <a:ext cx="8305800" cy="1143000"/>
          </a:xfrm>
        </p:spPr>
        <p:txBody>
          <a:bodyPr/>
          <a:lstStyle/>
          <a:p>
            <a:pPr eaLnBrk="1" fontAlgn="auto" hangingPunct="1">
              <a:spcAft>
                <a:spcPts val="0"/>
              </a:spcAft>
              <a:defRPr/>
            </a:pPr>
            <a:r>
              <a:rPr lang="en-US" b="1" dirty="0"/>
              <a:t>A Complete Activity Network</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5CD3AED7-E5C2-49E2-ADB3-21313D5C4562}" type="slidenum">
              <a:rPr lang="en-US">
                <a:solidFill>
                  <a:srgbClr val="045C75"/>
                </a:solidFill>
                <a:cs typeface="Arial" charset="0"/>
              </a:rPr>
              <a:pPr fontAlgn="base">
                <a:spcBef>
                  <a:spcPct val="0"/>
                </a:spcBef>
                <a:spcAft>
                  <a:spcPct val="0"/>
                </a:spcAft>
                <a:defRPr/>
              </a:pPr>
              <a:t>20</a:t>
            </a:fld>
            <a:endParaRPr lang="en-US" dirty="0">
              <a:solidFill>
                <a:srgbClr val="045C75"/>
              </a:solidFill>
              <a:cs typeface="Arial" charset="0"/>
            </a:endParaRPr>
          </a:p>
        </p:txBody>
      </p:sp>
      <p:sp>
        <p:nvSpPr>
          <p:cNvPr id="30721" name="Text Box 2"/>
          <p:cNvSpPr txBox="1">
            <a:spLocks noChangeArrowheads="1"/>
          </p:cNvSpPr>
          <p:nvPr/>
        </p:nvSpPr>
        <p:spPr bwMode="auto">
          <a:xfrm>
            <a:off x="457200" y="3962400"/>
            <a:ext cx="864339" cy="246221"/>
          </a:xfrm>
          <a:prstGeom prst="rect">
            <a:avLst/>
          </a:prstGeom>
          <a:noFill/>
          <a:ln w="9525">
            <a:noFill/>
            <a:miter lim="800000"/>
            <a:headEnd/>
            <a:tailEnd/>
          </a:ln>
        </p:spPr>
        <p:txBody>
          <a:bodyPr wrap="none">
            <a:spAutoFit/>
          </a:bodyPr>
          <a:lstStyle/>
          <a:p>
            <a:r>
              <a:rPr lang="en-US" sz="1000" dirty="0"/>
              <a:t>Figure 9.10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3056"/>
            <a:ext cx="8229600" cy="1143000"/>
          </a:xfrm>
        </p:spPr>
        <p:txBody>
          <a:bodyPr/>
          <a:lstStyle/>
          <a:p>
            <a:r>
              <a:rPr lang="en-US" dirty="0"/>
              <a:t>Rules  for Network Development</a:t>
            </a:r>
          </a:p>
        </p:txBody>
      </p:sp>
      <p:sp>
        <p:nvSpPr>
          <p:cNvPr id="3" name="Content Placeholder 2"/>
          <p:cNvSpPr>
            <a:spLocks noGrp="1"/>
          </p:cNvSpPr>
          <p:nvPr>
            <p:ph idx="1"/>
          </p:nvPr>
        </p:nvSpPr>
        <p:spPr>
          <a:xfrm>
            <a:off x="304800" y="990600"/>
            <a:ext cx="8229600" cy="4953000"/>
          </a:xfrm>
        </p:spPr>
        <p:txBody>
          <a:bodyPr/>
          <a:lstStyle/>
          <a:p>
            <a:pPr marL="514350" indent="-514350">
              <a:buFont typeface="+mj-lt"/>
              <a:buAutoNum type="arabicPeriod"/>
            </a:pPr>
            <a:r>
              <a:rPr lang="en-US" sz="2400" dirty="0"/>
              <a:t>Some determination of activity </a:t>
            </a:r>
            <a:r>
              <a:rPr lang="en-US" sz="2400" b="1" dirty="0"/>
              <a:t>precedence</a:t>
            </a:r>
            <a:r>
              <a:rPr lang="en-US" sz="2400" dirty="0"/>
              <a:t> ordering must be done prior to creating the network.</a:t>
            </a:r>
          </a:p>
          <a:p>
            <a:pPr marL="514350" indent="-514350">
              <a:buFont typeface="+mj-lt"/>
              <a:buAutoNum type="arabicPeriod"/>
            </a:pPr>
            <a:r>
              <a:rPr lang="en-US" sz="2400" dirty="0"/>
              <a:t>Network diagrams usually flow </a:t>
            </a:r>
            <a:r>
              <a:rPr lang="en-US" sz="2400" b="1" dirty="0"/>
              <a:t>left to right</a:t>
            </a:r>
            <a:r>
              <a:rPr lang="en-US" sz="2400" dirty="0"/>
              <a:t>.</a:t>
            </a:r>
          </a:p>
          <a:p>
            <a:pPr marL="514350" indent="-514350">
              <a:buFont typeface="+mj-lt"/>
              <a:buAutoNum type="arabicPeriod"/>
            </a:pPr>
            <a:r>
              <a:rPr lang="en-US" sz="2400" dirty="0"/>
              <a:t>An </a:t>
            </a:r>
            <a:r>
              <a:rPr lang="en-US" sz="2400" b="1" dirty="0"/>
              <a:t>activity cannot begin </a:t>
            </a:r>
            <a:r>
              <a:rPr lang="en-US" sz="2400" dirty="0"/>
              <a:t>until all preceding connected activities have been completed.</a:t>
            </a:r>
          </a:p>
          <a:p>
            <a:pPr marL="514350" indent="-514350">
              <a:buFont typeface="+mj-lt"/>
              <a:buAutoNum type="arabicPeriod"/>
            </a:pPr>
            <a:r>
              <a:rPr lang="en-US" sz="2400" dirty="0"/>
              <a:t>Arrows on networks indicate precedence and logical flow.</a:t>
            </a:r>
          </a:p>
          <a:p>
            <a:pPr marL="514350" indent="-514350">
              <a:buFont typeface="+mj-lt"/>
              <a:buAutoNum type="arabicPeriod"/>
            </a:pPr>
            <a:r>
              <a:rPr lang="en-US" sz="2400" dirty="0"/>
              <a:t> Each activity should have a </a:t>
            </a:r>
            <a:r>
              <a:rPr lang="en-US" sz="2400" b="1" dirty="0"/>
              <a:t>unique identifier </a:t>
            </a:r>
            <a:r>
              <a:rPr lang="en-US" sz="2400" dirty="0"/>
              <a:t>associated with it (number, letter , WBS code etc.).</a:t>
            </a:r>
          </a:p>
          <a:p>
            <a:pPr marL="514350" indent="-514350">
              <a:buFont typeface="+mj-lt"/>
              <a:buAutoNum type="arabicPeriod"/>
            </a:pPr>
            <a:r>
              <a:rPr lang="en-US" sz="2400" b="1" dirty="0"/>
              <a:t>Looping</a:t>
            </a:r>
            <a:r>
              <a:rPr lang="en-US" sz="2400" dirty="0"/>
              <a:t>, or recycling through activities, is not permitted.</a:t>
            </a:r>
          </a:p>
          <a:p>
            <a:pPr marL="514350" indent="-514350">
              <a:buFont typeface="+mj-lt"/>
              <a:buAutoNum type="arabicPeriod"/>
            </a:pPr>
            <a:r>
              <a:rPr lang="en-US" sz="2400" dirty="0"/>
              <a:t>It is common to start a project from a single beginning node and end on a single node.</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21</a:t>
            </a:fld>
            <a:endParaRPr lang="en-US" dirty="0"/>
          </a:p>
        </p:txBody>
      </p:sp>
    </p:spTree>
    <p:extLst>
      <p:ext uri="{BB962C8B-B14F-4D97-AF65-F5344CB8AC3E}">
        <p14:creationId xmlns:p14="http://schemas.microsoft.com/office/powerpoint/2010/main" val="229724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22</a:t>
            </a:fld>
            <a:endParaRPr lang="en-US" dirty="0"/>
          </a:p>
        </p:txBody>
      </p:sp>
      <p:graphicFrame>
        <p:nvGraphicFramePr>
          <p:cNvPr id="5" name="Table 4"/>
          <p:cNvGraphicFramePr>
            <a:graphicFrameLocks noGrp="1"/>
          </p:cNvGraphicFramePr>
          <p:nvPr>
            <p:extLst/>
          </p:nvPr>
        </p:nvGraphicFramePr>
        <p:xfrm>
          <a:off x="776235" y="769483"/>
          <a:ext cx="7543800" cy="5791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295599">
                <a:tc>
                  <a:txBody>
                    <a:bodyPr/>
                    <a:lstStyle/>
                    <a:p>
                      <a:r>
                        <a:rPr lang="en-US" sz="1400" dirty="0"/>
                        <a:t>Activity</a:t>
                      </a:r>
                    </a:p>
                  </a:txBody>
                  <a:tcPr/>
                </a:tc>
                <a:tc>
                  <a:txBody>
                    <a:bodyPr/>
                    <a:lstStyle/>
                    <a:p>
                      <a:r>
                        <a:rPr lang="en-US" sz="1400" dirty="0"/>
                        <a:t>Description</a:t>
                      </a:r>
                    </a:p>
                  </a:txBody>
                  <a:tcPr/>
                </a:tc>
                <a:tc>
                  <a:txBody>
                    <a:bodyPr/>
                    <a:lstStyle/>
                    <a:p>
                      <a:r>
                        <a:rPr lang="en-US" sz="1400" dirty="0"/>
                        <a:t>Predecessors</a:t>
                      </a:r>
                    </a:p>
                  </a:txBody>
                  <a:tcPr/>
                </a:tc>
                <a:extLst>
                  <a:ext uri="{0D108BD9-81ED-4DB2-BD59-A6C34878D82A}">
                    <a16:rowId xmlns:a16="http://schemas.microsoft.com/office/drawing/2014/main" val="10000"/>
                  </a:ext>
                </a:extLst>
              </a:tr>
              <a:tr h="295599">
                <a:tc>
                  <a:txBody>
                    <a:bodyPr/>
                    <a:lstStyle/>
                    <a:p>
                      <a:r>
                        <a:rPr lang="en-US" sz="1400" dirty="0"/>
                        <a:t>1.1</a:t>
                      </a:r>
                    </a:p>
                  </a:txBody>
                  <a:tcPr/>
                </a:tc>
                <a:tc>
                  <a:txBody>
                    <a:bodyPr/>
                    <a:lstStyle/>
                    <a:p>
                      <a:r>
                        <a:rPr lang="en-US" sz="1400" dirty="0"/>
                        <a:t>Decide on date</a:t>
                      </a:r>
                    </a:p>
                  </a:txBody>
                  <a:tcPr/>
                </a:tc>
                <a:tc>
                  <a:txBody>
                    <a:bodyPr/>
                    <a:lstStyle/>
                    <a:p>
                      <a:r>
                        <a:rPr lang="en-US" sz="1400" dirty="0"/>
                        <a:t>None</a:t>
                      </a:r>
                    </a:p>
                  </a:txBody>
                  <a:tcPr/>
                </a:tc>
                <a:extLst>
                  <a:ext uri="{0D108BD9-81ED-4DB2-BD59-A6C34878D82A}">
                    <a16:rowId xmlns:a16="http://schemas.microsoft.com/office/drawing/2014/main" val="10001"/>
                  </a:ext>
                </a:extLst>
              </a:tr>
              <a:tr h="295599">
                <a:tc>
                  <a:txBody>
                    <a:bodyPr/>
                    <a:lstStyle/>
                    <a:p>
                      <a:r>
                        <a:rPr lang="en-US" sz="1400" dirty="0"/>
                        <a:t>1.2</a:t>
                      </a:r>
                    </a:p>
                  </a:txBody>
                  <a:tcPr/>
                </a:tc>
                <a:tc>
                  <a:txBody>
                    <a:bodyPr/>
                    <a:lstStyle/>
                    <a:p>
                      <a:r>
                        <a:rPr lang="en-US" sz="1400" dirty="0"/>
                        <a:t>Marriage License</a:t>
                      </a:r>
                    </a:p>
                  </a:txBody>
                  <a:tcPr/>
                </a:tc>
                <a:tc>
                  <a:txBody>
                    <a:bodyPr/>
                    <a:lstStyle/>
                    <a:p>
                      <a:r>
                        <a:rPr lang="en-US" sz="1400" dirty="0"/>
                        <a:t>1.1</a:t>
                      </a:r>
                    </a:p>
                  </a:txBody>
                  <a:tcPr/>
                </a:tc>
                <a:extLst>
                  <a:ext uri="{0D108BD9-81ED-4DB2-BD59-A6C34878D82A}">
                    <a16:rowId xmlns:a16="http://schemas.microsoft.com/office/drawing/2014/main" val="10002"/>
                  </a:ext>
                </a:extLst>
              </a:tr>
              <a:tr h="295599">
                <a:tc>
                  <a:txBody>
                    <a:bodyPr/>
                    <a:lstStyle/>
                    <a:p>
                      <a:r>
                        <a:rPr lang="en-US" sz="1400" dirty="0"/>
                        <a:t>1.3.1</a:t>
                      </a:r>
                    </a:p>
                  </a:txBody>
                  <a:tcPr/>
                </a:tc>
                <a:tc>
                  <a:txBody>
                    <a:bodyPr/>
                    <a:lstStyle/>
                    <a:p>
                      <a:r>
                        <a:rPr lang="en-US" sz="1400" dirty="0"/>
                        <a:t>Rent church</a:t>
                      </a:r>
                    </a:p>
                  </a:txBody>
                  <a:tcPr/>
                </a:tc>
                <a:tc>
                  <a:txBody>
                    <a:bodyPr/>
                    <a:lstStyle/>
                    <a:p>
                      <a:r>
                        <a:rPr lang="en-US" sz="1400" dirty="0"/>
                        <a:t>1.1</a:t>
                      </a:r>
                    </a:p>
                  </a:txBody>
                  <a:tcPr/>
                </a:tc>
                <a:extLst>
                  <a:ext uri="{0D108BD9-81ED-4DB2-BD59-A6C34878D82A}">
                    <a16:rowId xmlns:a16="http://schemas.microsoft.com/office/drawing/2014/main" val="10003"/>
                  </a:ext>
                </a:extLst>
              </a:tr>
              <a:tr h="295599">
                <a:tc>
                  <a:txBody>
                    <a:bodyPr/>
                    <a:lstStyle/>
                    <a:p>
                      <a:r>
                        <a:rPr lang="en-US" sz="1400" dirty="0"/>
                        <a:t>1.3.2</a:t>
                      </a:r>
                    </a:p>
                  </a:txBody>
                  <a:tcPr/>
                </a:tc>
                <a:tc>
                  <a:txBody>
                    <a:bodyPr/>
                    <a:lstStyle/>
                    <a:p>
                      <a:r>
                        <a:rPr lang="en-US" sz="1400" dirty="0"/>
                        <a:t>Florist</a:t>
                      </a:r>
                    </a:p>
                  </a:txBody>
                  <a:tcPr/>
                </a:tc>
                <a:tc>
                  <a:txBody>
                    <a:bodyPr/>
                    <a:lstStyle/>
                    <a:p>
                      <a:r>
                        <a:rPr lang="en-US" sz="1400" dirty="0"/>
                        <a:t>1.1</a:t>
                      </a:r>
                    </a:p>
                  </a:txBody>
                  <a:tcPr/>
                </a:tc>
                <a:extLst>
                  <a:ext uri="{0D108BD9-81ED-4DB2-BD59-A6C34878D82A}">
                    <a16:rowId xmlns:a16="http://schemas.microsoft.com/office/drawing/2014/main" val="10004"/>
                  </a:ext>
                </a:extLst>
              </a:tr>
              <a:tr h="295599">
                <a:tc>
                  <a:txBody>
                    <a:bodyPr/>
                    <a:lstStyle/>
                    <a:p>
                      <a:r>
                        <a:rPr lang="en-US" sz="1400" dirty="0"/>
                        <a:t>1.3.3</a:t>
                      </a:r>
                    </a:p>
                  </a:txBody>
                  <a:tcPr/>
                </a:tc>
                <a:tc>
                  <a:txBody>
                    <a:bodyPr/>
                    <a:lstStyle/>
                    <a:p>
                      <a:r>
                        <a:rPr lang="en-US" sz="1400" dirty="0"/>
                        <a:t>Create/Print Programs</a:t>
                      </a:r>
                    </a:p>
                  </a:txBody>
                  <a:tcPr/>
                </a:tc>
                <a:tc>
                  <a:txBody>
                    <a:bodyPr/>
                    <a:lstStyle/>
                    <a:p>
                      <a:r>
                        <a:rPr lang="en-US" sz="1400" dirty="0"/>
                        <a:t>1.1</a:t>
                      </a:r>
                    </a:p>
                  </a:txBody>
                  <a:tcPr/>
                </a:tc>
                <a:extLst>
                  <a:ext uri="{0D108BD9-81ED-4DB2-BD59-A6C34878D82A}">
                    <a16:rowId xmlns:a16="http://schemas.microsoft.com/office/drawing/2014/main" val="10005"/>
                  </a:ext>
                </a:extLst>
              </a:tr>
              <a:tr h="295599">
                <a:tc>
                  <a:txBody>
                    <a:bodyPr/>
                    <a:lstStyle/>
                    <a:p>
                      <a:r>
                        <a:rPr lang="en-US" sz="1400" dirty="0"/>
                        <a:t>1.3.4</a:t>
                      </a:r>
                    </a:p>
                  </a:txBody>
                  <a:tcPr/>
                </a:tc>
                <a:tc>
                  <a:txBody>
                    <a:bodyPr/>
                    <a:lstStyle/>
                    <a:p>
                      <a:r>
                        <a:rPr lang="en-US" sz="1400" dirty="0"/>
                        <a:t>Hire Photographer</a:t>
                      </a:r>
                    </a:p>
                  </a:txBody>
                  <a:tcPr/>
                </a:tc>
                <a:tc>
                  <a:txBody>
                    <a:bodyPr/>
                    <a:lstStyle/>
                    <a:p>
                      <a:r>
                        <a:rPr lang="en-US" sz="1400" dirty="0"/>
                        <a:t>1.1</a:t>
                      </a:r>
                    </a:p>
                  </a:txBody>
                  <a:tcPr/>
                </a:tc>
                <a:extLst>
                  <a:ext uri="{0D108BD9-81ED-4DB2-BD59-A6C34878D82A}">
                    <a16:rowId xmlns:a16="http://schemas.microsoft.com/office/drawing/2014/main" val="10006"/>
                  </a:ext>
                </a:extLst>
              </a:tr>
              <a:tr h="295599">
                <a:tc>
                  <a:txBody>
                    <a:bodyPr/>
                    <a:lstStyle/>
                    <a:p>
                      <a:r>
                        <a:rPr lang="en-US" sz="1400" dirty="0"/>
                        <a:t>1.3.5</a:t>
                      </a:r>
                    </a:p>
                  </a:txBody>
                  <a:tcPr/>
                </a:tc>
                <a:tc>
                  <a:txBody>
                    <a:bodyPr/>
                    <a:lstStyle/>
                    <a:p>
                      <a:r>
                        <a:rPr lang="en-US" sz="1400" dirty="0"/>
                        <a:t>Wedding Ceremony</a:t>
                      </a:r>
                    </a:p>
                  </a:txBody>
                  <a:tcPr/>
                </a:tc>
                <a:tc>
                  <a:txBody>
                    <a:bodyPr/>
                    <a:lstStyle/>
                    <a:p>
                      <a:r>
                        <a:rPr lang="en-US" sz="1400" dirty="0"/>
                        <a:t>1.2, 1.3.1. 1.3.2. 1.3.3. 1.3.4</a:t>
                      </a:r>
                    </a:p>
                  </a:txBody>
                  <a:tcPr/>
                </a:tc>
                <a:extLst>
                  <a:ext uri="{0D108BD9-81ED-4DB2-BD59-A6C34878D82A}">
                    <a16:rowId xmlns:a16="http://schemas.microsoft.com/office/drawing/2014/main" val="10007"/>
                  </a:ext>
                </a:extLst>
              </a:tr>
              <a:tr h="295599">
                <a:tc>
                  <a:txBody>
                    <a:bodyPr/>
                    <a:lstStyle/>
                    <a:p>
                      <a:r>
                        <a:rPr lang="en-US" sz="1400" dirty="0"/>
                        <a:t>1.4.1</a:t>
                      </a:r>
                    </a:p>
                  </a:txBody>
                  <a:tcPr/>
                </a:tc>
                <a:tc>
                  <a:txBody>
                    <a:bodyPr/>
                    <a:lstStyle/>
                    <a:p>
                      <a:r>
                        <a:rPr lang="en-US" sz="1400" dirty="0"/>
                        <a:t>Develop Guest List</a:t>
                      </a:r>
                    </a:p>
                  </a:txBody>
                  <a:tcPr/>
                </a:tc>
                <a:tc>
                  <a:txBody>
                    <a:bodyPr/>
                    <a:lstStyle/>
                    <a:p>
                      <a:r>
                        <a:rPr lang="en-US" sz="1400" dirty="0"/>
                        <a:t>1.1</a:t>
                      </a:r>
                    </a:p>
                  </a:txBody>
                  <a:tcPr/>
                </a:tc>
                <a:extLst>
                  <a:ext uri="{0D108BD9-81ED-4DB2-BD59-A6C34878D82A}">
                    <a16:rowId xmlns:a16="http://schemas.microsoft.com/office/drawing/2014/main" val="10008"/>
                  </a:ext>
                </a:extLst>
              </a:tr>
              <a:tr h="295599">
                <a:tc>
                  <a:txBody>
                    <a:bodyPr/>
                    <a:lstStyle/>
                    <a:p>
                      <a:r>
                        <a:rPr lang="en-US" sz="1400" dirty="0"/>
                        <a:t>1.4.2</a:t>
                      </a:r>
                    </a:p>
                  </a:txBody>
                  <a:tcPr/>
                </a:tc>
                <a:tc>
                  <a:txBody>
                    <a:bodyPr/>
                    <a:lstStyle/>
                    <a:p>
                      <a:r>
                        <a:rPr lang="en-US" sz="1400" dirty="0"/>
                        <a:t>Order Invitations</a:t>
                      </a:r>
                    </a:p>
                  </a:txBody>
                  <a:tcPr/>
                </a:tc>
                <a:tc>
                  <a:txBody>
                    <a:bodyPr/>
                    <a:lstStyle/>
                    <a:p>
                      <a:r>
                        <a:rPr lang="en-US" sz="1400" dirty="0"/>
                        <a:t>1.4.1, 1.3.1, 1.5.1</a:t>
                      </a:r>
                    </a:p>
                  </a:txBody>
                  <a:tcPr/>
                </a:tc>
                <a:extLst>
                  <a:ext uri="{0D108BD9-81ED-4DB2-BD59-A6C34878D82A}">
                    <a16:rowId xmlns:a16="http://schemas.microsoft.com/office/drawing/2014/main" val="10009"/>
                  </a:ext>
                </a:extLst>
              </a:tr>
              <a:tr h="295599">
                <a:tc>
                  <a:txBody>
                    <a:bodyPr/>
                    <a:lstStyle/>
                    <a:p>
                      <a:r>
                        <a:rPr lang="en-US" sz="1400" dirty="0"/>
                        <a:t>1.4.3</a:t>
                      </a:r>
                    </a:p>
                  </a:txBody>
                  <a:tcPr/>
                </a:tc>
                <a:tc>
                  <a:txBody>
                    <a:bodyPr/>
                    <a:lstStyle/>
                    <a:p>
                      <a:r>
                        <a:rPr lang="en-US" sz="1400" dirty="0"/>
                        <a:t>Address and mail invitations</a:t>
                      </a:r>
                    </a:p>
                  </a:txBody>
                  <a:tcPr/>
                </a:tc>
                <a:tc>
                  <a:txBody>
                    <a:bodyPr/>
                    <a:lstStyle/>
                    <a:p>
                      <a:r>
                        <a:rPr lang="en-US" sz="1400" dirty="0"/>
                        <a:t>1.4.2</a:t>
                      </a:r>
                    </a:p>
                  </a:txBody>
                  <a:tcPr/>
                </a:tc>
                <a:extLst>
                  <a:ext uri="{0D108BD9-81ED-4DB2-BD59-A6C34878D82A}">
                    <a16:rowId xmlns:a16="http://schemas.microsoft.com/office/drawing/2014/main" val="10010"/>
                  </a:ext>
                </a:extLst>
              </a:tr>
              <a:tr h="295599">
                <a:tc>
                  <a:txBody>
                    <a:bodyPr/>
                    <a:lstStyle/>
                    <a:p>
                      <a:r>
                        <a:rPr lang="en-US" sz="1400" dirty="0"/>
                        <a:t>1.4.4</a:t>
                      </a:r>
                    </a:p>
                  </a:txBody>
                  <a:tcPr/>
                </a:tc>
                <a:tc>
                  <a:txBody>
                    <a:bodyPr/>
                    <a:lstStyle/>
                    <a:p>
                      <a:r>
                        <a:rPr lang="en-US" sz="1400" dirty="0"/>
                        <a:t>Track R.S.V.Ps</a:t>
                      </a:r>
                    </a:p>
                  </a:txBody>
                  <a:tcPr/>
                </a:tc>
                <a:tc>
                  <a:txBody>
                    <a:bodyPr/>
                    <a:lstStyle/>
                    <a:p>
                      <a:r>
                        <a:rPr lang="en-US" sz="1400" dirty="0"/>
                        <a:t>1.4.3</a:t>
                      </a:r>
                    </a:p>
                  </a:txBody>
                  <a:tcPr/>
                </a:tc>
                <a:extLst>
                  <a:ext uri="{0D108BD9-81ED-4DB2-BD59-A6C34878D82A}">
                    <a16:rowId xmlns:a16="http://schemas.microsoft.com/office/drawing/2014/main" val="10011"/>
                  </a:ext>
                </a:extLst>
              </a:tr>
              <a:tr h="295599">
                <a:tc>
                  <a:txBody>
                    <a:bodyPr/>
                    <a:lstStyle/>
                    <a:p>
                      <a:r>
                        <a:rPr lang="en-US" sz="1400" dirty="0"/>
                        <a:t>1.5.1</a:t>
                      </a:r>
                    </a:p>
                  </a:txBody>
                  <a:tcPr/>
                </a:tc>
                <a:tc>
                  <a:txBody>
                    <a:bodyPr/>
                    <a:lstStyle/>
                    <a:p>
                      <a:r>
                        <a:rPr lang="en-US" sz="1400" dirty="0"/>
                        <a:t>Reserve Reception Hall</a:t>
                      </a:r>
                    </a:p>
                  </a:txBody>
                  <a:tcPr/>
                </a:tc>
                <a:tc>
                  <a:txBody>
                    <a:bodyPr/>
                    <a:lstStyle/>
                    <a:p>
                      <a:r>
                        <a:rPr lang="en-US" sz="1400" dirty="0"/>
                        <a:t>1.1</a:t>
                      </a:r>
                    </a:p>
                  </a:txBody>
                  <a:tcPr/>
                </a:tc>
                <a:extLst>
                  <a:ext uri="{0D108BD9-81ED-4DB2-BD59-A6C34878D82A}">
                    <a16:rowId xmlns:a16="http://schemas.microsoft.com/office/drawing/2014/main" val="10012"/>
                  </a:ext>
                </a:extLst>
              </a:tr>
              <a:tr h="295599">
                <a:tc>
                  <a:txBody>
                    <a:bodyPr/>
                    <a:lstStyle/>
                    <a:p>
                      <a:r>
                        <a:rPr lang="en-US" sz="1400" dirty="0"/>
                        <a:t>1.5.2.1</a:t>
                      </a:r>
                    </a:p>
                  </a:txBody>
                  <a:tcPr/>
                </a:tc>
                <a:tc>
                  <a:txBody>
                    <a:bodyPr/>
                    <a:lstStyle/>
                    <a:p>
                      <a:r>
                        <a:rPr lang="en-US" sz="1400" dirty="0"/>
                        <a:t>Choose Caterer</a:t>
                      </a:r>
                    </a:p>
                  </a:txBody>
                  <a:tcPr/>
                </a:tc>
                <a:tc>
                  <a:txBody>
                    <a:bodyPr/>
                    <a:lstStyle/>
                    <a:p>
                      <a:r>
                        <a:rPr lang="en-US" sz="1400" dirty="0"/>
                        <a:t>1.5.1</a:t>
                      </a:r>
                    </a:p>
                  </a:txBody>
                  <a:tcPr/>
                </a:tc>
                <a:extLst>
                  <a:ext uri="{0D108BD9-81ED-4DB2-BD59-A6C34878D82A}">
                    <a16:rowId xmlns:a16="http://schemas.microsoft.com/office/drawing/2014/main" val="10013"/>
                  </a:ext>
                </a:extLst>
              </a:tr>
              <a:tr h="295599">
                <a:tc>
                  <a:txBody>
                    <a:bodyPr/>
                    <a:lstStyle/>
                    <a:p>
                      <a:r>
                        <a:rPr lang="en-US" sz="1400" dirty="0"/>
                        <a:t>1.5.2.2</a:t>
                      </a:r>
                    </a:p>
                  </a:txBody>
                  <a:tcPr/>
                </a:tc>
                <a:tc>
                  <a:txBody>
                    <a:bodyPr/>
                    <a:lstStyle/>
                    <a:p>
                      <a:r>
                        <a:rPr lang="en-US" sz="1400" dirty="0"/>
                        <a:t>Decide on Menu</a:t>
                      </a:r>
                    </a:p>
                  </a:txBody>
                  <a:tcPr/>
                </a:tc>
                <a:tc>
                  <a:txBody>
                    <a:bodyPr/>
                    <a:lstStyle/>
                    <a:p>
                      <a:r>
                        <a:rPr lang="en-US" sz="1400" dirty="0"/>
                        <a:t>1.5.2.1</a:t>
                      </a:r>
                    </a:p>
                  </a:txBody>
                  <a:tcPr/>
                </a:tc>
                <a:extLst>
                  <a:ext uri="{0D108BD9-81ED-4DB2-BD59-A6C34878D82A}">
                    <a16:rowId xmlns:a16="http://schemas.microsoft.com/office/drawing/2014/main" val="10014"/>
                  </a:ext>
                </a:extLst>
              </a:tr>
              <a:tr h="295599">
                <a:tc>
                  <a:txBody>
                    <a:bodyPr/>
                    <a:lstStyle/>
                    <a:p>
                      <a:r>
                        <a:rPr lang="en-US" sz="1400" dirty="0"/>
                        <a:t>1.5.2.3</a:t>
                      </a:r>
                    </a:p>
                  </a:txBody>
                  <a:tcPr/>
                </a:tc>
                <a:tc>
                  <a:txBody>
                    <a:bodyPr/>
                    <a:lstStyle/>
                    <a:p>
                      <a:r>
                        <a:rPr lang="en-US" sz="1400" dirty="0"/>
                        <a:t>Make final order</a:t>
                      </a:r>
                    </a:p>
                  </a:txBody>
                  <a:tcPr/>
                </a:tc>
                <a:tc>
                  <a:txBody>
                    <a:bodyPr/>
                    <a:lstStyle/>
                    <a:p>
                      <a:r>
                        <a:rPr lang="en-US" sz="1400" dirty="0"/>
                        <a:t>1.4.4,</a:t>
                      </a:r>
                      <a:r>
                        <a:rPr lang="en-US" sz="1400" baseline="0" dirty="0"/>
                        <a:t> 1.5.2.1</a:t>
                      </a:r>
                      <a:endParaRPr lang="en-US" sz="1400" dirty="0"/>
                    </a:p>
                  </a:txBody>
                  <a:tcPr/>
                </a:tc>
                <a:extLst>
                  <a:ext uri="{0D108BD9-81ED-4DB2-BD59-A6C34878D82A}">
                    <a16:rowId xmlns:a16="http://schemas.microsoft.com/office/drawing/2014/main" val="10015"/>
                  </a:ext>
                </a:extLst>
              </a:tr>
              <a:tr h="295599">
                <a:tc>
                  <a:txBody>
                    <a:bodyPr/>
                    <a:lstStyle/>
                    <a:p>
                      <a:r>
                        <a:rPr lang="en-US" sz="1400" dirty="0"/>
                        <a:t>1.5.3</a:t>
                      </a:r>
                    </a:p>
                  </a:txBody>
                  <a:tcPr/>
                </a:tc>
                <a:tc>
                  <a:txBody>
                    <a:bodyPr/>
                    <a:lstStyle/>
                    <a:p>
                      <a:r>
                        <a:rPr lang="en-US" sz="1400" dirty="0"/>
                        <a:t>Hire Band</a:t>
                      </a:r>
                    </a:p>
                  </a:txBody>
                  <a:tcPr/>
                </a:tc>
                <a:tc>
                  <a:txBody>
                    <a:bodyPr/>
                    <a:lstStyle/>
                    <a:p>
                      <a:r>
                        <a:rPr lang="en-US" sz="1400" dirty="0"/>
                        <a:t>1.5.1</a:t>
                      </a:r>
                    </a:p>
                  </a:txBody>
                  <a:tcPr/>
                </a:tc>
                <a:extLst>
                  <a:ext uri="{0D108BD9-81ED-4DB2-BD59-A6C34878D82A}">
                    <a16:rowId xmlns:a16="http://schemas.microsoft.com/office/drawing/2014/main" val="10016"/>
                  </a:ext>
                </a:extLst>
              </a:tr>
              <a:tr h="295599">
                <a:tc>
                  <a:txBody>
                    <a:bodyPr/>
                    <a:lstStyle/>
                    <a:p>
                      <a:r>
                        <a:rPr lang="en-US" sz="1400" dirty="0"/>
                        <a:t>1.5.4</a:t>
                      </a:r>
                    </a:p>
                  </a:txBody>
                  <a:tcPr/>
                </a:tc>
                <a:tc>
                  <a:txBody>
                    <a:bodyPr/>
                    <a:lstStyle/>
                    <a:p>
                      <a:r>
                        <a:rPr lang="en-US" sz="1400" dirty="0"/>
                        <a:t>Decorate reception hall</a:t>
                      </a:r>
                    </a:p>
                  </a:txBody>
                  <a:tcPr/>
                </a:tc>
                <a:tc>
                  <a:txBody>
                    <a:bodyPr/>
                    <a:lstStyle/>
                    <a:p>
                      <a:r>
                        <a:rPr lang="en-US" sz="1400" dirty="0"/>
                        <a:t>1.5.1</a:t>
                      </a:r>
                    </a:p>
                  </a:txBody>
                  <a:tcPr/>
                </a:tc>
                <a:extLst>
                  <a:ext uri="{0D108BD9-81ED-4DB2-BD59-A6C34878D82A}">
                    <a16:rowId xmlns:a16="http://schemas.microsoft.com/office/drawing/2014/main" val="10017"/>
                  </a:ext>
                </a:extLst>
              </a:tr>
              <a:tr h="295599">
                <a:tc>
                  <a:txBody>
                    <a:bodyPr/>
                    <a:lstStyle/>
                    <a:p>
                      <a:r>
                        <a:rPr lang="en-US" sz="1400" dirty="0"/>
                        <a:t>1.5..5</a:t>
                      </a:r>
                    </a:p>
                  </a:txBody>
                  <a:tcPr/>
                </a:tc>
                <a:tc>
                  <a:txBody>
                    <a:bodyPr/>
                    <a:lstStyle/>
                    <a:p>
                      <a:r>
                        <a:rPr lang="en-US" sz="1400" dirty="0"/>
                        <a:t>Wedding Reception</a:t>
                      </a:r>
                    </a:p>
                  </a:txBody>
                  <a:tcPr/>
                </a:tc>
                <a:tc>
                  <a:txBody>
                    <a:bodyPr/>
                    <a:lstStyle/>
                    <a:p>
                      <a:r>
                        <a:rPr lang="en-US" sz="1400" dirty="0"/>
                        <a:t>1.3.5, 1.5.2.3, 1.5.3,</a:t>
                      </a:r>
                      <a:r>
                        <a:rPr lang="en-US" sz="1400" baseline="0" dirty="0"/>
                        <a:t> 1.5.4</a:t>
                      </a:r>
                      <a:endParaRPr lang="en-US" sz="1400" dirty="0"/>
                    </a:p>
                  </a:txBody>
                  <a:tcPr/>
                </a:tc>
                <a:extLst>
                  <a:ext uri="{0D108BD9-81ED-4DB2-BD59-A6C34878D82A}">
                    <a16:rowId xmlns:a16="http://schemas.microsoft.com/office/drawing/2014/main" val="10018"/>
                  </a:ext>
                </a:extLst>
              </a:tr>
            </a:tbl>
          </a:graphicData>
        </a:graphic>
      </p:graphicFrame>
      <p:sp>
        <p:nvSpPr>
          <p:cNvPr id="9" name="Title 1"/>
          <p:cNvSpPr txBox="1">
            <a:spLocks/>
          </p:cNvSpPr>
          <p:nvPr/>
        </p:nvSpPr>
        <p:spPr>
          <a:xfrm>
            <a:off x="457200" y="152400"/>
            <a:ext cx="8229600" cy="484881"/>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CA" sz="2400" dirty="0"/>
              <a:t>Example of </a:t>
            </a:r>
            <a:r>
              <a:rPr lang="en-CA" sz="2400" b="1" dirty="0"/>
              <a:t>Activity Precedence Ordering </a:t>
            </a:r>
            <a:r>
              <a:rPr lang="en-CA" sz="2400" dirty="0"/>
              <a:t>in a table format.</a:t>
            </a:r>
          </a:p>
        </p:txBody>
      </p:sp>
      <p:sp>
        <p:nvSpPr>
          <p:cNvPr id="10" name="Action Button: Help 9">
            <a:hlinkClick r:id="" action="ppaction://noaction" highlightClick="1"/>
          </p:cNvPr>
          <p:cNvSpPr/>
          <p:nvPr/>
        </p:nvSpPr>
        <p:spPr>
          <a:xfrm>
            <a:off x="7010400" y="1224274"/>
            <a:ext cx="1953653" cy="1518926"/>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This would probably be in an </a:t>
            </a:r>
            <a:r>
              <a:rPr lang="en-US" sz="2400" b="1" dirty="0"/>
              <a:t>Excel</a:t>
            </a:r>
            <a:r>
              <a:rPr lang="en-US" sz="2400" dirty="0"/>
              <a:t> file.</a:t>
            </a:r>
          </a:p>
        </p:txBody>
      </p:sp>
    </p:spTree>
    <p:extLst>
      <p:ext uri="{BB962C8B-B14F-4D97-AF65-F5344CB8AC3E}">
        <p14:creationId xmlns:p14="http://schemas.microsoft.com/office/powerpoint/2010/main" val="254233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58664" y="259530"/>
            <a:ext cx="8229600" cy="677042"/>
          </a:xfrm>
        </p:spPr>
        <p:txBody>
          <a:bodyPr/>
          <a:lstStyle/>
          <a:p>
            <a:pPr eaLnBrk="1" hangingPunct="1"/>
            <a:r>
              <a:rPr lang="en-US" b="1" dirty="0"/>
              <a:t>Node Labels for AON Networks</a:t>
            </a:r>
          </a:p>
        </p:txBody>
      </p:sp>
      <p:grpSp>
        <p:nvGrpSpPr>
          <p:cNvPr id="24578" name="Group 12"/>
          <p:cNvGrpSpPr>
            <a:grpSpLocks/>
          </p:cNvGrpSpPr>
          <p:nvPr/>
        </p:nvGrpSpPr>
        <p:grpSpPr bwMode="auto">
          <a:xfrm>
            <a:off x="609600" y="1143000"/>
            <a:ext cx="4191000" cy="2362200"/>
            <a:chOff x="544" y="1253"/>
            <a:chExt cx="2654" cy="1630"/>
          </a:xfrm>
        </p:grpSpPr>
        <p:sp>
          <p:nvSpPr>
            <p:cNvPr id="24580" name="Text Box 4"/>
            <p:cNvSpPr txBox="1">
              <a:spLocks noChangeArrowheads="1"/>
            </p:cNvSpPr>
            <p:nvPr/>
          </p:nvSpPr>
          <p:spPr bwMode="auto">
            <a:xfrm>
              <a:off x="544" y="1253"/>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solidFill>
                    <a:srgbClr val="0000CC"/>
                  </a:solidFill>
                </a:rPr>
                <a:t>Early Start</a:t>
              </a:r>
            </a:p>
          </p:txBody>
        </p:sp>
        <p:sp>
          <p:nvSpPr>
            <p:cNvPr id="24581" name="Text Box 5"/>
            <p:cNvSpPr txBox="1">
              <a:spLocks noChangeArrowheads="1"/>
            </p:cNvSpPr>
            <p:nvPr/>
          </p:nvSpPr>
          <p:spPr bwMode="auto">
            <a:xfrm>
              <a:off x="544" y="1797"/>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t>Activity Float</a:t>
              </a:r>
            </a:p>
          </p:txBody>
        </p:sp>
        <p:sp>
          <p:nvSpPr>
            <p:cNvPr id="24582" name="Text Box 6"/>
            <p:cNvSpPr txBox="1">
              <a:spLocks noChangeArrowheads="1"/>
            </p:cNvSpPr>
            <p:nvPr/>
          </p:nvSpPr>
          <p:spPr bwMode="auto">
            <a:xfrm>
              <a:off x="1429" y="1797"/>
              <a:ext cx="1769" cy="544"/>
            </a:xfrm>
            <a:prstGeom prst="rect">
              <a:avLst/>
            </a:prstGeom>
            <a:noFill/>
            <a:ln w="38100" algn="ctr">
              <a:solidFill>
                <a:schemeClr val="tx1"/>
              </a:solidFill>
              <a:miter lim="800000"/>
              <a:headEnd/>
              <a:tailEnd type="none" w="lg" len="lg"/>
            </a:ln>
          </p:spPr>
          <p:txBody>
            <a:bodyPr/>
            <a:lstStyle/>
            <a:p>
              <a:pPr>
                <a:lnSpc>
                  <a:spcPct val="50000"/>
                </a:lnSpc>
                <a:spcBef>
                  <a:spcPct val="50000"/>
                </a:spcBef>
              </a:pPr>
              <a:endParaRPr lang="en-US" sz="2400" dirty="0"/>
            </a:p>
            <a:p>
              <a:pPr>
                <a:lnSpc>
                  <a:spcPct val="50000"/>
                </a:lnSpc>
                <a:spcBef>
                  <a:spcPct val="50000"/>
                </a:spcBef>
              </a:pPr>
              <a:r>
                <a:rPr lang="en-US" sz="2400" dirty="0"/>
                <a:t>Activity Descriptor</a:t>
              </a:r>
            </a:p>
          </p:txBody>
        </p:sp>
        <p:sp>
          <p:nvSpPr>
            <p:cNvPr id="24583" name="Text Box 7"/>
            <p:cNvSpPr txBox="1">
              <a:spLocks noChangeArrowheads="1"/>
            </p:cNvSpPr>
            <p:nvPr/>
          </p:nvSpPr>
          <p:spPr bwMode="auto">
            <a:xfrm>
              <a:off x="544" y="2341"/>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solidFill>
                    <a:srgbClr val="FF0000"/>
                  </a:solidFill>
                </a:rPr>
                <a:t>Late Start</a:t>
              </a:r>
            </a:p>
          </p:txBody>
        </p:sp>
        <p:sp>
          <p:nvSpPr>
            <p:cNvPr id="24584" name="Text Box 8"/>
            <p:cNvSpPr txBox="1">
              <a:spLocks noChangeArrowheads="1"/>
            </p:cNvSpPr>
            <p:nvPr/>
          </p:nvSpPr>
          <p:spPr bwMode="auto">
            <a:xfrm>
              <a:off x="1429" y="1253"/>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t>ID Number</a:t>
              </a:r>
            </a:p>
          </p:txBody>
        </p:sp>
        <p:sp>
          <p:nvSpPr>
            <p:cNvPr id="24585" name="Text Box 9"/>
            <p:cNvSpPr txBox="1">
              <a:spLocks noChangeArrowheads="1"/>
            </p:cNvSpPr>
            <p:nvPr/>
          </p:nvSpPr>
          <p:spPr bwMode="auto">
            <a:xfrm>
              <a:off x="1429" y="2341"/>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t>Activity Duration</a:t>
              </a:r>
            </a:p>
          </p:txBody>
        </p:sp>
        <p:sp>
          <p:nvSpPr>
            <p:cNvPr id="24586" name="Text Box 10"/>
            <p:cNvSpPr txBox="1">
              <a:spLocks noChangeArrowheads="1"/>
            </p:cNvSpPr>
            <p:nvPr/>
          </p:nvSpPr>
          <p:spPr bwMode="auto">
            <a:xfrm>
              <a:off x="2313" y="2341"/>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solidFill>
                    <a:srgbClr val="FF0000"/>
                  </a:solidFill>
                </a:rPr>
                <a:t>Late Finish</a:t>
              </a:r>
            </a:p>
          </p:txBody>
        </p:sp>
        <p:sp>
          <p:nvSpPr>
            <p:cNvPr id="24587" name="Text Box 11"/>
            <p:cNvSpPr txBox="1">
              <a:spLocks noChangeArrowheads="1"/>
            </p:cNvSpPr>
            <p:nvPr/>
          </p:nvSpPr>
          <p:spPr bwMode="auto">
            <a:xfrm>
              <a:off x="2313" y="1253"/>
              <a:ext cx="885" cy="542"/>
            </a:xfrm>
            <a:prstGeom prst="rect">
              <a:avLst/>
            </a:prstGeom>
            <a:noFill/>
            <a:ln w="38100" algn="ctr">
              <a:solidFill>
                <a:schemeClr val="tx1"/>
              </a:solidFill>
              <a:miter lim="800000"/>
              <a:headEnd/>
              <a:tailEnd type="none" w="lg" len="lg"/>
            </a:ln>
          </p:spPr>
          <p:txBody>
            <a:bodyPr>
              <a:spAutoFit/>
            </a:bodyPr>
            <a:lstStyle/>
            <a:p>
              <a:pPr>
                <a:spcBef>
                  <a:spcPct val="50000"/>
                </a:spcBef>
              </a:pPr>
              <a:r>
                <a:rPr lang="en-US" sz="2400" dirty="0">
                  <a:solidFill>
                    <a:srgbClr val="0000CC"/>
                  </a:solidFill>
                </a:rPr>
                <a:t>Early Finish</a:t>
              </a:r>
            </a:p>
          </p:txBody>
        </p:sp>
      </p:gr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8FFD87EE-1012-4F03-AE43-5B1E4843F16D}" type="slidenum">
              <a:rPr lang="en-US">
                <a:solidFill>
                  <a:srgbClr val="045C75"/>
                </a:solidFill>
                <a:cs typeface="Arial" charset="0"/>
              </a:rPr>
              <a:pPr fontAlgn="base">
                <a:spcBef>
                  <a:spcPct val="0"/>
                </a:spcBef>
                <a:spcAft>
                  <a:spcPct val="0"/>
                </a:spcAft>
                <a:defRPr/>
              </a:pPr>
              <a:t>23</a:t>
            </a:fld>
            <a:endParaRPr lang="en-US" dirty="0">
              <a:solidFill>
                <a:srgbClr val="045C75"/>
              </a:solidFill>
              <a:cs typeface="Arial" charset="0"/>
            </a:endParaRPr>
          </a:p>
        </p:txBody>
      </p:sp>
      <p:sp>
        <p:nvSpPr>
          <p:cNvPr id="13" name="Action Button: Information 12">
            <a:hlinkClick r:id="" action="ppaction://noaction" highlightClick="1"/>
          </p:cNvPr>
          <p:cNvSpPr/>
          <p:nvPr/>
        </p:nvSpPr>
        <p:spPr>
          <a:xfrm>
            <a:off x="5334000" y="1295400"/>
            <a:ext cx="3175000" cy="1573834"/>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The name of a Resource(s) assigned to this Activity or Node could be added but usually isn’t.</a:t>
            </a:r>
          </a:p>
        </p:txBody>
      </p:sp>
      <p:pic>
        <p:nvPicPr>
          <p:cNvPr id="14" name="Picture 12"/>
          <p:cNvPicPr>
            <a:picLocks noChangeAspect="1" noChangeArrowheads="1"/>
          </p:cNvPicPr>
          <p:nvPr/>
        </p:nvPicPr>
        <p:blipFill>
          <a:blip r:embed="rId2"/>
          <a:srcRect/>
          <a:stretch>
            <a:fillRect/>
          </a:stretch>
        </p:blipFill>
        <p:spPr bwMode="auto">
          <a:xfrm>
            <a:off x="534189" y="4359564"/>
            <a:ext cx="4343400" cy="2193636"/>
          </a:xfrm>
          <a:prstGeom prst="rect">
            <a:avLst/>
          </a:prstGeom>
          <a:noFill/>
          <a:ln w="9525">
            <a:noFill/>
            <a:miter lim="800000"/>
            <a:headEnd/>
            <a:tailEnd/>
          </a:ln>
        </p:spPr>
      </p:pic>
      <p:sp>
        <p:nvSpPr>
          <p:cNvPr id="15" name="Text Box 2"/>
          <p:cNvSpPr txBox="1">
            <a:spLocks noChangeArrowheads="1"/>
          </p:cNvSpPr>
          <p:nvPr/>
        </p:nvSpPr>
        <p:spPr bwMode="auto">
          <a:xfrm>
            <a:off x="762000" y="6078379"/>
            <a:ext cx="829073" cy="246221"/>
          </a:xfrm>
          <a:prstGeom prst="rect">
            <a:avLst/>
          </a:prstGeom>
          <a:noFill/>
          <a:ln w="9525">
            <a:noFill/>
            <a:miter lim="800000"/>
            <a:headEnd/>
            <a:tailEnd/>
          </a:ln>
        </p:spPr>
        <p:txBody>
          <a:bodyPr wrap="none">
            <a:spAutoFit/>
          </a:bodyPr>
          <a:lstStyle/>
          <a:p>
            <a:r>
              <a:rPr lang="en-US" sz="1000" dirty="0"/>
              <a:t>Figure 9.4  </a:t>
            </a:r>
          </a:p>
        </p:txBody>
      </p:sp>
      <p:sp>
        <p:nvSpPr>
          <p:cNvPr id="16" name="Action Button: Information 15">
            <a:hlinkClick r:id="" action="ppaction://noaction" highlightClick="1"/>
          </p:cNvPr>
          <p:cNvSpPr/>
          <p:nvPr/>
        </p:nvSpPr>
        <p:spPr>
          <a:xfrm>
            <a:off x="5334000" y="4562895"/>
            <a:ext cx="3175000" cy="1515484"/>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b="1" dirty="0"/>
              <a:t>Note</a:t>
            </a:r>
            <a:r>
              <a:rPr lang="en-CA" dirty="0"/>
              <a:t> this is not as easy to read as above and although it has a Resource Name, it is missing information per above</a:t>
            </a:r>
          </a:p>
        </p:txBody>
      </p:sp>
      <p:sp>
        <p:nvSpPr>
          <p:cNvPr id="3" name="Rectangle 2"/>
          <p:cNvSpPr/>
          <p:nvPr/>
        </p:nvSpPr>
        <p:spPr>
          <a:xfrm>
            <a:off x="689201" y="4141840"/>
            <a:ext cx="4416594" cy="369332"/>
          </a:xfrm>
          <a:prstGeom prst="rect">
            <a:avLst/>
          </a:prstGeom>
        </p:spPr>
        <p:txBody>
          <a:bodyPr wrap="none">
            <a:spAutoFit/>
          </a:bodyPr>
          <a:lstStyle/>
          <a:p>
            <a:r>
              <a:rPr lang="en-US" b="1" dirty="0"/>
              <a:t>Activity Node Labels Using MS Project</a:t>
            </a:r>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834" y="283664"/>
            <a:ext cx="8305800" cy="1143000"/>
          </a:xfrm>
        </p:spPr>
        <p:txBody>
          <a:bodyPr>
            <a:normAutofit fontScale="90000"/>
          </a:bodyPr>
          <a:lstStyle/>
          <a:p>
            <a:r>
              <a:rPr lang="en-US" dirty="0"/>
              <a:t>Construct an AON network activity diagram 2 ways based on the following information:</a:t>
            </a:r>
          </a:p>
        </p:txBody>
      </p:sp>
      <p:sp>
        <p:nvSpPr>
          <p:cNvPr id="3" name="Slide Number Placeholder 2"/>
          <p:cNvSpPr>
            <a:spLocks noGrp="1"/>
          </p:cNvSpPr>
          <p:nvPr>
            <p:ph type="sldNum" sz="quarter" idx="10"/>
          </p:nvPr>
        </p:nvSpPr>
        <p:spPr/>
        <p:txBody>
          <a:bodyPr/>
          <a:lstStyle/>
          <a:p>
            <a:pPr>
              <a:defRPr/>
            </a:pPr>
            <a:fld id="{59ABED04-CB80-466C-8239-FC67B5DDC6BD}" type="slidenum">
              <a:rPr lang="en-US" smtClean="0"/>
              <a:pPr>
                <a:defRPr/>
              </a:pPr>
              <a:t>24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91376615"/>
              </p:ext>
            </p:extLst>
          </p:nvPr>
        </p:nvGraphicFramePr>
        <p:xfrm>
          <a:off x="1219200" y="1524000"/>
          <a:ext cx="6096000" cy="3708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Activity</a:t>
                      </a:r>
                    </a:p>
                  </a:txBody>
                  <a:tcPr/>
                </a:tc>
                <a:tc>
                  <a:txBody>
                    <a:bodyPr/>
                    <a:lstStyle/>
                    <a:p>
                      <a:r>
                        <a:rPr lang="en-US" dirty="0"/>
                        <a:t>Preceding Activities</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r>
                        <a:rPr lang="en-US" dirty="0"/>
                        <a:t>A</a:t>
                      </a:r>
                    </a:p>
                  </a:txBody>
                  <a:tcPr/>
                </a:tc>
                <a:extLst>
                  <a:ext uri="{0D108BD9-81ED-4DB2-BD59-A6C34878D82A}">
                    <a16:rowId xmlns:a16="http://schemas.microsoft.com/office/drawing/2014/main" val="10003"/>
                  </a:ext>
                </a:extLst>
              </a:tr>
              <a:tr h="370840">
                <a:tc>
                  <a:txBody>
                    <a:bodyPr/>
                    <a:lstStyle/>
                    <a:p>
                      <a:r>
                        <a:rPr lang="en-US" dirty="0"/>
                        <a:t>D</a:t>
                      </a:r>
                    </a:p>
                  </a:txBody>
                  <a:tcPr/>
                </a:tc>
                <a:tc>
                  <a:txBody>
                    <a:bodyPr/>
                    <a:lstStyle/>
                    <a:p>
                      <a:r>
                        <a:rPr lang="en-US" dirty="0"/>
                        <a:t>B,C</a:t>
                      </a:r>
                    </a:p>
                  </a:txBody>
                  <a:tcPr/>
                </a:tc>
                <a:extLst>
                  <a:ext uri="{0D108BD9-81ED-4DB2-BD59-A6C34878D82A}">
                    <a16:rowId xmlns:a16="http://schemas.microsoft.com/office/drawing/2014/main" val="10004"/>
                  </a:ext>
                </a:extLst>
              </a:tr>
              <a:tr h="370840">
                <a:tc>
                  <a:txBody>
                    <a:bodyPr/>
                    <a:lstStyle/>
                    <a:p>
                      <a:r>
                        <a:rPr lang="en-US" dirty="0"/>
                        <a:t>E</a:t>
                      </a:r>
                    </a:p>
                  </a:txBody>
                  <a:tcPr/>
                </a:tc>
                <a:tc>
                  <a:txBody>
                    <a:bodyPr/>
                    <a:lstStyle/>
                    <a:p>
                      <a:r>
                        <a:rPr lang="en-US" dirty="0"/>
                        <a:t>B</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C, D</a:t>
                      </a:r>
                    </a:p>
                  </a:txBody>
                  <a:tcPr/>
                </a:tc>
                <a:extLst>
                  <a:ext uri="{0D108BD9-81ED-4DB2-BD59-A6C34878D82A}">
                    <a16:rowId xmlns:a16="http://schemas.microsoft.com/office/drawing/2014/main" val="10006"/>
                  </a:ext>
                </a:extLst>
              </a:tr>
              <a:tr h="370840">
                <a:tc>
                  <a:txBody>
                    <a:bodyPr/>
                    <a:lstStyle/>
                    <a:p>
                      <a:r>
                        <a:rPr lang="en-US" dirty="0"/>
                        <a:t>G</a:t>
                      </a:r>
                    </a:p>
                  </a:txBody>
                  <a:tcPr/>
                </a:tc>
                <a:tc>
                  <a:txBody>
                    <a:bodyPr/>
                    <a:lstStyle/>
                    <a:p>
                      <a:r>
                        <a:rPr lang="en-US" dirty="0"/>
                        <a:t>E</a:t>
                      </a:r>
                    </a:p>
                  </a:txBody>
                  <a:tcPr/>
                </a:tc>
                <a:extLst>
                  <a:ext uri="{0D108BD9-81ED-4DB2-BD59-A6C34878D82A}">
                    <a16:rowId xmlns:a16="http://schemas.microsoft.com/office/drawing/2014/main" val="10007"/>
                  </a:ext>
                </a:extLst>
              </a:tr>
              <a:tr h="370840">
                <a:tc>
                  <a:txBody>
                    <a:bodyPr/>
                    <a:lstStyle/>
                    <a:p>
                      <a:r>
                        <a:rPr lang="en-US" dirty="0"/>
                        <a:t>H</a:t>
                      </a:r>
                    </a:p>
                  </a:txBody>
                  <a:tcPr/>
                </a:tc>
                <a:tc>
                  <a:txBody>
                    <a:bodyPr/>
                    <a:lstStyle/>
                    <a:p>
                      <a:r>
                        <a:rPr lang="en-US" dirty="0"/>
                        <a:t>F</a:t>
                      </a:r>
                    </a:p>
                  </a:txBody>
                  <a:tcPr/>
                </a:tc>
                <a:extLst>
                  <a:ext uri="{0D108BD9-81ED-4DB2-BD59-A6C34878D82A}">
                    <a16:rowId xmlns:a16="http://schemas.microsoft.com/office/drawing/2014/main" val="10008"/>
                  </a:ext>
                </a:extLst>
              </a:tr>
              <a:tr h="370840">
                <a:tc>
                  <a:txBody>
                    <a:bodyPr/>
                    <a:lstStyle/>
                    <a:p>
                      <a:r>
                        <a:rPr lang="en-US" dirty="0"/>
                        <a:t>I</a:t>
                      </a:r>
                    </a:p>
                  </a:txBody>
                  <a:tcPr/>
                </a:tc>
                <a:tc>
                  <a:txBody>
                    <a:bodyPr/>
                    <a:lstStyle/>
                    <a:p>
                      <a:r>
                        <a:rPr lang="en-US" dirty="0"/>
                        <a:t>G,H</a:t>
                      </a:r>
                    </a:p>
                  </a:txBody>
                  <a:tcPr/>
                </a:tc>
                <a:extLst>
                  <a:ext uri="{0D108BD9-81ED-4DB2-BD59-A6C34878D82A}">
                    <a16:rowId xmlns:a16="http://schemas.microsoft.com/office/drawing/2014/main" val="10009"/>
                  </a:ext>
                </a:extLst>
              </a:tr>
            </a:tbl>
          </a:graphicData>
        </a:graphic>
      </p:graphicFrame>
      <p:sp>
        <p:nvSpPr>
          <p:cNvPr id="5" name="TextBox 4"/>
          <p:cNvSpPr txBox="1"/>
          <p:nvPr/>
        </p:nvSpPr>
        <p:spPr>
          <a:xfrm>
            <a:off x="1219200" y="5410201"/>
            <a:ext cx="6387817" cy="1200329"/>
          </a:xfrm>
          <a:prstGeom prst="rect">
            <a:avLst/>
          </a:prstGeom>
          <a:noFill/>
        </p:spPr>
        <p:txBody>
          <a:bodyPr wrap="square" rtlCol="0">
            <a:spAutoFit/>
          </a:bodyPr>
          <a:lstStyle/>
          <a:p>
            <a:r>
              <a:rPr lang="en-US" sz="2400" dirty="0">
                <a:solidFill>
                  <a:srgbClr val="FF0000"/>
                </a:solidFill>
              </a:rPr>
              <a:t>Create Network Diagram 1) sketch </a:t>
            </a:r>
            <a:r>
              <a:rPr lang="en-US" sz="2400" b="1" dirty="0">
                <a:solidFill>
                  <a:srgbClr val="FF0000"/>
                </a:solidFill>
              </a:rPr>
              <a:t>by hand on paper </a:t>
            </a:r>
            <a:r>
              <a:rPr lang="en-US" sz="2400" dirty="0">
                <a:solidFill>
                  <a:srgbClr val="FF0000"/>
                </a:solidFill>
              </a:rPr>
              <a:t>and then 2) </a:t>
            </a:r>
            <a:r>
              <a:rPr lang="en-US" sz="2400" b="1" dirty="0">
                <a:solidFill>
                  <a:srgbClr val="FF0000"/>
                </a:solidFill>
              </a:rPr>
              <a:t>in MS Project.  </a:t>
            </a:r>
          </a:p>
          <a:p>
            <a:r>
              <a:rPr lang="en-US" sz="2400" b="1" dirty="0">
                <a:solidFill>
                  <a:srgbClr val="FF0000"/>
                </a:solidFill>
              </a:rPr>
              <a:t>But by hand first …</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6329" y="5169588"/>
            <a:ext cx="602003" cy="637992"/>
          </a:xfrm>
          <a:prstGeom prst="rect">
            <a:avLst/>
          </a:prstGeom>
        </p:spPr>
      </p:pic>
      <p:sp>
        <p:nvSpPr>
          <p:cNvPr id="10" name="Octagon 9"/>
          <p:cNvSpPr>
            <a:spLocks noChangeAspect="1"/>
          </p:cNvSpPr>
          <p:nvPr/>
        </p:nvSpPr>
        <p:spPr>
          <a:xfrm>
            <a:off x="8393250" y="5871537"/>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3865333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138579"/>
            <a:ext cx="8305800" cy="1143000"/>
          </a:xfrm>
        </p:spPr>
        <p:txBody>
          <a:bodyPr/>
          <a:lstStyle/>
          <a:p>
            <a:r>
              <a:rPr lang="en-US" dirty="0"/>
              <a:t>Network Diagram by hand</a:t>
            </a:r>
          </a:p>
        </p:txBody>
      </p:sp>
      <p:sp>
        <p:nvSpPr>
          <p:cNvPr id="3" name="Slide Number Placeholder 2"/>
          <p:cNvSpPr>
            <a:spLocks noGrp="1"/>
          </p:cNvSpPr>
          <p:nvPr>
            <p:ph type="sldNum" sz="quarter" idx="10"/>
          </p:nvPr>
        </p:nvSpPr>
        <p:spPr/>
        <p:txBody>
          <a:bodyPr/>
          <a:lstStyle/>
          <a:p>
            <a:pPr>
              <a:defRPr/>
            </a:pPr>
            <a:fld id="{59ABED04-CB80-466C-8239-FC67B5DDC6BD}" type="slidenum">
              <a:rPr lang="en-US" smtClean="0"/>
              <a:pPr>
                <a:defRPr/>
              </a:pPr>
              <a:t>25</a:t>
            </a:fld>
            <a:endParaRPr lang="en-US" dirty="0"/>
          </a:p>
        </p:txBody>
      </p:sp>
      <p:grpSp>
        <p:nvGrpSpPr>
          <p:cNvPr id="13" name="Group 12"/>
          <p:cNvGrpSpPr/>
          <p:nvPr/>
        </p:nvGrpSpPr>
        <p:grpSpPr>
          <a:xfrm>
            <a:off x="457200" y="1066800"/>
            <a:ext cx="8382000" cy="3454402"/>
            <a:chOff x="457200" y="1447800"/>
            <a:chExt cx="8382000" cy="3454402"/>
          </a:xfrm>
        </p:grpSpPr>
        <p:sp>
          <p:nvSpPr>
            <p:cNvPr id="4" name="TextBox 3"/>
            <p:cNvSpPr txBox="1"/>
            <p:nvPr/>
          </p:nvSpPr>
          <p:spPr>
            <a:xfrm>
              <a:off x="457200" y="2057402"/>
              <a:ext cx="1066800" cy="646331"/>
            </a:xfrm>
            <a:prstGeom prst="rect">
              <a:avLst/>
            </a:prstGeom>
            <a:noFill/>
            <a:ln>
              <a:solidFill>
                <a:schemeClr val="accent1"/>
              </a:solidFill>
            </a:ln>
          </p:spPr>
          <p:txBody>
            <a:bodyPr wrap="square" rtlCol="0">
              <a:spAutoFit/>
            </a:bodyPr>
            <a:lstStyle/>
            <a:p>
              <a:pPr algn="ctr"/>
              <a:r>
                <a:rPr lang="en-US" sz="3600" dirty="0"/>
                <a:t>A</a:t>
              </a:r>
            </a:p>
          </p:txBody>
        </p:sp>
        <p:sp>
          <p:nvSpPr>
            <p:cNvPr id="5" name="TextBox 4"/>
            <p:cNvSpPr txBox="1"/>
            <p:nvPr/>
          </p:nvSpPr>
          <p:spPr>
            <a:xfrm>
              <a:off x="495300" y="3468470"/>
              <a:ext cx="1066800" cy="646331"/>
            </a:xfrm>
            <a:prstGeom prst="rect">
              <a:avLst/>
            </a:prstGeom>
            <a:noFill/>
            <a:ln>
              <a:solidFill>
                <a:schemeClr val="accent1"/>
              </a:solidFill>
            </a:ln>
          </p:spPr>
          <p:txBody>
            <a:bodyPr wrap="square" rtlCol="0">
              <a:spAutoFit/>
            </a:bodyPr>
            <a:lstStyle/>
            <a:p>
              <a:pPr algn="ctr"/>
              <a:r>
                <a:rPr lang="en-US" sz="3600" dirty="0"/>
                <a:t>B</a:t>
              </a:r>
            </a:p>
          </p:txBody>
        </p:sp>
        <p:sp>
          <p:nvSpPr>
            <p:cNvPr id="6" name="TextBox 5"/>
            <p:cNvSpPr txBox="1"/>
            <p:nvPr/>
          </p:nvSpPr>
          <p:spPr>
            <a:xfrm>
              <a:off x="2286000" y="2057401"/>
              <a:ext cx="1066800" cy="646331"/>
            </a:xfrm>
            <a:prstGeom prst="rect">
              <a:avLst/>
            </a:prstGeom>
            <a:noFill/>
            <a:ln>
              <a:solidFill>
                <a:schemeClr val="accent1"/>
              </a:solidFill>
            </a:ln>
          </p:spPr>
          <p:txBody>
            <a:bodyPr wrap="square" rtlCol="0">
              <a:spAutoFit/>
            </a:bodyPr>
            <a:lstStyle/>
            <a:p>
              <a:pPr algn="ctr"/>
              <a:r>
                <a:rPr lang="en-US" sz="3600" dirty="0"/>
                <a:t>C</a:t>
              </a:r>
            </a:p>
          </p:txBody>
        </p:sp>
        <p:sp>
          <p:nvSpPr>
            <p:cNvPr id="7" name="TextBox 6"/>
            <p:cNvSpPr txBox="1"/>
            <p:nvPr/>
          </p:nvSpPr>
          <p:spPr>
            <a:xfrm>
              <a:off x="3733800" y="2816470"/>
              <a:ext cx="1066800" cy="646331"/>
            </a:xfrm>
            <a:prstGeom prst="rect">
              <a:avLst/>
            </a:prstGeom>
            <a:noFill/>
            <a:ln>
              <a:solidFill>
                <a:schemeClr val="accent1"/>
              </a:solidFill>
            </a:ln>
          </p:spPr>
          <p:txBody>
            <a:bodyPr wrap="square" rtlCol="0">
              <a:spAutoFit/>
            </a:bodyPr>
            <a:lstStyle/>
            <a:p>
              <a:pPr algn="ctr"/>
              <a:r>
                <a:rPr lang="en-US" sz="3600" dirty="0"/>
                <a:t>D</a:t>
              </a:r>
            </a:p>
          </p:txBody>
        </p:sp>
        <p:sp>
          <p:nvSpPr>
            <p:cNvPr id="8" name="TextBox 7"/>
            <p:cNvSpPr txBox="1"/>
            <p:nvPr/>
          </p:nvSpPr>
          <p:spPr>
            <a:xfrm>
              <a:off x="3746500" y="4255871"/>
              <a:ext cx="1066800" cy="646331"/>
            </a:xfrm>
            <a:prstGeom prst="rect">
              <a:avLst/>
            </a:prstGeom>
            <a:noFill/>
            <a:ln>
              <a:solidFill>
                <a:schemeClr val="accent1"/>
              </a:solidFill>
            </a:ln>
          </p:spPr>
          <p:txBody>
            <a:bodyPr wrap="square" rtlCol="0">
              <a:spAutoFit/>
            </a:bodyPr>
            <a:lstStyle/>
            <a:p>
              <a:pPr algn="ctr"/>
              <a:r>
                <a:rPr lang="en-US" sz="3600" dirty="0"/>
                <a:t>E</a:t>
              </a:r>
            </a:p>
          </p:txBody>
        </p:sp>
        <p:sp>
          <p:nvSpPr>
            <p:cNvPr id="9" name="TextBox 8"/>
            <p:cNvSpPr txBox="1"/>
            <p:nvPr/>
          </p:nvSpPr>
          <p:spPr>
            <a:xfrm>
              <a:off x="4622800" y="1447800"/>
              <a:ext cx="1066800" cy="646331"/>
            </a:xfrm>
            <a:prstGeom prst="rect">
              <a:avLst/>
            </a:prstGeom>
            <a:noFill/>
            <a:ln>
              <a:solidFill>
                <a:schemeClr val="accent1"/>
              </a:solidFill>
            </a:ln>
          </p:spPr>
          <p:txBody>
            <a:bodyPr wrap="square" rtlCol="0">
              <a:spAutoFit/>
            </a:bodyPr>
            <a:lstStyle/>
            <a:p>
              <a:pPr algn="ctr"/>
              <a:r>
                <a:rPr lang="en-US" sz="3600" dirty="0"/>
                <a:t>F</a:t>
              </a:r>
            </a:p>
          </p:txBody>
        </p:sp>
        <p:sp>
          <p:nvSpPr>
            <p:cNvPr id="10" name="TextBox 9"/>
            <p:cNvSpPr txBox="1"/>
            <p:nvPr/>
          </p:nvSpPr>
          <p:spPr>
            <a:xfrm>
              <a:off x="5727700" y="4255870"/>
              <a:ext cx="1066800" cy="646331"/>
            </a:xfrm>
            <a:prstGeom prst="rect">
              <a:avLst/>
            </a:prstGeom>
            <a:noFill/>
            <a:ln>
              <a:solidFill>
                <a:schemeClr val="accent1"/>
              </a:solidFill>
            </a:ln>
          </p:spPr>
          <p:txBody>
            <a:bodyPr wrap="square" rtlCol="0">
              <a:spAutoFit/>
            </a:bodyPr>
            <a:lstStyle/>
            <a:p>
              <a:pPr algn="ctr"/>
              <a:r>
                <a:rPr lang="en-US" sz="3600" dirty="0"/>
                <a:t>G</a:t>
              </a:r>
            </a:p>
          </p:txBody>
        </p:sp>
        <p:sp>
          <p:nvSpPr>
            <p:cNvPr id="11" name="TextBox 10"/>
            <p:cNvSpPr txBox="1"/>
            <p:nvPr/>
          </p:nvSpPr>
          <p:spPr>
            <a:xfrm>
              <a:off x="6172200" y="2542149"/>
              <a:ext cx="1066800" cy="646331"/>
            </a:xfrm>
            <a:prstGeom prst="rect">
              <a:avLst/>
            </a:prstGeom>
            <a:noFill/>
            <a:ln>
              <a:solidFill>
                <a:schemeClr val="accent1"/>
              </a:solidFill>
            </a:ln>
          </p:spPr>
          <p:txBody>
            <a:bodyPr wrap="square" rtlCol="0">
              <a:spAutoFit/>
            </a:bodyPr>
            <a:lstStyle/>
            <a:p>
              <a:pPr algn="ctr"/>
              <a:r>
                <a:rPr lang="en-US" sz="3600" dirty="0"/>
                <a:t>H</a:t>
              </a:r>
            </a:p>
          </p:txBody>
        </p:sp>
        <p:sp>
          <p:nvSpPr>
            <p:cNvPr id="12" name="TextBox 11"/>
            <p:cNvSpPr txBox="1"/>
            <p:nvPr/>
          </p:nvSpPr>
          <p:spPr>
            <a:xfrm>
              <a:off x="7772400" y="3125566"/>
              <a:ext cx="1066800" cy="646331"/>
            </a:xfrm>
            <a:prstGeom prst="rect">
              <a:avLst/>
            </a:prstGeom>
            <a:noFill/>
            <a:ln>
              <a:solidFill>
                <a:schemeClr val="accent1"/>
              </a:solidFill>
            </a:ln>
          </p:spPr>
          <p:txBody>
            <a:bodyPr wrap="square" rtlCol="0">
              <a:spAutoFit/>
            </a:bodyPr>
            <a:lstStyle/>
            <a:p>
              <a:pPr algn="ctr"/>
              <a:r>
                <a:rPr lang="en-US" sz="3600" dirty="0"/>
                <a:t>I</a:t>
              </a:r>
            </a:p>
          </p:txBody>
        </p:sp>
        <p:cxnSp>
          <p:nvCxnSpPr>
            <p:cNvPr id="14" name="Straight Arrow Connector 13"/>
            <p:cNvCxnSpPr>
              <a:stCxn id="4" idx="3"/>
            </p:cNvCxnSpPr>
            <p:nvPr/>
          </p:nvCxnSpPr>
          <p:spPr>
            <a:xfrm flipV="1">
              <a:off x="1524000" y="2380567"/>
              <a:ext cx="762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p:cNvCxnSpPr>
            <p:nvPr/>
          </p:nvCxnSpPr>
          <p:spPr>
            <a:xfrm>
              <a:off x="3352800" y="2380567"/>
              <a:ext cx="393700" cy="4359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1"/>
            </p:cNvCxnSpPr>
            <p:nvPr/>
          </p:nvCxnSpPr>
          <p:spPr>
            <a:xfrm flipV="1">
              <a:off x="1562100" y="3139636"/>
              <a:ext cx="2171700" cy="65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8" idx="1"/>
            </p:cNvCxnSpPr>
            <p:nvPr/>
          </p:nvCxnSpPr>
          <p:spPr>
            <a:xfrm>
              <a:off x="1562100" y="3791636"/>
              <a:ext cx="2184400" cy="7874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1"/>
            </p:cNvCxnSpPr>
            <p:nvPr/>
          </p:nvCxnSpPr>
          <p:spPr>
            <a:xfrm flipV="1">
              <a:off x="3352800" y="1770966"/>
              <a:ext cx="1270000" cy="609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3"/>
              <a:endCxn id="9" idx="2"/>
            </p:cNvCxnSpPr>
            <p:nvPr/>
          </p:nvCxnSpPr>
          <p:spPr>
            <a:xfrm flipV="1">
              <a:off x="4800600" y="2094131"/>
              <a:ext cx="355600" cy="1045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p:cNvCxnSpPr>
            <p:nvPr/>
          </p:nvCxnSpPr>
          <p:spPr>
            <a:xfrm>
              <a:off x="4813300" y="4579037"/>
              <a:ext cx="876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p:cNvCxnSpPr>
            <p:nvPr/>
          </p:nvCxnSpPr>
          <p:spPr>
            <a:xfrm>
              <a:off x="5689600" y="1770966"/>
              <a:ext cx="635000" cy="771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3"/>
            </p:cNvCxnSpPr>
            <p:nvPr/>
          </p:nvCxnSpPr>
          <p:spPr>
            <a:xfrm>
              <a:off x="7239000" y="2865315"/>
              <a:ext cx="533400" cy="260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3"/>
            </p:cNvCxnSpPr>
            <p:nvPr/>
          </p:nvCxnSpPr>
          <p:spPr>
            <a:xfrm flipV="1">
              <a:off x="6794500" y="3791636"/>
              <a:ext cx="1206500" cy="78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52167" y="4687669"/>
            <a:ext cx="8255465" cy="646331"/>
          </a:xfrm>
          <a:prstGeom prst="rect">
            <a:avLst/>
          </a:prstGeom>
          <a:noFill/>
        </p:spPr>
        <p:txBody>
          <a:bodyPr wrap="none" rtlCol="0">
            <a:spAutoFit/>
          </a:bodyPr>
          <a:lstStyle/>
          <a:p>
            <a:r>
              <a:rPr lang="en-US" dirty="0"/>
              <a:t>You can start with the first activity and work forward or start with the last activity</a:t>
            </a:r>
          </a:p>
          <a:p>
            <a:r>
              <a:rPr lang="en-US" dirty="0"/>
              <a:t>  and work your way backwards.  </a:t>
            </a:r>
          </a:p>
        </p:txBody>
      </p:sp>
      <p:sp>
        <p:nvSpPr>
          <p:cNvPr id="25" name="TextBox 24"/>
          <p:cNvSpPr txBox="1"/>
          <p:nvPr/>
        </p:nvSpPr>
        <p:spPr>
          <a:xfrm>
            <a:off x="304800" y="5638800"/>
            <a:ext cx="74295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solidFill>
                  <a:srgbClr val="FF0000"/>
                </a:solidFill>
              </a:rPr>
              <a:t>Let’s build one in MS Project, use 1-day durations</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46329" y="5169588"/>
            <a:ext cx="602003" cy="637992"/>
          </a:xfrm>
          <a:prstGeom prst="rect">
            <a:avLst/>
          </a:prstGeom>
        </p:spPr>
      </p:pic>
      <p:sp>
        <p:nvSpPr>
          <p:cNvPr id="33" name="Octagon 32"/>
          <p:cNvSpPr>
            <a:spLocks noChangeAspect="1"/>
          </p:cNvSpPr>
          <p:nvPr/>
        </p:nvSpPr>
        <p:spPr>
          <a:xfrm>
            <a:off x="8393250" y="5871537"/>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spTree>
    <p:extLst>
      <p:ext uri="{BB962C8B-B14F-4D97-AF65-F5344CB8AC3E}">
        <p14:creationId xmlns:p14="http://schemas.microsoft.com/office/powerpoint/2010/main" val="1156223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26</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219200"/>
            <a:ext cx="89154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ction Button: Help 4">
            <a:hlinkClick r:id="" action="ppaction://noaction" highlightClick="1"/>
          </p:cNvPr>
          <p:cNvSpPr/>
          <p:nvPr/>
        </p:nvSpPr>
        <p:spPr>
          <a:xfrm>
            <a:off x="5638800" y="5494290"/>
            <a:ext cx="2362200" cy="9906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Can you identify where the burst and merges are?</a:t>
            </a:r>
          </a:p>
        </p:txBody>
      </p:sp>
      <p:sp>
        <p:nvSpPr>
          <p:cNvPr id="6" name="Action Button: Help 5">
            <a:hlinkClick r:id="" action="ppaction://noaction" highlightClick="1"/>
          </p:cNvPr>
          <p:cNvSpPr/>
          <p:nvPr/>
        </p:nvSpPr>
        <p:spPr>
          <a:xfrm>
            <a:off x="702354" y="5502180"/>
            <a:ext cx="3314700" cy="97482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How many paths?</a:t>
            </a:r>
          </a:p>
          <a:p>
            <a:pPr algn="ctr"/>
            <a:r>
              <a:rPr lang="en-US" dirty="0"/>
              <a:t>What is the difference between the red and blue boxes?</a:t>
            </a:r>
          </a:p>
        </p:txBody>
      </p:sp>
      <p:sp>
        <p:nvSpPr>
          <p:cNvPr id="8" name="Title 1"/>
          <p:cNvSpPr txBox="1">
            <a:spLocks/>
          </p:cNvSpPr>
          <p:nvPr/>
        </p:nvSpPr>
        <p:spPr>
          <a:xfrm>
            <a:off x="304800" y="138579"/>
            <a:ext cx="8305800" cy="114300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3600" dirty="0"/>
              <a:t>Network Diagram </a:t>
            </a:r>
            <a:r>
              <a:rPr lang="en-US" sz="3600" b="1" u="sng" dirty="0"/>
              <a:t>View</a:t>
            </a:r>
            <a:r>
              <a:rPr lang="en-US" sz="3600" dirty="0"/>
              <a:t> in MS Project</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700" y="5989590"/>
            <a:ext cx="999831" cy="707197"/>
          </a:xfrm>
          <a:prstGeom prst="rect">
            <a:avLst/>
          </a:prstGeom>
        </p:spPr>
      </p:pic>
    </p:spTree>
    <p:extLst>
      <p:ext uri="{BB962C8B-B14F-4D97-AF65-F5344CB8AC3E}">
        <p14:creationId xmlns:p14="http://schemas.microsoft.com/office/powerpoint/2010/main" val="3770840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srcRect r="14801"/>
          <a:stretch/>
        </p:blipFill>
        <p:spPr>
          <a:xfrm>
            <a:off x="299191" y="2950111"/>
            <a:ext cx="5263409" cy="3374489"/>
          </a:xfrm>
          <a:prstGeom prst="rect">
            <a:avLst/>
          </a:prstGeom>
        </p:spPr>
      </p:pic>
      <p:sp>
        <p:nvSpPr>
          <p:cNvPr id="2" name="Title 1"/>
          <p:cNvSpPr>
            <a:spLocks noGrp="1"/>
          </p:cNvSpPr>
          <p:nvPr>
            <p:ph type="title"/>
          </p:nvPr>
        </p:nvSpPr>
        <p:spPr>
          <a:xfrm>
            <a:off x="457200" y="181671"/>
            <a:ext cx="8229600" cy="656529"/>
          </a:xfrm>
        </p:spPr>
        <p:txBody>
          <a:bodyPr>
            <a:normAutofit fontScale="90000"/>
          </a:bodyPr>
          <a:lstStyle/>
          <a:p>
            <a:r>
              <a:rPr lang="en-US" dirty="0"/>
              <a:t>Creating a Project Network for a Wedding</a:t>
            </a:r>
          </a:p>
        </p:txBody>
      </p:sp>
      <p:sp>
        <p:nvSpPr>
          <p:cNvPr id="3" name="Content Placeholder 2"/>
          <p:cNvSpPr>
            <a:spLocks noGrp="1"/>
          </p:cNvSpPr>
          <p:nvPr>
            <p:ph idx="1"/>
          </p:nvPr>
        </p:nvSpPr>
        <p:spPr>
          <a:xfrm>
            <a:off x="457200" y="838201"/>
            <a:ext cx="8229600" cy="5486400"/>
          </a:xfrm>
        </p:spPr>
        <p:txBody>
          <a:bodyPr/>
          <a:lstStyle/>
          <a:p>
            <a:r>
              <a:rPr lang="en-US" sz="2000" dirty="0"/>
              <a:t>In groups of 2 or 3 (or as an individual) create a project network diagram from an existing WBS for a wedding in a MS Project file</a:t>
            </a:r>
          </a:p>
          <a:p>
            <a:r>
              <a:rPr lang="en-US" sz="2000" dirty="0"/>
              <a:t>See FOL, for the </a:t>
            </a:r>
            <a:r>
              <a:rPr lang="en-CA" sz="2000" dirty="0"/>
              <a:t>M3 Wedding WBS (1) MPP File</a:t>
            </a:r>
            <a:endParaRPr lang="en-US" sz="2000" dirty="0"/>
          </a:p>
          <a:p>
            <a:r>
              <a:rPr lang="en-US" sz="2000" b="1" dirty="0">
                <a:solidFill>
                  <a:srgbClr val="FF0000"/>
                </a:solidFill>
              </a:rPr>
              <a:t>Decide as a group (or individually) what the  Predecessors Activities are for each activity and input them into the MS Project file.  </a:t>
            </a:r>
            <a:r>
              <a:rPr lang="en-US" sz="2000" dirty="0"/>
              <a:t>Enter the row number into the predecessor column.</a:t>
            </a:r>
          </a:p>
          <a:p>
            <a:pPr marL="514350" indent="-514350">
              <a:buFont typeface="+mj-lt"/>
              <a:buAutoNum type="arabicPeriod"/>
            </a:pPr>
            <a:endParaRPr lang="en-US" sz="2000" b="1"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27</a:t>
            </a:fld>
            <a:endParaRPr lang="en-US" dirty="0"/>
          </a:p>
        </p:txBody>
      </p:sp>
      <p:sp>
        <p:nvSpPr>
          <p:cNvPr id="11" name="TextBox 10"/>
          <p:cNvSpPr txBox="1"/>
          <p:nvPr/>
        </p:nvSpPr>
        <p:spPr>
          <a:xfrm>
            <a:off x="5715000" y="2926139"/>
            <a:ext cx="3217693" cy="2308324"/>
          </a:xfrm>
          <a:prstGeom prst="rect">
            <a:avLst/>
          </a:prstGeom>
          <a:noFill/>
        </p:spPr>
        <p:txBody>
          <a:bodyPr wrap="square" rtlCol="0">
            <a:spAutoFit/>
          </a:bodyPr>
          <a:lstStyle/>
          <a:p>
            <a:r>
              <a:rPr lang="en-US" dirty="0">
                <a:latin typeface="+mn-lt"/>
                <a:cs typeface="+mn-cs"/>
              </a:rPr>
              <a:t>If you decided that you didn’t want to “Rent </a:t>
            </a:r>
            <a:r>
              <a:rPr lang="en-US" dirty="0" err="1">
                <a:latin typeface="+mn-lt"/>
                <a:cs typeface="+mn-cs"/>
              </a:rPr>
              <a:t>Bldg</a:t>
            </a:r>
            <a:r>
              <a:rPr lang="en-US" dirty="0">
                <a:latin typeface="+mn-lt"/>
                <a:cs typeface="+mn-cs"/>
              </a:rPr>
              <a:t> for Ceremony” until </a:t>
            </a:r>
            <a:r>
              <a:rPr lang="en-US" b="1" dirty="0">
                <a:latin typeface="+mn-lt"/>
                <a:cs typeface="+mn-cs"/>
              </a:rPr>
              <a:t>after</a:t>
            </a:r>
            <a:r>
              <a:rPr lang="en-US" dirty="0">
                <a:latin typeface="+mn-lt"/>
                <a:cs typeface="+mn-cs"/>
              </a:rPr>
              <a:t> you secured a Marriage License, then the predecessor to Rent Building would be row 3, so you would </a:t>
            </a:r>
            <a:r>
              <a:rPr lang="en-US" b="1" dirty="0">
                <a:solidFill>
                  <a:srgbClr val="FF0000"/>
                </a:solidFill>
                <a:latin typeface="+mn-lt"/>
                <a:cs typeface="+mn-cs"/>
              </a:rPr>
              <a:t>enter a “3” </a:t>
            </a:r>
            <a:r>
              <a:rPr lang="en-US" dirty="0">
                <a:latin typeface="+mn-lt"/>
                <a:cs typeface="+mn-cs"/>
              </a:rPr>
              <a:t>in the predecessor column. </a:t>
            </a:r>
          </a:p>
        </p:txBody>
      </p:sp>
      <p:sp>
        <p:nvSpPr>
          <p:cNvPr id="9" name="Oval 8"/>
          <p:cNvSpPr/>
          <p:nvPr/>
        </p:nvSpPr>
        <p:spPr>
          <a:xfrm>
            <a:off x="2851299" y="3941134"/>
            <a:ext cx="592307" cy="249865"/>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sz="1600"/>
          </a:p>
        </p:txBody>
      </p:sp>
      <p:sp>
        <p:nvSpPr>
          <p:cNvPr id="12" name="TextBox 11"/>
          <p:cNvSpPr txBox="1"/>
          <p:nvPr/>
        </p:nvSpPr>
        <p:spPr>
          <a:xfrm>
            <a:off x="3023509" y="3908098"/>
            <a:ext cx="346414" cy="307777"/>
          </a:xfrm>
          <a:prstGeom prst="rect">
            <a:avLst/>
          </a:prstGeom>
          <a:noFill/>
        </p:spPr>
        <p:txBody>
          <a:bodyPr wrap="square" rtlCol="0">
            <a:spAutoFit/>
          </a:bodyPr>
          <a:lstStyle/>
          <a:p>
            <a:r>
              <a:rPr lang="en-US" sz="1400" b="1" dirty="0">
                <a:solidFill>
                  <a:srgbClr val="FF0000"/>
                </a:solidFill>
              </a:rPr>
              <a:t>3</a:t>
            </a:r>
          </a:p>
        </p:txBody>
      </p:sp>
      <p:sp>
        <p:nvSpPr>
          <p:cNvPr id="14" name="Rounded Rectangular Callout 13">
            <a:hlinkClick r:id="" action="ppaction://noaction" highlightClick="1"/>
          </p:cNvPr>
          <p:cNvSpPr/>
          <p:nvPr/>
        </p:nvSpPr>
        <p:spPr>
          <a:xfrm>
            <a:off x="299191" y="5610255"/>
            <a:ext cx="4501409" cy="1074323"/>
          </a:xfrm>
          <a:prstGeom prst="wedgeRoundRectCallout">
            <a:avLst>
              <a:gd name="adj1" fmla="val 38487"/>
              <a:gd name="adj2" fmla="val -83055"/>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200" dirty="0"/>
              <a:t>Note the activities are show as “bars”, </a:t>
            </a:r>
            <a:r>
              <a:rPr lang="en-CA" sz="2200" b="1" dirty="0">
                <a:solidFill>
                  <a:srgbClr val="FF0000"/>
                </a:solidFill>
              </a:rPr>
              <a:t>we only use predecessor relationships between activities</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6329" y="5169588"/>
            <a:ext cx="602003" cy="637992"/>
          </a:xfrm>
          <a:prstGeom prst="rect">
            <a:avLst/>
          </a:prstGeom>
        </p:spPr>
      </p:pic>
      <p:sp>
        <p:nvSpPr>
          <p:cNvPr id="15" name="Octagon 14"/>
          <p:cNvSpPr>
            <a:spLocks noChangeAspect="1"/>
          </p:cNvSpPr>
          <p:nvPr/>
        </p:nvSpPr>
        <p:spPr>
          <a:xfrm>
            <a:off x="8393250" y="5871537"/>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7" name="TextBox 16"/>
          <p:cNvSpPr txBox="1"/>
          <p:nvPr/>
        </p:nvSpPr>
        <p:spPr>
          <a:xfrm>
            <a:off x="6057185" y="5621979"/>
            <a:ext cx="2533322" cy="33855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600" dirty="0"/>
              <a:t>M3 Wedding WBS (1).</a:t>
            </a:r>
            <a:r>
              <a:rPr lang="en-CA" sz="1600" dirty="0" err="1"/>
              <a:t>mpp</a:t>
            </a:r>
            <a:endParaRPr lang="en-CA" sz="1600" dirty="0"/>
          </a:p>
        </p:txBody>
      </p:sp>
    </p:spTree>
    <p:extLst>
      <p:ext uri="{BB962C8B-B14F-4D97-AF65-F5344CB8AC3E}">
        <p14:creationId xmlns:p14="http://schemas.microsoft.com/office/powerpoint/2010/main" val="104043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Wedding WBS, Activities vs Deliverables</a:t>
            </a:r>
          </a:p>
        </p:txBody>
      </p:sp>
      <p:sp>
        <p:nvSpPr>
          <p:cNvPr id="3" name="Content Placeholder 2"/>
          <p:cNvSpPr>
            <a:spLocks noGrp="1"/>
          </p:cNvSpPr>
          <p:nvPr>
            <p:ph idx="1"/>
          </p:nvPr>
        </p:nvSpPr>
        <p:spPr>
          <a:xfrm>
            <a:off x="457200" y="1219201"/>
            <a:ext cx="8229600" cy="5105400"/>
          </a:xfrm>
        </p:spPr>
        <p:txBody>
          <a:bodyPr/>
          <a:lstStyle/>
          <a:p>
            <a:pPr marL="1703388" lvl="4" indent="-514350">
              <a:buFont typeface="+mj-lt"/>
              <a:buAutoNum type="arabicPeriod"/>
            </a:pPr>
            <a:endParaRPr lang="en-US" sz="1200" dirty="0"/>
          </a:p>
          <a:p>
            <a:pPr marL="914400" lvl="3" indent="0">
              <a:buNone/>
            </a:pPr>
            <a:endParaRPr lang="en-US" sz="1000" dirty="0"/>
          </a:p>
          <a:p>
            <a:pPr marL="1155700" lvl="2" indent="-514350">
              <a:buFont typeface="+mj-lt"/>
              <a:buAutoNum type="arabicPeriod"/>
            </a:pPr>
            <a:endParaRPr lang="en-US" sz="1800"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28</a:t>
            </a:fld>
            <a:endParaRPr lang="en-US" dirty="0"/>
          </a:p>
        </p:txBody>
      </p:sp>
      <p:sp>
        <p:nvSpPr>
          <p:cNvPr id="5" name="TextBox 4"/>
          <p:cNvSpPr txBox="1"/>
          <p:nvPr/>
        </p:nvSpPr>
        <p:spPr>
          <a:xfrm>
            <a:off x="4983180" y="914556"/>
            <a:ext cx="3810000" cy="258532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charset="0"/>
              <a:buChar char="•"/>
            </a:pPr>
            <a:r>
              <a:rPr lang="en-US" dirty="0"/>
              <a:t>The upside down “U”s are deliverables and are called </a:t>
            </a:r>
            <a:r>
              <a:rPr lang="en-US" b="1" dirty="0"/>
              <a:t>Summary Tasks </a:t>
            </a:r>
            <a:r>
              <a:rPr lang="en-US" dirty="0"/>
              <a:t>in MS Project</a:t>
            </a:r>
          </a:p>
          <a:p>
            <a:pPr marL="285750" indent="-285750">
              <a:buFont typeface="Arial" charset="0"/>
              <a:buChar char="•"/>
            </a:pPr>
            <a:r>
              <a:rPr lang="en-US" dirty="0"/>
              <a:t>“1 Wedding Project” and 1.3 Ceremony are both summary tasks</a:t>
            </a:r>
          </a:p>
          <a:p>
            <a:pPr marL="285750" indent="-285750">
              <a:buFont typeface="Arial" charset="0"/>
              <a:buChar char="•"/>
            </a:pPr>
            <a:r>
              <a:rPr lang="en-US" dirty="0"/>
              <a:t>But note, MS Project does NOT visibly differentiate WP’s from higher level deliverables</a:t>
            </a:r>
          </a:p>
        </p:txBody>
      </p:sp>
      <p:sp>
        <p:nvSpPr>
          <p:cNvPr id="10" name="Action Button: Help 9">
            <a:hlinkClick r:id="" action="ppaction://noaction" highlightClick="1"/>
          </p:cNvPr>
          <p:cNvSpPr/>
          <p:nvPr/>
        </p:nvSpPr>
        <p:spPr>
          <a:xfrm>
            <a:off x="5534618" y="5390994"/>
            <a:ext cx="2362200" cy="7620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But where are the WP’s in this table?</a:t>
            </a:r>
          </a:p>
        </p:txBody>
      </p:sp>
      <p:sp>
        <p:nvSpPr>
          <p:cNvPr id="13" name="TextBox 12"/>
          <p:cNvSpPr txBox="1"/>
          <p:nvPr/>
        </p:nvSpPr>
        <p:spPr>
          <a:xfrm>
            <a:off x="4508612" y="4884324"/>
            <a:ext cx="184731" cy="369332"/>
          </a:xfrm>
          <a:prstGeom prst="rect">
            <a:avLst/>
          </a:prstGeom>
          <a:noFill/>
        </p:spPr>
        <p:txBody>
          <a:bodyPr wrap="none" rtlCol="0">
            <a:spAutoFit/>
          </a:bodyPr>
          <a:lstStyle/>
          <a:p>
            <a:endParaRPr lang="en-CA"/>
          </a:p>
        </p:txBody>
      </p:sp>
      <p:cxnSp>
        <p:nvCxnSpPr>
          <p:cNvPr id="7" name="Straight Arrow Connector 6"/>
          <p:cNvCxnSpPr>
            <a:stCxn id="10" idx="2"/>
          </p:cNvCxnSpPr>
          <p:nvPr/>
        </p:nvCxnSpPr>
        <p:spPr>
          <a:xfrm flipH="1" flipV="1">
            <a:off x="4790326" y="5588342"/>
            <a:ext cx="744292" cy="18365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6329" y="5169588"/>
            <a:ext cx="602003" cy="637992"/>
          </a:xfrm>
          <a:prstGeom prst="rect">
            <a:avLst/>
          </a:prstGeom>
        </p:spPr>
      </p:pic>
      <p:sp>
        <p:nvSpPr>
          <p:cNvPr id="16" name="Octagon 15"/>
          <p:cNvSpPr>
            <a:spLocks noChangeAspect="1"/>
          </p:cNvSpPr>
          <p:nvPr/>
        </p:nvSpPr>
        <p:spPr>
          <a:xfrm>
            <a:off x="8393250" y="5871537"/>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9" name="Picture 8"/>
          <p:cNvPicPr>
            <a:picLocks noChangeAspect="1"/>
          </p:cNvPicPr>
          <p:nvPr/>
        </p:nvPicPr>
        <p:blipFill>
          <a:blip r:embed="rId4"/>
          <a:stretch>
            <a:fillRect/>
          </a:stretch>
        </p:blipFill>
        <p:spPr>
          <a:xfrm>
            <a:off x="218651" y="901114"/>
            <a:ext cx="4571675" cy="5437186"/>
          </a:xfrm>
          <a:prstGeom prst="rect">
            <a:avLst/>
          </a:prstGeom>
        </p:spPr>
      </p:pic>
      <p:sp>
        <p:nvSpPr>
          <p:cNvPr id="17" name="TextBox 16"/>
          <p:cNvSpPr txBox="1"/>
          <p:nvPr/>
        </p:nvSpPr>
        <p:spPr>
          <a:xfrm>
            <a:off x="4983180" y="3622102"/>
            <a:ext cx="3810000"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Arial" charset="0"/>
              <a:buChar char="•"/>
            </a:pPr>
            <a:r>
              <a:rPr lang="en-US" dirty="0"/>
              <a:t>The blue bars are activities and are called </a:t>
            </a:r>
            <a:r>
              <a:rPr lang="en-US" b="1" dirty="0"/>
              <a:t>Detailed Tasks </a:t>
            </a:r>
            <a:r>
              <a:rPr lang="en-US" dirty="0"/>
              <a:t>in MS Project</a:t>
            </a:r>
          </a:p>
          <a:p>
            <a:pPr marL="285750" indent="-285750">
              <a:buFont typeface="Arial" charset="0"/>
              <a:buChar char="•"/>
            </a:pPr>
            <a:r>
              <a:rPr lang="en-US" dirty="0"/>
              <a:t>1.4.3 Marriage license is a detailed task</a:t>
            </a:r>
          </a:p>
        </p:txBody>
      </p:sp>
      <p:cxnSp>
        <p:nvCxnSpPr>
          <p:cNvPr id="19" name="Straight Arrow Connector 18"/>
          <p:cNvCxnSpPr/>
          <p:nvPr/>
        </p:nvCxnSpPr>
        <p:spPr>
          <a:xfrm flipH="1" flipV="1">
            <a:off x="4191000" y="3857509"/>
            <a:ext cx="932558" cy="1476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p:cNvCxnSpPr/>
          <p:nvPr/>
        </p:nvCxnSpPr>
        <p:spPr>
          <a:xfrm flipH="1" flipV="1">
            <a:off x="4377237" y="1324431"/>
            <a:ext cx="879368" cy="2874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p:cNvCxnSpPr/>
          <p:nvPr/>
        </p:nvCxnSpPr>
        <p:spPr>
          <a:xfrm flipH="1" flipV="1">
            <a:off x="4132316" y="1913822"/>
            <a:ext cx="991242" cy="2933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384" y="6051919"/>
            <a:ext cx="999831" cy="707197"/>
          </a:xfrm>
          <a:prstGeom prst="rect">
            <a:avLst/>
          </a:prstGeom>
        </p:spPr>
      </p:pic>
    </p:spTree>
    <p:extLst>
      <p:ext uri="{BB962C8B-B14F-4D97-AF65-F5344CB8AC3E}">
        <p14:creationId xmlns:p14="http://schemas.microsoft.com/office/powerpoint/2010/main" val="125094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29</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89" y="1600200"/>
            <a:ext cx="8686800" cy="35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ction Button: Help 3">
            <a:hlinkClick r:id="" action="ppaction://noaction" highlightClick="1"/>
          </p:cNvPr>
          <p:cNvSpPr/>
          <p:nvPr/>
        </p:nvSpPr>
        <p:spPr>
          <a:xfrm>
            <a:off x="4267200" y="780185"/>
            <a:ext cx="2050599" cy="85798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do the rectangles mean?</a:t>
            </a:r>
          </a:p>
        </p:txBody>
      </p:sp>
      <p:sp>
        <p:nvSpPr>
          <p:cNvPr id="7" name="Title 1"/>
          <p:cNvSpPr txBox="1">
            <a:spLocks/>
          </p:cNvSpPr>
          <p:nvPr/>
        </p:nvSpPr>
        <p:spPr>
          <a:xfrm>
            <a:off x="457200" y="152400"/>
            <a:ext cx="8229600" cy="114300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CA" sz="2800" dirty="0"/>
              <a:t>Let’s look at the Network Diagram View in MS Project</a:t>
            </a:r>
          </a:p>
        </p:txBody>
      </p:sp>
      <p:sp>
        <p:nvSpPr>
          <p:cNvPr id="9" name="Action Button: Help 8">
            <a:hlinkClick r:id="" action="ppaction://noaction" highlightClick="1"/>
          </p:cNvPr>
          <p:cNvSpPr/>
          <p:nvPr/>
        </p:nvSpPr>
        <p:spPr>
          <a:xfrm>
            <a:off x="6566424" y="1915063"/>
            <a:ext cx="2050599" cy="85798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do the </a:t>
            </a:r>
            <a:r>
              <a:rPr lang="en-US" b="1" dirty="0">
                <a:solidFill>
                  <a:srgbClr val="FF0000"/>
                </a:solidFill>
              </a:rPr>
              <a:t>red</a:t>
            </a:r>
            <a:r>
              <a:rPr lang="en-US" dirty="0"/>
              <a:t> rectangles mean?</a:t>
            </a:r>
          </a:p>
        </p:txBody>
      </p:sp>
      <p:sp>
        <p:nvSpPr>
          <p:cNvPr id="10" name="Action Button: Help 9">
            <a:hlinkClick r:id="" action="ppaction://noaction" highlightClick="1"/>
          </p:cNvPr>
          <p:cNvSpPr/>
          <p:nvPr/>
        </p:nvSpPr>
        <p:spPr>
          <a:xfrm>
            <a:off x="6580195" y="780185"/>
            <a:ext cx="2050599" cy="85798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do the </a:t>
            </a:r>
            <a:r>
              <a:rPr lang="en-CA" b="1" dirty="0"/>
              <a:t>parallelograms</a:t>
            </a:r>
            <a:r>
              <a:rPr lang="en-US" dirty="0"/>
              <a:t> mean?</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6508" y="6047277"/>
            <a:ext cx="999831" cy="707197"/>
          </a:xfrm>
          <a:prstGeom prst="rect">
            <a:avLst/>
          </a:prstGeom>
        </p:spPr>
      </p:pic>
    </p:spTree>
    <p:extLst>
      <p:ext uri="{BB962C8B-B14F-4D97-AF65-F5344CB8AC3E}">
        <p14:creationId xmlns:p14="http://schemas.microsoft.com/office/powerpoint/2010/main" val="280281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3</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1" cy="6107634"/>
          </a:xfrm>
          <a:prstGeom prst="rect">
            <a:avLst/>
          </a:prstGeom>
        </p:spPr>
      </p:pic>
      <p:sp>
        <p:nvSpPr>
          <p:cNvPr id="4" name="TextBox 3"/>
          <p:cNvSpPr txBox="1"/>
          <p:nvPr/>
        </p:nvSpPr>
        <p:spPr>
          <a:xfrm>
            <a:off x="0" y="6107634"/>
            <a:ext cx="9144000" cy="646331"/>
          </a:xfrm>
          <a:prstGeom prst="rect">
            <a:avLst/>
          </a:prstGeom>
          <a:noFill/>
        </p:spPr>
        <p:txBody>
          <a:bodyPr wrap="square" rtlCol="0">
            <a:spAutoFit/>
          </a:bodyPr>
          <a:lstStyle/>
          <a:p>
            <a:pPr algn="ctr"/>
            <a:r>
              <a:rPr lang="en-CA" b="1" i="1" dirty="0">
                <a:solidFill>
                  <a:schemeClr val="accent1"/>
                </a:solidFill>
              </a:rPr>
              <a:t>What steps would you take to figure out how long </a:t>
            </a:r>
          </a:p>
          <a:p>
            <a:pPr algn="ctr"/>
            <a:r>
              <a:rPr lang="en-CA" b="1" i="1" dirty="0">
                <a:solidFill>
                  <a:schemeClr val="accent1"/>
                </a:solidFill>
              </a:rPr>
              <a:t>it would take to complete a complex project? </a:t>
            </a:r>
          </a:p>
        </p:txBody>
      </p:sp>
    </p:spTree>
    <p:extLst>
      <p:ext uri="{BB962C8B-B14F-4D97-AF65-F5344CB8AC3E}">
        <p14:creationId xmlns:p14="http://schemas.microsoft.com/office/powerpoint/2010/main" val="3081305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67A1747E-CCAC-4873-8F64-6507116E9B44}" type="slidenum">
              <a:rPr lang="en-US" smtClean="0"/>
              <a:pPr>
                <a:defRPr/>
              </a:pPr>
              <a:t>30</a:t>
            </a:fld>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6" r="1"/>
          <a:stretch/>
        </p:blipFill>
        <p:spPr bwMode="auto">
          <a:xfrm>
            <a:off x="521194" y="1266481"/>
            <a:ext cx="8118018" cy="515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ction Button: Information 5">
            <a:hlinkClick r:id="" action="ppaction://noaction" highlightClick="1"/>
          </p:cNvPr>
          <p:cNvSpPr/>
          <p:nvPr/>
        </p:nvSpPr>
        <p:spPr>
          <a:xfrm>
            <a:off x="521194" y="136524"/>
            <a:ext cx="7632206" cy="930276"/>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Here is an example of relationships (Predecessors) in MS Project </a:t>
            </a:r>
            <a:r>
              <a:rPr lang="en-CA" sz="2400" b="1" dirty="0">
                <a:solidFill>
                  <a:srgbClr val="FF0000"/>
                </a:solidFill>
              </a:rPr>
              <a:t>with Errors</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0874" y="5151545"/>
            <a:ext cx="602003" cy="637992"/>
          </a:xfrm>
          <a:prstGeom prst="rect">
            <a:avLst/>
          </a:prstGeom>
        </p:spPr>
      </p:pic>
      <p:sp>
        <p:nvSpPr>
          <p:cNvPr id="9" name="Octagon 8"/>
          <p:cNvSpPr>
            <a:spLocks noChangeAspect="1"/>
          </p:cNvSpPr>
          <p:nvPr/>
        </p:nvSpPr>
        <p:spPr>
          <a:xfrm>
            <a:off x="8447795" y="585349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828959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38" y="196848"/>
            <a:ext cx="3647162" cy="1631951"/>
          </a:xfrm>
        </p:spPr>
        <p:txBody>
          <a:bodyPr>
            <a:normAutofit/>
          </a:bodyPr>
          <a:lstStyle/>
          <a:p>
            <a:r>
              <a:rPr lang="en-CA" dirty="0"/>
              <a:t>Let’s identify</a:t>
            </a:r>
            <a:br>
              <a:rPr lang="en-CA" dirty="0"/>
            </a:br>
            <a:r>
              <a:rPr lang="en-CA" dirty="0"/>
              <a:t>the errors!</a:t>
            </a:r>
          </a:p>
        </p:txBody>
      </p:sp>
      <p:sp>
        <p:nvSpPr>
          <p:cNvPr id="3" name="Slide Number Placeholder 2"/>
          <p:cNvSpPr>
            <a:spLocks noGrp="1"/>
          </p:cNvSpPr>
          <p:nvPr>
            <p:ph type="sldNum" sz="quarter" idx="10"/>
          </p:nvPr>
        </p:nvSpPr>
        <p:spPr/>
        <p:txBody>
          <a:bodyPr/>
          <a:lstStyle/>
          <a:p>
            <a:pPr>
              <a:defRPr/>
            </a:pPr>
            <a:fld id="{59ABED04-CB80-466C-8239-FC67B5DDC6BD}" type="slidenum">
              <a:rPr lang="en-US" smtClean="0"/>
              <a:pPr>
                <a:defRPr/>
              </a:pPr>
              <a:t>31</a:t>
            </a:fld>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8908" y="196848"/>
            <a:ext cx="5602480" cy="2317752"/>
          </a:xfrm>
          <a:prstGeom prst="rect">
            <a:avLst/>
          </a:prstGeom>
          <a:ln w="9525"/>
          <a:extLst/>
        </p:spPr>
        <p:style>
          <a:lnRef idx="2">
            <a:schemeClr val="dk1"/>
          </a:lnRef>
          <a:fillRef idx="1">
            <a:schemeClr val="lt1"/>
          </a:fillRef>
          <a:effectRef idx="0">
            <a:schemeClr val="dk1"/>
          </a:effectRef>
          <a:fontRef idx="minor">
            <a:schemeClr val="dk1"/>
          </a:fontRef>
        </p:style>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298" y="2556623"/>
            <a:ext cx="6619702" cy="4225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ction Button: Help 7">
            <a:hlinkClick r:id="" action="ppaction://noaction" highlightClick="1"/>
          </p:cNvPr>
          <p:cNvSpPr/>
          <p:nvPr/>
        </p:nvSpPr>
        <p:spPr>
          <a:xfrm>
            <a:off x="228600" y="1853812"/>
            <a:ext cx="2309668" cy="2794388"/>
          </a:xfrm>
          <a:prstGeom prst="actionButtonHelp">
            <a:avLst/>
          </a:prstGeom>
          <a:ln>
            <a:solidFill>
              <a:srgbClr val="92D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Using this Gantt View in MS Project, </a:t>
            </a:r>
            <a:r>
              <a:rPr lang="en-US" sz="2800" b="1" dirty="0">
                <a:solidFill>
                  <a:srgbClr val="FF0000"/>
                </a:solidFill>
              </a:rPr>
              <a:t>can you spot 4 errors</a:t>
            </a:r>
            <a:r>
              <a:rPr lang="en-US" sz="2800" dirty="0"/>
              <a:t>?</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310" y="6004285"/>
            <a:ext cx="997517" cy="70412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0874" y="5151545"/>
            <a:ext cx="602003" cy="637992"/>
          </a:xfrm>
          <a:prstGeom prst="rect">
            <a:avLst/>
          </a:prstGeom>
        </p:spPr>
      </p:pic>
      <p:sp>
        <p:nvSpPr>
          <p:cNvPr id="11" name="Octagon 10"/>
          <p:cNvSpPr>
            <a:spLocks noChangeAspect="1"/>
          </p:cNvSpPr>
          <p:nvPr/>
        </p:nvSpPr>
        <p:spPr>
          <a:xfrm>
            <a:off x="8447795" y="5853494"/>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167427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3128963"/>
          </a:xfrm>
        </p:spPr>
        <p:txBody>
          <a:bodyPr>
            <a:normAutofit fontScale="90000"/>
          </a:bodyPr>
          <a:lstStyle/>
          <a:p>
            <a:r>
              <a:rPr lang="en-CA" dirty="0"/>
              <a:t>Examples of Start to End Activities in a Project as seen in an MS Project Gantt Chart</a:t>
            </a:r>
          </a:p>
        </p:txBody>
      </p:sp>
      <p:sp>
        <p:nvSpPr>
          <p:cNvPr id="3" name="Subtitle 2"/>
          <p:cNvSpPr>
            <a:spLocks noGrp="1"/>
          </p:cNvSpPr>
          <p:nvPr>
            <p:ph type="subTitle" idx="1"/>
          </p:nvPr>
        </p:nvSpPr>
        <p:spPr>
          <a:xfrm>
            <a:off x="1143000" y="3886200"/>
            <a:ext cx="6858000" cy="1371600"/>
          </a:xfrm>
        </p:spPr>
        <p:txBody>
          <a:bodyPr/>
          <a:lstStyle/>
          <a:p>
            <a:r>
              <a:rPr lang="en-CA" dirty="0"/>
              <a:t>The comments in these  next few slides are for learning purposes only.</a:t>
            </a:r>
          </a:p>
        </p:txBody>
      </p:sp>
    </p:spTree>
    <p:extLst>
      <p:ext uri="{BB962C8B-B14F-4D97-AF65-F5344CB8AC3E}">
        <p14:creationId xmlns:p14="http://schemas.microsoft.com/office/powerpoint/2010/main" val="100261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884" y="4842324"/>
            <a:ext cx="4495800" cy="1524000"/>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lgn="l"/>
            <a:r>
              <a:rPr lang="en-CA" dirty="0"/>
              <a:t>A Gantt Chart. A graphical, calendar schedule showing the durations of activities.  </a:t>
            </a:r>
          </a:p>
          <a:p>
            <a:pPr algn="l"/>
            <a:r>
              <a:rPr lang="en-CA" dirty="0"/>
              <a:t>In this MS Project example the sequence of the work to be done is conveyed by the arrows between the activities.</a:t>
            </a:r>
          </a:p>
        </p:txBody>
      </p:sp>
      <p:pic>
        <p:nvPicPr>
          <p:cNvPr id="8" name="Picture 7"/>
          <p:cNvPicPr>
            <a:picLocks noChangeAspect="1"/>
          </p:cNvPicPr>
          <p:nvPr/>
        </p:nvPicPr>
        <p:blipFill rotWithShape="1">
          <a:blip r:embed="rId3"/>
          <a:srcRect t="19946"/>
          <a:stretch/>
        </p:blipFill>
        <p:spPr>
          <a:xfrm>
            <a:off x="352884" y="895633"/>
            <a:ext cx="8364386" cy="3223980"/>
          </a:xfrm>
          <a:prstGeom prst="rect">
            <a:avLst/>
          </a:prstGeom>
        </p:spPr>
      </p:pic>
      <p:pic>
        <p:nvPicPr>
          <p:cNvPr id="9" name="Picture 8"/>
          <p:cNvPicPr>
            <a:picLocks noChangeAspect="1"/>
          </p:cNvPicPr>
          <p:nvPr/>
        </p:nvPicPr>
        <p:blipFill>
          <a:blip r:embed="rId4"/>
          <a:stretch>
            <a:fillRect/>
          </a:stretch>
        </p:blipFill>
        <p:spPr>
          <a:xfrm>
            <a:off x="5437818" y="4389120"/>
            <a:ext cx="1658766" cy="2073457"/>
          </a:xfrm>
          <a:prstGeom prst="rect">
            <a:avLst/>
          </a:prstGeom>
        </p:spPr>
      </p:pic>
      <p:sp>
        <p:nvSpPr>
          <p:cNvPr id="10" name="Subtitle 2"/>
          <p:cNvSpPr txBox="1">
            <a:spLocks/>
          </p:cNvSpPr>
          <p:nvPr/>
        </p:nvSpPr>
        <p:spPr>
          <a:xfrm>
            <a:off x="7049001" y="4592970"/>
            <a:ext cx="1921749" cy="152400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kumimoji="0" lang="en-CA" sz="1800" b="0" i="0" u="none" strike="noStrike" kern="1200" cap="none" spc="0" normalizeH="0" baseline="0" noProof="0" dirty="0">
                <a:ln>
                  <a:noFill/>
                </a:ln>
                <a:effectLst/>
                <a:uLnTx/>
                <a:uFillTx/>
              </a:rPr>
              <a:t>Henry Gantt invented the graphic</a:t>
            </a:r>
            <a:r>
              <a:rPr kumimoji="0" lang="en-CA" sz="1800" b="0" i="0" u="none" strike="noStrike" kern="1200" cap="none" spc="0" normalizeH="0" noProof="0" dirty="0">
                <a:ln>
                  <a:noFill/>
                </a:ln>
                <a:effectLst/>
                <a:uLnTx/>
                <a:uFillTx/>
              </a:rPr>
              <a:t> schedule based </a:t>
            </a:r>
            <a:r>
              <a:rPr lang="en-CA" sz="1800" dirty="0"/>
              <a:t>chart, circa 1910 to 1915</a:t>
            </a:r>
            <a:r>
              <a:rPr kumimoji="0" lang="en-CA" sz="1800" b="0" i="0" u="none" strike="noStrike" kern="1200" cap="none" spc="0" normalizeH="0" baseline="0" noProof="0" dirty="0">
                <a:ln>
                  <a:noFill/>
                </a:ln>
                <a:effectLst/>
                <a:uLnTx/>
                <a:uFillTx/>
              </a:rPr>
              <a:t>, now called the Gantt Chart</a:t>
            </a:r>
          </a:p>
        </p:txBody>
      </p:sp>
      <p:cxnSp>
        <p:nvCxnSpPr>
          <p:cNvPr id="5" name="Straight Arrow Connector 4"/>
          <p:cNvCxnSpPr>
            <a:cxnSpLocks/>
            <a:stCxn id="3" idx="0"/>
          </p:cNvCxnSpPr>
          <p:nvPr/>
        </p:nvCxnSpPr>
        <p:spPr>
          <a:xfrm flipV="1">
            <a:off x="2600784" y="4292867"/>
            <a:ext cx="138611" cy="5494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Subtitle 2"/>
          <p:cNvSpPr txBox="1">
            <a:spLocks/>
          </p:cNvSpPr>
          <p:nvPr/>
        </p:nvSpPr>
        <p:spPr>
          <a:xfrm>
            <a:off x="4052236" y="3775740"/>
            <a:ext cx="4362659" cy="436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kumimoji="0" lang="en-CA" sz="1000" b="0" i="0" u="none" strike="noStrike" kern="1200" cap="none" spc="0" normalizeH="0" baseline="0" noProof="0" dirty="0">
                <a:ln>
                  <a:noFill/>
                </a:ln>
                <a:effectLst/>
                <a:uLnTx/>
                <a:uFillTx/>
              </a:rPr>
              <a:t>Retrieved</a:t>
            </a:r>
            <a:r>
              <a:rPr kumimoji="0" lang="en-CA" sz="1000" b="0" i="0" u="none" strike="noStrike" kern="1200" cap="none" spc="0" normalizeH="0" noProof="0" dirty="0">
                <a:ln>
                  <a:noFill/>
                </a:ln>
                <a:effectLst/>
                <a:uLnTx/>
                <a:uFillTx/>
              </a:rPr>
              <a:t> from Wikipedia </a:t>
            </a:r>
            <a:r>
              <a:rPr lang="en-CA" sz="1000" dirty="0">
                <a:hlinkClick r:id="rId5"/>
              </a:rPr>
              <a:t>https://en.wikipedia.org/wiki/Gantt_chart#cite_note-FOOTNOTEKlein199949-3</a:t>
            </a:r>
            <a:endParaRPr kumimoji="0" lang="en-CA" sz="1000" b="0" i="0" u="none" strike="noStrike" kern="1200" cap="none" spc="0" normalizeH="0" baseline="0" noProof="0" dirty="0">
              <a:ln>
                <a:noFill/>
              </a:ln>
              <a:effectLst/>
              <a:uLnTx/>
              <a:uFillTx/>
            </a:endParaRPr>
          </a:p>
        </p:txBody>
      </p:sp>
      <p:sp>
        <p:nvSpPr>
          <p:cNvPr id="13" name="Title 1"/>
          <p:cNvSpPr txBox="1">
            <a:spLocks/>
          </p:cNvSpPr>
          <p:nvPr/>
        </p:nvSpPr>
        <p:spPr bwMode="auto">
          <a:xfrm>
            <a:off x="320707" y="100703"/>
            <a:ext cx="8229600" cy="722146"/>
          </a:xfrm>
          <a:prstGeom prst="rect">
            <a:avLst/>
          </a:prstGeom>
          <a:noFill/>
          <a:ln w="9525">
            <a:noFill/>
            <a:miter lim="800000"/>
            <a:headEnd/>
            <a:tailEnd/>
          </a:ln>
        </p:spPr>
        <p:txBody>
          <a:bodyPr vert="horz" wrap="square" lIns="0" tIns="45720" rIns="0" bIns="0" numCol="1" anchor="t" anchorCtr="0" compatLnSpc="1">
            <a:prstTxWarp prst="textNoShape">
              <a:avLst/>
            </a:prstTxWarp>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lvl="0"/>
            <a:r>
              <a:rPr lang="en-US" dirty="0">
                <a:solidFill>
                  <a:srgbClr val="04617B"/>
                </a:solidFill>
                <a:latin typeface="Calibri"/>
              </a:rPr>
              <a:t>The Gantt Chart</a:t>
            </a:r>
            <a:endParaRPr kumimoji="0" lang="en-US" sz="4000" b="0" i="0" u="none" strike="noStrike" kern="1200" cap="none" spc="0" normalizeH="0" baseline="0" noProof="0" dirty="0">
              <a:ln>
                <a:noFill/>
              </a:ln>
              <a:solidFill>
                <a:srgbClr val="04617B"/>
              </a:solidFill>
              <a:effectLst/>
              <a:uLnTx/>
              <a:uFillTx/>
              <a:latin typeface="Calibri"/>
              <a:ea typeface="+mj-ea"/>
              <a:cs typeface="+mj-cs"/>
            </a:endParaRPr>
          </a:p>
        </p:txBody>
      </p:sp>
    </p:spTree>
    <p:extLst>
      <p:ext uri="{BB962C8B-B14F-4D97-AF65-F5344CB8AC3E}">
        <p14:creationId xmlns:p14="http://schemas.microsoft.com/office/powerpoint/2010/main" val="1327534951"/>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28650" y="1019193"/>
            <a:ext cx="6019800" cy="5304332"/>
          </a:xfrm>
          <a:prstGeom prst="rect">
            <a:avLst/>
          </a:prstGeom>
        </p:spPr>
      </p:pic>
      <p:cxnSp>
        <p:nvCxnSpPr>
          <p:cNvPr id="8" name="Straight Arrow Connector 7"/>
          <p:cNvCxnSpPr>
            <a:stCxn id="14" idx="2"/>
          </p:cNvCxnSpPr>
          <p:nvPr/>
        </p:nvCxnSpPr>
        <p:spPr>
          <a:xfrm flipH="1" flipV="1">
            <a:off x="2332892" y="1741341"/>
            <a:ext cx="4452144" cy="56774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15" idx="2"/>
          </p:cNvCxnSpPr>
          <p:nvPr/>
        </p:nvCxnSpPr>
        <p:spPr>
          <a:xfrm flipH="1" flipV="1">
            <a:off x="3886200" y="2743201"/>
            <a:ext cx="2898836" cy="240323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 name="Action Button: Information 13">
            <a:hlinkClick r:id="" action="ppaction://noaction" highlightClick="1"/>
          </p:cNvPr>
          <p:cNvSpPr/>
          <p:nvPr/>
        </p:nvSpPr>
        <p:spPr>
          <a:xfrm>
            <a:off x="6785036" y="1019192"/>
            <a:ext cx="1977964" cy="2579793"/>
          </a:xfrm>
          <a:prstGeom prst="actionButtonInformation">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A </a:t>
            </a:r>
            <a:r>
              <a:rPr kumimoji="0" lang="en-CA" sz="2400" b="1" i="0" u="none" strike="noStrike" kern="1200" cap="none" spc="0" normalizeH="0" baseline="0" noProof="0" dirty="0">
                <a:ln>
                  <a:noFill/>
                </a:ln>
                <a:solidFill>
                  <a:prstClr val="white"/>
                </a:solidFill>
                <a:effectLst/>
                <a:uLnTx/>
                <a:uFillTx/>
                <a:latin typeface="Calibri" panose="020F0502020204030204"/>
                <a:ea typeface="+mn-ea"/>
                <a:cs typeface="+mn-cs"/>
              </a:rPr>
              <a:t>single start </a:t>
            </a: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Activity at the start of the project, this could</a:t>
            </a:r>
            <a:r>
              <a:rPr kumimoji="0" lang="en-CA" sz="2400" b="0" i="0" u="none" strike="noStrike" kern="1200" cap="none" spc="0" normalizeH="0" noProof="0" dirty="0">
                <a:ln>
                  <a:noFill/>
                </a:ln>
                <a:solidFill>
                  <a:prstClr val="white"/>
                </a:solidFill>
                <a:effectLst/>
                <a:uLnTx/>
                <a:uFillTx/>
                <a:latin typeface="Calibri" panose="020F0502020204030204"/>
                <a:ea typeface="+mn-ea"/>
                <a:cs typeface="+mn-cs"/>
              </a:rPr>
              <a:t> be a kick-off meeting</a:t>
            </a:r>
            <a:endPar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Action Button: Information 14">
            <a:hlinkClick r:id="" action="ppaction://noaction" highlightClick="1"/>
          </p:cNvPr>
          <p:cNvSpPr/>
          <p:nvPr/>
        </p:nvSpPr>
        <p:spPr>
          <a:xfrm>
            <a:off x="6785036" y="3692769"/>
            <a:ext cx="1977964" cy="2907323"/>
          </a:xfrm>
          <a:prstGeom prst="actionButtonInformation">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An “</a:t>
            </a:r>
            <a:r>
              <a:rPr kumimoji="0" lang="en-CA" sz="2400" b="1" i="0" u="none" strike="noStrike" kern="1200" cap="none" spc="0" normalizeH="0" baseline="0" noProof="0" dirty="0">
                <a:ln>
                  <a:noFill/>
                </a:ln>
                <a:solidFill>
                  <a:prstClr val="white"/>
                </a:solidFill>
                <a:effectLst/>
                <a:uLnTx/>
                <a:uFillTx/>
                <a:latin typeface="Calibri" panose="020F0502020204030204"/>
                <a:ea typeface="+mn-ea"/>
                <a:cs typeface="+mn-cs"/>
              </a:rPr>
              <a:t>orphaned</a:t>
            </a: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 or “abandoned” Activity</a:t>
            </a:r>
            <a:r>
              <a:rPr kumimoji="0" lang="en-CA" sz="2400" b="0" i="0" u="none" strike="noStrike" kern="1200" cap="none" spc="0" normalizeH="0" noProof="0" dirty="0">
                <a:ln>
                  <a:noFill/>
                </a:ln>
                <a:solidFill>
                  <a:prstClr val="white"/>
                </a:solidFill>
                <a:effectLst/>
                <a:uLnTx/>
                <a:uFillTx/>
                <a:latin typeface="Calibri" panose="020F0502020204030204"/>
                <a:ea typeface="+mn-ea"/>
                <a:cs typeface="+mn-cs"/>
              </a:rPr>
              <a:t> (no successor) </a:t>
            </a: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we are avoiding these</a:t>
            </a:r>
          </a:p>
        </p:txBody>
      </p:sp>
      <p:sp>
        <p:nvSpPr>
          <p:cNvPr id="9" name="Title 1"/>
          <p:cNvSpPr txBox="1">
            <a:spLocks/>
          </p:cNvSpPr>
          <p:nvPr/>
        </p:nvSpPr>
        <p:spPr bwMode="auto">
          <a:xfrm>
            <a:off x="685800" y="297047"/>
            <a:ext cx="8229600" cy="722146"/>
          </a:xfrm>
          <a:prstGeom prst="rect">
            <a:avLst/>
          </a:prstGeom>
          <a:noFill/>
          <a:ln w="9525">
            <a:noFill/>
            <a:miter lim="800000"/>
            <a:headEnd/>
            <a:tailEnd/>
          </a:ln>
        </p:spPr>
        <p:txBody>
          <a:bodyPr vert="horz" wrap="square" lIns="0" tIns="45720" rIns="0" bIns="0" numCol="1" anchor="t" anchorCtr="0" compatLnSpc="1">
            <a:prstTxWarp prst="textNoShape">
              <a:avLst/>
            </a:prstTxWarp>
            <a:normAutofit fontScale="70000" lnSpcReduction="20000"/>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lvl="0"/>
            <a:r>
              <a:rPr lang="en-CA" dirty="0">
                <a:solidFill>
                  <a:srgbClr val="04617B"/>
                </a:solidFill>
                <a:latin typeface="Calibri"/>
              </a:rPr>
              <a:t>Example Project Gantt Chart with Single Start Activity</a:t>
            </a:r>
            <a:endParaRPr kumimoji="0" lang="en-US" sz="4000" b="0" i="0" u="none" strike="noStrike" kern="1200" cap="none" spc="0" normalizeH="0" baseline="0" noProof="0" dirty="0">
              <a:ln>
                <a:noFill/>
              </a:ln>
              <a:solidFill>
                <a:srgbClr val="04617B"/>
              </a:solidFill>
              <a:effectLst/>
              <a:uLnTx/>
              <a:uFillTx/>
              <a:latin typeface="Calibri"/>
              <a:ea typeface="+mj-ea"/>
              <a:cs typeface="+mj-cs"/>
            </a:endParaRPr>
          </a:p>
        </p:txBody>
      </p:sp>
      <p:pic>
        <p:nvPicPr>
          <p:cNvPr id="10" name="Picture 9">
            <a:extLst>
              <a:ext uri="{FF2B5EF4-FFF2-40B4-BE49-F238E27FC236}">
                <a16:creationId xmlns:a16="http://schemas.microsoft.com/office/drawing/2014/main" id="{596B8109-CE8F-4ED7-AAE8-3CBDFE364B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702" y="5892895"/>
            <a:ext cx="999831" cy="707197"/>
          </a:xfrm>
          <a:prstGeom prst="rect">
            <a:avLst/>
          </a:prstGeom>
        </p:spPr>
      </p:pic>
    </p:spTree>
    <p:extLst>
      <p:ext uri="{BB962C8B-B14F-4D97-AF65-F5344CB8AC3E}">
        <p14:creationId xmlns:p14="http://schemas.microsoft.com/office/powerpoint/2010/main" val="470776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71600" y="1143001"/>
            <a:ext cx="6902581" cy="5172075"/>
          </a:xfrm>
          <a:prstGeom prst="rect">
            <a:avLst/>
          </a:prstGeom>
        </p:spPr>
      </p:pic>
      <p:cxnSp>
        <p:nvCxnSpPr>
          <p:cNvPr id="5" name="Straight Arrow Connector 4"/>
          <p:cNvCxnSpPr>
            <a:stCxn id="6" idx="0"/>
          </p:cNvCxnSpPr>
          <p:nvPr/>
        </p:nvCxnSpPr>
        <p:spPr>
          <a:xfrm>
            <a:off x="3276600" y="5541204"/>
            <a:ext cx="2866292" cy="3203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Action Button: Information 5">
            <a:hlinkClick r:id="" action="ppaction://noaction" highlightClick="1"/>
          </p:cNvPr>
          <p:cNvSpPr/>
          <p:nvPr/>
        </p:nvSpPr>
        <p:spPr>
          <a:xfrm>
            <a:off x="381000" y="4583724"/>
            <a:ext cx="2895600" cy="1914960"/>
          </a:xfrm>
          <a:prstGeom prst="actionButtonInformation">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A </a:t>
            </a:r>
            <a:r>
              <a:rPr kumimoji="0" lang="en-CA" sz="2400" b="1" i="0" u="none" strike="noStrike" kern="1200" cap="none" spc="0" normalizeH="0" baseline="0" noProof="0" dirty="0">
                <a:ln>
                  <a:noFill/>
                </a:ln>
                <a:solidFill>
                  <a:prstClr val="white"/>
                </a:solidFill>
                <a:effectLst/>
                <a:uLnTx/>
                <a:uFillTx/>
                <a:latin typeface="Calibri" panose="020F0502020204030204"/>
                <a:ea typeface="+mn-ea"/>
                <a:cs typeface="+mn-cs"/>
              </a:rPr>
              <a:t>single finish </a:t>
            </a: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Activity</a:t>
            </a:r>
            <a:r>
              <a:rPr kumimoji="0" lang="en-CA" sz="2400" b="0" i="0" u="none" strike="noStrike" kern="1200" cap="none" spc="0" normalizeH="0" noProof="0" dirty="0">
                <a:ln>
                  <a:noFill/>
                </a:ln>
                <a:solidFill>
                  <a:prstClr val="white"/>
                </a:solidFill>
                <a:effectLst/>
                <a:uLnTx/>
                <a:uFillTx/>
                <a:latin typeface="Calibri" panose="020F0502020204030204"/>
                <a:ea typeface="+mn-ea"/>
                <a:cs typeface="+mn-cs"/>
              </a:rPr>
              <a:t> - it could be an “end of project” activity like an inspection</a:t>
            </a:r>
            <a:endPar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ction Button: Information 9">
            <a:hlinkClick r:id="" action="ppaction://noaction" highlightClick="1"/>
          </p:cNvPr>
          <p:cNvSpPr/>
          <p:nvPr/>
        </p:nvSpPr>
        <p:spPr>
          <a:xfrm>
            <a:off x="6975231" y="1629725"/>
            <a:ext cx="1957754" cy="2361100"/>
          </a:xfrm>
          <a:prstGeom prst="actionButtonInformation">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2400" b="0" i="0" u="none" strike="noStrike" kern="1200" cap="none" spc="0" normalizeH="0" baseline="0" noProof="0" dirty="0">
                <a:ln>
                  <a:noFill/>
                </a:ln>
                <a:solidFill>
                  <a:prstClr val="white"/>
                </a:solidFill>
                <a:effectLst/>
                <a:uLnTx/>
                <a:uFillTx/>
                <a:latin typeface="Calibri" panose="020F0502020204030204"/>
                <a:ea typeface="+mn-ea"/>
                <a:cs typeface="+mn-cs"/>
              </a:rPr>
              <a:t>Multiple paths can be seen in the project, this is typical in most projects</a:t>
            </a:r>
          </a:p>
        </p:txBody>
      </p:sp>
      <p:cxnSp>
        <p:nvCxnSpPr>
          <p:cNvPr id="11" name="Straight Arrow Connector 10"/>
          <p:cNvCxnSpPr>
            <a:stCxn id="10" idx="2"/>
          </p:cNvCxnSpPr>
          <p:nvPr/>
        </p:nvCxnSpPr>
        <p:spPr>
          <a:xfrm flipH="1" flipV="1">
            <a:off x="2297723" y="1488831"/>
            <a:ext cx="4677508" cy="132144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p:cNvCxnSpPr>
            <a:stCxn id="10" idx="2"/>
          </p:cNvCxnSpPr>
          <p:nvPr/>
        </p:nvCxnSpPr>
        <p:spPr>
          <a:xfrm flipH="1" flipV="1">
            <a:off x="3036277" y="1813332"/>
            <a:ext cx="3938954" cy="9969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p:cNvCxnSpPr>
            <a:stCxn id="10" idx="2"/>
          </p:cNvCxnSpPr>
          <p:nvPr/>
        </p:nvCxnSpPr>
        <p:spPr>
          <a:xfrm flipH="1" flipV="1">
            <a:off x="3681046" y="2227385"/>
            <a:ext cx="3294185" cy="58289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itle 2"/>
          <p:cNvSpPr>
            <a:spLocks noGrp="1"/>
          </p:cNvSpPr>
          <p:nvPr>
            <p:ph type="title"/>
          </p:nvPr>
        </p:nvSpPr>
        <p:spPr>
          <a:xfrm>
            <a:off x="381000" y="228600"/>
            <a:ext cx="8305800" cy="625169"/>
          </a:xfrm>
        </p:spPr>
        <p:txBody>
          <a:bodyPr>
            <a:noAutofit/>
          </a:bodyPr>
          <a:lstStyle/>
          <a:p>
            <a:r>
              <a:rPr lang="en-CA" sz="2800" dirty="0">
                <a:solidFill>
                  <a:srgbClr val="04617B"/>
                </a:solidFill>
                <a:latin typeface="Calibri"/>
              </a:rPr>
              <a:t>Example Project Gantt Chart with Single Start Activity</a:t>
            </a:r>
            <a:endParaRPr lang="en-CA" sz="2800" dirty="0"/>
          </a:p>
        </p:txBody>
      </p:sp>
      <p:pic>
        <p:nvPicPr>
          <p:cNvPr id="12" name="Picture 11">
            <a:extLst>
              <a:ext uri="{FF2B5EF4-FFF2-40B4-BE49-F238E27FC236}">
                <a16:creationId xmlns:a16="http://schemas.microsoft.com/office/drawing/2014/main" id="{CDB53CF5-EFA1-4B92-943C-1CC5340E00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702" y="5892895"/>
            <a:ext cx="999831" cy="707197"/>
          </a:xfrm>
          <a:prstGeom prst="rect">
            <a:avLst/>
          </a:prstGeom>
        </p:spPr>
      </p:pic>
    </p:spTree>
    <p:extLst>
      <p:ext uri="{BB962C8B-B14F-4D97-AF65-F5344CB8AC3E}">
        <p14:creationId xmlns:p14="http://schemas.microsoft.com/office/powerpoint/2010/main" val="3735526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37140"/>
            <a:ext cx="7851648" cy="1828800"/>
          </a:xfrm>
        </p:spPr>
        <p:txBody>
          <a:bodyPr/>
          <a:lstStyle/>
          <a:p>
            <a:pPr eaLnBrk="1" fontAlgn="auto" hangingPunct="1">
              <a:spcAft>
                <a:spcPts val="0"/>
              </a:spcAft>
              <a:defRPr/>
            </a:pPr>
            <a:r>
              <a:rPr lang="en-CA" dirty="0"/>
              <a:t>This section is similar in 6056 &amp; 6058</a:t>
            </a:r>
            <a:endParaRPr lang="en-US" dirty="0"/>
          </a:p>
        </p:txBody>
      </p:sp>
      <p:sp>
        <p:nvSpPr>
          <p:cNvPr id="14338" name="Subtitle 2"/>
          <p:cNvSpPr>
            <a:spLocks noGrp="1"/>
          </p:cNvSpPr>
          <p:nvPr>
            <p:ph type="subTitle" idx="1"/>
          </p:nvPr>
        </p:nvSpPr>
        <p:spPr>
          <a:xfrm>
            <a:off x="533400" y="2994515"/>
            <a:ext cx="7854950" cy="1752600"/>
          </a:xfrm>
        </p:spPr>
        <p:txBody>
          <a:bodyPr/>
          <a:lstStyle/>
          <a:p>
            <a:pPr marR="0" eaLnBrk="1" hangingPunct="1"/>
            <a:r>
              <a:rPr lang="en-US" sz="6600" b="1" dirty="0"/>
              <a:t>Part 3</a:t>
            </a:r>
          </a:p>
          <a:p>
            <a:r>
              <a:rPr lang="en-US" sz="4800" dirty="0"/>
              <a:t>3-point estimates, PERT, and Statistical Cost Estimation including probabilities</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D1EAEE"/>
                </a:solidFill>
                <a:effectLst/>
                <a:uLnTx/>
                <a:uFillTx/>
                <a:latin typeface="Constantia"/>
                <a:ea typeface="+mn-ea"/>
                <a:cs typeface="Arial" charset="0"/>
              </a:rPr>
              <a:t>08-0</a:t>
            </a:r>
            <a:fld id="{D2C2513F-F30F-45C4-9600-673BE8BBD40C}" type="slidenum">
              <a:rPr kumimoji="0" lang="en-US" sz="1200" b="0" i="0" u="none" strike="noStrike" kern="1200" cap="none" spc="0" normalizeH="0" baseline="0" noProof="0">
                <a:ln>
                  <a:noFill/>
                </a:ln>
                <a:solidFill>
                  <a:srgbClr val="D1EAEE"/>
                </a:solidFill>
                <a:effectLst/>
                <a:uLnTx/>
                <a:uFillTx/>
                <a:latin typeface="Constantia"/>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D1EAEE"/>
              </a:solidFill>
              <a:effectLst/>
              <a:uLnTx/>
              <a:uFillTx/>
              <a:latin typeface="Constantia"/>
              <a:ea typeface="+mn-ea"/>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684" y="84963"/>
            <a:ext cx="1440000" cy="823755"/>
          </a:xfrm>
          <a:prstGeom prst="rect">
            <a:avLst/>
          </a:prstGeom>
          <a:ln w="53975">
            <a:solidFill>
              <a:srgbClr val="FF0000"/>
            </a:solidFill>
          </a:ln>
        </p:spPr>
      </p:pic>
      <p:pic>
        <p:nvPicPr>
          <p:cNvPr id="6" name="Picture 5"/>
          <p:cNvPicPr>
            <a:picLocks noChangeAspect="1"/>
          </p:cNvPicPr>
          <p:nvPr/>
        </p:nvPicPr>
        <p:blipFill>
          <a:blip r:embed="rId3">
            <a:duotone>
              <a:prstClr val="black"/>
              <a:srgbClr val="39639D">
                <a:tint val="45000"/>
                <a:satMod val="400000"/>
              </a:srgbClr>
            </a:duotone>
            <a:extLst>
              <a:ext uri="{28A0092B-C50C-407E-A947-70E740481C1C}">
                <a14:useLocalDpi xmlns:a14="http://schemas.microsoft.com/office/drawing/2010/main" val="0"/>
              </a:ext>
            </a:extLst>
          </a:blip>
          <a:stretch>
            <a:fillRect/>
          </a:stretch>
        </p:blipFill>
        <p:spPr>
          <a:xfrm>
            <a:off x="7638982" y="92973"/>
            <a:ext cx="1440000" cy="807734"/>
          </a:xfrm>
          <a:prstGeom prst="rect">
            <a:avLst/>
          </a:prstGeom>
          <a:ln w="50800">
            <a:solidFill>
              <a:srgbClr val="FF0000"/>
            </a:solidFill>
          </a:ln>
        </p:spPr>
      </p:pic>
    </p:spTree>
    <p:extLst>
      <p:ext uri="{BB962C8B-B14F-4D97-AF65-F5344CB8AC3E}">
        <p14:creationId xmlns:p14="http://schemas.microsoft.com/office/powerpoint/2010/main" val="1855044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283570" y="125403"/>
            <a:ext cx="2649416" cy="1830506"/>
          </a:xfrm>
          <a:prstGeom prst="rect">
            <a:avLst/>
          </a:prstGeom>
        </p:spPr>
      </p:pic>
      <p:sp>
        <p:nvSpPr>
          <p:cNvPr id="2" name="Title 1"/>
          <p:cNvSpPr>
            <a:spLocks noGrp="1"/>
          </p:cNvSpPr>
          <p:nvPr>
            <p:ph type="title"/>
          </p:nvPr>
        </p:nvSpPr>
        <p:spPr>
          <a:xfrm>
            <a:off x="457200" y="204788"/>
            <a:ext cx="8229600" cy="703932"/>
          </a:xfrm>
        </p:spPr>
        <p:txBody>
          <a:bodyPr>
            <a:noAutofit/>
          </a:bodyPr>
          <a:lstStyle/>
          <a:p>
            <a:r>
              <a:rPr lang="en-CA" sz="3200" dirty="0"/>
              <a:t>Standard Deviation Calculator</a:t>
            </a:r>
          </a:p>
        </p:txBody>
      </p:sp>
      <p:sp>
        <p:nvSpPr>
          <p:cNvPr id="3" name="Content Placeholder 2"/>
          <p:cNvSpPr>
            <a:spLocks noGrp="1"/>
          </p:cNvSpPr>
          <p:nvPr>
            <p:ph idx="1"/>
          </p:nvPr>
        </p:nvSpPr>
        <p:spPr>
          <a:xfrm>
            <a:off x="390364" y="908719"/>
            <a:ext cx="8363272" cy="5853386"/>
          </a:xfrm>
        </p:spPr>
        <p:txBody>
          <a:bodyPr/>
          <a:lstStyle/>
          <a:p>
            <a:r>
              <a:rPr lang="en-CA" sz="2400" dirty="0"/>
              <a:t>Use this webpage to create the </a:t>
            </a:r>
            <a:br>
              <a:rPr lang="en-CA" sz="2400" dirty="0"/>
            </a:br>
            <a:r>
              <a:rPr lang="en-CA" sz="2400" dirty="0"/>
              <a:t>Standard Deviation for a set of data.  </a:t>
            </a:r>
            <a:br>
              <a:rPr lang="en-CA" sz="2400" dirty="0"/>
            </a:br>
            <a:r>
              <a:rPr lang="en-CA" sz="2400" b="1" dirty="0"/>
              <a:t>Enter 10 positive numbers in the </a:t>
            </a:r>
            <a:br>
              <a:rPr lang="en-CA" sz="2400" b="1" dirty="0"/>
            </a:br>
            <a:r>
              <a:rPr lang="en-CA" sz="2400" b="1" dirty="0"/>
              <a:t>light green box </a:t>
            </a:r>
            <a:r>
              <a:rPr lang="en-CA" sz="2400" dirty="0"/>
              <a:t>that represent time (in minutes) for the last 10 times it took you (you can guess) to travel to your college (or work).  Use the “Sample” radio button.</a:t>
            </a:r>
            <a:br>
              <a:rPr lang="en-CA" sz="2400" dirty="0"/>
            </a:br>
            <a:r>
              <a:rPr lang="en-CA" sz="2000" dirty="0">
                <a:hlinkClick r:id="rId4"/>
              </a:rPr>
              <a:t>https://www.mathsisfun.com/data/standard-deviation-calculator.html</a:t>
            </a:r>
            <a:endParaRPr lang="en-CA" sz="2000" dirty="0"/>
          </a:p>
          <a:p>
            <a:r>
              <a:rPr lang="en-CA" sz="2400" dirty="0"/>
              <a:t>Follow the calculations, the turquoise area is the mean or average. </a:t>
            </a:r>
          </a:p>
          <a:p>
            <a:r>
              <a:rPr lang="en-CA" sz="2400" dirty="0"/>
              <a:t>Examine the chart noting your data points, the mean, and -1SD and +1SD (SD is Standard Deviation)</a:t>
            </a:r>
          </a:p>
          <a:p>
            <a:r>
              <a:rPr lang="en-CA" sz="2400" dirty="0"/>
              <a:t>SD’s can be used to create “ranges” e.g. a mean of 40 min +/- an SD of 6 min is a range from  34 to 46 min.</a:t>
            </a:r>
          </a:p>
          <a:p>
            <a:r>
              <a:rPr lang="en-CA" sz="2400" b="1" dirty="0"/>
              <a:t>Ignore</a:t>
            </a:r>
            <a:r>
              <a:rPr lang="en-CA" sz="2400" dirty="0"/>
              <a:t> the formulas at the bottom of the page.</a:t>
            </a:r>
            <a:br>
              <a:rPr lang="en-CA" sz="2400" dirty="0"/>
            </a:br>
            <a:br>
              <a:rPr lang="en-CA" sz="2400" dirty="0"/>
            </a:br>
            <a:endParaRPr lang="en-CA" sz="2400" dirty="0"/>
          </a:p>
          <a:p>
            <a:endParaRPr lang="en-CA" sz="2400"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Tree>
    <p:extLst>
      <p:ext uri="{BB962C8B-B14F-4D97-AF65-F5344CB8AC3E}">
        <p14:creationId xmlns:p14="http://schemas.microsoft.com/office/powerpoint/2010/main" val="72972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703932"/>
          </a:xfrm>
        </p:spPr>
        <p:txBody>
          <a:bodyPr>
            <a:noAutofit/>
          </a:bodyPr>
          <a:lstStyle/>
          <a:p>
            <a:r>
              <a:rPr lang="en-CA" sz="3200" dirty="0"/>
              <a:t>Normal Distribution</a:t>
            </a:r>
          </a:p>
        </p:txBody>
      </p:sp>
      <p:sp>
        <p:nvSpPr>
          <p:cNvPr id="3" name="Content Placeholder 2"/>
          <p:cNvSpPr>
            <a:spLocks noGrp="1"/>
          </p:cNvSpPr>
          <p:nvPr>
            <p:ph idx="1"/>
          </p:nvPr>
        </p:nvSpPr>
        <p:spPr>
          <a:xfrm>
            <a:off x="390364" y="1235242"/>
            <a:ext cx="8363272" cy="5358062"/>
          </a:xfrm>
        </p:spPr>
        <p:txBody>
          <a:bodyPr/>
          <a:lstStyle/>
          <a:p>
            <a:r>
              <a:rPr lang="en-CA" dirty="0"/>
              <a:t>Work your way through this webpage but </a:t>
            </a:r>
            <a:r>
              <a:rPr lang="en-CA" b="1" dirty="0"/>
              <a:t>STOP</a:t>
            </a:r>
            <a:r>
              <a:rPr lang="en-CA" dirty="0"/>
              <a:t> before “Why </a:t>
            </a:r>
            <a:r>
              <a:rPr lang="en-CA" dirty="0" err="1"/>
              <a:t>Standarize</a:t>
            </a:r>
            <a:r>
              <a:rPr lang="en-CA" dirty="0"/>
              <a:t> …?” </a:t>
            </a:r>
            <a:r>
              <a:rPr lang="en-CA" sz="2000" dirty="0">
                <a:hlinkClick r:id="rId3"/>
              </a:rPr>
              <a:t>https://www.mathsisfun.com/data/standard-normal-distribution.html</a:t>
            </a:r>
            <a:endParaRPr lang="en-CA" sz="2000" dirty="0"/>
          </a:p>
          <a:p>
            <a:r>
              <a:rPr lang="en-CA" dirty="0"/>
              <a:t>Try the business problem:</a:t>
            </a:r>
            <a:br>
              <a:rPr lang="en-CA" dirty="0"/>
            </a:br>
            <a:br>
              <a:rPr lang="en-CA" dirty="0"/>
            </a:br>
            <a:r>
              <a:rPr lang="en-CA" dirty="0"/>
              <a:t>We want to tell a customer a range for the time it will take to perform a project, the “project duration”.  We want to be 95% certain of our answer.  We have done this type of project many times before so we know on average it takes 45 days and the SD (Standard Deviation) is 5.5 days. What is the range we would tell the customer?</a:t>
            </a:r>
            <a:br>
              <a:rPr lang="en-CA" dirty="0"/>
            </a:br>
            <a:endParaRPr lang="en-CA" dirty="0"/>
          </a:p>
          <a:p>
            <a:endParaRPr lang="en-CA" dirty="0"/>
          </a:p>
        </p:txBody>
      </p:sp>
      <p:sp>
        <p:nvSpPr>
          <p:cNvPr id="4" name="Slide Number Placeholder 3"/>
          <p:cNvSpPr>
            <a:spLocks noGrp="1"/>
          </p:cNvSpPr>
          <p:nvPr>
            <p:ph type="sldNum" sz="quarter" idx="10"/>
          </p:nvPr>
        </p:nvSpPr>
        <p:spPr>
          <a:xfrm>
            <a:off x="8449443" y="6396980"/>
            <a:ext cx="47471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853" y="5886107"/>
            <a:ext cx="999831" cy="707197"/>
          </a:xfrm>
          <a:prstGeom prst="rect">
            <a:avLst/>
          </a:prstGeom>
        </p:spPr>
      </p:pic>
    </p:spTree>
    <p:extLst>
      <p:ext uri="{BB962C8B-B14F-4D97-AF65-F5344CB8AC3E}">
        <p14:creationId xmlns:p14="http://schemas.microsoft.com/office/powerpoint/2010/main" val="2191451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251520" y="229067"/>
            <a:ext cx="8206680" cy="685333"/>
          </a:xfrm>
        </p:spPr>
        <p:txBody>
          <a:bodyPr/>
          <a:lstStyle/>
          <a:p>
            <a:pPr eaLnBrk="1" hangingPunct="1"/>
            <a:r>
              <a:rPr lang="en-US" sz="3600" b="1" dirty="0"/>
              <a:t>Duration and Cost Estimation Probability</a:t>
            </a:r>
          </a:p>
        </p:txBody>
      </p:sp>
      <p:sp>
        <p:nvSpPr>
          <p:cNvPr id="1093" name="Rectangle 3"/>
          <p:cNvSpPr>
            <a:spLocks noGrp="1" noChangeArrowheads="1"/>
          </p:cNvSpPr>
          <p:nvPr>
            <p:ph type="body" sz="half" idx="1"/>
          </p:nvPr>
        </p:nvSpPr>
        <p:spPr>
          <a:xfrm>
            <a:off x="457200" y="2133600"/>
            <a:ext cx="8229600" cy="4495800"/>
          </a:xfrm>
        </p:spPr>
        <p:txBody>
          <a:bodyPr/>
          <a:lstStyle/>
          <a:p>
            <a:pPr marL="0" indent="0" eaLnBrk="1" hangingPunct="1">
              <a:buNone/>
            </a:pPr>
            <a:r>
              <a:rPr lang="en-US" sz="2400" dirty="0"/>
              <a:t>Estimates are based on normal working methods during normal business hours.  But realistically estimates should be a </a:t>
            </a:r>
            <a:r>
              <a:rPr lang="en-US" sz="2400" b="1" dirty="0"/>
              <a:t>range of numbers representing probabilities and based on:</a:t>
            </a:r>
          </a:p>
          <a:p>
            <a:pPr eaLnBrk="1" hangingPunct="1"/>
            <a:r>
              <a:rPr lang="en-US" sz="2400" dirty="0"/>
              <a:t>Research</a:t>
            </a:r>
          </a:p>
          <a:p>
            <a:pPr eaLnBrk="1" hangingPunct="1"/>
            <a:r>
              <a:rPr lang="en-US" sz="2400" dirty="0"/>
              <a:t>Past experience</a:t>
            </a:r>
          </a:p>
          <a:p>
            <a:pPr eaLnBrk="1" hangingPunct="1"/>
            <a:r>
              <a:rPr lang="en-US" sz="2400" dirty="0"/>
              <a:t>Expert opinion</a:t>
            </a:r>
          </a:p>
          <a:p>
            <a:pPr eaLnBrk="1" hangingPunct="1"/>
            <a:r>
              <a:rPr lang="en-US" sz="2400" dirty="0"/>
              <a:t>Mathematical derivation, for example:</a:t>
            </a:r>
          </a:p>
          <a:p>
            <a:pPr lvl="1" eaLnBrk="1" hangingPunct="1"/>
            <a:r>
              <a:rPr lang="en-US" sz="2000" dirty="0"/>
              <a:t>Most likely (m)</a:t>
            </a:r>
          </a:p>
          <a:p>
            <a:pPr lvl="1" eaLnBrk="1" hangingPunct="1"/>
            <a:r>
              <a:rPr lang="en-US" sz="2000" dirty="0"/>
              <a:t>Most pessimistic (b) sometimes called  “p”</a:t>
            </a:r>
          </a:p>
          <a:p>
            <a:pPr lvl="1" eaLnBrk="1" hangingPunct="1"/>
            <a:r>
              <a:rPr lang="en-US" sz="2000" dirty="0"/>
              <a:t>Most optimistic (a) sometimes called “o”</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39</a:t>
            </a:fld>
            <a:endParaRPr lang="en-US" dirty="0">
              <a:solidFill>
                <a:srgbClr val="045C75"/>
              </a:solidFill>
              <a:cs typeface="Arial" charset="0"/>
            </a:endParaRPr>
          </a:p>
        </p:txBody>
      </p:sp>
      <p:sp>
        <p:nvSpPr>
          <p:cNvPr id="9" name="Action Button: Information 8">
            <a:hlinkClick r:id="" action="ppaction://noaction" highlightClick="1"/>
          </p:cNvPr>
          <p:cNvSpPr/>
          <p:nvPr/>
        </p:nvSpPr>
        <p:spPr>
          <a:xfrm>
            <a:off x="278160" y="1203325"/>
            <a:ext cx="8587680" cy="83820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en-US" sz="2400" dirty="0"/>
              <a:t>For 6056 Cost, we are estimating </a:t>
            </a:r>
            <a:r>
              <a:rPr lang="en-US" sz="2400" b="1" u="sng" dirty="0"/>
              <a:t>costs ($’s</a:t>
            </a:r>
            <a:r>
              <a:rPr lang="en-US" sz="2400" dirty="0"/>
              <a:t>) but for 6058 Time, we are estimating </a:t>
            </a:r>
            <a:r>
              <a:rPr lang="en-US" sz="2400" b="1" u="sng" dirty="0"/>
              <a:t>durations</a:t>
            </a:r>
            <a:r>
              <a:rPr lang="en-US" sz="2400" dirty="0"/>
              <a:t>! </a:t>
            </a:r>
          </a:p>
        </p:txBody>
      </p:sp>
    </p:spTree>
    <p:extLst>
      <p:ext uri="{BB962C8B-B14F-4D97-AF65-F5344CB8AC3E}">
        <p14:creationId xmlns:p14="http://schemas.microsoft.com/office/powerpoint/2010/main" val="369890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MGMT 6058 Module 3</a:t>
            </a:r>
          </a:p>
        </p:txBody>
      </p:sp>
      <p:sp>
        <p:nvSpPr>
          <p:cNvPr id="14338" name="Subtitle 2"/>
          <p:cNvSpPr>
            <a:spLocks noGrp="1"/>
          </p:cNvSpPr>
          <p:nvPr>
            <p:ph type="subTitle" idx="1"/>
          </p:nvPr>
        </p:nvSpPr>
        <p:spPr>
          <a:xfrm>
            <a:off x="533400" y="3228975"/>
            <a:ext cx="7854950" cy="1752600"/>
          </a:xfrm>
        </p:spPr>
        <p:txBody>
          <a:bodyPr/>
          <a:lstStyle/>
          <a:p>
            <a:pPr marR="0" eaLnBrk="1" hangingPunct="1"/>
            <a:r>
              <a:rPr lang="en-US" sz="6600" b="1" dirty="0"/>
              <a:t>Part 1</a:t>
            </a:r>
          </a:p>
          <a:p>
            <a:pPr marR="0" eaLnBrk="1" hangingPunct="1"/>
            <a:r>
              <a:rPr lang="en-US" sz="4800" dirty="0"/>
              <a:t>Plan Schedule Management</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4</a:t>
            </a:fld>
            <a:endParaRPr lang="en-US">
              <a:solidFill>
                <a:srgbClr val="D1EAEE"/>
              </a:solidFill>
              <a:cs typeface="Arial" charset="0"/>
            </a:endParaRPr>
          </a:p>
        </p:txBody>
      </p:sp>
    </p:spTree>
    <p:extLst>
      <p:ext uri="{BB962C8B-B14F-4D97-AF65-F5344CB8AC3E}">
        <p14:creationId xmlns:p14="http://schemas.microsoft.com/office/powerpoint/2010/main" val="3847004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251520" y="229068"/>
            <a:ext cx="8229600" cy="524260"/>
          </a:xfrm>
        </p:spPr>
        <p:txBody>
          <a:bodyPr/>
          <a:lstStyle/>
          <a:p>
            <a:pPr eaLnBrk="1" hangingPunct="1"/>
            <a:r>
              <a:rPr lang="en-US" sz="3600" b="1" dirty="0"/>
              <a:t>Duration and Cost Estimation Probability</a:t>
            </a:r>
          </a:p>
        </p:txBody>
      </p:sp>
      <p:sp>
        <p:nvSpPr>
          <p:cNvPr id="1093" name="Rectangle 3"/>
          <p:cNvSpPr>
            <a:spLocks noGrp="1" noChangeArrowheads="1"/>
          </p:cNvSpPr>
          <p:nvPr>
            <p:ph type="body" sz="half" idx="1"/>
          </p:nvPr>
        </p:nvSpPr>
        <p:spPr>
          <a:xfrm>
            <a:off x="264967" y="864819"/>
            <a:ext cx="8650433" cy="1858963"/>
          </a:xfrm>
        </p:spPr>
        <p:txBody>
          <a:bodyPr/>
          <a:lstStyle/>
          <a:p>
            <a:pPr marL="0" indent="0" eaLnBrk="1" hangingPunct="1">
              <a:buNone/>
            </a:pPr>
            <a:r>
              <a:rPr lang="en-US" sz="2400" dirty="0"/>
              <a:t>In this chart, we have graphed the </a:t>
            </a:r>
            <a:r>
              <a:rPr lang="en-US" sz="2400" b="1" dirty="0"/>
              <a:t>duration</a:t>
            </a:r>
            <a:r>
              <a:rPr lang="en-US" sz="2400" dirty="0"/>
              <a:t> of the last 29 projects we did.  They were </a:t>
            </a:r>
            <a:r>
              <a:rPr lang="en-US" sz="2400" b="1" dirty="0"/>
              <a:t>quite similar</a:t>
            </a:r>
            <a:r>
              <a:rPr lang="en-US" sz="2400" dirty="0"/>
              <a:t>, but note we have a wide range of durations.  While we would most likely get a new project done in 26 to 30 days, it could take between 41 to 45 days.  </a:t>
            </a:r>
            <a:endParaRPr lang="en-US" sz="2000" dirty="0"/>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40</a:t>
            </a:fld>
            <a:endParaRPr lang="en-US" dirty="0">
              <a:solidFill>
                <a:srgbClr val="045C75"/>
              </a:solidFill>
              <a:cs typeface="Arial" charset="0"/>
            </a:endParaRPr>
          </a:p>
        </p:txBody>
      </p:sp>
      <p:pic>
        <p:nvPicPr>
          <p:cNvPr id="2" name="Picture 1"/>
          <p:cNvPicPr>
            <a:picLocks noChangeAspect="1"/>
          </p:cNvPicPr>
          <p:nvPr/>
        </p:nvPicPr>
        <p:blipFill>
          <a:blip r:embed="rId3"/>
          <a:stretch>
            <a:fillRect/>
          </a:stretch>
        </p:blipFill>
        <p:spPr>
          <a:xfrm>
            <a:off x="3048000" y="2514600"/>
            <a:ext cx="5711198" cy="3432795"/>
          </a:xfrm>
          <a:prstGeom prst="rect">
            <a:avLst/>
          </a:prstGeom>
        </p:spPr>
      </p:pic>
      <p:sp>
        <p:nvSpPr>
          <p:cNvPr id="5" name="Action Button: Information 4">
            <a:hlinkClick r:id="" action="ppaction://noaction" highlightClick="1"/>
          </p:cNvPr>
          <p:cNvSpPr/>
          <p:nvPr/>
        </p:nvSpPr>
        <p:spPr>
          <a:xfrm>
            <a:off x="412784" y="2514600"/>
            <a:ext cx="2415480" cy="315595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Although this diagram indicates duration (time) a similar story could be graphed for the </a:t>
            </a:r>
            <a:r>
              <a:rPr lang="en-US" sz="2400" b="1" u="sng" dirty="0">
                <a:solidFill>
                  <a:srgbClr val="FF0000"/>
                </a:solidFill>
              </a:rPr>
              <a:t>cost</a:t>
            </a:r>
            <a:r>
              <a:rPr lang="en-US" sz="2400" dirty="0"/>
              <a:t> of projects.</a:t>
            </a:r>
          </a:p>
        </p:txBody>
      </p:sp>
    </p:spTree>
    <p:extLst>
      <p:ext uri="{BB962C8B-B14F-4D97-AF65-F5344CB8AC3E}">
        <p14:creationId xmlns:p14="http://schemas.microsoft.com/office/powerpoint/2010/main" val="2964880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8/8c/Standard_deviation_diagram.svg/220px-Standard_deviation_diagram.svg.png"/>
          <p:cNvPicPr>
            <a:picLocks noChangeAspect="1" noChangeArrowheads="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bright="-26000" contrast="4000"/>
                    </a14:imgEffect>
                  </a14:imgLayer>
                </a14:imgProps>
              </a:ext>
              <a:ext uri="{28A0092B-C50C-407E-A947-70E740481C1C}">
                <a14:useLocalDpi xmlns:a14="http://schemas.microsoft.com/office/drawing/2010/main" val="0"/>
              </a:ext>
            </a:extLst>
          </a:blip>
          <a:srcRect/>
          <a:stretch>
            <a:fillRect/>
          </a:stretch>
        </p:blipFill>
        <p:spPr bwMode="auto">
          <a:xfrm>
            <a:off x="298939" y="2743916"/>
            <a:ext cx="7010400" cy="350520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6000A293-8EFA-461F-9489-51431EFA0D88}" type="slidenum">
              <a:rPr lang="en-US">
                <a:solidFill>
                  <a:srgbClr val="045C75"/>
                </a:solidFill>
                <a:cs typeface="Arial" charset="0"/>
              </a:rPr>
              <a:pPr fontAlgn="base">
                <a:spcBef>
                  <a:spcPct val="0"/>
                </a:spcBef>
                <a:spcAft>
                  <a:spcPct val="0"/>
                </a:spcAft>
                <a:defRPr/>
              </a:pPr>
              <a:t>41</a:t>
            </a:fld>
            <a:endParaRPr lang="en-US" dirty="0">
              <a:solidFill>
                <a:srgbClr val="045C75"/>
              </a:solidFill>
              <a:cs typeface="Arial" charset="0"/>
            </a:endParaRPr>
          </a:p>
        </p:txBody>
      </p:sp>
      <p:sp>
        <p:nvSpPr>
          <p:cNvPr id="6" name="Action Button: Help 5">
            <a:hlinkClick r:id="" action="ppaction://noaction" highlightClick="1"/>
          </p:cNvPr>
          <p:cNvSpPr/>
          <p:nvPr/>
        </p:nvSpPr>
        <p:spPr>
          <a:xfrm>
            <a:off x="5334000" y="1295400"/>
            <a:ext cx="3581400" cy="34290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Once we know sigma, it’s common to reference 1, 2, and 3 sigma’s which is called the  68–95–99.7 rule.  For example, in the previous slide if the average project duration was about </a:t>
            </a:r>
            <a:r>
              <a:rPr lang="en-US" sz="2000" b="1" dirty="0">
                <a:solidFill>
                  <a:srgbClr val="FF0000"/>
                </a:solidFill>
              </a:rPr>
              <a:t>27 days</a:t>
            </a:r>
            <a:r>
              <a:rPr lang="en-US" sz="2000" dirty="0"/>
              <a:t> and </a:t>
            </a:r>
            <a:r>
              <a:rPr lang="en-US" sz="2000" b="1" dirty="0">
                <a:solidFill>
                  <a:srgbClr val="FF0000"/>
                </a:solidFill>
              </a:rPr>
              <a:t>sigma was 8 days</a:t>
            </a:r>
            <a:r>
              <a:rPr lang="en-US" sz="2000" dirty="0"/>
              <a:t>, 34.1% of the durations would be between 27 days and 35 days, or about </a:t>
            </a:r>
            <a:r>
              <a:rPr lang="en-US" sz="2000" b="1" dirty="0">
                <a:solidFill>
                  <a:srgbClr val="FF0000"/>
                </a:solidFill>
              </a:rPr>
              <a:t>68% would be between 19 and 35 </a:t>
            </a:r>
            <a:r>
              <a:rPr lang="en-US" sz="2000" dirty="0"/>
              <a:t>days</a:t>
            </a:r>
          </a:p>
        </p:txBody>
      </p:sp>
      <p:sp>
        <p:nvSpPr>
          <p:cNvPr id="7" name="Action Button: Help 6">
            <a:hlinkClick r:id="" action="ppaction://noaction" highlightClick="1"/>
          </p:cNvPr>
          <p:cNvSpPr/>
          <p:nvPr/>
        </p:nvSpPr>
        <p:spPr>
          <a:xfrm>
            <a:off x="551738" y="1297976"/>
            <a:ext cx="3944062" cy="1415087"/>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What is a standard deviation? Also called “</a:t>
            </a:r>
            <a:r>
              <a:rPr lang="en-US" sz="2000" dirty="0" err="1"/>
              <a:t>sd</a:t>
            </a:r>
            <a:r>
              <a:rPr lang="en-US" sz="2000" dirty="0"/>
              <a:t>”, sigma, or </a:t>
            </a:r>
            <a:r>
              <a:rPr lang="el-GR" sz="2000" dirty="0"/>
              <a:t>σ</a:t>
            </a:r>
            <a:r>
              <a:rPr lang="en-CA" sz="2000" dirty="0"/>
              <a:t>.  It provides an indication of the width or range of the distribution.   </a:t>
            </a:r>
            <a:endParaRPr lang="en-US" sz="2000" dirty="0"/>
          </a:p>
        </p:txBody>
      </p:sp>
      <p:sp>
        <p:nvSpPr>
          <p:cNvPr id="9" name="Rectangle 2"/>
          <p:cNvSpPr txBox="1">
            <a:spLocks noChangeArrowheads="1"/>
          </p:cNvSpPr>
          <p:nvPr/>
        </p:nvSpPr>
        <p:spPr>
          <a:xfrm>
            <a:off x="455023" y="186512"/>
            <a:ext cx="8229600" cy="1032687"/>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200" b="1" dirty="0"/>
              <a:t>Statistics and Estimation</a:t>
            </a:r>
            <a:br>
              <a:rPr lang="en-US" sz="3200" b="1" dirty="0"/>
            </a:br>
            <a:r>
              <a:rPr lang="en-US" sz="3200" b="1" dirty="0"/>
              <a:t>Normal Probability Distribution</a:t>
            </a:r>
          </a:p>
        </p:txBody>
      </p:sp>
      <p:sp>
        <p:nvSpPr>
          <p:cNvPr id="4" name="Rectangle 3"/>
          <p:cNvSpPr/>
          <p:nvPr/>
        </p:nvSpPr>
        <p:spPr>
          <a:xfrm>
            <a:off x="832339" y="3106616"/>
            <a:ext cx="1828800" cy="553998"/>
          </a:xfrm>
          <a:prstGeom prst="rect">
            <a:avLst/>
          </a:prstGeom>
        </p:spPr>
        <p:txBody>
          <a:bodyPr wrap="square">
            <a:spAutoFit/>
          </a:bodyPr>
          <a:lstStyle/>
          <a:p>
            <a:r>
              <a:rPr lang="en-CA" sz="1000" dirty="0"/>
              <a:t>Source: https://en.wikipedia.org/wiki/Standard_deviation</a:t>
            </a:r>
          </a:p>
        </p:txBody>
      </p:sp>
      <p:sp>
        <p:nvSpPr>
          <p:cNvPr id="10" name="Rectangle 9"/>
          <p:cNvSpPr/>
          <p:nvPr/>
        </p:nvSpPr>
        <p:spPr>
          <a:xfrm>
            <a:off x="2907798" y="6081894"/>
            <a:ext cx="3124200" cy="307777"/>
          </a:xfrm>
          <a:prstGeom prst="rect">
            <a:avLst/>
          </a:prstGeom>
        </p:spPr>
        <p:txBody>
          <a:bodyPr wrap="square">
            <a:spAutoFit/>
          </a:bodyPr>
          <a:lstStyle/>
          <a:p>
            <a:r>
              <a:rPr lang="en-CA" sz="1400" b="1" dirty="0">
                <a:solidFill>
                  <a:srgbClr val="FF0000"/>
                </a:solidFill>
              </a:rPr>
              <a:t>19 days    27days    35 days</a:t>
            </a:r>
          </a:p>
        </p:txBody>
      </p:sp>
      <p:sp>
        <p:nvSpPr>
          <p:cNvPr id="11" name="Rectangle 10"/>
          <p:cNvSpPr/>
          <p:nvPr/>
        </p:nvSpPr>
        <p:spPr>
          <a:xfrm>
            <a:off x="3352799" y="5178623"/>
            <a:ext cx="1490959" cy="307777"/>
          </a:xfrm>
          <a:prstGeom prst="rect">
            <a:avLst/>
          </a:prstGeom>
        </p:spPr>
        <p:txBody>
          <a:bodyPr wrap="square">
            <a:spAutoFit/>
          </a:bodyPr>
          <a:lstStyle/>
          <a:p>
            <a:r>
              <a:rPr lang="en-CA" sz="1400" b="1" dirty="0">
                <a:solidFill>
                  <a:srgbClr val="00B050"/>
                </a:solidFill>
              </a:rPr>
              <a:t>Sigma = 8 days</a:t>
            </a:r>
          </a:p>
        </p:txBody>
      </p:sp>
      <p:cxnSp>
        <p:nvCxnSpPr>
          <p:cNvPr id="5" name="Straight Arrow Connector 4"/>
          <p:cNvCxnSpPr/>
          <p:nvPr/>
        </p:nvCxnSpPr>
        <p:spPr>
          <a:xfrm>
            <a:off x="3276600" y="5546334"/>
            <a:ext cx="838200" cy="0"/>
          </a:xfrm>
          <a:prstGeom prst="straightConnector1">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42171" y="4191000"/>
            <a:ext cx="1534629" cy="0"/>
          </a:xfrm>
          <a:prstGeom prst="straightConnector1">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096038" y="3870620"/>
            <a:ext cx="747721" cy="307777"/>
          </a:xfrm>
          <a:prstGeom prst="rect">
            <a:avLst/>
          </a:prstGeom>
        </p:spPr>
        <p:txBody>
          <a:bodyPr wrap="square">
            <a:spAutoFit/>
          </a:bodyPr>
          <a:lstStyle/>
          <a:p>
            <a:r>
              <a:rPr lang="en-CA" sz="1400" b="1" dirty="0">
                <a:solidFill>
                  <a:srgbClr val="00B050"/>
                </a:solidFill>
              </a:rPr>
              <a:t>~ 68%</a:t>
            </a:r>
          </a:p>
        </p:txBody>
      </p:sp>
      <p:cxnSp>
        <p:nvCxnSpPr>
          <p:cNvPr id="8" name="Straight Connector 7"/>
          <p:cNvCxnSpPr/>
          <p:nvPr/>
        </p:nvCxnSpPr>
        <p:spPr>
          <a:xfrm>
            <a:off x="3297148" y="5698654"/>
            <a:ext cx="0" cy="244946"/>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11904" y="5698654"/>
            <a:ext cx="0" cy="244946"/>
          </a:xfrm>
          <a:prstGeom prst="line">
            <a:avLst/>
          </a:prstGeom>
          <a:ln w="444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085764" y="5154650"/>
            <a:ext cx="838200" cy="0"/>
          </a:xfrm>
          <a:prstGeom prst="straightConnector1">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75539" y="6445666"/>
            <a:ext cx="4468146" cy="307777"/>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CA" sz="1400" dirty="0"/>
              <a:t>M3 Duration Distribution of 29 Projects and Sigma.xlsx</a:t>
            </a:r>
          </a:p>
        </p:txBody>
      </p:sp>
      <p:pic>
        <p:nvPicPr>
          <p:cNvPr id="20" name="Picture 19">
            <a:extLst>
              <a:ext uri="{FF2B5EF4-FFF2-40B4-BE49-F238E27FC236}">
                <a16:creationId xmlns:a16="http://schemas.microsoft.com/office/drawing/2014/main" id="{A0C77AC2-F196-414E-8725-AA8EE865D5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41682" y="5078400"/>
            <a:ext cx="602003" cy="637992"/>
          </a:xfrm>
          <a:prstGeom prst="rect">
            <a:avLst/>
          </a:prstGeom>
        </p:spPr>
      </p:pic>
      <p:sp>
        <p:nvSpPr>
          <p:cNvPr id="21" name="Octagon 20">
            <a:extLst>
              <a:ext uri="{FF2B5EF4-FFF2-40B4-BE49-F238E27FC236}">
                <a16:creationId xmlns:a16="http://schemas.microsoft.com/office/drawing/2014/main" id="{470ADCF5-3CD9-4604-AA30-168342B0E665}"/>
              </a:ext>
            </a:extLst>
          </p:cNvPr>
          <p:cNvSpPr>
            <a:spLocks noChangeAspect="1"/>
          </p:cNvSpPr>
          <p:nvPr/>
        </p:nvSpPr>
        <p:spPr>
          <a:xfrm>
            <a:off x="7488603" y="57803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4151477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00329" y="1295400"/>
            <a:ext cx="7138988" cy="3124958"/>
          </a:xfrm>
          <a:prstGeom prst="rect">
            <a:avLst/>
          </a:prstGeom>
        </p:spPr>
      </p:pic>
      <p:sp>
        <p:nvSpPr>
          <p:cNvPr id="34817" name="Text Box 2"/>
          <p:cNvSpPr txBox="1">
            <a:spLocks noChangeArrowheads="1"/>
          </p:cNvSpPr>
          <p:nvPr/>
        </p:nvSpPr>
        <p:spPr bwMode="auto">
          <a:xfrm>
            <a:off x="304801" y="4504491"/>
            <a:ext cx="7770222" cy="2277547"/>
          </a:xfrm>
          <a:prstGeom prst="rect">
            <a:avLst/>
          </a:prstGeom>
          <a:noFill/>
          <a:ln w="9525">
            <a:noFill/>
            <a:miter lim="800000"/>
            <a:headEnd/>
            <a:tailEnd/>
          </a:ln>
        </p:spPr>
        <p:txBody>
          <a:bodyPr wrap="square">
            <a:spAutoFit/>
          </a:bodyPr>
          <a:lstStyle/>
          <a:p>
            <a:pPr algn="ctr"/>
            <a:r>
              <a:rPr lang="en-CA" sz="2000" b="1" dirty="0">
                <a:hlinkClick r:id="rId3"/>
              </a:rPr>
              <a:t>https://www.mathsisfun.com/data/standard-normal-distribution-table.html</a:t>
            </a:r>
            <a:r>
              <a:rPr lang="en-CA" sz="2000" b="1" dirty="0"/>
              <a:t> </a:t>
            </a:r>
            <a:br>
              <a:rPr lang="en-CA" b="1" dirty="0"/>
            </a:br>
            <a:endParaRPr lang="en-US" sz="1200" b="1" dirty="0">
              <a:hlinkClick r:id="rId4"/>
            </a:endParaRPr>
          </a:p>
          <a:p>
            <a:r>
              <a:rPr lang="en-US" dirty="0"/>
              <a:t>This link is a </a:t>
            </a:r>
            <a:r>
              <a:rPr lang="en-US" dirty="0">
                <a:solidFill>
                  <a:srgbClr val="FF0000"/>
                </a:solidFill>
              </a:rPr>
              <a:t>great </a:t>
            </a:r>
            <a:r>
              <a:rPr lang="en-US" u="sng" dirty="0">
                <a:solidFill>
                  <a:srgbClr val="FF0000"/>
                </a:solidFill>
              </a:rPr>
              <a:t>interactive</a:t>
            </a:r>
            <a:r>
              <a:rPr lang="en-US" dirty="0">
                <a:solidFill>
                  <a:srgbClr val="FF0000"/>
                </a:solidFill>
              </a:rPr>
              <a:t> tool to experiment with </a:t>
            </a:r>
            <a:r>
              <a:rPr lang="en-US" dirty="0"/>
              <a:t>standard deviation, Z, and probabilities. Change the radio buttons for Z, and compare your results on the interactive graphic, with the tables below it (scroll down).  For example, use +1.0 Z in the interactive graphic and match your probability with the tables below the graphic.</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6000A293-8EFA-461F-9489-51431EFA0D88}" type="slidenum">
              <a:rPr lang="en-US">
                <a:solidFill>
                  <a:srgbClr val="045C75"/>
                </a:solidFill>
                <a:cs typeface="Arial" charset="0"/>
              </a:rPr>
              <a:pPr fontAlgn="base">
                <a:spcBef>
                  <a:spcPct val="0"/>
                </a:spcBef>
                <a:spcAft>
                  <a:spcPct val="0"/>
                </a:spcAft>
                <a:defRPr/>
              </a:pPr>
              <a:t>42</a:t>
            </a:fld>
            <a:endParaRPr lang="en-US" dirty="0">
              <a:solidFill>
                <a:srgbClr val="045C75"/>
              </a:solidFill>
              <a:cs typeface="Arial" charset="0"/>
            </a:endParaRPr>
          </a:p>
        </p:txBody>
      </p:sp>
      <p:sp>
        <p:nvSpPr>
          <p:cNvPr id="7" name="Action Button: Custom 6">
            <a:hlinkClick r:id="" action="ppaction://noaction" highlightClick="1"/>
          </p:cNvPr>
          <p:cNvSpPr/>
          <p:nvPr/>
        </p:nvSpPr>
        <p:spPr>
          <a:xfrm>
            <a:off x="304800" y="1295400"/>
            <a:ext cx="2508737" cy="1729154"/>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We can use tables, online calculators or Excel to determine probabilities for </a:t>
            </a:r>
            <a:r>
              <a:rPr lang="en-US" sz="2000" b="1" dirty="0"/>
              <a:t>specific</a:t>
            </a:r>
            <a:r>
              <a:rPr lang="en-US" sz="2000" dirty="0"/>
              <a:t> sigma’s</a:t>
            </a:r>
          </a:p>
        </p:txBody>
      </p:sp>
      <p:sp>
        <p:nvSpPr>
          <p:cNvPr id="9" name="Rectangle 2"/>
          <p:cNvSpPr txBox="1">
            <a:spLocks noChangeArrowheads="1"/>
          </p:cNvSpPr>
          <p:nvPr/>
        </p:nvSpPr>
        <p:spPr>
          <a:xfrm>
            <a:off x="455023" y="186513"/>
            <a:ext cx="8229600" cy="52426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200" b="1" dirty="0"/>
              <a:t>Statistics – Normal Probability Distribution is based on Standard Deviations (SD)</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3397" y="5181600"/>
            <a:ext cx="602003" cy="637992"/>
          </a:xfrm>
          <a:prstGeom prst="rect">
            <a:avLst/>
          </a:prstGeom>
        </p:spPr>
      </p:pic>
      <p:sp>
        <p:nvSpPr>
          <p:cNvPr id="15" name="Octagon 14"/>
          <p:cNvSpPr>
            <a:spLocks noChangeAspect="1"/>
          </p:cNvSpPr>
          <p:nvPr/>
        </p:nvSpPr>
        <p:spPr>
          <a:xfrm>
            <a:off x="8360318" y="588354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6" name="Action Button: Custom 15">
            <a:hlinkClick r:id="" action="ppaction://noaction" highlightClick="1"/>
          </p:cNvPr>
          <p:cNvSpPr/>
          <p:nvPr/>
        </p:nvSpPr>
        <p:spPr>
          <a:xfrm>
            <a:off x="5867400" y="1295400"/>
            <a:ext cx="2971800" cy="990600"/>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solidFill>
                  <a:srgbClr val="FF0000"/>
                </a:solidFill>
              </a:rPr>
              <a:t>Z</a:t>
            </a:r>
            <a:r>
              <a:rPr lang="en-US" sz="2000" dirty="0">
                <a:solidFill>
                  <a:schemeClr val="tx1"/>
                </a:solidFill>
              </a:rPr>
              <a:t> </a:t>
            </a:r>
            <a:r>
              <a:rPr lang="en-US" sz="2000" dirty="0">
                <a:solidFill>
                  <a:schemeClr val="bg1"/>
                </a:solidFill>
              </a:rPr>
              <a:t>on the horizontal axis </a:t>
            </a:r>
            <a:r>
              <a:rPr lang="en-US" sz="2000" dirty="0"/>
              <a:t>represents the number of standard deviations</a:t>
            </a:r>
          </a:p>
        </p:txBody>
      </p:sp>
      <p:sp>
        <p:nvSpPr>
          <p:cNvPr id="18" name="Rectangle 17"/>
          <p:cNvSpPr/>
          <p:nvPr/>
        </p:nvSpPr>
        <p:spPr>
          <a:xfrm>
            <a:off x="1100036" y="4169655"/>
            <a:ext cx="3810000" cy="246221"/>
          </a:xfrm>
          <a:prstGeom prst="rect">
            <a:avLst/>
          </a:prstGeom>
        </p:spPr>
        <p:txBody>
          <a:bodyPr wrap="square">
            <a:spAutoFit/>
          </a:bodyPr>
          <a:lstStyle/>
          <a:p>
            <a:pPr algn="ctr"/>
            <a:r>
              <a:rPr lang="en-US" sz="1000" dirty="0"/>
              <a:t>https://en.wikipedia.org/wiki/File:Z_cumulative_from_mean.svg</a:t>
            </a:r>
          </a:p>
        </p:txBody>
      </p:sp>
      <p:cxnSp>
        <p:nvCxnSpPr>
          <p:cNvPr id="5" name="Straight Arrow Connector 4"/>
          <p:cNvCxnSpPr>
            <a:stCxn id="16" idx="1"/>
          </p:cNvCxnSpPr>
          <p:nvPr/>
        </p:nvCxnSpPr>
        <p:spPr>
          <a:xfrm flipH="1">
            <a:off x="5257800" y="2286000"/>
            <a:ext cx="2095500" cy="2071906"/>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47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733800" y="101536"/>
            <a:ext cx="5187696" cy="6437376"/>
            <a:chOff x="3733800" y="137832"/>
            <a:chExt cx="5187696" cy="6437376"/>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37832"/>
              <a:ext cx="5187696" cy="6437376"/>
            </a:xfrm>
            <a:prstGeom prst="rect">
              <a:avLst/>
            </a:prstGeom>
          </p:spPr>
        </p:pic>
        <p:sp>
          <p:nvSpPr>
            <p:cNvPr id="10" name="Rounded Rectangle 9"/>
            <p:cNvSpPr/>
            <p:nvPr/>
          </p:nvSpPr>
          <p:spPr>
            <a:xfrm>
              <a:off x="3962400" y="729503"/>
              <a:ext cx="12954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a:xfrm>
            <a:off x="304800" y="76200"/>
            <a:ext cx="2590800" cy="1276350"/>
          </a:xfrm>
        </p:spPr>
        <p:txBody>
          <a:bodyPr/>
          <a:lstStyle/>
          <a:p>
            <a:r>
              <a:rPr lang="en-CA" dirty="0"/>
              <a:t>Probability Distribution</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43</a:t>
            </a:fld>
            <a:endParaRPr lang="en-US" dirty="0"/>
          </a:p>
        </p:txBody>
      </p:sp>
      <p:sp>
        <p:nvSpPr>
          <p:cNvPr id="5" name="Action Button: Sound 4">
            <a:hlinkClick r:id="" action="ppaction://noaction" highlightClick="1">
              <a:snd r:embed="rId3" name="applause.wav"/>
            </a:hlinkClick>
          </p:cNvPr>
          <p:cNvSpPr/>
          <p:nvPr/>
        </p:nvSpPr>
        <p:spPr>
          <a:xfrm>
            <a:off x="6927786" y="2021894"/>
            <a:ext cx="1905000" cy="129539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a:t>Note the key for the Z Table</a:t>
            </a:r>
          </a:p>
        </p:txBody>
      </p:sp>
      <p:sp>
        <p:nvSpPr>
          <p:cNvPr id="3" name="TextBox 2"/>
          <p:cNvSpPr txBox="1"/>
          <p:nvPr/>
        </p:nvSpPr>
        <p:spPr>
          <a:xfrm>
            <a:off x="334780" y="1447800"/>
            <a:ext cx="3094220" cy="5016758"/>
          </a:xfrm>
          <a:prstGeom prst="rect">
            <a:avLst/>
          </a:prstGeom>
          <a:noFill/>
        </p:spPr>
        <p:txBody>
          <a:bodyPr wrap="square" rtlCol="0">
            <a:spAutoFit/>
          </a:bodyPr>
          <a:lstStyle/>
          <a:p>
            <a:r>
              <a:rPr lang="en-CA" sz="2000" dirty="0"/>
              <a:t>We can use this Z table to determine the probability of a </a:t>
            </a:r>
            <a:r>
              <a:rPr lang="en-CA" sz="2000" b="1" dirty="0"/>
              <a:t>scenario date </a:t>
            </a:r>
            <a:r>
              <a:rPr lang="en-CA" sz="2000" dirty="0"/>
              <a:t>for a project, but </a:t>
            </a:r>
            <a:r>
              <a:rPr lang="en-CA" sz="2000" b="1" dirty="0"/>
              <a:t>we need to know:</a:t>
            </a:r>
          </a:p>
          <a:p>
            <a:pPr marL="285750" indent="-285750">
              <a:buFont typeface="Arial" panose="020B0604020202020204" pitchFamily="34" charset="0"/>
              <a:buChar char="•"/>
            </a:pPr>
            <a:r>
              <a:rPr lang="en-CA" sz="2000" dirty="0"/>
              <a:t>Estimated project duration</a:t>
            </a:r>
          </a:p>
          <a:p>
            <a:pPr marL="285750" indent="-285750">
              <a:buFont typeface="Arial" panose="020B0604020202020204" pitchFamily="34" charset="0"/>
              <a:buChar char="•"/>
            </a:pPr>
            <a:r>
              <a:rPr lang="en-CA" sz="2000" dirty="0"/>
              <a:t>Project standard deviation from the project variance</a:t>
            </a:r>
          </a:p>
          <a:p>
            <a:pPr marL="285750" indent="-285750">
              <a:buFont typeface="Arial" panose="020B0604020202020204" pitchFamily="34" charset="0"/>
              <a:buChar char="•"/>
            </a:pPr>
            <a:r>
              <a:rPr lang="en-CA" sz="2000" dirty="0"/>
              <a:t>What is the scenario date</a:t>
            </a:r>
          </a:p>
          <a:p>
            <a:pPr marL="285750" indent="-285750">
              <a:buFont typeface="Arial" panose="020B0604020202020204" pitchFamily="34" charset="0"/>
              <a:buChar char="•"/>
            </a:pPr>
            <a:r>
              <a:rPr lang="en-CA" sz="2000" dirty="0"/>
              <a:t>Z, via a calculation</a:t>
            </a:r>
          </a:p>
          <a:p>
            <a:r>
              <a:rPr lang="en-CA" sz="2000" dirty="0"/>
              <a:t>And then we can use the Z table to determine the probability</a:t>
            </a:r>
          </a:p>
        </p:txBody>
      </p:sp>
    </p:spTree>
    <p:extLst>
      <p:ext uri="{BB962C8B-B14F-4D97-AF65-F5344CB8AC3E}">
        <p14:creationId xmlns:p14="http://schemas.microsoft.com/office/powerpoint/2010/main" val="3895336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33800" y="101536"/>
            <a:ext cx="5187696" cy="6437376"/>
            <a:chOff x="3733800" y="137832"/>
            <a:chExt cx="5187696" cy="6437376"/>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37832"/>
              <a:ext cx="5187696" cy="6437376"/>
            </a:xfrm>
            <a:prstGeom prst="rect">
              <a:avLst/>
            </a:prstGeom>
          </p:spPr>
        </p:pic>
        <p:sp>
          <p:nvSpPr>
            <p:cNvPr id="16" name="Rounded Rectangle 15"/>
            <p:cNvSpPr/>
            <p:nvPr/>
          </p:nvSpPr>
          <p:spPr>
            <a:xfrm>
              <a:off x="3962400" y="729503"/>
              <a:ext cx="12954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p:ph type="title"/>
          </p:nvPr>
        </p:nvSpPr>
        <p:spPr>
          <a:xfrm>
            <a:off x="304800" y="76200"/>
            <a:ext cx="3200400" cy="2286000"/>
          </a:xfrm>
        </p:spPr>
        <p:txBody>
          <a:bodyPr>
            <a:normAutofit fontScale="90000"/>
          </a:bodyPr>
          <a:lstStyle/>
          <a:p>
            <a:r>
              <a:rPr lang="en-CA" sz="3600" dirty="0"/>
              <a:t>Exercise </a:t>
            </a:r>
            <a:r>
              <a:rPr lang="en-CA" sz="3600" b="1" dirty="0"/>
              <a:t>Project Gamma-Schedule </a:t>
            </a:r>
            <a:r>
              <a:rPr lang="en-CA" sz="3600" dirty="0"/>
              <a:t>Probability Distribution</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44</a:t>
            </a:fld>
            <a:endParaRPr lang="en-US" dirty="0"/>
          </a:p>
        </p:txBody>
      </p:sp>
      <p:sp>
        <p:nvSpPr>
          <p:cNvPr id="5" name="Action Button: Sound 4">
            <a:hlinkClick r:id="" action="ppaction://noaction" highlightClick="1">
              <a:snd r:embed="rId4" name="applause.wav"/>
            </a:hlinkClick>
          </p:cNvPr>
          <p:cNvSpPr/>
          <p:nvPr/>
        </p:nvSpPr>
        <p:spPr>
          <a:xfrm>
            <a:off x="6927786" y="2021894"/>
            <a:ext cx="1905000" cy="1295399"/>
          </a:xfrm>
          <a:prstGeom prst="actionButtonSoun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800" dirty="0"/>
              <a:t>Note the key for the Z Table</a:t>
            </a:r>
          </a:p>
        </p:txBody>
      </p:sp>
      <p:sp>
        <p:nvSpPr>
          <p:cNvPr id="3" name="TextBox 2"/>
          <p:cNvSpPr txBox="1"/>
          <p:nvPr/>
        </p:nvSpPr>
        <p:spPr>
          <a:xfrm>
            <a:off x="239649" y="2139092"/>
            <a:ext cx="3579317" cy="4401205"/>
          </a:xfrm>
          <a:prstGeom prst="rect">
            <a:avLst/>
          </a:prstGeom>
          <a:noFill/>
        </p:spPr>
        <p:txBody>
          <a:bodyPr wrap="square" rtlCol="0">
            <a:spAutoFit/>
          </a:bodyPr>
          <a:lstStyle/>
          <a:p>
            <a:r>
              <a:rPr lang="en-CA" sz="2000" b="1" dirty="0"/>
              <a:t>Q1</a:t>
            </a:r>
            <a:r>
              <a:rPr lang="en-CA" sz="2000" dirty="0"/>
              <a:t>: If we had an estimated duration of 50 days, a sigma of 20 days, and we wanted to know the probability of the project being finished less than 65 days to </a:t>
            </a:r>
            <a:r>
              <a:rPr lang="en-CA" sz="2000" b="1" dirty="0"/>
              <a:t>avoid a penalty</a:t>
            </a:r>
            <a:r>
              <a:rPr lang="en-CA" sz="2000" dirty="0"/>
              <a:t>, what would the probability be?</a:t>
            </a:r>
          </a:p>
          <a:p>
            <a:r>
              <a:rPr lang="en-CA" sz="2000" b="1" dirty="0"/>
              <a:t>Q2</a:t>
            </a:r>
            <a:r>
              <a:rPr lang="en-CA" sz="2000" dirty="0"/>
              <a:t>: What if we wanted to know the probability of the project being finished within 40 days to </a:t>
            </a:r>
            <a:r>
              <a:rPr lang="en-CA" sz="2000" b="1" dirty="0"/>
              <a:t>earn a bonus</a:t>
            </a:r>
            <a:r>
              <a:rPr lang="en-CA" sz="2000" dirty="0"/>
              <a:t>, what would the probability be?</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3397" y="5267476"/>
            <a:ext cx="602003" cy="637992"/>
          </a:xfrm>
          <a:prstGeom prst="rect">
            <a:avLst/>
          </a:prstGeom>
        </p:spPr>
      </p:pic>
      <p:sp>
        <p:nvSpPr>
          <p:cNvPr id="13" name="Octagon 12"/>
          <p:cNvSpPr>
            <a:spLocks noChangeAspect="1"/>
          </p:cNvSpPr>
          <p:nvPr/>
        </p:nvSpPr>
        <p:spPr>
          <a:xfrm>
            <a:off x="8360318" y="5969425"/>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07440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8475" y="53975"/>
            <a:ext cx="8229600" cy="1143000"/>
          </a:xfrm>
        </p:spPr>
        <p:txBody>
          <a:bodyPr/>
          <a:lstStyle/>
          <a:p>
            <a:r>
              <a:rPr lang="en-US" dirty="0"/>
              <a:t>Answers</a:t>
            </a:r>
          </a:p>
        </p:txBody>
      </p:sp>
      <p:sp>
        <p:nvSpPr>
          <p:cNvPr id="4" name="Content Placeholder 3"/>
          <p:cNvSpPr>
            <a:spLocks noGrp="1"/>
          </p:cNvSpPr>
          <p:nvPr>
            <p:ph idx="1"/>
          </p:nvPr>
        </p:nvSpPr>
        <p:spPr>
          <a:xfrm>
            <a:off x="405412" y="776460"/>
            <a:ext cx="8229600" cy="5700539"/>
          </a:xfrm>
        </p:spPr>
        <p:txBody>
          <a:bodyPr/>
          <a:lstStyle/>
          <a:p>
            <a:pPr marL="0" indent="0">
              <a:buNone/>
            </a:pPr>
            <a:r>
              <a:rPr lang="en-US" sz="1450" dirty="0">
                <a:latin typeface="+mj-lt"/>
              </a:rPr>
              <a:t> </a:t>
            </a:r>
            <a:r>
              <a:rPr lang="en-CA" sz="1450" b="1" dirty="0">
                <a:latin typeface="+mj-lt"/>
              </a:rPr>
              <a:t>Q1 – Avoiding a Penalty</a:t>
            </a:r>
          </a:p>
          <a:p>
            <a:r>
              <a:rPr lang="en-CA" sz="1450" dirty="0">
                <a:latin typeface="+mj-lt"/>
              </a:rPr>
              <a:t>Z represents the number of standard deviations we are interested in, which would be (65-50)/20 or 15/20 or 0.75 standard deviations. Using the table, 0.75 equals 0.27337 or 27.3% probability.</a:t>
            </a:r>
          </a:p>
          <a:p>
            <a:r>
              <a:rPr lang="en-CA" sz="1450" dirty="0">
                <a:latin typeface="+mj-lt"/>
              </a:rPr>
              <a:t>But, per the yellow area of the key at the top right, 27.34% represents the probability between 50 and 65 days. We want to know less than 65 days.</a:t>
            </a:r>
          </a:p>
          <a:p>
            <a:r>
              <a:rPr lang="en-CA" sz="1450" dirty="0">
                <a:latin typeface="+mj-lt"/>
              </a:rPr>
              <a:t>All of the area under the curve is 100% of the probability, so the left side of the picture is 50%.  We add the left side with the yellow area to get 50% + 27.34% = 77.34%.</a:t>
            </a:r>
          </a:p>
          <a:p>
            <a:pPr marL="0" lvl="0" indent="0">
              <a:spcBef>
                <a:spcPct val="30000"/>
              </a:spcBef>
              <a:buClrTx/>
              <a:buSzTx/>
              <a:buNone/>
              <a:defRPr/>
            </a:pPr>
            <a:r>
              <a:rPr lang="en-CA" sz="1450" dirty="0">
                <a:latin typeface="+mj-lt"/>
              </a:rPr>
              <a:t>You can double check your Z table lookup 2 ways, use the link </a:t>
            </a:r>
            <a:r>
              <a:rPr lang="en-CA" sz="1450" dirty="0">
                <a:latin typeface="+mj-lt"/>
                <a:hlinkClick r:id="rId2"/>
              </a:rPr>
              <a:t>https://www.mathsisfun.com/data/standard-normal-distribution-table.html</a:t>
            </a:r>
            <a:r>
              <a:rPr lang="en-CA" sz="1450" dirty="0">
                <a:latin typeface="+mj-lt"/>
              </a:rPr>
              <a:t> and </a:t>
            </a:r>
            <a:r>
              <a:rPr lang="en-CA" sz="1450" b="1" dirty="0">
                <a:latin typeface="+mj-lt"/>
              </a:rPr>
              <a:t>use the radio button setting at the top left </a:t>
            </a:r>
            <a:r>
              <a:rPr lang="en-CA" sz="1450" dirty="0">
                <a:latin typeface="+mj-lt"/>
              </a:rPr>
              <a:t>“Up to Z”, or … you can use the Excel formula =NORM.DIST(65,50,20,TRUE)</a:t>
            </a:r>
            <a:br>
              <a:rPr lang="en-CA" sz="1450" dirty="0">
                <a:latin typeface="+mj-lt"/>
              </a:rPr>
            </a:br>
            <a:endParaRPr lang="en-CA" sz="1450" dirty="0">
              <a:latin typeface="+mj-lt"/>
            </a:endParaRPr>
          </a:p>
          <a:p>
            <a:pPr marL="0" indent="0">
              <a:buNone/>
            </a:pPr>
            <a:r>
              <a:rPr lang="en-CA" sz="1450" b="1" dirty="0">
                <a:latin typeface="+mj-lt"/>
              </a:rPr>
              <a:t>Q2 – Earning a Bonus</a:t>
            </a:r>
          </a:p>
          <a:p>
            <a:r>
              <a:rPr lang="en-CA" sz="1450" dirty="0">
                <a:latin typeface="+mj-lt"/>
              </a:rPr>
              <a:t>This is a bit trickier given the limitations of our table.</a:t>
            </a:r>
          </a:p>
          <a:p>
            <a:pPr>
              <a:defRPr/>
            </a:pPr>
            <a:r>
              <a:rPr lang="en-CA" sz="1450" dirty="0">
                <a:latin typeface="+mj-lt"/>
              </a:rPr>
              <a:t>Z represents the number of standard deviations we are interested in, which would be (40-50)/20 or -10/20 or -0.5 standard deviations.  Using the table, 0.5 equals 0.19146 or 19.15% probability.</a:t>
            </a:r>
          </a:p>
          <a:p>
            <a:pPr>
              <a:defRPr/>
            </a:pPr>
            <a:r>
              <a:rPr lang="en-CA" sz="1450" dirty="0">
                <a:latin typeface="+mj-lt"/>
              </a:rPr>
              <a:t>We are saying there is a 19.15% probability of the project duration being between 40 and 50 days.  </a:t>
            </a:r>
          </a:p>
          <a:p>
            <a:pPr>
              <a:defRPr/>
            </a:pPr>
            <a:r>
              <a:rPr lang="en-CA" sz="1450" dirty="0">
                <a:latin typeface="+mj-lt"/>
              </a:rPr>
              <a:t>Using the left side of the table is 50% probability, we can say there is 50% probability of the project being less than 50 days.  </a:t>
            </a:r>
          </a:p>
          <a:p>
            <a:pPr>
              <a:defRPr/>
            </a:pPr>
            <a:r>
              <a:rPr lang="en-CA" sz="1450" dirty="0">
                <a:latin typeface="+mj-lt"/>
              </a:rPr>
              <a:t>And if there is a 19.15% probability of the project duration being between 40 and 50 days we can say there is 50% - 19.15%, or a 30.85% of the project finishing under 40 days.</a:t>
            </a:r>
          </a:p>
          <a:p>
            <a:pPr marL="0" lvl="0" indent="0">
              <a:spcBef>
                <a:spcPct val="30000"/>
              </a:spcBef>
              <a:buClrTx/>
              <a:buSzTx/>
              <a:buNone/>
              <a:defRPr/>
            </a:pPr>
            <a:r>
              <a:rPr lang="en-CA" sz="1450" dirty="0">
                <a:latin typeface="+mj-lt"/>
              </a:rPr>
              <a:t>You can double check your Z table lookup 2 ways, use the link </a:t>
            </a:r>
            <a:r>
              <a:rPr lang="en-CA" sz="1450" dirty="0">
                <a:latin typeface="+mj-lt"/>
                <a:hlinkClick r:id="rId2"/>
              </a:rPr>
              <a:t>https://www.mathsisfun.com/data/standard-normal-distribution-table.html</a:t>
            </a:r>
            <a:r>
              <a:rPr lang="en-CA" sz="1450" dirty="0">
                <a:latin typeface="+mj-lt"/>
              </a:rPr>
              <a:t> and </a:t>
            </a:r>
            <a:r>
              <a:rPr lang="en-CA" sz="1450" b="1" dirty="0">
                <a:latin typeface="+mj-lt"/>
              </a:rPr>
              <a:t>use the radio button setting at the top left </a:t>
            </a:r>
            <a:r>
              <a:rPr lang="en-CA" sz="1450" dirty="0">
                <a:latin typeface="+mj-lt"/>
              </a:rPr>
              <a:t>“Up to Z”, or … you can use the Excel formula =NORM.DIST(40,50,20,TRUE)</a:t>
            </a:r>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FEC51D-B390-4D21-9936-C524D95C5CBE}"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spTree>
    <p:extLst>
      <p:ext uri="{BB962C8B-B14F-4D97-AF65-F5344CB8AC3E}">
        <p14:creationId xmlns:p14="http://schemas.microsoft.com/office/powerpoint/2010/main" val="1859251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144462" y="6396005"/>
            <a:ext cx="4664075" cy="246221"/>
          </a:xfrm>
          <a:prstGeom prst="rect">
            <a:avLst/>
          </a:prstGeom>
          <a:noFill/>
          <a:ln w="9525">
            <a:noFill/>
            <a:miter lim="800000"/>
            <a:headEnd/>
            <a:tailEnd/>
          </a:ln>
        </p:spPr>
        <p:txBody>
          <a:bodyPr wrap="square">
            <a:spAutoFit/>
          </a:bodyPr>
          <a:lstStyle/>
          <a:p>
            <a:pPr algn="ctr"/>
            <a:r>
              <a:rPr lang="en-US" sz="1000" dirty="0"/>
              <a:t>FIGURE 9.15  Asymmetrical (Beta) Distribution for Activity Duration Estimation </a:t>
            </a:r>
          </a:p>
        </p:txBody>
      </p:sp>
      <p:pic>
        <p:nvPicPr>
          <p:cNvPr id="35842" name="Picture 3" descr="FG_09_015"/>
          <p:cNvPicPr>
            <a:picLocks noChangeAspect="1" noChangeArrowheads="1"/>
          </p:cNvPicPr>
          <p:nvPr/>
        </p:nvPicPr>
        <p:blipFill>
          <a:blip r:embed="rId3"/>
          <a:srcRect/>
          <a:stretch>
            <a:fillRect/>
          </a:stretch>
        </p:blipFill>
        <p:spPr bwMode="auto">
          <a:xfrm>
            <a:off x="304800" y="3280787"/>
            <a:ext cx="8229600" cy="28194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A3D58F54-D29E-4FF3-BB55-77269BEF15CA}" type="slidenum">
              <a:rPr lang="en-US">
                <a:solidFill>
                  <a:srgbClr val="045C75"/>
                </a:solidFill>
                <a:cs typeface="Arial" charset="0"/>
              </a:rPr>
              <a:pPr fontAlgn="base">
                <a:spcBef>
                  <a:spcPct val="0"/>
                </a:spcBef>
                <a:spcAft>
                  <a:spcPct val="0"/>
                </a:spcAft>
                <a:defRPr/>
              </a:pPr>
              <a:t>46</a:t>
            </a:fld>
            <a:endParaRPr lang="en-US" dirty="0">
              <a:solidFill>
                <a:srgbClr val="045C75"/>
              </a:solidFill>
              <a:cs typeface="Arial" charset="0"/>
            </a:endParaRPr>
          </a:p>
        </p:txBody>
      </p:sp>
      <p:sp>
        <p:nvSpPr>
          <p:cNvPr id="7" name="Action Button: Help 6">
            <a:hlinkClick r:id="" action="ppaction://noaction" highlightClick="1"/>
          </p:cNvPr>
          <p:cNvSpPr/>
          <p:nvPr/>
        </p:nvSpPr>
        <p:spPr>
          <a:xfrm>
            <a:off x="5638800" y="2224806"/>
            <a:ext cx="3048000" cy="1380932"/>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Why is an asymmetrical estimate more </a:t>
            </a:r>
            <a:r>
              <a:rPr lang="en-US" sz="2000" b="1" dirty="0"/>
              <a:t>realistic</a:t>
            </a:r>
            <a:r>
              <a:rPr lang="en-US" sz="2000" dirty="0"/>
              <a:t> than a symmetrical one for costs or durations?  </a:t>
            </a:r>
          </a:p>
        </p:txBody>
      </p:sp>
      <p:sp>
        <p:nvSpPr>
          <p:cNvPr id="3" name="TextBox 2"/>
          <p:cNvSpPr txBox="1"/>
          <p:nvPr/>
        </p:nvSpPr>
        <p:spPr>
          <a:xfrm>
            <a:off x="2476500" y="5618649"/>
            <a:ext cx="1219200" cy="369332"/>
          </a:xfrm>
          <a:prstGeom prst="rect">
            <a:avLst/>
          </a:prstGeom>
          <a:noFill/>
        </p:spPr>
        <p:txBody>
          <a:bodyPr wrap="square" rtlCol="0">
            <a:spAutoFit/>
          </a:bodyPr>
          <a:lstStyle/>
          <a:p>
            <a:r>
              <a:rPr lang="en-CA" dirty="0"/>
              <a:t>Optimistic</a:t>
            </a:r>
          </a:p>
        </p:txBody>
      </p:sp>
      <p:sp>
        <p:nvSpPr>
          <p:cNvPr id="9" name="TextBox 8"/>
          <p:cNvSpPr txBox="1"/>
          <p:nvPr/>
        </p:nvSpPr>
        <p:spPr>
          <a:xfrm>
            <a:off x="7285038" y="5618649"/>
            <a:ext cx="1371600" cy="369332"/>
          </a:xfrm>
          <a:prstGeom prst="rect">
            <a:avLst/>
          </a:prstGeom>
          <a:noFill/>
        </p:spPr>
        <p:txBody>
          <a:bodyPr wrap="square" rtlCol="0">
            <a:spAutoFit/>
          </a:bodyPr>
          <a:lstStyle/>
          <a:p>
            <a:r>
              <a:rPr lang="en-CA" dirty="0"/>
              <a:t>Pessimistic</a:t>
            </a:r>
          </a:p>
        </p:txBody>
      </p:sp>
      <p:sp>
        <p:nvSpPr>
          <p:cNvPr id="10" name="TextBox 9"/>
          <p:cNvSpPr txBox="1"/>
          <p:nvPr/>
        </p:nvSpPr>
        <p:spPr>
          <a:xfrm>
            <a:off x="4286250" y="4756558"/>
            <a:ext cx="1219200" cy="646331"/>
          </a:xfrm>
          <a:prstGeom prst="rect">
            <a:avLst/>
          </a:prstGeom>
          <a:noFill/>
        </p:spPr>
        <p:txBody>
          <a:bodyPr wrap="square" rtlCol="0">
            <a:spAutoFit/>
          </a:bodyPr>
          <a:lstStyle/>
          <a:p>
            <a:r>
              <a:rPr lang="en-CA" dirty="0"/>
              <a:t>Most</a:t>
            </a:r>
          </a:p>
          <a:p>
            <a:r>
              <a:rPr lang="en-CA" dirty="0"/>
              <a:t>Likely</a:t>
            </a:r>
          </a:p>
        </p:txBody>
      </p:sp>
      <p:sp>
        <p:nvSpPr>
          <p:cNvPr id="13" name="Rectangle 2"/>
          <p:cNvSpPr txBox="1">
            <a:spLocks noChangeArrowheads="1"/>
          </p:cNvSpPr>
          <p:nvPr/>
        </p:nvSpPr>
        <p:spPr>
          <a:xfrm>
            <a:off x="212724" y="186513"/>
            <a:ext cx="8702675" cy="52426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600" b="1" dirty="0"/>
              <a:t>Asymmetrical (skewed or Beta) Distribution</a:t>
            </a:r>
          </a:p>
        </p:txBody>
      </p:sp>
      <p:sp>
        <p:nvSpPr>
          <p:cNvPr id="14" name="Action Button: Information 13">
            <a:hlinkClick r:id="" action="ppaction://noaction" highlightClick="1"/>
          </p:cNvPr>
          <p:cNvSpPr/>
          <p:nvPr/>
        </p:nvSpPr>
        <p:spPr>
          <a:xfrm>
            <a:off x="304800" y="2224806"/>
            <a:ext cx="3200400" cy="2144780"/>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t>Skewed</a:t>
            </a:r>
            <a:r>
              <a:rPr lang="en-US" sz="2200" dirty="0"/>
              <a:t> estimates are typically </a:t>
            </a:r>
            <a:r>
              <a:rPr lang="en-US" sz="2200" b="1" dirty="0"/>
              <a:t>more realistic </a:t>
            </a:r>
            <a:r>
              <a:rPr lang="en-US" sz="2200" dirty="0"/>
              <a:t>for duration and cost estimates, but it’s simpler to use a normal distribution</a:t>
            </a:r>
          </a:p>
        </p:txBody>
      </p:sp>
      <p:sp>
        <p:nvSpPr>
          <p:cNvPr id="5" name="Rectangle 4"/>
          <p:cNvSpPr/>
          <p:nvPr/>
        </p:nvSpPr>
        <p:spPr>
          <a:xfrm>
            <a:off x="457200" y="903855"/>
            <a:ext cx="7315200" cy="1015663"/>
          </a:xfrm>
          <a:prstGeom prst="rect">
            <a:avLst/>
          </a:prstGeom>
        </p:spPr>
        <p:txBody>
          <a:bodyPr wrap="square">
            <a:spAutoFit/>
          </a:bodyPr>
          <a:lstStyle/>
          <a:p>
            <a:r>
              <a:rPr lang="en-CA" dirty="0"/>
              <a:t>See this link for a YouTube example of a normal distribution and a skewed distribution 3:23 minutes</a:t>
            </a:r>
          </a:p>
          <a:p>
            <a:r>
              <a:rPr lang="en-CA" sz="2400" dirty="0">
                <a:hlinkClick r:id="rId4"/>
              </a:rPr>
              <a:t>https://www.youtube.com/watch?v=XSSRrVMOqlQ</a:t>
            </a:r>
            <a:endParaRPr lang="en-CA" sz="2400"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1548" y="1176430"/>
            <a:ext cx="825252" cy="825252"/>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5768" y="5955458"/>
            <a:ext cx="999831" cy="707197"/>
          </a:xfrm>
          <a:prstGeom prst="rect">
            <a:avLst/>
          </a:prstGeom>
        </p:spPr>
      </p:pic>
    </p:spTree>
    <p:extLst>
      <p:ext uri="{BB962C8B-B14F-4D97-AF65-F5344CB8AC3E}">
        <p14:creationId xmlns:p14="http://schemas.microsoft.com/office/powerpoint/2010/main" val="1302575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305800" cy="1143000"/>
          </a:xfrm>
        </p:spPr>
        <p:txBody>
          <a:bodyPr>
            <a:normAutofit fontScale="90000"/>
          </a:bodyPr>
          <a:lstStyle/>
          <a:p>
            <a:pPr eaLnBrk="1" fontAlgn="auto" hangingPunct="1">
              <a:spcAft>
                <a:spcPts val="0"/>
              </a:spcAft>
              <a:defRPr/>
            </a:pPr>
            <a:r>
              <a:rPr lang="en-US" b="1" dirty="0"/>
              <a:t>Activity Durations </a:t>
            </a:r>
            <a:br>
              <a:rPr lang="en-US" b="1" dirty="0"/>
            </a:br>
            <a:r>
              <a:rPr lang="en-US" b="1" dirty="0"/>
              <a:t>and Variances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BF9ECAA8-0122-4719-AFFB-D2C23AAE6899}" type="slidenum">
              <a:rPr lang="en-US">
                <a:solidFill>
                  <a:srgbClr val="045C75"/>
                </a:solidFill>
                <a:cs typeface="Arial" charset="0"/>
              </a:rPr>
              <a:pPr fontAlgn="base">
                <a:spcBef>
                  <a:spcPct val="0"/>
                </a:spcBef>
                <a:spcAft>
                  <a:spcPct val="0"/>
                </a:spcAft>
                <a:defRPr/>
              </a:pPr>
              <a:t>47</a:t>
            </a:fld>
            <a:endParaRPr lang="en-US" dirty="0">
              <a:solidFill>
                <a:srgbClr val="045C75"/>
              </a:solidFill>
              <a:cs typeface="Arial" charset="0"/>
            </a:endParaRPr>
          </a:p>
        </p:txBody>
      </p:sp>
      <p:pic>
        <p:nvPicPr>
          <p:cNvPr id="36867" name="Picture 2"/>
          <p:cNvPicPr>
            <a:picLocks noChangeAspect="1" noChangeArrowheads="1"/>
          </p:cNvPicPr>
          <p:nvPr/>
        </p:nvPicPr>
        <p:blipFill>
          <a:blip r:embed="rId3"/>
          <a:srcRect/>
          <a:stretch>
            <a:fillRect/>
          </a:stretch>
        </p:blipFill>
        <p:spPr bwMode="auto">
          <a:xfrm>
            <a:off x="304800" y="1752600"/>
            <a:ext cx="8305800" cy="4724400"/>
          </a:xfrm>
          <a:prstGeom prst="rect">
            <a:avLst/>
          </a:prstGeom>
          <a:noFill/>
          <a:ln w="9525">
            <a:solidFill>
              <a:schemeClr val="tx1"/>
            </a:solidFill>
            <a:miter lim="800000"/>
            <a:headEnd/>
            <a:tailEnd/>
          </a:ln>
        </p:spPr>
      </p:pic>
      <p:sp>
        <p:nvSpPr>
          <p:cNvPr id="36869" name="TextBox 3"/>
          <p:cNvSpPr txBox="1">
            <a:spLocks noChangeArrowheads="1"/>
          </p:cNvSpPr>
          <p:nvPr/>
        </p:nvSpPr>
        <p:spPr bwMode="auto">
          <a:xfrm>
            <a:off x="7140575" y="1981200"/>
            <a:ext cx="1120775" cy="369888"/>
          </a:xfrm>
          <a:prstGeom prst="rect">
            <a:avLst/>
          </a:prstGeom>
          <a:noFill/>
          <a:ln w="9525">
            <a:noFill/>
            <a:miter lim="800000"/>
            <a:headEnd/>
            <a:tailEnd/>
          </a:ln>
        </p:spPr>
        <p:txBody>
          <a:bodyPr wrap="none">
            <a:spAutoFit/>
          </a:bodyPr>
          <a:lstStyle/>
          <a:p>
            <a:r>
              <a:rPr lang="en-US" dirty="0"/>
              <a:t>Table 9.2</a:t>
            </a:r>
          </a:p>
        </p:txBody>
      </p:sp>
      <p:sp>
        <p:nvSpPr>
          <p:cNvPr id="7" name="Action Button: Help 6">
            <a:hlinkClick r:id="" action="ppaction://noaction" highlightClick="1"/>
          </p:cNvPr>
          <p:cNvSpPr/>
          <p:nvPr/>
        </p:nvSpPr>
        <p:spPr>
          <a:xfrm>
            <a:off x="6454540" y="172052"/>
            <a:ext cx="2156060" cy="1447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t>Are O and P symmetrical around “Likely” very realistic?</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6000972"/>
            <a:ext cx="999831" cy="707197"/>
          </a:xfrm>
          <a:prstGeom prst="rect">
            <a:avLst/>
          </a:prstGeom>
        </p:spPr>
      </p:pic>
      <p:sp>
        <p:nvSpPr>
          <p:cNvPr id="9" name="Action Button: Help 8">
            <a:hlinkClick r:id="" action="ppaction://noaction" highlightClick="1"/>
            <a:extLst>
              <a:ext uri="{FF2B5EF4-FFF2-40B4-BE49-F238E27FC236}">
                <a16:creationId xmlns:a16="http://schemas.microsoft.com/office/drawing/2014/main" id="{7194CDF4-3556-46BE-B3C3-4A7B9393ECD4}"/>
              </a:ext>
            </a:extLst>
          </p:cNvPr>
          <p:cNvSpPr/>
          <p:nvPr/>
        </p:nvSpPr>
        <p:spPr>
          <a:xfrm>
            <a:off x="4119613" y="172052"/>
            <a:ext cx="2156059" cy="1447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t>Where are there symmetrical estimates?</a:t>
            </a:r>
          </a:p>
        </p:txBody>
      </p:sp>
    </p:spTree>
    <p:extLst>
      <p:ext uri="{BB962C8B-B14F-4D97-AF65-F5344CB8AC3E}">
        <p14:creationId xmlns:p14="http://schemas.microsoft.com/office/powerpoint/2010/main" val="3534252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609600" y="4947065"/>
            <a:ext cx="3444875" cy="246221"/>
          </a:xfrm>
          <a:prstGeom prst="rect">
            <a:avLst/>
          </a:prstGeom>
          <a:noFill/>
          <a:ln w="9525">
            <a:noFill/>
            <a:miter lim="800000"/>
            <a:headEnd/>
            <a:tailEnd/>
          </a:ln>
        </p:spPr>
        <p:txBody>
          <a:bodyPr wrap="square">
            <a:spAutoFit/>
          </a:bodyPr>
          <a:lstStyle/>
          <a:p>
            <a:pPr algn="ctr"/>
            <a:r>
              <a:rPr lang="en-US" sz="1000" dirty="0"/>
              <a:t>Retrieved from  https://en.wikipedia.org/wiki/Skewness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A3D58F54-D29E-4FF3-BB55-77269BEF15CA}" type="slidenum">
              <a:rPr lang="en-US">
                <a:solidFill>
                  <a:srgbClr val="045C75"/>
                </a:solidFill>
                <a:cs typeface="Arial" charset="0"/>
              </a:rPr>
              <a:pPr fontAlgn="base">
                <a:spcBef>
                  <a:spcPct val="0"/>
                </a:spcBef>
                <a:spcAft>
                  <a:spcPct val="0"/>
                </a:spcAft>
                <a:defRPr/>
              </a:pPr>
              <a:t>48</a:t>
            </a:fld>
            <a:endParaRPr lang="en-US" dirty="0">
              <a:solidFill>
                <a:srgbClr val="045C75"/>
              </a:solidFill>
              <a:cs typeface="Arial" charset="0"/>
            </a:endParaRPr>
          </a:p>
        </p:txBody>
      </p:sp>
      <p:sp>
        <p:nvSpPr>
          <p:cNvPr id="7" name="Action Button: Help 6">
            <a:hlinkClick r:id="" action="ppaction://noaction" highlightClick="1"/>
          </p:cNvPr>
          <p:cNvSpPr/>
          <p:nvPr/>
        </p:nvSpPr>
        <p:spPr>
          <a:xfrm>
            <a:off x="441325" y="5286520"/>
            <a:ext cx="8305800" cy="106983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In statistics, the most common measures of Central Tendency are the mean (average), the median (half of the data is on either side), and the mode (the most frequent value or the peak of the data). </a:t>
            </a:r>
          </a:p>
        </p:txBody>
      </p:sp>
      <p:sp>
        <p:nvSpPr>
          <p:cNvPr id="13" name="Rectangle 2"/>
          <p:cNvSpPr txBox="1">
            <a:spLocks noChangeArrowheads="1"/>
          </p:cNvSpPr>
          <p:nvPr/>
        </p:nvSpPr>
        <p:spPr>
          <a:xfrm>
            <a:off x="212724" y="186513"/>
            <a:ext cx="8702675" cy="52426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3600" b="1" dirty="0"/>
              <a:t>Positive Skew and Central Tendency</a:t>
            </a:r>
          </a:p>
        </p:txBody>
      </p:sp>
      <p:sp>
        <p:nvSpPr>
          <p:cNvPr id="14" name="Action Button: Information 13">
            <a:hlinkClick r:id="" action="ppaction://noaction" highlightClick="1"/>
          </p:cNvPr>
          <p:cNvSpPr/>
          <p:nvPr/>
        </p:nvSpPr>
        <p:spPr>
          <a:xfrm>
            <a:off x="441325" y="914400"/>
            <a:ext cx="8305800" cy="1016926"/>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2000" dirty="0"/>
              <a:t>In most cases in project management, we have a </a:t>
            </a:r>
            <a:r>
              <a:rPr lang="en-CA" sz="2000" b="1" u="sng" dirty="0"/>
              <a:t>positive skew</a:t>
            </a:r>
            <a:r>
              <a:rPr lang="en-CA" sz="2000" dirty="0"/>
              <a:t>.  Things might finish a little bit quicker or cheaper – but there’s a very good chance it could take a lot longer and require a lot more money.</a:t>
            </a:r>
          </a:p>
        </p:txBody>
      </p:sp>
      <p:pic>
        <p:nvPicPr>
          <p:cNvPr id="4098" name="Picture 2" descr="File:Relationship between mean and median under different skewn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8234"/>
            <a:ext cx="762000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419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457200" y="274638"/>
            <a:ext cx="8229600" cy="524260"/>
          </a:xfrm>
        </p:spPr>
        <p:txBody>
          <a:bodyPr/>
          <a:lstStyle/>
          <a:p>
            <a:pPr eaLnBrk="1" hangingPunct="1"/>
            <a:r>
              <a:rPr lang="en-US" sz="4000" b="1" dirty="0"/>
              <a:t>3-Point Estimate (TE) Formulas</a:t>
            </a:r>
          </a:p>
        </p:txBody>
      </p:sp>
      <p:sp>
        <p:nvSpPr>
          <p:cNvPr id="1093" name="Rectangle 3"/>
          <p:cNvSpPr>
            <a:spLocks noGrp="1" noChangeArrowheads="1"/>
          </p:cNvSpPr>
          <p:nvPr>
            <p:ph type="body" sz="half" idx="1"/>
          </p:nvPr>
        </p:nvSpPr>
        <p:spPr>
          <a:xfrm>
            <a:off x="235633" y="825819"/>
            <a:ext cx="8679767" cy="3359665"/>
          </a:xfrm>
        </p:spPr>
        <p:txBody>
          <a:bodyPr/>
          <a:lstStyle/>
          <a:p>
            <a:pPr eaLnBrk="1" hangingPunct="1"/>
            <a:r>
              <a:rPr lang="en-US" sz="2400" dirty="0"/>
              <a:t>Typically Activity duration (and cost) estimates are skewed curves, and </a:t>
            </a:r>
            <a:r>
              <a:rPr lang="en-US" sz="2400" b="1" dirty="0">
                <a:solidFill>
                  <a:srgbClr val="FF0000"/>
                </a:solidFill>
              </a:rPr>
              <a:t>frequently we don’t have historical data </a:t>
            </a:r>
            <a:r>
              <a:rPr lang="en-US" sz="2400" dirty="0"/>
              <a:t>so we estimate using 3 points, Optimistic, Most Likely, Pessimistic.</a:t>
            </a:r>
          </a:p>
          <a:p>
            <a:pPr eaLnBrk="1" hangingPunct="1"/>
            <a:r>
              <a:rPr lang="en-US" sz="2400" dirty="0"/>
              <a:t>We use two types of  3-point estimating formulas to derive our estimate called TE.</a:t>
            </a:r>
            <a:endParaRPr lang="en-US" sz="2400" b="1" dirty="0"/>
          </a:p>
          <a:p>
            <a:pPr marL="514350" indent="-514350" eaLnBrk="1" hangingPunct="1">
              <a:buFont typeface="+mj-lt"/>
              <a:buAutoNum type="arabicPeriod"/>
            </a:pPr>
            <a:r>
              <a:rPr lang="en-US" sz="3200" b="1" dirty="0"/>
              <a:t>Triangular</a:t>
            </a:r>
            <a:r>
              <a:rPr lang="en-US" sz="2400" b="1" dirty="0"/>
              <a:t> </a:t>
            </a:r>
            <a:r>
              <a:rPr lang="en-US" sz="2400" dirty="0"/>
              <a:t>estimate, a simple average </a:t>
            </a:r>
            <a:r>
              <a:rPr lang="en-US" sz="3600" dirty="0"/>
              <a:t>(</a:t>
            </a:r>
            <a:r>
              <a:rPr lang="en-US" sz="3600" dirty="0" err="1"/>
              <a:t>a+m+b</a:t>
            </a:r>
            <a:r>
              <a:rPr lang="en-US" sz="3600" dirty="0"/>
              <a:t>)/3 </a:t>
            </a:r>
            <a:endParaRPr lang="en-US" sz="2400" dirty="0"/>
          </a:p>
          <a:p>
            <a:pPr marL="514350" indent="-514350" eaLnBrk="1" hangingPunct="1">
              <a:buFont typeface="+mj-lt"/>
              <a:buAutoNum type="arabicPeriod"/>
            </a:pPr>
            <a:r>
              <a:rPr lang="en-US" sz="2800" b="1" dirty="0"/>
              <a:t>PERT</a:t>
            </a:r>
            <a:r>
              <a:rPr lang="en-US" sz="2400" dirty="0"/>
              <a:t> </a:t>
            </a:r>
            <a:r>
              <a:rPr lang="en-US" sz="2400" b="1" dirty="0"/>
              <a:t>Method</a:t>
            </a:r>
            <a:r>
              <a:rPr lang="en-US" sz="2400" dirty="0"/>
              <a:t> of duration estimate which is a </a:t>
            </a:r>
            <a:r>
              <a:rPr lang="en-US" sz="2400" b="1" dirty="0">
                <a:solidFill>
                  <a:srgbClr val="FF0000"/>
                </a:solidFill>
              </a:rPr>
              <a:t>weighted</a:t>
            </a:r>
            <a:r>
              <a:rPr lang="en-US" sz="2400" dirty="0">
                <a:solidFill>
                  <a:srgbClr val="FF0000"/>
                </a:solidFill>
              </a:rPr>
              <a:t> </a:t>
            </a:r>
            <a:r>
              <a:rPr lang="en-US" sz="2400" b="1" dirty="0">
                <a:solidFill>
                  <a:srgbClr val="FF0000"/>
                </a:solidFill>
              </a:rPr>
              <a:t>average</a:t>
            </a:r>
            <a:r>
              <a:rPr lang="en-US" sz="2400" dirty="0"/>
              <a:t>, and produces a more accurate estimate (closer to the median) for </a:t>
            </a:r>
            <a:r>
              <a:rPr lang="en-US" sz="2400" b="1" dirty="0"/>
              <a:t>skewed</a:t>
            </a:r>
            <a:r>
              <a:rPr lang="en-US" sz="2400" dirty="0"/>
              <a:t> distributions.</a:t>
            </a:r>
          </a:p>
          <a:p>
            <a:pPr eaLnBrk="1" hangingPunct="1"/>
            <a:endParaRPr lang="en-US" sz="2200" dirty="0"/>
          </a:p>
        </p:txBody>
      </p:sp>
      <p:graphicFrame>
        <p:nvGraphicFramePr>
          <p:cNvPr id="1091" name="Object 67"/>
          <p:cNvGraphicFramePr>
            <a:graphicFrameLocks noGrp="1" noChangeAspect="1"/>
          </p:cNvGraphicFramePr>
          <p:nvPr>
            <p:ph sz="half" idx="2"/>
            <p:extLst/>
          </p:nvPr>
        </p:nvGraphicFramePr>
        <p:xfrm>
          <a:off x="448638" y="4873618"/>
          <a:ext cx="4486275" cy="840022"/>
        </p:xfrm>
        <a:graphic>
          <a:graphicData uri="http://schemas.openxmlformats.org/presentationml/2006/ole">
            <mc:AlternateContent xmlns:mc="http://schemas.openxmlformats.org/markup-compatibility/2006">
              <mc:Choice xmlns:v="urn:schemas-microsoft-com:vml" Requires="v">
                <p:oleObj spid="_x0000_s5152" name="Equation" r:id="rId4" imgW="2286000" imgH="393700" progId="">
                  <p:embed/>
                </p:oleObj>
              </mc:Choice>
              <mc:Fallback>
                <p:oleObj name="Equation" r:id="rId4" imgW="2286000" imgH="393700" progId="">
                  <p:embed/>
                  <p:pic>
                    <p:nvPicPr>
                      <p:cNvPr id="1091"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638" y="4873618"/>
                        <a:ext cx="4486275" cy="840022"/>
                      </a:xfrm>
                      <a:prstGeom prst="rect">
                        <a:avLst/>
                      </a:prstGeom>
                      <a:solidFill>
                        <a:srgbClr val="FFCC99"/>
                      </a:solidFill>
                    </p:spPr>
                  </p:pic>
                </p:oleObj>
              </mc:Fallback>
            </mc:AlternateContent>
          </a:graphicData>
        </a:graphic>
      </p:graphicFrame>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49</a:t>
            </a:fld>
            <a:endParaRPr lang="en-US" dirty="0">
              <a:solidFill>
                <a:srgbClr val="045C75"/>
              </a:solidFill>
              <a:cs typeface="Arial" charset="0"/>
            </a:endParaRPr>
          </a:p>
        </p:txBody>
      </p:sp>
      <p:sp>
        <p:nvSpPr>
          <p:cNvPr id="14" name="Action Button: Help 13">
            <a:hlinkClick r:id="" action="ppaction://noaction" highlightClick="1"/>
          </p:cNvPr>
          <p:cNvSpPr/>
          <p:nvPr/>
        </p:nvSpPr>
        <p:spPr>
          <a:xfrm>
            <a:off x="448638" y="5977861"/>
            <a:ext cx="6649236" cy="550449"/>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if O, M, and P were 2, 3 and 10?  Triangular vs PERT?  What would be the differences in the estimates.?</a:t>
            </a:r>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62800" y="5995003"/>
            <a:ext cx="999831" cy="707197"/>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22797" y="4490404"/>
            <a:ext cx="602003" cy="637992"/>
          </a:xfrm>
          <a:prstGeom prst="rect">
            <a:avLst/>
          </a:prstGeom>
        </p:spPr>
      </p:pic>
      <p:sp>
        <p:nvSpPr>
          <p:cNvPr id="16" name="Octagon 15"/>
          <p:cNvSpPr>
            <a:spLocks noChangeAspect="1"/>
          </p:cNvSpPr>
          <p:nvPr/>
        </p:nvSpPr>
        <p:spPr>
          <a:xfrm>
            <a:off x="7369718" y="5192353"/>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842352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381000"/>
            <a:ext cx="5867400" cy="1143000"/>
          </a:xfrm>
        </p:spPr>
        <p:txBody>
          <a:bodyPr>
            <a:normAutofit fontScale="90000"/>
          </a:bodyPr>
          <a:lstStyle/>
          <a:p>
            <a:r>
              <a:rPr lang="en-US" sz="4400" b="1" dirty="0"/>
              <a:t>Plan</a:t>
            </a:r>
            <a:r>
              <a:rPr lang="en-US" dirty="0"/>
              <a:t> </a:t>
            </a:r>
            <a:r>
              <a:rPr lang="en-US" b="1" dirty="0"/>
              <a:t>Schedule</a:t>
            </a:r>
            <a:r>
              <a:rPr lang="en-US" dirty="0"/>
              <a:t> </a:t>
            </a:r>
            <a:r>
              <a:rPr lang="en-US" b="1" dirty="0"/>
              <a:t>Management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929" y="2971800"/>
            <a:ext cx="8546592" cy="2968752"/>
          </a:xfrm>
          <a:prstGeom prst="rect">
            <a:avLst/>
          </a:prstGeom>
        </p:spPr>
      </p:pic>
      <p:sp>
        <p:nvSpPr>
          <p:cNvPr id="9" name="Line Callout 1 8">
            <a:hlinkClick r:id="" action="ppaction://noaction" highlightClick="1"/>
          </p:cNvPr>
          <p:cNvSpPr/>
          <p:nvPr/>
        </p:nvSpPr>
        <p:spPr>
          <a:xfrm>
            <a:off x="400929" y="1716258"/>
            <a:ext cx="4273296" cy="990599"/>
          </a:xfrm>
          <a:prstGeom prst="borderCallout1">
            <a:avLst>
              <a:gd name="adj1" fmla="val 52450"/>
              <a:gd name="adj2" fmla="val 99727"/>
              <a:gd name="adj3" fmla="val 228364"/>
              <a:gd name="adj4" fmla="val 1370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a:t>Schedule management plan, the overall plan or guidance for the Schedule Management Knowledge Area</a:t>
            </a:r>
          </a:p>
        </p:txBody>
      </p:sp>
      <p:sp>
        <p:nvSpPr>
          <p:cNvPr id="5" name="TextBox 4"/>
          <p:cNvSpPr txBox="1">
            <a:spLocks noChangeArrowheads="1"/>
          </p:cNvSpPr>
          <p:nvPr/>
        </p:nvSpPr>
        <p:spPr bwMode="auto">
          <a:xfrm>
            <a:off x="6019800" y="5181600"/>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spTree>
    <p:extLst>
      <p:ext uri="{BB962C8B-B14F-4D97-AF65-F5344CB8AC3E}">
        <p14:creationId xmlns:p14="http://schemas.microsoft.com/office/powerpoint/2010/main" val="1926262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123500"/>
            <a:ext cx="8229600" cy="1143000"/>
          </a:xfrm>
        </p:spPr>
        <p:txBody>
          <a:bodyPr>
            <a:normAutofit fontScale="90000"/>
          </a:bodyPr>
          <a:lstStyle/>
          <a:p>
            <a:r>
              <a:rPr lang="en-CA" b="1" dirty="0"/>
              <a:t>Comparison of Skewed Distribution Measurements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50</a:t>
            </a:fld>
            <a:endParaRPr lang="en-US" dirty="0"/>
          </a:p>
        </p:txBody>
      </p:sp>
      <p:pic>
        <p:nvPicPr>
          <p:cNvPr id="5" name="Picture 4"/>
          <p:cNvPicPr>
            <a:picLocks noChangeAspect="1"/>
          </p:cNvPicPr>
          <p:nvPr/>
        </p:nvPicPr>
        <p:blipFill>
          <a:blip r:embed="rId3"/>
          <a:stretch>
            <a:fillRect/>
          </a:stretch>
        </p:blipFill>
        <p:spPr>
          <a:xfrm>
            <a:off x="152400" y="1374234"/>
            <a:ext cx="8836653" cy="2219325"/>
          </a:xfrm>
          <a:prstGeom prst="rect">
            <a:avLst/>
          </a:prstGeom>
        </p:spPr>
      </p:pic>
      <p:sp>
        <p:nvSpPr>
          <p:cNvPr id="7" name="Action Button: Information 6">
            <a:hlinkClick r:id="" action="ppaction://noaction" highlightClick="1"/>
          </p:cNvPr>
          <p:cNvSpPr/>
          <p:nvPr/>
        </p:nvSpPr>
        <p:spPr>
          <a:xfrm>
            <a:off x="450273" y="3680537"/>
            <a:ext cx="8305800" cy="286464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342900" indent="-342900">
              <a:buFont typeface="Arial" panose="020B0604020202020204" pitchFamily="34" charset="0"/>
              <a:buChar char="•"/>
            </a:pPr>
            <a:r>
              <a:rPr lang="en-CA" sz="2200" dirty="0"/>
              <a:t>One reason a PERT estimate is used for a duration is that it typically is close to the Median (50% of the probability is less than the median and 50% more).  </a:t>
            </a:r>
          </a:p>
          <a:p>
            <a:pPr marL="342900" indent="-342900">
              <a:buFont typeface="Arial" panose="020B0604020202020204" pitchFamily="34" charset="0"/>
              <a:buChar char="•"/>
            </a:pPr>
            <a:r>
              <a:rPr lang="en-CA" sz="2200" dirty="0"/>
              <a:t>If we only have O, M and P estimates we cannot calculate the Median, but we can calculate a PERT estimate. And we can’t calculate the real Average with just O, M, P, only a 3-point triangular average. But </a:t>
            </a:r>
            <a:r>
              <a:rPr lang="en-CA" sz="2200" b="1" dirty="0"/>
              <a:t>what does an “average” </a:t>
            </a:r>
            <a:r>
              <a:rPr lang="en-CA" sz="2200" b="1" u="sng" dirty="0"/>
              <a:t>really</a:t>
            </a:r>
            <a:r>
              <a:rPr lang="en-CA" sz="2200" b="1" dirty="0"/>
              <a:t> tell us in a skewed distribution</a:t>
            </a:r>
            <a:r>
              <a:rPr lang="en-CA" sz="2200" dirty="0"/>
              <a:t>?</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8647" y="6014278"/>
            <a:ext cx="999831" cy="707197"/>
          </a:xfrm>
          <a:prstGeom prst="rect">
            <a:avLst/>
          </a:prstGeom>
        </p:spPr>
      </p:pic>
      <p:sp>
        <p:nvSpPr>
          <p:cNvPr id="3" name="TextBox 2"/>
          <p:cNvSpPr txBox="1"/>
          <p:nvPr/>
        </p:nvSpPr>
        <p:spPr>
          <a:xfrm>
            <a:off x="4114431" y="1374234"/>
            <a:ext cx="4387885" cy="646331"/>
          </a:xfrm>
          <a:prstGeom prst="rect">
            <a:avLst/>
          </a:prstGeom>
          <a:noFill/>
        </p:spPr>
        <p:txBody>
          <a:bodyPr wrap="square" rtlCol="0">
            <a:spAutoFit/>
          </a:bodyPr>
          <a:lstStyle/>
          <a:p>
            <a:r>
              <a:rPr lang="en-CA" b="1" dirty="0">
                <a:solidFill>
                  <a:srgbClr val="00B050"/>
                </a:solidFill>
              </a:rPr>
              <a:t>Median</a:t>
            </a:r>
            <a:r>
              <a:rPr lang="en-CA" dirty="0"/>
              <a:t> &amp; </a:t>
            </a:r>
            <a:r>
              <a:rPr lang="en-CA" b="1" dirty="0">
                <a:solidFill>
                  <a:srgbClr val="00B0F0"/>
                </a:solidFill>
              </a:rPr>
              <a:t>Average</a:t>
            </a:r>
            <a:r>
              <a:rPr lang="en-CA" dirty="0"/>
              <a:t> – we need a data set</a:t>
            </a:r>
          </a:p>
          <a:p>
            <a:r>
              <a:rPr lang="en-CA" b="1" dirty="0">
                <a:solidFill>
                  <a:srgbClr val="FF0000"/>
                </a:solidFill>
              </a:rPr>
              <a:t>PERT</a:t>
            </a:r>
            <a:r>
              <a:rPr lang="en-CA" dirty="0"/>
              <a:t> &amp; </a:t>
            </a:r>
            <a:r>
              <a:rPr lang="en-CA" b="1" dirty="0">
                <a:solidFill>
                  <a:srgbClr val="FFC000"/>
                </a:solidFill>
              </a:rPr>
              <a:t>Triangular</a:t>
            </a:r>
            <a:r>
              <a:rPr lang="en-CA" dirty="0"/>
              <a:t> – we can use O,M,P</a:t>
            </a:r>
          </a:p>
        </p:txBody>
      </p:sp>
    </p:spTree>
    <p:extLst>
      <p:ext uri="{BB962C8B-B14F-4D97-AF65-F5344CB8AC3E}">
        <p14:creationId xmlns:p14="http://schemas.microsoft.com/office/powerpoint/2010/main" val="3441108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457200" y="242554"/>
            <a:ext cx="8229600" cy="614696"/>
          </a:xfrm>
        </p:spPr>
        <p:txBody>
          <a:bodyPr/>
          <a:lstStyle/>
          <a:p>
            <a:pPr eaLnBrk="1" hangingPunct="1"/>
            <a:r>
              <a:rPr lang="en-US" sz="3600" b="1" dirty="0"/>
              <a:t>Standard Deviation When Using O, M, P</a:t>
            </a:r>
          </a:p>
        </p:txBody>
      </p:sp>
      <p:sp>
        <p:nvSpPr>
          <p:cNvPr id="1093" name="Rectangle 3"/>
          <p:cNvSpPr>
            <a:spLocks noGrp="1" noChangeArrowheads="1"/>
          </p:cNvSpPr>
          <p:nvPr>
            <p:ph type="body" sz="half" idx="1"/>
          </p:nvPr>
        </p:nvSpPr>
        <p:spPr>
          <a:xfrm>
            <a:off x="203395" y="891104"/>
            <a:ext cx="8369105" cy="4974557"/>
          </a:xfrm>
        </p:spPr>
        <p:txBody>
          <a:bodyPr/>
          <a:lstStyle/>
          <a:p>
            <a:pPr eaLnBrk="1" hangingPunct="1"/>
            <a:r>
              <a:rPr lang="en-US" sz="2800" dirty="0"/>
              <a:t>Frequently we don’t have data on Cost or Duration, and so we use 3 estimation points, O, M, P</a:t>
            </a:r>
          </a:p>
          <a:p>
            <a:pPr lvl="1" eaLnBrk="1" hangingPunct="1"/>
            <a:r>
              <a:rPr lang="en-US" dirty="0"/>
              <a:t>Most likely (m) or </a:t>
            </a:r>
            <a:r>
              <a:rPr lang="en-US" b="1" dirty="0"/>
              <a:t>M</a:t>
            </a:r>
          </a:p>
          <a:p>
            <a:pPr lvl="1" eaLnBrk="1" hangingPunct="1"/>
            <a:r>
              <a:rPr lang="en-US" dirty="0"/>
              <a:t>Most pessimistic (b) sometimes “</a:t>
            </a:r>
            <a:r>
              <a:rPr lang="en-US" b="1" dirty="0">
                <a:solidFill>
                  <a:srgbClr val="FF0000"/>
                </a:solidFill>
              </a:rPr>
              <a:t>P</a:t>
            </a:r>
            <a:r>
              <a:rPr lang="en-US" dirty="0"/>
              <a:t>”</a:t>
            </a:r>
          </a:p>
          <a:p>
            <a:pPr lvl="1" eaLnBrk="1" hangingPunct="1"/>
            <a:r>
              <a:rPr lang="en-US" dirty="0"/>
              <a:t>Most optimistic (a) sometimes “</a:t>
            </a:r>
            <a:r>
              <a:rPr lang="en-US" b="1" dirty="0">
                <a:solidFill>
                  <a:srgbClr val="FF0000"/>
                </a:solidFill>
              </a:rPr>
              <a:t>O</a:t>
            </a:r>
            <a:r>
              <a:rPr lang="en-US" dirty="0"/>
              <a:t>”</a:t>
            </a:r>
          </a:p>
          <a:p>
            <a:pPr eaLnBrk="1" hangingPunct="1"/>
            <a:r>
              <a:rPr lang="en-US" sz="2400" b="1" dirty="0"/>
              <a:t>Simplified formula for Standard </a:t>
            </a:r>
            <a:br>
              <a:rPr lang="en-US" sz="2400" b="1" dirty="0"/>
            </a:br>
            <a:r>
              <a:rPr lang="en-US" sz="2400" b="1" dirty="0"/>
              <a:t>Deviation S</a:t>
            </a:r>
            <a:br>
              <a:rPr lang="en-US" sz="2400" b="1" dirty="0"/>
            </a:br>
            <a:endParaRPr lang="en-US" sz="2400" b="1" dirty="0"/>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51</a:t>
            </a:fld>
            <a:endParaRPr lang="en-US" dirty="0">
              <a:solidFill>
                <a:srgbClr val="045C75"/>
              </a:solidFill>
              <a:cs typeface="Arial" charset="0"/>
            </a:endParaRPr>
          </a:p>
        </p:txBody>
      </p:sp>
      <mc:AlternateContent xmlns:mc="http://schemas.openxmlformats.org/markup-compatibility/2006" xmlns:a14="http://schemas.microsoft.com/office/drawing/2010/main">
        <mc:Choice Requires="a14">
          <p:sp>
            <p:nvSpPr>
              <p:cNvPr id="3" name="TextBox 2"/>
              <p:cNvSpPr txBox="1"/>
              <p:nvPr/>
            </p:nvSpPr>
            <p:spPr>
              <a:xfrm>
                <a:off x="5753171" y="1893464"/>
                <a:ext cx="2971801"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𝑏</m:t>
                              </m:r>
                              <m:r>
                                <a:rPr lang="en-CA" sz="2800" b="0" i="1" smtClean="0">
                                  <a:latin typeface="Cambria Math" panose="02040503050406030204" pitchFamily="18" charset="0"/>
                                </a:rPr>
                                <m:t> −</m:t>
                              </m:r>
                              <m:r>
                                <a:rPr lang="en-CA" sz="2800" b="0" i="1">
                                  <a:latin typeface="Cambria Math" panose="02040503050406030204" pitchFamily="18" charset="0"/>
                                </a:rPr>
                                <m:t>𝑎</m:t>
                              </m:r>
                            </m:e>
                          </m:d>
                        </m:num>
                        <m:den>
                          <m:r>
                            <a:rPr lang="en-CA" sz="2800" b="0" i="1">
                              <a:latin typeface="Cambria Math" panose="02040503050406030204" pitchFamily="18" charset="0"/>
                            </a:rPr>
                            <m:t>6</m:t>
                          </m:r>
                        </m:den>
                      </m:f>
                    </m:oMath>
                  </m:oMathPara>
                </a14:m>
                <a:endParaRPr lang="en-CA"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5753171" y="1893464"/>
                <a:ext cx="2971801" cy="928524"/>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751309" y="2845393"/>
                <a:ext cx="2971801"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𝑃</m:t>
                              </m:r>
                              <m:r>
                                <a:rPr lang="en-CA" sz="2800" b="0" i="1" smtClean="0">
                                  <a:latin typeface="Cambria Math" panose="02040503050406030204" pitchFamily="18" charset="0"/>
                                </a:rPr>
                                <m:t>−</m:t>
                              </m:r>
                              <m:r>
                                <a:rPr lang="en-CA" sz="2800" b="0" i="1" smtClean="0">
                                  <a:latin typeface="Cambria Math" panose="02040503050406030204" pitchFamily="18" charset="0"/>
                                </a:rPr>
                                <m:t>𝑂</m:t>
                              </m:r>
                            </m:e>
                          </m:d>
                        </m:num>
                        <m:den>
                          <m:r>
                            <a:rPr lang="en-CA" sz="2800" b="0" i="1">
                              <a:latin typeface="Cambria Math" panose="02040503050406030204" pitchFamily="18" charset="0"/>
                            </a:rPr>
                            <m:t>6</m:t>
                          </m:r>
                        </m:den>
                      </m:f>
                    </m:oMath>
                  </m:oMathPara>
                </a14:m>
                <a:endParaRPr lang="en-CA"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5751309" y="2845393"/>
                <a:ext cx="2971801" cy="928524"/>
              </a:xfrm>
              <a:prstGeom prst="rect">
                <a:avLst/>
              </a:prstGeom>
              <a:blipFill>
                <a:blip r:embed="rId4"/>
                <a:stretch>
                  <a:fillRect/>
                </a:stretch>
              </a:blipFill>
            </p:spPr>
            <p:txBody>
              <a:bodyPr/>
              <a:lstStyle/>
              <a:p>
                <a:r>
                  <a:rPr lang="en-CA">
                    <a:noFill/>
                  </a:rPr>
                  <a:t> </a:t>
                </a:r>
              </a:p>
            </p:txBody>
          </p:sp>
        </mc:Fallback>
      </mc:AlternateContent>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872" y="5908249"/>
            <a:ext cx="999831" cy="707197"/>
          </a:xfrm>
          <a:prstGeom prst="rect">
            <a:avLst/>
          </a:prstGeom>
        </p:spPr>
      </p:pic>
      <p:pic>
        <p:nvPicPr>
          <p:cNvPr id="9" name="Picture 8">
            <a:extLst>
              <a:ext uri="{FF2B5EF4-FFF2-40B4-BE49-F238E27FC236}">
                <a16:creationId xmlns:a16="http://schemas.microsoft.com/office/drawing/2014/main" id="{79B77FBF-7F00-4CBA-B721-B43101EC2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95855" y="3434792"/>
            <a:ext cx="5609895" cy="2804948"/>
          </a:xfrm>
          <a:prstGeom prst="rect">
            <a:avLst/>
          </a:prstGeom>
        </p:spPr>
      </p:pic>
      <p:sp>
        <p:nvSpPr>
          <p:cNvPr id="10" name="Rectangle 9">
            <a:extLst>
              <a:ext uri="{FF2B5EF4-FFF2-40B4-BE49-F238E27FC236}">
                <a16:creationId xmlns:a16="http://schemas.microsoft.com/office/drawing/2014/main" id="{FFA7F70C-F00A-498C-8242-EB0488221F70}"/>
              </a:ext>
            </a:extLst>
          </p:cNvPr>
          <p:cNvSpPr/>
          <p:nvPr/>
        </p:nvSpPr>
        <p:spPr>
          <a:xfrm>
            <a:off x="2915689" y="4443375"/>
            <a:ext cx="1472258" cy="707886"/>
          </a:xfrm>
          <a:prstGeom prst="rect">
            <a:avLst/>
          </a:prstGeom>
        </p:spPr>
        <p:txBody>
          <a:bodyPr wrap="square">
            <a:spAutoFit/>
          </a:bodyPr>
          <a:lstStyle/>
          <a:p>
            <a:r>
              <a:rPr lang="en-CA" sz="1000" dirty="0"/>
              <a:t>Source: https://en.wikipedia.org/wiki/Standard_deviation</a:t>
            </a:r>
          </a:p>
        </p:txBody>
      </p:sp>
      <p:sp>
        <p:nvSpPr>
          <p:cNvPr id="2" name="TextBox 1">
            <a:extLst>
              <a:ext uri="{FF2B5EF4-FFF2-40B4-BE49-F238E27FC236}">
                <a16:creationId xmlns:a16="http://schemas.microsoft.com/office/drawing/2014/main" id="{8ECA14C8-EF83-4689-AB39-7A872169481E}"/>
              </a:ext>
            </a:extLst>
          </p:cNvPr>
          <p:cNvSpPr txBox="1"/>
          <p:nvPr/>
        </p:nvSpPr>
        <p:spPr>
          <a:xfrm>
            <a:off x="3184071" y="6051985"/>
            <a:ext cx="400050" cy="369332"/>
          </a:xfrm>
          <a:prstGeom prst="rect">
            <a:avLst/>
          </a:prstGeom>
          <a:noFill/>
        </p:spPr>
        <p:txBody>
          <a:bodyPr wrap="square" rtlCol="0">
            <a:spAutoFit/>
          </a:bodyPr>
          <a:lstStyle/>
          <a:p>
            <a:r>
              <a:rPr lang="en-CA" b="1" dirty="0">
                <a:solidFill>
                  <a:srgbClr val="FF0000"/>
                </a:solidFill>
              </a:rPr>
              <a:t>O</a:t>
            </a:r>
          </a:p>
        </p:txBody>
      </p:sp>
      <p:sp>
        <p:nvSpPr>
          <p:cNvPr id="12" name="TextBox 11">
            <a:extLst>
              <a:ext uri="{FF2B5EF4-FFF2-40B4-BE49-F238E27FC236}">
                <a16:creationId xmlns:a16="http://schemas.microsoft.com/office/drawing/2014/main" id="{D20A8531-080F-4059-8618-72816C0D1AAA}"/>
              </a:ext>
            </a:extLst>
          </p:cNvPr>
          <p:cNvSpPr txBox="1"/>
          <p:nvPr/>
        </p:nvSpPr>
        <p:spPr>
          <a:xfrm>
            <a:off x="7086169" y="6051985"/>
            <a:ext cx="424973" cy="369332"/>
          </a:xfrm>
          <a:prstGeom prst="rect">
            <a:avLst/>
          </a:prstGeom>
          <a:noFill/>
        </p:spPr>
        <p:txBody>
          <a:bodyPr wrap="square" rtlCol="0">
            <a:spAutoFit/>
          </a:bodyPr>
          <a:lstStyle/>
          <a:p>
            <a:r>
              <a:rPr lang="en-CA" b="1" dirty="0">
                <a:solidFill>
                  <a:srgbClr val="FF0000"/>
                </a:solidFill>
              </a:rPr>
              <a:t>P</a:t>
            </a:r>
          </a:p>
        </p:txBody>
      </p:sp>
      <p:cxnSp>
        <p:nvCxnSpPr>
          <p:cNvPr id="6" name="Straight Arrow Connector 5">
            <a:extLst>
              <a:ext uri="{FF2B5EF4-FFF2-40B4-BE49-F238E27FC236}">
                <a16:creationId xmlns:a16="http://schemas.microsoft.com/office/drawing/2014/main" id="{CCCE612B-324B-4059-85A6-8C4D7FB44FE3}"/>
              </a:ext>
            </a:extLst>
          </p:cNvPr>
          <p:cNvCxnSpPr>
            <a:stCxn id="2" idx="3"/>
            <a:endCxn id="12" idx="1"/>
          </p:cNvCxnSpPr>
          <p:nvPr/>
        </p:nvCxnSpPr>
        <p:spPr>
          <a:xfrm>
            <a:off x="3584121" y="6236651"/>
            <a:ext cx="3502048" cy="0"/>
          </a:xfrm>
          <a:prstGeom prst="straightConnector1">
            <a:avLst/>
          </a:prstGeom>
          <a:ln w="2857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58434E-03CA-459E-92B6-0719DF97C844}"/>
              </a:ext>
            </a:extLst>
          </p:cNvPr>
          <p:cNvSpPr txBox="1"/>
          <p:nvPr/>
        </p:nvSpPr>
        <p:spPr>
          <a:xfrm>
            <a:off x="4109255" y="6213246"/>
            <a:ext cx="2650468" cy="369332"/>
          </a:xfrm>
          <a:prstGeom prst="rect">
            <a:avLst/>
          </a:prstGeom>
          <a:noFill/>
        </p:spPr>
        <p:txBody>
          <a:bodyPr wrap="square" rtlCol="0">
            <a:spAutoFit/>
          </a:bodyPr>
          <a:lstStyle/>
          <a:p>
            <a:r>
              <a:rPr lang="en-CA" dirty="0"/>
              <a:t>6 standard deviations</a:t>
            </a:r>
          </a:p>
        </p:txBody>
      </p:sp>
    </p:spTree>
    <p:extLst>
      <p:ext uri="{BB962C8B-B14F-4D97-AF65-F5344CB8AC3E}">
        <p14:creationId xmlns:p14="http://schemas.microsoft.com/office/powerpoint/2010/main" val="2468997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Rectangle 2"/>
          <p:cNvSpPr>
            <a:spLocks noGrp="1" noChangeArrowheads="1"/>
          </p:cNvSpPr>
          <p:nvPr>
            <p:ph type="title"/>
          </p:nvPr>
        </p:nvSpPr>
        <p:spPr>
          <a:xfrm>
            <a:off x="457200" y="242554"/>
            <a:ext cx="8229600" cy="614696"/>
          </a:xfrm>
        </p:spPr>
        <p:txBody>
          <a:bodyPr/>
          <a:lstStyle/>
          <a:p>
            <a:pPr eaLnBrk="1" hangingPunct="1"/>
            <a:r>
              <a:rPr lang="en-US" sz="3600" b="1" dirty="0"/>
              <a:t>Variances When Using O, M, P</a:t>
            </a:r>
          </a:p>
        </p:txBody>
      </p:sp>
      <p:sp>
        <p:nvSpPr>
          <p:cNvPr id="1093" name="Rectangle 3"/>
          <p:cNvSpPr>
            <a:spLocks noGrp="1" noChangeArrowheads="1"/>
          </p:cNvSpPr>
          <p:nvPr>
            <p:ph type="body" sz="half" idx="1"/>
          </p:nvPr>
        </p:nvSpPr>
        <p:spPr>
          <a:xfrm>
            <a:off x="317695" y="1381792"/>
            <a:ext cx="8369105" cy="4974557"/>
          </a:xfrm>
        </p:spPr>
        <p:txBody>
          <a:bodyPr/>
          <a:lstStyle/>
          <a:p>
            <a:pPr eaLnBrk="1" hangingPunct="1"/>
            <a:r>
              <a:rPr lang="en-US" sz="2400" b="1" dirty="0"/>
              <a:t>Variance</a:t>
            </a:r>
            <a:r>
              <a:rPr lang="en-US" sz="2400" dirty="0"/>
              <a:t> is simply the square of a Standard Deviation (S)</a:t>
            </a:r>
          </a:p>
          <a:p>
            <a:pPr marL="369887" indent="-342900" eaLnBrk="1" hangingPunct="1"/>
            <a:r>
              <a:rPr lang="en-US" sz="2400" b="1" dirty="0"/>
              <a:t>Simplified formula </a:t>
            </a:r>
            <a:r>
              <a:rPr lang="en-US" sz="2400" dirty="0"/>
              <a:t>for Variance, take the simplified standard deviation and square it</a:t>
            </a:r>
          </a:p>
          <a:p>
            <a:pPr marL="369887" indent="-342900" eaLnBrk="1" hangingPunct="1"/>
            <a:r>
              <a:rPr lang="en-US" sz="2400" b="1" dirty="0"/>
              <a:t>Variance = S</a:t>
            </a:r>
            <a:r>
              <a:rPr lang="en-US" sz="2400" b="1" baseline="30000" dirty="0"/>
              <a:t>2</a:t>
            </a:r>
            <a:endParaRPr lang="en-US" sz="2400" b="1"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endParaRPr lang="en-US" sz="2400" b="1" baseline="30000" dirty="0"/>
          </a:p>
          <a:p>
            <a:pPr marL="369887" indent="-342900" eaLnBrk="1" hangingPunct="1"/>
            <a:r>
              <a:rPr lang="en-US" sz="2400" dirty="0"/>
              <a:t>We’ll need to use Variances when we </a:t>
            </a:r>
            <a:r>
              <a:rPr lang="en-US" sz="2400" b="1" dirty="0"/>
              <a:t>determine the standard deviation of a path</a:t>
            </a:r>
            <a:r>
              <a:rPr lang="en-US" sz="2400" dirty="0"/>
              <a:t> in a network diagram </a:t>
            </a:r>
          </a:p>
          <a:p>
            <a:pPr marL="26987" indent="0" eaLnBrk="1" hangingPunct="1">
              <a:buNone/>
            </a:pPr>
            <a:endParaRPr lang="en-US" sz="2400" b="1" baseline="30000" dirty="0"/>
          </a:p>
        </p:txBody>
      </p:sp>
      <p:graphicFrame>
        <p:nvGraphicFramePr>
          <p:cNvPr id="1090" name="Object 66"/>
          <p:cNvGraphicFramePr>
            <a:graphicFrameLocks noChangeAspect="1"/>
          </p:cNvGraphicFramePr>
          <p:nvPr>
            <p:extLst/>
          </p:nvPr>
        </p:nvGraphicFramePr>
        <p:xfrm>
          <a:off x="4946434" y="3869070"/>
          <a:ext cx="3532822" cy="922480"/>
        </p:xfrm>
        <a:graphic>
          <a:graphicData uri="http://schemas.openxmlformats.org/presentationml/2006/ole">
            <mc:AlternateContent xmlns:mc="http://schemas.openxmlformats.org/markup-compatibility/2006">
              <mc:Choice xmlns:v="urn:schemas-microsoft-com:vml" Requires="v">
                <p:oleObj spid="_x0000_s9220" name="Equation" r:id="rId4" imgW="2095500" imgH="469900" progId="">
                  <p:embed/>
                </p:oleObj>
              </mc:Choice>
              <mc:Fallback>
                <p:oleObj name="Equation" r:id="rId4" imgW="2095500" imgH="469900" progId="">
                  <p:embed/>
                  <p:pic>
                    <p:nvPicPr>
                      <p:cNvPr id="1090"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6434" y="3869070"/>
                        <a:ext cx="3532822" cy="922480"/>
                      </a:xfrm>
                      <a:prstGeom prst="rect">
                        <a:avLst/>
                      </a:prstGeom>
                      <a:solidFill>
                        <a:srgbClr val="FFCC99"/>
                      </a:solidFill>
                    </p:spPr>
                  </p:pic>
                </p:oleObj>
              </mc:Fallback>
            </mc:AlternateContent>
          </a:graphicData>
        </a:graphic>
      </p:graphicFrame>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7E6F83FA-FB4B-4501-8E68-14D477AA75E6}" type="slidenum">
              <a:rPr lang="en-US">
                <a:solidFill>
                  <a:srgbClr val="045C75"/>
                </a:solidFill>
                <a:cs typeface="Arial" charset="0"/>
              </a:rPr>
              <a:pPr fontAlgn="base">
                <a:spcBef>
                  <a:spcPct val="0"/>
                </a:spcBef>
                <a:spcAft>
                  <a:spcPct val="0"/>
                </a:spcAft>
                <a:defRPr/>
              </a:pPr>
              <a:t>52</a:t>
            </a:fld>
            <a:endParaRPr lang="en-US" dirty="0">
              <a:solidFill>
                <a:srgbClr val="045C75"/>
              </a:solidFill>
              <a:cs typeface="Arial" charset="0"/>
            </a:endParaRPr>
          </a:p>
        </p:txBody>
      </p:sp>
      <mc:AlternateContent xmlns:mc="http://schemas.openxmlformats.org/markup-compatibility/2006" xmlns:a14="http://schemas.microsoft.com/office/drawing/2010/main">
        <mc:Choice Requires="a14">
          <p:sp>
            <p:nvSpPr>
              <p:cNvPr id="7" name="TextBox 6"/>
              <p:cNvSpPr txBox="1"/>
              <p:nvPr/>
            </p:nvSpPr>
            <p:spPr>
              <a:xfrm>
                <a:off x="729486" y="3869070"/>
                <a:ext cx="2971801" cy="928524"/>
              </a:xfrm>
              <a:prstGeom prst="rect">
                <a:avLst/>
              </a:prstGeom>
              <a:solidFill>
                <a:srgbClr val="FFCC66"/>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m:t>
                      </m:r>
                      <m:f>
                        <m:fPr>
                          <m:ctrlPr>
                            <a:rPr lang="en-US" sz="2800" i="1">
                              <a:latin typeface="Cambria Math" panose="02040503050406030204" pitchFamily="18" charset="0"/>
                            </a:rPr>
                          </m:ctrlPr>
                        </m:fPr>
                        <m:num>
                          <m:d>
                            <m:dPr>
                              <m:ctrlPr>
                                <a:rPr lang="en-US" sz="2800" i="1">
                                  <a:latin typeface="Cambria Math" panose="02040503050406030204" pitchFamily="18" charset="0"/>
                                </a:rPr>
                              </m:ctrlPr>
                            </m:dPr>
                            <m:e>
                              <m:r>
                                <a:rPr lang="en-CA" sz="2800" b="0" i="1" smtClean="0">
                                  <a:latin typeface="Cambria Math" panose="02040503050406030204" pitchFamily="18" charset="0"/>
                                </a:rPr>
                                <m:t>𝑃</m:t>
                              </m:r>
                              <m:r>
                                <a:rPr lang="en-CA" sz="2800" b="0" i="1" smtClean="0">
                                  <a:latin typeface="Cambria Math" panose="02040503050406030204" pitchFamily="18" charset="0"/>
                                </a:rPr>
                                <m:t>−</m:t>
                              </m:r>
                              <m:r>
                                <a:rPr lang="en-CA" sz="2800" b="0" i="1" smtClean="0">
                                  <a:latin typeface="Cambria Math" panose="02040503050406030204" pitchFamily="18" charset="0"/>
                                </a:rPr>
                                <m:t>𝑂</m:t>
                              </m:r>
                            </m:e>
                          </m:d>
                        </m:num>
                        <m:den>
                          <m:r>
                            <a:rPr lang="en-CA" sz="2800" b="0" i="1">
                              <a:latin typeface="Cambria Math" panose="02040503050406030204" pitchFamily="18" charset="0"/>
                            </a:rPr>
                            <m:t>6</m:t>
                          </m:r>
                        </m:den>
                      </m:f>
                    </m:oMath>
                  </m:oMathPara>
                </a14:m>
                <a:endParaRPr lang="en-CA"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29486" y="3869070"/>
                <a:ext cx="2971801" cy="928524"/>
              </a:xfrm>
              <a:prstGeom prst="rect">
                <a:avLst/>
              </a:prstGeom>
              <a:blipFill>
                <a:blip r:embed="rId6"/>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15679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7200" y="533400"/>
            <a:ext cx="8229600" cy="1143000"/>
          </a:xfrm>
        </p:spPr>
        <p:txBody>
          <a:bodyPr/>
          <a:lstStyle/>
          <a:p>
            <a:pPr eaLnBrk="1" hangingPunct="1"/>
            <a:r>
              <a:rPr lang="en-US" b="1" dirty="0"/>
              <a:t>Summary </a:t>
            </a:r>
            <a:r>
              <a:rPr lang="en-US" b="1"/>
              <a:t>of Module</a:t>
            </a:r>
            <a:endParaRPr lang="en-US" b="1" dirty="0"/>
          </a:p>
        </p:txBody>
      </p:sp>
      <p:sp>
        <p:nvSpPr>
          <p:cNvPr id="50178" name="Content Placeholder 2"/>
          <p:cNvSpPr>
            <a:spLocks noGrp="1"/>
          </p:cNvSpPr>
          <p:nvPr>
            <p:ph idx="1"/>
          </p:nvPr>
        </p:nvSpPr>
        <p:spPr>
          <a:xfrm>
            <a:off x="420685" y="1417796"/>
            <a:ext cx="8229600" cy="4389438"/>
          </a:xfrm>
        </p:spPr>
        <p:txBody>
          <a:bodyPr/>
          <a:lstStyle/>
          <a:p>
            <a:pPr eaLnBrk="1" hangingPunct="1"/>
            <a:r>
              <a:rPr lang="en-US" sz="2800" dirty="0"/>
              <a:t>Understand how to create</a:t>
            </a:r>
            <a:br>
              <a:rPr lang="en-US" sz="2800" dirty="0"/>
            </a:br>
            <a:r>
              <a:rPr lang="en-US" sz="2800" dirty="0"/>
              <a:t>a Schedule Management </a:t>
            </a:r>
            <a:r>
              <a:rPr lang="en-US" sz="2800" b="1" dirty="0"/>
              <a:t>Plan</a:t>
            </a:r>
          </a:p>
          <a:p>
            <a:pPr eaLnBrk="1" hangingPunct="1"/>
            <a:r>
              <a:rPr lang="en-US" sz="2800" dirty="0"/>
              <a:t>Understand and apply key </a:t>
            </a:r>
            <a:r>
              <a:rPr lang="en-US" sz="2800" b="1" dirty="0"/>
              <a:t>scheduling terminology.</a:t>
            </a:r>
          </a:p>
          <a:p>
            <a:pPr eaLnBrk="1" hangingPunct="1"/>
            <a:r>
              <a:rPr lang="en-US" sz="2800" dirty="0"/>
              <a:t>Apply the </a:t>
            </a:r>
            <a:r>
              <a:rPr lang="en-US" sz="2800" b="1" dirty="0"/>
              <a:t>logic</a:t>
            </a:r>
            <a:r>
              <a:rPr lang="en-US" sz="2800" dirty="0"/>
              <a:t> used to create activity networks, including predecessor and successor tasks.</a:t>
            </a:r>
          </a:p>
          <a:p>
            <a:pPr eaLnBrk="1" hangingPunct="1"/>
            <a:r>
              <a:rPr lang="en-US" sz="2800" dirty="0"/>
              <a:t>Develop an activity </a:t>
            </a:r>
            <a:r>
              <a:rPr lang="en-US" sz="2800" b="1" dirty="0"/>
              <a:t>network</a:t>
            </a:r>
            <a:r>
              <a:rPr lang="en-US" sz="2800" dirty="0"/>
              <a:t> using Activity-on-Node (AON or AOA) techniques.</a:t>
            </a:r>
          </a:p>
          <a:p>
            <a:pPr eaLnBrk="1" hangingPunct="1"/>
            <a:r>
              <a:rPr lang="en-US" sz="2800" dirty="0"/>
              <a:t>Perform </a:t>
            </a:r>
            <a:r>
              <a:rPr lang="en-US" sz="2800" b="1" dirty="0"/>
              <a:t>activity duration estimation </a:t>
            </a:r>
            <a:r>
              <a:rPr lang="en-US" sz="2800" dirty="0"/>
              <a:t>based on the use of probabilistic estimating techniques.</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dirty="0">
                <a:solidFill>
                  <a:srgbClr val="045C75"/>
                </a:solidFill>
                <a:cs typeface="Arial" charset="0"/>
              </a:rPr>
              <a:t>09-</a:t>
            </a:r>
            <a:fld id="{00FF57E5-1691-428F-89BB-06D878209759}" type="slidenum">
              <a:rPr lang="en-US">
                <a:solidFill>
                  <a:srgbClr val="045C75"/>
                </a:solidFill>
                <a:cs typeface="Arial" charset="0"/>
              </a:rPr>
              <a:pPr fontAlgn="base">
                <a:spcBef>
                  <a:spcPct val="0"/>
                </a:spcBef>
                <a:spcAft>
                  <a:spcPct val="0"/>
                </a:spcAft>
                <a:defRPr/>
              </a:pPr>
              <a:t>53</a:t>
            </a:fld>
            <a:endParaRPr lang="en-US" dirty="0">
              <a:solidFill>
                <a:srgbClr val="045C75"/>
              </a:solidFill>
              <a:cs typeface="Arial" charset="0"/>
            </a:endParaRPr>
          </a:p>
        </p:txBody>
      </p:sp>
      <p:sp>
        <p:nvSpPr>
          <p:cNvPr id="5" name="Action Button: Help 4">
            <a:hlinkClick r:id="" action="ppaction://noaction" highlightClick="1"/>
          </p:cNvPr>
          <p:cNvSpPr/>
          <p:nvPr/>
        </p:nvSpPr>
        <p:spPr>
          <a:xfrm>
            <a:off x="5791200" y="1104899"/>
            <a:ext cx="3235778" cy="967193"/>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Can we estimate the duration of a WP if we haven’t identified the Activities?</a:t>
            </a:r>
          </a:p>
        </p:txBody>
      </p:sp>
      <p:sp>
        <p:nvSpPr>
          <p:cNvPr id="6" name="Action Button: Help 5">
            <a:hlinkClick r:id="" action="ppaction://noaction" highlightClick="1"/>
          </p:cNvPr>
          <p:cNvSpPr/>
          <p:nvPr/>
        </p:nvSpPr>
        <p:spPr>
          <a:xfrm>
            <a:off x="5791200" y="232901"/>
            <a:ext cx="3235778" cy="776693"/>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Term: In the PMBOK, what is Progressive Elaboration?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492"/>
            <a:ext cx="8229600" cy="1143000"/>
          </a:xfrm>
        </p:spPr>
        <p:txBody>
          <a:bodyPr/>
          <a:lstStyle/>
          <a:p>
            <a:r>
              <a:rPr lang="en-US" dirty="0"/>
              <a:t>Homework</a:t>
            </a:r>
          </a:p>
        </p:txBody>
      </p:sp>
      <p:sp>
        <p:nvSpPr>
          <p:cNvPr id="3" name="Content Placeholder 2"/>
          <p:cNvSpPr>
            <a:spLocks noGrp="1"/>
          </p:cNvSpPr>
          <p:nvPr>
            <p:ph idx="1"/>
          </p:nvPr>
        </p:nvSpPr>
        <p:spPr>
          <a:xfrm>
            <a:off x="429658" y="1294540"/>
            <a:ext cx="8229600" cy="4953860"/>
          </a:xfrm>
        </p:spPr>
        <p:txBody>
          <a:bodyPr/>
          <a:lstStyle/>
          <a:p>
            <a:r>
              <a:rPr lang="en-US" b="1" dirty="0"/>
              <a:t>Refer to the Start Here section of this module </a:t>
            </a:r>
          </a:p>
          <a:p>
            <a:r>
              <a:rPr lang="en-CA" dirty="0"/>
              <a:t>Read for the </a:t>
            </a:r>
            <a:r>
              <a:rPr lang="en-CA" b="1" u="sng" dirty="0"/>
              <a:t>next</a:t>
            </a:r>
            <a:r>
              <a:rPr lang="en-CA" dirty="0"/>
              <a:t> module</a:t>
            </a:r>
          </a:p>
          <a:p>
            <a:pPr lvl="1"/>
            <a:r>
              <a:rPr lang="en-US" dirty="0"/>
              <a:t>Kerzner (</a:t>
            </a:r>
            <a:r>
              <a:rPr lang="en-US" b="1" dirty="0"/>
              <a:t>this reading for the next module is the same as it was for this module</a:t>
            </a:r>
            <a:r>
              <a:rPr lang="en-US" dirty="0"/>
              <a:t>) 12th Ed p  409-431, 11th p. 597-620</a:t>
            </a:r>
            <a:endParaRPr lang="en-CA" dirty="0"/>
          </a:p>
          <a:p>
            <a:pPr lvl="1"/>
            <a:r>
              <a:rPr lang="en-US" dirty="0"/>
              <a:t>PMBOK 6th Ed  6.5, 6.6, 5th 6.6, 6.7</a:t>
            </a:r>
            <a:endParaRPr lang="en-CA" dirty="0"/>
          </a:p>
          <a:p>
            <a:r>
              <a:rPr lang="en-CA" dirty="0"/>
              <a:t>Review PPT files with solutions</a:t>
            </a:r>
          </a:p>
          <a:p>
            <a:r>
              <a:rPr lang="en-CA" sz="2400" dirty="0"/>
              <a:t>Assignments, practice quizzes and graded quizzes, check the Course at a Glance and  FOL/Content/Course Assignments &amp; FOL/Evaluations/Quizzes</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54</a:t>
            </a:fld>
            <a:endParaRPr lang="en-US" dirty="0"/>
          </a:p>
        </p:txBody>
      </p:sp>
    </p:spTree>
    <p:extLst>
      <p:ext uri="{BB962C8B-B14F-4D97-AF65-F5344CB8AC3E}">
        <p14:creationId xmlns:p14="http://schemas.microsoft.com/office/powerpoint/2010/main" val="715914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09-</a:t>
            </a:r>
            <a:fld id="{2FA9867E-DCAF-44E6-949A-0FBD43527642}" type="slidenum">
              <a:rPr lang="en-US">
                <a:solidFill>
                  <a:srgbClr val="045C75"/>
                </a:solidFill>
                <a:cs typeface="Arial" charset="0"/>
              </a:rPr>
              <a:pPr fontAlgn="base">
                <a:spcBef>
                  <a:spcPct val="0"/>
                </a:spcBef>
                <a:spcAft>
                  <a:spcPct val="0"/>
                </a:spcAft>
                <a:defRPr/>
              </a:pPr>
              <a:t>55</a:t>
            </a:fld>
            <a:endParaRPr lang="en-US">
              <a:solidFill>
                <a:srgbClr val="045C75"/>
              </a:solidFill>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255"/>
            <a:ext cx="8229600" cy="589048"/>
          </a:xfrm>
        </p:spPr>
        <p:txBody>
          <a:bodyPr>
            <a:normAutofit/>
          </a:bodyPr>
          <a:lstStyle/>
          <a:p>
            <a:r>
              <a:rPr lang="en-US" sz="3200" dirty="0"/>
              <a:t>The Schedule Management Plan can include:</a:t>
            </a:r>
          </a:p>
        </p:txBody>
      </p:sp>
      <p:sp>
        <p:nvSpPr>
          <p:cNvPr id="3" name="Content Placeholder 2"/>
          <p:cNvSpPr>
            <a:spLocks noGrp="1"/>
          </p:cNvSpPr>
          <p:nvPr>
            <p:ph idx="1"/>
          </p:nvPr>
        </p:nvSpPr>
        <p:spPr>
          <a:xfrm>
            <a:off x="304800" y="791670"/>
            <a:ext cx="8458200" cy="5761530"/>
          </a:xfrm>
        </p:spPr>
        <p:txBody>
          <a:bodyPr/>
          <a:lstStyle/>
          <a:p>
            <a:r>
              <a:rPr lang="en-US" sz="1800" dirty="0"/>
              <a:t>Project schedule model development: What </a:t>
            </a:r>
            <a:r>
              <a:rPr lang="en-US" sz="1800" b="1" dirty="0"/>
              <a:t>methodology and tool </a:t>
            </a:r>
            <a:r>
              <a:rPr lang="en-US" sz="1800" dirty="0"/>
              <a:t>will be used to develop the schedule.</a:t>
            </a:r>
          </a:p>
          <a:p>
            <a:r>
              <a:rPr lang="en-US" sz="1800" dirty="0"/>
              <a:t>Level of </a:t>
            </a:r>
            <a:r>
              <a:rPr lang="en-US" sz="1800" b="1" dirty="0"/>
              <a:t>accuracy</a:t>
            </a:r>
            <a:r>
              <a:rPr lang="en-US" sz="1800" dirty="0"/>
              <a:t>: The acceptable range used in determining the realistic activity duration estimates.</a:t>
            </a:r>
          </a:p>
          <a:p>
            <a:r>
              <a:rPr lang="en-US" sz="1800" dirty="0"/>
              <a:t>Units of </a:t>
            </a:r>
            <a:r>
              <a:rPr lang="en-US" sz="1800" b="1" dirty="0"/>
              <a:t>measure</a:t>
            </a:r>
            <a:r>
              <a:rPr lang="en-US" sz="1800" dirty="0"/>
              <a:t>: Time measures (such as staff hours or staff days) and quantity measures such as (imperial or metric) are defined for each of the resources.</a:t>
            </a:r>
          </a:p>
          <a:p>
            <a:r>
              <a:rPr lang="en-US" sz="1800" dirty="0"/>
              <a:t>Organizational procedure </a:t>
            </a:r>
            <a:r>
              <a:rPr lang="en-US" sz="1800" b="1" dirty="0"/>
              <a:t>links</a:t>
            </a:r>
            <a:r>
              <a:rPr lang="en-US" sz="1800" dirty="0"/>
              <a:t>: The WBS provides the framework for the schedule management plan.</a:t>
            </a:r>
          </a:p>
          <a:p>
            <a:r>
              <a:rPr lang="en-US" sz="1800" dirty="0"/>
              <a:t>Schedule </a:t>
            </a:r>
            <a:r>
              <a:rPr lang="en-US" sz="1800" b="1" dirty="0"/>
              <a:t>maintenance</a:t>
            </a:r>
            <a:r>
              <a:rPr lang="en-US" sz="1800" dirty="0"/>
              <a:t>: How the schedule will be updated and </a:t>
            </a:r>
            <a:r>
              <a:rPr lang="en-US" sz="1800" dirty="0" err="1"/>
              <a:t>statused</a:t>
            </a:r>
            <a:r>
              <a:rPr lang="en-US" sz="1800" dirty="0"/>
              <a:t>. </a:t>
            </a:r>
          </a:p>
          <a:p>
            <a:r>
              <a:rPr lang="en-US" sz="1800" dirty="0"/>
              <a:t>Control </a:t>
            </a:r>
            <a:r>
              <a:rPr lang="en-US" sz="1800" b="1" dirty="0"/>
              <a:t>thresholds</a:t>
            </a:r>
            <a:r>
              <a:rPr lang="en-US" sz="1800" dirty="0"/>
              <a:t>: What variance is allowed before some action needs to be taken</a:t>
            </a:r>
          </a:p>
          <a:p>
            <a:r>
              <a:rPr lang="en-US" sz="1800" dirty="0"/>
              <a:t>Rules of </a:t>
            </a:r>
            <a:r>
              <a:rPr lang="en-US" sz="1800" b="1" dirty="0"/>
              <a:t>Performance measurement</a:t>
            </a:r>
            <a:r>
              <a:rPr lang="en-US" sz="1800" dirty="0"/>
              <a:t>: How percent complete is reported, control accounts at which management of progress will be measured, Earned value measurement techniques to be employed, schedule performance measurement to be used</a:t>
            </a:r>
          </a:p>
          <a:p>
            <a:r>
              <a:rPr lang="en-US" sz="1800" b="1" dirty="0"/>
              <a:t>Reporting formats</a:t>
            </a:r>
            <a:r>
              <a:rPr lang="en-US" sz="1800" dirty="0"/>
              <a:t>: the formats and frequency for the various schedule report are defined.</a:t>
            </a:r>
          </a:p>
          <a:p>
            <a:r>
              <a:rPr lang="en-US" sz="1800" b="1" dirty="0"/>
              <a:t>Process descriptions</a:t>
            </a:r>
            <a:r>
              <a:rPr lang="en-US" sz="1800" dirty="0"/>
              <a:t>: descriptions of the schedule management processes are documented</a:t>
            </a:r>
          </a:p>
          <a:p>
            <a:endParaRPr lang="en-US" sz="1800" dirty="0"/>
          </a:p>
          <a:p>
            <a:endParaRPr lang="en-US" sz="1800" dirty="0"/>
          </a:p>
          <a:p>
            <a:endParaRPr lang="en-US" sz="1800" dirty="0"/>
          </a:p>
          <a:p>
            <a:endParaRPr lang="en-US" sz="1800" dirty="0"/>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6</a:t>
            </a:fld>
            <a:endParaRPr lang="en-US" dirty="0"/>
          </a:p>
        </p:txBody>
      </p:sp>
    </p:spTree>
    <p:extLst>
      <p:ext uri="{BB962C8B-B14F-4D97-AF65-F5344CB8AC3E}">
        <p14:creationId xmlns:p14="http://schemas.microsoft.com/office/powerpoint/2010/main" val="207617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757" y="256170"/>
            <a:ext cx="4343758" cy="1985379"/>
          </a:xfrm>
        </p:spPr>
        <p:txBody>
          <a:bodyPr>
            <a:normAutofit/>
          </a:bodyPr>
          <a:lstStyle/>
          <a:p>
            <a:r>
              <a:rPr lang="en-US" dirty="0"/>
              <a:t>A Schedule Management Plan for </a:t>
            </a:r>
            <a:r>
              <a:rPr lang="en-US" b="1" dirty="0"/>
              <a:t>Deck Alpha</a:t>
            </a:r>
            <a:r>
              <a:rPr lang="en-US" dirty="0"/>
              <a:t>:</a:t>
            </a:r>
          </a:p>
        </p:txBody>
      </p:sp>
      <p:sp>
        <p:nvSpPr>
          <p:cNvPr id="3" name="Content Placeholder 2"/>
          <p:cNvSpPr>
            <a:spLocks noGrp="1"/>
          </p:cNvSpPr>
          <p:nvPr>
            <p:ph idx="1"/>
          </p:nvPr>
        </p:nvSpPr>
        <p:spPr>
          <a:xfrm>
            <a:off x="316757" y="2241550"/>
            <a:ext cx="8229600" cy="4114800"/>
          </a:xfrm>
        </p:spPr>
        <p:txBody>
          <a:bodyPr/>
          <a:lstStyle/>
          <a:p>
            <a:r>
              <a:rPr lang="en-US" sz="2400" dirty="0"/>
              <a:t>Project </a:t>
            </a:r>
            <a:r>
              <a:rPr lang="en-US" sz="2400" b="1" dirty="0"/>
              <a:t>schedule model </a:t>
            </a:r>
            <a:r>
              <a:rPr lang="en-US" sz="2400" dirty="0"/>
              <a:t>:</a:t>
            </a:r>
          </a:p>
          <a:p>
            <a:r>
              <a:rPr lang="en-US" sz="2400" dirty="0"/>
              <a:t>Level of </a:t>
            </a:r>
            <a:r>
              <a:rPr lang="en-US" sz="2400" b="1" dirty="0"/>
              <a:t>accuracy</a:t>
            </a:r>
            <a:r>
              <a:rPr lang="en-US" sz="2400" dirty="0"/>
              <a:t>:</a:t>
            </a:r>
          </a:p>
          <a:p>
            <a:r>
              <a:rPr lang="en-US" sz="2400" dirty="0"/>
              <a:t>Units of </a:t>
            </a:r>
            <a:r>
              <a:rPr lang="en-US" sz="2400" b="1" dirty="0"/>
              <a:t>Measure</a:t>
            </a:r>
            <a:r>
              <a:rPr lang="en-US" sz="2400" dirty="0"/>
              <a:t>:</a:t>
            </a:r>
          </a:p>
          <a:p>
            <a:r>
              <a:rPr lang="en-US" sz="2400" dirty="0"/>
              <a:t>Organizational </a:t>
            </a:r>
            <a:r>
              <a:rPr lang="en-US" sz="2400" b="1" dirty="0"/>
              <a:t>links</a:t>
            </a:r>
            <a:r>
              <a:rPr lang="en-US" sz="2400" dirty="0"/>
              <a:t>:</a:t>
            </a:r>
          </a:p>
          <a:p>
            <a:r>
              <a:rPr lang="en-US" sz="2400" dirty="0"/>
              <a:t>Project schedule model </a:t>
            </a:r>
            <a:r>
              <a:rPr lang="en-US" sz="2400" b="1" dirty="0"/>
              <a:t>maintenance</a:t>
            </a:r>
            <a:r>
              <a:rPr lang="en-US" sz="2400" dirty="0"/>
              <a:t>:</a:t>
            </a:r>
          </a:p>
          <a:p>
            <a:r>
              <a:rPr lang="en-US" sz="2400" dirty="0"/>
              <a:t>Control </a:t>
            </a:r>
            <a:r>
              <a:rPr lang="en-US" sz="2400" b="1" dirty="0"/>
              <a:t>thresholds</a:t>
            </a:r>
            <a:r>
              <a:rPr lang="en-US" sz="2400" dirty="0"/>
              <a:t>:</a:t>
            </a:r>
          </a:p>
          <a:p>
            <a:r>
              <a:rPr lang="en-US" sz="2400" dirty="0"/>
              <a:t>Rules of </a:t>
            </a:r>
            <a:r>
              <a:rPr lang="en-US" sz="2400" b="1" dirty="0"/>
              <a:t>performance</a:t>
            </a:r>
            <a:r>
              <a:rPr lang="en-US" sz="2400" dirty="0"/>
              <a:t> measurement:</a:t>
            </a:r>
          </a:p>
          <a:p>
            <a:r>
              <a:rPr lang="en-US" sz="2400" b="1" dirty="0"/>
              <a:t>Reporting</a:t>
            </a:r>
            <a:r>
              <a:rPr lang="en-US" sz="2400" dirty="0"/>
              <a:t> Formats:</a:t>
            </a:r>
          </a:p>
          <a:p>
            <a:r>
              <a:rPr lang="en-US" sz="2400" b="1" dirty="0"/>
              <a:t>Process</a:t>
            </a:r>
            <a:r>
              <a:rPr lang="en-US" sz="2400" dirty="0"/>
              <a:t> description:</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7</a:t>
            </a:fld>
            <a:endParaRPr lang="en-US" dirty="0"/>
          </a:p>
        </p:txBody>
      </p:sp>
      <p:sp>
        <p:nvSpPr>
          <p:cNvPr id="9" name="Action Button: Help 8">
            <a:hlinkClick r:id="" action="ppaction://noaction" highlightClick="1"/>
          </p:cNvPr>
          <p:cNvSpPr/>
          <p:nvPr/>
        </p:nvSpPr>
        <p:spPr>
          <a:xfrm>
            <a:off x="5949851" y="3505200"/>
            <a:ext cx="2375883" cy="2590800"/>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No level of precision listed for Schedule Management as there is in Cost Management, why?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6329" y="5169588"/>
            <a:ext cx="602003" cy="637992"/>
          </a:xfrm>
          <a:prstGeom prst="rect">
            <a:avLst/>
          </a:prstGeom>
        </p:spPr>
      </p:pic>
      <p:sp>
        <p:nvSpPr>
          <p:cNvPr id="14" name="Octagon 13"/>
          <p:cNvSpPr>
            <a:spLocks noChangeAspect="1"/>
          </p:cNvSpPr>
          <p:nvPr/>
        </p:nvSpPr>
        <p:spPr>
          <a:xfrm>
            <a:off x="8393250" y="5871537"/>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3569" y="5925420"/>
            <a:ext cx="999831" cy="707197"/>
          </a:xfrm>
          <a:prstGeom prst="rect">
            <a:avLst/>
          </a:prstGeom>
        </p:spPr>
      </p:pic>
      <p:pic>
        <p:nvPicPr>
          <p:cNvPr id="12" name="Picture 11"/>
          <p:cNvPicPr>
            <a:picLocks noChangeAspect="1"/>
          </p:cNvPicPr>
          <p:nvPr/>
        </p:nvPicPr>
        <p:blipFill>
          <a:blip r:embed="rId5"/>
          <a:stretch>
            <a:fillRect/>
          </a:stretch>
        </p:blipFill>
        <p:spPr>
          <a:xfrm>
            <a:off x="4708949" y="96827"/>
            <a:ext cx="4314825" cy="3238500"/>
          </a:xfrm>
          <a:prstGeom prst="rect">
            <a:avLst/>
          </a:prstGeom>
          <a:ln w="19050">
            <a:solidFill>
              <a:srgbClr val="FFFF00"/>
            </a:solidFill>
          </a:ln>
        </p:spPr>
      </p:pic>
    </p:spTree>
    <p:extLst>
      <p:ext uri="{BB962C8B-B14F-4D97-AF65-F5344CB8AC3E}">
        <p14:creationId xmlns:p14="http://schemas.microsoft.com/office/powerpoint/2010/main" val="219574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494" y="218559"/>
            <a:ext cx="8229600" cy="1143000"/>
          </a:xfrm>
        </p:spPr>
        <p:txBody>
          <a:bodyPr/>
          <a:lstStyle/>
          <a:p>
            <a:r>
              <a:rPr lang="en-US" dirty="0"/>
              <a:t>Schedule Management Plan for Deck:</a:t>
            </a:r>
          </a:p>
        </p:txBody>
      </p:sp>
      <p:sp>
        <p:nvSpPr>
          <p:cNvPr id="3" name="Content Placeholder 2"/>
          <p:cNvSpPr>
            <a:spLocks noGrp="1"/>
          </p:cNvSpPr>
          <p:nvPr>
            <p:ph idx="1"/>
          </p:nvPr>
        </p:nvSpPr>
        <p:spPr>
          <a:xfrm>
            <a:off x="228600" y="1295400"/>
            <a:ext cx="8229600" cy="5257800"/>
          </a:xfrm>
        </p:spPr>
        <p:txBody>
          <a:bodyPr/>
          <a:lstStyle/>
          <a:p>
            <a:r>
              <a:rPr lang="en-US" sz="2000" dirty="0"/>
              <a:t>Project schedule model development: </a:t>
            </a:r>
            <a:r>
              <a:rPr lang="en-US" sz="2000" dirty="0">
                <a:effectLst>
                  <a:glow rad="330200">
                    <a:srgbClr val="FFFF00"/>
                  </a:glow>
                </a:effectLst>
              </a:rPr>
              <a:t>Waterfall</a:t>
            </a:r>
            <a:r>
              <a:rPr lang="en-US" sz="2000" dirty="0"/>
              <a:t> methodology will be used.  MS Project will used to develop the schedule.  A Network Diagram and Gantt chart will be developed using the </a:t>
            </a:r>
            <a:r>
              <a:rPr lang="en-US" sz="2000" dirty="0">
                <a:effectLst>
                  <a:glow rad="330200">
                    <a:srgbClr val="FFFF00"/>
                  </a:glow>
                </a:effectLst>
              </a:rPr>
              <a:t>Critical Path Method</a:t>
            </a:r>
            <a:r>
              <a:rPr lang="en-US" sz="2000" dirty="0"/>
              <a:t>, </a:t>
            </a:r>
            <a:r>
              <a:rPr lang="en-US" sz="2000" dirty="0">
                <a:effectLst>
                  <a:glow rad="330200">
                    <a:srgbClr val="FFFF00"/>
                  </a:glow>
                </a:effectLst>
              </a:rPr>
              <a:t>PERT method for duration estimation</a:t>
            </a:r>
            <a:r>
              <a:rPr lang="en-US" sz="2000" dirty="0"/>
              <a:t>, Activity on Node (</a:t>
            </a:r>
            <a:r>
              <a:rPr lang="en-US" sz="2000" dirty="0">
                <a:effectLst>
                  <a:glow rad="330200">
                    <a:srgbClr val="FFFF00"/>
                  </a:glow>
                </a:effectLst>
              </a:rPr>
              <a:t>AON</a:t>
            </a:r>
            <a:r>
              <a:rPr lang="en-US" sz="2000" dirty="0"/>
              <a:t>) Networks and incorporating Lags where possible.</a:t>
            </a:r>
          </a:p>
          <a:p>
            <a:r>
              <a:rPr lang="en-US" sz="2000" b="1" dirty="0"/>
              <a:t>Units of Measure</a:t>
            </a:r>
            <a:r>
              <a:rPr lang="en-US" sz="2000" dirty="0"/>
              <a:t>: Durations will be recorded in days, work in hours.</a:t>
            </a:r>
          </a:p>
          <a:p>
            <a:r>
              <a:rPr lang="en-US" sz="2000" dirty="0"/>
              <a:t>Level </a:t>
            </a:r>
            <a:r>
              <a:rPr lang="en-US" sz="2000" b="1" dirty="0"/>
              <a:t>of accuracy</a:t>
            </a:r>
            <a:r>
              <a:rPr lang="en-US" sz="2000" dirty="0"/>
              <a:t>:  All initial estimates will be expressed to the nearest </a:t>
            </a:r>
            <a:r>
              <a:rPr lang="en-US" sz="2000" dirty="0">
                <a:effectLst>
                  <a:glow rad="330200">
                    <a:srgbClr val="FFFF00"/>
                  </a:glow>
                </a:effectLst>
              </a:rPr>
              <a:t>single decimal </a:t>
            </a:r>
            <a:r>
              <a:rPr lang="en-US" sz="2000" dirty="0"/>
              <a:t>(e.g. 5.6 days of duration or 4.3 hours or work).  </a:t>
            </a:r>
          </a:p>
        </p:txBody>
      </p:sp>
      <p:sp>
        <p:nvSpPr>
          <p:cNvPr id="4" name="Slide Number Placeholder 3"/>
          <p:cNvSpPr>
            <a:spLocks noGrp="1"/>
          </p:cNvSpPr>
          <p:nvPr>
            <p:ph type="sldNum" sz="quarter" idx="10"/>
          </p:nvPr>
        </p:nvSpPr>
        <p:spPr/>
        <p:txBody>
          <a:bodyPr/>
          <a:lstStyle/>
          <a:p>
            <a:pPr>
              <a:defRPr/>
            </a:pPr>
            <a:fld id="{373570CC-C189-4011-A74F-DC0FFB08CD88}" type="slidenum">
              <a:rPr lang="en-US" smtClean="0"/>
              <a:pPr>
                <a:defRPr/>
              </a:pPr>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spTree>
    <p:extLst>
      <p:ext uri="{BB962C8B-B14F-4D97-AF65-F5344CB8AC3E}">
        <p14:creationId xmlns:p14="http://schemas.microsoft.com/office/powerpoint/2010/main" val="350836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137" y="103549"/>
            <a:ext cx="8229600" cy="1143000"/>
          </a:xfrm>
        </p:spPr>
        <p:txBody>
          <a:bodyPr/>
          <a:lstStyle/>
          <a:p>
            <a:r>
              <a:rPr lang="en-US" dirty="0"/>
              <a:t>Cost Management Plan for a Deck</a:t>
            </a:r>
          </a:p>
        </p:txBody>
      </p:sp>
      <p:sp>
        <p:nvSpPr>
          <p:cNvPr id="3" name="Content Placeholder 2"/>
          <p:cNvSpPr>
            <a:spLocks noGrp="1"/>
          </p:cNvSpPr>
          <p:nvPr>
            <p:ph idx="1"/>
          </p:nvPr>
        </p:nvSpPr>
        <p:spPr>
          <a:xfrm>
            <a:off x="374438" y="1436946"/>
            <a:ext cx="8229600" cy="1306254"/>
          </a:xfrm>
        </p:spPr>
        <p:txBody>
          <a:bodyPr/>
          <a:lstStyle/>
          <a:p>
            <a:r>
              <a:rPr lang="en-US" dirty="0"/>
              <a:t>Organizational procedure links:  </a:t>
            </a:r>
            <a:r>
              <a:rPr lang="en-US" sz="1800" dirty="0"/>
              <a:t>Both 2</a:t>
            </a:r>
            <a:r>
              <a:rPr lang="en-US" sz="1800" baseline="30000" dirty="0"/>
              <a:t>nd</a:t>
            </a:r>
            <a:r>
              <a:rPr lang="en-US" sz="1800" dirty="0"/>
              <a:t> and 3</a:t>
            </a:r>
            <a:r>
              <a:rPr lang="en-US" sz="1800" baseline="30000" dirty="0"/>
              <a:t>rd</a:t>
            </a:r>
            <a:r>
              <a:rPr lang="en-US" sz="1800" dirty="0"/>
              <a:t> </a:t>
            </a:r>
            <a:r>
              <a:rPr lang="en-US" sz="1800" dirty="0">
                <a:effectLst>
                  <a:glow rad="330200">
                    <a:srgbClr val="FFFF00"/>
                  </a:glow>
                </a:effectLst>
              </a:rPr>
              <a:t>level</a:t>
            </a:r>
            <a:r>
              <a:rPr lang="en-US" sz="1800" dirty="0"/>
              <a:t> </a:t>
            </a:r>
            <a:r>
              <a:rPr lang="en-US" sz="1800" dirty="0">
                <a:effectLst>
                  <a:glow rad="330200">
                    <a:srgbClr val="FFFF00"/>
                  </a:glow>
                </a:effectLst>
              </a:rPr>
              <a:t>WBS Elements (based on the cost of the element for example)</a:t>
            </a:r>
            <a:r>
              <a:rPr lang="en-US" sz="1800" dirty="0"/>
              <a:t> will be assigned control accounts linking directly to the accounting system.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064"/>
          <a:stretch/>
        </p:blipFill>
        <p:spPr bwMode="auto">
          <a:xfrm>
            <a:off x="3200400" y="2997365"/>
            <a:ext cx="5638800" cy="25465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Action Button: Custom 11">
            <a:hlinkClick r:id="" action="ppaction://noaction" highlightClick="1"/>
          </p:cNvPr>
          <p:cNvSpPr/>
          <p:nvPr/>
        </p:nvSpPr>
        <p:spPr>
          <a:xfrm>
            <a:off x="228600" y="2971800"/>
            <a:ext cx="2362200" cy="2652712"/>
          </a:xfrm>
          <a:prstGeom prst="actionButtonBlan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sz="2000" b="0" i="0" u="none" strike="noStrike" kern="1200" cap="none" spc="0" normalizeH="0" baseline="0" noProof="0" dirty="0">
                <a:ln>
                  <a:noFill/>
                </a:ln>
                <a:solidFill>
                  <a:prstClr val="white"/>
                </a:solidFill>
                <a:effectLst/>
                <a:uLnTx/>
                <a:uFillTx/>
                <a:latin typeface="Constantia"/>
                <a:ea typeface="+mn-ea"/>
                <a:cs typeface="+mn-cs"/>
              </a:rPr>
              <a:t>We may want to have control accounts at level 2 (Major Deliverable) for Venue, but at the WP level for  Performance </a:t>
            </a:r>
          </a:p>
        </p:txBody>
      </p:sp>
      <p:sp>
        <p:nvSpPr>
          <p:cNvPr id="13" name="Rounded Rectangle 12"/>
          <p:cNvSpPr/>
          <p:nvPr/>
        </p:nvSpPr>
        <p:spPr>
          <a:xfrm>
            <a:off x="3714550" y="453430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4" name="Rounded Rectangle 13"/>
          <p:cNvSpPr/>
          <p:nvPr/>
        </p:nvSpPr>
        <p:spPr>
          <a:xfrm>
            <a:off x="4223085" y="453350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5" name="Rounded Rectangle 14"/>
          <p:cNvSpPr/>
          <p:nvPr/>
        </p:nvSpPr>
        <p:spPr>
          <a:xfrm>
            <a:off x="4712368" y="453190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Rounded Rectangular Callout 6"/>
          <p:cNvSpPr/>
          <p:nvPr/>
        </p:nvSpPr>
        <p:spPr>
          <a:xfrm>
            <a:off x="5181600" y="3895271"/>
            <a:ext cx="1524000" cy="533400"/>
          </a:xfrm>
          <a:prstGeom prst="wedgeRoundRectCallout">
            <a:avLst>
              <a:gd name="adj1" fmla="val -229645"/>
              <a:gd name="adj2" fmla="val -3313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onstantia"/>
              <a:ea typeface="+mn-ea"/>
              <a:cs typeface="+mn-cs"/>
            </a:endParaRPr>
          </a:p>
        </p:txBody>
      </p:sp>
      <p:cxnSp>
        <p:nvCxnSpPr>
          <p:cNvPr id="17" name="Straight Arrow Connector 16"/>
          <p:cNvCxnSpPr/>
          <p:nvPr/>
        </p:nvCxnSpPr>
        <p:spPr>
          <a:xfrm>
            <a:off x="2362200" y="4989100"/>
            <a:ext cx="1295400"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812" y="142743"/>
            <a:ext cx="457033" cy="457033"/>
          </a:xfrm>
          <a:prstGeom prst="rect">
            <a:avLst/>
          </a:prstGeom>
        </p:spPr>
      </p:pic>
    </p:spTree>
    <p:extLst>
      <p:ext uri="{BB962C8B-B14F-4D97-AF65-F5344CB8AC3E}">
        <p14:creationId xmlns:p14="http://schemas.microsoft.com/office/powerpoint/2010/main" val="1668818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eme1 with aspect 4 by 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with aspect 4 by 3" id="{FF2BE065-8D81-41BF-8A92-677DEDC0C139}" vid="{243128D3-B529-4AC4-8FB4-57C08E09C483}"/>
    </a:ext>
  </a:ext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Flow</Template>
  <TotalTime>6957</TotalTime>
  <Words>5483</Words>
  <Application>Microsoft Office PowerPoint</Application>
  <PresentationFormat>On-screen Show (4:3)</PresentationFormat>
  <Paragraphs>539</Paragraphs>
  <Slides>55</Slides>
  <Notes>22</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55</vt:i4>
      </vt:variant>
    </vt:vector>
  </HeadingPairs>
  <TitlesOfParts>
    <vt:vector size="66" baseType="lpstr">
      <vt:lpstr>Arial</vt:lpstr>
      <vt:lpstr>Calibri</vt:lpstr>
      <vt:lpstr>Calibri Light</vt:lpstr>
      <vt:lpstr>Cambria Math</vt:lpstr>
      <vt:lpstr>Constantia</vt:lpstr>
      <vt:lpstr>Wingdings 2</vt:lpstr>
      <vt:lpstr>Flow</vt:lpstr>
      <vt:lpstr>Theme1 with aspect 4 by 3</vt:lpstr>
      <vt:lpstr>1_Flow</vt:lpstr>
      <vt:lpstr>2_Flow</vt:lpstr>
      <vt:lpstr>Equation</vt:lpstr>
      <vt:lpstr>MGMT 6058  Module 3</vt:lpstr>
      <vt:lpstr>Module Learning Objectives</vt:lpstr>
      <vt:lpstr>PowerPoint Presentation</vt:lpstr>
      <vt:lpstr>MGMT 6058 Module 3</vt:lpstr>
      <vt:lpstr>Plan Schedule Management</vt:lpstr>
      <vt:lpstr>The Schedule Management Plan can include:</vt:lpstr>
      <vt:lpstr>A Schedule Management Plan for Deck Alpha:</vt:lpstr>
      <vt:lpstr>Schedule Management Plan for Deck:</vt:lpstr>
      <vt:lpstr>Cost Management Plan for a Deck</vt:lpstr>
      <vt:lpstr>Schedule Management Plan for Deck  (cont’d):</vt:lpstr>
      <vt:lpstr>PowerPoint Presentation</vt:lpstr>
      <vt:lpstr>Project Scheduling</vt:lpstr>
      <vt:lpstr>Project Scheduling – Define Activities &amp; Sequence Activities (2nd &amp; 3rd processes)</vt:lpstr>
      <vt:lpstr>Project Scheduling Terms</vt:lpstr>
      <vt:lpstr>AOA Versus AON</vt:lpstr>
      <vt:lpstr>Serial Activities</vt:lpstr>
      <vt:lpstr>Activities Linked in Parallel (Concurrent)</vt:lpstr>
      <vt:lpstr>Merge Activity</vt:lpstr>
      <vt:lpstr>Burst Activity</vt:lpstr>
      <vt:lpstr>A Complete Activity Network</vt:lpstr>
      <vt:lpstr>Rules  for Network Development</vt:lpstr>
      <vt:lpstr>PowerPoint Presentation</vt:lpstr>
      <vt:lpstr>Node Labels for AON Networks</vt:lpstr>
      <vt:lpstr>Construct an AON network activity diagram 2 ways based on the following information:</vt:lpstr>
      <vt:lpstr>Network Diagram by hand</vt:lpstr>
      <vt:lpstr>PowerPoint Presentation</vt:lpstr>
      <vt:lpstr>Creating a Project Network for a Wedding</vt:lpstr>
      <vt:lpstr>Wedding WBS, Activities vs Deliverables</vt:lpstr>
      <vt:lpstr>PowerPoint Presentation</vt:lpstr>
      <vt:lpstr>PowerPoint Presentation</vt:lpstr>
      <vt:lpstr>Let’s identify the errors!</vt:lpstr>
      <vt:lpstr>Examples of Start to End Activities in a Project as seen in an MS Project Gantt Chart</vt:lpstr>
      <vt:lpstr>PowerPoint Presentation</vt:lpstr>
      <vt:lpstr>PowerPoint Presentation</vt:lpstr>
      <vt:lpstr>Example Project Gantt Chart with Single Start Activity</vt:lpstr>
      <vt:lpstr>This section is similar in 6056 &amp; 6058</vt:lpstr>
      <vt:lpstr>Standard Deviation Calculator</vt:lpstr>
      <vt:lpstr>Normal Distribution</vt:lpstr>
      <vt:lpstr>Duration and Cost Estimation Probability</vt:lpstr>
      <vt:lpstr>Duration and Cost Estimation Probability</vt:lpstr>
      <vt:lpstr>PowerPoint Presentation</vt:lpstr>
      <vt:lpstr>PowerPoint Presentation</vt:lpstr>
      <vt:lpstr>Probability Distribution</vt:lpstr>
      <vt:lpstr>Exercise Project Gamma-Schedule Probability Distribution</vt:lpstr>
      <vt:lpstr>Answers</vt:lpstr>
      <vt:lpstr>PowerPoint Presentation</vt:lpstr>
      <vt:lpstr>Activity Durations  and Variances</vt:lpstr>
      <vt:lpstr>PowerPoint Presentation</vt:lpstr>
      <vt:lpstr>3-Point Estimate (TE) Formulas</vt:lpstr>
      <vt:lpstr>Comparison of Skewed Distribution Measurements</vt:lpstr>
      <vt:lpstr>Standard Deviation When Using O, M, P</vt:lpstr>
      <vt:lpstr>Variances When Using O, M, P</vt:lpstr>
      <vt:lpstr>Summary of Module</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358</cp:revision>
  <cp:lastPrinted>2019-02-20T13:20:46Z</cp:lastPrinted>
  <dcterms:created xsi:type="dcterms:W3CDTF">2011-11-20T13:38:58Z</dcterms:created>
  <dcterms:modified xsi:type="dcterms:W3CDTF">2023-02-12T20:18:11Z</dcterms:modified>
</cp:coreProperties>
</file>