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av" ContentType="audio/x-wav"/>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handoutMasterIdLst>
    <p:handoutMasterId r:id="rId48"/>
  </p:handoutMasterIdLst>
  <p:sldIdLst>
    <p:sldId id="256" r:id="rId2"/>
    <p:sldId id="264" r:id="rId3"/>
    <p:sldId id="273" r:id="rId4"/>
    <p:sldId id="332" r:id="rId5"/>
    <p:sldId id="308" r:id="rId6"/>
    <p:sldId id="327" r:id="rId7"/>
    <p:sldId id="325" r:id="rId8"/>
    <p:sldId id="296" r:id="rId9"/>
    <p:sldId id="297" r:id="rId10"/>
    <p:sldId id="356" r:id="rId11"/>
    <p:sldId id="355" r:id="rId12"/>
    <p:sldId id="298" r:id="rId13"/>
    <p:sldId id="329" r:id="rId14"/>
    <p:sldId id="299" r:id="rId15"/>
    <p:sldId id="302" r:id="rId16"/>
    <p:sldId id="317" r:id="rId17"/>
    <p:sldId id="318" r:id="rId18"/>
    <p:sldId id="345" r:id="rId19"/>
    <p:sldId id="300" r:id="rId20"/>
    <p:sldId id="276" r:id="rId21"/>
    <p:sldId id="301" r:id="rId22"/>
    <p:sldId id="333" r:id="rId23"/>
    <p:sldId id="336" r:id="rId24"/>
    <p:sldId id="331" r:id="rId25"/>
    <p:sldId id="278" r:id="rId26"/>
    <p:sldId id="348" r:id="rId27"/>
    <p:sldId id="347" r:id="rId28"/>
    <p:sldId id="351" r:id="rId29"/>
    <p:sldId id="342" r:id="rId30"/>
    <p:sldId id="304" r:id="rId31"/>
    <p:sldId id="340" r:id="rId32"/>
    <p:sldId id="326" r:id="rId33"/>
    <p:sldId id="312" r:id="rId34"/>
    <p:sldId id="338" r:id="rId35"/>
    <p:sldId id="357" r:id="rId36"/>
    <p:sldId id="343" r:id="rId37"/>
    <p:sldId id="313" r:id="rId38"/>
    <p:sldId id="319" r:id="rId39"/>
    <p:sldId id="353" r:id="rId40"/>
    <p:sldId id="309" r:id="rId41"/>
    <p:sldId id="339" r:id="rId42"/>
    <p:sldId id="314" r:id="rId43"/>
    <p:sldId id="281" r:id="rId44"/>
    <p:sldId id="324" r:id="rId45"/>
    <p:sldId id="330" r:id="rId46"/>
  </p:sldIdLst>
  <p:sldSz cx="9144000" cy="6858000" type="screen4x3"/>
  <p:notesSz cx="7010400" cy="9296400"/>
  <p:custDataLst>
    <p:tags r:id="rId49"/>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mington, Derek" initials="HD" lastIdx="1" clrIdx="0">
    <p:extLst>
      <p:ext uri="{19B8F6BF-5375-455C-9EA6-DF929625EA0E}">
        <p15:presenceInfo xmlns:p15="http://schemas.microsoft.com/office/powerpoint/2012/main" userId="S-1-5-21-750930478-754930973-930774774-46333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389"/>
    <a:srgbClr val="CC9B00"/>
    <a:srgbClr val="FFF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21" autoAdjust="0"/>
    <p:restoredTop sz="95186" autoAdjust="0"/>
  </p:normalViewPr>
  <p:slideViewPr>
    <p:cSldViewPr snapToGrid="0">
      <p:cViewPr varScale="1">
        <p:scale>
          <a:sx n="82" d="100"/>
          <a:sy n="82" d="100"/>
        </p:scale>
        <p:origin x="1272" y="84"/>
      </p:cViewPr>
      <p:guideLst>
        <p:guide orient="horz" pos="2160"/>
        <p:guide pos="2880"/>
      </p:guideLst>
    </p:cSldViewPr>
  </p:slideViewPr>
  <p:notesTextViewPr>
    <p:cViewPr>
      <p:scale>
        <a:sx n="150" d="100"/>
        <a:sy n="150" d="100"/>
      </p:scale>
      <p:origin x="0" y="0"/>
    </p:cViewPr>
  </p:notesTextViewPr>
  <p:sorterViewPr>
    <p:cViewPr>
      <p:scale>
        <a:sx n="170" d="100"/>
        <a:sy n="170" d="100"/>
      </p:scale>
      <p:origin x="0" y="-1072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9" y="0"/>
            <a:ext cx="3038475" cy="465138"/>
          </a:xfrm>
          <a:prstGeom prst="rect">
            <a:avLst/>
          </a:prstGeom>
        </p:spPr>
        <p:txBody>
          <a:bodyPr vert="horz" lIns="91440" tIns="45720" rIns="91440" bIns="45720" rtlCol="0"/>
          <a:lstStyle>
            <a:lvl1pPr algn="r">
              <a:defRPr sz="1200"/>
            </a:lvl1pPr>
          </a:lstStyle>
          <a:p>
            <a:fld id="{E9E90490-ADD9-4FB1-9E71-8A85F61FEC9B}" type="datetimeFigureOut">
              <a:rPr lang="en-US" smtClean="0"/>
              <a:t>3/28/2022</a:t>
            </a:fld>
            <a:endParaRPr lang="en-US"/>
          </a:p>
        </p:txBody>
      </p:sp>
      <p:sp>
        <p:nvSpPr>
          <p:cNvPr id="4" name="Footer Placeholder 3"/>
          <p:cNvSpPr>
            <a:spLocks noGrp="1"/>
          </p:cNvSpPr>
          <p:nvPr>
            <p:ph type="ftr" sz="quarter" idx="2"/>
          </p:nvPr>
        </p:nvSpPr>
        <p:spPr>
          <a:xfrm>
            <a:off x="1"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9" y="8829675"/>
            <a:ext cx="3038475" cy="465138"/>
          </a:xfrm>
          <a:prstGeom prst="rect">
            <a:avLst/>
          </a:prstGeom>
        </p:spPr>
        <p:txBody>
          <a:bodyPr vert="horz" lIns="91440" tIns="45720" rIns="91440" bIns="45720" rtlCol="0" anchor="b"/>
          <a:lstStyle>
            <a:lvl1pPr algn="r">
              <a:defRPr sz="1200"/>
            </a:lvl1pPr>
          </a:lstStyle>
          <a:p>
            <a:fld id="{98CB7FC7-5C03-4686-A207-B762D490519D}" type="slidenum">
              <a:rPr lang="en-US" smtClean="0"/>
              <a:t>‹#›</a:t>
            </a:fld>
            <a:endParaRPr lang="en-US"/>
          </a:p>
        </p:txBody>
      </p:sp>
    </p:spTree>
    <p:extLst>
      <p:ext uri="{BB962C8B-B14F-4D97-AF65-F5344CB8AC3E}">
        <p14:creationId xmlns:p14="http://schemas.microsoft.com/office/powerpoint/2010/main" val="37223107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fontAlgn="auto">
              <a:spcBef>
                <a:spcPts val="0"/>
              </a:spcBef>
              <a:spcAft>
                <a:spcPts val="0"/>
              </a:spcAft>
              <a:defRPr sz="1200">
                <a:latin typeface="+mn-lt"/>
                <a:cs typeface="+mn-cs"/>
              </a:defRPr>
            </a:lvl1pPr>
          </a:lstStyle>
          <a:p>
            <a:pPr>
              <a:defRPr/>
            </a:pPr>
            <a:fld id="{CBF6EC25-2F23-4316-904A-D8795590B0EB}" type="datetimeFigureOut">
              <a:rPr lang="en-US"/>
              <a:pPr>
                <a:defRPr/>
              </a:pPr>
              <a:t>3/28/2022</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fontAlgn="auto">
              <a:spcBef>
                <a:spcPts val="0"/>
              </a:spcBef>
              <a:spcAft>
                <a:spcPts val="0"/>
              </a:spcAft>
              <a:defRPr sz="1200">
                <a:latin typeface="+mn-lt"/>
                <a:cs typeface="+mn-cs"/>
              </a:defRPr>
            </a:lvl1pPr>
          </a:lstStyle>
          <a:p>
            <a:pPr>
              <a:defRPr/>
            </a:pPr>
            <a:fld id="{F42C7435-86BD-4292-BCBD-7E5A8D2A74FE}" type="slidenum">
              <a:rPr lang="en-US"/>
              <a:pPr>
                <a:defRPr/>
              </a:pPr>
              <a:t>‹#›</a:t>
            </a:fld>
            <a:endParaRPr lang="en-US" dirty="0"/>
          </a:p>
        </p:txBody>
      </p:sp>
    </p:spTree>
    <p:extLst>
      <p:ext uri="{BB962C8B-B14F-4D97-AF65-F5344CB8AC3E}">
        <p14:creationId xmlns:p14="http://schemas.microsoft.com/office/powerpoint/2010/main" val="35416495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 longest path dictates</a:t>
            </a:r>
            <a:r>
              <a:rPr lang="en-CA" baseline="0" dirty="0" smtClean="0"/>
              <a:t> how long it will take to complete the project.  We could have a path that is 13 days, a 2nd that is 11 days, but if the 3</a:t>
            </a:r>
            <a:r>
              <a:rPr lang="en-CA" baseline="30000" dirty="0" smtClean="0"/>
              <a:t>rd</a:t>
            </a:r>
            <a:r>
              <a:rPr lang="en-CA" baseline="0" dirty="0" smtClean="0"/>
              <a:t> path is 27 days – then it will take 27 days until we can say the project is complete.</a:t>
            </a:r>
            <a:endParaRPr lang="en-CA" dirty="0"/>
          </a:p>
        </p:txBody>
      </p:sp>
      <p:sp>
        <p:nvSpPr>
          <p:cNvPr id="4" name="Slide Number Placeholder 3"/>
          <p:cNvSpPr>
            <a:spLocks noGrp="1"/>
          </p:cNvSpPr>
          <p:nvPr>
            <p:ph type="sldNum" sz="quarter" idx="10"/>
          </p:nvPr>
        </p:nvSpPr>
        <p:spPr/>
        <p:txBody>
          <a:bodyPr/>
          <a:lstStyle/>
          <a:p>
            <a:pPr>
              <a:defRPr/>
            </a:pPr>
            <a:fld id="{F42C7435-86BD-4292-BCBD-7E5A8D2A74FE}" type="slidenum">
              <a:rPr lang="en-US" smtClean="0"/>
              <a:pPr>
                <a:defRPr/>
              </a:pPr>
              <a:t>3</a:t>
            </a:fld>
            <a:endParaRPr lang="en-US" dirty="0"/>
          </a:p>
        </p:txBody>
      </p:sp>
    </p:spTree>
    <p:extLst>
      <p:ext uri="{BB962C8B-B14F-4D97-AF65-F5344CB8AC3E}">
        <p14:creationId xmlns:p14="http://schemas.microsoft.com/office/powerpoint/2010/main" val="37649263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1" dirty="0" smtClean="0"/>
              <a:t>How many different ways could we reduce a critical path?</a:t>
            </a:r>
          </a:p>
          <a:p>
            <a:r>
              <a:rPr lang="en-CA" dirty="0" smtClean="0"/>
              <a:t>Ther</a:t>
            </a:r>
            <a:r>
              <a:rPr lang="en-CA" baseline="0" dirty="0" smtClean="0"/>
              <a:t>e are numerous ways to reduce the critical path depending on how critical it is to shorten the project duration.  More human resources, more skilled resources, work overtime, work weekends, work 3 shifts a day or up to 21 shifts per week, pre-stage work via new activities, change the activities in a WP with new faster activities, duplicate activities in parallel, reduce scope, defer some scope to just after a deadline, renegotiate the deadline, if the deadline is Friday at 5PM would they accept the following Monday at 7AM, shift from making to buying, subcontract out, etc.</a:t>
            </a:r>
            <a:endParaRPr lang="en-CA" dirty="0" smtClean="0"/>
          </a:p>
          <a:p>
            <a:endParaRPr lang="en-CA" dirty="0" smtClean="0"/>
          </a:p>
          <a:p>
            <a:endParaRPr lang="en-CA"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en-CA" b="1" dirty="0" smtClean="0"/>
              <a:t>Why is it so important to reduce the critical path?</a:t>
            </a:r>
          </a:p>
          <a:p>
            <a:r>
              <a:rPr lang="en-CA" dirty="0" smtClean="0"/>
              <a:t>A</a:t>
            </a:r>
            <a:r>
              <a:rPr lang="en-CA" baseline="0" dirty="0" smtClean="0"/>
              <a:t> project’s duration is dictated by the length of the critical path.  Organizations generally invest in projects expecting a benefit, and they want payback on the funds invested in the project sooner rather then later.  If a project was being performed for a customer there could be late penalties.  If a project takes to long, it could be cancelled because the situation has changed and the project is no longer viable, and the investment is lost.</a:t>
            </a:r>
            <a:endParaRPr lang="en-CA" dirty="0"/>
          </a:p>
        </p:txBody>
      </p:sp>
      <p:sp>
        <p:nvSpPr>
          <p:cNvPr id="4" name="Slide Number Placeholder 3"/>
          <p:cNvSpPr>
            <a:spLocks noGrp="1"/>
          </p:cNvSpPr>
          <p:nvPr>
            <p:ph type="sldNum" sz="quarter" idx="10"/>
          </p:nvPr>
        </p:nvSpPr>
        <p:spPr/>
        <p:txBody>
          <a:bodyPr/>
          <a:lstStyle/>
          <a:p>
            <a:pPr>
              <a:defRPr/>
            </a:pPr>
            <a:fld id="{F42C7435-86BD-4292-BCBD-7E5A8D2A74FE}" type="slidenum">
              <a:rPr lang="en-US" smtClean="0"/>
              <a:pPr>
                <a:defRPr/>
              </a:pPr>
              <a:t>25</a:t>
            </a:fld>
            <a:endParaRPr lang="en-US" dirty="0"/>
          </a:p>
        </p:txBody>
      </p:sp>
    </p:spTree>
    <p:extLst>
      <p:ext uri="{BB962C8B-B14F-4D97-AF65-F5344CB8AC3E}">
        <p14:creationId xmlns:p14="http://schemas.microsoft.com/office/powerpoint/2010/main" val="640710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2C7435-86BD-4292-BCBD-7E5A8D2A74FE}" type="slidenum">
              <a:rPr lang="en-US" smtClean="0"/>
              <a:pPr>
                <a:defRPr/>
              </a:pPr>
              <a:t>4</a:t>
            </a:fld>
            <a:endParaRPr lang="en-US" dirty="0"/>
          </a:p>
        </p:txBody>
      </p:sp>
    </p:spTree>
    <p:extLst>
      <p:ext uri="{BB962C8B-B14F-4D97-AF65-F5344CB8AC3E}">
        <p14:creationId xmlns:p14="http://schemas.microsoft.com/office/powerpoint/2010/main" val="673040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Float and slac</a:t>
            </a:r>
            <a:r>
              <a:rPr lang="en-CA" baseline="0" dirty="0" smtClean="0"/>
              <a:t>k are the same thing, and they mean the amount of spare time available in an activity's duration – without delaying the project.  An Activity with 2 days of slack, means the activity could run late by 2 days without delaying the project finish.</a:t>
            </a:r>
            <a:endParaRPr lang="en-CA" dirty="0"/>
          </a:p>
        </p:txBody>
      </p:sp>
      <p:sp>
        <p:nvSpPr>
          <p:cNvPr id="4" name="Slide Number Placeholder 3"/>
          <p:cNvSpPr>
            <a:spLocks noGrp="1"/>
          </p:cNvSpPr>
          <p:nvPr>
            <p:ph type="sldNum" sz="quarter" idx="10"/>
          </p:nvPr>
        </p:nvSpPr>
        <p:spPr/>
        <p:txBody>
          <a:bodyPr/>
          <a:lstStyle/>
          <a:p>
            <a:pPr>
              <a:defRPr/>
            </a:pPr>
            <a:fld id="{F42C7435-86BD-4292-BCBD-7E5A8D2A74FE}" type="slidenum">
              <a:rPr lang="en-US" smtClean="0"/>
              <a:pPr>
                <a:defRPr/>
              </a:pPr>
              <a:t>5</a:t>
            </a:fld>
            <a:endParaRPr lang="en-US" dirty="0"/>
          </a:p>
        </p:txBody>
      </p:sp>
    </p:spTree>
    <p:extLst>
      <p:ext uri="{BB962C8B-B14F-4D97-AF65-F5344CB8AC3E}">
        <p14:creationId xmlns:p14="http://schemas.microsoft.com/office/powerpoint/2010/main" val="258263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Float/slack</a:t>
            </a:r>
            <a:r>
              <a:rPr lang="en-CA" baseline="0" dirty="0" smtClean="0"/>
              <a:t>, what does it mean?  If we look at Activity G (Demographics), it has 8 days of slack.  Activity G can be finished up to 8 days than the original Early Finish date (20 days), and it won’t delay the planned project completion of 30 days.  Activity G might start 3 days late (e.g. on the 14</a:t>
            </a:r>
            <a:r>
              <a:rPr lang="en-CA" baseline="30000" dirty="0" smtClean="0"/>
              <a:t>th</a:t>
            </a:r>
            <a:r>
              <a:rPr lang="en-CA" baseline="0" dirty="0" smtClean="0"/>
              <a:t> day) and take longer to complete than planned (e.g. 14 days instead of 9), and it will still be complete by the 28</a:t>
            </a:r>
            <a:r>
              <a:rPr lang="en-CA" baseline="30000" dirty="0" smtClean="0"/>
              <a:t>th</a:t>
            </a:r>
            <a:r>
              <a:rPr lang="en-CA" baseline="0" dirty="0" smtClean="0"/>
              <a:t>, and won’t delay the overall project.</a:t>
            </a:r>
            <a:endParaRPr lang="en-CA" dirty="0"/>
          </a:p>
        </p:txBody>
      </p:sp>
      <p:sp>
        <p:nvSpPr>
          <p:cNvPr id="4" name="Slide Number Placeholder 3"/>
          <p:cNvSpPr>
            <a:spLocks noGrp="1"/>
          </p:cNvSpPr>
          <p:nvPr>
            <p:ph type="sldNum" sz="quarter" idx="10"/>
          </p:nvPr>
        </p:nvSpPr>
        <p:spPr/>
        <p:txBody>
          <a:bodyPr/>
          <a:lstStyle/>
          <a:p>
            <a:pPr>
              <a:defRPr/>
            </a:pPr>
            <a:fld id="{F42C7435-86BD-4292-BCBD-7E5A8D2A74FE}" type="slidenum">
              <a:rPr lang="en-US" smtClean="0"/>
              <a:pPr>
                <a:defRPr/>
              </a:pPr>
              <a:t>14</a:t>
            </a:fld>
            <a:endParaRPr lang="en-US" dirty="0"/>
          </a:p>
        </p:txBody>
      </p:sp>
    </p:spTree>
    <p:extLst>
      <p:ext uri="{BB962C8B-B14F-4D97-AF65-F5344CB8AC3E}">
        <p14:creationId xmlns:p14="http://schemas.microsoft.com/office/powerpoint/2010/main" val="3848184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If LF for H is now 29, the LS would be 27.  So the forward</a:t>
            </a:r>
            <a:r>
              <a:rPr lang="en-CA" baseline="0" dirty="0" smtClean="0"/>
              <a:t> pass ES for H of 28 indicates that we should be able to start on the 28</a:t>
            </a:r>
            <a:r>
              <a:rPr lang="en-CA" baseline="30000" dirty="0" smtClean="0"/>
              <a:t>th</a:t>
            </a:r>
            <a:r>
              <a:rPr lang="en-CA" baseline="0" dirty="0" smtClean="0"/>
              <a:t> day at the earliest.  But we would have to start on the 27</a:t>
            </a:r>
            <a:r>
              <a:rPr lang="en-CA" baseline="30000" dirty="0" smtClean="0"/>
              <a:t>th</a:t>
            </a:r>
            <a:r>
              <a:rPr lang="en-CA" baseline="0" dirty="0" smtClean="0"/>
              <a:t> which is earlier than our ES of 28.  We don’t have extra time (slack), we don’t have </a:t>
            </a:r>
            <a:r>
              <a:rPr lang="en-CA" b="1" baseline="0" dirty="0" smtClean="0"/>
              <a:t>enough</a:t>
            </a:r>
            <a:r>
              <a:rPr lang="en-CA" baseline="0" dirty="0" smtClean="0"/>
              <a:t> time (negative slack), we have to start ahead of the durations on our network diagram.  Our slack is -1.</a:t>
            </a:r>
          </a:p>
          <a:p>
            <a:endParaRPr lang="en-CA" baseline="0" dirty="0" smtClean="0"/>
          </a:p>
          <a:p>
            <a:r>
              <a:rPr lang="en-CA" baseline="0" dirty="0" smtClean="0"/>
              <a:t>For F the LF would change to 27, the LS to 23 (but our ES of F is 24).  Same as above, we have negative slack of 1 day.</a:t>
            </a:r>
          </a:p>
          <a:p>
            <a:endParaRPr lang="en-CA" baseline="0" dirty="0" smtClean="0"/>
          </a:p>
          <a:p>
            <a:r>
              <a:rPr lang="en-CA" baseline="0" dirty="0" smtClean="0"/>
              <a:t>For G, our LF would be 27, our LS would 18.  But unlike H and G above, we do have some slack, we can start as early as the 11</a:t>
            </a:r>
            <a:r>
              <a:rPr lang="en-CA" baseline="30000" dirty="0" smtClean="0"/>
              <a:t>th</a:t>
            </a:r>
            <a:r>
              <a:rPr lang="en-CA" baseline="0" dirty="0" smtClean="0"/>
              <a:t> day but we have until the 18</a:t>
            </a:r>
            <a:r>
              <a:rPr lang="en-CA" baseline="30000" dirty="0" smtClean="0"/>
              <a:t>th</a:t>
            </a:r>
            <a:r>
              <a:rPr lang="en-CA" baseline="0" dirty="0" smtClean="0"/>
              <a:t> day to start.  18-11 = +7, down from our original slack of +8.</a:t>
            </a:r>
          </a:p>
          <a:p>
            <a:endParaRPr lang="en-CA" baseline="0" dirty="0" smtClean="0"/>
          </a:p>
          <a:p>
            <a:r>
              <a:rPr lang="en-CA" baseline="0" dirty="0" smtClean="0"/>
              <a:t>Negative slack is a flag that we are going to have to change something in the plan such as shortening the duration of F or H by a day, in order to meet our new project duration of 29 days.</a:t>
            </a:r>
          </a:p>
          <a:p>
            <a:endParaRPr lang="en-CA" baseline="0" dirty="0" smtClean="0"/>
          </a:p>
          <a:p>
            <a:r>
              <a:rPr lang="en-CA" baseline="0" dirty="0" smtClean="0"/>
              <a:t>Technicality, when we say, for example, the ES for F on our original network diagram is 24, so we can start on the 24</a:t>
            </a:r>
            <a:r>
              <a:rPr lang="en-CA" baseline="30000" dirty="0" smtClean="0"/>
              <a:t>th</a:t>
            </a:r>
            <a:r>
              <a:rPr lang="en-CA" baseline="0" dirty="0" smtClean="0"/>
              <a:t> day, we really mean we can start at the end of the 24</a:t>
            </a:r>
            <a:r>
              <a:rPr lang="en-CA" baseline="30000" dirty="0" smtClean="0"/>
              <a:t>th</a:t>
            </a:r>
            <a:r>
              <a:rPr lang="en-CA" baseline="0" dirty="0" smtClean="0"/>
              <a:t> day (which is really the 25</a:t>
            </a:r>
            <a:r>
              <a:rPr lang="en-CA" baseline="30000" dirty="0" smtClean="0"/>
              <a:t>th</a:t>
            </a:r>
            <a:r>
              <a:rPr lang="en-CA" baseline="0" dirty="0" smtClean="0"/>
              <a:t> day).  The original network diagram was really scheduling F for 4 days, the 25</a:t>
            </a:r>
            <a:r>
              <a:rPr lang="en-CA" baseline="30000" dirty="0" smtClean="0"/>
              <a:t>th</a:t>
            </a:r>
            <a:r>
              <a:rPr lang="en-CA" baseline="0" dirty="0" smtClean="0"/>
              <a:t>, 26</a:t>
            </a:r>
            <a:r>
              <a:rPr lang="en-CA" baseline="30000" dirty="0" smtClean="0"/>
              <a:t>th</a:t>
            </a:r>
            <a:r>
              <a:rPr lang="en-CA" baseline="0" dirty="0" smtClean="0"/>
              <a:t>, 27</a:t>
            </a:r>
            <a:r>
              <a:rPr lang="en-CA" baseline="30000" dirty="0" smtClean="0"/>
              <a:t>th</a:t>
            </a:r>
            <a:r>
              <a:rPr lang="en-CA" baseline="0" dirty="0" smtClean="0"/>
              <a:t>, and 28</a:t>
            </a:r>
            <a:r>
              <a:rPr lang="en-CA" baseline="30000" dirty="0" smtClean="0"/>
              <a:t>th</a:t>
            </a:r>
            <a:r>
              <a:rPr lang="en-CA" baseline="0" dirty="0" smtClean="0"/>
              <a:t>.</a:t>
            </a:r>
            <a:endParaRPr lang="en-CA" dirty="0"/>
          </a:p>
        </p:txBody>
      </p:sp>
      <p:sp>
        <p:nvSpPr>
          <p:cNvPr id="4" name="Slide Number Placeholder 3"/>
          <p:cNvSpPr>
            <a:spLocks noGrp="1"/>
          </p:cNvSpPr>
          <p:nvPr>
            <p:ph type="sldNum" sz="quarter" idx="10"/>
          </p:nvPr>
        </p:nvSpPr>
        <p:spPr/>
        <p:txBody>
          <a:bodyPr/>
          <a:lstStyle/>
          <a:p>
            <a:pPr>
              <a:defRPr/>
            </a:pPr>
            <a:fld id="{F42C7435-86BD-4292-BCBD-7E5A8D2A74FE}" type="slidenum">
              <a:rPr lang="en-US" smtClean="0"/>
              <a:pPr>
                <a:defRPr/>
              </a:pPr>
              <a:t>15</a:t>
            </a:fld>
            <a:endParaRPr lang="en-US" dirty="0"/>
          </a:p>
        </p:txBody>
      </p:sp>
    </p:spTree>
    <p:extLst>
      <p:ext uri="{BB962C8B-B14F-4D97-AF65-F5344CB8AC3E}">
        <p14:creationId xmlns:p14="http://schemas.microsoft.com/office/powerpoint/2010/main" val="1340704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Another</a:t>
            </a:r>
            <a:r>
              <a:rPr lang="en-CA" baseline="0" dirty="0" smtClean="0"/>
              <a:t> way of looking at the LF for E and F is as follows.  E can finish in 13 days (the EF is 13), but because it’s waiting for F to finish (14 days), E can also finish as late as 14 days and not delay the project.  So the LF for E becomes 14 also.</a:t>
            </a:r>
            <a:endParaRPr lang="en-CA" dirty="0" smtClean="0"/>
          </a:p>
          <a:p>
            <a:endParaRPr lang="en-CA" dirty="0"/>
          </a:p>
        </p:txBody>
      </p:sp>
      <p:sp>
        <p:nvSpPr>
          <p:cNvPr id="4" name="Slide Number Placeholder 3"/>
          <p:cNvSpPr>
            <a:spLocks noGrp="1"/>
          </p:cNvSpPr>
          <p:nvPr>
            <p:ph type="sldNum" sz="quarter" idx="10"/>
          </p:nvPr>
        </p:nvSpPr>
        <p:spPr/>
        <p:txBody>
          <a:bodyPr/>
          <a:lstStyle/>
          <a:p>
            <a:pPr>
              <a:defRPr/>
            </a:pPr>
            <a:fld id="{F42C7435-86BD-4292-BCBD-7E5A8D2A74FE}" type="slidenum">
              <a:rPr lang="en-US" smtClean="0"/>
              <a:pPr>
                <a:defRPr/>
              </a:pPr>
              <a:t>17</a:t>
            </a:fld>
            <a:endParaRPr lang="en-US" dirty="0"/>
          </a:p>
        </p:txBody>
      </p:sp>
    </p:spTree>
    <p:extLst>
      <p:ext uri="{BB962C8B-B14F-4D97-AF65-F5344CB8AC3E}">
        <p14:creationId xmlns:p14="http://schemas.microsoft.com/office/powerpoint/2010/main" val="5725595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We ladder to shorten the project duration.</a:t>
            </a:r>
            <a:endParaRPr lang="en-CA" dirty="0"/>
          </a:p>
        </p:txBody>
      </p:sp>
      <p:sp>
        <p:nvSpPr>
          <p:cNvPr id="4" name="Slide Number Placeholder 3"/>
          <p:cNvSpPr>
            <a:spLocks noGrp="1"/>
          </p:cNvSpPr>
          <p:nvPr>
            <p:ph type="sldNum" sz="quarter" idx="10"/>
          </p:nvPr>
        </p:nvSpPr>
        <p:spPr/>
        <p:txBody>
          <a:bodyPr/>
          <a:lstStyle/>
          <a:p>
            <a:pPr>
              <a:defRPr/>
            </a:pPr>
            <a:fld id="{F42C7435-86BD-4292-BCBD-7E5A8D2A74FE}" type="slidenum">
              <a:rPr lang="en-US" smtClean="0"/>
              <a:pPr>
                <a:defRPr/>
              </a:pPr>
              <a:t>19</a:t>
            </a:fld>
            <a:endParaRPr lang="en-US" dirty="0"/>
          </a:p>
        </p:txBody>
      </p:sp>
    </p:spTree>
    <p:extLst>
      <p:ext uri="{BB962C8B-B14F-4D97-AF65-F5344CB8AC3E}">
        <p14:creationId xmlns:p14="http://schemas.microsoft.com/office/powerpoint/2010/main" val="3264162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In this example,</a:t>
            </a:r>
            <a:r>
              <a:rPr lang="en-US" sz="1200" baseline="0" dirty="0" smtClean="0"/>
              <a:t> we could have 3 activities we have to perform on each of </a:t>
            </a:r>
            <a:r>
              <a:rPr lang="en-US" sz="1200" baseline="0" dirty="0" err="1" smtClean="0"/>
              <a:t>storey</a:t>
            </a:r>
            <a:r>
              <a:rPr lang="en-US" sz="1200" baseline="0" dirty="0" smtClean="0"/>
              <a:t> of a 3-storey apartment building.  In the first diagram, we perform A for all 3 of the </a:t>
            </a:r>
            <a:r>
              <a:rPr lang="en-US" sz="1200" baseline="0" dirty="0" err="1" smtClean="0"/>
              <a:t>storeys</a:t>
            </a:r>
            <a:r>
              <a:rPr lang="en-US" sz="1200" baseline="0" dirty="0" smtClean="0"/>
              <a:t> and then B for all 3 </a:t>
            </a:r>
            <a:r>
              <a:rPr lang="en-US" sz="1200" baseline="0" dirty="0" err="1" smtClean="0"/>
              <a:t>storeys</a:t>
            </a:r>
            <a:r>
              <a:rPr lang="en-US" sz="1200" baseline="0" dirty="0" smtClean="0"/>
              <a:t>, etc.   In the 2</a:t>
            </a:r>
            <a:r>
              <a:rPr lang="en-US" sz="1200" baseline="30000" dirty="0" smtClean="0"/>
              <a:t>nd</a:t>
            </a:r>
            <a:r>
              <a:rPr lang="en-US" sz="1200" baseline="0" dirty="0" smtClean="0"/>
              <a:t> diagram, A</a:t>
            </a:r>
            <a:r>
              <a:rPr lang="en-US" sz="1200" baseline="-25000" dirty="0" smtClean="0"/>
              <a:t>1</a:t>
            </a:r>
            <a:r>
              <a:rPr lang="en-US" sz="1200" baseline="0" dirty="0" smtClean="0"/>
              <a:t> means we are perform A on the first </a:t>
            </a:r>
            <a:r>
              <a:rPr lang="en-US" sz="1200" baseline="0" dirty="0" err="1" smtClean="0"/>
              <a:t>storey</a:t>
            </a:r>
            <a:r>
              <a:rPr lang="en-US" sz="1200" baseline="0" dirty="0" smtClean="0"/>
              <a:t>, then A</a:t>
            </a:r>
            <a:r>
              <a:rPr lang="en-US" sz="1200" baseline="-25000" dirty="0" smtClean="0"/>
              <a:t>2</a:t>
            </a:r>
            <a:r>
              <a:rPr lang="en-US" sz="1200" baseline="0" dirty="0" smtClean="0"/>
              <a:t> means we are performing on the second </a:t>
            </a:r>
            <a:r>
              <a:rPr lang="en-US" sz="1200" baseline="0" dirty="0" err="1" smtClean="0"/>
              <a:t>storey</a:t>
            </a:r>
            <a:r>
              <a:rPr lang="en-US" sz="1200" baseline="0" dirty="0" smtClean="0"/>
              <a:t>, etc.</a:t>
            </a:r>
            <a:endParaRPr lang="en-US" sz="1200" dirty="0" smtClean="0"/>
          </a:p>
          <a:p>
            <a:endParaRPr lang="en-US" sz="1200" dirty="0" smtClean="0"/>
          </a:p>
          <a:p>
            <a:r>
              <a:rPr lang="en-US" sz="1200" dirty="0" smtClean="0"/>
              <a:t>The </a:t>
            </a:r>
            <a:r>
              <a:rPr lang="en-US" sz="1200" b="1" dirty="0" smtClean="0"/>
              <a:t>critical path for the red 2</a:t>
            </a:r>
            <a:r>
              <a:rPr lang="en-US" sz="1200" b="1" baseline="30000" dirty="0" smtClean="0"/>
              <a:t>nd</a:t>
            </a:r>
            <a:r>
              <a:rPr lang="en-US" sz="1200" b="1" dirty="0" smtClean="0"/>
              <a:t> diagram </a:t>
            </a:r>
            <a:r>
              <a:rPr lang="en-US" sz="1200" dirty="0" smtClean="0"/>
              <a:t>is the longest path.  By trial and error you can figure out the longest path would be A1, B1, B2, B3, C3 or 12 days.  If you entered</a:t>
            </a:r>
            <a:r>
              <a:rPr lang="en-US" sz="1200" baseline="0" dirty="0" smtClean="0"/>
              <a:t> this project into MS Project it would automatically calculate the longest path.</a:t>
            </a:r>
            <a:endParaRPr lang="en-US" sz="1200" dirty="0"/>
          </a:p>
        </p:txBody>
      </p:sp>
      <p:sp>
        <p:nvSpPr>
          <p:cNvPr id="4" name="Slide Number Placeholder 3"/>
          <p:cNvSpPr>
            <a:spLocks noGrp="1"/>
          </p:cNvSpPr>
          <p:nvPr>
            <p:ph type="sldNum" sz="quarter" idx="10"/>
          </p:nvPr>
        </p:nvSpPr>
        <p:spPr/>
        <p:txBody>
          <a:bodyPr/>
          <a:lstStyle/>
          <a:p>
            <a:pPr>
              <a:defRPr/>
            </a:pPr>
            <a:fld id="{F42C7435-86BD-4292-BCBD-7E5A8D2A74FE}" type="slidenum">
              <a:rPr lang="en-US" smtClean="0"/>
              <a:pPr>
                <a:defRPr/>
              </a:pPr>
              <a:t>20</a:t>
            </a:fld>
            <a:endParaRPr lang="en-US" dirty="0"/>
          </a:p>
        </p:txBody>
      </p:sp>
    </p:spTree>
    <p:extLst>
      <p:ext uri="{BB962C8B-B14F-4D97-AF65-F5344CB8AC3E}">
        <p14:creationId xmlns:p14="http://schemas.microsoft.com/office/powerpoint/2010/main" val="14569473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F42C7435-86BD-4292-BCBD-7E5A8D2A74FE}" type="slidenum">
              <a:rPr lang="en-US" smtClean="0"/>
              <a:pPr>
                <a:defRPr/>
              </a:pPr>
              <a:t>21</a:t>
            </a:fld>
            <a:endParaRPr lang="en-US" dirty="0"/>
          </a:p>
        </p:txBody>
      </p:sp>
    </p:spTree>
    <p:extLst>
      <p:ext uri="{BB962C8B-B14F-4D97-AF65-F5344CB8AC3E}">
        <p14:creationId xmlns:p14="http://schemas.microsoft.com/office/powerpoint/2010/main" val="37349078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Footer Placeholder 18"/>
          <p:cNvSpPr>
            <a:spLocks noGrp="1"/>
          </p:cNvSpPr>
          <p:nvPr>
            <p:ph type="ftr" sz="quarter" idx="10"/>
          </p:nvPr>
        </p:nvSpPr>
        <p:spPr>
          <a:xfrm>
            <a:off x="152400" y="6553200"/>
            <a:ext cx="5867400" cy="228600"/>
          </a:xfrm>
        </p:spPr>
        <p:txBody>
          <a:bodyPr/>
          <a:lstStyle>
            <a:lvl1pPr>
              <a:defRPr/>
            </a:lvl1pPr>
          </a:lstStyle>
          <a:p>
            <a:pPr>
              <a:defRPr/>
            </a:pPr>
            <a:endParaRPr lang="en-US"/>
          </a:p>
        </p:txBody>
      </p:sp>
      <p:sp>
        <p:nvSpPr>
          <p:cNvPr id="5" name="Slide Number Placeholder 26"/>
          <p:cNvSpPr>
            <a:spLocks noGrp="1"/>
          </p:cNvSpPr>
          <p:nvPr>
            <p:ph type="sldNum" sz="quarter" idx="11"/>
          </p:nvPr>
        </p:nvSpPr>
        <p:spPr/>
        <p:txBody>
          <a:bodyPr/>
          <a:lstStyle>
            <a:lvl1pPr>
              <a:defRPr/>
            </a:lvl1pPr>
          </a:lstStyle>
          <a:p>
            <a:pPr>
              <a:defRPr/>
            </a:pPr>
            <a:fld id="{51E92DCC-E1C4-4DC9-A40D-3AF90635F703}" type="slidenum">
              <a:rPr lang="en-US"/>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5"/>
          <p:cNvSpPr>
            <a:spLocks noGrp="1"/>
          </p:cNvSpPr>
          <p:nvPr>
            <p:ph type="sldNum" sz="quarter" idx="10"/>
          </p:nvPr>
        </p:nvSpPr>
        <p:spPr/>
        <p:txBody>
          <a:bodyPr/>
          <a:lstStyle>
            <a:lvl1pPr>
              <a:defRPr/>
            </a:lvl1pPr>
          </a:lstStyle>
          <a:p>
            <a:pPr>
              <a:defRPr/>
            </a:pPr>
            <a:fld id="{B21957CA-3687-4EFA-9288-9EE70818E8E2}" type="slidenum">
              <a:rPr lang="en-US"/>
              <a:pPr>
                <a:defRPr/>
              </a:pPr>
              <a:t>‹#›</a:t>
            </a:fld>
            <a:endParaRPr lang="en-US" dirty="0"/>
          </a:p>
        </p:txBody>
      </p:sp>
      <p:sp>
        <p:nvSpPr>
          <p:cNvPr id="5"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normAutofit/>
          </a:bodyPr>
          <a:lstStyle>
            <a:lvl1pPr>
              <a:defRPr sz="4000"/>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5"/>
          <p:cNvSpPr>
            <a:spLocks noGrp="1"/>
          </p:cNvSpPr>
          <p:nvPr>
            <p:ph type="sldNum" sz="quarter" idx="10"/>
          </p:nvPr>
        </p:nvSpPr>
        <p:spPr/>
        <p:txBody>
          <a:bodyPr/>
          <a:lstStyle>
            <a:lvl1pPr>
              <a:defRPr/>
            </a:lvl1pPr>
          </a:lstStyle>
          <a:p>
            <a:pPr>
              <a:defRPr/>
            </a:pPr>
            <a:fld id="{30EB04B2-3463-477F-972E-B1992DE090B4}" type="slidenum">
              <a:rPr lang="en-US"/>
              <a:pPr>
                <a:defRPr/>
              </a:pPr>
              <a:t>‹#›</a:t>
            </a:fld>
            <a:endParaRPr lang="en-US" dirty="0"/>
          </a:p>
        </p:txBody>
      </p:sp>
      <p:sp>
        <p:nvSpPr>
          <p:cNvPr id="5"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chorCtr="0">
            <a:normAutofit/>
          </a:bodyPr>
          <a:lstStyle>
            <a:lvl1pPr>
              <a:defRPr sz="40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pPr>
              <a:defRPr/>
            </a:pPr>
            <a:fld id="{373570CC-C189-4011-A74F-DC0FFB08CD88}"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40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30352" y="2704664"/>
            <a:ext cx="7772400" cy="1509712"/>
          </a:xfrm>
        </p:spPr>
        <p:txBody>
          <a:bodyPr lIns="45720" rIns="45720">
            <a:normAutofit/>
          </a:bodyPr>
          <a:lstStyle>
            <a:lvl1pPr marL="0" indent="0">
              <a:buNone/>
              <a:defRPr sz="3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dirty="0" smtClean="0"/>
              <a:t>Click to edit Master text styles</a:t>
            </a:r>
          </a:p>
        </p:txBody>
      </p:sp>
      <p:sp>
        <p:nvSpPr>
          <p:cNvPr id="4" name="Slide Number Placeholder 5"/>
          <p:cNvSpPr>
            <a:spLocks noGrp="1"/>
          </p:cNvSpPr>
          <p:nvPr>
            <p:ph type="sldNum" sz="quarter" idx="10"/>
          </p:nvPr>
        </p:nvSpPr>
        <p:spPr/>
        <p:txBody>
          <a:bodyPr/>
          <a:lstStyle>
            <a:lvl1pPr>
              <a:defRPr/>
            </a:lvl1pPr>
          </a:lstStyle>
          <a:p>
            <a:pPr>
              <a:defRPr/>
            </a:pPr>
            <a:fld id="{2A46943F-662F-4792-AB02-0F7024C4DD97}" type="slidenum">
              <a:rPr lang="en-US"/>
              <a:pPr>
                <a:defRPr/>
              </a:pPr>
              <a:t>‹#›</a:t>
            </a:fld>
            <a:endParaRPr lang="en-US" dirty="0"/>
          </a:p>
        </p:txBody>
      </p:sp>
      <p:sp>
        <p:nvSpPr>
          <p:cNvPr id="5"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normAutofit/>
          </a:bodyPr>
          <a:lstStyle>
            <a:lvl1pPr>
              <a:defRPr sz="4000"/>
            </a:lvl1p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6"/>
          <p:cNvSpPr>
            <a:spLocks noGrp="1"/>
          </p:cNvSpPr>
          <p:nvPr>
            <p:ph type="sldNum" sz="quarter" idx="10"/>
          </p:nvPr>
        </p:nvSpPr>
        <p:spPr/>
        <p:txBody>
          <a:bodyPr/>
          <a:lstStyle>
            <a:lvl1pPr>
              <a:defRPr/>
            </a:lvl1pPr>
          </a:lstStyle>
          <a:p>
            <a:pPr>
              <a:defRPr/>
            </a:pPr>
            <a:fld id="{8797776B-0A26-4729-A109-DD9C16826DF6}"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normAutofit/>
          </a:bodyPr>
          <a:lstStyle>
            <a:lvl1pPr>
              <a:defRPr sz="4000"/>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8"/>
          <p:cNvSpPr>
            <a:spLocks noGrp="1"/>
          </p:cNvSpPr>
          <p:nvPr>
            <p:ph type="sldNum" sz="quarter" idx="10"/>
          </p:nvPr>
        </p:nvSpPr>
        <p:spPr/>
        <p:txBody>
          <a:bodyPr/>
          <a:lstStyle>
            <a:lvl1pPr>
              <a:defRPr/>
            </a:lvl1pPr>
          </a:lstStyle>
          <a:p>
            <a:pPr>
              <a:defRPr/>
            </a:pPr>
            <a:fld id="{CE15B689-99D4-4B4E-BCA7-9BAA800F3354}" type="slidenum">
              <a:rPr lang="en-US"/>
              <a:pPr>
                <a:defRPr/>
              </a:pPr>
              <a:t>‹#›</a:t>
            </a:fld>
            <a:endParaRPr lang="en-US" dirty="0"/>
          </a:p>
        </p:txBody>
      </p:sp>
      <p:sp>
        <p:nvSpPr>
          <p:cNvPr id="8"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chor="t" anchorCtr="0">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4000" b="0">
                <a:ln>
                  <a:noFill/>
                </a:ln>
                <a:solidFill>
                  <a:schemeClr val="tx2"/>
                </a:solidFill>
                <a:effectLst/>
                <a:latin typeface="+mj-lt"/>
                <a:ea typeface="+mj-ea"/>
                <a:cs typeface="+mj-cs"/>
              </a:defRPr>
            </a:lvl1pPr>
          </a:lstStyle>
          <a:p>
            <a:r>
              <a:rPr lang="en-US" dirty="0" smtClean="0"/>
              <a:t>Click to edit Master title style</a:t>
            </a:r>
            <a:endParaRPr lang="en-US" dirty="0"/>
          </a:p>
        </p:txBody>
      </p:sp>
      <p:sp>
        <p:nvSpPr>
          <p:cNvPr id="3" name="Slide Number Placeholder 4"/>
          <p:cNvSpPr>
            <a:spLocks noGrp="1"/>
          </p:cNvSpPr>
          <p:nvPr>
            <p:ph type="sldNum" sz="quarter" idx="10"/>
          </p:nvPr>
        </p:nvSpPr>
        <p:spPr/>
        <p:txBody>
          <a:bodyPr/>
          <a:lstStyle>
            <a:lvl1pPr>
              <a:defRPr/>
            </a:lvl1pPr>
          </a:lstStyle>
          <a:p>
            <a:pPr>
              <a:defRPr/>
            </a:pPr>
            <a:fld id="{59ABED04-CB80-466C-8239-FC67B5DDC6BD}" type="slidenum">
              <a:rPr lang="en-US"/>
              <a:pPr>
                <a:defRPr/>
              </a:pPr>
              <a:t>‹#›</a:t>
            </a:fld>
            <a:endParaRPr lang="en-US" dirty="0"/>
          </a:p>
        </p:txBody>
      </p:sp>
      <p:sp>
        <p:nvSpPr>
          <p:cNvPr id="4"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3"/>
          <p:cNvSpPr>
            <a:spLocks noGrp="1"/>
          </p:cNvSpPr>
          <p:nvPr>
            <p:ph type="sldNum" sz="quarter" idx="10"/>
          </p:nvPr>
        </p:nvSpPr>
        <p:spPr/>
        <p:txBody>
          <a:bodyPr/>
          <a:lstStyle>
            <a:lvl1pPr>
              <a:defRPr/>
            </a:lvl1pPr>
          </a:lstStyle>
          <a:p>
            <a:pPr>
              <a:defRPr/>
            </a:pPr>
            <a:fld id="{67A1747E-CCAC-4873-8F64-6507116E9B44}" type="slidenum">
              <a:rPr lang="en-US"/>
              <a:pPr>
                <a:defRPr/>
              </a:pPr>
              <a:t>‹#›</a:t>
            </a:fld>
            <a:endParaRPr lang="en-US" dirty="0"/>
          </a:p>
        </p:txBody>
      </p:sp>
      <p:sp>
        <p:nvSpPr>
          <p:cNvPr id="3"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8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6"/>
          <p:cNvSpPr>
            <a:spLocks noGrp="1"/>
          </p:cNvSpPr>
          <p:nvPr>
            <p:ph type="sldNum" sz="quarter" idx="10"/>
          </p:nvPr>
        </p:nvSpPr>
        <p:spPr/>
        <p:txBody>
          <a:bodyPr/>
          <a:lstStyle>
            <a:lvl1pPr>
              <a:defRPr/>
            </a:lvl1pPr>
          </a:lstStyle>
          <a:p>
            <a:pPr>
              <a:defRPr/>
            </a:pPr>
            <a:fld id="{8467A665-5505-4CE3-AF32-A73A1D7800F3}" type="slidenum">
              <a:rPr lang="en-US"/>
              <a:pPr>
                <a:defRPr/>
              </a:pPr>
              <a:t>‹#›</a:t>
            </a:fld>
            <a:endParaRPr lang="en-US" dirty="0"/>
          </a:p>
        </p:txBody>
      </p:sp>
      <p:sp>
        <p:nvSpPr>
          <p:cNvPr id="6"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8"/>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ight Triangle 11"/>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8"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dirty="0" smtClean="0"/>
              <a:t>Click icon to add picture</a:t>
            </a:r>
            <a:endParaRPr lang="en-US" noProof="0" dirty="0"/>
          </a:p>
        </p:txBody>
      </p:sp>
      <p:sp>
        <p:nvSpPr>
          <p:cNvPr id="9" name="Slide Number Placeholder 6"/>
          <p:cNvSpPr>
            <a:spLocks noGrp="1"/>
          </p:cNvSpPr>
          <p:nvPr>
            <p:ph type="sldNum" sz="quarter" idx="10"/>
          </p:nvPr>
        </p:nvSpPr>
        <p:spPr>
          <a:xfrm>
            <a:off x="8077200" y="6356350"/>
            <a:ext cx="609600" cy="365125"/>
          </a:xfrm>
        </p:spPr>
        <p:txBody>
          <a:bodyPr/>
          <a:lstStyle>
            <a:lvl1pPr>
              <a:defRPr/>
            </a:lvl1pPr>
          </a:lstStyle>
          <a:p>
            <a:pPr>
              <a:defRPr/>
            </a:pPr>
            <a:fld id="{ED50FFBC-D3F7-49F0-8C25-CD9CA7B93A86}" type="slidenum">
              <a:rPr lang="en-US"/>
              <a:pPr>
                <a:defRPr/>
              </a:pPr>
              <a:t>‹#›</a:t>
            </a:fld>
            <a:endParaRPr lang="en-US" dirty="0"/>
          </a:p>
        </p:txBody>
      </p:sp>
      <p:sp>
        <p:nvSpPr>
          <p:cNvPr id="10"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b="0" i="0" u="none" dirty="0">
              <a:latin typeface="+mn-lt"/>
              <a:cs typeface="+mn-cs"/>
            </a:endParaRPr>
          </a:p>
        </p:txBody>
      </p:sp>
      <p:sp>
        <p:nvSpPr>
          <p:cNvPr id="33796"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33797"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fld id="{5E6184B9-7539-4542-BD96-D1C9C30DC3F7}" type="slidenum">
              <a:rPr lang="en-US"/>
              <a:pPr>
                <a:defRPr/>
              </a:pPr>
              <a:t>‹#›</a:t>
            </a:fld>
            <a:endParaRPr lang="en-US" dirty="0"/>
          </a:p>
        </p:txBody>
      </p:sp>
      <p:grpSp>
        <p:nvGrpSpPr>
          <p:cNvPr id="33801"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0" fontAlgn="base" hangingPunct="0">
        <a:spcBef>
          <a:spcPct val="0"/>
        </a:spcBef>
        <a:spcAft>
          <a:spcPct val="0"/>
        </a:spcAft>
        <a:defRPr sz="5000" b="0" i="0" u="none"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audio" Target="../media/audio1.wav"/><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hyperlink" Target="https://www.mathsisfun.com/data/standard-normal-distribution-table.html" TargetMode="External"/><Relationship Id="rId1" Type="http://schemas.openxmlformats.org/officeDocument/2006/relationships/slideLayout" Target="../slideLayouts/slideLayout1.xml"/><Relationship Id="rId6" Type="http://schemas.openxmlformats.org/officeDocument/2006/relationships/image" Target="../media/image4.jp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jpe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6.jpe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6.jpe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7"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2.png"/><Relationship Id="rId4" Type="http://schemas.openxmlformats.org/officeDocument/2006/relationships/audio" Target="../media/audio1.wav"/></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0.jpe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0.jpe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4.jp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mathsisfun.com/data/standard-deviation-calculator.html" TargetMode="Externa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4.jpg"/></Relationships>
</file>

<file path=ppt/slides/_rels/slide2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4.png"/><Relationship Id="rId7" Type="http://schemas.openxmlformats.org/officeDocument/2006/relationships/image" Target="../media/image23.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2.wmf"/><Relationship Id="rId4" Type="http://schemas.openxmlformats.org/officeDocument/2006/relationships/oleObject" Target="../embeddings/oleObject1.bin"/></Relationships>
</file>

<file path=ppt/slides/_rels/slide2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0.png"/><Relationship Id="rId7" Type="http://schemas.openxmlformats.org/officeDocument/2006/relationships/image" Target="../media/image23.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22.wmf"/><Relationship Id="rId4" Type="http://schemas.openxmlformats.org/officeDocument/2006/relationships/oleObject" Target="../embeddings/oleObject3.bin"/></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70.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80.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mathsisfun.com/data/standard-normal-distribution-table.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audio" Target="../media/audio1.wav"/></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hyperlink" Target="https://www.mathsisfun.com/data/standard-normal-distribution-table.html"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image" Target="../media/image24.JP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s://www.mathsisfun.com/data/standard-normal-distribution-table.html" TargetMode="Externa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eaLnBrk="1" fontAlgn="auto" hangingPunct="1">
              <a:spcAft>
                <a:spcPts val="0"/>
              </a:spcAft>
              <a:defRPr/>
            </a:pPr>
            <a:r>
              <a:rPr lang="en-US" dirty="0" smtClean="0"/>
              <a:t>  </a:t>
            </a:r>
            <a:endParaRPr lang="en-US" dirty="0"/>
          </a:p>
        </p:txBody>
      </p:sp>
      <p:sp>
        <p:nvSpPr>
          <p:cNvPr id="15362" name="Subtitle 2"/>
          <p:cNvSpPr>
            <a:spLocks noGrp="1"/>
          </p:cNvSpPr>
          <p:nvPr>
            <p:ph type="subTitle" idx="1"/>
          </p:nvPr>
        </p:nvSpPr>
        <p:spPr>
          <a:xfrm>
            <a:off x="685800" y="3347553"/>
            <a:ext cx="8305800" cy="1453047"/>
          </a:xfrm>
        </p:spPr>
        <p:txBody>
          <a:bodyPr/>
          <a:lstStyle/>
          <a:p>
            <a:pPr marR="0" eaLnBrk="1" hangingPunct="1">
              <a:spcBef>
                <a:spcPts val="0"/>
              </a:spcBef>
            </a:pPr>
            <a:r>
              <a:rPr lang="en-US" sz="3600" dirty="0" smtClean="0"/>
              <a:t>Project Scheduling: </a:t>
            </a:r>
          </a:p>
          <a:p>
            <a:pPr marR="0" eaLnBrk="1" hangingPunct="1">
              <a:spcBef>
                <a:spcPts val="0"/>
              </a:spcBef>
            </a:pPr>
            <a:r>
              <a:rPr lang="en-US" sz="3600" dirty="0" smtClean="0"/>
              <a:t>Critical Path, Duration, Laddering</a:t>
            </a:r>
          </a:p>
        </p:txBody>
      </p:sp>
      <p:sp>
        <p:nvSpPr>
          <p:cNvPr id="4" name="Slide Number Placeholder 3"/>
          <p:cNvSpPr>
            <a:spLocks noGrp="1"/>
          </p:cNvSpPr>
          <p:nvPr>
            <p:ph type="sldNum" sz="quarter" idx="11"/>
          </p:nvPr>
        </p:nvSpPr>
        <p:spPr>
          <a:xfrm>
            <a:off x="8229600" y="6264275"/>
            <a:ext cx="762000" cy="365125"/>
          </a:xfrm>
        </p:spPr>
        <p:txBody>
          <a:bodyPr wrap="square" numCol="1" anchorCtr="0" compatLnSpc="1">
            <a:prstTxWarp prst="textNoShape">
              <a:avLst/>
            </a:prstTxWarp>
          </a:bodyPr>
          <a:lstStyle/>
          <a:p>
            <a:pPr fontAlgn="base">
              <a:spcBef>
                <a:spcPct val="0"/>
              </a:spcBef>
              <a:spcAft>
                <a:spcPct val="0"/>
              </a:spcAft>
              <a:defRPr/>
            </a:pPr>
            <a:r>
              <a:rPr lang="en-US" dirty="0">
                <a:solidFill>
                  <a:srgbClr val="D1EAEE"/>
                </a:solidFill>
                <a:cs typeface="Arial" charset="0"/>
              </a:rPr>
              <a:t>09-0</a:t>
            </a:r>
            <a:fld id="{B4449249-D61F-42AD-B2E9-A9FE5E71703D}" type="slidenum">
              <a:rPr lang="en-US">
                <a:solidFill>
                  <a:srgbClr val="D1EAEE"/>
                </a:solidFill>
                <a:cs typeface="Arial" charset="0"/>
              </a:rPr>
              <a:pPr fontAlgn="base">
                <a:spcBef>
                  <a:spcPct val="0"/>
                </a:spcBef>
                <a:spcAft>
                  <a:spcPct val="0"/>
                </a:spcAft>
                <a:defRPr/>
              </a:pPr>
              <a:t>1</a:t>
            </a:fld>
            <a:endParaRPr lang="en-US" dirty="0">
              <a:solidFill>
                <a:srgbClr val="D1EAEE"/>
              </a:solidFill>
              <a:cs typeface="Arial" charset="0"/>
            </a:endParaRPr>
          </a:p>
        </p:txBody>
      </p:sp>
      <p:sp>
        <p:nvSpPr>
          <p:cNvPr id="7" name="Title 1"/>
          <p:cNvSpPr txBox="1">
            <a:spLocks/>
          </p:cNvSpPr>
          <p:nvPr/>
        </p:nvSpPr>
        <p:spPr bwMode="auto">
          <a:xfrm>
            <a:off x="2057400" y="1683064"/>
            <a:ext cx="6934200" cy="1828800"/>
          </a:xfrm>
          <a:prstGeom prst="rect">
            <a:avLst/>
          </a:prstGeom>
          <a:noFill/>
          <a:ln w="9525">
            <a:noFill/>
            <a:miter lim="800000"/>
            <a:headEnd/>
            <a:tailEnd/>
          </a:ln>
        </p:spPr>
        <p:txBody>
          <a:bodyPr vert="horz" wrap="square" lIns="0" tIns="0" rIns="18288" bIns="0" numCol="1" anchor="b" anchorCtr="0" compatLnSpc="1">
            <a:prstTxWarp prst="textNoShape">
              <a:avLst/>
            </a:prstTxWarp>
            <a:normAutofit/>
            <a:scene3d>
              <a:camera prst="orthographicFront"/>
              <a:lightRig rig="freezing" dir="t">
                <a:rot lat="0" lon="0" rev="5640000"/>
              </a:lightRig>
            </a:scene3d>
            <a:sp3d prstMaterial="flat">
              <a:bevelT w="38100" h="38100"/>
              <a:contourClr>
                <a:schemeClr val="tx2"/>
              </a:contourClr>
            </a:sp3d>
          </a:bodyPr>
          <a:lstStyle>
            <a:lvl1pPr algn="r" rtl="0" eaLnBrk="0" fontAlgn="base" hangingPunct="0">
              <a:spcBef>
                <a:spcPct val="0"/>
              </a:spcBef>
              <a:spcAft>
                <a:spcPct val="0"/>
              </a:spcAft>
              <a:buNone/>
              <a:defRPr sz="5600" b="1" i="0" u="none"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a:lstStyle>
          <a:p>
            <a:pPr eaLnBrk="1" fontAlgn="auto" hangingPunct="1">
              <a:spcAft>
                <a:spcPts val="0"/>
              </a:spcAft>
              <a:defRPr/>
            </a:pPr>
            <a:r>
              <a:rPr lang="en-US" dirty="0" smtClean="0"/>
              <a:t>MGMT 6058 </a:t>
            </a:r>
            <a:br>
              <a:rPr lang="en-US" dirty="0" smtClean="0"/>
            </a:br>
            <a:r>
              <a:rPr lang="en-US" dirty="0" smtClean="0"/>
              <a:t>Module 4</a:t>
            </a:r>
            <a:endParaRPr lang="en-US" dirty="0"/>
          </a:p>
        </p:txBody>
      </p:sp>
      <p:sp>
        <p:nvSpPr>
          <p:cNvPr id="13" name="TextBox 12"/>
          <p:cNvSpPr txBox="1"/>
          <p:nvPr/>
        </p:nvSpPr>
        <p:spPr>
          <a:xfrm>
            <a:off x="3399151" y="5214649"/>
            <a:ext cx="3992249" cy="24622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CA" sz="1000" dirty="0"/>
              <a:t>M4 PRINTOUT or DIGITAL </a:t>
            </a:r>
            <a:r>
              <a:rPr lang="en-CA" sz="1000" dirty="0" err="1"/>
              <a:t>Std</a:t>
            </a:r>
            <a:r>
              <a:rPr lang="en-CA" sz="1000" dirty="0"/>
              <a:t> Dev on critical path Delta proj.docx</a:t>
            </a:r>
          </a:p>
        </p:txBody>
      </p:sp>
      <p:sp>
        <p:nvSpPr>
          <p:cNvPr id="8" name="TextBox 7"/>
          <p:cNvSpPr txBox="1"/>
          <p:nvPr/>
        </p:nvSpPr>
        <p:spPr>
          <a:xfrm>
            <a:off x="366564" y="4752093"/>
            <a:ext cx="3163873" cy="24622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CA" sz="1000" dirty="0"/>
              <a:t>M4 HANDOUT EXERCISE Delta </a:t>
            </a:r>
            <a:r>
              <a:rPr lang="en-CA" sz="1000" dirty="0" err="1"/>
              <a:t>Proj</a:t>
            </a:r>
            <a:r>
              <a:rPr lang="en-CA" sz="1000" dirty="0"/>
              <a:t> </a:t>
            </a:r>
            <a:r>
              <a:rPr lang="en-CA" sz="1000" dirty="0" err="1"/>
              <a:t>Fw</a:t>
            </a:r>
            <a:r>
              <a:rPr lang="en-CA" sz="1000" dirty="0"/>
              <a:t> Pass V1.pptx</a:t>
            </a:r>
          </a:p>
        </p:txBody>
      </p:sp>
      <p:sp>
        <p:nvSpPr>
          <p:cNvPr id="15" name="TextBox 14"/>
          <p:cNvSpPr txBox="1"/>
          <p:nvPr/>
        </p:nvSpPr>
        <p:spPr>
          <a:xfrm>
            <a:off x="3399151" y="5588622"/>
            <a:ext cx="4474287" cy="40011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CA" sz="1000" dirty="0"/>
              <a:t>M4 Math is Fun, Standard Normal Distribution Table</a:t>
            </a:r>
            <a:endParaRPr lang="en-CA" sz="1000" dirty="0" smtClean="0"/>
          </a:p>
          <a:p>
            <a:r>
              <a:rPr lang="en-CA" sz="1000" dirty="0">
                <a:hlinkClick r:id="rId2"/>
              </a:rPr>
              <a:t>https://www.mathsisfun.com/data/standard-normal-distribution-table.html</a:t>
            </a:r>
            <a:endParaRPr lang="en-CA" sz="1000" dirty="0"/>
          </a:p>
        </p:txBody>
      </p:sp>
      <p:sp>
        <p:nvSpPr>
          <p:cNvPr id="19" name="Action Button: Sound 18">
            <a:hlinkClick r:id="" action="ppaction://noaction" highlightClick="1">
              <a:snd r:embed="rId3" name="applause.wav"/>
            </a:hlinkClick>
          </p:cNvPr>
          <p:cNvSpPr/>
          <p:nvPr/>
        </p:nvSpPr>
        <p:spPr>
          <a:xfrm>
            <a:off x="6242154" y="6027574"/>
            <a:ext cx="2210512" cy="609600"/>
          </a:xfrm>
          <a:prstGeom prst="actionButtonSoun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1000" dirty="0" smtClean="0"/>
              <a:t>Use the Z Tables in the </a:t>
            </a:r>
            <a:r>
              <a:rPr lang="fr-FR" sz="1000" dirty="0"/>
              <a:t>Normal Distribution </a:t>
            </a:r>
            <a:r>
              <a:rPr lang="fr-FR" sz="1000" dirty="0" smtClean="0"/>
              <a:t>Table.pdf on FOL</a:t>
            </a:r>
            <a:r>
              <a:rPr lang="en-CA" sz="1000" dirty="0" smtClean="0"/>
              <a:t> </a:t>
            </a:r>
            <a:endParaRPr lang="en-CA" sz="1000" dirty="0"/>
          </a:p>
        </p:txBody>
      </p:sp>
      <p:sp>
        <p:nvSpPr>
          <p:cNvPr id="28" name="Footer Placeholder 18"/>
          <p:cNvSpPr>
            <a:spLocks noGrp="1"/>
          </p:cNvSpPr>
          <p:nvPr>
            <p:ph type="ftr" sz="quarter" idx="10"/>
          </p:nvPr>
        </p:nvSpPr>
        <p:spPr>
          <a:xfrm>
            <a:off x="152400" y="6553200"/>
            <a:ext cx="7162800" cy="228600"/>
          </a:xfrm>
        </p:spPr>
        <p:txBody>
          <a:bodyPr/>
          <a:lstStyle>
            <a:lvl1pPr>
              <a:defRPr sz="1000"/>
            </a:lvl1pPr>
          </a:lstStyle>
          <a:p>
            <a:pPr algn="l">
              <a:defRPr/>
            </a:pPr>
            <a:r>
              <a:rPr lang="en-CA" dirty="0" smtClean="0"/>
              <a:t>Adapted from Pearson’s slides for Project Management: Achieving Competitive Advantage, 3rd Edition, 2013</a:t>
            </a:r>
            <a:endParaRPr lang="en-US" dirty="0"/>
          </a:p>
        </p:txBody>
      </p:sp>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9440" y="5404350"/>
            <a:ext cx="999831" cy="707197"/>
          </a:xfrm>
          <a:prstGeom prst="rect">
            <a:avLst/>
          </a:prstGeom>
        </p:spPr>
      </p:pic>
      <p:sp>
        <p:nvSpPr>
          <p:cNvPr id="29" name="TextBox 28"/>
          <p:cNvSpPr txBox="1"/>
          <p:nvPr/>
        </p:nvSpPr>
        <p:spPr>
          <a:xfrm>
            <a:off x="3399151" y="129319"/>
            <a:ext cx="2468249" cy="923330"/>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lang="en-CA" b="1" kern="0" dirty="0"/>
              <a:t>S</a:t>
            </a:r>
            <a:r>
              <a:rPr kumimoji="0" lang="en-CA" sz="1800" b="1" i="0" u="none" strike="noStrike" kern="0" cap="none" spc="0" normalizeH="0" baseline="0" noProof="0" dirty="0" err="1" smtClean="0">
                <a:ln>
                  <a:noFill/>
                </a:ln>
                <a:effectLst/>
                <a:uLnTx/>
                <a:uFillTx/>
              </a:rPr>
              <a:t>ome</a:t>
            </a:r>
            <a:r>
              <a:rPr kumimoji="0" lang="en-CA" sz="1800" b="1" i="0" u="none" strike="noStrike" kern="0" cap="none" spc="0" normalizeH="0" baseline="0" noProof="0" dirty="0" smtClean="0">
                <a:ln>
                  <a:noFill/>
                </a:ln>
                <a:effectLst/>
                <a:uLnTx/>
                <a:uFillTx/>
              </a:rPr>
              <a:t> slides are exclusive to either  6056 or 6058</a:t>
            </a:r>
          </a:p>
        </p:txBody>
      </p:sp>
      <p:pic>
        <p:nvPicPr>
          <p:cNvPr id="32" name="Picture 3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9800" y="134808"/>
            <a:ext cx="1440000" cy="823755"/>
          </a:xfrm>
          <a:prstGeom prst="rect">
            <a:avLst/>
          </a:prstGeom>
          <a:ln w="53975">
            <a:solidFill>
              <a:srgbClr val="FF0000"/>
            </a:solidFill>
          </a:ln>
        </p:spPr>
      </p:pic>
      <p:pic>
        <p:nvPicPr>
          <p:cNvPr id="33" name="Picture 32"/>
          <p:cNvPicPr>
            <a:picLocks noChangeAspect="1"/>
          </p:cNvPicPr>
          <p:nvPr/>
        </p:nvPicPr>
        <p:blipFill>
          <a:blip r:embed="rId6">
            <a:duotone>
              <a:prstClr val="black"/>
              <a:srgbClr val="39639D">
                <a:tint val="45000"/>
                <a:satMod val="400000"/>
              </a:srgbClr>
            </a:duotone>
            <a:extLst>
              <a:ext uri="{28A0092B-C50C-407E-A947-70E740481C1C}">
                <a14:useLocalDpi xmlns:a14="http://schemas.microsoft.com/office/drawing/2010/main" val="0"/>
              </a:ext>
            </a:extLst>
          </a:blip>
          <a:stretch>
            <a:fillRect/>
          </a:stretch>
        </p:blipFill>
        <p:spPr>
          <a:xfrm>
            <a:off x="7591098" y="142818"/>
            <a:ext cx="1440000" cy="807734"/>
          </a:xfrm>
          <a:prstGeom prst="rect">
            <a:avLst/>
          </a:prstGeom>
          <a:ln w="50800">
            <a:solidFill>
              <a:srgbClr val="FF0000"/>
            </a:solidFill>
          </a:ln>
        </p:spPr>
      </p:pic>
      <p:pic>
        <p:nvPicPr>
          <p:cNvPr id="34" name="Picture 3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0590" y="2760731"/>
            <a:ext cx="490119" cy="494743"/>
          </a:xfrm>
          <a:prstGeom prst="rect">
            <a:avLst/>
          </a:prstGeom>
        </p:spPr>
      </p:pic>
      <p:pic>
        <p:nvPicPr>
          <p:cNvPr id="35" name="Picture 3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0590" y="2198738"/>
            <a:ext cx="457033" cy="457033"/>
          </a:xfrm>
          <a:prstGeom prst="rect">
            <a:avLst/>
          </a:prstGeom>
        </p:spPr>
      </p:pic>
      <p:pic>
        <p:nvPicPr>
          <p:cNvPr id="36" name="Picture 3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71454" y="3326018"/>
            <a:ext cx="588390" cy="588390"/>
          </a:xfrm>
          <a:prstGeom prst="rect">
            <a:avLst/>
          </a:prstGeom>
        </p:spPr>
      </p:pic>
      <p:pic>
        <p:nvPicPr>
          <p:cNvPr id="37" name="Picture 3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21119" y="213204"/>
            <a:ext cx="602003" cy="637992"/>
          </a:xfrm>
          <a:prstGeom prst="rect">
            <a:avLst/>
          </a:prstGeom>
        </p:spPr>
      </p:pic>
      <p:pic>
        <p:nvPicPr>
          <p:cNvPr id="38" name="Picture 3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76457" y="1589480"/>
            <a:ext cx="545301" cy="545301"/>
          </a:xfrm>
          <a:prstGeom prst="rect">
            <a:avLst/>
          </a:prstGeom>
        </p:spPr>
      </p:pic>
      <p:sp>
        <p:nvSpPr>
          <p:cNvPr id="39" name="TextBox 38"/>
          <p:cNvSpPr txBox="1"/>
          <p:nvPr/>
        </p:nvSpPr>
        <p:spPr>
          <a:xfrm>
            <a:off x="821758" y="314759"/>
            <a:ext cx="1447800"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CA" sz="1400" kern="0" dirty="0" smtClean="0"/>
              <a:t>Exercises</a:t>
            </a:r>
            <a:endParaRPr kumimoji="0" lang="en-CA" sz="1400" i="0" u="none" strike="noStrike" kern="0" cap="none" spc="0" normalizeH="0" baseline="0" noProof="0" dirty="0" smtClean="0">
              <a:ln>
                <a:noFill/>
              </a:ln>
              <a:effectLst/>
              <a:uLnTx/>
              <a:uFillTx/>
            </a:endParaRPr>
          </a:p>
        </p:txBody>
      </p:sp>
      <p:sp>
        <p:nvSpPr>
          <p:cNvPr id="40" name="TextBox 39"/>
          <p:cNvSpPr txBox="1"/>
          <p:nvPr/>
        </p:nvSpPr>
        <p:spPr>
          <a:xfrm>
            <a:off x="821758" y="1583624"/>
            <a:ext cx="831460"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CA" sz="1400" kern="0" dirty="0" smtClean="0"/>
              <a:t>Videos</a:t>
            </a:r>
            <a:endParaRPr kumimoji="0" lang="en-CA" sz="1400" i="0" u="none" strike="noStrike" kern="0" cap="none" spc="0" normalizeH="0" baseline="0" noProof="0" dirty="0" smtClean="0">
              <a:ln>
                <a:noFill/>
              </a:ln>
              <a:effectLst/>
              <a:uLnTx/>
              <a:uFillTx/>
            </a:endParaRPr>
          </a:p>
        </p:txBody>
      </p:sp>
      <p:sp>
        <p:nvSpPr>
          <p:cNvPr id="41" name="TextBox 40"/>
          <p:cNvSpPr txBox="1"/>
          <p:nvPr/>
        </p:nvSpPr>
        <p:spPr>
          <a:xfrm>
            <a:off x="810709" y="2174176"/>
            <a:ext cx="842509"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CA" sz="1400" kern="0" dirty="0" smtClean="0"/>
              <a:t>Solution</a:t>
            </a:r>
            <a:r>
              <a:rPr lang="en-CA" sz="1400" kern="0" dirty="0"/>
              <a:t/>
            </a:r>
            <a:br>
              <a:rPr lang="en-CA" sz="1400" kern="0" dirty="0"/>
            </a:br>
            <a:r>
              <a:rPr lang="en-CA" sz="1400" kern="0" dirty="0" smtClean="0"/>
              <a:t>Slide</a:t>
            </a:r>
            <a:endParaRPr kumimoji="0" lang="en-CA" sz="1400" i="0" u="none" strike="noStrike" kern="0" cap="none" spc="0" normalizeH="0" baseline="0" noProof="0" dirty="0" smtClean="0">
              <a:ln>
                <a:noFill/>
              </a:ln>
              <a:effectLst/>
              <a:uLnTx/>
              <a:uFillTx/>
            </a:endParaRPr>
          </a:p>
        </p:txBody>
      </p:sp>
      <p:sp>
        <p:nvSpPr>
          <p:cNvPr id="42" name="TextBox 41"/>
          <p:cNvSpPr txBox="1"/>
          <p:nvPr/>
        </p:nvSpPr>
        <p:spPr>
          <a:xfrm>
            <a:off x="777623" y="2736792"/>
            <a:ext cx="1098802"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CA" sz="1400" kern="0" noProof="0" dirty="0" smtClean="0"/>
              <a:t>PPT </a:t>
            </a:r>
            <a:br>
              <a:rPr lang="en-CA" sz="1400" kern="0" noProof="0" dirty="0" smtClean="0"/>
            </a:br>
            <a:r>
              <a:rPr lang="en-CA" sz="1400" kern="0" noProof="0" dirty="0" smtClean="0"/>
              <a:t>Animations</a:t>
            </a:r>
            <a:endParaRPr kumimoji="0" lang="en-CA" sz="1400" i="0" u="none" strike="noStrike" kern="0" cap="none" spc="0" normalizeH="0" baseline="0" noProof="0" dirty="0" smtClean="0">
              <a:ln>
                <a:noFill/>
              </a:ln>
              <a:effectLst/>
              <a:uLnTx/>
              <a:uFillTx/>
            </a:endParaRPr>
          </a:p>
        </p:txBody>
      </p:sp>
      <p:sp>
        <p:nvSpPr>
          <p:cNvPr id="43" name="TextBox 42"/>
          <p:cNvSpPr txBox="1"/>
          <p:nvPr/>
        </p:nvSpPr>
        <p:spPr>
          <a:xfrm>
            <a:off x="777623" y="3355680"/>
            <a:ext cx="1098802"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CA" sz="1400" kern="0" noProof="0" dirty="0" smtClean="0"/>
              <a:t>Exercise </a:t>
            </a:r>
            <a:br>
              <a:rPr lang="en-CA" sz="1400" kern="0" noProof="0" dirty="0" smtClean="0"/>
            </a:br>
            <a:r>
              <a:rPr lang="en-CA" sz="1400" kern="0" noProof="0" dirty="0" smtClean="0"/>
              <a:t>Simulation</a:t>
            </a:r>
            <a:endParaRPr kumimoji="0" lang="en-CA" sz="1400" i="0" u="none" strike="noStrike" kern="0" cap="none" spc="0" normalizeH="0" baseline="0" noProof="0" dirty="0" smtClean="0">
              <a:ln>
                <a:noFill/>
              </a:ln>
              <a:effectLst/>
              <a:uLnTx/>
              <a:uFillTx/>
            </a:endParaRPr>
          </a:p>
        </p:txBody>
      </p:sp>
      <p:sp>
        <p:nvSpPr>
          <p:cNvPr id="44" name="Octagon 43"/>
          <p:cNvSpPr>
            <a:spLocks noChangeAspect="1"/>
          </p:cNvSpPr>
          <p:nvPr/>
        </p:nvSpPr>
        <p:spPr>
          <a:xfrm>
            <a:off x="266676" y="871918"/>
            <a:ext cx="544033" cy="544033"/>
          </a:xfrm>
          <a:prstGeom prst="oct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nstantia"/>
              <a:ea typeface="+mn-ea"/>
              <a:cs typeface="+mn-cs"/>
            </a:endParaRPr>
          </a:p>
        </p:txBody>
      </p:sp>
      <p:sp>
        <p:nvSpPr>
          <p:cNvPr id="45" name="TextBox 44"/>
          <p:cNvSpPr txBox="1"/>
          <p:nvPr/>
        </p:nvSpPr>
        <p:spPr>
          <a:xfrm>
            <a:off x="817146" y="887761"/>
            <a:ext cx="1548000"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CA" sz="1400" kern="0" dirty="0" smtClean="0"/>
              <a:t>Do the exercise</a:t>
            </a:r>
            <a:br>
              <a:rPr lang="en-CA" sz="1400" kern="0" dirty="0" smtClean="0"/>
            </a:br>
            <a:r>
              <a:rPr lang="en-CA" sz="1400" kern="0" dirty="0" smtClean="0"/>
              <a:t>prior to next slide</a:t>
            </a:r>
            <a:endParaRPr kumimoji="0" lang="en-CA" sz="1400" i="0" u="none" strike="noStrike" kern="0" cap="none" spc="0" normalizeH="0" baseline="0" noProof="0" dirty="0" smtClean="0">
              <a:ln>
                <a:noFill/>
              </a:ln>
              <a:effectLst/>
              <a:uLnTx/>
              <a:uFillTx/>
            </a:endParaRPr>
          </a:p>
        </p:txBody>
      </p:sp>
      <p:grpSp>
        <p:nvGrpSpPr>
          <p:cNvPr id="46" name="Group 45"/>
          <p:cNvGrpSpPr/>
          <p:nvPr/>
        </p:nvGrpSpPr>
        <p:grpSpPr>
          <a:xfrm>
            <a:off x="7381439" y="4892389"/>
            <a:ext cx="492233" cy="609251"/>
            <a:chOff x="7871950" y="1738712"/>
            <a:chExt cx="1109568" cy="1457070"/>
          </a:xfrm>
        </p:grpSpPr>
        <p:pic>
          <p:nvPicPr>
            <p:cNvPr id="47" name="Picture 4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871950" y="1738712"/>
              <a:ext cx="1109568" cy="1457070"/>
            </a:xfrm>
            <a:prstGeom prst="rect">
              <a:avLst/>
            </a:prstGeom>
          </p:spPr>
        </p:pic>
        <p:sp>
          <p:nvSpPr>
            <p:cNvPr id="48" name="TextBox 47"/>
            <p:cNvSpPr txBox="1"/>
            <p:nvPr/>
          </p:nvSpPr>
          <p:spPr>
            <a:xfrm>
              <a:off x="7897668" y="1978833"/>
              <a:ext cx="1041076" cy="910856"/>
            </a:xfrm>
            <a:prstGeom prst="rect">
              <a:avLst/>
            </a:prstGeom>
            <a:noFill/>
          </p:spPr>
          <p:txBody>
            <a:bodyPr wrap="square" rtlCol="0">
              <a:spAutoFit/>
            </a:bodyPr>
            <a:lstStyle/>
            <a:p>
              <a:pPr algn="ctr"/>
              <a:r>
                <a:rPr lang="en-CA" sz="1050" dirty="0" smtClean="0">
                  <a:solidFill>
                    <a:schemeClr val="bg1"/>
                  </a:solidFill>
                  <a:latin typeface="Arial" panose="020B0604020202020204" pitchFamily="34" charset="0"/>
                  <a:cs typeface="Arial" panose="020B0604020202020204" pitchFamily="34" charset="0"/>
                </a:rPr>
                <a:t>Printout</a:t>
              </a:r>
              <a:endParaRPr lang="en-CA" sz="1050" dirty="0" smtClean="0">
                <a:solidFill>
                  <a:schemeClr val="bg1"/>
                </a:solidFill>
                <a:latin typeface="+mj-lt"/>
              </a:endParaRPr>
            </a:p>
          </p:txBody>
        </p:sp>
      </p:grpSp>
      <p:sp>
        <p:nvSpPr>
          <p:cNvPr id="49" name="TextBox 48"/>
          <p:cNvSpPr txBox="1"/>
          <p:nvPr/>
        </p:nvSpPr>
        <p:spPr>
          <a:xfrm>
            <a:off x="1249271" y="5528254"/>
            <a:ext cx="2149880"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CA" sz="1400" kern="0" dirty="0" smtClean="0"/>
              <a:t>See text in “slide note” for more details </a:t>
            </a:r>
            <a:endParaRPr kumimoji="0" lang="en-CA" sz="1400" i="0" u="none" strike="noStrike" kern="0" cap="none" spc="0" normalizeH="0" baseline="0" noProof="0" dirty="0" smtClean="0">
              <a:ln>
                <a:noFill/>
              </a:ln>
              <a:effectLst/>
              <a:uLnTx/>
              <a:uFillTx/>
            </a:endParaRPr>
          </a:p>
        </p:txBody>
      </p:sp>
      <p:sp>
        <p:nvSpPr>
          <p:cNvPr id="31" name="TextBox 30"/>
          <p:cNvSpPr txBox="1"/>
          <p:nvPr/>
        </p:nvSpPr>
        <p:spPr>
          <a:xfrm>
            <a:off x="3880177" y="4848177"/>
            <a:ext cx="2971800" cy="253916"/>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CA" sz="1000" dirty="0"/>
              <a:t>M4 Digital EXERCISE Delta </a:t>
            </a:r>
            <a:r>
              <a:rPr lang="en-CA" sz="1000" dirty="0" err="1"/>
              <a:t>Proj</a:t>
            </a:r>
            <a:r>
              <a:rPr lang="en-CA" sz="1000" dirty="0"/>
              <a:t> </a:t>
            </a:r>
            <a:r>
              <a:rPr lang="en-CA" sz="1000" dirty="0" err="1"/>
              <a:t>Fw</a:t>
            </a:r>
            <a:r>
              <a:rPr lang="en-CA" sz="1000" dirty="0"/>
              <a:t> Pass V1.xlsx</a:t>
            </a:r>
          </a:p>
        </p:txBody>
      </p:sp>
      <p:grpSp>
        <p:nvGrpSpPr>
          <p:cNvPr id="50" name="Group 49"/>
          <p:cNvGrpSpPr/>
          <p:nvPr/>
        </p:nvGrpSpPr>
        <p:grpSpPr>
          <a:xfrm>
            <a:off x="6732930" y="4513004"/>
            <a:ext cx="492233" cy="609251"/>
            <a:chOff x="7871950" y="1738712"/>
            <a:chExt cx="1109568" cy="1457070"/>
          </a:xfrm>
        </p:grpSpPr>
        <p:pic>
          <p:nvPicPr>
            <p:cNvPr id="51" name="Picture 5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871950" y="1738712"/>
              <a:ext cx="1109568" cy="1457070"/>
            </a:xfrm>
            <a:prstGeom prst="rect">
              <a:avLst/>
            </a:prstGeom>
          </p:spPr>
        </p:pic>
        <p:sp>
          <p:nvSpPr>
            <p:cNvPr id="52" name="TextBox 51"/>
            <p:cNvSpPr txBox="1"/>
            <p:nvPr/>
          </p:nvSpPr>
          <p:spPr>
            <a:xfrm>
              <a:off x="7897668" y="1978833"/>
              <a:ext cx="1041076" cy="809678"/>
            </a:xfrm>
            <a:prstGeom prst="rect">
              <a:avLst/>
            </a:prstGeom>
            <a:noFill/>
          </p:spPr>
          <p:txBody>
            <a:bodyPr wrap="square" rtlCol="0">
              <a:spAutoFit/>
            </a:bodyPr>
            <a:lstStyle/>
            <a:p>
              <a:pPr algn="ctr"/>
              <a:r>
                <a:rPr lang="en-CA" sz="800" dirty="0" smtClean="0">
                  <a:solidFill>
                    <a:prstClr val="black"/>
                  </a:solidFill>
                  <a:latin typeface="Arial" panose="020B0604020202020204" pitchFamily="34" charset="0"/>
                  <a:cs typeface="Arial" panose="020B0604020202020204" pitchFamily="34" charset="0"/>
                </a:rPr>
                <a:t>Use</a:t>
              </a:r>
              <a:br>
                <a:rPr lang="en-CA" sz="800" dirty="0" smtClean="0">
                  <a:solidFill>
                    <a:prstClr val="black"/>
                  </a:solidFill>
                  <a:latin typeface="Arial" panose="020B0604020202020204" pitchFamily="34" charset="0"/>
                  <a:cs typeface="Arial" panose="020B0604020202020204" pitchFamily="34" charset="0"/>
                </a:rPr>
              </a:br>
              <a:r>
                <a:rPr lang="en-CA" sz="800" dirty="0" smtClean="0">
                  <a:solidFill>
                    <a:prstClr val="black"/>
                  </a:solidFill>
                  <a:latin typeface="Arial" panose="020B0604020202020204" pitchFamily="34" charset="0"/>
                  <a:cs typeface="Arial" panose="020B0604020202020204" pitchFamily="34" charset="0"/>
                </a:rPr>
                <a:t>Excel</a:t>
              </a:r>
              <a:endParaRPr lang="en-CA" sz="800" dirty="0" smtClean="0">
                <a:solidFill>
                  <a:prstClr val="black"/>
                </a:solidFill>
                <a:latin typeface="Calibri"/>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7848600" y="6356350"/>
            <a:ext cx="762000" cy="365125"/>
          </a:xfrm>
        </p:spPr>
        <p:txBody>
          <a:bodyPr wrap="square" numCol="1" anchorCtr="0" compatLnSpc="1">
            <a:prstTxWarp prst="textNoShape">
              <a:avLst/>
            </a:prstTxWarp>
          </a:bodyPr>
          <a:lstStyle/>
          <a:p>
            <a:pPr fontAlgn="base">
              <a:spcBef>
                <a:spcPct val="0"/>
              </a:spcBef>
              <a:spcAft>
                <a:spcPct val="0"/>
              </a:spcAft>
              <a:defRPr/>
            </a:pPr>
            <a:r>
              <a:rPr lang="en-US">
                <a:solidFill>
                  <a:srgbClr val="045C75"/>
                </a:solidFill>
                <a:cs typeface="Arial" charset="0"/>
              </a:rPr>
              <a:t>09-</a:t>
            </a:r>
            <a:fld id="{254FDFC0-6860-42DB-B40C-ABAB63BE351A}" type="slidenum">
              <a:rPr lang="en-US">
                <a:solidFill>
                  <a:srgbClr val="045C75"/>
                </a:solidFill>
                <a:cs typeface="Arial" charset="0"/>
              </a:rPr>
              <a:pPr fontAlgn="base">
                <a:spcBef>
                  <a:spcPct val="0"/>
                </a:spcBef>
                <a:spcAft>
                  <a:spcPct val="0"/>
                </a:spcAft>
                <a:defRPr/>
              </a:pPr>
              <a:t>10</a:t>
            </a:fld>
            <a:endParaRPr lang="en-US">
              <a:solidFill>
                <a:srgbClr val="045C75"/>
              </a:solidFill>
              <a:cs typeface="Arial"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1446" y="401421"/>
            <a:ext cx="2749205" cy="1351233"/>
          </a:xfrm>
          <a:prstGeom prst="rect">
            <a:avLst/>
          </a:prstGeom>
        </p:spPr>
      </p:pic>
      <p:sp>
        <p:nvSpPr>
          <p:cNvPr id="13" name="Line 19"/>
          <p:cNvSpPr>
            <a:spLocks noChangeShapeType="1"/>
          </p:cNvSpPr>
          <p:nvPr/>
        </p:nvSpPr>
        <p:spPr bwMode="auto">
          <a:xfrm flipV="1">
            <a:off x="5550874" y="3032013"/>
            <a:ext cx="1017738" cy="1727213"/>
          </a:xfrm>
          <a:prstGeom prst="line">
            <a:avLst/>
          </a:prstGeom>
          <a:noFill/>
          <a:ln w="38100">
            <a:solidFill>
              <a:schemeClr val="tx1"/>
            </a:solidFill>
            <a:round/>
            <a:headEnd/>
            <a:tailEnd type="triangle" w="lg" len="lg"/>
          </a:ln>
        </p:spPr>
        <p:txBody>
          <a:bodyPr/>
          <a:lstStyle/>
          <a:p>
            <a:endParaRPr lang="en-US"/>
          </a:p>
        </p:txBody>
      </p:sp>
      <p:sp>
        <p:nvSpPr>
          <p:cNvPr id="14" name="Rectangle 2"/>
          <p:cNvSpPr txBox="1">
            <a:spLocks noChangeArrowheads="1"/>
          </p:cNvSpPr>
          <p:nvPr/>
        </p:nvSpPr>
        <p:spPr>
          <a:xfrm>
            <a:off x="3237346" y="201886"/>
            <a:ext cx="4992583" cy="1475950"/>
          </a:xfrm>
          <a:prstGeom prst="rect">
            <a:avLst/>
          </a:prstGeom>
          <a:effectLst>
            <a:glow rad="127000">
              <a:schemeClr val="bg1"/>
            </a:glow>
          </a:effectLst>
        </p:spPr>
        <p:txBody>
          <a:bodyPr>
            <a:noAutofit/>
          </a:bodyPr>
          <a:lstStyle>
            <a:lvl1pPr algn="l" rtl="0" eaLnBrk="0" fontAlgn="base" hangingPunct="0">
              <a:spcBef>
                <a:spcPct val="0"/>
              </a:spcBef>
              <a:spcAft>
                <a:spcPct val="0"/>
              </a:spcAft>
              <a:defRPr sz="5000" b="0" i="0" u="none"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a:lstStyle>
          <a:p>
            <a:pPr eaLnBrk="1" hangingPunct="1"/>
            <a:r>
              <a:rPr lang="en-US" sz="2400" b="1" dirty="0" smtClean="0">
                <a:solidFill>
                  <a:srgbClr val="FF0000"/>
                </a:solidFill>
              </a:rPr>
              <a:t>A 2</a:t>
            </a:r>
            <a:r>
              <a:rPr lang="en-US" sz="2400" b="1" baseline="30000" dirty="0" smtClean="0">
                <a:solidFill>
                  <a:srgbClr val="FF0000"/>
                </a:solidFill>
              </a:rPr>
              <a:t>nd</a:t>
            </a:r>
            <a:r>
              <a:rPr lang="en-US" sz="2400" b="1" dirty="0" smtClean="0">
                <a:solidFill>
                  <a:srgbClr val="FF0000"/>
                </a:solidFill>
              </a:rPr>
              <a:t>  Example of AON node details </a:t>
            </a:r>
            <a:r>
              <a:rPr lang="en-US" sz="2400" b="1" dirty="0" smtClean="0"/>
              <a:t>of an Early Start (ES), </a:t>
            </a:r>
            <a:r>
              <a:rPr lang="en-CA" sz="3200" b="1" dirty="0" smtClean="0">
                <a:solidFill>
                  <a:srgbClr val="00B0F0"/>
                </a:solidFill>
              </a:rPr>
              <a:t>when using Method 2, </a:t>
            </a:r>
            <a:r>
              <a:rPr lang="en-CA" sz="3200" b="1" dirty="0">
                <a:solidFill>
                  <a:srgbClr val="00B0F0"/>
                </a:solidFill>
              </a:rPr>
              <a:t>an approach of </a:t>
            </a:r>
            <a:r>
              <a:rPr lang="en-CA" sz="3200" b="1" dirty="0" smtClean="0">
                <a:solidFill>
                  <a:srgbClr val="00B0F0"/>
                </a:solidFill>
              </a:rPr>
              <a:t>one (1)</a:t>
            </a:r>
            <a:r>
              <a:rPr lang="en-CA" sz="2400" b="1" dirty="0" smtClean="0">
                <a:solidFill>
                  <a:srgbClr val="00B0F0"/>
                </a:solidFill>
              </a:rPr>
              <a:t> </a:t>
            </a:r>
            <a:r>
              <a:rPr lang="en-US" sz="2400" b="1" dirty="0" smtClean="0"/>
              <a:t>in </a:t>
            </a:r>
            <a:r>
              <a:rPr lang="en-US" sz="2400" b="1" dirty="0"/>
              <a:t>the ES of the first node.</a:t>
            </a:r>
          </a:p>
        </p:txBody>
      </p:sp>
      <p:sp>
        <p:nvSpPr>
          <p:cNvPr id="15" name="Text Box 4"/>
          <p:cNvSpPr txBox="1">
            <a:spLocks noChangeArrowheads="1"/>
          </p:cNvSpPr>
          <p:nvPr/>
        </p:nvSpPr>
        <p:spPr bwMode="auto">
          <a:xfrm>
            <a:off x="4775137" y="4759227"/>
            <a:ext cx="1365638" cy="830997"/>
          </a:xfrm>
          <a:prstGeom prst="rect">
            <a:avLst/>
          </a:prstGeom>
          <a:noFill/>
          <a:ln w="38100">
            <a:solidFill>
              <a:schemeClr val="tx1"/>
            </a:solidFill>
            <a:miter lim="800000"/>
            <a:headEnd/>
            <a:tailEnd/>
          </a:ln>
        </p:spPr>
        <p:txBody>
          <a:bodyPr wrap="square">
            <a:spAutoFit/>
          </a:bodyPr>
          <a:lstStyle/>
          <a:p>
            <a:pPr algn="ctr">
              <a:spcBef>
                <a:spcPct val="50000"/>
              </a:spcBef>
            </a:pPr>
            <a:r>
              <a:rPr lang="en-US" sz="2400" dirty="0" smtClean="0"/>
              <a:t>1   </a:t>
            </a:r>
            <a:r>
              <a:rPr lang="en-US" sz="2400" b="1" dirty="0" smtClean="0"/>
              <a:t>J</a:t>
            </a:r>
            <a:r>
              <a:rPr lang="en-US" sz="2400" dirty="0" smtClean="0"/>
              <a:t>   3</a:t>
            </a:r>
            <a:br>
              <a:rPr lang="en-US" sz="2400" dirty="0" smtClean="0"/>
            </a:br>
            <a:r>
              <a:rPr lang="en-US" sz="2400" dirty="0" err="1" smtClean="0"/>
              <a:t>Dur</a:t>
            </a:r>
            <a:r>
              <a:rPr lang="en-US" sz="2400" dirty="0" smtClean="0"/>
              <a:t> = 3</a:t>
            </a:r>
            <a:endParaRPr lang="en-US" sz="2400" dirty="0"/>
          </a:p>
        </p:txBody>
      </p:sp>
      <p:sp>
        <p:nvSpPr>
          <p:cNvPr id="19" name="Text Box 5"/>
          <p:cNvSpPr txBox="1">
            <a:spLocks noChangeArrowheads="1"/>
          </p:cNvSpPr>
          <p:nvPr/>
        </p:nvSpPr>
        <p:spPr bwMode="auto">
          <a:xfrm>
            <a:off x="6140774" y="2376267"/>
            <a:ext cx="913885" cy="637870"/>
          </a:xfrm>
          <a:prstGeom prst="rect">
            <a:avLst/>
          </a:prstGeom>
          <a:solidFill>
            <a:srgbClr val="FFC000"/>
          </a:solidFill>
          <a:ln w="38100">
            <a:solidFill>
              <a:schemeClr val="tx1"/>
            </a:solidFill>
            <a:miter lim="800000"/>
            <a:headEnd/>
            <a:tailEnd/>
          </a:ln>
        </p:spPr>
        <p:txBody>
          <a:bodyPr wrap="square">
            <a:noAutofit/>
          </a:bodyPr>
          <a:lstStyle/>
          <a:p>
            <a:pPr algn="ctr">
              <a:spcBef>
                <a:spcPts val="200"/>
              </a:spcBef>
            </a:pPr>
            <a:r>
              <a:rPr lang="en-US" sz="1600" dirty="0"/>
              <a:t>4</a:t>
            </a:r>
            <a:r>
              <a:rPr lang="en-US" sz="1600" dirty="0" smtClean="0"/>
              <a:t>   </a:t>
            </a:r>
            <a:r>
              <a:rPr lang="en-US" sz="1600" b="1" dirty="0" smtClean="0"/>
              <a:t>K</a:t>
            </a:r>
            <a:r>
              <a:rPr lang="en-US" sz="1600" dirty="0" smtClean="0"/>
              <a:t>   5</a:t>
            </a:r>
          </a:p>
          <a:p>
            <a:pPr algn="ctr">
              <a:spcBef>
                <a:spcPts val="200"/>
              </a:spcBef>
            </a:pPr>
            <a:r>
              <a:rPr lang="en-US" sz="1600" dirty="0" err="1" smtClean="0"/>
              <a:t>Dur</a:t>
            </a:r>
            <a:r>
              <a:rPr lang="en-US" sz="1600" dirty="0" smtClean="0"/>
              <a:t> </a:t>
            </a:r>
            <a:r>
              <a:rPr lang="en-US" sz="1600" dirty="0"/>
              <a:t>= 2</a:t>
            </a:r>
          </a:p>
        </p:txBody>
      </p:sp>
      <p:cxnSp>
        <p:nvCxnSpPr>
          <p:cNvPr id="20" name="AutoShape 11"/>
          <p:cNvCxnSpPr>
            <a:cxnSpLocks noChangeShapeType="1"/>
            <a:stCxn id="19" idx="3"/>
          </p:cNvCxnSpPr>
          <p:nvPr/>
        </p:nvCxnSpPr>
        <p:spPr bwMode="auto">
          <a:xfrm flipV="1">
            <a:off x="7054659" y="2693714"/>
            <a:ext cx="774181" cy="1488"/>
          </a:xfrm>
          <a:prstGeom prst="straightConnector1">
            <a:avLst/>
          </a:prstGeom>
          <a:noFill/>
          <a:ln w="38100">
            <a:solidFill>
              <a:schemeClr val="tx1"/>
            </a:solidFill>
            <a:round/>
            <a:headEnd/>
            <a:tailEnd type="triangle" w="lg" len="lg"/>
          </a:ln>
        </p:spPr>
      </p:cxnSp>
      <p:sp>
        <p:nvSpPr>
          <p:cNvPr id="21" name="Text Box 21"/>
          <p:cNvSpPr txBox="1">
            <a:spLocks noChangeArrowheads="1"/>
          </p:cNvSpPr>
          <p:nvPr/>
        </p:nvSpPr>
        <p:spPr bwMode="auto">
          <a:xfrm>
            <a:off x="6263328" y="4558683"/>
            <a:ext cx="2433672" cy="1938992"/>
          </a:xfrm>
          <a:prstGeom prst="rect">
            <a:avLst/>
          </a:prstGeom>
          <a:solidFill>
            <a:srgbClr val="FFC000"/>
          </a:solidFill>
          <a:ln w="9525">
            <a:noFill/>
            <a:miter lim="800000"/>
            <a:headEnd/>
            <a:tailEnd/>
          </a:ln>
        </p:spPr>
        <p:txBody>
          <a:bodyPr wrap="square">
            <a:spAutoFit/>
          </a:bodyPr>
          <a:lstStyle/>
          <a:p>
            <a:pPr algn="ctr">
              <a:spcBef>
                <a:spcPct val="50000"/>
              </a:spcBef>
            </a:pPr>
            <a:r>
              <a:rPr lang="en-US" sz="2400" b="1" dirty="0"/>
              <a:t>K</a:t>
            </a:r>
            <a:r>
              <a:rPr lang="en-US" sz="2400" dirty="0" smtClean="0"/>
              <a:t> is </a:t>
            </a:r>
            <a:r>
              <a:rPr lang="en-US" sz="2400" b="1" dirty="0" smtClean="0"/>
              <a:t>only</a:t>
            </a:r>
            <a:r>
              <a:rPr lang="en-US" sz="2400" dirty="0" smtClean="0"/>
              <a:t> occurring on the 4th and 5</a:t>
            </a:r>
            <a:r>
              <a:rPr lang="en-US" sz="2400" baseline="30000" dirty="0" smtClean="0"/>
              <a:t>th</a:t>
            </a:r>
            <a:r>
              <a:rPr lang="en-US" sz="2400" dirty="0" smtClean="0"/>
              <a:t> Day, </a:t>
            </a:r>
            <a:r>
              <a:rPr lang="en-US" sz="2400" b="1" dirty="0" smtClean="0"/>
              <a:t> </a:t>
            </a:r>
            <a:br>
              <a:rPr lang="en-US" sz="2400" b="1" dirty="0" smtClean="0"/>
            </a:br>
            <a:r>
              <a:rPr lang="en-US" sz="2400" dirty="0" smtClean="0"/>
              <a:t/>
            </a:r>
            <a:br>
              <a:rPr lang="en-US" sz="2400" dirty="0" smtClean="0"/>
            </a:br>
            <a:r>
              <a:rPr lang="en-US" sz="2400" b="1" dirty="0" smtClean="0"/>
              <a:t>Duration = 2</a:t>
            </a:r>
            <a:r>
              <a:rPr lang="en-US" sz="2400" dirty="0" smtClean="0"/>
              <a:t> </a:t>
            </a:r>
            <a:endParaRPr lang="en-US" sz="2400" dirty="0"/>
          </a:p>
        </p:txBody>
      </p:sp>
      <p:cxnSp>
        <p:nvCxnSpPr>
          <p:cNvPr id="22" name="AutoShape 14"/>
          <p:cNvCxnSpPr>
            <a:cxnSpLocks noChangeShapeType="1"/>
          </p:cNvCxnSpPr>
          <p:nvPr/>
        </p:nvCxnSpPr>
        <p:spPr bwMode="auto">
          <a:xfrm>
            <a:off x="4768659" y="3439433"/>
            <a:ext cx="3200400" cy="0"/>
          </a:xfrm>
          <a:prstGeom prst="straightConnector1">
            <a:avLst/>
          </a:prstGeom>
          <a:noFill/>
          <a:ln w="38100">
            <a:solidFill>
              <a:srgbClr val="FF0000"/>
            </a:solidFill>
            <a:round/>
            <a:headEnd/>
            <a:tailEnd type="triangle" w="lg" len="lg"/>
          </a:ln>
        </p:spPr>
      </p:cxnSp>
      <p:sp>
        <p:nvSpPr>
          <p:cNvPr id="23" name="TextBox 22"/>
          <p:cNvSpPr txBox="1"/>
          <p:nvPr/>
        </p:nvSpPr>
        <p:spPr>
          <a:xfrm>
            <a:off x="4616259" y="3518614"/>
            <a:ext cx="304800" cy="369332"/>
          </a:xfrm>
          <a:prstGeom prst="rect">
            <a:avLst/>
          </a:prstGeom>
          <a:noFill/>
        </p:spPr>
        <p:txBody>
          <a:bodyPr wrap="square" rtlCol="0">
            <a:spAutoFit/>
          </a:bodyPr>
          <a:lstStyle/>
          <a:p>
            <a:pPr algn="ctr"/>
            <a:r>
              <a:rPr lang="en-CA" dirty="0" smtClean="0">
                <a:solidFill>
                  <a:srgbClr val="FF0000"/>
                </a:solidFill>
              </a:rPr>
              <a:t>0</a:t>
            </a:r>
            <a:endParaRPr lang="en-CA" dirty="0">
              <a:solidFill>
                <a:srgbClr val="FF0000"/>
              </a:solidFill>
            </a:endParaRPr>
          </a:p>
        </p:txBody>
      </p:sp>
      <p:sp>
        <p:nvSpPr>
          <p:cNvPr id="24" name="TextBox 23"/>
          <p:cNvSpPr txBox="1"/>
          <p:nvPr/>
        </p:nvSpPr>
        <p:spPr>
          <a:xfrm>
            <a:off x="4752943" y="4045113"/>
            <a:ext cx="468385" cy="430887"/>
          </a:xfrm>
          <a:prstGeom prst="rect">
            <a:avLst/>
          </a:prstGeom>
          <a:noFill/>
        </p:spPr>
        <p:txBody>
          <a:bodyPr wrap="square" rtlCol="0">
            <a:spAutoFit/>
          </a:bodyPr>
          <a:lstStyle/>
          <a:p>
            <a:pPr algn="ctr"/>
            <a:r>
              <a:rPr lang="en-CA" sz="1100" b="1" dirty="0" smtClean="0">
                <a:solidFill>
                  <a:srgbClr val="FF0000"/>
                </a:solidFill>
              </a:rPr>
              <a:t>1</a:t>
            </a:r>
            <a:r>
              <a:rPr lang="en-CA" sz="1100" b="1" baseline="30000" dirty="0" smtClean="0">
                <a:solidFill>
                  <a:srgbClr val="FF0000"/>
                </a:solidFill>
              </a:rPr>
              <a:t>st</a:t>
            </a:r>
            <a:r>
              <a:rPr lang="en-CA" sz="1100" b="1" dirty="0" smtClean="0">
                <a:solidFill>
                  <a:srgbClr val="FF0000"/>
                </a:solidFill>
              </a:rPr>
              <a:t>   day</a:t>
            </a:r>
            <a:endParaRPr lang="en-CA" sz="1100" b="1" dirty="0">
              <a:solidFill>
                <a:srgbClr val="FF0000"/>
              </a:solidFill>
            </a:endParaRPr>
          </a:p>
        </p:txBody>
      </p:sp>
      <p:sp>
        <p:nvSpPr>
          <p:cNvPr id="25" name="TextBox 24"/>
          <p:cNvSpPr txBox="1"/>
          <p:nvPr/>
        </p:nvSpPr>
        <p:spPr>
          <a:xfrm>
            <a:off x="5084644" y="3518614"/>
            <a:ext cx="304800" cy="369332"/>
          </a:xfrm>
          <a:prstGeom prst="rect">
            <a:avLst/>
          </a:prstGeom>
          <a:noFill/>
        </p:spPr>
        <p:txBody>
          <a:bodyPr wrap="square" rtlCol="0">
            <a:spAutoFit/>
          </a:bodyPr>
          <a:lstStyle/>
          <a:p>
            <a:pPr algn="ctr"/>
            <a:r>
              <a:rPr lang="en-CA" dirty="0">
                <a:solidFill>
                  <a:srgbClr val="FF0000"/>
                </a:solidFill>
              </a:rPr>
              <a:t>1</a:t>
            </a:r>
          </a:p>
        </p:txBody>
      </p:sp>
      <p:sp>
        <p:nvSpPr>
          <p:cNvPr id="26" name="TextBox 25"/>
          <p:cNvSpPr txBox="1"/>
          <p:nvPr/>
        </p:nvSpPr>
        <p:spPr>
          <a:xfrm>
            <a:off x="5529602" y="3505271"/>
            <a:ext cx="304800" cy="369332"/>
          </a:xfrm>
          <a:prstGeom prst="rect">
            <a:avLst/>
          </a:prstGeom>
          <a:noFill/>
        </p:spPr>
        <p:txBody>
          <a:bodyPr wrap="square" rtlCol="0">
            <a:spAutoFit/>
          </a:bodyPr>
          <a:lstStyle/>
          <a:p>
            <a:pPr algn="ctr"/>
            <a:r>
              <a:rPr lang="en-CA" dirty="0" smtClean="0">
                <a:solidFill>
                  <a:srgbClr val="FF0000"/>
                </a:solidFill>
              </a:rPr>
              <a:t>2</a:t>
            </a:r>
            <a:endParaRPr lang="en-CA" dirty="0">
              <a:solidFill>
                <a:srgbClr val="FF0000"/>
              </a:solidFill>
            </a:endParaRPr>
          </a:p>
        </p:txBody>
      </p:sp>
      <p:sp>
        <p:nvSpPr>
          <p:cNvPr id="27" name="TextBox 26"/>
          <p:cNvSpPr txBox="1"/>
          <p:nvPr/>
        </p:nvSpPr>
        <p:spPr>
          <a:xfrm>
            <a:off x="5971219" y="3505271"/>
            <a:ext cx="304800" cy="369332"/>
          </a:xfrm>
          <a:prstGeom prst="rect">
            <a:avLst/>
          </a:prstGeom>
          <a:noFill/>
        </p:spPr>
        <p:txBody>
          <a:bodyPr wrap="square" rtlCol="0">
            <a:spAutoFit/>
          </a:bodyPr>
          <a:lstStyle/>
          <a:p>
            <a:pPr algn="ctr"/>
            <a:r>
              <a:rPr lang="en-CA" dirty="0" smtClean="0">
                <a:solidFill>
                  <a:srgbClr val="FF0000"/>
                </a:solidFill>
              </a:rPr>
              <a:t>3</a:t>
            </a:r>
            <a:endParaRPr lang="en-CA" dirty="0">
              <a:solidFill>
                <a:srgbClr val="FF0000"/>
              </a:solidFill>
            </a:endParaRPr>
          </a:p>
        </p:txBody>
      </p:sp>
      <p:sp>
        <p:nvSpPr>
          <p:cNvPr id="28" name="TextBox 27"/>
          <p:cNvSpPr txBox="1"/>
          <p:nvPr/>
        </p:nvSpPr>
        <p:spPr>
          <a:xfrm>
            <a:off x="6455546" y="3518614"/>
            <a:ext cx="304800" cy="369332"/>
          </a:xfrm>
          <a:prstGeom prst="rect">
            <a:avLst/>
          </a:prstGeom>
          <a:noFill/>
        </p:spPr>
        <p:txBody>
          <a:bodyPr wrap="square" rtlCol="0">
            <a:spAutoFit/>
          </a:bodyPr>
          <a:lstStyle/>
          <a:p>
            <a:pPr algn="ctr"/>
            <a:r>
              <a:rPr lang="en-CA" dirty="0">
                <a:solidFill>
                  <a:srgbClr val="FF0000"/>
                </a:solidFill>
              </a:rPr>
              <a:t>4</a:t>
            </a:r>
          </a:p>
        </p:txBody>
      </p:sp>
      <p:sp>
        <p:nvSpPr>
          <p:cNvPr id="29" name="TextBox 28"/>
          <p:cNvSpPr txBox="1"/>
          <p:nvPr/>
        </p:nvSpPr>
        <p:spPr>
          <a:xfrm>
            <a:off x="6883800" y="3505271"/>
            <a:ext cx="304800" cy="369332"/>
          </a:xfrm>
          <a:prstGeom prst="rect">
            <a:avLst/>
          </a:prstGeom>
          <a:noFill/>
        </p:spPr>
        <p:txBody>
          <a:bodyPr wrap="square" rtlCol="0">
            <a:spAutoFit/>
          </a:bodyPr>
          <a:lstStyle/>
          <a:p>
            <a:pPr algn="ctr"/>
            <a:r>
              <a:rPr lang="en-CA" dirty="0" smtClean="0">
                <a:solidFill>
                  <a:srgbClr val="FF0000"/>
                </a:solidFill>
              </a:rPr>
              <a:t>5</a:t>
            </a:r>
            <a:endParaRPr lang="en-CA" dirty="0">
              <a:solidFill>
                <a:srgbClr val="FF0000"/>
              </a:solidFill>
            </a:endParaRPr>
          </a:p>
        </p:txBody>
      </p:sp>
      <p:sp>
        <p:nvSpPr>
          <p:cNvPr id="30" name="TextBox 29"/>
          <p:cNvSpPr txBox="1"/>
          <p:nvPr/>
        </p:nvSpPr>
        <p:spPr>
          <a:xfrm>
            <a:off x="7350029" y="3518614"/>
            <a:ext cx="304800" cy="369332"/>
          </a:xfrm>
          <a:prstGeom prst="rect">
            <a:avLst/>
          </a:prstGeom>
          <a:noFill/>
        </p:spPr>
        <p:txBody>
          <a:bodyPr wrap="square" rtlCol="0">
            <a:spAutoFit/>
          </a:bodyPr>
          <a:lstStyle/>
          <a:p>
            <a:pPr algn="ctr"/>
            <a:r>
              <a:rPr lang="en-CA" dirty="0">
                <a:solidFill>
                  <a:srgbClr val="FF0000"/>
                </a:solidFill>
              </a:rPr>
              <a:t>6</a:t>
            </a:r>
          </a:p>
        </p:txBody>
      </p:sp>
      <p:sp>
        <p:nvSpPr>
          <p:cNvPr id="31" name="Right Bracket 30"/>
          <p:cNvSpPr/>
          <p:nvPr/>
        </p:nvSpPr>
        <p:spPr>
          <a:xfrm rot="5400000">
            <a:off x="4962902" y="3678571"/>
            <a:ext cx="79885" cy="468385"/>
          </a:xfrm>
          <a:prstGeom prst="rightBracket">
            <a:avLst>
              <a:gd name="adj" fmla="val 1981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solidFill>
                <a:srgbClr val="FF0000"/>
              </a:solidFill>
            </a:endParaRPr>
          </a:p>
        </p:txBody>
      </p:sp>
      <p:sp>
        <p:nvSpPr>
          <p:cNvPr id="32" name="TextBox 31"/>
          <p:cNvSpPr txBox="1"/>
          <p:nvPr/>
        </p:nvSpPr>
        <p:spPr>
          <a:xfrm>
            <a:off x="5237037" y="4040251"/>
            <a:ext cx="468385" cy="430887"/>
          </a:xfrm>
          <a:prstGeom prst="rect">
            <a:avLst/>
          </a:prstGeom>
          <a:noFill/>
        </p:spPr>
        <p:txBody>
          <a:bodyPr wrap="square" rtlCol="0">
            <a:spAutoFit/>
          </a:bodyPr>
          <a:lstStyle/>
          <a:p>
            <a:pPr algn="ctr"/>
            <a:r>
              <a:rPr lang="en-CA" sz="1100" b="1" dirty="0" smtClean="0">
                <a:solidFill>
                  <a:srgbClr val="FF0000"/>
                </a:solidFill>
              </a:rPr>
              <a:t>2</a:t>
            </a:r>
            <a:r>
              <a:rPr lang="en-CA" sz="1100" b="1" baseline="30000" dirty="0" smtClean="0">
                <a:solidFill>
                  <a:srgbClr val="FF0000"/>
                </a:solidFill>
              </a:rPr>
              <a:t>nd</a:t>
            </a:r>
            <a:r>
              <a:rPr lang="en-CA" sz="1100" b="1" dirty="0" smtClean="0">
                <a:solidFill>
                  <a:srgbClr val="FF0000"/>
                </a:solidFill>
              </a:rPr>
              <a:t>  day</a:t>
            </a:r>
            <a:endParaRPr lang="en-CA" sz="1100" b="1" dirty="0">
              <a:solidFill>
                <a:srgbClr val="FF0000"/>
              </a:solidFill>
            </a:endParaRPr>
          </a:p>
        </p:txBody>
      </p:sp>
      <p:sp>
        <p:nvSpPr>
          <p:cNvPr id="33" name="TextBox 32"/>
          <p:cNvSpPr txBox="1"/>
          <p:nvPr/>
        </p:nvSpPr>
        <p:spPr>
          <a:xfrm>
            <a:off x="5686436" y="4040251"/>
            <a:ext cx="468385" cy="430887"/>
          </a:xfrm>
          <a:prstGeom prst="rect">
            <a:avLst/>
          </a:prstGeom>
          <a:noFill/>
        </p:spPr>
        <p:txBody>
          <a:bodyPr wrap="square" rtlCol="0">
            <a:spAutoFit/>
          </a:bodyPr>
          <a:lstStyle/>
          <a:p>
            <a:pPr algn="ctr"/>
            <a:r>
              <a:rPr lang="en-CA" sz="1100" b="1" dirty="0" smtClean="0">
                <a:solidFill>
                  <a:srgbClr val="FF0000"/>
                </a:solidFill>
              </a:rPr>
              <a:t>3</a:t>
            </a:r>
            <a:r>
              <a:rPr lang="en-CA" sz="1100" b="1" baseline="30000" dirty="0" smtClean="0">
                <a:solidFill>
                  <a:srgbClr val="FF0000"/>
                </a:solidFill>
              </a:rPr>
              <a:t>rd</a:t>
            </a:r>
            <a:r>
              <a:rPr lang="en-CA" sz="1100" b="1" dirty="0" smtClean="0">
                <a:solidFill>
                  <a:srgbClr val="FF0000"/>
                </a:solidFill>
              </a:rPr>
              <a:t>  day</a:t>
            </a:r>
            <a:endParaRPr lang="en-CA" sz="1100" b="1" dirty="0">
              <a:solidFill>
                <a:srgbClr val="FF0000"/>
              </a:solidFill>
            </a:endParaRPr>
          </a:p>
        </p:txBody>
      </p:sp>
      <p:sp>
        <p:nvSpPr>
          <p:cNvPr id="34" name="TextBox 33"/>
          <p:cNvSpPr txBox="1"/>
          <p:nvPr/>
        </p:nvSpPr>
        <p:spPr>
          <a:xfrm>
            <a:off x="6134666" y="4040251"/>
            <a:ext cx="468385" cy="430887"/>
          </a:xfrm>
          <a:prstGeom prst="rect">
            <a:avLst/>
          </a:prstGeom>
          <a:noFill/>
        </p:spPr>
        <p:txBody>
          <a:bodyPr wrap="square" rtlCol="0">
            <a:spAutoFit/>
          </a:bodyPr>
          <a:lstStyle/>
          <a:p>
            <a:pPr algn="ctr"/>
            <a:r>
              <a:rPr lang="en-CA" sz="1100" b="1" dirty="0" smtClean="0">
                <a:solidFill>
                  <a:srgbClr val="FF0000"/>
                </a:solidFill>
              </a:rPr>
              <a:t>4</a:t>
            </a:r>
            <a:r>
              <a:rPr lang="en-CA" sz="1100" b="1" baseline="30000" dirty="0" smtClean="0">
                <a:solidFill>
                  <a:srgbClr val="FF0000"/>
                </a:solidFill>
              </a:rPr>
              <a:t>th</a:t>
            </a:r>
            <a:r>
              <a:rPr lang="en-CA" sz="1100" b="1" dirty="0" smtClean="0">
                <a:solidFill>
                  <a:srgbClr val="FF0000"/>
                </a:solidFill>
              </a:rPr>
              <a:t> day</a:t>
            </a:r>
            <a:endParaRPr lang="en-CA" sz="1100" b="1" dirty="0">
              <a:solidFill>
                <a:srgbClr val="FF0000"/>
              </a:solidFill>
            </a:endParaRPr>
          </a:p>
        </p:txBody>
      </p:sp>
      <p:sp>
        <p:nvSpPr>
          <p:cNvPr id="35" name="TextBox 34"/>
          <p:cNvSpPr txBox="1"/>
          <p:nvPr/>
        </p:nvSpPr>
        <p:spPr>
          <a:xfrm>
            <a:off x="6604573" y="4040251"/>
            <a:ext cx="468385" cy="430887"/>
          </a:xfrm>
          <a:prstGeom prst="rect">
            <a:avLst/>
          </a:prstGeom>
          <a:noFill/>
        </p:spPr>
        <p:txBody>
          <a:bodyPr wrap="square" rtlCol="0">
            <a:spAutoFit/>
          </a:bodyPr>
          <a:lstStyle/>
          <a:p>
            <a:pPr algn="ctr"/>
            <a:r>
              <a:rPr lang="en-CA" sz="1100" b="1" dirty="0" smtClean="0">
                <a:solidFill>
                  <a:srgbClr val="FF0000"/>
                </a:solidFill>
              </a:rPr>
              <a:t>5</a:t>
            </a:r>
            <a:r>
              <a:rPr lang="en-CA" sz="1100" b="1" baseline="30000" dirty="0" smtClean="0">
                <a:solidFill>
                  <a:srgbClr val="FF0000"/>
                </a:solidFill>
              </a:rPr>
              <a:t>th</a:t>
            </a:r>
            <a:r>
              <a:rPr lang="en-CA" sz="1100" b="1" dirty="0" smtClean="0">
                <a:solidFill>
                  <a:srgbClr val="FF0000"/>
                </a:solidFill>
              </a:rPr>
              <a:t> day</a:t>
            </a:r>
            <a:endParaRPr lang="en-CA" sz="1100" b="1" dirty="0">
              <a:solidFill>
                <a:srgbClr val="FF0000"/>
              </a:solidFill>
            </a:endParaRPr>
          </a:p>
        </p:txBody>
      </p:sp>
      <p:sp>
        <p:nvSpPr>
          <p:cNvPr id="36" name="Right Bracket 35"/>
          <p:cNvSpPr/>
          <p:nvPr/>
        </p:nvSpPr>
        <p:spPr>
          <a:xfrm rot="5400000">
            <a:off x="4962909" y="3678571"/>
            <a:ext cx="79885" cy="468385"/>
          </a:xfrm>
          <a:prstGeom prst="rightBracket">
            <a:avLst>
              <a:gd name="adj" fmla="val 1981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solidFill>
                <a:srgbClr val="FF0000"/>
              </a:solidFill>
            </a:endParaRPr>
          </a:p>
        </p:txBody>
      </p:sp>
      <p:sp>
        <p:nvSpPr>
          <p:cNvPr id="37" name="Right Bracket 36"/>
          <p:cNvSpPr/>
          <p:nvPr/>
        </p:nvSpPr>
        <p:spPr>
          <a:xfrm rot="5400000">
            <a:off x="5875089" y="3678571"/>
            <a:ext cx="79885" cy="468385"/>
          </a:xfrm>
          <a:prstGeom prst="rightBracket">
            <a:avLst>
              <a:gd name="adj" fmla="val 1981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solidFill>
                <a:srgbClr val="FF0000"/>
              </a:solidFill>
            </a:endParaRPr>
          </a:p>
        </p:txBody>
      </p:sp>
      <p:sp>
        <p:nvSpPr>
          <p:cNvPr id="38" name="Right Bracket 37"/>
          <p:cNvSpPr/>
          <p:nvPr/>
        </p:nvSpPr>
        <p:spPr>
          <a:xfrm rot="5400000">
            <a:off x="6323324" y="3678571"/>
            <a:ext cx="79885" cy="468385"/>
          </a:xfrm>
          <a:prstGeom prst="rightBracket">
            <a:avLst>
              <a:gd name="adj" fmla="val 1981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solidFill>
                <a:srgbClr val="FF0000"/>
              </a:solidFill>
            </a:endParaRPr>
          </a:p>
        </p:txBody>
      </p:sp>
      <p:sp>
        <p:nvSpPr>
          <p:cNvPr id="39" name="Right Bracket 38"/>
          <p:cNvSpPr/>
          <p:nvPr/>
        </p:nvSpPr>
        <p:spPr>
          <a:xfrm rot="5400000">
            <a:off x="6780524" y="3678571"/>
            <a:ext cx="79885" cy="468385"/>
          </a:xfrm>
          <a:prstGeom prst="rightBracket">
            <a:avLst>
              <a:gd name="adj" fmla="val 1981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solidFill>
                <a:srgbClr val="FF0000"/>
              </a:solidFill>
            </a:endParaRPr>
          </a:p>
        </p:txBody>
      </p:sp>
      <p:sp>
        <p:nvSpPr>
          <p:cNvPr id="40" name="Right Bracket 39"/>
          <p:cNvSpPr/>
          <p:nvPr/>
        </p:nvSpPr>
        <p:spPr>
          <a:xfrm rot="5400000">
            <a:off x="5435552" y="3678571"/>
            <a:ext cx="79885" cy="468385"/>
          </a:xfrm>
          <a:prstGeom prst="rightBracket">
            <a:avLst>
              <a:gd name="adj" fmla="val 1981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solidFill>
                <a:srgbClr val="FF0000"/>
              </a:solidFill>
            </a:endParaRPr>
          </a:p>
        </p:txBody>
      </p:sp>
      <p:sp>
        <p:nvSpPr>
          <p:cNvPr id="41" name="TextBox 40"/>
          <p:cNvSpPr txBox="1"/>
          <p:nvPr/>
        </p:nvSpPr>
        <p:spPr>
          <a:xfrm>
            <a:off x="7438319" y="3254767"/>
            <a:ext cx="784809" cy="369332"/>
          </a:xfrm>
          <a:prstGeom prst="rect">
            <a:avLst/>
          </a:prstGeom>
          <a:noFill/>
        </p:spPr>
        <p:txBody>
          <a:bodyPr wrap="square" rtlCol="0">
            <a:spAutoFit/>
          </a:bodyPr>
          <a:lstStyle/>
          <a:p>
            <a:r>
              <a:rPr lang="en-CA" dirty="0" smtClean="0">
                <a:solidFill>
                  <a:srgbClr val="FF0000"/>
                </a:solidFill>
              </a:rPr>
              <a:t>Days</a:t>
            </a:r>
            <a:endParaRPr lang="en-CA" dirty="0">
              <a:solidFill>
                <a:srgbClr val="FF0000"/>
              </a:solidFill>
            </a:endParaRPr>
          </a:p>
        </p:txBody>
      </p:sp>
      <p:cxnSp>
        <p:nvCxnSpPr>
          <p:cNvPr id="42" name="Straight Connector 41"/>
          <p:cNvCxnSpPr/>
          <p:nvPr/>
        </p:nvCxnSpPr>
        <p:spPr>
          <a:xfrm>
            <a:off x="7061137" y="3110304"/>
            <a:ext cx="0" cy="762517"/>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3" name="Straight Connector 42"/>
          <p:cNvCxnSpPr/>
          <p:nvPr/>
        </p:nvCxnSpPr>
        <p:spPr>
          <a:xfrm>
            <a:off x="6147374" y="3110304"/>
            <a:ext cx="3372" cy="777642"/>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4" name="Straight Connector 43"/>
          <p:cNvCxnSpPr/>
          <p:nvPr/>
        </p:nvCxnSpPr>
        <p:spPr>
          <a:xfrm>
            <a:off x="6146737" y="4062722"/>
            <a:ext cx="0" cy="600336"/>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5" name="Straight Connector 44"/>
          <p:cNvCxnSpPr/>
          <p:nvPr/>
        </p:nvCxnSpPr>
        <p:spPr>
          <a:xfrm>
            <a:off x="4775136" y="4040251"/>
            <a:ext cx="0" cy="600336"/>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 name="Flowchart: Connector 4"/>
          <p:cNvSpPr/>
          <p:nvPr/>
        </p:nvSpPr>
        <p:spPr>
          <a:xfrm rot="5048332">
            <a:off x="14260" y="3659179"/>
            <a:ext cx="701015" cy="538359"/>
          </a:xfrm>
          <a:prstGeom prst="flowChartConnector">
            <a:avLst/>
          </a:prstGeom>
          <a:noFill/>
          <a:ln w="476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46" name="AutoShape 11"/>
          <p:cNvCxnSpPr>
            <a:cxnSpLocks noChangeShapeType="1"/>
            <a:stCxn id="15" idx="2"/>
          </p:cNvCxnSpPr>
          <p:nvPr/>
        </p:nvCxnSpPr>
        <p:spPr bwMode="auto">
          <a:xfrm>
            <a:off x="5457956" y="5590224"/>
            <a:ext cx="232973" cy="806521"/>
          </a:xfrm>
          <a:prstGeom prst="straightConnector1">
            <a:avLst/>
          </a:prstGeom>
          <a:noFill/>
          <a:ln w="38100">
            <a:solidFill>
              <a:schemeClr val="tx1"/>
            </a:solidFill>
            <a:round/>
            <a:headEnd/>
            <a:tailEnd type="triangle" w="lg" len="lg"/>
          </a:ln>
        </p:spPr>
      </p:cxnSp>
      <p:sp>
        <p:nvSpPr>
          <p:cNvPr id="48" name="Text Box 4"/>
          <p:cNvSpPr txBox="1">
            <a:spLocks noChangeArrowheads="1"/>
          </p:cNvSpPr>
          <p:nvPr/>
        </p:nvSpPr>
        <p:spPr bwMode="auto">
          <a:xfrm>
            <a:off x="271446" y="3944622"/>
            <a:ext cx="882022" cy="584775"/>
          </a:xfrm>
          <a:prstGeom prst="rect">
            <a:avLst/>
          </a:prstGeom>
          <a:noFill/>
          <a:ln w="38100">
            <a:solidFill>
              <a:schemeClr val="tx1"/>
            </a:solidFill>
            <a:miter lim="800000"/>
            <a:headEnd/>
            <a:tailEnd/>
          </a:ln>
        </p:spPr>
        <p:txBody>
          <a:bodyPr wrap="square">
            <a:spAutoFit/>
          </a:bodyPr>
          <a:lstStyle/>
          <a:p>
            <a:pPr algn="ctr">
              <a:spcBef>
                <a:spcPct val="50000"/>
              </a:spcBef>
            </a:pPr>
            <a:r>
              <a:rPr lang="en-US" sz="1600" dirty="0"/>
              <a:t>1</a:t>
            </a:r>
            <a:r>
              <a:rPr lang="en-US" sz="1600" dirty="0" smtClean="0"/>
              <a:t>   </a:t>
            </a:r>
            <a:r>
              <a:rPr lang="en-US" sz="1600" b="1" dirty="0"/>
              <a:t>J</a:t>
            </a:r>
            <a:r>
              <a:rPr lang="en-US" sz="1600" dirty="0" smtClean="0"/>
              <a:t>   3</a:t>
            </a:r>
            <a:br>
              <a:rPr lang="en-US" sz="1600" dirty="0" smtClean="0"/>
            </a:br>
            <a:r>
              <a:rPr lang="en-US" sz="1600" dirty="0" err="1" smtClean="0"/>
              <a:t>Dur</a:t>
            </a:r>
            <a:r>
              <a:rPr lang="en-US" sz="1600" dirty="0" smtClean="0"/>
              <a:t> = 3</a:t>
            </a:r>
            <a:endParaRPr lang="en-US" sz="1600" dirty="0"/>
          </a:p>
        </p:txBody>
      </p:sp>
      <p:sp>
        <p:nvSpPr>
          <p:cNvPr id="49" name="Text Box 5"/>
          <p:cNvSpPr txBox="1">
            <a:spLocks noChangeArrowheads="1"/>
          </p:cNvSpPr>
          <p:nvPr/>
        </p:nvSpPr>
        <p:spPr bwMode="auto">
          <a:xfrm>
            <a:off x="1575815" y="1977529"/>
            <a:ext cx="913885" cy="637870"/>
          </a:xfrm>
          <a:prstGeom prst="rect">
            <a:avLst/>
          </a:prstGeom>
          <a:noFill/>
          <a:ln w="38100">
            <a:solidFill>
              <a:schemeClr val="tx1"/>
            </a:solidFill>
            <a:miter lim="800000"/>
            <a:headEnd/>
            <a:tailEnd/>
          </a:ln>
        </p:spPr>
        <p:txBody>
          <a:bodyPr wrap="square">
            <a:noAutofit/>
          </a:bodyPr>
          <a:lstStyle/>
          <a:p>
            <a:pPr algn="ctr">
              <a:spcBef>
                <a:spcPts val="200"/>
              </a:spcBef>
            </a:pPr>
            <a:r>
              <a:rPr lang="en-US" sz="1600" dirty="0"/>
              <a:t>4</a:t>
            </a:r>
            <a:r>
              <a:rPr lang="en-US" sz="1600" dirty="0" smtClean="0"/>
              <a:t>   </a:t>
            </a:r>
            <a:r>
              <a:rPr lang="en-US" sz="1600" b="1" dirty="0" smtClean="0"/>
              <a:t>K</a:t>
            </a:r>
            <a:r>
              <a:rPr lang="en-US" sz="1600" dirty="0" smtClean="0"/>
              <a:t>   5</a:t>
            </a:r>
          </a:p>
          <a:p>
            <a:pPr algn="ctr">
              <a:spcBef>
                <a:spcPts val="200"/>
              </a:spcBef>
            </a:pPr>
            <a:r>
              <a:rPr lang="en-US" sz="1600" dirty="0" err="1" smtClean="0"/>
              <a:t>Dur</a:t>
            </a:r>
            <a:r>
              <a:rPr lang="en-US" sz="1600" dirty="0" smtClean="0"/>
              <a:t> </a:t>
            </a:r>
            <a:r>
              <a:rPr lang="en-US" sz="1600" dirty="0"/>
              <a:t>= 2</a:t>
            </a:r>
          </a:p>
        </p:txBody>
      </p:sp>
      <p:cxnSp>
        <p:nvCxnSpPr>
          <p:cNvPr id="50" name="AutoShape 11"/>
          <p:cNvCxnSpPr>
            <a:cxnSpLocks noChangeShapeType="1"/>
            <a:stCxn id="49" idx="3"/>
          </p:cNvCxnSpPr>
          <p:nvPr/>
        </p:nvCxnSpPr>
        <p:spPr bwMode="auto">
          <a:xfrm flipV="1">
            <a:off x="2489700" y="2281395"/>
            <a:ext cx="747646" cy="15069"/>
          </a:xfrm>
          <a:prstGeom prst="straightConnector1">
            <a:avLst/>
          </a:prstGeom>
          <a:noFill/>
          <a:ln w="38100">
            <a:solidFill>
              <a:schemeClr val="tx1"/>
            </a:solidFill>
            <a:round/>
            <a:headEnd/>
            <a:tailEnd type="triangle" w="lg" len="lg"/>
          </a:ln>
        </p:spPr>
      </p:cxnSp>
      <p:cxnSp>
        <p:nvCxnSpPr>
          <p:cNvPr id="51" name="AutoShape 11"/>
          <p:cNvCxnSpPr>
            <a:cxnSpLocks noChangeShapeType="1"/>
            <a:stCxn id="48" idx="2"/>
            <a:endCxn id="55" idx="0"/>
          </p:cNvCxnSpPr>
          <p:nvPr/>
        </p:nvCxnSpPr>
        <p:spPr bwMode="auto">
          <a:xfrm>
            <a:off x="712457" y="4529397"/>
            <a:ext cx="1320007" cy="1303990"/>
          </a:xfrm>
          <a:prstGeom prst="straightConnector1">
            <a:avLst/>
          </a:prstGeom>
          <a:noFill/>
          <a:ln w="38100">
            <a:solidFill>
              <a:schemeClr val="tx1"/>
            </a:solidFill>
            <a:round/>
            <a:headEnd/>
            <a:tailEnd type="triangle" w="lg" len="lg"/>
          </a:ln>
        </p:spPr>
      </p:cxnSp>
      <p:sp>
        <p:nvSpPr>
          <p:cNvPr id="55" name="Text Box 4"/>
          <p:cNvSpPr txBox="1">
            <a:spLocks noChangeArrowheads="1"/>
          </p:cNvSpPr>
          <p:nvPr/>
        </p:nvSpPr>
        <p:spPr bwMode="auto">
          <a:xfrm>
            <a:off x="1575814" y="5833387"/>
            <a:ext cx="913299" cy="584775"/>
          </a:xfrm>
          <a:prstGeom prst="rect">
            <a:avLst/>
          </a:prstGeom>
          <a:noFill/>
          <a:ln w="38100">
            <a:solidFill>
              <a:schemeClr val="tx1"/>
            </a:solidFill>
            <a:miter lim="800000"/>
            <a:headEnd/>
            <a:tailEnd/>
          </a:ln>
        </p:spPr>
        <p:txBody>
          <a:bodyPr wrap="square">
            <a:spAutoFit/>
          </a:bodyPr>
          <a:lstStyle/>
          <a:p>
            <a:pPr algn="ctr">
              <a:spcBef>
                <a:spcPct val="50000"/>
              </a:spcBef>
            </a:pPr>
            <a:r>
              <a:rPr lang="en-US" sz="1600" dirty="0"/>
              <a:t>4</a:t>
            </a:r>
            <a:r>
              <a:rPr lang="en-US" sz="1600" dirty="0" smtClean="0"/>
              <a:t>   </a:t>
            </a:r>
            <a:r>
              <a:rPr lang="en-US" sz="1600" b="1" dirty="0" smtClean="0"/>
              <a:t>L</a:t>
            </a:r>
            <a:r>
              <a:rPr lang="en-US" sz="1600" dirty="0" smtClean="0"/>
              <a:t>  7 </a:t>
            </a:r>
            <a:br>
              <a:rPr lang="en-US" sz="1600" dirty="0" smtClean="0"/>
            </a:br>
            <a:r>
              <a:rPr lang="en-US" sz="1600" dirty="0" err="1" smtClean="0"/>
              <a:t>Dur</a:t>
            </a:r>
            <a:r>
              <a:rPr lang="en-US" sz="1600" dirty="0" smtClean="0"/>
              <a:t> = 4</a:t>
            </a:r>
            <a:endParaRPr lang="en-US" sz="1600" dirty="0"/>
          </a:p>
        </p:txBody>
      </p:sp>
      <p:cxnSp>
        <p:nvCxnSpPr>
          <p:cNvPr id="59" name="AutoShape 11"/>
          <p:cNvCxnSpPr>
            <a:cxnSpLocks noChangeShapeType="1"/>
            <a:stCxn id="48" idx="0"/>
            <a:endCxn id="49" idx="2"/>
          </p:cNvCxnSpPr>
          <p:nvPr/>
        </p:nvCxnSpPr>
        <p:spPr bwMode="auto">
          <a:xfrm flipV="1">
            <a:off x="712457" y="2615399"/>
            <a:ext cx="1320301" cy="1329223"/>
          </a:xfrm>
          <a:prstGeom prst="straightConnector1">
            <a:avLst/>
          </a:prstGeom>
          <a:noFill/>
          <a:ln w="38100">
            <a:solidFill>
              <a:schemeClr val="tx1"/>
            </a:solidFill>
            <a:round/>
            <a:headEnd/>
            <a:tailEnd type="triangle" w="lg" len="lg"/>
          </a:ln>
        </p:spPr>
      </p:cxnSp>
      <p:cxnSp>
        <p:nvCxnSpPr>
          <p:cNvPr id="66" name="AutoShape 11"/>
          <p:cNvCxnSpPr>
            <a:cxnSpLocks noChangeShapeType="1"/>
            <a:stCxn id="55" idx="3"/>
          </p:cNvCxnSpPr>
          <p:nvPr/>
        </p:nvCxnSpPr>
        <p:spPr bwMode="auto">
          <a:xfrm flipV="1">
            <a:off x="2489113" y="6125774"/>
            <a:ext cx="775306" cy="1"/>
          </a:xfrm>
          <a:prstGeom prst="straightConnector1">
            <a:avLst/>
          </a:prstGeom>
          <a:noFill/>
          <a:ln w="38100">
            <a:solidFill>
              <a:schemeClr val="tx1"/>
            </a:solidFill>
            <a:round/>
            <a:headEnd/>
            <a:tailEnd type="triangle" w="lg" len="lg"/>
          </a:ln>
        </p:spPr>
      </p:cxnSp>
      <p:sp>
        <p:nvSpPr>
          <p:cNvPr id="69" name="Flowchart: Connector 68"/>
          <p:cNvSpPr/>
          <p:nvPr/>
        </p:nvSpPr>
        <p:spPr>
          <a:xfrm rot="5048332">
            <a:off x="4636627" y="4616668"/>
            <a:ext cx="701015" cy="538359"/>
          </a:xfrm>
          <a:prstGeom prst="flowChartConnector">
            <a:avLst/>
          </a:prstGeom>
          <a:noFill/>
          <a:ln w="476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7" name="Rectangle 46"/>
          <p:cNvSpPr/>
          <p:nvPr/>
        </p:nvSpPr>
        <p:spPr>
          <a:xfrm>
            <a:off x="1907377" y="2825205"/>
            <a:ext cx="2431561" cy="2677656"/>
          </a:xfrm>
          <a:prstGeom prst="rect">
            <a:avLst/>
          </a:prstGeom>
        </p:spPr>
        <p:txBody>
          <a:bodyPr wrap="square">
            <a:spAutoFit/>
          </a:bodyPr>
          <a:lstStyle/>
          <a:p>
            <a:pPr algn="ctr"/>
            <a:r>
              <a:rPr lang="en-US" sz="2800" b="1" dirty="0" smtClean="0">
                <a:solidFill>
                  <a:srgbClr val="00B050"/>
                </a:solidFill>
              </a:rPr>
              <a:t>But note we’re using </a:t>
            </a:r>
            <a:r>
              <a:rPr lang="en-US" sz="2800" b="1" u="sng" dirty="0">
                <a:solidFill>
                  <a:srgbClr val="00B050"/>
                </a:solidFill>
              </a:rPr>
              <a:t>Method </a:t>
            </a:r>
            <a:r>
              <a:rPr lang="en-US" sz="2800" b="1" u="sng" dirty="0" smtClean="0">
                <a:solidFill>
                  <a:srgbClr val="00B050"/>
                </a:solidFill>
              </a:rPr>
              <a:t>1</a:t>
            </a:r>
            <a:r>
              <a:rPr lang="en-US" sz="2800" b="1" dirty="0" smtClean="0">
                <a:solidFill>
                  <a:srgbClr val="00B050"/>
                </a:solidFill>
              </a:rPr>
              <a:t> per previous slide in this course</a:t>
            </a:r>
            <a:endParaRPr lang="en-CA" sz="1600" dirty="0"/>
          </a:p>
        </p:txBody>
      </p:sp>
    </p:spTree>
    <p:extLst>
      <p:ext uri="{BB962C8B-B14F-4D97-AF65-F5344CB8AC3E}">
        <p14:creationId xmlns:p14="http://schemas.microsoft.com/office/powerpoint/2010/main" val="38078459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ext Box 2"/>
          <p:cNvSpPr txBox="1">
            <a:spLocks noChangeArrowheads="1"/>
          </p:cNvSpPr>
          <p:nvPr/>
        </p:nvSpPr>
        <p:spPr bwMode="auto">
          <a:xfrm>
            <a:off x="1981200" y="6107113"/>
            <a:ext cx="3054041" cy="246221"/>
          </a:xfrm>
          <a:prstGeom prst="rect">
            <a:avLst/>
          </a:prstGeom>
          <a:noFill/>
          <a:ln w="9525">
            <a:noFill/>
            <a:miter lim="800000"/>
            <a:headEnd/>
            <a:tailEnd/>
          </a:ln>
        </p:spPr>
        <p:txBody>
          <a:bodyPr wrap="none">
            <a:spAutoFit/>
          </a:bodyPr>
          <a:lstStyle/>
          <a:p>
            <a:r>
              <a:rPr lang="en-US" sz="1000" dirty="0"/>
              <a:t>FIGURE 9.18  Activity Network with Forward Pass </a:t>
            </a:r>
          </a:p>
        </p:txBody>
      </p:sp>
      <p:pic>
        <p:nvPicPr>
          <p:cNvPr id="43010" name="Picture 3" descr="FG_09_018"/>
          <p:cNvPicPr>
            <a:picLocks noChangeAspect="1" noChangeArrowheads="1"/>
          </p:cNvPicPr>
          <p:nvPr/>
        </p:nvPicPr>
        <p:blipFill>
          <a:blip r:embed="rId2"/>
          <a:srcRect/>
          <a:stretch>
            <a:fillRect/>
          </a:stretch>
        </p:blipFill>
        <p:spPr bwMode="auto">
          <a:xfrm>
            <a:off x="457200" y="1295400"/>
            <a:ext cx="8229600" cy="4724400"/>
          </a:xfrm>
          <a:prstGeom prst="rect">
            <a:avLst/>
          </a:prstGeom>
          <a:noFill/>
          <a:ln w="9525">
            <a:noFill/>
            <a:miter lim="800000"/>
            <a:headEnd/>
            <a:tailEnd/>
          </a:ln>
        </p:spPr>
      </p:pic>
      <p:sp>
        <p:nvSpPr>
          <p:cNvPr id="2" name="Slide Number Placeholder 1"/>
          <p:cNvSpPr>
            <a:spLocks noGrp="1"/>
          </p:cNvSpPr>
          <p:nvPr>
            <p:ph type="sldNum" sz="quarter" idx="10"/>
          </p:nvPr>
        </p:nvSpPr>
        <p:spPr>
          <a:xfrm>
            <a:off x="7848600" y="6356350"/>
            <a:ext cx="762000" cy="365125"/>
          </a:xfrm>
        </p:spPr>
        <p:txBody>
          <a:bodyPr wrap="square" numCol="1" anchorCtr="0" compatLnSpc="1">
            <a:prstTxWarp prst="textNoShape">
              <a:avLst/>
            </a:prstTxWarp>
          </a:bodyPr>
          <a:lstStyle/>
          <a:p>
            <a:pPr fontAlgn="base">
              <a:spcBef>
                <a:spcPct val="0"/>
              </a:spcBef>
              <a:spcAft>
                <a:spcPct val="0"/>
              </a:spcAft>
              <a:defRPr/>
            </a:pPr>
            <a:r>
              <a:rPr lang="en-US">
                <a:solidFill>
                  <a:srgbClr val="045C75"/>
                </a:solidFill>
                <a:cs typeface="Arial" charset="0"/>
              </a:rPr>
              <a:t>09-</a:t>
            </a:r>
            <a:fld id="{254FDFC0-6860-42DB-B40C-ABAB63BE351A}" type="slidenum">
              <a:rPr lang="en-US">
                <a:solidFill>
                  <a:srgbClr val="045C75"/>
                </a:solidFill>
                <a:cs typeface="Arial" charset="0"/>
              </a:rPr>
              <a:pPr fontAlgn="base">
                <a:spcBef>
                  <a:spcPct val="0"/>
                </a:spcBef>
                <a:spcAft>
                  <a:spcPct val="0"/>
                </a:spcAft>
                <a:defRPr/>
              </a:pPr>
              <a:t>11</a:t>
            </a:fld>
            <a:endParaRPr lang="en-US">
              <a:solidFill>
                <a:srgbClr val="045C75"/>
              </a:solidFill>
              <a:cs typeface="Arial"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19414" y="76206"/>
            <a:ext cx="2267386" cy="1114419"/>
          </a:xfrm>
          <a:prstGeom prst="rect">
            <a:avLst/>
          </a:prstGeom>
        </p:spPr>
      </p:pic>
      <p:sp>
        <p:nvSpPr>
          <p:cNvPr id="12" name="Rectangle 11"/>
          <p:cNvSpPr/>
          <p:nvPr/>
        </p:nvSpPr>
        <p:spPr>
          <a:xfrm>
            <a:off x="1769423" y="1254582"/>
            <a:ext cx="7028052" cy="47244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More of the Network</a:t>
            </a:r>
            <a:endParaRPr lang="en-US" dirty="0"/>
          </a:p>
        </p:txBody>
      </p:sp>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17195" y="5055335"/>
            <a:ext cx="602003" cy="637992"/>
          </a:xfrm>
          <a:prstGeom prst="rect">
            <a:avLst/>
          </a:prstGeom>
        </p:spPr>
      </p:pic>
      <p:sp>
        <p:nvSpPr>
          <p:cNvPr id="17" name="Octagon 16"/>
          <p:cNvSpPr>
            <a:spLocks noChangeAspect="1"/>
          </p:cNvSpPr>
          <p:nvPr/>
        </p:nvSpPr>
        <p:spPr>
          <a:xfrm>
            <a:off x="8364116" y="5757284"/>
            <a:ext cx="544033" cy="544033"/>
          </a:xfrm>
          <a:prstGeom prst="oct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nstantia"/>
              <a:ea typeface="+mn-ea"/>
              <a:cs typeface="+mn-cs"/>
            </a:endParaRPr>
          </a:p>
        </p:txBody>
      </p:sp>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10600" y="104280"/>
            <a:ext cx="457033" cy="457033"/>
          </a:xfrm>
          <a:prstGeom prst="rect">
            <a:avLst/>
          </a:prstGeom>
        </p:spPr>
      </p:pic>
    </p:spTree>
    <p:extLst>
      <p:ext uri="{BB962C8B-B14F-4D97-AF65-F5344CB8AC3E}">
        <p14:creationId xmlns:p14="http://schemas.microsoft.com/office/powerpoint/2010/main" val="21433606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44033" name="Text Box 2"/>
          <p:cNvSpPr txBox="1">
            <a:spLocks noChangeArrowheads="1"/>
          </p:cNvSpPr>
          <p:nvPr/>
        </p:nvSpPr>
        <p:spPr bwMode="auto">
          <a:xfrm>
            <a:off x="189149" y="5968269"/>
            <a:ext cx="3145413" cy="246221"/>
          </a:xfrm>
          <a:prstGeom prst="rect">
            <a:avLst/>
          </a:prstGeom>
          <a:noFill/>
          <a:ln w="9525">
            <a:noFill/>
            <a:miter lim="800000"/>
            <a:headEnd/>
            <a:tailEnd/>
          </a:ln>
        </p:spPr>
        <p:txBody>
          <a:bodyPr wrap="none">
            <a:spAutoFit/>
          </a:bodyPr>
          <a:lstStyle/>
          <a:p>
            <a:r>
              <a:rPr lang="en-US" sz="1000" dirty="0"/>
              <a:t>FIGURE 9.19  Activity Network with Backward Pass </a:t>
            </a:r>
          </a:p>
        </p:txBody>
      </p:sp>
      <p:pic>
        <p:nvPicPr>
          <p:cNvPr id="44034" name="Picture 3" descr="FG_09_019"/>
          <p:cNvPicPr>
            <a:picLocks noChangeAspect="1" noChangeArrowheads="1"/>
          </p:cNvPicPr>
          <p:nvPr/>
        </p:nvPicPr>
        <p:blipFill>
          <a:blip r:embed="rId2"/>
          <a:srcRect/>
          <a:stretch>
            <a:fillRect/>
          </a:stretch>
        </p:blipFill>
        <p:spPr bwMode="auto">
          <a:xfrm>
            <a:off x="457200" y="1565275"/>
            <a:ext cx="8229600" cy="4302125"/>
          </a:xfrm>
          <a:prstGeom prst="rect">
            <a:avLst/>
          </a:prstGeom>
          <a:noFill/>
          <a:ln w="9525">
            <a:noFill/>
            <a:miter lim="800000"/>
            <a:headEnd/>
            <a:tailEnd/>
          </a:ln>
        </p:spPr>
      </p:pic>
      <p:sp>
        <p:nvSpPr>
          <p:cNvPr id="2" name="Slide Number Placeholder 1"/>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a:solidFill>
                  <a:srgbClr val="045C75"/>
                </a:solidFill>
                <a:cs typeface="Arial" charset="0"/>
              </a:rPr>
              <a:t>09-</a:t>
            </a:r>
            <a:fld id="{F702C01B-6B95-4988-BA73-76A84075D139}" type="slidenum">
              <a:rPr lang="en-US">
                <a:solidFill>
                  <a:srgbClr val="045C75"/>
                </a:solidFill>
                <a:cs typeface="Arial" charset="0"/>
              </a:rPr>
              <a:pPr fontAlgn="base">
                <a:spcBef>
                  <a:spcPct val="0"/>
                </a:spcBef>
                <a:spcAft>
                  <a:spcPct val="0"/>
                </a:spcAft>
                <a:defRPr/>
              </a:pPr>
              <a:t>12</a:t>
            </a:fld>
            <a:endParaRPr lang="en-US">
              <a:solidFill>
                <a:srgbClr val="045C75"/>
              </a:solidFill>
              <a:cs typeface="Arial" charset="0"/>
            </a:endParaRPr>
          </a:p>
        </p:txBody>
      </p:sp>
      <p:sp>
        <p:nvSpPr>
          <p:cNvPr id="8" name="Rectangle 7"/>
          <p:cNvSpPr/>
          <p:nvPr/>
        </p:nvSpPr>
        <p:spPr>
          <a:xfrm>
            <a:off x="235852" y="1371600"/>
            <a:ext cx="6844997" cy="453231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What would the Late Finish and Late Start be?</a:t>
            </a:r>
            <a:endParaRPr lang="en-US" dirty="0"/>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17195" y="5055335"/>
            <a:ext cx="602003" cy="637992"/>
          </a:xfrm>
          <a:prstGeom prst="rect">
            <a:avLst/>
          </a:prstGeom>
        </p:spPr>
      </p:pic>
      <p:sp>
        <p:nvSpPr>
          <p:cNvPr id="15" name="Octagon 14"/>
          <p:cNvSpPr>
            <a:spLocks noChangeAspect="1"/>
          </p:cNvSpPr>
          <p:nvPr/>
        </p:nvSpPr>
        <p:spPr>
          <a:xfrm>
            <a:off x="8364116" y="5757284"/>
            <a:ext cx="544033" cy="544033"/>
          </a:xfrm>
          <a:prstGeom prst="oct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nstantia"/>
              <a:ea typeface="+mn-ea"/>
              <a:cs typeface="+mn-cs"/>
            </a:endParaRPr>
          </a:p>
        </p:txBody>
      </p:sp>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19414" y="76206"/>
            <a:ext cx="2267386" cy="1114419"/>
          </a:xfrm>
          <a:prstGeom prst="rect">
            <a:avLst/>
          </a:prstGeom>
        </p:spPr>
      </p:pic>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10600" y="104280"/>
            <a:ext cx="457033" cy="457033"/>
          </a:xfrm>
          <a:prstGeom prst="rect">
            <a:avLst/>
          </a:prstGeom>
        </p:spPr>
      </p:pic>
      <p:sp>
        <p:nvSpPr>
          <p:cNvPr id="11" name="Action Button: Help 10">
            <a:hlinkClick r:id="" action="ppaction://noaction" highlightClick="1"/>
          </p:cNvPr>
          <p:cNvSpPr/>
          <p:nvPr/>
        </p:nvSpPr>
        <p:spPr>
          <a:xfrm>
            <a:off x="3334563" y="5968269"/>
            <a:ext cx="4816210" cy="732556"/>
          </a:xfrm>
          <a:prstGeom prst="actionButtonHelp">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a:t>Where is the critical path, we think of critical path as the longest?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3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44033" name="Text Box 2"/>
          <p:cNvSpPr txBox="1">
            <a:spLocks noChangeArrowheads="1"/>
          </p:cNvSpPr>
          <p:nvPr/>
        </p:nvSpPr>
        <p:spPr bwMode="auto">
          <a:xfrm>
            <a:off x="420334" y="5024579"/>
            <a:ext cx="3023585" cy="246221"/>
          </a:xfrm>
          <a:prstGeom prst="rect">
            <a:avLst/>
          </a:prstGeom>
          <a:noFill/>
          <a:ln w="9525">
            <a:noFill/>
            <a:miter lim="800000"/>
            <a:headEnd/>
            <a:tailEnd/>
          </a:ln>
        </p:spPr>
        <p:txBody>
          <a:bodyPr wrap="none">
            <a:spAutoFit/>
          </a:bodyPr>
          <a:lstStyle/>
          <a:p>
            <a:r>
              <a:rPr lang="en-US" sz="1000" dirty="0" smtClean="0"/>
              <a:t>Figure </a:t>
            </a:r>
            <a:r>
              <a:rPr lang="en-US" sz="1000" dirty="0"/>
              <a:t>9.19  Activity Network with Backward Pass </a:t>
            </a:r>
          </a:p>
        </p:txBody>
      </p:sp>
      <p:pic>
        <p:nvPicPr>
          <p:cNvPr id="44034" name="Picture 3" descr="FG_09_019"/>
          <p:cNvPicPr>
            <a:picLocks noChangeAspect="1" noChangeArrowheads="1"/>
          </p:cNvPicPr>
          <p:nvPr/>
        </p:nvPicPr>
        <p:blipFill>
          <a:blip r:embed="rId2"/>
          <a:srcRect/>
          <a:stretch>
            <a:fillRect/>
          </a:stretch>
        </p:blipFill>
        <p:spPr bwMode="auto">
          <a:xfrm>
            <a:off x="457200" y="685800"/>
            <a:ext cx="8229600" cy="4302125"/>
          </a:xfrm>
          <a:prstGeom prst="rect">
            <a:avLst/>
          </a:prstGeom>
          <a:noFill/>
          <a:ln w="9525">
            <a:noFill/>
            <a:miter lim="800000"/>
            <a:headEnd/>
            <a:tailEnd/>
          </a:ln>
        </p:spPr>
      </p:pic>
      <p:sp>
        <p:nvSpPr>
          <p:cNvPr id="2" name="Slide Number Placeholder 1"/>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a:solidFill>
                  <a:srgbClr val="045C75"/>
                </a:solidFill>
                <a:cs typeface="Arial" charset="0"/>
              </a:rPr>
              <a:t>09-</a:t>
            </a:r>
            <a:fld id="{F702C01B-6B95-4988-BA73-76A84075D139}" type="slidenum">
              <a:rPr lang="en-US">
                <a:solidFill>
                  <a:srgbClr val="045C75"/>
                </a:solidFill>
                <a:cs typeface="Arial" charset="0"/>
              </a:rPr>
              <a:pPr fontAlgn="base">
                <a:spcBef>
                  <a:spcPct val="0"/>
                </a:spcBef>
                <a:spcAft>
                  <a:spcPct val="0"/>
                </a:spcAft>
                <a:defRPr/>
              </a:pPr>
              <a:t>13</a:t>
            </a:fld>
            <a:endParaRPr lang="en-US">
              <a:solidFill>
                <a:srgbClr val="045C75"/>
              </a:solidFill>
              <a:cs typeface="Arial"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77456" y="50257"/>
            <a:ext cx="2343586" cy="1151871"/>
          </a:xfrm>
          <a:prstGeom prst="rect">
            <a:avLst/>
          </a:prstGeom>
        </p:spPr>
      </p:pic>
      <p:sp>
        <p:nvSpPr>
          <p:cNvPr id="12" name="Action Button: Custom 11">
            <a:hlinkClick r:id="" action="ppaction://noaction" highlightClick="1"/>
          </p:cNvPr>
          <p:cNvSpPr/>
          <p:nvPr/>
        </p:nvSpPr>
        <p:spPr>
          <a:xfrm>
            <a:off x="475427" y="5452405"/>
            <a:ext cx="3387126" cy="1121816"/>
          </a:xfrm>
          <a:prstGeom prst="actionButtonBlank">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a:t>Where is the critical path, we think of critical path as the longest?</a:t>
            </a:r>
          </a:p>
        </p:txBody>
      </p:sp>
      <p:sp>
        <p:nvSpPr>
          <p:cNvPr id="13" name="Freeform 12"/>
          <p:cNvSpPr/>
          <p:nvPr/>
        </p:nvSpPr>
        <p:spPr>
          <a:xfrm>
            <a:off x="1032118" y="3360405"/>
            <a:ext cx="7177177" cy="782494"/>
          </a:xfrm>
          <a:custGeom>
            <a:avLst/>
            <a:gdLst>
              <a:gd name="connsiteX0" fmla="*/ 0 w 7177177"/>
              <a:gd name="connsiteY0" fmla="*/ 0 h 847772"/>
              <a:gd name="connsiteX1" fmla="*/ 1673524 w 7177177"/>
              <a:gd name="connsiteY1" fmla="*/ 845389 h 847772"/>
              <a:gd name="connsiteX2" fmla="*/ 3045124 w 7177177"/>
              <a:gd name="connsiteY2" fmla="*/ 250166 h 847772"/>
              <a:gd name="connsiteX3" fmla="*/ 5167222 w 7177177"/>
              <a:gd name="connsiteY3" fmla="*/ 129396 h 847772"/>
              <a:gd name="connsiteX4" fmla="*/ 7177177 w 7177177"/>
              <a:gd name="connsiteY4" fmla="*/ 103517 h 847772"/>
              <a:gd name="connsiteX0" fmla="*/ 0 w 7177177"/>
              <a:gd name="connsiteY0" fmla="*/ 10677 h 856085"/>
              <a:gd name="connsiteX1" fmla="*/ 1673524 w 7177177"/>
              <a:gd name="connsiteY1" fmla="*/ 856066 h 856085"/>
              <a:gd name="connsiteX2" fmla="*/ 2725947 w 7177177"/>
              <a:gd name="connsiteY2" fmla="*/ 36556 h 856085"/>
              <a:gd name="connsiteX3" fmla="*/ 5167222 w 7177177"/>
              <a:gd name="connsiteY3" fmla="*/ 140073 h 856085"/>
              <a:gd name="connsiteX4" fmla="*/ 7177177 w 7177177"/>
              <a:gd name="connsiteY4" fmla="*/ 114194 h 856085"/>
              <a:gd name="connsiteX0" fmla="*/ 0 w 7177177"/>
              <a:gd name="connsiteY0" fmla="*/ 6096 h 782494"/>
              <a:gd name="connsiteX1" fmla="*/ 1181819 w 7177177"/>
              <a:gd name="connsiteY1" fmla="*/ 782473 h 782494"/>
              <a:gd name="connsiteX2" fmla="*/ 2725947 w 7177177"/>
              <a:gd name="connsiteY2" fmla="*/ 31975 h 782494"/>
              <a:gd name="connsiteX3" fmla="*/ 5167222 w 7177177"/>
              <a:gd name="connsiteY3" fmla="*/ 135492 h 782494"/>
              <a:gd name="connsiteX4" fmla="*/ 7177177 w 7177177"/>
              <a:gd name="connsiteY4" fmla="*/ 109613 h 782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7177" h="782494">
                <a:moveTo>
                  <a:pt x="0" y="6096"/>
                </a:moveTo>
                <a:cubicBezTo>
                  <a:pt x="583001" y="407943"/>
                  <a:pt x="727495" y="778160"/>
                  <a:pt x="1181819" y="782473"/>
                </a:cubicBezTo>
                <a:cubicBezTo>
                  <a:pt x="1636144" y="786786"/>
                  <a:pt x="2061713" y="139805"/>
                  <a:pt x="2725947" y="31975"/>
                </a:cubicBezTo>
                <a:cubicBezTo>
                  <a:pt x="3390181" y="-75855"/>
                  <a:pt x="4425350" y="122552"/>
                  <a:pt x="5167222" y="135492"/>
                </a:cubicBezTo>
                <a:lnTo>
                  <a:pt x="7177177" y="109613"/>
                </a:lnTo>
              </a:path>
            </a:pathLst>
          </a:custGeom>
          <a:noFill/>
          <a:ln w="66675">
            <a:solidFill>
              <a:srgbClr val="FFC000"/>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ction Button: Custom 13">
            <a:hlinkClick r:id="" action="ppaction://noaction" highlightClick="1"/>
          </p:cNvPr>
          <p:cNvSpPr/>
          <p:nvPr/>
        </p:nvSpPr>
        <p:spPr>
          <a:xfrm>
            <a:off x="4903076" y="5452405"/>
            <a:ext cx="3510101" cy="1121816"/>
          </a:xfrm>
          <a:prstGeom prst="actionButtonBlank">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a:t>From our key for our node, fill in the “Activity Float” numbers</a:t>
            </a:r>
          </a:p>
        </p:txBody>
      </p:sp>
      <p:sp>
        <p:nvSpPr>
          <p:cNvPr id="11" name="Octagon 10"/>
          <p:cNvSpPr/>
          <p:nvPr/>
        </p:nvSpPr>
        <p:spPr>
          <a:xfrm>
            <a:off x="8309850" y="5649386"/>
            <a:ext cx="719849" cy="742496"/>
          </a:xfrm>
          <a:prstGeom prst="oct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10600" y="104280"/>
            <a:ext cx="457033" cy="457033"/>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17940" y="600747"/>
            <a:ext cx="490119" cy="494743"/>
          </a:xfrm>
          <a:prstGeom prst="rect">
            <a:avLst/>
          </a:prstGeom>
        </p:spPr>
      </p:pic>
    </p:spTree>
    <p:extLst>
      <p:ext uri="{BB962C8B-B14F-4D97-AF65-F5344CB8AC3E}">
        <p14:creationId xmlns:p14="http://schemas.microsoft.com/office/powerpoint/2010/main" val="3223734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3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30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3000"/>
                                        <p:tgtEl>
                                          <p:spTgt spid="14"/>
                                        </p:tgtEl>
                                      </p:cBhvr>
                                    </p:animEffect>
                                  </p:childTnLst>
                                </p:cTn>
                              </p:par>
                              <p:par>
                                <p:cTn id="18" presetID="1" presetClass="entr" presetSubtype="0" fill="hold" grpId="0" nodeType="withEffect">
                                  <p:stCondLst>
                                    <p:cond delay="0"/>
                                  </p:stCondLst>
                                  <p:childTnLst>
                                    <p:set>
                                      <p:cBhvr>
                                        <p:cTn id="19" dur="1" fill="hold">
                                          <p:stCondLst>
                                            <p:cond delay="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grpSp>
        <p:nvGrpSpPr>
          <p:cNvPr id="5" name="Group 4"/>
          <p:cNvGrpSpPr/>
          <p:nvPr/>
        </p:nvGrpSpPr>
        <p:grpSpPr>
          <a:xfrm>
            <a:off x="304800" y="655638"/>
            <a:ext cx="8229600" cy="4987627"/>
            <a:chOff x="536575" y="655638"/>
            <a:chExt cx="8229600" cy="4987627"/>
          </a:xfrm>
        </p:grpSpPr>
        <p:pic>
          <p:nvPicPr>
            <p:cNvPr id="45058" name="Picture 3" descr="FG_09_020"/>
            <p:cNvPicPr>
              <a:picLocks noChangeAspect="1" noChangeArrowheads="1"/>
            </p:cNvPicPr>
            <p:nvPr/>
          </p:nvPicPr>
          <p:blipFill>
            <a:blip r:embed="rId3"/>
            <a:srcRect/>
            <a:stretch>
              <a:fillRect/>
            </a:stretch>
          </p:blipFill>
          <p:spPr bwMode="auto">
            <a:xfrm>
              <a:off x="536575" y="655638"/>
              <a:ext cx="8229600" cy="4983162"/>
            </a:xfrm>
            <a:prstGeom prst="rect">
              <a:avLst/>
            </a:prstGeom>
            <a:noFill/>
            <a:ln w="9525">
              <a:noFill/>
              <a:miter lim="800000"/>
              <a:headEnd/>
              <a:tailEnd/>
            </a:ln>
          </p:spPr>
        </p:pic>
        <p:sp>
          <p:nvSpPr>
            <p:cNvPr id="4" name="Rectangle 3"/>
            <p:cNvSpPr/>
            <p:nvPr/>
          </p:nvSpPr>
          <p:spPr>
            <a:xfrm>
              <a:off x="6535302" y="4640779"/>
              <a:ext cx="2151498" cy="1002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45057" name="Text Box 2"/>
          <p:cNvSpPr txBox="1">
            <a:spLocks noChangeArrowheads="1"/>
          </p:cNvSpPr>
          <p:nvPr/>
        </p:nvSpPr>
        <p:spPr bwMode="auto">
          <a:xfrm>
            <a:off x="536575" y="404952"/>
            <a:ext cx="3825085" cy="246221"/>
          </a:xfrm>
          <a:prstGeom prst="rect">
            <a:avLst/>
          </a:prstGeom>
          <a:noFill/>
          <a:ln w="9525">
            <a:noFill/>
            <a:miter lim="800000"/>
            <a:headEnd/>
            <a:tailEnd/>
          </a:ln>
        </p:spPr>
        <p:txBody>
          <a:bodyPr wrap="none">
            <a:spAutoFit/>
          </a:bodyPr>
          <a:lstStyle/>
          <a:p>
            <a:pPr algn="ctr"/>
            <a:r>
              <a:rPr lang="en-US" sz="1000" dirty="0" smtClean="0"/>
              <a:t>Figure </a:t>
            </a:r>
            <a:r>
              <a:rPr lang="en-US" sz="1000" dirty="0"/>
              <a:t>9.20  Project Network with Activity Slack and Critical </a:t>
            </a:r>
            <a:r>
              <a:rPr lang="en-US" sz="1000" dirty="0" smtClean="0"/>
              <a:t>Path</a:t>
            </a:r>
            <a:endParaRPr lang="en-US" sz="1000" dirty="0"/>
          </a:p>
        </p:txBody>
      </p:sp>
      <p:sp>
        <p:nvSpPr>
          <p:cNvPr id="2" name="Slide Number Placeholder 1"/>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a:solidFill>
                  <a:srgbClr val="045C75"/>
                </a:solidFill>
                <a:cs typeface="Arial" charset="0"/>
              </a:rPr>
              <a:t>09-</a:t>
            </a:r>
            <a:fld id="{3CD96687-ECBD-432B-A763-188912680F14}" type="slidenum">
              <a:rPr lang="en-US">
                <a:solidFill>
                  <a:srgbClr val="045C75"/>
                </a:solidFill>
                <a:cs typeface="Arial" charset="0"/>
              </a:rPr>
              <a:pPr fontAlgn="base">
                <a:spcBef>
                  <a:spcPct val="0"/>
                </a:spcBef>
                <a:spcAft>
                  <a:spcPct val="0"/>
                </a:spcAft>
                <a:defRPr/>
              </a:pPr>
              <a:t>14</a:t>
            </a:fld>
            <a:endParaRPr lang="en-US">
              <a:solidFill>
                <a:srgbClr val="045C75"/>
              </a:solidFill>
              <a:cs typeface="Arial" charset="0"/>
            </a:endParaRP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72200" y="55298"/>
            <a:ext cx="2343585" cy="1151870"/>
          </a:xfrm>
          <a:prstGeom prst="rect">
            <a:avLst/>
          </a:prstGeom>
        </p:spPr>
      </p:pic>
      <p:sp>
        <p:nvSpPr>
          <p:cNvPr id="8" name="Action Button: Help 7">
            <a:hlinkClick r:id="" action="ppaction://noaction" highlightClick="1"/>
          </p:cNvPr>
          <p:cNvSpPr/>
          <p:nvPr/>
        </p:nvSpPr>
        <p:spPr>
          <a:xfrm>
            <a:off x="6509068" y="4142899"/>
            <a:ext cx="2494397" cy="1498133"/>
          </a:xfrm>
          <a:prstGeom prst="actionButtonHelp">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a:t>What does “Activity Float” or  slack really mean?</a:t>
            </a:r>
          </a:p>
        </p:txBody>
      </p:sp>
      <p:sp>
        <p:nvSpPr>
          <p:cNvPr id="3" name="TextBox 2"/>
          <p:cNvSpPr txBox="1"/>
          <p:nvPr/>
        </p:nvSpPr>
        <p:spPr>
          <a:xfrm>
            <a:off x="544378" y="5710019"/>
            <a:ext cx="5737468" cy="646331"/>
          </a:xfrm>
          <a:prstGeom prst="rect">
            <a:avLst/>
          </a:prstGeom>
          <a:noFill/>
        </p:spPr>
        <p:txBody>
          <a:bodyPr wrap="none" rtlCol="0">
            <a:spAutoFit/>
          </a:bodyPr>
          <a:lstStyle/>
          <a:p>
            <a:r>
              <a:rPr lang="en-US" dirty="0" smtClean="0"/>
              <a:t>*Float / Slack = LF-EF or LS-ES</a:t>
            </a:r>
          </a:p>
          <a:p>
            <a:r>
              <a:rPr lang="en-US" dirty="0" smtClean="0"/>
              <a:t>* Critical Path is the network path(s) with no float/slack</a:t>
            </a:r>
            <a:endParaRPr lang="en-US" dirty="0"/>
          </a:p>
        </p:txBody>
      </p:sp>
      <p:sp>
        <p:nvSpPr>
          <p:cNvPr id="6" name="Freeform 5"/>
          <p:cNvSpPr/>
          <p:nvPr/>
        </p:nvSpPr>
        <p:spPr>
          <a:xfrm>
            <a:off x="800343" y="3360405"/>
            <a:ext cx="7177177" cy="782494"/>
          </a:xfrm>
          <a:custGeom>
            <a:avLst/>
            <a:gdLst>
              <a:gd name="connsiteX0" fmla="*/ 0 w 7177177"/>
              <a:gd name="connsiteY0" fmla="*/ 0 h 847772"/>
              <a:gd name="connsiteX1" fmla="*/ 1673524 w 7177177"/>
              <a:gd name="connsiteY1" fmla="*/ 845389 h 847772"/>
              <a:gd name="connsiteX2" fmla="*/ 3045124 w 7177177"/>
              <a:gd name="connsiteY2" fmla="*/ 250166 h 847772"/>
              <a:gd name="connsiteX3" fmla="*/ 5167222 w 7177177"/>
              <a:gd name="connsiteY3" fmla="*/ 129396 h 847772"/>
              <a:gd name="connsiteX4" fmla="*/ 7177177 w 7177177"/>
              <a:gd name="connsiteY4" fmla="*/ 103517 h 847772"/>
              <a:gd name="connsiteX0" fmla="*/ 0 w 7177177"/>
              <a:gd name="connsiteY0" fmla="*/ 10677 h 856085"/>
              <a:gd name="connsiteX1" fmla="*/ 1673524 w 7177177"/>
              <a:gd name="connsiteY1" fmla="*/ 856066 h 856085"/>
              <a:gd name="connsiteX2" fmla="*/ 2725947 w 7177177"/>
              <a:gd name="connsiteY2" fmla="*/ 36556 h 856085"/>
              <a:gd name="connsiteX3" fmla="*/ 5167222 w 7177177"/>
              <a:gd name="connsiteY3" fmla="*/ 140073 h 856085"/>
              <a:gd name="connsiteX4" fmla="*/ 7177177 w 7177177"/>
              <a:gd name="connsiteY4" fmla="*/ 114194 h 856085"/>
              <a:gd name="connsiteX0" fmla="*/ 0 w 7177177"/>
              <a:gd name="connsiteY0" fmla="*/ 6096 h 782494"/>
              <a:gd name="connsiteX1" fmla="*/ 1181819 w 7177177"/>
              <a:gd name="connsiteY1" fmla="*/ 782473 h 782494"/>
              <a:gd name="connsiteX2" fmla="*/ 2725947 w 7177177"/>
              <a:gd name="connsiteY2" fmla="*/ 31975 h 782494"/>
              <a:gd name="connsiteX3" fmla="*/ 5167222 w 7177177"/>
              <a:gd name="connsiteY3" fmla="*/ 135492 h 782494"/>
              <a:gd name="connsiteX4" fmla="*/ 7177177 w 7177177"/>
              <a:gd name="connsiteY4" fmla="*/ 109613 h 782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7177" h="782494">
                <a:moveTo>
                  <a:pt x="0" y="6096"/>
                </a:moveTo>
                <a:cubicBezTo>
                  <a:pt x="583001" y="407943"/>
                  <a:pt x="727495" y="778160"/>
                  <a:pt x="1181819" y="782473"/>
                </a:cubicBezTo>
                <a:cubicBezTo>
                  <a:pt x="1636144" y="786786"/>
                  <a:pt x="2061713" y="139805"/>
                  <a:pt x="2725947" y="31975"/>
                </a:cubicBezTo>
                <a:cubicBezTo>
                  <a:pt x="3390181" y="-75855"/>
                  <a:pt x="4425350" y="122552"/>
                  <a:pt x="5167222" y="135492"/>
                </a:cubicBezTo>
                <a:lnTo>
                  <a:pt x="7177177" y="109613"/>
                </a:lnTo>
              </a:path>
            </a:pathLst>
          </a:custGeom>
          <a:noFill/>
          <a:ln w="66675">
            <a:solidFill>
              <a:srgbClr val="FFC000"/>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46432" y="104280"/>
            <a:ext cx="457033" cy="457033"/>
          </a:xfrm>
          <a:prstGeom prst="rect">
            <a:avLst/>
          </a:prstGeom>
        </p:spPr>
      </p:pic>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17940" y="600747"/>
            <a:ext cx="490119" cy="494743"/>
          </a:xfrm>
          <a:prstGeom prst="rect">
            <a:avLst/>
          </a:prstGeom>
        </p:spPr>
      </p:pic>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44076" y="5825184"/>
            <a:ext cx="999831" cy="70719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3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3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3"/>
          <a:srcRect l="50000" t="27081" b="8744"/>
          <a:stretch/>
        </p:blipFill>
        <p:spPr>
          <a:xfrm>
            <a:off x="670724" y="3581400"/>
            <a:ext cx="3353156" cy="2607785"/>
          </a:xfrm>
          <a:prstGeom prst="rect">
            <a:avLst/>
          </a:prstGeom>
        </p:spPr>
      </p:pic>
      <p:sp>
        <p:nvSpPr>
          <p:cNvPr id="3" name="Title 2"/>
          <p:cNvSpPr>
            <a:spLocks noGrp="1"/>
          </p:cNvSpPr>
          <p:nvPr>
            <p:ph type="title"/>
          </p:nvPr>
        </p:nvSpPr>
        <p:spPr>
          <a:xfrm>
            <a:off x="457200" y="152400"/>
            <a:ext cx="8229600" cy="1143000"/>
          </a:xfrm>
        </p:spPr>
        <p:txBody>
          <a:bodyPr/>
          <a:lstStyle/>
          <a:p>
            <a:r>
              <a:rPr lang="en-US" dirty="0" smtClean="0"/>
              <a:t>Critical Path</a:t>
            </a:r>
            <a:endParaRPr lang="en-US" dirty="0"/>
          </a:p>
        </p:txBody>
      </p:sp>
      <p:sp>
        <p:nvSpPr>
          <p:cNvPr id="4" name="Content Placeholder 3"/>
          <p:cNvSpPr>
            <a:spLocks noGrp="1"/>
          </p:cNvSpPr>
          <p:nvPr>
            <p:ph idx="1"/>
          </p:nvPr>
        </p:nvSpPr>
        <p:spPr>
          <a:xfrm>
            <a:off x="457200" y="795119"/>
            <a:ext cx="8229600" cy="4953000"/>
          </a:xfrm>
        </p:spPr>
        <p:txBody>
          <a:bodyPr/>
          <a:lstStyle/>
          <a:p>
            <a:r>
              <a:rPr lang="en-US" sz="2000" dirty="0" smtClean="0"/>
              <a:t>Our project critical path is A-C-D-F-H.</a:t>
            </a:r>
          </a:p>
          <a:p>
            <a:r>
              <a:rPr lang="en-US" sz="2000" dirty="0"/>
              <a:t>The critical path is the network path with </a:t>
            </a:r>
            <a:r>
              <a:rPr lang="en-US" sz="2000" b="1" dirty="0"/>
              <a:t>no activity slack (float)</a:t>
            </a:r>
            <a:r>
              <a:rPr lang="en-US" sz="2000" dirty="0"/>
              <a:t> associated with it, this makes it the longest </a:t>
            </a:r>
            <a:r>
              <a:rPr lang="en-US" sz="2000" dirty="0" smtClean="0"/>
              <a:t>path.  Shorter paths would have some activities with positive slack (extra time).</a:t>
            </a:r>
            <a:endParaRPr lang="en-US" sz="2000" dirty="0"/>
          </a:p>
          <a:p>
            <a:r>
              <a:rPr lang="en-US" sz="2000" dirty="0" smtClean="0"/>
              <a:t>Zero floats and positive slacks are common, but exceptions occur when a specific date or time constraint is used in </a:t>
            </a:r>
            <a:r>
              <a:rPr lang="en-US" sz="2000" dirty="0"/>
              <a:t>the </a:t>
            </a:r>
            <a:r>
              <a:rPr lang="en-US" sz="2000" dirty="0" smtClean="0"/>
              <a:t>project, for example a LF (late finish) entered for the final task.</a:t>
            </a:r>
            <a:endParaRPr lang="en-US" sz="2000" dirty="0"/>
          </a:p>
          <a:p>
            <a:r>
              <a:rPr lang="en-US" sz="2000" dirty="0" smtClean="0"/>
              <a:t>This results in a </a:t>
            </a:r>
            <a:r>
              <a:rPr lang="en-US" sz="2000" b="1" dirty="0" smtClean="0"/>
              <a:t>Negative Float</a:t>
            </a:r>
            <a:r>
              <a:rPr lang="en-US" sz="2000" dirty="0" smtClean="0"/>
              <a:t>.</a:t>
            </a:r>
          </a:p>
        </p:txBody>
      </p:sp>
      <p:sp>
        <p:nvSpPr>
          <p:cNvPr id="2" name="Slide Number Placeholder 1"/>
          <p:cNvSpPr>
            <a:spLocks noGrp="1"/>
          </p:cNvSpPr>
          <p:nvPr>
            <p:ph type="sldNum" sz="quarter" idx="10"/>
          </p:nvPr>
        </p:nvSpPr>
        <p:spPr/>
        <p:txBody>
          <a:bodyPr/>
          <a:lstStyle/>
          <a:p>
            <a:pPr>
              <a:defRPr/>
            </a:pPr>
            <a:fld id="{67A1747E-CCAC-4873-8F64-6507116E9B44}" type="slidenum">
              <a:rPr lang="en-US" smtClean="0"/>
              <a:pPr>
                <a:defRPr/>
              </a:pPr>
              <a:t>15</a:t>
            </a:fld>
            <a:endParaRPr lang="en-US" dirty="0"/>
          </a:p>
        </p:txBody>
      </p:sp>
      <p:sp>
        <p:nvSpPr>
          <p:cNvPr id="5" name="TextBox 4">
            <a:hlinkClick r:id="" action="ppaction://noaction" highlightClick="1"/>
          </p:cNvPr>
          <p:cNvSpPr txBox="1"/>
          <p:nvPr/>
        </p:nvSpPr>
        <p:spPr>
          <a:xfrm>
            <a:off x="4572000" y="3337163"/>
            <a:ext cx="4328324" cy="1200329"/>
          </a:xfrm>
          <a:prstGeom prst="actionButtonHelp">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CA" dirty="0" smtClean="0"/>
              <a:t>A simple example, based on the forward pass the project should take 30 days.  But if we wanted to see the impact of getting it done in 29 days (Task H’s LF = 29)?</a:t>
            </a:r>
            <a:endParaRPr lang="en-CA" dirty="0"/>
          </a:p>
        </p:txBody>
      </p:sp>
      <p:sp>
        <p:nvSpPr>
          <p:cNvPr id="10" name="Oval 9"/>
          <p:cNvSpPr/>
          <p:nvPr/>
        </p:nvSpPr>
        <p:spPr>
          <a:xfrm>
            <a:off x="3581400" y="4292600"/>
            <a:ext cx="533400" cy="22860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12" name="TextBox 11">
            <a:hlinkClick r:id="" action="ppaction://noaction" highlightClick="1">
              <a:snd r:embed="rId4" name="applause.wav"/>
            </a:hlinkClick>
          </p:cNvPr>
          <p:cNvSpPr txBox="1"/>
          <p:nvPr/>
        </p:nvSpPr>
        <p:spPr>
          <a:xfrm>
            <a:off x="3060700" y="4643803"/>
            <a:ext cx="4922856" cy="1477328"/>
          </a:xfrm>
          <a:prstGeom prst="actionButtonSound">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marL="285750" indent="-285750">
              <a:buFont typeface="Arial" panose="020B0604020202020204" pitchFamily="34" charset="0"/>
              <a:buChar char="•"/>
            </a:pPr>
            <a:r>
              <a:rPr lang="en-CA" dirty="0" smtClean="0"/>
              <a:t>What would be the LS for H, F and G?</a:t>
            </a:r>
          </a:p>
          <a:p>
            <a:pPr marL="285750" indent="-285750">
              <a:buFont typeface="Arial" panose="020B0604020202020204" pitchFamily="34" charset="0"/>
              <a:buChar char="•"/>
            </a:pPr>
            <a:r>
              <a:rPr lang="en-CA" dirty="0" smtClean="0"/>
              <a:t>Note in G we had a positive slack because LS 19 was larger than ES 11 (giving us a slack of +8), but with our LF change to H, </a:t>
            </a:r>
            <a:r>
              <a:rPr lang="en-CA" dirty="0"/>
              <a:t>What would be new slack for H? </a:t>
            </a:r>
          </a:p>
        </p:txBody>
      </p:sp>
      <p:cxnSp>
        <p:nvCxnSpPr>
          <p:cNvPr id="7" name="Straight Connector 6"/>
          <p:cNvCxnSpPr>
            <a:stCxn id="5" idx="2"/>
            <a:endCxn id="10" idx="6"/>
          </p:cNvCxnSpPr>
          <p:nvPr/>
        </p:nvCxnSpPr>
        <p:spPr>
          <a:xfrm flipH="1">
            <a:off x="4114800" y="3937328"/>
            <a:ext cx="457200" cy="46957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02032" y="6037239"/>
            <a:ext cx="999831" cy="707197"/>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17195" y="5055335"/>
            <a:ext cx="602003" cy="637992"/>
          </a:xfrm>
          <a:prstGeom prst="rect">
            <a:avLst/>
          </a:prstGeom>
        </p:spPr>
      </p:pic>
      <p:sp>
        <p:nvSpPr>
          <p:cNvPr id="15" name="Octagon 14"/>
          <p:cNvSpPr>
            <a:spLocks noChangeAspect="1"/>
          </p:cNvSpPr>
          <p:nvPr/>
        </p:nvSpPr>
        <p:spPr>
          <a:xfrm>
            <a:off x="8364116" y="5757284"/>
            <a:ext cx="544033" cy="544033"/>
          </a:xfrm>
          <a:prstGeom prst="oct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nstantia"/>
              <a:ea typeface="+mn-ea"/>
              <a:cs typeface="+mn-cs"/>
            </a:endParaRPr>
          </a:p>
        </p:txBody>
      </p:sp>
    </p:spTree>
    <p:extLst>
      <p:ext uri="{BB962C8B-B14F-4D97-AF65-F5344CB8AC3E}">
        <p14:creationId xmlns:p14="http://schemas.microsoft.com/office/powerpoint/2010/main" val="15427185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happens when we have two or more finals nodes?  </a:t>
            </a:r>
            <a:r>
              <a:rPr lang="en-US" b="1" dirty="0" smtClean="0"/>
              <a:t>Project Twinning</a:t>
            </a:r>
            <a:endParaRPr lang="en-US" b="1" dirty="0"/>
          </a:p>
        </p:txBody>
      </p:sp>
      <p:sp>
        <p:nvSpPr>
          <p:cNvPr id="3" name="Content Placeholder 2"/>
          <p:cNvSpPr>
            <a:spLocks noGrp="1"/>
          </p:cNvSpPr>
          <p:nvPr>
            <p:ph idx="1"/>
          </p:nvPr>
        </p:nvSpPr>
        <p:spPr/>
        <p:txBody>
          <a:bodyPr/>
          <a:lstStyle/>
          <a:p>
            <a:r>
              <a:rPr lang="en-US" dirty="0" smtClean="0"/>
              <a:t>Try drawing this network diagram</a:t>
            </a:r>
          </a:p>
          <a:p>
            <a:r>
              <a:rPr lang="en-US" dirty="0" smtClean="0"/>
              <a:t>Do a forward pass and just </a:t>
            </a:r>
            <a:r>
              <a:rPr lang="en-US" b="1" dirty="0" smtClean="0">
                <a:solidFill>
                  <a:srgbClr val="FF0000"/>
                </a:solidFill>
              </a:rPr>
              <a:t>start</a:t>
            </a:r>
            <a:r>
              <a:rPr lang="en-US" dirty="0" smtClean="0"/>
              <a:t> the backwards</a:t>
            </a:r>
          </a:p>
          <a:p>
            <a:endParaRPr lang="en-US" dirty="0"/>
          </a:p>
        </p:txBody>
      </p:sp>
      <p:sp>
        <p:nvSpPr>
          <p:cNvPr id="4" name="Slide Number Placeholder 3"/>
          <p:cNvSpPr>
            <a:spLocks noGrp="1"/>
          </p:cNvSpPr>
          <p:nvPr>
            <p:ph type="sldNum" sz="quarter" idx="10"/>
          </p:nvPr>
        </p:nvSpPr>
        <p:spPr/>
        <p:txBody>
          <a:bodyPr/>
          <a:lstStyle/>
          <a:p>
            <a:pPr>
              <a:defRPr/>
            </a:pPr>
            <a:fld id="{373570CC-C189-4011-A74F-DC0FFB08CD88}" type="slidenum">
              <a:rPr lang="en-US" smtClean="0"/>
              <a:pPr>
                <a:defRPr/>
              </a:pPr>
              <a:t>16</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875637351"/>
              </p:ext>
            </p:extLst>
          </p:nvPr>
        </p:nvGraphicFramePr>
        <p:xfrm>
          <a:off x="1311636" y="3161404"/>
          <a:ext cx="6096000" cy="25958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en-US" dirty="0" smtClean="0"/>
                        <a:t>Activity</a:t>
                      </a:r>
                      <a:endParaRPr lang="en-US" dirty="0"/>
                    </a:p>
                  </a:txBody>
                  <a:tcPr/>
                </a:tc>
                <a:tc>
                  <a:txBody>
                    <a:bodyPr/>
                    <a:lstStyle/>
                    <a:p>
                      <a:r>
                        <a:rPr lang="en-US" dirty="0" smtClean="0"/>
                        <a:t>Predecessor</a:t>
                      </a:r>
                      <a:endParaRPr lang="en-US" dirty="0"/>
                    </a:p>
                  </a:txBody>
                  <a:tcPr/>
                </a:tc>
                <a:tc>
                  <a:txBody>
                    <a:bodyPr/>
                    <a:lstStyle/>
                    <a:p>
                      <a:r>
                        <a:rPr lang="en-US" dirty="0" smtClean="0"/>
                        <a:t>Duration</a:t>
                      </a:r>
                      <a:endParaRPr lang="en-US" dirty="0"/>
                    </a:p>
                  </a:txBody>
                  <a:tcPr/>
                </a:tc>
                <a:extLst>
                  <a:ext uri="{0D108BD9-81ED-4DB2-BD59-A6C34878D82A}">
                    <a16:rowId xmlns:a16="http://schemas.microsoft.com/office/drawing/2014/main" val="10000"/>
                  </a:ext>
                </a:extLst>
              </a:tr>
              <a:tr h="370840">
                <a:tc>
                  <a:txBody>
                    <a:bodyPr/>
                    <a:lstStyle/>
                    <a:p>
                      <a:r>
                        <a:rPr lang="en-US" dirty="0" smtClean="0"/>
                        <a:t>A</a:t>
                      </a:r>
                      <a:endParaRPr lang="en-US" dirty="0"/>
                    </a:p>
                  </a:txBody>
                  <a:tcPr/>
                </a:tc>
                <a:tc>
                  <a:txBody>
                    <a:bodyPr/>
                    <a:lstStyle/>
                    <a:p>
                      <a:r>
                        <a:rPr lang="en-US" dirty="0" smtClean="0"/>
                        <a:t>None</a:t>
                      </a:r>
                      <a:endParaRPr lang="en-US" dirty="0"/>
                    </a:p>
                  </a:txBody>
                  <a:tcPr/>
                </a:tc>
                <a:tc>
                  <a:txBody>
                    <a:bodyPr/>
                    <a:lstStyle/>
                    <a:p>
                      <a:r>
                        <a:rPr lang="en-US" dirty="0" smtClean="0"/>
                        <a:t>3</a:t>
                      </a:r>
                      <a:endParaRPr lang="en-US" dirty="0"/>
                    </a:p>
                  </a:txBody>
                  <a:tcPr/>
                </a:tc>
                <a:extLst>
                  <a:ext uri="{0D108BD9-81ED-4DB2-BD59-A6C34878D82A}">
                    <a16:rowId xmlns:a16="http://schemas.microsoft.com/office/drawing/2014/main" val="10001"/>
                  </a:ext>
                </a:extLst>
              </a:tr>
              <a:tr h="370840">
                <a:tc>
                  <a:txBody>
                    <a:bodyPr/>
                    <a:lstStyle/>
                    <a:p>
                      <a:r>
                        <a:rPr lang="en-US" dirty="0" smtClean="0"/>
                        <a:t>B</a:t>
                      </a:r>
                      <a:endParaRPr lang="en-US" dirty="0"/>
                    </a:p>
                  </a:txBody>
                  <a:tcPr/>
                </a:tc>
                <a:tc>
                  <a:txBody>
                    <a:bodyPr/>
                    <a:lstStyle/>
                    <a:p>
                      <a:r>
                        <a:rPr lang="en-US" dirty="0" smtClean="0"/>
                        <a:t>None</a:t>
                      </a:r>
                      <a:endParaRPr lang="en-US" dirty="0"/>
                    </a:p>
                  </a:txBody>
                  <a:tcPr/>
                </a:tc>
                <a:tc>
                  <a:txBody>
                    <a:bodyPr/>
                    <a:lstStyle/>
                    <a:p>
                      <a:r>
                        <a:rPr lang="en-US" dirty="0" smtClean="0"/>
                        <a:t>2</a:t>
                      </a:r>
                      <a:endParaRPr lang="en-US" dirty="0"/>
                    </a:p>
                  </a:txBody>
                  <a:tcPr/>
                </a:tc>
                <a:extLst>
                  <a:ext uri="{0D108BD9-81ED-4DB2-BD59-A6C34878D82A}">
                    <a16:rowId xmlns:a16="http://schemas.microsoft.com/office/drawing/2014/main" val="10002"/>
                  </a:ext>
                </a:extLst>
              </a:tr>
              <a:tr h="370840">
                <a:tc>
                  <a:txBody>
                    <a:bodyPr/>
                    <a:lstStyle/>
                    <a:p>
                      <a:r>
                        <a:rPr lang="en-US" dirty="0" smtClean="0"/>
                        <a:t>C</a:t>
                      </a:r>
                      <a:endParaRPr lang="en-US" dirty="0"/>
                    </a:p>
                  </a:txBody>
                  <a:tcPr/>
                </a:tc>
                <a:tc>
                  <a:txBody>
                    <a:bodyPr/>
                    <a:lstStyle/>
                    <a:p>
                      <a:r>
                        <a:rPr lang="en-US" dirty="0" smtClean="0"/>
                        <a:t>A, B</a:t>
                      </a:r>
                      <a:endParaRPr lang="en-US" dirty="0"/>
                    </a:p>
                  </a:txBody>
                  <a:tcPr/>
                </a:tc>
                <a:tc>
                  <a:txBody>
                    <a:bodyPr/>
                    <a:lstStyle/>
                    <a:p>
                      <a:r>
                        <a:rPr lang="en-US" dirty="0" smtClean="0"/>
                        <a:t>5</a:t>
                      </a:r>
                      <a:endParaRPr lang="en-US" dirty="0"/>
                    </a:p>
                  </a:txBody>
                  <a:tcPr/>
                </a:tc>
                <a:extLst>
                  <a:ext uri="{0D108BD9-81ED-4DB2-BD59-A6C34878D82A}">
                    <a16:rowId xmlns:a16="http://schemas.microsoft.com/office/drawing/2014/main" val="10003"/>
                  </a:ext>
                </a:extLst>
              </a:tr>
              <a:tr h="370840">
                <a:tc>
                  <a:txBody>
                    <a:bodyPr/>
                    <a:lstStyle/>
                    <a:p>
                      <a:r>
                        <a:rPr lang="en-US" dirty="0" smtClean="0"/>
                        <a:t>D</a:t>
                      </a:r>
                      <a:endParaRPr lang="en-US" dirty="0"/>
                    </a:p>
                  </a:txBody>
                  <a:tcPr/>
                </a:tc>
                <a:tc>
                  <a:txBody>
                    <a:bodyPr/>
                    <a:lstStyle/>
                    <a:p>
                      <a:r>
                        <a:rPr lang="en-US" dirty="0" smtClean="0"/>
                        <a:t>C</a:t>
                      </a:r>
                      <a:endParaRPr lang="en-US" dirty="0"/>
                    </a:p>
                  </a:txBody>
                  <a:tcPr/>
                </a:tc>
                <a:tc>
                  <a:txBody>
                    <a:bodyPr/>
                    <a:lstStyle/>
                    <a:p>
                      <a:r>
                        <a:rPr lang="en-US" dirty="0" smtClean="0"/>
                        <a:t>3</a:t>
                      </a:r>
                      <a:endParaRPr lang="en-US" dirty="0"/>
                    </a:p>
                  </a:txBody>
                  <a:tcPr/>
                </a:tc>
                <a:extLst>
                  <a:ext uri="{0D108BD9-81ED-4DB2-BD59-A6C34878D82A}">
                    <a16:rowId xmlns:a16="http://schemas.microsoft.com/office/drawing/2014/main" val="10004"/>
                  </a:ext>
                </a:extLst>
              </a:tr>
              <a:tr h="370840">
                <a:tc>
                  <a:txBody>
                    <a:bodyPr/>
                    <a:lstStyle/>
                    <a:p>
                      <a:r>
                        <a:rPr lang="en-US" dirty="0" smtClean="0"/>
                        <a:t>E</a:t>
                      </a:r>
                      <a:endParaRPr lang="en-US" dirty="0"/>
                    </a:p>
                  </a:txBody>
                  <a:tcPr/>
                </a:tc>
                <a:tc>
                  <a:txBody>
                    <a:bodyPr/>
                    <a:lstStyle/>
                    <a:p>
                      <a:r>
                        <a:rPr lang="en-US" dirty="0" smtClean="0"/>
                        <a:t>D</a:t>
                      </a:r>
                      <a:endParaRPr lang="en-US" dirty="0"/>
                    </a:p>
                  </a:txBody>
                  <a:tcPr/>
                </a:tc>
                <a:tc>
                  <a:txBody>
                    <a:bodyPr/>
                    <a:lstStyle/>
                    <a:p>
                      <a:r>
                        <a:rPr lang="en-US" dirty="0" smtClean="0"/>
                        <a:t>2</a:t>
                      </a:r>
                      <a:endParaRPr lang="en-US" dirty="0"/>
                    </a:p>
                  </a:txBody>
                  <a:tcPr/>
                </a:tc>
                <a:extLst>
                  <a:ext uri="{0D108BD9-81ED-4DB2-BD59-A6C34878D82A}">
                    <a16:rowId xmlns:a16="http://schemas.microsoft.com/office/drawing/2014/main" val="10005"/>
                  </a:ext>
                </a:extLst>
              </a:tr>
              <a:tr h="370840">
                <a:tc>
                  <a:txBody>
                    <a:bodyPr/>
                    <a:lstStyle/>
                    <a:p>
                      <a:r>
                        <a:rPr lang="en-US" dirty="0" smtClean="0"/>
                        <a:t>F</a:t>
                      </a:r>
                      <a:endParaRPr lang="en-US" dirty="0"/>
                    </a:p>
                  </a:txBody>
                  <a:tcPr/>
                </a:tc>
                <a:tc>
                  <a:txBody>
                    <a:bodyPr/>
                    <a:lstStyle/>
                    <a:p>
                      <a:r>
                        <a:rPr lang="en-US" dirty="0" smtClean="0"/>
                        <a:t>D</a:t>
                      </a:r>
                      <a:endParaRPr lang="en-US" dirty="0"/>
                    </a:p>
                  </a:txBody>
                  <a:tcPr/>
                </a:tc>
                <a:tc>
                  <a:txBody>
                    <a:bodyPr/>
                    <a:lstStyle/>
                    <a:p>
                      <a:r>
                        <a:rPr lang="en-US" dirty="0" smtClean="0"/>
                        <a:t>3</a:t>
                      </a:r>
                      <a:endParaRPr lang="en-US" dirty="0"/>
                    </a:p>
                  </a:txBody>
                  <a:tcPr/>
                </a:tc>
                <a:extLst>
                  <a:ext uri="{0D108BD9-81ED-4DB2-BD59-A6C34878D82A}">
                    <a16:rowId xmlns:a16="http://schemas.microsoft.com/office/drawing/2014/main" val="10006"/>
                  </a:ext>
                </a:extLst>
              </a:tr>
            </a:tbl>
          </a:graphicData>
        </a:graphic>
      </p:graphicFrame>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17195" y="5055335"/>
            <a:ext cx="602003" cy="637992"/>
          </a:xfrm>
          <a:prstGeom prst="rect">
            <a:avLst/>
          </a:prstGeom>
        </p:spPr>
      </p:pic>
      <p:sp>
        <p:nvSpPr>
          <p:cNvPr id="9" name="Octagon 8"/>
          <p:cNvSpPr>
            <a:spLocks noChangeAspect="1"/>
          </p:cNvSpPr>
          <p:nvPr/>
        </p:nvSpPr>
        <p:spPr>
          <a:xfrm>
            <a:off x="8364116" y="5757284"/>
            <a:ext cx="544033" cy="544033"/>
          </a:xfrm>
          <a:prstGeom prst="oct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nstantia"/>
              <a:ea typeface="+mn-ea"/>
              <a:cs typeface="+mn-cs"/>
            </a:endParaRPr>
          </a:p>
        </p:txBody>
      </p:sp>
    </p:spTree>
    <p:extLst>
      <p:ext uri="{BB962C8B-B14F-4D97-AF65-F5344CB8AC3E}">
        <p14:creationId xmlns:p14="http://schemas.microsoft.com/office/powerpoint/2010/main" val="22626643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373570CC-C189-4011-A74F-DC0FFB08CD88}" type="slidenum">
              <a:rPr lang="en-US" smtClean="0"/>
              <a:pPr>
                <a:defRPr/>
              </a:pPr>
              <a:t>17</a:t>
            </a:fld>
            <a:endParaRPr lang="en-US" dirty="0"/>
          </a:p>
        </p:txBody>
      </p:sp>
      <p:sp>
        <p:nvSpPr>
          <p:cNvPr id="5" name="TextBox 4"/>
          <p:cNvSpPr txBox="1"/>
          <p:nvPr/>
        </p:nvSpPr>
        <p:spPr>
          <a:xfrm>
            <a:off x="228600" y="2438400"/>
            <a:ext cx="1676400" cy="923330"/>
          </a:xfrm>
          <a:prstGeom prst="rect">
            <a:avLst/>
          </a:prstGeom>
          <a:noFill/>
          <a:ln>
            <a:solidFill>
              <a:schemeClr val="accent1"/>
            </a:solidFill>
          </a:ln>
        </p:spPr>
        <p:txBody>
          <a:bodyPr wrap="square" rtlCol="0">
            <a:spAutoFit/>
          </a:bodyPr>
          <a:lstStyle/>
          <a:p>
            <a:pPr algn="ctr"/>
            <a:r>
              <a:rPr lang="en-US" dirty="0" smtClean="0"/>
              <a:t>0                  3</a:t>
            </a:r>
          </a:p>
          <a:p>
            <a:r>
              <a:rPr lang="en-US" dirty="0" smtClean="0"/>
              <a:t>0        A </a:t>
            </a:r>
          </a:p>
          <a:p>
            <a:r>
              <a:rPr lang="en-US" dirty="0" smtClean="0"/>
              <a:t>0        3	      3</a:t>
            </a:r>
            <a:endParaRPr lang="en-US" dirty="0"/>
          </a:p>
        </p:txBody>
      </p:sp>
      <p:sp>
        <p:nvSpPr>
          <p:cNvPr id="6" name="TextBox 5"/>
          <p:cNvSpPr txBox="1"/>
          <p:nvPr/>
        </p:nvSpPr>
        <p:spPr>
          <a:xfrm>
            <a:off x="228600" y="3733800"/>
            <a:ext cx="1676400" cy="923330"/>
          </a:xfrm>
          <a:prstGeom prst="rect">
            <a:avLst/>
          </a:prstGeom>
          <a:noFill/>
          <a:ln>
            <a:solidFill>
              <a:schemeClr val="accent1"/>
            </a:solidFill>
          </a:ln>
        </p:spPr>
        <p:txBody>
          <a:bodyPr wrap="square" rtlCol="0">
            <a:spAutoFit/>
          </a:bodyPr>
          <a:lstStyle/>
          <a:p>
            <a:pPr algn="ctr"/>
            <a:r>
              <a:rPr lang="en-US" dirty="0" smtClean="0"/>
              <a:t>0                  2</a:t>
            </a:r>
          </a:p>
          <a:p>
            <a:r>
              <a:rPr lang="en-US" dirty="0"/>
              <a:t>1</a:t>
            </a:r>
            <a:r>
              <a:rPr lang="en-US" dirty="0" smtClean="0"/>
              <a:t>        B </a:t>
            </a:r>
          </a:p>
          <a:p>
            <a:r>
              <a:rPr lang="en-US" dirty="0"/>
              <a:t>1</a:t>
            </a:r>
            <a:r>
              <a:rPr lang="en-US" dirty="0" smtClean="0"/>
              <a:t>        2      </a:t>
            </a:r>
            <a:r>
              <a:rPr lang="en-US" dirty="0"/>
              <a:t> </a:t>
            </a:r>
            <a:r>
              <a:rPr lang="en-US" dirty="0" smtClean="0"/>
              <a:t>  3</a:t>
            </a:r>
            <a:endParaRPr lang="en-US" dirty="0"/>
          </a:p>
        </p:txBody>
      </p:sp>
      <p:sp>
        <p:nvSpPr>
          <p:cNvPr id="10" name="TextBox 9"/>
          <p:cNvSpPr txBox="1"/>
          <p:nvPr/>
        </p:nvSpPr>
        <p:spPr>
          <a:xfrm>
            <a:off x="2286000" y="2971800"/>
            <a:ext cx="1676400" cy="923330"/>
          </a:xfrm>
          <a:prstGeom prst="rect">
            <a:avLst/>
          </a:prstGeom>
          <a:noFill/>
          <a:ln>
            <a:solidFill>
              <a:schemeClr val="accent1"/>
            </a:solidFill>
          </a:ln>
        </p:spPr>
        <p:txBody>
          <a:bodyPr wrap="square" rtlCol="0">
            <a:spAutoFit/>
          </a:bodyPr>
          <a:lstStyle/>
          <a:p>
            <a:pPr algn="ctr"/>
            <a:r>
              <a:rPr lang="en-US" dirty="0" smtClean="0"/>
              <a:t>3                  8</a:t>
            </a:r>
          </a:p>
          <a:p>
            <a:r>
              <a:rPr lang="en-US" dirty="0" smtClean="0"/>
              <a:t>0        C </a:t>
            </a:r>
          </a:p>
          <a:p>
            <a:r>
              <a:rPr lang="en-US" dirty="0" smtClean="0"/>
              <a:t>3        5      8</a:t>
            </a:r>
            <a:endParaRPr lang="en-US" dirty="0"/>
          </a:p>
        </p:txBody>
      </p:sp>
      <p:cxnSp>
        <p:nvCxnSpPr>
          <p:cNvPr id="12" name="Straight Arrow Connector 11"/>
          <p:cNvCxnSpPr>
            <a:stCxn id="5" idx="3"/>
            <a:endCxn id="10" idx="1"/>
          </p:cNvCxnSpPr>
          <p:nvPr/>
        </p:nvCxnSpPr>
        <p:spPr>
          <a:xfrm>
            <a:off x="1905000" y="2900065"/>
            <a:ext cx="38100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3"/>
            <a:endCxn id="10" idx="1"/>
          </p:cNvCxnSpPr>
          <p:nvPr/>
        </p:nvCxnSpPr>
        <p:spPr>
          <a:xfrm flipV="1">
            <a:off x="1905000" y="3433465"/>
            <a:ext cx="381000" cy="76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318612" y="2971800"/>
            <a:ext cx="1676400" cy="923330"/>
          </a:xfrm>
          <a:prstGeom prst="rect">
            <a:avLst/>
          </a:prstGeom>
          <a:noFill/>
          <a:ln>
            <a:solidFill>
              <a:schemeClr val="accent1"/>
            </a:solidFill>
          </a:ln>
        </p:spPr>
        <p:txBody>
          <a:bodyPr wrap="square" rtlCol="0">
            <a:spAutoFit/>
          </a:bodyPr>
          <a:lstStyle/>
          <a:p>
            <a:pPr algn="ctr"/>
            <a:r>
              <a:rPr lang="en-US" dirty="0" smtClean="0"/>
              <a:t>8                 11</a:t>
            </a:r>
          </a:p>
          <a:p>
            <a:r>
              <a:rPr lang="en-US" dirty="0" smtClean="0"/>
              <a:t>0        D </a:t>
            </a:r>
          </a:p>
          <a:p>
            <a:r>
              <a:rPr lang="en-US" dirty="0" smtClean="0"/>
              <a:t>8        3      11</a:t>
            </a:r>
            <a:endParaRPr lang="en-US" dirty="0"/>
          </a:p>
        </p:txBody>
      </p:sp>
      <p:cxnSp>
        <p:nvCxnSpPr>
          <p:cNvPr id="17" name="Straight Arrow Connector 16"/>
          <p:cNvCxnSpPr>
            <a:stCxn id="10" idx="3"/>
            <a:endCxn id="15" idx="1"/>
          </p:cNvCxnSpPr>
          <p:nvPr/>
        </p:nvCxnSpPr>
        <p:spPr>
          <a:xfrm>
            <a:off x="3962400" y="3433465"/>
            <a:ext cx="3562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477000" y="2438400"/>
            <a:ext cx="1676400" cy="923330"/>
          </a:xfrm>
          <a:prstGeom prst="rect">
            <a:avLst/>
          </a:prstGeom>
          <a:noFill/>
          <a:ln>
            <a:solidFill>
              <a:schemeClr val="accent1"/>
            </a:solidFill>
          </a:ln>
        </p:spPr>
        <p:txBody>
          <a:bodyPr wrap="square" rtlCol="0">
            <a:spAutoFit/>
          </a:bodyPr>
          <a:lstStyle/>
          <a:p>
            <a:r>
              <a:rPr lang="en-US" dirty="0" smtClean="0"/>
              <a:t>11               13        1        E </a:t>
            </a:r>
          </a:p>
          <a:p>
            <a:r>
              <a:rPr lang="en-US" dirty="0" smtClean="0"/>
              <a:t>12       2      </a:t>
            </a:r>
            <a:r>
              <a:rPr lang="en-US" b="1" dirty="0" smtClean="0">
                <a:solidFill>
                  <a:srgbClr val="FF0000"/>
                </a:solidFill>
              </a:rPr>
              <a:t>14</a:t>
            </a:r>
            <a:endParaRPr lang="en-US" b="1" dirty="0">
              <a:solidFill>
                <a:srgbClr val="FF0000"/>
              </a:solidFill>
            </a:endParaRPr>
          </a:p>
        </p:txBody>
      </p:sp>
      <p:sp>
        <p:nvSpPr>
          <p:cNvPr id="19" name="TextBox 18"/>
          <p:cNvSpPr txBox="1"/>
          <p:nvPr/>
        </p:nvSpPr>
        <p:spPr>
          <a:xfrm>
            <a:off x="6477000" y="3733800"/>
            <a:ext cx="1676400" cy="923330"/>
          </a:xfrm>
          <a:prstGeom prst="rect">
            <a:avLst/>
          </a:prstGeom>
          <a:noFill/>
          <a:ln>
            <a:solidFill>
              <a:schemeClr val="accent1"/>
            </a:solidFill>
          </a:ln>
        </p:spPr>
        <p:txBody>
          <a:bodyPr wrap="square" rtlCol="0">
            <a:spAutoFit/>
          </a:bodyPr>
          <a:lstStyle/>
          <a:p>
            <a:pPr algn="ctr"/>
            <a:r>
              <a:rPr lang="en-US" dirty="0" smtClean="0"/>
              <a:t>11               14</a:t>
            </a:r>
          </a:p>
          <a:p>
            <a:r>
              <a:rPr lang="en-US" dirty="0" smtClean="0"/>
              <a:t>0        F </a:t>
            </a:r>
          </a:p>
          <a:p>
            <a:r>
              <a:rPr lang="en-US" dirty="0" smtClean="0"/>
              <a:t>11       3      14</a:t>
            </a:r>
            <a:endParaRPr lang="en-US" dirty="0"/>
          </a:p>
        </p:txBody>
      </p:sp>
      <p:cxnSp>
        <p:nvCxnSpPr>
          <p:cNvPr id="21" name="Straight Arrow Connector 20"/>
          <p:cNvCxnSpPr>
            <a:stCxn id="15" idx="3"/>
            <a:endCxn id="18" idx="1"/>
          </p:cNvCxnSpPr>
          <p:nvPr/>
        </p:nvCxnSpPr>
        <p:spPr>
          <a:xfrm flipV="1">
            <a:off x="5995012" y="2900065"/>
            <a:ext cx="481988"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5" idx="3"/>
            <a:endCxn id="19" idx="1"/>
          </p:cNvCxnSpPr>
          <p:nvPr/>
        </p:nvCxnSpPr>
        <p:spPr>
          <a:xfrm>
            <a:off x="5995012" y="3433465"/>
            <a:ext cx="481988" cy="76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Content Placeholder 2"/>
          <p:cNvSpPr txBox="1">
            <a:spLocks/>
          </p:cNvSpPr>
          <p:nvPr/>
        </p:nvSpPr>
        <p:spPr>
          <a:xfrm>
            <a:off x="342931" y="212725"/>
            <a:ext cx="5466806" cy="1754337"/>
          </a:xfrm>
          <a:prstGeom prst="rect">
            <a:avLst/>
          </a:prstGeom>
        </p:spPr>
        <p:txBody>
          <a:bodyPr/>
          <a:lst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dirty="0" smtClean="0"/>
              <a:t>At the final nodes the latest EF </a:t>
            </a:r>
            <a:r>
              <a:rPr lang="en-US" b="1" dirty="0" smtClean="0">
                <a:solidFill>
                  <a:srgbClr val="FF0000"/>
                </a:solidFill>
              </a:rPr>
              <a:t>between the 2 activities </a:t>
            </a:r>
            <a:r>
              <a:rPr lang="en-US" dirty="0" smtClean="0"/>
              <a:t>becomes the LF for all final nodes, so we have slack in E.</a:t>
            </a:r>
          </a:p>
        </p:txBody>
      </p:sp>
      <p:sp>
        <p:nvSpPr>
          <p:cNvPr id="24" name="Rectangle 23">
            <a:hlinkClick r:id="" action="ppaction://noaction" highlightClick="1"/>
          </p:cNvPr>
          <p:cNvSpPr/>
          <p:nvPr/>
        </p:nvSpPr>
        <p:spPr>
          <a:xfrm>
            <a:off x="4143238" y="1508126"/>
            <a:ext cx="2932611" cy="6299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1) So the LF in E is greater than the early finish</a:t>
            </a:r>
            <a:endParaRPr lang="en-US" dirty="0"/>
          </a:p>
        </p:txBody>
      </p:sp>
      <p:sp>
        <p:nvSpPr>
          <p:cNvPr id="25" name="Rectangle 24">
            <a:hlinkClick r:id="" action="ppaction://noaction" highlightClick="1"/>
          </p:cNvPr>
          <p:cNvSpPr/>
          <p:nvPr/>
        </p:nvSpPr>
        <p:spPr>
          <a:xfrm>
            <a:off x="2093984" y="4828131"/>
            <a:ext cx="4078216" cy="183018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2) And if the 2 start activities have different durations, then one of them will have slack because the ES for both of them is 0.  We would see this when we do our backwards pass and calculate our ES for B</a:t>
            </a:r>
            <a:endParaRPr lang="en-US" dirty="0"/>
          </a:p>
        </p:txBody>
      </p:sp>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0600" y="104280"/>
            <a:ext cx="457033" cy="457033"/>
          </a:xfrm>
          <a:prstGeom prst="rect">
            <a:avLst/>
          </a:prstGeom>
        </p:spPr>
      </p:pic>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77632" y="5951124"/>
            <a:ext cx="999831" cy="707197"/>
          </a:xfrm>
          <a:prstGeom prst="rect">
            <a:avLst/>
          </a:prstGeom>
        </p:spPr>
      </p:pic>
      <p:cxnSp>
        <p:nvCxnSpPr>
          <p:cNvPr id="7" name="Straight Arrow Connector 6"/>
          <p:cNvCxnSpPr/>
          <p:nvPr/>
        </p:nvCxnSpPr>
        <p:spPr>
          <a:xfrm>
            <a:off x="7075849" y="1823096"/>
            <a:ext cx="772751" cy="1133408"/>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pic>
        <p:nvPicPr>
          <p:cNvPr id="28" name="Picture 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72200" y="55298"/>
            <a:ext cx="2343585" cy="1151870"/>
          </a:xfrm>
          <a:prstGeom prst="rect">
            <a:avLst/>
          </a:prstGeom>
        </p:spPr>
      </p:pic>
    </p:spTree>
    <p:extLst>
      <p:ext uri="{BB962C8B-B14F-4D97-AF65-F5344CB8AC3E}">
        <p14:creationId xmlns:p14="http://schemas.microsoft.com/office/powerpoint/2010/main" val="15188978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a:xfrm>
            <a:off x="457200" y="111569"/>
            <a:ext cx="8229600" cy="1090743"/>
          </a:xfrm>
        </p:spPr>
        <p:txBody>
          <a:bodyPr anchor="t">
            <a:normAutofit/>
          </a:bodyPr>
          <a:lstStyle/>
          <a:p>
            <a:pPr eaLnBrk="1" hangingPunct="1"/>
            <a:r>
              <a:rPr lang="en-US" sz="3200" dirty="0" smtClean="0"/>
              <a:t>Duration Estimation, using Terms Traditionally applied in Cost Estimation</a:t>
            </a:r>
          </a:p>
        </p:txBody>
      </p:sp>
      <p:sp>
        <p:nvSpPr>
          <p:cNvPr id="22530" name="Rectangle 3"/>
          <p:cNvSpPr>
            <a:spLocks noGrp="1" noChangeArrowheads="1"/>
          </p:cNvSpPr>
          <p:nvPr>
            <p:ph type="body" idx="1"/>
          </p:nvPr>
        </p:nvSpPr>
        <p:spPr>
          <a:xfrm>
            <a:off x="304800" y="1143000"/>
            <a:ext cx="8610600" cy="5410200"/>
          </a:xfrm>
        </p:spPr>
        <p:txBody>
          <a:bodyPr/>
          <a:lstStyle/>
          <a:p>
            <a:pPr marL="0" indent="0" eaLnBrk="1" hangingPunct="1">
              <a:buNone/>
            </a:pPr>
            <a:r>
              <a:rPr lang="en-US" sz="2400" b="1" dirty="0"/>
              <a:t>Duration Estimation </a:t>
            </a:r>
            <a:r>
              <a:rPr lang="en-US" sz="2400" b="1" dirty="0" smtClean="0"/>
              <a:t>(</a:t>
            </a:r>
            <a:r>
              <a:rPr lang="en-US" sz="2400" b="1" dirty="0" smtClean="0">
                <a:solidFill>
                  <a:srgbClr val="00B050"/>
                </a:solidFill>
              </a:rPr>
              <a:t>industry terms - symmetrical</a:t>
            </a:r>
            <a:r>
              <a:rPr lang="en-US" sz="2400" b="1" dirty="0" smtClean="0"/>
              <a:t>)</a:t>
            </a:r>
          </a:p>
          <a:p>
            <a:pPr eaLnBrk="1" hangingPunct="1">
              <a:buFont typeface="Wingdings" pitchFamily="2" charset="2"/>
              <a:buChar char="Ø"/>
            </a:pPr>
            <a:r>
              <a:rPr lang="en-US" sz="2400" dirty="0" smtClean="0"/>
              <a:t>Ballpark, Rough Order of </a:t>
            </a:r>
            <a:r>
              <a:rPr lang="en-US" sz="2400" dirty="0"/>
              <a:t>M</a:t>
            </a:r>
            <a:r>
              <a:rPr lang="en-US" sz="2400" dirty="0" smtClean="0"/>
              <a:t>agnitude (ROM), or SWAG </a:t>
            </a:r>
            <a:r>
              <a:rPr lang="en-US" sz="2400" dirty="0" smtClean="0">
                <a:cs typeface="Arial" charset="0"/>
              </a:rPr>
              <a:t>±30%</a:t>
            </a:r>
          </a:p>
          <a:p>
            <a:pPr eaLnBrk="1" hangingPunct="1">
              <a:buFont typeface="Wingdings" pitchFamily="2" charset="2"/>
              <a:buChar char="Ø"/>
            </a:pPr>
            <a:r>
              <a:rPr lang="en-US" sz="2400" dirty="0" smtClean="0"/>
              <a:t>Comparative / Analogous </a:t>
            </a:r>
            <a:r>
              <a:rPr lang="en-US" sz="2400" dirty="0" smtClean="0">
                <a:cs typeface="Arial" charset="0"/>
              </a:rPr>
              <a:t>±15%</a:t>
            </a:r>
          </a:p>
          <a:p>
            <a:pPr eaLnBrk="1" hangingPunct="1">
              <a:buFont typeface="Wingdings" pitchFamily="2" charset="2"/>
              <a:buChar char="Ø"/>
            </a:pPr>
            <a:r>
              <a:rPr lang="en-US" sz="2400" dirty="0" smtClean="0"/>
              <a:t>Feasibility </a:t>
            </a:r>
            <a:r>
              <a:rPr lang="en-US" sz="2400" dirty="0" smtClean="0">
                <a:cs typeface="Arial" charset="0"/>
              </a:rPr>
              <a:t>±10%</a:t>
            </a:r>
          </a:p>
          <a:p>
            <a:pPr eaLnBrk="1" hangingPunct="1">
              <a:buFont typeface="Wingdings" pitchFamily="2" charset="2"/>
              <a:buChar char="Ø"/>
            </a:pPr>
            <a:r>
              <a:rPr lang="en-US" sz="2400" dirty="0" smtClean="0"/>
              <a:t>Definitive </a:t>
            </a:r>
            <a:r>
              <a:rPr lang="en-US" sz="2400" dirty="0" smtClean="0">
                <a:cs typeface="Arial" charset="0"/>
              </a:rPr>
              <a:t>±5%</a:t>
            </a:r>
            <a:br>
              <a:rPr lang="en-US" sz="2400" dirty="0" smtClean="0">
                <a:cs typeface="Arial" charset="0"/>
              </a:rPr>
            </a:br>
            <a:endParaRPr lang="en-US" sz="2400" dirty="0" smtClean="0">
              <a:cs typeface="Arial" charset="0"/>
            </a:endParaRPr>
          </a:p>
          <a:p>
            <a:pPr marL="0" indent="0" eaLnBrk="1" hangingPunct="1">
              <a:buNone/>
            </a:pPr>
            <a:r>
              <a:rPr lang="en-US" sz="2400" b="1" dirty="0">
                <a:solidFill>
                  <a:srgbClr val="FF0000"/>
                </a:solidFill>
              </a:rPr>
              <a:t>PMBOK </a:t>
            </a:r>
            <a:r>
              <a:rPr lang="en-US" sz="2400" b="1" dirty="0" smtClean="0">
                <a:solidFill>
                  <a:srgbClr val="FF0000"/>
                </a:solidFill>
              </a:rPr>
              <a:t>Guide </a:t>
            </a:r>
            <a:r>
              <a:rPr lang="en-US" sz="2400" dirty="0"/>
              <a:t>using </a:t>
            </a:r>
            <a:r>
              <a:rPr lang="en-US" sz="2400" b="1" dirty="0">
                <a:solidFill>
                  <a:srgbClr val="FF0000"/>
                </a:solidFill>
              </a:rPr>
              <a:t>asymmetrical</a:t>
            </a:r>
            <a:r>
              <a:rPr lang="en-US" sz="2400" dirty="0"/>
              <a:t> plus and minus numbers for </a:t>
            </a:r>
            <a:r>
              <a:rPr lang="en-US" sz="2400" dirty="0" smtClean="0"/>
              <a:t>estimates</a:t>
            </a:r>
          </a:p>
          <a:p>
            <a:pPr eaLnBrk="1" hangingPunct="1">
              <a:buFont typeface="Wingdings" pitchFamily="2" charset="2"/>
              <a:buChar char="Ø"/>
            </a:pPr>
            <a:r>
              <a:rPr lang="en-US" sz="2400" dirty="0"/>
              <a:t>PMBOK Rough Order of Magnitude (ROM)</a:t>
            </a:r>
            <a:endParaRPr lang="en-US" sz="2400" dirty="0">
              <a:solidFill>
                <a:srgbClr val="FF0000"/>
              </a:solidFill>
              <a:cs typeface="Arial" charset="0"/>
            </a:endParaRPr>
          </a:p>
          <a:p>
            <a:pPr lvl="1" eaLnBrk="1" hangingPunct="1">
              <a:buFont typeface="Wingdings" pitchFamily="2" charset="2"/>
              <a:buChar char="Ø"/>
            </a:pPr>
            <a:r>
              <a:rPr lang="en-US" sz="1600" dirty="0">
                <a:solidFill>
                  <a:srgbClr val="FF0000"/>
                </a:solidFill>
                <a:cs typeface="Arial" charset="0"/>
              </a:rPr>
              <a:t>R</a:t>
            </a:r>
            <a:r>
              <a:rPr lang="en-US" sz="2000" dirty="0">
                <a:solidFill>
                  <a:srgbClr val="FF0000"/>
                </a:solidFill>
                <a:cs typeface="Arial" charset="0"/>
              </a:rPr>
              <a:t>ange from -25% to plus 75% </a:t>
            </a:r>
          </a:p>
          <a:p>
            <a:pPr eaLnBrk="1" hangingPunct="1">
              <a:buFont typeface="Wingdings" pitchFamily="2" charset="2"/>
              <a:buChar char="Ø"/>
            </a:pPr>
            <a:r>
              <a:rPr lang="en-US" sz="2400" dirty="0"/>
              <a:t>PMBOK definitive estimate</a:t>
            </a:r>
          </a:p>
          <a:p>
            <a:pPr lvl="1" eaLnBrk="1" hangingPunct="1">
              <a:buFont typeface="Wingdings" pitchFamily="2" charset="2"/>
              <a:buChar char="Ø"/>
            </a:pPr>
            <a:r>
              <a:rPr lang="en-US" sz="2000" dirty="0">
                <a:solidFill>
                  <a:srgbClr val="FF0000"/>
                </a:solidFill>
                <a:cs typeface="Arial" charset="0"/>
              </a:rPr>
              <a:t>Range from -5% to plus 10% </a:t>
            </a:r>
          </a:p>
          <a:p>
            <a:pPr eaLnBrk="1" hangingPunct="1">
              <a:buFont typeface="Wingdings" pitchFamily="2" charset="2"/>
              <a:buChar char="Ø"/>
            </a:pPr>
            <a:endParaRPr lang="en-US" sz="2400" dirty="0" smtClean="0"/>
          </a:p>
          <a:p>
            <a:pPr eaLnBrk="1" hangingPunct="1">
              <a:buFont typeface="Wingdings" pitchFamily="2" charset="2"/>
              <a:buChar char="Ø"/>
            </a:pPr>
            <a:endParaRPr lang="en-US" sz="2400" dirty="0" smtClean="0">
              <a:cs typeface="Arial" charset="0"/>
            </a:endParaRPr>
          </a:p>
        </p:txBody>
      </p:sp>
      <p:sp>
        <p:nvSpPr>
          <p:cNvPr id="2" name="Slide Number Placeholder 1"/>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a:solidFill>
                  <a:srgbClr val="045C75"/>
                </a:solidFill>
                <a:cs typeface="Arial" charset="0"/>
              </a:rPr>
              <a:t>08-0</a:t>
            </a:r>
            <a:fld id="{5E3C4C3A-DDEA-4850-9BA2-3A3DAB0E9FF4}" type="slidenum">
              <a:rPr lang="en-US">
                <a:solidFill>
                  <a:srgbClr val="045C75"/>
                </a:solidFill>
                <a:cs typeface="Arial" charset="0"/>
              </a:rPr>
              <a:pPr fontAlgn="base">
                <a:spcBef>
                  <a:spcPct val="0"/>
                </a:spcBef>
                <a:spcAft>
                  <a:spcPct val="0"/>
                </a:spcAft>
                <a:defRPr/>
              </a:pPr>
              <a:t>18</a:t>
            </a:fld>
            <a:endParaRPr lang="en-US">
              <a:solidFill>
                <a:srgbClr val="045C75"/>
              </a:solidFill>
              <a:cs typeface="Arial" charset="0"/>
            </a:endParaRPr>
          </a:p>
        </p:txBody>
      </p:sp>
      <p:sp>
        <p:nvSpPr>
          <p:cNvPr id="7" name="Action Button: Sound 6">
            <a:hlinkClick r:id="" action="ppaction://noaction" highlightClick="1">
              <a:snd r:embed="rId2" name="applause.wav"/>
            </a:hlinkClick>
          </p:cNvPr>
          <p:cNvSpPr/>
          <p:nvPr/>
        </p:nvSpPr>
        <p:spPr>
          <a:xfrm>
            <a:off x="4838700" y="4977188"/>
            <a:ext cx="4038600" cy="1228721"/>
          </a:xfrm>
          <a:prstGeom prst="actionButtonSoun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2400" dirty="0" smtClean="0"/>
              <a:t>These traditional </a:t>
            </a:r>
            <a:r>
              <a:rPr lang="en-CA" sz="2400" b="1" u="sng" dirty="0" smtClean="0"/>
              <a:t>cost</a:t>
            </a:r>
            <a:r>
              <a:rPr lang="en-CA" sz="2400" dirty="0" smtClean="0"/>
              <a:t> terms are sometimes used in </a:t>
            </a:r>
            <a:r>
              <a:rPr lang="en-CA" sz="2400" b="1" u="sng" dirty="0" smtClean="0"/>
              <a:t>time</a:t>
            </a:r>
            <a:r>
              <a:rPr lang="en-CA" sz="2400" dirty="0" smtClean="0"/>
              <a:t> estimates, particularly ROM</a:t>
            </a:r>
            <a:endParaRPr lang="en-CA" sz="2400" dirty="0"/>
          </a:p>
        </p:txBody>
      </p:sp>
      <p:sp>
        <p:nvSpPr>
          <p:cNvPr id="6" name="TextBox 5">
            <a:hlinkClick r:id="" action="ppaction://noaction" highlightClick="1"/>
          </p:cNvPr>
          <p:cNvSpPr txBox="1"/>
          <p:nvPr/>
        </p:nvSpPr>
        <p:spPr>
          <a:xfrm>
            <a:off x="7086600" y="2133600"/>
            <a:ext cx="1676400" cy="369332"/>
          </a:xfrm>
          <a:prstGeom prst="actionButtonHelp">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CA" dirty="0" smtClean="0"/>
              <a:t>Symmetrical?</a:t>
            </a:r>
            <a:endParaRPr lang="en-CA" dirty="0"/>
          </a:p>
        </p:txBody>
      </p:sp>
    </p:spTree>
    <p:extLst>
      <p:ext uri="{BB962C8B-B14F-4D97-AF65-F5344CB8AC3E}">
        <p14:creationId xmlns:p14="http://schemas.microsoft.com/office/powerpoint/2010/main" val="36687970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3" descr="FG_09_022"/>
          <p:cNvPicPr>
            <a:picLocks noChangeAspect="1" noChangeArrowheads="1"/>
          </p:cNvPicPr>
          <p:nvPr/>
        </p:nvPicPr>
        <p:blipFill>
          <a:blip r:embed="rId3"/>
          <a:srcRect/>
          <a:stretch>
            <a:fillRect/>
          </a:stretch>
        </p:blipFill>
        <p:spPr bwMode="auto">
          <a:xfrm>
            <a:off x="609600" y="1649412"/>
            <a:ext cx="8229600" cy="3760788"/>
          </a:xfrm>
          <a:prstGeom prst="rect">
            <a:avLst/>
          </a:prstGeom>
          <a:noFill/>
          <a:ln w="9525">
            <a:noFill/>
            <a:miter lim="800000"/>
            <a:headEnd/>
            <a:tailEnd/>
          </a:ln>
        </p:spPr>
      </p:pic>
      <p:sp>
        <p:nvSpPr>
          <p:cNvPr id="3" name="Title 2"/>
          <p:cNvSpPr>
            <a:spLocks noGrp="1"/>
          </p:cNvSpPr>
          <p:nvPr>
            <p:ph type="title"/>
          </p:nvPr>
        </p:nvSpPr>
        <p:spPr>
          <a:xfrm>
            <a:off x="413808" y="259970"/>
            <a:ext cx="8305800" cy="1143000"/>
          </a:xfrm>
        </p:spPr>
        <p:txBody>
          <a:bodyPr>
            <a:normAutofit fontScale="90000"/>
          </a:bodyPr>
          <a:lstStyle/>
          <a:p>
            <a:pPr eaLnBrk="1" fontAlgn="auto" hangingPunct="1">
              <a:spcAft>
                <a:spcPts val="0"/>
              </a:spcAft>
              <a:defRPr/>
            </a:pPr>
            <a:r>
              <a:rPr lang="en-US" b="1" dirty="0" smtClean="0"/>
              <a:t>Laddering – Breaking Down Activities into Smaller Units</a:t>
            </a:r>
            <a:endParaRPr lang="en-US" b="1" dirty="0"/>
          </a:p>
        </p:txBody>
      </p:sp>
      <p:sp>
        <p:nvSpPr>
          <p:cNvPr id="2" name="Slide Number Placeholder 1"/>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a:solidFill>
                  <a:srgbClr val="045C75"/>
                </a:solidFill>
                <a:cs typeface="Arial" charset="0"/>
              </a:rPr>
              <a:t>09-</a:t>
            </a:r>
            <a:fld id="{F25393A5-CA36-4CAC-A617-5C5A3E5DFAF3}" type="slidenum">
              <a:rPr lang="en-US">
                <a:solidFill>
                  <a:srgbClr val="045C75"/>
                </a:solidFill>
                <a:cs typeface="Arial" charset="0"/>
              </a:rPr>
              <a:pPr fontAlgn="base">
                <a:spcBef>
                  <a:spcPct val="0"/>
                </a:spcBef>
                <a:spcAft>
                  <a:spcPct val="0"/>
                </a:spcAft>
                <a:defRPr/>
              </a:pPr>
              <a:t>19</a:t>
            </a:fld>
            <a:endParaRPr lang="en-US">
              <a:solidFill>
                <a:srgbClr val="045C75"/>
              </a:solidFill>
              <a:cs typeface="Arial" charset="0"/>
            </a:endParaRPr>
          </a:p>
        </p:txBody>
      </p:sp>
      <p:sp>
        <p:nvSpPr>
          <p:cNvPr id="4" name="Action Button: Help 3">
            <a:hlinkClick r:id="" action="ppaction://noaction" highlightClick="1"/>
          </p:cNvPr>
          <p:cNvSpPr/>
          <p:nvPr/>
        </p:nvSpPr>
        <p:spPr>
          <a:xfrm>
            <a:off x="396875" y="4680569"/>
            <a:ext cx="3200400" cy="1634712"/>
          </a:xfrm>
          <a:prstGeom prst="actionButtonHelp">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000" dirty="0" smtClean="0"/>
              <a:t>Why would we do this?</a:t>
            </a:r>
            <a:endParaRPr lang="en-US" sz="4000" dirty="0"/>
          </a:p>
        </p:txBody>
      </p:sp>
      <p:sp>
        <p:nvSpPr>
          <p:cNvPr id="46081" name="Text Box 2"/>
          <p:cNvSpPr txBox="1">
            <a:spLocks noChangeArrowheads="1"/>
          </p:cNvSpPr>
          <p:nvPr/>
        </p:nvSpPr>
        <p:spPr bwMode="auto">
          <a:xfrm>
            <a:off x="651933" y="2667000"/>
            <a:ext cx="864339" cy="246221"/>
          </a:xfrm>
          <a:prstGeom prst="rect">
            <a:avLst/>
          </a:prstGeom>
          <a:noFill/>
          <a:ln w="9525">
            <a:noFill/>
            <a:miter lim="800000"/>
            <a:headEnd/>
            <a:tailEnd/>
          </a:ln>
        </p:spPr>
        <p:txBody>
          <a:bodyPr wrap="none">
            <a:spAutoFit/>
          </a:bodyPr>
          <a:lstStyle/>
          <a:p>
            <a:r>
              <a:rPr lang="en-US" sz="1000" dirty="0" smtClean="0"/>
              <a:t>Figure </a:t>
            </a:r>
            <a:r>
              <a:rPr lang="en-US" sz="1000" dirty="0"/>
              <a:t>9.24 </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4569" y="5961682"/>
            <a:ext cx="999831" cy="707197"/>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461554" y="152400"/>
            <a:ext cx="8229600" cy="685800"/>
          </a:xfrm>
        </p:spPr>
        <p:txBody>
          <a:bodyPr/>
          <a:lstStyle/>
          <a:p>
            <a:pPr eaLnBrk="1" hangingPunct="1"/>
            <a:r>
              <a:rPr lang="en-US" b="1" dirty="0" smtClean="0"/>
              <a:t>Module 4 Learning Objectives</a:t>
            </a:r>
          </a:p>
        </p:txBody>
      </p:sp>
      <p:sp>
        <p:nvSpPr>
          <p:cNvPr id="3" name="Content Placeholder 2"/>
          <p:cNvSpPr>
            <a:spLocks noGrp="1"/>
          </p:cNvSpPr>
          <p:nvPr>
            <p:ph idx="1"/>
          </p:nvPr>
        </p:nvSpPr>
        <p:spPr>
          <a:xfrm>
            <a:off x="431074" y="914399"/>
            <a:ext cx="8229600" cy="5357447"/>
          </a:xfrm>
        </p:spPr>
        <p:txBody>
          <a:bodyPr>
            <a:noAutofit/>
          </a:bodyPr>
          <a:lstStyle/>
          <a:p>
            <a:pPr marL="274320" indent="-274320" eaLnBrk="1" fontAlgn="auto" hangingPunct="1">
              <a:spcAft>
                <a:spcPts val="0"/>
              </a:spcAft>
              <a:buClr>
                <a:schemeClr val="accent3"/>
              </a:buClr>
              <a:buFont typeface="Wingdings 2"/>
              <a:buChar char=""/>
              <a:defRPr/>
            </a:pPr>
            <a:r>
              <a:rPr lang="en-US" sz="2400" dirty="0" smtClean="0"/>
              <a:t>Construct the </a:t>
            </a:r>
            <a:r>
              <a:rPr lang="en-US" sz="2400" b="1" dirty="0" smtClean="0"/>
              <a:t>critical path </a:t>
            </a:r>
            <a:r>
              <a:rPr lang="en-US" sz="2400" dirty="0" smtClean="0"/>
              <a:t>for a project schedule network using </a:t>
            </a:r>
            <a:r>
              <a:rPr lang="en-US" sz="2400" b="1" dirty="0" smtClean="0"/>
              <a:t>forward and backward passes</a:t>
            </a:r>
            <a:r>
              <a:rPr lang="en-US" sz="2400" dirty="0" smtClean="0"/>
              <a:t>.</a:t>
            </a:r>
          </a:p>
          <a:p>
            <a:pPr marL="274320" indent="-274320" eaLnBrk="1" fontAlgn="auto" hangingPunct="1">
              <a:spcAft>
                <a:spcPts val="0"/>
              </a:spcAft>
              <a:buClr>
                <a:schemeClr val="accent3"/>
              </a:buClr>
              <a:buFont typeface="Wingdings 2"/>
              <a:buChar char=""/>
              <a:defRPr/>
            </a:pPr>
            <a:r>
              <a:rPr lang="en-US" sz="2400" dirty="0" smtClean="0"/>
              <a:t>Identify activity </a:t>
            </a:r>
            <a:r>
              <a:rPr lang="en-US" sz="2400" b="1" dirty="0" smtClean="0"/>
              <a:t>float</a:t>
            </a:r>
            <a:r>
              <a:rPr lang="en-US" sz="2400" dirty="0" smtClean="0"/>
              <a:t> and the manner in which it is determined.</a:t>
            </a:r>
          </a:p>
          <a:p>
            <a:pPr marL="274320" indent="-274320" eaLnBrk="1" fontAlgn="auto" hangingPunct="1">
              <a:spcAft>
                <a:spcPts val="0"/>
              </a:spcAft>
              <a:buClr>
                <a:schemeClr val="accent3"/>
              </a:buClr>
              <a:buFont typeface="Wingdings 2"/>
              <a:buChar char=""/>
              <a:defRPr/>
            </a:pPr>
            <a:r>
              <a:rPr lang="en-US" sz="2400" dirty="0" smtClean="0"/>
              <a:t>For </a:t>
            </a:r>
            <a:r>
              <a:rPr lang="en-US" sz="2400" b="1" dirty="0" smtClean="0"/>
              <a:t>duration</a:t>
            </a:r>
            <a:r>
              <a:rPr lang="en-US" sz="2400" dirty="0" smtClean="0"/>
              <a:t> estimates, apply </a:t>
            </a:r>
            <a:r>
              <a:rPr lang="en-US" sz="2400" dirty="0"/>
              <a:t>common forms of </a:t>
            </a:r>
            <a:r>
              <a:rPr lang="en-US" sz="2400" dirty="0" smtClean="0"/>
              <a:t>estimation </a:t>
            </a:r>
            <a:r>
              <a:rPr lang="en-US" sz="2400" dirty="0"/>
              <a:t>for project work, including ROM, ballpark estimates and definitive estimates</a:t>
            </a:r>
            <a:r>
              <a:rPr lang="en-US" sz="2400" dirty="0" smtClean="0"/>
              <a:t>.</a:t>
            </a:r>
          </a:p>
          <a:p>
            <a:pPr marL="274320" indent="-274320" eaLnBrk="1" fontAlgn="auto" hangingPunct="1">
              <a:spcAft>
                <a:spcPts val="0"/>
              </a:spcAft>
              <a:buClr>
                <a:schemeClr val="accent3"/>
              </a:buClr>
              <a:buFont typeface="Wingdings 2"/>
              <a:buChar char=""/>
              <a:defRPr/>
            </a:pPr>
            <a:r>
              <a:rPr lang="en-US" sz="2400" dirty="0" smtClean="0"/>
              <a:t>Understand Laddering &amp; Hammocks</a:t>
            </a:r>
          </a:p>
          <a:p>
            <a:pPr marL="274320" indent="-274320" eaLnBrk="1" fontAlgn="auto" hangingPunct="1">
              <a:spcAft>
                <a:spcPts val="0"/>
              </a:spcAft>
              <a:buClr>
                <a:schemeClr val="accent3"/>
              </a:buClr>
              <a:buFont typeface="Wingdings 2"/>
              <a:buChar char=""/>
              <a:defRPr/>
            </a:pPr>
            <a:r>
              <a:rPr lang="en-US" sz="2400" dirty="0" smtClean="0"/>
              <a:t>Understand the steps that can be employed to </a:t>
            </a:r>
            <a:r>
              <a:rPr lang="en-US" sz="2400" b="1" dirty="0" smtClean="0"/>
              <a:t>reduce the critical path</a:t>
            </a:r>
            <a:r>
              <a:rPr lang="en-US" sz="2400" dirty="0" smtClean="0"/>
              <a:t>.</a:t>
            </a:r>
          </a:p>
          <a:p>
            <a:pPr marL="274320" indent="-274320" eaLnBrk="1" fontAlgn="auto" hangingPunct="1">
              <a:spcAft>
                <a:spcPts val="0"/>
              </a:spcAft>
              <a:buClr>
                <a:schemeClr val="accent3"/>
              </a:buClr>
              <a:buFont typeface="Wingdings 2"/>
              <a:buChar char=""/>
              <a:defRPr/>
            </a:pPr>
            <a:r>
              <a:rPr lang="en-US" sz="2400" dirty="0"/>
              <a:t>Duration Contingency </a:t>
            </a:r>
            <a:r>
              <a:rPr lang="en-US" sz="2400" dirty="0" smtClean="0"/>
              <a:t>Reserves</a:t>
            </a:r>
            <a:endParaRPr lang="en-US" sz="2400" dirty="0"/>
          </a:p>
          <a:p>
            <a:pPr marL="274320" indent="-274320" eaLnBrk="1" fontAlgn="auto" hangingPunct="1">
              <a:spcAft>
                <a:spcPts val="0"/>
              </a:spcAft>
              <a:buClr>
                <a:schemeClr val="accent3"/>
              </a:buClr>
              <a:buFont typeface="Wingdings 2"/>
              <a:buChar char=""/>
              <a:defRPr/>
            </a:pPr>
            <a:r>
              <a:rPr lang="en-US" sz="2400" dirty="0"/>
              <a:t>Calculate the probability of a </a:t>
            </a:r>
            <a:r>
              <a:rPr lang="en-US" sz="2400" b="1" u="sng" dirty="0"/>
              <a:t>project</a:t>
            </a:r>
            <a:r>
              <a:rPr lang="en-US" sz="2400" dirty="0"/>
              <a:t> finishing on time under </a:t>
            </a:r>
            <a:r>
              <a:rPr lang="en-US" sz="2400" b="1" dirty="0"/>
              <a:t>PERT estimates</a:t>
            </a:r>
            <a:r>
              <a:rPr lang="en-US" sz="2400" dirty="0" smtClean="0"/>
              <a:t>.</a:t>
            </a:r>
          </a:p>
          <a:p>
            <a:pPr marL="274320" indent="-274320" eaLnBrk="1" fontAlgn="auto" hangingPunct="1">
              <a:spcAft>
                <a:spcPts val="0"/>
              </a:spcAft>
              <a:buClr>
                <a:schemeClr val="accent3"/>
              </a:buClr>
              <a:buFont typeface="Wingdings 2"/>
              <a:buChar char=""/>
              <a:defRPr/>
            </a:pPr>
            <a:endParaRPr lang="en-US" sz="2400" dirty="0"/>
          </a:p>
        </p:txBody>
      </p:sp>
      <p:sp>
        <p:nvSpPr>
          <p:cNvPr id="4" name="Slide Number Placeholder 3"/>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a:solidFill>
                  <a:srgbClr val="045C75"/>
                </a:solidFill>
                <a:cs typeface="Arial" charset="0"/>
              </a:rPr>
              <a:t>09-0</a:t>
            </a:r>
            <a:fld id="{2AF3F913-6FBB-4502-A948-FD6E0AFA5445}" type="slidenum">
              <a:rPr lang="en-US">
                <a:solidFill>
                  <a:srgbClr val="045C75"/>
                </a:solidFill>
                <a:cs typeface="Arial" charset="0"/>
              </a:rPr>
              <a:pPr fontAlgn="base">
                <a:spcBef>
                  <a:spcPct val="0"/>
                </a:spcBef>
                <a:spcAft>
                  <a:spcPct val="0"/>
                </a:spcAft>
                <a:defRPr/>
              </a:pPr>
              <a:t>2</a:t>
            </a:fld>
            <a:endParaRPr lang="en-US">
              <a:solidFill>
                <a:srgbClr val="045C75"/>
              </a:solidFill>
              <a:cs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a:xfrm>
            <a:off x="457200" y="107952"/>
            <a:ext cx="8229600" cy="677861"/>
          </a:xfrm>
        </p:spPr>
        <p:txBody>
          <a:bodyPr/>
          <a:lstStyle/>
          <a:p>
            <a:pPr eaLnBrk="1" hangingPunct="1"/>
            <a:r>
              <a:rPr lang="en-US" b="1" dirty="0" smtClean="0"/>
              <a:t>Laddering Example</a:t>
            </a:r>
          </a:p>
        </p:txBody>
      </p:sp>
      <p:sp>
        <p:nvSpPr>
          <p:cNvPr id="47106" name="Rectangle 3"/>
          <p:cNvSpPr>
            <a:spLocks noGrp="1" noChangeArrowheads="1"/>
          </p:cNvSpPr>
          <p:nvPr>
            <p:ph type="body" idx="1"/>
          </p:nvPr>
        </p:nvSpPr>
        <p:spPr>
          <a:xfrm>
            <a:off x="61913" y="697708"/>
            <a:ext cx="8229600" cy="1144588"/>
          </a:xfrm>
        </p:spPr>
        <p:txBody>
          <a:bodyPr/>
          <a:lstStyle/>
          <a:p>
            <a:pPr eaLnBrk="1" hangingPunct="1">
              <a:buFontTx/>
              <a:buNone/>
            </a:pPr>
            <a:r>
              <a:rPr lang="en-US" sz="2400" dirty="0" smtClean="0"/>
              <a:t>	Project ABC can be completed in a </a:t>
            </a:r>
            <a:r>
              <a:rPr lang="en-US" sz="2400" b="1" dirty="0" smtClean="0"/>
              <a:t>shorter</a:t>
            </a:r>
            <a:r>
              <a:rPr lang="en-US" sz="2400" dirty="0" smtClean="0"/>
              <a:t> duration if the activities are broken down into smaller activities</a:t>
            </a:r>
          </a:p>
        </p:txBody>
      </p:sp>
      <p:grpSp>
        <p:nvGrpSpPr>
          <p:cNvPr id="47107" name="Group 33"/>
          <p:cNvGrpSpPr>
            <a:grpSpLocks/>
          </p:cNvGrpSpPr>
          <p:nvPr/>
        </p:nvGrpSpPr>
        <p:grpSpPr bwMode="auto">
          <a:xfrm>
            <a:off x="650875" y="1685532"/>
            <a:ext cx="5038725" cy="461963"/>
            <a:chOff x="567" y="1706"/>
            <a:chExt cx="3174" cy="291"/>
          </a:xfrm>
        </p:grpSpPr>
        <p:sp>
          <p:nvSpPr>
            <p:cNvPr id="47133" name="Text Box 4"/>
            <p:cNvSpPr txBox="1">
              <a:spLocks noChangeArrowheads="1"/>
            </p:cNvSpPr>
            <p:nvPr/>
          </p:nvSpPr>
          <p:spPr bwMode="auto">
            <a:xfrm>
              <a:off x="567" y="1706"/>
              <a:ext cx="748" cy="291"/>
            </a:xfrm>
            <a:prstGeom prst="rect">
              <a:avLst/>
            </a:prstGeom>
            <a:noFill/>
            <a:ln w="38100" algn="ctr">
              <a:solidFill>
                <a:srgbClr val="0000CC"/>
              </a:solidFill>
              <a:miter lim="800000"/>
              <a:headEnd/>
              <a:tailEnd type="none" w="lg" len="lg"/>
            </a:ln>
          </p:spPr>
          <p:txBody>
            <a:bodyPr>
              <a:spAutoFit/>
            </a:bodyPr>
            <a:lstStyle/>
            <a:p>
              <a:pPr>
                <a:spcBef>
                  <a:spcPct val="50000"/>
                </a:spcBef>
              </a:pPr>
              <a:r>
                <a:rPr lang="en-US" sz="2400" dirty="0" smtClean="0">
                  <a:solidFill>
                    <a:srgbClr val="0000CC"/>
                  </a:solidFill>
                </a:rPr>
                <a:t>A(3d)</a:t>
              </a:r>
              <a:endParaRPr lang="en-US" sz="2400" dirty="0">
                <a:solidFill>
                  <a:srgbClr val="0000CC"/>
                </a:solidFill>
              </a:endParaRPr>
            </a:p>
          </p:txBody>
        </p:sp>
        <p:sp>
          <p:nvSpPr>
            <p:cNvPr id="47134" name="Text Box 5"/>
            <p:cNvSpPr txBox="1">
              <a:spLocks noChangeArrowheads="1"/>
            </p:cNvSpPr>
            <p:nvPr/>
          </p:nvSpPr>
          <p:spPr bwMode="auto">
            <a:xfrm>
              <a:off x="1791" y="1706"/>
              <a:ext cx="748" cy="291"/>
            </a:xfrm>
            <a:prstGeom prst="rect">
              <a:avLst/>
            </a:prstGeom>
            <a:noFill/>
            <a:ln w="38100" algn="ctr">
              <a:solidFill>
                <a:srgbClr val="0000CC"/>
              </a:solidFill>
              <a:miter lim="800000"/>
              <a:headEnd/>
              <a:tailEnd type="none" w="lg" len="lg"/>
            </a:ln>
          </p:spPr>
          <p:txBody>
            <a:bodyPr>
              <a:spAutoFit/>
            </a:bodyPr>
            <a:lstStyle/>
            <a:p>
              <a:pPr>
                <a:spcBef>
                  <a:spcPct val="50000"/>
                </a:spcBef>
              </a:pPr>
              <a:r>
                <a:rPr lang="en-US" sz="2400" dirty="0" smtClean="0">
                  <a:solidFill>
                    <a:srgbClr val="0000CC"/>
                  </a:solidFill>
                </a:rPr>
                <a:t>B(9d)</a:t>
              </a:r>
              <a:endParaRPr lang="en-US" sz="2400" dirty="0">
                <a:solidFill>
                  <a:srgbClr val="0000CC"/>
                </a:solidFill>
              </a:endParaRPr>
            </a:p>
          </p:txBody>
        </p:sp>
        <p:sp>
          <p:nvSpPr>
            <p:cNvPr id="47135" name="Text Box 6"/>
            <p:cNvSpPr txBox="1">
              <a:spLocks noChangeArrowheads="1"/>
            </p:cNvSpPr>
            <p:nvPr/>
          </p:nvSpPr>
          <p:spPr bwMode="auto">
            <a:xfrm>
              <a:off x="2993" y="1706"/>
              <a:ext cx="748" cy="291"/>
            </a:xfrm>
            <a:prstGeom prst="rect">
              <a:avLst/>
            </a:prstGeom>
            <a:noFill/>
            <a:ln w="38100" algn="ctr">
              <a:solidFill>
                <a:srgbClr val="0000CC"/>
              </a:solidFill>
              <a:miter lim="800000"/>
              <a:headEnd/>
              <a:tailEnd type="none" w="lg" len="lg"/>
            </a:ln>
          </p:spPr>
          <p:txBody>
            <a:bodyPr>
              <a:spAutoFit/>
            </a:bodyPr>
            <a:lstStyle/>
            <a:p>
              <a:pPr>
                <a:spcBef>
                  <a:spcPct val="50000"/>
                </a:spcBef>
              </a:pPr>
              <a:r>
                <a:rPr lang="en-US" sz="2400" dirty="0" smtClean="0">
                  <a:solidFill>
                    <a:srgbClr val="0000CC"/>
                  </a:solidFill>
                </a:rPr>
                <a:t>C(6d)</a:t>
              </a:r>
              <a:endParaRPr lang="en-US" sz="2400" dirty="0">
                <a:solidFill>
                  <a:srgbClr val="0000CC"/>
                </a:solidFill>
              </a:endParaRPr>
            </a:p>
          </p:txBody>
        </p:sp>
        <p:cxnSp>
          <p:nvCxnSpPr>
            <p:cNvPr id="47136" name="AutoShape 7"/>
            <p:cNvCxnSpPr>
              <a:cxnSpLocks noChangeShapeType="1"/>
              <a:stCxn id="47133" idx="3"/>
              <a:endCxn id="47134" idx="1"/>
            </p:cNvCxnSpPr>
            <p:nvPr/>
          </p:nvCxnSpPr>
          <p:spPr bwMode="auto">
            <a:xfrm>
              <a:off x="1315" y="1852"/>
              <a:ext cx="476" cy="0"/>
            </a:xfrm>
            <a:prstGeom prst="straightConnector1">
              <a:avLst/>
            </a:prstGeom>
            <a:noFill/>
            <a:ln w="38100">
              <a:solidFill>
                <a:srgbClr val="0000CC"/>
              </a:solidFill>
              <a:round/>
              <a:headEnd/>
              <a:tailEnd type="triangle" w="lg" len="lg"/>
            </a:ln>
          </p:spPr>
        </p:cxnSp>
        <p:cxnSp>
          <p:nvCxnSpPr>
            <p:cNvPr id="47137" name="AutoShape 8"/>
            <p:cNvCxnSpPr>
              <a:cxnSpLocks noChangeShapeType="1"/>
              <a:stCxn id="47134" idx="3"/>
              <a:endCxn id="47135" idx="1"/>
            </p:cNvCxnSpPr>
            <p:nvPr/>
          </p:nvCxnSpPr>
          <p:spPr bwMode="auto">
            <a:xfrm>
              <a:off x="2539" y="1852"/>
              <a:ext cx="454" cy="0"/>
            </a:xfrm>
            <a:prstGeom prst="straightConnector1">
              <a:avLst/>
            </a:prstGeom>
            <a:noFill/>
            <a:ln w="38100">
              <a:solidFill>
                <a:srgbClr val="0000CC"/>
              </a:solidFill>
              <a:round/>
              <a:headEnd/>
              <a:tailEnd type="triangle" w="lg" len="lg"/>
            </a:ln>
          </p:spPr>
        </p:cxnSp>
      </p:grpSp>
      <p:sp>
        <p:nvSpPr>
          <p:cNvPr id="47108" name="Rectangle 24"/>
          <p:cNvSpPr>
            <a:spLocks noChangeArrowheads="1"/>
          </p:cNvSpPr>
          <p:nvPr/>
        </p:nvSpPr>
        <p:spPr bwMode="auto">
          <a:xfrm>
            <a:off x="5943600" y="1614092"/>
            <a:ext cx="2447925" cy="612775"/>
          </a:xfrm>
          <a:prstGeom prst="rect">
            <a:avLst/>
          </a:prstGeom>
          <a:noFill/>
          <a:ln w="9525">
            <a:noFill/>
            <a:miter lim="800000"/>
            <a:headEnd/>
            <a:tailEnd/>
          </a:ln>
        </p:spPr>
        <p:txBody>
          <a:bodyPr/>
          <a:lstStyle/>
          <a:p>
            <a:pPr marL="342900" indent="-342900">
              <a:spcBef>
                <a:spcPct val="20000"/>
              </a:spcBef>
            </a:pPr>
            <a:r>
              <a:rPr lang="en-US" sz="2800" dirty="0">
                <a:solidFill>
                  <a:srgbClr val="0000CC"/>
                </a:solidFill>
                <a:latin typeface="Constantia" pitchFamily="18" charset="0"/>
              </a:rPr>
              <a:t>ABC=</a:t>
            </a:r>
            <a:r>
              <a:rPr lang="en-US" sz="2800" b="1" dirty="0">
                <a:solidFill>
                  <a:srgbClr val="0000CC"/>
                </a:solidFill>
                <a:latin typeface="Constantia" pitchFamily="18" charset="0"/>
              </a:rPr>
              <a:t>18 days</a:t>
            </a:r>
          </a:p>
        </p:txBody>
      </p:sp>
      <p:sp>
        <p:nvSpPr>
          <p:cNvPr id="47109" name="Rectangle 25"/>
          <p:cNvSpPr>
            <a:spLocks noChangeArrowheads="1"/>
          </p:cNvSpPr>
          <p:nvPr/>
        </p:nvSpPr>
        <p:spPr bwMode="auto">
          <a:xfrm>
            <a:off x="327026" y="3411538"/>
            <a:ext cx="2879725" cy="1008062"/>
          </a:xfrm>
          <a:prstGeom prst="rect">
            <a:avLst/>
          </a:prstGeom>
          <a:noFill/>
          <a:ln w="9525">
            <a:noFill/>
            <a:miter lim="800000"/>
            <a:headEnd/>
            <a:tailEnd/>
          </a:ln>
        </p:spPr>
        <p:txBody>
          <a:bodyPr/>
          <a:lstStyle/>
          <a:p>
            <a:pPr marL="342900" indent="-342900">
              <a:spcBef>
                <a:spcPct val="20000"/>
              </a:spcBef>
            </a:pPr>
            <a:r>
              <a:rPr lang="en-US" sz="2800" dirty="0" smtClean="0">
                <a:solidFill>
                  <a:srgbClr val="FF0000"/>
                </a:solidFill>
                <a:latin typeface="Constantia" pitchFamily="18" charset="0"/>
              </a:rPr>
              <a:t>Laddered</a:t>
            </a:r>
          </a:p>
          <a:p>
            <a:pPr marL="342900" indent="-342900">
              <a:spcBef>
                <a:spcPct val="20000"/>
              </a:spcBef>
            </a:pPr>
            <a:r>
              <a:rPr lang="en-US" sz="2800" dirty="0" smtClean="0">
                <a:solidFill>
                  <a:srgbClr val="FF0000"/>
                </a:solidFill>
                <a:latin typeface="Constantia" pitchFamily="18" charset="0"/>
              </a:rPr>
              <a:t>ABC=</a:t>
            </a:r>
            <a:r>
              <a:rPr lang="en-US" sz="2800" b="1" dirty="0" smtClean="0">
                <a:solidFill>
                  <a:srgbClr val="FF0000"/>
                </a:solidFill>
                <a:latin typeface="Constantia" pitchFamily="18" charset="0"/>
              </a:rPr>
              <a:t>12 </a:t>
            </a:r>
            <a:r>
              <a:rPr lang="en-US" sz="2800" b="1" dirty="0">
                <a:solidFill>
                  <a:srgbClr val="FF0000"/>
                </a:solidFill>
                <a:latin typeface="Constantia" pitchFamily="18" charset="0"/>
              </a:rPr>
              <a:t>days</a:t>
            </a:r>
          </a:p>
        </p:txBody>
      </p:sp>
      <p:sp>
        <p:nvSpPr>
          <p:cNvPr id="47112" name="Text Box 9"/>
          <p:cNvSpPr txBox="1">
            <a:spLocks noChangeArrowheads="1"/>
          </p:cNvSpPr>
          <p:nvPr/>
        </p:nvSpPr>
        <p:spPr bwMode="auto">
          <a:xfrm>
            <a:off x="631825" y="2624498"/>
            <a:ext cx="1187450" cy="461665"/>
          </a:xfrm>
          <a:prstGeom prst="rect">
            <a:avLst/>
          </a:prstGeom>
          <a:noFill/>
          <a:ln w="38100" algn="ctr">
            <a:solidFill>
              <a:srgbClr val="FF0000"/>
            </a:solidFill>
            <a:miter lim="800000"/>
            <a:headEnd/>
            <a:tailEnd type="none" w="lg" len="lg"/>
          </a:ln>
        </p:spPr>
        <p:txBody>
          <a:bodyPr>
            <a:spAutoFit/>
          </a:bodyPr>
          <a:lstStyle/>
          <a:p>
            <a:pPr>
              <a:spcBef>
                <a:spcPct val="50000"/>
              </a:spcBef>
            </a:pPr>
            <a:r>
              <a:rPr lang="en-US" sz="2400" dirty="0" smtClean="0">
                <a:solidFill>
                  <a:srgbClr val="FF0000"/>
                </a:solidFill>
              </a:rPr>
              <a:t>A</a:t>
            </a:r>
            <a:r>
              <a:rPr lang="en-US" sz="2400" baseline="-25000" dirty="0" smtClean="0">
                <a:solidFill>
                  <a:srgbClr val="FF0000"/>
                </a:solidFill>
              </a:rPr>
              <a:t>1</a:t>
            </a:r>
            <a:r>
              <a:rPr lang="en-US" sz="2400" dirty="0" smtClean="0">
                <a:solidFill>
                  <a:srgbClr val="FF0000"/>
                </a:solidFill>
              </a:rPr>
              <a:t>(1d)</a:t>
            </a:r>
            <a:endParaRPr lang="en-US" sz="2400" dirty="0">
              <a:solidFill>
                <a:srgbClr val="FF0000"/>
              </a:solidFill>
            </a:endParaRPr>
          </a:p>
        </p:txBody>
      </p:sp>
      <p:sp>
        <p:nvSpPr>
          <p:cNvPr id="47113" name="Text Box 10"/>
          <p:cNvSpPr txBox="1">
            <a:spLocks noChangeArrowheads="1"/>
          </p:cNvSpPr>
          <p:nvPr/>
        </p:nvSpPr>
        <p:spPr bwMode="auto">
          <a:xfrm>
            <a:off x="2540000" y="2624498"/>
            <a:ext cx="1187450" cy="461665"/>
          </a:xfrm>
          <a:prstGeom prst="rect">
            <a:avLst/>
          </a:prstGeom>
          <a:noFill/>
          <a:ln w="38100" algn="ctr">
            <a:solidFill>
              <a:srgbClr val="FF0000"/>
            </a:solidFill>
            <a:miter lim="800000"/>
            <a:headEnd/>
            <a:tailEnd type="none" w="lg" len="lg"/>
          </a:ln>
        </p:spPr>
        <p:txBody>
          <a:bodyPr>
            <a:spAutoFit/>
          </a:bodyPr>
          <a:lstStyle/>
          <a:p>
            <a:pPr>
              <a:spcBef>
                <a:spcPct val="50000"/>
              </a:spcBef>
            </a:pPr>
            <a:r>
              <a:rPr lang="en-US" sz="2400" dirty="0" smtClean="0">
                <a:solidFill>
                  <a:srgbClr val="FF0000"/>
                </a:solidFill>
              </a:rPr>
              <a:t>A</a:t>
            </a:r>
            <a:r>
              <a:rPr lang="en-US" sz="2400" baseline="-25000" dirty="0" smtClean="0">
                <a:solidFill>
                  <a:srgbClr val="FF0000"/>
                </a:solidFill>
              </a:rPr>
              <a:t>2</a:t>
            </a:r>
            <a:r>
              <a:rPr lang="en-US" sz="2400" dirty="0" smtClean="0">
                <a:solidFill>
                  <a:srgbClr val="FF0000"/>
                </a:solidFill>
              </a:rPr>
              <a:t>(1d)</a:t>
            </a:r>
            <a:endParaRPr lang="en-US" sz="2400" dirty="0">
              <a:solidFill>
                <a:srgbClr val="FF0000"/>
              </a:solidFill>
            </a:endParaRPr>
          </a:p>
        </p:txBody>
      </p:sp>
      <p:sp>
        <p:nvSpPr>
          <p:cNvPr id="47114" name="Text Box 11"/>
          <p:cNvSpPr txBox="1">
            <a:spLocks noChangeArrowheads="1"/>
          </p:cNvSpPr>
          <p:nvPr/>
        </p:nvSpPr>
        <p:spPr bwMode="auto">
          <a:xfrm>
            <a:off x="4448175" y="2624498"/>
            <a:ext cx="1187450" cy="461665"/>
          </a:xfrm>
          <a:prstGeom prst="rect">
            <a:avLst/>
          </a:prstGeom>
          <a:noFill/>
          <a:ln w="38100" algn="ctr">
            <a:solidFill>
              <a:srgbClr val="FF0000"/>
            </a:solidFill>
            <a:miter lim="800000"/>
            <a:headEnd/>
            <a:tailEnd type="none" w="lg" len="lg"/>
          </a:ln>
        </p:spPr>
        <p:txBody>
          <a:bodyPr>
            <a:spAutoFit/>
          </a:bodyPr>
          <a:lstStyle/>
          <a:p>
            <a:pPr>
              <a:spcBef>
                <a:spcPct val="50000"/>
              </a:spcBef>
            </a:pPr>
            <a:r>
              <a:rPr lang="en-US" sz="2400" dirty="0" smtClean="0">
                <a:solidFill>
                  <a:srgbClr val="FF0000"/>
                </a:solidFill>
              </a:rPr>
              <a:t>A</a:t>
            </a:r>
            <a:r>
              <a:rPr lang="en-US" sz="2400" baseline="-25000" dirty="0" smtClean="0">
                <a:solidFill>
                  <a:srgbClr val="FF0000"/>
                </a:solidFill>
              </a:rPr>
              <a:t>3</a:t>
            </a:r>
            <a:r>
              <a:rPr lang="en-US" sz="2400" dirty="0" smtClean="0">
                <a:solidFill>
                  <a:srgbClr val="FF0000"/>
                </a:solidFill>
              </a:rPr>
              <a:t>(1d)</a:t>
            </a:r>
            <a:endParaRPr lang="en-US" sz="2400" dirty="0">
              <a:solidFill>
                <a:srgbClr val="FF0000"/>
              </a:solidFill>
            </a:endParaRPr>
          </a:p>
        </p:txBody>
      </p:sp>
      <p:cxnSp>
        <p:nvCxnSpPr>
          <p:cNvPr id="47115" name="AutoShape 12"/>
          <p:cNvCxnSpPr>
            <a:cxnSpLocks noChangeShapeType="1"/>
            <a:stCxn id="47112" idx="3"/>
            <a:endCxn id="47113" idx="1"/>
          </p:cNvCxnSpPr>
          <p:nvPr/>
        </p:nvCxnSpPr>
        <p:spPr bwMode="auto">
          <a:xfrm>
            <a:off x="1819275" y="2855331"/>
            <a:ext cx="720725" cy="0"/>
          </a:xfrm>
          <a:prstGeom prst="straightConnector1">
            <a:avLst/>
          </a:prstGeom>
          <a:noFill/>
          <a:ln w="38100">
            <a:solidFill>
              <a:srgbClr val="FF0000"/>
            </a:solidFill>
            <a:round/>
            <a:headEnd/>
            <a:tailEnd type="stealth" w="med" len="lg"/>
          </a:ln>
        </p:spPr>
      </p:cxnSp>
      <p:cxnSp>
        <p:nvCxnSpPr>
          <p:cNvPr id="47116" name="AutoShape 13"/>
          <p:cNvCxnSpPr>
            <a:cxnSpLocks noChangeShapeType="1"/>
            <a:stCxn id="47113" idx="3"/>
            <a:endCxn id="47114" idx="1"/>
          </p:cNvCxnSpPr>
          <p:nvPr/>
        </p:nvCxnSpPr>
        <p:spPr bwMode="auto">
          <a:xfrm>
            <a:off x="3727450" y="2855331"/>
            <a:ext cx="720725" cy="0"/>
          </a:xfrm>
          <a:prstGeom prst="straightConnector1">
            <a:avLst/>
          </a:prstGeom>
          <a:noFill/>
          <a:ln w="38100">
            <a:solidFill>
              <a:srgbClr val="FF0000"/>
            </a:solidFill>
            <a:round/>
            <a:headEnd/>
            <a:tailEnd type="stealth" w="med" len="lg"/>
          </a:ln>
        </p:spPr>
      </p:cxnSp>
      <p:sp>
        <p:nvSpPr>
          <p:cNvPr id="47117" name="Text Box 14"/>
          <p:cNvSpPr txBox="1">
            <a:spLocks noChangeArrowheads="1"/>
          </p:cNvSpPr>
          <p:nvPr/>
        </p:nvSpPr>
        <p:spPr bwMode="auto">
          <a:xfrm>
            <a:off x="2216150" y="3264296"/>
            <a:ext cx="1187450" cy="461963"/>
          </a:xfrm>
          <a:prstGeom prst="rect">
            <a:avLst/>
          </a:prstGeom>
          <a:noFill/>
          <a:ln w="38100" algn="ctr">
            <a:solidFill>
              <a:srgbClr val="FF0000"/>
            </a:solidFill>
            <a:miter lim="800000"/>
            <a:headEnd/>
            <a:tailEnd type="none" w="lg" len="lg"/>
          </a:ln>
        </p:spPr>
        <p:txBody>
          <a:bodyPr>
            <a:spAutoFit/>
          </a:bodyPr>
          <a:lstStyle/>
          <a:p>
            <a:pPr>
              <a:spcBef>
                <a:spcPct val="50000"/>
              </a:spcBef>
            </a:pPr>
            <a:r>
              <a:rPr lang="en-US" sz="2400" dirty="0" smtClean="0">
                <a:solidFill>
                  <a:srgbClr val="FF0000"/>
                </a:solidFill>
              </a:rPr>
              <a:t>B</a:t>
            </a:r>
            <a:r>
              <a:rPr lang="en-US" sz="2400" baseline="-25000" dirty="0" smtClean="0">
                <a:solidFill>
                  <a:srgbClr val="FF0000"/>
                </a:solidFill>
              </a:rPr>
              <a:t>1</a:t>
            </a:r>
            <a:r>
              <a:rPr lang="en-US" sz="2400" dirty="0" smtClean="0">
                <a:solidFill>
                  <a:srgbClr val="FF0000"/>
                </a:solidFill>
              </a:rPr>
              <a:t>(3d)</a:t>
            </a:r>
            <a:endParaRPr lang="en-US" sz="2400" dirty="0">
              <a:solidFill>
                <a:srgbClr val="FF0000"/>
              </a:solidFill>
            </a:endParaRPr>
          </a:p>
        </p:txBody>
      </p:sp>
      <p:sp>
        <p:nvSpPr>
          <p:cNvPr id="47118" name="Text Box 15"/>
          <p:cNvSpPr txBox="1">
            <a:spLocks noChangeArrowheads="1"/>
          </p:cNvSpPr>
          <p:nvPr/>
        </p:nvSpPr>
        <p:spPr bwMode="auto">
          <a:xfrm>
            <a:off x="4160838" y="3264296"/>
            <a:ext cx="1187450" cy="461963"/>
          </a:xfrm>
          <a:prstGeom prst="rect">
            <a:avLst/>
          </a:prstGeom>
          <a:noFill/>
          <a:ln w="38100" algn="ctr">
            <a:solidFill>
              <a:srgbClr val="FF0000"/>
            </a:solidFill>
            <a:miter lim="800000"/>
            <a:headEnd/>
            <a:tailEnd type="none" w="lg" len="lg"/>
          </a:ln>
        </p:spPr>
        <p:txBody>
          <a:bodyPr>
            <a:spAutoFit/>
          </a:bodyPr>
          <a:lstStyle/>
          <a:p>
            <a:pPr>
              <a:spcBef>
                <a:spcPct val="50000"/>
              </a:spcBef>
            </a:pPr>
            <a:r>
              <a:rPr lang="en-US" sz="2400" dirty="0" smtClean="0">
                <a:solidFill>
                  <a:srgbClr val="FF0000"/>
                </a:solidFill>
              </a:rPr>
              <a:t>B</a:t>
            </a:r>
            <a:r>
              <a:rPr lang="en-US" sz="2400" baseline="-25000" dirty="0" smtClean="0">
                <a:solidFill>
                  <a:srgbClr val="FF0000"/>
                </a:solidFill>
              </a:rPr>
              <a:t>2</a:t>
            </a:r>
            <a:r>
              <a:rPr lang="en-US" sz="2400" dirty="0" smtClean="0">
                <a:solidFill>
                  <a:srgbClr val="FF0000"/>
                </a:solidFill>
              </a:rPr>
              <a:t>(3d)</a:t>
            </a:r>
            <a:endParaRPr lang="en-US" sz="2400" dirty="0">
              <a:solidFill>
                <a:srgbClr val="FF0000"/>
              </a:solidFill>
            </a:endParaRPr>
          </a:p>
        </p:txBody>
      </p:sp>
      <p:sp>
        <p:nvSpPr>
          <p:cNvPr id="47119" name="Text Box 16"/>
          <p:cNvSpPr txBox="1">
            <a:spLocks noChangeArrowheads="1"/>
          </p:cNvSpPr>
          <p:nvPr/>
        </p:nvSpPr>
        <p:spPr bwMode="auto">
          <a:xfrm>
            <a:off x="6105525" y="3264296"/>
            <a:ext cx="1187450" cy="461963"/>
          </a:xfrm>
          <a:prstGeom prst="rect">
            <a:avLst/>
          </a:prstGeom>
          <a:noFill/>
          <a:ln w="38100" algn="ctr">
            <a:solidFill>
              <a:srgbClr val="FF0000"/>
            </a:solidFill>
            <a:miter lim="800000"/>
            <a:headEnd/>
            <a:tailEnd type="none" w="lg" len="lg"/>
          </a:ln>
        </p:spPr>
        <p:txBody>
          <a:bodyPr>
            <a:spAutoFit/>
          </a:bodyPr>
          <a:lstStyle/>
          <a:p>
            <a:pPr>
              <a:spcBef>
                <a:spcPct val="50000"/>
              </a:spcBef>
            </a:pPr>
            <a:r>
              <a:rPr lang="en-US" sz="2400" dirty="0" smtClean="0">
                <a:solidFill>
                  <a:srgbClr val="FF0000"/>
                </a:solidFill>
              </a:rPr>
              <a:t>B</a:t>
            </a:r>
            <a:r>
              <a:rPr lang="en-US" sz="2400" baseline="-25000" dirty="0" smtClean="0">
                <a:solidFill>
                  <a:srgbClr val="FF0000"/>
                </a:solidFill>
              </a:rPr>
              <a:t>3</a:t>
            </a:r>
            <a:r>
              <a:rPr lang="en-US" sz="2400" dirty="0" smtClean="0">
                <a:solidFill>
                  <a:srgbClr val="FF0000"/>
                </a:solidFill>
              </a:rPr>
              <a:t>(3d)</a:t>
            </a:r>
            <a:endParaRPr lang="en-US" sz="2400" dirty="0">
              <a:solidFill>
                <a:srgbClr val="FF0000"/>
              </a:solidFill>
            </a:endParaRPr>
          </a:p>
        </p:txBody>
      </p:sp>
      <p:cxnSp>
        <p:nvCxnSpPr>
          <p:cNvPr id="47120" name="AutoShape 17"/>
          <p:cNvCxnSpPr>
            <a:cxnSpLocks noChangeShapeType="1"/>
            <a:stCxn id="47117" idx="3"/>
            <a:endCxn id="47118" idx="1"/>
          </p:cNvCxnSpPr>
          <p:nvPr/>
        </p:nvCxnSpPr>
        <p:spPr bwMode="auto">
          <a:xfrm>
            <a:off x="3403600" y="3496071"/>
            <a:ext cx="757238" cy="0"/>
          </a:xfrm>
          <a:prstGeom prst="straightConnector1">
            <a:avLst/>
          </a:prstGeom>
          <a:noFill/>
          <a:ln w="38100">
            <a:solidFill>
              <a:srgbClr val="FF0000"/>
            </a:solidFill>
            <a:round/>
            <a:headEnd/>
            <a:tailEnd type="stealth" w="med" len="lg"/>
          </a:ln>
        </p:spPr>
      </p:cxnSp>
      <p:cxnSp>
        <p:nvCxnSpPr>
          <p:cNvPr id="47121" name="AutoShape 18"/>
          <p:cNvCxnSpPr>
            <a:cxnSpLocks noChangeShapeType="1"/>
            <a:stCxn id="47118" idx="3"/>
            <a:endCxn id="47119" idx="1"/>
          </p:cNvCxnSpPr>
          <p:nvPr/>
        </p:nvCxnSpPr>
        <p:spPr bwMode="auto">
          <a:xfrm>
            <a:off x="5348288" y="3496071"/>
            <a:ext cx="757238" cy="0"/>
          </a:xfrm>
          <a:prstGeom prst="straightConnector1">
            <a:avLst/>
          </a:prstGeom>
          <a:noFill/>
          <a:ln w="38100">
            <a:solidFill>
              <a:srgbClr val="FF0000"/>
            </a:solidFill>
            <a:round/>
            <a:headEnd/>
            <a:tailEnd type="stealth" w="med" len="lg"/>
          </a:ln>
        </p:spPr>
      </p:cxnSp>
      <p:sp>
        <p:nvSpPr>
          <p:cNvPr id="47122" name="Text Box 19"/>
          <p:cNvSpPr txBox="1">
            <a:spLocks noChangeArrowheads="1"/>
          </p:cNvSpPr>
          <p:nvPr/>
        </p:nvSpPr>
        <p:spPr bwMode="auto">
          <a:xfrm>
            <a:off x="3836988" y="3873896"/>
            <a:ext cx="1187450" cy="461963"/>
          </a:xfrm>
          <a:prstGeom prst="rect">
            <a:avLst/>
          </a:prstGeom>
          <a:noFill/>
          <a:ln w="38100" algn="ctr">
            <a:solidFill>
              <a:srgbClr val="FF0000"/>
            </a:solidFill>
            <a:miter lim="800000"/>
            <a:headEnd/>
            <a:tailEnd type="none" w="lg" len="lg"/>
          </a:ln>
        </p:spPr>
        <p:txBody>
          <a:bodyPr>
            <a:spAutoFit/>
          </a:bodyPr>
          <a:lstStyle/>
          <a:p>
            <a:pPr>
              <a:spcBef>
                <a:spcPct val="50000"/>
              </a:spcBef>
            </a:pPr>
            <a:r>
              <a:rPr lang="en-US" sz="2400" dirty="0" smtClean="0">
                <a:solidFill>
                  <a:srgbClr val="FF0000"/>
                </a:solidFill>
              </a:rPr>
              <a:t>C</a:t>
            </a:r>
            <a:r>
              <a:rPr lang="en-US" sz="2400" baseline="-25000" dirty="0" smtClean="0">
                <a:solidFill>
                  <a:srgbClr val="FF0000"/>
                </a:solidFill>
              </a:rPr>
              <a:t>1</a:t>
            </a:r>
            <a:r>
              <a:rPr lang="en-US" sz="2400" dirty="0" smtClean="0">
                <a:solidFill>
                  <a:srgbClr val="FF0000"/>
                </a:solidFill>
              </a:rPr>
              <a:t>(2d)</a:t>
            </a:r>
            <a:endParaRPr lang="en-US" sz="2400" dirty="0">
              <a:solidFill>
                <a:srgbClr val="FF0000"/>
              </a:solidFill>
            </a:endParaRPr>
          </a:p>
        </p:txBody>
      </p:sp>
      <p:sp>
        <p:nvSpPr>
          <p:cNvPr id="47123" name="Text Box 20"/>
          <p:cNvSpPr txBox="1">
            <a:spLocks noChangeArrowheads="1"/>
          </p:cNvSpPr>
          <p:nvPr/>
        </p:nvSpPr>
        <p:spPr bwMode="auto">
          <a:xfrm>
            <a:off x="5780088" y="3873896"/>
            <a:ext cx="1187450" cy="461963"/>
          </a:xfrm>
          <a:prstGeom prst="rect">
            <a:avLst/>
          </a:prstGeom>
          <a:noFill/>
          <a:ln w="38100" algn="ctr">
            <a:solidFill>
              <a:srgbClr val="FF0000"/>
            </a:solidFill>
            <a:miter lim="800000"/>
            <a:headEnd/>
            <a:tailEnd type="none" w="lg" len="lg"/>
          </a:ln>
        </p:spPr>
        <p:txBody>
          <a:bodyPr>
            <a:spAutoFit/>
          </a:bodyPr>
          <a:lstStyle/>
          <a:p>
            <a:pPr>
              <a:spcBef>
                <a:spcPct val="50000"/>
              </a:spcBef>
            </a:pPr>
            <a:r>
              <a:rPr lang="en-US" sz="2400" dirty="0" smtClean="0">
                <a:solidFill>
                  <a:srgbClr val="FF0000"/>
                </a:solidFill>
              </a:rPr>
              <a:t>C</a:t>
            </a:r>
            <a:r>
              <a:rPr lang="en-US" sz="2400" baseline="-25000" dirty="0" smtClean="0">
                <a:solidFill>
                  <a:srgbClr val="FF0000"/>
                </a:solidFill>
              </a:rPr>
              <a:t>2</a:t>
            </a:r>
            <a:r>
              <a:rPr lang="en-US" sz="2400" dirty="0" smtClean="0">
                <a:solidFill>
                  <a:srgbClr val="FF0000"/>
                </a:solidFill>
              </a:rPr>
              <a:t>(2d)</a:t>
            </a:r>
            <a:endParaRPr lang="en-US" sz="2400" dirty="0">
              <a:solidFill>
                <a:srgbClr val="FF0000"/>
              </a:solidFill>
            </a:endParaRPr>
          </a:p>
        </p:txBody>
      </p:sp>
      <p:sp>
        <p:nvSpPr>
          <p:cNvPr id="47124" name="Text Box 21"/>
          <p:cNvSpPr txBox="1">
            <a:spLocks noChangeArrowheads="1"/>
          </p:cNvSpPr>
          <p:nvPr/>
        </p:nvSpPr>
        <p:spPr bwMode="auto">
          <a:xfrm>
            <a:off x="7651750" y="3873896"/>
            <a:ext cx="1187450" cy="461963"/>
          </a:xfrm>
          <a:prstGeom prst="rect">
            <a:avLst/>
          </a:prstGeom>
          <a:noFill/>
          <a:ln w="38100" algn="ctr">
            <a:solidFill>
              <a:srgbClr val="FF0000"/>
            </a:solidFill>
            <a:miter lim="800000"/>
            <a:headEnd/>
            <a:tailEnd type="none" w="lg" len="lg"/>
          </a:ln>
        </p:spPr>
        <p:txBody>
          <a:bodyPr>
            <a:spAutoFit/>
          </a:bodyPr>
          <a:lstStyle/>
          <a:p>
            <a:pPr>
              <a:spcBef>
                <a:spcPct val="50000"/>
              </a:spcBef>
            </a:pPr>
            <a:r>
              <a:rPr lang="en-US" sz="2400" dirty="0" smtClean="0">
                <a:solidFill>
                  <a:srgbClr val="FF0000"/>
                </a:solidFill>
              </a:rPr>
              <a:t>C</a:t>
            </a:r>
            <a:r>
              <a:rPr lang="en-US" sz="2400" baseline="-25000" dirty="0" smtClean="0">
                <a:solidFill>
                  <a:srgbClr val="FF0000"/>
                </a:solidFill>
              </a:rPr>
              <a:t>3</a:t>
            </a:r>
            <a:r>
              <a:rPr lang="en-US" sz="2400" dirty="0" smtClean="0">
                <a:solidFill>
                  <a:srgbClr val="FF0000"/>
                </a:solidFill>
              </a:rPr>
              <a:t>(2d)</a:t>
            </a:r>
            <a:endParaRPr lang="en-US" sz="2400" dirty="0">
              <a:solidFill>
                <a:srgbClr val="FF0000"/>
              </a:solidFill>
            </a:endParaRPr>
          </a:p>
        </p:txBody>
      </p:sp>
      <p:cxnSp>
        <p:nvCxnSpPr>
          <p:cNvPr id="47125" name="AutoShape 22"/>
          <p:cNvCxnSpPr>
            <a:cxnSpLocks noChangeShapeType="1"/>
            <a:stCxn id="47122" idx="3"/>
            <a:endCxn id="47123" idx="1"/>
          </p:cNvCxnSpPr>
          <p:nvPr/>
        </p:nvCxnSpPr>
        <p:spPr bwMode="auto">
          <a:xfrm>
            <a:off x="5024438" y="4105671"/>
            <a:ext cx="755650" cy="0"/>
          </a:xfrm>
          <a:prstGeom prst="straightConnector1">
            <a:avLst/>
          </a:prstGeom>
          <a:noFill/>
          <a:ln w="38100">
            <a:solidFill>
              <a:srgbClr val="FF0000"/>
            </a:solidFill>
            <a:round/>
            <a:headEnd/>
            <a:tailEnd type="stealth" w="med" len="lg"/>
          </a:ln>
        </p:spPr>
      </p:cxnSp>
      <p:cxnSp>
        <p:nvCxnSpPr>
          <p:cNvPr id="47126" name="AutoShape 23"/>
          <p:cNvCxnSpPr>
            <a:cxnSpLocks noChangeShapeType="1"/>
            <a:stCxn id="47123" idx="3"/>
            <a:endCxn id="47124" idx="1"/>
          </p:cNvCxnSpPr>
          <p:nvPr/>
        </p:nvCxnSpPr>
        <p:spPr bwMode="auto">
          <a:xfrm>
            <a:off x="6967538" y="4105671"/>
            <a:ext cx="684213" cy="0"/>
          </a:xfrm>
          <a:prstGeom prst="straightConnector1">
            <a:avLst/>
          </a:prstGeom>
          <a:noFill/>
          <a:ln w="38100">
            <a:solidFill>
              <a:srgbClr val="FF0000"/>
            </a:solidFill>
            <a:round/>
            <a:headEnd/>
            <a:tailEnd type="stealth" w="med" len="lg"/>
          </a:ln>
        </p:spPr>
      </p:cxnSp>
      <p:cxnSp>
        <p:nvCxnSpPr>
          <p:cNvPr id="47127" name="AutoShape 26"/>
          <p:cNvCxnSpPr>
            <a:cxnSpLocks noChangeShapeType="1"/>
            <a:stCxn id="47112" idx="3"/>
            <a:endCxn id="47117" idx="1"/>
          </p:cNvCxnSpPr>
          <p:nvPr/>
        </p:nvCxnSpPr>
        <p:spPr bwMode="auto">
          <a:xfrm>
            <a:off x="1819275" y="2855331"/>
            <a:ext cx="396875" cy="639947"/>
          </a:xfrm>
          <a:prstGeom prst="straightConnector1">
            <a:avLst/>
          </a:prstGeom>
          <a:noFill/>
          <a:ln w="38100">
            <a:solidFill>
              <a:srgbClr val="FF0000"/>
            </a:solidFill>
            <a:round/>
            <a:headEnd/>
            <a:tailEnd type="stealth" w="med" len="lg"/>
          </a:ln>
        </p:spPr>
      </p:cxnSp>
      <p:cxnSp>
        <p:nvCxnSpPr>
          <p:cNvPr id="47128" name="AutoShape 27"/>
          <p:cNvCxnSpPr>
            <a:cxnSpLocks noChangeShapeType="1"/>
            <a:stCxn id="47117" idx="3"/>
            <a:endCxn id="47122" idx="1"/>
          </p:cNvCxnSpPr>
          <p:nvPr/>
        </p:nvCxnSpPr>
        <p:spPr bwMode="auto">
          <a:xfrm>
            <a:off x="3403600" y="3495278"/>
            <a:ext cx="433388" cy="609600"/>
          </a:xfrm>
          <a:prstGeom prst="straightConnector1">
            <a:avLst/>
          </a:prstGeom>
          <a:noFill/>
          <a:ln w="38100">
            <a:solidFill>
              <a:srgbClr val="FF0000"/>
            </a:solidFill>
            <a:round/>
            <a:headEnd/>
            <a:tailEnd type="stealth" w="med" len="lg"/>
          </a:ln>
        </p:spPr>
      </p:cxnSp>
      <p:cxnSp>
        <p:nvCxnSpPr>
          <p:cNvPr id="47129" name="AutoShape 28"/>
          <p:cNvCxnSpPr>
            <a:cxnSpLocks noChangeShapeType="1"/>
            <a:stCxn id="47113" idx="3"/>
            <a:endCxn id="47118" idx="1"/>
          </p:cNvCxnSpPr>
          <p:nvPr/>
        </p:nvCxnSpPr>
        <p:spPr bwMode="auto">
          <a:xfrm>
            <a:off x="3727450" y="2855331"/>
            <a:ext cx="433388" cy="639947"/>
          </a:xfrm>
          <a:prstGeom prst="straightConnector1">
            <a:avLst/>
          </a:prstGeom>
          <a:noFill/>
          <a:ln w="38100">
            <a:solidFill>
              <a:srgbClr val="FF0000"/>
            </a:solidFill>
            <a:round/>
            <a:headEnd/>
            <a:tailEnd type="stealth" w="med" len="lg"/>
          </a:ln>
        </p:spPr>
      </p:cxnSp>
      <p:cxnSp>
        <p:nvCxnSpPr>
          <p:cNvPr id="47130" name="AutoShape 29"/>
          <p:cNvCxnSpPr>
            <a:cxnSpLocks noChangeShapeType="1"/>
            <a:stCxn id="47114" idx="3"/>
            <a:endCxn id="47119" idx="1"/>
          </p:cNvCxnSpPr>
          <p:nvPr/>
        </p:nvCxnSpPr>
        <p:spPr bwMode="auto">
          <a:xfrm>
            <a:off x="5635625" y="2855331"/>
            <a:ext cx="469900" cy="639947"/>
          </a:xfrm>
          <a:prstGeom prst="straightConnector1">
            <a:avLst/>
          </a:prstGeom>
          <a:noFill/>
          <a:ln w="38100">
            <a:solidFill>
              <a:srgbClr val="FF0000"/>
            </a:solidFill>
            <a:round/>
            <a:headEnd/>
            <a:tailEnd type="stealth" w="med" len="lg"/>
          </a:ln>
        </p:spPr>
      </p:cxnSp>
      <p:cxnSp>
        <p:nvCxnSpPr>
          <p:cNvPr id="47131" name="AutoShape 30"/>
          <p:cNvCxnSpPr>
            <a:cxnSpLocks noChangeShapeType="1"/>
            <a:stCxn id="47118" idx="3"/>
            <a:endCxn id="47123" idx="1"/>
          </p:cNvCxnSpPr>
          <p:nvPr/>
        </p:nvCxnSpPr>
        <p:spPr bwMode="auto">
          <a:xfrm>
            <a:off x="5348288" y="3495278"/>
            <a:ext cx="431800" cy="609600"/>
          </a:xfrm>
          <a:prstGeom prst="straightConnector1">
            <a:avLst/>
          </a:prstGeom>
          <a:noFill/>
          <a:ln w="38100">
            <a:solidFill>
              <a:srgbClr val="FF0000"/>
            </a:solidFill>
            <a:round/>
            <a:headEnd/>
            <a:tailEnd type="stealth" w="med" len="lg"/>
          </a:ln>
        </p:spPr>
      </p:cxnSp>
      <p:cxnSp>
        <p:nvCxnSpPr>
          <p:cNvPr id="47132" name="AutoShape 31"/>
          <p:cNvCxnSpPr>
            <a:cxnSpLocks noChangeShapeType="1"/>
            <a:stCxn id="47119" idx="3"/>
            <a:endCxn id="47124" idx="1"/>
          </p:cNvCxnSpPr>
          <p:nvPr/>
        </p:nvCxnSpPr>
        <p:spPr bwMode="auto">
          <a:xfrm>
            <a:off x="7292975" y="3495278"/>
            <a:ext cx="358775" cy="609600"/>
          </a:xfrm>
          <a:prstGeom prst="straightConnector1">
            <a:avLst/>
          </a:prstGeom>
          <a:noFill/>
          <a:ln w="38100">
            <a:solidFill>
              <a:srgbClr val="FF0000"/>
            </a:solidFill>
            <a:round/>
            <a:headEnd/>
            <a:tailEnd type="stealth" w="med" len="lg"/>
          </a:ln>
        </p:spPr>
      </p:cxnSp>
      <p:sp>
        <p:nvSpPr>
          <p:cNvPr id="2" name="Slide Number Placeholder 1"/>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a:solidFill>
                  <a:srgbClr val="045C75"/>
                </a:solidFill>
                <a:cs typeface="Arial" charset="0"/>
              </a:rPr>
              <a:t>09-</a:t>
            </a:r>
            <a:fld id="{77848042-E028-47B8-8917-6B11B089DC93}" type="slidenum">
              <a:rPr lang="en-US">
                <a:solidFill>
                  <a:srgbClr val="045C75"/>
                </a:solidFill>
                <a:cs typeface="Arial" charset="0"/>
              </a:rPr>
              <a:pPr fontAlgn="base">
                <a:spcBef>
                  <a:spcPct val="0"/>
                </a:spcBef>
                <a:spcAft>
                  <a:spcPct val="0"/>
                </a:spcAft>
                <a:defRPr/>
              </a:pPr>
              <a:t>20</a:t>
            </a:fld>
            <a:endParaRPr lang="en-US">
              <a:solidFill>
                <a:srgbClr val="045C75"/>
              </a:solidFill>
              <a:cs typeface="Arial" charset="0"/>
            </a:endParaRPr>
          </a:p>
        </p:txBody>
      </p:sp>
      <p:sp>
        <p:nvSpPr>
          <p:cNvPr id="3" name="Action Button: Help 2">
            <a:hlinkClick r:id="" action="ppaction://noaction" highlightClick="1"/>
          </p:cNvPr>
          <p:cNvSpPr/>
          <p:nvPr/>
        </p:nvSpPr>
        <p:spPr>
          <a:xfrm>
            <a:off x="7470113" y="2603101"/>
            <a:ext cx="1447800" cy="886224"/>
          </a:xfrm>
          <a:prstGeom prst="actionButtonHelp">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Where is the critical path?</a:t>
            </a:r>
            <a:endParaRPr lang="en-US" dirty="0"/>
          </a:p>
        </p:txBody>
      </p:sp>
      <p:grpSp>
        <p:nvGrpSpPr>
          <p:cNvPr id="5" name="Group 4"/>
          <p:cNvGrpSpPr/>
          <p:nvPr/>
        </p:nvGrpSpPr>
        <p:grpSpPr>
          <a:xfrm>
            <a:off x="609600" y="4766468"/>
            <a:ext cx="5070475" cy="1681163"/>
            <a:chOff x="609600" y="4766468"/>
            <a:chExt cx="5070475" cy="1681163"/>
          </a:xfrm>
        </p:grpSpPr>
        <p:grpSp>
          <p:nvGrpSpPr>
            <p:cNvPr id="79" name="Group 33"/>
            <p:cNvGrpSpPr>
              <a:grpSpLocks/>
            </p:cNvGrpSpPr>
            <p:nvPr/>
          </p:nvGrpSpPr>
          <p:grpSpPr bwMode="auto">
            <a:xfrm>
              <a:off x="641350" y="4766468"/>
              <a:ext cx="5038725" cy="461963"/>
              <a:chOff x="567" y="1706"/>
              <a:chExt cx="3174" cy="291"/>
            </a:xfrm>
          </p:grpSpPr>
          <p:sp>
            <p:nvSpPr>
              <p:cNvPr id="80" name="Text Box 4"/>
              <p:cNvSpPr txBox="1">
                <a:spLocks noChangeArrowheads="1"/>
              </p:cNvSpPr>
              <p:nvPr/>
            </p:nvSpPr>
            <p:spPr bwMode="auto">
              <a:xfrm>
                <a:off x="567" y="1706"/>
                <a:ext cx="748" cy="291"/>
              </a:xfrm>
              <a:prstGeom prst="rect">
                <a:avLst/>
              </a:prstGeom>
              <a:noFill/>
              <a:ln w="38100" algn="ctr">
                <a:solidFill>
                  <a:srgbClr val="00B050"/>
                </a:solidFill>
                <a:miter lim="800000"/>
                <a:headEnd/>
                <a:tailEnd type="none" w="lg" len="lg"/>
              </a:ln>
            </p:spPr>
            <p:txBody>
              <a:bodyPr>
                <a:spAutoFit/>
              </a:bodyPr>
              <a:lstStyle/>
              <a:p>
                <a:pPr>
                  <a:spcBef>
                    <a:spcPct val="50000"/>
                  </a:spcBef>
                </a:pPr>
                <a:r>
                  <a:rPr lang="en-US" sz="2400" dirty="0" smtClean="0">
                    <a:solidFill>
                      <a:srgbClr val="00B050"/>
                    </a:solidFill>
                  </a:rPr>
                  <a:t>A</a:t>
                </a:r>
                <a:r>
                  <a:rPr lang="en-US" sz="2400" baseline="-25000" dirty="0" smtClean="0">
                    <a:solidFill>
                      <a:srgbClr val="00B050"/>
                    </a:solidFill>
                  </a:rPr>
                  <a:t>1</a:t>
                </a:r>
                <a:r>
                  <a:rPr lang="en-US" sz="2400" dirty="0" smtClean="0">
                    <a:solidFill>
                      <a:srgbClr val="00B050"/>
                    </a:solidFill>
                  </a:rPr>
                  <a:t>(1d)</a:t>
                </a:r>
                <a:endParaRPr lang="en-US" sz="2400" dirty="0">
                  <a:solidFill>
                    <a:srgbClr val="00B050"/>
                  </a:solidFill>
                </a:endParaRPr>
              </a:p>
            </p:txBody>
          </p:sp>
          <p:sp>
            <p:nvSpPr>
              <p:cNvPr id="81" name="Text Box 5"/>
              <p:cNvSpPr txBox="1">
                <a:spLocks noChangeArrowheads="1"/>
              </p:cNvSpPr>
              <p:nvPr/>
            </p:nvSpPr>
            <p:spPr bwMode="auto">
              <a:xfrm>
                <a:off x="1791" y="1706"/>
                <a:ext cx="748" cy="291"/>
              </a:xfrm>
              <a:prstGeom prst="rect">
                <a:avLst/>
              </a:prstGeom>
              <a:noFill/>
              <a:ln w="38100" algn="ctr">
                <a:solidFill>
                  <a:srgbClr val="00B050"/>
                </a:solidFill>
                <a:miter lim="800000"/>
                <a:headEnd/>
                <a:tailEnd type="none" w="lg" len="lg"/>
              </a:ln>
            </p:spPr>
            <p:txBody>
              <a:bodyPr>
                <a:spAutoFit/>
              </a:bodyPr>
              <a:lstStyle/>
              <a:p>
                <a:pPr>
                  <a:spcBef>
                    <a:spcPct val="50000"/>
                  </a:spcBef>
                </a:pPr>
                <a:r>
                  <a:rPr lang="en-US" sz="2400" dirty="0" smtClean="0">
                    <a:solidFill>
                      <a:srgbClr val="00B050"/>
                    </a:solidFill>
                  </a:rPr>
                  <a:t>B</a:t>
                </a:r>
                <a:r>
                  <a:rPr lang="en-US" sz="2400" baseline="-25000" dirty="0" smtClean="0">
                    <a:solidFill>
                      <a:srgbClr val="00B050"/>
                    </a:solidFill>
                  </a:rPr>
                  <a:t>1</a:t>
                </a:r>
                <a:r>
                  <a:rPr lang="en-US" sz="2400" dirty="0" smtClean="0">
                    <a:solidFill>
                      <a:srgbClr val="00B050"/>
                    </a:solidFill>
                  </a:rPr>
                  <a:t>(3d)</a:t>
                </a:r>
                <a:endParaRPr lang="en-US" sz="2400" dirty="0">
                  <a:solidFill>
                    <a:srgbClr val="00B050"/>
                  </a:solidFill>
                </a:endParaRPr>
              </a:p>
            </p:txBody>
          </p:sp>
          <p:sp>
            <p:nvSpPr>
              <p:cNvPr id="82" name="Text Box 6"/>
              <p:cNvSpPr txBox="1">
                <a:spLocks noChangeArrowheads="1"/>
              </p:cNvSpPr>
              <p:nvPr/>
            </p:nvSpPr>
            <p:spPr bwMode="auto">
              <a:xfrm>
                <a:off x="2993" y="1706"/>
                <a:ext cx="748" cy="291"/>
              </a:xfrm>
              <a:prstGeom prst="rect">
                <a:avLst/>
              </a:prstGeom>
              <a:noFill/>
              <a:ln w="38100" algn="ctr">
                <a:solidFill>
                  <a:srgbClr val="00B050"/>
                </a:solidFill>
                <a:miter lim="800000"/>
                <a:headEnd/>
                <a:tailEnd type="none" w="lg" len="lg"/>
              </a:ln>
            </p:spPr>
            <p:txBody>
              <a:bodyPr>
                <a:spAutoFit/>
              </a:bodyPr>
              <a:lstStyle/>
              <a:p>
                <a:pPr>
                  <a:spcBef>
                    <a:spcPct val="50000"/>
                  </a:spcBef>
                </a:pPr>
                <a:r>
                  <a:rPr lang="en-US" sz="2400" dirty="0" smtClean="0">
                    <a:solidFill>
                      <a:srgbClr val="00B050"/>
                    </a:solidFill>
                  </a:rPr>
                  <a:t>C</a:t>
                </a:r>
                <a:r>
                  <a:rPr lang="en-US" sz="2400" baseline="-25000" dirty="0" smtClean="0">
                    <a:solidFill>
                      <a:srgbClr val="00B050"/>
                    </a:solidFill>
                  </a:rPr>
                  <a:t>1</a:t>
                </a:r>
                <a:r>
                  <a:rPr lang="en-US" sz="2400" dirty="0" smtClean="0">
                    <a:solidFill>
                      <a:srgbClr val="00B050"/>
                    </a:solidFill>
                  </a:rPr>
                  <a:t>(2d)</a:t>
                </a:r>
                <a:endParaRPr lang="en-US" sz="2400" dirty="0">
                  <a:solidFill>
                    <a:srgbClr val="00B050"/>
                  </a:solidFill>
                </a:endParaRPr>
              </a:p>
            </p:txBody>
          </p:sp>
          <p:cxnSp>
            <p:nvCxnSpPr>
              <p:cNvPr id="83" name="AutoShape 7"/>
              <p:cNvCxnSpPr>
                <a:cxnSpLocks noChangeShapeType="1"/>
                <a:stCxn id="80" idx="3"/>
                <a:endCxn id="81" idx="1"/>
              </p:cNvCxnSpPr>
              <p:nvPr/>
            </p:nvCxnSpPr>
            <p:spPr bwMode="auto">
              <a:xfrm>
                <a:off x="1315" y="1852"/>
                <a:ext cx="476" cy="0"/>
              </a:xfrm>
              <a:prstGeom prst="straightConnector1">
                <a:avLst/>
              </a:prstGeom>
              <a:noFill/>
              <a:ln w="38100">
                <a:solidFill>
                  <a:srgbClr val="00B050"/>
                </a:solidFill>
                <a:round/>
                <a:headEnd/>
                <a:tailEnd type="triangle" w="lg" len="lg"/>
              </a:ln>
            </p:spPr>
          </p:cxnSp>
          <p:cxnSp>
            <p:nvCxnSpPr>
              <p:cNvPr id="84" name="AutoShape 8"/>
              <p:cNvCxnSpPr>
                <a:cxnSpLocks noChangeShapeType="1"/>
                <a:stCxn id="81" idx="3"/>
                <a:endCxn id="82" idx="1"/>
              </p:cNvCxnSpPr>
              <p:nvPr/>
            </p:nvCxnSpPr>
            <p:spPr bwMode="auto">
              <a:xfrm>
                <a:off x="2539" y="1852"/>
                <a:ext cx="454" cy="0"/>
              </a:xfrm>
              <a:prstGeom prst="straightConnector1">
                <a:avLst/>
              </a:prstGeom>
              <a:noFill/>
              <a:ln w="38100">
                <a:solidFill>
                  <a:srgbClr val="00B050"/>
                </a:solidFill>
                <a:round/>
                <a:headEnd/>
                <a:tailEnd type="triangle" w="lg" len="lg"/>
              </a:ln>
            </p:spPr>
          </p:cxnSp>
        </p:grpSp>
        <p:grpSp>
          <p:nvGrpSpPr>
            <p:cNvPr id="86" name="Group 33"/>
            <p:cNvGrpSpPr>
              <a:grpSpLocks/>
            </p:cNvGrpSpPr>
            <p:nvPr/>
          </p:nvGrpSpPr>
          <p:grpSpPr bwMode="auto">
            <a:xfrm>
              <a:off x="641350" y="5376068"/>
              <a:ext cx="5038725" cy="461963"/>
              <a:chOff x="567" y="1706"/>
              <a:chExt cx="3174" cy="291"/>
            </a:xfrm>
          </p:grpSpPr>
          <p:sp>
            <p:nvSpPr>
              <p:cNvPr id="87" name="Text Box 4"/>
              <p:cNvSpPr txBox="1">
                <a:spLocks noChangeArrowheads="1"/>
              </p:cNvSpPr>
              <p:nvPr/>
            </p:nvSpPr>
            <p:spPr bwMode="auto">
              <a:xfrm>
                <a:off x="567" y="1706"/>
                <a:ext cx="748" cy="291"/>
              </a:xfrm>
              <a:prstGeom prst="rect">
                <a:avLst/>
              </a:prstGeom>
              <a:noFill/>
              <a:ln w="38100" algn="ctr">
                <a:solidFill>
                  <a:srgbClr val="00B050"/>
                </a:solidFill>
                <a:miter lim="800000"/>
                <a:headEnd/>
                <a:tailEnd type="none" w="lg" len="lg"/>
              </a:ln>
            </p:spPr>
            <p:txBody>
              <a:bodyPr>
                <a:spAutoFit/>
              </a:bodyPr>
              <a:lstStyle/>
              <a:p>
                <a:pPr>
                  <a:spcBef>
                    <a:spcPct val="50000"/>
                  </a:spcBef>
                </a:pPr>
                <a:r>
                  <a:rPr lang="en-US" sz="2400" dirty="0" smtClean="0">
                    <a:solidFill>
                      <a:srgbClr val="00B050"/>
                    </a:solidFill>
                  </a:rPr>
                  <a:t>A</a:t>
                </a:r>
                <a:r>
                  <a:rPr lang="en-US" sz="2400" baseline="-25000" dirty="0" smtClean="0">
                    <a:solidFill>
                      <a:srgbClr val="00B050"/>
                    </a:solidFill>
                  </a:rPr>
                  <a:t>2</a:t>
                </a:r>
                <a:r>
                  <a:rPr lang="en-US" sz="2400" dirty="0" smtClean="0">
                    <a:solidFill>
                      <a:srgbClr val="00B050"/>
                    </a:solidFill>
                  </a:rPr>
                  <a:t>(1d)</a:t>
                </a:r>
                <a:endParaRPr lang="en-US" sz="2400" dirty="0">
                  <a:solidFill>
                    <a:srgbClr val="00B050"/>
                  </a:solidFill>
                </a:endParaRPr>
              </a:p>
            </p:txBody>
          </p:sp>
          <p:sp>
            <p:nvSpPr>
              <p:cNvPr id="88" name="Text Box 5"/>
              <p:cNvSpPr txBox="1">
                <a:spLocks noChangeArrowheads="1"/>
              </p:cNvSpPr>
              <p:nvPr/>
            </p:nvSpPr>
            <p:spPr bwMode="auto">
              <a:xfrm>
                <a:off x="1791" y="1706"/>
                <a:ext cx="748" cy="291"/>
              </a:xfrm>
              <a:prstGeom prst="rect">
                <a:avLst/>
              </a:prstGeom>
              <a:noFill/>
              <a:ln w="38100" algn="ctr">
                <a:solidFill>
                  <a:srgbClr val="00B050"/>
                </a:solidFill>
                <a:miter lim="800000"/>
                <a:headEnd/>
                <a:tailEnd type="none" w="lg" len="lg"/>
              </a:ln>
            </p:spPr>
            <p:txBody>
              <a:bodyPr>
                <a:spAutoFit/>
              </a:bodyPr>
              <a:lstStyle/>
              <a:p>
                <a:pPr>
                  <a:spcBef>
                    <a:spcPct val="50000"/>
                  </a:spcBef>
                </a:pPr>
                <a:r>
                  <a:rPr lang="en-US" sz="2400" dirty="0" smtClean="0">
                    <a:solidFill>
                      <a:srgbClr val="00B050"/>
                    </a:solidFill>
                  </a:rPr>
                  <a:t>B</a:t>
                </a:r>
                <a:r>
                  <a:rPr lang="en-US" sz="2400" baseline="-25000" dirty="0" smtClean="0">
                    <a:solidFill>
                      <a:srgbClr val="00B050"/>
                    </a:solidFill>
                  </a:rPr>
                  <a:t>2</a:t>
                </a:r>
                <a:r>
                  <a:rPr lang="en-US" sz="2400" dirty="0" smtClean="0">
                    <a:solidFill>
                      <a:srgbClr val="00B050"/>
                    </a:solidFill>
                  </a:rPr>
                  <a:t>(3d)</a:t>
                </a:r>
                <a:endParaRPr lang="en-US" sz="2400" dirty="0">
                  <a:solidFill>
                    <a:srgbClr val="00B050"/>
                  </a:solidFill>
                </a:endParaRPr>
              </a:p>
            </p:txBody>
          </p:sp>
          <p:sp>
            <p:nvSpPr>
              <p:cNvPr id="89" name="Text Box 6"/>
              <p:cNvSpPr txBox="1">
                <a:spLocks noChangeArrowheads="1"/>
              </p:cNvSpPr>
              <p:nvPr/>
            </p:nvSpPr>
            <p:spPr bwMode="auto">
              <a:xfrm>
                <a:off x="2993" y="1706"/>
                <a:ext cx="748" cy="291"/>
              </a:xfrm>
              <a:prstGeom prst="rect">
                <a:avLst/>
              </a:prstGeom>
              <a:noFill/>
              <a:ln w="38100" algn="ctr">
                <a:solidFill>
                  <a:srgbClr val="00B050"/>
                </a:solidFill>
                <a:miter lim="800000"/>
                <a:headEnd/>
                <a:tailEnd type="none" w="lg" len="lg"/>
              </a:ln>
            </p:spPr>
            <p:txBody>
              <a:bodyPr>
                <a:spAutoFit/>
              </a:bodyPr>
              <a:lstStyle/>
              <a:p>
                <a:pPr>
                  <a:spcBef>
                    <a:spcPct val="50000"/>
                  </a:spcBef>
                </a:pPr>
                <a:r>
                  <a:rPr lang="en-US" sz="2400" dirty="0" smtClean="0">
                    <a:solidFill>
                      <a:srgbClr val="00B050"/>
                    </a:solidFill>
                  </a:rPr>
                  <a:t>C</a:t>
                </a:r>
                <a:r>
                  <a:rPr lang="en-US" sz="2400" baseline="-25000" dirty="0" smtClean="0">
                    <a:solidFill>
                      <a:srgbClr val="00B050"/>
                    </a:solidFill>
                  </a:rPr>
                  <a:t>2</a:t>
                </a:r>
                <a:r>
                  <a:rPr lang="en-US" sz="2400" dirty="0" smtClean="0">
                    <a:solidFill>
                      <a:srgbClr val="00B050"/>
                    </a:solidFill>
                  </a:rPr>
                  <a:t>(2d)</a:t>
                </a:r>
                <a:endParaRPr lang="en-US" sz="2400" dirty="0">
                  <a:solidFill>
                    <a:srgbClr val="00B050"/>
                  </a:solidFill>
                </a:endParaRPr>
              </a:p>
            </p:txBody>
          </p:sp>
          <p:cxnSp>
            <p:nvCxnSpPr>
              <p:cNvPr id="90" name="AutoShape 7"/>
              <p:cNvCxnSpPr>
                <a:cxnSpLocks noChangeShapeType="1"/>
                <a:stCxn id="87" idx="3"/>
                <a:endCxn id="88" idx="1"/>
              </p:cNvCxnSpPr>
              <p:nvPr/>
            </p:nvCxnSpPr>
            <p:spPr bwMode="auto">
              <a:xfrm>
                <a:off x="1315" y="1852"/>
                <a:ext cx="476" cy="0"/>
              </a:xfrm>
              <a:prstGeom prst="straightConnector1">
                <a:avLst/>
              </a:prstGeom>
              <a:noFill/>
              <a:ln w="38100">
                <a:solidFill>
                  <a:srgbClr val="00B050"/>
                </a:solidFill>
                <a:round/>
                <a:headEnd/>
                <a:tailEnd type="triangle" w="lg" len="lg"/>
              </a:ln>
            </p:spPr>
          </p:cxnSp>
          <p:cxnSp>
            <p:nvCxnSpPr>
              <p:cNvPr id="91" name="AutoShape 8"/>
              <p:cNvCxnSpPr>
                <a:cxnSpLocks noChangeShapeType="1"/>
                <a:stCxn id="88" idx="3"/>
                <a:endCxn id="89" idx="1"/>
              </p:cNvCxnSpPr>
              <p:nvPr/>
            </p:nvCxnSpPr>
            <p:spPr bwMode="auto">
              <a:xfrm>
                <a:off x="2539" y="1852"/>
                <a:ext cx="454" cy="0"/>
              </a:xfrm>
              <a:prstGeom prst="straightConnector1">
                <a:avLst/>
              </a:prstGeom>
              <a:noFill/>
              <a:ln w="38100">
                <a:solidFill>
                  <a:srgbClr val="00B050"/>
                </a:solidFill>
                <a:round/>
                <a:headEnd/>
                <a:tailEnd type="triangle" w="lg" len="lg"/>
              </a:ln>
            </p:spPr>
          </p:cxnSp>
        </p:grpSp>
        <p:grpSp>
          <p:nvGrpSpPr>
            <p:cNvPr id="93" name="Group 33"/>
            <p:cNvGrpSpPr>
              <a:grpSpLocks/>
            </p:cNvGrpSpPr>
            <p:nvPr/>
          </p:nvGrpSpPr>
          <p:grpSpPr bwMode="auto">
            <a:xfrm>
              <a:off x="609600" y="5985668"/>
              <a:ext cx="5038725" cy="461963"/>
              <a:chOff x="567" y="1706"/>
              <a:chExt cx="3174" cy="291"/>
            </a:xfrm>
          </p:grpSpPr>
          <p:sp>
            <p:nvSpPr>
              <p:cNvPr id="94" name="Text Box 4"/>
              <p:cNvSpPr txBox="1">
                <a:spLocks noChangeArrowheads="1"/>
              </p:cNvSpPr>
              <p:nvPr/>
            </p:nvSpPr>
            <p:spPr bwMode="auto">
              <a:xfrm>
                <a:off x="567" y="1706"/>
                <a:ext cx="748" cy="291"/>
              </a:xfrm>
              <a:prstGeom prst="rect">
                <a:avLst/>
              </a:prstGeom>
              <a:noFill/>
              <a:ln w="38100" algn="ctr">
                <a:solidFill>
                  <a:srgbClr val="00B050"/>
                </a:solidFill>
                <a:miter lim="800000"/>
                <a:headEnd/>
                <a:tailEnd type="none" w="lg" len="lg"/>
              </a:ln>
            </p:spPr>
            <p:txBody>
              <a:bodyPr>
                <a:spAutoFit/>
              </a:bodyPr>
              <a:lstStyle/>
              <a:p>
                <a:pPr>
                  <a:spcBef>
                    <a:spcPct val="50000"/>
                  </a:spcBef>
                </a:pPr>
                <a:r>
                  <a:rPr lang="en-US" sz="2400" dirty="0" smtClean="0">
                    <a:solidFill>
                      <a:srgbClr val="00B050"/>
                    </a:solidFill>
                  </a:rPr>
                  <a:t>A</a:t>
                </a:r>
                <a:r>
                  <a:rPr lang="en-US" sz="2400" baseline="-25000" dirty="0" smtClean="0">
                    <a:solidFill>
                      <a:srgbClr val="00B050"/>
                    </a:solidFill>
                  </a:rPr>
                  <a:t>3</a:t>
                </a:r>
                <a:r>
                  <a:rPr lang="en-US" sz="2400" dirty="0" smtClean="0">
                    <a:solidFill>
                      <a:srgbClr val="00B050"/>
                    </a:solidFill>
                  </a:rPr>
                  <a:t>(1d)</a:t>
                </a:r>
                <a:endParaRPr lang="en-US" sz="2400" dirty="0">
                  <a:solidFill>
                    <a:srgbClr val="00B050"/>
                  </a:solidFill>
                </a:endParaRPr>
              </a:p>
            </p:txBody>
          </p:sp>
          <p:sp>
            <p:nvSpPr>
              <p:cNvPr id="95" name="Text Box 5"/>
              <p:cNvSpPr txBox="1">
                <a:spLocks noChangeArrowheads="1"/>
              </p:cNvSpPr>
              <p:nvPr/>
            </p:nvSpPr>
            <p:spPr bwMode="auto">
              <a:xfrm>
                <a:off x="1791" y="1706"/>
                <a:ext cx="748" cy="291"/>
              </a:xfrm>
              <a:prstGeom prst="rect">
                <a:avLst/>
              </a:prstGeom>
              <a:noFill/>
              <a:ln w="38100" algn="ctr">
                <a:solidFill>
                  <a:srgbClr val="00B050"/>
                </a:solidFill>
                <a:miter lim="800000"/>
                <a:headEnd/>
                <a:tailEnd type="none" w="lg" len="lg"/>
              </a:ln>
            </p:spPr>
            <p:txBody>
              <a:bodyPr>
                <a:spAutoFit/>
              </a:bodyPr>
              <a:lstStyle/>
              <a:p>
                <a:pPr>
                  <a:spcBef>
                    <a:spcPct val="50000"/>
                  </a:spcBef>
                </a:pPr>
                <a:r>
                  <a:rPr lang="en-US" sz="2400" dirty="0" smtClean="0">
                    <a:solidFill>
                      <a:srgbClr val="00B050"/>
                    </a:solidFill>
                  </a:rPr>
                  <a:t>B</a:t>
                </a:r>
                <a:r>
                  <a:rPr lang="en-US" sz="2400" baseline="-25000" dirty="0" smtClean="0">
                    <a:solidFill>
                      <a:srgbClr val="00B050"/>
                    </a:solidFill>
                  </a:rPr>
                  <a:t>3</a:t>
                </a:r>
                <a:r>
                  <a:rPr lang="en-US" sz="2400" dirty="0" smtClean="0">
                    <a:solidFill>
                      <a:srgbClr val="00B050"/>
                    </a:solidFill>
                  </a:rPr>
                  <a:t>(3d)</a:t>
                </a:r>
                <a:endParaRPr lang="en-US" sz="2400" dirty="0">
                  <a:solidFill>
                    <a:srgbClr val="00B050"/>
                  </a:solidFill>
                </a:endParaRPr>
              </a:p>
            </p:txBody>
          </p:sp>
          <p:sp>
            <p:nvSpPr>
              <p:cNvPr id="96" name="Text Box 6"/>
              <p:cNvSpPr txBox="1">
                <a:spLocks noChangeArrowheads="1"/>
              </p:cNvSpPr>
              <p:nvPr/>
            </p:nvSpPr>
            <p:spPr bwMode="auto">
              <a:xfrm>
                <a:off x="2993" y="1706"/>
                <a:ext cx="748" cy="291"/>
              </a:xfrm>
              <a:prstGeom prst="rect">
                <a:avLst/>
              </a:prstGeom>
              <a:noFill/>
              <a:ln w="38100" algn="ctr">
                <a:solidFill>
                  <a:srgbClr val="00B050"/>
                </a:solidFill>
                <a:miter lim="800000"/>
                <a:headEnd/>
                <a:tailEnd type="none" w="lg" len="lg"/>
              </a:ln>
            </p:spPr>
            <p:txBody>
              <a:bodyPr>
                <a:spAutoFit/>
              </a:bodyPr>
              <a:lstStyle/>
              <a:p>
                <a:pPr>
                  <a:spcBef>
                    <a:spcPct val="50000"/>
                  </a:spcBef>
                </a:pPr>
                <a:r>
                  <a:rPr lang="en-US" sz="2400" dirty="0" smtClean="0">
                    <a:solidFill>
                      <a:srgbClr val="00B050"/>
                    </a:solidFill>
                  </a:rPr>
                  <a:t>C</a:t>
                </a:r>
                <a:r>
                  <a:rPr lang="en-US" sz="2400" baseline="-25000" dirty="0" smtClean="0">
                    <a:solidFill>
                      <a:srgbClr val="00B050"/>
                    </a:solidFill>
                  </a:rPr>
                  <a:t>3</a:t>
                </a:r>
                <a:r>
                  <a:rPr lang="en-US" sz="2400" dirty="0" smtClean="0">
                    <a:solidFill>
                      <a:srgbClr val="00B050"/>
                    </a:solidFill>
                  </a:rPr>
                  <a:t>(2d)</a:t>
                </a:r>
                <a:endParaRPr lang="en-US" sz="2400" dirty="0">
                  <a:solidFill>
                    <a:srgbClr val="00B050"/>
                  </a:solidFill>
                </a:endParaRPr>
              </a:p>
            </p:txBody>
          </p:sp>
          <p:cxnSp>
            <p:nvCxnSpPr>
              <p:cNvPr id="97" name="AutoShape 7"/>
              <p:cNvCxnSpPr>
                <a:cxnSpLocks noChangeShapeType="1"/>
                <a:stCxn id="94" idx="3"/>
                <a:endCxn id="95" idx="1"/>
              </p:cNvCxnSpPr>
              <p:nvPr/>
            </p:nvCxnSpPr>
            <p:spPr bwMode="auto">
              <a:xfrm>
                <a:off x="1315" y="1852"/>
                <a:ext cx="476" cy="0"/>
              </a:xfrm>
              <a:prstGeom prst="straightConnector1">
                <a:avLst/>
              </a:prstGeom>
              <a:noFill/>
              <a:ln w="38100">
                <a:solidFill>
                  <a:srgbClr val="00B050"/>
                </a:solidFill>
                <a:round/>
                <a:headEnd/>
                <a:tailEnd type="triangle" w="lg" len="lg"/>
              </a:ln>
            </p:spPr>
          </p:cxnSp>
          <p:cxnSp>
            <p:nvCxnSpPr>
              <p:cNvPr id="98" name="AutoShape 8"/>
              <p:cNvCxnSpPr>
                <a:cxnSpLocks noChangeShapeType="1"/>
                <a:stCxn id="95" idx="3"/>
                <a:endCxn id="96" idx="1"/>
              </p:cNvCxnSpPr>
              <p:nvPr/>
            </p:nvCxnSpPr>
            <p:spPr bwMode="auto">
              <a:xfrm>
                <a:off x="2539" y="1852"/>
                <a:ext cx="454" cy="0"/>
              </a:xfrm>
              <a:prstGeom prst="straightConnector1">
                <a:avLst/>
              </a:prstGeom>
              <a:noFill/>
              <a:ln w="38100">
                <a:solidFill>
                  <a:srgbClr val="00B050"/>
                </a:solidFill>
                <a:round/>
                <a:headEnd/>
                <a:tailEnd type="triangle" w="lg" len="lg"/>
              </a:ln>
            </p:spPr>
          </p:cxnSp>
        </p:grpSp>
      </p:grpSp>
      <p:sp>
        <p:nvSpPr>
          <p:cNvPr id="99" name="Rectangle 24"/>
          <p:cNvSpPr>
            <a:spLocks noChangeArrowheads="1"/>
          </p:cNvSpPr>
          <p:nvPr/>
        </p:nvSpPr>
        <p:spPr bwMode="auto">
          <a:xfrm>
            <a:off x="6700837" y="5531643"/>
            <a:ext cx="2447925" cy="612775"/>
          </a:xfrm>
          <a:prstGeom prst="rect">
            <a:avLst/>
          </a:prstGeom>
          <a:noFill/>
          <a:ln w="9525">
            <a:noFill/>
            <a:miter lim="800000"/>
            <a:headEnd/>
            <a:tailEnd/>
          </a:ln>
        </p:spPr>
        <p:txBody>
          <a:bodyPr/>
          <a:lstStyle/>
          <a:p>
            <a:pPr marL="342900" indent="-342900">
              <a:spcBef>
                <a:spcPct val="20000"/>
              </a:spcBef>
            </a:pPr>
            <a:r>
              <a:rPr lang="en-US" sz="2800" dirty="0" smtClean="0">
                <a:solidFill>
                  <a:srgbClr val="00B050"/>
                </a:solidFill>
                <a:latin typeface="Constantia" pitchFamily="18" charset="0"/>
              </a:rPr>
              <a:t>ABC=</a:t>
            </a:r>
            <a:r>
              <a:rPr lang="en-US" sz="2800" b="1" dirty="0" smtClean="0">
                <a:solidFill>
                  <a:srgbClr val="00B050"/>
                </a:solidFill>
                <a:latin typeface="Constantia" pitchFamily="18" charset="0"/>
              </a:rPr>
              <a:t>6 </a:t>
            </a:r>
            <a:r>
              <a:rPr lang="en-US" sz="2800" b="1" dirty="0">
                <a:solidFill>
                  <a:srgbClr val="00B050"/>
                </a:solidFill>
                <a:latin typeface="Constantia" pitchFamily="18" charset="0"/>
              </a:rPr>
              <a:t>days</a:t>
            </a:r>
          </a:p>
        </p:txBody>
      </p:sp>
      <p:sp>
        <p:nvSpPr>
          <p:cNvPr id="100" name="Rectangle 25"/>
          <p:cNvSpPr>
            <a:spLocks noChangeArrowheads="1"/>
          </p:cNvSpPr>
          <p:nvPr/>
        </p:nvSpPr>
        <p:spPr bwMode="auto">
          <a:xfrm>
            <a:off x="5732065" y="4649228"/>
            <a:ext cx="3121819" cy="1400969"/>
          </a:xfrm>
          <a:prstGeom prst="rect">
            <a:avLst/>
          </a:prstGeom>
          <a:noFill/>
          <a:ln w="9525">
            <a:noFill/>
            <a:miter lim="800000"/>
            <a:headEnd/>
            <a:tailEnd/>
          </a:ln>
        </p:spPr>
        <p:txBody>
          <a:bodyPr/>
          <a:lstStyle/>
          <a:p>
            <a:pPr marL="342900" indent="-342900" algn="ctr">
              <a:spcBef>
                <a:spcPct val="20000"/>
              </a:spcBef>
            </a:pPr>
            <a:r>
              <a:rPr lang="en-US" sz="2800" dirty="0" smtClean="0">
                <a:solidFill>
                  <a:srgbClr val="00B050"/>
                </a:solidFill>
                <a:latin typeface="Constantia" pitchFamily="18" charset="0"/>
              </a:rPr>
              <a:t>Rearranged into 3 </a:t>
            </a:r>
            <a:r>
              <a:rPr lang="en-US" sz="2800" b="1" dirty="0" smtClean="0">
                <a:solidFill>
                  <a:srgbClr val="00B050"/>
                </a:solidFill>
                <a:latin typeface="Constantia" pitchFamily="18" charset="0"/>
              </a:rPr>
              <a:t>parallel</a:t>
            </a:r>
            <a:r>
              <a:rPr lang="en-US" sz="2800" dirty="0" smtClean="0">
                <a:solidFill>
                  <a:srgbClr val="00B050"/>
                </a:solidFill>
                <a:latin typeface="Constantia" pitchFamily="18" charset="0"/>
              </a:rPr>
              <a:t> projects</a:t>
            </a:r>
            <a:endParaRPr lang="en-US" sz="2800" dirty="0">
              <a:solidFill>
                <a:srgbClr val="00B050"/>
              </a:solidFill>
              <a:latin typeface="Constantia" pitchFamily="18" charset="0"/>
            </a:endParaRPr>
          </a:p>
        </p:txBody>
      </p:sp>
      <p:pic>
        <p:nvPicPr>
          <p:cNvPr id="57" name="Picture 5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0575" y="5977483"/>
            <a:ext cx="999831" cy="707197"/>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00887"/>
            <a:ext cx="8305800" cy="1143000"/>
          </a:xfrm>
        </p:spPr>
        <p:txBody>
          <a:bodyPr>
            <a:normAutofit fontScale="90000"/>
          </a:bodyPr>
          <a:lstStyle/>
          <a:p>
            <a:pPr eaLnBrk="1" fontAlgn="auto" hangingPunct="1">
              <a:spcAft>
                <a:spcPts val="0"/>
              </a:spcAft>
              <a:defRPr/>
            </a:pPr>
            <a:r>
              <a:rPr lang="en-US" dirty="0" smtClean="0"/>
              <a:t>Hammock Activity</a:t>
            </a:r>
            <a:r>
              <a:rPr lang="en-US" dirty="0"/>
              <a:t> </a:t>
            </a:r>
            <a:r>
              <a:rPr lang="en-US" dirty="0" smtClean="0"/>
              <a:t/>
            </a:r>
            <a:br>
              <a:rPr lang="en-US" dirty="0" smtClean="0"/>
            </a:br>
            <a:r>
              <a:rPr lang="en-US" dirty="0" smtClean="0"/>
              <a:t>on </a:t>
            </a:r>
            <a:r>
              <a:rPr lang="en-US" dirty="0" smtClean="0">
                <a:solidFill>
                  <a:srgbClr val="FF0000"/>
                </a:solidFill>
              </a:rPr>
              <a:t>Critical</a:t>
            </a:r>
            <a:r>
              <a:rPr lang="en-US" dirty="0" smtClean="0"/>
              <a:t> Path</a:t>
            </a:r>
            <a:endParaRPr lang="en-US" dirty="0"/>
          </a:p>
        </p:txBody>
      </p:sp>
      <p:sp>
        <p:nvSpPr>
          <p:cNvPr id="2" name="Slide Number Placeholder 1"/>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a:solidFill>
                  <a:srgbClr val="045C75"/>
                </a:solidFill>
                <a:cs typeface="Arial" charset="0"/>
              </a:rPr>
              <a:t>09-</a:t>
            </a:r>
            <a:fld id="{D5CE33DC-4423-46A1-A506-D77CC8EAB606}" type="slidenum">
              <a:rPr lang="en-US">
                <a:solidFill>
                  <a:srgbClr val="045C75"/>
                </a:solidFill>
                <a:cs typeface="Arial" charset="0"/>
              </a:rPr>
              <a:pPr fontAlgn="base">
                <a:spcBef>
                  <a:spcPct val="0"/>
                </a:spcBef>
                <a:spcAft>
                  <a:spcPct val="0"/>
                </a:spcAft>
                <a:defRPr/>
              </a:pPr>
              <a:t>21</a:t>
            </a:fld>
            <a:endParaRPr lang="en-US">
              <a:solidFill>
                <a:srgbClr val="045C75"/>
              </a:solidFill>
              <a:cs typeface="Arial" charset="0"/>
            </a:endParaRPr>
          </a:p>
        </p:txBody>
      </p:sp>
      <p:grpSp>
        <p:nvGrpSpPr>
          <p:cNvPr id="6" name="Group 5"/>
          <p:cNvGrpSpPr/>
          <p:nvPr/>
        </p:nvGrpSpPr>
        <p:grpSpPr>
          <a:xfrm>
            <a:off x="346053" y="1636574"/>
            <a:ext cx="8264547" cy="4459426"/>
            <a:chOff x="228600" y="1295400"/>
            <a:chExt cx="8264547" cy="4459426"/>
          </a:xfrm>
        </p:grpSpPr>
        <p:pic>
          <p:nvPicPr>
            <p:cNvPr id="48130" name="Picture 3" descr="FG_09_023"/>
            <p:cNvPicPr>
              <a:picLocks noChangeAspect="1" noChangeArrowheads="1"/>
            </p:cNvPicPr>
            <p:nvPr/>
          </p:nvPicPr>
          <p:blipFill>
            <a:blip r:embed="rId3"/>
            <a:srcRect/>
            <a:stretch>
              <a:fillRect/>
            </a:stretch>
          </p:blipFill>
          <p:spPr bwMode="auto">
            <a:xfrm>
              <a:off x="263547" y="1295400"/>
              <a:ext cx="8229600" cy="4344987"/>
            </a:xfrm>
            <a:prstGeom prst="rect">
              <a:avLst/>
            </a:prstGeom>
            <a:noFill/>
            <a:ln w="9525">
              <a:noFill/>
              <a:miter lim="800000"/>
              <a:headEnd/>
              <a:tailEnd/>
            </a:ln>
          </p:spPr>
        </p:pic>
        <p:sp>
          <p:nvSpPr>
            <p:cNvPr id="48129" name="Text Box 2"/>
            <p:cNvSpPr txBox="1">
              <a:spLocks noChangeArrowheads="1"/>
            </p:cNvSpPr>
            <p:nvPr/>
          </p:nvSpPr>
          <p:spPr bwMode="auto">
            <a:xfrm>
              <a:off x="228600" y="3480516"/>
              <a:ext cx="899605" cy="246221"/>
            </a:xfrm>
            <a:prstGeom prst="rect">
              <a:avLst/>
            </a:prstGeom>
            <a:noFill/>
            <a:ln w="9525">
              <a:noFill/>
              <a:miter lim="800000"/>
              <a:headEnd/>
              <a:tailEnd/>
            </a:ln>
          </p:spPr>
          <p:txBody>
            <a:bodyPr wrap="none">
              <a:spAutoFit/>
            </a:bodyPr>
            <a:lstStyle/>
            <a:p>
              <a:r>
                <a:rPr lang="en-US" sz="1000" dirty="0" smtClean="0"/>
                <a:t>Figure </a:t>
              </a:r>
              <a:r>
                <a:rPr lang="en-US" sz="1000" dirty="0"/>
                <a:t>9.25  </a:t>
              </a:r>
            </a:p>
          </p:txBody>
        </p:sp>
        <p:sp>
          <p:nvSpPr>
            <p:cNvPr id="5" name="Action Button: Help 4">
              <a:hlinkClick r:id="" action="ppaction://noaction" highlightClick="1"/>
            </p:cNvPr>
            <p:cNvSpPr/>
            <p:nvPr/>
          </p:nvSpPr>
          <p:spPr>
            <a:xfrm>
              <a:off x="3491685" y="4833343"/>
              <a:ext cx="1485900" cy="921483"/>
            </a:xfrm>
            <a:prstGeom prst="actionButtonHelp">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dirty="0" smtClean="0"/>
                <a:t>What if this is now a Hammock?</a:t>
              </a:r>
              <a:endParaRPr lang="en-CA" dirty="0"/>
            </a:p>
          </p:txBody>
        </p:sp>
      </p:gr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60997" y="5231274"/>
            <a:ext cx="602003" cy="637992"/>
          </a:xfrm>
          <a:prstGeom prst="rect">
            <a:avLst/>
          </a:prstGeom>
        </p:spPr>
      </p:pic>
      <p:sp>
        <p:nvSpPr>
          <p:cNvPr id="13" name="Octagon 12"/>
          <p:cNvSpPr>
            <a:spLocks noChangeAspect="1"/>
          </p:cNvSpPr>
          <p:nvPr/>
        </p:nvSpPr>
        <p:spPr>
          <a:xfrm>
            <a:off x="8207918" y="5933223"/>
            <a:ext cx="544033" cy="544033"/>
          </a:xfrm>
          <a:prstGeom prst="oct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nstantia"/>
              <a:ea typeface="+mn-ea"/>
              <a:cs typeface="+mn-cs"/>
            </a:endParaRPr>
          </a:p>
        </p:txBody>
      </p:sp>
      <p:sp>
        <p:nvSpPr>
          <p:cNvPr id="4" name="TextBox 3"/>
          <p:cNvSpPr txBox="1"/>
          <p:nvPr/>
        </p:nvSpPr>
        <p:spPr>
          <a:xfrm>
            <a:off x="6699689" y="1499345"/>
            <a:ext cx="2209800" cy="92333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dirty="0" smtClean="0"/>
              <a:t>If you had a complex network diagram …</a:t>
            </a:r>
            <a:endParaRPr lang="en-US" dirty="0"/>
          </a:p>
        </p:txBody>
      </p:sp>
      <p:sp>
        <p:nvSpPr>
          <p:cNvPr id="8" name="Action Button: Help 7">
            <a:hlinkClick r:id="" action="ppaction://noaction" highlightClick="1"/>
          </p:cNvPr>
          <p:cNvSpPr/>
          <p:nvPr/>
        </p:nvSpPr>
        <p:spPr>
          <a:xfrm>
            <a:off x="6708660" y="3854277"/>
            <a:ext cx="2209800" cy="1230681"/>
          </a:xfrm>
          <a:prstGeom prst="actionButtonHelp">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What is the duration for the Hammock &amp; the ES, EF, LS, LF?</a:t>
            </a:r>
            <a:endParaRPr lang="en-US" dirty="0"/>
          </a:p>
        </p:txBody>
      </p:sp>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62215" y="229246"/>
            <a:ext cx="2343585" cy="115187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419100" y="124609"/>
            <a:ext cx="8305800" cy="1143000"/>
          </a:xfrm>
        </p:spPr>
        <p:txBody>
          <a:bodyPr>
            <a:normAutofit fontScale="90000"/>
          </a:bodyPr>
          <a:lstStyle/>
          <a:p>
            <a:pPr eaLnBrk="1" fontAlgn="auto" hangingPunct="1">
              <a:spcAft>
                <a:spcPts val="0"/>
              </a:spcAft>
              <a:defRPr/>
            </a:pPr>
            <a:r>
              <a:rPr lang="en-US" b="1" dirty="0"/>
              <a:t>Example Hammock Activity </a:t>
            </a:r>
            <a:r>
              <a:rPr lang="en-US" b="1" dirty="0" smtClean="0"/>
              <a:t/>
            </a:r>
            <a:br>
              <a:rPr lang="en-US" b="1" dirty="0" smtClean="0"/>
            </a:br>
            <a:r>
              <a:rPr lang="en-US" b="1" u="sng" dirty="0" smtClean="0"/>
              <a:t>on</a:t>
            </a:r>
            <a:r>
              <a:rPr lang="en-US" b="1" dirty="0" smtClean="0"/>
              <a:t> </a:t>
            </a:r>
            <a:r>
              <a:rPr lang="en-US" b="1" dirty="0"/>
              <a:t>Critical Path</a:t>
            </a:r>
          </a:p>
        </p:txBody>
      </p:sp>
      <p:sp>
        <p:nvSpPr>
          <p:cNvPr id="2" name="Slide Number Placeholder 1"/>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a:solidFill>
                  <a:srgbClr val="045C75"/>
                </a:solidFill>
                <a:cs typeface="Arial" charset="0"/>
              </a:rPr>
              <a:t>09-</a:t>
            </a:r>
            <a:fld id="{D5CE33DC-4423-46A1-A506-D77CC8EAB606}" type="slidenum">
              <a:rPr lang="en-US">
                <a:solidFill>
                  <a:srgbClr val="045C75"/>
                </a:solidFill>
                <a:cs typeface="Arial" charset="0"/>
              </a:rPr>
              <a:pPr fontAlgn="base">
                <a:spcBef>
                  <a:spcPct val="0"/>
                </a:spcBef>
                <a:spcAft>
                  <a:spcPct val="0"/>
                </a:spcAft>
                <a:defRPr/>
              </a:pPr>
              <a:t>22</a:t>
            </a:fld>
            <a:endParaRPr lang="en-US">
              <a:solidFill>
                <a:srgbClr val="045C75"/>
              </a:solidFill>
              <a:cs typeface="Arial" charset="0"/>
            </a:endParaRPr>
          </a:p>
        </p:txBody>
      </p:sp>
      <p:sp>
        <p:nvSpPr>
          <p:cNvPr id="18" name="TextBox 17"/>
          <p:cNvSpPr txBox="1"/>
          <p:nvPr/>
        </p:nvSpPr>
        <p:spPr>
          <a:xfrm>
            <a:off x="3086100" y="5867400"/>
            <a:ext cx="3048000" cy="6463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dirty="0" smtClean="0"/>
              <a:t>Note the Slack is zero and EF and LF are the same</a:t>
            </a:r>
            <a:endParaRPr lang="en-US" dirty="0"/>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0600" y="104280"/>
            <a:ext cx="457033" cy="457033"/>
          </a:xfrm>
          <a:prstGeom prst="rect">
            <a:avLst/>
          </a:prstGeom>
        </p:spPr>
      </p:pic>
      <p:grpSp>
        <p:nvGrpSpPr>
          <p:cNvPr id="4" name="Group 3"/>
          <p:cNvGrpSpPr/>
          <p:nvPr/>
        </p:nvGrpSpPr>
        <p:grpSpPr>
          <a:xfrm>
            <a:off x="457200" y="1295400"/>
            <a:ext cx="8229600" cy="4390199"/>
            <a:chOff x="457200" y="1145696"/>
            <a:chExt cx="8229600" cy="4390199"/>
          </a:xfrm>
        </p:grpSpPr>
        <p:pic>
          <p:nvPicPr>
            <p:cNvPr id="48130" name="Picture 3" descr="FG_09_023"/>
            <p:cNvPicPr>
              <a:picLocks noChangeAspect="1" noChangeArrowheads="1"/>
            </p:cNvPicPr>
            <p:nvPr/>
          </p:nvPicPr>
          <p:blipFill>
            <a:blip r:embed="rId3"/>
            <a:srcRect/>
            <a:stretch>
              <a:fillRect/>
            </a:stretch>
          </p:blipFill>
          <p:spPr bwMode="auto">
            <a:xfrm>
              <a:off x="457200" y="1145696"/>
              <a:ext cx="8229600" cy="4344987"/>
            </a:xfrm>
            <a:prstGeom prst="rect">
              <a:avLst/>
            </a:prstGeom>
            <a:noFill/>
            <a:ln w="9525">
              <a:noFill/>
              <a:miter lim="800000"/>
              <a:headEnd/>
              <a:tailEnd/>
            </a:ln>
          </p:spPr>
        </p:pic>
        <p:sp>
          <p:nvSpPr>
            <p:cNvPr id="5" name="Action Button: Help 4">
              <a:hlinkClick r:id="" action="ppaction://noaction" highlightClick="1"/>
            </p:cNvPr>
            <p:cNvSpPr/>
            <p:nvPr/>
          </p:nvSpPr>
          <p:spPr>
            <a:xfrm>
              <a:off x="3718063" y="4561263"/>
              <a:ext cx="1485900" cy="921483"/>
            </a:xfrm>
            <a:prstGeom prst="actionButtonHelp">
              <a:avLst/>
            </a:prstGeom>
          </p:spPr>
          <p:style>
            <a:lnRef idx="2">
              <a:schemeClr val="accent6"/>
            </a:lnRef>
            <a:fillRef idx="1">
              <a:schemeClr val="lt1"/>
            </a:fillRef>
            <a:effectRef idx="0">
              <a:schemeClr val="accent6"/>
            </a:effectRef>
            <a:fontRef idx="minor">
              <a:schemeClr val="dk1"/>
            </a:fontRef>
          </p:style>
          <p:txBody>
            <a:bodyPr rtlCol="0" anchor="ctr"/>
            <a:lstStyle/>
            <a:p>
              <a:pPr algn="r"/>
              <a:r>
                <a:rPr lang="en-CA" dirty="0" smtClean="0"/>
                <a:t>Hammock?</a:t>
              </a:r>
              <a:endParaRPr lang="en-CA" dirty="0"/>
            </a:p>
          </p:txBody>
        </p:sp>
        <p:sp>
          <p:nvSpPr>
            <p:cNvPr id="6" name="TextBox 5"/>
            <p:cNvSpPr txBox="1"/>
            <p:nvPr/>
          </p:nvSpPr>
          <p:spPr>
            <a:xfrm>
              <a:off x="3625534" y="4547883"/>
              <a:ext cx="457200" cy="369332"/>
            </a:xfrm>
            <a:prstGeom prst="rect">
              <a:avLst/>
            </a:prstGeom>
            <a:noFill/>
          </p:spPr>
          <p:txBody>
            <a:bodyPr wrap="square" rtlCol="0">
              <a:spAutoFit/>
            </a:bodyPr>
            <a:lstStyle/>
            <a:p>
              <a:pPr algn="ctr"/>
              <a:r>
                <a:rPr lang="en-CA" dirty="0" smtClean="0"/>
                <a:t>5</a:t>
              </a:r>
              <a:endParaRPr lang="en-CA" dirty="0"/>
            </a:p>
          </p:txBody>
        </p:sp>
        <p:sp>
          <p:nvSpPr>
            <p:cNvPr id="12" name="TextBox 11"/>
            <p:cNvSpPr txBox="1"/>
            <p:nvPr/>
          </p:nvSpPr>
          <p:spPr>
            <a:xfrm>
              <a:off x="4784863" y="4495800"/>
              <a:ext cx="457200" cy="369332"/>
            </a:xfrm>
            <a:prstGeom prst="rect">
              <a:avLst/>
            </a:prstGeom>
            <a:noFill/>
          </p:spPr>
          <p:txBody>
            <a:bodyPr wrap="square" rtlCol="0">
              <a:spAutoFit/>
            </a:bodyPr>
            <a:lstStyle/>
            <a:p>
              <a:pPr algn="ctr"/>
              <a:r>
                <a:rPr lang="en-CA" dirty="0" smtClean="0"/>
                <a:t>31</a:t>
              </a:r>
              <a:endParaRPr lang="en-CA" dirty="0"/>
            </a:p>
          </p:txBody>
        </p:sp>
        <p:sp>
          <p:nvSpPr>
            <p:cNvPr id="13" name="TextBox 12"/>
            <p:cNvSpPr txBox="1"/>
            <p:nvPr/>
          </p:nvSpPr>
          <p:spPr>
            <a:xfrm>
              <a:off x="4800600" y="5117068"/>
              <a:ext cx="457200" cy="369332"/>
            </a:xfrm>
            <a:prstGeom prst="rect">
              <a:avLst/>
            </a:prstGeom>
            <a:noFill/>
          </p:spPr>
          <p:txBody>
            <a:bodyPr wrap="square" rtlCol="0">
              <a:spAutoFit/>
            </a:bodyPr>
            <a:lstStyle/>
            <a:p>
              <a:pPr algn="ctr"/>
              <a:r>
                <a:rPr lang="en-CA" dirty="0" smtClean="0"/>
                <a:t>31</a:t>
              </a:r>
              <a:endParaRPr lang="en-CA" dirty="0"/>
            </a:p>
          </p:txBody>
        </p:sp>
        <p:sp>
          <p:nvSpPr>
            <p:cNvPr id="14" name="TextBox 13"/>
            <p:cNvSpPr txBox="1"/>
            <p:nvPr/>
          </p:nvSpPr>
          <p:spPr>
            <a:xfrm>
              <a:off x="3657600" y="5105400"/>
              <a:ext cx="457200" cy="369332"/>
            </a:xfrm>
            <a:prstGeom prst="rect">
              <a:avLst/>
            </a:prstGeom>
            <a:noFill/>
          </p:spPr>
          <p:txBody>
            <a:bodyPr wrap="square" rtlCol="0">
              <a:spAutoFit/>
            </a:bodyPr>
            <a:lstStyle/>
            <a:p>
              <a:pPr algn="ctr"/>
              <a:r>
                <a:rPr lang="en-CA" dirty="0" smtClean="0"/>
                <a:t>5</a:t>
              </a:r>
              <a:endParaRPr lang="en-CA" dirty="0"/>
            </a:p>
          </p:txBody>
        </p:sp>
        <p:sp>
          <p:nvSpPr>
            <p:cNvPr id="15" name="TextBox 14"/>
            <p:cNvSpPr txBox="1"/>
            <p:nvPr/>
          </p:nvSpPr>
          <p:spPr>
            <a:xfrm>
              <a:off x="4229100" y="5166563"/>
              <a:ext cx="457200" cy="369332"/>
            </a:xfrm>
            <a:prstGeom prst="rect">
              <a:avLst/>
            </a:prstGeom>
            <a:noFill/>
          </p:spPr>
          <p:txBody>
            <a:bodyPr wrap="square" rtlCol="0">
              <a:spAutoFit/>
            </a:bodyPr>
            <a:lstStyle/>
            <a:p>
              <a:pPr algn="ctr"/>
              <a:r>
                <a:rPr lang="en-CA" b="1" dirty="0" smtClean="0"/>
                <a:t>26</a:t>
              </a:r>
            </a:p>
          </p:txBody>
        </p:sp>
        <p:sp>
          <p:nvSpPr>
            <p:cNvPr id="16" name="TextBox 15"/>
            <p:cNvSpPr txBox="1"/>
            <p:nvPr/>
          </p:nvSpPr>
          <p:spPr>
            <a:xfrm>
              <a:off x="3625534" y="4804883"/>
              <a:ext cx="457200" cy="369332"/>
            </a:xfrm>
            <a:prstGeom prst="rect">
              <a:avLst/>
            </a:prstGeom>
            <a:noFill/>
          </p:spPr>
          <p:txBody>
            <a:bodyPr wrap="square" rtlCol="0">
              <a:spAutoFit/>
            </a:bodyPr>
            <a:lstStyle/>
            <a:p>
              <a:pPr algn="ctr"/>
              <a:r>
                <a:rPr lang="en-CA" b="1" dirty="0" smtClean="0">
                  <a:solidFill>
                    <a:srgbClr val="FF0000"/>
                  </a:solidFill>
                </a:rPr>
                <a:t>0</a:t>
              </a:r>
            </a:p>
          </p:txBody>
        </p:sp>
        <p:sp>
          <p:nvSpPr>
            <p:cNvPr id="48129" name="Text Box 2"/>
            <p:cNvSpPr txBox="1">
              <a:spLocks noChangeArrowheads="1"/>
            </p:cNvSpPr>
            <p:nvPr/>
          </p:nvSpPr>
          <p:spPr bwMode="auto">
            <a:xfrm>
              <a:off x="509218" y="5166563"/>
              <a:ext cx="899605" cy="246221"/>
            </a:xfrm>
            <a:prstGeom prst="rect">
              <a:avLst/>
            </a:prstGeom>
            <a:noFill/>
            <a:ln w="9525">
              <a:noFill/>
              <a:miter lim="800000"/>
              <a:headEnd/>
              <a:tailEnd/>
            </a:ln>
          </p:spPr>
          <p:txBody>
            <a:bodyPr wrap="none">
              <a:spAutoFit/>
            </a:bodyPr>
            <a:lstStyle/>
            <a:p>
              <a:r>
                <a:rPr lang="en-US" sz="1000" dirty="0" smtClean="0"/>
                <a:t>Figure </a:t>
              </a:r>
              <a:r>
                <a:rPr lang="en-US" sz="1000" dirty="0"/>
                <a:t>9.25  </a:t>
              </a:r>
            </a:p>
          </p:txBody>
        </p:sp>
      </p:grpSp>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62215" y="229246"/>
            <a:ext cx="2343585" cy="1151870"/>
          </a:xfrm>
          <a:prstGeom prst="rect">
            <a:avLst/>
          </a:prstGeom>
        </p:spPr>
      </p:pic>
    </p:spTree>
    <p:extLst>
      <p:ext uri="{BB962C8B-B14F-4D97-AF65-F5344CB8AC3E}">
        <p14:creationId xmlns:p14="http://schemas.microsoft.com/office/powerpoint/2010/main" val="28602863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04800"/>
            <a:ext cx="8305800" cy="1143000"/>
          </a:xfrm>
        </p:spPr>
        <p:txBody>
          <a:bodyPr>
            <a:normAutofit fontScale="90000"/>
          </a:bodyPr>
          <a:lstStyle/>
          <a:p>
            <a:pPr eaLnBrk="1" fontAlgn="auto" hangingPunct="1">
              <a:spcAft>
                <a:spcPts val="0"/>
              </a:spcAft>
              <a:defRPr/>
            </a:pPr>
            <a:r>
              <a:rPr lang="en-US" b="1" dirty="0"/>
              <a:t>Example Hammock Activity </a:t>
            </a:r>
            <a:r>
              <a:rPr lang="en-US" b="1" u="sng" dirty="0" smtClean="0">
                <a:solidFill>
                  <a:srgbClr val="FF0000"/>
                </a:solidFill>
              </a:rPr>
              <a:t>NOT</a:t>
            </a:r>
            <a:br>
              <a:rPr lang="en-US" b="1" u="sng" dirty="0" smtClean="0">
                <a:solidFill>
                  <a:srgbClr val="FF0000"/>
                </a:solidFill>
              </a:rPr>
            </a:br>
            <a:r>
              <a:rPr lang="en-US" b="1" dirty="0" smtClean="0">
                <a:solidFill>
                  <a:srgbClr val="FF0000"/>
                </a:solidFill>
              </a:rPr>
              <a:t> on </a:t>
            </a:r>
            <a:r>
              <a:rPr lang="en-US" b="1" dirty="0"/>
              <a:t>Critical Path</a:t>
            </a:r>
          </a:p>
        </p:txBody>
      </p:sp>
      <p:sp>
        <p:nvSpPr>
          <p:cNvPr id="2" name="Slide Number Placeholder 1"/>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a:solidFill>
                  <a:srgbClr val="045C75"/>
                </a:solidFill>
                <a:cs typeface="Arial" charset="0"/>
              </a:rPr>
              <a:t>09-</a:t>
            </a:r>
            <a:fld id="{D5CE33DC-4423-46A1-A506-D77CC8EAB606}" type="slidenum">
              <a:rPr lang="en-US">
                <a:solidFill>
                  <a:srgbClr val="045C75"/>
                </a:solidFill>
                <a:cs typeface="Arial" charset="0"/>
              </a:rPr>
              <a:pPr fontAlgn="base">
                <a:spcBef>
                  <a:spcPct val="0"/>
                </a:spcBef>
                <a:spcAft>
                  <a:spcPct val="0"/>
                </a:spcAft>
                <a:defRPr/>
              </a:pPr>
              <a:t>23</a:t>
            </a:fld>
            <a:endParaRPr lang="en-US">
              <a:solidFill>
                <a:srgbClr val="045C75"/>
              </a:solidFill>
              <a:cs typeface="Arial" charset="0"/>
            </a:endParaRPr>
          </a:p>
        </p:txBody>
      </p:sp>
      <p:sp>
        <p:nvSpPr>
          <p:cNvPr id="12" name="Action Button: Help 11">
            <a:hlinkClick r:id="" action="ppaction://noaction" highlightClick="1"/>
          </p:cNvPr>
          <p:cNvSpPr/>
          <p:nvPr/>
        </p:nvSpPr>
        <p:spPr>
          <a:xfrm>
            <a:off x="762000" y="4883898"/>
            <a:ext cx="4330370" cy="1288302"/>
          </a:xfrm>
          <a:prstGeom prst="actionButtonHelp">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What if D-E-F were </a:t>
            </a:r>
            <a:r>
              <a:rPr lang="en-US" b="1" dirty="0" smtClean="0">
                <a:solidFill>
                  <a:srgbClr val="FF0000"/>
                </a:solidFill>
              </a:rPr>
              <a:t>not</a:t>
            </a:r>
            <a:r>
              <a:rPr lang="en-US" dirty="0" smtClean="0"/>
              <a:t> on the critical path and had the information above, what would be  duration, ES, EF, LS, LF and the slack for the Hammock?</a:t>
            </a:r>
            <a:endParaRPr lang="en-US" dirty="0"/>
          </a:p>
        </p:txBody>
      </p:sp>
      <p:grpSp>
        <p:nvGrpSpPr>
          <p:cNvPr id="4" name="Group 3"/>
          <p:cNvGrpSpPr/>
          <p:nvPr/>
        </p:nvGrpSpPr>
        <p:grpSpPr>
          <a:xfrm>
            <a:off x="441157" y="2440640"/>
            <a:ext cx="8229600" cy="2129946"/>
            <a:chOff x="457200" y="1295400"/>
            <a:chExt cx="8229600" cy="2129946"/>
          </a:xfrm>
        </p:grpSpPr>
        <p:pic>
          <p:nvPicPr>
            <p:cNvPr id="48130" name="Picture 3" descr="FG_09_023"/>
            <p:cNvPicPr>
              <a:picLocks noChangeAspect="1" noChangeArrowheads="1"/>
            </p:cNvPicPr>
            <p:nvPr/>
          </p:nvPicPr>
          <p:blipFill rotWithShape="1">
            <a:blip r:embed="rId2"/>
            <a:srcRect t="51073"/>
            <a:stretch/>
          </p:blipFill>
          <p:spPr bwMode="auto">
            <a:xfrm>
              <a:off x="457200" y="1295400"/>
              <a:ext cx="8229600" cy="2125851"/>
            </a:xfrm>
            <a:prstGeom prst="rect">
              <a:avLst/>
            </a:prstGeom>
            <a:noFill/>
            <a:ln w="9525">
              <a:noFill/>
              <a:miter lim="800000"/>
              <a:headEnd/>
              <a:tailEnd/>
            </a:ln>
          </p:spPr>
        </p:pic>
        <p:sp>
          <p:nvSpPr>
            <p:cNvPr id="5" name="Action Button: Help 4">
              <a:hlinkClick r:id="" action="ppaction://noaction" highlightClick="1"/>
            </p:cNvPr>
            <p:cNvSpPr/>
            <p:nvPr/>
          </p:nvSpPr>
          <p:spPr>
            <a:xfrm>
              <a:off x="3718063" y="2503863"/>
              <a:ext cx="1485900" cy="921483"/>
            </a:xfrm>
            <a:prstGeom prst="actionButtonHelp">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dirty="0" smtClean="0"/>
                <a:t>Hammock?</a:t>
              </a:r>
              <a:endParaRPr lang="en-CA" dirty="0"/>
            </a:p>
          </p:txBody>
        </p:sp>
        <p:sp>
          <p:nvSpPr>
            <p:cNvPr id="13" name="TextBox 12"/>
            <p:cNvSpPr txBox="1"/>
            <p:nvPr/>
          </p:nvSpPr>
          <p:spPr>
            <a:xfrm>
              <a:off x="2350168" y="1459832"/>
              <a:ext cx="304800" cy="267184"/>
            </a:xfrm>
            <a:prstGeom prst="rect">
              <a:avLst/>
            </a:prstGeom>
            <a:solidFill>
              <a:schemeClr val="bg1"/>
            </a:solidFill>
          </p:spPr>
          <p:txBody>
            <a:bodyPr wrap="square" lIns="18000" tIns="18000" rIns="18000" bIns="18000" rtlCol="0">
              <a:spAutoFit/>
            </a:bodyPr>
            <a:lstStyle/>
            <a:p>
              <a:pPr algn="ctr"/>
              <a:r>
                <a:rPr lang="en-CA" sz="1500" dirty="0">
                  <a:latin typeface="+mj-lt"/>
                </a:rPr>
                <a:t>3</a:t>
              </a:r>
            </a:p>
          </p:txBody>
        </p:sp>
        <p:sp>
          <p:nvSpPr>
            <p:cNvPr id="15" name="TextBox 14"/>
            <p:cNvSpPr txBox="1"/>
            <p:nvPr/>
          </p:nvSpPr>
          <p:spPr>
            <a:xfrm>
              <a:off x="3176336" y="1459832"/>
              <a:ext cx="304800" cy="267184"/>
            </a:xfrm>
            <a:prstGeom prst="rect">
              <a:avLst/>
            </a:prstGeom>
            <a:solidFill>
              <a:schemeClr val="bg1"/>
            </a:solidFill>
          </p:spPr>
          <p:txBody>
            <a:bodyPr wrap="square" lIns="18000" tIns="18000" rIns="18000" bIns="18000" rtlCol="0">
              <a:spAutoFit/>
            </a:bodyPr>
            <a:lstStyle/>
            <a:p>
              <a:pPr algn="ctr"/>
              <a:r>
                <a:rPr lang="en-CA" sz="1500" dirty="0" smtClean="0">
                  <a:latin typeface="+mj-lt"/>
                </a:rPr>
                <a:t>9</a:t>
              </a:r>
              <a:endParaRPr lang="en-CA" sz="1500" dirty="0">
                <a:latin typeface="+mj-lt"/>
              </a:endParaRPr>
            </a:p>
          </p:txBody>
        </p:sp>
        <p:sp>
          <p:nvSpPr>
            <p:cNvPr id="16" name="TextBox 15"/>
            <p:cNvSpPr txBox="1"/>
            <p:nvPr/>
          </p:nvSpPr>
          <p:spPr>
            <a:xfrm>
              <a:off x="3886200" y="1459832"/>
              <a:ext cx="304800" cy="267184"/>
            </a:xfrm>
            <a:prstGeom prst="rect">
              <a:avLst/>
            </a:prstGeom>
            <a:solidFill>
              <a:schemeClr val="bg1"/>
            </a:solidFill>
          </p:spPr>
          <p:txBody>
            <a:bodyPr wrap="square" lIns="18000" tIns="18000" rIns="18000" bIns="18000" rtlCol="0">
              <a:spAutoFit/>
            </a:bodyPr>
            <a:lstStyle/>
            <a:p>
              <a:pPr algn="ctr"/>
              <a:r>
                <a:rPr lang="en-CA" sz="1500" dirty="0" smtClean="0">
                  <a:latin typeface="+mj-lt"/>
                </a:rPr>
                <a:t>9</a:t>
              </a:r>
              <a:endParaRPr lang="en-CA" sz="1500" dirty="0">
                <a:latin typeface="+mj-lt"/>
              </a:endParaRPr>
            </a:p>
          </p:txBody>
        </p:sp>
        <p:sp>
          <p:nvSpPr>
            <p:cNvPr id="17" name="TextBox 16"/>
            <p:cNvSpPr txBox="1"/>
            <p:nvPr/>
          </p:nvSpPr>
          <p:spPr>
            <a:xfrm>
              <a:off x="4696328" y="1443013"/>
              <a:ext cx="304800" cy="267184"/>
            </a:xfrm>
            <a:prstGeom prst="rect">
              <a:avLst/>
            </a:prstGeom>
            <a:solidFill>
              <a:schemeClr val="bg1"/>
            </a:solidFill>
          </p:spPr>
          <p:txBody>
            <a:bodyPr wrap="square" lIns="18000" tIns="18000" rIns="18000" bIns="18000" rtlCol="0">
              <a:spAutoFit/>
            </a:bodyPr>
            <a:lstStyle/>
            <a:p>
              <a:pPr algn="ctr"/>
              <a:r>
                <a:rPr lang="en-CA" sz="1500" dirty="0" smtClean="0">
                  <a:latin typeface="+mj-lt"/>
                </a:rPr>
                <a:t>23</a:t>
              </a:r>
              <a:endParaRPr lang="en-CA" sz="1500" dirty="0">
                <a:latin typeface="+mj-lt"/>
              </a:endParaRPr>
            </a:p>
          </p:txBody>
        </p:sp>
        <p:sp>
          <p:nvSpPr>
            <p:cNvPr id="18" name="TextBox 17"/>
            <p:cNvSpPr txBox="1"/>
            <p:nvPr/>
          </p:nvSpPr>
          <p:spPr>
            <a:xfrm>
              <a:off x="5438272" y="1447800"/>
              <a:ext cx="304800" cy="267184"/>
            </a:xfrm>
            <a:prstGeom prst="rect">
              <a:avLst/>
            </a:prstGeom>
            <a:solidFill>
              <a:schemeClr val="bg1"/>
            </a:solidFill>
          </p:spPr>
          <p:txBody>
            <a:bodyPr wrap="square" lIns="18000" tIns="18000" rIns="18000" bIns="18000" rtlCol="0">
              <a:spAutoFit/>
            </a:bodyPr>
            <a:lstStyle/>
            <a:p>
              <a:pPr algn="ctr"/>
              <a:r>
                <a:rPr lang="en-CA" sz="1500" dirty="0" smtClean="0">
                  <a:latin typeface="+mj-lt"/>
                </a:rPr>
                <a:t>23</a:t>
              </a:r>
              <a:endParaRPr lang="en-CA" sz="1500" dirty="0">
                <a:latin typeface="+mj-lt"/>
              </a:endParaRPr>
            </a:p>
          </p:txBody>
        </p:sp>
        <p:sp>
          <p:nvSpPr>
            <p:cNvPr id="19" name="TextBox 18"/>
            <p:cNvSpPr txBox="1"/>
            <p:nvPr/>
          </p:nvSpPr>
          <p:spPr>
            <a:xfrm>
              <a:off x="6248400" y="1447800"/>
              <a:ext cx="304800" cy="267184"/>
            </a:xfrm>
            <a:prstGeom prst="rect">
              <a:avLst/>
            </a:prstGeom>
            <a:solidFill>
              <a:schemeClr val="bg1"/>
            </a:solidFill>
          </p:spPr>
          <p:txBody>
            <a:bodyPr wrap="square" lIns="18000" tIns="18000" rIns="18000" bIns="18000" rtlCol="0">
              <a:spAutoFit/>
            </a:bodyPr>
            <a:lstStyle/>
            <a:p>
              <a:pPr algn="ctr"/>
              <a:r>
                <a:rPr lang="en-CA" sz="1500" dirty="0" smtClean="0">
                  <a:latin typeface="+mj-lt"/>
                </a:rPr>
                <a:t>29</a:t>
              </a:r>
              <a:endParaRPr lang="en-CA" sz="1500" dirty="0">
                <a:latin typeface="+mj-lt"/>
              </a:endParaRPr>
            </a:p>
          </p:txBody>
        </p:sp>
        <p:sp>
          <p:nvSpPr>
            <p:cNvPr id="48129" name="Text Box 2"/>
            <p:cNvSpPr txBox="1">
              <a:spLocks noChangeArrowheads="1"/>
            </p:cNvSpPr>
            <p:nvPr/>
          </p:nvSpPr>
          <p:spPr bwMode="auto">
            <a:xfrm>
              <a:off x="1791458" y="3166145"/>
              <a:ext cx="899605" cy="246221"/>
            </a:xfrm>
            <a:prstGeom prst="rect">
              <a:avLst/>
            </a:prstGeom>
            <a:noFill/>
            <a:ln w="9525">
              <a:noFill/>
              <a:miter lim="800000"/>
              <a:headEnd/>
              <a:tailEnd/>
            </a:ln>
          </p:spPr>
          <p:txBody>
            <a:bodyPr wrap="none">
              <a:spAutoFit/>
            </a:bodyPr>
            <a:lstStyle/>
            <a:p>
              <a:r>
                <a:rPr lang="en-US" sz="1000" dirty="0" smtClean="0"/>
                <a:t>Figure </a:t>
              </a:r>
              <a:r>
                <a:rPr lang="en-US" sz="1000" dirty="0"/>
                <a:t>9.25  </a:t>
              </a:r>
            </a:p>
          </p:txBody>
        </p:sp>
        <p:sp>
          <p:nvSpPr>
            <p:cNvPr id="26" name="TextBox 25"/>
            <p:cNvSpPr txBox="1"/>
            <p:nvPr/>
          </p:nvSpPr>
          <p:spPr>
            <a:xfrm>
              <a:off x="2362200" y="1686132"/>
              <a:ext cx="200528" cy="230832"/>
            </a:xfrm>
            <a:prstGeom prst="rect">
              <a:avLst/>
            </a:prstGeom>
            <a:solidFill>
              <a:schemeClr val="bg1"/>
            </a:solidFill>
          </p:spPr>
          <p:txBody>
            <a:bodyPr wrap="square" lIns="0" tIns="0" rIns="0" bIns="0" rtlCol="0">
              <a:spAutoFit/>
            </a:bodyPr>
            <a:lstStyle/>
            <a:p>
              <a:pPr algn="ctr"/>
              <a:r>
                <a:rPr lang="en-CA" sz="1500" dirty="0" smtClean="0">
                  <a:latin typeface="+mj-lt"/>
                </a:rPr>
                <a:t>2</a:t>
              </a:r>
              <a:endParaRPr lang="en-CA" sz="1500" dirty="0">
                <a:latin typeface="+mj-lt"/>
              </a:endParaRPr>
            </a:p>
          </p:txBody>
        </p:sp>
        <p:sp>
          <p:nvSpPr>
            <p:cNvPr id="27" name="TextBox 26"/>
            <p:cNvSpPr txBox="1"/>
            <p:nvPr/>
          </p:nvSpPr>
          <p:spPr>
            <a:xfrm>
              <a:off x="3886200" y="1676400"/>
              <a:ext cx="200528" cy="230832"/>
            </a:xfrm>
            <a:prstGeom prst="rect">
              <a:avLst/>
            </a:prstGeom>
            <a:solidFill>
              <a:schemeClr val="bg1"/>
            </a:solidFill>
          </p:spPr>
          <p:txBody>
            <a:bodyPr wrap="square" lIns="0" tIns="0" rIns="0" bIns="0" rtlCol="0">
              <a:spAutoFit/>
            </a:bodyPr>
            <a:lstStyle/>
            <a:p>
              <a:pPr algn="ctr"/>
              <a:r>
                <a:rPr lang="en-CA" sz="1500" dirty="0" smtClean="0">
                  <a:latin typeface="+mj-lt"/>
                </a:rPr>
                <a:t>2</a:t>
              </a:r>
              <a:endParaRPr lang="en-CA" sz="1500" dirty="0">
                <a:latin typeface="+mj-lt"/>
              </a:endParaRPr>
            </a:p>
          </p:txBody>
        </p:sp>
        <p:sp>
          <p:nvSpPr>
            <p:cNvPr id="28" name="TextBox 27"/>
            <p:cNvSpPr txBox="1"/>
            <p:nvPr/>
          </p:nvSpPr>
          <p:spPr>
            <a:xfrm>
              <a:off x="5438272" y="1676400"/>
              <a:ext cx="200528" cy="230832"/>
            </a:xfrm>
            <a:prstGeom prst="rect">
              <a:avLst/>
            </a:prstGeom>
            <a:solidFill>
              <a:schemeClr val="bg1"/>
            </a:solidFill>
          </p:spPr>
          <p:txBody>
            <a:bodyPr wrap="square" lIns="0" tIns="0" rIns="0" bIns="0" rtlCol="0">
              <a:spAutoFit/>
            </a:bodyPr>
            <a:lstStyle/>
            <a:p>
              <a:pPr algn="ctr"/>
              <a:r>
                <a:rPr lang="en-CA" sz="1500" dirty="0" smtClean="0">
                  <a:latin typeface="+mj-lt"/>
                </a:rPr>
                <a:t>2</a:t>
              </a:r>
              <a:endParaRPr lang="en-CA" sz="1500" dirty="0">
                <a:latin typeface="+mj-lt"/>
              </a:endParaRPr>
            </a:p>
          </p:txBody>
        </p:sp>
      </p:grp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5798" y="5279956"/>
            <a:ext cx="602003" cy="637992"/>
          </a:xfrm>
          <a:prstGeom prst="rect">
            <a:avLst/>
          </a:prstGeom>
        </p:spPr>
      </p:pic>
      <p:sp>
        <p:nvSpPr>
          <p:cNvPr id="21" name="Octagon 20"/>
          <p:cNvSpPr>
            <a:spLocks noChangeAspect="1"/>
          </p:cNvSpPr>
          <p:nvPr/>
        </p:nvSpPr>
        <p:spPr>
          <a:xfrm>
            <a:off x="8431355" y="5938670"/>
            <a:ext cx="544033" cy="544033"/>
          </a:xfrm>
          <a:prstGeom prst="oct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nstantia"/>
              <a:ea typeface="+mn-ea"/>
              <a:cs typeface="+mn-cs"/>
            </a:endParaRPr>
          </a:p>
        </p:txBody>
      </p:sp>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37157" y="1023587"/>
            <a:ext cx="2343585" cy="1151870"/>
          </a:xfrm>
          <a:prstGeom prst="rect">
            <a:avLst/>
          </a:prstGeom>
        </p:spPr>
      </p:pic>
    </p:spTree>
    <p:extLst>
      <p:ext uri="{BB962C8B-B14F-4D97-AF65-F5344CB8AC3E}">
        <p14:creationId xmlns:p14="http://schemas.microsoft.com/office/powerpoint/2010/main" val="41992762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457200" y="304800"/>
            <a:ext cx="7924800" cy="1143000"/>
          </a:xfrm>
        </p:spPr>
        <p:txBody>
          <a:bodyPr>
            <a:normAutofit fontScale="90000"/>
          </a:bodyPr>
          <a:lstStyle/>
          <a:p>
            <a:pPr eaLnBrk="1" fontAlgn="auto" hangingPunct="1">
              <a:spcAft>
                <a:spcPts val="0"/>
              </a:spcAft>
              <a:defRPr/>
            </a:pPr>
            <a:r>
              <a:rPr lang="en-US" b="1" dirty="0"/>
              <a:t>Example Hammock Activity NOT on Critical Path</a:t>
            </a:r>
          </a:p>
        </p:txBody>
      </p:sp>
      <p:sp>
        <p:nvSpPr>
          <p:cNvPr id="2" name="Slide Number Placeholder 1"/>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a:solidFill>
                  <a:srgbClr val="045C75"/>
                </a:solidFill>
                <a:cs typeface="Arial" charset="0"/>
              </a:rPr>
              <a:t>09-</a:t>
            </a:r>
            <a:fld id="{D5CE33DC-4423-46A1-A506-D77CC8EAB606}" type="slidenum">
              <a:rPr lang="en-US">
                <a:solidFill>
                  <a:srgbClr val="045C75"/>
                </a:solidFill>
                <a:cs typeface="Arial" charset="0"/>
              </a:rPr>
              <a:pPr fontAlgn="base">
                <a:spcBef>
                  <a:spcPct val="0"/>
                </a:spcBef>
                <a:spcAft>
                  <a:spcPct val="0"/>
                </a:spcAft>
                <a:defRPr/>
              </a:pPr>
              <a:t>24</a:t>
            </a:fld>
            <a:endParaRPr lang="en-US">
              <a:solidFill>
                <a:srgbClr val="045C75"/>
              </a:solidFill>
              <a:cs typeface="Arial" charset="0"/>
            </a:endParaRPr>
          </a:p>
        </p:txBody>
      </p:sp>
      <p:sp>
        <p:nvSpPr>
          <p:cNvPr id="27" name="TextBox 26"/>
          <p:cNvSpPr txBox="1"/>
          <p:nvPr/>
        </p:nvSpPr>
        <p:spPr>
          <a:xfrm>
            <a:off x="1371600" y="5022164"/>
            <a:ext cx="6781800" cy="147732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dirty="0" smtClean="0"/>
              <a:t>Note the Slack is NOT zero and EF and LF are different.</a:t>
            </a:r>
          </a:p>
          <a:p>
            <a:r>
              <a:rPr lang="en-US" dirty="0" smtClean="0"/>
              <a:t>The slack is the same for activities D, E and F but they are </a:t>
            </a:r>
            <a:r>
              <a:rPr lang="en-US" b="1" dirty="0" smtClean="0">
                <a:solidFill>
                  <a:srgbClr val="FF0000"/>
                </a:solidFill>
              </a:rPr>
              <a:t>NOT cumulative</a:t>
            </a:r>
            <a:r>
              <a:rPr lang="en-US" dirty="0" smtClean="0"/>
              <a:t>.  D or E or F can be 2 days late, but not all of them.</a:t>
            </a:r>
          </a:p>
          <a:p>
            <a:endParaRPr lang="en-US" dirty="0"/>
          </a:p>
          <a:p>
            <a:r>
              <a:rPr lang="en-US" dirty="0" smtClean="0"/>
              <a:t>If D is 1 day late than E or F (not both) could be another day late.</a:t>
            </a:r>
            <a:endParaRPr lang="en-US" dirty="0"/>
          </a:p>
        </p:txBody>
      </p:sp>
      <p:grpSp>
        <p:nvGrpSpPr>
          <p:cNvPr id="4" name="Group 3"/>
          <p:cNvGrpSpPr/>
          <p:nvPr/>
        </p:nvGrpSpPr>
        <p:grpSpPr>
          <a:xfrm>
            <a:off x="457200" y="2466228"/>
            <a:ext cx="8229600" cy="2258172"/>
            <a:chOff x="457200" y="2057400"/>
            <a:chExt cx="8229600" cy="2258172"/>
          </a:xfrm>
        </p:grpSpPr>
        <p:pic>
          <p:nvPicPr>
            <p:cNvPr id="28" name="Picture 3" descr="FG_09_023"/>
            <p:cNvPicPr>
              <a:picLocks noChangeAspect="1" noChangeArrowheads="1"/>
            </p:cNvPicPr>
            <p:nvPr/>
          </p:nvPicPr>
          <p:blipFill rotWithShape="1">
            <a:blip r:embed="rId2"/>
            <a:srcRect t="51073"/>
            <a:stretch/>
          </p:blipFill>
          <p:spPr bwMode="auto">
            <a:xfrm>
              <a:off x="457200" y="2057400"/>
              <a:ext cx="8229600" cy="2125851"/>
            </a:xfrm>
            <a:prstGeom prst="rect">
              <a:avLst/>
            </a:prstGeom>
            <a:noFill/>
            <a:ln w="9525">
              <a:noFill/>
              <a:miter lim="800000"/>
              <a:headEnd/>
              <a:tailEnd/>
            </a:ln>
          </p:spPr>
        </p:pic>
        <p:sp>
          <p:nvSpPr>
            <p:cNvPr id="5" name="Action Button: Help 4">
              <a:hlinkClick r:id="" action="ppaction://noaction" highlightClick="1"/>
            </p:cNvPr>
            <p:cNvSpPr/>
            <p:nvPr/>
          </p:nvSpPr>
          <p:spPr>
            <a:xfrm>
              <a:off x="3718063" y="3309006"/>
              <a:ext cx="1485900" cy="921483"/>
            </a:xfrm>
            <a:prstGeom prst="actionButtonHelp">
              <a:avLst/>
            </a:prstGeom>
          </p:spPr>
          <p:style>
            <a:lnRef idx="2">
              <a:schemeClr val="accent6"/>
            </a:lnRef>
            <a:fillRef idx="1">
              <a:schemeClr val="lt1"/>
            </a:fillRef>
            <a:effectRef idx="0">
              <a:schemeClr val="accent6"/>
            </a:effectRef>
            <a:fontRef idx="minor">
              <a:schemeClr val="dk1"/>
            </a:fontRef>
          </p:style>
          <p:txBody>
            <a:bodyPr rtlCol="0" anchor="ctr"/>
            <a:lstStyle/>
            <a:p>
              <a:pPr algn="r"/>
              <a:r>
                <a:rPr lang="en-CA" dirty="0" smtClean="0"/>
                <a:t>Hammock?</a:t>
              </a:r>
              <a:endParaRPr lang="en-CA" dirty="0"/>
            </a:p>
          </p:txBody>
        </p:sp>
        <p:sp>
          <p:nvSpPr>
            <p:cNvPr id="13" name="TextBox 12"/>
            <p:cNvSpPr txBox="1"/>
            <p:nvPr/>
          </p:nvSpPr>
          <p:spPr>
            <a:xfrm>
              <a:off x="2339898" y="2215425"/>
              <a:ext cx="304800" cy="267184"/>
            </a:xfrm>
            <a:prstGeom prst="rect">
              <a:avLst/>
            </a:prstGeom>
            <a:solidFill>
              <a:schemeClr val="bg1"/>
            </a:solidFill>
          </p:spPr>
          <p:txBody>
            <a:bodyPr wrap="square" lIns="18000" tIns="18000" rIns="18000" bIns="18000" rtlCol="0">
              <a:spAutoFit/>
            </a:bodyPr>
            <a:lstStyle/>
            <a:p>
              <a:pPr algn="ctr"/>
              <a:r>
                <a:rPr lang="en-CA" sz="1500" dirty="0">
                  <a:latin typeface="+mj-lt"/>
                </a:rPr>
                <a:t>3</a:t>
              </a:r>
            </a:p>
          </p:txBody>
        </p:sp>
        <p:sp>
          <p:nvSpPr>
            <p:cNvPr id="15" name="TextBox 14"/>
            <p:cNvSpPr txBox="1"/>
            <p:nvPr/>
          </p:nvSpPr>
          <p:spPr>
            <a:xfrm>
              <a:off x="3176336" y="2264975"/>
              <a:ext cx="304800" cy="267184"/>
            </a:xfrm>
            <a:prstGeom prst="rect">
              <a:avLst/>
            </a:prstGeom>
            <a:solidFill>
              <a:schemeClr val="bg1"/>
            </a:solidFill>
          </p:spPr>
          <p:txBody>
            <a:bodyPr wrap="square" lIns="18000" tIns="18000" rIns="18000" bIns="18000" rtlCol="0">
              <a:spAutoFit/>
            </a:bodyPr>
            <a:lstStyle/>
            <a:p>
              <a:pPr algn="ctr"/>
              <a:r>
                <a:rPr lang="en-CA" sz="1500" dirty="0" smtClean="0">
                  <a:latin typeface="+mj-lt"/>
                </a:rPr>
                <a:t>9</a:t>
              </a:r>
              <a:endParaRPr lang="en-CA" sz="1500" dirty="0">
                <a:latin typeface="+mj-lt"/>
              </a:endParaRPr>
            </a:p>
          </p:txBody>
        </p:sp>
        <p:sp>
          <p:nvSpPr>
            <p:cNvPr id="16" name="TextBox 15"/>
            <p:cNvSpPr txBox="1"/>
            <p:nvPr/>
          </p:nvSpPr>
          <p:spPr>
            <a:xfrm>
              <a:off x="3870960" y="2226875"/>
              <a:ext cx="304800" cy="267184"/>
            </a:xfrm>
            <a:prstGeom prst="rect">
              <a:avLst/>
            </a:prstGeom>
            <a:solidFill>
              <a:schemeClr val="bg1"/>
            </a:solidFill>
          </p:spPr>
          <p:txBody>
            <a:bodyPr wrap="square" lIns="18000" tIns="18000" rIns="18000" bIns="18000" rtlCol="0">
              <a:spAutoFit/>
            </a:bodyPr>
            <a:lstStyle/>
            <a:p>
              <a:pPr algn="ctr"/>
              <a:r>
                <a:rPr lang="en-CA" sz="1500" dirty="0" smtClean="0">
                  <a:latin typeface="+mj-lt"/>
                </a:rPr>
                <a:t>9</a:t>
              </a:r>
              <a:endParaRPr lang="en-CA" sz="1500" dirty="0">
                <a:latin typeface="+mj-lt"/>
              </a:endParaRPr>
            </a:p>
          </p:txBody>
        </p:sp>
        <p:sp>
          <p:nvSpPr>
            <p:cNvPr id="17" name="TextBox 16"/>
            <p:cNvSpPr txBox="1"/>
            <p:nvPr/>
          </p:nvSpPr>
          <p:spPr>
            <a:xfrm>
              <a:off x="4696328" y="2248156"/>
              <a:ext cx="304800" cy="267184"/>
            </a:xfrm>
            <a:prstGeom prst="rect">
              <a:avLst/>
            </a:prstGeom>
            <a:solidFill>
              <a:schemeClr val="bg1"/>
            </a:solidFill>
          </p:spPr>
          <p:txBody>
            <a:bodyPr wrap="square" lIns="18000" tIns="18000" rIns="18000" bIns="18000" rtlCol="0">
              <a:spAutoFit/>
            </a:bodyPr>
            <a:lstStyle/>
            <a:p>
              <a:pPr algn="ctr"/>
              <a:r>
                <a:rPr lang="en-CA" sz="1500" dirty="0" smtClean="0">
                  <a:latin typeface="+mj-lt"/>
                </a:rPr>
                <a:t>23</a:t>
              </a:r>
              <a:endParaRPr lang="en-CA" sz="1500" dirty="0">
                <a:latin typeface="+mj-lt"/>
              </a:endParaRPr>
            </a:p>
          </p:txBody>
        </p:sp>
        <p:sp>
          <p:nvSpPr>
            <p:cNvPr id="18" name="TextBox 17"/>
            <p:cNvSpPr txBox="1"/>
            <p:nvPr/>
          </p:nvSpPr>
          <p:spPr>
            <a:xfrm>
              <a:off x="5415412" y="2222463"/>
              <a:ext cx="304800" cy="267184"/>
            </a:xfrm>
            <a:prstGeom prst="rect">
              <a:avLst/>
            </a:prstGeom>
            <a:solidFill>
              <a:schemeClr val="bg1"/>
            </a:solidFill>
          </p:spPr>
          <p:txBody>
            <a:bodyPr wrap="square" lIns="18000" tIns="18000" rIns="18000" bIns="18000" rtlCol="0">
              <a:spAutoFit/>
            </a:bodyPr>
            <a:lstStyle/>
            <a:p>
              <a:pPr algn="ctr"/>
              <a:r>
                <a:rPr lang="en-CA" sz="1500" dirty="0" smtClean="0">
                  <a:latin typeface="+mj-lt"/>
                </a:rPr>
                <a:t>23</a:t>
              </a:r>
              <a:endParaRPr lang="en-CA" sz="1500" dirty="0">
                <a:latin typeface="+mj-lt"/>
              </a:endParaRPr>
            </a:p>
          </p:txBody>
        </p:sp>
        <p:sp>
          <p:nvSpPr>
            <p:cNvPr id="19" name="TextBox 18"/>
            <p:cNvSpPr txBox="1"/>
            <p:nvPr/>
          </p:nvSpPr>
          <p:spPr>
            <a:xfrm>
              <a:off x="6248400" y="2252943"/>
              <a:ext cx="304800" cy="267184"/>
            </a:xfrm>
            <a:prstGeom prst="rect">
              <a:avLst/>
            </a:prstGeom>
            <a:solidFill>
              <a:schemeClr val="bg1"/>
            </a:solidFill>
          </p:spPr>
          <p:txBody>
            <a:bodyPr wrap="square" lIns="18000" tIns="18000" rIns="18000" bIns="18000" rtlCol="0">
              <a:spAutoFit/>
            </a:bodyPr>
            <a:lstStyle/>
            <a:p>
              <a:pPr algn="ctr"/>
              <a:r>
                <a:rPr lang="en-CA" sz="1500" dirty="0" smtClean="0">
                  <a:latin typeface="+mj-lt"/>
                </a:rPr>
                <a:t>29</a:t>
              </a:r>
              <a:endParaRPr lang="en-CA" sz="1500" dirty="0">
                <a:latin typeface="+mj-lt"/>
              </a:endParaRPr>
            </a:p>
          </p:txBody>
        </p:sp>
        <p:sp>
          <p:nvSpPr>
            <p:cNvPr id="48129" name="Text Box 2"/>
            <p:cNvSpPr txBox="1">
              <a:spLocks noChangeArrowheads="1"/>
            </p:cNvSpPr>
            <p:nvPr/>
          </p:nvSpPr>
          <p:spPr bwMode="auto">
            <a:xfrm>
              <a:off x="650547" y="3879456"/>
              <a:ext cx="899605" cy="246221"/>
            </a:xfrm>
            <a:prstGeom prst="rect">
              <a:avLst/>
            </a:prstGeom>
            <a:noFill/>
            <a:ln w="9525">
              <a:noFill/>
              <a:miter lim="800000"/>
              <a:headEnd/>
              <a:tailEnd/>
            </a:ln>
          </p:spPr>
          <p:txBody>
            <a:bodyPr wrap="none">
              <a:spAutoFit/>
            </a:bodyPr>
            <a:lstStyle/>
            <a:p>
              <a:r>
                <a:rPr lang="en-US" sz="1000" dirty="0" smtClean="0"/>
                <a:t>Figure </a:t>
              </a:r>
              <a:r>
                <a:rPr lang="en-US" sz="1000" dirty="0"/>
                <a:t>9.25  </a:t>
              </a:r>
            </a:p>
          </p:txBody>
        </p:sp>
        <p:sp>
          <p:nvSpPr>
            <p:cNvPr id="20" name="TextBox 19"/>
            <p:cNvSpPr txBox="1"/>
            <p:nvPr/>
          </p:nvSpPr>
          <p:spPr>
            <a:xfrm>
              <a:off x="3598320" y="3331411"/>
              <a:ext cx="457200" cy="369332"/>
            </a:xfrm>
            <a:prstGeom prst="rect">
              <a:avLst/>
            </a:prstGeom>
            <a:noFill/>
          </p:spPr>
          <p:txBody>
            <a:bodyPr wrap="square" rtlCol="0">
              <a:spAutoFit/>
            </a:bodyPr>
            <a:lstStyle/>
            <a:p>
              <a:pPr algn="ctr"/>
              <a:r>
                <a:rPr lang="en-CA" dirty="0"/>
                <a:t>3</a:t>
              </a:r>
            </a:p>
          </p:txBody>
        </p:sp>
        <p:sp>
          <p:nvSpPr>
            <p:cNvPr id="21" name="TextBox 20"/>
            <p:cNvSpPr txBox="1"/>
            <p:nvPr/>
          </p:nvSpPr>
          <p:spPr>
            <a:xfrm>
              <a:off x="4757649" y="3319743"/>
              <a:ext cx="457200" cy="369332"/>
            </a:xfrm>
            <a:prstGeom prst="rect">
              <a:avLst/>
            </a:prstGeom>
            <a:noFill/>
          </p:spPr>
          <p:txBody>
            <a:bodyPr wrap="square" rtlCol="0">
              <a:spAutoFit/>
            </a:bodyPr>
            <a:lstStyle/>
            <a:p>
              <a:pPr algn="ctr"/>
              <a:r>
                <a:rPr lang="en-CA" dirty="0" smtClean="0"/>
                <a:t>29</a:t>
              </a:r>
              <a:endParaRPr lang="en-CA" dirty="0"/>
            </a:p>
          </p:txBody>
        </p:sp>
        <p:sp>
          <p:nvSpPr>
            <p:cNvPr id="22" name="TextBox 21"/>
            <p:cNvSpPr txBox="1"/>
            <p:nvPr/>
          </p:nvSpPr>
          <p:spPr>
            <a:xfrm>
              <a:off x="4773386" y="3941011"/>
              <a:ext cx="457200" cy="369332"/>
            </a:xfrm>
            <a:prstGeom prst="rect">
              <a:avLst/>
            </a:prstGeom>
            <a:noFill/>
          </p:spPr>
          <p:txBody>
            <a:bodyPr wrap="square" rtlCol="0">
              <a:spAutoFit/>
            </a:bodyPr>
            <a:lstStyle/>
            <a:p>
              <a:pPr algn="ctr"/>
              <a:r>
                <a:rPr lang="en-CA" dirty="0" smtClean="0"/>
                <a:t>31</a:t>
              </a:r>
              <a:endParaRPr lang="en-CA" dirty="0"/>
            </a:p>
          </p:txBody>
        </p:sp>
        <p:sp>
          <p:nvSpPr>
            <p:cNvPr id="23" name="TextBox 22"/>
            <p:cNvSpPr txBox="1"/>
            <p:nvPr/>
          </p:nvSpPr>
          <p:spPr>
            <a:xfrm>
              <a:off x="3630386" y="3929343"/>
              <a:ext cx="457200" cy="369332"/>
            </a:xfrm>
            <a:prstGeom prst="rect">
              <a:avLst/>
            </a:prstGeom>
            <a:noFill/>
          </p:spPr>
          <p:txBody>
            <a:bodyPr wrap="square" rtlCol="0">
              <a:spAutoFit/>
            </a:bodyPr>
            <a:lstStyle/>
            <a:p>
              <a:pPr algn="ctr"/>
              <a:r>
                <a:rPr lang="en-CA" dirty="0" smtClean="0"/>
                <a:t>5</a:t>
              </a:r>
              <a:endParaRPr lang="en-CA" dirty="0"/>
            </a:p>
          </p:txBody>
        </p:sp>
        <p:sp>
          <p:nvSpPr>
            <p:cNvPr id="24" name="TextBox 23"/>
            <p:cNvSpPr txBox="1"/>
            <p:nvPr/>
          </p:nvSpPr>
          <p:spPr>
            <a:xfrm>
              <a:off x="4239128" y="3946240"/>
              <a:ext cx="457200" cy="369332"/>
            </a:xfrm>
            <a:prstGeom prst="rect">
              <a:avLst/>
            </a:prstGeom>
            <a:noFill/>
          </p:spPr>
          <p:txBody>
            <a:bodyPr wrap="square" rtlCol="0">
              <a:spAutoFit/>
            </a:bodyPr>
            <a:lstStyle/>
            <a:p>
              <a:pPr algn="ctr"/>
              <a:r>
                <a:rPr lang="en-CA" b="1" dirty="0" smtClean="0"/>
                <a:t>26</a:t>
              </a:r>
            </a:p>
          </p:txBody>
        </p:sp>
        <p:sp>
          <p:nvSpPr>
            <p:cNvPr id="25" name="TextBox 24"/>
            <p:cNvSpPr txBox="1"/>
            <p:nvPr/>
          </p:nvSpPr>
          <p:spPr>
            <a:xfrm flipH="1">
              <a:off x="3752897" y="3614856"/>
              <a:ext cx="103398" cy="369332"/>
            </a:xfrm>
            <a:prstGeom prst="rect">
              <a:avLst/>
            </a:prstGeom>
            <a:noFill/>
          </p:spPr>
          <p:txBody>
            <a:bodyPr wrap="square" rtlCol="0">
              <a:spAutoFit/>
            </a:bodyPr>
            <a:lstStyle/>
            <a:p>
              <a:pPr algn="ctr"/>
              <a:r>
                <a:rPr lang="en-CA" b="1" dirty="0">
                  <a:solidFill>
                    <a:srgbClr val="FF0000"/>
                  </a:solidFill>
                </a:rPr>
                <a:t>2</a:t>
              </a:r>
              <a:endParaRPr lang="en-CA" b="1" dirty="0" smtClean="0">
                <a:solidFill>
                  <a:srgbClr val="FF0000"/>
                </a:solidFill>
              </a:endParaRPr>
            </a:p>
          </p:txBody>
        </p:sp>
        <p:sp>
          <p:nvSpPr>
            <p:cNvPr id="29" name="TextBox 28"/>
            <p:cNvSpPr txBox="1"/>
            <p:nvPr/>
          </p:nvSpPr>
          <p:spPr>
            <a:xfrm>
              <a:off x="2339340" y="2425812"/>
              <a:ext cx="217932" cy="230832"/>
            </a:xfrm>
            <a:prstGeom prst="rect">
              <a:avLst/>
            </a:prstGeom>
            <a:solidFill>
              <a:schemeClr val="bg1"/>
            </a:solidFill>
          </p:spPr>
          <p:txBody>
            <a:bodyPr wrap="square" lIns="0" tIns="0" rIns="0" bIns="0" rtlCol="0">
              <a:spAutoFit/>
            </a:bodyPr>
            <a:lstStyle/>
            <a:p>
              <a:pPr algn="ctr"/>
              <a:r>
                <a:rPr lang="en-CA" sz="1500" dirty="0" smtClean="0">
                  <a:latin typeface="+mj-lt"/>
                </a:rPr>
                <a:t>2</a:t>
              </a:r>
              <a:endParaRPr lang="en-CA" sz="1500" dirty="0">
                <a:latin typeface="+mj-lt"/>
              </a:endParaRPr>
            </a:p>
          </p:txBody>
        </p:sp>
        <p:sp>
          <p:nvSpPr>
            <p:cNvPr id="30" name="TextBox 29"/>
            <p:cNvSpPr txBox="1"/>
            <p:nvPr/>
          </p:nvSpPr>
          <p:spPr>
            <a:xfrm>
              <a:off x="3876736" y="2434835"/>
              <a:ext cx="200528" cy="230832"/>
            </a:xfrm>
            <a:prstGeom prst="rect">
              <a:avLst/>
            </a:prstGeom>
            <a:solidFill>
              <a:schemeClr val="bg1"/>
            </a:solidFill>
          </p:spPr>
          <p:txBody>
            <a:bodyPr wrap="square" lIns="0" tIns="0" rIns="0" bIns="0" rtlCol="0">
              <a:spAutoFit/>
            </a:bodyPr>
            <a:lstStyle/>
            <a:p>
              <a:pPr algn="ctr"/>
              <a:r>
                <a:rPr lang="en-CA" sz="1500" dirty="0" smtClean="0">
                  <a:latin typeface="+mj-lt"/>
                </a:rPr>
                <a:t>2</a:t>
              </a:r>
              <a:endParaRPr lang="en-CA" sz="1500" dirty="0">
                <a:latin typeface="+mj-lt"/>
              </a:endParaRPr>
            </a:p>
          </p:txBody>
        </p:sp>
        <p:sp>
          <p:nvSpPr>
            <p:cNvPr id="31" name="TextBox 30"/>
            <p:cNvSpPr txBox="1"/>
            <p:nvPr/>
          </p:nvSpPr>
          <p:spPr>
            <a:xfrm>
              <a:off x="5430652" y="2435823"/>
              <a:ext cx="200528" cy="230832"/>
            </a:xfrm>
            <a:prstGeom prst="rect">
              <a:avLst/>
            </a:prstGeom>
            <a:solidFill>
              <a:schemeClr val="bg1"/>
            </a:solidFill>
          </p:spPr>
          <p:txBody>
            <a:bodyPr wrap="square" lIns="0" tIns="0" rIns="0" bIns="0" rtlCol="0">
              <a:spAutoFit/>
            </a:bodyPr>
            <a:lstStyle/>
            <a:p>
              <a:pPr algn="ctr"/>
              <a:r>
                <a:rPr lang="en-CA" sz="1500" dirty="0" smtClean="0">
                  <a:latin typeface="+mj-lt"/>
                </a:rPr>
                <a:t>2</a:t>
              </a:r>
              <a:endParaRPr lang="en-CA" sz="1500" dirty="0">
                <a:latin typeface="+mj-lt"/>
              </a:endParaRPr>
            </a:p>
          </p:txBody>
        </p:sp>
      </p:grpSp>
      <p:pic>
        <p:nvPicPr>
          <p:cNvPr id="32" name="Picture 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0600" y="104280"/>
            <a:ext cx="457033" cy="457033"/>
          </a:xfrm>
          <a:prstGeom prst="rect">
            <a:avLst/>
          </a:prstGeom>
        </p:spPr>
      </p:pic>
      <p:pic>
        <p:nvPicPr>
          <p:cNvPr id="34" name="Picture 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37157" y="1023587"/>
            <a:ext cx="2343585" cy="1151870"/>
          </a:xfrm>
          <a:prstGeom prst="rect">
            <a:avLst/>
          </a:prstGeom>
        </p:spPr>
      </p:pic>
    </p:spTree>
    <p:extLst>
      <p:ext uri="{BB962C8B-B14F-4D97-AF65-F5344CB8AC3E}">
        <p14:creationId xmlns:p14="http://schemas.microsoft.com/office/powerpoint/2010/main" val="38898635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a:xfrm>
            <a:off x="457200" y="533400"/>
            <a:ext cx="8229600" cy="1143000"/>
          </a:xfrm>
        </p:spPr>
        <p:txBody>
          <a:bodyPr/>
          <a:lstStyle/>
          <a:p>
            <a:pPr eaLnBrk="1" hangingPunct="1"/>
            <a:r>
              <a:rPr lang="en-US" b="1" dirty="0" smtClean="0"/>
              <a:t>Reducing the Critical Path</a:t>
            </a:r>
          </a:p>
        </p:txBody>
      </p:sp>
      <p:sp>
        <p:nvSpPr>
          <p:cNvPr id="49154" name="Rectangle 3"/>
          <p:cNvSpPr>
            <a:spLocks noGrp="1" noChangeArrowheads="1"/>
          </p:cNvSpPr>
          <p:nvPr>
            <p:ph type="body" idx="1"/>
          </p:nvPr>
        </p:nvSpPr>
        <p:spPr>
          <a:xfrm>
            <a:off x="439615" y="1524000"/>
            <a:ext cx="8229600" cy="4389437"/>
          </a:xfrm>
        </p:spPr>
        <p:txBody>
          <a:bodyPr/>
          <a:lstStyle/>
          <a:p>
            <a:pPr eaLnBrk="1" hangingPunct="1"/>
            <a:r>
              <a:rPr lang="en-US" dirty="0" smtClean="0"/>
              <a:t>Eliminate tasks on the Critical Path (CP)</a:t>
            </a:r>
          </a:p>
          <a:p>
            <a:pPr eaLnBrk="1" hangingPunct="1"/>
            <a:r>
              <a:rPr lang="en-US" dirty="0" smtClean="0"/>
              <a:t>Convert serial paths to parallel when possible</a:t>
            </a:r>
          </a:p>
          <a:p>
            <a:pPr eaLnBrk="1" hangingPunct="1"/>
            <a:r>
              <a:rPr lang="en-US" dirty="0" smtClean="0"/>
              <a:t>Overlap sequential tasks (e.g. laddering)</a:t>
            </a:r>
          </a:p>
          <a:p>
            <a:pPr eaLnBrk="1" hangingPunct="1"/>
            <a:r>
              <a:rPr lang="en-US" dirty="0" smtClean="0"/>
              <a:t>Shorten the duration on critical path Activities</a:t>
            </a:r>
          </a:p>
          <a:p>
            <a:pPr eaLnBrk="1" hangingPunct="1"/>
            <a:r>
              <a:rPr lang="en-US" dirty="0" smtClean="0"/>
              <a:t>Shorten</a:t>
            </a:r>
          </a:p>
          <a:p>
            <a:pPr lvl="1" eaLnBrk="1" hangingPunct="1"/>
            <a:r>
              <a:rPr lang="en-US" dirty="0" smtClean="0"/>
              <a:t>early tasks</a:t>
            </a:r>
          </a:p>
          <a:p>
            <a:pPr lvl="1" eaLnBrk="1" hangingPunct="1"/>
            <a:r>
              <a:rPr lang="en-US" dirty="0" smtClean="0"/>
              <a:t>longest tasks</a:t>
            </a:r>
          </a:p>
          <a:p>
            <a:pPr lvl="1" eaLnBrk="1" hangingPunct="1"/>
            <a:r>
              <a:rPr lang="en-US" dirty="0" smtClean="0"/>
              <a:t>easiest tasks</a:t>
            </a:r>
          </a:p>
          <a:p>
            <a:pPr lvl="1" eaLnBrk="1" hangingPunct="1"/>
            <a:r>
              <a:rPr lang="en-US" dirty="0" smtClean="0"/>
              <a:t>tasks that cost the least to speed up</a:t>
            </a:r>
          </a:p>
        </p:txBody>
      </p:sp>
      <p:sp>
        <p:nvSpPr>
          <p:cNvPr id="2" name="Slide Number Placeholder 1"/>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a:solidFill>
                  <a:srgbClr val="045C75"/>
                </a:solidFill>
                <a:cs typeface="Arial" charset="0"/>
              </a:rPr>
              <a:t>09-</a:t>
            </a:r>
            <a:fld id="{7CF0C6AB-75A1-408A-B68F-BCA19CD20CA2}" type="slidenum">
              <a:rPr lang="en-US">
                <a:solidFill>
                  <a:srgbClr val="045C75"/>
                </a:solidFill>
                <a:cs typeface="Arial" charset="0"/>
              </a:rPr>
              <a:pPr fontAlgn="base">
                <a:spcBef>
                  <a:spcPct val="0"/>
                </a:spcBef>
                <a:spcAft>
                  <a:spcPct val="0"/>
                </a:spcAft>
                <a:defRPr/>
              </a:pPr>
              <a:t>25</a:t>
            </a:fld>
            <a:endParaRPr lang="en-US">
              <a:solidFill>
                <a:srgbClr val="045C75"/>
              </a:solidFill>
              <a:cs typeface="Arial" charset="0"/>
            </a:endParaRPr>
          </a:p>
        </p:txBody>
      </p:sp>
      <p:sp>
        <p:nvSpPr>
          <p:cNvPr id="3" name="TextBox 2">
            <a:hlinkClick r:id="" action="ppaction://noaction" highlightClick="1"/>
          </p:cNvPr>
          <p:cNvSpPr txBox="1"/>
          <p:nvPr/>
        </p:nvSpPr>
        <p:spPr>
          <a:xfrm>
            <a:off x="6678616" y="4902622"/>
            <a:ext cx="2251369" cy="923330"/>
          </a:xfrm>
          <a:prstGeom prst="actionButtonHelp">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CA" dirty="0" smtClean="0"/>
              <a:t>Why is it so important to reduce the critical path?</a:t>
            </a:r>
            <a:endParaRPr lang="en-CA"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6600" y="6002751"/>
            <a:ext cx="999831" cy="707197"/>
          </a:xfrm>
          <a:prstGeom prst="rect">
            <a:avLst/>
          </a:prstGeom>
        </p:spPr>
      </p:pic>
      <p:sp>
        <p:nvSpPr>
          <p:cNvPr id="7" name="TextBox 6">
            <a:hlinkClick r:id="" action="ppaction://noaction" highlightClick="1"/>
          </p:cNvPr>
          <p:cNvSpPr txBox="1"/>
          <p:nvPr/>
        </p:nvSpPr>
        <p:spPr>
          <a:xfrm>
            <a:off x="4444409" y="3572874"/>
            <a:ext cx="4485575" cy="830997"/>
          </a:xfrm>
          <a:prstGeom prst="actionButtonHelp">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CA" sz="2400" dirty="0" smtClean="0"/>
              <a:t>How many different ways could we reduce a critical path?</a:t>
            </a:r>
            <a:endParaRPr lang="en-CA" sz="24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67A1747E-CCAC-4873-8F64-6507116E9B44}" type="slidenum">
              <a:rPr lang="en-US" smtClean="0"/>
              <a:pPr>
                <a:defRPr/>
              </a:pPr>
              <a:t>26</a:t>
            </a:fld>
            <a:endParaRPr lang="en-US" dirty="0"/>
          </a:p>
        </p:txBody>
      </p:sp>
      <p:sp>
        <p:nvSpPr>
          <p:cNvPr id="8" name="Title 1"/>
          <p:cNvSpPr txBox="1">
            <a:spLocks/>
          </p:cNvSpPr>
          <p:nvPr/>
        </p:nvSpPr>
        <p:spPr>
          <a:xfrm>
            <a:off x="363583" y="150708"/>
            <a:ext cx="5884817" cy="1373292"/>
          </a:xfrm>
          <a:prstGeom prst="rect">
            <a:avLst/>
          </a:prstGeom>
        </p:spPr>
        <p:txBody>
          <a:bodyPr/>
          <a:lstStyle>
            <a:lvl1pPr algn="l" rtl="0" eaLnBrk="0" fontAlgn="base" hangingPunct="0">
              <a:spcBef>
                <a:spcPct val="0"/>
              </a:spcBef>
              <a:spcAft>
                <a:spcPct val="0"/>
              </a:spcAft>
              <a:defRPr sz="5000" b="0" i="0" u="none"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a:lstStyle>
          <a:p>
            <a:r>
              <a:rPr lang="en-US" sz="4000" dirty="0" smtClean="0"/>
              <a:t>Duration or Cost, using Basic Statistics</a:t>
            </a:r>
            <a:endParaRPr lang="en-US" sz="4000" dirty="0"/>
          </a:p>
        </p:txBody>
      </p:sp>
      <p:sp>
        <p:nvSpPr>
          <p:cNvPr id="11" name="Content Placeholder 3"/>
          <p:cNvSpPr txBox="1">
            <a:spLocks/>
          </p:cNvSpPr>
          <p:nvPr/>
        </p:nvSpPr>
        <p:spPr>
          <a:xfrm>
            <a:off x="457200" y="2140693"/>
            <a:ext cx="5257800" cy="4510087"/>
          </a:xfrm>
          <a:prstGeom prst="rect">
            <a:avLst/>
          </a:prstGeom>
        </p:spPr>
        <p:txBody>
          <a:bodyPr/>
          <a:lst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dirty="0" smtClean="0"/>
              <a:t>Mean</a:t>
            </a:r>
          </a:p>
          <a:p>
            <a:r>
              <a:rPr lang="en-US" dirty="0" smtClean="0"/>
              <a:t>Standard Deviation</a:t>
            </a:r>
            <a:br>
              <a:rPr lang="en-US" dirty="0" smtClean="0"/>
            </a:br>
            <a:r>
              <a:rPr lang="en-US" dirty="0" smtClean="0"/>
              <a:t> (Sigma </a:t>
            </a:r>
            <a:r>
              <a:rPr lang="el-GR" sz="4000" dirty="0" smtClean="0"/>
              <a:t>σ</a:t>
            </a:r>
            <a:r>
              <a:rPr lang="en-US" dirty="0" smtClean="0"/>
              <a:t>)</a:t>
            </a:r>
          </a:p>
          <a:p>
            <a:r>
              <a:rPr lang="en-US" dirty="0" smtClean="0"/>
              <a:t>Variance (the square </a:t>
            </a:r>
          </a:p>
          <a:p>
            <a:r>
              <a:rPr lang="en-US" dirty="0" smtClean="0"/>
              <a:t>of standard deviation)</a:t>
            </a:r>
          </a:p>
          <a:p>
            <a:r>
              <a:rPr lang="en-US" dirty="0" smtClean="0"/>
              <a:t>Project Variance (and Project Sigma)</a:t>
            </a:r>
          </a:p>
          <a:p>
            <a:r>
              <a:rPr lang="en-US" dirty="0" smtClean="0"/>
              <a:t>Probability distribution and Z (number of standard deviations)</a:t>
            </a:r>
          </a:p>
          <a:p>
            <a:endParaRPr lang="en-US" dirty="0" smtClean="0"/>
          </a:p>
          <a:p>
            <a:endParaRPr lang="en-US" dirty="0"/>
          </a:p>
        </p:txBody>
      </p:sp>
      <p:grpSp>
        <p:nvGrpSpPr>
          <p:cNvPr id="4" name="Group 3"/>
          <p:cNvGrpSpPr/>
          <p:nvPr/>
        </p:nvGrpSpPr>
        <p:grpSpPr>
          <a:xfrm>
            <a:off x="4539525" y="1524000"/>
            <a:ext cx="4400550" cy="3273921"/>
            <a:chOff x="4419600" y="446723"/>
            <a:chExt cx="4400550" cy="3273921"/>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9600" y="446723"/>
              <a:ext cx="4400550" cy="3040380"/>
            </a:xfrm>
            <a:prstGeom prst="rect">
              <a:avLst/>
            </a:prstGeom>
          </p:spPr>
        </p:pic>
        <p:sp>
          <p:nvSpPr>
            <p:cNvPr id="3" name="TextBox 2"/>
            <p:cNvSpPr txBox="1"/>
            <p:nvPr/>
          </p:nvSpPr>
          <p:spPr>
            <a:xfrm>
              <a:off x="4564381" y="3505200"/>
              <a:ext cx="4255769" cy="215444"/>
            </a:xfrm>
            <a:prstGeom prst="rect">
              <a:avLst/>
            </a:prstGeom>
            <a:noFill/>
          </p:spPr>
          <p:txBody>
            <a:bodyPr wrap="square" rtlCol="0">
              <a:spAutoFit/>
            </a:bodyPr>
            <a:lstStyle/>
            <a:p>
              <a:pPr algn="ctr"/>
              <a:r>
                <a:rPr lang="en-US" sz="800" dirty="0" smtClean="0"/>
                <a:t>Retrieved </a:t>
              </a:r>
              <a:r>
                <a:rPr lang="en-US" sz="800" dirty="0"/>
                <a:t>from https://en.wikipedia.org/wiki/Normal_distribution</a:t>
              </a:r>
            </a:p>
          </p:txBody>
        </p:sp>
      </p:gr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9800" y="134808"/>
            <a:ext cx="1440000" cy="823755"/>
          </a:xfrm>
          <a:prstGeom prst="rect">
            <a:avLst/>
          </a:prstGeom>
          <a:ln w="53975">
            <a:solidFill>
              <a:srgbClr val="FF0000"/>
            </a:solidFill>
          </a:ln>
        </p:spPr>
      </p:pic>
      <p:pic>
        <p:nvPicPr>
          <p:cNvPr id="13" name="Picture 12"/>
          <p:cNvPicPr>
            <a:picLocks noChangeAspect="1"/>
          </p:cNvPicPr>
          <p:nvPr/>
        </p:nvPicPr>
        <p:blipFill>
          <a:blip r:embed="rId4">
            <a:duotone>
              <a:prstClr val="black"/>
              <a:srgbClr val="39639D">
                <a:tint val="45000"/>
                <a:satMod val="400000"/>
              </a:srgbClr>
            </a:duotone>
            <a:extLst>
              <a:ext uri="{28A0092B-C50C-407E-A947-70E740481C1C}">
                <a14:useLocalDpi xmlns:a14="http://schemas.microsoft.com/office/drawing/2010/main" val="0"/>
              </a:ext>
            </a:extLst>
          </a:blip>
          <a:stretch>
            <a:fillRect/>
          </a:stretch>
        </p:blipFill>
        <p:spPr>
          <a:xfrm>
            <a:off x="7591098" y="142818"/>
            <a:ext cx="1440000" cy="807734"/>
          </a:xfrm>
          <a:prstGeom prst="rect">
            <a:avLst/>
          </a:prstGeom>
          <a:ln w="50800">
            <a:solidFill>
              <a:srgbClr val="FF0000"/>
            </a:solidFill>
          </a:ln>
        </p:spPr>
      </p:pic>
    </p:spTree>
    <p:extLst>
      <p:ext uri="{BB962C8B-B14F-4D97-AF65-F5344CB8AC3E}">
        <p14:creationId xmlns:p14="http://schemas.microsoft.com/office/powerpoint/2010/main" val="22996494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509" y="205347"/>
            <a:ext cx="6107091" cy="1143000"/>
          </a:xfrm>
        </p:spPr>
        <p:txBody>
          <a:bodyPr>
            <a:normAutofit/>
          </a:bodyPr>
          <a:lstStyle/>
          <a:p>
            <a:r>
              <a:rPr lang="en-CA" sz="3200" dirty="0" smtClean="0"/>
              <a:t>Variance &amp; Standard Deviation</a:t>
            </a:r>
            <a:endParaRPr lang="en-CA" sz="3200" dirty="0"/>
          </a:p>
        </p:txBody>
      </p:sp>
      <p:sp>
        <p:nvSpPr>
          <p:cNvPr id="3" name="Content Placeholder 2"/>
          <p:cNvSpPr>
            <a:spLocks noGrp="1"/>
          </p:cNvSpPr>
          <p:nvPr>
            <p:ph idx="1"/>
          </p:nvPr>
        </p:nvSpPr>
        <p:spPr>
          <a:xfrm>
            <a:off x="304800" y="1153455"/>
            <a:ext cx="7723157" cy="5016014"/>
          </a:xfrm>
        </p:spPr>
        <p:txBody>
          <a:bodyPr/>
          <a:lstStyle/>
          <a:p>
            <a:r>
              <a:rPr lang="en-CA" sz="2100" dirty="0" smtClean="0"/>
              <a:t>Variance and particularly Standard Deviation are a </a:t>
            </a:r>
            <a:r>
              <a:rPr lang="en-CA" sz="2100" b="1" dirty="0" smtClean="0"/>
              <a:t>measure of the width of a normal distribution </a:t>
            </a:r>
            <a:r>
              <a:rPr lang="en-CA" sz="2100" dirty="0" smtClean="0"/>
              <a:t>curve. Variance is the square of Standard Deviation.</a:t>
            </a:r>
          </a:p>
          <a:p>
            <a:r>
              <a:rPr lang="en-CA" sz="2100" dirty="0" smtClean="0"/>
              <a:t>Rough Order of Magnitude (</a:t>
            </a:r>
            <a:r>
              <a:rPr lang="en-CA" sz="2100" b="1" dirty="0" smtClean="0"/>
              <a:t>ROM</a:t>
            </a:r>
            <a:r>
              <a:rPr lang="en-CA" sz="2100" dirty="0" smtClean="0"/>
              <a:t>) estimates, which could be called Ballpark or SWAG estimates, would have a larger standard deviation than a more precise definitive estimate</a:t>
            </a:r>
          </a:p>
          <a:p>
            <a:r>
              <a:rPr lang="en-CA" sz="2100" b="1" dirty="0" smtClean="0"/>
              <a:t>Experiment</a:t>
            </a:r>
            <a:r>
              <a:rPr lang="en-CA" sz="2100" dirty="0" smtClean="0"/>
              <a:t> with this online tool to “see” how a standard deviation is calculated from a range of numbers.  For example 8 numbers for what you think a new cell phone cost would be if you were purchasing it -- or 8 numbers for the duration it might take to decide on a phone, source it, and buy it</a:t>
            </a:r>
            <a:br>
              <a:rPr lang="en-CA" sz="2100" dirty="0" smtClean="0"/>
            </a:br>
            <a:r>
              <a:rPr lang="en-CA" sz="2100" dirty="0" smtClean="0">
                <a:hlinkClick r:id="rId2"/>
              </a:rPr>
              <a:t>https://www.mathsisfun.com/data/standard-deviation-calculator.html</a:t>
            </a:r>
            <a:r>
              <a:rPr lang="en-CA" sz="2100" dirty="0"/>
              <a:t/>
            </a:r>
            <a:br>
              <a:rPr lang="en-CA" sz="2100" dirty="0"/>
            </a:br>
            <a:r>
              <a:rPr lang="en-CA" sz="2100" dirty="0" smtClean="0"/>
              <a:t>At the bottom of the web page, you will see -1SD and +1SD, this means 68% of the estimates would fall between the two</a:t>
            </a:r>
          </a:p>
        </p:txBody>
      </p:sp>
      <p:sp>
        <p:nvSpPr>
          <p:cNvPr id="4" name="Slide Number Placeholder 3"/>
          <p:cNvSpPr>
            <a:spLocks noGrp="1"/>
          </p:cNvSpPr>
          <p:nvPr>
            <p:ph type="sldNum" sz="quarter" idx="10"/>
          </p:nvPr>
        </p:nvSpPr>
        <p:spPr/>
        <p:txBody>
          <a:bodyPr/>
          <a:lstStyle/>
          <a:p>
            <a:pPr>
              <a:defRPr/>
            </a:pPr>
            <a:fld id="{373570CC-C189-4011-A74F-DC0FFB08CD88}" type="slidenum">
              <a:rPr lang="en-US" smtClean="0"/>
              <a:pPr>
                <a:defRPr/>
              </a:pPr>
              <a:t>27</a:t>
            </a:fld>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9800" y="134808"/>
            <a:ext cx="1440000" cy="823755"/>
          </a:xfrm>
          <a:prstGeom prst="rect">
            <a:avLst/>
          </a:prstGeom>
          <a:ln w="53975">
            <a:solidFill>
              <a:srgbClr val="FF0000"/>
            </a:solidFill>
          </a:ln>
        </p:spPr>
      </p:pic>
      <p:pic>
        <p:nvPicPr>
          <p:cNvPr id="8" name="Picture 7"/>
          <p:cNvPicPr>
            <a:picLocks noChangeAspect="1"/>
          </p:cNvPicPr>
          <p:nvPr/>
        </p:nvPicPr>
        <p:blipFill>
          <a:blip r:embed="rId4">
            <a:duotone>
              <a:prstClr val="black"/>
              <a:srgbClr val="39639D">
                <a:tint val="45000"/>
                <a:satMod val="400000"/>
              </a:srgbClr>
            </a:duotone>
            <a:extLst>
              <a:ext uri="{28A0092B-C50C-407E-A947-70E740481C1C}">
                <a14:useLocalDpi xmlns:a14="http://schemas.microsoft.com/office/drawing/2010/main" val="0"/>
              </a:ext>
            </a:extLst>
          </a:blip>
          <a:stretch>
            <a:fillRect/>
          </a:stretch>
        </p:blipFill>
        <p:spPr>
          <a:xfrm>
            <a:off x="7591098" y="142818"/>
            <a:ext cx="1440000" cy="807734"/>
          </a:xfrm>
          <a:prstGeom prst="rect">
            <a:avLst/>
          </a:prstGeom>
          <a:ln w="50800">
            <a:solidFill>
              <a:srgbClr val="FF0000"/>
            </a:solidFill>
          </a:ln>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85798" y="5093435"/>
            <a:ext cx="602003" cy="637992"/>
          </a:xfrm>
          <a:prstGeom prst="rect">
            <a:avLst/>
          </a:prstGeom>
        </p:spPr>
      </p:pic>
      <p:sp>
        <p:nvSpPr>
          <p:cNvPr id="12" name="Octagon 11"/>
          <p:cNvSpPr>
            <a:spLocks noChangeAspect="1"/>
          </p:cNvSpPr>
          <p:nvPr/>
        </p:nvSpPr>
        <p:spPr>
          <a:xfrm>
            <a:off x="8432719" y="5795384"/>
            <a:ext cx="544033" cy="544033"/>
          </a:xfrm>
          <a:prstGeom prst="oct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nstantia"/>
              <a:ea typeface="+mn-ea"/>
              <a:cs typeface="+mn-cs"/>
            </a:endParaRPr>
          </a:p>
        </p:txBody>
      </p:sp>
    </p:spTree>
    <p:extLst>
      <p:ext uri="{BB962C8B-B14F-4D97-AF65-F5344CB8AC3E}">
        <p14:creationId xmlns:p14="http://schemas.microsoft.com/office/powerpoint/2010/main" val="14578788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sz="3600" b="1" dirty="0" smtClean="0"/>
              <a:t>Project Standard Deviation</a:t>
            </a:r>
            <a:r>
              <a:rPr lang="en-US" sz="3600" dirty="0" smtClean="0"/>
              <a:t/>
            </a:r>
            <a:br>
              <a:rPr lang="en-US" sz="3600" dirty="0" smtClean="0"/>
            </a:br>
            <a:r>
              <a:rPr lang="en-US" sz="3600" dirty="0" smtClean="0"/>
              <a:t>Probability of Project Completion</a:t>
            </a:r>
            <a:endParaRPr lang="en-US" sz="36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4668658"/>
                <a:ext cx="8229600" cy="1702419"/>
              </a:xfrm>
            </p:spPr>
            <p:txBody>
              <a:bodyPr/>
              <a:lstStyle/>
              <a:p>
                <a:pPr marL="0" indent="0" eaLnBrk="1" hangingPunct="1">
                  <a:buNone/>
                </a:pPr>
                <a:r>
                  <a:rPr lang="en-US" sz="2400" dirty="0" smtClean="0"/>
                  <a:t>Pessimistic </a:t>
                </a:r>
                <a:r>
                  <a:rPr lang="en-US" sz="2400" dirty="0"/>
                  <a:t>(b</a:t>
                </a:r>
                <a:r>
                  <a:rPr lang="en-US" sz="2400" dirty="0" smtClean="0"/>
                  <a:t>) or P</a:t>
                </a:r>
                <a:r>
                  <a:rPr lang="en-US" sz="2400" dirty="0"/>
                  <a:t>, Most likely (m</a:t>
                </a:r>
                <a:r>
                  <a:rPr lang="en-US" sz="2400" dirty="0" smtClean="0"/>
                  <a:t>), </a:t>
                </a:r>
                <a:r>
                  <a:rPr lang="en-US" sz="2400" dirty="0"/>
                  <a:t>Most optimistic (a) or </a:t>
                </a:r>
                <a:r>
                  <a:rPr lang="en-US" sz="2400" dirty="0" smtClean="0"/>
                  <a:t>O</a:t>
                </a:r>
              </a:p>
              <a:p>
                <a:pPr marL="0" indent="0" eaLnBrk="1" hangingPunct="1">
                  <a:buNone/>
                </a:pPr>
                <a:endParaRPr lang="en-US" sz="1800" dirty="0"/>
              </a:p>
              <a:p>
                <a:pPr eaLnBrk="1" hangingPunct="1"/>
                <a:r>
                  <a:rPr lang="en-US" b="1" u="sng" dirty="0" smtClean="0">
                    <a:solidFill>
                      <a:srgbClr val="FF0000"/>
                    </a:solidFill>
                  </a:rPr>
                  <a:t>Project</a:t>
                </a:r>
                <a:r>
                  <a:rPr lang="en-US" dirty="0" smtClean="0"/>
                  <a:t> Standard Deviation = </a:t>
                </a:r>
                <a14:m>
                  <m:oMath xmlns:m="http://schemas.openxmlformats.org/officeDocument/2006/math">
                    <m:rad>
                      <m:radPr>
                        <m:degHide m:val="on"/>
                        <m:ctrlPr>
                          <a:rPr lang="en-US" i="1" smtClean="0">
                            <a:latin typeface="Cambria Math" panose="02040503050406030204" pitchFamily="18" charset="0"/>
                          </a:rPr>
                        </m:ctrlPr>
                      </m:radPr>
                      <m:deg/>
                      <m:e>
                        <m:nary>
                          <m:naryPr>
                            <m:chr m:val="∑"/>
                            <m:subHide m:val="on"/>
                            <m:supHide m:val="on"/>
                            <m:ctrlPr>
                              <a:rPr lang="en-US" i="1" smtClean="0">
                                <a:latin typeface="Cambria Math" panose="02040503050406030204" pitchFamily="18" charset="0"/>
                              </a:rPr>
                            </m:ctrlPr>
                          </m:naryPr>
                          <m:sub/>
                          <m:sup/>
                          <m:e>
                            <m:r>
                              <a:rPr lang="en-US" b="0" i="1" smtClean="0">
                                <a:latin typeface="Cambria Math"/>
                              </a:rPr>
                              <m:t>(</m:t>
                            </m:r>
                            <m:r>
                              <a:rPr lang="en-US" b="0" i="1" smtClean="0">
                                <a:latin typeface="Cambria Math"/>
                              </a:rPr>
                              <m:t>𝑉𝑎𝑟𝑖𝑎𝑛𝑐𝑒𝑠</m:t>
                            </m:r>
                            <m:r>
                              <a:rPr lang="en-US" b="0" i="1" smtClean="0">
                                <a:latin typeface="Cambria Math"/>
                              </a:rPr>
                              <m:t> </m:t>
                            </m:r>
                            <m:r>
                              <a:rPr lang="en-US" b="0" i="1" smtClean="0">
                                <a:latin typeface="Cambria Math"/>
                              </a:rPr>
                              <m:t>𝑜𝑓</m:t>
                            </m:r>
                            <m:r>
                              <a:rPr lang="en-US" b="0" i="1" smtClean="0">
                                <a:latin typeface="Cambria Math"/>
                              </a:rPr>
                              <m:t> </m:t>
                            </m:r>
                            <m:r>
                              <a:rPr lang="en-US" b="0" i="1" smtClean="0">
                                <a:latin typeface="Cambria Math"/>
                              </a:rPr>
                              <m:t>𝑎𝑐𝑡𝑖𝑣𝑖𝑡𝑖𝑒𝑠</m:t>
                            </m:r>
                            <m:r>
                              <a:rPr lang="en-US" b="0" i="1" smtClean="0">
                                <a:latin typeface="Cambria Math"/>
                              </a:rPr>
                              <m:t> </m:t>
                            </m:r>
                            <m:r>
                              <a:rPr lang="en-US" b="0" i="1" smtClean="0">
                                <a:latin typeface="Cambria Math"/>
                              </a:rPr>
                              <m:t>𝑜𝑛</m:t>
                            </m:r>
                            <m:r>
                              <a:rPr lang="en-US" b="0" i="1" smtClean="0">
                                <a:latin typeface="Cambria Math"/>
                              </a:rPr>
                              <m:t> </m:t>
                            </m:r>
                            <m:r>
                              <a:rPr lang="en-US" b="1" i="1" smtClean="0">
                                <a:solidFill>
                                  <a:srgbClr val="FF0000"/>
                                </a:solidFill>
                                <a:latin typeface="Cambria Math"/>
                              </a:rPr>
                              <m:t>𝒄𝒓𝒊𝒕𝒊𝒄𝒂𝒍</m:t>
                            </m:r>
                            <m:r>
                              <a:rPr lang="en-US" b="0" i="1" smtClean="0">
                                <a:latin typeface="Cambria Math"/>
                              </a:rPr>
                              <m:t> </m:t>
                            </m:r>
                            <m:r>
                              <a:rPr lang="en-US" b="0" i="1" smtClean="0">
                                <a:latin typeface="Cambria Math"/>
                              </a:rPr>
                              <m:t>𝑝𝑎𝑡h</m:t>
                            </m:r>
                            <m:r>
                              <a:rPr lang="en-CA" b="0" i="1" smtClean="0">
                                <a:latin typeface="Cambria Math" panose="02040503050406030204" pitchFamily="18" charset="0"/>
                              </a:rPr>
                              <m:t>)</m:t>
                            </m:r>
                            <m:r>
                              <a:rPr lang="en-US" b="0" i="1" smtClean="0">
                                <a:latin typeface="Cambria Math"/>
                              </a:rPr>
                              <m:t> </m:t>
                            </m:r>
                          </m:e>
                        </m:nary>
                      </m:e>
                    </m:rad>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4668658"/>
                <a:ext cx="8229600" cy="1702419"/>
              </a:xfrm>
              <a:blipFill>
                <a:blip r:embed="rId3"/>
                <a:stretch>
                  <a:fillRect l="-1111" t="-2867"/>
                </a:stretch>
              </a:blipFill>
            </p:spPr>
            <p:txBody>
              <a:bodyPr/>
              <a:lstStyle/>
              <a:p>
                <a:r>
                  <a:rPr lang="en-CA">
                    <a:noFill/>
                  </a:rPr>
                  <a:t> </a:t>
                </a:r>
              </a:p>
            </p:txBody>
          </p:sp>
        </mc:Fallback>
      </mc:AlternateContent>
      <p:sp>
        <p:nvSpPr>
          <p:cNvPr id="4" name="Slide Number Placeholder 3"/>
          <p:cNvSpPr>
            <a:spLocks noGrp="1"/>
          </p:cNvSpPr>
          <p:nvPr>
            <p:ph type="sldNum" sz="quarter" idx="10"/>
          </p:nvPr>
        </p:nvSpPr>
        <p:spPr>
          <a:xfrm>
            <a:off x="7924800" y="5975350"/>
            <a:ext cx="762000" cy="365125"/>
          </a:xfrm>
        </p:spPr>
        <p:txBody>
          <a:bodyPr/>
          <a:lstStyle/>
          <a:p>
            <a:pPr>
              <a:defRPr/>
            </a:pPr>
            <a:fld id="{373570CC-C189-4011-A74F-DC0FFB08CD88}" type="slidenum">
              <a:rPr lang="en-US" smtClean="0"/>
              <a:pPr>
                <a:defRPr/>
              </a:pPr>
              <a:t>28</a:t>
            </a:fld>
            <a:endParaRPr lang="en-US" dirty="0"/>
          </a:p>
        </p:txBody>
      </p:sp>
      <p:graphicFrame>
        <p:nvGraphicFramePr>
          <p:cNvPr id="5" name="Object 4"/>
          <p:cNvGraphicFramePr>
            <a:graphicFrameLocks noGrp="1" noChangeAspect="1"/>
          </p:cNvGraphicFramePr>
          <p:nvPr>
            <p:extLst>
              <p:ext uri="{D42A27DB-BD31-4B8C-83A1-F6EECF244321}">
                <p14:modId xmlns:p14="http://schemas.microsoft.com/office/powerpoint/2010/main" val="2258219620"/>
              </p:ext>
            </p:extLst>
          </p:nvPr>
        </p:nvGraphicFramePr>
        <p:xfrm>
          <a:off x="457200" y="1445601"/>
          <a:ext cx="4337824" cy="812225"/>
        </p:xfrm>
        <a:graphic>
          <a:graphicData uri="http://schemas.openxmlformats.org/presentationml/2006/ole">
            <mc:AlternateContent xmlns:mc="http://schemas.openxmlformats.org/markup-compatibility/2006">
              <mc:Choice xmlns:v="urn:schemas-microsoft-com:vml" Requires="v">
                <p:oleObj spid="_x0000_s8384" name="Equation" r:id="rId4" imgW="2286000" imgH="393700" progId="">
                  <p:embed/>
                </p:oleObj>
              </mc:Choice>
              <mc:Fallback>
                <p:oleObj name="Equation" r:id="rId4" imgW="2286000" imgH="393700" progId="">
                  <p:embed/>
                  <p:pic>
                    <p:nvPicPr>
                      <p:cNvPr id="5" name="Object 4"/>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445601"/>
                        <a:ext cx="4337824" cy="812225"/>
                      </a:xfrm>
                      <a:prstGeom prst="rect">
                        <a:avLst/>
                      </a:prstGeom>
                      <a:solidFill>
                        <a:srgbClr val="FFCC99"/>
                      </a:solidFill>
                      <a:ln>
                        <a:noFill/>
                      </a:ln>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548408360"/>
              </p:ext>
            </p:extLst>
          </p:nvPr>
        </p:nvGraphicFramePr>
        <p:xfrm>
          <a:off x="457200" y="3394606"/>
          <a:ext cx="4462462" cy="1165225"/>
        </p:xfrm>
        <a:graphic>
          <a:graphicData uri="http://schemas.openxmlformats.org/presentationml/2006/ole">
            <mc:AlternateContent xmlns:mc="http://schemas.openxmlformats.org/markup-compatibility/2006">
              <mc:Choice xmlns:v="urn:schemas-microsoft-com:vml" Requires="v">
                <p:oleObj spid="_x0000_s8385" name="Equation" r:id="rId6" imgW="2095500" imgH="469900" progId="">
                  <p:embed/>
                </p:oleObj>
              </mc:Choice>
              <mc:Fallback>
                <p:oleObj name="Equation" r:id="rId6" imgW="2095500" imgH="469900" progId="">
                  <p:embed/>
                  <p:pic>
                    <p:nvPicPr>
                      <p:cNvPr id="6"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 y="3394606"/>
                        <a:ext cx="4462462" cy="1165225"/>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xmlns:a14="http://schemas.microsoft.com/office/drawing/2010/main">
        <mc:Choice Requires="a14">
          <p:sp>
            <p:nvSpPr>
              <p:cNvPr id="10" name="TextBox 9"/>
              <p:cNvSpPr txBox="1"/>
              <p:nvPr/>
            </p:nvSpPr>
            <p:spPr>
              <a:xfrm>
                <a:off x="445477" y="2361954"/>
                <a:ext cx="5387975" cy="928524"/>
              </a:xfrm>
              <a:prstGeom prst="rect">
                <a:avLst/>
              </a:prstGeom>
              <a:solidFill>
                <a:srgbClr val="FFCC66"/>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sz="2800" b="0" i="1" smtClean="0">
                          <a:latin typeface="Cambria Math" panose="02040503050406030204" pitchFamily="18" charset="0"/>
                        </a:rPr>
                        <m:t>𝑆𝑡𝑎𝑛𝑑𝑎𝑟𝑑</m:t>
                      </m:r>
                      <m:r>
                        <a:rPr lang="en-CA" sz="2800" b="0" i="1" smtClean="0">
                          <a:latin typeface="Cambria Math" panose="02040503050406030204" pitchFamily="18" charset="0"/>
                        </a:rPr>
                        <m:t> </m:t>
                      </m:r>
                      <m:r>
                        <a:rPr lang="en-CA" sz="2800" b="0" i="1" smtClean="0">
                          <a:latin typeface="Cambria Math" panose="02040503050406030204" pitchFamily="18" charset="0"/>
                        </a:rPr>
                        <m:t>𝐷𝑒𝑣𝑖𝑎𝑡𝑖𝑜𝑛</m:t>
                      </m:r>
                      <m:r>
                        <a:rPr lang="en-CA" sz="2800" b="0" i="1" smtClean="0">
                          <a:latin typeface="Cambria Math" panose="02040503050406030204" pitchFamily="18" charset="0"/>
                        </a:rPr>
                        <m:t>  </m:t>
                      </m:r>
                      <m:r>
                        <a:rPr lang="en-CA" sz="2800" b="0" i="1">
                          <a:latin typeface="Cambria Math" panose="02040503050406030204" pitchFamily="18" charset="0"/>
                        </a:rPr>
                        <m:t>𝑠</m:t>
                      </m:r>
                      <m:r>
                        <a:rPr lang="en-CA" sz="2800" b="0" i="1">
                          <a:latin typeface="Cambria Math" panose="02040503050406030204" pitchFamily="18" charset="0"/>
                        </a:rPr>
                        <m:t>=</m:t>
                      </m:r>
                      <m:f>
                        <m:fPr>
                          <m:ctrlPr>
                            <a:rPr lang="en-US" sz="2800" i="1">
                              <a:latin typeface="Cambria Math" panose="02040503050406030204" pitchFamily="18" charset="0"/>
                            </a:rPr>
                          </m:ctrlPr>
                        </m:fPr>
                        <m:num>
                          <m:d>
                            <m:dPr>
                              <m:ctrlPr>
                                <a:rPr lang="en-US" sz="2800" i="1">
                                  <a:latin typeface="Cambria Math" panose="02040503050406030204" pitchFamily="18" charset="0"/>
                                </a:rPr>
                              </m:ctrlPr>
                            </m:dPr>
                            <m:e>
                              <m:r>
                                <a:rPr lang="en-CA" sz="2800" b="0" i="1" smtClean="0">
                                  <a:latin typeface="Cambria Math" panose="02040503050406030204" pitchFamily="18" charset="0"/>
                                </a:rPr>
                                <m:t>𝑏</m:t>
                              </m:r>
                              <m:r>
                                <a:rPr lang="en-CA" sz="2800" b="0" i="1" smtClean="0">
                                  <a:latin typeface="Cambria Math" panose="02040503050406030204" pitchFamily="18" charset="0"/>
                                </a:rPr>
                                <m:t> −</m:t>
                              </m:r>
                              <m:r>
                                <a:rPr lang="en-CA" sz="2800" b="0" i="1">
                                  <a:latin typeface="Cambria Math" panose="02040503050406030204" pitchFamily="18" charset="0"/>
                                </a:rPr>
                                <m:t>𝑎</m:t>
                              </m:r>
                            </m:e>
                          </m:d>
                        </m:num>
                        <m:den>
                          <m:r>
                            <a:rPr lang="en-CA" sz="2800" b="0" i="1">
                              <a:latin typeface="Cambria Math" panose="02040503050406030204" pitchFamily="18" charset="0"/>
                            </a:rPr>
                            <m:t>6</m:t>
                          </m:r>
                        </m:den>
                      </m:f>
                    </m:oMath>
                  </m:oMathPara>
                </a14:m>
                <a:endParaRPr lang="en-CA" sz="2800" dirty="0"/>
              </a:p>
            </p:txBody>
          </p:sp>
        </mc:Choice>
        <mc:Fallback xmlns="">
          <p:sp>
            <p:nvSpPr>
              <p:cNvPr id="10" name="TextBox 9"/>
              <p:cNvSpPr txBox="1">
                <a:spLocks noRot="1" noChangeAspect="1" noMove="1" noResize="1" noEditPoints="1" noAdjustHandles="1" noChangeArrowheads="1" noChangeShapeType="1" noTextEdit="1"/>
              </p:cNvSpPr>
              <p:nvPr/>
            </p:nvSpPr>
            <p:spPr>
              <a:xfrm>
                <a:off x="445477" y="2361954"/>
                <a:ext cx="5387975" cy="928524"/>
              </a:xfrm>
              <a:prstGeom prst="rect">
                <a:avLst/>
              </a:prstGeom>
              <a:blipFill>
                <a:blip r:embed="rId8"/>
                <a:stretch>
                  <a:fillRect/>
                </a:stretch>
              </a:blipFill>
            </p:spPr>
            <p:txBody>
              <a:bodyPr/>
              <a:lstStyle/>
              <a:p>
                <a:r>
                  <a:rPr lang="en-CA">
                    <a:noFill/>
                  </a:rPr>
                  <a:t> </a:t>
                </a:r>
              </a:p>
            </p:txBody>
          </p:sp>
        </mc:Fallback>
      </mc:AlternateContent>
      <p:sp>
        <p:nvSpPr>
          <p:cNvPr id="7" name="TextBox 6"/>
          <p:cNvSpPr txBox="1"/>
          <p:nvPr/>
        </p:nvSpPr>
        <p:spPr>
          <a:xfrm>
            <a:off x="5029200" y="3900078"/>
            <a:ext cx="3052030" cy="707886"/>
          </a:xfrm>
          <a:prstGeom prst="rect">
            <a:avLst/>
          </a:prstGeom>
          <a:noFill/>
        </p:spPr>
        <p:txBody>
          <a:bodyPr wrap="square" rtlCol="0">
            <a:spAutoFit/>
          </a:bodyPr>
          <a:lstStyle/>
          <a:p>
            <a:r>
              <a:rPr lang="en-CA" sz="2000" dirty="0" smtClean="0"/>
              <a:t>Standard Deviation (s), squared, is the Variance</a:t>
            </a:r>
            <a:endParaRPr lang="en-CA" sz="2000" dirty="0"/>
          </a:p>
        </p:txBody>
      </p:sp>
      <p:sp>
        <p:nvSpPr>
          <p:cNvPr id="9" name="TextBox 8"/>
          <p:cNvSpPr txBox="1"/>
          <p:nvPr/>
        </p:nvSpPr>
        <p:spPr>
          <a:xfrm>
            <a:off x="5984631" y="2257826"/>
            <a:ext cx="3052030" cy="1323439"/>
          </a:xfrm>
          <a:prstGeom prst="rect">
            <a:avLst/>
          </a:prstGeom>
          <a:noFill/>
        </p:spPr>
        <p:txBody>
          <a:bodyPr wrap="square" rtlCol="0">
            <a:spAutoFit/>
          </a:bodyPr>
          <a:lstStyle/>
          <a:p>
            <a:r>
              <a:rPr lang="en-CA" sz="2000" dirty="0" smtClean="0"/>
              <a:t>Simple formula for a Standard Deviation using just pessimistic &amp; optimistic estimates</a:t>
            </a:r>
            <a:endParaRPr lang="en-CA" sz="2000" dirty="0"/>
          </a:p>
        </p:txBody>
      </p:sp>
      <p:sp>
        <p:nvSpPr>
          <p:cNvPr id="11" name="TextBox 10"/>
          <p:cNvSpPr txBox="1"/>
          <p:nvPr/>
        </p:nvSpPr>
        <p:spPr>
          <a:xfrm>
            <a:off x="5341277" y="1454408"/>
            <a:ext cx="3496701" cy="707886"/>
          </a:xfrm>
          <a:prstGeom prst="rect">
            <a:avLst/>
          </a:prstGeom>
          <a:noFill/>
        </p:spPr>
        <p:txBody>
          <a:bodyPr wrap="square" rtlCol="0">
            <a:spAutoFit/>
          </a:bodyPr>
          <a:lstStyle/>
          <a:p>
            <a:r>
              <a:rPr lang="en-CA" sz="2000" dirty="0" smtClean="0"/>
              <a:t>PERT formula for calculating the duration from O, M, P</a:t>
            </a:r>
            <a:endParaRPr lang="en-CA" sz="2000" dirty="0"/>
          </a:p>
        </p:txBody>
      </p:sp>
    </p:spTree>
    <p:extLst>
      <p:ext uri="{BB962C8B-B14F-4D97-AF65-F5344CB8AC3E}">
        <p14:creationId xmlns:p14="http://schemas.microsoft.com/office/powerpoint/2010/main" val="8587654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2590800" cy="1276350"/>
          </a:xfrm>
        </p:spPr>
        <p:txBody>
          <a:bodyPr/>
          <a:lstStyle/>
          <a:p>
            <a:r>
              <a:rPr lang="en-CA" dirty="0" smtClean="0"/>
              <a:t>Probability Distribution</a:t>
            </a:r>
            <a:endParaRPr lang="en-CA" dirty="0"/>
          </a:p>
        </p:txBody>
      </p:sp>
      <p:sp>
        <p:nvSpPr>
          <p:cNvPr id="4" name="Slide Number Placeholder 3"/>
          <p:cNvSpPr>
            <a:spLocks noGrp="1"/>
          </p:cNvSpPr>
          <p:nvPr>
            <p:ph type="sldNum" sz="quarter" idx="10"/>
          </p:nvPr>
        </p:nvSpPr>
        <p:spPr/>
        <p:txBody>
          <a:bodyPr/>
          <a:lstStyle/>
          <a:p>
            <a:pPr>
              <a:defRPr/>
            </a:pPr>
            <a:fld id="{373570CC-C189-4011-A74F-DC0FFB08CD88}" type="slidenum">
              <a:rPr lang="en-US" smtClean="0"/>
              <a:pPr>
                <a:defRPr/>
              </a:pPr>
              <a:t>29</a:t>
            </a:fld>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7704" y="98605"/>
            <a:ext cx="5187696" cy="6437376"/>
          </a:xfrm>
          <a:prstGeom prst="rect">
            <a:avLst/>
          </a:prstGeom>
        </p:spPr>
      </p:pic>
      <p:sp>
        <p:nvSpPr>
          <p:cNvPr id="5" name="Action Button: Sound 4">
            <a:hlinkClick r:id="" action="ppaction://noaction" highlightClick="1">
              <a:snd r:embed="rId3" name="applause.wav"/>
            </a:hlinkClick>
          </p:cNvPr>
          <p:cNvSpPr/>
          <p:nvPr/>
        </p:nvSpPr>
        <p:spPr>
          <a:xfrm>
            <a:off x="6876986" y="3495094"/>
            <a:ext cx="1905000" cy="1940506"/>
          </a:xfrm>
          <a:prstGeom prst="actionButtonSoun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2800" dirty="0" smtClean="0"/>
              <a:t>Note the key above, for the Z Table</a:t>
            </a:r>
            <a:endParaRPr lang="en-CA" sz="2800" dirty="0"/>
          </a:p>
        </p:txBody>
      </p:sp>
      <p:sp>
        <p:nvSpPr>
          <p:cNvPr id="3" name="TextBox 2"/>
          <p:cNvSpPr txBox="1"/>
          <p:nvPr/>
        </p:nvSpPr>
        <p:spPr>
          <a:xfrm>
            <a:off x="334780" y="1352550"/>
            <a:ext cx="3310310" cy="5419785"/>
          </a:xfrm>
          <a:prstGeom prst="rect">
            <a:avLst/>
          </a:prstGeom>
          <a:noFill/>
        </p:spPr>
        <p:txBody>
          <a:bodyPr wrap="square" rtlCol="0">
            <a:spAutoFit/>
          </a:bodyPr>
          <a:lstStyle/>
          <a:p>
            <a:r>
              <a:rPr lang="en-CA" sz="2000" dirty="0" smtClean="0"/>
              <a:t>We can use this Z table to determine the probability of a scenario </a:t>
            </a:r>
            <a:r>
              <a:rPr lang="en-CA" sz="2000" u="sng" dirty="0" smtClean="0"/>
              <a:t>duration</a:t>
            </a:r>
            <a:r>
              <a:rPr lang="en-CA" sz="2000" dirty="0" smtClean="0"/>
              <a:t> for a project, but </a:t>
            </a:r>
            <a:r>
              <a:rPr lang="en-CA" sz="2000" b="1" dirty="0" smtClean="0">
                <a:solidFill>
                  <a:srgbClr val="FF0000"/>
                </a:solidFill>
              </a:rPr>
              <a:t>we need to know:</a:t>
            </a:r>
          </a:p>
          <a:p>
            <a:pPr marL="285750" indent="-285750">
              <a:buFont typeface="Arial" panose="020B0604020202020204" pitchFamily="34" charset="0"/>
              <a:buChar char="•"/>
            </a:pPr>
            <a:r>
              <a:rPr lang="en-CA" sz="2000" b="1" dirty="0" smtClean="0">
                <a:solidFill>
                  <a:srgbClr val="FF0000"/>
                </a:solidFill>
              </a:rPr>
              <a:t>Estimated project </a:t>
            </a:r>
            <a:r>
              <a:rPr lang="en-CA" sz="2000" b="1" u="sng" dirty="0" smtClean="0">
                <a:solidFill>
                  <a:srgbClr val="FF0000"/>
                </a:solidFill>
              </a:rPr>
              <a:t>duration</a:t>
            </a:r>
          </a:p>
          <a:p>
            <a:pPr marL="285750" indent="-285750">
              <a:buFont typeface="Arial" panose="020B0604020202020204" pitchFamily="34" charset="0"/>
              <a:buChar char="•"/>
            </a:pPr>
            <a:r>
              <a:rPr lang="en-CA" sz="2000" b="1" u="sng" dirty="0" smtClean="0">
                <a:solidFill>
                  <a:srgbClr val="FF0000"/>
                </a:solidFill>
              </a:rPr>
              <a:t>Project standard deviation </a:t>
            </a:r>
            <a:r>
              <a:rPr lang="en-CA" sz="2000" b="1" dirty="0" smtClean="0">
                <a:solidFill>
                  <a:srgbClr val="FF0000"/>
                </a:solidFill>
              </a:rPr>
              <a:t>from the project variance</a:t>
            </a:r>
          </a:p>
          <a:p>
            <a:pPr marL="285750" indent="-285750">
              <a:buFont typeface="Arial" panose="020B0604020202020204" pitchFamily="34" charset="0"/>
              <a:buChar char="•"/>
            </a:pPr>
            <a:r>
              <a:rPr lang="en-CA" sz="2000" b="1" dirty="0" smtClean="0">
                <a:solidFill>
                  <a:srgbClr val="FF0000"/>
                </a:solidFill>
              </a:rPr>
              <a:t>What is the </a:t>
            </a:r>
            <a:r>
              <a:rPr lang="en-CA" sz="2000" b="1" u="sng" dirty="0" smtClean="0">
                <a:solidFill>
                  <a:srgbClr val="FF0000"/>
                </a:solidFill>
              </a:rPr>
              <a:t>duration</a:t>
            </a:r>
            <a:r>
              <a:rPr lang="en-CA" sz="2000" b="1" dirty="0" smtClean="0">
                <a:solidFill>
                  <a:srgbClr val="FF0000"/>
                </a:solidFill>
              </a:rPr>
              <a:t> mentioned in the scenario</a:t>
            </a:r>
          </a:p>
          <a:p>
            <a:pPr marL="285750" indent="-285750">
              <a:buFont typeface="Arial" panose="020B0604020202020204" pitchFamily="34" charset="0"/>
              <a:buChar char="•"/>
            </a:pPr>
            <a:r>
              <a:rPr lang="en-CA" sz="2000" b="1" dirty="0" smtClean="0">
                <a:solidFill>
                  <a:srgbClr val="FF0000"/>
                </a:solidFill>
              </a:rPr>
              <a:t>Z, via a calculation</a:t>
            </a:r>
          </a:p>
          <a:p>
            <a:r>
              <a:rPr lang="en-CA" sz="2000" dirty="0" smtClean="0"/>
              <a:t>And then we can use the Z table to determine the probability</a:t>
            </a:r>
            <a:endParaRPr lang="en-CA" sz="2000" dirty="0"/>
          </a:p>
        </p:txBody>
      </p:sp>
    </p:spTree>
    <p:extLst>
      <p:ext uri="{BB962C8B-B14F-4D97-AF65-F5344CB8AC3E}">
        <p14:creationId xmlns:p14="http://schemas.microsoft.com/office/powerpoint/2010/main" val="11895567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a:xfrm>
            <a:off x="457200" y="533400"/>
            <a:ext cx="8229600" cy="1143000"/>
          </a:xfrm>
        </p:spPr>
        <p:txBody>
          <a:bodyPr/>
          <a:lstStyle/>
          <a:p>
            <a:pPr eaLnBrk="1" hangingPunct="1"/>
            <a:r>
              <a:rPr lang="en-US" b="1" smtClean="0"/>
              <a:t>Constructing the Critical Path</a:t>
            </a:r>
          </a:p>
        </p:txBody>
      </p:sp>
      <p:sp>
        <p:nvSpPr>
          <p:cNvPr id="38914" name="Rectangle 3"/>
          <p:cNvSpPr>
            <a:spLocks noGrp="1" noChangeArrowheads="1"/>
          </p:cNvSpPr>
          <p:nvPr>
            <p:ph type="body" idx="1"/>
          </p:nvPr>
        </p:nvSpPr>
        <p:spPr/>
        <p:txBody>
          <a:bodyPr/>
          <a:lstStyle/>
          <a:p>
            <a:pPr eaLnBrk="1" hangingPunct="1"/>
            <a:r>
              <a:rPr lang="en-US" dirty="0" smtClean="0"/>
              <a:t>Forward pass – an </a:t>
            </a:r>
            <a:r>
              <a:rPr lang="en-US" b="1" i="1" dirty="0" smtClean="0">
                <a:solidFill>
                  <a:srgbClr val="FF0000"/>
                </a:solidFill>
              </a:rPr>
              <a:t>additive move</a:t>
            </a:r>
            <a:r>
              <a:rPr lang="en-US" dirty="0" smtClean="0">
                <a:solidFill>
                  <a:srgbClr val="FF0000"/>
                </a:solidFill>
              </a:rPr>
              <a:t> </a:t>
            </a:r>
            <a:r>
              <a:rPr lang="en-US" dirty="0" smtClean="0"/>
              <a:t>through the network from the project </a:t>
            </a:r>
            <a:r>
              <a:rPr lang="en-US" b="1" i="1" dirty="0" smtClean="0">
                <a:solidFill>
                  <a:srgbClr val="00B050"/>
                </a:solidFill>
              </a:rPr>
              <a:t>start</a:t>
            </a:r>
            <a:r>
              <a:rPr lang="en-US" b="1" i="1" dirty="0" smtClean="0">
                <a:solidFill>
                  <a:srgbClr val="FF0000"/>
                </a:solidFill>
              </a:rPr>
              <a:t> to finish</a:t>
            </a:r>
          </a:p>
          <a:p>
            <a:pPr eaLnBrk="1" hangingPunct="1"/>
            <a:endParaRPr lang="en-US" dirty="0" smtClean="0"/>
          </a:p>
          <a:p>
            <a:pPr eaLnBrk="1" hangingPunct="1"/>
            <a:r>
              <a:rPr lang="en-US" dirty="0" smtClean="0"/>
              <a:t>Backward pass – a </a:t>
            </a:r>
            <a:r>
              <a:rPr lang="en-US" b="1" i="1" dirty="0" smtClean="0">
                <a:solidFill>
                  <a:srgbClr val="FF0000"/>
                </a:solidFill>
              </a:rPr>
              <a:t>subtractive move</a:t>
            </a:r>
            <a:r>
              <a:rPr lang="en-US" dirty="0" smtClean="0">
                <a:solidFill>
                  <a:srgbClr val="FF0000"/>
                </a:solidFill>
              </a:rPr>
              <a:t> </a:t>
            </a:r>
            <a:r>
              <a:rPr lang="en-US" dirty="0" smtClean="0"/>
              <a:t>through the network from the project </a:t>
            </a:r>
            <a:r>
              <a:rPr lang="en-US" b="1" i="1" dirty="0" smtClean="0">
                <a:solidFill>
                  <a:srgbClr val="FF0000"/>
                </a:solidFill>
              </a:rPr>
              <a:t>finish to </a:t>
            </a:r>
            <a:r>
              <a:rPr lang="en-US" b="1" i="1" dirty="0" smtClean="0">
                <a:solidFill>
                  <a:srgbClr val="00B050"/>
                </a:solidFill>
              </a:rPr>
              <a:t>start</a:t>
            </a:r>
            <a:r>
              <a:rPr lang="en-US" b="1" i="1" dirty="0" smtClean="0">
                <a:solidFill>
                  <a:srgbClr val="FF0000"/>
                </a:solidFill>
              </a:rPr>
              <a:t> (backwards)</a:t>
            </a:r>
          </a:p>
          <a:p>
            <a:pPr eaLnBrk="1" hangingPunct="1"/>
            <a:endParaRPr lang="en-US" dirty="0" smtClean="0"/>
          </a:p>
          <a:p>
            <a:pPr eaLnBrk="1" hangingPunct="1"/>
            <a:r>
              <a:rPr lang="en-US" dirty="0" smtClean="0"/>
              <a:t>Critical path – the </a:t>
            </a:r>
            <a:r>
              <a:rPr lang="en-US" b="1" i="1" dirty="0" smtClean="0">
                <a:solidFill>
                  <a:srgbClr val="FF0000"/>
                </a:solidFill>
              </a:rPr>
              <a:t>longest path</a:t>
            </a:r>
            <a:r>
              <a:rPr lang="en-US" dirty="0" smtClean="0">
                <a:solidFill>
                  <a:srgbClr val="FF0000"/>
                </a:solidFill>
              </a:rPr>
              <a:t> </a:t>
            </a:r>
            <a:r>
              <a:rPr lang="en-US" dirty="0" smtClean="0"/>
              <a:t>from end to end which determines the </a:t>
            </a:r>
            <a:r>
              <a:rPr lang="en-US" b="1" i="1" dirty="0" smtClean="0">
                <a:solidFill>
                  <a:srgbClr val="FF0000"/>
                </a:solidFill>
              </a:rPr>
              <a:t>shortest project duration</a:t>
            </a:r>
          </a:p>
        </p:txBody>
      </p:sp>
      <p:sp>
        <p:nvSpPr>
          <p:cNvPr id="2" name="Slide Number Placeholder 1"/>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a:solidFill>
                  <a:srgbClr val="045C75"/>
                </a:solidFill>
                <a:cs typeface="Arial" charset="0"/>
              </a:rPr>
              <a:t>09-</a:t>
            </a:r>
            <a:fld id="{C1C9E16A-EF8A-4028-9C52-D64B84D1D49B}" type="slidenum">
              <a:rPr lang="en-US">
                <a:solidFill>
                  <a:srgbClr val="045C75"/>
                </a:solidFill>
                <a:cs typeface="Arial" charset="0"/>
              </a:rPr>
              <a:pPr fontAlgn="base">
                <a:spcBef>
                  <a:spcPct val="0"/>
                </a:spcBef>
                <a:spcAft>
                  <a:spcPct val="0"/>
                </a:spcAft>
                <a:defRPr/>
              </a:pPr>
              <a:t>3</a:t>
            </a:fld>
            <a:endParaRPr lang="en-US">
              <a:solidFill>
                <a:srgbClr val="045C75"/>
              </a:solidFill>
              <a:cs typeface="Arial" charset="0"/>
            </a:endParaRPr>
          </a:p>
        </p:txBody>
      </p:sp>
      <p:sp>
        <p:nvSpPr>
          <p:cNvPr id="3" name="Action Button: Help 2">
            <a:hlinkClick r:id="" action="ppaction://noaction" highlightClick="1"/>
          </p:cNvPr>
          <p:cNvSpPr/>
          <p:nvPr/>
        </p:nvSpPr>
        <p:spPr>
          <a:xfrm>
            <a:off x="6400800" y="5540375"/>
            <a:ext cx="2514600" cy="533400"/>
          </a:xfrm>
          <a:prstGeom prst="actionButtonHelp">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Why the longest not the shortest?</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1232" y="5876166"/>
            <a:ext cx="999831" cy="707197"/>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1722"/>
            <a:ext cx="8229600" cy="1143000"/>
          </a:xfrm>
        </p:spPr>
        <p:txBody>
          <a:bodyPr>
            <a:normAutofit fontScale="90000"/>
          </a:bodyPr>
          <a:lstStyle/>
          <a:p>
            <a:r>
              <a:rPr lang="en-US" dirty="0"/>
              <a:t>Probability of Project </a:t>
            </a:r>
            <a:r>
              <a:rPr lang="en-US" dirty="0" smtClean="0"/>
              <a:t>Completion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801533"/>
                <a:ext cx="8229600" cy="4919942"/>
              </a:xfrm>
            </p:spPr>
            <p:txBody>
              <a:bodyPr/>
              <a:lstStyle/>
              <a:p>
                <a:r>
                  <a:rPr lang="en-US" b="1" u="sng" dirty="0" smtClean="0">
                    <a:solidFill>
                      <a:srgbClr val="FF0000"/>
                    </a:solidFill>
                    <a:effectLst>
                      <a:glow rad="228600">
                        <a:srgbClr val="FFFF00">
                          <a:alpha val="40000"/>
                        </a:srgbClr>
                      </a:glow>
                    </a:effectLst>
                  </a:rPr>
                  <a:t>Project</a:t>
                </a:r>
                <a:r>
                  <a:rPr lang="en-US" b="1" dirty="0">
                    <a:effectLst>
                      <a:glow rad="228600">
                        <a:srgbClr val="FFFF00">
                          <a:alpha val="40000"/>
                        </a:srgbClr>
                      </a:glow>
                    </a:effectLst>
                  </a:rPr>
                  <a:t> </a:t>
                </a:r>
                <a:r>
                  <a:rPr lang="en-US" b="1" dirty="0" smtClean="0">
                    <a:effectLst>
                      <a:glow rad="228600">
                        <a:srgbClr val="FFFF00">
                          <a:alpha val="40000"/>
                        </a:srgbClr>
                      </a:glow>
                    </a:effectLst>
                  </a:rPr>
                  <a:t>Standard Deviation </a:t>
                </a:r>
                <a:r>
                  <a:rPr lang="en-US" dirty="0">
                    <a:effectLst>
                      <a:glow rad="228600">
                        <a:srgbClr val="FFFF00">
                          <a:alpha val="40000"/>
                        </a:srgbClr>
                      </a:glow>
                    </a:effectLst>
                  </a:rPr>
                  <a:t>= </a:t>
                </a:r>
                <a14:m>
                  <m:oMath xmlns:m="http://schemas.openxmlformats.org/officeDocument/2006/math">
                    <m:rad>
                      <m:radPr>
                        <m:degHide m:val="on"/>
                        <m:ctrlPr>
                          <a:rPr lang="en-US" i="1">
                            <a:effectLst>
                              <a:glow rad="228600">
                                <a:srgbClr val="FFFF00">
                                  <a:alpha val="40000"/>
                                </a:srgbClr>
                              </a:glow>
                            </a:effectLst>
                            <a:latin typeface="Cambria Math" panose="02040503050406030204" pitchFamily="18" charset="0"/>
                          </a:rPr>
                        </m:ctrlPr>
                      </m:radPr>
                      <m:deg/>
                      <m:e>
                        <m:nary>
                          <m:naryPr>
                            <m:chr m:val="∑"/>
                            <m:subHide m:val="on"/>
                            <m:supHide m:val="on"/>
                            <m:ctrlPr>
                              <a:rPr lang="en-US" i="1">
                                <a:effectLst>
                                  <a:glow rad="228600">
                                    <a:srgbClr val="FFFF00">
                                      <a:alpha val="40000"/>
                                    </a:srgbClr>
                                  </a:glow>
                                </a:effectLst>
                                <a:latin typeface="Cambria Math" panose="02040503050406030204" pitchFamily="18" charset="0"/>
                              </a:rPr>
                            </m:ctrlPr>
                          </m:naryPr>
                          <m:sub/>
                          <m:sup/>
                          <m:e>
                            <m:r>
                              <a:rPr lang="en-US" i="1">
                                <a:effectLst>
                                  <a:glow rad="228600">
                                    <a:srgbClr val="FFFF00">
                                      <a:alpha val="40000"/>
                                    </a:srgbClr>
                                  </a:glow>
                                </a:effectLst>
                                <a:latin typeface="Cambria Math"/>
                              </a:rPr>
                              <m:t>(</m:t>
                            </m:r>
                            <m:r>
                              <a:rPr lang="en-US" i="1">
                                <a:effectLst>
                                  <a:glow rad="228600">
                                    <a:srgbClr val="FFFF00">
                                      <a:alpha val="40000"/>
                                    </a:srgbClr>
                                  </a:glow>
                                </a:effectLst>
                                <a:latin typeface="Cambria Math"/>
                              </a:rPr>
                              <m:t>𝑉𝑎𝑟𝑖𝑎𝑛𝑐𝑒𝑠</m:t>
                            </m:r>
                            <m:r>
                              <a:rPr lang="en-US" i="1">
                                <a:effectLst>
                                  <a:glow rad="228600">
                                    <a:srgbClr val="FFFF00">
                                      <a:alpha val="40000"/>
                                    </a:srgbClr>
                                  </a:glow>
                                </a:effectLst>
                                <a:latin typeface="Cambria Math"/>
                              </a:rPr>
                              <m:t> </m:t>
                            </m:r>
                            <m:r>
                              <a:rPr lang="en-US" i="1">
                                <a:effectLst>
                                  <a:glow rad="228600">
                                    <a:srgbClr val="FFFF00">
                                      <a:alpha val="40000"/>
                                    </a:srgbClr>
                                  </a:glow>
                                </a:effectLst>
                                <a:latin typeface="Cambria Math"/>
                              </a:rPr>
                              <m:t>𝑜𝑓</m:t>
                            </m:r>
                            <m:r>
                              <a:rPr lang="en-US" i="1">
                                <a:effectLst>
                                  <a:glow rad="228600">
                                    <a:srgbClr val="FFFF00">
                                      <a:alpha val="40000"/>
                                    </a:srgbClr>
                                  </a:glow>
                                </a:effectLst>
                                <a:latin typeface="Cambria Math"/>
                              </a:rPr>
                              <m:t> </m:t>
                            </m:r>
                            <m:r>
                              <a:rPr lang="en-US" i="1">
                                <a:effectLst>
                                  <a:glow rad="228600">
                                    <a:srgbClr val="FFFF00">
                                      <a:alpha val="40000"/>
                                    </a:srgbClr>
                                  </a:glow>
                                </a:effectLst>
                                <a:latin typeface="Cambria Math"/>
                              </a:rPr>
                              <m:t>𝑎𝑐𝑡𝑖𝑣𝑖𝑡𝑖𝑒𝑠</m:t>
                            </m:r>
                            <m:r>
                              <a:rPr lang="en-US" i="1">
                                <a:effectLst>
                                  <a:glow rad="228600">
                                    <a:srgbClr val="FFFF00">
                                      <a:alpha val="40000"/>
                                    </a:srgbClr>
                                  </a:glow>
                                </a:effectLst>
                                <a:latin typeface="Cambria Math"/>
                              </a:rPr>
                              <m:t> </m:t>
                            </m:r>
                            <m:r>
                              <a:rPr lang="en-US" i="1">
                                <a:effectLst>
                                  <a:glow rad="228600">
                                    <a:srgbClr val="FFFF00">
                                      <a:alpha val="40000"/>
                                    </a:srgbClr>
                                  </a:glow>
                                </a:effectLst>
                                <a:latin typeface="Cambria Math"/>
                              </a:rPr>
                              <m:t>𝑜𝑛</m:t>
                            </m:r>
                            <m:r>
                              <a:rPr lang="en-US" i="1">
                                <a:effectLst>
                                  <a:glow rad="228600">
                                    <a:srgbClr val="FFFF00">
                                      <a:alpha val="40000"/>
                                    </a:srgbClr>
                                  </a:glow>
                                </a:effectLst>
                                <a:latin typeface="Cambria Math"/>
                              </a:rPr>
                              <m:t> </m:t>
                            </m:r>
                            <m:r>
                              <a:rPr lang="en-US" b="1" i="1" smtClean="0">
                                <a:solidFill>
                                  <a:srgbClr val="FF0000"/>
                                </a:solidFill>
                                <a:effectLst>
                                  <a:glow rad="228600">
                                    <a:srgbClr val="FFFF00">
                                      <a:alpha val="40000"/>
                                    </a:srgbClr>
                                  </a:glow>
                                </a:effectLst>
                                <a:latin typeface="Cambria Math"/>
                              </a:rPr>
                              <m:t>𝒄𝒓𝒊𝒕𝒊𝒄𝒂𝒍</m:t>
                            </m:r>
                            <m:r>
                              <a:rPr lang="en-US" b="1" i="1" smtClean="0">
                                <a:solidFill>
                                  <a:srgbClr val="FF0000"/>
                                </a:solidFill>
                                <a:effectLst>
                                  <a:glow rad="228600">
                                    <a:srgbClr val="FFFF00">
                                      <a:alpha val="40000"/>
                                    </a:srgbClr>
                                  </a:glow>
                                </a:effectLst>
                                <a:latin typeface="Cambria Math"/>
                              </a:rPr>
                              <m:t> </m:t>
                            </m:r>
                            <m:r>
                              <a:rPr lang="en-US" b="1" i="1" smtClean="0">
                                <a:solidFill>
                                  <a:srgbClr val="FF0000"/>
                                </a:solidFill>
                                <a:effectLst>
                                  <a:glow rad="228600">
                                    <a:srgbClr val="FFFF00">
                                      <a:alpha val="40000"/>
                                    </a:srgbClr>
                                  </a:glow>
                                </a:effectLst>
                                <a:latin typeface="Cambria Math"/>
                              </a:rPr>
                              <m:t>𝒑𝒂𝒕𝒉</m:t>
                            </m:r>
                            <m:r>
                              <a:rPr lang="en-US" i="1">
                                <a:solidFill>
                                  <a:srgbClr val="FF0000"/>
                                </a:solidFill>
                                <a:effectLst>
                                  <a:glow rad="228600">
                                    <a:srgbClr val="FFFF00">
                                      <a:alpha val="40000"/>
                                    </a:srgbClr>
                                  </a:glow>
                                </a:effectLst>
                                <a:latin typeface="Cambria Math"/>
                              </a:rPr>
                              <m:t> </m:t>
                            </m:r>
                          </m:e>
                        </m:nary>
                      </m:e>
                    </m:rad>
                  </m:oMath>
                </a14:m>
                <a:endParaRPr lang="en-US" dirty="0" smtClean="0"/>
              </a:p>
              <a:p>
                <a:r>
                  <a:rPr lang="en-US" dirty="0" smtClean="0"/>
                  <a:t>We need to know the activities on the critical path and their standard deviations, so we can calculate the “Variance of Activities” (on the critical path)</a:t>
                </a:r>
              </a:p>
              <a:p>
                <a:r>
                  <a:rPr lang="en-US" b="1" dirty="0" smtClean="0"/>
                  <a:t>Z</a:t>
                </a:r>
                <a:r>
                  <a:rPr lang="en-US" dirty="0" smtClean="0"/>
                  <a:t> = the number of standard deviations for the scenario date = (</a:t>
                </a:r>
                <a:r>
                  <a:rPr lang="en-US" b="1" dirty="0" smtClean="0"/>
                  <a:t>scenario date </a:t>
                </a:r>
                <a:r>
                  <a:rPr lang="en-US" dirty="0" smtClean="0"/>
                  <a:t>– </a:t>
                </a:r>
                <a:r>
                  <a:rPr lang="en-US" b="1" dirty="0" smtClean="0"/>
                  <a:t>estimated date </a:t>
                </a:r>
                <a:r>
                  <a:rPr lang="en-US" dirty="0" smtClean="0"/>
                  <a:t>of completion)/Project Standard Deviation</a:t>
                </a:r>
              </a:p>
              <a:p>
                <a:r>
                  <a:rPr lang="en-US" dirty="0" smtClean="0"/>
                  <a:t>To determine probability of project finishing before or after the scenario date, look up Z value in a probability table.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801533"/>
                <a:ext cx="8229600" cy="4919942"/>
              </a:xfrm>
              <a:blipFill>
                <a:blip r:embed="rId2"/>
                <a:stretch>
                  <a:fillRect l="-2222" t="-3222" r="-1630" b="-124"/>
                </a:stretch>
              </a:blipFill>
            </p:spPr>
            <p:txBody>
              <a:bodyPr/>
              <a:lstStyle/>
              <a:p>
                <a:r>
                  <a:rPr lang="en-CA">
                    <a:noFill/>
                  </a:rPr>
                  <a:t> </a:t>
                </a:r>
              </a:p>
            </p:txBody>
          </p:sp>
        </mc:Fallback>
      </mc:AlternateContent>
      <p:sp>
        <p:nvSpPr>
          <p:cNvPr id="4" name="Slide Number Placeholder 3"/>
          <p:cNvSpPr>
            <a:spLocks noGrp="1"/>
          </p:cNvSpPr>
          <p:nvPr>
            <p:ph type="sldNum" sz="quarter" idx="10"/>
          </p:nvPr>
        </p:nvSpPr>
        <p:spPr/>
        <p:txBody>
          <a:bodyPr/>
          <a:lstStyle/>
          <a:p>
            <a:pPr>
              <a:defRPr/>
            </a:pPr>
            <a:fld id="{373570CC-C189-4011-A74F-DC0FFB08CD88}" type="slidenum">
              <a:rPr lang="en-US" smtClean="0"/>
              <a:pPr>
                <a:defRPr/>
              </a:pPr>
              <a:t>30</a:t>
            </a:fld>
            <a:endParaRPr lang="en-US" dirty="0"/>
          </a:p>
        </p:txBody>
      </p:sp>
      <p:sp>
        <p:nvSpPr>
          <p:cNvPr id="5" name="TextBox 4"/>
          <p:cNvSpPr txBox="1"/>
          <p:nvPr/>
        </p:nvSpPr>
        <p:spPr>
          <a:xfrm>
            <a:off x="457200" y="907252"/>
            <a:ext cx="7974169" cy="7749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defPPr>
              <a:defRPr lang="en-US"/>
            </a:defPPr>
            <a:lvl1pPr algn="ctr">
              <a:defRPr sz="2800"/>
            </a:lvl1pPr>
          </a:lstStyle>
          <a:p>
            <a:r>
              <a:rPr lang="en-US" sz="2400" dirty="0"/>
              <a:t>We are focusing on the variability of the  </a:t>
            </a:r>
            <a:r>
              <a:rPr lang="en-US" sz="2400" b="1" u="sng" dirty="0"/>
              <a:t>project</a:t>
            </a:r>
            <a:r>
              <a:rPr lang="en-US" sz="2400" dirty="0"/>
              <a:t> duration, but using </a:t>
            </a:r>
            <a:r>
              <a:rPr lang="en-US" sz="2400" b="1" dirty="0"/>
              <a:t>individual</a:t>
            </a:r>
            <a:r>
              <a:rPr lang="en-US" sz="2400" dirty="0"/>
              <a:t> </a:t>
            </a:r>
            <a:r>
              <a:rPr lang="en-US" sz="2400" b="1" dirty="0"/>
              <a:t>activity</a:t>
            </a:r>
            <a:r>
              <a:rPr lang="en-US" sz="2400" dirty="0"/>
              <a:t> durations to do so</a:t>
            </a:r>
          </a:p>
        </p:txBody>
      </p:sp>
    </p:spTree>
    <p:extLst>
      <p:ext uri="{BB962C8B-B14F-4D97-AF65-F5344CB8AC3E}">
        <p14:creationId xmlns:p14="http://schemas.microsoft.com/office/powerpoint/2010/main" val="15289883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3736397247"/>
                  </p:ext>
                </p:extLst>
              </p:nvPr>
            </p:nvGraphicFramePr>
            <p:xfrm>
              <a:off x="330920" y="1226864"/>
              <a:ext cx="8534136" cy="4436842"/>
            </p:xfrm>
            <a:graphic>
              <a:graphicData uri="http://schemas.openxmlformats.org/drawingml/2006/table">
                <a:tbl>
                  <a:tblPr firstRow="1" bandRow="1">
                    <a:tableStyleId>{5C22544A-7EE6-4342-B048-85BDC9FD1C3A}</a:tableStyleId>
                  </a:tblPr>
                  <a:tblGrid>
                    <a:gridCol w="801558">
                      <a:extLst>
                        <a:ext uri="{9D8B030D-6E8A-4147-A177-3AD203B41FA5}">
                          <a16:colId xmlns:a16="http://schemas.microsoft.com/office/drawing/2014/main" val="1201185204"/>
                        </a:ext>
                      </a:extLst>
                    </a:gridCol>
                    <a:gridCol w="1067361">
                      <a:extLst>
                        <a:ext uri="{9D8B030D-6E8A-4147-A177-3AD203B41FA5}">
                          <a16:colId xmlns:a16="http://schemas.microsoft.com/office/drawing/2014/main" val="1281199899"/>
                        </a:ext>
                      </a:extLst>
                    </a:gridCol>
                    <a:gridCol w="600428">
                      <a:extLst>
                        <a:ext uri="{9D8B030D-6E8A-4147-A177-3AD203B41FA5}">
                          <a16:colId xmlns:a16="http://schemas.microsoft.com/office/drawing/2014/main" val="3892026508"/>
                        </a:ext>
                      </a:extLst>
                    </a:gridCol>
                    <a:gridCol w="1005657">
                      <a:extLst>
                        <a:ext uri="{9D8B030D-6E8A-4147-A177-3AD203B41FA5}">
                          <a16:colId xmlns:a16="http://schemas.microsoft.com/office/drawing/2014/main" val="279639052"/>
                        </a:ext>
                      </a:extLst>
                    </a:gridCol>
                    <a:gridCol w="656198">
                      <a:extLst>
                        <a:ext uri="{9D8B030D-6E8A-4147-A177-3AD203B41FA5}">
                          <a16:colId xmlns:a16="http://schemas.microsoft.com/office/drawing/2014/main" val="512417159"/>
                        </a:ext>
                      </a:extLst>
                    </a:gridCol>
                    <a:gridCol w="1329009">
                      <a:extLst>
                        <a:ext uri="{9D8B030D-6E8A-4147-A177-3AD203B41FA5}">
                          <a16:colId xmlns:a16="http://schemas.microsoft.com/office/drawing/2014/main" val="3844395728"/>
                        </a:ext>
                      </a:extLst>
                    </a:gridCol>
                    <a:gridCol w="1261371">
                      <a:extLst>
                        <a:ext uri="{9D8B030D-6E8A-4147-A177-3AD203B41FA5}">
                          <a16:colId xmlns:a16="http://schemas.microsoft.com/office/drawing/2014/main" val="439793718"/>
                        </a:ext>
                      </a:extLst>
                    </a:gridCol>
                    <a:gridCol w="1812554">
                      <a:extLst>
                        <a:ext uri="{9D8B030D-6E8A-4147-A177-3AD203B41FA5}">
                          <a16:colId xmlns:a16="http://schemas.microsoft.com/office/drawing/2014/main" val="2410511421"/>
                        </a:ext>
                      </a:extLst>
                    </a:gridCol>
                  </a:tblGrid>
                  <a:tr h="533399">
                    <a:tc>
                      <a:txBody>
                        <a:bodyPr/>
                        <a:lstStyle/>
                        <a:p>
                          <a:pPr algn="ctr">
                            <a:lnSpc>
                              <a:spcPct val="107000"/>
                            </a:lnSpc>
                            <a:spcAft>
                              <a:spcPts val="0"/>
                            </a:spcAft>
                          </a:pPr>
                          <a:r>
                            <a:rPr lang="en-US" sz="1100" kern="1200" dirty="0">
                              <a:effectLst/>
                            </a:rPr>
                            <a:t>Activity</a:t>
                          </a: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r>
                            <a:rPr lang="en-US" sz="1100" kern="1200" dirty="0">
                              <a:effectLst/>
                            </a:rPr>
                            <a:t>Optimistic (a)</a:t>
                          </a: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r>
                            <a:rPr lang="en-US" sz="1100" kern="1200">
                              <a:effectLst/>
                            </a:rPr>
                            <a:t>Most Likely (m)</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r>
                            <a:rPr lang="en-US" sz="1100" kern="1200">
                              <a:effectLst/>
                            </a:rPr>
                            <a:t>Pessimistic (b)</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r>
                            <a:rPr lang="en-US" sz="1100" kern="1200" dirty="0">
                              <a:effectLst/>
                            </a:rPr>
                            <a:t>On Critical Path? </a:t>
                          </a: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r>
                            <a:rPr lang="en-US" sz="1100" kern="1200" dirty="0">
                              <a:effectLst/>
                            </a:rPr>
                            <a:t>Expected Time </a:t>
                          </a:r>
                          <a:r>
                            <a:rPr lang="en-US" sz="1100" kern="1200" dirty="0" smtClean="0">
                              <a:effectLst/>
                            </a:rPr>
                            <a:t>TE</a:t>
                          </a:r>
                        </a:p>
                        <a:p>
                          <a:pPr algn="ctr">
                            <a:lnSpc>
                              <a:spcPct val="107000"/>
                            </a:lnSpc>
                            <a:spcAft>
                              <a:spcPts val="0"/>
                            </a:spcAft>
                          </a:pPr>
                          <a:r>
                            <a:rPr lang="en-US" sz="1800" kern="1200" dirty="0" smtClean="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(a+4m+b)/6</a:t>
                          </a:r>
                          <a:endParaRPr lang="en-CA" sz="9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r>
                            <a:rPr lang="en-US" sz="1100" kern="1200" dirty="0">
                              <a:effectLst/>
                            </a:rPr>
                            <a:t>Standard </a:t>
                          </a:r>
                          <a:r>
                            <a:rPr lang="en-US" sz="1100" kern="1200" dirty="0" smtClean="0">
                              <a:effectLst/>
                            </a:rPr>
                            <a:t>Dev</a:t>
                          </a:r>
                        </a:p>
                        <a:p>
                          <a:pPr algn="ctr">
                            <a:lnSpc>
                              <a:spcPct val="107000"/>
                            </a:lnSpc>
                            <a:spcAft>
                              <a:spcPts val="0"/>
                            </a:spcAft>
                          </a:pPr>
                          <a:r>
                            <a:rPr lang="en-US" sz="1800" kern="1200" dirty="0" smtClean="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(b-a)/6</a:t>
                          </a:r>
                          <a:endParaRPr lang="en-CA" sz="9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r>
                            <a:rPr lang="en-US" sz="1100" kern="1200" dirty="0">
                              <a:effectLst/>
                            </a:rPr>
                            <a:t>Variance [(b-a)/6]² or </a:t>
                          </a:r>
                          <a:endParaRPr lang="en-US" sz="1100" kern="1200" dirty="0" smtClean="0">
                            <a:effectLst/>
                          </a:endParaRPr>
                        </a:p>
                        <a:p>
                          <a:pPr algn="ctr">
                            <a:lnSpc>
                              <a:spcPct val="107000"/>
                            </a:lnSpc>
                            <a:spcAft>
                              <a:spcPts val="0"/>
                            </a:spcAft>
                          </a:pPr>
                          <a:r>
                            <a:rPr lang="en-US" sz="1600" kern="1200" dirty="0" err="1" smtClean="0">
                              <a:solidFill>
                                <a:srgbClr val="FFFF00"/>
                              </a:solidFill>
                              <a:effectLst/>
                            </a:rPr>
                            <a:t>Std</a:t>
                          </a:r>
                          <a:r>
                            <a:rPr lang="en-US" sz="1600" kern="1200" dirty="0" smtClean="0">
                              <a:solidFill>
                                <a:srgbClr val="FFFF00"/>
                              </a:solidFill>
                              <a:effectLst/>
                            </a:rPr>
                            <a:t> Dev Squared</a:t>
                          </a:r>
                          <a:endParaRPr lang="en-CA" sz="1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extLst>
                      <a:ext uri="{0D108BD9-81ED-4DB2-BD59-A6C34878D82A}">
                        <a16:rowId xmlns:a16="http://schemas.microsoft.com/office/drawing/2014/main" val="1514042124"/>
                      </a:ext>
                    </a:extLst>
                  </a:tr>
                  <a:tr h="572422">
                    <a:tc>
                      <a:txBody>
                        <a:bodyPr/>
                        <a:lstStyle/>
                        <a:p>
                          <a:pPr algn="ctr">
                            <a:lnSpc>
                              <a:spcPct val="107000"/>
                            </a:lnSpc>
                            <a:spcAft>
                              <a:spcPts val="0"/>
                            </a:spcAft>
                          </a:pPr>
                          <a:r>
                            <a:rPr lang="en-US" sz="1800" kern="1200" dirty="0">
                              <a:effectLst/>
                            </a:rPr>
                            <a:t>A</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dirty="0">
                              <a:effectLst/>
                            </a:rPr>
                            <a:t>3</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dirty="0">
                              <a:effectLst/>
                            </a:rPr>
                            <a:t>4</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dirty="0">
                              <a:effectLst/>
                            </a:rPr>
                            <a:t>11</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CA" sz="1800">
                              <a:effectLst/>
                            </a:rPr>
                            <a:t>Y</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nSpc>
                              <a:spcPct val="107000"/>
                            </a:lnSpc>
                            <a:spcAft>
                              <a:spcPts val="0"/>
                            </a:spcAft>
                          </a:pPr>
                          <a14:m>
                            <m:oMath xmlns:m="http://schemas.openxmlformats.org/officeDocument/2006/math">
                              <m:f>
                                <m:fPr>
                                  <m:ctrlPr>
                                    <a:rPr lang="en-CA" sz="1600" i="1" kern="1200" smtClean="0">
                                      <a:effectLst/>
                                      <a:latin typeface="Cambria Math" panose="02040503050406030204" pitchFamily="18" charset="0"/>
                                    </a:rPr>
                                  </m:ctrlPr>
                                </m:fPr>
                                <m:num>
                                  <m:r>
                                    <a:rPr lang="en-US" sz="1600" kern="1200">
                                      <a:effectLst/>
                                      <a:latin typeface="Cambria Math" panose="02040503050406030204" pitchFamily="18" charset="0"/>
                                    </a:rPr>
                                    <m:t>3+</m:t>
                                  </m:r>
                                  <m:r>
                                    <a:rPr lang="en-CA" sz="1600" b="0" i="0" kern="1200" smtClean="0">
                                      <a:effectLst/>
                                      <a:latin typeface="Cambria Math" panose="02040503050406030204" pitchFamily="18" charset="0"/>
                                    </a:rPr>
                                    <m:t>4</m:t>
                                  </m:r>
                                  <m:r>
                                    <m:rPr>
                                      <m:sty m:val="p"/>
                                    </m:rPr>
                                    <a:rPr lang="en-CA" sz="1600" b="0" i="0" kern="1200" smtClean="0">
                                      <a:effectLst/>
                                      <a:latin typeface="Cambria Math" panose="02040503050406030204" pitchFamily="18" charset="0"/>
                                    </a:rPr>
                                    <m:t>m</m:t>
                                  </m:r>
                                  <m:r>
                                    <a:rPr lang="en-US" sz="1600" kern="1200">
                                      <a:effectLst/>
                                      <a:latin typeface="Cambria Math" panose="02040503050406030204" pitchFamily="18" charset="0"/>
                                    </a:rPr>
                                    <m:t>+11</m:t>
                                  </m:r>
                                </m:num>
                                <m:den>
                                  <m:r>
                                    <a:rPr lang="en-CA" sz="1600" b="0" i="1" kern="1200" smtClean="0">
                                      <a:effectLst/>
                                      <a:latin typeface="Cambria Math" panose="02040503050406030204" pitchFamily="18" charset="0"/>
                                    </a:rPr>
                                    <m:t>6</m:t>
                                  </m:r>
                                </m:den>
                              </m:f>
                            </m:oMath>
                          </a14:m>
                          <a:r>
                            <a:rPr lang="en-CA" sz="1600" dirty="0" smtClean="0">
                              <a:effectLst/>
                              <a:latin typeface="Calibri" panose="020F0502020204030204" pitchFamily="34" charset="0"/>
                              <a:ea typeface="Calibri" panose="020F0502020204030204" pitchFamily="34" charset="0"/>
                              <a:cs typeface="Times New Roman" panose="02020603050405020304" pitchFamily="18" charset="0"/>
                            </a:rPr>
                            <a:t> = </a:t>
                          </a:r>
                          <a:r>
                            <a:rPr lang="en-CA" sz="2800" dirty="0" smtClean="0">
                              <a:effectLst/>
                              <a:latin typeface="Calibri" panose="020F0502020204030204" pitchFamily="34" charset="0"/>
                              <a:ea typeface="Calibri" panose="020F0502020204030204" pitchFamily="34" charset="0"/>
                              <a:cs typeface="Times New Roman" panose="02020603050405020304" pitchFamily="18" charset="0"/>
                            </a:rPr>
                            <a:t>5</a:t>
                          </a: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nSpc>
                              <a:spcPct val="107000"/>
                            </a:lnSpc>
                            <a:spcAft>
                              <a:spcPts val="0"/>
                            </a:spcAft>
                          </a:pPr>
                          <a:r>
                            <a:rPr lang="en-US" sz="1300" kern="1200" dirty="0">
                              <a:effectLst/>
                            </a:rPr>
                            <a:t>(</a:t>
                          </a:r>
                          <a14:m>
                            <m:oMath xmlns:m="http://schemas.openxmlformats.org/officeDocument/2006/math">
                              <m:sSup>
                                <m:sSupPr>
                                  <m:ctrlPr>
                                    <a:rPr lang="en-CA" sz="1300" i="1" kern="1200">
                                      <a:effectLst/>
                                      <a:latin typeface="Cambria Math" panose="02040503050406030204" pitchFamily="18" charset="0"/>
                                    </a:rPr>
                                  </m:ctrlPr>
                                </m:sSupPr>
                                <m:e>
                                  <m:f>
                                    <m:fPr>
                                      <m:ctrlPr>
                                        <a:rPr lang="en-CA" sz="1300" i="1" kern="1200">
                                          <a:effectLst/>
                                          <a:latin typeface="Cambria Math" panose="02040503050406030204" pitchFamily="18" charset="0"/>
                                        </a:rPr>
                                      </m:ctrlPr>
                                    </m:fPr>
                                    <m:num>
                                      <m:r>
                                        <a:rPr lang="en-US" sz="1300" kern="1200">
                                          <a:effectLst/>
                                          <a:latin typeface="Cambria Math" panose="02040503050406030204" pitchFamily="18" charset="0"/>
                                        </a:rPr>
                                        <m:t>11−3</m:t>
                                      </m:r>
                                    </m:num>
                                    <m:den>
                                      <m:r>
                                        <a:rPr lang="en-US" sz="1300" kern="1200">
                                          <a:effectLst/>
                                          <a:latin typeface="Cambria Math" panose="02040503050406030204" pitchFamily="18" charset="0"/>
                                        </a:rPr>
                                        <m:t>6</m:t>
                                      </m:r>
                                    </m:den>
                                  </m:f>
                                  <m:r>
                                    <a:rPr lang="en-US" sz="1300" kern="1200">
                                      <a:effectLst/>
                                      <a:latin typeface="Cambria Math" panose="02040503050406030204" pitchFamily="18" charset="0"/>
                                    </a:rPr>
                                    <m:t>)</m:t>
                                  </m:r>
                                </m:e>
                                <m:sup/>
                              </m:sSup>
                            </m:oMath>
                          </a14:m>
                          <a:r>
                            <a:rPr lang="en-US" sz="1300" kern="1200" dirty="0">
                              <a:effectLst/>
                            </a:rPr>
                            <a:t> = 1.33</a:t>
                          </a: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nSpc>
                              <a:spcPct val="107000"/>
                            </a:lnSpc>
                            <a:spcAft>
                              <a:spcPts val="0"/>
                            </a:spcAft>
                          </a:pPr>
                          <a:r>
                            <a:rPr lang="en-US" sz="1300" kern="1200" dirty="0">
                              <a:effectLst/>
                            </a:rPr>
                            <a:t>(</a:t>
                          </a:r>
                          <a14:m>
                            <m:oMath xmlns:m="http://schemas.openxmlformats.org/officeDocument/2006/math">
                              <m:sSup>
                                <m:sSupPr>
                                  <m:ctrlPr>
                                    <a:rPr lang="en-CA" sz="1300" i="1" kern="1200">
                                      <a:effectLst/>
                                      <a:latin typeface="Cambria Math" panose="02040503050406030204" pitchFamily="18" charset="0"/>
                                    </a:rPr>
                                  </m:ctrlPr>
                                </m:sSupPr>
                                <m:e>
                                  <m:f>
                                    <m:fPr>
                                      <m:ctrlPr>
                                        <a:rPr lang="en-CA" sz="1300" i="1" kern="1200">
                                          <a:effectLst/>
                                          <a:latin typeface="Cambria Math" panose="02040503050406030204" pitchFamily="18" charset="0"/>
                                        </a:rPr>
                                      </m:ctrlPr>
                                    </m:fPr>
                                    <m:num>
                                      <m:r>
                                        <a:rPr lang="en-US" sz="1300" kern="1200">
                                          <a:effectLst/>
                                          <a:latin typeface="Cambria Math" panose="02040503050406030204" pitchFamily="18" charset="0"/>
                                        </a:rPr>
                                        <m:t>11−3</m:t>
                                      </m:r>
                                    </m:num>
                                    <m:den>
                                      <m:r>
                                        <a:rPr lang="en-US" sz="1300" kern="1200">
                                          <a:effectLst/>
                                          <a:latin typeface="Cambria Math" panose="02040503050406030204" pitchFamily="18" charset="0"/>
                                        </a:rPr>
                                        <m:t>6</m:t>
                                      </m:r>
                                    </m:den>
                                  </m:f>
                                  <m:r>
                                    <a:rPr lang="en-US" sz="1300" kern="1200">
                                      <a:effectLst/>
                                      <a:latin typeface="Cambria Math" panose="02040503050406030204" pitchFamily="18" charset="0"/>
                                    </a:rPr>
                                    <m:t>)</m:t>
                                  </m:r>
                                </m:e>
                                <m:sup>
                                  <m:r>
                                    <a:rPr lang="en-US" sz="1300" kern="1200">
                                      <a:effectLst/>
                                      <a:latin typeface="Cambria Math" panose="02040503050406030204" pitchFamily="18" charset="0"/>
                                    </a:rPr>
                                    <m:t>2</m:t>
                                  </m:r>
                                </m:sup>
                              </m:sSup>
                            </m:oMath>
                          </a14:m>
                          <a:r>
                            <a:rPr lang="en-US" sz="1300" kern="1200" dirty="0">
                              <a:effectLst/>
                            </a:rPr>
                            <a:t> = </a:t>
                          </a:r>
                          <a:r>
                            <a:rPr lang="en-US" sz="2400" kern="1200" dirty="0">
                              <a:effectLst/>
                            </a:rPr>
                            <a:t>1.78</a:t>
                          </a: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extLst>
                      <a:ext uri="{0D108BD9-81ED-4DB2-BD59-A6C34878D82A}">
                        <a16:rowId xmlns:a16="http://schemas.microsoft.com/office/drawing/2014/main" val="3192521595"/>
                      </a:ext>
                    </a:extLst>
                  </a:tr>
                  <a:tr h="286430">
                    <a:tc>
                      <a:txBody>
                        <a:bodyPr/>
                        <a:lstStyle/>
                        <a:p>
                          <a:pPr algn="ctr">
                            <a:lnSpc>
                              <a:spcPct val="107000"/>
                            </a:lnSpc>
                            <a:spcAft>
                              <a:spcPts val="0"/>
                            </a:spcAft>
                          </a:pPr>
                          <a:r>
                            <a:rPr lang="en-US" sz="1800" kern="1200">
                              <a:effectLst/>
                            </a:rPr>
                            <a:t>B</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dirty="0">
                              <a:effectLst/>
                            </a:rPr>
                            <a:t>2</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dirty="0">
                              <a:effectLst/>
                            </a:rPr>
                            <a:t>5</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dirty="0">
                              <a:effectLst/>
                            </a:rPr>
                            <a:t>8</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CA" sz="18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CA" sz="1600" dirty="0">
                              <a:effectLst/>
                            </a:rPr>
                            <a:t> </a:t>
                          </a:r>
                          <a:endParaRPr lang="en-CA"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r>
                            <a:rPr lang="en-CA" sz="1600" dirty="0">
                              <a:effectLst/>
                            </a:rPr>
                            <a:t> </a:t>
                          </a:r>
                          <a:endParaRPr lang="en-CA"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r>
                            <a:rPr lang="en-CA" sz="1600" dirty="0">
                              <a:effectLst/>
                            </a:rPr>
                            <a:t> </a:t>
                          </a:r>
                          <a:endParaRPr lang="en-CA"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extLst>
                      <a:ext uri="{0D108BD9-81ED-4DB2-BD59-A6C34878D82A}">
                        <a16:rowId xmlns:a16="http://schemas.microsoft.com/office/drawing/2014/main" val="3216670448"/>
                      </a:ext>
                    </a:extLst>
                  </a:tr>
                  <a:tr h="290354">
                    <a:tc>
                      <a:txBody>
                        <a:bodyPr/>
                        <a:lstStyle/>
                        <a:p>
                          <a:pPr algn="ctr">
                            <a:lnSpc>
                              <a:spcPct val="107000"/>
                            </a:lnSpc>
                            <a:spcAft>
                              <a:spcPts val="0"/>
                            </a:spcAft>
                          </a:pPr>
                          <a:r>
                            <a:rPr lang="en-US" sz="1800" kern="1200">
                              <a:effectLst/>
                            </a:rPr>
                            <a:t>C</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dirty="0">
                              <a:effectLst/>
                            </a:rPr>
                            <a:t>3</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dirty="0">
                              <a:effectLst/>
                            </a:rPr>
                            <a:t>6</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dirty="0">
                              <a:effectLst/>
                            </a:rPr>
                            <a:t>9</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endParaRPr lang="en-CA" dirty="0"/>
                        </a:p>
                      </a:txBody>
                      <a:tcPr marL="54042" marR="54042" marT="0" marB="0" anchor="ctr"/>
                    </a:tc>
                    <a:tc>
                      <a:txBody>
                        <a:bodyPr/>
                        <a:lstStyle/>
                        <a:p>
                          <a:pPr algn="ctr">
                            <a:lnSpc>
                              <a:spcPct val="107000"/>
                            </a:lnSpc>
                            <a:spcAft>
                              <a:spcPts val="0"/>
                            </a:spcAft>
                          </a:pPr>
                          <a:endParaRPr lang="en-CA"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endParaRPr lang="en-CA"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endParaRPr lang="en-CA"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extLst>
                      <a:ext uri="{0D108BD9-81ED-4DB2-BD59-A6C34878D82A}">
                        <a16:rowId xmlns:a16="http://schemas.microsoft.com/office/drawing/2014/main" val="474983324"/>
                      </a:ext>
                    </a:extLst>
                  </a:tr>
                  <a:tr h="286430">
                    <a:tc>
                      <a:txBody>
                        <a:bodyPr/>
                        <a:lstStyle/>
                        <a:p>
                          <a:pPr algn="ctr">
                            <a:lnSpc>
                              <a:spcPct val="107000"/>
                            </a:lnSpc>
                            <a:spcAft>
                              <a:spcPts val="0"/>
                            </a:spcAft>
                          </a:pPr>
                          <a:r>
                            <a:rPr lang="en-US" sz="1800" kern="1200">
                              <a:effectLst/>
                            </a:rPr>
                            <a:t>D</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a:effectLst/>
                            </a:rPr>
                            <a:t>8</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dirty="0">
                              <a:effectLst/>
                            </a:rPr>
                            <a:t>12</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dirty="0">
                              <a:effectLst/>
                            </a:rPr>
                            <a:t>20</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endParaRPr lang="en-CA"/>
                        </a:p>
                      </a:txBody>
                      <a:tcPr marL="54042" marR="54042" marT="0" marB="0" anchor="ctr"/>
                    </a:tc>
                    <a:tc>
                      <a:txBody>
                        <a:bodyPr/>
                        <a:lstStyle/>
                        <a:p>
                          <a:pPr algn="ctr">
                            <a:lnSpc>
                              <a:spcPct val="107000"/>
                            </a:lnSpc>
                            <a:spcAft>
                              <a:spcPts val="0"/>
                            </a:spcAft>
                          </a:pPr>
                          <a:endParaRPr lang="en-CA"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endParaRPr lang="en-CA"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endParaRPr lang="en-CA"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extLst>
                      <a:ext uri="{0D108BD9-81ED-4DB2-BD59-A6C34878D82A}">
                        <a16:rowId xmlns:a16="http://schemas.microsoft.com/office/drawing/2014/main" val="3659000221"/>
                      </a:ext>
                    </a:extLst>
                  </a:tr>
                  <a:tr h="286430">
                    <a:tc>
                      <a:txBody>
                        <a:bodyPr/>
                        <a:lstStyle/>
                        <a:p>
                          <a:pPr algn="ctr">
                            <a:lnSpc>
                              <a:spcPct val="107000"/>
                            </a:lnSpc>
                            <a:spcAft>
                              <a:spcPts val="0"/>
                            </a:spcAft>
                          </a:pPr>
                          <a:r>
                            <a:rPr lang="en-US" sz="1800" kern="1200">
                              <a:effectLst/>
                            </a:rPr>
                            <a:t>E</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a:effectLst/>
                            </a:rPr>
                            <a:t>3</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a:effectLst/>
                            </a:rPr>
                            <a:t>5</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dirty="0">
                              <a:effectLst/>
                            </a:rPr>
                            <a:t>12</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endParaRPr lang="en-CA"/>
                        </a:p>
                      </a:txBody>
                      <a:tcPr marL="54042" marR="54042" marT="0" marB="0" anchor="ctr"/>
                    </a:tc>
                    <a:tc>
                      <a:txBody>
                        <a:bodyPr/>
                        <a:lstStyle/>
                        <a:p>
                          <a:pPr algn="ctr">
                            <a:lnSpc>
                              <a:spcPct val="107000"/>
                            </a:lnSpc>
                            <a:spcAft>
                              <a:spcPts val="0"/>
                            </a:spcAft>
                          </a:pPr>
                          <a:endParaRPr lang="en-CA" sz="105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endParaRPr lang="en-CA"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endParaRPr lang="en-CA"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extLst>
                      <a:ext uri="{0D108BD9-81ED-4DB2-BD59-A6C34878D82A}">
                        <a16:rowId xmlns:a16="http://schemas.microsoft.com/office/drawing/2014/main" val="514191223"/>
                      </a:ext>
                    </a:extLst>
                  </a:tr>
                  <a:tr h="286430">
                    <a:tc>
                      <a:txBody>
                        <a:bodyPr/>
                        <a:lstStyle/>
                        <a:p>
                          <a:pPr algn="ctr">
                            <a:lnSpc>
                              <a:spcPct val="107000"/>
                            </a:lnSpc>
                            <a:spcAft>
                              <a:spcPts val="0"/>
                            </a:spcAft>
                          </a:pPr>
                          <a:r>
                            <a:rPr lang="en-US" sz="1800" kern="1200">
                              <a:effectLst/>
                            </a:rPr>
                            <a:t>F</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a:effectLst/>
                            </a:rPr>
                            <a:t>2</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a:effectLst/>
                            </a:rPr>
                            <a:t>4</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dirty="0">
                              <a:effectLst/>
                            </a:rPr>
                            <a:t>7</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endParaRPr lang="en-CA"/>
                        </a:p>
                      </a:txBody>
                      <a:tcPr marL="54042" marR="54042" marT="0" marB="0" anchor="ctr"/>
                    </a:tc>
                    <a:tc>
                      <a:txBody>
                        <a:bodyPr/>
                        <a:lstStyle/>
                        <a:p>
                          <a:pPr algn="ctr">
                            <a:lnSpc>
                              <a:spcPct val="107000"/>
                            </a:lnSpc>
                            <a:spcAft>
                              <a:spcPts val="0"/>
                            </a:spcAft>
                          </a:pPr>
                          <a:endParaRPr lang="en-CA"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endParaRPr lang="en-CA"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endParaRPr lang="en-CA"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extLst>
                      <a:ext uri="{0D108BD9-81ED-4DB2-BD59-A6C34878D82A}">
                        <a16:rowId xmlns:a16="http://schemas.microsoft.com/office/drawing/2014/main" val="1481613785"/>
                      </a:ext>
                    </a:extLst>
                  </a:tr>
                  <a:tr h="286430">
                    <a:tc>
                      <a:txBody>
                        <a:bodyPr/>
                        <a:lstStyle/>
                        <a:p>
                          <a:pPr algn="ctr">
                            <a:lnSpc>
                              <a:spcPct val="107000"/>
                            </a:lnSpc>
                            <a:spcAft>
                              <a:spcPts val="0"/>
                            </a:spcAft>
                          </a:pPr>
                          <a:r>
                            <a:rPr lang="en-US" sz="1800" kern="1200">
                              <a:effectLst/>
                            </a:rPr>
                            <a:t>G</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a:effectLst/>
                            </a:rPr>
                            <a:t>6</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a:effectLst/>
                            </a:rPr>
                            <a:t>9</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dirty="0">
                              <a:effectLst/>
                            </a:rPr>
                            <a:t>14</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endParaRPr lang="en-CA"/>
                        </a:p>
                      </a:txBody>
                      <a:tcPr marL="54042" marR="54042" marT="0" marB="0" anchor="ctr"/>
                    </a:tc>
                    <a:tc>
                      <a:txBody>
                        <a:bodyPr/>
                        <a:lstStyle/>
                        <a:p>
                          <a:pPr algn="ctr">
                            <a:lnSpc>
                              <a:spcPct val="107000"/>
                            </a:lnSpc>
                            <a:spcAft>
                              <a:spcPts val="0"/>
                            </a:spcAft>
                          </a:pPr>
                          <a:endParaRPr lang="en-CA" sz="105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endParaRPr lang="en-CA" sz="105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endParaRPr lang="en-CA"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extLst>
                      <a:ext uri="{0D108BD9-81ED-4DB2-BD59-A6C34878D82A}">
                        <a16:rowId xmlns:a16="http://schemas.microsoft.com/office/drawing/2014/main" val="2578351713"/>
                      </a:ext>
                    </a:extLst>
                  </a:tr>
                  <a:tr h="286430">
                    <a:tc>
                      <a:txBody>
                        <a:bodyPr/>
                        <a:lstStyle/>
                        <a:p>
                          <a:pPr algn="ctr">
                            <a:lnSpc>
                              <a:spcPct val="107000"/>
                            </a:lnSpc>
                            <a:spcAft>
                              <a:spcPts val="0"/>
                            </a:spcAft>
                          </a:pPr>
                          <a:r>
                            <a:rPr lang="en-US" sz="1800" kern="1200">
                              <a:effectLst/>
                            </a:rPr>
                            <a:t>H</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a:effectLst/>
                            </a:rPr>
                            <a:t>1</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a:effectLst/>
                            </a:rPr>
                            <a:t>2</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dirty="0">
                              <a:effectLst/>
                            </a:rPr>
                            <a:t>4</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endParaRPr lang="en-CA" dirty="0"/>
                        </a:p>
                      </a:txBody>
                      <a:tcPr marL="54042" marR="54042" marT="0" marB="0" anchor="ctr"/>
                    </a:tc>
                    <a:tc>
                      <a:txBody>
                        <a:bodyPr/>
                        <a:lstStyle/>
                        <a:p>
                          <a:pPr algn="ctr">
                            <a:lnSpc>
                              <a:spcPct val="107000"/>
                            </a:lnSpc>
                            <a:spcAft>
                              <a:spcPts val="0"/>
                            </a:spcAft>
                          </a:pPr>
                          <a:endParaRPr lang="en-CA"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endParaRPr lang="en-CA"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endParaRPr lang="en-CA"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extLst>
                      <a:ext uri="{0D108BD9-81ED-4DB2-BD59-A6C34878D82A}">
                        <a16:rowId xmlns:a16="http://schemas.microsoft.com/office/drawing/2014/main" val="2345028987"/>
                      </a:ext>
                    </a:extLst>
                  </a:tr>
                  <a:tr h="406303">
                    <a:tc gridSpan="5">
                      <a:txBody>
                        <a:bodyPr/>
                        <a:lstStyle/>
                        <a:p>
                          <a:pPr>
                            <a:lnSpc>
                              <a:spcPct val="107000"/>
                            </a:lnSpc>
                            <a:spcAft>
                              <a:spcPts val="0"/>
                            </a:spcAft>
                          </a:pPr>
                          <a:r>
                            <a:rPr lang="en-US" sz="1300" kern="1200" dirty="0">
                              <a:effectLst/>
                            </a:rPr>
                            <a:t>Project Duration - total of TE on Critical Path only, you only had to fill in some rows</a:t>
                          </a: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a:txBody>
                        <a:bodyPr/>
                        <a:lstStyle/>
                        <a:p>
                          <a:pPr algn="ctr">
                            <a:lnSpc>
                              <a:spcPct val="107000"/>
                            </a:lnSpc>
                            <a:spcAft>
                              <a:spcPts val="0"/>
                            </a:spcAft>
                          </a:pPr>
                          <a:r>
                            <a:rPr lang="en-CA" sz="1300" dirty="0">
                              <a:effectLst/>
                            </a:rPr>
                            <a:t> </a:t>
                          </a: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CA" sz="1300">
                              <a:effectLst/>
                            </a:rPr>
                            <a:t>NA</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CA" sz="1300">
                              <a:effectLst/>
                            </a:rPr>
                            <a:t>NA</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extLst>
                      <a:ext uri="{0D108BD9-81ED-4DB2-BD59-A6C34878D82A}">
                        <a16:rowId xmlns:a16="http://schemas.microsoft.com/office/drawing/2014/main" val="4152194256"/>
                      </a:ext>
                    </a:extLst>
                  </a:tr>
                  <a:tr h="406303">
                    <a:tc gridSpan="5">
                      <a:txBody>
                        <a:bodyPr/>
                        <a:lstStyle/>
                        <a:p>
                          <a:pPr algn="r">
                            <a:lnSpc>
                              <a:spcPct val="107000"/>
                            </a:lnSpc>
                            <a:spcAft>
                              <a:spcPts val="0"/>
                            </a:spcAft>
                          </a:pPr>
                          <a:r>
                            <a:rPr lang="en-US" sz="1300" kern="1200">
                              <a:effectLst/>
                            </a:rPr>
                            <a:t>Project Variance - total of variances on Critical Path only, you only had to fill in some rows</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a:txBody>
                        <a:bodyPr/>
                        <a:lstStyle/>
                        <a:p>
                          <a:pPr algn="ctr">
                            <a:lnSpc>
                              <a:spcPct val="107000"/>
                            </a:lnSpc>
                            <a:spcAft>
                              <a:spcPts val="0"/>
                            </a:spcAft>
                          </a:pPr>
                          <a:r>
                            <a:rPr lang="en-CA" sz="1300">
                              <a:effectLst/>
                            </a:rPr>
                            <a:t>NA</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CA" sz="1300">
                              <a:effectLst/>
                            </a:rPr>
                            <a:t>NA</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extLst>
                      <a:ext uri="{0D108BD9-81ED-4DB2-BD59-A6C34878D82A}">
                        <a16:rowId xmlns:a16="http://schemas.microsoft.com/office/drawing/2014/main" val="729859756"/>
                      </a:ext>
                    </a:extLst>
                  </a:tr>
                  <a:tr h="406303">
                    <a:tc gridSpan="5">
                      <a:txBody>
                        <a:bodyPr/>
                        <a:lstStyle/>
                        <a:p>
                          <a:pPr algn="r">
                            <a:lnSpc>
                              <a:spcPct val="107000"/>
                            </a:lnSpc>
                            <a:spcAft>
                              <a:spcPts val="0"/>
                            </a:spcAft>
                          </a:pPr>
                          <a:r>
                            <a:rPr lang="en-US" sz="1300" kern="1200" dirty="0">
                              <a:effectLst/>
                            </a:rPr>
                            <a:t>Project Standard Deviation - square root of critical path variance total</a:t>
                          </a: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a:txBody>
                        <a:bodyPr/>
                        <a:lstStyle/>
                        <a:p>
                          <a:pPr algn="ctr">
                            <a:lnSpc>
                              <a:spcPct val="107000"/>
                            </a:lnSpc>
                            <a:spcAft>
                              <a:spcPts val="0"/>
                            </a:spcAft>
                          </a:pPr>
                          <a:r>
                            <a:rPr lang="en-CA" sz="1300">
                              <a:effectLst/>
                            </a:rPr>
                            <a:t>NA</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CA" sz="1300">
                              <a:effectLst/>
                            </a:rPr>
                            <a:t>NA</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extLst>
                      <a:ext uri="{0D108BD9-81ED-4DB2-BD59-A6C34878D82A}">
                        <a16:rowId xmlns:a16="http://schemas.microsoft.com/office/drawing/2014/main" val="2082305048"/>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3736397247"/>
                  </p:ext>
                </p:extLst>
              </p:nvPr>
            </p:nvGraphicFramePr>
            <p:xfrm>
              <a:off x="330920" y="1226864"/>
              <a:ext cx="8534136" cy="4436842"/>
            </p:xfrm>
            <a:graphic>
              <a:graphicData uri="http://schemas.openxmlformats.org/drawingml/2006/table">
                <a:tbl>
                  <a:tblPr firstRow="1" bandRow="1">
                    <a:tableStyleId>{5C22544A-7EE6-4342-B048-85BDC9FD1C3A}</a:tableStyleId>
                  </a:tblPr>
                  <a:tblGrid>
                    <a:gridCol w="801558">
                      <a:extLst>
                        <a:ext uri="{9D8B030D-6E8A-4147-A177-3AD203B41FA5}">
                          <a16:colId xmlns:a16="http://schemas.microsoft.com/office/drawing/2014/main" val="1201185204"/>
                        </a:ext>
                      </a:extLst>
                    </a:gridCol>
                    <a:gridCol w="1067361">
                      <a:extLst>
                        <a:ext uri="{9D8B030D-6E8A-4147-A177-3AD203B41FA5}">
                          <a16:colId xmlns:a16="http://schemas.microsoft.com/office/drawing/2014/main" val="1281199899"/>
                        </a:ext>
                      </a:extLst>
                    </a:gridCol>
                    <a:gridCol w="600428">
                      <a:extLst>
                        <a:ext uri="{9D8B030D-6E8A-4147-A177-3AD203B41FA5}">
                          <a16:colId xmlns:a16="http://schemas.microsoft.com/office/drawing/2014/main" val="3892026508"/>
                        </a:ext>
                      </a:extLst>
                    </a:gridCol>
                    <a:gridCol w="1005657">
                      <a:extLst>
                        <a:ext uri="{9D8B030D-6E8A-4147-A177-3AD203B41FA5}">
                          <a16:colId xmlns:a16="http://schemas.microsoft.com/office/drawing/2014/main" val="279639052"/>
                        </a:ext>
                      </a:extLst>
                    </a:gridCol>
                    <a:gridCol w="656198">
                      <a:extLst>
                        <a:ext uri="{9D8B030D-6E8A-4147-A177-3AD203B41FA5}">
                          <a16:colId xmlns:a16="http://schemas.microsoft.com/office/drawing/2014/main" val="512417159"/>
                        </a:ext>
                      </a:extLst>
                    </a:gridCol>
                    <a:gridCol w="1329009">
                      <a:extLst>
                        <a:ext uri="{9D8B030D-6E8A-4147-A177-3AD203B41FA5}">
                          <a16:colId xmlns:a16="http://schemas.microsoft.com/office/drawing/2014/main" val="3844395728"/>
                        </a:ext>
                      </a:extLst>
                    </a:gridCol>
                    <a:gridCol w="1261371">
                      <a:extLst>
                        <a:ext uri="{9D8B030D-6E8A-4147-A177-3AD203B41FA5}">
                          <a16:colId xmlns:a16="http://schemas.microsoft.com/office/drawing/2014/main" val="439793718"/>
                        </a:ext>
                      </a:extLst>
                    </a:gridCol>
                    <a:gridCol w="1812554">
                      <a:extLst>
                        <a:ext uri="{9D8B030D-6E8A-4147-A177-3AD203B41FA5}">
                          <a16:colId xmlns:a16="http://schemas.microsoft.com/office/drawing/2014/main" val="2410511421"/>
                        </a:ext>
                      </a:extLst>
                    </a:gridCol>
                  </a:tblGrid>
                  <a:tr h="538163">
                    <a:tc>
                      <a:txBody>
                        <a:bodyPr/>
                        <a:lstStyle/>
                        <a:p>
                          <a:pPr algn="ctr">
                            <a:lnSpc>
                              <a:spcPct val="107000"/>
                            </a:lnSpc>
                            <a:spcAft>
                              <a:spcPts val="0"/>
                            </a:spcAft>
                          </a:pPr>
                          <a:r>
                            <a:rPr lang="en-US" sz="1100" kern="1200" dirty="0">
                              <a:effectLst/>
                            </a:rPr>
                            <a:t>Activity</a:t>
                          </a: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r>
                            <a:rPr lang="en-US" sz="1100" kern="1200" dirty="0">
                              <a:effectLst/>
                            </a:rPr>
                            <a:t>Optimistic (a)</a:t>
                          </a: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r>
                            <a:rPr lang="en-US" sz="1100" kern="1200">
                              <a:effectLst/>
                            </a:rPr>
                            <a:t>Most Likely (m)</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r>
                            <a:rPr lang="en-US" sz="1100" kern="1200">
                              <a:effectLst/>
                            </a:rPr>
                            <a:t>Pessimistic (b)</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r>
                            <a:rPr lang="en-US" sz="1100" kern="1200" dirty="0">
                              <a:effectLst/>
                            </a:rPr>
                            <a:t>On Critical Path? </a:t>
                          </a: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r>
                            <a:rPr lang="en-US" sz="1100" kern="1200" dirty="0">
                              <a:effectLst/>
                            </a:rPr>
                            <a:t>Expected Time </a:t>
                          </a:r>
                          <a:r>
                            <a:rPr lang="en-US" sz="1100" kern="1200" dirty="0" smtClean="0">
                              <a:effectLst/>
                            </a:rPr>
                            <a:t>TE</a:t>
                          </a:r>
                        </a:p>
                        <a:p>
                          <a:pPr algn="ctr">
                            <a:lnSpc>
                              <a:spcPct val="107000"/>
                            </a:lnSpc>
                            <a:spcAft>
                              <a:spcPts val="0"/>
                            </a:spcAft>
                          </a:pPr>
                          <a:r>
                            <a:rPr lang="en-US" sz="1800" kern="1200" dirty="0" smtClean="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(a+4m+b)/6</a:t>
                          </a:r>
                          <a:endParaRPr lang="en-CA" sz="9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r>
                            <a:rPr lang="en-US" sz="1100" kern="1200" dirty="0">
                              <a:effectLst/>
                            </a:rPr>
                            <a:t>Standard </a:t>
                          </a:r>
                          <a:r>
                            <a:rPr lang="en-US" sz="1100" kern="1200" dirty="0" smtClean="0">
                              <a:effectLst/>
                            </a:rPr>
                            <a:t>Dev</a:t>
                          </a:r>
                        </a:p>
                        <a:p>
                          <a:pPr algn="ctr">
                            <a:lnSpc>
                              <a:spcPct val="107000"/>
                            </a:lnSpc>
                            <a:spcAft>
                              <a:spcPts val="0"/>
                            </a:spcAft>
                          </a:pPr>
                          <a:r>
                            <a:rPr lang="en-US" sz="1800" kern="1200" dirty="0" smtClean="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(b-a)/6</a:t>
                          </a:r>
                          <a:endParaRPr lang="en-CA" sz="9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r>
                            <a:rPr lang="en-US" sz="1100" kern="1200" dirty="0">
                              <a:effectLst/>
                            </a:rPr>
                            <a:t>Variance [(b-a)/6]² or </a:t>
                          </a:r>
                          <a:endParaRPr lang="en-US" sz="1100" kern="1200" dirty="0" smtClean="0">
                            <a:effectLst/>
                          </a:endParaRPr>
                        </a:p>
                        <a:p>
                          <a:pPr algn="ctr">
                            <a:lnSpc>
                              <a:spcPct val="107000"/>
                            </a:lnSpc>
                            <a:spcAft>
                              <a:spcPts val="0"/>
                            </a:spcAft>
                          </a:pPr>
                          <a:r>
                            <a:rPr lang="en-US" sz="1600" kern="1200" dirty="0" err="1" smtClean="0">
                              <a:solidFill>
                                <a:srgbClr val="FFFF00"/>
                              </a:solidFill>
                              <a:effectLst/>
                            </a:rPr>
                            <a:t>Std</a:t>
                          </a:r>
                          <a:r>
                            <a:rPr lang="en-US" sz="1600" kern="1200" dirty="0" smtClean="0">
                              <a:solidFill>
                                <a:srgbClr val="FFFF00"/>
                              </a:solidFill>
                              <a:effectLst/>
                            </a:rPr>
                            <a:t> Dev Squared</a:t>
                          </a:r>
                          <a:endParaRPr lang="en-CA" sz="1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extLst>
                      <a:ext uri="{0D108BD9-81ED-4DB2-BD59-A6C34878D82A}">
                        <a16:rowId xmlns:a16="http://schemas.microsoft.com/office/drawing/2014/main" val="1514042124"/>
                      </a:ext>
                    </a:extLst>
                  </a:tr>
                  <a:tr h="572422">
                    <a:tc>
                      <a:txBody>
                        <a:bodyPr/>
                        <a:lstStyle/>
                        <a:p>
                          <a:pPr algn="ctr">
                            <a:lnSpc>
                              <a:spcPct val="107000"/>
                            </a:lnSpc>
                            <a:spcAft>
                              <a:spcPts val="0"/>
                            </a:spcAft>
                          </a:pPr>
                          <a:r>
                            <a:rPr lang="en-US" sz="1800" kern="1200" dirty="0">
                              <a:effectLst/>
                            </a:rPr>
                            <a:t>A</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dirty="0">
                              <a:effectLst/>
                            </a:rPr>
                            <a:t>3</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dirty="0">
                              <a:effectLst/>
                            </a:rPr>
                            <a:t>4</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dirty="0">
                              <a:effectLst/>
                            </a:rPr>
                            <a:t>11</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CA" sz="1800">
                              <a:effectLst/>
                            </a:rPr>
                            <a:t>Y</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endParaRPr lang="en-US"/>
                        </a:p>
                      </a:txBody>
                      <a:tcPr marL="54042" marR="54042" marT="0" marB="0">
                        <a:blipFill>
                          <a:blip r:embed="rId3"/>
                          <a:stretch>
                            <a:fillRect l="-311468" t="-101064" r="-233486" b="-596809"/>
                          </a:stretch>
                        </a:blipFill>
                      </a:tcPr>
                    </a:tc>
                    <a:tc>
                      <a:txBody>
                        <a:bodyPr/>
                        <a:lstStyle/>
                        <a:p>
                          <a:endParaRPr lang="en-US"/>
                        </a:p>
                      </a:txBody>
                      <a:tcPr marL="54042" marR="54042" marT="0" marB="0">
                        <a:blipFill>
                          <a:blip r:embed="rId3"/>
                          <a:stretch>
                            <a:fillRect l="-433333" t="-101064" r="-145894" b="-596809"/>
                          </a:stretch>
                        </a:blipFill>
                      </a:tcPr>
                    </a:tc>
                    <a:tc>
                      <a:txBody>
                        <a:bodyPr/>
                        <a:lstStyle/>
                        <a:p>
                          <a:endParaRPr lang="en-US"/>
                        </a:p>
                      </a:txBody>
                      <a:tcPr marL="54042" marR="54042" marT="0" marB="0">
                        <a:blipFill>
                          <a:blip r:embed="rId3"/>
                          <a:stretch>
                            <a:fillRect l="-370470" t="-101064" r="-1342" b="-596809"/>
                          </a:stretch>
                        </a:blipFill>
                      </a:tcPr>
                    </a:tc>
                    <a:extLst>
                      <a:ext uri="{0D108BD9-81ED-4DB2-BD59-A6C34878D82A}">
                        <a16:rowId xmlns:a16="http://schemas.microsoft.com/office/drawing/2014/main" val="3192521595"/>
                      </a:ext>
                    </a:extLst>
                  </a:tr>
                  <a:tr h="293497">
                    <a:tc>
                      <a:txBody>
                        <a:bodyPr/>
                        <a:lstStyle/>
                        <a:p>
                          <a:pPr algn="ctr">
                            <a:lnSpc>
                              <a:spcPct val="107000"/>
                            </a:lnSpc>
                            <a:spcAft>
                              <a:spcPts val="0"/>
                            </a:spcAft>
                          </a:pPr>
                          <a:r>
                            <a:rPr lang="en-US" sz="1800" kern="1200">
                              <a:effectLst/>
                            </a:rPr>
                            <a:t>B</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dirty="0">
                              <a:effectLst/>
                            </a:rPr>
                            <a:t>2</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dirty="0">
                              <a:effectLst/>
                            </a:rPr>
                            <a:t>5</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dirty="0">
                              <a:effectLst/>
                            </a:rPr>
                            <a:t>8</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CA" sz="18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CA" sz="1600" dirty="0">
                              <a:effectLst/>
                            </a:rPr>
                            <a:t> </a:t>
                          </a:r>
                          <a:endParaRPr lang="en-CA"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r>
                            <a:rPr lang="en-CA" sz="1600" dirty="0">
                              <a:effectLst/>
                            </a:rPr>
                            <a:t> </a:t>
                          </a:r>
                          <a:endParaRPr lang="en-CA"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r>
                            <a:rPr lang="en-CA" sz="1600" dirty="0">
                              <a:effectLst/>
                            </a:rPr>
                            <a:t> </a:t>
                          </a:r>
                          <a:endParaRPr lang="en-CA"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extLst>
                      <a:ext uri="{0D108BD9-81ED-4DB2-BD59-A6C34878D82A}">
                        <a16:rowId xmlns:a16="http://schemas.microsoft.com/office/drawing/2014/main" val="3216670448"/>
                      </a:ext>
                    </a:extLst>
                  </a:tr>
                  <a:tr h="293497">
                    <a:tc>
                      <a:txBody>
                        <a:bodyPr/>
                        <a:lstStyle/>
                        <a:p>
                          <a:pPr algn="ctr">
                            <a:lnSpc>
                              <a:spcPct val="107000"/>
                            </a:lnSpc>
                            <a:spcAft>
                              <a:spcPts val="0"/>
                            </a:spcAft>
                          </a:pPr>
                          <a:r>
                            <a:rPr lang="en-US" sz="1800" kern="1200">
                              <a:effectLst/>
                            </a:rPr>
                            <a:t>C</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dirty="0">
                              <a:effectLst/>
                            </a:rPr>
                            <a:t>3</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dirty="0">
                              <a:effectLst/>
                            </a:rPr>
                            <a:t>6</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dirty="0">
                              <a:effectLst/>
                            </a:rPr>
                            <a:t>9</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endParaRPr lang="en-CA" dirty="0"/>
                        </a:p>
                      </a:txBody>
                      <a:tcPr marL="54042" marR="54042" marT="0" marB="0" anchor="ctr"/>
                    </a:tc>
                    <a:tc>
                      <a:txBody>
                        <a:bodyPr/>
                        <a:lstStyle/>
                        <a:p>
                          <a:pPr algn="ctr">
                            <a:lnSpc>
                              <a:spcPct val="107000"/>
                            </a:lnSpc>
                            <a:spcAft>
                              <a:spcPts val="0"/>
                            </a:spcAft>
                          </a:pPr>
                          <a:endParaRPr lang="en-CA"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endParaRPr lang="en-CA"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endParaRPr lang="en-CA"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extLst>
                      <a:ext uri="{0D108BD9-81ED-4DB2-BD59-A6C34878D82A}">
                        <a16:rowId xmlns:a16="http://schemas.microsoft.com/office/drawing/2014/main" val="474983324"/>
                      </a:ext>
                    </a:extLst>
                  </a:tr>
                  <a:tr h="293497">
                    <a:tc>
                      <a:txBody>
                        <a:bodyPr/>
                        <a:lstStyle/>
                        <a:p>
                          <a:pPr algn="ctr">
                            <a:lnSpc>
                              <a:spcPct val="107000"/>
                            </a:lnSpc>
                            <a:spcAft>
                              <a:spcPts val="0"/>
                            </a:spcAft>
                          </a:pPr>
                          <a:r>
                            <a:rPr lang="en-US" sz="1800" kern="1200">
                              <a:effectLst/>
                            </a:rPr>
                            <a:t>D</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a:effectLst/>
                            </a:rPr>
                            <a:t>8</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dirty="0">
                              <a:effectLst/>
                            </a:rPr>
                            <a:t>12</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dirty="0">
                              <a:effectLst/>
                            </a:rPr>
                            <a:t>20</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endParaRPr lang="en-CA"/>
                        </a:p>
                      </a:txBody>
                      <a:tcPr marL="54042" marR="54042" marT="0" marB="0" anchor="ctr"/>
                    </a:tc>
                    <a:tc>
                      <a:txBody>
                        <a:bodyPr/>
                        <a:lstStyle/>
                        <a:p>
                          <a:pPr algn="ctr">
                            <a:lnSpc>
                              <a:spcPct val="107000"/>
                            </a:lnSpc>
                            <a:spcAft>
                              <a:spcPts val="0"/>
                            </a:spcAft>
                          </a:pPr>
                          <a:endParaRPr lang="en-CA"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endParaRPr lang="en-CA"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endParaRPr lang="en-CA"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extLst>
                      <a:ext uri="{0D108BD9-81ED-4DB2-BD59-A6C34878D82A}">
                        <a16:rowId xmlns:a16="http://schemas.microsoft.com/office/drawing/2014/main" val="3659000221"/>
                      </a:ext>
                    </a:extLst>
                  </a:tr>
                  <a:tr h="293497">
                    <a:tc>
                      <a:txBody>
                        <a:bodyPr/>
                        <a:lstStyle/>
                        <a:p>
                          <a:pPr algn="ctr">
                            <a:lnSpc>
                              <a:spcPct val="107000"/>
                            </a:lnSpc>
                            <a:spcAft>
                              <a:spcPts val="0"/>
                            </a:spcAft>
                          </a:pPr>
                          <a:r>
                            <a:rPr lang="en-US" sz="1800" kern="1200">
                              <a:effectLst/>
                            </a:rPr>
                            <a:t>E</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a:effectLst/>
                            </a:rPr>
                            <a:t>3</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a:effectLst/>
                            </a:rPr>
                            <a:t>5</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dirty="0">
                              <a:effectLst/>
                            </a:rPr>
                            <a:t>12</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endParaRPr lang="en-CA"/>
                        </a:p>
                      </a:txBody>
                      <a:tcPr marL="54042" marR="54042" marT="0" marB="0" anchor="ctr"/>
                    </a:tc>
                    <a:tc>
                      <a:txBody>
                        <a:bodyPr/>
                        <a:lstStyle/>
                        <a:p>
                          <a:pPr algn="ctr">
                            <a:lnSpc>
                              <a:spcPct val="107000"/>
                            </a:lnSpc>
                            <a:spcAft>
                              <a:spcPts val="0"/>
                            </a:spcAft>
                          </a:pPr>
                          <a:endParaRPr lang="en-CA" sz="105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endParaRPr lang="en-CA"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endParaRPr lang="en-CA"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extLst>
                      <a:ext uri="{0D108BD9-81ED-4DB2-BD59-A6C34878D82A}">
                        <a16:rowId xmlns:a16="http://schemas.microsoft.com/office/drawing/2014/main" val="514191223"/>
                      </a:ext>
                    </a:extLst>
                  </a:tr>
                  <a:tr h="293497">
                    <a:tc>
                      <a:txBody>
                        <a:bodyPr/>
                        <a:lstStyle/>
                        <a:p>
                          <a:pPr algn="ctr">
                            <a:lnSpc>
                              <a:spcPct val="107000"/>
                            </a:lnSpc>
                            <a:spcAft>
                              <a:spcPts val="0"/>
                            </a:spcAft>
                          </a:pPr>
                          <a:r>
                            <a:rPr lang="en-US" sz="1800" kern="1200">
                              <a:effectLst/>
                            </a:rPr>
                            <a:t>F</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a:effectLst/>
                            </a:rPr>
                            <a:t>2</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a:effectLst/>
                            </a:rPr>
                            <a:t>4</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dirty="0">
                              <a:effectLst/>
                            </a:rPr>
                            <a:t>7</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endParaRPr lang="en-CA"/>
                        </a:p>
                      </a:txBody>
                      <a:tcPr marL="54042" marR="54042" marT="0" marB="0" anchor="ctr"/>
                    </a:tc>
                    <a:tc>
                      <a:txBody>
                        <a:bodyPr/>
                        <a:lstStyle/>
                        <a:p>
                          <a:pPr algn="ctr">
                            <a:lnSpc>
                              <a:spcPct val="107000"/>
                            </a:lnSpc>
                            <a:spcAft>
                              <a:spcPts val="0"/>
                            </a:spcAft>
                          </a:pPr>
                          <a:endParaRPr lang="en-CA"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endParaRPr lang="en-CA"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endParaRPr lang="en-CA"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extLst>
                      <a:ext uri="{0D108BD9-81ED-4DB2-BD59-A6C34878D82A}">
                        <a16:rowId xmlns:a16="http://schemas.microsoft.com/office/drawing/2014/main" val="1481613785"/>
                      </a:ext>
                    </a:extLst>
                  </a:tr>
                  <a:tr h="293497">
                    <a:tc>
                      <a:txBody>
                        <a:bodyPr/>
                        <a:lstStyle/>
                        <a:p>
                          <a:pPr algn="ctr">
                            <a:lnSpc>
                              <a:spcPct val="107000"/>
                            </a:lnSpc>
                            <a:spcAft>
                              <a:spcPts val="0"/>
                            </a:spcAft>
                          </a:pPr>
                          <a:r>
                            <a:rPr lang="en-US" sz="1800" kern="1200">
                              <a:effectLst/>
                            </a:rPr>
                            <a:t>G</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a:effectLst/>
                            </a:rPr>
                            <a:t>6</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a:effectLst/>
                            </a:rPr>
                            <a:t>9</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dirty="0">
                              <a:effectLst/>
                            </a:rPr>
                            <a:t>14</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endParaRPr lang="en-CA"/>
                        </a:p>
                      </a:txBody>
                      <a:tcPr marL="54042" marR="54042" marT="0" marB="0" anchor="ctr"/>
                    </a:tc>
                    <a:tc>
                      <a:txBody>
                        <a:bodyPr/>
                        <a:lstStyle/>
                        <a:p>
                          <a:pPr algn="ctr">
                            <a:lnSpc>
                              <a:spcPct val="107000"/>
                            </a:lnSpc>
                            <a:spcAft>
                              <a:spcPts val="0"/>
                            </a:spcAft>
                          </a:pPr>
                          <a:endParaRPr lang="en-CA" sz="105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endParaRPr lang="en-CA" sz="105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endParaRPr lang="en-CA"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extLst>
                      <a:ext uri="{0D108BD9-81ED-4DB2-BD59-A6C34878D82A}">
                        <a16:rowId xmlns:a16="http://schemas.microsoft.com/office/drawing/2014/main" val="2578351713"/>
                      </a:ext>
                    </a:extLst>
                  </a:tr>
                  <a:tr h="293497">
                    <a:tc>
                      <a:txBody>
                        <a:bodyPr/>
                        <a:lstStyle/>
                        <a:p>
                          <a:pPr algn="ctr">
                            <a:lnSpc>
                              <a:spcPct val="107000"/>
                            </a:lnSpc>
                            <a:spcAft>
                              <a:spcPts val="0"/>
                            </a:spcAft>
                          </a:pPr>
                          <a:r>
                            <a:rPr lang="en-US" sz="1800" kern="1200">
                              <a:effectLst/>
                            </a:rPr>
                            <a:t>H</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a:effectLst/>
                            </a:rPr>
                            <a:t>1</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a:effectLst/>
                            </a:rPr>
                            <a:t>2</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dirty="0">
                              <a:effectLst/>
                            </a:rPr>
                            <a:t>4</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endParaRPr lang="en-CA" dirty="0"/>
                        </a:p>
                      </a:txBody>
                      <a:tcPr marL="54042" marR="54042" marT="0" marB="0" anchor="ctr"/>
                    </a:tc>
                    <a:tc>
                      <a:txBody>
                        <a:bodyPr/>
                        <a:lstStyle/>
                        <a:p>
                          <a:pPr algn="ctr">
                            <a:lnSpc>
                              <a:spcPct val="107000"/>
                            </a:lnSpc>
                            <a:spcAft>
                              <a:spcPts val="0"/>
                            </a:spcAft>
                          </a:pPr>
                          <a:endParaRPr lang="en-CA"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endParaRPr lang="en-CA"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endParaRPr lang="en-CA"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extLst>
                      <a:ext uri="{0D108BD9-81ED-4DB2-BD59-A6C34878D82A}">
                        <a16:rowId xmlns:a16="http://schemas.microsoft.com/office/drawing/2014/main" val="2345028987"/>
                      </a:ext>
                    </a:extLst>
                  </a:tr>
                  <a:tr h="423926">
                    <a:tc gridSpan="5">
                      <a:txBody>
                        <a:bodyPr/>
                        <a:lstStyle/>
                        <a:p>
                          <a:pPr>
                            <a:lnSpc>
                              <a:spcPct val="107000"/>
                            </a:lnSpc>
                            <a:spcAft>
                              <a:spcPts val="0"/>
                            </a:spcAft>
                          </a:pPr>
                          <a:r>
                            <a:rPr lang="en-US" sz="1300" kern="1200" dirty="0">
                              <a:effectLst/>
                            </a:rPr>
                            <a:t>Project Duration - total of TE on Critical Path only, you only had to fill in some rows</a:t>
                          </a: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a:txBody>
                        <a:bodyPr/>
                        <a:lstStyle/>
                        <a:p>
                          <a:pPr algn="ctr">
                            <a:lnSpc>
                              <a:spcPct val="107000"/>
                            </a:lnSpc>
                            <a:spcAft>
                              <a:spcPts val="0"/>
                            </a:spcAft>
                          </a:pPr>
                          <a:r>
                            <a:rPr lang="en-CA" sz="1300" dirty="0">
                              <a:effectLst/>
                            </a:rPr>
                            <a:t> </a:t>
                          </a: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CA" sz="1300">
                              <a:effectLst/>
                            </a:rPr>
                            <a:t>NA</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CA" sz="1300">
                              <a:effectLst/>
                            </a:rPr>
                            <a:t>NA</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extLst>
                      <a:ext uri="{0D108BD9-81ED-4DB2-BD59-A6C34878D82A}">
                        <a16:rowId xmlns:a16="http://schemas.microsoft.com/office/drawing/2014/main" val="4152194256"/>
                      </a:ext>
                    </a:extLst>
                  </a:tr>
                  <a:tr h="423926">
                    <a:tc gridSpan="5">
                      <a:txBody>
                        <a:bodyPr/>
                        <a:lstStyle/>
                        <a:p>
                          <a:pPr algn="r">
                            <a:lnSpc>
                              <a:spcPct val="107000"/>
                            </a:lnSpc>
                            <a:spcAft>
                              <a:spcPts val="0"/>
                            </a:spcAft>
                          </a:pPr>
                          <a:r>
                            <a:rPr lang="en-US" sz="1300" kern="1200">
                              <a:effectLst/>
                            </a:rPr>
                            <a:t>Project Variance - total of variances on Critical Path only, you only had to fill in some rows</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a:txBody>
                        <a:bodyPr/>
                        <a:lstStyle/>
                        <a:p>
                          <a:pPr algn="ctr">
                            <a:lnSpc>
                              <a:spcPct val="107000"/>
                            </a:lnSpc>
                            <a:spcAft>
                              <a:spcPts val="0"/>
                            </a:spcAft>
                          </a:pPr>
                          <a:r>
                            <a:rPr lang="en-CA" sz="1300">
                              <a:effectLst/>
                            </a:rPr>
                            <a:t>NA</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CA" sz="1300">
                              <a:effectLst/>
                            </a:rPr>
                            <a:t>NA</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extLst>
                      <a:ext uri="{0D108BD9-81ED-4DB2-BD59-A6C34878D82A}">
                        <a16:rowId xmlns:a16="http://schemas.microsoft.com/office/drawing/2014/main" val="729859756"/>
                      </a:ext>
                    </a:extLst>
                  </a:tr>
                  <a:tr h="423926">
                    <a:tc gridSpan="5">
                      <a:txBody>
                        <a:bodyPr/>
                        <a:lstStyle/>
                        <a:p>
                          <a:pPr algn="r">
                            <a:lnSpc>
                              <a:spcPct val="107000"/>
                            </a:lnSpc>
                            <a:spcAft>
                              <a:spcPts val="0"/>
                            </a:spcAft>
                          </a:pPr>
                          <a:r>
                            <a:rPr lang="en-US" sz="1300" kern="1200" dirty="0">
                              <a:effectLst/>
                            </a:rPr>
                            <a:t>Project Standard Deviation - square root of critical path variance total</a:t>
                          </a: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a:txBody>
                        <a:bodyPr/>
                        <a:lstStyle/>
                        <a:p>
                          <a:pPr algn="ctr">
                            <a:lnSpc>
                              <a:spcPct val="107000"/>
                            </a:lnSpc>
                            <a:spcAft>
                              <a:spcPts val="0"/>
                            </a:spcAft>
                          </a:pPr>
                          <a:r>
                            <a:rPr lang="en-CA" sz="1300">
                              <a:effectLst/>
                            </a:rPr>
                            <a:t>NA</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CA" sz="1300">
                              <a:effectLst/>
                            </a:rPr>
                            <a:t>NA</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extLst>
                      <a:ext uri="{0D108BD9-81ED-4DB2-BD59-A6C34878D82A}">
                        <a16:rowId xmlns:a16="http://schemas.microsoft.com/office/drawing/2014/main" val="2082305048"/>
                      </a:ext>
                    </a:extLst>
                  </a:tr>
                </a:tbl>
              </a:graphicData>
            </a:graphic>
          </p:graphicFrame>
        </mc:Fallback>
      </mc:AlternateContent>
      <p:sp>
        <p:nvSpPr>
          <p:cNvPr id="8" name="Title 7"/>
          <p:cNvSpPr>
            <a:spLocks noGrp="1"/>
          </p:cNvSpPr>
          <p:nvPr>
            <p:ph type="title"/>
          </p:nvPr>
        </p:nvSpPr>
        <p:spPr>
          <a:xfrm>
            <a:off x="235692" y="87696"/>
            <a:ext cx="8229600" cy="1066800"/>
          </a:xfrm>
        </p:spPr>
        <p:txBody>
          <a:bodyPr>
            <a:normAutofit/>
          </a:bodyPr>
          <a:lstStyle/>
          <a:p>
            <a:r>
              <a:rPr lang="en-US" sz="3200" dirty="0" smtClean="0"/>
              <a:t>What is the Probability </a:t>
            </a:r>
            <a:r>
              <a:rPr lang="en-US" sz="3200" dirty="0"/>
              <a:t>of </a:t>
            </a:r>
            <a:r>
              <a:rPr lang="en-US" sz="3200" dirty="0" smtClean="0"/>
              <a:t>Project Delta  </a:t>
            </a:r>
            <a:br>
              <a:rPr lang="en-US" sz="3200" dirty="0" smtClean="0"/>
            </a:br>
            <a:r>
              <a:rPr lang="en-US" sz="3200" b="1" i="1" u="sng" dirty="0" smtClean="0">
                <a:solidFill>
                  <a:srgbClr val="FF0000"/>
                </a:solidFill>
              </a:rPr>
              <a:t>Probability less than 32 weeks?</a:t>
            </a:r>
            <a:endParaRPr lang="en-US" sz="3200" b="1" i="1" u="sng" dirty="0">
              <a:solidFill>
                <a:srgbClr val="FF0000"/>
              </a:solidFill>
            </a:endParaRPr>
          </a:p>
        </p:txBody>
      </p:sp>
      <p:sp>
        <p:nvSpPr>
          <p:cNvPr id="4" name="Slide Number Placeholder 3"/>
          <p:cNvSpPr>
            <a:spLocks noGrp="1"/>
          </p:cNvSpPr>
          <p:nvPr>
            <p:ph type="sldNum" sz="quarter" idx="10"/>
          </p:nvPr>
        </p:nvSpPr>
        <p:spPr/>
        <p:txBody>
          <a:bodyPr/>
          <a:lstStyle/>
          <a:p>
            <a:pPr>
              <a:defRPr/>
            </a:pPr>
            <a:fld id="{373570CC-C189-4011-A74F-DC0FFB08CD88}" type="slidenum">
              <a:rPr lang="en-US" smtClean="0"/>
              <a:pPr>
                <a:defRPr/>
              </a:pPr>
              <a:t>31</a:t>
            </a:fld>
            <a:endParaRPr lang="en-US" dirty="0"/>
          </a:p>
        </p:txBody>
      </p:sp>
      <p:graphicFrame>
        <p:nvGraphicFramePr>
          <p:cNvPr id="6" name="Object 5"/>
          <p:cNvGraphicFramePr>
            <a:graphicFrameLocks noGrp="1" noChangeAspect="1"/>
          </p:cNvGraphicFramePr>
          <p:nvPr>
            <p:extLst>
              <p:ext uri="{D42A27DB-BD31-4B8C-83A1-F6EECF244321}">
                <p14:modId xmlns:p14="http://schemas.microsoft.com/office/powerpoint/2010/main" val="555207529"/>
              </p:ext>
            </p:extLst>
          </p:nvPr>
        </p:nvGraphicFramePr>
        <p:xfrm>
          <a:off x="6807657" y="116044"/>
          <a:ext cx="2057399" cy="385233"/>
        </p:xfrm>
        <a:graphic>
          <a:graphicData uri="http://schemas.openxmlformats.org/presentationml/2006/ole">
            <mc:AlternateContent xmlns:mc="http://schemas.openxmlformats.org/markup-compatibility/2006">
              <mc:Choice xmlns:v="urn:schemas-microsoft-com:vml" Requires="v">
                <p:oleObj spid="_x0000_s6440" name="Equation" r:id="rId4" imgW="2286000" imgH="393700" progId="">
                  <p:embed/>
                </p:oleObj>
              </mc:Choice>
              <mc:Fallback>
                <p:oleObj name="Equation" r:id="rId4" imgW="2286000" imgH="393700" progId="">
                  <p:embed/>
                  <p:pic>
                    <p:nvPicPr>
                      <p:cNvPr id="6" name="Object 5"/>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07657" y="116044"/>
                        <a:ext cx="2057399" cy="385233"/>
                      </a:xfrm>
                      <a:prstGeom prst="rect">
                        <a:avLst/>
                      </a:prstGeom>
                      <a:solidFill>
                        <a:srgbClr val="FFCC99"/>
                      </a:solidFill>
                      <a:ln>
                        <a:solidFill>
                          <a:schemeClr val="accent6">
                            <a:shade val="50000"/>
                          </a:schemeClr>
                        </a:solidFill>
                      </a:ln>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513809607"/>
              </p:ext>
            </p:extLst>
          </p:nvPr>
        </p:nvGraphicFramePr>
        <p:xfrm>
          <a:off x="6672843" y="501277"/>
          <a:ext cx="2192213" cy="572424"/>
        </p:xfrm>
        <a:graphic>
          <a:graphicData uri="http://schemas.openxmlformats.org/presentationml/2006/ole">
            <mc:AlternateContent xmlns:mc="http://schemas.openxmlformats.org/markup-compatibility/2006">
              <mc:Choice xmlns:v="urn:schemas-microsoft-com:vml" Requires="v">
                <p:oleObj spid="_x0000_s6441" name="Equation" r:id="rId6" imgW="2095500" imgH="469900" progId="">
                  <p:embed/>
                </p:oleObj>
              </mc:Choice>
              <mc:Fallback>
                <p:oleObj name="Equation" r:id="rId6" imgW="2095500" imgH="469900" progId="">
                  <p:embed/>
                  <p:pic>
                    <p:nvPicPr>
                      <p:cNvPr id="11"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72843" y="501277"/>
                        <a:ext cx="2192213" cy="572424"/>
                      </a:xfrm>
                      <a:prstGeom prst="rect">
                        <a:avLst/>
                      </a:prstGeom>
                      <a:solidFill>
                        <a:srgbClr val="FFCC99"/>
                      </a:solidFill>
                      <a:ln>
                        <a:solidFill>
                          <a:schemeClr val="accent6">
                            <a:shade val="50000"/>
                          </a:schemeClr>
                        </a:solidFill>
                      </a:ln>
                      <a:extLst/>
                    </p:spPr>
                  </p:pic>
                </p:oleObj>
              </mc:Fallback>
            </mc:AlternateContent>
          </a:graphicData>
        </a:graphic>
      </p:graphicFrame>
      <p:sp>
        <p:nvSpPr>
          <p:cNvPr id="2" name="TextBox 1"/>
          <p:cNvSpPr txBox="1"/>
          <p:nvPr/>
        </p:nvSpPr>
        <p:spPr>
          <a:xfrm>
            <a:off x="326094" y="5736846"/>
            <a:ext cx="7531295" cy="5847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1600" b="1" dirty="0" smtClean="0"/>
              <a:t>Key message </a:t>
            </a:r>
            <a:r>
              <a:rPr lang="en-US" sz="1600" dirty="0" smtClean="0"/>
              <a:t>here is we can</a:t>
            </a:r>
            <a:r>
              <a:rPr lang="en-US" sz="1600" dirty="0"/>
              <a:t> </a:t>
            </a:r>
            <a:r>
              <a:rPr lang="en-US" sz="1600" b="1" dirty="0" smtClean="0">
                <a:solidFill>
                  <a:srgbClr val="FF0000"/>
                </a:solidFill>
              </a:rPr>
              <a:t>not</a:t>
            </a:r>
            <a:r>
              <a:rPr lang="en-US" sz="1600" dirty="0" smtClean="0"/>
              <a:t> add up standard deviations of activities to get the standard deviation for a </a:t>
            </a:r>
            <a:r>
              <a:rPr lang="en-US" sz="1600" b="1" dirty="0" smtClean="0"/>
              <a:t>project, we have to use the Project Duration Formula</a:t>
            </a:r>
            <a:endParaRPr lang="en-US" sz="1600" b="1" dirty="0"/>
          </a:p>
        </p:txBody>
      </p:sp>
      <p:sp>
        <p:nvSpPr>
          <p:cNvPr id="12" name="TextBox 11"/>
          <p:cNvSpPr txBox="1"/>
          <p:nvPr/>
        </p:nvSpPr>
        <p:spPr>
          <a:xfrm>
            <a:off x="4239499" y="2438400"/>
            <a:ext cx="4348457" cy="163121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sz="2000" dirty="0" smtClean="0"/>
              <a:t>Back to our </a:t>
            </a:r>
            <a:r>
              <a:rPr lang="en-US" sz="2000" b="1" dirty="0" smtClean="0"/>
              <a:t>Delta</a:t>
            </a:r>
            <a:r>
              <a:rPr lang="en-US" sz="2000" dirty="0" smtClean="0"/>
              <a:t> practice exercise but we now have new duration estimates in PERT format, but not TE nor variances yet, </a:t>
            </a:r>
            <a:r>
              <a:rPr lang="en-US" sz="2000" b="1" dirty="0" smtClean="0">
                <a:solidFill>
                  <a:srgbClr val="FF0000"/>
                </a:solidFill>
              </a:rPr>
              <a:t>note </a:t>
            </a:r>
            <a:r>
              <a:rPr lang="en-US" sz="2000" b="1" u="sng" dirty="0" smtClean="0">
                <a:solidFill>
                  <a:srgbClr val="FF0000"/>
                </a:solidFill>
              </a:rPr>
              <a:t>critical path</a:t>
            </a:r>
            <a:r>
              <a:rPr lang="en-US" sz="2000" b="1" dirty="0" smtClean="0">
                <a:solidFill>
                  <a:srgbClr val="FF0000"/>
                </a:solidFill>
              </a:rPr>
              <a:t> </a:t>
            </a:r>
            <a:r>
              <a:rPr lang="en-US" sz="2000" b="1" dirty="0">
                <a:solidFill>
                  <a:srgbClr val="FF0000"/>
                </a:solidFill>
              </a:rPr>
              <a:t>is A-C-D-F-H</a:t>
            </a:r>
          </a:p>
        </p:txBody>
      </p:sp>
    </p:spTree>
    <p:extLst>
      <p:ext uri="{BB962C8B-B14F-4D97-AF65-F5344CB8AC3E}">
        <p14:creationId xmlns:p14="http://schemas.microsoft.com/office/powerpoint/2010/main" val="30099594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16" name="Table 15"/>
              <p:cNvGraphicFramePr>
                <a:graphicFrameLocks noGrp="1"/>
              </p:cNvGraphicFramePr>
              <p:nvPr>
                <p:extLst>
                  <p:ext uri="{D42A27DB-BD31-4B8C-83A1-F6EECF244321}">
                    <p14:modId xmlns:p14="http://schemas.microsoft.com/office/powerpoint/2010/main" val="3166838145"/>
                  </p:ext>
                </p:extLst>
              </p:nvPr>
            </p:nvGraphicFramePr>
            <p:xfrm>
              <a:off x="326078" y="1002499"/>
              <a:ext cx="8534136" cy="4436842"/>
            </p:xfrm>
            <a:graphic>
              <a:graphicData uri="http://schemas.openxmlformats.org/drawingml/2006/table">
                <a:tbl>
                  <a:tblPr firstRow="1" bandRow="1">
                    <a:tableStyleId>{5C22544A-7EE6-4342-B048-85BDC9FD1C3A}</a:tableStyleId>
                  </a:tblPr>
                  <a:tblGrid>
                    <a:gridCol w="801558">
                      <a:extLst>
                        <a:ext uri="{9D8B030D-6E8A-4147-A177-3AD203B41FA5}">
                          <a16:colId xmlns:a16="http://schemas.microsoft.com/office/drawing/2014/main" val="1201185204"/>
                        </a:ext>
                      </a:extLst>
                    </a:gridCol>
                    <a:gridCol w="929764">
                      <a:extLst>
                        <a:ext uri="{9D8B030D-6E8A-4147-A177-3AD203B41FA5}">
                          <a16:colId xmlns:a16="http://schemas.microsoft.com/office/drawing/2014/main" val="1281199899"/>
                        </a:ext>
                      </a:extLst>
                    </a:gridCol>
                    <a:gridCol w="738025">
                      <a:extLst>
                        <a:ext uri="{9D8B030D-6E8A-4147-A177-3AD203B41FA5}">
                          <a16:colId xmlns:a16="http://schemas.microsoft.com/office/drawing/2014/main" val="3892026508"/>
                        </a:ext>
                      </a:extLst>
                    </a:gridCol>
                    <a:gridCol w="862175">
                      <a:extLst>
                        <a:ext uri="{9D8B030D-6E8A-4147-A177-3AD203B41FA5}">
                          <a16:colId xmlns:a16="http://schemas.microsoft.com/office/drawing/2014/main" val="279639052"/>
                        </a:ext>
                      </a:extLst>
                    </a:gridCol>
                    <a:gridCol w="609600">
                      <a:extLst>
                        <a:ext uri="{9D8B030D-6E8A-4147-A177-3AD203B41FA5}">
                          <a16:colId xmlns:a16="http://schemas.microsoft.com/office/drawing/2014/main" val="512417159"/>
                        </a:ext>
                      </a:extLst>
                    </a:gridCol>
                    <a:gridCol w="1752600">
                      <a:extLst>
                        <a:ext uri="{9D8B030D-6E8A-4147-A177-3AD203B41FA5}">
                          <a16:colId xmlns:a16="http://schemas.microsoft.com/office/drawing/2014/main" val="3844395728"/>
                        </a:ext>
                      </a:extLst>
                    </a:gridCol>
                    <a:gridCol w="1143000">
                      <a:extLst>
                        <a:ext uri="{9D8B030D-6E8A-4147-A177-3AD203B41FA5}">
                          <a16:colId xmlns:a16="http://schemas.microsoft.com/office/drawing/2014/main" val="439793718"/>
                        </a:ext>
                      </a:extLst>
                    </a:gridCol>
                    <a:gridCol w="1697414">
                      <a:extLst>
                        <a:ext uri="{9D8B030D-6E8A-4147-A177-3AD203B41FA5}">
                          <a16:colId xmlns:a16="http://schemas.microsoft.com/office/drawing/2014/main" val="2410511421"/>
                        </a:ext>
                      </a:extLst>
                    </a:gridCol>
                  </a:tblGrid>
                  <a:tr h="533399">
                    <a:tc>
                      <a:txBody>
                        <a:bodyPr/>
                        <a:lstStyle/>
                        <a:p>
                          <a:pPr algn="ctr">
                            <a:lnSpc>
                              <a:spcPct val="107000"/>
                            </a:lnSpc>
                            <a:spcAft>
                              <a:spcPts val="0"/>
                            </a:spcAft>
                          </a:pPr>
                          <a:r>
                            <a:rPr lang="en-US" sz="1100" kern="1200">
                              <a:effectLst/>
                            </a:rPr>
                            <a:t>Activity</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r>
                            <a:rPr lang="en-US" sz="1100" kern="1200" dirty="0">
                              <a:effectLst/>
                            </a:rPr>
                            <a:t>Optimistic (a)</a:t>
                          </a: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r>
                            <a:rPr lang="en-US" sz="1100" kern="1200" dirty="0">
                              <a:effectLst/>
                            </a:rPr>
                            <a:t>Most Likely (m)</a:t>
                          </a: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r>
                            <a:rPr lang="en-US" sz="1100" kern="1200" dirty="0">
                              <a:effectLst/>
                            </a:rPr>
                            <a:t>Pessimistic (b)</a:t>
                          </a: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r>
                            <a:rPr lang="en-US" sz="1100" kern="1200" dirty="0">
                              <a:solidFill>
                                <a:srgbClr val="00B0F0"/>
                              </a:solidFill>
                              <a:effectLst/>
                            </a:rPr>
                            <a:t>On Critical Path? </a:t>
                          </a:r>
                          <a:endParaRPr lang="en-CA" sz="9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solidFill>
                          <a:schemeClr val="bg1"/>
                        </a:solidFill>
                      </a:tcPr>
                    </a:tc>
                    <a:tc>
                      <a:txBody>
                        <a:bodyPr/>
                        <a:lstStyle/>
                        <a:p>
                          <a:pPr algn="ctr">
                            <a:lnSpc>
                              <a:spcPct val="107000"/>
                            </a:lnSpc>
                            <a:spcAft>
                              <a:spcPts val="0"/>
                            </a:spcAft>
                          </a:pPr>
                          <a:r>
                            <a:rPr lang="en-US" sz="1100" kern="1200" dirty="0">
                              <a:effectLst/>
                            </a:rPr>
                            <a:t>Expected Time </a:t>
                          </a:r>
                          <a:r>
                            <a:rPr lang="en-US" sz="1100" kern="1200" dirty="0" smtClean="0">
                              <a:effectLst/>
                            </a:rPr>
                            <a:t>TE</a:t>
                          </a:r>
                        </a:p>
                        <a:p>
                          <a:pPr algn="ctr">
                            <a:lnSpc>
                              <a:spcPct val="107000"/>
                            </a:lnSpc>
                            <a:spcAft>
                              <a:spcPts val="0"/>
                            </a:spcAft>
                          </a:pPr>
                          <a:r>
                            <a:rPr lang="en-US" sz="1800" kern="1200" dirty="0" smtClean="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(a+4m+b)/6</a:t>
                          </a:r>
                          <a:endParaRPr lang="en-CA" sz="9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r>
                            <a:rPr lang="en-US" sz="1100" kern="1200" dirty="0">
                              <a:effectLst/>
                            </a:rPr>
                            <a:t>Standard </a:t>
                          </a:r>
                          <a:r>
                            <a:rPr lang="en-US" sz="1100" kern="1200" dirty="0" smtClean="0">
                              <a:effectLst/>
                            </a:rPr>
                            <a:t>Dev</a:t>
                          </a:r>
                        </a:p>
                        <a:p>
                          <a:pPr algn="ctr">
                            <a:lnSpc>
                              <a:spcPct val="107000"/>
                            </a:lnSpc>
                            <a:spcAft>
                              <a:spcPts val="0"/>
                            </a:spcAft>
                          </a:pPr>
                          <a:r>
                            <a:rPr lang="en-US" sz="1800" kern="1200" dirty="0" smtClean="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(b-a)/6</a:t>
                          </a:r>
                          <a:endParaRPr lang="en-CA" sz="9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r>
                            <a:rPr lang="en-US" sz="1100" kern="1200" dirty="0">
                              <a:effectLst/>
                            </a:rPr>
                            <a:t>Variance [(b-a)/6]² or </a:t>
                          </a:r>
                          <a:endParaRPr lang="en-US" sz="1100" kern="1200" dirty="0" smtClean="0">
                            <a:effectLst/>
                          </a:endParaRPr>
                        </a:p>
                        <a:p>
                          <a:pPr algn="ctr">
                            <a:lnSpc>
                              <a:spcPct val="107000"/>
                            </a:lnSpc>
                            <a:spcAft>
                              <a:spcPts val="0"/>
                            </a:spcAft>
                          </a:pPr>
                          <a:r>
                            <a:rPr lang="en-US" sz="1600" kern="1200" dirty="0" err="1" smtClean="0">
                              <a:solidFill>
                                <a:srgbClr val="FFFF00"/>
                              </a:solidFill>
                              <a:effectLst/>
                            </a:rPr>
                            <a:t>Std</a:t>
                          </a:r>
                          <a:r>
                            <a:rPr lang="en-US" sz="1600" kern="1200" dirty="0" smtClean="0">
                              <a:solidFill>
                                <a:srgbClr val="FFFF00"/>
                              </a:solidFill>
                              <a:effectLst/>
                            </a:rPr>
                            <a:t> Dev Squared</a:t>
                          </a:r>
                          <a:endParaRPr lang="en-CA" sz="1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extLst>
                      <a:ext uri="{0D108BD9-81ED-4DB2-BD59-A6C34878D82A}">
                        <a16:rowId xmlns:a16="http://schemas.microsoft.com/office/drawing/2014/main" val="1514042124"/>
                      </a:ext>
                    </a:extLst>
                  </a:tr>
                  <a:tr h="572422">
                    <a:tc>
                      <a:txBody>
                        <a:bodyPr/>
                        <a:lstStyle/>
                        <a:p>
                          <a:pPr algn="ctr">
                            <a:lnSpc>
                              <a:spcPct val="107000"/>
                            </a:lnSpc>
                            <a:spcAft>
                              <a:spcPts val="0"/>
                            </a:spcAft>
                          </a:pPr>
                          <a:r>
                            <a:rPr lang="en-US" sz="1800" kern="1200" dirty="0">
                              <a:effectLst/>
                            </a:rPr>
                            <a:t>A</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dirty="0">
                              <a:effectLst/>
                            </a:rPr>
                            <a:t>3</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dirty="0">
                              <a:effectLst/>
                            </a:rPr>
                            <a:t>4</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dirty="0">
                              <a:effectLst/>
                            </a:rPr>
                            <a:t>11</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CA" sz="1800" dirty="0">
                              <a:effectLst/>
                              <a:latin typeface="+mn-lt"/>
                              <a:ea typeface="+mn-ea"/>
                              <a:cs typeface="+mn-cs"/>
                            </a:rPr>
                            <a:t>y</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nSpc>
                              <a:spcPct val="107000"/>
                            </a:lnSpc>
                            <a:spcAft>
                              <a:spcPts val="0"/>
                            </a:spcAft>
                          </a:pPr>
                          <a14:m>
                            <m:oMath xmlns:m="http://schemas.openxmlformats.org/officeDocument/2006/math">
                              <m:f>
                                <m:fPr>
                                  <m:ctrlPr>
                                    <a:rPr lang="en-CA" sz="1600" i="1" kern="1200" smtClean="0">
                                      <a:effectLst/>
                                      <a:latin typeface="Cambria Math" panose="02040503050406030204" pitchFamily="18" charset="0"/>
                                    </a:rPr>
                                  </m:ctrlPr>
                                </m:fPr>
                                <m:num>
                                  <m:r>
                                    <a:rPr lang="en-US" sz="1600" kern="1200">
                                      <a:effectLst/>
                                      <a:latin typeface="Cambria Math" panose="02040503050406030204" pitchFamily="18" charset="0"/>
                                    </a:rPr>
                                    <m:t>3+</m:t>
                                  </m:r>
                                  <m:r>
                                    <a:rPr lang="en-CA" sz="1600" b="0" i="0" kern="1200" smtClean="0">
                                      <a:effectLst/>
                                      <a:latin typeface="Cambria Math" panose="02040503050406030204" pitchFamily="18" charset="0"/>
                                    </a:rPr>
                                    <m:t>4</m:t>
                                  </m:r>
                                  <m:r>
                                    <m:rPr>
                                      <m:sty m:val="p"/>
                                    </m:rPr>
                                    <a:rPr lang="en-CA" sz="1600" b="0" i="0" kern="1200" smtClean="0">
                                      <a:effectLst/>
                                      <a:latin typeface="Cambria Math" panose="02040503050406030204" pitchFamily="18" charset="0"/>
                                    </a:rPr>
                                    <m:t>m</m:t>
                                  </m:r>
                                  <m:r>
                                    <a:rPr lang="en-US" sz="1600" kern="1200">
                                      <a:effectLst/>
                                      <a:latin typeface="Cambria Math" panose="02040503050406030204" pitchFamily="18" charset="0"/>
                                    </a:rPr>
                                    <m:t>+11</m:t>
                                  </m:r>
                                </m:num>
                                <m:den>
                                  <m:r>
                                    <a:rPr lang="en-CA" sz="1600" b="0" i="1" kern="1200" smtClean="0">
                                      <a:effectLst/>
                                      <a:latin typeface="Cambria Math" panose="02040503050406030204" pitchFamily="18" charset="0"/>
                                    </a:rPr>
                                    <m:t>6</m:t>
                                  </m:r>
                                </m:den>
                              </m:f>
                            </m:oMath>
                          </a14:m>
                          <a:r>
                            <a:rPr lang="en-CA" sz="1600" dirty="0" smtClean="0">
                              <a:effectLst/>
                              <a:latin typeface="Calibri" panose="020F0502020204030204" pitchFamily="34" charset="0"/>
                              <a:ea typeface="Calibri" panose="020F0502020204030204" pitchFamily="34" charset="0"/>
                              <a:cs typeface="Times New Roman" panose="02020603050405020304" pitchFamily="18" charset="0"/>
                            </a:rPr>
                            <a:t> = </a:t>
                          </a:r>
                          <a:r>
                            <a:rPr lang="en-CA" sz="2800" dirty="0" smtClean="0">
                              <a:effectLst/>
                              <a:latin typeface="Calibri" panose="020F0502020204030204" pitchFamily="34" charset="0"/>
                              <a:ea typeface="Calibri" panose="020F0502020204030204" pitchFamily="34" charset="0"/>
                              <a:cs typeface="Times New Roman" panose="02020603050405020304" pitchFamily="18" charset="0"/>
                            </a:rPr>
                            <a:t>5</a:t>
                          </a: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nSpc>
                              <a:spcPct val="107000"/>
                            </a:lnSpc>
                            <a:spcAft>
                              <a:spcPts val="0"/>
                            </a:spcAft>
                          </a:pPr>
                          <a:r>
                            <a:rPr lang="en-US" sz="1300" kern="1200" dirty="0">
                              <a:effectLst/>
                            </a:rPr>
                            <a:t>(</a:t>
                          </a:r>
                          <a14:m>
                            <m:oMath xmlns:m="http://schemas.openxmlformats.org/officeDocument/2006/math">
                              <m:sSup>
                                <m:sSupPr>
                                  <m:ctrlPr>
                                    <a:rPr lang="en-CA" sz="1300" i="1" kern="1200">
                                      <a:effectLst/>
                                      <a:latin typeface="Cambria Math" panose="02040503050406030204" pitchFamily="18" charset="0"/>
                                    </a:rPr>
                                  </m:ctrlPr>
                                </m:sSupPr>
                                <m:e>
                                  <m:f>
                                    <m:fPr>
                                      <m:ctrlPr>
                                        <a:rPr lang="en-CA" sz="1300" i="1" kern="1200">
                                          <a:effectLst/>
                                          <a:latin typeface="Cambria Math" panose="02040503050406030204" pitchFamily="18" charset="0"/>
                                        </a:rPr>
                                      </m:ctrlPr>
                                    </m:fPr>
                                    <m:num>
                                      <m:r>
                                        <a:rPr lang="en-US" sz="1300" kern="1200">
                                          <a:effectLst/>
                                          <a:latin typeface="Cambria Math" panose="02040503050406030204" pitchFamily="18" charset="0"/>
                                        </a:rPr>
                                        <m:t>11−3</m:t>
                                      </m:r>
                                    </m:num>
                                    <m:den>
                                      <m:r>
                                        <a:rPr lang="en-US" sz="1300" kern="1200">
                                          <a:effectLst/>
                                          <a:latin typeface="Cambria Math" panose="02040503050406030204" pitchFamily="18" charset="0"/>
                                        </a:rPr>
                                        <m:t>6</m:t>
                                      </m:r>
                                    </m:den>
                                  </m:f>
                                  <m:r>
                                    <a:rPr lang="en-US" sz="1300" kern="1200">
                                      <a:effectLst/>
                                      <a:latin typeface="Cambria Math" panose="02040503050406030204" pitchFamily="18" charset="0"/>
                                    </a:rPr>
                                    <m:t>)</m:t>
                                  </m:r>
                                </m:e>
                                <m:sup/>
                              </m:sSup>
                            </m:oMath>
                          </a14:m>
                          <a:r>
                            <a:rPr lang="en-US" sz="1300" kern="1200" dirty="0">
                              <a:effectLst/>
                            </a:rPr>
                            <a:t> = 1.33</a:t>
                          </a: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nSpc>
                              <a:spcPct val="107000"/>
                            </a:lnSpc>
                            <a:spcAft>
                              <a:spcPts val="0"/>
                            </a:spcAft>
                          </a:pPr>
                          <a:r>
                            <a:rPr lang="en-US" sz="1300" kern="1200" dirty="0">
                              <a:effectLst/>
                            </a:rPr>
                            <a:t>(</a:t>
                          </a:r>
                          <a14:m>
                            <m:oMath xmlns:m="http://schemas.openxmlformats.org/officeDocument/2006/math">
                              <m:sSup>
                                <m:sSupPr>
                                  <m:ctrlPr>
                                    <a:rPr lang="en-CA" sz="1300" i="1" kern="1200">
                                      <a:effectLst/>
                                      <a:latin typeface="Cambria Math" panose="02040503050406030204" pitchFamily="18" charset="0"/>
                                    </a:rPr>
                                  </m:ctrlPr>
                                </m:sSupPr>
                                <m:e>
                                  <m:f>
                                    <m:fPr>
                                      <m:ctrlPr>
                                        <a:rPr lang="en-CA" sz="1300" i="1" kern="1200">
                                          <a:effectLst/>
                                          <a:latin typeface="Cambria Math" panose="02040503050406030204" pitchFamily="18" charset="0"/>
                                        </a:rPr>
                                      </m:ctrlPr>
                                    </m:fPr>
                                    <m:num>
                                      <m:r>
                                        <a:rPr lang="en-US" sz="1300" kern="1200">
                                          <a:effectLst/>
                                          <a:latin typeface="Cambria Math" panose="02040503050406030204" pitchFamily="18" charset="0"/>
                                        </a:rPr>
                                        <m:t>11−3</m:t>
                                      </m:r>
                                    </m:num>
                                    <m:den>
                                      <m:r>
                                        <a:rPr lang="en-US" sz="1300" kern="1200">
                                          <a:effectLst/>
                                          <a:latin typeface="Cambria Math" panose="02040503050406030204" pitchFamily="18" charset="0"/>
                                        </a:rPr>
                                        <m:t>6</m:t>
                                      </m:r>
                                    </m:den>
                                  </m:f>
                                  <m:r>
                                    <a:rPr lang="en-US" sz="1300" kern="1200">
                                      <a:effectLst/>
                                      <a:latin typeface="Cambria Math" panose="02040503050406030204" pitchFamily="18" charset="0"/>
                                    </a:rPr>
                                    <m:t>)</m:t>
                                  </m:r>
                                </m:e>
                                <m:sup>
                                  <m:r>
                                    <a:rPr lang="en-US" sz="1300" kern="1200">
                                      <a:effectLst/>
                                      <a:latin typeface="Cambria Math" panose="02040503050406030204" pitchFamily="18" charset="0"/>
                                    </a:rPr>
                                    <m:t>2</m:t>
                                  </m:r>
                                </m:sup>
                              </m:sSup>
                            </m:oMath>
                          </a14:m>
                          <a:r>
                            <a:rPr lang="en-US" sz="1300" kern="1200" dirty="0">
                              <a:effectLst/>
                            </a:rPr>
                            <a:t> = </a:t>
                          </a:r>
                          <a:r>
                            <a:rPr lang="en-US" sz="2400" kern="1200" dirty="0">
                              <a:effectLst/>
                            </a:rPr>
                            <a:t>1.78</a:t>
                          </a: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extLst>
                      <a:ext uri="{0D108BD9-81ED-4DB2-BD59-A6C34878D82A}">
                        <a16:rowId xmlns:a16="http://schemas.microsoft.com/office/drawing/2014/main" val="3192521595"/>
                      </a:ext>
                    </a:extLst>
                  </a:tr>
                  <a:tr h="286430">
                    <a:tc>
                      <a:txBody>
                        <a:bodyPr/>
                        <a:lstStyle/>
                        <a:p>
                          <a:pPr algn="ctr">
                            <a:lnSpc>
                              <a:spcPct val="107000"/>
                            </a:lnSpc>
                            <a:spcAft>
                              <a:spcPts val="0"/>
                            </a:spcAft>
                          </a:pPr>
                          <a:r>
                            <a:rPr lang="en-US" sz="1800" kern="1200">
                              <a:effectLst/>
                            </a:rPr>
                            <a:t>B</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dirty="0">
                              <a:effectLst/>
                            </a:rPr>
                            <a:t>2</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a:effectLst/>
                            </a:rPr>
                            <a:t>5</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dirty="0">
                              <a:effectLst/>
                            </a:rPr>
                            <a:t>8</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CA" sz="1800" dirty="0">
                              <a:effectLst/>
                            </a:rPr>
                            <a:t>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extLst>
                      <a:ext uri="{0D108BD9-81ED-4DB2-BD59-A6C34878D82A}">
                        <a16:rowId xmlns:a16="http://schemas.microsoft.com/office/drawing/2014/main" val="3216670448"/>
                      </a:ext>
                    </a:extLst>
                  </a:tr>
                  <a:tr h="290354">
                    <a:tc>
                      <a:txBody>
                        <a:bodyPr/>
                        <a:lstStyle/>
                        <a:p>
                          <a:pPr algn="ctr">
                            <a:lnSpc>
                              <a:spcPct val="107000"/>
                            </a:lnSpc>
                            <a:spcAft>
                              <a:spcPts val="0"/>
                            </a:spcAft>
                          </a:pPr>
                          <a:r>
                            <a:rPr lang="en-US" sz="1800" kern="1200">
                              <a:effectLst/>
                            </a:rPr>
                            <a:t>C</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dirty="0">
                              <a:effectLst/>
                            </a:rPr>
                            <a:t>3</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a:effectLst/>
                            </a:rPr>
                            <a:t>6</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dirty="0">
                              <a:effectLst/>
                            </a:rPr>
                            <a:t>9</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endParaRPr lang="en-CA" sz="1800" dirty="0"/>
                        </a:p>
                      </a:txBody>
                      <a:tcPr marL="54042" marR="54042" marT="0" marB="0"/>
                    </a:tc>
                    <a:tc>
                      <a:txBody>
                        <a:bodyPr/>
                        <a:lstStyle/>
                        <a:p>
                          <a:pPr algn="ctr">
                            <a:lnSpc>
                              <a:spcPct val="107000"/>
                            </a:lnSpc>
                            <a:spcAft>
                              <a:spcPts val="0"/>
                            </a:spcAft>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extLst>
                      <a:ext uri="{0D108BD9-81ED-4DB2-BD59-A6C34878D82A}">
                        <a16:rowId xmlns:a16="http://schemas.microsoft.com/office/drawing/2014/main" val="474983324"/>
                      </a:ext>
                    </a:extLst>
                  </a:tr>
                  <a:tr h="286430">
                    <a:tc>
                      <a:txBody>
                        <a:bodyPr/>
                        <a:lstStyle/>
                        <a:p>
                          <a:pPr algn="ctr">
                            <a:lnSpc>
                              <a:spcPct val="107000"/>
                            </a:lnSpc>
                            <a:spcAft>
                              <a:spcPts val="0"/>
                            </a:spcAft>
                          </a:pPr>
                          <a:r>
                            <a:rPr lang="en-US" sz="1800" kern="1200">
                              <a:effectLst/>
                            </a:rPr>
                            <a:t>D</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dirty="0">
                              <a:effectLst/>
                            </a:rPr>
                            <a:t>8</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dirty="0">
                              <a:effectLst/>
                            </a:rPr>
                            <a:t>12</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a:effectLst/>
                            </a:rPr>
                            <a:t>20</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endParaRPr lang="en-CA" sz="1800" dirty="0"/>
                        </a:p>
                      </a:txBody>
                      <a:tcPr marL="54042" marR="54042" marT="0" marB="0"/>
                    </a:tc>
                    <a:tc>
                      <a:txBody>
                        <a:bodyPr/>
                        <a:lstStyle/>
                        <a:p>
                          <a:pPr algn="ctr">
                            <a:lnSpc>
                              <a:spcPct val="107000"/>
                            </a:lnSpc>
                            <a:spcAft>
                              <a:spcPts val="0"/>
                            </a:spcAft>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extLst>
                      <a:ext uri="{0D108BD9-81ED-4DB2-BD59-A6C34878D82A}">
                        <a16:rowId xmlns:a16="http://schemas.microsoft.com/office/drawing/2014/main" val="3659000221"/>
                      </a:ext>
                    </a:extLst>
                  </a:tr>
                  <a:tr h="286430">
                    <a:tc>
                      <a:txBody>
                        <a:bodyPr/>
                        <a:lstStyle/>
                        <a:p>
                          <a:pPr algn="ctr">
                            <a:lnSpc>
                              <a:spcPct val="107000"/>
                            </a:lnSpc>
                            <a:spcAft>
                              <a:spcPts val="0"/>
                            </a:spcAft>
                          </a:pPr>
                          <a:r>
                            <a:rPr lang="en-US" sz="1800" kern="1200" dirty="0">
                              <a:effectLst/>
                            </a:rPr>
                            <a:t>E</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a:effectLst/>
                            </a:rPr>
                            <a:t>3</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dirty="0">
                              <a:effectLst/>
                            </a:rPr>
                            <a:t>5</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a:effectLst/>
                            </a:rPr>
                            <a:t>12</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endParaRPr lang="en-CA" sz="1800" dirty="0"/>
                        </a:p>
                      </a:txBody>
                      <a:tcPr marL="54042" marR="54042" marT="0" marB="0"/>
                    </a:tc>
                    <a:tc>
                      <a:txBody>
                        <a:bodyPr/>
                        <a:lstStyle/>
                        <a:p>
                          <a:pPr algn="ctr">
                            <a:lnSpc>
                              <a:spcPct val="107000"/>
                            </a:lnSpc>
                            <a:spcAft>
                              <a:spcPts val="0"/>
                            </a:spcAft>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extLst>
                      <a:ext uri="{0D108BD9-81ED-4DB2-BD59-A6C34878D82A}">
                        <a16:rowId xmlns:a16="http://schemas.microsoft.com/office/drawing/2014/main" val="514191223"/>
                      </a:ext>
                    </a:extLst>
                  </a:tr>
                  <a:tr h="286430">
                    <a:tc>
                      <a:txBody>
                        <a:bodyPr/>
                        <a:lstStyle/>
                        <a:p>
                          <a:pPr algn="ctr">
                            <a:lnSpc>
                              <a:spcPct val="107000"/>
                            </a:lnSpc>
                            <a:spcAft>
                              <a:spcPts val="0"/>
                            </a:spcAft>
                          </a:pPr>
                          <a:r>
                            <a:rPr lang="en-US" sz="1800" kern="1200">
                              <a:effectLst/>
                            </a:rPr>
                            <a:t>F</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a:effectLst/>
                            </a:rPr>
                            <a:t>2</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a:effectLst/>
                            </a:rPr>
                            <a:t>4</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dirty="0">
                              <a:effectLst/>
                            </a:rPr>
                            <a:t>7</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endParaRPr lang="en-CA" sz="1800" dirty="0"/>
                        </a:p>
                      </a:txBody>
                      <a:tcPr marL="54042" marR="54042" marT="0" marB="0"/>
                    </a:tc>
                    <a:tc>
                      <a:txBody>
                        <a:bodyPr/>
                        <a:lstStyle/>
                        <a:p>
                          <a:pPr algn="ctr">
                            <a:lnSpc>
                              <a:spcPct val="107000"/>
                            </a:lnSpc>
                            <a:spcAft>
                              <a:spcPts val="0"/>
                            </a:spcAft>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extLst>
                      <a:ext uri="{0D108BD9-81ED-4DB2-BD59-A6C34878D82A}">
                        <a16:rowId xmlns:a16="http://schemas.microsoft.com/office/drawing/2014/main" val="1481613785"/>
                      </a:ext>
                    </a:extLst>
                  </a:tr>
                  <a:tr h="286430">
                    <a:tc>
                      <a:txBody>
                        <a:bodyPr/>
                        <a:lstStyle/>
                        <a:p>
                          <a:pPr algn="ctr">
                            <a:lnSpc>
                              <a:spcPct val="107000"/>
                            </a:lnSpc>
                            <a:spcAft>
                              <a:spcPts val="0"/>
                            </a:spcAft>
                          </a:pPr>
                          <a:r>
                            <a:rPr lang="en-US" sz="1800" kern="1200">
                              <a:effectLst/>
                            </a:rPr>
                            <a:t>G</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a:effectLst/>
                            </a:rPr>
                            <a:t>6</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a:effectLst/>
                            </a:rPr>
                            <a:t>9</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dirty="0">
                              <a:effectLst/>
                            </a:rPr>
                            <a:t>14</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endParaRPr lang="en-CA" sz="1800" dirty="0"/>
                        </a:p>
                      </a:txBody>
                      <a:tcPr marL="54042" marR="54042" marT="0" marB="0"/>
                    </a:tc>
                    <a:tc>
                      <a:txBody>
                        <a:bodyPr/>
                        <a:lstStyle/>
                        <a:p>
                          <a:pPr algn="ctr">
                            <a:lnSpc>
                              <a:spcPct val="107000"/>
                            </a:lnSpc>
                            <a:spcAft>
                              <a:spcPts val="0"/>
                            </a:spcAft>
                          </a:pPr>
                          <a:endParaRPr lang="en-CA" sz="18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extLst>
                      <a:ext uri="{0D108BD9-81ED-4DB2-BD59-A6C34878D82A}">
                        <a16:rowId xmlns:a16="http://schemas.microsoft.com/office/drawing/2014/main" val="2578351713"/>
                      </a:ext>
                    </a:extLst>
                  </a:tr>
                  <a:tr h="286430">
                    <a:tc>
                      <a:txBody>
                        <a:bodyPr/>
                        <a:lstStyle/>
                        <a:p>
                          <a:pPr algn="ctr">
                            <a:lnSpc>
                              <a:spcPct val="107000"/>
                            </a:lnSpc>
                            <a:spcAft>
                              <a:spcPts val="0"/>
                            </a:spcAft>
                          </a:pPr>
                          <a:r>
                            <a:rPr lang="en-US" sz="1800" kern="1200">
                              <a:effectLst/>
                            </a:rPr>
                            <a:t>H</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a:effectLst/>
                            </a:rPr>
                            <a:t>1</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a:effectLst/>
                            </a:rPr>
                            <a:t>2</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dirty="0">
                              <a:effectLst/>
                            </a:rPr>
                            <a:t>4</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endParaRPr lang="en-CA" sz="1800" dirty="0"/>
                        </a:p>
                      </a:txBody>
                      <a:tcPr marL="54042" marR="54042" marT="0" marB="0"/>
                    </a:tc>
                    <a:tc>
                      <a:txBody>
                        <a:bodyPr/>
                        <a:lstStyle/>
                        <a:p>
                          <a:pPr algn="ctr">
                            <a:lnSpc>
                              <a:spcPct val="107000"/>
                            </a:lnSpc>
                            <a:spcAft>
                              <a:spcPts val="0"/>
                            </a:spcAft>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extLst>
                      <a:ext uri="{0D108BD9-81ED-4DB2-BD59-A6C34878D82A}">
                        <a16:rowId xmlns:a16="http://schemas.microsoft.com/office/drawing/2014/main" val="2345028987"/>
                      </a:ext>
                    </a:extLst>
                  </a:tr>
                  <a:tr h="406303">
                    <a:tc gridSpan="5">
                      <a:txBody>
                        <a:bodyPr/>
                        <a:lstStyle/>
                        <a:p>
                          <a:pPr>
                            <a:lnSpc>
                              <a:spcPct val="107000"/>
                            </a:lnSpc>
                            <a:spcAft>
                              <a:spcPts val="0"/>
                            </a:spcAft>
                          </a:pPr>
                          <a:r>
                            <a:rPr lang="en-US" sz="1300" kern="1200">
                              <a:effectLst/>
                            </a:rPr>
                            <a:t>Project Duration - total of TE on Critical Path only, you only had to fill in some rows</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a:txBody>
                        <a:bodyPr/>
                        <a:lstStyle/>
                        <a:p>
                          <a:pPr algn="ctr">
                            <a:lnSpc>
                              <a:spcPct val="107000"/>
                            </a:lnSpc>
                            <a:spcAft>
                              <a:spcPts val="0"/>
                            </a:spcAft>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CA" sz="1300">
                              <a:effectLst/>
                            </a:rPr>
                            <a:t>NA</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CA" sz="1300" dirty="0">
                              <a:effectLst/>
                            </a:rPr>
                            <a:t>NA</a:t>
                          </a: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extLst>
                      <a:ext uri="{0D108BD9-81ED-4DB2-BD59-A6C34878D82A}">
                        <a16:rowId xmlns:a16="http://schemas.microsoft.com/office/drawing/2014/main" val="4152194256"/>
                      </a:ext>
                    </a:extLst>
                  </a:tr>
                  <a:tr h="406303">
                    <a:tc gridSpan="5">
                      <a:txBody>
                        <a:bodyPr/>
                        <a:lstStyle/>
                        <a:p>
                          <a:pPr algn="r">
                            <a:lnSpc>
                              <a:spcPct val="107000"/>
                            </a:lnSpc>
                            <a:spcAft>
                              <a:spcPts val="0"/>
                            </a:spcAft>
                          </a:pPr>
                          <a:r>
                            <a:rPr lang="en-US" sz="1300" kern="1200" dirty="0">
                              <a:effectLst/>
                            </a:rPr>
                            <a:t>Project Variance - total of variances on Critical Path only, you only had to fill in some rows</a:t>
                          </a: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a:txBody>
                        <a:bodyPr/>
                        <a:lstStyle/>
                        <a:p>
                          <a:pPr algn="ctr">
                            <a:lnSpc>
                              <a:spcPct val="107000"/>
                            </a:lnSpc>
                            <a:spcAft>
                              <a:spcPts val="0"/>
                            </a:spcAft>
                          </a:pPr>
                          <a:r>
                            <a:rPr lang="en-CA" sz="1300">
                              <a:effectLst/>
                            </a:rPr>
                            <a:t>NA</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CA" sz="1300">
                              <a:effectLst/>
                            </a:rPr>
                            <a:t>NA</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endParaRPr lang="en-CA" dirty="0"/>
                        </a:p>
                      </a:txBody>
                      <a:tcPr marL="54042" marR="54042" marT="0" marB="0" anchor="ctr"/>
                    </a:tc>
                    <a:extLst>
                      <a:ext uri="{0D108BD9-81ED-4DB2-BD59-A6C34878D82A}">
                        <a16:rowId xmlns:a16="http://schemas.microsoft.com/office/drawing/2014/main" val="729859756"/>
                      </a:ext>
                    </a:extLst>
                  </a:tr>
                  <a:tr h="406303">
                    <a:tc gridSpan="5">
                      <a:txBody>
                        <a:bodyPr/>
                        <a:lstStyle/>
                        <a:p>
                          <a:pPr algn="r">
                            <a:lnSpc>
                              <a:spcPct val="107000"/>
                            </a:lnSpc>
                            <a:spcAft>
                              <a:spcPts val="0"/>
                            </a:spcAft>
                          </a:pPr>
                          <a:r>
                            <a:rPr lang="en-US" sz="1300" kern="1200" dirty="0">
                              <a:effectLst/>
                            </a:rPr>
                            <a:t>Project Standard Deviation - square root of critical path variance total</a:t>
                          </a: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a:txBody>
                        <a:bodyPr/>
                        <a:lstStyle/>
                        <a:p>
                          <a:pPr algn="ctr">
                            <a:lnSpc>
                              <a:spcPct val="107000"/>
                            </a:lnSpc>
                            <a:spcAft>
                              <a:spcPts val="0"/>
                            </a:spcAft>
                          </a:pPr>
                          <a:r>
                            <a:rPr lang="en-CA" sz="1300">
                              <a:effectLst/>
                            </a:rPr>
                            <a:t>NA</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CA" sz="1300">
                              <a:effectLst/>
                            </a:rPr>
                            <a:t>NA</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endParaRPr lang="en-CA" dirty="0"/>
                        </a:p>
                      </a:txBody>
                      <a:tcPr marL="54042" marR="54042" marT="0" marB="0" anchor="ctr"/>
                    </a:tc>
                    <a:extLst>
                      <a:ext uri="{0D108BD9-81ED-4DB2-BD59-A6C34878D82A}">
                        <a16:rowId xmlns:a16="http://schemas.microsoft.com/office/drawing/2014/main" val="2082305048"/>
                      </a:ext>
                    </a:extLst>
                  </a:tr>
                </a:tbl>
              </a:graphicData>
            </a:graphic>
          </p:graphicFrame>
        </mc:Choice>
        <mc:Fallback xmlns="">
          <p:graphicFrame>
            <p:nvGraphicFramePr>
              <p:cNvPr id="16" name="Table 15"/>
              <p:cNvGraphicFramePr>
                <a:graphicFrameLocks noGrp="1"/>
              </p:cNvGraphicFramePr>
              <p:nvPr>
                <p:extLst>
                  <p:ext uri="{D42A27DB-BD31-4B8C-83A1-F6EECF244321}">
                    <p14:modId xmlns:p14="http://schemas.microsoft.com/office/powerpoint/2010/main" val="3166838145"/>
                  </p:ext>
                </p:extLst>
              </p:nvPr>
            </p:nvGraphicFramePr>
            <p:xfrm>
              <a:off x="326078" y="1002499"/>
              <a:ext cx="8534136" cy="4436842"/>
            </p:xfrm>
            <a:graphic>
              <a:graphicData uri="http://schemas.openxmlformats.org/drawingml/2006/table">
                <a:tbl>
                  <a:tblPr firstRow="1" bandRow="1">
                    <a:tableStyleId>{5C22544A-7EE6-4342-B048-85BDC9FD1C3A}</a:tableStyleId>
                  </a:tblPr>
                  <a:tblGrid>
                    <a:gridCol w="801558">
                      <a:extLst>
                        <a:ext uri="{9D8B030D-6E8A-4147-A177-3AD203B41FA5}">
                          <a16:colId xmlns:a16="http://schemas.microsoft.com/office/drawing/2014/main" val="1201185204"/>
                        </a:ext>
                      </a:extLst>
                    </a:gridCol>
                    <a:gridCol w="929764">
                      <a:extLst>
                        <a:ext uri="{9D8B030D-6E8A-4147-A177-3AD203B41FA5}">
                          <a16:colId xmlns:a16="http://schemas.microsoft.com/office/drawing/2014/main" val="1281199899"/>
                        </a:ext>
                      </a:extLst>
                    </a:gridCol>
                    <a:gridCol w="738025">
                      <a:extLst>
                        <a:ext uri="{9D8B030D-6E8A-4147-A177-3AD203B41FA5}">
                          <a16:colId xmlns:a16="http://schemas.microsoft.com/office/drawing/2014/main" val="3892026508"/>
                        </a:ext>
                      </a:extLst>
                    </a:gridCol>
                    <a:gridCol w="862175">
                      <a:extLst>
                        <a:ext uri="{9D8B030D-6E8A-4147-A177-3AD203B41FA5}">
                          <a16:colId xmlns:a16="http://schemas.microsoft.com/office/drawing/2014/main" val="279639052"/>
                        </a:ext>
                      </a:extLst>
                    </a:gridCol>
                    <a:gridCol w="609600">
                      <a:extLst>
                        <a:ext uri="{9D8B030D-6E8A-4147-A177-3AD203B41FA5}">
                          <a16:colId xmlns:a16="http://schemas.microsoft.com/office/drawing/2014/main" val="512417159"/>
                        </a:ext>
                      </a:extLst>
                    </a:gridCol>
                    <a:gridCol w="1752600">
                      <a:extLst>
                        <a:ext uri="{9D8B030D-6E8A-4147-A177-3AD203B41FA5}">
                          <a16:colId xmlns:a16="http://schemas.microsoft.com/office/drawing/2014/main" val="3844395728"/>
                        </a:ext>
                      </a:extLst>
                    </a:gridCol>
                    <a:gridCol w="1143000">
                      <a:extLst>
                        <a:ext uri="{9D8B030D-6E8A-4147-A177-3AD203B41FA5}">
                          <a16:colId xmlns:a16="http://schemas.microsoft.com/office/drawing/2014/main" val="439793718"/>
                        </a:ext>
                      </a:extLst>
                    </a:gridCol>
                    <a:gridCol w="1697414">
                      <a:extLst>
                        <a:ext uri="{9D8B030D-6E8A-4147-A177-3AD203B41FA5}">
                          <a16:colId xmlns:a16="http://schemas.microsoft.com/office/drawing/2014/main" val="2410511421"/>
                        </a:ext>
                      </a:extLst>
                    </a:gridCol>
                  </a:tblGrid>
                  <a:tr h="538163">
                    <a:tc>
                      <a:txBody>
                        <a:bodyPr/>
                        <a:lstStyle/>
                        <a:p>
                          <a:pPr algn="ctr">
                            <a:lnSpc>
                              <a:spcPct val="107000"/>
                            </a:lnSpc>
                            <a:spcAft>
                              <a:spcPts val="0"/>
                            </a:spcAft>
                          </a:pPr>
                          <a:r>
                            <a:rPr lang="en-US" sz="1100" kern="1200">
                              <a:effectLst/>
                            </a:rPr>
                            <a:t>Activity</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r>
                            <a:rPr lang="en-US" sz="1100" kern="1200" dirty="0">
                              <a:effectLst/>
                            </a:rPr>
                            <a:t>Optimistic (a)</a:t>
                          </a: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r>
                            <a:rPr lang="en-US" sz="1100" kern="1200" dirty="0">
                              <a:effectLst/>
                            </a:rPr>
                            <a:t>Most Likely (m)</a:t>
                          </a: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r>
                            <a:rPr lang="en-US" sz="1100" kern="1200" dirty="0">
                              <a:effectLst/>
                            </a:rPr>
                            <a:t>Pessimistic (b)</a:t>
                          </a: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r>
                            <a:rPr lang="en-US" sz="1100" kern="1200" dirty="0">
                              <a:solidFill>
                                <a:srgbClr val="00B0F0"/>
                              </a:solidFill>
                              <a:effectLst/>
                            </a:rPr>
                            <a:t>On Critical Path? </a:t>
                          </a:r>
                          <a:endParaRPr lang="en-CA" sz="9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solidFill>
                          <a:schemeClr val="bg1"/>
                        </a:solidFill>
                      </a:tcPr>
                    </a:tc>
                    <a:tc>
                      <a:txBody>
                        <a:bodyPr/>
                        <a:lstStyle/>
                        <a:p>
                          <a:pPr algn="ctr">
                            <a:lnSpc>
                              <a:spcPct val="107000"/>
                            </a:lnSpc>
                            <a:spcAft>
                              <a:spcPts val="0"/>
                            </a:spcAft>
                          </a:pPr>
                          <a:r>
                            <a:rPr lang="en-US" sz="1100" kern="1200" dirty="0">
                              <a:effectLst/>
                            </a:rPr>
                            <a:t>Expected Time </a:t>
                          </a:r>
                          <a:r>
                            <a:rPr lang="en-US" sz="1100" kern="1200" dirty="0" smtClean="0">
                              <a:effectLst/>
                            </a:rPr>
                            <a:t>TE</a:t>
                          </a:r>
                        </a:p>
                        <a:p>
                          <a:pPr algn="ctr">
                            <a:lnSpc>
                              <a:spcPct val="107000"/>
                            </a:lnSpc>
                            <a:spcAft>
                              <a:spcPts val="0"/>
                            </a:spcAft>
                          </a:pPr>
                          <a:r>
                            <a:rPr lang="en-US" sz="1800" kern="1200" dirty="0" smtClean="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(a+4m+b)/6</a:t>
                          </a:r>
                          <a:endParaRPr lang="en-CA" sz="9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r>
                            <a:rPr lang="en-US" sz="1100" kern="1200" dirty="0">
                              <a:effectLst/>
                            </a:rPr>
                            <a:t>Standard </a:t>
                          </a:r>
                          <a:r>
                            <a:rPr lang="en-US" sz="1100" kern="1200" dirty="0" smtClean="0">
                              <a:effectLst/>
                            </a:rPr>
                            <a:t>Dev</a:t>
                          </a:r>
                        </a:p>
                        <a:p>
                          <a:pPr algn="ctr">
                            <a:lnSpc>
                              <a:spcPct val="107000"/>
                            </a:lnSpc>
                            <a:spcAft>
                              <a:spcPts val="0"/>
                            </a:spcAft>
                          </a:pPr>
                          <a:r>
                            <a:rPr lang="en-US" sz="1800" kern="1200" dirty="0" smtClean="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(b-a)/6</a:t>
                          </a:r>
                          <a:endParaRPr lang="en-CA" sz="9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r>
                            <a:rPr lang="en-US" sz="1100" kern="1200" dirty="0">
                              <a:effectLst/>
                            </a:rPr>
                            <a:t>Variance [(b-a)/6]² or </a:t>
                          </a:r>
                          <a:endParaRPr lang="en-US" sz="1100" kern="1200" dirty="0" smtClean="0">
                            <a:effectLst/>
                          </a:endParaRPr>
                        </a:p>
                        <a:p>
                          <a:pPr algn="ctr">
                            <a:lnSpc>
                              <a:spcPct val="107000"/>
                            </a:lnSpc>
                            <a:spcAft>
                              <a:spcPts val="0"/>
                            </a:spcAft>
                          </a:pPr>
                          <a:r>
                            <a:rPr lang="en-US" sz="1600" kern="1200" dirty="0" err="1" smtClean="0">
                              <a:solidFill>
                                <a:srgbClr val="FFFF00"/>
                              </a:solidFill>
                              <a:effectLst/>
                            </a:rPr>
                            <a:t>Std</a:t>
                          </a:r>
                          <a:r>
                            <a:rPr lang="en-US" sz="1600" kern="1200" dirty="0" smtClean="0">
                              <a:solidFill>
                                <a:srgbClr val="FFFF00"/>
                              </a:solidFill>
                              <a:effectLst/>
                            </a:rPr>
                            <a:t> Dev Squared</a:t>
                          </a:r>
                          <a:endParaRPr lang="en-CA" sz="1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extLst>
                      <a:ext uri="{0D108BD9-81ED-4DB2-BD59-A6C34878D82A}">
                        <a16:rowId xmlns:a16="http://schemas.microsoft.com/office/drawing/2014/main" val="1514042124"/>
                      </a:ext>
                    </a:extLst>
                  </a:tr>
                  <a:tr h="572422">
                    <a:tc>
                      <a:txBody>
                        <a:bodyPr/>
                        <a:lstStyle/>
                        <a:p>
                          <a:pPr algn="ctr">
                            <a:lnSpc>
                              <a:spcPct val="107000"/>
                            </a:lnSpc>
                            <a:spcAft>
                              <a:spcPts val="0"/>
                            </a:spcAft>
                          </a:pPr>
                          <a:r>
                            <a:rPr lang="en-US" sz="1800" kern="1200" dirty="0">
                              <a:effectLst/>
                            </a:rPr>
                            <a:t>A</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dirty="0">
                              <a:effectLst/>
                            </a:rPr>
                            <a:t>3</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dirty="0">
                              <a:effectLst/>
                            </a:rPr>
                            <a:t>4</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dirty="0">
                              <a:effectLst/>
                            </a:rPr>
                            <a:t>11</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CA" sz="1800" dirty="0">
                              <a:effectLst/>
                              <a:latin typeface="+mn-lt"/>
                              <a:ea typeface="+mn-ea"/>
                              <a:cs typeface="+mn-cs"/>
                            </a:rPr>
                            <a:t>y</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endParaRPr lang="en-US"/>
                        </a:p>
                      </a:txBody>
                      <a:tcPr marL="54042" marR="54042" marT="0" marB="0">
                        <a:blipFill>
                          <a:blip r:embed="rId2"/>
                          <a:stretch>
                            <a:fillRect l="-225000" t="-101064" r="-163194" b="-596809"/>
                          </a:stretch>
                        </a:blipFill>
                      </a:tcPr>
                    </a:tc>
                    <a:tc>
                      <a:txBody>
                        <a:bodyPr/>
                        <a:lstStyle/>
                        <a:p>
                          <a:endParaRPr lang="en-US"/>
                        </a:p>
                      </a:txBody>
                      <a:tcPr marL="54042" marR="54042" marT="0" marB="0">
                        <a:blipFill>
                          <a:blip r:embed="rId2"/>
                          <a:stretch>
                            <a:fillRect l="-500535" t="-101064" r="-151337" b="-596809"/>
                          </a:stretch>
                        </a:blipFill>
                      </a:tcPr>
                    </a:tc>
                    <a:tc>
                      <a:txBody>
                        <a:bodyPr/>
                        <a:lstStyle/>
                        <a:p>
                          <a:endParaRPr lang="en-US"/>
                        </a:p>
                      </a:txBody>
                      <a:tcPr marL="54042" marR="54042" marT="0" marB="0">
                        <a:blipFill>
                          <a:blip r:embed="rId2"/>
                          <a:stretch>
                            <a:fillRect l="-402509" t="-101064" r="-1434" b="-596809"/>
                          </a:stretch>
                        </a:blipFill>
                      </a:tcPr>
                    </a:tc>
                    <a:extLst>
                      <a:ext uri="{0D108BD9-81ED-4DB2-BD59-A6C34878D82A}">
                        <a16:rowId xmlns:a16="http://schemas.microsoft.com/office/drawing/2014/main" val="3192521595"/>
                      </a:ext>
                    </a:extLst>
                  </a:tr>
                  <a:tr h="293497">
                    <a:tc>
                      <a:txBody>
                        <a:bodyPr/>
                        <a:lstStyle/>
                        <a:p>
                          <a:pPr algn="ctr">
                            <a:lnSpc>
                              <a:spcPct val="107000"/>
                            </a:lnSpc>
                            <a:spcAft>
                              <a:spcPts val="0"/>
                            </a:spcAft>
                          </a:pPr>
                          <a:r>
                            <a:rPr lang="en-US" sz="1800" kern="1200">
                              <a:effectLst/>
                            </a:rPr>
                            <a:t>B</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dirty="0">
                              <a:effectLst/>
                            </a:rPr>
                            <a:t>2</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a:effectLst/>
                            </a:rPr>
                            <a:t>5</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dirty="0">
                              <a:effectLst/>
                            </a:rPr>
                            <a:t>8</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CA" sz="1800" dirty="0">
                              <a:effectLst/>
                            </a:rPr>
                            <a:t>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extLst>
                      <a:ext uri="{0D108BD9-81ED-4DB2-BD59-A6C34878D82A}">
                        <a16:rowId xmlns:a16="http://schemas.microsoft.com/office/drawing/2014/main" val="3216670448"/>
                      </a:ext>
                    </a:extLst>
                  </a:tr>
                  <a:tr h="293497">
                    <a:tc>
                      <a:txBody>
                        <a:bodyPr/>
                        <a:lstStyle/>
                        <a:p>
                          <a:pPr algn="ctr">
                            <a:lnSpc>
                              <a:spcPct val="107000"/>
                            </a:lnSpc>
                            <a:spcAft>
                              <a:spcPts val="0"/>
                            </a:spcAft>
                          </a:pPr>
                          <a:r>
                            <a:rPr lang="en-US" sz="1800" kern="1200">
                              <a:effectLst/>
                            </a:rPr>
                            <a:t>C</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dirty="0">
                              <a:effectLst/>
                            </a:rPr>
                            <a:t>3</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a:effectLst/>
                            </a:rPr>
                            <a:t>6</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dirty="0">
                              <a:effectLst/>
                            </a:rPr>
                            <a:t>9</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endParaRPr lang="en-CA" sz="1800" dirty="0"/>
                        </a:p>
                      </a:txBody>
                      <a:tcPr marL="54042" marR="54042" marT="0" marB="0"/>
                    </a:tc>
                    <a:tc>
                      <a:txBody>
                        <a:bodyPr/>
                        <a:lstStyle/>
                        <a:p>
                          <a:pPr algn="ctr">
                            <a:lnSpc>
                              <a:spcPct val="107000"/>
                            </a:lnSpc>
                            <a:spcAft>
                              <a:spcPts val="0"/>
                            </a:spcAft>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extLst>
                      <a:ext uri="{0D108BD9-81ED-4DB2-BD59-A6C34878D82A}">
                        <a16:rowId xmlns:a16="http://schemas.microsoft.com/office/drawing/2014/main" val="474983324"/>
                      </a:ext>
                    </a:extLst>
                  </a:tr>
                  <a:tr h="293497">
                    <a:tc>
                      <a:txBody>
                        <a:bodyPr/>
                        <a:lstStyle/>
                        <a:p>
                          <a:pPr algn="ctr">
                            <a:lnSpc>
                              <a:spcPct val="107000"/>
                            </a:lnSpc>
                            <a:spcAft>
                              <a:spcPts val="0"/>
                            </a:spcAft>
                          </a:pPr>
                          <a:r>
                            <a:rPr lang="en-US" sz="1800" kern="1200">
                              <a:effectLst/>
                            </a:rPr>
                            <a:t>D</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dirty="0">
                              <a:effectLst/>
                            </a:rPr>
                            <a:t>8</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dirty="0">
                              <a:effectLst/>
                            </a:rPr>
                            <a:t>12</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a:effectLst/>
                            </a:rPr>
                            <a:t>20</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endParaRPr lang="en-CA" sz="1800" dirty="0"/>
                        </a:p>
                      </a:txBody>
                      <a:tcPr marL="54042" marR="54042" marT="0" marB="0"/>
                    </a:tc>
                    <a:tc>
                      <a:txBody>
                        <a:bodyPr/>
                        <a:lstStyle/>
                        <a:p>
                          <a:pPr algn="ctr">
                            <a:lnSpc>
                              <a:spcPct val="107000"/>
                            </a:lnSpc>
                            <a:spcAft>
                              <a:spcPts val="0"/>
                            </a:spcAft>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extLst>
                      <a:ext uri="{0D108BD9-81ED-4DB2-BD59-A6C34878D82A}">
                        <a16:rowId xmlns:a16="http://schemas.microsoft.com/office/drawing/2014/main" val="3659000221"/>
                      </a:ext>
                    </a:extLst>
                  </a:tr>
                  <a:tr h="293497">
                    <a:tc>
                      <a:txBody>
                        <a:bodyPr/>
                        <a:lstStyle/>
                        <a:p>
                          <a:pPr algn="ctr">
                            <a:lnSpc>
                              <a:spcPct val="107000"/>
                            </a:lnSpc>
                            <a:spcAft>
                              <a:spcPts val="0"/>
                            </a:spcAft>
                          </a:pPr>
                          <a:r>
                            <a:rPr lang="en-US" sz="1800" kern="1200" dirty="0">
                              <a:effectLst/>
                            </a:rPr>
                            <a:t>E</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a:effectLst/>
                            </a:rPr>
                            <a:t>3</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dirty="0">
                              <a:effectLst/>
                            </a:rPr>
                            <a:t>5</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a:effectLst/>
                            </a:rPr>
                            <a:t>12</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endParaRPr lang="en-CA" sz="1800" dirty="0"/>
                        </a:p>
                      </a:txBody>
                      <a:tcPr marL="54042" marR="54042" marT="0" marB="0"/>
                    </a:tc>
                    <a:tc>
                      <a:txBody>
                        <a:bodyPr/>
                        <a:lstStyle/>
                        <a:p>
                          <a:pPr algn="ctr">
                            <a:lnSpc>
                              <a:spcPct val="107000"/>
                            </a:lnSpc>
                            <a:spcAft>
                              <a:spcPts val="0"/>
                            </a:spcAft>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extLst>
                      <a:ext uri="{0D108BD9-81ED-4DB2-BD59-A6C34878D82A}">
                        <a16:rowId xmlns:a16="http://schemas.microsoft.com/office/drawing/2014/main" val="514191223"/>
                      </a:ext>
                    </a:extLst>
                  </a:tr>
                  <a:tr h="293497">
                    <a:tc>
                      <a:txBody>
                        <a:bodyPr/>
                        <a:lstStyle/>
                        <a:p>
                          <a:pPr algn="ctr">
                            <a:lnSpc>
                              <a:spcPct val="107000"/>
                            </a:lnSpc>
                            <a:spcAft>
                              <a:spcPts val="0"/>
                            </a:spcAft>
                          </a:pPr>
                          <a:r>
                            <a:rPr lang="en-US" sz="1800" kern="1200">
                              <a:effectLst/>
                            </a:rPr>
                            <a:t>F</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a:effectLst/>
                            </a:rPr>
                            <a:t>2</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a:effectLst/>
                            </a:rPr>
                            <a:t>4</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dirty="0">
                              <a:effectLst/>
                            </a:rPr>
                            <a:t>7</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endParaRPr lang="en-CA" sz="1800" dirty="0"/>
                        </a:p>
                      </a:txBody>
                      <a:tcPr marL="54042" marR="54042" marT="0" marB="0"/>
                    </a:tc>
                    <a:tc>
                      <a:txBody>
                        <a:bodyPr/>
                        <a:lstStyle/>
                        <a:p>
                          <a:pPr algn="ctr">
                            <a:lnSpc>
                              <a:spcPct val="107000"/>
                            </a:lnSpc>
                            <a:spcAft>
                              <a:spcPts val="0"/>
                            </a:spcAft>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extLst>
                      <a:ext uri="{0D108BD9-81ED-4DB2-BD59-A6C34878D82A}">
                        <a16:rowId xmlns:a16="http://schemas.microsoft.com/office/drawing/2014/main" val="1481613785"/>
                      </a:ext>
                    </a:extLst>
                  </a:tr>
                  <a:tr h="293497">
                    <a:tc>
                      <a:txBody>
                        <a:bodyPr/>
                        <a:lstStyle/>
                        <a:p>
                          <a:pPr algn="ctr">
                            <a:lnSpc>
                              <a:spcPct val="107000"/>
                            </a:lnSpc>
                            <a:spcAft>
                              <a:spcPts val="0"/>
                            </a:spcAft>
                          </a:pPr>
                          <a:r>
                            <a:rPr lang="en-US" sz="1800" kern="1200">
                              <a:effectLst/>
                            </a:rPr>
                            <a:t>G</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a:effectLst/>
                            </a:rPr>
                            <a:t>6</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a:effectLst/>
                            </a:rPr>
                            <a:t>9</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dirty="0">
                              <a:effectLst/>
                            </a:rPr>
                            <a:t>14</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endParaRPr lang="en-CA" sz="1800" dirty="0"/>
                        </a:p>
                      </a:txBody>
                      <a:tcPr marL="54042" marR="54042" marT="0" marB="0"/>
                    </a:tc>
                    <a:tc>
                      <a:txBody>
                        <a:bodyPr/>
                        <a:lstStyle/>
                        <a:p>
                          <a:pPr algn="ctr">
                            <a:lnSpc>
                              <a:spcPct val="107000"/>
                            </a:lnSpc>
                            <a:spcAft>
                              <a:spcPts val="0"/>
                            </a:spcAft>
                          </a:pPr>
                          <a:endParaRPr lang="en-CA" sz="18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extLst>
                      <a:ext uri="{0D108BD9-81ED-4DB2-BD59-A6C34878D82A}">
                        <a16:rowId xmlns:a16="http://schemas.microsoft.com/office/drawing/2014/main" val="2578351713"/>
                      </a:ext>
                    </a:extLst>
                  </a:tr>
                  <a:tr h="293497">
                    <a:tc>
                      <a:txBody>
                        <a:bodyPr/>
                        <a:lstStyle/>
                        <a:p>
                          <a:pPr algn="ctr">
                            <a:lnSpc>
                              <a:spcPct val="107000"/>
                            </a:lnSpc>
                            <a:spcAft>
                              <a:spcPts val="0"/>
                            </a:spcAft>
                          </a:pPr>
                          <a:r>
                            <a:rPr lang="en-US" sz="1800" kern="1200">
                              <a:effectLst/>
                            </a:rPr>
                            <a:t>H</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a:effectLst/>
                            </a:rPr>
                            <a:t>1</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a:effectLst/>
                            </a:rPr>
                            <a:t>2</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dirty="0">
                              <a:effectLst/>
                            </a:rPr>
                            <a:t>4</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endParaRPr lang="en-CA" sz="1800" dirty="0"/>
                        </a:p>
                      </a:txBody>
                      <a:tcPr marL="54042" marR="54042" marT="0" marB="0"/>
                    </a:tc>
                    <a:tc>
                      <a:txBody>
                        <a:bodyPr/>
                        <a:lstStyle/>
                        <a:p>
                          <a:pPr algn="ctr">
                            <a:lnSpc>
                              <a:spcPct val="107000"/>
                            </a:lnSpc>
                            <a:spcAft>
                              <a:spcPts val="0"/>
                            </a:spcAft>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extLst>
                      <a:ext uri="{0D108BD9-81ED-4DB2-BD59-A6C34878D82A}">
                        <a16:rowId xmlns:a16="http://schemas.microsoft.com/office/drawing/2014/main" val="2345028987"/>
                      </a:ext>
                    </a:extLst>
                  </a:tr>
                  <a:tr h="423926">
                    <a:tc gridSpan="5">
                      <a:txBody>
                        <a:bodyPr/>
                        <a:lstStyle/>
                        <a:p>
                          <a:pPr>
                            <a:lnSpc>
                              <a:spcPct val="107000"/>
                            </a:lnSpc>
                            <a:spcAft>
                              <a:spcPts val="0"/>
                            </a:spcAft>
                          </a:pPr>
                          <a:r>
                            <a:rPr lang="en-US" sz="1300" kern="1200">
                              <a:effectLst/>
                            </a:rPr>
                            <a:t>Project Duration - total of TE on Critical Path only, you only had to fill in some rows</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a:txBody>
                        <a:bodyPr/>
                        <a:lstStyle/>
                        <a:p>
                          <a:pPr algn="ctr">
                            <a:lnSpc>
                              <a:spcPct val="107000"/>
                            </a:lnSpc>
                            <a:spcAft>
                              <a:spcPts val="0"/>
                            </a:spcAft>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CA" sz="1300">
                              <a:effectLst/>
                            </a:rPr>
                            <a:t>NA</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CA" sz="1300" dirty="0">
                              <a:effectLst/>
                            </a:rPr>
                            <a:t>NA</a:t>
                          </a: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extLst>
                      <a:ext uri="{0D108BD9-81ED-4DB2-BD59-A6C34878D82A}">
                        <a16:rowId xmlns:a16="http://schemas.microsoft.com/office/drawing/2014/main" val="4152194256"/>
                      </a:ext>
                    </a:extLst>
                  </a:tr>
                  <a:tr h="423926">
                    <a:tc gridSpan="5">
                      <a:txBody>
                        <a:bodyPr/>
                        <a:lstStyle/>
                        <a:p>
                          <a:pPr algn="r">
                            <a:lnSpc>
                              <a:spcPct val="107000"/>
                            </a:lnSpc>
                            <a:spcAft>
                              <a:spcPts val="0"/>
                            </a:spcAft>
                          </a:pPr>
                          <a:r>
                            <a:rPr lang="en-US" sz="1300" kern="1200" dirty="0">
                              <a:effectLst/>
                            </a:rPr>
                            <a:t>Project Variance - total of variances on Critical Path only, you only had to fill in some rows</a:t>
                          </a: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a:txBody>
                        <a:bodyPr/>
                        <a:lstStyle/>
                        <a:p>
                          <a:pPr algn="ctr">
                            <a:lnSpc>
                              <a:spcPct val="107000"/>
                            </a:lnSpc>
                            <a:spcAft>
                              <a:spcPts val="0"/>
                            </a:spcAft>
                          </a:pPr>
                          <a:r>
                            <a:rPr lang="en-CA" sz="1300">
                              <a:effectLst/>
                            </a:rPr>
                            <a:t>NA</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CA" sz="1300">
                              <a:effectLst/>
                            </a:rPr>
                            <a:t>NA</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endParaRPr lang="en-CA" dirty="0"/>
                        </a:p>
                      </a:txBody>
                      <a:tcPr marL="54042" marR="54042" marT="0" marB="0" anchor="ctr"/>
                    </a:tc>
                    <a:extLst>
                      <a:ext uri="{0D108BD9-81ED-4DB2-BD59-A6C34878D82A}">
                        <a16:rowId xmlns:a16="http://schemas.microsoft.com/office/drawing/2014/main" val="729859756"/>
                      </a:ext>
                    </a:extLst>
                  </a:tr>
                  <a:tr h="423926">
                    <a:tc gridSpan="5">
                      <a:txBody>
                        <a:bodyPr/>
                        <a:lstStyle/>
                        <a:p>
                          <a:pPr algn="r">
                            <a:lnSpc>
                              <a:spcPct val="107000"/>
                            </a:lnSpc>
                            <a:spcAft>
                              <a:spcPts val="0"/>
                            </a:spcAft>
                          </a:pPr>
                          <a:r>
                            <a:rPr lang="en-US" sz="1300" kern="1200" dirty="0">
                              <a:effectLst/>
                            </a:rPr>
                            <a:t>Project Standard Deviation - square root of critical path variance total</a:t>
                          </a: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a:txBody>
                        <a:bodyPr/>
                        <a:lstStyle/>
                        <a:p>
                          <a:pPr algn="ctr">
                            <a:lnSpc>
                              <a:spcPct val="107000"/>
                            </a:lnSpc>
                            <a:spcAft>
                              <a:spcPts val="0"/>
                            </a:spcAft>
                          </a:pPr>
                          <a:r>
                            <a:rPr lang="en-CA" sz="1300">
                              <a:effectLst/>
                            </a:rPr>
                            <a:t>NA</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CA" sz="1300">
                              <a:effectLst/>
                            </a:rPr>
                            <a:t>NA</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endParaRPr lang="en-CA" dirty="0"/>
                        </a:p>
                      </a:txBody>
                      <a:tcPr marL="54042" marR="54042" marT="0" marB="0" anchor="ctr"/>
                    </a:tc>
                    <a:extLst>
                      <a:ext uri="{0D108BD9-81ED-4DB2-BD59-A6C34878D82A}">
                        <a16:rowId xmlns:a16="http://schemas.microsoft.com/office/drawing/2014/main" val="2082305048"/>
                      </a:ext>
                    </a:extLst>
                  </a:tr>
                </a:tbl>
              </a:graphicData>
            </a:graphic>
          </p:graphicFrame>
        </mc:Fallback>
      </mc:AlternateContent>
      <p:sp>
        <p:nvSpPr>
          <p:cNvPr id="8" name="Title 7"/>
          <p:cNvSpPr>
            <a:spLocks noGrp="1"/>
          </p:cNvSpPr>
          <p:nvPr>
            <p:ph type="title"/>
          </p:nvPr>
        </p:nvSpPr>
        <p:spPr>
          <a:xfrm>
            <a:off x="224245" y="152400"/>
            <a:ext cx="8737803" cy="1143000"/>
          </a:xfrm>
        </p:spPr>
        <p:txBody>
          <a:bodyPr>
            <a:normAutofit/>
          </a:bodyPr>
          <a:lstStyle/>
          <a:p>
            <a:r>
              <a:rPr lang="en-US" sz="2400" dirty="0" smtClean="0"/>
              <a:t>What is the Probability </a:t>
            </a:r>
            <a:r>
              <a:rPr lang="en-US" sz="2400" dirty="0"/>
              <a:t>of Project </a:t>
            </a:r>
            <a:r>
              <a:rPr lang="en-US" sz="2400" b="1" i="1" u="sng" dirty="0">
                <a:solidFill>
                  <a:srgbClr val="FF0000"/>
                </a:solidFill>
              </a:rPr>
              <a:t>Probability less than 32 weeks? </a:t>
            </a:r>
            <a:r>
              <a:rPr lang="en-US" sz="2400" dirty="0" smtClean="0"/>
              <a:t/>
            </a:r>
            <a:br>
              <a:rPr lang="en-US" sz="2400" dirty="0" smtClean="0"/>
            </a:br>
            <a:r>
              <a:rPr lang="en-US" sz="2400" b="1" dirty="0" smtClean="0">
                <a:solidFill>
                  <a:srgbClr val="FF0000"/>
                </a:solidFill>
              </a:rPr>
              <a:t>What are the critical path Activity Variances </a:t>
            </a:r>
            <a:r>
              <a:rPr lang="en-US" sz="2400" b="1" dirty="0">
                <a:solidFill>
                  <a:srgbClr val="FF0000"/>
                </a:solidFill>
              </a:rPr>
              <a:t>&amp;</a:t>
            </a:r>
            <a:r>
              <a:rPr lang="en-US" sz="2400" b="1" dirty="0" smtClean="0">
                <a:solidFill>
                  <a:srgbClr val="FF0000"/>
                </a:solidFill>
              </a:rPr>
              <a:t> critical path Variance?</a:t>
            </a:r>
            <a:endParaRPr lang="en-US" sz="2400" b="1" dirty="0">
              <a:solidFill>
                <a:srgbClr val="FF0000"/>
              </a:solidFill>
            </a:endParaRPr>
          </a:p>
        </p:txBody>
      </p:sp>
      <p:sp>
        <p:nvSpPr>
          <p:cNvPr id="4" name="Slide Number Placeholder 3"/>
          <p:cNvSpPr>
            <a:spLocks noGrp="1"/>
          </p:cNvSpPr>
          <p:nvPr>
            <p:ph type="sldNum" sz="quarter" idx="10"/>
          </p:nvPr>
        </p:nvSpPr>
        <p:spPr/>
        <p:txBody>
          <a:bodyPr/>
          <a:lstStyle/>
          <a:p>
            <a:pPr>
              <a:defRPr/>
            </a:pPr>
            <a:fld id="{373570CC-C189-4011-A74F-DC0FFB08CD88}" type="slidenum">
              <a:rPr lang="en-US" smtClean="0"/>
              <a:pPr>
                <a:defRPr/>
              </a:pPr>
              <a:t>32</a:t>
            </a:fld>
            <a:endParaRPr lang="en-US" dirty="0"/>
          </a:p>
        </p:txBody>
      </p:sp>
      <p:sp>
        <p:nvSpPr>
          <p:cNvPr id="13" name="TextBox 12"/>
          <p:cNvSpPr txBox="1"/>
          <p:nvPr/>
        </p:nvSpPr>
        <p:spPr>
          <a:xfrm>
            <a:off x="326079" y="5506006"/>
            <a:ext cx="6482950" cy="353943"/>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CA" sz="1700" dirty="0"/>
              <a:t>M4 PRINTOUT or DIGITAL </a:t>
            </a:r>
            <a:r>
              <a:rPr lang="en-CA" sz="1700" dirty="0" err="1"/>
              <a:t>Std</a:t>
            </a:r>
            <a:r>
              <a:rPr lang="en-CA" sz="1700" dirty="0"/>
              <a:t> Dev on critical path Delta proj.docx</a:t>
            </a: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23899" y="5145484"/>
            <a:ext cx="602003" cy="637992"/>
          </a:xfrm>
          <a:prstGeom prst="rect">
            <a:avLst/>
          </a:prstGeom>
        </p:spPr>
      </p:pic>
      <p:sp>
        <p:nvSpPr>
          <p:cNvPr id="17" name="Octagon 16"/>
          <p:cNvSpPr>
            <a:spLocks noChangeAspect="1"/>
          </p:cNvSpPr>
          <p:nvPr/>
        </p:nvSpPr>
        <p:spPr>
          <a:xfrm>
            <a:off x="8470820" y="5847433"/>
            <a:ext cx="544033" cy="544033"/>
          </a:xfrm>
          <a:prstGeom prst="oct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nstantia"/>
              <a:ea typeface="+mn-ea"/>
              <a:cs typeface="+mn-cs"/>
            </a:endParaRPr>
          </a:p>
        </p:txBody>
      </p:sp>
      <p:grpSp>
        <p:nvGrpSpPr>
          <p:cNvPr id="18" name="Group 17"/>
          <p:cNvGrpSpPr/>
          <p:nvPr/>
        </p:nvGrpSpPr>
        <p:grpSpPr>
          <a:xfrm>
            <a:off x="6934200" y="5589136"/>
            <a:ext cx="492233" cy="609251"/>
            <a:chOff x="7871950" y="1738712"/>
            <a:chExt cx="1109568" cy="1457070"/>
          </a:xfrm>
        </p:grpSpPr>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71950" y="1738712"/>
              <a:ext cx="1109568" cy="1457070"/>
            </a:xfrm>
            <a:prstGeom prst="rect">
              <a:avLst/>
            </a:prstGeom>
          </p:spPr>
        </p:pic>
        <p:sp>
          <p:nvSpPr>
            <p:cNvPr id="20" name="TextBox 19"/>
            <p:cNvSpPr txBox="1"/>
            <p:nvPr/>
          </p:nvSpPr>
          <p:spPr>
            <a:xfrm>
              <a:off x="7897668" y="1978833"/>
              <a:ext cx="1041076" cy="910856"/>
            </a:xfrm>
            <a:prstGeom prst="rect">
              <a:avLst/>
            </a:prstGeom>
            <a:noFill/>
          </p:spPr>
          <p:txBody>
            <a:bodyPr wrap="square" rtlCol="0">
              <a:spAutoFit/>
            </a:bodyPr>
            <a:lstStyle/>
            <a:p>
              <a:pPr algn="ctr"/>
              <a:r>
                <a:rPr lang="en-CA" sz="1050" dirty="0" smtClean="0">
                  <a:solidFill>
                    <a:prstClr val="black"/>
                  </a:solidFill>
                  <a:latin typeface="Arial" panose="020B0604020202020204" pitchFamily="34" charset="0"/>
                  <a:cs typeface="Arial" panose="020B0604020202020204" pitchFamily="34" charset="0"/>
                </a:rPr>
                <a:t>Printout</a:t>
              </a:r>
              <a:endParaRPr lang="en-CA" sz="1050" dirty="0" smtClean="0">
                <a:solidFill>
                  <a:prstClr val="black"/>
                </a:solidFill>
                <a:latin typeface="Calibri"/>
              </a:endParaRPr>
            </a:p>
          </p:txBody>
        </p:sp>
      </p:grpSp>
      <p:sp>
        <p:nvSpPr>
          <p:cNvPr id="2" name="Rectangle 1"/>
          <p:cNvSpPr/>
          <p:nvPr/>
        </p:nvSpPr>
        <p:spPr>
          <a:xfrm>
            <a:off x="1066800" y="5847433"/>
            <a:ext cx="4583884" cy="461665"/>
          </a:xfrm>
          <a:prstGeom prst="rect">
            <a:avLst/>
          </a:prstGeom>
        </p:spPr>
        <p:txBody>
          <a:bodyPr wrap="none">
            <a:spAutoFit/>
          </a:bodyPr>
          <a:lstStyle/>
          <a:p>
            <a:pPr lvl="0" algn="ctr"/>
            <a:r>
              <a:rPr lang="en-US" sz="2400" b="1" dirty="0" smtClean="0">
                <a:solidFill>
                  <a:srgbClr val="00B0F0"/>
                </a:solidFill>
                <a:latin typeface="Constantia"/>
                <a:cs typeface="+mn-cs"/>
              </a:rPr>
              <a:t>Note </a:t>
            </a:r>
            <a:r>
              <a:rPr lang="en-US" sz="2400" b="1" u="sng" dirty="0">
                <a:solidFill>
                  <a:srgbClr val="00B0F0"/>
                </a:solidFill>
                <a:latin typeface="Constantia"/>
                <a:cs typeface="+mn-cs"/>
              </a:rPr>
              <a:t>critical path</a:t>
            </a:r>
            <a:r>
              <a:rPr lang="en-US" sz="2400" b="1" dirty="0">
                <a:solidFill>
                  <a:srgbClr val="00B0F0"/>
                </a:solidFill>
                <a:latin typeface="Constantia"/>
                <a:cs typeface="+mn-cs"/>
              </a:rPr>
              <a:t> is A-C-D-F-H</a:t>
            </a:r>
          </a:p>
        </p:txBody>
      </p:sp>
      <p:grpSp>
        <p:nvGrpSpPr>
          <p:cNvPr id="25" name="Group 24"/>
          <p:cNvGrpSpPr/>
          <p:nvPr/>
        </p:nvGrpSpPr>
        <p:grpSpPr>
          <a:xfrm>
            <a:off x="7853416" y="5589136"/>
            <a:ext cx="492233" cy="609251"/>
            <a:chOff x="7871950" y="1738712"/>
            <a:chExt cx="1109568" cy="1457070"/>
          </a:xfrm>
        </p:grpSpPr>
        <p:pic>
          <p:nvPicPr>
            <p:cNvPr id="26" name="Picture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71950" y="1738712"/>
              <a:ext cx="1109568" cy="1457070"/>
            </a:xfrm>
            <a:prstGeom prst="rect">
              <a:avLst/>
            </a:prstGeom>
          </p:spPr>
        </p:pic>
        <p:sp>
          <p:nvSpPr>
            <p:cNvPr id="27" name="TextBox 26"/>
            <p:cNvSpPr txBox="1"/>
            <p:nvPr/>
          </p:nvSpPr>
          <p:spPr>
            <a:xfrm>
              <a:off x="7897668" y="1978833"/>
              <a:ext cx="1041076" cy="1214516"/>
            </a:xfrm>
            <a:prstGeom prst="rect">
              <a:avLst/>
            </a:prstGeom>
            <a:noFill/>
          </p:spPr>
          <p:txBody>
            <a:bodyPr wrap="square" rtlCol="0">
              <a:spAutoFit/>
            </a:bodyPr>
            <a:lstStyle/>
            <a:p>
              <a:pPr algn="ctr"/>
              <a:r>
                <a:rPr lang="en-CA" sz="900" dirty="0" smtClean="0">
                  <a:solidFill>
                    <a:prstClr val="black"/>
                  </a:solidFill>
                  <a:latin typeface="Arial" panose="020B0604020202020204" pitchFamily="34" charset="0"/>
                  <a:cs typeface="Arial" panose="020B0604020202020204" pitchFamily="34" charset="0"/>
                </a:rPr>
                <a:t>Use</a:t>
              </a:r>
              <a:br>
                <a:rPr lang="en-CA" sz="900" dirty="0" smtClean="0">
                  <a:solidFill>
                    <a:prstClr val="black"/>
                  </a:solidFill>
                  <a:latin typeface="Arial" panose="020B0604020202020204" pitchFamily="34" charset="0"/>
                  <a:cs typeface="Arial" panose="020B0604020202020204" pitchFamily="34" charset="0"/>
                </a:rPr>
              </a:br>
              <a:r>
                <a:rPr lang="en-CA" sz="900" dirty="0" smtClean="0">
                  <a:solidFill>
                    <a:prstClr val="black"/>
                  </a:solidFill>
                  <a:latin typeface="Arial" panose="020B0604020202020204" pitchFamily="34" charset="0"/>
                  <a:cs typeface="Arial" panose="020B0604020202020204" pitchFamily="34" charset="0"/>
                </a:rPr>
                <a:t>this</a:t>
              </a:r>
              <a:br>
                <a:rPr lang="en-CA" sz="900" dirty="0" smtClean="0">
                  <a:solidFill>
                    <a:prstClr val="black"/>
                  </a:solidFill>
                  <a:latin typeface="Arial" panose="020B0604020202020204" pitchFamily="34" charset="0"/>
                  <a:cs typeface="Arial" panose="020B0604020202020204" pitchFamily="34" charset="0"/>
                </a:rPr>
              </a:br>
              <a:r>
                <a:rPr lang="en-CA" sz="900" dirty="0" smtClean="0">
                  <a:solidFill>
                    <a:prstClr val="black"/>
                  </a:solidFill>
                  <a:latin typeface="Arial" panose="020B0604020202020204" pitchFamily="34" charset="0"/>
                  <a:cs typeface="Arial" panose="020B0604020202020204" pitchFamily="34" charset="0"/>
                </a:rPr>
                <a:t>Slide</a:t>
              </a:r>
              <a:endParaRPr lang="en-CA" sz="900" dirty="0" smtClean="0">
                <a:solidFill>
                  <a:prstClr val="black"/>
                </a:solidFill>
                <a:latin typeface="Calibri"/>
              </a:endParaRPr>
            </a:p>
          </p:txBody>
        </p:sp>
      </p:grpSp>
      <p:sp>
        <p:nvSpPr>
          <p:cNvPr id="3" name="TextBox 2"/>
          <p:cNvSpPr txBox="1"/>
          <p:nvPr/>
        </p:nvSpPr>
        <p:spPr>
          <a:xfrm>
            <a:off x="7456408" y="5689863"/>
            <a:ext cx="389850" cy="369332"/>
          </a:xfrm>
          <a:prstGeom prst="rect">
            <a:avLst/>
          </a:prstGeom>
          <a:noFill/>
        </p:spPr>
        <p:txBody>
          <a:bodyPr wrap="none" rtlCol="0">
            <a:spAutoFit/>
          </a:bodyPr>
          <a:lstStyle/>
          <a:p>
            <a:r>
              <a:rPr lang="en-CA" dirty="0" smtClean="0"/>
              <a:t>or</a:t>
            </a:r>
            <a:endParaRPr lang="en-CA" dirty="0"/>
          </a:p>
        </p:txBody>
      </p:sp>
      <p:sp>
        <p:nvSpPr>
          <p:cNvPr id="21" name="Rectangle 20"/>
          <p:cNvSpPr/>
          <p:nvPr/>
        </p:nvSpPr>
        <p:spPr>
          <a:xfrm>
            <a:off x="422581" y="6320920"/>
            <a:ext cx="7086600" cy="4001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sz="2000" b="1" dirty="0">
                <a:solidFill>
                  <a:srgbClr val="FF0000"/>
                </a:solidFill>
              </a:rPr>
              <a:t>Fill out the rest of the table - only do the critical path </a:t>
            </a:r>
          </a:p>
        </p:txBody>
      </p:sp>
    </p:spTree>
    <p:extLst>
      <p:ext uri="{BB962C8B-B14F-4D97-AF65-F5344CB8AC3E}">
        <p14:creationId xmlns:p14="http://schemas.microsoft.com/office/powerpoint/2010/main" val="2633780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21"/>
                                        </p:tgtEl>
                                      </p:cBhvr>
                                    </p:animEffect>
                                    <p:anim calcmode="lin" valueType="num">
                                      <p:cBhvr>
                                        <p:cTn id="7" dur="1000"/>
                                        <p:tgtEl>
                                          <p:spTgt spid="21"/>
                                        </p:tgtEl>
                                        <p:attrNameLst>
                                          <p:attrName>ppt_x</p:attrName>
                                        </p:attrNameLst>
                                      </p:cBhvr>
                                      <p:tavLst>
                                        <p:tav tm="0">
                                          <p:val>
                                            <p:strVal val="ppt_x"/>
                                          </p:val>
                                        </p:tav>
                                        <p:tav tm="100000">
                                          <p:val>
                                            <p:strVal val="ppt_x"/>
                                          </p:val>
                                        </p:tav>
                                      </p:tavLst>
                                    </p:anim>
                                    <p:anim calcmode="lin" valueType="num">
                                      <p:cBhvr>
                                        <p:cTn id="8" dur="1000"/>
                                        <p:tgtEl>
                                          <p:spTgt spid="21"/>
                                        </p:tgtEl>
                                        <p:attrNameLst>
                                          <p:attrName>ppt_y</p:attrName>
                                        </p:attrNameLst>
                                      </p:cBhvr>
                                      <p:tavLst>
                                        <p:tav tm="0">
                                          <p:val>
                                            <p:strVal val="ppt_y"/>
                                          </p:val>
                                        </p:tav>
                                        <p:tav tm="100000">
                                          <p:val>
                                            <p:strVal val="ppt_y+.1"/>
                                          </p:val>
                                        </p:tav>
                                      </p:tavLst>
                                    </p:anim>
                                    <p:set>
                                      <p:cBhvr>
                                        <p:cTn id="9" dur="1" fill="hold">
                                          <p:stCondLst>
                                            <p:cond delay="9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11" name="Table 10"/>
              <p:cNvGraphicFramePr>
                <a:graphicFrameLocks noGrp="1"/>
              </p:cNvGraphicFramePr>
              <p:nvPr>
                <p:extLst>
                  <p:ext uri="{D42A27DB-BD31-4B8C-83A1-F6EECF244321}">
                    <p14:modId xmlns:p14="http://schemas.microsoft.com/office/powerpoint/2010/main" val="902122991"/>
                  </p:ext>
                </p:extLst>
              </p:nvPr>
            </p:nvGraphicFramePr>
            <p:xfrm>
              <a:off x="279580" y="1506758"/>
              <a:ext cx="8534136" cy="4436842"/>
            </p:xfrm>
            <a:graphic>
              <a:graphicData uri="http://schemas.openxmlformats.org/drawingml/2006/table">
                <a:tbl>
                  <a:tblPr firstRow="1" bandRow="1">
                    <a:tableStyleId>{5C22544A-7EE6-4342-B048-85BDC9FD1C3A}</a:tableStyleId>
                  </a:tblPr>
                  <a:tblGrid>
                    <a:gridCol w="801558">
                      <a:extLst>
                        <a:ext uri="{9D8B030D-6E8A-4147-A177-3AD203B41FA5}">
                          <a16:colId xmlns:a16="http://schemas.microsoft.com/office/drawing/2014/main" val="1201185204"/>
                        </a:ext>
                      </a:extLst>
                    </a:gridCol>
                    <a:gridCol w="1067361">
                      <a:extLst>
                        <a:ext uri="{9D8B030D-6E8A-4147-A177-3AD203B41FA5}">
                          <a16:colId xmlns:a16="http://schemas.microsoft.com/office/drawing/2014/main" val="1281199899"/>
                        </a:ext>
                      </a:extLst>
                    </a:gridCol>
                    <a:gridCol w="600428">
                      <a:extLst>
                        <a:ext uri="{9D8B030D-6E8A-4147-A177-3AD203B41FA5}">
                          <a16:colId xmlns:a16="http://schemas.microsoft.com/office/drawing/2014/main" val="3892026508"/>
                        </a:ext>
                      </a:extLst>
                    </a:gridCol>
                    <a:gridCol w="1005657">
                      <a:extLst>
                        <a:ext uri="{9D8B030D-6E8A-4147-A177-3AD203B41FA5}">
                          <a16:colId xmlns:a16="http://schemas.microsoft.com/office/drawing/2014/main" val="279639052"/>
                        </a:ext>
                      </a:extLst>
                    </a:gridCol>
                    <a:gridCol w="656198">
                      <a:extLst>
                        <a:ext uri="{9D8B030D-6E8A-4147-A177-3AD203B41FA5}">
                          <a16:colId xmlns:a16="http://schemas.microsoft.com/office/drawing/2014/main" val="512417159"/>
                        </a:ext>
                      </a:extLst>
                    </a:gridCol>
                    <a:gridCol w="1329009">
                      <a:extLst>
                        <a:ext uri="{9D8B030D-6E8A-4147-A177-3AD203B41FA5}">
                          <a16:colId xmlns:a16="http://schemas.microsoft.com/office/drawing/2014/main" val="3844395728"/>
                        </a:ext>
                      </a:extLst>
                    </a:gridCol>
                    <a:gridCol w="1261371">
                      <a:extLst>
                        <a:ext uri="{9D8B030D-6E8A-4147-A177-3AD203B41FA5}">
                          <a16:colId xmlns:a16="http://schemas.microsoft.com/office/drawing/2014/main" val="439793718"/>
                        </a:ext>
                      </a:extLst>
                    </a:gridCol>
                    <a:gridCol w="1812554">
                      <a:extLst>
                        <a:ext uri="{9D8B030D-6E8A-4147-A177-3AD203B41FA5}">
                          <a16:colId xmlns:a16="http://schemas.microsoft.com/office/drawing/2014/main" val="2410511421"/>
                        </a:ext>
                      </a:extLst>
                    </a:gridCol>
                  </a:tblGrid>
                  <a:tr h="533399">
                    <a:tc>
                      <a:txBody>
                        <a:bodyPr/>
                        <a:lstStyle/>
                        <a:p>
                          <a:pPr algn="ctr">
                            <a:lnSpc>
                              <a:spcPct val="107000"/>
                            </a:lnSpc>
                            <a:spcAft>
                              <a:spcPts val="0"/>
                            </a:spcAft>
                          </a:pPr>
                          <a:r>
                            <a:rPr lang="en-US" sz="1100" kern="1200">
                              <a:effectLst/>
                            </a:rPr>
                            <a:t>Activity</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r>
                            <a:rPr lang="en-US" sz="1100" kern="1200" dirty="0">
                              <a:effectLst/>
                            </a:rPr>
                            <a:t>Optimistic (a)</a:t>
                          </a: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r>
                            <a:rPr lang="en-US" sz="1100" kern="1200">
                              <a:effectLst/>
                            </a:rPr>
                            <a:t>Most Likely (m)</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r>
                            <a:rPr lang="en-US" sz="1100" kern="1200">
                              <a:effectLst/>
                            </a:rPr>
                            <a:t>Pessimistic (b)</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r>
                            <a:rPr lang="en-US" sz="1100" kern="1200">
                              <a:effectLst/>
                            </a:rPr>
                            <a:t>On Critical Path? </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r>
                            <a:rPr lang="en-US" sz="1100" kern="1200" dirty="0">
                              <a:effectLst/>
                            </a:rPr>
                            <a:t>Expected Time </a:t>
                          </a:r>
                          <a:r>
                            <a:rPr lang="en-US" sz="1100" kern="1200" dirty="0" smtClean="0">
                              <a:effectLst/>
                            </a:rPr>
                            <a:t>TE</a:t>
                          </a:r>
                        </a:p>
                        <a:p>
                          <a:pPr algn="ctr">
                            <a:lnSpc>
                              <a:spcPct val="107000"/>
                            </a:lnSpc>
                            <a:spcAft>
                              <a:spcPts val="0"/>
                            </a:spcAft>
                          </a:pPr>
                          <a:r>
                            <a:rPr lang="en-US" sz="1800" kern="1200" dirty="0" smtClean="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(a+4m+b)/6</a:t>
                          </a:r>
                          <a:endParaRPr lang="en-CA" sz="9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r>
                            <a:rPr lang="en-US" sz="1100" kern="1200" dirty="0">
                              <a:effectLst/>
                            </a:rPr>
                            <a:t>Standard </a:t>
                          </a:r>
                          <a:r>
                            <a:rPr lang="en-US" sz="1100" kern="1200" dirty="0" smtClean="0">
                              <a:effectLst/>
                            </a:rPr>
                            <a:t>Dev</a:t>
                          </a:r>
                        </a:p>
                        <a:p>
                          <a:pPr algn="ctr">
                            <a:lnSpc>
                              <a:spcPct val="107000"/>
                            </a:lnSpc>
                            <a:spcAft>
                              <a:spcPts val="0"/>
                            </a:spcAft>
                          </a:pPr>
                          <a:r>
                            <a:rPr lang="en-US" sz="1800" kern="1200" dirty="0" smtClean="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(b-a)/6</a:t>
                          </a:r>
                          <a:endParaRPr lang="en-CA" sz="9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r>
                            <a:rPr lang="en-US" sz="1100" kern="1200" dirty="0">
                              <a:effectLst/>
                            </a:rPr>
                            <a:t>Variance [(b-a)/6]² or </a:t>
                          </a:r>
                          <a:endParaRPr lang="en-US" sz="1100" kern="1200" dirty="0" smtClean="0">
                            <a:effectLst/>
                          </a:endParaRPr>
                        </a:p>
                        <a:p>
                          <a:pPr algn="ctr">
                            <a:lnSpc>
                              <a:spcPct val="107000"/>
                            </a:lnSpc>
                            <a:spcAft>
                              <a:spcPts val="0"/>
                            </a:spcAft>
                          </a:pPr>
                          <a:r>
                            <a:rPr lang="en-US" sz="1600" kern="1200" dirty="0" err="1" smtClean="0">
                              <a:solidFill>
                                <a:srgbClr val="FFFF00"/>
                              </a:solidFill>
                              <a:effectLst/>
                            </a:rPr>
                            <a:t>Std</a:t>
                          </a:r>
                          <a:r>
                            <a:rPr lang="en-US" sz="1600" kern="1200" dirty="0" smtClean="0">
                              <a:solidFill>
                                <a:srgbClr val="FFFF00"/>
                              </a:solidFill>
                              <a:effectLst/>
                            </a:rPr>
                            <a:t> Dev Squared</a:t>
                          </a:r>
                          <a:endParaRPr lang="en-CA" sz="1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extLst>
                      <a:ext uri="{0D108BD9-81ED-4DB2-BD59-A6C34878D82A}">
                        <a16:rowId xmlns:a16="http://schemas.microsoft.com/office/drawing/2014/main" val="1514042124"/>
                      </a:ext>
                    </a:extLst>
                  </a:tr>
                  <a:tr h="572422">
                    <a:tc>
                      <a:txBody>
                        <a:bodyPr/>
                        <a:lstStyle/>
                        <a:p>
                          <a:pPr algn="ctr">
                            <a:lnSpc>
                              <a:spcPct val="107000"/>
                            </a:lnSpc>
                            <a:spcAft>
                              <a:spcPts val="0"/>
                            </a:spcAft>
                          </a:pPr>
                          <a:r>
                            <a:rPr lang="en-US" sz="1800" kern="1200" dirty="0">
                              <a:effectLst/>
                            </a:rPr>
                            <a:t>A</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dirty="0">
                              <a:effectLst/>
                            </a:rPr>
                            <a:t>3</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a:effectLst/>
                            </a:rPr>
                            <a:t>4</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a:effectLst/>
                            </a:rPr>
                            <a:t>11</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CA" sz="1800">
                              <a:effectLst/>
                            </a:rPr>
                            <a:t>Y</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nSpc>
                              <a:spcPct val="107000"/>
                            </a:lnSpc>
                            <a:spcAft>
                              <a:spcPts val="0"/>
                            </a:spcAft>
                          </a:pPr>
                          <a14:m>
                            <m:oMath xmlns:m="http://schemas.openxmlformats.org/officeDocument/2006/math">
                              <m:f>
                                <m:fPr>
                                  <m:ctrlPr>
                                    <a:rPr lang="en-CA" sz="1600" i="1" kern="1200" smtClean="0">
                                      <a:effectLst/>
                                      <a:latin typeface="Cambria Math" panose="02040503050406030204" pitchFamily="18" charset="0"/>
                                    </a:rPr>
                                  </m:ctrlPr>
                                </m:fPr>
                                <m:num>
                                  <m:r>
                                    <a:rPr lang="en-US" sz="1600" kern="1200">
                                      <a:effectLst/>
                                      <a:latin typeface="Cambria Math" panose="02040503050406030204" pitchFamily="18" charset="0"/>
                                    </a:rPr>
                                    <m:t>3+</m:t>
                                  </m:r>
                                  <m:r>
                                    <a:rPr lang="en-CA" sz="1600" b="0" i="0" kern="1200" smtClean="0">
                                      <a:effectLst/>
                                      <a:latin typeface="Cambria Math" panose="02040503050406030204" pitchFamily="18" charset="0"/>
                                    </a:rPr>
                                    <m:t>4</m:t>
                                  </m:r>
                                  <m:r>
                                    <m:rPr>
                                      <m:sty m:val="p"/>
                                    </m:rPr>
                                    <a:rPr lang="en-CA" sz="1600" b="0" i="0" kern="1200" smtClean="0">
                                      <a:effectLst/>
                                      <a:latin typeface="Cambria Math" panose="02040503050406030204" pitchFamily="18" charset="0"/>
                                    </a:rPr>
                                    <m:t>m</m:t>
                                  </m:r>
                                  <m:r>
                                    <a:rPr lang="en-US" sz="1600" kern="1200">
                                      <a:effectLst/>
                                      <a:latin typeface="Cambria Math" panose="02040503050406030204" pitchFamily="18" charset="0"/>
                                    </a:rPr>
                                    <m:t>+11</m:t>
                                  </m:r>
                                </m:num>
                                <m:den>
                                  <m:r>
                                    <a:rPr lang="en-CA" sz="1600" b="0" i="1" kern="1200" smtClean="0">
                                      <a:effectLst/>
                                      <a:latin typeface="Cambria Math" panose="02040503050406030204" pitchFamily="18" charset="0"/>
                                    </a:rPr>
                                    <m:t>6</m:t>
                                  </m:r>
                                </m:den>
                              </m:f>
                            </m:oMath>
                          </a14:m>
                          <a:r>
                            <a:rPr lang="en-CA" sz="1600" dirty="0" smtClean="0">
                              <a:effectLst/>
                              <a:latin typeface="Calibri" panose="020F0502020204030204" pitchFamily="34" charset="0"/>
                              <a:ea typeface="Calibri" panose="020F0502020204030204" pitchFamily="34" charset="0"/>
                              <a:cs typeface="Times New Roman" panose="02020603050405020304" pitchFamily="18" charset="0"/>
                            </a:rPr>
                            <a:t> = </a:t>
                          </a:r>
                          <a:r>
                            <a:rPr lang="en-CA" sz="2800" dirty="0" smtClean="0">
                              <a:effectLst/>
                              <a:latin typeface="Calibri" panose="020F0502020204030204" pitchFamily="34" charset="0"/>
                              <a:ea typeface="Calibri" panose="020F0502020204030204" pitchFamily="34" charset="0"/>
                              <a:cs typeface="Times New Roman" panose="02020603050405020304" pitchFamily="18" charset="0"/>
                            </a:rPr>
                            <a:t>5</a:t>
                          </a: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nSpc>
                              <a:spcPct val="107000"/>
                            </a:lnSpc>
                            <a:spcAft>
                              <a:spcPts val="0"/>
                            </a:spcAft>
                          </a:pPr>
                          <a:r>
                            <a:rPr lang="en-US" sz="1300" kern="1200" dirty="0">
                              <a:effectLst/>
                            </a:rPr>
                            <a:t>(</a:t>
                          </a:r>
                          <a14:m>
                            <m:oMath xmlns:m="http://schemas.openxmlformats.org/officeDocument/2006/math">
                              <m:sSup>
                                <m:sSupPr>
                                  <m:ctrlPr>
                                    <a:rPr lang="en-CA" sz="1300" i="1" kern="1200">
                                      <a:effectLst/>
                                      <a:latin typeface="Cambria Math" panose="02040503050406030204" pitchFamily="18" charset="0"/>
                                    </a:rPr>
                                  </m:ctrlPr>
                                </m:sSupPr>
                                <m:e>
                                  <m:f>
                                    <m:fPr>
                                      <m:ctrlPr>
                                        <a:rPr lang="en-CA" sz="1300" i="1" kern="1200">
                                          <a:effectLst/>
                                          <a:latin typeface="Cambria Math" panose="02040503050406030204" pitchFamily="18" charset="0"/>
                                        </a:rPr>
                                      </m:ctrlPr>
                                    </m:fPr>
                                    <m:num>
                                      <m:r>
                                        <a:rPr lang="en-US" sz="1300" kern="1200">
                                          <a:effectLst/>
                                          <a:latin typeface="Cambria Math" panose="02040503050406030204" pitchFamily="18" charset="0"/>
                                        </a:rPr>
                                        <m:t>11−3</m:t>
                                      </m:r>
                                    </m:num>
                                    <m:den>
                                      <m:r>
                                        <a:rPr lang="en-US" sz="1300" kern="1200">
                                          <a:effectLst/>
                                          <a:latin typeface="Cambria Math" panose="02040503050406030204" pitchFamily="18" charset="0"/>
                                        </a:rPr>
                                        <m:t>6</m:t>
                                      </m:r>
                                    </m:den>
                                  </m:f>
                                  <m:r>
                                    <a:rPr lang="en-US" sz="1300" kern="1200">
                                      <a:effectLst/>
                                      <a:latin typeface="Cambria Math" panose="02040503050406030204" pitchFamily="18" charset="0"/>
                                    </a:rPr>
                                    <m:t>)</m:t>
                                  </m:r>
                                </m:e>
                                <m:sup/>
                              </m:sSup>
                            </m:oMath>
                          </a14:m>
                          <a:r>
                            <a:rPr lang="en-US" sz="1300" kern="1200" dirty="0">
                              <a:effectLst/>
                            </a:rPr>
                            <a:t> = 1.33</a:t>
                          </a: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nSpc>
                              <a:spcPct val="107000"/>
                            </a:lnSpc>
                            <a:spcAft>
                              <a:spcPts val="0"/>
                            </a:spcAft>
                          </a:pPr>
                          <a:r>
                            <a:rPr lang="en-US" sz="1300" kern="1200" dirty="0">
                              <a:effectLst/>
                            </a:rPr>
                            <a:t>(</a:t>
                          </a:r>
                          <a14:m>
                            <m:oMath xmlns:m="http://schemas.openxmlformats.org/officeDocument/2006/math">
                              <m:sSup>
                                <m:sSupPr>
                                  <m:ctrlPr>
                                    <a:rPr lang="en-CA" sz="1300" i="1" kern="1200">
                                      <a:effectLst/>
                                      <a:latin typeface="Cambria Math" panose="02040503050406030204" pitchFamily="18" charset="0"/>
                                    </a:rPr>
                                  </m:ctrlPr>
                                </m:sSupPr>
                                <m:e>
                                  <m:f>
                                    <m:fPr>
                                      <m:ctrlPr>
                                        <a:rPr lang="en-CA" sz="1300" i="1" kern="1200">
                                          <a:effectLst/>
                                          <a:latin typeface="Cambria Math" panose="02040503050406030204" pitchFamily="18" charset="0"/>
                                        </a:rPr>
                                      </m:ctrlPr>
                                    </m:fPr>
                                    <m:num>
                                      <m:r>
                                        <a:rPr lang="en-US" sz="1300" kern="1200">
                                          <a:effectLst/>
                                          <a:latin typeface="Cambria Math" panose="02040503050406030204" pitchFamily="18" charset="0"/>
                                        </a:rPr>
                                        <m:t>11−3</m:t>
                                      </m:r>
                                    </m:num>
                                    <m:den>
                                      <m:r>
                                        <a:rPr lang="en-US" sz="1300" kern="1200">
                                          <a:effectLst/>
                                          <a:latin typeface="Cambria Math" panose="02040503050406030204" pitchFamily="18" charset="0"/>
                                        </a:rPr>
                                        <m:t>6</m:t>
                                      </m:r>
                                    </m:den>
                                  </m:f>
                                  <m:r>
                                    <a:rPr lang="en-US" sz="1300" kern="1200">
                                      <a:effectLst/>
                                      <a:latin typeface="Cambria Math" panose="02040503050406030204" pitchFamily="18" charset="0"/>
                                    </a:rPr>
                                    <m:t>)</m:t>
                                  </m:r>
                                </m:e>
                                <m:sup>
                                  <m:r>
                                    <a:rPr lang="en-US" sz="1300" kern="1200">
                                      <a:effectLst/>
                                      <a:latin typeface="Cambria Math" panose="02040503050406030204" pitchFamily="18" charset="0"/>
                                    </a:rPr>
                                    <m:t>2</m:t>
                                  </m:r>
                                </m:sup>
                              </m:sSup>
                            </m:oMath>
                          </a14:m>
                          <a:r>
                            <a:rPr lang="en-US" sz="1300" kern="1200" dirty="0">
                              <a:effectLst/>
                            </a:rPr>
                            <a:t> = </a:t>
                          </a:r>
                          <a:r>
                            <a:rPr lang="en-US" sz="2400" kern="1200" dirty="0">
                              <a:effectLst/>
                            </a:rPr>
                            <a:t>1.78</a:t>
                          </a: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extLst>
                      <a:ext uri="{0D108BD9-81ED-4DB2-BD59-A6C34878D82A}">
                        <a16:rowId xmlns:a16="http://schemas.microsoft.com/office/drawing/2014/main" val="3192521595"/>
                      </a:ext>
                    </a:extLst>
                  </a:tr>
                  <a:tr h="286430">
                    <a:tc>
                      <a:txBody>
                        <a:bodyPr/>
                        <a:lstStyle/>
                        <a:p>
                          <a:pPr algn="ctr">
                            <a:lnSpc>
                              <a:spcPct val="107000"/>
                            </a:lnSpc>
                            <a:spcAft>
                              <a:spcPts val="0"/>
                            </a:spcAft>
                          </a:pPr>
                          <a:r>
                            <a:rPr lang="en-US" sz="1800" kern="1200">
                              <a:effectLst/>
                            </a:rPr>
                            <a:t>B</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dirty="0">
                              <a:effectLst/>
                            </a:rPr>
                            <a:t>2</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dirty="0">
                              <a:effectLst/>
                            </a:rPr>
                            <a:t>5</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a:effectLst/>
                            </a:rPr>
                            <a:t>8</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CA" sz="18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nSpc>
                              <a:spcPct val="107000"/>
                            </a:lnSpc>
                            <a:spcAft>
                              <a:spcPts val="0"/>
                            </a:spcAft>
                          </a:pPr>
                          <a:r>
                            <a:rPr lang="en-CA" sz="1300">
                              <a:effectLst/>
                            </a:rPr>
                            <a:t> </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nSpc>
                              <a:spcPct val="107000"/>
                            </a:lnSpc>
                            <a:spcAft>
                              <a:spcPts val="0"/>
                            </a:spcAft>
                          </a:pPr>
                          <a:r>
                            <a:rPr lang="en-CA" sz="1300">
                              <a:effectLst/>
                            </a:rPr>
                            <a:t> </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r>
                            <a:rPr lang="en-CA" sz="1300">
                              <a:effectLst/>
                            </a:rPr>
                            <a:t> </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extLst>
                      <a:ext uri="{0D108BD9-81ED-4DB2-BD59-A6C34878D82A}">
                        <a16:rowId xmlns:a16="http://schemas.microsoft.com/office/drawing/2014/main" val="3216670448"/>
                      </a:ext>
                    </a:extLst>
                  </a:tr>
                  <a:tr h="290354">
                    <a:tc>
                      <a:txBody>
                        <a:bodyPr/>
                        <a:lstStyle/>
                        <a:p>
                          <a:pPr algn="ctr">
                            <a:lnSpc>
                              <a:spcPct val="107000"/>
                            </a:lnSpc>
                            <a:spcAft>
                              <a:spcPts val="0"/>
                            </a:spcAft>
                          </a:pPr>
                          <a:r>
                            <a:rPr lang="en-US" sz="1800" kern="1200">
                              <a:effectLst/>
                            </a:rPr>
                            <a:t>C</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a:effectLst/>
                            </a:rPr>
                            <a:t>3</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dirty="0">
                              <a:effectLst/>
                            </a:rPr>
                            <a:t>6</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a:effectLst/>
                            </a:rPr>
                            <a:t>9</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CA" sz="1800" dirty="0">
                              <a:effectLst/>
                            </a:rPr>
                            <a:t> </a:t>
                          </a:r>
                          <a:r>
                            <a:rPr lang="en-CA" sz="1800" dirty="0" smtClean="0">
                              <a:effectLst/>
                            </a:rPr>
                            <a:t>Y</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CA" sz="1300" dirty="0">
                              <a:effectLst/>
                            </a:rPr>
                            <a:t> </a:t>
                          </a: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r>
                            <a:rPr lang="en-CA" sz="1300" dirty="0">
                              <a:effectLst/>
                            </a:rPr>
                            <a:t> </a:t>
                          </a: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r>
                            <a:rPr lang="en-CA" sz="1300" dirty="0">
                              <a:effectLst/>
                            </a:rPr>
                            <a:t> </a:t>
                          </a: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extLst>
                      <a:ext uri="{0D108BD9-81ED-4DB2-BD59-A6C34878D82A}">
                        <a16:rowId xmlns:a16="http://schemas.microsoft.com/office/drawing/2014/main" val="474983324"/>
                      </a:ext>
                    </a:extLst>
                  </a:tr>
                  <a:tr h="286430">
                    <a:tc>
                      <a:txBody>
                        <a:bodyPr/>
                        <a:lstStyle/>
                        <a:p>
                          <a:pPr algn="ctr">
                            <a:lnSpc>
                              <a:spcPct val="107000"/>
                            </a:lnSpc>
                            <a:spcAft>
                              <a:spcPts val="0"/>
                            </a:spcAft>
                          </a:pPr>
                          <a:r>
                            <a:rPr lang="en-US" sz="1800" kern="1200">
                              <a:effectLst/>
                            </a:rPr>
                            <a:t>D</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a:effectLst/>
                            </a:rPr>
                            <a:t>8</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dirty="0">
                              <a:effectLst/>
                            </a:rPr>
                            <a:t>12</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dirty="0">
                              <a:effectLst/>
                            </a:rPr>
                            <a:t>20</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CA" sz="18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nSpc>
                              <a:spcPct val="107000"/>
                            </a:lnSpc>
                            <a:spcAft>
                              <a:spcPts val="0"/>
                            </a:spcAft>
                          </a:pPr>
                          <a:r>
                            <a:rPr lang="en-CA" sz="1300">
                              <a:effectLst/>
                            </a:rPr>
                            <a:t> </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nSpc>
                              <a:spcPct val="107000"/>
                            </a:lnSpc>
                            <a:spcAft>
                              <a:spcPts val="0"/>
                            </a:spcAft>
                          </a:pPr>
                          <a:r>
                            <a:rPr lang="en-CA" sz="1300">
                              <a:effectLst/>
                            </a:rPr>
                            <a:t> </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r>
                            <a:rPr lang="en-CA" sz="1300">
                              <a:effectLst/>
                            </a:rPr>
                            <a:t> </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extLst>
                      <a:ext uri="{0D108BD9-81ED-4DB2-BD59-A6C34878D82A}">
                        <a16:rowId xmlns:a16="http://schemas.microsoft.com/office/drawing/2014/main" val="3659000221"/>
                      </a:ext>
                    </a:extLst>
                  </a:tr>
                  <a:tr h="286430">
                    <a:tc>
                      <a:txBody>
                        <a:bodyPr/>
                        <a:lstStyle/>
                        <a:p>
                          <a:pPr algn="ctr">
                            <a:lnSpc>
                              <a:spcPct val="107000"/>
                            </a:lnSpc>
                            <a:spcAft>
                              <a:spcPts val="0"/>
                            </a:spcAft>
                          </a:pPr>
                          <a:r>
                            <a:rPr lang="en-US" sz="1800" kern="1200">
                              <a:effectLst/>
                            </a:rPr>
                            <a:t>E</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a:effectLst/>
                            </a:rPr>
                            <a:t>3</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a:effectLst/>
                            </a:rPr>
                            <a:t>5</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dirty="0">
                              <a:effectLst/>
                            </a:rPr>
                            <a:t>12</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CA" sz="18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nSpc>
                              <a:spcPct val="107000"/>
                            </a:lnSpc>
                            <a:spcAft>
                              <a:spcPts val="0"/>
                            </a:spcAft>
                          </a:pPr>
                          <a:r>
                            <a:rPr lang="en-CA" sz="1300">
                              <a:effectLst/>
                            </a:rPr>
                            <a:t> </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nSpc>
                              <a:spcPct val="107000"/>
                            </a:lnSpc>
                            <a:spcAft>
                              <a:spcPts val="0"/>
                            </a:spcAft>
                          </a:pPr>
                          <a:r>
                            <a:rPr lang="en-CA" sz="1300">
                              <a:effectLst/>
                            </a:rPr>
                            <a:t> </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r>
                            <a:rPr lang="en-CA" sz="1300">
                              <a:effectLst/>
                            </a:rPr>
                            <a:t> </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extLst>
                      <a:ext uri="{0D108BD9-81ED-4DB2-BD59-A6C34878D82A}">
                        <a16:rowId xmlns:a16="http://schemas.microsoft.com/office/drawing/2014/main" val="514191223"/>
                      </a:ext>
                    </a:extLst>
                  </a:tr>
                  <a:tr h="286430">
                    <a:tc>
                      <a:txBody>
                        <a:bodyPr/>
                        <a:lstStyle/>
                        <a:p>
                          <a:pPr algn="ctr">
                            <a:lnSpc>
                              <a:spcPct val="107000"/>
                            </a:lnSpc>
                            <a:spcAft>
                              <a:spcPts val="0"/>
                            </a:spcAft>
                          </a:pPr>
                          <a:r>
                            <a:rPr lang="en-US" sz="1800" kern="1200">
                              <a:effectLst/>
                            </a:rPr>
                            <a:t>F</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a:effectLst/>
                            </a:rPr>
                            <a:t>2</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a:effectLst/>
                            </a:rPr>
                            <a:t>4</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dirty="0">
                              <a:effectLst/>
                            </a:rPr>
                            <a:t>7</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CA" sz="18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nSpc>
                              <a:spcPct val="107000"/>
                            </a:lnSpc>
                            <a:spcAft>
                              <a:spcPts val="0"/>
                            </a:spcAft>
                          </a:pPr>
                          <a:r>
                            <a:rPr lang="en-CA" sz="1300">
                              <a:effectLst/>
                            </a:rPr>
                            <a:t> </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nSpc>
                              <a:spcPct val="107000"/>
                            </a:lnSpc>
                            <a:spcAft>
                              <a:spcPts val="0"/>
                            </a:spcAft>
                          </a:pPr>
                          <a:r>
                            <a:rPr lang="en-CA" sz="1300">
                              <a:effectLst/>
                            </a:rPr>
                            <a:t> </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r>
                            <a:rPr lang="en-CA" sz="1300">
                              <a:effectLst/>
                            </a:rPr>
                            <a:t> </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extLst>
                      <a:ext uri="{0D108BD9-81ED-4DB2-BD59-A6C34878D82A}">
                        <a16:rowId xmlns:a16="http://schemas.microsoft.com/office/drawing/2014/main" val="1481613785"/>
                      </a:ext>
                    </a:extLst>
                  </a:tr>
                  <a:tr h="286430">
                    <a:tc>
                      <a:txBody>
                        <a:bodyPr/>
                        <a:lstStyle/>
                        <a:p>
                          <a:pPr algn="ctr">
                            <a:lnSpc>
                              <a:spcPct val="107000"/>
                            </a:lnSpc>
                            <a:spcAft>
                              <a:spcPts val="0"/>
                            </a:spcAft>
                          </a:pPr>
                          <a:r>
                            <a:rPr lang="en-US" sz="1800" kern="1200">
                              <a:effectLst/>
                            </a:rPr>
                            <a:t>G</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a:effectLst/>
                            </a:rPr>
                            <a:t>6</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a:effectLst/>
                            </a:rPr>
                            <a:t>9</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dirty="0">
                              <a:effectLst/>
                            </a:rPr>
                            <a:t>14</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CA" sz="18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nSpc>
                              <a:spcPct val="107000"/>
                            </a:lnSpc>
                            <a:spcAft>
                              <a:spcPts val="0"/>
                            </a:spcAft>
                          </a:pPr>
                          <a:r>
                            <a:rPr lang="en-CA" sz="1300">
                              <a:effectLst/>
                            </a:rPr>
                            <a:t> </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nSpc>
                              <a:spcPct val="107000"/>
                            </a:lnSpc>
                            <a:spcAft>
                              <a:spcPts val="0"/>
                            </a:spcAft>
                          </a:pPr>
                          <a:r>
                            <a:rPr lang="en-CA" sz="1300">
                              <a:effectLst/>
                            </a:rPr>
                            <a:t> </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r>
                            <a:rPr lang="en-CA" sz="1300">
                              <a:effectLst/>
                            </a:rPr>
                            <a:t> </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extLst>
                      <a:ext uri="{0D108BD9-81ED-4DB2-BD59-A6C34878D82A}">
                        <a16:rowId xmlns:a16="http://schemas.microsoft.com/office/drawing/2014/main" val="2578351713"/>
                      </a:ext>
                    </a:extLst>
                  </a:tr>
                  <a:tr h="286430">
                    <a:tc>
                      <a:txBody>
                        <a:bodyPr/>
                        <a:lstStyle/>
                        <a:p>
                          <a:pPr algn="ctr">
                            <a:lnSpc>
                              <a:spcPct val="107000"/>
                            </a:lnSpc>
                            <a:spcAft>
                              <a:spcPts val="0"/>
                            </a:spcAft>
                          </a:pPr>
                          <a:r>
                            <a:rPr lang="en-US" sz="1800" kern="1200">
                              <a:effectLst/>
                            </a:rPr>
                            <a:t>H</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a:effectLst/>
                            </a:rPr>
                            <a:t>1</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a:effectLst/>
                            </a:rPr>
                            <a:t>2</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dirty="0">
                              <a:effectLst/>
                            </a:rPr>
                            <a:t>4</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CA" sz="1800" dirty="0">
                              <a:effectLst/>
                            </a:rPr>
                            <a:t> </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nSpc>
                              <a:spcPct val="107000"/>
                            </a:lnSpc>
                            <a:spcAft>
                              <a:spcPts val="0"/>
                            </a:spcAft>
                          </a:pPr>
                          <a:r>
                            <a:rPr lang="en-CA" sz="1300">
                              <a:effectLst/>
                            </a:rPr>
                            <a:t> </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nSpc>
                              <a:spcPct val="107000"/>
                            </a:lnSpc>
                            <a:spcAft>
                              <a:spcPts val="0"/>
                            </a:spcAft>
                          </a:pPr>
                          <a:r>
                            <a:rPr lang="en-CA" sz="1300">
                              <a:effectLst/>
                            </a:rPr>
                            <a:t> </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r>
                            <a:rPr lang="en-CA" sz="1300">
                              <a:effectLst/>
                            </a:rPr>
                            <a:t> </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extLst>
                      <a:ext uri="{0D108BD9-81ED-4DB2-BD59-A6C34878D82A}">
                        <a16:rowId xmlns:a16="http://schemas.microsoft.com/office/drawing/2014/main" val="2345028987"/>
                      </a:ext>
                    </a:extLst>
                  </a:tr>
                  <a:tr h="406303">
                    <a:tc gridSpan="5">
                      <a:txBody>
                        <a:bodyPr/>
                        <a:lstStyle/>
                        <a:p>
                          <a:pPr>
                            <a:lnSpc>
                              <a:spcPct val="107000"/>
                            </a:lnSpc>
                            <a:spcAft>
                              <a:spcPts val="0"/>
                            </a:spcAft>
                          </a:pPr>
                          <a:r>
                            <a:rPr lang="en-US" sz="1300" kern="1200" dirty="0">
                              <a:effectLst/>
                            </a:rPr>
                            <a:t>Project Duration - total of TE on Critical Path only, you only had to fill in some rows</a:t>
                          </a: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a:txBody>
                        <a:bodyPr/>
                        <a:lstStyle/>
                        <a:p>
                          <a:pPr algn="ctr">
                            <a:lnSpc>
                              <a:spcPct val="107000"/>
                            </a:lnSpc>
                            <a:spcAft>
                              <a:spcPts val="0"/>
                            </a:spcAft>
                          </a:pPr>
                          <a:r>
                            <a:rPr lang="en-CA" sz="1300">
                              <a:effectLst/>
                            </a:rPr>
                            <a:t> </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CA" sz="1300">
                              <a:effectLst/>
                            </a:rPr>
                            <a:t>NA</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CA" sz="1300">
                              <a:effectLst/>
                            </a:rPr>
                            <a:t>NA</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extLst>
                      <a:ext uri="{0D108BD9-81ED-4DB2-BD59-A6C34878D82A}">
                        <a16:rowId xmlns:a16="http://schemas.microsoft.com/office/drawing/2014/main" val="4152194256"/>
                      </a:ext>
                    </a:extLst>
                  </a:tr>
                  <a:tr h="406303">
                    <a:tc gridSpan="5">
                      <a:txBody>
                        <a:bodyPr/>
                        <a:lstStyle/>
                        <a:p>
                          <a:pPr algn="r">
                            <a:lnSpc>
                              <a:spcPct val="107000"/>
                            </a:lnSpc>
                            <a:spcAft>
                              <a:spcPts val="0"/>
                            </a:spcAft>
                          </a:pPr>
                          <a:r>
                            <a:rPr lang="en-US" sz="1300" kern="1200">
                              <a:effectLst/>
                            </a:rPr>
                            <a:t>Project Variance - total of variances on Critical Path only, you only had to fill in some rows</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a:txBody>
                        <a:bodyPr/>
                        <a:lstStyle/>
                        <a:p>
                          <a:pPr algn="ctr">
                            <a:lnSpc>
                              <a:spcPct val="107000"/>
                            </a:lnSpc>
                            <a:spcAft>
                              <a:spcPts val="0"/>
                            </a:spcAft>
                          </a:pPr>
                          <a:r>
                            <a:rPr lang="en-CA" sz="1300">
                              <a:effectLst/>
                            </a:rPr>
                            <a:t>NA</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CA" sz="1300">
                              <a:effectLst/>
                            </a:rPr>
                            <a:t>NA</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CA" sz="1300">
                              <a:effectLst/>
                            </a:rPr>
                            <a:t> </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extLst>
                      <a:ext uri="{0D108BD9-81ED-4DB2-BD59-A6C34878D82A}">
                        <a16:rowId xmlns:a16="http://schemas.microsoft.com/office/drawing/2014/main" val="729859756"/>
                      </a:ext>
                    </a:extLst>
                  </a:tr>
                  <a:tr h="406303">
                    <a:tc gridSpan="5">
                      <a:txBody>
                        <a:bodyPr/>
                        <a:lstStyle/>
                        <a:p>
                          <a:pPr algn="r">
                            <a:lnSpc>
                              <a:spcPct val="107000"/>
                            </a:lnSpc>
                            <a:spcAft>
                              <a:spcPts val="0"/>
                            </a:spcAft>
                          </a:pPr>
                          <a:r>
                            <a:rPr lang="en-US" sz="1300" kern="1200" dirty="0">
                              <a:effectLst/>
                            </a:rPr>
                            <a:t>Project Standard Deviation - square root of critical path variance total</a:t>
                          </a: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a:txBody>
                        <a:bodyPr/>
                        <a:lstStyle/>
                        <a:p>
                          <a:pPr algn="ctr">
                            <a:lnSpc>
                              <a:spcPct val="107000"/>
                            </a:lnSpc>
                            <a:spcAft>
                              <a:spcPts val="0"/>
                            </a:spcAft>
                          </a:pPr>
                          <a:r>
                            <a:rPr lang="en-CA" sz="1300">
                              <a:effectLst/>
                            </a:rPr>
                            <a:t>NA</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CA" sz="1300">
                              <a:effectLst/>
                            </a:rPr>
                            <a:t>NA</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CA" sz="1300" dirty="0">
                              <a:effectLst/>
                            </a:rPr>
                            <a:t> </a:t>
                          </a: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extLst>
                      <a:ext uri="{0D108BD9-81ED-4DB2-BD59-A6C34878D82A}">
                        <a16:rowId xmlns:a16="http://schemas.microsoft.com/office/drawing/2014/main" val="2082305048"/>
                      </a:ext>
                    </a:extLst>
                  </a:tr>
                </a:tbl>
              </a:graphicData>
            </a:graphic>
          </p:graphicFrame>
        </mc:Choice>
        <mc:Fallback xmlns="">
          <p:graphicFrame>
            <p:nvGraphicFramePr>
              <p:cNvPr id="11" name="Table 10"/>
              <p:cNvGraphicFramePr>
                <a:graphicFrameLocks noGrp="1"/>
              </p:cNvGraphicFramePr>
              <p:nvPr>
                <p:extLst>
                  <p:ext uri="{D42A27DB-BD31-4B8C-83A1-F6EECF244321}">
                    <p14:modId xmlns:p14="http://schemas.microsoft.com/office/powerpoint/2010/main" val="902122991"/>
                  </p:ext>
                </p:extLst>
              </p:nvPr>
            </p:nvGraphicFramePr>
            <p:xfrm>
              <a:off x="279580" y="1506758"/>
              <a:ext cx="8534136" cy="4436842"/>
            </p:xfrm>
            <a:graphic>
              <a:graphicData uri="http://schemas.openxmlformats.org/drawingml/2006/table">
                <a:tbl>
                  <a:tblPr firstRow="1" bandRow="1">
                    <a:tableStyleId>{5C22544A-7EE6-4342-B048-85BDC9FD1C3A}</a:tableStyleId>
                  </a:tblPr>
                  <a:tblGrid>
                    <a:gridCol w="801558">
                      <a:extLst>
                        <a:ext uri="{9D8B030D-6E8A-4147-A177-3AD203B41FA5}">
                          <a16:colId xmlns:a16="http://schemas.microsoft.com/office/drawing/2014/main" val="1201185204"/>
                        </a:ext>
                      </a:extLst>
                    </a:gridCol>
                    <a:gridCol w="1067361">
                      <a:extLst>
                        <a:ext uri="{9D8B030D-6E8A-4147-A177-3AD203B41FA5}">
                          <a16:colId xmlns:a16="http://schemas.microsoft.com/office/drawing/2014/main" val="1281199899"/>
                        </a:ext>
                      </a:extLst>
                    </a:gridCol>
                    <a:gridCol w="600428">
                      <a:extLst>
                        <a:ext uri="{9D8B030D-6E8A-4147-A177-3AD203B41FA5}">
                          <a16:colId xmlns:a16="http://schemas.microsoft.com/office/drawing/2014/main" val="3892026508"/>
                        </a:ext>
                      </a:extLst>
                    </a:gridCol>
                    <a:gridCol w="1005657">
                      <a:extLst>
                        <a:ext uri="{9D8B030D-6E8A-4147-A177-3AD203B41FA5}">
                          <a16:colId xmlns:a16="http://schemas.microsoft.com/office/drawing/2014/main" val="279639052"/>
                        </a:ext>
                      </a:extLst>
                    </a:gridCol>
                    <a:gridCol w="656198">
                      <a:extLst>
                        <a:ext uri="{9D8B030D-6E8A-4147-A177-3AD203B41FA5}">
                          <a16:colId xmlns:a16="http://schemas.microsoft.com/office/drawing/2014/main" val="512417159"/>
                        </a:ext>
                      </a:extLst>
                    </a:gridCol>
                    <a:gridCol w="1329009">
                      <a:extLst>
                        <a:ext uri="{9D8B030D-6E8A-4147-A177-3AD203B41FA5}">
                          <a16:colId xmlns:a16="http://schemas.microsoft.com/office/drawing/2014/main" val="3844395728"/>
                        </a:ext>
                      </a:extLst>
                    </a:gridCol>
                    <a:gridCol w="1261371">
                      <a:extLst>
                        <a:ext uri="{9D8B030D-6E8A-4147-A177-3AD203B41FA5}">
                          <a16:colId xmlns:a16="http://schemas.microsoft.com/office/drawing/2014/main" val="439793718"/>
                        </a:ext>
                      </a:extLst>
                    </a:gridCol>
                    <a:gridCol w="1812554">
                      <a:extLst>
                        <a:ext uri="{9D8B030D-6E8A-4147-A177-3AD203B41FA5}">
                          <a16:colId xmlns:a16="http://schemas.microsoft.com/office/drawing/2014/main" val="2410511421"/>
                        </a:ext>
                      </a:extLst>
                    </a:gridCol>
                  </a:tblGrid>
                  <a:tr h="538163">
                    <a:tc>
                      <a:txBody>
                        <a:bodyPr/>
                        <a:lstStyle/>
                        <a:p>
                          <a:pPr algn="ctr">
                            <a:lnSpc>
                              <a:spcPct val="107000"/>
                            </a:lnSpc>
                            <a:spcAft>
                              <a:spcPts val="0"/>
                            </a:spcAft>
                          </a:pPr>
                          <a:r>
                            <a:rPr lang="en-US" sz="1100" kern="1200">
                              <a:effectLst/>
                            </a:rPr>
                            <a:t>Activity</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r>
                            <a:rPr lang="en-US" sz="1100" kern="1200" dirty="0">
                              <a:effectLst/>
                            </a:rPr>
                            <a:t>Optimistic (a)</a:t>
                          </a: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r>
                            <a:rPr lang="en-US" sz="1100" kern="1200">
                              <a:effectLst/>
                            </a:rPr>
                            <a:t>Most Likely (m)</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r>
                            <a:rPr lang="en-US" sz="1100" kern="1200">
                              <a:effectLst/>
                            </a:rPr>
                            <a:t>Pessimistic (b)</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r>
                            <a:rPr lang="en-US" sz="1100" kern="1200">
                              <a:effectLst/>
                            </a:rPr>
                            <a:t>On Critical Path? </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r>
                            <a:rPr lang="en-US" sz="1100" kern="1200" dirty="0">
                              <a:effectLst/>
                            </a:rPr>
                            <a:t>Expected Time </a:t>
                          </a:r>
                          <a:r>
                            <a:rPr lang="en-US" sz="1100" kern="1200" dirty="0" smtClean="0">
                              <a:effectLst/>
                            </a:rPr>
                            <a:t>TE</a:t>
                          </a:r>
                        </a:p>
                        <a:p>
                          <a:pPr algn="ctr">
                            <a:lnSpc>
                              <a:spcPct val="107000"/>
                            </a:lnSpc>
                            <a:spcAft>
                              <a:spcPts val="0"/>
                            </a:spcAft>
                          </a:pPr>
                          <a:r>
                            <a:rPr lang="en-US" sz="1800" kern="1200" dirty="0" smtClean="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(a+4m+b)/6</a:t>
                          </a:r>
                          <a:endParaRPr lang="en-CA" sz="9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r>
                            <a:rPr lang="en-US" sz="1100" kern="1200" dirty="0">
                              <a:effectLst/>
                            </a:rPr>
                            <a:t>Standard </a:t>
                          </a:r>
                          <a:r>
                            <a:rPr lang="en-US" sz="1100" kern="1200" dirty="0" smtClean="0">
                              <a:effectLst/>
                            </a:rPr>
                            <a:t>Dev</a:t>
                          </a:r>
                        </a:p>
                        <a:p>
                          <a:pPr algn="ctr">
                            <a:lnSpc>
                              <a:spcPct val="107000"/>
                            </a:lnSpc>
                            <a:spcAft>
                              <a:spcPts val="0"/>
                            </a:spcAft>
                          </a:pPr>
                          <a:r>
                            <a:rPr lang="en-US" sz="1800" kern="1200" dirty="0" smtClean="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(b-a)/6</a:t>
                          </a:r>
                          <a:endParaRPr lang="en-CA" sz="9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r>
                            <a:rPr lang="en-US" sz="1100" kern="1200" dirty="0">
                              <a:effectLst/>
                            </a:rPr>
                            <a:t>Variance [(b-a)/6]² or </a:t>
                          </a:r>
                          <a:endParaRPr lang="en-US" sz="1100" kern="1200" dirty="0" smtClean="0">
                            <a:effectLst/>
                          </a:endParaRPr>
                        </a:p>
                        <a:p>
                          <a:pPr algn="ctr">
                            <a:lnSpc>
                              <a:spcPct val="107000"/>
                            </a:lnSpc>
                            <a:spcAft>
                              <a:spcPts val="0"/>
                            </a:spcAft>
                          </a:pPr>
                          <a:r>
                            <a:rPr lang="en-US" sz="1600" kern="1200" dirty="0" err="1" smtClean="0">
                              <a:solidFill>
                                <a:srgbClr val="FFFF00"/>
                              </a:solidFill>
                              <a:effectLst/>
                            </a:rPr>
                            <a:t>Std</a:t>
                          </a:r>
                          <a:r>
                            <a:rPr lang="en-US" sz="1600" kern="1200" dirty="0" smtClean="0">
                              <a:solidFill>
                                <a:srgbClr val="FFFF00"/>
                              </a:solidFill>
                              <a:effectLst/>
                            </a:rPr>
                            <a:t> Dev Squared</a:t>
                          </a:r>
                          <a:endParaRPr lang="en-CA" sz="1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extLst>
                      <a:ext uri="{0D108BD9-81ED-4DB2-BD59-A6C34878D82A}">
                        <a16:rowId xmlns:a16="http://schemas.microsoft.com/office/drawing/2014/main" val="1514042124"/>
                      </a:ext>
                    </a:extLst>
                  </a:tr>
                  <a:tr h="572422">
                    <a:tc>
                      <a:txBody>
                        <a:bodyPr/>
                        <a:lstStyle/>
                        <a:p>
                          <a:pPr algn="ctr">
                            <a:lnSpc>
                              <a:spcPct val="107000"/>
                            </a:lnSpc>
                            <a:spcAft>
                              <a:spcPts val="0"/>
                            </a:spcAft>
                          </a:pPr>
                          <a:r>
                            <a:rPr lang="en-US" sz="1800" kern="1200" dirty="0">
                              <a:effectLst/>
                            </a:rPr>
                            <a:t>A</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dirty="0">
                              <a:effectLst/>
                            </a:rPr>
                            <a:t>3</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a:effectLst/>
                            </a:rPr>
                            <a:t>4</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a:effectLst/>
                            </a:rPr>
                            <a:t>11</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CA" sz="1800">
                              <a:effectLst/>
                            </a:rPr>
                            <a:t>Y</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endParaRPr lang="en-US"/>
                        </a:p>
                      </a:txBody>
                      <a:tcPr marL="54042" marR="54042" marT="0" marB="0">
                        <a:blipFill>
                          <a:blip r:embed="rId2"/>
                          <a:stretch>
                            <a:fillRect l="-311468" t="-101064" r="-233486" b="-596809"/>
                          </a:stretch>
                        </a:blipFill>
                      </a:tcPr>
                    </a:tc>
                    <a:tc>
                      <a:txBody>
                        <a:bodyPr/>
                        <a:lstStyle/>
                        <a:p>
                          <a:endParaRPr lang="en-US"/>
                        </a:p>
                      </a:txBody>
                      <a:tcPr marL="54042" marR="54042" marT="0" marB="0">
                        <a:blipFill>
                          <a:blip r:embed="rId2"/>
                          <a:stretch>
                            <a:fillRect l="-433333" t="-101064" r="-145894" b="-596809"/>
                          </a:stretch>
                        </a:blipFill>
                      </a:tcPr>
                    </a:tc>
                    <a:tc>
                      <a:txBody>
                        <a:bodyPr/>
                        <a:lstStyle/>
                        <a:p>
                          <a:endParaRPr lang="en-US"/>
                        </a:p>
                      </a:txBody>
                      <a:tcPr marL="54042" marR="54042" marT="0" marB="0">
                        <a:blipFill>
                          <a:blip r:embed="rId2"/>
                          <a:stretch>
                            <a:fillRect l="-370470" t="-101064" r="-1342" b="-596809"/>
                          </a:stretch>
                        </a:blipFill>
                      </a:tcPr>
                    </a:tc>
                    <a:extLst>
                      <a:ext uri="{0D108BD9-81ED-4DB2-BD59-A6C34878D82A}">
                        <a16:rowId xmlns:a16="http://schemas.microsoft.com/office/drawing/2014/main" val="3192521595"/>
                      </a:ext>
                    </a:extLst>
                  </a:tr>
                  <a:tr h="293497">
                    <a:tc>
                      <a:txBody>
                        <a:bodyPr/>
                        <a:lstStyle/>
                        <a:p>
                          <a:pPr algn="ctr">
                            <a:lnSpc>
                              <a:spcPct val="107000"/>
                            </a:lnSpc>
                            <a:spcAft>
                              <a:spcPts val="0"/>
                            </a:spcAft>
                          </a:pPr>
                          <a:r>
                            <a:rPr lang="en-US" sz="1800" kern="1200">
                              <a:effectLst/>
                            </a:rPr>
                            <a:t>B</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dirty="0">
                              <a:effectLst/>
                            </a:rPr>
                            <a:t>2</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dirty="0">
                              <a:effectLst/>
                            </a:rPr>
                            <a:t>5</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a:effectLst/>
                            </a:rPr>
                            <a:t>8</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CA" sz="18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nSpc>
                              <a:spcPct val="107000"/>
                            </a:lnSpc>
                            <a:spcAft>
                              <a:spcPts val="0"/>
                            </a:spcAft>
                          </a:pPr>
                          <a:r>
                            <a:rPr lang="en-CA" sz="1300">
                              <a:effectLst/>
                            </a:rPr>
                            <a:t> </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nSpc>
                              <a:spcPct val="107000"/>
                            </a:lnSpc>
                            <a:spcAft>
                              <a:spcPts val="0"/>
                            </a:spcAft>
                          </a:pPr>
                          <a:r>
                            <a:rPr lang="en-CA" sz="1300">
                              <a:effectLst/>
                            </a:rPr>
                            <a:t> </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r>
                            <a:rPr lang="en-CA" sz="1300">
                              <a:effectLst/>
                            </a:rPr>
                            <a:t> </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extLst>
                      <a:ext uri="{0D108BD9-81ED-4DB2-BD59-A6C34878D82A}">
                        <a16:rowId xmlns:a16="http://schemas.microsoft.com/office/drawing/2014/main" val="3216670448"/>
                      </a:ext>
                    </a:extLst>
                  </a:tr>
                  <a:tr h="293497">
                    <a:tc>
                      <a:txBody>
                        <a:bodyPr/>
                        <a:lstStyle/>
                        <a:p>
                          <a:pPr algn="ctr">
                            <a:lnSpc>
                              <a:spcPct val="107000"/>
                            </a:lnSpc>
                            <a:spcAft>
                              <a:spcPts val="0"/>
                            </a:spcAft>
                          </a:pPr>
                          <a:r>
                            <a:rPr lang="en-US" sz="1800" kern="1200">
                              <a:effectLst/>
                            </a:rPr>
                            <a:t>C</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a:effectLst/>
                            </a:rPr>
                            <a:t>3</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dirty="0">
                              <a:effectLst/>
                            </a:rPr>
                            <a:t>6</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a:effectLst/>
                            </a:rPr>
                            <a:t>9</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CA" sz="1800" dirty="0">
                              <a:effectLst/>
                            </a:rPr>
                            <a:t> </a:t>
                          </a:r>
                          <a:r>
                            <a:rPr lang="en-CA" sz="1800" dirty="0" smtClean="0">
                              <a:effectLst/>
                            </a:rPr>
                            <a:t>Y</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CA" sz="1300" dirty="0">
                              <a:effectLst/>
                            </a:rPr>
                            <a:t> </a:t>
                          </a: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r>
                            <a:rPr lang="en-CA" sz="1300" dirty="0">
                              <a:effectLst/>
                            </a:rPr>
                            <a:t> </a:t>
                          </a: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r>
                            <a:rPr lang="en-CA" sz="1300" dirty="0">
                              <a:effectLst/>
                            </a:rPr>
                            <a:t> </a:t>
                          </a: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extLst>
                      <a:ext uri="{0D108BD9-81ED-4DB2-BD59-A6C34878D82A}">
                        <a16:rowId xmlns:a16="http://schemas.microsoft.com/office/drawing/2014/main" val="474983324"/>
                      </a:ext>
                    </a:extLst>
                  </a:tr>
                  <a:tr h="293497">
                    <a:tc>
                      <a:txBody>
                        <a:bodyPr/>
                        <a:lstStyle/>
                        <a:p>
                          <a:pPr algn="ctr">
                            <a:lnSpc>
                              <a:spcPct val="107000"/>
                            </a:lnSpc>
                            <a:spcAft>
                              <a:spcPts val="0"/>
                            </a:spcAft>
                          </a:pPr>
                          <a:r>
                            <a:rPr lang="en-US" sz="1800" kern="1200">
                              <a:effectLst/>
                            </a:rPr>
                            <a:t>D</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a:effectLst/>
                            </a:rPr>
                            <a:t>8</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dirty="0">
                              <a:effectLst/>
                            </a:rPr>
                            <a:t>12</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dirty="0">
                              <a:effectLst/>
                            </a:rPr>
                            <a:t>20</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CA" sz="18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nSpc>
                              <a:spcPct val="107000"/>
                            </a:lnSpc>
                            <a:spcAft>
                              <a:spcPts val="0"/>
                            </a:spcAft>
                          </a:pPr>
                          <a:r>
                            <a:rPr lang="en-CA" sz="1300">
                              <a:effectLst/>
                            </a:rPr>
                            <a:t> </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nSpc>
                              <a:spcPct val="107000"/>
                            </a:lnSpc>
                            <a:spcAft>
                              <a:spcPts val="0"/>
                            </a:spcAft>
                          </a:pPr>
                          <a:r>
                            <a:rPr lang="en-CA" sz="1300">
                              <a:effectLst/>
                            </a:rPr>
                            <a:t> </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r>
                            <a:rPr lang="en-CA" sz="1300">
                              <a:effectLst/>
                            </a:rPr>
                            <a:t> </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extLst>
                      <a:ext uri="{0D108BD9-81ED-4DB2-BD59-A6C34878D82A}">
                        <a16:rowId xmlns:a16="http://schemas.microsoft.com/office/drawing/2014/main" val="3659000221"/>
                      </a:ext>
                    </a:extLst>
                  </a:tr>
                  <a:tr h="293497">
                    <a:tc>
                      <a:txBody>
                        <a:bodyPr/>
                        <a:lstStyle/>
                        <a:p>
                          <a:pPr algn="ctr">
                            <a:lnSpc>
                              <a:spcPct val="107000"/>
                            </a:lnSpc>
                            <a:spcAft>
                              <a:spcPts val="0"/>
                            </a:spcAft>
                          </a:pPr>
                          <a:r>
                            <a:rPr lang="en-US" sz="1800" kern="1200">
                              <a:effectLst/>
                            </a:rPr>
                            <a:t>E</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a:effectLst/>
                            </a:rPr>
                            <a:t>3</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a:effectLst/>
                            </a:rPr>
                            <a:t>5</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dirty="0">
                              <a:effectLst/>
                            </a:rPr>
                            <a:t>12</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CA" sz="18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nSpc>
                              <a:spcPct val="107000"/>
                            </a:lnSpc>
                            <a:spcAft>
                              <a:spcPts val="0"/>
                            </a:spcAft>
                          </a:pPr>
                          <a:r>
                            <a:rPr lang="en-CA" sz="1300">
                              <a:effectLst/>
                            </a:rPr>
                            <a:t> </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nSpc>
                              <a:spcPct val="107000"/>
                            </a:lnSpc>
                            <a:spcAft>
                              <a:spcPts val="0"/>
                            </a:spcAft>
                          </a:pPr>
                          <a:r>
                            <a:rPr lang="en-CA" sz="1300">
                              <a:effectLst/>
                            </a:rPr>
                            <a:t> </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r>
                            <a:rPr lang="en-CA" sz="1300">
                              <a:effectLst/>
                            </a:rPr>
                            <a:t> </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extLst>
                      <a:ext uri="{0D108BD9-81ED-4DB2-BD59-A6C34878D82A}">
                        <a16:rowId xmlns:a16="http://schemas.microsoft.com/office/drawing/2014/main" val="514191223"/>
                      </a:ext>
                    </a:extLst>
                  </a:tr>
                  <a:tr h="293497">
                    <a:tc>
                      <a:txBody>
                        <a:bodyPr/>
                        <a:lstStyle/>
                        <a:p>
                          <a:pPr algn="ctr">
                            <a:lnSpc>
                              <a:spcPct val="107000"/>
                            </a:lnSpc>
                            <a:spcAft>
                              <a:spcPts val="0"/>
                            </a:spcAft>
                          </a:pPr>
                          <a:r>
                            <a:rPr lang="en-US" sz="1800" kern="1200">
                              <a:effectLst/>
                            </a:rPr>
                            <a:t>F</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a:effectLst/>
                            </a:rPr>
                            <a:t>2</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a:effectLst/>
                            </a:rPr>
                            <a:t>4</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dirty="0">
                              <a:effectLst/>
                            </a:rPr>
                            <a:t>7</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CA" sz="18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nSpc>
                              <a:spcPct val="107000"/>
                            </a:lnSpc>
                            <a:spcAft>
                              <a:spcPts val="0"/>
                            </a:spcAft>
                          </a:pPr>
                          <a:r>
                            <a:rPr lang="en-CA" sz="1300">
                              <a:effectLst/>
                            </a:rPr>
                            <a:t> </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nSpc>
                              <a:spcPct val="107000"/>
                            </a:lnSpc>
                            <a:spcAft>
                              <a:spcPts val="0"/>
                            </a:spcAft>
                          </a:pPr>
                          <a:r>
                            <a:rPr lang="en-CA" sz="1300">
                              <a:effectLst/>
                            </a:rPr>
                            <a:t> </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r>
                            <a:rPr lang="en-CA" sz="1300">
                              <a:effectLst/>
                            </a:rPr>
                            <a:t> </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extLst>
                      <a:ext uri="{0D108BD9-81ED-4DB2-BD59-A6C34878D82A}">
                        <a16:rowId xmlns:a16="http://schemas.microsoft.com/office/drawing/2014/main" val="1481613785"/>
                      </a:ext>
                    </a:extLst>
                  </a:tr>
                  <a:tr h="293497">
                    <a:tc>
                      <a:txBody>
                        <a:bodyPr/>
                        <a:lstStyle/>
                        <a:p>
                          <a:pPr algn="ctr">
                            <a:lnSpc>
                              <a:spcPct val="107000"/>
                            </a:lnSpc>
                            <a:spcAft>
                              <a:spcPts val="0"/>
                            </a:spcAft>
                          </a:pPr>
                          <a:r>
                            <a:rPr lang="en-US" sz="1800" kern="1200">
                              <a:effectLst/>
                            </a:rPr>
                            <a:t>G</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a:effectLst/>
                            </a:rPr>
                            <a:t>6</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a:effectLst/>
                            </a:rPr>
                            <a:t>9</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dirty="0">
                              <a:effectLst/>
                            </a:rPr>
                            <a:t>14</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CA" sz="18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nSpc>
                              <a:spcPct val="107000"/>
                            </a:lnSpc>
                            <a:spcAft>
                              <a:spcPts val="0"/>
                            </a:spcAft>
                          </a:pPr>
                          <a:r>
                            <a:rPr lang="en-CA" sz="1300">
                              <a:effectLst/>
                            </a:rPr>
                            <a:t> </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nSpc>
                              <a:spcPct val="107000"/>
                            </a:lnSpc>
                            <a:spcAft>
                              <a:spcPts val="0"/>
                            </a:spcAft>
                          </a:pPr>
                          <a:r>
                            <a:rPr lang="en-CA" sz="1300">
                              <a:effectLst/>
                            </a:rPr>
                            <a:t> </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r>
                            <a:rPr lang="en-CA" sz="1300">
                              <a:effectLst/>
                            </a:rPr>
                            <a:t> </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extLst>
                      <a:ext uri="{0D108BD9-81ED-4DB2-BD59-A6C34878D82A}">
                        <a16:rowId xmlns:a16="http://schemas.microsoft.com/office/drawing/2014/main" val="2578351713"/>
                      </a:ext>
                    </a:extLst>
                  </a:tr>
                  <a:tr h="293497">
                    <a:tc>
                      <a:txBody>
                        <a:bodyPr/>
                        <a:lstStyle/>
                        <a:p>
                          <a:pPr algn="ctr">
                            <a:lnSpc>
                              <a:spcPct val="107000"/>
                            </a:lnSpc>
                            <a:spcAft>
                              <a:spcPts val="0"/>
                            </a:spcAft>
                          </a:pPr>
                          <a:r>
                            <a:rPr lang="en-US" sz="1800" kern="1200">
                              <a:effectLst/>
                            </a:rPr>
                            <a:t>H</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a:effectLst/>
                            </a:rPr>
                            <a:t>1</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a:effectLst/>
                            </a:rPr>
                            <a:t>2</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dirty="0">
                              <a:effectLst/>
                            </a:rPr>
                            <a:t>4</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CA" sz="1800" dirty="0">
                              <a:effectLst/>
                            </a:rPr>
                            <a:t> </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nSpc>
                              <a:spcPct val="107000"/>
                            </a:lnSpc>
                            <a:spcAft>
                              <a:spcPts val="0"/>
                            </a:spcAft>
                          </a:pPr>
                          <a:r>
                            <a:rPr lang="en-CA" sz="1300">
                              <a:effectLst/>
                            </a:rPr>
                            <a:t> </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nSpc>
                              <a:spcPct val="107000"/>
                            </a:lnSpc>
                            <a:spcAft>
                              <a:spcPts val="0"/>
                            </a:spcAft>
                          </a:pPr>
                          <a:r>
                            <a:rPr lang="en-CA" sz="1300">
                              <a:effectLst/>
                            </a:rPr>
                            <a:t> </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r>
                            <a:rPr lang="en-CA" sz="1300">
                              <a:effectLst/>
                            </a:rPr>
                            <a:t> </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extLst>
                      <a:ext uri="{0D108BD9-81ED-4DB2-BD59-A6C34878D82A}">
                        <a16:rowId xmlns:a16="http://schemas.microsoft.com/office/drawing/2014/main" val="2345028987"/>
                      </a:ext>
                    </a:extLst>
                  </a:tr>
                  <a:tr h="423926">
                    <a:tc gridSpan="5">
                      <a:txBody>
                        <a:bodyPr/>
                        <a:lstStyle/>
                        <a:p>
                          <a:pPr>
                            <a:lnSpc>
                              <a:spcPct val="107000"/>
                            </a:lnSpc>
                            <a:spcAft>
                              <a:spcPts val="0"/>
                            </a:spcAft>
                          </a:pPr>
                          <a:r>
                            <a:rPr lang="en-US" sz="1300" kern="1200" dirty="0">
                              <a:effectLst/>
                            </a:rPr>
                            <a:t>Project Duration - total of TE on Critical Path only, you only had to fill in some rows</a:t>
                          </a: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a:txBody>
                        <a:bodyPr/>
                        <a:lstStyle/>
                        <a:p>
                          <a:pPr algn="ctr">
                            <a:lnSpc>
                              <a:spcPct val="107000"/>
                            </a:lnSpc>
                            <a:spcAft>
                              <a:spcPts val="0"/>
                            </a:spcAft>
                          </a:pPr>
                          <a:r>
                            <a:rPr lang="en-CA" sz="1300">
                              <a:effectLst/>
                            </a:rPr>
                            <a:t> </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CA" sz="1300">
                              <a:effectLst/>
                            </a:rPr>
                            <a:t>NA</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CA" sz="1300">
                              <a:effectLst/>
                            </a:rPr>
                            <a:t>NA</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extLst>
                      <a:ext uri="{0D108BD9-81ED-4DB2-BD59-A6C34878D82A}">
                        <a16:rowId xmlns:a16="http://schemas.microsoft.com/office/drawing/2014/main" val="4152194256"/>
                      </a:ext>
                    </a:extLst>
                  </a:tr>
                  <a:tr h="423926">
                    <a:tc gridSpan="5">
                      <a:txBody>
                        <a:bodyPr/>
                        <a:lstStyle/>
                        <a:p>
                          <a:pPr algn="r">
                            <a:lnSpc>
                              <a:spcPct val="107000"/>
                            </a:lnSpc>
                            <a:spcAft>
                              <a:spcPts val="0"/>
                            </a:spcAft>
                          </a:pPr>
                          <a:r>
                            <a:rPr lang="en-US" sz="1300" kern="1200">
                              <a:effectLst/>
                            </a:rPr>
                            <a:t>Project Variance - total of variances on Critical Path only, you only had to fill in some rows</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a:txBody>
                        <a:bodyPr/>
                        <a:lstStyle/>
                        <a:p>
                          <a:pPr algn="ctr">
                            <a:lnSpc>
                              <a:spcPct val="107000"/>
                            </a:lnSpc>
                            <a:spcAft>
                              <a:spcPts val="0"/>
                            </a:spcAft>
                          </a:pPr>
                          <a:r>
                            <a:rPr lang="en-CA" sz="1300">
                              <a:effectLst/>
                            </a:rPr>
                            <a:t>NA</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CA" sz="1300">
                              <a:effectLst/>
                            </a:rPr>
                            <a:t>NA</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CA" sz="1300">
                              <a:effectLst/>
                            </a:rPr>
                            <a:t> </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extLst>
                      <a:ext uri="{0D108BD9-81ED-4DB2-BD59-A6C34878D82A}">
                        <a16:rowId xmlns:a16="http://schemas.microsoft.com/office/drawing/2014/main" val="729859756"/>
                      </a:ext>
                    </a:extLst>
                  </a:tr>
                  <a:tr h="423926">
                    <a:tc gridSpan="5">
                      <a:txBody>
                        <a:bodyPr/>
                        <a:lstStyle/>
                        <a:p>
                          <a:pPr algn="r">
                            <a:lnSpc>
                              <a:spcPct val="107000"/>
                            </a:lnSpc>
                            <a:spcAft>
                              <a:spcPts val="0"/>
                            </a:spcAft>
                          </a:pPr>
                          <a:r>
                            <a:rPr lang="en-US" sz="1300" kern="1200" dirty="0">
                              <a:effectLst/>
                            </a:rPr>
                            <a:t>Project Standard Deviation - square root of critical path variance total</a:t>
                          </a: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a:txBody>
                        <a:bodyPr/>
                        <a:lstStyle/>
                        <a:p>
                          <a:pPr algn="ctr">
                            <a:lnSpc>
                              <a:spcPct val="107000"/>
                            </a:lnSpc>
                            <a:spcAft>
                              <a:spcPts val="0"/>
                            </a:spcAft>
                          </a:pPr>
                          <a:r>
                            <a:rPr lang="en-CA" sz="1300">
                              <a:effectLst/>
                            </a:rPr>
                            <a:t>NA</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CA" sz="1300">
                              <a:effectLst/>
                            </a:rPr>
                            <a:t>NA</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CA" sz="1300" dirty="0">
                              <a:effectLst/>
                            </a:rPr>
                            <a:t> </a:t>
                          </a: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extLst>
                      <a:ext uri="{0D108BD9-81ED-4DB2-BD59-A6C34878D82A}">
                        <a16:rowId xmlns:a16="http://schemas.microsoft.com/office/drawing/2014/main" val="2082305048"/>
                      </a:ext>
                    </a:extLst>
                  </a:tr>
                </a:tbl>
              </a:graphicData>
            </a:graphic>
          </p:graphicFrame>
        </mc:Fallback>
      </mc:AlternateContent>
      <p:sp>
        <p:nvSpPr>
          <p:cNvPr id="8" name="Title 7"/>
          <p:cNvSpPr>
            <a:spLocks noGrp="1"/>
          </p:cNvSpPr>
          <p:nvPr>
            <p:ph type="title"/>
          </p:nvPr>
        </p:nvSpPr>
        <p:spPr>
          <a:xfrm>
            <a:off x="358356" y="152400"/>
            <a:ext cx="8229600" cy="1143000"/>
          </a:xfrm>
        </p:spPr>
        <p:txBody>
          <a:bodyPr>
            <a:normAutofit/>
          </a:bodyPr>
          <a:lstStyle/>
          <a:p>
            <a:r>
              <a:rPr lang="en-US" sz="3200" dirty="0"/>
              <a:t>Probability of Project Completion </a:t>
            </a:r>
            <a:r>
              <a:rPr lang="en-US" sz="3200" dirty="0" smtClean="0"/>
              <a:t/>
            </a:r>
            <a:br>
              <a:rPr lang="en-US" sz="3200" dirty="0" smtClean="0"/>
            </a:br>
            <a:r>
              <a:rPr lang="en-US" sz="3200" b="1" i="1" u="sng" dirty="0" smtClean="0">
                <a:solidFill>
                  <a:srgbClr val="FF0000"/>
                </a:solidFill>
              </a:rPr>
              <a:t>Probability </a:t>
            </a:r>
            <a:r>
              <a:rPr lang="en-US" sz="3200" b="1" i="1" u="sng" dirty="0">
                <a:solidFill>
                  <a:srgbClr val="FF0000"/>
                </a:solidFill>
              </a:rPr>
              <a:t>less than 32 weeks?</a:t>
            </a:r>
            <a:endParaRPr lang="en-US" sz="3200" dirty="0"/>
          </a:p>
        </p:txBody>
      </p:sp>
      <p:sp>
        <p:nvSpPr>
          <p:cNvPr id="4" name="Slide Number Placeholder 3"/>
          <p:cNvSpPr>
            <a:spLocks noGrp="1"/>
          </p:cNvSpPr>
          <p:nvPr>
            <p:ph type="sldNum" sz="quarter" idx="10"/>
          </p:nvPr>
        </p:nvSpPr>
        <p:spPr/>
        <p:txBody>
          <a:bodyPr/>
          <a:lstStyle/>
          <a:p>
            <a:pPr>
              <a:defRPr/>
            </a:pPr>
            <a:fld id="{373570CC-C189-4011-A74F-DC0FFB08CD88}" type="slidenum">
              <a:rPr lang="en-US" smtClean="0"/>
              <a:pPr>
                <a:defRPr/>
              </a:pPr>
              <a:t>33</a:t>
            </a:fld>
            <a:endParaRPr lang="en-US"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0600" y="104280"/>
            <a:ext cx="457033" cy="457033"/>
          </a:xfrm>
          <a:prstGeom prst="rect">
            <a:avLst/>
          </a:prstGeom>
        </p:spPr>
      </p:pic>
      <p:sp>
        <p:nvSpPr>
          <p:cNvPr id="9" name="Rectangle 8"/>
          <p:cNvSpPr/>
          <p:nvPr/>
        </p:nvSpPr>
        <p:spPr>
          <a:xfrm>
            <a:off x="628571" y="6135711"/>
            <a:ext cx="4583884" cy="461665"/>
          </a:xfrm>
          <a:prstGeom prst="rect">
            <a:avLst/>
          </a:prstGeom>
        </p:spPr>
        <p:txBody>
          <a:bodyPr wrap="none">
            <a:spAutoFit/>
          </a:bodyPr>
          <a:lstStyle/>
          <a:p>
            <a:pPr lvl="0" algn="ctr"/>
            <a:r>
              <a:rPr lang="en-US" sz="2400" b="1" dirty="0" smtClean="0">
                <a:solidFill>
                  <a:srgbClr val="FF0000"/>
                </a:solidFill>
                <a:latin typeface="Constantia"/>
                <a:cs typeface="+mn-cs"/>
              </a:rPr>
              <a:t>Note </a:t>
            </a:r>
            <a:r>
              <a:rPr lang="en-US" sz="2400" b="1" u="sng" dirty="0">
                <a:solidFill>
                  <a:srgbClr val="FF0000"/>
                </a:solidFill>
                <a:latin typeface="Constantia"/>
                <a:cs typeface="+mn-cs"/>
              </a:rPr>
              <a:t>critical path</a:t>
            </a:r>
            <a:r>
              <a:rPr lang="en-US" sz="2400" b="1" dirty="0">
                <a:solidFill>
                  <a:srgbClr val="FF0000"/>
                </a:solidFill>
                <a:latin typeface="Constantia"/>
                <a:cs typeface="+mn-cs"/>
              </a:rPr>
              <a:t> is A-C-D-F-H</a:t>
            </a:r>
          </a:p>
        </p:txBody>
      </p:sp>
      <p:sp>
        <p:nvSpPr>
          <p:cNvPr id="13" name="TextBox 12"/>
          <p:cNvSpPr txBox="1"/>
          <p:nvPr/>
        </p:nvSpPr>
        <p:spPr>
          <a:xfrm>
            <a:off x="4030964" y="3663206"/>
            <a:ext cx="4153031" cy="10156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sz="2000" b="1" dirty="0" smtClean="0">
                <a:solidFill>
                  <a:srgbClr val="FF0000"/>
                </a:solidFill>
              </a:rPr>
              <a:t>Start</a:t>
            </a:r>
            <a:r>
              <a:rPr lang="en-US" sz="2000" dirty="0" smtClean="0"/>
              <a:t> by filling out the 4 columns for Activity C (we </a:t>
            </a:r>
            <a:r>
              <a:rPr lang="en-US" sz="2000" b="1" dirty="0" smtClean="0"/>
              <a:t>skip</a:t>
            </a:r>
            <a:r>
              <a:rPr lang="en-US" sz="2000" dirty="0" smtClean="0"/>
              <a:t> B as it is </a:t>
            </a:r>
            <a:r>
              <a:rPr lang="en-US" sz="2000" b="1" dirty="0" smtClean="0"/>
              <a:t>NOT</a:t>
            </a:r>
            <a:r>
              <a:rPr lang="en-US" sz="2000" dirty="0" smtClean="0"/>
              <a:t> on the critical path)</a:t>
            </a:r>
            <a:endParaRPr lang="en-US" sz="2000" b="1" dirty="0">
              <a:solidFill>
                <a:srgbClr val="FF0000"/>
              </a:solidFill>
            </a:endParaRPr>
          </a:p>
        </p:txBody>
      </p:sp>
      <p:sp>
        <p:nvSpPr>
          <p:cNvPr id="5" name="Right Brace 4"/>
          <p:cNvSpPr/>
          <p:nvPr/>
        </p:nvSpPr>
        <p:spPr>
          <a:xfrm rot="5400000">
            <a:off x="6000684" y="1131282"/>
            <a:ext cx="304800" cy="4572000"/>
          </a:xfrm>
          <a:prstGeom prst="rightBrace">
            <a:avLst>
              <a:gd name="adj1" fmla="val 61307"/>
              <a:gd name="adj2" fmla="val 50208"/>
            </a:avLst>
          </a:prstGeom>
          <a:ln w="349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grpSp>
        <p:nvGrpSpPr>
          <p:cNvPr id="15" name="Group 14"/>
          <p:cNvGrpSpPr/>
          <p:nvPr/>
        </p:nvGrpSpPr>
        <p:grpSpPr>
          <a:xfrm>
            <a:off x="8137417" y="4388833"/>
            <a:ext cx="492233" cy="609251"/>
            <a:chOff x="7871950" y="1738712"/>
            <a:chExt cx="1109568" cy="1457070"/>
          </a:xfrm>
        </p:grpSpPr>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71950" y="1738712"/>
              <a:ext cx="1109568" cy="1457070"/>
            </a:xfrm>
            <a:prstGeom prst="rect">
              <a:avLst/>
            </a:prstGeom>
          </p:spPr>
        </p:pic>
        <p:sp>
          <p:nvSpPr>
            <p:cNvPr id="17" name="TextBox 16"/>
            <p:cNvSpPr txBox="1"/>
            <p:nvPr/>
          </p:nvSpPr>
          <p:spPr>
            <a:xfrm>
              <a:off x="7897668" y="1978833"/>
              <a:ext cx="1041076" cy="1214516"/>
            </a:xfrm>
            <a:prstGeom prst="rect">
              <a:avLst/>
            </a:prstGeom>
            <a:noFill/>
          </p:spPr>
          <p:txBody>
            <a:bodyPr wrap="square" rtlCol="0">
              <a:spAutoFit/>
            </a:bodyPr>
            <a:lstStyle/>
            <a:p>
              <a:pPr algn="ctr"/>
              <a:r>
                <a:rPr lang="en-CA" sz="900" dirty="0" smtClean="0">
                  <a:solidFill>
                    <a:prstClr val="black"/>
                  </a:solidFill>
                  <a:latin typeface="Arial" panose="020B0604020202020204" pitchFamily="34" charset="0"/>
                  <a:cs typeface="Arial" panose="020B0604020202020204" pitchFamily="34" charset="0"/>
                </a:rPr>
                <a:t>Use</a:t>
              </a:r>
              <a:br>
                <a:rPr lang="en-CA" sz="900" dirty="0" smtClean="0">
                  <a:solidFill>
                    <a:prstClr val="black"/>
                  </a:solidFill>
                  <a:latin typeface="Arial" panose="020B0604020202020204" pitchFamily="34" charset="0"/>
                  <a:cs typeface="Arial" panose="020B0604020202020204" pitchFamily="34" charset="0"/>
                </a:rPr>
              </a:br>
              <a:r>
                <a:rPr lang="en-CA" sz="900" dirty="0" smtClean="0">
                  <a:solidFill>
                    <a:prstClr val="black"/>
                  </a:solidFill>
                  <a:latin typeface="Arial" panose="020B0604020202020204" pitchFamily="34" charset="0"/>
                  <a:cs typeface="Arial" panose="020B0604020202020204" pitchFamily="34" charset="0"/>
                </a:rPr>
                <a:t>this</a:t>
              </a:r>
              <a:br>
                <a:rPr lang="en-CA" sz="900" dirty="0" smtClean="0">
                  <a:solidFill>
                    <a:prstClr val="black"/>
                  </a:solidFill>
                  <a:latin typeface="Arial" panose="020B0604020202020204" pitchFamily="34" charset="0"/>
                  <a:cs typeface="Arial" panose="020B0604020202020204" pitchFamily="34" charset="0"/>
                </a:rPr>
              </a:br>
              <a:r>
                <a:rPr lang="en-CA" sz="900" dirty="0" smtClean="0">
                  <a:solidFill>
                    <a:prstClr val="black"/>
                  </a:solidFill>
                  <a:latin typeface="Arial" panose="020B0604020202020204" pitchFamily="34" charset="0"/>
                  <a:cs typeface="Arial" panose="020B0604020202020204" pitchFamily="34" charset="0"/>
                </a:rPr>
                <a:t>Slide</a:t>
              </a:r>
              <a:endParaRPr lang="en-CA" sz="900" dirty="0" smtClean="0">
                <a:solidFill>
                  <a:prstClr val="black"/>
                </a:solidFill>
                <a:latin typeface="Calibri"/>
              </a:endParaRPr>
            </a:p>
          </p:txBody>
        </p:sp>
      </p:grpSp>
    </p:spTree>
    <p:extLst>
      <p:ext uri="{BB962C8B-B14F-4D97-AF65-F5344CB8AC3E}">
        <p14:creationId xmlns:p14="http://schemas.microsoft.com/office/powerpoint/2010/main" val="32561817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11" name="Table 10"/>
              <p:cNvGraphicFramePr>
                <a:graphicFrameLocks noGrp="1"/>
              </p:cNvGraphicFramePr>
              <p:nvPr>
                <p:extLst>
                  <p:ext uri="{D42A27DB-BD31-4B8C-83A1-F6EECF244321}">
                    <p14:modId xmlns:p14="http://schemas.microsoft.com/office/powerpoint/2010/main" val="3597067715"/>
                  </p:ext>
                </p:extLst>
              </p:nvPr>
            </p:nvGraphicFramePr>
            <p:xfrm>
              <a:off x="228863" y="1371600"/>
              <a:ext cx="8534136" cy="4499663"/>
            </p:xfrm>
            <a:graphic>
              <a:graphicData uri="http://schemas.openxmlformats.org/drawingml/2006/table">
                <a:tbl>
                  <a:tblPr firstRow="1" bandRow="1">
                    <a:tableStyleId>{5C22544A-7EE6-4342-B048-85BDC9FD1C3A}</a:tableStyleId>
                  </a:tblPr>
                  <a:tblGrid>
                    <a:gridCol w="801558">
                      <a:extLst>
                        <a:ext uri="{9D8B030D-6E8A-4147-A177-3AD203B41FA5}">
                          <a16:colId xmlns:a16="http://schemas.microsoft.com/office/drawing/2014/main" val="1201185204"/>
                        </a:ext>
                      </a:extLst>
                    </a:gridCol>
                    <a:gridCol w="1067361">
                      <a:extLst>
                        <a:ext uri="{9D8B030D-6E8A-4147-A177-3AD203B41FA5}">
                          <a16:colId xmlns:a16="http://schemas.microsoft.com/office/drawing/2014/main" val="1281199899"/>
                        </a:ext>
                      </a:extLst>
                    </a:gridCol>
                    <a:gridCol w="600428">
                      <a:extLst>
                        <a:ext uri="{9D8B030D-6E8A-4147-A177-3AD203B41FA5}">
                          <a16:colId xmlns:a16="http://schemas.microsoft.com/office/drawing/2014/main" val="3892026508"/>
                        </a:ext>
                      </a:extLst>
                    </a:gridCol>
                    <a:gridCol w="1005657">
                      <a:extLst>
                        <a:ext uri="{9D8B030D-6E8A-4147-A177-3AD203B41FA5}">
                          <a16:colId xmlns:a16="http://schemas.microsoft.com/office/drawing/2014/main" val="279639052"/>
                        </a:ext>
                      </a:extLst>
                    </a:gridCol>
                    <a:gridCol w="656198">
                      <a:extLst>
                        <a:ext uri="{9D8B030D-6E8A-4147-A177-3AD203B41FA5}">
                          <a16:colId xmlns:a16="http://schemas.microsoft.com/office/drawing/2014/main" val="512417159"/>
                        </a:ext>
                      </a:extLst>
                    </a:gridCol>
                    <a:gridCol w="1329009">
                      <a:extLst>
                        <a:ext uri="{9D8B030D-6E8A-4147-A177-3AD203B41FA5}">
                          <a16:colId xmlns:a16="http://schemas.microsoft.com/office/drawing/2014/main" val="3844395728"/>
                        </a:ext>
                      </a:extLst>
                    </a:gridCol>
                    <a:gridCol w="1261371">
                      <a:extLst>
                        <a:ext uri="{9D8B030D-6E8A-4147-A177-3AD203B41FA5}">
                          <a16:colId xmlns:a16="http://schemas.microsoft.com/office/drawing/2014/main" val="439793718"/>
                        </a:ext>
                      </a:extLst>
                    </a:gridCol>
                    <a:gridCol w="1812554">
                      <a:extLst>
                        <a:ext uri="{9D8B030D-6E8A-4147-A177-3AD203B41FA5}">
                          <a16:colId xmlns:a16="http://schemas.microsoft.com/office/drawing/2014/main" val="2410511421"/>
                        </a:ext>
                      </a:extLst>
                    </a:gridCol>
                  </a:tblGrid>
                  <a:tr h="600984">
                    <a:tc>
                      <a:txBody>
                        <a:bodyPr/>
                        <a:lstStyle/>
                        <a:p>
                          <a:pPr algn="ctr">
                            <a:lnSpc>
                              <a:spcPct val="107000"/>
                            </a:lnSpc>
                            <a:spcAft>
                              <a:spcPts val="0"/>
                            </a:spcAft>
                          </a:pPr>
                          <a:r>
                            <a:rPr lang="en-US" sz="1100" kern="1200">
                              <a:effectLst/>
                            </a:rPr>
                            <a:t>Activity</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r>
                            <a:rPr lang="en-US" sz="1100" kern="1200" dirty="0">
                              <a:effectLst/>
                            </a:rPr>
                            <a:t>Optimistic (a)</a:t>
                          </a: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r>
                            <a:rPr lang="en-US" sz="1100" kern="1200">
                              <a:effectLst/>
                            </a:rPr>
                            <a:t>Most Likely (m)</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r>
                            <a:rPr lang="en-US" sz="1100" kern="1200">
                              <a:effectLst/>
                            </a:rPr>
                            <a:t>Pessimistic (b)</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r>
                            <a:rPr lang="en-US" sz="1100" kern="1200">
                              <a:effectLst/>
                            </a:rPr>
                            <a:t>On Critical Path? </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r>
                            <a:rPr lang="en-US" sz="1100" kern="1200" dirty="0">
                              <a:effectLst/>
                            </a:rPr>
                            <a:t>Expected Time </a:t>
                          </a:r>
                          <a:r>
                            <a:rPr lang="en-US" sz="1100" kern="1200" dirty="0" smtClean="0">
                              <a:effectLst/>
                            </a:rPr>
                            <a:t>TE</a:t>
                          </a:r>
                        </a:p>
                        <a:p>
                          <a:pPr algn="ctr">
                            <a:lnSpc>
                              <a:spcPct val="107000"/>
                            </a:lnSpc>
                            <a:spcAft>
                              <a:spcPts val="0"/>
                            </a:spcAft>
                          </a:pPr>
                          <a:r>
                            <a:rPr lang="en-US" sz="1800" kern="1200" dirty="0" smtClean="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(a+4m+b)/6</a:t>
                          </a:r>
                          <a:endParaRPr lang="en-CA" sz="9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r>
                            <a:rPr lang="en-US" sz="1100" kern="1200" dirty="0">
                              <a:effectLst/>
                            </a:rPr>
                            <a:t>Standard </a:t>
                          </a:r>
                          <a:r>
                            <a:rPr lang="en-US" sz="1100" kern="1200" dirty="0" smtClean="0">
                              <a:effectLst/>
                            </a:rPr>
                            <a:t>Dev</a:t>
                          </a:r>
                        </a:p>
                        <a:p>
                          <a:pPr algn="ctr">
                            <a:lnSpc>
                              <a:spcPct val="107000"/>
                            </a:lnSpc>
                            <a:spcAft>
                              <a:spcPts val="0"/>
                            </a:spcAft>
                          </a:pPr>
                          <a:r>
                            <a:rPr lang="en-US" sz="1800" kern="1200" dirty="0" smtClean="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(b-a)/6</a:t>
                          </a:r>
                          <a:endParaRPr lang="en-CA" sz="9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r>
                            <a:rPr lang="en-US" sz="1100" kern="1200" dirty="0">
                              <a:effectLst/>
                            </a:rPr>
                            <a:t>Variance [(b-a)/6]² or </a:t>
                          </a:r>
                          <a:endParaRPr lang="en-US" sz="1100" kern="1200" dirty="0" smtClean="0">
                            <a:effectLst/>
                          </a:endParaRPr>
                        </a:p>
                        <a:p>
                          <a:pPr algn="ctr">
                            <a:lnSpc>
                              <a:spcPct val="107000"/>
                            </a:lnSpc>
                            <a:spcAft>
                              <a:spcPts val="0"/>
                            </a:spcAft>
                          </a:pPr>
                          <a:r>
                            <a:rPr lang="en-US" sz="1600" kern="1200" dirty="0" err="1" smtClean="0">
                              <a:solidFill>
                                <a:srgbClr val="FFFF00"/>
                              </a:solidFill>
                              <a:effectLst/>
                            </a:rPr>
                            <a:t>Std</a:t>
                          </a:r>
                          <a:r>
                            <a:rPr lang="en-US" sz="1600" kern="1200" dirty="0" smtClean="0">
                              <a:solidFill>
                                <a:srgbClr val="FFFF00"/>
                              </a:solidFill>
                              <a:effectLst/>
                            </a:rPr>
                            <a:t> Dev Squared</a:t>
                          </a:r>
                          <a:endParaRPr lang="en-CA" sz="1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extLst>
                      <a:ext uri="{0D108BD9-81ED-4DB2-BD59-A6C34878D82A}">
                        <a16:rowId xmlns:a16="http://schemas.microsoft.com/office/drawing/2014/main" val="1514042124"/>
                      </a:ext>
                    </a:extLst>
                  </a:tr>
                  <a:tr h="572422">
                    <a:tc>
                      <a:txBody>
                        <a:bodyPr/>
                        <a:lstStyle/>
                        <a:p>
                          <a:pPr algn="ctr">
                            <a:lnSpc>
                              <a:spcPct val="107000"/>
                            </a:lnSpc>
                            <a:spcAft>
                              <a:spcPts val="0"/>
                            </a:spcAft>
                          </a:pPr>
                          <a:r>
                            <a:rPr lang="en-US" sz="1800" kern="1200" dirty="0">
                              <a:effectLst/>
                            </a:rPr>
                            <a:t>A</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dirty="0">
                              <a:effectLst/>
                            </a:rPr>
                            <a:t>3</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dirty="0">
                              <a:effectLst/>
                            </a:rPr>
                            <a:t>4</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a:effectLst/>
                            </a:rPr>
                            <a:t>11</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CA" sz="1600" dirty="0">
                              <a:effectLst/>
                            </a:rPr>
                            <a:t>Y</a:t>
                          </a:r>
                          <a:endParaRPr lang="en-CA"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nSpc>
                              <a:spcPct val="107000"/>
                            </a:lnSpc>
                            <a:spcAft>
                              <a:spcPts val="0"/>
                            </a:spcAft>
                          </a:pPr>
                          <a14:m>
                            <m:oMath xmlns:m="http://schemas.openxmlformats.org/officeDocument/2006/math">
                              <m:f>
                                <m:fPr>
                                  <m:ctrlPr>
                                    <a:rPr lang="en-CA" sz="1600" i="1" kern="1200" smtClean="0">
                                      <a:effectLst/>
                                      <a:latin typeface="Cambria Math" panose="02040503050406030204" pitchFamily="18" charset="0"/>
                                    </a:rPr>
                                  </m:ctrlPr>
                                </m:fPr>
                                <m:num>
                                  <m:r>
                                    <a:rPr lang="en-US" sz="1600" kern="1200">
                                      <a:effectLst/>
                                      <a:latin typeface="Cambria Math" panose="02040503050406030204" pitchFamily="18" charset="0"/>
                                    </a:rPr>
                                    <m:t>3+</m:t>
                                  </m:r>
                                  <m:r>
                                    <a:rPr lang="en-CA" sz="1600" b="0" i="0" kern="1200" smtClean="0">
                                      <a:effectLst/>
                                      <a:latin typeface="Cambria Math" panose="02040503050406030204" pitchFamily="18" charset="0"/>
                                    </a:rPr>
                                    <m:t>4</m:t>
                                  </m:r>
                                  <m:r>
                                    <m:rPr>
                                      <m:sty m:val="p"/>
                                    </m:rPr>
                                    <a:rPr lang="en-CA" sz="1600" b="0" i="0" kern="1200" smtClean="0">
                                      <a:effectLst/>
                                      <a:latin typeface="Cambria Math" panose="02040503050406030204" pitchFamily="18" charset="0"/>
                                    </a:rPr>
                                    <m:t>m</m:t>
                                  </m:r>
                                  <m:r>
                                    <a:rPr lang="en-US" sz="1600" kern="1200">
                                      <a:effectLst/>
                                      <a:latin typeface="Cambria Math" panose="02040503050406030204" pitchFamily="18" charset="0"/>
                                    </a:rPr>
                                    <m:t>+11</m:t>
                                  </m:r>
                                </m:num>
                                <m:den>
                                  <m:r>
                                    <a:rPr lang="en-CA" sz="1600" b="0" i="1" kern="1200" smtClean="0">
                                      <a:effectLst/>
                                      <a:latin typeface="Cambria Math" panose="02040503050406030204" pitchFamily="18" charset="0"/>
                                    </a:rPr>
                                    <m:t>6</m:t>
                                  </m:r>
                                </m:den>
                              </m:f>
                            </m:oMath>
                          </a14:m>
                          <a:r>
                            <a:rPr lang="en-CA" sz="1600" dirty="0" smtClean="0">
                              <a:effectLst/>
                              <a:latin typeface="Calibri" panose="020F0502020204030204" pitchFamily="34" charset="0"/>
                              <a:ea typeface="Calibri" panose="020F0502020204030204" pitchFamily="34" charset="0"/>
                              <a:cs typeface="Times New Roman" panose="02020603050405020304" pitchFamily="18" charset="0"/>
                            </a:rPr>
                            <a:t> = </a:t>
                          </a:r>
                          <a:r>
                            <a:rPr lang="en-CA" sz="2800" dirty="0" smtClean="0">
                              <a:effectLst/>
                              <a:latin typeface="Calibri" panose="020F0502020204030204" pitchFamily="34" charset="0"/>
                              <a:ea typeface="Calibri" panose="020F0502020204030204" pitchFamily="34" charset="0"/>
                              <a:cs typeface="Times New Roman" panose="02020603050405020304" pitchFamily="18" charset="0"/>
                            </a:rPr>
                            <a:t>5</a:t>
                          </a: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nSpc>
                              <a:spcPct val="107000"/>
                            </a:lnSpc>
                            <a:spcAft>
                              <a:spcPts val="0"/>
                            </a:spcAft>
                          </a:pPr>
                          <a:r>
                            <a:rPr lang="en-US" sz="1300" kern="1200" dirty="0">
                              <a:effectLst/>
                            </a:rPr>
                            <a:t>(</a:t>
                          </a:r>
                          <a14:m>
                            <m:oMath xmlns:m="http://schemas.openxmlformats.org/officeDocument/2006/math">
                              <m:sSup>
                                <m:sSupPr>
                                  <m:ctrlPr>
                                    <a:rPr lang="en-CA" sz="1300" i="1" kern="1200">
                                      <a:effectLst/>
                                      <a:latin typeface="Cambria Math" panose="02040503050406030204" pitchFamily="18" charset="0"/>
                                    </a:rPr>
                                  </m:ctrlPr>
                                </m:sSupPr>
                                <m:e>
                                  <m:f>
                                    <m:fPr>
                                      <m:ctrlPr>
                                        <a:rPr lang="en-CA" sz="1300" i="1" kern="1200">
                                          <a:effectLst/>
                                          <a:latin typeface="Cambria Math" panose="02040503050406030204" pitchFamily="18" charset="0"/>
                                        </a:rPr>
                                      </m:ctrlPr>
                                    </m:fPr>
                                    <m:num>
                                      <m:r>
                                        <a:rPr lang="en-US" sz="1300" kern="1200">
                                          <a:effectLst/>
                                          <a:latin typeface="Cambria Math" panose="02040503050406030204" pitchFamily="18" charset="0"/>
                                        </a:rPr>
                                        <m:t>11−3</m:t>
                                      </m:r>
                                    </m:num>
                                    <m:den>
                                      <m:r>
                                        <a:rPr lang="en-US" sz="1300" kern="1200">
                                          <a:effectLst/>
                                          <a:latin typeface="Cambria Math" panose="02040503050406030204" pitchFamily="18" charset="0"/>
                                        </a:rPr>
                                        <m:t>6</m:t>
                                      </m:r>
                                    </m:den>
                                  </m:f>
                                  <m:r>
                                    <a:rPr lang="en-US" sz="1300" kern="1200">
                                      <a:effectLst/>
                                      <a:latin typeface="Cambria Math" panose="02040503050406030204" pitchFamily="18" charset="0"/>
                                    </a:rPr>
                                    <m:t>)</m:t>
                                  </m:r>
                                </m:e>
                                <m:sup/>
                              </m:sSup>
                            </m:oMath>
                          </a14:m>
                          <a:r>
                            <a:rPr lang="en-US" sz="1300" kern="1200" dirty="0">
                              <a:effectLst/>
                            </a:rPr>
                            <a:t> = 1.33</a:t>
                          </a: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nSpc>
                              <a:spcPct val="107000"/>
                            </a:lnSpc>
                            <a:spcAft>
                              <a:spcPts val="0"/>
                            </a:spcAft>
                          </a:pPr>
                          <a:r>
                            <a:rPr lang="en-US" sz="1300" kern="1200" dirty="0">
                              <a:effectLst/>
                            </a:rPr>
                            <a:t>(</a:t>
                          </a:r>
                          <a14:m>
                            <m:oMath xmlns:m="http://schemas.openxmlformats.org/officeDocument/2006/math">
                              <m:sSup>
                                <m:sSupPr>
                                  <m:ctrlPr>
                                    <a:rPr lang="en-CA" sz="1300" i="1" kern="1200">
                                      <a:effectLst/>
                                      <a:latin typeface="Cambria Math" panose="02040503050406030204" pitchFamily="18" charset="0"/>
                                    </a:rPr>
                                  </m:ctrlPr>
                                </m:sSupPr>
                                <m:e>
                                  <m:f>
                                    <m:fPr>
                                      <m:ctrlPr>
                                        <a:rPr lang="en-CA" sz="1300" i="1" kern="1200">
                                          <a:effectLst/>
                                          <a:latin typeface="Cambria Math" panose="02040503050406030204" pitchFamily="18" charset="0"/>
                                        </a:rPr>
                                      </m:ctrlPr>
                                    </m:fPr>
                                    <m:num>
                                      <m:r>
                                        <a:rPr lang="en-US" sz="1300" kern="1200">
                                          <a:effectLst/>
                                          <a:latin typeface="Cambria Math" panose="02040503050406030204" pitchFamily="18" charset="0"/>
                                        </a:rPr>
                                        <m:t>11−3</m:t>
                                      </m:r>
                                    </m:num>
                                    <m:den>
                                      <m:r>
                                        <a:rPr lang="en-US" sz="1300" kern="1200">
                                          <a:effectLst/>
                                          <a:latin typeface="Cambria Math" panose="02040503050406030204" pitchFamily="18" charset="0"/>
                                        </a:rPr>
                                        <m:t>6</m:t>
                                      </m:r>
                                    </m:den>
                                  </m:f>
                                  <m:r>
                                    <a:rPr lang="en-US" sz="1300" kern="1200">
                                      <a:effectLst/>
                                      <a:latin typeface="Cambria Math" panose="02040503050406030204" pitchFamily="18" charset="0"/>
                                    </a:rPr>
                                    <m:t>)</m:t>
                                  </m:r>
                                </m:e>
                                <m:sup>
                                  <m:r>
                                    <a:rPr lang="en-US" sz="1300" kern="1200">
                                      <a:effectLst/>
                                      <a:latin typeface="Cambria Math" panose="02040503050406030204" pitchFamily="18" charset="0"/>
                                    </a:rPr>
                                    <m:t>2</m:t>
                                  </m:r>
                                </m:sup>
                              </m:sSup>
                            </m:oMath>
                          </a14:m>
                          <a:r>
                            <a:rPr lang="en-US" sz="1300" kern="1200" dirty="0">
                              <a:effectLst/>
                            </a:rPr>
                            <a:t> = </a:t>
                          </a:r>
                          <a:r>
                            <a:rPr lang="en-US" sz="2400" kern="1200" dirty="0">
                              <a:effectLst/>
                            </a:rPr>
                            <a:t>1.78</a:t>
                          </a: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extLst>
                      <a:ext uri="{0D108BD9-81ED-4DB2-BD59-A6C34878D82A}">
                        <a16:rowId xmlns:a16="http://schemas.microsoft.com/office/drawing/2014/main" val="3192521595"/>
                      </a:ext>
                    </a:extLst>
                  </a:tr>
                  <a:tr h="286430">
                    <a:tc>
                      <a:txBody>
                        <a:bodyPr/>
                        <a:lstStyle/>
                        <a:p>
                          <a:pPr algn="ctr">
                            <a:lnSpc>
                              <a:spcPct val="107000"/>
                            </a:lnSpc>
                            <a:spcAft>
                              <a:spcPts val="0"/>
                            </a:spcAft>
                          </a:pPr>
                          <a:r>
                            <a:rPr lang="en-US" sz="1800" kern="1200">
                              <a:effectLst/>
                            </a:rPr>
                            <a:t>B</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dirty="0">
                              <a:effectLst/>
                            </a:rPr>
                            <a:t>2</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dirty="0">
                              <a:effectLst/>
                            </a:rPr>
                            <a:t>5</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a:effectLst/>
                            </a:rPr>
                            <a:t>8</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CA" sz="1600" dirty="0">
                              <a:effectLst/>
                            </a:rPr>
                            <a:t> </a:t>
                          </a:r>
                          <a:endParaRPr lang="en-CA"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nSpc>
                              <a:spcPct val="107000"/>
                            </a:lnSpc>
                            <a:spcAft>
                              <a:spcPts val="0"/>
                            </a:spcAft>
                          </a:pPr>
                          <a:r>
                            <a:rPr lang="en-CA" sz="1300" dirty="0">
                              <a:effectLst/>
                            </a:rPr>
                            <a:t> </a:t>
                          </a: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nSpc>
                              <a:spcPct val="107000"/>
                            </a:lnSpc>
                            <a:spcAft>
                              <a:spcPts val="0"/>
                            </a:spcAft>
                          </a:pPr>
                          <a:r>
                            <a:rPr lang="en-CA" sz="1300" dirty="0">
                              <a:effectLst/>
                            </a:rPr>
                            <a:t> </a:t>
                          </a: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r>
                            <a:rPr lang="en-CA" sz="1300" dirty="0">
                              <a:effectLst/>
                            </a:rPr>
                            <a:t> </a:t>
                          </a: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extLst>
                      <a:ext uri="{0D108BD9-81ED-4DB2-BD59-A6C34878D82A}">
                        <a16:rowId xmlns:a16="http://schemas.microsoft.com/office/drawing/2014/main" val="3216670448"/>
                      </a:ext>
                    </a:extLst>
                  </a:tr>
                  <a:tr h="290354">
                    <a:tc>
                      <a:txBody>
                        <a:bodyPr/>
                        <a:lstStyle/>
                        <a:p>
                          <a:pPr algn="ctr">
                            <a:lnSpc>
                              <a:spcPct val="107000"/>
                            </a:lnSpc>
                            <a:spcAft>
                              <a:spcPts val="0"/>
                            </a:spcAft>
                          </a:pPr>
                          <a:r>
                            <a:rPr lang="en-US" sz="1800" kern="1200">
                              <a:effectLst/>
                            </a:rPr>
                            <a:t>C</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a:effectLst/>
                            </a:rPr>
                            <a:t>3</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dirty="0">
                              <a:effectLst/>
                            </a:rPr>
                            <a:t>6</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a:effectLst/>
                            </a:rPr>
                            <a:t>9</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CA" sz="1600" dirty="0">
                              <a:effectLst/>
                            </a:rPr>
                            <a:t> </a:t>
                          </a:r>
                          <a:r>
                            <a:rPr lang="en-CA" sz="1600" dirty="0" smtClean="0">
                              <a:effectLst/>
                            </a:rPr>
                            <a:t>Y</a:t>
                          </a:r>
                          <a:endParaRPr lang="en-CA"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CA" sz="1800" dirty="0">
                              <a:effectLst/>
                            </a:rPr>
                            <a:t> </a:t>
                          </a:r>
                          <a:r>
                            <a:rPr lang="en-CA" sz="1800" dirty="0" smtClean="0">
                              <a:effectLst/>
                            </a:rPr>
                            <a:t>6</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280" marR="52280" marT="0" marB="0"/>
                    </a:tc>
                    <a:tc>
                      <a:txBody>
                        <a:bodyPr/>
                        <a:lstStyle/>
                        <a:p>
                          <a:pPr algn="ctr">
                            <a:lnSpc>
                              <a:spcPct val="107000"/>
                            </a:lnSpc>
                            <a:spcAft>
                              <a:spcPts val="0"/>
                            </a:spcAft>
                          </a:pPr>
                          <a:r>
                            <a:rPr lang="en-CA" sz="1800" dirty="0" smtClean="0">
                              <a:effectLst/>
                            </a:rPr>
                            <a:t>1.0</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280" marR="52280" marT="0" marB="0"/>
                    </a:tc>
                    <a:tc>
                      <a:txBody>
                        <a:bodyPr/>
                        <a:lstStyle/>
                        <a:p>
                          <a:pPr algn="ctr">
                            <a:lnSpc>
                              <a:spcPct val="107000"/>
                            </a:lnSpc>
                            <a:spcAft>
                              <a:spcPts val="0"/>
                            </a:spcAft>
                          </a:pPr>
                          <a:r>
                            <a:rPr lang="en-CA" sz="1800" dirty="0" smtClean="0">
                              <a:effectLst/>
                            </a:rPr>
                            <a:t>1.0</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280" marR="52280" marT="0" marB="0"/>
                    </a:tc>
                    <a:extLst>
                      <a:ext uri="{0D108BD9-81ED-4DB2-BD59-A6C34878D82A}">
                        <a16:rowId xmlns:a16="http://schemas.microsoft.com/office/drawing/2014/main" val="474983324"/>
                      </a:ext>
                    </a:extLst>
                  </a:tr>
                  <a:tr h="286430">
                    <a:tc>
                      <a:txBody>
                        <a:bodyPr/>
                        <a:lstStyle/>
                        <a:p>
                          <a:pPr algn="ctr">
                            <a:lnSpc>
                              <a:spcPct val="107000"/>
                            </a:lnSpc>
                            <a:spcAft>
                              <a:spcPts val="0"/>
                            </a:spcAft>
                          </a:pPr>
                          <a:r>
                            <a:rPr lang="en-US" sz="1800" kern="1200">
                              <a:effectLst/>
                            </a:rPr>
                            <a:t>D</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a:effectLst/>
                            </a:rPr>
                            <a:t>8</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dirty="0">
                              <a:effectLst/>
                            </a:rPr>
                            <a:t>12</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dirty="0">
                              <a:effectLst/>
                            </a:rPr>
                            <a:t>20</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CA" sz="1600" dirty="0">
                              <a:effectLst/>
                            </a:rPr>
                            <a:t> </a:t>
                          </a:r>
                          <a:r>
                            <a:rPr lang="en-CA" sz="1600" dirty="0" smtClean="0">
                              <a:effectLst/>
                            </a:rPr>
                            <a:t>Y</a:t>
                          </a:r>
                          <a:endParaRPr lang="en-CA"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CA" sz="1800" dirty="0">
                              <a:effectLst/>
                            </a:rPr>
                            <a:t> </a:t>
                          </a:r>
                          <a:r>
                            <a:rPr lang="en-CA" sz="1800" dirty="0" smtClean="0">
                              <a:effectLst/>
                            </a:rPr>
                            <a:t>12.67</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280" marR="52280" marT="0" marB="0"/>
                    </a:tc>
                    <a:tc>
                      <a:txBody>
                        <a:bodyPr/>
                        <a:lstStyle/>
                        <a:p>
                          <a:pPr algn="ctr">
                            <a:lnSpc>
                              <a:spcPct val="107000"/>
                            </a:lnSpc>
                            <a:spcAft>
                              <a:spcPts val="0"/>
                            </a:spcAft>
                          </a:pPr>
                          <a:r>
                            <a:rPr lang="en-CA" sz="1800" dirty="0">
                              <a:effectLst/>
                            </a:rPr>
                            <a:t> </a:t>
                          </a:r>
                          <a:r>
                            <a:rPr lang="en-CA" sz="1800" dirty="0" smtClean="0">
                              <a:effectLst/>
                            </a:rPr>
                            <a:t>2.0</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280" marR="52280" marT="0" marB="0"/>
                    </a:tc>
                    <a:tc>
                      <a:txBody>
                        <a:bodyPr/>
                        <a:lstStyle/>
                        <a:p>
                          <a:pPr algn="ctr">
                            <a:lnSpc>
                              <a:spcPct val="107000"/>
                            </a:lnSpc>
                            <a:spcAft>
                              <a:spcPts val="0"/>
                            </a:spcAft>
                          </a:pPr>
                          <a:r>
                            <a:rPr lang="en-CA" sz="1800" dirty="0" smtClean="0">
                              <a:effectLst/>
                            </a:rPr>
                            <a:t>4.0</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280" marR="52280" marT="0" marB="0"/>
                    </a:tc>
                    <a:extLst>
                      <a:ext uri="{0D108BD9-81ED-4DB2-BD59-A6C34878D82A}">
                        <a16:rowId xmlns:a16="http://schemas.microsoft.com/office/drawing/2014/main" val="3659000221"/>
                      </a:ext>
                    </a:extLst>
                  </a:tr>
                  <a:tr h="286430">
                    <a:tc>
                      <a:txBody>
                        <a:bodyPr/>
                        <a:lstStyle/>
                        <a:p>
                          <a:pPr algn="ctr">
                            <a:lnSpc>
                              <a:spcPct val="107000"/>
                            </a:lnSpc>
                            <a:spcAft>
                              <a:spcPts val="0"/>
                            </a:spcAft>
                          </a:pPr>
                          <a:r>
                            <a:rPr lang="en-US" sz="1800" kern="1200">
                              <a:effectLst/>
                            </a:rPr>
                            <a:t>E</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a:effectLst/>
                            </a:rPr>
                            <a:t>3</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a:effectLst/>
                            </a:rPr>
                            <a:t>5</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dirty="0">
                              <a:effectLst/>
                            </a:rPr>
                            <a:t>12</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CA" sz="1600" dirty="0">
                              <a:effectLst/>
                            </a:rPr>
                            <a:t> </a:t>
                          </a:r>
                          <a:endParaRPr lang="en-CA"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CA" sz="1800" dirty="0">
                              <a:effectLst/>
                            </a:rPr>
                            <a:t> </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280" marR="52280" marT="0" marB="0"/>
                    </a:tc>
                    <a:tc>
                      <a:txBody>
                        <a:bodyPr/>
                        <a:lstStyle/>
                        <a:p>
                          <a:pPr algn="ctr">
                            <a:lnSpc>
                              <a:spcPct val="107000"/>
                            </a:lnSpc>
                            <a:spcAft>
                              <a:spcPts val="0"/>
                            </a:spcAft>
                          </a:pPr>
                          <a:r>
                            <a:rPr lang="en-CA" sz="1800" dirty="0">
                              <a:effectLst/>
                            </a:rPr>
                            <a:t> </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280" marR="52280" marT="0" marB="0"/>
                    </a:tc>
                    <a:tc>
                      <a:txBody>
                        <a:bodyPr/>
                        <a:lstStyle/>
                        <a:p>
                          <a:pPr algn="ctr">
                            <a:lnSpc>
                              <a:spcPct val="107000"/>
                            </a:lnSpc>
                            <a:spcAft>
                              <a:spcPts val="0"/>
                            </a:spcAft>
                          </a:pPr>
                          <a:r>
                            <a:rPr lang="en-CA" sz="1800" dirty="0">
                              <a:effectLst/>
                            </a:rPr>
                            <a:t> </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280" marR="52280" marT="0" marB="0"/>
                    </a:tc>
                    <a:extLst>
                      <a:ext uri="{0D108BD9-81ED-4DB2-BD59-A6C34878D82A}">
                        <a16:rowId xmlns:a16="http://schemas.microsoft.com/office/drawing/2014/main" val="514191223"/>
                      </a:ext>
                    </a:extLst>
                  </a:tr>
                  <a:tr h="286430">
                    <a:tc>
                      <a:txBody>
                        <a:bodyPr/>
                        <a:lstStyle/>
                        <a:p>
                          <a:pPr algn="ctr">
                            <a:lnSpc>
                              <a:spcPct val="107000"/>
                            </a:lnSpc>
                            <a:spcAft>
                              <a:spcPts val="0"/>
                            </a:spcAft>
                          </a:pPr>
                          <a:r>
                            <a:rPr lang="en-US" sz="1800" kern="1200">
                              <a:effectLst/>
                            </a:rPr>
                            <a:t>F</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a:effectLst/>
                            </a:rPr>
                            <a:t>2</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a:effectLst/>
                            </a:rPr>
                            <a:t>4</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dirty="0">
                              <a:effectLst/>
                            </a:rPr>
                            <a:t>7</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CA" sz="1600" dirty="0">
                              <a:effectLst/>
                            </a:rPr>
                            <a:t> </a:t>
                          </a:r>
                          <a:r>
                            <a:rPr lang="en-CA" sz="1600" dirty="0" smtClean="0">
                              <a:effectLst/>
                            </a:rPr>
                            <a:t>Y</a:t>
                          </a:r>
                          <a:endParaRPr lang="en-CA"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CA" sz="1800" dirty="0">
                              <a:effectLst/>
                            </a:rPr>
                            <a:t> </a:t>
                          </a:r>
                          <a:r>
                            <a:rPr lang="en-CA" sz="1800" dirty="0" smtClean="0">
                              <a:effectLst/>
                            </a:rPr>
                            <a:t>4.17</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280" marR="52280" marT="0" marB="0"/>
                    </a:tc>
                    <a:tc>
                      <a:txBody>
                        <a:bodyPr/>
                        <a:lstStyle/>
                        <a:p>
                          <a:pPr algn="ctr">
                            <a:lnSpc>
                              <a:spcPct val="107000"/>
                            </a:lnSpc>
                            <a:spcAft>
                              <a:spcPts val="0"/>
                            </a:spcAft>
                          </a:pPr>
                          <a:r>
                            <a:rPr lang="en-CA" sz="1800" dirty="0" smtClean="0">
                              <a:effectLst/>
                              <a:latin typeface="+mn-lt"/>
                              <a:ea typeface="+mn-ea"/>
                              <a:cs typeface="+mn-cs"/>
                            </a:rPr>
                            <a:t>0.83</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280" marR="52280" marT="0" marB="0"/>
                    </a:tc>
                    <a:tc>
                      <a:txBody>
                        <a:bodyPr/>
                        <a:lstStyle/>
                        <a:p>
                          <a:pPr algn="ctr">
                            <a:lnSpc>
                              <a:spcPct val="107000"/>
                            </a:lnSpc>
                            <a:spcAft>
                              <a:spcPts val="0"/>
                            </a:spcAft>
                          </a:pPr>
                          <a:r>
                            <a:rPr lang="en-CA" sz="1800" dirty="0" smtClean="0">
                              <a:effectLst/>
                            </a:rPr>
                            <a:t>0.69</a:t>
                          </a:r>
                          <a:r>
                            <a:rPr lang="en-CA" sz="1800" dirty="0">
                              <a:effectLst/>
                            </a:rPr>
                            <a:t> </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280" marR="52280" marT="0" marB="0"/>
                    </a:tc>
                    <a:extLst>
                      <a:ext uri="{0D108BD9-81ED-4DB2-BD59-A6C34878D82A}">
                        <a16:rowId xmlns:a16="http://schemas.microsoft.com/office/drawing/2014/main" val="1481613785"/>
                      </a:ext>
                    </a:extLst>
                  </a:tr>
                  <a:tr h="286430">
                    <a:tc>
                      <a:txBody>
                        <a:bodyPr/>
                        <a:lstStyle/>
                        <a:p>
                          <a:pPr algn="ctr">
                            <a:lnSpc>
                              <a:spcPct val="107000"/>
                            </a:lnSpc>
                            <a:spcAft>
                              <a:spcPts val="0"/>
                            </a:spcAft>
                          </a:pPr>
                          <a:r>
                            <a:rPr lang="en-US" sz="1800" kern="1200">
                              <a:effectLst/>
                            </a:rPr>
                            <a:t>G</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a:effectLst/>
                            </a:rPr>
                            <a:t>6</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a:effectLst/>
                            </a:rPr>
                            <a:t>9</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dirty="0">
                              <a:effectLst/>
                            </a:rPr>
                            <a:t>14</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CA" sz="1600" dirty="0">
                              <a:effectLst/>
                            </a:rPr>
                            <a:t> </a:t>
                          </a:r>
                          <a:endParaRPr lang="en-CA"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CA" sz="1800" dirty="0">
                              <a:effectLst/>
                            </a:rPr>
                            <a:t> </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280" marR="52280" marT="0" marB="0"/>
                    </a:tc>
                    <a:tc>
                      <a:txBody>
                        <a:bodyPr/>
                        <a:lstStyle/>
                        <a:p>
                          <a:pPr algn="ctr">
                            <a:lnSpc>
                              <a:spcPct val="107000"/>
                            </a:lnSpc>
                            <a:spcAft>
                              <a:spcPts val="0"/>
                            </a:spcAft>
                          </a:pPr>
                          <a:r>
                            <a:rPr lang="en-CA" sz="1800" dirty="0">
                              <a:effectLst/>
                            </a:rPr>
                            <a:t> </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280" marR="52280" marT="0" marB="0"/>
                    </a:tc>
                    <a:tc>
                      <a:txBody>
                        <a:bodyPr/>
                        <a:lstStyle/>
                        <a:p>
                          <a:pPr algn="ctr">
                            <a:lnSpc>
                              <a:spcPct val="107000"/>
                            </a:lnSpc>
                            <a:spcAft>
                              <a:spcPts val="0"/>
                            </a:spcAft>
                          </a:pPr>
                          <a:r>
                            <a:rPr lang="en-CA" sz="1800" dirty="0">
                              <a:effectLst/>
                            </a:rPr>
                            <a:t> </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280" marR="52280" marT="0" marB="0"/>
                    </a:tc>
                    <a:extLst>
                      <a:ext uri="{0D108BD9-81ED-4DB2-BD59-A6C34878D82A}">
                        <a16:rowId xmlns:a16="http://schemas.microsoft.com/office/drawing/2014/main" val="2578351713"/>
                      </a:ext>
                    </a:extLst>
                  </a:tr>
                  <a:tr h="286430">
                    <a:tc>
                      <a:txBody>
                        <a:bodyPr/>
                        <a:lstStyle/>
                        <a:p>
                          <a:pPr algn="ctr">
                            <a:lnSpc>
                              <a:spcPct val="107000"/>
                            </a:lnSpc>
                            <a:spcAft>
                              <a:spcPts val="0"/>
                            </a:spcAft>
                          </a:pPr>
                          <a:r>
                            <a:rPr lang="en-US" sz="1800" kern="1200">
                              <a:effectLst/>
                            </a:rPr>
                            <a:t>H</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a:effectLst/>
                            </a:rPr>
                            <a:t>1</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a:effectLst/>
                            </a:rPr>
                            <a:t>2</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dirty="0">
                              <a:effectLst/>
                            </a:rPr>
                            <a:t>4</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CA" sz="1600" dirty="0">
                              <a:effectLst/>
                            </a:rPr>
                            <a:t> </a:t>
                          </a:r>
                          <a:r>
                            <a:rPr lang="en-CA" sz="1600" dirty="0" smtClean="0">
                              <a:effectLst/>
                            </a:rPr>
                            <a:t>Y</a:t>
                          </a:r>
                          <a:endParaRPr lang="en-CA"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CA" sz="1800" dirty="0">
                              <a:effectLst/>
                            </a:rPr>
                            <a:t> </a:t>
                          </a:r>
                          <a:r>
                            <a:rPr lang="en-CA" sz="1800" dirty="0" smtClean="0">
                              <a:effectLst/>
                            </a:rPr>
                            <a:t>2.17</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280" marR="52280" marT="0" marB="0"/>
                    </a:tc>
                    <a:tc>
                      <a:txBody>
                        <a:bodyPr/>
                        <a:lstStyle/>
                        <a:p>
                          <a:pPr algn="ctr">
                            <a:lnSpc>
                              <a:spcPct val="107000"/>
                            </a:lnSpc>
                            <a:spcAft>
                              <a:spcPts val="0"/>
                            </a:spcAft>
                          </a:pPr>
                          <a:r>
                            <a:rPr lang="en-CA" sz="1800" dirty="0" smtClean="0">
                              <a:effectLst/>
                              <a:latin typeface="+mn-lt"/>
                              <a:ea typeface="+mn-ea"/>
                              <a:cs typeface="+mn-cs"/>
                            </a:rPr>
                            <a:t>0.5</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280" marR="52280" marT="0" marB="0"/>
                    </a:tc>
                    <a:tc>
                      <a:txBody>
                        <a:bodyPr/>
                        <a:lstStyle/>
                        <a:p>
                          <a:pPr algn="ctr">
                            <a:lnSpc>
                              <a:spcPct val="107000"/>
                            </a:lnSpc>
                            <a:spcAft>
                              <a:spcPts val="0"/>
                            </a:spcAft>
                          </a:pPr>
                          <a:r>
                            <a:rPr lang="en-CA" sz="1800" dirty="0" smtClean="0">
                              <a:effectLst/>
                            </a:rPr>
                            <a:t>0.25</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280" marR="52280" marT="0" marB="0"/>
                    </a:tc>
                    <a:extLst>
                      <a:ext uri="{0D108BD9-81ED-4DB2-BD59-A6C34878D82A}">
                        <a16:rowId xmlns:a16="http://schemas.microsoft.com/office/drawing/2014/main" val="2345028987"/>
                      </a:ext>
                    </a:extLst>
                  </a:tr>
                  <a:tr h="406303">
                    <a:tc gridSpan="5">
                      <a:txBody>
                        <a:bodyPr/>
                        <a:lstStyle/>
                        <a:p>
                          <a:pPr>
                            <a:lnSpc>
                              <a:spcPct val="107000"/>
                            </a:lnSpc>
                            <a:spcAft>
                              <a:spcPts val="0"/>
                            </a:spcAft>
                          </a:pPr>
                          <a:r>
                            <a:rPr lang="en-US" sz="1300" kern="1200">
                              <a:effectLst/>
                            </a:rPr>
                            <a:t>Project Duration - total of TE on Critical Path only, you only had to fill in some rows</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a:txBody>
                        <a:bodyPr/>
                        <a:lstStyle/>
                        <a:p>
                          <a:pPr algn="ctr">
                            <a:lnSpc>
                              <a:spcPct val="107000"/>
                            </a:lnSpc>
                            <a:spcAft>
                              <a:spcPts val="0"/>
                            </a:spcAft>
                          </a:pPr>
                          <a:r>
                            <a:rPr lang="en-CA" sz="1800" dirty="0">
                              <a:effectLst/>
                            </a:rPr>
                            <a:t> </a:t>
                          </a:r>
                          <a:r>
                            <a:rPr lang="en-CA" sz="1800" dirty="0" smtClean="0">
                              <a:effectLst/>
                            </a:rPr>
                            <a:t>30.01</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CA" sz="1300">
                              <a:effectLst/>
                            </a:rPr>
                            <a:t>NA</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CA" sz="1300" dirty="0">
                              <a:effectLst/>
                            </a:rPr>
                            <a:t>NA</a:t>
                          </a: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extLst>
                      <a:ext uri="{0D108BD9-81ED-4DB2-BD59-A6C34878D82A}">
                        <a16:rowId xmlns:a16="http://schemas.microsoft.com/office/drawing/2014/main" val="4152194256"/>
                      </a:ext>
                    </a:extLst>
                  </a:tr>
                  <a:tr h="406303">
                    <a:tc gridSpan="5">
                      <a:txBody>
                        <a:bodyPr/>
                        <a:lstStyle/>
                        <a:p>
                          <a:pPr algn="r">
                            <a:lnSpc>
                              <a:spcPct val="107000"/>
                            </a:lnSpc>
                            <a:spcAft>
                              <a:spcPts val="0"/>
                            </a:spcAft>
                          </a:pPr>
                          <a:r>
                            <a:rPr lang="en-US" sz="1300" kern="1200">
                              <a:effectLst/>
                            </a:rPr>
                            <a:t>Project Variance - total of variances on Critical Path only, you only had to fill in some rows</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a:txBody>
                        <a:bodyPr/>
                        <a:lstStyle/>
                        <a:p>
                          <a:pPr algn="ctr">
                            <a:lnSpc>
                              <a:spcPct val="107000"/>
                            </a:lnSpc>
                            <a:spcAft>
                              <a:spcPts val="0"/>
                            </a:spcAft>
                          </a:pPr>
                          <a:r>
                            <a:rPr lang="en-CA" sz="1300">
                              <a:effectLst/>
                            </a:rPr>
                            <a:t>NA</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CA" sz="1300">
                              <a:effectLst/>
                            </a:rPr>
                            <a:t>NA</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marL="0" algn="ctr" rtl="0" eaLnBrk="1" latinLnBrk="0" hangingPunct="1">
                            <a:lnSpc>
                              <a:spcPct val="107000"/>
                            </a:lnSpc>
                            <a:spcAft>
                              <a:spcPts val="0"/>
                            </a:spcAft>
                          </a:pPr>
                          <a:r>
                            <a:rPr kumimoji="0" lang="en-CA" sz="1800" kern="1200" dirty="0" smtClean="0">
                              <a:solidFill>
                                <a:schemeClr val="dk1"/>
                              </a:solidFill>
                              <a:effectLst/>
                              <a:latin typeface="+mn-lt"/>
                              <a:ea typeface="+mn-ea"/>
                              <a:cs typeface="+mn-cs"/>
                            </a:rPr>
                            <a:t>7.72</a:t>
                          </a:r>
                          <a:r>
                            <a:rPr kumimoji="0" lang="en-CA" sz="1800" kern="1200" dirty="0">
                              <a:solidFill>
                                <a:schemeClr val="dk1"/>
                              </a:solidFill>
                              <a:effectLst/>
                              <a:latin typeface="+mn-lt"/>
                              <a:ea typeface="+mn-ea"/>
                              <a:cs typeface="+mn-cs"/>
                            </a:rPr>
                            <a:t> </a:t>
                          </a:r>
                        </a:p>
                      </a:txBody>
                      <a:tcPr marL="54042" marR="54042" marT="0" marB="0" anchor="ctr"/>
                    </a:tc>
                    <a:extLst>
                      <a:ext uri="{0D108BD9-81ED-4DB2-BD59-A6C34878D82A}">
                        <a16:rowId xmlns:a16="http://schemas.microsoft.com/office/drawing/2014/main" val="729859756"/>
                      </a:ext>
                    </a:extLst>
                  </a:tr>
                  <a:tr h="406303">
                    <a:tc gridSpan="5">
                      <a:txBody>
                        <a:bodyPr/>
                        <a:lstStyle/>
                        <a:p>
                          <a:pPr algn="r">
                            <a:lnSpc>
                              <a:spcPct val="107000"/>
                            </a:lnSpc>
                            <a:spcAft>
                              <a:spcPts val="0"/>
                            </a:spcAft>
                          </a:pPr>
                          <a:r>
                            <a:rPr lang="en-US" sz="1300" kern="1200" dirty="0">
                              <a:effectLst/>
                            </a:rPr>
                            <a:t>Project Standard Deviation - square root of critical path variance total</a:t>
                          </a: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a:txBody>
                        <a:bodyPr/>
                        <a:lstStyle/>
                        <a:p>
                          <a:pPr algn="ctr">
                            <a:lnSpc>
                              <a:spcPct val="107000"/>
                            </a:lnSpc>
                            <a:spcAft>
                              <a:spcPts val="0"/>
                            </a:spcAft>
                          </a:pPr>
                          <a:r>
                            <a:rPr lang="en-CA" sz="1300">
                              <a:effectLst/>
                            </a:rPr>
                            <a:t>NA</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CA" sz="1300">
                              <a:effectLst/>
                            </a:rPr>
                            <a:t>NA</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marL="0" algn="ctr" rtl="0" eaLnBrk="1" latinLnBrk="0" hangingPunct="1">
                            <a:lnSpc>
                              <a:spcPct val="107000"/>
                            </a:lnSpc>
                            <a:spcAft>
                              <a:spcPts val="0"/>
                            </a:spcAft>
                          </a:pPr>
                          <a:r>
                            <a:rPr kumimoji="0" lang="en-CA" sz="1800" kern="1200" dirty="0">
                              <a:solidFill>
                                <a:schemeClr val="dk1"/>
                              </a:solidFill>
                              <a:effectLst/>
                              <a:latin typeface="+mn-lt"/>
                              <a:ea typeface="+mn-ea"/>
                              <a:cs typeface="+mn-cs"/>
                            </a:rPr>
                            <a:t> </a:t>
                          </a:r>
                          <a:r>
                            <a:rPr kumimoji="0" lang="en-CA" sz="1800" kern="1200" dirty="0" smtClean="0">
                              <a:solidFill>
                                <a:schemeClr val="dk1"/>
                              </a:solidFill>
                              <a:effectLst/>
                              <a:latin typeface="+mn-lt"/>
                              <a:ea typeface="+mn-ea"/>
                              <a:cs typeface="+mn-cs"/>
                            </a:rPr>
                            <a:t>2.78</a:t>
                          </a:r>
                          <a:endParaRPr kumimoji="0" lang="en-CA" sz="1800" kern="1200" dirty="0">
                            <a:solidFill>
                              <a:schemeClr val="dk1"/>
                            </a:solidFill>
                            <a:effectLst/>
                            <a:latin typeface="+mn-lt"/>
                            <a:ea typeface="+mn-ea"/>
                            <a:cs typeface="+mn-cs"/>
                          </a:endParaRPr>
                        </a:p>
                      </a:txBody>
                      <a:tcPr marL="54042" marR="54042" marT="0" marB="0" anchor="ctr"/>
                    </a:tc>
                    <a:extLst>
                      <a:ext uri="{0D108BD9-81ED-4DB2-BD59-A6C34878D82A}">
                        <a16:rowId xmlns:a16="http://schemas.microsoft.com/office/drawing/2014/main" val="2082305048"/>
                      </a:ext>
                    </a:extLst>
                  </a:tr>
                </a:tbl>
              </a:graphicData>
            </a:graphic>
          </p:graphicFrame>
        </mc:Choice>
        <mc:Fallback xmlns="">
          <p:graphicFrame>
            <p:nvGraphicFramePr>
              <p:cNvPr id="11" name="Table 10"/>
              <p:cNvGraphicFramePr>
                <a:graphicFrameLocks noGrp="1"/>
              </p:cNvGraphicFramePr>
              <p:nvPr>
                <p:extLst>
                  <p:ext uri="{D42A27DB-BD31-4B8C-83A1-F6EECF244321}">
                    <p14:modId xmlns:p14="http://schemas.microsoft.com/office/powerpoint/2010/main" val="3597067715"/>
                  </p:ext>
                </p:extLst>
              </p:nvPr>
            </p:nvGraphicFramePr>
            <p:xfrm>
              <a:off x="228863" y="1371600"/>
              <a:ext cx="8534136" cy="4499663"/>
            </p:xfrm>
            <a:graphic>
              <a:graphicData uri="http://schemas.openxmlformats.org/drawingml/2006/table">
                <a:tbl>
                  <a:tblPr firstRow="1" bandRow="1">
                    <a:tableStyleId>{5C22544A-7EE6-4342-B048-85BDC9FD1C3A}</a:tableStyleId>
                  </a:tblPr>
                  <a:tblGrid>
                    <a:gridCol w="801558">
                      <a:extLst>
                        <a:ext uri="{9D8B030D-6E8A-4147-A177-3AD203B41FA5}">
                          <a16:colId xmlns:a16="http://schemas.microsoft.com/office/drawing/2014/main" val="1201185204"/>
                        </a:ext>
                      </a:extLst>
                    </a:gridCol>
                    <a:gridCol w="1067361">
                      <a:extLst>
                        <a:ext uri="{9D8B030D-6E8A-4147-A177-3AD203B41FA5}">
                          <a16:colId xmlns:a16="http://schemas.microsoft.com/office/drawing/2014/main" val="1281199899"/>
                        </a:ext>
                      </a:extLst>
                    </a:gridCol>
                    <a:gridCol w="600428">
                      <a:extLst>
                        <a:ext uri="{9D8B030D-6E8A-4147-A177-3AD203B41FA5}">
                          <a16:colId xmlns:a16="http://schemas.microsoft.com/office/drawing/2014/main" val="3892026508"/>
                        </a:ext>
                      </a:extLst>
                    </a:gridCol>
                    <a:gridCol w="1005657">
                      <a:extLst>
                        <a:ext uri="{9D8B030D-6E8A-4147-A177-3AD203B41FA5}">
                          <a16:colId xmlns:a16="http://schemas.microsoft.com/office/drawing/2014/main" val="279639052"/>
                        </a:ext>
                      </a:extLst>
                    </a:gridCol>
                    <a:gridCol w="656198">
                      <a:extLst>
                        <a:ext uri="{9D8B030D-6E8A-4147-A177-3AD203B41FA5}">
                          <a16:colId xmlns:a16="http://schemas.microsoft.com/office/drawing/2014/main" val="512417159"/>
                        </a:ext>
                      </a:extLst>
                    </a:gridCol>
                    <a:gridCol w="1329009">
                      <a:extLst>
                        <a:ext uri="{9D8B030D-6E8A-4147-A177-3AD203B41FA5}">
                          <a16:colId xmlns:a16="http://schemas.microsoft.com/office/drawing/2014/main" val="3844395728"/>
                        </a:ext>
                      </a:extLst>
                    </a:gridCol>
                    <a:gridCol w="1261371">
                      <a:extLst>
                        <a:ext uri="{9D8B030D-6E8A-4147-A177-3AD203B41FA5}">
                          <a16:colId xmlns:a16="http://schemas.microsoft.com/office/drawing/2014/main" val="439793718"/>
                        </a:ext>
                      </a:extLst>
                    </a:gridCol>
                    <a:gridCol w="1812554">
                      <a:extLst>
                        <a:ext uri="{9D8B030D-6E8A-4147-A177-3AD203B41FA5}">
                          <a16:colId xmlns:a16="http://schemas.microsoft.com/office/drawing/2014/main" val="2410511421"/>
                        </a:ext>
                      </a:extLst>
                    </a:gridCol>
                  </a:tblGrid>
                  <a:tr h="600984">
                    <a:tc>
                      <a:txBody>
                        <a:bodyPr/>
                        <a:lstStyle/>
                        <a:p>
                          <a:pPr algn="ctr">
                            <a:lnSpc>
                              <a:spcPct val="107000"/>
                            </a:lnSpc>
                            <a:spcAft>
                              <a:spcPts val="0"/>
                            </a:spcAft>
                          </a:pPr>
                          <a:r>
                            <a:rPr lang="en-US" sz="1100" kern="1200">
                              <a:effectLst/>
                            </a:rPr>
                            <a:t>Activity</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r>
                            <a:rPr lang="en-US" sz="1100" kern="1200" dirty="0">
                              <a:effectLst/>
                            </a:rPr>
                            <a:t>Optimistic (a)</a:t>
                          </a: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r>
                            <a:rPr lang="en-US" sz="1100" kern="1200">
                              <a:effectLst/>
                            </a:rPr>
                            <a:t>Most Likely (m)</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r>
                            <a:rPr lang="en-US" sz="1100" kern="1200">
                              <a:effectLst/>
                            </a:rPr>
                            <a:t>Pessimistic (b)</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r>
                            <a:rPr lang="en-US" sz="1100" kern="1200">
                              <a:effectLst/>
                            </a:rPr>
                            <a:t>On Critical Path? </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r>
                            <a:rPr lang="en-US" sz="1100" kern="1200" dirty="0">
                              <a:effectLst/>
                            </a:rPr>
                            <a:t>Expected Time </a:t>
                          </a:r>
                          <a:r>
                            <a:rPr lang="en-US" sz="1100" kern="1200" dirty="0" smtClean="0">
                              <a:effectLst/>
                            </a:rPr>
                            <a:t>TE</a:t>
                          </a:r>
                        </a:p>
                        <a:p>
                          <a:pPr algn="ctr">
                            <a:lnSpc>
                              <a:spcPct val="107000"/>
                            </a:lnSpc>
                            <a:spcAft>
                              <a:spcPts val="0"/>
                            </a:spcAft>
                          </a:pPr>
                          <a:r>
                            <a:rPr lang="en-US" sz="1800" kern="1200" dirty="0" smtClean="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(a+4m+b)/6</a:t>
                          </a:r>
                          <a:endParaRPr lang="en-CA" sz="9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r>
                            <a:rPr lang="en-US" sz="1100" kern="1200" dirty="0">
                              <a:effectLst/>
                            </a:rPr>
                            <a:t>Standard </a:t>
                          </a:r>
                          <a:r>
                            <a:rPr lang="en-US" sz="1100" kern="1200" dirty="0" smtClean="0">
                              <a:effectLst/>
                            </a:rPr>
                            <a:t>Dev</a:t>
                          </a:r>
                        </a:p>
                        <a:p>
                          <a:pPr algn="ctr">
                            <a:lnSpc>
                              <a:spcPct val="107000"/>
                            </a:lnSpc>
                            <a:spcAft>
                              <a:spcPts val="0"/>
                            </a:spcAft>
                          </a:pPr>
                          <a:r>
                            <a:rPr lang="en-US" sz="1800" kern="1200" dirty="0" smtClean="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(b-a)/6</a:t>
                          </a:r>
                          <a:endParaRPr lang="en-CA" sz="9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r>
                            <a:rPr lang="en-US" sz="1100" kern="1200" dirty="0">
                              <a:effectLst/>
                            </a:rPr>
                            <a:t>Variance [(b-a)/6]² or </a:t>
                          </a:r>
                          <a:endParaRPr lang="en-US" sz="1100" kern="1200" dirty="0" smtClean="0">
                            <a:effectLst/>
                          </a:endParaRPr>
                        </a:p>
                        <a:p>
                          <a:pPr algn="ctr">
                            <a:lnSpc>
                              <a:spcPct val="107000"/>
                            </a:lnSpc>
                            <a:spcAft>
                              <a:spcPts val="0"/>
                            </a:spcAft>
                          </a:pPr>
                          <a:r>
                            <a:rPr lang="en-US" sz="1600" kern="1200" dirty="0" err="1" smtClean="0">
                              <a:solidFill>
                                <a:srgbClr val="FFFF00"/>
                              </a:solidFill>
                              <a:effectLst/>
                            </a:rPr>
                            <a:t>Std</a:t>
                          </a:r>
                          <a:r>
                            <a:rPr lang="en-US" sz="1600" kern="1200" dirty="0" smtClean="0">
                              <a:solidFill>
                                <a:srgbClr val="FFFF00"/>
                              </a:solidFill>
                              <a:effectLst/>
                            </a:rPr>
                            <a:t> Dev Squared</a:t>
                          </a:r>
                          <a:endParaRPr lang="en-CA" sz="1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extLst>
                      <a:ext uri="{0D108BD9-81ED-4DB2-BD59-A6C34878D82A}">
                        <a16:rowId xmlns:a16="http://schemas.microsoft.com/office/drawing/2014/main" val="1514042124"/>
                      </a:ext>
                    </a:extLst>
                  </a:tr>
                  <a:tr h="572422">
                    <a:tc>
                      <a:txBody>
                        <a:bodyPr/>
                        <a:lstStyle/>
                        <a:p>
                          <a:pPr algn="ctr">
                            <a:lnSpc>
                              <a:spcPct val="107000"/>
                            </a:lnSpc>
                            <a:spcAft>
                              <a:spcPts val="0"/>
                            </a:spcAft>
                          </a:pPr>
                          <a:r>
                            <a:rPr lang="en-US" sz="1800" kern="1200" dirty="0">
                              <a:effectLst/>
                            </a:rPr>
                            <a:t>A</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dirty="0">
                              <a:effectLst/>
                            </a:rPr>
                            <a:t>3</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dirty="0">
                              <a:effectLst/>
                            </a:rPr>
                            <a:t>4</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a:effectLst/>
                            </a:rPr>
                            <a:t>11</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CA" sz="1600" dirty="0">
                              <a:effectLst/>
                            </a:rPr>
                            <a:t>Y</a:t>
                          </a:r>
                          <a:endParaRPr lang="en-CA"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endParaRPr lang="en-US"/>
                        </a:p>
                      </a:txBody>
                      <a:tcPr marL="54042" marR="54042" marT="0" marB="0">
                        <a:blipFill>
                          <a:blip r:embed="rId2"/>
                          <a:stretch>
                            <a:fillRect l="-311468" t="-112766" r="-233486" b="-595745"/>
                          </a:stretch>
                        </a:blipFill>
                      </a:tcPr>
                    </a:tc>
                    <a:tc>
                      <a:txBody>
                        <a:bodyPr/>
                        <a:lstStyle/>
                        <a:p>
                          <a:endParaRPr lang="en-US"/>
                        </a:p>
                      </a:txBody>
                      <a:tcPr marL="54042" marR="54042" marT="0" marB="0">
                        <a:blipFill>
                          <a:blip r:embed="rId2"/>
                          <a:stretch>
                            <a:fillRect l="-433333" t="-112766" r="-145894" b="-595745"/>
                          </a:stretch>
                        </a:blipFill>
                      </a:tcPr>
                    </a:tc>
                    <a:tc>
                      <a:txBody>
                        <a:bodyPr/>
                        <a:lstStyle/>
                        <a:p>
                          <a:endParaRPr lang="en-US"/>
                        </a:p>
                      </a:txBody>
                      <a:tcPr marL="54042" marR="54042" marT="0" marB="0">
                        <a:blipFill>
                          <a:blip r:embed="rId2"/>
                          <a:stretch>
                            <a:fillRect l="-370470" t="-112766" r="-1342" b="-595745"/>
                          </a:stretch>
                        </a:blipFill>
                      </a:tcPr>
                    </a:tc>
                    <a:extLst>
                      <a:ext uri="{0D108BD9-81ED-4DB2-BD59-A6C34878D82A}">
                        <a16:rowId xmlns:a16="http://schemas.microsoft.com/office/drawing/2014/main" val="3192521595"/>
                      </a:ext>
                    </a:extLst>
                  </a:tr>
                  <a:tr h="293497">
                    <a:tc>
                      <a:txBody>
                        <a:bodyPr/>
                        <a:lstStyle/>
                        <a:p>
                          <a:pPr algn="ctr">
                            <a:lnSpc>
                              <a:spcPct val="107000"/>
                            </a:lnSpc>
                            <a:spcAft>
                              <a:spcPts val="0"/>
                            </a:spcAft>
                          </a:pPr>
                          <a:r>
                            <a:rPr lang="en-US" sz="1800" kern="1200">
                              <a:effectLst/>
                            </a:rPr>
                            <a:t>B</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dirty="0">
                              <a:effectLst/>
                            </a:rPr>
                            <a:t>2</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dirty="0">
                              <a:effectLst/>
                            </a:rPr>
                            <a:t>5</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a:effectLst/>
                            </a:rPr>
                            <a:t>8</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CA" sz="1600" dirty="0">
                              <a:effectLst/>
                            </a:rPr>
                            <a:t> </a:t>
                          </a:r>
                          <a:endParaRPr lang="en-CA"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nSpc>
                              <a:spcPct val="107000"/>
                            </a:lnSpc>
                            <a:spcAft>
                              <a:spcPts val="0"/>
                            </a:spcAft>
                          </a:pPr>
                          <a:r>
                            <a:rPr lang="en-CA" sz="1300" dirty="0">
                              <a:effectLst/>
                            </a:rPr>
                            <a:t> </a:t>
                          </a: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nSpc>
                              <a:spcPct val="107000"/>
                            </a:lnSpc>
                            <a:spcAft>
                              <a:spcPts val="0"/>
                            </a:spcAft>
                          </a:pPr>
                          <a:r>
                            <a:rPr lang="en-CA" sz="1300" dirty="0">
                              <a:effectLst/>
                            </a:rPr>
                            <a:t> </a:t>
                          </a: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a:txBody>
                        <a:bodyPr/>
                        <a:lstStyle/>
                        <a:p>
                          <a:pPr algn="ctr">
                            <a:lnSpc>
                              <a:spcPct val="107000"/>
                            </a:lnSpc>
                            <a:spcAft>
                              <a:spcPts val="0"/>
                            </a:spcAft>
                          </a:pPr>
                          <a:r>
                            <a:rPr lang="en-CA" sz="1300" dirty="0">
                              <a:effectLst/>
                            </a:rPr>
                            <a:t> </a:t>
                          </a: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extLst>
                      <a:ext uri="{0D108BD9-81ED-4DB2-BD59-A6C34878D82A}">
                        <a16:rowId xmlns:a16="http://schemas.microsoft.com/office/drawing/2014/main" val="3216670448"/>
                      </a:ext>
                    </a:extLst>
                  </a:tr>
                  <a:tr h="293497">
                    <a:tc>
                      <a:txBody>
                        <a:bodyPr/>
                        <a:lstStyle/>
                        <a:p>
                          <a:pPr algn="ctr">
                            <a:lnSpc>
                              <a:spcPct val="107000"/>
                            </a:lnSpc>
                            <a:spcAft>
                              <a:spcPts val="0"/>
                            </a:spcAft>
                          </a:pPr>
                          <a:r>
                            <a:rPr lang="en-US" sz="1800" kern="1200">
                              <a:effectLst/>
                            </a:rPr>
                            <a:t>C</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a:effectLst/>
                            </a:rPr>
                            <a:t>3</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dirty="0">
                              <a:effectLst/>
                            </a:rPr>
                            <a:t>6</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a:effectLst/>
                            </a:rPr>
                            <a:t>9</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CA" sz="1600" dirty="0">
                              <a:effectLst/>
                            </a:rPr>
                            <a:t> </a:t>
                          </a:r>
                          <a:r>
                            <a:rPr lang="en-CA" sz="1600" dirty="0" smtClean="0">
                              <a:effectLst/>
                            </a:rPr>
                            <a:t>Y</a:t>
                          </a:r>
                          <a:endParaRPr lang="en-CA"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CA" sz="1800" dirty="0">
                              <a:effectLst/>
                            </a:rPr>
                            <a:t> </a:t>
                          </a:r>
                          <a:r>
                            <a:rPr lang="en-CA" sz="1800" dirty="0" smtClean="0">
                              <a:effectLst/>
                            </a:rPr>
                            <a:t>6</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280" marR="52280" marT="0" marB="0"/>
                    </a:tc>
                    <a:tc>
                      <a:txBody>
                        <a:bodyPr/>
                        <a:lstStyle/>
                        <a:p>
                          <a:pPr algn="ctr">
                            <a:lnSpc>
                              <a:spcPct val="107000"/>
                            </a:lnSpc>
                            <a:spcAft>
                              <a:spcPts val="0"/>
                            </a:spcAft>
                          </a:pPr>
                          <a:r>
                            <a:rPr lang="en-CA" sz="1800" dirty="0" smtClean="0">
                              <a:effectLst/>
                            </a:rPr>
                            <a:t>1.0</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280" marR="52280" marT="0" marB="0"/>
                    </a:tc>
                    <a:tc>
                      <a:txBody>
                        <a:bodyPr/>
                        <a:lstStyle/>
                        <a:p>
                          <a:pPr algn="ctr">
                            <a:lnSpc>
                              <a:spcPct val="107000"/>
                            </a:lnSpc>
                            <a:spcAft>
                              <a:spcPts val="0"/>
                            </a:spcAft>
                          </a:pPr>
                          <a:r>
                            <a:rPr lang="en-CA" sz="1800" dirty="0" smtClean="0">
                              <a:effectLst/>
                            </a:rPr>
                            <a:t>1.0</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280" marR="52280" marT="0" marB="0"/>
                    </a:tc>
                    <a:extLst>
                      <a:ext uri="{0D108BD9-81ED-4DB2-BD59-A6C34878D82A}">
                        <a16:rowId xmlns:a16="http://schemas.microsoft.com/office/drawing/2014/main" val="474983324"/>
                      </a:ext>
                    </a:extLst>
                  </a:tr>
                  <a:tr h="293497">
                    <a:tc>
                      <a:txBody>
                        <a:bodyPr/>
                        <a:lstStyle/>
                        <a:p>
                          <a:pPr algn="ctr">
                            <a:lnSpc>
                              <a:spcPct val="107000"/>
                            </a:lnSpc>
                            <a:spcAft>
                              <a:spcPts val="0"/>
                            </a:spcAft>
                          </a:pPr>
                          <a:r>
                            <a:rPr lang="en-US" sz="1800" kern="1200">
                              <a:effectLst/>
                            </a:rPr>
                            <a:t>D</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a:effectLst/>
                            </a:rPr>
                            <a:t>8</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dirty="0">
                              <a:effectLst/>
                            </a:rPr>
                            <a:t>12</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dirty="0">
                              <a:effectLst/>
                            </a:rPr>
                            <a:t>20</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CA" sz="1600" dirty="0">
                              <a:effectLst/>
                            </a:rPr>
                            <a:t> </a:t>
                          </a:r>
                          <a:r>
                            <a:rPr lang="en-CA" sz="1600" dirty="0" smtClean="0">
                              <a:effectLst/>
                            </a:rPr>
                            <a:t>Y</a:t>
                          </a:r>
                          <a:endParaRPr lang="en-CA"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CA" sz="1800" dirty="0">
                              <a:effectLst/>
                            </a:rPr>
                            <a:t> </a:t>
                          </a:r>
                          <a:r>
                            <a:rPr lang="en-CA" sz="1800" dirty="0" smtClean="0">
                              <a:effectLst/>
                            </a:rPr>
                            <a:t>12.67</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280" marR="52280" marT="0" marB="0"/>
                    </a:tc>
                    <a:tc>
                      <a:txBody>
                        <a:bodyPr/>
                        <a:lstStyle/>
                        <a:p>
                          <a:pPr algn="ctr">
                            <a:lnSpc>
                              <a:spcPct val="107000"/>
                            </a:lnSpc>
                            <a:spcAft>
                              <a:spcPts val="0"/>
                            </a:spcAft>
                          </a:pPr>
                          <a:r>
                            <a:rPr lang="en-CA" sz="1800" dirty="0">
                              <a:effectLst/>
                            </a:rPr>
                            <a:t> </a:t>
                          </a:r>
                          <a:r>
                            <a:rPr lang="en-CA" sz="1800" dirty="0" smtClean="0">
                              <a:effectLst/>
                            </a:rPr>
                            <a:t>2.0</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280" marR="52280" marT="0" marB="0"/>
                    </a:tc>
                    <a:tc>
                      <a:txBody>
                        <a:bodyPr/>
                        <a:lstStyle/>
                        <a:p>
                          <a:pPr algn="ctr">
                            <a:lnSpc>
                              <a:spcPct val="107000"/>
                            </a:lnSpc>
                            <a:spcAft>
                              <a:spcPts val="0"/>
                            </a:spcAft>
                          </a:pPr>
                          <a:r>
                            <a:rPr lang="en-CA" sz="1800" dirty="0" smtClean="0">
                              <a:effectLst/>
                            </a:rPr>
                            <a:t>4.0</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280" marR="52280" marT="0" marB="0"/>
                    </a:tc>
                    <a:extLst>
                      <a:ext uri="{0D108BD9-81ED-4DB2-BD59-A6C34878D82A}">
                        <a16:rowId xmlns:a16="http://schemas.microsoft.com/office/drawing/2014/main" val="3659000221"/>
                      </a:ext>
                    </a:extLst>
                  </a:tr>
                  <a:tr h="293497">
                    <a:tc>
                      <a:txBody>
                        <a:bodyPr/>
                        <a:lstStyle/>
                        <a:p>
                          <a:pPr algn="ctr">
                            <a:lnSpc>
                              <a:spcPct val="107000"/>
                            </a:lnSpc>
                            <a:spcAft>
                              <a:spcPts val="0"/>
                            </a:spcAft>
                          </a:pPr>
                          <a:r>
                            <a:rPr lang="en-US" sz="1800" kern="1200">
                              <a:effectLst/>
                            </a:rPr>
                            <a:t>E</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a:effectLst/>
                            </a:rPr>
                            <a:t>3</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a:effectLst/>
                            </a:rPr>
                            <a:t>5</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dirty="0">
                              <a:effectLst/>
                            </a:rPr>
                            <a:t>12</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CA" sz="1600" dirty="0">
                              <a:effectLst/>
                            </a:rPr>
                            <a:t> </a:t>
                          </a:r>
                          <a:endParaRPr lang="en-CA"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CA" sz="1800" dirty="0">
                              <a:effectLst/>
                            </a:rPr>
                            <a:t> </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280" marR="52280" marT="0" marB="0"/>
                    </a:tc>
                    <a:tc>
                      <a:txBody>
                        <a:bodyPr/>
                        <a:lstStyle/>
                        <a:p>
                          <a:pPr algn="ctr">
                            <a:lnSpc>
                              <a:spcPct val="107000"/>
                            </a:lnSpc>
                            <a:spcAft>
                              <a:spcPts val="0"/>
                            </a:spcAft>
                          </a:pPr>
                          <a:r>
                            <a:rPr lang="en-CA" sz="1800" dirty="0">
                              <a:effectLst/>
                            </a:rPr>
                            <a:t> </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280" marR="52280" marT="0" marB="0"/>
                    </a:tc>
                    <a:tc>
                      <a:txBody>
                        <a:bodyPr/>
                        <a:lstStyle/>
                        <a:p>
                          <a:pPr algn="ctr">
                            <a:lnSpc>
                              <a:spcPct val="107000"/>
                            </a:lnSpc>
                            <a:spcAft>
                              <a:spcPts val="0"/>
                            </a:spcAft>
                          </a:pPr>
                          <a:r>
                            <a:rPr lang="en-CA" sz="1800" dirty="0">
                              <a:effectLst/>
                            </a:rPr>
                            <a:t> </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280" marR="52280" marT="0" marB="0"/>
                    </a:tc>
                    <a:extLst>
                      <a:ext uri="{0D108BD9-81ED-4DB2-BD59-A6C34878D82A}">
                        <a16:rowId xmlns:a16="http://schemas.microsoft.com/office/drawing/2014/main" val="514191223"/>
                      </a:ext>
                    </a:extLst>
                  </a:tr>
                  <a:tr h="293497">
                    <a:tc>
                      <a:txBody>
                        <a:bodyPr/>
                        <a:lstStyle/>
                        <a:p>
                          <a:pPr algn="ctr">
                            <a:lnSpc>
                              <a:spcPct val="107000"/>
                            </a:lnSpc>
                            <a:spcAft>
                              <a:spcPts val="0"/>
                            </a:spcAft>
                          </a:pPr>
                          <a:r>
                            <a:rPr lang="en-US" sz="1800" kern="1200">
                              <a:effectLst/>
                            </a:rPr>
                            <a:t>F</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a:effectLst/>
                            </a:rPr>
                            <a:t>2</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a:effectLst/>
                            </a:rPr>
                            <a:t>4</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dirty="0">
                              <a:effectLst/>
                            </a:rPr>
                            <a:t>7</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CA" sz="1600" dirty="0">
                              <a:effectLst/>
                            </a:rPr>
                            <a:t> </a:t>
                          </a:r>
                          <a:r>
                            <a:rPr lang="en-CA" sz="1600" dirty="0" smtClean="0">
                              <a:effectLst/>
                            </a:rPr>
                            <a:t>Y</a:t>
                          </a:r>
                          <a:endParaRPr lang="en-CA"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CA" sz="1800" dirty="0">
                              <a:effectLst/>
                            </a:rPr>
                            <a:t> </a:t>
                          </a:r>
                          <a:r>
                            <a:rPr lang="en-CA" sz="1800" dirty="0" smtClean="0">
                              <a:effectLst/>
                            </a:rPr>
                            <a:t>4.17</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280" marR="52280" marT="0" marB="0"/>
                    </a:tc>
                    <a:tc>
                      <a:txBody>
                        <a:bodyPr/>
                        <a:lstStyle/>
                        <a:p>
                          <a:pPr algn="ctr">
                            <a:lnSpc>
                              <a:spcPct val="107000"/>
                            </a:lnSpc>
                            <a:spcAft>
                              <a:spcPts val="0"/>
                            </a:spcAft>
                          </a:pPr>
                          <a:r>
                            <a:rPr lang="en-CA" sz="1800" dirty="0" smtClean="0">
                              <a:effectLst/>
                              <a:latin typeface="+mn-lt"/>
                              <a:ea typeface="+mn-ea"/>
                              <a:cs typeface="+mn-cs"/>
                            </a:rPr>
                            <a:t>0.83</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280" marR="52280" marT="0" marB="0"/>
                    </a:tc>
                    <a:tc>
                      <a:txBody>
                        <a:bodyPr/>
                        <a:lstStyle/>
                        <a:p>
                          <a:pPr algn="ctr">
                            <a:lnSpc>
                              <a:spcPct val="107000"/>
                            </a:lnSpc>
                            <a:spcAft>
                              <a:spcPts val="0"/>
                            </a:spcAft>
                          </a:pPr>
                          <a:r>
                            <a:rPr lang="en-CA" sz="1800" dirty="0" smtClean="0">
                              <a:effectLst/>
                            </a:rPr>
                            <a:t>0.69</a:t>
                          </a:r>
                          <a:r>
                            <a:rPr lang="en-CA" sz="1800" dirty="0">
                              <a:effectLst/>
                            </a:rPr>
                            <a:t> </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280" marR="52280" marT="0" marB="0"/>
                    </a:tc>
                    <a:extLst>
                      <a:ext uri="{0D108BD9-81ED-4DB2-BD59-A6C34878D82A}">
                        <a16:rowId xmlns:a16="http://schemas.microsoft.com/office/drawing/2014/main" val="1481613785"/>
                      </a:ext>
                    </a:extLst>
                  </a:tr>
                  <a:tr h="293497">
                    <a:tc>
                      <a:txBody>
                        <a:bodyPr/>
                        <a:lstStyle/>
                        <a:p>
                          <a:pPr algn="ctr">
                            <a:lnSpc>
                              <a:spcPct val="107000"/>
                            </a:lnSpc>
                            <a:spcAft>
                              <a:spcPts val="0"/>
                            </a:spcAft>
                          </a:pPr>
                          <a:r>
                            <a:rPr lang="en-US" sz="1800" kern="1200">
                              <a:effectLst/>
                            </a:rPr>
                            <a:t>G</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a:effectLst/>
                            </a:rPr>
                            <a:t>6</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a:effectLst/>
                            </a:rPr>
                            <a:t>9</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dirty="0">
                              <a:effectLst/>
                            </a:rPr>
                            <a:t>14</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CA" sz="1600" dirty="0">
                              <a:effectLst/>
                            </a:rPr>
                            <a:t> </a:t>
                          </a:r>
                          <a:endParaRPr lang="en-CA"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CA" sz="1800" dirty="0">
                              <a:effectLst/>
                            </a:rPr>
                            <a:t> </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280" marR="52280" marT="0" marB="0"/>
                    </a:tc>
                    <a:tc>
                      <a:txBody>
                        <a:bodyPr/>
                        <a:lstStyle/>
                        <a:p>
                          <a:pPr algn="ctr">
                            <a:lnSpc>
                              <a:spcPct val="107000"/>
                            </a:lnSpc>
                            <a:spcAft>
                              <a:spcPts val="0"/>
                            </a:spcAft>
                          </a:pPr>
                          <a:r>
                            <a:rPr lang="en-CA" sz="1800" dirty="0">
                              <a:effectLst/>
                            </a:rPr>
                            <a:t> </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280" marR="52280" marT="0" marB="0"/>
                    </a:tc>
                    <a:tc>
                      <a:txBody>
                        <a:bodyPr/>
                        <a:lstStyle/>
                        <a:p>
                          <a:pPr algn="ctr">
                            <a:lnSpc>
                              <a:spcPct val="107000"/>
                            </a:lnSpc>
                            <a:spcAft>
                              <a:spcPts val="0"/>
                            </a:spcAft>
                          </a:pPr>
                          <a:r>
                            <a:rPr lang="en-CA" sz="1800" dirty="0">
                              <a:effectLst/>
                            </a:rPr>
                            <a:t> </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280" marR="52280" marT="0" marB="0"/>
                    </a:tc>
                    <a:extLst>
                      <a:ext uri="{0D108BD9-81ED-4DB2-BD59-A6C34878D82A}">
                        <a16:rowId xmlns:a16="http://schemas.microsoft.com/office/drawing/2014/main" val="2578351713"/>
                      </a:ext>
                    </a:extLst>
                  </a:tr>
                  <a:tr h="293497">
                    <a:tc>
                      <a:txBody>
                        <a:bodyPr/>
                        <a:lstStyle/>
                        <a:p>
                          <a:pPr algn="ctr">
                            <a:lnSpc>
                              <a:spcPct val="107000"/>
                            </a:lnSpc>
                            <a:spcAft>
                              <a:spcPts val="0"/>
                            </a:spcAft>
                          </a:pPr>
                          <a:r>
                            <a:rPr lang="en-US" sz="1800" kern="1200">
                              <a:effectLst/>
                            </a:rPr>
                            <a:t>H</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a:effectLst/>
                            </a:rPr>
                            <a:t>1</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a:effectLst/>
                            </a:rPr>
                            <a:t>2</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US" sz="1800" kern="1200" dirty="0">
                              <a:effectLst/>
                            </a:rPr>
                            <a:t>4</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CA" sz="1600" dirty="0">
                              <a:effectLst/>
                            </a:rPr>
                            <a:t> </a:t>
                          </a:r>
                          <a:r>
                            <a:rPr lang="en-CA" sz="1600" dirty="0" smtClean="0">
                              <a:effectLst/>
                            </a:rPr>
                            <a:t>Y</a:t>
                          </a:r>
                          <a:endParaRPr lang="en-CA"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CA" sz="1800" dirty="0">
                              <a:effectLst/>
                            </a:rPr>
                            <a:t> </a:t>
                          </a:r>
                          <a:r>
                            <a:rPr lang="en-CA" sz="1800" dirty="0" smtClean="0">
                              <a:effectLst/>
                            </a:rPr>
                            <a:t>2.17</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280" marR="52280" marT="0" marB="0"/>
                    </a:tc>
                    <a:tc>
                      <a:txBody>
                        <a:bodyPr/>
                        <a:lstStyle/>
                        <a:p>
                          <a:pPr algn="ctr">
                            <a:lnSpc>
                              <a:spcPct val="107000"/>
                            </a:lnSpc>
                            <a:spcAft>
                              <a:spcPts val="0"/>
                            </a:spcAft>
                          </a:pPr>
                          <a:r>
                            <a:rPr lang="en-CA" sz="1800" dirty="0" smtClean="0">
                              <a:effectLst/>
                              <a:latin typeface="+mn-lt"/>
                              <a:ea typeface="+mn-ea"/>
                              <a:cs typeface="+mn-cs"/>
                            </a:rPr>
                            <a:t>0.5</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280" marR="52280" marT="0" marB="0"/>
                    </a:tc>
                    <a:tc>
                      <a:txBody>
                        <a:bodyPr/>
                        <a:lstStyle/>
                        <a:p>
                          <a:pPr algn="ctr">
                            <a:lnSpc>
                              <a:spcPct val="107000"/>
                            </a:lnSpc>
                            <a:spcAft>
                              <a:spcPts val="0"/>
                            </a:spcAft>
                          </a:pPr>
                          <a:r>
                            <a:rPr lang="en-CA" sz="1800" dirty="0" smtClean="0">
                              <a:effectLst/>
                            </a:rPr>
                            <a:t>0.25</a:t>
                          </a:r>
                          <a:endParaRPr lang="en-CA"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2280" marR="52280" marT="0" marB="0"/>
                    </a:tc>
                    <a:extLst>
                      <a:ext uri="{0D108BD9-81ED-4DB2-BD59-A6C34878D82A}">
                        <a16:rowId xmlns:a16="http://schemas.microsoft.com/office/drawing/2014/main" val="2345028987"/>
                      </a:ext>
                    </a:extLst>
                  </a:tr>
                  <a:tr h="423926">
                    <a:tc gridSpan="5">
                      <a:txBody>
                        <a:bodyPr/>
                        <a:lstStyle/>
                        <a:p>
                          <a:pPr>
                            <a:lnSpc>
                              <a:spcPct val="107000"/>
                            </a:lnSpc>
                            <a:spcAft>
                              <a:spcPts val="0"/>
                            </a:spcAft>
                          </a:pPr>
                          <a:r>
                            <a:rPr lang="en-US" sz="1300" kern="1200">
                              <a:effectLst/>
                            </a:rPr>
                            <a:t>Project Duration - total of TE on Critical Path only, you only had to fill in some rows</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a:txBody>
                        <a:bodyPr/>
                        <a:lstStyle/>
                        <a:p>
                          <a:pPr algn="ctr">
                            <a:lnSpc>
                              <a:spcPct val="107000"/>
                            </a:lnSpc>
                            <a:spcAft>
                              <a:spcPts val="0"/>
                            </a:spcAft>
                          </a:pPr>
                          <a:r>
                            <a:rPr lang="en-CA" sz="1800" dirty="0">
                              <a:effectLst/>
                            </a:rPr>
                            <a:t> </a:t>
                          </a:r>
                          <a:r>
                            <a:rPr lang="en-CA" sz="1800" dirty="0" smtClean="0">
                              <a:effectLst/>
                            </a:rPr>
                            <a:t>30.01</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CA" sz="1300">
                              <a:effectLst/>
                            </a:rPr>
                            <a:t>NA</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CA" sz="1300" dirty="0">
                              <a:effectLst/>
                            </a:rPr>
                            <a:t>NA</a:t>
                          </a: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extLst>
                      <a:ext uri="{0D108BD9-81ED-4DB2-BD59-A6C34878D82A}">
                        <a16:rowId xmlns:a16="http://schemas.microsoft.com/office/drawing/2014/main" val="4152194256"/>
                      </a:ext>
                    </a:extLst>
                  </a:tr>
                  <a:tr h="423926">
                    <a:tc gridSpan="5">
                      <a:txBody>
                        <a:bodyPr/>
                        <a:lstStyle/>
                        <a:p>
                          <a:pPr algn="r">
                            <a:lnSpc>
                              <a:spcPct val="107000"/>
                            </a:lnSpc>
                            <a:spcAft>
                              <a:spcPts val="0"/>
                            </a:spcAft>
                          </a:pPr>
                          <a:r>
                            <a:rPr lang="en-US" sz="1300" kern="1200">
                              <a:effectLst/>
                            </a:rPr>
                            <a:t>Project Variance - total of variances on Critical Path only, you only had to fill in some rows</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a:txBody>
                        <a:bodyPr/>
                        <a:lstStyle/>
                        <a:p>
                          <a:pPr algn="ctr">
                            <a:lnSpc>
                              <a:spcPct val="107000"/>
                            </a:lnSpc>
                            <a:spcAft>
                              <a:spcPts val="0"/>
                            </a:spcAft>
                          </a:pPr>
                          <a:r>
                            <a:rPr lang="en-CA" sz="1300">
                              <a:effectLst/>
                            </a:rPr>
                            <a:t>NA</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CA" sz="1300">
                              <a:effectLst/>
                            </a:rPr>
                            <a:t>NA</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marL="0" algn="ctr" rtl="0" eaLnBrk="1" latinLnBrk="0" hangingPunct="1">
                            <a:lnSpc>
                              <a:spcPct val="107000"/>
                            </a:lnSpc>
                            <a:spcAft>
                              <a:spcPts val="0"/>
                            </a:spcAft>
                          </a:pPr>
                          <a:r>
                            <a:rPr kumimoji="0" lang="en-CA" sz="1800" kern="1200" dirty="0" smtClean="0">
                              <a:solidFill>
                                <a:schemeClr val="dk1"/>
                              </a:solidFill>
                              <a:effectLst/>
                              <a:latin typeface="+mn-lt"/>
                              <a:ea typeface="+mn-ea"/>
                              <a:cs typeface="+mn-cs"/>
                            </a:rPr>
                            <a:t>7.72</a:t>
                          </a:r>
                          <a:r>
                            <a:rPr kumimoji="0" lang="en-CA" sz="1800" kern="1200" dirty="0">
                              <a:solidFill>
                                <a:schemeClr val="dk1"/>
                              </a:solidFill>
                              <a:effectLst/>
                              <a:latin typeface="+mn-lt"/>
                              <a:ea typeface="+mn-ea"/>
                              <a:cs typeface="+mn-cs"/>
                            </a:rPr>
                            <a:t> </a:t>
                          </a:r>
                        </a:p>
                      </a:txBody>
                      <a:tcPr marL="54042" marR="54042" marT="0" marB="0" anchor="ctr"/>
                    </a:tc>
                    <a:extLst>
                      <a:ext uri="{0D108BD9-81ED-4DB2-BD59-A6C34878D82A}">
                        <a16:rowId xmlns:a16="http://schemas.microsoft.com/office/drawing/2014/main" val="729859756"/>
                      </a:ext>
                    </a:extLst>
                  </a:tr>
                  <a:tr h="423926">
                    <a:tc gridSpan="5">
                      <a:txBody>
                        <a:bodyPr/>
                        <a:lstStyle/>
                        <a:p>
                          <a:pPr algn="r">
                            <a:lnSpc>
                              <a:spcPct val="107000"/>
                            </a:lnSpc>
                            <a:spcAft>
                              <a:spcPts val="0"/>
                            </a:spcAft>
                          </a:pPr>
                          <a:r>
                            <a:rPr lang="en-US" sz="1300" kern="1200" dirty="0">
                              <a:effectLst/>
                            </a:rPr>
                            <a:t>Project Standard Deviation - square root of critical path variance total</a:t>
                          </a:r>
                          <a:endParaRPr lang="en-CA"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a:txBody>
                        <a:bodyPr/>
                        <a:lstStyle/>
                        <a:p>
                          <a:pPr algn="ctr">
                            <a:lnSpc>
                              <a:spcPct val="107000"/>
                            </a:lnSpc>
                            <a:spcAft>
                              <a:spcPts val="0"/>
                            </a:spcAft>
                          </a:pPr>
                          <a:r>
                            <a:rPr lang="en-CA" sz="1300">
                              <a:effectLst/>
                            </a:rPr>
                            <a:t>NA</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algn="ctr">
                            <a:lnSpc>
                              <a:spcPct val="107000"/>
                            </a:lnSpc>
                            <a:spcAft>
                              <a:spcPts val="0"/>
                            </a:spcAft>
                          </a:pPr>
                          <a:r>
                            <a:rPr lang="en-CA" sz="1300">
                              <a:effectLst/>
                            </a:rPr>
                            <a:t>NA</a:t>
                          </a:r>
                          <a:endParaRPr lang="en-CA" sz="900">
                            <a:effectLst/>
                            <a:latin typeface="Calibri" panose="020F0502020204030204" pitchFamily="34" charset="0"/>
                            <a:ea typeface="Calibri" panose="020F0502020204030204" pitchFamily="34" charset="0"/>
                            <a:cs typeface="Times New Roman" panose="02020603050405020304" pitchFamily="18" charset="0"/>
                          </a:endParaRPr>
                        </a:p>
                      </a:txBody>
                      <a:tcPr marL="54042" marR="54042" marT="0" marB="0" anchor="ctr"/>
                    </a:tc>
                    <a:tc>
                      <a:txBody>
                        <a:bodyPr/>
                        <a:lstStyle/>
                        <a:p>
                          <a:pPr marL="0" algn="ctr" rtl="0" eaLnBrk="1" latinLnBrk="0" hangingPunct="1">
                            <a:lnSpc>
                              <a:spcPct val="107000"/>
                            </a:lnSpc>
                            <a:spcAft>
                              <a:spcPts val="0"/>
                            </a:spcAft>
                          </a:pPr>
                          <a:r>
                            <a:rPr kumimoji="0" lang="en-CA" sz="1800" kern="1200" dirty="0">
                              <a:solidFill>
                                <a:schemeClr val="dk1"/>
                              </a:solidFill>
                              <a:effectLst/>
                              <a:latin typeface="+mn-lt"/>
                              <a:ea typeface="+mn-ea"/>
                              <a:cs typeface="+mn-cs"/>
                            </a:rPr>
                            <a:t> </a:t>
                          </a:r>
                          <a:r>
                            <a:rPr kumimoji="0" lang="en-CA" sz="1800" kern="1200" dirty="0" smtClean="0">
                              <a:solidFill>
                                <a:schemeClr val="dk1"/>
                              </a:solidFill>
                              <a:effectLst/>
                              <a:latin typeface="+mn-lt"/>
                              <a:ea typeface="+mn-ea"/>
                              <a:cs typeface="+mn-cs"/>
                            </a:rPr>
                            <a:t>2.78</a:t>
                          </a:r>
                          <a:endParaRPr kumimoji="0" lang="en-CA" sz="1800" kern="1200" dirty="0">
                            <a:solidFill>
                              <a:schemeClr val="dk1"/>
                            </a:solidFill>
                            <a:effectLst/>
                            <a:latin typeface="+mn-lt"/>
                            <a:ea typeface="+mn-ea"/>
                            <a:cs typeface="+mn-cs"/>
                          </a:endParaRPr>
                        </a:p>
                      </a:txBody>
                      <a:tcPr marL="54042" marR="54042" marT="0" marB="0" anchor="ctr"/>
                    </a:tc>
                    <a:extLst>
                      <a:ext uri="{0D108BD9-81ED-4DB2-BD59-A6C34878D82A}">
                        <a16:rowId xmlns:a16="http://schemas.microsoft.com/office/drawing/2014/main" val="2082305048"/>
                      </a:ext>
                    </a:extLst>
                  </a:tr>
                </a:tbl>
              </a:graphicData>
            </a:graphic>
          </p:graphicFrame>
        </mc:Fallback>
      </mc:AlternateContent>
      <p:sp>
        <p:nvSpPr>
          <p:cNvPr id="8" name="Title 7"/>
          <p:cNvSpPr>
            <a:spLocks noGrp="1"/>
          </p:cNvSpPr>
          <p:nvPr>
            <p:ph type="title"/>
          </p:nvPr>
        </p:nvSpPr>
        <p:spPr>
          <a:xfrm>
            <a:off x="358356" y="76200"/>
            <a:ext cx="8229600" cy="1019290"/>
          </a:xfrm>
        </p:spPr>
        <p:txBody>
          <a:bodyPr>
            <a:normAutofit/>
          </a:bodyPr>
          <a:lstStyle/>
          <a:p>
            <a:r>
              <a:rPr lang="en-US" sz="2800" dirty="0" smtClean="0"/>
              <a:t>Probability of Project </a:t>
            </a:r>
            <a:r>
              <a:rPr lang="en-US" sz="2800" b="1" i="1" u="sng" dirty="0">
                <a:solidFill>
                  <a:srgbClr val="FF0000"/>
                </a:solidFill>
              </a:rPr>
              <a:t>Probability less than 32 weeks?</a:t>
            </a:r>
            <a:r>
              <a:rPr lang="en-US" sz="2800" b="1" dirty="0" smtClean="0">
                <a:solidFill>
                  <a:srgbClr val="FF0000"/>
                </a:solidFill>
              </a:rPr>
              <a:t/>
            </a:r>
            <a:br>
              <a:rPr lang="en-US" sz="2800" b="1" dirty="0" smtClean="0">
                <a:solidFill>
                  <a:srgbClr val="FF0000"/>
                </a:solidFill>
              </a:rPr>
            </a:br>
            <a:r>
              <a:rPr lang="en-US" sz="2800" b="1" dirty="0" smtClean="0">
                <a:solidFill>
                  <a:srgbClr val="FF0000"/>
                </a:solidFill>
              </a:rPr>
              <a:t>What is Project </a:t>
            </a:r>
            <a:r>
              <a:rPr lang="en-US" sz="2800" b="1" dirty="0" err="1" smtClean="0">
                <a:solidFill>
                  <a:srgbClr val="FF0000"/>
                </a:solidFill>
              </a:rPr>
              <a:t>Std</a:t>
            </a:r>
            <a:r>
              <a:rPr lang="en-US" sz="2800" b="1" dirty="0" smtClean="0">
                <a:solidFill>
                  <a:srgbClr val="FF0000"/>
                </a:solidFill>
              </a:rPr>
              <a:t> Deviation and Z?</a:t>
            </a:r>
            <a:endParaRPr lang="en-US" sz="2800" b="1" dirty="0">
              <a:solidFill>
                <a:srgbClr val="FF0000"/>
              </a:solidFill>
            </a:endParaRPr>
          </a:p>
        </p:txBody>
      </p:sp>
      <p:sp>
        <p:nvSpPr>
          <p:cNvPr id="4" name="Slide Number Placeholder 3"/>
          <p:cNvSpPr>
            <a:spLocks noGrp="1"/>
          </p:cNvSpPr>
          <p:nvPr>
            <p:ph type="sldNum" sz="quarter" idx="10"/>
          </p:nvPr>
        </p:nvSpPr>
        <p:spPr/>
        <p:txBody>
          <a:bodyPr/>
          <a:lstStyle/>
          <a:p>
            <a:pPr>
              <a:defRPr/>
            </a:pPr>
            <a:fld id="{373570CC-C189-4011-A74F-DC0FFB08CD88}" type="slidenum">
              <a:rPr lang="en-US" smtClean="0"/>
              <a:pPr>
                <a:defRPr/>
              </a:pPr>
              <a:t>34</a:t>
            </a:fld>
            <a:endParaRPr lang="en-US" dirty="0"/>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0600" y="104280"/>
            <a:ext cx="457033" cy="457033"/>
          </a:xfrm>
          <a:prstGeom prst="rect">
            <a:avLst/>
          </a:prstGeom>
        </p:spPr>
      </p:pic>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17940" y="600747"/>
            <a:ext cx="490119" cy="494743"/>
          </a:xfrm>
          <a:prstGeom prst="rect">
            <a:avLst/>
          </a:prstGeom>
        </p:spPr>
      </p:pic>
      <p:sp>
        <p:nvSpPr>
          <p:cNvPr id="9" name="Rectangle 8"/>
          <p:cNvSpPr/>
          <p:nvPr/>
        </p:nvSpPr>
        <p:spPr>
          <a:xfrm>
            <a:off x="334910" y="5871263"/>
            <a:ext cx="4583884" cy="461665"/>
          </a:xfrm>
          <a:prstGeom prst="rect">
            <a:avLst/>
          </a:prstGeom>
        </p:spPr>
        <p:txBody>
          <a:bodyPr wrap="none">
            <a:spAutoFit/>
          </a:bodyPr>
          <a:lstStyle/>
          <a:p>
            <a:pPr lvl="0" algn="ctr"/>
            <a:r>
              <a:rPr lang="en-US" sz="2400" b="1" dirty="0" smtClean="0">
                <a:solidFill>
                  <a:srgbClr val="FF0000"/>
                </a:solidFill>
                <a:latin typeface="Constantia"/>
                <a:cs typeface="+mn-cs"/>
              </a:rPr>
              <a:t>Note </a:t>
            </a:r>
            <a:r>
              <a:rPr lang="en-US" sz="2400" b="1" u="sng" dirty="0">
                <a:solidFill>
                  <a:srgbClr val="FF0000"/>
                </a:solidFill>
                <a:latin typeface="Constantia"/>
                <a:cs typeface="+mn-cs"/>
              </a:rPr>
              <a:t>critical path</a:t>
            </a:r>
            <a:r>
              <a:rPr lang="en-US" sz="2400" b="1" dirty="0">
                <a:solidFill>
                  <a:srgbClr val="FF0000"/>
                </a:solidFill>
                <a:latin typeface="Constantia"/>
                <a:cs typeface="+mn-cs"/>
              </a:rPr>
              <a:t> is A-C-D-F-H</a:t>
            </a:r>
          </a:p>
        </p:txBody>
      </p:sp>
    </p:spTree>
    <p:extLst>
      <p:ext uri="{BB962C8B-B14F-4D97-AF65-F5344CB8AC3E}">
        <p14:creationId xmlns:p14="http://schemas.microsoft.com/office/powerpoint/2010/main" val="7034515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1722"/>
            <a:ext cx="8229600" cy="1143000"/>
          </a:xfrm>
        </p:spPr>
        <p:txBody>
          <a:bodyPr>
            <a:normAutofit/>
          </a:bodyPr>
          <a:lstStyle/>
          <a:p>
            <a:r>
              <a:rPr lang="en-US" dirty="0" smtClean="0"/>
              <a:t>Duration Contingency Reserves</a:t>
            </a:r>
            <a:endParaRPr lang="en-US" dirty="0"/>
          </a:p>
        </p:txBody>
      </p:sp>
      <p:sp>
        <p:nvSpPr>
          <p:cNvPr id="3" name="Content Placeholder 2"/>
          <p:cNvSpPr>
            <a:spLocks noGrp="1"/>
          </p:cNvSpPr>
          <p:nvPr>
            <p:ph idx="1"/>
          </p:nvPr>
        </p:nvSpPr>
        <p:spPr>
          <a:xfrm>
            <a:off x="457200" y="3575537"/>
            <a:ext cx="8229600" cy="3145937"/>
          </a:xfrm>
        </p:spPr>
        <p:txBody>
          <a:bodyPr/>
          <a:lstStyle/>
          <a:p>
            <a:r>
              <a:rPr lang="en-US" dirty="0" smtClean="0"/>
              <a:t>An example, we estimate our TE PERT for our project to be 40 days. There will be a large penalty for being late, so we add a 5 day Duration Contingency Reserve. </a:t>
            </a:r>
          </a:p>
          <a:p>
            <a:r>
              <a:rPr lang="en-US" dirty="0" smtClean="0"/>
              <a:t>Our duration budget for the project with a reserve </a:t>
            </a:r>
            <a:r>
              <a:rPr lang="en-US" dirty="0" smtClean="0"/>
              <a:t>is now 45 days.</a:t>
            </a:r>
          </a:p>
          <a:p>
            <a:r>
              <a:rPr lang="en-US" dirty="0" smtClean="0"/>
              <a:t>We would start our project at least 45 days before a penalty deadline.</a:t>
            </a:r>
            <a:endParaRPr lang="en-US" dirty="0"/>
          </a:p>
        </p:txBody>
      </p:sp>
      <p:sp>
        <p:nvSpPr>
          <p:cNvPr id="4" name="Slide Number Placeholder 3"/>
          <p:cNvSpPr>
            <a:spLocks noGrp="1"/>
          </p:cNvSpPr>
          <p:nvPr>
            <p:ph type="sldNum" sz="quarter" idx="10"/>
          </p:nvPr>
        </p:nvSpPr>
        <p:spPr/>
        <p:txBody>
          <a:bodyPr/>
          <a:lstStyle/>
          <a:p>
            <a:pPr>
              <a:defRPr/>
            </a:pPr>
            <a:fld id="{373570CC-C189-4011-A74F-DC0FFB08CD88}" type="slidenum">
              <a:rPr lang="en-US" smtClean="0"/>
              <a:pPr>
                <a:defRPr/>
              </a:pPr>
              <a:t>35</a:t>
            </a:fld>
            <a:endParaRPr lang="en-US" dirty="0"/>
          </a:p>
        </p:txBody>
      </p:sp>
      <p:sp>
        <p:nvSpPr>
          <p:cNvPr id="5" name="TextBox 4"/>
          <p:cNvSpPr txBox="1"/>
          <p:nvPr/>
        </p:nvSpPr>
        <p:spPr>
          <a:xfrm>
            <a:off x="457200" y="907251"/>
            <a:ext cx="7974169" cy="246899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defPPr>
              <a:defRPr lang="en-US"/>
            </a:defPPr>
            <a:lvl1pPr algn="ctr">
              <a:defRPr sz="2800"/>
            </a:lvl1pPr>
          </a:lstStyle>
          <a:p>
            <a:r>
              <a:rPr lang="en-US" sz="2400" dirty="0" smtClean="0"/>
              <a:t>In MGMT-6056 Cost Management we will be covering Contingency Reserves </a:t>
            </a:r>
            <a:r>
              <a:rPr lang="en-US" sz="2400" dirty="0" smtClean="0"/>
              <a:t>c</a:t>
            </a:r>
            <a:r>
              <a:rPr lang="en-US" sz="2400" dirty="0" smtClean="0"/>
              <a:t>osts, extra funds for things we know potentially could go wrong.  But in MGMT-6058 we note that it’s also possible to create a </a:t>
            </a:r>
            <a:r>
              <a:rPr lang="en-US" sz="2400" b="1" dirty="0" smtClean="0"/>
              <a:t>Duration Contingency Reserve</a:t>
            </a:r>
            <a:r>
              <a:rPr lang="en-US" sz="2400" dirty="0" smtClean="0"/>
              <a:t>, extra time (duration) </a:t>
            </a:r>
            <a:r>
              <a:rPr lang="en-US" sz="2400" dirty="0" smtClean="0"/>
              <a:t>for our project for things we know potentially could go wrong.</a:t>
            </a:r>
            <a:r>
              <a:rPr lang="en-US" sz="2400" dirty="0" smtClean="0"/>
              <a:t> </a:t>
            </a:r>
            <a:endParaRPr lang="en-US" sz="2400" dirty="0"/>
          </a:p>
        </p:txBody>
      </p:sp>
    </p:spTree>
    <p:extLst>
      <p:ext uri="{BB962C8B-B14F-4D97-AF65-F5344CB8AC3E}">
        <p14:creationId xmlns:p14="http://schemas.microsoft.com/office/powerpoint/2010/main" val="20557188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9611" y="122051"/>
            <a:ext cx="3352800" cy="1276350"/>
          </a:xfrm>
        </p:spPr>
        <p:txBody>
          <a:bodyPr>
            <a:noAutofit/>
          </a:bodyPr>
          <a:lstStyle/>
          <a:p>
            <a:r>
              <a:rPr lang="en-CA" sz="2800" dirty="0" smtClean="0"/>
              <a:t>Probability Distribution </a:t>
            </a:r>
            <a:r>
              <a:rPr lang="en-US" sz="2800" b="1" i="1" u="sng" dirty="0">
                <a:solidFill>
                  <a:srgbClr val="FF0000"/>
                </a:solidFill>
              </a:rPr>
              <a:t>Probability less than 32 weeks?</a:t>
            </a:r>
            <a:endParaRPr lang="en-CA" sz="2800" dirty="0"/>
          </a:p>
        </p:txBody>
      </p:sp>
      <p:sp>
        <p:nvSpPr>
          <p:cNvPr id="4" name="Slide Number Placeholder 3"/>
          <p:cNvSpPr>
            <a:spLocks noGrp="1"/>
          </p:cNvSpPr>
          <p:nvPr>
            <p:ph type="sldNum" sz="quarter" idx="10"/>
          </p:nvPr>
        </p:nvSpPr>
        <p:spPr/>
        <p:txBody>
          <a:bodyPr/>
          <a:lstStyle/>
          <a:p>
            <a:pPr>
              <a:defRPr/>
            </a:pPr>
            <a:fld id="{373570CC-C189-4011-A74F-DC0FFB08CD88}" type="slidenum">
              <a:rPr lang="en-US" smtClean="0"/>
              <a:pPr>
                <a:defRPr/>
              </a:pPr>
              <a:t>36</a:t>
            </a:fld>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7704" y="98605"/>
            <a:ext cx="5187696" cy="6437376"/>
          </a:xfrm>
          <a:prstGeom prst="rect">
            <a:avLst/>
          </a:prstGeom>
        </p:spPr>
      </p:pic>
      <p:sp>
        <p:nvSpPr>
          <p:cNvPr id="5" name="Action Button: Sound 4">
            <a:hlinkClick r:id="" action="ppaction://noaction" highlightClick="1">
              <a:snd r:embed="rId3" name="applause.wav"/>
            </a:hlinkClick>
          </p:cNvPr>
          <p:cNvSpPr/>
          <p:nvPr/>
        </p:nvSpPr>
        <p:spPr>
          <a:xfrm>
            <a:off x="6927786" y="2021894"/>
            <a:ext cx="1905000" cy="1295399"/>
          </a:xfrm>
          <a:prstGeom prst="actionButtonSoun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2800" dirty="0" smtClean="0"/>
              <a:t>Note the key for the Z Table</a:t>
            </a:r>
            <a:endParaRPr lang="en-CA" sz="2800" dirty="0"/>
          </a:p>
        </p:txBody>
      </p:sp>
      <p:sp>
        <p:nvSpPr>
          <p:cNvPr id="3" name="TextBox 2"/>
          <p:cNvSpPr txBox="1"/>
          <p:nvPr/>
        </p:nvSpPr>
        <p:spPr>
          <a:xfrm>
            <a:off x="479976" y="1684626"/>
            <a:ext cx="2895600" cy="5016758"/>
          </a:xfrm>
          <a:prstGeom prst="rect">
            <a:avLst/>
          </a:prstGeom>
          <a:noFill/>
        </p:spPr>
        <p:txBody>
          <a:bodyPr wrap="square" rtlCol="0">
            <a:spAutoFit/>
          </a:bodyPr>
          <a:lstStyle/>
          <a:p>
            <a:r>
              <a:rPr lang="en-CA" sz="2000" dirty="0" smtClean="0"/>
              <a:t>We can use this Z table to determine the probability of a scenario date for a project, but </a:t>
            </a:r>
            <a:r>
              <a:rPr lang="en-CA" sz="2000" b="1" dirty="0" smtClean="0"/>
              <a:t>we need to know:</a:t>
            </a:r>
          </a:p>
          <a:p>
            <a:pPr marL="285750" indent="-285750">
              <a:buFont typeface="Arial" panose="020B0604020202020204" pitchFamily="34" charset="0"/>
              <a:buChar char="•"/>
            </a:pPr>
            <a:r>
              <a:rPr lang="en-CA" sz="2000" dirty="0" smtClean="0"/>
              <a:t>Estimated project duration</a:t>
            </a:r>
          </a:p>
          <a:p>
            <a:pPr marL="285750" indent="-285750">
              <a:buFont typeface="Arial" panose="020B0604020202020204" pitchFamily="34" charset="0"/>
              <a:buChar char="•"/>
            </a:pPr>
            <a:r>
              <a:rPr lang="en-CA" sz="2000" dirty="0" smtClean="0"/>
              <a:t>Project standard deviation from the project variance</a:t>
            </a:r>
          </a:p>
          <a:p>
            <a:pPr marL="285750" indent="-285750">
              <a:buFont typeface="Arial" panose="020B0604020202020204" pitchFamily="34" charset="0"/>
              <a:buChar char="•"/>
            </a:pPr>
            <a:r>
              <a:rPr lang="en-CA" sz="2000" dirty="0" smtClean="0"/>
              <a:t>What is the scenario date</a:t>
            </a:r>
          </a:p>
          <a:p>
            <a:pPr marL="285750" indent="-285750">
              <a:buFont typeface="Arial" panose="020B0604020202020204" pitchFamily="34" charset="0"/>
              <a:buChar char="•"/>
            </a:pPr>
            <a:r>
              <a:rPr lang="en-CA" sz="2000" dirty="0" smtClean="0"/>
              <a:t>Z, via a calculation</a:t>
            </a:r>
          </a:p>
          <a:p>
            <a:r>
              <a:rPr lang="en-CA" sz="2000" dirty="0" smtClean="0"/>
              <a:t>And then we can use the Z table to determine the probability</a:t>
            </a:r>
            <a:endParaRPr lang="en-CA" sz="2000" dirty="0"/>
          </a:p>
        </p:txBody>
      </p:sp>
    </p:spTree>
    <p:extLst>
      <p:ext uri="{BB962C8B-B14F-4D97-AF65-F5344CB8AC3E}">
        <p14:creationId xmlns:p14="http://schemas.microsoft.com/office/powerpoint/2010/main" val="28094935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dirty="0"/>
              <a:t>Probability of Project Completion (cont’d</a:t>
            </a:r>
            <a:r>
              <a:rPr lang="en-US" dirty="0" smtClean="0"/>
              <a:t>)</a:t>
            </a:r>
            <a:br>
              <a:rPr lang="en-US" dirty="0" smtClean="0"/>
            </a:br>
            <a:endParaRPr lang="en-US" sz="31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70243" y="744134"/>
                <a:ext cx="8229600" cy="5809066"/>
              </a:xfrm>
            </p:spPr>
            <p:txBody>
              <a:bodyPr/>
              <a:lstStyle/>
              <a:p>
                <a:pPr marL="0" indent="0">
                  <a:buNone/>
                </a:pPr>
                <a:r>
                  <a:rPr lang="en-CA" sz="2200" dirty="0" smtClean="0"/>
                  <a:t>The original problem from a few slides back, was -- </a:t>
                </a:r>
                <a:r>
                  <a:rPr lang="en-CA" sz="2200" b="1" dirty="0" smtClean="0"/>
                  <a:t>what </a:t>
                </a:r>
                <a:r>
                  <a:rPr lang="en-CA" sz="2200" b="1" dirty="0"/>
                  <a:t>is the Probability of Project Completion in 32 weeks</a:t>
                </a:r>
                <a:r>
                  <a:rPr lang="en-CA" sz="2200" b="1" dirty="0" smtClean="0"/>
                  <a:t>?</a:t>
                </a:r>
              </a:p>
              <a:p>
                <a:pPr marL="0" indent="0">
                  <a:buNone/>
                </a:pPr>
                <a:r>
                  <a:rPr lang="en-US" sz="2200" b="1" dirty="0" smtClean="0">
                    <a:solidFill>
                      <a:srgbClr val="FF0000"/>
                    </a:solidFill>
                  </a:rPr>
                  <a:t>Start with, what </a:t>
                </a:r>
                <a:r>
                  <a:rPr lang="en-US" sz="2200" b="1" dirty="0">
                    <a:solidFill>
                      <a:srgbClr val="FF0000"/>
                    </a:solidFill>
                  </a:rPr>
                  <a:t>is the Project </a:t>
                </a:r>
                <a:r>
                  <a:rPr lang="en-US" sz="2200" b="1" dirty="0" err="1">
                    <a:solidFill>
                      <a:srgbClr val="FF0000"/>
                    </a:solidFill>
                  </a:rPr>
                  <a:t>Std</a:t>
                </a:r>
                <a:r>
                  <a:rPr lang="en-US" sz="2200" b="1" dirty="0">
                    <a:solidFill>
                      <a:srgbClr val="FF0000"/>
                    </a:solidFill>
                  </a:rPr>
                  <a:t> Deviation and Z?</a:t>
                </a:r>
                <a:endParaRPr lang="en-CA" sz="2200" dirty="0" smtClean="0"/>
              </a:p>
              <a:p>
                <a:r>
                  <a:rPr lang="en-US" sz="2200" dirty="0" smtClean="0"/>
                  <a:t>Project Standard Deviation </a:t>
                </a:r>
                <a:r>
                  <a:rPr lang="en-US" sz="2200" dirty="0"/>
                  <a:t>(</a:t>
                </a:r>
                <a:r>
                  <a:rPr lang="el-GR" sz="2200" dirty="0"/>
                  <a:t>σ</a:t>
                </a:r>
                <a:r>
                  <a:rPr lang="en-US" sz="2200" dirty="0"/>
                  <a:t>)</a:t>
                </a:r>
                <a:r>
                  <a:rPr lang="en-US" sz="2200" dirty="0" smtClean="0"/>
                  <a:t> </a:t>
                </a:r>
                <a:r>
                  <a:rPr lang="en-US" sz="2200" dirty="0"/>
                  <a:t>= </a:t>
                </a:r>
                <a14:m>
                  <m:oMath xmlns:m="http://schemas.openxmlformats.org/officeDocument/2006/math">
                    <m:rad>
                      <m:radPr>
                        <m:degHide m:val="on"/>
                        <m:ctrlPr>
                          <a:rPr lang="en-US" sz="2200" i="1">
                            <a:latin typeface="Cambria Math" panose="02040503050406030204" pitchFamily="18" charset="0"/>
                          </a:rPr>
                        </m:ctrlPr>
                      </m:radPr>
                      <m:deg/>
                      <m:e>
                        <m:nary>
                          <m:naryPr>
                            <m:chr m:val="∑"/>
                            <m:subHide m:val="on"/>
                            <m:supHide m:val="on"/>
                            <m:ctrlPr>
                              <a:rPr lang="en-US" sz="2200" i="1">
                                <a:latin typeface="Cambria Math" panose="02040503050406030204" pitchFamily="18" charset="0"/>
                              </a:rPr>
                            </m:ctrlPr>
                          </m:naryPr>
                          <m:sub/>
                          <m:sup/>
                          <m:e>
                            <m:r>
                              <a:rPr lang="en-US" sz="2200" i="1">
                                <a:latin typeface="Cambria Math"/>
                              </a:rPr>
                              <m:t>(</m:t>
                            </m:r>
                            <m:r>
                              <a:rPr lang="en-US" sz="2200" i="1">
                                <a:latin typeface="Cambria Math"/>
                              </a:rPr>
                              <m:t>𝑉𝑎𝑟𝑖𝑎𝑛𝑐𝑒𝑠</m:t>
                            </m:r>
                            <m:r>
                              <a:rPr lang="en-US" sz="2200" i="1">
                                <a:latin typeface="Cambria Math"/>
                              </a:rPr>
                              <m:t> </m:t>
                            </m:r>
                            <m:r>
                              <a:rPr lang="en-US" sz="2200" i="1">
                                <a:latin typeface="Cambria Math"/>
                              </a:rPr>
                              <m:t>𝑜𝑓</m:t>
                            </m:r>
                            <m:r>
                              <a:rPr lang="en-US" sz="2200" i="1">
                                <a:latin typeface="Cambria Math"/>
                              </a:rPr>
                              <m:t> </m:t>
                            </m:r>
                            <m:r>
                              <a:rPr lang="en-US" sz="2200" i="1">
                                <a:latin typeface="Cambria Math"/>
                              </a:rPr>
                              <m:t>𝑎𝑐𝑡𝑖𝑣𝑖𝑡𝑖𝑒𝑠</m:t>
                            </m:r>
                            <m:r>
                              <a:rPr lang="en-US" sz="2200" i="1">
                                <a:latin typeface="Cambria Math"/>
                              </a:rPr>
                              <m:t> </m:t>
                            </m:r>
                            <m:r>
                              <a:rPr lang="en-US" sz="2200" i="1">
                                <a:latin typeface="Cambria Math"/>
                              </a:rPr>
                              <m:t>𝑜𝑛</m:t>
                            </m:r>
                            <m:r>
                              <a:rPr lang="en-US" sz="2200" i="1">
                                <a:latin typeface="Cambria Math"/>
                              </a:rPr>
                              <m:t> </m:t>
                            </m:r>
                            <m:r>
                              <a:rPr lang="en-US" sz="2200" i="1">
                                <a:latin typeface="Cambria Math"/>
                              </a:rPr>
                              <m:t>𝑐𝑟𝑖𝑡𝑖𝑐𝑎𝑙</m:t>
                            </m:r>
                            <m:r>
                              <a:rPr lang="en-US" sz="2200" i="1">
                                <a:latin typeface="Cambria Math"/>
                              </a:rPr>
                              <m:t> </m:t>
                            </m:r>
                            <m:r>
                              <a:rPr lang="en-US" sz="2200" i="1">
                                <a:latin typeface="Cambria Math"/>
                              </a:rPr>
                              <m:t>𝑝𝑎𝑡h</m:t>
                            </m:r>
                            <m:r>
                              <a:rPr lang="en-US" sz="2200" i="1">
                                <a:latin typeface="Cambria Math"/>
                              </a:rPr>
                              <m:t> </m:t>
                            </m:r>
                          </m:e>
                        </m:nary>
                      </m:e>
                    </m:rad>
                  </m:oMath>
                </a14:m>
                <a:endParaRPr lang="en-US" sz="2200" dirty="0"/>
              </a:p>
              <a:p>
                <a:r>
                  <a:rPr lang="en-US" sz="2200" b="1" dirty="0"/>
                  <a:t>Project Standard </a:t>
                </a:r>
                <a:r>
                  <a:rPr lang="en-US" sz="2200" b="1" dirty="0" smtClean="0"/>
                  <a:t>Deviation (</a:t>
                </a:r>
                <a:r>
                  <a:rPr lang="el-GR" sz="2200" b="1" dirty="0" smtClean="0"/>
                  <a:t>σ</a:t>
                </a:r>
                <a:r>
                  <a:rPr lang="en-US" sz="2200" b="1" dirty="0" smtClean="0"/>
                  <a:t>) </a:t>
                </a:r>
                <a:r>
                  <a:rPr lang="en-US" sz="2200" dirty="0"/>
                  <a:t>= </a:t>
                </a:r>
                <a14:m>
                  <m:oMath xmlns:m="http://schemas.openxmlformats.org/officeDocument/2006/math">
                    <m:rad>
                      <m:radPr>
                        <m:degHide m:val="on"/>
                        <m:ctrlPr>
                          <a:rPr lang="en-US" sz="2200" i="1">
                            <a:latin typeface="Cambria Math" panose="02040503050406030204" pitchFamily="18" charset="0"/>
                          </a:rPr>
                        </m:ctrlPr>
                      </m:radPr>
                      <m:deg/>
                      <m:e>
                        <m:r>
                          <a:rPr lang="en-US" sz="2200" b="0" i="1" smtClean="0">
                            <a:latin typeface="Cambria Math"/>
                          </a:rPr>
                          <m:t>7.72</m:t>
                        </m:r>
                      </m:e>
                    </m:rad>
                  </m:oMath>
                </a14:m>
                <a:r>
                  <a:rPr lang="en-US" sz="2200" dirty="0"/>
                  <a:t> =2.78 </a:t>
                </a:r>
                <a:r>
                  <a:rPr lang="en-US" sz="2200" dirty="0" smtClean="0"/>
                  <a:t>weeks</a:t>
                </a:r>
                <a:endParaRPr lang="en-US" sz="2200" dirty="0"/>
              </a:p>
              <a:p>
                <a:r>
                  <a:rPr lang="en-US" sz="2200" dirty="0"/>
                  <a:t>O</a:t>
                </a:r>
                <a:r>
                  <a:rPr lang="en-US" sz="2200" dirty="0" smtClean="0"/>
                  <a:t>ur TE (project duration estimate) is 30.01 </a:t>
                </a:r>
                <a:r>
                  <a:rPr lang="en-US" sz="2200" dirty="0"/>
                  <a:t>≈ </a:t>
                </a:r>
                <a:r>
                  <a:rPr lang="en-US" sz="2200" dirty="0" smtClean="0"/>
                  <a:t>30.00</a:t>
                </a:r>
              </a:p>
              <a:p>
                <a:r>
                  <a:rPr lang="en-US" sz="2200" dirty="0"/>
                  <a:t>Z = the number of standard deviations </a:t>
                </a:r>
                <a:r>
                  <a:rPr lang="en-US" sz="2200" dirty="0" smtClean="0"/>
                  <a:t>from the middle of the curve to the date we are interested in (our due date of 32 weeks), so (32 </a:t>
                </a:r>
                <a:r>
                  <a:rPr lang="en-US" sz="2200" dirty="0"/>
                  <a:t>– </a:t>
                </a:r>
                <a:r>
                  <a:rPr lang="en-US" sz="2200" dirty="0" smtClean="0"/>
                  <a:t>30)/2.78 = 2/2.78 = 0.72 standard deviations (Z</a:t>
                </a:r>
                <a:r>
                  <a:rPr lang="en-US" sz="2200" b="1" dirty="0" smtClean="0"/>
                  <a:t>)</a:t>
                </a:r>
              </a:p>
              <a:p>
                <a:r>
                  <a:rPr lang="en-US" sz="2200" dirty="0" smtClean="0"/>
                  <a:t>Looking at “Z Table”, 0.72 indicates a probability 0.2642 (26.42%) of meeting the deadline, but that is only the </a:t>
                </a:r>
                <a:r>
                  <a:rPr lang="en-US" sz="2200" b="1" dirty="0" smtClean="0"/>
                  <a:t>yellow</a:t>
                </a:r>
                <a:r>
                  <a:rPr lang="en-US" sz="2200" dirty="0" smtClean="0"/>
                  <a:t> area  of the curve per the legend in the Z Table.</a:t>
                </a:r>
              </a:p>
              <a:p>
                <a:r>
                  <a:rPr lang="en-US" sz="2200" dirty="0" smtClean="0"/>
                  <a:t>We have to add the probability of the left hand side of the table which is a half or 50%, so 50% + 26.42% = </a:t>
                </a:r>
                <a:r>
                  <a:rPr lang="en-US" sz="2200" b="1" dirty="0" smtClean="0"/>
                  <a:t>76.42% probability</a:t>
                </a:r>
              </a:p>
              <a:p>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70243" y="744134"/>
                <a:ext cx="8229600" cy="5809066"/>
              </a:xfrm>
              <a:blipFill>
                <a:blip r:embed="rId2"/>
                <a:stretch>
                  <a:fillRect l="-963" t="-735" r="-1481" b="-315"/>
                </a:stretch>
              </a:blipFill>
            </p:spPr>
            <p:txBody>
              <a:bodyPr/>
              <a:lstStyle/>
              <a:p>
                <a:r>
                  <a:rPr lang="en-CA">
                    <a:noFill/>
                  </a:rPr>
                  <a:t> </a:t>
                </a:r>
              </a:p>
            </p:txBody>
          </p:sp>
        </mc:Fallback>
      </mc:AlternateContent>
      <p:sp>
        <p:nvSpPr>
          <p:cNvPr id="4" name="Slide Number Placeholder 3"/>
          <p:cNvSpPr>
            <a:spLocks noGrp="1"/>
          </p:cNvSpPr>
          <p:nvPr>
            <p:ph type="sldNum" sz="quarter" idx="10"/>
          </p:nvPr>
        </p:nvSpPr>
        <p:spPr/>
        <p:txBody>
          <a:bodyPr/>
          <a:lstStyle/>
          <a:p>
            <a:pPr>
              <a:defRPr/>
            </a:pPr>
            <a:fld id="{373570CC-C189-4011-A74F-DC0FFB08CD88}" type="slidenum">
              <a:rPr lang="en-US" smtClean="0"/>
              <a:pPr>
                <a:defRPr/>
              </a:pPr>
              <a:t>37</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0600" y="104280"/>
            <a:ext cx="457033" cy="457033"/>
          </a:xfrm>
          <a:prstGeom prst="rect">
            <a:avLst/>
          </a:prstGeom>
        </p:spPr>
      </p:pic>
    </p:spTree>
    <p:extLst>
      <p:ext uri="{BB962C8B-B14F-4D97-AF65-F5344CB8AC3E}">
        <p14:creationId xmlns:p14="http://schemas.microsoft.com/office/powerpoint/2010/main" val="316440357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464976" y="204788"/>
            <a:ext cx="8229600" cy="1143000"/>
          </a:xfrm>
        </p:spPr>
        <p:txBody>
          <a:bodyPr/>
          <a:lstStyle/>
          <a:p>
            <a:r>
              <a:rPr lang="en-US" dirty="0" smtClean="0"/>
              <a:t>But what if we had a </a:t>
            </a:r>
            <a:r>
              <a:rPr lang="en-US" b="1" dirty="0" smtClean="0">
                <a:solidFill>
                  <a:srgbClr val="FF0000"/>
                </a:solidFill>
              </a:rPr>
              <a:t>Negative</a:t>
            </a:r>
            <a:r>
              <a:rPr lang="en-US" dirty="0" smtClean="0"/>
              <a:t> Z? </a:t>
            </a:r>
            <a:endParaRPr lang="en-US" dirty="0"/>
          </a:p>
        </p:txBody>
      </p:sp>
      <p:sp>
        <p:nvSpPr>
          <p:cNvPr id="4" name="Content Placeholder 3"/>
          <p:cNvSpPr>
            <a:spLocks noGrp="1"/>
          </p:cNvSpPr>
          <p:nvPr>
            <p:ph idx="1"/>
          </p:nvPr>
        </p:nvSpPr>
        <p:spPr>
          <a:xfrm>
            <a:off x="370243" y="762000"/>
            <a:ext cx="8229600" cy="3954307"/>
          </a:xfrm>
        </p:spPr>
        <p:txBody>
          <a:bodyPr/>
          <a:lstStyle/>
          <a:p>
            <a:r>
              <a:rPr lang="en-US" sz="2400" dirty="0"/>
              <a:t>I</a:t>
            </a:r>
            <a:r>
              <a:rPr lang="en-US" sz="2400" dirty="0" smtClean="0"/>
              <a:t>n the last problem, if we had </a:t>
            </a:r>
            <a:r>
              <a:rPr lang="en-US" sz="2400" b="1" dirty="0" smtClean="0"/>
              <a:t>a different due date (scenario date) of 28 weeks</a:t>
            </a:r>
            <a:r>
              <a:rPr lang="en-US" sz="2400" dirty="0" smtClean="0"/>
              <a:t>, our Z would be negative (to the left of our estimate date of 30 on a distribution curve)</a:t>
            </a:r>
          </a:p>
          <a:p>
            <a:r>
              <a:rPr lang="en-US" sz="2400" dirty="0" smtClean="0"/>
              <a:t>What is our probability of completion less than 28 days, is </a:t>
            </a:r>
            <a:r>
              <a:rPr lang="en-US" sz="2400" b="1" dirty="0" smtClean="0">
                <a:solidFill>
                  <a:srgbClr val="FF0000"/>
                </a:solidFill>
              </a:rPr>
              <a:t>less than 30</a:t>
            </a:r>
            <a:r>
              <a:rPr lang="en-US" sz="2400" dirty="0" smtClean="0"/>
              <a:t>, so we will have a </a:t>
            </a:r>
            <a:r>
              <a:rPr lang="en-US" sz="2400" b="1" dirty="0" smtClean="0">
                <a:solidFill>
                  <a:srgbClr val="FF0000"/>
                </a:solidFill>
              </a:rPr>
              <a:t>negative</a:t>
            </a:r>
            <a:r>
              <a:rPr lang="en-US" sz="2400" dirty="0"/>
              <a:t> </a:t>
            </a:r>
            <a:r>
              <a:rPr lang="en-US" sz="2400" b="1" dirty="0" smtClean="0">
                <a:solidFill>
                  <a:srgbClr val="FF0000"/>
                </a:solidFill>
              </a:rPr>
              <a:t>Z</a:t>
            </a:r>
          </a:p>
          <a:p>
            <a:r>
              <a:rPr lang="en-US" sz="2400" dirty="0" smtClean="0"/>
              <a:t> Z </a:t>
            </a:r>
            <a:r>
              <a:rPr lang="en-US" sz="2400" dirty="0"/>
              <a:t>= the number of standard deviations on the </a:t>
            </a:r>
            <a:r>
              <a:rPr lang="en-US" sz="2400" dirty="0" smtClean="0"/>
              <a:t>due </a:t>
            </a:r>
            <a:r>
              <a:rPr lang="en-US" sz="2400" dirty="0"/>
              <a:t>date = </a:t>
            </a:r>
            <a:r>
              <a:rPr lang="en-US" sz="2400" dirty="0" smtClean="0"/>
              <a:t>(28 </a:t>
            </a:r>
            <a:r>
              <a:rPr lang="en-US" sz="2400" dirty="0"/>
              <a:t>– 30)/2.78 = </a:t>
            </a:r>
            <a:r>
              <a:rPr lang="en-US" sz="2400" b="1" dirty="0" smtClean="0">
                <a:solidFill>
                  <a:srgbClr val="FF0000"/>
                </a:solidFill>
              </a:rPr>
              <a:t>-</a:t>
            </a:r>
            <a:r>
              <a:rPr lang="en-US" sz="2400" dirty="0" smtClean="0"/>
              <a:t>0.72 (note the </a:t>
            </a:r>
            <a:r>
              <a:rPr lang="en-US" sz="2400" dirty="0" smtClean="0">
                <a:solidFill>
                  <a:srgbClr val="FF0000"/>
                </a:solidFill>
              </a:rPr>
              <a:t>minus sign</a:t>
            </a:r>
            <a:r>
              <a:rPr lang="en-US" sz="2400" dirty="0" smtClean="0"/>
              <a:t>)</a:t>
            </a:r>
          </a:p>
          <a:p>
            <a:r>
              <a:rPr lang="en-CA" sz="2400" dirty="0"/>
              <a:t>We would have to use a Negative Z with the table we have which is a challenge so we are </a:t>
            </a:r>
            <a:r>
              <a:rPr lang="en-CA" sz="2400" dirty="0" smtClean="0"/>
              <a:t>first going </a:t>
            </a:r>
            <a:r>
              <a:rPr lang="en-CA" sz="2400" dirty="0"/>
              <a:t>to use an online tool (below</a:t>
            </a:r>
            <a:r>
              <a:rPr lang="en-CA" sz="2400" dirty="0" smtClean="0"/>
              <a:t>), and then the Z table</a:t>
            </a:r>
            <a:endParaRPr lang="en-US" sz="2400" dirty="0"/>
          </a:p>
        </p:txBody>
      </p:sp>
      <p:sp>
        <p:nvSpPr>
          <p:cNvPr id="2" name="Slide Number Placeholder 1"/>
          <p:cNvSpPr>
            <a:spLocks noGrp="1"/>
          </p:cNvSpPr>
          <p:nvPr>
            <p:ph type="sldNum" sz="quarter" idx="10"/>
          </p:nvPr>
        </p:nvSpPr>
        <p:spPr/>
        <p:txBody>
          <a:bodyPr/>
          <a:lstStyle/>
          <a:p>
            <a:pPr>
              <a:defRPr/>
            </a:pPr>
            <a:fld id="{67A1747E-CCAC-4873-8F64-6507116E9B44}" type="slidenum">
              <a:rPr lang="en-US" smtClean="0"/>
              <a:pPr>
                <a:defRPr/>
              </a:pPr>
              <a:t>38</a:t>
            </a:fld>
            <a:endParaRPr lang="en-US" dirty="0"/>
          </a:p>
        </p:txBody>
      </p:sp>
      <p:sp>
        <p:nvSpPr>
          <p:cNvPr id="6" name="TextBox 5"/>
          <p:cNvSpPr txBox="1"/>
          <p:nvPr/>
        </p:nvSpPr>
        <p:spPr>
          <a:xfrm>
            <a:off x="533400" y="4763869"/>
            <a:ext cx="8001000" cy="64633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Constantia"/>
                <a:ea typeface="+mn-ea"/>
                <a:cs typeface="+mn-cs"/>
              </a:rPr>
              <a:t>M4 Math is Fun, Standard Normal Distribution Table</a:t>
            </a:r>
            <a:endParaRPr kumimoji="0" lang="en-CA" sz="1800" b="0" i="0" u="none" strike="noStrike" kern="1200" cap="none" spc="0" normalizeH="0" baseline="0" noProof="0" dirty="0" smtClean="0">
              <a:ln>
                <a:noFill/>
              </a:ln>
              <a:solidFill>
                <a:prstClr val="black"/>
              </a:solidFill>
              <a:effectLst/>
              <a:uLnTx/>
              <a:uFillTx/>
              <a:latin typeface="Constanti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Constantia"/>
                <a:ea typeface="+mn-ea"/>
                <a:cs typeface="+mn-cs"/>
                <a:hlinkClick r:id="rId2"/>
              </a:rPr>
              <a:t>https://www.mathsisfun.com/data/standard-normal-distribution-table.html</a:t>
            </a:r>
            <a:endParaRPr kumimoji="0" lang="en-CA" sz="1800" b="0" i="0" u="none" strike="noStrike" kern="1200" cap="none" spc="0" normalizeH="0" baseline="0" noProof="0" dirty="0">
              <a:ln>
                <a:noFill/>
              </a:ln>
              <a:solidFill>
                <a:prstClr val="black"/>
              </a:solidFill>
              <a:effectLst/>
              <a:uLnTx/>
              <a:uFillTx/>
              <a:latin typeface="Constantia"/>
              <a:ea typeface="+mn-ea"/>
              <a:cs typeface="+mn-cs"/>
            </a:endParaRPr>
          </a:p>
        </p:txBody>
      </p:sp>
      <p:sp>
        <p:nvSpPr>
          <p:cNvPr id="7" name="Content Placeholder 3"/>
          <p:cNvSpPr txBox="1">
            <a:spLocks/>
          </p:cNvSpPr>
          <p:nvPr/>
        </p:nvSpPr>
        <p:spPr bwMode="auto">
          <a:xfrm>
            <a:off x="364671" y="5410200"/>
            <a:ext cx="8343900" cy="144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sz="2400" dirty="0" smtClean="0"/>
              <a:t>With the online tool above, use the radio button setting “</a:t>
            </a:r>
            <a:r>
              <a:rPr lang="en-US" sz="2400" b="1" dirty="0" smtClean="0">
                <a:solidFill>
                  <a:srgbClr val="FF0000"/>
                </a:solidFill>
              </a:rPr>
              <a:t>Up to Z</a:t>
            </a:r>
            <a:r>
              <a:rPr lang="en-US" sz="2400" dirty="0" smtClean="0"/>
              <a:t>” and when you slide Z to be -0.72, the probability for the left hand tail of the curve is </a:t>
            </a:r>
            <a:r>
              <a:rPr lang="en-US" sz="2400" b="1" dirty="0" smtClean="0"/>
              <a:t>23.58%</a:t>
            </a:r>
            <a:endParaRPr lang="en-US" sz="2400" b="1" dirty="0" smtClean="0">
              <a:solidFill>
                <a:srgbClr val="FF0000"/>
              </a:solidFill>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0600" y="104280"/>
            <a:ext cx="457033" cy="457033"/>
          </a:xfrm>
          <a:prstGeom prst="rect">
            <a:avLst/>
          </a:prstGeom>
        </p:spPr>
      </p:pic>
    </p:spTree>
    <p:extLst>
      <p:ext uri="{BB962C8B-B14F-4D97-AF65-F5344CB8AC3E}">
        <p14:creationId xmlns:p14="http://schemas.microsoft.com/office/powerpoint/2010/main" val="35722880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pic>
        <p:nvPicPr>
          <p:cNvPr id="66" name="Picture 65"/>
          <p:cNvPicPr>
            <a:picLocks noChangeAspect="1"/>
          </p:cNvPicPr>
          <p:nvPr/>
        </p:nvPicPr>
        <p:blipFill rotWithShape="1">
          <a:blip r:embed="rId2"/>
          <a:srcRect l="15089" t="5643" r="23457" b="14047"/>
          <a:stretch/>
        </p:blipFill>
        <p:spPr>
          <a:xfrm>
            <a:off x="228600" y="1143000"/>
            <a:ext cx="4267200" cy="4184303"/>
          </a:xfrm>
          <a:prstGeom prst="rect">
            <a:avLst/>
          </a:prstGeom>
        </p:spPr>
      </p:pic>
      <p:pic>
        <p:nvPicPr>
          <p:cNvPr id="65" name="Picture 64"/>
          <p:cNvPicPr>
            <a:picLocks noChangeAspect="1"/>
          </p:cNvPicPr>
          <p:nvPr/>
        </p:nvPicPr>
        <p:blipFill rotWithShape="1">
          <a:blip r:embed="rId3"/>
          <a:srcRect l="14210" t="5299" r="24168" b="15135"/>
          <a:stretch/>
        </p:blipFill>
        <p:spPr>
          <a:xfrm>
            <a:off x="4648200" y="1143000"/>
            <a:ext cx="4343400" cy="4191001"/>
          </a:xfrm>
          <a:prstGeom prst="rect">
            <a:avLst/>
          </a:prstGeom>
        </p:spPr>
      </p:pic>
      <p:sp>
        <p:nvSpPr>
          <p:cNvPr id="3" name="Title 2"/>
          <p:cNvSpPr>
            <a:spLocks noGrp="1"/>
          </p:cNvSpPr>
          <p:nvPr>
            <p:ph type="title"/>
          </p:nvPr>
        </p:nvSpPr>
        <p:spPr>
          <a:xfrm>
            <a:off x="457200" y="76200"/>
            <a:ext cx="8001000" cy="1143000"/>
          </a:xfrm>
        </p:spPr>
        <p:txBody>
          <a:bodyPr>
            <a:normAutofit/>
          </a:bodyPr>
          <a:lstStyle/>
          <a:p>
            <a:pPr lvl="0" eaLnBrk="1" hangingPunct="1">
              <a:defRPr/>
            </a:pPr>
            <a:r>
              <a:rPr lang="en-CA" sz="3200" dirty="0">
                <a:solidFill>
                  <a:schemeClr val="tx1"/>
                </a:solidFill>
                <a:latin typeface="Constantia"/>
              </a:rPr>
              <a:t>But could we look up the answer for Z, using our Probability Distribution </a:t>
            </a:r>
            <a:r>
              <a:rPr lang="en-CA" sz="3200" b="1" dirty="0" smtClean="0">
                <a:solidFill>
                  <a:srgbClr val="FF0000"/>
                </a:solidFill>
                <a:latin typeface="Constantia"/>
              </a:rPr>
              <a:t>Z Table</a:t>
            </a:r>
            <a:r>
              <a:rPr lang="en-CA" sz="3200" b="1" dirty="0">
                <a:solidFill>
                  <a:srgbClr val="FF0000"/>
                </a:solidFill>
                <a:latin typeface="Constantia"/>
              </a:rPr>
              <a:t>?</a:t>
            </a:r>
            <a:endParaRPr lang="en-CA" sz="3200" dirty="0">
              <a:solidFill>
                <a:prstClr val="black"/>
              </a:solidFill>
              <a:latin typeface="Constantia"/>
            </a:endParaRPr>
          </a:p>
        </p:txBody>
      </p:sp>
      <p:sp>
        <p:nvSpPr>
          <p:cNvPr id="2" name="Slide Number Placeholder 1"/>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A1747E-CCAC-4873-8F64-6507116E9B44}" type="slidenum">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dirty="0">
              <a:ln>
                <a:noFill/>
              </a:ln>
              <a:solidFill>
                <a:srgbClr val="04617B">
                  <a:shade val="90000"/>
                </a:srgbClr>
              </a:solidFill>
              <a:effectLst/>
              <a:uLnTx/>
              <a:uFillTx/>
              <a:latin typeface="Constantia"/>
              <a:ea typeface="+mn-ea"/>
              <a:cs typeface="+mn-cs"/>
            </a:endParaRPr>
          </a:p>
        </p:txBody>
      </p:sp>
      <p:sp>
        <p:nvSpPr>
          <p:cNvPr id="22" name="TextBox 21"/>
          <p:cNvSpPr txBox="1"/>
          <p:nvPr/>
        </p:nvSpPr>
        <p:spPr>
          <a:xfrm>
            <a:off x="4624030" y="2248945"/>
            <a:ext cx="1548170" cy="175432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CA" dirty="0">
                <a:solidFill>
                  <a:prstClr val="black"/>
                </a:solidFill>
              </a:rPr>
              <a:t>3</a:t>
            </a:r>
            <a:r>
              <a:rPr kumimoji="0" lang="en-CA" sz="1800" b="0" i="0" u="none" strike="noStrike" kern="1200" cap="none" spc="0" normalizeH="0" baseline="0" noProof="0" dirty="0" smtClean="0">
                <a:ln>
                  <a:noFill/>
                </a:ln>
                <a:solidFill>
                  <a:prstClr val="black"/>
                </a:solidFill>
                <a:effectLst/>
                <a:uLnTx/>
                <a:uFillTx/>
                <a:latin typeface="Arial" charset="0"/>
                <a:ea typeface="+mn-ea"/>
                <a:cs typeface="Arial" charset="0"/>
              </a:rPr>
              <a:t>) This</a:t>
            </a:r>
            <a:r>
              <a:rPr kumimoji="0" lang="en-CA" sz="1800" b="0" i="0" u="none" strike="noStrike" kern="1200" cap="none" spc="0" normalizeH="0" noProof="0" dirty="0" smtClean="0">
                <a:ln>
                  <a:noFill/>
                </a:ln>
                <a:solidFill>
                  <a:prstClr val="black"/>
                </a:solidFill>
                <a:effectLst/>
                <a:uLnTx/>
                <a:uFillTx/>
                <a:latin typeface="Arial" charset="0"/>
                <a:ea typeface="+mn-ea"/>
                <a:cs typeface="Arial" charset="0"/>
              </a:rPr>
              <a:t> line represents the duration we’re interested in, 28 weeks </a:t>
            </a:r>
            <a:endParaRPr kumimoji="0" lang="en-CA" sz="1800" b="0" i="0" u="none" strike="noStrike" kern="1200" cap="none" spc="0" normalizeH="0" baseline="0" noProof="0" dirty="0">
              <a:ln>
                <a:noFill/>
              </a:ln>
              <a:solidFill>
                <a:prstClr val="black"/>
              </a:solidFill>
              <a:effectLst/>
              <a:uLnTx/>
              <a:uFillTx/>
              <a:latin typeface="Arial" charset="0"/>
              <a:ea typeface="+mn-ea"/>
              <a:cs typeface="Arial" charset="0"/>
            </a:endParaRPr>
          </a:p>
        </p:txBody>
      </p:sp>
      <p:cxnSp>
        <p:nvCxnSpPr>
          <p:cNvPr id="23" name="Straight Arrow Connector 22"/>
          <p:cNvCxnSpPr/>
          <p:nvPr/>
        </p:nvCxnSpPr>
        <p:spPr>
          <a:xfrm>
            <a:off x="6324600" y="2094323"/>
            <a:ext cx="381000" cy="9369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4133671" y="5482101"/>
            <a:ext cx="4762857" cy="1200329"/>
          </a:xfrm>
          <a:prstGeom prst="rect">
            <a:avLst/>
          </a:prstGeom>
          <a:solidFill>
            <a:srgbClr val="FFFF5B"/>
          </a:solid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Arial" charset="0"/>
                <a:ea typeface="+mn-ea"/>
                <a:cs typeface="Arial" charset="0"/>
              </a:rPr>
              <a:t>4</a:t>
            </a:r>
            <a:r>
              <a:rPr kumimoji="0" lang="en-CA" sz="1800" b="0" i="0" u="none" strike="noStrike" kern="1200" cap="none" spc="0" normalizeH="0" baseline="0" noProof="0" dirty="0" smtClean="0">
                <a:ln>
                  <a:noFill/>
                </a:ln>
                <a:solidFill>
                  <a:prstClr val="black"/>
                </a:solidFill>
                <a:effectLst/>
                <a:uLnTx/>
                <a:uFillTx/>
                <a:latin typeface="Arial" charset="0"/>
                <a:ea typeface="+mn-ea"/>
                <a:cs typeface="Arial" charset="0"/>
              </a:rPr>
              <a:t>) But what we’re interested in, is the probability </a:t>
            </a:r>
            <a:r>
              <a:rPr kumimoji="0" lang="en-CA" sz="1800" b="1" i="0" u="none" strike="noStrike" kern="1200" cap="none" spc="0" normalizeH="0" baseline="0" noProof="0" dirty="0" smtClean="0">
                <a:ln>
                  <a:noFill/>
                </a:ln>
                <a:solidFill>
                  <a:prstClr val="black"/>
                </a:solidFill>
                <a:effectLst/>
                <a:uLnTx/>
                <a:uFillTx/>
                <a:latin typeface="Arial" charset="0"/>
                <a:ea typeface="+mn-ea"/>
                <a:cs typeface="Arial" charset="0"/>
              </a:rPr>
              <a:t>less than </a:t>
            </a:r>
            <a:r>
              <a:rPr kumimoji="0" lang="en-CA" sz="1800" b="0" i="0" u="none" strike="noStrike" kern="1200" cap="none" spc="0" normalizeH="0" baseline="0" noProof="0" dirty="0" smtClean="0">
                <a:ln>
                  <a:noFill/>
                </a:ln>
                <a:solidFill>
                  <a:prstClr val="black"/>
                </a:solidFill>
                <a:effectLst/>
                <a:uLnTx/>
                <a:uFillTx/>
                <a:latin typeface="Arial" charset="0"/>
                <a:ea typeface="+mn-ea"/>
                <a:cs typeface="Arial" charset="0"/>
              </a:rPr>
              <a:t>28</a:t>
            </a:r>
            <a:r>
              <a:rPr kumimoji="0" lang="en-CA" sz="1800" b="0" i="0" u="none" strike="noStrike" kern="1200" cap="none" spc="0" normalizeH="0" noProof="0" dirty="0" smtClean="0">
                <a:ln>
                  <a:noFill/>
                </a:ln>
                <a:solidFill>
                  <a:prstClr val="black"/>
                </a:solidFill>
                <a:effectLst/>
                <a:uLnTx/>
                <a:uFillTx/>
                <a:latin typeface="Arial" charset="0"/>
                <a:ea typeface="+mn-ea"/>
                <a:cs typeface="Arial" charset="0"/>
              </a:rPr>
              <a:t> weeks, we know the yellow and orange areas = ½ of the curve, so 50% - 26.42% = </a:t>
            </a:r>
            <a:r>
              <a:rPr kumimoji="0" lang="en-CA" sz="1800" b="1" i="0" u="none" strike="noStrike" kern="1200" cap="none" spc="0" normalizeH="0" noProof="0" dirty="0" smtClean="0">
                <a:ln>
                  <a:noFill/>
                </a:ln>
                <a:solidFill>
                  <a:prstClr val="black"/>
                </a:solidFill>
                <a:effectLst/>
                <a:uLnTx/>
                <a:uFillTx/>
                <a:latin typeface="Arial" charset="0"/>
                <a:ea typeface="+mn-ea"/>
                <a:cs typeface="Arial" charset="0"/>
              </a:rPr>
              <a:t>23.58% probability </a:t>
            </a:r>
            <a:endParaRPr kumimoji="0" lang="en-CA" sz="1800" b="1" i="0" u="none" strike="noStrike" kern="1200" cap="none" spc="0" normalizeH="0" baseline="0" noProof="0" dirty="0">
              <a:ln>
                <a:noFill/>
              </a:ln>
              <a:solidFill>
                <a:prstClr val="black"/>
              </a:solidFill>
              <a:effectLst/>
              <a:uLnTx/>
              <a:uFillTx/>
              <a:latin typeface="Arial" charset="0"/>
              <a:ea typeface="+mn-ea"/>
              <a:cs typeface="Arial" charset="0"/>
            </a:endParaRPr>
          </a:p>
        </p:txBody>
      </p:sp>
      <p:cxnSp>
        <p:nvCxnSpPr>
          <p:cNvPr id="34" name="Straight Arrow Connector 33"/>
          <p:cNvCxnSpPr/>
          <p:nvPr/>
        </p:nvCxnSpPr>
        <p:spPr>
          <a:xfrm flipH="1" flipV="1">
            <a:off x="5943602" y="4876801"/>
            <a:ext cx="76198" cy="6396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TextBox 34"/>
          <p:cNvSpPr txBox="1"/>
          <p:nvPr/>
        </p:nvSpPr>
        <p:spPr>
          <a:xfrm>
            <a:off x="256593" y="1170993"/>
            <a:ext cx="4191000" cy="923330"/>
          </a:xfrm>
          <a:prstGeom prst="rect">
            <a:avLst/>
          </a:prstGeom>
          <a:solidFill>
            <a:schemeClr val="bg1"/>
          </a:solid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CA" dirty="0">
                <a:solidFill>
                  <a:prstClr val="black"/>
                </a:solidFill>
              </a:rPr>
              <a:t>1</a:t>
            </a:r>
            <a:r>
              <a:rPr kumimoji="0" lang="en-CA" sz="1800" b="0" i="0" u="none" strike="noStrike" kern="1200" cap="none" spc="0" normalizeH="0" baseline="0" noProof="0" dirty="0" smtClean="0">
                <a:ln>
                  <a:noFill/>
                </a:ln>
                <a:solidFill>
                  <a:prstClr val="black"/>
                </a:solidFill>
                <a:effectLst/>
                <a:uLnTx/>
                <a:uFillTx/>
                <a:latin typeface="Arial" charset="0"/>
                <a:ea typeface="+mn-ea"/>
                <a:cs typeface="Arial" charset="0"/>
              </a:rPr>
              <a:t>) We can’t look up a negative Z with our table, but we can look up a positive Z of 0.72. The area would be 26.42%</a:t>
            </a:r>
            <a:endParaRPr kumimoji="0" lang="en-CA" sz="1800" b="0" i="0" u="none" strike="noStrike" kern="1200" cap="none" spc="0" normalizeH="0" baseline="0" noProof="0" dirty="0">
              <a:ln>
                <a:noFill/>
              </a:ln>
              <a:solidFill>
                <a:prstClr val="black"/>
              </a:solidFill>
              <a:effectLst/>
              <a:uLnTx/>
              <a:uFillTx/>
              <a:latin typeface="Arial" charset="0"/>
              <a:ea typeface="+mn-ea"/>
              <a:cs typeface="Arial" charset="0"/>
            </a:endParaRPr>
          </a:p>
        </p:txBody>
      </p:sp>
      <p:cxnSp>
        <p:nvCxnSpPr>
          <p:cNvPr id="36" name="Straight Arrow Connector 35"/>
          <p:cNvCxnSpPr/>
          <p:nvPr/>
        </p:nvCxnSpPr>
        <p:spPr>
          <a:xfrm flipH="1">
            <a:off x="2664762" y="2094323"/>
            <a:ext cx="535638" cy="7167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0" name="Action Button: Sound 69">
            <a:hlinkClick r:id="" action="ppaction://noaction" highlightClick="1">
              <a:snd r:embed="rId4" name="applause.wav"/>
            </a:hlinkClick>
          </p:cNvPr>
          <p:cNvSpPr/>
          <p:nvPr/>
        </p:nvSpPr>
        <p:spPr>
          <a:xfrm>
            <a:off x="228600" y="5482101"/>
            <a:ext cx="3578641" cy="1200329"/>
          </a:xfrm>
          <a:prstGeom prst="actionButtonSoun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CA" sz="2800" b="1" i="0" u="none" strike="noStrike" kern="1200" cap="none" spc="0" normalizeH="0" baseline="0" noProof="0" dirty="0" smtClean="0">
                <a:ln>
                  <a:noFill/>
                </a:ln>
                <a:solidFill>
                  <a:srgbClr val="FF0000"/>
                </a:solidFill>
                <a:effectLst/>
                <a:uLnTx/>
                <a:uFillTx/>
                <a:latin typeface="Constantia"/>
                <a:ea typeface="+mn-ea"/>
                <a:cs typeface="+mn-cs"/>
              </a:rPr>
              <a:t>Follow steps 1 through 4</a:t>
            </a:r>
            <a:endParaRPr kumimoji="0" lang="en-CA" sz="2800" b="1" i="0" u="none" strike="noStrike" kern="1200" cap="none" spc="0" normalizeH="0" baseline="0" noProof="0" dirty="0">
              <a:ln>
                <a:noFill/>
              </a:ln>
              <a:solidFill>
                <a:srgbClr val="FF0000"/>
              </a:solidFill>
              <a:effectLst/>
              <a:uLnTx/>
              <a:uFillTx/>
              <a:latin typeface="Constantia"/>
              <a:ea typeface="+mn-ea"/>
              <a:cs typeface="+mn-cs"/>
            </a:endParaRPr>
          </a:p>
        </p:txBody>
      </p:sp>
      <p:sp>
        <p:nvSpPr>
          <p:cNvPr id="17" name="TextBox 16"/>
          <p:cNvSpPr txBox="1"/>
          <p:nvPr/>
        </p:nvSpPr>
        <p:spPr>
          <a:xfrm>
            <a:off x="4749034" y="1173215"/>
            <a:ext cx="4152422" cy="923330"/>
          </a:xfrm>
          <a:prstGeom prst="rect">
            <a:avLst/>
          </a:prstGeom>
          <a:solidFill>
            <a:schemeClr val="bg1"/>
          </a:solid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CA" noProof="0" dirty="0">
                <a:solidFill>
                  <a:prstClr val="black"/>
                </a:solidFill>
              </a:rPr>
              <a:t>2</a:t>
            </a:r>
            <a:r>
              <a:rPr kumimoji="0" lang="en-CA" sz="1800" b="0" i="0" u="none" strike="noStrike" kern="1200" cap="none" spc="0" normalizeH="0" baseline="0" noProof="0" dirty="0" smtClean="0">
                <a:ln>
                  <a:noFill/>
                </a:ln>
                <a:solidFill>
                  <a:prstClr val="black"/>
                </a:solidFill>
                <a:effectLst/>
                <a:uLnTx/>
                <a:uFillTx/>
                <a:latin typeface="Arial" charset="0"/>
                <a:ea typeface="+mn-ea"/>
                <a:cs typeface="Arial" charset="0"/>
              </a:rPr>
              <a:t>) If we flip the area from the right side to the left, we are on the negative Z side. This area would still be 26.42%</a:t>
            </a:r>
            <a:endParaRPr kumimoji="0" lang="en-CA" sz="1800" b="0" i="0" u="none" strike="noStrike" kern="1200" cap="none" spc="0" normalizeH="0" baseline="0" noProof="0" dirty="0">
              <a:ln>
                <a:noFill/>
              </a:ln>
              <a:solidFill>
                <a:prstClr val="black"/>
              </a:solidFill>
              <a:effectLst/>
              <a:uLnTx/>
              <a:uFillTx/>
              <a:latin typeface="Arial" charset="0"/>
              <a:ea typeface="+mn-ea"/>
              <a:cs typeface="Arial" charset="0"/>
            </a:endParaRPr>
          </a:p>
        </p:txBody>
      </p:sp>
      <p:cxnSp>
        <p:nvCxnSpPr>
          <p:cNvPr id="24" name="Straight Arrow Connector 23"/>
          <p:cNvCxnSpPr/>
          <p:nvPr/>
        </p:nvCxnSpPr>
        <p:spPr>
          <a:xfrm>
            <a:off x="5638800" y="3200400"/>
            <a:ext cx="457200" cy="228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10600" y="104280"/>
            <a:ext cx="457033" cy="457033"/>
          </a:xfrm>
          <a:prstGeom prst="rect">
            <a:avLst/>
          </a:prstGeom>
        </p:spPr>
      </p:pic>
    </p:spTree>
    <p:extLst>
      <p:ext uri="{BB962C8B-B14F-4D97-AF65-F5344CB8AC3E}">
        <p14:creationId xmlns:p14="http://schemas.microsoft.com/office/powerpoint/2010/main" val="350023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457200" y="228600"/>
            <a:ext cx="8229600" cy="1143000"/>
          </a:xfrm>
        </p:spPr>
        <p:txBody>
          <a:bodyPr/>
          <a:lstStyle/>
          <a:p>
            <a:pPr eaLnBrk="1" hangingPunct="1"/>
            <a:r>
              <a:rPr lang="en-US" b="1" dirty="0" smtClean="0"/>
              <a:t>Rules for Forward/Backward Pass</a:t>
            </a:r>
          </a:p>
        </p:txBody>
      </p:sp>
      <p:sp>
        <p:nvSpPr>
          <p:cNvPr id="39938" name="Rectangle 3"/>
          <p:cNvSpPr>
            <a:spLocks noGrp="1" noChangeArrowheads="1"/>
          </p:cNvSpPr>
          <p:nvPr>
            <p:ph type="body" idx="1"/>
          </p:nvPr>
        </p:nvSpPr>
        <p:spPr>
          <a:xfrm>
            <a:off x="457200" y="1549939"/>
            <a:ext cx="4038600" cy="3710364"/>
          </a:xfrm>
        </p:spPr>
        <p:txBody>
          <a:bodyPr/>
          <a:lstStyle/>
          <a:p>
            <a:pPr eaLnBrk="1" hangingPunct="1">
              <a:lnSpc>
                <a:spcPct val="90000"/>
              </a:lnSpc>
              <a:buFontTx/>
              <a:buNone/>
            </a:pPr>
            <a:r>
              <a:rPr lang="en-US" sz="1800" u="sng" dirty="0" smtClean="0">
                <a:solidFill>
                  <a:srgbClr val="FF0000"/>
                </a:solidFill>
              </a:rPr>
              <a:t>Forward Pass Rules (ES &amp; EF)</a:t>
            </a:r>
          </a:p>
          <a:p>
            <a:pPr lvl="1" eaLnBrk="1" hangingPunct="1">
              <a:lnSpc>
                <a:spcPct val="90000"/>
              </a:lnSpc>
            </a:pPr>
            <a:r>
              <a:rPr lang="en-US" sz="1600" dirty="0" smtClean="0">
                <a:solidFill>
                  <a:srgbClr val="FF0000"/>
                </a:solidFill>
              </a:rPr>
              <a:t>ES + Duration = EF</a:t>
            </a:r>
          </a:p>
          <a:p>
            <a:pPr lvl="1" eaLnBrk="1" hangingPunct="1">
              <a:lnSpc>
                <a:spcPct val="90000"/>
              </a:lnSpc>
            </a:pPr>
            <a:r>
              <a:rPr lang="en-US" sz="1600" dirty="0" smtClean="0">
                <a:solidFill>
                  <a:srgbClr val="FF0000"/>
                </a:solidFill>
              </a:rPr>
              <a:t>EF of predecessor = ES of successor</a:t>
            </a:r>
          </a:p>
          <a:p>
            <a:pPr lvl="1" eaLnBrk="1" hangingPunct="1">
              <a:lnSpc>
                <a:spcPct val="90000"/>
              </a:lnSpc>
            </a:pPr>
            <a:r>
              <a:rPr lang="en-US" sz="1600" dirty="0" smtClean="0">
                <a:solidFill>
                  <a:srgbClr val="FF0000"/>
                </a:solidFill>
              </a:rPr>
              <a:t>Largest preceding EF at a merge point becomes ES for successor</a:t>
            </a:r>
          </a:p>
          <a:p>
            <a:pPr lvl="1" eaLnBrk="1" hangingPunct="1">
              <a:lnSpc>
                <a:spcPct val="90000"/>
              </a:lnSpc>
            </a:pPr>
            <a:endParaRPr lang="en-US" sz="1600" dirty="0" smtClean="0">
              <a:solidFill>
                <a:srgbClr val="FF0000"/>
              </a:solidFill>
            </a:endParaRPr>
          </a:p>
          <a:p>
            <a:pPr eaLnBrk="1" hangingPunct="1">
              <a:lnSpc>
                <a:spcPct val="90000"/>
              </a:lnSpc>
              <a:buFontTx/>
              <a:buNone/>
            </a:pPr>
            <a:r>
              <a:rPr lang="en-US" sz="1800" u="sng" dirty="0" smtClean="0">
                <a:solidFill>
                  <a:srgbClr val="0000CC"/>
                </a:solidFill>
              </a:rPr>
              <a:t>Backward Pass Rules (LS &amp; LF)</a:t>
            </a:r>
          </a:p>
          <a:p>
            <a:pPr lvl="1" eaLnBrk="1" hangingPunct="1">
              <a:lnSpc>
                <a:spcPct val="90000"/>
              </a:lnSpc>
            </a:pPr>
            <a:r>
              <a:rPr lang="en-US" sz="1600" dirty="0" smtClean="0">
                <a:solidFill>
                  <a:srgbClr val="0000CC"/>
                </a:solidFill>
              </a:rPr>
              <a:t>LF – Duration = LS</a:t>
            </a:r>
          </a:p>
          <a:p>
            <a:pPr lvl="1" eaLnBrk="1" hangingPunct="1">
              <a:lnSpc>
                <a:spcPct val="90000"/>
              </a:lnSpc>
            </a:pPr>
            <a:r>
              <a:rPr lang="en-US" sz="1600" dirty="0" smtClean="0">
                <a:solidFill>
                  <a:srgbClr val="0000CC"/>
                </a:solidFill>
              </a:rPr>
              <a:t>LS of successor = LF of predecessor</a:t>
            </a:r>
          </a:p>
          <a:p>
            <a:pPr lvl="1" eaLnBrk="1" hangingPunct="1">
              <a:lnSpc>
                <a:spcPct val="90000"/>
              </a:lnSpc>
            </a:pPr>
            <a:r>
              <a:rPr lang="en-US" sz="1600" dirty="0" smtClean="0">
                <a:solidFill>
                  <a:srgbClr val="0000CC"/>
                </a:solidFill>
              </a:rPr>
              <a:t>Smallest succeeding LS at a burst point becomes LF for predecessor</a:t>
            </a:r>
          </a:p>
          <a:p>
            <a:pPr lvl="1" eaLnBrk="1" hangingPunct="1">
              <a:lnSpc>
                <a:spcPct val="90000"/>
              </a:lnSpc>
            </a:pPr>
            <a:r>
              <a:rPr lang="en-US" sz="1600" dirty="0" smtClean="0">
                <a:solidFill>
                  <a:srgbClr val="0000CC"/>
                </a:solidFill>
              </a:rPr>
              <a:t>At final node EF=LF</a:t>
            </a:r>
          </a:p>
          <a:p>
            <a:pPr eaLnBrk="1" hangingPunct="1">
              <a:lnSpc>
                <a:spcPct val="90000"/>
              </a:lnSpc>
            </a:pPr>
            <a:endParaRPr lang="en-US" sz="2000" dirty="0" smtClean="0">
              <a:solidFill>
                <a:srgbClr val="0000CC"/>
              </a:solidFill>
            </a:endParaRPr>
          </a:p>
        </p:txBody>
      </p:sp>
      <p:sp>
        <p:nvSpPr>
          <p:cNvPr id="2" name="Slide Number Placeholder 1"/>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a:solidFill>
                  <a:srgbClr val="045C75"/>
                </a:solidFill>
                <a:cs typeface="Arial" charset="0"/>
              </a:rPr>
              <a:t>09-</a:t>
            </a:r>
            <a:fld id="{66966DA5-DB0F-4890-AE20-E95C6A845BBD}" type="slidenum">
              <a:rPr lang="en-US">
                <a:solidFill>
                  <a:srgbClr val="045C75"/>
                </a:solidFill>
                <a:cs typeface="Arial" charset="0"/>
              </a:rPr>
              <a:pPr fontAlgn="base">
                <a:spcBef>
                  <a:spcPct val="0"/>
                </a:spcBef>
                <a:spcAft>
                  <a:spcPct val="0"/>
                </a:spcAft>
                <a:defRPr/>
              </a:pPr>
              <a:t>4</a:t>
            </a:fld>
            <a:endParaRPr lang="en-US">
              <a:solidFill>
                <a:srgbClr val="045C75"/>
              </a:solidFill>
              <a:cs typeface="Arial" charset="0"/>
            </a:endParaRPr>
          </a:p>
        </p:txBody>
      </p:sp>
      <p:sp>
        <p:nvSpPr>
          <p:cNvPr id="3" name="TextBox 2">
            <a:hlinkClick r:id="" action="ppaction://noaction" highlightClick="1">
              <a:snd r:embed="rId3" name="applause.wav"/>
            </a:hlinkClick>
          </p:cNvPr>
          <p:cNvSpPr txBox="1"/>
          <p:nvPr/>
        </p:nvSpPr>
        <p:spPr>
          <a:xfrm>
            <a:off x="4683369" y="1676400"/>
            <a:ext cx="4038600" cy="3046988"/>
          </a:xfrm>
          <a:prstGeom prst="actionButtonSound">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CA" sz="3200" dirty="0" smtClean="0"/>
              <a:t>This is </a:t>
            </a:r>
            <a:r>
              <a:rPr lang="en-CA" sz="3200" b="1" dirty="0" smtClean="0">
                <a:solidFill>
                  <a:srgbClr val="FF0000"/>
                </a:solidFill>
              </a:rPr>
              <a:t>much easier </a:t>
            </a:r>
            <a:r>
              <a:rPr lang="en-CA" sz="3200" dirty="0" smtClean="0"/>
              <a:t>to “</a:t>
            </a:r>
            <a:r>
              <a:rPr lang="en-CA" sz="3200" b="1" dirty="0" smtClean="0"/>
              <a:t>see</a:t>
            </a:r>
            <a:r>
              <a:rPr lang="en-CA" sz="3200" dirty="0" smtClean="0"/>
              <a:t>” by drawing (“doing”) a network diagram and filling out information in the nodes</a:t>
            </a:r>
            <a:endParaRPr lang="en-CA" sz="3200" dirty="0"/>
          </a:p>
        </p:txBody>
      </p:sp>
    </p:spTree>
    <p:extLst>
      <p:ext uri="{BB962C8B-B14F-4D97-AF65-F5344CB8AC3E}">
        <p14:creationId xmlns:p14="http://schemas.microsoft.com/office/powerpoint/2010/main" val="8706392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235"/>
            <a:ext cx="8229600" cy="1068765"/>
          </a:xfrm>
        </p:spPr>
        <p:txBody>
          <a:bodyPr>
            <a:normAutofit fontScale="90000"/>
          </a:bodyPr>
          <a:lstStyle/>
          <a:p>
            <a:r>
              <a:rPr lang="en-US" sz="2800" dirty="0" smtClean="0"/>
              <a:t>Reverse Approach When Probability </a:t>
            </a:r>
            <a:r>
              <a:rPr lang="en-US" sz="2800" dirty="0"/>
              <a:t>of </a:t>
            </a:r>
            <a:r>
              <a:rPr lang="en-US" sz="2800" dirty="0" smtClean="0"/>
              <a:t>Completion is Given</a:t>
            </a:r>
            <a:br>
              <a:rPr lang="en-US" sz="2800" dirty="0" smtClean="0"/>
            </a:br>
            <a:r>
              <a:rPr lang="en-US" sz="2800" b="1" dirty="0">
                <a:solidFill>
                  <a:srgbClr val="FF0000"/>
                </a:solidFill>
              </a:rPr>
              <a:t>We are given a 95% probability, </a:t>
            </a:r>
            <a:r>
              <a:rPr lang="en-US" sz="2800" b="1" dirty="0" smtClean="0">
                <a:solidFill>
                  <a:srgbClr val="FF0000"/>
                </a:solidFill>
              </a:rPr>
              <a:t>what is the scenario date?</a:t>
            </a:r>
            <a:endParaRPr lang="en-US" sz="2800" b="1" dirty="0">
              <a:solidFill>
                <a:srgbClr val="FF0000"/>
              </a:solidFill>
            </a:endParaRPr>
          </a:p>
        </p:txBody>
      </p:sp>
      <p:sp>
        <p:nvSpPr>
          <p:cNvPr id="3" name="Content Placeholder 2"/>
          <p:cNvSpPr>
            <a:spLocks noGrp="1"/>
          </p:cNvSpPr>
          <p:nvPr>
            <p:ph idx="1"/>
          </p:nvPr>
        </p:nvSpPr>
        <p:spPr>
          <a:xfrm>
            <a:off x="289091" y="1193377"/>
            <a:ext cx="8550010" cy="4389437"/>
          </a:xfrm>
        </p:spPr>
        <p:txBody>
          <a:bodyPr/>
          <a:lstStyle/>
          <a:p>
            <a:r>
              <a:rPr lang="en-US" dirty="0" smtClean="0"/>
              <a:t>To determine the due date to achieve a certain probability of a project finishing by a certain date, we use the same formula but in a different order. We are going to use an online tool to help us translate the probability into a Z, and the use the Z table to find the due date. </a:t>
            </a:r>
            <a:br>
              <a:rPr lang="en-US" dirty="0" smtClean="0"/>
            </a:br>
            <a:r>
              <a:rPr lang="en-US" dirty="0"/>
              <a:t/>
            </a:r>
            <a:br>
              <a:rPr lang="en-US" dirty="0"/>
            </a:br>
            <a:r>
              <a:rPr lang="en-US" b="1" dirty="0" smtClean="0"/>
              <a:t>Due Date = Expected date of completion + (Z x </a:t>
            </a:r>
            <a:r>
              <a:rPr lang="el-GR" b="1" dirty="0" smtClean="0"/>
              <a:t>σ</a:t>
            </a:r>
            <a:r>
              <a:rPr lang="en-US" b="1" dirty="0" smtClean="0"/>
              <a:t>)</a:t>
            </a:r>
          </a:p>
          <a:p>
            <a:r>
              <a:rPr lang="en-US" dirty="0" smtClean="0"/>
              <a:t>To </a:t>
            </a:r>
            <a:r>
              <a:rPr lang="en-US" dirty="0"/>
              <a:t>ensure a 95% likelihood of completing on </a:t>
            </a:r>
            <a:r>
              <a:rPr lang="en-US" dirty="0" smtClean="0"/>
              <a:t>time, the Due </a:t>
            </a:r>
            <a:r>
              <a:rPr lang="en-US" dirty="0"/>
              <a:t>Date would have to be </a:t>
            </a:r>
            <a:r>
              <a:rPr lang="en-US" dirty="0" smtClean="0"/>
              <a:t> ________  weeks</a:t>
            </a:r>
            <a:r>
              <a:rPr lang="en-US" dirty="0"/>
              <a:t>.</a:t>
            </a:r>
          </a:p>
          <a:p>
            <a:endParaRPr lang="en-US" dirty="0"/>
          </a:p>
        </p:txBody>
      </p:sp>
      <p:sp>
        <p:nvSpPr>
          <p:cNvPr id="4" name="Slide Number Placeholder 3"/>
          <p:cNvSpPr>
            <a:spLocks noGrp="1"/>
          </p:cNvSpPr>
          <p:nvPr>
            <p:ph type="sldNum" sz="quarter" idx="10"/>
          </p:nvPr>
        </p:nvSpPr>
        <p:spPr/>
        <p:txBody>
          <a:bodyPr/>
          <a:lstStyle/>
          <a:p>
            <a:pPr>
              <a:defRPr/>
            </a:pPr>
            <a:fld id="{373570CC-C189-4011-A74F-DC0FFB08CD88}" type="slidenum">
              <a:rPr lang="en-US" smtClean="0"/>
              <a:pPr>
                <a:defRPr/>
              </a:pPr>
              <a:t>40</a:t>
            </a:fld>
            <a:endParaRPr lang="en-US" dirty="0"/>
          </a:p>
        </p:txBody>
      </p:sp>
      <p:sp>
        <p:nvSpPr>
          <p:cNvPr id="6" name="TextBox 5"/>
          <p:cNvSpPr txBox="1"/>
          <p:nvPr/>
        </p:nvSpPr>
        <p:spPr>
          <a:xfrm>
            <a:off x="694197" y="5739825"/>
            <a:ext cx="7011954" cy="58477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CA" sz="1600" dirty="0"/>
              <a:t>M4 Math is Fun, Standard Normal Distribution Table</a:t>
            </a:r>
            <a:endParaRPr lang="en-CA" sz="1600" dirty="0" smtClean="0"/>
          </a:p>
          <a:p>
            <a:r>
              <a:rPr lang="en-CA" sz="1600" dirty="0">
                <a:hlinkClick r:id="rId2"/>
              </a:rPr>
              <a:t>https://www.mathsisfun.com/data/standard-normal-distribution-table.html</a:t>
            </a:r>
            <a:endParaRPr lang="en-CA" sz="1600" dirty="0"/>
          </a:p>
        </p:txBody>
      </p:sp>
      <p:sp>
        <p:nvSpPr>
          <p:cNvPr id="10" name="Action Button: Sound 9">
            <a:hlinkClick r:id="" action="ppaction://noaction" highlightClick="1">
              <a:snd r:embed="rId3" name="applause.wav"/>
            </a:hlinkClick>
          </p:cNvPr>
          <p:cNvSpPr/>
          <p:nvPr/>
        </p:nvSpPr>
        <p:spPr>
          <a:xfrm>
            <a:off x="694196" y="5037287"/>
            <a:ext cx="7011955" cy="609600"/>
          </a:xfrm>
          <a:prstGeom prst="actionButtonSoun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b="1" dirty="0" smtClean="0">
                <a:solidFill>
                  <a:srgbClr val="FF0000"/>
                </a:solidFill>
              </a:rPr>
              <a:t>Use the link with the interactive chart, and then try using the Z table in this PPT to calculate the Due Date 2 different ways</a:t>
            </a:r>
            <a:endParaRPr lang="en-CA" b="1" dirty="0">
              <a:solidFill>
                <a:srgbClr val="FF0000"/>
              </a:solidFill>
            </a:endParaRP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5798" y="5133550"/>
            <a:ext cx="602003" cy="637992"/>
          </a:xfrm>
          <a:prstGeom prst="rect">
            <a:avLst/>
          </a:prstGeom>
        </p:spPr>
      </p:pic>
      <p:sp>
        <p:nvSpPr>
          <p:cNvPr id="11" name="Octagon 10"/>
          <p:cNvSpPr>
            <a:spLocks noChangeAspect="1"/>
          </p:cNvSpPr>
          <p:nvPr/>
        </p:nvSpPr>
        <p:spPr>
          <a:xfrm>
            <a:off x="8431355" y="5792264"/>
            <a:ext cx="544033" cy="544033"/>
          </a:xfrm>
          <a:prstGeom prst="oct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nstantia"/>
              <a:ea typeface="+mn-ea"/>
              <a:cs typeface="+mn-cs"/>
            </a:endParaRPr>
          </a:p>
        </p:txBody>
      </p:sp>
    </p:spTree>
    <p:extLst>
      <p:ext uri="{BB962C8B-B14F-4D97-AF65-F5344CB8AC3E}">
        <p14:creationId xmlns:p14="http://schemas.microsoft.com/office/powerpoint/2010/main" val="386684916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157014"/>
            <a:ext cx="3505200" cy="909786"/>
          </a:xfrm>
        </p:spPr>
        <p:txBody>
          <a:bodyPr>
            <a:normAutofit/>
          </a:bodyPr>
          <a:lstStyle/>
          <a:p>
            <a:r>
              <a:rPr lang="en-CA" sz="2800" dirty="0" smtClean="0"/>
              <a:t>Probability Distribution Calculations – 2 Ways</a:t>
            </a:r>
            <a:endParaRPr lang="en-CA" sz="2800" dirty="0"/>
          </a:p>
        </p:txBody>
      </p:sp>
      <p:sp>
        <p:nvSpPr>
          <p:cNvPr id="4" name="Slide Number Placeholder 3"/>
          <p:cNvSpPr>
            <a:spLocks noGrp="1"/>
          </p:cNvSpPr>
          <p:nvPr>
            <p:ph type="sldNum" sz="quarter" idx="10"/>
          </p:nvPr>
        </p:nvSpPr>
        <p:spPr/>
        <p:txBody>
          <a:bodyPr/>
          <a:lstStyle/>
          <a:p>
            <a:pPr>
              <a:defRPr/>
            </a:pPr>
            <a:fld id="{373570CC-C189-4011-A74F-DC0FFB08CD88}" type="slidenum">
              <a:rPr lang="en-US" smtClean="0"/>
              <a:pPr>
                <a:defRPr/>
              </a:pPr>
              <a:t>41</a:t>
            </a:fld>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3904" y="98605"/>
            <a:ext cx="5187696" cy="6437376"/>
          </a:xfrm>
          <a:prstGeom prst="rect">
            <a:avLst/>
          </a:prstGeom>
        </p:spPr>
      </p:pic>
      <p:sp>
        <p:nvSpPr>
          <p:cNvPr id="5" name="Action Button: Sound 4">
            <a:hlinkClick r:id="" action="ppaction://noaction" highlightClick="1">
              <a:snd r:embed="rId3" name="applause.wav"/>
            </a:hlinkClick>
          </p:cNvPr>
          <p:cNvSpPr/>
          <p:nvPr/>
        </p:nvSpPr>
        <p:spPr>
          <a:xfrm>
            <a:off x="7696200" y="2133600"/>
            <a:ext cx="1136586" cy="1183693"/>
          </a:xfrm>
          <a:prstGeom prst="actionButtonSoun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smtClean="0"/>
              <a:t>Note the key for the Z Table</a:t>
            </a:r>
            <a:endParaRPr lang="en-CA" dirty="0"/>
          </a:p>
        </p:txBody>
      </p:sp>
      <p:sp>
        <p:nvSpPr>
          <p:cNvPr id="6" name="TextBox 5"/>
          <p:cNvSpPr txBox="1"/>
          <p:nvPr/>
        </p:nvSpPr>
        <p:spPr>
          <a:xfrm>
            <a:off x="175658" y="2667000"/>
            <a:ext cx="3505199" cy="954107"/>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CA" sz="1400" dirty="0"/>
              <a:t>M4 Math is Fun, Standard Normal Distribution Table</a:t>
            </a:r>
            <a:endParaRPr lang="en-CA" sz="1400" dirty="0" smtClean="0"/>
          </a:p>
          <a:p>
            <a:r>
              <a:rPr lang="en-CA" sz="1400" dirty="0">
                <a:hlinkClick r:id="rId4"/>
              </a:rPr>
              <a:t>https://www.mathsisfun.com/data/standard-normal-distribution-table.html</a:t>
            </a:r>
            <a:endParaRPr lang="en-CA" sz="1400" dirty="0"/>
          </a:p>
        </p:txBody>
      </p:sp>
      <p:sp>
        <p:nvSpPr>
          <p:cNvPr id="7" name="TextBox 6"/>
          <p:cNvSpPr txBox="1"/>
          <p:nvPr/>
        </p:nvSpPr>
        <p:spPr>
          <a:xfrm>
            <a:off x="160981" y="1447800"/>
            <a:ext cx="3581399" cy="1200329"/>
          </a:xfrm>
          <a:prstGeom prst="rect">
            <a:avLst/>
          </a:prstGeom>
          <a:solidFill>
            <a:schemeClr val="bg1"/>
          </a:solid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CA" dirty="0">
                <a:solidFill>
                  <a:prstClr val="black"/>
                </a:solidFill>
              </a:rPr>
              <a:t>1</a:t>
            </a:r>
            <a:r>
              <a:rPr kumimoji="0" lang="en-CA" b="0" i="0" u="none" strike="noStrike" kern="1200" cap="none" spc="0" normalizeH="0" baseline="0" noProof="0" dirty="0" smtClean="0">
                <a:ln>
                  <a:noFill/>
                </a:ln>
                <a:solidFill>
                  <a:prstClr val="black"/>
                </a:solidFill>
                <a:effectLst/>
                <a:uLnTx/>
                <a:uFillTx/>
              </a:rPr>
              <a:t>) Using the radio button “up to Z” setting on the interactive chart link below, find the Z for 95%</a:t>
            </a:r>
            <a:r>
              <a:rPr kumimoji="0" lang="en-CA" b="0" i="0" u="none" strike="noStrike" kern="1200" cap="none" spc="0" normalizeH="0" noProof="0" dirty="0" smtClean="0">
                <a:ln>
                  <a:noFill/>
                </a:ln>
                <a:solidFill>
                  <a:prstClr val="black"/>
                </a:solidFill>
                <a:effectLst/>
                <a:uLnTx/>
                <a:uFillTx/>
              </a:rPr>
              <a:t> probability </a:t>
            </a:r>
            <a:endParaRPr kumimoji="0" lang="en-CA" b="0" i="0" u="none" strike="noStrike" kern="1200" cap="none" spc="0" normalizeH="0" baseline="0" noProof="0" dirty="0">
              <a:ln>
                <a:noFill/>
              </a:ln>
              <a:solidFill>
                <a:prstClr val="black"/>
              </a:solidFill>
              <a:effectLst/>
              <a:uLnTx/>
              <a:uFillTx/>
            </a:endParaRPr>
          </a:p>
        </p:txBody>
      </p:sp>
      <p:sp>
        <p:nvSpPr>
          <p:cNvPr id="10" name="TextBox 9"/>
          <p:cNvSpPr txBox="1"/>
          <p:nvPr/>
        </p:nvSpPr>
        <p:spPr>
          <a:xfrm>
            <a:off x="152401" y="3950658"/>
            <a:ext cx="3581399" cy="2585323"/>
          </a:xfrm>
          <a:prstGeom prst="rect">
            <a:avLst/>
          </a:prstGeom>
          <a:solidFill>
            <a:schemeClr val="bg1"/>
          </a:solid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CA" noProof="0" dirty="0">
                <a:solidFill>
                  <a:prstClr val="black"/>
                </a:solidFill>
              </a:rPr>
              <a:t>2</a:t>
            </a:r>
            <a:r>
              <a:rPr kumimoji="0" lang="en-CA" b="0" i="0" u="none" strike="noStrike" kern="1200" cap="none" spc="0" normalizeH="0" baseline="0" noProof="0" dirty="0" smtClean="0">
                <a:ln>
                  <a:noFill/>
                </a:ln>
                <a:solidFill>
                  <a:prstClr val="black"/>
                </a:solidFill>
                <a:effectLst/>
                <a:uLnTx/>
                <a:uFillTx/>
              </a:rPr>
              <a:t>) Using the Z Table on this slide</a:t>
            </a:r>
            <a:r>
              <a:rPr lang="en-CA" dirty="0" smtClean="0">
                <a:solidFill>
                  <a:prstClr val="black"/>
                </a:solidFill>
              </a:rPr>
              <a:t>, </a:t>
            </a:r>
            <a:r>
              <a:rPr kumimoji="0" lang="en-CA" b="0" i="0" u="none" strike="noStrike" kern="1200" cap="none" spc="0" normalizeH="0" baseline="0" noProof="0" dirty="0" smtClean="0">
                <a:ln>
                  <a:noFill/>
                </a:ln>
                <a:solidFill>
                  <a:prstClr val="black"/>
                </a:solidFill>
                <a:effectLst/>
                <a:uLnTx/>
                <a:uFillTx/>
              </a:rPr>
              <a:t>find the Z for 95%</a:t>
            </a:r>
            <a:r>
              <a:rPr kumimoji="0" lang="en-CA" b="0" i="0" u="none" strike="noStrike" kern="1200" cap="none" spc="0" normalizeH="0" noProof="0" dirty="0" smtClean="0">
                <a:ln>
                  <a:noFill/>
                </a:ln>
                <a:solidFill>
                  <a:prstClr val="black"/>
                </a:solidFill>
                <a:effectLst/>
                <a:uLnTx/>
                <a:uFillTx/>
              </a:rPr>
              <a:t> probability, note </a:t>
            </a:r>
            <a:r>
              <a:rPr kumimoji="0" lang="en-CA" b="0" i="0" u="none" strike="noStrike" kern="1200" cap="none" spc="0" normalizeH="0" noProof="0" dirty="0" err="1" smtClean="0">
                <a:ln>
                  <a:noFill/>
                </a:ln>
                <a:solidFill>
                  <a:prstClr val="black"/>
                </a:solidFill>
                <a:effectLst/>
                <a:uLnTx/>
                <a:uFillTx/>
              </a:rPr>
              <a:t>th</a:t>
            </a:r>
            <a:r>
              <a:rPr lang="en-CA" dirty="0" smtClean="0">
                <a:solidFill>
                  <a:prstClr val="black"/>
                </a:solidFill>
              </a:rPr>
              <a:t>e legend in the top right of the table.  You can’t look up 95% directly, the legend indicates the yellow area only covers up to ½ of the area under the curve, you’d have to look up 45% or 0.45</a:t>
            </a:r>
            <a:endParaRPr kumimoji="0" lang="en-CA" b="0" i="0" u="none" strike="noStrike" kern="1200" cap="none" spc="0" normalizeH="0" baseline="0" noProof="0" dirty="0">
              <a:ln>
                <a:noFill/>
              </a:ln>
              <a:solidFill>
                <a:prstClr val="black"/>
              </a:solidFill>
              <a:effectLst/>
              <a:uLnTx/>
              <a:uFillTx/>
            </a:endParaRPr>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10600" y="104280"/>
            <a:ext cx="457033" cy="457033"/>
          </a:xfrm>
          <a:prstGeom prst="rect">
            <a:avLst/>
          </a:prstGeom>
        </p:spPr>
      </p:pic>
    </p:spTree>
    <p:extLst>
      <p:ext uri="{BB962C8B-B14F-4D97-AF65-F5344CB8AC3E}">
        <p14:creationId xmlns:p14="http://schemas.microsoft.com/office/powerpoint/2010/main" val="138572973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8229600" cy="1143000"/>
          </a:xfrm>
        </p:spPr>
        <p:txBody>
          <a:bodyPr>
            <a:normAutofit fontScale="90000"/>
          </a:bodyPr>
          <a:lstStyle/>
          <a:p>
            <a:r>
              <a:rPr lang="en-US" dirty="0"/>
              <a:t>Probability of Project Completion (cont’d</a:t>
            </a:r>
            <a:r>
              <a:rPr lang="en-US" dirty="0" smtClean="0"/>
              <a:t>)</a:t>
            </a:r>
            <a:br>
              <a:rPr lang="en-US" dirty="0" smtClean="0"/>
            </a:br>
            <a:r>
              <a:rPr lang="en-US" b="1" dirty="0">
                <a:solidFill>
                  <a:srgbClr val="FF0000"/>
                </a:solidFill>
              </a:rPr>
              <a:t>What would be the scenario date?</a:t>
            </a:r>
            <a:endParaRPr lang="en-US" dirty="0"/>
          </a:p>
        </p:txBody>
      </p:sp>
      <p:sp>
        <p:nvSpPr>
          <p:cNvPr id="3" name="Content Placeholder 2"/>
          <p:cNvSpPr>
            <a:spLocks noGrp="1"/>
          </p:cNvSpPr>
          <p:nvPr>
            <p:ph idx="1"/>
          </p:nvPr>
        </p:nvSpPr>
        <p:spPr>
          <a:xfrm>
            <a:off x="457200" y="1482803"/>
            <a:ext cx="8229600" cy="4389437"/>
          </a:xfrm>
        </p:spPr>
        <p:txBody>
          <a:bodyPr/>
          <a:lstStyle/>
          <a:p>
            <a:r>
              <a:rPr lang="en-US" dirty="0" smtClean="0"/>
              <a:t>To determine the due date to achieve a certain probability of a project finishing by a certain date </a:t>
            </a:r>
          </a:p>
          <a:p>
            <a:pPr marL="0" indent="0">
              <a:buNone/>
            </a:pPr>
            <a:r>
              <a:rPr lang="en-US" dirty="0" smtClean="0"/>
              <a:t>Due Date = Expected date of completion + (Z x </a:t>
            </a:r>
            <a:r>
              <a:rPr lang="el-GR" dirty="0" smtClean="0"/>
              <a:t>σ</a:t>
            </a:r>
            <a:r>
              <a:rPr lang="en-US" dirty="0" smtClean="0"/>
              <a:t>)</a:t>
            </a:r>
          </a:p>
          <a:p>
            <a:r>
              <a:rPr lang="en-US" dirty="0" smtClean="0"/>
              <a:t>To </a:t>
            </a:r>
            <a:r>
              <a:rPr lang="en-US" dirty="0"/>
              <a:t>ensure a 95% likelihood of completing on time Z = </a:t>
            </a:r>
            <a:r>
              <a:rPr lang="en-US" dirty="0" smtClean="0"/>
              <a:t>1.64  (or 1.65 see below).  Due </a:t>
            </a:r>
            <a:r>
              <a:rPr lang="en-US" dirty="0"/>
              <a:t>Date would have to </a:t>
            </a:r>
            <a:r>
              <a:rPr lang="en-US" dirty="0" smtClean="0"/>
              <a:t>be:</a:t>
            </a:r>
          </a:p>
          <a:p>
            <a:r>
              <a:rPr lang="en-US" dirty="0"/>
              <a:t>30 + </a:t>
            </a:r>
            <a:r>
              <a:rPr lang="en-US" dirty="0" smtClean="0"/>
              <a:t>1.64 </a:t>
            </a:r>
            <a:r>
              <a:rPr lang="en-US" dirty="0"/>
              <a:t>x </a:t>
            </a:r>
            <a:r>
              <a:rPr lang="el-GR" dirty="0"/>
              <a:t>σ</a:t>
            </a:r>
            <a:r>
              <a:rPr lang="en-CA" dirty="0"/>
              <a:t> (standard deviation)</a:t>
            </a:r>
            <a:r>
              <a:rPr lang="el-GR" dirty="0"/>
              <a:t> </a:t>
            </a:r>
            <a:r>
              <a:rPr lang="en-US" dirty="0"/>
              <a:t>=</a:t>
            </a:r>
            <a:br>
              <a:rPr lang="en-US" dirty="0"/>
            </a:br>
            <a:r>
              <a:rPr lang="en-US" dirty="0"/>
              <a:t>30 + </a:t>
            </a:r>
            <a:r>
              <a:rPr lang="en-US" dirty="0" smtClean="0"/>
              <a:t>1.64 </a:t>
            </a:r>
            <a:r>
              <a:rPr lang="en-US" dirty="0"/>
              <a:t>x 2.78 = </a:t>
            </a:r>
            <a:r>
              <a:rPr lang="en-US" dirty="0" smtClean="0"/>
              <a:t>34.559 weeks ≈ 34.6 weeks</a:t>
            </a:r>
            <a:br>
              <a:rPr lang="en-US" dirty="0" smtClean="0"/>
            </a:br>
            <a:endParaRPr lang="en-US" dirty="0"/>
          </a:p>
          <a:p>
            <a:r>
              <a:rPr lang="en-US" dirty="0" smtClean="0"/>
              <a:t>But using the interactive chart link, you might have picked 1.65 for Z as you can’t select exactly 95%</a:t>
            </a:r>
            <a:br>
              <a:rPr lang="en-US" dirty="0" smtClean="0"/>
            </a:br>
            <a:r>
              <a:rPr lang="en-US" dirty="0" smtClean="0"/>
              <a:t>30 </a:t>
            </a:r>
            <a:r>
              <a:rPr lang="en-US" dirty="0"/>
              <a:t>+ </a:t>
            </a:r>
            <a:r>
              <a:rPr lang="en-US" dirty="0" smtClean="0"/>
              <a:t>1.65 x 2.78 </a:t>
            </a:r>
            <a:r>
              <a:rPr lang="en-US" dirty="0"/>
              <a:t>= 34.587 </a:t>
            </a:r>
            <a:r>
              <a:rPr lang="en-US" dirty="0" smtClean="0"/>
              <a:t>weeks ≈ </a:t>
            </a:r>
            <a:r>
              <a:rPr lang="en-US" dirty="0"/>
              <a:t>34.6 weeks</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373570CC-C189-4011-A74F-DC0FFB08CD88}" type="slidenum">
              <a:rPr lang="en-US" smtClean="0"/>
              <a:pPr>
                <a:defRPr/>
              </a:pPr>
              <a:t>42</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0600" y="104280"/>
            <a:ext cx="457033" cy="457033"/>
          </a:xfrm>
          <a:prstGeom prst="rect">
            <a:avLst/>
          </a:prstGeom>
        </p:spPr>
      </p:pic>
    </p:spTree>
    <p:extLst>
      <p:ext uri="{BB962C8B-B14F-4D97-AF65-F5344CB8AC3E}">
        <p14:creationId xmlns:p14="http://schemas.microsoft.com/office/powerpoint/2010/main" val="296315796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a:xfrm>
            <a:off x="457200" y="228600"/>
            <a:ext cx="8229600" cy="1143000"/>
          </a:xfrm>
        </p:spPr>
        <p:txBody>
          <a:bodyPr/>
          <a:lstStyle/>
          <a:p>
            <a:pPr eaLnBrk="1" hangingPunct="1"/>
            <a:r>
              <a:rPr lang="en-US" b="1" dirty="0" smtClean="0"/>
              <a:t>Summary</a:t>
            </a:r>
          </a:p>
        </p:txBody>
      </p:sp>
      <p:sp>
        <p:nvSpPr>
          <p:cNvPr id="3" name="Content Placeholder 2"/>
          <p:cNvSpPr>
            <a:spLocks noGrp="1"/>
          </p:cNvSpPr>
          <p:nvPr>
            <p:ph idx="1"/>
          </p:nvPr>
        </p:nvSpPr>
        <p:spPr>
          <a:xfrm>
            <a:off x="457200" y="1143000"/>
            <a:ext cx="8229600" cy="5339862"/>
          </a:xfrm>
        </p:spPr>
        <p:txBody>
          <a:bodyPr>
            <a:noAutofit/>
          </a:bodyPr>
          <a:lstStyle/>
          <a:p>
            <a:pPr eaLnBrk="1" fontAlgn="auto" hangingPunct="1">
              <a:spcAft>
                <a:spcPts val="0"/>
              </a:spcAft>
              <a:buClr>
                <a:schemeClr val="accent3"/>
              </a:buClr>
              <a:defRPr/>
            </a:pPr>
            <a:r>
              <a:rPr lang="en-US" sz="2400" dirty="0" smtClean="0"/>
              <a:t>Constructing the critical path for a project schedule network via </a:t>
            </a:r>
            <a:r>
              <a:rPr lang="en-US" sz="2400" b="1" dirty="0" smtClean="0"/>
              <a:t>forward and backward passes</a:t>
            </a:r>
            <a:r>
              <a:rPr lang="en-US" sz="2400" dirty="0" smtClean="0"/>
              <a:t>.</a:t>
            </a:r>
          </a:p>
          <a:p>
            <a:pPr eaLnBrk="1" fontAlgn="auto" hangingPunct="1">
              <a:spcAft>
                <a:spcPts val="0"/>
              </a:spcAft>
              <a:buClr>
                <a:schemeClr val="accent3"/>
              </a:buClr>
              <a:defRPr/>
            </a:pPr>
            <a:r>
              <a:rPr lang="en-US" sz="2400" dirty="0" smtClean="0"/>
              <a:t>Identifying how to determine activity </a:t>
            </a:r>
            <a:r>
              <a:rPr lang="en-US" sz="2400" b="1" dirty="0" smtClean="0"/>
              <a:t>float/slack</a:t>
            </a:r>
            <a:r>
              <a:rPr lang="en-US" sz="2400" dirty="0" smtClean="0"/>
              <a:t>.</a:t>
            </a:r>
          </a:p>
          <a:p>
            <a:pPr eaLnBrk="1" fontAlgn="auto" hangingPunct="1">
              <a:spcAft>
                <a:spcPts val="0"/>
              </a:spcAft>
              <a:buClr>
                <a:schemeClr val="accent3"/>
              </a:buClr>
              <a:defRPr/>
            </a:pPr>
            <a:r>
              <a:rPr lang="en-US" sz="2400" dirty="0"/>
              <a:t>For </a:t>
            </a:r>
            <a:r>
              <a:rPr lang="en-US" sz="2400" b="1" dirty="0"/>
              <a:t>duration</a:t>
            </a:r>
            <a:r>
              <a:rPr lang="en-US" sz="2400" dirty="0"/>
              <a:t> estimates, apply common forms of estimation for project work, including ROM, ballpark estimates and definitive </a:t>
            </a:r>
            <a:r>
              <a:rPr lang="en-US" sz="2400" dirty="0" smtClean="0"/>
              <a:t>estimates – with PMBOK estimates as well.</a:t>
            </a:r>
          </a:p>
          <a:p>
            <a:pPr eaLnBrk="1" fontAlgn="auto" hangingPunct="1">
              <a:spcAft>
                <a:spcPts val="0"/>
              </a:spcAft>
              <a:buClr>
                <a:schemeClr val="accent3"/>
              </a:buClr>
              <a:defRPr/>
            </a:pPr>
            <a:r>
              <a:rPr lang="en-US" sz="2400" dirty="0" smtClean="0"/>
              <a:t>Laddering and Hammocks</a:t>
            </a:r>
            <a:endParaRPr lang="en-US" sz="2400" dirty="0"/>
          </a:p>
          <a:p>
            <a:pPr marL="274320" indent="-274320" eaLnBrk="1" fontAlgn="auto" hangingPunct="1">
              <a:spcAft>
                <a:spcPts val="0"/>
              </a:spcAft>
              <a:buClr>
                <a:schemeClr val="accent3"/>
              </a:buClr>
              <a:buFont typeface="Wingdings 2"/>
              <a:buChar char=""/>
              <a:defRPr/>
            </a:pPr>
            <a:r>
              <a:rPr lang="en-US" sz="2400" dirty="0" smtClean="0"/>
              <a:t>Understand </a:t>
            </a:r>
            <a:r>
              <a:rPr lang="en-US" sz="2400" dirty="0"/>
              <a:t>the steps that can be employed to </a:t>
            </a:r>
            <a:r>
              <a:rPr lang="en-US" sz="2400" b="1" dirty="0"/>
              <a:t>reduce the critical path</a:t>
            </a:r>
            <a:r>
              <a:rPr lang="en-US" sz="2400" dirty="0"/>
              <a:t>.</a:t>
            </a:r>
          </a:p>
          <a:p>
            <a:pPr eaLnBrk="1" fontAlgn="auto" hangingPunct="1">
              <a:spcAft>
                <a:spcPts val="0"/>
              </a:spcAft>
              <a:buClr>
                <a:schemeClr val="accent3"/>
              </a:buClr>
              <a:defRPr/>
            </a:pPr>
            <a:r>
              <a:rPr lang="en-US" sz="2400" dirty="0"/>
              <a:t>Duration Contingency Reserves</a:t>
            </a:r>
          </a:p>
          <a:p>
            <a:pPr eaLnBrk="1" fontAlgn="auto" hangingPunct="1">
              <a:spcAft>
                <a:spcPts val="0"/>
              </a:spcAft>
              <a:buClr>
                <a:schemeClr val="accent3"/>
              </a:buClr>
              <a:defRPr/>
            </a:pPr>
            <a:r>
              <a:rPr lang="en-US" sz="2400" dirty="0" smtClean="0"/>
              <a:t>Calculate </a:t>
            </a:r>
            <a:r>
              <a:rPr lang="en-US" sz="2400" dirty="0"/>
              <a:t>the </a:t>
            </a:r>
            <a:r>
              <a:rPr lang="en-US" sz="2400" b="1" dirty="0"/>
              <a:t>probability of a </a:t>
            </a:r>
            <a:r>
              <a:rPr lang="en-US" sz="2400" b="1" u="sng" dirty="0"/>
              <a:t>project</a:t>
            </a:r>
            <a:r>
              <a:rPr lang="en-US" sz="2400" b="1" dirty="0"/>
              <a:t> finishing on time using Statistical PERT </a:t>
            </a:r>
            <a:r>
              <a:rPr lang="en-US" sz="2400" dirty="0"/>
              <a:t>estimates</a:t>
            </a:r>
            <a:r>
              <a:rPr lang="en-US" sz="2400" dirty="0" smtClean="0"/>
              <a:t>.</a:t>
            </a:r>
          </a:p>
          <a:p>
            <a:pPr eaLnBrk="1" fontAlgn="auto" hangingPunct="1">
              <a:spcAft>
                <a:spcPts val="0"/>
              </a:spcAft>
              <a:buClr>
                <a:schemeClr val="accent3"/>
              </a:buClr>
              <a:defRPr/>
            </a:pPr>
            <a:endParaRPr lang="en-US" sz="2400" dirty="0"/>
          </a:p>
          <a:p>
            <a:pPr marL="274320" indent="-274320" eaLnBrk="1" fontAlgn="auto" hangingPunct="1">
              <a:spcAft>
                <a:spcPts val="0"/>
              </a:spcAft>
              <a:buClr>
                <a:schemeClr val="accent3"/>
              </a:buClr>
              <a:buFont typeface="Wingdings 2"/>
              <a:buChar char=""/>
              <a:defRPr/>
            </a:pPr>
            <a:endParaRPr lang="en-US" sz="2400" dirty="0"/>
          </a:p>
        </p:txBody>
      </p:sp>
      <p:sp>
        <p:nvSpPr>
          <p:cNvPr id="4" name="Slide Number Placeholder 3"/>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a:solidFill>
                  <a:srgbClr val="045C75"/>
                </a:solidFill>
                <a:cs typeface="Arial" charset="0"/>
              </a:rPr>
              <a:t>09-</a:t>
            </a:r>
            <a:fld id="{1A728896-8ACF-4AEB-9659-D0D308D54EB5}" type="slidenum">
              <a:rPr lang="en-US">
                <a:solidFill>
                  <a:srgbClr val="045C75"/>
                </a:solidFill>
                <a:cs typeface="Arial" charset="0"/>
              </a:rPr>
              <a:pPr fontAlgn="base">
                <a:spcBef>
                  <a:spcPct val="0"/>
                </a:spcBef>
                <a:spcAft>
                  <a:spcPct val="0"/>
                </a:spcAft>
                <a:defRPr/>
              </a:pPr>
              <a:t>43</a:t>
            </a:fld>
            <a:endParaRPr lang="en-US">
              <a:solidFill>
                <a:srgbClr val="045C75"/>
              </a:solidFill>
              <a:cs typeface="Arial"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Homework</a:t>
            </a:r>
            <a:endParaRPr lang="en-US" dirty="0"/>
          </a:p>
        </p:txBody>
      </p:sp>
      <p:sp>
        <p:nvSpPr>
          <p:cNvPr id="3" name="Content Placeholder 2"/>
          <p:cNvSpPr>
            <a:spLocks noGrp="1"/>
          </p:cNvSpPr>
          <p:nvPr>
            <p:ph idx="1"/>
          </p:nvPr>
        </p:nvSpPr>
        <p:spPr>
          <a:xfrm>
            <a:off x="457200" y="1447801"/>
            <a:ext cx="8229600" cy="4876800"/>
          </a:xfrm>
        </p:spPr>
        <p:txBody>
          <a:bodyPr/>
          <a:lstStyle/>
          <a:p>
            <a:r>
              <a:rPr lang="en-US" sz="2800" b="1" dirty="0"/>
              <a:t>Refer to the Start Here </a:t>
            </a:r>
            <a:r>
              <a:rPr lang="en-US" sz="3200" b="1" dirty="0"/>
              <a:t>section</a:t>
            </a:r>
            <a:r>
              <a:rPr lang="en-US" sz="2800" b="1" dirty="0"/>
              <a:t> of this module </a:t>
            </a:r>
          </a:p>
          <a:p>
            <a:r>
              <a:rPr lang="en-CA" sz="2800" dirty="0" smtClean="0"/>
              <a:t>Read for the </a:t>
            </a:r>
            <a:r>
              <a:rPr lang="en-CA" sz="2800" b="1" u="sng" dirty="0" smtClean="0"/>
              <a:t>next</a:t>
            </a:r>
            <a:r>
              <a:rPr lang="en-CA" sz="2800" dirty="0" smtClean="0"/>
              <a:t> module </a:t>
            </a:r>
            <a:endParaRPr lang="en-CA" sz="2800" dirty="0"/>
          </a:p>
          <a:p>
            <a:pPr lvl="1"/>
            <a:r>
              <a:rPr lang="en-CA" dirty="0"/>
              <a:t>Kerzner 12th Ed p  432-442, 11th p. 620-633</a:t>
            </a:r>
          </a:p>
          <a:p>
            <a:pPr lvl="1"/>
            <a:r>
              <a:rPr lang="en-CA" dirty="0"/>
              <a:t>PMBOK 6th Ed  6.2-6.6, 5th 6.2-6.7</a:t>
            </a:r>
            <a:endParaRPr lang="en-US" sz="2800" dirty="0"/>
          </a:p>
          <a:p>
            <a:r>
              <a:rPr lang="en-CA" sz="2800" dirty="0"/>
              <a:t>Review PPT files with solutions</a:t>
            </a:r>
          </a:p>
          <a:p>
            <a:r>
              <a:rPr lang="en-CA" sz="2800" dirty="0"/>
              <a:t>Assignments, practice quizzes and graded quizzes, check the Course at a Glance and  FOL/Content/Course Assignments &amp; </a:t>
            </a:r>
            <a:r>
              <a:rPr lang="en-CA" sz="2800" dirty="0" smtClean="0"/>
              <a:t>FOL/Evaluations/Quizzes</a:t>
            </a:r>
            <a:endParaRPr lang="en-CA" sz="2800" dirty="0"/>
          </a:p>
          <a:p>
            <a:endParaRPr lang="en-US" sz="2800" dirty="0" smtClean="0"/>
          </a:p>
          <a:p>
            <a:pPr marL="393700" lvl="1" indent="0">
              <a:buNone/>
            </a:pPr>
            <a:endParaRPr lang="en-US" dirty="0" smtClean="0"/>
          </a:p>
          <a:p>
            <a:pPr lvl="1"/>
            <a:endParaRPr lang="en-US" dirty="0"/>
          </a:p>
        </p:txBody>
      </p:sp>
      <p:sp>
        <p:nvSpPr>
          <p:cNvPr id="4" name="Slide Number Placeholder 3"/>
          <p:cNvSpPr>
            <a:spLocks noGrp="1"/>
          </p:cNvSpPr>
          <p:nvPr>
            <p:ph type="sldNum" sz="quarter" idx="10"/>
          </p:nvPr>
        </p:nvSpPr>
        <p:spPr/>
        <p:txBody>
          <a:bodyPr/>
          <a:lstStyle/>
          <a:p>
            <a:pPr>
              <a:defRPr/>
            </a:pPr>
            <a:fld id="{373570CC-C189-4011-A74F-DC0FFB08CD88}" type="slidenum">
              <a:rPr lang="en-US" smtClean="0"/>
              <a:pPr>
                <a:defRPr/>
              </a:pPr>
              <a:t>44</a:t>
            </a:fld>
            <a:endParaRPr lang="en-US" dirty="0"/>
          </a:p>
        </p:txBody>
      </p:sp>
    </p:spTree>
    <p:extLst>
      <p:ext uri="{BB962C8B-B14F-4D97-AF65-F5344CB8AC3E}">
        <p14:creationId xmlns:p14="http://schemas.microsoft.com/office/powerpoint/2010/main" val="190732374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5" name="Picture 4" descr="copyright"/>
          <p:cNvPicPr>
            <a:picLocks noChangeAspect="1" noChangeArrowheads="1"/>
          </p:cNvPicPr>
          <p:nvPr/>
        </p:nvPicPr>
        <p:blipFill>
          <a:blip r:embed="rId2"/>
          <a:srcRect/>
          <a:stretch>
            <a:fillRect/>
          </a:stretch>
        </p:blipFill>
        <p:spPr bwMode="auto">
          <a:xfrm>
            <a:off x="0" y="2136775"/>
            <a:ext cx="9144000" cy="2857500"/>
          </a:xfrm>
          <a:prstGeom prst="rect">
            <a:avLst/>
          </a:prstGeom>
          <a:noFill/>
          <a:ln w="9525">
            <a:noFill/>
            <a:miter lim="800000"/>
            <a:headEnd/>
            <a:tailEnd/>
          </a:ln>
        </p:spPr>
      </p:pic>
      <p:sp>
        <p:nvSpPr>
          <p:cNvPr id="52226" name="Footer Placeholder 18"/>
          <p:cNvSpPr txBox="1">
            <a:spLocks/>
          </p:cNvSpPr>
          <p:nvPr/>
        </p:nvSpPr>
        <p:spPr bwMode="auto">
          <a:xfrm>
            <a:off x="152400" y="6553200"/>
            <a:ext cx="5867400" cy="228600"/>
          </a:xfrm>
          <a:prstGeom prst="rect">
            <a:avLst/>
          </a:prstGeom>
          <a:noFill/>
          <a:ln w="9525">
            <a:noFill/>
            <a:miter lim="800000"/>
            <a:headEnd/>
            <a:tailEnd/>
          </a:ln>
        </p:spPr>
        <p:txBody>
          <a:bodyPr lIns="0" tIns="0" rIns="0" bIns="0" anchor="b"/>
          <a:lstStyle/>
          <a:p>
            <a:r>
              <a:rPr lang="en-US" sz="1200">
                <a:solidFill>
                  <a:srgbClr val="045C75"/>
                </a:solidFill>
                <a:latin typeface="Constantia" pitchFamily="18" charset="0"/>
              </a:rPr>
              <a:t>Copyright © 2013 Pearson Education, Inc. Publishing as Prentice Hall</a:t>
            </a:r>
          </a:p>
        </p:txBody>
      </p:sp>
      <p:sp>
        <p:nvSpPr>
          <p:cNvPr id="2" name="Slide Number Placeholder 1"/>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a:solidFill>
                  <a:srgbClr val="045C75"/>
                </a:solidFill>
                <a:cs typeface="Arial" charset="0"/>
              </a:rPr>
              <a:t>09-</a:t>
            </a:r>
            <a:fld id="{2FA9867E-DCAF-44E6-949A-0FBD43527642}" type="slidenum">
              <a:rPr lang="en-US">
                <a:solidFill>
                  <a:srgbClr val="045C75"/>
                </a:solidFill>
                <a:cs typeface="Arial" charset="0"/>
              </a:rPr>
              <a:pPr fontAlgn="base">
                <a:spcBef>
                  <a:spcPct val="0"/>
                </a:spcBef>
                <a:spcAft>
                  <a:spcPct val="0"/>
                </a:spcAft>
                <a:defRPr/>
              </a:pPr>
              <a:t>45</a:t>
            </a:fld>
            <a:endParaRPr lang="en-US">
              <a:solidFill>
                <a:srgbClr val="045C75"/>
              </a:solidFill>
              <a:cs typeface="Arial" charset="0"/>
            </a:endParaRPr>
          </a:p>
        </p:txBody>
      </p:sp>
    </p:spTree>
    <p:extLst>
      <p:ext uri="{BB962C8B-B14F-4D97-AF65-F5344CB8AC3E}">
        <p14:creationId xmlns:p14="http://schemas.microsoft.com/office/powerpoint/2010/main" val="25207803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For the Project </a:t>
            </a:r>
            <a:r>
              <a:rPr lang="en-US" b="1" dirty="0" smtClean="0"/>
              <a:t>Delta</a:t>
            </a:r>
            <a:r>
              <a:rPr lang="en-US" dirty="0" smtClean="0"/>
              <a:t> info on the next page:</a:t>
            </a:r>
            <a:endParaRPr lang="en-US" dirty="0"/>
          </a:p>
        </p:txBody>
      </p:sp>
      <p:sp>
        <p:nvSpPr>
          <p:cNvPr id="3" name="Content Placeholder 2"/>
          <p:cNvSpPr>
            <a:spLocks noGrp="1"/>
          </p:cNvSpPr>
          <p:nvPr>
            <p:ph idx="1"/>
          </p:nvPr>
        </p:nvSpPr>
        <p:spPr/>
        <p:txBody>
          <a:bodyPr/>
          <a:lstStyle/>
          <a:p>
            <a:r>
              <a:rPr lang="en-US" dirty="0" smtClean="0"/>
              <a:t>Create a Network Diagram</a:t>
            </a:r>
          </a:p>
          <a:p>
            <a:r>
              <a:rPr lang="en-US" dirty="0" smtClean="0"/>
              <a:t>Label nodes with ES, EF, LS, LF, Float, Duration, ID number and Activity  Descriptor</a:t>
            </a:r>
          </a:p>
          <a:p>
            <a:r>
              <a:rPr lang="en-US" dirty="0" smtClean="0"/>
              <a:t>Identify the Critical Path</a:t>
            </a:r>
            <a:endParaRPr lang="en-US" dirty="0"/>
          </a:p>
        </p:txBody>
      </p:sp>
      <p:sp>
        <p:nvSpPr>
          <p:cNvPr id="4" name="Slide Number Placeholder 3"/>
          <p:cNvSpPr>
            <a:spLocks noGrp="1"/>
          </p:cNvSpPr>
          <p:nvPr>
            <p:ph type="sldNum" sz="quarter" idx="10"/>
          </p:nvPr>
        </p:nvSpPr>
        <p:spPr/>
        <p:txBody>
          <a:bodyPr/>
          <a:lstStyle/>
          <a:p>
            <a:pPr>
              <a:defRPr/>
            </a:pPr>
            <a:fld id="{373570CC-C189-4011-A74F-DC0FFB08CD88}" type="slidenum">
              <a:rPr lang="en-US" smtClean="0"/>
              <a:pPr>
                <a:defRPr/>
              </a:pPr>
              <a:t>5</a:t>
            </a:fld>
            <a:endParaRPr lang="en-US" dirty="0"/>
          </a:p>
        </p:txBody>
      </p:sp>
      <p:sp>
        <p:nvSpPr>
          <p:cNvPr id="5" name="Action Button: Help 4">
            <a:hlinkClick r:id="" action="ppaction://noaction" highlightClick="1"/>
          </p:cNvPr>
          <p:cNvSpPr/>
          <p:nvPr/>
        </p:nvSpPr>
        <p:spPr>
          <a:xfrm>
            <a:off x="3200400" y="5486400"/>
            <a:ext cx="2832464" cy="1018645"/>
          </a:xfrm>
          <a:prstGeom prst="actionButtonHelp">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smtClean="0"/>
              <a:t>What does float or slack mean?</a:t>
            </a:r>
            <a:endParaRPr lang="en-US" sz="24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5831715"/>
            <a:ext cx="999831" cy="707197"/>
          </a:xfrm>
          <a:prstGeom prst="rect">
            <a:avLst/>
          </a:prstGeom>
        </p:spPr>
      </p:pic>
    </p:spTree>
    <p:extLst>
      <p:ext uri="{BB962C8B-B14F-4D97-AF65-F5344CB8AC3E}">
        <p14:creationId xmlns:p14="http://schemas.microsoft.com/office/powerpoint/2010/main" val="28390956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533400"/>
            <a:ext cx="8305800" cy="1143000"/>
          </a:xfrm>
        </p:spPr>
        <p:txBody>
          <a:bodyPr/>
          <a:lstStyle/>
          <a:p>
            <a:pPr eaLnBrk="1" fontAlgn="auto" hangingPunct="1">
              <a:spcAft>
                <a:spcPts val="0"/>
              </a:spcAft>
              <a:defRPr/>
            </a:pPr>
            <a:r>
              <a:rPr lang="en-US" b="1" dirty="0" smtClean="0"/>
              <a:t>Project </a:t>
            </a:r>
            <a:r>
              <a:rPr lang="en-US" b="1" u="sng" dirty="0" smtClean="0"/>
              <a:t>Delta</a:t>
            </a:r>
            <a:r>
              <a:rPr lang="en-US" b="1" dirty="0" smtClean="0"/>
              <a:t> Information</a:t>
            </a:r>
            <a:endParaRPr lang="en-US" b="1" dirty="0"/>
          </a:p>
        </p:txBody>
      </p:sp>
      <p:sp>
        <p:nvSpPr>
          <p:cNvPr id="4" name="Slide Number Placeholder 3"/>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a:solidFill>
                  <a:srgbClr val="045C75"/>
                </a:solidFill>
                <a:cs typeface="Arial" charset="0"/>
              </a:rPr>
              <a:t>09-</a:t>
            </a:r>
            <a:fld id="{291CDD13-7B30-41EB-B774-9AC6297975C7}" type="slidenum">
              <a:rPr lang="en-US">
                <a:solidFill>
                  <a:srgbClr val="045C75"/>
                </a:solidFill>
                <a:cs typeface="Arial" charset="0"/>
              </a:rPr>
              <a:pPr fontAlgn="base">
                <a:spcBef>
                  <a:spcPct val="0"/>
                </a:spcBef>
                <a:spcAft>
                  <a:spcPct val="0"/>
                </a:spcAft>
                <a:defRPr/>
              </a:pPr>
              <a:t>6</a:t>
            </a:fld>
            <a:endParaRPr lang="en-US">
              <a:solidFill>
                <a:srgbClr val="045C75"/>
              </a:solidFill>
              <a:cs typeface="Arial"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19395" y="533400"/>
            <a:ext cx="2643606" cy="1299330"/>
          </a:xfrm>
          <a:prstGeom prst="rect">
            <a:avLst/>
          </a:prstGeom>
        </p:spPr>
      </p:pic>
      <p:grpSp>
        <p:nvGrpSpPr>
          <p:cNvPr id="3" name="Group 2"/>
          <p:cNvGrpSpPr/>
          <p:nvPr/>
        </p:nvGrpSpPr>
        <p:grpSpPr>
          <a:xfrm>
            <a:off x="304800" y="1989059"/>
            <a:ext cx="8458200" cy="4343400"/>
            <a:chOff x="228600" y="1752600"/>
            <a:chExt cx="8458200" cy="4343400"/>
          </a:xfrm>
        </p:grpSpPr>
        <p:pic>
          <p:nvPicPr>
            <p:cNvPr id="40963" name="Picture 2"/>
            <p:cNvPicPr>
              <a:picLocks noChangeAspect="1" noChangeArrowheads="1"/>
            </p:cNvPicPr>
            <p:nvPr/>
          </p:nvPicPr>
          <p:blipFill>
            <a:blip r:embed="rId3"/>
            <a:srcRect/>
            <a:stretch>
              <a:fillRect/>
            </a:stretch>
          </p:blipFill>
          <p:spPr bwMode="auto">
            <a:xfrm>
              <a:off x="228600" y="1752600"/>
              <a:ext cx="8458200" cy="4343400"/>
            </a:xfrm>
            <a:prstGeom prst="rect">
              <a:avLst/>
            </a:prstGeom>
            <a:noFill/>
            <a:ln w="9525">
              <a:solidFill>
                <a:schemeClr val="tx1"/>
              </a:solidFill>
              <a:miter lim="800000"/>
              <a:headEnd/>
              <a:tailEnd/>
            </a:ln>
          </p:spPr>
        </p:pic>
        <p:sp>
          <p:nvSpPr>
            <p:cNvPr id="40965" name="TextBox 7"/>
            <p:cNvSpPr txBox="1">
              <a:spLocks noChangeArrowheads="1"/>
            </p:cNvSpPr>
            <p:nvPr/>
          </p:nvSpPr>
          <p:spPr bwMode="auto">
            <a:xfrm>
              <a:off x="7489825" y="1770185"/>
              <a:ext cx="715260" cy="246221"/>
            </a:xfrm>
            <a:prstGeom prst="rect">
              <a:avLst/>
            </a:prstGeom>
            <a:noFill/>
            <a:ln w="9525">
              <a:noFill/>
              <a:miter lim="800000"/>
              <a:headEnd/>
              <a:tailEnd/>
            </a:ln>
          </p:spPr>
          <p:txBody>
            <a:bodyPr wrap="none">
              <a:spAutoFit/>
            </a:bodyPr>
            <a:lstStyle/>
            <a:p>
              <a:r>
                <a:rPr lang="en-US" sz="1000" dirty="0"/>
                <a:t>Table 9.4</a:t>
              </a:r>
            </a:p>
          </p:txBody>
        </p:sp>
        <p:sp>
          <p:nvSpPr>
            <p:cNvPr id="2" name="TextBox 1"/>
            <p:cNvSpPr txBox="1"/>
            <p:nvPr/>
          </p:nvSpPr>
          <p:spPr>
            <a:xfrm>
              <a:off x="243219" y="5750747"/>
              <a:ext cx="8291181" cy="338554"/>
            </a:xfrm>
            <a:prstGeom prst="rect">
              <a:avLst/>
            </a:prstGeom>
            <a:solidFill>
              <a:schemeClr val="bg1"/>
            </a:solidFill>
          </p:spPr>
          <p:txBody>
            <a:bodyPr wrap="square" rtlCol="0">
              <a:spAutoFit/>
            </a:bodyPr>
            <a:lstStyle/>
            <a:p>
              <a:r>
                <a:rPr lang="en-US" sz="1600" dirty="0" smtClean="0">
                  <a:latin typeface="Book Antiqua" panose="02040602050305030304" pitchFamily="18" charset="0"/>
                </a:rPr>
                <a:t>        H                            Presentation</a:t>
              </a:r>
              <a:r>
                <a:rPr lang="en-US" sz="1600" dirty="0">
                  <a:latin typeface="Book Antiqua" panose="02040602050305030304" pitchFamily="18" charset="0"/>
                </a:rPr>
                <a:t> </a:t>
              </a:r>
              <a:r>
                <a:rPr lang="en-US" sz="1600" dirty="0" smtClean="0">
                  <a:latin typeface="Book Antiqua" panose="02040602050305030304" pitchFamily="18" charset="0"/>
                </a:rPr>
                <a:t>                           E, F, G	                          2</a:t>
              </a:r>
              <a:endParaRPr lang="en-US" sz="1600" dirty="0">
                <a:latin typeface="Book Antiqua" panose="02040602050305030304" pitchFamily="18" charset="0"/>
              </a:endParaRPr>
            </a:p>
          </p:txBody>
        </p:sp>
      </p:grpSp>
    </p:spTree>
    <p:extLst>
      <p:ext uri="{BB962C8B-B14F-4D97-AF65-F5344CB8AC3E}">
        <p14:creationId xmlns:p14="http://schemas.microsoft.com/office/powerpoint/2010/main" val="4098730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Project </a:t>
            </a:r>
            <a:r>
              <a:rPr lang="en-CA" b="1" u="sng" dirty="0" smtClean="0"/>
              <a:t>Delta</a:t>
            </a:r>
            <a:r>
              <a:rPr lang="en-CA" dirty="0" smtClean="0"/>
              <a:t> Exercise</a:t>
            </a:r>
            <a:endParaRPr lang="en-CA" dirty="0"/>
          </a:p>
        </p:txBody>
      </p:sp>
      <p:sp>
        <p:nvSpPr>
          <p:cNvPr id="3" name="Slide Number Placeholder 2"/>
          <p:cNvSpPr>
            <a:spLocks noGrp="1"/>
          </p:cNvSpPr>
          <p:nvPr>
            <p:ph type="sldNum" sz="quarter" idx="10"/>
          </p:nvPr>
        </p:nvSpPr>
        <p:spPr/>
        <p:txBody>
          <a:bodyPr/>
          <a:lstStyle/>
          <a:p>
            <a:pPr>
              <a:defRPr/>
            </a:pPr>
            <a:fld id="{59ABED04-CB80-466C-8239-FC67B5DDC6BD}" type="slidenum">
              <a:rPr lang="en-US" smtClean="0"/>
              <a:pPr>
                <a:defRPr/>
              </a:pPr>
              <a:t>7</a:t>
            </a:fld>
            <a:endParaRPr lang="en-US" dirty="0"/>
          </a:p>
        </p:txBody>
      </p:sp>
      <p:sp>
        <p:nvSpPr>
          <p:cNvPr id="4" name="Content Placeholder 2"/>
          <p:cNvSpPr txBox="1">
            <a:spLocks/>
          </p:cNvSpPr>
          <p:nvPr/>
        </p:nvSpPr>
        <p:spPr>
          <a:xfrm>
            <a:off x="457200" y="1935163"/>
            <a:ext cx="8229600" cy="4389437"/>
          </a:xfrm>
          <a:prstGeom prst="rect">
            <a:avLst/>
          </a:prstGeom>
        </p:spPr>
        <p:txBody>
          <a:bodyPr/>
          <a:lst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sz="3200" b="1" dirty="0" smtClean="0">
                <a:solidFill>
                  <a:srgbClr val="FF0000"/>
                </a:solidFill>
              </a:rPr>
              <a:t>First</a:t>
            </a:r>
            <a:r>
              <a:rPr lang="en-US" dirty="0" smtClean="0"/>
              <a:t> hand draw the network diagram on a piece of paper</a:t>
            </a:r>
          </a:p>
          <a:p>
            <a:pPr marL="0" indent="0" algn="ctr">
              <a:buNone/>
            </a:pPr>
            <a:r>
              <a:rPr lang="en-US" dirty="0" smtClean="0"/>
              <a:t>Just the node, the name, duration and arrows</a:t>
            </a:r>
          </a:p>
          <a:p>
            <a:endParaRPr lang="en-US" dirty="0"/>
          </a:p>
          <a:p>
            <a:pPr marL="0" indent="0">
              <a:buNone/>
            </a:pPr>
            <a:endParaRPr lang="en-US" dirty="0" smtClean="0"/>
          </a:p>
          <a:p>
            <a:r>
              <a:rPr lang="en-US" sz="3200" b="1" dirty="0" smtClean="0">
                <a:solidFill>
                  <a:srgbClr val="FF0000"/>
                </a:solidFill>
              </a:rPr>
              <a:t>Then</a:t>
            </a:r>
            <a:r>
              <a:rPr lang="en-US" dirty="0" smtClean="0"/>
              <a:t> work on your Exercise Handout </a:t>
            </a:r>
            <a:r>
              <a:rPr lang="en-US" b="1" dirty="0" smtClean="0">
                <a:solidFill>
                  <a:srgbClr val="FF0000"/>
                </a:solidFill>
              </a:rPr>
              <a:t>or</a:t>
            </a:r>
            <a:r>
              <a:rPr lang="en-US" dirty="0" smtClean="0"/>
              <a:t> Excel file</a:t>
            </a:r>
            <a:endParaRPr lang="en-US" dirty="0"/>
          </a:p>
        </p:txBody>
      </p:sp>
      <p:sp>
        <p:nvSpPr>
          <p:cNvPr id="7" name="TextBox 6"/>
          <p:cNvSpPr txBox="1"/>
          <p:nvPr/>
        </p:nvSpPr>
        <p:spPr>
          <a:xfrm>
            <a:off x="381000" y="5822658"/>
            <a:ext cx="5943600"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CA" dirty="0"/>
              <a:t>M4 HANDOUT EXERCISE Delta </a:t>
            </a:r>
            <a:r>
              <a:rPr lang="en-CA" dirty="0" err="1"/>
              <a:t>Proj</a:t>
            </a:r>
            <a:r>
              <a:rPr lang="en-CA" dirty="0"/>
              <a:t> </a:t>
            </a:r>
            <a:r>
              <a:rPr lang="en-CA" dirty="0" err="1"/>
              <a:t>Fw</a:t>
            </a:r>
            <a:r>
              <a:rPr lang="en-CA" dirty="0"/>
              <a:t> Pass V1.pptx</a:t>
            </a:r>
          </a:p>
        </p:txBody>
      </p:sp>
      <p:cxnSp>
        <p:nvCxnSpPr>
          <p:cNvPr id="12" name="Straight Connector 11"/>
          <p:cNvCxnSpPr/>
          <p:nvPr/>
        </p:nvCxnSpPr>
        <p:spPr>
          <a:xfrm>
            <a:off x="228600" y="4038600"/>
            <a:ext cx="868680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17195" y="5055335"/>
            <a:ext cx="602003" cy="637992"/>
          </a:xfrm>
          <a:prstGeom prst="rect">
            <a:avLst/>
          </a:prstGeom>
        </p:spPr>
      </p:pic>
      <p:sp>
        <p:nvSpPr>
          <p:cNvPr id="14" name="Octagon 13"/>
          <p:cNvSpPr>
            <a:spLocks noChangeAspect="1"/>
          </p:cNvSpPr>
          <p:nvPr/>
        </p:nvSpPr>
        <p:spPr>
          <a:xfrm>
            <a:off x="8364116" y="5757284"/>
            <a:ext cx="544033" cy="544033"/>
          </a:xfrm>
          <a:prstGeom prst="oct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nstantia"/>
              <a:ea typeface="+mn-ea"/>
              <a:cs typeface="+mn-cs"/>
            </a:endParaRPr>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17195" y="2504618"/>
            <a:ext cx="602003" cy="637992"/>
          </a:xfrm>
          <a:prstGeom prst="rect">
            <a:avLst/>
          </a:prstGeom>
        </p:spPr>
      </p:pic>
      <p:sp>
        <p:nvSpPr>
          <p:cNvPr id="16" name="Octagon 15"/>
          <p:cNvSpPr>
            <a:spLocks noChangeAspect="1"/>
          </p:cNvSpPr>
          <p:nvPr/>
        </p:nvSpPr>
        <p:spPr>
          <a:xfrm>
            <a:off x="8364116" y="3206567"/>
            <a:ext cx="544033" cy="544033"/>
          </a:xfrm>
          <a:prstGeom prst="oct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nstantia"/>
              <a:ea typeface="+mn-ea"/>
              <a:cs typeface="+mn-cs"/>
            </a:endParaRPr>
          </a:p>
        </p:txBody>
      </p:sp>
      <p:grpSp>
        <p:nvGrpSpPr>
          <p:cNvPr id="20" name="Group 19"/>
          <p:cNvGrpSpPr/>
          <p:nvPr/>
        </p:nvGrpSpPr>
        <p:grpSpPr>
          <a:xfrm>
            <a:off x="6370314" y="5731224"/>
            <a:ext cx="492233" cy="609251"/>
            <a:chOff x="7871950" y="1738712"/>
            <a:chExt cx="1109568" cy="1457070"/>
          </a:xfrm>
        </p:grpSpPr>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71950" y="1738712"/>
              <a:ext cx="1109568" cy="1457070"/>
            </a:xfrm>
            <a:prstGeom prst="rect">
              <a:avLst/>
            </a:prstGeom>
          </p:spPr>
        </p:pic>
        <p:sp>
          <p:nvSpPr>
            <p:cNvPr id="22" name="TextBox 21"/>
            <p:cNvSpPr txBox="1"/>
            <p:nvPr/>
          </p:nvSpPr>
          <p:spPr>
            <a:xfrm>
              <a:off x="7897668" y="1978833"/>
              <a:ext cx="1041076" cy="910856"/>
            </a:xfrm>
            <a:prstGeom prst="rect">
              <a:avLst/>
            </a:prstGeom>
            <a:noFill/>
          </p:spPr>
          <p:txBody>
            <a:bodyPr wrap="square" rtlCol="0">
              <a:spAutoFit/>
            </a:bodyPr>
            <a:lstStyle/>
            <a:p>
              <a:pPr algn="ctr"/>
              <a:r>
                <a:rPr lang="en-CA" sz="1050" dirty="0" smtClean="0">
                  <a:solidFill>
                    <a:prstClr val="black"/>
                  </a:solidFill>
                  <a:latin typeface="Arial" panose="020B0604020202020204" pitchFamily="34" charset="0"/>
                  <a:cs typeface="Arial" panose="020B0604020202020204" pitchFamily="34" charset="0"/>
                </a:rPr>
                <a:t>Printout</a:t>
              </a:r>
              <a:endParaRPr lang="en-CA" sz="1050" dirty="0" smtClean="0">
                <a:solidFill>
                  <a:prstClr val="black"/>
                </a:solidFill>
                <a:latin typeface="Calibri"/>
              </a:endParaRPr>
            </a:p>
          </p:txBody>
        </p:sp>
      </p:grpSp>
      <p:sp>
        <p:nvSpPr>
          <p:cNvPr id="17" name="TextBox 16"/>
          <p:cNvSpPr txBox="1"/>
          <p:nvPr/>
        </p:nvSpPr>
        <p:spPr>
          <a:xfrm>
            <a:off x="381000" y="5189665"/>
            <a:ext cx="5029200"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CA" dirty="0"/>
              <a:t>M4 Digital EXERCISE Delta </a:t>
            </a:r>
            <a:r>
              <a:rPr lang="en-CA" dirty="0" err="1"/>
              <a:t>Proj</a:t>
            </a:r>
            <a:r>
              <a:rPr lang="en-CA" dirty="0"/>
              <a:t> </a:t>
            </a:r>
            <a:r>
              <a:rPr lang="en-CA" dirty="0" err="1"/>
              <a:t>Fw</a:t>
            </a:r>
            <a:r>
              <a:rPr lang="en-CA" dirty="0"/>
              <a:t> Pass V1.xlsx</a:t>
            </a:r>
          </a:p>
        </p:txBody>
      </p:sp>
      <p:grpSp>
        <p:nvGrpSpPr>
          <p:cNvPr id="18" name="Group 17"/>
          <p:cNvGrpSpPr/>
          <p:nvPr/>
        </p:nvGrpSpPr>
        <p:grpSpPr>
          <a:xfrm>
            <a:off x="5307415" y="4853289"/>
            <a:ext cx="492233" cy="609251"/>
            <a:chOff x="7871950" y="1738712"/>
            <a:chExt cx="1109568" cy="1457070"/>
          </a:xfrm>
        </p:grpSpPr>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71950" y="1738712"/>
              <a:ext cx="1109568" cy="1457070"/>
            </a:xfrm>
            <a:prstGeom prst="rect">
              <a:avLst/>
            </a:prstGeom>
          </p:spPr>
        </p:pic>
        <p:sp>
          <p:nvSpPr>
            <p:cNvPr id="23" name="TextBox 22"/>
            <p:cNvSpPr txBox="1"/>
            <p:nvPr/>
          </p:nvSpPr>
          <p:spPr>
            <a:xfrm>
              <a:off x="7897668" y="1978833"/>
              <a:ext cx="1041076" cy="809678"/>
            </a:xfrm>
            <a:prstGeom prst="rect">
              <a:avLst/>
            </a:prstGeom>
            <a:noFill/>
          </p:spPr>
          <p:txBody>
            <a:bodyPr wrap="square" rtlCol="0">
              <a:spAutoFit/>
            </a:bodyPr>
            <a:lstStyle/>
            <a:p>
              <a:pPr algn="ctr"/>
              <a:r>
                <a:rPr lang="en-CA" sz="800" dirty="0" smtClean="0">
                  <a:solidFill>
                    <a:prstClr val="black"/>
                  </a:solidFill>
                  <a:latin typeface="Arial" panose="020B0604020202020204" pitchFamily="34" charset="0"/>
                  <a:cs typeface="Arial" panose="020B0604020202020204" pitchFamily="34" charset="0"/>
                </a:rPr>
                <a:t>Use</a:t>
              </a:r>
              <a:br>
                <a:rPr lang="en-CA" sz="800" dirty="0" smtClean="0">
                  <a:solidFill>
                    <a:prstClr val="black"/>
                  </a:solidFill>
                  <a:latin typeface="Arial" panose="020B0604020202020204" pitchFamily="34" charset="0"/>
                  <a:cs typeface="Arial" panose="020B0604020202020204" pitchFamily="34" charset="0"/>
                </a:rPr>
              </a:br>
              <a:r>
                <a:rPr lang="en-CA" sz="800" dirty="0" smtClean="0">
                  <a:solidFill>
                    <a:prstClr val="black"/>
                  </a:solidFill>
                  <a:latin typeface="Arial" panose="020B0604020202020204" pitchFamily="34" charset="0"/>
                  <a:cs typeface="Arial" panose="020B0604020202020204" pitchFamily="34" charset="0"/>
                </a:rPr>
                <a:t>Excel</a:t>
              </a:r>
              <a:endParaRPr lang="en-CA" sz="800" dirty="0" smtClean="0">
                <a:solidFill>
                  <a:prstClr val="black"/>
                </a:solidFill>
                <a:latin typeface="Calibri"/>
              </a:endParaRPr>
            </a:p>
          </p:txBody>
        </p:sp>
      </p:grpSp>
    </p:spTree>
    <p:extLst>
      <p:ext uri="{BB962C8B-B14F-4D97-AF65-F5344CB8AC3E}">
        <p14:creationId xmlns:p14="http://schemas.microsoft.com/office/powerpoint/2010/main" val="1462684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pattFill prst="solidDmnd">
          <a:fgClr>
            <a:schemeClr val="accent6">
              <a:lumMod val="40000"/>
              <a:lumOff val="60000"/>
            </a:schemeClr>
          </a:fgClr>
          <a:bgClr>
            <a:schemeClr val="bg1"/>
          </a:bgClr>
        </a:pattFill>
        <a:effectLst/>
      </p:bgPr>
    </p:bg>
    <p:spTree>
      <p:nvGrpSpPr>
        <p:cNvPr id="1" name=""/>
        <p:cNvGrpSpPr/>
        <p:nvPr/>
      </p:nvGrpSpPr>
      <p:grpSpPr>
        <a:xfrm>
          <a:off x="0" y="0"/>
          <a:ext cx="0" cy="0"/>
          <a:chOff x="0" y="0"/>
          <a:chExt cx="0" cy="0"/>
        </a:xfrm>
      </p:grpSpPr>
      <p:sp>
        <p:nvSpPr>
          <p:cNvPr id="41985" name="Text Box 2"/>
          <p:cNvSpPr txBox="1">
            <a:spLocks noChangeArrowheads="1"/>
          </p:cNvSpPr>
          <p:nvPr/>
        </p:nvSpPr>
        <p:spPr bwMode="auto">
          <a:xfrm>
            <a:off x="636646" y="5945738"/>
            <a:ext cx="3833102" cy="246221"/>
          </a:xfrm>
          <a:prstGeom prst="rect">
            <a:avLst/>
          </a:prstGeom>
          <a:noFill/>
          <a:ln w="9525">
            <a:noFill/>
            <a:miter lim="800000"/>
            <a:headEnd/>
            <a:tailEnd/>
          </a:ln>
        </p:spPr>
        <p:txBody>
          <a:bodyPr wrap="none">
            <a:spAutoFit/>
          </a:bodyPr>
          <a:lstStyle/>
          <a:p>
            <a:pPr algn="ctr"/>
            <a:r>
              <a:rPr lang="en-US" sz="1000" dirty="0" smtClean="0"/>
              <a:t>Figure  </a:t>
            </a:r>
            <a:r>
              <a:rPr lang="en-US" sz="1000" dirty="0"/>
              <a:t>9.16  Partial Project Activity Network with Task Durations </a:t>
            </a:r>
          </a:p>
        </p:txBody>
      </p:sp>
      <p:pic>
        <p:nvPicPr>
          <p:cNvPr id="41986" name="Picture 3" descr="FG_09_016"/>
          <p:cNvPicPr>
            <a:picLocks noChangeAspect="1" noChangeArrowheads="1"/>
          </p:cNvPicPr>
          <p:nvPr/>
        </p:nvPicPr>
        <p:blipFill>
          <a:blip r:embed="rId2"/>
          <a:srcRect/>
          <a:stretch>
            <a:fillRect/>
          </a:stretch>
        </p:blipFill>
        <p:spPr bwMode="auto">
          <a:xfrm>
            <a:off x="354948" y="1486680"/>
            <a:ext cx="8229600" cy="4238625"/>
          </a:xfrm>
          <a:prstGeom prst="rect">
            <a:avLst/>
          </a:prstGeom>
          <a:noFill/>
          <a:ln w="9525">
            <a:noFill/>
            <a:miter lim="800000"/>
            <a:headEnd/>
            <a:tailEnd/>
          </a:ln>
        </p:spPr>
      </p:pic>
      <p:sp>
        <p:nvSpPr>
          <p:cNvPr id="2" name="Slide Number Placeholder 1"/>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a:solidFill>
                  <a:srgbClr val="045C75"/>
                </a:solidFill>
                <a:cs typeface="Arial" charset="0"/>
              </a:rPr>
              <a:t>09-</a:t>
            </a:r>
            <a:fld id="{AA8F88D1-11A3-43F8-ABB0-C5226C25BC30}" type="slidenum">
              <a:rPr lang="en-US">
                <a:solidFill>
                  <a:srgbClr val="045C75"/>
                </a:solidFill>
                <a:cs typeface="Arial" charset="0"/>
              </a:rPr>
              <a:pPr fontAlgn="base">
                <a:spcBef>
                  <a:spcPct val="0"/>
                </a:spcBef>
                <a:spcAft>
                  <a:spcPct val="0"/>
                </a:spcAft>
                <a:defRPr/>
              </a:pPr>
              <a:t>8</a:t>
            </a:fld>
            <a:endParaRPr lang="en-US">
              <a:solidFill>
                <a:srgbClr val="045C75"/>
              </a:solidFill>
              <a:cs typeface="Arial"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20531" y="190991"/>
            <a:ext cx="2343585" cy="1151870"/>
          </a:xfrm>
          <a:prstGeom prst="rect">
            <a:avLst/>
          </a:prstGeom>
        </p:spPr>
      </p:pic>
      <p:sp>
        <p:nvSpPr>
          <p:cNvPr id="6" name="TextBox 5"/>
          <p:cNvSpPr txBox="1"/>
          <p:nvPr/>
        </p:nvSpPr>
        <p:spPr>
          <a:xfrm>
            <a:off x="609600" y="223599"/>
            <a:ext cx="2590800" cy="919401"/>
          </a:xfrm>
          <a:prstGeom prst="wedgeRoundRectCallout">
            <a:avLst>
              <a:gd name="adj1" fmla="val 158835"/>
              <a:gd name="adj2" fmla="val -21584"/>
              <a:gd name="adj3" fmla="val 16667"/>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400" dirty="0">
                <a:ln w="0"/>
                <a:solidFill>
                  <a:schemeClr val="tx1"/>
                </a:solidFill>
                <a:effectLst>
                  <a:outerShdw blurRad="38100" dist="19050" dir="2700000" algn="tl" rotWithShape="0">
                    <a:schemeClr val="dk1">
                      <a:alpha val="40000"/>
                    </a:schemeClr>
                  </a:outerShdw>
                </a:effectLst>
              </a:rPr>
              <a:t>F</a:t>
            </a:r>
            <a:r>
              <a:rPr lang="en-US" sz="2400" dirty="0" smtClean="0">
                <a:ln w="0"/>
                <a:solidFill>
                  <a:schemeClr val="tx1"/>
                </a:solidFill>
                <a:effectLst>
                  <a:outerShdw blurRad="38100" dist="19050" dir="2700000" algn="tl" rotWithShape="0">
                    <a:schemeClr val="dk1">
                      <a:alpha val="40000"/>
                    </a:schemeClr>
                  </a:outerShdw>
                </a:effectLst>
              </a:rPr>
              <a:t>ollow the key at the top right</a:t>
            </a:r>
            <a:endParaRPr lang="en-US" sz="2400" dirty="0">
              <a:ln w="0"/>
              <a:solidFill>
                <a:schemeClr val="tx1"/>
              </a:solidFill>
              <a:effectLst>
                <a:outerShdw blurRad="38100" dist="19050" dir="2700000" algn="tl" rotWithShape="0">
                  <a:schemeClr val="dk1">
                    <a:alpha val="40000"/>
                  </a:schemeClr>
                </a:outerShdw>
              </a:effectLst>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17195" y="5055335"/>
            <a:ext cx="602003" cy="637992"/>
          </a:xfrm>
          <a:prstGeom prst="rect">
            <a:avLst/>
          </a:prstGeom>
        </p:spPr>
      </p:pic>
      <p:sp>
        <p:nvSpPr>
          <p:cNvPr id="12" name="Octagon 11"/>
          <p:cNvSpPr>
            <a:spLocks noChangeAspect="1"/>
          </p:cNvSpPr>
          <p:nvPr/>
        </p:nvSpPr>
        <p:spPr>
          <a:xfrm>
            <a:off x="8364116" y="5757284"/>
            <a:ext cx="544033" cy="544033"/>
          </a:xfrm>
          <a:prstGeom prst="oct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nstantia"/>
              <a:ea typeface="+mn-ea"/>
              <a:cs typeface="+mn-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7848600" y="6356350"/>
            <a:ext cx="762000" cy="365125"/>
          </a:xfrm>
        </p:spPr>
        <p:txBody>
          <a:bodyPr wrap="square" numCol="1" anchorCtr="0" compatLnSpc="1">
            <a:prstTxWarp prst="textNoShape">
              <a:avLst/>
            </a:prstTxWarp>
          </a:bodyPr>
          <a:lstStyle/>
          <a:p>
            <a:pPr fontAlgn="base">
              <a:spcBef>
                <a:spcPct val="0"/>
              </a:spcBef>
              <a:spcAft>
                <a:spcPct val="0"/>
              </a:spcAft>
              <a:defRPr/>
            </a:pPr>
            <a:r>
              <a:rPr lang="en-US">
                <a:solidFill>
                  <a:srgbClr val="045C75"/>
                </a:solidFill>
                <a:cs typeface="Arial" charset="0"/>
              </a:rPr>
              <a:t>09-</a:t>
            </a:r>
            <a:fld id="{254FDFC0-6860-42DB-B40C-ABAB63BE351A}" type="slidenum">
              <a:rPr lang="en-US">
                <a:solidFill>
                  <a:srgbClr val="045C75"/>
                </a:solidFill>
                <a:cs typeface="Arial" charset="0"/>
              </a:rPr>
              <a:pPr fontAlgn="base">
                <a:spcBef>
                  <a:spcPct val="0"/>
                </a:spcBef>
                <a:spcAft>
                  <a:spcPct val="0"/>
                </a:spcAft>
                <a:defRPr/>
              </a:pPr>
              <a:t>9</a:t>
            </a:fld>
            <a:endParaRPr lang="en-US">
              <a:solidFill>
                <a:srgbClr val="045C75"/>
              </a:solidFill>
              <a:cs typeface="Arial"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1446" y="401421"/>
            <a:ext cx="2749205" cy="1351233"/>
          </a:xfrm>
          <a:prstGeom prst="rect">
            <a:avLst/>
          </a:prstGeom>
        </p:spPr>
      </p:pic>
      <p:sp>
        <p:nvSpPr>
          <p:cNvPr id="13" name="Line 19"/>
          <p:cNvSpPr>
            <a:spLocks noChangeShapeType="1"/>
          </p:cNvSpPr>
          <p:nvPr/>
        </p:nvSpPr>
        <p:spPr bwMode="auto">
          <a:xfrm flipV="1">
            <a:off x="4936018" y="2968959"/>
            <a:ext cx="1017738" cy="1727213"/>
          </a:xfrm>
          <a:prstGeom prst="line">
            <a:avLst/>
          </a:prstGeom>
          <a:noFill/>
          <a:ln w="38100">
            <a:solidFill>
              <a:schemeClr val="tx1"/>
            </a:solidFill>
            <a:round/>
            <a:headEnd/>
            <a:tailEnd type="triangle" w="lg" len="lg"/>
          </a:ln>
        </p:spPr>
        <p:txBody>
          <a:bodyPr/>
          <a:lstStyle/>
          <a:p>
            <a:endParaRPr lang="en-US"/>
          </a:p>
        </p:txBody>
      </p:sp>
      <p:sp>
        <p:nvSpPr>
          <p:cNvPr id="14" name="Rectangle 2"/>
          <p:cNvSpPr txBox="1">
            <a:spLocks noChangeArrowheads="1"/>
          </p:cNvSpPr>
          <p:nvPr/>
        </p:nvSpPr>
        <p:spPr>
          <a:xfrm>
            <a:off x="3237346" y="201886"/>
            <a:ext cx="5459654" cy="1887589"/>
          </a:xfrm>
          <a:prstGeom prst="rect">
            <a:avLst/>
          </a:prstGeom>
        </p:spPr>
        <p:txBody>
          <a:bodyPr>
            <a:noAutofit/>
          </a:bodyPr>
          <a:lstStyle>
            <a:lvl1pPr algn="l" rtl="0" eaLnBrk="0" fontAlgn="base" hangingPunct="0">
              <a:spcBef>
                <a:spcPct val="0"/>
              </a:spcBef>
              <a:spcAft>
                <a:spcPct val="0"/>
              </a:spcAft>
              <a:defRPr sz="5000" b="0" i="0" u="none"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a:lstStyle>
          <a:p>
            <a:pPr eaLnBrk="1" hangingPunct="1"/>
            <a:r>
              <a:rPr lang="en-US" sz="2400" b="1" dirty="0" smtClean="0">
                <a:solidFill>
                  <a:srgbClr val="FF0000"/>
                </a:solidFill>
              </a:rPr>
              <a:t>An Example of AON node details </a:t>
            </a:r>
            <a:r>
              <a:rPr lang="en-US" sz="2400" b="1" dirty="0" smtClean="0"/>
              <a:t>of an Early Start (ES) -- </a:t>
            </a:r>
            <a:r>
              <a:rPr lang="en-US" sz="3200" b="1" dirty="0" smtClean="0">
                <a:solidFill>
                  <a:srgbClr val="00B050"/>
                </a:solidFill>
              </a:rPr>
              <a:t>when using Method 1, an approach of </a:t>
            </a:r>
            <a:r>
              <a:rPr lang="en-US" sz="3200" b="1" dirty="0">
                <a:solidFill>
                  <a:srgbClr val="00B050"/>
                </a:solidFill>
              </a:rPr>
              <a:t>zero (0)</a:t>
            </a:r>
            <a:r>
              <a:rPr lang="en-US" sz="2400" b="1" dirty="0">
                <a:solidFill>
                  <a:srgbClr val="00B050"/>
                </a:solidFill>
              </a:rPr>
              <a:t> </a:t>
            </a:r>
            <a:r>
              <a:rPr lang="en-US" sz="2400" b="1" dirty="0"/>
              <a:t>in the ES of the first node.</a:t>
            </a:r>
          </a:p>
        </p:txBody>
      </p:sp>
      <p:sp>
        <p:nvSpPr>
          <p:cNvPr id="15" name="Text Box 4"/>
          <p:cNvSpPr txBox="1">
            <a:spLocks noChangeArrowheads="1"/>
          </p:cNvSpPr>
          <p:nvPr/>
        </p:nvSpPr>
        <p:spPr bwMode="auto">
          <a:xfrm>
            <a:off x="4160281" y="4696173"/>
            <a:ext cx="1365638" cy="830997"/>
          </a:xfrm>
          <a:prstGeom prst="rect">
            <a:avLst/>
          </a:prstGeom>
          <a:noFill/>
          <a:ln w="38100">
            <a:solidFill>
              <a:schemeClr val="tx1"/>
            </a:solidFill>
            <a:miter lim="800000"/>
            <a:headEnd/>
            <a:tailEnd/>
          </a:ln>
        </p:spPr>
        <p:txBody>
          <a:bodyPr wrap="square">
            <a:spAutoFit/>
          </a:bodyPr>
          <a:lstStyle/>
          <a:p>
            <a:pPr algn="ctr">
              <a:spcBef>
                <a:spcPct val="50000"/>
              </a:spcBef>
            </a:pPr>
            <a:r>
              <a:rPr lang="en-US" sz="2400" dirty="0" smtClean="0"/>
              <a:t>0   </a:t>
            </a:r>
            <a:r>
              <a:rPr lang="en-US" sz="2400" b="1" dirty="0" smtClean="0"/>
              <a:t>J</a:t>
            </a:r>
            <a:r>
              <a:rPr lang="en-US" sz="2400" dirty="0" smtClean="0"/>
              <a:t>   3</a:t>
            </a:r>
            <a:br>
              <a:rPr lang="en-US" sz="2400" dirty="0" smtClean="0"/>
            </a:br>
            <a:r>
              <a:rPr lang="en-US" sz="2400" dirty="0" err="1" smtClean="0"/>
              <a:t>Dur</a:t>
            </a:r>
            <a:r>
              <a:rPr lang="en-US" sz="2400" dirty="0" smtClean="0"/>
              <a:t> = 3</a:t>
            </a:r>
            <a:endParaRPr lang="en-US" sz="2400" dirty="0"/>
          </a:p>
        </p:txBody>
      </p:sp>
      <p:sp>
        <p:nvSpPr>
          <p:cNvPr id="19" name="Text Box 5"/>
          <p:cNvSpPr txBox="1">
            <a:spLocks noChangeArrowheads="1"/>
          </p:cNvSpPr>
          <p:nvPr/>
        </p:nvSpPr>
        <p:spPr bwMode="auto">
          <a:xfrm>
            <a:off x="5525918" y="2313213"/>
            <a:ext cx="913885" cy="637870"/>
          </a:xfrm>
          <a:prstGeom prst="rect">
            <a:avLst/>
          </a:prstGeom>
          <a:solidFill>
            <a:srgbClr val="FFFF00"/>
          </a:solidFill>
          <a:ln w="38100">
            <a:solidFill>
              <a:schemeClr val="tx1"/>
            </a:solidFill>
            <a:miter lim="800000"/>
            <a:headEnd/>
            <a:tailEnd/>
          </a:ln>
        </p:spPr>
        <p:txBody>
          <a:bodyPr wrap="square">
            <a:noAutofit/>
          </a:bodyPr>
          <a:lstStyle/>
          <a:p>
            <a:pPr algn="ctr">
              <a:spcBef>
                <a:spcPts val="200"/>
              </a:spcBef>
            </a:pPr>
            <a:r>
              <a:rPr lang="en-US" sz="1600" dirty="0"/>
              <a:t>3</a:t>
            </a:r>
            <a:r>
              <a:rPr lang="en-US" sz="1600" dirty="0" smtClean="0"/>
              <a:t>   </a:t>
            </a:r>
            <a:r>
              <a:rPr lang="en-US" sz="1600" b="1" dirty="0" smtClean="0"/>
              <a:t>K</a:t>
            </a:r>
            <a:r>
              <a:rPr lang="en-US" sz="1600" dirty="0" smtClean="0"/>
              <a:t>   5</a:t>
            </a:r>
          </a:p>
          <a:p>
            <a:pPr algn="ctr">
              <a:spcBef>
                <a:spcPts val="200"/>
              </a:spcBef>
            </a:pPr>
            <a:r>
              <a:rPr lang="en-US" sz="1600" dirty="0" err="1" smtClean="0"/>
              <a:t>Dur</a:t>
            </a:r>
            <a:r>
              <a:rPr lang="en-US" sz="1600" dirty="0" smtClean="0"/>
              <a:t> </a:t>
            </a:r>
            <a:r>
              <a:rPr lang="en-US" sz="1600" dirty="0"/>
              <a:t>= 2</a:t>
            </a:r>
          </a:p>
        </p:txBody>
      </p:sp>
      <p:cxnSp>
        <p:nvCxnSpPr>
          <p:cNvPr id="20" name="AutoShape 11"/>
          <p:cNvCxnSpPr>
            <a:cxnSpLocks noChangeShapeType="1"/>
            <a:stCxn id="19" idx="3"/>
          </p:cNvCxnSpPr>
          <p:nvPr/>
        </p:nvCxnSpPr>
        <p:spPr bwMode="auto">
          <a:xfrm flipV="1">
            <a:off x="6439803" y="2630660"/>
            <a:ext cx="774181" cy="1488"/>
          </a:xfrm>
          <a:prstGeom prst="straightConnector1">
            <a:avLst/>
          </a:prstGeom>
          <a:noFill/>
          <a:ln w="38100">
            <a:solidFill>
              <a:schemeClr val="tx1"/>
            </a:solidFill>
            <a:round/>
            <a:headEnd/>
            <a:tailEnd type="triangle" w="lg" len="lg"/>
          </a:ln>
        </p:spPr>
      </p:cxnSp>
      <p:sp>
        <p:nvSpPr>
          <p:cNvPr id="21" name="Text Box 21"/>
          <p:cNvSpPr txBox="1">
            <a:spLocks noChangeArrowheads="1"/>
          </p:cNvSpPr>
          <p:nvPr/>
        </p:nvSpPr>
        <p:spPr bwMode="auto">
          <a:xfrm>
            <a:off x="6263328" y="4495629"/>
            <a:ext cx="2433672" cy="1938992"/>
          </a:xfrm>
          <a:prstGeom prst="rect">
            <a:avLst/>
          </a:prstGeom>
          <a:solidFill>
            <a:srgbClr val="FFFF00"/>
          </a:solidFill>
          <a:ln w="9525">
            <a:noFill/>
            <a:miter lim="800000"/>
            <a:headEnd/>
            <a:tailEnd/>
          </a:ln>
        </p:spPr>
        <p:txBody>
          <a:bodyPr wrap="square">
            <a:spAutoFit/>
          </a:bodyPr>
          <a:lstStyle/>
          <a:p>
            <a:pPr algn="ctr">
              <a:spcBef>
                <a:spcPct val="50000"/>
              </a:spcBef>
            </a:pPr>
            <a:r>
              <a:rPr lang="en-US" sz="2400" b="1" dirty="0"/>
              <a:t>K</a:t>
            </a:r>
            <a:r>
              <a:rPr lang="en-US" sz="2400" dirty="0" smtClean="0"/>
              <a:t> is </a:t>
            </a:r>
            <a:r>
              <a:rPr lang="en-US" sz="2400" b="1" dirty="0" smtClean="0"/>
              <a:t>only</a:t>
            </a:r>
            <a:r>
              <a:rPr lang="en-US" sz="2400" dirty="0" smtClean="0"/>
              <a:t> occurring on the 4th and 5</a:t>
            </a:r>
            <a:r>
              <a:rPr lang="en-US" sz="2400" baseline="30000" dirty="0" smtClean="0"/>
              <a:t>th</a:t>
            </a:r>
            <a:r>
              <a:rPr lang="en-US" sz="2400" dirty="0" smtClean="0"/>
              <a:t> Day, </a:t>
            </a:r>
            <a:r>
              <a:rPr lang="en-US" sz="2400" b="1" dirty="0" smtClean="0"/>
              <a:t>NOT</a:t>
            </a:r>
            <a:r>
              <a:rPr lang="en-US" sz="2400" dirty="0" smtClean="0"/>
              <a:t> on 3, 4, 5 </a:t>
            </a:r>
            <a:br>
              <a:rPr lang="en-US" sz="2400" dirty="0" smtClean="0"/>
            </a:br>
            <a:r>
              <a:rPr lang="en-US" sz="2400" b="1" dirty="0" smtClean="0"/>
              <a:t>Duration </a:t>
            </a:r>
            <a:r>
              <a:rPr lang="en-US" sz="2400" b="1" smtClean="0"/>
              <a:t>= 2</a:t>
            </a:r>
            <a:r>
              <a:rPr lang="en-US" sz="2400" smtClean="0"/>
              <a:t> </a:t>
            </a:r>
            <a:endParaRPr lang="en-US" sz="2400" dirty="0"/>
          </a:p>
        </p:txBody>
      </p:sp>
      <p:cxnSp>
        <p:nvCxnSpPr>
          <p:cNvPr id="22" name="AutoShape 14"/>
          <p:cNvCxnSpPr>
            <a:cxnSpLocks noChangeShapeType="1"/>
          </p:cNvCxnSpPr>
          <p:nvPr/>
        </p:nvCxnSpPr>
        <p:spPr bwMode="auto">
          <a:xfrm>
            <a:off x="4153803" y="3376379"/>
            <a:ext cx="3200400" cy="0"/>
          </a:xfrm>
          <a:prstGeom prst="straightConnector1">
            <a:avLst/>
          </a:prstGeom>
          <a:noFill/>
          <a:ln w="38100">
            <a:solidFill>
              <a:srgbClr val="FF0000"/>
            </a:solidFill>
            <a:round/>
            <a:headEnd/>
            <a:tailEnd type="triangle" w="lg" len="lg"/>
          </a:ln>
        </p:spPr>
      </p:cxnSp>
      <p:sp>
        <p:nvSpPr>
          <p:cNvPr id="23" name="TextBox 22"/>
          <p:cNvSpPr txBox="1"/>
          <p:nvPr/>
        </p:nvSpPr>
        <p:spPr>
          <a:xfrm>
            <a:off x="4001403" y="3455560"/>
            <a:ext cx="304800" cy="369332"/>
          </a:xfrm>
          <a:prstGeom prst="rect">
            <a:avLst/>
          </a:prstGeom>
          <a:noFill/>
        </p:spPr>
        <p:txBody>
          <a:bodyPr wrap="square" rtlCol="0">
            <a:spAutoFit/>
          </a:bodyPr>
          <a:lstStyle/>
          <a:p>
            <a:pPr algn="ctr"/>
            <a:r>
              <a:rPr lang="en-CA" dirty="0" smtClean="0">
                <a:solidFill>
                  <a:srgbClr val="FF0000"/>
                </a:solidFill>
              </a:rPr>
              <a:t>0</a:t>
            </a:r>
            <a:endParaRPr lang="en-CA" dirty="0">
              <a:solidFill>
                <a:srgbClr val="FF0000"/>
              </a:solidFill>
            </a:endParaRPr>
          </a:p>
        </p:txBody>
      </p:sp>
      <p:sp>
        <p:nvSpPr>
          <p:cNvPr id="24" name="TextBox 23"/>
          <p:cNvSpPr txBox="1"/>
          <p:nvPr/>
        </p:nvSpPr>
        <p:spPr>
          <a:xfrm>
            <a:off x="4138087" y="3982059"/>
            <a:ext cx="468385" cy="430887"/>
          </a:xfrm>
          <a:prstGeom prst="rect">
            <a:avLst/>
          </a:prstGeom>
          <a:noFill/>
        </p:spPr>
        <p:txBody>
          <a:bodyPr wrap="square" rtlCol="0">
            <a:spAutoFit/>
          </a:bodyPr>
          <a:lstStyle/>
          <a:p>
            <a:pPr algn="ctr"/>
            <a:r>
              <a:rPr lang="en-CA" sz="1100" b="1" dirty="0" smtClean="0">
                <a:solidFill>
                  <a:srgbClr val="FF0000"/>
                </a:solidFill>
              </a:rPr>
              <a:t>1</a:t>
            </a:r>
            <a:r>
              <a:rPr lang="en-CA" sz="1100" b="1" baseline="30000" dirty="0" smtClean="0">
                <a:solidFill>
                  <a:srgbClr val="FF0000"/>
                </a:solidFill>
              </a:rPr>
              <a:t>st</a:t>
            </a:r>
            <a:r>
              <a:rPr lang="en-CA" sz="1100" b="1" dirty="0" smtClean="0">
                <a:solidFill>
                  <a:srgbClr val="FF0000"/>
                </a:solidFill>
              </a:rPr>
              <a:t>   day</a:t>
            </a:r>
            <a:endParaRPr lang="en-CA" sz="1100" b="1" dirty="0">
              <a:solidFill>
                <a:srgbClr val="FF0000"/>
              </a:solidFill>
            </a:endParaRPr>
          </a:p>
        </p:txBody>
      </p:sp>
      <p:sp>
        <p:nvSpPr>
          <p:cNvPr id="25" name="TextBox 24"/>
          <p:cNvSpPr txBox="1"/>
          <p:nvPr/>
        </p:nvSpPr>
        <p:spPr>
          <a:xfrm>
            <a:off x="4469788" y="3455560"/>
            <a:ext cx="304800" cy="369332"/>
          </a:xfrm>
          <a:prstGeom prst="rect">
            <a:avLst/>
          </a:prstGeom>
          <a:noFill/>
        </p:spPr>
        <p:txBody>
          <a:bodyPr wrap="square" rtlCol="0">
            <a:spAutoFit/>
          </a:bodyPr>
          <a:lstStyle/>
          <a:p>
            <a:pPr algn="ctr"/>
            <a:r>
              <a:rPr lang="en-CA" dirty="0">
                <a:solidFill>
                  <a:srgbClr val="FF0000"/>
                </a:solidFill>
              </a:rPr>
              <a:t>1</a:t>
            </a:r>
          </a:p>
        </p:txBody>
      </p:sp>
      <p:sp>
        <p:nvSpPr>
          <p:cNvPr id="26" name="TextBox 25"/>
          <p:cNvSpPr txBox="1"/>
          <p:nvPr/>
        </p:nvSpPr>
        <p:spPr>
          <a:xfrm>
            <a:off x="4914746" y="3442217"/>
            <a:ext cx="304800" cy="369332"/>
          </a:xfrm>
          <a:prstGeom prst="rect">
            <a:avLst/>
          </a:prstGeom>
          <a:noFill/>
        </p:spPr>
        <p:txBody>
          <a:bodyPr wrap="square" rtlCol="0">
            <a:spAutoFit/>
          </a:bodyPr>
          <a:lstStyle/>
          <a:p>
            <a:pPr algn="ctr"/>
            <a:r>
              <a:rPr lang="en-CA" dirty="0" smtClean="0">
                <a:solidFill>
                  <a:srgbClr val="FF0000"/>
                </a:solidFill>
              </a:rPr>
              <a:t>2</a:t>
            </a:r>
            <a:endParaRPr lang="en-CA" dirty="0">
              <a:solidFill>
                <a:srgbClr val="FF0000"/>
              </a:solidFill>
            </a:endParaRPr>
          </a:p>
        </p:txBody>
      </p:sp>
      <p:sp>
        <p:nvSpPr>
          <p:cNvPr id="27" name="TextBox 26"/>
          <p:cNvSpPr txBox="1"/>
          <p:nvPr/>
        </p:nvSpPr>
        <p:spPr>
          <a:xfrm>
            <a:off x="5356363" y="3442217"/>
            <a:ext cx="304800" cy="369332"/>
          </a:xfrm>
          <a:prstGeom prst="rect">
            <a:avLst/>
          </a:prstGeom>
          <a:noFill/>
        </p:spPr>
        <p:txBody>
          <a:bodyPr wrap="square" rtlCol="0">
            <a:spAutoFit/>
          </a:bodyPr>
          <a:lstStyle/>
          <a:p>
            <a:pPr algn="ctr"/>
            <a:r>
              <a:rPr lang="en-CA" dirty="0" smtClean="0">
                <a:solidFill>
                  <a:srgbClr val="FF0000"/>
                </a:solidFill>
              </a:rPr>
              <a:t>3</a:t>
            </a:r>
            <a:endParaRPr lang="en-CA" dirty="0">
              <a:solidFill>
                <a:srgbClr val="FF0000"/>
              </a:solidFill>
            </a:endParaRPr>
          </a:p>
        </p:txBody>
      </p:sp>
      <p:sp>
        <p:nvSpPr>
          <p:cNvPr id="28" name="TextBox 27"/>
          <p:cNvSpPr txBox="1"/>
          <p:nvPr/>
        </p:nvSpPr>
        <p:spPr>
          <a:xfrm>
            <a:off x="5840690" y="3455560"/>
            <a:ext cx="304800" cy="369332"/>
          </a:xfrm>
          <a:prstGeom prst="rect">
            <a:avLst/>
          </a:prstGeom>
          <a:noFill/>
        </p:spPr>
        <p:txBody>
          <a:bodyPr wrap="square" rtlCol="0">
            <a:spAutoFit/>
          </a:bodyPr>
          <a:lstStyle/>
          <a:p>
            <a:pPr algn="ctr"/>
            <a:r>
              <a:rPr lang="en-CA" dirty="0">
                <a:solidFill>
                  <a:srgbClr val="FF0000"/>
                </a:solidFill>
              </a:rPr>
              <a:t>4</a:t>
            </a:r>
          </a:p>
        </p:txBody>
      </p:sp>
      <p:sp>
        <p:nvSpPr>
          <p:cNvPr id="29" name="TextBox 28"/>
          <p:cNvSpPr txBox="1"/>
          <p:nvPr/>
        </p:nvSpPr>
        <p:spPr>
          <a:xfrm>
            <a:off x="6268944" y="3442217"/>
            <a:ext cx="304800" cy="369332"/>
          </a:xfrm>
          <a:prstGeom prst="rect">
            <a:avLst/>
          </a:prstGeom>
          <a:noFill/>
        </p:spPr>
        <p:txBody>
          <a:bodyPr wrap="square" rtlCol="0">
            <a:spAutoFit/>
          </a:bodyPr>
          <a:lstStyle/>
          <a:p>
            <a:pPr algn="ctr"/>
            <a:r>
              <a:rPr lang="en-CA" dirty="0" smtClean="0">
                <a:solidFill>
                  <a:srgbClr val="FF0000"/>
                </a:solidFill>
              </a:rPr>
              <a:t>5</a:t>
            </a:r>
            <a:endParaRPr lang="en-CA" dirty="0">
              <a:solidFill>
                <a:srgbClr val="FF0000"/>
              </a:solidFill>
            </a:endParaRPr>
          </a:p>
        </p:txBody>
      </p:sp>
      <p:sp>
        <p:nvSpPr>
          <p:cNvPr id="30" name="TextBox 29"/>
          <p:cNvSpPr txBox="1"/>
          <p:nvPr/>
        </p:nvSpPr>
        <p:spPr>
          <a:xfrm>
            <a:off x="6735173" y="3455560"/>
            <a:ext cx="304800" cy="369332"/>
          </a:xfrm>
          <a:prstGeom prst="rect">
            <a:avLst/>
          </a:prstGeom>
          <a:noFill/>
        </p:spPr>
        <p:txBody>
          <a:bodyPr wrap="square" rtlCol="0">
            <a:spAutoFit/>
          </a:bodyPr>
          <a:lstStyle/>
          <a:p>
            <a:pPr algn="ctr"/>
            <a:r>
              <a:rPr lang="en-CA" dirty="0">
                <a:solidFill>
                  <a:srgbClr val="FF0000"/>
                </a:solidFill>
              </a:rPr>
              <a:t>6</a:t>
            </a:r>
          </a:p>
        </p:txBody>
      </p:sp>
      <p:sp>
        <p:nvSpPr>
          <p:cNvPr id="31" name="Right Bracket 30"/>
          <p:cNvSpPr/>
          <p:nvPr/>
        </p:nvSpPr>
        <p:spPr>
          <a:xfrm rot="5400000">
            <a:off x="4348046" y="3615517"/>
            <a:ext cx="79885" cy="468385"/>
          </a:xfrm>
          <a:prstGeom prst="rightBracket">
            <a:avLst>
              <a:gd name="adj" fmla="val 1981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solidFill>
                <a:srgbClr val="FF0000"/>
              </a:solidFill>
            </a:endParaRPr>
          </a:p>
        </p:txBody>
      </p:sp>
      <p:sp>
        <p:nvSpPr>
          <p:cNvPr id="32" name="TextBox 31"/>
          <p:cNvSpPr txBox="1"/>
          <p:nvPr/>
        </p:nvSpPr>
        <p:spPr>
          <a:xfrm>
            <a:off x="4622181" y="3977197"/>
            <a:ext cx="468385" cy="430887"/>
          </a:xfrm>
          <a:prstGeom prst="rect">
            <a:avLst/>
          </a:prstGeom>
          <a:noFill/>
        </p:spPr>
        <p:txBody>
          <a:bodyPr wrap="square" rtlCol="0">
            <a:spAutoFit/>
          </a:bodyPr>
          <a:lstStyle/>
          <a:p>
            <a:pPr algn="ctr"/>
            <a:r>
              <a:rPr lang="en-CA" sz="1100" b="1" dirty="0" smtClean="0">
                <a:solidFill>
                  <a:srgbClr val="FF0000"/>
                </a:solidFill>
              </a:rPr>
              <a:t>2</a:t>
            </a:r>
            <a:r>
              <a:rPr lang="en-CA" sz="1100" b="1" baseline="30000" dirty="0" smtClean="0">
                <a:solidFill>
                  <a:srgbClr val="FF0000"/>
                </a:solidFill>
              </a:rPr>
              <a:t>nd</a:t>
            </a:r>
            <a:r>
              <a:rPr lang="en-CA" sz="1100" b="1" dirty="0" smtClean="0">
                <a:solidFill>
                  <a:srgbClr val="FF0000"/>
                </a:solidFill>
              </a:rPr>
              <a:t>  day</a:t>
            </a:r>
            <a:endParaRPr lang="en-CA" sz="1100" b="1" dirty="0">
              <a:solidFill>
                <a:srgbClr val="FF0000"/>
              </a:solidFill>
            </a:endParaRPr>
          </a:p>
        </p:txBody>
      </p:sp>
      <p:sp>
        <p:nvSpPr>
          <p:cNvPr id="33" name="TextBox 32"/>
          <p:cNvSpPr txBox="1"/>
          <p:nvPr/>
        </p:nvSpPr>
        <p:spPr>
          <a:xfrm>
            <a:off x="5071580" y="3977197"/>
            <a:ext cx="468385" cy="430887"/>
          </a:xfrm>
          <a:prstGeom prst="rect">
            <a:avLst/>
          </a:prstGeom>
          <a:noFill/>
        </p:spPr>
        <p:txBody>
          <a:bodyPr wrap="square" rtlCol="0">
            <a:spAutoFit/>
          </a:bodyPr>
          <a:lstStyle/>
          <a:p>
            <a:pPr algn="ctr"/>
            <a:r>
              <a:rPr lang="en-CA" sz="1100" b="1" dirty="0" smtClean="0">
                <a:solidFill>
                  <a:srgbClr val="FF0000"/>
                </a:solidFill>
              </a:rPr>
              <a:t>3</a:t>
            </a:r>
            <a:r>
              <a:rPr lang="en-CA" sz="1100" b="1" baseline="30000" dirty="0" smtClean="0">
                <a:solidFill>
                  <a:srgbClr val="FF0000"/>
                </a:solidFill>
              </a:rPr>
              <a:t>rd</a:t>
            </a:r>
            <a:r>
              <a:rPr lang="en-CA" sz="1100" b="1" dirty="0" smtClean="0">
                <a:solidFill>
                  <a:srgbClr val="FF0000"/>
                </a:solidFill>
              </a:rPr>
              <a:t>  day</a:t>
            </a:r>
            <a:endParaRPr lang="en-CA" sz="1100" b="1" dirty="0">
              <a:solidFill>
                <a:srgbClr val="FF0000"/>
              </a:solidFill>
            </a:endParaRPr>
          </a:p>
        </p:txBody>
      </p:sp>
      <p:sp>
        <p:nvSpPr>
          <p:cNvPr id="34" name="TextBox 33"/>
          <p:cNvSpPr txBox="1"/>
          <p:nvPr/>
        </p:nvSpPr>
        <p:spPr>
          <a:xfrm>
            <a:off x="5519810" y="3977197"/>
            <a:ext cx="468385" cy="430887"/>
          </a:xfrm>
          <a:prstGeom prst="rect">
            <a:avLst/>
          </a:prstGeom>
          <a:noFill/>
        </p:spPr>
        <p:txBody>
          <a:bodyPr wrap="square" rtlCol="0">
            <a:spAutoFit/>
          </a:bodyPr>
          <a:lstStyle/>
          <a:p>
            <a:pPr algn="ctr"/>
            <a:r>
              <a:rPr lang="en-CA" sz="1100" b="1" dirty="0" smtClean="0">
                <a:solidFill>
                  <a:srgbClr val="FF0000"/>
                </a:solidFill>
              </a:rPr>
              <a:t>4</a:t>
            </a:r>
            <a:r>
              <a:rPr lang="en-CA" sz="1100" b="1" baseline="30000" dirty="0" smtClean="0">
                <a:solidFill>
                  <a:srgbClr val="FF0000"/>
                </a:solidFill>
              </a:rPr>
              <a:t>th</a:t>
            </a:r>
            <a:r>
              <a:rPr lang="en-CA" sz="1100" b="1" dirty="0" smtClean="0">
                <a:solidFill>
                  <a:srgbClr val="FF0000"/>
                </a:solidFill>
              </a:rPr>
              <a:t> day</a:t>
            </a:r>
            <a:endParaRPr lang="en-CA" sz="1100" b="1" dirty="0">
              <a:solidFill>
                <a:srgbClr val="FF0000"/>
              </a:solidFill>
            </a:endParaRPr>
          </a:p>
        </p:txBody>
      </p:sp>
      <p:sp>
        <p:nvSpPr>
          <p:cNvPr id="35" name="TextBox 34"/>
          <p:cNvSpPr txBox="1"/>
          <p:nvPr/>
        </p:nvSpPr>
        <p:spPr>
          <a:xfrm>
            <a:off x="5989717" y="3977197"/>
            <a:ext cx="468385" cy="430887"/>
          </a:xfrm>
          <a:prstGeom prst="rect">
            <a:avLst/>
          </a:prstGeom>
          <a:noFill/>
        </p:spPr>
        <p:txBody>
          <a:bodyPr wrap="square" rtlCol="0">
            <a:spAutoFit/>
          </a:bodyPr>
          <a:lstStyle/>
          <a:p>
            <a:pPr algn="ctr"/>
            <a:r>
              <a:rPr lang="en-CA" sz="1100" b="1" dirty="0" smtClean="0">
                <a:solidFill>
                  <a:srgbClr val="FF0000"/>
                </a:solidFill>
              </a:rPr>
              <a:t>5</a:t>
            </a:r>
            <a:r>
              <a:rPr lang="en-CA" sz="1100" b="1" baseline="30000" dirty="0" smtClean="0">
                <a:solidFill>
                  <a:srgbClr val="FF0000"/>
                </a:solidFill>
              </a:rPr>
              <a:t>th</a:t>
            </a:r>
            <a:r>
              <a:rPr lang="en-CA" sz="1100" b="1" dirty="0" smtClean="0">
                <a:solidFill>
                  <a:srgbClr val="FF0000"/>
                </a:solidFill>
              </a:rPr>
              <a:t> day</a:t>
            </a:r>
            <a:endParaRPr lang="en-CA" sz="1100" b="1" dirty="0">
              <a:solidFill>
                <a:srgbClr val="FF0000"/>
              </a:solidFill>
            </a:endParaRPr>
          </a:p>
        </p:txBody>
      </p:sp>
      <p:sp>
        <p:nvSpPr>
          <p:cNvPr id="36" name="Right Bracket 35"/>
          <p:cNvSpPr/>
          <p:nvPr/>
        </p:nvSpPr>
        <p:spPr>
          <a:xfrm rot="5400000">
            <a:off x="4348053" y="3615517"/>
            <a:ext cx="79885" cy="468385"/>
          </a:xfrm>
          <a:prstGeom prst="rightBracket">
            <a:avLst>
              <a:gd name="adj" fmla="val 1981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solidFill>
                <a:srgbClr val="FF0000"/>
              </a:solidFill>
            </a:endParaRPr>
          </a:p>
        </p:txBody>
      </p:sp>
      <p:sp>
        <p:nvSpPr>
          <p:cNvPr id="37" name="Right Bracket 36"/>
          <p:cNvSpPr/>
          <p:nvPr/>
        </p:nvSpPr>
        <p:spPr>
          <a:xfrm rot="5400000">
            <a:off x="5260233" y="3615517"/>
            <a:ext cx="79885" cy="468385"/>
          </a:xfrm>
          <a:prstGeom prst="rightBracket">
            <a:avLst>
              <a:gd name="adj" fmla="val 1981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solidFill>
                <a:srgbClr val="FF0000"/>
              </a:solidFill>
            </a:endParaRPr>
          </a:p>
        </p:txBody>
      </p:sp>
      <p:sp>
        <p:nvSpPr>
          <p:cNvPr id="38" name="Right Bracket 37"/>
          <p:cNvSpPr/>
          <p:nvPr/>
        </p:nvSpPr>
        <p:spPr>
          <a:xfrm rot="5400000">
            <a:off x="5708468" y="3615517"/>
            <a:ext cx="79885" cy="468385"/>
          </a:xfrm>
          <a:prstGeom prst="rightBracket">
            <a:avLst>
              <a:gd name="adj" fmla="val 1981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solidFill>
                <a:srgbClr val="FF0000"/>
              </a:solidFill>
            </a:endParaRPr>
          </a:p>
        </p:txBody>
      </p:sp>
      <p:sp>
        <p:nvSpPr>
          <p:cNvPr id="39" name="Right Bracket 38"/>
          <p:cNvSpPr/>
          <p:nvPr/>
        </p:nvSpPr>
        <p:spPr>
          <a:xfrm rot="5400000">
            <a:off x="6165668" y="3615517"/>
            <a:ext cx="79885" cy="468385"/>
          </a:xfrm>
          <a:prstGeom prst="rightBracket">
            <a:avLst>
              <a:gd name="adj" fmla="val 1981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solidFill>
                <a:srgbClr val="FF0000"/>
              </a:solidFill>
            </a:endParaRPr>
          </a:p>
        </p:txBody>
      </p:sp>
      <p:sp>
        <p:nvSpPr>
          <p:cNvPr id="40" name="Right Bracket 39"/>
          <p:cNvSpPr/>
          <p:nvPr/>
        </p:nvSpPr>
        <p:spPr>
          <a:xfrm rot="5400000">
            <a:off x="4820696" y="3615517"/>
            <a:ext cx="79885" cy="468385"/>
          </a:xfrm>
          <a:prstGeom prst="rightBracket">
            <a:avLst>
              <a:gd name="adj" fmla="val 1981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solidFill>
                <a:srgbClr val="FF0000"/>
              </a:solidFill>
            </a:endParaRPr>
          </a:p>
        </p:txBody>
      </p:sp>
      <p:sp>
        <p:nvSpPr>
          <p:cNvPr id="41" name="TextBox 40"/>
          <p:cNvSpPr txBox="1"/>
          <p:nvPr/>
        </p:nvSpPr>
        <p:spPr>
          <a:xfrm>
            <a:off x="7438319" y="3191713"/>
            <a:ext cx="784809" cy="369332"/>
          </a:xfrm>
          <a:prstGeom prst="rect">
            <a:avLst/>
          </a:prstGeom>
          <a:noFill/>
        </p:spPr>
        <p:txBody>
          <a:bodyPr wrap="square" rtlCol="0">
            <a:spAutoFit/>
          </a:bodyPr>
          <a:lstStyle/>
          <a:p>
            <a:r>
              <a:rPr lang="en-CA" dirty="0" smtClean="0">
                <a:solidFill>
                  <a:srgbClr val="FF0000"/>
                </a:solidFill>
              </a:rPr>
              <a:t>Days</a:t>
            </a:r>
            <a:endParaRPr lang="en-CA" dirty="0">
              <a:solidFill>
                <a:srgbClr val="FF0000"/>
              </a:solidFill>
            </a:endParaRPr>
          </a:p>
        </p:txBody>
      </p:sp>
      <p:cxnSp>
        <p:nvCxnSpPr>
          <p:cNvPr id="42" name="Straight Connector 41"/>
          <p:cNvCxnSpPr/>
          <p:nvPr/>
        </p:nvCxnSpPr>
        <p:spPr>
          <a:xfrm>
            <a:off x="6446281" y="3047250"/>
            <a:ext cx="0" cy="762517"/>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3" name="Straight Connector 42"/>
          <p:cNvCxnSpPr/>
          <p:nvPr/>
        </p:nvCxnSpPr>
        <p:spPr>
          <a:xfrm>
            <a:off x="5532518" y="3047250"/>
            <a:ext cx="3372" cy="777642"/>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4" name="Straight Connector 43"/>
          <p:cNvCxnSpPr/>
          <p:nvPr/>
        </p:nvCxnSpPr>
        <p:spPr>
          <a:xfrm>
            <a:off x="5531881" y="3999668"/>
            <a:ext cx="0" cy="600336"/>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5" name="Straight Connector 44"/>
          <p:cNvCxnSpPr/>
          <p:nvPr/>
        </p:nvCxnSpPr>
        <p:spPr>
          <a:xfrm>
            <a:off x="4160280" y="3977197"/>
            <a:ext cx="0" cy="600336"/>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 name="Flowchart: Connector 4"/>
          <p:cNvSpPr/>
          <p:nvPr/>
        </p:nvSpPr>
        <p:spPr>
          <a:xfrm rot="5048332">
            <a:off x="14260" y="3659179"/>
            <a:ext cx="701015" cy="538359"/>
          </a:xfrm>
          <a:prstGeom prst="flowChartConnector">
            <a:avLst/>
          </a:prstGeom>
          <a:noFill/>
          <a:ln w="476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46" name="AutoShape 11"/>
          <p:cNvCxnSpPr>
            <a:cxnSpLocks noChangeShapeType="1"/>
            <a:stCxn id="15" idx="2"/>
          </p:cNvCxnSpPr>
          <p:nvPr/>
        </p:nvCxnSpPr>
        <p:spPr bwMode="auto">
          <a:xfrm>
            <a:off x="4843100" y="5527170"/>
            <a:ext cx="232973" cy="806521"/>
          </a:xfrm>
          <a:prstGeom prst="straightConnector1">
            <a:avLst/>
          </a:prstGeom>
          <a:noFill/>
          <a:ln w="38100">
            <a:solidFill>
              <a:schemeClr val="tx1"/>
            </a:solidFill>
            <a:round/>
            <a:headEnd/>
            <a:tailEnd type="triangle" w="lg" len="lg"/>
          </a:ln>
        </p:spPr>
      </p:cxnSp>
      <p:sp>
        <p:nvSpPr>
          <p:cNvPr id="48" name="Text Box 4"/>
          <p:cNvSpPr txBox="1">
            <a:spLocks noChangeArrowheads="1"/>
          </p:cNvSpPr>
          <p:nvPr/>
        </p:nvSpPr>
        <p:spPr bwMode="auto">
          <a:xfrm>
            <a:off x="271446" y="3944622"/>
            <a:ext cx="882022" cy="584775"/>
          </a:xfrm>
          <a:prstGeom prst="rect">
            <a:avLst/>
          </a:prstGeom>
          <a:noFill/>
          <a:ln w="38100">
            <a:solidFill>
              <a:schemeClr val="tx1"/>
            </a:solidFill>
            <a:miter lim="800000"/>
            <a:headEnd/>
            <a:tailEnd/>
          </a:ln>
        </p:spPr>
        <p:txBody>
          <a:bodyPr wrap="square">
            <a:spAutoFit/>
          </a:bodyPr>
          <a:lstStyle/>
          <a:p>
            <a:pPr algn="ctr">
              <a:spcBef>
                <a:spcPct val="50000"/>
              </a:spcBef>
            </a:pPr>
            <a:r>
              <a:rPr lang="en-US" sz="1600" dirty="0" smtClean="0"/>
              <a:t>0   </a:t>
            </a:r>
            <a:r>
              <a:rPr lang="en-US" sz="1600" b="1" dirty="0"/>
              <a:t>J</a:t>
            </a:r>
            <a:r>
              <a:rPr lang="en-US" sz="1600" dirty="0" smtClean="0"/>
              <a:t>   3</a:t>
            </a:r>
            <a:br>
              <a:rPr lang="en-US" sz="1600" dirty="0" smtClean="0"/>
            </a:br>
            <a:r>
              <a:rPr lang="en-US" sz="1600" dirty="0" err="1" smtClean="0"/>
              <a:t>Dur</a:t>
            </a:r>
            <a:r>
              <a:rPr lang="en-US" sz="1600" dirty="0" smtClean="0"/>
              <a:t> = 3</a:t>
            </a:r>
            <a:endParaRPr lang="en-US" sz="1600" dirty="0"/>
          </a:p>
        </p:txBody>
      </p:sp>
      <p:sp>
        <p:nvSpPr>
          <p:cNvPr id="49" name="Text Box 5"/>
          <p:cNvSpPr txBox="1">
            <a:spLocks noChangeArrowheads="1"/>
          </p:cNvSpPr>
          <p:nvPr/>
        </p:nvSpPr>
        <p:spPr bwMode="auto">
          <a:xfrm>
            <a:off x="1575815" y="1977529"/>
            <a:ext cx="913885" cy="637870"/>
          </a:xfrm>
          <a:prstGeom prst="rect">
            <a:avLst/>
          </a:prstGeom>
          <a:noFill/>
          <a:ln w="38100">
            <a:solidFill>
              <a:schemeClr val="tx1"/>
            </a:solidFill>
            <a:miter lim="800000"/>
            <a:headEnd/>
            <a:tailEnd/>
          </a:ln>
        </p:spPr>
        <p:txBody>
          <a:bodyPr wrap="square">
            <a:noAutofit/>
          </a:bodyPr>
          <a:lstStyle/>
          <a:p>
            <a:pPr algn="ctr">
              <a:spcBef>
                <a:spcPts val="200"/>
              </a:spcBef>
            </a:pPr>
            <a:r>
              <a:rPr lang="en-US" sz="1600" dirty="0"/>
              <a:t>3</a:t>
            </a:r>
            <a:r>
              <a:rPr lang="en-US" sz="1600" dirty="0" smtClean="0"/>
              <a:t>   </a:t>
            </a:r>
            <a:r>
              <a:rPr lang="en-US" sz="1600" b="1" dirty="0" smtClean="0"/>
              <a:t>K</a:t>
            </a:r>
            <a:r>
              <a:rPr lang="en-US" sz="1600" dirty="0" smtClean="0"/>
              <a:t>   5</a:t>
            </a:r>
          </a:p>
          <a:p>
            <a:pPr algn="ctr">
              <a:spcBef>
                <a:spcPts val="200"/>
              </a:spcBef>
            </a:pPr>
            <a:r>
              <a:rPr lang="en-US" sz="1600" dirty="0" err="1" smtClean="0"/>
              <a:t>Dur</a:t>
            </a:r>
            <a:r>
              <a:rPr lang="en-US" sz="1600" dirty="0" smtClean="0"/>
              <a:t> </a:t>
            </a:r>
            <a:r>
              <a:rPr lang="en-US" sz="1600" dirty="0"/>
              <a:t>= 2</a:t>
            </a:r>
          </a:p>
        </p:txBody>
      </p:sp>
      <p:cxnSp>
        <p:nvCxnSpPr>
          <p:cNvPr id="50" name="AutoShape 11"/>
          <p:cNvCxnSpPr>
            <a:cxnSpLocks noChangeShapeType="1"/>
            <a:stCxn id="49" idx="3"/>
          </p:cNvCxnSpPr>
          <p:nvPr/>
        </p:nvCxnSpPr>
        <p:spPr bwMode="auto">
          <a:xfrm flipV="1">
            <a:off x="2489700" y="2281395"/>
            <a:ext cx="747646" cy="15069"/>
          </a:xfrm>
          <a:prstGeom prst="straightConnector1">
            <a:avLst/>
          </a:prstGeom>
          <a:noFill/>
          <a:ln w="38100">
            <a:solidFill>
              <a:schemeClr val="tx1"/>
            </a:solidFill>
            <a:round/>
            <a:headEnd/>
            <a:tailEnd type="triangle" w="lg" len="lg"/>
          </a:ln>
        </p:spPr>
      </p:cxnSp>
      <p:cxnSp>
        <p:nvCxnSpPr>
          <p:cNvPr id="51" name="AutoShape 11"/>
          <p:cNvCxnSpPr>
            <a:cxnSpLocks noChangeShapeType="1"/>
            <a:stCxn id="48" idx="2"/>
            <a:endCxn id="55" idx="0"/>
          </p:cNvCxnSpPr>
          <p:nvPr/>
        </p:nvCxnSpPr>
        <p:spPr bwMode="auto">
          <a:xfrm>
            <a:off x="712457" y="4529397"/>
            <a:ext cx="1320007" cy="1303990"/>
          </a:xfrm>
          <a:prstGeom prst="straightConnector1">
            <a:avLst/>
          </a:prstGeom>
          <a:noFill/>
          <a:ln w="38100">
            <a:solidFill>
              <a:schemeClr val="tx1"/>
            </a:solidFill>
            <a:round/>
            <a:headEnd/>
            <a:tailEnd type="triangle" w="lg" len="lg"/>
          </a:ln>
        </p:spPr>
      </p:cxnSp>
      <p:sp>
        <p:nvSpPr>
          <p:cNvPr id="55" name="Text Box 4"/>
          <p:cNvSpPr txBox="1">
            <a:spLocks noChangeArrowheads="1"/>
          </p:cNvSpPr>
          <p:nvPr/>
        </p:nvSpPr>
        <p:spPr bwMode="auto">
          <a:xfrm>
            <a:off x="1575814" y="5833387"/>
            <a:ext cx="913299" cy="584775"/>
          </a:xfrm>
          <a:prstGeom prst="rect">
            <a:avLst/>
          </a:prstGeom>
          <a:noFill/>
          <a:ln w="38100">
            <a:solidFill>
              <a:schemeClr val="tx1"/>
            </a:solidFill>
            <a:miter lim="800000"/>
            <a:headEnd/>
            <a:tailEnd/>
          </a:ln>
        </p:spPr>
        <p:txBody>
          <a:bodyPr wrap="square">
            <a:spAutoFit/>
          </a:bodyPr>
          <a:lstStyle/>
          <a:p>
            <a:pPr algn="ctr">
              <a:spcBef>
                <a:spcPct val="50000"/>
              </a:spcBef>
            </a:pPr>
            <a:r>
              <a:rPr lang="en-US" sz="1600" dirty="0"/>
              <a:t>3</a:t>
            </a:r>
            <a:r>
              <a:rPr lang="en-US" sz="1600" dirty="0" smtClean="0"/>
              <a:t>   </a:t>
            </a:r>
            <a:r>
              <a:rPr lang="en-US" sz="1600" b="1" dirty="0" smtClean="0"/>
              <a:t>L</a:t>
            </a:r>
            <a:r>
              <a:rPr lang="en-US" sz="1600" dirty="0" smtClean="0"/>
              <a:t>  7 </a:t>
            </a:r>
            <a:br>
              <a:rPr lang="en-US" sz="1600" dirty="0" smtClean="0"/>
            </a:br>
            <a:r>
              <a:rPr lang="en-US" sz="1600" dirty="0" err="1" smtClean="0"/>
              <a:t>Dur</a:t>
            </a:r>
            <a:r>
              <a:rPr lang="en-US" sz="1600" dirty="0" smtClean="0"/>
              <a:t> = 4</a:t>
            </a:r>
            <a:endParaRPr lang="en-US" sz="1600" dirty="0"/>
          </a:p>
        </p:txBody>
      </p:sp>
      <p:cxnSp>
        <p:nvCxnSpPr>
          <p:cNvPr id="59" name="AutoShape 11"/>
          <p:cNvCxnSpPr>
            <a:cxnSpLocks noChangeShapeType="1"/>
            <a:stCxn id="48" idx="0"/>
            <a:endCxn id="49" idx="2"/>
          </p:cNvCxnSpPr>
          <p:nvPr/>
        </p:nvCxnSpPr>
        <p:spPr bwMode="auto">
          <a:xfrm flipV="1">
            <a:off x="712457" y="2615399"/>
            <a:ext cx="1320301" cy="1329223"/>
          </a:xfrm>
          <a:prstGeom prst="straightConnector1">
            <a:avLst/>
          </a:prstGeom>
          <a:noFill/>
          <a:ln w="38100">
            <a:solidFill>
              <a:schemeClr val="tx1"/>
            </a:solidFill>
            <a:round/>
            <a:headEnd/>
            <a:tailEnd type="triangle" w="lg" len="lg"/>
          </a:ln>
        </p:spPr>
      </p:cxnSp>
      <p:cxnSp>
        <p:nvCxnSpPr>
          <p:cNvPr id="66" name="AutoShape 11"/>
          <p:cNvCxnSpPr>
            <a:cxnSpLocks noChangeShapeType="1"/>
            <a:stCxn id="55" idx="3"/>
          </p:cNvCxnSpPr>
          <p:nvPr/>
        </p:nvCxnSpPr>
        <p:spPr bwMode="auto">
          <a:xfrm flipV="1">
            <a:off x="2489113" y="6125774"/>
            <a:ext cx="775306" cy="1"/>
          </a:xfrm>
          <a:prstGeom prst="straightConnector1">
            <a:avLst/>
          </a:prstGeom>
          <a:noFill/>
          <a:ln w="38100">
            <a:solidFill>
              <a:schemeClr val="tx1"/>
            </a:solidFill>
            <a:round/>
            <a:headEnd/>
            <a:tailEnd type="triangle" w="lg" len="lg"/>
          </a:ln>
        </p:spPr>
      </p:cxnSp>
      <p:sp>
        <p:nvSpPr>
          <p:cNvPr id="69" name="Flowchart: Connector 68"/>
          <p:cNvSpPr/>
          <p:nvPr/>
        </p:nvSpPr>
        <p:spPr>
          <a:xfrm rot="5048332">
            <a:off x="4021771" y="4553614"/>
            <a:ext cx="701015" cy="538359"/>
          </a:xfrm>
          <a:prstGeom prst="flowChartConnector">
            <a:avLst/>
          </a:prstGeom>
          <a:noFill/>
          <a:ln w="476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0"/>
  <p:tag name="MMPROD_UIDATA" val="&lt;database version=&quot;10.0&quot;&gt;&lt;object type=&quot;1&quot; unique_id=&quot;10001&quot;&gt;&lt;object type=&quot;2&quot; unique_id=&quot;10131&quot;&gt;&lt;object type=&quot;3&quot; unique_id=&quot;10132&quot;&gt;&lt;property id=&quot;20148&quot; value=&quot;5&quot;/&gt;&lt;property id=&quot;20300&quot; value=&quot;Slide 1 - &amp;quot;  &amp;quot;&quot;/&gt;&lt;property id=&quot;20307&quot; value=&quot;256&quot;/&gt;&lt;/object&gt;&lt;object type=&quot;3&quot; unique_id=&quot;10133&quot;&gt;&lt;property id=&quot;20148&quot; value=&quot;5&quot;/&gt;&lt;property id=&quot;20300&quot; value=&quot;Slide 2 - &amp;quot;Module 4 Learning Objectives&amp;quot;&quot;/&gt;&lt;property id=&quot;20307&quot; value=&quot;264&quot;/&gt;&lt;/object&gt;&lt;object type=&quot;3&quot; unique_id=&quot;10134&quot;&gt;&lt;property id=&quot;20148&quot; value=&quot;5&quot;/&gt;&lt;property id=&quot;20300&quot; value=&quot;Slide 3 - &amp;quot;Constructing the Critical Path&amp;quot;&quot;/&gt;&lt;property id=&quot;20307&quot; value=&quot;273&quot;/&gt;&lt;/object&gt;&lt;object type=&quot;3&quot; unique_id=&quot;10136&quot;&gt;&lt;property id=&quot;20148&quot; value=&quot;5&quot;/&gt;&lt;property id=&quot;20300&quot; value=&quot;Slide 5 - &amp;quot;For the Project Delta info on the next page:&amp;quot;&quot;/&gt;&lt;property id=&quot;20307&quot; value=&quot;308&quot;/&gt;&lt;/object&gt;&lt;object type=&quot;3&quot; unique_id=&quot;10138&quot;&gt;&lt;property id=&quot;20148&quot; value=&quot;5&quot;/&gt;&lt;property id=&quot;20300&quot; value=&quot;Slide 8&quot;/&gt;&lt;property id=&quot;20307&quot; value=&quot;296&quot;/&gt;&lt;/object&gt;&lt;object type=&quot;3&quot; unique_id=&quot;10139&quot;&gt;&lt;property id=&quot;20148&quot; value=&quot;5&quot;/&gt;&lt;property id=&quot;20300&quot; value=&quot;Slide 9&quot;/&gt;&lt;property id=&quot;20307&quot; value=&quot;297&quot;/&gt;&lt;/object&gt;&lt;object type=&quot;3&quot; unique_id=&quot;10140&quot;&gt;&lt;property id=&quot;20148&quot; value=&quot;5&quot;/&gt;&lt;property id=&quot;20300&quot; value=&quot;Slide 10&quot;/&gt;&lt;property id=&quot;20307&quot; value=&quot;298&quot;/&gt;&lt;/object&gt;&lt;object type=&quot;3&quot; unique_id=&quot;10141&quot;&gt;&lt;property id=&quot;20148&quot; value=&quot;5&quot;/&gt;&lt;property id=&quot;20300&quot; value=&quot;Slide 12&quot;/&gt;&lt;property id=&quot;20307&quot; value=&quot;299&quot;/&gt;&lt;/object&gt;&lt;object type=&quot;3&quot; unique_id=&quot;10142&quot;&gt;&lt;property id=&quot;20148&quot; value=&quot;5&quot;/&gt;&lt;property id=&quot;20300&quot; value=&quot;Slide 13 - &amp;quot;Critical Path&amp;quot;&quot;/&gt;&lt;property id=&quot;20307&quot; value=&quot;302&quot;/&gt;&lt;/object&gt;&lt;object type=&quot;3&quot; unique_id=&quot;10143&quot;&gt;&lt;property id=&quot;20148&quot; value=&quot;5&quot;/&gt;&lt;property id=&quot;20300&quot; value=&quot;Slide 14 - &amp;quot;What happens when we have two or more finals nodes?&amp;quot;&quot;/&gt;&lt;property id=&quot;20307&quot; value=&quot;317&quot;/&gt;&lt;/object&gt;&lt;object type=&quot;3&quot; unique_id=&quot;10144&quot;&gt;&lt;property id=&quot;20148&quot; value=&quot;5&quot;/&gt;&lt;property id=&quot;20300&quot; value=&quot;Slide 15&quot;/&gt;&lt;property id=&quot;20307&quot; value=&quot;318&quot;/&gt;&lt;/object&gt;&lt;object type=&quot;3&quot; unique_id=&quot;10145&quot;&gt;&lt;property id=&quot;20148&quot; value=&quot;5&quot;/&gt;&lt;property id=&quot;20300&quot; value=&quot;Slide 18 - &amp;quot;Probability of Project Completion&amp;quot;&quot;/&gt;&lt;property id=&quot;20307&quot; value=&quot;303&quot;/&gt;&lt;/object&gt;&lt;object type=&quot;3&quot; unique_id=&quot;10146&quot;&gt;&lt;property id=&quot;20148&quot; value=&quot;5&quot;/&gt;&lt;property id=&quot;20300&quot; value=&quot;Slide 19 - &amp;quot;Probability of Project Completion (cont’d)&amp;quot;&quot;/&gt;&lt;property id=&quot;20307&quot; value=&quot;304&quot;/&gt;&lt;/object&gt;&lt;object type=&quot;3&quot; unique_id=&quot;10147&quot;&gt;&lt;property id=&quot;20148&quot; value=&quot;5&quot;/&gt;&lt;property id=&quot;20300&quot; value=&quot;Slide 20 - &amp;quot;Probability of Project Completion in 32 weeks (cont’d)&amp;quot;&quot;/&gt;&lt;property id=&quot;20307&quot; value=&quot;305&quot;/&gt;&lt;/object&gt;&lt;object type=&quot;3&quot; unique_id=&quot;10148&quot;&gt;&lt;property id=&quot;20148&quot; value=&quot;5&quot;/&gt;&lt;property id=&quot;20300&quot; value=&quot;Slide 22 - &amp;quot;Probability of Project Completion (cont’d)&amp;quot;&quot;/&gt;&lt;property id=&quot;20307&quot; value=&quot;312&quot;/&gt;&lt;/object&gt;&lt;object type=&quot;3&quot; unique_id=&quot;10149&quot;&gt;&lt;property id=&quot;20148&quot; value=&quot;5&quot;/&gt;&lt;property id=&quot;20300&quot; value=&quot;Slide 23 - &amp;quot;Probability of Project Completion (cont’d)&amp;quot;&quot;/&gt;&lt;property id=&quot;20307&quot; value=&quot;306&quot;/&gt;&lt;/object&gt;&lt;object type=&quot;3&quot; unique_id=&quot;10150&quot;&gt;&lt;property id=&quot;20148&quot; value=&quot;5&quot;/&gt;&lt;property id=&quot;20300&quot; value=&quot;Slide 26 - &amp;quot;Probability of Project Completion (cont’d)&amp;quot;&quot;/&gt;&lt;property id=&quot;20307&quot; value=&quot;313&quot;/&gt;&lt;/object&gt;&lt;object type=&quot;3&quot; unique_id=&quot;10151&quot;&gt;&lt;property id=&quot;20148&quot; value=&quot;5&quot;/&gt;&lt;property id=&quot;20300&quot; value=&quot;Slide 27 - &amp;quot;What if we had a Negative Z? &amp;quot;&quot;/&gt;&lt;property id=&quot;20307&quot; value=&quot;319&quot;/&gt;&lt;/object&gt;&lt;object type=&quot;3&quot; unique_id=&quot;10152&quot;&gt;&lt;property id=&quot;20148&quot; value=&quot;5&quot;/&gt;&lt;property id=&quot;20300&quot; value=&quot;Slide 28 - &amp;quot;Probability of Project Completion (95%)&amp;quot;&quot;/&gt;&lt;property id=&quot;20307&quot; value=&quot;309&quot;/&gt;&lt;/object&gt;&lt;object type=&quot;3&quot; unique_id=&quot;10153&quot;&gt;&lt;property id=&quot;20148&quot; value=&quot;5&quot;/&gt;&lt;property id=&quot;20300&quot; value=&quot;Slide 30 - &amp;quot;Probability of Project Completion (cont’d)&amp;quot;&quot;/&gt;&lt;property id=&quot;20307&quot; value=&quot;314&quot;/&gt;&lt;/object&gt;&lt;object type=&quot;3&quot; unique_id=&quot;10155&quot;&gt;&lt;property id=&quot;20148&quot; value=&quot;5&quot;/&gt;&lt;property id=&quot;20300&quot; value=&quot;Slide 31 - &amp;quot;AON Network with Laddering Effect&amp;quot;&quot;/&gt;&lt;property id=&quot;20307&quot; value=&quot;300&quot;/&gt;&lt;/object&gt;&lt;object type=&quot;3&quot; unique_id=&quot;10156&quot;&gt;&lt;property id=&quot;20148&quot; value=&quot;5&quot;/&gt;&lt;property id=&quot;20300&quot; value=&quot;Slide 32 - &amp;quot;Laddering Activities&amp;quot;&quot;/&gt;&lt;property id=&quot;20307&quot; value=&quot;276&quot;/&gt;&lt;/object&gt;&lt;object type=&quot;3&quot; unique_id=&quot;10157&quot;&gt;&lt;property id=&quot;20148&quot; value=&quot;5&quot;/&gt;&lt;property id=&quot;20300&quot; value=&quot;Slide 33 - &amp;quot;A project is composed of activities A, B, C, and D.  Durations and precedence requirements are shown in the table.&quot;/&gt;&lt;property id=&quot;20307&quot; value=&quot;315&quot;/&gt;&lt;/object&gt;&lt;object type=&quot;3&quot; unique_id=&quot;10158&quot;&gt;&lt;property id=&quot;20148&quot; value=&quot;5&quot;/&gt;&lt;property id=&quot;20300&quot; value=&quot;Slide 34&quot;/&gt;&lt;property id=&quot;20307&quot; value=&quot;316&quot;/&gt;&lt;/object&gt;&lt;object type=&quot;3&quot; unique_id=&quot;10159&quot;&gt;&lt;property id=&quot;20148&quot; value=&quot;5&quot;/&gt;&lt;property id=&quot;20300&quot; value=&quot;Slide 35 - &amp;quot;Example Hammock Activity on Critical Path&amp;quot;&quot;/&gt;&lt;property id=&quot;20307&quot; value=&quot;301&quot;/&gt;&lt;/object&gt;&lt;object type=&quot;3&quot; unique_id=&quot;10160&quot;&gt;&lt;property id=&quot;20148&quot; value=&quot;5&quot;/&gt;&lt;property id=&quot;20300&quot; value=&quot;Slide 39 - &amp;quot;Reducing the Critical Path&amp;quot;&quot;/&gt;&lt;property id=&quot;20307&quot; value=&quot;278&quot;/&gt;&lt;/object&gt;&lt;object type=&quot;3&quot; unique_id=&quot;10161&quot;&gt;&lt;property id=&quot;20148&quot; value=&quot;5&quot;/&gt;&lt;property id=&quot;20300&quot; value=&quot;Slide 40 - &amp;quot;Summary&amp;quot;&quot;/&gt;&lt;property id=&quot;20307&quot; value=&quot;281&quot;/&gt;&lt;/object&gt;&lt;object type=&quot;3&quot; unique_id=&quot;10344&quot;&gt;&lt;property id=&quot;20148&quot; value=&quot;5&quot;/&gt;&lt;property id=&quot;20300&quot; value=&quot;Slide 4 - &amp;quot;Rules for Forward/Backward Pass&amp;quot;&quot;/&gt;&lt;property id=&quot;20307&quot; value=&quot;332&quot;/&gt;&lt;/object&gt;&lt;object type=&quot;3&quot; unique_id=&quot;10345&quot;&gt;&lt;property id=&quot;20148&quot; value=&quot;5&quot;/&gt;&lt;property id=&quot;20300&quot; value=&quot;Slide 6 - &amp;quot;Project Delta Information&amp;quot;&quot;/&gt;&lt;property id=&quot;20307&quot; value=&quot;327&quot;/&gt;&lt;/object&gt;&lt;object type=&quot;3&quot; unique_id=&quot;10346&quot;&gt;&lt;property id=&quot;20148&quot; value=&quot;5&quot;/&gt;&lt;property id=&quot;20300&quot; value=&quot;Slide 7 - &amp;quot;Project Delta Exercise&amp;quot;&quot;/&gt;&lt;property id=&quot;20307&quot; value=&quot;325&quot;/&gt;&lt;/object&gt;&lt;object type=&quot;3&quot; unique_id=&quot;10347&quot;&gt;&lt;property id=&quot;20148&quot; value=&quot;5&quot;/&gt;&lt;property id=&quot;20300&quot; value=&quot;Slide 11&quot;/&gt;&lt;property id=&quot;20307&quot; value=&quot;329&quot;/&gt;&lt;/object&gt;&lt;object type=&quot;3&quot; unique_id=&quot;10348&quot;&gt;&lt;property id=&quot;20148&quot; value=&quot;5&quot;/&gt;&lt;property id=&quot;20300&quot; value=&quot;Slide 16&quot;/&gt;&lt;property id=&quot;20307&quot; value=&quot;323&quot;/&gt;&lt;/object&gt;&lt;object type=&quot;3&quot; unique_id=&quot;10349&quot;&gt;&lt;property id=&quot;20148&quot; value=&quot;5&quot;/&gt;&lt;property id=&quot;20300&quot; value=&quot;Slide 17 - &amp;quot;Variance &amp;amp; Standard Deviation&amp;quot;&quot;/&gt;&lt;property id=&quot;20307&quot; value=&quot;328&quot;/&gt;&lt;/object&gt;&lt;object type=&quot;3&quot; unique_id=&quot;10350&quot;&gt;&lt;property id=&quot;20148&quot; value=&quot;5&quot;/&gt;&lt;property id=&quot;20300&quot; value=&quot;Slide 21 - &amp;quot;Probability of Project Completion in 32 weeks (cont’d)&amp;quot;&quot;/&gt;&lt;property id=&quot;20307&quot; value=&quot;326&quot;/&gt;&lt;/object&gt;&lt;object type=&quot;3&quot; unique_id=&quot;10351&quot;&gt;&lt;property id=&quot;20148&quot; value=&quot;5&quot;/&gt;&lt;property id=&quot;20300&quot; value=&quot;Slide 24 - &amp;quot;Probability of Project Completion in 32 weeks (cont’d)&amp;quot;&quot;/&gt;&lt;property id=&quot;20307&quot; value=&quot;337&quot;/&gt;&lt;/object&gt;&lt;object type=&quot;3&quot; unique_id=&quot;10352&quot;&gt;&lt;property id=&quot;20148&quot; value=&quot;5&quot;/&gt;&lt;property id=&quot;20300&quot; value=&quot;Slide 25 - &amp;quot;Probability of Project Completion in 32 weeks (cont’d)&amp;quot;&quot;/&gt;&lt;property id=&quot;20307&quot; value=&quot;338&quot;/&gt;&lt;/object&gt;&lt;object type=&quot;3&quot; unique_id=&quot;10353&quot;&gt;&lt;property id=&quot;20148&quot; value=&quot;5&quot;/&gt;&lt;property id=&quot;20300&quot; value=&quot;Slide 29 - &amp;quot;Probability Distribution&amp;quot;&quot;/&gt;&lt;property id=&quot;20307&quot; value=&quot;339&quot;/&gt;&lt;/object&gt;&lt;object type=&quot;3&quot; unique_id=&quot;10354&quot;&gt;&lt;property id=&quot;20148&quot; value=&quot;5&quot;/&gt;&lt;property id=&quot;20300&quot; value=&quot;Slide 36 - &amp;quot;Example Hammock Activity on Critical Path&amp;quot;&quot;/&gt;&lt;property id=&quot;20307&quot; value=&quot;333&quot;/&gt;&lt;/object&gt;&lt;object type=&quot;3&quot; unique_id=&quot;10355&quot;&gt;&lt;property id=&quot;20148&quot; value=&quot;5&quot;/&gt;&lt;property id=&quot;20300&quot; value=&quot;Slide 37 - &amp;quot;Example Hammock Activity NOT on Critical Path&amp;quot;&quot;/&gt;&lt;property id=&quot;20307&quot; value=&quot;336&quot;/&gt;&lt;/object&gt;&lt;object type=&quot;3&quot; unique_id=&quot;10356&quot;&gt;&lt;property id=&quot;20148&quot; value=&quot;5&quot;/&gt;&lt;property id=&quot;20300&quot; value=&quot;Slide 38 - &amp;quot;Example Hammock Activity NOT on Critical Path&amp;quot;&quot;/&gt;&lt;property id=&quot;20307&quot; value=&quot;331&quot;/&gt;&lt;/object&gt;&lt;object type=&quot;3&quot; unique_id=&quot;10357&quot;&gt;&lt;property id=&quot;20148&quot; value=&quot;5&quot;/&gt;&lt;property id=&quot;20300&quot; value=&quot;Slide 41 - &amp;quot;Virtual Hour, Assignments/Quizzes&amp;quot;&quot;/&gt;&lt;property id=&quot;20307&quot; value=&quot;324&quot;/&gt;&lt;/object&gt;&lt;object type=&quot;3&quot; unique_id=&quot;10358&quot;&gt;&lt;property id=&quot;20148&quot; value=&quot;5&quot;/&gt;&lt;property id=&quot;20300&quot; value=&quot;Slide 42&quot;/&gt;&lt;property id=&quot;20307&quot; value=&quot;330&quot;/&gt;&lt;/object&gt;&lt;/object&gt;&lt;object type=&quot;8&quot; unique_id=&quot;10199&quot;&gt;&lt;/object&gt;&lt;/object&gt;&lt;/database&gt;"/>
  <p:tag name="SECTOMILLISECCONVERTED"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7176</TotalTime>
  <Words>5400</Words>
  <Application>Microsoft Office PowerPoint</Application>
  <PresentationFormat>On-screen Show (4:3)</PresentationFormat>
  <Paragraphs>775</Paragraphs>
  <Slides>45</Slides>
  <Notes>10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45</vt:i4>
      </vt:variant>
    </vt:vector>
  </HeadingPairs>
  <TitlesOfParts>
    <vt:vector size="55" baseType="lpstr">
      <vt:lpstr>Arial</vt:lpstr>
      <vt:lpstr>Book Antiqua</vt:lpstr>
      <vt:lpstr>Calibri</vt:lpstr>
      <vt:lpstr>Cambria Math</vt:lpstr>
      <vt:lpstr>Constantia</vt:lpstr>
      <vt:lpstr>Times New Roman</vt:lpstr>
      <vt:lpstr>Wingdings</vt:lpstr>
      <vt:lpstr>Wingdings 2</vt:lpstr>
      <vt:lpstr>Flow</vt:lpstr>
      <vt:lpstr>Equation</vt:lpstr>
      <vt:lpstr>  </vt:lpstr>
      <vt:lpstr>Module 4 Learning Objectives</vt:lpstr>
      <vt:lpstr>Constructing the Critical Path</vt:lpstr>
      <vt:lpstr>Rules for Forward/Backward Pass</vt:lpstr>
      <vt:lpstr>For the Project Delta info on the next page:</vt:lpstr>
      <vt:lpstr>Project Delta Information</vt:lpstr>
      <vt:lpstr>Project Delta Exercise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Critical Path</vt:lpstr>
      <vt:lpstr>What happens when we have two or more finals nodes?  Project Twinning</vt:lpstr>
      <vt:lpstr>PowerPoint Presentation</vt:lpstr>
      <vt:lpstr>Duration Estimation, using Terms Traditionally applied in Cost Estimation</vt:lpstr>
      <vt:lpstr>Laddering – Breaking Down Activities into Smaller Units</vt:lpstr>
      <vt:lpstr>Laddering Example</vt:lpstr>
      <vt:lpstr>Hammock Activity  on Critical Path</vt:lpstr>
      <vt:lpstr>Example Hammock Activity  on Critical Path</vt:lpstr>
      <vt:lpstr>Example Hammock Activity NOT  on Critical Path</vt:lpstr>
      <vt:lpstr>Example Hammock Activity NOT on Critical Path</vt:lpstr>
      <vt:lpstr>Reducing the Critical Path</vt:lpstr>
      <vt:lpstr>PowerPoint Presentation</vt:lpstr>
      <vt:lpstr>Variance &amp; Standard Deviation</vt:lpstr>
      <vt:lpstr>Project Standard Deviation Probability of Project Completion</vt:lpstr>
      <vt:lpstr>Probability Distribution</vt:lpstr>
      <vt:lpstr>Probability of Project Completion (cont’d)</vt:lpstr>
      <vt:lpstr>What is the Probability of Project Delta   Probability less than 32 weeks?</vt:lpstr>
      <vt:lpstr>What is the Probability of Project Probability less than 32 weeks?  What are the critical path Activity Variances &amp; critical path Variance?</vt:lpstr>
      <vt:lpstr>Probability of Project Completion  Probability less than 32 weeks?</vt:lpstr>
      <vt:lpstr>Probability of Project Probability less than 32 weeks? What is Project Std Deviation and Z?</vt:lpstr>
      <vt:lpstr>Duration Contingency Reserves</vt:lpstr>
      <vt:lpstr>Probability Distribution Probability less than 32 weeks?</vt:lpstr>
      <vt:lpstr>Probability of Project Completion (cont’d) </vt:lpstr>
      <vt:lpstr>But what if we had a Negative Z? </vt:lpstr>
      <vt:lpstr>But could we look up the answer for Z, using our Probability Distribution Z Table?</vt:lpstr>
      <vt:lpstr>Reverse Approach When Probability of Completion is Given We are given a 95% probability, what is the scenario date?</vt:lpstr>
      <vt:lpstr>Probability Distribution Calculations – 2 Ways</vt:lpstr>
      <vt:lpstr>Probability of Project Completion (cont’d) What would be the scenario date?</vt:lpstr>
      <vt:lpstr>Summary</vt:lpstr>
      <vt:lpstr>Homework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Dana</dc:creator>
  <cp:lastModifiedBy>Hemington, Derek</cp:lastModifiedBy>
  <cp:revision>393</cp:revision>
  <cp:lastPrinted>2020-01-27T13:17:59Z</cp:lastPrinted>
  <dcterms:created xsi:type="dcterms:W3CDTF">2011-11-20T13:38:58Z</dcterms:created>
  <dcterms:modified xsi:type="dcterms:W3CDTF">2022-03-28T20:33:51Z</dcterms:modified>
</cp:coreProperties>
</file>