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3.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60" r:id="rId1"/>
  </p:sldMasterIdLst>
  <p:notesMasterIdLst>
    <p:notesMasterId r:id="rId55"/>
  </p:notesMasterIdLst>
  <p:handoutMasterIdLst>
    <p:handoutMasterId r:id="rId56"/>
  </p:handoutMasterIdLst>
  <p:sldIdLst>
    <p:sldId id="256" r:id="rId2"/>
    <p:sldId id="257" r:id="rId3"/>
    <p:sldId id="330" r:id="rId4"/>
    <p:sldId id="341" r:id="rId5"/>
    <p:sldId id="265" r:id="rId6"/>
    <p:sldId id="266" r:id="rId7"/>
    <p:sldId id="267" r:id="rId8"/>
    <p:sldId id="268" r:id="rId9"/>
    <p:sldId id="269" r:id="rId10"/>
    <p:sldId id="273" r:id="rId11"/>
    <p:sldId id="301" r:id="rId12"/>
    <p:sldId id="274" r:id="rId13"/>
    <p:sldId id="289" r:id="rId14"/>
    <p:sldId id="302" r:id="rId15"/>
    <p:sldId id="303" r:id="rId16"/>
    <p:sldId id="288" r:id="rId17"/>
    <p:sldId id="314" r:id="rId18"/>
    <p:sldId id="304" r:id="rId19"/>
    <p:sldId id="305" r:id="rId20"/>
    <p:sldId id="319" r:id="rId21"/>
    <p:sldId id="321" r:id="rId22"/>
    <p:sldId id="315" r:id="rId23"/>
    <p:sldId id="306" r:id="rId24"/>
    <p:sldId id="334" r:id="rId25"/>
    <p:sldId id="338" r:id="rId26"/>
    <p:sldId id="335" r:id="rId27"/>
    <p:sldId id="339" r:id="rId28"/>
    <p:sldId id="336" r:id="rId29"/>
    <p:sldId id="340" r:id="rId30"/>
    <p:sldId id="337" r:id="rId31"/>
    <p:sldId id="291" r:id="rId32"/>
    <p:sldId id="307" r:id="rId33"/>
    <p:sldId id="327" r:id="rId34"/>
    <p:sldId id="308" r:id="rId35"/>
    <p:sldId id="309" r:id="rId36"/>
    <p:sldId id="332" r:id="rId37"/>
    <p:sldId id="276" r:id="rId38"/>
    <p:sldId id="292" r:id="rId39"/>
    <p:sldId id="293" r:id="rId40"/>
    <p:sldId id="294" r:id="rId41"/>
    <p:sldId id="295" r:id="rId42"/>
    <p:sldId id="296" r:id="rId43"/>
    <p:sldId id="297" r:id="rId44"/>
    <p:sldId id="333" r:id="rId45"/>
    <p:sldId id="298" r:id="rId46"/>
    <p:sldId id="299" r:id="rId47"/>
    <p:sldId id="300" r:id="rId48"/>
    <p:sldId id="342" r:id="rId49"/>
    <p:sldId id="311" r:id="rId50"/>
    <p:sldId id="279" r:id="rId51"/>
    <p:sldId id="281" r:id="rId52"/>
    <p:sldId id="312" r:id="rId53"/>
    <p:sldId id="280" r:id="rId54"/>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87" autoAdjust="0"/>
    <p:restoredTop sz="95726" autoAdjust="0"/>
  </p:normalViewPr>
  <p:slideViewPr>
    <p:cSldViewPr snapToGrid="0">
      <p:cViewPr varScale="1">
        <p:scale>
          <a:sx n="95" d="100"/>
          <a:sy n="95" d="100"/>
        </p:scale>
        <p:origin x="1224" y="77"/>
      </p:cViewPr>
      <p:guideLst>
        <p:guide orient="horz" pos="2160"/>
        <p:guide pos="2880"/>
      </p:guideLst>
    </p:cSldViewPr>
  </p:slideViewPr>
  <p:notesTextViewPr>
    <p:cViewPr>
      <p:scale>
        <a:sx n="125" d="100"/>
        <a:sy n="125"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ington, Derek" userId="e3e0ed7d-94fb-4ca8-b540-08ebe77cb486" providerId="ADAL" clId="{1B0B767A-DB64-4F85-9DEF-DB99856E6C62}"/>
    <pc:docChg chg="custSel modSld">
      <pc:chgData name="Hemington, Derek" userId="e3e0ed7d-94fb-4ca8-b540-08ebe77cb486" providerId="ADAL" clId="{1B0B767A-DB64-4F85-9DEF-DB99856E6C62}" dt="2022-10-03T15:29:59.708" v="406" actId="1038"/>
      <pc:docMkLst>
        <pc:docMk/>
      </pc:docMkLst>
      <pc:sldChg chg="modNotesTx">
        <pc:chgData name="Hemington, Derek" userId="e3e0ed7d-94fb-4ca8-b540-08ebe77cb486" providerId="ADAL" clId="{1B0B767A-DB64-4F85-9DEF-DB99856E6C62}" dt="2022-10-03T15:21:14.319" v="393" actId="20577"/>
        <pc:sldMkLst>
          <pc:docMk/>
          <pc:sldMk cId="0" sldId="266"/>
        </pc:sldMkLst>
      </pc:sldChg>
      <pc:sldChg chg="modNotesTx">
        <pc:chgData name="Hemington, Derek" userId="e3e0ed7d-94fb-4ca8-b540-08ebe77cb486" providerId="ADAL" clId="{1B0B767A-DB64-4F85-9DEF-DB99856E6C62}" dt="2022-10-03T15:20:32.604" v="348" actId="20577"/>
        <pc:sldMkLst>
          <pc:docMk/>
          <pc:sldMk cId="0" sldId="267"/>
        </pc:sldMkLst>
      </pc:sldChg>
      <pc:sldChg chg="addSp modSp">
        <pc:chgData name="Hemington, Derek" userId="e3e0ed7d-94fb-4ca8-b540-08ebe77cb486" providerId="ADAL" clId="{1B0B767A-DB64-4F85-9DEF-DB99856E6C62}" dt="2022-10-03T15:28:15.672" v="403" actId="1037"/>
        <pc:sldMkLst>
          <pc:docMk/>
          <pc:sldMk cId="924810737" sldId="314"/>
        </pc:sldMkLst>
        <pc:spChg chg="add mod">
          <ac:chgData name="Hemington, Derek" userId="e3e0ed7d-94fb-4ca8-b540-08ebe77cb486" providerId="ADAL" clId="{1B0B767A-DB64-4F85-9DEF-DB99856E6C62}" dt="2022-10-03T15:28:15.672" v="403" actId="1037"/>
          <ac:spMkLst>
            <pc:docMk/>
            <pc:sldMk cId="924810737" sldId="314"/>
            <ac:spMk id="4" creationId="{B477A24F-4A00-4577-BA0F-62B6FB2A1D74}"/>
          </ac:spMkLst>
        </pc:spChg>
      </pc:sldChg>
      <pc:sldChg chg="addSp modSp">
        <pc:chgData name="Hemington, Derek" userId="e3e0ed7d-94fb-4ca8-b540-08ebe77cb486" providerId="ADAL" clId="{1B0B767A-DB64-4F85-9DEF-DB99856E6C62}" dt="2022-10-03T15:29:59.708" v="406" actId="1038"/>
        <pc:sldMkLst>
          <pc:docMk/>
          <pc:sldMk cId="1127583535" sldId="315"/>
        </pc:sldMkLst>
        <pc:spChg chg="add mod">
          <ac:chgData name="Hemington, Derek" userId="e3e0ed7d-94fb-4ca8-b540-08ebe77cb486" providerId="ADAL" clId="{1B0B767A-DB64-4F85-9DEF-DB99856E6C62}" dt="2022-10-03T15:29:59.708" v="406" actId="1038"/>
          <ac:spMkLst>
            <pc:docMk/>
            <pc:sldMk cId="1127583535" sldId="315"/>
            <ac:spMk id="13" creationId="{8C1355CE-75D6-41FB-8007-A39BF55AF7EC}"/>
          </ac:spMkLst>
        </pc:spChg>
      </pc:sldChg>
    </pc:docChg>
  </pc:docChgLst>
  <pc:docChgLst>
    <pc:chgData name="Hemington, Derek" userId="e3e0ed7d-94fb-4ca8-b540-08ebe77cb486" providerId="ADAL" clId="{BFF1FD37-53B3-4558-9BFC-1A9921C05693}"/>
    <pc:docChg chg="custSel modSld">
      <pc:chgData name="Hemington, Derek" userId="e3e0ed7d-94fb-4ca8-b540-08ebe77cb486" providerId="ADAL" clId="{BFF1FD37-53B3-4558-9BFC-1A9921C05693}" dt="2022-10-05T13:09:06.943" v="117" actId="20577"/>
      <pc:docMkLst>
        <pc:docMk/>
      </pc:docMkLst>
      <pc:sldChg chg="modSp">
        <pc:chgData name="Hemington, Derek" userId="e3e0ed7d-94fb-4ca8-b540-08ebe77cb486" providerId="ADAL" clId="{BFF1FD37-53B3-4558-9BFC-1A9921C05693}" dt="2022-10-05T13:09:06.943" v="117" actId="20577"/>
        <pc:sldMkLst>
          <pc:docMk/>
          <pc:sldMk cId="0" sldId="273"/>
        </pc:sldMkLst>
        <pc:spChg chg="mod">
          <ac:chgData name="Hemington, Derek" userId="e3e0ed7d-94fb-4ca8-b540-08ebe77cb486" providerId="ADAL" clId="{BFF1FD37-53B3-4558-9BFC-1A9921C05693}" dt="2022-10-05T13:09:06.943" v="117" actId="20577"/>
          <ac:spMkLst>
            <pc:docMk/>
            <pc:sldMk cId="0" sldId="273"/>
            <ac:spMk id="1229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427D4A5B-ADCA-4FFD-968C-34F1CDE5C038}" type="datetimeFigureOut">
              <a:rPr lang="en-US" smtClean="0"/>
              <a:t>10/10/2023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BD158421-D229-4682-A9F5-15BF572F8F73}" type="slidenum">
              <a:rPr lang="en-US" smtClean="0"/>
              <a:t>‹#›</a:t>
            </a:fld>
            <a:endParaRPr lang="en-US"/>
          </a:p>
        </p:txBody>
      </p:sp>
    </p:spTree>
    <p:extLst>
      <p:ext uri="{BB962C8B-B14F-4D97-AF65-F5344CB8AC3E}">
        <p14:creationId xmlns:p14="http://schemas.microsoft.com/office/powerpoint/2010/main" val="34731854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D2B2E16C-AE7F-4C58-B61B-BD499895E9AB}" type="datetimeFigureOut">
              <a:rPr lang="en-US"/>
              <a:pPr>
                <a:defRPr/>
              </a:pPr>
              <a:t>10/10/2023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360CBF06-E160-48D1-ACDE-1BFB947491CF}" type="slidenum">
              <a:rPr lang="en-US"/>
              <a:pPr>
                <a:defRPr/>
              </a:pPr>
              <a:t>‹#›</a:t>
            </a:fld>
            <a:endParaRPr lang="en-US" dirty="0"/>
          </a:p>
        </p:txBody>
      </p:sp>
    </p:spTree>
    <p:extLst>
      <p:ext uri="{BB962C8B-B14F-4D97-AF65-F5344CB8AC3E}">
        <p14:creationId xmlns:p14="http://schemas.microsoft.com/office/powerpoint/2010/main" val="23244410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360CBF06-E160-48D1-ACDE-1BFB947491CF}" type="slidenum">
              <a:rPr lang="en-US" smtClean="0"/>
              <a:pPr>
                <a:defRPr/>
              </a:pPr>
              <a:t>1</a:t>
            </a:fld>
            <a:endParaRPr lang="en-US" dirty="0"/>
          </a:p>
        </p:txBody>
      </p:sp>
    </p:spTree>
    <p:extLst>
      <p:ext uri="{BB962C8B-B14F-4D97-AF65-F5344CB8AC3E}">
        <p14:creationId xmlns:p14="http://schemas.microsoft.com/office/powerpoint/2010/main" val="3698388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Typically</a:t>
            </a:r>
            <a:r>
              <a:rPr lang="en-CA" baseline="0" dirty="0"/>
              <a:t> if you want something done faster, it’s more expensive.</a:t>
            </a:r>
            <a:endParaRPr lang="en-CA" dirty="0"/>
          </a:p>
        </p:txBody>
      </p:sp>
      <p:sp>
        <p:nvSpPr>
          <p:cNvPr id="4" name="Slide Number Placeholder 3"/>
          <p:cNvSpPr>
            <a:spLocks noGrp="1"/>
          </p:cNvSpPr>
          <p:nvPr>
            <p:ph type="sldNum" sz="quarter" idx="10"/>
          </p:nvPr>
        </p:nvSpPr>
        <p:spPr/>
        <p:txBody>
          <a:bodyPr/>
          <a:lstStyle/>
          <a:p>
            <a:pPr>
              <a:defRPr/>
            </a:pPr>
            <a:fld id="{360CBF06-E160-48D1-ACDE-1BFB947491CF}" type="slidenum">
              <a:rPr lang="en-US" smtClean="0"/>
              <a:pPr>
                <a:defRPr/>
              </a:pPr>
              <a:t>13</a:t>
            </a:fld>
            <a:endParaRPr lang="en-US" dirty="0"/>
          </a:p>
        </p:txBody>
      </p:sp>
    </p:spTree>
    <p:extLst>
      <p:ext uri="{BB962C8B-B14F-4D97-AF65-F5344CB8AC3E}">
        <p14:creationId xmlns:p14="http://schemas.microsoft.com/office/powerpoint/2010/main" val="3930807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360CBF06-E160-48D1-ACDE-1BFB947491CF}" type="slidenum">
              <a:rPr lang="en-US" smtClean="0"/>
              <a:pPr>
                <a:defRPr/>
              </a:pPr>
              <a:t>19</a:t>
            </a:fld>
            <a:endParaRPr lang="en-US" dirty="0"/>
          </a:p>
        </p:txBody>
      </p:sp>
    </p:spTree>
    <p:extLst>
      <p:ext uri="{BB962C8B-B14F-4D97-AF65-F5344CB8AC3E}">
        <p14:creationId xmlns:p14="http://schemas.microsoft.com/office/powerpoint/2010/main" val="4234005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“Crash All” means crashing all of the activities, not only the ones on the critical path. </a:t>
            </a:r>
            <a:r>
              <a:rPr lang="en-CA" baseline="0" dirty="0"/>
              <a:t> If we crash activities not on the critical path, we are not shortening our project, we are just wasting money.</a:t>
            </a:r>
            <a:endParaRPr lang="en-CA" dirty="0"/>
          </a:p>
        </p:txBody>
      </p:sp>
      <p:sp>
        <p:nvSpPr>
          <p:cNvPr id="4" name="Slide Number Placeholder 3"/>
          <p:cNvSpPr>
            <a:spLocks noGrp="1"/>
          </p:cNvSpPr>
          <p:nvPr>
            <p:ph type="sldNum" sz="quarter" idx="10"/>
          </p:nvPr>
        </p:nvSpPr>
        <p:spPr/>
        <p:txBody>
          <a:bodyPr/>
          <a:lstStyle/>
          <a:p>
            <a:pPr>
              <a:defRPr/>
            </a:pPr>
            <a:fld id="{360CBF06-E160-48D1-ACDE-1BFB947491CF}" type="slidenum">
              <a:rPr lang="en-US" smtClean="0"/>
              <a:pPr>
                <a:defRPr/>
              </a:pPr>
              <a:t>31</a:t>
            </a:fld>
            <a:endParaRPr lang="en-US" dirty="0"/>
          </a:p>
        </p:txBody>
      </p:sp>
    </p:spTree>
    <p:extLst>
      <p:ext uri="{BB962C8B-B14F-4D97-AF65-F5344CB8AC3E}">
        <p14:creationId xmlns:p14="http://schemas.microsoft.com/office/powerpoint/2010/main" val="3262829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Crashed</a:t>
            </a:r>
            <a:r>
              <a:rPr lang="en-CA" baseline="0" dirty="0"/>
              <a:t> Cost means a different quote/estimate for the Activity than the Normal Cost.  Extra or Incremental Cost means the </a:t>
            </a:r>
            <a:r>
              <a:rPr lang="en-CA" b="1" baseline="0" dirty="0"/>
              <a:t>additional</a:t>
            </a:r>
            <a:r>
              <a:rPr lang="en-CA" baseline="0" dirty="0"/>
              <a:t> cost to move from normal to crashed.</a:t>
            </a:r>
          </a:p>
          <a:p>
            <a:endParaRPr lang="en-CA" dirty="0"/>
          </a:p>
        </p:txBody>
      </p:sp>
      <p:sp>
        <p:nvSpPr>
          <p:cNvPr id="4" name="Slide Number Placeholder 3"/>
          <p:cNvSpPr>
            <a:spLocks noGrp="1"/>
          </p:cNvSpPr>
          <p:nvPr>
            <p:ph type="sldNum" sz="quarter" idx="10"/>
          </p:nvPr>
        </p:nvSpPr>
        <p:spPr/>
        <p:txBody>
          <a:bodyPr/>
          <a:lstStyle/>
          <a:p>
            <a:pPr>
              <a:defRPr/>
            </a:pPr>
            <a:fld id="{360CBF06-E160-48D1-ACDE-1BFB947491CF}" type="slidenum">
              <a:rPr lang="en-US" smtClean="0"/>
              <a:pPr>
                <a:defRPr/>
              </a:pPr>
              <a:t>32</a:t>
            </a:fld>
            <a:endParaRPr lang="en-US" dirty="0"/>
          </a:p>
        </p:txBody>
      </p:sp>
    </p:spTree>
    <p:extLst>
      <p:ext uri="{BB962C8B-B14F-4D97-AF65-F5344CB8AC3E}">
        <p14:creationId xmlns:p14="http://schemas.microsoft.com/office/powerpoint/2010/main" val="1101112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360CBF06-E160-48D1-ACDE-1BFB947491CF}" type="slidenum">
              <a:rPr lang="en-US" smtClean="0"/>
              <a:pPr>
                <a:defRPr/>
              </a:pPr>
              <a:t>34</a:t>
            </a:fld>
            <a:endParaRPr lang="en-US" dirty="0"/>
          </a:p>
        </p:txBody>
      </p:sp>
    </p:spTree>
    <p:extLst>
      <p:ext uri="{BB962C8B-B14F-4D97-AF65-F5344CB8AC3E}">
        <p14:creationId xmlns:p14="http://schemas.microsoft.com/office/powerpoint/2010/main" val="2729088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X axis on the chart shows the</a:t>
            </a:r>
            <a:r>
              <a:rPr lang="en-CA" baseline="0" dirty="0"/>
              <a:t> duration </a:t>
            </a:r>
            <a:r>
              <a:rPr lang="en-CA" b="1" baseline="0" dirty="0"/>
              <a:t>options</a:t>
            </a:r>
            <a:r>
              <a:rPr lang="en-CA" baseline="0" dirty="0"/>
              <a:t> we have available to us, but at different Total Cost price points.</a:t>
            </a:r>
            <a:endParaRPr lang="en-CA" dirty="0"/>
          </a:p>
        </p:txBody>
      </p:sp>
      <p:sp>
        <p:nvSpPr>
          <p:cNvPr id="4" name="Slide Number Placeholder 3"/>
          <p:cNvSpPr>
            <a:spLocks noGrp="1"/>
          </p:cNvSpPr>
          <p:nvPr>
            <p:ph type="sldNum" sz="quarter" idx="10"/>
          </p:nvPr>
        </p:nvSpPr>
        <p:spPr/>
        <p:txBody>
          <a:bodyPr/>
          <a:lstStyle/>
          <a:p>
            <a:pPr>
              <a:defRPr/>
            </a:pPr>
            <a:fld id="{360CBF06-E160-48D1-ACDE-1BFB947491CF}" type="slidenum">
              <a:rPr lang="en-US" smtClean="0"/>
              <a:pPr>
                <a:defRPr/>
              </a:pPr>
              <a:t>35</a:t>
            </a:fld>
            <a:endParaRPr lang="en-US" dirty="0"/>
          </a:p>
        </p:txBody>
      </p:sp>
    </p:spTree>
    <p:extLst>
      <p:ext uri="{BB962C8B-B14F-4D97-AF65-F5344CB8AC3E}">
        <p14:creationId xmlns:p14="http://schemas.microsoft.com/office/powerpoint/2010/main" val="3077240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have D twice, and D</a:t>
            </a:r>
            <a:r>
              <a:rPr lang="en-CA" baseline="0" dirty="0"/>
              <a:t> is an Activity, so the Network diagram indicates we “do” D twice, with the corresponding costs and resources.</a:t>
            </a:r>
          </a:p>
          <a:p>
            <a:endParaRPr lang="en-CA" dirty="0"/>
          </a:p>
        </p:txBody>
      </p:sp>
      <p:sp>
        <p:nvSpPr>
          <p:cNvPr id="4" name="Slide Number Placeholder 3"/>
          <p:cNvSpPr>
            <a:spLocks noGrp="1"/>
          </p:cNvSpPr>
          <p:nvPr>
            <p:ph type="sldNum" sz="quarter" idx="10"/>
          </p:nvPr>
        </p:nvSpPr>
        <p:spPr/>
        <p:txBody>
          <a:bodyPr/>
          <a:lstStyle/>
          <a:p>
            <a:pPr>
              <a:defRPr/>
            </a:pPr>
            <a:fld id="{360CBF06-E160-48D1-ACDE-1BFB947491CF}" type="slidenum">
              <a:rPr lang="en-US" smtClean="0"/>
              <a:pPr>
                <a:defRPr/>
              </a:pPr>
              <a:t>40</a:t>
            </a:fld>
            <a:endParaRPr lang="en-US" dirty="0"/>
          </a:p>
        </p:txBody>
      </p:sp>
    </p:spTree>
    <p:extLst>
      <p:ext uri="{BB962C8B-B14F-4D97-AF65-F5344CB8AC3E}">
        <p14:creationId xmlns:p14="http://schemas.microsoft.com/office/powerpoint/2010/main" val="603215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a:t>
            </a:r>
            <a:r>
              <a:rPr lang="en-CA" baseline="0" dirty="0"/>
              <a:t> is dependent upon B and C</a:t>
            </a:r>
            <a:endParaRPr lang="en-CA" dirty="0"/>
          </a:p>
        </p:txBody>
      </p:sp>
      <p:sp>
        <p:nvSpPr>
          <p:cNvPr id="4" name="Slide Number Placeholder 3"/>
          <p:cNvSpPr>
            <a:spLocks noGrp="1"/>
          </p:cNvSpPr>
          <p:nvPr>
            <p:ph type="sldNum" sz="quarter" idx="10"/>
          </p:nvPr>
        </p:nvSpPr>
        <p:spPr/>
        <p:txBody>
          <a:bodyPr/>
          <a:lstStyle/>
          <a:p>
            <a:pPr>
              <a:defRPr/>
            </a:pPr>
            <a:fld id="{360CBF06-E160-48D1-ACDE-1BFB947491CF}" type="slidenum">
              <a:rPr lang="en-US" smtClean="0"/>
              <a:pPr>
                <a:defRPr/>
              </a:pPr>
              <a:t>42</a:t>
            </a:fld>
            <a:endParaRPr lang="en-US" dirty="0"/>
          </a:p>
        </p:txBody>
      </p:sp>
    </p:spTree>
    <p:extLst>
      <p:ext uri="{BB962C8B-B14F-4D97-AF65-F5344CB8AC3E}">
        <p14:creationId xmlns:p14="http://schemas.microsoft.com/office/powerpoint/2010/main" val="1141133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our predecessor</a:t>
            </a:r>
            <a:r>
              <a:rPr lang="en-CA" baseline="0" dirty="0"/>
              <a:t> diagram, D depends on both B and C, but G depends only on C, </a:t>
            </a:r>
            <a:r>
              <a:rPr lang="en-CA" b="1" baseline="0" dirty="0"/>
              <a:t>NOT</a:t>
            </a:r>
            <a:r>
              <a:rPr lang="en-CA" baseline="0" dirty="0"/>
              <a:t> B.  So the dummy arrow is meant to convey that D is dependent on B, but NOT G is dependent on B.  We could add a 2</a:t>
            </a:r>
            <a:r>
              <a:rPr lang="en-CA" baseline="30000" dirty="0"/>
              <a:t>nd</a:t>
            </a:r>
            <a:r>
              <a:rPr lang="en-CA" baseline="0" dirty="0"/>
              <a:t> dummy arrow that goes to a brand new event (call it event 8), and then we could have our G arrow go from this Event 8 to Event 6.</a:t>
            </a:r>
            <a:endParaRPr lang="en-CA" dirty="0"/>
          </a:p>
        </p:txBody>
      </p:sp>
      <p:sp>
        <p:nvSpPr>
          <p:cNvPr id="4" name="Slide Number Placeholder 3"/>
          <p:cNvSpPr>
            <a:spLocks noGrp="1"/>
          </p:cNvSpPr>
          <p:nvPr>
            <p:ph type="sldNum" sz="quarter" idx="10"/>
          </p:nvPr>
        </p:nvSpPr>
        <p:spPr/>
        <p:txBody>
          <a:bodyPr/>
          <a:lstStyle/>
          <a:p>
            <a:pPr>
              <a:defRPr/>
            </a:pPr>
            <a:fld id="{360CBF06-E160-48D1-ACDE-1BFB947491CF}" type="slidenum">
              <a:rPr lang="en-US" smtClean="0"/>
              <a:pPr>
                <a:defRPr/>
              </a:pPr>
              <a:t>45</a:t>
            </a:fld>
            <a:endParaRPr lang="en-US" dirty="0"/>
          </a:p>
        </p:txBody>
      </p:sp>
    </p:spTree>
    <p:extLst>
      <p:ext uri="{BB962C8B-B14F-4D97-AF65-F5344CB8AC3E}">
        <p14:creationId xmlns:p14="http://schemas.microsoft.com/office/powerpoint/2010/main" val="3002000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 bit tricky</a:t>
            </a:r>
            <a:r>
              <a:rPr lang="en-US" baseline="0" dirty="0"/>
              <a:t> working out the slack from this diagram.   </a:t>
            </a:r>
          </a:p>
          <a:p>
            <a:endParaRPr lang="en-US" dirty="0"/>
          </a:p>
          <a:p>
            <a:r>
              <a:rPr lang="en-US" dirty="0"/>
              <a:t>Activity E slack = 12</a:t>
            </a:r>
            <a:r>
              <a:rPr lang="en-US" baseline="0" dirty="0"/>
              <a:t> days    If we look at E and the events on either side, we can use day 10 for Early Start of E, and 28 for both the Early Finish and Late Finish.  But we can </a:t>
            </a:r>
            <a:r>
              <a:rPr lang="en-US" b="1" baseline="0" dirty="0"/>
              <a:t>NOT</a:t>
            </a:r>
            <a:r>
              <a:rPr lang="en-US" baseline="0" dirty="0"/>
              <a:t> use 11 for the Late Start.  We calculate the Late Start by taking the Late Finish of 28, and subtracting the duration of E which is 6, which gives us 22.  To confirm, think of E being able to start as late as day 22 (the end of the day), and it will take 6 days to be complete, so it will finish by the end of day 28 (per Event #6).  So with an Late start of 22 and Early Start of 10, our Slack is 12 days.</a:t>
            </a:r>
          </a:p>
          <a:p>
            <a:endParaRPr lang="en-US" dirty="0"/>
          </a:p>
          <a:p>
            <a:r>
              <a:rPr lang="en-US" dirty="0"/>
              <a:t>Activity G slack = 8 days    ES</a:t>
            </a:r>
            <a:r>
              <a:rPr lang="en-US" baseline="0" dirty="0"/>
              <a:t> =11, LS = 28 – 9 days duration = 8 days of slack.</a:t>
            </a:r>
            <a:endParaRPr lang="en-US" dirty="0"/>
          </a:p>
          <a:p>
            <a:endParaRPr lang="en-US" dirty="0"/>
          </a:p>
          <a:p>
            <a:endParaRPr lang="en-CA" dirty="0"/>
          </a:p>
        </p:txBody>
      </p:sp>
      <p:sp>
        <p:nvSpPr>
          <p:cNvPr id="4" name="Slide Number Placeholder 3"/>
          <p:cNvSpPr>
            <a:spLocks noGrp="1"/>
          </p:cNvSpPr>
          <p:nvPr>
            <p:ph type="sldNum" sz="quarter" idx="10"/>
          </p:nvPr>
        </p:nvSpPr>
        <p:spPr/>
        <p:txBody>
          <a:bodyPr/>
          <a:lstStyle/>
          <a:p>
            <a:pPr>
              <a:defRPr/>
            </a:pPr>
            <a:fld id="{360CBF06-E160-48D1-ACDE-1BFB947491CF}" type="slidenum">
              <a:rPr lang="en-US" smtClean="0"/>
              <a:pPr>
                <a:defRPr/>
              </a:pPr>
              <a:t>47</a:t>
            </a:fld>
            <a:endParaRPr lang="en-US" dirty="0"/>
          </a:p>
        </p:txBody>
      </p:sp>
    </p:spTree>
    <p:extLst>
      <p:ext uri="{BB962C8B-B14F-4D97-AF65-F5344CB8AC3E}">
        <p14:creationId xmlns:p14="http://schemas.microsoft.com/office/powerpoint/2010/main" val="3692271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Round off means moving to the closest level</a:t>
            </a:r>
            <a:r>
              <a:rPr lang="en-CA" baseline="0" dirty="0"/>
              <a:t> of precision.  If we round </a:t>
            </a:r>
            <a:r>
              <a:rPr lang="en-CA" b="1" baseline="0" dirty="0"/>
              <a:t>off</a:t>
            </a:r>
            <a:r>
              <a:rPr lang="en-CA" baseline="0" dirty="0"/>
              <a:t> a duration to the nearest integer, 3.2 becomes 3 days and 3.7 days becomes 4 days.  But with round </a:t>
            </a:r>
            <a:r>
              <a:rPr lang="en-CA" b="1" baseline="0" dirty="0"/>
              <a:t>up</a:t>
            </a:r>
            <a:r>
              <a:rPr lang="en-CA" baseline="0" dirty="0"/>
              <a:t>, both 3.2 and 3.7 become 4 days.</a:t>
            </a:r>
          </a:p>
          <a:p>
            <a:endParaRPr lang="en-CA" baseline="0" dirty="0"/>
          </a:p>
          <a:p>
            <a:r>
              <a:rPr lang="en-CA" baseline="0" dirty="0"/>
              <a:t>Typically if we are scheduling resources to a granularity of a day, we round </a:t>
            </a:r>
            <a:r>
              <a:rPr lang="en-CA" b="1" baseline="0" dirty="0"/>
              <a:t>up</a:t>
            </a:r>
            <a:r>
              <a:rPr lang="en-CA" baseline="0" dirty="0"/>
              <a:t> to the next highest day.</a:t>
            </a:r>
          </a:p>
          <a:p>
            <a:endParaRPr lang="en-CA" baseline="0" dirty="0"/>
          </a:p>
          <a:p>
            <a:endParaRPr lang="en-CA" dirty="0"/>
          </a:p>
        </p:txBody>
      </p:sp>
      <p:sp>
        <p:nvSpPr>
          <p:cNvPr id="4" name="Slide Number Placeholder 3"/>
          <p:cNvSpPr>
            <a:spLocks noGrp="1"/>
          </p:cNvSpPr>
          <p:nvPr>
            <p:ph type="sldNum" sz="quarter" idx="10"/>
          </p:nvPr>
        </p:nvSpPr>
        <p:spPr/>
        <p:txBody>
          <a:bodyPr/>
          <a:lstStyle/>
          <a:p>
            <a:pPr>
              <a:defRPr/>
            </a:pPr>
            <a:fld id="{360CBF06-E160-48D1-ACDE-1BFB947491CF}" type="slidenum">
              <a:rPr lang="en-US" smtClean="0"/>
              <a:pPr>
                <a:defRPr/>
              </a:pPr>
              <a:t>3</a:t>
            </a:fld>
            <a:endParaRPr lang="en-US" dirty="0"/>
          </a:p>
        </p:txBody>
      </p:sp>
    </p:spTree>
    <p:extLst>
      <p:ext uri="{BB962C8B-B14F-4D97-AF65-F5344CB8AC3E}">
        <p14:creationId xmlns:p14="http://schemas.microsoft.com/office/powerpoint/2010/main" val="4187523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0CBF06-E160-48D1-ACDE-1BFB947491C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099545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a:t>
            </a:r>
            <a:r>
              <a:rPr lang="en-CA" baseline="0" dirty="0"/>
              <a:t> if during the execution of a project the non-critical paths get delayed, to the point where they are now longer than the critical path?  These non-critical paths before the project started, were only a day shorter than the critical path, and are now 3 to 5 days longer than the critical path?  Because of our PERT Bias we didn’t spend enough time looking at some of the non-critical paths.</a:t>
            </a:r>
            <a:endParaRPr lang="en-CA" dirty="0"/>
          </a:p>
        </p:txBody>
      </p:sp>
      <p:sp>
        <p:nvSpPr>
          <p:cNvPr id="4" name="Slide Number Placeholder 3"/>
          <p:cNvSpPr>
            <a:spLocks noGrp="1"/>
          </p:cNvSpPr>
          <p:nvPr>
            <p:ph type="sldNum" sz="quarter" idx="10"/>
          </p:nvPr>
        </p:nvSpPr>
        <p:spPr/>
        <p:txBody>
          <a:bodyPr/>
          <a:lstStyle/>
          <a:p>
            <a:pPr>
              <a:defRPr/>
            </a:pPr>
            <a:fld id="{360CBF06-E160-48D1-ACDE-1BFB947491CF}" type="slidenum">
              <a:rPr lang="en-US" smtClean="0"/>
              <a:pPr>
                <a:defRPr/>
              </a:pPr>
              <a:t>50</a:t>
            </a:fld>
            <a:endParaRPr lang="en-US" dirty="0"/>
          </a:p>
        </p:txBody>
      </p:sp>
    </p:spTree>
    <p:extLst>
      <p:ext uri="{BB962C8B-B14F-4D97-AF65-F5344CB8AC3E}">
        <p14:creationId xmlns:p14="http://schemas.microsoft.com/office/powerpoint/2010/main" val="2667484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a:p>
          <a:p>
            <a:endParaRPr lang="en-CA" dirty="0"/>
          </a:p>
        </p:txBody>
      </p:sp>
      <p:sp>
        <p:nvSpPr>
          <p:cNvPr id="4" name="Slide Number Placeholder 3"/>
          <p:cNvSpPr>
            <a:spLocks noGrp="1"/>
          </p:cNvSpPr>
          <p:nvPr>
            <p:ph type="sldNum" sz="quarter" idx="10"/>
          </p:nvPr>
        </p:nvSpPr>
        <p:spPr/>
        <p:txBody>
          <a:bodyPr/>
          <a:lstStyle/>
          <a:p>
            <a:pPr>
              <a:defRPr/>
            </a:pPr>
            <a:fld id="{360CBF06-E160-48D1-ACDE-1BFB947491CF}" type="slidenum">
              <a:rPr lang="en-US" smtClean="0"/>
              <a:pPr>
                <a:defRPr/>
              </a:pPr>
              <a:t>4</a:t>
            </a:fld>
            <a:endParaRPr lang="en-US" dirty="0"/>
          </a:p>
        </p:txBody>
      </p:sp>
    </p:spTree>
    <p:extLst>
      <p:ext uri="{BB962C8B-B14F-4D97-AF65-F5344CB8AC3E}">
        <p14:creationId xmlns:p14="http://schemas.microsoft.com/office/powerpoint/2010/main" val="1018139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use logic for the precedence</a:t>
            </a:r>
            <a:r>
              <a:rPr lang="en-CA" baseline="0" dirty="0"/>
              <a:t> relationship between tasks by starting at the arrow </a:t>
            </a:r>
            <a:r>
              <a:rPr lang="en-CA" b="1" baseline="0" dirty="0"/>
              <a:t>head</a:t>
            </a:r>
            <a:r>
              <a:rPr lang="en-CA" baseline="0" dirty="0"/>
              <a:t>, and note whether the arrow </a:t>
            </a:r>
            <a:r>
              <a:rPr lang="en-CA" b="1" baseline="0" dirty="0"/>
              <a:t>head</a:t>
            </a:r>
            <a:r>
              <a:rPr lang="en-CA" baseline="0" dirty="0"/>
              <a:t> is as the start or finish end of the Activity.  For example, the arrow with the lag in this slide – start at the arrow head.  The start of C (the arrow head is at the start end of C), depends on the finish of B (the tail of the arrow is at the finish of B).  </a:t>
            </a:r>
            <a:r>
              <a:rPr lang="en-CA" b="1" baseline="0" dirty="0"/>
              <a:t>But we name or write the relationship, as if we’re going the other way,  we name the tail first and then the arrow head, Finish to Start or FS (+4d lag) for this particular arrow.</a:t>
            </a:r>
            <a:endParaRPr lang="en-CA" b="1" dirty="0"/>
          </a:p>
        </p:txBody>
      </p:sp>
      <p:sp>
        <p:nvSpPr>
          <p:cNvPr id="4" name="Slide Number Placeholder 3"/>
          <p:cNvSpPr>
            <a:spLocks noGrp="1"/>
          </p:cNvSpPr>
          <p:nvPr>
            <p:ph type="sldNum" sz="quarter" idx="10"/>
          </p:nvPr>
        </p:nvSpPr>
        <p:spPr/>
        <p:txBody>
          <a:bodyPr/>
          <a:lstStyle/>
          <a:p>
            <a:pPr>
              <a:defRPr/>
            </a:pPr>
            <a:fld id="{360CBF06-E160-48D1-ACDE-1BFB947491CF}" type="slidenum">
              <a:rPr lang="en-US" smtClean="0"/>
              <a:pPr>
                <a:defRPr/>
              </a:pPr>
              <a:t>6</a:t>
            </a:fld>
            <a:endParaRPr lang="en-US" dirty="0"/>
          </a:p>
        </p:txBody>
      </p:sp>
    </p:spTree>
    <p:extLst>
      <p:ext uri="{BB962C8B-B14F-4D97-AF65-F5344CB8AC3E}">
        <p14:creationId xmlns:p14="http://schemas.microsoft.com/office/powerpoint/2010/main" val="678615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We use logic for the precedence</a:t>
            </a:r>
            <a:r>
              <a:rPr lang="en-CA" baseline="0" dirty="0"/>
              <a:t> relationship starting at the arrow </a:t>
            </a:r>
            <a:r>
              <a:rPr lang="en-CA" b="1" baseline="0" dirty="0"/>
              <a:t>head</a:t>
            </a:r>
            <a:r>
              <a:rPr lang="en-CA" baseline="0" dirty="0"/>
              <a:t>, and whether or not the it as the start or finish end of the Activity.  For example, the arrow with the lag in this slide – start at the arrow head.  The finish of B, depends on the finish of 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CA"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CA" baseline="0" dirty="0"/>
              <a:t>If Activity A (Plumbing) was a 1 day duration instead of 2, it would change the ES for B, but would </a:t>
            </a:r>
            <a:r>
              <a:rPr lang="en-CA" b="1" baseline="0" dirty="0"/>
              <a:t>NOT</a:t>
            </a:r>
            <a:r>
              <a:rPr lang="en-CA" baseline="0" dirty="0"/>
              <a:t> change the EF for B.</a:t>
            </a:r>
            <a:endParaRPr lang="en-CA" dirty="0"/>
          </a:p>
          <a:p>
            <a:endParaRPr lang="en-CA" dirty="0"/>
          </a:p>
        </p:txBody>
      </p:sp>
      <p:sp>
        <p:nvSpPr>
          <p:cNvPr id="4" name="Slide Number Placeholder 3"/>
          <p:cNvSpPr>
            <a:spLocks noGrp="1"/>
          </p:cNvSpPr>
          <p:nvPr>
            <p:ph type="sldNum" sz="quarter" idx="10"/>
          </p:nvPr>
        </p:nvSpPr>
        <p:spPr/>
        <p:txBody>
          <a:bodyPr/>
          <a:lstStyle/>
          <a:p>
            <a:pPr>
              <a:defRPr/>
            </a:pPr>
            <a:fld id="{360CBF06-E160-48D1-ACDE-1BFB947491CF}" type="slidenum">
              <a:rPr lang="en-US" smtClean="0"/>
              <a:pPr>
                <a:defRPr/>
              </a:pPr>
              <a:t>7</a:t>
            </a:fld>
            <a:endParaRPr lang="en-US" dirty="0"/>
          </a:p>
        </p:txBody>
      </p:sp>
    </p:spTree>
    <p:extLst>
      <p:ext uri="{BB962C8B-B14F-4D97-AF65-F5344CB8AC3E}">
        <p14:creationId xmlns:p14="http://schemas.microsoft.com/office/powerpoint/2010/main" val="440694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If the lag was 5 days, the ES for HVAC</a:t>
            </a:r>
            <a:r>
              <a:rPr lang="en-CA" baseline="0" dirty="0"/>
              <a:t> is 30 +5 = 35 as we have a merge and we take the later time.</a:t>
            </a:r>
            <a:endParaRPr lang="en-CA" dirty="0"/>
          </a:p>
          <a:p>
            <a:endParaRPr lang="en-CA" dirty="0"/>
          </a:p>
        </p:txBody>
      </p:sp>
      <p:sp>
        <p:nvSpPr>
          <p:cNvPr id="4" name="Slide Number Placeholder 3"/>
          <p:cNvSpPr>
            <a:spLocks noGrp="1"/>
          </p:cNvSpPr>
          <p:nvPr>
            <p:ph type="sldNum" sz="quarter" idx="10"/>
          </p:nvPr>
        </p:nvSpPr>
        <p:spPr/>
        <p:txBody>
          <a:bodyPr/>
          <a:lstStyle/>
          <a:p>
            <a:pPr>
              <a:defRPr/>
            </a:pPr>
            <a:fld id="{360CBF06-E160-48D1-ACDE-1BFB947491CF}" type="slidenum">
              <a:rPr lang="en-US" smtClean="0"/>
              <a:pPr>
                <a:defRPr/>
              </a:pPr>
              <a:t>8</a:t>
            </a:fld>
            <a:endParaRPr lang="en-US" dirty="0"/>
          </a:p>
        </p:txBody>
      </p:sp>
    </p:spTree>
    <p:extLst>
      <p:ext uri="{BB962C8B-B14F-4D97-AF65-F5344CB8AC3E}">
        <p14:creationId xmlns:p14="http://schemas.microsoft.com/office/powerpoint/2010/main" val="2531441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the top diagram in the upper right corner,</a:t>
            </a:r>
            <a:r>
              <a:rPr lang="en-CA" baseline="0" dirty="0"/>
              <a:t> look at where the arrowhead is on D, and “read” the arrow as “the Start end of D is dependent upon the Finish end of B, but we “name” the relationship the other way around starting at the arrow tail, the Finish (F) of B occurs, and then we can Start (S) D.    A Finish to Start FS relationship.</a:t>
            </a:r>
          </a:p>
          <a:p>
            <a:endParaRPr lang="en-CA" baseline="0" dirty="0"/>
          </a:p>
          <a:p>
            <a:r>
              <a:rPr lang="en-CA" dirty="0"/>
              <a:t>An </a:t>
            </a:r>
            <a:r>
              <a:rPr lang="en-CA" b="1" dirty="0"/>
              <a:t>example</a:t>
            </a:r>
            <a:r>
              <a:rPr lang="en-CA" dirty="0"/>
              <a:t> of the reverse, a Start to Finish SF</a:t>
            </a:r>
            <a:r>
              <a:rPr lang="en-CA" baseline="0" dirty="0"/>
              <a:t> </a:t>
            </a:r>
            <a:r>
              <a:rPr lang="en-CA" dirty="0"/>
              <a:t>would be if activity B was a security team activity with a duration of 5, but they can’t finish until the next security</a:t>
            </a:r>
            <a:r>
              <a:rPr lang="en-CA" baseline="0" dirty="0"/>
              <a:t> team shows up which is activity D.  If you remove the lag (we always want a security team present) and put these on a Gantt chart (timeline) it would make more sense.  The lower of the 2 diagrams at the top right corner is a pseudo Gantt chart.  We have moved D to the right of B, and it reads as follows.  We can’t finish B (look at the arrowhead first) until Activity D starts.  In other words Security team B can’t go home until Security team D shows up.  But of course we name it starting at the tail, the Start (S) of D occurs, and then we can Finish (F) B.    A Start to Finish SF relationship.</a:t>
            </a:r>
            <a:endParaRPr lang="en-CA" dirty="0"/>
          </a:p>
        </p:txBody>
      </p:sp>
      <p:sp>
        <p:nvSpPr>
          <p:cNvPr id="4" name="Slide Number Placeholder 3"/>
          <p:cNvSpPr>
            <a:spLocks noGrp="1"/>
          </p:cNvSpPr>
          <p:nvPr>
            <p:ph type="sldNum" sz="quarter" idx="10"/>
          </p:nvPr>
        </p:nvSpPr>
        <p:spPr/>
        <p:txBody>
          <a:bodyPr/>
          <a:lstStyle/>
          <a:p>
            <a:pPr>
              <a:defRPr/>
            </a:pPr>
            <a:fld id="{360CBF06-E160-48D1-ACDE-1BFB947491CF}" type="slidenum">
              <a:rPr lang="en-US" smtClean="0"/>
              <a:pPr>
                <a:defRPr/>
              </a:pPr>
              <a:t>9</a:t>
            </a:fld>
            <a:endParaRPr lang="en-US" dirty="0"/>
          </a:p>
        </p:txBody>
      </p:sp>
    </p:spTree>
    <p:extLst>
      <p:ext uri="{BB962C8B-B14F-4D97-AF65-F5344CB8AC3E}">
        <p14:creationId xmlns:p14="http://schemas.microsoft.com/office/powerpoint/2010/main" val="3731044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apply compression techniques only to</a:t>
            </a:r>
            <a:r>
              <a:rPr lang="en-CA" baseline="0" dirty="0"/>
              <a:t> the critical path activities.  If we applied them to non-critical path activities, we would be taking a path that has slack, and create more slack, but this won’t reduce the project duration which is the critical path.</a:t>
            </a:r>
          </a:p>
          <a:p>
            <a:endParaRPr lang="en-CA" baseline="0" dirty="0"/>
          </a:p>
          <a:p>
            <a:r>
              <a:rPr lang="en-CA" baseline="0" dirty="0"/>
              <a:t>Lags separate or delay one activity following another, </a:t>
            </a:r>
            <a:r>
              <a:rPr lang="en-CA" b="1" baseline="0" dirty="0"/>
              <a:t>leads</a:t>
            </a:r>
            <a:r>
              <a:rPr lang="en-CA" baseline="0" dirty="0"/>
              <a:t> (the opposite of lags, sometimes referred to as negative lags), make the activities overlap. </a:t>
            </a:r>
            <a:endParaRPr lang="en-CA" dirty="0"/>
          </a:p>
          <a:p>
            <a:endParaRPr lang="en-CA" dirty="0"/>
          </a:p>
        </p:txBody>
      </p:sp>
      <p:sp>
        <p:nvSpPr>
          <p:cNvPr id="4" name="Slide Number Placeholder 3"/>
          <p:cNvSpPr>
            <a:spLocks noGrp="1"/>
          </p:cNvSpPr>
          <p:nvPr>
            <p:ph type="sldNum" sz="quarter" idx="10"/>
          </p:nvPr>
        </p:nvSpPr>
        <p:spPr/>
        <p:txBody>
          <a:bodyPr/>
          <a:lstStyle/>
          <a:p>
            <a:pPr>
              <a:defRPr/>
            </a:pPr>
            <a:fld id="{360CBF06-E160-48D1-ACDE-1BFB947491CF}" type="slidenum">
              <a:rPr lang="en-US" smtClean="0"/>
              <a:pPr>
                <a:defRPr/>
              </a:pPr>
              <a:t>10</a:t>
            </a:fld>
            <a:endParaRPr lang="en-US" dirty="0"/>
          </a:p>
        </p:txBody>
      </p:sp>
    </p:spTree>
    <p:extLst>
      <p:ext uri="{BB962C8B-B14F-4D97-AF65-F5344CB8AC3E}">
        <p14:creationId xmlns:p14="http://schemas.microsoft.com/office/powerpoint/2010/main" val="1388168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360CBF06-E160-48D1-ACDE-1BFB947491CF}" type="slidenum">
              <a:rPr lang="en-US" smtClean="0"/>
              <a:pPr>
                <a:defRPr/>
              </a:pPr>
              <a:t>11</a:t>
            </a:fld>
            <a:endParaRPr lang="en-US" dirty="0"/>
          </a:p>
        </p:txBody>
      </p:sp>
    </p:spTree>
    <p:extLst>
      <p:ext uri="{BB962C8B-B14F-4D97-AF65-F5344CB8AC3E}">
        <p14:creationId xmlns:p14="http://schemas.microsoft.com/office/powerpoint/2010/main" val="22096367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Footer Placeholder 18"/>
          <p:cNvSpPr>
            <a:spLocks noGrp="1"/>
          </p:cNvSpPr>
          <p:nvPr>
            <p:ph type="ftr" sz="quarter" idx="10"/>
          </p:nvPr>
        </p:nvSpPr>
        <p:spPr>
          <a:xfrm>
            <a:off x="152400" y="6553200"/>
            <a:ext cx="5867400" cy="228600"/>
          </a:xfrm>
        </p:spPr>
        <p:txBody>
          <a:bodyPr/>
          <a:lstStyle>
            <a:lvl1pPr>
              <a:defRPr/>
            </a:lvl1pPr>
          </a:lstStyle>
          <a:p>
            <a:pPr>
              <a:defRPr/>
            </a:pPr>
            <a:endParaRPr lang="en-US"/>
          </a:p>
        </p:txBody>
      </p:sp>
      <p:sp>
        <p:nvSpPr>
          <p:cNvPr id="5" name="Slide Number Placeholder 26"/>
          <p:cNvSpPr>
            <a:spLocks noGrp="1"/>
          </p:cNvSpPr>
          <p:nvPr>
            <p:ph type="sldNum" sz="quarter" idx="11"/>
          </p:nvPr>
        </p:nvSpPr>
        <p:spPr/>
        <p:txBody>
          <a:bodyPr/>
          <a:lstStyle>
            <a:lvl1pPr>
              <a:defRPr/>
            </a:lvl1pPr>
          </a:lstStyle>
          <a:p>
            <a:pPr>
              <a:defRPr/>
            </a:pPr>
            <a:fld id="{8913D466-C39D-433F-B982-1ED13285DAD6}"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1A179D64-59A6-415E-8622-9A5DB9FD2FB3}"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35AB3157-8E2E-42EF-921D-F177C08F1AA2}"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normAutofit/>
          </a:bodyP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768512B9-6F41-4303-AF80-03909818F8E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4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ormAutofit/>
          </a:bodyPr>
          <a:lstStyle>
            <a:lvl1pPr marL="0" indent="0">
              <a:buNone/>
              <a:defRPr sz="3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dirty="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2F0A7142-24D7-4A10-AD4C-302355DE1D96}"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000"/>
            </a:lvl1p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6"/>
          <p:cNvSpPr>
            <a:spLocks noGrp="1"/>
          </p:cNvSpPr>
          <p:nvPr>
            <p:ph type="sldNum" sz="quarter" idx="10"/>
          </p:nvPr>
        </p:nvSpPr>
        <p:spPr/>
        <p:txBody>
          <a:bodyPr/>
          <a:lstStyle>
            <a:lvl1pPr>
              <a:defRPr/>
            </a:lvl1pPr>
          </a:lstStyle>
          <a:p>
            <a:pPr>
              <a:defRPr/>
            </a:pPr>
            <a:fld id="{FC73E762-38FE-4E93-B9EF-CB9D599F61F8}"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8"/>
          <p:cNvSpPr>
            <a:spLocks noGrp="1"/>
          </p:cNvSpPr>
          <p:nvPr>
            <p:ph type="sldNum" sz="quarter" idx="10"/>
          </p:nvPr>
        </p:nvSpPr>
        <p:spPr/>
        <p:txBody>
          <a:bodyPr/>
          <a:lstStyle>
            <a:lvl1pPr>
              <a:defRPr/>
            </a:lvl1pPr>
          </a:lstStyle>
          <a:p>
            <a:pPr>
              <a:defRPr/>
            </a:pPr>
            <a:fld id="{9B83F03C-0FF4-4BBC-B495-44A4D6845DAC}" type="slidenum">
              <a:rPr lang="en-US"/>
              <a:pPr>
                <a:defRPr/>
              </a:pPr>
              <a:t>‹#›</a:t>
            </a:fld>
            <a:endParaRPr lang="en-US" dirty="0"/>
          </a:p>
        </p:txBody>
      </p:sp>
      <p:sp>
        <p:nvSpPr>
          <p:cNvPr id="8"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chor="t" anchorCtr="0">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4000" b="0">
                <a:ln>
                  <a:noFill/>
                </a:ln>
                <a:solidFill>
                  <a:schemeClr val="tx2"/>
                </a:solidFill>
                <a:effectLst/>
                <a:latin typeface="+mj-lt"/>
                <a:ea typeface="+mj-ea"/>
                <a:cs typeface="+mj-cs"/>
              </a:defRPr>
            </a:lvl1pPr>
          </a:lstStyle>
          <a:p>
            <a:r>
              <a:rPr lang="en-US" dirty="0"/>
              <a:t>Click to edit Master title style</a:t>
            </a:r>
          </a:p>
        </p:txBody>
      </p:sp>
      <p:sp>
        <p:nvSpPr>
          <p:cNvPr id="3" name="Slide Number Placeholder 4"/>
          <p:cNvSpPr>
            <a:spLocks noGrp="1"/>
          </p:cNvSpPr>
          <p:nvPr>
            <p:ph type="sldNum" sz="quarter" idx="10"/>
          </p:nvPr>
        </p:nvSpPr>
        <p:spPr/>
        <p:txBody>
          <a:bodyPr/>
          <a:lstStyle>
            <a:lvl1pPr>
              <a:defRPr/>
            </a:lvl1pPr>
          </a:lstStyle>
          <a:p>
            <a:pPr>
              <a:defRPr/>
            </a:pPr>
            <a:fld id="{F884FA92-480B-47F7-AE0E-CCD2E8D3A379}" type="slidenum">
              <a:rPr lang="en-US"/>
              <a:pPr>
                <a:defRPr/>
              </a:pPr>
              <a:t>‹#›</a:t>
            </a:fld>
            <a:endParaRPr lang="en-US" dirty="0"/>
          </a:p>
        </p:txBody>
      </p:sp>
      <p:sp>
        <p:nvSpPr>
          <p:cNvPr id="4"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lvl1pPr>
              <a:defRPr/>
            </a:lvl1pPr>
          </a:lstStyle>
          <a:p>
            <a:pPr>
              <a:defRPr/>
            </a:pPr>
            <a:fld id="{69A5BCD8-3C73-4BB2-BAFD-61A9D03C4A54}" type="slidenum">
              <a:rPr lang="en-US"/>
              <a:pPr>
                <a:defRPr/>
              </a:pPr>
              <a:t>‹#›</a:t>
            </a:fld>
            <a:endParaRPr lang="en-US" dirty="0"/>
          </a:p>
        </p:txBody>
      </p:sp>
      <p:sp>
        <p:nvSpPr>
          <p:cNvPr id="3"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8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6"/>
          <p:cNvSpPr>
            <a:spLocks noGrp="1"/>
          </p:cNvSpPr>
          <p:nvPr>
            <p:ph type="sldNum" sz="quarter" idx="10"/>
          </p:nvPr>
        </p:nvSpPr>
        <p:spPr/>
        <p:txBody>
          <a:bodyPr/>
          <a:lstStyle>
            <a:lvl1pPr>
              <a:defRPr/>
            </a:lvl1pPr>
          </a:lstStyle>
          <a:p>
            <a:pPr>
              <a:defRPr/>
            </a:pPr>
            <a:fld id="{07307ABE-EDEF-43F4-A04E-13FC266B0DF9}" type="slidenum">
              <a:rPr lang="en-US"/>
              <a:pPr>
                <a:defRPr/>
              </a:pPr>
              <a:t>‹#›</a:t>
            </a:fld>
            <a:endParaRPr lang="en-US" dirty="0"/>
          </a:p>
        </p:txBody>
      </p:sp>
      <p:sp>
        <p:nvSpPr>
          <p:cNvPr id="6"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Slide Number Placeholder 6"/>
          <p:cNvSpPr>
            <a:spLocks noGrp="1"/>
          </p:cNvSpPr>
          <p:nvPr>
            <p:ph type="sldNum" sz="quarter" idx="10"/>
          </p:nvPr>
        </p:nvSpPr>
        <p:spPr>
          <a:xfrm>
            <a:off x="8077200" y="6356350"/>
            <a:ext cx="609600" cy="365125"/>
          </a:xfrm>
        </p:spPr>
        <p:txBody>
          <a:bodyPr/>
          <a:lstStyle>
            <a:lvl1pPr>
              <a:defRPr/>
            </a:lvl1pPr>
          </a:lstStyle>
          <a:p>
            <a:pPr>
              <a:defRPr/>
            </a:pPr>
            <a:fld id="{FF9EA0CF-74F0-4C34-A6E1-B0AD61F1C34B}" type="slidenum">
              <a:rPr lang="en-US"/>
              <a:pPr>
                <a:defRPr/>
              </a:pPr>
              <a:t>‹#›</a:t>
            </a:fld>
            <a:endParaRPr lang="en-US" dirty="0"/>
          </a:p>
        </p:txBody>
      </p:sp>
      <p:sp>
        <p:nvSpPr>
          <p:cNvPr id="10"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87E1B3EF-31B5-40D1-BBD8-AFDDC08125BD}" type="slidenum">
              <a:rPr lang="en-US"/>
              <a:pPr>
                <a:defRPr/>
              </a:pPr>
              <a:t>‹#›</a:t>
            </a:fld>
            <a:endParaRPr lang="en-US" dirty="0"/>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gr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emf"/><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0.wmf"/></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0.jpe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24.jpeg"/><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5981" y="1250087"/>
            <a:ext cx="7851648" cy="1828800"/>
          </a:xfrm>
        </p:spPr>
        <p:txBody>
          <a:bodyPr/>
          <a:lstStyle/>
          <a:p>
            <a:pPr eaLnBrk="1" fontAlgn="auto" hangingPunct="1">
              <a:spcAft>
                <a:spcPts val="0"/>
              </a:spcAft>
              <a:defRPr/>
            </a:pPr>
            <a:r>
              <a:rPr lang="en-US" dirty="0"/>
              <a:t>MGMT 6058 </a:t>
            </a:r>
            <a:br>
              <a:rPr lang="en-US" dirty="0"/>
            </a:br>
            <a:r>
              <a:rPr lang="en-US" dirty="0"/>
              <a:t>Module 5</a:t>
            </a:r>
          </a:p>
        </p:txBody>
      </p:sp>
      <p:sp>
        <p:nvSpPr>
          <p:cNvPr id="14338" name="Subtitle 2"/>
          <p:cNvSpPr>
            <a:spLocks noGrp="1"/>
          </p:cNvSpPr>
          <p:nvPr>
            <p:ph type="subTitle" idx="1"/>
          </p:nvPr>
        </p:nvSpPr>
        <p:spPr>
          <a:xfrm>
            <a:off x="1062679" y="3031590"/>
            <a:ext cx="7854950" cy="2257425"/>
          </a:xfrm>
        </p:spPr>
        <p:txBody>
          <a:bodyPr/>
          <a:lstStyle/>
          <a:p>
            <a:pPr marR="0" eaLnBrk="1" hangingPunct="1">
              <a:lnSpc>
                <a:spcPct val="90000"/>
              </a:lnSpc>
            </a:pPr>
            <a:r>
              <a:rPr lang="en-US" sz="4400" dirty="0"/>
              <a:t>Project Scheduling: Lags, Crashing, AOA</a:t>
            </a:r>
          </a:p>
        </p:txBody>
      </p:sp>
      <p:sp>
        <p:nvSpPr>
          <p:cNvPr id="5" name="Slide Number Placeholder 4"/>
          <p:cNvSpPr>
            <a:spLocks noGrp="1"/>
          </p:cNvSpPr>
          <p:nvPr>
            <p:ph type="sldNum" sz="quarter" idx="11"/>
          </p:nvPr>
        </p:nvSpPr>
        <p:spPr/>
        <p:txBody>
          <a:bodyPr wrap="square" numCol="1" anchorCtr="0" compatLnSpc="1">
            <a:prstTxWarp prst="textNoShape">
              <a:avLst/>
            </a:prstTxWarp>
          </a:bodyPr>
          <a:lstStyle/>
          <a:p>
            <a:pPr fontAlgn="base">
              <a:spcBef>
                <a:spcPct val="0"/>
              </a:spcBef>
              <a:spcAft>
                <a:spcPct val="0"/>
              </a:spcAft>
              <a:defRPr/>
            </a:pPr>
            <a:r>
              <a:rPr lang="en-US">
                <a:solidFill>
                  <a:srgbClr val="D1EAEE"/>
                </a:solidFill>
                <a:cs typeface="Arial" charset="0"/>
              </a:rPr>
              <a:t>10-0</a:t>
            </a:r>
            <a:fld id="{B44EA712-4EB7-4881-8370-7CF8E9A74BDA}" type="slidenum">
              <a:rPr lang="en-US">
                <a:solidFill>
                  <a:srgbClr val="D1EAEE"/>
                </a:solidFill>
                <a:cs typeface="Arial" charset="0"/>
              </a:rPr>
              <a:pPr fontAlgn="base">
                <a:spcBef>
                  <a:spcPct val="0"/>
                </a:spcBef>
                <a:spcAft>
                  <a:spcPct val="0"/>
                </a:spcAft>
                <a:defRPr/>
              </a:pPr>
              <a:t>1</a:t>
            </a:fld>
            <a:endParaRPr lang="en-US">
              <a:solidFill>
                <a:srgbClr val="D1EAEE"/>
              </a:solidFill>
              <a:cs typeface="Arial" charset="0"/>
            </a:endParaRPr>
          </a:p>
        </p:txBody>
      </p:sp>
      <p:sp>
        <p:nvSpPr>
          <p:cNvPr id="6" name="TextBox 5"/>
          <p:cNvSpPr txBox="1"/>
          <p:nvPr/>
        </p:nvSpPr>
        <p:spPr>
          <a:xfrm>
            <a:off x="399052" y="4187648"/>
            <a:ext cx="3464410" cy="246221"/>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CA" sz="1000" dirty="0"/>
              <a:t>M5 HANDOUT EXERCISE Table of Crash Cost A to H.docx</a:t>
            </a:r>
          </a:p>
        </p:txBody>
      </p:sp>
      <p:pic>
        <p:nvPicPr>
          <p:cNvPr id="16" name="Picture 15" descr="FG_10_014"/>
          <p:cNvPicPr>
            <a:picLocks noChangeAspect="1" noChangeArrowheads="1"/>
          </p:cNvPicPr>
          <p:nvPr/>
        </p:nvPicPr>
        <p:blipFill>
          <a:blip r:embed="rId3"/>
          <a:srcRect/>
          <a:stretch>
            <a:fillRect/>
          </a:stretch>
        </p:blipFill>
        <p:spPr bwMode="auto">
          <a:xfrm>
            <a:off x="4650669" y="4573572"/>
            <a:ext cx="1608046" cy="991107"/>
          </a:xfrm>
          <a:prstGeom prst="rect">
            <a:avLst/>
          </a:prstGeom>
          <a:noFill/>
          <a:ln w="9525">
            <a:noFill/>
            <a:miter lim="800000"/>
            <a:headEnd/>
            <a:tailEnd/>
          </a:ln>
        </p:spPr>
      </p:pic>
      <p:sp>
        <p:nvSpPr>
          <p:cNvPr id="20" name="Footer Placeholder 18"/>
          <p:cNvSpPr>
            <a:spLocks noGrp="1"/>
          </p:cNvSpPr>
          <p:nvPr>
            <p:ph type="ftr" sz="quarter" idx="10"/>
          </p:nvPr>
        </p:nvSpPr>
        <p:spPr>
          <a:xfrm>
            <a:off x="152400" y="6553200"/>
            <a:ext cx="7162800" cy="228600"/>
          </a:xfrm>
        </p:spPr>
        <p:txBody>
          <a:bodyPr/>
          <a:lstStyle>
            <a:lvl1pPr>
              <a:defRPr sz="1000"/>
            </a:lvl1pPr>
          </a:lstStyle>
          <a:p>
            <a:pPr algn="l">
              <a:defRPr/>
            </a:pPr>
            <a:r>
              <a:rPr lang="en-CA" dirty="0"/>
              <a:t>Adapted from Pearson’s slides for Project Management: Achieving Competitive Advantage, 3rd Edition, 2013</a:t>
            </a:r>
            <a:endParaRPr lang="en-US" dirty="0"/>
          </a:p>
        </p:txBody>
      </p:sp>
      <p:sp>
        <p:nvSpPr>
          <p:cNvPr id="27" name="TextBox 26"/>
          <p:cNvSpPr txBox="1"/>
          <p:nvPr/>
        </p:nvSpPr>
        <p:spPr>
          <a:xfrm>
            <a:off x="1249271" y="5808989"/>
            <a:ext cx="214988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See text in “slide note” for more details </a:t>
            </a:r>
            <a:endParaRPr kumimoji="0" lang="en-CA" sz="1400" i="0" u="none" strike="noStrike" kern="0" cap="none" spc="0" normalizeH="0" baseline="0" noProof="0" dirty="0">
              <a:ln>
                <a:noFill/>
              </a:ln>
              <a:effectLst/>
              <a:uLnTx/>
              <a:uFillTx/>
            </a:endParaRPr>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440" y="5685085"/>
            <a:ext cx="999831" cy="707197"/>
          </a:xfrm>
          <a:prstGeom prst="rect">
            <a:avLst/>
          </a:prstGeom>
        </p:spPr>
      </p:pic>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590" y="2760731"/>
            <a:ext cx="490119" cy="494743"/>
          </a:xfrm>
          <a:prstGeom prst="rect">
            <a:avLst/>
          </a:prstGeom>
        </p:spPr>
      </p:pic>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0590" y="2198738"/>
            <a:ext cx="457033" cy="457033"/>
          </a:xfrm>
          <a:prstGeom prst="rect">
            <a:avLst/>
          </a:prstGeom>
        </p:spPr>
      </p:pic>
      <p:pic>
        <p:nvPicPr>
          <p:cNvPr id="32" name="Picture 3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1454" y="3326018"/>
            <a:ext cx="588390" cy="588390"/>
          </a:xfrm>
          <a:prstGeom prst="rect">
            <a:avLst/>
          </a:prstGeom>
        </p:spPr>
      </p:pic>
      <p:pic>
        <p:nvPicPr>
          <p:cNvPr id="33" name="Picture 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808" y="169969"/>
            <a:ext cx="602003" cy="637992"/>
          </a:xfrm>
          <a:prstGeom prst="rect">
            <a:avLst/>
          </a:prstGeom>
        </p:spPr>
      </p:pic>
      <p:pic>
        <p:nvPicPr>
          <p:cNvPr id="34" name="Picture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6457" y="1589480"/>
            <a:ext cx="545301" cy="545301"/>
          </a:xfrm>
          <a:prstGeom prst="rect">
            <a:avLst/>
          </a:prstGeom>
        </p:spPr>
      </p:pic>
      <p:sp>
        <p:nvSpPr>
          <p:cNvPr id="35" name="TextBox 34"/>
          <p:cNvSpPr txBox="1"/>
          <p:nvPr/>
        </p:nvSpPr>
        <p:spPr>
          <a:xfrm>
            <a:off x="821758" y="314759"/>
            <a:ext cx="1447800"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Exercises</a:t>
            </a:r>
            <a:endParaRPr kumimoji="0" lang="en-CA" sz="1400" i="0" u="none" strike="noStrike" kern="0" cap="none" spc="0" normalizeH="0" baseline="0" noProof="0" dirty="0">
              <a:ln>
                <a:noFill/>
              </a:ln>
              <a:effectLst/>
              <a:uLnTx/>
              <a:uFillTx/>
            </a:endParaRPr>
          </a:p>
        </p:txBody>
      </p:sp>
      <p:sp>
        <p:nvSpPr>
          <p:cNvPr id="36" name="TextBox 35"/>
          <p:cNvSpPr txBox="1"/>
          <p:nvPr/>
        </p:nvSpPr>
        <p:spPr>
          <a:xfrm>
            <a:off x="821758" y="1583624"/>
            <a:ext cx="831460"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Videos</a:t>
            </a:r>
            <a:endParaRPr kumimoji="0" lang="en-CA" sz="1400" i="0" u="none" strike="noStrike" kern="0" cap="none" spc="0" normalizeH="0" baseline="0" noProof="0" dirty="0">
              <a:ln>
                <a:noFill/>
              </a:ln>
              <a:effectLst/>
              <a:uLnTx/>
              <a:uFillTx/>
            </a:endParaRPr>
          </a:p>
        </p:txBody>
      </p:sp>
      <p:sp>
        <p:nvSpPr>
          <p:cNvPr id="37" name="TextBox 36"/>
          <p:cNvSpPr txBox="1"/>
          <p:nvPr/>
        </p:nvSpPr>
        <p:spPr>
          <a:xfrm>
            <a:off x="810709" y="2174176"/>
            <a:ext cx="842509"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Solution</a:t>
            </a:r>
            <a:br>
              <a:rPr lang="en-CA" sz="1400" kern="0" dirty="0"/>
            </a:br>
            <a:r>
              <a:rPr lang="en-CA" sz="1400" kern="0" dirty="0"/>
              <a:t>Slide</a:t>
            </a:r>
            <a:endParaRPr kumimoji="0" lang="en-CA" sz="1400" i="0" u="none" strike="noStrike" kern="0" cap="none" spc="0" normalizeH="0" baseline="0" noProof="0" dirty="0">
              <a:ln>
                <a:noFill/>
              </a:ln>
              <a:effectLst/>
              <a:uLnTx/>
              <a:uFillTx/>
            </a:endParaRPr>
          </a:p>
        </p:txBody>
      </p:sp>
      <p:sp>
        <p:nvSpPr>
          <p:cNvPr id="38" name="TextBox 37"/>
          <p:cNvSpPr txBox="1"/>
          <p:nvPr/>
        </p:nvSpPr>
        <p:spPr>
          <a:xfrm>
            <a:off x="777623" y="2736792"/>
            <a:ext cx="1098802"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noProof="0" dirty="0"/>
              <a:t>PPT </a:t>
            </a:r>
            <a:br>
              <a:rPr lang="en-CA" sz="1400" kern="0" noProof="0" dirty="0"/>
            </a:br>
            <a:r>
              <a:rPr lang="en-CA" sz="1400" kern="0" noProof="0" dirty="0"/>
              <a:t>Animations</a:t>
            </a:r>
            <a:endParaRPr kumimoji="0" lang="en-CA" sz="1400" i="0" u="none" strike="noStrike" kern="0" cap="none" spc="0" normalizeH="0" baseline="0" noProof="0" dirty="0">
              <a:ln>
                <a:noFill/>
              </a:ln>
              <a:effectLst/>
              <a:uLnTx/>
              <a:uFillTx/>
            </a:endParaRPr>
          </a:p>
        </p:txBody>
      </p:sp>
      <p:sp>
        <p:nvSpPr>
          <p:cNvPr id="39" name="TextBox 38"/>
          <p:cNvSpPr txBox="1"/>
          <p:nvPr/>
        </p:nvSpPr>
        <p:spPr>
          <a:xfrm>
            <a:off x="777623" y="3355680"/>
            <a:ext cx="1098802"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noProof="0" dirty="0"/>
              <a:t>Exercise </a:t>
            </a:r>
            <a:br>
              <a:rPr lang="en-CA" sz="1400" kern="0" noProof="0" dirty="0"/>
            </a:br>
            <a:r>
              <a:rPr lang="en-CA" sz="1400" kern="0" noProof="0" dirty="0"/>
              <a:t>Simulation</a:t>
            </a:r>
            <a:endParaRPr kumimoji="0" lang="en-CA" sz="1400" i="0" u="none" strike="noStrike" kern="0" cap="none" spc="0" normalizeH="0" baseline="0" noProof="0" dirty="0">
              <a:ln>
                <a:noFill/>
              </a:ln>
              <a:effectLst/>
              <a:uLnTx/>
              <a:uFillTx/>
            </a:endParaRPr>
          </a:p>
        </p:txBody>
      </p:sp>
      <p:sp>
        <p:nvSpPr>
          <p:cNvPr id="40" name="Octagon 39"/>
          <p:cNvSpPr>
            <a:spLocks noChangeAspect="1"/>
          </p:cNvSpPr>
          <p:nvPr/>
        </p:nvSpPr>
        <p:spPr>
          <a:xfrm>
            <a:off x="266676" y="871918"/>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41" name="TextBox 40"/>
          <p:cNvSpPr txBox="1"/>
          <p:nvPr/>
        </p:nvSpPr>
        <p:spPr>
          <a:xfrm>
            <a:off x="817146" y="887761"/>
            <a:ext cx="154800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Do the exercise</a:t>
            </a:r>
            <a:br>
              <a:rPr lang="en-CA" sz="1400" kern="0" dirty="0"/>
            </a:br>
            <a:r>
              <a:rPr lang="en-CA" sz="1400" kern="0" dirty="0"/>
              <a:t>prior to next slide</a:t>
            </a:r>
            <a:endParaRPr kumimoji="0" lang="en-CA" sz="1400" i="0" u="none" strike="noStrike" kern="0" cap="none" spc="0" normalizeH="0" baseline="0" noProof="0" dirty="0">
              <a:ln>
                <a:noFill/>
              </a:ln>
              <a:effectLst/>
              <a:uLnTx/>
              <a:uFillTx/>
            </a:endParaRPr>
          </a:p>
        </p:txBody>
      </p:sp>
      <p:grpSp>
        <p:nvGrpSpPr>
          <p:cNvPr id="45" name="Group 44"/>
          <p:cNvGrpSpPr/>
          <p:nvPr/>
        </p:nvGrpSpPr>
        <p:grpSpPr>
          <a:xfrm>
            <a:off x="3776863" y="3768557"/>
            <a:ext cx="492233" cy="609251"/>
            <a:chOff x="7871950" y="1738712"/>
            <a:chExt cx="1109568" cy="1457070"/>
          </a:xfrm>
        </p:grpSpPr>
        <p:pic>
          <p:nvPicPr>
            <p:cNvPr id="46" name="Picture 4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871950" y="1738712"/>
              <a:ext cx="1109568" cy="1457070"/>
            </a:xfrm>
            <a:prstGeom prst="rect">
              <a:avLst/>
            </a:prstGeom>
          </p:spPr>
        </p:pic>
        <p:sp>
          <p:nvSpPr>
            <p:cNvPr id="47" name="TextBox 46"/>
            <p:cNvSpPr txBox="1"/>
            <p:nvPr/>
          </p:nvSpPr>
          <p:spPr>
            <a:xfrm>
              <a:off x="7897668" y="1978833"/>
              <a:ext cx="1041076" cy="910856"/>
            </a:xfrm>
            <a:prstGeom prst="rect">
              <a:avLst/>
            </a:prstGeom>
            <a:noFill/>
          </p:spPr>
          <p:txBody>
            <a:bodyPr wrap="square" rtlCol="0">
              <a:spAutoFit/>
            </a:bodyPr>
            <a:lstStyle/>
            <a:p>
              <a:pPr algn="ctr"/>
              <a:r>
                <a:rPr lang="en-CA" sz="1050" dirty="0">
                  <a:solidFill>
                    <a:schemeClr val="bg1"/>
                  </a:solidFill>
                  <a:latin typeface="Arial" panose="020B0604020202020204" pitchFamily="34" charset="0"/>
                  <a:cs typeface="Arial" panose="020B0604020202020204" pitchFamily="34" charset="0"/>
                </a:rPr>
                <a:t>Printout</a:t>
              </a:r>
              <a:endParaRPr lang="en-CA" sz="1050" dirty="0">
                <a:solidFill>
                  <a:schemeClr val="bg1"/>
                </a:solidFill>
                <a:latin typeface="+mj-lt"/>
              </a:endParaRPr>
            </a:p>
          </p:txBody>
        </p:sp>
      </p:grpSp>
      <p:grpSp>
        <p:nvGrpSpPr>
          <p:cNvPr id="50" name="Group 49"/>
          <p:cNvGrpSpPr/>
          <p:nvPr/>
        </p:nvGrpSpPr>
        <p:grpSpPr>
          <a:xfrm>
            <a:off x="7486188" y="5701200"/>
            <a:ext cx="492233" cy="609251"/>
            <a:chOff x="7871950" y="1738712"/>
            <a:chExt cx="1109568" cy="1457070"/>
          </a:xfrm>
        </p:grpSpPr>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871950" y="1738712"/>
              <a:ext cx="1109568" cy="1457070"/>
            </a:xfrm>
            <a:prstGeom prst="rect">
              <a:avLst/>
            </a:prstGeom>
          </p:spPr>
        </p:pic>
        <p:sp>
          <p:nvSpPr>
            <p:cNvPr id="52" name="TextBox 51"/>
            <p:cNvSpPr txBox="1"/>
            <p:nvPr/>
          </p:nvSpPr>
          <p:spPr>
            <a:xfrm>
              <a:off x="7897668" y="1978833"/>
              <a:ext cx="1041076" cy="910856"/>
            </a:xfrm>
            <a:prstGeom prst="rect">
              <a:avLst/>
            </a:prstGeom>
            <a:noFill/>
          </p:spPr>
          <p:txBody>
            <a:bodyPr wrap="square" rtlCol="0">
              <a:spAutoFit/>
            </a:bodyPr>
            <a:lstStyle/>
            <a:p>
              <a:pPr algn="ctr"/>
              <a:r>
                <a:rPr lang="en-CA" sz="1050" dirty="0">
                  <a:solidFill>
                    <a:schemeClr val="bg1"/>
                  </a:solidFill>
                  <a:latin typeface="Arial" panose="020B0604020202020204" pitchFamily="34" charset="0"/>
                  <a:cs typeface="Arial" panose="020B0604020202020204" pitchFamily="34" charset="0"/>
                </a:rPr>
                <a:t>Printout</a:t>
              </a:r>
              <a:endParaRPr lang="en-CA" sz="1050" dirty="0">
                <a:solidFill>
                  <a:schemeClr val="bg1"/>
                </a:solidFill>
                <a:latin typeface="+mj-lt"/>
              </a:endParaRPr>
            </a:p>
          </p:txBody>
        </p:sp>
      </p:grpSp>
      <p:grpSp>
        <p:nvGrpSpPr>
          <p:cNvPr id="53" name="Group 52"/>
          <p:cNvGrpSpPr/>
          <p:nvPr/>
        </p:nvGrpSpPr>
        <p:grpSpPr>
          <a:xfrm>
            <a:off x="4319552" y="4428731"/>
            <a:ext cx="492233" cy="609251"/>
            <a:chOff x="7871950" y="1738712"/>
            <a:chExt cx="1109568" cy="1457070"/>
          </a:xfrm>
        </p:grpSpPr>
        <p:pic>
          <p:nvPicPr>
            <p:cNvPr id="54" name="Picture 5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871950" y="1738712"/>
              <a:ext cx="1109568" cy="1457070"/>
            </a:xfrm>
            <a:prstGeom prst="rect">
              <a:avLst/>
            </a:prstGeom>
          </p:spPr>
        </p:pic>
        <p:sp>
          <p:nvSpPr>
            <p:cNvPr id="55" name="TextBox 54"/>
            <p:cNvSpPr txBox="1"/>
            <p:nvPr/>
          </p:nvSpPr>
          <p:spPr>
            <a:xfrm>
              <a:off x="7897668" y="1978833"/>
              <a:ext cx="1041076" cy="910856"/>
            </a:xfrm>
            <a:prstGeom prst="rect">
              <a:avLst/>
            </a:prstGeom>
            <a:noFill/>
          </p:spPr>
          <p:txBody>
            <a:bodyPr wrap="square" rtlCol="0">
              <a:spAutoFit/>
            </a:bodyPr>
            <a:lstStyle/>
            <a:p>
              <a:pPr algn="ctr"/>
              <a:r>
                <a:rPr lang="en-CA" sz="1050" dirty="0">
                  <a:solidFill>
                    <a:schemeClr val="bg1"/>
                  </a:solidFill>
                  <a:latin typeface="Arial" panose="020B0604020202020204" pitchFamily="34" charset="0"/>
                  <a:cs typeface="Arial" panose="020B0604020202020204" pitchFamily="34" charset="0"/>
                </a:rPr>
                <a:t>Printout</a:t>
              </a:r>
              <a:endParaRPr lang="en-CA" sz="1050" dirty="0">
                <a:solidFill>
                  <a:schemeClr val="bg1"/>
                </a:solidFill>
                <a:latin typeface="+mj-lt"/>
              </a:endParaRPr>
            </a:p>
          </p:txBody>
        </p:sp>
      </p:grpSp>
      <p:grpSp>
        <p:nvGrpSpPr>
          <p:cNvPr id="42" name="Group 41"/>
          <p:cNvGrpSpPr/>
          <p:nvPr/>
        </p:nvGrpSpPr>
        <p:grpSpPr>
          <a:xfrm>
            <a:off x="4554260" y="5268737"/>
            <a:ext cx="492233" cy="609251"/>
            <a:chOff x="7871950" y="1738712"/>
            <a:chExt cx="1109568" cy="1457070"/>
          </a:xfrm>
        </p:grpSpPr>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871950" y="1738712"/>
              <a:ext cx="1109568" cy="1457070"/>
            </a:xfrm>
            <a:prstGeom prst="rect">
              <a:avLst/>
            </a:prstGeom>
          </p:spPr>
        </p:pic>
        <p:sp>
          <p:nvSpPr>
            <p:cNvPr id="44" name="TextBox 43"/>
            <p:cNvSpPr txBox="1"/>
            <p:nvPr/>
          </p:nvSpPr>
          <p:spPr>
            <a:xfrm>
              <a:off x="7897668" y="1978833"/>
              <a:ext cx="1041076" cy="809678"/>
            </a:xfrm>
            <a:prstGeom prst="rect">
              <a:avLst/>
            </a:prstGeom>
            <a:noFill/>
          </p:spPr>
          <p:txBody>
            <a:bodyPr wrap="square" rtlCol="0">
              <a:spAutoFit/>
            </a:bodyPr>
            <a:lstStyle/>
            <a:p>
              <a:pPr algn="ctr"/>
              <a:r>
                <a:rPr lang="en-CA" sz="800" dirty="0">
                  <a:solidFill>
                    <a:prstClr val="black"/>
                  </a:solidFill>
                  <a:latin typeface="Arial" panose="020B0604020202020204" pitchFamily="34" charset="0"/>
                  <a:cs typeface="Arial" panose="020B0604020202020204" pitchFamily="34" charset="0"/>
                </a:rPr>
                <a:t>Use</a:t>
              </a:r>
              <a:br>
                <a:rPr lang="en-CA" sz="800" dirty="0">
                  <a:solidFill>
                    <a:prstClr val="black"/>
                  </a:solidFill>
                  <a:latin typeface="Arial" panose="020B0604020202020204" pitchFamily="34" charset="0"/>
                  <a:cs typeface="Arial" panose="020B0604020202020204" pitchFamily="34" charset="0"/>
                </a:rPr>
              </a:br>
              <a:r>
                <a:rPr lang="en-CA" sz="800" dirty="0">
                  <a:solidFill>
                    <a:prstClr val="black"/>
                  </a:solidFill>
                  <a:latin typeface="Arial" panose="020B0604020202020204" pitchFamily="34" charset="0"/>
                  <a:cs typeface="Arial" panose="020B0604020202020204" pitchFamily="34" charset="0"/>
                </a:rPr>
                <a:t>Excel</a:t>
              </a:r>
              <a:endParaRPr lang="en-CA" sz="800" dirty="0">
                <a:solidFill>
                  <a:prstClr val="black"/>
                </a:solidFill>
                <a:latin typeface="Calibri"/>
              </a:endParaRPr>
            </a:p>
          </p:txBody>
        </p:sp>
      </p:grpSp>
      <p:sp>
        <p:nvSpPr>
          <p:cNvPr id="48" name="TextBox 47"/>
          <p:cNvSpPr txBox="1"/>
          <p:nvPr/>
        </p:nvSpPr>
        <p:spPr>
          <a:xfrm>
            <a:off x="3863462" y="6307287"/>
            <a:ext cx="4144083" cy="246221"/>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CA" sz="1000" dirty="0"/>
              <a:t>M5 Digital EXERCISE Cumulative Crashing w overhead &amp; penalties.xlsx</a:t>
            </a:r>
          </a:p>
        </p:txBody>
      </p:sp>
      <p:grpSp>
        <p:nvGrpSpPr>
          <p:cNvPr id="49" name="Group 48"/>
          <p:cNvGrpSpPr/>
          <p:nvPr/>
        </p:nvGrpSpPr>
        <p:grpSpPr>
          <a:xfrm>
            <a:off x="7949297" y="5821146"/>
            <a:ext cx="492233" cy="609251"/>
            <a:chOff x="7871950" y="1738712"/>
            <a:chExt cx="1109568" cy="1457070"/>
          </a:xfrm>
        </p:grpSpPr>
        <p:pic>
          <p:nvPicPr>
            <p:cNvPr id="57" name="Picture 5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871950" y="1738712"/>
              <a:ext cx="1109568" cy="1457070"/>
            </a:xfrm>
            <a:prstGeom prst="rect">
              <a:avLst/>
            </a:prstGeom>
          </p:spPr>
        </p:pic>
        <p:sp>
          <p:nvSpPr>
            <p:cNvPr id="58" name="TextBox 57"/>
            <p:cNvSpPr txBox="1"/>
            <p:nvPr/>
          </p:nvSpPr>
          <p:spPr>
            <a:xfrm>
              <a:off x="7897668" y="1978833"/>
              <a:ext cx="1041076" cy="809678"/>
            </a:xfrm>
            <a:prstGeom prst="rect">
              <a:avLst/>
            </a:prstGeom>
            <a:noFill/>
          </p:spPr>
          <p:txBody>
            <a:bodyPr wrap="square" rtlCol="0">
              <a:spAutoFit/>
            </a:bodyPr>
            <a:lstStyle/>
            <a:p>
              <a:pPr algn="ctr"/>
              <a:r>
                <a:rPr lang="en-CA" sz="800" dirty="0">
                  <a:solidFill>
                    <a:prstClr val="black"/>
                  </a:solidFill>
                  <a:latin typeface="Arial" panose="020B0604020202020204" pitchFamily="34" charset="0"/>
                  <a:cs typeface="Arial" panose="020B0604020202020204" pitchFamily="34" charset="0"/>
                </a:rPr>
                <a:t>Use</a:t>
              </a:r>
              <a:br>
                <a:rPr lang="en-CA" sz="800" dirty="0">
                  <a:solidFill>
                    <a:prstClr val="black"/>
                  </a:solidFill>
                  <a:latin typeface="Arial" panose="020B0604020202020204" pitchFamily="34" charset="0"/>
                  <a:cs typeface="Arial" panose="020B0604020202020204" pitchFamily="34" charset="0"/>
                </a:rPr>
              </a:br>
              <a:r>
                <a:rPr lang="en-CA" sz="800" dirty="0">
                  <a:solidFill>
                    <a:prstClr val="black"/>
                  </a:solidFill>
                  <a:latin typeface="Arial" panose="020B0604020202020204" pitchFamily="34" charset="0"/>
                  <a:cs typeface="Arial" panose="020B0604020202020204" pitchFamily="34" charset="0"/>
                </a:rPr>
                <a:t>Excel</a:t>
              </a:r>
              <a:endParaRPr lang="en-CA" sz="800" dirty="0">
                <a:solidFill>
                  <a:prstClr val="black"/>
                </a:solidFill>
                <a:latin typeface="Calibri"/>
              </a:endParaRPr>
            </a:p>
          </p:txBody>
        </p:sp>
      </p:grpSp>
      <p:sp>
        <p:nvSpPr>
          <p:cNvPr id="4" name="TextBox 3">
            <a:extLst>
              <a:ext uri="{FF2B5EF4-FFF2-40B4-BE49-F238E27FC236}">
                <a16:creationId xmlns:a16="http://schemas.microsoft.com/office/drawing/2014/main" id="{7E818F19-2906-0B73-5FEC-27636044AED3}"/>
              </a:ext>
            </a:extLst>
          </p:cNvPr>
          <p:cNvSpPr txBox="1"/>
          <p:nvPr/>
        </p:nvSpPr>
        <p:spPr>
          <a:xfrm>
            <a:off x="1089089" y="5096971"/>
            <a:ext cx="3438762" cy="261610"/>
          </a:xfrm>
          <a:prstGeom prst="rect">
            <a:avLst/>
          </a:prstGeom>
          <a:ln w="57150"/>
        </p:spPr>
        <p:style>
          <a:lnRef idx="2">
            <a:schemeClr val="accent6"/>
          </a:lnRef>
          <a:fillRef idx="1">
            <a:schemeClr val="lt1"/>
          </a:fillRef>
          <a:effectRef idx="0">
            <a:schemeClr val="accent6"/>
          </a:effectRef>
          <a:fontRef idx="minor">
            <a:schemeClr val="dk1"/>
          </a:fontRef>
        </p:style>
        <p:txBody>
          <a:bodyPr wrap="none" rtlCol="0">
            <a:spAutoFit/>
          </a:bodyPr>
          <a:lstStyle/>
          <a:p>
            <a:r>
              <a:rPr lang="en-CA" sz="1100" dirty="0"/>
              <a:t>M5 Excel AON </a:t>
            </a:r>
            <a:r>
              <a:rPr lang="en-CA" sz="1100" b="1" dirty="0">
                <a:solidFill>
                  <a:srgbClr val="FF0000"/>
                </a:solidFill>
              </a:rPr>
              <a:t>A to H </a:t>
            </a:r>
            <a:r>
              <a:rPr lang="en-CA" sz="1100" dirty="0"/>
              <a:t>for PPT for STUDENTS V1.xlsx</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177800"/>
            <a:ext cx="8415866" cy="567267"/>
          </a:xfrm>
        </p:spPr>
        <p:txBody>
          <a:bodyPr>
            <a:noAutofit/>
          </a:bodyPr>
          <a:lstStyle/>
          <a:p>
            <a:pPr eaLnBrk="1" hangingPunct="1"/>
            <a:r>
              <a:rPr lang="en-US" sz="3200" dirty="0"/>
              <a:t>Schedule </a:t>
            </a:r>
            <a:r>
              <a:rPr lang="en-US" sz="3200" b="1" dirty="0"/>
              <a:t>Compression</a:t>
            </a:r>
            <a:r>
              <a:rPr lang="en-US" sz="3200" dirty="0"/>
              <a:t> – Fast-tracking vs Crashing</a:t>
            </a:r>
          </a:p>
        </p:txBody>
      </p:sp>
      <p:sp>
        <p:nvSpPr>
          <p:cNvPr id="12291" name="Rectangle 3"/>
          <p:cNvSpPr>
            <a:spLocks noGrp="1" noChangeArrowheads="1"/>
          </p:cNvSpPr>
          <p:nvPr>
            <p:ph type="body" idx="1"/>
          </p:nvPr>
        </p:nvSpPr>
        <p:spPr>
          <a:xfrm>
            <a:off x="457200" y="856986"/>
            <a:ext cx="8229600" cy="5864489"/>
          </a:xfrm>
        </p:spPr>
        <p:txBody>
          <a:bodyPr>
            <a:normAutofit fontScale="92500" lnSpcReduction="10000"/>
          </a:bodyPr>
          <a:lstStyle/>
          <a:p>
            <a:pPr marL="274320" indent="-274320" eaLnBrk="1" fontAlgn="auto" hangingPunct="1">
              <a:spcAft>
                <a:spcPts val="0"/>
              </a:spcAft>
              <a:buClr>
                <a:schemeClr val="accent3"/>
              </a:buClr>
              <a:buFontTx/>
              <a:buNone/>
              <a:defRPr/>
            </a:pPr>
            <a:r>
              <a:rPr lang="en-US" sz="2800" dirty="0"/>
              <a:t>	The </a:t>
            </a:r>
            <a:r>
              <a:rPr lang="en-US" sz="2800" b="1" i="1" dirty="0">
                <a:solidFill>
                  <a:srgbClr val="FF0000"/>
                </a:solidFill>
              </a:rPr>
              <a:t>process of accelerating </a:t>
            </a:r>
            <a:r>
              <a:rPr lang="en-US" sz="2800" dirty="0"/>
              <a:t>a project, </a:t>
            </a:r>
            <a:r>
              <a:rPr lang="en-US" sz="2800" b="1" i="1" dirty="0">
                <a:solidFill>
                  <a:srgbClr val="FF0000"/>
                </a:solidFill>
              </a:rPr>
              <a:t>reducing the project duration, </a:t>
            </a:r>
            <a:r>
              <a:rPr lang="en-US" sz="2800" b="1" i="1" dirty="0"/>
              <a:t>for reasons such as :</a:t>
            </a:r>
            <a:endParaRPr lang="en-US" sz="2800" dirty="0"/>
          </a:p>
          <a:p>
            <a:pPr marL="641033" lvl="1" indent="-274320" eaLnBrk="1" fontAlgn="auto" hangingPunct="1">
              <a:spcAft>
                <a:spcPts val="0"/>
              </a:spcAft>
              <a:buClr>
                <a:schemeClr val="accent3"/>
              </a:buClr>
              <a:buFont typeface="Wingdings" pitchFamily="2" charset="2"/>
              <a:buChar char="Ø"/>
              <a:defRPr/>
            </a:pPr>
            <a:r>
              <a:rPr lang="en-US" sz="2600" dirty="0"/>
              <a:t>The initial schedule was too aggressive and the project is falling behind schedule (so the remaining schedule has to </a:t>
            </a:r>
            <a:r>
              <a:rPr lang="en-US" sz="2600"/>
              <a:t>be accelerated)</a:t>
            </a:r>
            <a:endParaRPr lang="en-US" sz="2600" dirty="0"/>
          </a:p>
          <a:p>
            <a:pPr marL="641033" lvl="1" indent="-274320" eaLnBrk="1" fontAlgn="auto" hangingPunct="1">
              <a:spcAft>
                <a:spcPts val="0"/>
              </a:spcAft>
              <a:buClr>
                <a:schemeClr val="accent3"/>
              </a:buClr>
              <a:buFont typeface="Wingdings" pitchFamily="2" charset="2"/>
              <a:buChar char="Ø"/>
              <a:defRPr/>
            </a:pPr>
            <a:r>
              <a:rPr lang="en-US" sz="2600" dirty="0"/>
              <a:t>The project has to finish earlier than planned.</a:t>
            </a:r>
          </a:p>
          <a:p>
            <a:pPr marL="641033" lvl="1" indent="-274320" eaLnBrk="1" fontAlgn="auto" hangingPunct="1">
              <a:spcAft>
                <a:spcPts val="0"/>
              </a:spcAft>
              <a:buClr>
                <a:schemeClr val="accent3"/>
              </a:buClr>
              <a:buFont typeface="Wingdings" pitchFamily="2" charset="2"/>
              <a:buChar char="Ø"/>
              <a:defRPr/>
            </a:pPr>
            <a:r>
              <a:rPr lang="en-US" sz="2600" dirty="0"/>
              <a:t>The project has slipped behind schedule.</a:t>
            </a:r>
          </a:p>
          <a:p>
            <a:pPr marL="641033" lvl="1" indent="-274320" eaLnBrk="1" fontAlgn="auto" hangingPunct="1">
              <a:spcAft>
                <a:spcPts val="0"/>
              </a:spcAft>
              <a:buClr>
                <a:schemeClr val="accent3"/>
              </a:buClr>
              <a:buFont typeface="Wingdings" pitchFamily="2" charset="2"/>
              <a:buChar char="Ø"/>
              <a:defRPr/>
            </a:pPr>
            <a:r>
              <a:rPr lang="en-US" sz="2600" dirty="0"/>
              <a:t>Avoid a late penalty, or earn a finish early bonus</a:t>
            </a:r>
            <a:br>
              <a:rPr lang="en-US" sz="2600" dirty="0"/>
            </a:br>
            <a:endParaRPr lang="en-US" sz="2800" b="1" dirty="0"/>
          </a:p>
          <a:p>
            <a:pPr marL="274320" indent="-274320" eaLnBrk="1" fontAlgn="auto" hangingPunct="1">
              <a:spcAft>
                <a:spcPts val="0"/>
              </a:spcAft>
              <a:buClr>
                <a:schemeClr val="accent3"/>
              </a:buClr>
              <a:buFont typeface="Wingdings" pitchFamily="2" charset="2"/>
              <a:buChar char="Ø"/>
              <a:defRPr/>
            </a:pPr>
            <a:r>
              <a:rPr lang="en-US" sz="2800" dirty="0"/>
              <a:t>We apply compression </a:t>
            </a:r>
            <a:r>
              <a:rPr lang="en-US" sz="2800" b="1" dirty="0"/>
              <a:t>to the critical path </a:t>
            </a:r>
            <a:r>
              <a:rPr lang="en-US" sz="2800" dirty="0"/>
              <a:t>and</a:t>
            </a:r>
            <a:r>
              <a:rPr lang="en-US" sz="2800" b="1" dirty="0"/>
              <a:t> </a:t>
            </a:r>
            <a:r>
              <a:rPr lang="en-US" sz="2800" dirty="0"/>
              <a:t>in general compression:</a:t>
            </a:r>
          </a:p>
          <a:p>
            <a:pPr marL="641033" lvl="1" indent="-274320" eaLnBrk="1" fontAlgn="auto" hangingPunct="1">
              <a:spcAft>
                <a:spcPts val="0"/>
              </a:spcAft>
              <a:buClr>
                <a:schemeClr val="accent3"/>
              </a:buClr>
              <a:buFont typeface="Wingdings" pitchFamily="2" charset="2"/>
              <a:buChar char="Ø"/>
              <a:defRPr/>
            </a:pPr>
            <a:r>
              <a:rPr lang="en-US" sz="2600" dirty="0"/>
              <a:t>Improves existing resources’ </a:t>
            </a:r>
            <a:r>
              <a:rPr lang="en-US" sz="2600" b="1" i="1" dirty="0">
                <a:solidFill>
                  <a:srgbClr val="FF0000"/>
                </a:solidFill>
              </a:rPr>
              <a:t>productivity</a:t>
            </a:r>
          </a:p>
          <a:p>
            <a:pPr marL="641033" lvl="1" indent="-274320" eaLnBrk="1" fontAlgn="auto" hangingPunct="1">
              <a:spcAft>
                <a:spcPts val="0"/>
              </a:spcAft>
              <a:buClr>
                <a:schemeClr val="accent3"/>
              </a:buClr>
              <a:buFont typeface="Wingdings" pitchFamily="2" charset="2"/>
              <a:buChar char="Ø"/>
              <a:defRPr/>
            </a:pPr>
            <a:r>
              <a:rPr lang="en-US" sz="2600" dirty="0"/>
              <a:t>Can involve changing work </a:t>
            </a:r>
            <a:r>
              <a:rPr lang="en-US" sz="2600" b="1" i="1" dirty="0">
                <a:solidFill>
                  <a:srgbClr val="FF0000"/>
                </a:solidFill>
              </a:rPr>
              <a:t>methods</a:t>
            </a:r>
          </a:p>
          <a:p>
            <a:pPr marL="641033" lvl="1" indent="-274320" eaLnBrk="1" fontAlgn="auto" hangingPunct="1">
              <a:spcAft>
                <a:spcPts val="0"/>
              </a:spcAft>
              <a:buClr>
                <a:schemeClr val="accent3"/>
              </a:buClr>
              <a:buFont typeface="Wingdings" pitchFamily="2" charset="2"/>
              <a:buChar char="Ø"/>
              <a:defRPr/>
            </a:pPr>
            <a:r>
              <a:rPr lang="en-US" sz="2600" dirty="0"/>
              <a:t>Can compromise </a:t>
            </a:r>
            <a:r>
              <a:rPr lang="en-US" sz="2600" b="1" i="1" dirty="0">
                <a:solidFill>
                  <a:srgbClr val="FF0000"/>
                </a:solidFill>
              </a:rPr>
              <a:t>quality</a:t>
            </a:r>
            <a:r>
              <a:rPr lang="en-US" sz="2600" dirty="0"/>
              <a:t> and/or reduce </a:t>
            </a:r>
            <a:br>
              <a:rPr lang="en-US" sz="2600" dirty="0"/>
            </a:br>
            <a:r>
              <a:rPr lang="en-US" sz="2600" b="1" i="1" dirty="0">
                <a:solidFill>
                  <a:srgbClr val="FF0000"/>
                </a:solidFill>
              </a:rPr>
              <a:t>project scope</a:t>
            </a:r>
            <a:endParaRPr lang="en-US" sz="3500" dirty="0"/>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10-</a:t>
            </a:r>
            <a:fld id="{445A4D10-86AA-41B3-9EA6-BFB66F529B9A}" type="slidenum">
              <a:rPr lang="en-US">
                <a:solidFill>
                  <a:srgbClr val="045C75"/>
                </a:solidFill>
                <a:cs typeface="Arial" charset="0"/>
              </a:rPr>
              <a:pPr fontAlgn="base">
                <a:spcBef>
                  <a:spcPct val="0"/>
                </a:spcBef>
                <a:spcAft>
                  <a:spcPct val="0"/>
                </a:spcAft>
                <a:defRPr/>
              </a:pPr>
              <a:t>10</a:t>
            </a:fld>
            <a:endParaRPr lang="en-US">
              <a:solidFill>
                <a:srgbClr val="045C75"/>
              </a:solidFill>
              <a:cs typeface="Arial" charset="0"/>
            </a:endParaRPr>
          </a:p>
        </p:txBody>
      </p:sp>
      <p:sp>
        <p:nvSpPr>
          <p:cNvPr id="5" name="Action Button: Help 4">
            <a:hlinkClick r:id="" action="ppaction://noaction" highlightClick="1"/>
          </p:cNvPr>
          <p:cNvSpPr/>
          <p:nvPr/>
        </p:nvSpPr>
        <p:spPr>
          <a:xfrm>
            <a:off x="7302499" y="4370718"/>
            <a:ext cx="1600200" cy="1376760"/>
          </a:xfrm>
          <a:prstGeom prst="actionButtonHelp">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Why apply to the critical path?</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4969" y="5728113"/>
            <a:ext cx="999831" cy="7071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76200"/>
            <a:ext cx="8229600" cy="1143000"/>
          </a:xfrm>
        </p:spPr>
        <p:txBody>
          <a:bodyPr>
            <a:normAutofit/>
          </a:bodyPr>
          <a:lstStyle/>
          <a:p>
            <a:pPr eaLnBrk="1" hangingPunct="1"/>
            <a:r>
              <a:rPr lang="en-US" sz="3200" dirty="0"/>
              <a:t>Schedule </a:t>
            </a:r>
            <a:r>
              <a:rPr lang="en-US" sz="3200" b="1" dirty="0"/>
              <a:t>Compression</a:t>
            </a:r>
            <a:r>
              <a:rPr lang="en-US" sz="3200" dirty="0"/>
              <a:t> – Fast-tracking vs Crashing</a:t>
            </a:r>
            <a:endParaRPr lang="en-US" sz="3200" b="1" dirty="0"/>
          </a:p>
        </p:txBody>
      </p:sp>
      <p:sp>
        <p:nvSpPr>
          <p:cNvPr id="12291" name="Rectangle 3"/>
          <p:cNvSpPr>
            <a:spLocks noGrp="1" noChangeArrowheads="1"/>
          </p:cNvSpPr>
          <p:nvPr>
            <p:ph type="body" idx="1"/>
          </p:nvPr>
        </p:nvSpPr>
        <p:spPr>
          <a:xfrm>
            <a:off x="338667" y="711200"/>
            <a:ext cx="8229600" cy="5960533"/>
          </a:xfrm>
        </p:spPr>
        <p:txBody>
          <a:bodyPr>
            <a:noAutofit/>
          </a:bodyPr>
          <a:lstStyle/>
          <a:p>
            <a:pPr marL="0" indent="0" eaLnBrk="1" fontAlgn="auto" hangingPunct="1">
              <a:spcAft>
                <a:spcPts val="0"/>
              </a:spcAft>
              <a:buClr>
                <a:schemeClr val="accent3"/>
              </a:buClr>
              <a:buNone/>
              <a:defRPr/>
            </a:pPr>
            <a:r>
              <a:rPr lang="en-US" sz="2400" b="1" dirty="0"/>
              <a:t>Comparison - Fast-tracking vs Compression</a:t>
            </a:r>
            <a:br>
              <a:rPr lang="en-US" sz="2400" b="1" dirty="0"/>
            </a:br>
            <a:endParaRPr lang="en-US" sz="2400" dirty="0"/>
          </a:p>
          <a:p>
            <a:pPr eaLnBrk="1" fontAlgn="auto" hangingPunct="1">
              <a:spcAft>
                <a:spcPts val="0"/>
              </a:spcAft>
              <a:buClr>
                <a:schemeClr val="accent3"/>
              </a:buClr>
              <a:buFont typeface="Wingdings" panose="05000000000000000000" pitchFamily="2" charset="2"/>
              <a:buChar char="Ø"/>
              <a:defRPr/>
            </a:pPr>
            <a:r>
              <a:rPr lang="en-US" sz="2400" dirty="0"/>
              <a:t>Use </a:t>
            </a:r>
            <a:r>
              <a:rPr lang="en-US" sz="2400" b="1" i="1" dirty="0">
                <a:solidFill>
                  <a:srgbClr val="00B050"/>
                </a:solidFill>
              </a:rPr>
              <a:t>fast-tracking</a:t>
            </a:r>
            <a:r>
              <a:rPr lang="en-US" sz="2400" b="1" i="1" dirty="0"/>
              <a:t> which doesn’t require more cost</a:t>
            </a:r>
          </a:p>
          <a:p>
            <a:pPr lvl="1" eaLnBrk="1" fontAlgn="auto" hangingPunct="1">
              <a:spcAft>
                <a:spcPts val="0"/>
              </a:spcAft>
              <a:buClr>
                <a:schemeClr val="accent3"/>
              </a:buClr>
              <a:buFont typeface="Wingdings" panose="05000000000000000000" pitchFamily="2" charset="2"/>
              <a:buChar char="Ø"/>
              <a:defRPr/>
            </a:pPr>
            <a:r>
              <a:rPr lang="en-US" dirty="0"/>
              <a:t>Overlap activities</a:t>
            </a:r>
          </a:p>
          <a:p>
            <a:pPr lvl="1" eaLnBrk="1" fontAlgn="auto" hangingPunct="1">
              <a:spcAft>
                <a:spcPts val="0"/>
              </a:spcAft>
              <a:buClr>
                <a:schemeClr val="accent3"/>
              </a:buClr>
              <a:buFont typeface="Wingdings" panose="05000000000000000000" pitchFamily="2" charset="2"/>
              <a:buChar char="Ø"/>
              <a:defRPr/>
            </a:pPr>
            <a:r>
              <a:rPr lang="en-US" dirty="0"/>
              <a:t>Or use start to start lag relationships </a:t>
            </a:r>
            <a:br>
              <a:rPr lang="en-US" dirty="0"/>
            </a:br>
            <a:r>
              <a:rPr lang="en-US" dirty="0"/>
              <a:t>(which is also an overlap)</a:t>
            </a:r>
          </a:p>
          <a:p>
            <a:pPr lvl="1" eaLnBrk="1" fontAlgn="auto" hangingPunct="1">
              <a:spcAft>
                <a:spcPts val="0"/>
              </a:spcAft>
              <a:buClr>
                <a:schemeClr val="accent3"/>
              </a:buClr>
              <a:buFont typeface="Wingdings" panose="05000000000000000000" pitchFamily="2" charset="2"/>
              <a:buChar char="Ø"/>
              <a:defRPr/>
            </a:pPr>
            <a:r>
              <a:rPr lang="en-US" dirty="0"/>
              <a:t>Sometimes higher risk</a:t>
            </a:r>
            <a:br>
              <a:rPr lang="en-US" dirty="0"/>
            </a:br>
            <a:endParaRPr lang="en-US" dirty="0"/>
          </a:p>
          <a:p>
            <a:pPr eaLnBrk="1" fontAlgn="auto" hangingPunct="1">
              <a:spcAft>
                <a:spcPts val="0"/>
              </a:spcAft>
              <a:buClr>
                <a:schemeClr val="accent3"/>
              </a:buClr>
              <a:buFont typeface="Wingdings" panose="05000000000000000000" pitchFamily="2" charset="2"/>
              <a:buChar char="Ø"/>
              <a:defRPr/>
            </a:pPr>
            <a:r>
              <a:rPr lang="en-US" sz="2400" dirty="0"/>
              <a:t>Use </a:t>
            </a:r>
            <a:r>
              <a:rPr lang="en-US" sz="2400" b="1" dirty="0">
                <a:solidFill>
                  <a:srgbClr val="FF0000"/>
                </a:solidFill>
              </a:rPr>
              <a:t>crashing</a:t>
            </a:r>
            <a:r>
              <a:rPr lang="en-US" sz="2400" dirty="0"/>
              <a:t>, </a:t>
            </a:r>
            <a:r>
              <a:rPr lang="en-US" sz="2400" i="1" dirty="0"/>
              <a:t>which involves a </a:t>
            </a:r>
            <a:r>
              <a:rPr lang="en-US" sz="2400" b="1" i="1" dirty="0"/>
              <a:t>cost increase to shorten the duration of an activity</a:t>
            </a:r>
          </a:p>
          <a:p>
            <a:pPr marL="641033" lvl="1" indent="-274320" eaLnBrk="1" fontAlgn="auto" hangingPunct="1">
              <a:spcAft>
                <a:spcPts val="0"/>
              </a:spcAft>
              <a:buClr>
                <a:schemeClr val="accent3"/>
              </a:buClr>
              <a:buFont typeface="Wingdings" pitchFamily="2" charset="2"/>
              <a:buChar char="Ø"/>
              <a:defRPr/>
            </a:pPr>
            <a:r>
              <a:rPr lang="en-US" dirty="0"/>
              <a:t>Work </a:t>
            </a:r>
            <a:r>
              <a:rPr lang="en-US" b="1" i="1" dirty="0">
                <a:solidFill>
                  <a:srgbClr val="FF0000"/>
                </a:solidFill>
              </a:rPr>
              <a:t>overtime</a:t>
            </a:r>
          </a:p>
          <a:p>
            <a:pPr marL="641033" lvl="1" indent="-274320" eaLnBrk="1" fontAlgn="auto" hangingPunct="1">
              <a:spcAft>
                <a:spcPts val="0"/>
              </a:spcAft>
              <a:buClr>
                <a:schemeClr val="accent3"/>
              </a:buClr>
              <a:buFont typeface="Wingdings" pitchFamily="2" charset="2"/>
              <a:buChar char="Ø"/>
              <a:defRPr/>
            </a:pPr>
            <a:r>
              <a:rPr lang="en-US" dirty="0"/>
              <a:t>Increasing the </a:t>
            </a:r>
            <a:r>
              <a:rPr lang="en-US" b="1" i="1" dirty="0">
                <a:solidFill>
                  <a:srgbClr val="FF0000"/>
                </a:solidFill>
              </a:rPr>
              <a:t>quantity</a:t>
            </a:r>
            <a:r>
              <a:rPr lang="en-US" dirty="0"/>
              <a:t> of resources</a:t>
            </a:r>
          </a:p>
          <a:p>
            <a:pPr marL="641033" lvl="1" indent="-274320" eaLnBrk="1" fontAlgn="auto" hangingPunct="1">
              <a:spcAft>
                <a:spcPts val="0"/>
              </a:spcAft>
              <a:buClr>
                <a:schemeClr val="accent3"/>
              </a:buClr>
              <a:buFont typeface="Wingdings" pitchFamily="2" charset="2"/>
              <a:buChar char="Ø"/>
              <a:defRPr/>
            </a:pPr>
            <a:r>
              <a:rPr lang="en-US" dirty="0"/>
              <a:t>Use higher cost resources that </a:t>
            </a:r>
            <a:br>
              <a:rPr lang="en-US" dirty="0"/>
            </a:br>
            <a:r>
              <a:rPr lang="en-US" dirty="0"/>
              <a:t>are more productive</a:t>
            </a:r>
          </a:p>
        </p:txBody>
      </p:sp>
      <p:sp>
        <p:nvSpPr>
          <p:cNvPr id="2" name="Slide Number Placeholder 1"/>
          <p:cNvSpPr>
            <a:spLocks noGrp="1"/>
          </p:cNvSpPr>
          <p:nvPr>
            <p:ph type="sldNum" sz="quarter" idx="10"/>
          </p:nvPr>
        </p:nvSpPr>
        <p:spPr>
          <a:xfrm>
            <a:off x="7924800" y="6220883"/>
            <a:ext cx="762000" cy="365125"/>
          </a:xfrm>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10-</a:t>
            </a:r>
            <a:fld id="{445A4D10-86AA-41B3-9EA6-BFB66F529B9A}" type="slidenum">
              <a:rPr lang="en-US">
                <a:solidFill>
                  <a:srgbClr val="045C75"/>
                </a:solidFill>
                <a:cs typeface="Arial" charset="0"/>
              </a:rPr>
              <a:pPr fontAlgn="base">
                <a:spcBef>
                  <a:spcPct val="0"/>
                </a:spcBef>
                <a:spcAft>
                  <a:spcPct val="0"/>
                </a:spcAft>
                <a:defRPr/>
              </a:pPr>
              <a:t>11</a:t>
            </a:fld>
            <a:endParaRPr lang="en-US">
              <a:solidFill>
                <a:srgbClr val="045C75"/>
              </a:solidFill>
              <a:cs typeface="Arial" charset="0"/>
            </a:endParaRPr>
          </a:p>
        </p:txBody>
      </p:sp>
      <p:sp>
        <p:nvSpPr>
          <p:cNvPr id="11" name="Rectangle 10"/>
          <p:cNvSpPr/>
          <p:nvPr/>
        </p:nvSpPr>
        <p:spPr>
          <a:xfrm>
            <a:off x="6440317" y="2187306"/>
            <a:ext cx="914400" cy="21771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CA" dirty="0"/>
              <a:t>B</a:t>
            </a:r>
          </a:p>
        </p:txBody>
      </p:sp>
      <p:sp>
        <p:nvSpPr>
          <p:cNvPr id="12" name="Rectangle 11"/>
          <p:cNvSpPr/>
          <p:nvPr/>
        </p:nvSpPr>
        <p:spPr>
          <a:xfrm>
            <a:off x="7354717" y="2469957"/>
            <a:ext cx="914400" cy="21771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CA" dirty="0"/>
              <a:t>D</a:t>
            </a:r>
          </a:p>
        </p:txBody>
      </p:sp>
      <p:cxnSp>
        <p:nvCxnSpPr>
          <p:cNvPr id="13" name="Elbow Connector 12"/>
          <p:cNvCxnSpPr>
            <a:stCxn id="12" idx="1"/>
            <a:endCxn id="11" idx="3"/>
          </p:cNvCxnSpPr>
          <p:nvPr/>
        </p:nvCxnSpPr>
        <p:spPr>
          <a:xfrm rot="10800000">
            <a:off x="7354717" y="2296165"/>
            <a:ext cx="12700" cy="282651"/>
          </a:xfrm>
          <a:prstGeom prst="bentConnector5">
            <a:avLst>
              <a:gd name="adj1" fmla="val 942858"/>
              <a:gd name="adj2" fmla="val -2377"/>
              <a:gd name="adj3" fmla="val 190000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440317" y="3078671"/>
            <a:ext cx="914400" cy="21771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CA" dirty="0"/>
              <a:t>B</a:t>
            </a:r>
          </a:p>
        </p:txBody>
      </p:sp>
      <p:sp>
        <p:nvSpPr>
          <p:cNvPr id="15" name="Rectangle 14"/>
          <p:cNvSpPr/>
          <p:nvPr/>
        </p:nvSpPr>
        <p:spPr>
          <a:xfrm>
            <a:off x="6907040" y="3361322"/>
            <a:ext cx="914400" cy="21771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CA" dirty="0"/>
              <a:t>D</a:t>
            </a:r>
          </a:p>
        </p:txBody>
      </p:sp>
      <p:cxnSp>
        <p:nvCxnSpPr>
          <p:cNvPr id="16" name="Elbow Connector 15"/>
          <p:cNvCxnSpPr>
            <a:stCxn id="15" idx="1"/>
            <a:endCxn id="14" idx="3"/>
          </p:cNvCxnSpPr>
          <p:nvPr/>
        </p:nvCxnSpPr>
        <p:spPr>
          <a:xfrm rot="10800000" flipH="1">
            <a:off x="6907039" y="3187530"/>
            <a:ext cx="447677" cy="282651"/>
          </a:xfrm>
          <a:prstGeom prst="bentConnector5">
            <a:avLst>
              <a:gd name="adj1" fmla="val -51064"/>
              <a:gd name="adj2" fmla="val 50000"/>
              <a:gd name="adj3" fmla="val 151064"/>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435025" y="4616275"/>
            <a:ext cx="914400" cy="21771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CA" dirty="0"/>
              <a:t>B</a:t>
            </a:r>
          </a:p>
        </p:txBody>
      </p:sp>
      <p:sp>
        <p:nvSpPr>
          <p:cNvPr id="18" name="Rectangle 17"/>
          <p:cNvSpPr/>
          <p:nvPr/>
        </p:nvSpPr>
        <p:spPr>
          <a:xfrm>
            <a:off x="7349425" y="4898926"/>
            <a:ext cx="914400" cy="21771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CA" dirty="0"/>
              <a:t>D</a:t>
            </a:r>
          </a:p>
        </p:txBody>
      </p:sp>
      <p:cxnSp>
        <p:nvCxnSpPr>
          <p:cNvPr id="19" name="Elbow Connector 18"/>
          <p:cNvCxnSpPr>
            <a:stCxn id="18" idx="1"/>
            <a:endCxn id="17" idx="3"/>
          </p:cNvCxnSpPr>
          <p:nvPr/>
        </p:nvCxnSpPr>
        <p:spPr>
          <a:xfrm rot="10800000">
            <a:off x="7349425" y="4725134"/>
            <a:ext cx="12700" cy="282651"/>
          </a:xfrm>
          <a:prstGeom prst="bentConnector5">
            <a:avLst>
              <a:gd name="adj1" fmla="val 942858"/>
              <a:gd name="adj2" fmla="val -2377"/>
              <a:gd name="adj3" fmla="val 190000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435025" y="5507640"/>
            <a:ext cx="914400" cy="21771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CA" dirty="0"/>
              <a:t>B</a:t>
            </a:r>
          </a:p>
        </p:txBody>
      </p:sp>
      <p:sp>
        <p:nvSpPr>
          <p:cNvPr id="21" name="Rectangle 20"/>
          <p:cNvSpPr/>
          <p:nvPr/>
        </p:nvSpPr>
        <p:spPr>
          <a:xfrm>
            <a:off x="7349419" y="5790291"/>
            <a:ext cx="473781" cy="21771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CA" dirty="0"/>
              <a:t>D</a:t>
            </a:r>
          </a:p>
        </p:txBody>
      </p:sp>
      <p:cxnSp>
        <p:nvCxnSpPr>
          <p:cNvPr id="22" name="Elbow Connector 21"/>
          <p:cNvCxnSpPr>
            <a:stCxn id="21" idx="1"/>
            <a:endCxn id="20" idx="3"/>
          </p:cNvCxnSpPr>
          <p:nvPr/>
        </p:nvCxnSpPr>
        <p:spPr>
          <a:xfrm rot="10800000" flipH="1">
            <a:off x="7349419" y="5616499"/>
            <a:ext cx="6" cy="282651"/>
          </a:xfrm>
          <a:prstGeom prst="bentConnector5">
            <a:avLst>
              <a:gd name="adj1" fmla="val -3810000000"/>
              <a:gd name="adj2" fmla="val 50000"/>
              <a:gd name="adj3" fmla="val 381010000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8297691" y="2015065"/>
            <a:ext cx="1686" cy="1833035"/>
          </a:xfrm>
          <a:prstGeom prst="line">
            <a:avLst/>
          </a:prstGeom>
          <a:ln>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6408569" y="2015068"/>
            <a:ext cx="11281" cy="1823507"/>
          </a:xfrm>
          <a:prstGeom prst="line">
            <a:avLst/>
          </a:prstGeom>
          <a:ln>
            <a:solidFill>
              <a:srgbClr val="FF0000"/>
            </a:solidFill>
            <a:prstDash val="sysDot"/>
          </a:ln>
        </p:spPr>
        <p:style>
          <a:lnRef idx="2">
            <a:schemeClr val="accent1"/>
          </a:lnRef>
          <a:fillRef idx="0">
            <a:schemeClr val="accent1"/>
          </a:fillRef>
          <a:effectRef idx="1">
            <a:schemeClr val="accent1"/>
          </a:effectRef>
          <a:fontRef idx="minor">
            <a:schemeClr val="tx1"/>
          </a:fontRef>
        </p:style>
      </p:cxnSp>
      <p:sp>
        <p:nvSpPr>
          <p:cNvPr id="23" name="Left-Right Arrow 22"/>
          <p:cNvSpPr/>
          <p:nvPr/>
        </p:nvSpPr>
        <p:spPr>
          <a:xfrm>
            <a:off x="7851625" y="5828080"/>
            <a:ext cx="417491" cy="150606"/>
          </a:xfrm>
          <a:prstGeom prst="leftRightArrow">
            <a:avLst>
              <a:gd name="adj1" fmla="val 38891"/>
              <a:gd name="adj2" fmla="val 2633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Left-Right Arrow 26"/>
          <p:cNvSpPr/>
          <p:nvPr/>
        </p:nvSpPr>
        <p:spPr>
          <a:xfrm>
            <a:off x="7851700" y="3389915"/>
            <a:ext cx="417491" cy="150606"/>
          </a:xfrm>
          <a:prstGeom prst="leftRightArrow">
            <a:avLst>
              <a:gd name="adj1" fmla="val 38891"/>
              <a:gd name="adj2" fmla="val 2633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5" name="Straight Connector 34"/>
          <p:cNvCxnSpPr/>
          <p:nvPr/>
        </p:nvCxnSpPr>
        <p:spPr>
          <a:xfrm>
            <a:off x="8297691" y="4440800"/>
            <a:ext cx="1686" cy="1833035"/>
          </a:xfrm>
          <a:prstGeom prst="line">
            <a:avLst/>
          </a:prstGeom>
          <a:ln>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6408569" y="4440803"/>
            <a:ext cx="11281" cy="1823507"/>
          </a:xfrm>
          <a:prstGeom prst="line">
            <a:avLst/>
          </a:prstGeom>
          <a:ln>
            <a:solidFill>
              <a:srgbClr val="FF0000"/>
            </a:solidFill>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5078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457200" y="266837"/>
            <a:ext cx="8229600" cy="1143000"/>
          </a:xfrm>
        </p:spPr>
        <p:txBody>
          <a:bodyPr/>
          <a:lstStyle/>
          <a:p>
            <a:pPr eaLnBrk="1" hangingPunct="1"/>
            <a:r>
              <a:rPr lang="en-US" b="1" dirty="0"/>
              <a:t>Managerial Considerations</a:t>
            </a:r>
          </a:p>
        </p:txBody>
      </p:sp>
      <p:sp>
        <p:nvSpPr>
          <p:cNvPr id="28674" name="Rectangle 3"/>
          <p:cNvSpPr>
            <a:spLocks noGrp="1" noChangeArrowheads="1"/>
          </p:cNvSpPr>
          <p:nvPr>
            <p:ph type="body" idx="1"/>
          </p:nvPr>
        </p:nvSpPr>
        <p:spPr>
          <a:xfrm>
            <a:off x="457200" y="1205004"/>
            <a:ext cx="8229600" cy="4878804"/>
          </a:xfrm>
        </p:spPr>
        <p:txBody>
          <a:bodyPr/>
          <a:lstStyle/>
          <a:p>
            <a:pPr eaLnBrk="1" hangingPunct="1">
              <a:lnSpc>
                <a:spcPct val="125000"/>
              </a:lnSpc>
            </a:pPr>
            <a:r>
              <a:rPr lang="en-US" dirty="0"/>
              <a:t>Shorten activities on the </a:t>
            </a:r>
            <a:r>
              <a:rPr lang="en-US" b="1" dirty="0"/>
              <a:t>critical </a:t>
            </a:r>
            <a:r>
              <a:rPr lang="en-US" i="1" dirty="0"/>
              <a:t>path to reduce project duration</a:t>
            </a:r>
          </a:p>
          <a:p>
            <a:pPr eaLnBrk="1" hangingPunct="1">
              <a:lnSpc>
                <a:spcPct val="125000"/>
              </a:lnSpc>
            </a:pPr>
            <a:r>
              <a:rPr lang="en-US" dirty="0"/>
              <a:t>Determine activity </a:t>
            </a:r>
            <a:r>
              <a:rPr lang="en-US" b="1" dirty="0"/>
              <a:t>fixed and variable costs</a:t>
            </a:r>
          </a:p>
          <a:p>
            <a:pPr eaLnBrk="1" hangingPunct="1">
              <a:lnSpc>
                <a:spcPct val="125000"/>
              </a:lnSpc>
            </a:pPr>
            <a:r>
              <a:rPr lang="en-US" dirty="0"/>
              <a:t>The </a:t>
            </a:r>
            <a:r>
              <a:rPr lang="en-US" b="1" dirty="0"/>
              <a:t>crash point</a:t>
            </a:r>
            <a:r>
              <a:rPr lang="en-US" dirty="0"/>
              <a:t> is the fully expedited (can’t be shortened any more) activity</a:t>
            </a:r>
          </a:p>
          <a:p>
            <a:pPr eaLnBrk="1" hangingPunct="1">
              <a:lnSpc>
                <a:spcPct val="125000"/>
              </a:lnSpc>
            </a:pPr>
            <a:r>
              <a:rPr lang="en-US" dirty="0"/>
              <a:t>Optimize </a:t>
            </a:r>
            <a:r>
              <a:rPr lang="en-US" b="1" dirty="0"/>
              <a:t>time-cost tradeoffs</a:t>
            </a:r>
          </a:p>
          <a:p>
            <a:pPr eaLnBrk="1" hangingPunct="1">
              <a:lnSpc>
                <a:spcPct val="125000"/>
              </a:lnSpc>
            </a:pPr>
            <a:r>
              <a:rPr lang="en-US" dirty="0"/>
              <a:t>Cease crashing when</a:t>
            </a:r>
          </a:p>
          <a:p>
            <a:pPr lvl="1" eaLnBrk="1" hangingPunct="1"/>
            <a:r>
              <a:rPr lang="en-US" dirty="0"/>
              <a:t>the </a:t>
            </a:r>
            <a:r>
              <a:rPr lang="en-US" b="1" dirty="0"/>
              <a:t>target completion time</a:t>
            </a:r>
            <a:r>
              <a:rPr lang="en-US" dirty="0"/>
              <a:t> is reached, or</a:t>
            </a:r>
          </a:p>
          <a:p>
            <a:pPr lvl="1" eaLnBrk="1" hangingPunct="1"/>
            <a:r>
              <a:rPr lang="en-US" dirty="0"/>
              <a:t>the </a:t>
            </a:r>
            <a:r>
              <a:rPr lang="en-US" b="1" dirty="0"/>
              <a:t>crashing cost exceeds the penalty cost</a:t>
            </a:r>
            <a:endParaRPr lang="en-US" dirty="0"/>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10-</a:t>
            </a:r>
            <a:fld id="{06B74525-4792-4394-A64D-337C41AE0B02}" type="slidenum">
              <a:rPr lang="en-US">
                <a:solidFill>
                  <a:srgbClr val="045C75"/>
                </a:solidFill>
                <a:cs typeface="Arial" charset="0"/>
              </a:rPr>
              <a:pPr fontAlgn="base">
                <a:spcBef>
                  <a:spcPct val="0"/>
                </a:spcBef>
                <a:spcAft>
                  <a:spcPct val="0"/>
                </a:spcAft>
                <a:defRPr/>
              </a:pPr>
              <a:t>12</a:t>
            </a:fld>
            <a:endParaRPr lang="en-US">
              <a:solidFill>
                <a:srgbClr val="045C75"/>
              </a:solidFill>
              <a:cs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3" descr="FG_10_013"/>
          <p:cNvPicPr>
            <a:picLocks noChangeAspect="1" noChangeArrowheads="1"/>
          </p:cNvPicPr>
          <p:nvPr/>
        </p:nvPicPr>
        <p:blipFill>
          <a:blip r:embed="rId3"/>
          <a:srcRect/>
          <a:stretch>
            <a:fillRect/>
          </a:stretch>
        </p:blipFill>
        <p:spPr bwMode="auto">
          <a:xfrm>
            <a:off x="838200" y="838200"/>
            <a:ext cx="6813550" cy="5029200"/>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10-</a:t>
            </a:r>
            <a:fld id="{792F3852-F717-432D-934B-81C565ED25DE}" type="slidenum">
              <a:rPr lang="en-US">
                <a:solidFill>
                  <a:srgbClr val="045C75"/>
                </a:solidFill>
                <a:cs typeface="Arial" charset="0"/>
              </a:rPr>
              <a:pPr fontAlgn="base">
                <a:spcBef>
                  <a:spcPct val="0"/>
                </a:spcBef>
                <a:spcAft>
                  <a:spcPct val="0"/>
                </a:spcAft>
                <a:defRPr/>
              </a:pPr>
              <a:t>13</a:t>
            </a:fld>
            <a:endParaRPr lang="en-US">
              <a:solidFill>
                <a:srgbClr val="045C75"/>
              </a:solidFill>
              <a:cs typeface="Arial" charset="0"/>
            </a:endParaRPr>
          </a:p>
        </p:txBody>
      </p:sp>
      <p:sp>
        <p:nvSpPr>
          <p:cNvPr id="3" name="TextBox 2"/>
          <p:cNvSpPr txBox="1"/>
          <p:nvPr/>
        </p:nvSpPr>
        <p:spPr>
          <a:xfrm>
            <a:off x="3650312" y="685800"/>
            <a:ext cx="5480988" cy="646331"/>
          </a:xfrm>
          <a:prstGeom prst="rect">
            <a:avLst/>
          </a:prstGeom>
          <a:noFill/>
        </p:spPr>
        <p:txBody>
          <a:bodyPr wrap="none" rtlCol="0">
            <a:spAutoFit/>
          </a:bodyPr>
          <a:lstStyle/>
          <a:p>
            <a:r>
              <a:rPr lang="en-US" dirty="0"/>
              <a:t>Cost Trade Off = Slope = c</a:t>
            </a:r>
            <a:r>
              <a:rPr lang="en-US" u="sng" dirty="0"/>
              <a:t>rash cost – normal cost</a:t>
            </a:r>
          </a:p>
          <a:p>
            <a:r>
              <a:rPr lang="en-US" dirty="0"/>
              <a:t>			normal time – crash time</a:t>
            </a:r>
          </a:p>
        </p:txBody>
      </p:sp>
      <p:sp>
        <p:nvSpPr>
          <p:cNvPr id="7" name="Action Button: Help 6">
            <a:hlinkClick r:id="" action="ppaction://noaction" highlightClick="1"/>
          </p:cNvPr>
          <p:cNvSpPr/>
          <p:nvPr/>
        </p:nvSpPr>
        <p:spPr>
          <a:xfrm>
            <a:off x="6019800" y="1477962"/>
            <a:ext cx="2895600" cy="1698375"/>
          </a:xfrm>
          <a:prstGeom prst="actionButtonHelp">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t>The crash point is a shorter duration, is it normal for this to cost more?</a:t>
            </a:r>
          </a:p>
        </p:txBody>
      </p:sp>
      <p:sp>
        <p:nvSpPr>
          <p:cNvPr id="8" name="Rectangle 2"/>
          <p:cNvSpPr txBox="1">
            <a:spLocks noChangeArrowheads="1"/>
          </p:cNvSpPr>
          <p:nvPr/>
        </p:nvSpPr>
        <p:spPr>
          <a:xfrm>
            <a:off x="457200" y="159006"/>
            <a:ext cx="8229600" cy="389709"/>
          </a:xfrm>
          <a:prstGeom prst="rect">
            <a:avLst/>
          </a:prstGeom>
        </p:spPr>
        <p:txBody>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eaLnBrk="1" hangingPunct="1"/>
            <a:r>
              <a:rPr lang="en-US" sz="2800" b="1" dirty="0"/>
              <a:t>Crashing, Time vs Cost</a:t>
            </a:r>
          </a:p>
        </p:txBody>
      </p:sp>
      <p:sp>
        <p:nvSpPr>
          <p:cNvPr id="30721" name="Text Box 2"/>
          <p:cNvSpPr txBox="1">
            <a:spLocks noChangeArrowheads="1"/>
          </p:cNvSpPr>
          <p:nvPr/>
        </p:nvSpPr>
        <p:spPr bwMode="auto">
          <a:xfrm>
            <a:off x="254306" y="5668569"/>
            <a:ext cx="3727302" cy="253916"/>
          </a:xfrm>
          <a:prstGeom prst="rect">
            <a:avLst/>
          </a:prstGeom>
          <a:noFill/>
          <a:ln w="9525">
            <a:noFill/>
            <a:miter lim="800000"/>
            <a:headEnd/>
            <a:tailEnd/>
          </a:ln>
        </p:spPr>
        <p:txBody>
          <a:bodyPr wrap="none">
            <a:spAutoFit/>
          </a:bodyPr>
          <a:lstStyle/>
          <a:p>
            <a:r>
              <a:rPr lang="en-US" sz="1050" dirty="0"/>
              <a:t>Figure 10.14  Time–Cost Trade-Offs for Crashing Activities </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0975" y="6074603"/>
            <a:ext cx="999831" cy="7071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862869"/>
            <a:ext cx="8229600" cy="972797"/>
          </a:xfrm>
        </p:spPr>
        <p:txBody>
          <a:bodyPr>
            <a:noAutofit/>
          </a:bodyPr>
          <a:lstStyle/>
          <a:p>
            <a:r>
              <a:rPr lang="en-US" sz="2000" dirty="0"/>
              <a:t>Suppose that for activity X, the normal activity duration is 5 weeks and the budgeted costs is $12,000.  The crash time for this activity is 3 weeks and the expected cost is $32,000.</a:t>
            </a:r>
            <a:endParaRPr lang="en-US" sz="2800" dirty="0"/>
          </a:p>
        </p:txBody>
      </p:sp>
      <p:sp>
        <p:nvSpPr>
          <p:cNvPr id="2" name="Slide Number Placeholder 1"/>
          <p:cNvSpPr>
            <a:spLocks noGrp="1"/>
          </p:cNvSpPr>
          <p:nvPr>
            <p:ph type="sldNum" sz="quarter" idx="10"/>
          </p:nvPr>
        </p:nvSpPr>
        <p:spPr/>
        <p:txBody>
          <a:bodyPr/>
          <a:lstStyle/>
          <a:p>
            <a:pPr>
              <a:defRPr/>
            </a:pPr>
            <a:fld id="{69A5BCD8-3C73-4BB2-BAFD-61A9D03C4A54}" type="slidenum">
              <a:rPr lang="en-US" smtClean="0"/>
              <a:pPr>
                <a:defRPr/>
              </a:pPr>
              <a:t>14</a:t>
            </a:fld>
            <a:endParaRPr lang="en-US" dirty="0"/>
          </a:p>
        </p:txBody>
      </p:sp>
      <p:pic>
        <p:nvPicPr>
          <p:cNvPr id="5" name="Picture 3" descr="FG_10_013"/>
          <p:cNvPicPr>
            <a:picLocks noChangeAspect="1" noChangeArrowheads="1"/>
          </p:cNvPicPr>
          <p:nvPr/>
        </p:nvPicPr>
        <p:blipFill>
          <a:blip r:embed="rId2"/>
          <a:srcRect/>
          <a:stretch>
            <a:fillRect/>
          </a:stretch>
        </p:blipFill>
        <p:spPr bwMode="auto">
          <a:xfrm>
            <a:off x="304800" y="1981200"/>
            <a:ext cx="5867400" cy="4407030"/>
          </a:xfrm>
          <a:prstGeom prst="rect">
            <a:avLst/>
          </a:prstGeom>
          <a:noFill/>
          <a:ln w="9525">
            <a:noFill/>
            <a:miter lim="800000"/>
            <a:headEnd/>
            <a:tailEnd/>
          </a:ln>
        </p:spPr>
      </p:pic>
      <p:sp>
        <p:nvSpPr>
          <p:cNvPr id="6" name="TextBox 5"/>
          <p:cNvSpPr txBox="1"/>
          <p:nvPr/>
        </p:nvSpPr>
        <p:spPr>
          <a:xfrm>
            <a:off x="2207449" y="6089134"/>
            <a:ext cx="1031051" cy="369332"/>
          </a:xfrm>
          <a:prstGeom prst="rect">
            <a:avLst/>
          </a:prstGeom>
          <a:noFill/>
        </p:spPr>
        <p:txBody>
          <a:bodyPr wrap="none" rtlCol="0">
            <a:spAutoFit/>
          </a:bodyPr>
          <a:lstStyle/>
          <a:p>
            <a:r>
              <a:rPr lang="en-US" dirty="0"/>
              <a:t>3 weeks</a:t>
            </a:r>
          </a:p>
        </p:txBody>
      </p:sp>
      <p:sp>
        <p:nvSpPr>
          <p:cNvPr id="7" name="TextBox 6"/>
          <p:cNvSpPr txBox="1"/>
          <p:nvPr/>
        </p:nvSpPr>
        <p:spPr>
          <a:xfrm>
            <a:off x="4648200" y="6088232"/>
            <a:ext cx="1031051" cy="369332"/>
          </a:xfrm>
          <a:prstGeom prst="rect">
            <a:avLst/>
          </a:prstGeom>
          <a:noFill/>
        </p:spPr>
        <p:txBody>
          <a:bodyPr wrap="none" rtlCol="0">
            <a:spAutoFit/>
          </a:bodyPr>
          <a:lstStyle/>
          <a:p>
            <a:r>
              <a:rPr lang="en-US" dirty="0"/>
              <a:t>5 weeks</a:t>
            </a:r>
          </a:p>
        </p:txBody>
      </p:sp>
      <p:sp>
        <p:nvSpPr>
          <p:cNvPr id="8" name="TextBox 7"/>
          <p:cNvSpPr txBox="1"/>
          <p:nvPr/>
        </p:nvSpPr>
        <p:spPr>
          <a:xfrm>
            <a:off x="509113" y="5022334"/>
            <a:ext cx="1018227" cy="369332"/>
          </a:xfrm>
          <a:prstGeom prst="rect">
            <a:avLst/>
          </a:prstGeom>
          <a:noFill/>
        </p:spPr>
        <p:txBody>
          <a:bodyPr wrap="none" rtlCol="0">
            <a:spAutoFit/>
          </a:bodyPr>
          <a:lstStyle/>
          <a:p>
            <a:r>
              <a:rPr lang="en-US" dirty="0"/>
              <a:t>$12,000</a:t>
            </a:r>
          </a:p>
        </p:txBody>
      </p:sp>
      <p:sp>
        <p:nvSpPr>
          <p:cNvPr id="9" name="TextBox 8"/>
          <p:cNvSpPr txBox="1"/>
          <p:nvPr/>
        </p:nvSpPr>
        <p:spPr>
          <a:xfrm>
            <a:off x="318613" y="3244334"/>
            <a:ext cx="1018227" cy="369332"/>
          </a:xfrm>
          <a:prstGeom prst="rect">
            <a:avLst/>
          </a:prstGeom>
          <a:noFill/>
        </p:spPr>
        <p:txBody>
          <a:bodyPr wrap="none" rtlCol="0">
            <a:spAutoFit/>
          </a:bodyPr>
          <a:lstStyle/>
          <a:p>
            <a:r>
              <a:rPr lang="en-US" dirty="0"/>
              <a:t>$32,000</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7749" y="5193551"/>
            <a:ext cx="602003" cy="637992"/>
          </a:xfrm>
          <a:prstGeom prst="rect">
            <a:avLst/>
          </a:prstGeom>
        </p:spPr>
      </p:pic>
      <p:sp>
        <p:nvSpPr>
          <p:cNvPr id="13" name="Octagon 12"/>
          <p:cNvSpPr>
            <a:spLocks noChangeAspect="1"/>
          </p:cNvSpPr>
          <p:nvPr/>
        </p:nvSpPr>
        <p:spPr>
          <a:xfrm>
            <a:off x="8455617" y="5895500"/>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11" name="Rectangle 2"/>
          <p:cNvSpPr txBox="1">
            <a:spLocks noChangeArrowheads="1"/>
          </p:cNvSpPr>
          <p:nvPr/>
        </p:nvSpPr>
        <p:spPr bwMode="auto">
          <a:xfrm>
            <a:off x="457200" y="266837"/>
            <a:ext cx="8229600" cy="532075"/>
          </a:xfrm>
          <a:prstGeom prst="rect">
            <a:avLst/>
          </a:prstGeom>
          <a:noFill/>
          <a:ln w="9525">
            <a:noFill/>
            <a:miter lim="800000"/>
            <a:headEnd/>
            <a:tailEnd/>
          </a:ln>
        </p:spPr>
        <p:txBody>
          <a:bodyPr vert="horz" wrap="square" lIns="0" tIns="45720" rIns="0" bIns="0" numCol="1" anchor="t" anchorCtr="0" compatLnSpc="1">
            <a:prstTxWarp prst="textNoShape">
              <a:avLst/>
            </a:prstTxWarp>
            <a:normAutofit/>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eaLnBrk="1" hangingPunct="1"/>
            <a:r>
              <a:rPr lang="en-US" sz="2800" b="1" dirty="0"/>
              <a:t>Calculate the cost of to crash these activities </a:t>
            </a:r>
            <a:r>
              <a:rPr lang="en-US" sz="2800" b="1" u="sng" dirty="0"/>
              <a:t>per week</a:t>
            </a:r>
            <a:r>
              <a:rPr lang="en-US" sz="2800" dirty="0"/>
              <a:t>.</a:t>
            </a:r>
            <a:endParaRPr lang="en-US" sz="2800" b="1" dirty="0"/>
          </a:p>
        </p:txBody>
      </p:sp>
    </p:spTree>
    <p:extLst>
      <p:ext uri="{BB962C8B-B14F-4D97-AF65-F5344CB8AC3E}">
        <p14:creationId xmlns:p14="http://schemas.microsoft.com/office/powerpoint/2010/main" val="992780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800" dirty="0"/>
              <a:t>Suppose that for activity X, the normal activity duration is 5 weeks and the budgeted costs is $12,000.  The crash time for this activity is 3 weeks and the expected cost is $32,000.   Calculate the cost of crashing activities per week. </a:t>
            </a:r>
          </a:p>
        </p:txBody>
      </p:sp>
      <p:sp>
        <p:nvSpPr>
          <p:cNvPr id="4" name="Content Placeholder 3"/>
          <p:cNvSpPr>
            <a:spLocks noGrp="1"/>
          </p:cNvSpPr>
          <p:nvPr>
            <p:ph idx="1"/>
          </p:nvPr>
        </p:nvSpPr>
        <p:spPr/>
        <p:txBody>
          <a:bodyPr/>
          <a:lstStyle/>
          <a:p>
            <a:endParaRPr lang="en-US" dirty="0"/>
          </a:p>
        </p:txBody>
      </p:sp>
      <p:sp>
        <p:nvSpPr>
          <p:cNvPr id="2" name="Slide Number Placeholder 1"/>
          <p:cNvSpPr>
            <a:spLocks noGrp="1"/>
          </p:cNvSpPr>
          <p:nvPr>
            <p:ph type="sldNum" sz="quarter" idx="10"/>
          </p:nvPr>
        </p:nvSpPr>
        <p:spPr/>
        <p:txBody>
          <a:bodyPr/>
          <a:lstStyle/>
          <a:p>
            <a:pPr>
              <a:defRPr/>
            </a:pPr>
            <a:fld id="{69A5BCD8-3C73-4BB2-BAFD-61A9D03C4A54}" type="slidenum">
              <a:rPr lang="en-US" smtClean="0"/>
              <a:pPr>
                <a:defRPr/>
              </a:pPr>
              <a:t>15</a:t>
            </a:fld>
            <a:endParaRPr lang="en-US" dirty="0"/>
          </a:p>
        </p:txBody>
      </p:sp>
      <p:pic>
        <p:nvPicPr>
          <p:cNvPr id="5" name="Picture 3" descr="FG_10_013"/>
          <p:cNvPicPr>
            <a:picLocks noChangeAspect="1" noChangeArrowheads="1"/>
          </p:cNvPicPr>
          <p:nvPr/>
        </p:nvPicPr>
        <p:blipFill>
          <a:blip r:embed="rId2"/>
          <a:srcRect/>
          <a:stretch>
            <a:fillRect/>
          </a:stretch>
        </p:blipFill>
        <p:spPr bwMode="auto">
          <a:xfrm>
            <a:off x="304800" y="1981200"/>
            <a:ext cx="5867400" cy="4407030"/>
          </a:xfrm>
          <a:prstGeom prst="rect">
            <a:avLst/>
          </a:prstGeom>
          <a:noFill/>
          <a:ln w="9525">
            <a:noFill/>
            <a:miter lim="800000"/>
            <a:headEnd/>
            <a:tailEnd/>
          </a:ln>
        </p:spPr>
      </p:pic>
      <p:sp>
        <p:nvSpPr>
          <p:cNvPr id="6" name="TextBox 5"/>
          <p:cNvSpPr txBox="1"/>
          <p:nvPr/>
        </p:nvSpPr>
        <p:spPr>
          <a:xfrm>
            <a:off x="2207449" y="6089134"/>
            <a:ext cx="1031051" cy="369332"/>
          </a:xfrm>
          <a:prstGeom prst="rect">
            <a:avLst/>
          </a:prstGeom>
          <a:noFill/>
        </p:spPr>
        <p:txBody>
          <a:bodyPr wrap="none" rtlCol="0">
            <a:spAutoFit/>
          </a:bodyPr>
          <a:lstStyle/>
          <a:p>
            <a:r>
              <a:rPr lang="en-US" dirty="0"/>
              <a:t>3 weeks</a:t>
            </a:r>
          </a:p>
        </p:txBody>
      </p:sp>
      <p:sp>
        <p:nvSpPr>
          <p:cNvPr id="7" name="TextBox 6"/>
          <p:cNvSpPr txBox="1"/>
          <p:nvPr/>
        </p:nvSpPr>
        <p:spPr>
          <a:xfrm>
            <a:off x="4648200" y="6088232"/>
            <a:ext cx="1031051" cy="369332"/>
          </a:xfrm>
          <a:prstGeom prst="rect">
            <a:avLst/>
          </a:prstGeom>
          <a:noFill/>
        </p:spPr>
        <p:txBody>
          <a:bodyPr wrap="none" rtlCol="0">
            <a:spAutoFit/>
          </a:bodyPr>
          <a:lstStyle/>
          <a:p>
            <a:r>
              <a:rPr lang="en-US" dirty="0"/>
              <a:t>5 weeks</a:t>
            </a:r>
          </a:p>
        </p:txBody>
      </p:sp>
      <p:sp>
        <p:nvSpPr>
          <p:cNvPr id="8" name="TextBox 7"/>
          <p:cNvSpPr txBox="1"/>
          <p:nvPr/>
        </p:nvSpPr>
        <p:spPr>
          <a:xfrm>
            <a:off x="509113" y="5207000"/>
            <a:ext cx="1018227" cy="369332"/>
          </a:xfrm>
          <a:prstGeom prst="rect">
            <a:avLst/>
          </a:prstGeom>
          <a:noFill/>
        </p:spPr>
        <p:txBody>
          <a:bodyPr wrap="none" rtlCol="0">
            <a:spAutoFit/>
          </a:bodyPr>
          <a:lstStyle/>
          <a:p>
            <a:r>
              <a:rPr lang="en-US" dirty="0"/>
              <a:t>$12,000</a:t>
            </a:r>
          </a:p>
        </p:txBody>
      </p:sp>
      <p:sp>
        <p:nvSpPr>
          <p:cNvPr id="9" name="TextBox 8"/>
          <p:cNvSpPr txBox="1"/>
          <p:nvPr/>
        </p:nvSpPr>
        <p:spPr>
          <a:xfrm>
            <a:off x="318613" y="3244334"/>
            <a:ext cx="1018227" cy="369332"/>
          </a:xfrm>
          <a:prstGeom prst="rect">
            <a:avLst/>
          </a:prstGeom>
          <a:noFill/>
        </p:spPr>
        <p:txBody>
          <a:bodyPr wrap="none" rtlCol="0">
            <a:spAutoFit/>
          </a:bodyPr>
          <a:lstStyle/>
          <a:p>
            <a:r>
              <a:rPr lang="en-US" dirty="0"/>
              <a:t>$32,000</a:t>
            </a:r>
          </a:p>
        </p:txBody>
      </p:sp>
      <mc:AlternateContent xmlns:mc="http://schemas.openxmlformats.org/markup-compatibility/2006" xmlns:a14="http://schemas.microsoft.com/office/drawing/2010/main">
        <mc:Choice Requires="a14">
          <p:sp>
            <p:nvSpPr>
              <p:cNvPr id="10" name="TextBox 9"/>
              <p:cNvSpPr txBox="1"/>
              <p:nvPr/>
            </p:nvSpPr>
            <p:spPr>
              <a:xfrm>
                <a:off x="4114800" y="2965450"/>
                <a:ext cx="4508710" cy="495520"/>
              </a:xfrm>
              <a:prstGeom prst="rect">
                <a:avLst/>
              </a:prstGeom>
              <a:noFill/>
            </p:spPr>
            <p:txBody>
              <a:bodyPr wrap="square" rtlCol="0">
                <a:spAutoFit/>
              </a:bodyPr>
              <a:lstStyle/>
              <a:p>
                <a14:m>
                  <m:oMath xmlns:m="http://schemas.openxmlformats.org/officeDocument/2006/math">
                    <m:f>
                      <m:fPr>
                        <m:ctrlPr>
                          <a:rPr lang="en-US" i="1" smtClean="0">
                            <a:latin typeface="Cambria Math" panose="02040503050406030204" pitchFamily="18" charset="0"/>
                          </a:rPr>
                        </m:ctrlPr>
                      </m:fPr>
                      <m:num>
                        <m:r>
                          <a:rPr lang="en-CA" i="1">
                            <a:latin typeface="Cambria Math" panose="02040503050406030204" pitchFamily="18" charset="0"/>
                          </a:rPr>
                          <m:t>𝑅𝑖𝑠𝑒</m:t>
                        </m:r>
                        <m:r>
                          <a:rPr lang="en-CA" i="1">
                            <a:latin typeface="Cambria Math" panose="02040503050406030204" pitchFamily="18" charset="0"/>
                          </a:rPr>
                          <m:t>  </m:t>
                        </m:r>
                      </m:num>
                      <m:den>
                        <m:r>
                          <a:rPr lang="en-CA" b="0" i="1" smtClean="0">
                            <a:latin typeface="Cambria Math" panose="02040503050406030204" pitchFamily="18" charset="0"/>
                          </a:rPr>
                          <m:t>𝑅𝑢𝑛</m:t>
                        </m:r>
                      </m:den>
                    </m:f>
                    <m:r>
                      <a:rPr lang="en-CA"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a:rPr>
                          <m:t>32,000 −12,000</m:t>
                        </m:r>
                      </m:num>
                      <m:den>
                        <m:r>
                          <a:rPr lang="en-US" b="0" i="1" smtClean="0">
                            <a:latin typeface="Cambria Math"/>
                          </a:rPr>
                          <m:t>5−3</m:t>
                        </m:r>
                      </m:den>
                    </m:f>
                  </m:oMath>
                </a14:m>
                <a:r>
                  <a:rPr lang="en-US" dirty="0"/>
                  <a:t> = $10,000 per week</a:t>
                </a:r>
              </a:p>
            </p:txBody>
          </p:sp>
        </mc:Choice>
        <mc:Fallback xmlns="">
          <p:sp>
            <p:nvSpPr>
              <p:cNvPr id="10" name="TextBox 9"/>
              <p:cNvSpPr txBox="1">
                <a:spLocks noRot="1" noChangeAspect="1" noMove="1" noResize="1" noEditPoints="1" noAdjustHandles="1" noChangeArrowheads="1" noChangeShapeType="1" noTextEdit="1"/>
              </p:cNvSpPr>
              <p:nvPr/>
            </p:nvSpPr>
            <p:spPr>
              <a:xfrm>
                <a:off x="4114800" y="2965450"/>
                <a:ext cx="4508710" cy="495520"/>
              </a:xfrm>
              <a:prstGeom prst="rect">
                <a:avLst/>
              </a:prstGeom>
              <a:blipFill>
                <a:blip r:embed="rId3"/>
                <a:stretch>
                  <a:fillRect b="-4878"/>
                </a:stretch>
              </a:blipFill>
            </p:spPr>
            <p:txBody>
              <a:bodyPr/>
              <a:lstStyle/>
              <a:p>
                <a:r>
                  <a:rPr lang="en-CA">
                    <a:noFill/>
                  </a:rPr>
                  <a:t> </a:t>
                </a:r>
              </a:p>
            </p:txBody>
          </p:sp>
        </mc:Fallback>
      </mc:AlternateContent>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3510" y="62120"/>
            <a:ext cx="457033" cy="457033"/>
          </a:xfrm>
          <a:prstGeom prst="rect">
            <a:avLst/>
          </a:prstGeom>
        </p:spPr>
      </p:pic>
    </p:spTree>
    <p:extLst>
      <p:ext uri="{BB962C8B-B14F-4D97-AF65-F5344CB8AC3E}">
        <p14:creationId xmlns:p14="http://schemas.microsoft.com/office/powerpoint/2010/main" val="1536480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19100" y="146740"/>
            <a:ext cx="8305800" cy="972312"/>
          </a:xfrm>
        </p:spPr>
        <p:txBody>
          <a:bodyPr>
            <a:normAutofit fontScale="90000"/>
          </a:bodyPr>
          <a:lstStyle/>
          <a:p>
            <a:pPr eaLnBrk="1" fontAlgn="auto" hangingPunct="1">
              <a:spcAft>
                <a:spcPts val="0"/>
              </a:spcAft>
              <a:defRPr/>
            </a:pPr>
            <a:r>
              <a:rPr lang="en-US" b="1" dirty="0"/>
              <a:t>Project Activities and Costs</a:t>
            </a:r>
            <a:br>
              <a:rPr lang="en-US" b="1" dirty="0"/>
            </a:br>
            <a:r>
              <a:rPr lang="en-US" dirty="0"/>
              <a:t>Crashing Costs for each Activity</a:t>
            </a:r>
          </a:p>
        </p:txBody>
      </p:sp>
      <p:sp>
        <p:nvSpPr>
          <p:cNvPr id="4" name="Slide Number Placeholder 3"/>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10-</a:t>
            </a:r>
            <a:fld id="{C91BD040-6F11-4794-9CE0-8B5D5BC55817}" type="slidenum">
              <a:rPr lang="en-US">
                <a:solidFill>
                  <a:srgbClr val="045C75"/>
                </a:solidFill>
                <a:cs typeface="Arial" charset="0"/>
              </a:rPr>
              <a:pPr fontAlgn="base">
                <a:spcBef>
                  <a:spcPct val="0"/>
                </a:spcBef>
                <a:spcAft>
                  <a:spcPct val="0"/>
                </a:spcAft>
                <a:defRPr/>
              </a:pPr>
              <a:t>16</a:t>
            </a:fld>
            <a:endParaRPr lang="en-US">
              <a:solidFill>
                <a:srgbClr val="045C75"/>
              </a:solidFill>
              <a:cs typeface="Arial" charset="0"/>
            </a:endParaRPr>
          </a:p>
        </p:txBody>
      </p:sp>
      <p:pic>
        <p:nvPicPr>
          <p:cNvPr id="29699" name="Picture 3"/>
          <p:cNvPicPr>
            <a:picLocks noChangeAspect="1" noChangeArrowheads="1"/>
          </p:cNvPicPr>
          <p:nvPr/>
        </p:nvPicPr>
        <p:blipFill>
          <a:blip r:embed="rId2"/>
          <a:srcRect/>
          <a:stretch>
            <a:fillRect/>
          </a:stretch>
        </p:blipFill>
        <p:spPr bwMode="auto">
          <a:xfrm>
            <a:off x="76200" y="1530046"/>
            <a:ext cx="8991600" cy="4933460"/>
          </a:xfrm>
          <a:prstGeom prst="rect">
            <a:avLst/>
          </a:prstGeom>
          <a:noFill/>
          <a:ln w="9525">
            <a:solidFill>
              <a:schemeClr val="tx1"/>
            </a:solidFill>
            <a:miter lim="800000"/>
            <a:headEnd/>
            <a:tailEnd/>
          </a:ln>
        </p:spPr>
      </p:pic>
      <p:sp>
        <p:nvSpPr>
          <p:cNvPr id="29700" name="TextBox 5"/>
          <p:cNvSpPr txBox="1">
            <a:spLocks noChangeArrowheads="1"/>
          </p:cNvSpPr>
          <p:nvPr/>
        </p:nvSpPr>
        <p:spPr bwMode="auto">
          <a:xfrm>
            <a:off x="7343192" y="6233239"/>
            <a:ext cx="785793" cy="246221"/>
          </a:xfrm>
          <a:prstGeom prst="rect">
            <a:avLst/>
          </a:prstGeom>
          <a:noFill/>
          <a:ln w="9525">
            <a:noFill/>
            <a:miter lim="800000"/>
            <a:headEnd/>
            <a:tailEnd/>
          </a:ln>
        </p:spPr>
        <p:txBody>
          <a:bodyPr wrap="none">
            <a:spAutoFit/>
          </a:bodyPr>
          <a:lstStyle/>
          <a:p>
            <a:r>
              <a:rPr lang="en-US" sz="1000" dirty="0"/>
              <a:t>Table 10.1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4193425122"/>
              </p:ext>
            </p:extLst>
          </p:nvPr>
        </p:nvGraphicFramePr>
        <p:xfrm>
          <a:off x="5617563" y="1307783"/>
          <a:ext cx="3408528" cy="4057143"/>
        </p:xfrm>
        <a:graphic>
          <a:graphicData uri="http://schemas.openxmlformats.org/drawingml/2006/table">
            <a:tbl>
              <a:tblPr firstRow="1" bandRow="1"/>
              <a:tblGrid>
                <a:gridCol w="486198">
                  <a:extLst>
                    <a:ext uri="{9D8B030D-6E8A-4147-A177-3AD203B41FA5}">
                      <a16:colId xmlns:a16="http://schemas.microsoft.com/office/drawing/2014/main" val="720900574"/>
                    </a:ext>
                  </a:extLst>
                </a:gridCol>
                <a:gridCol w="1214638">
                  <a:extLst>
                    <a:ext uri="{9D8B030D-6E8A-4147-A177-3AD203B41FA5}">
                      <a16:colId xmlns:a16="http://schemas.microsoft.com/office/drawing/2014/main" val="788369741"/>
                    </a:ext>
                  </a:extLst>
                </a:gridCol>
                <a:gridCol w="1052953">
                  <a:extLst>
                    <a:ext uri="{9D8B030D-6E8A-4147-A177-3AD203B41FA5}">
                      <a16:colId xmlns:a16="http://schemas.microsoft.com/office/drawing/2014/main" val="3746365801"/>
                    </a:ext>
                  </a:extLst>
                </a:gridCol>
                <a:gridCol w="654739">
                  <a:extLst>
                    <a:ext uri="{9D8B030D-6E8A-4147-A177-3AD203B41FA5}">
                      <a16:colId xmlns:a16="http://schemas.microsoft.com/office/drawing/2014/main" val="1938460596"/>
                    </a:ext>
                  </a:extLst>
                </a:gridCol>
              </a:tblGrid>
              <a:tr h="493054">
                <a:tc>
                  <a:txBody>
                    <a:bodyPr/>
                    <a:lstStyle/>
                    <a:p>
                      <a:pPr algn="ctr">
                        <a:lnSpc>
                          <a:spcPct val="107000"/>
                        </a:lnSpc>
                        <a:spcAft>
                          <a:spcPts val="800"/>
                        </a:spcAft>
                      </a:pPr>
                      <a:r>
                        <a:rPr lang="en-US" sz="1300" b="1">
                          <a:effectLst/>
                          <a:latin typeface="Calibri" panose="020F0502020204030204" pitchFamily="34" charset="0"/>
                          <a:ea typeface="Calibri" panose="020F0502020204030204" pitchFamily="34" charset="0"/>
                          <a:cs typeface="Times New Roman" panose="02020603050405020304" pitchFamily="18" charset="0"/>
                        </a:rPr>
                        <a:t>Activity</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82271" marR="82271" marT="41135" marB="4113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A5C249"/>
                    </a:solidFill>
                  </a:tcPr>
                </a:tc>
                <a:tc>
                  <a:txBody>
                    <a:bodyPr/>
                    <a:lstStyle/>
                    <a:p>
                      <a:pPr algn="ctr">
                        <a:lnSpc>
                          <a:spcPct val="107000"/>
                        </a:lnSpc>
                        <a:spcAft>
                          <a:spcPts val="800"/>
                        </a:spcAft>
                      </a:pPr>
                      <a:r>
                        <a:rPr lang="en-US" sz="1300" b="1">
                          <a:effectLst/>
                          <a:latin typeface="Calibri" panose="020F0502020204030204" pitchFamily="34" charset="0"/>
                          <a:ea typeface="Calibri" panose="020F0502020204030204" pitchFamily="34" charset="0"/>
                          <a:cs typeface="Times New Roman" panose="02020603050405020304" pitchFamily="18" charset="0"/>
                        </a:rPr>
                        <a:t>Calculation</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82271" marR="82271" marT="41135" marB="4113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A5C249"/>
                    </a:solidFill>
                  </a:tcPr>
                </a:tc>
                <a:tc>
                  <a:txBody>
                    <a:bodyPr/>
                    <a:lstStyle/>
                    <a:p>
                      <a:pPr algn="ctr">
                        <a:lnSpc>
                          <a:spcPct val="107000"/>
                        </a:lnSpc>
                        <a:spcAft>
                          <a:spcPts val="800"/>
                        </a:spcAft>
                      </a:pPr>
                      <a:r>
                        <a:rPr lang="en-US" sz="1300" b="1">
                          <a:effectLst/>
                          <a:latin typeface="Calibri" panose="020F0502020204030204" pitchFamily="34" charset="0"/>
                          <a:ea typeface="Calibri" panose="020F0502020204030204" pitchFamily="34" charset="0"/>
                          <a:cs typeface="Times New Roman" panose="02020603050405020304" pitchFamily="18" charset="0"/>
                        </a:rPr>
                        <a:t>Crashing Cost per day</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82271" marR="82271" marT="41135" marB="4113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A5C249"/>
                    </a:solidFill>
                  </a:tcPr>
                </a:tc>
                <a:tc>
                  <a:txBody>
                    <a:bodyPr/>
                    <a:lstStyle/>
                    <a:p>
                      <a:pPr algn="ctr">
                        <a:lnSpc>
                          <a:spcPct val="107000"/>
                        </a:lnSpc>
                        <a:spcAft>
                          <a:spcPts val="800"/>
                        </a:spcAft>
                      </a:pPr>
                      <a:r>
                        <a:rPr lang="en-US" sz="1300" b="1">
                          <a:effectLst/>
                          <a:latin typeface="Calibri" panose="020F0502020204030204" pitchFamily="34" charset="0"/>
                          <a:ea typeface="Calibri" panose="020F0502020204030204" pitchFamily="34" charset="0"/>
                          <a:cs typeface="Times New Roman" panose="02020603050405020304" pitchFamily="18" charset="0"/>
                        </a:rPr>
                        <a:t>Max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A5C249"/>
                    </a:solidFill>
                  </a:tcPr>
                </a:tc>
                <a:extLst>
                  <a:ext uri="{0D108BD9-81ED-4DB2-BD59-A6C34878D82A}">
                    <a16:rowId xmlns:a16="http://schemas.microsoft.com/office/drawing/2014/main" val="227756106"/>
                  </a:ext>
                </a:extLst>
              </a:tr>
              <a:tr h="435921">
                <a:tc>
                  <a:txBody>
                    <a:bodyPr/>
                    <a:lstStyle/>
                    <a:p>
                      <a:pPr algn="ct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82271" marR="82271" marT="41135" marB="4113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BF5"/>
                    </a:solidFill>
                  </a:tcPr>
                </a:tc>
                <a:tc>
                  <a:txBody>
                    <a:bodyPr/>
                    <a:lstStyle/>
                    <a:p>
                      <a:pPr algn="ctr">
                        <a:lnSpc>
                          <a:spcPct val="107000"/>
                        </a:lnSpc>
                      </a:pPr>
                      <a:r>
                        <a:rPr lang="en-CA" sz="1400" dirty="0">
                          <a:effectLst/>
                          <a:latin typeface="Calibri" panose="020F0502020204030204" pitchFamily="34" charset="0"/>
                        </a:rPr>
                        <a:t>(1500-1000)/2</a:t>
                      </a:r>
                    </a:p>
                  </a:txBody>
                  <a:tcPr marL="82271" marR="82271" marT="41135" marB="4113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BF5"/>
                    </a:solidFill>
                  </a:tcPr>
                </a:tc>
                <a:tc>
                  <a:txBody>
                    <a:bodyPr/>
                    <a:lstStyle/>
                    <a:p>
                      <a:pPr algn="ctr">
                        <a:lnSpc>
                          <a:spcPct val="107000"/>
                        </a:lnSpc>
                      </a:pPr>
                      <a:r>
                        <a:rPr lang="en-CA" sz="1400" dirty="0">
                          <a:effectLst/>
                          <a:latin typeface="Calibri" panose="020F0502020204030204" pitchFamily="34" charset="0"/>
                        </a:rPr>
                        <a:t>250</a:t>
                      </a:r>
                    </a:p>
                  </a:txBody>
                  <a:tcPr marL="82271" marR="82271" marT="41135" marB="4113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BF5"/>
                    </a:solidFill>
                  </a:tcPr>
                </a:tc>
                <a:tc>
                  <a:txBody>
                    <a:bodyPr/>
                    <a:lstStyle/>
                    <a:p>
                      <a:pPr algn="ct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2</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BF5"/>
                    </a:solidFill>
                  </a:tcPr>
                </a:tc>
                <a:extLst>
                  <a:ext uri="{0D108BD9-81ED-4DB2-BD59-A6C34878D82A}">
                    <a16:rowId xmlns:a16="http://schemas.microsoft.com/office/drawing/2014/main" val="1997359156"/>
                  </a:ext>
                </a:extLst>
              </a:tr>
              <a:tr h="418655">
                <a:tc>
                  <a:txBody>
                    <a:bodyPr/>
                    <a:lstStyle/>
                    <a:p>
                      <a:pPr algn="ctr">
                        <a:lnSpc>
                          <a:spcPct val="107000"/>
                        </a:lnSpc>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B</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82271" marR="82271" marT="41135" marB="4113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A"/>
                    </a:solidFill>
                  </a:tcPr>
                </a:tc>
                <a:tc>
                  <a:txBody>
                    <a:bodyPr/>
                    <a:lstStyle/>
                    <a:p>
                      <a:pPr algn="ctr">
                        <a:lnSpc>
                          <a:spcPct val="107000"/>
                        </a:lnSpc>
                      </a:pPr>
                      <a:endParaRPr lang="en-CA" sz="1400" dirty="0">
                        <a:effectLst/>
                        <a:latin typeface="Calibri" panose="020F0502020204030204" pitchFamily="34" charset="0"/>
                      </a:endParaRPr>
                    </a:p>
                  </a:txBody>
                  <a:tcPr marL="82271" marR="82271" marT="41135" marB="4113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A"/>
                    </a:solidFill>
                  </a:tcPr>
                </a:tc>
                <a:tc>
                  <a:txBody>
                    <a:bodyPr/>
                    <a:lstStyle/>
                    <a:p>
                      <a:pPr algn="ctr">
                        <a:lnSpc>
                          <a:spcPct val="107000"/>
                        </a:lnSpc>
                      </a:pPr>
                      <a:endParaRPr lang="en-CA" sz="1400" dirty="0">
                        <a:effectLst/>
                        <a:latin typeface="Calibri" panose="020F0502020204030204" pitchFamily="34" charset="0"/>
                      </a:endParaRPr>
                    </a:p>
                  </a:txBody>
                  <a:tcPr marL="82271" marR="82271" marT="41135" marB="4113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A"/>
                    </a:solidFill>
                  </a:tcPr>
                </a:tc>
                <a:tc>
                  <a:txBody>
                    <a:bodyPr/>
                    <a:lstStyle/>
                    <a:p>
                      <a:pPr algn="ctr">
                        <a:lnSpc>
                          <a:spcPct val="107000"/>
                        </a:lnSpc>
                        <a:spcAft>
                          <a:spcPts val="800"/>
                        </a:spcAft>
                      </a:pP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A"/>
                    </a:solidFill>
                  </a:tcPr>
                </a:tc>
                <a:extLst>
                  <a:ext uri="{0D108BD9-81ED-4DB2-BD59-A6C34878D82A}">
                    <a16:rowId xmlns:a16="http://schemas.microsoft.com/office/drawing/2014/main" val="681856588"/>
                  </a:ext>
                </a:extLst>
              </a:tr>
              <a:tr h="454587">
                <a:tc>
                  <a:txBody>
                    <a:bodyPr/>
                    <a:lstStyle/>
                    <a:p>
                      <a:pPr algn="ctr">
                        <a:lnSpc>
                          <a:spcPct val="107000"/>
                        </a:lnSpc>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C</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82271" marR="82271" marT="41135" marB="4113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BF5"/>
                    </a:solidFill>
                  </a:tcPr>
                </a:tc>
                <a:tc>
                  <a:txBody>
                    <a:bodyPr/>
                    <a:lstStyle/>
                    <a:p>
                      <a:pPr algn="ctr">
                        <a:lnSpc>
                          <a:spcPct val="107000"/>
                        </a:lnSpc>
                      </a:pPr>
                      <a:endParaRPr lang="en-CA" sz="1400" dirty="0">
                        <a:effectLst/>
                        <a:latin typeface="Calibri" panose="020F0502020204030204" pitchFamily="34" charset="0"/>
                      </a:endParaRPr>
                    </a:p>
                  </a:txBody>
                  <a:tcPr marL="82271" marR="82271" marT="41135" marB="4113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BF5"/>
                    </a:solidFill>
                  </a:tcPr>
                </a:tc>
                <a:tc>
                  <a:txBody>
                    <a:bodyPr/>
                    <a:lstStyle/>
                    <a:p>
                      <a:pPr algn="ctr">
                        <a:lnSpc>
                          <a:spcPct val="107000"/>
                        </a:lnSpc>
                      </a:pPr>
                      <a:endParaRPr lang="en-CA" sz="1400" dirty="0">
                        <a:effectLst/>
                        <a:latin typeface="Calibri" panose="020F0502020204030204" pitchFamily="34" charset="0"/>
                      </a:endParaRPr>
                    </a:p>
                  </a:txBody>
                  <a:tcPr marL="82271" marR="82271" marT="41135" marB="4113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BF5"/>
                    </a:solidFill>
                  </a:tcPr>
                </a:tc>
                <a:tc>
                  <a:txBody>
                    <a:bodyPr/>
                    <a:lstStyle/>
                    <a:p>
                      <a:pPr algn="ctr">
                        <a:lnSpc>
                          <a:spcPct val="107000"/>
                        </a:lnSpc>
                        <a:spcAft>
                          <a:spcPts val="800"/>
                        </a:spcAft>
                      </a:pP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BF5"/>
                    </a:solidFill>
                  </a:tcPr>
                </a:tc>
                <a:extLst>
                  <a:ext uri="{0D108BD9-81ED-4DB2-BD59-A6C34878D82A}">
                    <a16:rowId xmlns:a16="http://schemas.microsoft.com/office/drawing/2014/main" val="3571552588"/>
                  </a:ext>
                </a:extLst>
              </a:tr>
              <a:tr h="426174">
                <a:tc>
                  <a:txBody>
                    <a:bodyPr/>
                    <a:lstStyle/>
                    <a:p>
                      <a:pPr algn="ctr">
                        <a:lnSpc>
                          <a:spcPct val="107000"/>
                        </a:lnSpc>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D</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82271" marR="82271" marT="41135" marB="4113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A"/>
                    </a:solidFill>
                  </a:tcPr>
                </a:tc>
                <a:tc>
                  <a:txBody>
                    <a:bodyPr/>
                    <a:lstStyle/>
                    <a:p>
                      <a:pPr algn="ctr">
                        <a:lnSpc>
                          <a:spcPct val="107000"/>
                        </a:lnSpc>
                      </a:pPr>
                      <a:endParaRPr lang="en-CA" sz="1400" dirty="0">
                        <a:effectLst/>
                        <a:latin typeface="Calibri" panose="020F0502020204030204" pitchFamily="34" charset="0"/>
                      </a:endParaRPr>
                    </a:p>
                  </a:txBody>
                  <a:tcPr marL="82271" marR="82271" marT="41135" marB="4113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A"/>
                    </a:solidFill>
                  </a:tcPr>
                </a:tc>
                <a:tc>
                  <a:txBody>
                    <a:bodyPr/>
                    <a:lstStyle/>
                    <a:p>
                      <a:pPr algn="ctr">
                        <a:lnSpc>
                          <a:spcPct val="107000"/>
                        </a:lnSpc>
                      </a:pPr>
                      <a:endParaRPr lang="en-CA" sz="1400" dirty="0">
                        <a:effectLst/>
                        <a:latin typeface="Calibri" panose="020F0502020204030204" pitchFamily="34" charset="0"/>
                      </a:endParaRPr>
                    </a:p>
                  </a:txBody>
                  <a:tcPr marL="82271" marR="82271" marT="41135" marB="4113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A"/>
                    </a:solidFill>
                  </a:tcPr>
                </a:tc>
                <a:tc>
                  <a:txBody>
                    <a:bodyPr/>
                    <a:lstStyle/>
                    <a:p>
                      <a:pPr algn="ctr">
                        <a:lnSpc>
                          <a:spcPct val="107000"/>
                        </a:lnSpc>
                        <a:spcAft>
                          <a:spcPts val="800"/>
                        </a:spcAft>
                      </a:pP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A"/>
                    </a:solidFill>
                  </a:tcPr>
                </a:tc>
                <a:extLst>
                  <a:ext uri="{0D108BD9-81ED-4DB2-BD59-A6C34878D82A}">
                    <a16:rowId xmlns:a16="http://schemas.microsoft.com/office/drawing/2014/main" val="2219924406"/>
                  </a:ext>
                </a:extLst>
              </a:tr>
              <a:tr h="406755">
                <a:tc>
                  <a:txBody>
                    <a:bodyPr/>
                    <a:lstStyle/>
                    <a:p>
                      <a:pPr algn="ctr">
                        <a:lnSpc>
                          <a:spcPct val="107000"/>
                        </a:lnSpc>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E</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82271" marR="82271" marT="41135" marB="4113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BF5"/>
                    </a:solidFill>
                  </a:tcPr>
                </a:tc>
                <a:tc>
                  <a:txBody>
                    <a:bodyPr/>
                    <a:lstStyle/>
                    <a:p>
                      <a:pPr algn="ctr">
                        <a:lnSpc>
                          <a:spcPct val="107000"/>
                        </a:lnSpc>
                      </a:pPr>
                      <a:endParaRPr lang="en-CA" sz="1400" dirty="0">
                        <a:effectLst/>
                        <a:latin typeface="Calibri" panose="020F0502020204030204" pitchFamily="34" charset="0"/>
                      </a:endParaRPr>
                    </a:p>
                  </a:txBody>
                  <a:tcPr marL="82271" marR="82271" marT="41135" marB="4113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BF5"/>
                    </a:solidFill>
                  </a:tcPr>
                </a:tc>
                <a:tc>
                  <a:txBody>
                    <a:bodyPr/>
                    <a:lstStyle/>
                    <a:p>
                      <a:pPr algn="ctr">
                        <a:lnSpc>
                          <a:spcPct val="107000"/>
                        </a:lnSpc>
                      </a:pPr>
                      <a:endParaRPr lang="en-CA" sz="1400" dirty="0">
                        <a:effectLst/>
                        <a:latin typeface="Calibri" panose="020F0502020204030204" pitchFamily="34" charset="0"/>
                      </a:endParaRPr>
                    </a:p>
                  </a:txBody>
                  <a:tcPr marL="82271" marR="82271" marT="41135" marB="4113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BF5"/>
                    </a:solidFill>
                  </a:tcPr>
                </a:tc>
                <a:tc>
                  <a:txBody>
                    <a:bodyPr/>
                    <a:lstStyle/>
                    <a:p>
                      <a:pPr algn="ctr">
                        <a:lnSpc>
                          <a:spcPct val="107000"/>
                        </a:lnSpc>
                        <a:spcAft>
                          <a:spcPts val="800"/>
                        </a:spcAft>
                      </a:pP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BF5"/>
                    </a:solidFill>
                  </a:tcPr>
                </a:tc>
                <a:extLst>
                  <a:ext uri="{0D108BD9-81ED-4DB2-BD59-A6C34878D82A}">
                    <a16:rowId xmlns:a16="http://schemas.microsoft.com/office/drawing/2014/main" val="644042988"/>
                  </a:ext>
                </a:extLst>
              </a:tr>
              <a:tr h="523905">
                <a:tc>
                  <a:txBody>
                    <a:bodyPr/>
                    <a:lstStyle/>
                    <a:p>
                      <a:pPr algn="ctr">
                        <a:lnSpc>
                          <a:spcPct val="107000"/>
                        </a:lnSpc>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F</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82271" marR="82271" marT="41135" marB="4113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A"/>
                    </a:solidFill>
                  </a:tcPr>
                </a:tc>
                <a:tc>
                  <a:txBody>
                    <a:bodyPr/>
                    <a:lstStyle/>
                    <a:p>
                      <a:pPr algn="ctr">
                        <a:lnSpc>
                          <a:spcPct val="107000"/>
                        </a:lnSpc>
                      </a:pPr>
                      <a:endParaRPr lang="en-CA" sz="1400">
                        <a:effectLst/>
                        <a:latin typeface="Calibri" panose="020F0502020204030204" pitchFamily="34" charset="0"/>
                      </a:endParaRPr>
                    </a:p>
                  </a:txBody>
                  <a:tcPr marL="82271" marR="82271" marT="41135" marB="4113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A"/>
                    </a:solidFill>
                  </a:tcPr>
                </a:tc>
                <a:tc>
                  <a:txBody>
                    <a:bodyPr/>
                    <a:lstStyle/>
                    <a:p>
                      <a:pPr algn="ctr">
                        <a:lnSpc>
                          <a:spcPct val="107000"/>
                        </a:lnSpc>
                      </a:pPr>
                      <a:endParaRPr lang="en-CA" sz="1400" dirty="0">
                        <a:effectLst/>
                        <a:latin typeface="Calibri" panose="020F0502020204030204" pitchFamily="34" charset="0"/>
                      </a:endParaRPr>
                    </a:p>
                  </a:txBody>
                  <a:tcPr marL="82271" marR="82271" marT="41135" marB="4113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A"/>
                    </a:solidFill>
                  </a:tcPr>
                </a:tc>
                <a:tc>
                  <a:txBody>
                    <a:bodyPr/>
                    <a:lstStyle/>
                    <a:p>
                      <a:pPr algn="ct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A"/>
                    </a:solidFill>
                  </a:tcPr>
                </a:tc>
                <a:extLst>
                  <a:ext uri="{0D108BD9-81ED-4DB2-BD59-A6C34878D82A}">
                    <a16:rowId xmlns:a16="http://schemas.microsoft.com/office/drawing/2014/main" val="4091325417"/>
                  </a:ext>
                </a:extLst>
              </a:tr>
              <a:tr h="455809">
                <a:tc>
                  <a:txBody>
                    <a:bodyPr/>
                    <a:lstStyle/>
                    <a:p>
                      <a:pPr algn="ctr">
                        <a:lnSpc>
                          <a:spcPct val="107000"/>
                        </a:lnSpc>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G</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82271" marR="82271" marT="41135" marB="4113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BF5"/>
                    </a:solidFill>
                  </a:tcPr>
                </a:tc>
                <a:tc>
                  <a:txBody>
                    <a:bodyPr/>
                    <a:lstStyle/>
                    <a:p>
                      <a:pPr algn="ctr">
                        <a:lnSpc>
                          <a:spcPct val="107000"/>
                        </a:lnSpc>
                      </a:pPr>
                      <a:endParaRPr lang="en-CA" sz="1400">
                        <a:effectLst/>
                        <a:latin typeface="Calibri" panose="020F0502020204030204" pitchFamily="34" charset="0"/>
                      </a:endParaRPr>
                    </a:p>
                  </a:txBody>
                  <a:tcPr marL="82271" marR="82271" marT="41135" marB="4113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BF5"/>
                    </a:solidFill>
                  </a:tcPr>
                </a:tc>
                <a:tc>
                  <a:txBody>
                    <a:bodyPr/>
                    <a:lstStyle/>
                    <a:p>
                      <a:pPr algn="ctr">
                        <a:lnSpc>
                          <a:spcPct val="107000"/>
                        </a:lnSpc>
                      </a:pPr>
                      <a:endParaRPr lang="en-CA" sz="1400" dirty="0">
                        <a:effectLst/>
                        <a:latin typeface="Calibri" panose="020F0502020204030204" pitchFamily="34" charset="0"/>
                      </a:endParaRPr>
                    </a:p>
                  </a:txBody>
                  <a:tcPr marL="82271" marR="82271" marT="41135" marB="4113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BF5"/>
                    </a:solidFill>
                  </a:tcPr>
                </a:tc>
                <a:tc>
                  <a:txBody>
                    <a:bodyPr/>
                    <a:lstStyle/>
                    <a:p>
                      <a:pPr algn="ct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BF5"/>
                    </a:solidFill>
                  </a:tcPr>
                </a:tc>
                <a:extLst>
                  <a:ext uri="{0D108BD9-81ED-4DB2-BD59-A6C34878D82A}">
                    <a16:rowId xmlns:a16="http://schemas.microsoft.com/office/drawing/2014/main" val="4228808915"/>
                  </a:ext>
                </a:extLst>
              </a:tr>
              <a:tr h="438539">
                <a:tc>
                  <a:txBody>
                    <a:bodyPr/>
                    <a:lstStyle/>
                    <a:p>
                      <a:pPr algn="ctr">
                        <a:lnSpc>
                          <a:spcPct val="107000"/>
                        </a:lnSpc>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H</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82271" marR="82271" marT="41135" marB="4113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A"/>
                    </a:solidFill>
                  </a:tcPr>
                </a:tc>
                <a:tc>
                  <a:txBody>
                    <a:bodyPr/>
                    <a:lstStyle/>
                    <a:p>
                      <a:pPr algn="ctr">
                        <a:lnSpc>
                          <a:spcPct val="107000"/>
                        </a:lnSpc>
                      </a:pPr>
                      <a:endParaRPr lang="en-CA" sz="1400">
                        <a:effectLst/>
                        <a:latin typeface="Calibri" panose="020F0502020204030204" pitchFamily="34" charset="0"/>
                      </a:endParaRPr>
                    </a:p>
                  </a:txBody>
                  <a:tcPr marL="82271" marR="82271" marT="41135" marB="4113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A"/>
                    </a:solidFill>
                  </a:tcPr>
                </a:tc>
                <a:tc>
                  <a:txBody>
                    <a:bodyPr/>
                    <a:lstStyle/>
                    <a:p>
                      <a:pPr algn="ctr">
                        <a:lnSpc>
                          <a:spcPct val="107000"/>
                        </a:lnSpc>
                      </a:pPr>
                      <a:endParaRPr lang="en-CA" sz="1400" dirty="0">
                        <a:effectLst/>
                        <a:latin typeface="Calibri" panose="020F0502020204030204" pitchFamily="34" charset="0"/>
                      </a:endParaRPr>
                    </a:p>
                  </a:txBody>
                  <a:tcPr marL="82271" marR="82271" marT="41135" marB="4113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A"/>
                    </a:solidFill>
                  </a:tcPr>
                </a:tc>
                <a:tc>
                  <a:txBody>
                    <a:bodyPr/>
                    <a:lstStyle/>
                    <a:p>
                      <a:pPr algn="ct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D5EA"/>
                    </a:solidFill>
                  </a:tcPr>
                </a:tc>
                <a:extLst>
                  <a:ext uri="{0D108BD9-81ED-4DB2-BD59-A6C34878D82A}">
                    <a16:rowId xmlns:a16="http://schemas.microsoft.com/office/drawing/2014/main" val="4240006306"/>
                  </a:ext>
                </a:extLst>
              </a:tr>
            </a:tbl>
          </a:graphicData>
        </a:graphic>
      </p:graphicFrame>
      <p:sp>
        <p:nvSpPr>
          <p:cNvPr id="2" name="Title 1"/>
          <p:cNvSpPr>
            <a:spLocks noGrp="1"/>
          </p:cNvSpPr>
          <p:nvPr>
            <p:ph type="title"/>
          </p:nvPr>
        </p:nvSpPr>
        <p:spPr>
          <a:xfrm>
            <a:off x="381000" y="76200"/>
            <a:ext cx="8305800" cy="1143000"/>
          </a:xfrm>
        </p:spPr>
        <p:txBody>
          <a:bodyPr>
            <a:normAutofit fontScale="90000"/>
          </a:bodyPr>
          <a:lstStyle/>
          <a:p>
            <a:r>
              <a:rPr lang="en-US" dirty="0"/>
              <a:t>First Calculate the Crashing Costs (per day) for each activity, </a:t>
            </a:r>
            <a:r>
              <a:rPr lang="en-US" b="1" dirty="0">
                <a:solidFill>
                  <a:srgbClr val="FF0000"/>
                </a:solidFill>
              </a:rPr>
              <a:t>first 3 columns ONLY</a:t>
            </a:r>
          </a:p>
        </p:txBody>
      </p:sp>
      <p:sp>
        <p:nvSpPr>
          <p:cNvPr id="3" name="Slide Number Placeholder 2"/>
          <p:cNvSpPr>
            <a:spLocks noGrp="1"/>
          </p:cNvSpPr>
          <p:nvPr>
            <p:ph type="sldNum" sz="quarter" idx="10"/>
          </p:nvPr>
        </p:nvSpPr>
        <p:spPr/>
        <p:txBody>
          <a:bodyPr/>
          <a:lstStyle/>
          <a:p>
            <a:pPr>
              <a:defRPr/>
            </a:pPr>
            <a:fld id="{F884FA92-480B-47F7-AE0E-CCD2E8D3A379}" type="slidenum">
              <a:rPr lang="en-US" smtClean="0"/>
              <a:pPr>
                <a:defRPr/>
              </a:pPr>
              <a:t>17</a:t>
            </a:fld>
            <a:endParaRPr lang="en-US" dirty="0"/>
          </a:p>
        </p:txBody>
      </p:sp>
      <p:sp>
        <p:nvSpPr>
          <p:cNvPr id="8" name="TextBox 7"/>
          <p:cNvSpPr txBox="1"/>
          <p:nvPr/>
        </p:nvSpPr>
        <p:spPr>
          <a:xfrm>
            <a:off x="381000" y="6080106"/>
            <a:ext cx="6113340"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CA" dirty="0"/>
              <a:t>M5 </a:t>
            </a:r>
            <a:r>
              <a:rPr lang="en-CA" b="1" dirty="0">
                <a:solidFill>
                  <a:srgbClr val="FF0000"/>
                </a:solidFill>
              </a:rPr>
              <a:t>HANDOUT</a:t>
            </a:r>
            <a:r>
              <a:rPr lang="en-CA" dirty="0"/>
              <a:t> EXERCISE Table of Crash Cost A to H.</a:t>
            </a:r>
            <a:r>
              <a:rPr lang="en-CA" b="1" dirty="0">
                <a:solidFill>
                  <a:srgbClr val="FF0000"/>
                </a:solidFill>
              </a:rPr>
              <a:t>docx</a:t>
            </a:r>
          </a:p>
        </p:txBody>
      </p:sp>
      <p:pic>
        <p:nvPicPr>
          <p:cNvPr id="12" name="Picture 11"/>
          <p:cNvPicPr/>
          <p:nvPr/>
        </p:nvPicPr>
        <p:blipFill rotWithShape="1">
          <a:blip r:embed="rId2" cstate="print">
            <a:extLst>
              <a:ext uri="{28A0092B-C50C-407E-A947-70E740481C1C}">
                <a14:useLocalDpi xmlns:a14="http://schemas.microsoft.com/office/drawing/2010/main" val="0"/>
              </a:ext>
            </a:extLst>
          </a:blip>
          <a:srcRect l="1039" r="7208" b="3449"/>
          <a:stretch/>
        </p:blipFill>
        <p:spPr bwMode="auto">
          <a:xfrm>
            <a:off x="298302" y="1380286"/>
            <a:ext cx="5271135" cy="4267200"/>
          </a:xfrm>
          <a:prstGeom prst="rect">
            <a:avLst/>
          </a:prstGeom>
          <a:noFill/>
          <a:ln w="9525" cap="flat" cmpd="sng" algn="ctr">
            <a:solidFill>
              <a:sysClr val="windowText" lastClr="000000"/>
            </a:solidFill>
            <a:prstDash val="solid"/>
            <a:miter lim="800000"/>
            <a:headEnd type="none" w="med" len="med"/>
            <a:tailEnd type="none" w="med" len="med"/>
          </a:ln>
          <a:extLst>
            <a:ext uri="{53640926-AAD7-44D8-BBD7-CCE9431645EC}">
              <a14:shadowObscured xmlns:a14="http://schemas.microsoft.com/office/drawing/2010/main"/>
            </a:ext>
          </a:ex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7749" y="5193551"/>
            <a:ext cx="602003" cy="637992"/>
          </a:xfrm>
          <a:prstGeom prst="rect">
            <a:avLst/>
          </a:prstGeom>
        </p:spPr>
      </p:pic>
      <p:sp>
        <p:nvSpPr>
          <p:cNvPr id="10" name="Octagon 9"/>
          <p:cNvSpPr>
            <a:spLocks noChangeAspect="1"/>
          </p:cNvSpPr>
          <p:nvPr/>
        </p:nvSpPr>
        <p:spPr>
          <a:xfrm>
            <a:off x="8455617" y="5895500"/>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grpSp>
        <p:nvGrpSpPr>
          <p:cNvPr id="13" name="Group 12"/>
          <p:cNvGrpSpPr/>
          <p:nvPr/>
        </p:nvGrpSpPr>
        <p:grpSpPr>
          <a:xfrm>
            <a:off x="6456301" y="5960146"/>
            <a:ext cx="492233" cy="609251"/>
            <a:chOff x="7871950" y="1738712"/>
            <a:chExt cx="1109568" cy="1457070"/>
          </a:xfrm>
        </p:grpSpPr>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1950" y="1738712"/>
              <a:ext cx="1109568" cy="1457070"/>
            </a:xfrm>
            <a:prstGeom prst="rect">
              <a:avLst/>
            </a:prstGeom>
          </p:spPr>
        </p:pic>
        <p:sp>
          <p:nvSpPr>
            <p:cNvPr id="15" name="TextBox 14"/>
            <p:cNvSpPr txBox="1"/>
            <p:nvPr/>
          </p:nvSpPr>
          <p:spPr>
            <a:xfrm>
              <a:off x="7897668" y="1978833"/>
              <a:ext cx="1041076" cy="910856"/>
            </a:xfrm>
            <a:prstGeom prst="rect">
              <a:avLst/>
            </a:prstGeom>
            <a:noFill/>
          </p:spPr>
          <p:txBody>
            <a:bodyPr wrap="square" rtlCol="0">
              <a:spAutoFit/>
            </a:bodyPr>
            <a:lstStyle/>
            <a:p>
              <a:pPr algn="ctr"/>
              <a:r>
                <a:rPr lang="en-CA" sz="1050" dirty="0">
                  <a:solidFill>
                    <a:prstClr val="black"/>
                  </a:solidFill>
                  <a:latin typeface="Arial" panose="020B0604020202020204" pitchFamily="34" charset="0"/>
                  <a:cs typeface="Arial" panose="020B0604020202020204" pitchFamily="34" charset="0"/>
                </a:rPr>
                <a:t>Printout</a:t>
              </a:r>
              <a:endParaRPr lang="en-CA" sz="1050" dirty="0">
                <a:solidFill>
                  <a:prstClr val="black"/>
                </a:solidFill>
                <a:latin typeface="Calibri"/>
              </a:endParaRPr>
            </a:p>
          </p:txBody>
        </p:sp>
      </p:grpSp>
      <p:sp>
        <p:nvSpPr>
          <p:cNvPr id="23" name="TextBox 22"/>
          <p:cNvSpPr txBox="1"/>
          <p:nvPr/>
        </p:nvSpPr>
        <p:spPr>
          <a:xfrm>
            <a:off x="3424076" y="3724319"/>
            <a:ext cx="389850" cy="369332"/>
          </a:xfrm>
          <a:prstGeom prst="rect">
            <a:avLst/>
          </a:prstGeom>
          <a:noFill/>
        </p:spPr>
        <p:txBody>
          <a:bodyPr wrap="none" rtlCol="0">
            <a:spAutoFit/>
          </a:bodyPr>
          <a:lstStyle/>
          <a:p>
            <a:r>
              <a:rPr lang="en-CA" dirty="0">
                <a:solidFill>
                  <a:schemeClr val="bg1"/>
                </a:solidFill>
              </a:rPr>
              <a:t>or</a:t>
            </a:r>
          </a:p>
        </p:txBody>
      </p:sp>
      <p:grpSp>
        <p:nvGrpSpPr>
          <p:cNvPr id="24" name="Group 23"/>
          <p:cNvGrpSpPr/>
          <p:nvPr/>
        </p:nvGrpSpPr>
        <p:grpSpPr>
          <a:xfrm>
            <a:off x="7479351" y="5960146"/>
            <a:ext cx="492233" cy="609251"/>
            <a:chOff x="7871950" y="1738712"/>
            <a:chExt cx="1109568" cy="1457070"/>
          </a:xfrm>
        </p:grpSpPr>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1950" y="1738712"/>
              <a:ext cx="1109568" cy="1457070"/>
            </a:xfrm>
            <a:prstGeom prst="rect">
              <a:avLst/>
            </a:prstGeom>
          </p:spPr>
        </p:pic>
        <p:sp>
          <p:nvSpPr>
            <p:cNvPr id="26" name="TextBox 25"/>
            <p:cNvSpPr txBox="1"/>
            <p:nvPr/>
          </p:nvSpPr>
          <p:spPr>
            <a:xfrm>
              <a:off x="7897668" y="1978833"/>
              <a:ext cx="1041076" cy="1214516"/>
            </a:xfrm>
            <a:prstGeom prst="rect">
              <a:avLst/>
            </a:prstGeom>
            <a:noFill/>
          </p:spPr>
          <p:txBody>
            <a:bodyPr wrap="square" rtlCol="0">
              <a:spAutoFit/>
            </a:bodyPr>
            <a:lstStyle/>
            <a:p>
              <a:pPr algn="ctr"/>
              <a:r>
                <a:rPr lang="en-CA" sz="900" dirty="0">
                  <a:solidFill>
                    <a:prstClr val="black"/>
                  </a:solidFill>
                  <a:latin typeface="Arial" panose="020B0604020202020204" pitchFamily="34" charset="0"/>
                  <a:cs typeface="Arial" panose="020B0604020202020204" pitchFamily="34" charset="0"/>
                </a:rPr>
                <a:t>Use</a:t>
              </a:r>
              <a:br>
                <a:rPr lang="en-CA" sz="900" dirty="0">
                  <a:solidFill>
                    <a:prstClr val="black"/>
                  </a:solidFill>
                  <a:latin typeface="Arial" panose="020B0604020202020204" pitchFamily="34" charset="0"/>
                  <a:cs typeface="Arial" panose="020B0604020202020204" pitchFamily="34" charset="0"/>
                </a:rPr>
              </a:br>
              <a:r>
                <a:rPr lang="en-CA" sz="900" dirty="0">
                  <a:solidFill>
                    <a:prstClr val="black"/>
                  </a:solidFill>
                  <a:latin typeface="Arial" panose="020B0604020202020204" pitchFamily="34" charset="0"/>
                  <a:cs typeface="Arial" panose="020B0604020202020204" pitchFamily="34" charset="0"/>
                </a:rPr>
                <a:t>this</a:t>
              </a:r>
              <a:br>
                <a:rPr lang="en-CA" sz="900" dirty="0">
                  <a:solidFill>
                    <a:prstClr val="black"/>
                  </a:solidFill>
                  <a:latin typeface="Arial" panose="020B0604020202020204" pitchFamily="34" charset="0"/>
                  <a:cs typeface="Arial" panose="020B0604020202020204" pitchFamily="34" charset="0"/>
                </a:rPr>
              </a:br>
              <a:r>
                <a:rPr lang="en-CA" sz="900" dirty="0">
                  <a:solidFill>
                    <a:prstClr val="black"/>
                  </a:solidFill>
                  <a:latin typeface="Arial" panose="020B0604020202020204" pitchFamily="34" charset="0"/>
                  <a:cs typeface="Arial" panose="020B0604020202020204" pitchFamily="34" charset="0"/>
                </a:rPr>
                <a:t>Slide</a:t>
              </a:r>
              <a:endParaRPr lang="en-CA" sz="900" dirty="0">
                <a:solidFill>
                  <a:prstClr val="black"/>
                </a:solidFill>
                <a:latin typeface="Calibri"/>
              </a:endParaRPr>
            </a:p>
          </p:txBody>
        </p:sp>
      </p:grpSp>
      <p:sp>
        <p:nvSpPr>
          <p:cNvPr id="27" name="TextBox 26"/>
          <p:cNvSpPr txBox="1"/>
          <p:nvPr/>
        </p:nvSpPr>
        <p:spPr>
          <a:xfrm>
            <a:off x="7052260" y="6093795"/>
            <a:ext cx="38985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rPr>
              <a:t>or</a:t>
            </a:r>
          </a:p>
        </p:txBody>
      </p:sp>
      <p:sp>
        <p:nvSpPr>
          <p:cNvPr id="4" name="Rectangle: Rounded Corners 3">
            <a:extLst>
              <a:ext uri="{FF2B5EF4-FFF2-40B4-BE49-F238E27FC236}">
                <a16:creationId xmlns:a16="http://schemas.microsoft.com/office/drawing/2014/main" id="{B477A24F-4A00-4577-BA0F-62B6FB2A1D74}"/>
              </a:ext>
            </a:extLst>
          </p:cNvPr>
          <p:cNvSpPr/>
          <p:nvPr/>
        </p:nvSpPr>
        <p:spPr>
          <a:xfrm>
            <a:off x="7387025" y="5750805"/>
            <a:ext cx="662789" cy="97067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24810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05800" cy="1143000"/>
          </a:xfrm>
        </p:spPr>
        <p:txBody>
          <a:bodyPr>
            <a:normAutofit fontScale="90000"/>
          </a:bodyPr>
          <a:lstStyle/>
          <a:p>
            <a:r>
              <a:rPr lang="en-US" dirty="0"/>
              <a:t>Calculate the Crashing Costs (per day) for each activity</a:t>
            </a:r>
          </a:p>
        </p:txBody>
      </p:sp>
      <p:sp>
        <p:nvSpPr>
          <p:cNvPr id="3" name="Slide Number Placeholder 2"/>
          <p:cNvSpPr>
            <a:spLocks noGrp="1"/>
          </p:cNvSpPr>
          <p:nvPr>
            <p:ph type="sldNum" sz="quarter" idx="10"/>
          </p:nvPr>
        </p:nvSpPr>
        <p:spPr/>
        <p:txBody>
          <a:bodyPr/>
          <a:lstStyle/>
          <a:p>
            <a:pPr>
              <a:defRPr/>
            </a:pPr>
            <a:fld id="{F884FA92-480B-47F7-AE0E-CCD2E8D3A379}" type="slidenum">
              <a:rPr lang="en-US" smtClean="0"/>
              <a:pPr>
                <a:defRPr/>
              </a:pPr>
              <a:t>18</a:t>
            </a:fld>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433437972"/>
                  </p:ext>
                </p:extLst>
              </p:nvPr>
            </p:nvGraphicFramePr>
            <p:xfrm>
              <a:off x="381000" y="1219200"/>
              <a:ext cx="5829093" cy="5517376"/>
            </p:xfrm>
            <a:graphic>
              <a:graphicData uri="http://schemas.openxmlformats.org/drawingml/2006/table">
                <a:tbl>
                  <a:tblPr firstRow="1" bandRow="1">
                    <a:tableStyleId>{5C22544A-7EE6-4342-B048-85BDC9FD1C3A}</a:tableStyleId>
                  </a:tblPr>
                  <a:tblGrid>
                    <a:gridCol w="1094874">
                      <a:extLst>
                        <a:ext uri="{9D8B030D-6E8A-4147-A177-3AD203B41FA5}">
                          <a16:colId xmlns:a16="http://schemas.microsoft.com/office/drawing/2014/main" val="20000"/>
                        </a:ext>
                      </a:extLst>
                    </a:gridCol>
                    <a:gridCol w="2245894">
                      <a:extLst>
                        <a:ext uri="{9D8B030D-6E8A-4147-A177-3AD203B41FA5}">
                          <a16:colId xmlns:a16="http://schemas.microsoft.com/office/drawing/2014/main" val="20001"/>
                        </a:ext>
                      </a:extLst>
                    </a:gridCol>
                    <a:gridCol w="1347537">
                      <a:extLst>
                        <a:ext uri="{9D8B030D-6E8A-4147-A177-3AD203B41FA5}">
                          <a16:colId xmlns:a16="http://schemas.microsoft.com/office/drawing/2014/main" val="20002"/>
                        </a:ext>
                      </a:extLst>
                    </a:gridCol>
                    <a:gridCol w="1140788">
                      <a:extLst>
                        <a:ext uri="{9D8B030D-6E8A-4147-A177-3AD203B41FA5}">
                          <a16:colId xmlns:a16="http://schemas.microsoft.com/office/drawing/2014/main" val="1342833191"/>
                        </a:ext>
                      </a:extLst>
                    </a:gridCol>
                  </a:tblGrid>
                  <a:tr h="934497">
                    <a:tc>
                      <a:txBody>
                        <a:bodyPr/>
                        <a:lstStyle/>
                        <a:p>
                          <a:r>
                            <a:rPr lang="en-US" dirty="0"/>
                            <a:t>Activity</a:t>
                          </a:r>
                        </a:p>
                      </a:txBody>
                      <a:tcPr/>
                    </a:tc>
                    <a:tc>
                      <a:txBody>
                        <a:bodyPr/>
                        <a:lstStyle/>
                        <a:p>
                          <a:r>
                            <a:rPr lang="en-US" dirty="0"/>
                            <a:t>Calculation</a:t>
                          </a:r>
                        </a:p>
                      </a:txBody>
                      <a:tcPr/>
                    </a:tc>
                    <a:tc>
                      <a:txBody>
                        <a:bodyPr/>
                        <a:lstStyle/>
                        <a:p>
                          <a:r>
                            <a:rPr lang="en-US" dirty="0"/>
                            <a:t>Crashing Cost / Day</a:t>
                          </a:r>
                        </a:p>
                      </a:txBody>
                      <a:tcPr/>
                    </a:tc>
                    <a:tc>
                      <a:txBody>
                        <a:bodyPr/>
                        <a:lstStyle/>
                        <a:p>
                          <a:r>
                            <a:rPr lang="en-US" dirty="0"/>
                            <a:t>Max</a:t>
                          </a:r>
                          <a:r>
                            <a:rPr lang="en-US" baseline="0" dirty="0"/>
                            <a:t> Days</a:t>
                          </a:r>
                          <a:endParaRPr lang="en-US" dirty="0"/>
                        </a:p>
                      </a:txBody>
                      <a:tcPr/>
                    </a:tc>
                    <a:extLst>
                      <a:ext uri="{0D108BD9-81ED-4DB2-BD59-A6C34878D82A}">
                        <a16:rowId xmlns:a16="http://schemas.microsoft.com/office/drawing/2014/main" val="10000"/>
                      </a:ext>
                    </a:extLst>
                  </a:tr>
                  <a:tr h="541415">
                    <a:tc>
                      <a:txBody>
                        <a:bodyPr/>
                        <a:lstStyle/>
                        <a:p>
                          <a:r>
                            <a:rPr lang="en-US" sz="2000" dirty="0">
                              <a:latin typeface="+mj-lt"/>
                            </a:rPr>
                            <a:t>A</a:t>
                          </a:r>
                        </a:p>
                      </a:txBody>
                      <a:tcPr/>
                    </a:tc>
                    <a:tc>
                      <a:txBody>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1500−1000</m:t>
                                    </m:r>
                                  </m:num>
                                  <m:den>
                                    <m:r>
                                      <a:rPr lang="en-US" sz="2000" b="0" i="1" smtClean="0">
                                        <a:latin typeface="Cambria Math" panose="02040503050406030204" pitchFamily="18" charset="0"/>
                                      </a:rPr>
                                      <m:t>5−3</m:t>
                                    </m:r>
                                  </m:den>
                                </m:f>
                              </m:oMath>
                            </m:oMathPara>
                          </a14:m>
                          <a:endParaRPr lang="en-US" sz="2000" dirty="0">
                            <a:latin typeface="+mj-lt"/>
                          </a:endParaRPr>
                        </a:p>
                      </a:txBody>
                      <a:tcPr/>
                    </a:tc>
                    <a:tc>
                      <a:txBody>
                        <a:bodyPr/>
                        <a:lstStyle/>
                        <a:p>
                          <a:r>
                            <a:rPr lang="en-US" sz="2000" dirty="0">
                              <a:latin typeface="+mj-lt"/>
                            </a:rPr>
                            <a:t>$250</a:t>
                          </a:r>
                        </a:p>
                      </a:txBody>
                      <a:tcPr/>
                    </a:tc>
                    <a:tc>
                      <a:txBody>
                        <a:bodyPr/>
                        <a:lstStyle/>
                        <a:p>
                          <a:r>
                            <a:rPr lang="en-US" sz="2000" dirty="0">
                              <a:latin typeface="+mj-lt"/>
                            </a:rPr>
                            <a:t>2</a:t>
                          </a:r>
                        </a:p>
                      </a:txBody>
                      <a:tcPr/>
                    </a:tc>
                    <a:extLst>
                      <a:ext uri="{0D108BD9-81ED-4DB2-BD59-A6C34878D82A}">
                        <a16:rowId xmlns:a16="http://schemas.microsoft.com/office/drawing/2014/main" val="10001"/>
                      </a:ext>
                    </a:extLst>
                  </a:tr>
                  <a:tr h="541415">
                    <a:tc>
                      <a:txBody>
                        <a:bodyPr/>
                        <a:lstStyle/>
                        <a:p>
                          <a:r>
                            <a:rPr lang="en-US" sz="2000" dirty="0">
                              <a:latin typeface="+mj-lt"/>
                            </a:rPr>
                            <a:t>B</a:t>
                          </a:r>
                        </a:p>
                      </a:txBody>
                      <a:tcPr/>
                    </a:tc>
                    <a:tc>
                      <a:txBody>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1000−700</m:t>
                                    </m:r>
                                  </m:num>
                                  <m:den>
                                    <m:r>
                                      <a:rPr lang="en-US" sz="2000" b="0" i="1" smtClean="0">
                                        <a:latin typeface="Cambria Math" panose="02040503050406030204" pitchFamily="18" charset="0"/>
                                      </a:rPr>
                                      <m:t>7−6</m:t>
                                    </m:r>
                                  </m:den>
                                </m:f>
                              </m:oMath>
                            </m:oMathPara>
                          </a14:m>
                          <a:endParaRPr lang="en-US" sz="2000" dirty="0">
                            <a:latin typeface="+mj-lt"/>
                          </a:endParaRPr>
                        </a:p>
                      </a:txBody>
                      <a:tcPr/>
                    </a:tc>
                    <a:tc>
                      <a:txBody>
                        <a:bodyPr/>
                        <a:lstStyle/>
                        <a:p>
                          <a:r>
                            <a:rPr lang="en-US" sz="2000" dirty="0">
                              <a:latin typeface="+mj-lt"/>
                            </a:rPr>
                            <a:t>$300</a:t>
                          </a:r>
                        </a:p>
                      </a:txBody>
                      <a:tcPr/>
                    </a:tc>
                    <a:tc>
                      <a:txBody>
                        <a:bodyPr/>
                        <a:lstStyle/>
                        <a:p>
                          <a:r>
                            <a:rPr lang="en-US" sz="2000" dirty="0">
                              <a:latin typeface="+mj-lt"/>
                            </a:rPr>
                            <a:t>1</a:t>
                          </a:r>
                        </a:p>
                      </a:txBody>
                      <a:tcPr/>
                    </a:tc>
                    <a:extLst>
                      <a:ext uri="{0D108BD9-81ED-4DB2-BD59-A6C34878D82A}">
                        <a16:rowId xmlns:a16="http://schemas.microsoft.com/office/drawing/2014/main" val="10002"/>
                      </a:ext>
                    </a:extLst>
                  </a:tr>
                  <a:tr h="541415">
                    <a:tc>
                      <a:txBody>
                        <a:bodyPr/>
                        <a:lstStyle/>
                        <a:p>
                          <a:r>
                            <a:rPr lang="en-US" sz="2000" dirty="0">
                              <a:latin typeface="+mj-lt"/>
                            </a:rPr>
                            <a:t>C</a:t>
                          </a:r>
                        </a:p>
                      </a:txBody>
                      <a:tcPr/>
                    </a:tc>
                    <a:tc>
                      <a:txBody>
                        <a:bodyPr/>
                        <a:lstStyle/>
                        <a:p>
                          <a:endParaRPr lang="en-US" sz="2000" dirty="0">
                            <a:latin typeface="+mj-lt"/>
                          </a:endParaRPr>
                        </a:p>
                      </a:txBody>
                      <a:tcPr/>
                    </a:tc>
                    <a:tc>
                      <a:txBody>
                        <a:bodyPr/>
                        <a:lstStyle/>
                        <a:p>
                          <a:r>
                            <a:rPr lang="en-US" sz="2000" dirty="0">
                              <a:latin typeface="+mj-lt"/>
                            </a:rPr>
                            <a:t>$1500</a:t>
                          </a:r>
                        </a:p>
                      </a:txBody>
                      <a:tcPr/>
                    </a:tc>
                    <a:tc>
                      <a:txBody>
                        <a:bodyPr/>
                        <a:lstStyle/>
                        <a:p>
                          <a:r>
                            <a:rPr lang="en-US" sz="2000" dirty="0">
                              <a:latin typeface="+mj-lt"/>
                            </a:rPr>
                            <a:t>1</a:t>
                          </a:r>
                        </a:p>
                      </a:txBody>
                      <a:tcPr/>
                    </a:tc>
                    <a:extLst>
                      <a:ext uri="{0D108BD9-81ED-4DB2-BD59-A6C34878D82A}">
                        <a16:rowId xmlns:a16="http://schemas.microsoft.com/office/drawing/2014/main" val="10003"/>
                      </a:ext>
                    </a:extLst>
                  </a:tr>
                  <a:tr h="541415">
                    <a:tc>
                      <a:txBody>
                        <a:bodyPr/>
                        <a:lstStyle/>
                        <a:p>
                          <a:r>
                            <a:rPr lang="en-US" sz="2000" dirty="0">
                              <a:latin typeface="+mj-lt"/>
                            </a:rPr>
                            <a:t>D</a:t>
                          </a:r>
                        </a:p>
                      </a:txBody>
                      <a:tcPr/>
                    </a:tc>
                    <a:tc>
                      <a:txBody>
                        <a:bodyPr/>
                        <a:lstStyle/>
                        <a:p>
                          <a:endParaRPr lang="en-US" sz="2000" dirty="0">
                            <a:latin typeface="+mj-lt"/>
                          </a:endParaRPr>
                        </a:p>
                      </a:txBody>
                      <a:tcPr/>
                    </a:tc>
                    <a:tc>
                      <a:txBody>
                        <a:bodyPr/>
                        <a:lstStyle/>
                        <a:p>
                          <a:r>
                            <a:rPr lang="en-US" sz="2000" dirty="0">
                              <a:latin typeface="+mj-lt"/>
                            </a:rPr>
                            <a:t>-</a:t>
                          </a:r>
                        </a:p>
                      </a:txBody>
                      <a:tcPr/>
                    </a:tc>
                    <a:tc>
                      <a:txBody>
                        <a:bodyPr/>
                        <a:lstStyle/>
                        <a:p>
                          <a:r>
                            <a:rPr lang="en-US" sz="2000" dirty="0">
                              <a:latin typeface="+mj-lt"/>
                            </a:rPr>
                            <a:t>0</a:t>
                          </a:r>
                        </a:p>
                      </a:txBody>
                      <a:tcPr/>
                    </a:tc>
                    <a:extLst>
                      <a:ext uri="{0D108BD9-81ED-4DB2-BD59-A6C34878D82A}">
                        <a16:rowId xmlns:a16="http://schemas.microsoft.com/office/drawing/2014/main" val="10004"/>
                      </a:ext>
                    </a:extLst>
                  </a:tr>
                  <a:tr h="541415">
                    <a:tc>
                      <a:txBody>
                        <a:bodyPr/>
                        <a:lstStyle/>
                        <a:p>
                          <a:r>
                            <a:rPr lang="en-US" sz="2000" dirty="0">
                              <a:latin typeface="+mj-lt"/>
                            </a:rPr>
                            <a:t>E</a:t>
                          </a:r>
                        </a:p>
                      </a:txBody>
                      <a:tcPr/>
                    </a:tc>
                    <a:tc>
                      <a:txBody>
                        <a:bodyPr/>
                        <a:lstStyle/>
                        <a:p>
                          <a:endParaRPr lang="en-US" sz="2000" dirty="0">
                            <a:latin typeface="+mj-lt"/>
                          </a:endParaRPr>
                        </a:p>
                      </a:txBody>
                      <a:tcPr/>
                    </a:tc>
                    <a:tc>
                      <a:txBody>
                        <a:bodyPr/>
                        <a:lstStyle/>
                        <a:p>
                          <a:r>
                            <a:rPr lang="en-US" sz="2000" dirty="0">
                              <a:latin typeface="+mj-lt"/>
                            </a:rPr>
                            <a:t>$1750</a:t>
                          </a:r>
                        </a:p>
                      </a:txBody>
                      <a:tcPr/>
                    </a:tc>
                    <a:tc>
                      <a:txBody>
                        <a:bodyPr/>
                        <a:lstStyle/>
                        <a:p>
                          <a:r>
                            <a:rPr lang="en-US" sz="2000" dirty="0">
                              <a:latin typeface="+mj-lt"/>
                            </a:rPr>
                            <a:t>3</a:t>
                          </a:r>
                        </a:p>
                      </a:txBody>
                      <a:tcPr/>
                    </a:tc>
                    <a:extLst>
                      <a:ext uri="{0D108BD9-81ED-4DB2-BD59-A6C34878D82A}">
                        <a16:rowId xmlns:a16="http://schemas.microsoft.com/office/drawing/2014/main" val="10005"/>
                      </a:ext>
                    </a:extLst>
                  </a:tr>
                  <a:tr h="541415">
                    <a:tc>
                      <a:txBody>
                        <a:bodyPr/>
                        <a:lstStyle/>
                        <a:p>
                          <a:r>
                            <a:rPr lang="en-US" sz="2000" dirty="0">
                              <a:latin typeface="+mj-lt"/>
                            </a:rPr>
                            <a:t>F</a:t>
                          </a:r>
                        </a:p>
                      </a:txBody>
                      <a:tcPr/>
                    </a:tc>
                    <a:tc>
                      <a:txBody>
                        <a:bodyPr/>
                        <a:lstStyle/>
                        <a:p>
                          <a:endParaRPr lang="en-US" sz="2000" dirty="0">
                            <a:latin typeface="+mj-lt"/>
                          </a:endParaRPr>
                        </a:p>
                      </a:txBody>
                      <a:tcPr/>
                    </a:tc>
                    <a:tc>
                      <a:txBody>
                        <a:bodyPr/>
                        <a:lstStyle/>
                        <a:p>
                          <a:r>
                            <a:rPr lang="en-US" sz="2000" dirty="0">
                              <a:latin typeface="+mj-lt"/>
                            </a:rPr>
                            <a:t>$900</a:t>
                          </a:r>
                        </a:p>
                      </a:txBody>
                      <a:tcPr/>
                    </a:tc>
                    <a:tc>
                      <a:txBody>
                        <a:bodyPr/>
                        <a:lstStyle/>
                        <a:p>
                          <a:r>
                            <a:rPr lang="en-US" sz="2000" dirty="0">
                              <a:latin typeface="+mj-lt"/>
                            </a:rPr>
                            <a:t>1</a:t>
                          </a:r>
                        </a:p>
                      </a:txBody>
                      <a:tcPr/>
                    </a:tc>
                    <a:extLst>
                      <a:ext uri="{0D108BD9-81ED-4DB2-BD59-A6C34878D82A}">
                        <a16:rowId xmlns:a16="http://schemas.microsoft.com/office/drawing/2014/main" val="10006"/>
                      </a:ext>
                    </a:extLst>
                  </a:tr>
                  <a:tr h="541415">
                    <a:tc>
                      <a:txBody>
                        <a:bodyPr/>
                        <a:lstStyle/>
                        <a:p>
                          <a:r>
                            <a:rPr lang="en-US" sz="2000" dirty="0">
                              <a:latin typeface="+mj-lt"/>
                            </a:rPr>
                            <a:t>G</a:t>
                          </a:r>
                        </a:p>
                      </a:txBody>
                      <a:tcPr/>
                    </a:tc>
                    <a:tc>
                      <a:txBody>
                        <a:bodyPr/>
                        <a:lstStyle/>
                        <a:p>
                          <a:endParaRPr lang="en-US" sz="2000" dirty="0">
                            <a:latin typeface="+mj-lt"/>
                          </a:endParaRPr>
                        </a:p>
                      </a:txBody>
                      <a:tcPr/>
                    </a:tc>
                    <a:tc>
                      <a:txBody>
                        <a:bodyPr/>
                        <a:lstStyle/>
                        <a:p>
                          <a:r>
                            <a:rPr lang="en-US" sz="2000" dirty="0">
                              <a:latin typeface="+mj-lt"/>
                            </a:rPr>
                            <a:t>$300</a:t>
                          </a:r>
                        </a:p>
                      </a:txBody>
                      <a:tcPr/>
                    </a:tc>
                    <a:tc>
                      <a:txBody>
                        <a:bodyPr/>
                        <a:lstStyle/>
                        <a:p>
                          <a:r>
                            <a:rPr lang="en-US" sz="2000" dirty="0">
                              <a:latin typeface="+mj-lt"/>
                            </a:rPr>
                            <a:t>2</a:t>
                          </a:r>
                        </a:p>
                      </a:txBody>
                      <a:tcPr/>
                    </a:tc>
                    <a:extLst>
                      <a:ext uri="{0D108BD9-81ED-4DB2-BD59-A6C34878D82A}">
                        <a16:rowId xmlns:a16="http://schemas.microsoft.com/office/drawing/2014/main" val="10007"/>
                      </a:ext>
                    </a:extLst>
                  </a:tr>
                  <a:tr h="541415">
                    <a:tc>
                      <a:txBody>
                        <a:bodyPr/>
                        <a:lstStyle/>
                        <a:p>
                          <a:r>
                            <a:rPr lang="en-US" sz="2000" dirty="0">
                              <a:latin typeface="+mj-lt"/>
                            </a:rPr>
                            <a:t>H</a:t>
                          </a:r>
                        </a:p>
                      </a:txBody>
                      <a:tcPr/>
                    </a:tc>
                    <a:tc>
                      <a:txBody>
                        <a:bodyPr/>
                        <a:lstStyle/>
                        <a:p>
                          <a:endParaRPr lang="en-US" sz="2000" dirty="0">
                            <a:latin typeface="+mj-lt"/>
                          </a:endParaRPr>
                        </a:p>
                      </a:txBody>
                      <a:tcPr/>
                    </a:tc>
                    <a:tc>
                      <a:txBody>
                        <a:bodyPr/>
                        <a:lstStyle/>
                        <a:p>
                          <a:r>
                            <a:rPr lang="en-US" sz="2000" dirty="0">
                              <a:latin typeface="+mj-lt"/>
                            </a:rPr>
                            <a:t>$2000</a:t>
                          </a:r>
                        </a:p>
                      </a:txBody>
                      <a:tcPr/>
                    </a:tc>
                    <a:tc>
                      <a:txBody>
                        <a:bodyPr/>
                        <a:lstStyle/>
                        <a:p>
                          <a:r>
                            <a:rPr lang="en-US" sz="2000" dirty="0">
                              <a:latin typeface="+mj-lt"/>
                            </a:rPr>
                            <a:t>3</a:t>
                          </a:r>
                        </a:p>
                      </a:txBody>
                      <a:tcPr/>
                    </a:tc>
                    <a:extLst>
                      <a:ext uri="{0D108BD9-81ED-4DB2-BD59-A6C34878D82A}">
                        <a16:rowId xmlns:a16="http://schemas.microsoft.com/office/drawing/2014/main" val="1000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433437972"/>
                  </p:ext>
                </p:extLst>
              </p:nvPr>
            </p:nvGraphicFramePr>
            <p:xfrm>
              <a:off x="381000" y="1219200"/>
              <a:ext cx="5829093" cy="5517376"/>
            </p:xfrm>
            <a:graphic>
              <a:graphicData uri="http://schemas.openxmlformats.org/drawingml/2006/table">
                <a:tbl>
                  <a:tblPr firstRow="1" bandRow="1">
                    <a:tableStyleId>{5C22544A-7EE6-4342-B048-85BDC9FD1C3A}</a:tableStyleId>
                  </a:tblPr>
                  <a:tblGrid>
                    <a:gridCol w="1094874">
                      <a:extLst>
                        <a:ext uri="{9D8B030D-6E8A-4147-A177-3AD203B41FA5}">
                          <a16:colId xmlns:a16="http://schemas.microsoft.com/office/drawing/2014/main" val="20000"/>
                        </a:ext>
                      </a:extLst>
                    </a:gridCol>
                    <a:gridCol w="2245894">
                      <a:extLst>
                        <a:ext uri="{9D8B030D-6E8A-4147-A177-3AD203B41FA5}">
                          <a16:colId xmlns:a16="http://schemas.microsoft.com/office/drawing/2014/main" val="20001"/>
                        </a:ext>
                      </a:extLst>
                    </a:gridCol>
                    <a:gridCol w="1347537">
                      <a:extLst>
                        <a:ext uri="{9D8B030D-6E8A-4147-A177-3AD203B41FA5}">
                          <a16:colId xmlns:a16="http://schemas.microsoft.com/office/drawing/2014/main" val="20002"/>
                        </a:ext>
                      </a:extLst>
                    </a:gridCol>
                    <a:gridCol w="1140788">
                      <a:extLst>
                        <a:ext uri="{9D8B030D-6E8A-4147-A177-3AD203B41FA5}">
                          <a16:colId xmlns:a16="http://schemas.microsoft.com/office/drawing/2014/main" val="1342833191"/>
                        </a:ext>
                      </a:extLst>
                    </a:gridCol>
                  </a:tblGrid>
                  <a:tr h="934497">
                    <a:tc>
                      <a:txBody>
                        <a:bodyPr/>
                        <a:lstStyle/>
                        <a:p>
                          <a:r>
                            <a:rPr lang="en-US" dirty="0" smtClean="0"/>
                            <a:t>Activity</a:t>
                          </a:r>
                          <a:endParaRPr lang="en-US" dirty="0"/>
                        </a:p>
                      </a:txBody>
                      <a:tcPr/>
                    </a:tc>
                    <a:tc>
                      <a:txBody>
                        <a:bodyPr/>
                        <a:lstStyle/>
                        <a:p>
                          <a:r>
                            <a:rPr lang="en-US" dirty="0" smtClean="0"/>
                            <a:t>Calculation</a:t>
                          </a:r>
                          <a:endParaRPr lang="en-US" dirty="0"/>
                        </a:p>
                      </a:txBody>
                      <a:tcPr/>
                    </a:tc>
                    <a:tc>
                      <a:txBody>
                        <a:bodyPr/>
                        <a:lstStyle/>
                        <a:p>
                          <a:r>
                            <a:rPr lang="en-US" dirty="0" smtClean="0"/>
                            <a:t>Crashing Cost / Day</a:t>
                          </a:r>
                        </a:p>
                      </a:txBody>
                      <a:tcPr/>
                    </a:tc>
                    <a:tc>
                      <a:txBody>
                        <a:bodyPr/>
                        <a:lstStyle/>
                        <a:p>
                          <a:r>
                            <a:rPr lang="en-US" dirty="0" smtClean="0"/>
                            <a:t>Max</a:t>
                          </a:r>
                          <a:r>
                            <a:rPr lang="en-US" baseline="0" dirty="0" smtClean="0"/>
                            <a:t> Days</a:t>
                          </a:r>
                          <a:endParaRPr lang="en-US" dirty="0" smtClean="0"/>
                        </a:p>
                      </a:txBody>
                      <a:tcPr/>
                    </a:tc>
                    <a:extLst>
                      <a:ext uri="{0D108BD9-81ED-4DB2-BD59-A6C34878D82A}">
                        <a16:rowId xmlns:a16="http://schemas.microsoft.com/office/drawing/2014/main" val="10000"/>
                      </a:ext>
                    </a:extLst>
                  </a:tr>
                  <a:tr h="670306">
                    <a:tc>
                      <a:txBody>
                        <a:bodyPr/>
                        <a:lstStyle/>
                        <a:p>
                          <a:r>
                            <a:rPr lang="en-US" sz="2000" dirty="0" smtClean="0">
                              <a:latin typeface="+mj-lt"/>
                            </a:rPr>
                            <a:t>A</a:t>
                          </a:r>
                          <a:endParaRPr lang="en-US" sz="2000" dirty="0">
                            <a:latin typeface="+mj-lt"/>
                          </a:endParaRPr>
                        </a:p>
                      </a:txBody>
                      <a:tcPr/>
                    </a:tc>
                    <a:tc>
                      <a:txBody>
                        <a:bodyPr/>
                        <a:lstStyle/>
                        <a:p>
                          <a:endParaRPr lang="en-US"/>
                        </a:p>
                      </a:txBody>
                      <a:tcPr>
                        <a:blipFill>
                          <a:blip r:embed="rId2"/>
                          <a:stretch>
                            <a:fillRect l="-49185" t="-142342" r="-112228" b="-580180"/>
                          </a:stretch>
                        </a:blipFill>
                      </a:tcPr>
                    </a:tc>
                    <a:tc>
                      <a:txBody>
                        <a:bodyPr/>
                        <a:lstStyle/>
                        <a:p>
                          <a:r>
                            <a:rPr lang="en-US" sz="2000" dirty="0" smtClean="0">
                              <a:latin typeface="+mj-lt"/>
                            </a:rPr>
                            <a:t>$250</a:t>
                          </a:r>
                          <a:endParaRPr lang="en-US" sz="2000" dirty="0">
                            <a:latin typeface="+mj-lt"/>
                          </a:endParaRPr>
                        </a:p>
                      </a:txBody>
                      <a:tcPr/>
                    </a:tc>
                    <a:tc>
                      <a:txBody>
                        <a:bodyPr/>
                        <a:lstStyle/>
                        <a:p>
                          <a:r>
                            <a:rPr lang="en-US" sz="2000" dirty="0" smtClean="0">
                              <a:latin typeface="+mj-lt"/>
                            </a:rPr>
                            <a:t>2</a:t>
                          </a:r>
                          <a:endParaRPr lang="en-US" sz="2000" dirty="0">
                            <a:latin typeface="+mj-lt"/>
                          </a:endParaRPr>
                        </a:p>
                      </a:txBody>
                      <a:tcPr/>
                    </a:tc>
                    <a:extLst>
                      <a:ext uri="{0D108BD9-81ED-4DB2-BD59-A6C34878D82A}">
                        <a16:rowId xmlns:a16="http://schemas.microsoft.com/office/drawing/2014/main" val="10001"/>
                      </a:ext>
                    </a:extLst>
                  </a:tr>
                  <a:tr h="664083">
                    <a:tc>
                      <a:txBody>
                        <a:bodyPr/>
                        <a:lstStyle/>
                        <a:p>
                          <a:r>
                            <a:rPr lang="en-US" sz="2000" dirty="0" smtClean="0">
                              <a:latin typeface="+mj-lt"/>
                            </a:rPr>
                            <a:t>B</a:t>
                          </a:r>
                          <a:endParaRPr lang="en-US" sz="2000" dirty="0">
                            <a:latin typeface="+mj-lt"/>
                          </a:endParaRPr>
                        </a:p>
                      </a:txBody>
                      <a:tcPr/>
                    </a:tc>
                    <a:tc>
                      <a:txBody>
                        <a:bodyPr/>
                        <a:lstStyle/>
                        <a:p>
                          <a:endParaRPr lang="en-US"/>
                        </a:p>
                      </a:txBody>
                      <a:tcPr>
                        <a:blipFill>
                          <a:blip r:embed="rId2"/>
                          <a:stretch>
                            <a:fillRect l="-49185" t="-246789" r="-112228" b="-490826"/>
                          </a:stretch>
                        </a:blipFill>
                      </a:tcPr>
                    </a:tc>
                    <a:tc>
                      <a:txBody>
                        <a:bodyPr/>
                        <a:lstStyle/>
                        <a:p>
                          <a:r>
                            <a:rPr lang="en-US" sz="2000" dirty="0" smtClean="0">
                              <a:latin typeface="+mj-lt"/>
                            </a:rPr>
                            <a:t>$300</a:t>
                          </a:r>
                          <a:endParaRPr lang="en-US" sz="2000" dirty="0">
                            <a:latin typeface="+mj-lt"/>
                          </a:endParaRPr>
                        </a:p>
                      </a:txBody>
                      <a:tcPr/>
                    </a:tc>
                    <a:tc>
                      <a:txBody>
                        <a:bodyPr/>
                        <a:lstStyle/>
                        <a:p>
                          <a:r>
                            <a:rPr lang="en-US" sz="2000" dirty="0" smtClean="0">
                              <a:latin typeface="+mj-lt"/>
                            </a:rPr>
                            <a:t>1</a:t>
                          </a:r>
                          <a:endParaRPr lang="en-US" sz="2000" dirty="0">
                            <a:latin typeface="+mj-lt"/>
                          </a:endParaRPr>
                        </a:p>
                      </a:txBody>
                      <a:tcPr/>
                    </a:tc>
                    <a:extLst>
                      <a:ext uri="{0D108BD9-81ED-4DB2-BD59-A6C34878D82A}">
                        <a16:rowId xmlns:a16="http://schemas.microsoft.com/office/drawing/2014/main" val="10002"/>
                      </a:ext>
                    </a:extLst>
                  </a:tr>
                  <a:tr h="541415">
                    <a:tc>
                      <a:txBody>
                        <a:bodyPr/>
                        <a:lstStyle/>
                        <a:p>
                          <a:r>
                            <a:rPr lang="en-US" sz="2000" dirty="0" smtClean="0">
                              <a:latin typeface="+mj-lt"/>
                            </a:rPr>
                            <a:t>C</a:t>
                          </a:r>
                          <a:endParaRPr lang="en-US" sz="2000" dirty="0">
                            <a:latin typeface="+mj-lt"/>
                          </a:endParaRPr>
                        </a:p>
                      </a:txBody>
                      <a:tcPr/>
                    </a:tc>
                    <a:tc>
                      <a:txBody>
                        <a:bodyPr/>
                        <a:lstStyle/>
                        <a:p>
                          <a:endParaRPr lang="en-US" sz="2000">
                            <a:latin typeface="+mj-lt"/>
                          </a:endParaRPr>
                        </a:p>
                      </a:txBody>
                      <a:tcPr/>
                    </a:tc>
                    <a:tc>
                      <a:txBody>
                        <a:bodyPr/>
                        <a:lstStyle/>
                        <a:p>
                          <a:r>
                            <a:rPr lang="en-US" sz="2000" dirty="0" smtClean="0">
                              <a:latin typeface="+mj-lt"/>
                            </a:rPr>
                            <a:t>$1500</a:t>
                          </a:r>
                          <a:endParaRPr lang="en-US" sz="2000" dirty="0">
                            <a:latin typeface="+mj-lt"/>
                          </a:endParaRPr>
                        </a:p>
                      </a:txBody>
                      <a:tcPr/>
                    </a:tc>
                    <a:tc>
                      <a:txBody>
                        <a:bodyPr/>
                        <a:lstStyle/>
                        <a:p>
                          <a:r>
                            <a:rPr lang="en-US" sz="2000" dirty="0" smtClean="0">
                              <a:latin typeface="+mj-lt"/>
                            </a:rPr>
                            <a:t>1</a:t>
                          </a:r>
                          <a:endParaRPr lang="en-US" sz="2000" dirty="0">
                            <a:latin typeface="+mj-lt"/>
                          </a:endParaRPr>
                        </a:p>
                      </a:txBody>
                      <a:tcPr/>
                    </a:tc>
                    <a:extLst>
                      <a:ext uri="{0D108BD9-81ED-4DB2-BD59-A6C34878D82A}">
                        <a16:rowId xmlns:a16="http://schemas.microsoft.com/office/drawing/2014/main" val="10003"/>
                      </a:ext>
                    </a:extLst>
                  </a:tr>
                  <a:tr h="541415">
                    <a:tc>
                      <a:txBody>
                        <a:bodyPr/>
                        <a:lstStyle/>
                        <a:p>
                          <a:r>
                            <a:rPr lang="en-US" sz="2000" dirty="0" smtClean="0">
                              <a:latin typeface="+mj-lt"/>
                            </a:rPr>
                            <a:t>D</a:t>
                          </a:r>
                          <a:endParaRPr lang="en-US" sz="2000" dirty="0">
                            <a:latin typeface="+mj-lt"/>
                          </a:endParaRPr>
                        </a:p>
                      </a:txBody>
                      <a:tcPr/>
                    </a:tc>
                    <a:tc>
                      <a:txBody>
                        <a:bodyPr/>
                        <a:lstStyle/>
                        <a:p>
                          <a:endParaRPr lang="en-US" sz="2000">
                            <a:latin typeface="+mj-lt"/>
                          </a:endParaRPr>
                        </a:p>
                      </a:txBody>
                      <a:tcPr/>
                    </a:tc>
                    <a:tc>
                      <a:txBody>
                        <a:bodyPr/>
                        <a:lstStyle/>
                        <a:p>
                          <a:r>
                            <a:rPr lang="en-US" sz="2000" dirty="0" smtClean="0">
                              <a:latin typeface="+mj-lt"/>
                            </a:rPr>
                            <a:t>-</a:t>
                          </a:r>
                          <a:endParaRPr lang="en-US" sz="2000" dirty="0">
                            <a:latin typeface="+mj-lt"/>
                          </a:endParaRPr>
                        </a:p>
                      </a:txBody>
                      <a:tcPr/>
                    </a:tc>
                    <a:tc>
                      <a:txBody>
                        <a:bodyPr/>
                        <a:lstStyle/>
                        <a:p>
                          <a:r>
                            <a:rPr lang="en-US" sz="2000" dirty="0" smtClean="0">
                              <a:latin typeface="+mj-lt"/>
                            </a:rPr>
                            <a:t>0</a:t>
                          </a:r>
                          <a:endParaRPr lang="en-US" sz="2000" dirty="0">
                            <a:latin typeface="+mj-lt"/>
                          </a:endParaRPr>
                        </a:p>
                      </a:txBody>
                      <a:tcPr/>
                    </a:tc>
                    <a:extLst>
                      <a:ext uri="{0D108BD9-81ED-4DB2-BD59-A6C34878D82A}">
                        <a16:rowId xmlns:a16="http://schemas.microsoft.com/office/drawing/2014/main" val="10004"/>
                      </a:ext>
                    </a:extLst>
                  </a:tr>
                  <a:tr h="541415">
                    <a:tc>
                      <a:txBody>
                        <a:bodyPr/>
                        <a:lstStyle/>
                        <a:p>
                          <a:r>
                            <a:rPr lang="en-US" sz="2000" dirty="0" smtClean="0">
                              <a:latin typeface="+mj-lt"/>
                            </a:rPr>
                            <a:t>E</a:t>
                          </a:r>
                          <a:endParaRPr lang="en-US" sz="2000" dirty="0">
                            <a:latin typeface="+mj-lt"/>
                          </a:endParaRPr>
                        </a:p>
                      </a:txBody>
                      <a:tcPr/>
                    </a:tc>
                    <a:tc>
                      <a:txBody>
                        <a:bodyPr/>
                        <a:lstStyle/>
                        <a:p>
                          <a:endParaRPr lang="en-US" sz="2000">
                            <a:latin typeface="+mj-lt"/>
                          </a:endParaRPr>
                        </a:p>
                      </a:txBody>
                      <a:tcPr/>
                    </a:tc>
                    <a:tc>
                      <a:txBody>
                        <a:bodyPr/>
                        <a:lstStyle/>
                        <a:p>
                          <a:r>
                            <a:rPr lang="en-US" sz="2000" dirty="0" smtClean="0">
                              <a:latin typeface="+mj-lt"/>
                            </a:rPr>
                            <a:t>$1750</a:t>
                          </a:r>
                          <a:endParaRPr lang="en-US" sz="2000" dirty="0">
                            <a:latin typeface="+mj-lt"/>
                          </a:endParaRPr>
                        </a:p>
                      </a:txBody>
                      <a:tcPr/>
                    </a:tc>
                    <a:tc>
                      <a:txBody>
                        <a:bodyPr/>
                        <a:lstStyle/>
                        <a:p>
                          <a:r>
                            <a:rPr lang="en-US" sz="2000" dirty="0" smtClean="0">
                              <a:latin typeface="+mj-lt"/>
                            </a:rPr>
                            <a:t>3</a:t>
                          </a:r>
                          <a:endParaRPr lang="en-US" sz="2000" dirty="0">
                            <a:latin typeface="+mj-lt"/>
                          </a:endParaRPr>
                        </a:p>
                      </a:txBody>
                      <a:tcPr/>
                    </a:tc>
                    <a:extLst>
                      <a:ext uri="{0D108BD9-81ED-4DB2-BD59-A6C34878D82A}">
                        <a16:rowId xmlns:a16="http://schemas.microsoft.com/office/drawing/2014/main" val="10005"/>
                      </a:ext>
                    </a:extLst>
                  </a:tr>
                  <a:tr h="541415">
                    <a:tc>
                      <a:txBody>
                        <a:bodyPr/>
                        <a:lstStyle/>
                        <a:p>
                          <a:r>
                            <a:rPr lang="en-US" sz="2000" dirty="0" smtClean="0">
                              <a:latin typeface="+mj-lt"/>
                            </a:rPr>
                            <a:t>F</a:t>
                          </a:r>
                          <a:endParaRPr lang="en-US" sz="2000" dirty="0">
                            <a:latin typeface="+mj-lt"/>
                          </a:endParaRPr>
                        </a:p>
                      </a:txBody>
                      <a:tcPr/>
                    </a:tc>
                    <a:tc>
                      <a:txBody>
                        <a:bodyPr/>
                        <a:lstStyle/>
                        <a:p>
                          <a:endParaRPr lang="en-US" sz="2000">
                            <a:latin typeface="+mj-lt"/>
                          </a:endParaRPr>
                        </a:p>
                      </a:txBody>
                      <a:tcPr/>
                    </a:tc>
                    <a:tc>
                      <a:txBody>
                        <a:bodyPr/>
                        <a:lstStyle/>
                        <a:p>
                          <a:r>
                            <a:rPr lang="en-US" sz="2000" dirty="0" smtClean="0">
                              <a:latin typeface="+mj-lt"/>
                            </a:rPr>
                            <a:t>$900</a:t>
                          </a:r>
                          <a:endParaRPr lang="en-US" sz="2000" dirty="0">
                            <a:latin typeface="+mj-lt"/>
                          </a:endParaRPr>
                        </a:p>
                      </a:txBody>
                      <a:tcPr/>
                    </a:tc>
                    <a:tc>
                      <a:txBody>
                        <a:bodyPr/>
                        <a:lstStyle/>
                        <a:p>
                          <a:r>
                            <a:rPr lang="en-US" sz="2000" dirty="0" smtClean="0">
                              <a:latin typeface="+mj-lt"/>
                            </a:rPr>
                            <a:t>1</a:t>
                          </a:r>
                          <a:endParaRPr lang="en-US" sz="2000" dirty="0">
                            <a:latin typeface="+mj-lt"/>
                          </a:endParaRPr>
                        </a:p>
                      </a:txBody>
                      <a:tcPr/>
                    </a:tc>
                    <a:extLst>
                      <a:ext uri="{0D108BD9-81ED-4DB2-BD59-A6C34878D82A}">
                        <a16:rowId xmlns:a16="http://schemas.microsoft.com/office/drawing/2014/main" val="10006"/>
                      </a:ext>
                    </a:extLst>
                  </a:tr>
                  <a:tr h="541415">
                    <a:tc>
                      <a:txBody>
                        <a:bodyPr/>
                        <a:lstStyle/>
                        <a:p>
                          <a:r>
                            <a:rPr lang="en-US" sz="2000" dirty="0" smtClean="0">
                              <a:latin typeface="+mj-lt"/>
                            </a:rPr>
                            <a:t>G</a:t>
                          </a:r>
                          <a:endParaRPr lang="en-US" sz="2000" dirty="0">
                            <a:latin typeface="+mj-lt"/>
                          </a:endParaRPr>
                        </a:p>
                      </a:txBody>
                      <a:tcPr/>
                    </a:tc>
                    <a:tc>
                      <a:txBody>
                        <a:bodyPr/>
                        <a:lstStyle/>
                        <a:p>
                          <a:endParaRPr lang="en-US" sz="2000" dirty="0">
                            <a:latin typeface="+mj-lt"/>
                          </a:endParaRPr>
                        </a:p>
                      </a:txBody>
                      <a:tcPr/>
                    </a:tc>
                    <a:tc>
                      <a:txBody>
                        <a:bodyPr/>
                        <a:lstStyle/>
                        <a:p>
                          <a:r>
                            <a:rPr lang="en-US" sz="2000" dirty="0" smtClean="0">
                              <a:latin typeface="+mj-lt"/>
                            </a:rPr>
                            <a:t>$300</a:t>
                          </a:r>
                          <a:endParaRPr lang="en-US" sz="2000" dirty="0">
                            <a:latin typeface="+mj-lt"/>
                          </a:endParaRPr>
                        </a:p>
                      </a:txBody>
                      <a:tcPr/>
                    </a:tc>
                    <a:tc>
                      <a:txBody>
                        <a:bodyPr/>
                        <a:lstStyle/>
                        <a:p>
                          <a:r>
                            <a:rPr lang="en-US" sz="2000" dirty="0" smtClean="0">
                              <a:latin typeface="+mj-lt"/>
                            </a:rPr>
                            <a:t>2</a:t>
                          </a:r>
                          <a:endParaRPr lang="en-US" sz="2000" dirty="0">
                            <a:latin typeface="+mj-lt"/>
                          </a:endParaRPr>
                        </a:p>
                      </a:txBody>
                      <a:tcPr/>
                    </a:tc>
                    <a:extLst>
                      <a:ext uri="{0D108BD9-81ED-4DB2-BD59-A6C34878D82A}">
                        <a16:rowId xmlns:a16="http://schemas.microsoft.com/office/drawing/2014/main" val="10007"/>
                      </a:ext>
                    </a:extLst>
                  </a:tr>
                  <a:tr h="541415">
                    <a:tc>
                      <a:txBody>
                        <a:bodyPr/>
                        <a:lstStyle/>
                        <a:p>
                          <a:r>
                            <a:rPr lang="en-US" sz="2000" dirty="0" smtClean="0">
                              <a:latin typeface="+mj-lt"/>
                            </a:rPr>
                            <a:t>H</a:t>
                          </a:r>
                          <a:endParaRPr lang="en-US" sz="2000" dirty="0">
                            <a:latin typeface="+mj-lt"/>
                          </a:endParaRPr>
                        </a:p>
                      </a:txBody>
                      <a:tcPr/>
                    </a:tc>
                    <a:tc>
                      <a:txBody>
                        <a:bodyPr/>
                        <a:lstStyle/>
                        <a:p>
                          <a:endParaRPr lang="en-US" sz="2000" dirty="0">
                            <a:latin typeface="+mj-lt"/>
                          </a:endParaRPr>
                        </a:p>
                      </a:txBody>
                      <a:tcPr/>
                    </a:tc>
                    <a:tc>
                      <a:txBody>
                        <a:bodyPr/>
                        <a:lstStyle/>
                        <a:p>
                          <a:r>
                            <a:rPr lang="en-US" sz="2000" dirty="0" smtClean="0">
                              <a:latin typeface="+mj-lt"/>
                            </a:rPr>
                            <a:t>$2000</a:t>
                          </a:r>
                          <a:endParaRPr lang="en-US" sz="2000" dirty="0">
                            <a:latin typeface="+mj-lt"/>
                          </a:endParaRPr>
                        </a:p>
                      </a:txBody>
                      <a:tcPr/>
                    </a:tc>
                    <a:tc>
                      <a:txBody>
                        <a:bodyPr/>
                        <a:lstStyle/>
                        <a:p>
                          <a:r>
                            <a:rPr lang="en-US" sz="2000" dirty="0" smtClean="0">
                              <a:latin typeface="+mj-lt"/>
                            </a:rPr>
                            <a:t>3</a:t>
                          </a:r>
                          <a:endParaRPr lang="en-US" sz="2000" dirty="0">
                            <a:latin typeface="+mj-lt"/>
                          </a:endParaRPr>
                        </a:p>
                      </a:txBody>
                      <a:tcPr/>
                    </a:tc>
                    <a:extLst>
                      <a:ext uri="{0D108BD9-81ED-4DB2-BD59-A6C34878D82A}">
                        <a16:rowId xmlns:a16="http://schemas.microsoft.com/office/drawing/2014/main" val="10008"/>
                      </a:ext>
                    </a:extLst>
                  </a:tr>
                </a:tbl>
              </a:graphicData>
            </a:graphic>
          </p:graphicFrame>
        </mc:Fallback>
      </mc:AlternateContent>
      <p:sp>
        <p:nvSpPr>
          <p:cNvPr id="5" name="Rectangle 4"/>
          <p:cNvSpPr/>
          <p:nvPr/>
        </p:nvSpPr>
        <p:spPr>
          <a:xfrm>
            <a:off x="5852618" y="2963578"/>
            <a:ext cx="2944109" cy="267765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CA" sz="2400" dirty="0">
                <a:solidFill>
                  <a:schemeClr val="bg1"/>
                </a:solidFill>
              </a:rPr>
              <a:t>#2, </a:t>
            </a:r>
            <a:r>
              <a:rPr lang="en-CA" sz="2400" b="1" dirty="0">
                <a:solidFill>
                  <a:srgbClr val="FF0000"/>
                </a:solidFill>
              </a:rPr>
              <a:t>write (use one of the files on the next slide)</a:t>
            </a:r>
            <a:r>
              <a:rPr lang="en-CA" sz="2400" dirty="0">
                <a:solidFill>
                  <a:schemeClr val="bg1"/>
                </a:solidFill>
              </a:rPr>
              <a:t> numbers on the network diagram for a</a:t>
            </a:r>
            <a:r>
              <a:rPr lang="en-CA" sz="2400" b="1" dirty="0">
                <a:solidFill>
                  <a:srgbClr val="FF0000"/>
                </a:solidFill>
              </a:rPr>
              <a:t> forwards and backwards pass</a:t>
            </a:r>
          </a:p>
        </p:txBody>
      </p:sp>
      <p:sp>
        <p:nvSpPr>
          <p:cNvPr id="6" name="Rectangle 5"/>
          <p:cNvSpPr/>
          <p:nvPr/>
        </p:nvSpPr>
        <p:spPr>
          <a:xfrm>
            <a:off x="5852619" y="1457262"/>
            <a:ext cx="2944109" cy="12003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CA" sz="2400" dirty="0"/>
              <a:t>#1, calculate the crashing cost per day on the sheet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3510" y="62120"/>
            <a:ext cx="457033" cy="457033"/>
          </a:xfrm>
          <a:prstGeom prst="rect">
            <a:avLst/>
          </a:prstGeom>
        </p:spPr>
      </p:pic>
    </p:spTree>
    <p:extLst>
      <p:ext uri="{BB962C8B-B14F-4D97-AF65-F5344CB8AC3E}">
        <p14:creationId xmlns:p14="http://schemas.microsoft.com/office/powerpoint/2010/main" val="1747012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555" y="137026"/>
            <a:ext cx="8574934" cy="1143000"/>
          </a:xfrm>
        </p:spPr>
        <p:txBody>
          <a:bodyPr>
            <a:noAutofit/>
          </a:bodyPr>
          <a:lstStyle/>
          <a:p>
            <a:r>
              <a:rPr lang="en-US" sz="2200" dirty="0"/>
              <a:t>We’ve used our predecessors to create a network diagram, let’s figure out what activities are on the critical path and worth initial crashing</a:t>
            </a:r>
          </a:p>
        </p:txBody>
      </p:sp>
      <p:sp>
        <p:nvSpPr>
          <p:cNvPr id="3" name="Slide Number Placeholder 2"/>
          <p:cNvSpPr>
            <a:spLocks noGrp="1"/>
          </p:cNvSpPr>
          <p:nvPr>
            <p:ph type="sldNum" sz="quarter" idx="10"/>
          </p:nvPr>
        </p:nvSpPr>
        <p:spPr>
          <a:xfrm>
            <a:off x="7924800" y="6233527"/>
            <a:ext cx="762000" cy="365125"/>
          </a:xfrm>
        </p:spPr>
        <p:txBody>
          <a:bodyPr/>
          <a:lstStyle/>
          <a:p>
            <a:pPr>
              <a:defRPr/>
            </a:pPr>
            <a:fld id="{F884FA92-480B-47F7-AE0E-CCD2E8D3A379}" type="slidenum">
              <a:rPr lang="en-US" smtClean="0"/>
              <a:pPr>
                <a:defRPr/>
              </a:pPr>
              <a:t>19</a:t>
            </a:fld>
            <a:endParaRPr lang="en-US" dirty="0"/>
          </a:p>
        </p:txBody>
      </p:sp>
      <p:grpSp>
        <p:nvGrpSpPr>
          <p:cNvPr id="15" name="Group 14"/>
          <p:cNvGrpSpPr/>
          <p:nvPr/>
        </p:nvGrpSpPr>
        <p:grpSpPr>
          <a:xfrm>
            <a:off x="565517" y="970923"/>
            <a:ext cx="7434273" cy="4344148"/>
            <a:chOff x="533400" y="1282893"/>
            <a:chExt cx="8159750" cy="5029200"/>
          </a:xfrm>
        </p:grpSpPr>
        <p:pic>
          <p:nvPicPr>
            <p:cNvPr id="4" name="Picture 3" descr="FG_10_014"/>
            <p:cNvPicPr>
              <a:picLocks noChangeAspect="1" noChangeArrowheads="1"/>
            </p:cNvPicPr>
            <p:nvPr/>
          </p:nvPicPr>
          <p:blipFill>
            <a:blip r:embed="rId3"/>
            <a:srcRect/>
            <a:stretch>
              <a:fillRect/>
            </a:stretch>
          </p:blipFill>
          <p:spPr bwMode="auto">
            <a:xfrm>
              <a:off x="533400" y="1282893"/>
              <a:ext cx="8159750" cy="5029200"/>
            </a:xfrm>
            <a:prstGeom prst="rect">
              <a:avLst/>
            </a:prstGeom>
            <a:noFill/>
            <a:ln w="9525">
              <a:noFill/>
              <a:miter lim="800000"/>
              <a:headEnd/>
              <a:tailEnd/>
            </a:ln>
          </p:spPr>
        </p:pic>
        <p:sp>
          <p:nvSpPr>
            <p:cNvPr id="5" name="TextBox 4"/>
            <p:cNvSpPr txBox="1"/>
            <p:nvPr/>
          </p:nvSpPr>
          <p:spPr>
            <a:xfrm>
              <a:off x="838200" y="3186480"/>
              <a:ext cx="381000" cy="369332"/>
            </a:xfrm>
            <a:prstGeom prst="rect">
              <a:avLst/>
            </a:prstGeom>
            <a:solidFill>
              <a:schemeClr val="bg1"/>
            </a:solidFill>
          </p:spPr>
          <p:txBody>
            <a:bodyPr wrap="square" rtlCol="0">
              <a:spAutoFit/>
            </a:bodyPr>
            <a:lstStyle/>
            <a:p>
              <a:r>
                <a:rPr lang="en-US" dirty="0"/>
                <a:t>5</a:t>
              </a:r>
            </a:p>
          </p:txBody>
        </p:sp>
        <p:sp>
          <p:nvSpPr>
            <p:cNvPr id="6" name="TextBox 5"/>
            <p:cNvSpPr txBox="1"/>
            <p:nvPr/>
          </p:nvSpPr>
          <p:spPr>
            <a:xfrm>
              <a:off x="2812898" y="1562224"/>
              <a:ext cx="228600" cy="369331"/>
            </a:xfrm>
            <a:prstGeom prst="rect">
              <a:avLst/>
            </a:prstGeom>
            <a:solidFill>
              <a:schemeClr val="bg1"/>
            </a:solidFill>
          </p:spPr>
          <p:txBody>
            <a:bodyPr wrap="square" rtlCol="0">
              <a:spAutoFit/>
            </a:bodyPr>
            <a:lstStyle/>
            <a:p>
              <a:r>
                <a:rPr lang="en-US" dirty="0"/>
                <a:t>7</a:t>
              </a:r>
            </a:p>
          </p:txBody>
        </p:sp>
        <p:sp>
          <p:nvSpPr>
            <p:cNvPr id="7" name="TextBox 6"/>
            <p:cNvSpPr txBox="1"/>
            <p:nvPr/>
          </p:nvSpPr>
          <p:spPr>
            <a:xfrm>
              <a:off x="2819400" y="3196797"/>
              <a:ext cx="228600" cy="369332"/>
            </a:xfrm>
            <a:prstGeom prst="rect">
              <a:avLst/>
            </a:prstGeom>
            <a:solidFill>
              <a:schemeClr val="bg1"/>
            </a:solidFill>
            <a:ln>
              <a:noFill/>
            </a:ln>
          </p:spPr>
          <p:txBody>
            <a:bodyPr wrap="square" rtlCol="0">
              <a:spAutoFit/>
            </a:bodyPr>
            <a:lstStyle/>
            <a:p>
              <a:r>
                <a:rPr lang="en-US" dirty="0"/>
                <a:t>3</a:t>
              </a:r>
            </a:p>
          </p:txBody>
        </p:sp>
        <p:sp>
          <p:nvSpPr>
            <p:cNvPr id="9" name="TextBox 8"/>
            <p:cNvSpPr txBox="1"/>
            <p:nvPr/>
          </p:nvSpPr>
          <p:spPr>
            <a:xfrm>
              <a:off x="4876800" y="3186480"/>
              <a:ext cx="304800" cy="369332"/>
            </a:xfrm>
            <a:prstGeom prst="rect">
              <a:avLst/>
            </a:prstGeom>
            <a:solidFill>
              <a:schemeClr val="bg1"/>
            </a:solidFill>
          </p:spPr>
          <p:txBody>
            <a:bodyPr wrap="square" rtlCol="0">
              <a:spAutoFit/>
            </a:bodyPr>
            <a:lstStyle/>
            <a:p>
              <a:r>
                <a:rPr lang="en-US" dirty="0"/>
                <a:t>9</a:t>
              </a:r>
            </a:p>
          </p:txBody>
        </p:sp>
        <p:sp>
          <p:nvSpPr>
            <p:cNvPr id="10" name="TextBox 9"/>
            <p:cNvSpPr txBox="1"/>
            <p:nvPr/>
          </p:nvSpPr>
          <p:spPr>
            <a:xfrm>
              <a:off x="6068483" y="1531025"/>
              <a:ext cx="204656" cy="427574"/>
            </a:xfrm>
            <a:prstGeom prst="rect">
              <a:avLst/>
            </a:prstGeom>
            <a:solidFill>
              <a:schemeClr val="bg1"/>
            </a:solidFill>
          </p:spPr>
          <p:txBody>
            <a:bodyPr wrap="square" rtlCol="0">
              <a:spAutoFit/>
            </a:bodyPr>
            <a:lstStyle/>
            <a:p>
              <a:r>
                <a:rPr lang="en-US" dirty="0"/>
                <a:t>4</a:t>
              </a:r>
            </a:p>
          </p:txBody>
        </p:sp>
        <p:sp>
          <p:nvSpPr>
            <p:cNvPr id="12" name="TextBox 11"/>
            <p:cNvSpPr txBox="1"/>
            <p:nvPr/>
          </p:nvSpPr>
          <p:spPr>
            <a:xfrm>
              <a:off x="8077200" y="3186480"/>
              <a:ext cx="304800" cy="369332"/>
            </a:xfrm>
            <a:prstGeom prst="rect">
              <a:avLst/>
            </a:prstGeom>
            <a:solidFill>
              <a:schemeClr val="bg1"/>
            </a:solidFill>
          </p:spPr>
          <p:txBody>
            <a:bodyPr wrap="square" rtlCol="0">
              <a:spAutoFit/>
            </a:bodyPr>
            <a:lstStyle/>
            <a:p>
              <a:r>
                <a:rPr lang="en-US" dirty="0"/>
                <a:t>8</a:t>
              </a:r>
            </a:p>
          </p:txBody>
        </p:sp>
        <p:sp>
          <p:nvSpPr>
            <p:cNvPr id="11" name="TextBox 10"/>
            <p:cNvSpPr txBox="1"/>
            <p:nvPr/>
          </p:nvSpPr>
          <p:spPr>
            <a:xfrm>
              <a:off x="6096000" y="4684183"/>
              <a:ext cx="228600" cy="369332"/>
            </a:xfrm>
            <a:prstGeom prst="rect">
              <a:avLst/>
            </a:prstGeom>
            <a:solidFill>
              <a:schemeClr val="bg1"/>
            </a:solidFill>
            <a:ln>
              <a:solidFill>
                <a:schemeClr val="bg1"/>
              </a:solidFill>
            </a:ln>
          </p:spPr>
          <p:txBody>
            <a:bodyPr wrap="square" rtlCol="0">
              <a:spAutoFit/>
            </a:bodyPr>
            <a:lstStyle/>
            <a:p>
              <a:r>
                <a:rPr lang="en-US" dirty="0"/>
                <a:t>6</a:t>
              </a:r>
            </a:p>
          </p:txBody>
        </p:sp>
      </p:grpSp>
      <p:sp>
        <p:nvSpPr>
          <p:cNvPr id="14" name="TextBox 13"/>
          <p:cNvSpPr txBox="1"/>
          <p:nvPr/>
        </p:nvSpPr>
        <p:spPr>
          <a:xfrm>
            <a:off x="565517" y="5581952"/>
            <a:ext cx="7359283" cy="107721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CA" sz="1600" b="1" dirty="0">
                <a:solidFill>
                  <a:schemeClr val="tx1"/>
                </a:solidFill>
              </a:rPr>
              <a:t>Do a forward and backward pass by:</a:t>
            </a:r>
          </a:p>
          <a:p>
            <a:pPr marL="285750" indent="-285750">
              <a:buFont typeface="Arial" panose="020B0604020202020204" pitchFamily="34" charset="0"/>
              <a:buChar char="•"/>
            </a:pPr>
            <a:r>
              <a:rPr lang="en-CA" sz="1600" b="1" dirty="0">
                <a:solidFill>
                  <a:srgbClr val="FF0000"/>
                </a:solidFill>
              </a:rPr>
              <a:t>Open the M5 EXCEL HANDOUT </a:t>
            </a:r>
            <a:r>
              <a:rPr lang="en-CA" sz="1600" b="1" dirty="0">
                <a:solidFill>
                  <a:schemeClr val="tx1"/>
                </a:solidFill>
              </a:rPr>
              <a:t>file and enter numbers in Excel (or print out the file) </a:t>
            </a:r>
          </a:p>
          <a:p>
            <a:pPr marL="285750" indent="-285750">
              <a:buFont typeface="Arial" panose="020B0604020202020204" pitchFamily="34" charset="0"/>
              <a:buChar char="•"/>
            </a:pPr>
            <a:r>
              <a:rPr lang="en-CA" sz="1600" b="1" dirty="0">
                <a:solidFill>
                  <a:schemeClr val="tx1"/>
                </a:solidFill>
              </a:rPr>
              <a:t>Or draw the diagram on a blank sheet of paper</a:t>
            </a:r>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7749" y="5193551"/>
            <a:ext cx="602003" cy="637992"/>
          </a:xfrm>
          <a:prstGeom prst="rect">
            <a:avLst/>
          </a:prstGeom>
        </p:spPr>
      </p:pic>
      <p:sp>
        <p:nvSpPr>
          <p:cNvPr id="18" name="Octagon 17"/>
          <p:cNvSpPr>
            <a:spLocks noChangeAspect="1"/>
          </p:cNvSpPr>
          <p:nvPr/>
        </p:nvSpPr>
        <p:spPr>
          <a:xfrm>
            <a:off x="8455617" y="5895500"/>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grpSp>
        <p:nvGrpSpPr>
          <p:cNvPr id="28" name="Group 27"/>
          <p:cNvGrpSpPr/>
          <p:nvPr/>
        </p:nvGrpSpPr>
        <p:grpSpPr>
          <a:xfrm>
            <a:off x="7634229" y="3982602"/>
            <a:ext cx="492233" cy="609251"/>
            <a:chOff x="7871950" y="1738712"/>
            <a:chExt cx="1109568" cy="1457070"/>
          </a:xfrm>
        </p:grpSpPr>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71950" y="1738712"/>
              <a:ext cx="1109568" cy="1457070"/>
            </a:xfrm>
            <a:prstGeom prst="rect">
              <a:avLst/>
            </a:prstGeom>
          </p:spPr>
        </p:pic>
        <p:sp>
          <p:nvSpPr>
            <p:cNvPr id="30" name="TextBox 29"/>
            <p:cNvSpPr txBox="1"/>
            <p:nvPr/>
          </p:nvSpPr>
          <p:spPr>
            <a:xfrm>
              <a:off x="7897668" y="1978833"/>
              <a:ext cx="1041076" cy="910856"/>
            </a:xfrm>
            <a:prstGeom prst="rect">
              <a:avLst/>
            </a:prstGeom>
            <a:noFill/>
          </p:spPr>
          <p:txBody>
            <a:bodyPr wrap="square" rtlCol="0">
              <a:spAutoFit/>
            </a:bodyPr>
            <a:lstStyle/>
            <a:p>
              <a:pPr algn="ctr"/>
              <a:r>
                <a:rPr lang="en-CA" sz="1050" dirty="0">
                  <a:solidFill>
                    <a:prstClr val="black"/>
                  </a:solidFill>
                  <a:latin typeface="Arial" panose="020B0604020202020204" pitchFamily="34" charset="0"/>
                  <a:cs typeface="Arial" panose="020B0604020202020204" pitchFamily="34" charset="0"/>
                </a:rPr>
                <a:t>Printout</a:t>
              </a:r>
              <a:endParaRPr lang="en-CA" sz="1050" dirty="0">
                <a:solidFill>
                  <a:prstClr val="black"/>
                </a:solidFill>
                <a:latin typeface="Calibri"/>
              </a:endParaRPr>
            </a:p>
          </p:txBody>
        </p:sp>
      </p:grpSp>
      <p:grpSp>
        <p:nvGrpSpPr>
          <p:cNvPr id="31" name="Group 30"/>
          <p:cNvGrpSpPr/>
          <p:nvPr/>
        </p:nvGrpSpPr>
        <p:grpSpPr>
          <a:xfrm>
            <a:off x="7062461" y="3976074"/>
            <a:ext cx="492233" cy="609251"/>
            <a:chOff x="7871950" y="1738712"/>
            <a:chExt cx="1109568" cy="1457070"/>
          </a:xfrm>
        </p:grpSpPr>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71950" y="1738712"/>
              <a:ext cx="1109568" cy="1457070"/>
            </a:xfrm>
            <a:prstGeom prst="rect">
              <a:avLst/>
            </a:prstGeom>
          </p:spPr>
        </p:pic>
        <p:sp>
          <p:nvSpPr>
            <p:cNvPr id="33" name="TextBox 32"/>
            <p:cNvSpPr txBox="1"/>
            <p:nvPr/>
          </p:nvSpPr>
          <p:spPr>
            <a:xfrm>
              <a:off x="7897668" y="1978833"/>
              <a:ext cx="1041076" cy="809678"/>
            </a:xfrm>
            <a:prstGeom prst="rect">
              <a:avLst/>
            </a:prstGeom>
            <a:noFill/>
          </p:spPr>
          <p:txBody>
            <a:bodyPr wrap="square" rtlCol="0">
              <a:spAutoFit/>
            </a:bodyPr>
            <a:lstStyle/>
            <a:p>
              <a:pPr algn="ctr"/>
              <a:r>
                <a:rPr lang="en-CA" sz="800" dirty="0">
                  <a:solidFill>
                    <a:prstClr val="black"/>
                  </a:solidFill>
                  <a:latin typeface="Arial" panose="020B0604020202020204" pitchFamily="34" charset="0"/>
                  <a:cs typeface="Arial" panose="020B0604020202020204" pitchFamily="34" charset="0"/>
                </a:rPr>
                <a:t>Use</a:t>
              </a:r>
              <a:br>
                <a:rPr lang="en-CA" sz="800" dirty="0">
                  <a:solidFill>
                    <a:prstClr val="black"/>
                  </a:solidFill>
                  <a:latin typeface="Arial" panose="020B0604020202020204" pitchFamily="34" charset="0"/>
                  <a:cs typeface="Arial" panose="020B0604020202020204" pitchFamily="34" charset="0"/>
                </a:rPr>
              </a:br>
              <a:r>
                <a:rPr lang="en-CA" sz="800" dirty="0">
                  <a:solidFill>
                    <a:prstClr val="black"/>
                  </a:solidFill>
                  <a:latin typeface="Arial" panose="020B0604020202020204" pitchFamily="34" charset="0"/>
                  <a:cs typeface="Arial" panose="020B0604020202020204" pitchFamily="34" charset="0"/>
                </a:rPr>
                <a:t>Excel</a:t>
              </a:r>
              <a:endParaRPr lang="en-CA" sz="800" dirty="0">
                <a:solidFill>
                  <a:prstClr val="black"/>
                </a:solidFill>
                <a:latin typeface="Calibri"/>
              </a:endParaRPr>
            </a:p>
          </p:txBody>
        </p:sp>
      </p:grpSp>
      <p:sp>
        <p:nvSpPr>
          <p:cNvPr id="16" name="TextBox 15">
            <a:extLst>
              <a:ext uri="{FF2B5EF4-FFF2-40B4-BE49-F238E27FC236}">
                <a16:creationId xmlns:a16="http://schemas.microsoft.com/office/drawing/2014/main" id="{11153247-40BA-E44E-7A6E-E8C6FEFFEC45}"/>
              </a:ext>
            </a:extLst>
          </p:cNvPr>
          <p:cNvSpPr txBox="1"/>
          <p:nvPr/>
        </p:nvSpPr>
        <p:spPr>
          <a:xfrm>
            <a:off x="3875362" y="4706346"/>
            <a:ext cx="4251100" cy="307777"/>
          </a:xfrm>
          <a:prstGeom prst="rect">
            <a:avLst/>
          </a:prstGeom>
          <a:ln w="57150"/>
        </p:spPr>
        <p:style>
          <a:lnRef idx="2">
            <a:schemeClr val="accent6"/>
          </a:lnRef>
          <a:fillRef idx="1">
            <a:schemeClr val="lt1"/>
          </a:fillRef>
          <a:effectRef idx="0">
            <a:schemeClr val="accent6"/>
          </a:effectRef>
          <a:fontRef idx="minor">
            <a:schemeClr val="dk1"/>
          </a:fontRef>
        </p:style>
        <p:txBody>
          <a:bodyPr wrap="none" rtlCol="0">
            <a:spAutoFit/>
          </a:bodyPr>
          <a:lstStyle/>
          <a:p>
            <a:r>
              <a:rPr lang="en-CA" sz="1400" dirty="0"/>
              <a:t>M5 Excel AON </a:t>
            </a:r>
            <a:r>
              <a:rPr lang="en-CA" sz="1400" b="1" dirty="0">
                <a:solidFill>
                  <a:srgbClr val="FF0000"/>
                </a:solidFill>
              </a:rPr>
              <a:t>A to H </a:t>
            </a:r>
            <a:r>
              <a:rPr lang="en-CA" sz="1400" dirty="0"/>
              <a:t>for PPT for STUDENTS V1.xlsx</a:t>
            </a:r>
          </a:p>
        </p:txBody>
      </p:sp>
    </p:spTree>
    <p:extLst>
      <p:ext uri="{BB962C8B-B14F-4D97-AF65-F5344CB8AC3E}">
        <p14:creationId xmlns:p14="http://schemas.microsoft.com/office/powerpoint/2010/main" val="499157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457200" y="533400"/>
            <a:ext cx="8229600" cy="700087"/>
          </a:xfrm>
        </p:spPr>
        <p:txBody>
          <a:bodyPr>
            <a:normAutofit/>
          </a:bodyPr>
          <a:lstStyle/>
          <a:p>
            <a:pPr eaLnBrk="1" hangingPunct="1"/>
            <a:r>
              <a:rPr lang="en-US" b="1" dirty="0"/>
              <a:t>Module 5 Learning Objectives</a:t>
            </a:r>
          </a:p>
        </p:txBody>
      </p:sp>
      <p:sp>
        <p:nvSpPr>
          <p:cNvPr id="3" name="Content Placeholder 2"/>
          <p:cNvSpPr>
            <a:spLocks noGrp="1"/>
          </p:cNvSpPr>
          <p:nvPr>
            <p:ph idx="1"/>
          </p:nvPr>
        </p:nvSpPr>
        <p:spPr>
          <a:xfrm>
            <a:off x="457200" y="1524000"/>
            <a:ext cx="8229600" cy="4832350"/>
          </a:xfrm>
        </p:spPr>
        <p:txBody>
          <a:bodyPr>
            <a:normAutofit fontScale="92500" lnSpcReduction="10000"/>
          </a:bodyPr>
          <a:lstStyle/>
          <a:p>
            <a:pPr marL="0" indent="0" eaLnBrk="1" fontAlgn="auto" hangingPunct="1">
              <a:spcAft>
                <a:spcPts val="0"/>
              </a:spcAft>
              <a:buClr>
                <a:schemeClr val="accent3"/>
              </a:buClr>
              <a:buFont typeface="Wingdings 2"/>
              <a:buNone/>
              <a:defRPr/>
            </a:pPr>
            <a:r>
              <a:rPr lang="en-US" sz="2400" dirty="0"/>
              <a:t>After completing this module, students will be able to:</a:t>
            </a:r>
          </a:p>
          <a:p>
            <a:pPr marL="274320" indent="-274320" eaLnBrk="1" fontAlgn="auto" hangingPunct="1">
              <a:spcAft>
                <a:spcPts val="0"/>
              </a:spcAft>
              <a:buClr>
                <a:schemeClr val="accent3"/>
              </a:buClr>
              <a:buFont typeface="Wingdings 2"/>
              <a:buChar char=""/>
              <a:defRPr/>
            </a:pPr>
            <a:r>
              <a:rPr lang="en-US" sz="2400" dirty="0"/>
              <a:t>Apply </a:t>
            </a:r>
            <a:r>
              <a:rPr lang="en-US" sz="2400" b="1" dirty="0"/>
              <a:t>lag</a:t>
            </a:r>
            <a:r>
              <a:rPr lang="en-US" sz="2400" dirty="0"/>
              <a:t> relationships to project activities.</a:t>
            </a:r>
          </a:p>
          <a:p>
            <a:pPr marL="274320" indent="-274320" eaLnBrk="1" fontAlgn="auto" hangingPunct="1">
              <a:spcAft>
                <a:spcPts val="0"/>
              </a:spcAft>
              <a:buClr>
                <a:schemeClr val="accent3"/>
              </a:buClr>
              <a:buFont typeface="Wingdings 2"/>
              <a:buChar char=""/>
              <a:defRPr/>
            </a:pPr>
            <a:r>
              <a:rPr lang="en-US" sz="2400" dirty="0"/>
              <a:t>Recognize alternative means to </a:t>
            </a:r>
            <a:r>
              <a:rPr lang="en-US" sz="2400" b="1" dirty="0"/>
              <a:t>accelerate projects</a:t>
            </a:r>
            <a:r>
              <a:rPr lang="en-US" sz="2400" dirty="0"/>
              <a:t>, including their benefits and drawbacks.</a:t>
            </a:r>
          </a:p>
          <a:p>
            <a:pPr marL="274320" indent="-274320" eaLnBrk="1" fontAlgn="auto" hangingPunct="1">
              <a:spcAft>
                <a:spcPts val="0"/>
              </a:spcAft>
              <a:buClr>
                <a:schemeClr val="accent3"/>
              </a:buClr>
              <a:buFont typeface="Wingdings 2"/>
              <a:buChar char=""/>
              <a:defRPr/>
            </a:pPr>
            <a:r>
              <a:rPr lang="en-US" sz="2400" dirty="0"/>
              <a:t>Understand the </a:t>
            </a:r>
            <a:r>
              <a:rPr lang="en-US" sz="2400" b="1" dirty="0"/>
              <a:t>trade-offs</a:t>
            </a:r>
            <a:r>
              <a:rPr lang="en-US" sz="2400" dirty="0"/>
              <a:t> required in the decision to </a:t>
            </a:r>
            <a:r>
              <a:rPr lang="en-US" sz="2400" b="1" dirty="0"/>
              <a:t>crash</a:t>
            </a:r>
            <a:r>
              <a:rPr lang="en-US" sz="2400" dirty="0"/>
              <a:t> project activities.</a:t>
            </a:r>
          </a:p>
          <a:p>
            <a:pPr marL="274320" indent="-274320" eaLnBrk="1" fontAlgn="auto" hangingPunct="1">
              <a:spcAft>
                <a:spcPts val="0"/>
              </a:spcAft>
              <a:buClr>
                <a:schemeClr val="accent3"/>
              </a:buClr>
              <a:buFont typeface="Wingdings 2"/>
              <a:buChar char=""/>
              <a:defRPr/>
            </a:pPr>
            <a:r>
              <a:rPr lang="en-US" sz="2400" dirty="0"/>
              <a:t>Develop activity networks using </a:t>
            </a:r>
            <a:r>
              <a:rPr lang="en-US" sz="2400" b="1" dirty="0"/>
              <a:t>Activity-on-Arrow</a:t>
            </a:r>
            <a:r>
              <a:rPr lang="en-US" sz="2400" dirty="0"/>
              <a:t> techniques.</a:t>
            </a:r>
          </a:p>
          <a:p>
            <a:pPr marL="274320" indent="-274320" eaLnBrk="1" fontAlgn="auto" hangingPunct="1">
              <a:spcAft>
                <a:spcPts val="0"/>
              </a:spcAft>
              <a:buClr>
                <a:schemeClr val="accent3"/>
              </a:buClr>
              <a:buFont typeface="Wingdings 2"/>
              <a:buChar char=""/>
              <a:defRPr/>
            </a:pPr>
            <a:r>
              <a:rPr lang="en-US" sz="2400" dirty="0"/>
              <a:t>Understand the differences in AON and AOA and recognize the </a:t>
            </a:r>
            <a:r>
              <a:rPr lang="en-US" sz="2400" b="1" dirty="0"/>
              <a:t>advantages and disadvantages </a:t>
            </a:r>
            <a:r>
              <a:rPr lang="en-US" sz="2400" dirty="0"/>
              <a:t>of each technique.</a:t>
            </a:r>
          </a:p>
          <a:p>
            <a:pPr marL="274320" indent="-274320" eaLnBrk="1" fontAlgn="auto" hangingPunct="1">
              <a:spcAft>
                <a:spcPts val="0"/>
              </a:spcAft>
              <a:buClr>
                <a:schemeClr val="accent3"/>
              </a:buClr>
              <a:buFont typeface="Wingdings 2"/>
              <a:buChar char=""/>
              <a:defRPr/>
            </a:pPr>
            <a:r>
              <a:rPr lang="en-US" sz="2400" b="1" dirty="0"/>
              <a:t>Controversies in the Use of Networks</a:t>
            </a:r>
          </a:p>
          <a:p>
            <a:pPr marL="274320" indent="-274320" eaLnBrk="1" fontAlgn="auto" hangingPunct="1">
              <a:spcAft>
                <a:spcPts val="0"/>
              </a:spcAft>
              <a:buClr>
                <a:schemeClr val="accent3"/>
              </a:buClr>
              <a:buFont typeface="Wingdings 2"/>
              <a:buChar char=""/>
              <a:defRPr/>
            </a:pPr>
            <a:r>
              <a:rPr lang="en-US" sz="2400" b="1" dirty="0">
                <a:solidFill>
                  <a:srgbClr val="00B050"/>
                </a:solidFill>
              </a:rPr>
              <a:t>Review and practice the 3 exercises in this PowerPoint, only look at the green solution slides after you have attempted your own solution first</a:t>
            </a:r>
            <a:endParaRPr lang="en-US" sz="2400" dirty="0"/>
          </a:p>
          <a:p>
            <a:pPr marL="274320" indent="-274320" eaLnBrk="1" fontAlgn="auto" hangingPunct="1">
              <a:spcAft>
                <a:spcPts val="0"/>
              </a:spcAft>
              <a:buClr>
                <a:schemeClr val="accent3"/>
              </a:buClr>
              <a:buFont typeface="Wingdings 2"/>
              <a:buChar char=""/>
              <a:defRPr/>
            </a:pPr>
            <a:endParaRPr lang="en-US" dirty="0"/>
          </a:p>
        </p:txBody>
      </p:sp>
      <p:sp>
        <p:nvSpPr>
          <p:cNvPr id="4" name="Slide Number Placeholder 3"/>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10-0</a:t>
            </a:r>
            <a:fld id="{301DF426-448F-4969-93B2-52B16A55A7D4}" type="slidenum">
              <a:rPr lang="en-US">
                <a:solidFill>
                  <a:srgbClr val="045C75"/>
                </a:solidFill>
                <a:cs typeface="Arial" charset="0"/>
              </a:rPr>
              <a:pPr fontAlgn="base">
                <a:spcBef>
                  <a:spcPct val="0"/>
                </a:spcBef>
                <a:spcAft>
                  <a:spcPct val="0"/>
                </a:spcAft>
                <a:defRPr/>
              </a:pPr>
              <a:t>2</a:t>
            </a:fld>
            <a:endParaRPr lang="en-US">
              <a:solidFill>
                <a:srgbClr val="045C75"/>
              </a:solidFill>
              <a:cs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1143000"/>
          </a:xfrm>
        </p:spPr>
        <p:txBody>
          <a:bodyPr>
            <a:normAutofit fontScale="90000"/>
          </a:bodyPr>
          <a:lstStyle/>
          <a:p>
            <a:r>
              <a:rPr lang="en-US" dirty="0"/>
              <a:t>2</a:t>
            </a:r>
            <a:r>
              <a:rPr lang="en-US" baseline="30000" dirty="0"/>
              <a:t>nd</a:t>
            </a:r>
            <a:r>
              <a:rPr lang="en-US" dirty="0"/>
              <a:t> figure out what activities are on the critical path and are worth crashing.</a:t>
            </a:r>
          </a:p>
        </p:txBody>
      </p:sp>
      <p:sp>
        <p:nvSpPr>
          <p:cNvPr id="3" name="Slide Number Placeholder 2"/>
          <p:cNvSpPr>
            <a:spLocks noGrp="1"/>
          </p:cNvSpPr>
          <p:nvPr>
            <p:ph type="sldNum" sz="quarter" idx="10"/>
          </p:nvPr>
        </p:nvSpPr>
        <p:spPr>
          <a:xfrm>
            <a:off x="7924800" y="6130024"/>
            <a:ext cx="762000" cy="365125"/>
          </a:xfrm>
        </p:spPr>
        <p:txBody>
          <a:bodyPr/>
          <a:lstStyle/>
          <a:p>
            <a:pPr>
              <a:defRPr/>
            </a:pPr>
            <a:fld id="{F884FA92-480B-47F7-AE0E-CCD2E8D3A379}" type="slidenum">
              <a:rPr lang="en-US" smtClean="0"/>
              <a:pPr>
                <a:defRPr/>
              </a:pPr>
              <a:t>20</a:t>
            </a:fld>
            <a:endParaRPr lang="en-US" dirty="0"/>
          </a:p>
        </p:txBody>
      </p:sp>
      <p:pic>
        <p:nvPicPr>
          <p:cNvPr id="4" name="Picture 3" descr="FG_10_014"/>
          <p:cNvPicPr>
            <a:picLocks noChangeAspect="1" noChangeArrowheads="1"/>
          </p:cNvPicPr>
          <p:nvPr/>
        </p:nvPicPr>
        <p:blipFill>
          <a:blip r:embed="rId2"/>
          <a:srcRect/>
          <a:stretch>
            <a:fillRect/>
          </a:stretch>
        </p:blipFill>
        <p:spPr bwMode="auto">
          <a:xfrm>
            <a:off x="533400" y="1602474"/>
            <a:ext cx="8159750" cy="5029200"/>
          </a:xfrm>
          <a:prstGeom prst="rect">
            <a:avLst/>
          </a:prstGeom>
          <a:noFill/>
          <a:ln w="9525">
            <a:noFill/>
            <a:miter lim="800000"/>
            <a:headEnd/>
            <a:tailEnd/>
          </a:ln>
        </p:spPr>
      </p:pic>
      <p:sp>
        <p:nvSpPr>
          <p:cNvPr id="5" name="TextBox 4"/>
          <p:cNvSpPr txBox="1"/>
          <p:nvPr/>
        </p:nvSpPr>
        <p:spPr>
          <a:xfrm>
            <a:off x="838200" y="3506061"/>
            <a:ext cx="381000" cy="369332"/>
          </a:xfrm>
          <a:prstGeom prst="rect">
            <a:avLst/>
          </a:prstGeom>
          <a:solidFill>
            <a:schemeClr val="bg1"/>
          </a:solidFill>
        </p:spPr>
        <p:txBody>
          <a:bodyPr wrap="square" rtlCol="0">
            <a:spAutoFit/>
          </a:bodyPr>
          <a:lstStyle/>
          <a:p>
            <a:r>
              <a:rPr lang="en-US" dirty="0"/>
              <a:t>5</a:t>
            </a:r>
          </a:p>
        </p:txBody>
      </p:sp>
      <p:sp>
        <p:nvSpPr>
          <p:cNvPr id="6" name="TextBox 5"/>
          <p:cNvSpPr txBox="1"/>
          <p:nvPr/>
        </p:nvSpPr>
        <p:spPr>
          <a:xfrm>
            <a:off x="2819400" y="1907274"/>
            <a:ext cx="228600" cy="369332"/>
          </a:xfrm>
          <a:prstGeom prst="rect">
            <a:avLst/>
          </a:prstGeom>
          <a:solidFill>
            <a:schemeClr val="bg1"/>
          </a:solidFill>
        </p:spPr>
        <p:txBody>
          <a:bodyPr wrap="square" rtlCol="0">
            <a:spAutoFit/>
          </a:bodyPr>
          <a:lstStyle/>
          <a:p>
            <a:r>
              <a:rPr lang="en-US" dirty="0"/>
              <a:t>7</a:t>
            </a:r>
          </a:p>
        </p:txBody>
      </p:sp>
      <p:sp>
        <p:nvSpPr>
          <p:cNvPr id="7" name="TextBox 6"/>
          <p:cNvSpPr txBox="1"/>
          <p:nvPr/>
        </p:nvSpPr>
        <p:spPr>
          <a:xfrm>
            <a:off x="2819400" y="3506061"/>
            <a:ext cx="228600" cy="369332"/>
          </a:xfrm>
          <a:prstGeom prst="rect">
            <a:avLst/>
          </a:prstGeom>
          <a:solidFill>
            <a:schemeClr val="bg1"/>
          </a:solidFill>
        </p:spPr>
        <p:txBody>
          <a:bodyPr wrap="square" rtlCol="0">
            <a:spAutoFit/>
          </a:bodyPr>
          <a:lstStyle/>
          <a:p>
            <a:r>
              <a:rPr lang="en-US" dirty="0"/>
              <a:t>3</a:t>
            </a:r>
          </a:p>
        </p:txBody>
      </p:sp>
      <p:sp>
        <p:nvSpPr>
          <p:cNvPr id="9" name="TextBox 8"/>
          <p:cNvSpPr txBox="1"/>
          <p:nvPr/>
        </p:nvSpPr>
        <p:spPr>
          <a:xfrm>
            <a:off x="4876800" y="3506061"/>
            <a:ext cx="304800" cy="369332"/>
          </a:xfrm>
          <a:prstGeom prst="rect">
            <a:avLst/>
          </a:prstGeom>
          <a:solidFill>
            <a:schemeClr val="bg1"/>
          </a:solidFill>
        </p:spPr>
        <p:txBody>
          <a:bodyPr wrap="square" rtlCol="0">
            <a:spAutoFit/>
          </a:bodyPr>
          <a:lstStyle/>
          <a:p>
            <a:r>
              <a:rPr lang="en-US" dirty="0"/>
              <a:t>9</a:t>
            </a:r>
          </a:p>
        </p:txBody>
      </p:sp>
      <p:sp>
        <p:nvSpPr>
          <p:cNvPr id="10" name="TextBox 9"/>
          <p:cNvSpPr txBox="1"/>
          <p:nvPr/>
        </p:nvSpPr>
        <p:spPr>
          <a:xfrm>
            <a:off x="6096000" y="1907274"/>
            <a:ext cx="228600" cy="369332"/>
          </a:xfrm>
          <a:prstGeom prst="rect">
            <a:avLst/>
          </a:prstGeom>
          <a:solidFill>
            <a:schemeClr val="bg1"/>
          </a:solidFill>
        </p:spPr>
        <p:txBody>
          <a:bodyPr wrap="square" rtlCol="0">
            <a:spAutoFit/>
          </a:bodyPr>
          <a:lstStyle/>
          <a:p>
            <a:r>
              <a:rPr lang="en-US" dirty="0"/>
              <a:t>4</a:t>
            </a:r>
          </a:p>
        </p:txBody>
      </p:sp>
      <p:sp>
        <p:nvSpPr>
          <p:cNvPr id="11" name="TextBox 10"/>
          <p:cNvSpPr txBox="1"/>
          <p:nvPr/>
        </p:nvSpPr>
        <p:spPr>
          <a:xfrm>
            <a:off x="6096000" y="5107674"/>
            <a:ext cx="228600" cy="369332"/>
          </a:xfrm>
          <a:prstGeom prst="rect">
            <a:avLst/>
          </a:prstGeom>
          <a:solidFill>
            <a:schemeClr val="bg1"/>
          </a:solidFill>
        </p:spPr>
        <p:txBody>
          <a:bodyPr wrap="square" rtlCol="0">
            <a:spAutoFit/>
          </a:bodyPr>
          <a:lstStyle/>
          <a:p>
            <a:r>
              <a:rPr lang="en-US" dirty="0"/>
              <a:t>6</a:t>
            </a:r>
          </a:p>
        </p:txBody>
      </p:sp>
      <p:sp>
        <p:nvSpPr>
          <p:cNvPr id="12" name="TextBox 11"/>
          <p:cNvSpPr txBox="1"/>
          <p:nvPr/>
        </p:nvSpPr>
        <p:spPr>
          <a:xfrm>
            <a:off x="8077200" y="3506061"/>
            <a:ext cx="304800" cy="369332"/>
          </a:xfrm>
          <a:prstGeom prst="rect">
            <a:avLst/>
          </a:prstGeom>
          <a:solidFill>
            <a:schemeClr val="bg1"/>
          </a:solidFill>
        </p:spPr>
        <p:txBody>
          <a:bodyPr wrap="square" rtlCol="0">
            <a:spAutoFit/>
          </a:bodyPr>
          <a:lstStyle/>
          <a:p>
            <a:r>
              <a:rPr lang="en-US" dirty="0"/>
              <a:t>8</a:t>
            </a:r>
          </a:p>
        </p:txBody>
      </p:sp>
      <p:sp>
        <p:nvSpPr>
          <p:cNvPr id="8" name="TextBox 7"/>
          <p:cNvSpPr txBox="1"/>
          <p:nvPr/>
        </p:nvSpPr>
        <p:spPr>
          <a:xfrm>
            <a:off x="533400" y="3202674"/>
            <a:ext cx="304800" cy="369332"/>
          </a:xfrm>
          <a:prstGeom prst="rect">
            <a:avLst/>
          </a:prstGeom>
          <a:noFill/>
        </p:spPr>
        <p:txBody>
          <a:bodyPr wrap="square" rtlCol="0">
            <a:spAutoFit/>
          </a:bodyPr>
          <a:lstStyle/>
          <a:p>
            <a:r>
              <a:rPr lang="en-US" dirty="0"/>
              <a:t>0</a:t>
            </a:r>
          </a:p>
        </p:txBody>
      </p:sp>
      <p:sp>
        <p:nvSpPr>
          <p:cNvPr id="13" name="TextBox 12"/>
          <p:cNvSpPr txBox="1"/>
          <p:nvPr/>
        </p:nvSpPr>
        <p:spPr>
          <a:xfrm>
            <a:off x="1143000" y="3202674"/>
            <a:ext cx="228600" cy="369332"/>
          </a:xfrm>
          <a:prstGeom prst="rect">
            <a:avLst/>
          </a:prstGeom>
          <a:noFill/>
        </p:spPr>
        <p:txBody>
          <a:bodyPr wrap="square" rtlCol="0">
            <a:spAutoFit/>
          </a:bodyPr>
          <a:lstStyle/>
          <a:p>
            <a:r>
              <a:rPr lang="en-US" dirty="0"/>
              <a:t>5</a:t>
            </a:r>
          </a:p>
        </p:txBody>
      </p:sp>
      <p:sp>
        <p:nvSpPr>
          <p:cNvPr id="14" name="TextBox 13"/>
          <p:cNvSpPr txBox="1"/>
          <p:nvPr/>
        </p:nvSpPr>
        <p:spPr>
          <a:xfrm>
            <a:off x="2590800" y="1620762"/>
            <a:ext cx="228600" cy="369332"/>
          </a:xfrm>
          <a:prstGeom prst="rect">
            <a:avLst/>
          </a:prstGeom>
          <a:noFill/>
        </p:spPr>
        <p:txBody>
          <a:bodyPr wrap="square" rtlCol="0">
            <a:spAutoFit/>
          </a:bodyPr>
          <a:lstStyle/>
          <a:p>
            <a:r>
              <a:rPr lang="en-US" dirty="0"/>
              <a:t>5</a:t>
            </a:r>
          </a:p>
        </p:txBody>
      </p:sp>
      <p:sp>
        <p:nvSpPr>
          <p:cNvPr id="15" name="TextBox 14"/>
          <p:cNvSpPr txBox="1"/>
          <p:nvPr/>
        </p:nvSpPr>
        <p:spPr>
          <a:xfrm>
            <a:off x="3048000" y="1620762"/>
            <a:ext cx="533400" cy="369332"/>
          </a:xfrm>
          <a:prstGeom prst="rect">
            <a:avLst/>
          </a:prstGeom>
          <a:noFill/>
        </p:spPr>
        <p:txBody>
          <a:bodyPr wrap="square" rtlCol="0">
            <a:spAutoFit/>
          </a:bodyPr>
          <a:lstStyle/>
          <a:p>
            <a:r>
              <a:rPr lang="en-US" dirty="0"/>
              <a:t>12</a:t>
            </a:r>
          </a:p>
        </p:txBody>
      </p:sp>
      <p:sp>
        <p:nvSpPr>
          <p:cNvPr id="16" name="TextBox 15"/>
          <p:cNvSpPr txBox="1"/>
          <p:nvPr/>
        </p:nvSpPr>
        <p:spPr>
          <a:xfrm>
            <a:off x="2476500" y="3112859"/>
            <a:ext cx="228600" cy="369332"/>
          </a:xfrm>
          <a:prstGeom prst="rect">
            <a:avLst/>
          </a:prstGeom>
          <a:noFill/>
        </p:spPr>
        <p:txBody>
          <a:bodyPr wrap="square" rtlCol="0">
            <a:spAutoFit/>
          </a:bodyPr>
          <a:lstStyle/>
          <a:p>
            <a:r>
              <a:rPr lang="en-US" dirty="0"/>
              <a:t>5</a:t>
            </a:r>
          </a:p>
        </p:txBody>
      </p:sp>
      <p:sp>
        <p:nvSpPr>
          <p:cNvPr id="17" name="TextBox 16"/>
          <p:cNvSpPr txBox="1"/>
          <p:nvPr/>
        </p:nvSpPr>
        <p:spPr>
          <a:xfrm>
            <a:off x="2476500" y="4687600"/>
            <a:ext cx="228600" cy="369332"/>
          </a:xfrm>
          <a:prstGeom prst="rect">
            <a:avLst/>
          </a:prstGeom>
          <a:noFill/>
        </p:spPr>
        <p:txBody>
          <a:bodyPr wrap="square" rtlCol="0">
            <a:spAutoFit/>
          </a:bodyPr>
          <a:lstStyle/>
          <a:p>
            <a:r>
              <a:rPr lang="en-US" dirty="0"/>
              <a:t>5</a:t>
            </a:r>
          </a:p>
        </p:txBody>
      </p:sp>
      <p:sp>
        <p:nvSpPr>
          <p:cNvPr id="18" name="TextBox 17"/>
          <p:cNvSpPr txBox="1"/>
          <p:nvPr/>
        </p:nvSpPr>
        <p:spPr>
          <a:xfrm>
            <a:off x="3079214" y="3112859"/>
            <a:ext cx="228600" cy="369332"/>
          </a:xfrm>
          <a:prstGeom prst="rect">
            <a:avLst/>
          </a:prstGeom>
          <a:noFill/>
        </p:spPr>
        <p:txBody>
          <a:bodyPr wrap="square" rtlCol="0">
            <a:spAutoFit/>
          </a:bodyPr>
          <a:lstStyle/>
          <a:p>
            <a:r>
              <a:rPr lang="en-US" dirty="0"/>
              <a:t>8</a:t>
            </a:r>
          </a:p>
        </p:txBody>
      </p:sp>
      <p:sp>
        <p:nvSpPr>
          <p:cNvPr id="19" name="TextBox 18"/>
          <p:cNvSpPr txBox="1"/>
          <p:nvPr/>
        </p:nvSpPr>
        <p:spPr>
          <a:xfrm>
            <a:off x="2933700" y="4704185"/>
            <a:ext cx="495300" cy="369332"/>
          </a:xfrm>
          <a:prstGeom prst="rect">
            <a:avLst/>
          </a:prstGeom>
          <a:noFill/>
        </p:spPr>
        <p:txBody>
          <a:bodyPr wrap="square" rtlCol="0">
            <a:spAutoFit/>
          </a:bodyPr>
          <a:lstStyle/>
          <a:p>
            <a:r>
              <a:rPr lang="en-US" dirty="0"/>
              <a:t>10</a:t>
            </a:r>
          </a:p>
        </p:txBody>
      </p:sp>
      <p:sp>
        <p:nvSpPr>
          <p:cNvPr id="20" name="TextBox 19"/>
          <p:cNvSpPr txBox="1"/>
          <p:nvPr/>
        </p:nvSpPr>
        <p:spPr>
          <a:xfrm>
            <a:off x="5736116" y="1555482"/>
            <a:ext cx="588484" cy="369332"/>
          </a:xfrm>
          <a:prstGeom prst="rect">
            <a:avLst/>
          </a:prstGeom>
          <a:noFill/>
        </p:spPr>
        <p:txBody>
          <a:bodyPr wrap="square" rtlCol="0">
            <a:spAutoFit/>
          </a:bodyPr>
          <a:lstStyle/>
          <a:p>
            <a:r>
              <a:rPr lang="en-US" dirty="0"/>
              <a:t>12</a:t>
            </a:r>
          </a:p>
        </p:txBody>
      </p:sp>
      <p:sp>
        <p:nvSpPr>
          <p:cNvPr id="21" name="TextBox 20"/>
          <p:cNvSpPr txBox="1"/>
          <p:nvPr/>
        </p:nvSpPr>
        <p:spPr>
          <a:xfrm>
            <a:off x="6324600" y="1564252"/>
            <a:ext cx="533400" cy="369332"/>
          </a:xfrm>
          <a:prstGeom prst="rect">
            <a:avLst/>
          </a:prstGeom>
          <a:noFill/>
        </p:spPr>
        <p:txBody>
          <a:bodyPr wrap="square" rtlCol="0">
            <a:spAutoFit/>
          </a:bodyPr>
          <a:lstStyle/>
          <a:p>
            <a:r>
              <a:rPr lang="en-US" dirty="0"/>
              <a:t>16</a:t>
            </a:r>
          </a:p>
        </p:txBody>
      </p:sp>
      <p:sp>
        <p:nvSpPr>
          <p:cNvPr id="22" name="TextBox 21"/>
          <p:cNvSpPr txBox="1"/>
          <p:nvPr/>
        </p:nvSpPr>
        <p:spPr>
          <a:xfrm>
            <a:off x="4515998" y="3134893"/>
            <a:ext cx="532864" cy="369332"/>
          </a:xfrm>
          <a:prstGeom prst="rect">
            <a:avLst/>
          </a:prstGeom>
          <a:noFill/>
        </p:spPr>
        <p:txBody>
          <a:bodyPr wrap="square" rtlCol="0">
            <a:spAutoFit/>
          </a:bodyPr>
          <a:lstStyle/>
          <a:p>
            <a:r>
              <a:rPr lang="en-US" dirty="0"/>
              <a:t>10</a:t>
            </a:r>
          </a:p>
        </p:txBody>
      </p:sp>
      <p:sp>
        <p:nvSpPr>
          <p:cNvPr id="23" name="TextBox 22"/>
          <p:cNvSpPr txBox="1"/>
          <p:nvPr/>
        </p:nvSpPr>
        <p:spPr>
          <a:xfrm>
            <a:off x="5118712" y="3134893"/>
            <a:ext cx="481988" cy="369332"/>
          </a:xfrm>
          <a:prstGeom prst="rect">
            <a:avLst/>
          </a:prstGeom>
          <a:noFill/>
        </p:spPr>
        <p:txBody>
          <a:bodyPr wrap="square" rtlCol="0">
            <a:spAutoFit/>
          </a:bodyPr>
          <a:lstStyle/>
          <a:p>
            <a:r>
              <a:rPr lang="en-US" dirty="0"/>
              <a:t>19</a:t>
            </a:r>
          </a:p>
        </p:txBody>
      </p:sp>
      <p:sp>
        <p:nvSpPr>
          <p:cNvPr id="24" name="TextBox 23"/>
          <p:cNvSpPr txBox="1"/>
          <p:nvPr/>
        </p:nvSpPr>
        <p:spPr>
          <a:xfrm>
            <a:off x="5720508" y="4738342"/>
            <a:ext cx="481988" cy="369332"/>
          </a:xfrm>
          <a:prstGeom prst="rect">
            <a:avLst/>
          </a:prstGeom>
          <a:noFill/>
        </p:spPr>
        <p:txBody>
          <a:bodyPr wrap="square" rtlCol="0">
            <a:spAutoFit/>
          </a:bodyPr>
          <a:lstStyle/>
          <a:p>
            <a:r>
              <a:rPr lang="en-US" dirty="0"/>
              <a:t>10</a:t>
            </a:r>
          </a:p>
        </p:txBody>
      </p:sp>
      <p:sp>
        <p:nvSpPr>
          <p:cNvPr id="25" name="TextBox 24"/>
          <p:cNvSpPr txBox="1"/>
          <p:nvPr/>
        </p:nvSpPr>
        <p:spPr>
          <a:xfrm>
            <a:off x="6259875" y="4719104"/>
            <a:ext cx="481988" cy="369332"/>
          </a:xfrm>
          <a:prstGeom prst="rect">
            <a:avLst/>
          </a:prstGeom>
          <a:noFill/>
        </p:spPr>
        <p:txBody>
          <a:bodyPr wrap="square" rtlCol="0">
            <a:spAutoFit/>
          </a:bodyPr>
          <a:lstStyle/>
          <a:p>
            <a:r>
              <a:rPr lang="en-US" dirty="0"/>
              <a:t>16</a:t>
            </a:r>
          </a:p>
        </p:txBody>
      </p:sp>
      <p:sp>
        <p:nvSpPr>
          <p:cNvPr id="26" name="TextBox 25"/>
          <p:cNvSpPr txBox="1"/>
          <p:nvPr/>
        </p:nvSpPr>
        <p:spPr>
          <a:xfrm>
            <a:off x="7728791" y="3144363"/>
            <a:ext cx="481988" cy="369332"/>
          </a:xfrm>
          <a:prstGeom prst="rect">
            <a:avLst/>
          </a:prstGeom>
          <a:noFill/>
        </p:spPr>
        <p:txBody>
          <a:bodyPr wrap="square" rtlCol="0">
            <a:spAutoFit/>
          </a:bodyPr>
          <a:lstStyle/>
          <a:p>
            <a:r>
              <a:rPr lang="en-US" dirty="0"/>
              <a:t>19</a:t>
            </a:r>
          </a:p>
        </p:txBody>
      </p:sp>
      <p:sp>
        <p:nvSpPr>
          <p:cNvPr id="27" name="TextBox 26"/>
          <p:cNvSpPr txBox="1"/>
          <p:nvPr/>
        </p:nvSpPr>
        <p:spPr>
          <a:xfrm>
            <a:off x="8255306" y="3144363"/>
            <a:ext cx="481988" cy="369332"/>
          </a:xfrm>
          <a:prstGeom prst="rect">
            <a:avLst/>
          </a:prstGeom>
          <a:noFill/>
        </p:spPr>
        <p:txBody>
          <a:bodyPr wrap="square" rtlCol="0">
            <a:spAutoFit/>
          </a:bodyPr>
          <a:lstStyle/>
          <a:p>
            <a:r>
              <a:rPr lang="en-US" dirty="0"/>
              <a:t>27</a:t>
            </a:r>
          </a:p>
        </p:txBody>
      </p:sp>
      <p:sp>
        <p:nvSpPr>
          <p:cNvPr id="28" name="TextBox 27"/>
          <p:cNvSpPr txBox="1"/>
          <p:nvPr/>
        </p:nvSpPr>
        <p:spPr>
          <a:xfrm>
            <a:off x="8261656" y="3482191"/>
            <a:ext cx="481988" cy="369332"/>
          </a:xfrm>
          <a:prstGeom prst="rect">
            <a:avLst/>
          </a:prstGeom>
          <a:noFill/>
        </p:spPr>
        <p:txBody>
          <a:bodyPr wrap="square" rtlCol="0">
            <a:spAutoFit/>
          </a:bodyPr>
          <a:lstStyle/>
          <a:p>
            <a:r>
              <a:rPr lang="en-US" dirty="0"/>
              <a:t>27</a:t>
            </a:r>
          </a:p>
        </p:txBody>
      </p:sp>
      <p:sp>
        <p:nvSpPr>
          <p:cNvPr id="29" name="TextBox 28"/>
          <p:cNvSpPr txBox="1"/>
          <p:nvPr/>
        </p:nvSpPr>
        <p:spPr>
          <a:xfrm>
            <a:off x="7747612" y="3482191"/>
            <a:ext cx="481988" cy="369332"/>
          </a:xfrm>
          <a:prstGeom prst="rect">
            <a:avLst/>
          </a:prstGeom>
          <a:noFill/>
        </p:spPr>
        <p:txBody>
          <a:bodyPr wrap="square" rtlCol="0">
            <a:spAutoFit/>
          </a:bodyPr>
          <a:lstStyle/>
          <a:p>
            <a:r>
              <a:rPr lang="en-US" dirty="0"/>
              <a:t>19</a:t>
            </a:r>
          </a:p>
        </p:txBody>
      </p:sp>
      <p:sp>
        <p:nvSpPr>
          <p:cNvPr id="30" name="TextBox 29"/>
          <p:cNvSpPr txBox="1"/>
          <p:nvPr/>
        </p:nvSpPr>
        <p:spPr>
          <a:xfrm>
            <a:off x="6312206" y="1904181"/>
            <a:ext cx="481988" cy="369332"/>
          </a:xfrm>
          <a:prstGeom prst="rect">
            <a:avLst/>
          </a:prstGeom>
          <a:noFill/>
        </p:spPr>
        <p:txBody>
          <a:bodyPr wrap="square" rtlCol="0">
            <a:spAutoFit/>
          </a:bodyPr>
          <a:lstStyle/>
          <a:p>
            <a:r>
              <a:rPr lang="en-US" dirty="0"/>
              <a:t>19</a:t>
            </a:r>
          </a:p>
        </p:txBody>
      </p:sp>
      <p:sp>
        <p:nvSpPr>
          <p:cNvPr id="31" name="TextBox 30"/>
          <p:cNvSpPr txBox="1"/>
          <p:nvPr/>
        </p:nvSpPr>
        <p:spPr>
          <a:xfrm>
            <a:off x="6281947" y="5056932"/>
            <a:ext cx="481988" cy="369332"/>
          </a:xfrm>
          <a:prstGeom prst="rect">
            <a:avLst/>
          </a:prstGeom>
          <a:noFill/>
        </p:spPr>
        <p:txBody>
          <a:bodyPr wrap="square" rtlCol="0">
            <a:spAutoFit/>
          </a:bodyPr>
          <a:lstStyle/>
          <a:p>
            <a:r>
              <a:rPr lang="en-US" dirty="0"/>
              <a:t>19</a:t>
            </a:r>
          </a:p>
        </p:txBody>
      </p:sp>
      <p:sp>
        <p:nvSpPr>
          <p:cNvPr id="32" name="TextBox 31"/>
          <p:cNvSpPr txBox="1"/>
          <p:nvPr/>
        </p:nvSpPr>
        <p:spPr>
          <a:xfrm>
            <a:off x="5086656" y="3506061"/>
            <a:ext cx="481988" cy="369332"/>
          </a:xfrm>
          <a:prstGeom prst="rect">
            <a:avLst/>
          </a:prstGeom>
          <a:noFill/>
        </p:spPr>
        <p:txBody>
          <a:bodyPr wrap="square" rtlCol="0">
            <a:spAutoFit/>
          </a:bodyPr>
          <a:lstStyle/>
          <a:p>
            <a:r>
              <a:rPr lang="en-US" dirty="0"/>
              <a:t>19</a:t>
            </a:r>
          </a:p>
        </p:txBody>
      </p:sp>
      <p:sp>
        <p:nvSpPr>
          <p:cNvPr id="33" name="TextBox 32"/>
          <p:cNvSpPr txBox="1"/>
          <p:nvPr/>
        </p:nvSpPr>
        <p:spPr>
          <a:xfrm>
            <a:off x="5720508" y="5042394"/>
            <a:ext cx="481988" cy="369332"/>
          </a:xfrm>
          <a:prstGeom prst="rect">
            <a:avLst/>
          </a:prstGeom>
          <a:noFill/>
        </p:spPr>
        <p:txBody>
          <a:bodyPr wrap="square" rtlCol="0">
            <a:spAutoFit/>
          </a:bodyPr>
          <a:lstStyle/>
          <a:p>
            <a:r>
              <a:rPr lang="en-US" dirty="0"/>
              <a:t>13</a:t>
            </a:r>
          </a:p>
        </p:txBody>
      </p:sp>
      <p:sp>
        <p:nvSpPr>
          <p:cNvPr id="34" name="TextBox 33"/>
          <p:cNvSpPr txBox="1"/>
          <p:nvPr/>
        </p:nvSpPr>
        <p:spPr>
          <a:xfrm>
            <a:off x="4514162" y="3482191"/>
            <a:ext cx="532864" cy="369332"/>
          </a:xfrm>
          <a:prstGeom prst="rect">
            <a:avLst/>
          </a:prstGeom>
          <a:noFill/>
        </p:spPr>
        <p:txBody>
          <a:bodyPr wrap="square" rtlCol="0">
            <a:spAutoFit/>
          </a:bodyPr>
          <a:lstStyle/>
          <a:p>
            <a:r>
              <a:rPr lang="en-US" dirty="0"/>
              <a:t>10</a:t>
            </a:r>
          </a:p>
        </p:txBody>
      </p:sp>
      <p:sp>
        <p:nvSpPr>
          <p:cNvPr id="35" name="TextBox 34"/>
          <p:cNvSpPr txBox="1"/>
          <p:nvPr/>
        </p:nvSpPr>
        <p:spPr>
          <a:xfrm>
            <a:off x="5736116" y="1874634"/>
            <a:ext cx="532864" cy="369332"/>
          </a:xfrm>
          <a:prstGeom prst="rect">
            <a:avLst/>
          </a:prstGeom>
          <a:noFill/>
        </p:spPr>
        <p:txBody>
          <a:bodyPr wrap="square" rtlCol="0">
            <a:spAutoFit/>
          </a:bodyPr>
          <a:lstStyle/>
          <a:p>
            <a:r>
              <a:rPr lang="en-US" dirty="0"/>
              <a:t>15</a:t>
            </a:r>
          </a:p>
        </p:txBody>
      </p:sp>
      <p:sp>
        <p:nvSpPr>
          <p:cNvPr id="36" name="TextBox 35"/>
          <p:cNvSpPr txBox="1"/>
          <p:nvPr/>
        </p:nvSpPr>
        <p:spPr>
          <a:xfrm>
            <a:off x="3035568" y="1917129"/>
            <a:ext cx="532864" cy="369332"/>
          </a:xfrm>
          <a:prstGeom prst="rect">
            <a:avLst/>
          </a:prstGeom>
          <a:noFill/>
        </p:spPr>
        <p:txBody>
          <a:bodyPr wrap="square" rtlCol="0">
            <a:spAutoFit/>
          </a:bodyPr>
          <a:lstStyle/>
          <a:p>
            <a:r>
              <a:rPr lang="en-US" dirty="0"/>
              <a:t>15</a:t>
            </a:r>
          </a:p>
        </p:txBody>
      </p:sp>
      <p:sp>
        <p:nvSpPr>
          <p:cNvPr id="37" name="TextBox 36"/>
          <p:cNvSpPr txBox="1"/>
          <p:nvPr/>
        </p:nvSpPr>
        <p:spPr>
          <a:xfrm>
            <a:off x="2562990" y="1924668"/>
            <a:ext cx="228600" cy="369332"/>
          </a:xfrm>
          <a:prstGeom prst="rect">
            <a:avLst/>
          </a:prstGeom>
          <a:noFill/>
        </p:spPr>
        <p:txBody>
          <a:bodyPr wrap="square" rtlCol="0">
            <a:spAutoFit/>
          </a:bodyPr>
          <a:lstStyle/>
          <a:p>
            <a:r>
              <a:rPr lang="en-US" dirty="0"/>
              <a:t>8</a:t>
            </a:r>
          </a:p>
        </p:txBody>
      </p:sp>
      <p:sp>
        <p:nvSpPr>
          <p:cNvPr id="38" name="TextBox 37"/>
          <p:cNvSpPr txBox="1"/>
          <p:nvPr/>
        </p:nvSpPr>
        <p:spPr>
          <a:xfrm>
            <a:off x="3089275" y="3491661"/>
            <a:ext cx="677116" cy="369332"/>
          </a:xfrm>
          <a:prstGeom prst="rect">
            <a:avLst/>
          </a:prstGeom>
          <a:noFill/>
        </p:spPr>
        <p:txBody>
          <a:bodyPr wrap="square" rtlCol="0">
            <a:spAutoFit/>
          </a:bodyPr>
          <a:lstStyle/>
          <a:p>
            <a:r>
              <a:rPr lang="en-US" dirty="0"/>
              <a:t>10</a:t>
            </a:r>
          </a:p>
        </p:txBody>
      </p:sp>
      <p:sp>
        <p:nvSpPr>
          <p:cNvPr id="39" name="TextBox 38"/>
          <p:cNvSpPr txBox="1"/>
          <p:nvPr/>
        </p:nvSpPr>
        <p:spPr>
          <a:xfrm>
            <a:off x="2482009" y="3466534"/>
            <a:ext cx="228600" cy="369332"/>
          </a:xfrm>
          <a:prstGeom prst="rect">
            <a:avLst/>
          </a:prstGeom>
          <a:noFill/>
        </p:spPr>
        <p:txBody>
          <a:bodyPr wrap="square" rtlCol="0">
            <a:spAutoFit/>
          </a:bodyPr>
          <a:lstStyle/>
          <a:p>
            <a:r>
              <a:rPr lang="en-US" dirty="0"/>
              <a:t>7</a:t>
            </a:r>
          </a:p>
        </p:txBody>
      </p:sp>
      <p:sp>
        <p:nvSpPr>
          <p:cNvPr id="40" name="TextBox 39"/>
          <p:cNvSpPr txBox="1"/>
          <p:nvPr/>
        </p:nvSpPr>
        <p:spPr>
          <a:xfrm>
            <a:off x="2930506" y="5013044"/>
            <a:ext cx="495300" cy="369332"/>
          </a:xfrm>
          <a:prstGeom prst="rect">
            <a:avLst/>
          </a:prstGeom>
          <a:noFill/>
        </p:spPr>
        <p:txBody>
          <a:bodyPr wrap="square" rtlCol="0">
            <a:spAutoFit/>
          </a:bodyPr>
          <a:lstStyle/>
          <a:p>
            <a:r>
              <a:rPr lang="en-US" dirty="0"/>
              <a:t>10</a:t>
            </a:r>
          </a:p>
        </p:txBody>
      </p:sp>
      <p:sp>
        <p:nvSpPr>
          <p:cNvPr id="41" name="TextBox 40"/>
          <p:cNvSpPr txBox="1"/>
          <p:nvPr/>
        </p:nvSpPr>
        <p:spPr>
          <a:xfrm>
            <a:off x="2514160" y="5013445"/>
            <a:ext cx="228600" cy="369332"/>
          </a:xfrm>
          <a:prstGeom prst="rect">
            <a:avLst/>
          </a:prstGeom>
          <a:noFill/>
        </p:spPr>
        <p:txBody>
          <a:bodyPr wrap="square" rtlCol="0">
            <a:spAutoFit/>
          </a:bodyPr>
          <a:lstStyle/>
          <a:p>
            <a:r>
              <a:rPr lang="en-US" dirty="0"/>
              <a:t>5</a:t>
            </a:r>
          </a:p>
        </p:txBody>
      </p:sp>
      <p:sp>
        <p:nvSpPr>
          <p:cNvPr id="42" name="TextBox 41"/>
          <p:cNvSpPr txBox="1"/>
          <p:nvPr/>
        </p:nvSpPr>
        <p:spPr>
          <a:xfrm>
            <a:off x="1110409" y="3506061"/>
            <a:ext cx="228600" cy="369332"/>
          </a:xfrm>
          <a:prstGeom prst="rect">
            <a:avLst/>
          </a:prstGeom>
          <a:noFill/>
        </p:spPr>
        <p:txBody>
          <a:bodyPr wrap="square" rtlCol="0">
            <a:spAutoFit/>
          </a:bodyPr>
          <a:lstStyle/>
          <a:p>
            <a:r>
              <a:rPr lang="en-US" dirty="0"/>
              <a:t>5</a:t>
            </a:r>
          </a:p>
        </p:txBody>
      </p:sp>
      <p:sp>
        <p:nvSpPr>
          <p:cNvPr id="43" name="TextBox 42"/>
          <p:cNvSpPr txBox="1"/>
          <p:nvPr/>
        </p:nvSpPr>
        <p:spPr>
          <a:xfrm>
            <a:off x="565227" y="3490115"/>
            <a:ext cx="304800" cy="369332"/>
          </a:xfrm>
          <a:prstGeom prst="rect">
            <a:avLst/>
          </a:prstGeom>
          <a:noFill/>
        </p:spPr>
        <p:txBody>
          <a:bodyPr wrap="square" rtlCol="0">
            <a:spAutoFit/>
          </a:bodyPr>
          <a:lstStyle/>
          <a:p>
            <a:r>
              <a:rPr lang="en-US" dirty="0"/>
              <a:t>0</a:t>
            </a:r>
          </a:p>
        </p:txBody>
      </p:sp>
      <p:sp>
        <p:nvSpPr>
          <p:cNvPr id="46" name="TextBox 45"/>
          <p:cNvSpPr txBox="1"/>
          <p:nvPr/>
        </p:nvSpPr>
        <p:spPr>
          <a:xfrm>
            <a:off x="3124200" y="5518178"/>
            <a:ext cx="4724400" cy="95410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800" dirty="0"/>
              <a:t>What are all the path durations and their slack?</a:t>
            </a:r>
          </a:p>
        </p:txBody>
      </p:sp>
      <p:sp>
        <p:nvSpPr>
          <p:cNvPr id="48" name="Octagon 47"/>
          <p:cNvSpPr>
            <a:spLocks noChangeAspect="1"/>
          </p:cNvSpPr>
          <p:nvPr/>
        </p:nvSpPr>
        <p:spPr>
          <a:xfrm>
            <a:off x="8455617" y="5895500"/>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3510" y="62120"/>
            <a:ext cx="457033" cy="457033"/>
          </a:xfrm>
          <a:prstGeom prst="rect">
            <a:avLst/>
          </a:prstGeom>
        </p:spPr>
      </p:pic>
    </p:spTree>
    <p:extLst>
      <p:ext uri="{BB962C8B-B14F-4D97-AF65-F5344CB8AC3E}">
        <p14:creationId xmlns:p14="http://schemas.microsoft.com/office/powerpoint/2010/main" val="2599873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05800" cy="1143000"/>
          </a:xfrm>
        </p:spPr>
        <p:txBody>
          <a:bodyPr>
            <a:normAutofit fontScale="90000"/>
          </a:bodyPr>
          <a:lstStyle/>
          <a:p>
            <a:r>
              <a:rPr lang="en-US" dirty="0"/>
              <a:t>2</a:t>
            </a:r>
            <a:r>
              <a:rPr lang="en-US" baseline="30000" dirty="0"/>
              <a:t>nd</a:t>
            </a:r>
            <a:r>
              <a:rPr lang="en-US" dirty="0"/>
              <a:t> figure out what activities are on the critical path and are worth crashing.</a:t>
            </a:r>
          </a:p>
        </p:txBody>
      </p:sp>
      <p:sp>
        <p:nvSpPr>
          <p:cNvPr id="3" name="Slide Number Placeholder 2"/>
          <p:cNvSpPr>
            <a:spLocks noGrp="1"/>
          </p:cNvSpPr>
          <p:nvPr>
            <p:ph type="sldNum" sz="quarter" idx="10"/>
          </p:nvPr>
        </p:nvSpPr>
        <p:spPr>
          <a:xfrm>
            <a:off x="7924800" y="5746750"/>
            <a:ext cx="762000" cy="365125"/>
          </a:xfrm>
        </p:spPr>
        <p:txBody>
          <a:bodyPr/>
          <a:lstStyle/>
          <a:p>
            <a:pPr>
              <a:defRPr/>
            </a:pPr>
            <a:fld id="{F884FA92-480B-47F7-AE0E-CCD2E8D3A379}" type="slidenum">
              <a:rPr lang="en-US" smtClean="0"/>
              <a:pPr>
                <a:defRPr/>
              </a:pPr>
              <a:t>21</a:t>
            </a:fld>
            <a:endParaRPr lang="en-US" dirty="0"/>
          </a:p>
        </p:txBody>
      </p:sp>
      <p:pic>
        <p:nvPicPr>
          <p:cNvPr id="4" name="Picture 3" descr="FG_10_014"/>
          <p:cNvPicPr>
            <a:picLocks noChangeAspect="1" noChangeArrowheads="1"/>
          </p:cNvPicPr>
          <p:nvPr/>
        </p:nvPicPr>
        <p:blipFill>
          <a:blip r:embed="rId3"/>
          <a:srcRect/>
          <a:stretch>
            <a:fillRect/>
          </a:stretch>
        </p:blipFill>
        <p:spPr bwMode="auto">
          <a:xfrm>
            <a:off x="533400" y="1219200"/>
            <a:ext cx="8159750" cy="5029200"/>
          </a:xfrm>
          <a:prstGeom prst="rect">
            <a:avLst/>
          </a:prstGeom>
          <a:noFill/>
          <a:ln w="9525">
            <a:noFill/>
            <a:miter lim="800000"/>
            <a:headEnd/>
            <a:tailEnd/>
          </a:ln>
        </p:spPr>
      </p:pic>
      <p:sp>
        <p:nvSpPr>
          <p:cNvPr id="5" name="TextBox 4"/>
          <p:cNvSpPr txBox="1"/>
          <p:nvPr/>
        </p:nvSpPr>
        <p:spPr>
          <a:xfrm>
            <a:off x="838200" y="3122787"/>
            <a:ext cx="381000" cy="369332"/>
          </a:xfrm>
          <a:prstGeom prst="rect">
            <a:avLst/>
          </a:prstGeom>
          <a:solidFill>
            <a:schemeClr val="bg1"/>
          </a:solidFill>
        </p:spPr>
        <p:txBody>
          <a:bodyPr wrap="square" rtlCol="0">
            <a:spAutoFit/>
          </a:bodyPr>
          <a:lstStyle/>
          <a:p>
            <a:r>
              <a:rPr lang="en-US" dirty="0"/>
              <a:t>5</a:t>
            </a:r>
          </a:p>
        </p:txBody>
      </p:sp>
      <p:sp>
        <p:nvSpPr>
          <p:cNvPr id="6" name="TextBox 5"/>
          <p:cNvSpPr txBox="1"/>
          <p:nvPr/>
        </p:nvSpPr>
        <p:spPr>
          <a:xfrm>
            <a:off x="2819400" y="1524000"/>
            <a:ext cx="228600" cy="369332"/>
          </a:xfrm>
          <a:prstGeom prst="rect">
            <a:avLst/>
          </a:prstGeom>
          <a:solidFill>
            <a:schemeClr val="bg1"/>
          </a:solidFill>
        </p:spPr>
        <p:txBody>
          <a:bodyPr wrap="square" rtlCol="0">
            <a:spAutoFit/>
          </a:bodyPr>
          <a:lstStyle/>
          <a:p>
            <a:r>
              <a:rPr lang="en-US" dirty="0"/>
              <a:t>7</a:t>
            </a:r>
          </a:p>
        </p:txBody>
      </p:sp>
      <p:sp>
        <p:nvSpPr>
          <p:cNvPr id="7" name="TextBox 6"/>
          <p:cNvSpPr txBox="1"/>
          <p:nvPr/>
        </p:nvSpPr>
        <p:spPr>
          <a:xfrm>
            <a:off x="2819400" y="3122787"/>
            <a:ext cx="228600" cy="369332"/>
          </a:xfrm>
          <a:prstGeom prst="rect">
            <a:avLst/>
          </a:prstGeom>
          <a:solidFill>
            <a:schemeClr val="bg1"/>
          </a:solidFill>
        </p:spPr>
        <p:txBody>
          <a:bodyPr wrap="square" rtlCol="0">
            <a:spAutoFit/>
          </a:bodyPr>
          <a:lstStyle/>
          <a:p>
            <a:r>
              <a:rPr lang="en-US" dirty="0"/>
              <a:t>3</a:t>
            </a:r>
          </a:p>
        </p:txBody>
      </p:sp>
      <p:sp>
        <p:nvSpPr>
          <p:cNvPr id="9" name="TextBox 8"/>
          <p:cNvSpPr txBox="1"/>
          <p:nvPr/>
        </p:nvSpPr>
        <p:spPr>
          <a:xfrm>
            <a:off x="4876800" y="3122787"/>
            <a:ext cx="304800" cy="369332"/>
          </a:xfrm>
          <a:prstGeom prst="rect">
            <a:avLst/>
          </a:prstGeom>
          <a:solidFill>
            <a:schemeClr val="bg1"/>
          </a:solidFill>
        </p:spPr>
        <p:txBody>
          <a:bodyPr wrap="square" rtlCol="0">
            <a:spAutoFit/>
          </a:bodyPr>
          <a:lstStyle/>
          <a:p>
            <a:r>
              <a:rPr lang="en-US" dirty="0"/>
              <a:t>9</a:t>
            </a:r>
          </a:p>
        </p:txBody>
      </p:sp>
      <p:sp>
        <p:nvSpPr>
          <p:cNvPr id="10" name="TextBox 9"/>
          <p:cNvSpPr txBox="1"/>
          <p:nvPr/>
        </p:nvSpPr>
        <p:spPr>
          <a:xfrm>
            <a:off x="6096000" y="1524000"/>
            <a:ext cx="228600" cy="369332"/>
          </a:xfrm>
          <a:prstGeom prst="rect">
            <a:avLst/>
          </a:prstGeom>
          <a:solidFill>
            <a:schemeClr val="bg1"/>
          </a:solidFill>
        </p:spPr>
        <p:txBody>
          <a:bodyPr wrap="square" rtlCol="0">
            <a:spAutoFit/>
          </a:bodyPr>
          <a:lstStyle/>
          <a:p>
            <a:r>
              <a:rPr lang="en-US" dirty="0"/>
              <a:t>4</a:t>
            </a:r>
          </a:p>
        </p:txBody>
      </p:sp>
      <p:sp>
        <p:nvSpPr>
          <p:cNvPr id="11" name="TextBox 10"/>
          <p:cNvSpPr txBox="1"/>
          <p:nvPr/>
        </p:nvSpPr>
        <p:spPr>
          <a:xfrm>
            <a:off x="6096000" y="4724400"/>
            <a:ext cx="228600" cy="369332"/>
          </a:xfrm>
          <a:prstGeom prst="rect">
            <a:avLst/>
          </a:prstGeom>
          <a:solidFill>
            <a:schemeClr val="bg1"/>
          </a:solidFill>
        </p:spPr>
        <p:txBody>
          <a:bodyPr wrap="square" rtlCol="0">
            <a:spAutoFit/>
          </a:bodyPr>
          <a:lstStyle/>
          <a:p>
            <a:r>
              <a:rPr lang="en-US" dirty="0"/>
              <a:t>6</a:t>
            </a:r>
          </a:p>
        </p:txBody>
      </p:sp>
      <p:sp>
        <p:nvSpPr>
          <p:cNvPr id="12" name="TextBox 11"/>
          <p:cNvSpPr txBox="1"/>
          <p:nvPr/>
        </p:nvSpPr>
        <p:spPr>
          <a:xfrm>
            <a:off x="8077200" y="3122787"/>
            <a:ext cx="304800" cy="369332"/>
          </a:xfrm>
          <a:prstGeom prst="rect">
            <a:avLst/>
          </a:prstGeom>
          <a:solidFill>
            <a:schemeClr val="bg1"/>
          </a:solidFill>
        </p:spPr>
        <p:txBody>
          <a:bodyPr wrap="square" rtlCol="0">
            <a:spAutoFit/>
          </a:bodyPr>
          <a:lstStyle/>
          <a:p>
            <a:r>
              <a:rPr lang="en-US" dirty="0"/>
              <a:t>8</a:t>
            </a:r>
          </a:p>
        </p:txBody>
      </p:sp>
      <p:sp>
        <p:nvSpPr>
          <p:cNvPr id="8" name="TextBox 7"/>
          <p:cNvSpPr txBox="1"/>
          <p:nvPr/>
        </p:nvSpPr>
        <p:spPr>
          <a:xfrm>
            <a:off x="571108" y="2781692"/>
            <a:ext cx="304800" cy="369332"/>
          </a:xfrm>
          <a:prstGeom prst="rect">
            <a:avLst/>
          </a:prstGeom>
          <a:noFill/>
        </p:spPr>
        <p:txBody>
          <a:bodyPr wrap="square" rtlCol="0">
            <a:spAutoFit/>
          </a:bodyPr>
          <a:lstStyle/>
          <a:p>
            <a:r>
              <a:rPr lang="en-US" dirty="0"/>
              <a:t>0</a:t>
            </a:r>
          </a:p>
        </p:txBody>
      </p:sp>
      <p:sp>
        <p:nvSpPr>
          <p:cNvPr id="13" name="TextBox 12"/>
          <p:cNvSpPr txBox="1"/>
          <p:nvPr/>
        </p:nvSpPr>
        <p:spPr>
          <a:xfrm>
            <a:off x="1095865" y="2791119"/>
            <a:ext cx="228600" cy="369332"/>
          </a:xfrm>
          <a:prstGeom prst="rect">
            <a:avLst/>
          </a:prstGeom>
          <a:noFill/>
        </p:spPr>
        <p:txBody>
          <a:bodyPr wrap="square" rtlCol="0">
            <a:spAutoFit/>
          </a:bodyPr>
          <a:lstStyle/>
          <a:p>
            <a:r>
              <a:rPr lang="en-US" dirty="0"/>
              <a:t>5</a:t>
            </a:r>
          </a:p>
        </p:txBody>
      </p:sp>
      <p:sp>
        <p:nvSpPr>
          <p:cNvPr id="14" name="TextBox 13"/>
          <p:cNvSpPr txBox="1"/>
          <p:nvPr/>
        </p:nvSpPr>
        <p:spPr>
          <a:xfrm>
            <a:off x="2535180" y="1215564"/>
            <a:ext cx="228600" cy="369332"/>
          </a:xfrm>
          <a:prstGeom prst="rect">
            <a:avLst/>
          </a:prstGeom>
          <a:noFill/>
        </p:spPr>
        <p:txBody>
          <a:bodyPr wrap="square" rtlCol="0">
            <a:spAutoFit/>
          </a:bodyPr>
          <a:lstStyle/>
          <a:p>
            <a:r>
              <a:rPr lang="en-US" dirty="0"/>
              <a:t>5</a:t>
            </a:r>
          </a:p>
        </p:txBody>
      </p:sp>
      <p:sp>
        <p:nvSpPr>
          <p:cNvPr id="15" name="TextBox 14"/>
          <p:cNvSpPr txBox="1"/>
          <p:nvPr/>
        </p:nvSpPr>
        <p:spPr>
          <a:xfrm>
            <a:off x="3029146" y="1209207"/>
            <a:ext cx="533400" cy="369332"/>
          </a:xfrm>
          <a:prstGeom prst="rect">
            <a:avLst/>
          </a:prstGeom>
          <a:noFill/>
        </p:spPr>
        <p:txBody>
          <a:bodyPr wrap="square" rtlCol="0">
            <a:spAutoFit/>
          </a:bodyPr>
          <a:lstStyle/>
          <a:p>
            <a:r>
              <a:rPr lang="en-US" dirty="0"/>
              <a:t>12</a:t>
            </a:r>
          </a:p>
        </p:txBody>
      </p:sp>
      <p:sp>
        <p:nvSpPr>
          <p:cNvPr id="16" name="TextBox 15"/>
          <p:cNvSpPr txBox="1"/>
          <p:nvPr/>
        </p:nvSpPr>
        <p:spPr>
          <a:xfrm>
            <a:off x="2476500" y="2729585"/>
            <a:ext cx="228600" cy="369332"/>
          </a:xfrm>
          <a:prstGeom prst="rect">
            <a:avLst/>
          </a:prstGeom>
          <a:noFill/>
        </p:spPr>
        <p:txBody>
          <a:bodyPr wrap="square" rtlCol="0">
            <a:spAutoFit/>
          </a:bodyPr>
          <a:lstStyle/>
          <a:p>
            <a:r>
              <a:rPr lang="en-US" dirty="0"/>
              <a:t>5</a:t>
            </a:r>
          </a:p>
        </p:txBody>
      </p:sp>
      <p:sp>
        <p:nvSpPr>
          <p:cNvPr id="17" name="TextBox 16"/>
          <p:cNvSpPr txBox="1"/>
          <p:nvPr/>
        </p:nvSpPr>
        <p:spPr>
          <a:xfrm>
            <a:off x="2476500" y="4304326"/>
            <a:ext cx="228600" cy="369332"/>
          </a:xfrm>
          <a:prstGeom prst="rect">
            <a:avLst/>
          </a:prstGeom>
          <a:noFill/>
        </p:spPr>
        <p:txBody>
          <a:bodyPr wrap="square" rtlCol="0">
            <a:spAutoFit/>
          </a:bodyPr>
          <a:lstStyle/>
          <a:p>
            <a:r>
              <a:rPr lang="en-US" dirty="0"/>
              <a:t>5</a:t>
            </a:r>
          </a:p>
        </p:txBody>
      </p:sp>
      <p:sp>
        <p:nvSpPr>
          <p:cNvPr id="18" name="TextBox 17"/>
          <p:cNvSpPr txBox="1"/>
          <p:nvPr/>
        </p:nvSpPr>
        <p:spPr>
          <a:xfrm>
            <a:off x="3079214" y="2729585"/>
            <a:ext cx="228600" cy="369332"/>
          </a:xfrm>
          <a:prstGeom prst="rect">
            <a:avLst/>
          </a:prstGeom>
          <a:noFill/>
        </p:spPr>
        <p:txBody>
          <a:bodyPr wrap="square" rtlCol="0">
            <a:spAutoFit/>
          </a:bodyPr>
          <a:lstStyle/>
          <a:p>
            <a:r>
              <a:rPr lang="en-US" dirty="0"/>
              <a:t>8</a:t>
            </a:r>
          </a:p>
        </p:txBody>
      </p:sp>
      <p:sp>
        <p:nvSpPr>
          <p:cNvPr id="19" name="TextBox 18"/>
          <p:cNvSpPr txBox="1"/>
          <p:nvPr/>
        </p:nvSpPr>
        <p:spPr>
          <a:xfrm>
            <a:off x="2933700" y="4320911"/>
            <a:ext cx="495300" cy="369332"/>
          </a:xfrm>
          <a:prstGeom prst="rect">
            <a:avLst/>
          </a:prstGeom>
          <a:noFill/>
        </p:spPr>
        <p:txBody>
          <a:bodyPr wrap="square" rtlCol="0">
            <a:spAutoFit/>
          </a:bodyPr>
          <a:lstStyle/>
          <a:p>
            <a:r>
              <a:rPr lang="en-US" dirty="0"/>
              <a:t>10</a:t>
            </a:r>
          </a:p>
        </p:txBody>
      </p:sp>
      <p:sp>
        <p:nvSpPr>
          <p:cNvPr id="20" name="TextBox 19"/>
          <p:cNvSpPr txBox="1"/>
          <p:nvPr/>
        </p:nvSpPr>
        <p:spPr>
          <a:xfrm>
            <a:off x="5736116" y="1172208"/>
            <a:ext cx="588484" cy="369332"/>
          </a:xfrm>
          <a:prstGeom prst="rect">
            <a:avLst/>
          </a:prstGeom>
          <a:noFill/>
        </p:spPr>
        <p:txBody>
          <a:bodyPr wrap="square" rtlCol="0">
            <a:spAutoFit/>
          </a:bodyPr>
          <a:lstStyle/>
          <a:p>
            <a:r>
              <a:rPr lang="en-US" dirty="0"/>
              <a:t>12</a:t>
            </a:r>
          </a:p>
        </p:txBody>
      </p:sp>
      <p:sp>
        <p:nvSpPr>
          <p:cNvPr id="21" name="TextBox 20"/>
          <p:cNvSpPr txBox="1"/>
          <p:nvPr/>
        </p:nvSpPr>
        <p:spPr>
          <a:xfrm>
            <a:off x="6305746" y="1180978"/>
            <a:ext cx="533400" cy="369332"/>
          </a:xfrm>
          <a:prstGeom prst="rect">
            <a:avLst/>
          </a:prstGeom>
          <a:noFill/>
        </p:spPr>
        <p:txBody>
          <a:bodyPr wrap="square" rtlCol="0">
            <a:spAutoFit/>
          </a:bodyPr>
          <a:lstStyle/>
          <a:p>
            <a:r>
              <a:rPr lang="en-US" dirty="0"/>
              <a:t>16</a:t>
            </a:r>
          </a:p>
        </p:txBody>
      </p:sp>
      <p:sp>
        <p:nvSpPr>
          <p:cNvPr id="22" name="TextBox 21"/>
          <p:cNvSpPr txBox="1"/>
          <p:nvPr/>
        </p:nvSpPr>
        <p:spPr>
          <a:xfrm>
            <a:off x="4515998" y="2751619"/>
            <a:ext cx="532864" cy="369332"/>
          </a:xfrm>
          <a:prstGeom prst="rect">
            <a:avLst/>
          </a:prstGeom>
          <a:noFill/>
        </p:spPr>
        <p:txBody>
          <a:bodyPr wrap="square" rtlCol="0">
            <a:spAutoFit/>
          </a:bodyPr>
          <a:lstStyle/>
          <a:p>
            <a:r>
              <a:rPr lang="en-US" dirty="0"/>
              <a:t>10</a:t>
            </a:r>
          </a:p>
        </p:txBody>
      </p:sp>
      <p:sp>
        <p:nvSpPr>
          <p:cNvPr id="23" name="TextBox 22"/>
          <p:cNvSpPr txBox="1"/>
          <p:nvPr/>
        </p:nvSpPr>
        <p:spPr>
          <a:xfrm>
            <a:off x="5118712" y="2751619"/>
            <a:ext cx="481988" cy="369332"/>
          </a:xfrm>
          <a:prstGeom prst="rect">
            <a:avLst/>
          </a:prstGeom>
          <a:noFill/>
        </p:spPr>
        <p:txBody>
          <a:bodyPr wrap="square" rtlCol="0">
            <a:spAutoFit/>
          </a:bodyPr>
          <a:lstStyle/>
          <a:p>
            <a:r>
              <a:rPr lang="en-US" dirty="0"/>
              <a:t>19</a:t>
            </a:r>
          </a:p>
        </p:txBody>
      </p:sp>
      <p:sp>
        <p:nvSpPr>
          <p:cNvPr id="24" name="TextBox 23"/>
          <p:cNvSpPr txBox="1"/>
          <p:nvPr/>
        </p:nvSpPr>
        <p:spPr>
          <a:xfrm>
            <a:off x="5720508" y="4355068"/>
            <a:ext cx="481988" cy="369332"/>
          </a:xfrm>
          <a:prstGeom prst="rect">
            <a:avLst/>
          </a:prstGeom>
          <a:noFill/>
        </p:spPr>
        <p:txBody>
          <a:bodyPr wrap="square" rtlCol="0">
            <a:spAutoFit/>
          </a:bodyPr>
          <a:lstStyle/>
          <a:p>
            <a:r>
              <a:rPr lang="en-US" dirty="0"/>
              <a:t>10</a:t>
            </a:r>
          </a:p>
        </p:txBody>
      </p:sp>
      <p:sp>
        <p:nvSpPr>
          <p:cNvPr id="25" name="TextBox 24"/>
          <p:cNvSpPr txBox="1"/>
          <p:nvPr/>
        </p:nvSpPr>
        <p:spPr>
          <a:xfrm>
            <a:off x="6259875" y="4335830"/>
            <a:ext cx="481988" cy="369332"/>
          </a:xfrm>
          <a:prstGeom prst="rect">
            <a:avLst/>
          </a:prstGeom>
          <a:noFill/>
        </p:spPr>
        <p:txBody>
          <a:bodyPr wrap="square" rtlCol="0">
            <a:spAutoFit/>
          </a:bodyPr>
          <a:lstStyle/>
          <a:p>
            <a:r>
              <a:rPr lang="en-US" dirty="0"/>
              <a:t>16</a:t>
            </a:r>
          </a:p>
        </p:txBody>
      </p:sp>
      <p:sp>
        <p:nvSpPr>
          <p:cNvPr id="26" name="TextBox 25"/>
          <p:cNvSpPr txBox="1"/>
          <p:nvPr/>
        </p:nvSpPr>
        <p:spPr>
          <a:xfrm>
            <a:off x="7728791" y="2761089"/>
            <a:ext cx="481988" cy="369332"/>
          </a:xfrm>
          <a:prstGeom prst="rect">
            <a:avLst/>
          </a:prstGeom>
          <a:noFill/>
        </p:spPr>
        <p:txBody>
          <a:bodyPr wrap="square" rtlCol="0">
            <a:spAutoFit/>
          </a:bodyPr>
          <a:lstStyle/>
          <a:p>
            <a:r>
              <a:rPr lang="en-US" dirty="0"/>
              <a:t>19</a:t>
            </a:r>
          </a:p>
        </p:txBody>
      </p:sp>
      <p:sp>
        <p:nvSpPr>
          <p:cNvPr id="27" name="TextBox 26"/>
          <p:cNvSpPr txBox="1"/>
          <p:nvPr/>
        </p:nvSpPr>
        <p:spPr>
          <a:xfrm>
            <a:off x="8255306" y="2761089"/>
            <a:ext cx="481988" cy="369332"/>
          </a:xfrm>
          <a:prstGeom prst="rect">
            <a:avLst/>
          </a:prstGeom>
          <a:noFill/>
        </p:spPr>
        <p:txBody>
          <a:bodyPr wrap="square" rtlCol="0">
            <a:spAutoFit/>
          </a:bodyPr>
          <a:lstStyle/>
          <a:p>
            <a:r>
              <a:rPr lang="en-US" dirty="0"/>
              <a:t>27</a:t>
            </a:r>
          </a:p>
        </p:txBody>
      </p:sp>
      <p:sp>
        <p:nvSpPr>
          <p:cNvPr id="28" name="TextBox 27"/>
          <p:cNvSpPr txBox="1"/>
          <p:nvPr/>
        </p:nvSpPr>
        <p:spPr>
          <a:xfrm>
            <a:off x="8261656" y="3098917"/>
            <a:ext cx="481988" cy="369332"/>
          </a:xfrm>
          <a:prstGeom prst="rect">
            <a:avLst/>
          </a:prstGeom>
          <a:noFill/>
        </p:spPr>
        <p:txBody>
          <a:bodyPr wrap="square" rtlCol="0">
            <a:spAutoFit/>
          </a:bodyPr>
          <a:lstStyle/>
          <a:p>
            <a:r>
              <a:rPr lang="en-US" dirty="0"/>
              <a:t>27</a:t>
            </a:r>
          </a:p>
        </p:txBody>
      </p:sp>
      <p:sp>
        <p:nvSpPr>
          <p:cNvPr id="29" name="TextBox 28"/>
          <p:cNvSpPr txBox="1"/>
          <p:nvPr/>
        </p:nvSpPr>
        <p:spPr>
          <a:xfrm>
            <a:off x="7747612" y="3098917"/>
            <a:ext cx="481988" cy="369332"/>
          </a:xfrm>
          <a:prstGeom prst="rect">
            <a:avLst/>
          </a:prstGeom>
          <a:noFill/>
        </p:spPr>
        <p:txBody>
          <a:bodyPr wrap="square" rtlCol="0">
            <a:spAutoFit/>
          </a:bodyPr>
          <a:lstStyle/>
          <a:p>
            <a:r>
              <a:rPr lang="en-US" dirty="0"/>
              <a:t>19</a:t>
            </a:r>
          </a:p>
        </p:txBody>
      </p:sp>
      <p:sp>
        <p:nvSpPr>
          <p:cNvPr id="30" name="TextBox 29"/>
          <p:cNvSpPr txBox="1"/>
          <p:nvPr/>
        </p:nvSpPr>
        <p:spPr>
          <a:xfrm>
            <a:off x="6312206" y="1520907"/>
            <a:ext cx="481988" cy="369332"/>
          </a:xfrm>
          <a:prstGeom prst="rect">
            <a:avLst/>
          </a:prstGeom>
          <a:noFill/>
        </p:spPr>
        <p:txBody>
          <a:bodyPr wrap="square" rtlCol="0">
            <a:spAutoFit/>
          </a:bodyPr>
          <a:lstStyle/>
          <a:p>
            <a:r>
              <a:rPr lang="en-US" dirty="0"/>
              <a:t>19</a:t>
            </a:r>
          </a:p>
        </p:txBody>
      </p:sp>
      <p:sp>
        <p:nvSpPr>
          <p:cNvPr id="31" name="TextBox 30"/>
          <p:cNvSpPr txBox="1"/>
          <p:nvPr/>
        </p:nvSpPr>
        <p:spPr>
          <a:xfrm>
            <a:off x="6281947" y="4673658"/>
            <a:ext cx="481988" cy="369332"/>
          </a:xfrm>
          <a:prstGeom prst="rect">
            <a:avLst/>
          </a:prstGeom>
          <a:noFill/>
        </p:spPr>
        <p:txBody>
          <a:bodyPr wrap="square" rtlCol="0">
            <a:spAutoFit/>
          </a:bodyPr>
          <a:lstStyle/>
          <a:p>
            <a:r>
              <a:rPr lang="en-US" dirty="0"/>
              <a:t>19</a:t>
            </a:r>
          </a:p>
        </p:txBody>
      </p:sp>
      <p:sp>
        <p:nvSpPr>
          <p:cNvPr id="32" name="TextBox 31"/>
          <p:cNvSpPr txBox="1"/>
          <p:nvPr/>
        </p:nvSpPr>
        <p:spPr>
          <a:xfrm>
            <a:off x="5072732" y="3122787"/>
            <a:ext cx="481988" cy="369332"/>
          </a:xfrm>
          <a:prstGeom prst="rect">
            <a:avLst/>
          </a:prstGeom>
          <a:noFill/>
        </p:spPr>
        <p:txBody>
          <a:bodyPr wrap="square" rtlCol="0">
            <a:spAutoFit/>
          </a:bodyPr>
          <a:lstStyle/>
          <a:p>
            <a:r>
              <a:rPr lang="en-US" dirty="0"/>
              <a:t>19</a:t>
            </a:r>
          </a:p>
        </p:txBody>
      </p:sp>
      <p:sp>
        <p:nvSpPr>
          <p:cNvPr id="33" name="TextBox 32"/>
          <p:cNvSpPr txBox="1"/>
          <p:nvPr/>
        </p:nvSpPr>
        <p:spPr>
          <a:xfrm>
            <a:off x="5720508" y="4659120"/>
            <a:ext cx="481988" cy="369332"/>
          </a:xfrm>
          <a:prstGeom prst="rect">
            <a:avLst/>
          </a:prstGeom>
          <a:noFill/>
        </p:spPr>
        <p:txBody>
          <a:bodyPr wrap="square" rtlCol="0">
            <a:spAutoFit/>
          </a:bodyPr>
          <a:lstStyle/>
          <a:p>
            <a:r>
              <a:rPr lang="en-US" dirty="0"/>
              <a:t>13</a:t>
            </a:r>
          </a:p>
        </p:txBody>
      </p:sp>
      <p:sp>
        <p:nvSpPr>
          <p:cNvPr id="34" name="TextBox 33"/>
          <p:cNvSpPr txBox="1"/>
          <p:nvPr/>
        </p:nvSpPr>
        <p:spPr>
          <a:xfrm>
            <a:off x="4514162" y="3098917"/>
            <a:ext cx="532864" cy="369332"/>
          </a:xfrm>
          <a:prstGeom prst="rect">
            <a:avLst/>
          </a:prstGeom>
          <a:noFill/>
        </p:spPr>
        <p:txBody>
          <a:bodyPr wrap="square" rtlCol="0">
            <a:spAutoFit/>
          </a:bodyPr>
          <a:lstStyle/>
          <a:p>
            <a:r>
              <a:rPr lang="en-US" dirty="0"/>
              <a:t>10</a:t>
            </a:r>
          </a:p>
        </p:txBody>
      </p:sp>
      <p:sp>
        <p:nvSpPr>
          <p:cNvPr id="35" name="TextBox 34"/>
          <p:cNvSpPr txBox="1"/>
          <p:nvPr/>
        </p:nvSpPr>
        <p:spPr>
          <a:xfrm>
            <a:off x="5736116" y="1491360"/>
            <a:ext cx="532864" cy="369332"/>
          </a:xfrm>
          <a:prstGeom prst="rect">
            <a:avLst/>
          </a:prstGeom>
          <a:noFill/>
        </p:spPr>
        <p:txBody>
          <a:bodyPr wrap="square" rtlCol="0">
            <a:spAutoFit/>
          </a:bodyPr>
          <a:lstStyle/>
          <a:p>
            <a:r>
              <a:rPr lang="en-US" dirty="0"/>
              <a:t>15</a:t>
            </a:r>
          </a:p>
        </p:txBody>
      </p:sp>
      <p:sp>
        <p:nvSpPr>
          <p:cNvPr id="36" name="TextBox 35"/>
          <p:cNvSpPr txBox="1"/>
          <p:nvPr/>
        </p:nvSpPr>
        <p:spPr>
          <a:xfrm>
            <a:off x="3016714" y="1505574"/>
            <a:ext cx="532864" cy="369332"/>
          </a:xfrm>
          <a:prstGeom prst="rect">
            <a:avLst/>
          </a:prstGeom>
          <a:noFill/>
        </p:spPr>
        <p:txBody>
          <a:bodyPr wrap="square" rtlCol="0">
            <a:spAutoFit/>
          </a:bodyPr>
          <a:lstStyle/>
          <a:p>
            <a:r>
              <a:rPr lang="en-US" dirty="0"/>
              <a:t>15</a:t>
            </a:r>
          </a:p>
        </p:txBody>
      </p:sp>
      <p:sp>
        <p:nvSpPr>
          <p:cNvPr id="37" name="TextBox 36"/>
          <p:cNvSpPr txBox="1"/>
          <p:nvPr/>
        </p:nvSpPr>
        <p:spPr>
          <a:xfrm>
            <a:off x="2562990" y="1541394"/>
            <a:ext cx="228600" cy="369332"/>
          </a:xfrm>
          <a:prstGeom prst="rect">
            <a:avLst/>
          </a:prstGeom>
          <a:noFill/>
        </p:spPr>
        <p:txBody>
          <a:bodyPr wrap="square" rtlCol="0">
            <a:spAutoFit/>
          </a:bodyPr>
          <a:lstStyle/>
          <a:p>
            <a:r>
              <a:rPr lang="en-US" dirty="0"/>
              <a:t>8</a:t>
            </a:r>
          </a:p>
        </p:txBody>
      </p:sp>
      <p:sp>
        <p:nvSpPr>
          <p:cNvPr id="38" name="TextBox 37"/>
          <p:cNvSpPr txBox="1"/>
          <p:nvPr/>
        </p:nvSpPr>
        <p:spPr>
          <a:xfrm>
            <a:off x="3023286" y="3108387"/>
            <a:ext cx="677116" cy="369332"/>
          </a:xfrm>
          <a:prstGeom prst="rect">
            <a:avLst/>
          </a:prstGeom>
          <a:noFill/>
        </p:spPr>
        <p:txBody>
          <a:bodyPr wrap="square" rtlCol="0">
            <a:spAutoFit/>
          </a:bodyPr>
          <a:lstStyle/>
          <a:p>
            <a:r>
              <a:rPr lang="en-US" dirty="0"/>
              <a:t>10</a:t>
            </a:r>
          </a:p>
        </p:txBody>
      </p:sp>
      <p:sp>
        <p:nvSpPr>
          <p:cNvPr id="39" name="TextBox 38"/>
          <p:cNvSpPr txBox="1"/>
          <p:nvPr/>
        </p:nvSpPr>
        <p:spPr>
          <a:xfrm>
            <a:off x="2482009" y="3083260"/>
            <a:ext cx="228600" cy="369332"/>
          </a:xfrm>
          <a:prstGeom prst="rect">
            <a:avLst/>
          </a:prstGeom>
          <a:noFill/>
        </p:spPr>
        <p:txBody>
          <a:bodyPr wrap="square" rtlCol="0">
            <a:spAutoFit/>
          </a:bodyPr>
          <a:lstStyle/>
          <a:p>
            <a:r>
              <a:rPr lang="en-US" dirty="0"/>
              <a:t>7</a:t>
            </a:r>
          </a:p>
        </p:txBody>
      </p:sp>
      <p:sp>
        <p:nvSpPr>
          <p:cNvPr id="40" name="TextBox 39"/>
          <p:cNvSpPr txBox="1"/>
          <p:nvPr/>
        </p:nvSpPr>
        <p:spPr>
          <a:xfrm>
            <a:off x="2930506" y="4629770"/>
            <a:ext cx="495300" cy="369332"/>
          </a:xfrm>
          <a:prstGeom prst="rect">
            <a:avLst/>
          </a:prstGeom>
          <a:noFill/>
        </p:spPr>
        <p:txBody>
          <a:bodyPr wrap="square" rtlCol="0">
            <a:spAutoFit/>
          </a:bodyPr>
          <a:lstStyle/>
          <a:p>
            <a:r>
              <a:rPr lang="en-US" dirty="0"/>
              <a:t>10</a:t>
            </a:r>
          </a:p>
        </p:txBody>
      </p:sp>
      <p:sp>
        <p:nvSpPr>
          <p:cNvPr id="41" name="TextBox 40"/>
          <p:cNvSpPr txBox="1"/>
          <p:nvPr/>
        </p:nvSpPr>
        <p:spPr>
          <a:xfrm>
            <a:off x="2514160" y="4630171"/>
            <a:ext cx="228600" cy="369332"/>
          </a:xfrm>
          <a:prstGeom prst="rect">
            <a:avLst/>
          </a:prstGeom>
          <a:noFill/>
        </p:spPr>
        <p:txBody>
          <a:bodyPr wrap="square" rtlCol="0">
            <a:spAutoFit/>
          </a:bodyPr>
          <a:lstStyle/>
          <a:p>
            <a:r>
              <a:rPr lang="en-US" dirty="0"/>
              <a:t>5</a:t>
            </a:r>
          </a:p>
        </p:txBody>
      </p:sp>
      <p:sp>
        <p:nvSpPr>
          <p:cNvPr id="42" name="TextBox 41"/>
          <p:cNvSpPr txBox="1"/>
          <p:nvPr/>
        </p:nvSpPr>
        <p:spPr>
          <a:xfrm>
            <a:off x="1110409" y="3122787"/>
            <a:ext cx="228600" cy="369332"/>
          </a:xfrm>
          <a:prstGeom prst="rect">
            <a:avLst/>
          </a:prstGeom>
          <a:noFill/>
        </p:spPr>
        <p:txBody>
          <a:bodyPr wrap="square" rtlCol="0">
            <a:spAutoFit/>
          </a:bodyPr>
          <a:lstStyle/>
          <a:p>
            <a:r>
              <a:rPr lang="en-US" dirty="0"/>
              <a:t>5</a:t>
            </a:r>
          </a:p>
        </p:txBody>
      </p:sp>
      <p:sp>
        <p:nvSpPr>
          <p:cNvPr id="43" name="TextBox 42"/>
          <p:cNvSpPr txBox="1"/>
          <p:nvPr/>
        </p:nvSpPr>
        <p:spPr>
          <a:xfrm>
            <a:off x="565227" y="3106841"/>
            <a:ext cx="304800" cy="369332"/>
          </a:xfrm>
          <a:prstGeom prst="rect">
            <a:avLst/>
          </a:prstGeom>
          <a:noFill/>
        </p:spPr>
        <p:txBody>
          <a:bodyPr wrap="square" rtlCol="0">
            <a:spAutoFit/>
          </a:bodyPr>
          <a:lstStyle/>
          <a:p>
            <a:r>
              <a:rPr lang="en-US" dirty="0"/>
              <a:t>0</a:t>
            </a:r>
          </a:p>
        </p:txBody>
      </p:sp>
      <p:sp>
        <p:nvSpPr>
          <p:cNvPr id="47" name="Freeform 46"/>
          <p:cNvSpPr/>
          <p:nvPr/>
        </p:nvSpPr>
        <p:spPr>
          <a:xfrm>
            <a:off x="1459582" y="3350579"/>
            <a:ext cx="6120662" cy="1002921"/>
          </a:xfrm>
          <a:custGeom>
            <a:avLst/>
            <a:gdLst>
              <a:gd name="connsiteX0" fmla="*/ 0 w 6639339"/>
              <a:gd name="connsiteY0" fmla="*/ 212035 h 874672"/>
              <a:gd name="connsiteX1" fmla="*/ 1577008 w 6639339"/>
              <a:gd name="connsiteY1" fmla="*/ 874643 h 874672"/>
              <a:gd name="connsiteX2" fmla="*/ 3551582 w 6639339"/>
              <a:gd name="connsiteY2" fmla="*/ 238539 h 874672"/>
              <a:gd name="connsiteX3" fmla="*/ 6639339 w 6639339"/>
              <a:gd name="connsiteY3" fmla="*/ 0 h 874672"/>
              <a:gd name="connsiteX0" fmla="*/ 0 w 6639339"/>
              <a:gd name="connsiteY0" fmla="*/ 212035 h 1102032"/>
              <a:gd name="connsiteX1" fmla="*/ 1619947 w 6639339"/>
              <a:gd name="connsiteY1" fmla="*/ 1102011 h 1102032"/>
              <a:gd name="connsiteX2" fmla="*/ 3551582 w 6639339"/>
              <a:gd name="connsiteY2" fmla="*/ 238539 h 1102032"/>
              <a:gd name="connsiteX3" fmla="*/ 6639339 w 6639339"/>
              <a:gd name="connsiteY3" fmla="*/ 0 h 1102032"/>
              <a:gd name="connsiteX0" fmla="*/ 0 w 6639339"/>
              <a:gd name="connsiteY0" fmla="*/ 212035 h 1102200"/>
              <a:gd name="connsiteX1" fmla="*/ 1619947 w 6639339"/>
              <a:gd name="connsiteY1" fmla="*/ 1102011 h 1102200"/>
              <a:gd name="connsiteX2" fmla="*/ 4238617 w 6639339"/>
              <a:gd name="connsiteY2" fmla="*/ 289065 h 1102200"/>
              <a:gd name="connsiteX3" fmla="*/ 6639339 w 6639339"/>
              <a:gd name="connsiteY3" fmla="*/ 0 h 1102200"/>
              <a:gd name="connsiteX0" fmla="*/ 0 w 6610713"/>
              <a:gd name="connsiteY0" fmla="*/ 60457 h 950615"/>
              <a:gd name="connsiteX1" fmla="*/ 1619947 w 6610713"/>
              <a:gd name="connsiteY1" fmla="*/ 950433 h 950615"/>
              <a:gd name="connsiteX2" fmla="*/ 4238617 w 6610713"/>
              <a:gd name="connsiteY2" fmla="*/ 137487 h 950615"/>
              <a:gd name="connsiteX3" fmla="*/ 6610713 w 6610713"/>
              <a:gd name="connsiteY3" fmla="*/ 0 h 950615"/>
              <a:gd name="connsiteX0" fmla="*/ 0 w 6610713"/>
              <a:gd name="connsiteY0" fmla="*/ 65793 h 955951"/>
              <a:gd name="connsiteX1" fmla="*/ 1619947 w 6610713"/>
              <a:gd name="connsiteY1" fmla="*/ 955769 h 955951"/>
              <a:gd name="connsiteX2" fmla="*/ 4238617 w 6610713"/>
              <a:gd name="connsiteY2" fmla="*/ 142823 h 955951"/>
              <a:gd name="connsiteX3" fmla="*/ 6610713 w 6610713"/>
              <a:gd name="connsiteY3" fmla="*/ 5336 h 955951"/>
            </a:gdLst>
            <a:ahLst/>
            <a:cxnLst>
              <a:cxn ang="0">
                <a:pos x="connsiteX0" y="connsiteY0"/>
              </a:cxn>
              <a:cxn ang="0">
                <a:pos x="connsiteX1" y="connsiteY1"/>
              </a:cxn>
              <a:cxn ang="0">
                <a:pos x="connsiteX2" y="connsiteY2"/>
              </a:cxn>
              <a:cxn ang="0">
                <a:pos x="connsiteX3" y="connsiteY3"/>
              </a:cxn>
            </a:cxnLst>
            <a:rect l="l" t="t" r="r" b="b"/>
            <a:pathLst>
              <a:path w="6610713" h="955951">
                <a:moveTo>
                  <a:pt x="0" y="65793"/>
                </a:moveTo>
                <a:cubicBezTo>
                  <a:pt x="492539" y="394888"/>
                  <a:pt x="913511" y="942931"/>
                  <a:pt x="1619947" y="955769"/>
                </a:cubicBezTo>
                <a:cubicBezTo>
                  <a:pt x="2326383" y="968607"/>
                  <a:pt x="3406823" y="301228"/>
                  <a:pt x="4238617" y="142823"/>
                </a:cubicBezTo>
                <a:cubicBezTo>
                  <a:pt x="5070411" y="-15582"/>
                  <a:pt x="6100504" y="-5434"/>
                  <a:pt x="6610713" y="5336"/>
                </a:cubicBezTo>
              </a:path>
            </a:pathLst>
          </a:custGeom>
          <a:noFill/>
          <a:ln>
            <a:solidFill>
              <a:srgbClr val="FF0000"/>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1396634" y="1728982"/>
            <a:ext cx="6200174" cy="1176450"/>
          </a:xfrm>
          <a:custGeom>
            <a:avLst/>
            <a:gdLst>
              <a:gd name="connsiteX0" fmla="*/ 0 w 6639339"/>
              <a:gd name="connsiteY0" fmla="*/ 212035 h 874672"/>
              <a:gd name="connsiteX1" fmla="*/ 1577008 w 6639339"/>
              <a:gd name="connsiteY1" fmla="*/ 874643 h 874672"/>
              <a:gd name="connsiteX2" fmla="*/ 3551582 w 6639339"/>
              <a:gd name="connsiteY2" fmla="*/ 238539 h 874672"/>
              <a:gd name="connsiteX3" fmla="*/ 6639339 w 6639339"/>
              <a:gd name="connsiteY3" fmla="*/ 0 h 874672"/>
              <a:gd name="connsiteX0" fmla="*/ 0 w 6639339"/>
              <a:gd name="connsiteY0" fmla="*/ 212035 h 1102032"/>
              <a:gd name="connsiteX1" fmla="*/ 1619947 w 6639339"/>
              <a:gd name="connsiteY1" fmla="*/ 1102011 h 1102032"/>
              <a:gd name="connsiteX2" fmla="*/ 3551582 w 6639339"/>
              <a:gd name="connsiteY2" fmla="*/ 238539 h 1102032"/>
              <a:gd name="connsiteX3" fmla="*/ 6639339 w 6639339"/>
              <a:gd name="connsiteY3" fmla="*/ 0 h 1102032"/>
              <a:gd name="connsiteX0" fmla="*/ 0 w 6639339"/>
              <a:gd name="connsiteY0" fmla="*/ 212035 h 1102200"/>
              <a:gd name="connsiteX1" fmla="*/ 1619947 w 6639339"/>
              <a:gd name="connsiteY1" fmla="*/ 1102011 h 1102200"/>
              <a:gd name="connsiteX2" fmla="*/ 4238617 w 6639339"/>
              <a:gd name="connsiteY2" fmla="*/ 289065 h 1102200"/>
              <a:gd name="connsiteX3" fmla="*/ 6639339 w 6639339"/>
              <a:gd name="connsiteY3" fmla="*/ 0 h 1102200"/>
              <a:gd name="connsiteX0" fmla="*/ 0 w 6639339"/>
              <a:gd name="connsiteY0" fmla="*/ 916430 h 1016532"/>
              <a:gd name="connsiteX1" fmla="*/ 2077971 w 6639339"/>
              <a:gd name="connsiteY1" fmla="*/ 97 h 1016532"/>
              <a:gd name="connsiteX2" fmla="*/ 4238617 w 6639339"/>
              <a:gd name="connsiteY2" fmla="*/ 993460 h 1016532"/>
              <a:gd name="connsiteX3" fmla="*/ 6639339 w 6639339"/>
              <a:gd name="connsiteY3" fmla="*/ 704395 h 1016532"/>
              <a:gd name="connsiteX0" fmla="*/ 0 w 6639339"/>
              <a:gd name="connsiteY0" fmla="*/ 1075840 h 1137979"/>
              <a:gd name="connsiteX1" fmla="*/ 2077971 w 6639339"/>
              <a:gd name="connsiteY1" fmla="*/ 159507 h 1137979"/>
              <a:gd name="connsiteX2" fmla="*/ 4796832 w 6639339"/>
              <a:gd name="connsiteY2" fmla="*/ 66558 h 1137979"/>
              <a:gd name="connsiteX3" fmla="*/ 6639339 w 6639339"/>
              <a:gd name="connsiteY3" fmla="*/ 863805 h 1137979"/>
              <a:gd name="connsiteX0" fmla="*/ 0 w 6696591"/>
              <a:gd name="connsiteY0" fmla="*/ 1093389 h 1155527"/>
              <a:gd name="connsiteX1" fmla="*/ 2077971 w 6696591"/>
              <a:gd name="connsiteY1" fmla="*/ 177056 h 1155527"/>
              <a:gd name="connsiteX2" fmla="*/ 4796832 w 6696591"/>
              <a:gd name="connsiteY2" fmla="*/ 84107 h 1155527"/>
              <a:gd name="connsiteX3" fmla="*/ 6696591 w 6696591"/>
              <a:gd name="connsiteY3" fmla="*/ 1121353 h 1155527"/>
              <a:gd name="connsiteX0" fmla="*/ 0 w 6696591"/>
              <a:gd name="connsiteY0" fmla="*/ 1093389 h 1155527"/>
              <a:gd name="connsiteX1" fmla="*/ 2077971 w 6696591"/>
              <a:gd name="connsiteY1" fmla="*/ 177056 h 1155527"/>
              <a:gd name="connsiteX2" fmla="*/ 4796832 w 6696591"/>
              <a:gd name="connsiteY2" fmla="*/ 84107 h 1155527"/>
              <a:gd name="connsiteX3" fmla="*/ 6696591 w 6696591"/>
              <a:gd name="connsiteY3" fmla="*/ 1121353 h 1155527"/>
              <a:gd name="connsiteX0" fmla="*/ 0 w 6696591"/>
              <a:gd name="connsiteY0" fmla="*/ 1093389 h 1121353"/>
              <a:gd name="connsiteX1" fmla="*/ 2077971 w 6696591"/>
              <a:gd name="connsiteY1" fmla="*/ 177056 h 1121353"/>
              <a:gd name="connsiteX2" fmla="*/ 4796832 w 6696591"/>
              <a:gd name="connsiteY2" fmla="*/ 84107 h 1121353"/>
              <a:gd name="connsiteX3" fmla="*/ 6696591 w 6696591"/>
              <a:gd name="connsiteY3" fmla="*/ 1121353 h 1121353"/>
            </a:gdLst>
            <a:ahLst/>
            <a:cxnLst>
              <a:cxn ang="0">
                <a:pos x="connsiteX0" y="connsiteY0"/>
              </a:cxn>
              <a:cxn ang="0">
                <a:pos x="connsiteX1" y="connsiteY1"/>
              </a:cxn>
              <a:cxn ang="0">
                <a:pos x="connsiteX2" y="connsiteY2"/>
              </a:cxn>
              <a:cxn ang="0">
                <a:pos x="connsiteX3" y="connsiteY3"/>
              </a:cxn>
            </a:cxnLst>
            <a:rect l="l" t="t" r="r" b="b"/>
            <a:pathLst>
              <a:path w="6696591" h="1121353">
                <a:moveTo>
                  <a:pt x="0" y="1093389"/>
                </a:moveTo>
                <a:cubicBezTo>
                  <a:pt x="1065067" y="411962"/>
                  <a:pt x="1278499" y="345270"/>
                  <a:pt x="2077971" y="177056"/>
                </a:cubicBezTo>
                <a:cubicBezTo>
                  <a:pt x="2877443" y="8842"/>
                  <a:pt x="4027062" y="-73276"/>
                  <a:pt x="4796832" y="84107"/>
                </a:cubicBezTo>
                <a:cubicBezTo>
                  <a:pt x="5566602" y="241490"/>
                  <a:pt x="6229322" y="1060057"/>
                  <a:pt x="6696591" y="1121353"/>
                </a:cubicBezTo>
              </a:path>
            </a:pathLst>
          </a:custGeom>
          <a:noFill/>
          <a:ln>
            <a:solidFill>
              <a:srgbClr val="FF0000"/>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1419826" y="2740551"/>
            <a:ext cx="6200174" cy="317281"/>
          </a:xfrm>
          <a:custGeom>
            <a:avLst/>
            <a:gdLst>
              <a:gd name="connsiteX0" fmla="*/ 0 w 6639339"/>
              <a:gd name="connsiteY0" fmla="*/ 212035 h 874672"/>
              <a:gd name="connsiteX1" fmla="*/ 1577008 w 6639339"/>
              <a:gd name="connsiteY1" fmla="*/ 874643 h 874672"/>
              <a:gd name="connsiteX2" fmla="*/ 3551582 w 6639339"/>
              <a:gd name="connsiteY2" fmla="*/ 238539 h 874672"/>
              <a:gd name="connsiteX3" fmla="*/ 6639339 w 6639339"/>
              <a:gd name="connsiteY3" fmla="*/ 0 h 874672"/>
              <a:gd name="connsiteX0" fmla="*/ 0 w 6639339"/>
              <a:gd name="connsiteY0" fmla="*/ 212035 h 1102032"/>
              <a:gd name="connsiteX1" fmla="*/ 1619947 w 6639339"/>
              <a:gd name="connsiteY1" fmla="*/ 1102011 h 1102032"/>
              <a:gd name="connsiteX2" fmla="*/ 3551582 w 6639339"/>
              <a:gd name="connsiteY2" fmla="*/ 238539 h 1102032"/>
              <a:gd name="connsiteX3" fmla="*/ 6639339 w 6639339"/>
              <a:gd name="connsiteY3" fmla="*/ 0 h 1102032"/>
              <a:gd name="connsiteX0" fmla="*/ 0 w 6639339"/>
              <a:gd name="connsiteY0" fmla="*/ 212035 h 1102200"/>
              <a:gd name="connsiteX1" fmla="*/ 1619947 w 6639339"/>
              <a:gd name="connsiteY1" fmla="*/ 1102011 h 1102200"/>
              <a:gd name="connsiteX2" fmla="*/ 4238617 w 6639339"/>
              <a:gd name="connsiteY2" fmla="*/ 289065 h 1102200"/>
              <a:gd name="connsiteX3" fmla="*/ 6639339 w 6639339"/>
              <a:gd name="connsiteY3" fmla="*/ 0 h 1102200"/>
              <a:gd name="connsiteX0" fmla="*/ 0 w 6639339"/>
              <a:gd name="connsiteY0" fmla="*/ 916430 h 1016532"/>
              <a:gd name="connsiteX1" fmla="*/ 2077971 w 6639339"/>
              <a:gd name="connsiteY1" fmla="*/ 97 h 1016532"/>
              <a:gd name="connsiteX2" fmla="*/ 4238617 w 6639339"/>
              <a:gd name="connsiteY2" fmla="*/ 993460 h 1016532"/>
              <a:gd name="connsiteX3" fmla="*/ 6639339 w 6639339"/>
              <a:gd name="connsiteY3" fmla="*/ 704395 h 1016532"/>
              <a:gd name="connsiteX0" fmla="*/ 0 w 6639339"/>
              <a:gd name="connsiteY0" fmla="*/ 1075840 h 1137979"/>
              <a:gd name="connsiteX1" fmla="*/ 2077971 w 6639339"/>
              <a:gd name="connsiteY1" fmla="*/ 159507 h 1137979"/>
              <a:gd name="connsiteX2" fmla="*/ 4796832 w 6639339"/>
              <a:gd name="connsiteY2" fmla="*/ 66558 h 1137979"/>
              <a:gd name="connsiteX3" fmla="*/ 6639339 w 6639339"/>
              <a:gd name="connsiteY3" fmla="*/ 863805 h 1137979"/>
              <a:gd name="connsiteX0" fmla="*/ 0 w 6696591"/>
              <a:gd name="connsiteY0" fmla="*/ 1093389 h 1155527"/>
              <a:gd name="connsiteX1" fmla="*/ 2077971 w 6696591"/>
              <a:gd name="connsiteY1" fmla="*/ 177056 h 1155527"/>
              <a:gd name="connsiteX2" fmla="*/ 4796832 w 6696591"/>
              <a:gd name="connsiteY2" fmla="*/ 84107 h 1155527"/>
              <a:gd name="connsiteX3" fmla="*/ 6696591 w 6696591"/>
              <a:gd name="connsiteY3" fmla="*/ 1121353 h 1155527"/>
              <a:gd name="connsiteX0" fmla="*/ 0 w 6696591"/>
              <a:gd name="connsiteY0" fmla="*/ 1093389 h 1155527"/>
              <a:gd name="connsiteX1" fmla="*/ 2077971 w 6696591"/>
              <a:gd name="connsiteY1" fmla="*/ 177056 h 1155527"/>
              <a:gd name="connsiteX2" fmla="*/ 4796832 w 6696591"/>
              <a:gd name="connsiteY2" fmla="*/ 84107 h 1155527"/>
              <a:gd name="connsiteX3" fmla="*/ 6696591 w 6696591"/>
              <a:gd name="connsiteY3" fmla="*/ 1121353 h 1155527"/>
              <a:gd name="connsiteX0" fmla="*/ 0 w 6696591"/>
              <a:gd name="connsiteY0" fmla="*/ 1093389 h 1121353"/>
              <a:gd name="connsiteX1" fmla="*/ 2077971 w 6696591"/>
              <a:gd name="connsiteY1" fmla="*/ 177056 h 1121353"/>
              <a:gd name="connsiteX2" fmla="*/ 4796832 w 6696591"/>
              <a:gd name="connsiteY2" fmla="*/ 84107 h 1121353"/>
              <a:gd name="connsiteX3" fmla="*/ 6696591 w 6696591"/>
              <a:gd name="connsiteY3" fmla="*/ 1121353 h 1121353"/>
              <a:gd name="connsiteX0" fmla="*/ 0 w 6696591"/>
              <a:gd name="connsiteY0" fmla="*/ 1078690 h 1106654"/>
              <a:gd name="connsiteX1" fmla="*/ 1204864 w 6696591"/>
              <a:gd name="connsiteY1" fmla="*/ 203986 h 1106654"/>
              <a:gd name="connsiteX2" fmla="*/ 4796832 w 6696591"/>
              <a:gd name="connsiteY2" fmla="*/ 69408 h 1106654"/>
              <a:gd name="connsiteX3" fmla="*/ 6696591 w 6696591"/>
              <a:gd name="connsiteY3" fmla="*/ 1106654 h 1106654"/>
              <a:gd name="connsiteX0" fmla="*/ 0 w 6696591"/>
              <a:gd name="connsiteY0" fmla="*/ 968755 h 996719"/>
              <a:gd name="connsiteX1" fmla="*/ 1204864 w 6696591"/>
              <a:gd name="connsiteY1" fmla="*/ 94051 h 996719"/>
              <a:gd name="connsiteX2" fmla="*/ 4396062 w 6696591"/>
              <a:gd name="connsiteY2" fmla="*/ 125993 h 996719"/>
              <a:gd name="connsiteX3" fmla="*/ 6696591 w 6696591"/>
              <a:gd name="connsiteY3" fmla="*/ 996719 h 996719"/>
            </a:gdLst>
            <a:ahLst/>
            <a:cxnLst>
              <a:cxn ang="0">
                <a:pos x="connsiteX0" y="connsiteY0"/>
              </a:cxn>
              <a:cxn ang="0">
                <a:pos x="connsiteX1" y="connsiteY1"/>
              </a:cxn>
              <a:cxn ang="0">
                <a:pos x="connsiteX2" y="connsiteY2"/>
              </a:cxn>
              <a:cxn ang="0">
                <a:pos x="connsiteX3" y="connsiteY3"/>
              </a:cxn>
            </a:cxnLst>
            <a:rect l="l" t="t" r="r" b="b"/>
            <a:pathLst>
              <a:path w="6696591" h="996719">
                <a:moveTo>
                  <a:pt x="0" y="968755"/>
                </a:moveTo>
                <a:cubicBezTo>
                  <a:pt x="1065067" y="287328"/>
                  <a:pt x="472187" y="234511"/>
                  <a:pt x="1204864" y="94051"/>
                </a:cubicBezTo>
                <a:cubicBezTo>
                  <a:pt x="1937541" y="-46409"/>
                  <a:pt x="3480774" y="-24452"/>
                  <a:pt x="4396062" y="125993"/>
                </a:cubicBezTo>
                <a:cubicBezTo>
                  <a:pt x="5311350" y="276438"/>
                  <a:pt x="6229322" y="935423"/>
                  <a:pt x="6696591" y="996719"/>
                </a:cubicBezTo>
              </a:path>
            </a:pathLst>
          </a:custGeom>
          <a:noFill/>
          <a:ln>
            <a:solidFill>
              <a:srgbClr val="FF0000"/>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143000" y="3508579"/>
            <a:ext cx="6781800" cy="1759977"/>
          </a:xfrm>
          <a:custGeom>
            <a:avLst/>
            <a:gdLst>
              <a:gd name="connsiteX0" fmla="*/ 0 w 6639339"/>
              <a:gd name="connsiteY0" fmla="*/ 212035 h 874672"/>
              <a:gd name="connsiteX1" fmla="*/ 1577008 w 6639339"/>
              <a:gd name="connsiteY1" fmla="*/ 874643 h 874672"/>
              <a:gd name="connsiteX2" fmla="*/ 3551582 w 6639339"/>
              <a:gd name="connsiteY2" fmla="*/ 238539 h 874672"/>
              <a:gd name="connsiteX3" fmla="*/ 6639339 w 6639339"/>
              <a:gd name="connsiteY3" fmla="*/ 0 h 874672"/>
              <a:gd name="connsiteX0" fmla="*/ 0 w 6639339"/>
              <a:gd name="connsiteY0" fmla="*/ 212035 h 1102032"/>
              <a:gd name="connsiteX1" fmla="*/ 1619947 w 6639339"/>
              <a:gd name="connsiteY1" fmla="*/ 1102011 h 1102032"/>
              <a:gd name="connsiteX2" fmla="*/ 3551582 w 6639339"/>
              <a:gd name="connsiteY2" fmla="*/ 238539 h 1102032"/>
              <a:gd name="connsiteX3" fmla="*/ 6639339 w 6639339"/>
              <a:gd name="connsiteY3" fmla="*/ 0 h 1102032"/>
              <a:gd name="connsiteX0" fmla="*/ 0 w 6639339"/>
              <a:gd name="connsiteY0" fmla="*/ 212035 h 1102200"/>
              <a:gd name="connsiteX1" fmla="*/ 1619947 w 6639339"/>
              <a:gd name="connsiteY1" fmla="*/ 1102011 h 1102200"/>
              <a:gd name="connsiteX2" fmla="*/ 4238617 w 6639339"/>
              <a:gd name="connsiteY2" fmla="*/ 289065 h 1102200"/>
              <a:gd name="connsiteX3" fmla="*/ 6639339 w 6639339"/>
              <a:gd name="connsiteY3" fmla="*/ 0 h 1102200"/>
              <a:gd name="connsiteX0" fmla="*/ 0 w 6610713"/>
              <a:gd name="connsiteY0" fmla="*/ 60457 h 950615"/>
              <a:gd name="connsiteX1" fmla="*/ 1619947 w 6610713"/>
              <a:gd name="connsiteY1" fmla="*/ 950433 h 950615"/>
              <a:gd name="connsiteX2" fmla="*/ 4238617 w 6610713"/>
              <a:gd name="connsiteY2" fmla="*/ 137487 h 950615"/>
              <a:gd name="connsiteX3" fmla="*/ 6610713 w 6610713"/>
              <a:gd name="connsiteY3" fmla="*/ 0 h 950615"/>
              <a:gd name="connsiteX0" fmla="*/ 0 w 6610713"/>
              <a:gd name="connsiteY0" fmla="*/ 65793 h 955951"/>
              <a:gd name="connsiteX1" fmla="*/ 1619947 w 6610713"/>
              <a:gd name="connsiteY1" fmla="*/ 955769 h 955951"/>
              <a:gd name="connsiteX2" fmla="*/ 4238617 w 6610713"/>
              <a:gd name="connsiteY2" fmla="*/ 142823 h 955951"/>
              <a:gd name="connsiteX3" fmla="*/ 6610713 w 6610713"/>
              <a:gd name="connsiteY3" fmla="*/ 5336 h 955951"/>
              <a:gd name="connsiteX0" fmla="*/ 0 w 6610713"/>
              <a:gd name="connsiteY0" fmla="*/ 91809 h 1562941"/>
              <a:gd name="connsiteX1" fmla="*/ 1439098 w 6610713"/>
              <a:gd name="connsiteY1" fmla="*/ 1562835 h 1562941"/>
              <a:gd name="connsiteX2" fmla="*/ 4238617 w 6610713"/>
              <a:gd name="connsiteY2" fmla="*/ 168839 h 1562941"/>
              <a:gd name="connsiteX3" fmla="*/ 6610713 w 6610713"/>
              <a:gd name="connsiteY3" fmla="*/ 31352 h 1562941"/>
              <a:gd name="connsiteX0" fmla="*/ 0 w 6610713"/>
              <a:gd name="connsiteY0" fmla="*/ 60529 h 1677624"/>
              <a:gd name="connsiteX1" fmla="*/ 1439098 w 6610713"/>
              <a:gd name="connsiteY1" fmla="*/ 1531555 h 1677624"/>
              <a:gd name="connsiteX2" fmla="*/ 5375389 w 6610713"/>
              <a:gd name="connsiteY2" fmla="*/ 1451239 h 1677624"/>
              <a:gd name="connsiteX3" fmla="*/ 6610713 w 6610713"/>
              <a:gd name="connsiteY3" fmla="*/ 72 h 1677624"/>
              <a:gd name="connsiteX0" fmla="*/ 0 w 6610713"/>
              <a:gd name="connsiteY0" fmla="*/ 60545 h 1760362"/>
              <a:gd name="connsiteX1" fmla="*/ 1439098 w 6610713"/>
              <a:gd name="connsiteY1" fmla="*/ 1531571 h 1760362"/>
              <a:gd name="connsiteX2" fmla="*/ 5375389 w 6610713"/>
              <a:gd name="connsiteY2" fmla="*/ 1451255 h 1760362"/>
              <a:gd name="connsiteX3" fmla="*/ 6610713 w 6610713"/>
              <a:gd name="connsiteY3" fmla="*/ 88 h 1760362"/>
              <a:gd name="connsiteX0" fmla="*/ 0 w 6610713"/>
              <a:gd name="connsiteY0" fmla="*/ 60529 h 1677624"/>
              <a:gd name="connsiteX1" fmla="*/ 1439098 w 6610713"/>
              <a:gd name="connsiteY1" fmla="*/ 1531555 h 1677624"/>
              <a:gd name="connsiteX2" fmla="*/ 5375389 w 6610713"/>
              <a:gd name="connsiteY2" fmla="*/ 1451239 h 1677624"/>
              <a:gd name="connsiteX3" fmla="*/ 6610713 w 6610713"/>
              <a:gd name="connsiteY3" fmla="*/ 72 h 1677624"/>
              <a:gd name="connsiteX0" fmla="*/ 0 w 6610713"/>
              <a:gd name="connsiteY0" fmla="*/ 60457 h 1677552"/>
              <a:gd name="connsiteX1" fmla="*/ 1439098 w 6610713"/>
              <a:gd name="connsiteY1" fmla="*/ 1531483 h 1677552"/>
              <a:gd name="connsiteX2" fmla="*/ 5375389 w 6610713"/>
              <a:gd name="connsiteY2" fmla="*/ 1451167 h 1677552"/>
              <a:gd name="connsiteX3" fmla="*/ 6610713 w 6610713"/>
              <a:gd name="connsiteY3" fmla="*/ 0 h 1677552"/>
            </a:gdLst>
            <a:ahLst/>
            <a:cxnLst>
              <a:cxn ang="0">
                <a:pos x="connsiteX0" y="connsiteY0"/>
              </a:cxn>
              <a:cxn ang="0">
                <a:pos x="connsiteX1" y="connsiteY1"/>
              </a:cxn>
              <a:cxn ang="0">
                <a:pos x="connsiteX2" y="connsiteY2"/>
              </a:cxn>
              <a:cxn ang="0">
                <a:pos x="connsiteX3" y="connsiteY3"/>
              </a:cxn>
            </a:cxnLst>
            <a:rect l="l" t="t" r="r" b="b"/>
            <a:pathLst>
              <a:path w="6610713" h="1677552">
                <a:moveTo>
                  <a:pt x="0" y="60457"/>
                </a:moveTo>
                <a:cubicBezTo>
                  <a:pt x="492539" y="389552"/>
                  <a:pt x="543200" y="1299698"/>
                  <a:pt x="1439098" y="1531483"/>
                </a:cubicBezTo>
                <a:cubicBezTo>
                  <a:pt x="2334996" y="1763268"/>
                  <a:pt x="4513453" y="1706414"/>
                  <a:pt x="5375389" y="1451167"/>
                </a:cubicBezTo>
                <a:cubicBezTo>
                  <a:pt x="6237325" y="1195920"/>
                  <a:pt x="6333026" y="469227"/>
                  <a:pt x="6610713" y="0"/>
                </a:cubicBezTo>
              </a:path>
            </a:pathLst>
          </a:custGeom>
          <a:noFill/>
          <a:ln>
            <a:solidFill>
              <a:srgbClr val="FF0000"/>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7218229" y="3981066"/>
            <a:ext cx="1043427" cy="369332"/>
          </a:xfrm>
          <a:prstGeom prst="rect">
            <a:avLst/>
          </a:prstGeom>
          <a:noFill/>
        </p:spPr>
        <p:txBody>
          <a:bodyPr wrap="square" rtlCol="0">
            <a:spAutoFit/>
          </a:bodyPr>
          <a:lstStyle/>
          <a:p>
            <a:r>
              <a:rPr lang="en-US" b="1" dirty="0">
                <a:solidFill>
                  <a:srgbClr val="FF0000"/>
                </a:solidFill>
              </a:rPr>
              <a:t>24 days</a:t>
            </a:r>
          </a:p>
        </p:txBody>
      </p:sp>
      <p:sp>
        <p:nvSpPr>
          <p:cNvPr id="52" name="TextBox 51"/>
          <p:cNvSpPr txBox="1"/>
          <p:nvPr/>
        </p:nvSpPr>
        <p:spPr>
          <a:xfrm>
            <a:off x="5999358" y="3317425"/>
            <a:ext cx="1043427" cy="369332"/>
          </a:xfrm>
          <a:prstGeom prst="rect">
            <a:avLst/>
          </a:prstGeom>
          <a:noFill/>
        </p:spPr>
        <p:txBody>
          <a:bodyPr wrap="square" rtlCol="0">
            <a:spAutoFit/>
          </a:bodyPr>
          <a:lstStyle/>
          <a:p>
            <a:r>
              <a:rPr lang="en-US" b="1" dirty="0">
                <a:solidFill>
                  <a:srgbClr val="FF0000"/>
                </a:solidFill>
              </a:rPr>
              <a:t>27 days</a:t>
            </a:r>
          </a:p>
        </p:txBody>
      </p:sp>
      <p:sp>
        <p:nvSpPr>
          <p:cNvPr id="53" name="TextBox 52"/>
          <p:cNvSpPr txBox="1"/>
          <p:nvPr/>
        </p:nvSpPr>
        <p:spPr>
          <a:xfrm>
            <a:off x="306542" y="2955587"/>
            <a:ext cx="312906" cy="369332"/>
          </a:xfrm>
          <a:prstGeom prst="rect">
            <a:avLst/>
          </a:prstGeom>
          <a:solidFill>
            <a:srgbClr val="FFFF00"/>
          </a:solidFill>
        </p:spPr>
        <p:txBody>
          <a:bodyPr wrap="none" rtlCol="0">
            <a:spAutoFit/>
          </a:bodyPr>
          <a:lstStyle/>
          <a:p>
            <a:r>
              <a:rPr lang="en-US" b="1" dirty="0">
                <a:solidFill>
                  <a:srgbClr val="00B0F0"/>
                </a:solidFill>
              </a:rPr>
              <a:t>0</a:t>
            </a:r>
          </a:p>
        </p:txBody>
      </p:sp>
      <p:sp>
        <p:nvSpPr>
          <p:cNvPr id="54" name="TextBox 53"/>
          <p:cNvSpPr txBox="1"/>
          <p:nvPr/>
        </p:nvSpPr>
        <p:spPr>
          <a:xfrm>
            <a:off x="2190218" y="4519852"/>
            <a:ext cx="312906" cy="369332"/>
          </a:xfrm>
          <a:prstGeom prst="rect">
            <a:avLst/>
          </a:prstGeom>
          <a:solidFill>
            <a:srgbClr val="FFFF00"/>
          </a:solidFill>
        </p:spPr>
        <p:txBody>
          <a:bodyPr wrap="none" rtlCol="0">
            <a:spAutoFit/>
          </a:bodyPr>
          <a:lstStyle/>
          <a:p>
            <a:r>
              <a:rPr lang="en-US" b="1" dirty="0">
                <a:solidFill>
                  <a:srgbClr val="00B0F0"/>
                </a:solidFill>
              </a:rPr>
              <a:t>0</a:t>
            </a:r>
          </a:p>
        </p:txBody>
      </p:sp>
      <p:sp>
        <p:nvSpPr>
          <p:cNvPr id="55" name="TextBox 54"/>
          <p:cNvSpPr txBox="1"/>
          <p:nvPr/>
        </p:nvSpPr>
        <p:spPr>
          <a:xfrm>
            <a:off x="4102320" y="2898594"/>
            <a:ext cx="312906" cy="369332"/>
          </a:xfrm>
          <a:prstGeom prst="rect">
            <a:avLst/>
          </a:prstGeom>
          <a:solidFill>
            <a:srgbClr val="FFFF00"/>
          </a:solidFill>
        </p:spPr>
        <p:txBody>
          <a:bodyPr wrap="none" rtlCol="0">
            <a:spAutoFit/>
          </a:bodyPr>
          <a:lstStyle/>
          <a:p>
            <a:r>
              <a:rPr lang="en-US" b="1" dirty="0">
                <a:solidFill>
                  <a:srgbClr val="00B0F0"/>
                </a:solidFill>
              </a:rPr>
              <a:t>0</a:t>
            </a:r>
          </a:p>
        </p:txBody>
      </p:sp>
      <p:sp>
        <p:nvSpPr>
          <p:cNvPr id="56" name="TextBox 55"/>
          <p:cNvSpPr txBox="1"/>
          <p:nvPr/>
        </p:nvSpPr>
        <p:spPr>
          <a:xfrm>
            <a:off x="7164329" y="2959863"/>
            <a:ext cx="312906" cy="369332"/>
          </a:xfrm>
          <a:prstGeom prst="rect">
            <a:avLst/>
          </a:prstGeom>
          <a:solidFill>
            <a:srgbClr val="FFFF00"/>
          </a:solidFill>
        </p:spPr>
        <p:txBody>
          <a:bodyPr wrap="none" rtlCol="0">
            <a:spAutoFit/>
          </a:bodyPr>
          <a:lstStyle/>
          <a:p>
            <a:r>
              <a:rPr lang="en-US" b="1" dirty="0">
                <a:solidFill>
                  <a:srgbClr val="00B0F0"/>
                </a:solidFill>
              </a:rPr>
              <a:t>0</a:t>
            </a:r>
          </a:p>
        </p:txBody>
      </p:sp>
      <p:sp>
        <p:nvSpPr>
          <p:cNvPr id="57" name="TextBox 56"/>
          <p:cNvSpPr txBox="1"/>
          <p:nvPr/>
        </p:nvSpPr>
        <p:spPr>
          <a:xfrm>
            <a:off x="5566922" y="2420393"/>
            <a:ext cx="1043427" cy="369332"/>
          </a:xfrm>
          <a:prstGeom prst="rect">
            <a:avLst/>
          </a:prstGeom>
          <a:noFill/>
        </p:spPr>
        <p:txBody>
          <a:bodyPr wrap="square" rtlCol="0">
            <a:spAutoFit/>
          </a:bodyPr>
          <a:lstStyle/>
          <a:p>
            <a:r>
              <a:rPr lang="en-US" b="1" dirty="0">
                <a:solidFill>
                  <a:srgbClr val="FF0000"/>
                </a:solidFill>
              </a:rPr>
              <a:t>25 days</a:t>
            </a:r>
          </a:p>
        </p:txBody>
      </p:sp>
      <p:sp>
        <p:nvSpPr>
          <p:cNvPr id="58" name="TextBox 57"/>
          <p:cNvSpPr txBox="1"/>
          <p:nvPr/>
        </p:nvSpPr>
        <p:spPr>
          <a:xfrm>
            <a:off x="6553200" y="1936292"/>
            <a:ext cx="1043427" cy="369332"/>
          </a:xfrm>
          <a:prstGeom prst="rect">
            <a:avLst/>
          </a:prstGeom>
          <a:noFill/>
        </p:spPr>
        <p:txBody>
          <a:bodyPr wrap="square" rtlCol="0">
            <a:spAutoFit/>
          </a:bodyPr>
          <a:lstStyle/>
          <a:p>
            <a:r>
              <a:rPr lang="en-US" b="1" dirty="0">
                <a:solidFill>
                  <a:srgbClr val="FF0000"/>
                </a:solidFill>
              </a:rPr>
              <a:t>24 days</a:t>
            </a:r>
          </a:p>
        </p:txBody>
      </p:sp>
      <p:sp>
        <p:nvSpPr>
          <p:cNvPr id="59" name="TextBox 58"/>
          <p:cNvSpPr txBox="1"/>
          <p:nvPr/>
        </p:nvSpPr>
        <p:spPr>
          <a:xfrm>
            <a:off x="1918227" y="1448256"/>
            <a:ext cx="312906" cy="369332"/>
          </a:xfrm>
          <a:prstGeom prst="rect">
            <a:avLst/>
          </a:prstGeom>
          <a:solidFill>
            <a:srgbClr val="FFC000"/>
          </a:solidFill>
        </p:spPr>
        <p:txBody>
          <a:bodyPr wrap="none" rtlCol="0">
            <a:spAutoFit/>
          </a:bodyPr>
          <a:lstStyle/>
          <a:p>
            <a:r>
              <a:rPr lang="en-US" b="1" dirty="0">
                <a:solidFill>
                  <a:srgbClr val="00B0F0"/>
                </a:solidFill>
              </a:rPr>
              <a:t>3</a:t>
            </a:r>
          </a:p>
        </p:txBody>
      </p:sp>
      <p:sp>
        <p:nvSpPr>
          <p:cNvPr id="60" name="TextBox 59"/>
          <p:cNvSpPr txBox="1"/>
          <p:nvPr/>
        </p:nvSpPr>
        <p:spPr>
          <a:xfrm>
            <a:off x="5263873" y="1294695"/>
            <a:ext cx="312906" cy="369332"/>
          </a:xfrm>
          <a:prstGeom prst="rect">
            <a:avLst/>
          </a:prstGeom>
          <a:solidFill>
            <a:srgbClr val="FFC000"/>
          </a:solidFill>
        </p:spPr>
        <p:txBody>
          <a:bodyPr wrap="none" rtlCol="0">
            <a:spAutoFit/>
          </a:bodyPr>
          <a:lstStyle/>
          <a:p>
            <a:r>
              <a:rPr lang="en-US" b="1" dirty="0">
                <a:solidFill>
                  <a:srgbClr val="00B0F0"/>
                </a:solidFill>
              </a:rPr>
              <a:t>3</a:t>
            </a:r>
          </a:p>
        </p:txBody>
      </p:sp>
      <p:sp>
        <p:nvSpPr>
          <p:cNvPr id="61" name="TextBox 60"/>
          <p:cNvSpPr txBox="1"/>
          <p:nvPr/>
        </p:nvSpPr>
        <p:spPr>
          <a:xfrm>
            <a:off x="5227199" y="4507985"/>
            <a:ext cx="312906" cy="369332"/>
          </a:xfrm>
          <a:prstGeom prst="rect">
            <a:avLst/>
          </a:prstGeom>
          <a:solidFill>
            <a:srgbClr val="FFC000"/>
          </a:solidFill>
        </p:spPr>
        <p:txBody>
          <a:bodyPr wrap="none" rtlCol="0">
            <a:spAutoFit/>
          </a:bodyPr>
          <a:lstStyle/>
          <a:p>
            <a:r>
              <a:rPr lang="en-US" b="1" dirty="0">
                <a:solidFill>
                  <a:srgbClr val="00B0F0"/>
                </a:solidFill>
              </a:rPr>
              <a:t>3</a:t>
            </a:r>
          </a:p>
        </p:txBody>
      </p:sp>
      <p:sp>
        <p:nvSpPr>
          <p:cNvPr id="62" name="TextBox 61"/>
          <p:cNvSpPr txBox="1"/>
          <p:nvPr/>
        </p:nvSpPr>
        <p:spPr>
          <a:xfrm>
            <a:off x="1973777" y="2938121"/>
            <a:ext cx="312906" cy="369332"/>
          </a:xfrm>
          <a:prstGeom prst="rect">
            <a:avLst/>
          </a:prstGeom>
          <a:solidFill>
            <a:srgbClr val="FFC000"/>
          </a:solidFill>
        </p:spPr>
        <p:txBody>
          <a:bodyPr wrap="none" rtlCol="0">
            <a:spAutoFit/>
          </a:bodyPr>
          <a:lstStyle/>
          <a:p>
            <a:r>
              <a:rPr lang="en-US" b="1" dirty="0">
                <a:solidFill>
                  <a:srgbClr val="00B0F0"/>
                </a:solidFill>
              </a:rPr>
              <a:t>2</a:t>
            </a:r>
          </a:p>
        </p:txBody>
      </p:sp>
      <p:sp>
        <p:nvSpPr>
          <p:cNvPr id="44" name="Action Button: Help 43">
            <a:hlinkClick r:id="" action="ppaction://noaction" highlightClick="1"/>
          </p:cNvPr>
          <p:cNvSpPr/>
          <p:nvPr/>
        </p:nvSpPr>
        <p:spPr>
          <a:xfrm>
            <a:off x="7218229" y="838200"/>
            <a:ext cx="1773371" cy="979388"/>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Why is it important to see all paths?</a:t>
            </a:r>
          </a:p>
        </p:txBody>
      </p:sp>
      <p:graphicFrame>
        <p:nvGraphicFramePr>
          <p:cNvPr id="63" name="Table 62"/>
          <p:cNvGraphicFramePr>
            <a:graphicFrameLocks noGrp="1"/>
          </p:cNvGraphicFramePr>
          <p:nvPr>
            <p:extLst>
              <p:ext uri="{D42A27DB-BD31-4B8C-83A1-F6EECF244321}">
                <p14:modId xmlns:p14="http://schemas.microsoft.com/office/powerpoint/2010/main" val="2223811327"/>
              </p:ext>
            </p:extLst>
          </p:nvPr>
        </p:nvGraphicFramePr>
        <p:xfrm>
          <a:off x="75675" y="4137499"/>
          <a:ext cx="2021518" cy="2616044"/>
        </p:xfrm>
        <a:graphic>
          <a:graphicData uri="http://schemas.openxmlformats.org/drawingml/2006/table">
            <a:tbl>
              <a:tblPr firstRow="1" bandRow="1">
                <a:tableStyleId>{5C22544A-7EE6-4342-B048-85BDC9FD1C3A}</a:tableStyleId>
              </a:tblPr>
              <a:tblGrid>
                <a:gridCol w="655948">
                  <a:extLst>
                    <a:ext uri="{9D8B030D-6E8A-4147-A177-3AD203B41FA5}">
                      <a16:colId xmlns:a16="http://schemas.microsoft.com/office/drawing/2014/main" val="20000"/>
                    </a:ext>
                  </a:extLst>
                </a:gridCol>
                <a:gridCol w="838986">
                  <a:extLst>
                    <a:ext uri="{9D8B030D-6E8A-4147-A177-3AD203B41FA5}">
                      <a16:colId xmlns:a16="http://schemas.microsoft.com/office/drawing/2014/main" val="20002"/>
                    </a:ext>
                  </a:extLst>
                </a:gridCol>
                <a:gridCol w="526584">
                  <a:extLst>
                    <a:ext uri="{9D8B030D-6E8A-4147-A177-3AD203B41FA5}">
                      <a16:colId xmlns:a16="http://schemas.microsoft.com/office/drawing/2014/main" val="1342833191"/>
                    </a:ext>
                  </a:extLst>
                </a:gridCol>
              </a:tblGrid>
              <a:tr h="421484">
                <a:tc>
                  <a:txBody>
                    <a:bodyPr/>
                    <a:lstStyle/>
                    <a:p>
                      <a:r>
                        <a:rPr lang="en-US" sz="1000" dirty="0"/>
                        <a:t>Activity</a:t>
                      </a:r>
                    </a:p>
                  </a:txBody>
                  <a:tcPr/>
                </a:tc>
                <a:tc>
                  <a:txBody>
                    <a:bodyPr/>
                    <a:lstStyle/>
                    <a:p>
                      <a:r>
                        <a:rPr lang="en-US" sz="1000" dirty="0"/>
                        <a:t>Crashing Cost / Day</a:t>
                      </a:r>
                    </a:p>
                  </a:txBody>
                  <a:tcPr/>
                </a:tc>
                <a:tc>
                  <a:txBody>
                    <a:bodyPr/>
                    <a:lstStyle/>
                    <a:p>
                      <a:r>
                        <a:rPr lang="en-US" sz="1000" dirty="0"/>
                        <a:t>Max</a:t>
                      </a:r>
                      <a:r>
                        <a:rPr lang="en-US" sz="1000" baseline="0" dirty="0"/>
                        <a:t> Days</a:t>
                      </a:r>
                      <a:endParaRPr lang="en-US" sz="1000" dirty="0"/>
                    </a:p>
                  </a:txBody>
                  <a:tcPr/>
                </a:tc>
                <a:extLst>
                  <a:ext uri="{0D108BD9-81ED-4DB2-BD59-A6C34878D82A}">
                    <a16:rowId xmlns:a16="http://schemas.microsoft.com/office/drawing/2014/main" val="10000"/>
                  </a:ext>
                </a:extLst>
              </a:tr>
              <a:tr h="271315">
                <a:tc>
                  <a:txBody>
                    <a:bodyPr/>
                    <a:lstStyle/>
                    <a:p>
                      <a:pPr algn="ctr"/>
                      <a:r>
                        <a:rPr lang="en-US" sz="1200" dirty="0">
                          <a:latin typeface="+mj-lt"/>
                        </a:rPr>
                        <a:t>A</a:t>
                      </a:r>
                    </a:p>
                  </a:txBody>
                  <a:tcPr/>
                </a:tc>
                <a:tc>
                  <a:txBody>
                    <a:bodyPr/>
                    <a:lstStyle/>
                    <a:p>
                      <a:pPr algn="ctr"/>
                      <a:r>
                        <a:rPr lang="en-US" sz="1200" dirty="0">
                          <a:latin typeface="+mj-lt"/>
                        </a:rPr>
                        <a:t>$250</a:t>
                      </a:r>
                    </a:p>
                  </a:txBody>
                  <a:tcPr/>
                </a:tc>
                <a:tc>
                  <a:txBody>
                    <a:bodyPr/>
                    <a:lstStyle/>
                    <a:p>
                      <a:pPr algn="ctr"/>
                      <a:r>
                        <a:rPr lang="en-US" sz="1200" dirty="0">
                          <a:latin typeface="+mj-lt"/>
                        </a:rPr>
                        <a:t>2</a:t>
                      </a:r>
                    </a:p>
                  </a:txBody>
                  <a:tcPr/>
                </a:tc>
                <a:extLst>
                  <a:ext uri="{0D108BD9-81ED-4DB2-BD59-A6C34878D82A}">
                    <a16:rowId xmlns:a16="http://schemas.microsoft.com/office/drawing/2014/main" val="10001"/>
                  </a:ext>
                </a:extLst>
              </a:tr>
              <a:tr h="271315">
                <a:tc>
                  <a:txBody>
                    <a:bodyPr/>
                    <a:lstStyle/>
                    <a:p>
                      <a:pPr algn="ctr"/>
                      <a:r>
                        <a:rPr lang="en-US" sz="1200" dirty="0">
                          <a:latin typeface="+mj-lt"/>
                        </a:rPr>
                        <a:t>B</a:t>
                      </a:r>
                    </a:p>
                  </a:txBody>
                  <a:tcPr/>
                </a:tc>
                <a:tc>
                  <a:txBody>
                    <a:bodyPr/>
                    <a:lstStyle/>
                    <a:p>
                      <a:pPr algn="ctr"/>
                      <a:r>
                        <a:rPr lang="en-US" sz="1200" dirty="0">
                          <a:latin typeface="+mj-lt"/>
                        </a:rPr>
                        <a:t>$300</a:t>
                      </a:r>
                    </a:p>
                  </a:txBody>
                  <a:tcPr/>
                </a:tc>
                <a:tc>
                  <a:txBody>
                    <a:bodyPr/>
                    <a:lstStyle/>
                    <a:p>
                      <a:pPr algn="ctr"/>
                      <a:r>
                        <a:rPr lang="en-US" sz="1200" dirty="0">
                          <a:latin typeface="+mj-lt"/>
                        </a:rPr>
                        <a:t>1</a:t>
                      </a:r>
                    </a:p>
                  </a:txBody>
                  <a:tcPr/>
                </a:tc>
                <a:extLst>
                  <a:ext uri="{0D108BD9-81ED-4DB2-BD59-A6C34878D82A}">
                    <a16:rowId xmlns:a16="http://schemas.microsoft.com/office/drawing/2014/main" val="10002"/>
                  </a:ext>
                </a:extLst>
              </a:tr>
              <a:tr h="271315">
                <a:tc>
                  <a:txBody>
                    <a:bodyPr/>
                    <a:lstStyle/>
                    <a:p>
                      <a:pPr algn="ctr"/>
                      <a:r>
                        <a:rPr lang="en-US" sz="1200" dirty="0">
                          <a:latin typeface="+mj-lt"/>
                        </a:rPr>
                        <a:t>C</a:t>
                      </a:r>
                    </a:p>
                  </a:txBody>
                  <a:tcPr/>
                </a:tc>
                <a:tc>
                  <a:txBody>
                    <a:bodyPr/>
                    <a:lstStyle/>
                    <a:p>
                      <a:pPr algn="ctr"/>
                      <a:r>
                        <a:rPr lang="en-US" sz="1200" dirty="0">
                          <a:latin typeface="+mj-lt"/>
                        </a:rPr>
                        <a:t>$1500</a:t>
                      </a:r>
                    </a:p>
                  </a:txBody>
                  <a:tcPr/>
                </a:tc>
                <a:tc>
                  <a:txBody>
                    <a:bodyPr/>
                    <a:lstStyle/>
                    <a:p>
                      <a:pPr algn="ctr"/>
                      <a:r>
                        <a:rPr lang="en-US" sz="1200" dirty="0">
                          <a:latin typeface="+mj-lt"/>
                        </a:rPr>
                        <a:t>1</a:t>
                      </a:r>
                    </a:p>
                  </a:txBody>
                  <a:tcPr/>
                </a:tc>
                <a:extLst>
                  <a:ext uri="{0D108BD9-81ED-4DB2-BD59-A6C34878D82A}">
                    <a16:rowId xmlns:a16="http://schemas.microsoft.com/office/drawing/2014/main" val="10003"/>
                  </a:ext>
                </a:extLst>
              </a:tr>
              <a:tr h="271315">
                <a:tc>
                  <a:txBody>
                    <a:bodyPr/>
                    <a:lstStyle/>
                    <a:p>
                      <a:pPr algn="ctr"/>
                      <a:r>
                        <a:rPr lang="en-US" sz="1200" dirty="0">
                          <a:latin typeface="+mj-lt"/>
                        </a:rPr>
                        <a:t>D</a:t>
                      </a:r>
                    </a:p>
                  </a:txBody>
                  <a:tcPr/>
                </a:tc>
                <a:tc>
                  <a:txBody>
                    <a:bodyPr/>
                    <a:lstStyle/>
                    <a:p>
                      <a:pPr algn="ctr"/>
                      <a:r>
                        <a:rPr lang="en-US" sz="1200" dirty="0">
                          <a:latin typeface="+mj-lt"/>
                        </a:rPr>
                        <a:t>-</a:t>
                      </a:r>
                    </a:p>
                  </a:txBody>
                  <a:tcPr/>
                </a:tc>
                <a:tc>
                  <a:txBody>
                    <a:bodyPr/>
                    <a:lstStyle/>
                    <a:p>
                      <a:pPr algn="ctr"/>
                      <a:r>
                        <a:rPr lang="en-US" sz="1200" dirty="0">
                          <a:latin typeface="+mj-lt"/>
                        </a:rPr>
                        <a:t>0</a:t>
                      </a:r>
                    </a:p>
                  </a:txBody>
                  <a:tcPr/>
                </a:tc>
                <a:extLst>
                  <a:ext uri="{0D108BD9-81ED-4DB2-BD59-A6C34878D82A}">
                    <a16:rowId xmlns:a16="http://schemas.microsoft.com/office/drawing/2014/main" val="10004"/>
                  </a:ext>
                </a:extLst>
              </a:tr>
              <a:tr h="271315">
                <a:tc>
                  <a:txBody>
                    <a:bodyPr/>
                    <a:lstStyle/>
                    <a:p>
                      <a:pPr algn="ctr"/>
                      <a:r>
                        <a:rPr lang="en-US" sz="1200" dirty="0">
                          <a:latin typeface="+mj-lt"/>
                        </a:rPr>
                        <a:t>E</a:t>
                      </a:r>
                    </a:p>
                  </a:txBody>
                  <a:tcPr/>
                </a:tc>
                <a:tc>
                  <a:txBody>
                    <a:bodyPr/>
                    <a:lstStyle/>
                    <a:p>
                      <a:pPr algn="ctr"/>
                      <a:r>
                        <a:rPr lang="en-US" sz="1200" dirty="0">
                          <a:latin typeface="+mj-lt"/>
                        </a:rPr>
                        <a:t>$1750</a:t>
                      </a:r>
                    </a:p>
                  </a:txBody>
                  <a:tcPr/>
                </a:tc>
                <a:tc>
                  <a:txBody>
                    <a:bodyPr/>
                    <a:lstStyle/>
                    <a:p>
                      <a:pPr algn="ctr"/>
                      <a:r>
                        <a:rPr lang="en-US" sz="1200" dirty="0">
                          <a:latin typeface="+mj-lt"/>
                        </a:rPr>
                        <a:t>3</a:t>
                      </a:r>
                    </a:p>
                  </a:txBody>
                  <a:tcPr/>
                </a:tc>
                <a:extLst>
                  <a:ext uri="{0D108BD9-81ED-4DB2-BD59-A6C34878D82A}">
                    <a16:rowId xmlns:a16="http://schemas.microsoft.com/office/drawing/2014/main" val="10005"/>
                  </a:ext>
                </a:extLst>
              </a:tr>
              <a:tr h="271315">
                <a:tc>
                  <a:txBody>
                    <a:bodyPr/>
                    <a:lstStyle/>
                    <a:p>
                      <a:pPr algn="ctr"/>
                      <a:r>
                        <a:rPr lang="en-US" sz="1200" dirty="0">
                          <a:latin typeface="+mj-lt"/>
                        </a:rPr>
                        <a:t>F</a:t>
                      </a:r>
                    </a:p>
                  </a:txBody>
                  <a:tcPr/>
                </a:tc>
                <a:tc>
                  <a:txBody>
                    <a:bodyPr/>
                    <a:lstStyle/>
                    <a:p>
                      <a:pPr algn="ctr"/>
                      <a:r>
                        <a:rPr lang="en-US" sz="1200" dirty="0">
                          <a:latin typeface="+mj-lt"/>
                        </a:rPr>
                        <a:t>$900</a:t>
                      </a:r>
                    </a:p>
                  </a:txBody>
                  <a:tcPr/>
                </a:tc>
                <a:tc>
                  <a:txBody>
                    <a:bodyPr/>
                    <a:lstStyle/>
                    <a:p>
                      <a:pPr algn="ctr"/>
                      <a:r>
                        <a:rPr lang="en-US" sz="1200" dirty="0">
                          <a:latin typeface="+mj-lt"/>
                        </a:rPr>
                        <a:t>1</a:t>
                      </a:r>
                    </a:p>
                  </a:txBody>
                  <a:tcPr/>
                </a:tc>
                <a:extLst>
                  <a:ext uri="{0D108BD9-81ED-4DB2-BD59-A6C34878D82A}">
                    <a16:rowId xmlns:a16="http://schemas.microsoft.com/office/drawing/2014/main" val="10006"/>
                  </a:ext>
                </a:extLst>
              </a:tr>
              <a:tr h="271315">
                <a:tc>
                  <a:txBody>
                    <a:bodyPr/>
                    <a:lstStyle/>
                    <a:p>
                      <a:pPr algn="ctr"/>
                      <a:r>
                        <a:rPr lang="en-US" sz="1200" dirty="0">
                          <a:latin typeface="+mj-lt"/>
                        </a:rPr>
                        <a:t>G</a:t>
                      </a:r>
                    </a:p>
                  </a:txBody>
                  <a:tcPr/>
                </a:tc>
                <a:tc>
                  <a:txBody>
                    <a:bodyPr/>
                    <a:lstStyle/>
                    <a:p>
                      <a:pPr algn="ctr"/>
                      <a:r>
                        <a:rPr lang="en-US" sz="1200" dirty="0">
                          <a:latin typeface="+mj-lt"/>
                        </a:rPr>
                        <a:t>$300</a:t>
                      </a:r>
                    </a:p>
                  </a:txBody>
                  <a:tcPr/>
                </a:tc>
                <a:tc>
                  <a:txBody>
                    <a:bodyPr/>
                    <a:lstStyle/>
                    <a:p>
                      <a:pPr algn="ctr"/>
                      <a:r>
                        <a:rPr lang="en-US" sz="1200" dirty="0">
                          <a:latin typeface="+mj-lt"/>
                        </a:rPr>
                        <a:t>2</a:t>
                      </a:r>
                    </a:p>
                  </a:txBody>
                  <a:tcPr/>
                </a:tc>
                <a:extLst>
                  <a:ext uri="{0D108BD9-81ED-4DB2-BD59-A6C34878D82A}">
                    <a16:rowId xmlns:a16="http://schemas.microsoft.com/office/drawing/2014/main" val="10007"/>
                  </a:ext>
                </a:extLst>
              </a:tr>
              <a:tr h="271315">
                <a:tc>
                  <a:txBody>
                    <a:bodyPr/>
                    <a:lstStyle/>
                    <a:p>
                      <a:pPr algn="ctr"/>
                      <a:r>
                        <a:rPr lang="en-US" sz="1200" dirty="0">
                          <a:latin typeface="+mj-lt"/>
                        </a:rPr>
                        <a:t>H</a:t>
                      </a:r>
                    </a:p>
                  </a:txBody>
                  <a:tcPr/>
                </a:tc>
                <a:tc>
                  <a:txBody>
                    <a:bodyPr/>
                    <a:lstStyle/>
                    <a:p>
                      <a:pPr algn="ctr"/>
                      <a:r>
                        <a:rPr lang="en-US" sz="1200" dirty="0">
                          <a:latin typeface="+mj-lt"/>
                        </a:rPr>
                        <a:t>$2000</a:t>
                      </a:r>
                    </a:p>
                  </a:txBody>
                  <a:tcPr/>
                </a:tc>
                <a:tc>
                  <a:txBody>
                    <a:bodyPr/>
                    <a:lstStyle/>
                    <a:p>
                      <a:pPr algn="ctr"/>
                      <a:r>
                        <a:rPr lang="en-US" sz="1200" dirty="0">
                          <a:latin typeface="+mj-lt"/>
                        </a:rPr>
                        <a:t>3</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515645862"/>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8100"/>
            <a:ext cx="8305800" cy="838200"/>
          </a:xfrm>
        </p:spPr>
        <p:txBody>
          <a:bodyPr>
            <a:normAutofit/>
          </a:bodyPr>
          <a:lstStyle/>
          <a:p>
            <a:r>
              <a:rPr lang="en-US" sz="3000" dirty="0"/>
              <a:t>Crash Project - 1 day at a time, </a:t>
            </a:r>
            <a:r>
              <a:rPr lang="en-US" sz="3000" b="1" dirty="0">
                <a:solidFill>
                  <a:srgbClr val="FF0000"/>
                </a:solidFill>
              </a:rPr>
              <a:t>only</a:t>
            </a:r>
            <a:r>
              <a:rPr lang="en-US" sz="3000" dirty="0"/>
              <a:t> on critical path</a:t>
            </a:r>
          </a:p>
        </p:txBody>
      </p:sp>
      <p:sp>
        <p:nvSpPr>
          <p:cNvPr id="2" name="Slide Number Placeholder 1"/>
          <p:cNvSpPr>
            <a:spLocks noGrp="1"/>
          </p:cNvSpPr>
          <p:nvPr>
            <p:ph type="sldNum" sz="quarter" idx="10"/>
          </p:nvPr>
        </p:nvSpPr>
        <p:spPr/>
        <p:txBody>
          <a:bodyPr/>
          <a:lstStyle/>
          <a:p>
            <a:pPr>
              <a:defRPr/>
            </a:pPr>
            <a:fld id="{69A5BCD8-3C73-4BB2-BAFD-61A9D03C4A54}" type="slidenum">
              <a:rPr lang="en-US" smtClean="0"/>
              <a:pPr>
                <a:defRPr/>
              </a:pPr>
              <a:t>22</a:t>
            </a:fld>
            <a:endParaRPr lang="en-US" dirty="0"/>
          </a:p>
        </p:txBody>
      </p:sp>
      <p:sp>
        <p:nvSpPr>
          <p:cNvPr id="7" name="TextBox 6"/>
          <p:cNvSpPr txBox="1"/>
          <p:nvPr/>
        </p:nvSpPr>
        <p:spPr>
          <a:xfrm>
            <a:off x="197701" y="6129513"/>
            <a:ext cx="7013843" cy="353943"/>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CA" sz="1700" dirty="0"/>
              <a:t>Back to our  - M5 HANDOUT EXERCISE Table of Crash Cost A to H.docx</a:t>
            </a:r>
          </a:p>
        </p:txBody>
      </p:sp>
      <p:graphicFrame>
        <p:nvGraphicFramePr>
          <p:cNvPr id="9" name="Table 8"/>
          <p:cNvGraphicFramePr>
            <a:graphicFrameLocks noGrp="1"/>
          </p:cNvGraphicFramePr>
          <p:nvPr>
            <p:extLst>
              <p:ext uri="{D42A27DB-BD31-4B8C-83A1-F6EECF244321}">
                <p14:modId xmlns:p14="http://schemas.microsoft.com/office/powerpoint/2010/main" val="3225923586"/>
              </p:ext>
            </p:extLst>
          </p:nvPr>
        </p:nvGraphicFramePr>
        <p:xfrm>
          <a:off x="361911" y="760152"/>
          <a:ext cx="8556461" cy="4557628"/>
        </p:xfrm>
        <a:graphic>
          <a:graphicData uri="http://schemas.openxmlformats.org/drawingml/2006/table">
            <a:tbl>
              <a:tblPr firstRow="1" bandRow="1">
                <a:tableStyleId>{5C22544A-7EE6-4342-B048-85BDC9FD1C3A}</a:tableStyleId>
              </a:tblPr>
              <a:tblGrid>
                <a:gridCol w="861001">
                  <a:extLst>
                    <a:ext uri="{9D8B030D-6E8A-4147-A177-3AD203B41FA5}">
                      <a16:colId xmlns:a16="http://schemas.microsoft.com/office/drawing/2014/main" val="3315939229"/>
                    </a:ext>
                  </a:extLst>
                </a:gridCol>
                <a:gridCol w="1241818">
                  <a:extLst>
                    <a:ext uri="{9D8B030D-6E8A-4147-A177-3AD203B41FA5}">
                      <a16:colId xmlns:a16="http://schemas.microsoft.com/office/drawing/2014/main" val="1771621456"/>
                    </a:ext>
                  </a:extLst>
                </a:gridCol>
                <a:gridCol w="2277161">
                  <a:extLst>
                    <a:ext uri="{9D8B030D-6E8A-4147-A177-3AD203B41FA5}">
                      <a16:colId xmlns:a16="http://schemas.microsoft.com/office/drawing/2014/main" val="2541804619"/>
                    </a:ext>
                  </a:extLst>
                </a:gridCol>
                <a:gridCol w="2097020">
                  <a:extLst>
                    <a:ext uri="{9D8B030D-6E8A-4147-A177-3AD203B41FA5}">
                      <a16:colId xmlns:a16="http://schemas.microsoft.com/office/drawing/2014/main" val="1454417094"/>
                    </a:ext>
                  </a:extLst>
                </a:gridCol>
                <a:gridCol w="1194318">
                  <a:extLst>
                    <a:ext uri="{9D8B030D-6E8A-4147-A177-3AD203B41FA5}">
                      <a16:colId xmlns:a16="http://schemas.microsoft.com/office/drawing/2014/main" val="1696667911"/>
                    </a:ext>
                  </a:extLst>
                </a:gridCol>
                <a:gridCol w="885143">
                  <a:extLst>
                    <a:ext uri="{9D8B030D-6E8A-4147-A177-3AD203B41FA5}">
                      <a16:colId xmlns:a16="http://schemas.microsoft.com/office/drawing/2014/main" val="3933319525"/>
                    </a:ext>
                  </a:extLst>
                </a:gridCol>
              </a:tblGrid>
              <a:tr h="492471">
                <a:tc>
                  <a:txBody>
                    <a:bodyPr/>
                    <a:lstStyle/>
                    <a:p>
                      <a:pPr algn="ctr">
                        <a:lnSpc>
                          <a:spcPct val="107000"/>
                        </a:lnSpc>
                        <a:spcAft>
                          <a:spcPts val="0"/>
                        </a:spcAft>
                      </a:pPr>
                      <a:r>
                        <a:rPr lang="en-US" sz="1300">
                          <a:effectLst/>
                        </a:rPr>
                        <a:t> </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1200" dirty="0">
                          <a:effectLst/>
                        </a:rPr>
                        <a:t># of critical paths to crash</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0"/>
                        </a:spcAft>
                      </a:pPr>
                      <a:r>
                        <a:rPr lang="en-US" sz="1200" dirty="0">
                          <a:effectLst/>
                        </a:rPr>
                        <a:t>Name of Activities Crashed to reduce 1 day of Project Duration </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1200" dirty="0">
                          <a:effectLst/>
                        </a:rPr>
                        <a:t>Cost to crash Activities for the reduction of another day</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82174" marR="82174" marT="41087" marB="41087" anchor="ctr"/>
                </a:tc>
                <a:tc>
                  <a:txBody>
                    <a:bodyPr/>
                    <a:lstStyle/>
                    <a:p>
                      <a:pPr algn="ctr">
                        <a:lnSpc>
                          <a:spcPct val="107000"/>
                        </a:lnSpc>
                        <a:spcAft>
                          <a:spcPts val="0"/>
                        </a:spcAft>
                      </a:pPr>
                      <a:r>
                        <a:rPr lang="en-US" sz="1200" dirty="0">
                          <a:effectLst/>
                        </a:rPr>
                        <a:t>Cumulative Cost</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82174" marR="82174" marT="41087" marB="41087" anchor="ctr"/>
                </a:tc>
                <a:tc>
                  <a:txBody>
                    <a:bodyPr/>
                    <a:lstStyle/>
                    <a:p>
                      <a:pPr algn="ctr">
                        <a:lnSpc>
                          <a:spcPct val="107000"/>
                        </a:lnSpc>
                        <a:spcAft>
                          <a:spcPts val="0"/>
                        </a:spcAft>
                      </a:pPr>
                      <a:r>
                        <a:rPr lang="en-US" sz="1300">
                          <a:effectLst/>
                        </a:rPr>
                        <a:t>Project Duration</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82174" marR="82174" marT="41087" marB="41087" anchor="ctr"/>
                </a:tc>
                <a:extLst>
                  <a:ext uri="{0D108BD9-81ED-4DB2-BD59-A6C34878D82A}">
                    <a16:rowId xmlns:a16="http://schemas.microsoft.com/office/drawing/2014/main" val="2251279361"/>
                  </a:ext>
                </a:extLst>
              </a:tr>
              <a:tr h="404591">
                <a:tc>
                  <a:txBody>
                    <a:bodyPr/>
                    <a:lstStyle/>
                    <a:p>
                      <a:pPr>
                        <a:lnSpc>
                          <a:spcPct val="107000"/>
                        </a:lnSpc>
                        <a:spcAft>
                          <a:spcPts val="0"/>
                        </a:spcAft>
                      </a:pPr>
                      <a:r>
                        <a:rPr lang="en-US" sz="1100">
                          <a:effectLst/>
                        </a:rPr>
                        <a:t>Project before Crashing</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1400" dirty="0">
                          <a:effectLst/>
                        </a:rPr>
                        <a:t>NA</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1400" dirty="0">
                          <a:effectLst/>
                        </a:rPr>
                        <a:t>NA</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1400">
                          <a:effectLst/>
                        </a:rPr>
                        <a:t>NA</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82174" marR="82174" marT="41087" marB="41087" anchor="ctr"/>
                </a:tc>
                <a:tc>
                  <a:txBody>
                    <a:bodyPr/>
                    <a:lstStyle/>
                    <a:p>
                      <a:pPr algn="ctr">
                        <a:lnSpc>
                          <a:spcPct val="107000"/>
                        </a:lnSpc>
                      </a:pPr>
                      <a:r>
                        <a:rPr lang="en-CA" sz="1400" dirty="0">
                          <a:effectLst/>
                          <a:latin typeface="Calibri" panose="020F0502020204030204" pitchFamily="34" charset="0"/>
                        </a:rPr>
                        <a:t>22450</a:t>
                      </a:r>
                    </a:p>
                  </a:txBody>
                  <a:tcPr marL="82174" marR="82174" marT="41087" marB="41087" anchor="ctr"/>
                </a:tc>
                <a:tc>
                  <a:txBody>
                    <a:bodyPr/>
                    <a:lstStyle/>
                    <a:p>
                      <a:pPr algn="ctr">
                        <a:lnSpc>
                          <a:spcPct val="107000"/>
                        </a:lnSpc>
                      </a:pPr>
                      <a:r>
                        <a:rPr lang="en-CA" sz="1400" dirty="0">
                          <a:effectLst/>
                          <a:latin typeface="Calibri" panose="020F0502020204030204" pitchFamily="34" charset="0"/>
                        </a:rPr>
                        <a:t>27</a:t>
                      </a:r>
                    </a:p>
                  </a:txBody>
                  <a:tcPr marL="82174" marR="82174" marT="41087" marB="41087" anchor="ctr"/>
                </a:tc>
                <a:extLst>
                  <a:ext uri="{0D108BD9-81ED-4DB2-BD59-A6C34878D82A}">
                    <a16:rowId xmlns:a16="http://schemas.microsoft.com/office/drawing/2014/main" val="3330424817"/>
                  </a:ext>
                </a:extLst>
              </a:tr>
              <a:tr h="388042">
                <a:tc>
                  <a:txBody>
                    <a:bodyPr/>
                    <a:lstStyle/>
                    <a:p>
                      <a:pPr>
                        <a:lnSpc>
                          <a:spcPct val="107000"/>
                        </a:lnSpc>
                        <a:spcAft>
                          <a:spcPts val="800"/>
                        </a:spcAft>
                      </a:pPr>
                      <a:r>
                        <a:rPr lang="en-US" sz="1100">
                          <a:effectLst/>
                        </a:rPr>
                        <a:t>Less 1 day</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r>
                        <a:rPr lang="en-CA" sz="1400" dirty="0"/>
                        <a:t>1</a:t>
                      </a:r>
                    </a:p>
                  </a:txBody>
                  <a:tcPr marL="0" marR="0" marT="0" marB="0"/>
                </a:tc>
                <a:tc>
                  <a:txBody>
                    <a:bodyPr/>
                    <a:lstStyle/>
                    <a:p>
                      <a:pPr algn="ctr"/>
                      <a:r>
                        <a:rPr lang="en-CA" sz="1400" dirty="0"/>
                        <a:t>A</a:t>
                      </a:r>
                    </a:p>
                  </a:txBody>
                  <a:tcPr marL="0" marR="0" marT="0" marB="0" anchor="ctr"/>
                </a:tc>
                <a:tc>
                  <a:txBody>
                    <a:bodyPr/>
                    <a:lstStyle/>
                    <a:p>
                      <a:pPr algn="ctr"/>
                      <a:r>
                        <a:rPr lang="en-CA" sz="1400" dirty="0"/>
                        <a:t>$250</a:t>
                      </a:r>
                    </a:p>
                  </a:txBody>
                  <a:tcPr marL="82174" marR="82174" marT="41087" marB="41087" anchor="ctr"/>
                </a:tc>
                <a:tc>
                  <a:txBody>
                    <a:bodyPr/>
                    <a:lstStyle/>
                    <a:p>
                      <a:pPr algn="ctr"/>
                      <a:r>
                        <a:rPr lang="en-CA" sz="1400" dirty="0"/>
                        <a:t>22700</a:t>
                      </a:r>
                    </a:p>
                  </a:txBody>
                  <a:tcPr marL="82174" marR="82174" marT="41087" marB="41087" anchor="ctr"/>
                </a:tc>
                <a:tc>
                  <a:txBody>
                    <a:bodyPr/>
                    <a:lstStyle/>
                    <a:p>
                      <a:pPr algn="ctr">
                        <a:lnSpc>
                          <a:spcPct val="107000"/>
                        </a:lnSpc>
                      </a:pPr>
                      <a:r>
                        <a:rPr lang="en-CA" sz="1400" dirty="0">
                          <a:effectLst/>
                          <a:latin typeface="Calibri" panose="020F0502020204030204" pitchFamily="34" charset="0"/>
                        </a:rPr>
                        <a:t>26</a:t>
                      </a:r>
                    </a:p>
                  </a:txBody>
                  <a:tcPr marL="82174" marR="82174" marT="41087" marB="41087" anchor="ctr"/>
                </a:tc>
                <a:extLst>
                  <a:ext uri="{0D108BD9-81ED-4DB2-BD59-A6C34878D82A}">
                    <a16:rowId xmlns:a16="http://schemas.microsoft.com/office/drawing/2014/main" val="2510166322"/>
                  </a:ext>
                </a:extLst>
              </a:tr>
              <a:tr h="388042">
                <a:tc>
                  <a:txBody>
                    <a:bodyPr/>
                    <a:lstStyle/>
                    <a:p>
                      <a:pPr>
                        <a:lnSpc>
                          <a:spcPct val="107000"/>
                        </a:lnSpc>
                        <a:spcAft>
                          <a:spcPts val="800"/>
                        </a:spcAft>
                      </a:pPr>
                      <a:r>
                        <a:rPr lang="en-US" sz="1100">
                          <a:effectLst/>
                        </a:rPr>
                        <a:t>Less 2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400" dirty="0">
                          <a:effectLst/>
                        </a:rPr>
                        <a:t> 1</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endParaRPr lang="en-CA" sz="1400" dirty="0"/>
                    </a:p>
                  </a:txBody>
                  <a:tcPr marL="0" marR="0" marT="0" marB="0" anchor="ctr"/>
                </a:tc>
                <a:tc>
                  <a:txBody>
                    <a:bodyPr/>
                    <a:lstStyle/>
                    <a:p>
                      <a:pPr algn="ctr"/>
                      <a:endParaRPr lang="en-CA" sz="1400" dirty="0"/>
                    </a:p>
                  </a:txBody>
                  <a:tcPr marL="82174" marR="82174" marT="41087" marB="41087" anchor="ctr"/>
                </a:tc>
                <a:tc>
                  <a:txBody>
                    <a:bodyPr/>
                    <a:lstStyle/>
                    <a:p>
                      <a:pPr algn="ctr">
                        <a:lnSpc>
                          <a:spcPct val="107000"/>
                        </a:lnSpc>
                      </a:pPr>
                      <a:endParaRPr lang="en-CA" sz="1400" dirty="0">
                        <a:effectLst/>
                        <a:latin typeface="Calibri" panose="020F0502020204030204" pitchFamily="34" charset="0"/>
                      </a:endParaRPr>
                    </a:p>
                  </a:txBody>
                  <a:tcPr marL="82174" marR="82174" marT="41087" marB="41087" anchor="ctr"/>
                </a:tc>
                <a:tc>
                  <a:txBody>
                    <a:bodyPr/>
                    <a:lstStyle/>
                    <a:p>
                      <a:pPr algn="ctr">
                        <a:lnSpc>
                          <a:spcPct val="107000"/>
                        </a:lnSpc>
                      </a:pPr>
                      <a:r>
                        <a:rPr lang="en-CA" sz="1400" dirty="0">
                          <a:effectLst/>
                          <a:latin typeface="Calibri" panose="020F0502020204030204" pitchFamily="34" charset="0"/>
                        </a:rPr>
                        <a:t>25</a:t>
                      </a:r>
                    </a:p>
                  </a:txBody>
                  <a:tcPr marL="82174" marR="82174" marT="41087" marB="41087" anchor="ctr"/>
                </a:tc>
                <a:extLst>
                  <a:ext uri="{0D108BD9-81ED-4DB2-BD59-A6C34878D82A}">
                    <a16:rowId xmlns:a16="http://schemas.microsoft.com/office/drawing/2014/main" val="1567359941"/>
                  </a:ext>
                </a:extLst>
              </a:tr>
              <a:tr h="388042">
                <a:tc>
                  <a:txBody>
                    <a:bodyPr/>
                    <a:lstStyle/>
                    <a:p>
                      <a:pPr>
                        <a:lnSpc>
                          <a:spcPct val="107000"/>
                        </a:lnSpc>
                        <a:spcAft>
                          <a:spcPts val="800"/>
                        </a:spcAft>
                      </a:pPr>
                      <a:r>
                        <a:rPr lang="en-US" sz="1100">
                          <a:effectLst/>
                        </a:rPr>
                        <a:t>Less 3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400" dirty="0">
                          <a:effectLst/>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US" sz="1400" dirty="0">
                          <a:effectLst/>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pPr>
                      <a:endParaRPr lang="en-CA" sz="1400" dirty="0">
                        <a:effectLst/>
                        <a:latin typeface="Calibri" panose="020F0502020204030204" pitchFamily="34" charset="0"/>
                      </a:endParaRPr>
                    </a:p>
                  </a:txBody>
                  <a:tcPr marL="82174" marR="82174" marT="41087" marB="41087" anchor="ctr"/>
                </a:tc>
                <a:tc>
                  <a:txBody>
                    <a:bodyPr/>
                    <a:lstStyle/>
                    <a:p>
                      <a:pPr algn="ctr">
                        <a:lnSpc>
                          <a:spcPct val="107000"/>
                        </a:lnSpc>
                      </a:pPr>
                      <a:endParaRPr lang="en-CA" sz="1400" dirty="0">
                        <a:effectLst/>
                        <a:latin typeface="Calibri" panose="020F0502020204030204" pitchFamily="34" charset="0"/>
                      </a:endParaRPr>
                    </a:p>
                  </a:txBody>
                  <a:tcPr marL="82174" marR="82174" marT="41087" marB="41087" anchor="ctr"/>
                </a:tc>
                <a:tc>
                  <a:txBody>
                    <a:bodyPr/>
                    <a:lstStyle/>
                    <a:p>
                      <a:pPr algn="ctr">
                        <a:lnSpc>
                          <a:spcPct val="107000"/>
                        </a:lnSpc>
                      </a:pPr>
                      <a:r>
                        <a:rPr lang="en-CA" sz="1400" dirty="0">
                          <a:effectLst/>
                          <a:latin typeface="Calibri" panose="020F0502020204030204" pitchFamily="34" charset="0"/>
                        </a:rPr>
                        <a:t>24</a:t>
                      </a:r>
                    </a:p>
                  </a:txBody>
                  <a:tcPr marL="82174" marR="82174" marT="41087" marB="41087" anchor="ctr"/>
                </a:tc>
                <a:extLst>
                  <a:ext uri="{0D108BD9-81ED-4DB2-BD59-A6C34878D82A}">
                    <a16:rowId xmlns:a16="http://schemas.microsoft.com/office/drawing/2014/main" val="1611050896"/>
                  </a:ext>
                </a:extLst>
              </a:tr>
              <a:tr h="388042">
                <a:tc>
                  <a:txBody>
                    <a:bodyPr/>
                    <a:lstStyle/>
                    <a:p>
                      <a:pPr>
                        <a:lnSpc>
                          <a:spcPct val="107000"/>
                        </a:lnSpc>
                        <a:spcAft>
                          <a:spcPts val="800"/>
                        </a:spcAft>
                      </a:pPr>
                      <a:r>
                        <a:rPr lang="en-US" sz="1100">
                          <a:effectLst/>
                        </a:rPr>
                        <a:t>Less 4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400">
                          <a:effectLst/>
                        </a:rPr>
                        <a:t> </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US" sz="1400" dirty="0">
                          <a:effectLst/>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pPr>
                      <a:endParaRPr lang="en-CA" sz="1400" dirty="0">
                        <a:effectLst/>
                        <a:latin typeface="Calibri" panose="020F0502020204030204" pitchFamily="34" charset="0"/>
                      </a:endParaRPr>
                    </a:p>
                  </a:txBody>
                  <a:tcPr marL="82174" marR="82174" marT="41087" marB="41087" anchor="ctr"/>
                </a:tc>
                <a:tc>
                  <a:txBody>
                    <a:bodyPr/>
                    <a:lstStyle/>
                    <a:p>
                      <a:pPr algn="ctr">
                        <a:lnSpc>
                          <a:spcPct val="107000"/>
                        </a:lnSpc>
                      </a:pPr>
                      <a:endParaRPr lang="en-CA" sz="1400" dirty="0">
                        <a:effectLst/>
                        <a:latin typeface="Calibri" panose="020F0502020204030204" pitchFamily="34" charset="0"/>
                      </a:endParaRPr>
                    </a:p>
                  </a:txBody>
                  <a:tcPr marL="82174" marR="82174" marT="41087" marB="41087" anchor="ctr"/>
                </a:tc>
                <a:tc>
                  <a:txBody>
                    <a:bodyPr/>
                    <a:lstStyle/>
                    <a:p>
                      <a:pPr algn="ctr">
                        <a:lnSpc>
                          <a:spcPct val="107000"/>
                        </a:lnSpc>
                      </a:pPr>
                      <a:r>
                        <a:rPr lang="en-CA" sz="1400" dirty="0">
                          <a:effectLst/>
                          <a:latin typeface="Calibri" panose="020F0502020204030204" pitchFamily="34" charset="0"/>
                        </a:rPr>
                        <a:t>23</a:t>
                      </a:r>
                    </a:p>
                  </a:txBody>
                  <a:tcPr marL="82174" marR="82174" marT="41087" marB="41087" anchor="ctr"/>
                </a:tc>
                <a:extLst>
                  <a:ext uri="{0D108BD9-81ED-4DB2-BD59-A6C34878D82A}">
                    <a16:rowId xmlns:a16="http://schemas.microsoft.com/office/drawing/2014/main" val="2627273817"/>
                  </a:ext>
                </a:extLst>
              </a:tr>
              <a:tr h="388042">
                <a:tc>
                  <a:txBody>
                    <a:bodyPr/>
                    <a:lstStyle/>
                    <a:p>
                      <a:pPr>
                        <a:lnSpc>
                          <a:spcPct val="107000"/>
                        </a:lnSpc>
                        <a:spcAft>
                          <a:spcPts val="800"/>
                        </a:spcAft>
                      </a:pPr>
                      <a:r>
                        <a:rPr lang="en-US" sz="1100">
                          <a:effectLst/>
                        </a:rPr>
                        <a:t>Less 5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400">
                          <a:effectLst/>
                        </a:rPr>
                        <a:t> </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US" sz="1400" dirty="0">
                          <a:effectLst/>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pPr>
                      <a:endParaRPr lang="en-CA" sz="1400">
                        <a:effectLst/>
                        <a:latin typeface="Calibri" panose="020F0502020204030204" pitchFamily="34" charset="0"/>
                      </a:endParaRPr>
                    </a:p>
                  </a:txBody>
                  <a:tcPr marL="82174" marR="82174" marT="41087" marB="41087" anchor="ctr"/>
                </a:tc>
                <a:tc>
                  <a:txBody>
                    <a:bodyPr/>
                    <a:lstStyle/>
                    <a:p>
                      <a:pPr algn="ctr">
                        <a:lnSpc>
                          <a:spcPct val="107000"/>
                        </a:lnSpc>
                      </a:pPr>
                      <a:endParaRPr lang="en-CA" sz="1400" dirty="0">
                        <a:effectLst/>
                        <a:latin typeface="Calibri" panose="020F0502020204030204" pitchFamily="34" charset="0"/>
                      </a:endParaRPr>
                    </a:p>
                  </a:txBody>
                  <a:tcPr marL="82174" marR="82174" marT="41087" marB="41087" anchor="ctr"/>
                </a:tc>
                <a:tc>
                  <a:txBody>
                    <a:bodyPr/>
                    <a:lstStyle/>
                    <a:p>
                      <a:pPr algn="ctr">
                        <a:lnSpc>
                          <a:spcPct val="107000"/>
                        </a:lnSpc>
                      </a:pPr>
                      <a:endParaRPr lang="en-CA" sz="1400" dirty="0">
                        <a:effectLst/>
                        <a:latin typeface="Calibri" panose="020F0502020204030204" pitchFamily="34" charset="0"/>
                      </a:endParaRPr>
                    </a:p>
                  </a:txBody>
                  <a:tcPr marL="82174" marR="82174" marT="41087" marB="41087" anchor="ctr"/>
                </a:tc>
                <a:extLst>
                  <a:ext uri="{0D108BD9-81ED-4DB2-BD59-A6C34878D82A}">
                    <a16:rowId xmlns:a16="http://schemas.microsoft.com/office/drawing/2014/main" val="603972681"/>
                  </a:ext>
                </a:extLst>
              </a:tr>
              <a:tr h="388042">
                <a:tc>
                  <a:txBody>
                    <a:bodyPr/>
                    <a:lstStyle/>
                    <a:p>
                      <a:pPr>
                        <a:lnSpc>
                          <a:spcPct val="107000"/>
                        </a:lnSpc>
                        <a:spcAft>
                          <a:spcPts val="800"/>
                        </a:spcAft>
                      </a:pPr>
                      <a:r>
                        <a:rPr lang="en-US" sz="1100">
                          <a:effectLst/>
                        </a:rPr>
                        <a:t>Less 6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400">
                          <a:effectLst/>
                        </a:rPr>
                        <a:t> </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US" sz="1400" dirty="0">
                          <a:effectLst/>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pPr>
                      <a:endParaRPr lang="en-CA" sz="1400">
                        <a:effectLst/>
                        <a:latin typeface="Calibri" panose="020F0502020204030204" pitchFamily="34" charset="0"/>
                      </a:endParaRPr>
                    </a:p>
                  </a:txBody>
                  <a:tcPr marL="82174" marR="82174" marT="41087" marB="41087" anchor="ctr"/>
                </a:tc>
                <a:tc>
                  <a:txBody>
                    <a:bodyPr/>
                    <a:lstStyle/>
                    <a:p>
                      <a:pPr algn="ctr">
                        <a:lnSpc>
                          <a:spcPct val="107000"/>
                        </a:lnSpc>
                      </a:pPr>
                      <a:endParaRPr lang="en-CA" sz="1400" dirty="0">
                        <a:effectLst/>
                        <a:latin typeface="Calibri" panose="020F0502020204030204" pitchFamily="34" charset="0"/>
                      </a:endParaRPr>
                    </a:p>
                  </a:txBody>
                  <a:tcPr marL="82174" marR="82174" marT="41087" marB="41087" anchor="ctr"/>
                </a:tc>
                <a:tc>
                  <a:txBody>
                    <a:bodyPr/>
                    <a:lstStyle/>
                    <a:p>
                      <a:pPr algn="ctr">
                        <a:lnSpc>
                          <a:spcPct val="107000"/>
                        </a:lnSpc>
                      </a:pPr>
                      <a:endParaRPr lang="en-CA" sz="1400" dirty="0">
                        <a:effectLst/>
                        <a:latin typeface="Calibri" panose="020F0502020204030204" pitchFamily="34" charset="0"/>
                      </a:endParaRPr>
                    </a:p>
                  </a:txBody>
                  <a:tcPr marL="82174" marR="82174" marT="41087" marB="41087" anchor="ctr"/>
                </a:tc>
                <a:extLst>
                  <a:ext uri="{0D108BD9-81ED-4DB2-BD59-A6C34878D82A}">
                    <a16:rowId xmlns:a16="http://schemas.microsoft.com/office/drawing/2014/main" val="3283413354"/>
                  </a:ext>
                </a:extLst>
              </a:tr>
              <a:tr h="388042">
                <a:tc>
                  <a:txBody>
                    <a:bodyPr/>
                    <a:lstStyle/>
                    <a:p>
                      <a:pPr>
                        <a:lnSpc>
                          <a:spcPct val="107000"/>
                        </a:lnSpc>
                        <a:spcAft>
                          <a:spcPts val="800"/>
                        </a:spcAft>
                      </a:pPr>
                      <a:r>
                        <a:rPr lang="en-US" sz="1100">
                          <a:effectLst/>
                        </a:rPr>
                        <a:t>Less 7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400">
                          <a:effectLst/>
                        </a:rPr>
                        <a:t> </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US" sz="1400">
                          <a:effectLst/>
                        </a:rPr>
                        <a:t> </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pPr>
                      <a:endParaRPr lang="en-CA" sz="1400">
                        <a:effectLst/>
                        <a:latin typeface="Calibri" panose="020F0502020204030204" pitchFamily="34" charset="0"/>
                      </a:endParaRPr>
                    </a:p>
                  </a:txBody>
                  <a:tcPr marL="82174" marR="82174" marT="41087" marB="41087" anchor="ctr"/>
                </a:tc>
                <a:tc>
                  <a:txBody>
                    <a:bodyPr/>
                    <a:lstStyle/>
                    <a:p>
                      <a:pPr algn="ctr">
                        <a:lnSpc>
                          <a:spcPct val="107000"/>
                        </a:lnSpc>
                      </a:pPr>
                      <a:endParaRPr lang="en-CA" sz="1400" dirty="0">
                        <a:effectLst/>
                        <a:latin typeface="Calibri" panose="020F0502020204030204" pitchFamily="34" charset="0"/>
                      </a:endParaRPr>
                    </a:p>
                  </a:txBody>
                  <a:tcPr marL="82174" marR="82174" marT="41087" marB="41087" anchor="ctr"/>
                </a:tc>
                <a:tc>
                  <a:txBody>
                    <a:bodyPr/>
                    <a:lstStyle/>
                    <a:p>
                      <a:pPr algn="ctr">
                        <a:lnSpc>
                          <a:spcPct val="107000"/>
                        </a:lnSpc>
                      </a:pPr>
                      <a:endParaRPr lang="en-CA" sz="1400" dirty="0">
                        <a:effectLst/>
                        <a:latin typeface="Calibri" panose="020F0502020204030204" pitchFamily="34" charset="0"/>
                      </a:endParaRPr>
                    </a:p>
                  </a:txBody>
                  <a:tcPr marL="82174" marR="82174" marT="41087" marB="41087" anchor="ctr"/>
                </a:tc>
                <a:extLst>
                  <a:ext uri="{0D108BD9-81ED-4DB2-BD59-A6C34878D82A}">
                    <a16:rowId xmlns:a16="http://schemas.microsoft.com/office/drawing/2014/main" val="2563069280"/>
                  </a:ext>
                </a:extLst>
              </a:tr>
              <a:tr h="388042">
                <a:tc>
                  <a:txBody>
                    <a:bodyPr/>
                    <a:lstStyle/>
                    <a:p>
                      <a:pPr>
                        <a:lnSpc>
                          <a:spcPct val="107000"/>
                        </a:lnSpc>
                        <a:spcAft>
                          <a:spcPts val="800"/>
                        </a:spcAft>
                      </a:pPr>
                      <a:r>
                        <a:rPr lang="en-US" sz="1000">
                          <a:effectLst/>
                        </a:rPr>
                        <a:t>Less 8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400">
                          <a:effectLst/>
                        </a:rPr>
                        <a:t> </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US" sz="1400" dirty="0">
                          <a:effectLst/>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pPr>
                      <a:endParaRPr lang="en-CA" sz="1400">
                        <a:effectLst/>
                        <a:latin typeface="Calibri" panose="020F0502020204030204" pitchFamily="34" charset="0"/>
                      </a:endParaRPr>
                    </a:p>
                  </a:txBody>
                  <a:tcPr marL="82174" marR="82174" marT="41087" marB="41087" anchor="ctr"/>
                </a:tc>
                <a:tc>
                  <a:txBody>
                    <a:bodyPr/>
                    <a:lstStyle/>
                    <a:p>
                      <a:pPr algn="ctr">
                        <a:lnSpc>
                          <a:spcPct val="107000"/>
                        </a:lnSpc>
                      </a:pPr>
                      <a:endParaRPr lang="en-CA" sz="1400" dirty="0">
                        <a:effectLst/>
                        <a:latin typeface="Calibri" panose="020F0502020204030204" pitchFamily="34" charset="0"/>
                      </a:endParaRPr>
                    </a:p>
                  </a:txBody>
                  <a:tcPr marL="82174" marR="82174" marT="41087" marB="41087" anchor="ctr"/>
                </a:tc>
                <a:tc>
                  <a:txBody>
                    <a:bodyPr/>
                    <a:lstStyle/>
                    <a:p>
                      <a:pPr algn="ctr">
                        <a:lnSpc>
                          <a:spcPct val="107000"/>
                        </a:lnSpc>
                      </a:pPr>
                      <a:endParaRPr lang="en-CA" sz="1400" dirty="0">
                        <a:effectLst/>
                        <a:latin typeface="Calibri" panose="020F0502020204030204" pitchFamily="34" charset="0"/>
                      </a:endParaRPr>
                    </a:p>
                  </a:txBody>
                  <a:tcPr marL="82174" marR="82174" marT="41087" marB="41087" anchor="ctr"/>
                </a:tc>
                <a:extLst>
                  <a:ext uri="{0D108BD9-81ED-4DB2-BD59-A6C34878D82A}">
                    <a16:rowId xmlns:a16="http://schemas.microsoft.com/office/drawing/2014/main" val="681499479"/>
                  </a:ext>
                </a:extLst>
              </a:tr>
              <a:tr h="388042">
                <a:tc>
                  <a:txBody>
                    <a:bodyPr/>
                    <a:lstStyle/>
                    <a:p>
                      <a:pPr>
                        <a:lnSpc>
                          <a:spcPct val="107000"/>
                        </a:lnSpc>
                        <a:spcAft>
                          <a:spcPts val="800"/>
                        </a:spcAft>
                      </a:pPr>
                      <a:r>
                        <a:rPr lang="en-US" sz="1100">
                          <a:effectLst/>
                        </a:rPr>
                        <a:t>Less 9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1400">
                          <a:effectLst/>
                        </a:rPr>
                        <a:t> </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US" sz="1400">
                          <a:effectLst/>
                        </a:rPr>
                        <a:t> </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pPr>
                      <a:endParaRPr lang="en-CA" sz="1400">
                        <a:effectLst/>
                        <a:latin typeface="Calibri" panose="020F0502020204030204" pitchFamily="34" charset="0"/>
                      </a:endParaRPr>
                    </a:p>
                  </a:txBody>
                  <a:tcPr marL="82174" marR="82174" marT="41087" marB="41087" anchor="ctr"/>
                </a:tc>
                <a:tc>
                  <a:txBody>
                    <a:bodyPr/>
                    <a:lstStyle/>
                    <a:p>
                      <a:pPr algn="ctr">
                        <a:lnSpc>
                          <a:spcPct val="107000"/>
                        </a:lnSpc>
                      </a:pPr>
                      <a:endParaRPr lang="en-CA" sz="1400" dirty="0">
                        <a:effectLst/>
                        <a:latin typeface="Calibri" panose="020F0502020204030204" pitchFamily="34" charset="0"/>
                      </a:endParaRPr>
                    </a:p>
                  </a:txBody>
                  <a:tcPr marL="82174" marR="82174" marT="41087" marB="41087" anchor="ctr"/>
                </a:tc>
                <a:tc>
                  <a:txBody>
                    <a:bodyPr/>
                    <a:lstStyle/>
                    <a:p>
                      <a:pPr algn="ctr">
                        <a:lnSpc>
                          <a:spcPct val="107000"/>
                        </a:lnSpc>
                      </a:pPr>
                      <a:endParaRPr lang="en-CA" sz="1400" dirty="0">
                        <a:effectLst/>
                        <a:latin typeface="Calibri" panose="020F0502020204030204" pitchFamily="34" charset="0"/>
                      </a:endParaRPr>
                    </a:p>
                  </a:txBody>
                  <a:tcPr marL="82174" marR="82174" marT="41087" marB="41087" anchor="ctr"/>
                </a:tc>
                <a:extLst>
                  <a:ext uri="{0D108BD9-81ED-4DB2-BD59-A6C34878D82A}">
                    <a16:rowId xmlns:a16="http://schemas.microsoft.com/office/drawing/2014/main" val="1058959822"/>
                  </a:ext>
                </a:extLst>
              </a:tr>
            </a:tbl>
          </a:graphicData>
        </a:graphic>
      </p:graphicFrame>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17749" y="5193551"/>
            <a:ext cx="602003" cy="637992"/>
          </a:xfrm>
          <a:prstGeom prst="rect">
            <a:avLst/>
          </a:prstGeom>
        </p:spPr>
      </p:pic>
      <p:sp>
        <p:nvSpPr>
          <p:cNvPr id="10" name="Octagon 9"/>
          <p:cNvSpPr>
            <a:spLocks noChangeAspect="1"/>
          </p:cNvSpPr>
          <p:nvPr/>
        </p:nvSpPr>
        <p:spPr>
          <a:xfrm>
            <a:off x="8455617" y="5895500"/>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grpSp>
        <p:nvGrpSpPr>
          <p:cNvPr id="18" name="Group 17"/>
          <p:cNvGrpSpPr/>
          <p:nvPr/>
        </p:nvGrpSpPr>
        <p:grpSpPr>
          <a:xfrm>
            <a:off x="7639327" y="5974190"/>
            <a:ext cx="492233" cy="609251"/>
            <a:chOff x="7871950" y="1738712"/>
            <a:chExt cx="1109568" cy="1457070"/>
          </a:xfrm>
        </p:grpSpPr>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1950" y="1738712"/>
              <a:ext cx="1109568" cy="1457070"/>
            </a:xfrm>
            <a:prstGeom prst="rect">
              <a:avLst/>
            </a:prstGeom>
          </p:spPr>
        </p:pic>
        <p:sp>
          <p:nvSpPr>
            <p:cNvPr id="20" name="TextBox 19"/>
            <p:cNvSpPr txBox="1"/>
            <p:nvPr/>
          </p:nvSpPr>
          <p:spPr>
            <a:xfrm>
              <a:off x="7897668" y="1978833"/>
              <a:ext cx="1041076" cy="1214516"/>
            </a:xfrm>
            <a:prstGeom prst="rect">
              <a:avLst/>
            </a:prstGeom>
            <a:noFill/>
          </p:spPr>
          <p:txBody>
            <a:bodyPr wrap="square" rtlCol="0">
              <a:spAutoFit/>
            </a:bodyPr>
            <a:lstStyle/>
            <a:p>
              <a:pPr algn="ctr"/>
              <a:r>
                <a:rPr lang="en-CA" sz="900" dirty="0">
                  <a:solidFill>
                    <a:prstClr val="black"/>
                  </a:solidFill>
                  <a:latin typeface="Arial" panose="020B0604020202020204" pitchFamily="34" charset="0"/>
                  <a:cs typeface="Arial" panose="020B0604020202020204" pitchFamily="34" charset="0"/>
                </a:rPr>
                <a:t>Use</a:t>
              </a:r>
              <a:br>
                <a:rPr lang="en-CA" sz="900" dirty="0">
                  <a:solidFill>
                    <a:prstClr val="black"/>
                  </a:solidFill>
                  <a:latin typeface="Arial" panose="020B0604020202020204" pitchFamily="34" charset="0"/>
                  <a:cs typeface="Arial" panose="020B0604020202020204" pitchFamily="34" charset="0"/>
                </a:rPr>
              </a:br>
              <a:r>
                <a:rPr lang="en-CA" sz="900" dirty="0">
                  <a:solidFill>
                    <a:prstClr val="black"/>
                  </a:solidFill>
                  <a:latin typeface="Arial" panose="020B0604020202020204" pitchFamily="34" charset="0"/>
                  <a:cs typeface="Arial" panose="020B0604020202020204" pitchFamily="34" charset="0"/>
                </a:rPr>
                <a:t>this</a:t>
              </a:r>
              <a:br>
                <a:rPr lang="en-CA" sz="900" dirty="0">
                  <a:solidFill>
                    <a:prstClr val="black"/>
                  </a:solidFill>
                  <a:latin typeface="Arial" panose="020B0604020202020204" pitchFamily="34" charset="0"/>
                  <a:cs typeface="Arial" panose="020B0604020202020204" pitchFamily="34" charset="0"/>
                </a:rPr>
              </a:br>
              <a:r>
                <a:rPr lang="en-CA" sz="900" dirty="0">
                  <a:solidFill>
                    <a:prstClr val="black"/>
                  </a:solidFill>
                  <a:latin typeface="Arial" panose="020B0604020202020204" pitchFamily="34" charset="0"/>
                  <a:cs typeface="Arial" panose="020B0604020202020204" pitchFamily="34" charset="0"/>
                </a:rPr>
                <a:t>Slide</a:t>
              </a:r>
              <a:endParaRPr lang="en-CA" sz="900" dirty="0">
                <a:solidFill>
                  <a:prstClr val="black"/>
                </a:solidFill>
                <a:latin typeface="Calibri"/>
              </a:endParaRPr>
            </a:p>
          </p:txBody>
        </p:sp>
      </p:grpSp>
      <p:sp>
        <p:nvSpPr>
          <p:cNvPr id="21" name="TextBox 20"/>
          <p:cNvSpPr txBox="1"/>
          <p:nvPr/>
        </p:nvSpPr>
        <p:spPr>
          <a:xfrm>
            <a:off x="7212236" y="6107839"/>
            <a:ext cx="38985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rPr>
              <a:t>or</a:t>
            </a:r>
          </a:p>
        </p:txBody>
      </p:sp>
      <p:sp>
        <p:nvSpPr>
          <p:cNvPr id="12" name="TextBox 11"/>
          <p:cNvSpPr txBox="1"/>
          <p:nvPr/>
        </p:nvSpPr>
        <p:spPr>
          <a:xfrm>
            <a:off x="361912" y="5518178"/>
            <a:ext cx="684963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400" dirty="0"/>
              <a:t>We can find the cost for row 1 from our table of Normal Costs (a few slides previous)</a:t>
            </a:r>
          </a:p>
        </p:txBody>
      </p:sp>
      <p:sp>
        <p:nvSpPr>
          <p:cNvPr id="13" name="Rectangle: Rounded Corners 12">
            <a:extLst>
              <a:ext uri="{FF2B5EF4-FFF2-40B4-BE49-F238E27FC236}">
                <a16:creationId xmlns:a16="http://schemas.microsoft.com/office/drawing/2014/main" id="{8C1355CE-75D6-41FB-8007-A39BF55AF7EC}"/>
              </a:ext>
            </a:extLst>
          </p:cNvPr>
          <p:cNvSpPr/>
          <p:nvPr/>
        </p:nvSpPr>
        <p:spPr>
          <a:xfrm>
            <a:off x="7555772" y="5793480"/>
            <a:ext cx="662789" cy="97067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27583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81000" y="38100"/>
            <a:ext cx="7772400" cy="569595"/>
          </a:xfrm>
        </p:spPr>
        <p:txBody>
          <a:bodyPr>
            <a:noAutofit/>
          </a:bodyPr>
          <a:lstStyle/>
          <a:p>
            <a:r>
              <a:rPr lang="en-US" sz="2800" dirty="0"/>
              <a:t>Crash Project - 1 day at a time, </a:t>
            </a:r>
            <a:r>
              <a:rPr lang="en-US" sz="2800" b="1" dirty="0">
                <a:solidFill>
                  <a:srgbClr val="FF0000"/>
                </a:solidFill>
              </a:rPr>
              <a:t>only</a:t>
            </a:r>
            <a:r>
              <a:rPr lang="en-US" sz="2800" dirty="0"/>
              <a:t> on critical path</a:t>
            </a:r>
          </a:p>
        </p:txBody>
      </p:sp>
      <p:sp>
        <p:nvSpPr>
          <p:cNvPr id="2" name="Slide Number Placeholder 1"/>
          <p:cNvSpPr>
            <a:spLocks noGrp="1"/>
          </p:cNvSpPr>
          <p:nvPr>
            <p:ph type="sldNum" sz="quarter" idx="10"/>
          </p:nvPr>
        </p:nvSpPr>
        <p:spPr/>
        <p:txBody>
          <a:bodyPr/>
          <a:lstStyle/>
          <a:p>
            <a:pPr>
              <a:defRPr/>
            </a:pPr>
            <a:fld id="{69A5BCD8-3C73-4BB2-BAFD-61A9D03C4A54}" type="slidenum">
              <a:rPr lang="en-US" smtClean="0"/>
              <a:pPr>
                <a:defRPr/>
              </a:pPr>
              <a:t>23</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731379694"/>
              </p:ext>
            </p:extLst>
          </p:nvPr>
        </p:nvGraphicFramePr>
        <p:xfrm>
          <a:off x="198121" y="812299"/>
          <a:ext cx="8864316" cy="5544053"/>
        </p:xfrm>
        <a:graphic>
          <a:graphicData uri="http://schemas.openxmlformats.org/drawingml/2006/table">
            <a:tbl>
              <a:tblPr firstRow="1" bandRow="1">
                <a:tableStyleId>{5C22544A-7EE6-4342-B048-85BDC9FD1C3A}</a:tableStyleId>
              </a:tblPr>
              <a:tblGrid>
                <a:gridCol w="891979">
                  <a:extLst>
                    <a:ext uri="{9D8B030D-6E8A-4147-A177-3AD203B41FA5}">
                      <a16:colId xmlns:a16="http://schemas.microsoft.com/office/drawing/2014/main" val="3315939229"/>
                    </a:ext>
                  </a:extLst>
                </a:gridCol>
                <a:gridCol w="1286498">
                  <a:extLst>
                    <a:ext uri="{9D8B030D-6E8A-4147-A177-3AD203B41FA5}">
                      <a16:colId xmlns:a16="http://schemas.microsoft.com/office/drawing/2014/main" val="1771621456"/>
                    </a:ext>
                  </a:extLst>
                </a:gridCol>
                <a:gridCol w="2359091">
                  <a:extLst>
                    <a:ext uri="{9D8B030D-6E8A-4147-A177-3AD203B41FA5}">
                      <a16:colId xmlns:a16="http://schemas.microsoft.com/office/drawing/2014/main" val="2541804619"/>
                    </a:ext>
                  </a:extLst>
                </a:gridCol>
                <a:gridCol w="2272174">
                  <a:extLst>
                    <a:ext uri="{9D8B030D-6E8A-4147-A177-3AD203B41FA5}">
                      <a16:colId xmlns:a16="http://schemas.microsoft.com/office/drawing/2014/main" val="1454417094"/>
                    </a:ext>
                  </a:extLst>
                </a:gridCol>
                <a:gridCol w="1130297">
                  <a:extLst>
                    <a:ext uri="{9D8B030D-6E8A-4147-A177-3AD203B41FA5}">
                      <a16:colId xmlns:a16="http://schemas.microsoft.com/office/drawing/2014/main" val="1696667911"/>
                    </a:ext>
                  </a:extLst>
                </a:gridCol>
                <a:gridCol w="924277">
                  <a:extLst>
                    <a:ext uri="{9D8B030D-6E8A-4147-A177-3AD203B41FA5}">
                      <a16:colId xmlns:a16="http://schemas.microsoft.com/office/drawing/2014/main" val="3933319525"/>
                    </a:ext>
                  </a:extLst>
                </a:gridCol>
              </a:tblGrid>
              <a:tr h="838346">
                <a:tc>
                  <a:txBody>
                    <a:bodyPr/>
                    <a:lstStyle/>
                    <a:p>
                      <a:pPr algn="ctr">
                        <a:lnSpc>
                          <a:spcPct val="107000"/>
                        </a:lnSpc>
                        <a:spcAft>
                          <a:spcPts val="0"/>
                        </a:spcAft>
                      </a:pPr>
                      <a:r>
                        <a:rPr lang="en-US" sz="1300">
                          <a:effectLst/>
                        </a:rPr>
                        <a:t> </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algn="ctr" rtl="0" eaLnBrk="1" latinLnBrk="0" hangingPunct="1">
                        <a:lnSpc>
                          <a:spcPct val="107000"/>
                        </a:lnSpc>
                        <a:spcAft>
                          <a:spcPts val="0"/>
                        </a:spcAft>
                      </a:pPr>
                      <a:r>
                        <a:rPr kumimoji="0" lang="en-US" sz="1200" b="1" kern="1200" dirty="0">
                          <a:solidFill>
                            <a:schemeClr val="lt1"/>
                          </a:solidFill>
                          <a:effectLst/>
                          <a:latin typeface="+mn-lt"/>
                          <a:ea typeface="+mn-ea"/>
                          <a:cs typeface="+mn-cs"/>
                        </a:rPr>
                        <a:t># of </a:t>
                      </a:r>
                      <a:r>
                        <a:rPr kumimoji="0" lang="en-US" sz="2000" b="1" u="sng" kern="1200" dirty="0">
                          <a:solidFill>
                            <a:schemeClr val="lt1"/>
                          </a:solidFill>
                          <a:effectLst/>
                          <a:latin typeface="+mn-lt"/>
                          <a:ea typeface="+mn-ea"/>
                          <a:cs typeface="+mn-cs"/>
                        </a:rPr>
                        <a:t>critical</a:t>
                      </a:r>
                      <a:r>
                        <a:rPr kumimoji="0" lang="en-US" sz="1200" b="1" kern="1200" dirty="0">
                          <a:solidFill>
                            <a:schemeClr val="lt1"/>
                          </a:solidFill>
                          <a:effectLst/>
                          <a:latin typeface="+mn-lt"/>
                          <a:ea typeface="+mn-ea"/>
                          <a:cs typeface="+mn-cs"/>
                        </a:rPr>
                        <a:t> paths to crash</a:t>
                      </a:r>
                      <a:endParaRPr kumimoji="0" lang="en-CA" sz="1200" b="1" kern="1200" dirty="0">
                        <a:solidFill>
                          <a:schemeClr val="lt1"/>
                        </a:solidFill>
                        <a:effectLst/>
                        <a:latin typeface="+mn-lt"/>
                        <a:ea typeface="+mn-ea"/>
                        <a:cs typeface="+mn-cs"/>
                      </a:endParaRPr>
                    </a:p>
                  </a:txBody>
                  <a:tcPr marL="0" marR="0" marT="0" marB="0" anchor="ctr"/>
                </a:tc>
                <a:tc>
                  <a:txBody>
                    <a:bodyPr/>
                    <a:lstStyle/>
                    <a:p>
                      <a:pPr algn="ctr">
                        <a:lnSpc>
                          <a:spcPct val="107000"/>
                        </a:lnSpc>
                        <a:spcAft>
                          <a:spcPts val="0"/>
                        </a:spcAft>
                      </a:pPr>
                      <a:r>
                        <a:rPr lang="en-US" sz="1200" dirty="0">
                          <a:effectLst/>
                        </a:rPr>
                        <a:t>Name of Activities Crashed to reduce 1 day of Project Duration </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1200" dirty="0">
                          <a:effectLst/>
                        </a:rPr>
                        <a:t>Cost to crash Activities for the reduction of another day</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82174" marR="82174" marT="41087" marB="41087" anchor="ctr"/>
                </a:tc>
                <a:tc>
                  <a:txBody>
                    <a:bodyPr/>
                    <a:lstStyle/>
                    <a:p>
                      <a:pPr algn="ctr">
                        <a:lnSpc>
                          <a:spcPct val="107000"/>
                        </a:lnSpc>
                        <a:spcAft>
                          <a:spcPts val="0"/>
                        </a:spcAft>
                      </a:pPr>
                      <a:r>
                        <a:rPr lang="en-US" sz="1200" dirty="0">
                          <a:effectLst/>
                        </a:rPr>
                        <a:t>Cumulative Cost $</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82174" marR="82174" marT="41087" marB="41087" anchor="ctr"/>
                </a:tc>
                <a:tc>
                  <a:txBody>
                    <a:bodyPr/>
                    <a:lstStyle/>
                    <a:p>
                      <a:pPr algn="ctr">
                        <a:lnSpc>
                          <a:spcPct val="107000"/>
                        </a:lnSpc>
                        <a:spcAft>
                          <a:spcPts val="0"/>
                        </a:spcAft>
                      </a:pPr>
                      <a:r>
                        <a:rPr lang="en-US" sz="1300">
                          <a:effectLst/>
                        </a:rPr>
                        <a:t>Project Duration</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82174" marR="82174" marT="41087" marB="41087" anchor="ctr"/>
                </a:tc>
                <a:extLst>
                  <a:ext uri="{0D108BD9-81ED-4DB2-BD59-A6C34878D82A}">
                    <a16:rowId xmlns:a16="http://schemas.microsoft.com/office/drawing/2014/main" val="2251279361"/>
                  </a:ext>
                </a:extLst>
              </a:tr>
              <a:tr h="628311">
                <a:tc>
                  <a:txBody>
                    <a:bodyPr/>
                    <a:lstStyle/>
                    <a:p>
                      <a:pPr>
                        <a:lnSpc>
                          <a:spcPct val="107000"/>
                        </a:lnSpc>
                        <a:spcAft>
                          <a:spcPts val="0"/>
                        </a:spcAft>
                      </a:pPr>
                      <a:r>
                        <a:rPr lang="en-US" sz="1100">
                          <a:effectLst/>
                        </a:rPr>
                        <a:t>Project before Crashing</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rPr>
                        <a:t>NA</a:t>
                      </a:r>
                      <a:endParaRPr lang="en-CA" sz="2000" dirty="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rPr>
                        <a:t>NA</a:t>
                      </a:r>
                      <a:endParaRPr lang="en-CA" sz="2000" dirty="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a:effectLst/>
                          <a:latin typeface="+mj-lt"/>
                        </a:rPr>
                        <a:t>NA</a:t>
                      </a:r>
                      <a:endParaRPr lang="en-CA" sz="2000">
                        <a:effectLst/>
                        <a:latin typeface="+mj-lt"/>
                        <a:ea typeface="Calibri" panose="020F0502020204030204" pitchFamily="34" charset="0"/>
                        <a:cs typeface="Times New Roman" panose="02020603050405020304" pitchFamily="18" charset="0"/>
                      </a:endParaRPr>
                    </a:p>
                  </a:txBody>
                  <a:tcPr marL="82174" marR="82174" marT="41087" marB="41087" anchor="ctr"/>
                </a:tc>
                <a:tc>
                  <a:txBody>
                    <a:bodyPr/>
                    <a:lstStyle/>
                    <a:p>
                      <a:pPr algn="ctr">
                        <a:lnSpc>
                          <a:spcPct val="107000"/>
                        </a:lnSpc>
                      </a:pPr>
                      <a:r>
                        <a:rPr lang="en-CA" sz="2000" dirty="0">
                          <a:effectLst/>
                          <a:latin typeface="+mj-lt"/>
                        </a:rPr>
                        <a:t>22,450</a:t>
                      </a:r>
                    </a:p>
                  </a:txBody>
                  <a:tcPr marL="82174" marR="82174" marT="41087" marB="41087" anchor="ctr"/>
                </a:tc>
                <a:tc>
                  <a:txBody>
                    <a:bodyPr/>
                    <a:lstStyle/>
                    <a:p>
                      <a:pPr algn="ctr">
                        <a:lnSpc>
                          <a:spcPct val="107000"/>
                        </a:lnSpc>
                      </a:pPr>
                      <a:r>
                        <a:rPr lang="en-CA" sz="2000" dirty="0">
                          <a:effectLst/>
                          <a:latin typeface="+mj-lt"/>
                        </a:rPr>
                        <a:t>27</a:t>
                      </a:r>
                    </a:p>
                  </a:txBody>
                  <a:tcPr marL="82174" marR="82174" marT="41087" marB="41087" anchor="ctr"/>
                </a:tc>
                <a:extLst>
                  <a:ext uri="{0D108BD9-81ED-4DB2-BD59-A6C34878D82A}">
                    <a16:rowId xmlns:a16="http://schemas.microsoft.com/office/drawing/2014/main" val="3330424817"/>
                  </a:ext>
                </a:extLst>
              </a:tr>
              <a:tr h="453044">
                <a:tc>
                  <a:txBody>
                    <a:bodyPr/>
                    <a:lstStyle/>
                    <a:p>
                      <a:pPr>
                        <a:lnSpc>
                          <a:spcPct val="107000"/>
                        </a:lnSpc>
                        <a:spcAft>
                          <a:spcPts val="800"/>
                        </a:spcAft>
                      </a:pPr>
                      <a:r>
                        <a:rPr lang="en-US" sz="1100">
                          <a:effectLst/>
                        </a:rPr>
                        <a:t>Less 1 day</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0000"/>
                        </a:lnSpc>
                        <a:spcAft>
                          <a:spcPts val="0"/>
                        </a:spcAft>
                      </a:pPr>
                      <a:r>
                        <a:rPr lang="en-CA" sz="2000" dirty="0">
                          <a:effectLst/>
                          <a:latin typeface="+mj-lt"/>
                          <a:ea typeface="Calibri" panose="020F0502020204030204" pitchFamily="34" charset="0"/>
                          <a:cs typeface="Times New Roman" panose="02020603050405020304" pitchFamily="18" charset="0"/>
                        </a:rPr>
                        <a:t>1</a:t>
                      </a:r>
                    </a:p>
                  </a:txBody>
                  <a:tcPr marL="0" marR="0" marT="0" marB="0"/>
                </a:tc>
                <a:tc>
                  <a:txBody>
                    <a:bodyPr/>
                    <a:lstStyle/>
                    <a:p>
                      <a:pPr algn="ctr">
                        <a:lnSpc>
                          <a:spcPct val="107000"/>
                        </a:lnSpc>
                        <a:spcAft>
                          <a:spcPts val="0"/>
                        </a:spcAft>
                      </a:pPr>
                      <a:r>
                        <a:rPr lang="en-US" sz="2000" dirty="0">
                          <a:effectLst/>
                          <a:latin typeface="+mj-lt"/>
                        </a:rPr>
                        <a:t>A</a:t>
                      </a:r>
                      <a:endParaRPr lang="en-CA" sz="2000" dirty="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CA" sz="2000" dirty="0">
                          <a:effectLst/>
                          <a:latin typeface="+mj-lt"/>
                        </a:rPr>
                        <a:t>$250</a:t>
                      </a:r>
                    </a:p>
                  </a:txBody>
                  <a:tcPr marL="82174" marR="82174" marT="41087" marB="41087" anchor="ctr"/>
                </a:tc>
                <a:tc>
                  <a:txBody>
                    <a:bodyPr/>
                    <a:lstStyle/>
                    <a:p>
                      <a:pPr algn="ctr">
                        <a:lnSpc>
                          <a:spcPct val="107000"/>
                        </a:lnSpc>
                        <a:spcAft>
                          <a:spcPts val="0"/>
                        </a:spcAft>
                      </a:pPr>
                      <a:r>
                        <a:rPr lang="en-CA" sz="2000" dirty="0">
                          <a:effectLst/>
                          <a:latin typeface="+mj-lt"/>
                        </a:rPr>
                        <a:t>22,700</a:t>
                      </a:r>
                    </a:p>
                  </a:txBody>
                  <a:tcPr marL="82174" marR="82174" marT="41087" marB="41087" anchor="ctr"/>
                </a:tc>
                <a:tc>
                  <a:txBody>
                    <a:bodyPr/>
                    <a:lstStyle/>
                    <a:p>
                      <a:pPr algn="ctr">
                        <a:lnSpc>
                          <a:spcPct val="107000"/>
                        </a:lnSpc>
                        <a:spcAft>
                          <a:spcPts val="0"/>
                        </a:spcAft>
                      </a:pPr>
                      <a:r>
                        <a:rPr lang="en-CA" sz="2000" dirty="0">
                          <a:effectLst/>
                          <a:latin typeface="+mj-lt"/>
                        </a:rPr>
                        <a:t>26</a:t>
                      </a:r>
                    </a:p>
                  </a:txBody>
                  <a:tcPr marL="82174" marR="82174" marT="41087" marB="41087" anchor="ctr"/>
                </a:tc>
                <a:extLst>
                  <a:ext uri="{0D108BD9-81ED-4DB2-BD59-A6C34878D82A}">
                    <a16:rowId xmlns:a16="http://schemas.microsoft.com/office/drawing/2014/main" val="2510166322"/>
                  </a:ext>
                </a:extLst>
              </a:tr>
              <a:tr h="453044">
                <a:tc>
                  <a:txBody>
                    <a:bodyPr/>
                    <a:lstStyle/>
                    <a:p>
                      <a:pPr>
                        <a:lnSpc>
                          <a:spcPct val="107000"/>
                        </a:lnSpc>
                        <a:spcAft>
                          <a:spcPts val="800"/>
                        </a:spcAft>
                      </a:pPr>
                      <a:r>
                        <a:rPr lang="en-US" sz="1100" dirty="0">
                          <a:effectLst/>
                        </a:rPr>
                        <a:t>Less 2 days</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ea typeface="+mn-ea"/>
                          <a:cs typeface="+mn-cs"/>
                        </a:rPr>
                        <a:t>1</a:t>
                      </a:r>
                      <a:endParaRPr lang="en-CA" sz="2000" dirty="0">
                        <a:effectLst/>
                        <a:latin typeface="+mj-lt"/>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0"/>
                        </a:spcAft>
                      </a:pPr>
                      <a:r>
                        <a:rPr lang="en-CA" sz="2000" dirty="0">
                          <a:effectLst/>
                          <a:latin typeface="+mj-lt"/>
                          <a:ea typeface="Calibri" panose="020F0502020204030204" pitchFamily="34" charset="0"/>
                          <a:cs typeface="Times New Roman" panose="02020603050405020304" pitchFamily="18" charset="0"/>
                        </a:rPr>
                        <a:t>A</a:t>
                      </a:r>
                    </a:p>
                  </a:txBody>
                  <a:tcPr marL="0" marR="0" marT="0" marB="0" anchor="ctr"/>
                </a:tc>
                <a:tc>
                  <a:txBody>
                    <a:bodyPr/>
                    <a:lstStyle/>
                    <a:p>
                      <a:pPr algn="ctr">
                        <a:lnSpc>
                          <a:spcPct val="107000"/>
                        </a:lnSpc>
                        <a:spcAft>
                          <a:spcPts val="0"/>
                        </a:spcAft>
                      </a:pPr>
                      <a:r>
                        <a:rPr lang="en-CA" sz="2000" dirty="0">
                          <a:effectLst/>
                          <a:latin typeface="+mj-lt"/>
                        </a:rPr>
                        <a:t>$250</a:t>
                      </a:r>
                    </a:p>
                  </a:txBody>
                  <a:tcPr marL="82174" marR="82174" marT="41087" marB="41087" anchor="ctr"/>
                </a:tc>
                <a:tc>
                  <a:txBody>
                    <a:bodyPr/>
                    <a:lstStyle/>
                    <a:p>
                      <a:pPr algn="ctr">
                        <a:lnSpc>
                          <a:spcPct val="107000"/>
                        </a:lnSpc>
                        <a:spcAft>
                          <a:spcPts val="0"/>
                        </a:spcAft>
                      </a:pPr>
                      <a:r>
                        <a:rPr lang="en-CA" sz="2000" dirty="0">
                          <a:effectLst/>
                          <a:latin typeface="+mj-lt"/>
                        </a:rPr>
                        <a:t>22,950</a:t>
                      </a:r>
                    </a:p>
                  </a:txBody>
                  <a:tcPr marL="82174" marR="82174" marT="41087" marB="41087" anchor="ctr"/>
                </a:tc>
                <a:tc>
                  <a:txBody>
                    <a:bodyPr/>
                    <a:lstStyle/>
                    <a:p>
                      <a:pPr algn="ctr">
                        <a:lnSpc>
                          <a:spcPct val="107000"/>
                        </a:lnSpc>
                        <a:spcAft>
                          <a:spcPts val="0"/>
                        </a:spcAft>
                      </a:pPr>
                      <a:r>
                        <a:rPr lang="en-CA" sz="2000" dirty="0">
                          <a:effectLst/>
                          <a:latin typeface="+mj-lt"/>
                        </a:rPr>
                        <a:t>25</a:t>
                      </a:r>
                    </a:p>
                  </a:txBody>
                  <a:tcPr marL="82174" marR="82174" marT="41087" marB="41087" anchor="ctr"/>
                </a:tc>
                <a:extLst>
                  <a:ext uri="{0D108BD9-81ED-4DB2-BD59-A6C34878D82A}">
                    <a16:rowId xmlns:a16="http://schemas.microsoft.com/office/drawing/2014/main" val="1567359941"/>
                  </a:ext>
                </a:extLst>
              </a:tr>
              <a:tr h="453044">
                <a:tc>
                  <a:txBody>
                    <a:bodyPr/>
                    <a:lstStyle/>
                    <a:p>
                      <a:pPr>
                        <a:lnSpc>
                          <a:spcPct val="107000"/>
                        </a:lnSpc>
                        <a:spcAft>
                          <a:spcPts val="800"/>
                        </a:spcAft>
                      </a:pPr>
                      <a:r>
                        <a:rPr lang="en-US" sz="1100">
                          <a:effectLst/>
                        </a:rPr>
                        <a:t>Less 3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ea typeface="+mn-ea"/>
                          <a:cs typeface="+mn-cs"/>
                        </a:rPr>
                        <a:t>1</a:t>
                      </a:r>
                      <a:endParaRPr lang="en-CA" sz="2000" dirty="0">
                        <a:effectLst/>
                        <a:latin typeface="+mj-lt"/>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0"/>
                        </a:spcAft>
                      </a:pPr>
                      <a:r>
                        <a:rPr lang="en-US" sz="2000" dirty="0">
                          <a:effectLst/>
                          <a:latin typeface="+mj-lt"/>
                        </a:rPr>
                        <a:t>E</a:t>
                      </a:r>
                      <a:endParaRPr lang="en-CA" sz="2000" dirty="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CA" sz="2000" dirty="0">
                          <a:effectLst/>
                          <a:latin typeface="+mj-lt"/>
                        </a:rPr>
                        <a:t>$1,750</a:t>
                      </a:r>
                    </a:p>
                  </a:txBody>
                  <a:tcPr marL="82174" marR="82174" marT="41087" marB="41087" anchor="ctr"/>
                </a:tc>
                <a:tc>
                  <a:txBody>
                    <a:bodyPr/>
                    <a:lstStyle/>
                    <a:p>
                      <a:pPr algn="ctr">
                        <a:lnSpc>
                          <a:spcPct val="107000"/>
                        </a:lnSpc>
                        <a:spcAft>
                          <a:spcPts val="0"/>
                        </a:spcAft>
                      </a:pPr>
                      <a:r>
                        <a:rPr lang="en-CA" sz="2000" dirty="0">
                          <a:effectLst/>
                          <a:latin typeface="+mj-lt"/>
                        </a:rPr>
                        <a:t>24,700</a:t>
                      </a:r>
                    </a:p>
                  </a:txBody>
                  <a:tcPr marL="82174" marR="82174" marT="41087" marB="41087" anchor="ctr"/>
                </a:tc>
                <a:tc>
                  <a:txBody>
                    <a:bodyPr/>
                    <a:lstStyle/>
                    <a:p>
                      <a:pPr algn="ctr">
                        <a:lnSpc>
                          <a:spcPct val="107000"/>
                        </a:lnSpc>
                        <a:spcAft>
                          <a:spcPts val="0"/>
                        </a:spcAft>
                      </a:pPr>
                      <a:r>
                        <a:rPr lang="en-CA" sz="2000" dirty="0">
                          <a:effectLst/>
                          <a:latin typeface="+mj-lt"/>
                        </a:rPr>
                        <a:t>24</a:t>
                      </a:r>
                    </a:p>
                  </a:txBody>
                  <a:tcPr marL="82174" marR="82174" marT="41087" marB="41087" anchor="ctr"/>
                </a:tc>
                <a:extLst>
                  <a:ext uri="{0D108BD9-81ED-4DB2-BD59-A6C34878D82A}">
                    <a16:rowId xmlns:a16="http://schemas.microsoft.com/office/drawing/2014/main" val="1611050896"/>
                  </a:ext>
                </a:extLst>
              </a:tr>
              <a:tr h="453044">
                <a:tc>
                  <a:txBody>
                    <a:bodyPr/>
                    <a:lstStyle/>
                    <a:p>
                      <a:pPr>
                        <a:lnSpc>
                          <a:spcPct val="107000"/>
                        </a:lnSpc>
                        <a:spcAft>
                          <a:spcPts val="800"/>
                        </a:spcAft>
                      </a:pPr>
                      <a:r>
                        <a:rPr lang="en-US" sz="1100">
                          <a:effectLst/>
                        </a:rPr>
                        <a:t>Less 4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ea typeface="+mn-ea"/>
                          <a:cs typeface="+mn-cs"/>
                        </a:rPr>
                        <a:t>1</a:t>
                      </a:r>
                      <a:endParaRPr lang="en-CA" sz="2000" dirty="0">
                        <a:effectLst/>
                        <a:latin typeface="+mj-lt"/>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0"/>
                        </a:spcAft>
                      </a:pPr>
                      <a:r>
                        <a:rPr lang="en-CA" sz="2000" dirty="0">
                          <a:effectLst/>
                          <a:latin typeface="+mj-lt"/>
                          <a:ea typeface="Calibri" panose="020F0502020204030204" pitchFamily="34" charset="0"/>
                          <a:cs typeface="Times New Roman" panose="02020603050405020304" pitchFamily="18" charset="0"/>
                        </a:rPr>
                        <a:t>E</a:t>
                      </a:r>
                    </a:p>
                  </a:txBody>
                  <a:tcPr marL="0" marR="0" marT="0" marB="0" anchor="ctr"/>
                </a:tc>
                <a:tc>
                  <a:txBody>
                    <a:bodyPr/>
                    <a:lstStyle/>
                    <a:p>
                      <a:pPr algn="ctr">
                        <a:lnSpc>
                          <a:spcPct val="107000"/>
                        </a:lnSpc>
                        <a:spcAft>
                          <a:spcPts val="0"/>
                        </a:spcAft>
                      </a:pPr>
                      <a:r>
                        <a:rPr lang="en-CA" sz="2000" dirty="0">
                          <a:effectLst/>
                          <a:latin typeface="+mj-lt"/>
                        </a:rPr>
                        <a:t>$1,750</a:t>
                      </a:r>
                    </a:p>
                  </a:txBody>
                  <a:tcPr marL="82174" marR="82174" marT="41087" marB="41087" anchor="ctr"/>
                </a:tc>
                <a:tc>
                  <a:txBody>
                    <a:bodyPr/>
                    <a:lstStyle/>
                    <a:p>
                      <a:pPr algn="ctr">
                        <a:lnSpc>
                          <a:spcPct val="107000"/>
                        </a:lnSpc>
                        <a:spcAft>
                          <a:spcPts val="0"/>
                        </a:spcAft>
                      </a:pPr>
                      <a:r>
                        <a:rPr lang="en-CA" sz="2000" dirty="0">
                          <a:effectLst/>
                          <a:latin typeface="+mj-lt"/>
                        </a:rPr>
                        <a:t>26,450</a:t>
                      </a:r>
                    </a:p>
                  </a:txBody>
                  <a:tcPr marL="82174" marR="82174" marT="41087" marB="41087" anchor="ctr"/>
                </a:tc>
                <a:tc>
                  <a:txBody>
                    <a:bodyPr/>
                    <a:lstStyle/>
                    <a:p>
                      <a:pPr algn="ctr">
                        <a:lnSpc>
                          <a:spcPct val="107000"/>
                        </a:lnSpc>
                        <a:spcAft>
                          <a:spcPts val="0"/>
                        </a:spcAft>
                      </a:pPr>
                      <a:r>
                        <a:rPr lang="en-CA" sz="2000" dirty="0">
                          <a:effectLst/>
                          <a:latin typeface="+mj-lt"/>
                        </a:rPr>
                        <a:t>23</a:t>
                      </a:r>
                    </a:p>
                  </a:txBody>
                  <a:tcPr marL="82174" marR="82174" marT="41087" marB="41087" anchor="ctr"/>
                </a:tc>
                <a:extLst>
                  <a:ext uri="{0D108BD9-81ED-4DB2-BD59-A6C34878D82A}">
                    <a16:rowId xmlns:a16="http://schemas.microsoft.com/office/drawing/2014/main" val="2627273817"/>
                  </a:ext>
                </a:extLst>
              </a:tr>
              <a:tr h="453044">
                <a:tc>
                  <a:txBody>
                    <a:bodyPr/>
                    <a:lstStyle/>
                    <a:p>
                      <a:pPr>
                        <a:lnSpc>
                          <a:spcPct val="107000"/>
                        </a:lnSpc>
                        <a:spcAft>
                          <a:spcPts val="800"/>
                        </a:spcAft>
                      </a:pPr>
                      <a:r>
                        <a:rPr lang="en-US" sz="1100">
                          <a:effectLst/>
                        </a:rPr>
                        <a:t>Less 5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rPr>
                        <a:t> 1</a:t>
                      </a:r>
                      <a:endParaRPr lang="en-CA" sz="2000" dirty="0">
                        <a:effectLst/>
                        <a:latin typeface="+mj-lt"/>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0"/>
                        </a:spcAft>
                      </a:pPr>
                      <a:r>
                        <a:rPr lang="en-US" sz="2000" dirty="0">
                          <a:effectLst/>
                          <a:latin typeface="+mj-lt"/>
                          <a:ea typeface="+mn-ea"/>
                          <a:cs typeface="+mn-cs"/>
                        </a:rPr>
                        <a:t>E</a:t>
                      </a:r>
                      <a:endParaRPr lang="en-CA" sz="2000" dirty="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a:ea typeface="+mn-ea"/>
                          <a:cs typeface="+mn-cs"/>
                        </a:rPr>
                        <a:t>$1,750</a:t>
                      </a:r>
                    </a:p>
                  </a:txBody>
                  <a:tcPr marL="82174" marR="82174" marT="41087" marB="41087" anchor="ctr"/>
                </a:tc>
                <a:tc>
                  <a:txBody>
                    <a:bodyPr/>
                    <a:lstStyle/>
                    <a:p>
                      <a:pPr algn="ctr">
                        <a:lnSpc>
                          <a:spcPct val="107000"/>
                        </a:lnSpc>
                        <a:spcAft>
                          <a:spcPts val="0"/>
                        </a:spcAft>
                      </a:pPr>
                      <a:r>
                        <a:rPr lang="en-CA" sz="2000" dirty="0">
                          <a:effectLst/>
                          <a:latin typeface="+mj-lt"/>
                        </a:rPr>
                        <a:t>28,200</a:t>
                      </a:r>
                    </a:p>
                  </a:txBody>
                  <a:tcPr marL="82174" marR="82174" marT="41087" marB="41087" anchor="ctr"/>
                </a:tc>
                <a:tc>
                  <a:txBody>
                    <a:bodyPr/>
                    <a:lstStyle/>
                    <a:p>
                      <a:pPr algn="ctr">
                        <a:lnSpc>
                          <a:spcPct val="107000"/>
                        </a:lnSpc>
                        <a:spcAft>
                          <a:spcPts val="0"/>
                        </a:spcAft>
                      </a:pPr>
                      <a:r>
                        <a:rPr lang="en-CA" sz="2000" dirty="0">
                          <a:effectLst/>
                          <a:latin typeface="+mj-lt"/>
                        </a:rPr>
                        <a:t>22</a:t>
                      </a:r>
                    </a:p>
                  </a:txBody>
                  <a:tcPr marL="82174" marR="82174" marT="41087" marB="41087" anchor="ctr"/>
                </a:tc>
                <a:extLst>
                  <a:ext uri="{0D108BD9-81ED-4DB2-BD59-A6C34878D82A}">
                    <a16:rowId xmlns:a16="http://schemas.microsoft.com/office/drawing/2014/main" val="603972681"/>
                  </a:ext>
                </a:extLst>
              </a:tr>
              <a:tr h="453044">
                <a:tc>
                  <a:txBody>
                    <a:bodyPr/>
                    <a:lstStyle/>
                    <a:p>
                      <a:pPr>
                        <a:lnSpc>
                          <a:spcPct val="107000"/>
                        </a:lnSpc>
                        <a:spcAft>
                          <a:spcPts val="800"/>
                        </a:spcAft>
                      </a:pPr>
                      <a:r>
                        <a:rPr lang="en-US" sz="1100">
                          <a:effectLst/>
                        </a:rPr>
                        <a:t>Less 6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rPr>
                        <a:t> 3</a:t>
                      </a:r>
                      <a:endParaRPr lang="en-CA" sz="2000" dirty="0">
                        <a:effectLst/>
                        <a:latin typeface="+mj-lt"/>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0"/>
                        </a:spcAft>
                      </a:pPr>
                      <a:r>
                        <a:rPr lang="en-US" sz="2000" dirty="0">
                          <a:effectLst/>
                          <a:latin typeface="+mj-lt"/>
                          <a:ea typeface="+mn-ea"/>
                          <a:cs typeface="+mn-cs"/>
                        </a:rPr>
                        <a:t>H</a:t>
                      </a:r>
                      <a:endParaRPr lang="en-CA" sz="2000" dirty="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CA" sz="2000" dirty="0">
                          <a:effectLst/>
                          <a:latin typeface="+mj-lt"/>
                        </a:rPr>
                        <a:t>$2,000</a:t>
                      </a:r>
                    </a:p>
                  </a:txBody>
                  <a:tcPr marL="82174" marR="82174" marT="41087" marB="41087" anchor="ctr"/>
                </a:tc>
                <a:tc>
                  <a:txBody>
                    <a:bodyPr/>
                    <a:lstStyle/>
                    <a:p>
                      <a:pPr algn="ctr">
                        <a:lnSpc>
                          <a:spcPct val="107000"/>
                        </a:lnSpc>
                        <a:spcAft>
                          <a:spcPts val="0"/>
                        </a:spcAft>
                      </a:pPr>
                      <a:r>
                        <a:rPr lang="en-CA" sz="2000" dirty="0">
                          <a:effectLst/>
                          <a:latin typeface="+mj-lt"/>
                        </a:rPr>
                        <a:t>30,200</a:t>
                      </a:r>
                    </a:p>
                  </a:txBody>
                  <a:tcPr marL="82174" marR="82174" marT="41087" marB="41087" anchor="ctr"/>
                </a:tc>
                <a:tc>
                  <a:txBody>
                    <a:bodyPr/>
                    <a:lstStyle/>
                    <a:p>
                      <a:pPr algn="ctr">
                        <a:lnSpc>
                          <a:spcPct val="107000"/>
                        </a:lnSpc>
                        <a:spcAft>
                          <a:spcPts val="0"/>
                        </a:spcAft>
                      </a:pPr>
                      <a:r>
                        <a:rPr lang="en-CA" sz="2000" dirty="0">
                          <a:effectLst/>
                          <a:latin typeface="+mj-lt"/>
                        </a:rPr>
                        <a:t>21</a:t>
                      </a:r>
                    </a:p>
                  </a:txBody>
                  <a:tcPr marL="82174" marR="82174" marT="41087" marB="41087" anchor="ctr"/>
                </a:tc>
                <a:extLst>
                  <a:ext uri="{0D108BD9-81ED-4DB2-BD59-A6C34878D82A}">
                    <a16:rowId xmlns:a16="http://schemas.microsoft.com/office/drawing/2014/main" val="3283413354"/>
                  </a:ext>
                </a:extLst>
              </a:tr>
              <a:tr h="453044">
                <a:tc>
                  <a:txBody>
                    <a:bodyPr/>
                    <a:lstStyle/>
                    <a:p>
                      <a:pPr>
                        <a:lnSpc>
                          <a:spcPct val="107000"/>
                        </a:lnSpc>
                        <a:spcAft>
                          <a:spcPts val="800"/>
                        </a:spcAft>
                      </a:pPr>
                      <a:r>
                        <a:rPr lang="en-US" sz="1100">
                          <a:effectLst/>
                        </a:rPr>
                        <a:t>Less 7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rPr>
                        <a:t> 3</a:t>
                      </a:r>
                      <a:endParaRPr lang="en-CA" sz="2000" dirty="0">
                        <a:effectLst/>
                        <a:latin typeface="+mj-lt"/>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0"/>
                        </a:spcAft>
                      </a:pPr>
                      <a:r>
                        <a:rPr lang="en-US" sz="2000" dirty="0">
                          <a:effectLst/>
                          <a:latin typeface="+mj-lt"/>
                          <a:ea typeface="+mn-ea"/>
                          <a:cs typeface="+mn-cs"/>
                        </a:rPr>
                        <a:t>H</a:t>
                      </a:r>
                      <a:endParaRPr lang="en-CA" sz="2000" dirty="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a:ea typeface="+mn-ea"/>
                          <a:cs typeface="+mn-cs"/>
                        </a:rPr>
                        <a:t>$2,000</a:t>
                      </a:r>
                    </a:p>
                  </a:txBody>
                  <a:tcPr marL="82174" marR="82174" marT="41087" marB="41087" anchor="ctr"/>
                </a:tc>
                <a:tc>
                  <a:txBody>
                    <a:bodyPr/>
                    <a:lstStyle/>
                    <a:p>
                      <a:pPr algn="ctr">
                        <a:lnSpc>
                          <a:spcPct val="107000"/>
                        </a:lnSpc>
                        <a:spcAft>
                          <a:spcPts val="0"/>
                        </a:spcAft>
                      </a:pPr>
                      <a:r>
                        <a:rPr lang="en-CA" sz="2000" dirty="0">
                          <a:effectLst/>
                          <a:latin typeface="+mj-lt"/>
                        </a:rPr>
                        <a:t>32,200</a:t>
                      </a:r>
                    </a:p>
                  </a:txBody>
                  <a:tcPr marL="82174" marR="82174" marT="41087" marB="41087" anchor="ctr"/>
                </a:tc>
                <a:tc>
                  <a:txBody>
                    <a:bodyPr/>
                    <a:lstStyle/>
                    <a:p>
                      <a:pPr algn="ctr">
                        <a:lnSpc>
                          <a:spcPct val="107000"/>
                        </a:lnSpc>
                        <a:spcAft>
                          <a:spcPts val="0"/>
                        </a:spcAft>
                      </a:pPr>
                      <a:r>
                        <a:rPr lang="en-CA" sz="2000" dirty="0">
                          <a:effectLst/>
                          <a:latin typeface="+mj-lt"/>
                        </a:rPr>
                        <a:t>20</a:t>
                      </a:r>
                    </a:p>
                  </a:txBody>
                  <a:tcPr marL="82174" marR="82174" marT="41087" marB="41087" anchor="ctr"/>
                </a:tc>
                <a:extLst>
                  <a:ext uri="{0D108BD9-81ED-4DB2-BD59-A6C34878D82A}">
                    <a16:rowId xmlns:a16="http://schemas.microsoft.com/office/drawing/2014/main" val="2563069280"/>
                  </a:ext>
                </a:extLst>
              </a:tr>
              <a:tr h="453044">
                <a:tc>
                  <a:txBody>
                    <a:bodyPr/>
                    <a:lstStyle/>
                    <a:p>
                      <a:pPr>
                        <a:lnSpc>
                          <a:spcPct val="107000"/>
                        </a:lnSpc>
                        <a:spcAft>
                          <a:spcPts val="800"/>
                        </a:spcAft>
                      </a:pPr>
                      <a:r>
                        <a:rPr lang="en-US" sz="1000">
                          <a:effectLst/>
                        </a:rPr>
                        <a:t>Less 8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rPr>
                        <a:t> 3</a:t>
                      </a:r>
                      <a:endParaRPr lang="en-CA" sz="2000" dirty="0">
                        <a:effectLst/>
                        <a:latin typeface="+mj-lt"/>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0"/>
                        </a:spcAft>
                      </a:pPr>
                      <a:r>
                        <a:rPr lang="en-US" sz="2000" dirty="0">
                          <a:effectLst/>
                          <a:latin typeface="+mj-lt"/>
                          <a:ea typeface="+mn-ea"/>
                          <a:cs typeface="+mn-cs"/>
                        </a:rPr>
                        <a:t>H</a:t>
                      </a:r>
                      <a:endParaRPr lang="en-CA" sz="2000" dirty="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a:ea typeface="+mn-ea"/>
                          <a:cs typeface="+mn-cs"/>
                        </a:rPr>
                        <a:t>$2,000</a:t>
                      </a:r>
                    </a:p>
                  </a:txBody>
                  <a:tcPr marL="82174" marR="82174" marT="41087" marB="41087" anchor="ctr"/>
                </a:tc>
                <a:tc>
                  <a:txBody>
                    <a:bodyPr/>
                    <a:lstStyle/>
                    <a:p>
                      <a:pPr algn="ctr">
                        <a:lnSpc>
                          <a:spcPct val="107000"/>
                        </a:lnSpc>
                        <a:spcAft>
                          <a:spcPts val="0"/>
                        </a:spcAft>
                      </a:pPr>
                      <a:r>
                        <a:rPr lang="en-CA" sz="2000" dirty="0">
                          <a:effectLst/>
                          <a:latin typeface="+mj-lt"/>
                        </a:rPr>
                        <a:t>34,200</a:t>
                      </a:r>
                    </a:p>
                  </a:txBody>
                  <a:tcPr marL="82174" marR="82174" marT="41087" marB="41087" anchor="ctr"/>
                </a:tc>
                <a:tc>
                  <a:txBody>
                    <a:bodyPr/>
                    <a:lstStyle/>
                    <a:p>
                      <a:pPr algn="ctr">
                        <a:lnSpc>
                          <a:spcPct val="107000"/>
                        </a:lnSpc>
                        <a:spcAft>
                          <a:spcPts val="0"/>
                        </a:spcAft>
                      </a:pPr>
                      <a:r>
                        <a:rPr lang="en-CA" sz="2000" dirty="0">
                          <a:effectLst/>
                          <a:latin typeface="+mj-lt"/>
                        </a:rPr>
                        <a:t>19</a:t>
                      </a:r>
                    </a:p>
                  </a:txBody>
                  <a:tcPr marL="82174" marR="82174" marT="41087" marB="41087" anchor="ctr"/>
                </a:tc>
                <a:extLst>
                  <a:ext uri="{0D108BD9-81ED-4DB2-BD59-A6C34878D82A}">
                    <a16:rowId xmlns:a16="http://schemas.microsoft.com/office/drawing/2014/main" val="681499479"/>
                  </a:ext>
                </a:extLst>
              </a:tr>
              <a:tr h="453044">
                <a:tc>
                  <a:txBody>
                    <a:bodyPr/>
                    <a:lstStyle/>
                    <a:p>
                      <a:pPr>
                        <a:lnSpc>
                          <a:spcPct val="107000"/>
                        </a:lnSpc>
                        <a:spcAft>
                          <a:spcPts val="800"/>
                        </a:spcAft>
                      </a:pPr>
                      <a:r>
                        <a:rPr lang="en-US" sz="1100">
                          <a:effectLst/>
                        </a:rPr>
                        <a:t>Less 9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2000">
                          <a:effectLst/>
                          <a:latin typeface="+mj-lt"/>
                        </a:rPr>
                        <a:t> </a:t>
                      </a:r>
                      <a:endParaRPr lang="en-CA" sz="2000">
                        <a:effectLst/>
                        <a:latin typeface="+mj-lt"/>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US" sz="2000">
                          <a:effectLst/>
                          <a:latin typeface="+mj-lt"/>
                        </a:rPr>
                        <a:t> </a:t>
                      </a:r>
                      <a:endParaRPr lang="en-CA" sz="200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pPr>
                      <a:endParaRPr lang="en-CA" sz="2000" dirty="0">
                        <a:effectLst/>
                        <a:latin typeface="+mj-lt"/>
                      </a:endParaRPr>
                    </a:p>
                  </a:txBody>
                  <a:tcPr marL="82174" marR="82174" marT="41087" marB="41087" anchor="ctr"/>
                </a:tc>
                <a:tc>
                  <a:txBody>
                    <a:bodyPr/>
                    <a:lstStyle/>
                    <a:p>
                      <a:pPr algn="ctr">
                        <a:lnSpc>
                          <a:spcPct val="107000"/>
                        </a:lnSpc>
                      </a:pPr>
                      <a:endParaRPr lang="en-CA" sz="2000" dirty="0">
                        <a:effectLst/>
                        <a:latin typeface="+mj-lt"/>
                      </a:endParaRPr>
                    </a:p>
                  </a:txBody>
                  <a:tcPr marL="82174" marR="82174" marT="41087" marB="41087" anchor="ctr"/>
                </a:tc>
                <a:tc>
                  <a:txBody>
                    <a:bodyPr/>
                    <a:lstStyle/>
                    <a:p>
                      <a:pPr algn="ctr">
                        <a:lnSpc>
                          <a:spcPct val="107000"/>
                        </a:lnSpc>
                      </a:pPr>
                      <a:endParaRPr lang="en-CA" sz="2000" dirty="0">
                        <a:effectLst/>
                        <a:latin typeface="+mj-lt"/>
                      </a:endParaRPr>
                    </a:p>
                  </a:txBody>
                  <a:tcPr marL="82174" marR="82174" marT="41087" marB="41087" anchor="ctr"/>
                </a:tc>
                <a:extLst>
                  <a:ext uri="{0D108BD9-81ED-4DB2-BD59-A6C34878D82A}">
                    <a16:rowId xmlns:a16="http://schemas.microsoft.com/office/drawing/2014/main" val="1058959822"/>
                  </a:ext>
                </a:extLst>
              </a:tr>
            </a:tbl>
          </a:graphicData>
        </a:graphic>
      </p:graphicFrame>
      <p:sp>
        <p:nvSpPr>
          <p:cNvPr id="10" name="Down Arrow 9"/>
          <p:cNvSpPr/>
          <p:nvPr/>
        </p:nvSpPr>
        <p:spPr>
          <a:xfrm>
            <a:off x="279684" y="2315689"/>
            <a:ext cx="8864316" cy="4118716"/>
          </a:xfrm>
          <a:prstGeom prst="downArrow">
            <a:avLst>
              <a:gd name="adj1" fmla="val 79800"/>
              <a:gd name="adj2" fmla="val 2710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4000" dirty="0">
                <a:solidFill>
                  <a:srgbClr val="FF0000"/>
                </a:solidFill>
              </a:rPr>
              <a:t>Scroll this graphic down for two days</a:t>
            </a:r>
            <a:r>
              <a:rPr lang="en-CA" sz="4000" dirty="0"/>
              <a:t>, one day at a time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3510" y="62120"/>
            <a:ext cx="457033" cy="457033"/>
          </a:xfrm>
          <a:prstGeom prst="rect">
            <a:avLst/>
          </a:prstGeom>
        </p:spPr>
      </p:pic>
    </p:spTree>
    <p:extLst>
      <p:ext uri="{BB962C8B-B14F-4D97-AF65-F5344CB8AC3E}">
        <p14:creationId xmlns:p14="http://schemas.microsoft.com/office/powerpoint/2010/main" val="3926507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58548" cy="1143000"/>
          </a:xfrm>
        </p:spPr>
        <p:txBody>
          <a:bodyPr>
            <a:normAutofit fontScale="90000"/>
          </a:bodyPr>
          <a:lstStyle/>
          <a:p>
            <a:r>
              <a:rPr lang="en-US" dirty="0"/>
              <a:t>What are our network path durations after crashing </a:t>
            </a:r>
            <a:r>
              <a:rPr lang="en-US" b="1" dirty="0"/>
              <a:t>A and then another A</a:t>
            </a:r>
          </a:p>
        </p:txBody>
      </p:sp>
      <p:sp>
        <p:nvSpPr>
          <p:cNvPr id="3" name="Slide Number Placeholder 2"/>
          <p:cNvSpPr>
            <a:spLocks noGrp="1"/>
          </p:cNvSpPr>
          <p:nvPr>
            <p:ph type="sldNum" sz="quarter" idx="10"/>
          </p:nvPr>
        </p:nvSpPr>
        <p:spPr>
          <a:xfrm>
            <a:off x="8215748" y="5746750"/>
            <a:ext cx="762000" cy="365125"/>
          </a:xfrm>
        </p:spPr>
        <p:txBody>
          <a:bodyPr/>
          <a:lstStyle/>
          <a:p>
            <a:pPr>
              <a:defRPr/>
            </a:pPr>
            <a:fld id="{F884FA92-480B-47F7-AE0E-CCD2E8D3A379}" type="slidenum">
              <a:rPr lang="en-US" smtClean="0"/>
              <a:pPr>
                <a:defRPr/>
              </a:pPr>
              <a:t>24</a:t>
            </a:fld>
            <a:endParaRPr lang="en-US" dirty="0"/>
          </a:p>
        </p:txBody>
      </p:sp>
      <p:pic>
        <p:nvPicPr>
          <p:cNvPr id="4" name="Picture 3" descr="FG_10_014"/>
          <p:cNvPicPr>
            <a:picLocks noChangeAspect="1" noChangeArrowheads="1"/>
          </p:cNvPicPr>
          <p:nvPr/>
        </p:nvPicPr>
        <p:blipFill>
          <a:blip r:embed="rId2"/>
          <a:srcRect/>
          <a:stretch>
            <a:fillRect/>
          </a:stretch>
        </p:blipFill>
        <p:spPr bwMode="auto">
          <a:xfrm>
            <a:off x="824348" y="1219200"/>
            <a:ext cx="8159750" cy="5029200"/>
          </a:xfrm>
          <a:prstGeom prst="rect">
            <a:avLst/>
          </a:prstGeom>
          <a:noFill/>
          <a:ln w="9525">
            <a:noFill/>
            <a:miter lim="800000"/>
            <a:headEnd/>
            <a:tailEnd/>
          </a:ln>
        </p:spPr>
      </p:pic>
      <p:sp>
        <p:nvSpPr>
          <p:cNvPr id="6" name="TextBox 5"/>
          <p:cNvSpPr txBox="1"/>
          <p:nvPr/>
        </p:nvSpPr>
        <p:spPr>
          <a:xfrm>
            <a:off x="3110348" y="1524000"/>
            <a:ext cx="228600" cy="369332"/>
          </a:xfrm>
          <a:prstGeom prst="rect">
            <a:avLst/>
          </a:prstGeom>
          <a:solidFill>
            <a:schemeClr val="bg1"/>
          </a:solidFill>
        </p:spPr>
        <p:txBody>
          <a:bodyPr wrap="square" rtlCol="0">
            <a:spAutoFit/>
          </a:bodyPr>
          <a:lstStyle/>
          <a:p>
            <a:r>
              <a:rPr lang="en-US" dirty="0"/>
              <a:t>7</a:t>
            </a:r>
          </a:p>
        </p:txBody>
      </p:sp>
      <p:sp>
        <p:nvSpPr>
          <p:cNvPr id="7" name="TextBox 6"/>
          <p:cNvSpPr txBox="1"/>
          <p:nvPr/>
        </p:nvSpPr>
        <p:spPr>
          <a:xfrm>
            <a:off x="3110348" y="3122787"/>
            <a:ext cx="228600" cy="369332"/>
          </a:xfrm>
          <a:prstGeom prst="rect">
            <a:avLst/>
          </a:prstGeom>
          <a:solidFill>
            <a:schemeClr val="bg1"/>
          </a:solidFill>
        </p:spPr>
        <p:txBody>
          <a:bodyPr wrap="square" rtlCol="0">
            <a:spAutoFit/>
          </a:bodyPr>
          <a:lstStyle/>
          <a:p>
            <a:r>
              <a:rPr lang="en-US" dirty="0"/>
              <a:t>3</a:t>
            </a:r>
          </a:p>
        </p:txBody>
      </p:sp>
      <p:sp>
        <p:nvSpPr>
          <p:cNvPr id="9" name="TextBox 8"/>
          <p:cNvSpPr txBox="1"/>
          <p:nvPr/>
        </p:nvSpPr>
        <p:spPr>
          <a:xfrm>
            <a:off x="5167748" y="3122787"/>
            <a:ext cx="304800" cy="369332"/>
          </a:xfrm>
          <a:prstGeom prst="rect">
            <a:avLst/>
          </a:prstGeom>
          <a:solidFill>
            <a:schemeClr val="bg1"/>
          </a:solidFill>
        </p:spPr>
        <p:txBody>
          <a:bodyPr wrap="square" rtlCol="0">
            <a:spAutoFit/>
          </a:bodyPr>
          <a:lstStyle/>
          <a:p>
            <a:r>
              <a:rPr lang="en-US" dirty="0"/>
              <a:t>9</a:t>
            </a:r>
          </a:p>
        </p:txBody>
      </p:sp>
      <p:sp>
        <p:nvSpPr>
          <p:cNvPr id="10" name="TextBox 9"/>
          <p:cNvSpPr txBox="1"/>
          <p:nvPr/>
        </p:nvSpPr>
        <p:spPr>
          <a:xfrm>
            <a:off x="6386948" y="1524000"/>
            <a:ext cx="228600" cy="369332"/>
          </a:xfrm>
          <a:prstGeom prst="rect">
            <a:avLst/>
          </a:prstGeom>
          <a:solidFill>
            <a:schemeClr val="bg1"/>
          </a:solidFill>
        </p:spPr>
        <p:txBody>
          <a:bodyPr wrap="square" rtlCol="0">
            <a:spAutoFit/>
          </a:bodyPr>
          <a:lstStyle/>
          <a:p>
            <a:r>
              <a:rPr lang="en-US" dirty="0"/>
              <a:t>4</a:t>
            </a:r>
          </a:p>
        </p:txBody>
      </p:sp>
      <p:sp>
        <p:nvSpPr>
          <p:cNvPr id="11" name="TextBox 10"/>
          <p:cNvSpPr txBox="1"/>
          <p:nvPr/>
        </p:nvSpPr>
        <p:spPr>
          <a:xfrm>
            <a:off x="6386948" y="4724400"/>
            <a:ext cx="228600" cy="369332"/>
          </a:xfrm>
          <a:prstGeom prst="rect">
            <a:avLst/>
          </a:prstGeom>
          <a:solidFill>
            <a:schemeClr val="bg1"/>
          </a:solidFill>
        </p:spPr>
        <p:txBody>
          <a:bodyPr wrap="square" rtlCol="0">
            <a:spAutoFit/>
          </a:bodyPr>
          <a:lstStyle/>
          <a:p>
            <a:r>
              <a:rPr lang="en-US" dirty="0"/>
              <a:t>6</a:t>
            </a:r>
          </a:p>
        </p:txBody>
      </p:sp>
      <p:sp>
        <p:nvSpPr>
          <p:cNvPr id="12" name="TextBox 11"/>
          <p:cNvSpPr txBox="1"/>
          <p:nvPr/>
        </p:nvSpPr>
        <p:spPr>
          <a:xfrm>
            <a:off x="8368148" y="3122787"/>
            <a:ext cx="304800" cy="369332"/>
          </a:xfrm>
          <a:prstGeom prst="rect">
            <a:avLst/>
          </a:prstGeom>
          <a:solidFill>
            <a:schemeClr val="bg1"/>
          </a:solidFill>
        </p:spPr>
        <p:txBody>
          <a:bodyPr wrap="square" rtlCol="0">
            <a:spAutoFit/>
          </a:bodyPr>
          <a:lstStyle/>
          <a:p>
            <a:r>
              <a:rPr lang="en-US" dirty="0"/>
              <a:t>8</a:t>
            </a:r>
          </a:p>
        </p:txBody>
      </p:sp>
      <p:sp>
        <p:nvSpPr>
          <p:cNvPr id="8" name="TextBox 7"/>
          <p:cNvSpPr txBox="1"/>
          <p:nvPr/>
        </p:nvSpPr>
        <p:spPr>
          <a:xfrm>
            <a:off x="824348" y="2819400"/>
            <a:ext cx="304800" cy="369332"/>
          </a:xfrm>
          <a:prstGeom prst="rect">
            <a:avLst/>
          </a:prstGeom>
          <a:noFill/>
        </p:spPr>
        <p:txBody>
          <a:bodyPr wrap="square" rtlCol="0">
            <a:spAutoFit/>
          </a:bodyPr>
          <a:lstStyle/>
          <a:p>
            <a:r>
              <a:rPr lang="en-US" dirty="0"/>
              <a:t>0</a:t>
            </a:r>
          </a:p>
        </p:txBody>
      </p:sp>
      <p:sp>
        <p:nvSpPr>
          <p:cNvPr id="13" name="TextBox 12"/>
          <p:cNvSpPr txBox="1"/>
          <p:nvPr/>
        </p:nvSpPr>
        <p:spPr>
          <a:xfrm>
            <a:off x="1433948" y="2819400"/>
            <a:ext cx="228600" cy="369332"/>
          </a:xfrm>
          <a:prstGeom prst="rect">
            <a:avLst/>
          </a:prstGeom>
          <a:noFill/>
        </p:spPr>
        <p:txBody>
          <a:bodyPr wrap="square" rtlCol="0">
            <a:spAutoFit/>
          </a:bodyPr>
          <a:lstStyle/>
          <a:p>
            <a:r>
              <a:rPr lang="en-US" dirty="0"/>
              <a:t>3</a:t>
            </a:r>
          </a:p>
        </p:txBody>
      </p:sp>
      <p:sp>
        <p:nvSpPr>
          <p:cNvPr id="14" name="TextBox 13"/>
          <p:cNvSpPr txBox="1"/>
          <p:nvPr/>
        </p:nvSpPr>
        <p:spPr>
          <a:xfrm>
            <a:off x="2881748" y="1237488"/>
            <a:ext cx="228600" cy="369332"/>
          </a:xfrm>
          <a:prstGeom prst="rect">
            <a:avLst/>
          </a:prstGeom>
          <a:noFill/>
        </p:spPr>
        <p:txBody>
          <a:bodyPr wrap="square" rtlCol="0">
            <a:spAutoFit/>
          </a:bodyPr>
          <a:lstStyle/>
          <a:p>
            <a:r>
              <a:rPr lang="en-US" dirty="0"/>
              <a:t>3</a:t>
            </a:r>
          </a:p>
        </p:txBody>
      </p:sp>
      <p:sp>
        <p:nvSpPr>
          <p:cNvPr id="15" name="TextBox 14"/>
          <p:cNvSpPr txBox="1"/>
          <p:nvPr/>
        </p:nvSpPr>
        <p:spPr>
          <a:xfrm>
            <a:off x="3338948" y="1237488"/>
            <a:ext cx="533400" cy="369332"/>
          </a:xfrm>
          <a:prstGeom prst="rect">
            <a:avLst/>
          </a:prstGeom>
          <a:noFill/>
        </p:spPr>
        <p:txBody>
          <a:bodyPr wrap="square" rtlCol="0">
            <a:spAutoFit/>
          </a:bodyPr>
          <a:lstStyle/>
          <a:p>
            <a:r>
              <a:rPr lang="en-US" dirty="0"/>
              <a:t>10</a:t>
            </a:r>
          </a:p>
        </p:txBody>
      </p:sp>
      <p:sp>
        <p:nvSpPr>
          <p:cNvPr id="16" name="TextBox 15"/>
          <p:cNvSpPr txBox="1"/>
          <p:nvPr/>
        </p:nvSpPr>
        <p:spPr>
          <a:xfrm>
            <a:off x="2767448" y="2729585"/>
            <a:ext cx="228600" cy="369332"/>
          </a:xfrm>
          <a:prstGeom prst="rect">
            <a:avLst/>
          </a:prstGeom>
          <a:noFill/>
        </p:spPr>
        <p:txBody>
          <a:bodyPr wrap="square" rtlCol="0">
            <a:spAutoFit/>
          </a:bodyPr>
          <a:lstStyle/>
          <a:p>
            <a:r>
              <a:rPr lang="en-US" dirty="0"/>
              <a:t>3</a:t>
            </a:r>
          </a:p>
        </p:txBody>
      </p:sp>
      <p:sp>
        <p:nvSpPr>
          <p:cNvPr id="17" name="TextBox 16"/>
          <p:cNvSpPr txBox="1"/>
          <p:nvPr/>
        </p:nvSpPr>
        <p:spPr>
          <a:xfrm>
            <a:off x="2767448" y="4304326"/>
            <a:ext cx="228600" cy="369332"/>
          </a:xfrm>
          <a:prstGeom prst="rect">
            <a:avLst/>
          </a:prstGeom>
          <a:noFill/>
        </p:spPr>
        <p:txBody>
          <a:bodyPr wrap="square" rtlCol="0">
            <a:spAutoFit/>
          </a:bodyPr>
          <a:lstStyle/>
          <a:p>
            <a:r>
              <a:rPr lang="en-US" dirty="0"/>
              <a:t>3</a:t>
            </a:r>
          </a:p>
        </p:txBody>
      </p:sp>
      <p:sp>
        <p:nvSpPr>
          <p:cNvPr id="18" name="TextBox 17"/>
          <p:cNvSpPr txBox="1"/>
          <p:nvPr/>
        </p:nvSpPr>
        <p:spPr>
          <a:xfrm>
            <a:off x="3370162" y="2729585"/>
            <a:ext cx="228600" cy="369332"/>
          </a:xfrm>
          <a:prstGeom prst="rect">
            <a:avLst/>
          </a:prstGeom>
          <a:noFill/>
        </p:spPr>
        <p:txBody>
          <a:bodyPr wrap="square" rtlCol="0">
            <a:spAutoFit/>
          </a:bodyPr>
          <a:lstStyle/>
          <a:p>
            <a:r>
              <a:rPr lang="en-US" dirty="0"/>
              <a:t>6</a:t>
            </a:r>
          </a:p>
        </p:txBody>
      </p:sp>
      <p:sp>
        <p:nvSpPr>
          <p:cNvPr id="19" name="TextBox 18"/>
          <p:cNvSpPr txBox="1"/>
          <p:nvPr/>
        </p:nvSpPr>
        <p:spPr>
          <a:xfrm>
            <a:off x="3368341" y="4320911"/>
            <a:ext cx="495300" cy="369332"/>
          </a:xfrm>
          <a:prstGeom prst="rect">
            <a:avLst/>
          </a:prstGeom>
          <a:noFill/>
        </p:spPr>
        <p:txBody>
          <a:bodyPr wrap="square" rtlCol="0">
            <a:spAutoFit/>
          </a:bodyPr>
          <a:lstStyle/>
          <a:p>
            <a:r>
              <a:rPr lang="en-US" dirty="0"/>
              <a:t>8</a:t>
            </a:r>
          </a:p>
        </p:txBody>
      </p:sp>
      <p:sp>
        <p:nvSpPr>
          <p:cNvPr id="20" name="TextBox 19"/>
          <p:cNvSpPr txBox="1"/>
          <p:nvPr/>
        </p:nvSpPr>
        <p:spPr>
          <a:xfrm>
            <a:off x="6027064" y="1172208"/>
            <a:ext cx="588484" cy="369332"/>
          </a:xfrm>
          <a:prstGeom prst="rect">
            <a:avLst/>
          </a:prstGeom>
          <a:noFill/>
        </p:spPr>
        <p:txBody>
          <a:bodyPr wrap="square" rtlCol="0">
            <a:spAutoFit/>
          </a:bodyPr>
          <a:lstStyle/>
          <a:p>
            <a:r>
              <a:rPr lang="en-US" dirty="0"/>
              <a:t>10</a:t>
            </a:r>
          </a:p>
        </p:txBody>
      </p:sp>
      <p:sp>
        <p:nvSpPr>
          <p:cNvPr id="21" name="TextBox 20"/>
          <p:cNvSpPr txBox="1"/>
          <p:nvPr/>
        </p:nvSpPr>
        <p:spPr>
          <a:xfrm>
            <a:off x="6615548" y="1180978"/>
            <a:ext cx="533400" cy="369332"/>
          </a:xfrm>
          <a:prstGeom prst="rect">
            <a:avLst/>
          </a:prstGeom>
          <a:noFill/>
        </p:spPr>
        <p:txBody>
          <a:bodyPr wrap="square" rtlCol="0">
            <a:spAutoFit/>
          </a:bodyPr>
          <a:lstStyle/>
          <a:p>
            <a:r>
              <a:rPr lang="en-US" dirty="0"/>
              <a:t>14</a:t>
            </a:r>
          </a:p>
        </p:txBody>
      </p:sp>
      <p:sp>
        <p:nvSpPr>
          <p:cNvPr id="22" name="TextBox 21"/>
          <p:cNvSpPr txBox="1"/>
          <p:nvPr/>
        </p:nvSpPr>
        <p:spPr>
          <a:xfrm>
            <a:off x="4806946" y="2751619"/>
            <a:ext cx="532864" cy="369332"/>
          </a:xfrm>
          <a:prstGeom prst="rect">
            <a:avLst/>
          </a:prstGeom>
          <a:noFill/>
        </p:spPr>
        <p:txBody>
          <a:bodyPr wrap="square" rtlCol="0">
            <a:spAutoFit/>
          </a:bodyPr>
          <a:lstStyle/>
          <a:p>
            <a:r>
              <a:rPr lang="en-US" dirty="0"/>
              <a:t>8</a:t>
            </a:r>
          </a:p>
        </p:txBody>
      </p:sp>
      <p:sp>
        <p:nvSpPr>
          <p:cNvPr id="23" name="TextBox 22"/>
          <p:cNvSpPr txBox="1"/>
          <p:nvPr/>
        </p:nvSpPr>
        <p:spPr>
          <a:xfrm>
            <a:off x="5409660" y="2751619"/>
            <a:ext cx="481988" cy="369332"/>
          </a:xfrm>
          <a:prstGeom prst="rect">
            <a:avLst/>
          </a:prstGeom>
          <a:noFill/>
        </p:spPr>
        <p:txBody>
          <a:bodyPr wrap="square" rtlCol="0">
            <a:spAutoFit/>
          </a:bodyPr>
          <a:lstStyle/>
          <a:p>
            <a:r>
              <a:rPr lang="en-US" dirty="0"/>
              <a:t>17</a:t>
            </a:r>
          </a:p>
        </p:txBody>
      </p:sp>
      <p:sp>
        <p:nvSpPr>
          <p:cNvPr id="24" name="TextBox 23"/>
          <p:cNvSpPr txBox="1"/>
          <p:nvPr/>
        </p:nvSpPr>
        <p:spPr>
          <a:xfrm>
            <a:off x="6011456" y="4355068"/>
            <a:ext cx="481988" cy="369332"/>
          </a:xfrm>
          <a:prstGeom prst="rect">
            <a:avLst/>
          </a:prstGeom>
          <a:noFill/>
        </p:spPr>
        <p:txBody>
          <a:bodyPr wrap="square" rtlCol="0">
            <a:spAutoFit/>
          </a:bodyPr>
          <a:lstStyle/>
          <a:p>
            <a:r>
              <a:rPr lang="en-US" dirty="0"/>
              <a:t>8</a:t>
            </a:r>
          </a:p>
        </p:txBody>
      </p:sp>
      <p:sp>
        <p:nvSpPr>
          <p:cNvPr id="25" name="TextBox 24"/>
          <p:cNvSpPr txBox="1"/>
          <p:nvPr/>
        </p:nvSpPr>
        <p:spPr>
          <a:xfrm>
            <a:off x="6550823" y="4335830"/>
            <a:ext cx="481988" cy="369332"/>
          </a:xfrm>
          <a:prstGeom prst="rect">
            <a:avLst/>
          </a:prstGeom>
          <a:noFill/>
        </p:spPr>
        <p:txBody>
          <a:bodyPr wrap="square" rtlCol="0">
            <a:spAutoFit/>
          </a:bodyPr>
          <a:lstStyle/>
          <a:p>
            <a:r>
              <a:rPr lang="en-US" dirty="0"/>
              <a:t>14</a:t>
            </a:r>
          </a:p>
        </p:txBody>
      </p:sp>
      <p:sp>
        <p:nvSpPr>
          <p:cNvPr id="26" name="TextBox 25"/>
          <p:cNvSpPr txBox="1"/>
          <p:nvPr/>
        </p:nvSpPr>
        <p:spPr>
          <a:xfrm>
            <a:off x="8019739" y="2761089"/>
            <a:ext cx="481988" cy="369332"/>
          </a:xfrm>
          <a:prstGeom prst="rect">
            <a:avLst/>
          </a:prstGeom>
          <a:noFill/>
        </p:spPr>
        <p:txBody>
          <a:bodyPr wrap="square" rtlCol="0">
            <a:spAutoFit/>
          </a:bodyPr>
          <a:lstStyle/>
          <a:p>
            <a:r>
              <a:rPr lang="en-US" dirty="0"/>
              <a:t>17</a:t>
            </a:r>
          </a:p>
        </p:txBody>
      </p:sp>
      <p:sp>
        <p:nvSpPr>
          <p:cNvPr id="27" name="TextBox 26"/>
          <p:cNvSpPr txBox="1"/>
          <p:nvPr/>
        </p:nvSpPr>
        <p:spPr>
          <a:xfrm>
            <a:off x="8546254" y="2761089"/>
            <a:ext cx="481988" cy="369332"/>
          </a:xfrm>
          <a:prstGeom prst="rect">
            <a:avLst/>
          </a:prstGeom>
          <a:noFill/>
        </p:spPr>
        <p:txBody>
          <a:bodyPr wrap="square" rtlCol="0">
            <a:spAutoFit/>
          </a:bodyPr>
          <a:lstStyle/>
          <a:p>
            <a:r>
              <a:rPr lang="en-US" dirty="0"/>
              <a:t>25</a:t>
            </a:r>
          </a:p>
        </p:txBody>
      </p:sp>
      <p:sp>
        <p:nvSpPr>
          <p:cNvPr id="28" name="TextBox 27"/>
          <p:cNvSpPr txBox="1"/>
          <p:nvPr/>
        </p:nvSpPr>
        <p:spPr>
          <a:xfrm>
            <a:off x="8552604" y="3098917"/>
            <a:ext cx="481988" cy="369332"/>
          </a:xfrm>
          <a:prstGeom prst="rect">
            <a:avLst/>
          </a:prstGeom>
          <a:noFill/>
        </p:spPr>
        <p:txBody>
          <a:bodyPr wrap="square" rtlCol="0">
            <a:spAutoFit/>
          </a:bodyPr>
          <a:lstStyle/>
          <a:p>
            <a:r>
              <a:rPr lang="en-US" dirty="0"/>
              <a:t>25</a:t>
            </a:r>
          </a:p>
        </p:txBody>
      </p:sp>
      <p:sp>
        <p:nvSpPr>
          <p:cNvPr id="29" name="TextBox 28"/>
          <p:cNvSpPr txBox="1"/>
          <p:nvPr/>
        </p:nvSpPr>
        <p:spPr>
          <a:xfrm>
            <a:off x="8038560" y="3098917"/>
            <a:ext cx="481988" cy="369332"/>
          </a:xfrm>
          <a:prstGeom prst="rect">
            <a:avLst/>
          </a:prstGeom>
          <a:noFill/>
        </p:spPr>
        <p:txBody>
          <a:bodyPr wrap="square" rtlCol="0">
            <a:spAutoFit/>
          </a:bodyPr>
          <a:lstStyle/>
          <a:p>
            <a:r>
              <a:rPr lang="en-US" dirty="0"/>
              <a:t>17</a:t>
            </a:r>
          </a:p>
        </p:txBody>
      </p:sp>
      <p:sp>
        <p:nvSpPr>
          <p:cNvPr id="30" name="TextBox 29"/>
          <p:cNvSpPr txBox="1"/>
          <p:nvPr/>
        </p:nvSpPr>
        <p:spPr>
          <a:xfrm>
            <a:off x="6603154" y="1520907"/>
            <a:ext cx="481988" cy="369332"/>
          </a:xfrm>
          <a:prstGeom prst="rect">
            <a:avLst/>
          </a:prstGeom>
          <a:noFill/>
        </p:spPr>
        <p:txBody>
          <a:bodyPr wrap="square" rtlCol="0">
            <a:spAutoFit/>
          </a:bodyPr>
          <a:lstStyle/>
          <a:p>
            <a:r>
              <a:rPr lang="en-US" dirty="0"/>
              <a:t>17</a:t>
            </a:r>
          </a:p>
        </p:txBody>
      </p:sp>
      <p:sp>
        <p:nvSpPr>
          <p:cNvPr id="31" name="TextBox 30"/>
          <p:cNvSpPr txBox="1"/>
          <p:nvPr/>
        </p:nvSpPr>
        <p:spPr>
          <a:xfrm>
            <a:off x="6572895" y="4673658"/>
            <a:ext cx="481988" cy="369332"/>
          </a:xfrm>
          <a:prstGeom prst="rect">
            <a:avLst/>
          </a:prstGeom>
          <a:noFill/>
        </p:spPr>
        <p:txBody>
          <a:bodyPr wrap="square" rtlCol="0">
            <a:spAutoFit/>
          </a:bodyPr>
          <a:lstStyle/>
          <a:p>
            <a:r>
              <a:rPr lang="en-US" dirty="0"/>
              <a:t>17</a:t>
            </a:r>
          </a:p>
        </p:txBody>
      </p:sp>
      <p:sp>
        <p:nvSpPr>
          <p:cNvPr id="32" name="TextBox 31"/>
          <p:cNvSpPr txBox="1"/>
          <p:nvPr/>
        </p:nvSpPr>
        <p:spPr>
          <a:xfrm>
            <a:off x="5363680" y="3122787"/>
            <a:ext cx="481988" cy="369332"/>
          </a:xfrm>
          <a:prstGeom prst="rect">
            <a:avLst/>
          </a:prstGeom>
          <a:noFill/>
        </p:spPr>
        <p:txBody>
          <a:bodyPr wrap="square" rtlCol="0">
            <a:spAutoFit/>
          </a:bodyPr>
          <a:lstStyle/>
          <a:p>
            <a:r>
              <a:rPr lang="en-US" dirty="0"/>
              <a:t>17</a:t>
            </a:r>
          </a:p>
        </p:txBody>
      </p:sp>
      <p:sp>
        <p:nvSpPr>
          <p:cNvPr id="33" name="TextBox 32"/>
          <p:cNvSpPr txBox="1"/>
          <p:nvPr/>
        </p:nvSpPr>
        <p:spPr>
          <a:xfrm>
            <a:off x="6011456" y="4659120"/>
            <a:ext cx="481988" cy="369332"/>
          </a:xfrm>
          <a:prstGeom prst="rect">
            <a:avLst/>
          </a:prstGeom>
          <a:noFill/>
        </p:spPr>
        <p:txBody>
          <a:bodyPr wrap="square" rtlCol="0">
            <a:spAutoFit/>
          </a:bodyPr>
          <a:lstStyle/>
          <a:p>
            <a:r>
              <a:rPr lang="en-US" dirty="0"/>
              <a:t>11</a:t>
            </a:r>
          </a:p>
        </p:txBody>
      </p:sp>
      <p:sp>
        <p:nvSpPr>
          <p:cNvPr id="34" name="TextBox 33"/>
          <p:cNvSpPr txBox="1"/>
          <p:nvPr/>
        </p:nvSpPr>
        <p:spPr>
          <a:xfrm>
            <a:off x="4805110" y="3098917"/>
            <a:ext cx="532864" cy="369332"/>
          </a:xfrm>
          <a:prstGeom prst="rect">
            <a:avLst/>
          </a:prstGeom>
          <a:noFill/>
        </p:spPr>
        <p:txBody>
          <a:bodyPr wrap="square" rtlCol="0">
            <a:spAutoFit/>
          </a:bodyPr>
          <a:lstStyle/>
          <a:p>
            <a:r>
              <a:rPr lang="en-US" dirty="0"/>
              <a:t>8</a:t>
            </a:r>
          </a:p>
        </p:txBody>
      </p:sp>
      <p:sp>
        <p:nvSpPr>
          <p:cNvPr id="35" name="TextBox 34"/>
          <p:cNvSpPr txBox="1"/>
          <p:nvPr/>
        </p:nvSpPr>
        <p:spPr>
          <a:xfrm>
            <a:off x="6027064" y="1491360"/>
            <a:ext cx="532864" cy="369332"/>
          </a:xfrm>
          <a:prstGeom prst="rect">
            <a:avLst/>
          </a:prstGeom>
          <a:noFill/>
        </p:spPr>
        <p:txBody>
          <a:bodyPr wrap="square" rtlCol="0">
            <a:spAutoFit/>
          </a:bodyPr>
          <a:lstStyle/>
          <a:p>
            <a:r>
              <a:rPr lang="en-US" dirty="0"/>
              <a:t>13</a:t>
            </a:r>
          </a:p>
        </p:txBody>
      </p:sp>
      <p:sp>
        <p:nvSpPr>
          <p:cNvPr id="36" name="TextBox 35"/>
          <p:cNvSpPr txBox="1"/>
          <p:nvPr/>
        </p:nvSpPr>
        <p:spPr>
          <a:xfrm>
            <a:off x="3326516" y="1533855"/>
            <a:ext cx="532864" cy="369332"/>
          </a:xfrm>
          <a:prstGeom prst="rect">
            <a:avLst/>
          </a:prstGeom>
          <a:noFill/>
        </p:spPr>
        <p:txBody>
          <a:bodyPr wrap="square" rtlCol="0">
            <a:spAutoFit/>
          </a:bodyPr>
          <a:lstStyle/>
          <a:p>
            <a:r>
              <a:rPr lang="en-US" dirty="0"/>
              <a:t>15</a:t>
            </a:r>
          </a:p>
        </p:txBody>
      </p:sp>
      <p:sp>
        <p:nvSpPr>
          <p:cNvPr id="37" name="TextBox 36"/>
          <p:cNvSpPr txBox="1"/>
          <p:nvPr/>
        </p:nvSpPr>
        <p:spPr>
          <a:xfrm>
            <a:off x="2853938" y="1541394"/>
            <a:ext cx="228600" cy="369332"/>
          </a:xfrm>
          <a:prstGeom prst="rect">
            <a:avLst/>
          </a:prstGeom>
          <a:noFill/>
        </p:spPr>
        <p:txBody>
          <a:bodyPr wrap="square" rtlCol="0">
            <a:spAutoFit/>
          </a:bodyPr>
          <a:lstStyle/>
          <a:p>
            <a:r>
              <a:rPr lang="en-US" dirty="0"/>
              <a:t>8</a:t>
            </a:r>
          </a:p>
        </p:txBody>
      </p:sp>
      <p:sp>
        <p:nvSpPr>
          <p:cNvPr id="38" name="TextBox 37"/>
          <p:cNvSpPr txBox="1"/>
          <p:nvPr/>
        </p:nvSpPr>
        <p:spPr>
          <a:xfrm>
            <a:off x="3327971" y="3108387"/>
            <a:ext cx="492125" cy="369332"/>
          </a:xfrm>
          <a:prstGeom prst="rect">
            <a:avLst/>
          </a:prstGeom>
          <a:noFill/>
        </p:spPr>
        <p:txBody>
          <a:bodyPr wrap="square" rtlCol="0">
            <a:spAutoFit/>
          </a:bodyPr>
          <a:lstStyle/>
          <a:p>
            <a:r>
              <a:rPr lang="en-US" dirty="0"/>
              <a:t>8</a:t>
            </a:r>
          </a:p>
        </p:txBody>
      </p:sp>
      <p:sp>
        <p:nvSpPr>
          <p:cNvPr id="39" name="TextBox 38"/>
          <p:cNvSpPr txBox="1"/>
          <p:nvPr/>
        </p:nvSpPr>
        <p:spPr>
          <a:xfrm>
            <a:off x="2772957" y="3083260"/>
            <a:ext cx="228600" cy="369332"/>
          </a:xfrm>
          <a:prstGeom prst="rect">
            <a:avLst/>
          </a:prstGeom>
          <a:noFill/>
        </p:spPr>
        <p:txBody>
          <a:bodyPr wrap="square" rtlCol="0">
            <a:spAutoFit/>
          </a:bodyPr>
          <a:lstStyle/>
          <a:p>
            <a:r>
              <a:rPr lang="en-US" dirty="0"/>
              <a:t>5</a:t>
            </a:r>
          </a:p>
        </p:txBody>
      </p:sp>
      <p:sp>
        <p:nvSpPr>
          <p:cNvPr id="40" name="TextBox 39"/>
          <p:cNvSpPr txBox="1"/>
          <p:nvPr/>
        </p:nvSpPr>
        <p:spPr>
          <a:xfrm>
            <a:off x="3352084" y="4629770"/>
            <a:ext cx="495300" cy="369332"/>
          </a:xfrm>
          <a:prstGeom prst="rect">
            <a:avLst/>
          </a:prstGeom>
          <a:noFill/>
        </p:spPr>
        <p:txBody>
          <a:bodyPr wrap="square" rtlCol="0">
            <a:spAutoFit/>
          </a:bodyPr>
          <a:lstStyle/>
          <a:p>
            <a:r>
              <a:rPr lang="en-US" dirty="0"/>
              <a:t>8</a:t>
            </a:r>
          </a:p>
        </p:txBody>
      </p:sp>
      <p:sp>
        <p:nvSpPr>
          <p:cNvPr id="41" name="TextBox 40"/>
          <p:cNvSpPr txBox="1"/>
          <p:nvPr/>
        </p:nvSpPr>
        <p:spPr>
          <a:xfrm>
            <a:off x="2805108" y="4630171"/>
            <a:ext cx="228600" cy="369332"/>
          </a:xfrm>
          <a:prstGeom prst="rect">
            <a:avLst/>
          </a:prstGeom>
          <a:noFill/>
        </p:spPr>
        <p:txBody>
          <a:bodyPr wrap="square" rtlCol="0">
            <a:spAutoFit/>
          </a:bodyPr>
          <a:lstStyle/>
          <a:p>
            <a:r>
              <a:rPr lang="en-US" dirty="0"/>
              <a:t>3</a:t>
            </a:r>
          </a:p>
        </p:txBody>
      </p:sp>
      <p:sp>
        <p:nvSpPr>
          <p:cNvPr id="42" name="TextBox 41"/>
          <p:cNvSpPr txBox="1"/>
          <p:nvPr/>
        </p:nvSpPr>
        <p:spPr>
          <a:xfrm>
            <a:off x="1401357" y="3122787"/>
            <a:ext cx="228600" cy="369332"/>
          </a:xfrm>
          <a:prstGeom prst="rect">
            <a:avLst/>
          </a:prstGeom>
          <a:noFill/>
        </p:spPr>
        <p:txBody>
          <a:bodyPr wrap="square" rtlCol="0">
            <a:spAutoFit/>
          </a:bodyPr>
          <a:lstStyle/>
          <a:p>
            <a:r>
              <a:rPr lang="en-US" dirty="0"/>
              <a:t>3</a:t>
            </a:r>
          </a:p>
        </p:txBody>
      </p:sp>
      <p:sp>
        <p:nvSpPr>
          <p:cNvPr id="43" name="TextBox 42"/>
          <p:cNvSpPr txBox="1"/>
          <p:nvPr/>
        </p:nvSpPr>
        <p:spPr>
          <a:xfrm>
            <a:off x="856175" y="3106841"/>
            <a:ext cx="304800" cy="369332"/>
          </a:xfrm>
          <a:prstGeom prst="rect">
            <a:avLst/>
          </a:prstGeom>
          <a:noFill/>
        </p:spPr>
        <p:txBody>
          <a:bodyPr wrap="square" rtlCol="0">
            <a:spAutoFit/>
          </a:bodyPr>
          <a:lstStyle/>
          <a:p>
            <a:r>
              <a:rPr lang="en-US" dirty="0"/>
              <a:t>0</a:t>
            </a:r>
          </a:p>
        </p:txBody>
      </p:sp>
      <p:sp>
        <p:nvSpPr>
          <p:cNvPr id="47" name="Freeform 46"/>
          <p:cNvSpPr/>
          <p:nvPr/>
        </p:nvSpPr>
        <p:spPr>
          <a:xfrm>
            <a:off x="1750530" y="3350579"/>
            <a:ext cx="6120662" cy="1002921"/>
          </a:xfrm>
          <a:custGeom>
            <a:avLst/>
            <a:gdLst>
              <a:gd name="connsiteX0" fmla="*/ 0 w 6639339"/>
              <a:gd name="connsiteY0" fmla="*/ 212035 h 874672"/>
              <a:gd name="connsiteX1" fmla="*/ 1577008 w 6639339"/>
              <a:gd name="connsiteY1" fmla="*/ 874643 h 874672"/>
              <a:gd name="connsiteX2" fmla="*/ 3551582 w 6639339"/>
              <a:gd name="connsiteY2" fmla="*/ 238539 h 874672"/>
              <a:gd name="connsiteX3" fmla="*/ 6639339 w 6639339"/>
              <a:gd name="connsiteY3" fmla="*/ 0 h 874672"/>
              <a:gd name="connsiteX0" fmla="*/ 0 w 6639339"/>
              <a:gd name="connsiteY0" fmla="*/ 212035 h 1102032"/>
              <a:gd name="connsiteX1" fmla="*/ 1619947 w 6639339"/>
              <a:gd name="connsiteY1" fmla="*/ 1102011 h 1102032"/>
              <a:gd name="connsiteX2" fmla="*/ 3551582 w 6639339"/>
              <a:gd name="connsiteY2" fmla="*/ 238539 h 1102032"/>
              <a:gd name="connsiteX3" fmla="*/ 6639339 w 6639339"/>
              <a:gd name="connsiteY3" fmla="*/ 0 h 1102032"/>
              <a:gd name="connsiteX0" fmla="*/ 0 w 6639339"/>
              <a:gd name="connsiteY0" fmla="*/ 212035 h 1102200"/>
              <a:gd name="connsiteX1" fmla="*/ 1619947 w 6639339"/>
              <a:gd name="connsiteY1" fmla="*/ 1102011 h 1102200"/>
              <a:gd name="connsiteX2" fmla="*/ 4238617 w 6639339"/>
              <a:gd name="connsiteY2" fmla="*/ 289065 h 1102200"/>
              <a:gd name="connsiteX3" fmla="*/ 6639339 w 6639339"/>
              <a:gd name="connsiteY3" fmla="*/ 0 h 1102200"/>
              <a:gd name="connsiteX0" fmla="*/ 0 w 6610713"/>
              <a:gd name="connsiteY0" fmla="*/ 60457 h 950615"/>
              <a:gd name="connsiteX1" fmla="*/ 1619947 w 6610713"/>
              <a:gd name="connsiteY1" fmla="*/ 950433 h 950615"/>
              <a:gd name="connsiteX2" fmla="*/ 4238617 w 6610713"/>
              <a:gd name="connsiteY2" fmla="*/ 137487 h 950615"/>
              <a:gd name="connsiteX3" fmla="*/ 6610713 w 6610713"/>
              <a:gd name="connsiteY3" fmla="*/ 0 h 950615"/>
              <a:gd name="connsiteX0" fmla="*/ 0 w 6610713"/>
              <a:gd name="connsiteY0" fmla="*/ 65793 h 955951"/>
              <a:gd name="connsiteX1" fmla="*/ 1619947 w 6610713"/>
              <a:gd name="connsiteY1" fmla="*/ 955769 h 955951"/>
              <a:gd name="connsiteX2" fmla="*/ 4238617 w 6610713"/>
              <a:gd name="connsiteY2" fmla="*/ 142823 h 955951"/>
              <a:gd name="connsiteX3" fmla="*/ 6610713 w 6610713"/>
              <a:gd name="connsiteY3" fmla="*/ 5336 h 955951"/>
            </a:gdLst>
            <a:ahLst/>
            <a:cxnLst>
              <a:cxn ang="0">
                <a:pos x="connsiteX0" y="connsiteY0"/>
              </a:cxn>
              <a:cxn ang="0">
                <a:pos x="connsiteX1" y="connsiteY1"/>
              </a:cxn>
              <a:cxn ang="0">
                <a:pos x="connsiteX2" y="connsiteY2"/>
              </a:cxn>
              <a:cxn ang="0">
                <a:pos x="connsiteX3" y="connsiteY3"/>
              </a:cxn>
            </a:cxnLst>
            <a:rect l="l" t="t" r="r" b="b"/>
            <a:pathLst>
              <a:path w="6610713" h="955951">
                <a:moveTo>
                  <a:pt x="0" y="65793"/>
                </a:moveTo>
                <a:cubicBezTo>
                  <a:pt x="492539" y="394888"/>
                  <a:pt x="913511" y="942931"/>
                  <a:pt x="1619947" y="955769"/>
                </a:cubicBezTo>
                <a:cubicBezTo>
                  <a:pt x="2326383" y="968607"/>
                  <a:pt x="3406823" y="301228"/>
                  <a:pt x="4238617" y="142823"/>
                </a:cubicBezTo>
                <a:cubicBezTo>
                  <a:pt x="5070411" y="-15582"/>
                  <a:pt x="6100504" y="-5434"/>
                  <a:pt x="6610713" y="5336"/>
                </a:cubicBezTo>
              </a:path>
            </a:pathLst>
          </a:custGeom>
          <a:noFill/>
          <a:ln>
            <a:solidFill>
              <a:srgbClr val="FF0000"/>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1687582" y="1728982"/>
            <a:ext cx="6200174" cy="1176450"/>
          </a:xfrm>
          <a:custGeom>
            <a:avLst/>
            <a:gdLst>
              <a:gd name="connsiteX0" fmla="*/ 0 w 6639339"/>
              <a:gd name="connsiteY0" fmla="*/ 212035 h 874672"/>
              <a:gd name="connsiteX1" fmla="*/ 1577008 w 6639339"/>
              <a:gd name="connsiteY1" fmla="*/ 874643 h 874672"/>
              <a:gd name="connsiteX2" fmla="*/ 3551582 w 6639339"/>
              <a:gd name="connsiteY2" fmla="*/ 238539 h 874672"/>
              <a:gd name="connsiteX3" fmla="*/ 6639339 w 6639339"/>
              <a:gd name="connsiteY3" fmla="*/ 0 h 874672"/>
              <a:gd name="connsiteX0" fmla="*/ 0 w 6639339"/>
              <a:gd name="connsiteY0" fmla="*/ 212035 h 1102032"/>
              <a:gd name="connsiteX1" fmla="*/ 1619947 w 6639339"/>
              <a:gd name="connsiteY1" fmla="*/ 1102011 h 1102032"/>
              <a:gd name="connsiteX2" fmla="*/ 3551582 w 6639339"/>
              <a:gd name="connsiteY2" fmla="*/ 238539 h 1102032"/>
              <a:gd name="connsiteX3" fmla="*/ 6639339 w 6639339"/>
              <a:gd name="connsiteY3" fmla="*/ 0 h 1102032"/>
              <a:gd name="connsiteX0" fmla="*/ 0 w 6639339"/>
              <a:gd name="connsiteY0" fmla="*/ 212035 h 1102200"/>
              <a:gd name="connsiteX1" fmla="*/ 1619947 w 6639339"/>
              <a:gd name="connsiteY1" fmla="*/ 1102011 h 1102200"/>
              <a:gd name="connsiteX2" fmla="*/ 4238617 w 6639339"/>
              <a:gd name="connsiteY2" fmla="*/ 289065 h 1102200"/>
              <a:gd name="connsiteX3" fmla="*/ 6639339 w 6639339"/>
              <a:gd name="connsiteY3" fmla="*/ 0 h 1102200"/>
              <a:gd name="connsiteX0" fmla="*/ 0 w 6639339"/>
              <a:gd name="connsiteY0" fmla="*/ 916430 h 1016532"/>
              <a:gd name="connsiteX1" fmla="*/ 2077971 w 6639339"/>
              <a:gd name="connsiteY1" fmla="*/ 97 h 1016532"/>
              <a:gd name="connsiteX2" fmla="*/ 4238617 w 6639339"/>
              <a:gd name="connsiteY2" fmla="*/ 993460 h 1016532"/>
              <a:gd name="connsiteX3" fmla="*/ 6639339 w 6639339"/>
              <a:gd name="connsiteY3" fmla="*/ 704395 h 1016532"/>
              <a:gd name="connsiteX0" fmla="*/ 0 w 6639339"/>
              <a:gd name="connsiteY0" fmla="*/ 1075840 h 1137979"/>
              <a:gd name="connsiteX1" fmla="*/ 2077971 w 6639339"/>
              <a:gd name="connsiteY1" fmla="*/ 159507 h 1137979"/>
              <a:gd name="connsiteX2" fmla="*/ 4796832 w 6639339"/>
              <a:gd name="connsiteY2" fmla="*/ 66558 h 1137979"/>
              <a:gd name="connsiteX3" fmla="*/ 6639339 w 6639339"/>
              <a:gd name="connsiteY3" fmla="*/ 863805 h 1137979"/>
              <a:gd name="connsiteX0" fmla="*/ 0 w 6696591"/>
              <a:gd name="connsiteY0" fmla="*/ 1093389 h 1155527"/>
              <a:gd name="connsiteX1" fmla="*/ 2077971 w 6696591"/>
              <a:gd name="connsiteY1" fmla="*/ 177056 h 1155527"/>
              <a:gd name="connsiteX2" fmla="*/ 4796832 w 6696591"/>
              <a:gd name="connsiteY2" fmla="*/ 84107 h 1155527"/>
              <a:gd name="connsiteX3" fmla="*/ 6696591 w 6696591"/>
              <a:gd name="connsiteY3" fmla="*/ 1121353 h 1155527"/>
              <a:gd name="connsiteX0" fmla="*/ 0 w 6696591"/>
              <a:gd name="connsiteY0" fmla="*/ 1093389 h 1155527"/>
              <a:gd name="connsiteX1" fmla="*/ 2077971 w 6696591"/>
              <a:gd name="connsiteY1" fmla="*/ 177056 h 1155527"/>
              <a:gd name="connsiteX2" fmla="*/ 4796832 w 6696591"/>
              <a:gd name="connsiteY2" fmla="*/ 84107 h 1155527"/>
              <a:gd name="connsiteX3" fmla="*/ 6696591 w 6696591"/>
              <a:gd name="connsiteY3" fmla="*/ 1121353 h 1155527"/>
              <a:gd name="connsiteX0" fmla="*/ 0 w 6696591"/>
              <a:gd name="connsiteY0" fmla="*/ 1093389 h 1121353"/>
              <a:gd name="connsiteX1" fmla="*/ 2077971 w 6696591"/>
              <a:gd name="connsiteY1" fmla="*/ 177056 h 1121353"/>
              <a:gd name="connsiteX2" fmla="*/ 4796832 w 6696591"/>
              <a:gd name="connsiteY2" fmla="*/ 84107 h 1121353"/>
              <a:gd name="connsiteX3" fmla="*/ 6696591 w 6696591"/>
              <a:gd name="connsiteY3" fmla="*/ 1121353 h 1121353"/>
            </a:gdLst>
            <a:ahLst/>
            <a:cxnLst>
              <a:cxn ang="0">
                <a:pos x="connsiteX0" y="connsiteY0"/>
              </a:cxn>
              <a:cxn ang="0">
                <a:pos x="connsiteX1" y="connsiteY1"/>
              </a:cxn>
              <a:cxn ang="0">
                <a:pos x="connsiteX2" y="connsiteY2"/>
              </a:cxn>
              <a:cxn ang="0">
                <a:pos x="connsiteX3" y="connsiteY3"/>
              </a:cxn>
            </a:cxnLst>
            <a:rect l="l" t="t" r="r" b="b"/>
            <a:pathLst>
              <a:path w="6696591" h="1121353">
                <a:moveTo>
                  <a:pt x="0" y="1093389"/>
                </a:moveTo>
                <a:cubicBezTo>
                  <a:pt x="1065067" y="411962"/>
                  <a:pt x="1278499" y="345270"/>
                  <a:pt x="2077971" y="177056"/>
                </a:cubicBezTo>
                <a:cubicBezTo>
                  <a:pt x="2877443" y="8842"/>
                  <a:pt x="4027062" y="-73276"/>
                  <a:pt x="4796832" y="84107"/>
                </a:cubicBezTo>
                <a:cubicBezTo>
                  <a:pt x="5566602" y="241490"/>
                  <a:pt x="6229322" y="1060057"/>
                  <a:pt x="6696591" y="1121353"/>
                </a:cubicBezTo>
              </a:path>
            </a:pathLst>
          </a:custGeom>
          <a:noFill/>
          <a:ln>
            <a:solidFill>
              <a:srgbClr val="FF0000"/>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1710774" y="2740551"/>
            <a:ext cx="6200174" cy="317281"/>
          </a:xfrm>
          <a:custGeom>
            <a:avLst/>
            <a:gdLst>
              <a:gd name="connsiteX0" fmla="*/ 0 w 6639339"/>
              <a:gd name="connsiteY0" fmla="*/ 212035 h 874672"/>
              <a:gd name="connsiteX1" fmla="*/ 1577008 w 6639339"/>
              <a:gd name="connsiteY1" fmla="*/ 874643 h 874672"/>
              <a:gd name="connsiteX2" fmla="*/ 3551582 w 6639339"/>
              <a:gd name="connsiteY2" fmla="*/ 238539 h 874672"/>
              <a:gd name="connsiteX3" fmla="*/ 6639339 w 6639339"/>
              <a:gd name="connsiteY3" fmla="*/ 0 h 874672"/>
              <a:gd name="connsiteX0" fmla="*/ 0 w 6639339"/>
              <a:gd name="connsiteY0" fmla="*/ 212035 h 1102032"/>
              <a:gd name="connsiteX1" fmla="*/ 1619947 w 6639339"/>
              <a:gd name="connsiteY1" fmla="*/ 1102011 h 1102032"/>
              <a:gd name="connsiteX2" fmla="*/ 3551582 w 6639339"/>
              <a:gd name="connsiteY2" fmla="*/ 238539 h 1102032"/>
              <a:gd name="connsiteX3" fmla="*/ 6639339 w 6639339"/>
              <a:gd name="connsiteY3" fmla="*/ 0 h 1102032"/>
              <a:gd name="connsiteX0" fmla="*/ 0 w 6639339"/>
              <a:gd name="connsiteY0" fmla="*/ 212035 h 1102200"/>
              <a:gd name="connsiteX1" fmla="*/ 1619947 w 6639339"/>
              <a:gd name="connsiteY1" fmla="*/ 1102011 h 1102200"/>
              <a:gd name="connsiteX2" fmla="*/ 4238617 w 6639339"/>
              <a:gd name="connsiteY2" fmla="*/ 289065 h 1102200"/>
              <a:gd name="connsiteX3" fmla="*/ 6639339 w 6639339"/>
              <a:gd name="connsiteY3" fmla="*/ 0 h 1102200"/>
              <a:gd name="connsiteX0" fmla="*/ 0 w 6639339"/>
              <a:gd name="connsiteY0" fmla="*/ 916430 h 1016532"/>
              <a:gd name="connsiteX1" fmla="*/ 2077971 w 6639339"/>
              <a:gd name="connsiteY1" fmla="*/ 97 h 1016532"/>
              <a:gd name="connsiteX2" fmla="*/ 4238617 w 6639339"/>
              <a:gd name="connsiteY2" fmla="*/ 993460 h 1016532"/>
              <a:gd name="connsiteX3" fmla="*/ 6639339 w 6639339"/>
              <a:gd name="connsiteY3" fmla="*/ 704395 h 1016532"/>
              <a:gd name="connsiteX0" fmla="*/ 0 w 6639339"/>
              <a:gd name="connsiteY0" fmla="*/ 1075840 h 1137979"/>
              <a:gd name="connsiteX1" fmla="*/ 2077971 w 6639339"/>
              <a:gd name="connsiteY1" fmla="*/ 159507 h 1137979"/>
              <a:gd name="connsiteX2" fmla="*/ 4796832 w 6639339"/>
              <a:gd name="connsiteY2" fmla="*/ 66558 h 1137979"/>
              <a:gd name="connsiteX3" fmla="*/ 6639339 w 6639339"/>
              <a:gd name="connsiteY3" fmla="*/ 863805 h 1137979"/>
              <a:gd name="connsiteX0" fmla="*/ 0 w 6696591"/>
              <a:gd name="connsiteY0" fmla="*/ 1093389 h 1155527"/>
              <a:gd name="connsiteX1" fmla="*/ 2077971 w 6696591"/>
              <a:gd name="connsiteY1" fmla="*/ 177056 h 1155527"/>
              <a:gd name="connsiteX2" fmla="*/ 4796832 w 6696591"/>
              <a:gd name="connsiteY2" fmla="*/ 84107 h 1155527"/>
              <a:gd name="connsiteX3" fmla="*/ 6696591 w 6696591"/>
              <a:gd name="connsiteY3" fmla="*/ 1121353 h 1155527"/>
              <a:gd name="connsiteX0" fmla="*/ 0 w 6696591"/>
              <a:gd name="connsiteY0" fmla="*/ 1093389 h 1155527"/>
              <a:gd name="connsiteX1" fmla="*/ 2077971 w 6696591"/>
              <a:gd name="connsiteY1" fmla="*/ 177056 h 1155527"/>
              <a:gd name="connsiteX2" fmla="*/ 4796832 w 6696591"/>
              <a:gd name="connsiteY2" fmla="*/ 84107 h 1155527"/>
              <a:gd name="connsiteX3" fmla="*/ 6696591 w 6696591"/>
              <a:gd name="connsiteY3" fmla="*/ 1121353 h 1155527"/>
              <a:gd name="connsiteX0" fmla="*/ 0 w 6696591"/>
              <a:gd name="connsiteY0" fmla="*/ 1093389 h 1121353"/>
              <a:gd name="connsiteX1" fmla="*/ 2077971 w 6696591"/>
              <a:gd name="connsiteY1" fmla="*/ 177056 h 1121353"/>
              <a:gd name="connsiteX2" fmla="*/ 4796832 w 6696591"/>
              <a:gd name="connsiteY2" fmla="*/ 84107 h 1121353"/>
              <a:gd name="connsiteX3" fmla="*/ 6696591 w 6696591"/>
              <a:gd name="connsiteY3" fmla="*/ 1121353 h 1121353"/>
              <a:gd name="connsiteX0" fmla="*/ 0 w 6696591"/>
              <a:gd name="connsiteY0" fmla="*/ 1078690 h 1106654"/>
              <a:gd name="connsiteX1" fmla="*/ 1204864 w 6696591"/>
              <a:gd name="connsiteY1" fmla="*/ 203986 h 1106654"/>
              <a:gd name="connsiteX2" fmla="*/ 4796832 w 6696591"/>
              <a:gd name="connsiteY2" fmla="*/ 69408 h 1106654"/>
              <a:gd name="connsiteX3" fmla="*/ 6696591 w 6696591"/>
              <a:gd name="connsiteY3" fmla="*/ 1106654 h 1106654"/>
              <a:gd name="connsiteX0" fmla="*/ 0 w 6696591"/>
              <a:gd name="connsiteY0" fmla="*/ 968755 h 996719"/>
              <a:gd name="connsiteX1" fmla="*/ 1204864 w 6696591"/>
              <a:gd name="connsiteY1" fmla="*/ 94051 h 996719"/>
              <a:gd name="connsiteX2" fmla="*/ 4396062 w 6696591"/>
              <a:gd name="connsiteY2" fmla="*/ 125993 h 996719"/>
              <a:gd name="connsiteX3" fmla="*/ 6696591 w 6696591"/>
              <a:gd name="connsiteY3" fmla="*/ 996719 h 996719"/>
            </a:gdLst>
            <a:ahLst/>
            <a:cxnLst>
              <a:cxn ang="0">
                <a:pos x="connsiteX0" y="connsiteY0"/>
              </a:cxn>
              <a:cxn ang="0">
                <a:pos x="connsiteX1" y="connsiteY1"/>
              </a:cxn>
              <a:cxn ang="0">
                <a:pos x="connsiteX2" y="connsiteY2"/>
              </a:cxn>
              <a:cxn ang="0">
                <a:pos x="connsiteX3" y="connsiteY3"/>
              </a:cxn>
            </a:cxnLst>
            <a:rect l="l" t="t" r="r" b="b"/>
            <a:pathLst>
              <a:path w="6696591" h="996719">
                <a:moveTo>
                  <a:pt x="0" y="968755"/>
                </a:moveTo>
                <a:cubicBezTo>
                  <a:pt x="1065067" y="287328"/>
                  <a:pt x="472187" y="234511"/>
                  <a:pt x="1204864" y="94051"/>
                </a:cubicBezTo>
                <a:cubicBezTo>
                  <a:pt x="1937541" y="-46409"/>
                  <a:pt x="3480774" y="-24452"/>
                  <a:pt x="4396062" y="125993"/>
                </a:cubicBezTo>
                <a:cubicBezTo>
                  <a:pt x="5311350" y="276438"/>
                  <a:pt x="6229322" y="935423"/>
                  <a:pt x="6696591" y="996719"/>
                </a:cubicBezTo>
              </a:path>
            </a:pathLst>
          </a:custGeom>
          <a:noFill/>
          <a:ln>
            <a:solidFill>
              <a:srgbClr val="FF0000"/>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433948" y="3508579"/>
            <a:ext cx="6781800" cy="1759977"/>
          </a:xfrm>
          <a:custGeom>
            <a:avLst/>
            <a:gdLst>
              <a:gd name="connsiteX0" fmla="*/ 0 w 6639339"/>
              <a:gd name="connsiteY0" fmla="*/ 212035 h 874672"/>
              <a:gd name="connsiteX1" fmla="*/ 1577008 w 6639339"/>
              <a:gd name="connsiteY1" fmla="*/ 874643 h 874672"/>
              <a:gd name="connsiteX2" fmla="*/ 3551582 w 6639339"/>
              <a:gd name="connsiteY2" fmla="*/ 238539 h 874672"/>
              <a:gd name="connsiteX3" fmla="*/ 6639339 w 6639339"/>
              <a:gd name="connsiteY3" fmla="*/ 0 h 874672"/>
              <a:gd name="connsiteX0" fmla="*/ 0 w 6639339"/>
              <a:gd name="connsiteY0" fmla="*/ 212035 h 1102032"/>
              <a:gd name="connsiteX1" fmla="*/ 1619947 w 6639339"/>
              <a:gd name="connsiteY1" fmla="*/ 1102011 h 1102032"/>
              <a:gd name="connsiteX2" fmla="*/ 3551582 w 6639339"/>
              <a:gd name="connsiteY2" fmla="*/ 238539 h 1102032"/>
              <a:gd name="connsiteX3" fmla="*/ 6639339 w 6639339"/>
              <a:gd name="connsiteY3" fmla="*/ 0 h 1102032"/>
              <a:gd name="connsiteX0" fmla="*/ 0 w 6639339"/>
              <a:gd name="connsiteY0" fmla="*/ 212035 h 1102200"/>
              <a:gd name="connsiteX1" fmla="*/ 1619947 w 6639339"/>
              <a:gd name="connsiteY1" fmla="*/ 1102011 h 1102200"/>
              <a:gd name="connsiteX2" fmla="*/ 4238617 w 6639339"/>
              <a:gd name="connsiteY2" fmla="*/ 289065 h 1102200"/>
              <a:gd name="connsiteX3" fmla="*/ 6639339 w 6639339"/>
              <a:gd name="connsiteY3" fmla="*/ 0 h 1102200"/>
              <a:gd name="connsiteX0" fmla="*/ 0 w 6610713"/>
              <a:gd name="connsiteY0" fmla="*/ 60457 h 950615"/>
              <a:gd name="connsiteX1" fmla="*/ 1619947 w 6610713"/>
              <a:gd name="connsiteY1" fmla="*/ 950433 h 950615"/>
              <a:gd name="connsiteX2" fmla="*/ 4238617 w 6610713"/>
              <a:gd name="connsiteY2" fmla="*/ 137487 h 950615"/>
              <a:gd name="connsiteX3" fmla="*/ 6610713 w 6610713"/>
              <a:gd name="connsiteY3" fmla="*/ 0 h 950615"/>
              <a:gd name="connsiteX0" fmla="*/ 0 w 6610713"/>
              <a:gd name="connsiteY0" fmla="*/ 65793 h 955951"/>
              <a:gd name="connsiteX1" fmla="*/ 1619947 w 6610713"/>
              <a:gd name="connsiteY1" fmla="*/ 955769 h 955951"/>
              <a:gd name="connsiteX2" fmla="*/ 4238617 w 6610713"/>
              <a:gd name="connsiteY2" fmla="*/ 142823 h 955951"/>
              <a:gd name="connsiteX3" fmla="*/ 6610713 w 6610713"/>
              <a:gd name="connsiteY3" fmla="*/ 5336 h 955951"/>
              <a:gd name="connsiteX0" fmla="*/ 0 w 6610713"/>
              <a:gd name="connsiteY0" fmla="*/ 91809 h 1562941"/>
              <a:gd name="connsiteX1" fmla="*/ 1439098 w 6610713"/>
              <a:gd name="connsiteY1" fmla="*/ 1562835 h 1562941"/>
              <a:gd name="connsiteX2" fmla="*/ 4238617 w 6610713"/>
              <a:gd name="connsiteY2" fmla="*/ 168839 h 1562941"/>
              <a:gd name="connsiteX3" fmla="*/ 6610713 w 6610713"/>
              <a:gd name="connsiteY3" fmla="*/ 31352 h 1562941"/>
              <a:gd name="connsiteX0" fmla="*/ 0 w 6610713"/>
              <a:gd name="connsiteY0" fmla="*/ 60529 h 1677624"/>
              <a:gd name="connsiteX1" fmla="*/ 1439098 w 6610713"/>
              <a:gd name="connsiteY1" fmla="*/ 1531555 h 1677624"/>
              <a:gd name="connsiteX2" fmla="*/ 5375389 w 6610713"/>
              <a:gd name="connsiteY2" fmla="*/ 1451239 h 1677624"/>
              <a:gd name="connsiteX3" fmla="*/ 6610713 w 6610713"/>
              <a:gd name="connsiteY3" fmla="*/ 72 h 1677624"/>
              <a:gd name="connsiteX0" fmla="*/ 0 w 6610713"/>
              <a:gd name="connsiteY0" fmla="*/ 60545 h 1760362"/>
              <a:gd name="connsiteX1" fmla="*/ 1439098 w 6610713"/>
              <a:gd name="connsiteY1" fmla="*/ 1531571 h 1760362"/>
              <a:gd name="connsiteX2" fmla="*/ 5375389 w 6610713"/>
              <a:gd name="connsiteY2" fmla="*/ 1451255 h 1760362"/>
              <a:gd name="connsiteX3" fmla="*/ 6610713 w 6610713"/>
              <a:gd name="connsiteY3" fmla="*/ 88 h 1760362"/>
              <a:gd name="connsiteX0" fmla="*/ 0 w 6610713"/>
              <a:gd name="connsiteY0" fmla="*/ 60529 h 1677624"/>
              <a:gd name="connsiteX1" fmla="*/ 1439098 w 6610713"/>
              <a:gd name="connsiteY1" fmla="*/ 1531555 h 1677624"/>
              <a:gd name="connsiteX2" fmla="*/ 5375389 w 6610713"/>
              <a:gd name="connsiteY2" fmla="*/ 1451239 h 1677624"/>
              <a:gd name="connsiteX3" fmla="*/ 6610713 w 6610713"/>
              <a:gd name="connsiteY3" fmla="*/ 72 h 1677624"/>
              <a:gd name="connsiteX0" fmla="*/ 0 w 6610713"/>
              <a:gd name="connsiteY0" fmla="*/ 60457 h 1677552"/>
              <a:gd name="connsiteX1" fmla="*/ 1439098 w 6610713"/>
              <a:gd name="connsiteY1" fmla="*/ 1531483 h 1677552"/>
              <a:gd name="connsiteX2" fmla="*/ 5375389 w 6610713"/>
              <a:gd name="connsiteY2" fmla="*/ 1451167 h 1677552"/>
              <a:gd name="connsiteX3" fmla="*/ 6610713 w 6610713"/>
              <a:gd name="connsiteY3" fmla="*/ 0 h 1677552"/>
            </a:gdLst>
            <a:ahLst/>
            <a:cxnLst>
              <a:cxn ang="0">
                <a:pos x="connsiteX0" y="connsiteY0"/>
              </a:cxn>
              <a:cxn ang="0">
                <a:pos x="connsiteX1" y="connsiteY1"/>
              </a:cxn>
              <a:cxn ang="0">
                <a:pos x="connsiteX2" y="connsiteY2"/>
              </a:cxn>
              <a:cxn ang="0">
                <a:pos x="connsiteX3" y="connsiteY3"/>
              </a:cxn>
            </a:cxnLst>
            <a:rect l="l" t="t" r="r" b="b"/>
            <a:pathLst>
              <a:path w="6610713" h="1677552">
                <a:moveTo>
                  <a:pt x="0" y="60457"/>
                </a:moveTo>
                <a:cubicBezTo>
                  <a:pt x="492539" y="389552"/>
                  <a:pt x="543200" y="1299698"/>
                  <a:pt x="1439098" y="1531483"/>
                </a:cubicBezTo>
                <a:cubicBezTo>
                  <a:pt x="2334996" y="1763268"/>
                  <a:pt x="4513453" y="1706414"/>
                  <a:pt x="5375389" y="1451167"/>
                </a:cubicBezTo>
                <a:cubicBezTo>
                  <a:pt x="6237325" y="1195920"/>
                  <a:pt x="6333026" y="469227"/>
                  <a:pt x="6610713" y="0"/>
                </a:cubicBezTo>
              </a:path>
            </a:pathLst>
          </a:custGeom>
          <a:noFill/>
          <a:ln>
            <a:solidFill>
              <a:srgbClr val="FF0000"/>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7509177" y="3981066"/>
            <a:ext cx="1043427" cy="369332"/>
          </a:xfrm>
          <a:prstGeom prst="rect">
            <a:avLst/>
          </a:prstGeom>
          <a:noFill/>
        </p:spPr>
        <p:txBody>
          <a:bodyPr wrap="square" rtlCol="0">
            <a:spAutoFit/>
          </a:bodyPr>
          <a:lstStyle/>
          <a:p>
            <a:r>
              <a:rPr lang="en-US" b="1" dirty="0">
                <a:solidFill>
                  <a:srgbClr val="FF0000"/>
                </a:solidFill>
              </a:rPr>
              <a:t>22 days</a:t>
            </a:r>
          </a:p>
        </p:txBody>
      </p:sp>
      <p:sp>
        <p:nvSpPr>
          <p:cNvPr id="52" name="TextBox 51"/>
          <p:cNvSpPr txBox="1"/>
          <p:nvPr/>
        </p:nvSpPr>
        <p:spPr>
          <a:xfrm>
            <a:off x="6290306" y="3317425"/>
            <a:ext cx="1043427" cy="369332"/>
          </a:xfrm>
          <a:prstGeom prst="rect">
            <a:avLst/>
          </a:prstGeom>
          <a:noFill/>
        </p:spPr>
        <p:txBody>
          <a:bodyPr wrap="square" rtlCol="0">
            <a:spAutoFit/>
          </a:bodyPr>
          <a:lstStyle/>
          <a:p>
            <a:r>
              <a:rPr lang="en-US" b="1" dirty="0">
                <a:solidFill>
                  <a:srgbClr val="FF0000"/>
                </a:solidFill>
              </a:rPr>
              <a:t>25 days</a:t>
            </a:r>
          </a:p>
        </p:txBody>
      </p:sp>
      <p:sp>
        <p:nvSpPr>
          <p:cNvPr id="53" name="TextBox 52"/>
          <p:cNvSpPr txBox="1"/>
          <p:nvPr/>
        </p:nvSpPr>
        <p:spPr>
          <a:xfrm>
            <a:off x="597490" y="2955587"/>
            <a:ext cx="312906" cy="369332"/>
          </a:xfrm>
          <a:prstGeom prst="rect">
            <a:avLst/>
          </a:prstGeom>
          <a:solidFill>
            <a:srgbClr val="FFFF00"/>
          </a:solidFill>
        </p:spPr>
        <p:txBody>
          <a:bodyPr wrap="none" rtlCol="0">
            <a:spAutoFit/>
          </a:bodyPr>
          <a:lstStyle/>
          <a:p>
            <a:r>
              <a:rPr lang="en-US" b="1" dirty="0">
                <a:solidFill>
                  <a:srgbClr val="00B0F0"/>
                </a:solidFill>
              </a:rPr>
              <a:t>0</a:t>
            </a:r>
          </a:p>
        </p:txBody>
      </p:sp>
      <p:sp>
        <p:nvSpPr>
          <p:cNvPr id="54" name="TextBox 53"/>
          <p:cNvSpPr txBox="1"/>
          <p:nvPr/>
        </p:nvSpPr>
        <p:spPr>
          <a:xfrm>
            <a:off x="2481166" y="4519852"/>
            <a:ext cx="312906" cy="369332"/>
          </a:xfrm>
          <a:prstGeom prst="rect">
            <a:avLst/>
          </a:prstGeom>
          <a:solidFill>
            <a:srgbClr val="FFFF00"/>
          </a:solidFill>
        </p:spPr>
        <p:txBody>
          <a:bodyPr wrap="none" rtlCol="0">
            <a:spAutoFit/>
          </a:bodyPr>
          <a:lstStyle/>
          <a:p>
            <a:r>
              <a:rPr lang="en-US" b="1" dirty="0">
                <a:solidFill>
                  <a:srgbClr val="00B0F0"/>
                </a:solidFill>
              </a:rPr>
              <a:t>0</a:t>
            </a:r>
          </a:p>
        </p:txBody>
      </p:sp>
      <p:sp>
        <p:nvSpPr>
          <p:cNvPr id="55" name="TextBox 54"/>
          <p:cNvSpPr txBox="1"/>
          <p:nvPr/>
        </p:nvSpPr>
        <p:spPr>
          <a:xfrm>
            <a:off x="4393268" y="2898594"/>
            <a:ext cx="312906" cy="369332"/>
          </a:xfrm>
          <a:prstGeom prst="rect">
            <a:avLst/>
          </a:prstGeom>
          <a:solidFill>
            <a:srgbClr val="FFFF00"/>
          </a:solidFill>
        </p:spPr>
        <p:txBody>
          <a:bodyPr wrap="none" rtlCol="0">
            <a:spAutoFit/>
          </a:bodyPr>
          <a:lstStyle/>
          <a:p>
            <a:r>
              <a:rPr lang="en-US" b="1" dirty="0">
                <a:solidFill>
                  <a:srgbClr val="00B0F0"/>
                </a:solidFill>
              </a:rPr>
              <a:t>0</a:t>
            </a:r>
          </a:p>
        </p:txBody>
      </p:sp>
      <p:sp>
        <p:nvSpPr>
          <p:cNvPr id="56" name="TextBox 55"/>
          <p:cNvSpPr txBox="1"/>
          <p:nvPr/>
        </p:nvSpPr>
        <p:spPr>
          <a:xfrm>
            <a:off x="7455277" y="2959863"/>
            <a:ext cx="312906" cy="369332"/>
          </a:xfrm>
          <a:prstGeom prst="rect">
            <a:avLst/>
          </a:prstGeom>
          <a:solidFill>
            <a:srgbClr val="FFFF00"/>
          </a:solidFill>
        </p:spPr>
        <p:txBody>
          <a:bodyPr wrap="none" rtlCol="0">
            <a:spAutoFit/>
          </a:bodyPr>
          <a:lstStyle/>
          <a:p>
            <a:r>
              <a:rPr lang="en-US" b="1" dirty="0">
                <a:solidFill>
                  <a:srgbClr val="00B0F0"/>
                </a:solidFill>
              </a:rPr>
              <a:t>0</a:t>
            </a:r>
          </a:p>
        </p:txBody>
      </p:sp>
      <p:sp>
        <p:nvSpPr>
          <p:cNvPr id="57" name="TextBox 56"/>
          <p:cNvSpPr txBox="1"/>
          <p:nvPr/>
        </p:nvSpPr>
        <p:spPr>
          <a:xfrm>
            <a:off x="5857870" y="2420393"/>
            <a:ext cx="1043427" cy="369332"/>
          </a:xfrm>
          <a:prstGeom prst="rect">
            <a:avLst/>
          </a:prstGeom>
          <a:noFill/>
        </p:spPr>
        <p:txBody>
          <a:bodyPr wrap="square" rtlCol="0">
            <a:spAutoFit/>
          </a:bodyPr>
          <a:lstStyle/>
          <a:p>
            <a:r>
              <a:rPr lang="en-US" b="1" dirty="0">
                <a:solidFill>
                  <a:srgbClr val="FF0000"/>
                </a:solidFill>
              </a:rPr>
              <a:t>23 days</a:t>
            </a:r>
          </a:p>
        </p:txBody>
      </p:sp>
      <p:sp>
        <p:nvSpPr>
          <p:cNvPr id="58" name="TextBox 57"/>
          <p:cNvSpPr txBox="1"/>
          <p:nvPr/>
        </p:nvSpPr>
        <p:spPr>
          <a:xfrm>
            <a:off x="6844148" y="1936292"/>
            <a:ext cx="1043427" cy="369332"/>
          </a:xfrm>
          <a:prstGeom prst="rect">
            <a:avLst/>
          </a:prstGeom>
          <a:noFill/>
        </p:spPr>
        <p:txBody>
          <a:bodyPr wrap="square" rtlCol="0">
            <a:spAutoFit/>
          </a:bodyPr>
          <a:lstStyle/>
          <a:p>
            <a:r>
              <a:rPr lang="en-US" b="1" dirty="0">
                <a:solidFill>
                  <a:srgbClr val="FF0000"/>
                </a:solidFill>
              </a:rPr>
              <a:t>22 days</a:t>
            </a:r>
          </a:p>
        </p:txBody>
      </p:sp>
      <p:sp>
        <p:nvSpPr>
          <p:cNvPr id="59" name="TextBox 58"/>
          <p:cNvSpPr txBox="1"/>
          <p:nvPr/>
        </p:nvSpPr>
        <p:spPr>
          <a:xfrm>
            <a:off x="2209175" y="1448256"/>
            <a:ext cx="312906" cy="369332"/>
          </a:xfrm>
          <a:prstGeom prst="rect">
            <a:avLst/>
          </a:prstGeom>
          <a:solidFill>
            <a:srgbClr val="FFC000"/>
          </a:solidFill>
        </p:spPr>
        <p:txBody>
          <a:bodyPr wrap="none" rtlCol="0">
            <a:spAutoFit/>
          </a:bodyPr>
          <a:lstStyle/>
          <a:p>
            <a:r>
              <a:rPr lang="en-US" b="1" dirty="0">
                <a:solidFill>
                  <a:srgbClr val="00B0F0"/>
                </a:solidFill>
              </a:rPr>
              <a:t>3</a:t>
            </a:r>
          </a:p>
        </p:txBody>
      </p:sp>
      <p:sp>
        <p:nvSpPr>
          <p:cNvPr id="60" name="TextBox 59"/>
          <p:cNvSpPr txBox="1"/>
          <p:nvPr/>
        </p:nvSpPr>
        <p:spPr>
          <a:xfrm>
            <a:off x="5554821" y="1294695"/>
            <a:ext cx="312906" cy="369332"/>
          </a:xfrm>
          <a:prstGeom prst="rect">
            <a:avLst/>
          </a:prstGeom>
          <a:solidFill>
            <a:srgbClr val="FFC000"/>
          </a:solidFill>
        </p:spPr>
        <p:txBody>
          <a:bodyPr wrap="none" rtlCol="0">
            <a:spAutoFit/>
          </a:bodyPr>
          <a:lstStyle/>
          <a:p>
            <a:r>
              <a:rPr lang="en-US" b="1" dirty="0">
                <a:solidFill>
                  <a:srgbClr val="00B0F0"/>
                </a:solidFill>
              </a:rPr>
              <a:t>3</a:t>
            </a:r>
          </a:p>
        </p:txBody>
      </p:sp>
      <p:sp>
        <p:nvSpPr>
          <p:cNvPr id="61" name="TextBox 60"/>
          <p:cNvSpPr txBox="1"/>
          <p:nvPr/>
        </p:nvSpPr>
        <p:spPr>
          <a:xfrm>
            <a:off x="5518147" y="4507985"/>
            <a:ext cx="312906" cy="369332"/>
          </a:xfrm>
          <a:prstGeom prst="rect">
            <a:avLst/>
          </a:prstGeom>
          <a:solidFill>
            <a:srgbClr val="FFC000"/>
          </a:solidFill>
        </p:spPr>
        <p:txBody>
          <a:bodyPr wrap="none" rtlCol="0">
            <a:spAutoFit/>
          </a:bodyPr>
          <a:lstStyle/>
          <a:p>
            <a:r>
              <a:rPr lang="en-US" b="1" dirty="0">
                <a:solidFill>
                  <a:srgbClr val="00B0F0"/>
                </a:solidFill>
              </a:rPr>
              <a:t>3</a:t>
            </a:r>
          </a:p>
        </p:txBody>
      </p:sp>
      <p:sp>
        <p:nvSpPr>
          <p:cNvPr id="62" name="TextBox 61"/>
          <p:cNvSpPr txBox="1"/>
          <p:nvPr/>
        </p:nvSpPr>
        <p:spPr>
          <a:xfrm>
            <a:off x="2264725" y="2938121"/>
            <a:ext cx="312906" cy="369332"/>
          </a:xfrm>
          <a:prstGeom prst="rect">
            <a:avLst/>
          </a:prstGeom>
          <a:solidFill>
            <a:srgbClr val="FFC000"/>
          </a:solidFill>
        </p:spPr>
        <p:txBody>
          <a:bodyPr wrap="none" rtlCol="0">
            <a:spAutoFit/>
          </a:bodyPr>
          <a:lstStyle/>
          <a:p>
            <a:r>
              <a:rPr lang="en-US" b="1" dirty="0">
                <a:solidFill>
                  <a:srgbClr val="00B0F0"/>
                </a:solidFill>
              </a:rPr>
              <a:t>2</a:t>
            </a:r>
          </a:p>
        </p:txBody>
      </p:sp>
      <p:sp>
        <p:nvSpPr>
          <p:cNvPr id="44" name="Action Button: Help 43">
            <a:hlinkClick r:id="" action="ppaction://noaction" highlightClick="1"/>
          </p:cNvPr>
          <p:cNvSpPr/>
          <p:nvPr/>
        </p:nvSpPr>
        <p:spPr>
          <a:xfrm>
            <a:off x="7218229" y="838200"/>
            <a:ext cx="1773371" cy="979388"/>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b="1" dirty="0"/>
              <a:t>Why</a:t>
            </a:r>
            <a:r>
              <a:rPr lang="en-CA" dirty="0"/>
              <a:t> is it important to see all paths?</a:t>
            </a:r>
          </a:p>
        </p:txBody>
      </p:sp>
      <p:sp>
        <p:nvSpPr>
          <p:cNvPr id="64" name="TextBox 63"/>
          <p:cNvSpPr txBox="1"/>
          <p:nvPr/>
        </p:nvSpPr>
        <p:spPr>
          <a:xfrm>
            <a:off x="878157" y="3539111"/>
            <a:ext cx="650563" cy="646331"/>
          </a:xfrm>
          <a:prstGeom prst="rect">
            <a:avLst/>
          </a:prstGeom>
          <a:solidFill>
            <a:srgbClr val="66FF33"/>
          </a:solidFill>
        </p:spPr>
        <p:txBody>
          <a:bodyPr wrap="none" rtlCol="0">
            <a:spAutoFit/>
          </a:bodyPr>
          <a:lstStyle/>
          <a:p>
            <a:pPr algn="ctr"/>
            <a:r>
              <a:rPr lang="en-US" b="1" dirty="0"/>
              <a:t>Was</a:t>
            </a:r>
          </a:p>
          <a:p>
            <a:pPr algn="ctr"/>
            <a:r>
              <a:rPr lang="en-US" b="1" dirty="0"/>
              <a:t>5</a:t>
            </a:r>
          </a:p>
        </p:txBody>
      </p:sp>
      <p:sp>
        <p:nvSpPr>
          <p:cNvPr id="5" name="Rectangle 4"/>
          <p:cNvSpPr/>
          <p:nvPr/>
        </p:nvSpPr>
        <p:spPr>
          <a:xfrm>
            <a:off x="3326516" y="5746751"/>
            <a:ext cx="4007217" cy="707886"/>
          </a:xfrm>
          <a:prstGeom prst="rect">
            <a:avLst/>
          </a:prstGeom>
        </p:spPr>
        <p:txBody>
          <a:bodyPr wrap="square">
            <a:spAutoFit/>
          </a:bodyPr>
          <a:lstStyle/>
          <a:p>
            <a:r>
              <a:rPr lang="en-US" sz="2000" b="1" dirty="0">
                <a:solidFill>
                  <a:srgbClr val="FF0000"/>
                </a:solidFill>
              </a:rPr>
              <a:t>What would be the durations if we crashed E and a 2</a:t>
            </a:r>
            <a:r>
              <a:rPr lang="en-US" sz="2000" b="1" baseline="30000" dirty="0">
                <a:solidFill>
                  <a:srgbClr val="FF0000"/>
                </a:solidFill>
              </a:rPr>
              <a:t>nd</a:t>
            </a:r>
            <a:r>
              <a:rPr lang="en-US" sz="2000" b="1" dirty="0">
                <a:solidFill>
                  <a:srgbClr val="FF0000"/>
                </a:solidFill>
              </a:rPr>
              <a:t> E?</a:t>
            </a:r>
            <a:endParaRPr lang="en-CA" sz="2000" dirty="0">
              <a:solidFill>
                <a:srgbClr val="FF0000"/>
              </a:solidFill>
            </a:endParaRPr>
          </a:p>
        </p:txBody>
      </p:sp>
      <p:sp>
        <p:nvSpPr>
          <p:cNvPr id="66" name="Explosion 2 65"/>
          <p:cNvSpPr/>
          <p:nvPr/>
        </p:nvSpPr>
        <p:spPr>
          <a:xfrm>
            <a:off x="96091" y="1093153"/>
            <a:ext cx="2210519" cy="1886275"/>
          </a:xfrm>
          <a:prstGeom prst="irregularSeal2">
            <a:avLst/>
          </a:prstGeom>
          <a:solidFill>
            <a:srgbClr val="FFFF00"/>
          </a:solidFill>
          <a:ln w="571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CA" sz="1400" b="1" dirty="0">
                <a:solidFill>
                  <a:schemeClr val="tx1"/>
                </a:solidFill>
              </a:rPr>
              <a:t>Crashing “A” shortens all paths</a:t>
            </a:r>
          </a:p>
        </p:txBody>
      </p:sp>
      <p:sp>
        <p:nvSpPr>
          <p:cNvPr id="65" name="Octagon 64"/>
          <p:cNvSpPr>
            <a:spLocks noChangeAspect="1"/>
          </p:cNvSpPr>
          <p:nvPr/>
        </p:nvSpPr>
        <p:spPr>
          <a:xfrm>
            <a:off x="8455617" y="5895500"/>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pic>
        <p:nvPicPr>
          <p:cNvPr id="67" name="Picture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3510" y="62120"/>
            <a:ext cx="457033" cy="457033"/>
          </a:xfrm>
          <a:prstGeom prst="rect">
            <a:avLst/>
          </a:prstGeom>
        </p:spPr>
      </p:pic>
      <p:graphicFrame>
        <p:nvGraphicFramePr>
          <p:cNvPr id="68" name="Table 67"/>
          <p:cNvGraphicFramePr>
            <a:graphicFrameLocks noGrp="1"/>
          </p:cNvGraphicFramePr>
          <p:nvPr>
            <p:extLst>
              <p:ext uri="{D42A27DB-BD31-4B8C-83A1-F6EECF244321}">
                <p14:modId xmlns:p14="http://schemas.microsoft.com/office/powerpoint/2010/main" val="2223811327"/>
              </p:ext>
            </p:extLst>
          </p:nvPr>
        </p:nvGraphicFramePr>
        <p:xfrm>
          <a:off x="75675" y="4137499"/>
          <a:ext cx="2021518" cy="2616044"/>
        </p:xfrm>
        <a:graphic>
          <a:graphicData uri="http://schemas.openxmlformats.org/drawingml/2006/table">
            <a:tbl>
              <a:tblPr firstRow="1" bandRow="1">
                <a:tableStyleId>{5C22544A-7EE6-4342-B048-85BDC9FD1C3A}</a:tableStyleId>
              </a:tblPr>
              <a:tblGrid>
                <a:gridCol w="655948">
                  <a:extLst>
                    <a:ext uri="{9D8B030D-6E8A-4147-A177-3AD203B41FA5}">
                      <a16:colId xmlns:a16="http://schemas.microsoft.com/office/drawing/2014/main" val="20000"/>
                    </a:ext>
                  </a:extLst>
                </a:gridCol>
                <a:gridCol w="838986">
                  <a:extLst>
                    <a:ext uri="{9D8B030D-6E8A-4147-A177-3AD203B41FA5}">
                      <a16:colId xmlns:a16="http://schemas.microsoft.com/office/drawing/2014/main" val="20002"/>
                    </a:ext>
                  </a:extLst>
                </a:gridCol>
                <a:gridCol w="526584">
                  <a:extLst>
                    <a:ext uri="{9D8B030D-6E8A-4147-A177-3AD203B41FA5}">
                      <a16:colId xmlns:a16="http://schemas.microsoft.com/office/drawing/2014/main" val="1342833191"/>
                    </a:ext>
                  </a:extLst>
                </a:gridCol>
              </a:tblGrid>
              <a:tr h="421484">
                <a:tc>
                  <a:txBody>
                    <a:bodyPr/>
                    <a:lstStyle/>
                    <a:p>
                      <a:r>
                        <a:rPr lang="en-US" sz="1000" dirty="0"/>
                        <a:t>Activity</a:t>
                      </a:r>
                    </a:p>
                  </a:txBody>
                  <a:tcPr/>
                </a:tc>
                <a:tc>
                  <a:txBody>
                    <a:bodyPr/>
                    <a:lstStyle/>
                    <a:p>
                      <a:r>
                        <a:rPr lang="en-US" sz="1000" dirty="0"/>
                        <a:t>Crashing Cost / Day</a:t>
                      </a:r>
                    </a:p>
                  </a:txBody>
                  <a:tcPr/>
                </a:tc>
                <a:tc>
                  <a:txBody>
                    <a:bodyPr/>
                    <a:lstStyle/>
                    <a:p>
                      <a:r>
                        <a:rPr lang="en-US" sz="1000" dirty="0"/>
                        <a:t>Max</a:t>
                      </a:r>
                      <a:r>
                        <a:rPr lang="en-US" sz="1000" baseline="0" dirty="0"/>
                        <a:t> Days</a:t>
                      </a:r>
                      <a:endParaRPr lang="en-US" sz="1000" dirty="0"/>
                    </a:p>
                  </a:txBody>
                  <a:tcPr/>
                </a:tc>
                <a:extLst>
                  <a:ext uri="{0D108BD9-81ED-4DB2-BD59-A6C34878D82A}">
                    <a16:rowId xmlns:a16="http://schemas.microsoft.com/office/drawing/2014/main" val="10000"/>
                  </a:ext>
                </a:extLst>
              </a:tr>
              <a:tr h="271315">
                <a:tc>
                  <a:txBody>
                    <a:bodyPr/>
                    <a:lstStyle/>
                    <a:p>
                      <a:pPr algn="ctr"/>
                      <a:r>
                        <a:rPr lang="en-US" sz="1200" dirty="0">
                          <a:latin typeface="+mj-lt"/>
                        </a:rPr>
                        <a:t>A</a:t>
                      </a:r>
                    </a:p>
                  </a:txBody>
                  <a:tcPr/>
                </a:tc>
                <a:tc>
                  <a:txBody>
                    <a:bodyPr/>
                    <a:lstStyle/>
                    <a:p>
                      <a:pPr algn="ctr"/>
                      <a:r>
                        <a:rPr lang="en-US" sz="1200" dirty="0">
                          <a:latin typeface="+mj-lt"/>
                        </a:rPr>
                        <a:t>$250</a:t>
                      </a:r>
                    </a:p>
                  </a:txBody>
                  <a:tcPr/>
                </a:tc>
                <a:tc>
                  <a:txBody>
                    <a:bodyPr/>
                    <a:lstStyle/>
                    <a:p>
                      <a:pPr algn="ctr"/>
                      <a:r>
                        <a:rPr lang="en-US" sz="1200" dirty="0">
                          <a:latin typeface="+mj-lt"/>
                        </a:rPr>
                        <a:t>2</a:t>
                      </a:r>
                    </a:p>
                  </a:txBody>
                  <a:tcPr/>
                </a:tc>
                <a:extLst>
                  <a:ext uri="{0D108BD9-81ED-4DB2-BD59-A6C34878D82A}">
                    <a16:rowId xmlns:a16="http://schemas.microsoft.com/office/drawing/2014/main" val="10001"/>
                  </a:ext>
                </a:extLst>
              </a:tr>
              <a:tr h="271315">
                <a:tc>
                  <a:txBody>
                    <a:bodyPr/>
                    <a:lstStyle/>
                    <a:p>
                      <a:pPr algn="ctr"/>
                      <a:r>
                        <a:rPr lang="en-US" sz="1200" dirty="0">
                          <a:latin typeface="+mj-lt"/>
                        </a:rPr>
                        <a:t>B</a:t>
                      </a:r>
                    </a:p>
                  </a:txBody>
                  <a:tcPr/>
                </a:tc>
                <a:tc>
                  <a:txBody>
                    <a:bodyPr/>
                    <a:lstStyle/>
                    <a:p>
                      <a:pPr algn="ctr"/>
                      <a:r>
                        <a:rPr lang="en-US" sz="1200" dirty="0">
                          <a:latin typeface="+mj-lt"/>
                        </a:rPr>
                        <a:t>$300</a:t>
                      </a:r>
                    </a:p>
                  </a:txBody>
                  <a:tcPr/>
                </a:tc>
                <a:tc>
                  <a:txBody>
                    <a:bodyPr/>
                    <a:lstStyle/>
                    <a:p>
                      <a:pPr algn="ctr"/>
                      <a:r>
                        <a:rPr lang="en-US" sz="1200" dirty="0">
                          <a:latin typeface="+mj-lt"/>
                        </a:rPr>
                        <a:t>1</a:t>
                      </a:r>
                    </a:p>
                  </a:txBody>
                  <a:tcPr/>
                </a:tc>
                <a:extLst>
                  <a:ext uri="{0D108BD9-81ED-4DB2-BD59-A6C34878D82A}">
                    <a16:rowId xmlns:a16="http://schemas.microsoft.com/office/drawing/2014/main" val="10002"/>
                  </a:ext>
                </a:extLst>
              </a:tr>
              <a:tr h="271315">
                <a:tc>
                  <a:txBody>
                    <a:bodyPr/>
                    <a:lstStyle/>
                    <a:p>
                      <a:pPr algn="ctr"/>
                      <a:r>
                        <a:rPr lang="en-US" sz="1200" dirty="0">
                          <a:latin typeface="+mj-lt"/>
                        </a:rPr>
                        <a:t>C</a:t>
                      </a:r>
                    </a:p>
                  </a:txBody>
                  <a:tcPr/>
                </a:tc>
                <a:tc>
                  <a:txBody>
                    <a:bodyPr/>
                    <a:lstStyle/>
                    <a:p>
                      <a:pPr algn="ctr"/>
                      <a:r>
                        <a:rPr lang="en-US" sz="1200" dirty="0">
                          <a:latin typeface="+mj-lt"/>
                        </a:rPr>
                        <a:t>$1500</a:t>
                      </a:r>
                    </a:p>
                  </a:txBody>
                  <a:tcPr/>
                </a:tc>
                <a:tc>
                  <a:txBody>
                    <a:bodyPr/>
                    <a:lstStyle/>
                    <a:p>
                      <a:pPr algn="ctr"/>
                      <a:r>
                        <a:rPr lang="en-US" sz="1200" dirty="0">
                          <a:latin typeface="+mj-lt"/>
                        </a:rPr>
                        <a:t>1</a:t>
                      </a:r>
                    </a:p>
                  </a:txBody>
                  <a:tcPr/>
                </a:tc>
                <a:extLst>
                  <a:ext uri="{0D108BD9-81ED-4DB2-BD59-A6C34878D82A}">
                    <a16:rowId xmlns:a16="http://schemas.microsoft.com/office/drawing/2014/main" val="10003"/>
                  </a:ext>
                </a:extLst>
              </a:tr>
              <a:tr h="271315">
                <a:tc>
                  <a:txBody>
                    <a:bodyPr/>
                    <a:lstStyle/>
                    <a:p>
                      <a:pPr algn="ctr"/>
                      <a:r>
                        <a:rPr lang="en-US" sz="1200" dirty="0">
                          <a:latin typeface="+mj-lt"/>
                        </a:rPr>
                        <a:t>D</a:t>
                      </a:r>
                    </a:p>
                  </a:txBody>
                  <a:tcPr/>
                </a:tc>
                <a:tc>
                  <a:txBody>
                    <a:bodyPr/>
                    <a:lstStyle/>
                    <a:p>
                      <a:pPr algn="ctr"/>
                      <a:r>
                        <a:rPr lang="en-US" sz="1200" dirty="0">
                          <a:latin typeface="+mj-lt"/>
                        </a:rPr>
                        <a:t>-</a:t>
                      </a:r>
                    </a:p>
                  </a:txBody>
                  <a:tcPr/>
                </a:tc>
                <a:tc>
                  <a:txBody>
                    <a:bodyPr/>
                    <a:lstStyle/>
                    <a:p>
                      <a:pPr algn="ctr"/>
                      <a:r>
                        <a:rPr lang="en-US" sz="1200" dirty="0">
                          <a:latin typeface="+mj-lt"/>
                        </a:rPr>
                        <a:t>0</a:t>
                      </a:r>
                    </a:p>
                  </a:txBody>
                  <a:tcPr/>
                </a:tc>
                <a:extLst>
                  <a:ext uri="{0D108BD9-81ED-4DB2-BD59-A6C34878D82A}">
                    <a16:rowId xmlns:a16="http://schemas.microsoft.com/office/drawing/2014/main" val="10004"/>
                  </a:ext>
                </a:extLst>
              </a:tr>
              <a:tr h="271315">
                <a:tc>
                  <a:txBody>
                    <a:bodyPr/>
                    <a:lstStyle/>
                    <a:p>
                      <a:pPr algn="ctr"/>
                      <a:r>
                        <a:rPr lang="en-US" sz="1200" dirty="0">
                          <a:latin typeface="+mj-lt"/>
                        </a:rPr>
                        <a:t>E</a:t>
                      </a:r>
                    </a:p>
                  </a:txBody>
                  <a:tcPr/>
                </a:tc>
                <a:tc>
                  <a:txBody>
                    <a:bodyPr/>
                    <a:lstStyle/>
                    <a:p>
                      <a:pPr algn="ctr"/>
                      <a:r>
                        <a:rPr lang="en-US" sz="1200" dirty="0">
                          <a:latin typeface="+mj-lt"/>
                        </a:rPr>
                        <a:t>$1750</a:t>
                      </a:r>
                    </a:p>
                  </a:txBody>
                  <a:tcPr/>
                </a:tc>
                <a:tc>
                  <a:txBody>
                    <a:bodyPr/>
                    <a:lstStyle/>
                    <a:p>
                      <a:pPr algn="ctr"/>
                      <a:r>
                        <a:rPr lang="en-US" sz="1200" dirty="0">
                          <a:latin typeface="+mj-lt"/>
                        </a:rPr>
                        <a:t>3</a:t>
                      </a:r>
                    </a:p>
                  </a:txBody>
                  <a:tcPr/>
                </a:tc>
                <a:extLst>
                  <a:ext uri="{0D108BD9-81ED-4DB2-BD59-A6C34878D82A}">
                    <a16:rowId xmlns:a16="http://schemas.microsoft.com/office/drawing/2014/main" val="10005"/>
                  </a:ext>
                </a:extLst>
              </a:tr>
              <a:tr h="271315">
                <a:tc>
                  <a:txBody>
                    <a:bodyPr/>
                    <a:lstStyle/>
                    <a:p>
                      <a:pPr algn="ctr"/>
                      <a:r>
                        <a:rPr lang="en-US" sz="1200" dirty="0">
                          <a:latin typeface="+mj-lt"/>
                        </a:rPr>
                        <a:t>F</a:t>
                      </a:r>
                    </a:p>
                  </a:txBody>
                  <a:tcPr/>
                </a:tc>
                <a:tc>
                  <a:txBody>
                    <a:bodyPr/>
                    <a:lstStyle/>
                    <a:p>
                      <a:pPr algn="ctr"/>
                      <a:r>
                        <a:rPr lang="en-US" sz="1200" dirty="0">
                          <a:latin typeface="+mj-lt"/>
                        </a:rPr>
                        <a:t>$900</a:t>
                      </a:r>
                    </a:p>
                  </a:txBody>
                  <a:tcPr/>
                </a:tc>
                <a:tc>
                  <a:txBody>
                    <a:bodyPr/>
                    <a:lstStyle/>
                    <a:p>
                      <a:pPr algn="ctr"/>
                      <a:r>
                        <a:rPr lang="en-US" sz="1200" dirty="0">
                          <a:latin typeface="+mj-lt"/>
                        </a:rPr>
                        <a:t>1</a:t>
                      </a:r>
                    </a:p>
                  </a:txBody>
                  <a:tcPr/>
                </a:tc>
                <a:extLst>
                  <a:ext uri="{0D108BD9-81ED-4DB2-BD59-A6C34878D82A}">
                    <a16:rowId xmlns:a16="http://schemas.microsoft.com/office/drawing/2014/main" val="10006"/>
                  </a:ext>
                </a:extLst>
              </a:tr>
              <a:tr h="271315">
                <a:tc>
                  <a:txBody>
                    <a:bodyPr/>
                    <a:lstStyle/>
                    <a:p>
                      <a:pPr algn="ctr"/>
                      <a:r>
                        <a:rPr lang="en-US" sz="1200" dirty="0">
                          <a:latin typeface="+mj-lt"/>
                        </a:rPr>
                        <a:t>G</a:t>
                      </a:r>
                    </a:p>
                  </a:txBody>
                  <a:tcPr/>
                </a:tc>
                <a:tc>
                  <a:txBody>
                    <a:bodyPr/>
                    <a:lstStyle/>
                    <a:p>
                      <a:pPr algn="ctr"/>
                      <a:r>
                        <a:rPr lang="en-US" sz="1200" dirty="0">
                          <a:latin typeface="+mj-lt"/>
                        </a:rPr>
                        <a:t>$300</a:t>
                      </a:r>
                    </a:p>
                  </a:txBody>
                  <a:tcPr/>
                </a:tc>
                <a:tc>
                  <a:txBody>
                    <a:bodyPr/>
                    <a:lstStyle/>
                    <a:p>
                      <a:pPr algn="ctr"/>
                      <a:r>
                        <a:rPr lang="en-US" sz="1200" dirty="0">
                          <a:latin typeface="+mj-lt"/>
                        </a:rPr>
                        <a:t>2</a:t>
                      </a:r>
                    </a:p>
                  </a:txBody>
                  <a:tcPr/>
                </a:tc>
                <a:extLst>
                  <a:ext uri="{0D108BD9-81ED-4DB2-BD59-A6C34878D82A}">
                    <a16:rowId xmlns:a16="http://schemas.microsoft.com/office/drawing/2014/main" val="10007"/>
                  </a:ext>
                </a:extLst>
              </a:tr>
              <a:tr h="271315">
                <a:tc>
                  <a:txBody>
                    <a:bodyPr/>
                    <a:lstStyle/>
                    <a:p>
                      <a:pPr algn="ctr"/>
                      <a:r>
                        <a:rPr lang="en-US" sz="1200" dirty="0">
                          <a:latin typeface="+mj-lt"/>
                        </a:rPr>
                        <a:t>H</a:t>
                      </a:r>
                    </a:p>
                  </a:txBody>
                  <a:tcPr/>
                </a:tc>
                <a:tc>
                  <a:txBody>
                    <a:bodyPr/>
                    <a:lstStyle/>
                    <a:p>
                      <a:pPr algn="ctr"/>
                      <a:r>
                        <a:rPr lang="en-US" sz="1200" dirty="0">
                          <a:latin typeface="+mj-lt"/>
                        </a:rPr>
                        <a:t>$2000</a:t>
                      </a:r>
                    </a:p>
                  </a:txBody>
                  <a:tcPr/>
                </a:tc>
                <a:tc>
                  <a:txBody>
                    <a:bodyPr/>
                    <a:lstStyle/>
                    <a:p>
                      <a:pPr algn="ctr"/>
                      <a:r>
                        <a:rPr lang="en-US" sz="1200" dirty="0">
                          <a:latin typeface="+mj-lt"/>
                        </a:rPr>
                        <a:t>3</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00193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8100"/>
            <a:ext cx="7772400" cy="569595"/>
          </a:xfrm>
        </p:spPr>
        <p:txBody>
          <a:bodyPr>
            <a:noAutofit/>
          </a:bodyPr>
          <a:lstStyle/>
          <a:p>
            <a:r>
              <a:rPr lang="en-US" sz="2800" dirty="0"/>
              <a:t>Crash Project - 1 day at a time, </a:t>
            </a:r>
            <a:r>
              <a:rPr lang="en-US" sz="2800" b="1" dirty="0">
                <a:solidFill>
                  <a:srgbClr val="FF0000"/>
                </a:solidFill>
              </a:rPr>
              <a:t>only</a:t>
            </a:r>
            <a:r>
              <a:rPr lang="en-US" sz="2800" dirty="0"/>
              <a:t> on critical path</a:t>
            </a:r>
          </a:p>
        </p:txBody>
      </p:sp>
      <p:sp>
        <p:nvSpPr>
          <p:cNvPr id="2" name="Slide Number Placeholder 1"/>
          <p:cNvSpPr>
            <a:spLocks noGrp="1"/>
          </p:cNvSpPr>
          <p:nvPr>
            <p:ph type="sldNum" sz="quarter" idx="10"/>
          </p:nvPr>
        </p:nvSpPr>
        <p:spPr/>
        <p:txBody>
          <a:bodyPr/>
          <a:lstStyle/>
          <a:p>
            <a:pPr>
              <a:defRPr/>
            </a:pPr>
            <a:fld id="{69A5BCD8-3C73-4BB2-BAFD-61A9D03C4A54}" type="slidenum">
              <a:rPr lang="en-US" smtClean="0"/>
              <a:pPr>
                <a:defRPr/>
              </a:pPr>
              <a:t>25</a:t>
            </a:fld>
            <a:endParaRPr lang="en-US" dirty="0"/>
          </a:p>
        </p:txBody>
      </p:sp>
      <p:graphicFrame>
        <p:nvGraphicFramePr>
          <p:cNvPr id="9" name="Table 8"/>
          <p:cNvGraphicFramePr>
            <a:graphicFrameLocks noGrp="1"/>
          </p:cNvGraphicFramePr>
          <p:nvPr/>
        </p:nvGraphicFramePr>
        <p:xfrm>
          <a:off x="198121" y="812299"/>
          <a:ext cx="8864316" cy="5544053"/>
        </p:xfrm>
        <a:graphic>
          <a:graphicData uri="http://schemas.openxmlformats.org/drawingml/2006/table">
            <a:tbl>
              <a:tblPr firstRow="1" bandRow="1">
                <a:tableStyleId>{5C22544A-7EE6-4342-B048-85BDC9FD1C3A}</a:tableStyleId>
              </a:tblPr>
              <a:tblGrid>
                <a:gridCol w="891979">
                  <a:extLst>
                    <a:ext uri="{9D8B030D-6E8A-4147-A177-3AD203B41FA5}">
                      <a16:colId xmlns:a16="http://schemas.microsoft.com/office/drawing/2014/main" val="3315939229"/>
                    </a:ext>
                  </a:extLst>
                </a:gridCol>
                <a:gridCol w="1286498">
                  <a:extLst>
                    <a:ext uri="{9D8B030D-6E8A-4147-A177-3AD203B41FA5}">
                      <a16:colId xmlns:a16="http://schemas.microsoft.com/office/drawing/2014/main" val="1771621456"/>
                    </a:ext>
                  </a:extLst>
                </a:gridCol>
                <a:gridCol w="2359091">
                  <a:extLst>
                    <a:ext uri="{9D8B030D-6E8A-4147-A177-3AD203B41FA5}">
                      <a16:colId xmlns:a16="http://schemas.microsoft.com/office/drawing/2014/main" val="2541804619"/>
                    </a:ext>
                  </a:extLst>
                </a:gridCol>
                <a:gridCol w="2272174">
                  <a:extLst>
                    <a:ext uri="{9D8B030D-6E8A-4147-A177-3AD203B41FA5}">
                      <a16:colId xmlns:a16="http://schemas.microsoft.com/office/drawing/2014/main" val="1454417094"/>
                    </a:ext>
                  </a:extLst>
                </a:gridCol>
                <a:gridCol w="1130297">
                  <a:extLst>
                    <a:ext uri="{9D8B030D-6E8A-4147-A177-3AD203B41FA5}">
                      <a16:colId xmlns:a16="http://schemas.microsoft.com/office/drawing/2014/main" val="1696667911"/>
                    </a:ext>
                  </a:extLst>
                </a:gridCol>
                <a:gridCol w="924277">
                  <a:extLst>
                    <a:ext uri="{9D8B030D-6E8A-4147-A177-3AD203B41FA5}">
                      <a16:colId xmlns:a16="http://schemas.microsoft.com/office/drawing/2014/main" val="3933319525"/>
                    </a:ext>
                  </a:extLst>
                </a:gridCol>
              </a:tblGrid>
              <a:tr h="838346">
                <a:tc>
                  <a:txBody>
                    <a:bodyPr/>
                    <a:lstStyle/>
                    <a:p>
                      <a:pPr algn="ctr">
                        <a:lnSpc>
                          <a:spcPct val="107000"/>
                        </a:lnSpc>
                        <a:spcAft>
                          <a:spcPts val="0"/>
                        </a:spcAft>
                      </a:pPr>
                      <a:r>
                        <a:rPr lang="en-US" sz="1300">
                          <a:effectLst/>
                        </a:rPr>
                        <a:t> </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algn="ctr" rtl="0" eaLnBrk="1" latinLnBrk="0" hangingPunct="1">
                        <a:lnSpc>
                          <a:spcPct val="107000"/>
                        </a:lnSpc>
                        <a:spcAft>
                          <a:spcPts val="0"/>
                        </a:spcAft>
                      </a:pPr>
                      <a:r>
                        <a:rPr kumimoji="0" lang="en-US" sz="1200" b="1" kern="1200" dirty="0">
                          <a:solidFill>
                            <a:schemeClr val="lt1"/>
                          </a:solidFill>
                          <a:effectLst/>
                          <a:latin typeface="+mn-lt"/>
                          <a:ea typeface="+mn-ea"/>
                          <a:cs typeface="+mn-cs"/>
                        </a:rPr>
                        <a:t># of </a:t>
                      </a:r>
                      <a:r>
                        <a:rPr kumimoji="0" lang="en-US" sz="2000" b="1" u="sng" kern="1200" dirty="0">
                          <a:solidFill>
                            <a:schemeClr val="lt1"/>
                          </a:solidFill>
                          <a:effectLst/>
                          <a:latin typeface="+mn-lt"/>
                          <a:ea typeface="+mn-ea"/>
                          <a:cs typeface="+mn-cs"/>
                        </a:rPr>
                        <a:t>critical</a:t>
                      </a:r>
                      <a:r>
                        <a:rPr kumimoji="0" lang="en-US" sz="1200" b="1" kern="1200" dirty="0">
                          <a:solidFill>
                            <a:schemeClr val="lt1"/>
                          </a:solidFill>
                          <a:effectLst/>
                          <a:latin typeface="+mn-lt"/>
                          <a:ea typeface="+mn-ea"/>
                          <a:cs typeface="+mn-cs"/>
                        </a:rPr>
                        <a:t> paths to crash</a:t>
                      </a:r>
                      <a:endParaRPr kumimoji="0" lang="en-CA" sz="1200" b="1" kern="1200" dirty="0">
                        <a:solidFill>
                          <a:schemeClr val="lt1"/>
                        </a:solidFill>
                        <a:effectLst/>
                        <a:latin typeface="+mn-lt"/>
                        <a:ea typeface="+mn-ea"/>
                        <a:cs typeface="+mn-cs"/>
                      </a:endParaRPr>
                    </a:p>
                  </a:txBody>
                  <a:tcPr marL="0" marR="0" marT="0" marB="0" anchor="ctr"/>
                </a:tc>
                <a:tc>
                  <a:txBody>
                    <a:bodyPr/>
                    <a:lstStyle/>
                    <a:p>
                      <a:pPr algn="ctr">
                        <a:lnSpc>
                          <a:spcPct val="107000"/>
                        </a:lnSpc>
                        <a:spcAft>
                          <a:spcPts val="0"/>
                        </a:spcAft>
                      </a:pPr>
                      <a:r>
                        <a:rPr lang="en-US" sz="1200" dirty="0">
                          <a:effectLst/>
                        </a:rPr>
                        <a:t>Name of Activities Crashed to reduce 1 day of Project Duration </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1200" dirty="0">
                          <a:effectLst/>
                        </a:rPr>
                        <a:t>Cost to crash Activities for the reduction of another day</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82174" marR="82174" marT="41087" marB="41087" anchor="ctr"/>
                </a:tc>
                <a:tc>
                  <a:txBody>
                    <a:bodyPr/>
                    <a:lstStyle/>
                    <a:p>
                      <a:pPr algn="ctr">
                        <a:lnSpc>
                          <a:spcPct val="107000"/>
                        </a:lnSpc>
                        <a:spcAft>
                          <a:spcPts val="0"/>
                        </a:spcAft>
                      </a:pPr>
                      <a:r>
                        <a:rPr lang="en-US" sz="1200" dirty="0">
                          <a:effectLst/>
                        </a:rPr>
                        <a:t>Cumulative Cost $</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82174" marR="82174" marT="41087" marB="41087" anchor="ctr"/>
                </a:tc>
                <a:tc>
                  <a:txBody>
                    <a:bodyPr/>
                    <a:lstStyle/>
                    <a:p>
                      <a:pPr algn="ctr">
                        <a:lnSpc>
                          <a:spcPct val="107000"/>
                        </a:lnSpc>
                        <a:spcAft>
                          <a:spcPts val="0"/>
                        </a:spcAft>
                      </a:pPr>
                      <a:r>
                        <a:rPr lang="en-US" sz="1300">
                          <a:effectLst/>
                        </a:rPr>
                        <a:t>Project Duration</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82174" marR="82174" marT="41087" marB="41087" anchor="ctr"/>
                </a:tc>
                <a:extLst>
                  <a:ext uri="{0D108BD9-81ED-4DB2-BD59-A6C34878D82A}">
                    <a16:rowId xmlns:a16="http://schemas.microsoft.com/office/drawing/2014/main" val="2251279361"/>
                  </a:ext>
                </a:extLst>
              </a:tr>
              <a:tr h="628311">
                <a:tc>
                  <a:txBody>
                    <a:bodyPr/>
                    <a:lstStyle/>
                    <a:p>
                      <a:pPr>
                        <a:lnSpc>
                          <a:spcPct val="107000"/>
                        </a:lnSpc>
                        <a:spcAft>
                          <a:spcPts val="0"/>
                        </a:spcAft>
                      </a:pPr>
                      <a:r>
                        <a:rPr lang="en-US" sz="1100">
                          <a:effectLst/>
                        </a:rPr>
                        <a:t>Project before Crashing</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rPr>
                        <a:t>NA</a:t>
                      </a:r>
                      <a:endParaRPr lang="en-CA" sz="2000" dirty="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rPr>
                        <a:t>NA</a:t>
                      </a:r>
                      <a:endParaRPr lang="en-CA" sz="2000" dirty="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a:effectLst/>
                          <a:latin typeface="+mj-lt"/>
                        </a:rPr>
                        <a:t>NA</a:t>
                      </a:r>
                      <a:endParaRPr lang="en-CA" sz="2000">
                        <a:effectLst/>
                        <a:latin typeface="+mj-lt"/>
                        <a:ea typeface="Calibri" panose="020F0502020204030204" pitchFamily="34" charset="0"/>
                        <a:cs typeface="Times New Roman" panose="02020603050405020304" pitchFamily="18" charset="0"/>
                      </a:endParaRPr>
                    </a:p>
                  </a:txBody>
                  <a:tcPr marL="82174" marR="82174" marT="41087" marB="41087" anchor="ctr"/>
                </a:tc>
                <a:tc>
                  <a:txBody>
                    <a:bodyPr/>
                    <a:lstStyle/>
                    <a:p>
                      <a:pPr algn="ctr">
                        <a:lnSpc>
                          <a:spcPct val="107000"/>
                        </a:lnSpc>
                      </a:pPr>
                      <a:r>
                        <a:rPr lang="en-CA" sz="2000" dirty="0">
                          <a:effectLst/>
                          <a:latin typeface="+mj-lt"/>
                        </a:rPr>
                        <a:t>22,450</a:t>
                      </a:r>
                    </a:p>
                  </a:txBody>
                  <a:tcPr marL="82174" marR="82174" marT="41087" marB="41087" anchor="ctr"/>
                </a:tc>
                <a:tc>
                  <a:txBody>
                    <a:bodyPr/>
                    <a:lstStyle/>
                    <a:p>
                      <a:pPr algn="ctr">
                        <a:lnSpc>
                          <a:spcPct val="107000"/>
                        </a:lnSpc>
                      </a:pPr>
                      <a:r>
                        <a:rPr lang="en-CA" sz="2000" dirty="0">
                          <a:effectLst/>
                          <a:latin typeface="+mj-lt"/>
                        </a:rPr>
                        <a:t>27</a:t>
                      </a:r>
                    </a:p>
                  </a:txBody>
                  <a:tcPr marL="82174" marR="82174" marT="41087" marB="41087" anchor="ctr"/>
                </a:tc>
                <a:extLst>
                  <a:ext uri="{0D108BD9-81ED-4DB2-BD59-A6C34878D82A}">
                    <a16:rowId xmlns:a16="http://schemas.microsoft.com/office/drawing/2014/main" val="3330424817"/>
                  </a:ext>
                </a:extLst>
              </a:tr>
              <a:tr h="453044">
                <a:tc>
                  <a:txBody>
                    <a:bodyPr/>
                    <a:lstStyle/>
                    <a:p>
                      <a:pPr>
                        <a:lnSpc>
                          <a:spcPct val="107000"/>
                        </a:lnSpc>
                        <a:spcAft>
                          <a:spcPts val="800"/>
                        </a:spcAft>
                      </a:pPr>
                      <a:r>
                        <a:rPr lang="en-US" sz="1100">
                          <a:effectLst/>
                        </a:rPr>
                        <a:t>Less 1 day</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0000"/>
                        </a:lnSpc>
                        <a:spcAft>
                          <a:spcPts val="0"/>
                        </a:spcAft>
                      </a:pPr>
                      <a:r>
                        <a:rPr lang="en-CA" sz="2000" dirty="0">
                          <a:effectLst/>
                          <a:latin typeface="+mj-lt"/>
                          <a:ea typeface="Calibri" panose="020F0502020204030204" pitchFamily="34" charset="0"/>
                          <a:cs typeface="Times New Roman" panose="02020603050405020304" pitchFamily="18" charset="0"/>
                        </a:rPr>
                        <a:t>1</a:t>
                      </a:r>
                    </a:p>
                  </a:txBody>
                  <a:tcPr marL="0" marR="0" marT="0" marB="0"/>
                </a:tc>
                <a:tc>
                  <a:txBody>
                    <a:bodyPr/>
                    <a:lstStyle/>
                    <a:p>
                      <a:pPr algn="ctr">
                        <a:lnSpc>
                          <a:spcPct val="107000"/>
                        </a:lnSpc>
                        <a:spcAft>
                          <a:spcPts val="0"/>
                        </a:spcAft>
                      </a:pPr>
                      <a:r>
                        <a:rPr lang="en-US" sz="2000" dirty="0">
                          <a:effectLst/>
                          <a:latin typeface="+mj-lt"/>
                        </a:rPr>
                        <a:t>A</a:t>
                      </a:r>
                      <a:endParaRPr lang="en-CA" sz="2000" dirty="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CA" sz="2000" dirty="0">
                          <a:effectLst/>
                          <a:latin typeface="+mj-lt"/>
                        </a:rPr>
                        <a:t>$250</a:t>
                      </a:r>
                    </a:p>
                  </a:txBody>
                  <a:tcPr marL="82174" marR="82174" marT="41087" marB="41087" anchor="ctr"/>
                </a:tc>
                <a:tc>
                  <a:txBody>
                    <a:bodyPr/>
                    <a:lstStyle/>
                    <a:p>
                      <a:pPr algn="ctr">
                        <a:lnSpc>
                          <a:spcPct val="107000"/>
                        </a:lnSpc>
                        <a:spcAft>
                          <a:spcPts val="0"/>
                        </a:spcAft>
                      </a:pPr>
                      <a:r>
                        <a:rPr lang="en-CA" sz="2000" dirty="0">
                          <a:effectLst/>
                          <a:latin typeface="+mj-lt"/>
                        </a:rPr>
                        <a:t>22,700</a:t>
                      </a:r>
                    </a:p>
                  </a:txBody>
                  <a:tcPr marL="82174" marR="82174" marT="41087" marB="41087" anchor="ctr"/>
                </a:tc>
                <a:tc>
                  <a:txBody>
                    <a:bodyPr/>
                    <a:lstStyle/>
                    <a:p>
                      <a:pPr algn="ctr">
                        <a:lnSpc>
                          <a:spcPct val="107000"/>
                        </a:lnSpc>
                        <a:spcAft>
                          <a:spcPts val="0"/>
                        </a:spcAft>
                      </a:pPr>
                      <a:r>
                        <a:rPr lang="en-CA" sz="2000" dirty="0">
                          <a:effectLst/>
                          <a:latin typeface="+mj-lt"/>
                        </a:rPr>
                        <a:t>26</a:t>
                      </a:r>
                    </a:p>
                  </a:txBody>
                  <a:tcPr marL="82174" marR="82174" marT="41087" marB="41087" anchor="ctr"/>
                </a:tc>
                <a:extLst>
                  <a:ext uri="{0D108BD9-81ED-4DB2-BD59-A6C34878D82A}">
                    <a16:rowId xmlns:a16="http://schemas.microsoft.com/office/drawing/2014/main" val="2510166322"/>
                  </a:ext>
                </a:extLst>
              </a:tr>
              <a:tr h="453044">
                <a:tc>
                  <a:txBody>
                    <a:bodyPr/>
                    <a:lstStyle/>
                    <a:p>
                      <a:pPr>
                        <a:lnSpc>
                          <a:spcPct val="107000"/>
                        </a:lnSpc>
                        <a:spcAft>
                          <a:spcPts val="800"/>
                        </a:spcAft>
                      </a:pPr>
                      <a:r>
                        <a:rPr lang="en-US" sz="1100" dirty="0">
                          <a:effectLst/>
                        </a:rPr>
                        <a:t>Less 2 days</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ea typeface="+mn-ea"/>
                          <a:cs typeface="+mn-cs"/>
                        </a:rPr>
                        <a:t>1</a:t>
                      </a:r>
                      <a:endParaRPr lang="en-CA" sz="2000" dirty="0">
                        <a:effectLst/>
                        <a:latin typeface="+mj-lt"/>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0"/>
                        </a:spcAft>
                      </a:pPr>
                      <a:r>
                        <a:rPr lang="en-CA" sz="2000" dirty="0">
                          <a:effectLst/>
                          <a:latin typeface="+mj-lt"/>
                          <a:ea typeface="Calibri" panose="020F0502020204030204" pitchFamily="34" charset="0"/>
                          <a:cs typeface="Times New Roman" panose="02020603050405020304" pitchFamily="18" charset="0"/>
                        </a:rPr>
                        <a:t>A</a:t>
                      </a:r>
                    </a:p>
                  </a:txBody>
                  <a:tcPr marL="0" marR="0" marT="0" marB="0" anchor="ctr"/>
                </a:tc>
                <a:tc>
                  <a:txBody>
                    <a:bodyPr/>
                    <a:lstStyle/>
                    <a:p>
                      <a:pPr algn="ctr">
                        <a:lnSpc>
                          <a:spcPct val="107000"/>
                        </a:lnSpc>
                        <a:spcAft>
                          <a:spcPts val="0"/>
                        </a:spcAft>
                      </a:pPr>
                      <a:r>
                        <a:rPr lang="en-CA" sz="2000" dirty="0">
                          <a:effectLst/>
                          <a:latin typeface="+mj-lt"/>
                        </a:rPr>
                        <a:t>$250</a:t>
                      </a:r>
                    </a:p>
                  </a:txBody>
                  <a:tcPr marL="82174" marR="82174" marT="41087" marB="41087" anchor="ctr"/>
                </a:tc>
                <a:tc>
                  <a:txBody>
                    <a:bodyPr/>
                    <a:lstStyle/>
                    <a:p>
                      <a:pPr algn="ctr">
                        <a:lnSpc>
                          <a:spcPct val="107000"/>
                        </a:lnSpc>
                        <a:spcAft>
                          <a:spcPts val="0"/>
                        </a:spcAft>
                      </a:pPr>
                      <a:r>
                        <a:rPr lang="en-CA" sz="2000" dirty="0">
                          <a:effectLst/>
                          <a:latin typeface="+mj-lt"/>
                        </a:rPr>
                        <a:t>22,950</a:t>
                      </a:r>
                    </a:p>
                  </a:txBody>
                  <a:tcPr marL="82174" marR="82174" marT="41087" marB="41087" anchor="ctr"/>
                </a:tc>
                <a:tc>
                  <a:txBody>
                    <a:bodyPr/>
                    <a:lstStyle/>
                    <a:p>
                      <a:pPr algn="ctr">
                        <a:lnSpc>
                          <a:spcPct val="107000"/>
                        </a:lnSpc>
                        <a:spcAft>
                          <a:spcPts val="0"/>
                        </a:spcAft>
                      </a:pPr>
                      <a:r>
                        <a:rPr lang="en-CA" sz="2000" dirty="0">
                          <a:effectLst/>
                          <a:latin typeface="+mj-lt"/>
                        </a:rPr>
                        <a:t>25</a:t>
                      </a:r>
                    </a:p>
                  </a:txBody>
                  <a:tcPr marL="82174" marR="82174" marT="41087" marB="41087" anchor="ctr"/>
                </a:tc>
                <a:extLst>
                  <a:ext uri="{0D108BD9-81ED-4DB2-BD59-A6C34878D82A}">
                    <a16:rowId xmlns:a16="http://schemas.microsoft.com/office/drawing/2014/main" val="1567359941"/>
                  </a:ext>
                </a:extLst>
              </a:tr>
              <a:tr h="453044">
                <a:tc>
                  <a:txBody>
                    <a:bodyPr/>
                    <a:lstStyle/>
                    <a:p>
                      <a:pPr>
                        <a:lnSpc>
                          <a:spcPct val="107000"/>
                        </a:lnSpc>
                        <a:spcAft>
                          <a:spcPts val="800"/>
                        </a:spcAft>
                      </a:pPr>
                      <a:r>
                        <a:rPr lang="en-US" sz="1100">
                          <a:effectLst/>
                        </a:rPr>
                        <a:t>Less 3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ea typeface="+mn-ea"/>
                          <a:cs typeface="+mn-cs"/>
                        </a:rPr>
                        <a:t>1</a:t>
                      </a:r>
                      <a:endParaRPr lang="en-CA" sz="2000" dirty="0">
                        <a:effectLst/>
                        <a:latin typeface="+mj-lt"/>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0"/>
                        </a:spcAft>
                      </a:pPr>
                      <a:r>
                        <a:rPr lang="en-US" sz="2000" dirty="0">
                          <a:effectLst/>
                          <a:latin typeface="+mj-lt"/>
                        </a:rPr>
                        <a:t>E</a:t>
                      </a:r>
                      <a:endParaRPr lang="en-CA" sz="2000" dirty="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CA" sz="2000" dirty="0">
                          <a:effectLst/>
                          <a:latin typeface="+mj-lt"/>
                        </a:rPr>
                        <a:t>$1,750</a:t>
                      </a:r>
                    </a:p>
                  </a:txBody>
                  <a:tcPr marL="82174" marR="82174" marT="41087" marB="41087" anchor="ctr"/>
                </a:tc>
                <a:tc>
                  <a:txBody>
                    <a:bodyPr/>
                    <a:lstStyle/>
                    <a:p>
                      <a:pPr algn="ctr">
                        <a:lnSpc>
                          <a:spcPct val="107000"/>
                        </a:lnSpc>
                        <a:spcAft>
                          <a:spcPts val="0"/>
                        </a:spcAft>
                      </a:pPr>
                      <a:r>
                        <a:rPr lang="en-CA" sz="2000" dirty="0">
                          <a:effectLst/>
                          <a:latin typeface="+mj-lt"/>
                        </a:rPr>
                        <a:t>24,700</a:t>
                      </a:r>
                    </a:p>
                  </a:txBody>
                  <a:tcPr marL="82174" marR="82174" marT="41087" marB="41087" anchor="ctr"/>
                </a:tc>
                <a:tc>
                  <a:txBody>
                    <a:bodyPr/>
                    <a:lstStyle/>
                    <a:p>
                      <a:pPr algn="ctr">
                        <a:lnSpc>
                          <a:spcPct val="107000"/>
                        </a:lnSpc>
                        <a:spcAft>
                          <a:spcPts val="0"/>
                        </a:spcAft>
                      </a:pPr>
                      <a:r>
                        <a:rPr lang="en-CA" sz="2000" dirty="0">
                          <a:effectLst/>
                          <a:latin typeface="+mj-lt"/>
                        </a:rPr>
                        <a:t>24</a:t>
                      </a:r>
                    </a:p>
                  </a:txBody>
                  <a:tcPr marL="82174" marR="82174" marT="41087" marB="41087" anchor="ctr"/>
                </a:tc>
                <a:extLst>
                  <a:ext uri="{0D108BD9-81ED-4DB2-BD59-A6C34878D82A}">
                    <a16:rowId xmlns:a16="http://schemas.microsoft.com/office/drawing/2014/main" val="1611050896"/>
                  </a:ext>
                </a:extLst>
              </a:tr>
              <a:tr h="453044">
                <a:tc>
                  <a:txBody>
                    <a:bodyPr/>
                    <a:lstStyle/>
                    <a:p>
                      <a:pPr>
                        <a:lnSpc>
                          <a:spcPct val="107000"/>
                        </a:lnSpc>
                        <a:spcAft>
                          <a:spcPts val="800"/>
                        </a:spcAft>
                      </a:pPr>
                      <a:r>
                        <a:rPr lang="en-US" sz="1100">
                          <a:effectLst/>
                        </a:rPr>
                        <a:t>Less 4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ea typeface="+mn-ea"/>
                          <a:cs typeface="+mn-cs"/>
                        </a:rPr>
                        <a:t>1</a:t>
                      </a:r>
                      <a:endParaRPr lang="en-CA" sz="2000" dirty="0">
                        <a:effectLst/>
                        <a:latin typeface="+mj-lt"/>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0"/>
                        </a:spcAft>
                      </a:pPr>
                      <a:r>
                        <a:rPr lang="en-CA" sz="2000" dirty="0">
                          <a:effectLst/>
                          <a:latin typeface="+mj-lt"/>
                          <a:ea typeface="Calibri" panose="020F0502020204030204" pitchFamily="34" charset="0"/>
                          <a:cs typeface="Times New Roman" panose="02020603050405020304" pitchFamily="18" charset="0"/>
                        </a:rPr>
                        <a:t>E</a:t>
                      </a:r>
                    </a:p>
                  </a:txBody>
                  <a:tcPr marL="0" marR="0" marT="0" marB="0" anchor="ctr"/>
                </a:tc>
                <a:tc>
                  <a:txBody>
                    <a:bodyPr/>
                    <a:lstStyle/>
                    <a:p>
                      <a:pPr algn="ctr">
                        <a:lnSpc>
                          <a:spcPct val="107000"/>
                        </a:lnSpc>
                        <a:spcAft>
                          <a:spcPts val="0"/>
                        </a:spcAft>
                      </a:pPr>
                      <a:r>
                        <a:rPr lang="en-CA" sz="2000" dirty="0">
                          <a:effectLst/>
                          <a:latin typeface="+mj-lt"/>
                        </a:rPr>
                        <a:t>$1,750</a:t>
                      </a:r>
                    </a:p>
                  </a:txBody>
                  <a:tcPr marL="82174" marR="82174" marT="41087" marB="41087" anchor="ctr"/>
                </a:tc>
                <a:tc>
                  <a:txBody>
                    <a:bodyPr/>
                    <a:lstStyle/>
                    <a:p>
                      <a:pPr algn="ctr">
                        <a:lnSpc>
                          <a:spcPct val="107000"/>
                        </a:lnSpc>
                        <a:spcAft>
                          <a:spcPts val="0"/>
                        </a:spcAft>
                      </a:pPr>
                      <a:r>
                        <a:rPr lang="en-CA" sz="2000" dirty="0">
                          <a:effectLst/>
                          <a:latin typeface="+mj-lt"/>
                        </a:rPr>
                        <a:t>26,450</a:t>
                      </a:r>
                    </a:p>
                  </a:txBody>
                  <a:tcPr marL="82174" marR="82174" marT="41087" marB="41087" anchor="ctr"/>
                </a:tc>
                <a:tc>
                  <a:txBody>
                    <a:bodyPr/>
                    <a:lstStyle/>
                    <a:p>
                      <a:pPr algn="ctr">
                        <a:lnSpc>
                          <a:spcPct val="107000"/>
                        </a:lnSpc>
                        <a:spcAft>
                          <a:spcPts val="0"/>
                        </a:spcAft>
                      </a:pPr>
                      <a:r>
                        <a:rPr lang="en-CA" sz="2000" dirty="0">
                          <a:effectLst/>
                          <a:latin typeface="+mj-lt"/>
                        </a:rPr>
                        <a:t>23</a:t>
                      </a:r>
                    </a:p>
                  </a:txBody>
                  <a:tcPr marL="82174" marR="82174" marT="41087" marB="41087" anchor="ctr"/>
                </a:tc>
                <a:extLst>
                  <a:ext uri="{0D108BD9-81ED-4DB2-BD59-A6C34878D82A}">
                    <a16:rowId xmlns:a16="http://schemas.microsoft.com/office/drawing/2014/main" val="2627273817"/>
                  </a:ext>
                </a:extLst>
              </a:tr>
              <a:tr h="453044">
                <a:tc>
                  <a:txBody>
                    <a:bodyPr/>
                    <a:lstStyle/>
                    <a:p>
                      <a:pPr>
                        <a:lnSpc>
                          <a:spcPct val="107000"/>
                        </a:lnSpc>
                        <a:spcAft>
                          <a:spcPts val="800"/>
                        </a:spcAft>
                      </a:pPr>
                      <a:r>
                        <a:rPr lang="en-US" sz="1100">
                          <a:effectLst/>
                        </a:rPr>
                        <a:t>Less 5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rPr>
                        <a:t> 1</a:t>
                      </a:r>
                      <a:endParaRPr lang="en-CA" sz="2000" dirty="0">
                        <a:effectLst/>
                        <a:latin typeface="+mj-lt"/>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0"/>
                        </a:spcAft>
                      </a:pPr>
                      <a:r>
                        <a:rPr lang="en-US" sz="2000" dirty="0">
                          <a:effectLst/>
                          <a:latin typeface="+mj-lt"/>
                          <a:ea typeface="+mn-ea"/>
                          <a:cs typeface="+mn-cs"/>
                        </a:rPr>
                        <a:t>E</a:t>
                      </a:r>
                      <a:endParaRPr lang="en-CA" sz="2000" dirty="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a:ea typeface="+mn-ea"/>
                          <a:cs typeface="+mn-cs"/>
                        </a:rPr>
                        <a:t>$1,750</a:t>
                      </a:r>
                    </a:p>
                  </a:txBody>
                  <a:tcPr marL="82174" marR="82174" marT="41087" marB="41087" anchor="ctr"/>
                </a:tc>
                <a:tc>
                  <a:txBody>
                    <a:bodyPr/>
                    <a:lstStyle/>
                    <a:p>
                      <a:pPr algn="ctr">
                        <a:lnSpc>
                          <a:spcPct val="107000"/>
                        </a:lnSpc>
                        <a:spcAft>
                          <a:spcPts val="0"/>
                        </a:spcAft>
                      </a:pPr>
                      <a:r>
                        <a:rPr lang="en-CA" sz="2000" dirty="0">
                          <a:effectLst/>
                          <a:latin typeface="+mj-lt"/>
                        </a:rPr>
                        <a:t>28,200</a:t>
                      </a:r>
                    </a:p>
                  </a:txBody>
                  <a:tcPr marL="82174" marR="82174" marT="41087" marB="41087" anchor="ctr"/>
                </a:tc>
                <a:tc>
                  <a:txBody>
                    <a:bodyPr/>
                    <a:lstStyle/>
                    <a:p>
                      <a:pPr algn="ctr">
                        <a:lnSpc>
                          <a:spcPct val="107000"/>
                        </a:lnSpc>
                        <a:spcAft>
                          <a:spcPts val="0"/>
                        </a:spcAft>
                      </a:pPr>
                      <a:r>
                        <a:rPr lang="en-CA" sz="2000" dirty="0">
                          <a:effectLst/>
                          <a:latin typeface="+mj-lt"/>
                        </a:rPr>
                        <a:t>22</a:t>
                      </a:r>
                    </a:p>
                  </a:txBody>
                  <a:tcPr marL="82174" marR="82174" marT="41087" marB="41087" anchor="ctr"/>
                </a:tc>
                <a:extLst>
                  <a:ext uri="{0D108BD9-81ED-4DB2-BD59-A6C34878D82A}">
                    <a16:rowId xmlns:a16="http://schemas.microsoft.com/office/drawing/2014/main" val="603972681"/>
                  </a:ext>
                </a:extLst>
              </a:tr>
              <a:tr h="453044">
                <a:tc>
                  <a:txBody>
                    <a:bodyPr/>
                    <a:lstStyle/>
                    <a:p>
                      <a:pPr>
                        <a:lnSpc>
                          <a:spcPct val="107000"/>
                        </a:lnSpc>
                        <a:spcAft>
                          <a:spcPts val="800"/>
                        </a:spcAft>
                      </a:pPr>
                      <a:r>
                        <a:rPr lang="en-US" sz="1100">
                          <a:effectLst/>
                        </a:rPr>
                        <a:t>Less 6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rPr>
                        <a:t> 3</a:t>
                      </a:r>
                      <a:endParaRPr lang="en-CA" sz="2000" dirty="0">
                        <a:effectLst/>
                        <a:latin typeface="+mj-lt"/>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0"/>
                        </a:spcAft>
                      </a:pPr>
                      <a:r>
                        <a:rPr lang="en-US" sz="2000" dirty="0">
                          <a:effectLst/>
                          <a:latin typeface="+mj-lt"/>
                          <a:ea typeface="+mn-ea"/>
                          <a:cs typeface="+mn-cs"/>
                        </a:rPr>
                        <a:t>H</a:t>
                      </a:r>
                      <a:endParaRPr lang="en-CA" sz="2000" dirty="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CA" sz="2000" dirty="0">
                          <a:effectLst/>
                          <a:latin typeface="+mj-lt"/>
                        </a:rPr>
                        <a:t>$2,000</a:t>
                      </a:r>
                    </a:p>
                  </a:txBody>
                  <a:tcPr marL="82174" marR="82174" marT="41087" marB="41087" anchor="ctr"/>
                </a:tc>
                <a:tc>
                  <a:txBody>
                    <a:bodyPr/>
                    <a:lstStyle/>
                    <a:p>
                      <a:pPr algn="ctr">
                        <a:lnSpc>
                          <a:spcPct val="107000"/>
                        </a:lnSpc>
                        <a:spcAft>
                          <a:spcPts val="0"/>
                        </a:spcAft>
                      </a:pPr>
                      <a:r>
                        <a:rPr lang="en-CA" sz="2000" dirty="0">
                          <a:effectLst/>
                          <a:latin typeface="+mj-lt"/>
                        </a:rPr>
                        <a:t>30,200</a:t>
                      </a:r>
                    </a:p>
                  </a:txBody>
                  <a:tcPr marL="82174" marR="82174" marT="41087" marB="41087" anchor="ctr"/>
                </a:tc>
                <a:tc>
                  <a:txBody>
                    <a:bodyPr/>
                    <a:lstStyle/>
                    <a:p>
                      <a:pPr algn="ctr">
                        <a:lnSpc>
                          <a:spcPct val="107000"/>
                        </a:lnSpc>
                        <a:spcAft>
                          <a:spcPts val="0"/>
                        </a:spcAft>
                      </a:pPr>
                      <a:r>
                        <a:rPr lang="en-CA" sz="2000" dirty="0">
                          <a:effectLst/>
                          <a:latin typeface="+mj-lt"/>
                        </a:rPr>
                        <a:t>21</a:t>
                      </a:r>
                    </a:p>
                  </a:txBody>
                  <a:tcPr marL="82174" marR="82174" marT="41087" marB="41087" anchor="ctr"/>
                </a:tc>
                <a:extLst>
                  <a:ext uri="{0D108BD9-81ED-4DB2-BD59-A6C34878D82A}">
                    <a16:rowId xmlns:a16="http://schemas.microsoft.com/office/drawing/2014/main" val="3283413354"/>
                  </a:ext>
                </a:extLst>
              </a:tr>
              <a:tr h="453044">
                <a:tc>
                  <a:txBody>
                    <a:bodyPr/>
                    <a:lstStyle/>
                    <a:p>
                      <a:pPr>
                        <a:lnSpc>
                          <a:spcPct val="107000"/>
                        </a:lnSpc>
                        <a:spcAft>
                          <a:spcPts val="800"/>
                        </a:spcAft>
                      </a:pPr>
                      <a:r>
                        <a:rPr lang="en-US" sz="1100">
                          <a:effectLst/>
                        </a:rPr>
                        <a:t>Less 7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rPr>
                        <a:t> 3</a:t>
                      </a:r>
                      <a:endParaRPr lang="en-CA" sz="2000" dirty="0">
                        <a:effectLst/>
                        <a:latin typeface="+mj-lt"/>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0"/>
                        </a:spcAft>
                      </a:pPr>
                      <a:r>
                        <a:rPr lang="en-US" sz="2000" dirty="0">
                          <a:effectLst/>
                          <a:latin typeface="+mj-lt"/>
                          <a:ea typeface="+mn-ea"/>
                          <a:cs typeface="+mn-cs"/>
                        </a:rPr>
                        <a:t>H</a:t>
                      </a:r>
                      <a:endParaRPr lang="en-CA" sz="2000" dirty="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a:ea typeface="+mn-ea"/>
                          <a:cs typeface="+mn-cs"/>
                        </a:rPr>
                        <a:t>$2,000</a:t>
                      </a:r>
                    </a:p>
                  </a:txBody>
                  <a:tcPr marL="82174" marR="82174" marT="41087" marB="41087" anchor="ctr"/>
                </a:tc>
                <a:tc>
                  <a:txBody>
                    <a:bodyPr/>
                    <a:lstStyle/>
                    <a:p>
                      <a:pPr algn="ctr">
                        <a:lnSpc>
                          <a:spcPct val="107000"/>
                        </a:lnSpc>
                        <a:spcAft>
                          <a:spcPts val="0"/>
                        </a:spcAft>
                      </a:pPr>
                      <a:r>
                        <a:rPr lang="en-CA" sz="2000" dirty="0">
                          <a:effectLst/>
                          <a:latin typeface="+mj-lt"/>
                        </a:rPr>
                        <a:t>32,200</a:t>
                      </a:r>
                    </a:p>
                  </a:txBody>
                  <a:tcPr marL="82174" marR="82174" marT="41087" marB="41087" anchor="ctr"/>
                </a:tc>
                <a:tc>
                  <a:txBody>
                    <a:bodyPr/>
                    <a:lstStyle/>
                    <a:p>
                      <a:pPr algn="ctr">
                        <a:lnSpc>
                          <a:spcPct val="107000"/>
                        </a:lnSpc>
                        <a:spcAft>
                          <a:spcPts val="0"/>
                        </a:spcAft>
                      </a:pPr>
                      <a:r>
                        <a:rPr lang="en-CA" sz="2000" dirty="0">
                          <a:effectLst/>
                          <a:latin typeface="+mj-lt"/>
                        </a:rPr>
                        <a:t>20</a:t>
                      </a:r>
                    </a:p>
                  </a:txBody>
                  <a:tcPr marL="82174" marR="82174" marT="41087" marB="41087" anchor="ctr"/>
                </a:tc>
                <a:extLst>
                  <a:ext uri="{0D108BD9-81ED-4DB2-BD59-A6C34878D82A}">
                    <a16:rowId xmlns:a16="http://schemas.microsoft.com/office/drawing/2014/main" val="2563069280"/>
                  </a:ext>
                </a:extLst>
              </a:tr>
              <a:tr h="453044">
                <a:tc>
                  <a:txBody>
                    <a:bodyPr/>
                    <a:lstStyle/>
                    <a:p>
                      <a:pPr>
                        <a:lnSpc>
                          <a:spcPct val="107000"/>
                        </a:lnSpc>
                        <a:spcAft>
                          <a:spcPts val="800"/>
                        </a:spcAft>
                      </a:pPr>
                      <a:r>
                        <a:rPr lang="en-US" sz="1000">
                          <a:effectLst/>
                        </a:rPr>
                        <a:t>Less 8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rPr>
                        <a:t> 3</a:t>
                      </a:r>
                      <a:endParaRPr lang="en-CA" sz="2000" dirty="0">
                        <a:effectLst/>
                        <a:latin typeface="+mj-lt"/>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0"/>
                        </a:spcAft>
                      </a:pPr>
                      <a:r>
                        <a:rPr lang="en-US" sz="2000" dirty="0">
                          <a:effectLst/>
                          <a:latin typeface="+mj-lt"/>
                          <a:ea typeface="+mn-ea"/>
                          <a:cs typeface="+mn-cs"/>
                        </a:rPr>
                        <a:t>H</a:t>
                      </a:r>
                      <a:endParaRPr lang="en-CA" sz="2000" dirty="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a:ea typeface="+mn-ea"/>
                          <a:cs typeface="+mn-cs"/>
                        </a:rPr>
                        <a:t>$2,000</a:t>
                      </a:r>
                    </a:p>
                  </a:txBody>
                  <a:tcPr marL="82174" marR="82174" marT="41087" marB="41087" anchor="ctr"/>
                </a:tc>
                <a:tc>
                  <a:txBody>
                    <a:bodyPr/>
                    <a:lstStyle/>
                    <a:p>
                      <a:pPr algn="ctr">
                        <a:lnSpc>
                          <a:spcPct val="107000"/>
                        </a:lnSpc>
                        <a:spcAft>
                          <a:spcPts val="0"/>
                        </a:spcAft>
                      </a:pPr>
                      <a:r>
                        <a:rPr lang="en-CA" sz="2000" dirty="0">
                          <a:effectLst/>
                          <a:latin typeface="+mj-lt"/>
                        </a:rPr>
                        <a:t>34,200</a:t>
                      </a:r>
                    </a:p>
                  </a:txBody>
                  <a:tcPr marL="82174" marR="82174" marT="41087" marB="41087" anchor="ctr"/>
                </a:tc>
                <a:tc>
                  <a:txBody>
                    <a:bodyPr/>
                    <a:lstStyle/>
                    <a:p>
                      <a:pPr algn="ctr">
                        <a:lnSpc>
                          <a:spcPct val="107000"/>
                        </a:lnSpc>
                        <a:spcAft>
                          <a:spcPts val="0"/>
                        </a:spcAft>
                      </a:pPr>
                      <a:r>
                        <a:rPr lang="en-CA" sz="2000" dirty="0">
                          <a:effectLst/>
                          <a:latin typeface="+mj-lt"/>
                        </a:rPr>
                        <a:t>19</a:t>
                      </a:r>
                    </a:p>
                  </a:txBody>
                  <a:tcPr marL="82174" marR="82174" marT="41087" marB="41087" anchor="ctr"/>
                </a:tc>
                <a:extLst>
                  <a:ext uri="{0D108BD9-81ED-4DB2-BD59-A6C34878D82A}">
                    <a16:rowId xmlns:a16="http://schemas.microsoft.com/office/drawing/2014/main" val="681499479"/>
                  </a:ext>
                </a:extLst>
              </a:tr>
              <a:tr h="453044">
                <a:tc>
                  <a:txBody>
                    <a:bodyPr/>
                    <a:lstStyle/>
                    <a:p>
                      <a:pPr>
                        <a:lnSpc>
                          <a:spcPct val="107000"/>
                        </a:lnSpc>
                        <a:spcAft>
                          <a:spcPts val="800"/>
                        </a:spcAft>
                      </a:pPr>
                      <a:r>
                        <a:rPr lang="en-US" sz="1100">
                          <a:effectLst/>
                        </a:rPr>
                        <a:t>Less 9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2000">
                          <a:effectLst/>
                          <a:latin typeface="+mj-lt"/>
                        </a:rPr>
                        <a:t> </a:t>
                      </a:r>
                      <a:endParaRPr lang="en-CA" sz="2000">
                        <a:effectLst/>
                        <a:latin typeface="+mj-lt"/>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US" sz="2000">
                          <a:effectLst/>
                          <a:latin typeface="+mj-lt"/>
                        </a:rPr>
                        <a:t> </a:t>
                      </a:r>
                      <a:endParaRPr lang="en-CA" sz="200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pPr>
                      <a:endParaRPr lang="en-CA" sz="2000" dirty="0">
                        <a:effectLst/>
                        <a:latin typeface="+mj-lt"/>
                      </a:endParaRPr>
                    </a:p>
                  </a:txBody>
                  <a:tcPr marL="82174" marR="82174" marT="41087" marB="41087" anchor="ctr"/>
                </a:tc>
                <a:tc>
                  <a:txBody>
                    <a:bodyPr/>
                    <a:lstStyle/>
                    <a:p>
                      <a:pPr algn="ctr">
                        <a:lnSpc>
                          <a:spcPct val="107000"/>
                        </a:lnSpc>
                      </a:pPr>
                      <a:endParaRPr lang="en-CA" sz="2000" dirty="0">
                        <a:effectLst/>
                        <a:latin typeface="+mj-lt"/>
                      </a:endParaRPr>
                    </a:p>
                  </a:txBody>
                  <a:tcPr marL="82174" marR="82174" marT="41087" marB="41087" anchor="ctr"/>
                </a:tc>
                <a:tc>
                  <a:txBody>
                    <a:bodyPr/>
                    <a:lstStyle/>
                    <a:p>
                      <a:pPr algn="ctr">
                        <a:lnSpc>
                          <a:spcPct val="107000"/>
                        </a:lnSpc>
                      </a:pPr>
                      <a:endParaRPr lang="en-CA" sz="2000" dirty="0">
                        <a:effectLst/>
                        <a:latin typeface="+mj-lt"/>
                      </a:endParaRPr>
                    </a:p>
                  </a:txBody>
                  <a:tcPr marL="82174" marR="82174" marT="41087" marB="41087" anchor="ctr"/>
                </a:tc>
                <a:extLst>
                  <a:ext uri="{0D108BD9-81ED-4DB2-BD59-A6C34878D82A}">
                    <a16:rowId xmlns:a16="http://schemas.microsoft.com/office/drawing/2014/main" val="1058959822"/>
                  </a:ext>
                </a:extLst>
              </a:tr>
            </a:tbl>
          </a:graphicData>
        </a:graphic>
      </p:graphicFrame>
      <p:sp>
        <p:nvSpPr>
          <p:cNvPr id="10" name="Down Arrow 9"/>
          <p:cNvSpPr/>
          <p:nvPr/>
        </p:nvSpPr>
        <p:spPr>
          <a:xfrm>
            <a:off x="381000" y="2339354"/>
            <a:ext cx="8864316" cy="4221602"/>
          </a:xfrm>
          <a:prstGeom prst="downArrow">
            <a:avLst>
              <a:gd name="adj1" fmla="val 79800"/>
              <a:gd name="adj2" fmla="val 2710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4000" dirty="0">
                <a:solidFill>
                  <a:srgbClr val="FF0000"/>
                </a:solidFill>
              </a:rPr>
              <a:t>Scroll this graphic down for </a:t>
            </a:r>
            <a:r>
              <a:rPr lang="en-CA" sz="4000" b="1" u="sng" dirty="0">
                <a:solidFill>
                  <a:srgbClr val="FF0000"/>
                </a:solidFill>
              </a:rPr>
              <a:t>two</a:t>
            </a:r>
            <a:r>
              <a:rPr lang="en-CA" sz="4000" dirty="0">
                <a:solidFill>
                  <a:srgbClr val="FF0000"/>
                </a:solidFill>
              </a:rPr>
              <a:t> days</a:t>
            </a:r>
            <a:r>
              <a:rPr lang="en-CA" sz="4000" dirty="0"/>
              <a:t>, one day at a time</a:t>
            </a:r>
          </a:p>
        </p:txBody>
      </p:sp>
    </p:spTree>
    <p:extLst>
      <p:ext uri="{BB962C8B-B14F-4D97-AF65-F5344CB8AC3E}">
        <p14:creationId xmlns:p14="http://schemas.microsoft.com/office/powerpoint/2010/main" val="581733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34539" cy="1143000"/>
          </a:xfrm>
        </p:spPr>
        <p:txBody>
          <a:bodyPr>
            <a:normAutofit/>
          </a:bodyPr>
          <a:lstStyle/>
          <a:p>
            <a:r>
              <a:rPr lang="en-US" sz="3200" dirty="0"/>
              <a:t>Our network after crashing A and then another A, </a:t>
            </a:r>
            <a:r>
              <a:rPr lang="en-US" sz="3200" b="1" dirty="0"/>
              <a:t>then E and another E</a:t>
            </a:r>
          </a:p>
        </p:txBody>
      </p:sp>
      <p:sp>
        <p:nvSpPr>
          <p:cNvPr id="3" name="Slide Number Placeholder 2"/>
          <p:cNvSpPr>
            <a:spLocks noGrp="1"/>
          </p:cNvSpPr>
          <p:nvPr>
            <p:ph type="sldNum" sz="quarter" idx="10"/>
          </p:nvPr>
        </p:nvSpPr>
        <p:spPr>
          <a:xfrm>
            <a:off x="7924800" y="5746750"/>
            <a:ext cx="762000" cy="365125"/>
          </a:xfrm>
        </p:spPr>
        <p:txBody>
          <a:bodyPr/>
          <a:lstStyle/>
          <a:p>
            <a:pPr>
              <a:defRPr/>
            </a:pPr>
            <a:fld id="{F884FA92-480B-47F7-AE0E-CCD2E8D3A379}" type="slidenum">
              <a:rPr lang="en-US" smtClean="0"/>
              <a:pPr>
                <a:defRPr/>
              </a:pPr>
              <a:t>26</a:t>
            </a:fld>
            <a:endParaRPr lang="en-US" dirty="0"/>
          </a:p>
        </p:txBody>
      </p:sp>
      <p:pic>
        <p:nvPicPr>
          <p:cNvPr id="4" name="Picture 3" descr="FG_10_014"/>
          <p:cNvPicPr>
            <a:picLocks noChangeAspect="1" noChangeArrowheads="1"/>
          </p:cNvPicPr>
          <p:nvPr/>
        </p:nvPicPr>
        <p:blipFill>
          <a:blip r:embed="rId2"/>
          <a:srcRect/>
          <a:stretch>
            <a:fillRect/>
          </a:stretch>
        </p:blipFill>
        <p:spPr bwMode="auto">
          <a:xfrm>
            <a:off x="533400" y="1219200"/>
            <a:ext cx="8159750" cy="5029200"/>
          </a:xfrm>
          <a:prstGeom prst="rect">
            <a:avLst/>
          </a:prstGeom>
          <a:noFill/>
          <a:ln w="9525">
            <a:noFill/>
            <a:miter lim="800000"/>
            <a:headEnd/>
            <a:tailEnd/>
          </a:ln>
        </p:spPr>
      </p:pic>
      <p:sp>
        <p:nvSpPr>
          <p:cNvPr id="6" name="TextBox 5"/>
          <p:cNvSpPr txBox="1"/>
          <p:nvPr/>
        </p:nvSpPr>
        <p:spPr>
          <a:xfrm>
            <a:off x="2829690" y="1485786"/>
            <a:ext cx="228600" cy="369332"/>
          </a:xfrm>
          <a:prstGeom prst="rect">
            <a:avLst/>
          </a:prstGeom>
          <a:solidFill>
            <a:schemeClr val="bg1"/>
          </a:solidFill>
        </p:spPr>
        <p:txBody>
          <a:bodyPr wrap="square" rtlCol="0">
            <a:spAutoFit/>
          </a:bodyPr>
          <a:lstStyle/>
          <a:p>
            <a:r>
              <a:rPr lang="en-US" dirty="0"/>
              <a:t>7</a:t>
            </a:r>
          </a:p>
        </p:txBody>
      </p:sp>
      <p:sp>
        <p:nvSpPr>
          <p:cNvPr id="7" name="TextBox 6"/>
          <p:cNvSpPr txBox="1"/>
          <p:nvPr/>
        </p:nvSpPr>
        <p:spPr>
          <a:xfrm>
            <a:off x="2811381" y="3057832"/>
            <a:ext cx="228600" cy="369332"/>
          </a:xfrm>
          <a:prstGeom prst="rect">
            <a:avLst/>
          </a:prstGeom>
          <a:solidFill>
            <a:schemeClr val="bg1"/>
          </a:solidFill>
        </p:spPr>
        <p:txBody>
          <a:bodyPr wrap="square" rtlCol="0">
            <a:spAutoFit/>
          </a:bodyPr>
          <a:lstStyle/>
          <a:p>
            <a:r>
              <a:rPr lang="en-US" dirty="0"/>
              <a:t>3</a:t>
            </a:r>
          </a:p>
        </p:txBody>
      </p:sp>
      <p:sp>
        <p:nvSpPr>
          <p:cNvPr id="9" name="TextBox 8"/>
          <p:cNvSpPr txBox="1"/>
          <p:nvPr/>
        </p:nvSpPr>
        <p:spPr>
          <a:xfrm>
            <a:off x="4857652" y="3057832"/>
            <a:ext cx="304800" cy="369332"/>
          </a:xfrm>
          <a:prstGeom prst="rect">
            <a:avLst/>
          </a:prstGeom>
          <a:solidFill>
            <a:schemeClr val="bg1"/>
          </a:solidFill>
        </p:spPr>
        <p:txBody>
          <a:bodyPr wrap="square" rtlCol="0">
            <a:spAutoFit/>
          </a:bodyPr>
          <a:lstStyle/>
          <a:p>
            <a:r>
              <a:rPr lang="en-US" dirty="0"/>
              <a:t>7</a:t>
            </a:r>
          </a:p>
        </p:txBody>
      </p:sp>
      <p:sp>
        <p:nvSpPr>
          <p:cNvPr id="10" name="TextBox 9"/>
          <p:cNvSpPr txBox="1"/>
          <p:nvPr/>
        </p:nvSpPr>
        <p:spPr>
          <a:xfrm>
            <a:off x="6096000" y="1476926"/>
            <a:ext cx="228600" cy="369332"/>
          </a:xfrm>
          <a:prstGeom prst="rect">
            <a:avLst/>
          </a:prstGeom>
          <a:solidFill>
            <a:schemeClr val="bg1"/>
          </a:solidFill>
        </p:spPr>
        <p:txBody>
          <a:bodyPr wrap="square" rtlCol="0">
            <a:spAutoFit/>
          </a:bodyPr>
          <a:lstStyle/>
          <a:p>
            <a:r>
              <a:rPr lang="en-US" dirty="0"/>
              <a:t>4</a:t>
            </a:r>
          </a:p>
        </p:txBody>
      </p:sp>
      <p:sp>
        <p:nvSpPr>
          <p:cNvPr id="11" name="TextBox 10"/>
          <p:cNvSpPr txBox="1"/>
          <p:nvPr/>
        </p:nvSpPr>
        <p:spPr>
          <a:xfrm>
            <a:off x="6076325" y="4639882"/>
            <a:ext cx="228600" cy="369332"/>
          </a:xfrm>
          <a:prstGeom prst="rect">
            <a:avLst/>
          </a:prstGeom>
          <a:solidFill>
            <a:schemeClr val="bg1"/>
          </a:solidFill>
        </p:spPr>
        <p:txBody>
          <a:bodyPr wrap="square" rtlCol="0">
            <a:spAutoFit/>
          </a:bodyPr>
          <a:lstStyle/>
          <a:p>
            <a:r>
              <a:rPr lang="en-US" dirty="0"/>
              <a:t>6</a:t>
            </a:r>
          </a:p>
        </p:txBody>
      </p:sp>
      <p:sp>
        <p:nvSpPr>
          <p:cNvPr id="12" name="TextBox 11"/>
          <p:cNvSpPr txBox="1"/>
          <p:nvPr/>
        </p:nvSpPr>
        <p:spPr>
          <a:xfrm>
            <a:off x="8077200" y="3056798"/>
            <a:ext cx="304800" cy="369332"/>
          </a:xfrm>
          <a:prstGeom prst="rect">
            <a:avLst/>
          </a:prstGeom>
          <a:solidFill>
            <a:schemeClr val="bg1"/>
          </a:solidFill>
        </p:spPr>
        <p:txBody>
          <a:bodyPr wrap="square" rtlCol="0">
            <a:spAutoFit/>
          </a:bodyPr>
          <a:lstStyle/>
          <a:p>
            <a:r>
              <a:rPr lang="en-US" dirty="0"/>
              <a:t>8</a:t>
            </a:r>
          </a:p>
        </p:txBody>
      </p:sp>
      <p:sp>
        <p:nvSpPr>
          <p:cNvPr id="8" name="TextBox 7"/>
          <p:cNvSpPr txBox="1"/>
          <p:nvPr/>
        </p:nvSpPr>
        <p:spPr>
          <a:xfrm>
            <a:off x="533400" y="2819400"/>
            <a:ext cx="304800" cy="369332"/>
          </a:xfrm>
          <a:prstGeom prst="rect">
            <a:avLst/>
          </a:prstGeom>
          <a:noFill/>
        </p:spPr>
        <p:txBody>
          <a:bodyPr wrap="square" rtlCol="0">
            <a:spAutoFit/>
          </a:bodyPr>
          <a:lstStyle/>
          <a:p>
            <a:r>
              <a:rPr lang="en-US" dirty="0"/>
              <a:t>0</a:t>
            </a:r>
          </a:p>
        </p:txBody>
      </p:sp>
      <p:sp>
        <p:nvSpPr>
          <p:cNvPr id="13" name="TextBox 12"/>
          <p:cNvSpPr txBox="1"/>
          <p:nvPr/>
        </p:nvSpPr>
        <p:spPr>
          <a:xfrm>
            <a:off x="1143000" y="2819400"/>
            <a:ext cx="228600" cy="369332"/>
          </a:xfrm>
          <a:prstGeom prst="rect">
            <a:avLst/>
          </a:prstGeom>
          <a:noFill/>
        </p:spPr>
        <p:txBody>
          <a:bodyPr wrap="square" rtlCol="0">
            <a:spAutoFit/>
          </a:bodyPr>
          <a:lstStyle/>
          <a:p>
            <a:r>
              <a:rPr lang="en-US" dirty="0"/>
              <a:t>3</a:t>
            </a:r>
          </a:p>
        </p:txBody>
      </p:sp>
      <p:sp>
        <p:nvSpPr>
          <p:cNvPr id="14" name="TextBox 13"/>
          <p:cNvSpPr txBox="1"/>
          <p:nvPr/>
        </p:nvSpPr>
        <p:spPr>
          <a:xfrm>
            <a:off x="2562990" y="1230725"/>
            <a:ext cx="228600" cy="369332"/>
          </a:xfrm>
          <a:prstGeom prst="rect">
            <a:avLst/>
          </a:prstGeom>
          <a:noFill/>
        </p:spPr>
        <p:txBody>
          <a:bodyPr wrap="square" rtlCol="0">
            <a:spAutoFit/>
          </a:bodyPr>
          <a:lstStyle/>
          <a:p>
            <a:r>
              <a:rPr lang="en-US" dirty="0"/>
              <a:t>3</a:t>
            </a:r>
          </a:p>
        </p:txBody>
      </p:sp>
      <p:sp>
        <p:nvSpPr>
          <p:cNvPr id="15" name="TextBox 14"/>
          <p:cNvSpPr txBox="1"/>
          <p:nvPr/>
        </p:nvSpPr>
        <p:spPr>
          <a:xfrm>
            <a:off x="3048000" y="1237488"/>
            <a:ext cx="533400" cy="369332"/>
          </a:xfrm>
          <a:prstGeom prst="rect">
            <a:avLst/>
          </a:prstGeom>
          <a:noFill/>
        </p:spPr>
        <p:txBody>
          <a:bodyPr wrap="square" rtlCol="0">
            <a:spAutoFit/>
          </a:bodyPr>
          <a:lstStyle/>
          <a:p>
            <a:r>
              <a:rPr lang="en-US" dirty="0"/>
              <a:t>10</a:t>
            </a:r>
          </a:p>
        </p:txBody>
      </p:sp>
      <p:sp>
        <p:nvSpPr>
          <p:cNvPr id="16" name="TextBox 15"/>
          <p:cNvSpPr txBox="1"/>
          <p:nvPr/>
        </p:nvSpPr>
        <p:spPr>
          <a:xfrm>
            <a:off x="2476500" y="2729585"/>
            <a:ext cx="228600" cy="369332"/>
          </a:xfrm>
          <a:prstGeom prst="rect">
            <a:avLst/>
          </a:prstGeom>
          <a:noFill/>
        </p:spPr>
        <p:txBody>
          <a:bodyPr wrap="square" rtlCol="0">
            <a:spAutoFit/>
          </a:bodyPr>
          <a:lstStyle/>
          <a:p>
            <a:r>
              <a:rPr lang="en-US" dirty="0"/>
              <a:t>3</a:t>
            </a:r>
          </a:p>
        </p:txBody>
      </p:sp>
      <p:sp>
        <p:nvSpPr>
          <p:cNvPr id="17" name="TextBox 16"/>
          <p:cNvSpPr txBox="1"/>
          <p:nvPr/>
        </p:nvSpPr>
        <p:spPr>
          <a:xfrm>
            <a:off x="2476500" y="4304326"/>
            <a:ext cx="228600" cy="369332"/>
          </a:xfrm>
          <a:prstGeom prst="rect">
            <a:avLst/>
          </a:prstGeom>
          <a:noFill/>
        </p:spPr>
        <p:txBody>
          <a:bodyPr wrap="square" rtlCol="0">
            <a:spAutoFit/>
          </a:bodyPr>
          <a:lstStyle/>
          <a:p>
            <a:r>
              <a:rPr lang="en-US" dirty="0"/>
              <a:t>3</a:t>
            </a:r>
          </a:p>
        </p:txBody>
      </p:sp>
      <p:sp>
        <p:nvSpPr>
          <p:cNvPr id="18" name="TextBox 17"/>
          <p:cNvSpPr txBox="1"/>
          <p:nvPr/>
        </p:nvSpPr>
        <p:spPr>
          <a:xfrm>
            <a:off x="3079214" y="2729585"/>
            <a:ext cx="228600" cy="369332"/>
          </a:xfrm>
          <a:prstGeom prst="rect">
            <a:avLst/>
          </a:prstGeom>
          <a:noFill/>
        </p:spPr>
        <p:txBody>
          <a:bodyPr wrap="square" rtlCol="0">
            <a:spAutoFit/>
          </a:bodyPr>
          <a:lstStyle/>
          <a:p>
            <a:r>
              <a:rPr lang="en-US" dirty="0"/>
              <a:t>6</a:t>
            </a:r>
          </a:p>
        </p:txBody>
      </p:sp>
      <p:sp>
        <p:nvSpPr>
          <p:cNvPr id="19" name="TextBox 18"/>
          <p:cNvSpPr txBox="1"/>
          <p:nvPr/>
        </p:nvSpPr>
        <p:spPr>
          <a:xfrm>
            <a:off x="3077393" y="4320911"/>
            <a:ext cx="495300" cy="369332"/>
          </a:xfrm>
          <a:prstGeom prst="rect">
            <a:avLst/>
          </a:prstGeom>
          <a:noFill/>
        </p:spPr>
        <p:txBody>
          <a:bodyPr wrap="square" rtlCol="0">
            <a:spAutoFit/>
          </a:bodyPr>
          <a:lstStyle/>
          <a:p>
            <a:r>
              <a:rPr lang="en-US" dirty="0"/>
              <a:t>8</a:t>
            </a:r>
          </a:p>
        </p:txBody>
      </p:sp>
      <p:sp>
        <p:nvSpPr>
          <p:cNvPr id="20" name="TextBox 19"/>
          <p:cNvSpPr txBox="1"/>
          <p:nvPr/>
        </p:nvSpPr>
        <p:spPr>
          <a:xfrm>
            <a:off x="5736116" y="1172208"/>
            <a:ext cx="588484" cy="369332"/>
          </a:xfrm>
          <a:prstGeom prst="rect">
            <a:avLst/>
          </a:prstGeom>
          <a:noFill/>
        </p:spPr>
        <p:txBody>
          <a:bodyPr wrap="square" rtlCol="0">
            <a:spAutoFit/>
          </a:bodyPr>
          <a:lstStyle/>
          <a:p>
            <a:r>
              <a:rPr lang="en-US" dirty="0"/>
              <a:t>10</a:t>
            </a:r>
          </a:p>
        </p:txBody>
      </p:sp>
      <p:sp>
        <p:nvSpPr>
          <p:cNvPr id="21" name="TextBox 20"/>
          <p:cNvSpPr txBox="1"/>
          <p:nvPr/>
        </p:nvSpPr>
        <p:spPr>
          <a:xfrm>
            <a:off x="6324600" y="1180978"/>
            <a:ext cx="533400" cy="369332"/>
          </a:xfrm>
          <a:prstGeom prst="rect">
            <a:avLst/>
          </a:prstGeom>
          <a:noFill/>
        </p:spPr>
        <p:txBody>
          <a:bodyPr wrap="square" rtlCol="0">
            <a:spAutoFit/>
          </a:bodyPr>
          <a:lstStyle/>
          <a:p>
            <a:r>
              <a:rPr lang="en-US" dirty="0"/>
              <a:t>14</a:t>
            </a:r>
          </a:p>
        </p:txBody>
      </p:sp>
      <p:sp>
        <p:nvSpPr>
          <p:cNvPr id="22" name="TextBox 21"/>
          <p:cNvSpPr txBox="1"/>
          <p:nvPr/>
        </p:nvSpPr>
        <p:spPr>
          <a:xfrm>
            <a:off x="4515998" y="2751619"/>
            <a:ext cx="532864" cy="369332"/>
          </a:xfrm>
          <a:prstGeom prst="rect">
            <a:avLst/>
          </a:prstGeom>
          <a:noFill/>
        </p:spPr>
        <p:txBody>
          <a:bodyPr wrap="square" rtlCol="0">
            <a:spAutoFit/>
          </a:bodyPr>
          <a:lstStyle/>
          <a:p>
            <a:r>
              <a:rPr lang="en-US" dirty="0"/>
              <a:t>8</a:t>
            </a:r>
          </a:p>
        </p:txBody>
      </p:sp>
      <p:sp>
        <p:nvSpPr>
          <p:cNvPr id="23" name="TextBox 22"/>
          <p:cNvSpPr txBox="1"/>
          <p:nvPr/>
        </p:nvSpPr>
        <p:spPr>
          <a:xfrm>
            <a:off x="5118712" y="2751619"/>
            <a:ext cx="481988" cy="369332"/>
          </a:xfrm>
          <a:prstGeom prst="rect">
            <a:avLst/>
          </a:prstGeom>
          <a:noFill/>
        </p:spPr>
        <p:txBody>
          <a:bodyPr wrap="square" rtlCol="0">
            <a:spAutoFit/>
          </a:bodyPr>
          <a:lstStyle/>
          <a:p>
            <a:r>
              <a:rPr lang="en-US" dirty="0"/>
              <a:t>15</a:t>
            </a:r>
          </a:p>
        </p:txBody>
      </p:sp>
      <p:sp>
        <p:nvSpPr>
          <p:cNvPr id="24" name="TextBox 23"/>
          <p:cNvSpPr txBox="1"/>
          <p:nvPr/>
        </p:nvSpPr>
        <p:spPr>
          <a:xfrm>
            <a:off x="5720508" y="4355068"/>
            <a:ext cx="481988" cy="369332"/>
          </a:xfrm>
          <a:prstGeom prst="rect">
            <a:avLst/>
          </a:prstGeom>
          <a:noFill/>
        </p:spPr>
        <p:txBody>
          <a:bodyPr wrap="square" rtlCol="0">
            <a:spAutoFit/>
          </a:bodyPr>
          <a:lstStyle/>
          <a:p>
            <a:r>
              <a:rPr lang="en-US" dirty="0"/>
              <a:t>8</a:t>
            </a:r>
          </a:p>
        </p:txBody>
      </p:sp>
      <p:sp>
        <p:nvSpPr>
          <p:cNvPr id="25" name="TextBox 24"/>
          <p:cNvSpPr txBox="1"/>
          <p:nvPr/>
        </p:nvSpPr>
        <p:spPr>
          <a:xfrm>
            <a:off x="6259875" y="4335830"/>
            <a:ext cx="481988" cy="369332"/>
          </a:xfrm>
          <a:prstGeom prst="rect">
            <a:avLst/>
          </a:prstGeom>
          <a:noFill/>
        </p:spPr>
        <p:txBody>
          <a:bodyPr wrap="square" rtlCol="0">
            <a:spAutoFit/>
          </a:bodyPr>
          <a:lstStyle/>
          <a:p>
            <a:r>
              <a:rPr lang="en-US" dirty="0"/>
              <a:t>14</a:t>
            </a:r>
          </a:p>
        </p:txBody>
      </p:sp>
      <p:sp>
        <p:nvSpPr>
          <p:cNvPr id="26" name="TextBox 25"/>
          <p:cNvSpPr txBox="1"/>
          <p:nvPr/>
        </p:nvSpPr>
        <p:spPr>
          <a:xfrm>
            <a:off x="7728791" y="2761089"/>
            <a:ext cx="481988" cy="369332"/>
          </a:xfrm>
          <a:prstGeom prst="rect">
            <a:avLst/>
          </a:prstGeom>
          <a:noFill/>
        </p:spPr>
        <p:txBody>
          <a:bodyPr wrap="square" rtlCol="0">
            <a:spAutoFit/>
          </a:bodyPr>
          <a:lstStyle/>
          <a:p>
            <a:r>
              <a:rPr lang="en-US" dirty="0"/>
              <a:t>15</a:t>
            </a:r>
          </a:p>
        </p:txBody>
      </p:sp>
      <p:sp>
        <p:nvSpPr>
          <p:cNvPr id="27" name="TextBox 26"/>
          <p:cNvSpPr txBox="1"/>
          <p:nvPr/>
        </p:nvSpPr>
        <p:spPr>
          <a:xfrm>
            <a:off x="8255306" y="2761089"/>
            <a:ext cx="481988" cy="369332"/>
          </a:xfrm>
          <a:prstGeom prst="rect">
            <a:avLst/>
          </a:prstGeom>
          <a:noFill/>
        </p:spPr>
        <p:txBody>
          <a:bodyPr wrap="square" rtlCol="0">
            <a:spAutoFit/>
          </a:bodyPr>
          <a:lstStyle/>
          <a:p>
            <a:r>
              <a:rPr lang="en-US" dirty="0"/>
              <a:t>23</a:t>
            </a:r>
          </a:p>
        </p:txBody>
      </p:sp>
      <p:sp>
        <p:nvSpPr>
          <p:cNvPr id="28" name="TextBox 27"/>
          <p:cNvSpPr txBox="1"/>
          <p:nvPr/>
        </p:nvSpPr>
        <p:spPr>
          <a:xfrm>
            <a:off x="8261656" y="3098917"/>
            <a:ext cx="481988" cy="369332"/>
          </a:xfrm>
          <a:prstGeom prst="rect">
            <a:avLst/>
          </a:prstGeom>
          <a:noFill/>
        </p:spPr>
        <p:txBody>
          <a:bodyPr wrap="square" rtlCol="0">
            <a:spAutoFit/>
          </a:bodyPr>
          <a:lstStyle/>
          <a:p>
            <a:r>
              <a:rPr lang="en-US" dirty="0"/>
              <a:t>23</a:t>
            </a:r>
          </a:p>
        </p:txBody>
      </p:sp>
      <p:sp>
        <p:nvSpPr>
          <p:cNvPr id="29" name="TextBox 28"/>
          <p:cNvSpPr txBox="1"/>
          <p:nvPr/>
        </p:nvSpPr>
        <p:spPr>
          <a:xfrm>
            <a:off x="7747612" y="3098917"/>
            <a:ext cx="457200" cy="369332"/>
          </a:xfrm>
          <a:prstGeom prst="rect">
            <a:avLst/>
          </a:prstGeom>
          <a:noFill/>
        </p:spPr>
        <p:txBody>
          <a:bodyPr wrap="square" rtlCol="0">
            <a:spAutoFit/>
          </a:bodyPr>
          <a:lstStyle/>
          <a:p>
            <a:r>
              <a:rPr lang="en-US" dirty="0"/>
              <a:t>15</a:t>
            </a:r>
          </a:p>
        </p:txBody>
      </p:sp>
      <p:sp>
        <p:nvSpPr>
          <p:cNvPr id="30" name="TextBox 29"/>
          <p:cNvSpPr txBox="1"/>
          <p:nvPr/>
        </p:nvSpPr>
        <p:spPr>
          <a:xfrm>
            <a:off x="6312206" y="1520907"/>
            <a:ext cx="481988" cy="369332"/>
          </a:xfrm>
          <a:prstGeom prst="rect">
            <a:avLst/>
          </a:prstGeom>
          <a:noFill/>
        </p:spPr>
        <p:txBody>
          <a:bodyPr wrap="square" rtlCol="0">
            <a:spAutoFit/>
          </a:bodyPr>
          <a:lstStyle/>
          <a:p>
            <a:r>
              <a:rPr lang="en-US" dirty="0"/>
              <a:t>15</a:t>
            </a:r>
          </a:p>
        </p:txBody>
      </p:sp>
      <p:sp>
        <p:nvSpPr>
          <p:cNvPr id="31" name="TextBox 30"/>
          <p:cNvSpPr txBox="1"/>
          <p:nvPr/>
        </p:nvSpPr>
        <p:spPr>
          <a:xfrm>
            <a:off x="6281947" y="4673658"/>
            <a:ext cx="481988" cy="369332"/>
          </a:xfrm>
          <a:prstGeom prst="rect">
            <a:avLst/>
          </a:prstGeom>
          <a:noFill/>
        </p:spPr>
        <p:txBody>
          <a:bodyPr wrap="square" rtlCol="0">
            <a:spAutoFit/>
          </a:bodyPr>
          <a:lstStyle/>
          <a:p>
            <a:r>
              <a:rPr lang="en-US" dirty="0"/>
              <a:t>15</a:t>
            </a:r>
          </a:p>
        </p:txBody>
      </p:sp>
      <p:sp>
        <p:nvSpPr>
          <p:cNvPr id="32" name="TextBox 31"/>
          <p:cNvSpPr txBox="1"/>
          <p:nvPr/>
        </p:nvSpPr>
        <p:spPr>
          <a:xfrm>
            <a:off x="5072732" y="3122787"/>
            <a:ext cx="481988" cy="369332"/>
          </a:xfrm>
          <a:prstGeom prst="rect">
            <a:avLst/>
          </a:prstGeom>
          <a:noFill/>
        </p:spPr>
        <p:txBody>
          <a:bodyPr wrap="square" rtlCol="0">
            <a:spAutoFit/>
          </a:bodyPr>
          <a:lstStyle/>
          <a:p>
            <a:r>
              <a:rPr lang="en-US" dirty="0"/>
              <a:t>15</a:t>
            </a:r>
          </a:p>
        </p:txBody>
      </p:sp>
      <p:sp>
        <p:nvSpPr>
          <p:cNvPr id="33" name="TextBox 32"/>
          <p:cNvSpPr txBox="1"/>
          <p:nvPr/>
        </p:nvSpPr>
        <p:spPr>
          <a:xfrm>
            <a:off x="5720508" y="4659120"/>
            <a:ext cx="481988" cy="369332"/>
          </a:xfrm>
          <a:prstGeom prst="rect">
            <a:avLst/>
          </a:prstGeom>
          <a:noFill/>
        </p:spPr>
        <p:txBody>
          <a:bodyPr wrap="square" rtlCol="0">
            <a:spAutoFit/>
          </a:bodyPr>
          <a:lstStyle/>
          <a:p>
            <a:r>
              <a:rPr lang="en-US" dirty="0"/>
              <a:t>9</a:t>
            </a:r>
          </a:p>
        </p:txBody>
      </p:sp>
      <p:sp>
        <p:nvSpPr>
          <p:cNvPr id="34" name="TextBox 33"/>
          <p:cNvSpPr txBox="1"/>
          <p:nvPr/>
        </p:nvSpPr>
        <p:spPr>
          <a:xfrm>
            <a:off x="4514162" y="3098917"/>
            <a:ext cx="352994" cy="369332"/>
          </a:xfrm>
          <a:prstGeom prst="rect">
            <a:avLst/>
          </a:prstGeom>
          <a:noFill/>
        </p:spPr>
        <p:txBody>
          <a:bodyPr wrap="square" rtlCol="0">
            <a:spAutoFit/>
          </a:bodyPr>
          <a:lstStyle/>
          <a:p>
            <a:r>
              <a:rPr lang="en-US" dirty="0"/>
              <a:t>8</a:t>
            </a:r>
          </a:p>
        </p:txBody>
      </p:sp>
      <p:sp>
        <p:nvSpPr>
          <p:cNvPr id="35" name="TextBox 34"/>
          <p:cNvSpPr txBox="1"/>
          <p:nvPr/>
        </p:nvSpPr>
        <p:spPr>
          <a:xfrm>
            <a:off x="5736116" y="1491360"/>
            <a:ext cx="429147" cy="369332"/>
          </a:xfrm>
          <a:prstGeom prst="rect">
            <a:avLst/>
          </a:prstGeom>
          <a:noFill/>
        </p:spPr>
        <p:txBody>
          <a:bodyPr wrap="square" rtlCol="0">
            <a:spAutoFit/>
          </a:bodyPr>
          <a:lstStyle/>
          <a:p>
            <a:r>
              <a:rPr lang="en-US" dirty="0"/>
              <a:t>11</a:t>
            </a:r>
          </a:p>
        </p:txBody>
      </p:sp>
      <p:sp>
        <p:nvSpPr>
          <p:cNvPr id="36" name="TextBox 35"/>
          <p:cNvSpPr txBox="1"/>
          <p:nvPr/>
        </p:nvSpPr>
        <p:spPr>
          <a:xfrm>
            <a:off x="3035568" y="1533855"/>
            <a:ext cx="532864" cy="369332"/>
          </a:xfrm>
          <a:prstGeom prst="rect">
            <a:avLst/>
          </a:prstGeom>
          <a:noFill/>
        </p:spPr>
        <p:txBody>
          <a:bodyPr wrap="square" rtlCol="0">
            <a:spAutoFit/>
          </a:bodyPr>
          <a:lstStyle/>
          <a:p>
            <a:r>
              <a:rPr lang="en-US" dirty="0"/>
              <a:t>11</a:t>
            </a:r>
          </a:p>
        </p:txBody>
      </p:sp>
      <p:sp>
        <p:nvSpPr>
          <p:cNvPr id="37" name="TextBox 36"/>
          <p:cNvSpPr txBox="1"/>
          <p:nvPr/>
        </p:nvSpPr>
        <p:spPr>
          <a:xfrm>
            <a:off x="2562990" y="1541394"/>
            <a:ext cx="228600" cy="369332"/>
          </a:xfrm>
          <a:prstGeom prst="rect">
            <a:avLst/>
          </a:prstGeom>
          <a:noFill/>
        </p:spPr>
        <p:txBody>
          <a:bodyPr wrap="square" rtlCol="0">
            <a:spAutoFit/>
          </a:bodyPr>
          <a:lstStyle/>
          <a:p>
            <a:r>
              <a:rPr lang="en-US" dirty="0"/>
              <a:t>4</a:t>
            </a:r>
          </a:p>
        </p:txBody>
      </p:sp>
      <p:sp>
        <p:nvSpPr>
          <p:cNvPr id="38" name="TextBox 37"/>
          <p:cNvSpPr txBox="1"/>
          <p:nvPr/>
        </p:nvSpPr>
        <p:spPr>
          <a:xfrm>
            <a:off x="3037023" y="3108387"/>
            <a:ext cx="492125" cy="369332"/>
          </a:xfrm>
          <a:prstGeom prst="rect">
            <a:avLst/>
          </a:prstGeom>
          <a:noFill/>
        </p:spPr>
        <p:txBody>
          <a:bodyPr wrap="square" rtlCol="0">
            <a:spAutoFit/>
          </a:bodyPr>
          <a:lstStyle/>
          <a:p>
            <a:r>
              <a:rPr lang="en-US" dirty="0"/>
              <a:t>8</a:t>
            </a:r>
          </a:p>
        </p:txBody>
      </p:sp>
      <p:sp>
        <p:nvSpPr>
          <p:cNvPr id="39" name="TextBox 38"/>
          <p:cNvSpPr txBox="1"/>
          <p:nvPr/>
        </p:nvSpPr>
        <p:spPr>
          <a:xfrm>
            <a:off x="2482009" y="3083260"/>
            <a:ext cx="228600" cy="369332"/>
          </a:xfrm>
          <a:prstGeom prst="rect">
            <a:avLst/>
          </a:prstGeom>
          <a:noFill/>
        </p:spPr>
        <p:txBody>
          <a:bodyPr wrap="square" rtlCol="0">
            <a:spAutoFit/>
          </a:bodyPr>
          <a:lstStyle/>
          <a:p>
            <a:r>
              <a:rPr lang="en-US" dirty="0"/>
              <a:t>5</a:t>
            </a:r>
          </a:p>
        </p:txBody>
      </p:sp>
      <p:sp>
        <p:nvSpPr>
          <p:cNvPr id="40" name="TextBox 39"/>
          <p:cNvSpPr txBox="1"/>
          <p:nvPr/>
        </p:nvSpPr>
        <p:spPr>
          <a:xfrm>
            <a:off x="3061136" y="4629770"/>
            <a:ext cx="495300" cy="369332"/>
          </a:xfrm>
          <a:prstGeom prst="rect">
            <a:avLst/>
          </a:prstGeom>
          <a:noFill/>
        </p:spPr>
        <p:txBody>
          <a:bodyPr wrap="square" rtlCol="0">
            <a:spAutoFit/>
          </a:bodyPr>
          <a:lstStyle/>
          <a:p>
            <a:r>
              <a:rPr lang="en-US" dirty="0"/>
              <a:t>8</a:t>
            </a:r>
          </a:p>
        </p:txBody>
      </p:sp>
      <p:sp>
        <p:nvSpPr>
          <p:cNvPr id="41" name="TextBox 40"/>
          <p:cNvSpPr txBox="1"/>
          <p:nvPr/>
        </p:nvSpPr>
        <p:spPr>
          <a:xfrm>
            <a:off x="2514160" y="4630171"/>
            <a:ext cx="228600" cy="369332"/>
          </a:xfrm>
          <a:prstGeom prst="rect">
            <a:avLst/>
          </a:prstGeom>
          <a:noFill/>
        </p:spPr>
        <p:txBody>
          <a:bodyPr wrap="square" rtlCol="0">
            <a:spAutoFit/>
          </a:bodyPr>
          <a:lstStyle/>
          <a:p>
            <a:r>
              <a:rPr lang="en-US" dirty="0"/>
              <a:t>3</a:t>
            </a:r>
          </a:p>
        </p:txBody>
      </p:sp>
      <p:sp>
        <p:nvSpPr>
          <p:cNvPr id="42" name="TextBox 41"/>
          <p:cNvSpPr txBox="1"/>
          <p:nvPr/>
        </p:nvSpPr>
        <p:spPr>
          <a:xfrm>
            <a:off x="1110409" y="3122787"/>
            <a:ext cx="228600" cy="369332"/>
          </a:xfrm>
          <a:prstGeom prst="rect">
            <a:avLst/>
          </a:prstGeom>
          <a:noFill/>
        </p:spPr>
        <p:txBody>
          <a:bodyPr wrap="square" rtlCol="0">
            <a:spAutoFit/>
          </a:bodyPr>
          <a:lstStyle/>
          <a:p>
            <a:r>
              <a:rPr lang="en-US" dirty="0"/>
              <a:t>3</a:t>
            </a:r>
          </a:p>
        </p:txBody>
      </p:sp>
      <p:sp>
        <p:nvSpPr>
          <p:cNvPr id="43" name="TextBox 42"/>
          <p:cNvSpPr txBox="1"/>
          <p:nvPr/>
        </p:nvSpPr>
        <p:spPr>
          <a:xfrm>
            <a:off x="565227" y="3106841"/>
            <a:ext cx="304800" cy="369332"/>
          </a:xfrm>
          <a:prstGeom prst="rect">
            <a:avLst/>
          </a:prstGeom>
          <a:noFill/>
        </p:spPr>
        <p:txBody>
          <a:bodyPr wrap="square" rtlCol="0">
            <a:spAutoFit/>
          </a:bodyPr>
          <a:lstStyle/>
          <a:p>
            <a:r>
              <a:rPr lang="en-US" dirty="0"/>
              <a:t>0</a:t>
            </a:r>
          </a:p>
        </p:txBody>
      </p:sp>
      <p:sp>
        <p:nvSpPr>
          <p:cNvPr id="47" name="Freeform 46"/>
          <p:cNvSpPr/>
          <p:nvPr/>
        </p:nvSpPr>
        <p:spPr>
          <a:xfrm>
            <a:off x="1459582" y="3350579"/>
            <a:ext cx="6120662" cy="1002921"/>
          </a:xfrm>
          <a:custGeom>
            <a:avLst/>
            <a:gdLst>
              <a:gd name="connsiteX0" fmla="*/ 0 w 6639339"/>
              <a:gd name="connsiteY0" fmla="*/ 212035 h 874672"/>
              <a:gd name="connsiteX1" fmla="*/ 1577008 w 6639339"/>
              <a:gd name="connsiteY1" fmla="*/ 874643 h 874672"/>
              <a:gd name="connsiteX2" fmla="*/ 3551582 w 6639339"/>
              <a:gd name="connsiteY2" fmla="*/ 238539 h 874672"/>
              <a:gd name="connsiteX3" fmla="*/ 6639339 w 6639339"/>
              <a:gd name="connsiteY3" fmla="*/ 0 h 874672"/>
              <a:gd name="connsiteX0" fmla="*/ 0 w 6639339"/>
              <a:gd name="connsiteY0" fmla="*/ 212035 h 1102032"/>
              <a:gd name="connsiteX1" fmla="*/ 1619947 w 6639339"/>
              <a:gd name="connsiteY1" fmla="*/ 1102011 h 1102032"/>
              <a:gd name="connsiteX2" fmla="*/ 3551582 w 6639339"/>
              <a:gd name="connsiteY2" fmla="*/ 238539 h 1102032"/>
              <a:gd name="connsiteX3" fmla="*/ 6639339 w 6639339"/>
              <a:gd name="connsiteY3" fmla="*/ 0 h 1102032"/>
              <a:gd name="connsiteX0" fmla="*/ 0 w 6639339"/>
              <a:gd name="connsiteY0" fmla="*/ 212035 h 1102200"/>
              <a:gd name="connsiteX1" fmla="*/ 1619947 w 6639339"/>
              <a:gd name="connsiteY1" fmla="*/ 1102011 h 1102200"/>
              <a:gd name="connsiteX2" fmla="*/ 4238617 w 6639339"/>
              <a:gd name="connsiteY2" fmla="*/ 289065 h 1102200"/>
              <a:gd name="connsiteX3" fmla="*/ 6639339 w 6639339"/>
              <a:gd name="connsiteY3" fmla="*/ 0 h 1102200"/>
              <a:gd name="connsiteX0" fmla="*/ 0 w 6610713"/>
              <a:gd name="connsiteY0" fmla="*/ 60457 h 950615"/>
              <a:gd name="connsiteX1" fmla="*/ 1619947 w 6610713"/>
              <a:gd name="connsiteY1" fmla="*/ 950433 h 950615"/>
              <a:gd name="connsiteX2" fmla="*/ 4238617 w 6610713"/>
              <a:gd name="connsiteY2" fmla="*/ 137487 h 950615"/>
              <a:gd name="connsiteX3" fmla="*/ 6610713 w 6610713"/>
              <a:gd name="connsiteY3" fmla="*/ 0 h 950615"/>
              <a:gd name="connsiteX0" fmla="*/ 0 w 6610713"/>
              <a:gd name="connsiteY0" fmla="*/ 65793 h 955951"/>
              <a:gd name="connsiteX1" fmla="*/ 1619947 w 6610713"/>
              <a:gd name="connsiteY1" fmla="*/ 955769 h 955951"/>
              <a:gd name="connsiteX2" fmla="*/ 4238617 w 6610713"/>
              <a:gd name="connsiteY2" fmla="*/ 142823 h 955951"/>
              <a:gd name="connsiteX3" fmla="*/ 6610713 w 6610713"/>
              <a:gd name="connsiteY3" fmla="*/ 5336 h 955951"/>
            </a:gdLst>
            <a:ahLst/>
            <a:cxnLst>
              <a:cxn ang="0">
                <a:pos x="connsiteX0" y="connsiteY0"/>
              </a:cxn>
              <a:cxn ang="0">
                <a:pos x="connsiteX1" y="connsiteY1"/>
              </a:cxn>
              <a:cxn ang="0">
                <a:pos x="connsiteX2" y="connsiteY2"/>
              </a:cxn>
              <a:cxn ang="0">
                <a:pos x="connsiteX3" y="connsiteY3"/>
              </a:cxn>
            </a:cxnLst>
            <a:rect l="l" t="t" r="r" b="b"/>
            <a:pathLst>
              <a:path w="6610713" h="955951">
                <a:moveTo>
                  <a:pt x="0" y="65793"/>
                </a:moveTo>
                <a:cubicBezTo>
                  <a:pt x="492539" y="394888"/>
                  <a:pt x="913511" y="942931"/>
                  <a:pt x="1619947" y="955769"/>
                </a:cubicBezTo>
                <a:cubicBezTo>
                  <a:pt x="2326383" y="968607"/>
                  <a:pt x="3406823" y="301228"/>
                  <a:pt x="4238617" y="142823"/>
                </a:cubicBezTo>
                <a:cubicBezTo>
                  <a:pt x="5070411" y="-15582"/>
                  <a:pt x="6100504" y="-5434"/>
                  <a:pt x="6610713" y="5336"/>
                </a:cubicBezTo>
              </a:path>
            </a:pathLst>
          </a:custGeom>
          <a:noFill/>
          <a:ln>
            <a:solidFill>
              <a:srgbClr val="FF0000"/>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1396634" y="1728982"/>
            <a:ext cx="6200174" cy="1176450"/>
          </a:xfrm>
          <a:custGeom>
            <a:avLst/>
            <a:gdLst>
              <a:gd name="connsiteX0" fmla="*/ 0 w 6639339"/>
              <a:gd name="connsiteY0" fmla="*/ 212035 h 874672"/>
              <a:gd name="connsiteX1" fmla="*/ 1577008 w 6639339"/>
              <a:gd name="connsiteY1" fmla="*/ 874643 h 874672"/>
              <a:gd name="connsiteX2" fmla="*/ 3551582 w 6639339"/>
              <a:gd name="connsiteY2" fmla="*/ 238539 h 874672"/>
              <a:gd name="connsiteX3" fmla="*/ 6639339 w 6639339"/>
              <a:gd name="connsiteY3" fmla="*/ 0 h 874672"/>
              <a:gd name="connsiteX0" fmla="*/ 0 w 6639339"/>
              <a:gd name="connsiteY0" fmla="*/ 212035 h 1102032"/>
              <a:gd name="connsiteX1" fmla="*/ 1619947 w 6639339"/>
              <a:gd name="connsiteY1" fmla="*/ 1102011 h 1102032"/>
              <a:gd name="connsiteX2" fmla="*/ 3551582 w 6639339"/>
              <a:gd name="connsiteY2" fmla="*/ 238539 h 1102032"/>
              <a:gd name="connsiteX3" fmla="*/ 6639339 w 6639339"/>
              <a:gd name="connsiteY3" fmla="*/ 0 h 1102032"/>
              <a:gd name="connsiteX0" fmla="*/ 0 w 6639339"/>
              <a:gd name="connsiteY0" fmla="*/ 212035 h 1102200"/>
              <a:gd name="connsiteX1" fmla="*/ 1619947 w 6639339"/>
              <a:gd name="connsiteY1" fmla="*/ 1102011 h 1102200"/>
              <a:gd name="connsiteX2" fmla="*/ 4238617 w 6639339"/>
              <a:gd name="connsiteY2" fmla="*/ 289065 h 1102200"/>
              <a:gd name="connsiteX3" fmla="*/ 6639339 w 6639339"/>
              <a:gd name="connsiteY3" fmla="*/ 0 h 1102200"/>
              <a:gd name="connsiteX0" fmla="*/ 0 w 6639339"/>
              <a:gd name="connsiteY0" fmla="*/ 916430 h 1016532"/>
              <a:gd name="connsiteX1" fmla="*/ 2077971 w 6639339"/>
              <a:gd name="connsiteY1" fmla="*/ 97 h 1016532"/>
              <a:gd name="connsiteX2" fmla="*/ 4238617 w 6639339"/>
              <a:gd name="connsiteY2" fmla="*/ 993460 h 1016532"/>
              <a:gd name="connsiteX3" fmla="*/ 6639339 w 6639339"/>
              <a:gd name="connsiteY3" fmla="*/ 704395 h 1016532"/>
              <a:gd name="connsiteX0" fmla="*/ 0 w 6639339"/>
              <a:gd name="connsiteY0" fmla="*/ 1075840 h 1137979"/>
              <a:gd name="connsiteX1" fmla="*/ 2077971 w 6639339"/>
              <a:gd name="connsiteY1" fmla="*/ 159507 h 1137979"/>
              <a:gd name="connsiteX2" fmla="*/ 4796832 w 6639339"/>
              <a:gd name="connsiteY2" fmla="*/ 66558 h 1137979"/>
              <a:gd name="connsiteX3" fmla="*/ 6639339 w 6639339"/>
              <a:gd name="connsiteY3" fmla="*/ 863805 h 1137979"/>
              <a:gd name="connsiteX0" fmla="*/ 0 w 6696591"/>
              <a:gd name="connsiteY0" fmla="*/ 1093389 h 1155527"/>
              <a:gd name="connsiteX1" fmla="*/ 2077971 w 6696591"/>
              <a:gd name="connsiteY1" fmla="*/ 177056 h 1155527"/>
              <a:gd name="connsiteX2" fmla="*/ 4796832 w 6696591"/>
              <a:gd name="connsiteY2" fmla="*/ 84107 h 1155527"/>
              <a:gd name="connsiteX3" fmla="*/ 6696591 w 6696591"/>
              <a:gd name="connsiteY3" fmla="*/ 1121353 h 1155527"/>
              <a:gd name="connsiteX0" fmla="*/ 0 w 6696591"/>
              <a:gd name="connsiteY0" fmla="*/ 1093389 h 1155527"/>
              <a:gd name="connsiteX1" fmla="*/ 2077971 w 6696591"/>
              <a:gd name="connsiteY1" fmla="*/ 177056 h 1155527"/>
              <a:gd name="connsiteX2" fmla="*/ 4796832 w 6696591"/>
              <a:gd name="connsiteY2" fmla="*/ 84107 h 1155527"/>
              <a:gd name="connsiteX3" fmla="*/ 6696591 w 6696591"/>
              <a:gd name="connsiteY3" fmla="*/ 1121353 h 1155527"/>
              <a:gd name="connsiteX0" fmla="*/ 0 w 6696591"/>
              <a:gd name="connsiteY0" fmla="*/ 1093389 h 1121353"/>
              <a:gd name="connsiteX1" fmla="*/ 2077971 w 6696591"/>
              <a:gd name="connsiteY1" fmla="*/ 177056 h 1121353"/>
              <a:gd name="connsiteX2" fmla="*/ 4796832 w 6696591"/>
              <a:gd name="connsiteY2" fmla="*/ 84107 h 1121353"/>
              <a:gd name="connsiteX3" fmla="*/ 6696591 w 6696591"/>
              <a:gd name="connsiteY3" fmla="*/ 1121353 h 1121353"/>
            </a:gdLst>
            <a:ahLst/>
            <a:cxnLst>
              <a:cxn ang="0">
                <a:pos x="connsiteX0" y="connsiteY0"/>
              </a:cxn>
              <a:cxn ang="0">
                <a:pos x="connsiteX1" y="connsiteY1"/>
              </a:cxn>
              <a:cxn ang="0">
                <a:pos x="connsiteX2" y="connsiteY2"/>
              </a:cxn>
              <a:cxn ang="0">
                <a:pos x="connsiteX3" y="connsiteY3"/>
              </a:cxn>
            </a:cxnLst>
            <a:rect l="l" t="t" r="r" b="b"/>
            <a:pathLst>
              <a:path w="6696591" h="1121353">
                <a:moveTo>
                  <a:pt x="0" y="1093389"/>
                </a:moveTo>
                <a:cubicBezTo>
                  <a:pt x="1065067" y="411962"/>
                  <a:pt x="1278499" y="345270"/>
                  <a:pt x="2077971" y="177056"/>
                </a:cubicBezTo>
                <a:cubicBezTo>
                  <a:pt x="2877443" y="8842"/>
                  <a:pt x="4027062" y="-73276"/>
                  <a:pt x="4796832" y="84107"/>
                </a:cubicBezTo>
                <a:cubicBezTo>
                  <a:pt x="5566602" y="241490"/>
                  <a:pt x="6229322" y="1060057"/>
                  <a:pt x="6696591" y="1121353"/>
                </a:cubicBezTo>
              </a:path>
            </a:pathLst>
          </a:custGeom>
          <a:noFill/>
          <a:ln>
            <a:solidFill>
              <a:srgbClr val="FF0000"/>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1419826" y="2740551"/>
            <a:ext cx="6200174" cy="317281"/>
          </a:xfrm>
          <a:custGeom>
            <a:avLst/>
            <a:gdLst>
              <a:gd name="connsiteX0" fmla="*/ 0 w 6639339"/>
              <a:gd name="connsiteY0" fmla="*/ 212035 h 874672"/>
              <a:gd name="connsiteX1" fmla="*/ 1577008 w 6639339"/>
              <a:gd name="connsiteY1" fmla="*/ 874643 h 874672"/>
              <a:gd name="connsiteX2" fmla="*/ 3551582 w 6639339"/>
              <a:gd name="connsiteY2" fmla="*/ 238539 h 874672"/>
              <a:gd name="connsiteX3" fmla="*/ 6639339 w 6639339"/>
              <a:gd name="connsiteY3" fmla="*/ 0 h 874672"/>
              <a:gd name="connsiteX0" fmla="*/ 0 w 6639339"/>
              <a:gd name="connsiteY0" fmla="*/ 212035 h 1102032"/>
              <a:gd name="connsiteX1" fmla="*/ 1619947 w 6639339"/>
              <a:gd name="connsiteY1" fmla="*/ 1102011 h 1102032"/>
              <a:gd name="connsiteX2" fmla="*/ 3551582 w 6639339"/>
              <a:gd name="connsiteY2" fmla="*/ 238539 h 1102032"/>
              <a:gd name="connsiteX3" fmla="*/ 6639339 w 6639339"/>
              <a:gd name="connsiteY3" fmla="*/ 0 h 1102032"/>
              <a:gd name="connsiteX0" fmla="*/ 0 w 6639339"/>
              <a:gd name="connsiteY0" fmla="*/ 212035 h 1102200"/>
              <a:gd name="connsiteX1" fmla="*/ 1619947 w 6639339"/>
              <a:gd name="connsiteY1" fmla="*/ 1102011 h 1102200"/>
              <a:gd name="connsiteX2" fmla="*/ 4238617 w 6639339"/>
              <a:gd name="connsiteY2" fmla="*/ 289065 h 1102200"/>
              <a:gd name="connsiteX3" fmla="*/ 6639339 w 6639339"/>
              <a:gd name="connsiteY3" fmla="*/ 0 h 1102200"/>
              <a:gd name="connsiteX0" fmla="*/ 0 w 6639339"/>
              <a:gd name="connsiteY0" fmla="*/ 916430 h 1016532"/>
              <a:gd name="connsiteX1" fmla="*/ 2077971 w 6639339"/>
              <a:gd name="connsiteY1" fmla="*/ 97 h 1016532"/>
              <a:gd name="connsiteX2" fmla="*/ 4238617 w 6639339"/>
              <a:gd name="connsiteY2" fmla="*/ 993460 h 1016532"/>
              <a:gd name="connsiteX3" fmla="*/ 6639339 w 6639339"/>
              <a:gd name="connsiteY3" fmla="*/ 704395 h 1016532"/>
              <a:gd name="connsiteX0" fmla="*/ 0 w 6639339"/>
              <a:gd name="connsiteY0" fmla="*/ 1075840 h 1137979"/>
              <a:gd name="connsiteX1" fmla="*/ 2077971 w 6639339"/>
              <a:gd name="connsiteY1" fmla="*/ 159507 h 1137979"/>
              <a:gd name="connsiteX2" fmla="*/ 4796832 w 6639339"/>
              <a:gd name="connsiteY2" fmla="*/ 66558 h 1137979"/>
              <a:gd name="connsiteX3" fmla="*/ 6639339 w 6639339"/>
              <a:gd name="connsiteY3" fmla="*/ 863805 h 1137979"/>
              <a:gd name="connsiteX0" fmla="*/ 0 w 6696591"/>
              <a:gd name="connsiteY0" fmla="*/ 1093389 h 1155527"/>
              <a:gd name="connsiteX1" fmla="*/ 2077971 w 6696591"/>
              <a:gd name="connsiteY1" fmla="*/ 177056 h 1155527"/>
              <a:gd name="connsiteX2" fmla="*/ 4796832 w 6696591"/>
              <a:gd name="connsiteY2" fmla="*/ 84107 h 1155527"/>
              <a:gd name="connsiteX3" fmla="*/ 6696591 w 6696591"/>
              <a:gd name="connsiteY3" fmla="*/ 1121353 h 1155527"/>
              <a:gd name="connsiteX0" fmla="*/ 0 w 6696591"/>
              <a:gd name="connsiteY0" fmla="*/ 1093389 h 1155527"/>
              <a:gd name="connsiteX1" fmla="*/ 2077971 w 6696591"/>
              <a:gd name="connsiteY1" fmla="*/ 177056 h 1155527"/>
              <a:gd name="connsiteX2" fmla="*/ 4796832 w 6696591"/>
              <a:gd name="connsiteY2" fmla="*/ 84107 h 1155527"/>
              <a:gd name="connsiteX3" fmla="*/ 6696591 w 6696591"/>
              <a:gd name="connsiteY3" fmla="*/ 1121353 h 1155527"/>
              <a:gd name="connsiteX0" fmla="*/ 0 w 6696591"/>
              <a:gd name="connsiteY0" fmla="*/ 1093389 h 1121353"/>
              <a:gd name="connsiteX1" fmla="*/ 2077971 w 6696591"/>
              <a:gd name="connsiteY1" fmla="*/ 177056 h 1121353"/>
              <a:gd name="connsiteX2" fmla="*/ 4796832 w 6696591"/>
              <a:gd name="connsiteY2" fmla="*/ 84107 h 1121353"/>
              <a:gd name="connsiteX3" fmla="*/ 6696591 w 6696591"/>
              <a:gd name="connsiteY3" fmla="*/ 1121353 h 1121353"/>
              <a:gd name="connsiteX0" fmla="*/ 0 w 6696591"/>
              <a:gd name="connsiteY0" fmla="*/ 1078690 h 1106654"/>
              <a:gd name="connsiteX1" fmla="*/ 1204864 w 6696591"/>
              <a:gd name="connsiteY1" fmla="*/ 203986 h 1106654"/>
              <a:gd name="connsiteX2" fmla="*/ 4796832 w 6696591"/>
              <a:gd name="connsiteY2" fmla="*/ 69408 h 1106654"/>
              <a:gd name="connsiteX3" fmla="*/ 6696591 w 6696591"/>
              <a:gd name="connsiteY3" fmla="*/ 1106654 h 1106654"/>
              <a:gd name="connsiteX0" fmla="*/ 0 w 6696591"/>
              <a:gd name="connsiteY0" fmla="*/ 968755 h 996719"/>
              <a:gd name="connsiteX1" fmla="*/ 1204864 w 6696591"/>
              <a:gd name="connsiteY1" fmla="*/ 94051 h 996719"/>
              <a:gd name="connsiteX2" fmla="*/ 4396062 w 6696591"/>
              <a:gd name="connsiteY2" fmla="*/ 125993 h 996719"/>
              <a:gd name="connsiteX3" fmla="*/ 6696591 w 6696591"/>
              <a:gd name="connsiteY3" fmla="*/ 996719 h 996719"/>
            </a:gdLst>
            <a:ahLst/>
            <a:cxnLst>
              <a:cxn ang="0">
                <a:pos x="connsiteX0" y="connsiteY0"/>
              </a:cxn>
              <a:cxn ang="0">
                <a:pos x="connsiteX1" y="connsiteY1"/>
              </a:cxn>
              <a:cxn ang="0">
                <a:pos x="connsiteX2" y="connsiteY2"/>
              </a:cxn>
              <a:cxn ang="0">
                <a:pos x="connsiteX3" y="connsiteY3"/>
              </a:cxn>
            </a:cxnLst>
            <a:rect l="l" t="t" r="r" b="b"/>
            <a:pathLst>
              <a:path w="6696591" h="996719">
                <a:moveTo>
                  <a:pt x="0" y="968755"/>
                </a:moveTo>
                <a:cubicBezTo>
                  <a:pt x="1065067" y="287328"/>
                  <a:pt x="472187" y="234511"/>
                  <a:pt x="1204864" y="94051"/>
                </a:cubicBezTo>
                <a:cubicBezTo>
                  <a:pt x="1937541" y="-46409"/>
                  <a:pt x="3480774" y="-24452"/>
                  <a:pt x="4396062" y="125993"/>
                </a:cubicBezTo>
                <a:cubicBezTo>
                  <a:pt x="5311350" y="276438"/>
                  <a:pt x="6229322" y="935423"/>
                  <a:pt x="6696591" y="996719"/>
                </a:cubicBezTo>
              </a:path>
            </a:pathLst>
          </a:custGeom>
          <a:noFill/>
          <a:ln>
            <a:solidFill>
              <a:srgbClr val="FF0000"/>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143000" y="3508579"/>
            <a:ext cx="6781800" cy="1759977"/>
          </a:xfrm>
          <a:custGeom>
            <a:avLst/>
            <a:gdLst>
              <a:gd name="connsiteX0" fmla="*/ 0 w 6639339"/>
              <a:gd name="connsiteY0" fmla="*/ 212035 h 874672"/>
              <a:gd name="connsiteX1" fmla="*/ 1577008 w 6639339"/>
              <a:gd name="connsiteY1" fmla="*/ 874643 h 874672"/>
              <a:gd name="connsiteX2" fmla="*/ 3551582 w 6639339"/>
              <a:gd name="connsiteY2" fmla="*/ 238539 h 874672"/>
              <a:gd name="connsiteX3" fmla="*/ 6639339 w 6639339"/>
              <a:gd name="connsiteY3" fmla="*/ 0 h 874672"/>
              <a:gd name="connsiteX0" fmla="*/ 0 w 6639339"/>
              <a:gd name="connsiteY0" fmla="*/ 212035 h 1102032"/>
              <a:gd name="connsiteX1" fmla="*/ 1619947 w 6639339"/>
              <a:gd name="connsiteY1" fmla="*/ 1102011 h 1102032"/>
              <a:gd name="connsiteX2" fmla="*/ 3551582 w 6639339"/>
              <a:gd name="connsiteY2" fmla="*/ 238539 h 1102032"/>
              <a:gd name="connsiteX3" fmla="*/ 6639339 w 6639339"/>
              <a:gd name="connsiteY3" fmla="*/ 0 h 1102032"/>
              <a:gd name="connsiteX0" fmla="*/ 0 w 6639339"/>
              <a:gd name="connsiteY0" fmla="*/ 212035 h 1102200"/>
              <a:gd name="connsiteX1" fmla="*/ 1619947 w 6639339"/>
              <a:gd name="connsiteY1" fmla="*/ 1102011 h 1102200"/>
              <a:gd name="connsiteX2" fmla="*/ 4238617 w 6639339"/>
              <a:gd name="connsiteY2" fmla="*/ 289065 h 1102200"/>
              <a:gd name="connsiteX3" fmla="*/ 6639339 w 6639339"/>
              <a:gd name="connsiteY3" fmla="*/ 0 h 1102200"/>
              <a:gd name="connsiteX0" fmla="*/ 0 w 6610713"/>
              <a:gd name="connsiteY0" fmla="*/ 60457 h 950615"/>
              <a:gd name="connsiteX1" fmla="*/ 1619947 w 6610713"/>
              <a:gd name="connsiteY1" fmla="*/ 950433 h 950615"/>
              <a:gd name="connsiteX2" fmla="*/ 4238617 w 6610713"/>
              <a:gd name="connsiteY2" fmla="*/ 137487 h 950615"/>
              <a:gd name="connsiteX3" fmla="*/ 6610713 w 6610713"/>
              <a:gd name="connsiteY3" fmla="*/ 0 h 950615"/>
              <a:gd name="connsiteX0" fmla="*/ 0 w 6610713"/>
              <a:gd name="connsiteY0" fmla="*/ 65793 h 955951"/>
              <a:gd name="connsiteX1" fmla="*/ 1619947 w 6610713"/>
              <a:gd name="connsiteY1" fmla="*/ 955769 h 955951"/>
              <a:gd name="connsiteX2" fmla="*/ 4238617 w 6610713"/>
              <a:gd name="connsiteY2" fmla="*/ 142823 h 955951"/>
              <a:gd name="connsiteX3" fmla="*/ 6610713 w 6610713"/>
              <a:gd name="connsiteY3" fmla="*/ 5336 h 955951"/>
              <a:gd name="connsiteX0" fmla="*/ 0 w 6610713"/>
              <a:gd name="connsiteY0" fmla="*/ 91809 h 1562941"/>
              <a:gd name="connsiteX1" fmla="*/ 1439098 w 6610713"/>
              <a:gd name="connsiteY1" fmla="*/ 1562835 h 1562941"/>
              <a:gd name="connsiteX2" fmla="*/ 4238617 w 6610713"/>
              <a:gd name="connsiteY2" fmla="*/ 168839 h 1562941"/>
              <a:gd name="connsiteX3" fmla="*/ 6610713 w 6610713"/>
              <a:gd name="connsiteY3" fmla="*/ 31352 h 1562941"/>
              <a:gd name="connsiteX0" fmla="*/ 0 w 6610713"/>
              <a:gd name="connsiteY0" fmla="*/ 60529 h 1677624"/>
              <a:gd name="connsiteX1" fmla="*/ 1439098 w 6610713"/>
              <a:gd name="connsiteY1" fmla="*/ 1531555 h 1677624"/>
              <a:gd name="connsiteX2" fmla="*/ 5375389 w 6610713"/>
              <a:gd name="connsiteY2" fmla="*/ 1451239 h 1677624"/>
              <a:gd name="connsiteX3" fmla="*/ 6610713 w 6610713"/>
              <a:gd name="connsiteY3" fmla="*/ 72 h 1677624"/>
              <a:gd name="connsiteX0" fmla="*/ 0 w 6610713"/>
              <a:gd name="connsiteY0" fmla="*/ 60545 h 1760362"/>
              <a:gd name="connsiteX1" fmla="*/ 1439098 w 6610713"/>
              <a:gd name="connsiteY1" fmla="*/ 1531571 h 1760362"/>
              <a:gd name="connsiteX2" fmla="*/ 5375389 w 6610713"/>
              <a:gd name="connsiteY2" fmla="*/ 1451255 h 1760362"/>
              <a:gd name="connsiteX3" fmla="*/ 6610713 w 6610713"/>
              <a:gd name="connsiteY3" fmla="*/ 88 h 1760362"/>
              <a:gd name="connsiteX0" fmla="*/ 0 w 6610713"/>
              <a:gd name="connsiteY0" fmla="*/ 60529 h 1677624"/>
              <a:gd name="connsiteX1" fmla="*/ 1439098 w 6610713"/>
              <a:gd name="connsiteY1" fmla="*/ 1531555 h 1677624"/>
              <a:gd name="connsiteX2" fmla="*/ 5375389 w 6610713"/>
              <a:gd name="connsiteY2" fmla="*/ 1451239 h 1677624"/>
              <a:gd name="connsiteX3" fmla="*/ 6610713 w 6610713"/>
              <a:gd name="connsiteY3" fmla="*/ 72 h 1677624"/>
              <a:gd name="connsiteX0" fmla="*/ 0 w 6610713"/>
              <a:gd name="connsiteY0" fmla="*/ 60457 h 1677552"/>
              <a:gd name="connsiteX1" fmla="*/ 1439098 w 6610713"/>
              <a:gd name="connsiteY1" fmla="*/ 1531483 h 1677552"/>
              <a:gd name="connsiteX2" fmla="*/ 5375389 w 6610713"/>
              <a:gd name="connsiteY2" fmla="*/ 1451167 h 1677552"/>
              <a:gd name="connsiteX3" fmla="*/ 6610713 w 6610713"/>
              <a:gd name="connsiteY3" fmla="*/ 0 h 1677552"/>
            </a:gdLst>
            <a:ahLst/>
            <a:cxnLst>
              <a:cxn ang="0">
                <a:pos x="connsiteX0" y="connsiteY0"/>
              </a:cxn>
              <a:cxn ang="0">
                <a:pos x="connsiteX1" y="connsiteY1"/>
              </a:cxn>
              <a:cxn ang="0">
                <a:pos x="connsiteX2" y="connsiteY2"/>
              </a:cxn>
              <a:cxn ang="0">
                <a:pos x="connsiteX3" y="connsiteY3"/>
              </a:cxn>
            </a:cxnLst>
            <a:rect l="l" t="t" r="r" b="b"/>
            <a:pathLst>
              <a:path w="6610713" h="1677552">
                <a:moveTo>
                  <a:pt x="0" y="60457"/>
                </a:moveTo>
                <a:cubicBezTo>
                  <a:pt x="492539" y="389552"/>
                  <a:pt x="543200" y="1299698"/>
                  <a:pt x="1439098" y="1531483"/>
                </a:cubicBezTo>
                <a:cubicBezTo>
                  <a:pt x="2334996" y="1763268"/>
                  <a:pt x="4513453" y="1706414"/>
                  <a:pt x="5375389" y="1451167"/>
                </a:cubicBezTo>
                <a:cubicBezTo>
                  <a:pt x="6237325" y="1195920"/>
                  <a:pt x="6333026" y="469227"/>
                  <a:pt x="6610713" y="0"/>
                </a:cubicBezTo>
              </a:path>
            </a:pathLst>
          </a:custGeom>
          <a:noFill/>
          <a:ln>
            <a:solidFill>
              <a:srgbClr val="FF0000"/>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7218229" y="3981066"/>
            <a:ext cx="1043427" cy="369332"/>
          </a:xfrm>
          <a:prstGeom prst="rect">
            <a:avLst/>
          </a:prstGeom>
          <a:noFill/>
        </p:spPr>
        <p:txBody>
          <a:bodyPr wrap="square" rtlCol="0">
            <a:spAutoFit/>
          </a:bodyPr>
          <a:lstStyle/>
          <a:p>
            <a:r>
              <a:rPr lang="en-US" b="1" dirty="0">
                <a:solidFill>
                  <a:srgbClr val="FF0000"/>
                </a:solidFill>
              </a:rPr>
              <a:t>22 days</a:t>
            </a:r>
          </a:p>
        </p:txBody>
      </p:sp>
      <p:sp>
        <p:nvSpPr>
          <p:cNvPr id="52" name="TextBox 51"/>
          <p:cNvSpPr txBox="1"/>
          <p:nvPr/>
        </p:nvSpPr>
        <p:spPr>
          <a:xfrm>
            <a:off x="5999358" y="3317425"/>
            <a:ext cx="1043427" cy="369332"/>
          </a:xfrm>
          <a:prstGeom prst="rect">
            <a:avLst/>
          </a:prstGeom>
          <a:noFill/>
        </p:spPr>
        <p:txBody>
          <a:bodyPr wrap="square" rtlCol="0">
            <a:spAutoFit/>
          </a:bodyPr>
          <a:lstStyle/>
          <a:p>
            <a:r>
              <a:rPr lang="en-US" b="1" dirty="0">
                <a:solidFill>
                  <a:srgbClr val="FF0000"/>
                </a:solidFill>
              </a:rPr>
              <a:t>23 days</a:t>
            </a:r>
          </a:p>
        </p:txBody>
      </p:sp>
      <p:sp>
        <p:nvSpPr>
          <p:cNvPr id="53" name="TextBox 52"/>
          <p:cNvSpPr txBox="1"/>
          <p:nvPr/>
        </p:nvSpPr>
        <p:spPr>
          <a:xfrm>
            <a:off x="306542" y="2955587"/>
            <a:ext cx="312906" cy="369332"/>
          </a:xfrm>
          <a:prstGeom prst="rect">
            <a:avLst/>
          </a:prstGeom>
          <a:solidFill>
            <a:srgbClr val="FFFF00"/>
          </a:solidFill>
        </p:spPr>
        <p:txBody>
          <a:bodyPr wrap="none" rtlCol="0">
            <a:spAutoFit/>
          </a:bodyPr>
          <a:lstStyle/>
          <a:p>
            <a:r>
              <a:rPr lang="en-US" b="1" dirty="0">
                <a:solidFill>
                  <a:srgbClr val="00B0F0"/>
                </a:solidFill>
              </a:rPr>
              <a:t>0</a:t>
            </a:r>
          </a:p>
        </p:txBody>
      </p:sp>
      <p:sp>
        <p:nvSpPr>
          <p:cNvPr id="54" name="TextBox 53"/>
          <p:cNvSpPr txBox="1"/>
          <p:nvPr/>
        </p:nvSpPr>
        <p:spPr>
          <a:xfrm>
            <a:off x="2190218" y="4519852"/>
            <a:ext cx="312906" cy="369332"/>
          </a:xfrm>
          <a:prstGeom prst="rect">
            <a:avLst/>
          </a:prstGeom>
          <a:solidFill>
            <a:srgbClr val="FFFF00"/>
          </a:solidFill>
        </p:spPr>
        <p:txBody>
          <a:bodyPr wrap="none" rtlCol="0">
            <a:spAutoFit/>
          </a:bodyPr>
          <a:lstStyle/>
          <a:p>
            <a:r>
              <a:rPr lang="en-US" b="1" dirty="0">
                <a:solidFill>
                  <a:srgbClr val="00B0F0"/>
                </a:solidFill>
              </a:rPr>
              <a:t>0</a:t>
            </a:r>
          </a:p>
        </p:txBody>
      </p:sp>
      <p:sp>
        <p:nvSpPr>
          <p:cNvPr id="55" name="TextBox 54"/>
          <p:cNvSpPr txBox="1"/>
          <p:nvPr/>
        </p:nvSpPr>
        <p:spPr>
          <a:xfrm>
            <a:off x="4102320" y="2898594"/>
            <a:ext cx="312906" cy="369332"/>
          </a:xfrm>
          <a:prstGeom prst="rect">
            <a:avLst/>
          </a:prstGeom>
          <a:solidFill>
            <a:srgbClr val="FFFF00"/>
          </a:solidFill>
        </p:spPr>
        <p:txBody>
          <a:bodyPr wrap="none" rtlCol="0">
            <a:spAutoFit/>
          </a:bodyPr>
          <a:lstStyle/>
          <a:p>
            <a:r>
              <a:rPr lang="en-US" b="1" dirty="0">
                <a:solidFill>
                  <a:srgbClr val="00B0F0"/>
                </a:solidFill>
              </a:rPr>
              <a:t>0</a:t>
            </a:r>
          </a:p>
        </p:txBody>
      </p:sp>
      <p:sp>
        <p:nvSpPr>
          <p:cNvPr id="56" name="TextBox 55"/>
          <p:cNvSpPr txBox="1"/>
          <p:nvPr/>
        </p:nvSpPr>
        <p:spPr>
          <a:xfrm>
            <a:off x="7164329" y="2959863"/>
            <a:ext cx="312906" cy="369332"/>
          </a:xfrm>
          <a:prstGeom prst="rect">
            <a:avLst/>
          </a:prstGeom>
          <a:solidFill>
            <a:srgbClr val="FFFF00"/>
          </a:solidFill>
        </p:spPr>
        <p:txBody>
          <a:bodyPr wrap="none" rtlCol="0">
            <a:spAutoFit/>
          </a:bodyPr>
          <a:lstStyle/>
          <a:p>
            <a:r>
              <a:rPr lang="en-US" b="1" dirty="0">
                <a:solidFill>
                  <a:srgbClr val="00B0F0"/>
                </a:solidFill>
              </a:rPr>
              <a:t>0</a:t>
            </a:r>
          </a:p>
        </p:txBody>
      </p:sp>
      <p:sp>
        <p:nvSpPr>
          <p:cNvPr id="57" name="TextBox 56"/>
          <p:cNvSpPr txBox="1"/>
          <p:nvPr/>
        </p:nvSpPr>
        <p:spPr>
          <a:xfrm>
            <a:off x="5566922" y="2420393"/>
            <a:ext cx="1043427" cy="369332"/>
          </a:xfrm>
          <a:prstGeom prst="rect">
            <a:avLst/>
          </a:prstGeom>
          <a:noFill/>
        </p:spPr>
        <p:txBody>
          <a:bodyPr wrap="square" rtlCol="0">
            <a:spAutoFit/>
          </a:bodyPr>
          <a:lstStyle/>
          <a:p>
            <a:r>
              <a:rPr lang="en-US" b="1" dirty="0">
                <a:solidFill>
                  <a:srgbClr val="FF0000"/>
                </a:solidFill>
              </a:rPr>
              <a:t>21 days</a:t>
            </a:r>
          </a:p>
        </p:txBody>
      </p:sp>
      <p:sp>
        <p:nvSpPr>
          <p:cNvPr id="58" name="TextBox 57"/>
          <p:cNvSpPr txBox="1"/>
          <p:nvPr/>
        </p:nvSpPr>
        <p:spPr>
          <a:xfrm>
            <a:off x="6553200" y="1936292"/>
            <a:ext cx="1043427" cy="369332"/>
          </a:xfrm>
          <a:prstGeom prst="rect">
            <a:avLst/>
          </a:prstGeom>
          <a:noFill/>
        </p:spPr>
        <p:txBody>
          <a:bodyPr wrap="square" rtlCol="0">
            <a:spAutoFit/>
          </a:bodyPr>
          <a:lstStyle/>
          <a:p>
            <a:r>
              <a:rPr lang="en-US" b="1" dirty="0">
                <a:solidFill>
                  <a:srgbClr val="FF0000"/>
                </a:solidFill>
              </a:rPr>
              <a:t>22 days</a:t>
            </a:r>
          </a:p>
        </p:txBody>
      </p:sp>
      <p:sp>
        <p:nvSpPr>
          <p:cNvPr id="59" name="TextBox 58"/>
          <p:cNvSpPr txBox="1"/>
          <p:nvPr/>
        </p:nvSpPr>
        <p:spPr>
          <a:xfrm>
            <a:off x="1918227" y="1448256"/>
            <a:ext cx="312906" cy="369332"/>
          </a:xfrm>
          <a:prstGeom prst="rect">
            <a:avLst/>
          </a:prstGeom>
          <a:solidFill>
            <a:srgbClr val="FFC000"/>
          </a:solidFill>
        </p:spPr>
        <p:txBody>
          <a:bodyPr wrap="none" rtlCol="0">
            <a:spAutoFit/>
          </a:bodyPr>
          <a:lstStyle/>
          <a:p>
            <a:r>
              <a:rPr lang="en-US" b="1" dirty="0">
                <a:solidFill>
                  <a:srgbClr val="00B0F0"/>
                </a:solidFill>
              </a:rPr>
              <a:t>1</a:t>
            </a:r>
          </a:p>
        </p:txBody>
      </p:sp>
      <p:sp>
        <p:nvSpPr>
          <p:cNvPr id="60" name="TextBox 59"/>
          <p:cNvSpPr txBox="1"/>
          <p:nvPr/>
        </p:nvSpPr>
        <p:spPr>
          <a:xfrm>
            <a:off x="5263873" y="1294695"/>
            <a:ext cx="312906" cy="369332"/>
          </a:xfrm>
          <a:prstGeom prst="rect">
            <a:avLst/>
          </a:prstGeom>
          <a:solidFill>
            <a:srgbClr val="FFC000"/>
          </a:solidFill>
        </p:spPr>
        <p:txBody>
          <a:bodyPr wrap="none" rtlCol="0">
            <a:spAutoFit/>
          </a:bodyPr>
          <a:lstStyle/>
          <a:p>
            <a:r>
              <a:rPr lang="en-US" b="1" dirty="0">
                <a:solidFill>
                  <a:srgbClr val="00B0F0"/>
                </a:solidFill>
              </a:rPr>
              <a:t>1</a:t>
            </a:r>
          </a:p>
        </p:txBody>
      </p:sp>
      <p:sp>
        <p:nvSpPr>
          <p:cNvPr id="61" name="TextBox 60"/>
          <p:cNvSpPr txBox="1"/>
          <p:nvPr/>
        </p:nvSpPr>
        <p:spPr>
          <a:xfrm>
            <a:off x="5227199" y="4507985"/>
            <a:ext cx="312906" cy="369332"/>
          </a:xfrm>
          <a:prstGeom prst="rect">
            <a:avLst/>
          </a:prstGeom>
          <a:solidFill>
            <a:srgbClr val="FFC000"/>
          </a:solidFill>
        </p:spPr>
        <p:txBody>
          <a:bodyPr wrap="none" rtlCol="0">
            <a:spAutoFit/>
          </a:bodyPr>
          <a:lstStyle/>
          <a:p>
            <a:r>
              <a:rPr lang="en-US" b="1" dirty="0">
                <a:solidFill>
                  <a:srgbClr val="00B0F0"/>
                </a:solidFill>
              </a:rPr>
              <a:t>1</a:t>
            </a:r>
          </a:p>
        </p:txBody>
      </p:sp>
      <p:sp>
        <p:nvSpPr>
          <p:cNvPr id="62" name="TextBox 61"/>
          <p:cNvSpPr txBox="1"/>
          <p:nvPr/>
        </p:nvSpPr>
        <p:spPr>
          <a:xfrm>
            <a:off x="1973777" y="2938121"/>
            <a:ext cx="312906" cy="369332"/>
          </a:xfrm>
          <a:prstGeom prst="rect">
            <a:avLst/>
          </a:prstGeom>
          <a:solidFill>
            <a:srgbClr val="FFC000"/>
          </a:solidFill>
        </p:spPr>
        <p:txBody>
          <a:bodyPr wrap="none" rtlCol="0">
            <a:spAutoFit/>
          </a:bodyPr>
          <a:lstStyle/>
          <a:p>
            <a:r>
              <a:rPr lang="en-US" b="1" dirty="0">
                <a:solidFill>
                  <a:srgbClr val="00B0F0"/>
                </a:solidFill>
              </a:rPr>
              <a:t>2</a:t>
            </a:r>
          </a:p>
        </p:txBody>
      </p:sp>
      <p:sp>
        <p:nvSpPr>
          <p:cNvPr id="64" name="TextBox 63"/>
          <p:cNvSpPr txBox="1"/>
          <p:nvPr/>
        </p:nvSpPr>
        <p:spPr>
          <a:xfrm>
            <a:off x="587209" y="3539111"/>
            <a:ext cx="650563" cy="646331"/>
          </a:xfrm>
          <a:prstGeom prst="rect">
            <a:avLst/>
          </a:prstGeom>
          <a:solidFill>
            <a:srgbClr val="66FF33"/>
          </a:solidFill>
        </p:spPr>
        <p:txBody>
          <a:bodyPr wrap="none" rtlCol="0">
            <a:spAutoFit/>
          </a:bodyPr>
          <a:lstStyle/>
          <a:p>
            <a:pPr algn="ctr"/>
            <a:r>
              <a:rPr lang="en-US" b="1" dirty="0"/>
              <a:t>Was</a:t>
            </a:r>
          </a:p>
          <a:p>
            <a:pPr algn="ctr"/>
            <a:r>
              <a:rPr lang="en-US" b="1" dirty="0"/>
              <a:t>5</a:t>
            </a:r>
          </a:p>
        </p:txBody>
      </p:sp>
      <p:sp>
        <p:nvSpPr>
          <p:cNvPr id="65" name="TextBox 64"/>
          <p:cNvSpPr txBox="1"/>
          <p:nvPr/>
        </p:nvSpPr>
        <p:spPr>
          <a:xfrm>
            <a:off x="4672128" y="3530259"/>
            <a:ext cx="650563" cy="646331"/>
          </a:xfrm>
          <a:prstGeom prst="rect">
            <a:avLst/>
          </a:prstGeom>
          <a:solidFill>
            <a:srgbClr val="66FF33"/>
          </a:solidFill>
        </p:spPr>
        <p:txBody>
          <a:bodyPr wrap="none" rtlCol="0">
            <a:spAutoFit/>
          </a:bodyPr>
          <a:lstStyle/>
          <a:p>
            <a:pPr algn="ctr"/>
            <a:r>
              <a:rPr lang="en-US" b="1" dirty="0"/>
              <a:t>Was</a:t>
            </a:r>
          </a:p>
          <a:p>
            <a:pPr algn="ctr"/>
            <a:r>
              <a:rPr lang="en-US" b="1" dirty="0"/>
              <a:t>9</a:t>
            </a:r>
          </a:p>
        </p:txBody>
      </p:sp>
      <p:sp>
        <p:nvSpPr>
          <p:cNvPr id="66" name="TextBox 65"/>
          <p:cNvSpPr txBox="1"/>
          <p:nvPr/>
        </p:nvSpPr>
        <p:spPr>
          <a:xfrm>
            <a:off x="4476565" y="4447401"/>
            <a:ext cx="650563" cy="646331"/>
          </a:xfrm>
          <a:prstGeom prst="rect">
            <a:avLst/>
          </a:prstGeom>
          <a:solidFill>
            <a:srgbClr val="66FF33"/>
          </a:solidFill>
        </p:spPr>
        <p:txBody>
          <a:bodyPr wrap="none" rtlCol="0">
            <a:spAutoFit/>
          </a:bodyPr>
          <a:lstStyle/>
          <a:p>
            <a:pPr algn="ctr"/>
            <a:r>
              <a:rPr lang="en-US" b="1" dirty="0"/>
              <a:t>Was</a:t>
            </a:r>
            <a:br>
              <a:rPr lang="en-US" b="1" dirty="0"/>
            </a:br>
            <a:r>
              <a:rPr lang="en-US" b="1" dirty="0"/>
              <a:t>3</a:t>
            </a:r>
          </a:p>
        </p:txBody>
      </p:sp>
      <p:sp>
        <p:nvSpPr>
          <p:cNvPr id="68" name="TextBox 67"/>
          <p:cNvSpPr txBox="1"/>
          <p:nvPr/>
        </p:nvSpPr>
        <p:spPr>
          <a:xfrm>
            <a:off x="1209009" y="1174349"/>
            <a:ext cx="650563" cy="646331"/>
          </a:xfrm>
          <a:prstGeom prst="rect">
            <a:avLst/>
          </a:prstGeom>
          <a:solidFill>
            <a:srgbClr val="66FF33"/>
          </a:solidFill>
        </p:spPr>
        <p:txBody>
          <a:bodyPr wrap="none" rtlCol="0">
            <a:spAutoFit/>
          </a:bodyPr>
          <a:lstStyle/>
          <a:p>
            <a:pPr algn="ctr"/>
            <a:r>
              <a:rPr lang="en-US" b="1" dirty="0"/>
              <a:t>Was</a:t>
            </a:r>
          </a:p>
          <a:p>
            <a:pPr algn="ctr"/>
            <a:r>
              <a:rPr lang="en-US" b="1" dirty="0"/>
              <a:t>3</a:t>
            </a:r>
          </a:p>
        </p:txBody>
      </p:sp>
      <p:sp>
        <p:nvSpPr>
          <p:cNvPr id="69" name="TextBox 68"/>
          <p:cNvSpPr txBox="1"/>
          <p:nvPr/>
        </p:nvSpPr>
        <p:spPr>
          <a:xfrm>
            <a:off x="4570963" y="1003651"/>
            <a:ext cx="650563" cy="646331"/>
          </a:xfrm>
          <a:prstGeom prst="rect">
            <a:avLst/>
          </a:prstGeom>
          <a:solidFill>
            <a:srgbClr val="66FF33"/>
          </a:solidFill>
        </p:spPr>
        <p:txBody>
          <a:bodyPr wrap="none" rtlCol="0">
            <a:spAutoFit/>
          </a:bodyPr>
          <a:lstStyle/>
          <a:p>
            <a:pPr algn="ctr"/>
            <a:r>
              <a:rPr lang="en-US" b="1" dirty="0"/>
              <a:t>Was</a:t>
            </a:r>
          </a:p>
          <a:p>
            <a:pPr algn="ctr"/>
            <a:r>
              <a:rPr lang="en-US" b="1" dirty="0"/>
              <a:t>3</a:t>
            </a:r>
          </a:p>
        </p:txBody>
      </p:sp>
      <p:sp>
        <p:nvSpPr>
          <p:cNvPr id="67" name="Rectangle 66"/>
          <p:cNvSpPr/>
          <p:nvPr/>
        </p:nvSpPr>
        <p:spPr>
          <a:xfrm>
            <a:off x="3035568" y="5746751"/>
            <a:ext cx="4007217" cy="707886"/>
          </a:xfrm>
          <a:prstGeom prst="rect">
            <a:avLst/>
          </a:prstGeom>
        </p:spPr>
        <p:txBody>
          <a:bodyPr wrap="square">
            <a:spAutoFit/>
          </a:bodyPr>
          <a:lstStyle/>
          <a:p>
            <a:r>
              <a:rPr lang="en-US" sz="2000" b="1" dirty="0">
                <a:solidFill>
                  <a:srgbClr val="FF0000"/>
                </a:solidFill>
              </a:rPr>
              <a:t>What would be the durations if we crashed a 3</a:t>
            </a:r>
            <a:r>
              <a:rPr lang="en-US" sz="2000" b="1" baseline="30000" dirty="0">
                <a:solidFill>
                  <a:srgbClr val="FF0000"/>
                </a:solidFill>
              </a:rPr>
              <a:t>rd</a:t>
            </a:r>
            <a:r>
              <a:rPr lang="en-US" sz="2000" b="1" dirty="0">
                <a:solidFill>
                  <a:srgbClr val="FF0000"/>
                </a:solidFill>
              </a:rPr>
              <a:t> E?</a:t>
            </a:r>
            <a:endParaRPr lang="en-CA" sz="2000" dirty="0">
              <a:solidFill>
                <a:srgbClr val="FF0000"/>
              </a:solidFill>
            </a:endParaRPr>
          </a:p>
        </p:txBody>
      </p:sp>
      <p:sp>
        <p:nvSpPr>
          <p:cNvPr id="70" name="Octagon 69"/>
          <p:cNvSpPr>
            <a:spLocks noChangeAspect="1"/>
          </p:cNvSpPr>
          <p:nvPr/>
        </p:nvSpPr>
        <p:spPr>
          <a:xfrm>
            <a:off x="8455617" y="5895500"/>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pic>
        <p:nvPicPr>
          <p:cNvPr id="71" name="Picture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3510" y="62120"/>
            <a:ext cx="457033" cy="457033"/>
          </a:xfrm>
          <a:prstGeom prst="rect">
            <a:avLst/>
          </a:prstGeom>
        </p:spPr>
      </p:pic>
      <p:graphicFrame>
        <p:nvGraphicFramePr>
          <p:cNvPr id="72" name="Table 71"/>
          <p:cNvGraphicFramePr>
            <a:graphicFrameLocks noGrp="1"/>
          </p:cNvGraphicFramePr>
          <p:nvPr>
            <p:extLst>
              <p:ext uri="{D42A27DB-BD31-4B8C-83A1-F6EECF244321}">
                <p14:modId xmlns:p14="http://schemas.microsoft.com/office/powerpoint/2010/main" val="2223811327"/>
              </p:ext>
            </p:extLst>
          </p:nvPr>
        </p:nvGraphicFramePr>
        <p:xfrm>
          <a:off x="75675" y="4137499"/>
          <a:ext cx="2021518" cy="2616044"/>
        </p:xfrm>
        <a:graphic>
          <a:graphicData uri="http://schemas.openxmlformats.org/drawingml/2006/table">
            <a:tbl>
              <a:tblPr firstRow="1" bandRow="1">
                <a:tableStyleId>{5C22544A-7EE6-4342-B048-85BDC9FD1C3A}</a:tableStyleId>
              </a:tblPr>
              <a:tblGrid>
                <a:gridCol w="655948">
                  <a:extLst>
                    <a:ext uri="{9D8B030D-6E8A-4147-A177-3AD203B41FA5}">
                      <a16:colId xmlns:a16="http://schemas.microsoft.com/office/drawing/2014/main" val="20000"/>
                    </a:ext>
                  </a:extLst>
                </a:gridCol>
                <a:gridCol w="838986">
                  <a:extLst>
                    <a:ext uri="{9D8B030D-6E8A-4147-A177-3AD203B41FA5}">
                      <a16:colId xmlns:a16="http://schemas.microsoft.com/office/drawing/2014/main" val="20002"/>
                    </a:ext>
                  </a:extLst>
                </a:gridCol>
                <a:gridCol w="526584">
                  <a:extLst>
                    <a:ext uri="{9D8B030D-6E8A-4147-A177-3AD203B41FA5}">
                      <a16:colId xmlns:a16="http://schemas.microsoft.com/office/drawing/2014/main" val="1342833191"/>
                    </a:ext>
                  </a:extLst>
                </a:gridCol>
              </a:tblGrid>
              <a:tr h="421484">
                <a:tc>
                  <a:txBody>
                    <a:bodyPr/>
                    <a:lstStyle/>
                    <a:p>
                      <a:r>
                        <a:rPr lang="en-US" sz="1000" dirty="0"/>
                        <a:t>Activity</a:t>
                      </a:r>
                    </a:p>
                  </a:txBody>
                  <a:tcPr/>
                </a:tc>
                <a:tc>
                  <a:txBody>
                    <a:bodyPr/>
                    <a:lstStyle/>
                    <a:p>
                      <a:r>
                        <a:rPr lang="en-US" sz="1000" dirty="0"/>
                        <a:t>Crashing Cost / Day</a:t>
                      </a:r>
                    </a:p>
                  </a:txBody>
                  <a:tcPr/>
                </a:tc>
                <a:tc>
                  <a:txBody>
                    <a:bodyPr/>
                    <a:lstStyle/>
                    <a:p>
                      <a:r>
                        <a:rPr lang="en-US" sz="1000" dirty="0"/>
                        <a:t>Max</a:t>
                      </a:r>
                      <a:r>
                        <a:rPr lang="en-US" sz="1000" baseline="0" dirty="0"/>
                        <a:t> Days</a:t>
                      </a:r>
                      <a:endParaRPr lang="en-US" sz="1000" dirty="0"/>
                    </a:p>
                  </a:txBody>
                  <a:tcPr/>
                </a:tc>
                <a:extLst>
                  <a:ext uri="{0D108BD9-81ED-4DB2-BD59-A6C34878D82A}">
                    <a16:rowId xmlns:a16="http://schemas.microsoft.com/office/drawing/2014/main" val="10000"/>
                  </a:ext>
                </a:extLst>
              </a:tr>
              <a:tr h="271315">
                <a:tc>
                  <a:txBody>
                    <a:bodyPr/>
                    <a:lstStyle/>
                    <a:p>
                      <a:pPr algn="ctr"/>
                      <a:r>
                        <a:rPr lang="en-US" sz="1200" dirty="0">
                          <a:latin typeface="+mj-lt"/>
                        </a:rPr>
                        <a:t>A</a:t>
                      </a:r>
                    </a:p>
                  </a:txBody>
                  <a:tcPr/>
                </a:tc>
                <a:tc>
                  <a:txBody>
                    <a:bodyPr/>
                    <a:lstStyle/>
                    <a:p>
                      <a:pPr algn="ctr"/>
                      <a:r>
                        <a:rPr lang="en-US" sz="1200" dirty="0">
                          <a:latin typeface="+mj-lt"/>
                        </a:rPr>
                        <a:t>$250</a:t>
                      </a:r>
                    </a:p>
                  </a:txBody>
                  <a:tcPr/>
                </a:tc>
                <a:tc>
                  <a:txBody>
                    <a:bodyPr/>
                    <a:lstStyle/>
                    <a:p>
                      <a:pPr algn="ctr"/>
                      <a:r>
                        <a:rPr lang="en-US" sz="1200" dirty="0">
                          <a:latin typeface="+mj-lt"/>
                        </a:rPr>
                        <a:t>2</a:t>
                      </a:r>
                    </a:p>
                  </a:txBody>
                  <a:tcPr/>
                </a:tc>
                <a:extLst>
                  <a:ext uri="{0D108BD9-81ED-4DB2-BD59-A6C34878D82A}">
                    <a16:rowId xmlns:a16="http://schemas.microsoft.com/office/drawing/2014/main" val="10001"/>
                  </a:ext>
                </a:extLst>
              </a:tr>
              <a:tr h="271315">
                <a:tc>
                  <a:txBody>
                    <a:bodyPr/>
                    <a:lstStyle/>
                    <a:p>
                      <a:pPr algn="ctr"/>
                      <a:r>
                        <a:rPr lang="en-US" sz="1200" dirty="0">
                          <a:latin typeface="+mj-lt"/>
                        </a:rPr>
                        <a:t>B</a:t>
                      </a:r>
                    </a:p>
                  </a:txBody>
                  <a:tcPr/>
                </a:tc>
                <a:tc>
                  <a:txBody>
                    <a:bodyPr/>
                    <a:lstStyle/>
                    <a:p>
                      <a:pPr algn="ctr"/>
                      <a:r>
                        <a:rPr lang="en-US" sz="1200" dirty="0">
                          <a:latin typeface="+mj-lt"/>
                        </a:rPr>
                        <a:t>$300</a:t>
                      </a:r>
                    </a:p>
                  </a:txBody>
                  <a:tcPr/>
                </a:tc>
                <a:tc>
                  <a:txBody>
                    <a:bodyPr/>
                    <a:lstStyle/>
                    <a:p>
                      <a:pPr algn="ctr"/>
                      <a:r>
                        <a:rPr lang="en-US" sz="1200" dirty="0">
                          <a:latin typeface="+mj-lt"/>
                        </a:rPr>
                        <a:t>1</a:t>
                      </a:r>
                    </a:p>
                  </a:txBody>
                  <a:tcPr/>
                </a:tc>
                <a:extLst>
                  <a:ext uri="{0D108BD9-81ED-4DB2-BD59-A6C34878D82A}">
                    <a16:rowId xmlns:a16="http://schemas.microsoft.com/office/drawing/2014/main" val="10002"/>
                  </a:ext>
                </a:extLst>
              </a:tr>
              <a:tr h="271315">
                <a:tc>
                  <a:txBody>
                    <a:bodyPr/>
                    <a:lstStyle/>
                    <a:p>
                      <a:pPr algn="ctr"/>
                      <a:r>
                        <a:rPr lang="en-US" sz="1200" dirty="0">
                          <a:latin typeface="+mj-lt"/>
                        </a:rPr>
                        <a:t>C</a:t>
                      </a:r>
                    </a:p>
                  </a:txBody>
                  <a:tcPr/>
                </a:tc>
                <a:tc>
                  <a:txBody>
                    <a:bodyPr/>
                    <a:lstStyle/>
                    <a:p>
                      <a:pPr algn="ctr"/>
                      <a:r>
                        <a:rPr lang="en-US" sz="1200" dirty="0">
                          <a:latin typeface="+mj-lt"/>
                        </a:rPr>
                        <a:t>$1500</a:t>
                      </a:r>
                    </a:p>
                  </a:txBody>
                  <a:tcPr/>
                </a:tc>
                <a:tc>
                  <a:txBody>
                    <a:bodyPr/>
                    <a:lstStyle/>
                    <a:p>
                      <a:pPr algn="ctr"/>
                      <a:r>
                        <a:rPr lang="en-US" sz="1200" dirty="0">
                          <a:latin typeface="+mj-lt"/>
                        </a:rPr>
                        <a:t>1</a:t>
                      </a:r>
                    </a:p>
                  </a:txBody>
                  <a:tcPr/>
                </a:tc>
                <a:extLst>
                  <a:ext uri="{0D108BD9-81ED-4DB2-BD59-A6C34878D82A}">
                    <a16:rowId xmlns:a16="http://schemas.microsoft.com/office/drawing/2014/main" val="10003"/>
                  </a:ext>
                </a:extLst>
              </a:tr>
              <a:tr h="271315">
                <a:tc>
                  <a:txBody>
                    <a:bodyPr/>
                    <a:lstStyle/>
                    <a:p>
                      <a:pPr algn="ctr"/>
                      <a:r>
                        <a:rPr lang="en-US" sz="1200" dirty="0">
                          <a:latin typeface="+mj-lt"/>
                        </a:rPr>
                        <a:t>D</a:t>
                      </a:r>
                    </a:p>
                  </a:txBody>
                  <a:tcPr/>
                </a:tc>
                <a:tc>
                  <a:txBody>
                    <a:bodyPr/>
                    <a:lstStyle/>
                    <a:p>
                      <a:pPr algn="ctr"/>
                      <a:r>
                        <a:rPr lang="en-US" sz="1200" dirty="0">
                          <a:latin typeface="+mj-lt"/>
                        </a:rPr>
                        <a:t>-</a:t>
                      </a:r>
                    </a:p>
                  </a:txBody>
                  <a:tcPr/>
                </a:tc>
                <a:tc>
                  <a:txBody>
                    <a:bodyPr/>
                    <a:lstStyle/>
                    <a:p>
                      <a:pPr algn="ctr"/>
                      <a:r>
                        <a:rPr lang="en-US" sz="1200" dirty="0">
                          <a:latin typeface="+mj-lt"/>
                        </a:rPr>
                        <a:t>0</a:t>
                      </a:r>
                    </a:p>
                  </a:txBody>
                  <a:tcPr/>
                </a:tc>
                <a:extLst>
                  <a:ext uri="{0D108BD9-81ED-4DB2-BD59-A6C34878D82A}">
                    <a16:rowId xmlns:a16="http://schemas.microsoft.com/office/drawing/2014/main" val="10004"/>
                  </a:ext>
                </a:extLst>
              </a:tr>
              <a:tr h="271315">
                <a:tc>
                  <a:txBody>
                    <a:bodyPr/>
                    <a:lstStyle/>
                    <a:p>
                      <a:pPr algn="ctr"/>
                      <a:r>
                        <a:rPr lang="en-US" sz="1200" dirty="0">
                          <a:latin typeface="+mj-lt"/>
                        </a:rPr>
                        <a:t>E</a:t>
                      </a:r>
                    </a:p>
                  </a:txBody>
                  <a:tcPr/>
                </a:tc>
                <a:tc>
                  <a:txBody>
                    <a:bodyPr/>
                    <a:lstStyle/>
                    <a:p>
                      <a:pPr algn="ctr"/>
                      <a:r>
                        <a:rPr lang="en-US" sz="1200" dirty="0">
                          <a:latin typeface="+mj-lt"/>
                        </a:rPr>
                        <a:t>$1750</a:t>
                      </a:r>
                    </a:p>
                  </a:txBody>
                  <a:tcPr/>
                </a:tc>
                <a:tc>
                  <a:txBody>
                    <a:bodyPr/>
                    <a:lstStyle/>
                    <a:p>
                      <a:pPr algn="ctr"/>
                      <a:r>
                        <a:rPr lang="en-US" sz="1200" dirty="0">
                          <a:latin typeface="+mj-lt"/>
                        </a:rPr>
                        <a:t>3</a:t>
                      </a:r>
                    </a:p>
                  </a:txBody>
                  <a:tcPr/>
                </a:tc>
                <a:extLst>
                  <a:ext uri="{0D108BD9-81ED-4DB2-BD59-A6C34878D82A}">
                    <a16:rowId xmlns:a16="http://schemas.microsoft.com/office/drawing/2014/main" val="10005"/>
                  </a:ext>
                </a:extLst>
              </a:tr>
              <a:tr h="271315">
                <a:tc>
                  <a:txBody>
                    <a:bodyPr/>
                    <a:lstStyle/>
                    <a:p>
                      <a:pPr algn="ctr"/>
                      <a:r>
                        <a:rPr lang="en-US" sz="1200" dirty="0">
                          <a:latin typeface="+mj-lt"/>
                        </a:rPr>
                        <a:t>F</a:t>
                      </a:r>
                    </a:p>
                  </a:txBody>
                  <a:tcPr/>
                </a:tc>
                <a:tc>
                  <a:txBody>
                    <a:bodyPr/>
                    <a:lstStyle/>
                    <a:p>
                      <a:pPr algn="ctr"/>
                      <a:r>
                        <a:rPr lang="en-US" sz="1200" dirty="0">
                          <a:latin typeface="+mj-lt"/>
                        </a:rPr>
                        <a:t>$900</a:t>
                      </a:r>
                    </a:p>
                  </a:txBody>
                  <a:tcPr/>
                </a:tc>
                <a:tc>
                  <a:txBody>
                    <a:bodyPr/>
                    <a:lstStyle/>
                    <a:p>
                      <a:pPr algn="ctr"/>
                      <a:r>
                        <a:rPr lang="en-US" sz="1200" dirty="0">
                          <a:latin typeface="+mj-lt"/>
                        </a:rPr>
                        <a:t>1</a:t>
                      </a:r>
                    </a:p>
                  </a:txBody>
                  <a:tcPr/>
                </a:tc>
                <a:extLst>
                  <a:ext uri="{0D108BD9-81ED-4DB2-BD59-A6C34878D82A}">
                    <a16:rowId xmlns:a16="http://schemas.microsoft.com/office/drawing/2014/main" val="10006"/>
                  </a:ext>
                </a:extLst>
              </a:tr>
              <a:tr h="271315">
                <a:tc>
                  <a:txBody>
                    <a:bodyPr/>
                    <a:lstStyle/>
                    <a:p>
                      <a:pPr algn="ctr"/>
                      <a:r>
                        <a:rPr lang="en-US" sz="1200" dirty="0">
                          <a:latin typeface="+mj-lt"/>
                        </a:rPr>
                        <a:t>G</a:t>
                      </a:r>
                    </a:p>
                  </a:txBody>
                  <a:tcPr/>
                </a:tc>
                <a:tc>
                  <a:txBody>
                    <a:bodyPr/>
                    <a:lstStyle/>
                    <a:p>
                      <a:pPr algn="ctr"/>
                      <a:r>
                        <a:rPr lang="en-US" sz="1200" dirty="0">
                          <a:latin typeface="+mj-lt"/>
                        </a:rPr>
                        <a:t>$300</a:t>
                      </a:r>
                    </a:p>
                  </a:txBody>
                  <a:tcPr/>
                </a:tc>
                <a:tc>
                  <a:txBody>
                    <a:bodyPr/>
                    <a:lstStyle/>
                    <a:p>
                      <a:pPr algn="ctr"/>
                      <a:r>
                        <a:rPr lang="en-US" sz="1200" dirty="0">
                          <a:latin typeface="+mj-lt"/>
                        </a:rPr>
                        <a:t>2</a:t>
                      </a:r>
                    </a:p>
                  </a:txBody>
                  <a:tcPr/>
                </a:tc>
                <a:extLst>
                  <a:ext uri="{0D108BD9-81ED-4DB2-BD59-A6C34878D82A}">
                    <a16:rowId xmlns:a16="http://schemas.microsoft.com/office/drawing/2014/main" val="10007"/>
                  </a:ext>
                </a:extLst>
              </a:tr>
              <a:tr h="271315">
                <a:tc>
                  <a:txBody>
                    <a:bodyPr/>
                    <a:lstStyle/>
                    <a:p>
                      <a:pPr algn="ctr"/>
                      <a:r>
                        <a:rPr lang="en-US" sz="1200" dirty="0">
                          <a:latin typeface="+mj-lt"/>
                        </a:rPr>
                        <a:t>H</a:t>
                      </a:r>
                    </a:p>
                  </a:txBody>
                  <a:tcPr/>
                </a:tc>
                <a:tc>
                  <a:txBody>
                    <a:bodyPr/>
                    <a:lstStyle/>
                    <a:p>
                      <a:pPr algn="ctr"/>
                      <a:r>
                        <a:rPr lang="en-US" sz="1200" dirty="0">
                          <a:latin typeface="+mj-lt"/>
                        </a:rPr>
                        <a:t>$2000</a:t>
                      </a:r>
                    </a:p>
                  </a:txBody>
                  <a:tcPr/>
                </a:tc>
                <a:tc>
                  <a:txBody>
                    <a:bodyPr/>
                    <a:lstStyle/>
                    <a:p>
                      <a:pPr algn="ctr"/>
                      <a:r>
                        <a:rPr lang="en-US" sz="1200" dirty="0">
                          <a:latin typeface="+mj-lt"/>
                        </a:rPr>
                        <a:t>3</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818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8100"/>
            <a:ext cx="7772400" cy="569595"/>
          </a:xfrm>
        </p:spPr>
        <p:txBody>
          <a:bodyPr>
            <a:noAutofit/>
          </a:bodyPr>
          <a:lstStyle/>
          <a:p>
            <a:r>
              <a:rPr lang="en-US" sz="2800" dirty="0"/>
              <a:t>Crash Project - 1 day at a time, </a:t>
            </a:r>
            <a:r>
              <a:rPr lang="en-US" sz="2800" b="1" dirty="0">
                <a:solidFill>
                  <a:srgbClr val="FF0000"/>
                </a:solidFill>
              </a:rPr>
              <a:t>only</a:t>
            </a:r>
            <a:r>
              <a:rPr lang="en-US" sz="2800" dirty="0"/>
              <a:t> on critical path</a:t>
            </a:r>
          </a:p>
        </p:txBody>
      </p:sp>
      <p:sp>
        <p:nvSpPr>
          <p:cNvPr id="2" name="Slide Number Placeholder 1"/>
          <p:cNvSpPr>
            <a:spLocks noGrp="1"/>
          </p:cNvSpPr>
          <p:nvPr>
            <p:ph type="sldNum" sz="quarter" idx="10"/>
          </p:nvPr>
        </p:nvSpPr>
        <p:spPr/>
        <p:txBody>
          <a:bodyPr/>
          <a:lstStyle/>
          <a:p>
            <a:pPr>
              <a:defRPr/>
            </a:pPr>
            <a:fld id="{69A5BCD8-3C73-4BB2-BAFD-61A9D03C4A54}" type="slidenum">
              <a:rPr lang="en-US" smtClean="0"/>
              <a:pPr>
                <a:defRPr/>
              </a:pPr>
              <a:t>27</a:t>
            </a:fld>
            <a:endParaRPr lang="en-US" dirty="0"/>
          </a:p>
        </p:txBody>
      </p:sp>
      <p:graphicFrame>
        <p:nvGraphicFramePr>
          <p:cNvPr id="9" name="Table 8"/>
          <p:cNvGraphicFramePr>
            <a:graphicFrameLocks noGrp="1"/>
          </p:cNvGraphicFramePr>
          <p:nvPr/>
        </p:nvGraphicFramePr>
        <p:xfrm>
          <a:off x="198121" y="812299"/>
          <a:ext cx="8864316" cy="5544053"/>
        </p:xfrm>
        <a:graphic>
          <a:graphicData uri="http://schemas.openxmlformats.org/drawingml/2006/table">
            <a:tbl>
              <a:tblPr firstRow="1" bandRow="1">
                <a:tableStyleId>{5C22544A-7EE6-4342-B048-85BDC9FD1C3A}</a:tableStyleId>
              </a:tblPr>
              <a:tblGrid>
                <a:gridCol w="891979">
                  <a:extLst>
                    <a:ext uri="{9D8B030D-6E8A-4147-A177-3AD203B41FA5}">
                      <a16:colId xmlns:a16="http://schemas.microsoft.com/office/drawing/2014/main" val="3315939229"/>
                    </a:ext>
                  </a:extLst>
                </a:gridCol>
                <a:gridCol w="1286498">
                  <a:extLst>
                    <a:ext uri="{9D8B030D-6E8A-4147-A177-3AD203B41FA5}">
                      <a16:colId xmlns:a16="http://schemas.microsoft.com/office/drawing/2014/main" val="1771621456"/>
                    </a:ext>
                  </a:extLst>
                </a:gridCol>
                <a:gridCol w="2359091">
                  <a:extLst>
                    <a:ext uri="{9D8B030D-6E8A-4147-A177-3AD203B41FA5}">
                      <a16:colId xmlns:a16="http://schemas.microsoft.com/office/drawing/2014/main" val="2541804619"/>
                    </a:ext>
                  </a:extLst>
                </a:gridCol>
                <a:gridCol w="2272174">
                  <a:extLst>
                    <a:ext uri="{9D8B030D-6E8A-4147-A177-3AD203B41FA5}">
                      <a16:colId xmlns:a16="http://schemas.microsoft.com/office/drawing/2014/main" val="1454417094"/>
                    </a:ext>
                  </a:extLst>
                </a:gridCol>
                <a:gridCol w="1130297">
                  <a:extLst>
                    <a:ext uri="{9D8B030D-6E8A-4147-A177-3AD203B41FA5}">
                      <a16:colId xmlns:a16="http://schemas.microsoft.com/office/drawing/2014/main" val="1696667911"/>
                    </a:ext>
                  </a:extLst>
                </a:gridCol>
                <a:gridCol w="924277">
                  <a:extLst>
                    <a:ext uri="{9D8B030D-6E8A-4147-A177-3AD203B41FA5}">
                      <a16:colId xmlns:a16="http://schemas.microsoft.com/office/drawing/2014/main" val="3933319525"/>
                    </a:ext>
                  </a:extLst>
                </a:gridCol>
              </a:tblGrid>
              <a:tr h="838346">
                <a:tc>
                  <a:txBody>
                    <a:bodyPr/>
                    <a:lstStyle/>
                    <a:p>
                      <a:pPr algn="ctr">
                        <a:lnSpc>
                          <a:spcPct val="107000"/>
                        </a:lnSpc>
                        <a:spcAft>
                          <a:spcPts val="0"/>
                        </a:spcAft>
                      </a:pPr>
                      <a:r>
                        <a:rPr lang="en-US" sz="1300">
                          <a:effectLst/>
                        </a:rPr>
                        <a:t> </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algn="ctr" rtl="0" eaLnBrk="1" latinLnBrk="0" hangingPunct="1">
                        <a:lnSpc>
                          <a:spcPct val="107000"/>
                        </a:lnSpc>
                        <a:spcAft>
                          <a:spcPts val="0"/>
                        </a:spcAft>
                      </a:pPr>
                      <a:r>
                        <a:rPr kumimoji="0" lang="en-US" sz="1200" b="1" kern="1200" dirty="0">
                          <a:solidFill>
                            <a:schemeClr val="lt1"/>
                          </a:solidFill>
                          <a:effectLst/>
                          <a:latin typeface="+mn-lt"/>
                          <a:ea typeface="+mn-ea"/>
                          <a:cs typeface="+mn-cs"/>
                        </a:rPr>
                        <a:t># of </a:t>
                      </a:r>
                      <a:r>
                        <a:rPr kumimoji="0" lang="en-US" sz="2000" b="1" u="sng" kern="1200" dirty="0">
                          <a:solidFill>
                            <a:schemeClr val="lt1"/>
                          </a:solidFill>
                          <a:effectLst/>
                          <a:latin typeface="+mn-lt"/>
                          <a:ea typeface="+mn-ea"/>
                          <a:cs typeface="+mn-cs"/>
                        </a:rPr>
                        <a:t>critical</a:t>
                      </a:r>
                      <a:r>
                        <a:rPr kumimoji="0" lang="en-US" sz="1200" b="1" kern="1200" dirty="0">
                          <a:solidFill>
                            <a:schemeClr val="lt1"/>
                          </a:solidFill>
                          <a:effectLst/>
                          <a:latin typeface="+mn-lt"/>
                          <a:ea typeface="+mn-ea"/>
                          <a:cs typeface="+mn-cs"/>
                        </a:rPr>
                        <a:t> paths to crash</a:t>
                      </a:r>
                      <a:endParaRPr kumimoji="0" lang="en-CA" sz="1200" b="1" kern="1200" dirty="0">
                        <a:solidFill>
                          <a:schemeClr val="lt1"/>
                        </a:solidFill>
                        <a:effectLst/>
                        <a:latin typeface="+mn-lt"/>
                        <a:ea typeface="+mn-ea"/>
                        <a:cs typeface="+mn-cs"/>
                      </a:endParaRPr>
                    </a:p>
                  </a:txBody>
                  <a:tcPr marL="0" marR="0" marT="0" marB="0" anchor="ctr"/>
                </a:tc>
                <a:tc>
                  <a:txBody>
                    <a:bodyPr/>
                    <a:lstStyle/>
                    <a:p>
                      <a:pPr algn="ctr">
                        <a:lnSpc>
                          <a:spcPct val="107000"/>
                        </a:lnSpc>
                        <a:spcAft>
                          <a:spcPts val="0"/>
                        </a:spcAft>
                      </a:pPr>
                      <a:r>
                        <a:rPr lang="en-US" sz="1200" dirty="0">
                          <a:effectLst/>
                        </a:rPr>
                        <a:t>Name of Activities Crashed to reduce 1 day of Project Duration </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1200" dirty="0">
                          <a:effectLst/>
                        </a:rPr>
                        <a:t>Cost to crash Activities for the reduction of another day</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82174" marR="82174" marT="41087" marB="41087" anchor="ctr"/>
                </a:tc>
                <a:tc>
                  <a:txBody>
                    <a:bodyPr/>
                    <a:lstStyle/>
                    <a:p>
                      <a:pPr algn="ctr">
                        <a:lnSpc>
                          <a:spcPct val="107000"/>
                        </a:lnSpc>
                        <a:spcAft>
                          <a:spcPts val="0"/>
                        </a:spcAft>
                      </a:pPr>
                      <a:r>
                        <a:rPr lang="en-US" sz="1200" dirty="0">
                          <a:effectLst/>
                        </a:rPr>
                        <a:t>Cumulative Cost $</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82174" marR="82174" marT="41087" marB="41087" anchor="ctr"/>
                </a:tc>
                <a:tc>
                  <a:txBody>
                    <a:bodyPr/>
                    <a:lstStyle/>
                    <a:p>
                      <a:pPr algn="ctr">
                        <a:lnSpc>
                          <a:spcPct val="107000"/>
                        </a:lnSpc>
                        <a:spcAft>
                          <a:spcPts val="0"/>
                        </a:spcAft>
                      </a:pPr>
                      <a:r>
                        <a:rPr lang="en-US" sz="1300">
                          <a:effectLst/>
                        </a:rPr>
                        <a:t>Project Duration</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82174" marR="82174" marT="41087" marB="41087" anchor="ctr"/>
                </a:tc>
                <a:extLst>
                  <a:ext uri="{0D108BD9-81ED-4DB2-BD59-A6C34878D82A}">
                    <a16:rowId xmlns:a16="http://schemas.microsoft.com/office/drawing/2014/main" val="2251279361"/>
                  </a:ext>
                </a:extLst>
              </a:tr>
              <a:tr h="628311">
                <a:tc>
                  <a:txBody>
                    <a:bodyPr/>
                    <a:lstStyle/>
                    <a:p>
                      <a:pPr>
                        <a:lnSpc>
                          <a:spcPct val="107000"/>
                        </a:lnSpc>
                        <a:spcAft>
                          <a:spcPts val="0"/>
                        </a:spcAft>
                      </a:pPr>
                      <a:r>
                        <a:rPr lang="en-US" sz="1100">
                          <a:effectLst/>
                        </a:rPr>
                        <a:t>Project before Crashing</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rPr>
                        <a:t>NA</a:t>
                      </a:r>
                      <a:endParaRPr lang="en-CA" sz="2000" dirty="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rPr>
                        <a:t>NA</a:t>
                      </a:r>
                      <a:endParaRPr lang="en-CA" sz="2000" dirty="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a:effectLst/>
                          <a:latin typeface="+mj-lt"/>
                        </a:rPr>
                        <a:t>NA</a:t>
                      </a:r>
                      <a:endParaRPr lang="en-CA" sz="2000">
                        <a:effectLst/>
                        <a:latin typeface="+mj-lt"/>
                        <a:ea typeface="Calibri" panose="020F0502020204030204" pitchFamily="34" charset="0"/>
                        <a:cs typeface="Times New Roman" panose="02020603050405020304" pitchFamily="18" charset="0"/>
                      </a:endParaRPr>
                    </a:p>
                  </a:txBody>
                  <a:tcPr marL="82174" marR="82174" marT="41087" marB="41087" anchor="ctr"/>
                </a:tc>
                <a:tc>
                  <a:txBody>
                    <a:bodyPr/>
                    <a:lstStyle/>
                    <a:p>
                      <a:pPr algn="ctr">
                        <a:lnSpc>
                          <a:spcPct val="107000"/>
                        </a:lnSpc>
                      </a:pPr>
                      <a:r>
                        <a:rPr lang="en-CA" sz="2000" dirty="0">
                          <a:effectLst/>
                          <a:latin typeface="+mj-lt"/>
                        </a:rPr>
                        <a:t>22,450</a:t>
                      </a:r>
                    </a:p>
                  </a:txBody>
                  <a:tcPr marL="82174" marR="82174" marT="41087" marB="41087" anchor="ctr"/>
                </a:tc>
                <a:tc>
                  <a:txBody>
                    <a:bodyPr/>
                    <a:lstStyle/>
                    <a:p>
                      <a:pPr algn="ctr">
                        <a:lnSpc>
                          <a:spcPct val="107000"/>
                        </a:lnSpc>
                      </a:pPr>
                      <a:r>
                        <a:rPr lang="en-CA" sz="2000" dirty="0">
                          <a:effectLst/>
                          <a:latin typeface="+mj-lt"/>
                        </a:rPr>
                        <a:t>27</a:t>
                      </a:r>
                    </a:p>
                  </a:txBody>
                  <a:tcPr marL="82174" marR="82174" marT="41087" marB="41087" anchor="ctr"/>
                </a:tc>
                <a:extLst>
                  <a:ext uri="{0D108BD9-81ED-4DB2-BD59-A6C34878D82A}">
                    <a16:rowId xmlns:a16="http://schemas.microsoft.com/office/drawing/2014/main" val="3330424817"/>
                  </a:ext>
                </a:extLst>
              </a:tr>
              <a:tr h="453044">
                <a:tc>
                  <a:txBody>
                    <a:bodyPr/>
                    <a:lstStyle/>
                    <a:p>
                      <a:pPr>
                        <a:lnSpc>
                          <a:spcPct val="107000"/>
                        </a:lnSpc>
                        <a:spcAft>
                          <a:spcPts val="800"/>
                        </a:spcAft>
                      </a:pPr>
                      <a:r>
                        <a:rPr lang="en-US" sz="1100">
                          <a:effectLst/>
                        </a:rPr>
                        <a:t>Less 1 day</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0000"/>
                        </a:lnSpc>
                        <a:spcAft>
                          <a:spcPts val="0"/>
                        </a:spcAft>
                      </a:pPr>
                      <a:r>
                        <a:rPr lang="en-CA" sz="2000" dirty="0">
                          <a:effectLst/>
                          <a:latin typeface="+mj-lt"/>
                          <a:ea typeface="Calibri" panose="020F0502020204030204" pitchFamily="34" charset="0"/>
                          <a:cs typeface="Times New Roman" panose="02020603050405020304" pitchFamily="18" charset="0"/>
                        </a:rPr>
                        <a:t>1</a:t>
                      </a:r>
                    </a:p>
                  </a:txBody>
                  <a:tcPr marL="0" marR="0" marT="0" marB="0"/>
                </a:tc>
                <a:tc>
                  <a:txBody>
                    <a:bodyPr/>
                    <a:lstStyle/>
                    <a:p>
                      <a:pPr algn="ctr">
                        <a:lnSpc>
                          <a:spcPct val="107000"/>
                        </a:lnSpc>
                        <a:spcAft>
                          <a:spcPts val="0"/>
                        </a:spcAft>
                      </a:pPr>
                      <a:r>
                        <a:rPr lang="en-US" sz="2000" dirty="0">
                          <a:effectLst/>
                          <a:latin typeface="+mj-lt"/>
                        </a:rPr>
                        <a:t>A</a:t>
                      </a:r>
                      <a:endParaRPr lang="en-CA" sz="2000" dirty="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CA" sz="2000" dirty="0">
                          <a:effectLst/>
                          <a:latin typeface="+mj-lt"/>
                        </a:rPr>
                        <a:t>$250</a:t>
                      </a:r>
                    </a:p>
                  </a:txBody>
                  <a:tcPr marL="82174" marR="82174" marT="41087" marB="41087" anchor="ctr"/>
                </a:tc>
                <a:tc>
                  <a:txBody>
                    <a:bodyPr/>
                    <a:lstStyle/>
                    <a:p>
                      <a:pPr algn="ctr">
                        <a:lnSpc>
                          <a:spcPct val="107000"/>
                        </a:lnSpc>
                        <a:spcAft>
                          <a:spcPts val="0"/>
                        </a:spcAft>
                      </a:pPr>
                      <a:r>
                        <a:rPr lang="en-CA" sz="2000" dirty="0">
                          <a:effectLst/>
                          <a:latin typeface="+mj-lt"/>
                        </a:rPr>
                        <a:t>22,700</a:t>
                      </a:r>
                    </a:p>
                  </a:txBody>
                  <a:tcPr marL="82174" marR="82174" marT="41087" marB="41087" anchor="ctr"/>
                </a:tc>
                <a:tc>
                  <a:txBody>
                    <a:bodyPr/>
                    <a:lstStyle/>
                    <a:p>
                      <a:pPr algn="ctr">
                        <a:lnSpc>
                          <a:spcPct val="107000"/>
                        </a:lnSpc>
                        <a:spcAft>
                          <a:spcPts val="0"/>
                        </a:spcAft>
                      </a:pPr>
                      <a:r>
                        <a:rPr lang="en-CA" sz="2000" dirty="0">
                          <a:effectLst/>
                          <a:latin typeface="+mj-lt"/>
                        </a:rPr>
                        <a:t>26</a:t>
                      </a:r>
                    </a:p>
                  </a:txBody>
                  <a:tcPr marL="82174" marR="82174" marT="41087" marB="41087" anchor="ctr"/>
                </a:tc>
                <a:extLst>
                  <a:ext uri="{0D108BD9-81ED-4DB2-BD59-A6C34878D82A}">
                    <a16:rowId xmlns:a16="http://schemas.microsoft.com/office/drawing/2014/main" val="2510166322"/>
                  </a:ext>
                </a:extLst>
              </a:tr>
              <a:tr h="453044">
                <a:tc>
                  <a:txBody>
                    <a:bodyPr/>
                    <a:lstStyle/>
                    <a:p>
                      <a:pPr>
                        <a:lnSpc>
                          <a:spcPct val="107000"/>
                        </a:lnSpc>
                        <a:spcAft>
                          <a:spcPts val="800"/>
                        </a:spcAft>
                      </a:pPr>
                      <a:r>
                        <a:rPr lang="en-US" sz="1100" dirty="0">
                          <a:effectLst/>
                        </a:rPr>
                        <a:t>Less 2 days</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ea typeface="+mn-ea"/>
                          <a:cs typeface="+mn-cs"/>
                        </a:rPr>
                        <a:t>1</a:t>
                      </a:r>
                      <a:endParaRPr lang="en-CA" sz="2000" dirty="0">
                        <a:effectLst/>
                        <a:latin typeface="+mj-lt"/>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0"/>
                        </a:spcAft>
                      </a:pPr>
                      <a:r>
                        <a:rPr lang="en-CA" sz="2000" dirty="0">
                          <a:effectLst/>
                          <a:latin typeface="+mj-lt"/>
                          <a:ea typeface="Calibri" panose="020F0502020204030204" pitchFamily="34" charset="0"/>
                          <a:cs typeface="Times New Roman" panose="02020603050405020304" pitchFamily="18" charset="0"/>
                        </a:rPr>
                        <a:t>A</a:t>
                      </a:r>
                    </a:p>
                  </a:txBody>
                  <a:tcPr marL="0" marR="0" marT="0" marB="0" anchor="ctr"/>
                </a:tc>
                <a:tc>
                  <a:txBody>
                    <a:bodyPr/>
                    <a:lstStyle/>
                    <a:p>
                      <a:pPr algn="ctr">
                        <a:lnSpc>
                          <a:spcPct val="107000"/>
                        </a:lnSpc>
                        <a:spcAft>
                          <a:spcPts val="0"/>
                        </a:spcAft>
                      </a:pPr>
                      <a:r>
                        <a:rPr lang="en-CA" sz="2000" dirty="0">
                          <a:effectLst/>
                          <a:latin typeface="+mj-lt"/>
                        </a:rPr>
                        <a:t>$250</a:t>
                      </a:r>
                    </a:p>
                  </a:txBody>
                  <a:tcPr marL="82174" marR="82174" marT="41087" marB="41087" anchor="ctr"/>
                </a:tc>
                <a:tc>
                  <a:txBody>
                    <a:bodyPr/>
                    <a:lstStyle/>
                    <a:p>
                      <a:pPr algn="ctr">
                        <a:lnSpc>
                          <a:spcPct val="107000"/>
                        </a:lnSpc>
                        <a:spcAft>
                          <a:spcPts val="0"/>
                        </a:spcAft>
                      </a:pPr>
                      <a:r>
                        <a:rPr lang="en-CA" sz="2000" dirty="0">
                          <a:effectLst/>
                          <a:latin typeface="+mj-lt"/>
                        </a:rPr>
                        <a:t>22,950</a:t>
                      </a:r>
                    </a:p>
                  </a:txBody>
                  <a:tcPr marL="82174" marR="82174" marT="41087" marB="41087" anchor="ctr"/>
                </a:tc>
                <a:tc>
                  <a:txBody>
                    <a:bodyPr/>
                    <a:lstStyle/>
                    <a:p>
                      <a:pPr algn="ctr">
                        <a:lnSpc>
                          <a:spcPct val="107000"/>
                        </a:lnSpc>
                        <a:spcAft>
                          <a:spcPts val="0"/>
                        </a:spcAft>
                      </a:pPr>
                      <a:r>
                        <a:rPr lang="en-CA" sz="2000" dirty="0">
                          <a:effectLst/>
                          <a:latin typeface="+mj-lt"/>
                        </a:rPr>
                        <a:t>25</a:t>
                      </a:r>
                    </a:p>
                  </a:txBody>
                  <a:tcPr marL="82174" marR="82174" marT="41087" marB="41087" anchor="ctr"/>
                </a:tc>
                <a:extLst>
                  <a:ext uri="{0D108BD9-81ED-4DB2-BD59-A6C34878D82A}">
                    <a16:rowId xmlns:a16="http://schemas.microsoft.com/office/drawing/2014/main" val="1567359941"/>
                  </a:ext>
                </a:extLst>
              </a:tr>
              <a:tr h="453044">
                <a:tc>
                  <a:txBody>
                    <a:bodyPr/>
                    <a:lstStyle/>
                    <a:p>
                      <a:pPr>
                        <a:lnSpc>
                          <a:spcPct val="107000"/>
                        </a:lnSpc>
                        <a:spcAft>
                          <a:spcPts val="800"/>
                        </a:spcAft>
                      </a:pPr>
                      <a:r>
                        <a:rPr lang="en-US" sz="1100">
                          <a:effectLst/>
                        </a:rPr>
                        <a:t>Less 3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ea typeface="+mn-ea"/>
                          <a:cs typeface="+mn-cs"/>
                        </a:rPr>
                        <a:t>1</a:t>
                      </a:r>
                      <a:endParaRPr lang="en-CA" sz="2000" dirty="0">
                        <a:effectLst/>
                        <a:latin typeface="+mj-lt"/>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0"/>
                        </a:spcAft>
                      </a:pPr>
                      <a:r>
                        <a:rPr lang="en-US" sz="2000" dirty="0">
                          <a:effectLst/>
                          <a:latin typeface="+mj-lt"/>
                        </a:rPr>
                        <a:t>E</a:t>
                      </a:r>
                      <a:endParaRPr lang="en-CA" sz="2000" dirty="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CA" sz="2000" dirty="0">
                          <a:effectLst/>
                          <a:latin typeface="+mj-lt"/>
                        </a:rPr>
                        <a:t>$1,750</a:t>
                      </a:r>
                    </a:p>
                  </a:txBody>
                  <a:tcPr marL="82174" marR="82174" marT="41087" marB="41087" anchor="ctr"/>
                </a:tc>
                <a:tc>
                  <a:txBody>
                    <a:bodyPr/>
                    <a:lstStyle/>
                    <a:p>
                      <a:pPr algn="ctr">
                        <a:lnSpc>
                          <a:spcPct val="107000"/>
                        </a:lnSpc>
                        <a:spcAft>
                          <a:spcPts val="0"/>
                        </a:spcAft>
                      </a:pPr>
                      <a:r>
                        <a:rPr lang="en-CA" sz="2000" dirty="0">
                          <a:effectLst/>
                          <a:latin typeface="+mj-lt"/>
                        </a:rPr>
                        <a:t>24,700</a:t>
                      </a:r>
                    </a:p>
                  </a:txBody>
                  <a:tcPr marL="82174" marR="82174" marT="41087" marB="41087" anchor="ctr"/>
                </a:tc>
                <a:tc>
                  <a:txBody>
                    <a:bodyPr/>
                    <a:lstStyle/>
                    <a:p>
                      <a:pPr algn="ctr">
                        <a:lnSpc>
                          <a:spcPct val="107000"/>
                        </a:lnSpc>
                        <a:spcAft>
                          <a:spcPts val="0"/>
                        </a:spcAft>
                      </a:pPr>
                      <a:r>
                        <a:rPr lang="en-CA" sz="2000" dirty="0">
                          <a:effectLst/>
                          <a:latin typeface="+mj-lt"/>
                        </a:rPr>
                        <a:t>24</a:t>
                      </a:r>
                    </a:p>
                  </a:txBody>
                  <a:tcPr marL="82174" marR="82174" marT="41087" marB="41087" anchor="ctr"/>
                </a:tc>
                <a:extLst>
                  <a:ext uri="{0D108BD9-81ED-4DB2-BD59-A6C34878D82A}">
                    <a16:rowId xmlns:a16="http://schemas.microsoft.com/office/drawing/2014/main" val="1611050896"/>
                  </a:ext>
                </a:extLst>
              </a:tr>
              <a:tr h="453044">
                <a:tc>
                  <a:txBody>
                    <a:bodyPr/>
                    <a:lstStyle/>
                    <a:p>
                      <a:pPr>
                        <a:lnSpc>
                          <a:spcPct val="107000"/>
                        </a:lnSpc>
                        <a:spcAft>
                          <a:spcPts val="800"/>
                        </a:spcAft>
                      </a:pPr>
                      <a:r>
                        <a:rPr lang="en-US" sz="1100">
                          <a:effectLst/>
                        </a:rPr>
                        <a:t>Less 4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ea typeface="+mn-ea"/>
                          <a:cs typeface="+mn-cs"/>
                        </a:rPr>
                        <a:t>1</a:t>
                      </a:r>
                      <a:endParaRPr lang="en-CA" sz="2000" dirty="0">
                        <a:effectLst/>
                        <a:latin typeface="+mj-lt"/>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0"/>
                        </a:spcAft>
                      </a:pPr>
                      <a:r>
                        <a:rPr lang="en-CA" sz="2000" dirty="0">
                          <a:effectLst/>
                          <a:latin typeface="+mj-lt"/>
                          <a:ea typeface="Calibri" panose="020F0502020204030204" pitchFamily="34" charset="0"/>
                          <a:cs typeface="Times New Roman" panose="02020603050405020304" pitchFamily="18" charset="0"/>
                        </a:rPr>
                        <a:t>E</a:t>
                      </a:r>
                    </a:p>
                  </a:txBody>
                  <a:tcPr marL="0" marR="0" marT="0" marB="0" anchor="ctr"/>
                </a:tc>
                <a:tc>
                  <a:txBody>
                    <a:bodyPr/>
                    <a:lstStyle/>
                    <a:p>
                      <a:pPr algn="ctr">
                        <a:lnSpc>
                          <a:spcPct val="107000"/>
                        </a:lnSpc>
                        <a:spcAft>
                          <a:spcPts val="0"/>
                        </a:spcAft>
                      </a:pPr>
                      <a:r>
                        <a:rPr lang="en-CA" sz="2000" dirty="0">
                          <a:effectLst/>
                          <a:latin typeface="+mj-lt"/>
                        </a:rPr>
                        <a:t>$1,750</a:t>
                      </a:r>
                    </a:p>
                  </a:txBody>
                  <a:tcPr marL="82174" marR="82174" marT="41087" marB="41087" anchor="ctr"/>
                </a:tc>
                <a:tc>
                  <a:txBody>
                    <a:bodyPr/>
                    <a:lstStyle/>
                    <a:p>
                      <a:pPr algn="ctr">
                        <a:lnSpc>
                          <a:spcPct val="107000"/>
                        </a:lnSpc>
                        <a:spcAft>
                          <a:spcPts val="0"/>
                        </a:spcAft>
                      </a:pPr>
                      <a:r>
                        <a:rPr lang="en-CA" sz="2000" dirty="0">
                          <a:effectLst/>
                          <a:latin typeface="+mj-lt"/>
                        </a:rPr>
                        <a:t>26,450</a:t>
                      </a:r>
                    </a:p>
                  </a:txBody>
                  <a:tcPr marL="82174" marR="82174" marT="41087" marB="41087" anchor="ctr"/>
                </a:tc>
                <a:tc>
                  <a:txBody>
                    <a:bodyPr/>
                    <a:lstStyle/>
                    <a:p>
                      <a:pPr algn="ctr">
                        <a:lnSpc>
                          <a:spcPct val="107000"/>
                        </a:lnSpc>
                        <a:spcAft>
                          <a:spcPts val="0"/>
                        </a:spcAft>
                      </a:pPr>
                      <a:r>
                        <a:rPr lang="en-CA" sz="2000" dirty="0">
                          <a:effectLst/>
                          <a:latin typeface="+mj-lt"/>
                        </a:rPr>
                        <a:t>23</a:t>
                      </a:r>
                    </a:p>
                  </a:txBody>
                  <a:tcPr marL="82174" marR="82174" marT="41087" marB="41087" anchor="ctr"/>
                </a:tc>
                <a:extLst>
                  <a:ext uri="{0D108BD9-81ED-4DB2-BD59-A6C34878D82A}">
                    <a16:rowId xmlns:a16="http://schemas.microsoft.com/office/drawing/2014/main" val="2627273817"/>
                  </a:ext>
                </a:extLst>
              </a:tr>
              <a:tr h="453044">
                <a:tc>
                  <a:txBody>
                    <a:bodyPr/>
                    <a:lstStyle/>
                    <a:p>
                      <a:pPr>
                        <a:lnSpc>
                          <a:spcPct val="107000"/>
                        </a:lnSpc>
                        <a:spcAft>
                          <a:spcPts val="800"/>
                        </a:spcAft>
                      </a:pPr>
                      <a:r>
                        <a:rPr lang="en-US" sz="1100">
                          <a:effectLst/>
                        </a:rPr>
                        <a:t>Less 5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rPr>
                        <a:t> 1</a:t>
                      </a:r>
                      <a:endParaRPr lang="en-CA" sz="2000" dirty="0">
                        <a:effectLst/>
                        <a:latin typeface="+mj-lt"/>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0"/>
                        </a:spcAft>
                      </a:pPr>
                      <a:r>
                        <a:rPr lang="en-US" sz="2000" dirty="0">
                          <a:effectLst/>
                          <a:latin typeface="+mj-lt"/>
                          <a:ea typeface="+mn-ea"/>
                          <a:cs typeface="+mn-cs"/>
                        </a:rPr>
                        <a:t>E</a:t>
                      </a:r>
                      <a:endParaRPr lang="en-CA" sz="2000" dirty="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a:ea typeface="+mn-ea"/>
                          <a:cs typeface="+mn-cs"/>
                        </a:rPr>
                        <a:t>$1,750</a:t>
                      </a:r>
                    </a:p>
                  </a:txBody>
                  <a:tcPr marL="82174" marR="82174" marT="41087" marB="41087" anchor="ctr"/>
                </a:tc>
                <a:tc>
                  <a:txBody>
                    <a:bodyPr/>
                    <a:lstStyle/>
                    <a:p>
                      <a:pPr algn="ctr">
                        <a:lnSpc>
                          <a:spcPct val="107000"/>
                        </a:lnSpc>
                        <a:spcAft>
                          <a:spcPts val="0"/>
                        </a:spcAft>
                      </a:pPr>
                      <a:r>
                        <a:rPr lang="en-CA" sz="2000" dirty="0">
                          <a:effectLst/>
                          <a:latin typeface="+mj-lt"/>
                        </a:rPr>
                        <a:t>28,200</a:t>
                      </a:r>
                    </a:p>
                  </a:txBody>
                  <a:tcPr marL="82174" marR="82174" marT="41087" marB="41087" anchor="ctr"/>
                </a:tc>
                <a:tc>
                  <a:txBody>
                    <a:bodyPr/>
                    <a:lstStyle/>
                    <a:p>
                      <a:pPr algn="ctr">
                        <a:lnSpc>
                          <a:spcPct val="107000"/>
                        </a:lnSpc>
                        <a:spcAft>
                          <a:spcPts val="0"/>
                        </a:spcAft>
                      </a:pPr>
                      <a:r>
                        <a:rPr lang="en-CA" sz="2000" dirty="0">
                          <a:effectLst/>
                          <a:latin typeface="+mj-lt"/>
                        </a:rPr>
                        <a:t>22</a:t>
                      </a:r>
                    </a:p>
                  </a:txBody>
                  <a:tcPr marL="82174" marR="82174" marT="41087" marB="41087" anchor="ctr"/>
                </a:tc>
                <a:extLst>
                  <a:ext uri="{0D108BD9-81ED-4DB2-BD59-A6C34878D82A}">
                    <a16:rowId xmlns:a16="http://schemas.microsoft.com/office/drawing/2014/main" val="603972681"/>
                  </a:ext>
                </a:extLst>
              </a:tr>
              <a:tr h="453044">
                <a:tc>
                  <a:txBody>
                    <a:bodyPr/>
                    <a:lstStyle/>
                    <a:p>
                      <a:pPr>
                        <a:lnSpc>
                          <a:spcPct val="107000"/>
                        </a:lnSpc>
                        <a:spcAft>
                          <a:spcPts val="800"/>
                        </a:spcAft>
                      </a:pPr>
                      <a:r>
                        <a:rPr lang="en-US" sz="1100">
                          <a:effectLst/>
                        </a:rPr>
                        <a:t>Less 6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rPr>
                        <a:t> 3</a:t>
                      </a:r>
                      <a:endParaRPr lang="en-CA" sz="2000" dirty="0">
                        <a:effectLst/>
                        <a:latin typeface="+mj-lt"/>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0"/>
                        </a:spcAft>
                      </a:pPr>
                      <a:r>
                        <a:rPr lang="en-US" sz="2000" dirty="0">
                          <a:effectLst/>
                          <a:latin typeface="+mj-lt"/>
                          <a:ea typeface="+mn-ea"/>
                          <a:cs typeface="+mn-cs"/>
                        </a:rPr>
                        <a:t>H</a:t>
                      </a:r>
                      <a:endParaRPr lang="en-CA" sz="2000" dirty="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CA" sz="2000" dirty="0">
                          <a:effectLst/>
                          <a:latin typeface="+mj-lt"/>
                        </a:rPr>
                        <a:t>$2,000</a:t>
                      </a:r>
                    </a:p>
                  </a:txBody>
                  <a:tcPr marL="82174" marR="82174" marT="41087" marB="41087" anchor="ctr"/>
                </a:tc>
                <a:tc>
                  <a:txBody>
                    <a:bodyPr/>
                    <a:lstStyle/>
                    <a:p>
                      <a:pPr algn="ctr">
                        <a:lnSpc>
                          <a:spcPct val="107000"/>
                        </a:lnSpc>
                        <a:spcAft>
                          <a:spcPts val="0"/>
                        </a:spcAft>
                      </a:pPr>
                      <a:r>
                        <a:rPr lang="en-CA" sz="2000" dirty="0">
                          <a:effectLst/>
                          <a:latin typeface="+mj-lt"/>
                        </a:rPr>
                        <a:t>30,200</a:t>
                      </a:r>
                    </a:p>
                  </a:txBody>
                  <a:tcPr marL="82174" marR="82174" marT="41087" marB="41087" anchor="ctr"/>
                </a:tc>
                <a:tc>
                  <a:txBody>
                    <a:bodyPr/>
                    <a:lstStyle/>
                    <a:p>
                      <a:pPr algn="ctr">
                        <a:lnSpc>
                          <a:spcPct val="107000"/>
                        </a:lnSpc>
                        <a:spcAft>
                          <a:spcPts val="0"/>
                        </a:spcAft>
                      </a:pPr>
                      <a:r>
                        <a:rPr lang="en-CA" sz="2000" dirty="0">
                          <a:effectLst/>
                          <a:latin typeface="+mj-lt"/>
                        </a:rPr>
                        <a:t>21</a:t>
                      </a:r>
                    </a:p>
                  </a:txBody>
                  <a:tcPr marL="82174" marR="82174" marT="41087" marB="41087" anchor="ctr"/>
                </a:tc>
                <a:extLst>
                  <a:ext uri="{0D108BD9-81ED-4DB2-BD59-A6C34878D82A}">
                    <a16:rowId xmlns:a16="http://schemas.microsoft.com/office/drawing/2014/main" val="3283413354"/>
                  </a:ext>
                </a:extLst>
              </a:tr>
              <a:tr h="453044">
                <a:tc>
                  <a:txBody>
                    <a:bodyPr/>
                    <a:lstStyle/>
                    <a:p>
                      <a:pPr>
                        <a:lnSpc>
                          <a:spcPct val="107000"/>
                        </a:lnSpc>
                        <a:spcAft>
                          <a:spcPts val="800"/>
                        </a:spcAft>
                      </a:pPr>
                      <a:r>
                        <a:rPr lang="en-US" sz="1100">
                          <a:effectLst/>
                        </a:rPr>
                        <a:t>Less 7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rPr>
                        <a:t> 3</a:t>
                      </a:r>
                      <a:endParaRPr lang="en-CA" sz="2000" dirty="0">
                        <a:effectLst/>
                        <a:latin typeface="+mj-lt"/>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0"/>
                        </a:spcAft>
                      </a:pPr>
                      <a:r>
                        <a:rPr lang="en-US" sz="2000" dirty="0">
                          <a:effectLst/>
                          <a:latin typeface="+mj-lt"/>
                          <a:ea typeface="+mn-ea"/>
                          <a:cs typeface="+mn-cs"/>
                        </a:rPr>
                        <a:t>H</a:t>
                      </a:r>
                      <a:endParaRPr lang="en-CA" sz="2000" dirty="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a:ea typeface="+mn-ea"/>
                          <a:cs typeface="+mn-cs"/>
                        </a:rPr>
                        <a:t>$2,000</a:t>
                      </a:r>
                    </a:p>
                  </a:txBody>
                  <a:tcPr marL="82174" marR="82174" marT="41087" marB="41087" anchor="ctr"/>
                </a:tc>
                <a:tc>
                  <a:txBody>
                    <a:bodyPr/>
                    <a:lstStyle/>
                    <a:p>
                      <a:pPr algn="ctr">
                        <a:lnSpc>
                          <a:spcPct val="107000"/>
                        </a:lnSpc>
                        <a:spcAft>
                          <a:spcPts val="0"/>
                        </a:spcAft>
                      </a:pPr>
                      <a:r>
                        <a:rPr lang="en-CA" sz="2000" dirty="0">
                          <a:effectLst/>
                          <a:latin typeface="+mj-lt"/>
                        </a:rPr>
                        <a:t>32,200</a:t>
                      </a:r>
                    </a:p>
                  </a:txBody>
                  <a:tcPr marL="82174" marR="82174" marT="41087" marB="41087" anchor="ctr"/>
                </a:tc>
                <a:tc>
                  <a:txBody>
                    <a:bodyPr/>
                    <a:lstStyle/>
                    <a:p>
                      <a:pPr algn="ctr">
                        <a:lnSpc>
                          <a:spcPct val="107000"/>
                        </a:lnSpc>
                        <a:spcAft>
                          <a:spcPts val="0"/>
                        </a:spcAft>
                      </a:pPr>
                      <a:r>
                        <a:rPr lang="en-CA" sz="2000" dirty="0">
                          <a:effectLst/>
                          <a:latin typeface="+mj-lt"/>
                        </a:rPr>
                        <a:t>20</a:t>
                      </a:r>
                    </a:p>
                  </a:txBody>
                  <a:tcPr marL="82174" marR="82174" marT="41087" marB="41087" anchor="ctr"/>
                </a:tc>
                <a:extLst>
                  <a:ext uri="{0D108BD9-81ED-4DB2-BD59-A6C34878D82A}">
                    <a16:rowId xmlns:a16="http://schemas.microsoft.com/office/drawing/2014/main" val="2563069280"/>
                  </a:ext>
                </a:extLst>
              </a:tr>
              <a:tr h="453044">
                <a:tc>
                  <a:txBody>
                    <a:bodyPr/>
                    <a:lstStyle/>
                    <a:p>
                      <a:pPr>
                        <a:lnSpc>
                          <a:spcPct val="107000"/>
                        </a:lnSpc>
                        <a:spcAft>
                          <a:spcPts val="800"/>
                        </a:spcAft>
                      </a:pPr>
                      <a:r>
                        <a:rPr lang="en-US" sz="1000">
                          <a:effectLst/>
                        </a:rPr>
                        <a:t>Less 8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rPr>
                        <a:t> 3</a:t>
                      </a:r>
                      <a:endParaRPr lang="en-CA" sz="2000" dirty="0">
                        <a:effectLst/>
                        <a:latin typeface="+mj-lt"/>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0"/>
                        </a:spcAft>
                      </a:pPr>
                      <a:r>
                        <a:rPr lang="en-US" sz="2000" dirty="0">
                          <a:effectLst/>
                          <a:latin typeface="+mj-lt"/>
                          <a:ea typeface="+mn-ea"/>
                          <a:cs typeface="+mn-cs"/>
                        </a:rPr>
                        <a:t>H</a:t>
                      </a:r>
                      <a:endParaRPr lang="en-CA" sz="2000" dirty="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a:ea typeface="+mn-ea"/>
                          <a:cs typeface="+mn-cs"/>
                        </a:rPr>
                        <a:t>$2,000</a:t>
                      </a:r>
                    </a:p>
                  </a:txBody>
                  <a:tcPr marL="82174" marR="82174" marT="41087" marB="41087" anchor="ctr"/>
                </a:tc>
                <a:tc>
                  <a:txBody>
                    <a:bodyPr/>
                    <a:lstStyle/>
                    <a:p>
                      <a:pPr algn="ctr">
                        <a:lnSpc>
                          <a:spcPct val="107000"/>
                        </a:lnSpc>
                        <a:spcAft>
                          <a:spcPts val="0"/>
                        </a:spcAft>
                      </a:pPr>
                      <a:r>
                        <a:rPr lang="en-CA" sz="2000" dirty="0">
                          <a:effectLst/>
                          <a:latin typeface="+mj-lt"/>
                        </a:rPr>
                        <a:t>34,200</a:t>
                      </a:r>
                    </a:p>
                  </a:txBody>
                  <a:tcPr marL="82174" marR="82174" marT="41087" marB="41087" anchor="ctr"/>
                </a:tc>
                <a:tc>
                  <a:txBody>
                    <a:bodyPr/>
                    <a:lstStyle/>
                    <a:p>
                      <a:pPr algn="ctr">
                        <a:lnSpc>
                          <a:spcPct val="107000"/>
                        </a:lnSpc>
                        <a:spcAft>
                          <a:spcPts val="0"/>
                        </a:spcAft>
                      </a:pPr>
                      <a:r>
                        <a:rPr lang="en-CA" sz="2000" dirty="0">
                          <a:effectLst/>
                          <a:latin typeface="+mj-lt"/>
                        </a:rPr>
                        <a:t>19</a:t>
                      </a:r>
                    </a:p>
                  </a:txBody>
                  <a:tcPr marL="82174" marR="82174" marT="41087" marB="41087" anchor="ctr"/>
                </a:tc>
                <a:extLst>
                  <a:ext uri="{0D108BD9-81ED-4DB2-BD59-A6C34878D82A}">
                    <a16:rowId xmlns:a16="http://schemas.microsoft.com/office/drawing/2014/main" val="681499479"/>
                  </a:ext>
                </a:extLst>
              </a:tr>
              <a:tr h="453044">
                <a:tc>
                  <a:txBody>
                    <a:bodyPr/>
                    <a:lstStyle/>
                    <a:p>
                      <a:pPr>
                        <a:lnSpc>
                          <a:spcPct val="107000"/>
                        </a:lnSpc>
                        <a:spcAft>
                          <a:spcPts val="800"/>
                        </a:spcAft>
                      </a:pPr>
                      <a:r>
                        <a:rPr lang="en-US" sz="1100">
                          <a:effectLst/>
                        </a:rPr>
                        <a:t>Less 9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2000">
                          <a:effectLst/>
                          <a:latin typeface="+mj-lt"/>
                        </a:rPr>
                        <a:t> </a:t>
                      </a:r>
                      <a:endParaRPr lang="en-CA" sz="2000">
                        <a:effectLst/>
                        <a:latin typeface="+mj-lt"/>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US" sz="2000">
                          <a:effectLst/>
                          <a:latin typeface="+mj-lt"/>
                        </a:rPr>
                        <a:t> </a:t>
                      </a:r>
                      <a:endParaRPr lang="en-CA" sz="200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pPr>
                      <a:endParaRPr lang="en-CA" sz="2000" dirty="0">
                        <a:effectLst/>
                        <a:latin typeface="+mj-lt"/>
                      </a:endParaRPr>
                    </a:p>
                  </a:txBody>
                  <a:tcPr marL="82174" marR="82174" marT="41087" marB="41087" anchor="ctr"/>
                </a:tc>
                <a:tc>
                  <a:txBody>
                    <a:bodyPr/>
                    <a:lstStyle/>
                    <a:p>
                      <a:pPr algn="ctr">
                        <a:lnSpc>
                          <a:spcPct val="107000"/>
                        </a:lnSpc>
                      </a:pPr>
                      <a:endParaRPr lang="en-CA" sz="2000" dirty="0">
                        <a:effectLst/>
                        <a:latin typeface="+mj-lt"/>
                      </a:endParaRPr>
                    </a:p>
                  </a:txBody>
                  <a:tcPr marL="82174" marR="82174" marT="41087" marB="41087" anchor="ctr"/>
                </a:tc>
                <a:tc>
                  <a:txBody>
                    <a:bodyPr/>
                    <a:lstStyle/>
                    <a:p>
                      <a:pPr algn="ctr">
                        <a:lnSpc>
                          <a:spcPct val="107000"/>
                        </a:lnSpc>
                      </a:pPr>
                      <a:endParaRPr lang="en-CA" sz="2000" dirty="0">
                        <a:effectLst/>
                        <a:latin typeface="+mj-lt"/>
                      </a:endParaRPr>
                    </a:p>
                  </a:txBody>
                  <a:tcPr marL="82174" marR="82174" marT="41087" marB="41087" anchor="ctr"/>
                </a:tc>
                <a:extLst>
                  <a:ext uri="{0D108BD9-81ED-4DB2-BD59-A6C34878D82A}">
                    <a16:rowId xmlns:a16="http://schemas.microsoft.com/office/drawing/2014/main" val="1058959822"/>
                  </a:ext>
                </a:extLst>
              </a:tr>
            </a:tbl>
          </a:graphicData>
        </a:graphic>
      </p:graphicFrame>
      <p:sp>
        <p:nvSpPr>
          <p:cNvPr id="10" name="Down Arrow 9"/>
          <p:cNvSpPr/>
          <p:nvPr/>
        </p:nvSpPr>
        <p:spPr>
          <a:xfrm>
            <a:off x="279684" y="4608094"/>
            <a:ext cx="8864316" cy="1748255"/>
          </a:xfrm>
          <a:prstGeom prst="downArrow">
            <a:avLst>
              <a:gd name="adj1" fmla="val 79800"/>
              <a:gd name="adj2" fmla="val 2710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4000" dirty="0">
                <a:solidFill>
                  <a:srgbClr val="FF0000"/>
                </a:solidFill>
              </a:rPr>
              <a:t>Scroll this graphic down for </a:t>
            </a:r>
            <a:r>
              <a:rPr lang="en-CA" sz="4000" b="1" u="sng" dirty="0">
                <a:solidFill>
                  <a:srgbClr val="FF0000"/>
                </a:solidFill>
              </a:rPr>
              <a:t>one more day</a:t>
            </a:r>
            <a:endParaRPr lang="en-CA" sz="4000" dirty="0"/>
          </a:p>
        </p:txBody>
      </p:sp>
    </p:spTree>
    <p:extLst>
      <p:ext uri="{BB962C8B-B14F-4D97-AF65-F5344CB8AC3E}">
        <p14:creationId xmlns:p14="http://schemas.microsoft.com/office/powerpoint/2010/main" val="2728512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34400" cy="1143000"/>
          </a:xfrm>
        </p:spPr>
        <p:txBody>
          <a:bodyPr>
            <a:normAutofit/>
          </a:bodyPr>
          <a:lstStyle/>
          <a:p>
            <a:r>
              <a:rPr lang="en-US" sz="3200" dirty="0"/>
              <a:t>Our network after crashing A, A, E, E, </a:t>
            </a:r>
            <a:br>
              <a:rPr lang="en-US" sz="3200" dirty="0"/>
            </a:br>
            <a:r>
              <a:rPr lang="en-US" sz="3200" b="1" dirty="0"/>
              <a:t>and then a third E</a:t>
            </a:r>
          </a:p>
        </p:txBody>
      </p:sp>
      <p:sp>
        <p:nvSpPr>
          <p:cNvPr id="3" name="Slide Number Placeholder 2"/>
          <p:cNvSpPr>
            <a:spLocks noGrp="1"/>
          </p:cNvSpPr>
          <p:nvPr>
            <p:ph type="sldNum" sz="quarter" idx="10"/>
          </p:nvPr>
        </p:nvSpPr>
        <p:spPr>
          <a:xfrm>
            <a:off x="7924800" y="5746750"/>
            <a:ext cx="762000" cy="365125"/>
          </a:xfrm>
        </p:spPr>
        <p:txBody>
          <a:bodyPr/>
          <a:lstStyle/>
          <a:p>
            <a:pPr>
              <a:defRPr/>
            </a:pPr>
            <a:fld id="{F884FA92-480B-47F7-AE0E-CCD2E8D3A379}" type="slidenum">
              <a:rPr lang="en-US" smtClean="0"/>
              <a:pPr>
                <a:defRPr/>
              </a:pPr>
              <a:t>28</a:t>
            </a:fld>
            <a:endParaRPr lang="en-US" dirty="0"/>
          </a:p>
        </p:txBody>
      </p:sp>
      <p:pic>
        <p:nvPicPr>
          <p:cNvPr id="4" name="Picture 3" descr="FG_10_014"/>
          <p:cNvPicPr>
            <a:picLocks noChangeAspect="1" noChangeArrowheads="1"/>
          </p:cNvPicPr>
          <p:nvPr/>
        </p:nvPicPr>
        <p:blipFill>
          <a:blip r:embed="rId2"/>
          <a:srcRect/>
          <a:stretch>
            <a:fillRect/>
          </a:stretch>
        </p:blipFill>
        <p:spPr bwMode="auto">
          <a:xfrm>
            <a:off x="533400" y="1219200"/>
            <a:ext cx="8159750" cy="5029200"/>
          </a:xfrm>
          <a:prstGeom prst="rect">
            <a:avLst/>
          </a:prstGeom>
          <a:noFill/>
          <a:ln w="9525">
            <a:noFill/>
            <a:miter lim="800000"/>
            <a:headEnd/>
            <a:tailEnd/>
          </a:ln>
        </p:spPr>
      </p:pic>
      <p:sp>
        <p:nvSpPr>
          <p:cNvPr id="6" name="TextBox 5"/>
          <p:cNvSpPr txBox="1"/>
          <p:nvPr/>
        </p:nvSpPr>
        <p:spPr>
          <a:xfrm>
            <a:off x="2819400" y="1524000"/>
            <a:ext cx="228600" cy="369332"/>
          </a:xfrm>
          <a:prstGeom prst="rect">
            <a:avLst/>
          </a:prstGeom>
          <a:solidFill>
            <a:schemeClr val="bg1"/>
          </a:solidFill>
        </p:spPr>
        <p:txBody>
          <a:bodyPr wrap="square" rtlCol="0">
            <a:spAutoFit/>
          </a:bodyPr>
          <a:lstStyle/>
          <a:p>
            <a:r>
              <a:rPr lang="en-US" dirty="0"/>
              <a:t>7</a:t>
            </a:r>
          </a:p>
        </p:txBody>
      </p:sp>
      <p:sp>
        <p:nvSpPr>
          <p:cNvPr id="7" name="TextBox 6"/>
          <p:cNvSpPr txBox="1"/>
          <p:nvPr/>
        </p:nvSpPr>
        <p:spPr>
          <a:xfrm>
            <a:off x="2819400" y="3122787"/>
            <a:ext cx="228600" cy="369332"/>
          </a:xfrm>
          <a:prstGeom prst="rect">
            <a:avLst/>
          </a:prstGeom>
          <a:solidFill>
            <a:schemeClr val="bg1"/>
          </a:solidFill>
        </p:spPr>
        <p:txBody>
          <a:bodyPr wrap="square" rtlCol="0">
            <a:spAutoFit/>
          </a:bodyPr>
          <a:lstStyle/>
          <a:p>
            <a:r>
              <a:rPr lang="en-US" dirty="0"/>
              <a:t>3</a:t>
            </a:r>
          </a:p>
        </p:txBody>
      </p:sp>
      <p:sp>
        <p:nvSpPr>
          <p:cNvPr id="9" name="TextBox 8"/>
          <p:cNvSpPr txBox="1"/>
          <p:nvPr/>
        </p:nvSpPr>
        <p:spPr>
          <a:xfrm>
            <a:off x="4876800" y="3122787"/>
            <a:ext cx="304800" cy="369332"/>
          </a:xfrm>
          <a:prstGeom prst="rect">
            <a:avLst/>
          </a:prstGeom>
          <a:solidFill>
            <a:schemeClr val="bg1"/>
          </a:solidFill>
        </p:spPr>
        <p:txBody>
          <a:bodyPr wrap="square" rtlCol="0">
            <a:spAutoFit/>
          </a:bodyPr>
          <a:lstStyle/>
          <a:p>
            <a:r>
              <a:rPr lang="en-US" dirty="0"/>
              <a:t>6</a:t>
            </a:r>
          </a:p>
        </p:txBody>
      </p:sp>
      <p:sp>
        <p:nvSpPr>
          <p:cNvPr id="10" name="TextBox 9"/>
          <p:cNvSpPr txBox="1"/>
          <p:nvPr/>
        </p:nvSpPr>
        <p:spPr>
          <a:xfrm>
            <a:off x="6096000" y="1524000"/>
            <a:ext cx="228600" cy="369332"/>
          </a:xfrm>
          <a:prstGeom prst="rect">
            <a:avLst/>
          </a:prstGeom>
          <a:solidFill>
            <a:schemeClr val="bg1"/>
          </a:solidFill>
        </p:spPr>
        <p:txBody>
          <a:bodyPr wrap="square" rtlCol="0">
            <a:spAutoFit/>
          </a:bodyPr>
          <a:lstStyle/>
          <a:p>
            <a:r>
              <a:rPr lang="en-US" dirty="0"/>
              <a:t>4</a:t>
            </a:r>
          </a:p>
        </p:txBody>
      </p:sp>
      <p:sp>
        <p:nvSpPr>
          <p:cNvPr id="11" name="TextBox 10"/>
          <p:cNvSpPr txBox="1"/>
          <p:nvPr/>
        </p:nvSpPr>
        <p:spPr>
          <a:xfrm>
            <a:off x="6096000" y="4724400"/>
            <a:ext cx="228600" cy="369332"/>
          </a:xfrm>
          <a:prstGeom prst="rect">
            <a:avLst/>
          </a:prstGeom>
          <a:solidFill>
            <a:schemeClr val="bg1"/>
          </a:solidFill>
        </p:spPr>
        <p:txBody>
          <a:bodyPr wrap="square" rtlCol="0">
            <a:spAutoFit/>
          </a:bodyPr>
          <a:lstStyle/>
          <a:p>
            <a:r>
              <a:rPr lang="en-US" dirty="0"/>
              <a:t>6</a:t>
            </a:r>
          </a:p>
        </p:txBody>
      </p:sp>
      <p:sp>
        <p:nvSpPr>
          <p:cNvPr id="12" name="TextBox 11"/>
          <p:cNvSpPr txBox="1"/>
          <p:nvPr/>
        </p:nvSpPr>
        <p:spPr>
          <a:xfrm>
            <a:off x="8077200" y="3122787"/>
            <a:ext cx="304800" cy="369332"/>
          </a:xfrm>
          <a:prstGeom prst="rect">
            <a:avLst/>
          </a:prstGeom>
          <a:solidFill>
            <a:schemeClr val="bg1"/>
          </a:solidFill>
        </p:spPr>
        <p:txBody>
          <a:bodyPr wrap="square" rtlCol="0">
            <a:spAutoFit/>
          </a:bodyPr>
          <a:lstStyle/>
          <a:p>
            <a:r>
              <a:rPr lang="en-US" dirty="0"/>
              <a:t>8</a:t>
            </a:r>
          </a:p>
        </p:txBody>
      </p:sp>
      <p:sp>
        <p:nvSpPr>
          <p:cNvPr id="8" name="TextBox 7"/>
          <p:cNvSpPr txBox="1"/>
          <p:nvPr/>
        </p:nvSpPr>
        <p:spPr>
          <a:xfrm>
            <a:off x="533400" y="2819400"/>
            <a:ext cx="304800" cy="369332"/>
          </a:xfrm>
          <a:prstGeom prst="rect">
            <a:avLst/>
          </a:prstGeom>
          <a:noFill/>
        </p:spPr>
        <p:txBody>
          <a:bodyPr wrap="square" rtlCol="0">
            <a:spAutoFit/>
          </a:bodyPr>
          <a:lstStyle/>
          <a:p>
            <a:r>
              <a:rPr lang="en-US" dirty="0"/>
              <a:t>0</a:t>
            </a:r>
          </a:p>
        </p:txBody>
      </p:sp>
      <p:sp>
        <p:nvSpPr>
          <p:cNvPr id="13" name="TextBox 12"/>
          <p:cNvSpPr txBox="1"/>
          <p:nvPr/>
        </p:nvSpPr>
        <p:spPr>
          <a:xfrm>
            <a:off x="1143000" y="2819400"/>
            <a:ext cx="228600" cy="369332"/>
          </a:xfrm>
          <a:prstGeom prst="rect">
            <a:avLst/>
          </a:prstGeom>
          <a:noFill/>
        </p:spPr>
        <p:txBody>
          <a:bodyPr wrap="square" rtlCol="0">
            <a:spAutoFit/>
          </a:bodyPr>
          <a:lstStyle/>
          <a:p>
            <a:r>
              <a:rPr lang="en-US" dirty="0"/>
              <a:t>3</a:t>
            </a:r>
          </a:p>
        </p:txBody>
      </p:sp>
      <p:sp>
        <p:nvSpPr>
          <p:cNvPr id="14" name="TextBox 13"/>
          <p:cNvSpPr txBox="1"/>
          <p:nvPr/>
        </p:nvSpPr>
        <p:spPr>
          <a:xfrm>
            <a:off x="2590800" y="1237488"/>
            <a:ext cx="228600" cy="369332"/>
          </a:xfrm>
          <a:prstGeom prst="rect">
            <a:avLst/>
          </a:prstGeom>
          <a:noFill/>
        </p:spPr>
        <p:txBody>
          <a:bodyPr wrap="square" rtlCol="0">
            <a:spAutoFit/>
          </a:bodyPr>
          <a:lstStyle/>
          <a:p>
            <a:r>
              <a:rPr lang="en-US" dirty="0"/>
              <a:t>3</a:t>
            </a:r>
          </a:p>
        </p:txBody>
      </p:sp>
      <p:sp>
        <p:nvSpPr>
          <p:cNvPr id="15" name="TextBox 14"/>
          <p:cNvSpPr txBox="1"/>
          <p:nvPr/>
        </p:nvSpPr>
        <p:spPr>
          <a:xfrm>
            <a:off x="3048000" y="1237488"/>
            <a:ext cx="533400" cy="369332"/>
          </a:xfrm>
          <a:prstGeom prst="rect">
            <a:avLst/>
          </a:prstGeom>
          <a:noFill/>
        </p:spPr>
        <p:txBody>
          <a:bodyPr wrap="square" rtlCol="0">
            <a:spAutoFit/>
          </a:bodyPr>
          <a:lstStyle/>
          <a:p>
            <a:r>
              <a:rPr lang="en-US" dirty="0"/>
              <a:t>10</a:t>
            </a:r>
          </a:p>
        </p:txBody>
      </p:sp>
      <p:sp>
        <p:nvSpPr>
          <p:cNvPr id="16" name="TextBox 15"/>
          <p:cNvSpPr txBox="1"/>
          <p:nvPr/>
        </p:nvSpPr>
        <p:spPr>
          <a:xfrm>
            <a:off x="2476500" y="2729585"/>
            <a:ext cx="228600" cy="369332"/>
          </a:xfrm>
          <a:prstGeom prst="rect">
            <a:avLst/>
          </a:prstGeom>
          <a:noFill/>
        </p:spPr>
        <p:txBody>
          <a:bodyPr wrap="square" rtlCol="0">
            <a:spAutoFit/>
          </a:bodyPr>
          <a:lstStyle/>
          <a:p>
            <a:r>
              <a:rPr lang="en-US" dirty="0"/>
              <a:t>3</a:t>
            </a:r>
          </a:p>
        </p:txBody>
      </p:sp>
      <p:sp>
        <p:nvSpPr>
          <p:cNvPr id="17" name="TextBox 16"/>
          <p:cNvSpPr txBox="1"/>
          <p:nvPr/>
        </p:nvSpPr>
        <p:spPr>
          <a:xfrm>
            <a:off x="2476500" y="4304326"/>
            <a:ext cx="228600" cy="369332"/>
          </a:xfrm>
          <a:prstGeom prst="rect">
            <a:avLst/>
          </a:prstGeom>
          <a:noFill/>
        </p:spPr>
        <p:txBody>
          <a:bodyPr wrap="square" rtlCol="0">
            <a:spAutoFit/>
          </a:bodyPr>
          <a:lstStyle/>
          <a:p>
            <a:r>
              <a:rPr lang="en-US" dirty="0"/>
              <a:t>3</a:t>
            </a:r>
          </a:p>
        </p:txBody>
      </p:sp>
      <p:sp>
        <p:nvSpPr>
          <p:cNvPr id="18" name="TextBox 17"/>
          <p:cNvSpPr txBox="1"/>
          <p:nvPr/>
        </p:nvSpPr>
        <p:spPr>
          <a:xfrm>
            <a:off x="3079214" y="2729585"/>
            <a:ext cx="228600" cy="369332"/>
          </a:xfrm>
          <a:prstGeom prst="rect">
            <a:avLst/>
          </a:prstGeom>
          <a:noFill/>
        </p:spPr>
        <p:txBody>
          <a:bodyPr wrap="square" rtlCol="0">
            <a:spAutoFit/>
          </a:bodyPr>
          <a:lstStyle/>
          <a:p>
            <a:r>
              <a:rPr lang="en-US" dirty="0"/>
              <a:t>6</a:t>
            </a:r>
          </a:p>
        </p:txBody>
      </p:sp>
      <p:sp>
        <p:nvSpPr>
          <p:cNvPr id="19" name="TextBox 18"/>
          <p:cNvSpPr txBox="1"/>
          <p:nvPr/>
        </p:nvSpPr>
        <p:spPr>
          <a:xfrm>
            <a:off x="3077393" y="4320911"/>
            <a:ext cx="495300" cy="369332"/>
          </a:xfrm>
          <a:prstGeom prst="rect">
            <a:avLst/>
          </a:prstGeom>
          <a:noFill/>
        </p:spPr>
        <p:txBody>
          <a:bodyPr wrap="square" rtlCol="0">
            <a:spAutoFit/>
          </a:bodyPr>
          <a:lstStyle/>
          <a:p>
            <a:r>
              <a:rPr lang="en-US" dirty="0"/>
              <a:t>8</a:t>
            </a:r>
          </a:p>
        </p:txBody>
      </p:sp>
      <p:sp>
        <p:nvSpPr>
          <p:cNvPr id="20" name="TextBox 19"/>
          <p:cNvSpPr txBox="1"/>
          <p:nvPr/>
        </p:nvSpPr>
        <p:spPr>
          <a:xfrm>
            <a:off x="5736116" y="1172208"/>
            <a:ext cx="588484" cy="369332"/>
          </a:xfrm>
          <a:prstGeom prst="rect">
            <a:avLst/>
          </a:prstGeom>
          <a:noFill/>
        </p:spPr>
        <p:txBody>
          <a:bodyPr wrap="square" rtlCol="0">
            <a:spAutoFit/>
          </a:bodyPr>
          <a:lstStyle/>
          <a:p>
            <a:r>
              <a:rPr lang="en-US" dirty="0"/>
              <a:t>10</a:t>
            </a:r>
          </a:p>
        </p:txBody>
      </p:sp>
      <p:sp>
        <p:nvSpPr>
          <p:cNvPr id="21" name="TextBox 20"/>
          <p:cNvSpPr txBox="1"/>
          <p:nvPr/>
        </p:nvSpPr>
        <p:spPr>
          <a:xfrm>
            <a:off x="6324600" y="1180978"/>
            <a:ext cx="533400" cy="369332"/>
          </a:xfrm>
          <a:prstGeom prst="rect">
            <a:avLst/>
          </a:prstGeom>
          <a:noFill/>
        </p:spPr>
        <p:txBody>
          <a:bodyPr wrap="square" rtlCol="0">
            <a:spAutoFit/>
          </a:bodyPr>
          <a:lstStyle/>
          <a:p>
            <a:r>
              <a:rPr lang="en-US" dirty="0"/>
              <a:t>14</a:t>
            </a:r>
          </a:p>
        </p:txBody>
      </p:sp>
      <p:sp>
        <p:nvSpPr>
          <p:cNvPr id="22" name="TextBox 21"/>
          <p:cNvSpPr txBox="1"/>
          <p:nvPr/>
        </p:nvSpPr>
        <p:spPr>
          <a:xfrm>
            <a:off x="4515998" y="2751619"/>
            <a:ext cx="532864" cy="369332"/>
          </a:xfrm>
          <a:prstGeom prst="rect">
            <a:avLst/>
          </a:prstGeom>
          <a:noFill/>
        </p:spPr>
        <p:txBody>
          <a:bodyPr wrap="square" rtlCol="0">
            <a:spAutoFit/>
          </a:bodyPr>
          <a:lstStyle/>
          <a:p>
            <a:r>
              <a:rPr lang="en-US" dirty="0"/>
              <a:t>8</a:t>
            </a:r>
          </a:p>
        </p:txBody>
      </p:sp>
      <p:sp>
        <p:nvSpPr>
          <p:cNvPr id="23" name="TextBox 22"/>
          <p:cNvSpPr txBox="1"/>
          <p:nvPr/>
        </p:nvSpPr>
        <p:spPr>
          <a:xfrm>
            <a:off x="5118712" y="2751619"/>
            <a:ext cx="481988" cy="369332"/>
          </a:xfrm>
          <a:prstGeom prst="rect">
            <a:avLst/>
          </a:prstGeom>
          <a:noFill/>
        </p:spPr>
        <p:txBody>
          <a:bodyPr wrap="square" rtlCol="0">
            <a:spAutoFit/>
          </a:bodyPr>
          <a:lstStyle/>
          <a:p>
            <a:r>
              <a:rPr lang="en-US" dirty="0"/>
              <a:t>14</a:t>
            </a:r>
          </a:p>
        </p:txBody>
      </p:sp>
      <p:sp>
        <p:nvSpPr>
          <p:cNvPr id="24" name="TextBox 23"/>
          <p:cNvSpPr txBox="1"/>
          <p:nvPr/>
        </p:nvSpPr>
        <p:spPr>
          <a:xfrm>
            <a:off x="5720508" y="4355068"/>
            <a:ext cx="481988" cy="369332"/>
          </a:xfrm>
          <a:prstGeom prst="rect">
            <a:avLst/>
          </a:prstGeom>
          <a:noFill/>
        </p:spPr>
        <p:txBody>
          <a:bodyPr wrap="square" rtlCol="0">
            <a:spAutoFit/>
          </a:bodyPr>
          <a:lstStyle/>
          <a:p>
            <a:r>
              <a:rPr lang="en-US" dirty="0"/>
              <a:t>8</a:t>
            </a:r>
          </a:p>
        </p:txBody>
      </p:sp>
      <p:sp>
        <p:nvSpPr>
          <p:cNvPr id="25" name="TextBox 24"/>
          <p:cNvSpPr txBox="1"/>
          <p:nvPr/>
        </p:nvSpPr>
        <p:spPr>
          <a:xfrm>
            <a:off x="6259875" y="4335830"/>
            <a:ext cx="481988" cy="369332"/>
          </a:xfrm>
          <a:prstGeom prst="rect">
            <a:avLst/>
          </a:prstGeom>
          <a:noFill/>
        </p:spPr>
        <p:txBody>
          <a:bodyPr wrap="square" rtlCol="0">
            <a:spAutoFit/>
          </a:bodyPr>
          <a:lstStyle/>
          <a:p>
            <a:r>
              <a:rPr lang="en-US" dirty="0"/>
              <a:t>14</a:t>
            </a:r>
          </a:p>
        </p:txBody>
      </p:sp>
      <p:sp>
        <p:nvSpPr>
          <p:cNvPr id="26" name="TextBox 25"/>
          <p:cNvSpPr txBox="1"/>
          <p:nvPr/>
        </p:nvSpPr>
        <p:spPr>
          <a:xfrm>
            <a:off x="7728791" y="2761089"/>
            <a:ext cx="481988" cy="369332"/>
          </a:xfrm>
          <a:prstGeom prst="rect">
            <a:avLst/>
          </a:prstGeom>
          <a:noFill/>
        </p:spPr>
        <p:txBody>
          <a:bodyPr wrap="square" rtlCol="0">
            <a:spAutoFit/>
          </a:bodyPr>
          <a:lstStyle/>
          <a:p>
            <a:r>
              <a:rPr lang="en-US" dirty="0"/>
              <a:t>14</a:t>
            </a:r>
          </a:p>
        </p:txBody>
      </p:sp>
      <p:sp>
        <p:nvSpPr>
          <p:cNvPr id="27" name="TextBox 26"/>
          <p:cNvSpPr txBox="1"/>
          <p:nvPr/>
        </p:nvSpPr>
        <p:spPr>
          <a:xfrm>
            <a:off x="8255306" y="2761089"/>
            <a:ext cx="481988" cy="369332"/>
          </a:xfrm>
          <a:prstGeom prst="rect">
            <a:avLst/>
          </a:prstGeom>
          <a:noFill/>
        </p:spPr>
        <p:txBody>
          <a:bodyPr wrap="square" rtlCol="0">
            <a:spAutoFit/>
          </a:bodyPr>
          <a:lstStyle/>
          <a:p>
            <a:r>
              <a:rPr lang="en-US" dirty="0"/>
              <a:t>22</a:t>
            </a:r>
          </a:p>
        </p:txBody>
      </p:sp>
      <p:sp>
        <p:nvSpPr>
          <p:cNvPr id="28" name="TextBox 27"/>
          <p:cNvSpPr txBox="1"/>
          <p:nvPr/>
        </p:nvSpPr>
        <p:spPr>
          <a:xfrm>
            <a:off x="8261656" y="3098917"/>
            <a:ext cx="481988" cy="369332"/>
          </a:xfrm>
          <a:prstGeom prst="rect">
            <a:avLst/>
          </a:prstGeom>
          <a:noFill/>
        </p:spPr>
        <p:txBody>
          <a:bodyPr wrap="square" rtlCol="0">
            <a:spAutoFit/>
          </a:bodyPr>
          <a:lstStyle/>
          <a:p>
            <a:r>
              <a:rPr lang="en-US" dirty="0"/>
              <a:t>22</a:t>
            </a:r>
          </a:p>
        </p:txBody>
      </p:sp>
      <p:sp>
        <p:nvSpPr>
          <p:cNvPr id="29" name="TextBox 28"/>
          <p:cNvSpPr txBox="1"/>
          <p:nvPr/>
        </p:nvSpPr>
        <p:spPr>
          <a:xfrm>
            <a:off x="7747612" y="3098917"/>
            <a:ext cx="481988" cy="369332"/>
          </a:xfrm>
          <a:prstGeom prst="rect">
            <a:avLst/>
          </a:prstGeom>
          <a:noFill/>
        </p:spPr>
        <p:txBody>
          <a:bodyPr wrap="square" rtlCol="0">
            <a:spAutoFit/>
          </a:bodyPr>
          <a:lstStyle/>
          <a:p>
            <a:r>
              <a:rPr lang="en-US" dirty="0"/>
              <a:t>14</a:t>
            </a:r>
          </a:p>
        </p:txBody>
      </p:sp>
      <p:sp>
        <p:nvSpPr>
          <p:cNvPr id="30" name="TextBox 29"/>
          <p:cNvSpPr txBox="1"/>
          <p:nvPr/>
        </p:nvSpPr>
        <p:spPr>
          <a:xfrm>
            <a:off x="6312206" y="1520907"/>
            <a:ext cx="481988" cy="369332"/>
          </a:xfrm>
          <a:prstGeom prst="rect">
            <a:avLst/>
          </a:prstGeom>
          <a:noFill/>
        </p:spPr>
        <p:txBody>
          <a:bodyPr wrap="square" rtlCol="0">
            <a:spAutoFit/>
          </a:bodyPr>
          <a:lstStyle/>
          <a:p>
            <a:r>
              <a:rPr lang="en-US" dirty="0"/>
              <a:t>14</a:t>
            </a:r>
          </a:p>
        </p:txBody>
      </p:sp>
      <p:sp>
        <p:nvSpPr>
          <p:cNvPr id="31" name="TextBox 30"/>
          <p:cNvSpPr txBox="1"/>
          <p:nvPr/>
        </p:nvSpPr>
        <p:spPr>
          <a:xfrm>
            <a:off x="6281947" y="4673658"/>
            <a:ext cx="481988" cy="369332"/>
          </a:xfrm>
          <a:prstGeom prst="rect">
            <a:avLst/>
          </a:prstGeom>
          <a:noFill/>
        </p:spPr>
        <p:txBody>
          <a:bodyPr wrap="square" rtlCol="0">
            <a:spAutoFit/>
          </a:bodyPr>
          <a:lstStyle/>
          <a:p>
            <a:r>
              <a:rPr lang="en-US" dirty="0"/>
              <a:t>14</a:t>
            </a:r>
          </a:p>
        </p:txBody>
      </p:sp>
      <p:sp>
        <p:nvSpPr>
          <p:cNvPr id="32" name="TextBox 31"/>
          <p:cNvSpPr txBox="1"/>
          <p:nvPr/>
        </p:nvSpPr>
        <p:spPr>
          <a:xfrm>
            <a:off x="5072732" y="3122787"/>
            <a:ext cx="481988" cy="369332"/>
          </a:xfrm>
          <a:prstGeom prst="rect">
            <a:avLst/>
          </a:prstGeom>
          <a:noFill/>
        </p:spPr>
        <p:txBody>
          <a:bodyPr wrap="square" rtlCol="0">
            <a:spAutoFit/>
          </a:bodyPr>
          <a:lstStyle/>
          <a:p>
            <a:r>
              <a:rPr lang="en-US" dirty="0"/>
              <a:t>14</a:t>
            </a:r>
          </a:p>
        </p:txBody>
      </p:sp>
      <p:sp>
        <p:nvSpPr>
          <p:cNvPr id="33" name="TextBox 32"/>
          <p:cNvSpPr txBox="1"/>
          <p:nvPr/>
        </p:nvSpPr>
        <p:spPr>
          <a:xfrm>
            <a:off x="5720508" y="4659120"/>
            <a:ext cx="481988" cy="369332"/>
          </a:xfrm>
          <a:prstGeom prst="rect">
            <a:avLst/>
          </a:prstGeom>
          <a:noFill/>
        </p:spPr>
        <p:txBody>
          <a:bodyPr wrap="square" rtlCol="0">
            <a:spAutoFit/>
          </a:bodyPr>
          <a:lstStyle/>
          <a:p>
            <a:r>
              <a:rPr lang="en-US" dirty="0"/>
              <a:t>8</a:t>
            </a:r>
          </a:p>
        </p:txBody>
      </p:sp>
      <p:sp>
        <p:nvSpPr>
          <p:cNvPr id="34" name="TextBox 33"/>
          <p:cNvSpPr txBox="1"/>
          <p:nvPr/>
        </p:nvSpPr>
        <p:spPr>
          <a:xfrm>
            <a:off x="4514162" y="3098917"/>
            <a:ext cx="532864" cy="369332"/>
          </a:xfrm>
          <a:prstGeom prst="rect">
            <a:avLst/>
          </a:prstGeom>
          <a:noFill/>
        </p:spPr>
        <p:txBody>
          <a:bodyPr wrap="square" rtlCol="0">
            <a:spAutoFit/>
          </a:bodyPr>
          <a:lstStyle/>
          <a:p>
            <a:r>
              <a:rPr lang="en-US" dirty="0"/>
              <a:t>8</a:t>
            </a:r>
          </a:p>
        </p:txBody>
      </p:sp>
      <p:sp>
        <p:nvSpPr>
          <p:cNvPr id="35" name="TextBox 34"/>
          <p:cNvSpPr txBox="1"/>
          <p:nvPr/>
        </p:nvSpPr>
        <p:spPr>
          <a:xfrm>
            <a:off x="5736116" y="1491360"/>
            <a:ext cx="532864" cy="369332"/>
          </a:xfrm>
          <a:prstGeom prst="rect">
            <a:avLst/>
          </a:prstGeom>
          <a:noFill/>
        </p:spPr>
        <p:txBody>
          <a:bodyPr wrap="square" rtlCol="0">
            <a:spAutoFit/>
          </a:bodyPr>
          <a:lstStyle/>
          <a:p>
            <a:r>
              <a:rPr lang="en-US" dirty="0"/>
              <a:t>10</a:t>
            </a:r>
          </a:p>
        </p:txBody>
      </p:sp>
      <p:sp>
        <p:nvSpPr>
          <p:cNvPr id="36" name="TextBox 35"/>
          <p:cNvSpPr txBox="1"/>
          <p:nvPr/>
        </p:nvSpPr>
        <p:spPr>
          <a:xfrm>
            <a:off x="3035568" y="1533855"/>
            <a:ext cx="532864" cy="369332"/>
          </a:xfrm>
          <a:prstGeom prst="rect">
            <a:avLst/>
          </a:prstGeom>
          <a:noFill/>
        </p:spPr>
        <p:txBody>
          <a:bodyPr wrap="square" rtlCol="0">
            <a:spAutoFit/>
          </a:bodyPr>
          <a:lstStyle/>
          <a:p>
            <a:r>
              <a:rPr lang="en-US" dirty="0"/>
              <a:t>10</a:t>
            </a:r>
          </a:p>
        </p:txBody>
      </p:sp>
      <p:sp>
        <p:nvSpPr>
          <p:cNvPr id="37" name="TextBox 36"/>
          <p:cNvSpPr txBox="1"/>
          <p:nvPr/>
        </p:nvSpPr>
        <p:spPr>
          <a:xfrm>
            <a:off x="2562990" y="1541394"/>
            <a:ext cx="228600" cy="369332"/>
          </a:xfrm>
          <a:prstGeom prst="rect">
            <a:avLst/>
          </a:prstGeom>
          <a:noFill/>
        </p:spPr>
        <p:txBody>
          <a:bodyPr wrap="square" rtlCol="0">
            <a:spAutoFit/>
          </a:bodyPr>
          <a:lstStyle/>
          <a:p>
            <a:r>
              <a:rPr lang="en-US" dirty="0"/>
              <a:t>3</a:t>
            </a:r>
          </a:p>
        </p:txBody>
      </p:sp>
      <p:sp>
        <p:nvSpPr>
          <p:cNvPr id="38" name="TextBox 37"/>
          <p:cNvSpPr txBox="1"/>
          <p:nvPr/>
        </p:nvSpPr>
        <p:spPr>
          <a:xfrm>
            <a:off x="3037023" y="3108387"/>
            <a:ext cx="492125" cy="369332"/>
          </a:xfrm>
          <a:prstGeom prst="rect">
            <a:avLst/>
          </a:prstGeom>
          <a:noFill/>
        </p:spPr>
        <p:txBody>
          <a:bodyPr wrap="square" rtlCol="0">
            <a:spAutoFit/>
          </a:bodyPr>
          <a:lstStyle/>
          <a:p>
            <a:r>
              <a:rPr lang="en-US" dirty="0"/>
              <a:t>8</a:t>
            </a:r>
          </a:p>
        </p:txBody>
      </p:sp>
      <p:sp>
        <p:nvSpPr>
          <p:cNvPr id="39" name="TextBox 38"/>
          <p:cNvSpPr txBox="1"/>
          <p:nvPr/>
        </p:nvSpPr>
        <p:spPr>
          <a:xfrm>
            <a:off x="2482009" y="3083260"/>
            <a:ext cx="228600" cy="369332"/>
          </a:xfrm>
          <a:prstGeom prst="rect">
            <a:avLst/>
          </a:prstGeom>
          <a:noFill/>
        </p:spPr>
        <p:txBody>
          <a:bodyPr wrap="square" rtlCol="0">
            <a:spAutoFit/>
          </a:bodyPr>
          <a:lstStyle/>
          <a:p>
            <a:r>
              <a:rPr lang="en-US" dirty="0"/>
              <a:t>5</a:t>
            </a:r>
          </a:p>
        </p:txBody>
      </p:sp>
      <p:sp>
        <p:nvSpPr>
          <p:cNvPr id="40" name="TextBox 39"/>
          <p:cNvSpPr txBox="1"/>
          <p:nvPr/>
        </p:nvSpPr>
        <p:spPr>
          <a:xfrm>
            <a:off x="3061136" y="4629770"/>
            <a:ext cx="495300" cy="369332"/>
          </a:xfrm>
          <a:prstGeom prst="rect">
            <a:avLst/>
          </a:prstGeom>
          <a:noFill/>
        </p:spPr>
        <p:txBody>
          <a:bodyPr wrap="square" rtlCol="0">
            <a:spAutoFit/>
          </a:bodyPr>
          <a:lstStyle/>
          <a:p>
            <a:r>
              <a:rPr lang="en-US" dirty="0"/>
              <a:t>8</a:t>
            </a:r>
          </a:p>
        </p:txBody>
      </p:sp>
      <p:sp>
        <p:nvSpPr>
          <p:cNvPr id="41" name="TextBox 40"/>
          <p:cNvSpPr txBox="1"/>
          <p:nvPr/>
        </p:nvSpPr>
        <p:spPr>
          <a:xfrm>
            <a:off x="2514160" y="4630171"/>
            <a:ext cx="228600" cy="369332"/>
          </a:xfrm>
          <a:prstGeom prst="rect">
            <a:avLst/>
          </a:prstGeom>
          <a:noFill/>
        </p:spPr>
        <p:txBody>
          <a:bodyPr wrap="square" rtlCol="0">
            <a:spAutoFit/>
          </a:bodyPr>
          <a:lstStyle/>
          <a:p>
            <a:r>
              <a:rPr lang="en-US" dirty="0"/>
              <a:t>3</a:t>
            </a:r>
          </a:p>
        </p:txBody>
      </p:sp>
      <p:sp>
        <p:nvSpPr>
          <p:cNvPr id="42" name="TextBox 41"/>
          <p:cNvSpPr txBox="1"/>
          <p:nvPr/>
        </p:nvSpPr>
        <p:spPr>
          <a:xfrm>
            <a:off x="1110409" y="3122787"/>
            <a:ext cx="228600" cy="369332"/>
          </a:xfrm>
          <a:prstGeom prst="rect">
            <a:avLst/>
          </a:prstGeom>
          <a:noFill/>
        </p:spPr>
        <p:txBody>
          <a:bodyPr wrap="square" rtlCol="0">
            <a:spAutoFit/>
          </a:bodyPr>
          <a:lstStyle/>
          <a:p>
            <a:r>
              <a:rPr lang="en-US" dirty="0"/>
              <a:t>3</a:t>
            </a:r>
          </a:p>
        </p:txBody>
      </p:sp>
      <p:sp>
        <p:nvSpPr>
          <p:cNvPr id="43" name="TextBox 42"/>
          <p:cNvSpPr txBox="1"/>
          <p:nvPr/>
        </p:nvSpPr>
        <p:spPr>
          <a:xfrm>
            <a:off x="565227" y="3106841"/>
            <a:ext cx="304800" cy="369332"/>
          </a:xfrm>
          <a:prstGeom prst="rect">
            <a:avLst/>
          </a:prstGeom>
          <a:noFill/>
        </p:spPr>
        <p:txBody>
          <a:bodyPr wrap="square" rtlCol="0">
            <a:spAutoFit/>
          </a:bodyPr>
          <a:lstStyle/>
          <a:p>
            <a:r>
              <a:rPr lang="en-US" dirty="0"/>
              <a:t>0</a:t>
            </a:r>
          </a:p>
        </p:txBody>
      </p:sp>
      <p:sp>
        <p:nvSpPr>
          <p:cNvPr id="47" name="Freeform 46"/>
          <p:cNvSpPr/>
          <p:nvPr/>
        </p:nvSpPr>
        <p:spPr>
          <a:xfrm>
            <a:off x="1459582" y="3350579"/>
            <a:ext cx="6120662" cy="1002921"/>
          </a:xfrm>
          <a:custGeom>
            <a:avLst/>
            <a:gdLst>
              <a:gd name="connsiteX0" fmla="*/ 0 w 6639339"/>
              <a:gd name="connsiteY0" fmla="*/ 212035 h 874672"/>
              <a:gd name="connsiteX1" fmla="*/ 1577008 w 6639339"/>
              <a:gd name="connsiteY1" fmla="*/ 874643 h 874672"/>
              <a:gd name="connsiteX2" fmla="*/ 3551582 w 6639339"/>
              <a:gd name="connsiteY2" fmla="*/ 238539 h 874672"/>
              <a:gd name="connsiteX3" fmla="*/ 6639339 w 6639339"/>
              <a:gd name="connsiteY3" fmla="*/ 0 h 874672"/>
              <a:gd name="connsiteX0" fmla="*/ 0 w 6639339"/>
              <a:gd name="connsiteY0" fmla="*/ 212035 h 1102032"/>
              <a:gd name="connsiteX1" fmla="*/ 1619947 w 6639339"/>
              <a:gd name="connsiteY1" fmla="*/ 1102011 h 1102032"/>
              <a:gd name="connsiteX2" fmla="*/ 3551582 w 6639339"/>
              <a:gd name="connsiteY2" fmla="*/ 238539 h 1102032"/>
              <a:gd name="connsiteX3" fmla="*/ 6639339 w 6639339"/>
              <a:gd name="connsiteY3" fmla="*/ 0 h 1102032"/>
              <a:gd name="connsiteX0" fmla="*/ 0 w 6639339"/>
              <a:gd name="connsiteY0" fmla="*/ 212035 h 1102200"/>
              <a:gd name="connsiteX1" fmla="*/ 1619947 w 6639339"/>
              <a:gd name="connsiteY1" fmla="*/ 1102011 h 1102200"/>
              <a:gd name="connsiteX2" fmla="*/ 4238617 w 6639339"/>
              <a:gd name="connsiteY2" fmla="*/ 289065 h 1102200"/>
              <a:gd name="connsiteX3" fmla="*/ 6639339 w 6639339"/>
              <a:gd name="connsiteY3" fmla="*/ 0 h 1102200"/>
              <a:gd name="connsiteX0" fmla="*/ 0 w 6610713"/>
              <a:gd name="connsiteY0" fmla="*/ 60457 h 950615"/>
              <a:gd name="connsiteX1" fmla="*/ 1619947 w 6610713"/>
              <a:gd name="connsiteY1" fmla="*/ 950433 h 950615"/>
              <a:gd name="connsiteX2" fmla="*/ 4238617 w 6610713"/>
              <a:gd name="connsiteY2" fmla="*/ 137487 h 950615"/>
              <a:gd name="connsiteX3" fmla="*/ 6610713 w 6610713"/>
              <a:gd name="connsiteY3" fmla="*/ 0 h 950615"/>
              <a:gd name="connsiteX0" fmla="*/ 0 w 6610713"/>
              <a:gd name="connsiteY0" fmla="*/ 65793 h 955951"/>
              <a:gd name="connsiteX1" fmla="*/ 1619947 w 6610713"/>
              <a:gd name="connsiteY1" fmla="*/ 955769 h 955951"/>
              <a:gd name="connsiteX2" fmla="*/ 4238617 w 6610713"/>
              <a:gd name="connsiteY2" fmla="*/ 142823 h 955951"/>
              <a:gd name="connsiteX3" fmla="*/ 6610713 w 6610713"/>
              <a:gd name="connsiteY3" fmla="*/ 5336 h 955951"/>
            </a:gdLst>
            <a:ahLst/>
            <a:cxnLst>
              <a:cxn ang="0">
                <a:pos x="connsiteX0" y="connsiteY0"/>
              </a:cxn>
              <a:cxn ang="0">
                <a:pos x="connsiteX1" y="connsiteY1"/>
              </a:cxn>
              <a:cxn ang="0">
                <a:pos x="connsiteX2" y="connsiteY2"/>
              </a:cxn>
              <a:cxn ang="0">
                <a:pos x="connsiteX3" y="connsiteY3"/>
              </a:cxn>
            </a:cxnLst>
            <a:rect l="l" t="t" r="r" b="b"/>
            <a:pathLst>
              <a:path w="6610713" h="955951">
                <a:moveTo>
                  <a:pt x="0" y="65793"/>
                </a:moveTo>
                <a:cubicBezTo>
                  <a:pt x="492539" y="394888"/>
                  <a:pt x="913511" y="942931"/>
                  <a:pt x="1619947" y="955769"/>
                </a:cubicBezTo>
                <a:cubicBezTo>
                  <a:pt x="2326383" y="968607"/>
                  <a:pt x="3406823" y="301228"/>
                  <a:pt x="4238617" y="142823"/>
                </a:cubicBezTo>
                <a:cubicBezTo>
                  <a:pt x="5070411" y="-15582"/>
                  <a:pt x="6100504" y="-5434"/>
                  <a:pt x="6610713" y="5336"/>
                </a:cubicBezTo>
              </a:path>
            </a:pathLst>
          </a:custGeom>
          <a:noFill/>
          <a:ln>
            <a:solidFill>
              <a:srgbClr val="FF0000"/>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1396634" y="1728982"/>
            <a:ext cx="6200174" cy="1176450"/>
          </a:xfrm>
          <a:custGeom>
            <a:avLst/>
            <a:gdLst>
              <a:gd name="connsiteX0" fmla="*/ 0 w 6639339"/>
              <a:gd name="connsiteY0" fmla="*/ 212035 h 874672"/>
              <a:gd name="connsiteX1" fmla="*/ 1577008 w 6639339"/>
              <a:gd name="connsiteY1" fmla="*/ 874643 h 874672"/>
              <a:gd name="connsiteX2" fmla="*/ 3551582 w 6639339"/>
              <a:gd name="connsiteY2" fmla="*/ 238539 h 874672"/>
              <a:gd name="connsiteX3" fmla="*/ 6639339 w 6639339"/>
              <a:gd name="connsiteY3" fmla="*/ 0 h 874672"/>
              <a:gd name="connsiteX0" fmla="*/ 0 w 6639339"/>
              <a:gd name="connsiteY0" fmla="*/ 212035 h 1102032"/>
              <a:gd name="connsiteX1" fmla="*/ 1619947 w 6639339"/>
              <a:gd name="connsiteY1" fmla="*/ 1102011 h 1102032"/>
              <a:gd name="connsiteX2" fmla="*/ 3551582 w 6639339"/>
              <a:gd name="connsiteY2" fmla="*/ 238539 h 1102032"/>
              <a:gd name="connsiteX3" fmla="*/ 6639339 w 6639339"/>
              <a:gd name="connsiteY3" fmla="*/ 0 h 1102032"/>
              <a:gd name="connsiteX0" fmla="*/ 0 w 6639339"/>
              <a:gd name="connsiteY0" fmla="*/ 212035 h 1102200"/>
              <a:gd name="connsiteX1" fmla="*/ 1619947 w 6639339"/>
              <a:gd name="connsiteY1" fmla="*/ 1102011 h 1102200"/>
              <a:gd name="connsiteX2" fmla="*/ 4238617 w 6639339"/>
              <a:gd name="connsiteY2" fmla="*/ 289065 h 1102200"/>
              <a:gd name="connsiteX3" fmla="*/ 6639339 w 6639339"/>
              <a:gd name="connsiteY3" fmla="*/ 0 h 1102200"/>
              <a:gd name="connsiteX0" fmla="*/ 0 w 6639339"/>
              <a:gd name="connsiteY0" fmla="*/ 916430 h 1016532"/>
              <a:gd name="connsiteX1" fmla="*/ 2077971 w 6639339"/>
              <a:gd name="connsiteY1" fmla="*/ 97 h 1016532"/>
              <a:gd name="connsiteX2" fmla="*/ 4238617 w 6639339"/>
              <a:gd name="connsiteY2" fmla="*/ 993460 h 1016532"/>
              <a:gd name="connsiteX3" fmla="*/ 6639339 w 6639339"/>
              <a:gd name="connsiteY3" fmla="*/ 704395 h 1016532"/>
              <a:gd name="connsiteX0" fmla="*/ 0 w 6639339"/>
              <a:gd name="connsiteY0" fmla="*/ 1075840 h 1137979"/>
              <a:gd name="connsiteX1" fmla="*/ 2077971 w 6639339"/>
              <a:gd name="connsiteY1" fmla="*/ 159507 h 1137979"/>
              <a:gd name="connsiteX2" fmla="*/ 4796832 w 6639339"/>
              <a:gd name="connsiteY2" fmla="*/ 66558 h 1137979"/>
              <a:gd name="connsiteX3" fmla="*/ 6639339 w 6639339"/>
              <a:gd name="connsiteY3" fmla="*/ 863805 h 1137979"/>
              <a:gd name="connsiteX0" fmla="*/ 0 w 6696591"/>
              <a:gd name="connsiteY0" fmla="*/ 1093389 h 1155527"/>
              <a:gd name="connsiteX1" fmla="*/ 2077971 w 6696591"/>
              <a:gd name="connsiteY1" fmla="*/ 177056 h 1155527"/>
              <a:gd name="connsiteX2" fmla="*/ 4796832 w 6696591"/>
              <a:gd name="connsiteY2" fmla="*/ 84107 h 1155527"/>
              <a:gd name="connsiteX3" fmla="*/ 6696591 w 6696591"/>
              <a:gd name="connsiteY3" fmla="*/ 1121353 h 1155527"/>
              <a:gd name="connsiteX0" fmla="*/ 0 w 6696591"/>
              <a:gd name="connsiteY0" fmla="*/ 1093389 h 1155527"/>
              <a:gd name="connsiteX1" fmla="*/ 2077971 w 6696591"/>
              <a:gd name="connsiteY1" fmla="*/ 177056 h 1155527"/>
              <a:gd name="connsiteX2" fmla="*/ 4796832 w 6696591"/>
              <a:gd name="connsiteY2" fmla="*/ 84107 h 1155527"/>
              <a:gd name="connsiteX3" fmla="*/ 6696591 w 6696591"/>
              <a:gd name="connsiteY3" fmla="*/ 1121353 h 1155527"/>
              <a:gd name="connsiteX0" fmla="*/ 0 w 6696591"/>
              <a:gd name="connsiteY0" fmla="*/ 1093389 h 1121353"/>
              <a:gd name="connsiteX1" fmla="*/ 2077971 w 6696591"/>
              <a:gd name="connsiteY1" fmla="*/ 177056 h 1121353"/>
              <a:gd name="connsiteX2" fmla="*/ 4796832 w 6696591"/>
              <a:gd name="connsiteY2" fmla="*/ 84107 h 1121353"/>
              <a:gd name="connsiteX3" fmla="*/ 6696591 w 6696591"/>
              <a:gd name="connsiteY3" fmla="*/ 1121353 h 1121353"/>
            </a:gdLst>
            <a:ahLst/>
            <a:cxnLst>
              <a:cxn ang="0">
                <a:pos x="connsiteX0" y="connsiteY0"/>
              </a:cxn>
              <a:cxn ang="0">
                <a:pos x="connsiteX1" y="connsiteY1"/>
              </a:cxn>
              <a:cxn ang="0">
                <a:pos x="connsiteX2" y="connsiteY2"/>
              </a:cxn>
              <a:cxn ang="0">
                <a:pos x="connsiteX3" y="connsiteY3"/>
              </a:cxn>
            </a:cxnLst>
            <a:rect l="l" t="t" r="r" b="b"/>
            <a:pathLst>
              <a:path w="6696591" h="1121353">
                <a:moveTo>
                  <a:pt x="0" y="1093389"/>
                </a:moveTo>
                <a:cubicBezTo>
                  <a:pt x="1065067" y="411962"/>
                  <a:pt x="1278499" y="345270"/>
                  <a:pt x="2077971" y="177056"/>
                </a:cubicBezTo>
                <a:cubicBezTo>
                  <a:pt x="2877443" y="8842"/>
                  <a:pt x="4027062" y="-73276"/>
                  <a:pt x="4796832" y="84107"/>
                </a:cubicBezTo>
                <a:cubicBezTo>
                  <a:pt x="5566602" y="241490"/>
                  <a:pt x="6229322" y="1060057"/>
                  <a:pt x="6696591" y="1121353"/>
                </a:cubicBezTo>
              </a:path>
            </a:pathLst>
          </a:custGeom>
          <a:noFill/>
          <a:ln>
            <a:solidFill>
              <a:srgbClr val="FF0000"/>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1419826" y="2740551"/>
            <a:ext cx="6200174" cy="317281"/>
          </a:xfrm>
          <a:custGeom>
            <a:avLst/>
            <a:gdLst>
              <a:gd name="connsiteX0" fmla="*/ 0 w 6639339"/>
              <a:gd name="connsiteY0" fmla="*/ 212035 h 874672"/>
              <a:gd name="connsiteX1" fmla="*/ 1577008 w 6639339"/>
              <a:gd name="connsiteY1" fmla="*/ 874643 h 874672"/>
              <a:gd name="connsiteX2" fmla="*/ 3551582 w 6639339"/>
              <a:gd name="connsiteY2" fmla="*/ 238539 h 874672"/>
              <a:gd name="connsiteX3" fmla="*/ 6639339 w 6639339"/>
              <a:gd name="connsiteY3" fmla="*/ 0 h 874672"/>
              <a:gd name="connsiteX0" fmla="*/ 0 w 6639339"/>
              <a:gd name="connsiteY0" fmla="*/ 212035 h 1102032"/>
              <a:gd name="connsiteX1" fmla="*/ 1619947 w 6639339"/>
              <a:gd name="connsiteY1" fmla="*/ 1102011 h 1102032"/>
              <a:gd name="connsiteX2" fmla="*/ 3551582 w 6639339"/>
              <a:gd name="connsiteY2" fmla="*/ 238539 h 1102032"/>
              <a:gd name="connsiteX3" fmla="*/ 6639339 w 6639339"/>
              <a:gd name="connsiteY3" fmla="*/ 0 h 1102032"/>
              <a:gd name="connsiteX0" fmla="*/ 0 w 6639339"/>
              <a:gd name="connsiteY0" fmla="*/ 212035 h 1102200"/>
              <a:gd name="connsiteX1" fmla="*/ 1619947 w 6639339"/>
              <a:gd name="connsiteY1" fmla="*/ 1102011 h 1102200"/>
              <a:gd name="connsiteX2" fmla="*/ 4238617 w 6639339"/>
              <a:gd name="connsiteY2" fmla="*/ 289065 h 1102200"/>
              <a:gd name="connsiteX3" fmla="*/ 6639339 w 6639339"/>
              <a:gd name="connsiteY3" fmla="*/ 0 h 1102200"/>
              <a:gd name="connsiteX0" fmla="*/ 0 w 6639339"/>
              <a:gd name="connsiteY0" fmla="*/ 916430 h 1016532"/>
              <a:gd name="connsiteX1" fmla="*/ 2077971 w 6639339"/>
              <a:gd name="connsiteY1" fmla="*/ 97 h 1016532"/>
              <a:gd name="connsiteX2" fmla="*/ 4238617 w 6639339"/>
              <a:gd name="connsiteY2" fmla="*/ 993460 h 1016532"/>
              <a:gd name="connsiteX3" fmla="*/ 6639339 w 6639339"/>
              <a:gd name="connsiteY3" fmla="*/ 704395 h 1016532"/>
              <a:gd name="connsiteX0" fmla="*/ 0 w 6639339"/>
              <a:gd name="connsiteY0" fmla="*/ 1075840 h 1137979"/>
              <a:gd name="connsiteX1" fmla="*/ 2077971 w 6639339"/>
              <a:gd name="connsiteY1" fmla="*/ 159507 h 1137979"/>
              <a:gd name="connsiteX2" fmla="*/ 4796832 w 6639339"/>
              <a:gd name="connsiteY2" fmla="*/ 66558 h 1137979"/>
              <a:gd name="connsiteX3" fmla="*/ 6639339 w 6639339"/>
              <a:gd name="connsiteY3" fmla="*/ 863805 h 1137979"/>
              <a:gd name="connsiteX0" fmla="*/ 0 w 6696591"/>
              <a:gd name="connsiteY0" fmla="*/ 1093389 h 1155527"/>
              <a:gd name="connsiteX1" fmla="*/ 2077971 w 6696591"/>
              <a:gd name="connsiteY1" fmla="*/ 177056 h 1155527"/>
              <a:gd name="connsiteX2" fmla="*/ 4796832 w 6696591"/>
              <a:gd name="connsiteY2" fmla="*/ 84107 h 1155527"/>
              <a:gd name="connsiteX3" fmla="*/ 6696591 w 6696591"/>
              <a:gd name="connsiteY3" fmla="*/ 1121353 h 1155527"/>
              <a:gd name="connsiteX0" fmla="*/ 0 w 6696591"/>
              <a:gd name="connsiteY0" fmla="*/ 1093389 h 1155527"/>
              <a:gd name="connsiteX1" fmla="*/ 2077971 w 6696591"/>
              <a:gd name="connsiteY1" fmla="*/ 177056 h 1155527"/>
              <a:gd name="connsiteX2" fmla="*/ 4796832 w 6696591"/>
              <a:gd name="connsiteY2" fmla="*/ 84107 h 1155527"/>
              <a:gd name="connsiteX3" fmla="*/ 6696591 w 6696591"/>
              <a:gd name="connsiteY3" fmla="*/ 1121353 h 1155527"/>
              <a:gd name="connsiteX0" fmla="*/ 0 w 6696591"/>
              <a:gd name="connsiteY0" fmla="*/ 1093389 h 1121353"/>
              <a:gd name="connsiteX1" fmla="*/ 2077971 w 6696591"/>
              <a:gd name="connsiteY1" fmla="*/ 177056 h 1121353"/>
              <a:gd name="connsiteX2" fmla="*/ 4796832 w 6696591"/>
              <a:gd name="connsiteY2" fmla="*/ 84107 h 1121353"/>
              <a:gd name="connsiteX3" fmla="*/ 6696591 w 6696591"/>
              <a:gd name="connsiteY3" fmla="*/ 1121353 h 1121353"/>
              <a:gd name="connsiteX0" fmla="*/ 0 w 6696591"/>
              <a:gd name="connsiteY0" fmla="*/ 1078690 h 1106654"/>
              <a:gd name="connsiteX1" fmla="*/ 1204864 w 6696591"/>
              <a:gd name="connsiteY1" fmla="*/ 203986 h 1106654"/>
              <a:gd name="connsiteX2" fmla="*/ 4796832 w 6696591"/>
              <a:gd name="connsiteY2" fmla="*/ 69408 h 1106654"/>
              <a:gd name="connsiteX3" fmla="*/ 6696591 w 6696591"/>
              <a:gd name="connsiteY3" fmla="*/ 1106654 h 1106654"/>
              <a:gd name="connsiteX0" fmla="*/ 0 w 6696591"/>
              <a:gd name="connsiteY0" fmla="*/ 968755 h 996719"/>
              <a:gd name="connsiteX1" fmla="*/ 1204864 w 6696591"/>
              <a:gd name="connsiteY1" fmla="*/ 94051 h 996719"/>
              <a:gd name="connsiteX2" fmla="*/ 4396062 w 6696591"/>
              <a:gd name="connsiteY2" fmla="*/ 125993 h 996719"/>
              <a:gd name="connsiteX3" fmla="*/ 6696591 w 6696591"/>
              <a:gd name="connsiteY3" fmla="*/ 996719 h 996719"/>
            </a:gdLst>
            <a:ahLst/>
            <a:cxnLst>
              <a:cxn ang="0">
                <a:pos x="connsiteX0" y="connsiteY0"/>
              </a:cxn>
              <a:cxn ang="0">
                <a:pos x="connsiteX1" y="connsiteY1"/>
              </a:cxn>
              <a:cxn ang="0">
                <a:pos x="connsiteX2" y="connsiteY2"/>
              </a:cxn>
              <a:cxn ang="0">
                <a:pos x="connsiteX3" y="connsiteY3"/>
              </a:cxn>
            </a:cxnLst>
            <a:rect l="l" t="t" r="r" b="b"/>
            <a:pathLst>
              <a:path w="6696591" h="996719">
                <a:moveTo>
                  <a:pt x="0" y="968755"/>
                </a:moveTo>
                <a:cubicBezTo>
                  <a:pt x="1065067" y="287328"/>
                  <a:pt x="472187" y="234511"/>
                  <a:pt x="1204864" y="94051"/>
                </a:cubicBezTo>
                <a:cubicBezTo>
                  <a:pt x="1937541" y="-46409"/>
                  <a:pt x="3480774" y="-24452"/>
                  <a:pt x="4396062" y="125993"/>
                </a:cubicBezTo>
                <a:cubicBezTo>
                  <a:pt x="5311350" y="276438"/>
                  <a:pt x="6229322" y="935423"/>
                  <a:pt x="6696591" y="996719"/>
                </a:cubicBezTo>
              </a:path>
            </a:pathLst>
          </a:custGeom>
          <a:noFill/>
          <a:ln>
            <a:solidFill>
              <a:srgbClr val="FF0000"/>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143000" y="3508579"/>
            <a:ext cx="6781800" cy="1759977"/>
          </a:xfrm>
          <a:custGeom>
            <a:avLst/>
            <a:gdLst>
              <a:gd name="connsiteX0" fmla="*/ 0 w 6639339"/>
              <a:gd name="connsiteY0" fmla="*/ 212035 h 874672"/>
              <a:gd name="connsiteX1" fmla="*/ 1577008 w 6639339"/>
              <a:gd name="connsiteY1" fmla="*/ 874643 h 874672"/>
              <a:gd name="connsiteX2" fmla="*/ 3551582 w 6639339"/>
              <a:gd name="connsiteY2" fmla="*/ 238539 h 874672"/>
              <a:gd name="connsiteX3" fmla="*/ 6639339 w 6639339"/>
              <a:gd name="connsiteY3" fmla="*/ 0 h 874672"/>
              <a:gd name="connsiteX0" fmla="*/ 0 w 6639339"/>
              <a:gd name="connsiteY0" fmla="*/ 212035 h 1102032"/>
              <a:gd name="connsiteX1" fmla="*/ 1619947 w 6639339"/>
              <a:gd name="connsiteY1" fmla="*/ 1102011 h 1102032"/>
              <a:gd name="connsiteX2" fmla="*/ 3551582 w 6639339"/>
              <a:gd name="connsiteY2" fmla="*/ 238539 h 1102032"/>
              <a:gd name="connsiteX3" fmla="*/ 6639339 w 6639339"/>
              <a:gd name="connsiteY3" fmla="*/ 0 h 1102032"/>
              <a:gd name="connsiteX0" fmla="*/ 0 w 6639339"/>
              <a:gd name="connsiteY0" fmla="*/ 212035 h 1102200"/>
              <a:gd name="connsiteX1" fmla="*/ 1619947 w 6639339"/>
              <a:gd name="connsiteY1" fmla="*/ 1102011 h 1102200"/>
              <a:gd name="connsiteX2" fmla="*/ 4238617 w 6639339"/>
              <a:gd name="connsiteY2" fmla="*/ 289065 h 1102200"/>
              <a:gd name="connsiteX3" fmla="*/ 6639339 w 6639339"/>
              <a:gd name="connsiteY3" fmla="*/ 0 h 1102200"/>
              <a:gd name="connsiteX0" fmla="*/ 0 w 6610713"/>
              <a:gd name="connsiteY0" fmla="*/ 60457 h 950615"/>
              <a:gd name="connsiteX1" fmla="*/ 1619947 w 6610713"/>
              <a:gd name="connsiteY1" fmla="*/ 950433 h 950615"/>
              <a:gd name="connsiteX2" fmla="*/ 4238617 w 6610713"/>
              <a:gd name="connsiteY2" fmla="*/ 137487 h 950615"/>
              <a:gd name="connsiteX3" fmla="*/ 6610713 w 6610713"/>
              <a:gd name="connsiteY3" fmla="*/ 0 h 950615"/>
              <a:gd name="connsiteX0" fmla="*/ 0 w 6610713"/>
              <a:gd name="connsiteY0" fmla="*/ 65793 h 955951"/>
              <a:gd name="connsiteX1" fmla="*/ 1619947 w 6610713"/>
              <a:gd name="connsiteY1" fmla="*/ 955769 h 955951"/>
              <a:gd name="connsiteX2" fmla="*/ 4238617 w 6610713"/>
              <a:gd name="connsiteY2" fmla="*/ 142823 h 955951"/>
              <a:gd name="connsiteX3" fmla="*/ 6610713 w 6610713"/>
              <a:gd name="connsiteY3" fmla="*/ 5336 h 955951"/>
              <a:gd name="connsiteX0" fmla="*/ 0 w 6610713"/>
              <a:gd name="connsiteY0" fmla="*/ 91809 h 1562941"/>
              <a:gd name="connsiteX1" fmla="*/ 1439098 w 6610713"/>
              <a:gd name="connsiteY1" fmla="*/ 1562835 h 1562941"/>
              <a:gd name="connsiteX2" fmla="*/ 4238617 w 6610713"/>
              <a:gd name="connsiteY2" fmla="*/ 168839 h 1562941"/>
              <a:gd name="connsiteX3" fmla="*/ 6610713 w 6610713"/>
              <a:gd name="connsiteY3" fmla="*/ 31352 h 1562941"/>
              <a:gd name="connsiteX0" fmla="*/ 0 w 6610713"/>
              <a:gd name="connsiteY0" fmla="*/ 60529 h 1677624"/>
              <a:gd name="connsiteX1" fmla="*/ 1439098 w 6610713"/>
              <a:gd name="connsiteY1" fmla="*/ 1531555 h 1677624"/>
              <a:gd name="connsiteX2" fmla="*/ 5375389 w 6610713"/>
              <a:gd name="connsiteY2" fmla="*/ 1451239 h 1677624"/>
              <a:gd name="connsiteX3" fmla="*/ 6610713 w 6610713"/>
              <a:gd name="connsiteY3" fmla="*/ 72 h 1677624"/>
              <a:gd name="connsiteX0" fmla="*/ 0 w 6610713"/>
              <a:gd name="connsiteY0" fmla="*/ 60545 h 1760362"/>
              <a:gd name="connsiteX1" fmla="*/ 1439098 w 6610713"/>
              <a:gd name="connsiteY1" fmla="*/ 1531571 h 1760362"/>
              <a:gd name="connsiteX2" fmla="*/ 5375389 w 6610713"/>
              <a:gd name="connsiteY2" fmla="*/ 1451255 h 1760362"/>
              <a:gd name="connsiteX3" fmla="*/ 6610713 w 6610713"/>
              <a:gd name="connsiteY3" fmla="*/ 88 h 1760362"/>
              <a:gd name="connsiteX0" fmla="*/ 0 w 6610713"/>
              <a:gd name="connsiteY0" fmla="*/ 60529 h 1677624"/>
              <a:gd name="connsiteX1" fmla="*/ 1439098 w 6610713"/>
              <a:gd name="connsiteY1" fmla="*/ 1531555 h 1677624"/>
              <a:gd name="connsiteX2" fmla="*/ 5375389 w 6610713"/>
              <a:gd name="connsiteY2" fmla="*/ 1451239 h 1677624"/>
              <a:gd name="connsiteX3" fmla="*/ 6610713 w 6610713"/>
              <a:gd name="connsiteY3" fmla="*/ 72 h 1677624"/>
              <a:gd name="connsiteX0" fmla="*/ 0 w 6610713"/>
              <a:gd name="connsiteY0" fmla="*/ 60457 h 1677552"/>
              <a:gd name="connsiteX1" fmla="*/ 1439098 w 6610713"/>
              <a:gd name="connsiteY1" fmla="*/ 1531483 h 1677552"/>
              <a:gd name="connsiteX2" fmla="*/ 5375389 w 6610713"/>
              <a:gd name="connsiteY2" fmla="*/ 1451167 h 1677552"/>
              <a:gd name="connsiteX3" fmla="*/ 6610713 w 6610713"/>
              <a:gd name="connsiteY3" fmla="*/ 0 h 1677552"/>
            </a:gdLst>
            <a:ahLst/>
            <a:cxnLst>
              <a:cxn ang="0">
                <a:pos x="connsiteX0" y="connsiteY0"/>
              </a:cxn>
              <a:cxn ang="0">
                <a:pos x="connsiteX1" y="connsiteY1"/>
              </a:cxn>
              <a:cxn ang="0">
                <a:pos x="connsiteX2" y="connsiteY2"/>
              </a:cxn>
              <a:cxn ang="0">
                <a:pos x="connsiteX3" y="connsiteY3"/>
              </a:cxn>
            </a:cxnLst>
            <a:rect l="l" t="t" r="r" b="b"/>
            <a:pathLst>
              <a:path w="6610713" h="1677552">
                <a:moveTo>
                  <a:pt x="0" y="60457"/>
                </a:moveTo>
                <a:cubicBezTo>
                  <a:pt x="492539" y="389552"/>
                  <a:pt x="543200" y="1299698"/>
                  <a:pt x="1439098" y="1531483"/>
                </a:cubicBezTo>
                <a:cubicBezTo>
                  <a:pt x="2334996" y="1763268"/>
                  <a:pt x="4513453" y="1706414"/>
                  <a:pt x="5375389" y="1451167"/>
                </a:cubicBezTo>
                <a:cubicBezTo>
                  <a:pt x="6237325" y="1195920"/>
                  <a:pt x="6333026" y="469227"/>
                  <a:pt x="6610713" y="0"/>
                </a:cubicBezTo>
              </a:path>
            </a:pathLst>
          </a:custGeom>
          <a:noFill/>
          <a:ln>
            <a:solidFill>
              <a:srgbClr val="FF0000"/>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7218229" y="3981066"/>
            <a:ext cx="1043427" cy="369332"/>
          </a:xfrm>
          <a:prstGeom prst="rect">
            <a:avLst/>
          </a:prstGeom>
          <a:noFill/>
        </p:spPr>
        <p:txBody>
          <a:bodyPr wrap="square" rtlCol="0">
            <a:spAutoFit/>
          </a:bodyPr>
          <a:lstStyle/>
          <a:p>
            <a:r>
              <a:rPr lang="en-US" b="1" dirty="0">
                <a:solidFill>
                  <a:srgbClr val="FF0000"/>
                </a:solidFill>
              </a:rPr>
              <a:t>22 days</a:t>
            </a:r>
          </a:p>
        </p:txBody>
      </p:sp>
      <p:sp>
        <p:nvSpPr>
          <p:cNvPr id="52" name="TextBox 51"/>
          <p:cNvSpPr txBox="1"/>
          <p:nvPr/>
        </p:nvSpPr>
        <p:spPr>
          <a:xfrm>
            <a:off x="5999358" y="3317425"/>
            <a:ext cx="1043427" cy="369332"/>
          </a:xfrm>
          <a:prstGeom prst="rect">
            <a:avLst/>
          </a:prstGeom>
          <a:noFill/>
        </p:spPr>
        <p:txBody>
          <a:bodyPr wrap="square" rtlCol="0">
            <a:spAutoFit/>
          </a:bodyPr>
          <a:lstStyle/>
          <a:p>
            <a:r>
              <a:rPr lang="en-US" b="1" dirty="0">
                <a:solidFill>
                  <a:srgbClr val="FF0000"/>
                </a:solidFill>
              </a:rPr>
              <a:t>22 days</a:t>
            </a:r>
          </a:p>
        </p:txBody>
      </p:sp>
      <p:sp>
        <p:nvSpPr>
          <p:cNvPr id="53" name="TextBox 52"/>
          <p:cNvSpPr txBox="1"/>
          <p:nvPr/>
        </p:nvSpPr>
        <p:spPr>
          <a:xfrm>
            <a:off x="306542" y="2955587"/>
            <a:ext cx="312906" cy="369332"/>
          </a:xfrm>
          <a:prstGeom prst="rect">
            <a:avLst/>
          </a:prstGeom>
          <a:solidFill>
            <a:srgbClr val="FFFF00"/>
          </a:solidFill>
        </p:spPr>
        <p:txBody>
          <a:bodyPr wrap="none" rtlCol="0">
            <a:spAutoFit/>
          </a:bodyPr>
          <a:lstStyle/>
          <a:p>
            <a:r>
              <a:rPr lang="en-US" b="1" dirty="0">
                <a:solidFill>
                  <a:srgbClr val="00B0F0"/>
                </a:solidFill>
              </a:rPr>
              <a:t>0</a:t>
            </a:r>
          </a:p>
        </p:txBody>
      </p:sp>
      <p:sp>
        <p:nvSpPr>
          <p:cNvPr id="54" name="TextBox 53"/>
          <p:cNvSpPr txBox="1"/>
          <p:nvPr/>
        </p:nvSpPr>
        <p:spPr>
          <a:xfrm>
            <a:off x="2190218" y="4519852"/>
            <a:ext cx="312906" cy="369332"/>
          </a:xfrm>
          <a:prstGeom prst="rect">
            <a:avLst/>
          </a:prstGeom>
          <a:solidFill>
            <a:srgbClr val="FFFF00"/>
          </a:solidFill>
        </p:spPr>
        <p:txBody>
          <a:bodyPr wrap="none" rtlCol="0">
            <a:spAutoFit/>
          </a:bodyPr>
          <a:lstStyle/>
          <a:p>
            <a:r>
              <a:rPr lang="en-US" b="1" dirty="0">
                <a:solidFill>
                  <a:srgbClr val="00B0F0"/>
                </a:solidFill>
              </a:rPr>
              <a:t>0</a:t>
            </a:r>
          </a:p>
        </p:txBody>
      </p:sp>
      <p:sp>
        <p:nvSpPr>
          <p:cNvPr id="55" name="TextBox 54"/>
          <p:cNvSpPr txBox="1"/>
          <p:nvPr/>
        </p:nvSpPr>
        <p:spPr>
          <a:xfrm>
            <a:off x="4102320" y="2898594"/>
            <a:ext cx="312906" cy="369332"/>
          </a:xfrm>
          <a:prstGeom prst="rect">
            <a:avLst/>
          </a:prstGeom>
          <a:solidFill>
            <a:srgbClr val="FFFF00"/>
          </a:solidFill>
        </p:spPr>
        <p:txBody>
          <a:bodyPr wrap="none" rtlCol="0">
            <a:spAutoFit/>
          </a:bodyPr>
          <a:lstStyle/>
          <a:p>
            <a:r>
              <a:rPr lang="en-US" b="1" dirty="0">
                <a:solidFill>
                  <a:srgbClr val="00B0F0"/>
                </a:solidFill>
              </a:rPr>
              <a:t>0</a:t>
            </a:r>
          </a:p>
        </p:txBody>
      </p:sp>
      <p:sp>
        <p:nvSpPr>
          <p:cNvPr id="56" name="TextBox 55"/>
          <p:cNvSpPr txBox="1"/>
          <p:nvPr/>
        </p:nvSpPr>
        <p:spPr>
          <a:xfrm>
            <a:off x="7164329" y="2959863"/>
            <a:ext cx="312906" cy="369332"/>
          </a:xfrm>
          <a:prstGeom prst="rect">
            <a:avLst/>
          </a:prstGeom>
          <a:solidFill>
            <a:srgbClr val="FFFF00"/>
          </a:solidFill>
        </p:spPr>
        <p:txBody>
          <a:bodyPr wrap="none" rtlCol="0">
            <a:spAutoFit/>
          </a:bodyPr>
          <a:lstStyle/>
          <a:p>
            <a:r>
              <a:rPr lang="en-US" b="1" dirty="0">
                <a:solidFill>
                  <a:srgbClr val="00B0F0"/>
                </a:solidFill>
              </a:rPr>
              <a:t>0</a:t>
            </a:r>
          </a:p>
        </p:txBody>
      </p:sp>
      <p:sp>
        <p:nvSpPr>
          <p:cNvPr id="57" name="TextBox 56"/>
          <p:cNvSpPr txBox="1"/>
          <p:nvPr/>
        </p:nvSpPr>
        <p:spPr>
          <a:xfrm>
            <a:off x="5566922" y="2420393"/>
            <a:ext cx="1043427" cy="369332"/>
          </a:xfrm>
          <a:prstGeom prst="rect">
            <a:avLst/>
          </a:prstGeom>
          <a:noFill/>
        </p:spPr>
        <p:txBody>
          <a:bodyPr wrap="square" rtlCol="0">
            <a:spAutoFit/>
          </a:bodyPr>
          <a:lstStyle/>
          <a:p>
            <a:r>
              <a:rPr lang="en-US" b="1" dirty="0">
                <a:solidFill>
                  <a:srgbClr val="FF0000"/>
                </a:solidFill>
              </a:rPr>
              <a:t>20 days</a:t>
            </a:r>
          </a:p>
        </p:txBody>
      </p:sp>
      <p:sp>
        <p:nvSpPr>
          <p:cNvPr id="58" name="TextBox 57"/>
          <p:cNvSpPr txBox="1"/>
          <p:nvPr/>
        </p:nvSpPr>
        <p:spPr>
          <a:xfrm>
            <a:off x="6553200" y="1936292"/>
            <a:ext cx="1043427" cy="369332"/>
          </a:xfrm>
          <a:prstGeom prst="rect">
            <a:avLst/>
          </a:prstGeom>
          <a:noFill/>
        </p:spPr>
        <p:txBody>
          <a:bodyPr wrap="square" rtlCol="0">
            <a:spAutoFit/>
          </a:bodyPr>
          <a:lstStyle/>
          <a:p>
            <a:r>
              <a:rPr lang="en-US" b="1" dirty="0">
                <a:solidFill>
                  <a:srgbClr val="FF0000"/>
                </a:solidFill>
              </a:rPr>
              <a:t>22 days</a:t>
            </a:r>
          </a:p>
        </p:txBody>
      </p:sp>
      <p:sp>
        <p:nvSpPr>
          <p:cNvPr id="59" name="TextBox 58"/>
          <p:cNvSpPr txBox="1"/>
          <p:nvPr/>
        </p:nvSpPr>
        <p:spPr>
          <a:xfrm>
            <a:off x="1918227" y="1448256"/>
            <a:ext cx="312906" cy="369332"/>
          </a:xfrm>
          <a:prstGeom prst="rect">
            <a:avLst/>
          </a:prstGeom>
          <a:solidFill>
            <a:srgbClr val="FFFF00"/>
          </a:solidFill>
        </p:spPr>
        <p:txBody>
          <a:bodyPr wrap="none" rtlCol="0">
            <a:spAutoFit/>
          </a:bodyPr>
          <a:lstStyle/>
          <a:p>
            <a:r>
              <a:rPr lang="en-US" b="1" dirty="0">
                <a:solidFill>
                  <a:srgbClr val="00B0F0"/>
                </a:solidFill>
              </a:rPr>
              <a:t>0</a:t>
            </a:r>
          </a:p>
        </p:txBody>
      </p:sp>
      <p:sp>
        <p:nvSpPr>
          <p:cNvPr id="60" name="TextBox 59"/>
          <p:cNvSpPr txBox="1"/>
          <p:nvPr/>
        </p:nvSpPr>
        <p:spPr>
          <a:xfrm>
            <a:off x="5263873" y="1294695"/>
            <a:ext cx="312906" cy="369332"/>
          </a:xfrm>
          <a:prstGeom prst="rect">
            <a:avLst/>
          </a:prstGeom>
          <a:solidFill>
            <a:srgbClr val="FFFF00"/>
          </a:solidFill>
        </p:spPr>
        <p:txBody>
          <a:bodyPr wrap="none" rtlCol="0">
            <a:spAutoFit/>
          </a:bodyPr>
          <a:lstStyle/>
          <a:p>
            <a:r>
              <a:rPr lang="en-US" b="1" dirty="0">
                <a:solidFill>
                  <a:srgbClr val="00B0F0"/>
                </a:solidFill>
              </a:rPr>
              <a:t>0</a:t>
            </a:r>
          </a:p>
        </p:txBody>
      </p:sp>
      <p:sp>
        <p:nvSpPr>
          <p:cNvPr id="61" name="TextBox 60"/>
          <p:cNvSpPr txBox="1"/>
          <p:nvPr/>
        </p:nvSpPr>
        <p:spPr>
          <a:xfrm>
            <a:off x="5227199" y="4507985"/>
            <a:ext cx="312906" cy="369332"/>
          </a:xfrm>
          <a:prstGeom prst="rect">
            <a:avLst/>
          </a:prstGeom>
          <a:solidFill>
            <a:srgbClr val="FFFF00"/>
          </a:solidFill>
        </p:spPr>
        <p:txBody>
          <a:bodyPr wrap="none" rtlCol="0">
            <a:spAutoFit/>
          </a:bodyPr>
          <a:lstStyle/>
          <a:p>
            <a:r>
              <a:rPr lang="en-US" b="1" dirty="0">
                <a:solidFill>
                  <a:srgbClr val="00B0F0"/>
                </a:solidFill>
              </a:rPr>
              <a:t>0</a:t>
            </a:r>
          </a:p>
        </p:txBody>
      </p:sp>
      <p:sp>
        <p:nvSpPr>
          <p:cNvPr id="62" name="TextBox 61"/>
          <p:cNvSpPr txBox="1"/>
          <p:nvPr/>
        </p:nvSpPr>
        <p:spPr>
          <a:xfrm>
            <a:off x="1973777" y="2938121"/>
            <a:ext cx="312906" cy="369332"/>
          </a:xfrm>
          <a:prstGeom prst="rect">
            <a:avLst/>
          </a:prstGeom>
          <a:solidFill>
            <a:srgbClr val="FFC000"/>
          </a:solidFill>
        </p:spPr>
        <p:txBody>
          <a:bodyPr wrap="none" rtlCol="0">
            <a:spAutoFit/>
          </a:bodyPr>
          <a:lstStyle/>
          <a:p>
            <a:r>
              <a:rPr lang="en-US" b="1" dirty="0">
                <a:solidFill>
                  <a:srgbClr val="00B0F0"/>
                </a:solidFill>
              </a:rPr>
              <a:t>2</a:t>
            </a:r>
          </a:p>
        </p:txBody>
      </p:sp>
      <p:sp>
        <p:nvSpPr>
          <p:cNvPr id="64" name="TextBox 63"/>
          <p:cNvSpPr txBox="1"/>
          <p:nvPr/>
        </p:nvSpPr>
        <p:spPr>
          <a:xfrm>
            <a:off x="587209" y="3539111"/>
            <a:ext cx="650563" cy="646331"/>
          </a:xfrm>
          <a:prstGeom prst="rect">
            <a:avLst/>
          </a:prstGeom>
          <a:solidFill>
            <a:srgbClr val="66FF33"/>
          </a:solidFill>
        </p:spPr>
        <p:txBody>
          <a:bodyPr wrap="none" rtlCol="0">
            <a:spAutoFit/>
          </a:bodyPr>
          <a:lstStyle/>
          <a:p>
            <a:pPr algn="ctr"/>
            <a:r>
              <a:rPr lang="en-US" b="1" dirty="0"/>
              <a:t>Was</a:t>
            </a:r>
          </a:p>
          <a:p>
            <a:pPr algn="ctr"/>
            <a:r>
              <a:rPr lang="en-US" b="1" dirty="0"/>
              <a:t>5</a:t>
            </a:r>
          </a:p>
        </p:txBody>
      </p:sp>
      <p:sp>
        <p:nvSpPr>
          <p:cNvPr id="65" name="TextBox 64"/>
          <p:cNvSpPr txBox="1"/>
          <p:nvPr/>
        </p:nvSpPr>
        <p:spPr>
          <a:xfrm>
            <a:off x="4672128" y="3530259"/>
            <a:ext cx="650563" cy="646331"/>
          </a:xfrm>
          <a:prstGeom prst="rect">
            <a:avLst/>
          </a:prstGeom>
          <a:solidFill>
            <a:srgbClr val="66FF33"/>
          </a:solidFill>
        </p:spPr>
        <p:txBody>
          <a:bodyPr wrap="none" rtlCol="0">
            <a:spAutoFit/>
          </a:bodyPr>
          <a:lstStyle/>
          <a:p>
            <a:pPr algn="ctr"/>
            <a:r>
              <a:rPr lang="en-US" b="1" dirty="0"/>
              <a:t>Was</a:t>
            </a:r>
          </a:p>
          <a:p>
            <a:pPr algn="ctr"/>
            <a:r>
              <a:rPr lang="en-US" b="1" dirty="0"/>
              <a:t>9</a:t>
            </a:r>
          </a:p>
        </p:txBody>
      </p:sp>
      <p:sp>
        <p:nvSpPr>
          <p:cNvPr id="66" name="TextBox 65"/>
          <p:cNvSpPr txBox="1"/>
          <p:nvPr/>
        </p:nvSpPr>
        <p:spPr>
          <a:xfrm>
            <a:off x="4448447" y="4381352"/>
            <a:ext cx="650563" cy="646331"/>
          </a:xfrm>
          <a:prstGeom prst="rect">
            <a:avLst/>
          </a:prstGeom>
          <a:solidFill>
            <a:srgbClr val="66FF33"/>
          </a:solidFill>
        </p:spPr>
        <p:txBody>
          <a:bodyPr wrap="none" rtlCol="0">
            <a:spAutoFit/>
          </a:bodyPr>
          <a:lstStyle/>
          <a:p>
            <a:pPr algn="ctr"/>
            <a:r>
              <a:rPr lang="en-US" b="1" dirty="0"/>
              <a:t>Was</a:t>
            </a:r>
            <a:br>
              <a:rPr lang="en-US" b="1" dirty="0"/>
            </a:br>
            <a:r>
              <a:rPr lang="en-US" b="1" dirty="0"/>
              <a:t>3</a:t>
            </a:r>
          </a:p>
        </p:txBody>
      </p:sp>
      <p:sp>
        <p:nvSpPr>
          <p:cNvPr id="68" name="TextBox 67"/>
          <p:cNvSpPr txBox="1"/>
          <p:nvPr/>
        </p:nvSpPr>
        <p:spPr>
          <a:xfrm>
            <a:off x="1209009" y="1174349"/>
            <a:ext cx="650563" cy="646331"/>
          </a:xfrm>
          <a:prstGeom prst="rect">
            <a:avLst/>
          </a:prstGeom>
          <a:solidFill>
            <a:srgbClr val="66FF33"/>
          </a:solidFill>
        </p:spPr>
        <p:txBody>
          <a:bodyPr wrap="none" rtlCol="0">
            <a:spAutoFit/>
          </a:bodyPr>
          <a:lstStyle/>
          <a:p>
            <a:pPr algn="ctr"/>
            <a:r>
              <a:rPr lang="en-US" b="1" dirty="0"/>
              <a:t>Was</a:t>
            </a:r>
          </a:p>
          <a:p>
            <a:pPr algn="ctr"/>
            <a:r>
              <a:rPr lang="en-US" b="1" dirty="0"/>
              <a:t>3</a:t>
            </a:r>
          </a:p>
        </p:txBody>
      </p:sp>
      <p:sp>
        <p:nvSpPr>
          <p:cNvPr id="69" name="TextBox 68"/>
          <p:cNvSpPr txBox="1"/>
          <p:nvPr/>
        </p:nvSpPr>
        <p:spPr>
          <a:xfrm>
            <a:off x="4570963" y="1003651"/>
            <a:ext cx="650563" cy="646331"/>
          </a:xfrm>
          <a:prstGeom prst="rect">
            <a:avLst/>
          </a:prstGeom>
          <a:solidFill>
            <a:srgbClr val="66FF33"/>
          </a:solidFill>
        </p:spPr>
        <p:txBody>
          <a:bodyPr wrap="none" rtlCol="0">
            <a:spAutoFit/>
          </a:bodyPr>
          <a:lstStyle/>
          <a:p>
            <a:pPr algn="ctr"/>
            <a:r>
              <a:rPr lang="en-US" b="1" dirty="0"/>
              <a:t>Was</a:t>
            </a:r>
          </a:p>
          <a:p>
            <a:pPr algn="ctr"/>
            <a:r>
              <a:rPr lang="en-US" b="1" dirty="0"/>
              <a:t>3</a:t>
            </a:r>
          </a:p>
        </p:txBody>
      </p:sp>
      <p:sp>
        <p:nvSpPr>
          <p:cNvPr id="70" name="Rectangle 69"/>
          <p:cNvSpPr/>
          <p:nvPr/>
        </p:nvSpPr>
        <p:spPr>
          <a:xfrm>
            <a:off x="3035568" y="5746751"/>
            <a:ext cx="4007217" cy="707886"/>
          </a:xfrm>
          <a:prstGeom prst="rect">
            <a:avLst/>
          </a:prstGeom>
        </p:spPr>
        <p:txBody>
          <a:bodyPr wrap="square">
            <a:spAutoFit/>
          </a:bodyPr>
          <a:lstStyle/>
          <a:p>
            <a:r>
              <a:rPr lang="en-US" sz="2000" b="1" dirty="0">
                <a:solidFill>
                  <a:srgbClr val="FF0000"/>
                </a:solidFill>
              </a:rPr>
              <a:t>What would be the durations if we crashed 3 H’s?</a:t>
            </a:r>
            <a:endParaRPr lang="en-CA" sz="2000" dirty="0">
              <a:solidFill>
                <a:srgbClr val="FF0000"/>
              </a:solidFill>
            </a:endParaRPr>
          </a:p>
        </p:txBody>
      </p:sp>
      <p:sp>
        <p:nvSpPr>
          <p:cNvPr id="67" name="Octagon 66"/>
          <p:cNvSpPr>
            <a:spLocks noChangeAspect="1"/>
          </p:cNvSpPr>
          <p:nvPr/>
        </p:nvSpPr>
        <p:spPr>
          <a:xfrm>
            <a:off x="8455617" y="5895500"/>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pic>
        <p:nvPicPr>
          <p:cNvPr id="71" name="Picture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3510" y="62120"/>
            <a:ext cx="457033" cy="457033"/>
          </a:xfrm>
          <a:prstGeom prst="rect">
            <a:avLst/>
          </a:prstGeom>
        </p:spPr>
      </p:pic>
      <p:graphicFrame>
        <p:nvGraphicFramePr>
          <p:cNvPr id="72" name="Table 71"/>
          <p:cNvGraphicFramePr>
            <a:graphicFrameLocks noGrp="1"/>
          </p:cNvGraphicFramePr>
          <p:nvPr>
            <p:extLst>
              <p:ext uri="{D42A27DB-BD31-4B8C-83A1-F6EECF244321}">
                <p14:modId xmlns:p14="http://schemas.microsoft.com/office/powerpoint/2010/main" val="2223811327"/>
              </p:ext>
            </p:extLst>
          </p:nvPr>
        </p:nvGraphicFramePr>
        <p:xfrm>
          <a:off x="75675" y="4137499"/>
          <a:ext cx="2021518" cy="2616044"/>
        </p:xfrm>
        <a:graphic>
          <a:graphicData uri="http://schemas.openxmlformats.org/drawingml/2006/table">
            <a:tbl>
              <a:tblPr firstRow="1" bandRow="1">
                <a:tableStyleId>{5C22544A-7EE6-4342-B048-85BDC9FD1C3A}</a:tableStyleId>
              </a:tblPr>
              <a:tblGrid>
                <a:gridCol w="655948">
                  <a:extLst>
                    <a:ext uri="{9D8B030D-6E8A-4147-A177-3AD203B41FA5}">
                      <a16:colId xmlns:a16="http://schemas.microsoft.com/office/drawing/2014/main" val="20000"/>
                    </a:ext>
                  </a:extLst>
                </a:gridCol>
                <a:gridCol w="838986">
                  <a:extLst>
                    <a:ext uri="{9D8B030D-6E8A-4147-A177-3AD203B41FA5}">
                      <a16:colId xmlns:a16="http://schemas.microsoft.com/office/drawing/2014/main" val="20002"/>
                    </a:ext>
                  </a:extLst>
                </a:gridCol>
                <a:gridCol w="526584">
                  <a:extLst>
                    <a:ext uri="{9D8B030D-6E8A-4147-A177-3AD203B41FA5}">
                      <a16:colId xmlns:a16="http://schemas.microsoft.com/office/drawing/2014/main" val="1342833191"/>
                    </a:ext>
                  </a:extLst>
                </a:gridCol>
              </a:tblGrid>
              <a:tr h="421484">
                <a:tc>
                  <a:txBody>
                    <a:bodyPr/>
                    <a:lstStyle/>
                    <a:p>
                      <a:r>
                        <a:rPr lang="en-US" sz="1000" dirty="0"/>
                        <a:t>Activity</a:t>
                      </a:r>
                    </a:p>
                  </a:txBody>
                  <a:tcPr/>
                </a:tc>
                <a:tc>
                  <a:txBody>
                    <a:bodyPr/>
                    <a:lstStyle/>
                    <a:p>
                      <a:r>
                        <a:rPr lang="en-US" sz="1000" dirty="0"/>
                        <a:t>Crashing Cost / Day</a:t>
                      </a:r>
                    </a:p>
                  </a:txBody>
                  <a:tcPr/>
                </a:tc>
                <a:tc>
                  <a:txBody>
                    <a:bodyPr/>
                    <a:lstStyle/>
                    <a:p>
                      <a:r>
                        <a:rPr lang="en-US" sz="1000" dirty="0"/>
                        <a:t>Max</a:t>
                      </a:r>
                      <a:r>
                        <a:rPr lang="en-US" sz="1000" baseline="0" dirty="0"/>
                        <a:t> Days</a:t>
                      </a:r>
                      <a:endParaRPr lang="en-US" sz="1000" dirty="0"/>
                    </a:p>
                  </a:txBody>
                  <a:tcPr/>
                </a:tc>
                <a:extLst>
                  <a:ext uri="{0D108BD9-81ED-4DB2-BD59-A6C34878D82A}">
                    <a16:rowId xmlns:a16="http://schemas.microsoft.com/office/drawing/2014/main" val="10000"/>
                  </a:ext>
                </a:extLst>
              </a:tr>
              <a:tr h="271315">
                <a:tc>
                  <a:txBody>
                    <a:bodyPr/>
                    <a:lstStyle/>
                    <a:p>
                      <a:pPr algn="ctr"/>
                      <a:r>
                        <a:rPr lang="en-US" sz="1200" dirty="0">
                          <a:latin typeface="+mj-lt"/>
                        </a:rPr>
                        <a:t>A</a:t>
                      </a:r>
                    </a:p>
                  </a:txBody>
                  <a:tcPr/>
                </a:tc>
                <a:tc>
                  <a:txBody>
                    <a:bodyPr/>
                    <a:lstStyle/>
                    <a:p>
                      <a:pPr algn="ctr"/>
                      <a:r>
                        <a:rPr lang="en-US" sz="1200" dirty="0">
                          <a:latin typeface="+mj-lt"/>
                        </a:rPr>
                        <a:t>$250</a:t>
                      </a:r>
                    </a:p>
                  </a:txBody>
                  <a:tcPr/>
                </a:tc>
                <a:tc>
                  <a:txBody>
                    <a:bodyPr/>
                    <a:lstStyle/>
                    <a:p>
                      <a:pPr algn="ctr"/>
                      <a:r>
                        <a:rPr lang="en-US" sz="1200" dirty="0">
                          <a:latin typeface="+mj-lt"/>
                        </a:rPr>
                        <a:t>2</a:t>
                      </a:r>
                    </a:p>
                  </a:txBody>
                  <a:tcPr/>
                </a:tc>
                <a:extLst>
                  <a:ext uri="{0D108BD9-81ED-4DB2-BD59-A6C34878D82A}">
                    <a16:rowId xmlns:a16="http://schemas.microsoft.com/office/drawing/2014/main" val="10001"/>
                  </a:ext>
                </a:extLst>
              </a:tr>
              <a:tr h="271315">
                <a:tc>
                  <a:txBody>
                    <a:bodyPr/>
                    <a:lstStyle/>
                    <a:p>
                      <a:pPr algn="ctr"/>
                      <a:r>
                        <a:rPr lang="en-US" sz="1200" dirty="0">
                          <a:latin typeface="+mj-lt"/>
                        </a:rPr>
                        <a:t>B</a:t>
                      </a:r>
                    </a:p>
                  </a:txBody>
                  <a:tcPr/>
                </a:tc>
                <a:tc>
                  <a:txBody>
                    <a:bodyPr/>
                    <a:lstStyle/>
                    <a:p>
                      <a:pPr algn="ctr"/>
                      <a:r>
                        <a:rPr lang="en-US" sz="1200" dirty="0">
                          <a:latin typeface="+mj-lt"/>
                        </a:rPr>
                        <a:t>$300</a:t>
                      </a:r>
                    </a:p>
                  </a:txBody>
                  <a:tcPr/>
                </a:tc>
                <a:tc>
                  <a:txBody>
                    <a:bodyPr/>
                    <a:lstStyle/>
                    <a:p>
                      <a:pPr algn="ctr"/>
                      <a:r>
                        <a:rPr lang="en-US" sz="1200" dirty="0">
                          <a:latin typeface="+mj-lt"/>
                        </a:rPr>
                        <a:t>1</a:t>
                      </a:r>
                    </a:p>
                  </a:txBody>
                  <a:tcPr/>
                </a:tc>
                <a:extLst>
                  <a:ext uri="{0D108BD9-81ED-4DB2-BD59-A6C34878D82A}">
                    <a16:rowId xmlns:a16="http://schemas.microsoft.com/office/drawing/2014/main" val="10002"/>
                  </a:ext>
                </a:extLst>
              </a:tr>
              <a:tr h="271315">
                <a:tc>
                  <a:txBody>
                    <a:bodyPr/>
                    <a:lstStyle/>
                    <a:p>
                      <a:pPr algn="ctr"/>
                      <a:r>
                        <a:rPr lang="en-US" sz="1200" dirty="0">
                          <a:latin typeface="+mj-lt"/>
                        </a:rPr>
                        <a:t>C</a:t>
                      </a:r>
                    </a:p>
                  </a:txBody>
                  <a:tcPr/>
                </a:tc>
                <a:tc>
                  <a:txBody>
                    <a:bodyPr/>
                    <a:lstStyle/>
                    <a:p>
                      <a:pPr algn="ctr"/>
                      <a:r>
                        <a:rPr lang="en-US" sz="1200" dirty="0">
                          <a:latin typeface="+mj-lt"/>
                        </a:rPr>
                        <a:t>$1500</a:t>
                      </a:r>
                    </a:p>
                  </a:txBody>
                  <a:tcPr/>
                </a:tc>
                <a:tc>
                  <a:txBody>
                    <a:bodyPr/>
                    <a:lstStyle/>
                    <a:p>
                      <a:pPr algn="ctr"/>
                      <a:r>
                        <a:rPr lang="en-US" sz="1200" dirty="0">
                          <a:latin typeface="+mj-lt"/>
                        </a:rPr>
                        <a:t>1</a:t>
                      </a:r>
                    </a:p>
                  </a:txBody>
                  <a:tcPr/>
                </a:tc>
                <a:extLst>
                  <a:ext uri="{0D108BD9-81ED-4DB2-BD59-A6C34878D82A}">
                    <a16:rowId xmlns:a16="http://schemas.microsoft.com/office/drawing/2014/main" val="10003"/>
                  </a:ext>
                </a:extLst>
              </a:tr>
              <a:tr h="271315">
                <a:tc>
                  <a:txBody>
                    <a:bodyPr/>
                    <a:lstStyle/>
                    <a:p>
                      <a:pPr algn="ctr"/>
                      <a:r>
                        <a:rPr lang="en-US" sz="1200" dirty="0">
                          <a:latin typeface="+mj-lt"/>
                        </a:rPr>
                        <a:t>D</a:t>
                      </a:r>
                    </a:p>
                  </a:txBody>
                  <a:tcPr/>
                </a:tc>
                <a:tc>
                  <a:txBody>
                    <a:bodyPr/>
                    <a:lstStyle/>
                    <a:p>
                      <a:pPr algn="ctr"/>
                      <a:r>
                        <a:rPr lang="en-US" sz="1200" dirty="0">
                          <a:latin typeface="+mj-lt"/>
                        </a:rPr>
                        <a:t>-</a:t>
                      </a:r>
                    </a:p>
                  </a:txBody>
                  <a:tcPr/>
                </a:tc>
                <a:tc>
                  <a:txBody>
                    <a:bodyPr/>
                    <a:lstStyle/>
                    <a:p>
                      <a:pPr algn="ctr"/>
                      <a:r>
                        <a:rPr lang="en-US" sz="1200" dirty="0">
                          <a:latin typeface="+mj-lt"/>
                        </a:rPr>
                        <a:t>0</a:t>
                      </a:r>
                    </a:p>
                  </a:txBody>
                  <a:tcPr/>
                </a:tc>
                <a:extLst>
                  <a:ext uri="{0D108BD9-81ED-4DB2-BD59-A6C34878D82A}">
                    <a16:rowId xmlns:a16="http://schemas.microsoft.com/office/drawing/2014/main" val="10004"/>
                  </a:ext>
                </a:extLst>
              </a:tr>
              <a:tr h="271315">
                <a:tc>
                  <a:txBody>
                    <a:bodyPr/>
                    <a:lstStyle/>
                    <a:p>
                      <a:pPr algn="ctr"/>
                      <a:r>
                        <a:rPr lang="en-US" sz="1200" dirty="0">
                          <a:latin typeface="+mj-lt"/>
                        </a:rPr>
                        <a:t>E</a:t>
                      </a:r>
                    </a:p>
                  </a:txBody>
                  <a:tcPr/>
                </a:tc>
                <a:tc>
                  <a:txBody>
                    <a:bodyPr/>
                    <a:lstStyle/>
                    <a:p>
                      <a:pPr algn="ctr"/>
                      <a:r>
                        <a:rPr lang="en-US" sz="1200" dirty="0">
                          <a:latin typeface="+mj-lt"/>
                        </a:rPr>
                        <a:t>$1750</a:t>
                      </a:r>
                    </a:p>
                  </a:txBody>
                  <a:tcPr/>
                </a:tc>
                <a:tc>
                  <a:txBody>
                    <a:bodyPr/>
                    <a:lstStyle/>
                    <a:p>
                      <a:pPr algn="ctr"/>
                      <a:r>
                        <a:rPr lang="en-US" sz="1200" dirty="0">
                          <a:latin typeface="+mj-lt"/>
                        </a:rPr>
                        <a:t>3</a:t>
                      </a:r>
                    </a:p>
                  </a:txBody>
                  <a:tcPr/>
                </a:tc>
                <a:extLst>
                  <a:ext uri="{0D108BD9-81ED-4DB2-BD59-A6C34878D82A}">
                    <a16:rowId xmlns:a16="http://schemas.microsoft.com/office/drawing/2014/main" val="10005"/>
                  </a:ext>
                </a:extLst>
              </a:tr>
              <a:tr h="271315">
                <a:tc>
                  <a:txBody>
                    <a:bodyPr/>
                    <a:lstStyle/>
                    <a:p>
                      <a:pPr algn="ctr"/>
                      <a:r>
                        <a:rPr lang="en-US" sz="1200" dirty="0">
                          <a:latin typeface="+mj-lt"/>
                        </a:rPr>
                        <a:t>F</a:t>
                      </a:r>
                    </a:p>
                  </a:txBody>
                  <a:tcPr/>
                </a:tc>
                <a:tc>
                  <a:txBody>
                    <a:bodyPr/>
                    <a:lstStyle/>
                    <a:p>
                      <a:pPr algn="ctr"/>
                      <a:r>
                        <a:rPr lang="en-US" sz="1200" dirty="0">
                          <a:latin typeface="+mj-lt"/>
                        </a:rPr>
                        <a:t>$900</a:t>
                      </a:r>
                    </a:p>
                  </a:txBody>
                  <a:tcPr/>
                </a:tc>
                <a:tc>
                  <a:txBody>
                    <a:bodyPr/>
                    <a:lstStyle/>
                    <a:p>
                      <a:pPr algn="ctr"/>
                      <a:r>
                        <a:rPr lang="en-US" sz="1200" dirty="0">
                          <a:latin typeface="+mj-lt"/>
                        </a:rPr>
                        <a:t>1</a:t>
                      </a:r>
                    </a:p>
                  </a:txBody>
                  <a:tcPr/>
                </a:tc>
                <a:extLst>
                  <a:ext uri="{0D108BD9-81ED-4DB2-BD59-A6C34878D82A}">
                    <a16:rowId xmlns:a16="http://schemas.microsoft.com/office/drawing/2014/main" val="10006"/>
                  </a:ext>
                </a:extLst>
              </a:tr>
              <a:tr h="271315">
                <a:tc>
                  <a:txBody>
                    <a:bodyPr/>
                    <a:lstStyle/>
                    <a:p>
                      <a:pPr algn="ctr"/>
                      <a:r>
                        <a:rPr lang="en-US" sz="1200" dirty="0">
                          <a:latin typeface="+mj-lt"/>
                        </a:rPr>
                        <a:t>G</a:t>
                      </a:r>
                    </a:p>
                  </a:txBody>
                  <a:tcPr/>
                </a:tc>
                <a:tc>
                  <a:txBody>
                    <a:bodyPr/>
                    <a:lstStyle/>
                    <a:p>
                      <a:pPr algn="ctr"/>
                      <a:r>
                        <a:rPr lang="en-US" sz="1200" dirty="0">
                          <a:latin typeface="+mj-lt"/>
                        </a:rPr>
                        <a:t>$300</a:t>
                      </a:r>
                    </a:p>
                  </a:txBody>
                  <a:tcPr/>
                </a:tc>
                <a:tc>
                  <a:txBody>
                    <a:bodyPr/>
                    <a:lstStyle/>
                    <a:p>
                      <a:pPr algn="ctr"/>
                      <a:r>
                        <a:rPr lang="en-US" sz="1200" dirty="0">
                          <a:latin typeface="+mj-lt"/>
                        </a:rPr>
                        <a:t>2</a:t>
                      </a:r>
                    </a:p>
                  </a:txBody>
                  <a:tcPr/>
                </a:tc>
                <a:extLst>
                  <a:ext uri="{0D108BD9-81ED-4DB2-BD59-A6C34878D82A}">
                    <a16:rowId xmlns:a16="http://schemas.microsoft.com/office/drawing/2014/main" val="10007"/>
                  </a:ext>
                </a:extLst>
              </a:tr>
              <a:tr h="271315">
                <a:tc>
                  <a:txBody>
                    <a:bodyPr/>
                    <a:lstStyle/>
                    <a:p>
                      <a:pPr algn="ctr"/>
                      <a:r>
                        <a:rPr lang="en-US" sz="1200" dirty="0">
                          <a:latin typeface="+mj-lt"/>
                        </a:rPr>
                        <a:t>H</a:t>
                      </a:r>
                    </a:p>
                  </a:txBody>
                  <a:tcPr/>
                </a:tc>
                <a:tc>
                  <a:txBody>
                    <a:bodyPr/>
                    <a:lstStyle/>
                    <a:p>
                      <a:pPr algn="ctr"/>
                      <a:r>
                        <a:rPr lang="en-US" sz="1200" dirty="0">
                          <a:latin typeface="+mj-lt"/>
                        </a:rPr>
                        <a:t>$2000</a:t>
                      </a:r>
                    </a:p>
                  </a:txBody>
                  <a:tcPr/>
                </a:tc>
                <a:tc>
                  <a:txBody>
                    <a:bodyPr/>
                    <a:lstStyle/>
                    <a:p>
                      <a:pPr algn="ctr"/>
                      <a:r>
                        <a:rPr lang="en-US" sz="1200" dirty="0">
                          <a:latin typeface="+mj-lt"/>
                        </a:rPr>
                        <a:t>3</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35184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8100"/>
            <a:ext cx="7772400" cy="569595"/>
          </a:xfrm>
        </p:spPr>
        <p:txBody>
          <a:bodyPr>
            <a:noAutofit/>
          </a:bodyPr>
          <a:lstStyle/>
          <a:p>
            <a:r>
              <a:rPr lang="en-US" sz="2800" dirty="0"/>
              <a:t>Crash Project - 1 day at a time, </a:t>
            </a:r>
            <a:r>
              <a:rPr lang="en-US" sz="2800" b="1" dirty="0">
                <a:solidFill>
                  <a:srgbClr val="FF0000"/>
                </a:solidFill>
              </a:rPr>
              <a:t>only</a:t>
            </a:r>
            <a:r>
              <a:rPr lang="en-US" sz="2800" dirty="0"/>
              <a:t> on critical path</a:t>
            </a:r>
          </a:p>
        </p:txBody>
      </p:sp>
      <p:sp>
        <p:nvSpPr>
          <p:cNvPr id="2" name="Slide Number Placeholder 1"/>
          <p:cNvSpPr>
            <a:spLocks noGrp="1"/>
          </p:cNvSpPr>
          <p:nvPr>
            <p:ph type="sldNum" sz="quarter" idx="10"/>
          </p:nvPr>
        </p:nvSpPr>
        <p:spPr/>
        <p:txBody>
          <a:bodyPr/>
          <a:lstStyle/>
          <a:p>
            <a:pPr>
              <a:defRPr/>
            </a:pPr>
            <a:fld id="{69A5BCD8-3C73-4BB2-BAFD-61A9D03C4A54}" type="slidenum">
              <a:rPr lang="en-US" smtClean="0"/>
              <a:pPr>
                <a:defRPr/>
              </a:pPr>
              <a:t>29</a:t>
            </a:fld>
            <a:endParaRPr lang="en-US" dirty="0"/>
          </a:p>
        </p:txBody>
      </p:sp>
      <p:graphicFrame>
        <p:nvGraphicFramePr>
          <p:cNvPr id="9" name="Table 8"/>
          <p:cNvGraphicFramePr>
            <a:graphicFrameLocks noGrp="1"/>
          </p:cNvGraphicFramePr>
          <p:nvPr/>
        </p:nvGraphicFramePr>
        <p:xfrm>
          <a:off x="198121" y="812299"/>
          <a:ext cx="8864316" cy="5544053"/>
        </p:xfrm>
        <a:graphic>
          <a:graphicData uri="http://schemas.openxmlformats.org/drawingml/2006/table">
            <a:tbl>
              <a:tblPr firstRow="1" bandRow="1">
                <a:tableStyleId>{5C22544A-7EE6-4342-B048-85BDC9FD1C3A}</a:tableStyleId>
              </a:tblPr>
              <a:tblGrid>
                <a:gridCol w="891979">
                  <a:extLst>
                    <a:ext uri="{9D8B030D-6E8A-4147-A177-3AD203B41FA5}">
                      <a16:colId xmlns:a16="http://schemas.microsoft.com/office/drawing/2014/main" val="3315939229"/>
                    </a:ext>
                  </a:extLst>
                </a:gridCol>
                <a:gridCol w="1286498">
                  <a:extLst>
                    <a:ext uri="{9D8B030D-6E8A-4147-A177-3AD203B41FA5}">
                      <a16:colId xmlns:a16="http://schemas.microsoft.com/office/drawing/2014/main" val="1771621456"/>
                    </a:ext>
                  </a:extLst>
                </a:gridCol>
                <a:gridCol w="2359091">
                  <a:extLst>
                    <a:ext uri="{9D8B030D-6E8A-4147-A177-3AD203B41FA5}">
                      <a16:colId xmlns:a16="http://schemas.microsoft.com/office/drawing/2014/main" val="2541804619"/>
                    </a:ext>
                  </a:extLst>
                </a:gridCol>
                <a:gridCol w="2272174">
                  <a:extLst>
                    <a:ext uri="{9D8B030D-6E8A-4147-A177-3AD203B41FA5}">
                      <a16:colId xmlns:a16="http://schemas.microsoft.com/office/drawing/2014/main" val="1454417094"/>
                    </a:ext>
                  </a:extLst>
                </a:gridCol>
                <a:gridCol w="1130297">
                  <a:extLst>
                    <a:ext uri="{9D8B030D-6E8A-4147-A177-3AD203B41FA5}">
                      <a16:colId xmlns:a16="http://schemas.microsoft.com/office/drawing/2014/main" val="1696667911"/>
                    </a:ext>
                  </a:extLst>
                </a:gridCol>
                <a:gridCol w="924277">
                  <a:extLst>
                    <a:ext uri="{9D8B030D-6E8A-4147-A177-3AD203B41FA5}">
                      <a16:colId xmlns:a16="http://schemas.microsoft.com/office/drawing/2014/main" val="3933319525"/>
                    </a:ext>
                  </a:extLst>
                </a:gridCol>
              </a:tblGrid>
              <a:tr h="838346">
                <a:tc>
                  <a:txBody>
                    <a:bodyPr/>
                    <a:lstStyle/>
                    <a:p>
                      <a:pPr algn="ctr">
                        <a:lnSpc>
                          <a:spcPct val="107000"/>
                        </a:lnSpc>
                        <a:spcAft>
                          <a:spcPts val="0"/>
                        </a:spcAft>
                      </a:pPr>
                      <a:r>
                        <a:rPr lang="en-US" sz="1300">
                          <a:effectLst/>
                        </a:rPr>
                        <a:t> </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algn="ctr" rtl="0" eaLnBrk="1" latinLnBrk="0" hangingPunct="1">
                        <a:lnSpc>
                          <a:spcPct val="107000"/>
                        </a:lnSpc>
                        <a:spcAft>
                          <a:spcPts val="0"/>
                        </a:spcAft>
                      </a:pPr>
                      <a:r>
                        <a:rPr kumimoji="0" lang="en-US" sz="1200" b="1" kern="1200" dirty="0">
                          <a:solidFill>
                            <a:schemeClr val="lt1"/>
                          </a:solidFill>
                          <a:effectLst/>
                          <a:latin typeface="+mn-lt"/>
                          <a:ea typeface="+mn-ea"/>
                          <a:cs typeface="+mn-cs"/>
                        </a:rPr>
                        <a:t># of </a:t>
                      </a:r>
                      <a:r>
                        <a:rPr kumimoji="0" lang="en-US" sz="2000" b="1" u="sng" kern="1200" dirty="0">
                          <a:solidFill>
                            <a:schemeClr val="lt1"/>
                          </a:solidFill>
                          <a:effectLst/>
                          <a:latin typeface="+mn-lt"/>
                          <a:ea typeface="+mn-ea"/>
                          <a:cs typeface="+mn-cs"/>
                        </a:rPr>
                        <a:t>critical</a:t>
                      </a:r>
                      <a:r>
                        <a:rPr kumimoji="0" lang="en-US" sz="1200" b="1" kern="1200" dirty="0">
                          <a:solidFill>
                            <a:schemeClr val="lt1"/>
                          </a:solidFill>
                          <a:effectLst/>
                          <a:latin typeface="+mn-lt"/>
                          <a:ea typeface="+mn-ea"/>
                          <a:cs typeface="+mn-cs"/>
                        </a:rPr>
                        <a:t> paths to crash</a:t>
                      </a:r>
                      <a:endParaRPr kumimoji="0" lang="en-CA" sz="1200" b="1" kern="1200" dirty="0">
                        <a:solidFill>
                          <a:schemeClr val="lt1"/>
                        </a:solidFill>
                        <a:effectLst/>
                        <a:latin typeface="+mn-lt"/>
                        <a:ea typeface="+mn-ea"/>
                        <a:cs typeface="+mn-cs"/>
                      </a:endParaRPr>
                    </a:p>
                  </a:txBody>
                  <a:tcPr marL="0" marR="0" marT="0" marB="0" anchor="ctr"/>
                </a:tc>
                <a:tc>
                  <a:txBody>
                    <a:bodyPr/>
                    <a:lstStyle/>
                    <a:p>
                      <a:pPr algn="ctr">
                        <a:lnSpc>
                          <a:spcPct val="107000"/>
                        </a:lnSpc>
                        <a:spcAft>
                          <a:spcPts val="0"/>
                        </a:spcAft>
                      </a:pPr>
                      <a:r>
                        <a:rPr lang="en-US" sz="1200" dirty="0">
                          <a:effectLst/>
                        </a:rPr>
                        <a:t>Name of Activities Crashed to reduce 1 day of Project Duration </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1200" dirty="0">
                          <a:effectLst/>
                        </a:rPr>
                        <a:t>Cost to crash Activities for the reduction of another day</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82174" marR="82174" marT="41087" marB="41087" anchor="ctr"/>
                </a:tc>
                <a:tc>
                  <a:txBody>
                    <a:bodyPr/>
                    <a:lstStyle/>
                    <a:p>
                      <a:pPr algn="ctr">
                        <a:lnSpc>
                          <a:spcPct val="107000"/>
                        </a:lnSpc>
                        <a:spcAft>
                          <a:spcPts val="0"/>
                        </a:spcAft>
                      </a:pPr>
                      <a:r>
                        <a:rPr lang="en-US" sz="1200" dirty="0">
                          <a:effectLst/>
                        </a:rPr>
                        <a:t>Cumulative Cost $</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82174" marR="82174" marT="41087" marB="41087" anchor="ctr"/>
                </a:tc>
                <a:tc>
                  <a:txBody>
                    <a:bodyPr/>
                    <a:lstStyle/>
                    <a:p>
                      <a:pPr algn="ctr">
                        <a:lnSpc>
                          <a:spcPct val="107000"/>
                        </a:lnSpc>
                        <a:spcAft>
                          <a:spcPts val="0"/>
                        </a:spcAft>
                      </a:pPr>
                      <a:r>
                        <a:rPr lang="en-US" sz="1300">
                          <a:effectLst/>
                        </a:rPr>
                        <a:t>Project Duration</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82174" marR="82174" marT="41087" marB="41087" anchor="ctr"/>
                </a:tc>
                <a:extLst>
                  <a:ext uri="{0D108BD9-81ED-4DB2-BD59-A6C34878D82A}">
                    <a16:rowId xmlns:a16="http://schemas.microsoft.com/office/drawing/2014/main" val="2251279361"/>
                  </a:ext>
                </a:extLst>
              </a:tr>
              <a:tr h="628311">
                <a:tc>
                  <a:txBody>
                    <a:bodyPr/>
                    <a:lstStyle/>
                    <a:p>
                      <a:pPr>
                        <a:lnSpc>
                          <a:spcPct val="107000"/>
                        </a:lnSpc>
                        <a:spcAft>
                          <a:spcPts val="0"/>
                        </a:spcAft>
                      </a:pPr>
                      <a:r>
                        <a:rPr lang="en-US" sz="1100">
                          <a:effectLst/>
                        </a:rPr>
                        <a:t>Project before Crashing</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rPr>
                        <a:t>NA</a:t>
                      </a:r>
                      <a:endParaRPr lang="en-CA" sz="2000" dirty="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rPr>
                        <a:t>NA</a:t>
                      </a:r>
                      <a:endParaRPr lang="en-CA" sz="2000" dirty="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a:effectLst/>
                          <a:latin typeface="+mj-lt"/>
                        </a:rPr>
                        <a:t>NA</a:t>
                      </a:r>
                      <a:endParaRPr lang="en-CA" sz="2000">
                        <a:effectLst/>
                        <a:latin typeface="+mj-lt"/>
                        <a:ea typeface="Calibri" panose="020F0502020204030204" pitchFamily="34" charset="0"/>
                        <a:cs typeface="Times New Roman" panose="02020603050405020304" pitchFamily="18" charset="0"/>
                      </a:endParaRPr>
                    </a:p>
                  </a:txBody>
                  <a:tcPr marL="82174" marR="82174" marT="41087" marB="41087" anchor="ctr"/>
                </a:tc>
                <a:tc>
                  <a:txBody>
                    <a:bodyPr/>
                    <a:lstStyle/>
                    <a:p>
                      <a:pPr algn="ctr">
                        <a:lnSpc>
                          <a:spcPct val="107000"/>
                        </a:lnSpc>
                      </a:pPr>
                      <a:r>
                        <a:rPr lang="en-CA" sz="2000" dirty="0">
                          <a:effectLst/>
                          <a:latin typeface="+mj-lt"/>
                        </a:rPr>
                        <a:t>22,450</a:t>
                      </a:r>
                    </a:p>
                  </a:txBody>
                  <a:tcPr marL="82174" marR="82174" marT="41087" marB="41087" anchor="ctr"/>
                </a:tc>
                <a:tc>
                  <a:txBody>
                    <a:bodyPr/>
                    <a:lstStyle/>
                    <a:p>
                      <a:pPr algn="ctr">
                        <a:lnSpc>
                          <a:spcPct val="107000"/>
                        </a:lnSpc>
                      </a:pPr>
                      <a:r>
                        <a:rPr lang="en-CA" sz="2000" dirty="0">
                          <a:effectLst/>
                          <a:latin typeface="+mj-lt"/>
                        </a:rPr>
                        <a:t>27</a:t>
                      </a:r>
                    </a:p>
                  </a:txBody>
                  <a:tcPr marL="82174" marR="82174" marT="41087" marB="41087" anchor="ctr"/>
                </a:tc>
                <a:extLst>
                  <a:ext uri="{0D108BD9-81ED-4DB2-BD59-A6C34878D82A}">
                    <a16:rowId xmlns:a16="http://schemas.microsoft.com/office/drawing/2014/main" val="3330424817"/>
                  </a:ext>
                </a:extLst>
              </a:tr>
              <a:tr h="453044">
                <a:tc>
                  <a:txBody>
                    <a:bodyPr/>
                    <a:lstStyle/>
                    <a:p>
                      <a:pPr>
                        <a:lnSpc>
                          <a:spcPct val="107000"/>
                        </a:lnSpc>
                        <a:spcAft>
                          <a:spcPts val="800"/>
                        </a:spcAft>
                      </a:pPr>
                      <a:r>
                        <a:rPr lang="en-US" sz="1100">
                          <a:effectLst/>
                        </a:rPr>
                        <a:t>Less 1 day</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0000"/>
                        </a:lnSpc>
                        <a:spcAft>
                          <a:spcPts val="0"/>
                        </a:spcAft>
                      </a:pPr>
                      <a:r>
                        <a:rPr lang="en-CA" sz="2000" dirty="0">
                          <a:effectLst/>
                          <a:latin typeface="+mj-lt"/>
                          <a:ea typeface="Calibri" panose="020F0502020204030204" pitchFamily="34" charset="0"/>
                          <a:cs typeface="Times New Roman" panose="02020603050405020304" pitchFamily="18" charset="0"/>
                        </a:rPr>
                        <a:t>1</a:t>
                      </a:r>
                    </a:p>
                  </a:txBody>
                  <a:tcPr marL="0" marR="0" marT="0" marB="0"/>
                </a:tc>
                <a:tc>
                  <a:txBody>
                    <a:bodyPr/>
                    <a:lstStyle/>
                    <a:p>
                      <a:pPr algn="ctr">
                        <a:lnSpc>
                          <a:spcPct val="107000"/>
                        </a:lnSpc>
                        <a:spcAft>
                          <a:spcPts val="0"/>
                        </a:spcAft>
                      </a:pPr>
                      <a:r>
                        <a:rPr lang="en-US" sz="2000" dirty="0">
                          <a:effectLst/>
                          <a:latin typeface="+mj-lt"/>
                        </a:rPr>
                        <a:t>A</a:t>
                      </a:r>
                      <a:endParaRPr lang="en-CA" sz="2000" dirty="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CA" sz="2000" dirty="0">
                          <a:effectLst/>
                          <a:latin typeface="+mj-lt"/>
                        </a:rPr>
                        <a:t>$250</a:t>
                      </a:r>
                    </a:p>
                  </a:txBody>
                  <a:tcPr marL="82174" marR="82174" marT="41087" marB="41087" anchor="ctr"/>
                </a:tc>
                <a:tc>
                  <a:txBody>
                    <a:bodyPr/>
                    <a:lstStyle/>
                    <a:p>
                      <a:pPr algn="ctr">
                        <a:lnSpc>
                          <a:spcPct val="107000"/>
                        </a:lnSpc>
                        <a:spcAft>
                          <a:spcPts val="0"/>
                        </a:spcAft>
                      </a:pPr>
                      <a:r>
                        <a:rPr lang="en-CA" sz="2000" dirty="0">
                          <a:effectLst/>
                          <a:latin typeface="+mj-lt"/>
                        </a:rPr>
                        <a:t>22,700</a:t>
                      </a:r>
                    </a:p>
                  </a:txBody>
                  <a:tcPr marL="82174" marR="82174" marT="41087" marB="41087" anchor="ctr"/>
                </a:tc>
                <a:tc>
                  <a:txBody>
                    <a:bodyPr/>
                    <a:lstStyle/>
                    <a:p>
                      <a:pPr algn="ctr">
                        <a:lnSpc>
                          <a:spcPct val="107000"/>
                        </a:lnSpc>
                        <a:spcAft>
                          <a:spcPts val="0"/>
                        </a:spcAft>
                      </a:pPr>
                      <a:r>
                        <a:rPr lang="en-CA" sz="2000" dirty="0">
                          <a:effectLst/>
                          <a:latin typeface="+mj-lt"/>
                        </a:rPr>
                        <a:t>26</a:t>
                      </a:r>
                    </a:p>
                  </a:txBody>
                  <a:tcPr marL="82174" marR="82174" marT="41087" marB="41087" anchor="ctr"/>
                </a:tc>
                <a:extLst>
                  <a:ext uri="{0D108BD9-81ED-4DB2-BD59-A6C34878D82A}">
                    <a16:rowId xmlns:a16="http://schemas.microsoft.com/office/drawing/2014/main" val="2510166322"/>
                  </a:ext>
                </a:extLst>
              </a:tr>
              <a:tr h="453044">
                <a:tc>
                  <a:txBody>
                    <a:bodyPr/>
                    <a:lstStyle/>
                    <a:p>
                      <a:pPr>
                        <a:lnSpc>
                          <a:spcPct val="107000"/>
                        </a:lnSpc>
                        <a:spcAft>
                          <a:spcPts val="800"/>
                        </a:spcAft>
                      </a:pPr>
                      <a:r>
                        <a:rPr lang="en-US" sz="1100" dirty="0">
                          <a:effectLst/>
                        </a:rPr>
                        <a:t>Less 2 days</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ea typeface="+mn-ea"/>
                          <a:cs typeface="+mn-cs"/>
                        </a:rPr>
                        <a:t>1</a:t>
                      </a:r>
                      <a:endParaRPr lang="en-CA" sz="2000" dirty="0">
                        <a:effectLst/>
                        <a:latin typeface="+mj-lt"/>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0"/>
                        </a:spcAft>
                      </a:pPr>
                      <a:r>
                        <a:rPr lang="en-CA" sz="2000" dirty="0">
                          <a:effectLst/>
                          <a:latin typeface="+mj-lt"/>
                          <a:ea typeface="Calibri" panose="020F0502020204030204" pitchFamily="34" charset="0"/>
                          <a:cs typeface="Times New Roman" panose="02020603050405020304" pitchFamily="18" charset="0"/>
                        </a:rPr>
                        <a:t>A</a:t>
                      </a:r>
                    </a:p>
                  </a:txBody>
                  <a:tcPr marL="0" marR="0" marT="0" marB="0" anchor="ctr"/>
                </a:tc>
                <a:tc>
                  <a:txBody>
                    <a:bodyPr/>
                    <a:lstStyle/>
                    <a:p>
                      <a:pPr algn="ctr">
                        <a:lnSpc>
                          <a:spcPct val="107000"/>
                        </a:lnSpc>
                        <a:spcAft>
                          <a:spcPts val="0"/>
                        </a:spcAft>
                      </a:pPr>
                      <a:r>
                        <a:rPr lang="en-CA" sz="2000" dirty="0">
                          <a:effectLst/>
                          <a:latin typeface="+mj-lt"/>
                        </a:rPr>
                        <a:t>$250</a:t>
                      </a:r>
                    </a:p>
                  </a:txBody>
                  <a:tcPr marL="82174" marR="82174" marT="41087" marB="41087" anchor="ctr"/>
                </a:tc>
                <a:tc>
                  <a:txBody>
                    <a:bodyPr/>
                    <a:lstStyle/>
                    <a:p>
                      <a:pPr algn="ctr">
                        <a:lnSpc>
                          <a:spcPct val="107000"/>
                        </a:lnSpc>
                        <a:spcAft>
                          <a:spcPts val="0"/>
                        </a:spcAft>
                      </a:pPr>
                      <a:r>
                        <a:rPr lang="en-CA" sz="2000" dirty="0">
                          <a:effectLst/>
                          <a:latin typeface="+mj-lt"/>
                        </a:rPr>
                        <a:t>22,950</a:t>
                      </a:r>
                    </a:p>
                  </a:txBody>
                  <a:tcPr marL="82174" marR="82174" marT="41087" marB="41087" anchor="ctr"/>
                </a:tc>
                <a:tc>
                  <a:txBody>
                    <a:bodyPr/>
                    <a:lstStyle/>
                    <a:p>
                      <a:pPr algn="ctr">
                        <a:lnSpc>
                          <a:spcPct val="107000"/>
                        </a:lnSpc>
                        <a:spcAft>
                          <a:spcPts val="0"/>
                        </a:spcAft>
                      </a:pPr>
                      <a:r>
                        <a:rPr lang="en-CA" sz="2000" dirty="0">
                          <a:effectLst/>
                          <a:latin typeface="+mj-lt"/>
                        </a:rPr>
                        <a:t>25</a:t>
                      </a:r>
                    </a:p>
                  </a:txBody>
                  <a:tcPr marL="82174" marR="82174" marT="41087" marB="41087" anchor="ctr"/>
                </a:tc>
                <a:extLst>
                  <a:ext uri="{0D108BD9-81ED-4DB2-BD59-A6C34878D82A}">
                    <a16:rowId xmlns:a16="http://schemas.microsoft.com/office/drawing/2014/main" val="1567359941"/>
                  </a:ext>
                </a:extLst>
              </a:tr>
              <a:tr h="453044">
                <a:tc>
                  <a:txBody>
                    <a:bodyPr/>
                    <a:lstStyle/>
                    <a:p>
                      <a:pPr>
                        <a:lnSpc>
                          <a:spcPct val="107000"/>
                        </a:lnSpc>
                        <a:spcAft>
                          <a:spcPts val="800"/>
                        </a:spcAft>
                      </a:pPr>
                      <a:r>
                        <a:rPr lang="en-US" sz="1100">
                          <a:effectLst/>
                        </a:rPr>
                        <a:t>Less 3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ea typeface="+mn-ea"/>
                          <a:cs typeface="+mn-cs"/>
                        </a:rPr>
                        <a:t>1</a:t>
                      </a:r>
                      <a:endParaRPr lang="en-CA" sz="2000" dirty="0">
                        <a:effectLst/>
                        <a:latin typeface="+mj-lt"/>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0"/>
                        </a:spcAft>
                      </a:pPr>
                      <a:r>
                        <a:rPr lang="en-US" sz="2000" dirty="0">
                          <a:effectLst/>
                          <a:latin typeface="+mj-lt"/>
                        </a:rPr>
                        <a:t>E</a:t>
                      </a:r>
                      <a:endParaRPr lang="en-CA" sz="2000" dirty="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CA" sz="2000" dirty="0">
                          <a:effectLst/>
                          <a:latin typeface="+mj-lt"/>
                        </a:rPr>
                        <a:t>$1,750</a:t>
                      </a:r>
                    </a:p>
                  </a:txBody>
                  <a:tcPr marL="82174" marR="82174" marT="41087" marB="41087" anchor="ctr"/>
                </a:tc>
                <a:tc>
                  <a:txBody>
                    <a:bodyPr/>
                    <a:lstStyle/>
                    <a:p>
                      <a:pPr algn="ctr">
                        <a:lnSpc>
                          <a:spcPct val="107000"/>
                        </a:lnSpc>
                        <a:spcAft>
                          <a:spcPts val="0"/>
                        </a:spcAft>
                      </a:pPr>
                      <a:r>
                        <a:rPr lang="en-CA" sz="2000" dirty="0">
                          <a:effectLst/>
                          <a:latin typeface="+mj-lt"/>
                        </a:rPr>
                        <a:t>24,700</a:t>
                      </a:r>
                    </a:p>
                  </a:txBody>
                  <a:tcPr marL="82174" marR="82174" marT="41087" marB="41087" anchor="ctr"/>
                </a:tc>
                <a:tc>
                  <a:txBody>
                    <a:bodyPr/>
                    <a:lstStyle/>
                    <a:p>
                      <a:pPr algn="ctr">
                        <a:lnSpc>
                          <a:spcPct val="107000"/>
                        </a:lnSpc>
                        <a:spcAft>
                          <a:spcPts val="0"/>
                        </a:spcAft>
                      </a:pPr>
                      <a:r>
                        <a:rPr lang="en-CA" sz="2000" dirty="0">
                          <a:effectLst/>
                          <a:latin typeface="+mj-lt"/>
                        </a:rPr>
                        <a:t>24</a:t>
                      </a:r>
                    </a:p>
                  </a:txBody>
                  <a:tcPr marL="82174" marR="82174" marT="41087" marB="41087" anchor="ctr"/>
                </a:tc>
                <a:extLst>
                  <a:ext uri="{0D108BD9-81ED-4DB2-BD59-A6C34878D82A}">
                    <a16:rowId xmlns:a16="http://schemas.microsoft.com/office/drawing/2014/main" val="1611050896"/>
                  </a:ext>
                </a:extLst>
              </a:tr>
              <a:tr h="453044">
                <a:tc>
                  <a:txBody>
                    <a:bodyPr/>
                    <a:lstStyle/>
                    <a:p>
                      <a:pPr>
                        <a:lnSpc>
                          <a:spcPct val="107000"/>
                        </a:lnSpc>
                        <a:spcAft>
                          <a:spcPts val="800"/>
                        </a:spcAft>
                      </a:pPr>
                      <a:r>
                        <a:rPr lang="en-US" sz="1100">
                          <a:effectLst/>
                        </a:rPr>
                        <a:t>Less 4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ea typeface="+mn-ea"/>
                          <a:cs typeface="+mn-cs"/>
                        </a:rPr>
                        <a:t>1</a:t>
                      </a:r>
                      <a:endParaRPr lang="en-CA" sz="2000" dirty="0">
                        <a:effectLst/>
                        <a:latin typeface="+mj-lt"/>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0"/>
                        </a:spcAft>
                      </a:pPr>
                      <a:r>
                        <a:rPr lang="en-CA" sz="2000" dirty="0">
                          <a:effectLst/>
                          <a:latin typeface="+mj-lt"/>
                          <a:ea typeface="Calibri" panose="020F0502020204030204" pitchFamily="34" charset="0"/>
                          <a:cs typeface="Times New Roman" panose="02020603050405020304" pitchFamily="18" charset="0"/>
                        </a:rPr>
                        <a:t>E</a:t>
                      </a:r>
                    </a:p>
                  </a:txBody>
                  <a:tcPr marL="0" marR="0" marT="0" marB="0" anchor="ctr"/>
                </a:tc>
                <a:tc>
                  <a:txBody>
                    <a:bodyPr/>
                    <a:lstStyle/>
                    <a:p>
                      <a:pPr algn="ctr">
                        <a:lnSpc>
                          <a:spcPct val="107000"/>
                        </a:lnSpc>
                        <a:spcAft>
                          <a:spcPts val="0"/>
                        </a:spcAft>
                      </a:pPr>
                      <a:r>
                        <a:rPr lang="en-CA" sz="2000" dirty="0">
                          <a:effectLst/>
                          <a:latin typeface="+mj-lt"/>
                        </a:rPr>
                        <a:t>$1,750</a:t>
                      </a:r>
                    </a:p>
                  </a:txBody>
                  <a:tcPr marL="82174" marR="82174" marT="41087" marB="41087" anchor="ctr"/>
                </a:tc>
                <a:tc>
                  <a:txBody>
                    <a:bodyPr/>
                    <a:lstStyle/>
                    <a:p>
                      <a:pPr algn="ctr">
                        <a:lnSpc>
                          <a:spcPct val="107000"/>
                        </a:lnSpc>
                        <a:spcAft>
                          <a:spcPts val="0"/>
                        </a:spcAft>
                      </a:pPr>
                      <a:r>
                        <a:rPr lang="en-CA" sz="2000" dirty="0">
                          <a:effectLst/>
                          <a:latin typeface="+mj-lt"/>
                        </a:rPr>
                        <a:t>26,450</a:t>
                      </a:r>
                    </a:p>
                  </a:txBody>
                  <a:tcPr marL="82174" marR="82174" marT="41087" marB="41087" anchor="ctr"/>
                </a:tc>
                <a:tc>
                  <a:txBody>
                    <a:bodyPr/>
                    <a:lstStyle/>
                    <a:p>
                      <a:pPr algn="ctr">
                        <a:lnSpc>
                          <a:spcPct val="107000"/>
                        </a:lnSpc>
                        <a:spcAft>
                          <a:spcPts val="0"/>
                        </a:spcAft>
                      </a:pPr>
                      <a:r>
                        <a:rPr lang="en-CA" sz="2000" dirty="0">
                          <a:effectLst/>
                          <a:latin typeface="+mj-lt"/>
                        </a:rPr>
                        <a:t>23</a:t>
                      </a:r>
                    </a:p>
                  </a:txBody>
                  <a:tcPr marL="82174" marR="82174" marT="41087" marB="41087" anchor="ctr"/>
                </a:tc>
                <a:extLst>
                  <a:ext uri="{0D108BD9-81ED-4DB2-BD59-A6C34878D82A}">
                    <a16:rowId xmlns:a16="http://schemas.microsoft.com/office/drawing/2014/main" val="2627273817"/>
                  </a:ext>
                </a:extLst>
              </a:tr>
              <a:tr h="453044">
                <a:tc>
                  <a:txBody>
                    <a:bodyPr/>
                    <a:lstStyle/>
                    <a:p>
                      <a:pPr>
                        <a:lnSpc>
                          <a:spcPct val="107000"/>
                        </a:lnSpc>
                        <a:spcAft>
                          <a:spcPts val="800"/>
                        </a:spcAft>
                      </a:pPr>
                      <a:r>
                        <a:rPr lang="en-US" sz="1100">
                          <a:effectLst/>
                        </a:rPr>
                        <a:t>Less 5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rPr>
                        <a:t> 1</a:t>
                      </a:r>
                      <a:endParaRPr lang="en-CA" sz="2000" dirty="0">
                        <a:effectLst/>
                        <a:latin typeface="+mj-lt"/>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0"/>
                        </a:spcAft>
                      </a:pPr>
                      <a:r>
                        <a:rPr lang="en-US" sz="2000" dirty="0">
                          <a:effectLst/>
                          <a:latin typeface="+mj-lt"/>
                          <a:ea typeface="+mn-ea"/>
                          <a:cs typeface="+mn-cs"/>
                        </a:rPr>
                        <a:t>E</a:t>
                      </a:r>
                      <a:endParaRPr lang="en-CA" sz="2000" dirty="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a:ea typeface="+mn-ea"/>
                          <a:cs typeface="+mn-cs"/>
                        </a:rPr>
                        <a:t>$1,750</a:t>
                      </a:r>
                    </a:p>
                  </a:txBody>
                  <a:tcPr marL="82174" marR="82174" marT="41087" marB="41087" anchor="ctr"/>
                </a:tc>
                <a:tc>
                  <a:txBody>
                    <a:bodyPr/>
                    <a:lstStyle/>
                    <a:p>
                      <a:pPr algn="ctr">
                        <a:lnSpc>
                          <a:spcPct val="107000"/>
                        </a:lnSpc>
                        <a:spcAft>
                          <a:spcPts val="0"/>
                        </a:spcAft>
                      </a:pPr>
                      <a:r>
                        <a:rPr lang="en-CA" sz="2000" dirty="0">
                          <a:effectLst/>
                          <a:latin typeface="+mj-lt"/>
                        </a:rPr>
                        <a:t>28,200</a:t>
                      </a:r>
                    </a:p>
                  </a:txBody>
                  <a:tcPr marL="82174" marR="82174" marT="41087" marB="41087" anchor="ctr"/>
                </a:tc>
                <a:tc>
                  <a:txBody>
                    <a:bodyPr/>
                    <a:lstStyle/>
                    <a:p>
                      <a:pPr algn="ctr">
                        <a:lnSpc>
                          <a:spcPct val="107000"/>
                        </a:lnSpc>
                        <a:spcAft>
                          <a:spcPts val="0"/>
                        </a:spcAft>
                      </a:pPr>
                      <a:r>
                        <a:rPr lang="en-CA" sz="2000" dirty="0">
                          <a:effectLst/>
                          <a:latin typeface="+mj-lt"/>
                        </a:rPr>
                        <a:t>22</a:t>
                      </a:r>
                    </a:p>
                  </a:txBody>
                  <a:tcPr marL="82174" marR="82174" marT="41087" marB="41087" anchor="ctr"/>
                </a:tc>
                <a:extLst>
                  <a:ext uri="{0D108BD9-81ED-4DB2-BD59-A6C34878D82A}">
                    <a16:rowId xmlns:a16="http://schemas.microsoft.com/office/drawing/2014/main" val="603972681"/>
                  </a:ext>
                </a:extLst>
              </a:tr>
              <a:tr h="453044">
                <a:tc>
                  <a:txBody>
                    <a:bodyPr/>
                    <a:lstStyle/>
                    <a:p>
                      <a:pPr>
                        <a:lnSpc>
                          <a:spcPct val="107000"/>
                        </a:lnSpc>
                        <a:spcAft>
                          <a:spcPts val="800"/>
                        </a:spcAft>
                      </a:pPr>
                      <a:r>
                        <a:rPr lang="en-US" sz="1100">
                          <a:effectLst/>
                        </a:rPr>
                        <a:t>Less 6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rPr>
                        <a:t> 3</a:t>
                      </a:r>
                      <a:endParaRPr lang="en-CA" sz="2000" dirty="0">
                        <a:effectLst/>
                        <a:latin typeface="+mj-lt"/>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0"/>
                        </a:spcAft>
                      </a:pPr>
                      <a:r>
                        <a:rPr lang="en-US" sz="2000" dirty="0">
                          <a:effectLst/>
                          <a:latin typeface="+mj-lt"/>
                          <a:ea typeface="+mn-ea"/>
                          <a:cs typeface="+mn-cs"/>
                        </a:rPr>
                        <a:t>H</a:t>
                      </a:r>
                      <a:endParaRPr lang="en-CA" sz="2000" dirty="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CA" sz="2000" dirty="0">
                          <a:effectLst/>
                          <a:latin typeface="+mj-lt"/>
                        </a:rPr>
                        <a:t>$2,000</a:t>
                      </a:r>
                    </a:p>
                  </a:txBody>
                  <a:tcPr marL="82174" marR="82174" marT="41087" marB="41087" anchor="ctr"/>
                </a:tc>
                <a:tc>
                  <a:txBody>
                    <a:bodyPr/>
                    <a:lstStyle/>
                    <a:p>
                      <a:pPr algn="ctr">
                        <a:lnSpc>
                          <a:spcPct val="107000"/>
                        </a:lnSpc>
                        <a:spcAft>
                          <a:spcPts val="0"/>
                        </a:spcAft>
                      </a:pPr>
                      <a:r>
                        <a:rPr lang="en-CA" sz="2000" dirty="0">
                          <a:effectLst/>
                          <a:latin typeface="+mj-lt"/>
                        </a:rPr>
                        <a:t>30,200</a:t>
                      </a:r>
                    </a:p>
                  </a:txBody>
                  <a:tcPr marL="82174" marR="82174" marT="41087" marB="41087" anchor="ctr"/>
                </a:tc>
                <a:tc>
                  <a:txBody>
                    <a:bodyPr/>
                    <a:lstStyle/>
                    <a:p>
                      <a:pPr algn="ctr">
                        <a:lnSpc>
                          <a:spcPct val="107000"/>
                        </a:lnSpc>
                        <a:spcAft>
                          <a:spcPts val="0"/>
                        </a:spcAft>
                      </a:pPr>
                      <a:r>
                        <a:rPr lang="en-CA" sz="2000" dirty="0">
                          <a:effectLst/>
                          <a:latin typeface="+mj-lt"/>
                        </a:rPr>
                        <a:t>21</a:t>
                      </a:r>
                    </a:p>
                  </a:txBody>
                  <a:tcPr marL="82174" marR="82174" marT="41087" marB="41087" anchor="ctr"/>
                </a:tc>
                <a:extLst>
                  <a:ext uri="{0D108BD9-81ED-4DB2-BD59-A6C34878D82A}">
                    <a16:rowId xmlns:a16="http://schemas.microsoft.com/office/drawing/2014/main" val="3283413354"/>
                  </a:ext>
                </a:extLst>
              </a:tr>
              <a:tr h="453044">
                <a:tc>
                  <a:txBody>
                    <a:bodyPr/>
                    <a:lstStyle/>
                    <a:p>
                      <a:pPr>
                        <a:lnSpc>
                          <a:spcPct val="107000"/>
                        </a:lnSpc>
                        <a:spcAft>
                          <a:spcPts val="800"/>
                        </a:spcAft>
                      </a:pPr>
                      <a:r>
                        <a:rPr lang="en-US" sz="1100">
                          <a:effectLst/>
                        </a:rPr>
                        <a:t>Less 7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rPr>
                        <a:t> 3</a:t>
                      </a:r>
                      <a:endParaRPr lang="en-CA" sz="2000" dirty="0">
                        <a:effectLst/>
                        <a:latin typeface="+mj-lt"/>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0"/>
                        </a:spcAft>
                      </a:pPr>
                      <a:r>
                        <a:rPr lang="en-US" sz="2000" dirty="0">
                          <a:effectLst/>
                          <a:latin typeface="+mj-lt"/>
                          <a:ea typeface="+mn-ea"/>
                          <a:cs typeface="+mn-cs"/>
                        </a:rPr>
                        <a:t>H</a:t>
                      </a:r>
                      <a:endParaRPr lang="en-CA" sz="2000" dirty="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a:ea typeface="+mn-ea"/>
                          <a:cs typeface="+mn-cs"/>
                        </a:rPr>
                        <a:t>$2,000</a:t>
                      </a:r>
                    </a:p>
                  </a:txBody>
                  <a:tcPr marL="82174" marR="82174" marT="41087" marB="41087" anchor="ctr"/>
                </a:tc>
                <a:tc>
                  <a:txBody>
                    <a:bodyPr/>
                    <a:lstStyle/>
                    <a:p>
                      <a:pPr algn="ctr">
                        <a:lnSpc>
                          <a:spcPct val="107000"/>
                        </a:lnSpc>
                        <a:spcAft>
                          <a:spcPts val="0"/>
                        </a:spcAft>
                      </a:pPr>
                      <a:r>
                        <a:rPr lang="en-CA" sz="2000" dirty="0">
                          <a:effectLst/>
                          <a:latin typeface="+mj-lt"/>
                        </a:rPr>
                        <a:t>32,200</a:t>
                      </a:r>
                    </a:p>
                  </a:txBody>
                  <a:tcPr marL="82174" marR="82174" marT="41087" marB="41087" anchor="ctr"/>
                </a:tc>
                <a:tc>
                  <a:txBody>
                    <a:bodyPr/>
                    <a:lstStyle/>
                    <a:p>
                      <a:pPr algn="ctr">
                        <a:lnSpc>
                          <a:spcPct val="107000"/>
                        </a:lnSpc>
                        <a:spcAft>
                          <a:spcPts val="0"/>
                        </a:spcAft>
                      </a:pPr>
                      <a:r>
                        <a:rPr lang="en-CA" sz="2000" dirty="0">
                          <a:effectLst/>
                          <a:latin typeface="+mj-lt"/>
                        </a:rPr>
                        <a:t>20</a:t>
                      </a:r>
                    </a:p>
                  </a:txBody>
                  <a:tcPr marL="82174" marR="82174" marT="41087" marB="41087" anchor="ctr"/>
                </a:tc>
                <a:extLst>
                  <a:ext uri="{0D108BD9-81ED-4DB2-BD59-A6C34878D82A}">
                    <a16:rowId xmlns:a16="http://schemas.microsoft.com/office/drawing/2014/main" val="2563069280"/>
                  </a:ext>
                </a:extLst>
              </a:tr>
              <a:tr h="453044">
                <a:tc>
                  <a:txBody>
                    <a:bodyPr/>
                    <a:lstStyle/>
                    <a:p>
                      <a:pPr>
                        <a:lnSpc>
                          <a:spcPct val="107000"/>
                        </a:lnSpc>
                        <a:spcAft>
                          <a:spcPts val="800"/>
                        </a:spcAft>
                      </a:pPr>
                      <a:r>
                        <a:rPr lang="en-US" sz="1000">
                          <a:effectLst/>
                        </a:rPr>
                        <a:t>Less 8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0"/>
                        </a:spcAft>
                      </a:pPr>
                      <a:r>
                        <a:rPr lang="en-US" sz="2000" dirty="0">
                          <a:effectLst/>
                          <a:latin typeface="+mj-lt"/>
                        </a:rPr>
                        <a:t> 3</a:t>
                      </a:r>
                      <a:endParaRPr lang="en-CA" sz="2000" dirty="0">
                        <a:effectLst/>
                        <a:latin typeface="+mj-lt"/>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0"/>
                        </a:spcAft>
                      </a:pPr>
                      <a:r>
                        <a:rPr lang="en-US" sz="2000" dirty="0">
                          <a:effectLst/>
                          <a:latin typeface="+mj-lt"/>
                          <a:ea typeface="+mn-ea"/>
                          <a:cs typeface="+mn-cs"/>
                        </a:rPr>
                        <a:t>H</a:t>
                      </a:r>
                      <a:endParaRPr lang="en-CA" sz="2000" dirty="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CA" sz="2000" b="0" i="0" u="none" strike="noStrike" kern="1200" cap="none" spc="0" normalizeH="0" baseline="0" noProof="0" dirty="0">
                          <a:ln>
                            <a:noFill/>
                          </a:ln>
                          <a:solidFill>
                            <a:prstClr val="black"/>
                          </a:solidFill>
                          <a:effectLst/>
                          <a:uLnTx/>
                          <a:uFillTx/>
                          <a:latin typeface="Calibri"/>
                          <a:ea typeface="+mn-ea"/>
                          <a:cs typeface="+mn-cs"/>
                        </a:rPr>
                        <a:t>$2,000</a:t>
                      </a:r>
                    </a:p>
                  </a:txBody>
                  <a:tcPr marL="82174" marR="82174" marT="41087" marB="41087" anchor="ctr"/>
                </a:tc>
                <a:tc>
                  <a:txBody>
                    <a:bodyPr/>
                    <a:lstStyle/>
                    <a:p>
                      <a:pPr algn="ctr">
                        <a:lnSpc>
                          <a:spcPct val="107000"/>
                        </a:lnSpc>
                        <a:spcAft>
                          <a:spcPts val="0"/>
                        </a:spcAft>
                      </a:pPr>
                      <a:r>
                        <a:rPr lang="en-CA" sz="2000" dirty="0">
                          <a:effectLst/>
                          <a:latin typeface="+mj-lt"/>
                        </a:rPr>
                        <a:t>34,200</a:t>
                      </a:r>
                    </a:p>
                  </a:txBody>
                  <a:tcPr marL="82174" marR="82174" marT="41087" marB="41087" anchor="ctr"/>
                </a:tc>
                <a:tc>
                  <a:txBody>
                    <a:bodyPr/>
                    <a:lstStyle/>
                    <a:p>
                      <a:pPr algn="ctr">
                        <a:lnSpc>
                          <a:spcPct val="107000"/>
                        </a:lnSpc>
                        <a:spcAft>
                          <a:spcPts val="0"/>
                        </a:spcAft>
                      </a:pPr>
                      <a:r>
                        <a:rPr lang="en-CA" sz="2000" dirty="0">
                          <a:effectLst/>
                          <a:latin typeface="+mj-lt"/>
                        </a:rPr>
                        <a:t>19</a:t>
                      </a:r>
                    </a:p>
                  </a:txBody>
                  <a:tcPr marL="82174" marR="82174" marT="41087" marB="41087" anchor="ctr"/>
                </a:tc>
                <a:extLst>
                  <a:ext uri="{0D108BD9-81ED-4DB2-BD59-A6C34878D82A}">
                    <a16:rowId xmlns:a16="http://schemas.microsoft.com/office/drawing/2014/main" val="681499479"/>
                  </a:ext>
                </a:extLst>
              </a:tr>
              <a:tr h="453044">
                <a:tc>
                  <a:txBody>
                    <a:bodyPr/>
                    <a:lstStyle/>
                    <a:p>
                      <a:pPr>
                        <a:lnSpc>
                          <a:spcPct val="107000"/>
                        </a:lnSpc>
                        <a:spcAft>
                          <a:spcPts val="800"/>
                        </a:spcAft>
                      </a:pPr>
                      <a:r>
                        <a:rPr lang="en-US" sz="1100">
                          <a:effectLst/>
                        </a:rPr>
                        <a:t>Less 9 days</a:t>
                      </a:r>
                      <a:endParaRPr lang="en-CA"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US" sz="2000">
                          <a:effectLst/>
                          <a:latin typeface="+mj-lt"/>
                        </a:rPr>
                        <a:t> </a:t>
                      </a:r>
                      <a:endParaRPr lang="en-CA" sz="2000">
                        <a:effectLst/>
                        <a:latin typeface="+mj-lt"/>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US" sz="2000">
                          <a:effectLst/>
                          <a:latin typeface="+mj-lt"/>
                        </a:rPr>
                        <a:t> </a:t>
                      </a:r>
                      <a:endParaRPr lang="en-CA" sz="2000">
                        <a:effectLst/>
                        <a:latin typeface="+mj-lt"/>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pPr>
                      <a:endParaRPr lang="en-CA" sz="2000" dirty="0">
                        <a:effectLst/>
                        <a:latin typeface="+mj-lt"/>
                      </a:endParaRPr>
                    </a:p>
                  </a:txBody>
                  <a:tcPr marL="82174" marR="82174" marT="41087" marB="41087" anchor="ctr"/>
                </a:tc>
                <a:tc>
                  <a:txBody>
                    <a:bodyPr/>
                    <a:lstStyle/>
                    <a:p>
                      <a:pPr algn="ctr">
                        <a:lnSpc>
                          <a:spcPct val="107000"/>
                        </a:lnSpc>
                      </a:pPr>
                      <a:endParaRPr lang="en-CA" sz="2000" dirty="0">
                        <a:effectLst/>
                        <a:latin typeface="+mj-lt"/>
                      </a:endParaRPr>
                    </a:p>
                  </a:txBody>
                  <a:tcPr marL="82174" marR="82174" marT="41087" marB="41087" anchor="ctr"/>
                </a:tc>
                <a:tc>
                  <a:txBody>
                    <a:bodyPr/>
                    <a:lstStyle/>
                    <a:p>
                      <a:pPr algn="ctr">
                        <a:lnSpc>
                          <a:spcPct val="107000"/>
                        </a:lnSpc>
                      </a:pPr>
                      <a:endParaRPr lang="en-CA" sz="2000" dirty="0">
                        <a:effectLst/>
                        <a:latin typeface="+mj-lt"/>
                      </a:endParaRPr>
                    </a:p>
                  </a:txBody>
                  <a:tcPr marL="82174" marR="82174" marT="41087" marB="41087" anchor="ctr"/>
                </a:tc>
                <a:extLst>
                  <a:ext uri="{0D108BD9-81ED-4DB2-BD59-A6C34878D82A}">
                    <a16:rowId xmlns:a16="http://schemas.microsoft.com/office/drawing/2014/main" val="1058959822"/>
                  </a:ext>
                </a:extLst>
              </a:tr>
            </a:tbl>
          </a:graphicData>
        </a:graphic>
      </p:graphicFrame>
    </p:spTree>
    <p:extLst>
      <p:ext uri="{BB962C8B-B14F-4D97-AF65-F5344CB8AC3E}">
        <p14:creationId xmlns:p14="http://schemas.microsoft.com/office/powerpoint/2010/main" val="87467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681" y="204788"/>
            <a:ext cx="8229600" cy="761567"/>
          </a:xfrm>
        </p:spPr>
        <p:txBody>
          <a:bodyPr>
            <a:normAutofit/>
          </a:bodyPr>
          <a:lstStyle/>
          <a:p>
            <a:r>
              <a:rPr lang="en-CA" sz="3600" dirty="0"/>
              <a:t>Expanding from last module …</a:t>
            </a:r>
          </a:p>
        </p:txBody>
      </p:sp>
      <p:sp>
        <p:nvSpPr>
          <p:cNvPr id="3" name="Content Placeholder 2"/>
          <p:cNvSpPr>
            <a:spLocks noGrp="1"/>
          </p:cNvSpPr>
          <p:nvPr>
            <p:ph idx="1"/>
          </p:nvPr>
        </p:nvSpPr>
        <p:spPr>
          <a:xfrm>
            <a:off x="270163" y="852055"/>
            <a:ext cx="8229600" cy="5504295"/>
          </a:xfrm>
        </p:spPr>
        <p:txBody>
          <a:bodyPr/>
          <a:lstStyle/>
          <a:p>
            <a:pPr marL="0" indent="0">
              <a:buNone/>
            </a:pPr>
            <a:r>
              <a:rPr lang="en-CA" sz="2800" b="1" dirty="0"/>
              <a:t>Project Duration Estimates</a:t>
            </a:r>
          </a:p>
          <a:p>
            <a:r>
              <a:rPr lang="en-CA" sz="2400" dirty="0"/>
              <a:t>When we have a range of estimates for an Activity, such as Optimistic, Most Likely and Pessimistic , we frequently use the PERT duration formula</a:t>
            </a:r>
            <a:br>
              <a:rPr lang="en-CA" sz="2400" dirty="0"/>
            </a:br>
            <a:endParaRPr lang="en-CA" sz="2400" dirty="0"/>
          </a:p>
          <a:p>
            <a:r>
              <a:rPr lang="en-CA" sz="2400" dirty="0"/>
              <a:t>Note however, we typically use durations rounded to the nearest day, rather than decimals of days from our PERT formula.  Usually we </a:t>
            </a:r>
            <a:r>
              <a:rPr lang="en-CA" sz="2400" b="1" dirty="0"/>
              <a:t>“round </a:t>
            </a:r>
            <a:r>
              <a:rPr lang="en-CA" sz="2400" b="1" u="sng" dirty="0"/>
              <a:t>up</a:t>
            </a:r>
            <a:r>
              <a:rPr lang="en-CA" sz="2400" b="1" dirty="0"/>
              <a:t>” rather than “round </a:t>
            </a:r>
            <a:r>
              <a:rPr lang="en-CA" sz="2400" b="1" u="sng" dirty="0"/>
              <a:t>off</a:t>
            </a:r>
            <a:r>
              <a:rPr lang="en-CA" sz="2400" b="1" dirty="0"/>
              <a:t>”.</a:t>
            </a:r>
          </a:p>
          <a:p>
            <a:r>
              <a:rPr lang="en-CA" sz="2400" dirty="0"/>
              <a:t>Even </a:t>
            </a:r>
            <a:r>
              <a:rPr lang="en-CA" sz="2400" b="1" dirty="0"/>
              <a:t>short durations such as 3 hours, we round </a:t>
            </a:r>
            <a:r>
              <a:rPr lang="en-CA" sz="2400" b="1" u="sng" dirty="0"/>
              <a:t>up</a:t>
            </a:r>
            <a:r>
              <a:rPr lang="en-CA" sz="2400" b="1" dirty="0"/>
              <a:t> to a day</a:t>
            </a:r>
            <a:r>
              <a:rPr lang="en-CA" sz="2400" dirty="0"/>
              <a:t>.  One of the reasons for this, is to </a:t>
            </a:r>
            <a:r>
              <a:rPr lang="en-CA" sz="2400" b="1" dirty="0"/>
              <a:t>avoid scheduling a 3 hour activity A with a 4 hour successor activity B on the same day.  </a:t>
            </a:r>
            <a:r>
              <a:rPr lang="en-CA" sz="2400" dirty="0"/>
              <a:t>We might not know exactly what time of day activity A might start.  It could start in the afternoon forcing activity B to start on the following day.</a:t>
            </a:r>
          </a:p>
        </p:txBody>
      </p:sp>
      <p:sp>
        <p:nvSpPr>
          <p:cNvPr id="4" name="Slide Number Placeholder 3"/>
          <p:cNvSpPr>
            <a:spLocks noGrp="1"/>
          </p:cNvSpPr>
          <p:nvPr>
            <p:ph type="sldNum" sz="quarter" idx="10"/>
          </p:nvPr>
        </p:nvSpPr>
        <p:spPr/>
        <p:txBody>
          <a:bodyPr/>
          <a:lstStyle/>
          <a:p>
            <a:pPr>
              <a:defRPr/>
            </a:pPr>
            <a:fld id="{768512B9-6F41-4303-AF80-03909818F8E6}" type="slidenum">
              <a:rPr lang="en-US" smtClean="0"/>
              <a:pPr>
                <a:defRPr/>
              </a:pPr>
              <a:t>3</a:t>
            </a:fld>
            <a:endParaRPr lang="en-US" dirty="0"/>
          </a:p>
        </p:txBody>
      </p:sp>
      <p:graphicFrame>
        <p:nvGraphicFramePr>
          <p:cNvPr id="5" name="Object 4"/>
          <p:cNvGraphicFramePr>
            <a:graphicFrameLocks noGrp="1" noChangeAspect="1"/>
          </p:cNvGraphicFramePr>
          <p:nvPr>
            <p:extLst>
              <p:ext uri="{D42A27DB-BD31-4B8C-83A1-F6EECF244321}">
                <p14:modId xmlns:p14="http://schemas.microsoft.com/office/powerpoint/2010/main" val="2025657893"/>
              </p:ext>
            </p:extLst>
          </p:nvPr>
        </p:nvGraphicFramePr>
        <p:xfrm>
          <a:off x="4478481" y="2141219"/>
          <a:ext cx="2927834" cy="548216"/>
        </p:xfrm>
        <a:graphic>
          <a:graphicData uri="http://schemas.openxmlformats.org/presentationml/2006/ole">
            <mc:AlternateContent xmlns:mc="http://schemas.openxmlformats.org/markup-compatibility/2006">
              <mc:Choice xmlns:v="urn:schemas-microsoft-com:vml" Requires="v">
                <p:oleObj name="Equation" r:id="rId3" imgW="2286000" imgH="393700" progId="">
                  <p:embed/>
                </p:oleObj>
              </mc:Choice>
              <mc:Fallback>
                <p:oleObj name="Equation" r:id="rId3" imgW="2286000" imgH="393700" progId="">
                  <p:embed/>
                  <p:pic>
                    <p:nvPicPr>
                      <p:cNvPr id="5"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8481" y="2141219"/>
                        <a:ext cx="2927834" cy="548216"/>
                      </a:xfrm>
                      <a:prstGeom prst="rect">
                        <a:avLst/>
                      </a:prstGeom>
                      <a:solidFill>
                        <a:srgbClr val="FFCC99"/>
                      </a:solidFill>
                      <a:ln>
                        <a:noFill/>
                      </a:ln>
                    </p:spPr>
                  </p:pic>
                </p:oleObj>
              </mc:Fallback>
            </mc:AlternateContent>
          </a:graphicData>
        </a:graphic>
      </p:graphicFrame>
      <p:sp>
        <p:nvSpPr>
          <p:cNvPr id="7" name="Action Button: Help 6">
            <a:hlinkClick r:id="" action="ppaction://noaction" highlightClick="1"/>
          </p:cNvPr>
          <p:cNvSpPr/>
          <p:nvPr/>
        </p:nvSpPr>
        <p:spPr>
          <a:xfrm>
            <a:off x="6187924" y="170860"/>
            <a:ext cx="2800350" cy="992354"/>
          </a:xfrm>
          <a:prstGeom prst="actionButtonHelp">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tx1"/>
                </a:solidFill>
                <a:effectLst/>
                <a:uLnTx/>
                <a:uFillTx/>
                <a:latin typeface="Constantia"/>
                <a:ea typeface="+mn-ea"/>
                <a:cs typeface="+mn-cs"/>
              </a:rPr>
              <a:t>Round</a:t>
            </a:r>
            <a:r>
              <a:rPr kumimoji="0" lang="en-US" sz="2800" b="1" i="0" u="none" strike="noStrike" kern="1200" cap="none" spc="0" normalizeH="0" noProof="0" dirty="0">
                <a:ln>
                  <a:noFill/>
                </a:ln>
                <a:solidFill>
                  <a:schemeClr val="tx1"/>
                </a:solidFill>
                <a:effectLst/>
                <a:uLnTx/>
                <a:uFillTx/>
                <a:latin typeface="Constantia"/>
                <a:ea typeface="+mn-ea"/>
                <a:cs typeface="+mn-cs"/>
              </a:rPr>
              <a:t> </a:t>
            </a:r>
            <a:r>
              <a:rPr kumimoji="0" lang="en-US" sz="2800" b="1" i="0" u="sng" strike="noStrike" kern="1200" cap="none" spc="0" normalizeH="0" noProof="0" dirty="0">
                <a:ln>
                  <a:noFill/>
                </a:ln>
                <a:solidFill>
                  <a:schemeClr val="tx1"/>
                </a:solidFill>
                <a:effectLst/>
                <a:uLnTx/>
                <a:uFillTx/>
                <a:latin typeface="Constantia"/>
                <a:ea typeface="+mn-ea"/>
                <a:cs typeface="+mn-cs"/>
              </a:rPr>
              <a:t>Up</a:t>
            </a:r>
            <a:r>
              <a:rPr kumimoji="0" lang="en-US" sz="2800" b="1" i="0" u="none" strike="noStrike" kern="1200" cap="none" spc="0" normalizeH="0" noProof="0" dirty="0">
                <a:ln>
                  <a:noFill/>
                </a:ln>
                <a:solidFill>
                  <a:schemeClr val="tx1"/>
                </a:solidFill>
                <a:effectLst/>
                <a:uLnTx/>
                <a:uFillTx/>
                <a:latin typeface="Constantia"/>
                <a:ea typeface="+mn-ea"/>
                <a:cs typeface="+mn-cs"/>
              </a:rPr>
              <a:t> vs Round </a:t>
            </a:r>
            <a:r>
              <a:rPr kumimoji="0" lang="en-US" sz="2800" b="1" i="0" u="sng" strike="noStrike" kern="1200" cap="none" spc="0" normalizeH="0" noProof="0" dirty="0">
                <a:ln>
                  <a:noFill/>
                </a:ln>
                <a:solidFill>
                  <a:schemeClr val="tx1"/>
                </a:solidFill>
                <a:effectLst/>
                <a:uLnTx/>
                <a:uFillTx/>
                <a:latin typeface="Constantia"/>
                <a:ea typeface="+mn-ea"/>
                <a:cs typeface="+mn-cs"/>
              </a:rPr>
              <a:t>Off</a:t>
            </a:r>
            <a:r>
              <a:rPr kumimoji="0" lang="en-US" sz="2800" b="1" i="0" u="none" strike="noStrike" kern="1200" cap="none" spc="0" normalizeH="0" noProof="0" dirty="0">
                <a:ln>
                  <a:noFill/>
                </a:ln>
                <a:solidFill>
                  <a:schemeClr val="tx1"/>
                </a:solidFill>
                <a:effectLst/>
                <a:uLnTx/>
                <a:uFillTx/>
                <a:latin typeface="Constantia"/>
                <a:ea typeface="+mn-ea"/>
                <a:cs typeface="+mn-cs"/>
              </a:rPr>
              <a:t>?</a:t>
            </a:r>
            <a:endParaRPr kumimoji="0" lang="en-US" b="1" i="0" u="none" strike="noStrike" kern="1200" cap="none" spc="0" normalizeH="0" baseline="0" noProof="0" dirty="0">
              <a:ln>
                <a:noFill/>
              </a:ln>
              <a:solidFill>
                <a:schemeClr val="tx1"/>
              </a:solidFill>
              <a:effectLst/>
              <a:uLnTx/>
              <a:uFillTx/>
              <a:latin typeface="Constantia"/>
              <a:ea typeface="+mn-ea"/>
              <a:cs typeface="+mn-cs"/>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5969" y="5831715"/>
            <a:ext cx="999831" cy="707197"/>
          </a:xfrm>
          <a:prstGeom prst="rect">
            <a:avLst/>
          </a:prstGeom>
        </p:spPr>
      </p:pic>
    </p:spTree>
    <p:extLst>
      <p:ext uri="{BB962C8B-B14F-4D97-AF65-F5344CB8AC3E}">
        <p14:creationId xmlns:p14="http://schemas.microsoft.com/office/powerpoint/2010/main" val="893919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34400" cy="1143000"/>
          </a:xfrm>
        </p:spPr>
        <p:txBody>
          <a:bodyPr>
            <a:normAutofit/>
          </a:bodyPr>
          <a:lstStyle/>
          <a:p>
            <a:r>
              <a:rPr lang="en-US" sz="3200" dirty="0"/>
              <a:t>Our network after crashing A, A, E, E, a third E, </a:t>
            </a:r>
            <a:br>
              <a:rPr lang="en-US" sz="3200" dirty="0"/>
            </a:br>
            <a:r>
              <a:rPr lang="en-US" sz="3200" b="1" dirty="0"/>
              <a:t>then 3 H’s </a:t>
            </a:r>
          </a:p>
        </p:txBody>
      </p:sp>
      <p:sp>
        <p:nvSpPr>
          <p:cNvPr id="3" name="Slide Number Placeholder 2"/>
          <p:cNvSpPr>
            <a:spLocks noGrp="1"/>
          </p:cNvSpPr>
          <p:nvPr>
            <p:ph type="sldNum" sz="quarter" idx="10"/>
          </p:nvPr>
        </p:nvSpPr>
        <p:spPr>
          <a:xfrm>
            <a:off x="7924800" y="5746750"/>
            <a:ext cx="762000" cy="365125"/>
          </a:xfrm>
        </p:spPr>
        <p:txBody>
          <a:bodyPr/>
          <a:lstStyle/>
          <a:p>
            <a:pPr>
              <a:defRPr/>
            </a:pPr>
            <a:fld id="{F884FA92-480B-47F7-AE0E-CCD2E8D3A379}" type="slidenum">
              <a:rPr lang="en-US" smtClean="0"/>
              <a:pPr>
                <a:defRPr/>
              </a:pPr>
              <a:t>30</a:t>
            </a:fld>
            <a:endParaRPr lang="en-US" dirty="0"/>
          </a:p>
        </p:txBody>
      </p:sp>
      <p:pic>
        <p:nvPicPr>
          <p:cNvPr id="4" name="Picture 3" descr="FG_10_014"/>
          <p:cNvPicPr>
            <a:picLocks noChangeAspect="1" noChangeArrowheads="1"/>
          </p:cNvPicPr>
          <p:nvPr/>
        </p:nvPicPr>
        <p:blipFill>
          <a:blip r:embed="rId2"/>
          <a:srcRect/>
          <a:stretch>
            <a:fillRect/>
          </a:stretch>
        </p:blipFill>
        <p:spPr bwMode="auto">
          <a:xfrm>
            <a:off x="533400" y="1219200"/>
            <a:ext cx="8159750" cy="5029200"/>
          </a:xfrm>
          <a:prstGeom prst="rect">
            <a:avLst/>
          </a:prstGeom>
          <a:noFill/>
          <a:ln w="9525">
            <a:noFill/>
            <a:miter lim="800000"/>
            <a:headEnd/>
            <a:tailEnd/>
          </a:ln>
        </p:spPr>
      </p:pic>
      <p:sp>
        <p:nvSpPr>
          <p:cNvPr id="6" name="TextBox 5"/>
          <p:cNvSpPr txBox="1"/>
          <p:nvPr/>
        </p:nvSpPr>
        <p:spPr>
          <a:xfrm>
            <a:off x="2819400" y="1524000"/>
            <a:ext cx="228600" cy="369332"/>
          </a:xfrm>
          <a:prstGeom prst="rect">
            <a:avLst/>
          </a:prstGeom>
          <a:solidFill>
            <a:schemeClr val="bg1"/>
          </a:solidFill>
        </p:spPr>
        <p:txBody>
          <a:bodyPr wrap="square" rtlCol="0">
            <a:spAutoFit/>
          </a:bodyPr>
          <a:lstStyle/>
          <a:p>
            <a:r>
              <a:rPr lang="en-US" dirty="0"/>
              <a:t>7</a:t>
            </a:r>
          </a:p>
        </p:txBody>
      </p:sp>
      <p:sp>
        <p:nvSpPr>
          <p:cNvPr id="7" name="TextBox 6"/>
          <p:cNvSpPr txBox="1"/>
          <p:nvPr/>
        </p:nvSpPr>
        <p:spPr>
          <a:xfrm>
            <a:off x="2819400" y="3122787"/>
            <a:ext cx="228600" cy="369332"/>
          </a:xfrm>
          <a:prstGeom prst="rect">
            <a:avLst/>
          </a:prstGeom>
          <a:solidFill>
            <a:schemeClr val="bg1"/>
          </a:solidFill>
        </p:spPr>
        <p:txBody>
          <a:bodyPr wrap="square" rtlCol="0">
            <a:spAutoFit/>
          </a:bodyPr>
          <a:lstStyle/>
          <a:p>
            <a:r>
              <a:rPr lang="en-US" dirty="0"/>
              <a:t>3</a:t>
            </a:r>
          </a:p>
        </p:txBody>
      </p:sp>
      <p:sp>
        <p:nvSpPr>
          <p:cNvPr id="9" name="TextBox 8"/>
          <p:cNvSpPr txBox="1"/>
          <p:nvPr/>
        </p:nvSpPr>
        <p:spPr>
          <a:xfrm>
            <a:off x="4876800" y="3122787"/>
            <a:ext cx="304800" cy="369332"/>
          </a:xfrm>
          <a:prstGeom prst="rect">
            <a:avLst/>
          </a:prstGeom>
          <a:solidFill>
            <a:schemeClr val="bg1"/>
          </a:solidFill>
        </p:spPr>
        <p:txBody>
          <a:bodyPr wrap="square" rtlCol="0">
            <a:spAutoFit/>
          </a:bodyPr>
          <a:lstStyle/>
          <a:p>
            <a:r>
              <a:rPr lang="en-US" dirty="0"/>
              <a:t>6</a:t>
            </a:r>
          </a:p>
        </p:txBody>
      </p:sp>
      <p:sp>
        <p:nvSpPr>
          <p:cNvPr id="10" name="TextBox 9"/>
          <p:cNvSpPr txBox="1"/>
          <p:nvPr/>
        </p:nvSpPr>
        <p:spPr>
          <a:xfrm>
            <a:off x="6096000" y="1524000"/>
            <a:ext cx="228600" cy="369332"/>
          </a:xfrm>
          <a:prstGeom prst="rect">
            <a:avLst/>
          </a:prstGeom>
          <a:solidFill>
            <a:schemeClr val="bg1"/>
          </a:solidFill>
        </p:spPr>
        <p:txBody>
          <a:bodyPr wrap="square" rtlCol="0">
            <a:spAutoFit/>
          </a:bodyPr>
          <a:lstStyle/>
          <a:p>
            <a:r>
              <a:rPr lang="en-US" dirty="0"/>
              <a:t>4</a:t>
            </a:r>
          </a:p>
        </p:txBody>
      </p:sp>
      <p:sp>
        <p:nvSpPr>
          <p:cNvPr id="11" name="TextBox 10"/>
          <p:cNvSpPr txBox="1"/>
          <p:nvPr/>
        </p:nvSpPr>
        <p:spPr>
          <a:xfrm>
            <a:off x="6069874" y="4632959"/>
            <a:ext cx="228600" cy="369332"/>
          </a:xfrm>
          <a:prstGeom prst="rect">
            <a:avLst/>
          </a:prstGeom>
          <a:solidFill>
            <a:schemeClr val="bg1"/>
          </a:solidFill>
        </p:spPr>
        <p:txBody>
          <a:bodyPr wrap="square" rtlCol="0">
            <a:spAutoFit/>
          </a:bodyPr>
          <a:lstStyle/>
          <a:p>
            <a:r>
              <a:rPr lang="en-US" dirty="0"/>
              <a:t>6</a:t>
            </a:r>
          </a:p>
        </p:txBody>
      </p:sp>
      <p:sp>
        <p:nvSpPr>
          <p:cNvPr id="12" name="TextBox 11"/>
          <p:cNvSpPr txBox="1"/>
          <p:nvPr/>
        </p:nvSpPr>
        <p:spPr>
          <a:xfrm>
            <a:off x="8077200" y="3122787"/>
            <a:ext cx="304800" cy="369332"/>
          </a:xfrm>
          <a:prstGeom prst="rect">
            <a:avLst/>
          </a:prstGeom>
          <a:solidFill>
            <a:schemeClr val="bg1"/>
          </a:solidFill>
        </p:spPr>
        <p:txBody>
          <a:bodyPr wrap="square" rtlCol="0">
            <a:spAutoFit/>
          </a:bodyPr>
          <a:lstStyle/>
          <a:p>
            <a:r>
              <a:rPr lang="en-US" dirty="0"/>
              <a:t>5</a:t>
            </a:r>
          </a:p>
        </p:txBody>
      </p:sp>
      <p:sp>
        <p:nvSpPr>
          <p:cNvPr id="8" name="TextBox 7"/>
          <p:cNvSpPr txBox="1"/>
          <p:nvPr/>
        </p:nvSpPr>
        <p:spPr>
          <a:xfrm>
            <a:off x="533400" y="2819400"/>
            <a:ext cx="304800" cy="369332"/>
          </a:xfrm>
          <a:prstGeom prst="rect">
            <a:avLst/>
          </a:prstGeom>
          <a:noFill/>
        </p:spPr>
        <p:txBody>
          <a:bodyPr wrap="square" rtlCol="0">
            <a:spAutoFit/>
          </a:bodyPr>
          <a:lstStyle/>
          <a:p>
            <a:r>
              <a:rPr lang="en-US" dirty="0"/>
              <a:t>0</a:t>
            </a:r>
          </a:p>
        </p:txBody>
      </p:sp>
      <p:sp>
        <p:nvSpPr>
          <p:cNvPr id="13" name="TextBox 12"/>
          <p:cNvSpPr txBox="1"/>
          <p:nvPr/>
        </p:nvSpPr>
        <p:spPr>
          <a:xfrm>
            <a:off x="1143000" y="2819400"/>
            <a:ext cx="228600" cy="369332"/>
          </a:xfrm>
          <a:prstGeom prst="rect">
            <a:avLst/>
          </a:prstGeom>
          <a:noFill/>
        </p:spPr>
        <p:txBody>
          <a:bodyPr wrap="square" rtlCol="0">
            <a:spAutoFit/>
          </a:bodyPr>
          <a:lstStyle/>
          <a:p>
            <a:r>
              <a:rPr lang="en-US" dirty="0"/>
              <a:t>3</a:t>
            </a:r>
          </a:p>
        </p:txBody>
      </p:sp>
      <p:sp>
        <p:nvSpPr>
          <p:cNvPr id="14" name="TextBox 13"/>
          <p:cNvSpPr txBox="1"/>
          <p:nvPr/>
        </p:nvSpPr>
        <p:spPr>
          <a:xfrm>
            <a:off x="2590800" y="1237488"/>
            <a:ext cx="228600" cy="369332"/>
          </a:xfrm>
          <a:prstGeom prst="rect">
            <a:avLst/>
          </a:prstGeom>
          <a:noFill/>
        </p:spPr>
        <p:txBody>
          <a:bodyPr wrap="square" rtlCol="0">
            <a:spAutoFit/>
          </a:bodyPr>
          <a:lstStyle/>
          <a:p>
            <a:r>
              <a:rPr lang="en-US" dirty="0"/>
              <a:t>3</a:t>
            </a:r>
          </a:p>
        </p:txBody>
      </p:sp>
      <p:sp>
        <p:nvSpPr>
          <p:cNvPr id="15" name="TextBox 14"/>
          <p:cNvSpPr txBox="1"/>
          <p:nvPr/>
        </p:nvSpPr>
        <p:spPr>
          <a:xfrm>
            <a:off x="3048000" y="1237488"/>
            <a:ext cx="533400" cy="369332"/>
          </a:xfrm>
          <a:prstGeom prst="rect">
            <a:avLst/>
          </a:prstGeom>
          <a:noFill/>
        </p:spPr>
        <p:txBody>
          <a:bodyPr wrap="square" rtlCol="0">
            <a:spAutoFit/>
          </a:bodyPr>
          <a:lstStyle/>
          <a:p>
            <a:r>
              <a:rPr lang="en-US" dirty="0"/>
              <a:t>10</a:t>
            </a:r>
          </a:p>
        </p:txBody>
      </p:sp>
      <p:sp>
        <p:nvSpPr>
          <p:cNvPr id="16" name="TextBox 15"/>
          <p:cNvSpPr txBox="1"/>
          <p:nvPr/>
        </p:nvSpPr>
        <p:spPr>
          <a:xfrm>
            <a:off x="2476500" y="2729585"/>
            <a:ext cx="228600" cy="369332"/>
          </a:xfrm>
          <a:prstGeom prst="rect">
            <a:avLst/>
          </a:prstGeom>
          <a:noFill/>
        </p:spPr>
        <p:txBody>
          <a:bodyPr wrap="square" rtlCol="0">
            <a:spAutoFit/>
          </a:bodyPr>
          <a:lstStyle/>
          <a:p>
            <a:r>
              <a:rPr lang="en-US" dirty="0"/>
              <a:t>3</a:t>
            </a:r>
          </a:p>
        </p:txBody>
      </p:sp>
      <p:sp>
        <p:nvSpPr>
          <p:cNvPr id="17" name="TextBox 16"/>
          <p:cNvSpPr txBox="1"/>
          <p:nvPr/>
        </p:nvSpPr>
        <p:spPr>
          <a:xfrm>
            <a:off x="2476500" y="4304326"/>
            <a:ext cx="228600" cy="369332"/>
          </a:xfrm>
          <a:prstGeom prst="rect">
            <a:avLst/>
          </a:prstGeom>
          <a:noFill/>
        </p:spPr>
        <p:txBody>
          <a:bodyPr wrap="square" rtlCol="0">
            <a:spAutoFit/>
          </a:bodyPr>
          <a:lstStyle/>
          <a:p>
            <a:r>
              <a:rPr lang="en-US" dirty="0"/>
              <a:t>3</a:t>
            </a:r>
          </a:p>
        </p:txBody>
      </p:sp>
      <p:sp>
        <p:nvSpPr>
          <p:cNvPr id="18" name="TextBox 17"/>
          <p:cNvSpPr txBox="1"/>
          <p:nvPr/>
        </p:nvSpPr>
        <p:spPr>
          <a:xfrm>
            <a:off x="3079214" y="2729585"/>
            <a:ext cx="228600" cy="369332"/>
          </a:xfrm>
          <a:prstGeom prst="rect">
            <a:avLst/>
          </a:prstGeom>
          <a:noFill/>
        </p:spPr>
        <p:txBody>
          <a:bodyPr wrap="square" rtlCol="0">
            <a:spAutoFit/>
          </a:bodyPr>
          <a:lstStyle/>
          <a:p>
            <a:r>
              <a:rPr lang="en-US" dirty="0"/>
              <a:t>6</a:t>
            </a:r>
          </a:p>
        </p:txBody>
      </p:sp>
      <p:sp>
        <p:nvSpPr>
          <p:cNvPr id="19" name="TextBox 18"/>
          <p:cNvSpPr txBox="1"/>
          <p:nvPr/>
        </p:nvSpPr>
        <p:spPr>
          <a:xfrm>
            <a:off x="3077393" y="4320911"/>
            <a:ext cx="495300" cy="369332"/>
          </a:xfrm>
          <a:prstGeom prst="rect">
            <a:avLst/>
          </a:prstGeom>
          <a:noFill/>
        </p:spPr>
        <p:txBody>
          <a:bodyPr wrap="square" rtlCol="0">
            <a:spAutoFit/>
          </a:bodyPr>
          <a:lstStyle/>
          <a:p>
            <a:r>
              <a:rPr lang="en-US" dirty="0"/>
              <a:t>8</a:t>
            </a:r>
          </a:p>
        </p:txBody>
      </p:sp>
      <p:sp>
        <p:nvSpPr>
          <p:cNvPr id="20" name="TextBox 19"/>
          <p:cNvSpPr txBox="1"/>
          <p:nvPr/>
        </p:nvSpPr>
        <p:spPr>
          <a:xfrm>
            <a:off x="5736116" y="1172208"/>
            <a:ext cx="588484" cy="369332"/>
          </a:xfrm>
          <a:prstGeom prst="rect">
            <a:avLst/>
          </a:prstGeom>
          <a:noFill/>
        </p:spPr>
        <p:txBody>
          <a:bodyPr wrap="square" rtlCol="0">
            <a:spAutoFit/>
          </a:bodyPr>
          <a:lstStyle/>
          <a:p>
            <a:r>
              <a:rPr lang="en-US" dirty="0"/>
              <a:t>10</a:t>
            </a:r>
          </a:p>
        </p:txBody>
      </p:sp>
      <p:sp>
        <p:nvSpPr>
          <p:cNvPr id="21" name="TextBox 20"/>
          <p:cNvSpPr txBox="1"/>
          <p:nvPr/>
        </p:nvSpPr>
        <p:spPr>
          <a:xfrm>
            <a:off x="6324600" y="1180978"/>
            <a:ext cx="533400" cy="369332"/>
          </a:xfrm>
          <a:prstGeom prst="rect">
            <a:avLst/>
          </a:prstGeom>
          <a:noFill/>
        </p:spPr>
        <p:txBody>
          <a:bodyPr wrap="square" rtlCol="0">
            <a:spAutoFit/>
          </a:bodyPr>
          <a:lstStyle/>
          <a:p>
            <a:r>
              <a:rPr lang="en-US" dirty="0"/>
              <a:t>14</a:t>
            </a:r>
          </a:p>
        </p:txBody>
      </p:sp>
      <p:sp>
        <p:nvSpPr>
          <p:cNvPr id="22" name="TextBox 21"/>
          <p:cNvSpPr txBox="1"/>
          <p:nvPr/>
        </p:nvSpPr>
        <p:spPr>
          <a:xfrm>
            <a:off x="4515998" y="2751619"/>
            <a:ext cx="532864" cy="369332"/>
          </a:xfrm>
          <a:prstGeom prst="rect">
            <a:avLst/>
          </a:prstGeom>
          <a:noFill/>
        </p:spPr>
        <p:txBody>
          <a:bodyPr wrap="square" rtlCol="0">
            <a:spAutoFit/>
          </a:bodyPr>
          <a:lstStyle/>
          <a:p>
            <a:r>
              <a:rPr lang="en-US" dirty="0"/>
              <a:t>8</a:t>
            </a:r>
          </a:p>
        </p:txBody>
      </p:sp>
      <p:sp>
        <p:nvSpPr>
          <p:cNvPr id="23" name="TextBox 22"/>
          <p:cNvSpPr txBox="1"/>
          <p:nvPr/>
        </p:nvSpPr>
        <p:spPr>
          <a:xfrm>
            <a:off x="5118712" y="2751619"/>
            <a:ext cx="481988" cy="369332"/>
          </a:xfrm>
          <a:prstGeom prst="rect">
            <a:avLst/>
          </a:prstGeom>
          <a:noFill/>
        </p:spPr>
        <p:txBody>
          <a:bodyPr wrap="square" rtlCol="0">
            <a:spAutoFit/>
          </a:bodyPr>
          <a:lstStyle/>
          <a:p>
            <a:r>
              <a:rPr lang="en-US" dirty="0"/>
              <a:t>14</a:t>
            </a:r>
          </a:p>
        </p:txBody>
      </p:sp>
      <p:sp>
        <p:nvSpPr>
          <p:cNvPr id="24" name="TextBox 23"/>
          <p:cNvSpPr txBox="1"/>
          <p:nvPr/>
        </p:nvSpPr>
        <p:spPr>
          <a:xfrm>
            <a:off x="5720508" y="4355068"/>
            <a:ext cx="481988" cy="369332"/>
          </a:xfrm>
          <a:prstGeom prst="rect">
            <a:avLst/>
          </a:prstGeom>
          <a:noFill/>
        </p:spPr>
        <p:txBody>
          <a:bodyPr wrap="square" rtlCol="0">
            <a:spAutoFit/>
          </a:bodyPr>
          <a:lstStyle/>
          <a:p>
            <a:r>
              <a:rPr lang="en-US" dirty="0"/>
              <a:t>8</a:t>
            </a:r>
          </a:p>
        </p:txBody>
      </p:sp>
      <p:sp>
        <p:nvSpPr>
          <p:cNvPr id="25" name="TextBox 24"/>
          <p:cNvSpPr txBox="1"/>
          <p:nvPr/>
        </p:nvSpPr>
        <p:spPr>
          <a:xfrm>
            <a:off x="6259875" y="4335830"/>
            <a:ext cx="481988" cy="369332"/>
          </a:xfrm>
          <a:prstGeom prst="rect">
            <a:avLst/>
          </a:prstGeom>
          <a:noFill/>
        </p:spPr>
        <p:txBody>
          <a:bodyPr wrap="square" rtlCol="0">
            <a:spAutoFit/>
          </a:bodyPr>
          <a:lstStyle/>
          <a:p>
            <a:r>
              <a:rPr lang="en-US" dirty="0"/>
              <a:t>14</a:t>
            </a:r>
          </a:p>
        </p:txBody>
      </p:sp>
      <p:sp>
        <p:nvSpPr>
          <p:cNvPr id="26" name="TextBox 25"/>
          <p:cNvSpPr txBox="1"/>
          <p:nvPr/>
        </p:nvSpPr>
        <p:spPr>
          <a:xfrm>
            <a:off x="7728791" y="2761089"/>
            <a:ext cx="481988" cy="369332"/>
          </a:xfrm>
          <a:prstGeom prst="rect">
            <a:avLst/>
          </a:prstGeom>
          <a:noFill/>
        </p:spPr>
        <p:txBody>
          <a:bodyPr wrap="square" rtlCol="0">
            <a:spAutoFit/>
          </a:bodyPr>
          <a:lstStyle/>
          <a:p>
            <a:r>
              <a:rPr lang="en-US" dirty="0"/>
              <a:t>14</a:t>
            </a:r>
          </a:p>
        </p:txBody>
      </p:sp>
      <p:sp>
        <p:nvSpPr>
          <p:cNvPr id="27" name="TextBox 26"/>
          <p:cNvSpPr txBox="1"/>
          <p:nvPr/>
        </p:nvSpPr>
        <p:spPr>
          <a:xfrm>
            <a:off x="8255306" y="2761089"/>
            <a:ext cx="481988" cy="369332"/>
          </a:xfrm>
          <a:prstGeom prst="rect">
            <a:avLst/>
          </a:prstGeom>
          <a:noFill/>
        </p:spPr>
        <p:txBody>
          <a:bodyPr wrap="square" rtlCol="0">
            <a:spAutoFit/>
          </a:bodyPr>
          <a:lstStyle/>
          <a:p>
            <a:r>
              <a:rPr lang="en-US" dirty="0"/>
              <a:t>19</a:t>
            </a:r>
          </a:p>
        </p:txBody>
      </p:sp>
      <p:sp>
        <p:nvSpPr>
          <p:cNvPr id="28" name="TextBox 27"/>
          <p:cNvSpPr txBox="1"/>
          <p:nvPr/>
        </p:nvSpPr>
        <p:spPr>
          <a:xfrm>
            <a:off x="8261656" y="3098917"/>
            <a:ext cx="481988" cy="369332"/>
          </a:xfrm>
          <a:prstGeom prst="rect">
            <a:avLst/>
          </a:prstGeom>
          <a:noFill/>
        </p:spPr>
        <p:txBody>
          <a:bodyPr wrap="square" rtlCol="0">
            <a:spAutoFit/>
          </a:bodyPr>
          <a:lstStyle/>
          <a:p>
            <a:r>
              <a:rPr lang="en-US" dirty="0"/>
              <a:t>19</a:t>
            </a:r>
          </a:p>
        </p:txBody>
      </p:sp>
      <p:sp>
        <p:nvSpPr>
          <p:cNvPr id="29" name="TextBox 28"/>
          <p:cNvSpPr txBox="1"/>
          <p:nvPr/>
        </p:nvSpPr>
        <p:spPr>
          <a:xfrm>
            <a:off x="7747612" y="3098917"/>
            <a:ext cx="481988" cy="369332"/>
          </a:xfrm>
          <a:prstGeom prst="rect">
            <a:avLst/>
          </a:prstGeom>
          <a:noFill/>
        </p:spPr>
        <p:txBody>
          <a:bodyPr wrap="square" rtlCol="0">
            <a:spAutoFit/>
          </a:bodyPr>
          <a:lstStyle/>
          <a:p>
            <a:r>
              <a:rPr lang="en-US" dirty="0"/>
              <a:t>14</a:t>
            </a:r>
          </a:p>
        </p:txBody>
      </p:sp>
      <p:sp>
        <p:nvSpPr>
          <p:cNvPr id="30" name="TextBox 29"/>
          <p:cNvSpPr txBox="1"/>
          <p:nvPr/>
        </p:nvSpPr>
        <p:spPr>
          <a:xfrm>
            <a:off x="6312206" y="1520907"/>
            <a:ext cx="481988" cy="369332"/>
          </a:xfrm>
          <a:prstGeom prst="rect">
            <a:avLst/>
          </a:prstGeom>
          <a:noFill/>
        </p:spPr>
        <p:txBody>
          <a:bodyPr wrap="square" rtlCol="0">
            <a:spAutoFit/>
          </a:bodyPr>
          <a:lstStyle/>
          <a:p>
            <a:r>
              <a:rPr lang="en-US" dirty="0"/>
              <a:t>14</a:t>
            </a:r>
          </a:p>
        </p:txBody>
      </p:sp>
      <p:sp>
        <p:nvSpPr>
          <p:cNvPr id="31" name="TextBox 30"/>
          <p:cNvSpPr txBox="1"/>
          <p:nvPr/>
        </p:nvSpPr>
        <p:spPr>
          <a:xfrm>
            <a:off x="6281947" y="4673658"/>
            <a:ext cx="481988" cy="369332"/>
          </a:xfrm>
          <a:prstGeom prst="rect">
            <a:avLst/>
          </a:prstGeom>
          <a:noFill/>
        </p:spPr>
        <p:txBody>
          <a:bodyPr wrap="square" rtlCol="0">
            <a:spAutoFit/>
          </a:bodyPr>
          <a:lstStyle/>
          <a:p>
            <a:r>
              <a:rPr lang="en-US" dirty="0"/>
              <a:t>14</a:t>
            </a:r>
          </a:p>
        </p:txBody>
      </p:sp>
      <p:sp>
        <p:nvSpPr>
          <p:cNvPr id="32" name="TextBox 31"/>
          <p:cNvSpPr txBox="1"/>
          <p:nvPr/>
        </p:nvSpPr>
        <p:spPr>
          <a:xfrm>
            <a:off x="5072732" y="3122787"/>
            <a:ext cx="481988" cy="369332"/>
          </a:xfrm>
          <a:prstGeom prst="rect">
            <a:avLst/>
          </a:prstGeom>
          <a:noFill/>
        </p:spPr>
        <p:txBody>
          <a:bodyPr wrap="square" rtlCol="0">
            <a:spAutoFit/>
          </a:bodyPr>
          <a:lstStyle/>
          <a:p>
            <a:r>
              <a:rPr lang="en-US" dirty="0"/>
              <a:t>14</a:t>
            </a:r>
          </a:p>
        </p:txBody>
      </p:sp>
      <p:sp>
        <p:nvSpPr>
          <p:cNvPr id="33" name="TextBox 32"/>
          <p:cNvSpPr txBox="1"/>
          <p:nvPr/>
        </p:nvSpPr>
        <p:spPr>
          <a:xfrm>
            <a:off x="5720508" y="4659120"/>
            <a:ext cx="375388" cy="369332"/>
          </a:xfrm>
          <a:prstGeom prst="rect">
            <a:avLst/>
          </a:prstGeom>
          <a:noFill/>
        </p:spPr>
        <p:txBody>
          <a:bodyPr wrap="square" rtlCol="0">
            <a:spAutoFit/>
          </a:bodyPr>
          <a:lstStyle/>
          <a:p>
            <a:r>
              <a:rPr lang="en-US" dirty="0"/>
              <a:t>8</a:t>
            </a:r>
          </a:p>
        </p:txBody>
      </p:sp>
      <p:sp>
        <p:nvSpPr>
          <p:cNvPr id="34" name="TextBox 33"/>
          <p:cNvSpPr txBox="1"/>
          <p:nvPr/>
        </p:nvSpPr>
        <p:spPr>
          <a:xfrm>
            <a:off x="4514162" y="3098917"/>
            <a:ext cx="532864" cy="369332"/>
          </a:xfrm>
          <a:prstGeom prst="rect">
            <a:avLst/>
          </a:prstGeom>
          <a:noFill/>
        </p:spPr>
        <p:txBody>
          <a:bodyPr wrap="square" rtlCol="0">
            <a:spAutoFit/>
          </a:bodyPr>
          <a:lstStyle/>
          <a:p>
            <a:r>
              <a:rPr lang="en-US" dirty="0"/>
              <a:t>8</a:t>
            </a:r>
          </a:p>
        </p:txBody>
      </p:sp>
      <p:sp>
        <p:nvSpPr>
          <p:cNvPr id="35" name="TextBox 34"/>
          <p:cNvSpPr txBox="1"/>
          <p:nvPr/>
        </p:nvSpPr>
        <p:spPr>
          <a:xfrm>
            <a:off x="5736116" y="1491360"/>
            <a:ext cx="532864" cy="369332"/>
          </a:xfrm>
          <a:prstGeom prst="rect">
            <a:avLst/>
          </a:prstGeom>
          <a:noFill/>
        </p:spPr>
        <p:txBody>
          <a:bodyPr wrap="square" rtlCol="0">
            <a:spAutoFit/>
          </a:bodyPr>
          <a:lstStyle/>
          <a:p>
            <a:r>
              <a:rPr lang="en-US" dirty="0"/>
              <a:t>10</a:t>
            </a:r>
          </a:p>
        </p:txBody>
      </p:sp>
      <p:sp>
        <p:nvSpPr>
          <p:cNvPr id="36" name="TextBox 35"/>
          <p:cNvSpPr txBox="1"/>
          <p:nvPr/>
        </p:nvSpPr>
        <p:spPr>
          <a:xfrm>
            <a:off x="3035568" y="1533855"/>
            <a:ext cx="532864" cy="369332"/>
          </a:xfrm>
          <a:prstGeom prst="rect">
            <a:avLst/>
          </a:prstGeom>
          <a:noFill/>
        </p:spPr>
        <p:txBody>
          <a:bodyPr wrap="square" rtlCol="0">
            <a:spAutoFit/>
          </a:bodyPr>
          <a:lstStyle/>
          <a:p>
            <a:r>
              <a:rPr lang="en-US" dirty="0"/>
              <a:t>10</a:t>
            </a:r>
          </a:p>
        </p:txBody>
      </p:sp>
      <p:sp>
        <p:nvSpPr>
          <p:cNvPr id="37" name="TextBox 36"/>
          <p:cNvSpPr txBox="1"/>
          <p:nvPr/>
        </p:nvSpPr>
        <p:spPr>
          <a:xfrm>
            <a:off x="2562990" y="1541394"/>
            <a:ext cx="228600" cy="369332"/>
          </a:xfrm>
          <a:prstGeom prst="rect">
            <a:avLst/>
          </a:prstGeom>
          <a:noFill/>
        </p:spPr>
        <p:txBody>
          <a:bodyPr wrap="square" rtlCol="0">
            <a:spAutoFit/>
          </a:bodyPr>
          <a:lstStyle/>
          <a:p>
            <a:r>
              <a:rPr lang="en-US" dirty="0"/>
              <a:t>3</a:t>
            </a:r>
          </a:p>
        </p:txBody>
      </p:sp>
      <p:sp>
        <p:nvSpPr>
          <p:cNvPr id="38" name="TextBox 37"/>
          <p:cNvSpPr txBox="1"/>
          <p:nvPr/>
        </p:nvSpPr>
        <p:spPr>
          <a:xfrm>
            <a:off x="3037023" y="3108387"/>
            <a:ext cx="492125" cy="369332"/>
          </a:xfrm>
          <a:prstGeom prst="rect">
            <a:avLst/>
          </a:prstGeom>
          <a:noFill/>
        </p:spPr>
        <p:txBody>
          <a:bodyPr wrap="square" rtlCol="0">
            <a:spAutoFit/>
          </a:bodyPr>
          <a:lstStyle/>
          <a:p>
            <a:r>
              <a:rPr lang="en-US" dirty="0"/>
              <a:t>8</a:t>
            </a:r>
          </a:p>
        </p:txBody>
      </p:sp>
      <p:sp>
        <p:nvSpPr>
          <p:cNvPr id="39" name="TextBox 38"/>
          <p:cNvSpPr txBox="1"/>
          <p:nvPr/>
        </p:nvSpPr>
        <p:spPr>
          <a:xfrm>
            <a:off x="2482009" y="3083260"/>
            <a:ext cx="228600" cy="369332"/>
          </a:xfrm>
          <a:prstGeom prst="rect">
            <a:avLst/>
          </a:prstGeom>
          <a:noFill/>
        </p:spPr>
        <p:txBody>
          <a:bodyPr wrap="square" rtlCol="0">
            <a:spAutoFit/>
          </a:bodyPr>
          <a:lstStyle/>
          <a:p>
            <a:r>
              <a:rPr lang="en-US" dirty="0"/>
              <a:t>5</a:t>
            </a:r>
          </a:p>
        </p:txBody>
      </p:sp>
      <p:sp>
        <p:nvSpPr>
          <p:cNvPr id="40" name="TextBox 39"/>
          <p:cNvSpPr txBox="1"/>
          <p:nvPr/>
        </p:nvSpPr>
        <p:spPr>
          <a:xfrm>
            <a:off x="3061136" y="4629770"/>
            <a:ext cx="495300" cy="369332"/>
          </a:xfrm>
          <a:prstGeom prst="rect">
            <a:avLst/>
          </a:prstGeom>
          <a:noFill/>
        </p:spPr>
        <p:txBody>
          <a:bodyPr wrap="square" rtlCol="0">
            <a:spAutoFit/>
          </a:bodyPr>
          <a:lstStyle/>
          <a:p>
            <a:r>
              <a:rPr lang="en-US" dirty="0"/>
              <a:t>8</a:t>
            </a:r>
          </a:p>
        </p:txBody>
      </p:sp>
      <p:sp>
        <p:nvSpPr>
          <p:cNvPr id="41" name="TextBox 40"/>
          <p:cNvSpPr txBox="1"/>
          <p:nvPr/>
        </p:nvSpPr>
        <p:spPr>
          <a:xfrm>
            <a:off x="2514160" y="4630171"/>
            <a:ext cx="228600" cy="369332"/>
          </a:xfrm>
          <a:prstGeom prst="rect">
            <a:avLst/>
          </a:prstGeom>
          <a:noFill/>
        </p:spPr>
        <p:txBody>
          <a:bodyPr wrap="square" rtlCol="0">
            <a:spAutoFit/>
          </a:bodyPr>
          <a:lstStyle/>
          <a:p>
            <a:r>
              <a:rPr lang="en-US" dirty="0"/>
              <a:t>3</a:t>
            </a:r>
          </a:p>
        </p:txBody>
      </p:sp>
      <p:sp>
        <p:nvSpPr>
          <p:cNvPr id="42" name="TextBox 41"/>
          <p:cNvSpPr txBox="1"/>
          <p:nvPr/>
        </p:nvSpPr>
        <p:spPr>
          <a:xfrm>
            <a:off x="1110409" y="3122787"/>
            <a:ext cx="228600" cy="369332"/>
          </a:xfrm>
          <a:prstGeom prst="rect">
            <a:avLst/>
          </a:prstGeom>
          <a:noFill/>
        </p:spPr>
        <p:txBody>
          <a:bodyPr wrap="square" rtlCol="0">
            <a:spAutoFit/>
          </a:bodyPr>
          <a:lstStyle/>
          <a:p>
            <a:r>
              <a:rPr lang="en-US" dirty="0"/>
              <a:t>3</a:t>
            </a:r>
          </a:p>
        </p:txBody>
      </p:sp>
      <p:sp>
        <p:nvSpPr>
          <p:cNvPr id="43" name="TextBox 42"/>
          <p:cNvSpPr txBox="1"/>
          <p:nvPr/>
        </p:nvSpPr>
        <p:spPr>
          <a:xfrm>
            <a:off x="565227" y="3106841"/>
            <a:ext cx="304800" cy="369332"/>
          </a:xfrm>
          <a:prstGeom prst="rect">
            <a:avLst/>
          </a:prstGeom>
          <a:noFill/>
        </p:spPr>
        <p:txBody>
          <a:bodyPr wrap="square" rtlCol="0">
            <a:spAutoFit/>
          </a:bodyPr>
          <a:lstStyle/>
          <a:p>
            <a:r>
              <a:rPr lang="en-US" dirty="0"/>
              <a:t>0</a:t>
            </a:r>
          </a:p>
        </p:txBody>
      </p:sp>
      <p:sp>
        <p:nvSpPr>
          <p:cNvPr id="47" name="Freeform 46"/>
          <p:cNvSpPr/>
          <p:nvPr/>
        </p:nvSpPr>
        <p:spPr>
          <a:xfrm>
            <a:off x="1459582" y="3350579"/>
            <a:ext cx="6120662" cy="1002921"/>
          </a:xfrm>
          <a:custGeom>
            <a:avLst/>
            <a:gdLst>
              <a:gd name="connsiteX0" fmla="*/ 0 w 6639339"/>
              <a:gd name="connsiteY0" fmla="*/ 212035 h 874672"/>
              <a:gd name="connsiteX1" fmla="*/ 1577008 w 6639339"/>
              <a:gd name="connsiteY1" fmla="*/ 874643 h 874672"/>
              <a:gd name="connsiteX2" fmla="*/ 3551582 w 6639339"/>
              <a:gd name="connsiteY2" fmla="*/ 238539 h 874672"/>
              <a:gd name="connsiteX3" fmla="*/ 6639339 w 6639339"/>
              <a:gd name="connsiteY3" fmla="*/ 0 h 874672"/>
              <a:gd name="connsiteX0" fmla="*/ 0 w 6639339"/>
              <a:gd name="connsiteY0" fmla="*/ 212035 h 1102032"/>
              <a:gd name="connsiteX1" fmla="*/ 1619947 w 6639339"/>
              <a:gd name="connsiteY1" fmla="*/ 1102011 h 1102032"/>
              <a:gd name="connsiteX2" fmla="*/ 3551582 w 6639339"/>
              <a:gd name="connsiteY2" fmla="*/ 238539 h 1102032"/>
              <a:gd name="connsiteX3" fmla="*/ 6639339 w 6639339"/>
              <a:gd name="connsiteY3" fmla="*/ 0 h 1102032"/>
              <a:gd name="connsiteX0" fmla="*/ 0 w 6639339"/>
              <a:gd name="connsiteY0" fmla="*/ 212035 h 1102200"/>
              <a:gd name="connsiteX1" fmla="*/ 1619947 w 6639339"/>
              <a:gd name="connsiteY1" fmla="*/ 1102011 h 1102200"/>
              <a:gd name="connsiteX2" fmla="*/ 4238617 w 6639339"/>
              <a:gd name="connsiteY2" fmla="*/ 289065 h 1102200"/>
              <a:gd name="connsiteX3" fmla="*/ 6639339 w 6639339"/>
              <a:gd name="connsiteY3" fmla="*/ 0 h 1102200"/>
              <a:gd name="connsiteX0" fmla="*/ 0 w 6610713"/>
              <a:gd name="connsiteY0" fmla="*/ 60457 h 950615"/>
              <a:gd name="connsiteX1" fmla="*/ 1619947 w 6610713"/>
              <a:gd name="connsiteY1" fmla="*/ 950433 h 950615"/>
              <a:gd name="connsiteX2" fmla="*/ 4238617 w 6610713"/>
              <a:gd name="connsiteY2" fmla="*/ 137487 h 950615"/>
              <a:gd name="connsiteX3" fmla="*/ 6610713 w 6610713"/>
              <a:gd name="connsiteY3" fmla="*/ 0 h 950615"/>
              <a:gd name="connsiteX0" fmla="*/ 0 w 6610713"/>
              <a:gd name="connsiteY0" fmla="*/ 65793 h 955951"/>
              <a:gd name="connsiteX1" fmla="*/ 1619947 w 6610713"/>
              <a:gd name="connsiteY1" fmla="*/ 955769 h 955951"/>
              <a:gd name="connsiteX2" fmla="*/ 4238617 w 6610713"/>
              <a:gd name="connsiteY2" fmla="*/ 142823 h 955951"/>
              <a:gd name="connsiteX3" fmla="*/ 6610713 w 6610713"/>
              <a:gd name="connsiteY3" fmla="*/ 5336 h 955951"/>
            </a:gdLst>
            <a:ahLst/>
            <a:cxnLst>
              <a:cxn ang="0">
                <a:pos x="connsiteX0" y="connsiteY0"/>
              </a:cxn>
              <a:cxn ang="0">
                <a:pos x="connsiteX1" y="connsiteY1"/>
              </a:cxn>
              <a:cxn ang="0">
                <a:pos x="connsiteX2" y="connsiteY2"/>
              </a:cxn>
              <a:cxn ang="0">
                <a:pos x="connsiteX3" y="connsiteY3"/>
              </a:cxn>
            </a:cxnLst>
            <a:rect l="l" t="t" r="r" b="b"/>
            <a:pathLst>
              <a:path w="6610713" h="955951">
                <a:moveTo>
                  <a:pt x="0" y="65793"/>
                </a:moveTo>
                <a:cubicBezTo>
                  <a:pt x="492539" y="394888"/>
                  <a:pt x="913511" y="942931"/>
                  <a:pt x="1619947" y="955769"/>
                </a:cubicBezTo>
                <a:cubicBezTo>
                  <a:pt x="2326383" y="968607"/>
                  <a:pt x="3406823" y="301228"/>
                  <a:pt x="4238617" y="142823"/>
                </a:cubicBezTo>
                <a:cubicBezTo>
                  <a:pt x="5070411" y="-15582"/>
                  <a:pt x="6100504" y="-5434"/>
                  <a:pt x="6610713" y="5336"/>
                </a:cubicBezTo>
              </a:path>
            </a:pathLst>
          </a:custGeom>
          <a:noFill/>
          <a:ln>
            <a:solidFill>
              <a:srgbClr val="FF0000"/>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1396634" y="1728982"/>
            <a:ext cx="6200174" cy="1176450"/>
          </a:xfrm>
          <a:custGeom>
            <a:avLst/>
            <a:gdLst>
              <a:gd name="connsiteX0" fmla="*/ 0 w 6639339"/>
              <a:gd name="connsiteY0" fmla="*/ 212035 h 874672"/>
              <a:gd name="connsiteX1" fmla="*/ 1577008 w 6639339"/>
              <a:gd name="connsiteY1" fmla="*/ 874643 h 874672"/>
              <a:gd name="connsiteX2" fmla="*/ 3551582 w 6639339"/>
              <a:gd name="connsiteY2" fmla="*/ 238539 h 874672"/>
              <a:gd name="connsiteX3" fmla="*/ 6639339 w 6639339"/>
              <a:gd name="connsiteY3" fmla="*/ 0 h 874672"/>
              <a:gd name="connsiteX0" fmla="*/ 0 w 6639339"/>
              <a:gd name="connsiteY0" fmla="*/ 212035 h 1102032"/>
              <a:gd name="connsiteX1" fmla="*/ 1619947 w 6639339"/>
              <a:gd name="connsiteY1" fmla="*/ 1102011 h 1102032"/>
              <a:gd name="connsiteX2" fmla="*/ 3551582 w 6639339"/>
              <a:gd name="connsiteY2" fmla="*/ 238539 h 1102032"/>
              <a:gd name="connsiteX3" fmla="*/ 6639339 w 6639339"/>
              <a:gd name="connsiteY3" fmla="*/ 0 h 1102032"/>
              <a:gd name="connsiteX0" fmla="*/ 0 w 6639339"/>
              <a:gd name="connsiteY0" fmla="*/ 212035 h 1102200"/>
              <a:gd name="connsiteX1" fmla="*/ 1619947 w 6639339"/>
              <a:gd name="connsiteY1" fmla="*/ 1102011 h 1102200"/>
              <a:gd name="connsiteX2" fmla="*/ 4238617 w 6639339"/>
              <a:gd name="connsiteY2" fmla="*/ 289065 h 1102200"/>
              <a:gd name="connsiteX3" fmla="*/ 6639339 w 6639339"/>
              <a:gd name="connsiteY3" fmla="*/ 0 h 1102200"/>
              <a:gd name="connsiteX0" fmla="*/ 0 w 6639339"/>
              <a:gd name="connsiteY0" fmla="*/ 916430 h 1016532"/>
              <a:gd name="connsiteX1" fmla="*/ 2077971 w 6639339"/>
              <a:gd name="connsiteY1" fmla="*/ 97 h 1016532"/>
              <a:gd name="connsiteX2" fmla="*/ 4238617 w 6639339"/>
              <a:gd name="connsiteY2" fmla="*/ 993460 h 1016532"/>
              <a:gd name="connsiteX3" fmla="*/ 6639339 w 6639339"/>
              <a:gd name="connsiteY3" fmla="*/ 704395 h 1016532"/>
              <a:gd name="connsiteX0" fmla="*/ 0 w 6639339"/>
              <a:gd name="connsiteY0" fmla="*/ 1075840 h 1137979"/>
              <a:gd name="connsiteX1" fmla="*/ 2077971 w 6639339"/>
              <a:gd name="connsiteY1" fmla="*/ 159507 h 1137979"/>
              <a:gd name="connsiteX2" fmla="*/ 4796832 w 6639339"/>
              <a:gd name="connsiteY2" fmla="*/ 66558 h 1137979"/>
              <a:gd name="connsiteX3" fmla="*/ 6639339 w 6639339"/>
              <a:gd name="connsiteY3" fmla="*/ 863805 h 1137979"/>
              <a:gd name="connsiteX0" fmla="*/ 0 w 6696591"/>
              <a:gd name="connsiteY0" fmla="*/ 1093389 h 1155527"/>
              <a:gd name="connsiteX1" fmla="*/ 2077971 w 6696591"/>
              <a:gd name="connsiteY1" fmla="*/ 177056 h 1155527"/>
              <a:gd name="connsiteX2" fmla="*/ 4796832 w 6696591"/>
              <a:gd name="connsiteY2" fmla="*/ 84107 h 1155527"/>
              <a:gd name="connsiteX3" fmla="*/ 6696591 w 6696591"/>
              <a:gd name="connsiteY3" fmla="*/ 1121353 h 1155527"/>
              <a:gd name="connsiteX0" fmla="*/ 0 w 6696591"/>
              <a:gd name="connsiteY0" fmla="*/ 1093389 h 1155527"/>
              <a:gd name="connsiteX1" fmla="*/ 2077971 w 6696591"/>
              <a:gd name="connsiteY1" fmla="*/ 177056 h 1155527"/>
              <a:gd name="connsiteX2" fmla="*/ 4796832 w 6696591"/>
              <a:gd name="connsiteY2" fmla="*/ 84107 h 1155527"/>
              <a:gd name="connsiteX3" fmla="*/ 6696591 w 6696591"/>
              <a:gd name="connsiteY3" fmla="*/ 1121353 h 1155527"/>
              <a:gd name="connsiteX0" fmla="*/ 0 w 6696591"/>
              <a:gd name="connsiteY0" fmla="*/ 1093389 h 1121353"/>
              <a:gd name="connsiteX1" fmla="*/ 2077971 w 6696591"/>
              <a:gd name="connsiteY1" fmla="*/ 177056 h 1121353"/>
              <a:gd name="connsiteX2" fmla="*/ 4796832 w 6696591"/>
              <a:gd name="connsiteY2" fmla="*/ 84107 h 1121353"/>
              <a:gd name="connsiteX3" fmla="*/ 6696591 w 6696591"/>
              <a:gd name="connsiteY3" fmla="*/ 1121353 h 1121353"/>
            </a:gdLst>
            <a:ahLst/>
            <a:cxnLst>
              <a:cxn ang="0">
                <a:pos x="connsiteX0" y="connsiteY0"/>
              </a:cxn>
              <a:cxn ang="0">
                <a:pos x="connsiteX1" y="connsiteY1"/>
              </a:cxn>
              <a:cxn ang="0">
                <a:pos x="connsiteX2" y="connsiteY2"/>
              </a:cxn>
              <a:cxn ang="0">
                <a:pos x="connsiteX3" y="connsiteY3"/>
              </a:cxn>
            </a:cxnLst>
            <a:rect l="l" t="t" r="r" b="b"/>
            <a:pathLst>
              <a:path w="6696591" h="1121353">
                <a:moveTo>
                  <a:pt x="0" y="1093389"/>
                </a:moveTo>
                <a:cubicBezTo>
                  <a:pt x="1065067" y="411962"/>
                  <a:pt x="1278499" y="345270"/>
                  <a:pt x="2077971" y="177056"/>
                </a:cubicBezTo>
                <a:cubicBezTo>
                  <a:pt x="2877443" y="8842"/>
                  <a:pt x="4027062" y="-73276"/>
                  <a:pt x="4796832" y="84107"/>
                </a:cubicBezTo>
                <a:cubicBezTo>
                  <a:pt x="5566602" y="241490"/>
                  <a:pt x="6229322" y="1060057"/>
                  <a:pt x="6696591" y="1121353"/>
                </a:cubicBezTo>
              </a:path>
            </a:pathLst>
          </a:custGeom>
          <a:noFill/>
          <a:ln>
            <a:solidFill>
              <a:srgbClr val="FF0000"/>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1419826" y="2740551"/>
            <a:ext cx="6200174" cy="317281"/>
          </a:xfrm>
          <a:custGeom>
            <a:avLst/>
            <a:gdLst>
              <a:gd name="connsiteX0" fmla="*/ 0 w 6639339"/>
              <a:gd name="connsiteY0" fmla="*/ 212035 h 874672"/>
              <a:gd name="connsiteX1" fmla="*/ 1577008 w 6639339"/>
              <a:gd name="connsiteY1" fmla="*/ 874643 h 874672"/>
              <a:gd name="connsiteX2" fmla="*/ 3551582 w 6639339"/>
              <a:gd name="connsiteY2" fmla="*/ 238539 h 874672"/>
              <a:gd name="connsiteX3" fmla="*/ 6639339 w 6639339"/>
              <a:gd name="connsiteY3" fmla="*/ 0 h 874672"/>
              <a:gd name="connsiteX0" fmla="*/ 0 w 6639339"/>
              <a:gd name="connsiteY0" fmla="*/ 212035 h 1102032"/>
              <a:gd name="connsiteX1" fmla="*/ 1619947 w 6639339"/>
              <a:gd name="connsiteY1" fmla="*/ 1102011 h 1102032"/>
              <a:gd name="connsiteX2" fmla="*/ 3551582 w 6639339"/>
              <a:gd name="connsiteY2" fmla="*/ 238539 h 1102032"/>
              <a:gd name="connsiteX3" fmla="*/ 6639339 w 6639339"/>
              <a:gd name="connsiteY3" fmla="*/ 0 h 1102032"/>
              <a:gd name="connsiteX0" fmla="*/ 0 w 6639339"/>
              <a:gd name="connsiteY0" fmla="*/ 212035 h 1102200"/>
              <a:gd name="connsiteX1" fmla="*/ 1619947 w 6639339"/>
              <a:gd name="connsiteY1" fmla="*/ 1102011 h 1102200"/>
              <a:gd name="connsiteX2" fmla="*/ 4238617 w 6639339"/>
              <a:gd name="connsiteY2" fmla="*/ 289065 h 1102200"/>
              <a:gd name="connsiteX3" fmla="*/ 6639339 w 6639339"/>
              <a:gd name="connsiteY3" fmla="*/ 0 h 1102200"/>
              <a:gd name="connsiteX0" fmla="*/ 0 w 6639339"/>
              <a:gd name="connsiteY0" fmla="*/ 916430 h 1016532"/>
              <a:gd name="connsiteX1" fmla="*/ 2077971 w 6639339"/>
              <a:gd name="connsiteY1" fmla="*/ 97 h 1016532"/>
              <a:gd name="connsiteX2" fmla="*/ 4238617 w 6639339"/>
              <a:gd name="connsiteY2" fmla="*/ 993460 h 1016532"/>
              <a:gd name="connsiteX3" fmla="*/ 6639339 w 6639339"/>
              <a:gd name="connsiteY3" fmla="*/ 704395 h 1016532"/>
              <a:gd name="connsiteX0" fmla="*/ 0 w 6639339"/>
              <a:gd name="connsiteY0" fmla="*/ 1075840 h 1137979"/>
              <a:gd name="connsiteX1" fmla="*/ 2077971 w 6639339"/>
              <a:gd name="connsiteY1" fmla="*/ 159507 h 1137979"/>
              <a:gd name="connsiteX2" fmla="*/ 4796832 w 6639339"/>
              <a:gd name="connsiteY2" fmla="*/ 66558 h 1137979"/>
              <a:gd name="connsiteX3" fmla="*/ 6639339 w 6639339"/>
              <a:gd name="connsiteY3" fmla="*/ 863805 h 1137979"/>
              <a:gd name="connsiteX0" fmla="*/ 0 w 6696591"/>
              <a:gd name="connsiteY0" fmla="*/ 1093389 h 1155527"/>
              <a:gd name="connsiteX1" fmla="*/ 2077971 w 6696591"/>
              <a:gd name="connsiteY1" fmla="*/ 177056 h 1155527"/>
              <a:gd name="connsiteX2" fmla="*/ 4796832 w 6696591"/>
              <a:gd name="connsiteY2" fmla="*/ 84107 h 1155527"/>
              <a:gd name="connsiteX3" fmla="*/ 6696591 w 6696591"/>
              <a:gd name="connsiteY3" fmla="*/ 1121353 h 1155527"/>
              <a:gd name="connsiteX0" fmla="*/ 0 w 6696591"/>
              <a:gd name="connsiteY0" fmla="*/ 1093389 h 1155527"/>
              <a:gd name="connsiteX1" fmla="*/ 2077971 w 6696591"/>
              <a:gd name="connsiteY1" fmla="*/ 177056 h 1155527"/>
              <a:gd name="connsiteX2" fmla="*/ 4796832 w 6696591"/>
              <a:gd name="connsiteY2" fmla="*/ 84107 h 1155527"/>
              <a:gd name="connsiteX3" fmla="*/ 6696591 w 6696591"/>
              <a:gd name="connsiteY3" fmla="*/ 1121353 h 1155527"/>
              <a:gd name="connsiteX0" fmla="*/ 0 w 6696591"/>
              <a:gd name="connsiteY0" fmla="*/ 1093389 h 1121353"/>
              <a:gd name="connsiteX1" fmla="*/ 2077971 w 6696591"/>
              <a:gd name="connsiteY1" fmla="*/ 177056 h 1121353"/>
              <a:gd name="connsiteX2" fmla="*/ 4796832 w 6696591"/>
              <a:gd name="connsiteY2" fmla="*/ 84107 h 1121353"/>
              <a:gd name="connsiteX3" fmla="*/ 6696591 w 6696591"/>
              <a:gd name="connsiteY3" fmla="*/ 1121353 h 1121353"/>
              <a:gd name="connsiteX0" fmla="*/ 0 w 6696591"/>
              <a:gd name="connsiteY0" fmla="*/ 1078690 h 1106654"/>
              <a:gd name="connsiteX1" fmla="*/ 1204864 w 6696591"/>
              <a:gd name="connsiteY1" fmla="*/ 203986 h 1106654"/>
              <a:gd name="connsiteX2" fmla="*/ 4796832 w 6696591"/>
              <a:gd name="connsiteY2" fmla="*/ 69408 h 1106654"/>
              <a:gd name="connsiteX3" fmla="*/ 6696591 w 6696591"/>
              <a:gd name="connsiteY3" fmla="*/ 1106654 h 1106654"/>
              <a:gd name="connsiteX0" fmla="*/ 0 w 6696591"/>
              <a:gd name="connsiteY0" fmla="*/ 968755 h 996719"/>
              <a:gd name="connsiteX1" fmla="*/ 1204864 w 6696591"/>
              <a:gd name="connsiteY1" fmla="*/ 94051 h 996719"/>
              <a:gd name="connsiteX2" fmla="*/ 4396062 w 6696591"/>
              <a:gd name="connsiteY2" fmla="*/ 125993 h 996719"/>
              <a:gd name="connsiteX3" fmla="*/ 6696591 w 6696591"/>
              <a:gd name="connsiteY3" fmla="*/ 996719 h 996719"/>
            </a:gdLst>
            <a:ahLst/>
            <a:cxnLst>
              <a:cxn ang="0">
                <a:pos x="connsiteX0" y="connsiteY0"/>
              </a:cxn>
              <a:cxn ang="0">
                <a:pos x="connsiteX1" y="connsiteY1"/>
              </a:cxn>
              <a:cxn ang="0">
                <a:pos x="connsiteX2" y="connsiteY2"/>
              </a:cxn>
              <a:cxn ang="0">
                <a:pos x="connsiteX3" y="connsiteY3"/>
              </a:cxn>
            </a:cxnLst>
            <a:rect l="l" t="t" r="r" b="b"/>
            <a:pathLst>
              <a:path w="6696591" h="996719">
                <a:moveTo>
                  <a:pt x="0" y="968755"/>
                </a:moveTo>
                <a:cubicBezTo>
                  <a:pt x="1065067" y="287328"/>
                  <a:pt x="472187" y="234511"/>
                  <a:pt x="1204864" y="94051"/>
                </a:cubicBezTo>
                <a:cubicBezTo>
                  <a:pt x="1937541" y="-46409"/>
                  <a:pt x="3480774" y="-24452"/>
                  <a:pt x="4396062" y="125993"/>
                </a:cubicBezTo>
                <a:cubicBezTo>
                  <a:pt x="5311350" y="276438"/>
                  <a:pt x="6229322" y="935423"/>
                  <a:pt x="6696591" y="996719"/>
                </a:cubicBezTo>
              </a:path>
            </a:pathLst>
          </a:custGeom>
          <a:noFill/>
          <a:ln>
            <a:solidFill>
              <a:srgbClr val="FF0000"/>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143000" y="3508579"/>
            <a:ext cx="6781800" cy="1759977"/>
          </a:xfrm>
          <a:custGeom>
            <a:avLst/>
            <a:gdLst>
              <a:gd name="connsiteX0" fmla="*/ 0 w 6639339"/>
              <a:gd name="connsiteY0" fmla="*/ 212035 h 874672"/>
              <a:gd name="connsiteX1" fmla="*/ 1577008 w 6639339"/>
              <a:gd name="connsiteY1" fmla="*/ 874643 h 874672"/>
              <a:gd name="connsiteX2" fmla="*/ 3551582 w 6639339"/>
              <a:gd name="connsiteY2" fmla="*/ 238539 h 874672"/>
              <a:gd name="connsiteX3" fmla="*/ 6639339 w 6639339"/>
              <a:gd name="connsiteY3" fmla="*/ 0 h 874672"/>
              <a:gd name="connsiteX0" fmla="*/ 0 w 6639339"/>
              <a:gd name="connsiteY0" fmla="*/ 212035 h 1102032"/>
              <a:gd name="connsiteX1" fmla="*/ 1619947 w 6639339"/>
              <a:gd name="connsiteY1" fmla="*/ 1102011 h 1102032"/>
              <a:gd name="connsiteX2" fmla="*/ 3551582 w 6639339"/>
              <a:gd name="connsiteY2" fmla="*/ 238539 h 1102032"/>
              <a:gd name="connsiteX3" fmla="*/ 6639339 w 6639339"/>
              <a:gd name="connsiteY3" fmla="*/ 0 h 1102032"/>
              <a:gd name="connsiteX0" fmla="*/ 0 w 6639339"/>
              <a:gd name="connsiteY0" fmla="*/ 212035 h 1102200"/>
              <a:gd name="connsiteX1" fmla="*/ 1619947 w 6639339"/>
              <a:gd name="connsiteY1" fmla="*/ 1102011 h 1102200"/>
              <a:gd name="connsiteX2" fmla="*/ 4238617 w 6639339"/>
              <a:gd name="connsiteY2" fmla="*/ 289065 h 1102200"/>
              <a:gd name="connsiteX3" fmla="*/ 6639339 w 6639339"/>
              <a:gd name="connsiteY3" fmla="*/ 0 h 1102200"/>
              <a:gd name="connsiteX0" fmla="*/ 0 w 6610713"/>
              <a:gd name="connsiteY0" fmla="*/ 60457 h 950615"/>
              <a:gd name="connsiteX1" fmla="*/ 1619947 w 6610713"/>
              <a:gd name="connsiteY1" fmla="*/ 950433 h 950615"/>
              <a:gd name="connsiteX2" fmla="*/ 4238617 w 6610713"/>
              <a:gd name="connsiteY2" fmla="*/ 137487 h 950615"/>
              <a:gd name="connsiteX3" fmla="*/ 6610713 w 6610713"/>
              <a:gd name="connsiteY3" fmla="*/ 0 h 950615"/>
              <a:gd name="connsiteX0" fmla="*/ 0 w 6610713"/>
              <a:gd name="connsiteY0" fmla="*/ 65793 h 955951"/>
              <a:gd name="connsiteX1" fmla="*/ 1619947 w 6610713"/>
              <a:gd name="connsiteY1" fmla="*/ 955769 h 955951"/>
              <a:gd name="connsiteX2" fmla="*/ 4238617 w 6610713"/>
              <a:gd name="connsiteY2" fmla="*/ 142823 h 955951"/>
              <a:gd name="connsiteX3" fmla="*/ 6610713 w 6610713"/>
              <a:gd name="connsiteY3" fmla="*/ 5336 h 955951"/>
              <a:gd name="connsiteX0" fmla="*/ 0 w 6610713"/>
              <a:gd name="connsiteY0" fmla="*/ 91809 h 1562941"/>
              <a:gd name="connsiteX1" fmla="*/ 1439098 w 6610713"/>
              <a:gd name="connsiteY1" fmla="*/ 1562835 h 1562941"/>
              <a:gd name="connsiteX2" fmla="*/ 4238617 w 6610713"/>
              <a:gd name="connsiteY2" fmla="*/ 168839 h 1562941"/>
              <a:gd name="connsiteX3" fmla="*/ 6610713 w 6610713"/>
              <a:gd name="connsiteY3" fmla="*/ 31352 h 1562941"/>
              <a:gd name="connsiteX0" fmla="*/ 0 w 6610713"/>
              <a:gd name="connsiteY0" fmla="*/ 60529 h 1677624"/>
              <a:gd name="connsiteX1" fmla="*/ 1439098 w 6610713"/>
              <a:gd name="connsiteY1" fmla="*/ 1531555 h 1677624"/>
              <a:gd name="connsiteX2" fmla="*/ 5375389 w 6610713"/>
              <a:gd name="connsiteY2" fmla="*/ 1451239 h 1677624"/>
              <a:gd name="connsiteX3" fmla="*/ 6610713 w 6610713"/>
              <a:gd name="connsiteY3" fmla="*/ 72 h 1677624"/>
              <a:gd name="connsiteX0" fmla="*/ 0 w 6610713"/>
              <a:gd name="connsiteY0" fmla="*/ 60545 h 1760362"/>
              <a:gd name="connsiteX1" fmla="*/ 1439098 w 6610713"/>
              <a:gd name="connsiteY1" fmla="*/ 1531571 h 1760362"/>
              <a:gd name="connsiteX2" fmla="*/ 5375389 w 6610713"/>
              <a:gd name="connsiteY2" fmla="*/ 1451255 h 1760362"/>
              <a:gd name="connsiteX3" fmla="*/ 6610713 w 6610713"/>
              <a:gd name="connsiteY3" fmla="*/ 88 h 1760362"/>
              <a:gd name="connsiteX0" fmla="*/ 0 w 6610713"/>
              <a:gd name="connsiteY0" fmla="*/ 60529 h 1677624"/>
              <a:gd name="connsiteX1" fmla="*/ 1439098 w 6610713"/>
              <a:gd name="connsiteY1" fmla="*/ 1531555 h 1677624"/>
              <a:gd name="connsiteX2" fmla="*/ 5375389 w 6610713"/>
              <a:gd name="connsiteY2" fmla="*/ 1451239 h 1677624"/>
              <a:gd name="connsiteX3" fmla="*/ 6610713 w 6610713"/>
              <a:gd name="connsiteY3" fmla="*/ 72 h 1677624"/>
              <a:gd name="connsiteX0" fmla="*/ 0 w 6610713"/>
              <a:gd name="connsiteY0" fmla="*/ 60457 h 1677552"/>
              <a:gd name="connsiteX1" fmla="*/ 1439098 w 6610713"/>
              <a:gd name="connsiteY1" fmla="*/ 1531483 h 1677552"/>
              <a:gd name="connsiteX2" fmla="*/ 5375389 w 6610713"/>
              <a:gd name="connsiteY2" fmla="*/ 1451167 h 1677552"/>
              <a:gd name="connsiteX3" fmla="*/ 6610713 w 6610713"/>
              <a:gd name="connsiteY3" fmla="*/ 0 h 1677552"/>
            </a:gdLst>
            <a:ahLst/>
            <a:cxnLst>
              <a:cxn ang="0">
                <a:pos x="connsiteX0" y="connsiteY0"/>
              </a:cxn>
              <a:cxn ang="0">
                <a:pos x="connsiteX1" y="connsiteY1"/>
              </a:cxn>
              <a:cxn ang="0">
                <a:pos x="connsiteX2" y="connsiteY2"/>
              </a:cxn>
              <a:cxn ang="0">
                <a:pos x="connsiteX3" y="connsiteY3"/>
              </a:cxn>
            </a:cxnLst>
            <a:rect l="l" t="t" r="r" b="b"/>
            <a:pathLst>
              <a:path w="6610713" h="1677552">
                <a:moveTo>
                  <a:pt x="0" y="60457"/>
                </a:moveTo>
                <a:cubicBezTo>
                  <a:pt x="492539" y="389552"/>
                  <a:pt x="543200" y="1299698"/>
                  <a:pt x="1439098" y="1531483"/>
                </a:cubicBezTo>
                <a:cubicBezTo>
                  <a:pt x="2334996" y="1763268"/>
                  <a:pt x="4513453" y="1706414"/>
                  <a:pt x="5375389" y="1451167"/>
                </a:cubicBezTo>
                <a:cubicBezTo>
                  <a:pt x="6237325" y="1195920"/>
                  <a:pt x="6333026" y="469227"/>
                  <a:pt x="6610713" y="0"/>
                </a:cubicBezTo>
              </a:path>
            </a:pathLst>
          </a:custGeom>
          <a:noFill/>
          <a:ln>
            <a:solidFill>
              <a:srgbClr val="FF0000"/>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7357691" y="4539644"/>
            <a:ext cx="1043427" cy="369332"/>
          </a:xfrm>
          <a:prstGeom prst="rect">
            <a:avLst/>
          </a:prstGeom>
          <a:noFill/>
        </p:spPr>
        <p:txBody>
          <a:bodyPr wrap="square" rtlCol="0">
            <a:spAutoFit/>
          </a:bodyPr>
          <a:lstStyle/>
          <a:p>
            <a:r>
              <a:rPr lang="en-US" b="1" dirty="0">
                <a:solidFill>
                  <a:srgbClr val="FF0000"/>
                </a:solidFill>
              </a:rPr>
              <a:t>19 days</a:t>
            </a:r>
          </a:p>
        </p:txBody>
      </p:sp>
      <p:sp>
        <p:nvSpPr>
          <p:cNvPr id="52" name="TextBox 51"/>
          <p:cNvSpPr txBox="1"/>
          <p:nvPr/>
        </p:nvSpPr>
        <p:spPr>
          <a:xfrm>
            <a:off x="5999358" y="3317425"/>
            <a:ext cx="1043427" cy="369332"/>
          </a:xfrm>
          <a:prstGeom prst="rect">
            <a:avLst/>
          </a:prstGeom>
          <a:noFill/>
        </p:spPr>
        <p:txBody>
          <a:bodyPr wrap="square" rtlCol="0">
            <a:spAutoFit/>
          </a:bodyPr>
          <a:lstStyle/>
          <a:p>
            <a:r>
              <a:rPr lang="en-US" b="1" dirty="0">
                <a:solidFill>
                  <a:srgbClr val="FF0000"/>
                </a:solidFill>
              </a:rPr>
              <a:t>19 days</a:t>
            </a:r>
          </a:p>
        </p:txBody>
      </p:sp>
      <p:sp>
        <p:nvSpPr>
          <p:cNvPr id="53" name="TextBox 52"/>
          <p:cNvSpPr txBox="1"/>
          <p:nvPr/>
        </p:nvSpPr>
        <p:spPr>
          <a:xfrm>
            <a:off x="306542" y="2955587"/>
            <a:ext cx="312906" cy="369332"/>
          </a:xfrm>
          <a:prstGeom prst="rect">
            <a:avLst/>
          </a:prstGeom>
          <a:solidFill>
            <a:srgbClr val="FFFF00"/>
          </a:solidFill>
        </p:spPr>
        <p:txBody>
          <a:bodyPr wrap="none" rtlCol="0">
            <a:spAutoFit/>
          </a:bodyPr>
          <a:lstStyle/>
          <a:p>
            <a:r>
              <a:rPr lang="en-US" b="1" dirty="0">
                <a:solidFill>
                  <a:srgbClr val="00B0F0"/>
                </a:solidFill>
              </a:rPr>
              <a:t>0</a:t>
            </a:r>
          </a:p>
        </p:txBody>
      </p:sp>
      <p:sp>
        <p:nvSpPr>
          <p:cNvPr id="54" name="TextBox 53"/>
          <p:cNvSpPr txBox="1"/>
          <p:nvPr/>
        </p:nvSpPr>
        <p:spPr>
          <a:xfrm>
            <a:off x="2190218" y="4519852"/>
            <a:ext cx="312906" cy="369332"/>
          </a:xfrm>
          <a:prstGeom prst="rect">
            <a:avLst/>
          </a:prstGeom>
          <a:solidFill>
            <a:srgbClr val="FFFF00"/>
          </a:solidFill>
        </p:spPr>
        <p:txBody>
          <a:bodyPr wrap="none" rtlCol="0">
            <a:spAutoFit/>
          </a:bodyPr>
          <a:lstStyle/>
          <a:p>
            <a:r>
              <a:rPr lang="en-US" b="1" dirty="0">
                <a:solidFill>
                  <a:srgbClr val="00B0F0"/>
                </a:solidFill>
              </a:rPr>
              <a:t>0</a:t>
            </a:r>
          </a:p>
        </p:txBody>
      </p:sp>
      <p:sp>
        <p:nvSpPr>
          <p:cNvPr id="55" name="TextBox 54"/>
          <p:cNvSpPr txBox="1"/>
          <p:nvPr/>
        </p:nvSpPr>
        <p:spPr>
          <a:xfrm>
            <a:off x="4102320" y="2898594"/>
            <a:ext cx="312906" cy="369332"/>
          </a:xfrm>
          <a:prstGeom prst="rect">
            <a:avLst/>
          </a:prstGeom>
          <a:solidFill>
            <a:srgbClr val="FFFF00"/>
          </a:solidFill>
        </p:spPr>
        <p:txBody>
          <a:bodyPr wrap="none" rtlCol="0">
            <a:spAutoFit/>
          </a:bodyPr>
          <a:lstStyle/>
          <a:p>
            <a:r>
              <a:rPr lang="en-US" b="1" dirty="0">
                <a:solidFill>
                  <a:srgbClr val="00B0F0"/>
                </a:solidFill>
              </a:rPr>
              <a:t>0</a:t>
            </a:r>
          </a:p>
        </p:txBody>
      </p:sp>
      <p:sp>
        <p:nvSpPr>
          <p:cNvPr id="56" name="TextBox 55"/>
          <p:cNvSpPr txBox="1"/>
          <p:nvPr/>
        </p:nvSpPr>
        <p:spPr>
          <a:xfrm>
            <a:off x="7164329" y="2959863"/>
            <a:ext cx="312906" cy="369332"/>
          </a:xfrm>
          <a:prstGeom prst="rect">
            <a:avLst/>
          </a:prstGeom>
          <a:solidFill>
            <a:srgbClr val="FFFF00"/>
          </a:solidFill>
        </p:spPr>
        <p:txBody>
          <a:bodyPr wrap="none" rtlCol="0">
            <a:spAutoFit/>
          </a:bodyPr>
          <a:lstStyle/>
          <a:p>
            <a:r>
              <a:rPr lang="en-US" b="1" dirty="0">
                <a:solidFill>
                  <a:srgbClr val="00B0F0"/>
                </a:solidFill>
              </a:rPr>
              <a:t>0</a:t>
            </a:r>
          </a:p>
        </p:txBody>
      </p:sp>
      <p:sp>
        <p:nvSpPr>
          <p:cNvPr id="57" name="TextBox 56"/>
          <p:cNvSpPr txBox="1"/>
          <p:nvPr/>
        </p:nvSpPr>
        <p:spPr>
          <a:xfrm>
            <a:off x="5566922" y="2420393"/>
            <a:ext cx="1043427" cy="369332"/>
          </a:xfrm>
          <a:prstGeom prst="rect">
            <a:avLst/>
          </a:prstGeom>
          <a:noFill/>
        </p:spPr>
        <p:txBody>
          <a:bodyPr wrap="square" rtlCol="0">
            <a:spAutoFit/>
          </a:bodyPr>
          <a:lstStyle/>
          <a:p>
            <a:r>
              <a:rPr lang="en-US" b="1" dirty="0">
                <a:solidFill>
                  <a:srgbClr val="FF0000"/>
                </a:solidFill>
              </a:rPr>
              <a:t>17 days</a:t>
            </a:r>
          </a:p>
        </p:txBody>
      </p:sp>
      <p:sp>
        <p:nvSpPr>
          <p:cNvPr id="58" name="TextBox 57"/>
          <p:cNvSpPr txBox="1"/>
          <p:nvPr/>
        </p:nvSpPr>
        <p:spPr>
          <a:xfrm>
            <a:off x="6553200" y="1936292"/>
            <a:ext cx="1043427" cy="369332"/>
          </a:xfrm>
          <a:prstGeom prst="rect">
            <a:avLst/>
          </a:prstGeom>
          <a:noFill/>
        </p:spPr>
        <p:txBody>
          <a:bodyPr wrap="square" rtlCol="0">
            <a:spAutoFit/>
          </a:bodyPr>
          <a:lstStyle/>
          <a:p>
            <a:r>
              <a:rPr lang="en-US" b="1" dirty="0">
                <a:solidFill>
                  <a:srgbClr val="FF0000"/>
                </a:solidFill>
              </a:rPr>
              <a:t>19 days</a:t>
            </a:r>
          </a:p>
        </p:txBody>
      </p:sp>
      <p:sp>
        <p:nvSpPr>
          <p:cNvPr id="59" name="TextBox 58"/>
          <p:cNvSpPr txBox="1"/>
          <p:nvPr/>
        </p:nvSpPr>
        <p:spPr>
          <a:xfrm>
            <a:off x="1918227" y="1448256"/>
            <a:ext cx="312906" cy="369332"/>
          </a:xfrm>
          <a:prstGeom prst="rect">
            <a:avLst/>
          </a:prstGeom>
          <a:solidFill>
            <a:srgbClr val="FFFF00"/>
          </a:solidFill>
        </p:spPr>
        <p:txBody>
          <a:bodyPr wrap="none" rtlCol="0">
            <a:spAutoFit/>
          </a:bodyPr>
          <a:lstStyle/>
          <a:p>
            <a:r>
              <a:rPr lang="en-US" b="1" dirty="0">
                <a:solidFill>
                  <a:srgbClr val="00B0F0"/>
                </a:solidFill>
              </a:rPr>
              <a:t>0</a:t>
            </a:r>
          </a:p>
        </p:txBody>
      </p:sp>
      <p:sp>
        <p:nvSpPr>
          <p:cNvPr id="60" name="TextBox 59"/>
          <p:cNvSpPr txBox="1"/>
          <p:nvPr/>
        </p:nvSpPr>
        <p:spPr>
          <a:xfrm>
            <a:off x="5263873" y="1294695"/>
            <a:ext cx="312906" cy="369332"/>
          </a:xfrm>
          <a:prstGeom prst="rect">
            <a:avLst/>
          </a:prstGeom>
          <a:solidFill>
            <a:srgbClr val="FFFF00"/>
          </a:solidFill>
        </p:spPr>
        <p:txBody>
          <a:bodyPr wrap="none" rtlCol="0">
            <a:spAutoFit/>
          </a:bodyPr>
          <a:lstStyle/>
          <a:p>
            <a:r>
              <a:rPr lang="en-US" b="1" dirty="0">
                <a:solidFill>
                  <a:srgbClr val="00B0F0"/>
                </a:solidFill>
              </a:rPr>
              <a:t>0</a:t>
            </a:r>
          </a:p>
        </p:txBody>
      </p:sp>
      <p:sp>
        <p:nvSpPr>
          <p:cNvPr id="61" name="TextBox 60"/>
          <p:cNvSpPr txBox="1"/>
          <p:nvPr/>
        </p:nvSpPr>
        <p:spPr>
          <a:xfrm>
            <a:off x="5227199" y="4507985"/>
            <a:ext cx="312906" cy="369332"/>
          </a:xfrm>
          <a:prstGeom prst="rect">
            <a:avLst/>
          </a:prstGeom>
          <a:solidFill>
            <a:srgbClr val="FFFF00"/>
          </a:solidFill>
        </p:spPr>
        <p:txBody>
          <a:bodyPr wrap="none" rtlCol="0">
            <a:spAutoFit/>
          </a:bodyPr>
          <a:lstStyle/>
          <a:p>
            <a:r>
              <a:rPr lang="en-US" b="1" dirty="0">
                <a:solidFill>
                  <a:srgbClr val="00B0F0"/>
                </a:solidFill>
              </a:rPr>
              <a:t>0</a:t>
            </a:r>
          </a:p>
        </p:txBody>
      </p:sp>
      <p:sp>
        <p:nvSpPr>
          <p:cNvPr id="62" name="TextBox 61"/>
          <p:cNvSpPr txBox="1"/>
          <p:nvPr/>
        </p:nvSpPr>
        <p:spPr>
          <a:xfrm>
            <a:off x="1973777" y="2938121"/>
            <a:ext cx="312906" cy="369332"/>
          </a:xfrm>
          <a:prstGeom prst="rect">
            <a:avLst/>
          </a:prstGeom>
          <a:solidFill>
            <a:srgbClr val="FFC000"/>
          </a:solidFill>
        </p:spPr>
        <p:txBody>
          <a:bodyPr wrap="none" rtlCol="0">
            <a:spAutoFit/>
          </a:bodyPr>
          <a:lstStyle/>
          <a:p>
            <a:r>
              <a:rPr lang="en-US" b="1" dirty="0">
                <a:solidFill>
                  <a:srgbClr val="00B0F0"/>
                </a:solidFill>
              </a:rPr>
              <a:t>2</a:t>
            </a:r>
          </a:p>
        </p:txBody>
      </p:sp>
      <p:sp>
        <p:nvSpPr>
          <p:cNvPr id="64" name="TextBox 63"/>
          <p:cNvSpPr txBox="1"/>
          <p:nvPr/>
        </p:nvSpPr>
        <p:spPr>
          <a:xfrm>
            <a:off x="587209" y="3539111"/>
            <a:ext cx="650563" cy="646331"/>
          </a:xfrm>
          <a:prstGeom prst="rect">
            <a:avLst/>
          </a:prstGeom>
          <a:solidFill>
            <a:srgbClr val="66FF33"/>
          </a:solidFill>
        </p:spPr>
        <p:txBody>
          <a:bodyPr wrap="none" rtlCol="0">
            <a:spAutoFit/>
          </a:bodyPr>
          <a:lstStyle/>
          <a:p>
            <a:pPr algn="ctr"/>
            <a:r>
              <a:rPr lang="en-US" b="1" dirty="0"/>
              <a:t>Was</a:t>
            </a:r>
          </a:p>
          <a:p>
            <a:pPr algn="ctr"/>
            <a:r>
              <a:rPr lang="en-US" b="1" dirty="0"/>
              <a:t>5</a:t>
            </a:r>
          </a:p>
        </p:txBody>
      </p:sp>
      <p:sp>
        <p:nvSpPr>
          <p:cNvPr id="65" name="TextBox 64"/>
          <p:cNvSpPr txBox="1"/>
          <p:nvPr/>
        </p:nvSpPr>
        <p:spPr>
          <a:xfrm>
            <a:off x="4672128" y="3530259"/>
            <a:ext cx="650563" cy="646331"/>
          </a:xfrm>
          <a:prstGeom prst="rect">
            <a:avLst/>
          </a:prstGeom>
          <a:solidFill>
            <a:srgbClr val="66FF33"/>
          </a:solidFill>
        </p:spPr>
        <p:txBody>
          <a:bodyPr wrap="none" rtlCol="0">
            <a:spAutoFit/>
          </a:bodyPr>
          <a:lstStyle/>
          <a:p>
            <a:pPr algn="ctr"/>
            <a:r>
              <a:rPr lang="en-US" b="1" dirty="0"/>
              <a:t>Was</a:t>
            </a:r>
          </a:p>
          <a:p>
            <a:pPr algn="ctr"/>
            <a:r>
              <a:rPr lang="en-US" b="1" dirty="0"/>
              <a:t>9</a:t>
            </a:r>
          </a:p>
        </p:txBody>
      </p:sp>
      <p:sp>
        <p:nvSpPr>
          <p:cNvPr id="66" name="TextBox 65"/>
          <p:cNvSpPr txBox="1"/>
          <p:nvPr/>
        </p:nvSpPr>
        <p:spPr>
          <a:xfrm>
            <a:off x="4474878" y="4403642"/>
            <a:ext cx="650563" cy="646331"/>
          </a:xfrm>
          <a:prstGeom prst="rect">
            <a:avLst/>
          </a:prstGeom>
          <a:solidFill>
            <a:srgbClr val="66FF33"/>
          </a:solidFill>
        </p:spPr>
        <p:txBody>
          <a:bodyPr wrap="none" rtlCol="0">
            <a:spAutoFit/>
          </a:bodyPr>
          <a:lstStyle/>
          <a:p>
            <a:pPr algn="ctr"/>
            <a:r>
              <a:rPr lang="en-US" b="1" dirty="0"/>
              <a:t>Was</a:t>
            </a:r>
            <a:br>
              <a:rPr lang="en-US" b="1" dirty="0"/>
            </a:br>
            <a:r>
              <a:rPr lang="en-US" b="1" dirty="0"/>
              <a:t>3</a:t>
            </a:r>
          </a:p>
        </p:txBody>
      </p:sp>
      <p:sp>
        <p:nvSpPr>
          <p:cNvPr id="68" name="TextBox 67"/>
          <p:cNvSpPr txBox="1"/>
          <p:nvPr/>
        </p:nvSpPr>
        <p:spPr>
          <a:xfrm>
            <a:off x="1209009" y="1174349"/>
            <a:ext cx="650563" cy="646331"/>
          </a:xfrm>
          <a:prstGeom prst="rect">
            <a:avLst/>
          </a:prstGeom>
          <a:solidFill>
            <a:srgbClr val="66FF33"/>
          </a:solidFill>
        </p:spPr>
        <p:txBody>
          <a:bodyPr wrap="none" rtlCol="0">
            <a:spAutoFit/>
          </a:bodyPr>
          <a:lstStyle/>
          <a:p>
            <a:pPr algn="ctr"/>
            <a:r>
              <a:rPr lang="en-US" b="1" dirty="0"/>
              <a:t>Was</a:t>
            </a:r>
          </a:p>
          <a:p>
            <a:pPr algn="ctr"/>
            <a:r>
              <a:rPr lang="en-US" b="1" dirty="0"/>
              <a:t>3</a:t>
            </a:r>
          </a:p>
        </p:txBody>
      </p:sp>
      <p:sp>
        <p:nvSpPr>
          <p:cNvPr id="69" name="TextBox 68"/>
          <p:cNvSpPr txBox="1"/>
          <p:nvPr/>
        </p:nvSpPr>
        <p:spPr>
          <a:xfrm>
            <a:off x="4570963" y="1003651"/>
            <a:ext cx="650563" cy="646331"/>
          </a:xfrm>
          <a:prstGeom prst="rect">
            <a:avLst/>
          </a:prstGeom>
          <a:solidFill>
            <a:srgbClr val="66FF33"/>
          </a:solidFill>
        </p:spPr>
        <p:txBody>
          <a:bodyPr wrap="none" rtlCol="0">
            <a:spAutoFit/>
          </a:bodyPr>
          <a:lstStyle/>
          <a:p>
            <a:pPr algn="ctr"/>
            <a:r>
              <a:rPr lang="en-US" b="1" dirty="0"/>
              <a:t>Was</a:t>
            </a:r>
          </a:p>
          <a:p>
            <a:pPr algn="ctr"/>
            <a:r>
              <a:rPr lang="en-US" b="1" dirty="0"/>
              <a:t>3</a:t>
            </a:r>
          </a:p>
        </p:txBody>
      </p:sp>
      <p:sp>
        <p:nvSpPr>
          <p:cNvPr id="67" name="TextBox 66"/>
          <p:cNvSpPr txBox="1"/>
          <p:nvPr/>
        </p:nvSpPr>
        <p:spPr>
          <a:xfrm>
            <a:off x="7904318" y="3520638"/>
            <a:ext cx="650563" cy="646331"/>
          </a:xfrm>
          <a:prstGeom prst="rect">
            <a:avLst/>
          </a:prstGeom>
          <a:solidFill>
            <a:srgbClr val="66FF33"/>
          </a:solidFill>
        </p:spPr>
        <p:txBody>
          <a:bodyPr wrap="none" rtlCol="0">
            <a:spAutoFit/>
          </a:bodyPr>
          <a:lstStyle/>
          <a:p>
            <a:pPr algn="ctr"/>
            <a:r>
              <a:rPr lang="en-US" b="1" dirty="0"/>
              <a:t>Was</a:t>
            </a:r>
          </a:p>
          <a:p>
            <a:pPr algn="ctr"/>
            <a:r>
              <a:rPr lang="en-US" b="1" dirty="0"/>
              <a:t>8</a:t>
            </a:r>
          </a:p>
        </p:txBody>
      </p:sp>
      <p:sp>
        <p:nvSpPr>
          <p:cNvPr id="71" name="Rectangle 70"/>
          <p:cNvSpPr/>
          <p:nvPr/>
        </p:nvSpPr>
        <p:spPr>
          <a:xfrm>
            <a:off x="2880932" y="5410330"/>
            <a:ext cx="6054540" cy="12003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dirty="0">
                <a:solidFill>
                  <a:schemeClr val="lt1"/>
                </a:solidFill>
                <a:latin typeface="+mn-lt"/>
                <a:cs typeface="+mn-cs"/>
              </a:rPr>
              <a:t>We now have 3 paths that are 19 days long.  We would have to shorten all 3, but for path A-D-E-H we’ve used up the </a:t>
            </a:r>
            <a:r>
              <a:rPr lang="en-US" dirty="0" err="1">
                <a:solidFill>
                  <a:schemeClr val="lt1"/>
                </a:solidFill>
                <a:latin typeface="+mn-lt"/>
                <a:cs typeface="+mn-cs"/>
              </a:rPr>
              <a:t>crashable</a:t>
            </a:r>
            <a:r>
              <a:rPr lang="en-US" dirty="0">
                <a:solidFill>
                  <a:schemeClr val="lt1"/>
                </a:solidFill>
                <a:latin typeface="+mn-lt"/>
                <a:cs typeface="+mn-cs"/>
              </a:rPr>
              <a:t> days for A, E and H, and D is not </a:t>
            </a:r>
            <a:r>
              <a:rPr lang="en-US" dirty="0" err="1">
                <a:solidFill>
                  <a:schemeClr val="lt1"/>
                </a:solidFill>
                <a:latin typeface="+mn-lt"/>
                <a:cs typeface="+mn-cs"/>
              </a:rPr>
              <a:t>crashable</a:t>
            </a:r>
            <a:r>
              <a:rPr lang="en-US" dirty="0">
                <a:solidFill>
                  <a:schemeClr val="lt1"/>
                </a:solidFill>
                <a:latin typeface="+mn-lt"/>
                <a:cs typeface="+mn-cs"/>
              </a:rPr>
              <a:t>.</a:t>
            </a:r>
          </a:p>
          <a:p>
            <a:r>
              <a:rPr lang="en-US" dirty="0">
                <a:solidFill>
                  <a:schemeClr val="lt1"/>
                </a:solidFill>
                <a:latin typeface="+mn-lt"/>
                <a:cs typeface="+mn-cs"/>
              </a:rPr>
              <a:t>We are stuck, we can no longer shorten our project.</a:t>
            </a:r>
            <a:endParaRPr lang="en-CA" dirty="0">
              <a:solidFill>
                <a:schemeClr val="lt1"/>
              </a:solidFill>
              <a:latin typeface="+mn-lt"/>
              <a:cs typeface="+mn-cs"/>
            </a:endParaRPr>
          </a:p>
        </p:txBody>
      </p:sp>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3510" y="62120"/>
            <a:ext cx="457033" cy="457033"/>
          </a:xfrm>
          <a:prstGeom prst="rect">
            <a:avLst/>
          </a:prstGeom>
        </p:spPr>
      </p:pic>
      <p:graphicFrame>
        <p:nvGraphicFramePr>
          <p:cNvPr id="72" name="Table 71"/>
          <p:cNvGraphicFramePr>
            <a:graphicFrameLocks noGrp="1"/>
          </p:cNvGraphicFramePr>
          <p:nvPr>
            <p:extLst>
              <p:ext uri="{D42A27DB-BD31-4B8C-83A1-F6EECF244321}">
                <p14:modId xmlns:p14="http://schemas.microsoft.com/office/powerpoint/2010/main" val="983845911"/>
              </p:ext>
            </p:extLst>
          </p:nvPr>
        </p:nvGraphicFramePr>
        <p:xfrm>
          <a:off x="75675" y="4137499"/>
          <a:ext cx="2021518" cy="2616044"/>
        </p:xfrm>
        <a:graphic>
          <a:graphicData uri="http://schemas.openxmlformats.org/drawingml/2006/table">
            <a:tbl>
              <a:tblPr firstRow="1" bandRow="1">
                <a:tableStyleId>{5C22544A-7EE6-4342-B048-85BDC9FD1C3A}</a:tableStyleId>
              </a:tblPr>
              <a:tblGrid>
                <a:gridCol w="655948">
                  <a:extLst>
                    <a:ext uri="{9D8B030D-6E8A-4147-A177-3AD203B41FA5}">
                      <a16:colId xmlns:a16="http://schemas.microsoft.com/office/drawing/2014/main" val="20000"/>
                    </a:ext>
                  </a:extLst>
                </a:gridCol>
                <a:gridCol w="838986">
                  <a:extLst>
                    <a:ext uri="{9D8B030D-6E8A-4147-A177-3AD203B41FA5}">
                      <a16:colId xmlns:a16="http://schemas.microsoft.com/office/drawing/2014/main" val="20002"/>
                    </a:ext>
                  </a:extLst>
                </a:gridCol>
                <a:gridCol w="526584">
                  <a:extLst>
                    <a:ext uri="{9D8B030D-6E8A-4147-A177-3AD203B41FA5}">
                      <a16:colId xmlns:a16="http://schemas.microsoft.com/office/drawing/2014/main" val="1342833191"/>
                    </a:ext>
                  </a:extLst>
                </a:gridCol>
              </a:tblGrid>
              <a:tr h="421484">
                <a:tc>
                  <a:txBody>
                    <a:bodyPr/>
                    <a:lstStyle/>
                    <a:p>
                      <a:r>
                        <a:rPr lang="en-US" sz="1000" dirty="0"/>
                        <a:t>Activity</a:t>
                      </a:r>
                    </a:p>
                  </a:txBody>
                  <a:tcPr/>
                </a:tc>
                <a:tc>
                  <a:txBody>
                    <a:bodyPr/>
                    <a:lstStyle/>
                    <a:p>
                      <a:r>
                        <a:rPr lang="en-US" sz="1000" dirty="0"/>
                        <a:t>Crashing Cost / Day</a:t>
                      </a:r>
                    </a:p>
                  </a:txBody>
                  <a:tcPr/>
                </a:tc>
                <a:tc>
                  <a:txBody>
                    <a:bodyPr/>
                    <a:lstStyle/>
                    <a:p>
                      <a:r>
                        <a:rPr lang="en-US" sz="1000" dirty="0"/>
                        <a:t>Max</a:t>
                      </a:r>
                      <a:r>
                        <a:rPr lang="en-US" sz="1000" baseline="0" dirty="0"/>
                        <a:t> Days</a:t>
                      </a:r>
                      <a:endParaRPr lang="en-US" sz="1000" dirty="0"/>
                    </a:p>
                  </a:txBody>
                  <a:tcPr/>
                </a:tc>
                <a:extLst>
                  <a:ext uri="{0D108BD9-81ED-4DB2-BD59-A6C34878D82A}">
                    <a16:rowId xmlns:a16="http://schemas.microsoft.com/office/drawing/2014/main" val="10000"/>
                  </a:ext>
                </a:extLst>
              </a:tr>
              <a:tr h="271315">
                <a:tc>
                  <a:txBody>
                    <a:bodyPr/>
                    <a:lstStyle/>
                    <a:p>
                      <a:pPr algn="ctr"/>
                      <a:r>
                        <a:rPr lang="en-US" sz="1200" dirty="0">
                          <a:latin typeface="+mj-lt"/>
                        </a:rPr>
                        <a:t>A</a:t>
                      </a:r>
                    </a:p>
                  </a:txBody>
                  <a:tcPr/>
                </a:tc>
                <a:tc>
                  <a:txBody>
                    <a:bodyPr/>
                    <a:lstStyle/>
                    <a:p>
                      <a:pPr algn="ctr"/>
                      <a:r>
                        <a:rPr lang="en-US" sz="1200" dirty="0">
                          <a:latin typeface="+mj-lt"/>
                        </a:rPr>
                        <a:t>$250</a:t>
                      </a:r>
                    </a:p>
                  </a:txBody>
                  <a:tcPr/>
                </a:tc>
                <a:tc>
                  <a:txBody>
                    <a:bodyPr/>
                    <a:lstStyle/>
                    <a:p>
                      <a:pPr algn="ctr"/>
                      <a:r>
                        <a:rPr lang="en-US" sz="1200" dirty="0">
                          <a:latin typeface="+mj-lt"/>
                        </a:rPr>
                        <a:t>2</a:t>
                      </a:r>
                    </a:p>
                  </a:txBody>
                  <a:tcPr/>
                </a:tc>
                <a:extLst>
                  <a:ext uri="{0D108BD9-81ED-4DB2-BD59-A6C34878D82A}">
                    <a16:rowId xmlns:a16="http://schemas.microsoft.com/office/drawing/2014/main" val="10001"/>
                  </a:ext>
                </a:extLst>
              </a:tr>
              <a:tr h="271315">
                <a:tc>
                  <a:txBody>
                    <a:bodyPr/>
                    <a:lstStyle/>
                    <a:p>
                      <a:pPr algn="ctr"/>
                      <a:r>
                        <a:rPr lang="en-US" sz="1200" dirty="0">
                          <a:latin typeface="+mj-lt"/>
                        </a:rPr>
                        <a:t>B</a:t>
                      </a:r>
                    </a:p>
                  </a:txBody>
                  <a:tcPr/>
                </a:tc>
                <a:tc>
                  <a:txBody>
                    <a:bodyPr/>
                    <a:lstStyle/>
                    <a:p>
                      <a:pPr algn="ctr"/>
                      <a:r>
                        <a:rPr lang="en-US" sz="1200" dirty="0">
                          <a:latin typeface="+mj-lt"/>
                        </a:rPr>
                        <a:t>$300</a:t>
                      </a:r>
                    </a:p>
                  </a:txBody>
                  <a:tcPr/>
                </a:tc>
                <a:tc>
                  <a:txBody>
                    <a:bodyPr/>
                    <a:lstStyle/>
                    <a:p>
                      <a:pPr algn="ctr"/>
                      <a:r>
                        <a:rPr lang="en-US" sz="1200" dirty="0">
                          <a:latin typeface="+mj-lt"/>
                        </a:rPr>
                        <a:t>1</a:t>
                      </a:r>
                    </a:p>
                  </a:txBody>
                  <a:tcPr/>
                </a:tc>
                <a:extLst>
                  <a:ext uri="{0D108BD9-81ED-4DB2-BD59-A6C34878D82A}">
                    <a16:rowId xmlns:a16="http://schemas.microsoft.com/office/drawing/2014/main" val="10002"/>
                  </a:ext>
                </a:extLst>
              </a:tr>
              <a:tr h="271315">
                <a:tc>
                  <a:txBody>
                    <a:bodyPr/>
                    <a:lstStyle/>
                    <a:p>
                      <a:pPr algn="ctr"/>
                      <a:r>
                        <a:rPr lang="en-US" sz="1200" dirty="0">
                          <a:latin typeface="+mj-lt"/>
                        </a:rPr>
                        <a:t>C</a:t>
                      </a:r>
                    </a:p>
                  </a:txBody>
                  <a:tcPr/>
                </a:tc>
                <a:tc>
                  <a:txBody>
                    <a:bodyPr/>
                    <a:lstStyle/>
                    <a:p>
                      <a:pPr algn="ctr"/>
                      <a:r>
                        <a:rPr lang="en-US" sz="1200" dirty="0">
                          <a:latin typeface="+mj-lt"/>
                        </a:rPr>
                        <a:t>$1500</a:t>
                      </a:r>
                    </a:p>
                  </a:txBody>
                  <a:tcPr/>
                </a:tc>
                <a:tc>
                  <a:txBody>
                    <a:bodyPr/>
                    <a:lstStyle/>
                    <a:p>
                      <a:pPr algn="ctr"/>
                      <a:r>
                        <a:rPr lang="en-US" sz="1200" dirty="0">
                          <a:latin typeface="+mj-lt"/>
                        </a:rPr>
                        <a:t>1</a:t>
                      </a:r>
                    </a:p>
                  </a:txBody>
                  <a:tcPr/>
                </a:tc>
                <a:extLst>
                  <a:ext uri="{0D108BD9-81ED-4DB2-BD59-A6C34878D82A}">
                    <a16:rowId xmlns:a16="http://schemas.microsoft.com/office/drawing/2014/main" val="10003"/>
                  </a:ext>
                </a:extLst>
              </a:tr>
              <a:tr h="271315">
                <a:tc>
                  <a:txBody>
                    <a:bodyPr/>
                    <a:lstStyle/>
                    <a:p>
                      <a:pPr algn="ctr"/>
                      <a:r>
                        <a:rPr lang="en-US" sz="1200" dirty="0">
                          <a:latin typeface="+mj-lt"/>
                        </a:rPr>
                        <a:t>D</a:t>
                      </a:r>
                    </a:p>
                  </a:txBody>
                  <a:tcPr/>
                </a:tc>
                <a:tc>
                  <a:txBody>
                    <a:bodyPr/>
                    <a:lstStyle/>
                    <a:p>
                      <a:pPr algn="ctr"/>
                      <a:r>
                        <a:rPr lang="en-US" sz="1200" dirty="0">
                          <a:latin typeface="+mj-lt"/>
                        </a:rPr>
                        <a:t>-</a:t>
                      </a:r>
                    </a:p>
                  </a:txBody>
                  <a:tcPr/>
                </a:tc>
                <a:tc>
                  <a:txBody>
                    <a:bodyPr/>
                    <a:lstStyle/>
                    <a:p>
                      <a:pPr algn="ctr"/>
                      <a:r>
                        <a:rPr lang="en-US" sz="1200" dirty="0">
                          <a:latin typeface="+mj-lt"/>
                        </a:rPr>
                        <a:t>0</a:t>
                      </a:r>
                    </a:p>
                  </a:txBody>
                  <a:tcPr/>
                </a:tc>
                <a:extLst>
                  <a:ext uri="{0D108BD9-81ED-4DB2-BD59-A6C34878D82A}">
                    <a16:rowId xmlns:a16="http://schemas.microsoft.com/office/drawing/2014/main" val="10004"/>
                  </a:ext>
                </a:extLst>
              </a:tr>
              <a:tr h="271315">
                <a:tc>
                  <a:txBody>
                    <a:bodyPr/>
                    <a:lstStyle/>
                    <a:p>
                      <a:pPr algn="ctr"/>
                      <a:r>
                        <a:rPr lang="en-US" sz="1200" dirty="0">
                          <a:latin typeface="+mj-lt"/>
                        </a:rPr>
                        <a:t>E</a:t>
                      </a:r>
                    </a:p>
                  </a:txBody>
                  <a:tcPr/>
                </a:tc>
                <a:tc>
                  <a:txBody>
                    <a:bodyPr/>
                    <a:lstStyle/>
                    <a:p>
                      <a:pPr algn="ctr"/>
                      <a:r>
                        <a:rPr lang="en-US" sz="1200" dirty="0">
                          <a:latin typeface="+mj-lt"/>
                        </a:rPr>
                        <a:t>$1750</a:t>
                      </a:r>
                    </a:p>
                  </a:txBody>
                  <a:tcPr/>
                </a:tc>
                <a:tc>
                  <a:txBody>
                    <a:bodyPr/>
                    <a:lstStyle/>
                    <a:p>
                      <a:pPr algn="ctr"/>
                      <a:r>
                        <a:rPr lang="en-US" sz="1200" dirty="0">
                          <a:latin typeface="+mj-lt"/>
                        </a:rPr>
                        <a:t>3</a:t>
                      </a:r>
                    </a:p>
                  </a:txBody>
                  <a:tcPr/>
                </a:tc>
                <a:extLst>
                  <a:ext uri="{0D108BD9-81ED-4DB2-BD59-A6C34878D82A}">
                    <a16:rowId xmlns:a16="http://schemas.microsoft.com/office/drawing/2014/main" val="10005"/>
                  </a:ext>
                </a:extLst>
              </a:tr>
              <a:tr h="271315">
                <a:tc>
                  <a:txBody>
                    <a:bodyPr/>
                    <a:lstStyle/>
                    <a:p>
                      <a:pPr algn="ctr"/>
                      <a:r>
                        <a:rPr lang="en-US" sz="1200" dirty="0">
                          <a:latin typeface="+mj-lt"/>
                        </a:rPr>
                        <a:t>F</a:t>
                      </a:r>
                    </a:p>
                  </a:txBody>
                  <a:tcPr/>
                </a:tc>
                <a:tc>
                  <a:txBody>
                    <a:bodyPr/>
                    <a:lstStyle/>
                    <a:p>
                      <a:pPr algn="ctr"/>
                      <a:r>
                        <a:rPr lang="en-US" sz="1200" dirty="0">
                          <a:latin typeface="+mj-lt"/>
                        </a:rPr>
                        <a:t>$900</a:t>
                      </a:r>
                    </a:p>
                  </a:txBody>
                  <a:tcPr/>
                </a:tc>
                <a:tc>
                  <a:txBody>
                    <a:bodyPr/>
                    <a:lstStyle/>
                    <a:p>
                      <a:pPr algn="ctr"/>
                      <a:r>
                        <a:rPr lang="en-US" sz="1200" dirty="0">
                          <a:latin typeface="+mj-lt"/>
                        </a:rPr>
                        <a:t>1</a:t>
                      </a:r>
                    </a:p>
                  </a:txBody>
                  <a:tcPr/>
                </a:tc>
                <a:extLst>
                  <a:ext uri="{0D108BD9-81ED-4DB2-BD59-A6C34878D82A}">
                    <a16:rowId xmlns:a16="http://schemas.microsoft.com/office/drawing/2014/main" val="10006"/>
                  </a:ext>
                </a:extLst>
              </a:tr>
              <a:tr h="271315">
                <a:tc>
                  <a:txBody>
                    <a:bodyPr/>
                    <a:lstStyle/>
                    <a:p>
                      <a:pPr algn="ctr"/>
                      <a:r>
                        <a:rPr lang="en-US" sz="1200" dirty="0">
                          <a:latin typeface="+mj-lt"/>
                        </a:rPr>
                        <a:t>G</a:t>
                      </a:r>
                    </a:p>
                  </a:txBody>
                  <a:tcPr/>
                </a:tc>
                <a:tc>
                  <a:txBody>
                    <a:bodyPr/>
                    <a:lstStyle/>
                    <a:p>
                      <a:pPr algn="ctr"/>
                      <a:r>
                        <a:rPr lang="en-US" sz="1200" dirty="0">
                          <a:latin typeface="+mj-lt"/>
                        </a:rPr>
                        <a:t>$300</a:t>
                      </a:r>
                    </a:p>
                  </a:txBody>
                  <a:tcPr/>
                </a:tc>
                <a:tc>
                  <a:txBody>
                    <a:bodyPr/>
                    <a:lstStyle/>
                    <a:p>
                      <a:pPr algn="ctr"/>
                      <a:r>
                        <a:rPr lang="en-US" sz="1200" dirty="0">
                          <a:latin typeface="+mj-lt"/>
                        </a:rPr>
                        <a:t>2</a:t>
                      </a:r>
                    </a:p>
                  </a:txBody>
                  <a:tcPr/>
                </a:tc>
                <a:extLst>
                  <a:ext uri="{0D108BD9-81ED-4DB2-BD59-A6C34878D82A}">
                    <a16:rowId xmlns:a16="http://schemas.microsoft.com/office/drawing/2014/main" val="10007"/>
                  </a:ext>
                </a:extLst>
              </a:tr>
              <a:tr h="271315">
                <a:tc>
                  <a:txBody>
                    <a:bodyPr/>
                    <a:lstStyle/>
                    <a:p>
                      <a:pPr algn="ctr"/>
                      <a:r>
                        <a:rPr lang="en-US" sz="1200" dirty="0">
                          <a:latin typeface="+mj-lt"/>
                        </a:rPr>
                        <a:t>H</a:t>
                      </a:r>
                    </a:p>
                  </a:txBody>
                  <a:tcPr/>
                </a:tc>
                <a:tc>
                  <a:txBody>
                    <a:bodyPr/>
                    <a:lstStyle/>
                    <a:p>
                      <a:pPr algn="ctr"/>
                      <a:r>
                        <a:rPr lang="en-US" sz="1200" dirty="0">
                          <a:latin typeface="+mj-lt"/>
                        </a:rPr>
                        <a:t>$2000</a:t>
                      </a:r>
                    </a:p>
                  </a:txBody>
                  <a:tcPr/>
                </a:tc>
                <a:tc>
                  <a:txBody>
                    <a:bodyPr/>
                    <a:lstStyle/>
                    <a:p>
                      <a:pPr algn="ctr"/>
                      <a:r>
                        <a:rPr lang="en-US" sz="1200" dirty="0">
                          <a:latin typeface="+mj-lt"/>
                        </a:rPr>
                        <a:t>3</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504189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pic>
        <p:nvPicPr>
          <p:cNvPr id="32770" name="Picture 3" descr="FG_10_015"/>
          <p:cNvPicPr>
            <a:picLocks noChangeAspect="1" noChangeArrowheads="1"/>
          </p:cNvPicPr>
          <p:nvPr/>
        </p:nvPicPr>
        <p:blipFill>
          <a:blip r:embed="rId3"/>
          <a:srcRect/>
          <a:stretch>
            <a:fillRect/>
          </a:stretch>
        </p:blipFill>
        <p:spPr bwMode="auto">
          <a:xfrm>
            <a:off x="538162" y="315541"/>
            <a:ext cx="8031163" cy="5736803"/>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10-</a:t>
            </a:r>
            <a:fld id="{FAAA82A6-A8A2-487B-803A-F1C1C5456320}" type="slidenum">
              <a:rPr lang="en-US">
                <a:solidFill>
                  <a:srgbClr val="045C75"/>
                </a:solidFill>
                <a:cs typeface="Arial" charset="0"/>
              </a:rPr>
              <a:pPr fontAlgn="base">
                <a:spcBef>
                  <a:spcPct val="0"/>
                </a:spcBef>
                <a:spcAft>
                  <a:spcPct val="0"/>
                </a:spcAft>
                <a:defRPr/>
              </a:pPr>
              <a:t>31</a:t>
            </a:fld>
            <a:endParaRPr lang="en-US">
              <a:solidFill>
                <a:srgbClr val="045C75"/>
              </a:solidFill>
              <a:cs typeface="Arial" charset="0"/>
            </a:endParaRPr>
          </a:p>
        </p:txBody>
      </p:sp>
      <p:sp>
        <p:nvSpPr>
          <p:cNvPr id="4" name="Left Arrow 3"/>
          <p:cNvSpPr/>
          <p:nvPr/>
        </p:nvSpPr>
        <p:spPr>
          <a:xfrm rot="2546836">
            <a:off x="5664080" y="2188952"/>
            <a:ext cx="3019108" cy="1124579"/>
          </a:xfrm>
          <a:prstGeom prst="lef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CA" dirty="0"/>
              <a:t>Crashing Steps</a:t>
            </a:r>
          </a:p>
        </p:txBody>
      </p:sp>
      <p:sp>
        <p:nvSpPr>
          <p:cNvPr id="8" name="Action Button: Help 7">
            <a:hlinkClick r:id="" action="ppaction://noaction" highlightClick="1"/>
          </p:cNvPr>
          <p:cNvSpPr/>
          <p:nvPr/>
        </p:nvSpPr>
        <p:spPr>
          <a:xfrm>
            <a:off x="2199414" y="119905"/>
            <a:ext cx="4165527" cy="912061"/>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400" dirty="0"/>
              <a:t>Why </a:t>
            </a:r>
            <a:r>
              <a:rPr lang="en-CA" sz="2400" dirty="0">
                <a:solidFill>
                  <a:srgbClr val="FF0000"/>
                </a:solidFill>
              </a:rPr>
              <a:t>doesn’t “Crash All” </a:t>
            </a:r>
            <a:r>
              <a:rPr lang="en-CA" sz="2400" dirty="0"/>
              <a:t>shorten the  duration more?</a:t>
            </a:r>
          </a:p>
        </p:txBody>
      </p:sp>
      <p:cxnSp>
        <p:nvCxnSpPr>
          <p:cNvPr id="5" name="Straight Arrow Connector 4"/>
          <p:cNvCxnSpPr>
            <a:stCxn id="8" idx="1"/>
          </p:cNvCxnSpPr>
          <p:nvPr/>
        </p:nvCxnSpPr>
        <p:spPr>
          <a:xfrm>
            <a:off x="4282178" y="1031966"/>
            <a:ext cx="28565" cy="74458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 name="TextBox 2"/>
          <p:cNvSpPr txBox="1"/>
          <p:nvPr/>
        </p:nvSpPr>
        <p:spPr>
          <a:xfrm>
            <a:off x="7994469" y="4188823"/>
            <a:ext cx="975360" cy="64633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algn="ctr">
              <a:defRPr>
                <a:solidFill>
                  <a:schemeClr val="dk1"/>
                </a:solidFill>
                <a:latin typeface="+mn-lt"/>
                <a:cs typeface="+mn-cs"/>
              </a:defRPr>
            </a:lvl1pPr>
            <a:lvl2pPr>
              <a:defRPr>
                <a:solidFill>
                  <a:schemeClr val="dk1"/>
                </a:solidFill>
                <a:latin typeface="+mn-lt"/>
                <a:cs typeface="+mn-cs"/>
              </a:defRPr>
            </a:lvl2pPr>
            <a:lvl3pPr>
              <a:defRPr>
                <a:solidFill>
                  <a:schemeClr val="dk1"/>
                </a:solidFill>
                <a:latin typeface="+mn-lt"/>
                <a:cs typeface="+mn-cs"/>
              </a:defRPr>
            </a:lvl3pPr>
            <a:lvl4pPr>
              <a:defRPr>
                <a:solidFill>
                  <a:schemeClr val="dk1"/>
                </a:solidFill>
                <a:latin typeface="+mn-lt"/>
                <a:cs typeface="+mn-cs"/>
              </a:defRPr>
            </a:lvl4pPr>
            <a:lvl5pPr>
              <a:defRPr>
                <a:solidFill>
                  <a:schemeClr val="dk1"/>
                </a:solidFill>
                <a:latin typeface="+mn-lt"/>
                <a:cs typeface="+mn-cs"/>
              </a:defRPr>
            </a:lvl5pPr>
            <a:lvl6pPr>
              <a:defRPr>
                <a:solidFill>
                  <a:schemeClr val="dk1"/>
                </a:solidFill>
                <a:latin typeface="+mn-lt"/>
                <a:cs typeface="+mn-cs"/>
              </a:defRPr>
            </a:lvl6pPr>
            <a:lvl7pPr>
              <a:defRPr>
                <a:solidFill>
                  <a:schemeClr val="dk1"/>
                </a:solidFill>
                <a:latin typeface="+mn-lt"/>
                <a:cs typeface="+mn-cs"/>
              </a:defRPr>
            </a:lvl7pPr>
            <a:lvl8pPr>
              <a:defRPr>
                <a:solidFill>
                  <a:schemeClr val="dk1"/>
                </a:solidFill>
                <a:latin typeface="+mn-lt"/>
                <a:cs typeface="+mn-cs"/>
              </a:defRPr>
            </a:lvl8pPr>
            <a:lvl9pPr>
              <a:defRPr>
                <a:solidFill>
                  <a:schemeClr val="dk1"/>
                </a:solidFill>
                <a:latin typeface="+mn-lt"/>
                <a:cs typeface="+mn-cs"/>
              </a:defRPr>
            </a:lvl9pPr>
          </a:lstStyle>
          <a:p>
            <a:r>
              <a:rPr lang="en-CA" dirty="0"/>
              <a:t>Starting Here</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896" y="5973442"/>
            <a:ext cx="999831" cy="707197"/>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23510" y="62120"/>
            <a:ext cx="457033" cy="457033"/>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23510" y="575935"/>
            <a:ext cx="490119" cy="494743"/>
          </a:xfrm>
          <a:prstGeom prst="rect">
            <a:avLst/>
          </a:prstGeom>
        </p:spPr>
      </p:pic>
      <p:sp>
        <p:nvSpPr>
          <p:cNvPr id="32769" name="Text Box 2"/>
          <p:cNvSpPr txBox="1">
            <a:spLocks noChangeArrowheads="1"/>
          </p:cNvSpPr>
          <p:nvPr/>
        </p:nvSpPr>
        <p:spPr bwMode="auto">
          <a:xfrm>
            <a:off x="2039937" y="5063831"/>
            <a:ext cx="4859525" cy="246221"/>
          </a:xfrm>
          <a:prstGeom prst="rect">
            <a:avLst/>
          </a:prstGeom>
          <a:noFill/>
          <a:ln w="9525">
            <a:noFill/>
            <a:miter lim="800000"/>
            <a:headEnd/>
            <a:tailEnd/>
          </a:ln>
        </p:spPr>
        <p:txBody>
          <a:bodyPr wrap="square">
            <a:spAutoFit/>
          </a:bodyPr>
          <a:lstStyle/>
          <a:p>
            <a:r>
              <a:rPr lang="en-US" sz="1000" dirty="0"/>
              <a:t>Figure 10.16  Relationship Between Cost and Days Saved in a Crashed Project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80">
                                          <p:stCondLst>
                                            <p:cond delay="0"/>
                                          </p:stCondLst>
                                        </p:cTn>
                                        <p:tgtEl>
                                          <p:spTgt spid="8"/>
                                        </p:tgtEl>
                                      </p:cBhvr>
                                    </p:animEffect>
                                    <p:anim calcmode="lin" valueType="num">
                                      <p:cBhvr>
                                        <p:cTn id="2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9" dur="26">
                                          <p:stCondLst>
                                            <p:cond delay="650"/>
                                          </p:stCondLst>
                                        </p:cTn>
                                        <p:tgtEl>
                                          <p:spTgt spid="8"/>
                                        </p:tgtEl>
                                      </p:cBhvr>
                                      <p:to x="100000" y="60000"/>
                                    </p:animScale>
                                    <p:animScale>
                                      <p:cBhvr>
                                        <p:cTn id="30" dur="166" decel="50000">
                                          <p:stCondLst>
                                            <p:cond delay="676"/>
                                          </p:stCondLst>
                                        </p:cTn>
                                        <p:tgtEl>
                                          <p:spTgt spid="8"/>
                                        </p:tgtEl>
                                      </p:cBhvr>
                                      <p:to x="100000" y="100000"/>
                                    </p:animScale>
                                    <p:animScale>
                                      <p:cBhvr>
                                        <p:cTn id="31" dur="26">
                                          <p:stCondLst>
                                            <p:cond delay="1312"/>
                                          </p:stCondLst>
                                        </p:cTn>
                                        <p:tgtEl>
                                          <p:spTgt spid="8"/>
                                        </p:tgtEl>
                                      </p:cBhvr>
                                      <p:to x="100000" y="80000"/>
                                    </p:animScale>
                                    <p:animScale>
                                      <p:cBhvr>
                                        <p:cTn id="32" dur="166" decel="50000">
                                          <p:stCondLst>
                                            <p:cond delay="1338"/>
                                          </p:stCondLst>
                                        </p:cTn>
                                        <p:tgtEl>
                                          <p:spTgt spid="8"/>
                                        </p:tgtEl>
                                      </p:cBhvr>
                                      <p:to x="100000" y="100000"/>
                                    </p:animScale>
                                    <p:animScale>
                                      <p:cBhvr>
                                        <p:cTn id="33" dur="26">
                                          <p:stCondLst>
                                            <p:cond delay="1642"/>
                                          </p:stCondLst>
                                        </p:cTn>
                                        <p:tgtEl>
                                          <p:spTgt spid="8"/>
                                        </p:tgtEl>
                                      </p:cBhvr>
                                      <p:to x="100000" y="90000"/>
                                    </p:animScale>
                                    <p:animScale>
                                      <p:cBhvr>
                                        <p:cTn id="34" dur="166" decel="50000">
                                          <p:stCondLst>
                                            <p:cond delay="1668"/>
                                          </p:stCondLst>
                                        </p:cTn>
                                        <p:tgtEl>
                                          <p:spTgt spid="8"/>
                                        </p:tgtEl>
                                      </p:cBhvr>
                                      <p:to x="100000" y="100000"/>
                                    </p:animScale>
                                    <p:animScale>
                                      <p:cBhvr>
                                        <p:cTn id="35" dur="26">
                                          <p:stCondLst>
                                            <p:cond delay="1808"/>
                                          </p:stCondLst>
                                        </p:cTn>
                                        <p:tgtEl>
                                          <p:spTgt spid="8"/>
                                        </p:tgtEl>
                                      </p:cBhvr>
                                      <p:to x="100000" y="95000"/>
                                    </p:animScale>
                                    <p:animScale>
                                      <p:cBhvr>
                                        <p:cTn id="36" dur="166" decel="50000">
                                          <p:stCondLst>
                                            <p:cond delay="1834"/>
                                          </p:stCondLst>
                                        </p:cTn>
                                        <p:tgtEl>
                                          <p:spTgt spid="8"/>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down)">
                                      <p:cBhvr>
                                        <p:cTn id="41" dur="580">
                                          <p:stCondLst>
                                            <p:cond delay="0"/>
                                          </p:stCondLst>
                                        </p:cTn>
                                        <p:tgtEl>
                                          <p:spTgt spid="12"/>
                                        </p:tgtEl>
                                      </p:cBhvr>
                                    </p:animEffect>
                                    <p:anim calcmode="lin" valueType="num">
                                      <p:cBhvr>
                                        <p:cTn id="42"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7" dur="26">
                                          <p:stCondLst>
                                            <p:cond delay="650"/>
                                          </p:stCondLst>
                                        </p:cTn>
                                        <p:tgtEl>
                                          <p:spTgt spid="12"/>
                                        </p:tgtEl>
                                      </p:cBhvr>
                                      <p:to x="100000" y="60000"/>
                                    </p:animScale>
                                    <p:animScale>
                                      <p:cBhvr>
                                        <p:cTn id="48" dur="166" decel="50000">
                                          <p:stCondLst>
                                            <p:cond delay="676"/>
                                          </p:stCondLst>
                                        </p:cTn>
                                        <p:tgtEl>
                                          <p:spTgt spid="12"/>
                                        </p:tgtEl>
                                      </p:cBhvr>
                                      <p:to x="100000" y="100000"/>
                                    </p:animScale>
                                    <p:animScale>
                                      <p:cBhvr>
                                        <p:cTn id="49" dur="26">
                                          <p:stCondLst>
                                            <p:cond delay="1312"/>
                                          </p:stCondLst>
                                        </p:cTn>
                                        <p:tgtEl>
                                          <p:spTgt spid="12"/>
                                        </p:tgtEl>
                                      </p:cBhvr>
                                      <p:to x="100000" y="80000"/>
                                    </p:animScale>
                                    <p:animScale>
                                      <p:cBhvr>
                                        <p:cTn id="50" dur="166" decel="50000">
                                          <p:stCondLst>
                                            <p:cond delay="1338"/>
                                          </p:stCondLst>
                                        </p:cTn>
                                        <p:tgtEl>
                                          <p:spTgt spid="12"/>
                                        </p:tgtEl>
                                      </p:cBhvr>
                                      <p:to x="100000" y="100000"/>
                                    </p:animScale>
                                    <p:animScale>
                                      <p:cBhvr>
                                        <p:cTn id="51" dur="26">
                                          <p:stCondLst>
                                            <p:cond delay="1642"/>
                                          </p:stCondLst>
                                        </p:cTn>
                                        <p:tgtEl>
                                          <p:spTgt spid="12"/>
                                        </p:tgtEl>
                                      </p:cBhvr>
                                      <p:to x="100000" y="90000"/>
                                    </p:animScale>
                                    <p:animScale>
                                      <p:cBhvr>
                                        <p:cTn id="52" dur="166" decel="50000">
                                          <p:stCondLst>
                                            <p:cond delay="1668"/>
                                          </p:stCondLst>
                                        </p:cTn>
                                        <p:tgtEl>
                                          <p:spTgt spid="12"/>
                                        </p:tgtEl>
                                      </p:cBhvr>
                                      <p:to x="100000" y="100000"/>
                                    </p:animScale>
                                    <p:animScale>
                                      <p:cBhvr>
                                        <p:cTn id="53" dur="26">
                                          <p:stCondLst>
                                            <p:cond delay="1808"/>
                                          </p:stCondLst>
                                        </p:cTn>
                                        <p:tgtEl>
                                          <p:spTgt spid="12"/>
                                        </p:tgtEl>
                                      </p:cBhvr>
                                      <p:to x="100000" y="95000"/>
                                    </p:animScale>
                                    <p:animScale>
                                      <p:cBhvr>
                                        <p:cTn id="54"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69A5BCD8-3C73-4BB2-BAFD-61A9D03C4A54}" type="slidenum">
              <a:rPr lang="en-US" smtClean="0"/>
              <a:pPr>
                <a:defRPr/>
              </a:pPr>
              <a:t>32</a:t>
            </a:fld>
            <a:endParaRPr lang="en-US" dirty="0"/>
          </a:p>
        </p:txBody>
      </p:sp>
      <p:sp>
        <p:nvSpPr>
          <p:cNvPr id="6" name="Rectangle 5"/>
          <p:cNvSpPr/>
          <p:nvPr/>
        </p:nvSpPr>
        <p:spPr>
          <a:xfrm>
            <a:off x="152400" y="152400"/>
            <a:ext cx="8763000" cy="1015663"/>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FF0000"/>
                </a:solidFill>
                <a:effectLst/>
                <a:uLnTx/>
                <a:uFillTx/>
                <a:latin typeface="Arial" charset="0"/>
                <a:ea typeface="+mn-ea"/>
                <a:cs typeface="Arial" charset="0"/>
              </a:rPr>
              <a:t>Let’s Try a New</a:t>
            </a:r>
            <a:r>
              <a:rPr kumimoji="0" lang="en-US" sz="2800" b="1" i="0" u="none" strike="noStrike" kern="1200" cap="none" spc="0" normalizeH="0" noProof="0" dirty="0">
                <a:ln>
                  <a:noFill/>
                </a:ln>
                <a:solidFill>
                  <a:srgbClr val="FF0000"/>
                </a:solidFill>
                <a:effectLst/>
                <a:uLnTx/>
                <a:uFillTx/>
                <a:latin typeface="Arial" charset="0"/>
                <a:ea typeface="+mn-ea"/>
                <a:cs typeface="Arial" charset="0"/>
              </a:rPr>
              <a:t> Problem</a:t>
            </a:r>
            <a:br>
              <a:rPr kumimoji="0" lang="en-US" sz="2800" b="1" i="0" u="none" strike="noStrike" kern="1200" cap="none" spc="0" normalizeH="0" baseline="0" noProof="0" dirty="0">
                <a:ln>
                  <a:noFill/>
                </a:ln>
                <a:solidFill>
                  <a:srgbClr val="FF0000"/>
                </a:solidFill>
                <a:effectLst/>
                <a:uLnTx/>
                <a:uFillTx/>
                <a:latin typeface="Arial" charset="0"/>
                <a:ea typeface="+mn-ea"/>
                <a:cs typeface="Arial" charset="0"/>
              </a:rPr>
            </a:br>
            <a:r>
              <a:rPr kumimoji="0" lang="en-US" sz="1600" b="0" i="0" u="none" strike="noStrike" kern="1200" cap="none" spc="0" normalizeH="0" baseline="0" noProof="0" dirty="0">
                <a:ln>
                  <a:noFill/>
                </a:ln>
                <a:solidFill>
                  <a:prstClr val="black"/>
                </a:solidFill>
                <a:effectLst/>
                <a:uLnTx/>
                <a:uFillTx/>
                <a:latin typeface="Arial" charset="0"/>
                <a:ea typeface="+mn-ea"/>
                <a:cs typeface="Arial" charset="0"/>
              </a:rPr>
              <a:t>When deciding on whether or not to crash project activities, a project manager was faced with the following information.  Activities on the </a:t>
            </a:r>
            <a:r>
              <a:rPr kumimoji="0" lang="en-US" sz="1600" b="1" i="0" u="none" strike="noStrike" kern="1200" cap="none" spc="0" normalizeH="0" baseline="0" noProof="0" dirty="0">
                <a:ln>
                  <a:noFill/>
                </a:ln>
                <a:solidFill>
                  <a:srgbClr val="FF0000"/>
                </a:solidFill>
                <a:effectLst/>
                <a:uLnTx/>
                <a:uFillTx/>
                <a:latin typeface="Arial" charset="0"/>
                <a:ea typeface="+mn-ea"/>
                <a:cs typeface="Arial" charset="0"/>
              </a:rPr>
              <a:t>critical path </a:t>
            </a:r>
            <a:r>
              <a:rPr kumimoji="0" lang="en-US" sz="1600" b="0" i="0" u="none" strike="noStrike" kern="1200" cap="none" spc="0" normalizeH="0" baseline="0" noProof="0" dirty="0">
                <a:ln>
                  <a:noFill/>
                </a:ln>
                <a:solidFill>
                  <a:prstClr val="black"/>
                </a:solidFill>
                <a:effectLst/>
                <a:uLnTx/>
                <a:uFillTx/>
                <a:latin typeface="Arial" charset="0"/>
                <a:ea typeface="+mn-ea"/>
                <a:cs typeface="Arial" charset="0"/>
              </a:rPr>
              <a:t>are identified with an asterisk:</a:t>
            </a:r>
          </a:p>
        </p:txBody>
      </p:sp>
      <p:graphicFrame>
        <p:nvGraphicFramePr>
          <p:cNvPr id="7" name="Table 6"/>
          <p:cNvGraphicFramePr>
            <a:graphicFrameLocks noGrp="1"/>
          </p:cNvGraphicFramePr>
          <p:nvPr>
            <p:extLst>
              <p:ext uri="{D42A27DB-BD31-4B8C-83A1-F6EECF244321}">
                <p14:modId xmlns:p14="http://schemas.microsoft.com/office/powerpoint/2010/main" val="1454822937"/>
              </p:ext>
            </p:extLst>
          </p:nvPr>
        </p:nvGraphicFramePr>
        <p:xfrm>
          <a:off x="329184" y="1295400"/>
          <a:ext cx="8458198" cy="4754880"/>
        </p:xfrm>
        <a:graphic>
          <a:graphicData uri="http://schemas.openxmlformats.org/drawingml/2006/table">
            <a:tbl>
              <a:tblPr>
                <a:tableStyleId>{5C22544A-7EE6-4342-B048-85BDC9FD1C3A}</a:tableStyleId>
              </a:tblPr>
              <a:tblGrid>
                <a:gridCol w="859536">
                  <a:extLst>
                    <a:ext uri="{9D8B030D-6E8A-4147-A177-3AD203B41FA5}">
                      <a16:colId xmlns:a16="http://schemas.microsoft.com/office/drawing/2014/main" val="20000"/>
                    </a:ext>
                  </a:extLst>
                </a:gridCol>
                <a:gridCol w="786384">
                  <a:extLst>
                    <a:ext uri="{9D8B030D-6E8A-4147-A177-3AD203B41FA5}">
                      <a16:colId xmlns:a16="http://schemas.microsoft.com/office/drawing/2014/main" val="20001"/>
                    </a:ext>
                  </a:extLst>
                </a:gridCol>
                <a:gridCol w="1106424">
                  <a:extLst>
                    <a:ext uri="{9D8B030D-6E8A-4147-A177-3AD203B41FA5}">
                      <a16:colId xmlns:a16="http://schemas.microsoft.com/office/drawing/2014/main" val="20002"/>
                    </a:ext>
                  </a:extLst>
                </a:gridCol>
                <a:gridCol w="1271016">
                  <a:extLst>
                    <a:ext uri="{9D8B030D-6E8A-4147-A177-3AD203B41FA5}">
                      <a16:colId xmlns:a16="http://schemas.microsoft.com/office/drawing/2014/main" val="20003"/>
                    </a:ext>
                  </a:extLst>
                </a:gridCol>
                <a:gridCol w="1106424">
                  <a:extLst>
                    <a:ext uri="{9D8B030D-6E8A-4147-A177-3AD203B41FA5}">
                      <a16:colId xmlns:a16="http://schemas.microsoft.com/office/drawing/2014/main" val="20004"/>
                    </a:ext>
                  </a:extLst>
                </a:gridCol>
                <a:gridCol w="1508760">
                  <a:extLst>
                    <a:ext uri="{9D8B030D-6E8A-4147-A177-3AD203B41FA5}">
                      <a16:colId xmlns:a16="http://schemas.microsoft.com/office/drawing/2014/main" val="2731635066"/>
                    </a:ext>
                  </a:extLst>
                </a:gridCol>
                <a:gridCol w="1819654">
                  <a:extLst>
                    <a:ext uri="{9D8B030D-6E8A-4147-A177-3AD203B41FA5}">
                      <a16:colId xmlns:a16="http://schemas.microsoft.com/office/drawing/2014/main" val="3629581113"/>
                    </a:ext>
                  </a:extLst>
                </a:gridCol>
              </a:tblGrid>
              <a:tr h="426720">
                <a:tc>
                  <a:txBody>
                    <a:bodyPr/>
                    <a:lstStyle/>
                    <a:p>
                      <a:pPr marL="0" marR="0">
                        <a:lnSpc>
                          <a:spcPct val="150000"/>
                        </a:lnSpc>
                        <a:spcBef>
                          <a:spcPts val="0"/>
                        </a:spcBef>
                        <a:spcAft>
                          <a:spcPts val="600"/>
                        </a:spcAft>
                      </a:pPr>
                      <a:r>
                        <a:rPr lang="en-US" sz="1600" dirty="0">
                          <a:effectLst/>
                        </a:rPr>
                        <a:t> </a:t>
                      </a:r>
                      <a:endParaRPr lang="en-US" sz="1600" dirty="0">
                        <a:effectLst/>
                        <a:latin typeface="Times New Roman"/>
                        <a:ea typeface="Times New Roman"/>
                      </a:endParaRPr>
                    </a:p>
                  </a:txBody>
                  <a:tcPr marL="68580" marR="68580" marT="0" marB="0"/>
                </a:tc>
                <a:tc gridSpan="2">
                  <a:txBody>
                    <a:bodyPr/>
                    <a:lstStyle/>
                    <a:p>
                      <a:pPr marL="0" marR="0" algn="ctr">
                        <a:lnSpc>
                          <a:spcPct val="150000"/>
                        </a:lnSpc>
                        <a:spcBef>
                          <a:spcPts val="0"/>
                        </a:spcBef>
                        <a:spcAft>
                          <a:spcPts val="600"/>
                        </a:spcAft>
                      </a:pPr>
                      <a:r>
                        <a:rPr lang="en-US" sz="1600">
                          <a:effectLst/>
                        </a:rPr>
                        <a:t>Normal</a:t>
                      </a:r>
                      <a:endParaRPr lang="en-US" sz="1600">
                        <a:effectLst/>
                        <a:latin typeface="Times New Roman"/>
                        <a:ea typeface="Times New Roman"/>
                      </a:endParaRPr>
                    </a:p>
                  </a:txBody>
                  <a:tcPr marL="68580" marR="68580" marT="0" marB="0"/>
                </a:tc>
                <a:tc hMerge="1">
                  <a:txBody>
                    <a:bodyPr/>
                    <a:lstStyle/>
                    <a:p>
                      <a:endParaRPr lang="en-US"/>
                    </a:p>
                  </a:txBody>
                  <a:tcPr/>
                </a:tc>
                <a:tc gridSpan="2">
                  <a:txBody>
                    <a:bodyPr/>
                    <a:lstStyle/>
                    <a:p>
                      <a:pPr marL="0" marR="0" algn="ctr">
                        <a:lnSpc>
                          <a:spcPct val="150000"/>
                        </a:lnSpc>
                        <a:spcBef>
                          <a:spcPts val="0"/>
                        </a:spcBef>
                        <a:spcAft>
                          <a:spcPts val="600"/>
                        </a:spcAft>
                      </a:pPr>
                      <a:r>
                        <a:rPr lang="en-US" sz="1600">
                          <a:effectLst/>
                        </a:rPr>
                        <a:t>Crashed</a:t>
                      </a:r>
                      <a:endParaRPr lang="en-US" sz="1600">
                        <a:effectLst/>
                        <a:latin typeface="Times New Roman"/>
                        <a:ea typeface="Times New Roman"/>
                      </a:endParaRPr>
                    </a:p>
                  </a:txBody>
                  <a:tcPr marL="68580" marR="68580" marT="0" marB="0"/>
                </a:tc>
                <a:tc hMerge="1">
                  <a:txBody>
                    <a:bodyPr/>
                    <a:lstStyle/>
                    <a:p>
                      <a:endParaRPr lang="en-US"/>
                    </a:p>
                  </a:txBody>
                  <a:tcPr/>
                </a:tc>
                <a:tc>
                  <a:txBody>
                    <a:bodyPr/>
                    <a:lstStyle/>
                    <a:p>
                      <a:pPr marL="0" marR="0" algn="ctr">
                        <a:lnSpc>
                          <a:spcPct val="150000"/>
                        </a:lnSpc>
                        <a:spcBef>
                          <a:spcPts val="0"/>
                        </a:spcBef>
                        <a:spcAft>
                          <a:spcPts val="600"/>
                        </a:spcAft>
                      </a:pPr>
                      <a:endParaRPr lang="en-US" sz="1600" dirty="0">
                        <a:effectLst/>
                        <a:latin typeface="Times New Roman"/>
                        <a:ea typeface="Times New Roman"/>
                      </a:endParaRPr>
                    </a:p>
                  </a:txBody>
                  <a:tcPr marL="68580" marR="68580" marT="0" marB="0"/>
                </a:tc>
                <a:tc>
                  <a:txBody>
                    <a:bodyPr/>
                    <a:lstStyle/>
                    <a:p>
                      <a:pPr marL="0" marR="0" algn="ctr">
                        <a:lnSpc>
                          <a:spcPct val="100000"/>
                        </a:lnSpc>
                        <a:spcBef>
                          <a:spcPts val="0"/>
                        </a:spcBef>
                        <a:spcAft>
                          <a:spcPts val="0"/>
                        </a:spcAft>
                      </a:pPr>
                      <a:r>
                        <a:rPr lang="en-US" sz="1600" b="1" dirty="0">
                          <a:effectLst/>
                          <a:latin typeface="Times New Roman"/>
                          <a:ea typeface="Times New Roman"/>
                        </a:rPr>
                        <a:t>Cost/</a:t>
                      </a:r>
                      <a:r>
                        <a:rPr lang="en-US" sz="1600" b="1" dirty="0" err="1">
                          <a:effectLst/>
                          <a:latin typeface="Times New Roman"/>
                          <a:ea typeface="Times New Roman"/>
                        </a:rPr>
                        <a:t>wk</a:t>
                      </a:r>
                      <a:r>
                        <a:rPr lang="en-US" sz="1600" b="1" baseline="0" dirty="0">
                          <a:effectLst/>
                          <a:latin typeface="Times New Roman"/>
                          <a:ea typeface="Times New Roman"/>
                        </a:rPr>
                        <a:t> (just those on critical path)</a:t>
                      </a:r>
                      <a:endParaRPr lang="en-US" sz="1600" b="1"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r h="426720">
                <a:tc>
                  <a:txBody>
                    <a:bodyPr/>
                    <a:lstStyle/>
                    <a:p>
                      <a:pPr marL="0" marR="0">
                        <a:lnSpc>
                          <a:spcPct val="150000"/>
                        </a:lnSpc>
                        <a:spcBef>
                          <a:spcPts val="0"/>
                        </a:spcBef>
                        <a:spcAft>
                          <a:spcPts val="600"/>
                        </a:spcAft>
                      </a:pPr>
                      <a:r>
                        <a:rPr lang="en-US" sz="1600" dirty="0">
                          <a:effectLst/>
                        </a:rPr>
                        <a:t>Activity</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dirty="0">
                          <a:effectLst/>
                        </a:rPr>
                        <a:t>Cost</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dirty="0">
                          <a:effectLst/>
                        </a:rPr>
                        <a:t>Duration</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b="1" dirty="0">
                          <a:solidFill>
                            <a:srgbClr val="FF0000"/>
                          </a:solidFill>
                          <a:effectLst/>
                        </a:rPr>
                        <a:t>Extra</a:t>
                      </a:r>
                      <a:r>
                        <a:rPr lang="en-US" sz="1600" dirty="0">
                          <a:effectLst/>
                        </a:rPr>
                        <a:t> Cost</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dirty="0">
                          <a:effectLst/>
                        </a:rPr>
                        <a:t>Duration</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endParaRPr lang="en-US" sz="1600" dirty="0">
                        <a:effectLst/>
                        <a:latin typeface="Times New Roman"/>
                        <a:ea typeface="Times New Roman"/>
                      </a:endParaRPr>
                    </a:p>
                  </a:txBody>
                  <a:tcPr marL="68580" marR="68580" marT="0" marB="0"/>
                </a:tc>
                <a:extLst>
                  <a:ext uri="{0D108BD9-81ED-4DB2-BD59-A6C34878D82A}">
                    <a16:rowId xmlns:a16="http://schemas.microsoft.com/office/drawing/2014/main" val="10001"/>
                  </a:ext>
                </a:extLst>
              </a:tr>
              <a:tr h="426720">
                <a:tc>
                  <a:txBody>
                    <a:bodyPr/>
                    <a:lstStyle/>
                    <a:p>
                      <a:pPr marL="0" marR="0">
                        <a:lnSpc>
                          <a:spcPct val="150000"/>
                        </a:lnSpc>
                        <a:spcBef>
                          <a:spcPts val="0"/>
                        </a:spcBef>
                        <a:spcAft>
                          <a:spcPts val="600"/>
                        </a:spcAft>
                      </a:pPr>
                      <a:r>
                        <a:rPr lang="en-US" sz="1600" dirty="0">
                          <a:effectLst/>
                        </a:rPr>
                        <a:t>A</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dirty="0">
                          <a:effectLst/>
                        </a:rPr>
                        <a:t>5,000</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dirty="0">
                          <a:effectLst/>
                        </a:rPr>
                        <a:t>4 weeks</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dirty="0">
                          <a:effectLst/>
                        </a:rPr>
                        <a:t>4,000</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dirty="0">
                          <a:effectLst/>
                        </a:rPr>
                        <a:t>3 weeks</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endParaRPr lang="en-US" sz="1600" dirty="0">
                        <a:effectLst/>
                        <a:latin typeface="Times New Roman"/>
                        <a:ea typeface="Times New Roman"/>
                      </a:endParaRPr>
                    </a:p>
                  </a:txBody>
                  <a:tcPr marL="68580" marR="68580" marT="0" marB="0"/>
                </a:tc>
                <a:extLst>
                  <a:ext uri="{0D108BD9-81ED-4DB2-BD59-A6C34878D82A}">
                    <a16:rowId xmlns:a16="http://schemas.microsoft.com/office/drawing/2014/main" val="10002"/>
                  </a:ext>
                </a:extLst>
              </a:tr>
              <a:tr h="426720">
                <a:tc>
                  <a:txBody>
                    <a:bodyPr/>
                    <a:lstStyle/>
                    <a:p>
                      <a:pPr marL="0" marR="0">
                        <a:lnSpc>
                          <a:spcPct val="150000"/>
                        </a:lnSpc>
                        <a:spcBef>
                          <a:spcPts val="0"/>
                        </a:spcBef>
                        <a:spcAft>
                          <a:spcPts val="600"/>
                        </a:spcAft>
                      </a:pPr>
                      <a:r>
                        <a:rPr lang="en-US" sz="1600" dirty="0">
                          <a:effectLst/>
                        </a:rPr>
                        <a:t>B*</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dirty="0">
                          <a:effectLst/>
                        </a:rPr>
                        <a:t>10,000</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dirty="0">
                          <a:effectLst/>
                        </a:rPr>
                        <a:t>5 weeks</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a:effectLst/>
                        </a:rPr>
                        <a:t>3,000</a:t>
                      </a:r>
                      <a:endParaRPr lang="en-US" sz="160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dirty="0">
                          <a:effectLst/>
                        </a:rPr>
                        <a:t>4 weeks</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endParaRPr lang="en-US" sz="1600" dirty="0">
                        <a:effectLst/>
                        <a:latin typeface="Times New Roman"/>
                        <a:ea typeface="Times New Roman"/>
                      </a:endParaRPr>
                    </a:p>
                  </a:txBody>
                  <a:tcPr marL="68580" marR="68580" marT="0" marB="0"/>
                </a:tc>
                <a:extLst>
                  <a:ext uri="{0D108BD9-81ED-4DB2-BD59-A6C34878D82A}">
                    <a16:rowId xmlns:a16="http://schemas.microsoft.com/office/drawing/2014/main" val="10003"/>
                  </a:ext>
                </a:extLst>
              </a:tr>
              <a:tr h="426720">
                <a:tc>
                  <a:txBody>
                    <a:bodyPr/>
                    <a:lstStyle/>
                    <a:p>
                      <a:pPr marL="0" marR="0">
                        <a:lnSpc>
                          <a:spcPct val="150000"/>
                        </a:lnSpc>
                        <a:spcBef>
                          <a:spcPts val="0"/>
                        </a:spcBef>
                        <a:spcAft>
                          <a:spcPts val="600"/>
                        </a:spcAft>
                      </a:pPr>
                      <a:r>
                        <a:rPr lang="en-US" sz="1600">
                          <a:effectLst/>
                        </a:rPr>
                        <a:t>C</a:t>
                      </a:r>
                      <a:endParaRPr lang="en-US" sz="160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dirty="0">
                          <a:effectLst/>
                        </a:rPr>
                        <a:t>3,500</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dirty="0">
                          <a:effectLst/>
                        </a:rPr>
                        <a:t>2 weeks</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dirty="0">
                          <a:effectLst/>
                        </a:rPr>
                        <a:t>2,500</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dirty="0">
                          <a:effectLst/>
                        </a:rPr>
                        <a:t>1 week</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endParaRPr lang="en-US" sz="160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endParaRPr lang="en-US" sz="1600">
                        <a:effectLst/>
                        <a:latin typeface="Times New Roman"/>
                        <a:ea typeface="Times New Roman"/>
                      </a:endParaRPr>
                    </a:p>
                  </a:txBody>
                  <a:tcPr marL="68580" marR="68580" marT="0" marB="0"/>
                </a:tc>
                <a:extLst>
                  <a:ext uri="{0D108BD9-81ED-4DB2-BD59-A6C34878D82A}">
                    <a16:rowId xmlns:a16="http://schemas.microsoft.com/office/drawing/2014/main" val="10004"/>
                  </a:ext>
                </a:extLst>
              </a:tr>
              <a:tr h="426720">
                <a:tc>
                  <a:txBody>
                    <a:bodyPr/>
                    <a:lstStyle/>
                    <a:p>
                      <a:pPr marL="0" marR="0">
                        <a:lnSpc>
                          <a:spcPct val="150000"/>
                        </a:lnSpc>
                        <a:spcBef>
                          <a:spcPts val="0"/>
                        </a:spcBef>
                        <a:spcAft>
                          <a:spcPts val="600"/>
                        </a:spcAft>
                      </a:pPr>
                      <a:r>
                        <a:rPr lang="en-US" sz="1600" dirty="0">
                          <a:effectLst/>
                        </a:rPr>
                        <a:t>D*</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dirty="0">
                          <a:effectLst/>
                        </a:rPr>
                        <a:t>4,500</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dirty="0">
                          <a:effectLst/>
                        </a:rPr>
                        <a:t>6 weeks</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a:effectLst/>
                        </a:rPr>
                        <a:t>4,000</a:t>
                      </a:r>
                      <a:endParaRPr lang="en-US" sz="160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dirty="0">
                          <a:effectLst/>
                        </a:rPr>
                        <a:t>4 weeks</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endParaRPr lang="en-US" sz="1600" dirty="0">
                        <a:effectLst/>
                        <a:latin typeface="Times New Roman"/>
                        <a:ea typeface="Times New Roman"/>
                      </a:endParaRPr>
                    </a:p>
                  </a:txBody>
                  <a:tcPr marL="68580" marR="68580" marT="0" marB="0"/>
                </a:tc>
                <a:extLst>
                  <a:ext uri="{0D108BD9-81ED-4DB2-BD59-A6C34878D82A}">
                    <a16:rowId xmlns:a16="http://schemas.microsoft.com/office/drawing/2014/main" val="10005"/>
                  </a:ext>
                </a:extLst>
              </a:tr>
              <a:tr h="426720">
                <a:tc>
                  <a:txBody>
                    <a:bodyPr/>
                    <a:lstStyle/>
                    <a:p>
                      <a:pPr marL="0" marR="0">
                        <a:lnSpc>
                          <a:spcPct val="150000"/>
                        </a:lnSpc>
                        <a:spcBef>
                          <a:spcPts val="0"/>
                        </a:spcBef>
                        <a:spcAft>
                          <a:spcPts val="600"/>
                        </a:spcAft>
                      </a:pPr>
                      <a:r>
                        <a:rPr lang="en-US" sz="1600" dirty="0">
                          <a:effectLst/>
                        </a:rPr>
                        <a:t>E*</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dirty="0">
                          <a:effectLst/>
                        </a:rPr>
                        <a:t>1,500</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dirty="0">
                          <a:effectLst/>
                        </a:rPr>
                        <a:t>3 weeks</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a:effectLst/>
                        </a:rPr>
                        <a:t>2,500</a:t>
                      </a:r>
                      <a:endParaRPr lang="en-US" sz="160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dirty="0">
                          <a:effectLst/>
                        </a:rPr>
                        <a:t>2 weeks</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endParaRPr lang="en-US" sz="1600" dirty="0">
                        <a:effectLst/>
                        <a:latin typeface="Times New Roman"/>
                        <a:ea typeface="Times New Roman"/>
                      </a:endParaRPr>
                    </a:p>
                  </a:txBody>
                  <a:tcPr marL="68580" marR="68580" marT="0" marB="0"/>
                </a:tc>
                <a:extLst>
                  <a:ext uri="{0D108BD9-81ED-4DB2-BD59-A6C34878D82A}">
                    <a16:rowId xmlns:a16="http://schemas.microsoft.com/office/drawing/2014/main" val="10006"/>
                  </a:ext>
                </a:extLst>
              </a:tr>
              <a:tr h="426720">
                <a:tc>
                  <a:txBody>
                    <a:bodyPr/>
                    <a:lstStyle/>
                    <a:p>
                      <a:pPr marL="0" marR="0">
                        <a:lnSpc>
                          <a:spcPct val="150000"/>
                        </a:lnSpc>
                        <a:spcBef>
                          <a:spcPts val="0"/>
                        </a:spcBef>
                        <a:spcAft>
                          <a:spcPts val="600"/>
                        </a:spcAft>
                      </a:pPr>
                      <a:r>
                        <a:rPr lang="en-US" sz="1600">
                          <a:effectLst/>
                        </a:rPr>
                        <a:t>F</a:t>
                      </a:r>
                      <a:endParaRPr lang="en-US" sz="160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dirty="0">
                          <a:effectLst/>
                        </a:rPr>
                        <a:t>7,500</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dirty="0">
                          <a:effectLst/>
                        </a:rPr>
                        <a:t>8 weeks</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dirty="0">
                          <a:effectLst/>
                        </a:rPr>
                        <a:t>5,000</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dirty="0">
                          <a:effectLst/>
                        </a:rPr>
                        <a:t>7 weeks</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endParaRPr lang="en-US" sz="160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endParaRPr lang="en-US" sz="1600">
                        <a:effectLst/>
                        <a:latin typeface="Times New Roman"/>
                        <a:ea typeface="Times New Roman"/>
                      </a:endParaRPr>
                    </a:p>
                  </a:txBody>
                  <a:tcPr marL="68580" marR="68580" marT="0" marB="0"/>
                </a:tc>
                <a:extLst>
                  <a:ext uri="{0D108BD9-81ED-4DB2-BD59-A6C34878D82A}">
                    <a16:rowId xmlns:a16="http://schemas.microsoft.com/office/drawing/2014/main" val="10007"/>
                  </a:ext>
                </a:extLst>
              </a:tr>
              <a:tr h="426720">
                <a:tc>
                  <a:txBody>
                    <a:bodyPr/>
                    <a:lstStyle/>
                    <a:p>
                      <a:pPr marL="0" marR="0">
                        <a:lnSpc>
                          <a:spcPct val="150000"/>
                        </a:lnSpc>
                        <a:spcBef>
                          <a:spcPts val="0"/>
                        </a:spcBef>
                        <a:spcAft>
                          <a:spcPts val="600"/>
                        </a:spcAft>
                      </a:pPr>
                      <a:r>
                        <a:rPr lang="en-US" sz="1600" dirty="0">
                          <a:effectLst/>
                        </a:rPr>
                        <a:t>G*</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dirty="0">
                          <a:effectLst/>
                        </a:rPr>
                        <a:t>3,000</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dirty="0">
                          <a:effectLst/>
                        </a:rPr>
                        <a:t>7 weeks</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a:effectLst/>
                        </a:rPr>
                        <a:t>2,500</a:t>
                      </a:r>
                      <a:endParaRPr lang="en-US" sz="160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dirty="0">
                          <a:effectLst/>
                        </a:rPr>
                        <a:t>6 weeks</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endParaRPr lang="en-US" sz="1600" dirty="0">
                        <a:effectLst/>
                        <a:latin typeface="Times New Roman"/>
                        <a:ea typeface="Times New Roman"/>
                      </a:endParaRPr>
                    </a:p>
                  </a:txBody>
                  <a:tcPr marL="68580" marR="68580" marT="0" marB="0"/>
                </a:tc>
                <a:extLst>
                  <a:ext uri="{0D108BD9-81ED-4DB2-BD59-A6C34878D82A}">
                    <a16:rowId xmlns:a16="http://schemas.microsoft.com/office/drawing/2014/main" val="10008"/>
                  </a:ext>
                </a:extLst>
              </a:tr>
              <a:tr h="426720">
                <a:tc>
                  <a:txBody>
                    <a:bodyPr/>
                    <a:lstStyle/>
                    <a:p>
                      <a:pPr marL="0" marR="0">
                        <a:lnSpc>
                          <a:spcPct val="150000"/>
                        </a:lnSpc>
                        <a:spcBef>
                          <a:spcPts val="0"/>
                        </a:spcBef>
                        <a:spcAft>
                          <a:spcPts val="600"/>
                        </a:spcAft>
                      </a:pPr>
                      <a:r>
                        <a:rPr lang="en-US" sz="1600" dirty="0">
                          <a:effectLst/>
                        </a:rPr>
                        <a:t>H</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dirty="0">
                          <a:effectLst/>
                        </a:rPr>
                        <a:t>2,500</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dirty="0">
                          <a:effectLst/>
                        </a:rPr>
                        <a:t>6 weeks</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a:effectLst/>
                        </a:rPr>
                        <a:t>3,000</a:t>
                      </a:r>
                      <a:endParaRPr lang="en-US" sz="160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r>
                        <a:rPr lang="en-US" sz="1600" dirty="0">
                          <a:effectLst/>
                        </a:rPr>
                        <a:t>5 weeks</a:t>
                      </a: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endParaRPr lang="en-US" sz="1600" dirty="0">
                        <a:effectLst/>
                        <a:latin typeface="Times New Roman"/>
                        <a:ea typeface="Times New Roman"/>
                      </a:endParaRPr>
                    </a:p>
                  </a:txBody>
                  <a:tcPr marL="68580" marR="68580" marT="0" marB="0"/>
                </a:tc>
                <a:extLst>
                  <a:ext uri="{0D108BD9-81ED-4DB2-BD59-A6C34878D82A}">
                    <a16:rowId xmlns:a16="http://schemas.microsoft.com/office/drawing/2014/main" val="10009"/>
                  </a:ext>
                </a:extLst>
              </a:tr>
              <a:tr h="426720">
                <a:tc>
                  <a:txBody>
                    <a:bodyPr/>
                    <a:lstStyle/>
                    <a:p>
                      <a:pPr marL="0" marR="0">
                        <a:lnSpc>
                          <a:spcPct val="150000"/>
                        </a:lnSpc>
                        <a:spcBef>
                          <a:spcPts val="0"/>
                        </a:spcBef>
                        <a:spcAft>
                          <a:spcPts val="600"/>
                        </a:spcAft>
                      </a:pPr>
                      <a:endParaRPr lang="en-US" sz="1600" dirty="0">
                        <a:effectLst/>
                        <a:latin typeface="Times New Roman"/>
                        <a:ea typeface="Times New Roman"/>
                      </a:endParaRPr>
                    </a:p>
                  </a:txBody>
                  <a:tcPr marL="68580" marR="68580" marT="0" marB="0"/>
                </a:tc>
                <a:tc>
                  <a:txBody>
                    <a:bodyPr/>
                    <a:lstStyle/>
                    <a:p>
                      <a:pPr marL="0" marR="0" algn="r">
                        <a:lnSpc>
                          <a:spcPct val="150000"/>
                        </a:lnSpc>
                        <a:spcBef>
                          <a:spcPts val="0"/>
                        </a:spcBef>
                        <a:spcAft>
                          <a:spcPts val="600"/>
                        </a:spcAft>
                      </a:pPr>
                      <a:endParaRPr lang="en-US" sz="1600" dirty="0">
                        <a:effectLst/>
                        <a:latin typeface="Times New Roman"/>
                        <a:ea typeface="Times New Roman"/>
                      </a:endParaRPr>
                    </a:p>
                  </a:txBody>
                  <a:tcPr marL="68580" marR="68580" marT="0" marB="0"/>
                </a:tc>
                <a:tc gridSpan="5">
                  <a:txBody>
                    <a:bodyPr/>
                    <a:lstStyle/>
                    <a:p>
                      <a:pPr marL="0" marR="0" algn="l">
                        <a:lnSpc>
                          <a:spcPct val="150000"/>
                        </a:lnSpc>
                        <a:spcBef>
                          <a:spcPts val="0"/>
                        </a:spcBef>
                        <a:spcAft>
                          <a:spcPts val="600"/>
                        </a:spcAft>
                      </a:pPr>
                      <a:r>
                        <a:rPr lang="en-US" sz="1600" dirty="0">
                          <a:effectLst/>
                          <a:latin typeface="Times New Roman"/>
                          <a:ea typeface="Times New Roman"/>
                        </a:rPr>
                        <a:t>&lt;&lt;&lt; </a:t>
                      </a:r>
                      <a:r>
                        <a:rPr lang="en-US" sz="1800" b="1" dirty="0">
                          <a:solidFill>
                            <a:srgbClr val="FF0000"/>
                          </a:solidFill>
                          <a:effectLst/>
                          <a:latin typeface="Times New Roman"/>
                          <a:ea typeface="Times New Roman"/>
                        </a:rPr>
                        <a:t>What is the total cost for</a:t>
                      </a:r>
                      <a:r>
                        <a:rPr lang="en-US" sz="1800" b="1" baseline="0" dirty="0">
                          <a:solidFill>
                            <a:srgbClr val="FF0000"/>
                          </a:solidFill>
                          <a:effectLst/>
                          <a:latin typeface="Times New Roman"/>
                          <a:ea typeface="Times New Roman"/>
                        </a:rPr>
                        <a:t> the Normal duration of the project</a:t>
                      </a:r>
                      <a:endParaRPr lang="en-US" sz="1600" b="1" dirty="0">
                        <a:solidFill>
                          <a:srgbClr val="FF0000"/>
                        </a:solidFill>
                        <a:effectLst/>
                        <a:latin typeface="Times New Roman"/>
                        <a:ea typeface="Times New Roman"/>
                      </a:endParaRPr>
                    </a:p>
                  </a:txBody>
                  <a:tcPr marL="68580" marR="68580" marT="0" marB="0"/>
                </a:tc>
                <a:tc hMerge="1">
                  <a:txBody>
                    <a:bodyPr/>
                    <a:lstStyle/>
                    <a:p>
                      <a:pPr marL="0" marR="0" algn="r">
                        <a:lnSpc>
                          <a:spcPct val="150000"/>
                        </a:lnSpc>
                        <a:spcBef>
                          <a:spcPts val="0"/>
                        </a:spcBef>
                        <a:spcAft>
                          <a:spcPts val="600"/>
                        </a:spcAft>
                      </a:pPr>
                      <a:endParaRPr lang="en-US" sz="1600" dirty="0">
                        <a:effectLst/>
                        <a:latin typeface="Times New Roman"/>
                        <a:ea typeface="Times New Roman"/>
                      </a:endParaRPr>
                    </a:p>
                  </a:txBody>
                  <a:tcPr marL="68580" marR="68580" marT="0" marB="0"/>
                </a:tc>
                <a:tc hMerge="1">
                  <a:txBody>
                    <a:bodyPr/>
                    <a:lstStyle/>
                    <a:p>
                      <a:pPr marL="0" marR="0" algn="r">
                        <a:lnSpc>
                          <a:spcPct val="150000"/>
                        </a:lnSpc>
                        <a:spcBef>
                          <a:spcPts val="0"/>
                        </a:spcBef>
                        <a:spcAft>
                          <a:spcPts val="600"/>
                        </a:spcAft>
                      </a:pPr>
                      <a:endParaRPr lang="en-US" sz="1600" dirty="0">
                        <a:effectLst/>
                        <a:latin typeface="Times New Roman"/>
                        <a:ea typeface="Times New Roman"/>
                      </a:endParaRPr>
                    </a:p>
                  </a:txBody>
                  <a:tcPr marL="68580" marR="68580" marT="0" marB="0"/>
                </a:tc>
                <a:tc hMerge="1">
                  <a:txBody>
                    <a:bodyPr/>
                    <a:lstStyle/>
                    <a:p>
                      <a:pPr marL="0" marR="0" algn="r">
                        <a:lnSpc>
                          <a:spcPct val="150000"/>
                        </a:lnSpc>
                        <a:spcBef>
                          <a:spcPts val="0"/>
                        </a:spcBef>
                        <a:spcAft>
                          <a:spcPts val="600"/>
                        </a:spcAft>
                      </a:pPr>
                      <a:endParaRPr lang="en-US" sz="1600" dirty="0">
                        <a:effectLst/>
                        <a:latin typeface="Times New Roman"/>
                        <a:ea typeface="Times New Roman"/>
                      </a:endParaRPr>
                    </a:p>
                  </a:txBody>
                  <a:tcPr marL="68580" marR="68580" marT="0" marB="0"/>
                </a:tc>
                <a:tc hMerge="1">
                  <a:txBody>
                    <a:bodyPr/>
                    <a:lstStyle/>
                    <a:p>
                      <a:pPr marL="0" marR="0" algn="r">
                        <a:lnSpc>
                          <a:spcPct val="150000"/>
                        </a:lnSpc>
                        <a:spcBef>
                          <a:spcPts val="0"/>
                        </a:spcBef>
                        <a:spcAft>
                          <a:spcPts val="600"/>
                        </a:spcAft>
                      </a:pPr>
                      <a:endParaRPr lang="en-US" sz="1600" dirty="0">
                        <a:effectLst/>
                        <a:latin typeface="Times New Roman"/>
                        <a:ea typeface="Times New Roman"/>
                      </a:endParaRPr>
                    </a:p>
                  </a:txBody>
                  <a:tcPr marL="68580" marR="68580" marT="0" marB="0"/>
                </a:tc>
                <a:extLst>
                  <a:ext uri="{0D108BD9-81ED-4DB2-BD59-A6C34878D82A}">
                    <a16:rowId xmlns:a16="http://schemas.microsoft.com/office/drawing/2014/main" val="3791005194"/>
                  </a:ext>
                </a:extLst>
              </a:tr>
            </a:tbl>
          </a:graphicData>
        </a:graphic>
      </p:graphicFrame>
      <p:sp>
        <p:nvSpPr>
          <p:cNvPr id="8" name="Action Button: Help 7">
            <a:hlinkClick r:id="" action="ppaction://noaction" highlightClick="1"/>
          </p:cNvPr>
          <p:cNvSpPr/>
          <p:nvPr/>
        </p:nvSpPr>
        <p:spPr>
          <a:xfrm>
            <a:off x="316230" y="6233256"/>
            <a:ext cx="7010400" cy="461200"/>
          </a:xfrm>
          <a:prstGeom prst="actionButtonHelp">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onstantia"/>
                <a:ea typeface="+mn-ea"/>
                <a:cs typeface="+mn-cs"/>
              </a:rPr>
              <a:t>Is “</a:t>
            </a:r>
            <a:r>
              <a:rPr kumimoji="0" lang="en-US" sz="2400" b="1" i="0" u="none" strike="noStrike" kern="1200" cap="none" spc="0" normalizeH="0" baseline="0" noProof="0" dirty="0">
                <a:ln>
                  <a:noFill/>
                </a:ln>
                <a:solidFill>
                  <a:srgbClr val="FF0000"/>
                </a:solidFill>
                <a:effectLst/>
                <a:uLnTx/>
                <a:uFillTx/>
                <a:latin typeface="Constantia"/>
                <a:ea typeface="+mn-ea"/>
                <a:cs typeface="+mn-cs"/>
              </a:rPr>
              <a:t>Extra Cost</a:t>
            </a:r>
            <a:r>
              <a:rPr kumimoji="0" lang="en-US" sz="2400" b="1" i="0" u="none" strike="noStrike" kern="1200" cap="none" spc="0" normalizeH="0" baseline="0" noProof="0" dirty="0">
                <a:ln>
                  <a:noFill/>
                </a:ln>
                <a:solidFill>
                  <a:prstClr val="white"/>
                </a:solidFill>
                <a:effectLst/>
                <a:uLnTx/>
                <a:uFillTx/>
                <a:latin typeface="Constantia"/>
                <a:ea typeface="+mn-ea"/>
                <a:cs typeface="+mn-cs"/>
              </a:rPr>
              <a:t>” the same as the “Crashed Cost”?</a:t>
            </a:r>
          </a:p>
        </p:txBody>
      </p:sp>
      <p:sp>
        <p:nvSpPr>
          <p:cNvPr id="9" name="Action Button: Information 8">
            <a:hlinkClick r:id="" action="ppaction://noaction" highlightClick="1"/>
          </p:cNvPr>
          <p:cNvSpPr/>
          <p:nvPr/>
        </p:nvSpPr>
        <p:spPr>
          <a:xfrm>
            <a:off x="5843734" y="2705099"/>
            <a:ext cx="2800350" cy="2428875"/>
          </a:xfrm>
          <a:prstGeom prst="actionButtonInformation">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tx1"/>
                </a:solidFill>
                <a:effectLst/>
                <a:uLnTx/>
                <a:uFillTx/>
                <a:latin typeface="Constantia"/>
                <a:ea typeface="+mn-ea"/>
                <a:cs typeface="+mn-cs"/>
              </a:rPr>
              <a:t>Note, </a:t>
            </a:r>
            <a:r>
              <a:rPr kumimoji="0" lang="en-US" sz="2800" b="1" i="0" u="none" strike="noStrike" kern="1200" cap="none" spc="0" normalizeH="0" baseline="0" noProof="0" dirty="0">
                <a:ln>
                  <a:noFill/>
                </a:ln>
                <a:solidFill>
                  <a:srgbClr val="FF0000"/>
                </a:solidFill>
                <a:effectLst/>
                <a:uLnTx/>
                <a:uFillTx/>
                <a:latin typeface="Constantia"/>
                <a:ea typeface="+mn-ea"/>
                <a:cs typeface="+mn-cs"/>
              </a:rPr>
              <a:t>no precedence table </a:t>
            </a:r>
            <a:r>
              <a:rPr kumimoji="0" lang="en-US" sz="2800" b="1" i="0" u="none" strike="noStrike" kern="1200" cap="none" spc="0" normalizeH="0" baseline="0" noProof="0" dirty="0">
                <a:ln>
                  <a:noFill/>
                </a:ln>
                <a:solidFill>
                  <a:schemeClr val="tx1"/>
                </a:solidFill>
                <a:effectLst/>
                <a:uLnTx/>
                <a:uFillTx/>
                <a:latin typeface="Constantia"/>
                <a:ea typeface="+mn-ea"/>
                <a:cs typeface="+mn-cs"/>
              </a:rPr>
              <a:t>provided</a:t>
            </a:r>
            <a:r>
              <a:rPr kumimoji="0" lang="en-US" b="1" i="0" u="none" strike="noStrike" kern="1200" cap="none" spc="0" normalizeH="0" baseline="0" noProof="0" dirty="0">
                <a:ln>
                  <a:noFill/>
                </a:ln>
                <a:solidFill>
                  <a:schemeClr val="tx1"/>
                </a:solidFill>
                <a:effectLst/>
                <a:uLnTx/>
                <a:uFillTx/>
                <a:latin typeface="Constantia"/>
                <a:ea typeface="+mn-ea"/>
                <a:cs typeface="+mn-cs"/>
              </a:rPr>
              <a:t>, </a:t>
            </a:r>
            <a:br>
              <a:rPr kumimoji="0" lang="en-US" b="1" i="0" u="none" strike="noStrike" kern="1200" cap="none" spc="0" normalizeH="0" baseline="0" noProof="0" dirty="0">
                <a:ln>
                  <a:noFill/>
                </a:ln>
                <a:solidFill>
                  <a:schemeClr val="tx1"/>
                </a:solidFill>
                <a:effectLst/>
                <a:uLnTx/>
                <a:uFillTx/>
                <a:latin typeface="Constantia"/>
                <a:ea typeface="+mn-ea"/>
                <a:cs typeface="+mn-cs"/>
              </a:rPr>
            </a:br>
            <a:r>
              <a:rPr kumimoji="0" lang="en-US" b="1" i="0" u="none" strike="noStrike" kern="1200" cap="none" spc="0" normalizeH="0" baseline="0" noProof="0" dirty="0">
                <a:ln>
                  <a:noFill/>
                </a:ln>
                <a:solidFill>
                  <a:schemeClr val="tx1"/>
                </a:solidFill>
                <a:effectLst/>
                <a:uLnTx/>
                <a:uFillTx/>
                <a:latin typeface="Constantia"/>
                <a:ea typeface="+mn-ea"/>
                <a:cs typeface="+mn-cs"/>
              </a:rPr>
              <a:t>we are using </a:t>
            </a:r>
            <a:r>
              <a:rPr kumimoji="0" lang="en-US" sz="2400" b="1" i="0" u="none" strike="noStrike" kern="1200" cap="none" spc="0" normalizeH="0" baseline="0" noProof="0" dirty="0">
                <a:ln>
                  <a:noFill/>
                </a:ln>
                <a:solidFill>
                  <a:schemeClr val="tx1"/>
                </a:solidFill>
                <a:effectLst/>
                <a:uLnTx/>
                <a:uFillTx/>
                <a:latin typeface="Constantia"/>
                <a:ea typeface="+mn-ea"/>
                <a:cs typeface="+mn-cs"/>
              </a:rPr>
              <a:t>“</a:t>
            </a:r>
            <a:r>
              <a:rPr kumimoji="0" lang="en-US" sz="3600" b="1" i="0" u="none" strike="noStrike" kern="1200" cap="none" spc="0" normalizeH="0" baseline="0" noProof="0" dirty="0">
                <a:ln>
                  <a:noFill/>
                </a:ln>
                <a:solidFill>
                  <a:srgbClr val="FF0000"/>
                </a:solidFill>
                <a:effectLst/>
                <a:uLnTx/>
                <a:uFillTx/>
                <a:latin typeface="Constantia"/>
                <a:ea typeface="+mn-ea"/>
                <a:cs typeface="+mn-cs"/>
              </a:rPr>
              <a:t>*</a:t>
            </a:r>
            <a:r>
              <a:rPr kumimoji="0" lang="en-US" sz="2400" b="1" i="0" u="none" strike="noStrike" kern="1200" cap="none" spc="0" normalizeH="0" baseline="0" noProof="0" dirty="0">
                <a:ln>
                  <a:noFill/>
                </a:ln>
                <a:solidFill>
                  <a:schemeClr val="tx1"/>
                </a:solidFill>
                <a:effectLst/>
                <a:uLnTx/>
                <a:uFillTx/>
                <a:latin typeface="Constantia"/>
                <a:ea typeface="+mn-ea"/>
                <a:cs typeface="+mn-cs"/>
              </a:rPr>
              <a:t>”</a:t>
            </a:r>
            <a:r>
              <a:rPr kumimoji="0" lang="en-US" b="1" i="0" u="none" strike="noStrike" kern="1200" cap="none" spc="0" normalizeH="0" baseline="0" noProof="0" dirty="0">
                <a:ln>
                  <a:noFill/>
                </a:ln>
                <a:solidFill>
                  <a:schemeClr val="tx1"/>
                </a:solidFill>
                <a:effectLst/>
                <a:uLnTx/>
                <a:uFillTx/>
                <a:latin typeface="Constantia"/>
                <a:ea typeface="+mn-ea"/>
                <a:cs typeface="+mn-cs"/>
              </a:rPr>
              <a:t> to indicate Activities on the critical path</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4884" y="6062818"/>
            <a:ext cx="999831" cy="707197"/>
          </a:xfrm>
          <a:prstGeom prst="rect">
            <a:avLst/>
          </a:prstGeom>
        </p:spPr>
      </p:pic>
    </p:spTree>
    <p:extLst>
      <p:ext uri="{BB962C8B-B14F-4D97-AF65-F5344CB8AC3E}">
        <p14:creationId xmlns:p14="http://schemas.microsoft.com/office/powerpoint/2010/main" val="4023995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69A5BCD8-3C73-4BB2-BAFD-61A9D03C4A54}" type="slidenum">
              <a:rPr lang="en-US" smtClean="0"/>
              <a:pPr>
                <a:defRPr/>
              </a:pPr>
              <a:t>33</a:t>
            </a:fld>
            <a:endParaRPr lang="en-US" dirty="0"/>
          </a:p>
        </p:txBody>
      </p:sp>
      <p:sp>
        <p:nvSpPr>
          <p:cNvPr id="6" name="Rectangle 5"/>
          <p:cNvSpPr/>
          <p:nvPr/>
        </p:nvSpPr>
        <p:spPr>
          <a:xfrm>
            <a:off x="304800" y="233526"/>
            <a:ext cx="8686800" cy="5016758"/>
          </a:xfrm>
          <a:prstGeom prst="rect">
            <a:avLst/>
          </a:prstGeom>
        </p:spPr>
        <p:txBody>
          <a:bodyPr wrap="square">
            <a:spAutoFit/>
          </a:bodyPr>
          <a:lstStyle/>
          <a:p>
            <a:pPr marL="342900" indent="-342900">
              <a:buFont typeface="+mj-lt"/>
              <a:buAutoNum type="alphaUcPeriod"/>
            </a:pPr>
            <a:r>
              <a:rPr lang="en-US" sz="2000" dirty="0"/>
              <a:t>Identify the sequencing of the activities to be crashed in the first four steps.  Which of the critical activities should be crashed first?  Why?</a:t>
            </a:r>
          </a:p>
          <a:p>
            <a:pPr marL="342900" indent="-342900">
              <a:buFont typeface="+mj-lt"/>
              <a:buAutoNum type="alphaUcPeriod"/>
            </a:pPr>
            <a:r>
              <a:rPr lang="en-US" sz="2000" dirty="0"/>
              <a:t>What is the project’s critical path?  After 5 iterations involving crashing project activities a week at a time, what has the critical path shrunk to?</a:t>
            </a:r>
          </a:p>
          <a:p>
            <a:pPr marL="342900" indent="-342900">
              <a:buFont typeface="+mj-lt"/>
              <a:buAutoNum type="alphaUcPeriod"/>
            </a:pPr>
            <a:r>
              <a:rPr lang="en-US" sz="2000" dirty="0"/>
              <a:t>Suppose project </a:t>
            </a:r>
            <a:r>
              <a:rPr lang="en-US" sz="2000" b="1" dirty="0"/>
              <a:t>overhead fixed</a:t>
            </a:r>
            <a:r>
              <a:rPr lang="en-US" sz="2000" dirty="0"/>
              <a:t> costs accrued at a fixed rate </a:t>
            </a:r>
            <a:r>
              <a:rPr lang="en-US" sz="2000" b="1" dirty="0"/>
              <a:t>of $500 per week</a:t>
            </a:r>
            <a:r>
              <a:rPr lang="en-US" sz="2000" dirty="0"/>
              <a:t>.  Chart the decline in direct costs over the project life relative to the increase in overhead expenses.</a:t>
            </a:r>
          </a:p>
          <a:p>
            <a:pPr marL="342900" indent="-342900">
              <a:buFont typeface="+mj-lt"/>
              <a:buAutoNum type="alphaUcPeriod"/>
            </a:pPr>
            <a:r>
              <a:rPr lang="en-US" sz="2000" dirty="0"/>
              <a:t>Assume that a project </a:t>
            </a:r>
            <a:r>
              <a:rPr lang="en-US" sz="2000" b="1" dirty="0"/>
              <a:t>penalty clause </a:t>
            </a:r>
            <a:r>
              <a:rPr lang="en-US" sz="2000" dirty="0"/>
              <a:t>kicks in after 19 weeks.  The penalty charged is $5,000 per week after 19 weeks.  When the penalty charges are added, what does the total project cost curve look like?  Develop a table listing the costs accruing on a per week basis.</a:t>
            </a:r>
          </a:p>
          <a:p>
            <a:pPr marL="342900" indent="-342900">
              <a:buFont typeface="+mj-lt"/>
              <a:buAutoNum type="alphaUcPeriod"/>
            </a:pPr>
            <a:r>
              <a:rPr lang="en-US" sz="2000" dirty="0"/>
              <a:t>If there were no penalty payments accruing to the project, would it make sense to crash any project activities?  Show your work.</a:t>
            </a:r>
          </a:p>
          <a:p>
            <a:pPr marL="342900" indent="-342900">
              <a:buFont typeface="+mj-lt"/>
              <a:buAutoNum type="alphaUcPeriod"/>
            </a:pPr>
            <a:r>
              <a:rPr lang="en-US" sz="2000" b="1" dirty="0">
                <a:solidFill>
                  <a:srgbClr val="FF0000"/>
                </a:solidFill>
              </a:rPr>
              <a:t>The Project Cost is on the preceding slide.</a:t>
            </a:r>
          </a:p>
          <a:p>
            <a:pPr marL="342900" indent="-342900">
              <a:buFont typeface="+mj-lt"/>
              <a:buAutoNum type="alphaUcPeriod"/>
            </a:pPr>
            <a:r>
              <a:rPr lang="en-US" sz="2000" b="1" dirty="0">
                <a:solidFill>
                  <a:srgbClr val="FF0000"/>
                </a:solidFill>
              </a:rPr>
              <a:t>The Project Duration can be calculated from </a:t>
            </a:r>
            <a:br>
              <a:rPr lang="en-US" sz="2000" b="1" dirty="0">
                <a:solidFill>
                  <a:srgbClr val="FF0000"/>
                </a:solidFill>
              </a:rPr>
            </a:br>
            <a:r>
              <a:rPr lang="en-US" sz="2000" b="1" dirty="0">
                <a:solidFill>
                  <a:srgbClr val="FF0000"/>
                </a:solidFill>
              </a:rPr>
              <a:t>the preceding slide.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17749" y="5193551"/>
            <a:ext cx="602003" cy="637992"/>
          </a:xfrm>
          <a:prstGeom prst="rect">
            <a:avLst/>
          </a:prstGeom>
        </p:spPr>
      </p:pic>
      <p:sp>
        <p:nvSpPr>
          <p:cNvPr id="11" name="Octagon 10"/>
          <p:cNvSpPr>
            <a:spLocks noChangeAspect="1"/>
          </p:cNvSpPr>
          <p:nvPr/>
        </p:nvSpPr>
        <p:spPr>
          <a:xfrm>
            <a:off x="8455617" y="5895500"/>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18" name="TextBox 17"/>
          <p:cNvSpPr txBox="1"/>
          <p:nvPr/>
        </p:nvSpPr>
        <p:spPr>
          <a:xfrm>
            <a:off x="411738" y="6167516"/>
            <a:ext cx="6473695" cy="338554"/>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CA" sz="1600" dirty="0"/>
              <a:t>M5 Digital EXERCISE Cumulative Crashing w overhead &amp; penalties.xlsx</a:t>
            </a:r>
          </a:p>
        </p:txBody>
      </p:sp>
      <p:grpSp>
        <p:nvGrpSpPr>
          <p:cNvPr id="12" name="Group 11"/>
          <p:cNvGrpSpPr/>
          <p:nvPr/>
        </p:nvGrpSpPr>
        <p:grpSpPr>
          <a:xfrm>
            <a:off x="6639316" y="5603376"/>
            <a:ext cx="492233" cy="609251"/>
            <a:chOff x="7871950" y="1738712"/>
            <a:chExt cx="1109568" cy="145707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1950" y="1738712"/>
              <a:ext cx="1109568" cy="1457070"/>
            </a:xfrm>
            <a:prstGeom prst="rect">
              <a:avLst/>
            </a:prstGeom>
          </p:spPr>
        </p:pic>
        <p:sp>
          <p:nvSpPr>
            <p:cNvPr id="14" name="TextBox 13"/>
            <p:cNvSpPr txBox="1"/>
            <p:nvPr/>
          </p:nvSpPr>
          <p:spPr>
            <a:xfrm>
              <a:off x="7897668" y="1978833"/>
              <a:ext cx="1041076" cy="910856"/>
            </a:xfrm>
            <a:prstGeom prst="rect">
              <a:avLst/>
            </a:prstGeom>
            <a:noFill/>
          </p:spPr>
          <p:txBody>
            <a:bodyPr wrap="square" rtlCol="0">
              <a:spAutoFit/>
            </a:bodyPr>
            <a:lstStyle/>
            <a:p>
              <a:pPr algn="ctr"/>
              <a:r>
                <a:rPr lang="en-CA" sz="1050" dirty="0">
                  <a:solidFill>
                    <a:prstClr val="black"/>
                  </a:solidFill>
                  <a:latin typeface="Arial" panose="020B0604020202020204" pitchFamily="34" charset="0"/>
                  <a:cs typeface="Arial" panose="020B0604020202020204" pitchFamily="34" charset="0"/>
                </a:rPr>
                <a:t>Printout</a:t>
              </a:r>
              <a:endParaRPr lang="en-CA" sz="1050" dirty="0">
                <a:solidFill>
                  <a:prstClr val="black"/>
                </a:solidFill>
                <a:latin typeface="Calibri"/>
              </a:endParaRPr>
            </a:p>
          </p:txBody>
        </p:sp>
      </p:grpSp>
      <p:grpSp>
        <p:nvGrpSpPr>
          <p:cNvPr id="20" name="Group 19"/>
          <p:cNvGrpSpPr/>
          <p:nvPr/>
        </p:nvGrpSpPr>
        <p:grpSpPr>
          <a:xfrm>
            <a:off x="6795742" y="6112224"/>
            <a:ext cx="492233" cy="609251"/>
            <a:chOff x="7871950" y="1738712"/>
            <a:chExt cx="1109568" cy="1457070"/>
          </a:xfrm>
        </p:grpSpPr>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1950" y="1738712"/>
              <a:ext cx="1109568" cy="1457070"/>
            </a:xfrm>
            <a:prstGeom prst="rect">
              <a:avLst/>
            </a:prstGeom>
          </p:spPr>
        </p:pic>
        <p:sp>
          <p:nvSpPr>
            <p:cNvPr id="22" name="TextBox 21"/>
            <p:cNvSpPr txBox="1"/>
            <p:nvPr/>
          </p:nvSpPr>
          <p:spPr>
            <a:xfrm>
              <a:off x="7897668" y="1978833"/>
              <a:ext cx="1041076" cy="809678"/>
            </a:xfrm>
            <a:prstGeom prst="rect">
              <a:avLst/>
            </a:prstGeom>
            <a:noFill/>
          </p:spPr>
          <p:txBody>
            <a:bodyPr wrap="square" rtlCol="0">
              <a:spAutoFit/>
            </a:bodyPr>
            <a:lstStyle/>
            <a:p>
              <a:pPr algn="ctr"/>
              <a:r>
                <a:rPr lang="en-CA" sz="800" dirty="0">
                  <a:solidFill>
                    <a:prstClr val="black"/>
                  </a:solidFill>
                  <a:latin typeface="Arial" panose="020B0604020202020204" pitchFamily="34" charset="0"/>
                  <a:cs typeface="Arial" panose="020B0604020202020204" pitchFamily="34" charset="0"/>
                </a:rPr>
                <a:t>Use</a:t>
              </a:r>
              <a:br>
                <a:rPr lang="en-CA" sz="800" dirty="0">
                  <a:solidFill>
                    <a:prstClr val="black"/>
                  </a:solidFill>
                  <a:latin typeface="Arial" panose="020B0604020202020204" pitchFamily="34" charset="0"/>
                  <a:cs typeface="Arial" panose="020B0604020202020204" pitchFamily="34" charset="0"/>
                </a:rPr>
              </a:br>
              <a:r>
                <a:rPr lang="en-CA" sz="800" dirty="0">
                  <a:solidFill>
                    <a:prstClr val="black"/>
                  </a:solidFill>
                  <a:latin typeface="Arial" panose="020B0604020202020204" pitchFamily="34" charset="0"/>
                  <a:cs typeface="Arial" panose="020B0604020202020204" pitchFamily="34" charset="0"/>
                </a:rPr>
                <a:t>Excel</a:t>
              </a:r>
              <a:endParaRPr lang="en-CA" sz="800" dirty="0">
                <a:solidFill>
                  <a:prstClr val="black"/>
                </a:solidFill>
                <a:latin typeface="Calibri"/>
              </a:endParaRPr>
            </a:p>
          </p:txBody>
        </p:sp>
      </p:grpSp>
    </p:spTree>
    <p:extLst>
      <p:ext uri="{BB962C8B-B14F-4D97-AF65-F5344CB8AC3E}">
        <p14:creationId xmlns:p14="http://schemas.microsoft.com/office/powerpoint/2010/main" val="2422610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69A5BCD8-3C73-4BB2-BAFD-61A9D03C4A54}" type="slidenum">
              <a:rPr lang="en-US" smtClean="0"/>
              <a:pPr>
                <a:defRPr/>
              </a:pPr>
              <a:t>34</a:t>
            </a:fld>
            <a:endParaRPr lang="en-US" dirty="0"/>
          </a:p>
        </p:txBody>
      </p:sp>
      <p:sp>
        <p:nvSpPr>
          <p:cNvPr id="3" name="Rectangle 2"/>
          <p:cNvSpPr/>
          <p:nvPr/>
        </p:nvSpPr>
        <p:spPr>
          <a:xfrm>
            <a:off x="304800" y="152400"/>
            <a:ext cx="8534400" cy="3046988"/>
          </a:xfrm>
          <a:prstGeom prst="rect">
            <a:avLst/>
          </a:prstGeom>
        </p:spPr>
        <p:txBody>
          <a:bodyPr wrap="square">
            <a:spAutoFit/>
          </a:bodyPr>
          <a:lstStyle/>
          <a:p>
            <a:r>
              <a:rPr lang="en-US" sz="1600" dirty="0"/>
              <a:t>Solution to #4 on pg. 210</a:t>
            </a:r>
          </a:p>
          <a:p>
            <a:r>
              <a:rPr lang="en-US" sz="1600" dirty="0"/>
              <a:t>- A .The correct sequence for crashing activities, cheapest first:</a:t>
            </a:r>
          </a:p>
          <a:p>
            <a:pPr lvl="1"/>
            <a:r>
              <a:rPr lang="en-US" sz="1600" dirty="0"/>
              <a:t>Activity D $2,000/week</a:t>
            </a:r>
          </a:p>
          <a:p>
            <a:pPr lvl="1"/>
            <a:r>
              <a:rPr lang="en-US" sz="1600" dirty="0"/>
              <a:t>Activity E or G (</a:t>
            </a:r>
            <a:r>
              <a:rPr lang="en-US" sz="1600" b="1" dirty="0">
                <a:effectLst>
                  <a:glow rad="228600">
                    <a:srgbClr val="FF0000">
                      <a:alpha val="40000"/>
                    </a:srgbClr>
                  </a:glow>
                </a:effectLst>
              </a:rPr>
              <a:t>they both cost $2,500/week </a:t>
            </a:r>
            <a:r>
              <a:rPr lang="en-US" sz="1600" dirty="0"/>
              <a:t>)</a:t>
            </a:r>
          </a:p>
          <a:p>
            <a:pPr lvl="1"/>
            <a:r>
              <a:rPr lang="en-US" sz="1600" dirty="0"/>
              <a:t>Activity E or G (</a:t>
            </a:r>
            <a:r>
              <a:rPr lang="en-US" sz="1600" b="1" dirty="0">
                <a:effectLst>
                  <a:glow rad="228600">
                    <a:srgbClr val="FF0000">
                      <a:alpha val="40000"/>
                    </a:srgbClr>
                  </a:glow>
                </a:effectLst>
              </a:rPr>
              <a:t>they both cost $2,500/week </a:t>
            </a:r>
            <a:r>
              <a:rPr lang="en-US" sz="1600" dirty="0"/>
              <a:t>)</a:t>
            </a:r>
          </a:p>
          <a:p>
            <a:pPr lvl="1"/>
            <a:r>
              <a:rPr lang="en-US" sz="1600" dirty="0"/>
              <a:t>Activity B $3,000/week</a:t>
            </a:r>
          </a:p>
          <a:p>
            <a:r>
              <a:rPr lang="en-US" sz="1600" dirty="0"/>
              <a:t>Following this order assumes that activities are crashed in order of their cost.</a:t>
            </a:r>
          </a:p>
          <a:p>
            <a:r>
              <a:rPr lang="en-US" sz="1600" dirty="0"/>
              <a:t>- B. The project’s </a:t>
            </a:r>
            <a:r>
              <a:rPr lang="en-US" sz="1600" b="1" dirty="0">
                <a:solidFill>
                  <a:srgbClr val="FF0000"/>
                </a:solidFill>
              </a:rPr>
              <a:t>critical path is B-D-E-G</a:t>
            </a:r>
            <a:r>
              <a:rPr lang="en-US" sz="1600" dirty="0"/>
              <a:t>, or 21 weeks.  After four iterations of crashing project activities, the critical path baseline has shrunk to 16 weeks and we can’t crash anymore.</a:t>
            </a:r>
          </a:p>
          <a:p>
            <a:r>
              <a:rPr lang="en-US" sz="1600" dirty="0"/>
              <a:t>- Steps C &amp; D. The chart showing the decline in costs relative to the increase in overhead expenses would resemble the following:</a:t>
            </a:r>
          </a:p>
        </p:txBody>
      </p:sp>
      <p:graphicFrame>
        <p:nvGraphicFramePr>
          <p:cNvPr id="4" name="Table 3"/>
          <p:cNvGraphicFramePr>
            <a:graphicFrameLocks noGrp="1"/>
          </p:cNvGraphicFramePr>
          <p:nvPr>
            <p:extLst>
              <p:ext uri="{D42A27DB-BD31-4B8C-83A1-F6EECF244321}">
                <p14:modId xmlns:p14="http://schemas.microsoft.com/office/powerpoint/2010/main" val="9683811"/>
              </p:ext>
            </p:extLst>
          </p:nvPr>
        </p:nvGraphicFramePr>
        <p:xfrm>
          <a:off x="152400" y="3323324"/>
          <a:ext cx="8772144" cy="3389199"/>
        </p:xfrm>
        <a:graphic>
          <a:graphicData uri="http://schemas.openxmlformats.org/drawingml/2006/table">
            <a:tbl>
              <a:tblPr>
                <a:tableStyleId>{5C22544A-7EE6-4342-B048-85BDC9FD1C3A}</a:tableStyleId>
              </a:tblPr>
              <a:tblGrid>
                <a:gridCol w="990600">
                  <a:extLst>
                    <a:ext uri="{9D8B030D-6E8A-4147-A177-3AD203B41FA5}">
                      <a16:colId xmlns:a16="http://schemas.microsoft.com/office/drawing/2014/main" val="20000"/>
                    </a:ext>
                  </a:extLst>
                </a:gridCol>
                <a:gridCol w="2209800">
                  <a:extLst>
                    <a:ext uri="{9D8B030D-6E8A-4147-A177-3AD203B41FA5}">
                      <a16:colId xmlns:a16="http://schemas.microsoft.com/office/drawing/2014/main" val="264225706"/>
                    </a:ext>
                  </a:extLst>
                </a:gridCol>
                <a:gridCol w="22860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923544">
                  <a:extLst>
                    <a:ext uri="{9D8B030D-6E8A-4147-A177-3AD203B41FA5}">
                      <a16:colId xmlns:a16="http://schemas.microsoft.com/office/drawing/2014/main" val="20004"/>
                    </a:ext>
                  </a:extLst>
                </a:gridCol>
              </a:tblGrid>
              <a:tr h="334329">
                <a:tc>
                  <a:txBody>
                    <a:bodyPr/>
                    <a:lstStyle/>
                    <a:p>
                      <a:pPr marL="0" marR="0" algn="ctr">
                        <a:lnSpc>
                          <a:spcPct val="150000"/>
                        </a:lnSpc>
                        <a:spcBef>
                          <a:spcPts val="0"/>
                        </a:spcBef>
                        <a:spcAft>
                          <a:spcPts val="0"/>
                        </a:spcAft>
                      </a:pPr>
                      <a:r>
                        <a:rPr lang="en-US" sz="1600" dirty="0">
                          <a:effectLst/>
                          <a:latin typeface="+mn-lt"/>
                        </a:rPr>
                        <a:t>Duration</a:t>
                      </a:r>
                      <a:endParaRPr lang="en-US" sz="1600" dirty="0">
                        <a:effectLst/>
                        <a:latin typeface="+mn-lt"/>
                        <a:ea typeface="Times New Roman"/>
                      </a:endParaRPr>
                    </a:p>
                  </a:txBody>
                  <a:tcPr marL="68580" marR="68580" marT="0" marB="0"/>
                </a:tc>
                <a:tc>
                  <a:txBody>
                    <a:bodyPr/>
                    <a:lstStyle/>
                    <a:p>
                      <a:pPr marL="0" marR="0" algn="ctr">
                        <a:lnSpc>
                          <a:spcPct val="150000"/>
                        </a:lnSpc>
                        <a:spcBef>
                          <a:spcPts val="0"/>
                        </a:spcBef>
                        <a:spcAft>
                          <a:spcPts val="0"/>
                        </a:spcAft>
                      </a:pPr>
                      <a:r>
                        <a:rPr lang="en-US" sz="1600" dirty="0">
                          <a:effectLst/>
                          <a:latin typeface="+mn-lt"/>
                          <a:ea typeface="Times New Roman"/>
                        </a:rPr>
                        <a:t>Activity Crashed (1 </a:t>
                      </a:r>
                      <a:r>
                        <a:rPr lang="en-US" sz="1600" dirty="0" err="1">
                          <a:effectLst/>
                          <a:latin typeface="+mn-lt"/>
                          <a:ea typeface="Times New Roman"/>
                        </a:rPr>
                        <a:t>wk</a:t>
                      </a:r>
                      <a:r>
                        <a:rPr lang="en-US" sz="1600" dirty="0">
                          <a:effectLst/>
                          <a:latin typeface="+mn-lt"/>
                          <a:ea typeface="Times New Roman"/>
                        </a:rPr>
                        <a:t>)</a:t>
                      </a:r>
                    </a:p>
                  </a:txBody>
                  <a:tcPr marL="68580" marR="68580" marT="0" marB="0"/>
                </a:tc>
                <a:tc>
                  <a:txBody>
                    <a:bodyPr/>
                    <a:lstStyle/>
                    <a:p>
                      <a:pPr marL="0" marR="0" algn="ctr">
                        <a:lnSpc>
                          <a:spcPct val="150000"/>
                        </a:lnSpc>
                        <a:spcBef>
                          <a:spcPts val="0"/>
                        </a:spcBef>
                        <a:spcAft>
                          <a:spcPts val="0"/>
                        </a:spcAft>
                      </a:pPr>
                      <a:r>
                        <a:rPr lang="en-US" sz="1600" dirty="0">
                          <a:effectLst/>
                          <a:latin typeface="+mn-lt"/>
                        </a:rPr>
                        <a:t>Cumulative Direct Costs</a:t>
                      </a:r>
                      <a:endParaRPr lang="en-US" sz="1600" dirty="0">
                        <a:effectLst/>
                        <a:latin typeface="+mn-lt"/>
                        <a:ea typeface="Times New Roman"/>
                      </a:endParaRPr>
                    </a:p>
                  </a:txBody>
                  <a:tcPr marL="68580" marR="68580" marT="0" marB="0"/>
                </a:tc>
                <a:tc>
                  <a:txBody>
                    <a:bodyPr/>
                    <a:lstStyle/>
                    <a:p>
                      <a:pPr marL="0" marR="0" algn="ctr">
                        <a:lnSpc>
                          <a:spcPct val="150000"/>
                        </a:lnSpc>
                        <a:spcBef>
                          <a:spcPts val="0"/>
                        </a:spcBef>
                        <a:spcAft>
                          <a:spcPts val="0"/>
                        </a:spcAft>
                      </a:pPr>
                      <a:r>
                        <a:rPr lang="en-US" sz="1600" dirty="0">
                          <a:effectLst/>
                          <a:latin typeface="+mn-lt"/>
                        </a:rPr>
                        <a:t>Penalties</a:t>
                      </a:r>
                      <a:endParaRPr lang="en-US" sz="1600" dirty="0">
                        <a:effectLst/>
                        <a:latin typeface="+mn-lt"/>
                        <a:ea typeface="Times New Roman"/>
                      </a:endParaRPr>
                    </a:p>
                  </a:txBody>
                  <a:tcPr marL="68580" marR="68580" marT="0" marB="0"/>
                </a:tc>
                <a:tc>
                  <a:txBody>
                    <a:bodyPr/>
                    <a:lstStyle/>
                    <a:p>
                      <a:pPr marL="0" marR="0" algn="ctr">
                        <a:lnSpc>
                          <a:spcPct val="150000"/>
                        </a:lnSpc>
                        <a:spcBef>
                          <a:spcPts val="0"/>
                        </a:spcBef>
                        <a:spcAft>
                          <a:spcPts val="0"/>
                        </a:spcAft>
                      </a:pPr>
                      <a:r>
                        <a:rPr lang="en-US" sz="1600" dirty="0">
                          <a:effectLst/>
                          <a:latin typeface="+mn-lt"/>
                        </a:rPr>
                        <a:t>Overhead</a:t>
                      </a:r>
                      <a:endParaRPr lang="en-US" sz="1600" dirty="0">
                        <a:effectLst/>
                        <a:latin typeface="+mn-lt"/>
                        <a:ea typeface="Times New Roman"/>
                      </a:endParaRPr>
                    </a:p>
                  </a:txBody>
                  <a:tcPr marL="68580" marR="68580" marT="0" marB="0"/>
                </a:tc>
                <a:tc>
                  <a:txBody>
                    <a:bodyPr/>
                    <a:lstStyle/>
                    <a:p>
                      <a:pPr marL="0" marR="0" algn="ctr">
                        <a:lnSpc>
                          <a:spcPct val="150000"/>
                        </a:lnSpc>
                        <a:spcBef>
                          <a:spcPts val="0"/>
                        </a:spcBef>
                        <a:spcAft>
                          <a:spcPts val="0"/>
                        </a:spcAft>
                      </a:pPr>
                      <a:r>
                        <a:rPr lang="en-US" sz="1600" dirty="0">
                          <a:effectLst/>
                          <a:latin typeface="+mn-lt"/>
                        </a:rPr>
                        <a:t>Total</a:t>
                      </a:r>
                      <a:endParaRPr lang="en-US" sz="1600" dirty="0">
                        <a:effectLst/>
                        <a:latin typeface="+mn-lt"/>
                        <a:ea typeface="Times New Roman"/>
                      </a:endParaRPr>
                    </a:p>
                  </a:txBody>
                  <a:tcPr marL="68580" marR="68580" marT="0" marB="0"/>
                </a:tc>
                <a:extLst>
                  <a:ext uri="{0D108BD9-81ED-4DB2-BD59-A6C34878D82A}">
                    <a16:rowId xmlns:a16="http://schemas.microsoft.com/office/drawing/2014/main" val="10000"/>
                  </a:ext>
                </a:extLst>
              </a:tr>
              <a:tr h="289534">
                <a:tc>
                  <a:txBody>
                    <a:bodyPr/>
                    <a:lstStyle/>
                    <a:p>
                      <a:pPr marL="0" marR="0" algn="l">
                        <a:lnSpc>
                          <a:spcPct val="150000"/>
                        </a:lnSpc>
                        <a:spcBef>
                          <a:spcPts val="0"/>
                        </a:spcBef>
                        <a:spcAft>
                          <a:spcPts val="0"/>
                        </a:spcAft>
                      </a:pPr>
                      <a:r>
                        <a:rPr lang="en-US" sz="1600" dirty="0">
                          <a:effectLst/>
                          <a:latin typeface="+mn-lt"/>
                        </a:rPr>
                        <a:t>21 </a:t>
                      </a:r>
                      <a:r>
                        <a:rPr lang="en-US" sz="1600" dirty="0" err="1">
                          <a:effectLst/>
                          <a:latin typeface="+mn-lt"/>
                        </a:rPr>
                        <a:t>wks</a:t>
                      </a:r>
                      <a:endParaRPr lang="en-US" sz="1600" dirty="0">
                        <a:effectLst/>
                        <a:latin typeface="+mn-lt"/>
                        <a:ea typeface="Times New Roman"/>
                      </a:endParaRPr>
                    </a:p>
                  </a:txBody>
                  <a:tcPr marL="68580" marR="68580" marT="0" marB="0"/>
                </a:tc>
                <a:tc>
                  <a:txBody>
                    <a:bodyPr/>
                    <a:lstStyle/>
                    <a:p>
                      <a:pPr marL="0" marR="0" algn="l">
                        <a:lnSpc>
                          <a:spcPct val="150000"/>
                        </a:lnSpc>
                        <a:spcBef>
                          <a:spcPts val="0"/>
                        </a:spcBef>
                        <a:spcAft>
                          <a:spcPts val="0"/>
                        </a:spcAft>
                      </a:pPr>
                      <a:endParaRPr lang="en-US" sz="1600" dirty="0">
                        <a:effectLst/>
                        <a:latin typeface="+mn-lt"/>
                        <a:ea typeface="Times New Roman"/>
                      </a:endParaRPr>
                    </a:p>
                  </a:txBody>
                  <a:tcPr marL="68580" marR="68580" marT="0" marB="0"/>
                </a:tc>
                <a:tc>
                  <a:txBody>
                    <a:bodyPr/>
                    <a:lstStyle/>
                    <a:p>
                      <a:pPr marL="0" marR="0" algn="r">
                        <a:lnSpc>
                          <a:spcPct val="150000"/>
                        </a:lnSpc>
                        <a:spcBef>
                          <a:spcPts val="0"/>
                        </a:spcBef>
                        <a:spcAft>
                          <a:spcPts val="0"/>
                        </a:spcAft>
                      </a:pPr>
                      <a:r>
                        <a:rPr lang="en-US" sz="1600" dirty="0">
                          <a:effectLst/>
                          <a:latin typeface="+mn-lt"/>
                        </a:rPr>
                        <a:t>37,500</a:t>
                      </a:r>
                      <a:endParaRPr lang="en-US" sz="1600" dirty="0">
                        <a:effectLst/>
                        <a:latin typeface="+mn-lt"/>
                        <a:ea typeface="Times New Roman"/>
                      </a:endParaRPr>
                    </a:p>
                  </a:txBody>
                  <a:tcPr marL="68580" marR="68580" marT="0" marB="0"/>
                </a:tc>
                <a:tc>
                  <a:txBody>
                    <a:bodyPr/>
                    <a:lstStyle/>
                    <a:p>
                      <a:pPr marL="0" marR="0" algn="r">
                        <a:lnSpc>
                          <a:spcPct val="150000"/>
                        </a:lnSpc>
                        <a:spcBef>
                          <a:spcPts val="0"/>
                        </a:spcBef>
                        <a:spcAft>
                          <a:spcPts val="0"/>
                        </a:spcAft>
                      </a:pPr>
                      <a:r>
                        <a:rPr lang="en-US" sz="1600" dirty="0">
                          <a:effectLst/>
                          <a:latin typeface="+mn-lt"/>
                        </a:rPr>
                        <a:t>10,000</a:t>
                      </a:r>
                      <a:endParaRPr lang="en-US" sz="1600" dirty="0">
                        <a:effectLst/>
                        <a:latin typeface="+mn-lt"/>
                        <a:ea typeface="Times New Roman"/>
                      </a:endParaRPr>
                    </a:p>
                  </a:txBody>
                  <a:tcPr marL="68580" marR="68580" marT="0" marB="0"/>
                </a:tc>
                <a:tc>
                  <a:txBody>
                    <a:bodyPr/>
                    <a:lstStyle/>
                    <a:p>
                      <a:pPr marL="0" marR="0" algn="r">
                        <a:lnSpc>
                          <a:spcPct val="150000"/>
                        </a:lnSpc>
                        <a:spcBef>
                          <a:spcPts val="0"/>
                        </a:spcBef>
                        <a:spcAft>
                          <a:spcPts val="0"/>
                        </a:spcAft>
                      </a:pPr>
                      <a:r>
                        <a:rPr lang="en-US" sz="1600" dirty="0">
                          <a:effectLst/>
                          <a:latin typeface="+mn-lt"/>
                        </a:rPr>
                        <a:t>10,500</a:t>
                      </a:r>
                      <a:endParaRPr lang="en-US" sz="1600" dirty="0">
                        <a:effectLst/>
                        <a:latin typeface="+mn-lt"/>
                        <a:ea typeface="Times New Roman"/>
                      </a:endParaRPr>
                    </a:p>
                  </a:txBody>
                  <a:tcPr marL="68580" marR="68580" marT="0" marB="0"/>
                </a:tc>
                <a:tc>
                  <a:txBody>
                    <a:bodyPr/>
                    <a:lstStyle/>
                    <a:p>
                      <a:pPr marL="0" marR="0" algn="r">
                        <a:lnSpc>
                          <a:spcPct val="150000"/>
                        </a:lnSpc>
                        <a:spcBef>
                          <a:spcPts val="0"/>
                        </a:spcBef>
                        <a:spcAft>
                          <a:spcPts val="0"/>
                        </a:spcAft>
                      </a:pPr>
                      <a:r>
                        <a:rPr lang="en-US" sz="1600" dirty="0">
                          <a:effectLst/>
                          <a:latin typeface="+mn-lt"/>
                        </a:rPr>
                        <a:t>58,000</a:t>
                      </a:r>
                      <a:endParaRPr lang="en-US" sz="1600" dirty="0">
                        <a:effectLst/>
                        <a:latin typeface="+mn-lt"/>
                        <a:ea typeface="Times New Roman"/>
                      </a:endParaRPr>
                    </a:p>
                  </a:txBody>
                  <a:tcPr marL="68580" marR="68580" marT="0" marB="0"/>
                </a:tc>
                <a:extLst>
                  <a:ext uri="{0D108BD9-81ED-4DB2-BD59-A6C34878D82A}">
                    <a16:rowId xmlns:a16="http://schemas.microsoft.com/office/drawing/2014/main" val="10001"/>
                  </a:ext>
                </a:extLst>
              </a:tr>
              <a:tr h="579067">
                <a:tc>
                  <a:txBody>
                    <a:bodyPr/>
                    <a:lstStyle/>
                    <a:p>
                      <a:pPr marL="0" marR="0" algn="l">
                        <a:lnSpc>
                          <a:spcPct val="150000"/>
                        </a:lnSpc>
                        <a:spcBef>
                          <a:spcPts val="0"/>
                        </a:spcBef>
                        <a:spcAft>
                          <a:spcPts val="0"/>
                        </a:spcAft>
                      </a:pPr>
                      <a:r>
                        <a:rPr lang="en-US" sz="1600" dirty="0">
                          <a:effectLst/>
                          <a:latin typeface="+mn-lt"/>
                        </a:rPr>
                        <a:t>20 </a:t>
                      </a:r>
                      <a:r>
                        <a:rPr lang="en-US" sz="1600" dirty="0" err="1">
                          <a:effectLst/>
                          <a:latin typeface="+mn-lt"/>
                        </a:rPr>
                        <a:t>wks</a:t>
                      </a:r>
                      <a:endParaRPr lang="en-US" sz="1600" dirty="0">
                        <a:effectLst/>
                        <a:latin typeface="+mn-lt"/>
                        <a:ea typeface="Times New Roman"/>
                      </a:endParaRPr>
                    </a:p>
                  </a:txBody>
                  <a:tcPr marL="68580" marR="68580" marT="0" marB="0"/>
                </a:tc>
                <a:tc>
                  <a:txBody>
                    <a:bodyPr/>
                    <a:lstStyle/>
                    <a:p>
                      <a:pPr marL="0" marR="0" algn="l">
                        <a:lnSpc>
                          <a:spcPct val="150000"/>
                        </a:lnSpc>
                        <a:spcBef>
                          <a:spcPts val="0"/>
                        </a:spcBef>
                        <a:spcAft>
                          <a:spcPts val="0"/>
                        </a:spcAft>
                      </a:pPr>
                      <a:r>
                        <a:rPr lang="en-US" sz="1600" dirty="0">
                          <a:effectLst/>
                          <a:latin typeface="+mn-lt"/>
                        </a:rPr>
                        <a:t>crash activity D by 1 </a:t>
                      </a:r>
                      <a:r>
                        <a:rPr lang="en-US" sz="1600" dirty="0" err="1">
                          <a:effectLst/>
                          <a:latin typeface="+mn-lt"/>
                        </a:rPr>
                        <a:t>wk</a:t>
                      </a:r>
                      <a:endParaRPr lang="en-US" sz="1600" dirty="0">
                        <a:effectLst/>
                        <a:latin typeface="+mn-lt"/>
                        <a:ea typeface="Times New Roman"/>
                      </a:endParaRPr>
                    </a:p>
                  </a:txBody>
                  <a:tcPr marL="68580" marR="68580" marT="0" marB="0"/>
                </a:tc>
                <a:tc>
                  <a:txBody>
                    <a:bodyPr/>
                    <a:lstStyle/>
                    <a:p>
                      <a:pPr marL="0" marR="0" algn="r">
                        <a:lnSpc>
                          <a:spcPct val="150000"/>
                        </a:lnSpc>
                        <a:spcBef>
                          <a:spcPts val="0"/>
                        </a:spcBef>
                        <a:spcAft>
                          <a:spcPts val="0"/>
                        </a:spcAft>
                      </a:pPr>
                      <a:r>
                        <a:rPr lang="en-US" sz="1600" dirty="0">
                          <a:effectLst/>
                          <a:latin typeface="+mn-lt"/>
                        </a:rPr>
                        <a:t>37,500 + </a:t>
                      </a:r>
                      <a:r>
                        <a:rPr lang="en-US" sz="1600" b="0" dirty="0">
                          <a:effectLst/>
                          <a:latin typeface="+mn-lt"/>
                        </a:rPr>
                        <a:t>2000</a:t>
                      </a:r>
                      <a:r>
                        <a:rPr lang="en-US" sz="1600" dirty="0">
                          <a:effectLst/>
                          <a:latin typeface="+mn-lt"/>
                        </a:rPr>
                        <a:t> = 39,500</a:t>
                      </a:r>
                      <a:endParaRPr lang="en-US" sz="1600" dirty="0">
                        <a:effectLst/>
                        <a:latin typeface="+mn-lt"/>
                        <a:ea typeface="Times New Roman"/>
                      </a:endParaRPr>
                    </a:p>
                  </a:txBody>
                  <a:tcPr marL="68580" marR="68580" marT="0" marB="0"/>
                </a:tc>
                <a:tc>
                  <a:txBody>
                    <a:bodyPr/>
                    <a:lstStyle/>
                    <a:p>
                      <a:pPr marL="0" marR="0" algn="r">
                        <a:lnSpc>
                          <a:spcPct val="150000"/>
                        </a:lnSpc>
                        <a:spcBef>
                          <a:spcPts val="0"/>
                        </a:spcBef>
                        <a:spcAft>
                          <a:spcPts val="0"/>
                        </a:spcAft>
                      </a:pPr>
                      <a:r>
                        <a:rPr lang="en-US" sz="1600" dirty="0">
                          <a:effectLst/>
                          <a:latin typeface="+mn-lt"/>
                        </a:rPr>
                        <a:t>5,000</a:t>
                      </a:r>
                      <a:endParaRPr lang="en-US" sz="1600" dirty="0">
                        <a:effectLst/>
                        <a:latin typeface="+mn-lt"/>
                        <a:ea typeface="Times New Roman"/>
                      </a:endParaRPr>
                    </a:p>
                  </a:txBody>
                  <a:tcPr marL="68580" marR="68580" marT="0" marB="0"/>
                </a:tc>
                <a:tc>
                  <a:txBody>
                    <a:bodyPr/>
                    <a:lstStyle/>
                    <a:p>
                      <a:pPr marL="0" marR="0" algn="r">
                        <a:lnSpc>
                          <a:spcPct val="150000"/>
                        </a:lnSpc>
                        <a:spcBef>
                          <a:spcPts val="0"/>
                        </a:spcBef>
                        <a:spcAft>
                          <a:spcPts val="0"/>
                        </a:spcAft>
                      </a:pPr>
                      <a:r>
                        <a:rPr lang="en-US" sz="1600" dirty="0">
                          <a:effectLst/>
                          <a:latin typeface="+mn-lt"/>
                        </a:rPr>
                        <a:t>10,000</a:t>
                      </a:r>
                      <a:endParaRPr lang="en-US" sz="1600" dirty="0">
                        <a:effectLst/>
                        <a:latin typeface="+mn-lt"/>
                        <a:ea typeface="Times New Roman"/>
                      </a:endParaRPr>
                    </a:p>
                  </a:txBody>
                  <a:tcPr marL="68580" marR="68580" marT="0" marB="0"/>
                </a:tc>
                <a:tc>
                  <a:txBody>
                    <a:bodyPr/>
                    <a:lstStyle/>
                    <a:p>
                      <a:pPr marL="0" marR="0" algn="r">
                        <a:lnSpc>
                          <a:spcPct val="150000"/>
                        </a:lnSpc>
                        <a:spcBef>
                          <a:spcPts val="0"/>
                        </a:spcBef>
                        <a:spcAft>
                          <a:spcPts val="0"/>
                        </a:spcAft>
                      </a:pPr>
                      <a:r>
                        <a:rPr lang="en-US" sz="1600" dirty="0">
                          <a:effectLst/>
                          <a:latin typeface="+mn-lt"/>
                          <a:ea typeface="Times New Roman"/>
                        </a:rPr>
                        <a:t>54,500</a:t>
                      </a:r>
                    </a:p>
                  </a:txBody>
                  <a:tcPr marL="68580" marR="68580" marT="0" marB="0"/>
                </a:tc>
                <a:extLst>
                  <a:ext uri="{0D108BD9-81ED-4DB2-BD59-A6C34878D82A}">
                    <a16:rowId xmlns:a16="http://schemas.microsoft.com/office/drawing/2014/main" val="10002"/>
                  </a:ext>
                </a:extLst>
              </a:tr>
              <a:tr h="579067">
                <a:tc>
                  <a:txBody>
                    <a:bodyPr/>
                    <a:lstStyle/>
                    <a:p>
                      <a:pPr marL="0" marR="0" algn="l">
                        <a:lnSpc>
                          <a:spcPct val="150000"/>
                        </a:lnSpc>
                        <a:spcBef>
                          <a:spcPts val="0"/>
                        </a:spcBef>
                        <a:spcAft>
                          <a:spcPts val="0"/>
                        </a:spcAft>
                      </a:pPr>
                      <a:r>
                        <a:rPr lang="en-US" sz="1600" dirty="0">
                          <a:effectLst/>
                          <a:latin typeface="+mn-lt"/>
                        </a:rPr>
                        <a:t>19</a:t>
                      </a:r>
                      <a:r>
                        <a:rPr lang="en-US" sz="1600" baseline="0" dirty="0">
                          <a:effectLst/>
                          <a:latin typeface="+mn-lt"/>
                        </a:rPr>
                        <a:t> </a:t>
                      </a:r>
                      <a:r>
                        <a:rPr lang="en-US" sz="1600" baseline="0" dirty="0" err="1">
                          <a:effectLst/>
                          <a:latin typeface="+mn-lt"/>
                        </a:rPr>
                        <a:t>wks</a:t>
                      </a:r>
                      <a:endParaRPr lang="en-US" sz="1600" dirty="0">
                        <a:effectLst/>
                        <a:latin typeface="+mn-lt"/>
                        <a:ea typeface="Times New Roman"/>
                      </a:endParaRPr>
                    </a:p>
                  </a:txBody>
                  <a:tcPr marL="68580" marR="68580" marT="0" marB="0"/>
                </a:tc>
                <a:tc>
                  <a:txBody>
                    <a:bodyPr/>
                    <a:lstStyle/>
                    <a:p>
                      <a:pPr marL="0" marR="0" algn="l">
                        <a:lnSpc>
                          <a:spcPct val="150000"/>
                        </a:lnSpc>
                        <a:spcBef>
                          <a:spcPts val="0"/>
                        </a:spcBef>
                        <a:spcAft>
                          <a:spcPts val="0"/>
                        </a:spcAft>
                      </a:pPr>
                      <a:r>
                        <a:rPr lang="en-US" sz="1600" dirty="0">
                          <a:effectLst/>
                          <a:latin typeface="+mn-lt"/>
                        </a:rPr>
                        <a:t>crash D by another </a:t>
                      </a:r>
                      <a:r>
                        <a:rPr lang="en-US" sz="1600" dirty="0" err="1">
                          <a:effectLst/>
                          <a:latin typeface="+mn-lt"/>
                        </a:rPr>
                        <a:t>wk</a:t>
                      </a:r>
                      <a:endParaRPr lang="en-US" sz="1600" dirty="0">
                        <a:effectLst/>
                        <a:latin typeface="+mn-lt"/>
                        <a:ea typeface="Times New Roman"/>
                      </a:endParaRPr>
                    </a:p>
                  </a:txBody>
                  <a:tcPr marL="68580" marR="68580" marT="0" marB="0"/>
                </a:tc>
                <a:tc>
                  <a:txBody>
                    <a:bodyPr/>
                    <a:lstStyle/>
                    <a:p>
                      <a:pPr marL="0" marR="0" algn="r">
                        <a:lnSpc>
                          <a:spcPct val="150000"/>
                        </a:lnSpc>
                        <a:spcBef>
                          <a:spcPts val="0"/>
                        </a:spcBef>
                        <a:spcAft>
                          <a:spcPts val="0"/>
                        </a:spcAft>
                        <a:tabLst>
                          <a:tab pos="2743200" algn="ctr"/>
                          <a:tab pos="5486400" algn="r"/>
                          <a:tab pos="457200" algn="l"/>
                        </a:tabLst>
                      </a:pPr>
                      <a:r>
                        <a:rPr lang="en-US" sz="1600" dirty="0">
                          <a:effectLst/>
                          <a:latin typeface="+mn-lt"/>
                        </a:rPr>
                        <a:t>39,500 + 2000 = 41,500</a:t>
                      </a:r>
                      <a:endParaRPr lang="en-US" sz="1600" dirty="0">
                        <a:effectLst/>
                        <a:latin typeface="+mn-lt"/>
                        <a:ea typeface="Times New Roman"/>
                      </a:endParaRPr>
                    </a:p>
                  </a:txBody>
                  <a:tcPr marL="68580" marR="68580" marT="0" marB="0"/>
                </a:tc>
                <a:tc>
                  <a:txBody>
                    <a:bodyPr/>
                    <a:lstStyle/>
                    <a:p>
                      <a:pPr marL="0" marR="0" algn="r">
                        <a:lnSpc>
                          <a:spcPct val="150000"/>
                        </a:lnSpc>
                        <a:spcBef>
                          <a:spcPts val="0"/>
                        </a:spcBef>
                        <a:spcAft>
                          <a:spcPts val="0"/>
                        </a:spcAft>
                      </a:pPr>
                      <a:r>
                        <a:rPr lang="en-US" sz="1600" dirty="0">
                          <a:effectLst/>
                          <a:latin typeface="+mn-lt"/>
                        </a:rPr>
                        <a:t>- 0 -</a:t>
                      </a:r>
                      <a:endParaRPr lang="en-US" sz="1600" dirty="0">
                        <a:effectLst/>
                        <a:latin typeface="+mn-lt"/>
                        <a:ea typeface="Times New Roman"/>
                      </a:endParaRPr>
                    </a:p>
                  </a:txBody>
                  <a:tcPr marL="68580" marR="68580" marT="0" marB="0"/>
                </a:tc>
                <a:tc>
                  <a:txBody>
                    <a:bodyPr/>
                    <a:lstStyle/>
                    <a:p>
                      <a:pPr marL="0" marR="0" algn="r">
                        <a:lnSpc>
                          <a:spcPct val="150000"/>
                        </a:lnSpc>
                        <a:spcBef>
                          <a:spcPts val="0"/>
                        </a:spcBef>
                        <a:spcAft>
                          <a:spcPts val="0"/>
                        </a:spcAft>
                      </a:pPr>
                      <a:r>
                        <a:rPr lang="en-US" sz="1600" dirty="0">
                          <a:effectLst/>
                          <a:latin typeface="+mn-lt"/>
                        </a:rPr>
                        <a:t>9,500</a:t>
                      </a:r>
                      <a:endParaRPr lang="en-US" sz="1600" dirty="0">
                        <a:effectLst/>
                        <a:latin typeface="+mn-lt"/>
                        <a:ea typeface="Times New Roman"/>
                      </a:endParaRPr>
                    </a:p>
                  </a:txBody>
                  <a:tcPr marL="68580" marR="68580" marT="0" marB="0"/>
                </a:tc>
                <a:tc>
                  <a:txBody>
                    <a:bodyPr/>
                    <a:lstStyle/>
                    <a:p>
                      <a:pPr marL="0" marR="0" algn="r">
                        <a:lnSpc>
                          <a:spcPct val="150000"/>
                        </a:lnSpc>
                        <a:spcBef>
                          <a:spcPts val="0"/>
                        </a:spcBef>
                        <a:spcAft>
                          <a:spcPts val="0"/>
                        </a:spcAft>
                      </a:pPr>
                      <a:r>
                        <a:rPr lang="en-US" sz="1600" dirty="0">
                          <a:effectLst/>
                          <a:latin typeface="+mn-lt"/>
                        </a:rPr>
                        <a:t>51,000</a:t>
                      </a:r>
                      <a:endParaRPr lang="en-US" sz="1600" dirty="0">
                        <a:effectLst/>
                        <a:latin typeface="+mn-lt"/>
                        <a:ea typeface="Times New Roman"/>
                      </a:endParaRPr>
                    </a:p>
                  </a:txBody>
                  <a:tcPr marL="68580" marR="68580" marT="0" marB="0"/>
                </a:tc>
                <a:extLst>
                  <a:ext uri="{0D108BD9-81ED-4DB2-BD59-A6C34878D82A}">
                    <a16:rowId xmlns:a16="http://schemas.microsoft.com/office/drawing/2014/main" val="10003"/>
                  </a:ext>
                </a:extLst>
              </a:tr>
              <a:tr h="579067">
                <a:tc>
                  <a:txBody>
                    <a:bodyPr/>
                    <a:lstStyle/>
                    <a:p>
                      <a:pPr marL="0" marR="0" algn="l">
                        <a:lnSpc>
                          <a:spcPct val="150000"/>
                        </a:lnSpc>
                        <a:spcBef>
                          <a:spcPts val="0"/>
                        </a:spcBef>
                        <a:spcAft>
                          <a:spcPts val="0"/>
                        </a:spcAft>
                      </a:pPr>
                      <a:r>
                        <a:rPr lang="en-US" sz="1600" dirty="0">
                          <a:effectLst/>
                          <a:latin typeface="+mn-lt"/>
                        </a:rPr>
                        <a:t>18 </a:t>
                      </a:r>
                      <a:r>
                        <a:rPr lang="en-US" sz="1600" dirty="0" err="1">
                          <a:effectLst/>
                          <a:latin typeface="+mn-lt"/>
                        </a:rPr>
                        <a:t>wks</a:t>
                      </a:r>
                      <a:endParaRPr lang="en-US" sz="1600" dirty="0">
                        <a:effectLst/>
                        <a:latin typeface="+mn-lt"/>
                        <a:ea typeface="Times New Roman"/>
                      </a:endParaRPr>
                    </a:p>
                  </a:txBody>
                  <a:tcPr marL="68580" marR="68580" marT="0" marB="0"/>
                </a:tc>
                <a:tc>
                  <a:txBody>
                    <a:bodyPr/>
                    <a:lstStyle/>
                    <a:p>
                      <a:pPr marL="0" marR="0" algn="l">
                        <a:lnSpc>
                          <a:spcPct val="150000"/>
                        </a:lnSpc>
                        <a:spcBef>
                          <a:spcPts val="0"/>
                        </a:spcBef>
                        <a:spcAft>
                          <a:spcPts val="0"/>
                        </a:spcAft>
                      </a:pPr>
                      <a:r>
                        <a:rPr lang="en-US" sz="1600" dirty="0">
                          <a:effectLst/>
                          <a:latin typeface="+mn-lt"/>
                        </a:rPr>
                        <a:t>crash E by one week</a:t>
                      </a:r>
                      <a:endParaRPr lang="en-US" sz="1600" dirty="0">
                        <a:effectLst/>
                        <a:latin typeface="+mn-lt"/>
                        <a:ea typeface="Times New Roman"/>
                      </a:endParaRPr>
                    </a:p>
                  </a:txBody>
                  <a:tcPr marL="68580" marR="68580" marT="0" marB="0"/>
                </a:tc>
                <a:tc>
                  <a:txBody>
                    <a:bodyPr/>
                    <a:lstStyle/>
                    <a:p>
                      <a:pPr marL="0" marR="0" algn="r">
                        <a:lnSpc>
                          <a:spcPct val="150000"/>
                        </a:lnSpc>
                        <a:spcBef>
                          <a:spcPts val="0"/>
                        </a:spcBef>
                        <a:spcAft>
                          <a:spcPts val="0"/>
                        </a:spcAft>
                      </a:pPr>
                      <a:r>
                        <a:rPr lang="en-US" sz="1600" dirty="0">
                          <a:effectLst/>
                          <a:latin typeface="+mn-lt"/>
                          <a:ea typeface="Times New Roman"/>
                        </a:rPr>
                        <a:t>41,500 + 2500 = 44,000</a:t>
                      </a:r>
                    </a:p>
                  </a:txBody>
                  <a:tcPr marL="68580" marR="68580" marT="0" marB="0"/>
                </a:tc>
                <a:tc>
                  <a:txBody>
                    <a:bodyPr/>
                    <a:lstStyle/>
                    <a:p>
                      <a:pPr marL="0" marR="0" algn="r">
                        <a:lnSpc>
                          <a:spcPct val="150000"/>
                        </a:lnSpc>
                        <a:spcBef>
                          <a:spcPts val="0"/>
                        </a:spcBef>
                        <a:spcAft>
                          <a:spcPts val="0"/>
                        </a:spcAft>
                      </a:pPr>
                      <a:r>
                        <a:rPr lang="en-US" sz="1600" dirty="0">
                          <a:effectLst/>
                          <a:latin typeface="+mn-lt"/>
                        </a:rPr>
                        <a:t>- 0 -</a:t>
                      </a:r>
                      <a:endParaRPr lang="en-US" sz="1600" dirty="0">
                        <a:effectLst/>
                        <a:latin typeface="+mn-lt"/>
                        <a:ea typeface="Times New Roman"/>
                      </a:endParaRPr>
                    </a:p>
                  </a:txBody>
                  <a:tcPr marL="68580" marR="68580" marT="0" marB="0"/>
                </a:tc>
                <a:tc>
                  <a:txBody>
                    <a:bodyPr/>
                    <a:lstStyle/>
                    <a:p>
                      <a:pPr marL="0" marR="0" algn="r">
                        <a:lnSpc>
                          <a:spcPct val="150000"/>
                        </a:lnSpc>
                        <a:spcBef>
                          <a:spcPts val="0"/>
                        </a:spcBef>
                        <a:spcAft>
                          <a:spcPts val="0"/>
                        </a:spcAft>
                      </a:pPr>
                      <a:r>
                        <a:rPr lang="en-US" sz="1600" dirty="0">
                          <a:effectLst/>
                          <a:latin typeface="+mn-lt"/>
                        </a:rPr>
                        <a:t>9,000</a:t>
                      </a:r>
                      <a:endParaRPr lang="en-US" sz="1600" dirty="0">
                        <a:effectLst/>
                        <a:latin typeface="+mn-lt"/>
                        <a:ea typeface="Times New Roman"/>
                      </a:endParaRPr>
                    </a:p>
                  </a:txBody>
                  <a:tcPr marL="68580" marR="68580" marT="0" marB="0"/>
                </a:tc>
                <a:tc>
                  <a:txBody>
                    <a:bodyPr/>
                    <a:lstStyle/>
                    <a:p>
                      <a:pPr marL="0" marR="0" algn="r">
                        <a:lnSpc>
                          <a:spcPct val="150000"/>
                        </a:lnSpc>
                        <a:spcBef>
                          <a:spcPts val="0"/>
                        </a:spcBef>
                        <a:spcAft>
                          <a:spcPts val="0"/>
                        </a:spcAft>
                      </a:pPr>
                      <a:r>
                        <a:rPr lang="en-US" sz="1600" dirty="0">
                          <a:effectLst/>
                          <a:latin typeface="+mn-lt"/>
                        </a:rPr>
                        <a:t>53,000</a:t>
                      </a:r>
                      <a:endParaRPr lang="en-US" sz="1600" dirty="0">
                        <a:effectLst/>
                        <a:latin typeface="+mn-lt"/>
                        <a:ea typeface="Times New Roman"/>
                      </a:endParaRPr>
                    </a:p>
                  </a:txBody>
                  <a:tcPr marL="68580" marR="68580" marT="0" marB="0"/>
                </a:tc>
                <a:extLst>
                  <a:ext uri="{0D108BD9-81ED-4DB2-BD59-A6C34878D82A}">
                    <a16:rowId xmlns:a16="http://schemas.microsoft.com/office/drawing/2014/main" val="10004"/>
                  </a:ext>
                </a:extLst>
              </a:tr>
              <a:tr h="579067">
                <a:tc>
                  <a:txBody>
                    <a:bodyPr/>
                    <a:lstStyle/>
                    <a:p>
                      <a:pPr marL="0" marR="0" algn="l">
                        <a:lnSpc>
                          <a:spcPct val="150000"/>
                        </a:lnSpc>
                        <a:spcBef>
                          <a:spcPts val="0"/>
                        </a:spcBef>
                        <a:spcAft>
                          <a:spcPts val="0"/>
                        </a:spcAft>
                      </a:pPr>
                      <a:r>
                        <a:rPr lang="en-US" sz="1600" dirty="0">
                          <a:effectLst/>
                          <a:latin typeface="+mn-lt"/>
                        </a:rPr>
                        <a:t>17 </a:t>
                      </a:r>
                      <a:r>
                        <a:rPr lang="en-US" sz="1600" dirty="0" err="1">
                          <a:effectLst/>
                          <a:latin typeface="+mn-lt"/>
                        </a:rPr>
                        <a:t>wks</a:t>
                      </a:r>
                      <a:endParaRPr lang="en-US" sz="1600" dirty="0">
                        <a:effectLst/>
                        <a:latin typeface="+mn-lt"/>
                        <a:ea typeface="Times New Roman"/>
                      </a:endParaRPr>
                    </a:p>
                  </a:txBody>
                  <a:tcPr marL="68580" marR="68580" marT="0" marB="0"/>
                </a:tc>
                <a:tc>
                  <a:txBody>
                    <a:bodyPr/>
                    <a:lstStyle/>
                    <a:p>
                      <a:pPr marL="0" marR="0" algn="l">
                        <a:lnSpc>
                          <a:spcPct val="150000"/>
                        </a:lnSpc>
                        <a:spcBef>
                          <a:spcPts val="0"/>
                        </a:spcBef>
                        <a:spcAft>
                          <a:spcPts val="0"/>
                        </a:spcAft>
                      </a:pPr>
                      <a:r>
                        <a:rPr lang="en-US" sz="1600" dirty="0">
                          <a:effectLst/>
                          <a:latin typeface="+mn-lt"/>
                        </a:rPr>
                        <a:t>crash</a:t>
                      </a:r>
                      <a:r>
                        <a:rPr lang="en-US" sz="1600" baseline="0" dirty="0">
                          <a:effectLst/>
                          <a:latin typeface="+mn-lt"/>
                        </a:rPr>
                        <a:t> G by one week</a:t>
                      </a:r>
                      <a:endParaRPr lang="en-US" sz="1600" dirty="0">
                        <a:effectLst/>
                        <a:latin typeface="+mn-lt"/>
                        <a:ea typeface="Times New Roman"/>
                      </a:endParaRPr>
                    </a:p>
                  </a:txBody>
                  <a:tcPr marL="68580" marR="68580" marT="0" marB="0"/>
                </a:tc>
                <a:tc>
                  <a:txBody>
                    <a:bodyPr/>
                    <a:lstStyle/>
                    <a:p>
                      <a:pPr marL="0" marR="0" algn="r">
                        <a:lnSpc>
                          <a:spcPct val="150000"/>
                        </a:lnSpc>
                        <a:spcBef>
                          <a:spcPts val="0"/>
                        </a:spcBef>
                        <a:spcAft>
                          <a:spcPts val="0"/>
                        </a:spcAft>
                      </a:pPr>
                      <a:r>
                        <a:rPr lang="en-US" sz="1600" dirty="0">
                          <a:effectLst/>
                          <a:latin typeface="+mn-lt"/>
                          <a:ea typeface="Times New Roman"/>
                        </a:rPr>
                        <a:t>44,000 + 2,500 = 46,500 </a:t>
                      </a:r>
                    </a:p>
                  </a:txBody>
                  <a:tcPr marL="68580" marR="68580" marT="0" marB="0"/>
                </a:tc>
                <a:tc>
                  <a:txBody>
                    <a:bodyPr/>
                    <a:lstStyle/>
                    <a:p>
                      <a:pPr marL="0" marR="0" algn="r">
                        <a:lnSpc>
                          <a:spcPct val="150000"/>
                        </a:lnSpc>
                        <a:spcBef>
                          <a:spcPts val="0"/>
                        </a:spcBef>
                        <a:spcAft>
                          <a:spcPts val="0"/>
                        </a:spcAft>
                      </a:pPr>
                      <a:r>
                        <a:rPr lang="en-US" sz="1600" dirty="0">
                          <a:effectLst/>
                          <a:latin typeface="+mn-lt"/>
                        </a:rPr>
                        <a:t>- 0 -</a:t>
                      </a:r>
                      <a:endParaRPr lang="en-US" sz="1600" dirty="0">
                        <a:effectLst/>
                        <a:latin typeface="+mn-lt"/>
                        <a:ea typeface="Times New Roman"/>
                      </a:endParaRPr>
                    </a:p>
                  </a:txBody>
                  <a:tcPr marL="68580" marR="68580" marT="0" marB="0"/>
                </a:tc>
                <a:tc>
                  <a:txBody>
                    <a:bodyPr/>
                    <a:lstStyle/>
                    <a:p>
                      <a:pPr marL="0" marR="0" algn="r">
                        <a:lnSpc>
                          <a:spcPct val="150000"/>
                        </a:lnSpc>
                        <a:spcBef>
                          <a:spcPts val="0"/>
                        </a:spcBef>
                        <a:spcAft>
                          <a:spcPts val="0"/>
                        </a:spcAft>
                      </a:pPr>
                      <a:r>
                        <a:rPr lang="en-US" sz="1600" dirty="0">
                          <a:effectLst/>
                          <a:latin typeface="+mn-lt"/>
                        </a:rPr>
                        <a:t>8,500</a:t>
                      </a:r>
                      <a:endParaRPr lang="en-US" sz="1600" dirty="0">
                        <a:effectLst/>
                        <a:latin typeface="+mn-lt"/>
                        <a:ea typeface="Times New Roman"/>
                      </a:endParaRPr>
                    </a:p>
                  </a:txBody>
                  <a:tcPr marL="68580" marR="68580" marT="0" marB="0"/>
                </a:tc>
                <a:tc>
                  <a:txBody>
                    <a:bodyPr/>
                    <a:lstStyle/>
                    <a:p>
                      <a:pPr marL="0" marR="0" algn="r">
                        <a:lnSpc>
                          <a:spcPct val="150000"/>
                        </a:lnSpc>
                        <a:spcBef>
                          <a:spcPts val="0"/>
                        </a:spcBef>
                        <a:spcAft>
                          <a:spcPts val="0"/>
                        </a:spcAft>
                      </a:pPr>
                      <a:r>
                        <a:rPr lang="en-US" sz="1600" dirty="0">
                          <a:effectLst/>
                          <a:latin typeface="+mn-lt"/>
                        </a:rPr>
                        <a:t>55,000</a:t>
                      </a:r>
                      <a:endParaRPr lang="en-US" sz="1600" dirty="0">
                        <a:effectLst/>
                        <a:latin typeface="+mn-lt"/>
                        <a:ea typeface="Times New Roman"/>
                      </a:endParaRPr>
                    </a:p>
                  </a:txBody>
                  <a:tcPr marL="68580" marR="68580" marT="0" marB="0"/>
                </a:tc>
                <a:extLst>
                  <a:ext uri="{0D108BD9-81ED-4DB2-BD59-A6C34878D82A}">
                    <a16:rowId xmlns:a16="http://schemas.microsoft.com/office/drawing/2014/main" val="10005"/>
                  </a:ext>
                </a:extLst>
              </a:tr>
              <a:tr h="410688">
                <a:tc>
                  <a:txBody>
                    <a:bodyPr/>
                    <a:lstStyle/>
                    <a:p>
                      <a:pPr marL="0" marR="0" algn="l">
                        <a:lnSpc>
                          <a:spcPct val="150000"/>
                        </a:lnSpc>
                        <a:spcBef>
                          <a:spcPts val="0"/>
                        </a:spcBef>
                        <a:spcAft>
                          <a:spcPts val="0"/>
                        </a:spcAft>
                      </a:pPr>
                      <a:r>
                        <a:rPr lang="en-US" sz="1600" dirty="0">
                          <a:effectLst/>
                          <a:latin typeface="+mn-lt"/>
                          <a:ea typeface="Times New Roman"/>
                        </a:rPr>
                        <a:t>16 </a:t>
                      </a:r>
                      <a:r>
                        <a:rPr lang="en-US" sz="1600" dirty="0" err="1">
                          <a:effectLst/>
                          <a:latin typeface="+mn-lt"/>
                          <a:ea typeface="Times New Roman"/>
                        </a:rPr>
                        <a:t>wks</a:t>
                      </a:r>
                      <a:endParaRPr lang="en-US" sz="1600" dirty="0">
                        <a:effectLst/>
                        <a:latin typeface="+mn-lt"/>
                        <a:ea typeface="Times New Roman"/>
                      </a:endParaRPr>
                    </a:p>
                  </a:txBody>
                  <a:tcPr marL="68580" marR="68580" marT="0" marB="0"/>
                </a:tc>
                <a:tc>
                  <a:txBody>
                    <a:bodyPr/>
                    <a:lstStyle/>
                    <a:p>
                      <a:pPr marL="0" marR="0" algn="l">
                        <a:lnSpc>
                          <a:spcPct val="150000"/>
                        </a:lnSpc>
                        <a:spcBef>
                          <a:spcPts val="0"/>
                        </a:spcBef>
                        <a:spcAft>
                          <a:spcPts val="0"/>
                        </a:spcAft>
                      </a:pPr>
                      <a:r>
                        <a:rPr lang="en-US" sz="1600" baseline="0" dirty="0">
                          <a:effectLst/>
                          <a:latin typeface="+mn-lt"/>
                          <a:ea typeface="Times New Roman"/>
                        </a:rPr>
                        <a:t>crash B by one week</a:t>
                      </a:r>
                      <a:endParaRPr lang="en-US" sz="1600" dirty="0">
                        <a:effectLst/>
                        <a:latin typeface="+mn-lt"/>
                        <a:ea typeface="Times New Roman"/>
                      </a:endParaRPr>
                    </a:p>
                  </a:txBody>
                  <a:tcPr marL="68580" marR="68580" marT="0" marB="0"/>
                </a:tc>
                <a:tc>
                  <a:txBody>
                    <a:bodyPr/>
                    <a:lstStyle/>
                    <a:p>
                      <a:pPr marL="0" marR="0" algn="r">
                        <a:lnSpc>
                          <a:spcPct val="150000"/>
                        </a:lnSpc>
                        <a:spcBef>
                          <a:spcPts val="0"/>
                        </a:spcBef>
                        <a:spcAft>
                          <a:spcPts val="0"/>
                        </a:spcAft>
                      </a:pPr>
                      <a:r>
                        <a:rPr lang="en-US" sz="1600" dirty="0">
                          <a:effectLst/>
                          <a:latin typeface="+mn-lt"/>
                          <a:ea typeface="Times New Roman"/>
                        </a:rPr>
                        <a:t>46,500 + 3,000 = 49,500</a:t>
                      </a:r>
                    </a:p>
                  </a:txBody>
                  <a:tcPr marL="68580" marR="68580" marT="0" marB="0"/>
                </a:tc>
                <a:tc>
                  <a:txBody>
                    <a:bodyPr/>
                    <a:lstStyle/>
                    <a:p>
                      <a:pPr marL="0" marR="0" algn="r">
                        <a:lnSpc>
                          <a:spcPct val="150000"/>
                        </a:lnSpc>
                        <a:spcBef>
                          <a:spcPts val="0"/>
                        </a:spcBef>
                        <a:spcAft>
                          <a:spcPts val="0"/>
                        </a:spcAft>
                      </a:pPr>
                      <a:r>
                        <a:rPr lang="en-US" sz="1600" dirty="0">
                          <a:effectLst/>
                          <a:latin typeface="+mn-lt"/>
                          <a:ea typeface="Times New Roman"/>
                        </a:rPr>
                        <a:t>0</a:t>
                      </a:r>
                    </a:p>
                  </a:txBody>
                  <a:tcPr marL="68580" marR="68580" marT="0" marB="0"/>
                </a:tc>
                <a:tc>
                  <a:txBody>
                    <a:bodyPr/>
                    <a:lstStyle/>
                    <a:p>
                      <a:pPr marL="0" marR="0" algn="r">
                        <a:lnSpc>
                          <a:spcPct val="150000"/>
                        </a:lnSpc>
                        <a:spcBef>
                          <a:spcPts val="0"/>
                        </a:spcBef>
                        <a:spcAft>
                          <a:spcPts val="0"/>
                        </a:spcAft>
                      </a:pPr>
                      <a:r>
                        <a:rPr lang="en-US" sz="1600" dirty="0">
                          <a:effectLst/>
                          <a:latin typeface="+mn-lt"/>
                          <a:ea typeface="Times New Roman"/>
                        </a:rPr>
                        <a:t>8,000</a:t>
                      </a:r>
                    </a:p>
                  </a:txBody>
                  <a:tcPr marL="68580" marR="68580" marT="0" marB="0"/>
                </a:tc>
                <a:tc>
                  <a:txBody>
                    <a:bodyPr/>
                    <a:lstStyle/>
                    <a:p>
                      <a:pPr marL="0" marR="0" algn="r">
                        <a:lnSpc>
                          <a:spcPct val="150000"/>
                        </a:lnSpc>
                        <a:spcBef>
                          <a:spcPts val="0"/>
                        </a:spcBef>
                        <a:spcAft>
                          <a:spcPts val="0"/>
                        </a:spcAft>
                      </a:pPr>
                      <a:r>
                        <a:rPr lang="en-US" sz="1600" dirty="0">
                          <a:effectLst/>
                          <a:latin typeface="+mn-lt"/>
                          <a:ea typeface="Times New Roman"/>
                        </a:rPr>
                        <a:t>57,500</a:t>
                      </a:r>
                    </a:p>
                  </a:txBody>
                  <a:tcPr marL="68580" marR="68580" marT="0" marB="0"/>
                </a:tc>
                <a:extLst>
                  <a:ext uri="{0D108BD9-81ED-4DB2-BD59-A6C34878D82A}">
                    <a16:rowId xmlns:a16="http://schemas.microsoft.com/office/drawing/2014/main" val="10006"/>
                  </a:ext>
                </a:extLst>
              </a:tr>
            </a:tbl>
          </a:graphicData>
        </a:graphic>
      </p:graphicFrame>
      <p:sp>
        <p:nvSpPr>
          <p:cNvPr id="5" name="TextBox 4"/>
          <p:cNvSpPr txBox="1"/>
          <p:nvPr/>
        </p:nvSpPr>
        <p:spPr>
          <a:xfrm>
            <a:off x="6799384" y="232704"/>
            <a:ext cx="2039816" cy="12003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CA" dirty="0"/>
              <a:t>Later we will discuss guidelines on choosing one vs the other</a:t>
            </a:r>
          </a:p>
        </p:txBody>
      </p:sp>
    </p:spTree>
    <p:extLst>
      <p:ext uri="{BB962C8B-B14F-4D97-AF65-F5344CB8AC3E}">
        <p14:creationId xmlns:p14="http://schemas.microsoft.com/office/powerpoint/2010/main" val="4092533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69A5BCD8-3C73-4BB2-BAFD-61A9D03C4A54}" type="slidenum">
              <a:rPr lang="en-US" smtClean="0"/>
              <a:pPr>
                <a:defRPr/>
              </a:pPr>
              <a:t>35</a:t>
            </a:fld>
            <a:endParaRPr lang="en-US" dirty="0"/>
          </a:p>
        </p:txBody>
      </p:sp>
      <p:sp>
        <p:nvSpPr>
          <p:cNvPr id="21" name="Rectangle 20"/>
          <p:cNvSpPr/>
          <p:nvPr/>
        </p:nvSpPr>
        <p:spPr>
          <a:xfrm>
            <a:off x="417203" y="5113441"/>
            <a:ext cx="8610600" cy="923330"/>
          </a:xfrm>
          <a:prstGeom prst="rect">
            <a:avLst/>
          </a:prstGeom>
        </p:spPr>
        <p:txBody>
          <a:bodyPr wrap="square">
            <a:spAutoFit/>
          </a:bodyPr>
          <a:lstStyle/>
          <a:p>
            <a:r>
              <a:rPr lang="en-US" dirty="0"/>
              <a:t>Note: if there were no penalties, there would not be a cost basis for crashing the project.  It may still be appropriate given other project information such as a risk of loosing resources on the project if the project takes too long.</a:t>
            </a:r>
          </a:p>
        </p:txBody>
      </p:sp>
      <p:sp>
        <p:nvSpPr>
          <p:cNvPr id="7" name="Action Button: Help 6">
            <a:hlinkClick r:id="" action="ppaction://noaction" highlightClick="1"/>
          </p:cNvPr>
          <p:cNvSpPr/>
          <p:nvPr/>
        </p:nvSpPr>
        <p:spPr>
          <a:xfrm>
            <a:off x="6549056" y="889831"/>
            <a:ext cx="1821901" cy="2602468"/>
          </a:xfrm>
          <a:prstGeom prst="actionButtonHelp">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This chart is </a:t>
            </a:r>
            <a:r>
              <a:rPr lang="en-US" sz="2400" b="1" dirty="0">
                <a:solidFill>
                  <a:srgbClr val="FF0000"/>
                </a:solidFill>
              </a:rPr>
              <a:t>not</a:t>
            </a:r>
            <a:r>
              <a:rPr lang="en-US" sz="2400" dirty="0"/>
              <a:t> elapsed time of a project, it represents what?</a:t>
            </a:r>
          </a:p>
        </p:txBody>
      </p:sp>
      <p:sp>
        <p:nvSpPr>
          <p:cNvPr id="4" name="TextBox 3"/>
          <p:cNvSpPr txBox="1"/>
          <p:nvPr/>
        </p:nvSpPr>
        <p:spPr>
          <a:xfrm>
            <a:off x="1005887" y="198020"/>
            <a:ext cx="5893976"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2400" dirty="0"/>
              <a:t>This chart is only </a:t>
            </a:r>
            <a:r>
              <a:rPr lang="en-US" sz="2400" b="1" dirty="0">
                <a:solidFill>
                  <a:srgbClr val="FF0000"/>
                </a:solidFill>
              </a:rPr>
              <a:t>approximately</a:t>
            </a:r>
            <a:r>
              <a:rPr lang="en-US" sz="2400" dirty="0"/>
              <a:t> to scale</a:t>
            </a:r>
          </a:p>
        </p:txBody>
      </p:sp>
      <p:grpSp>
        <p:nvGrpSpPr>
          <p:cNvPr id="13" name="Group 12"/>
          <p:cNvGrpSpPr/>
          <p:nvPr/>
        </p:nvGrpSpPr>
        <p:grpSpPr>
          <a:xfrm>
            <a:off x="858074" y="889831"/>
            <a:ext cx="5314950" cy="4010025"/>
            <a:chOff x="1295400" y="985285"/>
            <a:chExt cx="5314950" cy="4010025"/>
          </a:xfrm>
        </p:grpSpPr>
        <p:pic>
          <p:nvPicPr>
            <p:cNvPr id="309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985285"/>
              <a:ext cx="531495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rot="1325027">
              <a:off x="2763213" y="2198782"/>
              <a:ext cx="3634996" cy="876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3265375" y="1518685"/>
              <a:ext cx="2602025" cy="144780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5334000" y="4016537"/>
              <a:ext cx="594527" cy="462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0" name="Straight Connector 9"/>
            <p:cNvCxnSpPr/>
            <p:nvPr/>
          </p:nvCxnSpPr>
          <p:spPr>
            <a:xfrm flipV="1">
              <a:off x="5159829" y="3961273"/>
              <a:ext cx="707571" cy="517488"/>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0175" y="6030847"/>
            <a:ext cx="999831" cy="707197"/>
          </a:xfrm>
          <a:prstGeom prst="rect">
            <a:avLst/>
          </a:prstGeom>
        </p:spPr>
      </p:pic>
    </p:spTree>
    <p:extLst>
      <p:ext uri="{BB962C8B-B14F-4D97-AF65-F5344CB8AC3E}">
        <p14:creationId xmlns:p14="http://schemas.microsoft.com/office/powerpoint/2010/main" val="2870499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34" y="772634"/>
            <a:ext cx="531495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p:nvSpPr>
        <p:spPr>
          <a:xfrm rot="1325027">
            <a:off x="1497947" y="1986131"/>
            <a:ext cx="3634996" cy="876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2000109" y="1306034"/>
            <a:ext cx="2348318" cy="118110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068734" y="3803886"/>
            <a:ext cx="594527" cy="462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3" name="Straight Connector 22"/>
          <p:cNvCxnSpPr>
            <a:endCxn id="22" idx="0"/>
          </p:cNvCxnSpPr>
          <p:nvPr/>
        </p:nvCxnSpPr>
        <p:spPr>
          <a:xfrm flipV="1">
            <a:off x="3894563" y="3803886"/>
            <a:ext cx="471435" cy="462224"/>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801300" y="809452"/>
            <a:ext cx="3062760" cy="3186078"/>
          </a:xfrm>
        </p:spPr>
        <p:style>
          <a:lnRef idx="2">
            <a:schemeClr val="accent6">
              <a:shade val="50000"/>
            </a:schemeClr>
          </a:lnRef>
          <a:fillRef idx="1">
            <a:schemeClr val="accent6"/>
          </a:fillRef>
          <a:effectRef idx="0">
            <a:schemeClr val="accent6"/>
          </a:effectRef>
          <a:fontRef idx="minor">
            <a:schemeClr val="lt1"/>
          </a:fontRef>
        </p:style>
        <p:txBody>
          <a:bodyPr/>
          <a:lstStyle/>
          <a:p>
            <a:r>
              <a:rPr lang="en-CA" sz="1600" dirty="0"/>
              <a:t>Total costs = </a:t>
            </a:r>
            <a:br>
              <a:rPr lang="en-CA" sz="1600" dirty="0"/>
            </a:br>
            <a:r>
              <a:rPr lang="en-CA" sz="1600" dirty="0"/>
              <a:t>Direct + Overhead + Penalties</a:t>
            </a:r>
          </a:p>
          <a:p>
            <a:r>
              <a:rPr lang="en-CA" sz="1600" dirty="0"/>
              <a:t>Direct costs typically are the Activity costs</a:t>
            </a:r>
          </a:p>
          <a:p>
            <a:r>
              <a:rPr lang="en-CA" sz="1600" dirty="0"/>
              <a:t>Overhead might include costs not in the Activities, such as rental of the office space or the PM’s cost.</a:t>
            </a:r>
          </a:p>
          <a:p>
            <a:r>
              <a:rPr lang="en-CA" sz="1600" dirty="0"/>
              <a:t>Penalty is typically a late penalty charged by the customer.</a:t>
            </a:r>
          </a:p>
        </p:txBody>
      </p:sp>
      <p:sp>
        <p:nvSpPr>
          <p:cNvPr id="2" name="Title 1"/>
          <p:cNvSpPr>
            <a:spLocks noGrp="1"/>
          </p:cNvSpPr>
          <p:nvPr>
            <p:ph type="title"/>
          </p:nvPr>
        </p:nvSpPr>
        <p:spPr>
          <a:xfrm>
            <a:off x="404446" y="7145"/>
            <a:ext cx="8229600" cy="1143000"/>
          </a:xfrm>
        </p:spPr>
        <p:txBody>
          <a:bodyPr/>
          <a:lstStyle/>
          <a:p>
            <a:r>
              <a:rPr lang="en-CA" dirty="0"/>
              <a:t>Calculating Total Cost with Penalties</a:t>
            </a:r>
          </a:p>
        </p:txBody>
      </p:sp>
      <p:sp>
        <p:nvSpPr>
          <p:cNvPr id="4" name="Slide Number Placeholder 3"/>
          <p:cNvSpPr>
            <a:spLocks noGrp="1"/>
          </p:cNvSpPr>
          <p:nvPr>
            <p:ph type="sldNum" sz="quarter" idx="10"/>
          </p:nvPr>
        </p:nvSpPr>
        <p:spPr/>
        <p:txBody>
          <a:bodyPr/>
          <a:lstStyle/>
          <a:p>
            <a:pPr>
              <a:defRPr/>
            </a:pPr>
            <a:fld id="{768512B9-6F41-4303-AF80-03909818F8E6}" type="slidenum">
              <a:rPr lang="en-US" smtClean="0"/>
              <a:pPr>
                <a:defRPr/>
              </a:pPr>
              <a:t>36</a:t>
            </a:fld>
            <a:endParaRPr lang="en-US" dirty="0"/>
          </a:p>
        </p:txBody>
      </p:sp>
      <p:sp>
        <p:nvSpPr>
          <p:cNvPr id="9" name="Left Brace 8"/>
          <p:cNvSpPr/>
          <p:nvPr/>
        </p:nvSpPr>
        <p:spPr>
          <a:xfrm>
            <a:off x="4219472" y="3803886"/>
            <a:ext cx="104369" cy="480603"/>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Left Brace 9"/>
          <p:cNvSpPr/>
          <p:nvPr/>
        </p:nvSpPr>
        <p:spPr>
          <a:xfrm>
            <a:off x="4119827" y="3747746"/>
            <a:ext cx="99644" cy="540000"/>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1" name="Left Brace 10"/>
          <p:cNvSpPr/>
          <p:nvPr/>
        </p:nvSpPr>
        <p:spPr>
          <a:xfrm>
            <a:off x="4011389" y="2487135"/>
            <a:ext cx="108437" cy="1790404"/>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3" name="Straight Connector 12"/>
          <p:cNvCxnSpPr/>
          <p:nvPr/>
        </p:nvCxnSpPr>
        <p:spPr>
          <a:xfrm>
            <a:off x="4348427" y="1236489"/>
            <a:ext cx="0" cy="3591544"/>
          </a:xfrm>
          <a:prstGeom prst="line">
            <a:avLst/>
          </a:prstGeom>
          <a:ln w="2222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63569" y="4897578"/>
            <a:ext cx="1852222" cy="523220"/>
          </a:xfrm>
          <a:prstGeom prst="rect">
            <a:avLst/>
          </a:prstGeom>
          <a:noFill/>
        </p:spPr>
        <p:txBody>
          <a:bodyPr wrap="square" rtlCol="0">
            <a:spAutoFit/>
          </a:bodyPr>
          <a:lstStyle/>
          <a:p>
            <a:pPr algn="ctr"/>
            <a:r>
              <a:rPr lang="en-CA" sz="1400" b="1" dirty="0">
                <a:solidFill>
                  <a:srgbClr val="FF0000"/>
                </a:solidFill>
              </a:rPr>
              <a:t>Example, </a:t>
            </a:r>
            <a:br>
              <a:rPr lang="en-CA" sz="1400" b="1" dirty="0">
                <a:solidFill>
                  <a:srgbClr val="FF0000"/>
                </a:solidFill>
              </a:rPr>
            </a:br>
            <a:r>
              <a:rPr lang="en-CA" sz="1400" b="1" dirty="0">
                <a:solidFill>
                  <a:srgbClr val="FF0000"/>
                </a:solidFill>
              </a:rPr>
              <a:t>costs at  21 weeks</a:t>
            </a:r>
          </a:p>
        </p:txBody>
      </p:sp>
      <p:pic>
        <p:nvPicPr>
          <p:cNvPr id="15" name="Picture 3" descr="FG_10_013"/>
          <p:cNvPicPr>
            <a:picLocks noChangeAspect="1" noChangeArrowheads="1"/>
          </p:cNvPicPr>
          <p:nvPr/>
        </p:nvPicPr>
        <p:blipFill>
          <a:blip r:embed="rId3"/>
          <a:srcRect/>
          <a:stretch>
            <a:fillRect/>
          </a:stretch>
        </p:blipFill>
        <p:spPr bwMode="auto">
          <a:xfrm>
            <a:off x="5531149" y="4168688"/>
            <a:ext cx="3155651" cy="2370224"/>
          </a:xfrm>
          <a:prstGeom prst="rect">
            <a:avLst/>
          </a:prstGeom>
          <a:noFill/>
          <a:ln w="9525">
            <a:noFill/>
            <a:miter lim="800000"/>
            <a:headEnd/>
            <a:tailEnd/>
          </a:ln>
        </p:spPr>
      </p:pic>
      <p:sp>
        <p:nvSpPr>
          <p:cNvPr id="17" name="Content Placeholder 2"/>
          <p:cNvSpPr txBox="1">
            <a:spLocks/>
          </p:cNvSpPr>
          <p:nvPr/>
        </p:nvSpPr>
        <p:spPr bwMode="auto">
          <a:xfrm>
            <a:off x="1832093" y="5710873"/>
            <a:ext cx="3891744" cy="828039"/>
          </a:xfrm>
          <a:prstGeom prst="rect">
            <a:avLst/>
          </a:prstGeom>
          <a:ln w="25400" cap="flat" cmpd="sng" algn="ctr">
            <a:solidFill>
              <a:schemeClr val="accent6">
                <a:shade val="50000"/>
              </a:schemeClr>
            </a:solidFill>
            <a:prstDash val="solid"/>
            <a:miter lim="800000"/>
            <a:headEnd/>
            <a:tailEn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lt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lt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lt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lt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lt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lt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lt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lt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lt1"/>
                </a:solidFill>
                <a:latin typeface="+mn-lt"/>
                <a:ea typeface="+mn-ea"/>
                <a:cs typeface="+mn-cs"/>
              </a:defRPr>
            </a:lvl9pPr>
          </a:lstStyle>
          <a:p>
            <a:pPr marL="0" indent="0">
              <a:buNone/>
            </a:pPr>
            <a:r>
              <a:rPr lang="en-CA" sz="1600" dirty="0"/>
              <a:t>The crashed direct costs in this Project chart are similar to the costs for a crashed activity cost in a previous slide.</a:t>
            </a:r>
          </a:p>
        </p:txBody>
      </p:sp>
    </p:spTree>
    <p:extLst>
      <p:ext uri="{BB962C8B-B14F-4D97-AF65-F5344CB8AC3E}">
        <p14:creationId xmlns:p14="http://schemas.microsoft.com/office/powerpoint/2010/main" val="7841229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0"/>
          </p:nvPr>
        </p:nvSpPr>
        <p:spPr/>
        <p:txBody>
          <a:bodyPr/>
          <a:lstStyle/>
          <a:p>
            <a:pPr>
              <a:defRPr/>
            </a:pPr>
            <a:r>
              <a:rPr lang="en-US" dirty="0"/>
              <a:t>10-</a:t>
            </a:r>
            <a:fld id="{CD055BF8-F323-4AF6-BDFA-55326DAE386C}" type="slidenum">
              <a:rPr lang="en-US"/>
              <a:pPr>
                <a:defRPr/>
              </a:pPr>
              <a:t>37</a:t>
            </a:fld>
            <a:endParaRPr lang="en-US" dirty="0"/>
          </a:p>
        </p:txBody>
      </p:sp>
      <p:sp>
        <p:nvSpPr>
          <p:cNvPr id="33794" name="Rectangle 2"/>
          <p:cNvSpPr>
            <a:spLocks noGrp="1" noChangeArrowheads="1"/>
          </p:cNvSpPr>
          <p:nvPr>
            <p:ph type="title"/>
          </p:nvPr>
        </p:nvSpPr>
        <p:spPr>
          <a:xfrm>
            <a:off x="457200" y="533400"/>
            <a:ext cx="8229600" cy="1143000"/>
          </a:xfrm>
        </p:spPr>
        <p:txBody>
          <a:bodyPr/>
          <a:lstStyle/>
          <a:p>
            <a:pPr eaLnBrk="1" hangingPunct="1"/>
            <a:r>
              <a:rPr lang="en-US" b="1" dirty="0"/>
              <a:t>Activity on Arrow (AOA) Networks</a:t>
            </a:r>
          </a:p>
        </p:txBody>
      </p:sp>
      <p:sp>
        <p:nvSpPr>
          <p:cNvPr id="33795" name="Rectangle 3"/>
          <p:cNvSpPr>
            <a:spLocks noGrp="1" noChangeArrowheads="1"/>
          </p:cNvSpPr>
          <p:nvPr>
            <p:ph type="body" idx="1"/>
          </p:nvPr>
        </p:nvSpPr>
        <p:spPr>
          <a:xfrm>
            <a:off x="457200" y="1249363"/>
            <a:ext cx="8420100" cy="3589337"/>
          </a:xfrm>
        </p:spPr>
        <p:txBody>
          <a:bodyPr/>
          <a:lstStyle/>
          <a:p>
            <a:pPr eaLnBrk="1" hangingPunct="1">
              <a:lnSpc>
                <a:spcPct val="130000"/>
              </a:lnSpc>
              <a:buFont typeface="Wingdings" pitchFamily="2" charset="2"/>
              <a:buChar char="ü"/>
            </a:pPr>
            <a:r>
              <a:rPr lang="en-US" b="1" i="1" dirty="0"/>
              <a:t>Activities</a:t>
            </a:r>
            <a:r>
              <a:rPr lang="en-US" dirty="0"/>
              <a:t> represented by </a:t>
            </a:r>
            <a:r>
              <a:rPr lang="en-US" b="1" i="1" dirty="0"/>
              <a:t>arrows</a:t>
            </a:r>
          </a:p>
          <a:p>
            <a:pPr eaLnBrk="1" hangingPunct="1">
              <a:lnSpc>
                <a:spcPct val="130000"/>
              </a:lnSpc>
              <a:buFont typeface="Wingdings" pitchFamily="2" charset="2"/>
              <a:buChar char="ü"/>
            </a:pPr>
            <a:r>
              <a:rPr lang="en-US" dirty="0"/>
              <a:t>Can be used in </a:t>
            </a:r>
            <a:r>
              <a:rPr lang="en-US" b="1" i="1" dirty="0"/>
              <a:t>construction</a:t>
            </a:r>
          </a:p>
          <a:p>
            <a:pPr eaLnBrk="1" hangingPunct="1">
              <a:lnSpc>
                <a:spcPct val="130000"/>
              </a:lnSpc>
              <a:buFont typeface="Wingdings" pitchFamily="2" charset="2"/>
              <a:buChar char="ü"/>
            </a:pPr>
            <a:r>
              <a:rPr lang="en-US" b="1" i="1" dirty="0"/>
              <a:t>Event nodes</a:t>
            </a:r>
            <a:r>
              <a:rPr lang="en-US" b="1" dirty="0"/>
              <a:t> </a:t>
            </a:r>
            <a:r>
              <a:rPr lang="en-US" dirty="0"/>
              <a:t>are</a:t>
            </a:r>
            <a:r>
              <a:rPr lang="en-US" b="1" dirty="0"/>
              <a:t> </a:t>
            </a:r>
            <a:r>
              <a:rPr lang="en-US" dirty="0"/>
              <a:t>easy to flag or track</a:t>
            </a:r>
          </a:p>
          <a:p>
            <a:pPr eaLnBrk="1" hangingPunct="1">
              <a:lnSpc>
                <a:spcPct val="130000"/>
              </a:lnSpc>
              <a:buFont typeface="Wingdings" pitchFamily="2" charset="2"/>
              <a:buChar char="ü"/>
            </a:pPr>
            <a:r>
              <a:rPr lang="en-US" dirty="0"/>
              <a:t>Forward and backward pass </a:t>
            </a:r>
            <a:r>
              <a:rPr lang="en-US" b="1" i="1" dirty="0"/>
              <a:t>logic similar to AON</a:t>
            </a:r>
          </a:p>
          <a:p>
            <a:pPr eaLnBrk="1" hangingPunct="1">
              <a:lnSpc>
                <a:spcPct val="130000"/>
              </a:lnSpc>
              <a:buFont typeface="Wingdings" pitchFamily="2" charset="2"/>
              <a:buChar char="ü"/>
            </a:pPr>
            <a:r>
              <a:rPr lang="en-US" dirty="0"/>
              <a:t> Two activities may not begin &amp; end at </a:t>
            </a:r>
            <a:r>
              <a:rPr lang="en-US" b="1" i="1" dirty="0"/>
              <a:t>common nodes</a:t>
            </a:r>
          </a:p>
          <a:p>
            <a:pPr eaLnBrk="1" hangingPunct="1">
              <a:lnSpc>
                <a:spcPct val="130000"/>
              </a:lnSpc>
              <a:buFont typeface="Wingdings" pitchFamily="2" charset="2"/>
              <a:buChar char="ü"/>
            </a:pPr>
            <a:r>
              <a:rPr lang="en-US" b="1" i="1" dirty="0"/>
              <a:t>Dummy activities</a:t>
            </a:r>
            <a:r>
              <a:rPr lang="en-US" b="1" dirty="0"/>
              <a:t> </a:t>
            </a:r>
            <a:r>
              <a:rPr lang="en-US" dirty="0"/>
              <a:t>may be required</a:t>
            </a:r>
          </a:p>
        </p:txBody>
      </p:sp>
      <p:sp>
        <p:nvSpPr>
          <p:cNvPr id="6" name="TextBox 5"/>
          <p:cNvSpPr txBox="1"/>
          <p:nvPr/>
        </p:nvSpPr>
        <p:spPr>
          <a:xfrm>
            <a:off x="416913" y="5236597"/>
            <a:ext cx="8180435" cy="7078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CA" sz="2000" dirty="0"/>
              <a:t>We will draw an AOA diagram but first </a:t>
            </a:r>
            <a:r>
              <a:rPr lang="en-CA" sz="2000" b="1" dirty="0">
                <a:solidFill>
                  <a:srgbClr val="FF0000"/>
                </a:solidFill>
              </a:rPr>
              <a:t>review some of the rules</a:t>
            </a:r>
            <a:r>
              <a:rPr lang="en-CA" sz="2000" dirty="0"/>
              <a:t> around drawing AOA diagrams.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57200" y="1860550"/>
            <a:ext cx="8305800" cy="4039347"/>
            <a:chOff x="457200" y="1860550"/>
            <a:chExt cx="8305800" cy="4039347"/>
          </a:xfrm>
        </p:grpSpPr>
        <p:pic>
          <p:nvPicPr>
            <p:cNvPr id="34818" name="Picture 3" descr="FG_10_017"/>
            <p:cNvPicPr>
              <a:picLocks noChangeAspect="1" noChangeArrowheads="1"/>
            </p:cNvPicPr>
            <p:nvPr/>
          </p:nvPicPr>
          <p:blipFill>
            <a:blip r:embed="rId2"/>
            <a:srcRect/>
            <a:stretch>
              <a:fillRect/>
            </a:stretch>
          </p:blipFill>
          <p:spPr bwMode="auto">
            <a:xfrm>
              <a:off x="533400" y="1860550"/>
              <a:ext cx="8229600" cy="4006850"/>
            </a:xfrm>
            <a:prstGeom prst="rect">
              <a:avLst/>
            </a:prstGeom>
            <a:noFill/>
            <a:ln w="9525">
              <a:noFill/>
              <a:miter lim="800000"/>
              <a:headEnd/>
              <a:tailEnd/>
            </a:ln>
          </p:spPr>
        </p:pic>
        <p:sp>
          <p:nvSpPr>
            <p:cNvPr id="34817" name="Text Box 2"/>
            <p:cNvSpPr txBox="1">
              <a:spLocks noChangeArrowheads="1"/>
            </p:cNvSpPr>
            <p:nvPr/>
          </p:nvSpPr>
          <p:spPr bwMode="auto">
            <a:xfrm>
              <a:off x="457200" y="5653676"/>
              <a:ext cx="899605" cy="246221"/>
            </a:xfrm>
            <a:prstGeom prst="rect">
              <a:avLst/>
            </a:prstGeom>
            <a:noFill/>
            <a:ln w="9525">
              <a:noFill/>
              <a:miter lim="800000"/>
              <a:headEnd/>
              <a:tailEnd/>
            </a:ln>
          </p:spPr>
          <p:txBody>
            <a:bodyPr wrap="none">
              <a:spAutoFit/>
            </a:bodyPr>
            <a:lstStyle/>
            <a:p>
              <a:r>
                <a:rPr lang="en-US" sz="1000" dirty="0"/>
                <a:t>Figure 10.18</a:t>
              </a:r>
            </a:p>
          </p:txBody>
        </p:sp>
      </p:grpSp>
      <p:sp>
        <p:nvSpPr>
          <p:cNvPr id="2" name="Title 1"/>
          <p:cNvSpPr>
            <a:spLocks noGrp="1"/>
          </p:cNvSpPr>
          <p:nvPr>
            <p:ph type="title"/>
          </p:nvPr>
        </p:nvSpPr>
        <p:spPr>
          <a:xfrm>
            <a:off x="457200" y="352425"/>
            <a:ext cx="8305800" cy="1143000"/>
          </a:xfrm>
        </p:spPr>
        <p:txBody>
          <a:bodyPr>
            <a:normAutofit/>
          </a:bodyPr>
          <a:lstStyle/>
          <a:p>
            <a:pPr eaLnBrk="1" fontAlgn="auto" hangingPunct="1">
              <a:spcAft>
                <a:spcPts val="0"/>
              </a:spcAft>
              <a:defRPr/>
            </a:pPr>
            <a:r>
              <a:rPr lang="en-US" sz="3200" b="1" dirty="0"/>
              <a:t>Notation for Activity-on-Arrow (AOA) Networks </a:t>
            </a:r>
            <a:endParaRPr lang="en-US" sz="3200" dirty="0"/>
          </a:p>
        </p:txBody>
      </p:sp>
      <p:sp>
        <p:nvSpPr>
          <p:cNvPr id="3" name="Slide Number Placeholder 2"/>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10-</a:t>
            </a:r>
            <a:fld id="{D6A82F9E-183E-4434-929E-46D4F0BE64CF}" type="slidenum">
              <a:rPr lang="en-US">
                <a:solidFill>
                  <a:srgbClr val="045C75"/>
                </a:solidFill>
                <a:cs typeface="Arial" charset="0"/>
              </a:rPr>
              <a:pPr fontAlgn="base">
                <a:spcBef>
                  <a:spcPct val="0"/>
                </a:spcBef>
                <a:spcAft>
                  <a:spcPct val="0"/>
                </a:spcAft>
                <a:defRPr/>
              </a:pPr>
              <a:t>38</a:t>
            </a:fld>
            <a:endParaRPr lang="en-US">
              <a:solidFill>
                <a:srgbClr val="045C75"/>
              </a:solidFill>
              <a:cs typeface="Arial" charset="0"/>
            </a:endParaRPr>
          </a:p>
        </p:txBody>
      </p:sp>
      <p:sp>
        <p:nvSpPr>
          <p:cNvPr id="5" name="Rectangle 4"/>
          <p:cNvSpPr/>
          <p:nvPr/>
        </p:nvSpPr>
        <p:spPr>
          <a:xfrm>
            <a:off x="4376230" y="5183808"/>
            <a:ext cx="4118065" cy="8309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0" lvl="1"/>
            <a:r>
              <a:rPr lang="en-CA" sz="2400" dirty="0">
                <a:solidFill>
                  <a:schemeClr val="lt1"/>
                </a:solidFill>
                <a:latin typeface="+mn-lt"/>
                <a:cs typeface="+mn-cs"/>
              </a:rPr>
              <a:t>Note: AOA diagrams only use Finish to Start relationships</a:t>
            </a:r>
            <a:endParaRPr lang="en-US" sz="2400" dirty="0">
              <a:solidFill>
                <a:schemeClr val="lt1"/>
              </a:solidFill>
              <a:latin typeface="+mn-lt"/>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2"/>
          <p:cNvSpPr txBox="1">
            <a:spLocks noChangeArrowheads="1"/>
          </p:cNvSpPr>
          <p:nvPr/>
        </p:nvSpPr>
        <p:spPr bwMode="auto">
          <a:xfrm>
            <a:off x="457200" y="5891213"/>
            <a:ext cx="970137" cy="246221"/>
          </a:xfrm>
          <a:prstGeom prst="rect">
            <a:avLst/>
          </a:prstGeom>
          <a:noFill/>
          <a:ln w="9525">
            <a:noFill/>
            <a:miter lim="800000"/>
            <a:headEnd/>
            <a:tailEnd/>
          </a:ln>
        </p:spPr>
        <p:txBody>
          <a:bodyPr wrap="none">
            <a:spAutoFit/>
          </a:bodyPr>
          <a:lstStyle/>
          <a:p>
            <a:r>
              <a:rPr lang="en-US" sz="1000" dirty="0"/>
              <a:t>Figure 10.19  </a:t>
            </a:r>
          </a:p>
        </p:txBody>
      </p:sp>
      <p:pic>
        <p:nvPicPr>
          <p:cNvPr id="35842" name="Picture 3" descr="FG_10_018"/>
          <p:cNvPicPr>
            <a:picLocks noChangeAspect="1" noChangeArrowheads="1"/>
          </p:cNvPicPr>
          <p:nvPr/>
        </p:nvPicPr>
        <p:blipFill>
          <a:blip r:embed="rId2"/>
          <a:srcRect/>
          <a:stretch>
            <a:fillRect/>
          </a:stretch>
        </p:blipFill>
        <p:spPr bwMode="auto">
          <a:xfrm>
            <a:off x="381000" y="1524000"/>
            <a:ext cx="8229600" cy="4367213"/>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a:t>Sample Network Diagram Using AOA Approach</a:t>
            </a:r>
            <a:endParaRPr lang="en-US" dirty="0"/>
          </a:p>
        </p:txBody>
      </p:sp>
      <p:sp>
        <p:nvSpPr>
          <p:cNvPr id="3" name="Slide Number Placeholder 2"/>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10-</a:t>
            </a:r>
            <a:fld id="{1B73FCD7-18CE-4C13-9AAE-55E12E04C2DE}" type="slidenum">
              <a:rPr lang="en-US">
                <a:solidFill>
                  <a:srgbClr val="045C75"/>
                </a:solidFill>
                <a:cs typeface="Arial" charset="0"/>
              </a:rPr>
              <a:pPr fontAlgn="base">
                <a:spcBef>
                  <a:spcPct val="0"/>
                </a:spcBef>
                <a:spcAft>
                  <a:spcPct val="0"/>
                </a:spcAft>
                <a:defRPr/>
              </a:pPr>
              <a:t>39</a:t>
            </a:fld>
            <a:endParaRPr lang="en-US">
              <a:solidFill>
                <a:srgbClr val="045C75"/>
              </a:solidFill>
              <a:cs typeface="Arial" charset="0"/>
            </a:endParaRPr>
          </a:p>
        </p:txBody>
      </p:sp>
      <p:sp>
        <p:nvSpPr>
          <p:cNvPr id="6" name="TextBox 5"/>
          <p:cNvSpPr txBox="1"/>
          <p:nvPr/>
        </p:nvSpPr>
        <p:spPr>
          <a:xfrm>
            <a:off x="942268" y="5226021"/>
            <a:ext cx="5288148" cy="4001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CA" sz="2000" dirty="0"/>
              <a:t>Both B and C are dependent on the finish of 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681" y="204788"/>
            <a:ext cx="8229600" cy="761567"/>
          </a:xfrm>
        </p:spPr>
        <p:txBody>
          <a:bodyPr>
            <a:normAutofit/>
          </a:bodyPr>
          <a:lstStyle/>
          <a:p>
            <a:r>
              <a:rPr lang="en-CA" sz="3600" dirty="0"/>
              <a:t>From the previous slide …</a:t>
            </a:r>
          </a:p>
        </p:txBody>
      </p:sp>
      <p:sp>
        <p:nvSpPr>
          <p:cNvPr id="3" name="Content Placeholder 2"/>
          <p:cNvSpPr>
            <a:spLocks noGrp="1"/>
          </p:cNvSpPr>
          <p:nvPr>
            <p:ph idx="1"/>
          </p:nvPr>
        </p:nvSpPr>
        <p:spPr>
          <a:xfrm>
            <a:off x="255172" y="1148599"/>
            <a:ext cx="8229600" cy="4857334"/>
          </a:xfrm>
        </p:spPr>
        <p:txBody>
          <a:bodyPr/>
          <a:lstStyle/>
          <a:p>
            <a:r>
              <a:rPr lang="en-CA" sz="2400" dirty="0"/>
              <a:t>When we rounded </a:t>
            </a:r>
            <a:r>
              <a:rPr lang="en-CA" sz="2400" b="1" u="sng" dirty="0"/>
              <a:t>up</a:t>
            </a:r>
            <a:r>
              <a:rPr lang="en-CA" sz="2400" dirty="0"/>
              <a:t> activity A from 3 hours  to 1 day, it does not mean activity A takes 8 hours of work to get it done, it means the</a:t>
            </a:r>
            <a:r>
              <a:rPr lang="en-CA" sz="2400" b="1" dirty="0"/>
              <a:t> 3 hours of work might take an elapsed 8 hours in a day before it is finished</a:t>
            </a:r>
            <a:r>
              <a:rPr lang="en-CA" sz="2400" dirty="0"/>
              <a:t>.</a:t>
            </a:r>
          </a:p>
          <a:p>
            <a:r>
              <a:rPr lang="en-CA" sz="2400" b="1" dirty="0">
                <a:solidFill>
                  <a:srgbClr val="FF0000"/>
                </a:solidFill>
              </a:rPr>
              <a:t>Duration ≠ work</a:t>
            </a:r>
            <a:r>
              <a:rPr lang="en-CA" sz="2400" b="1" dirty="0"/>
              <a:t>, </a:t>
            </a:r>
            <a:r>
              <a:rPr lang="en-CA" sz="2400" dirty="0"/>
              <a:t>duration hrs do </a:t>
            </a:r>
            <a:r>
              <a:rPr lang="en-CA" sz="2400" b="1" dirty="0"/>
              <a:t>NOT</a:t>
            </a:r>
            <a:r>
              <a:rPr lang="en-CA" sz="2400" dirty="0"/>
              <a:t> equal work hrs</a:t>
            </a:r>
          </a:p>
          <a:p>
            <a:r>
              <a:rPr lang="en-CA" sz="2400" dirty="0"/>
              <a:t>The 3 hours of work might occur in the morning from 8am to 11am, or in the afternoon, or it might take 2 hours in the morning and 1 hour in the afternoon.</a:t>
            </a:r>
          </a:p>
          <a:p>
            <a:r>
              <a:rPr lang="en-CA" sz="2400" dirty="0"/>
              <a:t>If we had 10 hours of work (the duration could be 10 hours as well with overtime), but based on an 8-hour day we rounded up to 2 days, we might schedule the work for 5 hours on day 1 and 5 hours on day 2.  We don’t really know when exactly the work will be done over the 2 days but we might schedule it  5 and 5 for simplicity.</a:t>
            </a:r>
          </a:p>
        </p:txBody>
      </p:sp>
      <p:sp>
        <p:nvSpPr>
          <p:cNvPr id="4" name="Slide Number Placeholder 3"/>
          <p:cNvSpPr>
            <a:spLocks noGrp="1"/>
          </p:cNvSpPr>
          <p:nvPr>
            <p:ph type="sldNum" sz="quarter" idx="10"/>
          </p:nvPr>
        </p:nvSpPr>
        <p:spPr/>
        <p:txBody>
          <a:bodyPr/>
          <a:lstStyle/>
          <a:p>
            <a:pPr>
              <a:defRPr/>
            </a:pPr>
            <a:fld id="{768512B9-6F41-4303-AF80-03909818F8E6}" type="slidenum">
              <a:rPr lang="en-US" smtClean="0"/>
              <a:pPr>
                <a:defRPr/>
              </a:pPr>
              <a:t>4</a:t>
            </a:fld>
            <a:endParaRPr lang="en-US" dirty="0"/>
          </a:p>
        </p:txBody>
      </p:sp>
      <p:sp>
        <p:nvSpPr>
          <p:cNvPr id="7" name="Action Button: Information 6">
            <a:hlinkClick r:id="" action="ppaction://noaction" highlightClick="1"/>
          </p:cNvPr>
          <p:cNvSpPr/>
          <p:nvPr/>
        </p:nvSpPr>
        <p:spPr>
          <a:xfrm>
            <a:off x="5726243" y="89393"/>
            <a:ext cx="3157100" cy="1059205"/>
          </a:xfrm>
          <a:prstGeom prst="actionButtonInformation">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defRPr/>
            </a:pPr>
            <a:r>
              <a:rPr lang="en-US" sz="3600" dirty="0">
                <a:solidFill>
                  <a:schemeClr val="tx1"/>
                </a:solidFill>
              </a:rPr>
              <a:t>Duration </a:t>
            </a:r>
            <a:r>
              <a:rPr lang="en-US" sz="3600" b="1" dirty="0">
                <a:solidFill>
                  <a:srgbClr val="FF0000"/>
                </a:solidFill>
              </a:rPr>
              <a:t>≠</a:t>
            </a:r>
            <a:r>
              <a:rPr lang="en-US" sz="3600" dirty="0">
                <a:solidFill>
                  <a:schemeClr val="tx1"/>
                </a:solidFill>
              </a:rPr>
              <a:t> work</a:t>
            </a:r>
            <a:endParaRPr kumimoji="0" lang="en-US" sz="3600" i="0" u="none" strike="noStrike" kern="1200" cap="none" spc="0" normalizeH="0" baseline="0" noProof="0" dirty="0">
              <a:ln>
                <a:noFill/>
              </a:ln>
              <a:solidFill>
                <a:schemeClr val="tx1"/>
              </a:solidFill>
              <a:effectLst/>
              <a:uLnTx/>
              <a:uFillTx/>
              <a:latin typeface="Constantia"/>
            </a:endParaRPr>
          </a:p>
        </p:txBody>
      </p:sp>
    </p:spTree>
    <p:extLst>
      <p:ext uri="{BB962C8B-B14F-4D97-AF65-F5344CB8AC3E}">
        <p14:creationId xmlns:p14="http://schemas.microsoft.com/office/powerpoint/2010/main" val="26255972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3" descr="FG_10_019a"/>
          <p:cNvPicPr>
            <a:picLocks noChangeAspect="1" noChangeArrowheads="1"/>
          </p:cNvPicPr>
          <p:nvPr/>
        </p:nvPicPr>
        <p:blipFill>
          <a:blip r:embed="rId3"/>
          <a:srcRect/>
          <a:stretch>
            <a:fillRect/>
          </a:stretch>
        </p:blipFill>
        <p:spPr bwMode="auto">
          <a:xfrm>
            <a:off x="517525" y="1302926"/>
            <a:ext cx="8229600" cy="4286250"/>
          </a:xfrm>
          <a:prstGeom prst="rect">
            <a:avLst/>
          </a:prstGeom>
          <a:noFill/>
          <a:ln w="9525">
            <a:noFill/>
            <a:miter lim="800000"/>
            <a:headEnd/>
            <a:tailEnd/>
          </a:ln>
        </p:spPr>
      </p:pic>
      <p:sp>
        <p:nvSpPr>
          <p:cNvPr id="2" name="Title 1"/>
          <p:cNvSpPr>
            <a:spLocks noGrp="1"/>
          </p:cNvSpPr>
          <p:nvPr>
            <p:ph type="title"/>
          </p:nvPr>
        </p:nvSpPr>
        <p:spPr>
          <a:xfrm>
            <a:off x="441325" y="74199"/>
            <a:ext cx="8305800" cy="1143000"/>
          </a:xfrm>
        </p:spPr>
        <p:txBody>
          <a:bodyPr>
            <a:normAutofit fontScale="90000"/>
          </a:bodyPr>
          <a:lstStyle/>
          <a:p>
            <a:pPr eaLnBrk="1" fontAlgn="auto" hangingPunct="1">
              <a:spcAft>
                <a:spcPts val="0"/>
              </a:spcAft>
              <a:defRPr/>
            </a:pPr>
            <a:r>
              <a:rPr lang="en-US" b="1" dirty="0"/>
              <a:t>Representing Activities with Two or More Immediate Successors (</a:t>
            </a:r>
            <a:r>
              <a:rPr lang="en-US" b="1" dirty="0">
                <a:solidFill>
                  <a:srgbClr val="FF0000"/>
                </a:solidFill>
              </a:rPr>
              <a:t>Wrong</a:t>
            </a:r>
            <a:r>
              <a:rPr lang="en-US" b="1" dirty="0"/>
              <a:t>)</a:t>
            </a:r>
            <a:r>
              <a:rPr lang="en-US" dirty="0"/>
              <a:t> </a:t>
            </a:r>
          </a:p>
        </p:txBody>
      </p:sp>
      <p:sp>
        <p:nvSpPr>
          <p:cNvPr id="3" name="Slide Number Placeholder 2"/>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10-</a:t>
            </a:r>
            <a:fld id="{AF1E9406-AF89-4C46-9643-2A52CF813D6D}" type="slidenum">
              <a:rPr lang="en-US">
                <a:solidFill>
                  <a:srgbClr val="045C75"/>
                </a:solidFill>
                <a:cs typeface="Arial" charset="0"/>
              </a:rPr>
              <a:pPr fontAlgn="base">
                <a:spcBef>
                  <a:spcPct val="0"/>
                </a:spcBef>
                <a:spcAft>
                  <a:spcPct val="0"/>
                </a:spcAft>
                <a:defRPr/>
              </a:pPr>
              <a:t>40</a:t>
            </a:fld>
            <a:endParaRPr lang="en-US">
              <a:solidFill>
                <a:srgbClr val="045C75"/>
              </a:solidFill>
              <a:cs typeface="Arial" charset="0"/>
            </a:endParaRPr>
          </a:p>
        </p:txBody>
      </p:sp>
      <p:sp>
        <p:nvSpPr>
          <p:cNvPr id="4" name="Action Button: Help 3">
            <a:hlinkClick r:id="" action="ppaction://noaction" highlightClick="1"/>
          </p:cNvPr>
          <p:cNvSpPr/>
          <p:nvPr/>
        </p:nvSpPr>
        <p:spPr>
          <a:xfrm>
            <a:off x="6162261" y="5138529"/>
            <a:ext cx="2395330" cy="789439"/>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But what is wrong with this diagram?</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8084" y="5951158"/>
            <a:ext cx="999831" cy="707197"/>
          </a:xfrm>
          <a:prstGeom prst="rect">
            <a:avLst/>
          </a:prstGeom>
        </p:spPr>
      </p:pic>
      <p:sp>
        <p:nvSpPr>
          <p:cNvPr id="36865" name="Text Box 2"/>
          <p:cNvSpPr txBox="1">
            <a:spLocks noChangeArrowheads="1"/>
          </p:cNvSpPr>
          <p:nvPr/>
        </p:nvSpPr>
        <p:spPr bwMode="auto">
          <a:xfrm>
            <a:off x="2144229" y="3551654"/>
            <a:ext cx="1125745" cy="246221"/>
          </a:xfrm>
          <a:prstGeom prst="rect">
            <a:avLst/>
          </a:prstGeom>
          <a:noFill/>
          <a:ln w="9525">
            <a:noFill/>
            <a:miter lim="800000"/>
            <a:headEnd/>
            <a:tailEnd/>
          </a:ln>
        </p:spPr>
        <p:txBody>
          <a:bodyPr wrap="square">
            <a:spAutoFit/>
          </a:bodyPr>
          <a:lstStyle/>
          <a:p>
            <a:r>
              <a:rPr lang="en-US" sz="1000" dirty="0"/>
              <a:t>Figure 10.20A </a:t>
            </a:r>
            <a:r>
              <a:rPr lang="en-US" sz="1000" b="1" dirty="0">
                <a:latin typeface="Constantia" pitchFamily="18" charset="0"/>
              </a:rPr>
              <a:t> </a:t>
            </a:r>
            <a:endParaRPr lang="en-US" sz="1000" dirty="0">
              <a:latin typeface="Constantia" pitchFamily="18" charset="0"/>
            </a:endParaRPr>
          </a:p>
        </p:txBody>
      </p:sp>
      <p:sp>
        <p:nvSpPr>
          <p:cNvPr id="8" name="TextBox 7"/>
          <p:cNvSpPr txBox="1"/>
          <p:nvPr/>
        </p:nvSpPr>
        <p:spPr>
          <a:xfrm>
            <a:off x="273762" y="5138529"/>
            <a:ext cx="3413655" cy="7894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algn="ctr"/>
          </a:lstStyle>
          <a:p>
            <a:r>
              <a:rPr lang="en-CA" dirty="0"/>
              <a:t>The intent is to show D is dependent on both B and C</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3" descr="FG_10_019b"/>
          <p:cNvPicPr>
            <a:picLocks noChangeAspect="1" noChangeArrowheads="1"/>
          </p:cNvPicPr>
          <p:nvPr/>
        </p:nvPicPr>
        <p:blipFill>
          <a:blip r:embed="rId2"/>
          <a:srcRect/>
          <a:stretch>
            <a:fillRect/>
          </a:stretch>
        </p:blipFill>
        <p:spPr bwMode="auto">
          <a:xfrm>
            <a:off x="342900" y="2819400"/>
            <a:ext cx="8229600" cy="1511300"/>
          </a:xfrm>
          <a:prstGeom prst="rect">
            <a:avLst/>
          </a:prstGeom>
          <a:noFill/>
          <a:ln w="9525">
            <a:noFill/>
            <a:miter lim="800000"/>
            <a:headEnd/>
            <a:tailEnd/>
          </a:ln>
        </p:spPr>
      </p:pic>
      <p:sp>
        <p:nvSpPr>
          <p:cNvPr id="2" name="Title 1"/>
          <p:cNvSpPr>
            <a:spLocks noGrp="1"/>
          </p:cNvSpPr>
          <p:nvPr>
            <p:ph type="title"/>
          </p:nvPr>
        </p:nvSpPr>
        <p:spPr>
          <a:xfrm>
            <a:off x="441325" y="356394"/>
            <a:ext cx="8305800" cy="1143000"/>
          </a:xfrm>
        </p:spPr>
        <p:txBody>
          <a:bodyPr>
            <a:normAutofit fontScale="90000"/>
          </a:bodyPr>
          <a:lstStyle/>
          <a:p>
            <a:pPr eaLnBrk="1" fontAlgn="auto" hangingPunct="1">
              <a:spcAft>
                <a:spcPts val="0"/>
              </a:spcAft>
              <a:defRPr/>
            </a:pPr>
            <a:r>
              <a:rPr lang="en-US" b="1" dirty="0"/>
              <a:t>Alternative Way to Represent Activities with 2 or More Immediate Successors (</a:t>
            </a:r>
            <a:r>
              <a:rPr lang="en-US" b="1" dirty="0">
                <a:solidFill>
                  <a:srgbClr val="FF0000"/>
                </a:solidFill>
              </a:rPr>
              <a:t>Wrong approach</a:t>
            </a:r>
            <a:r>
              <a:rPr lang="en-US" b="1" dirty="0"/>
              <a:t>)</a:t>
            </a:r>
            <a:r>
              <a:rPr lang="en-US" dirty="0"/>
              <a:t> </a:t>
            </a:r>
          </a:p>
        </p:txBody>
      </p:sp>
      <p:sp>
        <p:nvSpPr>
          <p:cNvPr id="3" name="Slide Number Placeholder 2"/>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10-</a:t>
            </a:r>
            <a:fld id="{4A62CA0A-FD23-49D4-952E-8067FC78F59E}" type="slidenum">
              <a:rPr lang="en-US">
                <a:solidFill>
                  <a:srgbClr val="045C75"/>
                </a:solidFill>
                <a:cs typeface="Arial" charset="0"/>
              </a:rPr>
              <a:pPr fontAlgn="base">
                <a:spcBef>
                  <a:spcPct val="0"/>
                </a:spcBef>
                <a:spcAft>
                  <a:spcPct val="0"/>
                </a:spcAft>
                <a:defRPr/>
              </a:pPr>
              <a:t>41</a:t>
            </a:fld>
            <a:endParaRPr lang="en-US">
              <a:solidFill>
                <a:srgbClr val="045C75"/>
              </a:solidFill>
              <a:cs typeface="Arial" charset="0"/>
            </a:endParaRPr>
          </a:p>
        </p:txBody>
      </p:sp>
      <p:sp>
        <p:nvSpPr>
          <p:cNvPr id="4" name="Up Arrow Callout 3">
            <a:hlinkClick r:id="" action="ppaction://noaction" highlightClick="1"/>
          </p:cNvPr>
          <p:cNvSpPr/>
          <p:nvPr/>
        </p:nvSpPr>
        <p:spPr>
          <a:xfrm>
            <a:off x="1562101" y="4330700"/>
            <a:ext cx="2314574" cy="2052979"/>
          </a:xfrm>
          <a:prstGeom prst="upArrowCallout">
            <a:avLst>
              <a:gd name="adj1" fmla="val 18505"/>
              <a:gd name="adj2" fmla="val 25000"/>
              <a:gd name="adj3" fmla="val 13865"/>
              <a:gd name="adj4" fmla="val 6497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We can’t have 2 arrows (activities) starting and finishing at the same nodes</a:t>
            </a:r>
          </a:p>
        </p:txBody>
      </p:sp>
      <p:sp>
        <p:nvSpPr>
          <p:cNvPr id="37889" name="Text Box 2"/>
          <p:cNvSpPr txBox="1">
            <a:spLocks noChangeArrowheads="1"/>
          </p:cNvSpPr>
          <p:nvPr/>
        </p:nvSpPr>
        <p:spPr bwMode="auto">
          <a:xfrm>
            <a:off x="5680076" y="3976346"/>
            <a:ext cx="1111250" cy="246221"/>
          </a:xfrm>
          <a:prstGeom prst="rect">
            <a:avLst/>
          </a:prstGeom>
          <a:noFill/>
          <a:ln w="9525">
            <a:noFill/>
            <a:miter lim="800000"/>
            <a:headEnd/>
            <a:tailEnd/>
          </a:ln>
        </p:spPr>
        <p:txBody>
          <a:bodyPr wrap="square">
            <a:spAutoFit/>
          </a:bodyPr>
          <a:lstStyle/>
          <a:p>
            <a:r>
              <a:rPr lang="en-US" sz="1000" dirty="0"/>
              <a:t>Figure 10.20B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2"/>
          <p:cNvSpPr txBox="1">
            <a:spLocks noChangeArrowheads="1"/>
          </p:cNvSpPr>
          <p:nvPr/>
        </p:nvSpPr>
        <p:spPr bwMode="auto">
          <a:xfrm>
            <a:off x="457200" y="5715000"/>
            <a:ext cx="8382000" cy="246221"/>
          </a:xfrm>
          <a:prstGeom prst="rect">
            <a:avLst/>
          </a:prstGeom>
          <a:noFill/>
          <a:ln w="9525">
            <a:noFill/>
            <a:miter lim="800000"/>
            <a:headEnd/>
            <a:tailEnd/>
          </a:ln>
        </p:spPr>
        <p:txBody>
          <a:bodyPr>
            <a:spAutoFit/>
          </a:bodyPr>
          <a:lstStyle/>
          <a:p>
            <a:r>
              <a:rPr lang="en-US" sz="1000" dirty="0"/>
              <a:t>Figure 10.20C  </a:t>
            </a:r>
          </a:p>
        </p:txBody>
      </p:sp>
      <p:pic>
        <p:nvPicPr>
          <p:cNvPr id="38914" name="Picture 5" descr="FG_10_019c"/>
          <p:cNvPicPr>
            <a:picLocks noChangeAspect="1" noChangeArrowheads="1"/>
          </p:cNvPicPr>
          <p:nvPr/>
        </p:nvPicPr>
        <p:blipFill>
          <a:blip r:embed="rId3"/>
          <a:srcRect/>
          <a:stretch>
            <a:fillRect/>
          </a:stretch>
        </p:blipFill>
        <p:spPr bwMode="auto">
          <a:xfrm>
            <a:off x="533400" y="1969587"/>
            <a:ext cx="8229600" cy="3175000"/>
          </a:xfrm>
          <a:prstGeom prst="rect">
            <a:avLst/>
          </a:prstGeom>
          <a:noFill/>
          <a:ln w="9525">
            <a:noFill/>
            <a:miter lim="800000"/>
            <a:headEnd/>
            <a:tailEnd/>
          </a:ln>
        </p:spPr>
      </p:pic>
      <p:sp>
        <p:nvSpPr>
          <p:cNvPr id="2" name="Title 1"/>
          <p:cNvSpPr>
            <a:spLocks noGrp="1"/>
          </p:cNvSpPr>
          <p:nvPr>
            <p:ph type="title"/>
          </p:nvPr>
        </p:nvSpPr>
        <p:spPr>
          <a:xfrm>
            <a:off x="381000" y="156905"/>
            <a:ext cx="8305800" cy="1143000"/>
          </a:xfrm>
        </p:spPr>
        <p:txBody>
          <a:bodyPr>
            <a:normAutofit fontScale="90000"/>
          </a:bodyPr>
          <a:lstStyle/>
          <a:p>
            <a:pPr eaLnBrk="1" fontAlgn="auto" hangingPunct="1">
              <a:spcAft>
                <a:spcPts val="0"/>
              </a:spcAft>
              <a:defRPr/>
            </a:pPr>
            <a:r>
              <a:rPr lang="en-US" b="1" dirty="0"/>
              <a:t>Representing Activities with 2 or More Immediate Successors - Using Dummy Activities (</a:t>
            </a:r>
            <a:r>
              <a:rPr lang="en-US" b="1" dirty="0">
                <a:solidFill>
                  <a:srgbClr val="00B050"/>
                </a:solidFill>
              </a:rPr>
              <a:t>better, but there are other ways</a:t>
            </a:r>
            <a:r>
              <a:rPr lang="en-US" b="1" dirty="0"/>
              <a:t>)</a:t>
            </a:r>
            <a:r>
              <a:rPr lang="en-US" dirty="0"/>
              <a:t> </a:t>
            </a:r>
          </a:p>
        </p:txBody>
      </p:sp>
      <p:sp>
        <p:nvSpPr>
          <p:cNvPr id="3" name="Slide Number Placeholder 2"/>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10-</a:t>
            </a:r>
            <a:fld id="{0EAB17DC-2ABA-4F23-80A9-45264B592139}" type="slidenum">
              <a:rPr lang="en-US">
                <a:solidFill>
                  <a:srgbClr val="045C75"/>
                </a:solidFill>
                <a:cs typeface="Arial" charset="0"/>
              </a:rPr>
              <a:pPr fontAlgn="base">
                <a:spcBef>
                  <a:spcPct val="0"/>
                </a:spcBef>
                <a:spcAft>
                  <a:spcPct val="0"/>
                </a:spcAft>
                <a:defRPr/>
              </a:pPr>
              <a:t>42</a:t>
            </a:fld>
            <a:endParaRPr lang="en-US">
              <a:solidFill>
                <a:srgbClr val="045C75"/>
              </a:solidFill>
              <a:cs typeface="Arial" charset="0"/>
            </a:endParaRPr>
          </a:p>
        </p:txBody>
      </p:sp>
      <p:sp>
        <p:nvSpPr>
          <p:cNvPr id="4" name="TextBox 3"/>
          <p:cNvSpPr txBox="1"/>
          <p:nvPr/>
        </p:nvSpPr>
        <p:spPr>
          <a:xfrm>
            <a:off x="4979126" y="4189294"/>
            <a:ext cx="4008120" cy="2308324"/>
          </a:xfrm>
          <a:prstGeom prst="rect">
            <a:avLst/>
          </a:prstGeom>
          <a:noFill/>
        </p:spPr>
        <p:txBody>
          <a:bodyPr wrap="square" rtlCol="0">
            <a:spAutoFit/>
          </a:bodyPr>
          <a:lstStyle/>
          <a:p>
            <a:r>
              <a:rPr lang="en-US" b="1" dirty="0"/>
              <a:t>Dummy activities </a:t>
            </a:r>
            <a:r>
              <a:rPr lang="en-US" dirty="0"/>
              <a:t>are used in AOA networks to indicate the existence of precedent relationships between activities and their event nodes.  They are not Activities, they do not have any work or time values assigned to them.  Use them </a:t>
            </a:r>
            <a:r>
              <a:rPr lang="en-US" b="1" dirty="0"/>
              <a:t>sparingly</a:t>
            </a:r>
            <a:r>
              <a:rPr lang="en-US" dirty="0"/>
              <a:t>.</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5502" y="5731289"/>
            <a:ext cx="999831" cy="707197"/>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2"/>
          <p:cNvSpPr txBox="1">
            <a:spLocks noChangeArrowheads="1"/>
          </p:cNvSpPr>
          <p:nvPr/>
        </p:nvSpPr>
        <p:spPr bwMode="auto">
          <a:xfrm>
            <a:off x="476250" y="5007297"/>
            <a:ext cx="970137" cy="246221"/>
          </a:xfrm>
          <a:prstGeom prst="rect">
            <a:avLst/>
          </a:prstGeom>
          <a:noFill/>
          <a:ln w="9525">
            <a:noFill/>
            <a:miter lim="800000"/>
            <a:headEnd/>
            <a:tailEnd/>
          </a:ln>
        </p:spPr>
        <p:txBody>
          <a:bodyPr wrap="none">
            <a:spAutoFit/>
          </a:bodyPr>
          <a:lstStyle/>
          <a:p>
            <a:r>
              <a:rPr lang="en-US" sz="1000" dirty="0"/>
              <a:t>Figure 10.21  </a:t>
            </a:r>
          </a:p>
        </p:txBody>
      </p:sp>
      <p:sp>
        <p:nvSpPr>
          <p:cNvPr id="2" name="Title 1"/>
          <p:cNvSpPr>
            <a:spLocks noGrp="1"/>
          </p:cNvSpPr>
          <p:nvPr>
            <p:ph type="title"/>
          </p:nvPr>
        </p:nvSpPr>
        <p:spPr>
          <a:xfrm>
            <a:off x="381000" y="102321"/>
            <a:ext cx="8305800" cy="1143000"/>
          </a:xfrm>
        </p:spPr>
        <p:txBody>
          <a:bodyPr>
            <a:normAutofit/>
          </a:bodyPr>
          <a:lstStyle/>
          <a:p>
            <a:pPr eaLnBrk="1" fontAlgn="auto" hangingPunct="1">
              <a:spcAft>
                <a:spcPts val="0"/>
              </a:spcAft>
              <a:defRPr/>
            </a:pPr>
            <a:r>
              <a:rPr lang="en-US" sz="3200" b="1" dirty="0"/>
              <a:t>Partial Project Delta Network Using AOA Notation – Correct using only </a:t>
            </a:r>
            <a:r>
              <a:rPr lang="en-US" sz="3200" b="1" dirty="0">
                <a:solidFill>
                  <a:srgbClr val="00B050"/>
                </a:solidFill>
              </a:rPr>
              <a:t>1 dummy </a:t>
            </a:r>
            <a:r>
              <a:rPr lang="en-US" sz="3200" b="1" dirty="0"/>
              <a:t>activity.</a:t>
            </a:r>
            <a:endParaRPr lang="en-US" sz="3200" dirty="0"/>
          </a:p>
        </p:txBody>
      </p:sp>
      <p:sp>
        <p:nvSpPr>
          <p:cNvPr id="3" name="Slide Number Placeholder 2"/>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10-</a:t>
            </a:r>
            <a:fld id="{28FBEA1D-3894-4F98-8BF8-A0D9BE406659}" type="slidenum">
              <a:rPr lang="en-US">
                <a:solidFill>
                  <a:srgbClr val="045C75"/>
                </a:solidFill>
                <a:cs typeface="Arial" charset="0"/>
              </a:rPr>
              <a:pPr fontAlgn="base">
                <a:spcBef>
                  <a:spcPct val="0"/>
                </a:spcBef>
                <a:spcAft>
                  <a:spcPct val="0"/>
                </a:spcAft>
                <a:defRPr/>
              </a:pPr>
              <a:t>43</a:t>
            </a:fld>
            <a:endParaRPr lang="en-US">
              <a:solidFill>
                <a:srgbClr val="045C75"/>
              </a:solidFill>
              <a:cs typeface="Arial" charset="0"/>
            </a:endParaRPr>
          </a:p>
        </p:txBody>
      </p:sp>
      <p:grpSp>
        <p:nvGrpSpPr>
          <p:cNvPr id="5" name="Group 4"/>
          <p:cNvGrpSpPr/>
          <p:nvPr/>
        </p:nvGrpSpPr>
        <p:grpSpPr>
          <a:xfrm>
            <a:off x="476250" y="2355216"/>
            <a:ext cx="8210550" cy="3008361"/>
            <a:chOff x="184150" y="1589039"/>
            <a:chExt cx="8210550" cy="3008361"/>
          </a:xfrm>
        </p:grpSpPr>
        <p:pic>
          <p:nvPicPr>
            <p:cNvPr id="39938" name="Picture 3" descr="FG_10_020"/>
            <p:cNvPicPr>
              <a:picLocks noChangeAspect="1" noChangeArrowheads="1"/>
            </p:cNvPicPr>
            <p:nvPr/>
          </p:nvPicPr>
          <p:blipFill>
            <a:blip r:embed="rId2"/>
            <a:srcRect/>
            <a:stretch>
              <a:fillRect/>
            </a:stretch>
          </p:blipFill>
          <p:spPr bwMode="auto">
            <a:xfrm>
              <a:off x="184150" y="1589039"/>
              <a:ext cx="5863001" cy="2923584"/>
            </a:xfrm>
            <a:prstGeom prst="rect">
              <a:avLst/>
            </a:prstGeom>
            <a:noFill/>
            <a:ln w="9525">
              <a:noFill/>
              <a:miter lim="800000"/>
              <a:headEnd/>
              <a:tailEnd/>
            </a:ln>
          </p:spPr>
        </p:pic>
        <p:pic>
          <p:nvPicPr>
            <p:cNvPr id="10" name="Picture 5" descr="FG_10_019c"/>
            <p:cNvPicPr>
              <a:picLocks noChangeAspect="1" noChangeArrowheads="1"/>
            </p:cNvPicPr>
            <p:nvPr/>
          </p:nvPicPr>
          <p:blipFill rotWithShape="1">
            <a:blip r:embed="rId3"/>
            <a:srcRect l="70742" t="24805" r="-657" b="30504"/>
            <a:stretch/>
          </p:blipFill>
          <p:spPr bwMode="auto">
            <a:xfrm>
              <a:off x="6125123" y="3289299"/>
              <a:ext cx="2269577" cy="1308101"/>
            </a:xfrm>
            <a:prstGeom prst="rect">
              <a:avLst/>
            </a:prstGeom>
            <a:noFill/>
            <a:ln w="9525">
              <a:noFill/>
              <a:miter lim="800000"/>
              <a:headEnd/>
              <a:tailEnd/>
            </a:ln>
          </p:spPr>
        </p:pic>
      </p:grpSp>
      <p:pic>
        <p:nvPicPr>
          <p:cNvPr id="4" name="Picture 3"/>
          <p:cNvPicPr>
            <a:picLocks noChangeAspect="1"/>
          </p:cNvPicPr>
          <p:nvPr/>
        </p:nvPicPr>
        <p:blipFill>
          <a:blip r:embed="rId4"/>
          <a:stretch>
            <a:fillRect/>
          </a:stretch>
        </p:blipFill>
        <p:spPr>
          <a:xfrm>
            <a:off x="381000" y="1259431"/>
            <a:ext cx="1454922" cy="1294379"/>
          </a:xfrm>
          <a:prstGeom prst="rect">
            <a:avLst/>
          </a:prstGeom>
        </p:spPr>
      </p:pic>
      <p:sp>
        <p:nvSpPr>
          <p:cNvPr id="6" name="TextBox 5"/>
          <p:cNvSpPr txBox="1"/>
          <p:nvPr/>
        </p:nvSpPr>
        <p:spPr>
          <a:xfrm>
            <a:off x="2606722" y="1375310"/>
            <a:ext cx="2074460" cy="954107"/>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en-US"/>
            </a:defPPr>
            <a:lvl1pPr algn="ctr">
              <a:defRPr sz="2400">
                <a:solidFill>
                  <a:schemeClr val="dk1"/>
                </a:solidFill>
                <a:latin typeface="+mn-lt"/>
                <a:cs typeface="+mn-cs"/>
              </a:defRPr>
            </a:lvl1pPr>
            <a:lvl2pPr>
              <a:defRPr>
                <a:solidFill>
                  <a:schemeClr val="dk1"/>
                </a:solidFill>
                <a:latin typeface="+mn-lt"/>
                <a:cs typeface="+mn-cs"/>
              </a:defRPr>
            </a:lvl2pPr>
            <a:lvl3pPr>
              <a:defRPr>
                <a:solidFill>
                  <a:schemeClr val="dk1"/>
                </a:solidFill>
                <a:latin typeface="+mn-lt"/>
                <a:cs typeface="+mn-cs"/>
              </a:defRPr>
            </a:lvl3pPr>
            <a:lvl4pPr>
              <a:defRPr>
                <a:solidFill>
                  <a:schemeClr val="dk1"/>
                </a:solidFill>
                <a:latin typeface="+mn-lt"/>
                <a:cs typeface="+mn-cs"/>
              </a:defRPr>
            </a:lvl4pPr>
            <a:lvl5pPr>
              <a:defRPr>
                <a:solidFill>
                  <a:schemeClr val="dk1"/>
                </a:solidFill>
                <a:latin typeface="+mn-lt"/>
                <a:cs typeface="+mn-cs"/>
              </a:defRPr>
            </a:lvl5pPr>
            <a:lvl6pPr>
              <a:defRPr>
                <a:solidFill>
                  <a:schemeClr val="dk1"/>
                </a:solidFill>
                <a:latin typeface="+mn-lt"/>
                <a:cs typeface="+mn-cs"/>
              </a:defRPr>
            </a:lvl6pPr>
            <a:lvl7pPr>
              <a:defRPr>
                <a:solidFill>
                  <a:schemeClr val="dk1"/>
                </a:solidFill>
                <a:latin typeface="+mn-lt"/>
                <a:cs typeface="+mn-cs"/>
              </a:defRPr>
            </a:lvl7pPr>
            <a:lvl8pPr>
              <a:defRPr>
                <a:solidFill>
                  <a:schemeClr val="dk1"/>
                </a:solidFill>
                <a:latin typeface="+mn-lt"/>
                <a:cs typeface="+mn-cs"/>
              </a:defRPr>
            </a:lvl8pPr>
            <a:lvl9pPr>
              <a:defRPr>
                <a:solidFill>
                  <a:schemeClr val="dk1"/>
                </a:solidFill>
                <a:latin typeface="+mn-lt"/>
                <a:cs typeface="+mn-cs"/>
              </a:defRPr>
            </a:lvl9pPr>
          </a:lstStyle>
          <a:p>
            <a:pPr algn="l"/>
            <a:r>
              <a:rPr lang="en-CA" sz="1400" dirty="0"/>
              <a:t>If Activity A was a duration of 3 days, then the Earliest Event time would be 3 days</a:t>
            </a:r>
          </a:p>
        </p:txBody>
      </p:sp>
      <p:cxnSp>
        <p:nvCxnSpPr>
          <p:cNvPr id="11" name="Straight Arrow Connector 10"/>
          <p:cNvCxnSpPr>
            <a:stCxn id="6" idx="2"/>
          </p:cNvCxnSpPr>
          <p:nvPr/>
        </p:nvCxnSpPr>
        <p:spPr>
          <a:xfrm flipH="1">
            <a:off x="3289110" y="2329417"/>
            <a:ext cx="354842" cy="119170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p:cNvCxnSpPr>
          <p:nvPr/>
        </p:nvCxnSpPr>
        <p:spPr>
          <a:xfrm flipH="1" flipV="1">
            <a:off x="1697487" y="1746464"/>
            <a:ext cx="909235" cy="10590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1491"/>
            <a:ext cx="8305800" cy="1143000"/>
          </a:xfrm>
        </p:spPr>
        <p:txBody>
          <a:bodyPr>
            <a:normAutofit/>
          </a:bodyPr>
          <a:lstStyle/>
          <a:p>
            <a:r>
              <a:rPr lang="en-US" b="1" dirty="0">
                <a:solidFill>
                  <a:srgbClr val="FF0000"/>
                </a:solidFill>
              </a:rPr>
              <a:t>Delta Project</a:t>
            </a:r>
            <a:r>
              <a:rPr lang="en-US" dirty="0"/>
              <a:t> </a:t>
            </a:r>
            <a:r>
              <a:rPr lang="en-US" sz="3200" dirty="0"/>
              <a:t>– lets </a:t>
            </a:r>
            <a:r>
              <a:rPr lang="en-US" sz="3200" b="1" dirty="0">
                <a:solidFill>
                  <a:srgbClr val="FF0000"/>
                </a:solidFill>
              </a:rPr>
              <a:t>Hand Draw </a:t>
            </a:r>
            <a:r>
              <a:rPr lang="en-US" sz="3200" dirty="0"/>
              <a:t>an AOA diagram for this project (no forward pass yet)</a:t>
            </a:r>
          </a:p>
        </p:txBody>
      </p:sp>
      <p:sp>
        <p:nvSpPr>
          <p:cNvPr id="3" name="Slide Number Placeholder 2"/>
          <p:cNvSpPr>
            <a:spLocks noGrp="1"/>
          </p:cNvSpPr>
          <p:nvPr>
            <p:ph type="sldNum" sz="quarter" idx="10"/>
          </p:nvPr>
        </p:nvSpPr>
        <p:spPr/>
        <p:txBody>
          <a:bodyPr/>
          <a:lstStyle/>
          <a:p>
            <a:pPr>
              <a:defRPr/>
            </a:pPr>
            <a:fld id="{F884FA92-480B-47F7-AE0E-CCD2E8D3A379}" type="slidenum">
              <a:rPr lang="en-US" smtClean="0"/>
              <a:pPr>
                <a:defRPr/>
              </a:pPr>
              <a:t>44</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26133414"/>
              </p:ext>
            </p:extLst>
          </p:nvPr>
        </p:nvGraphicFramePr>
        <p:xfrm>
          <a:off x="304800" y="1825124"/>
          <a:ext cx="8001000" cy="4785360"/>
        </p:xfrm>
        <a:graphic>
          <a:graphicData uri="http://schemas.openxmlformats.org/drawingml/2006/table">
            <a:tbl>
              <a:tblPr firstRow="1" bandRow="1">
                <a:tableStyleId>{5C22544A-7EE6-4342-B048-85BDC9FD1C3A}</a:tableStyleId>
              </a:tblPr>
              <a:tblGrid>
                <a:gridCol w="2000250">
                  <a:extLst>
                    <a:ext uri="{9D8B030D-6E8A-4147-A177-3AD203B41FA5}">
                      <a16:colId xmlns:a16="http://schemas.microsoft.com/office/drawing/2014/main" val="20000"/>
                    </a:ext>
                  </a:extLst>
                </a:gridCol>
                <a:gridCol w="2000250">
                  <a:extLst>
                    <a:ext uri="{9D8B030D-6E8A-4147-A177-3AD203B41FA5}">
                      <a16:colId xmlns:a16="http://schemas.microsoft.com/office/drawing/2014/main" val="20001"/>
                    </a:ext>
                  </a:extLst>
                </a:gridCol>
                <a:gridCol w="2000250">
                  <a:extLst>
                    <a:ext uri="{9D8B030D-6E8A-4147-A177-3AD203B41FA5}">
                      <a16:colId xmlns:a16="http://schemas.microsoft.com/office/drawing/2014/main" val="20002"/>
                    </a:ext>
                  </a:extLst>
                </a:gridCol>
                <a:gridCol w="2000250">
                  <a:extLst>
                    <a:ext uri="{9D8B030D-6E8A-4147-A177-3AD203B41FA5}">
                      <a16:colId xmlns:a16="http://schemas.microsoft.com/office/drawing/2014/main" val="20003"/>
                    </a:ext>
                  </a:extLst>
                </a:gridCol>
              </a:tblGrid>
              <a:tr h="0">
                <a:tc>
                  <a:txBody>
                    <a:bodyPr/>
                    <a:lstStyle/>
                    <a:p>
                      <a:pPr algn="ctr"/>
                      <a:r>
                        <a:rPr lang="en-US" dirty="0"/>
                        <a:t>Activity</a:t>
                      </a:r>
                    </a:p>
                  </a:txBody>
                  <a:tcPr/>
                </a:tc>
                <a:tc>
                  <a:txBody>
                    <a:bodyPr/>
                    <a:lstStyle/>
                    <a:p>
                      <a:pPr algn="ctr"/>
                      <a:r>
                        <a:rPr lang="en-US" dirty="0"/>
                        <a:t>Description</a:t>
                      </a:r>
                    </a:p>
                  </a:txBody>
                  <a:tcPr/>
                </a:tc>
                <a:tc>
                  <a:txBody>
                    <a:bodyPr/>
                    <a:lstStyle/>
                    <a:p>
                      <a:pPr algn="ctr"/>
                      <a:r>
                        <a:rPr lang="en-US" sz="2000" dirty="0">
                          <a:solidFill>
                            <a:srgbClr val="FF0000"/>
                          </a:solidFill>
                        </a:rPr>
                        <a:t>Predecessors</a:t>
                      </a:r>
                      <a:endParaRPr lang="en-US" dirty="0">
                        <a:solidFill>
                          <a:srgbClr val="FF0000"/>
                        </a:solidFill>
                      </a:endParaRPr>
                    </a:p>
                  </a:txBody>
                  <a:tcPr>
                    <a:solidFill>
                      <a:schemeClr val="accent1">
                        <a:lumMod val="40000"/>
                        <a:lumOff val="60000"/>
                      </a:schemeClr>
                    </a:solidFill>
                  </a:tcPr>
                </a:tc>
                <a:tc>
                  <a:txBody>
                    <a:bodyPr/>
                    <a:lstStyle/>
                    <a:p>
                      <a:pPr algn="ctr"/>
                      <a:r>
                        <a:rPr lang="en-US" dirty="0"/>
                        <a:t>Estimated Duration in </a:t>
                      </a:r>
                      <a:r>
                        <a:rPr lang="en-US" b="1" dirty="0">
                          <a:solidFill>
                            <a:srgbClr val="FF0000"/>
                          </a:solidFill>
                        </a:rPr>
                        <a:t>days</a:t>
                      </a:r>
                    </a:p>
                  </a:txBody>
                  <a:tcPr/>
                </a:tc>
                <a:extLst>
                  <a:ext uri="{0D108BD9-81ED-4DB2-BD59-A6C34878D82A}">
                    <a16:rowId xmlns:a16="http://schemas.microsoft.com/office/drawing/2014/main" val="10000"/>
                  </a:ext>
                </a:extLst>
              </a:tr>
              <a:tr h="370840">
                <a:tc>
                  <a:txBody>
                    <a:bodyPr/>
                    <a:lstStyle/>
                    <a:p>
                      <a:pPr algn="ctr"/>
                      <a:r>
                        <a:rPr lang="en-US" sz="2000" dirty="0"/>
                        <a:t>A</a:t>
                      </a:r>
                    </a:p>
                  </a:txBody>
                  <a:tcPr/>
                </a:tc>
                <a:tc>
                  <a:txBody>
                    <a:bodyPr/>
                    <a:lstStyle/>
                    <a:p>
                      <a:pPr algn="ctr"/>
                      <a:r>
                        <a:rPr lang="en-US" sz="1800" dirty="0"/>
                        <a:t>Contract Signing</a:t>
                      </a:r>
                    </a:p>
                  </a:txBody>
                  <a:tcPr/>
                </a:tc>
                <a:tc>
                  <a:txBody>
                    <a:bodyPr/>
                    <a:lstStyle/>
                    <a:p>
                      <a:pPr algn="ctr"/>
                      <a:r>
                        <a:rPr lang="en-US" sz="2000" dirty="0"/>
                        <a:t>None</a:t>
                      </a:r>
                    </a:p>
                  </a:txBody>
                  <a:tcPr/>
                </a:tc>
                <a:tc>
                  <a:txBody>
                    <a:bodyPr/>
                    <a:lstStyle/>
                    <a:p>
                      <a:pPr algn="ctr"/>
                      <a:r>
                        <a:rPr lang="en-US" sz="2000" dirty="0"/>
                        <a:t>5</a:t>
                      </a:r>
                    </a:p>
                  </a:txBody>
                  <a:tcPr/>
                </a:tc>
                <a:extLst>
                  <a:ext uri="{0D108BD9-81ED-4DB2-BD59-A6C34878D82A}">
                    <a16:rowId xmlns:a16="http://schemas.microsoft.com/office/drawing/2014/main" val="10001"/>
                  </a:ext>
                </a:extLst>
              </a:tr>
              <a:tr h="370840">
                <a:tc>
                  <a:txBody>
                    <a:bodyPr/>
                    <a:lstStyle/>
                    <a:p>
                      <a:pPr algn="ctr"/>
                      <a:r>
                        <a:rPr lang="en-US" sz="2000" dirty="0"/>
                        <a:t>B</a:t>
                      </a:r>
                    </a:p>
                  </a:txBody>
                  <a:tcPr/>
                </a:tc>
                <a:tc>
                  <a:txBody>
                    <a:bodyPr/>
                    <a:lstStyle/>
                    <a:p>
                      <a:pPr algn="ctr"/>
                      <a:r>
                        <a:rPr lang="en-US" sz="1800" dirty="0"/>
                        <a:t>Questionnaire design</a:t>
                      </a:r>
                    </a:p>
                  </a:txBody>
                  <a:tcPr/>
                </a:tc>
                <a:tc>
                  <a:txBody>
                    <a:bodyPr/>
                    <a:lstStyle/>
                    <a:p>
                      <a:pPr algn="ctr"/>
                      <a:r>
                        <a:rPr lang="en-US" sz="2000" dirty="0"/>
                        <a:t>A</a:t>
                      </a:r>
                    </a:p>
                  </a:txBody>
                  <a:tcPr/>
                </a:tc>
                <a:tc>
                  <a:txBody>
                    <a:bodyPr/>
                    <a:lstStyle/>
                    <a:p>
                      <a:pPr algn="ctr"/>
                      <a:r>
                        <a:rPr lang="en-US" sz="2000" dirty="0"/>
                        <a:t>5</a:t>
                      </a:r>
                    </a:p>
                  </a:txBody>
                  <a:tcPr/>
                </a:tc>
                <a:extLst>
                  <a:ext uri="{0D108BD9-81ED-4DB2-BD59-A6C34878D82A}">
                    <a16:rowId xmlns:a16="http://schemas.microsoft.com/office/drawing/2014/main" val="10002"/>
                  </a:ext>
                </a:extLst>
              </a:tr>
              <a:tr h="370840">
                <a:tc>
                  <a:txBody>
                    <a:bodyPr/>
                    <a:lstStyle/>
                    <a:p>
                      <a:pPr algn="ctr"/>
                      <a:r>
                        <a:rPr lang="en-US" sz="2000" dirty="0"/>
                        <a:t>C</a:t>
                      </a:r>
                    </a:p>
                  </a:txBody>
                  <a:tcPr/>
                </a:tc>
                <a:tc>
                  <a:txBody>
                    <a:bodyPr/>
                    <a:lstStyle/>
                    <a:p>
                      <a:pPr algn="ctr"/>
                      <a:r>
                        <a:rPr lang="en-US" sz="1800" dirty="0"/>
                        <a:t>Target market ID</a:t>
                      </a:r>
                    </a:p>
                  </a:txBody>
                  <a:tcPr/>
                </a:tc>
                <a:tc>
                  <a:txBody>
                    <a:bodyPr/>
                    <a:lstStyle/>
                    <a:p>
                      <a:pPr algn="ctr"/>
                      <a:r>
                        <a:rPr lang="en-US" sz="2000" dirty="0"/>
                        <a:t>A</a:t>
                      </a:r>
                    </a:p>
                  </a:txBody>
                  <a:tcPr/>
                </a:tc>
                <a:tc>
                  <a:txBody>
                    <a:bodyPr/>
                    <a:lstStyle/>
                    <a:p>
                      <a:pPr algn="ctr"/>
                      <a:r>
                        <a:rPr lang="en-US" sz="2000" dirty="0"/>
                        <a:t>6</a:t>
                      </a:r>
                    </a:p>
                  </a:txBody>
                  <a:tcPr/>
                </a:tc>
                <a:extLst>
                  <a:ext uri="{0D108BD9-81ED-4DB2-BD59-A6C34878D82A}">
                    <a16:rowId xmlns:a16="http://schemas.microsoft.com/office/drawing/2014/main" val="10003"/>
                  </a:ext>
                </a:extLst>
              </a:tr>
              <a:tr h="370840">
                <a:tc>
                  <a:txBody>
                    <a:bodyPr/>
                    <a:lstStyle/>
                    <a:p>
                      <a:pPr algn="ctr"/>
                      <a:r>
                        <a:rPr lang="en-US" sz="2000" dirty="0"/>
                        <a:t>D</a:t>
                      </a:r>
                    </a:p>
                  </a:txBody>
                  <a:tcPr/>
                </a:tc>
                <a:tc>
                  <a:txBody>
                    <a:bodyPr/>
                    <a:lstStyle/>
                    <a:p>
                      <a:pPr algn="ctr"/>
                      <a:r>
                        <a:rPr lang="en-US" sz="1800" dirty="0"/>
                        <a:t>Survey sample</a:t>
                      </a:r>
                    </a:p>
                  </a:txBody>
                  <a:tcPr/>
                </a:tc>
                <a:tc>
                  <a:txBody>
                    <a:bodyPr/>
                    <a:lstStyle/>
                    <a:p>
                      <a:pPr algn="ctr"/>
                      <a:r>
                        <a:rPr lang="en-US" sz="2000" dirty="0"/>
                        <a:t>B, C</a:t>
                      </a:r>
                    </a:p>
                  </a:txBody>
                  <a:tcPr/>
                </a:tc>
                <a:tc>
                  <a:txBody>
                    <a:bodyPr/>
                    <a:lstStyle/>
                    <a:p>
                      <a:pPr algn="ctr"/>
                      <a:r>
                        <a:rPr lang="en-US" sz="2000" dirty="0"/>
                        <a:t>13</a:t>
                      </a:r>
                    </a:p>
                  </a:txBody>
                  <a:tcPr/>
                </a:tc>
                <a:extLst>
                  <a:ext uri="{0D108BD9-81ED-4DB2-BD59-A6C34878D82A}">
                    <a16:rowId xmlns:a16="http://schemas.microsoft.com/office/drawing/2014/main" val="10004"/>
                  </a:ext>
                </a:extLst>
              </a:tr>
              <a:tr h="370840">
                <a:tc>
                  <a:txBody>
                    <a:bodyPr/>
                    <a:lstStyle/>
                    <a:p>
                      <a:pPr algn="ctr"/>
                      <a:r>
                        <a:rPr lang="en-US" sz="2000" dirty="0"/>
                        <a:t>E</a:t>
                      </a:r>
                    </a:p>
                  </a:txBody>
                  <a:tcPr/>
                </a:tc>
                <a:tc>
                  <a:txBody>
                    <a:bodyPr/>
                    <a:lstStyle/>
                    <a:p>
                      <a:pPr algn="ctr"/>
                      <a:r>
                        <a:rPr lang="en-US" sz="1800" dirty="0"/>
                        <a:t>Develop presentation</a:t>
                      </a:r>
                    </a:p>
                  </a:txBody>
                  <a:tcPr/>
                </a:tc>
                <a:tc>
                  <a:txBody>
                    <a:bodyPr/>
                    <a:lstStyle/>
                    <a:p>
                      <a:pPr algn="ctr"/>
                      <a:r>
                        <a:rPr lang="en-US" sz="2000" dirty="0"/>
                        <a:t>B</a:t>
                      </a:r>
                    </a:p>
                  </a:txBody>
                  <a:tcPr/>
                </a:tc>
                <a:tc>
                  <a:txBody>
                    <a:bodyPr/>
                    <a:lstStyle/>
                    <a:p>
                      <a:pPr algn="ctr"/>
                      <a:r>
                        <a:rPr lang="en-US" sz="2000" dirty="0"/>
                        <a:t>6</a:t>
                      </a:r>
                    </a:p>
                  </a:txBody>
                  <a:tcPr/>
                </a:tc>
                <a:extLst>
                  <a:ext uri="{0D108BD9-81ED-4DB2-BD59-A6C34878D82A}">
                    <a16:rowId xmlns:a16="http://schemas.microsoft.com/office/drawing/2014/main" val="10005"/>
                  </a:ext>
                </a:extLst>
              </a:tr>
              <a:tr h="370840">
                <a:tc>
                  <a:txBody>
                    <a:bodyPr/>
                    <a:lstStyle/>
                    <a:p>
                      <a:pPr algn="ctr"/>
                      <a:r>
                        <a:rPr lang="en-US" sz="2000" dirty="0"/>
                        <a:t>F</a:t>
                      </a:r>
                    </a:p>
                  </a:txBody>
                  <a:tcPr/>
                </a:tc>
                <a:tc>
                  <a:txBody>
                    <a:bodyPr/>
                    <a:lstStyle/>
                    <a:p>
                      <a:pPr algn="ctr"/>
                      <a:r>
                        <a:rPr lang="en-US" sz="1800" dirty="0"/>
                        <a:t>Analyze results</a:t>
                      </a:r>
                    </a:p>
                  </a:txBody>
                  <a:tcPr/>
                </a:tc>
                <a:tc>
                  <a:txBody>
                    <a:bodyPr/>
                    <a:lstStyle/>
                    <a:p>
                      <a:pPr algn="ctr"/>
                      <a:r>
                        <a:rPr lang="en-US" sz="2000" dirty="0"/>
                        <a:t>D</a:t>
                      </a:r>
                    </a:p>
                  </a:txBody>
                  <a:tcPr/>
                </a:tc>
                <a:tc>
                  <a:txBody>
                    <a:bodyPr/>
                    <a:lstStyle/>
                    <a:p>
                      <a:pPr algn="ctr"/>
                      <a:r>
                        <a:rPr lang="en-US" sz="2000" dirty="0"/>
                        <a:t>4</a:t>
                      </a:r>
                    </a:p>
                  </a:txBody>
                  <a:tcPr/>
                </a:tc>
                <a:extLst>
                  <a:ext uri="{0D108BD9-81ED-4DB2-BD59-A6C34878D82A}">
                    <a16:rowId xmlns:a16="http://schemas.microsoft.com/office/drawing/2014/main" val="10006"/>
                  </a:ext>
                </a:extLst>
              </a:tr>
              <a:tr h="370840">
                <a:tc>
                  <a:txBody>
                    <a:bodyPr/>
                    <a:lstStyle/>
                    <a:p>
                      <a:pPr algn="ctr"/>
                      <a:r>
                        <a:rPr lang="en-US" sz="2000" dirty="0"/>
                        <a:t>G</a:t>
                      </a:r>
                    </a:p>
                  </a:txBody>
                  <a:tcPr/>
                </a:tc>
                <a:tc>
                  <a:txBody>
                    <a:bodyPr/>
                    <a:lstStyle/>
                    <a:p>
                      <a:pPr algn="ctr"/>
                      <a:r>
                        <a:rPr lang="en-US" sz="1800" dirty="0"/>
                        <a:t>Demographic analysis</a:t>
                      </a:r>
                    </a:p>
                  </a:txBody>
                  <a:tcPr/>
                </a:tc>
                <a:tc>
                  <a:txBody>
                    <a:bodyPr/>
                    <a:lstStyle/>
                    <a:p>
                      <a:pPr algn="ctr"/>
                      <a:r>
                        <a:rPr lang="en-US" sz="2000" dirty="0"/>
                        <a:t>C</a:t>
                      </a:r>
                    </a:p>
                  </a:txBody>
                  <a:tcPr/>
                </a:tc>
                <a:tc>
                  <a:txBody>
                    <a:bodyPr/>
                    <a:lstStyle/>
                    <a:p>
                      <a:pPr algn="ctr"/>
                      <a:r>
                        <a:rPr lang="en-US" sz="2000" dirty="0"/>
                        <a:t>9</a:t>
                      </a:r>
                    </a:p>
                  </a:txBody>
                  <a:tcPr/>
                </a:tc>
                <a:extLst>
                  <a:ext uri="{0D108BD9-81ED-4DB2-BD59-A6C34878D82A}">
                    <a16:rowId xmlns:a16="http://schemas.microsoft.com/office/drawing/2014/main" val="10007"/>
                  </a:ext>
                </a:extLst>
              </a:tr>
              <a:tr h="370840">
                <a:tc>
                  <a:txBody>
                    <a:bodyPr/>
                    <a:lstStyle/>
                    <a:p>
                      <a:pPr algn="ctr"/>
                      <a:r>
                        <a:rPr lang="en-US" sz="2000" dirty="0"/>
                        <a:t>H</a:t>
                      </a:r>
                    </a:p>
                  </a:txBody>
                  <a:tcPr/>
                </a:tc>
                <a:tc>
                  <a:txBody>
                    <a:bodyPr/>
                    <a:lstStyle/>
                    <a:p>
                      <a:pPr algn="ctr"/>
                      <a:r>
                        <a:rPr lang="en-US" sz="1800" dirty="0"/>
                        <a:t>Presentation to client</a:t>
                      </a:r>
                    </a:p>
                  </a:txBody>
                  <a:tcPr/>
                </a:tc>
                <a:tc>
                  <a:txBody>
                    <a:bodyPr/>
                    <a:lstStyle/>
                    <a:p>
                      <a:pPr algn="ctr"/>
                      <a:r>
                        <a:rPr lang="en-US" sz="2000" dirty="0"/>
                        <a:t>E,F,G</a:t>
                      </a:r>
                    </a:p>
                  </a:txBody>
                  <a:tcPr/>
                </a:tc>
                <a:tc>
                  <a:txBody>
                    <a:bodyPr/>
                    <a:lstStyle/>
                    <a:p>
                      <a:pPr algn="ctr"/>
                      <a:r>
                        <a:rPr lang="en-US" sz="2000" dirty="0"/>
                        <a:t>2</a:t>
                      </a:r>
                    </a:p>
                  </a:txBody>
                  <a:tcPr/>
                </a:tc>
                <a:extLst>
                  <a:ext uri="{0D108BD9-81ED-4DB2-BD59-A6C34878D82A}">
                    <a16:rowId xmlns:a16="http://schemas.microsoft.com/office/drawing/2014/main" val="10008"/>
                  </a:ext>
                </a:extLst>
              </a:tr>
            </a:tbl>
          </a:graphicData>
        </a:graphic>
      </p:graphicFrame>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17749" y="5193551"/>
            <a:ext cx="602003" cy="637992"/>
          </a:xfrm>
          <a:prstGeom prst="rect">
            <a:avLst/>
          </a:prstGeom>
        </p:spPr>
      </p:pic>
      <p:sp>
        <p:nvSpPr>
          <p:cNvPr id="9" name="Octagon 8"/>
          <p:cNvSpPr>
            <a:spLocks noChangeAspect="1"/>
          </p:cNvSpPr>
          <p:nvPr/>
        </p:nvSpPr>
        <p:spPr>
          <a:xfrm>
            <a:off x="8455617" y="5895500"/>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Tree>
    <p:extLst>
      <p:ext uri="{BB962C8B-B14F-4D97-AF65-F5344CB8AC3E}">
        <p14:creationId xmlns:p14="http://schemas.microsoft.com/office/powerpoint/2010/main" val="3891261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pic>
        <p:nvPicPr>
          <p:cNvPr id="40962" name="Picture 3" descr="FG_10_021"/>
          <p:cNvPicPr>
            <a:picLocks noChangeAspect="1" noChangeArrowheads="1"/>
          </p:cNvPicPr>
          <p:nvPr/>
        </p:nvPicPr>
        <p:blipFill>
          <a:blip r:embed="rId3"/>
          <a:srcRect/>
          <a:stretch>
            <a:fillRect/>
          </a:stretch>
        </p:blipFill>
        <p:spPr bwMode="auto">
          <a:xfrm>
            <a:off x="419100" y="2662728"/>
            <a:ext cx="8229600" cy="2911475"/>
          </a:xfrm>
          <a:prstGeom prst="rect">
            <a:avLst/>
          </a:prstGeom>
          <a:noFill/>
          <a:ln w="9525">
            <a:noFill/>
            <a:miter lim="800000"/>
            <a:headEnd/>
            <a:tailEnd/>
          </a:ln>
        </p:spPr>
      </p:pic>
      <p:sp>
        <p:nvSpPr>
          <p:cNvPr id="2" name="Title 1"/>
          <p:cNvSpPr>
            <a:spLocks noGrp="1"/>
          </p:cNvSpPr>
          <p:nvPr>
            <p:ph type="title"/>
          </p:nvPr>
        </p:nvSpPr>
        <p:spPr>
          <a:xfrm>
            <a:off x="381000" y="168005"/>
            <a:ext cx="8305800" cy="1143000"/>
          </a:xfrm>
        </p:spPr>
        <p:txBody>
          <a:bodyPr/>
          <a:lstStyle/>
          <a:p>
            <a:pPr eaLnBrk="1" fontAlgn="auto" hangingPunct="1">
              <a:spcAft>
                <a:spcPts val="0"/>
              </a:spcAft>
              <a:defRPr/>
            </a:pPr>
            <a:r>
              <a:rPr lang="en-US" b="1" dirty="0"/>
              <a:t>Completed Project Delta AOA Network</a:t>
            </a:r>
            <a:endParaRPr lang="en-US" dirty="0"/>
          </a:p>
        </p:txBody>
      </p:sp>
      <p:sp>
        <p:nvSpPr>
          <p:cNvPr id="3" name="Slide Number Placeholder 2"/>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10-</a:t>
            </a:r>
            <a:fld id="{5B0BFF15-6ABF-493A-ACC8-9943B32E5A87}" type="slidenum">
              <a:rPr lang="en-US">
                <a:solidFill>
                  <a:srgbClr val="045C75"/>
                </a:solidFill>
                <a:cs typeface="Arial" charset="0"/>
              </a:rPr>
              <a:pPr fontAlgn="base">
                <a:spcBef>
                  <a:spcPct val="0"/>
                </a:spcBef>
                <a:spcAft>
                  <a:spcPct val="0"/>
                </a:spcAft>
                <a:defRPr/>
              </a:pPr>
              <a:t>45</a:t>
            </a:fld>
            <a:endParaRPr lang="en-US">
              <a:solidFill>
                <a:srgbClr val="045C75"/>
              </a:solidFill>
              <a:cs typeface="Arial" charset="0"/>
            </a:endParaRPr>
          </a:p>
        </p:txBody>
      </p:sp>
      <p:sp>
        <p:nvSpPr>
          <p:cNvPr id="4" name="Action Button: Help 3">
            <a:hlinkClick r:id="" action="ppaction://noaction" highlightClick="1"/>
          </p:cNvPr>
          <p:cNvSpPr/>
          <p:nvPr/>
        </p:nvSpPr>
        <p:spPr>
          <a:xfrm>
            <a:off x="419099" y="982588"/>
            <a:ext cx="8204411" cy="1528831"/>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dirty="0">
                <a:solidFill>
                  <a:schemeClr val="tx1"/>
                </a:solidFill>
              </a:rPr>
              <a:t>What is the intent of the Dummy Activity?</a:t>
            </a:r>
          </a:p>
          <a:p>
            <a:r>
              <a:rPr lang="en-US" dirty="0">
                <a:solidFill>
                  <a:schemeClr val="tx1"/>
                </a:solidFill>
              </a:rPr>
              <a:t>Is D dependent on C and B?</a:t>
            </a:r>
          </a:p>
          <a:p>
            <a:r>
              <a:rPr lang="en-US" dirty="0">
                <a:solidFill>
                  <a:schemeClr val="tx1"/>
                </a:solidFill>
              </a:rPr>
              <a:t>Is G dependent on C and B?</a:t>
            </a:r>
          </a:p>
          <a:p>
            <a:r>
              <a:rPr lang="en-US" dirty="0">
                <a:solidFill>
                  <a:schemeClr val="tx1"/>
                </a:solidFill>
              </a:rPr>
              <a:t>From our predecessor table, G is </a:t>
            </a:r>
            <a:r>
              <a:rPr lang="en-US" b="1" dirty="0">
                <a:solidFill>
                  <a:srgbClr val="FF0000"/>
                </a:solidFill>
              </a:rPr>
              <a:t>only</a:t>
            </a:r>
            <a:r>
              <a:rPr lang="en-US" dirty="0">
                <a:solidFill>
                  <a:schemeClr val="tx1"/>
                </a:solidFill>
              </a:rPr>
              <a:t> dependent on C  -- therefore a comment is required on the dummy activity to clarify this!</a:t>
            </a:r>
          </a:p>
        </p:txBody>
      </p:sp>
      <p:sp>
        <p:nvSpPr>
          <p:cNvPr id="9" name="TextBox 8"/>
          <p:cNvSpPr txBox="1"/>
          <p:nvPr/>
        </p:nvSpPr>
        <p:spPr>
          <a:xfrm>
            <a:off x="710838" y="5828500"/>
            <a:ext cx="5724598"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t>Let’s add our </a:t>
            </a:r>
            <a:r>
              <a:rPr lang="en-US" b="1" dirty="0"/>
              <a:t>durations</a:t>
            </a:r>
            <a:r>
              <a:rPr lang="en-US" dirty="0"/>
              <a:t> and do our </a:t>
            </a:r>
            <a:r>
              <a:rPr lang="en-US" b="1" dirty="0"/>
              <a:t>earliest event time </a:t>
            </a:r>
            <a:r>
              <a:rPr lang="en-US" dirty="0"/>
              <a:t>in a forward pass</a:t>
            </a:r>
          </a:p>
        </p:txBody>
      </p:sp>
      <p:cxnSp>
        <p:nvCxnSpPr>
          <p:cNvPr id="6" name="Straight Arrow Connector 5"/>
          <p:cNvCxnSpPr/>
          <p:nvPr/>
        </p:nvCxnSpPr>
        <p:spPr>
          <a:xfrm flipH="1" flipV="1">
            <a:off x="1631335" y="4025211"/>
            <a:ext cx="1156892" cy="1905408"/>
          </a:xfrm>
          <a:prstGeom prst="straightConnector1">
            <a:avLst/>
          </a:prstGeom>
          <a:ln>
            <a:solidFill>
              <a:srgbClr val="92D050"/>
            </a:solidFill>
            <a:headEnd w="lg" len="med"/>
            <a:tailEnd type="triangle" w="lg" len="med"/>
          </a:ln>
        </p:spPr>
        <p:style>
          <a:lnRef idx="2">
            <a:schemeClr val="accent6"/>
          </a:lnRef>
          <a:fillRef idx="0">
            <a:schemeClr val="accent6"/>
          </a:fillRef>
          <a:effectRef idx="1">
            <a:schemeClr val="accent6"/>
          </a:effectRef>
          <a:fontRef idx="minor">
            <a:schemeClr val="tx1"/>
          </a:fontRef>
        </p:style>
      </p:cxnSp>
      <p:cxnSp>
        <p:nvCxnSpPr>
          <p:cNvPr id="14" name="Straight Arrow Connector 13"/>
          <p:cNvCxnSpPr/>
          <p:nvPr/>
        </p:nvCxnSpPr>
        <p:spPr>
          <a:xfrm flipH="1" flipV="1">
            <a:off x="4533900" y="4310825"/>
            <a:ext cx="476250" cy="1619794"/>
          </a:xfrm>
          <a:prstGeom prst="straightConnector1">
            <a:avLst/>
          </a:prstGeom>
          <a:ln>
            <a:solidFill>
              <a:srgbClr val="92D050"/>
            </a:solidFill>
            <a:headEnd w="lg" len="med"/>
            <a:tailEnd type="triangle" w="lg" len="med"/>
          </a:ln>
        </p:spPr>
        <p:style>
          <a:lnRef idx="2">
            <a:schemeClr val="accent6"/>
          </a:lnRef>
          <a:fillRef idx="0">
            <a:schemeClr val="accent6"/>
          </a:fillRef>
          <a:effectRef idx="1">
            <a:schemeClr val="accent6"/>
          </a:effectRef>
          <a:fontRef idx="minor">
            <a:schemeClr val="tx1"/>
          </a:fontRef>
        </p:style>
      </p:cxnSp>
      <p:sp>
        <p:nvSpPr>
          <p:cNvPr id="13" name="Octagon 12"/>
          <p:cNvSpPr>
            <a:spLocks noChangeAspect="1"/>
          </p:cNvSpPr>
          <p:nvPr/>
        </p:nvSpPr>
        <p:spPr>
          <a:xfrm>
            <a:off x="8455617" y="5895500"/>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3510" y="62120"/>
            <a:ext cx="457033" cy="457033"/>
          </a:xfrm>
          <a:prstGeom prst="rect">
            <a:avLst/>
          </a:prstGeom>
        </p:spPr>
      </p:pic>
      <p:sp>
        <p:nvSpPr>
          <p:cNvPr id="40961" name="Text Box 2"/>
          <p:cNvSpPr txBox="1">
            <a:spLocks noChangeArrowheads="1"/>
          </p:cNvSpPr>
          <p:nvPr/>
        </p:nvSpPr>
        <p:spPr bwMode="auto">
          <a:xfrm>
            <a:off x="661198" y="5161177"/>
            <a:ext cx="970137" cy="246221"/>
          </a:xfrm>
          <a:prstGeom prst="rect">
            <a:avLst/>
          </a:prstGeom>
          <a:noFill/>
          <a:ln w="9525">
            <a:noFill/>
            <a:miter lim="800000"/>
            <a:headEnd/>
            <a:tailEnd/>
          </a:ln>
        </p:spPr>
        <p:txBody>
          <a:bodyPr wrap="none">
            <a:spAutoFit/>
          </a:bodyPr>
          <a:lstStyle/>
          <a:p>
            <a:r>
              <a:rPr lang="en-US" sz="1000" dirty="0"/>
              <a:t>Figure 10.22  </a:t>
            </a:r>
          </a:p>
        </p:txBody>
      </p:sp>
      <p:sp>
        <p:nvSpPr>
          <p:cNvPr id="12" name="TextBox 11"/>
          <p:cNvSpPr txBox="1"/>
          <p:nvPr/>
        </p:nvSpPr>
        <p:spPr>
          <a:xfrm>
            <a:off x="3493730" y="3436863"/>
            <a:ext cx="1250302" cy="461665"/>
          </a:xfrm>
          <a:prstGeom prst="rect">
            <a:avLst/>
          </a:prstGeom>
          <a:noFill/>
        </p:spPr>
        <p:txBody>
          <a:bodyPr wrap="square" rtlCol="0">
            <a:spAutoFit/>
          </a:bodyPr>
          <a:lstStyle/>
          <a:p>
            <a:pPr algn="ctr"/>
            <a:r>
              <a:rPr lang="en-CA" sz="1200" dirty="0">
                <a:solidFill>
                  <a:srgbClr val="FF0000"/>
                </a:solidFill>
                <a:latin typeface="Bookman Old Style" panose="02050604050505020204" pitchFamily="18" charset="0"/>
              </a:rPr>
              <a:t>Dummy only applies to D</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4969" y="5915954"/>
            <a:ext cx="999831" cy="707197"/>
          </a:xfrm>
          <a:prstGeom prst="rect">
            <a:avLst/>
          </a:prstGeom>
        </p:spPr>
      </p:pic>
      <p:sp>
        <p:nvSpPr>
          <p:cNvPr id="5" name="TextBox 4"/>
          <p:cNvSpPr txBox="1"/>
          <p:nvPr/>
        </p:nvSpPr>
        <p:spPr>
          <a:xfrm>
            <a:off x="195943" y="2799184"/>
            <a:ext cx="298579" cy="338554"/>
          </a:xfrm>
          <a:prstGeom prst="rect">
            <a:avLst/>
          </a:prstGeom>
          <a:noFill/>
        </p:spPr>
        <p:txBody>
          <a:bodyPr wrap="square" rtlCol="0">
            <a:spAutoFit/>
          </a:bodyPr>
          <a:lstStyle/>
          <a:p>
            <a:r>
              <a:rPr lang="en-CA" sz="1600" dirty="0"/>
              <a:t>?</a:t>
            </a:r>
          </a:p>
        </p:txBody>
      </p:sp>
      <p:sp>
        <p:nvSpPr>
          <p:cNvPr id="17" name="TextBox 16"/>
          <p:cNvSpPr txBox="1"/>
          <p:nvPr/>
        </p:nvSpPr>
        <p:spPr>
          <a:xfrm>
            <a:off x="1517743" y="3809767"/>
            <a:ext cx="96180" cy="215444"/>
          </a:xfrm>
          <a:prstGeom prst="rect">
            <a:avLst/>
          </a:prstGeom>
          <a:solidFill>
            <a:schemeClr val="bg1"/>
          </a:solidFill>
        </p:spPr>
        <p:txBody>
          <a:bodyPr wrap="none" lIns="0" tIns="0" rIns="0" bIns="0" rtlCol="0" anchor="ctr">
            <a:spAutoFit/>
          </a:bodyPr>
          <a:lstStyle/>
          <a:p>
            <a:r>
              <a:rPr lang="en-CA" sz="1400" dirty="0">
                <a:solidFill>
                  <a:schemeClr val="tx1">
                    <a:lumMod val="75000"/>
                    <a:lumOff val="25000"/>
                  </a:schemeClr>
                </a:solidFill>
                <a:latin typeface="Bookman Old Style" panose="02050604050505020204" pitchFamily="18" charset="0"/>
                <a:cs typeface="+mn-cs"/>
              </a:rPr>
              <a:t>?</a:t>
            </a:r>
          </a:p>
        </p:txBody>
      </p:sp>
      <p:sp>
        <p:nvSpPr>
          <p:cNvPr id="18" name="TextBox 17"/>
          <p:cNvSpPr txBox="1"/>
          <p:nvPr/>
        </p:nvSpPr>
        <p:spPr>
          <a:xfrm>
            <a:off x="4437720" y="4181879"/>
            <a:ext cx="96180" cy="215444"/>
          </a:xfrm>
          <a:prstGeom prst="rect">
            <a:avLst/>
          </a:prstGeom>
          <a:solidFill>
            <a:schemeClr val="bg1"/>
          </a:solidFill>
        </p:spPr>
        <p:txBody>
          <a:bodyPr wrap="none" lIns="0" tIns="0" rIns="0" bIns="0" rtlCol="0" anchor="ctr">
            <a:spAutoFit/>
          </a:bodyPr>
          <a:lstStyle/>
          <a:p>
            <a:r>
              <a:rPr lang="en-CA" sz="1400" dirty="0">
                <a:solidFill>
                  <a:schemeClr val="tx1">
                    <a:lumMod val="75000"/>
                    <a:lumOff val="25000"/>
                  </a:schemeClr>
                </a:solidFill>
                <a:latin typeface="Bookman Old Style" panose="02050604050505020204" pitchFamily="18" charset="0"/>
                <a:cs typeface="+mn-cs"/>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pic>
        <p:nvPicPr>
          <p:cNvPr id="41986" name="Picture 3" descr="FG_10_022"/>
          <p:cNvPicPr>
            <a:picLocks noChangeAspect="1" noChangeArrowheads="1"/>
          </p:cNvPicPr>
          <p:nvPr/>
        </p:nvPicPr>
        <p:blipFill>
          <a:blip r:embed="rId2"/>
          <a:srcRect/>
          <a:stretch>
            <a:fillRect/>
          </a:stretch>
        </p:blipFill>
        <p:spPr bwMode="auto">
          <a:xfrm>
            <a:off x="381000" y="2286000"/>
            <a:ext cx="8229600" cy="2911475"/>
          </a:xfrm>
          <a:prstGeom prst="rect">
            <a:avLst/>
          </a:prstGeom>
          <a:noFill/>
          <a:ln w="9525">
            <a:noFill/>
            <a:miter lim="800000"/>
            <a:headEnd/>
            <a:tailEnd/>
          </a:ln>
        </p:spPr>
      </p:pic>
      <p:sp>
        <p:nvSpPr>
          <p:cNvPr id="2" name="Title 1"/>
          <p:cNvSpPr>
            <a:spLocks noGrp="1"/>
          </p:cNvSpPr>
          <p:nvPr>
            <p:ph type="title"/>
          </p:nvPr>
        </p:nvSpPr>
        <p:spPr/>
        <p:txBody>
          <a:bodyPr>
            <a:noAutofit/>
          </a:bodyPr>
          <a:lstStyle/>
          <a:p>
            <a:pPr eaLnBrk="1" fontAlgn="auto" hangingPunct="1">
              <a:spcAft>
                <a:spcPts val="0"/>
              </a:spcAft>
              <a:defRPr/>
            </a:pPr>
            <a:r>
              <a:rPr lang="en-US" b="1" dirty="0"/>
              <a:t>Project Delta Forward Pass Using AOA Network</a:t>
            </a:r>
            <a:r>
              <a:rPr lang="en-US" dirty="0"/>
              <a:t> </a:t>
            </a:r>
          </a:p>
        </p:txBody>
      </p:sp>
      <p:sp>
        <p:nvSpPr>
          <p:cNvPr id="3" name="Slide Number Placeholder 2"/>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10-</a:t>
            </a:r>
            <a:fld id="{CAE580F5-4FB3-4C19-B487-59CB84B49722}" type="slidenum">
              <a:rPr lang="en-US">
                <a:solidFill>
                  <a:srgbClr val="045C75"/>
                </a:solidFill>
                <a:cs typeface="Arial" charset="0"/>
              </a:rPr>
              <a:pPr fontAlgn="base">
                <a:spcBef>
                  <a:spcPct val="0"/>
                </a:spcBef>
                <a:spcAft>
                  <a:spcPct val="0"/>
                </a:spcAft>
                <a:defRPr/>
              </a:pPr>
              <a:t>46</a:t>
            </a:fld>
            <a:endParaRPr lang="en-US">
              <a:solidFill>
                <a:srgbClr val="045C75"/>
              </a:solidFill>
              <a:cs typeface="Arial" charset="0"/>
            </a:endParaRPr>
          </a:p>
        </p:txBody>
      </p:sp>
      <p:sp>
        <p:nvSpPr>
          <p:cNvPr id="8" name="TextBox 7"/>
          <p:cNvSpPr txBox="1"/>
          <p:nvPr/>
        </p:nvSpPr>
        <p:spPr>
          <a:xfrm>
            <a:off x="2139949" y="5505582"/>
            <a:ext cx="4374061"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400" dirty="0"/>
              <a:t>Let’s add in our </a:t>
            </a:r>
            <a:r>
              <a:rPr lang="en-US" sz="2400" b="1" dirty="0"/>
              <a:t>backward</a:t>
            </a:r>
            <a:r>
              <a:rPr lang="en-US" sz="2400" dirty="0"/>
              <a:t> pass </a:t>
            </a:r>
          </a:p>
        </p:txBody>
      </p:sp>
      <p:cxnSp>
        <p:nvCxnSpPr>
          <p:cNvPr id="10" name="Straight Arrow Connector 9"/>
          <p:cNvCxnSpPr/>
          <p:nvPr/>
        </p:nvCxnSpPr>
        <p:spPr>
          <a:xfrm flipH="1" flipV="1">
            <a:off x="4495800" y="4258491"/>
            <a:ext cx="728255" cy="137789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1" name="Octagon 10"/>
          <p:cNvSpPr>
            <a:spLocks noChangeAspect="1"/>
          </p:cNvSpPr>
          <p:nvPr/>
        </p:nvSpPr>
        <p:spPr>
          <a:xfrm>
            <a:off x="8455617" y="5895500"/>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3510" y="62120"/>
            <a:ext cx="457033" cy="457033"/>
          </a:xfrm>
          <a:prstGeom prst="rect">
            <a:avLst/>
          </a:prstGeom>
        </p:spPr>
      </p:pic>
      <p:sp>
        <p:nvSpPr>
          <p:cNvPr id="41985" name="Text Box 2"/>
          <p:cNvSpPr txBox="1">
            <a:spLocks noChangeArrowheads="1"/>
          </p:cNvSpPr>
          <p:nvPr/>
        </p:nvSpPr>
        <p:spPr bwMode="auto">
          <a:xfrm>
            <a:off x="457200" y="4824328"/>
            <a:ext cx="899605" cy="246221"/>
          </a:xfrm>
          <a:prstGeom prst="rect">
            <a:avLst/>
          </a:prstGeom>
          <a:noFill/>
          <a:ln w="9525">
            <a:noFill/>
            <a:miter lim="800000"/>
            <a:headEnd/>
            <a:tailEnd/>
          </a:ln>
        </p:spPr>
        <p:txBody>
          <a:bodyPr wrap="none">
            <a:spAutoFit/>
          </a:bodyPr>
          <a:lstStyle/>
          <a:p>
            <a:r>
              <a:rPr lang="en-US" sz="1000" dirty="0"/>
              <a:t>Figure 10.23</a:t>
            </a:r>
          </a:p>
        </p:txBody>
      </p:sp>
      <p:sp>
        <p:nvSpPr>
          <p:cNvPr id="4" name="TextBox 3"/>
          <p:cNvSpPr txBox="1"/>
          <p:nvPr/>
        </p:nvSpPr>
        <p:spPr>
          <a:xfrm>
            <a:off x="3451005" y="3099616"/>
            <a:ext cx="1250302" cy="461665"/>
          </a:xfrm>
          <a:prstGeom prst="rect">
            <a:avLst/>
          </a:prstGeom>
          <a:noFill/>
        </p:spPr>
        <p:txBody>
          <a:bodyPr wrap="square" rtlCol="0">
            <a:spAutoFit/>
          </a:bodyPr>
          <a:lstStyle/>
          <a:p>
            <a:pPr algn="ctr"/>
            <a:r>
              <a:rPr lang="en-CA" sz="1200" dirty="0">
                <a:solidFill>
                  <a:srgbClr val="FF0000"/>
                </a:solidFill>
                <a:latin typeface="Bookman Old Style" panose="02050604050505020204" pitchFamily="18" charset="0"/>
              </a:rPr>
              <a:t>Dummy only applies to 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7710" y="92371"/>
            <a:ext cx="8305800" cy="691400"/>
          </a:xfrm>
        </p:spPr>
        <p:txBody>
          <a:bodyPr>
            <a:normAutofit/>
          </a:bodyPr>
          <a:lstStyle/>
          <a:p>
            <a:pPr eaLnBrk="1" fontAlgn="auto" hangingPunct="1">
              <a:spcAft>
                <a:spcPts val="0"/>
              </a:spcAft>
              <a:defRPr/>
            </a:pPr>
            <a:r>
              <a:rPr lang="en-US" sz="3200" b="1" dirty="0"/>
              <a:t>Project Delta Backward Pass Using AOA Network</a:t>
            </a:r>
            <a:endParaRPr lang="en-US" sz="3200" dirty="0"/>
          </a:p>
        </p:txBody>
      </p:sp>
      <p:sp>
        <p:nvSpPr>
          <p:cNvPr id="3" name="Slide Number Placeholder 2"/>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10-</a:t>
            </a:r>
            <a:fld id="{45B50F2A-E4F4-45DA-9D0B-6F97A93AAAEE}" type="slidenum">
              <a:rPr lang="en-US">
                <a:solidFill>
                  <a:srgbClr val="045C75"/>
                </a:solidFill>
                <a:cs typeface="Arial" charset="0"/>
              </a:rPr>
              <a:pPr fontAlgn="base">
                <a:spcBef>
                  <a:spcPct val="0"/>
                </a:spcBef>
                <a:spcAft>
                  <a:spcPct val="0"/>
                </a:spcAft>
                <a:defRPr/>
              </a:pPr>
              <a:t>47</a:t>
            </a:fld>
            <a:endParaRPr lang="en-US">
              <a:solidFill>
                <a:srgbClr val="045C75"/>
              </a:solidFill>
              <a:cs typeface="Arial" charset="0"/>
            </a:endParaRPr>
          </a:p>
        </p:txBody>
      </p:sp>
      <p:sp>
        <p:nvSpPr>
          <p:cNvPr id="10" name="Action Button: Information 9">
            <a:hlinkClick r:id="" action="ppaction://noaction" highlightClick="1"/>
          </p:cNvPr>
          <p:cNvSpPr/>
          <p:nvPr/>
        </p:nvSpPr>
        <p:spPr>
          <a:xfrm>
            <a:off x="2136866" y="4354909"/>
            <a:ext cx="1781991" cy="1066800"/>
          </a:xfrm>
          <a:prstGeom prst="actionButtonInformat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It’s not as obvious as in an AON diagram</a:t>
            </a:r>
          </a:p>
        </p:txBody>
      </p:sp>
      <p:sp>
        <p:nvSpPr>
          <p:cNvPr id="11" name="Action Button: Help 10">
            <a:hlinkClick r:id="" action="ppaction://noaction" highlightClick="1"/>
          </p:cNvPr>
          <p:cNvSpPr/>
          <p:nvPr/>
        </p:nvSpPr>
        <p:spPr>
          <a:xfrm>
            <a:off x="457200" y="4354909"/>
            <a:ext cx="1458686" cy="1066800"/>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How can we determine slack?</a:t>
            </a:r>
          </a:p>
        </p:txBody>
      </p:sp>
      <p:sp>
        <p:nvSpPr>
          <p:cNvPr id="12" name="Action Button: Help 11">
            <a:hlinkClick r:id="" action="ppaction://noaction" highlightClick="1"/>
          </p:cNvPr>
          <p:cNvSpPr/>
          <p:nvPr/>
        </p:nvSpPr>
        <p:spPr>
          <a:xfrm>
            <a:off x="4174671" y="4354909"/>
            <a:ext cx="4660173" cy="1066800"/>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b="1" dirty="0">
                <a:solidFill>
                  <a:srgbClr val="FF0000"/>
                </a:solidFill>
              </a:rPr>
              <a:t>We </a:t>
            </a:r>
            <a:r>
              <a:rPr lang="en-CA" b="1" u="sng" dirty="0">
                <a:solidFill>
                  <a:srgbClr val="FF0000"/>
                </a:solidFill>
              </a:rPr>
              <a:t>can</a:t>
            </a:r>
            <a:r>
              <a:rPr lang="en-CA" b="1" dirty="0">
                <a:solidFill>
                  <a:srgbClr val="FF0000"/>
                </a:solidFill>
              </a:rPr>
              <a:t> calculate activity slack. What is the slack for E and G?  </a:t>
            </a:r>
            <a:r>
              <a:rPr lang="en-CA" dirty="0"/>
              <a:t>Remember G is only dependent on C.</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3644" y="6048850"/>
            <a:ext cx="999831" cy="707197"/>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3510" y="62120"/>
            <a:ext cx="457033" cy="457033"/>
          </a:xfrm>
          <a:prstGeom prst="rect">
            <a:avLst/>
          </a:prstGeom>
        </p:spPr>
      </p:pic>
      <p:grpSp>
        <p:nvGrpSpPr>
          <p:cNvPr id="5" name="Group 4"/>
          <p:cNvGrpSpPr/>
          <p:nvPr/>
        </p:nvGrpSpPr>
        <p:grpSpPr>
          <a:xfrm>
            <a:off x="324235" y="1172900"/>
            <a:ext cx="8510610" cy="3010891"/>
            <a:chOff x="324235" y="1172900"/>
            <a:chExt cx="8510610" cy="3010891"/>
          </a:xfrm>
        </p:grpSpPr>
        <p:pic>
          <p:nvPicPr>
            <p:cNvPr id="43010" name="Picture 3" descr="FG_10_023"/>
            <p:cNvPicPr>
              <a:picLocks noChangeAspect="1" noChangeArrowheads="1"/>
            </p:cNvPicPr>
            <p:nvPr/>
          </p:nvPicPr>
          <p:blipFill>
            <a:blip r:embed="rId5"/>
            <a:srcRect/>
            <a:stretch>
              <a:fillRect/>
            </a:stretch>
          </p:blipFill>
          <p:spPr bwMode="auto">
            <a:xfrm>
              <a:off x="324235" y="1172900"/>
              <a:ext cx="8510610" cy="3010891"/>
            </a:xfrm>
            <a:prstGeom prst="rect">
              <a:avLst/>
            </a:prstGeom>
            <a:noFill/>
            <a:ln w="9525">
              <a:noFill/>
              <a:miter lim="800000"/>
              <a:headEnd/>
              <a:tailEnd/>
            </a:ln>
          </p:spPr>
        </p:pic>
        <p:sp>
          <p:nvSpPr>
            <p:cNvPr id="43009" name="Text Box 2"/>
            <p:cNvSpPr txBox="1">
              <a:spLocks noChangeArrowheads="1"/>
            </p:cNvSpPr>
            <p:nvPr/>
          </p:nvSpPr>
          <p:spPr bwMode="auto">
            <a:xfrm>
              <a:off x="735810" y="3787198"/>
              <a:ext cx="970137" cy="246221"/>
            </a:xfrm>
            <a:prstGeom prst="rect">
              <a:avLst/>
            </a:prstGeom>
            <a:noFill/>
            <a:ln w="9525">
              <a:noFill/>
              <a:miter lim="800000"/>
              <a:headEnd/>
              <a:tailEnd/>
            </a:ln>
          </p:spPr>
          <p:txBody>
            <a:bodyPr wrap="none">
              <a:spAutoFit/>
            </a:bodyPr>
            <a:lstStyle/>
            <a:p>
              <a:r>
                <a:rPr lang="en-US" sz="1000" dirty="0"/>
                <a:t>Figure 10.24  </a:t>
              </a:r>
            </a:p>
          </p:txBody>
        </p:sp>
        <p:sp>
          <p:nvSpPr>
            <p:cNvPr id="4" name="TextBox 3"/>
            <p:cNvSpPr txBox="1"/>
            <p:nvPr/>
          </p:nvSpPr>
          <p:spPr>
            <a:xfrm>
              <a:off x="4184003" y="1537553"/>
              <a:ext cx="221214" cy="215444"/>
            </a:xfrm>
            <a:prstGeom prst="rect">
              <a:avLst/>
            </a:prstGeom>
            <a:solidFill>
              <a:schemeClr val="bg1"/>
            </a:solidFill>
          </p:spPr>
          <p:txBody>
            <a:bodyPr wrap="none" lIns="0" tIns="0" rIns="0" bIns="0" rtlCol="0" anchor="ctr">
              <a:spAutoFit/>
            </a:bodyPr>
            <a:lstStyle/>
            <a:p>
              <a:r>
                <a:rPr lang="en-CA" sz="1400" dirty="0">
                  <a:solidFill>
                    <a:schemeClr val="tx1">
                      <a:lumMod val="75000"/>
                      <a:lumOff val="25000"/>
                    </a:schemeClr>
                  </a:solidFill>
                  <a:latin typeface="Bookman Old Style" panose="02050604050505020204" pitchFamily="18" charset="0"/>
                  <a:cs typeface="+mn-cs"/>
                </a:rPr>
                <a:t>11</a:t>
              </a:r>
            </a:p>
          </p:txBody>
        </p:sp>
      </p:grpSp>
      <p:sp>
        <p:nvSpPr>
          <p:cNvPr id="14" name="TextBox 13"/>
          <p:cNvSpPr txBox="1"/>
          <p:nvPr/>
        </p:nvSpPr>
        <p:spPr>
          <a:xfrm>
            <a:off x="3521528" y="1945079"/>
            <a:ext cx="1250302" cy="461665"/>
          </a:xfrm>
          <a:prstGeom prst="rect">
            <a:avLst/>
          </a:prstGeom>
          <a:noFill/>
        </p:spPr>
        <p:txBody>
          <a:bodyPr wrap="square" rtlCol="0">
            <a:spAutoFit/>
          </a:bodyPr>
          <a:lstStyle/>
          <a:p>
            <a:pPr algn="ctr"/>
            <a:r>
              <a:rPr lang="en-CA" sz="1200" dirty="0">
                <a:solidFill>
                  <a:srgbClr val="FF0000"/>
                </a:solidFill>
                <a:latin typeface="Bookman Old Style" panose="02050604050505020204" pitchFamily="18" charset="0"/>
              </a:rPr>
              <a:t>Dummy only applies to D</a:t>
            </a:r>
          </a:p>
        </p:txBody>
      </p:sp>
      <p:sp>
        <p:nvSpPr>
          <p:cNvPr id="6" name="Rectangle 5"/>
          <p:cNvSpPr/>
          <p:nvPr/>
        </p:nvSpPr>
        <p:spPr>
          <a:xfrm>
            <a:off x="5836177" y="1261881"/>
            <a:ext cx="2959465" cy="338554"/>
          </a:xfrm>
          <a:prstGeom prst="rect">
            <a:avLst/>
          </a:prstGeom>
        </p:spPr>
        <p:txBody>
          <a:bodyPr wrap="none">
            <a:spAutoFit/>
          </a:bodyPr>
          <a:lstStyle/>
          <a:p>
            <a:r>
              <a:rPr lang="en-CA" sz="1600" dirty="0">
                <a:solidFill>
                  <a:srgbClr val="FF0000"/>
                </a:solidFill>
              </a:rPr>
              <a:t>What is the slack for E and G?</a:t>
            </a:r>
            <a:endParaRPr lang="en-CA" sz="16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7710" y="92371"/>
            <a:ext cx="8305800" cy="691400"/>
          </a:xfrm>
        </p:spPr>
        <p:txBody>
          <a:bodyPr>
            <a:normAutofit/>
          </a:bodyPr>
          <a:lstStyle/>
          <a:p>
            <a:pPr eaLnBrk="1" fontAlgn="auto" hangingPunct="1">
              <a:spcAft>
                <a:spcPts val="0"/>
              </a:spcAft>
              <a:defRPr/>
            </a:pPr>
            <a:r>
              <a:rPr lang="en-US" sz="3200" b="1" dirty="0"/>
              <a:t>Project Delta Backward Pass Using AOA Network</a:t>
            </a:r>
            <a:endParaRPr lang="en-US" sz="3200" dirty="0"/>
          </a:p>
        </p:txBody>
      </p:sp>
      <p:sp>
        <p:nvSpPr>
          <p:cNvPr id="3" name="Slide Number Placeholder 2"/>
          <p:cNvSpPr>
            <a:spLocks noGrp="1"/>
          </p:cNvSpPr>
          <p:nvPr>
            <p:ph type="sldNum" sz="quarter" idx="10"/>
          </p:nvPr>
        </p:nvSpPr>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45C75"/>
                </a:solidFill>
                <a:effectLst/>
                <a:uLnTx/>
                <a:uFillTx/>
                <a:latin typeface="Constantia"/>
                <a:ea typeface="+mn-ea"/>
                <a:cs typeface="Arial" charset="0"/>
              </a:rPr>
              <a:t>10-</a:t>
            </a:r>
            <a:fld id="{45B50F2A-E4F4-45DA-9D0B-6F97A93AAAEE}" type="slidenum">
              <a:rPr kumimoji="0" lang="en-US" sz="1200" b="0" i="0" u="none" strike="noStrike" kern="1200" cap="none" spc="0" normalizeH="0" baseline="0" noProof="0">
                <a:ln>
                  <a:noFill/>
                </a:ln>
                <a:solidFill>
                  <a:srgbClr val="045C75"/>
                </a:solidFill>
                <a:effectLst/>
                <a:uLnTx/>
                <a:uFillTx/>
                <a:latin typeface="Constantia"/>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en-US" sz="1200" b="0" i="0" u="none" strike="noStrike" kern="1200" cap="none" spc="0" normalizeH="0" baseline="0" noProof="0">
              <a:ln>
                <a:noFill/>
              </a:ln>
              <a:solidFill>
                <a:srgbClr val="045C75"/>
              </a:solidFill>
              <a:effectLst/>
              <a:uLnTx/>
              <a:uFillTx/>
              <a:latin typeface="Constantia"/>
              <a:ea typeface="+mn-ea"/>
              <a:cs typeface="Arial"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3510" y="62120"/>
            <a:ext cx="457033" cy="457033"/>
          </a:xfrm>
          <a:prstGeom prst="rect">
            <a:avLst/>
          </a:prstGeom>
        </p:spPr>
      </p:pic>
      <p:grpSp>
        <p:nvGrpSpPr>
          <p:cNvPr id="15" name="Group 14"/>
          <p:cNvGrpSpPr/>
          <p:nvPr/>
        </p:nvGrpSpPr>
        <p:grpSpPr>
          <a:xfrm>
            <a:off x="324235" y="698762"/>
            <a:ext cx="8510610" cy="3010891"/>
            <a:chOff x="324235" y="698762"/>
            <a:chExt cx="8510610" cy="3010891"/>
          </a:xfrm>
        </p:grpSpPr>
        <p:grpSp>
          <p:nvGrpSpPr>
            <p:cNvPr id="5" name="Group 4"/>
            <p:cNvGrpSpPr/>
            <p:nvPr/>
          </p:nvGrpSpPr>
          <p:grpSpPr>
            <a:xfrm>
              <a:off x="324235" y="698762"/>
              <a:ext cx="8510610" cy="3010891"/>
              <a:chOff x="324235" y="1172900"/>
              <a:chExt cx="8510610" cy="3010891"/>
            </a:xfrm>
          </p:grpSpPr>
          <p:pic>
            <p:nvPicPr>
              <p:cNvPr id="43010" name="Picture 3" descr="FG_10_023"/>
              <p:cNvPicPr>
                <a:picLocks noChangeAspect="1" noChangeArrowheads="1"/>
              </p:cNvPicPr>
              <p:nvPr/>
            </p:nvPicPr>
            <p:blipFill>
              <a:blip r:embed="rId4"/>
              <a:srcRect/>
              <a:stretch>
                <a:fillRect/>
              </a:stretch>
            </p:blipFill>
            <p:spPr bwMode="auto">
              <a:xfrm>
                <a:off x="324235" y="1172900"/>
                <a:ext cx="8510610" cy="3010891"/>
              </a:xfrm>
              <a:prstGeom prst="rect">
                <a:avLst/>
              </a:prstGeom>
              <a:noFill/>
              <a:ln w="9525">
                <a:noFill/>
                <a:miter lim="800000"/>
                <a:headEnd/>
                <a:tailEnd/>
              </a:ln>
            </p:spPr>
          </p:pic>
          <p:sp>
            <p:nvSpPr>
              <p:cNvPr id="43009" name="Text Box 2"/>
              <p:cNvSpPr txBox="1">
                <a:spLocks noChangeArrowheads="1"/>
              </p:cNvSpPr>
              <p:nvPr/>
            </p:nvSpPr>
            <p:spPr bwMode="auto">
              <a:xfrm>
                <a:off x="735810" y="3787198"/>
                <a:ext cx="970137" cy="246221"/>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charset="0"/>
                    <a:ea typeface="+mn-ea"/>
                    <a:cs typeface="Arial" charset="0"/>
                  </a:rPr>
                  <a:t>Figure 10.24  </a:t>
                </a:r>
              </a:p>
            </p:txBody>
          </p:sp>
          <p:sp>
            <p:nvSpPr>
              <p:cNvPr id="4" name="TextBox 3"/>
              <p:cNvSpPr txBox="1"/>
              <p:nvPr/>
            </p:nvSpPr>
            <p:spPr>
              <a:xfrm>
                <a:off x="4184003" y="1537553"/>
                <a:ext cx="221214" cy="215444"/>
              </a:xfrm>
              <a:prstGeom prst="rect">
                <a:avLst/>
              </a:prstGeom>
              <a:solidFill>
                <a:schemeClr val="bg1"/>
              </a:solidFill>
            </p:spPr>
            <p:txBody>
              <a:bodyPr wrap="none" lIns="0" tIns="0" rIns="0" bIns="0" rtlCol="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400" b="0" i="0" u="none" strike="noStrike" kern="1200" cap="none" spc="0" normalizeH="0" baseline="0" noProof="0" dirty="0">
                    <a:ln>
                      <a:noFill/>
                    </a:ln>
                    <a:solidFill>
                      <a:prstClr val="black">
                        <a:lumMod val="75000"/>
                        <a:lumOff val="25000"/>
                      </a:prstClr>
                    </a:solidFill>
                    <a:effectLst/>
                    <a:uLnTx/>
                    <a:uFillTx/>
                    <a:latin typeface="Bookman Old Style" panose="02050604050505020204" pitchFamily="18" charset="0"/>
                    <a:ea typeface="+mn-ea"/>
                    <a:cs typeface="Arial" charset="0"/>
                  </a:rPr>
                  <a:t>11</a:t>
                </a:r>
              </a:p>
            </p:txBody>
          </p:sp>
        </p:grpSp>
        <p:sp>
          <p:nvSpPr>
            <p:cNvPr id="14" name="TextBox 13"/>
            <p:cNvSpPr txBox="1"/>
            <p:nvPr/>
          </p:nvSpPr>
          <p:spPr>
            <a:xfrm>
              <a:off x="3521528" y="1470941"/>
              <a:ext cx="1250302" cy="4616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CA" sz="1200" b="0" i="0" u="none" strike="noStrike" kern="1200" cap="none" spc="0" normalizeH="0" baseline="0" noProof="0" dirty="0">
                  <a:ln>
                    <a:noFill/>
                  </a:ln>
                  <a:solidFill>
                    <a:srgbClr val="FF0000"/>
                  </a:solidFill>
                  <a:effectLst/>
                  <a:uLnTx/>
                  <a:uFillTx/>
                  <a:latin typeface="Bookman Old Style" panose="02050604050505020204" pitchFamily="18" charset="0"/>
                  <a:ea typeface="+mn-ea"/>
                  <a:cs typeface="Arial" charset="0"/>
                </a:rPr>
                <a:t>Dummy only applies to D</a:t>
              </a:r>
            </a:p>
          </p:txBody>
        </p:sp>
        <p:sp>
          <p:nvSpPr>
            <p:cNvPr id="7" name="Oval 6"/>
            <p:cNvSpPr>
              <a:spLocks noChangeAspect="1"/>
            </p:cNvSpPr>
            <p:nvPr/>
          </p:nvSpPr>
          <p:spPr>
            <a:xfrm>
              <a:off x="1940715" y="1398785"/>
              <a:ext cx="828000" cy="82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onstantia"/>
                <a:ea typeface="+mn-ea"/>
                <a:cs typeface="+mn-cs"/>
              </a:endParaRPr>
            </a:p>
          </p:txBody>
        </p:sp>
        <p:sp>
          <p:nvSpPr>
            <p:cNvPr id="17" name="Oval 16"/>
            <p:cNvSpPr>
              <a:spLocks noChangeAspect="1"/>
            </p:cNvSpPr>
            <p:nvPr/>
          </p:nvSpPr>
          <p:spPr>
            <a:xfrm>
              <a:off x="3991217" y="2147266"/>
              <a:ext cx="828000" cy="82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onstantia"/>
                <a:ea typeface="+mn-ea"/>
                <a:cs typeface="+mn-cs"/>
              </a:endParaRPr>
            </a:p>
          </p:txBody>
        </p:sp>
        <p:sp>
          <p:nvSpPr>
            <p:cNvPr id="18" name="Oval 17"/>
            <p:cNvSpPr>
              <a:spLocks noChangeAspect="1"/>
            </p:cNvSpPr>
            <p:nvPr/>
          </p:nvSpPr>
          <p:spPr>
            <a:xfrm>
              <a:off x="6365644" y="1646420"/>
              <a:ext cx="828000" cy="82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onstantia"/>
                <a:ea typeface="+mn-ea"/>
                <a:cs typeface="+mn-cs"/>
              </a:endParaRPr>
            </a:p>
          </p:txBody>
        </p:sp>
      </p:grpSp>
      <p:sp>
        <p:nvSpPr>
          <p:cNvPr id="19" name="Action Button: Help 18">
            <a:hlinkClick r:id="" action="ppaction://noaction" highlightClick="1"/>
          </p:cNvPr>
          <p:cNvSpPr/>
          <p:nvPr/>
        </p:nvSpPr>
        <p:spPr>
          <a:xfrm>
            <a:off x="324234" y="5391149"/>
            <a:ext cx="7905366" cy="1321541"/>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marR="0" lvl="0" indent="-285750"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CA" sz="1600" i="0" u="none" strike="noStrike" kern="1200" cap="none" spc="0" normalizeH="0" baseline="0" noProof="0" dirty="0">
                <a:ln>
                  <a:noFill/>
                </a:ln>
                <a:solidFill>
                  <a:prstClr val="black"/>
                </a:solidFill>
                <a:effectLst/>
                <a:uLnTx/>
                <a:uFillTx/>
                <a:latin typeface="Constantia"/>
                <a:ea typeface="+mn-ea"/>
                <a:cs typeface="+mn-cs"/>
              </a:rPr>
              <a:t>If the </a:t>
            </a:r>
            <a:r>
              <a:rPr kumimoji="0" lang="en-CA" sz="1600" b="1" i="0" u="none" strike="noStrike" kern="1200" cap="none" spc="0" normalizeH="0" baseline="0" noProof="0" dirty="0">
                <a:ln>
                  <a:noFill/>
                </a:ln>
                <a:solidFill>
                  <a:srgbClr val="FF0000"/>
                </a:solidFill>
                <a:effectLst/>
                <a:uLnTx/>
                <a:uFillTx/>
                <a:latin typeface="Constantia"/>
                <a:ea typeface="+mn-ea"/>
                <a:cs typeface="+mn-cs"/>
              </a:rPr>
              <a:t>red circles are critical meetings/milestones </a:t>
            </a:r>
            <a:r>
              <a:rPr kumimoji="0" lang="en-CA" sz="1600" i="0" u="none" strike="noStrike" kern="1200" cap="none" spc="0" normalizeH="0" baseline="0" noProof="0" dirty="0">
                <a:ln>
                  <a:noFill/>
                </a:ln>
                <a:solidFill>
                  <a:prstClr val="black"/>
                </a:solidFill>
                <a:effectLst/>
                <a:uLnTx/>
                <a:uFillTx/>
                <a:latin typeface="Constantia"/>
                <a:ea typeface="+mn-ea"/>
                <a:cs typeface="+mn-cs"/>
              </a:rPr>
              <a:t>where stakeholders are flying in from remote cities, it’s obvious in our simple AOA what we need to have done for the meeting.  </a:t>
            </a:r>
            <a:r>
              <a:rPr lang="en-CA" sz="1600" dirty="0">
                <a:solidFill>
                  <a:prstClr val="black"/>
                </a:solidFill>
                <a:latin typeface="Constantia"/>
              </a:rPr>
              <a:t>A lot of stakeholders would find this simple AOA easier to read.</a:t>
            </a:r>
            <a:endParaRPr kumimoji="0" lang="en-CA" sz="1600" i="0" u="none" strike="noStrike" kern="1200" cap="none" spc="0" normalizeH="0" baseline="0" noProof="0" dirty="0">
              <a:ln>
                <a:noFill/>
              </a:ln>
              <a:solidFill>
                <a:prstClr val="black"/>
              </a:solidFill>
              <a:effectLst/>
              <a:uLnTx/>
              <a:uFillTx/>
              <a:latin typeface="Constantia"/>
              <a:ea typeface="+mn-ea"/>
              <a:cs typeface="+mn-cs"/>
            </a:endParaRPr>
          </a:p>
          <a:p>
            <a:pPr marL="285750" marR="0" lvl="0" indent="-285750"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CA" sz="1600" i="0" u="none" strike="noStrike" kern="1200" cap="none" spc="0" normalizeH="0" baseline="0" noProof="0" dirty="0">
                <a:ln>
                  <a:noFill/>
                </a:ln>
                <a:solidFill>
                  <a:prstClr val="black"/>
                </a:solidFill>
                <a:effectLst/>
                <a:uLnTx/>
                <a:uFillTx/>
                <a:latin typeface="Constantia"/>
                <a:ea typeface="+mn-ea"/>
                <a:cs typeface="+mn-cs"/>
              </a:rPr>
              <a:t>It’s </a:t>
            </a:r>
            <a:r>
              <a:rPr kumimoji="0" lang="en-CA" sz="1600" b="1" i="0" u="none" strike="noStrike" kern="1200" cap="none" spc="0" normalizeH="0" baseline="0" noProof="0" dirty="0">
                <a:ln>
                  <a:noFill/>
                </a:ln>
                <a:solidFill>
                  <a:prstClr val="black"/>
                </a:solidFill>
                <a:effectLst/>
                <a:uLnTx/>
                <a:uFillTx/>
                <a:latin typeface="Constantia"/>
                <a:ea typeface="+mn-ea"/>
                <a:cs typeface="+mn-cs"/>
              </a:rPr>
              <a:t>not as obvious</a:t>
            </a:r>
            <a:r>
              <a:rPr kumimoji="0" lang="en-CA" sz="1600" b="1" i="0" u="none" strike="noStrike" kern="1200" cap="none" spc="0" normalizeH="0" noProof="0" dirty="0">
                <a:ln>
                  <a:noFill/>
                </a:ln>
                <a:solidFill>
                  <a:prstClr val="black"/>
                </a:solidFill>
                <a:effectLst/>
                <a:uLnTx/>
                <a:uFillTx/>
                <a:latin typeface="Constantia"/>
                <a:ea typeface="+mn-ea"/>
                <a:cs typeface="+mn-cs"/>
              </a:rPr>
              <a:t> </a:t>
            </a:r>
            <a:r>
              <a:rPr kumimoji="0" lang="en-CA" sz="1600" i="0" u="none" strike="noStrike" kern="1200" cap="none" spc="0" normalizeH="0" noProof="0" dirty="0">
                <a:ln>
                  <a:noFill/>
                </a:ln>
                <a:solidFill>
                  <a:prstClr val="black"/>
                </a:solidFill>
                <a:effectLst/>
                <a:uLnTx/>
                <a:uFillTx/>
                <a:latin typeface="Constantia"/>
                <a:ea typeface="+mn-ea"/>
                <a:cs typeface="+mn-cs"/>
              </a:rPr>
              <a:t>in </a:t>
            </a:r>
            <a:r>
              <a:rPr kumimoji="0" lang="en-CA" sz="1600" i="0" u="none" strike="noStrike" kern="1200" cap="none" spc="0" normalizeH="0" noProof="0" dirty="0" err="1">
                <a:ln>
                  <a:noFill/>
                </a:ln>
                <a:solidFill>
                  <a:prstClr val="black"/>
                </a:solidFill>
                <a:effectLst/>
                <a:uLnTx/>
                <a:uFillTx/>
                <a:latin typeface="Constantia"/>
                <a:ea typeface="+mn-ea"/>
                <a:cs typeface="+mn-cs"/>
              </a:rPr>
              <a:t>th</a:t>
            </a:r>
            <a:r>
              <a:rPr lang="en-CA" sz="1600" dirty="0">
                <a:solidFill>
                  <a:prstClr val="black"/>
                </a:solidFill>
                <a:latin typeface="Constantia"/>
              </a:rPr>
              <a:t>e MS Project AON diagram where we are using irregular hexagon milestones to represent the critical meetings.</a:t>
            </a:r>
            <a:endParaRPr kumimoji="0" lang="en-CA" sz="1600" i="0" u="none" strike="noStrike" kern="1200" cap="none" spc="0" normalizeH="0" baseline="0" noProof="0" dirty="0">
              <a:ln>
                <a:noFill/>
              </a:ln>
              <a:solidFill>
                <a:prstClr val="black"/>
              </a:solidFill>
              <a:effectLst/>
              <a:uLnTx/>
              <a:uFillTx/>
              <a:latin typeface="Constantia"/>
              <a:ea typeface="+mn-ea"/>
              <a:cs typeface="+mn-cs"/>
            </a:endParaRPr>
          </a:p>
        </p:txBody>
      </p:sp>
      <p:pic>
        <p:nvPicPr>
          <p:cNvPr id="8" name="Picture 7"/>
          <p:cNvPicPr>
            <a:picLocks noChangeAspect="1"/>
          </p:cNvPicPr>
          <p:nvPr/>
        </p:nvPicPr>
        <p:blipFill>
          <a:blip r:embed="rId5"/>
          <a:stretch>
            <a:fillRect/>
          </a:stretch>
        </p:blipFill>
        <p:spPr>
          <a:xfrm>
            <a:off x="324234" y="3808148"/>
            <a:ext cx="8510611" cy="1484506"/>
          </a:xfrm>
          <a:prstGeom prst="rect">
            <a:avLst/>
          </a:prstGeom>
        </p:spPr>
      </p:pic>
      <p:sp>
        <p:nvSpPr>
          <p:cNvPr id="25" name="TextBox 24"/>
          <p:cNvSpPr txBox="1"/>
          <p:nvPr/>
        </p:nvSpPr>
        <p:spPr>
          <a:xfrm>
            <a:off x="504825" y="3818925"/>
            <a:ext cx="314325" cy="369332"/>
          </a:xfrm>
          <a:prstGeom prst="rect">
            <a:avLst/>
          </a:prstGeom>
          <a:noFill/>
        </p:spPr>
        <p:txBody>
          <a:bodyPr wrap="square" rtlCol="0">
            <a:spAutoFit/>
          </a:bodyPr>
          <a:lstStyle/>
          <a:p>
            <a:r>
              <a:rPr lang="en-CA" dirty="0"/>
              <a:t>A</a:t>
            </a:r>
          </a:p>
        </p:txBody>
      </p:sp>
      <p:sp>
        <p:nvSpPr>
          <p:cNvPr id="30" name="TextBox 29"/>
          <p:cNvSpPr txBox="1"/>
          <p:nvPr/>
        </p:nvSpPr>
        <p:spPr>
          <a:xfrm>
            <a:off x="1840526" y="3818925"/>
            <a:ext cx="314325" cy="369332"/>
          </a:xfrm>
          <a:prstGeom prst="rect">
            <a:avLst/>
          </a:prstGeom>
          <a:noFill/>
        </p:spPr>
        <p:txBody>
          <a:bodyPr wrap="square" rtlCol="0">
            <a:spAutoFit/>
          </a:bodyPr>
          <a:lstStyle/>
          <a:p>
            <a:r>
              <a:rPr lang="en-CA" dirty="0"/>
              <a:t>C</a:t>
            </a:r>
          </a:p>
        </p:txBody>
      </p:sp>
      <p:sp>
        <p:nvSpPr>
          <p:cNvPr id="31" name="TextBox 30"/>
          <p:cNvSpPr txBox="1"/>
          <p:nvPr/>
        </p:nvSpPr>
        <p:spPr>
          <a:xfrm>
            <a:off x="2611552" y="3814114"/>
            <a:ext cx="314325" cy="369332"/>
          </a:xfrm>
          <a:prstGeom prst="rect">
            <a:avLst/>
          </a:prstGeom>
          <a:noFill/>
        </p:spPr>
        <p:txBody>
          <a:bodyPr wrap="square" rtlCol="0">
            <a:spAutoFit/>
          </a:bodyPr>
          <a:lstStyle/>
          <a:p>
            <a:r>
              <a:rPr lang="en-CA" dirty="0"/>
              <a:t>G</a:t>
            </a:r>
          </a:p>
        </p:txBody>
      </p:sp>
      <p:sp>
        <p:nvSpPr>
          <p:cNvPr id="32" name="TextBox 31"/>
          <p:cNvSpPr txBox="1"/>
          <p:nvPr/>
        </p:nvSpPr>
        <p:spPr>
          <a:xfrm>
            <a:off x="2624954" y="4742234"/>
            <a:ext cx="314325" cy="369332"/>
          </a:xfrm>
          <a:prstGeom prst="rect">
            <a:avLst/>
          </a:prstGeom>
          <a:noFill/>
        </p:spPr>
        <p:txBody>
          <a:bodyPr wrap="square" rtlCol="0">
            <a:spAutoFit/>
          </a:bodyPr>
          <a:lstStyle/>
          <a:p>
            <a:r>
              <a:rPr lang="en-CA" dirty="0"/>
              <a:t>B</a:t>
            </a:r>
          </a:p>
        </p:txBody>
      </p:sp>
      <p:sp>
        <p:nvSpPr>
          <p:cNvPr id="33" name="TextBox 32"/>
          <p:cNvSpPr txBox="1"/>
          <p:nvPr/>
        </p:nvSpPr>
        <p:spPr>
          <a:xfrm>
            <a:off x="4004619" y="4742234"/>
            <a:ext cx="314325" cy="369332"/>
          </a:xfrm>
          <a:prstGeom prst="rect">
            <a:avLst/>
          </a:prstGeom>
          <a:noFill/>
        </p:spPr>
        <p:txBody>
          <a:bodyPr wrap="square" rtlCol="0">
            <a:spAutoFit/>
          </a:bodyPr>
          <a:lstStyle/>
          <a:p>
            <a:r>
              <a:rPr lang="en-CA" dirty="0"/>
              <a:t>E</a:t>
            </a:r>
          </a:p>
        </p:txBody>
      </p:sp>
      <p:sp>
        <p:nvSpPr>
          <p:cNvPr id="34" name="TextBox 33"/>
          <p:cNvSpPr txBox="1"/>
          <p:nvPr/>
        </p:nvSpPr>
        <p:spPr>
          <a:xfrm>
            <a:off x="4771830" y="4277847"/>
            <a:ext cx="314325" cy="369332"/>
          </a:xfrm>
          <a:prstGeom prst="rect">
            <a:avLst/>
          </a:prstGeom>
          <a:noFill/>
        </p:spPr>
        <p:txBody>
          <a:bodyPr wrap="square" rtlCol="0">
            <a:spAutoFit/>
          </a:bodyPr>
          <a:lstStyle/>
          <a:p>
            <a:r>
              <a:rPr lang="en-CA" dirty="0"/>
              <a:t>D</a:t>
            </a:r>
          </a:p>
        </p:txBody>
      </p:sp>
      <p:sp>
        <p:nvSpPr>
          <p:cNvPr id="35" name="TextBox 34"/>
          <p:cNvSpPr txBox="1"/>
          <p:nvPr/>
        </p:nvSpPr>
        <p:spPr>
          <a:xfrm>
            <a:off x="6088865" y="4277847"/>
            <a:ext cx="314325" cy="369332"/>
          </a:xfrm>
          <a:prstGeom prst="rect">
            <a:avLst/>
          </a:prstGeom>
          <a:noFill/>
        </p:spPr>
        <p:txBody>
          <a:bodyPr wrap="square" rtlCol="0">
            <a:spAutoFit/>
          </a:bodyPr>
          <a:lstStyle/>
          <a:p>
            <a:r>
              <a:rPr lang="en-CA" dirty="0"/>
              <a:t>F</a:t>
            </a:r>
          </a:p>
        </p:txBody>
      </p:sp>
      <p:sp>
        <p:nvSpPr>
          <p:cNvPr id="36" name="TextBox 35"/>
          <p:cNvSpPr txBox="1"/>
          <p:nvPr/>
        </p:nvSpPr>
        <p:spPr>
          <a:xfrm>
            <a:off x="8305800" y="3827101"/>
            <a:ext cx="314325" cy="369332"/>
          </a:xfrm>
          <a:prstGeom prst="rect">
            <a:avLst/>
          </a:prstGeom>
          <a:noFill/>
        </p:spPr>
        <p:txBody>
          <a:bodyPr wrap="square" rtlCol="0">
            <a:spAutoFit/>
          </a:bodyPr>
          <a:lstStyle/>
          <a:p>
            <a:r>
              <a:rPr lang="en-CA" dirty="0"/>
              <a:t>H</a:t>
            </a:r>
          </a:p>
        </p:txBody>
      </p:sp>
      <p:sp>
        <p:nvSpPr>
          <p:cNvPr id="37" name="TextBox 36"/>
          <p:cNvSpPr txBox="1"/>
          <p:nvPr/>
        </p:nvSpPr>
        <p:spPr>
          <a:xfrm>
            <a:off x="1870350" y="4742234"/>
            <a:ext cx="472800" cy="307777"/>
          </a:xfrm>
          <a:prstGeom prst="rect">
            <a:avLst/>
          </a:prstGeom>
          <a:noFill/>
        </p:spPr>
        <p:txBody>
          <a:bodyPr wrap="square" rtlCol="0">
            <a:spAutoFit/>
          </a:bodyPr>
          <a:lstStyle/>
          <a:p>
            <a:r>
              <a:rPr lang="en-CA" sz="1400" b="1" dirty="0">
                <a:solidFill>
                  <a:srgbClr val="FF0000"/>
                </a:solidFill>
              </a:rPr>
              <a:t>MS</a:t>
            </a:r>
          </a:p>
        </p:txBody>
      </p:sp>
      <p:sp>
        <p:nvSpPr>
          <p:cNvPr id="38" name="TextBox 37"/>
          <p:cNvSpPr txBox="1"/>
          <p:nvPr/>
        </p:nvSpPr>
        <p:spPr>
          <a:xfrm>
            <a:off x="3947603" y="4316044"/>
            <a:ext cx="472800" cy="307777"/>
          </a:xfrm>
          <a:prstGeom prst="rect">
            <a:avLst/>
          </a:prstGeom>
          <a:noFill/>
        </p:spPr>
        <p:txBody>
          <a:bodyPr wrap="square" rtlCol="0">
            <a:spAutoFit/>
          </a:bodyPr>
          <a:lstStyle/>
          <a:p>
            <a:r>
              <a:rPr lang="en-CA" sz="1400" b="1" dirty="0">
                <a:solidFill>
                  <a:srgbClr val="FF0000"/>
                </a:solidFill>
              </a:rPr>
              <a:t>MS</a:t>
            </a:r>
          </a:p>
        </p:txBody>
      </p:sp>
      <p:sp>
        <p:nvSpPr>
          <p:cNvPr id="39" name="TextBox 38"/>
          <p:cNvSpPr txBox="1"/>
          <p:nvPr/>
        </p:nvSpPr>
        <p:spPr>
          <a:xfrm>
            <a:off x="6898124" y="3844891"/>
            <a:ext cx="472800" cy="307777"/>
          </a:xfrm>
          <a:prstGeom prst="rect">
            <a:avLst/>
          </a:prstGeom>
          <a:noFill/>
        </p:spPr>
        <p:txBody>
          <a:bodyPr wrap="square" rtlCol="0">
            <a:spAutoFit/>
          </a:bodyPr>
          <a:lstStyle/>
          <a:p>
            <a:r>
              <a:rPr lang="en-CA" sz="1400" b="1" dirty="0">
                <a:solidFill>
                  <a:srgbClr val="FF0000"/>
                </a:solidFill>
              </a:rPr>
              <a:t>MS</a:t>
            </a:r>
          </a:p>
        </p:txBody>
      </p:sp>
    </p:spTree>
    <p:extLst>
      <p:ext uri="{BB962C8B-B14F-4D97-AF65-F5344CB8AC3E}">
        <p14:creationId xmlns:p14="http://schemas.microsoft.com/office/powerpoint/2010/main" val="27745197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AOA Versus AON</a:t>
            </a:r>
          </a:p>
        </p:txBody>
      </p:sp>
      <p:sp>
        <p:nvSpPr>
          <p:cNvPr id="4" name="Content Placeholder 3"/>
          <p:cNvSpPr>
            <a:spLocks noGrp="1"/>
          </p:cNvSpPr>
          <p:nvPr>
            <p:ph idx="1"/>
          </p:nvPr>
        </p:nvSpPr>
        <p:spPr>
          <a:xfrm>
            <a:off x="457200" y="971957"/>
            <a:ext cx="8229600" cy="5566955"/>
          </a:xfrm>
        </p:spPr>
        <p:txBody>
          <a:bodyPr/>
          <a:lstStyle/>
          <a:p>
            <a:pPr marL="0" indent="0">
              <a:buNone/>
            </a:pPr>
            <a:r>
              <a:rPr lang="en-US" sz="2200" dirty="0"/>
              <a:t>AON Strengths</a:t>
            </a:r>
          </a:p>
          <a:p>
            <a:pPr lvl="1"/>
            <a:r>
              <a:rPr lang="en-US" sz="2200" dirty="0"/>
              <a:t>Most computer software packages use this format</a:t>
            </a:r>
          </a:p>
          <a:p>
            <a:pPr lvl="1"/>
            <a:r>
              <a:rPr lang="en-US" sz="2200" dirty="0"/>
              <a:t>Simple network labeling easy to read and learn</a:t>
            </a:r>
          </a:p>
          <a:p>
            <a:pPr marL="0" indent="0">
              <a:buNone/>
            </a:pPr>
            <a:r>
              <a:rPr lang="en-US" sz="2200" dirty="0"/>
              <a:t>AON Weaknesses</a:t>
            </a:r>
          </a:p>
          <a:p>
            <a:pPr lvl="1"/>
            <a:r>
              <a:rPr lang="en-US" sz="2200" dirty="0"/>
              <a:t>If the project is very complex with numerous paths it can be difficult to read.</a:t>
            </a:r>
            <a:br>
              <a:rPr lang="en-US" sz="2200" dirty="0"/>
            </a:br>
            <a:endParaRPr lang="en-US" sz="2200" dirty="0"/>
          </a:p>
          <a:p>
            <a:pPr marL="0" indent="0">
              <a:buNone/>
            </a:pPr>
            <a:r>
              <a:rPr lang="en-US" sz="2200" dirty="0"/>
              <a:t>AOA Strengths</a:t>
            </a:r>
          </a:p>
          <a:p>
            <a:pPr lvl="1"/>
            <a:r>
              <a:rPr lang="en-US" sz="2200" dirty="0"/>
              <a:t>Used in certain fields such as construction or where the </a:t>
            </a:r>
            <a:r>
              <a:rPr lang="en-US" sz="2200" b="1" dirty="0"/>
              <a:t>event dates are critical</a:t>
            </a:r>
          </a:p>
          <a:p>
            <a:pPr lvl="1"/>
            <a:r>
              <a:rPr lang="en-US" sz="2200" dirty="0"/>
              <a:t>Easier to read in complex projects</a:t>
            </a:r>
          </a:p>
          <a:p>
            <a:pPr marL="0" indent="0">
              <a:buNone/>
            </a:pPr>
            <a:r>
              <a:rPr lang="en-US" sz="2200" dirty="0"/>
              <a:t>AOA Weaknesses</a:t>
            </a:r>
          </a:p>
          <a:p>
            <a:pPr lvl="1"/>
            <a:r>
              <a:rPr lang="en-US" sz="2200" dirty="0"/>
              <a:t>Dummy activities (arrows) are difficult to understand</a:t>
            </a:r>
          </a:p>
          <a:p>
            <a:pPr lvl="1"/>
            <a:r>
              <a:rPr lang="en-CA" sz="2200" b="1" dirty="0">
                <a:solidFill>
                  <a:srgbClr val="FF0000"/>
                </a:solidFill>
              </a:rPr>
              <a:t>AOA diagrams can only use Finish to Start relationships</a:t>
            </a:r>
            <a:endParaRPr lang="en-US" sz="2200" b="1" dirty="0">
              <a:solidFill>
                <a:srgbClr val="FF0000"/>
              </a:solidFill>
            </a:endParaRPr>
          </a:p>
          <a:p>
            <a:pPr lvl="1"/>
            <a:endParaRPr lang="en-US" sz="2200" dirty="0"/>
          </a:p>
          <a:p>
            <a:pPr lvl="1"/>
            <a:endParaRPr lang="en-US" sz="2200" dirty="0"/>
          </a:p>
          <a:p>
            <a:endParaRPr lang="en-US" sz="2200" dirty="0"/>
          </a:p>
          <a:p>
            <a:pPr lvl="1"/>
            <a:endParaRPr lang="en-US" sz="2200" dirty="0"/>
          </a:p>
        </p:txBody>
      </p:sp>
      <p:sp>
        <p:nvSpPr>
          <p:cNvPr id="3" name="Slide Number Placeholder 2"/>
          <p:cNvSpPr>
            <a:spLocks noGrp="1"/>
          </p:cNvSpPr>
          <p:nvPr>
            <p:ph type="sldNum" sz="quarter" idx="10"/>
          </p:nvPr>
        </p:nvSpPr>
        <p:spPr/>
        <p:txBody>
          <a:bodyPr/>
          <a:lstStyle/>
          <a:p>
            <a:pPr>
              <a:defRPr/>
            </a:pPr>
            <a:fld id="{F884FA92-480B-47F7-AE0E-CCD2E8D3A379}" type="slidenum">
              <a:rPr lang="en-US" smtClean="0"/>
              <a:pPr>
                <a:defRPr/>
              </a:pPr>
              <a:t>49</a:t>
            </a:fld>
            <a:endParaRPr lang="en-US" dirty="0"/>
          </a:p>
        </p:txBody>
      </p:sp>
    </p:spTree>
    <p:extLst>
      <p:ext uri="{BB962C8B-B14F-4D97-AF65-F5344CB8AC3E}">
        <p14:creationId xmlns:p14="http://schemas.microsoft.com/office/powerpoint/2010/main" val="3249090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457200" y="533400"/>
            <a:ext cx="8229600" cy="1143000"/>
          </a:xfrm>
        </p:spPr>
        <p:txBody>
          <a:bodyPr/>
          <a:lstStyle/>
          <a:p>
            <a:pPr eaLnBrk="1" hangingPunct="1"/>
            <a:r>
              <a:rPr lang="en-US" b="1" dirty="0"/>
              <a:t>Lags in Precedence Relationships</a:t>
            </a:r>
          </a:p>
        </p:txBody>
      </p:sp>
      <p:sp>
        <p:nvSpPr>
          <p:cNvPr id="17410" name="Rectangle 3"/>
          <p:cNvSpPr>
            <a:spLocks noGrp="1" noChangeArrowheads="1"/>
          </p:cNvSpPr>
          <p:nvPr>
            <p:ph type="body" idx="1"/>
          </p:nvPr>
        </p:nvSpPr>
        <p:spPr/>
        <p:txBody>
          <a:bodyPr/>
          <a:lstStyle/>
          <a:p>
            <a:pPr marL="533400" indent="-533400" eaLnBrk="1" hangingPunct="1">
              <a:buFontTx/>
              <a:buNone/>
            </a:pPr>
            <a:r>
              <a:rPr lang="en-US" dirty="0"/>
              <a:t>	</a:t>
            </a:r>
            <a:r>
              <a:rPr lang="en-US" b="1" i="1" dirty="0"/>
              <a:t>The logical relationship between the start and finish of one activity and the start and finish of another activity.</a:t>
            </a:r>
          </a:p>
          <a:p>
            <a:pPr marL="533400" indent="-533400" eaLnBrk="1" hangingPunct="1">
              <a:buFontTx/>
              <a:buNone/>
            </a:pPr>
            <a:endParaRPr lang="en-US" b="1" i="1" dirty="0"/>
          </a:p>
          <a:p>
            <a:pPr marL="533400" indent="-533400" eaLnBrk="1" hangingPunct="1">
              <a:buFontTx/>
              <a:buNone/>
            </a:pPr>
            <a:r>
              <a:rPr lang="en-US" u="sng" dirty="0"/>
              <a:t>Four logical relationships between Activities</a:t>
            </a:r>
          </a:p>
          <a:p>
            <a:pPr marL="533400" indent="-533400" eaLnBrk="1" hangingPunct="1">
              <a:buFontTx/>
              <a:buAutoNum type="arabicPeriod"/>
            </a:pPr>
            <a:r>
              <a:rPr lang="en-US" dirty="0"/>
              <a:t>Finish to Start</a:t>
            </a:r>
          </a:p>
          <a:p>
            <a:pPr marL="533400" indent="-533400" eaLnBrk="1" hangingPunct="1">
              <a:buFontTx/>
              <a:buAutoNum type="arabicPeriod"/>
            </a:pPr>
            <a:r>
              <a:rPr lang="en-US" dirty="0"/>
              <a:t>Finish to Finish</a:t>
            </a:r>
          </a:p>
          <a:p>
            <a:pPr marL="533400" indent="-533400" eaLnBrk="1" hangingPunct="1">
              <a:buFontTx/>
              <a:buAutoNum type="arabicPeriod"/>
            </a:pPr>
            <a:r>
              <a:rPr lang="en-US" dirty="0"/>
              <a:t>Start to Start</a:t>
            </a:r>
          </a:p>
          <a:p>
            <a:pPr marL="533400" indent="-533400" eaLnBrk="1" hangingPunct="1">
              <a:buFontTx/>
              <a:buAutoNum type="arabicPeriod"/>
            </a:pPr>
            <a:r>
              <a:rPr lang="en-US" dirty="0"/>
              <a:t>Start to Finish</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10-0</a:t>
            </a:r>
            <a:fld id="{3178952C-435C-44A0-AF6E-BDDFDF628C65}" type="slidenum">
              <a:rPr lang="en-US">
                <a:solidFill>
                  <a:srgbClr val="045C75"/>
                </a:solidFill>
                <a:cs typeface="Arial" charset="0"/>
              </a:rPr>
              <a:pPr fontAlgn="base">
                <a:spcBef>
                  <a:spcPct val="0"/>
                </a:spcBef>
                <a:spcAft>
                  <a:spcPct val="0"/>
                </a:spcAft>
                <a:defRPr/>
              </a:pPr>
              <a:t>5</a:t>
            </a:fld>
            <a:endParaRPr lang="en-US">
              <a:solidFill>
                <a:srgbClr val="045C75"/>
              </a:solidFill>
              <a:cs typeface="Arial" charset="0"/>
            </a:endParaRPr>
          </a:p>
        </p:txBody>
      </p:sp>
      <p:sp>
        <p:nvSpPr>
          <p:cNvPr id="5" name="Text Box 36"/>
          <p:cNvSpPr txBox="1">
            <a:spLocks noChangeArrowheads="1"/>
          </p:cNvSpPr>
          <p:nvPr/>
        </p:nvSpPr>
        <p:spPr bwMode="auto">
          <a:xfrm rot="20732661">
            <a:off x="2844465" y="5823861"/>
            <a:ext cx="1396871" cy="377976"/>
          </a:xfrm>
          <a:prstGeom prst="roundRect">
            <a:avLst/>
          </a:prstGeom>
          <a:solidFill>
            <a:srgbClr val="FFFF00"/>
          </a:solidFill>
          <a:ln w="9525">
            <a:noFill/>
            <a:miter lim="800000"/>
            <a:headEnd/>
            <a:tailEnd/>
          </a:ln>
          <a:effectLst>
            <a:outerShdw blurRad="50800" dist="38100" dir="2700000" algn="tl" rotWithShape="0">
              <a:prstClr val="black">
                <a:alpha val="40000"/>
              </a:prstClr>
            </a:outerShdw>
          </a:effectLst>
        </p:spPr>
        <p:txBody>
          <a:bodyPr wrap="square">
            <a:spAutoFit/>
          </a:bodyPr>
          <a:lstStyle/>
          <a:p>
            <a:pPr lvl="1">
              <a:lnSpc>
                <a:spcPct val="90000"/>
              </a:lnSpc>
              <a:spcBef>
                <a:spcPct val="20000"/>
              </a:spcBef>
              <a:buSzPct val="145000"/>
            </a:pPr>
            <a:r>
              <a:rPr lang="en-US" dirty="0"/>
              <a:t>Rare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381000" y="533400"/>
            <a:ext cx="8229600" cy="1143000"/>
          </a:xfrm>
        </p:spPr>
        <p:txBody>
          <a:bodyPr/>
          <a:lstStyle/>
          <a:p>
            <a:pPr eaLnBrk="1" hangingPunct="1"/>
            <a:r>
              <a:rPr lang="en-US" b="1" dirty="0"/>
              <a:t>Controversies in the Use of Networks</a:t>
            </a:r>
          </a:p>
        </p:txBody>
      </p:sp>
      <p:sp>
        <p:nvSpPr>
          <p:cNvPr id="44034" name="Rectangle 3"/>
          <p:cNvSpPr>
            <a:spLocks noGrp="1" noChangeArrowheads="1"/>
          </p:cNvSpPr>
          <p:nvPr>
            <p:ph type="body" idx="1"/>
          </p:nvPr>
        </p:nvSpPr>
        <p:spPr>
          <a:xfrm>
            <a:off x="381000" y="1303555"/>
            <a:ext cx="8229600" cy="4389437"/>
          </a:xfrm>
        </p:spPr>
        <p:txBody>
          <a:bodyPr/>
          <a:lstStyle/>
          <a:p>
            <a:pPr eaLnBrk="1" hangingPunct="1">
              <a:lnSpc>
                <a:spcPct val="130000"/>
              </a:lnSpc>
              <a:buFont typeface="Wingdings" pitchFamily="2" charset="2"/>
              <a:buChar char="v"/>
            </a:pPr>
            <a:r>
              <a:rPr lang="en-US" dirty="0"/>
              <a:t>Networks can get </a:t>
            </a:r>
            <a:r>
              <a:rPr lang="en-US" b="1" dirty="0">
                <a:solidFill>
                  <a:srgbClr val="FF0000"/>
                </a:solidFill>
              </a:rPr>
              <a:t>too complex</a:t>
            </a:r>
          </a:p>
          <a:p>
            <a:pPr eaLnBrk="1" hangingPunct="1">
              <a:lnSpc>
                <a:spcPct val="130000"/>
              </a:lnSpc>
              <a:buFont typeface="Wingdings" pitchFamily="2" charset="2"/>
              <a:buChar char="v"/>
            </a:pPr>
            <a:r>
              <a:rPr lang="en-US" dirty="0"/>
              <a:t>Poor </a:t>
            </a:r>
            <a:r>
              <a:rPr lang="en-US" b="1" dirty="0">
                <a:solidFill>
                  <a:srgbClr val="FF0000"/>
                </a:solidFill>
              </a:rPr>
              <a:t>network construction</a:t>
            </a:r>
            <a:r>
              <a:rPr lang="en-US" dirty="0"/>
              <a:t> creates problems</a:t>
            </a:r>
          </a:p>
          <a:p>
            <a:pPr eaLnBrk="1" hangingPunct="1">
              <a:lnSpc>
                <a:spcPct val="130000"/>
              </a:lnSpc>
              <a:buFont typeface="Wingdings" pitchFamily="2" charset="2"/>
              <a:buChar char="v"/>
            </a:pPr>
            <a:r>
              <a:rPr lang="en-US" dirty="0"/>
              <a:t>Networks may be used </a:t>
            </a:r>
            <a:r>
              <a:rPr lang="en-US" b="1" dirty="0">
                <a:solidFill>
                  <a:srgbClr val="FF0000"/>
                </a:solidFill>
              </a:rPr>
              <a:t>inappropriately</a:t>
            </a:r>
          </a:p>
          <a:p>
            <a:pPr eaLnBrk="1" hangingPunct="1">
              <a:lnSpc>
                <a:spcPct val="130000"/>
              </a:lnSpc>
              <a:buFont typeface="Wingdings" pitchFamily="2" charset="2"/>
              <a:buChar char="v"/>
            </a:pPr>
            <a:r>
              <a:rPr lang="en-US" dirty="0"/>
              <a:t>When employing subcontractors</a:t>
            </a:r>
          </a:p>
          <a:p>
            <a:pPr lvl="1" eaLnBrk="1" hangingPunct="1"/>
            <a:r>
              <a:rPr lang="en-US" dirty="0"/>
              <a:t>The </a:t>
            </a:r>
            <a:r>
              <a:rPr lang="en-US" b="1" dirty="0">
                <a:solidFill>
                  <a:srgbClr val="FF0000"/>
                </a:solidFill>
              </a:rPr>
              <a:t>master network</a:t>
            </a:r>
            <a:r>
              <a:rPr lang="en-US" dirty="0"/>
              <a:t> must be available to them</a:t>
            </a:r>
          </a:p>
          <a:p>
            <a:pPr lvl="1" eaLnBrk="1" hangingPunct="1"/>
            <a:r>
              <a:rPr lang="en-US" dirty="0"/>
              <a:t>All sub-networks must use </a:t>
            </a:r>
            <a:r>
              <a:rPr lang="en-US" b="1" dirty="0">
                <a:solidFill>
                  <a:srgbClr val="FF0000"/>
                </a:solidFill>
              </a:rPr>
              <a:t>common methods</a:t>
            </a:r>
          </a:p>
          <a:p>
            <a:pPr eaLnBrk="1" hangingPunct="1">
              <a:lnSpc>
                <a:spcPct val="130000"/>
              </a:lnSpc>
              <a:buClr>
                <a:schemeClr val="tx1"/>
              </a:buClr>
              <a:buFont typeface="Wingdings" pitchFamily="2" charset="2"/>
              <a:buChar char="v"/>
            </a:pPr>
            <a:r>
              <a:rPr lang="en-US" b="1" dirty="0">
                <a:solidFill>
                  <a:srgbClr val="FF0000"/>
                </a:solidFill>
              </a:rPr>
              <a:t>Positive bias</a:t>
            </a:r>
            <a:r>
              <a:rPr lang="en-US" dirty="0"/>
              <a:t> exists in PERT networks</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10-</a:t>
            </a:r>
            <a:fld id="{B388B04F-4A65-43D1-B16B-C6423DB03A69}" type="slidenum">
              <a:rPr lang="en-US">
                <a:solidFill>
                  <a:srgbClr val="045C75"/>
                </a:solidFill>
                <a:cs typeface="Arial" charset="0"/>
              </a:rPr>
              <a:pPr fontAlgn="base">
                <a:spcBef>
                  <a:spcPct val="0"/>
                </a:spcBef>
                <a:spcAft>
                  <a:spcPct val="0"/>
                </a:spcAft>
                <a:defRPr/>
              </a:pPr>
              <a:t>50</a:t>
            </a:fld>
            <a:endParaRPr lang="en-US">
              <a:solidFill>
                <a:srgbClr val="045C75"/>
              </a:solidFill>
              <a:cs typeface="Arial" charset="0"/>
            </a:endParaRPr>
          </a:p>
        </p:txBody>
      </p:sp>
      <p:sp>
        <p:nvSpPr>
          <p:cNvPr id="3" name="Action Button: Help 2">
            <a:hlinkClick r:id="" action="ppaction://noaction" highlightClick="1"/>
          </p:cNvPr>
          <p:cNvSpPr/>
          <p:nvPr/>
        </p:nvSpPr>
        <p:spPr>
          <a:xfrm>
            <a:off x="481428" y="5322702"/>
            <a:ext cx="5225761" cy="1140445"/>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What is </a:t>
            </a:r>
            <a:r>
              <a:rPr lang="en-US" sz="2000" b="1" dirty="0"/>
              <a:t>PERT Bias</a:t>
            </a:r>
            <a:r>
              <a:rPr lang="en-US" sz="2000" dirty="0"/>
              <a:t>? PERT assumes the project duration probability is per the critical path, but what if other paths become critical?</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6079" y="6002751"/>
            <a:ext cx="999831" cy="707197"/>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457200" y="533400"/>
            <a:ext cx="8229600" cy="1143000"/>
          </a:xfrm>
        </p:spPr>
        <p:txBody>
          <a:bodyPr/>
          <a:lstStyle/>
          <a:p>
            <a:pPr eaLnBrk="1" hangingPunct="1"/>
            <a:r>
              <a:rPr lang="en-US" b="1"/>
              <a:t>Summary</a:t>
            </a:r>
          </a:p>
        </p:txBody>
      </p:sp>
      <p:sp>
        <p:nvSpPr>
          <p:cNvPr id="3" name="Content Placeholder 2"/>
          <p:cNvSpPr>
            <a:spLocks noGrp="1"/>
          </p:cNvSpPr>
          <p:nvPr>
            <p:ph idx="1"/>
          </p:nvPr>
        </p:nvSpPr>
        <p:spPr>
          <a:xfrm>
            <a:off x="457200" y="1448780"/>
            <a:ext cx="8229600" cy="4541837"/>
          </a:xfrm>
        </p:spPr>
        <p:txBody>
          <a:bodyPr>
            <a:normAutofit fontScale="92500" lnSpcReduction="10000"/>
          </a:bodyPr>
          <a:lstStyle/>
          <a:p>
            <a:pPr marL="274320" indent="-274320" eaLnBrk="1" fontAlgn="auto" hangingPunct="1">
              <a:spcAft>
                <a:spcPts val="0"/>
              </a:spcAft>
              <a:buClr>
                <a:schemeClr val="accent3"/>
              </a:buClr>
              <a:buFont typeface="Wingdings 2"/>
              <a:buChar char=""/>
              <a:defRPr/>
            </a:pPr>
            <a:r>
              <a:rPr lang="en-US" sz="2800" dirty="0"/>
              <a:t>Apply </a:t>
            </a:r>
            <a:r>
              <a:rPr lang="en-US" sz="2800" b="1" dirty="0"/>
              <a:t>lag</a:t>
            </a:r>
            <a:r>
              <a:rPr lang="en-US" sz="2800" dirty="0"/>
              <a:t> relationships to project activities.</a:t>
            </a:r>
          </a:p>
          <a:p>
            <a:pPr marL="274320" indent="-274320" eaLnBrk="1" fontAlgn="auto" hangingPunct="1">
              <a:spcAft>
                <a:spcPts val="0"/>
              </a:spcAft>
              <a:buClr>
                <a:schemeClr val="accent3"/>
              </a:buClr>
              <a:buFont typeface="Wingdings 2"/>
              <a:buChar char=""/>
              <a:defRPr/>
            </a:pPr>
            <a:r>
              <a:rPr lang="en-US" sz="2800" dirty="0"/>
              <a:t>Recognize alternative means to </a:t>
            </a:r>
            <a:r>
              <a:rPr lang="en-US" sz="2800" b="1" dirty="0"/>
              <a:t>accelerate projects</a:t>
            </a:r>
            <a:r>
              <a:rPr lang="en-US" sz="2800" dirty="0"/>
              <a:t>, including their benefits and drawbacks.</a:t>
            </a:r>
          </a:p>
          <a:p>
            <a:pPr marL="274320" indent="-274320" eaLnBrk="1" fontAlgn="auto" hangingPunct="1">
              <a:spcAft>
                <a:spcPts val="0"/>
              </a:spcAft>
              <a:buClr>
                <a:schemeClr val="accent3"/>
              </a:buClr>
              <a:buFont typeface="Wingdings 2"/>
              <a:buChar char=""/>
              <a:defRPr/>
            </a:pPr>
            <a:r>
              <a:rPr lang="en-US" sz="2800" dirty="0"/>
              <a:t>Understand the </a:t>
            </a:r>
            <a:r>
              <a:rPr lang="en-US" sz="2800" b="1" dirty="0"/>
              <a:t>trade-offs</a:t>
            </a:r>
            <a:r>
              <a:rPr lang="en-US" sz="2800" dirty="0"/>
              <a:t> required in the decision to </a:t>
            </a:r>
            <a:r>
              <a:rPr lang="en-US" sz="2800" b="1" dirty="0"/>
              <a:t>crash</a:t>
            </a:r>
            <a:r>
              <a:rPr lang="en-US" sz="2800" dirty="0"/>
              <a:t> project activities.</a:t>
            </a:r>
          </a:p>
          <a:p>
            <a:pPr marL="274320" indent="-274320" eaLnBrk="1" fontAlgn="auto" hangingPunct="1">
              <a:spcAft>
                <a:spcPts val="0"/>
              </a:spcAft>
              <a:buClr>
                <a:schemeClr val="accent3"/>
              </a:buClr>
              <a:buFont typeface="Wingdings 2"/>
              <a:buChar char=""/>
              <a:defRPr/>
            </a:pPr>
            <a:r>
              <a:rPr lang="en-US" sz="2800" dirty="0"/>
              <a:t>Develop activity networks using </a:t>
            </a:r>
            <a:r>
              <a:rPr lang="en-US" sz="2800" b="1" dirty="0"/>
              <a:t>Activity-on-Arrow (AOA)</a:t>
            </a:r>
            <a:r>
              <a:rPr lang="en-US" sz="2800" dirty="0"/>
              <a:t> techniques.</a:t>
            </a:r>
          </a:p>
          <a:p>
            <a:pPr marL="274320" indent="-274320" eaLnBrk="1" fontAlgn="auto" hangingPunct="1">
              <a:spcAft>
                <a:spcPts val="0"/>
              </a:spcAft>
              <a:buClr>
                <a:schemeClr val="accent3"/>
              </a:buClr>
              <a:buFont typeface="Wingdings 2"/>
              <a:buChar char=""/>
              <a:defRPr/>
            </a:pPr>
            <a:r>
              <a:rPr lang="en-US" sz="2800" dirty="0"/>
              <a:t>Understand the differences in AON and AOA and recognize the </a:t>
            </a:r>
            <a:r>
              <a:rPr lang="en-US" sz="2800" b="1" dirty="0"/>
              <a:t>advantages and disadvantages </a:t>
            </a:r>
            <a:r>
              <a:rPr lang="en-US" sz="2800" dirty="0"/>
              <a:t>of each technique.</a:t>
            </a:r>
          </a:p>
          <a:p>
            <a:pPr marL="274320" indent="-274320" eaLnBrk="1" fontAlgn="auto" hangingPunct="1">
              <a:spcAft>
                <a:spcPts val="0"/>
              </a:spcAft>
              <a:buClr>
                <a:schemeClr val="accent3"/>
              </a:buClr>
              <a:buFont typeface="Wingdings 2"/>
              <a:buChar char=""/>
              <a:defRPr/>
            </a:pPr>
            <a:r>
              <a:rPr lang="en-US" sz="2800" b="1" dirty="0"/>
              <a:t>Controversies </a:t>
            </a:r>
            <a:r>
              <a:rPr lang="en-US" sz="2800" dirty="0"/>
              <a:t>in the - Use of Networks</a:t>
            </a:r>
          </a:p>
          <a:p>
            <a:pPr marL="274320" indent="-274320" eaLnBrk="1" fontAlgn="auto" hangingPunct="1">
              <a:spcAft>
                <a:spcPts val="0"/>
              </a:spcAft>
              <a:buClr>
                <a:schemeClr val="accent3"/>
              </a:buClr>
              <a:buFont typeface="Wingdings 2"/>
              <a:buChar char=""/>
              <a:defRPr/>
            </a:pPr>
            <a:endParaRPr lang="en-US" dirty="0"/>
          </a:p>
        </p:txBody>
      </p:sp>
      <p:sp>
        <p:nvSpPr>
          <p:cNvPr id="4" name="Slide Number Placeholder 3"/>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10-</a:t>
            </a:r>
            <a:fld id="{4AF2DF0D-0055-4ABB-81C2-E9444ADABE6B}" type="slidenum">
              <a:rPr lang="en-US">
                <a:solidFill>
                  <a:srgbClr val="045C75"/>
                </a:solidFill>
                <a:cs typeface="Arial" charset="0"/>
              </a:rPr>
              <a:pPr fontAlgn="base">
                <a:spcBef>
                  <a:spcPct val="0"/>
                </a:spcBef>
                <a:spcAft>
                  <a:spcPct val="0"/>
                </a:spcAft>
                <a:defRPr/>
              </a:pPr>
              <a:t>51</a:t>
            </a:fld>
            <a:endParaRPr lang="en-US">
              <a:solidFill>
                <a:srgbClr val="045C75"/>
              </a:solidFill>
              <a:cs typeface="Arial"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75"/>
            <a:ext cx="8229600" cy="1143000"/>
          </a:xfrm>
        </p:spPr>
        <p:txBody>
          <a:bodyPr/>
          <a:lstStyle/>
          <a:p>
            <a:r>
              <a:rPr lang="en-US" dirty="0"/>
              <a:t>Homework</a:t>
            </a:r>
          </a:p>
        </p:txBody>
      </p:sp>
      <p:sp>
        <p:nvSpPr>
          <p:cNvPr id="3" name="Content Placeholder 2"/>
          <p:cNvSpPr>
            <a:spLocks noGrp="1"/>
          </p:cNvSpPr>
          <p:nvPr>
            <p:ph idx="1"/>
          </p:nvPr>
        </p:nvSpPr>
        <p:spPr>
          <a:xfrm>
            <a:off x="457200" y="1233488"/>
            <a:ext cx="8229600" cy="4938712"/>
          </a:xfrm>
        </p:spPr>
        <p:txBody>
          <a:bodyPr/>
          <a:lstStyle/>
          <a:p>
            <a:r>
              <a:rPr lang="en-US" sz="2400" b="1" dirty="0"/>
              <a:t>Refer to the Start Here </a:t>
            </a:r>
            <a:r>
              <a:rPr lang="en-US" sz="2800" b="1" dirty="0"/>
              <a:t>section</a:t>
            </a:r>
            <a:r>
              <a:rPr lang="en-US" sz="2400" b="1" dirty="0"/>
              <a:t> of this module </a:t>
            </a:r>
          </a:p>
          <a:p>
            <a:r>
              <a:rPr lang="en-CA" sz="2400" dirty="0"/>
              <a:t>Read for the </a:t>
            </a:r>
            <a:r>
              <a:rPr lang="en-CA" sz="2400" b="1" u="sng" dirty="0"/>
              <a:t>next</a:t>
            </a:r>
            <a:r>
              <a:rPr lang="en-CA" sz="2400" dirty="0"/>
              <a:t> module </a:t>
            </a:r>
            <a:endParaRPr lang="en-US" dirty="0"/>
          </a:p>
          <a:p>
            <a:pPr lvl="1"/>
            <a:r>
              <a:rPr lang="en-US" dirty="0"/>
              <a:t>Kerzner 12th Ed p 414, 11th p. 663-670 </a:t>
            </a:r>
            <a:endParaRPr lang="en-CA" dirty="0"/>
          </a:p>
          <a:p>
            <a:pPr lvl="1"/>
            <a:r>
              <a:rPr lang="en-US" dirty="0"/>
              <a:t>PMBOK 6th Ed  6.5, 5th 6.6</a:t>
            </a:r>
          </a:p>
          <a:p>
            <a:r>
              <a:rPr lang="en-CA" sz="2400"/>
              <a:t>Assignments, practice quizzes and graded quizzes, check the Course at a Glance and  FOL/Content/Course Assignments &amp; FOL/Evaluations/Quizzes</a:t>
            </a:r>
          </a:p>
        </p:txBody>
      </p:sp>
      <p:sp>
        <p:nvSpPr>
          <p:cNvPr id="4" name="Slide Number Placeholder 3"/>
          <p:cNvSpPr>
            <a:spLocks noGrp="1"/>
          </p:cNvSpPr>
          <p:nvPr>
            <p:ph type="sldNum" sz="quarter" idx="10"/>
          </p:nvPr>
        </p:nvSpPr>
        <p:spPr>
          <a:xfrm>
            <a:off x="7924800" y="6416675"/>
            <a:ext cx="762000" cy="365125"/>
          </a:xfrm>
        </p:spPr>
        <p:txBody>
          <a:bodyPr/>
          <a:lstStyle/>
          <a:p>
            <a:pPr>
              <a:defRPr/>
            </a:pPr>
            <a:fld id="{768512B9-6F41-4303-AF80-03909818F8E6}" type="slidenum">
              <a:rPr lang="en-US" smtClean="0"/>
              <a:pPr>
                <a:defRPr/>
              </a:pPr>
              <a:t>52</a:t>
            </a:fld>
            <a:endParaRPr lang="en-US" dirty="0"/>
          </a:p>
        </p:txBody>
      </p:sp>
    </p:spTree>
    <p:extLst>
      <p:ext uri="{BB962C8B-B14F-4D97-AF65-F5344CB8AC3E}">
        <p14:creationId xmlns:p14="http://schemas.microsoft.com/office/powerpoint/2010/main" val="21067543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Picture 4" descr="copyright"/>
          <p:cNvPicPr>
            <a:picLocks noChangeAspect="1" noChangeArrowheads="1"/>
          </p:cNvPicPr>
          <p:nvPr/>
        </p:nvPicPr>
        <p:blipFill>
          <a:blip r:embed="rId2"/>
          <a:srcRect/>
          <a:stretch>
            <a:fillRect/>
          </a:stretch>
        </p:blipFill>
        <p:spPr bwMode="auto">
          <a:xfrm>
            <a:off x="0" y="2136775"/>
            <a:ext cx="9144000" cy="2857500"/>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10-</a:t>
            </a:r>
            <a:fld id="{B37B3CEB-25CD-4B83-B916-2188E5537992}" type="slidenum">
              <a:rPr lang="en-US">
                <a:solidFill>
                  <a:srgbClr val="045C75"/>
                </a:solidFill>
                <a:cs typeface="Arial" charset="0"/>
              </a:rPr>
              <a:pPr fontAlgn="base">
                <a:spcBef>
                  <a:spcPct val="0"/>
                </a:spcBef>
                <a:spcAft>
                  <a:spcPct val="0"/>
                </a:spcAft>
                <a:defRPr/>
              </a:pPr>
              <a:t>53</a:t>
            </a:fld>
            <a:endParaRPr lang="en-US">
              <a:solidFill>
                <a:srgbClr val="045C75"/>
              </a:solidFill>
              <a:cs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457200" y="304800"/>
            <a:ext cx="8229600" cy="1143000"/>
          </a:xfrm>
        </p:spPr>
        <p:txBody>
          <a:bodyPr/>
          <a:lstStyle/>
          <a:p>
            <a:pPr eaLnBrk="1" hangingPunct="1"/>
            <a:r>
              <a:rPr lang="en-US" b="1" dirty="0"/>
              <a:t>Finish to Start Lag</a:t>
            </a:r>
          </a:p>
        </p:txBody>
      </p:sp>
      <p:sp>
        <p:nvSpPr>
          <p:cNvPr id="18434" name="Rectangle 3"/>
          <p:cNvSpPr>
            <a:spLocks noGrp="1" noChangeArrowheads="1"/>
          </p:cNvSpPr>
          <p:nvPr>
            <p:ph type="body" idx="1"/>
          </p:nvPr>
        </p:nvSpPr>
        <p:spPr>
          <a:xfrm>
            <a:off x="228600" y="1571442"/>
            <a:ext cx="8229600" cy="2057400"/>
          </a:xfrm>
        </p:spPr>
        <p:txBody>
          <a:bodyPr/>
          <a:lstStyle/>
          <a:p>
            <a:pPr eaLnBrk="1" hangingPunct="1">
              <a:buSzPct val="145000"/>
            </a:pPr>
            <a:r>
              <a:rPr lang="en-US" dirty="0"/>
              <a:t>Most common type of sequencing</a:t>
            </a:r>
          </a:p>
          <a:p>
            <a:pPr eaLnBrk="1" hangingPunct="1">
              <a:buSzPct val="145000"/>
            </a:pPr>
            <a:r>
              <a:rPr lang="en-US" dirty="0"/>
              <a:t>Shown on the line joining the modes</a:t>
            </a:r>
          </a:p>
          <a:p>
            <a:pPr lvl="1" eaLnBrk="1" hangingPunct="1"/>
            <a:r>
              <a:rPr lang="en-US" dirty="0"/>
              <a:t>Added during forward pass</a:t>
            </a:r>
          </a:p>
          <a:p>
            <a:pPr lvl="1" eaLnBrk="1" hangingPunct="1"/>
            <a:r>
              <a:rPr lang="en-US" dirty="0"/>
              <a:t>Subtracted during backward pass</a:t>
            </a:r>
          </a:p>
        </p:txBody>
      </p:sp>
      <p:grpSp>
        <p:nvGrpSpPr>
          <p:cNvPr id="18435" name="Group 15"/>
          <p:cNvGrpSpPr>
            <a:grpSpLocks/>
          </p:cNvGrpSpPr>
          <p:nvPr/>
        </p:nvGrpSpPr>
        <p:grpSpPr bwMode="auto">
          <a:xfrm>
            <a:off x="228600" y="3508180"/>
            <a:ext cx="8001000" cy="1323441"/>
            <a:chOff x="381000" y="4648200"/>
            <a:chExt cx="8001000" cy="1323889"/>
          </a:xfrm>
        </p:grpSpPr>
        <p:sp>
          <p:nvSpPr>
            <p:cNvPr id="18438" name="Text Box 4"/>
            <p:cNvSpPr txBox="1">
              <a:spLocks noChangeArrowheads="1"/>
            </p:cNvSpPr>
            <p:nvPr/>
          </p:nvSpPr>
          <p:spPr bwMode="auto">
            <a:xfrm>
              <a:off x="381000" y="4648202"/>
              <a:ext cx="1828800" cy="1323887"/>
            </a:xfrm>
            <a:prstGeom prst="rect">
              <a:avLst/>
            </a:prstGeom>
            <a:noFill/>
            <a:ln w="38100">
              <a:solidFill>
                <a:schemeClr val="tx1"/>
              </a:solidFill>
              <a:miter lim="800000"/>
              <a:headEnd/>
              <a:tailEnd/>
            </a:ln>
          </p:spPr>
          <p:txBody>
            <a:bodyPr>
              <a:spAutoFit/>
            </a:bodyPr>
            <a:lstStyle/>
            <a:p>
              <a:endParaRPr lang="en-US" sz="2000" dirty="0"/>
            </a:p>
            <a:p>
              <a:r>
                <a:rPr lang="en-US" sz="2000" dirty="0"/>
                <a:t>0       A      6</a:t>
              </a:r>
            </a:p>
            <a:p>
              <a:r>
                <a:rPr lang="en-US" sz="2000" dirty="0"/>
                <a:t>Spec Design</a:t>
              </a:r>
            </a:p>
            <a:p>
              <a:r>
                <a:rPr lang="en-US" sz="2000" dirty="0"/>
                <a:t>         6</a:t>
              </a:r>
            </a:p>
          </p:txBody>
        </p:sp>
        <p:sp>
          <p:nvSpPr>
            <p:cNvPr id="18439" name="Text Box 5"/>
            <p:cNvSpPr txBox="1">
              <a:spLocks noChangeArrowheads="1"/>
            </p:cNvSpPr>
            <p:nvPr/>
          </p:nvSpPr>
          <p:spPr bwMode="auto">
            <a:xfrm>
              <a:off x="3124200" y="4648200"/>
              <a:ext cx="1828800" cy="1323887"/>
            </a:xfrm>
            <a:prstGeom prst="rect">
              <a:avLst/>
            </a:prstGeom>
            <a:noFill/>
            <a:ln w="38100">
              <a:solidFill>
                <a:schemeClr val="tx1"/>
              </a:solidFill>
              <a:miter lim="800000"/>
              <a:headEnd/>
              <a:tailEnd/>
            </a:ln>
          </p:spPr>
          <p:txBody>
            <a:bodyPr>
              <a:spAutoFit/>
            </a:bodyPr>
            <a:lstStyle/>
            <a:p>
              <a:endParaRPr lang="en-US" sz="2000" dirty="0"/>
            </a:p>
            <a:p>
              <a:r>
                <a:rPr lang="en-US" sz="2000" dirty="0"/>
                <a:t>6        B      </a:t>
              </a:r>
              <a:r>
                <a:rPr lang="en-US" sz="2000" b="1" dirty="0">
                  <a:solidFill>
                    <a:srgbClr val="FF0000"/>
                  </a:solidFill>
                </a:rPr>
                <a:t>11</a:t>
              </a:r>
            </a:p>
            <a:p>
              <a:r>
                <a:rPr lang="en-US" sz="2000" dirty="0"/>
                <a:t>Design Check</a:t>
              </a:r>
            </a:p>
            <a:p>
              <a:r>
                <a:rPr lang="en-US" sz="2000" dirty="0"/>
                <a:t>          5      </a:t>
              </a:r>
              <a:r>
                <a:rPr lang="en-US" sz="2000" b="1" dirty="0">
                  <a:solidFill>
                    <a:srgbClr val="00B050"/>
                  </a:solidFill>
                </a:rPr>
                <a:t>15</a:t>
              </a:r>
            </a:p>
          </p:txBody>
        </p:sp>
        <p:sp>
          <p:nvSpPr>
            <p:cNvPr id="18440" name="Text Box 6"/>
            <p:cNvSpPr txBox="1">
              <a:spLocks noChangeArrowheads="1"/>
            </p:cNvSpPr>
            <p:nvPr/>
          </p:nvSpPr>
          <p:spPr bwMode="auto">
            <a:xfrm>
              <a:off x="6553200" y="4648200"/>
              <a:ext cx="1828800" cy="1323887"/>
            </a:xfrm>
            <a:prstGeom prst="rect">
              <a:avLst/>
            </a:prstGeom>
            <a:noFill/>
            <a:ln w="38100">
              <a:solidFill>
                <a:schemeClr val="tx1"/>
              </a:solidFill>
              <a:miter lim="800000"/>
              <a:headEnd/>
              <a:tailEnd/>
            </a:ln>
          </p:spPr>
          <p:txBody>
            <a:bodyPr>
              <a:spAutoFit/>
            </a:bodyPr>
            <a:lstStyle/>
            <a:p>
              <a:endParaRPr lang="en-US" sz="2000" b="1" dirty="0">
                <a:solidFill>
                  <a:srgbClr val="FF0000"/>
                </a:solidFill>
              </a:endParaRPr>
            </a:p>
            <a:p>
              <a:r>
                <a:rPr lang="en-US" sz="2000" b="1" dirty="0">
                  <a:solidFill>
                    <a:srgbClr val="FF0000"/>
                  </a:solidFill>
                </a:rPr>
                <a:t>15</a:t>
              </a:r>
              <a:r>
                <a:rPr lang="en-US" sz="2000" dirty="0"/>
                <a:t>      C      22</a:t>
              </a:r>
            </a:p>
            <a:p>
              <a:r>
                <a:rPr lang="en-US" sz="2000" dirty="0"/>
                <a:t>Blueprinting</a:t>
              </a:r>
            </a:p>
            <a:p>
              <a:r>
                <a:rPr lang="en-US" sz="2000" dirty="0"/>
                <a:t> </a:t>
              </a:r>
              <a:r>
                <a:rPr lang="en-US" sz="2000" b="1" dirty="0">
                  <a:solidFill>
                    <a:srgbClr val="00B050"/>
                  </a:solidFill>
                </a:rPr>
                <a:t>19</a:t>
              </a:r>
              <a:r>
                <a:rPr lang="en-US" sz="2000" dirty="0"/>
                <a:t>     7      </a:t>
              </a:r>
              <a:r>
                <a:rPr lang="en-US" sz="2000" b="1" dirty="0">
                  <a:solidFill>
                    <a:srgbClr val="00B050"/>
                  </a:solidFill>
                </a:rPr>
                <a:t>26</a:t>
              </a:r>
            </a:p>
          </p:txBody>
        </p:sp>
        <p:cxnSp>
          <p:nvCxnSpPr>
            <p:cNvPr id="18441" name="AutoShape 8"/>
            <p:cNvCxnSpPr>
              <a:cxnSpLocks noChangeShapeType="1"/>
              <a:stCxn id="18438" idx="3"/>
              <a:endCxn id="18439" idx="1"/>
            </p:cNvCxnSpPr>
            <p:nvPr/>
          </p:nvCxnSpPr>
          <p:spPr bwMode="auto">
            <a:xfrm flipV="1">
              <a:off x="2209800" y="5310144"/>
              <a:ext cx="914400" cy="2"/>
            </a:xfrm>
            <a:prstGeom prst="straightConnector1">
              <a:avLst/>
            </a:prstGeom>
            <a:noFill/>
            <a:ln w="38100">
              <a:solidFill>
                <a:schemeClr val="tx1"/>
              </a:solidFill>
              <a:round/>
              <a:headEnd/>
              <a:tailEnd type="triangle" w="lg" len="lg"/>
            </a:ln>
          </p:spPr>
        </p:cxnSp>
        <p:cxnSp>
          <p:nvCxnSpPr>
            <p:cNvPr id="18442" name="AutoShape 9"/>
            <p:cNvCxnSpPr>
              <a:cxnSpLocks noChangeShapeType="1"/>
              <a:stCxn id="18439" idx="3"/>
              <a:endCxn id="18440" idx="1"/>
            </p:cNvCxnSpPr>
            <p:nvPr/>
          </p:nvCxnSpPr>
          <p:spPr bwMode="auto">
            <a:xfrm>
              <a:off x="4953000" y="5310144"/>
              <a:ext cx="1600200" cy="0"/>
            </a:xfrm>
            <a:prstGeom prst="straightConnector1">
              <a:avLst/>
            </a:prstGeom>
            <a:noFill/>
            <a:ln w="38100">
              <a:solidFill>
                <a:schemeClr val="tx1"/>
              </a:solidFill>
              <a:round/>
              <a:headEnd/>
              <a:tailEnd type="triangle" w="lg" len="lg"/>
            </a:ln>
          </p:spPr>
        </p:cxnSp>
        <p:sp>
          <p:nvSpPr>
            <p:cNvPr id="18443" name="Text Box 10"/>
            <p:cNvSpPr txBox="1">
              <a:spLocks noChangeArrowheads="1"/>
            </p:cNvSpPr>
            <p:nvPr/>
          </p:nvSpPr>
          <p:spPr bwMode="auto">
            <a:xfrm>
              <a:off x="5105400" y="4876800"/>
              <a:ext cx="1143000" cy="274638"/>
            </a:xfrm>
            <a:prstGeom prst="rect">
              <a:avLst/>
            </a:prstGeom>
            <a:noFill/>
            <a:ln w="9525">
              <a:noFill/>
              <a:miter lim="800000"/>
              <a:headEnd/>
              <a:tailEnd/>
            </a:ln>
          </p:spPr>
          <p:txBody>
            <a:bodyPr>
              <a:spAutoFit/>
            </a:bodyPr>
            <a:lstStyle/>
            <a:p>
              <a:r>
                <a:rPr lang="en-US" sz="2000" b="1" dirty="0">
                  <a:solidFill>
                    <a:srgbClr val="FF0000"/>
                  </a:solidFill>
                </a:rPr>
                <a:t>Lag 4</a:t>
              </a:r>
            </a:p>
          </p:txBody>
        </p:sp>
      </p:grpSp>
      <p:sp>
        <p:nvSpPr>
          <p:cNvPr id="18436" name="Text Box 11"/>
          <p:cNvSpPr txBox="1">
            <a:spLocks noChangeArrowheads="1"/>
          </p:cNvSpPr>
          <p:nvPr/>
        </p:nvSpPr>
        <p:spPr bwMode="auto">
          <a:xfrm>
            <a:off x="6361234" y="2216095"/>
            <a:ext cx="1868366" cy="1021556"/>
          </a:xfrm>
          <a:prstGeom prst="wedgeRoundRectCallout">
            <a:avLst>
              <a:gd name="adj1" fmla="val -92775"/>
              <a:gd name="adj2" fmla="val 90301"/>
              <a:gd name="adj3" fmla="val 16667"/>
            </a:avLst>
          </a:prstGeom>
          <a:solidFill>
            <a:srgbClr val="FFFF00"/>
          </a:solidFill>
          <a:ln w="9525">
            <a:noFill/>
            <a:miter lim="800000"/>
            <a:headEnd/>
            <a:tailEnd/>
          </a:ln>
          <a:effectLst>
            <a:outerShdw blurRad="50800" dist="38100" dir="2700000" algn="tl" rotWithShape="0">
              <a:prstClr val="black">
                <a:alpha val="40000"/>
              </a:prstClr>
            </a:outerShdw>
          </a:effectLst>
        </p:spPr>
        <p:txBody>
          <a:bodyPr wrap="square">
            <a:spAutoFit/>
          </a:bodyPr>
          <a:lstStyle>
            <a:defPPr>
              <a:defRPr lang="en-US"/>
            </a:defPPr>
            <a:lvl2pPr lvl="1">
              <a:lnSpc>
                <a:spcPct val="90000"/>
              </a:lnSpc>
              <a:spcBef>
                <a:spcPct val="20000"/>
              </a:spcBef>
              <a:buSzPct val="145000"/>
              <a:defRPr sz="2400"/>
            </a:lvl2pPr>
          </a:lstStyle>
          <a:p>
            <a:r>
              <a:rPr lang="en-US" dirty="0"/>
              <a:t>This lag is </a:t>
            </a:r>
            <a:r>
              <a:rPr lang="en-US" b="1" dirty="0"/>
              <a:t>not</a:t>
            </a:r>
            <a:r>
              <a:rPr lang="en-US" dirty="0"/>
              <a:t> the same as activity slack</a:t>
            </a:r>
          </a:p>
        </p:txBody>
      </p:sp>
      <p:sp>
        <p:nvSpPr>
          <p:cNvPr id="2" name="Slide Number Placeholder 1"/>
          <p:cNvSpPr>
            <a:spLocks noGrp="1"/>
          </p:cNvSpPr>
          <p:nvPr>
            <p:ph type="sldNum" sz="quarter" idx="10"/>
          </p:nvPr>
        </p:nvSpPr>
        <p:spPr>
          <a:xfrm>
            <a:off x="7924800" y="6162399"/>
            <a:ext cx="762000" cy="365125"/>
          </a:xfrm>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10-0</a:t>
            </a:r>
            <a:fld id="{1B38FA8C-4FF9-43F1-8E15-FA3033999BA0}" type="slidenum">
              <a:rPr lang="en-US">
                <a:solidFill>
                  <a:srgbClr val="045C75"/>
                </a:solidFill>
                <a:cs typeface="Arial" charset="0"/>
              </a:rPr>
              <a:pPr fontAlgn="base">
                <a:spcBef>
                  <a:spcPct val="0"/>
                </a:spcBef>
                <a:spcAft>
                  <a:spcPct val="0"/>
                </a:spcAft>
                <a:defRPr/>
              </a:pPr>
              <a:t>6</a:t>
            </a:fld>
            <a:endParaRPr lang="en-US">
              <a:solidFill>
                <a:srgbClr val="045C75"/>
              </a:solidFill>
              <a:cs typeface="Arial" charset="0"/>
            </a:endParaRPr>
          </a:p>
        </p:txBody>
      </p:sp>
      <p:sp>
        <p:nvSpPr>
          <p:cNvPr id="4" name="TextBox 3"/>
          <p:cNvSpPr txBox="1"/>
          <p:nvPr/>
        </p:nvSpPr>
        <p:spPr>
          <a:xfrm>
            <a:off x="228600" y="5919308"/>
            <a:ext cx="5286522" cy="646331"/>
          </a:xfrm>
          <a:prstGeom prst="rect">
            <a:avLst/>
          </a:prstGeom>
          <a:noFill/>
        </p:spPr>
        <p:txBody>
          <a:bodyPr wrap="square" rtlCol="0">
            <a:spAutoFit/>
          </a:bodyPr>
          <a:lstStyle/>
          <a:p>
            <a:r>
              <a:rPr lang="en-US" dirty="0"/>
              <a:t>Lag - waiting for building permit, concrete to cure, sealant to dry, waiting for material to come in.</a:t>
            </a:r>
          </a:p>
        </p:txBody>
      </p:sp>
      <p:sp>
        <p:nvSpPr>
          <p:cNvPr id="15" name="Action Button: Help 14">
            <a:hlinkClick r:id="" action="ppaction://noaction" highlightClick="1"/>
          </p:cNvPr>
          <p:cNvSpPr/>
          <p:nvPr/>
        </p:nvSpPr>
        <p:spPr>
          <a:xfrm>
            <a:off x="6409183" y="260180"/>
            <a:ext cx="2048608" cy="1197698"/>
          </a:xfrm>
          <a:prstGeom prst="actionButtonHelp">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How do we “read” the precedence arrow?</a:t>
            </a:r>
          </a:p>
        </p:txBody>
      </p:sp>
      <p:cxnSp>
        <p:nvCxnSpPr>
          <p:cNvPr id="6" name="Straight Arrow Connector 5"/>
          <p:cNvCxnSpPr>
            <a:stCxn id="18440" idx="3"/>
          </p:cNvCxnSpPr>
          <p:nvPr/>
        </p:nvCxnSpPr>
        <p:spPr>
          <a:xfrm>
            <a:off x="8229600" y="4169900"/>
            <a:ext cx="457200" cy="1"/>
          </a:xfrm>
          <a:prstGeom prst="straightConnector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749635" y="250102"/>
            <a:ext cx="1521069" cy="12003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CA" dirty="0"/>
              <a:t>This is the </a:t>
            </a:r>
            <a:r>
              <a:rPr lang="en-CA" b="1" dirty="0"/>
              <a:t>most common </a:t>
            </a:r>
            <a:r>
              <a:rPr lang="en-CA" dirty="0"/>
              <a:t>relationship</a:t>
            </a:r>
          </a:p>
        </p:txBody>
      </p:sp>
      <p:sp>
        <p:nvSpPr>
          <p:cNvPr id="10" name="Rounded Rectangular Callout 9"/>
          <p:cNvSpPr/>
          <p:nvPr/>
        </p:nvSpPr>
        <p:spPr>
          <a:xfrm>
            <a:off x="5515122" y="5048090"/>
            <a:ext cx="2505806" cy="833103"/>
          </a:xfrm>
          <a:prstGeom prst="wedgeRoundRectCallout">
            <a:avLst>
              <a:gd name="adj1" fmla="val 35882"/>
              <a:gd name="adj2" fmla="val -91091"/>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latin typeface="Arial" panose="020B0604020202020204" pitchFamily="34" charset="0"/>
                <a:cs typeface="Arial" panose="020B0604020202020204" pitchFamily="34" charset="0"/>
              </a:rPr>
              <a:t>This could be 26 rather than 22 as more activities follow</a:t>
            </a:r>
          </a:p>
        </p:txBody>
      </p:sp>
      <p:sp>
        <p:nvSpPr>
          <p:cNvPr id="20" name="Text Box 36"/>
          <p:cNvSpPr txBox="1">
            <a:spLocks noChangeArrowheads="1"/>
          </p:cNvSpPr>
          <p:nvPr/>
        </p:nvSpPr>
        <p:spPr bwMode="auto">
          <a:xfrm>
            <a:off x="1738213" y="4965024"/>
            <a:ext cx="3062387" cy="929616"/>
          </a:xfrm>
          <a:prstGeom prst="wedgeRoundRectCallout">
            <a:avLst>
              <a:gd name="adj1" fmla="val 30616"/>
              <a:gd name="adj2" fmla="val -76722"/>
              <a:gd name="adj3" fmla="val 16667"/>
            </a:avLst>
          </a:prstGeom>
          <a:solidFill>
            <a:srgbClr val="FFFF00"/>
          </a:solidFill>
          <a:ln w="9525">
            <a:noFill/>
            <a:miter lim="800000"/>
            <a:headEnd/>
            <a:tailEnd/>
          </a:ln>
          <a:effectLst>
            <a:outerShdw blurRad="50800" dist="38100" dir="2700000" algn="tl" rotWithShape="0">
              <a:prstClr val="black">
                <a:alpha val="40000"/>
              </a:prstClr>
            </a:outerShdw>
          </a:effectLst>
        </p:spPr>
        <p:txBody>
          <a:bodyPr wrap="square">
            <a:spAutoFit/>
          </a:bodyPr>
          <a:lstStyle/>
          <a:p>
            <a:pPr marL="0" lvl="1">
              <a:lnSpc>
                <a:spcPct val="90000"/>
              </a:lnSpc>
              <a:spcBef>
                <a:spcPct val="20000"/>
              </a:spcBef>
              <a:buSzPct val="145000"/>
            </a:pPr>
            <a:r>
              <a:rPr lang="en-US" dirty="0"/>
              <a:t>Use of the lag must be maintained in both forward and backward pass</a:t>
            </a: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969" y="5991362"/>
            <a:ext cx="999831" cy="7071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381000" y="96638"/>
            <a:ext cx="8229600" cy="655890"/>
          </a:xfrm>
        </p:spPr>
        <p:txBody>
          <a:bodyPr/>
          <a:lstStyle/>
          <a:p>
            <a:pPr eaLnBrk="1" hangingPunct="1"/>
            <a:r>
              <a:rPr lang="en-US" b="1" dirty="0"/>
              <a:t>Finish to Finish Lag</a:t>
            </a:r>
          </a:p>
        </p:txBody>
      </p:sp>
      <p:sp>
        <p:nvSpPr>
          <p:cNvPr id="19458" name="Rectangle 3"/>
          <p:cNvSpPr>
            <a:spLocks noGrp="1" noChangeArrowheads="1"/>
          </p:cNvSpPr>
          <p:nvPr>
            <p:ph type="body" idx="1"/>
          </p:nvPr>
        </p:nvSpPr>
        <p:spPr>
          <a:xfrm>
            <a:off x="457200" y="717075"/>
            <a:ext cx="8229600" cy="2057400"/>
          </a:xfrm>
        </p:spPr>
        <p:txBody>
          <a:bodyPr/>
          <a:lstStyle/>
          <a:p>
            <a:pPr eaLnBrk="1" hangingPunct="1">
              <a:buSzPct val="145000"/>
              <a:buFontTx/>
              <a:buNone/>
            </a:pPr>
            <a:r>
              <a:rPr lang="en-US" dirty="0"/>
              <a:t>Two activities share a similar completion point</a:t>
            </a:r>
          </a:p>
          <a:p>
            <a:pPr lvl="1" eaLnBrk="1" hangingPunct="1"/>
            <a:r>
              <a:rPr lang="en-US" dirty="0"/>
              <a:t>The mechanical inspection cannot happen until wiring, plumbing, and HVAC installation are complete</a:t>
            </a:r>
          </a:p>
        </p:txBody>
      </p:sp>
      <p:grpSp>
        <p:nvGrpSpPr>
          <p:cNvPr id="19459" name="Group 16"/>
          <p:cNvGrpSpPr>
            <a:grpSpLocks/>
          </p:cNvGrpSpPr>
          <p:nvPr/>
        </p:nvGrpSpPr>
        <p:grpSpPr bwMode="auto">
          <a:xfrm>
            <a:off x="381000" y="2367280"/>
            <a:ext cx="7532688" cy="2953558"/>
            <a:chOff x="381000" y="3246435"/>
            <a:chExt cx="7532688" cy="2954003"/>
          </a:xfrm>
        </p:grpSpPr>
        <p:sp>
          <p:nvSpPr>
            <p:cNvPr id="19462" name="Text Box 5"/>
            <p:cNvSpPr txBox="1">
              <a:spLocks noChangeArrowheads="1"/>
            </p:cNvSpPr>
            <p:nvPr/>
          </p:nvSpPr>
          <p:spPr bwMode="auto">
            <a:xfrm>
              <a:off x="381000" y="4876800"/>
              <a:ext cx="1828800" cy="1323638"/>
            </a:xfrm>
            <a:prstGeom prst="rect">
              <a:avLst/>
            </a:prstGeom>
            <a:noFill/>
            <a:ln w="38100">
              <a:solidFill>
                <a:schemeClr val="tx1"/>
              </a:solidFill>
              <a:miter lim="800000"/>
              <a:headEnd/>
              <a:tailEnd/>
            </a:ln>
          </p:spPr>
          <p:txBody>
            <a:bodyPr>
              <a:spAutoFit/>
            </a:bodyPr>
            <a:lstStyle/>
            <a:p>
              <a:endParaRPr lang="en-US" sz="2000" dirty="0"/>
            </a:p>
            <a:p>
              <a:r>
                <a:rPr lang="en-US" sz="2000" dirty="0"/>
                <a:t>34      A      36</a:t>
              </a:r>
            </a:p>
            <a:p>
              <a:r>
                <a:rPr lang="en-US" sz="2000" dirty="0"/>
                <a:t>Plumbing</a:t>
              </a:r>
            </a:p>
            <a:p>
              <a:r>
                <a:rPr lang="en-US" sz="2000" dirty="0"/>
                <a:t>          2</a:t>
              </a:r>
            </a:p>
          </p:txBody>
        </p:sp>
        <p:sp>
          <p:nvSpPr>
            <p:cNvPr id="19463" name="Text Box 6"/>
            <p:cNvSpPr txBox="1">
              <a:spLocks noChangeArrowheads="1"/>
            </p:cNvSpPr>
            <p:nvPr/>
          </p:nvSpPr>
          <p:spPr bwMode="auto">
            <a:xfrm>
              <a:off x="3124200" y="4876800"/>
              <a:ext cx="1828800" cy="1323638"/>
            </a:xfrm>
            <a:prstGeom prst="rect">
              <a:avLst/>
            </a:prstGeom>
            <a:noFill/>
            <a:ln w="38100">
              <a:solidFill>
                <a:schemeClr val="tx1"/>
              </a:solidFill>
              <a:miter lim="800000"/>
              <a:headEnd/>
              <a:tailEnd/>
            </a:ln>
          </p:spPr>
          <p:txBody>
            <a:bodyPr>
              <a:spAutoFit/>
            </a:bodyPr>
            <a:lstStyle/>
            <a:p>
              <a:endParaRPr lang="en-US" sz="2000" dirty="0"/>
            </a:p>
            <a:p>
              <a:r>
                <a:rPr lang="en-US" sz="2000" dirty="0"/>
                <a:t>36      B      39</a:t>
              </a:r>
              <a:endParaRPr lang="en-US" sz="2000" b="1" dirty="0">
                <a:solidFill>
                  <a:srgbClr val="FF0000"/>
                </a:solidFill>
              </a:endParaRPr>
            </a:p>
            <a:p>
              <a:r>
                <a:rPr lang="en-US" sz="2000" dirty="0"/>
                <a:t>HVAC</a:t>
              </a:r>
            </a:p>
            <a:p>
              <a:r>
                <a:rPr lang="en-US" sz="2000" dirty="0"/>
                <a:t>          3</a:t>
              </a:r>
            </a:p>
          </p:txBody>
        </p:sp>
        <p:sp>
          <p:nvSpPr>
            <p:cNvPr id="19464" name="Text Box 7"/>
            <p:cNvSpPr txBox="1">
              <a:spLocks noChangeArrowheads="1"/>
            </p:cNvSpPr>
            <p:nvPr/>
          </p:nvSpPr>
          <p:spPr bwMode="auto">
            <a:xfrm>
              <a:off x="6084888" y="4868863"/>
              <a:ext cx="1828800" cy="1323638"/>
            </a:xfrm>
            <a:prstGeom prst="rect">
              <a:avLst/>
            </a:prstGeom>
            <a:noFill/>
            <a:ln w="38100">
              <a:solidFill>
                <a:schemeClr val="tx1"/>
              </a:solidFill>
              <a:miter lim="800000"/>
              <a:headEnd/>
              <a:tailEnd/>
            </a:ln>
          </p:spPr>
          <p:txBody>
            <a:bodyPr>
              <a:spAutoFit/>
            </a:bodyPr>
            <a:lstStyle/>
            <a:p>
              <a:endParaRPr lang="en-US" sz="2000" dirty="0"/>
            </a:p>
            <a:p>
              <a:r>
                <a:rPr lang="en-US" sz="2000" dirty="0"/>
                <a:t>39      C      45</a:t>
              </a:r>
            </a:p>
            <a:p>
              <a:r>
                <a:rPr lang="en-US" sz="2000" dirty="0"/>
                <a:t>Inspection</a:t>
              </a:r>
            </a:p>
            <a:p>
              <a:r>
                <a:rPr lang="en-US" sz="2000" dirty="0"/>
                <a:t>          6</a:t>
              </a:r>
            </a:p>
          </p:txBody>
        </p:sp>
        <p:cxnSp>
          <p:nvCxnSpPr>
            <p:cNvPr id="19465" name="AutoShape 8"/>
            <p:cNvCxnSpPr>
              <a:cxnSpLocks noChangeShapeType="1"/>
              <a:stCxn id="19462" idx="3"/>
              <a:endCxn id="19463" idx="1"/>
            </p:cNvCxnSpPr>
            <p:nvPr/>
          </p:nvCxnSpPr>
          <p:spPr bwMode="auto">
            <a:xfrm>
              <a:off x="2209800" y="5538619"/>
              <a:ext cx="914400" cy="0"/>
            </a:xfrm>
            <a:prstGeom prst="straightConnector1">
              <a:avLst/>
            </a:prstGeom>
            <a:noFill/>
            <a:ln w="38100">
              <a:solidFill>
                <a:schemeClr val="tx1"/>
              </a:solidFill>
              <a:round/>
              <a:headEnd/>
              <a:tailEnd type="triangle" w="lg" len="lg"/>
            </a:ln>
          </p:spPr>
        </p:cxnSp>
        <p:cxnSp>
          <p:nvCxnSpPr>
            <p:cNvPr id="19466" name="AutoShape 9"/>
            <p:cNvCxnSpPr>
              <a:cxnSpLocks noChangeShapeType="1"/>
              <a:stCxn id="19463" idx="3"/>
              <a:endCxn id="19464" idx="1"/>
            </p:cNvCxnSpPr>
            <p:nvPr/>
          </p:nvCxnSpPr>
          <p:spPr bwMode="auto">
            <a:xfrm flipV="1">
              <a:off x="4953000" y="5530683"/>
              <a:ext cx="1131888" cy="7936"/>
            </a:xfrm>
            <a:prstGeom prst="straightConnector1">
              <a:avLst/>
            </a:prstGeom>
            <a:noFill/>
            <a:ln w="38100">
              <a:solidFill>
                <a:schemeClr val="tx1"/>
              </a:solidFill>
              <a:round/>
              <a:headEnd/>
              <a:tailEnd type="triangle" w="lg" len="lg"/>
            </a:ln>
          </p:spPr>
        </p:cxnSp>
        <p:sp>
          <p:nvSpPr>
            <p:cNvPr id="19467" name="Text Box 12"/>
            <p:cNvSpPr txBox="1">
              <a:spLocks noChangeArrowheads="1"/>
            </p:cNvSpPr>
            <p:nvPr/>
          </p:nvSpPr>
          <p:spPr bwMode="auto">
            <a:xfrm>
              <a:off x="409518" y="3246435"/>
              <a:ext cx="1828800" cy="1323638"/>
            </a:xfrm>
            <a:prstGeom prst="rect">
              <a:avLst/>
            </a:prstGeom>
            <a:noFill/>
            <a:ln w="38100">
              <a:solidFill>
                <a:schemeClr val="tx1"/>
              </a:solidFill>
              <a:miter lim="800000"/>
              <a:headEnd/>
              <a:tailEnd/>
            </a:ln>
          </p:spPr>
          <p:txBody>
            <a:bodyPr>
              <a:spAutoFit/>
            </a:bodyPr>
            <a:lstStyle/>
            <a:p>
              <a:endParaRPr lang="en-US" sz="2000" dirty="0"/>
            </a:p>
            <a:p>
              <a:r>
                <a:rPr lang="en-US" sz="2000" dirty="0"/>
                <a:t>30      D      36</a:t>
              </a:r>
              <a:endParaRPr lang="en-US" sz="2000" b="1" dirty="0">
                <a:solidFill>
                  <a:srgbClr val="FF0000"/>
                </a:solidFill>
              </a:endParaRPr>
            </a:p>
            <a:p>
              <a:r>
                <a:rPr lang="en-US" sz="2000" dirty="0"/>
                <a:t>Wiring</a:t>
              </a:r>
            </a:p>
            <a:p>
              <a:r>
                <a:rPr lang="en-US" sz="2000" dirty="0"/>
                <a:t>          6</a:t>
              </a:r>
            </a:p>
          </p:txBody>
        </p:sp>
        <p:grpSp>
          <p:nvGrpSpPr>
            <p:cNvPr id="19468" name="Group 16"/>
            <p:cNvGrpSpPr>
              <a:grpSpLocks/>
            </p:cNvGrpSpPr>
            <p:nvPr/>
          </p:nvGrpSpPr>
          <p:grpSpPr bwMode="auto">
            <a:xfrm>
              <a:off x="2235168" y="4041775"/>
              <a:ext cx="2732120" cy="792163"/>
              <a:chOff x="1383" y="2546"/>
              <a:chExt cx="1746" cy="499"/>
            </a:xfrm>
          </p:grpSpPr>
          <p:sp>
            <p:nvSpPr>
              <p:cNvPr id="19469" name="Line 14"/>
              <p:cNvSpPr>
                <a:spLocks noChangeShapeType="1"/>
              </p:cNvSpPr>
              <p:nvPr/>
            </p:nvSpPr>
            <p:spPr bwMode="auto">
              <a:xfrm>
                <a:off x="1383" y="2546"/>
                <a:ext cx="1746" cy="0"/>
              </a:xfrm>
              <a:prstGeom prst="line">
                <a:avLst/>
              </a:prstGeom>
              <a:noFill/>
              <a:ln w="38100">
                <a:solidFill>
                  <a:schemeClr val="tx1"/>
                </a:solidFill>
                <a:round/>
                <a:headEnd/>
                <a:tailEnd type="none" w="lg" len="lg"/>
              </a:ln>
            </p:spPr>
            <p:txBody>
              <a:bodyPr>
                <a:spAutoFit/>
              </a:bodyPr>
              <a:lstStyle/>
              <a:p>
                <a:endParaRPr lang="en-US"/>
              </a:p>
            </p:txBody>
          </p:sp>
          <p:sp>
            <p:nvSpPr>
              <p:cNvPr id="19470" name="Line 15"/>
              <p:cNvSpPr>
                <a:spLocks noChangeShapeType="1"/>
              </p:cNvSpPr>
              <p:nvPr/>
            </p:nvSpPr>
            <p:spPr bwMode="auto">
              <a:xfrm>
                <a:off x="3129" y="2546"/>
                <a:ext cx="0" cy="499"/>
              </a:xfrm>
              <a:prstGeom prst="line">
                <a:avLst/>
              </a:prstGeom>
              <a:noFill/>
              <a:ln w="38100">
                <a:solidFill>
                  <a:schemeClr val="tx1"/>
                </a:solidFill>
                <a:round/>
                <a:headEnd/>
                <a:tailEnd type="triangle" w="lg" len="lg"/>
              </a:ln>
            </p:spPr>
            <p:txBody>
              <a:bodyPr>
                <a:spAutoFit/>
              </a:bodyPr>
              <a:lstStyle/>
              <a:p>
                <a:endParaRPr lang="en-US"/>
              </a:p>
            </p:txBody>
          </p:sp>
        </p:grpSp>
      </p:grpSp>
      <p:sp>
        <p:nvSpPr>
          <p:cNvPr id="19460" name="Text Box 18"/>
          <p:cNvSpPr txBox="1">
            <a:spLocks noChangeArrowheads="1"/>
          </p:cNvSpPr>
          <p:nvPr/>
        </p:nvSpPr>
        <p:spPr bwMode="auto">
          <a:xfrm>
            <a:off x="2720975" y="2754361"/>
            <a:ext cx="1143000" cy="274638"/>
          </a:xfrm>
          <a:prstGeom prst="rect">
            <a:avLst/>
          </a:prstGeom>
          <a:noFill/>
          <a:ln w="9525">
            <a:noFill/>
            <a:miter lim="800000"/>
            <a:headEnd/>
            <a:tailEnd/>
          </a:ln>
        </p:spPr>
        <p:txBody>
          <a:bodyPr>
            <a:spAutoFit/>
          </a:bodyPr>
          <a:lstStyle/>
          <a:p>
            <a:r>
              <a:rPr lang="en-US" sz="2000" b="1" dirty="0">
                <a:solidFill>
                  <a:srgbClr val="FF0000"/>
                </a:solidFill>
              </a:rPr>
              <a:t>Lag 3</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10-0</a:t>
            </a:r>
            <a:fld id="{E8C2C01E-4EBC-49F6-A5CF-34FBFBEF046F}" type="slidenum">
              <a:rPr lang="en-US">
                <a:solidFill>
                  <a:srgbClr val="045C75"/>
                </a:solidFill>
                <a:cs typeface="Arial" charset="0"/>
              </a:rPr>
              <a:pPr fontAlgn="base">
                <a:spcBef>
                  <a:spcPct val="0"/>
                </a:spcBef>
                <a:spcAft>
                  <a:spcPct val="0"/>
                </a:spcAft>
                <a:defRPr/>
              </a:pPr>
              <a:t>7</a:t>
            </a:fld>
            <a:endParaRPr lang="en-US">
              <a:solidFill>
                <a:srgbClr val="045C75"/>
              </a:solidFill>
              <a:cs typeface="Arial" charset="0"/>
            </a:endParaRPr>
          </a:p>
        </p:txBody>
      </p:sp>
      <p:sp>
        <p:nvSpPr>
          <p:cNvPr id="4" name="TextBox 3"/>
          <p:cNvSpPr txBox="1"/>
          <p:nvPr/>
        </p:nvSpPr>
        <p:spPr>
          <a:xfrm>
            <a:off x="3615101" y="2083482"/>
            <a:ext cx="2185901" cy="991697"/>
          </a:xfrm>
          <a:prstGeom prst="rect">
            <a:avLst/>
          </a:prstGeom>
          <a:noFill/>
        </p:spPr>
        <p:txBody>
          <a:bodyPr wrap="square" rtlCol="0">
            <a:spAutoFit/>
          </a:bodyPr>
          <a:lstStyle/>
          <a:p>
            <a:r>
              <a:rPr lang="en-US" sz="1400" b="1" dirty="0">
                <a:solidFill>
                  <a:srgbClr val="FF0000"/>
                </a:solidFill>
              </a:rPr>
              <a:t>The lag could be a wait for a supervisor to travel and approve the Wiring</a:t>
            </a:r>
          </a:p>
        </p:txBody>
      </p:sp>
      <p:sp>
        <p:nvSpPr>
          <p:cNvPr id="18" name="Action Button: Help 17">
            <a:hlinkClick r:id="" action="ppaction://noaction" highlightClick="1"/>
          </p:cNvPr>
          <p:cNvSpPr/>
          <p:nvPr/>
        </p:nvSpPr>
        <p:spPr>
          <a:xfrm>
            <a:off x="381000" y="5634402"/>
            <a:ext cx="1585217" cy="557655"/>
          </a:xfrm>
          <a:prstGeom prst="actionButtonHelp">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Where is the FF arrow?</a:t>
            </a:r>
          </a:p>
        </p:txBody>
      </p:sp>
      <p:sp>
        <p:nvSpPr>
          <p:cNvPr id="20" name="Action Button: Help 19">
            <a:hlinkClick r:id="" action="ppaction://noaction" highlightClick="1"/>
          </p:cNvPr>
          <p:cNvSpPr/>
          <p:nvPr/>
        </p:nvSpPr>
        <p:spPr>
          <a:xfrm>
            <a:off x="4601817" y="5638112"/>
            <a:ext cx="4084983" cy="553946"/>
          </a:xfrm>
          <a:prstGeom prst="actionButtonHelp">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If the duration of Plumbing </a:t>
            </a:r>
            <a:r>
              <a:rPr lang="en-US" b="1" dirty="0">
                <a:solidFill>
                  <a:srgbClr val="FF0000"/>
                </a:solidFill>
              </a:rPr>
              <a:t>was 1 day</a:t>
            </a:r>
            <a:r>
              <a:rPr lang="en-US" b="1" dirty="0"/>
              <a:t>, what would the EF for HVAC be?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8052" y="6102324"/>
            <a:ext cx="999831" cy="707197"/>
          </a:xfrm>
          <a:prstGeom prst="rect">
            <a:avLst/>
          </a:prstGeom>
        </p:spPr>
      </p:pic>
      <p:sp>
        <p:nvSpPr>
          <p:cNvPr id="22" name="Text Box 18"/>
          <p:cNvSpPr txBox="1">
            <a:spLocks noChangeArrowheads="1"/>
          </p:cNvSpPr>
          <p:nvPr/>
        </p:nvSpPr>
        <p:spPr bwMode="auto">
          <a:xfrm>
            <a:off x="4335751" y="4290181"/>
            <a:ext cx="472498" cy="400110"/>
          </a:xfrm>
          <a:prstGeom prst="rect">
            <a:avLst/>
          </a:prstGeom>
          <a:solidFill>
            <a:schemeClr val="bg1"/>
          </a:solidFill>
          <a:ln w="9525">
            <a:noFill/>
            <a:miter lim="800000"/>
            <a:headEnd/>
            <a:tailEnd/>
          </a:ln>
        </p:spPr>
        <p:txBody>
          <a:bodyPr wrap="square">
            <a:spAutoFit/>
          </a:bodyPr>
          <a:lstStyle/>
          <a:p>
            <a:r>
              <a:rPr lang="en-US" sz="2000" b="1" dirty="0">
                <a:solidFill>
                  <a:srgbClr val="FF0000"/>
                </a:solidFill>
              </a:rPr>
              <a:t>39</a:t>
            </a:r>
          </a:p>
        </p:txBody>
      </p:sp>
      <p:sp>
        <p:nvSpPr>
          <p:cNvPr id="23" name="Text Box 18"/>
          <p:cNvSpPr txBox="1">
            <a:spLocks noChangeArrowheads="1"/>
          </p:cNvSpPr>
          <p:nvPr/>
        </p:nvSpPr>
        <p:spPr bwMode="auto">
          <a:xfrm>
            <a:off x="3187122" y="4287475"/>
            <a:ext cx="472498" cy="400110"/>
          </a:xfrm>
          <a:prstGeom prst="rect">
            <a:avLst/>
          </a:prstGeom>
          <a:solidFill>
            <a:schemeClr val="bg1"/>
          </a:solidFill>
          <a:ln w="9525">
            <a:noFill/>
            <a:miter lim="800000"/>
            <a:headEnd/>
            <a:tailEnd/>
          </a:ln>
        </p:spPr>
        <p:txBody>
          <a:bodyPr wrap="square">
            <a:spAutoFit/>
          </a:bodyPr>
          <a:lstStyle/>
          <a:p>
            <a:r>
              <a:rPr lang="en-US" sz="2000" dirty="0"/>
              <a:t>33</a:t>
            </a:r>
          </a:p>
        </p:txBody>
      </p:sp>
      <p:sp>
        <p:nvSpPr>
          <p:cNvPr id="24" name="Text Box 18"/>
          <p:cNvSpPr txBox="1">
            <a:spLocks noChangeArrowheads="1"/>
          </p:cNvSpPr>
          <p:nvPr/>
        </p:nvSpPr>
        <p:spPr bwMode="auto">
          <a:xfrm>
            <a:off x="1676327" y="4310963"/>
            <a:ext cx="472498" cy="400110"/>
          </a:xfrm>
          <a:prstGeom prst="rect">
            <a:avLst/>
          </a:prstGeom>
          <a:solidFill>
            <a:schemeClr val="bg1"/>
          </a:solidFill>
          <a:ln w="9525">
            <a:noFill/>
            <a:miter lim="800000"/>
            <a:headEnd/>
            <a:tailEnd/>
          </a:ln>
        </p:spPr>
        <p:txBody>
          <a:bodyPr wrap="square">
            <a:spAutoFit/>
          </a:bodyPr>
          <a:lstStyle/>
          <a:p>
            <a:r>
              <a:rPr lang="en-US" sz="2000" dirty="0"/>
              <a:t>33</a:t>
            </a:r>
          </a:p>
        </p:txBody>
      </p:sp>
      <p:sp>
        <p:nvSpPr>
          <p:cNvPr id="25" name="Text Box 18"/>
          <p:cNvSpPr txBox="1">
            <a:spLocks noChangeArrowheads="1"/>
          </p:cNvSpPr>
          <p:nvPr/>
        </p:nvSpPr>
        <p:spPr bwMode="auto">
          <a:xfrm>
            <a:off x="413251" y="4308257"/>
            <a:ext cx="472498" cy="400110"/>
          </a:xfrm>
          <a:prstGeom prst="rect">
            <a:avLst/>
          </a:prstGeom>
          <a:solidFill>
            <a:schemeClr val="bg1"/>
          </a:solidFill>
          <a:ln w="9525">
            <a:noFill/>
            <a:miter lim="800000"/>
            <a:headEnd/>
            <a:tailEnd/>
          </a:ln>
        </p:spPr>
        <p:txBody>
          <a:bodyPr wrap="square">
            <a:spAutoFit/>
          </a:bodyPr>
          <a:lstStyle/>
          <a:p>
            <a:r>
              <a:rPr lang="en-US" sz="2000" dirty="0"/>
              <a:t>31</a:t>
            </a:r>
          </a:p>
        </p:txBody>
      </p:sp>
      <p:sp>
        <p:nvSpPr>
          <p:cNvPr id="26" name="Action Button: Information 25">
            <a:hlinkClick r:id="" action="ppaction://noaction" highlightClick="1"/>
          </p:cNvPr>
          <p:cNvSpPr/>
          <p:nvPr/>
        </p:nvSpPr>
        <p:spPr>
          <a:xfrm>
            <a:off x="2331591" y="5634402"/>
            <a:ext cx="2004160" cy="557655"/>
          </a:xfrm>
          <a:prstGeom prst="actionButtonInformation">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The </a:t>
            </a:r>
            <a:r>
              <a:rPr lang="en-US" b="1" dirty="0">
                <a:solidFill>
                  <a:srgbClr val="FF0000"/>
                </a:solidFill>
              </a:rPr>
              <a:t>EF</a:t>
            </a:r>
            <a:r>
              <a:rPr lang="en-US" b="1" dirty="0"/>
              <a:t> for B is </a:t>
            </a:r>
            <a:r>
              <a:rPr lang="en-US" b="1" dirty="0">
                <a:solidFill>
                  <a:srgbClr val="FF0000"/>
                </a:solidFill>
              </a:rPr>
              <a:t>NOT</a:t>
            </a:r>
            <a:r>
              <a:rPr lang="en-US" b="1" dirty="0"/>
              <a:t> 33 + 3 d = 36</a:t>
            </a:r>
          </a:p>
        </p:txBody>
      </p:sp>
      <p:sp>
        <p:nvSpPr>
          <p:cNvPr id="27" name="Action Button: Information 26">
            <a:hlinkClick r:id="" action="ppaction://noaction" highlightClick="1"/>
          </p:cNvPr>
          <p:cNvSpPr/>
          <p:nvPr/>
        </p:nvSpPr>
        <p:spPr>
          <a:xfrm>
            <a:off x="6084888" y="2241210"/>
            <a:ext cx="2865148" cy="1583961"/>
          </a:xfrm>
          <a:prstGeom prst="actionButtonInformation">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Read this dependency arrow starting at the arrowhead – the “finish of B” depends on the “finish of A</a:t>
            </a:r>
            <a:r>
              <a:rPr lang="en-US" b="1"/>
              <a:t>” plus 3</a:t>
            </a:r>
            <a:endParaRPr lang="en-US" b="1" dirty="0"/>
          </a:p>
        </p:txBody>
      </p:sp>
      <p:cxnSp>
        <p:nvCxnSpPr>
          <p:cNvPr id="6" name="Straight Connector 5"/>
          <p:cNvCxnSpPr>
            <a:stCxn id="27" idx="2"/>
          </p:cNvCxnSpPr>
          <p:nvPr/>
        </p:nvCxnSpPr>
        <p:spPr>
          <a:xfrm flipH="1">
            <a:off x="5181602" y="3033191"/>
            <a:ext cx="903286" cy="20549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457200" y="533400"/>
            <a:ext cx="8229600" cy="1143000"/>
          </a:xfrm>
        </p:spPr>
        <p:txBody>
          <a:bodyPr/>
          <a:lstStyle/>
          <a:p>
            <a:pPr eaLnBrk="1" hangingPunct="1"/>
            <a:r>
              <a:rPr lang="en-US" b="1" dirty="0"/>
              <a:t>Start to Start Lag</a:t>
            </a:r>
          </a:p>
        </p:txBody>
      </p:sp>
      <p:grpSp>
        <p:nvGrpSpPr>
          <p:cNvPr id="20483" name="Group 20"/>
          <p:cNvGrpSpPr>
            <a:grpSpLocks/>
          </p:cNvGrpSpPr>
          <p:nvPr/>
        </p:nvGrpSpPr>
        <p:grpSpPr bwMode="auto">
          <a:xfrm>
            <a:off x="406400" y="1524000"/>
            <a:ext cx="7518400" cy="3385336"/>
            <a:chOff x="719138" y="2735253"/>
            <a:chExt cx="7518400" cy="3385787"/>
          </a:xfrm>
        </p:grpSpPr>
        <p:sp>
          <p:nvSpPr>
            <p:cNvPr id="20485" name="Text Box 13"/>
            <p:cNvSpPr txBox="1">
              <a:spLocks noChangeArrowheads="1"/>
            </p:cNvSpPr>
            <p:nvPr/>
          </p:nvSpPr>
          <p:spPr bwMode="auto">
            <a:xfrm>
              <a:off x="719138" y="4797425"/>
              <a:ext cx="1828800" cy="1323615"/>
            </a:xfrm>
            <a:prstGeom prst="rect">
              <a:avLst/>
            </a:prstGeom>
            <a:noFill/>
            <a:ln w="38100">
              <a:solidFill>
                <a:schemeClr val="tx1"/>
              </a:solidFill>
              <a:miter lim="800000"/>
              <a:headEnd/>
              <a:tailEnd/>
            </a:ln>
          </p:spPr>
          <p:txBody>
            <a:bodyPr>
              <a:spAutoFit/>
            </a:bodyPr>
            <a:lstStyle/>
            <a:p>
              <a:endParaRPr lang="en-US" sz="2000" dirty="0"/>
            </a:p>
            <a:p>
              <a:r>
                <a:rPr lang="en-US" sz="2000" dirty="0"/>
                <a:t>31      A      33</a:t>
              </a:r>
            </a:p>
            <a:p>
              <a:r>
                <a:rPr lang="en-US" sz="2000" dirty="0"/>
                <a:t>Plumbing</a:t>
              </a:r>
            </a:p>
            <a:p>
              <a:r>
                <a:rPr lang="en-US" sz="2000" dirty="0"/>
                <a:t>          2</a:t>
              </a:r>
            </a:p>
          </p:txBody>
        </p:sp>
        <p:sp>
          <p:nvSpPr>
            <p:cNvPr id="20486" name="Text Box 14"/>
            <p:cNvSpPr txBox="1">
              <a:spLocks noChangeArrowheads="1"/>
            </p:cNvSpPr>
            <p:nvPr/>
          </p:nvSpPr>
          <p:spPr bwMode="auto">
            <a:xfrm>
              <a:off x="3448051" y="4408488"/>
              <a:ext cx="1828800" cy="1323615"/>
            </a:xfrm>
            <a:prstGeom prst="rect">
              <a:avLst/>
            </a:prstGeom>
            <a:noFill/>
            <a:ln w="38100">
              <a:solidFill>
                <a:schemeClr val="tx1"/>
              </a:solidFill>
              <a:miter lim="800000"/>
              <a:headEnd/>
              <a:tailEnd/>
            </a:ln>
          </p:spPr>
          <p:txBody>
            <a:bodyPr>
              <a:spAutoFit/>
            </a:bodyPr>
            <a:lstStyle/>
            <a:p>
              <a:endParaRPr lang="en-US" sz="2000" b="1" dirty="0">
                <a:solidFill>
                  <a:srgbClr val="FF0000"/>
                </a:solidFill>
              </a:endParaRPr>
            </a:p>
            <a:p>
              <a:r>
                <a:rPr lang="en-US" sz="2000" b="1" dirty="0">
                  <a:solidFill>
                    <a:srgbClr val="FF0000"/>
                  </a:solidFill>
                </a:rPr>
                <a:t>35</a:t>
              </a:r>
              <a:r>
                <a:rPr lang="en-US" sz="2000" dirty="0"/>
                <a:t>      B      38</a:t>
              </a:r>
            </a:p>
            <a:p>
              <a:r>
                <a:rPr lang="en-US" sz="2000" dirty="0"/>
                <a:t>HVAC</a:t>
              </a:r>
            </a:p>
            <a:p>
              <a:r>
                <a:rPr lang="en-US" sz="2000" dirty="0"/>
                <a:t>           3</a:t>
              </a:r>
            </a:p>
          </p:txBody>
        </p:sp>
        <p:sp>
          <p:nvSpPr>
            <p:cNvPr id="20487" name="Text Box 15"/>
            <p:cNvSpPr txBox="1">
              <a:spLocks noChangeArrowheads="1"/>
            </p:cNvSpPr>
            <p:nvPr/>
          </p:nvSpPr>
          <p:spPr bwMode="auto">
            <a:xfrm>
              <a:off x="6408738" y="4400550"/>
              <a:ext cx="1828800" cy="1323615"/>
            </a:xfrm>
            <a:prstGeom prst="rect">
              <a:avLst/>
            </a:prstGeom>
            <a:noFill/>
            <a:ln w="38100">
              <a:solidFill>
                <a:schemeClr val="tx1"/>
              </a:solidFill>
              <a:miter lim="800000"/>
              <a:headEnd/>
              <a:tailEnd/>
            </a:ln>
          </p:spPr>
          <p:txBody>
            <a:bodyPr>
              <a:spAutoFit/>
            </a:bodyPr>
            <a:lstStyle/>
            <a:p>
              <a:endParaRPr lang="en-US" sz="2000" dirty="0"/>
            </a:p>
            <a:p>
              <a:r>
                <a:rPr lang="en-US" sz="2000" dirty="0"/>
                <a:t>38      C      39</a:t>
              </a:r>
            </a:p>
            <a:p>
              <a:r>
                <a:rPr lang="en-US" sz="2000" dirty="0"/>
                <a:t>Inspection</a:t>
              </a:r>
            </a:p>
            <a:p>
              <a:r>
                <a:rPr lang="en-US" sz="2000" dirty="0"/>
                <a:t>           1</a:t>
              </a:r>
            </a:p>
          </p:txBody>
        </p:sp>
        <p:cxnSp>
          <p:nvCxnSpPr>
            <p:cNvPr id="20488" name="AutoShape 17"/>
            <p:cNvCxnSpPr>
              <a:cxnSpLocks noChangeShapeType="1"/>
              <a:stCxn id="20486" idx="3"/>
              <a:endCxn id="20487" idx="1"/>
            </p:cNvCxnSpPr>
            <p:nvPr/>
          </p:nvCxnSpPr>
          <p:spPr bwMode="auto">
            <a:xfrm flipV="1">
              <a:off x="5276851" y="5062358"/>
              <a:ext cx="1131887" cy="7938"/>
            </a:xfrm>
            <a:prstGeom prst="straightConnector1">
              <a:avLst/>
            </a:prstGeom>
            <a:noFill/>
            <a:ln w="38100">
              <a:solidFill>
                <a:schemeClr val="tx1"/>
              </a:solidFill>
              <a:round/>
              <a:headEnd/>
              <a:tailEnd type="triangle" w="lg" len="lg"/>
            </a:ln>
          </p:spPr>
        </p:cxnSp>
        <p:sp>
          <p:nvSpPr>
            <p:cNvPr id="20489" name="Text Box 18"/>
            <p:cNvSpPr txBox="1">
              <a:spLocks noChangeArrowheads="1"/>
            </p:cNvSpPr>
            <p:nvPr/>
          </p:nvSpPr>
          <p:spPr bwMode="auto">
            <a:xfrm>
              <a:off x="738135" y="2735253"/>
              <a:ext cx="1828800" cy="1323615"/>
            </a:xfrm>
            <a:prstGeom prst="rect">
              <a:avLst/>
            </a:prstGeom>
            <a:noFill/>
            <a:ln w="38100">
              <a:solidFill>
                <a:schemeClr val="tx1"/>
              </a:solidFill>
              <a:miter lim="800000"/>
              <a:headEnd/>
              <a:tailEnd/>
            </a:ln>
          </p:spPr>
          <p:txBody>
            <a:bodyPr>
              <a:spAutoFit/>
            </a:bodyPr>
            <a:lstStyle/>
            <a:p>
              <a:endParaRPr lang="en-US" sz="2000" b="1" dirty="0">
                <a:solidFill>
                  <a:srgbClr val="FF0000"/>
                </a:solidFill>
              </a:endParaRPr>
            </a:p>
            <a:p>
              <a:r>
                <a:rPr lang="en-US" sz="2000" b="1" dirty="0">
                  <a:solidFill>
                    <a:srgbClr val="FF0000"/>
                  </a:solidFill>
                </a:rPr>
                <a:t>30</a:t>
              </a:r>
              <a:r>
                <a:rPr lang="en-US" sz="2000" dirty="0"/>
                <a:t>      D      36</a:t>
              </a:r>
            </a:p>
            <a:p>
              <a:r>
                <a:rPr lang="en-US" sz="2000" dirty="0"/>
                <a:t>Wiring</a:t>
              </a:r>
            </a:p>
            <a:p>
              <a:r>
                <a:rPr lang="en-US" sz="2000" dirty="0"/>
                <a:t>          6</a:t>
              </a:r>
            </a:p>
          </p:txBody>
        </p:sp>
        <p:cxnSp>
          <p:nvCxnSpPr>
            <p:cNvPr id="20490" name="AutoShape 22"/>
            <p:cNvCxnSpPr>
              <a:cxnSpLocks noChangeShapeType="1"/>
              <a:stCxn id="20485" idx="3"/>
              <a:endCxn id="20486" idx="1"/>
            </p:cNvCxnSpPr>
            <p:nvPr/>
          </p:nvCxnSpPr>
          <p:spPr bwMode="auto">
            <a:xfrm flipV="1">
              <a:off x="2547938" y="5070296"/>
              <a:ext cx="900113" cy="388937"/>
            </a:xfrm>
            <a:prstGeom prst="bentConnector3">
              <a:avLst>
                <a:gd name="adj1" fmla="val 50000"/>
              </a:avLst>
            </a:prstGeom>
            <a:noFill/>
            <a:ln w="38100">
              <a:solidFill>
                <a:schemeClr val="tx1"/>
              </a:solidFill>
              <a:miter lim="800000"/>
              <a:headEnd/>
              <a:tailEnd type="triangle" w="lg" len="lg"/>
            </a:ln>
          </p:spPr>
        </p:cxnSp>
        <p:sp>
          <p:nvSpPr>
            <p:cNvPr id="20491" name="Text Box 33"/>
            <p:cNvSpPr txBox="1">
              <a:spLocks noChangeArrowheads="1"/>
            </p:cNvSpPr>
            <p:nvPr/>
          </p:nvSpPr>
          <p:spPr bwMode="auto">
            <a:xfrm>
              <a:off x="1752600" y="4100587"/>
              <a:ext cx="1143000" cy="400163"/>
            </a:xfrm>
            <a:prstGeom prst="rect">
              <a:avLst/>
            </a:prstGeom>
            <a:noFill/>
            <a:ln w="9525">
              <a:noFill/>
              <a:miter lim="800000"/>
              <a:headEnd/>
              <a:tailEnd/>
            </a:ln>
          </p:spPr>
          <p:txBody>
            <a:bodyPr>
              <a:spAutoFit/>
            </a:bodyPr>
            <a:lstStyle/>
            <a:p>
              <a:r>
                <a:rPr lang="en-US" sz="2000" b="1" dirty="0">
                  <a:solidFill>
                    <a:srgbClr val="FF0000"/>
                  </a:solidFill>
                </a:rPr>
                <a:t>Lag 5</a:t>
              </a:r>
            </a:p>
          </p:txBody>
        </p:sp>
        <p:cxnSp>
          <p:nvCxnSpPr>
            <p:cNvPr id="20492" name="Elbow Connector 18"/>
            <p:cNvCxnSpPr>
              <a:cxnSpLocks noChangeShapeType="1"/>
            </p:cNvCxnSpPr>
            <p:nvPr/>
          </p:nvCxnSpPr>
          <p:spPr bwMode="auto">
            <a:xfrm>
              <a:off x="738135" y="4027915"/>
              <a:ext cx="2709916" cy="467886"/>
            </a:xfrm>
            <a:prstGeom prst="bentConnector3">
              <a:avLst>
                <a:gd name="adj1" fmla="val 727"/>
              </a:avLst>
            </a:prstGeom>
            <a:noFill/>
            <a:ln w="38100" algn="ctr">
              <a:solidFill>
                <a:schemeClr val="tx1"/>
              </a:solidFill>
              <a:round/>
              <a:headEnd/>
              <a:tailEnd type="triangle" w="lg" len="lg"/>
            </a:ln>
          </p:spPr>
        </p:cxnSp>
      </p:gr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10-0</a:t>
            </a:r>
            <a:fld id="{23E08B8F-9C17-4386-BDC6-C80204B5903E}" type="slidenum">
              <a:rPr lang="en-US">
                <a:solidFill>
                  <a:srgbClr val="045C75"/>
                </a:solidFill>
                <a:cs typeface="Arial" charset="0"/>
              </a:rPr>
              <a:pPr fontAlgn="base">
                <a:spcBef>
                  <a:spcPct val="0"/>
                </a:spcBef>
                <a:spcAft>
                  <a:spcPct val="0"/>
                </a:spcAft>
                <a:defRPr/>
              </a:pPr>
              <a:t>8</a:t>
            </a:fld>
            <a:endParaRPr lang="en-US">
              <a:solidFill>
                <a:srgbClr val="045C75"/>
              </a:solidFill>
              <a:cs typeface="Arial" charset="0"/>
            </a:endParaRPr>
          </a:p>
        </p:txBody>
      </p:sp>
      <p:sp>
        <p:nvSpPr>
          <p:cNvPr id="16" name="Action Button: Help 15">
            <a:hlinkClick r:id="" action="ppaction://noaction" highlightClick="1"/>
          </p:cNvPr>
          <p:cNvSpPr/>
          <p:nvPr/>
        </p:nvSpPr>
        <p:spPr>
          <a:xfrm>
            <a:off x="5169291" y="1741682"/>
            <a:ext cx="3682218" cy="560755"/>
          </a:xfrm>
          <a:prstGeom prst="actionButtonHelp">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t>What if the </a:t>
            </a:r>
            <a:r>
              <a:rPr lang="en-US" sz="2000" b="1" dirty="0">
                <a:solidFill>
                  <a:srgbClr val="FF0000"/>
                </a:solidFill>
              </a:rPr>
              <a:t>Lag was 5</a:t>
            </a:r>
            <a:r>
              <a:rPr lang="en-US" sz="2000" b="1" dirty="0"/>
              <a:t>?</a:t>
            </a: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5057" y="6045815"/>
            <a:ext cx="999831" cy="707197"/>
          </a:xfrm>
          <a:prstGeom prst="rect">
            <a:avLst/>
          </a:prstGeom>
        </p:spPr>
      </p:pic>
      <p:sp>
        <p:nvSpPr>
          <p:cNvPr id="19" name="Action Button: Help 18">
            <a:hlinkClick r:id="" action="ppaction://noaction" highlightClick="1"/>
          </p:cNvPr>
          <p:cNvSpPr/>
          <p:nvPr/>
        </p:nvSpPr>
        <p:spPr>
          <a:xfrm>
            <a:off x="5169291" y="180824"/>
            <a:ext cx="3682218" cy="1050422"/>
          </a:xfrm>
          <a:prstGeom prst="actionButtonHelp">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2000" dirty="0"/>
              <a:t>Where would you use </a:t>
            </a:r>
            <a:br>
              <a:rPr lang="en-US" sz="2000" dirty="0"/>
            </a:br>
            <a:r>
              <a:rPr lang="en-US" sz="2000" dirty="0"/>
              <a:t>start-to-start relationships in a deck project?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448629" y="88460"/>
            <a:ext cx="8229600" cy="1143000"/>
          </a:xfrm>
        </p:spPr>
        <p:txBody>
          <a:bodyPr>
            <a:normAutofit fontScale="90000"/>
          </a:bodyPr>
          <a:lstStyle/>
          <a:p>
            <a:pPr eaLnBrk="1" hangingPunct="1"/>
            <a:r>
              <a:rPr lang="en-US" b="1" dirty="0"/>
              <a:t>Start to Finish Lag</a:t>
            </a:r>
            <a:br>
              <a:rPr lang="en-US" b="1" dirty="0"/>
            </a:br>
            <a:r>
              <a:rPr lang="en-US" b="1" dirty="0"/>
              <a:t>(not Finish to Start)</a:t>
            </a:r>
          </a:p>
        </p:txBody>
      </p:sp>
      <p:sp>
        <p:nvSpPr>
          <p:cNvPr id="21506" name="Rectangle 3"/>
          <p:cNvSpPr>
            <a:spLocks noGrp="1" noChangeArrowheads="1"/>
          </p:cNvSpPr>
          <p:nvPr>
            <p:ph type="body" idx="1"/>
          </p:nvPr>
        </p:nvSpPr>
        <p:spPr>
          <a:xfrm>
            <a:off x="254499" y="1313165"/>
            <a:ext cx="5044865" cy="1309915"/>
          </a:xfrm>
        </p:spPr>
        <p:txBody>
          <a:bodyPr/>
          <a:lstStyle/>
          <a:p>
            <a:pPr eaLnBrk="1" hangingPunct="1">
              <a:buSzPct val="145000"/>
            </a:pPr>
            <a:r>
              <a:rPr lang="en-US" sz="2000" b="1" dirty="0">
                <a:solidFill>
                  <a:srgbClr val="FF0000"/>
                </a:solidFill>
              </a:rPr>
              <a:t>Rarely used </a:t>
            </a:r>
            <a:r>
              <a:rPr lang="en-US" sz="2000" dirty="0"/>
              <a:t>type of relationship</a:t>
            </a:r>
          </a:p>
          <a:p>
            <a:pPr eaLnBrk="1" hangingPunct="1">
              <a:buSzPct val="145000"/>
            </a:pPr>
            <a:r>
              <a:rPr lang="en-US" sz="2000" dirty="0"/>
              <a:t>Successor’s finish dependent on predecessor’s start</a:t>
            </a:r>
          </a:p>
        </p:txBody>
      </p:sp>
      <p:sp>
        <p:nvSpPr>
          <p:cNvPr id="21507" name="Text Box 14"/>
          <p:cNvSpPr txBox="1">
            <a:spLocks noChangeArrowheads="1"/>
          </p:cNvSpPr>
          <p:nvPr/>
        </p:nvSpPr>
        <p:spPr bwMode="auto">
          <a:xfrm>
            <a:off x="395288" y="4875118"/>
            <a:ext cx="1828800" cy="1323439"/>
          </a:xfrm>
          <a:prstGeom prst="rect">
            <a:avLst/>
          </a:prstGeom>
          <a:noFill/>
          <a:ln w="38100">
            <a:solidFill>
              <a:schemeClr val="tx1"/>
            </a:solidFill>
            <a:miter lim="800000"/>
            <a:headEnd/>
            <a:tailEnd/>
          </a:ln>
        </p:spPr>
        <p:txBody>
          <a:bodyPr>
            <a:spAutoFit/>
          </a:bodyPr>
          <a:lstStyle/>
          <a:p>
            <a:endParaRPr lang="en-US" sz="2000" dirty="0"/>
          </a:p>
          <a:p>
            <a:r>
              <a:rPr lang="en-US" sz="2000" dirty="0"/>
              <a:t>22      A      28</a:t>
            </a:r>
          </a:p>
          <a:p>
            <a:pPr algn="ctr"/>
            <a:r>
              <a:rPr lang="en-US" sz="2000" dirty="0"/>
              <a:t>Plumbing</a:t>
            </a:r>
          </a:p>
          <a:p>
            <a:pPr algn="ctr"/>
            <a:r>
              <a:rPr lang="en-US" sz="2000" dirty="0"/>
              <a:t>6</a:t>
            </a:r>
          </a:p>
        </p:txBody>
      </p:sp>
      <p:sp>
        <p:nvSpPr>
          <p:cNvPr id="21508" name="Text Box 15"/>
          <p:cNvSpPr txBox="1">
            <a:spLocks noChangeArrowheads="1"/>
          </p:cNvSpPr>
          <p:nvPr/>
        </p:nvSpPr>
        <p:spPr bwMode="auto">
          <a:xfrm>
            <a:off x="3132909" y="4876800"/>
            <a:ext cx="1828800" cy="1323439"/>
          </a:xfrm>
          <a:prstGeom prst="rect">
            <a:avLst/>
          </a:prstGeom>
          <a:noFill/>
          <a:ln w="38100">
            <a:solidFill>
              <a:schemeClr val="tx1"/>
            </a:solidFill>
            <a:miter lim="800000"/>
            <a:headEnd/>
            <a:tailEnd/>
          </a:ln>
        </p:spPr>
        <p:txBody>
          <a:bodyPr>
            <a:spAutoFit/>
          </a:bodyPr>
          <a:lstStyle/>
          <a:p>
            <a:endParaRPr lang="en-US" sz="2000" dirty="0"/>
          </a:p>
          <a:p>
            <a:r>
              <a:rPr lang="en-US" sz="2000" dirty="0"/>
              <a:t>28      B      </a:t>
            </a:r>
            <a:r>
              <a:rPr lang="en-US" sz="2000" b="1" dirty="0">
                <a:solidFill>
                  <a:srgbClr val="FF0000"/>
                </a:solidFill>
              </a:rPr>
              <a:t>38</a:t>
            </a:r>
          </a:p>
          <a:p>
            <a:pPr algn="ctr"/>
            <a:r>
              <a:rPr lang="en-US" sz="2000" dirty="0"/>
              <a:t>HVAC</a:t>
            </a:r>
          </a:p>
          <a:p>
            <a:pPr algn="ctr"/>
            <a:r>
              <a:rPr lang="en-US" sz="2000" dirty="0"/>
              <a:t>5</a:t>
            </a:r>
          </a:p>
        </p:txBody>
      </p:sp>
      <p:sp>
        <p:nvSpPr>
          <p:cNvPr id="21509" name="Text Box 16"/>
          <p:cNvSpPr txBox="1">
            <a:spLocks noChangeArrowheads="1"/>
          </p:cNvSpPr>
          <p:nvPr/>
        </p:nvSpPr>
        <p:spPr bwMode="auto">
          <a:xfrm>
            <a:off x="6084888" y="4868863"/>
            <a:ext cx="1828800" cy="1323439"/>
          </a:xfrm>
          <a:prstGeom prst="rect">
            <a:avLst/>
          </a:prstGeom>
          <a:noFill/>
          <a:ln w="38100">
            <a:solidFill>
              <a:schemeClr val="tx1"/>
            </a:solidFill>
            <a:miter lim="800000"/>
            <a:headEnd/>
            <a:tailEnd/>
          </a:ln>
        </p:spPr>
        <p:txBody>
          <a:bodyPr>
            <a:spAutoFit/>
          </a:bodyPr>
          <a:lstStyle/>
          <a:p>
            <a:endParaRPr lang="en-US" sz="2000" dirty="0"/>
          </a:p>
          <a:p>
            <a:r>
              <a:rPr lang="en-US" sz="2000" dirty="0"/>
              <a:t>38      C      39</a:t>
            </a:r>
          </a:p>
          <a:p>
            <a:pPr algn="ctr"/>
            <a:r>
              <a:rPr lang="en-US" sz="2000" dirty="0"/>
              <a:t>Inspection</a:t>
            </a:r>
          </a:p>
          <a:p>
            <a:pPr algn="ctr"/>
            <a:r>
              <a:rPr lang="en-US" sz="2000" dirty="0"/>
              <a:t>   1</a:t>
            </a:r>
          </a:p>
        </p:txBody>
      </p:sp>
      <p:cxnSp>
        <p:nvCxnSpPr>
          <p:cNvPr id="21510" name="AutoShape 17"/>
          <p:cNvCxnSpPr>
            <a:cxnSpLocks noChangeShapeType="1"/>
            <a:stCxn id="21508" idx="3"/>
            <a:endCxn id="21509" idx="1"/>
          </p:cNvCxnSpPr>
          <p:nvPr/>
        </p:nvCxnSpPr>
        <p:spPr bwMode="auto">
          <a:xfrm flipV="1">
            <a:off x="4961709" y="5530583"/>
            <a:ext cx="1123179" cy="7937"/>
          </a:xfrm>
          <a:prstGeom prst="straightConnector1">
            <a:avLst/>
          </a:prstGeom>
          <a:noFill/>
          <a:ln w="38100">
            <a:solidFill>
              <a:schemeClr val="tx1"/>
            </a:solidFill>
            <a:round/>
            <a:headEnd/>
            <a:tailEnd type="triangle" w="lg" len="lg"/>
          </a:ln>
        </p:spPr>
      </p:cxnSp>
      <p:sp>
        <p:nvSpPr>
          <p:cNvPr id="21511" name="Text Box 18"/>
          <p:cNvSpPr txBox="1">
            <a:spLocks noChangeArrowheads="1"/>
          </p:cNvSpPr>
          <p:nvPr/>
        </p:nvSpPr>
        <p:spPr bwMode="auto">
          <a:xfrm>
            <a:off x="395288" y="2759868"/>
            <a:ext cx="1828800" cy="1323439"/>
          </a:xfrm>
          <a:prstGeom prst="rect">
            <a:avLst/>
          </a:prstGeom>
          <a:noFill/>
          <a:ln w="38100">
            <a:solidFill>
              <a:schemeClr val="tx1"/>
            </a:solidFill>
            <a:miter lim="800000"/>
            <a:headEnd/>
            <a:tailEnd/>
          </a:ln>
        </p:spPr>
        <p:txBody>
          <a:bodyPr>
            <a:spAutoFit/>
          </a:bodyPr>
          <a:lstStyle/>
          <a:p>
            <a:endParaRPr lang="en-US" sz="2000" b="1" dirty="0">
              <a:solidFill>
                <a:srgbClr val="FF0000"/>
              </a:solidFill>
            </a:endParaRPr>
          </a:p>
          <a:p>
            <a:r>
              <a:rPr lang="en-US" sz="2000" b="1" dirty="0">
                <a:solidFill>
                  <a:srgbClr val="FF0000"/>
                </a:solidFill>
              </a:rPr>
              <a:t>35</a:t>
            </a:r>
            <a:r>
              <a:rPr lang="en-US" sz="2000" dirty="0"/>
              <a:t>      D      36</a:t>
            </a:r>
          </a:p>
          <a:p>
            <a:pPr algn="ctr"/>
            <a:r>
              <a:rPr lang="en-US" sz="2000" dirty="0"/>
              <a:t>Wiring</a:t>
            </a:r>
          </a:p>
          <a:p>
            <a:pPr algn="ctr"/>
            <a:r>
              <a:rPr lang="en-US" sz="2000" dirty="0"/>
              <a:t>   6</a:t>
            </a:r>
          </a:p>
        </p:txBody>
      </p:sp>
      <p:cxnSp>
        <p:nvCxnSpPr>
          <p:cNvPr id="21512" name="AutoShape 19"/>
          <p:cNvCxnSpPr>
            <a:cxnSpLocks noChangeShapeType="1"/>
            <a:stCxn id="21507" idx="3"/>
            <a:endCxn id="21508" idx="1"/>
          </p:cNvCxnSpPr>
          <p:nvPr/>
        </p:nvCxnSpPr>
        <p:spPr bwMode="auto">
          <a:xfrm>
            <a:off x="2224088" y="5536838"/>
            <a:ext cx="908821" cy="1682"/>
          </a:xfrm>
          <a:prstGeom prst="bentConnector3">
            <a:avLst>
              <a:gd name="adj1" fmla="val 50000"/>
            </a:avLst>
          </a:prstGeom>
          <a:noFill/>
          <a:ln w="38100">
            <a:solidFill>
              <a:schemeClr val="tx1"/>
            </a:solidFill>
            <a:miter lim="800000"/>
            <a:headEnd/>
            <a:tailEnd type="triangle" w="lg" len="lg"/>
          </a:ln>
        </p:spPr>
      </p:cxnSp>
      <p:grpSp>
        <p:nvGrpSpPr>
          <p:cNvPr id="21513" name="Group 27"/>
          <p:cNvGrpSpPr>
            <a:grpSpLocks/>
          </p:cNvGrpSpPr>
          <p:nvPr/>
        </p:nvGrpSpPr>
        <p:grpSpPr bwMode="auto">
          <a:xfrm>
            <a:off x="395288" y="3914774"/>
            <a:ext cx="4572000" cy="919163"/>
            <a:chOff x="249" y="2466"/>
            <a:chExt cx="2880" cy="579"/>
          </a:xfrm>
        </p:grpSpPr>
        <p:sp>
          <p:nvSpPr>
            <p:cNvPr id="21515" name="Text Box 23"/>
            <p:cNvSpPr txBox="1">
              <a:spLocks noChangeArrowheads="1"/>
            </p:cNvSpPr>
            <p:nvPr/>
          </p:nvSpPr>
          <p:spPr bwMode="auto">
            <a:xfrm>
              <a:off x="1824" y="2466"/>
              <a:ext cx="720" cy="173"/>
            </a:xfrm>
            <a:prstGeom prst="rect">
              <a:avLst/>
            </a:prstGeom>
            <a:noFill/>
            <a:ln w="9525">
              <a:noFill/>
              <a:miter lim="800000"/>
              <a:headEnd/>
              <a:tailEnd/>
            </a:ln>
          </p:spPr>
          <p:txBody>
            <a:bodyPr>
              <a:spAutoFit/>
            </a:bodyPr>
            <a:lstStyle/>
            <a:p>
              <a:r>
                <a:rPr lang="en-US" sz="2000" b="1" dirty="0">
                  <a:solidFill>
                    <a:srgbClr val="FF0000"/>
                  </a:solidFill>
                </a:rPr>
                <a:t>Lag 3</a:t>
              </a:r>
            </a:p>
          </p:txBody>
        </p:sp>
        <p:sp>
          <p:nvSpPr>
            <p:cNvPr id="21516" name="Line 24"/>
            <p:cNvSpPr>
              <a:spLocks noChangeShapeType="1"/>
            </p:cNvSpPr>
            <p:nvPr/>
          </p:nvSpPr>
          <p:spPr bwMode="auto">
            <a:xfrm>
              <a:off x="249" y="2772"/>
              <a:ext cx="2880" cy="0"/>
            </a:xfrm>
            <a:prstGeom prst="line">
              <a:avLst/>
            </a:prstGeom>
            <a:noFill/>
            <a:ln w="38100">
              <a:solidFill>
                <a:schemeClr val="tx1"/>
              </a:solidFill>
              <a:round/>
              <a:headEnd/>
              <a:tailEnd type="none" w="lg" len="lg"/>
            </a:ln>
          </p:spPr>
          <p:txBody>
            <a:bodyPr>
              <a:spAutoFit/>
            </a:bodyPr>
            <a:lstStyle/>
            <a:p>
              <a:endParaRPr lang="en-US"/>
            </a:p>
          </p:txBody>
        </p:sp>
        <p:sp>
          <p:nvSpPr>
            <p:cNvPr id="21517" name="Line 25"/>
            <p:cNvSpPr>
              <a:spLocks noChangeShapeType="1"/>
            </p:cNvSpPr>
            <p:nvPr/>
          </p:nvSpPr>
          <p:spPr bwMode="auto">
            <a:xfrm>
              <a:off x="3129" y="2772"/>
              <a:ext cx="0" cy="273"/>
            </a:xfrm>
            <a:prstGeom prst="line">
              <a:avLst/>
            </a:prstGeom>
            <a:noFill/>
            <a:ln w="38100">
              <a:solidFill>
                <a:schemeClr val="tx1"/>
              </a:solidFill>
              <a:round/>
              <a:headEnd/>
              <a:tailEnd type="triangle" w="lg" len="lg"/>
            </a:ln>
          </p:spPr>
          <p:txBody>
            <a:bodyPr>
              <a:spAutoFit/>
            </a:bodyPr>
            <a:lstStyle/>
            <a:p>
              <a:endParaRPr lang="en-US"/>
            </a:p>
          </p:txBody>
        </p:sp>
        <p:sp>
          <p:nvSpPr>
            <p:cNvPr id="21518" name="Line 26"/>
            <p:cNvSpPr>
              <a:spLocks noChangeShapeType="1"/>
            </p:cNvSpPr>
            <p:nvPr/>
          </p:nvSpPr>
          <p:spPr bwMode="auto">
            <a:xfrm>
              <a:off x="249" y="2568"/>
              <a:ext cx="0" cy="204"/>
            </a:xfrm>
            <a:prstGeom prst="line">
              <a:avLst/>
            </a:prstGeom>
            <a:noFill/>
            <a:ln w="38100">
              <a:solidFill>
                <a:schemeClr val="tx1"/>
              </a:solidFill>
              <a:round/>
              <a:headEnd/>
              <a:tailEnd type="none" w="lg" len="lg"/>
            </a:ln>
          </p:spPr>
          <p:txBody>
            <a:bodyPr>
              <a:spAutoFit/>
            </a:bodyPr>
            <a:lstStyle/>
            <a:p>
              <a:endParaRPr lang="en-US"/>
            </a:p>
          </p:txBody>
        </p:sp>
      </p:gr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10-0</a:t>
            </a:r>
            <a:fld id="{061B7EAE-B230-46CA-96E6-E6D1780A1AED}" type="slidenum">
              <a:rPr lang="en-US">
                <a:solidFill>
                  <a:srgbClr val="045C75"/>
                </a:solidFill>
                <a:cs typeface="Arial" charset="0"/>
              </a:rPr>
              <a:pPr fontAlgn="base">
                <a:spcBef>
                  <a:spcPct val="0"/>
                </a:spcBef>
                <a:spcAft>
                  <a:spcPct val="0"/>
                </a:spcAft>
                <a:defRPr/>
              </a:pPr>
              <a:t>9</a:t>
            </a:fld>
            <a:endParaRPr lang="en-US">
              <a:solidFill>
                <a:srgbClr val="045C75"/>
              </a:solidFill>
              <a:cs typeface="Arial" charset="0"/>
            </a:endParaRPr>
          </a:p>
        </p:txBody>
      </p:sp>
      <p:sp>
        <p:nvSpPr>
          <p:cNvPr id="16" name="Text Box 36"/>
          <p:cNvSpPr txBox="1">
            <a:spLocks noChangeArrowheads="1"/>
          </p:cNvSpPr>
          <p:nvPr/>
        </p:nvSpPr>
        <p:spPr bwMode="auto">
          <a:xfrm>
            <a:off x="4473180" y="189413"/>
            <a:ext cx="1797168" cy="1923990"/>
          </a:xfrm>
          <a:prstGeom prst="roundRect">
            <a:avLst/>
          </a:prstGeom>
          <a:solidFill>
            <a:srgbClr val="FFFF00"/>
          </a:solidFill>
          <a:ln w="9525">
            <a:noFill/>
            <a:miter lim="800000"/>
            <a:headEnd/>
            <a:tailEnd/>
          </a:ln>
          <a:effectLst>
            <a:outerShdw blurRad="50800" dist="38100" dir="2700000" algn="tl" rotWithShape="0">
              <a:prstClr val="black">
                <a:alpha val="40000"/>
              </a:prstClr>
            </a:outerShdw>
          </a:effectLst>
        </p:spPr>
        <p:txBody>
          <a:bodyPr wrap="square">
            <a:spAutoFit/>
          </a:bodyPr>
          <a:lstStyle/>
          <a:p>
            <a:pPr marL="0" lvl="1" algn="ctr">
              <a:lnSpc>
                <a:spcPct val="90000"/>
              </a:lnSpc>
              <a:spcBef>
                <a:spcPct val="20000"/>
              </a:spcBef>
              <a:buSzPct val="145000"/>
            </a:pPr>
            <a:r>
              <a:rPr lang="en-US" sz="2000" b="1" dirty="0">
                <a:solidFill>
                  <a:srgbClr val="FF0000"/>
                </a:solidFill>
              </a:rPr>
              <a:t>Rarely used and misleading </a:t>
            </a:r>
            <a:r>
              <a:rPr lang="en-US" sz="2000" dirty="0"/>
              <a:t>because of implied time line</a:t>
            </a:r>
          </a:p>
        </p:txBody>
      </p:sp>
      <p:sp>
        <p:nvSpPr>
          <p:cNvPr id="5" name="Rectangle 4"/>
          <p:cNvSpPr/>
          <p:nvPr/>
        </p:nvSpPr>
        <p:spPr>
          <a:xfrm>
            <a:off x="6679474" y="1532716"/>
            <a:ext cx="914400" cy="21771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CA" dirty="0"/>
              <a:t>B</a:t>
            </a:r>
          </a:p>
        </p:txBody>
      </p:sp>
      <p:sp>
        <p:nvSpPr>
          <p:cNvPr id="21" name="Rectangle 20"/>
          <p:cNvSpPr/>
          <p:nvPr/>
        </p:nvSpPr>
        <p:spPr>
          <a:xfrm>
            <a:off x="7593874" y="1815367"/>
            <a:ext cx="914400" cy="21771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CA" dirty="0"/>
              <a:t>D</a:t>
            </a:r>
          </a:p>
        </p:txBody>
      </p:sp>
      <p:cxnSp>
        <p:nvCxnSpPr>
          <p:cNvPr id="7" name="Elbow Connector 6"/>
          <p:cNvCxnSpPr>
            <a:stCxn id="21" idx="1"/>
            <a:endCxn id="5" idx="3"/>
          </p:cNvCxnSpPr>
          <p:nvPr/>
        </p:nvCxnSpPr>
        <p:spPr>
          <a:xfrm rot="10800000">
            <a:off x="7593874" y="1641575"/>
            <a:ext cx="12700" cy="282651"/>
          </a:xfrm>
          <a:prstGeom prst="bentConnector5">
            <a:avLst>
              <a:gd name="adj1" fmla="val 942858"/>
              <a:gd name="adj2" fmla="val 25352"/>
              <a:gd name="adj3" fmla="val -1185709"/>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718659" y="256906"/>
            <a:ext cx="914400" cy="21771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CA" dirty="0"/>
              <a:t>B</a:t>
            </a:r>
          </a:p>
        </p:txBody>
      </p:sp>
      <p:sp>
        <p:nvSpPr>
          <p:cNvPr id="30" name="Rectangle 29"/>
          <p:cNvSpPr/>
          <p:nvPr/>
        </p:nvSpPr>
        <p:spPr>
          <a:xfrm>
            <a:off x="7633059" y="539557"/>
            <a:ext cx="914400" cy="21771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CA" dirty="0"/>
              <a:t>D</a:t>
            </a:r>
          </a:p>
        </p:txBody>
      </p:sp>
      <p:cxnSp>
        <p:nvCxnSpPr>
          <p:cNvPr id="31" name="Elbow Connector 30"/>
          <p:cNvCxnSpPr>
            <a:stCxn id="30" idx="1"/>
            <a:endCxn id="29" idx="3"/>
          </p:cNvCxnSpPr>
          <p:nvPr/>
        </p:nvCxnSpPr>
        <p:spPr>
          <a:xfrm rot="10800000">
            <a:off x="7633059" y="365765"/>
            <a:ext cx="12700" cy="282651"/>
          </a:xfrm>
          <a:prstGeom prst="bentConnector5">
            <a:avLst>
              <a:gd name="adj1" fmla="val 942858"/>
              <a:gd name="adj2" fmla="val -2377"/>
              <a:gd name="adj3" fmla="val 190000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7939" y="4673921"/>
            <a:ext cx="999831" cy="707197"/>
          </a:xfrm>
          <a:prstGeom prst="rect">
            <a:avLst/>
          </a:prstGeom>
        </p:spPr>
      </p:pic>
      <p:sp>
        <p:nvSpPr>
          <p:cNvPr id="25" name="Action Button: Help 24">
            <a:hlinkClick r:id="" action="ppaction://noaction" highlightClick="1"/>
          </p:cNvPr>
          <p:cNvSpPr/>
          <p:nvPr/>
        </p:nvSpPr>
        <p:spPr>
          <a:xfrm>
            <a:off x="6493600" y="879684"/>
            <a:ext cx="1542917" cy="488925"/>
          </a:xfrm>
          <a:prstGeom prst="actionButtonHelp">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b="1"/>
              <a:t>FS vs SF</a:t>
            </a:r>
          </a:p>
          <a:p>
            <a:pPr algn="ctr"/>
            <a:r>
              <a:rPr lang="en-US" sz="1200" b="1" dirty="0"/>
              <a:t>Which is which?</a:t>
            </a:r>
          </a:p>
        </p:txBody>
      </p:sp>
      <p:sp>
        <p:nvSpPr>
          <p:cNvPr id="27" name="Action Button: Help 26">
            <a:hlinkClick r:id="" action="ppaction://noaction" highlightClick="1"/>
          </p:cNvPr>
          <p:cNvSpPr/>
          <p:nvPr/>
        </p:nvSpPr>
        <p:spPr>
          <a:xfrm>
            <a:off x="6493600" y="3289255"/>
            <a:ext cx="2411358" cy="1236561"/>
          </a:xfrm>
          <a:prstGeom prst="actionButtonHelp">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t>What would be a </a:t>
            </a:r>
            <a:r>
              <a:rPr lang="en-US" sz="2000" b="1" dirty="0">
                <a:solidFill>
                  <a:srgbClr val="FF0000"/>
                </a:solidFill>
              </a:rPr>
              <a:t>better example </a:t>
            </a:r>
            <a:r>
              <a:rPr lang="en-US" sz="2000" b="1" dirty="0"/>
              <a:t>of this rare relationship?</a:t>
            </a:r>
          </a:p>
        </p:txBody>
      </p:sp>
      <p:sp>
        <p:nvSpPr>
          <p:cNvPr id="26" name="Action Button: Information 25">
            <a:hlinkClick r:id="" action="ppaction://noaction" highlightClick="1"/>
          </p:cNvPr>
          <p:cNvSpPr/>
          <p:nvPr/>
        </p:nvSpPr>
        <p:spPr>
          <a:xfrm>
            <a:off x="2972634" y="2399391"/>
            <a:ext cx="3241129" cy="1263787"/>
          </a:xfrm>
          <a:prstGeom prst="actionButtonInformation">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Read this dependency arrow starting at the arrowhead – the “finish of B” depends on the “start of A” plus 3</a:t>
            </a:r>
          </a:p>
        </p:txBody>
      </p:sp>
      <p:cxnSp>
        <p:nvCxnSpPr>
          <p:cNvPr id="28" name="Straight Connector 27"/>
          <p:cNvCxnSpPr>
            <a:stCxn id="26" idx="1"/>
          </p:cNvCxnSpPr>
          <p:nvPr/>
        </p:nvCxnSpPr>
        <p:spPr>
          <a:xfrm>
            <a:off x="4593199" y="3663178"/>
            <a:ext cx="82710" cy="6010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8628</TotalTime>
  <Words>6005</Words>
  <Application>Microsoft Office PowerPoint</Application>
  <PresentationFormat>On-screen Show (4:3)</PresentationFormat>
  <Paragraphs>1425</Paragraphs>
  <Slides>53</Slides>
  <Notes>21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3" baseType="lpstr">
      <vt:lpstr>Arial</vt:lpstr>
      <vt:lpstr>Bookman Old Style</vt:lpstr>
      <vt:lpstr>Calibri</vt:lpstr>
      <vt:lpstr>Cambria Math</vt:lpstr>
      <vt:lpstr>Constantia</vt:lpstr>
      <vt:lpstr>Times New Roman</vt:lpstr>
      <vt:lpstr>Wingdings</vt:lpstr>
      <vt:lpstr>Wingdings 2</vt:lpstr>
      <vt:lpstr>Flow</vt:lpstr>
      <vt:lpstr>Equation</vt:lpstr>
      <vt:lpstr>MGMT 6058  Module 5</vt:lpstr>
      <vt:lpstr>Module 5 Learning Objectives</vt:lpstr>
      <vt:lpstr>Expanding from last module …</vt:lpstr>
      <vt:lpstr>From the previous slide …</vt:lpstr>
      <vt:lpstr>Lags in Precedence Relationships</vt:lpstr>
      <vt:lpstr>Finish to Start Lag</vt:lpstr>
      <vt:lpstr>Finish to Finish Lag</vt:lpstr>
      <vt:lpstr>Start to Start Lag</vt:lpstr>
      <vt:lpstr>Start to Finish Lag (not Finish to Start)</vt:lpstr>
      <vt:lpstr>Schedule Compression – Fast-tracking vs Crashing</vt:lpstr>
      <vt:lpstr>Schedule Compression – Fast-tracking vs Crashing</vt:lpstr>
      <vt:lpstr>Managerial Considerations</vt:lpstr>
      <vt:lpstr>PowerPoint Presentation</vt:lpstr>
      <vt:lpstr>Suppose that for activity X, the normal activity duration is 5 weeks and the budgeted costs is $12,000.  The crash time for this activity is 3 weeks and the expected cost is $32,000.</vt:lpstr>
      <vt:lpstr>Suppose that for activity X, the normal activity duration is 5 weeks and the budgeted costs is $12,000.  The crash time for this activity is 3 weeks and the expected cost is $32,000.   Calculate the cost of crashing activities per week. </vt:lpstr>
      <vt:lpstr>Project Activities and Costs Crashing Costs for each Activity</vt:lpstr>
      <vt:lpstr>First Calculate the Crashing Costs (per day) for each activity, first 3 columns ONLY</vt:lpstr>
      <vt:lpstr>Calculate the Crashing Costs (per day) for each activity</vt:lpstr>
      <vt:lpstr>We’ve used our predecessors to create a network diagram, let’s figure out what activities are on the critical path and worth initial crashing</vt:lpstr>
      <vt:lpstr>2nd figure out what activities are on the critical path and are worth crashing.</vt:lpstr>
      <vt:lpstr>2nd figure out what activities are on the critical path and are worth crashing.</vt:lpstr>
      <vt:lpstr>Crash Project - 1 day at a time, only on critical path</vt:lpstr>
      <vt:lpstr>Crash Project - 1 day at a time, only on critical path</vt:lpstr>
      <vt:lpstr>What are our network path durations after crashing A and then another A</vt:lpstr>
      <vt:lpstr>Crash Project - 1 day at a time, only on critical path</vt:lpstr>
      <vt:lpstr>Our network after crashing A and then another A, then E and another E</vt:lpstr>
      <vt:lpstr>Crash Project - 1 day at a time, only on critical path</vt:lpstr>
      <vt:lpstr>Our network after crashing A, A, E, E,  and then a third E</vt:lpstr>
      <vt:lpstr>Crash Project - 1 day at a time, only on critical path</vt:lpstr>
      <vt:lpstr>Our network after crashing A, A, E, E, a third E,  then 3 H’s </vt:lpstr>
      <vt:lpstr>PowerPoint Presentation</vt:lpstr>
      <vt:lpstr>PowerPoint Presentation</vt:lpstr>
      <vt:lpstr>PowerPoint Presentation</vt:lpstr>
      <vt:lpstr>PowerPoint Presentation</vt:lpstr>
      <vt:lpstr>PowerPoint Presentation</vt:lpstr>
      <vt:lpstr>Calculating Total Cost with Penalties</vt:lpstr>
      <vt:lpstr>Activity on Arrow (AOA) Networks</vt:lpstr>
      <vt:lpstr>Notation for Activity-on-Arrow (AOA) Networks </vt:lpstr>
      <vt:lpstr>Sample Network Diagram Using AOA Approach</vt:lpstr>
      <vt:lpstr>Representing Activities with Two or More Immediate Successors (Wrong) </vt:lpstr>
      <vt:lpstr>Alternative Way to Represent Activities with 2 or More Immediate Successors (Wrong approach) </vt:lpstr>
      <vt:lpstr>Representing Activities with 2 or More Immediate Successors - Using Dummy Activities (better, but there are other ways) </vt:lpstr>
      <vt:lpstr>Partial Project Delta Network Using AOA Notation – Correct using only 1 dummy activity.</vt:lpstr>
      <vt:lpstr>Delta Project – lets Hand Draw an AOA diagram for this project (no forward pass yet)</vt:lpstr>
      <vt:lpstr>Completed Project Delta AOA Network</vt:lpstr>
      <vt:lpstr>Project Delta Forward Pass Using AOA Network </vt:lpstr>
      <vt:lpstr>Project Delta Backward Pass Using AOA Network</vt:lpstr>
      <vt:lpstr>Project Delta Backward Pass Using AOA Network</vt:lpstr>
      <vt:lpstr>AOA Versus AON</vt:lpstr>
      <vt:lpstr>Controversies in the Use of Networks</vt:lpstr>
      <vt:lpstr>Summary</vt:lpstr>
      <vt:lpstr>Homework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dc:creator>
  <cp:lastModifiedBy>Hemington, Derek</cp:lastModifiedBy>
  <cp:revision>353</cp:revision>
  <cp:lastPrinted>2020-02-03T13:18:19Z</cp:lastPrinted>
  <dcterms:created xsi:type="dcterms:W3CDTF">2011-11-20T13:38:58Z</dcterms:created>
  <dcterms:modified xsi:type="dcterms:W3CDTF">2023-10-10T19:10:12Z</dcterms:modified>
</cp:coreProperties>
</file>