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0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8" r:id="rId12"/>
    <p:sldId id="289" r:id="rId13"/>
    <p:sldId id="279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90" r:id="rId25"/>
    <p:sldId id="291" r:id="rId26"/>
    <p:sldId id="292" r:id="rId27"/>
    <p:sldId id="293" r:id="rId28"/>
    <p:sldId id="294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sk Board for Stories" id="{8EFF6ABD-E11F-4405-9ECF-D08739B1D129}">
          <p14:sldIdLst>
            <p14:sldId id="26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Sprint 1" id="{CCA5C73E-3AF7-4834-9F58-DDA15D3C30EE}">
          <p14:sldIdLst>
            <p14:sldId id="288"/>
            <p14:sldId id="278"/>
          </p14:sldIdLst>
        </p14:section>
        <p14:section name="Sprint 2" id="{46458FD9-8F6F-4EBD-A1D4-B835EFADCB37}">
          <p14:sldIdLst>
            <p14:sldId id="289"/>
            <p14:sldId id="279"/>
          </p14:sldIdLst>
        </p14:section>
        <p14:section name="Sprint 3" id="{B622D0C2-C151-45F6-B6EA-321DD9FF179D}">
          <p14:sldIdLst>
            <p14:sldId id="295"/>
            <p14:sldId id="296"/>
          </p14:sldIdLst>
        </p14:section>
        <p14:section name="Sprint 4" id="{67580405-12C9-4943-92C1-AC578A9052CA}">
          <p14:sldIdLst>
            <p14:sldId id="297"/>
            <p14:sldId id="298"/>
          </p14:sldIdLst>
        </p14:section>
        <p14:section name="Sprint 5" id="{27EB30D7-BEA5-435B-8E7B-393C814572D9}">
          <p14:sldIdLst>
            <p14:sldId id="299"/>
          </p14:sldIdLst>
        </p14:section>
        <p14:section name="Sprint 6" id="{88537625-0678-404A-8102-FD88806C5323}">
          <p14:sldIdLst>
            <p14:sldId id="300"/>
          </p14:sldIdLst>
        </p14:section>
        <p14:section name="Sprint 7" id="{4FC51655-9AA8-4AE3-ACBD-28891666F01B}">
          <p14:sldIdLst>
            <p14:sldId id="301"/>
          </p14:sldIdLst>
        </p14:section>
        <p14:section name="Spring 8" id="{C98D5EE8-570E-448E-BEA1-80B380A18815}">
          <p14:sldIdLst>
            <p14:sldId id="302"/>
          </p14:sldIdLst>
        </p14:section>
        <p14:section name="Sprint 9" id="{23E9DBCE-E50D-427B-9C8F-174B1A46541D}">
          <p14:sldIdLst>
            <p14:sldId id="303"/>
          </p14:sldIdLst>
        </p14:section>
        <p14:section name="Sprint 10" id="{FDB4CECE-7C95-417D-B2B6-A5CB9ABF7896}">
          <p14:sldIdLst>
            <p14:sldId id="304"/>
          </p14:sldIdLst>
        </p14:section>
        <p14:section name="Example Sequence of Sticky Transition" id="{0B450C34-15DD-4877-A873-1DBFD162A3FC}">
          <p14:sldIdLst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192"/>
    <a:srgbClr val="0094C8"/>
    <a:srgbClr val="EEA2A2"/>
    <a:srgbClr val="9ED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2D5F3-26B8-4CB5-BD69-0B236C0D43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7081-F13F-4C86-8443-29B05EB6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6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0"/>
            <a:ext cx="6019800" cy="45720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6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83706"/>
              </p:ext>
            </p:extLst>
          </p:nvPr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CEO Welcome Note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7588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Testimonial (3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welcome note (PO)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1197430" y="153793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CEO image (DT)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068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Testimonials (5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customer testimonials (DT)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1217690" y="2572552"/>
            <a:ext cx="1081811" cy="20005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testimonial (DT)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Insert survey link in newsletter (DT)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1197429" y="358886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survey link to ensure functionality (DT)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testimonials from satisfied customers (DT)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4588" y="468476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and format testimonials for inclusion (DT)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1227439" y="592228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and format FAQs section (DT)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9" y="518804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common FAQs about CO's products and services (DT)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Include Survey Link (3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FAQs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0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CEO Welcome Note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7588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Testimonial (3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welcome note (PO)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1197430" y="153793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CEO image (DT)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068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Testimonials (5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customer testimonials (DT)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1217690" y="2572552"/>
            <a:ext cx="1081811" cy="20005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testimonial (DT)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Insert survey link in newsletter (DT)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1197429" y="358886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survey link to ensure functionality (DT)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testimonials from satisfied customers (DT)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4588" y="468476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and format testimonials for inclusion (DT)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1227439" y="592228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and format FAQs section (DT)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9" y="518804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common FAQs about CO's products and services (DT)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Include Survey Link (3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FAQs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20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35024"/>
              </p:ext>
            </p:extLst>
          </p:nvPr>
        </p:nvGraphicFramePr>
        <p:xfrm>
          <a:off x="152400" y="533400"/>
          <a:ext cx="8839200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1127867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#6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Troubleshooting Guide (5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6" name="Flowchart: Process 42"/>
          <p:cNvSpPr/>
          <p:nvPr/>
        </p:nvSpPr>
        <p:spPr>
          <a:xfrm>
            <a:off x="1161562" y="112082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common furniture assembly issues (DT)</a:t>
            </a:r>
          </a:p>
        </p:txBody>
      </p:sp>
      <p:sp>
        <p:nvSpPr>
          <p:cNvPr id="229" name="Flowchart: Process 42"/>
          <p:cNvSpPr/>
          <p:nvPr/>
        </p:nvSpPr>
        <p:spPr>
          <a:xfrm>
            <a:off x="2224993" y="170825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Create troubleshooting steps for each issue (DT)</a:t>
            </a:r>
          </a:p>
        </p:txBody>
      </p:sp>
    </p:spTree>
    <p:extLst>
      <p:ext uri="{BB962C8B-B14F-4D97-AF65-F5344CB8AC3E}">
        <p14:creationId xmlns:p14="http://schemas.microsoft.com/office/powerpoint/2010/main" val="14732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7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11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195111" y="1000711"/>
            <a:ext cx="914400" cy="965181"/>
            <a:chOff x="273122" y="997443"/>
            <a:chExt cx="914400" cy="1714380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476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#7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Story on PC Monitor Ergonomics (8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73506" y="3142069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#9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Highlight Recent Customer Projects (6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197428" y="98482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optimal monitor positioning (Researcher)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133600" y="153704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feature story (Researcher)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207092" y="207343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newsletter signup box (UI/UX Designer)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5119" y="3098140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recent customer projects (Sales Representative)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7820" y="3512636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highlighting recent projects (Sales Representative)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2288903" y="464888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home office organization (Content Writer)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195119" y="4245306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Brainstorm and compile home office organization tips (Content Writer)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73506" y="2033687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35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#8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Newsletter Signup Box Design (2 points))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183290" y="425157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#10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Home Office Organization Tips (1 point)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4CCEA9-FDE5-BEED-A17D-C01E5C80EF2C}"/>
              </a:ext>
            </a:extLst>
          </p:cNvPr>
          <p:cNvGrpSpPr/>
          <p:nvPr/>
        </p:nvGrpSpPr>
        <p:grpSpPr>
          <a:xfrm>
            <a:off x="203002" y="5298045"/>
            <a:ext cx="914400" cy="1142765"/>
            <a:chOff x="273122" y="997443"/>
            <a:chExt cx="914400" cy="1714382"/>
          </a:xfrm>
        </p:grpSpPr>
        <p:sp>
          <p:nvSpPr>
            <p:cNvPr id="33" name="Flowchart: Process 42">
              <a:extLst>
                <a:ext uri="{FF2B5EF4-FFF2-40B4-BE49-F238E27FC236}">
                  <a16:creationId xmlns:a16="http://schemas.microsoft.com/office/drawing/2014/main" id="{D0159A68-D32C-6511-B005-E1DE6BFAA29E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CD0DBF-AB93-1731-0EEF-C36CBA1C1D21}"/>
                </a:ext>
              </a:extLst>
            </p:cNvPr>
            <p:cNvSpPr txBox="1"/>
            <p:nvPr/>
          </p:nvSpPr>
          <p:spPr>
            <a:xfrm>
              <a:off x="302618" y="1235784"/>
              <a:ext cx="855408" cy="1476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Upcoming Product Launches and Innovations (8 points)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C896EC7-D545-642C-49FA-A90E0119FD5A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A2D6C12-A6BD-BC7C-9EEB-76A8B74B51AD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9BA1A2-8FD0-4E0A-1A02-18D73CF530D0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" name="Oval 10">
                <a:extLst>
                  <a:ext uri="{FF2B5EF4-FFF2-40B4-BE49-F238E27FC236}">
                    <a16:creationId xmlns:a16="http://schemas.microsoft.com/office/drawing/2014/main" id="{07247898-97CC-B2B6-3956-7D855CA4408D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9" name="Flowchart: Process 42">
            <a:extLst>
              <a:ext uri="{FF2B5EF4-FFF2-40B4-BE49-F238E27FC236}">
                <a16:creationId xmlns:a16="http://schemas.microsoft.com/office/drawing/2014/main" id="{10D6E1C6-1118-A2DF-FAA7-8F59F4F3F17A}"/>
              </a:ext>
            </a:extLst>
          </p:cNvPr>
          <p:cNvSpPr/>
          <p:nvPr/>
        </p:nvSpPr>
        <p:spPr>
          <a:xfrm>
            <a:off x="1148755" y="5336362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upcoming product launches and innovations (Marketing team member)</a:t>
            </a:r>
          </a:p>
        </p:txBody>
      </p:sp>
      <p:sp>
        <p:nvSpPr>
          <p:cNvPr id="40" name="Flowchart: Process 42">
            <a:extLst>
              <a:ext uri="{FF2B5EF4-FFF2-40B4-BE49-F238E27FC236}">
                <a16:creationId xmlns:a16="http://schemas.microsoft.com/office/drawing/2014/main" id="{9535F7E4-3995-1EB6-BC82-3B30E4A6F5D6}"/>
              </a:ext>
            </a:extLst>
          </p:cNvPr>
          <p:cNvSpPr/>
          <p:nvPr/>
        </p:nvSpPr>
        <p:spPr>
          <a:xfrm>
            <a:off x="2265685" y="5386886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upcoming product releases (Marketing team member)</a:t>
            </a:r>
          </a:p>
        </p:txBody>
      </p:sp>
    </p:spTree>
    <p:extLst>
      <p:ext uri="{BB962C8B-B14F-4D97-AF65-F5344CB8AC3E}">
        <p14:creationId xmlns:p14="http://schemas.microsoft.com/office/powerpoint/2010/main" val="64508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58568"/>
              </p:ext>
            </p:extLst>
          </p:nvPr>
        </p:nvGraphicFramePr>
        <p:xfrm>
          <a:off x="152400" y="533400"/>
          <a:ext cx="88392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12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13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06548-924D-D860-FBE8-5BA17B8AD00B}"/>
              </a:ext>
            </a:extLst>
          </p:cNvPr>
          <p:cNvGrpSpPr/>
          <p:nvPr/>
        </p:nvGrpSpPr>
        <p:grpSpPr>
          <a:xfrm>
            <a:off x="165732" y="1066800"/>
            <a:ext cx="914400" cy="897046"/>
            <a:chOff x="273122" y="997443"/>
            <a:chExt cx="914400" cy="1593357"/>
          </a:xfrm>
        </p:grpSpPr>
        <p:sp>
          <p:nvSpPr>
            <p:cNvPr id="12" name="Flowchart: Process 42">
              <a:extLst>
                <a:ext uri="{FF2B5EF4-FFF2-40B4-BE49-F238E27FC236}">
                  <a16:creationId xmlns:a16="http://schemas.microsoft.com/office/drawing/2014/main" id="{2E6FDB35-0833-F480-8B6C-D0BE2C485D20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F5E5B2-1F5E-C661-71CB-4F7B6DA7EC4B}"/>
                </a:ext>
              </a:extLst>
            </p:cNvPr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CO's Awards and Accolades (9 points)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EB374-5480-EBF1-80D9-084616E00D78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1D64AD3-13D4-A86A-5346-59B13443CADC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95674E-C010-2090-35FB-FB2A8B30CA00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0">
                <a:extLst>
                  <a:ext uri="{FF2B5EF4-FFF2-40B4-BE49-F238E27FC236}">
                    <a16:creationId xmlns:a16="http://schemas.microsoft.com/office/drawing/2014/main" id="{8D52E6A1-39B1-93D6-D5AF-A21DB01DAD7F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EE40ECD2-7194-646A-311A-F05B7A02977C}"/>
              </a:ext>
            </a:extLst>
          </p:cNvPr>
          <p:cNvSpPr/>
          <p:nvPr/>
        </p:nvSpPr>
        <p:spPr>
          <a:xfrm>
            <a:off x="1183687" y="1078800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Compile list of CO's awards and accolades (Marketing team member)</a:t>
            </a: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0BCD2933-A486-216C-E02E-C169296140CF}"/>
              </a:ext>
            </a:extLst>
          </p:cNvPr>
          <p:cNvSpPr/>
          <p:nvPr/>
        </p:nvSpPr>
        <p:spPr>
          <a:xfrm>
            <a:off x="2365981" y="1096017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highlighting awards and accolades (Marketing team member)</a:t>
            </a: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EF5A462-25D0-9471-A120-8006AA833960}"/>
              </a:ext>
            </a:extLst>
          </p:cNvPr>
          <p:cNvSpPr/>
          <p:nvPr/>
        </p:nvSpPr>
        <p:spPr>
          <a:xfrm>
            <a:off x="1148338" y="2135091"/>
            <a:ext cx="1081811" cy="9694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Brainstorm and compile tips for remote team collaboration and communication (Marketing team member)</a:t>
            </a: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EB8BF262-1350-9F59-E987-B7A9F494829F}"/>
              </a:ext>
            </a:extLst>
          </p:cNvPr>
          <p:cNvSpPr/>
          <p:nvPr/>
        </p:nvSpPr>
        <p:spPr>
          <a:xfrm>
            <a:off x="2278632" y="2378762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remote teamwork tips (Marketing team member)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ECBC51-A378-4DE5-1F9B-257DB86EF37D}"/>
              </a:ext>
            </a:extLst>
          </p:cNvPr>
          <p:cNvGrpSpPr/>
          <p:nvPr/>
        </p:nvGrpSpPr>
        <p:grpSpPr>
          <a:xfrm>
            <a:off x="136236" y="2114834"/>
            <a:ext cx="914400" cy="1126005"/>
            <a:chOff x="273122" y="997443"/>
            <a:chExt cx="914400" cy="1901742"/>
          </a:xfrm>
        </p:grpSpPr>
        <p:sp>
          <p:nvSpPr>
            <p:cNvPr id="32" name="Flowchart: Process 42">
              <a:extLst>
                <a:ext uri="{FF2B5EF4-FFF2-40B4-BE49-F238E27FC236}">
                  <a16:creationId xmlns:a16="http://schemas.microsoft.com/office/drawing/2014/main" id="{125C7A77-5BE6-5CFC-22BB-746AAA950B26}"/>
                </a:ext>
              </a:extLst>
            </p:cNvPr>
            <p:cNvSpPr/>
            <p:nvPr/>
          </p:nvSpPr>
          <p:spPr>
            <a:xfrm>
              <a:off x="273122" y="997443"/>
              <a:ext cx="914400" cy="186607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B434E1-2508-9F7F-0DD5-EDDB1E35C0BB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6634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Tips for Remote Team Collaboration and Communication (3 points)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E3510A0-285C-2DC1-3BE8-F2054CCB761A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DD88ADE-FF7A-55E4-D565-60F2546D93FF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7A7D6D-7F54-EA4B-CB50-0772EAA7AA79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" name="Oval 10">
                <a:extLst>
                  <a:ext uri="{FF2B5EF4-FFF2-40B4-BE49-F238E27FC236}">
                    <a16:creationId xmlns:a16="http://schemas.microsoft.com/office/drawing/2014/main" id="{CA50CB9C-5112-F718-CE09-90D085FE3738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70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50247"/>
              </p:ext>
            </p:extLst>
          </p:nvPr>
        </p:nvGraphicFramePr>
        <p:xfrm>
          <a:off x="152400" y="533400"/>
          <a:ext cx="88392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14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18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32656F-FCFD-437D-74BA-07BC8F30E6F5}"/>
              </a:ext>
            </a:extLst>
          </p:cNvPr>
          <p:cNvGrpSpPr/>
          <p:nvPr/>
        </p:nvGrpSpPr>
        <p:grpSpPr>
          <a:xfrm>
            <a:off x="182418" y="990600"/>
            <a:ext cx="914400" cy="944923"/>
            <a:chOff x="273122" y="997443"/>
            <a:chExt cx="914400" cy="1593357"/>
          </a:xfrm>
        </p:grpSpPr>
        <p:sp>
          <p:nvSpPr>
            <p:cNvPr id="5" name="Flowchart: Process 42">
              <a:extLst>
                <a:ext uri="{FF2B5EF4-FFF2-40B4-BE49-F238E27FC236}">
                  <a16:creationId xmlns:a16="http://schemas.microsoft.com/office/drawing/2014/main" id="{5F94D533-4042-2213-1F91-7839EDD75C30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97A196-7DD0-C993-805E-722345D8234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Feedback/Commentary Text Box Design (2 points)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CFAC11-7E57-ACCF-C105-1F93237498D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F5583D7-19CC-6052-1BBE-6A63CE421A19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485115-C0D2-E8BB-5F5B-31C68F4E32F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B191063C-6F3B-6880-0908-66263CF914E6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7B5F8B06-5A05-B5EA-9FA4-AB70A3DEC314}"/>
              </a:ext>
            </a:extLst>
          </p:cNvPr>
          <p:cNvSpPr/>
          <p:nvPr/>
        </p:nvSpPr>
        <p:spPr>
          <a:xfrm>
            <a:off x="1176944" y="99719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feedback/commentary text box (UI/UX Designer)</a:t>
            </a: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F9411E82-76A7-0C91-52FD-26B18147514F}"/>
              </a:ext>
            </a:extLst>
          </p:cNvPr>
          <p:cNvSpPr/>
          <p:nvPr/>
        </p:nvSpPr>
        <p:spPr>
          <a:xfrm>
            <a:off x="1213882" y="207889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visually appealing graphics and layouts (Graphic Designer)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9F8A95-A371-E738-DD51-584EFCC8DF61}"/>
              </a:ext>
            </a:extLst>
          </p:cNvPr>
          <p:cNvGrpSpPr/>
          <p:nvPr/>
        </p:nvGrpSpPr>
        <p:grpSpPr>
          <a:xfrm>
            <a:off x="194338" y="2085001"/>
            <a:ext cx="914400" cy="944923"/>
            <a:chOff x="273122" y="997443"/>
            <a:chExt cx="914400" cy="1593357"/>
          </a:xfrm>
        </p:grpSpPr>
        <p:sp>
          <p:nvSpPr>
            <p:cNvPr id="26" name="Flowchart: Process 42">
              <a:extLst>
                <a:ext uri="{FF2B5EF4-FFF2-40B4-BE49-F238E27FC236}">
                  <a16:creationId xmlns:a16="http://schemas.microsoft.com/office/drawing/2014/main" id="{19FA6FAA-2429-0A00-3226-D9B4F8177713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5D3F0E-FB4E-B19E-BF16-C3D3C523C3F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Newsletter Graphics and Layouts (4 points)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9E41CE-546A-03D7-82BC-675B1BC2D124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9967FC3-396E-61D4-D7D7-25642FDF4473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CD02CC-D64C-F704-620B-082E55F0040A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FAB877BA-76F3-88F6-11D2-AE7AAEF8D7A8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92C1AF-6E8B-970E-A392-5F6C3A98865D}"/>
              </a:ext>
            </a:extLst>
          </p:cNvPr>
          <p:cNvGrpSpPr/>
          <p:nvPr/>
        </p:nvGrpSpPr>
        <p:grpSpPr>
          <a:xfrm>
            <a:off x="228452" y="3475154"/>
            <a:ext cx="914400" cy="897045"/>
            <a:chOff x="273122" y="997443"/>
            <a:chExt cx="914400" cy="1593357"/>
          </a:xfrm>
        </p:grpSpPr>
        <p:sp>
          <p:nvSpPr>
            <p:cNvPr id="39" name="Flowchart: Process 42">
              <a:extLst>
                <a:ext uri="{FF2B5EF4-FFF2-40B4-BE49-F238E27FC236}">
                  <a16:creationId xmlns:a16="http://schemas.microsoft.com/office/drawing/2014/main" id="{67C3CA5F-9CE6-83C5-43AB-FEDEB209501B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26F862-4580-CCE7-3E41-8E6CE9386778}"/>
                </a:ext>
              </a:extLst>
            </p:cNvPr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#16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Social Media Buttons in Footer (1 point)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FD6788-D806-38B9-C4FD-4C4B8C6195B3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F394D8-616E-8414-9B46-E37DDCE1B8FE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8AAFC9C-A6F2-8B12-E032-89BBE001CACA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7E8469E2-E485-5178-2707-CBB4B2177414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00B336-25A4-2554-134F-3B8A3433BA7E}"/>
              </a:ext>
            </a:extLst>
          </p:cNvPr>
          <p:cNvGrpSpPr/>
          <p:nvPr/>
        </p:nvGrpSpPr>
        <p:grpSpPr>
          <a:xfrm>
            <a:off x="246028" y="4525042"/>
            <a:ext cx="914400" cy="897046"/>
            <a:chOff x="273122" y="997443"/>
            <a:chExt cx="914400" cy="1593357"/>
          </a:xfrm>
        </p:grpSpPr>
        <p:sp>
          <p:nvSpPr>
            <p:cNvPr id="46" name="Flowchart: Process 42">
              <a:extLst>
                <a:ext uri="{FF2B5EF4-FFF2-40B4-BE49-F238E27FC236}">
                  <a16:creationId xmlns:a16="http://schemas.microsoft.com/office/drawing/2014/main" id="{DFEADE3C-A7CE-E580-CD39-D7447E670024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727E03-6C36-B11D-E900-43E95B49050C}"/>
                </a:ext>
              </a:extLst>
            </p:cNvPr>
            <p:cNvSpPr txBox="1"/>
            <p:nvPr/>
          </p:nvSpPr>
          <p:spPr>
            <a:xfrm>
              <a:off x="302618" y="1235784"/>
              <a:ext cx="855408" cy="929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#17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Infographic Design (4 points)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CACDA8-367F-8D01-5564-7CC2DC67B9F1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AF9A46B-5DE2-6CE7-8B74-E7AD3C8FABA9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7AB025A-113D-8DE6-4C0A-520F412C4382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Oval 10">
                <a:extLst>
                  <a:ext uri="{FF2B5EF4-FFF2-40B4-BE49-F238E27FC236}">
                    <a16:creationId xmlns:a16="http://schemas.microsoft.com/office/drawing/2014/main" id="{952ADEE2-278F-9F03-3CC9-FB742169E16E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2" name="Flowchart: Process 42">
            <a:extLst>
              <a:ext uri="{FF2B5EF4-FFF2-40B4-BE49-F238E27FC236}">
                <a16:creationId xmlns:a16="http://schemas.microsoft.com/office/drawing/2014/main" id="{2A7DEB1A-48DF-956B-0B84-C774EBE58BF5}"/>
              </a:ext>
            </a:extLst>
          </p:cNvPr>
          <p:cNvSpPr/>
          <p:nvPr/>
        </p:nvSpPr>
        <p:spPr>
          <a:xfrm>
            <a:off x="1174205" y="351347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it-IT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social media buttons in footer (Social Media Manager)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Flowchart: Process 42">
            <a:extLst>
              <a:ext uri="{FF2B5EF4-FFF2-40B4-BE49-F238E27FC236}">
                <a16:creationId xmlns:a16="http://schemas.microsoft.com/office/drawing/2014/main" id="{74357537-641A-457E-1F43-F6EC07AC2458}"/>
              </a:ext>
            </a:extLst>
          </p:cNvPr>
          <p:cNvSpPr/>
          <p:nvPr/>
        </p:nvSpPr>
        <p:spPr>
          <a:xfrm>
            <a:off x="1263983" y="453704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visually appealing infographic (Graphic Designer)</a:t>
            </a:r>
          </a:p>
        </p:txBody>
      </p:sp>
      <p:sp>
        <p:nvSpPr>
          <p:cNvPr id="61" name="Flowchart: Process 42">
            <a:extLst>
              <a:ext uri="{FF2B5EF4-FFF2-40B4-BE49-F238E27FC236}">
                <a16:creationId xmlns:a16="http://schemas.microsoft.com/office/drawing/2014/main" id="{6E214DF7-A3FE-BC0F-D479-B7B9AEE25FF0}"/>
              </a:ext>
            </a:extLst>
          </p:cNvPr>
          <p:cNvSpPr/>
          <p:nvPr/>
        </p:nvSpPr>
        <p:spPr>
          <a:xfrm>
            <a:off x="1228634" y="559333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compile information on ergonomic accessories (Content Writer)</a:t>
            </a:r>
          </a:p>
        </p:txBody>
      </p:sp>
      <p:sp>
        <p:nvSpPr>
          <p:cNvPr id="62" name="Flowchart: Process 42">
            <a:extLst>
              <a:ext uri="{FF2B5EF4-FFF2-40B4-BE49-F238E27FC236}">
                <a16:creationId xmlns:a16="http://schemas.microsoft.com/office/drawing/2014/main" id="{6C64CBF6-416B-CC9C-51CE-3AED631F4DAF}"/>
              </a:ext>
            </a:extLst>
          </p:cNvPr>
          <p:cNvSpPr/>
          <p:nvPr/>
        </p:nvSpPr>
        <p:spPr>
          <a:xfrm>
            <a:off x="2340455" y="602217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ergonomic accessories (Content Writer)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C8284AC-AA18-BAF6-FCFE-F06658D7CA8A}"/>
              </a:ext>
            </a:extLst>
          </p:cNvPr>
          <p:cNvGrpSpPr/>
          <p:nvPr/>
        </p:nvGrpSpPr>
        <p:grpSpPr>
          <a:xfrm>
            <a:off x="216532" y="5573076"/>
            <a:ext cx="914400" cy="943413"/>
            <a:chOff x="273122" y="997443"/>
            <a:chExt cx="914400" cy="1593357"/>
          </a:xfrm>
        </p:grpSpPr>
        <p:sp>
          <p:nvSpPr>
            <p:cNvPr id="130" name="Flowchart: Process 42">
              <a:extLst>
                <a:ext uri="{FF2B5EF4-FFF2-40B4-BE49-F238E27FC236}">
                  <a16:creationId xmlns:a16="http://schemas.microsoft.com/office/drawing/2014/main" id="{A2EA9A56-7C84-3902-BBFD-53B0A9CCA454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AA1A837-FF87-BE88-038D-D38E4419DF67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35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#18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Ergonomic Accessories Section (4 points)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EA8329A-1612-1E30-0AB4-07DE71FB3778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DFE130A-2E70-F86C-4B4D-89209ECE1E9C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A19CA7-2284-0666-E657-ABE5314D5F82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5" name="Oval 10">
                <a:extLst>
                  <a:ext uri="{FF2B5EF4-FFF2-40B4-BE49-F238E27FC236}">
                    <a16:creationId xmlns:a16="http://schemas.microsoft.com/office/drawing/2014/main" id="{666A0F64-7884-4C8D-8AC0-33165FC3D7F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26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19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19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384F423-C393-C1EA-7F9A-B00A219AA7C3}"/>
              </a:ext>
            </a:extLst>
          </p:cNvPr>
          <p:cNvGrpSpPr/>
          <p:nvPr/>
        </p:nvGrpSpPr>
        <p:grpSpPr>
          <a:xfrm>
            <a:off x="175491" y="990600"/>
            <a:ext cx="914400" cy="944923"/>
            <a:chOff x="273122" y="997443"/>
            <a:chExt cx="914400" cy="1593357"/>
          </a:xfrm>
        </p:grpSpPr>
        <p:sp>
          <p:nvSpPr>
            <p:cNvPr id="54" name="Flowchart: Process 42">
              <a:extLst>
                <a:ext uri="{FF2B5EF4-FFF2-40B4-BE49-F238E27FC236}">
                  <a16:creationId xmlns:a16="http://schemas.microsoft.com/office/drawing/2014/main" id="{3A658527-9940-5D76-73B1-885C2AD0941C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6D73E0-BA09-9C78-15BD-3E1E8A4CC0C7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#19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Inquiries Section (2 points)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276D8-1EA6-3AF9-E0CC-DA433E56CBB8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1CC4239-7752-1689-67C1-3DED5CBEF29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7660350-7C51-4A81-D620-EEDE6103A369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Oval 10">
                <a:extLst>
                  <a:ext uri="{FF2B5EF4-FFF2-40B4-BE49-F238E27FC236}">
                    <a16:creationId xmlns:a16="http://schemas.microsoft.com/office/drawing/2014/main" id="{51840293-7191-23D5-BF2E-BD63C00CBF02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3" name="Flowchart: Process 42">
            <a:extLst>
              <a:ext uri="{FF2B5EF4-FFF2-40B4-BE49-F238E27FC236}">
                <a16:creationId xmlns:a16="http://schemas.microsoft.com/office/drawing/2014/main" id="{52EBE72E-3178-FFB3-3EB4-C13F64F3F479}"/>
              </a:ext>
            </a:extLst>
          </p:cNvPr>
          <p:cNvSpPr/>
          <p:nvPr/>
        </p:nvSpPr>
        <p:spPr>
          <a:xfrm>
            <a:off x="1170017" y="997191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Compile common customer inquiries and concerns (Customer Service Representative)</a:t>
            </a:r>
          </a:p>
        </p:txBody>
      </p:sp>
      <p:sp>
        <p:nvSpPr>
          <p:cNvPr id="128" name="Flowchart: Process 42">
            <a:extLst>
              <a:ext uri="{FF2B5EF4-FFF2-40B4-BE49-F238E27FC236}">
                <a16:creationId xmlns:a16="http://schemas.microsoft.com/office/drawing/2014/main" id="{E6CA8CCB-13E3-5C1A-687A-7F6386A82A0D}"/>
              </a:ext>
            </a:extLst>
          </p:cNvPr>
          <p:cNvSpPr/>
          <p:nvPr/>
        </p:nvSpPr>
        <p:spPr>
          <a:xfrm>
            <a:off x="2281837" y="1030407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addressing customer inquiries (Customer Service Representative)</a:t>
            </a:r>
          </a:p>
        </p:txBody>
      </p:sp>
    </p:spTree>
    <p:extLst>
      <p:ext uri="{BB962C8B-B14F-4D97-AF65-F5344CB8AC3E}">
        <p14:creationId xmlns:p14="http://schemas.microsoft.com/office/powerpoint/2010/main" val="386103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20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24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43524" y="100274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Create "Question of the Week" section content (Content Writer)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30909" y="990600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#20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Question of the Week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EE6D84-06A6-11C1-4347-85F839BC9C35}"/>
              </a:ext>
            </a:extLst>
          </p:cNvPr>
          <p:cNvGrpSpPr/>
          <p:nvPr/>
        </p:nvGrpSpPr>
        <p:grpSpPr>
          <a:xfrm>
            <a:off x="201413" y="2054564"/>
            <a:ext cx="914400" cy="897045"/>
            <a:chOff x="273122" y="997443"/>
            <a:chExt cx="914400" cy="1593357"/>
          </a:xfrm>
        </p:grpSpPr>
        <p:sp>
          <p:nvSpPr>
            <p:cNvPr id="10" name="Flowchart: Process 42">
              <a:extLst>
                <a:ext uri="{FF2B5EF4-FFF2-40B4-BE49-F238E27FC236}">
                  <a16:creationId xmlns:a16="http://schemas.microsoft.com/office/drawing/2014/main" id="{1541336E-31B7-2ABB-3DB0-196441078965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1E78FA-0991-9641-3836-1CD29283FFA7}"/>
                </a:ext>
              </a:extLst>
            </p:cNvPr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Special Promotion for Inaugural Edition (5 points)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2C547BA-ED35-EF16-3E56-2CB124A2475B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720779E-38BC-F400-0E70-83FC39CE81F5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7545B23-555B-2456-0B7C-C7B1FE1EA1B6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" name="Oval 10">
                <a:extLst>
                  <a:ext uri="{FF2B5EF4-FFF2-40B4-BE49-F238E27FC236}">
                    <a16:creationId xmlns:a16="http://schemas.microsoft.com/office/drawing/2014/main" id="{EA490CDA-F095-1246-C1AF-F66131C3050F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158FCC-E904-8B6B-223D-C9C8C4F972B9}"/>
              </a:ext>
            </a:extLst>
          </p:cNvPr>
          <p:cNvGrpSpPr/>
          <p:nvPr/>
        </p:nvGrpSpPr>
        <p:grpSpPr>
          <a:xfrm>
            <a:off x="218989" y="3104452"/>
            <a:ext cx="914400" cy="897046"/>
            <a:chOff x="273122" y="997443"/>
            <a:chExt cx="914400" cy="1593357"/>
          </a:xfrm>
        </p:grpSpPr>
        <p:sp>
          <p:nvSpPr>
            <p:cNvPr id="39" name="Flowchart: Process 42">
              <a:extLst>
                <a:ext uri="{FF2B5EF4-FFF2-40B4-BE49-F238E27FC236}">
                  <a16:creationId xmlns:a16="http://schemas.microsoft.com/office/drawing/2014/main" id="{72C8D3B9-F552-F9DB-2F3F-F1EB77BAB32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654CDA-94C0-7FC9-497B-A8E97C3ACF4A}"/>
                </a:ext>
              </a:extLst>
            </p:cNvPr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Upcoming Sales and Promotions Section (3 points)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1121156-3E6A-48D7-2058-92215CFB2708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6AE7B89-4BFA-B0FB-0FC2-2ABB78EAE6ED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6561F6-1085-A9B3-419B-AA2D2BED2070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014CB344-E265-CE9F-2715-11A6CF72AF8E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5" name="Flowchart: Process 42">
            <a:extLst>
              <a:ext uri="{FF2B5EF4-FFF2-40B4-BE49-F238E27FC236}">
                <a16:creationId xmlns:a16="http://schemas.microsoft.com/office/drawing/2014/main" id="{751C473B-2EE6-FBF4-0949-B355C2CC79D3}"/>
              </a:ext>
            </a:extLst>
          </p:cNvPr>
          <p:cNvSpPr/>
          <p:nvPr/>
        </p:nvSpPr>
        <p:spPr>
          <a:xfrm>
            <a:off x="1147166" y="209288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 and design special promotion (Marketing team member)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9A2D0D-7943-078E-EE16-4710A1F54242}"/>
              </a:ext>
            </a:extLst>
          </p:cNvPr>
          <p:cNvGrpSpPr/>
          <p:nvPr/>
        </p:nvGrpSpPr>
        <p:grpSpPr>
          <a:xfrm>
            <a:off x="207069" y="5285735"/>
            <a:ext cx="962020" cy="1164100"/>
            <a:chOff x="273122" y="997443"/>
            <a:chExt cx="914400" cy="1593357"/>
          </a:xfrm>
        </p:grpSpPr>
        <p:sp>
          <p:nvSpPr>
            <p:cNvPr id="47" name="Flowchart: Process 42">
              <a:extLst>
                <a:ext uri="{FF2B5EF4-FFF2-40B4-BE49-F238E27FC236}">
                  <a16:creationId xmlns:a16="http://schemas.microsoft.com/office/drawing/2014/main" id="{54421258-AE04-DFD2-112D-C5777A01845F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5DADA7-ECEC-68E1-0849-CEC97556E3EE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3480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Community Involvement and Charitable Initiatives Spotlight (9 points)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A0754A2-E824-FC34-BC26-D16FA7E6A28C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ECCFB4-504E-984B-729A-DE0C9390994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6CED89C-9E87-7ECE-20BD-8C2D0FB4C884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Oval 10">
                <a:extLst>
                  <a:ext uri="{FF2B5EF4-FFF2-40B4-BE49-F238E27FC236}">
                    <a16:creationId xmlns:a16="http://schemas.microsoft.com/office/drawing/2014/main" id="{621DA75E-CAF1-5EE6-3CE6-CBD6A853CB2F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3" name="Flowchart: Process 42">
            <a:extLst>
              <a:ext uri="{FF2B5EF4-FFF2-40B4-BE49-F238E27FC236}">
                <a16:creationId xmlns:a16="http://schemas.microsoft.com/office/drawing/2014/main" id="{19D6E3E3-3AC6-C1E2-6124-C7C45B9DA3BF}"/>
              </a:ext>
            </a:extLst>
          </p:cNvPr>
          <p:cNvSpPr/>
          <p:nvPr/>
        </p:nvSpPr>
        <p:spPr>
          <a:xfrm>
            <a:off x="1236944" y="3116452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upcoming sales and promotions (Marketing team member)</a:t>
            </a:r>
          </a:p>
        </p:txBody>
      </p:sp>
      <p:sp>
        <p:nvSpPr>
          <p:cNvPr id="54" name="Flowchart: Process 42">
            <a:extLst>
              <a:ext uri="{FF2B5EF4-FFF2-40B4-BE49-F238E27FC236}">
                <a16:creationId xmlns:a16="http://schemas.microsoft.com/office/drawing/2014/main" id="{F9862B64-3AF8-D498-8316-E40211DEBDC0}"/>
              </a:ext>
            </a:extLst>
          </p:cNvPr>
          <p:cNvSpPr/>
          <p:nvPr/>
        </p:nvSpPr>
        <p:spPr>
          <a:xfrm>
            <a:off x="2322652" y="3206470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Write section on upcoming sales and promotions (Marketing team member)</a:t>
            </a:r>
          </a:p>
        </p:txBody>
      </p:sp>
      <p:sp>
        <p:nvSpPr>
          <p:cNvPr id="55" name="Flowchart: Process 42">
            <a:extLst>
              <a:ext uri="{FF2B5EF4-FFF2-40B4-BE49-F238E27FC236}">
                <a16:creationId xmlns:a16="http://schemas.microsoft.com/office/drawing/2014/main" id="{D50AB83D-424D-67E4-C316-FC6C6DEA6C8D}"/>
              </a:ext>
            </a:extLst>
          </p:cNvPr>
          <p:cNvSpPr/>
          <p:nvPr/>
        </p:nvSpPr>
        <p:spPr>
          <a:xfrm>
            <a:off x="1201595" y="417274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industry trends and insights (Content Writer)</a:t>
            </a:r>
          </a:p>
        </p:txBody>
      </p:sp>
      <p:sp>
        <p:nvSpPr>
          <p:cNvPr id="56" name="Flowchart: Process 42">
            <a:extLst>
              <a:ext uri="{FF2B5EF4-FFF2-40B4-BE49-F238E27FC236}">
                <a16:creationId xmlns:a16="http://schemas.microsoft.com/office/drawing/2014/main" id="{35777C5F-1989-7C14-6CDA-DC0DD6D6FF64}"/>
              </a:ext>
            </a:extLst>
          </p:cNvPr>
          <p:cNvSpPr/>
          <p:nvPr/>
        </p:nvSpPr>
        <p:spPr>
          <a:xfrm>
            <a:off x="2367013" y="440216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Write section on industry trends and insights (Content Writer)</a:t>
            </a:r>
          </a:p>
        </p:txBody>
      </p:sp>
      <p:sp>
        <p:nvSpPr>
          <p:cNvPr id="57" name="Flowchart: Process 42">
            <a:extLst>
              <a:ext uri="{FF2B5EF4-FFF2-40B4-BE49-F238E27FC236}">
                <a16:creationId xmlns:a16="http://schemas.microsoft.com/office/drawing/2014/main" id="{4AC13E43-EF61-6BDB-1646-B7869DA1F991}"/>
              </a:ext>
            </a:extLst>
          </p:cNvPr>
          <p:cNvSpPr/>
          <p:nvPr/>
        </p:nvSpPr>
        <p:spPr>
          <a:xfrm>
            <a:off x="1201595" y="5292326"/>
            <a:ext cx="1081811" cy="9694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community involvement and charitable initiatives (Marketing team member)</a:t>
            </a:r>
          </a:p>
        </p:txBody>
      </p:sp>
      <p:sp>
        <p:nvSpPr>
          <p:cNvPr id="58" name="Flowchart: Process 42">
            <a:extLst>
              <a:ext uri="{FF2B5EF4-FFF2-40B4-BE49-F238E27FC236}">
                <a16:creationId xmlns:a16="http://schemas.microsoft.com/office/drawing/2014/main" id="{AC033AD0-483A-312E-F8B4-84D1A94B2E0E}"/>
              </a:ext>
            </a:extLst>
          </p:cNvPr>
          <p:cNvSpPr/>
          <p:nvPr/>
        </p:nvSpPr>
        <p:spPr>
          <a:xfrm>
            <a:off x="2345922" y="5335611"/>
            <a:ext cx="1081811" cy="9694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spotlight on CO's community involvement and charitable initiatives (Marketing team member)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4497E0-8818-5C71-5471-273E49ECB4F4}"/>
              </a:ext>
            </a:extLst>
          </p:cNvPr>
          <p:cNvGrpSpPr/>
          <p:nvPr/>
        </p:nvGrpSpPr>
        <p:grpSpPr>
          <a:xfrm>
            <a:off x="189493" y="4152486"/>
            <a:ext cx="914400" cy="972117"/>
            <a:chOff x="273122" y="997443"/>
            <a:chExt cx="914400" cy="1641836"/>
          </a:xfrm>
        </p:grpSpPr>
        <p:sp>
          <p:nvSpPr>
            <p:cNvPr id="60" name="Flowchart: Process 42">
              <a:extLst>
                <a:ext uri="{FF2B5EF4-FFF2-40B4-BE49-F238E27FC236}">
                  <a16:creationId xmlns:a16="http://schemas.microsoft.com/office/drawing/2014/main" id="{8E5DD400-BAC1-5CC0-A422-B62631F25B39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54DEE9E-9DCE-A2C0-31B0-D23B09D5753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4034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Industry Trends and Insights Section (10 points)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2D8BF48-DE51-A5B2-19E7-23F0E69E49BF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96D6D80-388E-BBA3-0749-B22D0D1FB55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8BF4F10-83FE-750C-FF2F-AD5749A2494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65" name="Oval 10">
                <a:extLst>
                  <a:ext uri="{FF2B5EF4-FFF2-40B4-BE49-F238E27FC236}">
                    <a16:creationId xmlns:a16="http://schemas.microsoft.com/office/drawing/2014/main" id="{7650AB9A-70AA-DC76-3024-31C838C6CC17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96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25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9DBE2AD5-D4BD-0C22-076C-62C92D5153A3}"/>
              </a:ext>
            </a:extLst>
          </p:cNvPr>
          <p:cNvSpPr/>
          <p:nvPr/>
        </p:nvSpPr>
        <p:spPr>
          <a:xfrm>
            <a:off x="2321206" y="121658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industry news and updates (Customer)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2FE88B92-0D0C-9D6E-0FA7-BE6FAA0D0CA6}"/>
              </a:ext>
            </a:extLst>
          </p:cNvPr>
          <p:cNvSpPr/>
          <p:nvPr/>
        </p:nvSpPr>
        <p:spPr>
          <a:xfrm>
            <a:off x="1188814" y="117417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industry news and updates (Customer)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CDD659-11A0-2623-2595-42F84B129748}"/>
              </a:ext>
            </a:extLst>
          </p:cNvPr>
          <p:cNvGrpSpPr/>
          <p:nvPr/>
        </p:nvGrpSpPr>
        <p:grpSpPr>
          <a:xfrm>
            <a:off x="173182" y="990600"/>
            <a:ext cx="914400" cy="944923"/>
            <a:chOff x="273122" y="997443"/>
            <a:chExt cx="914400" cy="1593357"/>
          </a:xfrm>
        </p:grpSpPr>
        <p:sp>
          <p:nvSpPr>
            <p:cNvPr id="7" name="Flowchart: Process 42">
              <a:extLst>
                <a:ext uri="{FF2B5EF4-FFF2-40B4-BE49-F238E27FC236}">
                  <a16:creationId xmlns:a16="http://schemas.microsoft.com/office/drawing/2014/main" id="{1E4AC8A9-8755-241E-13DC-7A6860E07C82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78CC0-8B34-BA5F-F872-DF25EB088DE9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Industry News and Updates Section (2 points)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32049F-D712-F448-822A-0B1DB22D76D7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429E7E-0CC5-DF51-1029-7563135E29D4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BB4321-2ECD-B7C8-5EBF-4070A7985EEE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" name="Oval 10">
                <a:extLst>
                  <a:ext uri="{FF2B5EF4-FFF2-40B4-BE49-F238E27FC236}">
                    <a16:creationId xmlns:a16="http://schemas.microsoft.com/office/drawing/2014/main" id="{7FEAC01D-DAAF-37C6-0206-AA17C0A02257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649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929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#26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Banner Design (3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26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29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#27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CO's Commitment to Sustainability Section (5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banner with company logo and name (UI/UX Designer)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8822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#29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Social Media Visuals (4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CO's sustainability initiatives (Marketing team member)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318486" y="2137059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CO's commitment to sustainability (Marketing team member)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Collect customer success stories (Sales Representative)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2309250" y="349785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customer success stories section (Sales Representative)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eye-catching visuals for social media sharing (Graphic Designer)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35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#28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Success Stories (10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63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63945" y="2057400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Office Productivity Tips Section (7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30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32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181521" y="3107288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Upcoming Events and Trade Shows Section (8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2596" y="240613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compile office productivity tips (Content Writer)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2245938" y="238655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office productivity tips (Content Writer)</a:t>
            </a: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199476" y="3119288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about upcoming events and trade shows (Marketing team member)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384842" y="330361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upcoming events and trade shows (Marketing team member)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FE8060FF-5C9A-0980-DAC1-435FD4520B2E}"/>
              </a:ext>
            </a:extLst>
          </p:cNvPr>
          <p:cNvSpPr/>
          <p:nvPr/>
        </p:nvSpPr>
        <p:spPr>
          <a:xfrm>
            <a:off x="1188106" y="155597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Add three brief images of top products (Marketing team member)</a:t>
            </a:r>
          </a:p>
        </p:txBody>
      </p:sp>
      <p:sp>
        <p:nvSpPr>
          <p:cNvPr id="33" name="Flowchart: Process 42">
            <a:extLst>
              <a:ext uri="{FF2B5EF4-FFF2-40B4-BE49-F238E27FC236}">
                <a16:creationId xmlns:a16="http://schemas.microsoft.com/office/drawing/2014/main" id="{BC7FDC4A-56B1-2F57-8A22-F1FC68879D32}"/>
              </a:ext>
            </a:extLst>
          </p:cNvPr>
          <p:cNvSpPr/>
          <p:nvPr/>
        </p:nvSpPr>
        <p:spPr>
          <a:xfrm>
            <a:off x="1188106" y="82173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footer with key information and links (Marketing team member)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609AF0-9AA8-7AE5-C034-3A3926273C5C}"/>
              </a:ext>
            </a:extLst>
          </p:cNvPr>
          <p:cNvGrpSpPr/>
          <p:nvPr/>
        </p:nvGrpSpPr>
        <p:grpSpPr>
          <a:xfrm>
            <a:off x="175490" y="964994"/>
            <a:ext cx="914400" cy="944923"/>
            <a:chOff x="273122" y="997443"/>
            <a:chExt cx="914400" cy="1593357"/>
          </a:xfrm>
        </p:grpSpPr>
        <p:sp>
          <p:nvSpPr>
            <p:cNvPr id="35" name="Flowchart: Process 42">
              <a:extLst>
                <a:ext uri="{FF2B5EF4-FFF2-40B4-BE49-F238E27FC236}">
                  <a16:creationId xmlns:a16="http://schemas.microsoft.com/office/drawing/2014/main" id="{24B102E7-4A53-A99F-FCB9-2F4EB21EE53B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83215B-672D-45FA-3A57-29EC61007D05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822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#30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Footer Creation (2 points)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E3A0091-B66A-99B0-D2D6-549D30B4984C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D32CE23-423D-3DBD-0365-77C936735AB7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374ABE0-D7F6-C040-E6B3-3A8D11F60A42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0" name="Oval 10">
                <a:extLst>
                  <a:ext uri="{FF2B5EF4-FFF2-40B4-BE49-F238E27FC236}">
                    <a16:creationId xmlns:a16="http://schemas.microsoft.com/office/drawing/2014/main" id="{CC577A83-5236-6B7F-FC6E-748C43C1D850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1" name="Flowchart: Process 42">
            <a:extLst>
              <a:ext uri="{FF2B5EF4-FFF2-40B4-BE49-F238E27FC236}">
                <a16:creationId xmlns:a16="http://schemas.microsoft.com/office/drawing/2014/main" id="{3B969A13-DBFC-E0FB-6BD2-54D2D2838E62}"/>
              </a:ext>
            </a:extLst>
          </p:cNvPr>
          <p:cNvSpPr/>
          <p:nvPr/>
        </p:nvSpPr>
        <p:spPr>
          <a:xfrm>
            <a:off x="2361206" y="815516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Add Twitter and "Facebook like" buttons (Marketing team member)</a:t>
            </a:r>
          </a:p>
        </p:txBody>
      </p:sp>
      <p:sp>
        <p:nvSpPr>
          <p:cNvPr id="42" name="Flowchart: Process 42">
            <a:extLst>
              <a:ext uri="{FF2B5EF4-FFF2-40B4-BE49-F238E27FC236}">
                <a16:creationId xmlns:a16="http://schemas.microsoft.com/office/drawing/2014/main" id="{FCA3F4A6-4109-4448-52ED-B28732EE31E3}"/>
              </a:ext>
            </a:extLst>
          </p:cNvPr>
          <p:cNvSpPr/>
          <p:nvPr/>
        </p:nvSpPr>
        <p:spPr>
          <a:xfrm>
            <a:off x="2361205" y="1537096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Include CO's phone number, address, and unsubscribe link (Marketing team member)</a:t>
            </a:r>
          </a:p>
        </p:txBody>
      </p:sp>
    </p:spTree>
    <p:extLst>
      <p:ext uri="{BB962C8B-B14F-4D97-AF65-F5344CB8AC3E}">
        <p14:creationId xmlns:p14="http://schemas.microsoft.com/office/powerpoint/2010/main" val="7119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929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#6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Troubleshooting Guide (5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965181"/>
            <a:chOff x="273122" y="997443"/>
            <a:chExt cx="914400" cy="1714380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476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#7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Story on PC Monitor Ergonomics (8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common furniture assembly issues (DT)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2279240" y="142017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Create troubleshooting steps for each issue (DT)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#9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Highlight Recent Customer Projects (6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optimal monitor positioning (Researcher)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224811" y="261998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feature story (Researcher)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newsletter signup box (UI/UX Designer)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recent customer projects (Sales Representative)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83850" y="4489568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highlighting recent projects (Sales Representative)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2315665" y="576839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home office organization (Content Writer)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5565" y="5325519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Brainstorm and compile home office organization tips (Content Writer)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35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#8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Newsletter Signup Box Design (2 points))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#10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Home Office Organization Tips (1 point)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0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33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35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7685" y="2123849"/>
            <a:ext cx="914400" cy="972343"/>
            <a:chOff x="273122" y="997443"/>
            <a:chExt cx="914400" cy="1639594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401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Customizable Furniture Examples (4 points))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2211" y="1010857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100-word product review of the new Flexi-light (Content Writer)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2211" y="2130440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Compile examples of CO's customizable office furniture options (Customer)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99577" y="2407052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Include examples of customizable office furniture options in the newsletter (Customer)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2337080" y="350109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ergonomic chair selection tips (Content Writer)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2221" y="3074989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compile ergonomic chair selection tips (Content Writer)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0109" y="990600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836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Flexi-light Product Review (4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09605" y="3218250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Ergonomic Chair Selection Tips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21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#36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Ottawa Store Opening Blurb (6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36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37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#37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Office Decor Ideas Section (10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blurb about the opening of the Ottawa store (Marketing team members)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2278719" y="1105214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blurb about the Ottawa store opening in the newsletter (Marketing team members)</a:t>
            </a: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compile office decor ideas and inspiration (Content Writer)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309250" y="2282636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office decor ideas and inspiration (Content Writer)</a:t>
            </a:r>
          </a:p>
        </p:txBody>
      </p:sp>
    </p:spTree>
    <p:extLst>
      <p:ext uri="{BB962C8B-B14F-4D97-AF65-F5344CB8AC3E}">
        <p14:creationId xmlns:p14="http://schemas.microsoft.com/office/powerpoint/2010/main" val="342075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38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40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6921" y="2123849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#39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 Employee Spotlight Feature (8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201447" y="1010857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Tech Tip on "how to use Comments in PowerPoint" (Content Writer)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2313268" y="144758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Include Tech Tip in the newsletter (Content Writer)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201447" y="213044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CO employee for spotlight feature (Content Writer)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8606" y="2571706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spotlight feature on selected CO employee (Content Writer)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2313268" y="3328905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customer loyalty rewards and programs (Marketing team member)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31457" y="3074989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information on customer loyalty rewards and programs (Marketing team member)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9345" y="990600"/>
            <a:ext cx="914400" cy="972117"/>
            <a:chOff x="273122" y="997443"/>
            <a:chExt cx="914400" cy="1641836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4034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#38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Tech Tip on PowerPoint Comments (4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8841" y="3218250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#40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Loyalty Rewards Section (1 point)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3" name="Flowchart: Process 42">
            <a:extLst>
              <a:ext uri="{FF2B5EF4-FFF2-40B4-BE49-F238E27FC236}">
                <a16:creationId xmlns:a16="http://schemas.microsoft.com/office/drawing/2014/main" id="{D07C54A1-B722-1D81-920F-B97BFC73CAAC}"/>
              </a:ext>
            </a:extLst>
          </p:cNvPr>
          <p:cNvSpPr/>
          <p:nvPr/>
        </p:nvSpPr>
        <p:spPr>
          <a:xfrm>
            <a:off x="2303519" y="200588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spotlight feature in the newsletter (Content Writer)</a:t>
            </a:r>
          </a:p>
        </p:txBody>
      </p:sp>
    </p:spTree>
    <p:extLst>
      <p:ext uri="{BB962C8B-B14F-4D97-AF65-F5344CB8AC3E}">
        <p14:creationId xmlns:p14="http://schemas.microsoft.com/office/powerpoint/2010/main" val="297890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Editorial on Office Solutions (5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41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45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965181"/>
            <a:chOff x="273122" y="997443"/>
            <a:chExt cx="914400" cy="1714380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476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#42 Story</a:t>
              </a:r>
            </a:p>
            <a:p>
              <a:pPr algn="ctr"/>
              <a:r>
                <a:rPr lang="fr-FR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Innovative Office </a:t>
              </a:r>
              <a:r>
                <a:rPr lang="fr-FR" sz="1000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Furniture</a:t>
              </a:r>
              <a:r>
                <a:rPr lang="fr-FR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Solutions Article (5 points)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editorial on the need for specialized and customized office solutions (Editorial Writer)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2263091" y="1391976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editorial in the newsletter (Editorial Writer)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Spotlight (3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write article on innovative office furniture solutions (Customer)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385817" y="2605303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article in the newsletter (Customer)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customer satisfaction survey link in the newsletter (Customer Service Representative)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notable client for customer spotlight (Marketing team member)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4588" y="468476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customer spotlight feature (Marketing team member)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1227439" y="592228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customer reviews and ratings in the newsletter (Sales Representative)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9" y="518804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Collect customer reviews and ratings for CO's products (Sales Representative)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72117"/>
            <a:chOff x="273122" y="997443"/>
            <a:chExt cx="914400" cy="1641836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4034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Satisfaction Survey Link (2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Reviews and Ratings (7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3" name="Flowchart: Process 42">
            <a:extLst>
              <a:ext uri="{FF2B5EF4-FFF2-40B4-BE49-F238E27FC236}">
                <a16:creationId xmlns:a16="http://schemas.microsoft.com/office/drawing/2014/main" id="{EE3EABA8-39F5-8BE7-536D-A7953DC50EA2}"/>
              </a:ext>
            </a:extLst>
          </p:cNvPr>
          <p:cNvSpPr/>
          <p:nvPr/>
        </p:nvSpPr>
        <p:spPr>
          <a:xfrm>
            <a:off x="2302323" y="398678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customer spotlight feature in the newsletter (Marketing team member)</a:t>
            </a:r>
          </a:p>
        </p:txBody>
      </p:sp>
    </p:spTree>
    <p:extLst>
      <p:ext uri="{BB962C8B-B14F-4D97-AF65-F5344CB8AC3E}">
        <p14:creationId xmlns:p14="http://schemas.microsoft.com/office/powerpoint/2010/main" val="254534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CEO Welcome Note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7588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Testimonial (3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welcome note (PO)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1197430" y="153793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CEO image (DT)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068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Testimonials (5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customer testimonials (DT)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1217690" y="2572552"/>
            <a:ext cx="1081811" cy="20005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testimonial (DT)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Insert survey link in newsletter (DT)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1197429" y="358886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survey link to ensure functionality (DT)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testimonials from satisfied customers (DT)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4588" y="468476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and format testimonials for inclusion (DT)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1227439" y="592228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and format FAQs section (DT)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9" y="518804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common FAQs about CO's products and services (DT)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Include Survey Link (3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FAQs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04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CEO Welcome Note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7588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Testimonial (3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welcome note (PO)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3417362" y="153959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CEO image (DT)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068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Testimonials (5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customer testimonials (DT)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1217690" y="2572552"/>
            <a:ext cx="1081811" cy="20005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testimonial (DT)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3417362" y="316271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Insert survey link in newsletter (DT)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1197429" y="358886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survey link to ensure functionality (DT)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3448876" y="427965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testimonials from satisfied customers (DT)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4588" y="468476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and format testimonials for inclusion (DT)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1227439" y="592228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and format FAQs section (DT)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3448876" y="530893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common FAQs about CO's products and services (DT)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Include Survey Link (3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FAQs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46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CEO Welcome Note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7588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Testimonial (3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3428907" y="107583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welcome note (PO)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7046890" y="154915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CEO image (DT)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068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Testimonials (5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3417361" y="2045767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customer testimonials (DT)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3437695" y="2589627"/>
            <a:ext cx="1081811" cy="20005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testimonial (DT)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6947824" y="310365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Insert survey link in newsletter (DT)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3444622" y="3579626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survey link to ensure functionality (DT)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6939412" y="426480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testimonials from satisfied customers (DT)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4588" y="468476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and format testimonials for inclusion (DT)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3398888" y="582412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and format FAQs section (DT)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6947824" y="5308849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common FAQs about CO's products and services (DT)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Include Survey Link (3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FAQs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12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CEO Welcome Note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7588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Testimonial (3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7046889" y="108390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welcome note (PO)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7046890" y="154915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CEO image (DT)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068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Testimonials (5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7005551" y="214816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customer testimonials (DT)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3437695" y="2589627"/>
            <a:ext cx="1081811" cy="20005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testimonial (DT)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6947824" y="310365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Insert survey link in newsletter (DT)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3444622" y="3579626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survey link to ensure functionality (DT)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6939412" y="426480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testimonials from satisfied customers (DT)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3499425" y="472171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and format testimonials for inclusion (DT)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7898243" y="602194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and format FAQs section (DT)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6947824" y="5308849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common FAQs about CO's products and services (DT)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Include Survey Link (3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FAQs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250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CEO Welcome Note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7588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Testimonial (3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7046889" y="108390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welcome note (PO)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7046890" y="154915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CEO image (DT)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068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Feature Testimonials (5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7005551" y="214816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customer testimonials (DT)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6950133" y="2682552"/>
            <a:ext cx="1081811" cy="20005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testimonial (DT)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6947824" y="310365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Insert survey link in newsletter (DT)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7046888" y="360728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survey link to ensure functionality (DT)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6939412" y="426480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testimonials from satisfied customers (DT)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7772400" y="473922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and format testimonials for inclusion (DT)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7898243" y="602194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Draft and format FAQs section (DT)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6947824" y="5308849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common FAQs about CO's products and services (DT)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Include Survey Link (3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25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FAQs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02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965181"/>
            <a:chOff x="273122" y="997443"/>
            <a:chExt cx="914400" cy="1714382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476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Upcoming Product Launches and Innovations (8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15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CO's Awards and Accolades (9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upcoming product launches and innovations (Marketing team member)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2259930" y="109457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upcoming product releases (Marketing team member)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Feedback/Commentary Text Box Design (2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Compile list of CO's awards and accolades (Marketing team member)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415072" y="2084838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highlighting awards and accolades (Marketing team member)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9694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Brainstorm and compile tips for remote team collaboration and communication (Marketing team member)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2327723" y="336758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remote teamwork tips (Marketing team member)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feedback/commentary text box (UI/UX Designer)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34367" y="5325199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visually appealing graphics and layouts (Graphic Designer)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1126005"/>
            <a:chOff x="273122" y="997443"/>
            <a:chExt cx="914400" cy="1901742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86607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6634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Tips for Remote Team Collaboration and Communication (3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Newsletter Graphics and Layouts (4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33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#16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Social Media Buttons in Footer (1 point)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16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929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#17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Infographic Design (4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it-IT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social media buttons in footer (Social Media Manager)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#19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Inquiries Section (2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visually appealing infographic (Graphic Designer)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compile information on ergonomic accessories (Content Writer)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2309250" y="355275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ergonomic accessories (Content Writer)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Compile common customer inquiries and concerns (Customer Service Representative)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309249" y="4276711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addressing customer inquiries (Customer Service Representative)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8" y="534344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Create "Question of the Week" section content (Content Writer)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35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#18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Ergonomic Accessories Section (4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#20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Question of the Week Section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526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Special Promotion for Inaugural Edition (5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21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25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Upcoming Sales and Promotions Section (3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 and design special promotion (Marketing team member)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62020" cy="1164100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3480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Community Involvement and Charitable Initiatives Spotlight (9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upcoming sales and promotions (Marketing team member)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318486" y="2157639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Write section on upcoming sales and promotions (Marketing team member)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industry trends and insights (Content Writer)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2362847" y="3353332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Write section on industry trends and insights (Content Writer)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9694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community involvement and charitable initiatives (Marketing team member)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341756" y="4286780"/>
            <a:ext cx="1081811" cy="9694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spotlight on CO's community involvement and charitable initiatives (Marketing team member)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2362847" y="555728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industry news and updates (Customer)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30455" y="551488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industry news and updates (Customer)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72117"/>
            <a:chOff x="273122" y="997443"/>
            <a:chExt cx="914400" cy="1641836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4034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Industry Trends and Insights Section (10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Industry News and Updates Section (2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11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929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#26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Banner Design (3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26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#27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CO's Commitment to Sustainability Section (5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banner with company logo and name (UI/UX Designer)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8822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#29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Social Media Visuals (4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on CO's sustainability initiatives (Marketing team member)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318486" y="2137059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CO's commitment to sustainability (Marketing team member)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Collect customer success stories (Sales Representative)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2309250" y="349785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customer success stories section (Sales Representative)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eye-catching visuals for social media sharing (Graphic Designer)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1227439" y="592228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Add three brief images of top products (Marketing team member)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9" y="518804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Design footer with key information and links (Marketing team member)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35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#28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Success Stories (10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822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#30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Footer Creation (2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3" name="Flowchart: Process 42">
            <a:extLst>
              <a:ext uri="{FF2B5EF4-FFF2-40B4-BE49-F238E27FC236}">
                <a16:creationId xmlns:a16="http://schemas.microsoft.com/office/drawing/2014/main" id="{FA6CF8E7-E5E8-8F52-85BB-DBC3E9B0021D}"/>
              </a:ext>
            </a:extLst>
          </p:cNvPr>
          <p:cNvSpPr/>
          <p:nvPr/>
        </p:nvSpPr>
        <p:spPr>
          <a:xfrm>
            <a:off x="2400539" y="5181827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Add Twitter and "Facebook like" buttons (Marketing team member)</a:t>
            </a:r>
          </a:p>
        </p:txBody>
      </p:sp>
      <p:sp>
        <p:nvSpPr>
          <p:cNvPr id="34" name="Flowchart: Process 42">
            <a:extLst>
              <a:ext uri="{FF2B5EF4-FFF2-40B4-BE49-F238E27FC236}">
                <a16:creationId xmlns:a16="http://schemas.microsoft.com/office/drawing/2014/main" id="{CF324B6B-7153-56B8-F795-3DCD45B831D2}"/>
              </a:ext>
            </a:extLst>
          </p:cNvPr>
          <p:cNvSpPr/>
          <p:nvPr/>
        </p:nvSpPr>
        <p:spPr>
          <a:xfrm>
            <a:off x="2400538" y="5903407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Include CO's phone number, address, and unsubscribe link (Marketing team member)</a:t>
            </a:r>
          </a:p>
        </p:txBody>
      </p:sp>
    </p:spTree>
    <p:extLst>
      <p:ext uri="{BB962C8B-B14F-4D97-AF65-F5344CB8AC3E}">
        <p14:creationId xmlns:p14="http://schemas.microsoft.com/office/powerpoint/2010/main" val="30128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Office Productivity Tips Section (7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31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35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#32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Upcoming Events and Trade Shows Section (8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compile office productivity tips (Content Writer)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2279240" y="133488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office productivity tips (Content Writer)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72343"/>
            <a:chOff x="273122" y="997443"/>
            <a:chExt cx="914400" cy="1639594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401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Customizable Furniture Examples (4 points))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Gather information about upcoming events and trade shows (Marketing team member)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418144" y="225194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upcoming events and trade shows (Marketing team member)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100-word product review of the new Flexi-light (Content Writer)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Compile examples of CO's customizable office furniture options (Customer)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304795" y="4520107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Include examples of customizable office furniture options in the newsletter (Customer)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2342298" y="5614148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ergonomic chair selection tips (Content Writer)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9" y="518804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compile ergonomic chair selection tips (Content Writer)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43413"/>
            <a:chOff x="273122" y="997443"/>
            <a:chExt cx="914400" cy="1593357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8836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Flexi-light Product Review (4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Ergonomic Chair Selection Tips (3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94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#36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Ottawa Store Opening Blurb (6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36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40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897046"/>
            <a:chOff x="273122" y="997443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2026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#37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Office Decor Ideas Section (10 points)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blurb about the opening of the Ottawa store (Marketing team members)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2278719" y="1105214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blurb about the Ottawa store opening in the newsletter (Marketing team members)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#39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 Employee Spotlight Feature (8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compile office decor ideas and inspiration (Content Writer)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309250" y="2282636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office decor ideas and inspiration (Content Writer)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Tech Tip on "how to use Comments in PowerPoint" (Content Writer)</a:t>
            </a:r>
          </a:p>
        </p:txBody>
      </p:sp>
      <p:sp>
        <p:nvSpPr>
          <p:cNvPr id="7" name="Flowchart: Process 42">
            <a:extLst>
              <a:ext uri="{FF2B5EF4-FFF2-40B4-BE49-F238E27FC236}">
                <a16:creationId xmlns:a16="http://schemas.microsoft.com/office/drawing/2014/main" id="{3145C51A-0A7D-245C-550D-32D1FBF62152}"/>
              </a:ext>
            </a:extLst>
          </p:cNvPr>
          <p:cNvSpPr/>
          <p:nvPr/>
        </p:nvSpPr>
        <p:spPr>
          <a:xfrm>
            <a:off x="2309250" y="356064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Include Tech Tip in the newsletter (Content Writer)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CO employee for spotlight feature (Content Writer)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4588" y="468476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spotlight feature on selected CO employee (Content Writer)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2309250" y="5441960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section on customer loyalty rewards and programs (Marketing team member)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9" y="5188044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Compile information on customer loyalty rewards and programs (Marketing team member)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72117"/>
            <a:chOff x="273122" y="997443"/>
            <a:chExt cx="914400" cy="1641836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4034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#38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Tech Tip on PowerPoint Comments (4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#40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Loyalty Rewards Section (1 point)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3" name="Flowchart: Process 42">
            <a:extLst>
              <a:ext uri="{FF2B5EF4-FFF2-40B4-BE49-F238E27FC236}">
                <a16:creationId xmlns:a16="http://schemas.microsoft.com/office/drawing/2014/main" id="{D07C54A1-B722-1D81-920F-B97BFC73CAAC}"/>
              </a:ext>
            </a:extLst>
          </p:cNvPr>
          <p:cNvSpPr/>
          <p:nvPr/>
        </p:nvSpPr>
        <p:spPr>
          <a:xfrm>
            <a:off x="2299501" y="4118939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spotlight feature in the newsletter (Content Writer)</a:t>
            </a:r>
          </a:p>
        </p:txBody>
      </p:sp>
    </p:spTree>
    <p:extLst>
      <p:ext uri="{BB962C8B-B14F-4D97-AF65-F5344CB8AC3E}">
        <p14:creationId xmlns:p14="http://schemas.microsoft.com/office/powerpoint/2010/main" val="369442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- </a:t>
            </a:r>
            <a:r>
              <a:rPr lang="en-US" dirty="0">
                <a:solidFill>
                  <a:srgbClr val="00B050"/>
                </a:solidFill>
              </a:rPr>
              <a:t>Newsletter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33400"/>
          <a:ext cx="8839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97247" y="1005733"/>
            <a:ext cx="914400" cy="897045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4"/>
              <a:ext cx="855408" cy="1202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#41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Editorial on Office Solutions (5 points)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Stories </a:t>
            </a:r>
            <a:r>
              <a:rPr lang="en-US" dirty="0">
                <a:solidFill>
                  <a:srgbClr val="00B050"/>
                </a:solidFill>
              </a:rPr>
              <a:t>41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45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14823" y="2055621"/>
            <a:ext cx="914400" cy="965181"/>
            <a:chOff x="273122" y="997443"/>
            <a:chExt cx="914400" cy="1714380"/>
          </a:xfrm>
        </p:grpSpPr>
        <p:sp>
          <p:nvSpPr>
            <p:cNvPr id="165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4"/>
              <a:ext cx="855408" cy="1476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#42 Story</a:t>
              </a:r>
            </a:p>
            <a:p>
              <a:pPr algn="ctr"/>
              <a:r>
                <a:rPr lang="fr-FR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Innovative Office </a:t>
              </a:r>
              <a:r>
                <a:rPr lang="fr-FR" sz="1000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Furniture</a:t>
              </a:r>
              <a:r>
                <a:rPr lang="fr-FR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Solutions Article (5 points)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1143000" y="1044050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editorial on the need for specialized and customized office solutions (Editorial Writer)</a:t>
            </a:r>
          </a:p>
        </p:txBody>
      </p:sp>
      <p:sp>
        <p:nvSpPr>
          <p:cNvPr id="227" name="Flowchart: Process 42"/>
          <p:cNvSpPr/>
          <p:nvPr/>
        </p:nvSpPr>
        <p:spPr>
          <a:xfrm>
            <a:off x="2263091" y="1391976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editorial in the newsletter (Editorial Writer)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2903" y="4236904"/>
            <a:ext cx="914400" cy="944923"/>
            <a:chOff x="273122" y="997443"/>
            <a:chExt cx="914400" cy="1593357"/>
          </a:xfrm>
        </p:grpSpPr>
        <p:sp>
          <p:nvSpPr>
            <p:cNvPr id="26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#44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Spotlight (3 points)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1D3C329B-5B7A-4061-4F04-696B5B01E566}"/>
              </a:ext>
            </a:extLst>
          </p:cNvPr>
          <p:cNvSpPr/>
          <p:nvPr/>
        </p:nvSpPr>
        <p:spPr>
          <a:xfrm>
            <a:off x="1232778" y="206762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Research and write article on innovative office furniture solutions (Customer)</a:t>
            </a:r>
          </a:p>
        </p:txBody>
      </p:sp>
      <p:sp>
        <p:nvSpPr>
          <p:cNvPr id="5" name="Flowchart: Process 42">
            <a:extLst>
              <a:ext uri="{FF2B5EF4-FFF2-40B4-BE49-F238E27FC236}">
                <a16:creationId xmlns:a16="http://schemas.microsoft.com/office/drawing/2014/main" id="{E0F89BCF-786F-9BDD-2621-B56904AE2ED3}"/>
              </a:ext>
            </a:extLst>
          </p:cNvPr>
          <p:cNvSpPr/>
          <p:nvPr/>
        </p:nvSpPr>
        <p:spPr>
          <a:xfrm>
            <a:off x="2385817" y="2605303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article in the newsletter (Customer)</a:t>
            </a:r>
          </a:p>
        </p:txBody>
      </p:sp>
      <p:sp>
        <p:nvSpPr>
          <p:cNvPr id="6" name="Flowchart: Process 42">
            <a:extLst>
              <a:ext uri="{FF2B5EF4-FFF2-40B4-BE49-F238E27FC236}">
                <a16:creationId xmlns:a16="http://schemas.microsoft.com/office/drawing/2014/main" id="{F3FE81EE-19E5-74A9-306E-9BE4D0786493}"/>
              </a:ext>
            </a:extLst>
          </p:cNvPr>
          <p:cNvSpPr/>
          <p:nvPr/>
        </p:nvSpPr>
        <p:spPr>
          <a:xfrm>
            <a:off x="1197429" y="3123912"/>
            <a:ext cx="1081811" cy="8156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customer satisfaction survey link in the newsletter (Customer Service Representative)</a:t>
            </a:r>
          </a:p>
        </p:txBody>
      </p:sp>
      <p:sp>
        <p:nvSpPr>
          <p:cNvPr id="8" name="Flowchart: Process 42">
            <a:extLst>
              <a:ext uri="{FF2B5EF4-FFF2-40B4-BE49-F238E27FC236}">
                <a16:creationId xmlns:a16="http://schemas.microsoft.com/office/drawing/2014/main" id="{D17EB3E5-62AB-8B67-6C86-0DAFCF53895C}"/>
              </a:ext>
            </a:extLst>
          </p:cNvPr>
          <p:cNvSpPr/>
          <p:nvPr/>
        </p:nvSpPr>
        <p:spPr>
          <a:xfrm>
            <a:off x="1197429" y="424349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Select notable client for customer spotlight (Marketing team member)</a:t>
            </a:r>
          </a:p>
        </p:txBody>
      </p:sp>
      <p:sp>
        <p:nvSpPr>
          <p:cNvPr id="9" name="Flowchart: Process 42">
            <a:extLst>
              <a:ext uri="{FF2B5EF4-FFF2-40B4-BE49-F238E27FC236}">
                <a16:creationId xmlns:a16="http://schemas.microsoft.com/office/drawing/2014/main" id="{7805FED8-3A99-F3A5-5006-52EAC1417075}"/>
              </a:ext>
            </a:extLst>
          </p:cNvPr>
          <p:cNvSpPr/>
          <p:nvPr/>
        </p:nvSpPr>
        <p:spPr>
          <a:xfrm>
            <a:off x="2204588" y="468476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Write customer spotlight feature (Marketing team member)</a:t>
            </a:r>
          </a:p>
        </p:txBody>
      </p:sp>
      <p:sp>
        <p:nvSpPr>
          <p:cNvPr id="10" name="Flowchart: Process 42">
            <a:extLst>
              <a:ext uri="{FF2B5EF4-FFF2-40B4-BE49-F238E27FC236}">
                <a16:creationId xmlns:a16="http://schemas.microsoft.com/office/drawing/2014/main" id="{E0A657D9-803D-39FD-A0DE-0716CEED2067}"/>
              </a:ext>
            </a:extLst>
          </p:cNvPr>
          <p:cNvSpPr/>
          <p:nvPr/>
        </p:nvSpPr>
        <p:spPr>
          <a:xfrm>
            <a:off x="1227439" y="592228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customer reviews and ratings in the newsletter (Sales Representative)</a:t>
            </a:r>
          </a:p>
        </p:txBody>
      </p:sp>
      <p:sp>
        <p:nvSpPr>
          <p:cNvPr id="11" name="Flowchart: Process 42">
            <a:extLst>
              <a:ext uri="{FF2B5EF4-FFF2-40B4-BE49-F238E27FC236}">
                <a16:creationId xmlns:a16="http://schemas.microsoft.com/office/drawing/2014/main" id="{1CDD02E2-2194-6213-15C6-7D1FD2AC0944}"/>
              </a:ext>
            </a:extLst>
          </p:cNvPr>
          <p:cNvSpPr/>
          <p:nvPr/>
        </p:nvSpPr>
        <p:spPr>
          <a:xfrm>
            <a:off x="1227439" y="5188044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Collect customer reviews and ratings for CO's products (Sales Representative)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55B34-3DFD-9297-1EEB-CB06429CC971}"/>
              </a:ext>
            </a:extLst>
          </p:cNvPr>
          <p:cNvGrpSpPr/>
          <p:nvPr/>
        </p:nvGrpSpPr>
        <p:grpSpPr>
          <a:xfrm>
            <a:off x="185327" y="3103655"/>
            <a:ext cx="914400" cy="972117"/>
            <a:chOff x="273122" y="997443"/>
            <a:chExt cx="914400" cy="1641836"/>
          </a:xfrm>
        </p:grpSpPr>
        <p:sp>
          <p:nvSpPr>
            <p:cNvPr id="13" name="Flowchart: Process 42">
              <a:extLst>
                <a:ext uri="{FF2B5EF4-FFF2-40B4-BE49-F238E27FC236}">
                  <a16:creationId xmlns:a16="http://schemas.microsoft.com/office/drawing/2014/main" id="{97713001-6F27-6D69-04DA-B461214B1507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FA3E8-161C-8CE6-7995-D1A4F4E80342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4034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#43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Satisfaction Survey Link (2 points)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653271-82DB-C87E-F71B-E2BFFD2CC9F6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BF100E-3C22-E91F-CB4C-B0F2554AB93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43B87-CBAE-E23E-0BEC-E812CC206217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Oval 10">
                <a:extLst>
                  <a:ext uri="{FF2B5EF4-FFF2-40B4-BE49-F238E27FC236}">
                    <a16:creationId xmlns:a16="http://schemas.microsoft.com/office/drawing/2014/main" id="{F0139CFE-825F-9394-EFDD-55E8E1B37E81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136AC8-E1C7-4A29-2329-D2492716652C}"/>
              </a:ext>
            </a:extLst>
          </p:cNvPr>
          <p:cNvGrpSpPr/>
          <p:nvPr/>
        </p:nvGrpSpPr>
        <p:grpSpPr>
          <a:xfrm>
            <a:off x="214823" y="5331305"/>
            <a:ext cx="914400" cy="944923"/>
            <a:chOff x="273122" y="997443"/>
            <a:chExt cx="914400" cy="1593357"/>
          </a:xfrm>
        </p:grpSpPr>
        <p:sp>
          <p:nvSpPr>
            <p:cNvPr id="20" name="Flowchart: Process 42">
              <a:extLst>
                <a:ext uri="{FF2B5EF4-FFF2-40B4-BE49-F238E27FC236}">
                  <a16:creationId xmlns:a16="http://schemas.microsoft.com/office/drawing/2014/main" id="{AF12912D-FAE8-B060-D725-B8C2E2D4200A}"/>
                </a:ext>
              </a:extLst>
            </p:cNvPr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A850A-CD40-56BF-9972-B2787F725403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141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#45 Story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Customer Reviews and Ratings (7 points)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E8BF62-6F75-13C5-CC95-8F40286EC3ED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9637C2-4FBD-5CBF-42FF-4EF029B69716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83356B-92E4-4975-B541-0664DD43F7F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9AC491D0-9931-51B2-B53E-A04042530D7C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3" name="Flowchart: Process 42">
            <a:extLst>
              <a:ext uri="{FF2B5EF4-FFF2-40B4-BE49-F238E27FC236}">
                <a16:creationId xmlns:a16="http://schemas.microsoft.com/office/drawing/2014/main" id="{EE3EABA8-39F5-8BE7-536D-A7953DC50EA2}"/>
              </a:ext>
            </a:extLst>
          </p:cNvPr>
          <p:cNvSpPr/>
          <p:nvPr/>
        </p:nvSpPr>
        <p:spPr>
          <a:xfrm>
            <a:off x="2302323" y="398678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Include customer spotlight feature in the newsletter (Marketing team member)</a:t>
            </a:r>
          </a:p>
        </p:txBody>
      </p:sp>
    </p:spTree>
    <p:extLst>
      <p:ext uri="{BB962C8B-B14F-4D97-AF65-F5344CB8AC3E}">
        <p14:creationId xmlns:p14="http://schemas.microsoft.com/office/powerpoint/2010/main" val="4172627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oject - Newsletter&amp;quot;&quot;/&gt;&lt;property id=&quot;20307&quot; value=&quot;266&quot;/&gt;&lt;/object&gt;&lt;object type=&quot;3&quot; unique_id=&quot;10004&quot;&gt;&lt;property id=&quot;20148&quot; value=&quot;5&quot;/&gt;&lt;property id=&quot;20300&quot; value=&quot;Slide 2 - &amp;quot;Project - Newsletter&amp;quot;&quot;/&gt;&lt;property id=&quot;20307&quot; value=&quot;278&quot;/&gt;&lt;/object&gt;&lt;object type=&quot;3&quot; unique_id=&quot;10005&quot;&gt;&lt;property id=&quot;20148&quot; value=&quot;5&quot;/&gt;&lt;property id=&quot;20300&quot; value=&quot;Slide 3 - &amp;quot;Project - Newsletter&amp;quot;&quot;/&gt;&lt;property id=&quot;20307&quot; value=&quot;279&quot;/&gt;&lt;/object&gt;&lt;object type=&quot;3&quot; unique_id=&quot;10006&quot;&gt;&lt;property id=&quot;20148&quot; value=&quot;5&quot;/&gt;&lt;property id=&quot;20300&quot; value=&quot;Slide 4 - &amp;quot;Project - XXXXXX &amp;quot;&quot;/&gt;&lt;property id=&quot;20307&quot; value=&quot;268&quot;/&gt;&lt;/object&gt;&lt;object type=&quot;3&quot; unique_id=&quot;10007&quot;&gt;&lt;property id=&quot;20148&quot; value=&quot;5&quot;/&gt;&lt;property id=&quot;20300&quot; value=&quot;Slide 5 - &amp;quot;Project - XXXXXX &amp;quot;&quot;/&gt;&lt;property id=&quot;20307&quot; value=&quot;269&quot;/&gt;&lt;/object&gt;&lt;object type=&quot;3&quot; unique_id=&quot;10008&quot;&gt;&lt;property id=&quot;20148&quot; value=&quot;5&quot;/&gt;&lt;property id=&quot;20300&quot; value=&quot;Slide 6 - &amp;quot;Project - XXXXXX &amp;quot;&quot;/&gt;&lt;property id=&quot;20307&quot; value=&quot;275&quot;/&gt;&lt;/object&gt;&lt;object type=&quot;3&quot; unique_id=&quot;10009&quot;&gt;&lt;property id=&quot;20148&quot; value=&quot;5&quot;/&gt;&lt;property id=&quot;20300&quot; value=&quot;Slide 7 - &amp;quot;Project - XXXXXX &amp;quot;&quot;/&gt;&lt;property id=&quot;20307&quot; value=&quot;270&quot;/&gt;&lt;/object&gt;&lt;object type=&quot;3&quot; unique_id=&quot;10010&quot;&gt;&lt;property id=&quot;20148&quot; value=&quot;5&quot;/&gt;&lt;property id=&quot;20300&quot; value=&quot;Slide 8 - &amp;quot;Project - XXXXXX &amp;quot;&quot;/&gt;&lt;property id=&quot;20307&quot; value=&quot;276&quot;/&gt;&lt;/object&gt;&lt;object type=&quot;3&quot; unique_id=&quot;10011&quot;&gt;&lt;property id=&quot;20148&quot; value=&quot;5&quot;/&gt;&lt;property id=&quot;20300&quot; value=&quot;Slide 9 - &amp;quot;Project - XXXXXX &amp;quot;&quot;/&gt;&lt;property id=&quot;20307&quot; value=&quot;277&quot;/&gt;&lt;/object&gt;&lt;object type=&quot;3&quot; unique_id=&quot;10012&quot;&gt;&lt;property id=&quot;20148&quot; value=&quot;5&quot;/&gt;&lt;property id=&quot;20300&quot; value=&quot;Slide 10 - &amp;quot;Project - XXXXXX &amp;quot;&quot;/&gt;&lt;property id=&quot;20307&quot; value=&quot;271&quot;/&gt;&lt;/object&gt;&lt;object type=&quot;3&quot; unique_id=&quot;10013&quot;&gt;&lt;property id=&quot;20148&quot; value=&quot;5&quot;/&gt;&lt;property id=&quot;20300&quot; value=&quot;Slide 11 - &amp;quot;Project - XXXXXX 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Project - XXXXXX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Project - XXXXXX &amp;quot;&quot;/&gt;&lt;property id=&quot;20307&quot; value=&quot;274&quot;/&gt;&lt;/object&gt;&lt;/object&gt;&lt;object type=&quot;8&quot; unique_id=&quot;1003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3783</Words>
  <Application>Microsoft Office PowerPoint</Application>
  <PresentationFormat>On-screen Show (4:3)</PresentationFormat>
  <Paragraphs>642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Arial Narrow</vt:lpstr>
      <vt:lpstr>Calibri</vt:lpstr>
      <vt:lpstr>1_Office Theme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  <vt:lpstr>Project - Newsletter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2014-08-27T18:37:16Z</dcterms:created>
  <dcterms:modified xsi:type="dcterms:W3CDTF">2024-04-07T21:13:00Z</dcterms:modified>
</cp:coreProperties>
</file>