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66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623" autoAdjust="0"/>
    <p:restoredTop sz="72205" autoAdjust="0"/>
  </p:normalViewPr>
  <p:slideViewPr>
    <p:cSldViewPr snapToGrid="0" snapToObjects="1" showGuides="1">
      <p:cViewPr varScale="1">
        <p:scale>
          <a:sx n="96" d="100"/>
          <a:sy n="96" d="100"/>
        </p:scale>
        <p:origin x="876" y="78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CC7505-DB07-41B9-8336-3E0982DAABCB}" type="datetimeFigureOut">
              <a:rPr lang="en-CA" smtClean="0"/>
              <a:pPr/>
              <a:t>2023-04-26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FD3FF3-1FB7-4BD4-A047-B2E87418672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6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Figures_from_Fundamentals_of_Business_by_Skripa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0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r>
              <a:rPr lang="en-US" altLang="en-US" dirty="0">
                <a:latin typeface="Arial" panose="020B0604020202020204" pitchFamily="34" charset="0"/>
              </a:rPr>
              <a:t>Photo CC BY 4.0. Retrieved from: </a:t>
            </a:r>
            <a:r>
              <a:rPr lang="en-US" altLang="en-US" u="sng" dirty="0">
                <a:latin typeface="Arial" panose="020B0604020202020204" pitchFamily="34" charset="0"/>
                <a:hlinkClick r:id="rId3"/>
              </a:rPr>
              <a:t>https://commons.wikimedia.org/wiki/Category:Figures_from_Fundamentals_of_Business_by_Skripak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‘Fundamentals of Business: Canadian Edition’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All icons from the Noun Project (https://thenounproject.com/)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Sources: https://www.google.com/url?sa=i&amp;rct=j&amp;q=&amp;esrc=s&amp;source=images&amp;cd=&amp;ved=2ahUKEwimp-f8h4fiAhVNu54KHbTRAbcQjRx6BAgBEAU&amp;url=%2Furl%3Fsa%3Di%26rct%3Dj%26q%3D%26esrc%3Ds%26source%3Dimages%26cd%3D%26ved%3D%26url%3Dhttp%253A%252F%252Fnayeems.com%252F2015%252F05%252F28%252Fporters-five-forces-analyzing-the-competition%252F%26psig%3DAOvVaw0UQ39mk2V6yxFYYzDG2vt1%26ust%3D1557237374446140&amp;psig=AOvVaw0UQ39mk2V6yxFYYzDG2vt1&amp;ust=1557237374446140</a:t>
            </a:r>
          </a:p>
          <a:p>
            <a:endParaRPr lang="en-US" i="0" dirty="0"/>
          </a:p>
          <a:p>
            <a:r>
              <a:rPr lang="en-US" i="0" dirty="0"/>
              <a:t>https://www.google.com/url?sa=i&amp;rct=j&amp;q=&amp;esrc=s&amp;source=images&amp;cd=&amp;cad=rja&amp;uact=8&amp;ved=2ahUKEwiF8u32iIfiAhUEsp4KHUDGB-EQjRx6BAgBEAU&amp;url=http%3A%2F%2Fnexightgroup.com%2Fusing-swot-analysis-to-plan-an-uncertain-future-and-increase-organizational-effectiveness%2F&amp;psig=AOvVaw12bKpmPnGKBLZia7A18Hjz&amp;ust=1557237699558652</a:t>
            </a:r>
          </a:p>
          <a:p>
            <a:endParaRPr lang="en-US" i="0" dirty="0"/>
          </a:p>
          <a:p>
            <a:endParaRPr lang="en-US" i="0" dirty="0"/>
          </a:p>
          <a:p>
            <a:r>
              <a:rPr lang="en-US" i="0" dirty="0"/>
              <a:t>https://i0.wp.com/www.business-to-you.com/wp-content/uploads/2016/12/PESTEL-analysis-updated.png</a:t>
            </a:r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4123" indent="-524123">
              <a:buFont typeface="+mj-lt"/>
              <a:buAutoNum type="arabicPeriod"/>
            </a:pPr>
            <a:r>
              <a:rPr lang="en-CA" dirty="0"/>
              <a:t>Relevant if you are potential business owner(e.g., freelance event planning, web design, etc.)</a:t>
            </a:r>
          </a:p>
          <a:p>
            <a:pPr marL="524123" indent="-524123">
              <a:buFont typeface="+mj-lt"/>
              <a:buAutoNum type="arabicPeriod"/>
            </a:pPr>
            <a:r>
              <a:rPr lang="en-CA" dirty="0"/>
              <a:t>Relevant if you will be preparing or understanding the </a:t>
            </a:r>
            <a:r>
              <a:rPr lang="en-CA" b="1" dirty="0"/>
              <a:t>business case </a:t>
            </a:r>
            <a:r>
              <a:rPr lang="en-CA" dirty="0"/>
              <a:t>for a project</a:t>
            </a:r>
          </a:p>
          <a:p>
            <a:pPr marL="524123" indent="-524123">
              <a:buFont typeface="+mj-lt"/>
              <a:buAutoNum type="arabicPeriod"/>
            </a:pPr>
            <a:r>
              <a:rPr lang="en-CA" dirty="0"/>
              <a:t>Relevant if you will be managing a project:</a:t>
            </a:r>
          </a:p>
          <a:p>
            <a:pPr marL="1281189" lvl="1" indent="-524123">
              <a:buFont typeface="+mj-lt"/>
              <a:buAutoNum type="alphaLcParenR"/>
            </a:pPr>
            <a:r>
              <a:rPr lang="en-CA" b="1" dirty="0"/>
              <a:t>Cost management: </a:t>
            </a:r>
            <a:r>
              <a:rPr lang="en-CA" dirty="0"/>
              <a:t>Project costs may represent revenues or expenses, depending on the type (role) of project participant</a:t>
            </a:r>
          </a:p>
          <a:p>
            <a:pPr marL="1281189" lvl="1" indent="-524123">
              <a:buFont typeface="+mj-lt"/>
              <a:buAutoNum type="alphaLcParenR"/>
            </a:pPr>
            <a:r>
              <a:rPr lang="en-CA" b="1" dirty="0"/>
              <a:t>Stakeholder management: </a:t>
            </a:r>
            <a:r>
              <a:rPr lang="en-CA" dirty="0"/>
              <a:t>Your key stakeholders may be managing their own stakeholders, which affects you indirectly</a:t>
            </a:r>
          </a:p>
          <a:p>
            <a:pPr marL="1281189" lvl="1" indent="-524123">
              <a:buFont typeface="+mj-lt"/>
              <a:buAutoNum type="alphaLcParenR" startAt="3"/>
            </a:pPr>
            <a:r>
              <a:rPr lang="en-CA" b="1" dirty="0"/>
              <a:t>Enterprise environmental factors (EEFs)</a:t>
            </a:r>
          </a:p>
          <a:p>
            <a:pPr marL="1630604" lvl="2" indent="-465887">
              <a:buFont typeface="Arial" panose="020B0604020202020204" pitchFamily="34" charset="0"/>
              <a:buChar char="•"/>
            </a:pPr>
            <a:r>
              <a:rPr lang="en-CA" dirty="0"/>
              <a:t>Structures &amp; practices in various functional areas may influence project planning/decision-making/ execution (</a:t>
            </a:r>
            <a:r>
              <a:rPr lang="en-CA" i="1" dirty="0"/>
              <a:t>internal</a:t>
            </a:r>
            <a:r>
              <a:rPr lang="en-CA" dirty="0"/>
              <a:t> EEFs)</a:t>
            </a:r>
          </a:p>
          <a:p>
            <a:pPr marL="1630604" lvl="2" indent="-465887">
              <a:buFont typeface="Arial" panose="020B0604020202020204" pitchFamily="34" charset="0"/>
              <a:buChar char="•"/>
            </a:pPr>
            <a:r>
              <a:rPr lang="en-CA" dirty="0"/>
              <a:t>External forces such as economic conditions may influence project planning/decision-making/ execution (</a:t>
            </a:r>
            <a:r>
              <a:rPr lang="en-CA" i="1" dirty="0"/>
              <a:t>external</a:t>
            </a:r>
            <a:r>
              <a:rPr lang="en-CA" dirty="0"/>
              <a:t> EEFs)</a:t>
            </a:r>
          </a:p>
          <a:p>
            <a:pPr marL="1281189" lvl="1" indent="-524123">
              <a:buFont typeface="+mj-lt"/>
              <a:buAutoNum type="alphaLcParenR" startAt="4"/>
            </a:pPr>
            <a:r>
              <a:rPr lang="en-CA" b="1" dirty="0"/>
              <a:t>Risk management: </a:t>
            </a:r>
            <a:r>
              <a:rPr lang="en-CA" dirty="0"/>
              <a:t>Budget pressures, stakeholder influences, EEFs are potential risks in projects </a:t>
            </a:r>
          </a:p>
          <a:p>
            <a:pPr marL="757066" lvl="1"/>
            <a:endParaRPr lang="en-CA" sz="3300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07789-A50A-E743-A30D-079D6154DB19}" type="datetime2">
              <a:rPr lang="en-CA"/>
              <a:pPr>
                <a:defRPr/>
              </a:pPr>
              <a:t>Wednesday, April 26, 2023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98FC96-D120-7642-8797-E62AB707996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9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1" y="490806"/>
            <a:ext cx="6381023" cy="79785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1" y="1536192"/>
            <a:ext cx="7485035" cy="379572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CED753-E26C-48CD-8810-690417EFF2B3}" type="datetimeFigureOut">
              <a:rPr lang="en-US" smtClean="0"/>
              <a:pPr/>
              <a:t>4/26/2023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6612B7-B374-403A-8482-4E25514FF41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Wednesday, April 26, 2023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478310D-B237-A84F-8EF7-AA00BDBB9F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2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wmf"/><Relationship Id="rId3" Type="http://schemas.openxmlformats.org/officeDocument/2006/relationships/hyperlink" Target="https://www.youtube.com/watch?v=Aa3K9J2SLPc" TargetMode="External"/><Relationship Id="rId7" Type="http://schemas.openxmlformats.org/officeDocument/2006/relationships/image" Target="../media/image9.png"/><Relationship Id="rId12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OCnlArFuU-E" TargetMode="External"/><Relationship Id="rId11" Type="http://schemas.openxmlformats.org/officeDocument/2006/relationships/image" Target="../media/image12.wmf"/><Relationship Id="rId5" Type="http://schemas.openxmlformats.org/officeDocument/2006/relationships/hyperlink" Target="https://www.wordstream.com/blog/ws/2017/12/20/swot-analysis" TargetMode="External"/><Relationship Id="rId10" Type="http://schemas.openxmlformats.org/officeDocument/2006/relationships/package" Target="../embeddings/Microsoft_Word_Document.docx"/><Relationship Id="rId4" Type="http://schemas.openxmlformats.org/officeDocument/2006/relationships/hyperlink" Target="https://www.youtube.com/watch?v=9-NWhwskTO4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7314684" cy="228131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MGMT 6057 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contemporary business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2066" y="4421688"/>
            <a:ext cx="7660989" cy="921284"/>
          </a:xfrm>
        </p:spPr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3200" b="1"/>
              <a:t>Module 1b: </a:t>
            </a:r>
            <a:r>
              <a:rPr lang="en-CA" sz="3200" b="1" dirty="0"/>
              <a:t>foundations of business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60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Key terms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Business 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Functional areas of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External forces influencing business activities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Three tools for strategic analysis of a business, industry, </a:t>
            </a:r>
            <a:r>
              <a:rPr lang="en-CA"/>
              <a:t>and/or project</a:t>
            </a: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Relevance for project managers</a:t>
            </a:r>
          </a:p>
        </p:txBody>
      </p:sp>
    </p:spTree>
    <p:extLst>
      <p:ext uri="{BB962C8B-B14F-4D97-AF65-F5344CB8AC3E}">
        <p14:creationId xmlns:p14="http://schemas.microsoft.com/office/powerpoint/2010/main" val="8102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3953" y="1531136"/>
            <a:ext cx="8276094" cy="41838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Businesses provide </a:t>
            </a:r>
            <a:r>
              <a:rPr lang="en-US" altLang="en-US" i="1" dirty="0"/>
              <a:t>goods</a:t>
            </a:r>
            <a:r>
              <a:rPr lang="en-US" altLang="en-US" dirty="0"/>
              <a:t> and </a:t>
            </a:r>
            <a:r>
              <a:rPr lang="en-US" altLang="en-US" i="1" dirty="0"/>
              <a:t>services</a:t>
            </a:r>
            <a:r>
              <a:rPr lang="en-US" altLang="en-US" dirty="0"/>
              <a:t> to consumers for the purpose of making a profit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Revenue = income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Profit = revenue – expenses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Entrepreneurs: people who take business risk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Profit: the financial reward for taking risk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Non-profit organizations: are not profit-oriented but function similarly to businesses</a:t>
            </a:r>
          </a:p>
        </p:txBody>
      </p:sp>
    </p:spTree>
    <p:extLst>
      <p:ext uri="{BB962C8B-B14F-4D97-AF65-F5344CB8AC3E}">
        <p14:creationId xmlns:p14="http://schemas.microsoft.com/office/powerpoint/2010/main" val="7930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9482" y="1536192"/>
            <a:ext cx="7485035" cy="43686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Owners (shareholders)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Customers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stakeholders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Shareholders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Employees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Vendors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Others</a:t>
            </a:r>
          </a:p>
          <a:p>
            <a:pPr>
              <a:defRPr/>
            </a:pPr>
            <a:endParaRPr lang="en-US" altLang="en-US" dirty="0"/>
          </a:p>
        </p:txBody>
      </p:sp>
      <p:pic>
        <p:nvPicPr>
          <p:cNvPr id="4" name="Picture 4" descr="Customers getting coffee">
            <a:extLst>
              <a:ext uri="{FF2B5EF4-FFF2-40B4-BE49-F238E27FC236}">
                <a16:creationId xmlns:a16="http://schemas.microsoft.com/office/drawing/2014/main" id="{C702A149-2C2F-4761-8006-83FB3D34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945" y="4062713"/>
            <a:ext cx="38100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2EC810-CD57-40AC-B1D3-36DFD6A8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96" y="3688598"/>
            <a:ext cx="4169957" cy="3122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99" y="490806"/>
            <a:ext cx="6381023" cy="797859"/>
          </a:xfrm>
        </p:spPr>
        <p:txBody>
          <a:bodyPr>
            <a:normAutofit/>
          </a:bodyPr>
          <a:lstStyle/>
          <a:p>
            <a:r>
              <a:rPr lang="en-CA" dirty="0"/>
              <a:t>Functional areas of Business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E2812-32C0-4E83-B0D8-B82A8D6C2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482" y="1531136"/>
            <a:ext cx="7485035" cy="37957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Marketing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Accounting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Finance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Human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Information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107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75607-772F-4252-A720-83AC0ECA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87" y="3307093"/>
            <a:ext cx="4752775" cy="3301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11" y="936447"/>
            <a:ext cx="8710047" cy="635630"/>
          </a:xfrm>
        </p:spPr>
        <p:txBody>
          <a:bodyPr>
            <a:noAutofit/>
          </a:bodyPr>
          <a:lstStyle/>
          <a:p>
            <a:r>
              <a:rPr lang="en-CA" dirty="0"/>
              <a:t>External forces influencing Business activities </a:t>
            </a:r>
            <a:br>
              <a:rPr lang="en-CA" dirty="0"/>
            </a:br>
            <a:r>
              <a:rPr lang="en-CA" sz="2400" i="1" dirty="0"/>
              <a:t>(the ‘macro business environment’)</a:t>
            </a:r>
            <a:endParaRPr lang="en-CA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E2812-32C0-4E83-B0D8-B82A8D6C2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838" y="1769449"/>
            <a:ext cx="3704069" cy="22590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Economy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Government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Consumer trends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026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11" y="739075"/>
            <a:ext cx="8710047" cy="833002"/>
          </a:xfrm>
        </p:spPr>
        <p:txBody>
          <a:bodyPr>
            <a:noAutofit/>
          </a:bodyPr>
          <a:lstStyle/>
          <a:p>
            <a:r>
              <a:rPr lang="en-CA" dirty="0"/>
              <a:t>Three common strategic analysis tools: PESTLE, SWOT, porter’s five forces</a:t>
            </a:r>
            <a:endParaRPr lang="en-CA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E2812-32C0-4E83-B0D8-B82A8D6C2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411" y="1593407"/>
            <a:ext cx="8710047" cy="51774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600" b="1" dirty="0"/>
              <a:t>PESTLE</a:t>
            </a:r>
            <a:r>
              <a:rPr lang="en-CA" sz="2600" dirty="0"/>
              <a:t>: Political, economics, socio-cultural, technological, legal, environmental factors </a:t>
            </a:r>
            <a:br>
              <a:rPr lang="en-CA" sz="2600" dirty="0"/>
            </a:br>
            <a:r>
              <a:rPr lang="en-CA" sz="2000" dirty="0"/>
              <a:t>(see </a:t>
            </a:r>
            <a:r>
              <a:rPr lang="en-CA" sz="2000" dirty="0">
                <a:hlinkClick r:id="rId3"/>
              </a:rPr>
              <a:t>video</a:t>
            </a:r>
            <a:r>
              <a:rPr lang="en-CA" sz="2000" dirty="0"/>
              <a:t>,      )   </a:t>
            </a:r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600" b="1" dirty="0"/>
              <a:t>SWOT</a:t>
            </a:r>
            <a:r>
              <a:rPr lang="en-CA" sz="2600" dirty="0"/>
              <a:t>: Strengths, weaknesses, opportunities, threats </a:t>
            </a:r>
            <a:r>
              <a:rPr lang="en-CA" sz="2400" dirty="0"/>
              <a:t>(see </a:t>
            </a:r>
            <a:r>
              <a:rPr lang="en-CA" sz="2400" dirty="0">
                <a:hlinkClick r:id="rId4"/>
              </a:rPr>
              <a:t>video</a:t>
            </a:r>
            <a:r>
              <a:rPr lang="en-CA" sz="2400" dirty="0"/>
              <a:t>, </a:t>
            </a:r>
            <a:r>
              <a:rPr lang="en-CA" sz="2400" dirty="0">
                <a:hlinkClick r:id="rId5"/>
              </a:rPr>
              <a:t>article</a:t>
            </a:r>
            <a:r>
              <a:rPr lang="en-CA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600" b="1" dirty="0"/>
              <a:t>Porter’s Five Forces</a:t>
            </a:r>
            <a:r>
              <a:rPr lang="en-CA" sz="2600" dirty="0"/>
              <a:t>: Competitive rivalry, threat of new entrants, power of suppliers, power of buyers, threat of substitutes </a:t>
            </a:r>
            <a:r>
              <a:rPr lang="en-CA" sz="2400" dirty="0"/>
              <a:t>(see </a:t>
            </a:r>
            <a:r>
              <a:rPr lang="en-CA" sz="2400" dirty="0">
                <a:hlinkClick r:id="rId6"/>
              </a:rPr>
              <a:t>video</a:t>
            </a:r>
            <a:r>
              <a:rPr lang="en-CA" sz="2400" dirty="0"/>
              <a:t>,      )</a:t>
            </a:r>
            <a:endParaRPr lang="en-CA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794" y="4760281"/>
            <a:ext cx="2023557" cy="1917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352" y="5279348"/>
            <a:ext cx="1717632" cy="1414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1013" y="5091092"/>
            <a:ext cx="1597854" cy="1711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8A21E-F6C0-468D-ACA5-BB0A51B858CA}"/>
              </a:ext>
            </a:extLst>
          </p:cNvPr>
          <p:cNvSpPr txBox="1"/>
          <p:nvPr/>
        </p:nvSpPr>
        <p:spPr>
          <a:xfrm>
            <a:off x="49648" y="5981313"/>
            <a:ext cx="2559879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i="1" dirty="0"/>
              <a:t>NOTE: To view the embedded Word files on this slide, switch to slide editor (not slideshow!) mode and double-click on the icons.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65290"/>
              </p:ext>
            </p:extLst>
          </p:nvPr>
        </p:nvGraphicFramePr>
        <p:xfrm>
          <a:off x="2142565" y="2491349"/>
          <a:ext cx="537882" cy="45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0" imgW="914400" imgH="771480" progId="Word.Document.12">
                  <p:embed/>
                </p:oleObj>
              </mc:Choice>
              <mc:Fallback>
                <p:oleObj name="Document" showAsIcon="1" r:id="rId10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2565" y="2491349"/>
                        <a:ext cx="537882" cy="45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07380"/>
              </p:ext>
            </p:extLst>
          </p:nvPr>
        </p:nvGraphicFramePr>
        <p:xfrm>
          <a:off x="5472953" y="4522489"/>
          <a:ext cx="614082" cy="51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2" imgW="914400" imgH="771480" progId="Word.Document.12">
                  <p:embed/>
                </p:oleObj>
              </mc:Choice>
              <mc:Fallback>
                <p:oleObj name="Document" showAsIcon="1" r:id="rId12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2953" y="4522489"/>
                        <a:ext cx="614082" cy="51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4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667" y="657636"/>
            <a:ext cx="6881181" cy="421568"/>
          </a:xfrm>
        </p:spPr>
        <p:txBody>
          <a:bodyPr>
            <a:noAutofit/>
          </a:bodyPr>
          <a:lstStyle/>
          <a:p>
            <a:r>
              <a:rPr lang="en-CA" dirty="0"/>
              <a:t>Relevance for project managers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E2812-32C0-4E83-B0D8-B82A8D6C2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6410" y="1330719"/>
            <a:ext cx="8700457" cy="51920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Relevant if you are potential business owner(e.g., freelance event planning, web design, etc.)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Relevant if you will be preparing or understanding the business case for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Relevant if you will be managing a project: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CA" dirty="0"/>
              <a:t>Cost management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CA" dirty="0"/>
              <a:t>Stakeholder management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CA" dirty="0"/>
              <a:t>Enterprise environmental factors (EEFs)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CA" dirty="0"/>
              <a:t>Risk Management</a:t>
            </a:r>
          </a:p>
          <a:p>
            <a:pPr marL="1257300" lvl="1" indent="-514350">
              <a:buFont typeface="+mj-lt"/>
              <a:buAutoNum type="alphaLcParenR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6084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21&quot;&gt;&lt;object type=&quot;3&quot; unique_id=&quot;10022&quot;&gt;&lt;property id=&quot;20148&quot; value=&quot;5&quot;/&gt;&lt;property id=&quot;20300&quot; value=&quot;Slide 1 - &amp;quot;MGMT 6055 Project Scope &amp;amp; requirements&amp;quot;&quot;/&gt;&lt;property id=&quot;20307&quot; value=&quot;259&quot;/&gt;&lt;/object&gt;&lt;object type=&quot;3&quot; unique_id=&quot;10023&quot;&gt;&lt;property id=&quot;20148&quot; value=&quot;5&quot;/&gt;&lt;property id=&quot;20300&quot; value=&quot;Slide 2 - &amp;quot;Objectives&amp;quot;&quot;/&gt;&lt;property id=&quot;20307&quot; value=&quot;260&quot;/&gt;&lt;/object&gt;&lt;object type=&quot;3&quot; unique_id=&quot;10024&quot;&gt;&lt;property id=&quot;20148&quot; value=&quot;5&quot;/&gt;&lt;property id=&quot;20300&quot; value=&quot;Slide 3 - &amp;quot;Who am I … ???&amp;quot;&quot;/&gt;&lt;property id=&quot;20307&quot; value=&quot;261&quot;/&gt;&lt;/object&gt;&lt;object type=&quot;3&quot; unique_id=&quot;10025&quot;&gt;&lt;property id=&quot;20148&quot; value=&quot;5&quot;/&gt;&lt;property id=&quot;20300&quot; value=&quot;Slide 4 - &amp;quot;Office Hours&amp;quot;&quot;/&gt;&lt;property id=&quot;20307&quot; value=&quot;262&quot;/&gt;&lt;/object&gt;&lt;object type=&quot;3&quot; unique_id=&quot;10026&quot;&gt;&lt;property id=&quot;20148&quot; value=&quot;5&quot;/&gt;&lt;property id=&quot;20300&quot; value=&quot;Slide 5 - &amp;quot;My Role&amp;quot;&quot;/&gt;&lt;property id=&quot;20307&quot; value=&quot;263&quot;/&gt;&lt;/object&gt;&lt;object type=&quot;3&quot; unique_id=&quot;10027&quot;&gt;&lt;property id=&quot;20148&quot; value=&quot;5&quot;/&gt;&lt;property id=&quot;20300&quot; value=&quot;Slide 6 - &amp;quot;Who are you..??&amp;quot;&quot;/&gt;&lt;property id=&quot;20307&quot; value=&quot;264&quot;/&gt;&lt;/object&gt;&lt;object type=&quot;3&quot; unique_id=&quot;10028&quot;&gt;&lt;property id=&quot;20148&quot; value=&quot;5&quot;/&gt;&lt;property id=&quot;20300&quot; value=&quot;Slide 7 - &amp;quot;What is project management.?&amp;quot;&quot;/&gt;&lt;property id=&quot;20307&quot; value=&quot;265&quot;/&gt;&lt;/object&gt;&lt;object type=&quot;3&quot; unique_id=&quot;10029&quot;&gt;&lt;property id=&quot;20148&quot; value=&quot;5&quot;/&gt;&lt;property id=&quot;20300&quot; value=&quot;Slide 8 - &amp;quot;What is project management.?&amp;quot;&quot;/&gt;&lt;property id=&quot;20307&quot; value=&quot;266&quot;/&gt;&lt;/object&gt;&lt;object type=&quot;3&quot; unique_id=&quot;10030&quot;&gt;&lt;property id=&quot;20148&quot; value=&quot;5&quot;/&gt;&lt;property id=&quot;20300&quot; value=&quot;Slide 9 - &amp;quot;Median Salaries for Project Managers - Top Countries&amp;quot;&quot;/&gt;&lt;property id=&quot;20307&quot; value=&quot;267&quot;/&gt;&lt;/object&gt;&lt;object type=&quot;3&quot; unique_id=&quot;10031&quot;&gt;&lt;property id=&quot;20148&quot; value=&quot;5&quot;/&gt;&lt;property id=&quot;20300&quot; value=&quot;Slide 10 - &amp;quot;About the Course: CIS and Course Schedule&amp;quot;&quot;/&gt;&lt;property id=&quot;20307&quot; value=&quot;268&quot;/&gt;&lt;/object&gt;&lt;object type=&quot;3&quot; unique_id=&quot;10032&quot;&gt;&lt;property id=&quot;20148&quot; value=&quot;5&quot;/&gt;&lt;property id=&quot;20300&quot; value=&quot;Slide 11 - &amp;quot;Evaluation&amp;quot;&quot;/&gt;&lt;property id=&quot;20307&quot; value=&quot;269&quot;/&gt;&lt;/object&gt;&lt;object type=&quot;3&quot; unique_id=&quot;10033&quot;&gt;&lt;property id=&quot;20148&quot; value=&quot;5&quot;/&gt;&lt;property id=&quot;20300&quot; value=&quot;Slide 12 - &amp;quot;Evaluations&amp;quot;&quot;/&gt;&lt;property id=&quot;20307&quot; value=&quot;270&quot;/&gt;&lt;/object&gt;&lt;object type=&quot;3&quot; unique_id=&quot;10034&quot;&gt;&lt;property id=&quot;20148&quot; value=&quot;5&quot;/&gt;&lt;property id=&quot;20300&quot; value=&quot;Slide 13 - &amp;quot;Two Course Text Books&amp;quot;&quot;/&gt;&lt;property id=&quot;20307&quot; value=&quot;271&quot;/&gt;&lt;/object&gt;&lt;object type=&quot;3&quot; unique_id=&quot;10035&quot;&gt;&lt;property id=&quot;20148&quot; value=&quot;5&quot;/&gt;&lt;property id=&quot;20300&quot; value=&quot;Slide 14 - &amp;quot;My Expectations&amp;quot;&quot;/&gt;&lt;property id=&quot;20307&quot; value=&quot;272&quot;/&gt;&lt;/object&gt;&lt;object type=&quot;3&quot; unique_id=&quot;10036&quot;&gt;&lt;property id=&quot;20148&quot; value=&quot;5&quot;/&gt;&lt;property id=&quot;20300&quot; value=&quot;Slide 15 - &amp;quot;My Expectations&amp;quot;&quot;/&gt;&lt;property id=&quot;20307&quot; value=&quot;273&quot;/&gt;&lt;/object&gt;&lt;object type=&quot;3&quot; unique_id=&quot;10037&quot;&gt;&lt;property id=&quot;20148&quot; value=&quot;5&quot;/&gt;&lt;property id=&quot;20300&quot; value=&quot;Slide 16 - &amp;quot;Things to think about&amp;quot;&quot;/&gt;&lt;property id=&quot;20307&quot; value=&quot;274&quot;/&gt;&lt;/object&gt;&lt;object type=&quot;3&quot; unique_id=&quot;10038&quot;&gt;&lt;property id=&quot;20148&quot; value=&quot;5&quot;/&gt;&lt;property id=&quot;20300&quot; value=&quot;Slide 17 - &amp;quot;Academic Integrity&amp;quot;&quot;/&gt;&lt;property id=&quot;20307&quot; value=&quot;275&quot;/&gt;&lt;/object&gt;&lt;object type=&quot;3&quot; unique_id=&quot;10039&quot;&gt;&lt;property id=&quot;20148&quot; value=&quot;5&quot;/&gt;&lt;property id=&quot;20300&quot; value=&quot;Slide 18 - &amp;quot;What is an Academic Offence?&amp;quot;&quot;/&gt;&lt;property id=&quot;20307&quot; value=&quot;276&quot;/&gt;&lt;/object&gt;&lt;object type=&quot;3&quot; unique_id=&quot;10040&quot;&gt;&lt;property id=&quot;20148&quot; value=&quot;5&quot;/&gt;&lt;property id=&quot;20300&quot; value=&quot;Slide 19 - &amp;quot;Penalties for Academic Offences&amp;quot;&quot;/&gt;&lt;property id=&quot;20307&quot; value=&quot;277&quot;/&gt;&lt;/object&gt;&lt;object type=&quot;3&quot; unique_id=&quot;10041&quot;&gt;&lt;property id=&quot;20148&quot; value=&quot;5&quot;/&gt;&lt;property id=&quot;20300&quot; value=&quot;Slide 20 - &amp;quot;Cheating Includes  (but is not limited to…)&amp;quot;&quot;/&gt;&lt;property id=&quot;20307&quot; value=&quot;278&quot;/&gt;&lt;/object&gt;&lt;object type=&quot;3&quot; unique_id=&quot;10042&quot;&gt;&lt;property id=&quot;20148&quot; value=&quot;5&quot;/&gt;&lt;property id=&quot;20300&quot; value=&quot;Slide 21 - &amp;quot;Cheating Includes…&amp;quot;&quot;/&gt;&lt;property id=&quot;20307&quot; value=&quot;279&quot;/&gt;&lt;/object&gt;&lt;object type=&quot;3&quot; unique_id=&quot;10043&quot;&gt;&lt;property id=&quot;20148&quot; value=&quot;5&quot;/&gt;&lt;property id=&quot;20300&quot; value=&quot;Slide 22 - &amp;quot;Cheating Includes…&amp;quot;&quot;/&gt;&lt;property id=&quot;20307&quot; value=&quot;280&quot;/&gt;&lt;/object&gt;&lt;object type=&quot;3&quot; unique_id=&quot;10044&quot;&gt;&lt;property id=&quot;20148&quot; value=&quot;5&quot;/&gt;&lt;property id=&quot;20300&quot; value=&quot;Slide 23 - &amp;quot;Policies  (in FOL Content on our Course Site)&amp;quot;&quot;/&gt;&lt;property id=&quot;20307&quot; value=&quot;281&quot;/&gt;&lt;/object&gt;&lt;object type=&quot;3&quot; unique_id=&quot;10045&quot;&gt;&lt;property id=&quot;20148&quot; value=&quot;5&quot;/&gt;&lt;property id=&quot;20300&quot; value=&quot;Slide 24 - &amp;quot;Academic Integrity Module&amp;quot;&quot;/&gt;&lt;property id=&quot;20307&quot; value=&quot;282&quot;/&gt;&lt;/object&gt;&lt;object type=&quot;3&quot; unique_id=&quot;10046&quot;&gt;&lt;property id=&quot;20148&quot; value=&quot;5&quot;/&gt;&lt;property id=&quot;20300&quot; value=&quot;Slide 25 - &amp;quot;Citing the APA Way&amp;quot;&quot;/&gt;&lt;property id=&quot;20307&quot; value=&quot;283&quot;/&gt;&lt;/object&gt;&lt;object type=&quot;3&quot; unique_id=&quot;10047&quot;&gt;&lt;property id=&quot;20148&quot; value=&quot;5&quot;/&gt;&lt;property id=&quot;20300&quot; value=&quot;Slide 26 - &amp;quot;Citations Using APA Part 1: In-text citation&amp;quot;&quot;/&gt;&lt;property id=&quot;20307&quot; value=&quot;284&quot;/&gt;&lt;/object&gt;&lt;object type=&quot;3&quot; unique_id=&quot;10048&quot;&gt;&lt;property id=&quot;20148&quot; value=&quot;5&quot;/&gt;&lt;property id=&quot;20300&quot; value=&quot;Slide 27 - &amp;quot;Citations Using APA: Part 2: Reference Page at the end of the Assignment&amp;quot;&quot;/&gt;&lt;property id=&quot;20307&quot; value=&quot;285&quot;/&gt;&lt;/object&gt;&lt;object type=&quot;3&quot; unique_id=&quot;10049&quot;&gt;&lt;property id=&quot;20148&quot; value=&quot;5&quot;/&gt;&lt;property id=&quot;20300&quot; value=&quot;Slide 28 - &amp;quot;Citing Course Templates/ PowerPoints for Assignments&amp;quot;&quot;/&gt;&lt;property id=&quot;20307&quot; value=&quot;286&quot;/&gt;&lt;/object&gt;&lt;object type=&quot;3&quot; unique_id=&quot;10050&quot;&gt;&lt;property id=&quot;20148&quot; value=&quot;5&quot;/&gt;&lt;property id=&quot;20300&quot; value=&quot;Slide 29 - &amp;quot;Policies  (in FOL Content on our Course Site)&amp;quot;&quot;/&gt;&lt;property id=&quot;20307&quot; value=&quot;287&quot;/&gt;&lt;/object&gt;&lt;object type=&quot;3&quot; unique_id=&quot;10051&quot;&gt;&lt;property id=&quot;20148&quot; value=&quot;5&quot;/&gt;&lt;property id=&quot;20300&quot; value=&quot;Slide 30 - &amp;quot;Form Teams for the Course&amp;quot;&quot;/&gt;&lt;property id=&quot;20307&quot; value=&quot;288&quot;/&gt;&lt;/object&gt;&lt;object type=&quot;3&quot; unique_id=&quot;10052&quot;&gt;&lt;property id=&quot;20148&quot; value=&quot;5&quot;/&gt;&lt;property id=&quot;20300&quot; value=&quot;Slide 31 - &amp;quot;Your Task This Week&amp;quot;&quot;/&gt;&lt;property id=&quot;20307&quot; value=&quot;289&quot;/&gt;&lt;/object&gt;&lt;object type=&quot;3&quot; unique_id=&quot;10053&quot;&gt;&lt;property id=&quot;20148&quot; value=&quot;5&quot;/&gt;&lt;property id=&quot;20300&quot; value=&quot;Slide 32 - &amp;quot;Before Next Week’s Class&amp;quot;&quot;/&gt;&lt;property id=&quot;20307&quot; value=&quot;290&quot;/&gt;&lt;/object&gt;&lt;object type=&quot;3&quot; unique_id=&quot;10054&quot;&gt;&lt;property id=&quot;20148&quot; value=&quot;5&quot;/&gt;&lt;property id=&quot;20300&quot; value=&quot;Slide 33 - &amp;quot;Come to class with&amp;quot;&quot;/&gt;&lt;property id=&quot;20307&quot; value=&quot;291&quot;/&gt;&lt;/object&gt;&lt;object type=&quot;3&quot; unique_id=&quot;10055&quot;&gt;&lt;property id=&quot;20148&quot; value=&quot;5&quot;/&gt;&lt;property id=&quot;20300&quot; value=&quot;Slide 34 - &amp;quot;Summary&amp;quot;&quot;/&gt;&lt;property id=&quot;20307&quot; value=&quot;292&quot;/&gt;&lt;/object&gt;&lt;/object&gt;&lt;object type=&quot;8&quot; unique_id=&quot;100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2128</TotalTime>
  <Words>701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LKSB_PowerPoint_Template</vt:lpstr>
      <vt:lpstr>Microsoft Word Document</vt:lpstr>
      <vt:lpstr>MGMT 6057   contemporary business management</vt:lpstr>
      <vt:lpstr>Objectives</vt:lpstr>
      <vt:lpstr>Business terms</vt:lpstr>
      <vt:lpstr>Business participants</vt:lpstr>
      <vt:lpstr>Functional areas of Business</vt:lpstr>
      <vt:lpstr>External forces influencing Business activities  (the ‘macro business environment’)</vt:lpstr>
      <vt:lpstr>Three common strategic analysis tools: PESTLE, SWOT, porter’s five forces</vt:lpstr>
      <vt:lpstr>Relevance for project managers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84</cp:revision>
  <cp:lastPrinted>2019-05-06T14:09:09Z</cp:lastPrinted>
  <dcterms:created xsi:type="dcterms:W3CDTF">2016-07-21T01:47:58Z</dcterms:created>
  <dcterms:modified xsi:type="dcterms:W3CDTF">2023-04-27T02:02:38Z</dcterms:modified>
</cp:coreProperties>
</file>