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3"/>
  </p:notesMasterIdLst>
  <p:sldIdLst>
    <p:sldId id="257" r:id="rId2"/>
    <p:sldId id="272" r:id="rId3"/>
    <p:sldId id="273" r:id="rId4"/>
    <p:sldId id="333" r:id="rId5"/>
    <p:sldId id="275" r:id="rId6"/>
    <p:sldId id="686" r:id="rId7"/>
    <p:sldId id="337" r:id="rId8"/>
    <p:sldId id="335" r:id="rId9"/>
    <p:sldId id="339" r:id="rId10"/>
    <p:sldId id="340" r:id="rId11"/>
    <p:sldId id="341" r:id="rId12"/>
  </p:sldIdLst>
  <p:sldSz cx="12192000" cy="685800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K" initials="BK" lastIdx="3" clrIdx="0">
    <p:extLst>
      <p:ext uri="{19B8F6BF-5375-455C-9EA6-DF929625EA0E}">
        <p15:presenceInfo xmlns:p15="http://schemas.microsoft.com/office/powerpoint/2012/main" userId="5779056e9ee0f2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8837" autoAdjust="0"/>
  </p:normalViewPr>
  <p:slideViewPr>
    <p:cSldViewPr snapToGrid="0">
      <p:cViewPr varScale="1">
        <p:scale>
          <a:sx n="83" d="100"/>
          <a:sy n="83" d="100"/>
        </p:scale>
        <p:origin x="120" y="234"/>
      </p:cViewPr>
      <p:guideLst/>
    </p:cSldViewPr>
  </p:slideViewPr>
  <p:notesTextViewPr>
    <p:cViewPr>
      <p:scale>
        <a:sx n="1" d="1"/>
        <a:sy n="1" d="1"/>
      </p:scale>
      <p:origin x="0" y="0"/>
    </p:cViewPr>
  </p:notesTextViewPr>
  <p:sorterViewPr>
    <p:cViewPr>
      <p:scale>
        <a:sx n="75" d="100"/>
        <a:sy n="75" d="100"/>
      </p:scale>
      <p:origin x="0" y="-184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5T16:18:56.405" idx="1">
    <p:pos x="10" y="10"/>
    <p:text>have to grade slide once the course is finished</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25T16:19:39.605" idx="3">
    <p:pos x="10" y="10"/>
    <p:text>Do something about the textbook</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AC2E6-764B-4357-A485-7F722DD56008}" type="datetimeFigureOut">
              <a:rPr lang="en-CA" smtClean="0"/>
              <a:t>2020-12-21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8A839-7570-4F23-A8A9-8C14326D16E7}" type="slidenum">
              <a:rPr lang="en-CA" smtClean="0"/>
              <a:t>‹#›</a:t>
            </a:fld>
            <a:endParaRPr lang="en-CA"/>
          </a:p>
        </p:txBody>
      </p:sp>
    </p:spTree>
    <p:extLst>
      <p:ext uri="{BB962C8B-B14F-4D97-AF65-F5344CB8AC3E}">
        <p14:creationId xmlns:p14="http://schemas.microsoft.com/office/powerpoint/2010/main" val="233014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125A5D-E08B-4850-9DB7-854F18154A25}" type="slidenum">
              <a:rPr lang="en-US" altLang="en-US">
                <a:cs typeface="Arial" charset="0"/>
              </a:rPr>
              <a:pPr fontAlgn="base">
                <a:spcBef>
                  <a:spcPct val="0"/>
                </a:spcBef>
                <a:spcAft>
                  <a:spcPct val="0"/>
                </a:spcAft>
              </a:pPr>
              <a:t>2</a:t>
            </a:fld>
            <a:endParaRPr lang="en-US" altLang="en-US">
              <a:cs typeface="Arial" charset="0"/>
            </a:endParaRPr>
          </a:p>
        </p:txBody>
      </p:sp>
    </p:spTree>
    <p:extLst>
      <p:ext uri="{BB962C8B-B14F-4D97-AF65-F5344CB8AC3E}">
        <p14:creationId xmlns:p14="http://schemas.microsoft.com/office/powerpoint/2010/main" val="276527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91FCD23-3F38-47FC-8804-38E8BDD04B2E}" type="slidenum">
              <a:rPr lang="en-US" altLang="en-US">
                <a:cs typeface="Arial" charset="0"/>
              </a:rPr>
              <a:pPr fontAlgn="base">
                <a:spcBef>
                  <a:spcPct val="0"/>
                </a:spcBef>
                <a:spcAft>
                  <a:spcPct val="0"/>
                </a:spcAft>
              </a:pPr>
              <a:t>3</a:t>
            </a:fld>
            <a:endParaRPr lang="en-US" altLang="en-US">
              <a:cs typeface="Arial" charset="0"/>
            </a:endParaRPr>
          </a:p>
        </p:txBody>
      </p:sp>
    </p:spTree>
    <p:extLst>
      <p:ext uri="{BB962C8B-B14F-4D97-AF65-F5344CB8AC3E}">
        <p14:creationId xmlns:p14="http://schemas.microsoft.com/office/powerpoint/2010/main" val="51042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1EFE5E4-A8D6-4EC7-A775-8CAA4F48ED19}" type="slidenum">
              <a:rPr lang="en-US" altLang="en-US">
                <a:cs typeface="Arial" charset="0"/>
              </a:rPr>
              <a:pPr fontAlgn="base">
                <a:spcBef>
                  <a:spcPct val="0"/>
                </a:spcBef>
                <a:spcAft>
                  <a:spcPct val="0"/>
                </a:spcAft>
              </a:pPr>
              <a:t>4</a:t>
            </a:fld>
            <a:endParaRPr lang="en-US" altLang="en-US">
              <a:cs typeface="Arial" charset="0"/>
            </a:endParaRPr>
          </a:p>
        </p:txBody>
      </p:sp>
    </p:spTree>
    <p:extLst>
      <p:ext uri="{BB962C8B-B14F-4D97-AF65-F5344CB8AC3E}">
        <p14:creationId xmlns:p14="http://schemas.microsoft.com/office/powerpoint/2010/main" val="2109568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6FB449-9F5C-4823-BB16-B47AE40260F5}" type="slidenum">
              <a:rPr lang="en-US" altLang="en-US">
                <a:cs typeface="Arial" charset="0"/>
              </a:rPr>
              <a:pPr fontAlgn="base">
                <a:spcBef>
                  <a:spcPct val="0"/>
                </a:spcBef>
                <a:spcAft>
                  <a:spcPct val="0"/>
                </a:spcAft>
              </a:pPr>
              <a:t>5</a:t>
            </a:fld>
            <a:endParaRPr lang="en-US" altLang="en-US">
              <a:cs typeface="Arial" charset="0"/>
            </a:endParaRPr>
          </a:p>
        </p:txBody>
      </p:sp>
    </p:spTree>
    <p:extLst>
      <p:ext uri="{BB962C8B-B14F-4D97-AF65-F5344CB8AC3E}">
        <p14:creationId xmlns:p14="http://schemas.microsoft.com/office/powerpoint/2010/main" val="2286289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No Pictu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ctrTitle" hasCustomPrompt="1"/>
          </p:nvPr>
        </p:nvSpPr>
        <p:spPr>
          <a:xfrm>
            <a:off x="1604020" y="1316256"/>
            <a:ext cx="8424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
        <p:nvSpPr>
          <p:cNvPr id="9" name="Subtitle 2"/>
          <p:cNvSpPr>
            <a:spLocks noGrp="1"/>
          </p:cNvSpPr>
          <p:nvPr>
            <p:ph type="subTitle" idx="1"/>
          </p:nvPr>
        </p:nvSpPr>
        <p:spPr>
          <a:xfrm>
            <a:off x="1589422" y="3776712"/>
            <a:ext cx="8539052" cy="1566260"/>
          </a:xfrm>
          <a:prstGeom prst="rect">
            <a:avLst/>
          </a:prstGeom>
        </p:spPr>
        <p:txBody>
          <a:bodyPr lIns="0" tIns="0" rIns="0" bIns="0"/>
          <a:lstStyle>
            <a:lvl1pPr marL="0" indent="0" algn="l">
              <a:buNone/>
              <a:defRPr sz="13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94151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with module and quo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9"/>
            <a:ext cx="12192000" cy="6858000"/>
          </a:xfrm>
          <a:prstGeom prst="rect">
            <a:avLst/>
          </a:prstGeom>
        </p:spPr>
      </p:pic>
      <p:sp>
        <p:nvSpPr>
          <p:cNvPr id="8" name="Title 1"/>
          <p:cNvSpPr>
            <a:spLocks noGrp="1"/>
          </p:cNvSpPr>
          <p:nvPr>
            <p:ph type="ctrTitle" hasCustomPrompt="1"/>
          </p:nvPr>
        </p:nvSpPr>
        <p:spPr>
          <a:xfrm>
            <a:off x="1604020" y="1316256"/>
            <a:ext cx="8424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
        <p:nvSpPr>
          <p:cNvPr id="9" name="Subtitle 2"/>
          <p:cNvSpPr>
            <a:spLocks noGrp="1"/>
          </p:cNvSpPr>
          <p:nvPr>
            <p:ph type="subTitle" idx="1" hasCustomPrompt="1"/>
          </p:nvPr>
        </p:nvSpPr>
        <p:spPr>
          <a:xfrm>
            <a:off x="1604019" y="3879994"/>
            <a:ext cx="8424000" cy="498368"/>
          </a:xfrm>
          <a:prstGeom prst="rect">
            <a:avLst/>
          </a:prstGeom>
        </p:spPr>
        <p:txBody>
          <a:bodyPr lIns="0" tIns="0" rIns="0" bIns="0"/>
          <a:lstStyle>
            <a:lvl1pPr marL="0" indent="0" algn="ctr">
              <a:buNone/>
              <a:defRPr sz="2400" b="1"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module #</a:t>
            </a:r>
          </a:p>
        </p:txBody>
      </p:sp>
      <p:sp>
        <p:nvSpPr>
          <p:cNvPr id="12" name="Text Placeholder 11">
            <a:extLst>
              <a:ext uri="{FF2B5EF4-FFF2-40B4-BE49-F238E27FC236}">
                <a16:creationId xmlns:a16="http://schemas.microsoft.com/office/drawing/2014/main" id="{AEF4C2BF-482A-402E-A736-D36197854A72}"/>
              </a:ext>
            </a:extLst>
          </p:cNvPr>
          <p:cNvSpPr>
            <a:spLocks noGrp="1"/>
          </p:cNvSpPr>
          <p:nvPr>
            <p:ph type="body" sz="quarter" idx="10" hasCustomPrompt="1"/>
          </p:nvPr>
        </p:nvSpPr>
        <p:spPr>
          <a:xfrm>
            <a:off x="1604020" y="5613593"/>
            <a:ext cx="7862709" cy="830238"/>
          </a:xfrm>
          <a:prstGeom prst="rect">
            <a:avLst/>
          </a:prstGeom>
        </p:spPr>
        <p:txBody>
          <a:bodyPr/>
          <a:lstStyle>
            <a:lvl1pPr algn="ctr">
              <a:buNone/>
              <a:defRPr sz="2400"/>
            </a:lvl1pPr>
          </a:lstStyle>
          <a:p>
            <a:pPr lvl="0"/>
            <a:r>
              <a:rPr lang="en-US" dirty="0"/>
              <a:t>Click to add a quote for the day</a:t>
            </a:r>
          </a:p>
        </p:txBody>
      </p:sp>
    </p:spTree>
    <p:extLst>
      <p:ext uri="{BB962C8B-B14F-4D97-AF65-F5344CB8AC3E}">
        <p14:creationId xmlns:p14="http://schemas.microsoft.com/office/powerpoint/2010/main" val="86688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r Tab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ctrTitle" hasCustomPrompt="1"/>
          </p:nvPr>
        </p:nvSpPr>
        <p:spPr>
          <a:xfrm>
            <a:off x="1604020" y="1316256"/>
            <a:ext cx="8424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Tree>
    <p:extLst>
      <p:ext uri="{BB962C8B-B14F-4D97-AF65-F5344CB8AC3E}">
        <p14:creationId xmlns:p14="http://schemas.microsoft.com/office/powerpoint/2010/main" val="133415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or Tab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ctrTitle" hasCustomPrompt="1"/>
          </p:nvPr>
        </p:nvSpPr>
        <p:spPr>
          <a:xfrm>
            <a:off x="1387888" y="881149"/>
            <a:ext cx="10207211" cy="972589"/>
          </a:xfrm>
          <a:prstGeom prst="rect">
            <a:avLst/>
          </a:prstGeom>
        </p:spPr>
        <p:txBody>
          <a:bodyPr lIns="0" anchor="b" anchorCtr="0"/>
          <a:lstStyle>
            <a:lvl1pPr algn="l">
              <a:lnSpc>
                <a:spcPts val="4500"/>
              </a:lnSpc>
              <a:defRPr sz="5000" b="1" i="0" cap="all">
                <a:solidFill>
                  <a:schemeClr val="bg1"/>
                </a:solidFill>
              </a:defRPr>
            </a:lvl1pPr>
          </a:lstStyle>
          <a:p>
            <a:r>
              <a:rPr lang="en-CA" dirty="0"/>
              <a:t>Topic</a:t>
            </a:r>
            <a:endParaRPr lang="en-US" dirty="0"/>
          </a:p>
        </p:txBody>
      </p:sp>
      <p:sp>
        <p:nvSpPr>
          <p:cNvPr id="5" name="Text Placeholder 4">
            <a:extLst>
              <a:ext uri="{FF2B5EF4-FFF2-40B4-BE49-F238E27FC236}">
                <a16:creationId xmlns:a16="http://schemas.microsoft.com/office/drawing/2014/main" id="{11AFE712-8D34-44E4-A40A-F79578B220FF}"/>
              </a:ext>
            </a:extLst>
          </p:cNvPr>
          <p:cNvSpPr>
            <a:spLocks noGrp="1"/>
          </p:cNvSpPr>
          <p:nvPr>
            <p:ph type="body" sz="quarter" idx="11"/>
          </p:nvPr>
        </p:nvSpPr>
        <p:spPr>
          <a:xfrm>
            <a:off x="1363663" y="2464580"/>
            <a:ext cx="10231437" cy="2993245"/>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6" name="TextBox 5">
            <a:extLst>
              <a:ext uri="{FF2B5EF4-FFF2-40B4-BE49-F238E27FC236}">
                <a16:creationId xmlns:a16="http://schemas.microsoft.com/office/drawing/2014/main" id="{C1E55550-B611-4D62-8713-53041706B888}"/>
              </a:ext>
            </a:extLst>
          </p:cNvPr>
          <p:cNvSpPr txBox="1"/>
          <p:nvPr userDrawn="1"/>
        </p:nvSpPr>
        <p:spPr>
          <a:xfrm>
            <a:off x="1387888" y="2064470"/>
            <a:ext cx="10207211" cy="400110"/>
          </a:xfrm>
          <a:prstGeom prst="rect">
            <a:avLst/>
          </a:prstGeom>
          <a:noFill/>
        </p:spPr>
        <p:txBody>
          <a:bodyPr wrap="square" rtlCol="0">
            <a:spAutoFit/>
          </a:bodyPr>
          <a:lstStyle/>
          <a:p>
            <a:r>
              <a:rPr lang="en-CA" sz="2000" dirty="0"/>
              <a:t>At the end  of this topic you should be able to:</a:t>
            </a:r>
          </a:p>
        </p:txBody>
      </p:sp>
    </p:spTree>
    <p:extLst>
      <p:ext uri="{BB962C8B-B14F-4D97-AF65-F5344CB8AC3E}">
        <p14:creationId xmlns:p14="http://schemas.microsoft.com/office/powerpoint/2010/main" val="185131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ext only">
    <p:spTree>
      <p:nvGrpSpPr>
        <p:cNvPr id="1" name=""/>
        <p:cNvGrpSpPr/>
        <p:nvPr/>
      </p:nvGrpSpPr>
      <p:grpSpPr>
        <a:xfrm>
          <a:off x="0" y="0"/>
          <a:ext cx="0" cy="0"/>
          <a:chOff x="0" y="0"/>
          <a:chExt cx="0" cy="0"/>
        </a:xfrm>
      </p:grpSpPr>
      <p:sp>
        <p:nvSpPr>
          <p:cNvPr id="2" name="Title 1"/>
          <p:cNvSpPr>
            <a:spLocks noGrp="1"/>
          </p:cNvSpPr>
          <p:nvPr>
            <p:ph type="title"/>
          </p:nvPr>
        </p:nvSpPr>
        <p:spPr>
          <a:xfrm>
            <a:off x="1529204" y="1035354"/>
            <a:ext cx="9840865" cy="490727"/>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1529201" y="1720735"/>
            <a:ext cx="9840867" cy="41019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a:lvl1pPr>
            <a:lvl2pPr>
              <a:defRPr sz="2400"/>
            </a:lvl2pPr>
            <a:lvl3pPr>
              <a:defRPr sz="2400"/>
            </a:lvl3pPr>
            <a:lvl4pPr>
              <a:defRPr sz="24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bottom_ba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531224"/>
            <a:ext cx="12192000" cy="1326776"/>
          </a:xfrm>
          <a:prstGeom prst="rect">
            <a:avLst/>
          </a:prstGeom>
        </p:spPr>
      </p:pic>
      <p:pic>
        <p:nvPicPr>
          <p:cNvPr id="7" name="Picture 6">
            <a:extLst>
              <a:ext uri="{FF2B5EF4-FFF2-40B4-BE49-F238E27FC236}">
                <a16:creationId xmlns:a16="http://schemas.microsoft.com/office/drawing/2014/main" id="{162C2930-F24D-4E95-BB21-0D461B133F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90282"/>
          </a:xfrm>
          <a:prstGeom prst="rect">
            <a:avLst/>
          </a:prstGeom>
        </p:spPr>
      </p:pic>
    </p:spTree>
    <p:extLst>
      <p:ext uri="{BB962C8B-B14F-4D97-AF65-F5344CB8AC3E}">
        <p14:creationId xmlns:p14="http://schemas.microsoft.com/office/powerpoint/2010/main" val="68703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ext only">
    <p:spTree>
      <p:nvGrpSpPr>
        <p:cNvPr id="1" name=""/>
        <p:cNvGrpSpPr/>
        <p:nvPr/>
      </p:nvGrpSpPr>
      <p:grpSpPr>
        <a:xfrm>
          <a:off x="0" y="0"/>
          <a:ext cx="0" cy="0"/>
          <a:chOff x="0" y="0"/>
          <a:chExt cx="0" cy="0"/>
        </a:xfrm>
      </p:grpSpPr>
      <p:sp>
        <p:nvSpPr>
          <p:cNvPr id="2" name="Title 1"/>
          <p:cNvSpPr>
            <a:spLocks noGrp="1"/>
          </p:cNvSpPr>
          <p:nvPr>
            <p:ph type="title"/>
          </p:nvPr>
        </p:nvSpPr>
        <p:spPr>
          <a:xfrm>
            <a:off x="1529204" y="1035354"/>
            <a:ext cx="9840865" cy="490727"/>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pic>
        <p:nvPicPr>
          <p:cNvPr id="6" name="Picture 5" descr="bottom_ba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2" y="5531224"/>
            <a:ext cx="12192000" cy="1326776"/>
          </a:xfrm>
          <a:prstGeom prst="rect">
            <a:avLst/>
          </a:prstGeom>
        </p:spPr>
      </p:pic>
      <p:pic>
        <p:nvPicPr>
          <p:cNvPr id="7" name="Picture 6">
            <a:extLst>
              <a:ext uri="{FF2B5EF4-FFF2-40B4-BE49-F238E27FC236}">
                <a16:creationId xmlns:a16="http://schemas.microsoft.com/office/drawing/2014/main" id="{162C2930-F24D-4E95-BB21-0D461B133F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90282"/>
          </a:xfrm>
          <a:prstGeom prst="rect">
            <a:avLst/>
          </a:prstGeom>
        </p:spPr>
      </p:pic>
    </p:spTree>
    <p:extLst>
      <p:ext uri="{BB962C8B-B14F-4D97-AF65-F5344CB8AC3E}">
        <p14:creationId xmlns:p14="http://schemas.microsoft.com/office/powerpoint/2010/main" val="246930245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ext and picture">
    <p:spTree>
      <p:nvGrpSpPr>
        <p:cNvPr id="1" name=""/>
        <p:cNvGrpSpPr/>
        <p:nvPr/>
      </p:nvGrpSpPr>
      <p:grpSpPr>
        <a:xfrm>
          <a:off x="0" y="0"/>
          <a:ext cx="0" cy="0"/>
          <a:chOff x="0" y="0"/>
          <a:chExt cx="0" cy="0"/>
        </a:xfrm>
      </p:grpSpPr>
      <p:sp>
        <p:nvSpPr>
          <p:cNvPr id="13" name="Title 1"/>
          <p:cNvSpPr>
            <a:spLocks noGrp="1"/>
          </p:cNvSpPr>
          <p:nvPr>
            <p:ph type="title"/>
          </p:nvPr>
        </p:nvSpPr>
        <p:spPr>
          <a:xfrm>
            <a:off x="1529203" y="1035353"/>
            <a:ext cx="10056147" cy="460938"/>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4" name="Text Placeholder 9"/>
          <p:cNvSpPr>
            <a:spLocks noGrp="1"/>
          </p:cNvSpPr>
          <p:nvPr>
            <p:ph type="body" sz="quarter" idx="10"/>
          </p:nvPr>
        </p:nvSpPr>
        <p:spPr>
          <a:xfrm>
            <a:off x="1520161" y="1637608"/>
            <a:ext cx="4826515" cy="4185039"/>
          </a:xfrm>
          <a:prstGeom prst="rect">
            <a:avLst/>
          </a:prstGeom>
        </p:spPr>
        <p:txBody>
          <a:bodyPr vert="horz"/>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Picture 1" descr="bottom_ba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531224"/>
            <a:ext cx="12192000" cy="1326776"/>
          </a:xfrm>
          <a:prstGeom prst="rect">
            <a:avLst/>
          </a:prstGeom>
        </p:spPr>
      </p:pic>
      <p:pic>
        <p:nvPicPr>
          <p:cNvPr id="8" name="Picture 7">
            <a:extLst>
              <a:ext uri="{FF2B5EF4-FFF2-40B4-BE49-F238E27FC236}">
                <a16:creationId xmlns:a16="http://schemas.microsoft.com/office/drawing/2014/main" id="{E9972E00-792F-4BC6-8292-8483B7543C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50"/>
            <a:ext cx="12192000" cy="690282"/>
          </a:xfrm>
          <a:prstGeom prst="rect">
            <a:avLst/>
          </a:prstGeom>
        </p:spPr>
      </p:pic>
      <p:sp>
        <p:nvSpPr>
          <p:cNvPr id="9" name="Text Placeholder 9">
            <a:extLst>
              <a:ext uri="{FF2B5EF4-FFF2-40B4-BE49-F238E27FC236}">
                <a16:creationId xmlns:a16="http://schemas.microsoft.com/office/drawing/2014/main" id="{FD116CF9-6C07-4B41-A65C-AEF1B2F56D8C}"/>
              </a:ext>
            </a:extLst>
          </p:cNvPr>
          <p:cNvSpPr>
            <a:spLocks noGrp="1"/>
          </p:cNvSpPr>
          <p:nvPr>
            <p:ph type="body" sz="quarter" idx="12"/>
          </p:nvPr>
        </p:nvSpPr>
        <p:spPr>
          <a:xfrm>
            <a:off x="6631536" y="1637608"/>
            <a:ext cx="4953813" cy="4185039"/>
          </a:xfrm>
          <a:prstGeom prst="rect">
            <a:avLst/>
          </a:prstGeom>
        </p:spPr>
        <p:txBody>
          <a:bodyPr vert="horz"/>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543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ext and picture">
    <p:spTree>
      <p:nvGrpSpPr>
        <p:cNvPr id="1" name=""/>
        <p:cNvGrpSpPr/>
        <p:nvPr/>
      </p:nvGrpSpPr>
      <p:grpSpPr>
        <a:xfrm>
          <a:off x="0" y="0"/>
          <a:ext cx="0" cy="0"/>
          <a:chOff x="0" y="0"/>
          <a:chExt cx="0" cy="0"/>
        </a:xfrm>
      </p:grpSpPr>
      <p:sp>
        <p:nvSpPr>
          <p:cNvPr id="13" name="Title 1"/>
          <p:cNvSpPr>
            <a:spLocks noGrp="1"/>
          </p:cNvSpPr>
          <p:nvPr>
            <p:ph type="title"/>
          </p:nvPr>
        </p:nvSpPr>
        <p:spPr>
          <a:xfrm>
            <a:off x="1529203" y="1035353"/>
            <a:ext cx="9910768" cy="596894"/>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4" name="Text Placeholder 9"/>
          <p:cNvSpPr>
            <a:spLocks noGrp="1"/>
          </p:cNvSpPr>
          <p:nvPr>
            <p:ph type="body" sz="quarter" idx="10"/>
          </p:nvPr>
        </p:nvSpPr>
        <p:spPr>
          <a:xfrm>
            <a:off x="1529203" y="1977168"/>
            <a:ext cx="5648416" cy="3845479"/>
          </a:xfrm>
          <a:prstGeom prst="rect">
            <a:avLst/>
          </a:prstGeom>
        </p:spPr>
        <p:txBody>
          <a:bodyPr vert="horz"/>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Picture 1" descr="bottom_ba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531224"/>
            <a:ext cx="12192000" cy="1326776"/>
          </a:xfrm>
          <a:prstGeom prst="rect">
            <a:avLst/>
          </a:prstGeom>
        </p:spPr>
      </p:pic>
      <p:pic>
        <p:nvPicPr>
          <p:cNvPr id="8" name="Picture 7">
            <a:extLst>
              <a:ext uri="{FF2B5EF4-FFF2-40B4-BE49-F238E27FC236}">
                <a16:creationId xmlns:a16="http://schemas.microsoft.com/office/drawing/2014/main" id="{E9972E00-792F-4BC6-8292-8483B7543C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50"/>
            <a:ext cx="12192000" cy="690282"/>
          </a:xfrm>
          <a:prstGeom prst="rect">
            <a:avLst/>
          </a:prstGeom>
        </p:spPr>
      </p:pic>
    </p:spTree>
    <p:extLst>
      <p:ext uri="{BB962C8B-B14F-4D97-AF65-F5344CB8AC3E}">
        <p14:creationId xmlns:p14="http://schemas.microsoft.com/office/powerpoint/2010/main" val="112609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p:nvPr>
        </p:nvSpPr>
        <p:spPr>
          <a:xfrm>
            <a:off x="1529203" y="889736"/>
            <a:ext cx="10033801" cy="883809"/>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1529202" y="1972847"/>
            <a:ext cx="10033802" cy="382112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12192000" cy="690282"/>
          </a:xfrm>
          <a:prstGeom prst="rect">
            <a:avLst/>
          </a:prstGeom>
        </p:spPr>
      </p:pic>
      <p:pic>
        <p:nvPicPr>
          <p:cNvPr id="6" name="Picture 5" descr="bottom_b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31224"/>
            <a:ext cx="12192000" cy="1326776"/>
          </a:xfrm>
          <a:prstGeom prst="rect">
            <a:avLst/>
          </a:prstGeom>
        </p:spPr>
      </p:pic>
    </p:spTree>
    <p:extLst>
      <p:ext uri="{BB962C8B-B14F-4D97-AF65-F5344CB8AC3E}">
        <p14:creationId xmlns:p14="http://schemas.microsoft.com/office/powerpoint/2010/main" val="209085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Slide Number Placeholder 2">
            <a:extLst>
              <a:ext uri="{FF2B5EF4-FFF2-40B4-BE49-F238E27FC236}">
                <a16:creationId xmlns:a16="http://schemas.microsoft.com/office/drawing/2014/main" id="{61642C50-D68F-47DF-90D9-7E81C394A255}"/>
              </a:ext>
            </a:extLst>
          </p:cNvPr>
          <p:cNvSpPr>
            <a:spLocks noGrp="1"/>
          </p:cNvSpPr>
          <p:nvPr>
            <p:ph type="sldNum" sz="quarter" idx="4"/>
          </p:nvPr>
        </p:nvSpPr>
        <p:spPr>
          <a:xfrm>
            <a:off x="9281160" y="6310311"/>
            <a:ext cx="8930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D315F-8A0B-49D4-9872-A9C8A00424BA}" type="slidenum">
              <a:rPr lang="en-CA" smtClean="0"/>
              <a:t>‹#›</a:t>
            </a:fld>
            <a:endParaRPr lang="en-CA"/>
          </a:p>
        </p:txBody>
      </p:sp>
    </p:spTree>
    <p:extLst>
      <p:ext uri="{BB962C8B-B14F-4D97-AF65-F5344CB8AC3E}">
        <p14:creationId xmlns:p14="http://schemas.microsoft.com/office/powerpoint/2010/main" val="1956228244"/>
      </p:ext>
    </p:extLst>
  </p:cSld>
  <p:clrMap bg1="lt1" tx1="dk1" bg2="lt2" tx2="dk2" accent1="accent1" accent2="accent2" accent3="accent3" accent4="accent4" accent5="accent5" accent6="accent6" hlink="hlink" folHlink="folHlink"/>
  <p:sldLayoutIdLst>
    <p:sldLayoutId id="2147483695" r:id="rId1"/>
    <p:sldLayoutId id="2147483806" r:id="rId2"/>
    <p:sldLayoutId id="2147483696" r:id="rId3"/>
    <p:sldLayoutId id="2147483804" r:id="rId4"/>
    <p:sldLayoutId id="2147483707" r:id="rId5"/>
    <p:sldLayoutId id="2147483805" r:id="rId6"/>
    <p:sldLayoutId id="2147483710" r:id="rId7"/>
    <p:sldLayoutId id="2147483709" r:id="rId8"/>
    <p:sldLayoutId id="2147483697" r:id="rId9"/>
  </p:sldLayoutIdLst>
  <p:txStyles>
    <p:titleStyle>
      <a:lvl1pPr algn="ctr" defTabSz="4572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7275-65F8-4E7E-B7D6-AFA4B57A2DC7}"/>
              </a:ext>
            </a:extLst>
          </p:cNvPr>
          <p:cNvSpPr>
            <a:spLocks noGrp="1"/>
          </p:cNvSpPr>
          <p:nvPr>
            <p:ph type="ctrTitle"/>
          </p:nvPr>
        </p:nvSpPr>
        <p:spPr/>
        <p:txBody>
          <a:bodyPr/>
          <a:lstStyle/>
          <a:p>
            <a:r>
              <a:rPr lang="en-CA" dirty="0"/>
              <a:t>MGMT6059 – Project Management</a:t>
            </a:r>
            <a:br>
              <a:rPr lang="en-CA" dirty="0"/>
            </a:br>
            <a:r>
              <a:rPr lang="en-CA" dirty="0"/>
              <a:t>Software Applications</a:t>
            </a:r>
          </a:p>
        </p:txBody>
      </p:sp>
      <p:sp>
        <p:nvSpPr>
          <p:cNvPr id="4" name="Subtitle 3">
            <a:extLst>
              <a:ext uri="{FF2B5EF4-FFF2-40B4-BE49-F238E27FC236}">
                <a16:creationId xmlns:a16="http://schemas.microsoft.com/office/drawing/2014/main" id="{3A6DDD5A-012C-4301-8B93-9F3B5900E499}"/>
              </a:ext>
            </a:extLst>
          </p:cNvPr>
          <p:cNvSpPr>
            <a:spLocks noGrp="1"/>
          </p:cNvSpPr>
          <p:nvPr>
            <p:ph type="subTitle" idx="1"/>
          </p:nvPr>
        </p:nvSpPr>
        <p:spPr/>
        <p:txBody>
          <a:bodyPr/>
          <a:lstStyle/>
          <a:p>
            <a:r>
              <a:rPr lang="en-CA" dirty="0"/>
              <a:t>Module 0</a:t>
            </a:r>
          </a:p>
        </p:txBody>
      </p:sp>
      <p:sp>
        <p:nvSpPr>
          <p:cNvPr id="3" name="Text Placeholder 2">
            <a:extLst>
              <a:ext uri="{FF2B5EF4-FFF2-40B4-BE49-F238E27FC236}">
                <a16:creationId xmlns:a16="http://schemas.microsoft.com/office/drawing/2014/main" id="{8EAC97AE-598D-4C18-870E-625335DE567D}"/>
              </a:ext>
            </a:extLst>
          </p:cNvPr>
          <p:cNvSpPr>
            <a:spLocks noGrp="1"/>
          </p:cNvSpPr>
          <p:nvPr>
            <p:ph type="body" sz="quarter" idx="10"/>
          </p:nvPr>
        </p:nvSpPr>
        <p:spPr/>
        <p:txBody>
          <a:bodyPr/>
          <a:lstStyle/>
          <a:p>
            <a:endParaRPr lang="en-CA"/>
          </a:p>
        </p:txBody>
      </p:sp>
    </p:spTree>
    <p:extLst>
      <p:ext uri="{BB962C8B-B14F-4D97-AF65-F5344CB8AC3E}">
        <p14:creationId xmlns:p14="http://schemas.microsoft.com/office/powerpoint/2010/main" val="1868301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a:t>
            </a:r>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altLang="en-US" sz="1800" dirty="0"/>
              <a:t>Each student has to decide what they want to achieve in the course and in the program.</a:t>
            </a:r>
          </a:p>
          <a:p>
            <a:pPr marL="342900" indent="-342900">
              <a:buFont typeface="Arial" panose="020B0604020202020204" pitchFamily="34" charset="0"/>
              <a:buChar char="•"/>
            </a:pPr>
            <a:r>
              <a:rPr lang="en-US" altLang="en-US" sz="1800" dirty="0"/>
              <a:t>The range varies from minimal effort to achieve a grade of 50%, to building as much knowledge, skills, critical thinking, and self-discipline as possible to accelerate success in your career.</a:t>
            </a:r>
          </a:p>
          <a:p>
            <a:pPr marL="342900" indent="-342900">
              <a:buFont typeface="Arial" panose="020B0604020202020204" pitchFamily="34" charset="0"/>
              <a:buChar char="•"/>
            </a:pPr>
            <a:r>
              <a:rPr lang="en-US" altLang="en-US" sz="1800" dirty="0"/>
              <a:t>It’s a competitive job market, this is your opportunity to take action to dramatically increase your value.</a:t>
            </a:r>
          </a:p>
          <a:p>
            <a:pPr marL="342900" indent="-342900">
              <a:buFont typeface="Arial" panose="020B0604020202020204" pitchFamily="34" charset="0"/>
              <a:buChar char="•"/>
            </a:pPr>
            <a:r>
              <a:rPr lang="en-US" altLang="en-US" sz="1800" dirty="0"/>
              <a:t>There are numerous other activities you can engage in, to boost your value and assist with your learnings.</a:t>
            </a:r>
          </a:p>
          <a:p>
            <a:pPr marL="342900" indent="-342900">
              <a:buFont typeface="Arial" panose="020B0604020202020204" pitchFamily="34" charset="0"/>
              <a:buChar char="•"/>
            </a:pPr>
            <a:r>
              <a:rPr lang="en-US" altLang="en-US" sz="1800" dirty="0"/>
              <a:t>Do you take notes in class or as you proceed through modules? You would if your employer was paying for your training.</a:t>
            </a:r>
          </a:p>
          <a:p>
            <a:pPr marL="342900" indent="-342900">
              <a:buFont typeface="Arial" panose="020B0604020202020204" pitchFamily="34" charset="0"/>
              <a:buChar char="•"/>
            </a:pPr>
            <a:r>
              <a:rPr lang="en-US" altLang="en-US" sz="1800" dirty="0"/>
              <a:t>You’re expected to use a personal calendar and schedule your time in blocks, you’re in a project management program.</a:t>
            </a:r>
          </a:p>
          <a:p>
            <a:pPr marL="342900" indent="-342900">
              <a:buFont typeface="Arial" panose="020B0604020202020204" pitchFamily="34" charset="0"/>
              <a:buChar char="•"/>
            </a:pPr>
            <a:r>
              <a:rPr lang="en-US" altLang="en-US" sz="1800" dirty="0"/>
              <a:t>“You get out of something what you put into it”</a:t>
            </a:r>
          </a:p>
        </p:txBody>
      </p:sp>
    </p:spTree>
    <p:extLst>
      <p:ext uri="{BB962C8B-B14F-4D97-AF65-F5344CB8AC3E}">
        <p14:creationId xmlns:p14="http://schemas.microsoft.com/office/powerpoint/2010/main" val="29020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CIS (Course Information Sheet), the Course Outline, the Course Plan</a:t>
            </a:r>
          </a:p>
        </p:txBody>
      </p:sp>
      <p:sp>
        <p:nvSpPr>
          <p:cNvPr id="3" name="Text Placeholder 2"/>
          <p:cNvSpPr>
            <a:spLocks noGrp="1"/>
          </p:cNvSpPr>
          <p:nvPr>
            <p:ph type="body" sz="quarter" idx="10"/>
          </p:nvPr>
        </p:nvSpPr>
        <p:spPr/>
        <p:txBody>
          <a:bodyPr/>
          <a:lstStyle/>
          <a:p>
            <a:r>
              <a:rPr lang="en-US" dirty="0"/>
              <a:t>Make sure you review these for:</a:t>
            </a:r>
          </a:p>
          <a:p>
            <a:pPr marL="342900" indent="-342900">
              <a:buFont typeface="Arial" panose="020B0604020202020204" pitchFamily="34" charset="0"/>
              <a:buChar char="•"/>
            </a:pPr>
            <a:r>
              <a:rPr lang="en-US" dirty="0"/>
              <a:t>Vocational learning outcomes</a:t>
            </a:r>
          </a:p>
          <a:p>
            <a:pPr marL="342900" indent="-342900">
              <a:buFont typeface="Arial" panose="020B0604020202020204" pitchFamily="34" charset="0"/>
              <a:buChar char="•"/>
            </a:pPr>
            <a:r>
              <a:rPr lang="en-US" dirty="0"/>
              <a:t>Course learning outcomes</a:t>
            </a:r>
          </a:p>
          <a:p>
            <a:pPr marL="342900" indent="-342900">
              <a:buFont typeface="Arial" panose="020B0604020202020204" pitchFamily="34" charset="0"/>
              <a:buChar char="•"/>
            </a:pPr>
            <a:r>
              <a:rPr lang="en-US" dirty="0"/>
              <a:t>Essential employability skills </a:t>
            </a:r>
          </a:p>
          <a:p>
            <a:pPr marL="342900" indent="-342900">
              <a:buFont typeface="Arial" panose="020B0604020202020204" pitchFamily="34" charset="0"/>
              <a:buChar char="•"/>
            </a:pPr>
            <a:r>
              <a:rPr lang="en-US" dirty="0"/>
              <a:t>Required Learning Resources</a:t>
            </a:r>
          </a:p>
          <a:p>
            <a:pPr marL="342900" indent="-342900">
              <a:buFont typeface="Arial" panose="020B0604020202020204" pitchFamily="34" charset="0"/>
              <a:buChar char="•"/>
            </a:pPr>
            <a:r>
              <a:rPr lang="en-US" dirty="0"/>
              <a:t>Teaching Methodologies</a:t>
            </a:r>
          </a:p>
          <a:p>
            <a:pPr marL="342900" indent="-342900">
              <a:buFont typeface="Arial" panose="020B0604020202020204" pitchFamily="34" charset="0"/>
              <a:buChar char="•"/>
            </a:pPr>
            <a:r>
              <a:rPr lang="en-US" dirty="0"/>
              <a:t>Method of Evaluation</a:t>
            </a:r>
          </a:p>
          <a:p>
            <a:pPr marL="342900" indent="-342900">
              <a:buFont typeface="Arial" panose="020B0604020202020204" pitchFamily="34" charset="0"/>
              <a:buChar char="•"/>
            </a:pPr>
            <a:r>
              <a:rPr lang="en-US" dirty="0"/>
              <a:t>Turnitin.com</a:t>
            </a:r>
          </a:p>
        </p:txBody>
      </p:sp>
    </p:spTree>
    <p:extLst>
      <p:ext uri="{BB962C8B-B14F-4D97-AF65-F5344CB8AC3E}">
        <p14:creationId xmlns:p14="http://schemas.microsoft.com/office/powerpoint/2010/main" val="274744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a:t>Agenda</a:t>
            </a:r>
          </a:p>
        </p:txBody>
      </p:sp>
      <p:sp>
        <p:nvSpPr>
          <p:cNvPr id="14338" name="Content Placeholder 2"/>
          <p:cNvSpPr>
            <a:spLocks noGrp="1"/>
          </p:cNvSpPr>
          <p:nvPr>
            <p:ph type="body" sz="quarter" idx="10"/>
          </p:nvPr>
        </p:nvSpPr>
        <p:spPr/>
        <p:txBody>
          <a:bodyPr/>
          <a:lstStyle/>
          <a:p>
            <a:r>
              <a:rPr lang="en-US" altLang="en-US" dirty="0"/>
              <a:t>Review the following in the ‘Content’ section of FOL:</a:t>
            </a:r>
          </a:p>
          <a:p>
            <a:pPr marL="342900" indent="-342900">
              <a:buFont typeface="Arial" panose="020B0604020202020204" pitchFamily="34" charset="0"/>
              <a:buChar char="•"/>
            </a:pPr>
            <a:r>
              <a:rPr lang="en-US" altLang="en-US" dirty="0"/>
              <a:t>Course Information Sheet</a:t>
            </a:r>
          </a:p>
          <a:p>
            <a:pPr marL="342900" indent="-342900">
              <a:buFont typeface="Arial" panose="020B0604020202020204" pitchFamily="34" charset="0"/>
              <a:buChar char="•"/>
            </a:pPr>
            <a:r>
              <a:rPr lang="en-US" altLang="en-US" dirty="0"/>
              <a:t>Course at a Glance (summary of topics and due dates)</a:t>
            </a:r>
          </a:p>
          <a:p>
            <a:pPr marL="342900" indent="-342900">
              <a:buFont typeface="Arial" panose="020B0604020202020204" pitchFamily="34" charset="0"/>
              <a:buChar char="•"/>
            </a:pPr>
            <a:r>
              <a:rPr lang="en-US" altLang="en-US" dirty="0"/>
              <a:t>Course Assessments</a:t>
            </a:r>
          </a:p>
          <a:p>
            <a:pPr marL="342900" indent="-342900">
              <a:buFont typeface="Arial" panose="020B0604020202020204" pitchFamily="34" charset="0"/>
              <a:buChar char="•"/>
            </a:pPr>
            <a:r>
              <a:rPr lang="en-US" altLang="en-US" dirty="0"/>
              <a:t>Policies and Procedures</a:t>
            </a:r>
          </a:p>
        </p:txBody>
      </p:sp>
      <p:sp>
        <p:nvSpPr>
          <p:cNvPr id="14339" name="Slide Number Placeholder 6"/>
          <p:cNvSpPr>
            <a:spLocks noGrp="1"/>
          </p:cNvSpPr>
          <p:nvPr>
            <p:ph type="sldNum" sz="quarter" idx="4294967295"/>
          </p:nvPr>
        </p:nvSpPr>
        <p:spPr bwMode="auto">
          <a:xfrm>
            <a:off x="10058400" y="6356350"/>
            <a:ext cx="2133600" cy="365125"/>
          </a:xfrm>
          <a:prstGeom prst="rect">
            <a:avLst/>
          </a:prstGeom>
          <a:noFill/>
          <a:ln>
            <a:miter lim="800000"/>
            <a:headEnd/>
            <a:tailEnd/>
          </a:ln>
        </p:spPr>
        <p:txBody>
          <a:bodyPr/>
          <a:lstStyle/>
          <a:p>
            <a:fld id="{159FD727-27FB-42AF-B355-9D95B53EF052}" type="slidenum">
              <a:rPr lang="en-CA" altLang="en-US">
                <a:solidFill>
                  <a:srgbClr val="898989"/>
                </a:solidFill>
                <a:latin typeface="Calibri" pitchFamily="34" charset="0"/>
                <a:cs typeface="Arial" charset="0"/>
              </a:rPr>
              <a:pPr/>
              <a:t>2</a:t>
            </a:fld>
            <a:endParaRPr lang="en-CA" altLang="en-US">
              <a:solidFill>
                <a:srgbClr val="898989"/>
              </a:solidFill>
              <a:latin typeface="Calibri" pitchFamily="34" charset="0"/>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Course assessments</a:t>
            </a:r>
          </a:p>
        </p:txBody>
      </p:sp>
      <p:sp>
        <p:nvSpPr>
          <p:cNvPr id="16386" name="Content Placeholder 2"/>
          <p:cNvSpPr>
            <a:spLocks noGrp="1"/>
          </p:cNvSpPr>
          <p:nvPr>
            <p:ph type="body" sz="quarter" idx="10"/>
          </p:nvPr>
        </p:nvSpPr>
        <p:spPr/>
        <p:txBody>
          <a:bodyPr/>
          <a:lstStyle/>
          <a:p>
            <a:r>
              <a:rPr lang="en-US" dirty="0"/>
              <a:t>Assignments </a:t>
            </a:r>
          </a:p>
          <a:p>
            <a:pPr lvl="1"/>
            <a:r>
              <a:rPr lang="en-US" dirty="0"/>
              <a:t>Assignment #1 		10%</a:t>
            </a:r>
          </a:p>
          <a:p>
            <a:pPr lvl="1"/>
            <a:r>
              <a:rPr lang="en-US" dirty="0"/>
              <a:t>Assignment #2			15%</a:t>
            </a:r>
          </a:p>
          <a:p>
            <a:pPr lvl="1"/>
            <a:r>
              <a:rPr lang="en-US" dirty="0"/>
              <a:t>Assignment #3			10%</a:t>
            </a:r>
          </a:p>
          <a:p>
            <a:r>
              <a:rPr lang="en-US" dirty="0"/>
              <a:t>Mid-term Test				25%</a:t>
            </a:r>
          </a:p>
          <a:p>
            <a:r>
              <a:rPr lang="en-US" dirty="0"/>
              <a:t>Final Project</a:t>
            </a:r>
          </a:p>
          <a:p>
            <a:pPr lvl="1"/>
            <a:r>
              <a:rPr lang="en-US" dirty="0"/>
              <a:t>Part 1					10%</a:t>
            </a:r>
          </a:p>
          <a:p>
            <a:pPr lvl="1"/>
            <a:r>
              <a:rPr lang="en-US" dirty="0"/>
              <a:t>Part 2					15%</a:t>
            </a:r>
          </a:p>
          <a:p>
            <a:r>
              <a:rPr lang="en-US" dirty="0"/>
              <a:t>Final Exam					15%</a:t>
            </a:r>
            <a:br>
              <a:rPr lang="en-US" dirty="0"/>
            </a:br>
            <a:r>
              <a:rPr lang="en-US" dirty="0"/>
              <a:t>	</a:t>
            </a:r>
          </a:p>
        </p:txBody>
      </p:sp>
      <p:sp>
        <p:nvSpPr>
          <p:cNvPr id="16387" name="Slide Number Placeholder 3"/>
          <p:cNvSpPr>
            <a:spLocks noGrp="1"/>
          </p:cNvSpPr>
          <p:nvPr>
            <p:ph type="sldNum" sz="quarter" idx="4294967295"/>
          </p:nvPr>
        </p:nvSpPr>
        <p:spPr bwMode="auto">
          <a:xfrm>
            <a:off x="9620250" y="6223000"/>
            <a:ext cx="545131" cy="365125"/>
          </a:xfrm>
          <a:prstGeom prst="rect">
            <a:avLst/>
          </a:prstGeom>
          <a:noFill/>
          <a:ln>
            <a:miter lim="800000"/>
            <a:headEnd/>
            <a:tailEnd/>
          </a:ln>
        </p:spPr>
        <p:txBody>
          <a:bodyPr/>
          <a:lstStyle/>
          <a:p>
            <a:fld id="{10F29765-A4BD-4B7A-ACE9-FE7C6769ADEB}" type="slidenum">
              <a:rPr lang="en-CA" altLang="en-US">
                <a:solidFill>
                  <a:srgbClr val="898989"/>
                </a:solidFill>
                <a:latin typeface="Calibri" pitchFamily="34" charset="0"/>
                <a:cs typeface="Arial" charset="0"/>
              </a:rPr>
              <a:pPr/>
              <a:t>3</a:t>
            </a:fld>
            <a:endParaRPr lang="en-CA" altLang="en-US" dirty="0">
              <a:solidFill>
                <a:srgbClr val="898989"/>
              </a:solidFill>
              <a:latin typeface="Calibri" pitchFamily="34" charset="0"/>
              <a:cs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Major Course Project</a:t>
            </a:r>
          </a:p>
        </p:txBody>
      </p:sp>
      <p:sp>
        <p:nvSpPr>
          <p:cNvPr id="18434" name="Content Placeholder 2"/>
          <p:cNvSpPr>
            <a:spLocks noGrp="1"/>
          </p:cNvSpPr>
          <p:nvPr>
            <p:ph type="body" sz="quarter" idx="10"/>
          </p:nvPr>
        </p:nvSpPr>
        <p:spPr/>
        <p:txBody>
          <a:bodyPr/>
          <a:lstStyle/>
          <a:p>
            <a:pPr marL="342900" indent="-342900">
              <a:buFont typeface="Arial" panose="020B0604020202020204" pitchFamily="34" charset="0"/>
              <a:buChar char="•"/>
            </a:pPr>
            <a:r>
              <a:rPr lang="en-US" dirty="0"/>
              <a:t>Group project</a:t>
            </a:r>
          </a:p>
          <a:p>
            <a:pPr marL="342900" indent="-342900">
              <a:buFont typeface="Arial" panose="020B0604020202020204" pitchFamily="34" charset="0"/>
              <a:buChar char="•"/>
            </a:pPr>
            <a:r>
              <a:rPr lang="en-US" dirty="0"/>
              <a:t>Topics to be provided</a:t>
            </a:r>
          </a:p>
          <a:p>
            <a:pPr marL="342900" indent="-342900">
              <a:buFont typeface="Arial" panose="020B0604020202020204" pitchFamily="34" charset="0"/>
              <a:buChar char="•"/>
            </a:pPr>
            <a:r>
              <a:rPr lang="en-US" dirty="0"/>
              <a:t>Demonstrate various tools and functions of MS Project, applied to your project</a:t>
            </a:r>
          </a:p>
          <a:p>
            <a:pPr marL="342900" indent="-342900">
              <a:buFont typeface="Arial" panose="020B0604020202020204" pitchFamily="34" charset="0"/>
              <a:buChar char="•"/>
            </a:pPr>
            <a:r>
              <a:rPr lang="en-US" dirty="0"/>
              <a:t>Specific instructions will be released in the Content section of FOL</a:t>
            </a:r>
          </a:p>
        </p:txBody>
      </p:sp>
      <p:sp>
        <p:nvSpPr>
          <p:cNvPr id="18435" name="Slide Number Placeholder 3"/>
          <p:cNvSpPr>
            <a:spLocks noGrp="1"/>
          </p:cNvSpPr>
          <p:nvPr>
            <p:ph type="sldNum" sz="quarter" idx="4294967295"/>
          </p:nvPr>
        </p:nvSpPr>
        <p:spPr bwMode="auto">
          <a:xfrm>
            <a:off x="10058400" y="6356350"/>
            <a:ext cx="2133600" cy="365125"/>
          </a:xfrm>
          <a:prstGeom prst="rect">
            <a:avLst/>
          </a:prstGeom>
          <a:noFill/>
          <a:ln>
            <a:miter lim="800000"/>
            <a:headEnd/>
            <a:tailEnd/>
          </a:ln>
        </p:spPr>
        <p:txBody>
          <a:bodyPr/>
          <a:lstStyle/>
          <a:p>
            <a:fld id="{8762FDE1-D3D1-4F36-80DE-A1482B988F76}" type="slidenum">
              <a:rPr lang="en-CA" altLang="en-US">
                <a:solidFill>
                  <a:srgbClr val="898989"/>
                </a:solidFill>
                <a:latin typeface="Calibri" pitchFamily="34" charset="0"/>
                <a:cs typeface="Arial" charset="0"/>
              </a:rPr>
              <a:pPr/>
              <a:t>4</a:t>
            </a:fld>
            <a:endParaRPr lang="en-CA" altLang="en-US">
              <a:solidFill>
                <a:srgbClr val="898989"/>
              </a:solidFill>
              <a:latin typeface="Calibri" pitchFamily="34" charset="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Course Readings/Textbook</a:t>
            </a:r>
          </a:p>
        </p:txBody>
      </p:sp>
      <p:sp>
        <p:nvSpPr>
          <p:cNvPr id="20482" name="Content Placeholder 2"/>
          <p:cNvSpPr>
            <a:spLocks noGrp="1"/>
          </p:cNvSpPr>
          <p:nvPr>
            <p:ph type="body" sz="quarter" idx="10"/>
          </p:nvPr>
        </p:nvSpPr>
        <p:spPr/>
        <p:txBody>
          <a:bodyPr/>
          <a:lstStyle/>
          <a:p>
            <a:r>
              <a:rPr lang="en-US" sz="2000" dirty="0"/>
              <a:t>Required readings are listed in the ‘Required Readings’ documents  - linked in the ‘Module X Start Here’ file in FOL Content for each module</a:t>
            </a:r>
          </a:p>
          <a:p>
            <a:endParaRPr lang="en-US" sz="2000" dirty="0"/>
          </a:p>
          <a:p>
            <a:r>
              <a:rPr lang="en-US" sz="2000" dirty="0"/>
              <a:t>There is no textbook for this course, but if you find that using  a book is part of your learning style any good MS Project Reference book will do.</a:t>
            </a:r>
          </a:p>
          <a:p>
            <a:r>
              <a:rPr lang="en-CA" sz="2000" dirty="0"/>
              <a:t>Two examples are:</a:t>
            </a:r>
          </a:p>
          <a:p>
            <a:pPr marL="342900" indent="-342900">
              <a:buFont typeface="Arial" panose="020B0604020202020204" pitchFamily="34" charset="0"/>
              <a:buChar char="•"/>
            </a:pPr>
            <a:r>
              <a:rPr lang="en-CA" sz="2000" dirty="0"/>
              <a:t>Project 2019 – step by step by Cindy Lewis, Carl Chatfield, Timothy Johnson</a:t>
            </a:r>
            <a:endParaRPr lang="en-US" sz="2000" dirty="0"/>
          </a:p>
          <a:p>
            <a:pPr marL="342900" indent="-342900">
              <a:buFont typeface="Arial" panose="020B0604020202020204" pitchFamily="34" charset="0"/>
              <a:buChar char="•"/>
            </a:pPr>
            <a:r>
              <a:rPr lang="en-CA" sz="2000" dirty="0"/>
              <a:t>Project 2019 for dummies – These books suit some peoples learning style</a:t>
            </a:r>
          </a:p>
        </p:txBody>
      </p:sp>
      <p:sp>
        <p:nvSpPr>
          <p:cNvPr id="20483" name="Slide Number Placeholder 3"/>
          <p:cNvSpPr>
            <a:spLocks noGrp="1"/>
          </p:cNvSpPr>
          <p:nvPr>
            <p:ph type="sldNum" sz="quarter" idx="4294967295"/>
          </p:nvPr>
        </p:nvSpPr>
        <p:spPr bwMode="auto">
          <a:xfrm>
            <a:off x="10058400" y="6356350"/>
            <a:ext cx="2133600" cy="365125"/>
          </a:xfrm>
          <a:prstGeom prst="rect">
            <a:avLst/>
          </a:prstGeom>
          <a:noFill/>
          <a:ln>
            <a:miter lim="800000"/>
            <a:headEnd/>
            <a:tailEnd/>
          </a:ln>
        </p:spPr>
        <p:txBody>
          <a:bodyPr/>
          <a:lstStyle/>
          <a:p>
            <a:fld id="{3BA714C4-3BF2-41F8-883A-57F06252DF93}" type="slidenum">
              <a:rPr lang="en-CA" altLang="en-US">
                <a:solidFill>
                  <a:srgbClr val="898989"/>
                </a:solidFill>
                <a:latin typeface="Calibri" pitchFamily="34" charset="0"/>
                <a:cs typeface="Arial" charset="0"/>
              </a:rPr>
              <a:pPr/>
              <a:t>5</a:t>
            </a:fld>
            <a:endParaRPr lang="en-CA" altLang="en-US">
              <a:solidFill>
                <a:srgbClr val="898989"/>
              </a:solidFill>
              <a:latin typeface="Calibri" pitchFamily="34"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F7CE-5125-44D0-B90C-0BDE7BCA7B31}"/>
              </a:ext>
            </a:extLst>
          </p:cNvPr>
          <p:cNvSpPr>
            <a:spLocks noGrp="1"/>
          </p:cNvSpPr>
          <p:nvPr>
            <p:ph type="title"/>
          </p:nvPr>
        </p:nvSpPr>
        <p:spPr/>
        <p:txBody>
          <a:bodyPr/>
          <a:lstStyle/>
          <a:p>
            <a:r>
              <a:rPr lang="en-CA" dirty="0"/>
              <a:t>Course Communications</a:t>
            </a:r>
          </a:p>
        </p:txBody>
      </p:sp>
      <p:sp>
        <p:nvSpPr>
          <p:cNvPr id="3" name="Text Placeholder 2">
            <a:extLst>
              <a:ext uri="{FF2B5EF4-FFF2-40B4-BE49-F238E27FC236}">
                <a16:creationId xmlns:a16="http://schemas.microsoft.com/office/drawing/2014/main" id="{9D825AB0-8A5D-4C12-876E-C1368EE606AF}"/>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Use your FOL email, not Gmail or other addresses</a:t>
            </a:r>
          </a:p>
          <a:p>
            <a:pPr marL="342900" indent="-342900">
              <a:buFont typeface="Arial" panose="020B0604020202020204" pitchFamily="34" charset="0"/>
              <a:buChar char="•"/>
            </a:pPr>
            <a:r>
              <a:rPr lang="en-US" altLang="en-US" dirty="0"/>
              <a:t>I will respond by email within 24 hours (excluding weekends), but usually more frequently.  Don’t count on email replies 4 hours before your assignment is due, plan ahead.</a:t>
            </a:r>
          </a:p>
          <a:p>
            <a:pPr marL="342900" indent="-342900">
              <a:buFont typeface="Arial" panose="020B0604020202020204" pitchFamily="34" charset="0"/>
              <a:buChar char="•"/>
            </a:pPr>
            <a:r>
              <a:rPr lang="en-US" altLang="en-US" dirty="0"/>
              <a:t>Please ask your questions in the Discussion Forums.  There are 2 set up, one is peer-peer and the other I will respond.  Feel free to respond in either discussion if you have the answer.</a:t>
            </a:r>
          </a:p>
          <a:p>
            <a:pPr marL="342900" indent="-342900">
              <a:buFont typeface="Arial" panose="020B0604020202020204" pitchFamily="34" charset="0"/>
              <a:buChar char="•"/>
            </a:pPr>
            <a:r>
              <a:rPr lang="en-US" dirty="0"/>
              <a:t>If you are running into difficulty during the course or with an assignment, contact me early. After the due date or at the end of the course is too late, there aren’t any make-up or bonus assignments.</a:t>
            </a:r>
            <a:endParaRPr lang="en-US" altLang="en-US" dirty="0"/>
          </a:p>
          <a:p>
            <a:endParaRPr lang="en-CA" dirty="0"/>
          </a:p>
        </p:txBody>
      </p:sp>
    </p:spTree>
    <p:extLst>
      <p:ext uri="{BB962C8B-B14F-4D97-AF65-F5344CB8AC3E}">
        <p14:creationId xmlns:p14="http://schemas.microsoft.com/office/powerpoint/2010/main" val="411624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 to Face Classes</a:t>
            </a:r>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altLang="en-US" dirty="0"/>
              <a:t>It is your responsibility to arrive on time! Classes may have a do-not-disturb sign on the door after the class has started. If you arrive late you must wait until I let the latecomers into the class.</a:t>
            </a:r>
          </a:p>
          <a:p>
            <a:pPr marL="342900" indent="-342900">
              <a:buFont typeface="Arial" panose="020B0604020202020204" pitchFamily="34" charset="0"/>
              <a:buChar char="•"/>
            </a:pPr>
            <a:r>
              <a:rPr lang="en-US" altLang="en-US" dirty="0"/>
              <a:t>Classes may have quizzes performed in class with prior notification.  If you miss the class, you miss the quiz.</a:t>
            </a:r>
          </a:p>
          <a:p>
            <a:pPr marL="342900" indent="-342900">
              <a:buFont typeface="Arial" panose="020B0604020202020204" pitchFamily="34" charset="0"/>
              <a:buChar char="•"/>
            </a:pPr>
            <a:r>
              <a:rPr lang="en-US" altLang="en-US" sz="2400" dirty="0"/>
              <a:t>Participation is expected in on-campus classes, it’s part of verbal communication and Essential Employability Skills.</a:t>
            </a:r>
          </a:p>
        </p:txBody>
      </p:sp>
    </p:spTree>
    <p:extLst>
      <p:ext uri="{BB962C8B-B14F-4D97-AF65-F5344CB8AC3E}">
        <p14:creationId xmlns:p14="http://schemas.microsoft.com/office/powerpoint/2010/main" val="254176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sz="2000" dirty="0"/>
              <a:t>I will review every assignment in class, line by line so you understand the expectations.</a:t>
            </a:r>
          </a:p>
          <a:p>
            <a:pPr marL="342900" indent="-342900">
              <a:buFont typeface="Arial" panose="020B0604020202020204" pitchFamily="34" charset="0"/>
              <a:buChar char="•"/>
            </a:pPr>
            <a:r>
              <a:rPr lang="en-US" sz="2000" dirty="0"/>
              <a:t>Late assignments will typically not be graded, and your grade will be a zero</a:t>
            </a:r>
          </a:p>
          <a:p>
            <a:pPr marL="342900" indent="-342900">
              <a:buFont typeface="Arial" panose="020B0604020202020204" pitchFamily="34" charset="0"/>
              <a:buChar char="•"/>
            </a:pPr>
            <a:r>
              <a:rPr lang="en-US" sz="2000" dirty="0"/>
              <a:t>Ensure you get your Dropbox, Discussions or other assignments done on time, assume something will go wrong and build in a time contingency</a:t>
            </a:r>
          </a:p>
          <a:p>
            <a:pPr marL="342900" indent="-342900">
              <a:buFont typeface="Arial" panose="020B0604020202020204" pitchFamily="34" charset="0"/>
              <a:buChar char="•"/>
            </a:pPr>
            <a:r>
              <a:rPr lang="en-US" sz="2000" dirty="0"/>
              <a:t>Even 30 seconds late is late</a:t>
            </a:r>
          </a:p>
          <a:p>
            <a:pPr marL="342900" indent="-342900">
              <a:buFont typeface="Arial" panose="020B0604020202020204" pitchFamily="34" charset="0"/>
              <a:buChar char="•"/>
            </a:pPr>
            <a:r>
              <a:rPr lang="en-US" sz="2000" dirty="0"/>
              <a:t>It’s better to submit your assignment partially done on time, then to submit a completed assignment late and receive a zero</a:t>
            </a:r>
          </a:p>
          <a:p>
            <a:pPr marL="342900" indent="-342900">
              <a:buFont typeface="Arial" panose="020B0604020202020204" pitchFamily="34" charset="0"/>
              <a:buChar char="•"/>
            </a:pPr>
            <a:r>
              <a:rPr lang="en-US" sz="2000" dirty="0"/>
              <a:t>If you have an accommodation, contact me to coordinate -- it is your responsibility to exercise your right for your accommodation</a:t>
            </a:r>
          </a:p>
        </p:txBody>
      </p:sp>
    </p:spTree>
    <p:extLst>
      <p:ext uri="{BB962C8B-B14F-4D97-AF65-F5344CB8AC3E}">
        <p14:creationId xmlns:p14="http://schemas.microsoft.com/office/powerpoint/2010/main" val="235745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Formats and Requirements</a:t>
            </a:r>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altLang="en-US" sz="2000" dirty="0"/>
              <a:t>Projects are about completing what’s required.  Make sure you understand the detailed scope of your project (assignment).</a:t>
            </a:r>
          </a:p>
          <a:p>
            <a:pPr marL="342900" indent="-342900">
              <a:buFont typeface="Arial" panose="020B0604020202020204" pitchFamily="34" charset="0"/>
              <a:buChar char="•"/>
            </a:pPr>
            <a:r>
              <a:rPr lang="en-US" altLang="en-US" sz="2000" dirty="0"/>
              <a:t>The intent of the course is to help you achieve Course Learning Outcomes as well as Essential Employability Skills.</a:t>
            </a:r>
          </a:p>
          <a:p>
            <a:pPr marL="342900" indent="-342900">
              <a:buFont typeface="Arial" panose="020B0604020202020204" pitchFamily="34" charset="0"/>
              <a:buChar char="•"/>
            </a:pPr>
            <a:r>
              <a:rPr lang="en-US" altLang="en-US" sz="2000" dirty="0"/>
              <a:t>Assignments that require “business documents” means documents with organized content, North American business conventions, and a quality of work that you would provide to your future boss. Business documents require:</a:t>
            </a:r>
          </a:p>
          <a:p>
            <a:pPr marL="1085850" lvl="1" indent="-342900">
              <a:buFont typeface="Arial" panose="020B0604020202020204" pitchFamily="34" charset="0"/>
              <a:buChar char="•"/>
            </a:pPr>
            <a:r>
              <a:rPr lang="en-US" altLang="en-US" sz="2000" dirty="0"/>
              <a:t>Title pages with people’s names and group #, a date, an assignment number and a topic title.</a:t>
            </a:r>
          </a:p>
          <a:p>
            <a:pPr marL="1085850" lvl="1" indent="-342900">
              <a:buFont typeface="Arial" panose="020B0604020202020204" pitchFamily="34" charset="0"/>
              <a:buChar char="•"/>
            </a:pPr>
            <a:r>
              <a:rPr lang="en-US" altLang="en-US" sz="2000" dirty="0"/>
              <a:t>Headings and page numbers</a:t>
            </a:r>
          </a:p>
          <a:p>
            <a:pPr marL="1085850" lvl="1" indent="-342900">
              <a:buFont typeface="Arial" panose="020B0604020202020204" pitchFamily="34" charset="0"/>
              <a:buChar char="•"/>
            </a:pPr>
            <a:r>
              <a:rPr lang="en-US" altLang="en-US" sz="2000" dirty="0"/>
              <a:t>Correct wording, spelling and grammar.  </a:t>
            </a:r>
          </a:p>
          <a:p>
            <a:pPr marL="342900" indent="-342900">
              <a:buFont typeface="Arial" panose="020B0604020202020204" pitchFamily="34" charset="0"/>
              <a:buChar char="•"/>
            </a:pPr>
            <a:r>
              <a:rPr lang="en-US" altLang="en-US" sz="2000" dirty="0"/>
              <a:t>It’s your responsibility to understand APA Citation and plagiarism issues</a:t>
            </a:r>
          </a:p>
          <a:p>
            <a:pPr marL="342900" indent="-342900">
              <a:buFont typeface="Arial" panose="020B0604020202020204" pitchFamily="34" charset="0"/>
              <a:buChar char="•"/>
            </a:pPr>
            <a:endParaRPr lang="en-US" altLang="en-US" sz="2000" dirty="0"/>
          </a:p>
        </p:txBody>
      </p:sp>
    </p:spTree>
    <p:extLst>
      <p:ext uri="{BB962C8B-B14F-4D97-AF65-F5344CB8AC3E}">
        <p14:creationId xmlns:p14="http://schemas.microsoft.com/office/powerpoint/2010/main" val="3187817665"/>
      </p:ext>
    </p:extLst>
  </p:cSld>
  <p:clrMapOvr>
    <a:masterClrMapping/>
  </p:clrMapOvr>
</p:sld>
</file>

<file path=ppt/theme/theme1.xml><?xml version="1.0" encoding="utf-8"?>
<a:theme xmlns:a="http://schemas.openxmlformats.org/drawingml/2006/main" name="LKSB_PowerPoi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anshaweTemplate-CourseMaster.potx" id="{88CD48CE-5908-43BB-9D94-C373D71E82CC}" vid="{4D03E8FD-F202-42A6-A1E3-67FC16C3D0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FanshaweTemplate-CourseMaster</Template>
  <TotalTime>2</TotalTime>
  <Words>868</Words>
  <Application>Microsoft Office PowerPoint</Application>
  <PresentationFormat>Widescreen</PresentationFormat>
  <Paragraphs>79</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LKSB_PowerPoint_Template</vt:lpstr>
      <vt:lpstr>MGMT6059 – Project Management Software Applications</vt:lpstr>
      <vt:lpstr>Agenda</vt:lpstr>
      <vt:lpstr>Course assessments</vt:lpstr>
      <vt:lpstr>Major Course Project</vt:lpstr>
      <vt:lpstr>Course Readings/Textbook</vt:lpstr>
      <vt:lpstr>Course Communications</vt:lpstr>
      <vt:lpstr>Face to Face Classes</vt:lpstr>
      <vt:lpstr>Assignments</vt:lpstr>
      <vt:lpstr>Assignment Formats and Requirements</vt:lpstr>
      <vt:lpstr>Outcomes</vt:lpstr>
      <vt:lpstr>The CIS (Course Information Sheet), the Course Outline, the Course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MGMT6059 – Project Management Software Applications</dc:title>
  <dc:creator>BRIAN KEECH</dc:creator>
  <cp:lastModifiedBy>BRIAN KEECH</cp:lastModifiedBy>
  <cp:revision>1</cp:revision>
  <dcterms:created xsi:type="dcterms:W3CDTF">2020-12-21T22:39:27Z</dcterms:created>
  <dcterms:modified xsi:type="dcterms:W3CDTF">2020-12-21T22:41:50Z</dcterms:modified>
</cp:coreProperties>
</file>