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0"/>
  </p:notesMasterIdLst>
  <p:sldIdLst>
    <p:sldId id="257" r:id="rId2"/>
    <p:sldId id="680" r:id="rId3"/>
    <p:sldId id="682" r:id="rId4"/>
    <p:sldId id="772" r:id="rId5"/>
    <p:sldId id="774" r:id="rId6"/>
    <p:sldId id="760" r:id="rId7"/>
    <p:sldId id="784" r:id="rId8"/>
    <p:sldId id="785" r:id="rId9"/>
    <p:sldId id="786" r:id="rId10"/>
    <p:sldId id="773" r:id="rId11"/>
    <p:sldId id="771" r:id="rId12"/>
    <p:sldId id="764" r:id="rId13"/>
    <p:sldId id="775" r:id="rId14"/>
    <p:sldId id="762" r:id="rId15"/>
    <p:sldId id="761" r:id="rId16"/>
    <p:sldId id="777" r:id="rId17"/>
    <p:sldId id="776" r:id="rId18"/>
    <p:sldId id="763" r:id="rId19"/>
    <p:sldId id="779" r:id="rId20"/>
    <p:sldId id="765" r:id="rId21"/>
    <p:sldId id="766" r:id="rId22"/>
    <p:sldId id="778" r:id="rId23"/>
    <p:sldId id="781" r:id="rId24"/>
    <p:sldId id="767" r:id="rId25"/>
    <p:sldId id="768" r:id="rId26"/>
    <p:sldId id="780" r:id="rId27"/>
    <p:sldId id="769" r:id="rId28"/>
    <p:sldId id="782" r:id="rId29"/>
  </p:sldIdLst>
  <p:sldSz cx="12192000" cy="685800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K" initials="BK" lastIdx="3" clrIdx="0">
    <p:extLst>
      <p:ext uri="{19B8F6BF-5375-455C-9EA6-DF929625EA0E}">
        <p15:presenceInfo xmlns:p15="http://schemas.microsoft.com/office/powerpoint/2012/main" userId="5779056e9ee0f2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8837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8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C2E6-764B-4357-A485-7F722DD56008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8A839-7570-4F23-A8A9-8C14326D16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14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008F86B4-82F8-A74A-B597-855FF961B3D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39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we should go into Excel and demonstrate all the concepts covered in the preceding slides.  We should end up with a file that resembles the workbook in the included in this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8A839-7570-4F23-A8A9-8C14326D16E7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55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04020" y="1316256"/>
            <a:ext cx="8424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89422" y="3776712"/>
            <a:ext cx="8539052" cy="1566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3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1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36C2A8-2A3B-4E81-B46F-6D51C311F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2192000" cy="690282"/>
          </a:xfrm>
          <a:prstGeom prst="rect">
            <a:avLst/>
          </a:prstGeom>
        </p:spPr>
      </p:pic>
      <p:pic>
        <p:nvPicPr>
          <p:cNvPr id="11" name="Picture 10" descr="bottom_bar.png">
            <a:extLst>
              <a:ext uri="{FF2B5EF4-FFF2-40B4-BE49-F238E27FC236}">
                <a16:creationId xmlns:a16="http://schemas.microsoft.com/office/drawing/2014/main" id="{08930957-11AB-4646-8A28-19383AD253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82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006" y="1555274"/>
            <a:ext cx="5650793" cy="4687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A1F376-7046-4BB5-A52A-F2A154AB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0358" y="6242304"/>
            <a:ext cx="954616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356616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3556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12788" indent="201613" algn="l" defTabSz="3556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68388" indent="303213" algn="l" defTabSz="3556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25575" indent="403225" algn="l" defTabSz="3556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66B8AD0-467E-4AD3-9E26-DF394A034F1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A8C57-7F89-4ADD-AA25-BE4F9C595F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140" y="1825626"/>
            <a:ext cx="4524729" cy="40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6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ith modul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9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04020" y="1316256"/>
            <a:ext cx="8424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4019" y="3879994"/>
            <a:ext cx="8424000" cy="49836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module #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EF4C2BF-482A-402E-A736-D36197854A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4020" y="5613593"/>
            <a:ext cx="7862709" cy="830238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en-US" dirty="0"/>
              <a:t>Click to add a quote for the day</a:t>
            </a:r>
          </a:p>
        </p:txBody>
      </p:sp>
    </p:spTree>
    <p:extLst>
      <p:ext uri="{BB962C8B-B14F-4D97-AF65-F5344CB8AC3E}">
        <p14:creationId xmlns:p14="http://schemas.microsoft.com/office/powerpoint/2010/main" val="86688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04020" y="1316256"/>
            <a:ext cx="8424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5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387888" y="881149"/>
            <a:ext cx="10207211" cy="972589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Topic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FE712-8D34-44E4-A40A-F79578B22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3663" y="2464580"/>
            <a:ext cx="10231437" cy="29932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55550-B611-4D62-8713-53041706B888}"/>
              </a:ext>
            </a:extLst>
          </p:cNvPr>
          <p:cNvSpPr txBox="1"/>
          <p:nvPr userDrawn="1"/>
        </p:nvSpPr>
        <p:spPr>
          <a:xfrm>
            <a:off x="1387888" y="2064470"/>
            <a:ext cx="10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At the end  of this topic you should be able to:</a:t>
            </a:r>
          </a:p>
        </p:txBody>
      </p:sp>
    </p:spTree>
    <p:extLst>
      <p:ext uri="{BB962C8B-B14F-4D97-AF65-F5344CB8AC3E}">
        <p14:creationId xmlns:p14="http://schemas.microsoft.com/office/powerpoint/2010/main" val="18513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04" y="1035354"/>
            <a:ext cx="9840865" cy="49072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29201" y="1720735"/>
            <a:ext cx="9840867" cy="410191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C2930-F24D-4E95-BB21-0D461B133F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04" y="1035354"/>
            <a:ext cx="9840865" cy="49072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5531224"/>
            <a:ext cx="12192000" cy="1326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C2930-F24D-4E95-BB21-0D461B133F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024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9203" y="1035353"/>
            <a:ext cx="10056147" cy="460938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20161" y="1637608"/>
            <a:ext cx="4826515" cy="4185039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72E00-792F-4BC6-8292-8483B7543C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2192000" cy="690282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D116CF9-6C07-4B41-A65C-AEF1B2F56D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31536" y="1637608"/>
            <a:ext cx="4953813" cy="4185039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9203" y="1035353"/>
            <a:ext cx="9910768" cy="596894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29203" y="1977168"/>
            <a:ext cx="5648416" cy="3845479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72E00-792F-4BC6-8292-8483B7543C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2192000" cy="6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9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03" y="889736"/>
            <a:ext cx="10033801" cy="88380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29202" y="1972847"/>
            <a:ext cx="10033802" cy="382112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2192000" cy="690282"/>
          </a:xfrm>
          <a:prstGeom prst="rect">
            <a:avLst/>
          </a:prstGeom>
        </p:spPr>
      </p:pic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42C50-D68F-47DF-90D9-7E81C394A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1160" y="6310311"/>
            <a:ext cx="89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315F-8A0B-49D4-9872-A9C8A0042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22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806" r:id="rId2"/>
    <p:sldLayoutId id="2147483696" r:id="rId3"/>
    <p:sldLayoutId id="2147483804" r:id="rId4"/>
    <p:sldLayoutId id="2147483707" r:id="rId5"/>
    <p:sldLayoutId id="2147483805" r:id="rId6"/>
    <p:sldLayoutId id="2147483710" r:id="rId7"/>
    <p:sldLayoutId id="2147483709" r:id="rId8"/>
    <p:sldLayoutId id="2147483697" r:id="rId9"/>
    <p:sldLayoutId id="214748380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B4C3-B7DC-44B7-980C-E01D19E42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Excel Basics:</a:t>
            </a:r>
            <a:br>
              <a:rPr lang="en-CA" dirty="0"/>
            </a:br>
            <a:r>
              <a:rPr lang="en-CA" dirty="0"/>
              <a:t>Basic skills for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4164-17E6-4AFB-A555-BCA5735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Module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9B2E1-7596-495D-B5EB-5215E818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‘Expecting all children the same age to learn from the same materials is like expecting all children the same age to wear the same size clothing.’ –Madeline Hunter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89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AB0F-9204-4AF3-940C-87FD8481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Entering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4BC00-B4A7-4899-883F-25875545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04" y="1756755"/>
            <a:ext cx="6420746" cy="3362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D001AD-AF0E-4A5E-B9ED-F25C8BAE0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08" y="2481585"/>
            <a:ext cx="5182323" cy="311511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4D4ACA8-A541-4F9F-9B8F-391944642076}"/>
              </a:ext>
            </a:extLst>
          </p:cNvPr>
          <p:cNvSpPr/>
          <p:nvPr/>
        </p:nvSpPr>
        <p:spPr>
          <a:xfrm>
            <a:off x="10339694" y="3693379"/>
            <a:ext cx="1273466" cy="490727"/>
          </a:xfrm>
          <a:prstGeom prst="wedgeRoundRectCallout">
            <a:avLst>
              <a:gd name="adj1" fmla="val -134386"/>
              <a:gd name="adj2" fmla="val 6103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Type Date in Formula bar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1FE9C88-4A78-48BB-ADD8-695ED3E2C7C9}"/>
              </a:ext>
            </a:extLst>
          </p:cNvPr>
          <p:cNvSpPr/>
          <p:nvPr/>
        </p:nvSpPr>
        <p:spPr>
          <a:xfrm>
            <a:off x="6304203" y="5577282"/>
            <a:ext cx="1273466" cy="490727"/>
          </a:xfrm>
          <a:prstGeom prst="wedgeRoundRectCallout">
            <a:avLst>
              <a:gd name="adj1" fmla="val -103737"/>
              <a:gd name="adj2" fmla="val -20483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Type date in Cell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A06D65C-3629-4A60-A506-BFAC032AA2FD}"/>
              </a:ext>
            </a:extLst>
          </p:cNvPr>
          <p:cNvSpPr/>
          <p:nvPr/>
        </p:nvSpPr>
        <p:spPr>
          <a:xfrm>
            <a:off x="1984390" y="5361878"/>
            <a:ext cx="1273466" cy="490727"/>
          </a:xfrm>
          <a:prstGeom prst="wedgeRoundRectCallout">
            <a:avLst>
              <a:gd name="adj1" fmla="val -38063"/>
              <a:gd name="adj2" fmla="val -32981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a cell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81B3D3F-D1CD-4FD2-8AD6-230C11929D5E}"/>
              </a:ext>
            </a:extLst>
          </p:cNvPr>
          <p:cNvSpPr/>
          <p:nvPr/>
        </p:nvSpPr>
        <p:spPr>
          <a:xfrm>
            <a:off x="10339694" y="4392188"/>
            <a:ext cx="1273466" cy="490727"/>
          </a:xfrm>
          <a:prstGeom prst="wedgeRoundRectCallout">
            <a:avLst>
              <a:gd name="adj1" fmla="val -329658"/>
              <a:gd name="adj2" fmla="val -5485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Formula bar functions</a:t>
            </a:r>
          </a:p>
        </p:txBody>
      </p:sp>
    </p:spTree>
    <p:extLst>
      <p:ext uri="{BB962C8B-B14F-4D97-AF65-F5344CB8AC3E}">
        <p14:creationId xmlns:p14="http://schemas.microsoft.com/office/powerpoint/2010/main" val="15064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91F0-D501-4292-95FA-66664174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entered in Rows and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BE92B-A23D-46AF-961A-AC7A54BB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04" y="1777631"/>
            <a:ext cx="2867425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6A3F-1D5A-4D8F-9757-36515F6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</a:t>
            </a:r>
            <a:r>
              <a:rPr lang="en-CA" dirty="0" err="1"/>
              <a:t>Formating</a:t>
            </a:r>
            <a:r>
              <a:rPr lang="en-CA" dirty="0"/>
              <a:t> and Alignment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1755E-38DF-429B-B624-66B027A4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3" y="1681228"/>
            <a:ext cx="6373114" cy="412490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B83F6B0-6C48-419C-B8E4-73BF01A07526}"/>
              </a:ext>
            </a:extLst>
          </p:cNvPr>
          <p:cNvSpPr/>
          <p:nvPr/>
        </p:nvSpPr>
        <p:spPr>
          <a:xfrm>
            <a:off x="892471" y="5351802"/>
            <a:ext cx="1273466" cy="490727"/>
          </a:xfrm>
          <a:prstGeom prst="wedgeRoundRectCallout">
            <a:avLst>
              <a:gd name="adj1" fmla="val 305195"/>
              <a:gd name="adj2" fmla="val -55023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Borders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440E394-231F-4D01-9D68-57DD6A78C4B4}"/>
              </a:ext>
            </a:extLst>
          </p:cNvPr>
          <p:cNvSpPr/>
          <p:nvPr/>
        </p:nvSpPr>
        <p:spPr>
          <a:xfrm>
            <a:off x="892471" y="4503432"/>
            <a:ext cx="1273466" cy="490727"/>
          </a:xfrm>
          <a:prstGeom prst="wedgeRoundRectCallout">
            <a:avLst>
              <a:gd name="adj1" fmla="val 343724"/>
              <a:gd name="adj2" fmla="val -3775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Fill Colour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69236BF-4EAF-4C71-B144-26784772AED4}"/>
              </a:ext>
            </a:extLst>
          </p:cNvPr>
          <p:cNvSpPr/>
          <p:nvPr/>
        </p:nvSpPr>
        <p:spPr>
          <a:xfrm>
            <a:off x="893080" y="1958322"/>
            <a:ext cx="1273466" cy="490727"/>
          </a:xfrm>
          <a:prstGeom prst="wedgeRoundRectCallout">
            <a:avLst>
              <a:gd name="adj1" fmla="val 226386"/>
              <a:gd name="adj2" fmla="val 474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Font and Size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3B8E121-55A2-4E35-98A6-D68B32472C91}"/>
              </a:ext>
            </a:extLst>
          </p:cNvPr>
          <p:cNvSpPr/>
          <p:nvPr/>
        </p:nvSpPr>
        <p:spPr>
          <a:xfrm>
            <a:off x="892471" y="2806692"/>
            <a:ext cx="1273466" cy="490727"/>
          </a:xfrm>
          <a:prstGeom prst="wedgeRoundRectCallout">
            <a:avLst>
              <a:gd name="adj1" fmla="val 231640"/>
              <a:gd name="adj2" fmla="val -5031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Bold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653A208-12CC-4793-B77A-A561D666D4C1}"/>
              </a:ext>
            </a:extLst>
          </p:cNvPr>
          <p:cNvSpPr/>
          <p:nvPr/>
        </p:nvSpPr>
        <p:spPr>
          <a:xfrm>
            <a:off x="892471" y="3655062"/>
            <a:ext cx="1273466" cy="490727"/>
          </a:xfrm>
          <a:prstGeom prst="wedgeRoundRectCallout">
            <a:avLst>
              <a:gd name="adj1" fmla="val 362988"/>
              <a:gd name="adj2" fmla="val -2048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Font Colour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CA8B573-E88B-4AAB-8CB4-7221A774796A}"/>
              </a:ext>
            </a:extLst>
          </p:cNvPr>
          <p:cNvSpPr/>
          <p:nvPr/>
        </p:nvSpPr>
        <p:spPr>
          <a:xfrm>
            <a:off x="10026063" y="1788740"/>
            <a:ext cx="1273466" cy="490727"/>
          </a:xfrm>
          <a:prstGeom prst="wedgeRoundRectCallout">
            <a:avLst>
              <a:gd name="adj1" fmla="val -263983"/>
              <a:gd name="adj2" fmla="val 9739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Vertical Alignment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9D84320-F91E-4252-BF87-9F2DACC54B79}"/>
              </a:ext>
            </a:extLst>
          </p:cNvPr>
          <p:cNvSpPr/>
          <p:nvPr/>
        </p:nvSpPr>
        <p:spPr>
          <a:xfrm>
            <a:off x="10026063" y="2640768"/>
            <a:ext cx="1273466" cy="490727"/>
          </a:xfrm>
          <a:prstGeom prst="wedgeRoundRectCallout">
            <a:avLst>
              <a:gd name="adj1" fmla="val -264858"/>
              <a:gd name="adj2" fmla="val -1395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Horizontal Alignment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9199C15-99C5-4BFA-BFE8-1F16BEB55285}"/>
              </a:ext>
            </a:extLst>
          </p:cNvPr>
          <p:cNvSpPr/>
          <p:nvPr/>
        </p:nvSpPr>
        <p:spPr>
          <a:xfrm>
            <a:off x="10026063" y="3498314"/>
            <a:ext cx="1273466" cy="490727"/>
          </a:xfrm>
          <a:prstGeom prst="wedgeRoundRectCallout">
            <a:avLst>
              <a:gd name="adj1" fmla="val -226330"/>
              <a:gd name="adj2" fmla="val -1684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14958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5564-2374-445E-8A52-5290BD8D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8C24B-F954-4F41-8E1A-EB7C5339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04" y="1655207"/>
            <a:ext cx="3000794" cy="2410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F82A29-0693-485C-A2E0-69711D11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07" y="1631268"/>
            <a:ext cx="5697793" cy="4191378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21F43FE-3855-4B3C-804D-F204C5F5CBBF}"/>
              </a:ext>
            </a:extLst>
          </p:cNvPr>
          <p:cNvSpPr/>
          <p:nvPr/>
        </p:nvSpPr>
        <p:spPr>
          <a:xfrm>
            <a:off x="1529204" y="4712066"/>
            <a:ext cx="1273466" cy="490727"/>
          </a:xfrm>
          <a:prstGeom prst="wedgeRoundRectCallout">
            <a:avLst>
              <a:gd name="adj1" fmla="val 7471"/>
              <a:gd name="adj2" fmla="val -5116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cell(s)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44AC717-82AB-401F-8EE7-F401B2B3D7EB}"/>
              </a:ext>
            </a:extLst>
          </p:cNvPr>
          <p:cNvSpPr/>
          <p:nvPr/>
        </p:nvSpPr>
        <p:spPr>
          <a:xfrm>
            <a:off x="9342168" y="4707202"/>
            <a:ext cx="1273466" cy="490727"/>
          </a:xfrm>
          <a:prstGeom prst="wedgeRoundRectCallout">
            <a:avLst>
              <a:gd name="adj1" fmla="val 7471"/>
              <a:gd name="adj2" fmla="val -5116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Wrap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23B2FA7-CCF7-4492-8369-C68D7955009E}"/>
              </a:ext>
            </a:extLst>
          </p:cNvPr>
          <p:cNvSpPr/>
          <p:nvPr/>
        </p:nvSpPr>
        <p:spPr>
          <a:xfrm>
            <a:off x="3256532" y="5137557"/>
            <a:ext cx="1273466" cy="490727"/>
          </a:xfrm>
          <a:prstGeom prst="wedgeRoundRectCallout">
            <a:avLst>
              <a:gd name="adj1" fmla="val 88032"/>
              <a:gd name="adj2" fmla="val -2525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Wraps text in cell</a:t>
            </a:r>
          </a:p>
        </p:txBody>
      </p:sp>
    </p:spTree>
    <p:extLst>
      <p:ext uri="{BB962C8B-B14F-4D97-AF65-F5344CB8AC3E}">
        <p14:creationId xmlns:p14="http://schemas.microsoft.com/office/powerpoint/2010/main" val="29236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6A3F-1D5A-4D8F-9757-36515F6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Merge and Centre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65EF1-9F47-42A6-837B-28148AA9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04" y="1606062"/>
            <a:ext cx="3219899" cy="2553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4F2307-556D-46F9-AA17-997024ECD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283" y="2365460"/>
            <a:ext cx="6735115" cy="2886478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90C9609-2ACF-4622-9D1D-BA52AF52AF81}"/>
              </a:ext>
            </a:extLst>
          </p:cNvPr>
          <p:cNvSpPr/>
          <p:nvPr/>
        </p:nvSpPr>
        <p:spPr>
          <a:xfrm>
            <a:off x="1740278" y="4761211"/>
            <a:ext cx="1273466" cy="490727"/>
          </a:xfrm>
          <a:prstGeom prst="wedgeRoundRectCallout">
            <a:avLst>
              <a:gd name="adj1" fmla="val 7471"/>
              <a:gd name="adj2" fmla="val -5116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both cells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907CD79-4D5D-4EB8-82A8-02AD49F86CB1}"/>
              </a:ext>
            </a:extLst>
          </p:cNvPr>
          <p:cNvSpPr/>
          <p:nvPr/>
        </p:nvSpPr>
        <p:spPr>
          <a:xfrm>
            <a:off x="9959932" y="4913611"/>
            <a:ext cx="1273466" cy="490727"/>
          </a:xfrm>
          <a:prstGeom prst="wedgeRoundRectCallout">
            <a:avLst>
              <a:gd name="adj1" fmla="val -34560"/>
              <a:gd name="adj2" fmla="val -31390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both cells</a:t>
            </a:r>
          </a:p>
        </p:txBody>
      </p:sp>
    </p:spTree>
    <p:extLst>
      <p:ext uri="{BB962C8B-B14F-4D97-AF65-F5344CB8AC3E}">
        <p14:creationId xmlns:p14="http://schemas.microsoft.com/office/powerpoint/2010/main" val="280237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6A3F-1D5A-4D8F-9757-36515F6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Formatting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F76DB-17F7-4231-91FF-2E3EC1F7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972" y="2771683"/>
            <a:ext cx="1648055" cy="1314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8C4B1B-3F69-491C-A57F-310AF5BB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490" y="1682106"/>
            <a:ext cx="6111018" cy="4606976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BB6C987-2286-4192-BE64-78C0106B8382}"/>
              </a:ext>
            </a:extLst>
          </p:cNvPr>
          <p:cNvSpPr/>
          <p:nvPr/>
        </p:nvSpPr>
        <p:spPr>
          <a:xfrm>
            <a:off x="9622842" y="4218534"/>
            <a:ext cx="1273466" cy="490727"/>
          </a:xfrm>
          <a:prstGeom prst="wedgeRoundRectCallout">
            <a:avLst>
              <a:gd name="adj1" fmla="val -205315"/>
              <a:gd name="adj2" fmla="val -38208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Currency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8D5330-A880-405A-8641-01ADE90CEFA9}"/>
              </a:ext>
            </a:extLst>
          </p:cNvPr>
          <p:cNvSpPr/>
          <p:nvPr/>
        </p:nvSpPr>
        <p:spPr>
          <a:xfrm>
            <a:off x="9622842" y="2019746"/>
            <a:ext cx="1273466" cy="490727"/>
          </a:xfrm>
          <a:prstGeom prst="wedgeRoundRectCallout">
            <a:avLst>
              <a:gd name="adj1" fmla="val -138764"/>
              <a:gd name="adj2" fmla="val -25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Detailed/ Custom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26E77B3-599B-45B3-8A79-77BD043EC2F4}"/>
              </a:ext>
            </a:extLst>
          </p:cNvPr>
          <p:cNvSpPr/>
          <p:nvPr/>
        </p:nvSpPr>
        <p:spPr>
          <a:xfrm>
            <a:off x="894624" y="2009323"/>
            <a:ext cx="1273466" cy="762360"/>
          </a:xfrm>
          <a:prstGeom prst="wedgeRoundRectCallout">
            <a:avLst>
              <a:gd name="adj1" fmla="val 467192"/>
              <a:gd name="adj2" fmla="val -1228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Cell(s) Format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DA01CEB-144E-483E-BBC6-53F5623EF17D}"/>
              </a:ext>
            </a:extLst>
          </p:cNvPr>
          <p:cNvSpPr/>
          <p:nvPr/>
        </p:nvSpPr>
        <p:spPr>
          <a:xfrm>
            <a:off x="9622842" y="2754736"/>
            <a:ext cx="1273466" cy="490727"/>
          </a:xfrm>
          <a:prstGeom prst="wedgeRoundRectCallout">
            <a:avLst>
              <a:gd name="adj1" fmla="val -150148"/>
              <a:gd name="adj2" fmla="val -9348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# of Decimal Points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C169005-412E-40A2-86E8-318C231E654F}"/>
              </a:ext>
            </a:extLst>
          </p:cNvPr>
          <p:cNvSpPr/>
          <p:nvPr/>
        </p:nvSpPr>
        <p:spPr>
          <a:xfrm>
            <a:off x="9630515" y="3489726"/>
            <a:ext cx="1273466" cy="490727"/>
          </a:xfrm>
          <a:prstGeom prst="wedgeRoundRectCallout">
            <a:avLst>
              <a:gd name="adj1" fmla="val -184299"/>
              <a:gd name="adj2" fmla="val -2411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Percentage (%)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4791C-6560-43B9-8606-13A4463E0DF1}"/>
              </a:ext>
            </a:extLst>
          </p:cNvPr>
          <p:cNvSpPr txBox="1"/>
          <p:nvPr/>
        </p:nvSpPr>
        <p:spPr>
          <a:xfrm>
            <a:off x="407624" y="3429000"/>
            <a:ext cx="2346593" cy="246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Note:</a:t>
            </a:r>
          </a:p>
          <a:p>
            <a:r>
              <a:rPr lang="en-CA" dirty="0"/>
              <a:t>These formats are really just that … formats.</a:t>
            </a:r>
          </a:p>
          <a:p>
            <a:r>
              <a:rPr lang="en-CA" dirty="0"/>
              <a:t>They DO NOT convert data.</a:t>
            </a:r>
          </a:p>
          <a:p>
            <a:r>
              <a:rPr lang="en-CA" dirty="0"/>
              <a:t>They display in the chosen format if they can.</a:t>
            </a:r>
          </a:p>
          <a:p>
            <a:r>
              <a:rPr lang="en-CA" dirty="0"/>
              <a:t>Ex:  If a cell is not stored as a date </a:t>
            </a:r>
            <a:r>
              <a:rPr lang="en-CA" b="1" dirty="0"/>
              <a:t>and</a:t>
            </a:r>
            <a:r>
              <a:rPr lang="en-CA" dirty="0"/>
              <a:t> you apply a date format, it will not change.</a:t>
            </a:r>
          </a:p>
        </p:txBody>
      </p:sp>
    </p:spTree>
    <p:extLst>
      <p:ext uri="{BB962C8B-B14F-4D97-AF65-F5344CB8AC3E}">
        <p14:creationId xmlns:p14="http://schemas.microsoft.com/office/powerpoint/2010/main" val="11906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13" grpId="0" animBg="1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6A3F-1D5A-4D8F-9757-36515F6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Formatting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F76DB-17F7-4231-91FF-2E3EC1F7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972" y="2771683"/>
            <a:ext cx="1648055" cy="1314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9B812B-EC9B-4061-A11E-FA48E75D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02" y="1648652"/>
            <a:ext cx="6260067" cy="4701826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BB6C987-2286-4192-BE64-78C0106B8382}"/>
              </a:ext>
            </a:extLst>
          </p:cNvPr>
          <p:cNvSpPr/>
          <p:nvPr/>
        </p:nvSpPr>
        <p:spPr>
          <a:xfrm>
            <a:off x="9896043" y="2613071"/>
            <a:ext cx="1273466" cy="490727"/>
          </a:xfrm>
          <a:prstGeom prst="wedgeRoundRectCallout">
            <a:avLst>
              <a:gd name="adj1" fmla="val -93231"/>
              <a:gd name="adj2" fmla="val 5876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Currency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8D5330-A880-405A-8641-01ADE90CEFA9}"/>
              </a:ext>
            </a:extLst>
          </p:cNvPr>
          <p:cNvSpPr/>
          <p:nvPr/>
        </p:nvSpPr>
        <p:spPr>
          <a:xfrm>
            <a:off x="9896043" y="3876883"/>
            <a:ext cx="1273466" cy="490727"/>
          </a:xfrm>
          <a:prstGeom prst="wedgeRoundRectCallout">
            <a:avLst>
              <a:gd name="adj1" fmla="val -94981"/>
              <a:gd name="adj2" fmla="val -321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Dates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26E77B3-599B-45B3-8A79-77BD043EC2F4}"/>
              </a:ext>
            </a:extLst>
          </p:cNvPr>
          <p:cNvSpPr/>
          <p:nvPr/>
        </p:nvSpPr>
        <p:spPr>
          <a:xfrm>
            <a:off x="1093029" y="2009323"/>
            <a:ext cx="1273466" cy="762360"/>
          </a:xfrm>
          <a:prstGeom prst="wedgeRoundRectCallout">
            <a:avLst>
              <a:gd name="adj1" fmla="val 474197"/>
              <a:gd name="adj2" fmla="val -137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Cell(s) Format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607FC9B-0BFD-4A55-8B63-93C8D4FAB77E}"/>
              </a:ext>
            </a:extLst>
          </p:cNvPr>
          <p:cNvSpPr/>
          <p:nvPr/>
        </p:nvSpPr>
        <p:spPr>
          <a:xfrm>
            <a:off x="9896043" y="5140695"/>
            <a:ext cx="1273466" cy="490727"/>
          </a:xfrm>
          <a:prstGeom prst="wedgeRoundRectCallout">
            <a:avLst>
              <a:gd name="adj1" fmla="val -114246"/>
              <a:gd name="adj2" fmla="val 12011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Custom Formats</a:t>
            </a:r>
          </a:p>
        </p:txBody>
      </p:sp>
    </p:spTree>
    <p:extLst>
      <p:ext uri="{BB962C8B-B14F-4D97-AF65-F5344CB8AC3E}">
        <p14:creationId xmlns:p14="http://schemas.microsoft.com/office/powerpoint/2010/main" val="3058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403A-09C8-4C08-95B6-29383885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Custom Formats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2AA32-0827-453D-9CB2-33612B62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04" y="1689091"/>
            <a:ext cx="5039428" cy="4572638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E94804B-FB44-4B1F-9BC0-8658FB9CA71C}"/>
              </a:ext>
            </a:extLst>
          </p:cNvPr>
          <p:cNvSpPr/>
          <p:nvPr/>
        </p:nvSpPr>
        <p:spPr>
          <a:xfrm>
            <a:off x="7807048" y="3858250"/>
            <a:ext cx="1273466" cy="490727"/>
          </a:xfrm>
          <a:prstGeom prst="wedgeRoundRectCallout">
            <a:avLst>
              <a:gd name="adj1" fmla="val -187803"/>
              <a:gd name="adj2" fmla="val 1786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Format 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F14F4B8-2579-4565-A074-F02C5523EF86}"/>
              </a:ext>
            </a:extLst>
          </p:cNvPr>
          <p:cNvSpPr/>
          <p:nvPr/>
        </p:nvSpPr>
        <p:spPr>
          <a:xfrm>
            <a:off x="7807048" y="2798978"/>
            <a:ext cx="1273466" cy="680256"/>
          </a:xfrm>
          <a:prstGeom prst="wedgeRoundRectCallout">
            <a:avLst>
              <a:gd name="adj1" fmla="val -355054"/>
              <a:gd name="adj2" fmla="val 29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Enter Mask for Custom Format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79A686A-78C5-4412-8D2F-63314FE8AB63}"/>
              </a:ext>
            </a:extLst>
          </p:cNvPr>
          <p:cNvSpPr/>
          <p:nvPr/>
        </p:nvSpPr>
        <p:spPr>
          <a:xfrm>
            <a:off x="7807048" y="1739706"/>
            <a:ext cx="1273466" cy="680256"/>
          </a:xfrm>
          <a:prstGeom prst="wedgeRoundRectCallout">
            <a:avLst>
              <a:gd name="adj1" fmla="val -466263"/>
              <a:gd name="adj2" fmla="val 1029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Data Type </a:t>
            </a:r>
          </a:p>
        </p:txBody>
      </p:sp>
    </p:spTree>
    <p:extLst>
      <p:ext uri="{BB962C8B-B14F-4D97-AF65-F5344CB8AC3E}">
        <p14:creationId xmlns:p14="http://schemas.microsoft.com/office/powerpoint/2010/main" val="12802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FCBB1BA-F90A-4666-8931-4F535033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9" y="1711473"/>
            <a:ext cx="7268589" cy="2467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E6A3F-1D5A-4D8F-9757-36515F6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Fill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EDBA307-CCCD-402A-991D-232CF026425C}"/>
              </a:ext>
            </a:extLst>
          </p:cNvPr>
          <p:cNvSpPr/>
          <p:nvPr/>
        </p:nvSpPr>
        <p:spPr>
          <a:xfrm>
            <a:off x="8751412" y="1793181"/>
            <a:ext cx="1273466" cy="490727"/>
          </a:xfrm>
          <a:prstGeom prst="wedgeRoundRectCallout">
            <a:avLst>
              <a:gd name="adj1" fmla="val -369064"/>
              <a:gd name="adj2" fmla="val 13375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Drag/Fill Indicator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FE1B8F-BDAA-4012-99A0-6EE9A596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14" y="3108112"/>
            <a:ext cx="7230484" cy="2438740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3643B71-BC1C-48EB-BEF7-7B5245EE0D61}"/>
              </a:ext>
            </a:extLst>
          </p:cNvPr>
          <p:cNvSpPr/>
          <p:nvPr/>
        </p:nvSpPr>
        <p:spPr>
          <a:xfrm>
            <a:off x="10002507" y="2327554"/>
            <a:ext cx="1273466" cy="739190"/>
          </a:xfrm>
          <a:prstGeom prst="wedgeRoundRectCallout">
            <a:avLst>
              <a:gd name="adj1" fmla="val -149274"/>
              <a:gd name="adj2" fmla="val 15977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Filled Sequential Values</a:t>
            </a:r>
          </a:p>
        </p:txBody>
      </p:sp>
    </p:spTree>
    <p:extLst>
      <p:ext uri="{BB962C8B-B14F-4D97-AF65-F5344CB8AC3E}">
        <p14:creationId xmlns:p14="http://schemas.microsoft.com/office/powerpoint/2010/main" val="30466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FCBB1BA-F90A-4666-8931-4F535033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9" y="1711473"/>
            <a:ext cx="7268589" cy="2467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16500F-FD30-4AEF-A55B-1825079FD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434" y="3115786"/>
            <a:ext cx="7259063" cy="2419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E6A3F-1D5A-4D8F-9757-36515F6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Fill – Control Drag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EDBA307-CCCD-402A-991D-232CF026425C}"/>
              </a:ext>
            </a:extLst>
          </p:cNvPr>
          <p:cNvSpPr/>
          <p:nvPr/>
        </p:nvSpPr>
        <p:spPr>
          <a:xfrm>
            <a:off x="8751412" y="1793181"/>
            <a:ext cx="1273466" cy="739190"/>
          </a:xfrm>
          <a:prstGeom prst="wedgeRoundRectCallout">
            <a:avLst>
              <a:gd name="adj1" fmla="val -372567"/>
              <a:gd name="adj2" fmla="val 779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Ctrl-Drag/Fill Indicator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3643B71-BC1C-48EB-BEF7-7B5245EE0D61}"/>
              </a:ext>
            </a:extLst>
          </p:cNvPr>
          <p:cNvSpPr/>
          <p:nvPr/>
        </p:nvSpPr>
        <p:spPr>
          <a:xfrm>
            <a:off x="10096603" y="2689810"/>
            <a:ext cx="1273466" cy="739190"/>
          </a:xfrm>
          <a:prstGeom prst="wedgeRoundRectCallout">
            <a:avLst>
              <a:gd name="adj1" fmla="val -104615"/>
              <a:gd name="adj2" fmla="val 11301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Copies Values</a:t>
            </a:r>
          </a:p>
        </p:txBody>
      </p:sp>
    </p:spTree>
    <p:extLst>
      <p:ext uri="{BB962C8B-B14F-4D97-AF65-F5344CB8AC3E}">
        <p14:creationId xmlns:p14="http://schemas.microsoft.com/office/powerpoint/2010/main" val="9191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Excel Overview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Navigation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Menus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Excel Structure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Workbook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Worksheet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Rows,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Formats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Font, fill, alignment, borders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Wrap Text, Merge &amp; Center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Dates, Currency,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Copy, dragging, pasting,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Basic Math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References (Relative, Absolute)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838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7BBE4-26AD-0E4D-B7DB-A6F9DAA99B9F}" type="slidenum">
              <a:rPr lang="en-CA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CA" altLang="en-US" sz="1200">
                <a:solidFill>
                  <a:srgbClr val="898989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35114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6A3F-1D5A-4D8F-9757-36515F6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Fill - Advanced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A9FCF-B777-4DB9-A569-7613212A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04" y="1661196"/>
            <a:ext cx="7136560" cy="4671365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55B10F3-23CF-4F21-8147-4F734AA8D05F}"/>
              </a:ext>
            </a:extLst>
          </p:cNvPr>
          <p:cNvSpPr/>
          <p:nvPr/>
        </p:nvSpPr>
        <p:spPr>
          <a:xfrm>
            <a:off x="9389330" y="3751514"/>
            <a:ext cx="1273466" cy="490727"/>
          </a:xfrm>
          <a:prstGeom prst="wedgeRoundRectCallout">
            <a:avLst>
              <a:gd name="adj1" fmla="val -142935"/>
              <a:gd name="adj2" fmla="val 336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Advanced Fill Options</a:t>
            </a:r>
          </a:p>
        </p:txBody>
      </p:sp>
    </p:spTree>
    <p:extLst>
      <p:ext uri="{BB962C8B-B14F-4D97-AF65-F5344CB8AC3E}">
        <p14:creationId xmlns:p14="http://schemas.microsoft.com/office/powerpoint/2010/main" val="124411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6A3F-1D5A-4D8F-9757-36515F6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Fill – Multi-row/Multi-Column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D865E-BF51-47F7-B9CA-2E1491ED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79" y="1849728"/>
            <a:ext cx="7249537" cy="2429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25271-DB1B-408D-94C2-B926815E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487" y="3253906"/>
            <a:ext cx="7220958" cy="243874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C43E22D-08F2-4A0B-9830-36E26E28646E}"/>
              </a:ext>
            </a:extLst>
          </p:cNvPr>
          <p:cNvSpPr/>
          <p:nvPr/>
        </p:nvSpPr>
        <p:spPr>
          <a:xfrm>
            <a:off x="10194445" y="2777061"/>
            <a:ext cx="1416202" cy="641195"/>
          </a:xfrm>
          <a:prstGeom prst="wedgeRoundRectCallout">
            <a:avLst>
              <a:gd name="adj1" fmla="val -90755"/>
              <a:gd name="adj2" fmla="val 13675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Multi-row</a:t>
            </a:r>
          </a:p>
          <a:p>
            <a:pPr algn="ctr"/>
            <a:r>
              <a:rPr lang="en-CA" dirty="0"/>
              <a:t>Incremental Values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083D75C-632A-4890-B78E-A02C82493051}"/>
              </a:ext>
            </a:extLst>
          </p:cNvPr>
          <p:cNvSpPr/>
          <p:nvPr/>
        </p:nvSpPr>
        <p:spPr>
          <a:xfrm>
            <a:off x="8422289" y="2439532"/>
            <a:ext cx="1273466" cy="490727"/>
          </a:xfrm>
          <a:prstGeom prst="wedgeRoundRectCallout">
            <a:avLst>
              <a:gd name="adj1" fmla="val -356596"/>
              <a:gd name="adj2" fmla="val 427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Multi-Row Fill</a:t>
            </a:r>
          </a:p>
        </p:txBody>
      </p:sp>
    </p:spTree>
    <p:extLst>
      <p:ext uri="{BB962C8B-B14F-4D97-AF65-F5344CB8AC3E}">
        <p14:creationId xmlns:p14="http://schemas.microsoft.com/office/powerpoint/2010/main" val="140912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2E7E-0012-42CA-8294-B96CE41D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8657-E229-41D6-9F61-61E6041E48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Create a new Workbook</a:t>
            </a:r>
          </a:p>
          <a:p>
            <a:pPr lvl="1"/>
            <a:r>
              <a:rPr lang="en-CA" dirty="0"/>
              <a:t>Create a worksheet</a:t>
            </a:r>
          </a:p>
          <a:p>
            <a:pPr lvl="1"/>
            <a:r>
              <a:rPr lang="en-CA" dirty="0"/>
              <a:t>Practice:</a:t>
            </a:r>
          </a:p>
          <a:p>
            <a:pPr lvl="2"/>
            <a:r>
              <a:rPr lang="en-CA" dirty="0"/>
              <a:t>Text format</a:t>
            </a:r>
          </a:p>
          <a:p>
            <a:pPr lvl="2"/>
            <a:r>
              <a:rPr lang="en-CA" dirty="0"/>
              <a:t>Borders</a:t>
            </a:r>
          </a:p>
          <a:p>
            <a:pPr lvl="2"/>
            <a:r>
              <a:rPr lang="en-CA" dirty="0"/>
              <a:t>Column, Row Sizes</a:t>
            </a:r>
          </a:p>
          <a:p>
            <a:pPr lvl="2"/>
            <a:r>
              <a:rPr lang="en-CA" dirty="0"/>
              <a:t>Merge/Wrap</a:t>
            </a:r>
          </a:p>
          <a:p>
            <a:pPr lvl="2"/>
            <a:r>
              <a:rPr lang="en-CA" dirty="0"/>
              <a:t>Date Formats</a:t>
            </a:r>
          </a:p>
          <a:p>
            <a:pPr lvl="1"/>
            <a:r>
              <a:rPr lang="en-CA" dirty="0"/>
              <a:t>Drag/Fill Data</a:t>
            </a:r>
          </a:p>
          <a:p>
            <a:pPr lvl="1"/>
            <a:r>
              <a:rPr lang="en-CA" dirty="0"/>
              <a:t>Copy/Paste Data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81218B-89DA-4AD1-9CA8-AAC0639A1FC6}"/>
              </a:ext>
            </a:extLst>
          </p:cNvPr>
          <p:cNvSpPr/>
          <p:nvPr/>
        </p:nvSpPr>
        <p:spPr>
          <a:xfrm>
            <a:off x="2509024" y="2408662"/>
            <a:ext cx="2386361" cy="1851103"/>
          </a:xfrm>
          <a:custGeom>
            <a:avLst/>
            <a:gdLst>
              <a:gd name="connsiteX0" fmla="*/ 11152 w 2408664"/>
              <a:gd name="connsiteY0" fmla="*/ 1081669 h 1852627"/>
              <a:gd name="connsiteX1" fmla="*/ 66908 w 2408664"/>
              <a:gd name="connsiteY1" fmla="*/ 1092820 h 1852627"/>
              <a:gd name="connsiteX2" fmla="*/ 144966 w 2408664"/>
              <a:gd name="connsiteY2" fmla="*/ 1115122 h 1852627"/>
              <a:gd name="connsiteX3" fmla="*/ 323386 w 2408664"/>
              <a:gd name="connsiteY3" fmla="*/ 1137425 h 1852627"/>
              <a:gd name="connsiteX4" fmla="*/ 434898 w 2408664"/>
              <a:gd name="connsiteY4" fmla="*/ 1159727 h 1852627"/>
              <a:gd name="connsiteX5" fmla="*/ 524108 w 2408664"/>
              <a:gd name="connsiteY5" fmla="*/ 1182030 h 1852627"/>
              <a:gd name="connsiteX6" fmla="*/ 557561 w 2408664"/>
              <a:gd name="connsiteY6" fmla="*/ 1193181 h 1852627"/>
              <a:gd name="connsiteX7" fmla="*/ 646771 w 2408664"/>
              <a:gd name="connsiteY7" fmla="*/ 1204332 h 1852627"/>
              <a:gd name="connsiteX8" fmla="*/ 669074 w 2408664"/>
              <a:gd name="connsiteY8" fmla="*/ 1226635 h 1852627"/>
              <a:gd name="connsiteX9" fmla="*/ 702527 w 2408664"/>
              <a:gd name="connsiteY9" fmla="*/ 1248937 h 1852627"/>
              <a:gd name="connsiteX10" fmla="*/ 724830 w 2408664"/>
              <a:gd name="connsiteY10" fmla="*/ 1315844 h 1852627"/>
              <a:gd name="connsiteX11" fmla="*/ 735981 w 2408664"/>
              <a:gd name="connsiteY11" fmla="*/ 1349298 h 1852627"/>
              <a:gd name="connsiteX12" fmla="*/ 724830 w 2408664"/>
              <a:gd name="connsiteY12" fmla="*/ 1471961 h 1852627"/>
              <a:gd name="connsiteX13" fmla="*/ 702527 w 2408664"/>
              <a:gd name="connsiteY13" fmla="*/ 1494264 h 1852627"/>
              <a:gd name="connsiteX14" fmla="*/ 657922 w 2408664"/>
              <a:gd name="connsiteY14" fmla="*/ 1550020 h 1852627"/>
              <a:gd name="connsiteX15" fmla="*/ 591015 w 2408664"/>
              <a:gd name="connsiteY15" fmla="*/ 1572322 h 1852627"/>
              <a:gd name="connsiteX16" fmla="*/ 557561 w 2408664"/>
              <a:gd name="connsiteY16" fmla="*/ 1583474 h 1852627"/>
              <a:gd name="connsiteX17" fmla="*/ 524108 w 2408664"/>
              <a:gd name="connsiteY17" fmla="*/ 1572322 h 1852627"/>
              <a:gd name="connsiteX18" fmla="*/ 367991 w 2408664"/>
              <a:gd name="connsiteY18" fmla="*/ 1550020 h 1852627"/>
              <a:gd name="connsiteX19" fmla="*/ 211874 w 2408664"/>
              <a:gd name="connsiteY19" fmla="*/ 1538869 h 1852627"/>
              <a:gd name="connsiteX20" fmla="*/ 89210 w 2408664"/>
              <a:gd name="connsiteY20" fmla="*/ 1516566 h 1852627"/>
              <a:gd name="connsiteX21" fmla="*/ 22303 w 2408664"/>
              <a:gd name="connsiteY21" fmla="*/ 1505415 h 1852627"/>
              <a:gd name="connsiteX22" fmla="*/ 11152 w 2408664"/>
              <a:gd name="connsiteY22" fmla="*/ 1538869 h 1852627"/>
              <a:gd name="connsiteX23" fmla="*/ 22303 w 2408664"/>
              <a:gd name="connsiteY23" fmla="*/ 1739591 h 1852627"/>
              <a:gd name="connsiteX24" fmla="*/ 55756 w 2408664"/>
              <a:gd name="connsiteY24" fmla="*/ 1750742 h 1852627"/>
              <a:gd name="connsiteX25" fmla="*/ 100361 w 2408664"/>
              <a:gd name="connsiteY25" fmla="*/ 1761893 h 1852627"/>
              <a:gd name="connsiteX26" fmla="*/ 323386 w 2408664"/>
              <a:gd name="connsiteY26" fmla="*/ 1773044 h 1852627"/>
              <a:gd name="connsiteX27" fmla="*/ 959005 w 2408664"/>
              <a:gd name="connsiteY27" fmla="*/ 1761893 h 1852627"/>
              <a:gd name="connsiteX28" fmla="*/ 1561171 w 2408664"/>
              <a:gd name="connsiteY28" fmla="*/ 1784196 h 1852627"/>
              <a:gd name="connsiteX29" fmla="*/ 2397513 w 2408664"/>
              <a:gd name="connsiteY29" fmla="*/ 1572322 h 1852627"/>
              <a:gd name="connsiteX30" fmla="*/ 2408664 w 2408664"/>
              <a:gd name="connsiteY30" fmla="*/ 1494264 h 1852627"/>
              <a:gd name="connsiteX31" fmla="*/ 2397513 w 2408664"/>
              <a:gd name="connsiteY31" fmla="*/ 1271239 h 1852627"/>
              <a:gd name="connsiteX32" fmla="*/ 2386361 w 2408664"/>
              <a:gd name="connsiteY32" fmla="*/ 847493 h 1852627"/>
              <a:gd name="connsiteX33" fmla="*/ 2375210 w 2408664"/>
              <a:gd name="connsiteY33" fmla="*/ 758283 h 1852627"/>
              <a:gd name="connsiteX34" fmla="*/ 2364059 w 2408664"/>
              <a:gd name="connsiteY34" fmla="*/ 657922 h 1852627"/>
              <a:gd name="connsiteX35" fmla="*/ 2375210 w 2408664"/>
              <a:gd name="connsiteY35" fmla="*/ 512957 h 1852627"/>
              <a:gd name="connsiteX36" fmla="*/ 2386361 w 2408664"/>
              <a:gd name="connsiteY36" fmla="*/ 434898 h 1852627"/>
              <a:gd name="connsiteX37" fmla="*/ 2397513 w 2408664"/>
              <a:gd name="connsiteY37" fmla="*/ 301083 h 1852627"/>
              <a:gd name="connsiteX38" fmla="*/ 2386361 w 2408664"/>
              <a:gd name="connsiteY38" fmla="*/ 78059 h 1852627"/>
              <a:gd name="connsiteX39" fmla="*/ 2375210 w 2408664"/>
              <a:gd name="connsiteY39" fmla="*/ 44605 h 1852627"/>
              <a:gd name="connsiteX40" fmla="*/ 2330605 w 2408664"/>
              <a:gd name="connsiteY40" fmla="*/ 33454 h 1852627"/>
              <a:gd name="connsiteX41" fmla="*/ 1962615 w 2408664"/>
              <a:gd name="connsiteY41" fmla="*/ 22303 h 1852627"/>
              <a:gd name="connsiteX42" fmla="*/ 501805 w 2408664"/>
              <a:gd name="connsiteY42" fmla="*/ 0 h 1852627"/>
              <a:gd name="connsiteX43" fmla="*/ 144966 w 2408664"/>
              <a:gd name="connsiteY43" fmla="*/ 11152 h 1852627"/>
              <a:gd name="connsiteX44" fmla="*/ 22303 w 2408664"/>
              <a:gd name="connsiteY44" fmla="*/ 22303 h 1852627"/>
              <a:gd name="connsiteX45" fmla="*/ 11152 w 2408664"/>
              <a:gd name="connsiteY45" fmla="*/ 156117 h 1852627"/>
              <a:gd name="connsiteX46" fmla="*/ 0 w 2408664"/>
              <a:gd name="connsiteY46" fmla="*/ 211874 h 1852627"/>
              <a:gd name="connsiteX47" fmla="*/ 22303 w 2408664"/>
              <a:gd name="connsiteY47" fmla="*/ 802888 h 1852627"/>
              <a:gd name="connsiteX48" fmla="*/ 11152 w 2408664"/>
              <a:gd name="connsiteY48" fmla="*/ 1081669 h 185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08664" h="1852627">
                <a:moveTo>
                  <a:pt x="11152" y="1081669"/>
                </a:moveTo>
                <a:cubicBezTo>
                  <a:pt x="18586" y="1129991"/>
                  <a:pt x="48521" y="1088223"/>
                  <a:pt x="66908" y="1092820"/>
                </a:cubicBezTo>
                <a:cubicBezTo>
                  <a:pt x="151948" y="1114080"/>
                  <a:pt x="40653" y="1094259"/>
                  <a:pt x="144966" y="1115122"/>
                </a:cubicBezTo>
                <a:cubicBezTo>
                  <a:pt x="214145" y="1128958"/>
                  <a:pt x="246502" y="1129737"/>
                  <a:pt x="323386" y="1137425"/>
                </a:cubicBezTo>
                <a:cubicBezTo>
                  <a:pt x="398966" y="1162618"/>
                  <a:pt x="306759" y="1134099"/>
                  <a:pt x="434898" y="1159727"/>
                </a:cubicBezTo>
                <a:cubicBezTo>
                  <a:pt x="464955" y="1165738"/>
                  <a:pt x="495029" y="1172337"/>
                  <a:pt x="524108" y="1182030"/>
                </a:cubicBezTo>
                <a:cubicBezTo>
                  <a:pt x="535259" y="1185747"/>
                  <a:pt x="545996" y="1191078"/>
                  <a:pt x="557561" y="1193181"/>
                </a:cubicBezTo>
                <a:cubicBezTo>
                  <a:pt x="587046" y="1198542"/>
                  <a:pt x="617034" y="1200615"/>
                  <a:pt x="646771" y="1204332"/>
                </a:cubicBezTo>
                <a:cubicBezTo>
                  <a:pt x="654205" y="1211766"/>
                  <a:pt x="660864" y="1220067"/>
                  <a:pt x="669074" y="1226635"/>
                </a:cubicBezTo>
                <a:cubicBezTo>
                  <a:pt x="679539" y="1235007"/>
                  <a:pt x="695424" y="1237572"/>
                  <a:pt x="702527" y="1248937"/>
                </a:cubicBezTo>
                <a:cubicBezTo>
                  <a:pt x="714987" y="1268872"/>
                  <a:pt x="717396" y="1293542"/>
                  <a:pt x="724830" y="1315844"/>
                </a:cubicBezTo>
                <a:lnTo>
                  <a:pt x="735981" y="1349298"/>
                </a:lnTo>
                <a:cubicBezTo>
                  <a:pt x="732264" y="1390186"/>
                  <a:pt x="734062" y="1431956"/>
                  <a:pt x="724830" y="1471961"/>
                </a:cubicBezTo>
                <a:cubicBezTo>
                  <a:pt x="722466" y="1482205"/>
                  <a:pt x="709095" y="1486054"/>
                  <a:pt x="702527" y="1494264"/>
                </a:cubicBezTo>
                <a:cubicBezTo>
                  <a:pt x="692021" y="1507396"/>
                  <a:pt x="675872" y="1541045"/>
                  <a:pt x="657922" y="1550020"/>
                </a:cubicBezTo>
                <a:cubicBezTo>
                  <a:pt x="636895" y="1560533"/>
                  <a:pt x="613317" y="1564888"/>
                  <a:pt x="591015" y="1572322"/>
                </a:cubicBezTo>
                <a:lnTo>
                  <a:pt x="557561" y="1583474"/>
                </a:lnTo>
                <a:cubicBezTo>
                  <a:pt x="546410" y="1579757"/>
                  <a:pt x="535511" y="1575173"/>
                  <a:pt x="524108" y="1572322"/>
                </a:cubicBezTo>
                <a:cubicBezTo>
                  <a:pt x="472514" y="1559423"/>
                  <a:pt x="421182" y="1554645"/>
                  <a:pt x="367991" y="1550020"/>
                </a:cubicBezTo>
                <a:cubicBezTo>
                  <a:pt x="316016" y="1545500"/>
                  <a:pt x="263913" y="1542586"/>
                  <a:pt x="211874" y="1538869"/>
                </a:cubicBezTo>
                <a:cubicBezTo>
                  <a:pt x="14624" y="1505992"/>
                  <a:pt x="260727" y="1547750"/>
                  <a:pt x="89210" y="1516566"/>
                </a:cubicBezTo>
                <a:cubicBezTo>
                  <a:pt x="66965" y="1512521"/>
                  <a:pt x="44605" y="1509132"/>
                  <a:pt x="22303" y="1505415"/>
                </a:cubicBezTo>
                <a:cubicBezTo>
                  <a:pt x="18586" y="1516566"/>
                  <a:pt x="11152" y="1527114"/>
                  <a:pt x="11152" y="1538869"/>
                </a:cubicBezTo>
                <a:cubicBezTo>
                  <a:pt x="11152" y="1605880"/>
                  <a:pt x="8498" y="1674018"/>
                  <a:pt x="22303" y="1739591"/>
                </a:cubicBezTo>
                <a:cubicBezTo>
                  <a:pt x="24724" y="1751093"/>
                  <a:pt x="44454" y="1747513"/>
                  <a:pt x="55756" y="1750742"/>
                </a:cubicBezTo>
                <a:cubicBezTo>
                  <a:pt x="70492" y="1754952"/>
                  <a:pt x="85088" y="1760620"/>
                  <a:pt x="100361" y="1761893"/>
                </a:cubicBezTo>
                <a:cubicBezTo>
                  <a:pt x="174538" y="1768074"/>
                  <a:pt x="249044" y="1769327"/>
                  <a:pt x="323386" y="1773044"/>
                </a:cubicBezTo>
                <a:lnTo>
                  <a:pt x="959005" y="1761893"/>
                </a:lnTo>
                <a:cubicBezTo>
                  <a:pt x="1121251" y="1761893"/>
                  <a:pt x="1385172" y="1775814"/>
                  <a:pt x="1561171" y="1784196"/>
                </a:cubicBezTo>
                <a:cubicBezTo>
                  <a:pt x="2501118" y="1771493"/>
                  <a:pt x="2359468" y="2047866"/>
                  <a:pt x="2397513" y="1572322"/>
                </a:cubicBezTo>
                <a:cubicBezTo>
                  <a:pt x="2399609" y="1546122"/>
                  <a:pt x="2404947" y="1520283"/>
                  <a:pt x="2408664" y="1494264"/>
                </a:cubicBezTo>
                <a:cubicBezTo>
                  <a:pt x="2404947" y="1419922"/>
                  <a:pt x="2400078" y="1345629"/>
                  <a:pt x="2397513" y="1271239"/>
                </a:cubicBezTo>
                <a:cubicBezTo>
                  <a:pt x="2392643" y="1130025"/>
                  <a:pt x="2392499" y="988657"/>
                  <a:pt x="2386361" y="847493"/>
                </a:cubicBezTo>
                <a:cubicBezTo>
                  <a:pt x="2385059" y="817553"/>
                  <a:pt x="2378711" y="788046"/>
                  <a:pt x="2375210" y="758283"/>
                </a:cubicBezTo>
                <a:cubicBezTo>
                  <a:pt x="2371277" y="724854"/>
                  <a:pt x="2367776" y="691376"/>
                  <a:pt x="2364059" y="657922"/>
                </a:cubicBezTo>
                <a:cubicBezTo>
                  <a:pt x="2367776" y="609600"/>
                  <a:pt x="2370388" y="561181"/>
                  <a:pt x="2375210" y="512957"/>
                </a:cubicBezTo>
                <a:cubicBezTo>
                  <a:pt x="2377825" y="486804"/>
                  <a:pt x="2383609" y="461037"/>
                  <a:pt x="2386361" y="434898"/>
                </a:cubicBezTo>
                <a:cubicBezTo>
                  <a:pt x="2391047" y="390384"/>
                  <a:pt x="2393796" y="345688"/>
                  <a:pt x="2397513" y="301083"/>
                </a:cubicBezTo>
                <a:cubicBezTo>
                  <a:pt x="2393796" y="226742"/>
                  <a:pt x="2392809" y="152213"/>
                  <a:pt x="2386361" y="78059"/>
                </a:cubicBezTo>
                <a:cubicBezTo>
                  <a:pt x="2385343" y="66349"/>
                  <a:pt x="2384389" y="51948"/>
                  <a:pt x="2375210" y="44605"/>
                </a:cubicBezTo>
                <a:cubicBezTo>
                  <a:pt x="2363242" y="35031"/>
                  <a:pt x="2345909" y="34281"/>
                  <a:pt x="2330605" y="33454"/>
                </a:cubicBezTo>
                <a:cubicBezTo>
                  <a:pt x="2208064" y="26830"/>
                  <a:pt x="2085314" y="24548"/>
                  <a:pt x="1962615" y="22303"/>
                </a:cubicBezTo>
                <a:lnTo>
                  <a:pt x="501805" y="0"/>
                </a:lnTo>
                <a:lnTo>
                  <a:pt x="144966" y="11152"/>
                </a:lnTo>
                <a:cubicBezTo>
                  <a:pt x="103954" y="13060"/>
                  <a:pt x="50151" y="-7865"/>
                  <a:pt x="22303" y="22303"/>
                </a:cubicBezTo>
                <a:cubicBezTo>
                  <a:pt x="-8056" y="55192"/>
                  <a:pt x="16382" y="111664"/>
                  <a:pt x="11152" y="156117"/>
                </a:cubicBezTo>
                <a:cubicBezTo>
                  <a:pt x="8937" y="174941"/>
                  <a:pt x="3717" y="193288"/>
                  <a:pt x="0" y="211874"/>
                </a:cubicBezTo>
                <a:cubicBezTo>
                  <a:pt x="8974" y="382367"/>
                  <a:pt x="24848" y="652757"/>
                  <a:pt x="22303" y="802888"/>
                </a:cubicBezTo>
                <a:cubicBezTo>
                  <a:pt x="20723" y="896099"/>
                  <a:pt x="3718" y="1033347"/>
                  <a:pt x="11152" y="1081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Module 1</a:t>
            </a:r>
          </a:p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99967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Excel 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CE9EA9-FC04-4059-9820-5A425CFB6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Understand cell references </a:t>
            </a:r>
          </a:p>
          <a:p>
            <a:r>
              <a:rPr lang="en-CA" dirty="0"/>
              <a:t>Create a formula with both absolute and relative references</a:t>
            </a:r>
          </a:p>
          <a:p>
            <a:r>
              <a:rPr lang="en-CA" dirty="0"/>
              <a:t>Drag/Fill data</a:t>
            </a:r>
          </a:p>
        </p:txBody>
      </p:sp>
    </p:spTree>
    <p:extLst>
      <p:ext uri="{BB962C8B-B14F-4D97-AF65-F5344CB8AC3E}">
        <p14:creationId xmlns:p14="http://schemas.microsoft.com/office/powerpoint/2010/main" val="11314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6A3F-1D5A-4D8F-9757-36515F6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4C85A-449C-4004-A623-4D48F27C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17" y="1526081"/>
            <a:ext cx="7163800" cy="2448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3BDC6-2FD4-495A-9AAC-FAB3D2DBB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40" y="2902705"/>
            <a:ext cx="7249537" cy="2429214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D7E6A13-68A6-4E32-896D-0AE08DDE229E}"/>
              </a:ext>
            </a:extLst>
          </p:cNvPr>
          <p:cNvSpPr/>
          <p:nvPr/>
        </p:nvSpPr>
        <p:spPr>
          <a:xfrm>
            <a:off x="1370648" y="4056255"/>
            <a:ext cx="1416202" cy="641195"/>
          </a:xfrm>
          <a:prstGeom prst="wedgeRoundRectCallout">
            <a:avLst>
              <a:gd name="adj1" fmla="val 106543"/>
              <a:gd name="adj2" fmla="val -7908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Press “=“ and Then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DBB8EA6-7997-4F34-A53F-AA7FBA6E17DB}"/>
              </a:ext>
            </a:extLst>
          </p:cNvPr>
          <p:cNvSpPr/>
          <p:nvPr/>
        </p:nvSpPr>
        <p:spPr>
          <a:xfrm>
            <a:off x="8044295" y="1866124"/>
            <a:ext cx="1416202" cy="641195"/>
          </a:xfrm>
          <a:prstGeom prst="wedgeRoundRectCallout">
            <a:avLst>
              <a:gd name="adj1" fmla="val -326223"/>
              <a:gd name="adj2" fmla="val 6176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Cell C3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C07E02E-5FF2-484E-BF5A-4E8983507E4C}"/>
              </a:ext>
            </a:extLst>
          </p:cNvPr>
          <p:cNvSpPr/>
          <p:nvPr/>
        </p:nvSpPr>
        <p:spPr>
          <a:xfrm>
            <a:off x="5524525" y="5406707"/>
            <a:ext cx="1416202" cy="641195"/>
          </a:xfrm>
          <a:prstGeom prst="wedgeRoundRectCallout">
            <a:avLst>
              <a:gd name="adj1" fmla="val 57406"/>
              <a:gd name="adj2" fmla="val -8266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Press “+“ and Then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EA4F901-7A85-47DB-8F90-9C157BA55CD9}"/>
              </a:ext>
            </a:extLst>
          </p:cNvPr>
          <p:cNvSpPr/>
          <p:nvPr/>
        </p:nvSpPr>
        <p:spPr>
          <a:xfrm>
            <a:off x="9405150" y="4281400"/>
            <a:ext cx="1416202" cy="641195"/>
          </a:xfrm>
          <a:prstGeom prst="wedgeRoundRectCallout">
            <a:avLst>
              <a:gd name="adj1" fmla="val -177404"/>
              <a:gd name="adj2" fmla="val -5868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Cell C4 and hit Enter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214709-5389-4678-B90D-9ED19F974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067" y="2902705"/>
            <a:ext cx="715427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6A3F-1D5A-4D8F-9757-36515F6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Relative References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5485DC-8C2E-428F-B3BD-6373B34E731E}"/>
              </a:ext>
            </a:extLst>
          </p:cNvPr>
          <p:cNvGrpSpPr/>
          <p:nvPr/>
        </p:nvGrpSpPr>
        <p:grpSpPr>
          <a:xfrm>
            <a:off x="925551" y="1734212"/>
            <a:ext cx="9840865" cy="2851870"/>
            <a:chOff x="691376" y="1696122"/>
            <a:chExt cx="9840865" cy="2851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4BEEA7-88D4-4D30-BB58-9E46A834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376" y="1696122"/>
              <a:ext cx="9840865" cy="1887087"/>
            </a:xfrm>
            <a:prstGeom prst="rect">
              <a:avLst/>
            </a:prstGeom>
          </p:spPr>
        </p:pic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15645471-04AE-42CA-B4A5-B9B96965917D}"/>
                </a:ext>
              </a:extLst>
            </p:cNvPr>
            <p:cNvSpPr/>
            <p:nvPr/>
          </p:nvSpPr>
          <p:spPr>
            <a:xfrm>
              <a:off x="8914090" y="3906797"/>
              <a:ext cx="1416202" cy="641195"/>
            </a:xfrm>
            <a:prstGeom prst="wedgeRoundRectCallout">
              <a:avLst>
                <a:gd name="adj1" fmla="val -234884"/>
                <a:gd name="adj2" fmla="val -108675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Notice Columns Changed</a:t>
              </a: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F3BC0203-5357-405F-B7E0-28ED3CA1A733}"/>
                </a:ext>
              </a:extLst>
            </p:cNvPr>
            <p:cNvSpPr/>
            <p:nvPr/>
          </p:nvSpPr>
          <p:spPr>
            <a:xfrm>
              <a:off x="8914090" y="3906797"/>
              <a:ext cx="1416202" cy="641195"/>
            </a:xfrm>
            <a:prstGeom prst="wedgeRoundRectCallout">
              <a:avLst>
                <a:gd name="adj1" fmla="val -149845"/>
                <a:gd name="adj2" fmla="val -110415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Notice Columns Changed</a:t>
              </a:r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286CB2D7-89C1-41EB-92B6-5B4C0374B508}"/>
                </a:ext>
              </a:extLst>
            </p:cNvPr>
            <p:cNvSpPr/>
            <p:nvPr/>
          </p:nvSpPr>
          <p:spPr>
            <a:xfrm>
              <a:off x="8914090" y="3906797"/>
              <a:ext cx="1416202" cy="641195"/>
            </a:xfrm>
            <a:prstGeom prst="wedgeRoundRectCallout">
              <a:avLst>
                <a:gd name="adj1" fmla="val -311262"/>
                <a:gd name="adj2" fmla="val -11041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Notice Columns Changed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1A5656-9340-417A-B060-62333962054E}"/>
              </a:ext>
            </a:extLst>
          </p:cNvPr>
          <p:cNvSpPr txBox="1"/>
          <p:nvPr/>
        </p:nvSpPr>
        <p:spPr>
          <a:xfrm>
            <a:off x="925551" y="3944887"/>
            <a:ext cx="2999679" cy="246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Relative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you copy the cells it will automatically change the row/column </a:t>
            </a:r>
            <a:r>
              <a:rPr lang="en-CA" b="1" dirty="0"/>
              <a:t>relative</a:t>
            </a:r>
            <a:r>
              <a:rPr lang="en-CA" dirty="0"/>
              <a:t> to the new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Above we copied C9 across to D9-G9 and the addition formula changed for each row.</a:t>
            </a:r>
          </a:p>
          <a:p>
            <a:pPr marL="642366" lvl="1" indent="-285750">
              <a:buFont typeface="Arial" panose="020B0604020202020204" pitchFamily="34" charset="0"/>
              <a:buChar char="•"/>
            </a:pPr>
            <a:r>
              <a:rPr lang="en-CA" dirty="0"/>
              <a:t>(same would happen with columns if we copied in the other direction)</a:t>
            </a:r>
          </a:p>
        </p:txBody>
      </p:sp>
    </p:spTree>
    <p:extLst>
      <p:ext uri="{BB962C8B-B14F-4D97-AF65-F5344CB8AC3E}">
        <p14:creationId xmlns:p14="http://schemas.microsoft.com/office/powerpoint/2010/main" val="169427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70740A6-6C6E-47B5-93C6-D9E9CE69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1" y="1685218"/>
            <a:ext cx="10281424" cy="19221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E6A3F-1D5A-4D8F-9757-36515F6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Absolute References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5645471-04AE-42CA-B4A5-B9B96965917D}"/>
              </a:ext>
            </a:extLst>
          </p:cNvPr>
          <p:cNvSpPr/>
          <p:nvPr/>
        </p:nvSpPr>
        <p:spPr>
          <a:xfrm>
            <a:off x="9148265" y="3944887"/>
            <a:ext cx="1416202" cy="641195"/>
          </a:xfrm>
          <a:prstGeom prst="wedgeRoundRectCallout">
            <a:avLst>
              <a:gd name="adj1" fmla="val -234884"/>
              <a:gd name="adj2" fmla="val -1086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Notice Columns Changed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3BC0203-5357-405F-B7E0-28ED3CA1A733}"/>
              </a:ext>
            </a:extLst>
          </p:cNvPr>
          <p:cNvSpPr/>
          <p:nvPr/>
        </p:nvSpPr>
        <p:spPr>
          <a:xfrm>
            <a:off x="9148265" y="3944887"/>
            <a:ext cx="1416202" cy="641195"/>
          </a:xfrm>
          <a:prstGeom prst="wedgeRoundRectCallout">
            <a:avLst>
              <a:gd name="adj1" fmla="val -149845"/>
              <a:gd name="adj2" fmla="val -11041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Notice Columns Changed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6CB2D7-89C1-41EB-92B6-5B4C0374B508}"/>
              </a:ext>
            </a:extLst>
          </p:cNvPr>
          <p:cNvSpPr/>
          <p:nvPr/>
        </p:nvSpPr>
        <p:spPr>
          <a:xfrm>
            <a:off x="9148265" y="3944887"/>
            <a:ext cx="1416202" cy="641195"/>
          </a:xfrm>
          <a:prstGeom prst="wedgeRoundRectCallout">
            <a:avLst>
              <a:gd name="adj1" fmla="val -311262"/>
              <a:gd name="adj2" fmla="val -1104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Notice Cell with $ didn’t 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A5656-9340-417A-B060-62333962054E}"/>
              </a:ext>
            </a:extLst>
          </p:cNvPr>
          <p:cNvSpPr txBox="1"/>
          <p:nvPr/>
        </p:nvSpPr>
        <p:spPr>
          <a:xfrm>
            <a:off x="925551" y="3944887"/>
            <a:ext cx="2999679" cy="2253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u="sng" dirty="0"/>
              <a:t>Absolute References ($)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you copy the cells it will not change the row/column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Above we copied C9 across to D9-G9 and the addition formula changed for only one variable.</a:t>
            </a:r>
          </a:p>
          <a:p>
            <a:pPr marL="642366" lvl="1" indent="-285750">
              <a:buFont typeface="Arial" panose="020B0604020202020204" pitchFamily="34" charset="0"/>
              <a:buChar char="•"/>
            </a:pPr>
            <a:r>
              <a:rPr lang="en-CA" dirty="0"/>
              <a:t>(same would happen with columns if we copied in the other direction)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6B2F9-6E01-499A-8BFC-6DDF5EE3A84D}"/>
              </a:ext>
            </a:extLst>
          </p:cNvPr>
          <p:cNvSpPr txBox="1"/>
          <p:nvPr/>
        </p:nvSpPr>
        <p:spPr>
          <a:xfrm>
            <a:off x="4477213" y="3939454"/>
            <a:ext cx="2999679" cy="2253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u="sng" dirty="0"/>
              <a:t>How to change to absolute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just add a $ in front of the row or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keep pressing F4 to cycle through the options</a:t>
            </a:r>
          </a:p>
          <a:p>
            <a:pPr marL="699516" lvl="1" indent="-342900">
              <a:buFont typeface="+mj-lt"/>
              <a:buAutoNum type="arabicPeriod"/>
            </a:pPr>
            <a:r>
              <a:rPr lang="en-CA" dirty="0"/>
              <a:t>C3</a:t>
            </a:r>
          </a:p>
          <a:p>
            <a:pPr marL="699516" lvl="1" indent="-342900">
              <a:buFont typeface="+mj-lt"/>
              <a:buAutoNum type="arabicPeriod"/>
            </a:pPr>
            <a:r>
              <a:rPr lang="en-CA" dirty="0"/>
              <a:t>C$3</a:t>
            </a:r>
          </a:p>
          <a:p>
            <a:pPr marL="699516" lvl="1" indent="-342900">
              <a:buFont typeface="+mj-lt"/>
              <a:buAutoNum type="arabicPeriod"/>
            </a:pPr>
            <a:r>
              <a:rPr lang="en-CA" dirty="0"/>
              <a:t>$C3</a:t>
            </a:r>
          </a:p>
          <a:p>
            <a:pPr marL="699516" lvl="1" indent="-342900">
              <a:buFont typeface="+mj-lt"/>
              <a:buAutoNum type="arabicPeriod"/>
            </a:pPr>
            <a:r>
              <a:rPr lang="en-CA" dirty="0"/>
              <a:t>$C$3</a:t>
            </a:r>
          </a:p>
        </p:txBody>
      </p:sp>
    </p:spTree>
    <p:extLst>
      <p:ext uri="{BB962C8B-B14F-4D97-AF65-F5344CB8AC3E}">
        <p14:creationId xmlns:p14="http://schemas.microsoft.com/office/powerpoint/2010/main" val="3761868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6A3F-1D5A-4D8F-9757-36515F6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Absolute and Relative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91D31-FF69-43CD-96E8-F7ABD457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34" y="1718634"/>
            <a:ext cx="3210373" cy="2429214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47FD5A6-602A-4940-AAA1-E046CEECAAAF}"/>
              </a:ext>
            </a:extLst>
          </p:cNvPr>
          <p:cNvSpPr/>
          <p:nvPr/>
        </p:nvSpPr>
        <p:spPr>
          <a:xfrm>
            <a:off x="1042534" y="4366699"/>
            <a:ext cx="1416202" cy="1119701"/>
          </a:xfrm>
          <a:prstGeom prst="wedgeRoundRectCallout">
            <a:avLst>
              <a:gd name="adj1" fmla="val 135326"/>
              <a:gd name="adj2" fmla="val -2577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If I fill this down it  will  always use B2 as the tax 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DAF85-21E6-4D92-B91E-B22D78DD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414" y="1728160"/>
            <a:ext cx="4953691" cy="2419688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DEAB62A-5F12-4B0D-A279-7E4DCEC3A095}"/>
              </a:ext>
            </a:extLst>
          </p:cNvPr>
          <p:cNvSpPr/>
          <p:nvPr/>
        </p:nvSpPr>
        <p:spPr>
          <a:xfrm>
            <a:off x="4793402" y="4463839"/>
            <a:ext cx="1416202" cy="559851"/>
          </a:xfrm>
          <a:prstGeom prst="wedgeRoundRectCallout">
            <a:avLst>
              <a:gd name="adj1" fmla="val 134548"/>
              <a:gd name="adj2" fmla="val -16029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Absolute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E6C0DC8E-953C-421E-90FA-D9531CA60E92}"/>
              </a:ext>
            </a:extLst>
          </p:cNvPr>
          <p:cNvSpPr/>
          <p:nvPr/>
        </p:nvSpPr>
        <p:spPr>
          <a:xfrm>
            <a:off x="9973133" y="4501560"/>
            <a:ext cx="1416202" cy="559851"/>
          </a:xfrm>
          <a:prstGeom prst="wedgeRoundRectCallout">
            <a:avLst>
              <a:gd name="adj1" fmla="val -87556"/>
              <a:gd name="adj2" fmla="val -17380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Relative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BBC7DFAC-363D-44ED-A164-EF1CE55ED73E}"/>
              </a:ext>
            </a:extLst>
          </p:cNvPr>
          <p:cNvSpPr/>
          <p:nvPr/>
        </p:nvSpPr>
        <p:spPr>
          <a:xfrm>
            <a:off x="8246556" y="4501563"/>
            <a:ext cx="1416202" cy="559851"/>
          </a:xfrm>
          <a:prstGeom prst="wedgeRoundRectCallout">
            <a:avLst>
              <a:gd name="adj1" fmla="val 17462"/>
              <a:gd name="adj2" fmla="val -1698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Relative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91C4561-C9F1-4FAA-AEB1-106538683BCC}"/>
              </a:ext>
            </a:extLst>
          </p:cNvPr>
          <p:cNvSpPr/>
          <p:nvPr/>
        </p:nvSpPr>
        <p:spPr>
          <a:xfrm>
            <a:off x="6519979" y="4463838"/>
            <a:ext cx="1416202" cy="559851"/>
          </a:xfrm>
          <a:prstGeom prst="wedgeRoundRectCallout">
            <a:avLst>
              <a:gd name="adj1" fmla="val 45467"/>
              <a:gd name="adj2" fmla="val -16200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Relative</a:t>
            </a:r>
          </a:p>
        </p:txBody>
      </p:sp>
    </p:spTree>
    <p:extLst>
      <p:ext uri="{BB962C8B-B14F-4D97-AF65-F5344CB8AC3E}">
        <p14:creationId xmlns:p14="http://schemas.microsoft.com/office/powerpoint/2010/main" val="77345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D68D-F2FA-464C-A4EF-2DEA922A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A9A1-8FAA-439A-86D5-187F2FBA6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Create a relative reference</a:t>
            </a:r>
          </a:p>
          <a:p>
            <a:r>
              <a:rPr lang="en-CA" dirty="0"/>
              <a:t>Create an absolute reference by typing a $</a:t>
            </a:r>
          </a:p>
          <a:p>
            <a:r>
              <a:rPr lang="en-CA" dirty="0"/>
              <a:t>Use F4 to cycle through references</a:t>
            </a:r>
          </a:p>
          <a:p>
            <a:r>
              <a:rPr lang="en-CA" dirty="0"/>
              <a:t>Build a sheet like in example.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8BCABC5-6D78-47A3-9F34-A4D5E30A596B}"/>
              </a:ext>
            </a:extLst>
          </p:cNvPr>
          <p:cNvSpPr/>
          <p:nvPr/>
        </p:nvSpPr>
        <p:spPr>
          <a:xfrm>
            <a:off x="2509024" y="2408662"/>
            <a:ext cx="2386361" cy="1851103"/>
          </a:xfrm>
          <a:custGeom>
            <a:avLst/>
            <a:gdLst>
              <a:gd name="connsiteX0" fmla="*/ 11152 w 2408664"/>
              <a:gd name="connsiteY0" fmla="*/ 1081669 h 1852627"/>
              <a:gd name="connsiteX1" fmla="*/ 66908 w 2408664"/>
              <a:gd name="connsiteY1" fmla="*/ 1092820 h 1852627"/>
              <a:gd name="connsiteX2" fmla="*/ 144966 w 2408664"/>
              <a:gd name="connsiteY2" fmla="*/ 1115122 h 1852627"/>
              <a:gd name="connsiteX3" fmla="*/ 323386 w 2408664"/>
              <a:gd name="connsiteY3" fmla="*/ 1137425 h 1852627"/>
              <a:gd name="connsiteX4" fmla="*/ 434898 w 2408664"/>
              <a:gd name="connsiteY4" fmla="*/ 1159727 h 1852627"/>
              <a:gd name="connsiteX5" fmla="*/ 524108 w 2408664"/>
              <a:gd name="connsiteY5" fmla="*/ 1182030 h 1852627"/>
              <a:gd name="connsiteX6" fmla="*/ 557561 w 2408664"/>
              <a:gd name="connsiteY6" fmla="*/ 1193181 h 1852627"/>
              <a:gd name="connsiteX7" fmla="*/ 646771 w 2408664"/>
              <a:gd name="connsiteY7" fmla="*/ 1204332 h 1852627"/>
              <a:gd name="connsiteX8" fmla="*/ 669074 w 2408664"/>
              <a:gd name="connsiteY8" fmla="*/ 1226635 h 1852627"/>
              <a:gd name="connsiteX9" fmla="*/ 702527 w 2408664"/>
              <a:gd name="connsiteY9" fmla="*/ 1248937 h 1852627"/>
              <a:gd name="connsiteX10" fmla="*/ 724830 w 2408664"/>
              <a:gd name="connsiteY10" fmla="*/ 1315844 h 1852627"/>
              <a:gd name="connsiteX11" fmla="*/ 735981 w 2408664"/>
              <a:gd name="connsiteY11" fmla="*/ 1349298 h 1852627"/>
              <a:gd name="connsiteX12" fmla="*/ 724830 w 2408664"/>
              <a:gd name="connsiteY12" fmla="*/ 1471961 h 1852627"/>
              <a:gd name="connsiteX13" fmla="*/ 702527 w 2408664"/>
              <a:gd name="connsiteY13" fmla="*/ 1494264 h 1852627"/>
              <a:gd name="connsiteX14" fmla="*/ 657922 w 2408664"/>
              <a:gd name="connsiteY14" fmla="*/ 1550020 h 1852627"/>
              <a:gd name="connsiteX15" fmla="*/ 591015 w 2408664"/>
              <a:gd name="connsiteY15" fmla="*/ 1572322 h 1852627"/>
              <a:gd name="connsiteX16" fmla="*/ 557561 w 2408664"/>
              <a:gd name="connsiteY16" fmla="*/ 1583474 h 1852627"/>
              <a:gd name="connsiteX17" fmla="*/ 524108 w 2408664"/>
              <a:gd name="connsiteY17" fmla="*/ 1572322 h 1852627"/>
              <a:gd name="connsiteX18" fmla="*/ 367991 w 2408664"/>
              <a:gd name="connsiteY18" fmla="*/ 1550020 h 1852627"/>
              <a:gd name="connsiteX19" fmla="*/ 211874 w 2408664"/>
              <a:gd name="connsiteY19" fmla="*/ 1538869 h 1852627"/>
              <a:gd name="connsiteX20" fmla="*/ 89210 w 2408664"/>
              <a:gd name="connsiteY20" fmla="*/ 1516566 h 1852627"/>
              <a:gd name="connsiteX21" fmla="*/ 22303 w 2408664"/>
              <a:gd name="connsiteY21" fmla="*/ 1505415 h 1852627"/>
              <a:gd name="connsiteX22" fmla="*/ 11152 w 2408664"/>
              <a:gd name="connsiteY22" fmla="*/ 1538869 h 1852627"/>
              <a:gd name="connsiteX23" fmla="*/ 22303 w 2408664"/>
              <a:gd name="connsiteY23" fmla="*/ 1739591 h 1852627"/>
              <a:gd name="connsiteX24" fmla="*/ 55756 w 2408664"/>
              <a:gd name="connsiteY24" fmla="*/ 1750742 h 1852627"/>
              <a:gd name="connsiteX25" fmla="*/ 100361 w 2408664"/>
              <a:gd name="connsiteY25" fmla="*/ 1761893 h 1852627"/>
              <a:gd name="connsiteX26" fmla="*/ 323386 w 2408664"/>
              <a:gd name="connsiteY26" fmla="*/ 1773044 h 1852627"/>
              <a:gd name="connsiteX27" fmla="*/ 959005 w 2408664"/>
              <a:gd name="connsiteY27" fmla="*/ 1761893 h 1852627"/>
              <a:gd name="connsiteX28" fmla="*/ 1561171 w 2408664"/>
              <a:gd name="connsiteY28" fmla="*/ 1784196 h 1852627"/>
              <a:gd name="connsiteX29" fmla="*/ 2397513 w 2408664"/>
              <a:gd name="connsiteY29" fmla="*/ 1572322 h 1852627"/>
              <a:gd name="connsiteX30" fmla="*/ 2408664 w 2408664"/>
              <a:gd name="connsiteY30" fmla="*/ 1494264 h 1852627"/>
              <a:gd name="connsiteX31" fmla="*/ 2397513 w 2408664"/>
              <a:gd name="connsiteY31" fmla="*/ 1271239 h 1852627"/>
              <a:gd name="connsiteX32" fmla="*/ 2386361 w 2408664"/>
              <a:gd name="connsiteY32" fmla="*/ 847493 h 1852627"/>
              <a:gd name="connsiteX33" fmla="*/ 2375210 w 2408664"/>
              <a:gd name="connsiteY33" fmla="*/ 758283 h 1852627"/>
              <a:gd name="connsiteX34" fmla="*/ 2364059 w 2408664"/>
              <a:gd name="connsiteY34" fmla="*/ 657922 h 1852627"/>
              <a:gd name="connsiteX35" fmla="*/ 2375210 w 2408664"/>
              <a:gd name="connsiteY35" fmla="*/ 512957 h 1852627"/>
              <a:gd name="connsiteX36" fmla="*/ 2386361 w 2408664"/>
              <a:gd name="connsiteY36" fmla="*/ 434898 h 1852627"/>
              <a:gd name="connsiteX37" fmla="*/ 2397513 w 2408664"/>
              <a:gd name="connsiteY37" fmla="*/ 301083 h 1852627"/>
              <a:gd name="connsiteX38" fmla="*/ 2386361 w 2408664"/>
              <a:gd name="connsiteY38" fmla="*/ 78059 h 1852627"/>
              <a:gd name="connsiteX39" fmla="*/ 2375210 w 2408664"/>
              <a:gd name="connsiteY39" fmla="*/ 44605 h 1852627"/>
              <a:gd name="connsiteX40" fmla="*/ 2330605 w 2408664"/>
              <a:gd name="connsiteY40" fmla="*/ 33454 h 1852627"/>
              <a:gd name="connsiteX41" fmla="*/ 1962615 w 2408664"/>
              <a:gd name="connsiteY41" fmla="*/ 22303 h 1852627"/>
              <a:gd name="connsiteX42" fmla="*/ 501805 w 2408664"/>
              <a:gd name="connsiteY42" fmla="*/ 0 h 1852627"/>
              <a:gd name="connsiteX43" fmla="*/ 144966 w 2408664"/>
              <a:gd name="connsiteY43" fmla="*/ 11152 h 1852627"/>
              <a:gd name="connsiteX44" fmla="*/ 22303 w 2408664"/>
              <a:gd name="connsiteY44" fmla="*/ 22303 h 1852627"/>
              <a:gd name="connsiteX45" fmla="*/ 11152 w 2408664"/>
              <a:gd name="connsiteY45" fmla="*/ 156117 h 1852627"/>
              <a:gd name="connsiteX46" fmla="*/ 0 w 2408664"/>
              <a:gd name="connsiteY46" fmla="*/ 211874 h 1852627"/>
              <a:gd name="connsiteX47" fmla="*/ 22303 w 2408664"/>
              <a:gd name="connsiteY47" fmla="*/ 802888 h 1852627"/>
              <a:gd name="connsiteX48" fmla="*/ 11152 w 2408664"/>
              <a:gd name="connsiteY48" fmla="*/ 1081669 h 185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08664" h="1852627">
                <a:moveTo>
                  <a:pt x="11152" y="1081669"/>
                </a:moveTo>
                <a:cubicBezTo>
                  <a:pt x="18586" y="1129991"/>
                  <a:pt x="48521" y="1088223"/>
                  <a:pt x="66908" y="1092820"/>
                </a:cubicBezTo>
                <a:cubicBezTo>
                  <a:pt x="151948" y="1114080"/>
                  <a:pt x="40653" y="1094259"/>
                  <a:pt x="144966" y="1115122"/>
                </a:cubicBezTo>
                <a:cubicBezTo>
                  <a:pt x="214145" y="1128958"/>
                  <a:pt x="246502" y="1129737"/>
                  <a:pt x="323386" y="1137425"/>
                </a:cubicBezTo>
                <a:cubicBezTo>
                  <a:pt x="398966" y="1162618"/>
                  <a:pt x="306759" y="1134099"/>
                  <a:pt x="434898" y="1159727"/>
                </a:cubicBezTo>
                <a:cubicBezTo>
                  <a:pt x="464955" y="1165738"/>
                  <a:pt x="495029" y="1172337"/>
                  <a:pt x="524108" y="1182030"/>
                </a:cubicBezTo>
                <a:cubicBezTo>
                  <a:pt x="535259" y="1185747"/>
                  <a:pt x="545996" y="1191078"/>
                  <a:pt x="557561" y="1193181"/>
                </a:cubicBezTo>
                <a:cubicBezTo>
                  <a:pt x="587046" y="1198542"/>
                  <a:pt x="617034" y="1200615"/>
                  <a:pt x="646771" y="1204332"/>
                </a:cubicBezTo>
                <a:cubicBezTo>
                  <a:pt x="654205" y="1211766"/>
                  <a:pt x="660864" y="1220067"/>
                  <a:pt x="669074" y="1226635"/>
                </a:cubicBezTo>
                <a:cubicBezTo>
                  <a:pt x="679539" y="1235007"/>
                  <a:pt x="695424" y="1237572"/>
                  <a:pt x="702527" y="1248937"/>
                </a:cubicBezTo>
                <a:cubicBezTo>
                  <a:pt x="714987" y="1268872"/>
                  <a:pt x="717396" y="1293542"/>
                  <a:pt x="724830" y="1315844"/>
                </a:cubicBezTo>
                <a:lnTo>
                  <a:pt x="735981" y="1349298"/>
                </a:lnTo>
                <a:cubicBezTo>
                  <a:pt x="732264" y="1390186"/>
                  <a:pt x="734062" y="1431956"/>
                  <a:pt x="724830" y="1471961"/>
                </a:cubicBezTo>
                <a:cubicBezTo>
                  <a:pt x="722466" y="1482205"/>
                  <a:pt x="709095" y="1486054"/>
                  <a:pt x="702527" y="1494264"/>
                </a:cubicBezTo>
                <a:cubicBezTo>
                  <a:pt x="692021" y="1507396"/>
                  <a:pt x="675872" y="1541045"/>
                  <a:pt x="657922" y="1550020"/>
                </a:cubicBezTo>
                <a:cubicBezTo>
                  <a:pt x="636895" y="1560533"/>
                  <a:pt x="613317" y="1564888"/>
                  <a:pt x="591015" y="1572322"/>
                </a:cubicBezTo>
                <a:lnTo>
                  <a:pt x="557561" y="1583474"/>
                </a:lnTo>
                <a:cubicBezTo>
                  <a:pt x="546410" y="1579757"/>
                  <a:pt x="535511" y="1575173"/>
                  <a:pt x="524108" y="1572322"/>
                </a:cubicBezTo>
                <a:cubicBezTo>
                  <a:pt x="472514" y="1559423"/>
                  <a:pt x="421182" y="1554645"/>
                  <a:pt x="367991" y="1550020"/>
                </a:cubicBezTo>
                <a:cubicBezTo>
                  <a:pt x="316016" y="1545500"/>
                  <a:pt x="263913" y="1542586"/>
                  <a:pt x="211874" y="1538869"/>
                </a:cubicBezTo>
                <a:cubicBezTo>
                  <a:pt x="14624" y="1505992"/>
                  <a:pt x="260727" y="1547750"/>
                  <a:pt x="89210" y="1516566"/>
                </a:cubicBezTo>
                <a:cubicBezTo>
                  <a:pt x="66965" y="1512521"/>
                  <a:pt x="44605" y="1509132"/>
                  <a:pt x="22303" y="1505415"/>
                </a:cubicBezTo>
                <a:cubicBezTo>
                  <a:pt x="18586" y="1516566"/>
                  <a:pt x="11152" y="1527114"/>
                  <a:pt x="11152" y="1538869"/>
                </a:cubicBezTo>
                <a:cubicBezTo>
                  <a:pt x="11152" y="1605880"/>
                  <a:pt x="8498" y="1674018"/>
                  <a:pt x="22303" y="1739591"/>
                </a:cubicBezTo>
                <a:cubicBezTo>
                  <a:pt x="24724" y="1751093"/>
                  <a:pt x="44454" y="1747513"/>
                  <a:pt x="55756" y="1750742"/>
                </a:cubicBezTo>
                <a:cubicBezTo>
                  <a:pt x="70492" y="1754952"/>
                  <a:pt x="85088" y="1760620"/>
                  <a:pt x="100361" y="1761893"/>
                </a:cubicBezTo>
                <a:cubicBezTo>
                  <a:pt x="174538" y="1768074"/>
                  <a:pt x="249044" y="1769327"/>
                  <a:pt x="323386" y="1773044"/>
                </a:cubicBezTo>
                <a:lnTo>
                  <a:pt x="959005" y="1761893"/>
                </a:lnTo>
                <a:cubicBezTo>
                  <a:pt x="1121251" y="1761893"/>
                  <a:pt x="1385172" y="1775814"/>
                  <a:pt x="1561171" y="1784196"/>
                </a:cubicBezTo>
                <a:cubicBezTo>
                  <a:pt x="2501118" y="1771493"/>
                  <a:pt x="2359468" y="2047866"/>
                  <a:pt x="2397513" y="1572322"/>
                </a:cubicBezTo>
                <a:cubicBezTo>
                  <a:pt x="2399609" y="1546122"/>
                  <a:pt x="2404947" y="1520283"/>
                  <a:pt x="2408664" y="1494264"/>
                </a:cubicBezTo>
                <a:cubicBezTo>
                  <a:pt x="2404947" y="1419922"/>
                  <a:pt x="2400078" y="1345629"/>
                  <a:pt x="2397513" y="1271239"/>
                </a:cubicBezTo>
                <a:cubicBezTo>
                  <a:pt x="2392643" y="1130025"/>
                  <a:pt x="2392499" y="988657"/>
                  <a:pt x="2386361" y="847493"/>
                </a:cubicBezTo>
                <a:cubicBezTo>
                  <a:pt x="2385059" y="817553"/>
                  <a:pt x="2378711" y="788046"/>
                  <a:pt x="2375210" y="758283"/>
                </a:cubicBezTo>
                <a:cubicBezTo>
                  <a:pt x="2371277" y="724854"/>
                  <a:pt x="2367776" y="691376"/>
                  <a:pt x="2364059" y="657922"/>
                </a:cubicBezTo>
                <a:cubicBezTo>
                  <a:pt x="2367776" y="609600"/>
                  <a:pt x="2370388" y="561181"/>
                  <a:pt x="2375210" y="512957"/>
                </a:cubicBezTo>
                <a:cubicBezTo>
                  <a:pt x="2377825" y="486804"/>
                  <a:pt x="2383609" y="461037"/>
                  <a:pt x="2386361" y="434898"/>
                </a:cubicBezTo>
                <a:cubicBezTo>
                  <a:pt x="2391047" y="390384"/>
                  <a:pt x="2393796" y="345688"/>
                  <a:pt x="2397513" y="301083"/>
                </a:cubicBezTo>
                <a:cubicBezTo>
                  <a:pt x="2393796" y="226742"/>
                  <a:pt x="2392809" y="152213"/>
                  <a:pt x="2386361" y="78059"/>
                </a:cubicBezTo>
                <a:cubicBezTo>
                  <a:pt x="2385343" y="66349"/>
                  <a:pt x="2384389" y="51948"/>
                  <a:pt x="2375210" y="44605"/>
                </a:cubicBezTo>
                <a:cubicBezTo>
                  <a:pt x="2363242" y="35031"/>
                  <a:pt x="2345909" y="34281"/>
                  <a:pt x="2330605" y="33454"/>
                </a:cubicBezTo>
                <a:cubicBezTo>
                  <a:pt x="2208064" y="26830"/>
                  <a:pt x="2085314" y="24548"/>
                  <a:pt x="1962615" y="22303"/>
                </a:cubicBezTo>
                <a:lnTo>
                  <a:pt x="501805" y="0"/>
                </a:lnTo>
                <a:lnTo>
                  <a:pt x="144966" y="11152"/>
                </a:lnTo>
                <a:cubicBezTo>
                  <a:pt x="103954" y="13060"/>
                  <a:pt x="50151" y="-7865"/>
                  <a:pt x="22303" y="22303"/>
                </a:cubicBezTo>
                <a:cubicBezTo>
                  <a:pt x="-8056" y="55192"/>
                  <a:pt x="16382" y="111664"/>
                  <a:pt x="11152" y="156117"/>
                </a:cubicBezTo>
                <a:cubicBezTo>
                  <a:pt x="8937" y="174941"/>
                  <a:pt x="3717" y="193288"/>
                  <a:pt x="0" y="211874"/>
                </a:cubicBezTo>
                <a:cubicBezTo>
                  <a:pt x="8974" y="382367"/>
                  <a:pt x="24848" y="652757"/>
                  <a:pt x="22303" y="802888"/>
                </a:cubicBezTo>
                <a:cubicBezTo>
                  <a:pt x="20723" y="896099"/>
                  <a:pt x="3718" y="1033347"/>
                  <a:pt x="11152" y="1081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Module 1</a:t>
            </a:r>
          </a:p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46378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Excel Structure and Basic Functionality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CE9EA9-FC04-4059-9820-5A425CFB6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Open a new Workbook</a:t>
            </a:r>
          </a:p>
          <a:p>
            <a:r>
              <a:rPr lang="en-CA" dirty="0"/>
              <a:t>Understand the structure of Excel</a:t>
            </a:r>
          </a:p>
          <a:p>
            <a:r>
              <a:rPr lang="en-CA" dirty="0"/>
              <a:t>Format cells and text</a:t>
            </a:r>
          </a:p>
          <a:p>
            <a:r>
              <a:rPr lang="en-CA" dirty="0"/>
              <a:t>Copy/paste, drag and fill cells</a:t>
            </a:r>
          </a:p>
          <a:p>
            <a:r>
              <a:rPr lang="en-CA" dirty="0"/>
              <a:t>Understand basic math operations</a:t>
            </a:r>
          </a:p>
        </p:txBody>
      </p:sp>
    </p:spTree>
    <p:extLst>
      <p:ext uri="{BB962C8B-B14F-4D97-AF65-F5344CB8AC3E}">
        <p14:creationId xmlns:p14="http://schemas.microsoft.com/office/powerpoint/2010/main" val="392496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0458F-5942-4C6A-8FBC-71327939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Excel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DBC9E-C46B-4A6A-A77A-1447E58A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29" y="1609733"/>
            <a:ext cx="7843396" cy="421291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4F69212-C283-4862-B27F-D067507AAAC4}"/>
              </a:ext>
            </a:extLst>
          </p:cNvPr>
          <p:cNvSpPr/>
          <p:nvPr/>
        </p:nvSpPr>
        <p:spPr>
          <a:xfrm>
            <a:off x="892471" y="2168950"/>
            <a:ext cx="1273466" cy="490727"/>
          </a:xfrm>
          <a:prstGeom prst="wedgeRoundRectCallout">
            <a:avLst>
              <a:gd name="adj1" fmla="val 212959"/>
              <a:gd name="adj2" fmla="val 473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Blank Workbook</a:t>
            </a:r>
          </a:p>
        </p:txBody>
      </p:sp>
    </p:spTree>
    <p:extLst>
      <p:ext uri="{BB962C8B-B14F-4D97-AF65-F5344CB8AC3E}">
        <p14:creationId xmlns:p14="http://schemas.microsoft.com/office/powerpoint/2010/main" val="20536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0123-76B0-455E-A92A-4EB5F211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Blank Worksheet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0F7B1-3694-4D5C-BEDD-AC32890A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04" y="1714377"/>
            <a:ext cx="7648575" cy="410826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BF895F2-CD3A-4324-BCDA-F3F85F508293}"/>
              </a:ext>
            </a:extLst>
          </p:cNvPr>
          <p:cNvSpPr/>
          <p:nvPr/>
        </p:nvSpPr>
        <p:spPr>
          <a:xfrm>
            <a:off x="674117" y="1826598"/>
            <a:ext cx="1273466" cy="490727"/>
          </a:xfrm>
          <a:prstGeom prst="wedgeRoundRectCallout">
            <a:avLst>
              <a:gd name="adj1" fmla="val 236894"/>
              <a:gd name="adj2" fmla="val -594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Workbook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DC1D6C4-929B-46AF-BF57-2241375A6315}"/>
              </a:ext>
            </a:extLst>
          </p:cNvPr>
          <p:cNvSpPr/>
          <p:nvPr/>
        </p:nvSpPr>
        <p:spPr>
          <a:xfrm>
            <a:off x="674117" y="4739468"/>
            <a:ext cx="1273466" cy="490727"/>
          </a:xfrm>
          <a:prstGeom prst="wedgeRoundRectCallout">
            <a:avLst>
              <a:gd name="adj1" fmla="val 129936"/>
              <a:gd name="adj2" fmla="val 1269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Worksheet (tab)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2FF38DA-DD87-4D42-8216-D8771E9A3014}"/>
              </a:ext>
            </a:extLst>
          </p:cNvPr>
          <p:cNvSpPr/>
          <p:nvPr/>
        </p:nvSpPr>
        <p:spPr>
          <a:xfrm>
            <a:off x="10244417" y="1826598"/>
            <a:ext cx="1273466" cy="490727"/>
          </a:xfrm>
          <a:prstGeom prst="wedgeRoundRectCallout">
            <a:avLst>
              <a:gd name="adj1" fmla="val -371196"/>
              <a:gd name="adj2" fmla="val -3028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Menu bar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E228857-5478-49EB-A9D3-27532BC0B8A7}"/>
              </a:ext>
            </a:extLst>
          </p:cNvPr>
          <p:cNvSpPr/>
          <p:nvPr/>
        </p:nvSpPr>
        <p:spPr>
          <a:xfrm>
            <a:off x="674117" y="2797554"/>
            <a:ext cx="1273466" cy="490727"/>
          </a:xfrm>
          <a:prstGeom prst="wedgeRoundRectCallout">
            <a:avLst>
              <a:gd name="adj1" fmla="val 117221"/>
              <a:gd name="adj2" fmla="val -594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Column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8564FCD-48C8-41EB-BEE8-C6DEFC743493}"/>
              </a:ext>
            </a:extLst>
          </p:cNvPr>
          <p:cNvSpPr/>
          <p:nvPr/>
        </p:nvSpPr>
        <p:spPr>
          <a:xfrm>
            <a:off x="10244417" y="2617842"/>
            <a:ext cx="1273466" cy="490727"/>
          </a:xfrm>
          <a:prstGeom prst="wedgeRoundRectCallout">
            <a:avLst>
              <a:gd name="adj1" fmla="val -103427"/>
              <a:gd name="adj2" fmla="val -1176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Ribbon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51F1989-F103-4B53-BC23-E6FCDF587A11}"/>
              </a:ext>
            </a:extLst>
          </p:cNvPr>
          <p:cNvSpPr/>
          <p:nvPr/>
        </p:nvSpPr>
        <p:spPr>
          <a:xfrm>
            <a:off x="674117" y="3768511"/>
            <a:ext cx="1273466" cy="490727"/>
          </a:xfrm>
          <a:prstGeom prst="wedgeRoundRectCallout">
            <a:avLst>
              <a:gd name="adj1" fmla="val 93286"/>
              <a:gd name="adj2" fmla="val -2640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25337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6A3F-1D5A-4D8F-9757-36515F6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Worksheet – New and Customizing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36053-0722-46DB-B15B-2A94FE04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04" y="2247735"/>
            <a:ext cx="3334215" cy="1181265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3B0F394-FFB1-4026-BD04-9BDF7A99A681}"/>
              </a:ext>
            </a:extLst>
          </p:cNvPr>
          <p:cNvSpPr/>
          <p:nvPr/>
        </p:nvSpPr>
        <p:spPr>
          <a:xfrm>
            <a:off x="4086391" y="3905289"/>
            <a:ext cx="1273466" cy="490727"/>
          </a:xfrm>
          <a:prstGeom prst="wedgeRoundRectCallout">
            <a:avLst>
              <a:gd name="adj1" fmla="val -85348"/>
              <a:gd name="adj2" fmla="val -2093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3993FCF-9007-4D58-BB6D-7702DFBAED0F}"/>
              </a:ext>
            </a:extLst>
          </p:cNvPr>
          <p:cNvSpPr/>
          <p:nvPr/>
        </p:nvSpPr>
        <p:spPr>
          <a:xfrm>
            <a:off x="4086391" y="3905290"/>
            <a:ext cx="1273466" cy="490727"/>
          </a:xfrm>
          <a:prstGeom prst="wedgeRoundRectCallout">
            <a:avLst>
              <a:gd name="adj1" fmla="val -50322"/>
              <a:gd name="adj2" fmla="val -2093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New Worksheet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86FC8-0FF9-417F-97BD-70F1FD95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71" y="1657102"/>
            <a:ext cx="3200847" cy="3543795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1A02843-3DAF-437B-8899-B1C6814C7D35}"/>
              </a:ext>
            </a:extLst>
          </p:cNvPr>
          <p:cNvSpPr/>
          <p:nvPr/>
        </p:nvSpPr>
        <p:spPr>
          <a:xfrm>
            <a:off x="7482469" y="5577282"/>
            <a:ext cx="1553574" cy="490727"/>
          </a:xfrm>
          <a:prstGeom prst="wedgeRoundRectCallout">
            <a:avLst>
              <a:gd name="adj1" fmla="val -50322"/>
              <a:gd name="adj2" fmla="val -2093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(Right click) Customization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F34F5F0-81DB-4D52-BA6F-8C2EA57DE25E}"/>
              </a:ext>
            </a:extLst>
          </p:cNvPr>
          <p:cNvSpPr/>
          <p:nvPr/>
        </p:nvSpPr>
        <p:spPr>
          <a:xfrm>
            <a:off x="10027460" y="3659925"/>
            <a:ext cx="1273466" cy="490727"/>
          </a:xfrm>
          <a:prstGeom prst="wedgeRoundRectCallout">
            <a:avLst>
              <a:gd name="adj1" fmla="val -133510"/>
              <a:gd name="adj2" fmla="val -3440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Tab Colour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C16560D-A0D7-4FA7-9B44-67F129EBDAEE}"/>
              </a:ext>
            </a:extLst>
          </p:cNvPr>
          <p:cNvSpPr/>
          <p:nvPr/>
        </p:nvSpPr>
        <p:spPr>
          <a:xfrm>
            <a:off x="10027460" y="2416907"/>
            <a:ext cx="1273466" cy="490727"/>
          </a:xfrm>
          <a:prstGeom prst="wedgeRoundRectCallout">
            <a:avLst>
              <a:gd name="adj1" fmla="val -176417"/>
              <a:gd name="adj2" fmla="val -412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45872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5176CF-7F87-47FE-B9F3-4A9B93CB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279" y="2783377"/>
            <a:ext cx="5176790" cy="1181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FB2F3-4CAF-41A4-ADA5-E9D1B458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Worksheet -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B78A-D51A-42F4-AA12-A56562CD4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Columns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Labelled by Alphabetic character A-XFD (A,B,…AA, AB…, XFD)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Can be sized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Can be hidden/Unhidden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Can freeze panes 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887482F-1499-4DD3-8736-23687521A31F}"/>
              </a:ext>
            </a:extLst>
          </p:cNvPr>
          <p:cNvSpPr/>
          <p:nvPr/>
        </p:nvSpPr>
        <p:spPr>
          <a:xfrm>
            <a:off x="9196230" y="4648377"/>
            <a:ext cx="1273466" cy="490727"/>
          </a:xfrm>
          <a:prstGeom prst="wedgeRoundRectCallout">
            <a:avLst>
              <a:gd name="adj1" fmla="val -20181"/>
              <a:gd name="adj2" fmla="val -3038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 and G Hidden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46C5A1B-F437-4133-8AAF-F6D98E260CAB}"/>
              </a:ext>
            </a:extLst>
          </p:cNvPr>
          <p:cNvSpPr/>
          <p:nvPr/>
        </p:nvSpPr>
        <p:spPr>
          <a:xfrm>
            <a:off x="7504565" y="4679078"/>
            <a:ext cx="1273466" cy="490727"/>
          </a:xfrm>
          <a:prstGeom prst="wedgeRoundRectCallout">
            <a:avLst>
              <a:gd name="adj1" fmla="val 16153"/>
              <a:gd name="adj2" fmla="val -3105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Size Changed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951809F-9D9A-4EDC-90B7-9C2129ADF7AB}"/>
              </a:ext>
            </a:extLst>
          </p:cNvPr>
          <p:cNvSpPr/>
          <p:nvPr/>
        </p:nvSpPr>
        <p:spPr>
          <a:xfrm>
            <a:off x="5812901" y="4653625"/>
            <a:ext cx="1273466" cy="490727"/>
          </a:xfrm>
          <a:prstGeom prst="wedgeRoundRectCallout">
            <a:avLst>
              <a:gd name="adj1" fmla="val 38646"/>
              <a:gd name="adj2" fmla="val -29931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Freeze Panes</a:t>
            </a:r>
          </a:p>
        </p:txBody>
      </p:sp>
    </p:spTree>
    <p:extLst>
      <p:ext uri="{BB962C8B-B14F-4D97-AF65-F5344CB8AC3E}">
        <p14:creationId xmlns:p14="http://schemas.microsoft.com/office/powerpoint/2010/main" val="5639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39824D-E789-4807-A0EE-D80C60AA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031" y="2786101"/>
            <a:ext cx="2172003" cy="2353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FB2F3-4CAF-41A4-ADA5-E9D1B458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Worksheet - Rows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B78A-D51A-42F4-AA12-A56562CD4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Rows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Labelled by Numeric character 1 – 1,048,576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Can be sized (manual and auto)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Can be hidden/Unhidden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Can freeze panes 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E945EF7-31F1-438A-9E06-33098437F07C}"/>
              </a:ext>
            </a:extLst>
          </p:cNvPr>
          <p:cNvSpPr/>
          <p:nvPr/>
        </p:nvSpPr>
        <p:spPr>
          <a:xfrm>
            <a:off x="6658733" y="5135942"/>
            <a:ext cx="1273466" cy="490727"/>
          </a:xfrm>
          <a:prstGeom prst="wedgeRoundRectCallout">
            <a:avLst>
              <a:gd name="adj1" fmla="val 115641"/>
              <a:gd name="adj2" fmla="val -1938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 and 11 Hidden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C2ED25B-148E-4EF4-AF64-97BA17E0029E}"/>
              </a:ext>
            </a:extLst>
          </p:cNvPr>
          <p:cNvSpPr/>
          <p:nvPr/>
        </p:nvSpPr>
        <p:spPr>
          <a:xfrm>
            <a:off x="6658733" y="4282471"/>
            <a:ext cx="1273466" cy="490727"/>
          </a:xfrm>
          <a:prstGeom prst="wedgeRoundRectCallout">
            <a:avLst>
              <a:gd name="adj1" fmla="val 113910"/>
              <a:gd name="adj2" fmla="val -11298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Size Changed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78B73DC-857E-45F2-9454-4245241FE010}"/>
              </a:ext>
            </a:extLst>
          </p:cNvPr>
          <p:cNvSpPr/>
          <p:nvPr/>
        </p:nvSpPr>
        <p:spPr>
          <a:xfrm>
            <a:off x="6650183" y="3429000"/>
            <a:ext cx="1273466" cy="490727"/>
          </a:xfrm>
          <a:prstGeom prst="wedgeRoundRectCallout">
            <a:avLst>
              <a:gd name="adj1" fmla="val 117371"/>
              <a:gd name="adj2" fmla="val -1869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Freeze panes</a:t>
            </a:r>
          </a:p>
        </p:txBody>
      </p:sp>
    </p:spTree>
    <p:extLst>
      <p:ext uri="{BB962C8B-B14F-4D97-AF65-F5344CB8AC3E}">
        <p14:creationId xmlns:p14="http://schemas.microsoft.com/office/powerpoint/2010/main" val="340349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B2F3-4CAF-41A4-ADA5-E9D1B458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Worksheet – cells and Ranges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B78A-D51A-42F4-AA12-A56562CD4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Cells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Name by (Column, Row) such as C1, A22, AA12, etc.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Can have formatting, word wrap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Can be merged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Ranges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Denotes a group of cells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CA" dirty="0"/>
              <a:t>A1:B3 would give us cells A1, A2, A3, B1, B2, B3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52B35-0244-4B5D-AD73-0BC7852F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98" y="4846159"/>
            <a:ext cx="1952898" cy="1638529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5C0A5D9-5BB8-4287-859F-3C2CA1242C26}"/>
              </a:ext>
            </a:extLst>
          </p:cNvPr>
          <p:cNvSpPr/>
          <p:nvPr/>
        </p:nvSpPr>
        <p:spPr>
          <a:xfrm>
            <a:off x="6236900" y="5577282"/>
            <a:ext cx="1273466" cy="490727"/>
          </a:xfrm>
          <a:prstGeom prst="wedgeRoundRectCallout">
            <a:avLst>
              <a:gd name="adj1" fmla="val -179941"/>
              <a:gd name="adj2" fmla="val -222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Selected Range</a:t>
            </a:r>
          </a:p>
        </p:txBody>
      </p:sp>
    </p:spTree>
    <p:extLst>
      <p:ext uri="{BB962C8B-B14F-4D97-AF65-F5344CB8AC3E}">
        <p14:creationId xmlns:p14="http://schemas.microsoft.com/office/powerpoint/2010/main" val="36028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LKSB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anshaweTemplate-CourseMaster.potx" id="{88CD48CE-5908-43BB-9D94-C373D71E82CC}" vid="{4D03E8FD-F202-42A6-A1E3-67FC16C3D0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FanshaweTemplate-CourseMaster</Template>
  <TotalTime>2</TotalTime>
  <Words>797</Words>
  <Application>Microsoft Office PowerPoint</Application>
  <PresentationFormat>Widescreen</PresentationFormat>
  <Paragraphs>182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helvetica neue</vt:lpstr>
      <vt:lpstr>Trebuchet MS</vt:lpstr>
      <vt:lpstr>LKSB_PowerPoint_Template</vt:lpstr>
      <vt:lpstr>Excel Basics: Basic skills for Assignments</vt:lpstr>
      <vt:lpstr>Agenda</vt:lpstr>
      <vt:lpstr>Excel Structure and Basic Functionality</vt:lpstr>
      <vt:lpstr>Open Excel</vt:lpstr>
      <vt:lpstr>New Blank Worksheet</vt:lpstr>
      <vt:lpstr>Worksheet – New and Customizing</vt:lpstr>
      <vt:lpstr>Worksheet - Columns</vt:lpstr>
      <vt:lpstr>Worksheet - Rows</vt:lpstr>
      <vt:lpstr>Worksheet – cells and Ranges</vt:lpstr>
      <vt:lpstr>Entering Data</vt:lpstr>
      <vt:lpstr>Data entered in Rows and Columns</vt:lpstr>
      <vt:lpstr>Text Formating and Alignment</vt:lpstr>
      <vt:lpstr>Wrap</vt:lpstr>
      <vt:lpstr>Merge and Centre</vt:lpstr>
      <vt:lpstr>Formatting Data</vt:lpstr>
      <vt:lpstr>Formatting Data</vt:lpstr>
      <vt:lpstr>Custom Formats</vt:lpstr>
      <vt:lpstr>Fill</vt:lpstr>
      <vt:lpstr>Fill – Control Drag</vt:lpstr>
      <vt:lpstr>Fill - Advanced</vt:lpstr>
      <vt:lpstr>Fill – Multi-row/Multi-Column</vt:lpstr>
      <vt:lpstr>Excel Example</vt:lpstr>
      <vt:lpstr>Excel References</vt:lpstr>
      <vt:lpstr>Math Operations</vt:lpstr>
      <vt:lpstr>Relative References</vt:lpstr>
      <vt:lpstr>Absolute References</vt:lpstr>
      <vt:lpstr>Absolute and Relative Example</vt:lpstr>
      <vt:lpstr>References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Basics: Basic skills for Assignments</dc:title>
  <dc:creator>BRIAN KEECH</dc:creator>
  <cp:lastModifiedBy>BRIAN KEECH</cp:lastModifiedBy>
  <cp:revision>1</cp:revision>
  <dcterms:created xsi:type="dcterms:W3CDTF">2020-12-21T22:42:07Z</dcterms:created>
  <dcterms:modified xsi:type="dcterms:W3CDTF">2020-12-21T22:44:32Z</dcterms:modified>
</cp:coreProperties>
</file>