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8"/>
  </p:notesMasterIdLst>
  <p:sldIdLst>
    <p:sldId id="258" r:id="rId2"/>
    <p:sldId id="683" r:id="rId3"/>
    <p:sldId id="685" r:id="rId4"/>
    <p:sldId id="787" r:id="rId5"/>
    <p:sldId id="788" r:id="rId6"/>
    <p:sldId id="798" r:id="rId7"/>
    <p:sldId id="797" r:id="rId8"/>
    <p:sldId id="800" r:id="rId9"/>
    <p:sldId id="789" r:id="rId10"/>
    <p:sldId id="804" r:id="rId11"/>
    <p:sldId id="806" r:id="rId12"/>
    <p:sldId id="799" r:id="rId13"/>
    <p:sldId id="801" r:id="rId14"/>
    <p:sldId id="808" r:id="rId15"/>
    <p:sldId id="809" r:id="rId16"/>
    <p:sldId id="811" r:id="rId17"/>
    <p:sldId id="812" r:id="rId18"/>
    <p:sldId id="810" r:id="rId19"/>
    <p:sldId id="807" r:id="rId20"/>
    <p:sldId id="790" r:id="rId21"/>
    <p:sldId id="816" r:id="rId22"/>
    <p:sldId id="791" r:id="rId23"/>
    <p:sldId id="815" r:id="rId24"/>
    <p:sldId id="802" r:id="rId25"/>
    <p:sldId id="792" r:id="rId26"/>
    <p:sldId id="793" r:id="rId27"/>
    <p:sldId id="817" r:id="rId28"/>
    <p:sldId id="803" r:id="rId29"/>
    <p:sldId id="794" r:id="rId30"/>
    <p:sldId id="796" r:id="rId31"/>
    <p:sldId id="819" r:id="rId32"/>
    <p:sldId id="820" r:id="rId33"/>
    <p:sldId id="825" r:id="rId34"/>
    <p:sldId id="821" r:id="rId35"/>
    <p:sldId id="823" r:id="rId36"/>
    <p:sldId id="824" r:id="rId37"/>
  </p:sldIdLst>
  <p:sldSz cx="12192000" cy="685800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K" initials="BK" lastIdx="3" clrIdx="0">
    <p:extLst>
      <p:ext uri="{19B8F6BF-5375-455C-9EA6-DF929625EA0E}">
        <p15:presenceInfo xmlns:p15="http://schemas.microsoft.com/office/powerpoint/2012/main" userId="5779056e9ee0f2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8837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admin\Documents\Brian\Fanshawe\20f\6059-RewriteBulk\Master\Module2Step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Weather Data from Environment Canada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SortFilterGraph!$B$1</c:f>
              <c:strCache>
                <c:ptCount val="1"/>
                <c:pt idx="0">
                  <c:v>Max Temp (°C)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SortFilterGraph!$A$2:$A$21</c:f>
              <c:numCache>
                <c:formatCode>m/d/yyyy</c:formatCode>
                <c:ptCount val="2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</c:numCache>
            </c:numRef>
          </c:cat>
          <c:val>
            <c:numRef>
              <c:f>SortFilterGraph!$B$2:$B$21</c:f>
              <c:numCache>
                <c:formatCode>General</c:formatCode>
                <c:ptCount val="20"/>
                <c:pt idx="0">
                  <c:v>2.9</c:v>
                </c:pt>
                <c:pt idx="1">
                  <c:v>5.8</c:v>
                </c:pt>
                <c:pt idx="2">
                  <c:v>6.5</c:v>
                </c:pt>
                <c:pt idx="3">
                  <c:v>2.6</c:v>
                </c:pt>
                <c:pt idx="4">
                  <c:v>1.2</c:v>
                </c:pt>
                <c:pt idx="5">
                  <c:v>2.9</c:v>
                </c:pt>
                <c:pt idx="6">
                  <c:v>3.7</c:v>
                </c:pt>
                <c:pt idx="7">
                  <c:v>-1.1000000000000001</c:v>
                </c:pt>
                <c:pt idx="8">
                  <c:v>5.3</c:v>
                </c:pt>
                <c:pt idx="9">
                  <c:v>7.1</c:v>
                </c:pt>
                <c:pt idx="10">
                  <c:v>11.7</c:v>
                </c:pt>
                <c:pt idx="11">
                  <c:v>2.6</c:v>
                </c:pt>
                <c:pt idx="12">
                  <c:v>2.1</c:v>
                </c:pt>
                <c:pt idx="13">
                  <c:v>3.9</c:v>
                </c:pt>
                <c:pt idx="14">
                  <c:v>2.4</c:v>
                </c:pt>
                <c:pt idx="15">
                  <c:v>1.8</c:v>
                </c:pt>
                <c:pt idx="16">
                  <c:v>-7.1</c:v>
                </c:pt>
                <c:pt idx="17">
                  <c:v>3.1</c:v>
                </c:pt>
                <c:pt idx="18">
                  <c:v>-0.6</c:v>
                </c:pt>
                <c:pt idx="19">
                  <c:v>-5.4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5D-4E1C-B5D7-C16E370BEA51}"/>
            </c:ext>
          </c:extLst>
        </c:ser>
        <c:ser>
          <c:idx val="1"/>
          <c:order val="1"/>
          <c:tx>
            <c:strRef>
              <c:f>SortFilterGraph!$C$1</c:f>
              <c:strCache>
                <c:ptCount val="1"/>
                <c:pt idx="0">
                  <c:v>Min Temp (°C)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SortFilterGraph!$A$2:$A$21</c:f>
              <c:numCache>
                <c:formatCode>m/d/yyyy</c:formatCode>
                <c:ptCount val="2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</c:numCache>
            </c:numRef>
          </c:cat>
          <c:val>
            <c:numRef>
              <c:f>SortFilterGraph!$C$2:$C$21</c:f>
              <c:numCache>
                <c:formatCode>General</c:formatCode>
                <c:ptCount val="20"/>
                <c:pt idx="0">
                  <c:v>-3.1</c:v>
                </c:pt>
                <c:pt idx="1">
                  <c:v>1.8</c:v>
                </c:pt>
                <c:pt idx="2">
                  <c:v>2.5</c:v>
                </c:pt>
                <c:pt idx="3">
                  <c:v>-1.8</c:v>
                </c:pt>
                <c:pt idx="4">
                  <c:v>-1.8</c:v>
                </c:pt>
                <c:pt idx="5">
                  <c:v>-2.1</c:v>
                </c:pt>
                <c:pt idx="6">
                  <c:v>-5.2</c:v>
                </c:pt>
                <c:pt idx="7">
                  <c:v>-7.4</c:v>
                </c:pt>
                <c:pt idx="8">
                  <c:v>-10.9</c:v>
                </c:pt>
                <c:pt idx="9">
                  <c:v>4.4000000000000004</c:v>
                </c:pt>
                <c:pt idx="10">
                  <c:v>2.6</c:v>
                </c:pt>
                <c:pt idx="11">
                  <c:v>-4.7</c:v>
                </c:pt>
                <c:pt idx="12">
                  <c:v>-2.6</c:v>
                </c:pt>
                <c:pt idx="13">
                  <c:v>-1.4</c:v>
                </c:pt>
                <c:pt idx="14">
                  <c:v>-4.3</c:v>
                </c:pt>
                <c:pt idx="15">
                  <c:v>-8.9</c:v>
                </c:pt>
                <c:pt idx="16">
                  <c:v>-10</c:v>
                </c:pt>
                <c:pt idx="17">
                  <c:v>-8</c:v>
                </c:pt>
                <c:pt idx="18">
                  <c:v>-12.4</c:v>
                </c:pt>
                <c:pt idx="19">
                  <c:v>-17.399999999999999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5D-4E1C-B5D7-C16E370BEA51}"/>
            </c:ext>
          </c:extLst>
        </c:ser>
        <c:ser>
          <c:idx val="2"/>
          <c:order val="2"/>
          <c:tx>
            <c:strRef>
              <c:f>SortFilterGraph!$D$1</c:f>
              <c:strCache>
                <c:ptCount val="1"/>
                <c:pt idx="0">
                  <c:v>Mean Temp (°C)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SortFilterGraph!$A$2:$A$21</c:f>
              <c:numCache>
                <c:formatCode>m/d/yyyy</c:formatCode>
                <c:ptCount val="2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</c:numCache>
            </c:numRef>
          </c:cat>
          <c:val>
            <c:numRef>
              <c:f>SortFilterGraph!$D$2:$D$21</c:f>
              <c:numCache>
                <c:formatCode>General</c:formatCode>
                <c:ptCount val="20"/>
                <c:pt idx="0">
                  <c:v>-0.1</c:v>
                </c:pt>
                <c:pt idx="1">
                  <c:v>3.8</c:v>
                </c:pt>
                <c:pt idx="2">
                  <c:v>4.5</c:v>
                </c:pt>
                <c:pt idx="3">
                  <c:v>0.4</c:v>
                </c:pt>
                <c:pt idx="4">
                  <c:v>-0.3</c:v>
                </c:pt>
                <c:pt idx="5">
                  <c:v>0.4</c:v>
                </c:pt>
                <c:pt idx="6">
                  <c:v>-0.8</c:v>
                </c:pt>
                <c:pt idx="7">
                  <c:v>-4.2</c:v>
                </c:pt>
                <c:pt idx="8">
                  <c:v>-2.8</c:v>
                </c:pt>
                <c:pt idx="9">
                  <c:v>5.7</c:v>
                </c:pt>
                <c:pt idx="10">
                  <c:v>7.2</c:v>
                </c:pt>
                <c:pt idx="11">
                  <c:v>-1.1000000000000001</c:v>
                </c:pt>
                <c:pt idx="12">
                  <c:v>-0.3</c:v>
                </c:pt>
                <c:pt idx="13">
                  <c:v>1.3</c:v>
                </c:pt>
                <c:pt idx="14">
                  <c:v>-1.4</c:v>
                </c:pt>
                <c:pt idx="15">
                  <c:v>-3.5</c:v>
                </c:pt>
                <c:pt idx="16">
                  <c:v>-8.6</c:v>
                </c:pt>
                <c:pt idx="17">
                  <c:v>-2.4</c:v>
                </c:pt>
                <c:pt idx="18">
                  <c:v>-6.5</c:v>
                </c:pt>
                <c:pt idx="19">
                  <c:v>-11.4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5D-4E1C-B5D7-C16E370BEA51}"/>
            </c:ext>
          </c:extLst>
        </c:ser>
        <c:ser>
          <c:idx val="3"/>
          <c:order val="3"/>
          <c:tx>
            <c:strRef>
              <c:f>SortFilterGraph!$E$1</c:f>
              <c:strCache>
                <c:ptCount val="1"/>
                <c:pt idx="0">
                  <c:v>Total Precip (mm)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SortFilterGraph!$A$2:$A$21</c:f>
              <c:numCache>
                <c:formatCode>m/d/yyyy</c:formatCode>
                <c:ptCount val="2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</c:numCache>
            </c:numRef>
          </c:cat>
          <c:val>
            <c:numRef>
              <c:f>SortFilterGraph!$E$2:$E$21</c:f>
              <c:numCache>
                <c:formatCode>General</c:formatCode>
                <c:ptCount val="20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3">
                  <c:v>1.4</c:v>
                </c:pt>
                <c:pt idx="4">
                  <c:v>7</c:v>
                </c:pt>
                <c:pt idx="5">
                  <c:v>0</c:v>
                </c:pt>
                <c:pt idx="6">
                  <c:v>0.2</c:v>
                </c:pt>
                <c:pt idx="7">
                  <c:v>2</c:v>
                </c:pt>
                <c:pt idx="8">
                  <c:v>0.2</c:v>
                </c:pt>
                <c:pt idx="9">
                  <c:v>7.3</c:v>
                </c:pt>
                <c:pt idx="10">
                  <c:v>56.6</c:v>
                </c:pt>
                <c:pt idx="11">
                  <c:v>12.2</c:v>
                </c:pt>
                <c:pt idx="12">
                  <c:v>0.6</c:v>
                </c:pt>
                <c:pt idx="13">
                  <c:v>0</c:v>
                </c:pt>
                <c:pt idx="14">
                  <c:v>0</c:v>
                </c:pt>
                <c:pt idx="15">
                  <c:v>4.3</c:v>
                </c:pt>
                <c:pt idx="16">
                  <c:v>0.2</c:v>
                </c:pt>
                <c:pt idx="17">
                  <c:v>16.3</c:v>
                </c:pt>
                <c:pt idx="18">
                  <c:v>1.7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5D-4E1C-B5D7-C16E370BE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263615"/>
        <c:axId val="302264863"/>
      </c:lineChart>
      <c:dateAx>
        <c:axId val="302263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Date of Observation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64863"/>
        <c:crosses val="autoZero"/>
        <c:auto val="1"/>
        <c:lblOffset val="100"/>
        <c:baseTimeUnit val="days"/>
        <c:majorUnit val="5"/>
        <c:majorTimeUnit val="days"/>
      </c:dateAx>
      <c:valAx>
        <c:axId val="30226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Degrees Celcius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6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>
          <a:shade val="95000"/>
          <a:satMod val="10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C2E6-764B-4357-A485-7F722DD56008}" type="datetimeFigureOut">
              <a:rPr lang="en-CA" smtClean="0"/>
              <a:t>2020-12-21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8A839-7570-4F23-A8A9-8C14326D16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14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08F86B4-82F8-A74A-B597-855FF961B3D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89422" y="3776712"/>
            <a:ext cx="8539052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1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36C2A8-2A3B-4E81-B46F-6D51C311F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pic>
        <p:nvPicPr>
          <p:cNvPr id="11" name="Picture 10" descr="bottom_bar.png">
            <a:extLst>
              <a:ext uri="{FF2B5EF4-FFF2-40B4-BE49-F238E27FC236}">
                <a16:creationId xmlns:a16="http://schemas.microsoft.com/office/drawing/2014/main" id="{08930957-11AB-4646-8A28-19383AD25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2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006" y="1555274"/>
            <a:ext cx="5650793" cy="468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A1F376-7046-4BB5-A52A-F2A154AB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0358" y="6242304"/>
            <a:ext cx="954616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356616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12788" indent="201613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68388" indent="303213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25575" indent="403225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66B8AD0-467E-4AD3-9E26-DF394A034F1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A8C57-7F89-4ADD-AA25-BE4F9C595F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140" y="1825626"/>
            <a:ext cx="4524729" cy="40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5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modul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4019" y="3879994"/>
            <a:ext cx="8424000" cy="49836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module #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EF4C2BF-482A-402E-A736-D36197854A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4020" y="5613593"/>
            <a:ext cx="7862709" cy="830238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en-US" dirty="0"/>
              <a:t>Click to add a quote for the day</a:t>
            </a:r>
          </a:p>
        </p:txBody>
      </p:sp>
    </p:spTree>
    <p:extLst>
      <p:ext uri="{BB962C8B-B14F-4D97-AF65-F5344CB8AC3E}">
        <p14:creationId xmlns:p14="http://schemas.microsoft.com/office/powerpoint/2010/main" val="86688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5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387888" y="881149"/>
            <a:ext cx="10207211" cy="972589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Topic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FE712-8D34-44E4-A40A-F79578B22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3663" y="2464580"/>
            <a:ext cx="10231437" cy="29932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55550-B611-4D62-8713-53041706B888}"/>
              </a:ext>
            </a:extLst>
          </p:cNvPr>
          <p:cNvSpPr txBox="1"/>
          <p:nvPr userDrawn="1"/>
        </p:nvSpPr>
        <p:spPr>
          <a:xfrm>
            <a:off x="1387888" y="2064470"/>
            <a:ext cx="10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At the end  of this topic you should be able to:</a:t>
            </a:r>
          </a:p>
        </p:txBody>
      </p:sp>
    </p:spTree>
    <p:extLst>
      <p:ext uri="{BB962C8B-B14F-4D97-AF65-F5344CB8AC3E}">
        <p14:creationId xmlns:p14="http://schemas.microsoft.com/office/powerpoint/2010/main" val="18513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4" y="1035354"/>
            <a:ext cx="9840865" cy="49072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1" y="1720735"/>
            <a:ext cx="9840867" cy="410191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C2930-F24D-4E95-BB21-0D461B133F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4" y="1035354"/>
            <a:ext cx="9840865" cy="49072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5531224"/>
            <a:ext cx="12192000" cy="132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C2930-F24D-4E95-BB21-0D461B133F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24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9203" y="1035353"/>
            <a:ext cx="10056147" cy="46093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0161" y="1637608"/>
            <a:ext cx="4826515" cy="418503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72E00-792F-4BC6-8292-8483B7543C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D116CF9-6C07-4B41-A65C-AEF1B2F56D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1536" y="1637608"/>
            <a:ext cx="4953813" cy="418503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9203" y="1035353"/>
            <a:ext cx="9910768" cy="59689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3" y="1977168"/>
            <a:ext cx="5648416" cy="384547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72E00-792F-4BC6-8292-8483B7543C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9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3" y="889736"/>
            <a:ext cx="10033801" cy="88380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2" y="1972847"/>
            <a:ext cx="10033802" cy="38211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42C50-D68F-47DF-90D9-7E81C394A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1160" y="6310311"/>
            <a:ext cx="89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315F-8A0B-49D4-9872-A9C8A0042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2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806" r:id="rId2"/>
    <p:sldLayoutId id="2147483696" r:id="rId3"/>
    <p:sldLayoutId id="2147483804" r:id="rId4"/>
    <p:sldLayoutId id="2147483707" r:id="rId5"/>
    <p:sldLayoutId id="2147483805" r:id="rId6"/>
    <p:sldLayoutId id="2147483710" r:id="rId7"/>
    <p:sldLayoutId id="2147483709" r:id="rId8"/>
    <p:sldLayoutId id="2147483697" r:id="rId9"/>
    <p:sldLayoutId id="214748380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B4C3-B7DC-44B7-980C-E01D19E42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Excel Basics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4164-17E6-4AFB-A555-BCA5735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Module 02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42F5B-0E03-469B-B689-5B67026B4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‘Tell me and I forget. Teach me and I remember. Involve me and I learn.’ –Benjamin Franklin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187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7230-26F5-4284-9B93-246FD12A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Deviation of student grades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34D522-6520-4538-9C19-CA48BD49376B}"/>
                  </a:ext>
                </a:extLst>
              </p:cNvPr>
              <p:cNvSpPr txBox="1"/>
              <p:nvPr/>
            </p:nvSpPr>
            <p:spPr>
              <a:xfrm>
                <a:off x="606929" y="1768280"/>
                <a:ext cx="3038474" cy="10911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CA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24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A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A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34D522-6520-4538-9C19-CA48BD493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29" y="1768280"/>
                <a:ext cx="3038474" cy="1091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8B7F40-459B-4079-A9A7-0108703C888F}"/>
              </a:ext>
            </a:extLst>
          </p:cNvPr>
          <p:cNvSpPr/>
          <p:nvPr/>
        </p:nvSpPr>
        <p:spPr>
          <a:xfrm>
            <a:off x="3784463" y="1768280"/>
            <a:ext cx="3408074" cy="1091196"/>
          </a:xfrm>
          <a:prstGeom prst="wedgeRoundRectCallout">
            <a:avLst>
              <a:gd name="adj1" fmla="val -83159"/>
              <a:gd name="adj2" fmla="val 269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 when it is the whole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(n-1) when it is a sample/estimate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769E5-945B-421B-9F7C-CFC745030173}"/>
                  </a:ext>
                </a:extLst>
              </p:cNvPr>
              <p:cNvSpPr txBox="1"/>
              <p:nvPr/>
            </p:nvSpPr>
            <p:spPr>
              <a:xfrm>
                <a:off x="1159727" y="3267307"/>
                <a:ext cx="7248293" cy="204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Steps: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/>
                  <a:t> -Set a cell to the average of the grades using =AVERAGE() function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600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CA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- Create a row with the variance of each grade to the mean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1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CA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CA" sz="16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Square the row you just created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CA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CA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CA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Total that row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/>
                  <a:t>Divide by the number of elements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CA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16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CA" sz="16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CA" sz="16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CA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CA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CA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Square root the total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769E5-945B-421B-9F7C-CFC745030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27" y="3267307"/>
                <a:ext cx="7248293" cy="2046009"/>
              </a:xfrm>
              <a:prstGeom prst="rect">
                <a:avLst/>
              </a:prstGeom>
              <a:blipFill>
                <a:blip r:embed="rId3"/>
                <a:stretch>
                  <a:fillRect l="-336" t="-8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7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9FB0FA1-A510-469F-AB54-70404EDA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24" y="2673769"/>
            <a:ext cx="5593187" cy="228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FB4BA-1A1E-4D3F-AE95-D87D4C1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879" y="1011012"/>
            <a:ext cx="9840865" cy="490727"/>
          </a:xfrm>
        </p:spPr>
        <p:txBody>
          <a:bodyPr/>
          <a:lstStyle/>
          <a:p>
            <a:r>
              <a:rPr lang="en-CA" dirty="0"/>
              <a:t>Standard Deviation function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C426C41-C8FE-4F0B-B22E-7ECBFE26C2C1}"/>
              </a:ext>
            </a:extLst>
          </p:cNvPr>
          <p:cNvSpPr/>
          <p:nvPr/>
        </p:nvSpPr>
        <p:spPr>
          <a:xfrm>
            <a:off x="7450230" y="3692253"/>
            <a:ext cx="838200" cy="990600"/>
          </a:xfrm>
          <a:prstGeom prst="wedgeRectCallout">
            <a:avLst>
              <a:gd name="adj1" fmla="val -362492"/>
              <a:gd name="adj2" fmla="val 5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100" dirty="0"/>
              <a:t>Step 1: </a:t>
            </a:r>
          </a:p>
          <a:p>
            <a:pPr algn="l"/>
            <a:r>
              <a:rPr lang="en-CA" sz="1100" dirty="0"/>
              <a:t>Calculate Mean (Average of Grades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50BE395-A814-4680-9620-6442AAB6D831}"/>
              </a:ext>
            </a:extLst>
          </p:cNvPr>
          <p:cNvSpPr/>
          <p:nvPr/>
        </p:nvSpPr>
        <p:spPr>
          <a:xfrm>
            <a:off x="8939655" y="3094579"/>
            <a:ext cx="929174" cy="981075"/>
          </a:xfrm>
          <a:prstGeom prst="wedgeRectCallout">
            <a:avLst>
              <a:gd name="adj1" fmla="val -335108"/>
              <a:gd name="adj2" fmla="val -11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100" dirty="0"/>
              <a:t>Step 3: </a:t>
            </a:r>
          </a:p>
          <a:p>
            <a:pPr algn="l"/>
            <a:r>
              <a:rPr lang="en-CA" sz="1100" dirty="0"/>
              <a:t>Square of the differences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324269-2141-41F5-B791-123B28682773}"/>
              </a:ext>
            </a:extLst>
          </p:cNvPr>
          <p:cNvSpPr/>
          <p:nvPr/>
        </p:nvSpPr>
        <p:spPr>
          <a:xfrm>
            <a:off x="7450230" y="5169138"/>
            <a:ext cx="838200" cy="838200"/>
          </a:xfrm>
          <a:prstGeom prst="wedgeRectCallout">
            <a:avLst>
              <a:gd name="adj1" fmla="val -363046"/>
              <a:gd name="adj2" fmla="val -13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100" dirty="0"/>
              <a:t>Step 4: </a:t>
            </a:r>
          </a:p>
          <a:p>
            <a:pPr algn="l"/>
            <a:r>
              <a:rPr lang="en-CA" sz="1100" dirty="0"/>
              <a:t>Total  of square  of differences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D746AE-BF21-4F00-AA40-97B187EA018D}"/>
              </a:ext>
            </a:extLst>
          </p:cNvPr>
          <p:cNvSpPr/>
          <p:nvPr/>
        </p:nvSpPr>
        <p:spPr>
          <a:xfrm>
            <a:off x="4480468" y="5169138"/>
            <a:ext cx="838200" cy="809625"/>
          </a:xfrm>
          <a:prstGeom prst="wedgeRectCallout">
            <a:avLst>
              <a:gd name="adj1" fmla="val -69171"/>
              <a:gd name="adj2" fmla="val -90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100" dirty="0"/>
              <a:t>Step 6: </a:t>
            </a:r>
          </a:p>
          <a:p>
            <a:pPr algn="l"/>
            <a:r>
              <a:rPr lang="en-CA" sz="1100" dirty="0"/>
              <a:t>Square root the total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09D1D0D-6CF2-4E40-823E-85C0A295A075}"/>
              </a:ext>
            </a:extLst>
          </p:cNvPr>
          <p:cNvSpPr/>
          <p:nvPr/>
        </p:nvSpPr>
        <p:spPr>
          <a:xfrm>
            <a:off x="7450230" y="2510643"/>
            <a:ext cx="838200" cy="695325"/>
          </a:xfrm>
          <a:prstGeom prst="wedgeRectCallout">
            <a:avLst>
              <a:gd name="adj1" fmla="val -154065"/>
              <a:gd name="adj2" fmla="val 4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100" dirty="0"/>
              <a:t>Step 2: </a:t>
            </a:r>
          </a:p>
          <a:p>
            <a:pPr algn="l"/>
            <a:r>
              <a:rPr lang="en-CA" sz="1100" dirty="0"/>
              <a:t>Variance to Mean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A9E656A-957F-471D-B4B9-CA73498073D7}"/>
              </a:ext>
            </a:extLst>
          </p:cNvPr>
          <p:cNvSpPr/>
          <p:nvPr/>
        </p:nvSpPr>
        <p:spPr>
          <a:xfrm>
            <a:off x="5965349" y="5169138"/>
            <a:ext cx="838200" cy="790575"/>
          </a:xfrm>
          <a:prstGeom prst="wedgeRectCallout">
            <a:avLst>
              <a:gd name="adj1" fmla="val -185718"/>
              <a:gd name="adj2" fmla="val -116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100" dirty="0"/>
              <a:t>Step 5: </a:t>
            </a:r>
          </a:p>
          <a:p>
            <a:pPr algn="l"/>
            <a:r>
              <a:rPr lang="en-CA" sz="1100" dirty="0"/>
              <a:t>Average of the differences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31785E-7659-4983-9C84-31D35303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82" y="1920333"/>
            <a:ext cx="9601200" cy="400050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5D2A2227-9AE7-43E4-9549-228A376F165C}"/>
              </a:ext>
            </a:extLst>
          </p:cNvPr>
          <p:cNvSpPr/>
          <p:nvPr/>
        </p:nvSpPr>
        <p:spPr>
          <a:xfrm>
            <a:off x="4868902" y="2320382"/>
            <a:ext cx="449766" cy="2959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F374279-FC7E-4A41-AB4B-078C7FA038CE}"/>
              </a:ext>
            </a:extLst>
          </p:cNvPr>
          <p:cNvSpPr/>
          <p:nvPr/>
        </p:nvSpPr>
        <p:spPr>
          <a:xfrm>
            <a:off x="7652621" y="3580359"/>
            <a:ext cx="4036741" cy="200787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</a:t>
            </a:r>
          </a:p>
          <a:p>
            <a:r>
              <a:rPr lang="en-CA" dirty="0"/>
              <a:t>Use Standard deviation function:</a:t>
            </a:r>
          </a:p>
          <a:p>
            <a:r>
              <a:rPr lang="en-CA" dirty="0"/>
              <a:t>=STDDEV.P(B2:K2)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4231C-8E43-407C-963D-5BDB24774C97}"/>
              </a:ext>
            </a:extLst>
          </p:cNvPr>
          <p:cNvSpPr txBox="1"/>
          <p:nvPr/>
        </p:nvSpPr>
        <p:spPr>
          <a:xfrm>
            <a:off x="2497875" y="1661514"/>
            <a:ext cx="7805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AF7B2-C6FE-405D-AC48-7F7EF146EBD4}"/>
              </a:ext>
            </a:extLst>
          </p:cNvPr>
          <p:cNvSpPr txBox="1"/>
          <p:nvPr/>
        </p:nvSpPr>
        <p:spPr>
          <a:xfrm>
            <a:off x="3278459" y="1661054"/>
            <a:ext cx="7805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10C61-9856-4B68-9541-96AE634E52C2}"/>
              </a:ext>
            </a:extLst>
          </p:cNvPr>
          <p:cNvSpPr txBox="1"/>
          <p:nvPr/>
        </p:nvSpPr>
        <p:spPr>
          <a:xfrm>
            <a:off x="4067316" y="1655966"/>
            <a:ext cx="8264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21CA4-17E6-4C2F-A7E5-04D91E4C6A8F}"/>
              </a:ext>
            </a:extLst>
          </p:cNvPr>
          <p:cNvSpPr txBox="1"/>
          <p:nvPr/>
        </p:nvSpPr>
        <p:spPr>
          <a:xfrm>
            <a:off x="4899568" y="1661054"/>
            <a:ext cx="7805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C5CBF-7B07-46E4-B4C4-A2EE4DE74722}"/>
              </a:ext>
            </a:extLst>
          </p:cNvPr>
          <p:cNvSpPr txBox="1"/>
          <p:nvPr/>
        </p:nvSpPr>
        <p:spPr>
          <a:xfrm>
            <a:off x="5678205" y="1657014"/>
            <a:ext cx="83475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D42445-BDBB-400E-A708-B70BD824673B}"/>
              </a:ext>
            </a:extLst>
          </p:cNvPr>
          <p:cNvSpPr txBox="1"/>
          <p:nvPr/>
        </p:nvSpPr>
        <p:spPr>
          <a:xfrm>
            <a:off x="6512312" y="1665246"/>
            <a:ext cx="78700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BD5E6-59EE-4DE8-9C60-33E88B93D3A7}"/>
              </a:ext>
            </a:extLst>
          </p:cNvPr>
          <p:cNvSpPr txBox="1"/>
          <p:nvPr/>
        </p:nvSpPr>
        <p:spPr>
          <a:xfrm>
            <a:off x="623263" y="1907473"/>
            <a:ext cx="28993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7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785C6-64A3-4706-9A0A-3D1A3DA8A1D4}"/>
              </a:ext>
            </a:extLst>
          </p:cNvPr>
          <p:cNvSpPr txBox="1"/>
          <p:nvPr/>
        </p:nvSpPr>
        <p:spPr>
          <a:xfrm>
            <a:off x="7300242" y="1657326"/>
            <a:ext cx="7980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E6141D-5FEB-42C4-B9D7-ADE44B3B37CC}"/>
              </a:ext>
            </a:extLst>
          </p:cNvPr>
          <p:cNvSpPr txBox="1"/>
          <p:nvPr/>
        </p:nvSpPr>
        <p:spPr>
          <a:xfrm>
            <a:off x="955382" y="1668336"/>
            <a:ext cx="154983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B38F8-B116-41C7-BC10-EE65910BFC81}"/>
              </a:ext>
            </a:extLst>
          </p:cNvPr>
          <p:cNvSpPr txBox="1"/>
          <p:nvPr/>
        </p:nvSpPr>
        <p:spPr>
          <a:xfrm>
            <a:off x="8104056" y="1661514"/>
            <a:ext cx="7805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7D89F-D267-4159-8218-740B318CC575}"/>
              </a:ext>
            </a:extLst>
          </p:cNvPr>
          <p:cNvSpPr txBox="1"/>
          <p:nvPr/>
        </p:nvSpPr>
        <p:spPr>
          <a:xfrm>
            <a:off x="8890408" y="1654095"/>
            <a:ext cx="7805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DCA7D-4183-4196-84B2-612C9BD2BB25}"/>
              </a:ext>
            </a:extLst>
          </p:cNvPr>
          <p:cNvSpPr txBox="1"/>
          <p:nvPr/>
        </p:nvSpPr>
        <p:spPr>
          <a:xfrm>
            <a:off x="9670992" y="1654095"/>
            <a:ext cx="81403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/>
              <a:t>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DD77A7-0E4B-4A79-9613-64CF81680902}"/>
              </a:ext>
            </a:extLst>
          </p:cNvPr>
          <p:cNvSpPr txBox="1"/>
          <p:nvPr/>
        </p:nvSpPr>
        <p:spPr>
          <a:xfrm>
            <a:off x="623263" y="2112392"/>
            <a:ext cx="28993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7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45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87E6-D285-4922-AEC1-D648D13C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 Operations and Functions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847-9B98-4C5B-AB57-3B7DE26CF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Add cumulative rows to our Module 2 Exercise</a:t>
            </a:r>
          </a:p>
          <a:p>
            <a:r>
              <a:rPr lang="en-CA" dirty="0"/>
              <a:t>Add alternate cumulative to our Module 2 Exercise</a:t>
            </a:r>
          </a:p>
          <a:p>
            <a:r>
              <a:rPr lang="en-CA" dirty="0"/>
              <a:t>Use Standard Deviation sheet to calculate std. dev.</a:t>
            </a:r>
          </a:p>
          <a:p>
            <a:r>
              <a:rPr lang="en-CA" dirty="0"/>
              <a:t>This Exercise demonstrates Excel functions, absolute and relative references, formatting and cumulative totals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2E60BA-A929-47D6-B4FC-353AFFEA0EF9}"/>
              </a:ext>
            </a:extLst>
          </p:cNvPr>
          <p:cNvSpPr/>
          <p:nvPr/>
        </p:nvSpPr>
        <p:spPr>
          <a:xfrm>
            <a:off x="2509024" y="2408662"/>
            <a:ext cx="2386361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2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65287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Sorting and Filtering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Manual Sort</a:t>
            </a:r>
          </a:p>
          <a:p>
            <a:r>
              <a:rPr lang="en-CA" dirty="0" err="1"/>
              <a:t>Autofilter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146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59FF-FF76-421C-8F18-387B8C41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Sorting and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6C276-73AB-4BF6-BD5C-E943A14D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0" y="1675825"/>
            <a:ext cx="9010185" cy="2110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2D535-3C83-4C56-BF1C-68AE81585C15}"/>
              </a:ext>
            </a:extLst>
          </p:cNvPr>
          <p:cNvSpPr txBox="1"/>
          <p:nvPr/>
        </p:nvSpPr>
        <p:spPr>
          <a:xfrm flipH="1">
            <a:off x="893212" y="4114800"/>
            <a:ext cx="2607157" cy="1172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 selected data A to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 selected data Z to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 a custom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 an auto filter</a:t>
            </a:r>
          </a:p>
        </p:txBody>
      </p:sp>
    </p:spTree>
    <p:extLst>
      <p:ext uri="{BB962C8B-B14F-4D97-AF65-F5344CB8AC3E}">
        <p14:creationId xmlns:p14="http://schemas.microsoft.com/office/powerpoint/2010/main" val="8759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59FF-FF76-421C-8F18-387B8C41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C22DE-B7B6-408A-BF10-E57AF673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05" y="1661085"/>
            <a:ext cx="2049924" cy="2362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726A13-26A7-40B7-92C3-94E111B4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1" y="1661085"/>
            <a:ext cx="4410691" cy="3172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D9CDE-4F4E-4C7C-9D41-9716D2174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642" y="1661085"/>
            <a:ext cx="4315427" cy="3210373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3EDED01-14D2-4CCF-A603-8D82118846DD}"/>
              </a:ext>
            </a:extLst>
          </p:cNvPr>
          <p:cNvSpPr/>
          <p:nvPr/>
        </p:nvSpPr>
        <p:spPr>
          <a:xfrm>
            <a:off x="8779712" y="5006462"/>
            <a:ext cx="1416202" cy="462806"/>
          </a:xfrm>
          <a:prstGeom prst="wedgeRoundRectCallout">
            <a:avLst>
              <a:gd name="adj1" fmla="val -116533"/>
              <a:gd name="adj2" fmla="val -10096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Sorts by first column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EB3B331-27FE-40D5-BE5B-51279212AFEA}"/>
              </a:ext>
            </a:extLst>
          </p:cNvPr>
          <p:cNvSpPr/>
          <p:nvPr/>
        </p:nvSpPr>
        <p:spPr>
          <a:xfrm>
            <a:off x="5621727" y="4902882"/>
            <a:ext cx="1416202" cy="462806"/>
          </a:xfrm>
          <a:prstGeom prst="wedgeRoundRectCallout">
            <a:avLst>
              <a:gd name="adj1" fmla="val -39438"/>
              <a:gd name="adj2" fmla="val -5432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Sort Order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4E34509-7613-4EBD-AD9E-9B9D39840202}"/>
              </a:ext>
            </a:extLst>
          </p:cNvPr>
          <p:cNvSpPr/>
          <p:nvPr/>
        </p:nvSpPr>
        <p:spPr>
          <a:xfrm>
            <a:off x="1529204" y="5196915"/>
            <a:ext cx="1416202" cy="462806"/>
          </a:xfrm>
          <a:prstGeom prst="wedgeRoundRectCallout">
            <a:avLst>
              <a:gd name="adj1" fmla="val -63530"/>
              <a:gd name="adj2" fmla="val -1510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Area to Sort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0A536-A161-4C15-BF54-3DA5EF4B4A1B}"/>
              </a:ext>
            </a:extLst>
          </p:cNvPr>
          <p:cNvSpPr txBox="1"/>
          <p:nvPr/>
        </p:nvSpPr>
        <p:spPr>
          <a:xfrm>
            <a:off x="3112667" y="5139455"/>
            <a:ext cx="2349190" cy="1172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Warning:</a:t>
            </a:r>
            <a:r>
              <a:rPr lang="en-CA" dirty="0"/>
              <a:t> If you do not select all the columns the data will not stay together.  Excel only sorts the selected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04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DD5AE8B-1267-4447-B0AE-F3C6B73C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94" y="1707284"/>
            <a:ext cx="4267796" cy="3191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459FF-FF76-421C-8F18-387B8C41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C22DE-B7B6-408A-BF10-E57AF673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82" y="1661085"/>
            <a:ext cx="2049924" cy="2362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726A13-26A7-40B7-92C3-94E111B4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02" y="1661085"/>
            <a:ext cx="2589880" cy="1862700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EB3B331-27FE-40D5-BE5B-51279212AFEA}"/>
              </a:ext>
            </a:extLst>
          </p:cNvPr>
          <p:cNvSpPr/>
          <p:nvPr/>
        </p:nvSpPr>
        <p:spPr>
          <a:xfrm>
            <a:off x="5387899" y="1947809"/>
            <a:ext cx="1416202" cy="462806"/>
          </a:xfrm>
          <a:prstGeom prst="wedgeRoundRectCallout">
            <a:avLst>
              <a:gd name="adj1" fmla="val -120540"/>
              <a:gd name="adj2" fmla="val 1699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Custom Sort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4E34509-7613-4EBD-AD9E-9B9D39840202}"/>
              </a:ext>
            </a:extLst>
          </p:cNvPr>
          <p:cNvSpPr/>
          <p:nvPr/>
        </p:nvSpPr>
        <p:spPr>
          <a:xfrm>
            <a:off x="1147441" y="3658789"/>
            <a:ext cx="1416202" cy="462806"/>
          </a:xfrm>
          <a:prstGeom prst="wedgeRoundRectCallout">
            <a:avLst>
              <a:gd name="adj1" fmla="val -27309"/>
              <a:gd name="adj2" fmla="val -1029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Area to Sort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F2F33-457D-4C66-AEC8-19B518BF8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2" y="4207862"/>
            <a:ext cx="5050888" cy="2301343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E34CF86-03AA-40FA-A796-1F60D1C77467}"/>
              </a:ext>
            </a:extLst>
          </p:cNvPr>
          <p:cNvSpPr/>
          <p:nvPr/>
        </p:nvSpPr>
        <p:spPr>
          <a:xfrm>
            <a:off x="5387899" y="3357401"/>
            <a:ext cx="1416202" cy="738116"/>
          </a:xfrm>
          <a:prstGeom prst="wedgeRoundRectCallout">
            <a:avLst>
              <a:gd name="adj1" fmla="val -275658"/>
              <a:gd name="adj2" fmla="val 2001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columns you want sorted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191E8AFC-E409-4FC9-B221-4F7932DB2FF5}"/>
              </a:ext>
            </a:extLst>
          </p:cNvPr>
          <p:cNvSpPr/>
          <p:nvPr/>
        </p:nvSpPr>
        <p:spPr>
          <a:xfrm>
            <a:off x="6809786" y="5084530"/>
            <a:ext cx="1416202" cy="490727"/>
          </a:xfrm>
          <a:prstGeom prst="wedgeRoundRectCallout">
            <a:avLst>
              <a:gd name="adj1" fmla="val 70012"/>
              <a:gd name="adj2" fmla="val -3326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Level 1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3708BE5D-E4E8-42CA-84E7-FE2B85E83735}"/>
              </a:ext>
            </a:extLst>
          </p:cNvPr>
          <p:cNvSpPr/>
          <p:nvPr/>
        </p:nvSpPr>
        <p:spPr>
          <a:xfrm>
            <a:off x="8400694" y="5080460"/>
            <a:ext cx="1416202" cy="490727"/>
          </a:xfrm>
          <a:prstGeom prst="wedgeRoundRectCallout">
            <a:avLst>
              <a:gd name="adj1" fmla="val 18831"/>
              <a:gd name="adj2" fmla="val -2985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62594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59FF-FF76-421C-8F18-387B8C41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C22DE-B7B6-408A-BF10-E57AF673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82" y="1661085"/>
            <a:ext cx="2049924" cy="2362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726A13-26A7-40B7-92C3-94E111B4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2" y="1661085"/>
            <a:ext cx="2589880" cy="1862700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EB3B331-27FE-40D5-BE5B-51279212AFEA}"/>
              </a:ext>
            </a:extLst>
          </p:cNvPr>
          <p:cNvSpPr/>
          <p:nvPr/>
        </p:nvSpPr>
        <p:spPr>
          <a:xfrm>
            <a:off x="5387899" y="1947809"/>
            <a:ext cx="1416202" cy="462806"/>
          </a:xfrm>
          <a:prstGeom prst="wedgeRoundRectCallout">
            <a:avLst>
              <a:gd name="adj1" fmla="val -133926"/>
              <a:gd name="adj2" fmla="val 2277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Filter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4E34509-7613-4EBD-AD9E-9B9D39840202}"/>
              </a:ext>
            </a:extLst>
          </p:cNvPr>
          <p:cNvSpPr/>
          <p:nvPr/>
        </p:nvSpPr>
        <p:spPr>
          <a:xfrm>
            <a:off x="1147441" y="3658789"/>
            <a:ext cx="1416202" cy="462806"/>
          </a:xfrm>
          <a:prstGeom prst="wedgeRoundRectCallout">
            <a:avLst>
              <a:gd name="adj1" fmla="val -27309"/>
              <a:gd name="adj2" fmla="val -1029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Area to Sort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AFC378-EDAE-4308-B7C3-735CC0709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359" y="1661085"/>
            <a:ext cx="3464483" cy="4248750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A63B2DA-79E6-424A-89D4-80EE56F3FC60}"/>
              </a:ext>
            </a:extLst>
          </p:cNvPr>
          <p:cNvSpPr/>
          <p:nvPr/>
        </p:nvSpPr>
        <p:spPr>
          <a:xfrm>
            <a:off x="5423664" y="3582823"/>
            <a:ext cx="1416202" cy="462806"/>
          </a:xfrm>
          <a:prstGeom prst="wedgeRoundRectCallout">
            <a:avLst>
              <a:gd name="adj1" fmla="val 86546"/>
              <a:gd name="adj2" fmla="val 1265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2019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7AE1D3-FDE4-49BE-8261-39C1A0E9A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7" y="4385622"/>
            <a:ext cx="4477375" cy="1524213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4F3C7836-BA92-4B45-A15A-99CFF4E656DE}"/>
              </a:ext>
            </a:extLst>
          </p:cNvPr>
          <p:cNvSpPr/>
          <p:nvPr/>
        </p:nvSpPr>
        <p:spPr>
          <a:xfrm>
            <a:off x="5387899" y="4400330"/>
            <a:ext cx="1416202" cy="462806"/>
          </a:xfrm>
          <a:prstGeom prst="wedgeRoundRectCallout">
            <a:avLst>
              <a:gd name="adj1" fmla="val -89044"/>
              <a:gd name="adj2" fmla="val 1819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Only 1 row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0B085C1-920E-4F57-99D3-87AE467F8695}"/>
              </a:ext>
            </a:extLst>
          </p:cNvPr>
          <p:cNvSpPr/>
          <p:nvPr/>
        </p:nvSpPr>
        <p:spPr>
          <a:xfrm>
            <a:off x="5387899" y="5217837"/>
            <a:ext cx="1416202" cy="462806"/>
          </a:xfrm>
          <a:prstGeom prst="wedgeRoundRectCallout">
            <a:avLst>
              <a:gd name="adj1" fmla="val -308730"/>
              <a:gd name="adj2" fmla="val -324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Shows Filter Applied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666BCF23-16F6-4829-BEFA-83ADA25B3FE3}"/>
              </a:ext>
            </a:extLst>
          </p:cNvPr>
          <p:cNvSpPr/>
          <p:nvPr/>
        </p:nvSpPr>
        <p:spPr>
          <a:xfrm>
            <a:off x="5423664" y="2765316"/>
            <a:ext cx="1416202" cy="462806"/>
          </a:xfrm>
          <a:prstGeom prst="wedgeRoundRectCallout">
            <a:avLst>
              <a:gd name="adj1" fmla="val 102294"/>
              <a:gd name="adj2" fmla="val -1336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Filter Indicator</a:t>
            </a:r>
          </a:p>
        </p:txBody>
      </p:sp>
    </p:spTree>
    <p:extLst>
      <p:ext uri="{BB962C8B-B14F-4D97-AF65-F5344CB8AC3E}">
        <p14:creationId xmlns:p14="http://schemas.microsoft.com/office/powerpoint/2010/main" val="18552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AF09-B991-4246-83B8-20EF346D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 and Filtering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D276-ED22-4A9C-A7C4-ABF531B584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Filter a range of data</a:t>
            </a:r>
          </a:p>
          <a:p>
            <a:r>
              <a:rPr lang="en-CA" dirty="0"/>
              <a:t>Set up a custom sort</a:t>
            </a:r>
          </a:p>
          <a:p>
            <a:r>
              <a:rPr lang="en-CA" dirty="0"/>
              <a:t>Set up auto filter</a:t>
            </a:r>
          </a:p>
          <a:p>
            <a:r>
              <a:rPr lang="en-CA" dirty="0"/>
              <a:t>Practice using each</a:t>
            </a:r>
          </a:p>
          <a:p>
            <a:pPr lvl="1"/>
            <a:r>
              <a:rPr lang="en-CA" dirty="0"/>
              <a:t>Demonstrate effect of not selecting all columns or rows when sorting (bad thing)</a:t>
            </a:r>
          </a:p>
          <a:p>
            <a:pPr lvl="1"/>
            <a:r>
              <a:rPr lang="en-CA" dirty="0"/>
              <a:t>Demonstrate the custom sort dialog box</a:t>
            </a:r>
          </a:p>
          <a:p>
            <a:pPr lvl="1"/>
            <a:r>
              <a:rPr lang="en-CA" dirty="0"/>
              <a:t>Demonstrate </a:t>
            </a:r>
            <a:r>
              <a:rPr lang="en-CA" dirty="0" err="1"/>
              <a:t>autofilter</a:t>
            </a:r>
            <a:r>
              <a:rPr lang="en-CA" dirty="0"/>
              <a:t> features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9C41D2-726B-4C8B-89A1-BFC4E4FE49BE}"/>
              </a:ext>
            </a:extLst>
          </p:cNvPr>
          <p:cNvSpPr/>
          <p:nvPr/>
        </p:nvSpPr>
        <p:spPr>
          <a:xfrm>
            <a:off x="2509024" y="2408662"/>
            <a:ext cx="2386361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2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8365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Create a simple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Components of a Chart</a:t>
            </a:r>
          </a:p>
          <a:p>
            <a:r>
              <a:rPr lang="en-CA" dirty="0"/>
              <a:t>Create a simple chart</a:t>
            </a:r>
          </a:p>
          <a:p>
            <a:r>
              <a:rPr lang="en-CA" dirty="0"/>
              <a:t>Edit the axis of a data series</a:t>
            </a:r>
          </a:p>
        </p:txBody>
      </p:sp>
    </p:spTree>
    <p:extLst>
      <p:ext uri="{BB962C8B-B14F-4D97-AF65-F5344CB8AC3E}">
        <p14:creationId xmlns:p14="http://schemas.microsoft.com/office/powerpoint/2010/main" val="13127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Advanced functions (Roundup,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Functionality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Create a table with totals on bottom, side and cumulative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Show sorting and auto filtering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Charts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Manual Gantt chart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Standard Deviation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Add columns to time phased data (including the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7BBE4-26AD-0E4D-B7DB-A6F9DAA99B9F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6124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C5AE-92C3-414C-A214-894EA1D9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 - Creating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1F1BD-2A35-4F8D-92D9-8B041F88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17" y="1640258"/>
            <a:ext cx="6901011" cy="454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73344-9D29-49A0-80EF-510AC13C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89" y="1640258"/>
            <a:ext cx="4207972" cy="2586239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D5C4BD-0ADA-48FC-B251-E0B31B03963E}"/>
              </a:ext>
            </a:extLst>
          </p:cNvPr>
          <p:cNvSpPr/>
          <p:nvPr/>
        </p:nvSpPr>
        <p:spPr>
          <a:xfrm>
            <a:off x="5741535" y="891283"/>
            <a:ext cx="1416202" cy="634798"/>
          </a:xfrm>
          <a:prstGeom prst="wedgeRoundRectCallout">
            <a:avLst>
              <a:gd name="adj1" fmla="val -120033"/>
              <a:gd name="adj2" fmla="val 1369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Recommended Charts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DF03251-DF52-45D1-A6D9-E4F373112DBA}"/>
              </a:ext>
            </a:extLst>
          </p:cNvPr>
          <p:cNvSpPr/>
          <p:nvPr/>
        </p:nvSpPr>
        <p:spPr>
          <a:xfrm>
            <a:off x="591656" y="5957522"/>
            <a:ext cx="1416202" cy="462806"/>
          </a:xfrm>
          <a:prstGeom prst="wedgeRoundRectCallout">
            <a:avLst>
              <a:gd name="adj1" fmla="val -2900"/>
              <a:gd name="adj2" fmla="val -932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Area to Chart 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1F59F7-A6B6-4DAA-B72D-4B0E80D02001}"/>
              </a:ext>
            </a:extLst>
          </p:cNvPr>
          <p:cNvSpPr/>
          <p:nvPr/>
        </p:nvSpPr>
        <p:spPr>
          <a:xfrm>
            <a:off x="7623285" y="4569262"/>
            <a:ext cx="1416202" cy="634798"/>
          </a:xfrm>
          <a:prstGeom prst="wedgeRoundRectCallout">
            <a:avLst>
              <a:gd name="adj1" fmla="val -257041"/>
              <a:gd name="adj2" fmla="val -2530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Line Chart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66A6516-7971-4CDE-810B-2BF587D1026F}"/>
              </a:ext>
            </a:extLst>
          </p:cNvPr>
          <p:cNvSpPr/>
          <p:nvPr/>
        </p:nvSpPr>
        <p:spPr>
          <a:xfrm>
            <a:off x="7672989" y="5401887"/>
            <a:ext cx="1416202" cy="555635"/>
          </a:xfrm>
          <a:prstGeom prst="wedgeRoundRectCallout">
            <a:avLst>
              <a:gd name="adj1" fmla="val -109009"/>
              <a:gd name="adj2" fmla="val 339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OK</a:t>
            </a:r>
          </a:p>
        </p:txBody>
      </p:sp>
    </p:spTree>
    <p:extLst>
      <p:ext uri="{BB962C8B-B14F-4D97-AF65-F5344CB8AC3E}">
        <p14:creationId xmlns:p14="http://schemas.microsoft.com/office/powerpoint/2010/main" val="25464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8C0E-28E5-430E-A913-C44CBD1E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Charts – Components of a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DFBEC7-C2B5-4DD8-B36F-F7C4AAABE341}"/>
              </a:ext>
            </a:extLst>
          </p:cNvPr>
          <p:cNvGraphicFramePr>
            <a:graphicFrameLocks/>
          </p:cNvGraphicFramePr>
          <p:nvPr/>
        </p:nvGraphicFramePr>
        <p:xfrm>
          <a:off x="2536482" y="1823224"/>
          <a:ext cx="6651586" cy="3619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90CC150-764C-49DA-9E5B-B6BACE31A40F}"/>
              </a:ext>
            </a:extLst>
          </p:cNvPr>
          <p:cNvSpPr/>
          <p:nvPr/>
        </p:nvSpPr>
        <p:spPr>
          <a:xfrm>
            <a:off x="821103" y="2366023"/>
            <a:ext cx="1416202" cy="462806"/>
          </a:xfrm>
          <a:prstGeom prst="wedgeRoundRectCallout">
            <a:avLst>
              <a:gd name="adj1" fmla="val 80337"/>
              <a:gd name="adj2" fmla="val 1662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Y-Axis Title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EBB2E6A-F0E5-4206-A2FD-1166440956E0}"/>
              </a:ext>
            </a:extLst>
          </p:cNvPr>
          <p:cNvSpPr/>
          <p:nvPr/>
        </p:nvSpPr>
        <p:spPr>
          <a:xfrm>
            <a:off x="821103" y="3169972"/>
            <a:ext cx="1416202" cy="462806"/>
          </a:xfrm>
          <a:prstGeom prst="wedgeRoundRectCallout">
            <a:avLst>
              <a:gd name="adj1" fmla="val 99007"/>
              <a:gd name="adj2" fmla="val 1995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Y-Axis Labels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6C8DCA5-DC01-45E9-856E-B44DB50BC6F9}"/>
              </a:ext>
            </a:extLst>
          </p:cNvPr>
          <p:cNvSpPr/>
          <p:nvPr/>
        </p:nvSpPr>
        <p:spPr>
          <a:xfrm>
            <a:off x="4317338" y="5739213"/>
            <a:ext cx="1416202" cy="462806"/>
          </a:xfrm>
          <a:prstGeom prst="wedgeRoundRectCallout">
            <a:avLst>
              <a:gd name="adj1" fmla="val 42219"/>
              <a:gd name="adj2" fmla="val -2051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X-Axis Title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6984E2E-517D-4BFC-9D40-7C2146F729C9}"/>
              </a:ext>
            </a:extLst>
          </p:cNvPr>
          <p:cNvSpPr/>
          <p:nvPr/>
        </p:nvSpPr>
        <p:spPr>
          <a:xfrm>
            <a:off x="2536482" y="5739213"/>
            <a:ext cx="1416202" cy="462806"/>
          </a:xfrm>
          <a:prstGeom prst="wedgeRoundRectCallout">
            <a:avLst>
              <a:gd name="adj1" fmla="val 7991"/>
              <a:gd name="adj2" fmla="val -1384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Legend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FDE6259-5DC1-4A86-8834-AE91C18B7B75}"/>
              </a:ext>
            </a:extLst>
          </p:cNvPr>
          <p:cNvSpPr/>
          <p:nvPr/>
        </p:nvSpPr>
        <p:spPr>
          <a:xfrm>
            <a:off x="6096000" y="5739213"/>
            <a:ext cx="1416202" cy="462806"/>
          </a:xfrm>
          <a:prstGeom prst="wedgeRoundRectCallout">
            <a:avLst>
              <a:gd name="adj1" fmla="val 46887"/>
              <a:gd name="adj2" fmla="val -2551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X-Axis Labels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AEE63D1-F016-480F-98F2-F448CC53C9FB}"/>
              </a:ext>
            </a:extLst>
          </p:cNvPr>
          <p:cNvSpPr/>
          <p:nvPr/>
        </p:nvSpPr>
        <p:spPr>
          <a:xfrm>
            <a:off x="9487245" y="1823224"/>
            <a:ext cx="1416202" cy="462806"/>
          </a:xfrm>
          <a:prstGeom prst="wedgeRoundRectCallout">
            <a:avLst>
              <a:gd name="adj1" fmla="val -188044"/>
              <a:gd name="adj2" fmla="val -28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 Title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09B0E5E-4C30-4B47-8957-4E524CFB7F73}"/>
              </a:ext>
            </a:extLst>
          </p:cNvPr>
          <p:cNvSpPr/>
          <p:nvPr/>
        </p:nvSpPr>
        <p:spPr>
          <a:xfrm>
            <a:off x="9487245" y="2828829"/>
            <a:ext cx="1416202" cy="462806"/>
          </a:xfrm>
          <a:prstGeom prst="wedgeRoundRectCallout">
            <a:avLst>
              <a:gd name="adj1" fmla="val -122690"/>
              <a:gd name="adj2" fmla="val 12248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Series Values</a:t>
            </a:r>
          </a:p>
        </p:txBody>
      </p:sp>
    </p:spTree>
    <p:extLst>
      <p:ext uri="{BB962C8B-B14F-4D97-AF65-F5344CB8AC3E}">
        <p14:creationId xmlns:p14="http://schemas.microsoft.com/office/powerpoint/2010/main" val="98601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C5AE-92C3-414C-A214-894EA1D9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Charts – Format a data series – Change Axis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BB3CA-6966-4F7C-BB87-4BA61995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43" y="1742839"/>
            <a:ext cx="4155499" cy="2739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A37F1-D76B-4FE1-A20B-79649404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46" y="2857419"/>
            <a:ext cx="4639322" cy="2857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B85C25-8E33-4927-84BB-B83ADEED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512" y="3279116"/>
            <a:ext cx="2553056" cy="254353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710283D-79B8-45D6-A54F-21B6CCB0FE33}"/>
              </a:ext>
            </a:extLst>
          </p:cNvPr>
          <p:cNvSpPr/>
          <p:nvPr/>
        </p:nvSpPr>
        <p:spPr>
          <a:xfrm>
            <a:off x="962320" y="5359840"/>
            <a:ext cx="1416202" cy="462806"/>
          </a:xfrm>
          <a:prstGeom prst="wedgeRoundRectCallout">
            <a:avLst>
              <a:gd name="adj1" fmla="val 86267"/>
              <a:gd name="adj2" fmla="val -2814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Format Data Series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6D9A4E-9A43-4BEA-AB9B-92CF9B5DD3BB}"/>
              </a:ext>
            </a:extLst>
          </p:cNvPr>
          <p:cNvSpPr/>
          <p:nvPr/>
        </p:nvSpPr>
        <p:spPr>
          <a:xfrm>
            <a:off x="958585" y="4698976"/>
            <a:ext cx="1416202" cy="462806"/>
          </a:xfrm>
          <a:prstGeom prst="wedgeRoundRectCallout">
            <a:avLst>
              <a:gd name="adj1" fmla="val 75376"/>
              <a:gd name="adj2" fmla="val -4504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Yellow Data Series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0B6B29D-F223-4C57-88E6-2E955F2D7498}"/>
              </a:ext>
            </a:extLst>
          </p:cNvPr>
          <p:cNvSpPr/>
          <p:nvPr/>
        </p:nvSpPr>
        <p:spPr>
          <a:xfrm>
            <a:off x="2539549" y="5318979"/>
            <a:ext cx="1416202" cy="462806"/>
          </a:xfrm>
          <a:prstGeom prst="wedgeRoundRectCallout">
            <a:avLst>
              <a:gd name="adj1" fmla="val 77709"/>
              <a:gd name="adj2" fmla="val -767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Secondary Axis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57092A8-B669-4E1B-A398-64EFC757F508}"/>
              </a:ext>
            </a:extLst>
          </p:cNvPr>
          <p:cNvSpPr/>
          <p:nvPr/>
        </p:nvSpPr>
        <p:spPr>
          <a:xfrm>
            <a:off x="6916143" y="2024329"/>
            <a:ext cx="1416202" cy="462806"/>
          </a:xfrm>
          <a:prstGeom prst="wedgeRoundRectCallout">
            <a:avLst>
              <a:gd name="adj1" fmla="val -30421"/>
              <a:gd name="adj2" fmla="val 2470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Primary Axis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B9474EE-B1F0-4387-8ADB-9B64BBEFBF29}"/>
              </a:ext>
            </a:extLst>
          </p:cNvPr>
          <p:cNvSpPr/>
          <p:nvPr/>
        </p:nvSpPr>
        <p:spPr>
          <a:xfrm>
            <a:off x="9953867" y="1939792"/>
            <a:ext cx="1416202" cy="462806"/>
          </a:xfrm>
          <a:prstGeom prst="wedgeRoundRectCallout">
            <a:avLst>
              <a:gd name="adj1" fmla="val 45815"/>
              <a:gd name="adj2" fmla="val 2446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Secondary Axis</a:t>
            </a:r>
          </a:p>
        </p:txBody>
      </p:sp>
    </p:spTree>
    <p:extLst>
      <p:ext uri="{BB962C8B-B14F-4D97-AF65-F5344CB8AC3E}">
        <p14:creationId xmlns:p14="http://schemas.microsoft.com/office/powerpoint/2010/main" val="230553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AF09-B991-4246-83B8-20EF346D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 and Filtering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D276-ED22-4A9C-A7C4-ABF531B584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Create a chart</a:t>
            </a:r>
          </a:p>
          <a:p>
            <a:r>
              <a:rPr lang="en-CA" dirty="0"/>
              <a:t>Alter the # of series on a chart</a:t>
            </a:r>
          </a:p>
          <a:p>
            <a:r>
              <a:rPr lang="en-CA" dirty="0"/>
              <a:t>Create an alternate axis</a:t>
            </a:r>
          </a:p>
          <a:p>
            <a:r>
              <a:rPr lang="en-CA" dirty="0"/>
              <a:t>Demonstrate the various attributes that can be changed on a chart and the menu items that are available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9C41D2-726B-4C8B-89A1-BFC4E4FE49BE}"/>
              </a:ext>
            </a:extLst>
          </p:cNvPr>
          <p:cNvSpPr/>
          <p:nvPr/>
        </p:nvSpPr>
        <p:spPr>
          <a:xfrm>
            <a:off x="2509024" y="2408662"/>
            <a:ext cx="2386361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2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4</a:t>
            </a:r>
          </a:p>
        </p:txBody>
      </p:sp>
    </p:spTree>
    <p:extLst>
      <p:ext uri="{BB962C8B-B14F-4D97-AF65-F5344CB8AC3E}">
        <p14:creationId xmlns:p14="http://schemas.microsoft.com/office/powerpoint/2010/main" val="161319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Create a Manual Gantt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Create a manual Gantt chart</a:t>
            </a:r>
          </a:p>
          <a:p>
            <a:r>
              <a:rPr lang="en-CA" dirty="0"/>
              <a:t>Alter time phased data</a:t>
            </a:r>
          </a:p>
        </p:txBody>
      </p:sp>
    </p:spTree>
    <p:extLst>
      <p:ext uri="{BB962C8B-B14F-4D97-AF65-F5344CB8AC3E}">
        <p14:creationId xmlns:p14="http://schemas.microsoft.com/office/powerpoint/2010/main" val="27126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C5AE-92C3-414C-A214-894EA1D9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</a:t>
            </a:r>
            <a:r>
              <a:rPr lang="en-CA" dirty="0" err="1"/>
              <a:t>gantt</a:t>
            </a:r>
            <a:r>
              <a:rPr lang="en-CA" dirty="0"/>
              <a:t>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77092-C227-4AE0-8F01-BF42048D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66" y="1621991"/>
            <a:ext cx="5273524" cy="1651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C4CE1-58F0-4AAA-9C2C-A62782EA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28" y="1726324"/>
            <a:ext cx="7211431" cy="40963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D73B939-5A2F-4E6E-979A-C82D2F2620B6}"/>
              </a:ext>
            </a:extLst>
          </p:cNvPr>
          <p:cNvSpPr/>
          <p:nvPr/>
        </p:nvSpPr>
        <p:spPr>
          <a:xfrm>
            <a:off x="1656854" y="3533292"/>
            <a:ext cx="1416202" cy="657613"/>
          </a:xfrm>
          <a:prstGeom prst="wedgeRoundRectCallout">
            <a:avLst>
              <a:gd name="adj1" fmla="val -3394"/>
              <a:gd name="adj2" fmla="val -1079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 with Activities and Dates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643732F-D1A9-4711-9D17-080E3606C8D0}"/>
              </a:ext>
            </a:extLst>
          </p:cNvPr>
          <p:cNvSpPr/>
          <p:nvPr/>
        </p:nvSpPr>
        <p:spPr>
          <a:xfrm>
            <a:off x="1656854" y="4448189"/>
            <a:ext cx="1416202" cy="761751"/>
          </a:xfrm>
          <a:prstGeom prst="wedgeRoundRectCallout">
            <a:avLst>
              <a:gd name="adj1" fmla="val 48575"/>
              <a:gd name="adj2" fmla="val -3146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a cell (date and activity)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C20243E-C580-4E1B-9367-B35F5BB05350}"/>
              </a:ext>
            </a:extLst>
          </p:cNvPr>
          <p:cNvSpPr/>
          <p:nvPr/>
        </p:nvSpPr>
        <p:spPr>
          <a:xfrm>
            <a:off x="1656854" y="5467224"/>
            <a:ext cx="1416202" cy="554435"/>
          </a:xfrm>
          <a:prstGeom prst="wedgeRoundRectCallout">
            <a:avLst>
              <a:gd name="adj1" fmla="val 339914"/>
              <a:gd name="adj2" fmla="val -5228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fill icon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6B695FF-9ADF-499B-A871-74587A6233A0}"/>
              </a:ext>
            </a:extLst>
          </p:cNvPr>
          <p:cNvSpPr/>
          <p:nvPr/>
        </p:nvSpPr>
        <p:spPr>
          <a:xfrm>
            <a:off x="3325820" y="5545428"/>
            <a:ext cx="1416202" cy="554435"/>
          </a:xfrm>
          <a:prstGeom prst="wedgeRoundRectCallout">
            <a:avLst>
              <a:gd name="adj1" fmla="val 246213"/>
              <a:gd name="adj2" fmla="val -2170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fill color</a:t>
            </a:r>
          </a:p>
        </p:txBody>
      </p:sp>
    </p:spTree>
    <p:extLst>
      <p:ext uri="{BB962C8B-B14F-4D97-AF65-F5344CB8AC3E}">
        <p14:creationId xmlns:p14="http://schemas.microsoft.com/office/powerpoint/2010/main" val="9600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C5AE-92C3-414C-A214-894EA1D9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Completed Gantt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3D7C9-2133-4B25-9DB0-A513EAB3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2144411"/>
            <a:ext cx="7354326" cy="154326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A9AD1EB-E2ED-4577-9286-F3D29F89E2C4}"/>
              </a:ext>
            </a:extLst>
          </p:cNvPr>
          <p:cNvSpPr/>
          <p:nvPr/>
        </p:nvSpPr>
        <p:spPr>
          <a:xfrm>
            <a:off x="1879879" y="4541673"/>
            <a:ext cx="1416202" cy="554435"/>
          </a:xfrm>
          <a:prstGeom prst="wedgeRoundRectCallout">
            <a:avLst>
              <a:gd name="adj1" fmla="val 32039"/>
              <a:gd name="adj2" fmla="val -2311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Activities (Tasks)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E2DCA86-3E3A-40A3-9CCD-ACC51E97E40B}"/>
              </a:ext>
            </a:extLst>
          </p:cNvPr>
          <p:cNvSpPr/>
          <p:nvPr/>
        </p:nvSpPr>
        <p:spPr>
          <a:xfrm>
            <a:off x="9246594" y="2361608"/>
            <a:ext cx="1416202" cy="554435"/>
          </a:xfrm>
          <a:prstGeom prst="wedgeRoundRectCallout">
            <a:avLst>
              <a:gd name="adj1" fmla="val -121504"/>
              <a:gd name="adj2" fmla="val -441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Dates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DD01DCE-4312-4094-8D3B-B20496F0CDE8}"/>
              </a:ext>
            </a:extLst>
          </p:cNvPr>
          <p:cNvSpPr/>
          <p:nvPr/>
        </p:nvSpPr>
        <p:spPr>
          <a:xfrm>
            <a:off x="3718578" y="4541673"/>
            <a:ext cx="1416202" cy="554435"/>
          </a:xfrm>
          <a:prstGeom prst="wedgeRoundRectCallout">
            <a:avLst>
              <a:gd name="adj1" fmla="val 42275"/>
              <a:gd name="adj2" fmla="val -2854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Different Colors</a:t>
            </a:r>
          </a:p>
        </p:txBody>
      </p:sp>
    </p:spTree>
    <p:extLst>
      <p:ext uri="{BB962C8B-B14F-4D97-AF65-F5344CB8AC3E}">
        <p14:creationId xmlns:p14="http://schemas.microsoft.com/office/powerpoint/2010/main" val="21342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AF09-B991-4246-83B8-20EF346D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Gantt Chart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D276-ED22-4A9C-A7C4-ABF531B584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Create a manual Gantt chart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9C41D2-726B-4C8B-89A1-BFC4E4FE49BE}"/>
              </a:ext>
            </a:extLst>
          </p:cNvPr>
          <p:cNvSpPr/>
          <p:nvPr/>
        </p:nvSpPr>
        <p:spPr>
          <a:xfrm>
            <a:off x="2509024" y="2408662"/>
            <a:ext cx="2386361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2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5</a:t>
            </a:r>
          </a:p>
        </p:txBody>
      </p:sp>
    </p:spTree>
    <p:extLst>
      <p:ext uri="{BB962C8B-B14F-4D97-AF65-F5344CB8AC3E}">
        <p14:creationId xmlns:p14="http://schemas.microsoft.com/office/powerpoint/2010/main" val="351729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Altering Time Phased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Adding to time phased data</a:t>
            </a:r>
          </a:p>
        </p:txBody>
      </p:sp>
    </p:spTree>
    <p:extLst>
      <p:ext uri="{BB962C8B-B14F-4D97-AF65-F5344CB8AC3E}">
        <p14:creationId xmlns:p14="http://schemas.microsoft.com/office/powerpoint/2010/main" val="2551573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C5AE-92C3-414C-A214-894EA1D9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Altering (adding to) Time Phased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14208-DD07-4FA4-BC9A-38011B55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9" y="1650381"/>
            <a:ext cx="3775048" cy="465005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2DAC1CA-52E6-4FED-9C40-EFA83FB514D3}"/>
              </a:ext>
            </a:extLst>
          </p:cNvPr>
          <p:cNvSpPr/>
          <p:nvPr/>
        </p:nvSpPr>
        <p:spPr>
          <a:xfrm>
            <a:off x="4679799" y="5746005"/>
            <a:ext cx="1416202" cy="554435"/>
          </a:xfrm>
          <a:prstGeom prst="wedgeRoundRectCallout">
            <a:avLst>
              <a:gd name="adj1" fmla="val -66386"/>
              <a:gd name="adj2" fmla="val 222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Added 2 new rows of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58CA2-5EA7-4F43-8B57-32C27C4DE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39" y="1526081"/>
            <a:ext cx="3549336" cy="4296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3BF58D-F664-43F1-9E43-96C126E8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637" y="1650381"/>
            <a:ext cx="3427998" cy="2097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706EA9-9022-4715-85FC-E92DCE5A0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637" y="3747591"/>
            <a:ext cx="3427998" cy="2100803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554C1EA-E25C-4853-8177-9577356D98BE}"/>
              </a:ext>
            </a:extLst>
          </p:cNvPr>
          <p:cNvSpPr/>
          <p:nvPr/>
        </p:nvSpPr>
        <p:spPr>
          <a:xfrm>
            <a:off x="6449636" y="6023221"/>
            <a:ext cx="1416202" cy="554435"/>
          </a:xfrm>
          <a:prstGeom prst="wedgeRoundRectCallout">
            <a:avLst>
              <a:gd name="adj1" fmla="val 24953"/>
              <a:gd name="adj2" fmla="val -1527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data Added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DE3016C-2AE5-40FD-8695-18BBDF4C61FB}"/>
              </a:ext>
            </a:extLst>
          </p:cNvPr>
          <p:cNvSpPr/>
          <p:nvPr/>
        </p:nvSpPr>
        <p:spPr>
          <a:xfrm>
            <a:off x="7938568" y="6023222"/>
            <a:ext cx="1416202" cy="554435"/>
          </a:xfrm>
          <a:prstGeom prst="wedgeRoundRectCallout">
            <a:avLst>
              <a:gd name="adj1" fmla="val 187158"/>
              <a:gd name="adj2" fmla="val -1507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Drag to add new rows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42808FD-A768-4D84-98E4-4EAADB62584C}"/>
              </a:ext>
            </a:extLst>
          </p:cNvPr>
          <p:cNvSpPr/>
          <p:nvPr/>
        </p:nvSpPr>
        <p:spPr>
          <a:xfrm>
            <a:off x="6228717" y="5797200"/>
            <a:ext cx="1416202" cy="554435"/>
          </a:xfrm>
          <a:prstGeom prst="wedgeRoundRectCallout">
            <a:avLst>
              <a:gd name="adj1" fmla="val -30953"/>
              <a:gd name="adj2" fmla="val -5630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on Chart</a:t>
            </a:r>
          </a:p>
        </p:txBody>
      </p:sp>
    </p:spTree>
    <p:extLst>
      <p:ext uri="{BB962C8B-B14F-4D97-AF65-F5344CB8AC3E}">
        <p14:creationId xmlns:p14="http://schemas.microsoft.com/office/powerpoint/2010/main" val="3576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Find advanced functions and use several</a:t>
            </a:r>
          </a:p>
          <a:p>
            <a:r>
              <a:rPr lang="en-CA" dirty="0"/>
              <a:t>Create a table with row and column totals</a:t>
            </a:r>
          </a:p>
        </p:txBody>
      </p:sp>
    </p:spTree>
    <p:extLst>
      <p:ext uri="{BB962C8B-B14F-4D97-AF65-F5344CB8AC3E}">
        <p14:creationId xmlns:p14="http://schemas.microsoft.com/office/powerpoint/2010/main" val="3446706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6CDE-76D2-454A-97A4-AECAA065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to Time Phased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64E0-0B6E-4240-B1CE-A214CF59FF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Show how to added more data to a chart</a:t>
            </a:r>
          </a:p>
          <a:p>
            <a:r>
              <a:rPr lang="en-CA" dirty="0"/>
              <a:t>Show how to expand a formula such as =SUM()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91F874-6550-4633-9C79-16F792F92073}"/>
              </a:ext>
            </a:extLst>
          </p:cNvPr>
          <p:cNvSpPr/>
          <p:nvPr/>
        </p:nvSpPr>
        <p:spPr>
          <a:xfrm>
            <a:off x="2509024" y="2408662"/>
            <a:ext cx="2386361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2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6</a:t>
            </a:r>
          </a:p>
        </p:txBody>
      </p:sp>
    </p:spTree>
    <p:extLst>
      <p:ext uri="{BB962C8B-B14F-4D97-AF65-F5344CB8AC3E}">
        <p14:creationId xmlns:p14="http://schemas.microsoft.com/office/powerpoint/2010/main" val="188345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few other Things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Link a cell from a different Worksheet</a:t>
            </a:r>
          </a:p>
          <a:p>
            <a:r>
              <a:rPr lang="en-CA" dirty="0"/>
              <a:t>Workbook/Worksheet Protection</a:t>
            </a:r>
          </a:p>
        </p:txBody>
      </p:sp>
    </p:spTree>
    <p:extLst>
      <p:ext uri="{BB962C8B-B14F-4D97-AF65-F5344CB8AC3E}">
        <p14:creationId xmlns:p14="http://schemas.microsoft.com/office/powerpoint/2010/main" val="1937537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065-5ACC-487A-ADD4-A204F496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Links from other Worksheets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FD1D4-864F-405A-9270-EDB0EDF0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251" y="1787181"/>
            <a:ext cx="3820058" cy="22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0474C-F580-4384-BB41-613EC28D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02" y="4296496"/>
            <a:ext cx="2305372" cy="1676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5E6C1-F6BA-4667-85DF-B7F59BAD9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31" y="1752721"/>
            <a:ext cx="3391373" cy="2276793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80AA004-1491-427F-9976-658DE979E5E1}"/>
              </a:ext>
            </a:extLst>
          </p:cNvPr>
          <p:cNvSpPr/>
          <p:nvPr/>
        </p:nvSpPr>
        <p:spPr>
          <a:xfrm>
            <a:off x="922448" y="4304946"/>
            <a:ext cx="1416202" cy="554435"/>
          </a:xfrm>
          <a:prstGeom prst="wedgeRoundRectCallout">
            <a:avLst>
              <a:gd name="adj1" fmla="val 38876"/>
              <a:gd name="adj2" fmla="val -3281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Enter “=“ in a cell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0A03261-7B0F-47CC-A4D9-3668F2898F2D}"/>
              </a:ext>
            </a:extLst>
          </p:cNvPr>
          <p:cNvSpPr/>
          <p:nvPr/>
        </p:nvSpPr>
        <p:spPr>
          <a:xfrm>
            <a:off x="922448" y="5134813"/>
            <a:ext cx="1416202" cy="1290925"/>
          </a:xfrm>
          <a:prstGeom prst="wedgeRoundRectCallout">
            <a:avLst>
              <a:gd name="adj1" fmla="val 134588"/>
              <a:gd name="adj2" fmla="val -5956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Goto</a:t>
            </a:r>
            <a:r>
              <a:rPr lang="en-CA" dirty="0"/>
              <a:t> Different Sheet and select cell and press Enter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894556E-C16B-4475-ACBB-94C21414AE66}"/>
              </a:ext>
            </a:extLst>
          </p:cNvPr>
          <p:cNvSpPr/>
          <p:nvPr/>
        </p:nvSpPr>
        <p:spPr>
          <a:xfrm>
            <a:off x="5248815" y="1840487"/>
            <a:ext cx="1416202" cy="729247"/>
          </a:xfrm>
          <a:prstGeom prst="wedgeRoundRectCallout">
            <a:avLst>
              <a:gd name="adj1" fmla="val 256125"/>
              <a:gd name="adj2" fmla="val -277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Sheet reference in formula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D9F82C-84E8-49DC-AFF9-F4D222A8DEB8}"/>
              </a:ext>
            </a:extLst>
          </p:cNvPr>
          <p:cNvSpPr/>
          <p:nvPr/>
        </p:nvSpPr>
        <p:spPr>
          <a:xfrm>
            <a:off x="5248815" y="2862265"/>
            <a:ext cx="1416202" cy="554435"/>
          </a:xfrm>
          <a:prstGeom prst="wedgeRoundRectCallout">
            <a:avLst>
              <a:gd name="adj1" fmla="val 201433"/>
              <a:gd name="adj2" fmla="val -778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Number appears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3B1B320-97F5-483C-B5DF-335A86117E57}"/>
              </a:ext>
            </a:extLst>
          </p:cNvPr>
          <p:cNvSpPr/>
          <p:nvPr/>
        </p:nvSpPr>
        <p:spPr>
          <a:xfrm>
            <a:off x="8020419" y="4582163"/>
            <a:ext cx="1416202" cy="554435"/>
          </a:xfrm>
          <a:prstGeom prst="wedgeRoundRectCallout">
            <a:avLst>
              <a:gd name="adj1" fmla="val 24443"/>
              <a:gd name="adj2" fmla="val -16520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Numbers Updated</a:t>
            </a:r>
          </a:p>
        </p:txBody>
      </p:sp>
    </p:spTree>
    <p:extLst>
      <p:ext uri="{BB962C8B-B14F-4D97-AF65-F5344CB8AC3E}">
        <p14:creationId xmlns:p14="http://schemas.microsoft.com/office/powerpoint/2010/main" val="18768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281F-8DFF-403D-8F07-DDFE24DF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Worksheet/workbook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32814-2E0F-4453-97C0-9F677DC0E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Workbook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Used to workbook from being changed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Prevents any worksheet actions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be password protect (somewhat secure)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Worksheet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Used to prevent changes to “some” parts of a worksheet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Many options on what to protect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be password protected (somewhat secure)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be used to prevent accidental changes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40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065-5ACC-487A-ADD4-A204F496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Worksheet/workbook Protection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889C1-68A9-4C1E-8424-A3E2382F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34" y="1698258"/>
            <a:ext cx="9031921" cy="1385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75040-D4F9-4F77-99B8-156D084BE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34" y="4026444"/>
            <a:ext cx="9031922" cy="136922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C275D1D-AA71-4628-A155-15B7C0C6D20E}"/>
              </a:ext>
            </a:extLst>
          </p:cNvPr>
          <p:cNvSpPr/>
          <p:nvPr/>
        </p:nvSpPr>
        <p:spPr>
          <a:xfrm>
            <a:off x="5387899" y="3181599"/>
            <a:ext cx="1416202" cy="554435"/>
          </a:xfrm>
          <a:prstGeom prst="wedgeRoundRectCallout">
            <a:avLst>
              <a:gd name="adj1" fmla="val 99506"/>
              <a:gd name="adj2" fmla="val -1652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Worksheet is unprotected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AD92C62-0FDF-47C6-A98D-9BC98CA8A510}"/>
              </a:ext>
            </a:extLst>
          </p:cNvPr>
          <p:cNvSpPr/>
          <p:nvPr/>
        </p:nvSpPr>
        <p:spPr>
          <a:xfrm>
            <a:off x="7815147" y="5598097"/>
            <a:ext cx="1416202" cy="554435"/>
          </a:xfrm>
          <a:prstGeom prst="wedgeRoundRectCallout">
            <a:avLst>
              <a:gd name="adj1" fmla="val -50888"/>
              <a:gd name="adj2" fmla="val -1411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unprotect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E396CFD-BE6A-49D5-9F5B-EA064E52BBDC}"/>
              </a:ext>
            </a:extLst>
          </p:cNvPr>
          <p:cNvSpPr/>
          <p:nvPr/>
        </p:nvSpPr>
        <p:spPr>
          <a:xfrm>
            <a:off x="5294972" y="5496882"/>
            <a:ext cx="1416202" cy="554435"/>
          </a:xfrm>
          <a:prstGeom prst="wedgeRoundRectCallout">
            <a:avLst>
              <a:gd name="adj1" fmla="val 99506"/>
              <a:gd name="adj2" fmla="val -1652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Worksheet is protected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C1D482D-19BE-4BE9-9F68-848491659B69}"/>
              </a:ext>
            </a:extLst>
          </p:cNvPr>
          <p:cNvSpPr/>
          <p:nvPr/>
        </p:nvSpPr>
        <p:spPr>
          <a:xfrm>
            <a:off x="7874619" y="3185100"/>
            <a:ext cx="1416202" cy="740129"/>
          </a:xfrm>
          <a:prstGeom prst="wedgeRoundRectCallout">
            <a:avLst>
              <a:gd name="adj1" fmla="val -50100"/>
              <a:gd name="adj2" fmla="val -10495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to bring up protection Dialog</a:t>
            </a:r>
          </a:p>
        </p:txBody>
      </p:sp>
    </p:spTree>
    <p:extLst>
      <p:ext uri="{BB962C8B-B14F-4D97-AF65-F5344CB8AC3E}">
        <p14:creationId xmlns:p14="http://schemas.microsoft.com/office/powerpoint/2010/main" val="13253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6CDE-76D2-454A-97A4-AECAA065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 Topics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64E0-0B6E-4240-B1CE-A214CF59FF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Create links to other worksheets</a:t>
            </a:r>
          </a:p>
          <a:p>
            <a:r>
              <a:rPr lang="en-CA" dirty="0"/>
              <a:t>Protect and unprotect worksheets and workbooks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91F874-6550-4633-9C79-16F792F92073}"/>
              </a:ext>
            </a:extLst>
          </p:cNvPr>
          <p:cNvSpPr/>
          <p:nvPr/>
        </p:nvSpPr>
        <p:spPr>
          <a:xfrm>
            <a:off x="2509024" y="2408662"/>
            <a:ext cx="2386361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2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7</a:t>
            </a:r>
          </a:p>
        </p:txBody>
      </p:sp>
    </p:spTree>
    <p:extLst>
      <p:ext uri="{BB962C8B-B14F-4D97-AF65-F5344CB8AC3E}">
        <p14:creationId xmlns:p14="http://schemas.microsoft.com/office/powerpoint/2010/main" val="1844056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8D123-8092-4A41-AA2D-50D082BB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Looking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3D8E1-5B5D-4972-8D7D-852584FA1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Assignment – see FOL for details and due date</a:t>
            </a:r>
          </a:p>
          <a:p>
            <a:r>
              <a:rPr lang="en-CA" dirty="0"/>
              <a:t>Review next Module content</a:t>
            </a:r>
          </a:p>
          <a:p>
            <a:r>
              <a:rPr lang="en-CA" dirty="0"/>
              <a:t>Install MS Project – see directions in FOL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37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C5AE-92C3-414C-A214-894EA1D9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615A-3BC5-4528-A8A2-1EEBCAC98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Simple Math Operators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+ (add), -(subtract), *(multiply), /(divide), ^(power)</a:t>
            </a:r>
          </a:p>
          <a:p>
            <a:r>
              <a:rPr lang="en-CA" dirty="0"/>
              <a:t>Some Useful Functions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SUM (totals a range)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POWER (same as ^), SQRT (square root), SUMSQ (sum of the squares)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ROUND (rounds up or down), ROUNDUP (rounds away from 0) ROUNDDOWN (rounds towards 0), TRUNC (truncates towards 0-whole integer)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Many …many more functions</a:t>
            </a:r>
          </a:p>
        </p:txBody>
      </p:sp>
    </p:spTree>
    <p:extLst>
      <p:ext uri="{BB962C8B-B14F-4D97-AF65-F5344CB8AC3E}">
        <p14:creationId xmlns:p14="http://schemas.microsoft.com/office/powerpoint/2010/main" val="96380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C5AE-92C3-414C-A214-894EA1D9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Functions – More…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65C89-C1BE-4824-B613-E3A9896D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1802535"/>
            <a:ext cx="5849166" cy="402011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CE6BB43-38F8-4BEE-B073-1F4108F5166C}"/>
              </a:ext>
            </a:extLst>
          </p:cNvPr>
          <p:cNvSpPr/>
          <p:nvPr/>
        </p:nvSpPr>
        <p:spPr>
          <a:xfrm>
            <a:off x="8583204" y="2151052"/>
            <a:ext cx="1416202" cy="559851"/>
          </a:xfrm>
          <a:prstGeom prst="wedgeRoundRectCallout">
            <a:avLst>
              <a:gd name="adj1" fmla="val -390545"/>
              <a:gd name="adj2" fmla="val -737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Functions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400939E-68C2-429F-A91E-48EFA90DEFF0}"/>
              </a:ext>
            </a:extLst>
          </p:cNvPr>
          <p:cNvSpPr/>
          <p:nvPr/>
        </p:nvSpPr>
        <p:spPr>
          <a:xfrm>
            <a:off x="8583204" y="2932912"/>
            <a:ext cx="1416202" cy="559851"/>
          </a:xfrm>
          <a:prstGeom prst="wedgeRoundRectCallout">
            <a:avLst>
              <a:gd name="adj1" fmla="val -262967"/>
              <a:gd name="adj2" fmla="val 640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Function Types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0545124-E901-462E-96E6-F837FEE1069C}"/>
              </a:ext>
            </a:extLst>
          </p:cNvPr>
          <p:cNvSpPr/>
          <p:nvPr/>
        </p:nvSpPr>
        <p:spPr>
          <a:xfrm>
            <a:off x="8583204" y="3714772"/>
            <a:ext cx="1416202" cy="736042"/>
          </a:xfrm>
          <a:prstGeom prst="wedgeRoundRectCallout">
            <a:avLst>
              <a:gd name="adj1" fmla="val -364096"/>
              <a:gd name="adj2" fmla="val -18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Available Functions by Type</a:t>
            </a:r>
          </a:p>
        </p:txBody>
      </p:sp>
    </p:spTree>
    <p:extLst>
      <p:ext uri="{BB962C8B-B14F-4D97-AF65-F5344CB8AC3E}">
        <p14:creationId xmlns:p14="http://schemas.microsoft.com/office/powerpoint/2010/main" val="33025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56C4-96FC-44CD-B1F5-47421425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Complete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DE7F0-5892-4E38-8849-AAC19E268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=SQRT(number)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Requires only 1 number</a:t>
            </a:r>
          </a:p>
          <a:p>
            <a:r>
              <a:rPr lang="en-CA" dirty="0"/>
              <a:t>=SUM(number1, [number 2], …)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Requires at least 1 number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Can have 2 numbers (square brackets means optional)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up to many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5A1EC77-0E7F-4F7F-8526-F3C4A1A7E072}"/>
              </a:ext>
            </a:extLst>
          </p:cNvPr>
          <p:cNvSpPr/>
          <p:nvPr/>
        </p:nvSpPr>
        <p:spPr>
          <a:xfrm>
            <a:off x="7319402" y="3022982"/>
            <a:ext cx="1416202" cy="462806"/>
          </a:xfrm>
          <a:prstGeom prst="wedgeRoundRectCallout">
            <a:avLst>
              <a:gd name="adj1" fmla="val -157008"/>
              <a:gd name="adj2" fmla="val -744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Many more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43E4BCB-0472-459F-A946-F90C779AFC08}"/>
              </a:ext>
            </a:extLst>
          </p:cNvPr>
          <p:cNvSpPr/>
          <p:nvPr/>
        </p:nvSpPr>
        <p:spPr>
          <a:xfrm>
            <a:off x="7319402" y="2292180"/>
            <a:ext cx="1416202" cy="555920"/>
          </a:xfrm>
          <a:prstGeom prst="wedgeRoundRectCallout">
            <a:avLst>
              <a:gd name="adj1" fmla="val -189293"/>
              <a:gd name="adj2" fmla="val 412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Optional Variable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A724DD4-ACBB-4B87-9C6E-6273FDEAB6C8}"/>
              </a:ext>
            </a:extLst>
          </p:cNvPr>
          <p:cNvSpPr/>
          <p:nvPr/>
        </p:nvSpPr>
        <p:spPr>
          <a:xfrm>
            <a:off x="7319402" y="1526081"/>
            <a:ext cx="1416202" cy="591217"/>
          </a:xfrm>
          <a:prstGeom prst="wedgeRoundRectCallout">
            <a:avLst>
              <a:gd name="adj1" fmla="val -305041"/>
              <a:gd name="adj2" fmla="val 272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Mandatory Variable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F348884-DF91-4471-876C-D546B24FD06D}"/>
              </a:ext>
            </a:extLst>
          </p:cNvPr>
          <p:cNvSpPr/>
          <p:nvPr/>
        </p:nvSpPr>
        <p:spPr>
          <a:xfrm>
            <a:off x="7319402" y="1516363"/>
            <a:ext cx="1416202" cy="591217"/>
          </a:xfrm>
          <a:prstGeom prst="wedgeRoundRectCallout">
            <a:avLst>
              <a:gd name="adj1" fmla="val -310553"/>
              <a:gd name="adj2" fmla="val 16042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Mandatory Variable</a:t>
            </a:r>
          </a:p>
        </p:txBody>
      </p:sp>
    </p:spTree>
    <p:extLst>
      <p:ext uri="{BB962C8B-B14F-4D97-AF65-F5344CB8AC3E}">
        <p14:creationId xmlns:p14="http://schemas.microsoft.com/office/powerpoint/2010/main" val="16096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87E6-D285-4922-AEC1-D648D13C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 Operations and Functions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847-9B98-4C5B-AB57-3B7DE26CF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In a blank worksheet complete:</a:t>
            </a:r>
          </a:p>
          <a:p>
            <a:pPr lvl="1"/>
            <a:r>
              <a:rPr lang="en-CA" dirty="0"/>
              <a:t>Math operations: +,-,*,/,^</a:t>
            </a:r>
          </a:p>
          <a:p>
            <a:pPr lvl="1"/>
            <a:r>
              <a:rPr lang="en-CA" dirty="0"/>
              <a:t>Functions:</a:t>
            </a:r>
          </a:p>
          <a:p>
            <a:pPr lvl="2"/>
            <a:r>
              <a:rPr lang="en-CA" dirty="0"/>
              <a:t>SUM</a:t>
            </a:r>
          </a:p>
          <a:p>
            <a:pPr lvl="2"/>
            <a:r>
              <a:rPr lang="en-CA" dirty="0"/>
              <a:t>POWER</a:t>
            </a:r>
          </a:p>
          <a:p>
            <a:pPr lvl="2"/>
            <a:r>
              <a:rPr lang="en-CA" dirty="0"/>
              <a:t>ROUND</a:t>
            </a:r>
          </a:p>
          <a:p>
            <a:pPr lvl="2"/>
            <a:r>
              <a:rPr lang="en-CA" dirty="0"/>
              <a:t>ROUNDDOWN</a:t>
            </a:r>
          </a:p>
          <a:p>
            <a:pPr lvl="2"/>
            <a:r>
              <a:rPr lang="en-CA" dirty="0"/>
              <a:t>SQRT</a:t>
            </a:r>
          </a:p>
          <a:p>
            <a:pPr lvl="2"/>
            <a:r>
              <a:rPr lang="en-CA" dirty="0"/>
              <a:t>SUMSQ</a:t>
            </a:r>
          </a:p>
          <a:p>
            <a:r>
              <a:rPr lang="en-CA" dirty="0"/>
              <a:t>Show how to access the functions and the autocomplete list</a:t>
            </a:r>
          </a:p>
          <a:p>
            <a:r>
              <a:rPr lang="en-CA" dirty="0"/>
              <a:t>Calculate standard deviation</a:t>
            </a:r>
          </a:p>
          <a:p>
            <a:r>
              <a:rPr lang="en-CA" dirty="0"/>
              <a:t>Complete the setup of the Module 2 sheet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2E60BA-A929-47D6-B4FC-353AFFEA0EF9}"/>
              </a:ext>
            </a:extLst>
          </p:cNvPr>
          <p:cNvSpPr/>
          <p:nvPr/>
        </p:nvSpPr>
        <p:spPr>
          <a:xfrm>
            <a:off x="2509024" y="2408662"/>
            <a:ext cx="2364059" cy="1851103"/>
          </a:xfrm>
          <a:custGeom>
            <a:avLst/>
            <a:gdLst>
              <a:gd name="connsiteX0" fmla="*/ 11152 w 2408664"/>
              <a:gd name="connsiteY0" fmla="*/ 1081669 h 1852627"/>
              <a:gd name="connsiteX1" fmla="*/ 66908 w 2408664"/>
              <a:gd name="connsiteY1" fmla="*/ 1092820 h 1852627"/>
              <a:gd name="connsiteX2" fmla="*/ 144966 w 2408664"/>
              <a:gd name="connsiteY2" fmla="*/ 1115122 h 1852627"/>
              <a:gd name="connsiteX3" fmla="*/ 323386 w 2408664"/>
              <a:gd name="connsiteY3" fmla="*/ 1137425 h 1852627"/>
              <a:gd name="connsiteX4" fmla="*/ 434898 w 2408664"/>
              <a:gd name="connsiteY4" fmla="*/ 1159727 h 1852627"/>
              <a:gd name="connsiteX5" fmla="*/ 524108 w 2408664"/>
              <a:gd name="connsiteY5" fmla="*/ 1182030 h 1852627"/>
              <a:gd name="connsiteX6" fmla="*/ 557561 w 2408664"/>
              <a:gd name="connsiteY6" fmla="*/ 1193181 h 1852627"/>
              <a:gd name="connsiteX7" fmla="*/ 646771 w 2408664"/>
              <a:gd name="connsiteY7" fmla="*/ 1204332 h 1852627"/>
              <a:gd name="connsiteX8" fmla="*/ 669074 w 2408664"/>
              <a:gd name="connsiteY8" fmla="*/ 1226635 h 1852627"/>
              <a:gd name="connsiteX9" fmla="*/ 702527 w 2408664"/>
              <a:gd name="connsiteY9" fmla="*/ 1248937 h 1852627"/>
              <a:gd name="connsiteX10" fmla="*/ 724830 w 2408664"/>
              <a:gd name="connsiteY10" fmla="*/ 1315844 h 1852627"/>
              <a:gd name="connsiteX11" fmla="*/ 735981 w 2408664"/>
              <a:gd name="connsiteY11" fmla="*/ 1349298 h 1852627"/>
              <a:gd name="connsiteX12" fmla="*/ 724830 w 2408664"/>
              <a:gd name="connsiteY12" fmla="*/ 1471961 h 1852627"/>
              <a:gd name="connsiteX13" fmla="*/ 702527 w 2408664"/>
              <a:gd name="connsiteY13" fmla="*/ 1494264 h 1852627"/>
              <a:gd name="connsiteX14" fmla="*/ 657922 w 2408664"/>
              <a:gd name="connsiteY14" fmla="*/ 1550020 h 1852627"/>
              <a:gd name="connsiteX15" fmla="*/ 591015 w 2408664"/>
              <a:gd name="connsiteY15" fmla="*/ 1572322 h 1852627"/>
              <a:gd name="connsiteX16" fmla="*/ 557561 w 2408664"/>
              <a:gd name="connsiteY16" fmla="*/ 1583474 h 1852627"/>
              <a:gd name="connsiteX17" fmla="*/ 524108 w 2408664"/>
              <a:gd name="connsiteY17" fmla="*/ 1572322 h 1852627"/>
              <a:gd name="connsiteX18" fmla="*/ 367991 w 2408664"/>
              <a:gd name="connsiteY18" fmla="*/ 1550020 h 1852627"/>
              <a:gd name="connsiteX19" fmla="*/ 211874 w 2408664"/>
              <a:gd name="connsiteY19" fmla="*/ 1538869 h 1852627"/>
              <a:gd name="connsiteX20" fmla="*/ 89210 w 2408664"/>
              <a:gd name="connsiteY20" fmla="*/ 1516566 h 1852627"/>
              <a:gd name="connsiteX21" fmla="*/ 22303 w 2408664"/>
              <a:gd name="connsiteY21" fmla="*/ 1505415 h 1852627"/>
              <a:gd name="connsiteX22" fmla="*/ 11152 w 2408664"/>
              <a:gd name="connsiteY22" fmla="*/ 1538869 h 1852627"/>
              <a:gd name="connsiteX23" fmla="*/ 22303 w 2408664"/>
              <a:gd name="connsiteY23" fmla="*/ 1739591 h 1852627"/>
              <a:gd name="connsiteX24" fmla="*/ 55756 w 2408664"/>
              <a:gd name="connsiteY24" fmla="*/ 1750742 h 1852627"/>
              <a:gd name="connsiteX25" fmla="*/ 100361 w 2408664"/>
              <a:gd name="connsiteY25" fmla="*/ 1761893 h 1852627"/>
              <a:gd name="connsiteX26" fmla="*/ 323386 w 2408664"/>
              <a:gd name="connsiteY26" fmla="*/ 1773044 h 1852627"/>
              <a:gd name="connsiteX27" fmla="*/ 959005 w 2408664"/>
              <a:gd name="connsiteY27" fmla="*/ 1761893 h 1852627"/>
              <a:gd name="connsiteX28" fmla="*/ 1561171 w 2408664"/>
              <a:gd name="connsiteY28" fmla="*/ 1784196 h 1852627"/>
              <a:gd name="connsiteX29" fmla="*/ 2397513 w 2408664"/>
              <a:gd name="connsiteY29" fmla="*/ 1572322 h 1852627"/>
              <a:gd name="connsiteX30" fmla="*/ 2408664 w 2408664"/>
              <a:gd name="connsiteY30" fmla="*/ 1494264 h 1852627"/>
              <a:gd name="connsiteX31" fmla="*/ 2397513 w 2408664"/>
              <a:gd name="connsiteY31" fmla="*/ 1271239 h 1852627"/>
              <a:gd name="connsiteX32" fmla="*/ 2386361 w 2408664"/>
              <a:gd name="connsiteY32" fmla="*/ 847493 h 1852627"/>
              <a:gd name="connsiteX33" fmla="*/ 2375210 w 2408664"/>
              <a:gd name="connsiteY33" fmla="*/ 758283 h 1852627"/>
              <a:gd name="connsiteX34" fmla="*/ 2364059 w 2408664"/>
              <a:gd name="connsiteY34" fmla="*/ 657922 h 1852627"/>
              <a:gd name="connsiteX35" fmla="*/ 2375210 w 2408664"/>
              <a:gd name="connsiteY35" fmla="*/ 512957 h 1852627"/>
              <a:gd name="connsiteX36" fmla="*/ 2386361 w 2408664"/>
              <a:gd name="connsiteY36" fmla="*/ 434898 h 1852627"/>
              <a:gd name="connsiteX37" fmla="*/ 2397513 w 2408664"/>
              <a:gd name="connsiteY37" fmla="*/ 301083 h 1852627"/>
              <a:gd name="connsiteX38" fmla="*/ 2386361 w 2408664"/>
              <a:gd name="connsiteY38" fmla="*/ 78059 h 1852627"/>
              <a:gd name="connsiteX39" fmla="*/ 2375210 w 2408664"/>
              <a:gd name="connsiteY39" fmla="*/ 44605 h 1852627"/>
              <a:gd name="connsiteX40" fmla="*/ 2330605 w 2408664"/>
              <a:gd name="connsiteY40" fmla="*/ 33454 h 1852627"/>
              <a:gd name="connsiteX41" fmla="*/ 1962615 w 2408664"/>
              <a:gd name="connsiteY41" fmla="*/ 22303 h 1852627"/>
              <a:gd name="connsiteX42" fmla="*/ 501805 w 2408664"/>
              <a:gd name="connsiteY42" fmla="*/ 0 h 1852627"/>
              <a:gd name="connsiteX43" fmla="*/ 144966 w 2408664"/>
              <a:gd name="connsiteY43" fmla="*/ 11152 h 1852627"/>
              <a:gd name="connsiteX44" fmla="*/ 22303 w 2408664"/>
              <a:gd name="connsiteY44" fmla="*/ 22303 h 1852627"/>
              <a:gd name="connsiteX45" fmla="*/ 11152 w 2408664"/>
              <a:gd name="connsiteY45" fmla="*/ 156117 h 1852627"/>
              <a:gd name="connsiteX46" fmla="*/ 0 w 2408664"/>
              <a:gd name="connsiteY46" fmla="*/ 211874 h 1852627"/>
              <a:gd name="connsiteX47" fmla="*/ 22303 w 2408664"/>
              <a:gd name="connsiteY47" fmla="*/ 802888 h 1852627"/>
              <a:gd name="connsiteX48" fmla="*/ 11152 w 2408664"/>
              <a:gd name="connsiteY48" fmla="*/ 1081669 h 18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08664" h="1852627">
                <a:moveTo>
                  <a:pt x="11152" y="1081669"/>
                </a:moveTo>
                <a:cubicBezTo>
                  <a:pt x="18586" y="1129991"/>
                  <a:pt x="48521" y="1088223"/>
                  <a:pt x="66908" y="1092820"/>
                </a:cubicBezTo>
                <a:cubicBezTo>
                  <a:pt x="151948" y="1114080"/>
                  <a:pt x="40653" y="1094259"/>
                  <a:pt x="144966" y="1115122"/>
                </a:cubicBezTo>
                <a:cubicBezTo>
                  <a:pt x="214145" y="1128958"/>
                  <a:pt x="246502" y="1129737"/>
                  <a:pt x="323386" y="1137425"/>
                </a:cubicBezTo>
                <a:cubicBezTo>
                  <a:pt x="398966" y="1162618"/>
                  <a:pt x="306759" y="1134099"/>
                  <a:pt x="434898" y="1159727"/>
                </a:cubicBezTo>
                <a:cubicBezTo>
                  <a:pt x="464955" y="1165738"/>
                  <a:pt x="495029" y="1172337"/>
                  <a:pt x="524108" y="1182030"/>
                </a:cubicBezTo>
                <a:cubicBezTo>
                  <a:pt x="535259" y="1185747"/>
                  <a:pt x="545996" y="1191078"/>
                  <a:pt x="557561" y="1193181"/>
                </a:cubicBezTo>
                <a:cubicBezTo>
                  <a:pt x="587046" y="1198542"/>
                  <a:pt x="617034" y="1200615"/>
                  <a:pt x="646771" y="1204332"/>
                </a:cubicBezTo>
                <a:cubicBezTo>
                  <a:pt x="654205" y="1211766"/>
                  <a:pt x="660864" y="1220067"/>
                  <a:pt x="669074" y="1226635"/>
                </a:cubicBezTo>
                <a:cubicBezTo>
                  <a:pt x="679539" y="1235007"/>
                  <a:pt x="695424" y="1237572"/>
                  <a:pt x="702527" y="1248937"/>
                </a:cubicBezTo>
                <a:cubicBezTo>
                  <a:pt x="714987" y="1268872"/>
                  <a:pt x="717396" y="1293542"/>
                  <a:pt x="724830" y="1315844"/>
                </a:cubicBezTo>
                <a:lnTo>
                  <a:pt x="735981" y="1349298"/>
                </a:lnTo>
                <a:cubicBezTo>
                  <a:pt x="732264" y="1390186"/>
                  <a:pt x="734062" y="1431956"/>
                  <a:pt x="724830" y="1471961"/>
                </a:cubicBezTo>
                <a:cubicBezTo>
                  <a:pt x="722466" y="1482205"/>
                  <a:pt x="709095" y="1486054"/>
                  <a:pt x="702527" y="1494264"/>
                </a:cubicBezTo>
                <a:cubicBezTo>
                  <a:pt x="692021" y="1507396"/>
                  <a:pt x="675872" y="1541045"/>
                  <a:pt x="657922" y="1550020"/>
                </a:cubicBezTo>
                <a:cubicBezTo>
                  <a:pt x="636895" y="1560533"/>
                  <a:pt x="613317" y="1564888"/>
                  <a:pt x="591015" y="1572322"/>
                </a:cubicBezTo>
                <a:lnTo>
                  <a:pt x="557561" y="1583474"/>
                </a:lnTo>
                <a:cubicBezTo>
                  <a:pt x="546410" y="1579757"/>
                  <a:pt x="535511" y="1575173"/>
                  <a:pt x="524108" y="1572322"/>
                </a:cubicBezTo>
                <a:cubicBezTo>
                  <a:pt x="472514" y="1559423"/>
                  <a:pt x="421182" y="1554645"/>
                  <a:pt x="367991" y="1550020"/>
                </a:cubicBezTo>
                <a:cubicBezTo>
                  <a:pt x="316016" y="1545500"/>
                  <a:pt x="263913" y="1542586"/>
                  <a:pt x="211874" y="1538869"/>
                </a:cubicBezTo>
                <a:cubicBezTo>
                  <a:pt x="14624" y="1505992"/>
                  <a:pt x="260727" y="1547750"/>
                  <a:pt x="89210" y="1516566"/>
                </a:cubicBezTo>
                <a:cubicBezTo>
                  <a:pt x="66965" y="1512521"/>
                  <a:pt x="44605" y="1509132"/>
                  <a:pt x="22303" y="1505415"/>
                </a:cubicBezTo>
                <a:cubicBezTo>
                  <a:pt x="18586" y="1516566"/>
                  <a:pt x="11152" y="1527114"/>
                  <a:pt x="11152" y="1538869"/>
                </a:cubicBezTo>
                <a:cubicBezTo>
                  <a:pt x="11152" y="1605880"/>
                  <a:pt x="8498" y="1674018"/>
                  <a:pt x="22303" y="1739591"/>
                </a:cubicBezTo>
                <a:cubicBezTo>
                  <a:pt x="24724" y="1751093"/>
                  <a:pt x="44454" y="1747513"/>
                  <a:pt x="55756" y="1750742"/>
                </a:cubicBezTo>
                <a:cubicBezTo>
                  <a:pt x="70492" y="1754952"/>
                  <a:pt x="85088" y="1760620"/>
                  <a:pt x="100361" y="1761893"/>
                </a:cubicBezTo>
                <a:cubicBezTo>
                  <a:pt x="174538" y="1768074"/>
                  <a:pt x="249044" y="1769327"/>
                  <a:pt x="323386" y="1773044"/>
                </a:cubicBezTo>
                <a:lnTo>
                  <a:pt x="959005" y="1761893"/>
                </a:lnTo>
                <a:cubicBezTo>
                  <a:pt x="1121251" y="1761893"/>
                  <a:pt x="1385172" y="1775814"/>
                  <a:pt x="1561171" y="1784196"/>
                </a:cubicBezTo>
                <a:cubicBezTo>
                  <a:pt x="2501118" y="1771493"/>
                  <a:pt x="2359468" y="2047866"/>
                  <a:pt x="2397513" y="1572322"/>
                </a:cubicBezTo>
                <a:cubicBezTo>
                  <a:pt x="2399609" y="1546122"/>
                  <a:pt x="2404947" y="1520283"/>
                  <a:pt x="2408664" y="1494264"/>
                </a:cubicBezTo>
                <a:cubicBezTo>
                  <a:pt x="2404947" y="1419922"/>
                  <a:pt x="2400078" y="1345629"/>
                  <a:pt x="2397513" y="1271239"/>
                </a:cubicBezTo>
                <a:cubicBezTo>
                  <a:pt x="2392643" y="1130025"/>
                  <a:pt x="2392499" y="988657"/>
                  <a:pt x="2386361" y="847493"/>
                </a:cubicBezTo>
                <a:cubicBezTo>
                  <a:pt x="2385059" y="817553"/>
                  <a:pt x="2378711" y="788046"/>
                  <a:pt x="2375210" y="758283"/>
                </a:cubicBezTo>
                <a:cubicBezTo>
                  <a:pt x="2371277" y="724854"/>
                  <a:pt x="2367776" y="691376"/>
                  <a:pt x="2364059" y="657922"/>
                </a:cubicBezTo>
                <a:cubicBezTo>
                  <a:pt x="2367776" y="609600"/>
                  <a:pt x="2370388" y="561181"/>
                  <a:pt x="2375210" y="512957"/>
                </a:cubicBezTo>
                <a:cubicBezTo>
                  <a:pt x="2377825" y="486804"/>
                  <a:pt x="2383609" y="461037"/>
                  <a:pt x="2386361" y="434898"/>
                </a:cubicBezTo>
                <a:cubicBezTo>
                  <a:pt x="2391047" y="390384"/>
                  <a:pt x="2393796" y="345688"/>
                  <a:pt x="2397513" y="301083"/>
                </a:cubicBezTo>
                <a:cubicBezTo>
                  <a:pt x="2393796" y="226742"/>
                  <a:pt x="2392809" y="152213"/>
                  <a:pt x="2386361" y="78059"/>
                </a:cubicBezTo>
                <a:cubicBezTo>
                  <a:pt x="2385343" y="66349"/>
                  <a:pt x="2384389" y="51948"/>
                  <a:pt x="2375210" y="44605"/>
                </a:cubicBezTo>
                <a:cubicBezTo>
                  <a:pt x="2363242" y="35031"/>
                  <a:pt x="2345909" y="34281"/>
                  <a:pt x="2330605" y="33454"/>
                </a:cubicBezTo>
                <a:cubicBezTo>
                  <a:pt x="2208064" y="26830"/>
                  <a:pt x="2085314" y="24548"/>
                  <a:pt x="1962615" y="22303"/>
                </a:cubicBezTo>
                <a:lnTo>
                  <a:pt x="501805" y="0"/>
                </a:lnTo>
                <a:lnTo>
                  <a:pt x="144966" y="11152"/>
                </a:lnTo>
                <a:cubicBezTo>
                  <a:pt x="103954" y="13060"/>
                  <a:pt x="50151" y="-7865"/>
                  <a:pt x="22303" y="22303"/>
                </a:cubicBezTo>
                <a:cubicBezTo>
                  <a:pt x="-8056" y="55192"/>
                  <a:pt x="16382" y="111664"/>
                  <a:pt x="11152" y="156117"/>
                </a:cubicBezTo>
                <a:cubicBezTo>
                  <a:pt x="8937" y="174941"/>
                  <a:pt x="3717" y="193288"/>
                  <a:pt x="0" y="211874"/>
                </a:cubicBezTo>
                <a:cubicBezTo>
                  <a:pt x="8974" y="382367"/>
                  <a:pt x="24848" y="652757"/>
                  <a:pt x="22303" y="802888"/>
                </a:cubicBezTo>
                <a:cubicBezTo>
                  <a:pt x="20723" y="896099"/>
                  <a:pt x="3718" y="1033347"/>
                  <a:pt x="11152" y="1081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 2</a:t>
            </a:r>
          </a:p>
          <a:p>
            <a:pPr algn="ctr"/>
            <a:r>
              <a:rPr lang="en-C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64267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Cumulative Data and Std. Dev.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Create a table with cumulative totals</a:t>
            </a:r>
          </a:p>
          <a:p>
            <a:pPr lvl="1"/>
            <a:r>
              <a:rPr lang="en-CA" dirty="0"/>
              <a:t>Using addition technique</a:t>
            </a:r>
          </a:p>
          <a:p>
            <a:pPr lvl="1"/>
            <a:r>
              <a:rPr lang="en-CA" dirty="0"/>
              <a:t>Using SUM with absolute and relative referencing</a:t>
            </a:r>
          </a:p>
          <a:p>
            <a:pPr lvl="1"/>
            <a:r>
              <a:rPr lang="en-CA" dirty="0"/>
              <a:t>Standard Deviation using SUM, AVERAGE, SQRT and STDDEV.P</a:t>
            </a:r>
          </a:p>
        </p:txBody>
      </p:sp>
    </p:spTree>
    <p:extLst>
      <p:ext uri="{BB962C8B-B14F-4D97-AF65-F5344CB8AC3E}">
        <p14:creationId xmlns:p14="http://schemas.microsoft.com/office/powerpoint/2010/main" val="320967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C5AE-92C3-414C-A214-894EA1D9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Cumulative Rows/Columns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A323-27E8-4161-A3BD-5DA68791A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Cumulative rows are used to show the total from the beginning of the series to current point.</a:t>
            </a:r>
          </a:p>
          <a:p>
            <a:r>
              <a:rPr lang="en-CA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If you track your coffee spending each day in a spreadsheet you would have a total each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This is great but what happens if I asked the question, “How much have you spent so far this month?”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That’s when a cumulative total would help!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1E92E-C9A3-4747-A24D-DF914C99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55" y="5037006"/>
            <a:ext cx="554432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nshaweTemplate-CourseMaster.potx" id="{88CD48CE-5908-43BB-9D94-C373D71E82CC}" vid="{4D03E8FD-F202-42A6-A1E3-67FC16C3D0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FanshaweTemplate-CourseMaster</Template>
  <TotalTime>0</TotalTime>
  <Words>1148</Words>
  <Application>Microsoft Office PowerPoint</Application>
  <PresentationFormat>Widescreen</PresentationFormat>
  <Paragraphs>245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helvetica neue</vt:lpstr>
      <vt:lpstr>Trebuchet MS</vt:lpstr>
      <vt:lpstr>LKSB_PowerPoint_Template</vt:lpstr>
      <vt:lpstr>Excel Basics continued</vt:lpstr>
      <vt:lpstr>Agenda</vt:lpstr>
      <vt:lpstr>Functions</vt:lpstr>
      <vt:lpstr>Advanced Functions</vt:lpstr>
      <vt:lpstr>Advanced Functions – More…</vt:lpstr>
      <vt:lpstr>Function Complete Help</vt:lpstr>
      <vt:lpstr>Math Operations and Functions Exercise</vt:lpstr>
      <vt:lpstr>Cumulative Data and Std. Dev.</vt:lpstr>
      <vt:lpstr>Cumulative Rows/Columns</vt:lpstr>
      <vt:lpstr>Standard Deviation of student grades</vt:lpstr>
      <vt:lpstr>Standard Deviation function</vt:lpstr>
      <vt:lpstr>Math Operations and Functions Exercise</vt:lpstr>
      <vt:lpstr>Sorting and Filtering</vt:lpstr>
      <vt:lpstr>Sorting and filtering</vt:lpstr>
      <vt:lpstr>Sort</vt:lpstr>
      <vt:lpstr>Sort</vt:lpstr>
      <vt:lpstr>Sort</vt:lpstr>
      <vt:lpstr>Sorting and Filtering Exercise</vt:lpstr>
      <vt:lpstr>Create a simple Chart</vt:lpstr>
      <vt:lpstr>Chart - Creating</vt:lpstr>
      <vt:lpstr>Charts – Components of a Chart</vt:lpstr>
      <vt:lpstr>Charts – Format a data series – Change Axis</vt:lpstr>
      <vt:lpstr>Sorting and Filtering Exercise</vt:lpstr>
      <vt:lpstr>Create a Manual Gantt Chart</vt:lpstr>
      <vt:lpstr>Manual gantt chart</vt:lpstr>
      <vt:lpstr>Completed Gantt Chart</vt:lpstr>
      <vt:lpstr>Manual Gantt Chart Exercise</vt:lpstr>
      <vt:lpstr>Altering Time Phased Data</vt:lpstr>
      <vt:lpstr>Altering (adding to) Time Phased data</vt:lpstr>
      <vt:lpstr>Adding to Time Phased data</vt:lpstr>
      <vt:lpstr>A few other Things</vt:lpstr>
      <vt:lpstr>Links from other Worksheets</vt:lpstr>
      <vt:lpstr>Worksheet/workbook Protection</vt:lpstr>
      <vt:lpstr>Worksheet/workbook Protection</vt:lpstr>
      <vt:lpstr>Extra Topics Exercise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Basics continued</dc:title>
  <dc:creator>BRIAN KEECH</dc:creator>
  <cp:lastModifiedBy>BRIAN KEECH</cp:lastModifiedBy>
  <cp:revision>1</cp:revision>
  <dcterms:created xsi:type="dcterms:W3CDTF">2020-12-21T23:13:19Z</dcterms:created>
  <dcterms:modified xsi:type="dcterms:W3CDTF">2020-12-21T23:13:59Z</dcterms:modified>
</cp:coreProperties>
</file>