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sldIdLst>
    <p:sldId id="260" r:id="rId2"/>
    <p:sldId id="687" r:id="rId3"/>
    <p:sldId id="692" r:id="rId4"/>
    <p:sldId id="693" r:id="rId5"/>
    <p:sldId id="698" r:id="rId6"/>
    <p:sldId id="829" r:id="rId7"/>
    <p:sldId id="407" r:id="rId8"/>
    <p:sldId id="830" r:id="rId9"/>
    <p:sldId id="699" r:id="rId10"/>
    <p:sldId id="694" r:id="rId11"/>
    <p:sldId id="302" r:id="rId12"/>
    <p:sldId id="831" r:id="rId13"/>
    <p:sldId id="832" r:id="rId14"/>
    <p:sldId id="833" r:id="rId15"/>
    <p:sldId id="834" r:id="rId16"/>
    <p:sldId id="835" r:id="rId17"/>
    <p:sldId id="411" r:id="rId18"/>
    <p:sldId id="700" r:id="rId19"/>
    <p:sldId id="696" r:id="rId20"/>
    <p:sldId id="446" r:id="rId21"/>
    <p:sldId id="452" r:id="rId22"/>
    <p:sldId id="836" r:id="rId23"/>
    <p:sldId id="837" r:id="rId24"/>
    <p:sldId id="695" r:id="rId25"/>
    <p:sldId id="373" r:id="rId26"/>
    <p:sldId id="616" r:id="rId27"/>
    <p:sldId id="618" r:id="rId28"/>
    <p:sldId id="619" r:id="rId29"/>
  </p:sldIdLst>
  <p:sldSz cx="12192000" cy="6858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K" initials="BK" lastIdx="3" clrIdx="0">
    <p:extLst>
      <p:ext uri="{19B8F6BF-5375-455C-9EA6-DF929625EA0E}">
        <p15:presenceInfo xmlns:p15="http://schemas.microsoft.com/office/powerpoint/2012/main" userId="5779056e9ee0f2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8837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C7C15-DD03-4B6D-A044-BDB8DF0B77A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96A82753-9867-493C-AFDB-33BE599F8439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/>
            <a:t>Variances</a:t>
          </a:r>
        </a:p>
      </dgm:t>
    </dgm:pt>
    <dgm:pt modelId="{9B704208-3C0F-47CA-A0C3-286504AC6F1D}" type="parTrans" cxnId="{BF578642-0CB5-44C1-9B44-85D0606D8F85}">
      <dgm:prSet/>
      <dgm:spPr/>
      <dgm:t>
        <a:bodyPr/>
        <a:lstStyle/>
        <a:p>
          <a:endParaRPr lang="en-CA"/>
        </a:p>
      </dgm:t>
    </dgm:pt>
    <dgm:pt modelId="{D5A1AE17-8EB1-42B3-8539-8B1252F27636}" type="sibTrans" cxnId="{BF578642-0CB5-44C1-9B44-85D0606D8F85}">
      <dgm:prSet/>
      <dgm:spPr/>
      <dgm:t>
        <a:bodyPr/>
        <a:lstStyle/>
        <a:p>
          <a:endParaRPr lang="en-CA"/>
        </a:p>
      </dgm:t>
    </dgm:pt>
    <dgm:pt modelId="{9FA28C0A-6FF3-4620-ACF5-E662DAED5E61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/>
            <a:t>Analyze</a:t>
          </a:r>
        </a:p>
      </dgm:t>
    </dgm:pt>
    <dgm:pt modelId="{1F0165C9-D71F-419D-B42C-033B7FBEF09C}" type="parTrans" cxnId="{F7F427E6-1E1A-4491-8D38-E32CAFD455BF}">
      <dgm:prSet/>
      <dgm:spPr/>
      <dgm:t>
        <a:bodyPr/>
        <a:lstStyle/>
        <a:p>
          <a:endParaRPr lang="en-CA"/>
        </a:p>
      </dgm:t>
    </dgm:pt>
    <dgm:pt modelId="{1021D113-E96A-47C7-90C9-9352B18F0A95}" type="sibTrans" cxnId="{F7F427E6-1E1A-4491-8D38-E32CAFD455BF}">
      <dgm:prSet/>
      <dgm:spPr/>
      <dgm:t>
        <a:bodyPr/>
        <a:lstStyle/>
        <a:p>
          <a:endParaRPr lang="en-CA"/>
        </a:p>
      </dgm:t>
    </dgm:pt>
    <dgm:pt modelId="{C87D8DAB-1831-4F17-BCE8-0C26F8F8C966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/>
            <a:t>Adjust</a:t>
          </a:r>
        </a:p>
      </dgm:t>
    </dgm:pt>
    <dgm:pt modelId="{D96D1886-F588-459C-83FF-0CCD22825FB7}" type="parTrans" cxnId="{07074F89-CAF9-45B1-A0A9-CC1A0CF2A1D4}">
      <dgm:prSet/>
      <dgm:spPr/>
      <dgm:t>
        <a:bodyPr/>
        <a:lstStyle/>
        <a:p>
          <a:endParaRPr lang="en-CA"/>
        </a:p>
      </dgm:t>
    </dgm:pt>
    <dgm:pt modelId="{CCC4B035-A78D-42C9-A2B4-06B0B981C453}" type="sibTrans" cxnId="{07074F89-CAF9-45B1-A0A9-CC1A0CF2A1D4}">
      <dgm:prSet/>
      <dgm:spPr/>
      <dgm:t>
        <a:bodyPr/>
        <a:lstStyle/>
        <a:p>
          <a:endParaRPr lang="en-CA"/>
        </a:p>
      </dgm:t>
    </dgm:pt>
    <dgm:pt modelId="{0DD9C4BE-2681-404C-AA93-1B23A8BAD19C}" type="pres">
      <dgm:prSet presAssocID="{B78C7C15-DD03-4B6D-A044-BDB8DF0B77A5}" presName="compositeShape" presStyleCnt="0">
        <dgm:presLayoutVars>
          <dgm:chMax val="7"/>
          <dgm:dir/>
          <dgm:resizeHandles val="exact"/>
        </dgm:presLayoutVars>
      </dgm:prSet>
      <dgm:spPr/>
    </dgm:pt>
    <dgm:pt modelId="{F8023739-5D0B-41AC-AC19-E0B06FA77BE1}" type="pres">
      <dgm:prSet presAssocID="{B78C7C15-DD03-4B6D-A044-BDB8DF0B77A5}" presName="wedge1" presStyleLbl="node1" presStyleIdx="0" presStyleCnt="3"/>
      <dgm:spPr/>
    </dgm:pt>
    <dgm:pt modelId="{2FC4EFD9-539E-4051-89BC-1972AAE3A539}" type="pres">
      <dgm:prSet presAssocID="{B78C7C15-DD03-4B6D-A044-BDB8DF0B77A5}" presName="dummy1a" presStyleCnt="0"/>
      <dgm:spPr/>
    </dgm:pt>
    <dgm:pt modelId="{9F85EC89-11CB-4274-82A7-B7194A86B1A3}" type="pres">
      <dgm:prSet presAssocID="{B78C7C15-DD03-4B6D-A044-BDB8DF0B77A5}" presName="dummy1b" presStyleCnt="0"/>
      <dgm:spPr/>
    </dgm:pt>
    <dgm:pt modelId="{1D327C43-66B9-4D71-B040-5625A338D3D6}" type="pres">
      <dgm:prSet presAssocID="{B78C7C15-DD03-4B6D-A044-BDB8DF0B77A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1968989-3F6C-4B86-A459-26E845953CB2}" type="pres">
      <dgm:prSet presAssocID="{B78C7C15-DD03-4B6D-A044-BDB8DF0B77A5}" presName="wedge2" presStyleLbl="node1" presStyleIdx="1" presStyleCnt="3"/>
      <dgm:spPr/>
    </dgm:pt>
    <dgm:pt modelId="{53DC2627-E5EB-4D32-9F5C-4C04240AA4C9}" type="pres">
      <dgm:prSet presAssocID="{B78C7C15-DD03-4B6D-A044-BDB8DF0B77A5}" presName="dummy2a" presStyleCnt="0"/>
      <dgm:spPr/>
    </dgm:pt>
    <dgm:pt modelId="{9096357F-5E43-4751-B529-3EE44A685E2C}" type="pres">
      <dgm:prSet presAssocID="{B78C7C15-DD03-4B6D-A044-BDB8DF0B77A5}" presName="dummy2b" presStyleCnt="0"/>
      <dgm:spPr/>
    </dgm:pt>
    <dgm:pt modelId="{8441FDEB-0451-479A-A69E-2098E5E2E9BE}" type="pres">
      <dgm:prSet presAssocID="{B78C7C15-DD03-4B6D-A044-BDB8DF0B77A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65462E2-9107-4EEE-9CF8-5B94C671F996}" type="pres">
      <dgm:prSet presAssocID="{B78C7C15-DD03-4B6D-A044-BDB8DF0B77A5}" presName="wedge3" presStyleLbl="node1" presStyleIdx="2" presStyleCnt="3"/>
      <dgm:spPr/>
    </dgm:pt>
    <dgm:pt modelId="{793F165F-EABC-42FA-956C-08E40C18DD1C}" type="pres">
      <dgm:prSet presAssocID="{B78C7C15-DD03-4B6D-A044-BDB8DF0B77A5}" presName="dummy3a" presStyleCnt="0"/>
      <dgm:spPr/>
    </dgm:pt>
    <dgm:pt modelId="{0DFEB1F4-E4FD-4388-93A2-5AC758EB4794}" type="pres">
      <dgm:prSet presAssocID="{B78C7C15-DD03-4B6D-A044-BDB8DF0B77A5}" presName="dummy3b" presStyleCnt="0"/>
      <dgm:spPr/>
    </dgm:pt>
    <dgm:pt modelId="{F42890C5-D698-4D1C-94B5-D54C229882BC}" type="pres">
      <dgm:prSet presAssocID="{B78C7C15-DD03-4B6D-A044-BDB8DF0B77A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B1E148B-E85D-452B-B98F-38434B5C63B6}" type="pres">
      <dgm:prSet presAssocID="{D5A1AE17-8EB1-42B3-8539-8B1252F27636}" presName="arrowWedge1" presStyleLbl="fgSibTrans2D1" presStyleIdx="0" presStyleCnt="3"/>
      <dgm:spPr/>
    </dgm:pt>
    <dgm:pt modelId="{6102FFAB-2B78-416B-B457-FA5B10AC98CD}" type="pres">
      <dgm:prSet presAssocID="{1021D113-E96A-47C7-90C9-9352B18F0A95}" presName="arrowWedge2" presStyleLbl="fgSibTrans2D1" presStyleIdx="1" presStyleCnt="3"/>
      <dgm:spPr/>
    </dgm:pt>
    <dgm:pt modelId="{925D8B98-2825-4186-B57E-5180A4E9DCFB}" type="pres">
      <dgm:prSet presAssocID="{CCC4B035-A78D-42C9-A2B4-06B0B981C453}" presName="arrowWedge3" presStyleLbl="fgSibTrans2D1" presStyleIdx="2" presStyleCnt="3"/>
      <dgm:spPr/>
    </dgm:pt>
  </dgm:ptLst>
  <dgm:cxnLst>
    <dgm:cxn modelId="{02DBEE40-D896-4F93-A53B-931C15FA96AB}" type="presOf" srcId="{9FA28C0A-6FF3-4620-ACF5-E662DAED5E61}" destId="{8441FDEB-0451-479A-A69E-2098E5E2E9BE}" srcOrd="1" destOrd="0" presId="urn:microsoft.com/office/officeart/2005/8/layout/cycle8"/>
    <dgm:cxn modelId="{BF578642-0CB5-44C1-9B44-85D0606D8F85}" srcId="{B78C7C15-DD03-4B6D-A044-BDB8DF0B77A5}" destId="{96A82753-9867-493C-AFDB-33BE599F8439}" srcOrd="0" destOrd="0" parTransId="{9B704208-3C0F-47CA-A0C3-286504AC6F1D}" sibTransId="{D5A1AE17-8EB1-42B3-8539-8B1252F27636}"/>
    <dgm:cxn modelId="{CB76D56F-9CA3-45E4-A5B5-75768856F74E}" type="presOf" srcId="{B78C7C15-DD03-4B6D-A044-BDB8DF0B77A5}" destId="{0DD9C4BE-2681-404C-AA93-1B23A8BAD19C}" srcOrd="0" destOrd="0" presId="urn:microsoft.com/office/officeart/2005/8/layout/cycle8"/>
    <dgm:cxn modelId="{E8C7CD7F-85BA-41EB-94A6-96D6A6BD4CB6}" type="presOf" srcId="{9FA28C0A-6FF3-4620-ACF5-E662DAED5E61}" destId="{D1968989-3F6C-4B86-A459-26E845953CB2}" srcOrd="0" destOrd="0" presId="urn:microsoft.com/office/officeart/2005/8/layout/cycle8"/>
    <dgm:cxn modelId="{07074F89-CAF9-45B1-A0A9-CC1A0CF2A1D4}" srcId="{B78C7C15-DD03-4B6D-A044-BDB8DF0B77A5}" destId="{C87D8DAB-1831-4F17-BCE8-0C26F8F8C966}" srcOrd="2" destOrd="0" parTransId="{D96D1886-F588-459C-83FF-0CCD22825FB7}" sibTransId="{CCC4B035-A78D-42C9-A2B4-06B0B981C453}"/>
    <dgm:cxn modelId="{1A80F7AA-2445-4A1D-BDCA-A09B3917A650}" type="presOf" srcId="{96A82753-9867-493C-AFDB-33BE599F8439}" destId="{1D327C43-66B9-4D71-B040-5625A338D3D6}" srcOrd="1" destOrd="0" presId="urn:microsoft.com/office/officeart/2005/8/layout/cycle8"/>
    <dgm:cxn modelId="{ECB674B4-1EB9-4EFB-92F7-783BB331DD11}" type="presOf" srcId="{96A82753-9867-493C-AFDB-33BE599F8439}" destId="{F8023739-5D0B-41AC-AC19-E0B06FA77BE1}" srcOrd="0" destOrd="0" presId="urn:microsoft.com/office/officeart/2005/8/layout/cycle8"/>
    <dgm:cxn modelId="{4207D4BE-E559-4579-8681-57CF88DC3652}" type="presOf" srcId="{C87D8DAB-1831-4F17-BCE8-0C26F8F8C966}" destId="{F42890C5-D698-4D1C-94B5-D54C229882BC}" srcOrd="1" destOrd="0" presId="urn:microsoft.com/office/officeart/2005/8/layout/cycle8"/>
    <dgm:cxn modelId="{F7F427E6-1E1A-4491-8D38-E32CAFD455BF}" srcId="{B78C7C15-DD03-4B6D-A044-BDB8DF0B77A5}" destId="{9FA28C0A-6FF3-4620-ACF5-E662DAED5E61}" srcOrd="1" destOrd="0" parTransId="{1F0165C9-D71F-419D-B42C-033B7FBEF09C}" sibTransId="{1021D113-E96A-47C7-90C9-9352B18F0A95}"/>
    <dgm:cxn modelId="{7E6952FB-2C72-473C-9361-A5B00BA2830B}" type="presOf" srcId="{C87D8DAB-1831-4F17-BCE8-0C26F8F8C966}" destId="{E65462E2-9107-4EEE-9CF8-5B94C671F996}" srcOrd="0" destOrd="0" presId="urn:microsoft.com/office/officeart/2005/8/layout/cycle8"/>
    <dgm:cxn modelId="{19F9A2FA-BB74-45A6-83A6-E77C150A7ED6}" type="presParOf" srcId="{0DD9C4BE-2681-404C-AA93-1B23A8BAD19C}" destId="{F8023739-5D0B-41AC-AC19-E0B06FA77BE1}" srcOrd="0" destOrd="0" presId="urn:microsoft.com/office/officeart/2005/8/layout/cycle8"/>
    <dgm:cxn modelId="{A240CF3E-4265-46C5-8CFF-5F99DBA8F2CC}" type="presParOf" srcId="{0DD9C4BE-2681-404C-AA93-1B23A8BAD19C}" destId="{2FC4EFD9-539E-4051-89BC-1972AAE3A539}" srcOrd="1" destOrd="0" presId="urn:microsoft.com/office/officeart/2005/8/layout/cycle8"/>
    <dgm:cxn modelId="{DF791451-8681-4D76-AF48-52FA252E903B}" type="presParOf" srcId="{0DD9C4BE-2681-404C-AA93-1B23A8BAD19C}" destId="{9F85EC89-11CB-4274-82A7-B7194A86B1A3}" srcOrd="2" destOrd="0" presId="urn:microsoft.com/office/officeart/2005/8/layout/cycle8"/>
    <dgm:cxn modelId="{450E1376-DF9D-4298-9131-138B0F09E242}" type="presParOf" srcId="{0DD9C4BE-2681-404C-AA93-1B23A8BAD19C}" destId="{1D327C43-66B9-4D71-B040-5625A338D3D6}" srcOrd="3" destOrd="0" presId="urn:microsoft.com/office/officeart/2005/8/layout/cycle8"/>
    <dgm:cxn modelId="{D572E159-FCA2-42A8-9558-D31D667FA3DF}" type="presParOf" srcId="{0DD9C4BE-2681-404C-AA93-1B23A8BAD19C}" destId="{D1968989-3F6C-4B86-A459-26E845953CB2}" srcOrd="4" destOrd="0" presId="urn:microsoft.com/office/officeart/2005/8/layout/cycle8"/>
    <dgm:cxn modelId="{576AE569-52CA-454C-A076-FA143E1908E6}" type="presParOf" srcId="{0DD9C4BE-2681-404C-AA93-1B23A8BAD19C}" destId="{53DC2627-E5EB-4D32-9F5C-4C04240AA4C9}" srcOrd="5" destOrd="0" presId="urn:microsoft.com/office/officeart/2005/8/layout/cycle8"/>
    <dgm:cxn modelId="{52B8DF76-3320-4669-BA73-58B20917DB76}" type="presParOf" srcId="{0DD9C4BE-2681-404C-AA93-1B23A8BAD19C}" destId="{9096357F-5E43-4751-B529-3EE44A685E2C}" srcOrd="6" destOrd="0" presId="urn:microsoft.com/office/officeart/2005/8/layout/cycle8"/>
    <dgm:cxn modelId="{DF4F7A7B-1158-45EC-9920-A34E3B2A2022}" type="presParOf" srcId="{0DD9C4BE-2681-404C-AA93-1B23A8BAD19C}" destId="{8441FDEB-0451-479A-A69E-2098E5E2E9BE}" srcOrd="7" destOrd="0" presId="urn:microsoft.com/office/officeart/2005/8/layout/cycle8"/>
    <dgm:cxn modelId="{B0CFD6C9-2D0F-4B84-B7F6-8C7B7895799C}" type="presParOf" srcId="{0DD9C4BE-2681-404C-AA93-1B23A8BAD19C}" destId="{E65462E2-9107-4EEE-9CF8-5B94C671F996}" srcOrd="8" destOrd="0" presId="urn:microsoft.com/office/officeart/2005/8/layout/cycle8"/>
    <dgm:cxn modelId="{94951C11-0C6B-4438-9BBB-675B709F9160}" type="presParOf" srcId="{0DD9C4BE-2681-404C-AA93-1B23A8BAD19C}" destId="{793F165F-EABC-42FA-956C-08E40C18DD1C}" srcOrd="9" destOrd="0" presId="urn:microsoft.com/office/officeart/2005/8/layout/cycle8"/>
    <dgm:cxn modelId="{B815DED4-7224-43B1-84DC-3B0B7646C46F}" type="presParOf" srcId="{0DD9C4BE-2681-404C-AA93-1B23A8BAD19C}" destId="{0DFEB1F4-E4FD-4388-93A2-5AC758EB4794}" srcOrd="10" destOrd="0" presId="urn:microsoft.com/office/officeart/2005/8/layout/cycle8"/>
    <dgm:cxn modelId="{46315D73-ED4A-4A23-AF9E-8E4CC9CEB329}" type="presParOf" srcId="{0DD9C4BE-2681-404C-AA93-1B23A8BAD19C}" destId="{F42890C5-D698-4D1C-94B5-D54C229882BC}" srcOrd="11" destOrd="0" presId="urn:microsoft.com/office/officeart/2005/8/layout/cycle8"/>
    <dgm:cxn modelId="{C26D5B0C-6282-49E2-8DD0-6C5C9DEC0B06}" type="presParOf" srcId="{0DD9C4BE-2681-404C-AA93-1B23A8BAD19C}" destId="{EB1E148B-E85D-452B-B98F-38434B5C63B6}" srcOrd="12" destOrd="0" presId="urn:microsoft.com/office/officeart/2005/8/layout/cycle8"/>
    <dgm:cxn modelId="{1952B2F7-EBBC-4B82-AC7C-962478635B55}" type="presParOf" srcId="{0DD9C4BE-2681-404C-AA93-1B23A8BAD19C}" destId="{6102FFAB-2B78-416B-B457-FA5B10AC98CD}" srcOrd="13" destOrd="0" presId="urn:microsoft.com/office/officeart/2005/8/layout/cycle8"/>
    <dgm:cxn modelId="{5864B245-C64E-4270-B064-E520A215B46B}" type="presParOf" srcId="{0DD9C4BE-2681-404C-AA93-1B23A8BAD19C}" destId="{925D8B98-2825-4186-B57E-5180A4E9DCF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9AF5A-47CB-4DBB-B084-50465221A66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22CA31C-832C-4CF1-AE23-A514E2C1361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Task Entry (Module 1)</a:t>
          </a:r>
        </a:p>
      </dgm:t>
    </dgm:pt>
    <dgm:pt modelId="{0D189CF4-F74C-4DF3-8976-EFA71663BCE1}" type="parTrans" cxnId="{6B0758DC-9B73-4837-8B9E-DE95D8C447C1}">
      <dgm:prSet/>
      <dgm:spPr/>
      <dgm:t>
        <a:bodyPr/>
        <a:lstStyle/>
        <a:p>
          <a:endParaRPr lang="en-CA"/>
        </a:p>
      </dgm:t>
    </dgm:pt>
    <dgm:pt modelId="{DEBFFC3D-2AA6-4E3F-B933-636E46F462DC}" type="sibTrans" cxnId="{6B0758DC-9B73-4837-8B9E-DE95D8C447C1}">
      <dgm:prSet/>
      <dgm:spPr/>
      <dgm:t>
        <a:bodyPr/>
        <a:lstStyle/>
        <a:p>
          <a:endParaRPr lang="en-CA"/>
        </a:p>
      </dgm:t>
    </dgm:pt>
    <dgm:pt modelId="{0704BEE7-DA3B-40EF-A9E5-BBFCCFC39C7E}">
      <dgm:prSet phldrT="[Text]"/>
      <dgm:spPr/>
      <dgm:t>
        <a:bodyPr/>
        <a:lstStyle/>
        <a:p>
          <a:r>
            <a:rPr lang="en-CA" dirty="0"/>
            <a:t>Project Level Task</a:t>
          </a:r>
        </a:p>
      </dgm:t>
    </dgm:pt>
    <dgm:pt modelId="{7FC35E57-E861-4E16-A583-ACBBEB0DA49B}" type="parTrans" cxnId="{5DEF4E7B-5096-4817-9836-B961A3E419B5}">
      <dgm:prSet/>
      <dgm:spPr/>
      <dgm:t>
        <a:bodyPr/>
        <a:lstStyle/>
        <a:p>
          <a:endParaRPr lang="en-CA"/>
        </a:p>
      </dgm:t>
    </dgm:pt>
    <dgm:pt modelId="{9A60D288-F06E-40B9-833F-2DFF1C923DE1}" type="sibTrans" cxnId="{5DEF4E7B-5096-4817-9836-B961A3E419B5}">
      <dgm:prSet/>
      <dgm:spPr/>
      <dgm:t>
        <a:bodyPr/>
        <a:lstStyle/>
        <a:p>
          <a:endParaRPr lang="en-CA"/>
        </a:p>
      </dgm:t>
    </dgm:pt>
    <dgm:pt modelId="{57C66D3C-8120-4CCC-A323-0E2B3D56F5FB}">
      <dgm:prSet phldrT="[Text]"/>
      <dgm:spPr>
        <a:gradFill flip="none" rotWithShape="1">
          <a:gsLst>
            <a:gs pos="0">
              <a:srgbClr val="0070C0"/>
            </a:gs>
            <a:gs pos="54000">
              <a:srgbClr val="4F81BD"/>
            </a:gs>
            <a:gs pos="61000">
              <a:srgbClr val="92D050"/>
            </a:gs>
            <a:gs pos="100000">
              <a:srgbClr val="92D050"/>
            </a:gs>
          </a:gsLst>
          <a:lin ang="0" scaled="1"/>
          <a:tileRect/>
        </a:gradFill>
      </dgm:spPr>
      <dgm:t>
        <a:bodyPr/>
        <a:lstStyle/>
        <a:p>
          <a:r>
            <a:rPr lang="en-CA" dirty="0"/>
            <a:t>Task Logic (Module 1 &amp; 2)</a:t>
          </a:r>
        </a:p>
      </dgm:t>
    </dgm:pt>
    <dgm:pt modelId="{9AE652E5-1D4A-4202-94E3-AF02CC9AEA1E}" type="parTrans" cxnId="{CAE07477-D2E5-433C-8C54-E2DFAD0A22BB}">
      <dgm:prSet/>
      <dgm:spPr/>
      <dgm:t>
        <a:bodyPr/>
        <a:lstStyle/>
        <a:p>
          <a:endParaRPr lang="en-CA"/>
        </a:p>
      </dgm:t>
    </dgm:pt>
    <dgm:pt modelId="{E06A712B-90AD-437B-9814-8792EE7C8099}" type="sibTrans" cxnId="{CAE07477-D2E5-433C-8C54-E2DFAD0A22BB}">
      <dgm:prSet/>
      <dgm:spPr/>
      <dgm:t>
        <a:bodyPr/>
        <a:lstStyle/>
        <a:p>
          <a:endParaRPr lang="en-CA"/>
        </a:p>
      </dgm:t>
    </dgm:pt>
    <dgm:pt modelId="{E63A0C5D-5CDF-47C7-9F80-3E82009EE026}">
      <dgm:prSet phldrT="[Text]"/>
      <dgm:spPr/>
      <dgm:t>
        <a:bodyPr/>
        <a:lstStyle/>
        <a:p>
          <a:pPr>
            <a:buNone/>
          </a:pPr>
          <a:r>
            <a:rPr lang="en-CA" dirty="0"/>
            <a:t>What order are the activities (tasks)?</a:t>
          </a:r>
        </a:p>
      </dgm:t>
    </dgm:pt>
    <dgm:pt modelId="{84F8C03F-AF4F-4485-927F-BA9EBCC718F9}" type="parTrans" cxnId="{BC6D8F22-9075-4E0C-AD48-8DDF1C8EFD2E}">
      <dgm:prSet/>
      <dgm:spPr/>
      <dgm:t>
        <a:bodyPr/>
        <a:lstStyle/>
        <a:p>
          <a:endParaRPr lang="en-CA"/>
        </a:p>
      </dgm:t>
    </dgm:pt>
    <dgm:pt modelId="{503C8BC6-93E5-4B2B-A037-A97157D275DB}" type="sibTrans" cxnId="{BC6D8F22-9075-4E0C-AD48-8DDF1C8EFD2E}">
      <dgm:prSet/>
      <dgm:spPr/>
      <dgm:t>
        <a:bodyPr/>
        <a:lstStyle/>
        <a:p>
          <a:endParaRPr lang="en-CA"/>
        </a:p>
      </dgm:t>
    </dgm:pt>
    <dgm:pt modelId="{58CEA43F-9746-4E04-A1C5-C6BB1010D358}">
      <dgm:prSet phldrT="[Text]"/>
      <dgm:spPr>
        <a:solidFill>
          <a:srgbClr val="92D050"/>
        </a:solidFill>
      </dgm:spPr>
      <dgm:t>
        <a:bodyPr/>
        <a:lstStyle/>
        <a:p>
          <a:r>
            <a:rPr lang="en-CA" dirty="0"/>
            <a:t>Task Constraints (Module 2)</a:t>
          </a:r>
        </a:p>
      </dgm:t>
    </dgm:pt>
    <dgm:pt modelId="{DA3491C6-E167-499A-954C-A82724AECB25}" type="parTrans" cxnId="{5FF7D7F0-AE24-423B-8898-5BFC2D4FFA31}">
      <dgm:prSet/>
      <dgm:spPr/>
      <dgm:t>
        <a:bodyPr/>
        <a:lstStyle/>
        <a:p>
          <a:endParaRPr lang="en-CA"/>
        </a:p>
      </dgm:t>
    </dgm:pt>
    <dgm:pt modelId="{B96D4D63-4FBD-4504-BDD0-4C406181115D}" type="sibTrans" cxnId="{5FF7D7F0-AE24-423B-8898-5BFC2D4FFA31}">
      <dgm:prSet/>
      <dgm:spPr/>
      <dgm:t>
        <a:bodyPr/>
        <a:lstStyle/>
        <a:p>
          <a:endParaRPr lang="en-CA"/>
        </a:p>
      </dgm:t>
    </dgm:pt>
    <dgm:pt modelId="{74708C11-FE25-4105-A7CD-763B3DF9E827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/>
            <a:t>Resource Creation and Allocation (Module 3)</a:t>
          </a:r>
        </a:p>
      </dgm:t>
    </dgm:pt>
    <dgm:pt modelId="{EAF9FF6F-1287-47B8-9049-7357A6FCBACA}" type="parTrans" cxnId="{629FAF77-8E76-4133-971F-BB333D10EB9A}">
      <dgm:prSet/>
      <dgm:spPr/>
      <dgm:t>
        <a:bodyPr/>
        <a:lstStyle/>
        <a:p>
          <a:endParaRPr lang="en-CA"/>
        </a:p>
      </dgm:t>
    </dgm:pt>
    <dgm:pt modelId="{C2EA9972-0D02-4FDB-A561-51FA2472D83F}" type="sibTrans" cxnId="{629FAF77-8E76-4133-971F-BB333D10EB9A}">
      <dgm:prSet/>
      <dgm:spPr/>
      <dgm:t>
        <a:bodyPr/>
        <a:lstStyle/>
        <a:p>
          <a:endParaRPr lang="en-CA"/>
        </a:p>
      </dgm:t>
    </dgm:pt>
    <dgm:pt modelId="{E70D880B-05F0-45C2-96BB-4879F929B0C6}">
      <dgm:prSet phldrT="[Text]"/>
      <dgm:spPr>
        <a:solidFill>
          <a:srgbClr val="FF0000"/>
        </a:solidFill>
      </dgm:spPr>
      <dgm:t>
        <a:bodyPr/>
        <a:lstStyle/>
        <a:p>
          <a:r>
            <a:rPr lang="en-CA" dirty="0"/>
            <a:t>Schedule Balancing (Module 5 &amp; 6)</a:t>
          </a:r>
        </a:p>
      </dgm:t>
    </dgm:pt>
    <dgm:pt modelId="{6FF08167-1628-477A-B1F0-A7B44E34522D}" type="parTrans" cxnId="{A35267B6-431A-41E5-88A6-077209045B44}">
      <dgm:prSet/>
      <dgm:spPr/>
      <dgm:t>
        <a:bodyPr/>
        <a:lstStyle/>
        <a:p>
          <a:endParaRPr lang="en-CA"/>
        </a:p>
      </dgm:t>
    </dgm:pt>
    <dgm:pt modelId="{DF62A870-947C-44F4-9EA8-B49A592E73D8}" type="sibTrans" cxnId="{A35267B6-431A-41E5-88A6-077209045B44}">
      <dgm:prSet/>
      <dgm:spPr/>
      <dgm:t>
        <a:bodyPr/>
        <a:lstStyle/>
        <a:p>
          <a:endParaRPr lang="en-CA"/>
        </a:p>
      </dgm:t>
    </dgm:pt>
    <dgm:pt modelId="{9B602911-9123-49BE-9755-0B3D883C85A9}">
      <dgm:prSet phldrT="[Text]"/>
      <dgm:spPr/>
      <dgm:t>
        <a:bodyPr/>
        <a:lstStyle/>
        <a:p>
          <a:r>
            <a:rPr lang="en-CA" dirty="0"/>
            <a:t>Triple Constraint Management</a:t>
          </a:r>
        </a:p>
      </dgm:t>
    </dgm:pt>
    <dgm:pt modelId="{84E4CD38-A6E0-4897-9A02-18C929245100}" type="parTrans" cxnId="{7BEDD0D7-95E8-4B61-9856-AF9FAF03F961}">
      <dgm:prSet/>
      <dgm:spPr/>
      <dgm:t>
        <a:bodyPr/>
        <a:lstStyle/>
        <a:p>
          <a:endParaRPr lang="en-CA"/>
        </a:p>
      </dgm:t>
    </dgm:pt>
    <dgm:pt modelId="{141A0722-248E-4454-88D9-8997A2138A5D}" type="sibTrans" cxnId="{7BEDD0D7-95E8-4B61-9856-AF9FAF03F961}">
      <dgm:prSet/>
      <dgm:spPr/>
      <dgm:t>
        <a:bodyPr/>
        <a:lstStyle/>
        <a:p>
          <a:endParaRPr lang="en-CA"/>
        </a:p>
      </dgm:t>
    </dgm:pt>
    <dgm:pt modelId="{4C016162-817A-4019-AF91-565591E2408B}">
      <dgm:prSet phldrT="[Text]"/>
      <dgm:spPr/>
      <dgm:t>
        <a:bodyPr/>
        <a:lstStyle/>
        <a:p>
          <a:r>
            <a:rPr lang="en-CA" dirty="0"/>
            <a:t>Sub-Deliverables</a:t>
          </a:r>
        </a:p>
      </dgm:t>
    </dgm:pt>
    <dgm:pt modelId="{33FE53E1-ABA9-4B45-A407-8EDE3D36FE17}" type="parTrans" cxnId="{C5BA2890-3DE2-448D-9E21-27A1777C6D01}">
      <dgm:prSet/>
      <dgm:spPr/>
      <dgm:t>
        <a:bodyPr/>
        <a:lstStyle/>
        <a:p>
          <a:endParaRPr lang="en-CA"/>
        </a:p>
      </dgm:t>
    </dgm:pt>
    <dgm:pt modelId="{0A4726D1-2A0C-4926-B8B7-EDC8D7DAF283}" type="sibTrans" cxnId="{C5BA2890-3DE2-448D-9E21-27A1777C6D01}">
      <dgm:prSet/>
      <dgm:spPr/>
      <dgm:t>
        <a:bodyPr/>
        <a:lstStyle/>
        <a:p>
          <a:endParaRPr lang="en-CA"/>
        </a:p>
      </dgm:t>
    </dgm:pt>
    <dgm:pt modelId="{C0B6A404-431B-411F-9E88-1465F6A1F49C}">
      <dgm:prSet phldrT="[Text]"/>
      <dgm:spPr/>
      <dgm:t>
        <a:bodyPr/>
        <a:lstStyle/>
        <a:p>
          <a:r>
            <a:rPr lang="en-CA" dirty="0"/>
            <a:t>Work Packages/Products</a:t>
          </a:r>
        </a:p>
      </dgm:t>
    </dgm:pt>
    <dgm:pt modelId="{1E500FD6-0F14-46BB-B3DB-6D8401654FB4}" type="parTrans" cxnId="{F98943C9-44A3-4D6A-9B4A-ACD7124859A1}">
      <dgm:prSet/>
      <dgm:spPr/>
      <dgm:t>
        <a:bodyPr/>
        <a:lstStyle/>
        <a:p>
          <a:endParaRPr lang="en-CA"/>
        </a:p>
      </dgm:t>
    </dgm:pt>
    <dgm:pt modelId="{5B0F6461-E27C-4EAC-9C14-7854CF126BA2}" type="sibTrans" cxnId="{F98943C9-44A3-4D6A-9B4A-ACD7124859A1}">
      <dgm:prSet/>
      <dgm:spPr/>
      <dgm:t>
        <a:bodyPr/>
        <a:lstStyle/>
        <a:p>
          <a:endParaRPr lang="en-CA"/>
        </a:p>
      </dgm:t>
    </dgm:pt>
    <dgm:pt modelId="{43067802-3C88-44CA-9432-967005859564}">
      <dgm:prSet phldrT="[Text]"/>
      <dgm:spPr/>
      <dgm:t>
        <a:bodyPr/>
        <a:lstStyle/>
        <a:p>
          <a:r>
            <a:rPr lang="en-CA" dirty="0"/>
            <a:t>Activities</a:t>
          </a:r>
        </a:p>
      </dgm:t>
    </dgm:pt>
    <dgm:pt modelId="{73DDC339-98F6-4D3E-8F7E-F88063FBBC37}" type="parTrans" cxnId="{0B238B6A-4CF8-4863-9A93-D1501EC8D9D2}">
      <dgm:prSet/>
      <dgm:spPr/>
      <dgm:t>
        <a:bodyPr/>
        <a:lstStyle/>
        <a:p>
          <a:endParaRPr lang="en-CA"/>
        </a:p>
      </dgm:t>
    </dgm:pt>
    <dgm:pt modelId="{96B5D5CB-7014-4C7B-BD81-AA1E1B5D6CAC}" type="sibTrans" cxnId="{0B238B6A-4CF8-4863-9A93-D1501EC8D9D2}">
      <dgm:prSet/>
      <dgm:spPr/>
      <dgm:t>
        <a:bodyPr/>
        <a:lstStyle/>
        <a:p>
          <a:endParaRPr lang="en-CA"/>
        </a:p>
      </dgm:t>
    </dgm:pt>
    <dgm:pt modelId="{CA854035-49A1-416E-A0F9-441F0BF4936E}">
      <dgm:prSet phldrT="[Text]"/>
      <dgm:spPr/>
      <dgm:t>
        <a:bodyPr/>
        <a:lstStyle/>
        <a:p>
          <a:r>
            <a:rPr lang="en-CA" dirty="0"/>
            <a:t>Milestones</a:t>
          </a:r>
        </a:p>
      </dgm:t>
    </dgm:pt>
    <dgm:pt modelId="{41BDDC72-D735-44E1-81AC-62C6BC70076D}" type="parTrans" cxnId="{600B79A6-6B80-4F39-A6D1-8488A7C1BA26}">
      <dgm:prSet/>
      <dgm:spPr/>
      <dgm:t>
        <a:bodyPr/>
        <a:lstStyle/>
        <a:p>
          <a:endParaRPr lang="en-CA"/>
        </a:p>
      </dgm:t>
    </dgm:pt>
    <dgm:pt modelId="{3987F660-9A00-4B84-B779-1642C051CA39}" type="sibTrans" cxnId="{600B79A6-6B80-4F39-A6D1-8488A7C1BA26}">
      <dgm:prSet/>
      <dgm:spPr/>
      <dgm:t>
        <a:bodyPr/>
        <a:lstStyle/>
        <a:p>
          <a:endParaRPr lang="en-CA"/>
        </a:p>
      </dgm:t>
    </dgm:pt>
    <dgm:pt modelId="{94278367-2B23-464C-A7E5-1F4FE65C27A7}">
      <dgm:prSet phldrT="[Text]"/>
      <dgm:spPr/>
      <dgm:t>
        <a:bodyPr/>
        <a:lstStyle/>
        <a:p>
          <a:r>
            <a:rPr lang="en-CA" dirty="0"/>
            <a:t>Support Activities (Meetings)</a:t>
          </a:r>
        </a:p>
      </dgm:t>
    </dgm:pt>
    <dgm:pt modelId="{04EA0EF5-7C5E-4684-894E-8B63D023F199}" type="parTrans" cxnId="{28BA7581-6913-4DB3-9A63-9998ECE3FC0D}">
      <dgm:prSet/>
      <dgm:spPr/>
      <dgm:t>
        <a:bodyPr/>
        <a:lstStyle/>
        <a:p>
          <a:endParaRPr lang="en-CA"/>
        </a:p>
      </dgm:t>
    </dgm:pt>
    <dgm:pt modelId="{7073809C-B64A-43BD-9A65-F55F93436B1D}" type="sibTrans" cxnId="{28BA7581-6913-4DB3-9A63-9998ECE3FC0D}">
      <dgm:prSet/>
      <dgm:spPr/>
      <dgm:t>
        <a:bodyPr/>
        <a:lstStyle/>
        <a:p>
          <a:endParaRPr lang="en-CA"/>
        </a:p>
      </dgm:t>
    </dgm:pt>
    <dgm:pt modelId="{E65670E9-1CCA-4651-8D5D-467EEB279588}">
      <dgm:prSet phldrT="[Text]"/>
      <dgm:spPr/>
      <dgm:t>
        <a:bodyPr/>
        <a:lstStyle/>
        <a:p>
          <a:pPr>
            <a:buNone/>
          </a:pPr>
          <a:r>
            <a:rPr lang="en-CA" dirty="0"/>
            <a:t>Task Relationships:</a:t>
          </a:r>
        </a:p>
        <a:p>
          <a:pPr>
            <a:buFont typeface="Arial" panose="020B0604020202020204" pitchFamily="34" charset="0"/>
            <a:buChar char="•"/>
          </a:pPr>
          <a:r>
            <a:rPr lang="en-CA" dirty="0"/>
            <a:t>- What task is next?</a:t>
          </a:r>
        </a:p>
        <a:p>
          <a:pPr>
            <a:buFont typeface="Arial" panose="020B0604020202020204" pitchFamily="34" charset="0"/>
            <a:buChar char="•"/>
          </a:pPr>
          <a:r>
            <a:rPr lang="en-CA" dirty="0"/>
            <a:t>- What task are we waiting for?</a:t>
          </a:r>
        </a:p>
      </dgm:t>
    </dgm:pt>
    <dgm:pt modelId="{8B23C4E6-6E75-4FE5-816F-66950C3FEF58}" type="parTrans" cxnId="{577ABE28-05EE-4F6F-B1E7-C5B246B5A910}">
      <dgm:prSet/>
      <dgm:spPr/>
      <dgm:t>
        <a:bodyPr/>
        <a:lstStyle/>
        <a:p>
          <a:endParaRPr lang="en-CA"/>
        </a:p>
      </dgm:t>
    </dgm:pt>
    <dgm:pt modelId="{B06D4C83-8F3A-4C5D-B9EE-119DCC7B3241}" type="sibTrans" cxnId="{577ABE28-05EE-4F6F-B1E7-C5B246B5A910}">
      <dgm:prSet/>
      <dgm:spPr/>
      <dgm:t>
        <a:bodyPr/>
        <a:lstStyle/>
        <a:p>
          <a:endParaRPr lang="en-CA"/>
        </a:p>
      </dgm:t>
    </dgm:pt>
    <dgm:pt modelId="{7C5946D5-691A-45B6-B5DA-83E3942DEAE9}">
      <dgm:prSet phldrT="[Text]"/>
      <dgm:spPr/>
      <dgm:t>
        <a:bodyPr/>
        <a:lstStyle/>
        <a:p>
          <a:pPr>
            <a:buNone/>
          </a:pPr>
          <a:r>
            <a:rPr lang="en-CA" dirty="0"/>
            <a:t>Is there a delay before next task</a:t>
          </a:r>
        </a:p>
      </dgm:t>
    </dgm:pt>
    <dgm:pt modelId="{4613ED67-6264-4E28-8AD3-9CB6F2B677FE}" type="parTrans" cxnId="{AF70EFF1-ED47-4EA7-A980-BD3EC15CA1D3}">
      <dgm:prSet/>
      <dgm:spPr/>
      <dgm:t>
        <a:bodyPr/>
        <a:lstStyle/>
        <a:p>
          <a:endParaRPr lang="en-CA"/>
        </a:p>
      </dgm:t>
    </dgm:pt>
    <dgm:pt modelId="{1E4326EC-0CEB-46F9-AD8E-8B59A9882C25}" type="sibTrans" cxnId="{AF70EFF1-ED47-4EA7-A980-BD3EC15CA1D3}">
      <dgm:prSet/>
      <dgm:spPr/>
      <dgm:t>
        <a:bodyPr/>
        <a:lstStyle/>
        <a:p>
          <a:endParaRPr lang="en-CA"/>
        </a:p>
      </dgm:t>
    </dgm:pt>
    <dgm:pt modelId="{20F5D4D3-A511-488E-9A46-527016274A10}">
      <dgm:prSet phldrT="[Text]"/>
      <dgm:spPr/>
      <dgm:t>
        <a:bodyPr/>
        <a:lstStyle/>
        <a:p>
          <a:r>
            <a:rPr lang="en-CA" dirty="0"/>
            <a:t>What must happen on a particular date?</a:t>
          </a:r>
        </a:p>
      </dgm:t>
    </dgm:pt>
    <dgm:pt modelId="{FB4F3FAE-5CCF-478A-8A63-183B7F612B62}" type="parTrans" cxnId="{BFE3BF90-CFB6-4F7B-B9C5-C3B56AFE3201}">
      <dgm:prSet/>
      <dgm:spPr/>
      <dgm:t>
        <a:bodyPr/>
        <a:lstStyle/>
        <a:p>
          <a:endParaRPr lang="en-CA"/>
        </a:p>
      </dgm:t>
    </dgm:pt>
    <dgm:pt modelId="{B02EFE31-DECE-48C7-9CDF-6008FCA19DAA}" type="sibTrans" cxnId="{BFE3BF90-CFB6-4F7B-B9C5-C3B56AFE3201}">
      <dgm:prSet/>
      <dgm:spPr/>
      <dgm:t>
        <a:bodyPr/>
        <a:lstStyle/>
        <a:p>
          <a:endParaRPr lang="en-CA"/>
        </a:p>
      </dgm:t>
    </dgm:pt>
    <dgm:pt modelId="{A90ED7D0-B934-4BDF-9624-DD9555E521EF}">
      <dgm:prSet phldrT="[Text]"/>
      <dgm:spPr/>
      <dgm:t>
        <a:bodyPr/>
        <a:lstStyle/>
        <a:p>
          <a:r>
            <a:rPr lang="en-CA" dirty="0"/>
            <a:t>What must happen before/after a date</a:t>
          </a:r>
        </a:p>
      </dgm:t>
    </dgm:pt>
    <dgm:pt modelId="{F61C427A-95B1-495E-BC68-889082E88E51}" type="parTrans" cxnId="{C213316E-08C5-470A-8D2C-3A8FE431BD99}">
      <dgm:prSet/>
      <dgm:spPr/>
      <dgm:t>
        <a:bodyPr/>
        <a:lstStyle/>
        <a:p>
          <a:endParaRPr lang="en-CA"/>
        </a:p>
      </dgm:t>
    </dgm:pt>
    <dgm:pt modelId="{6B0D338D-82E6-45E4-8CFF-89F84C29DDBA}" type="sibTrans" cxnId="{C213316E-08C5-470A-8D2C-3A8FE431BD99}">
      <dgm:prSet/>
      <dgm:spPr/>
      <dgm:t>
        <a:bodyPr/>
        <a:lstStyle/>
        <a:p>
          <a:endParaRPr lang="en-CA"/>
        </a:p>
      </dgm:t>
    </dgm:pt>
    <dgm:pt modelId="{04548ADC-B021-45CE-8B90-DF42E171464F}">
      <dgm:prSet phldrT="[Text]"/>
      <dgm:spPr/>
      <dgm:t>
        <a:bodyPr/>
        <a:lstStyle/>
        <a:p>
          <a:r>
            <a:rPr lang="en-CA" dirty="0"/>
            <a:t>When should I finish this task</a:t>
          </a:r>
        </a:p>
      </dgm:t>
    </dgm:pt>
    <dgm:pt modelId="{E0609752-3A33-4322-9740-5C1B22EB8DCB}" type="parTrans" cxnId="{7310CAA5-5316-4814-916C-E91EBEF07482}">
      <dgm:prSet/>
      <dgm:spPr/>
      <dgm:t>
        <a:bodyPr/>
        <a:lstStyle/>
        <a:p>
          <a:endParaRPr lang="en-CA"/>
        </a:p>
      </dgm:t>
    </dgm:pt>
    <dgm:pt modelId="{F7DF6094-9951-405E-AFC4-02B8E14DF8BA}" type="sibTrans" cxnId="{7310CAA5-5316-4814-916C-E91EBEF07482}">
      <dgm:prSet/>
      <dgm:spPr/>
      <dgm:t>
        <a:bodyPr/>
        <a:lstStyle/>
        <a:p>
          <a:endParaRPr lang="en-CA"/>
        </a:p>
      </dgm:t>
    </dgm:pt>
    <dgm:pt modelId="{2F99A0DC-B9A0-45CE-9510-ED4CEE7F2FC4}">
      <dgm:prSet phldrT="[Text]"/>
      <dgm:spPr/>
      <dgm:t>
        <a:bodyPr/>
        <a:lstStyle/>
        <a:p>
          <a:r>
            <a:rPr lang="en-CA" dirty="0"/>
            <a:t>What People (work) resources</a:t>
          </a:r>
        </a:p>
      </dgm:t>
    </dgm:pt>
    <dgm:pt modelId="{27B745EF-66FF-4686-BF04-34508115E51E}" type="parTrans" cxnId="{E5A09F7C-29AE-4289-BD28-8B4C1800EE05}">
      <dgm:prSet/>
      <dgm:spPr/>
      <dgm:t>
        <a:bodyPr/>
        <a:lstStyle/>
        <a:p>
          <a:endParaRPr lang="en-CA"/>
        </a:p>
      </dgm:t>
    </dgm:pt>
    <dgm:pt modelId="{D4409A49-D689-4F0B-829C-37C932F9D080}" type="sibTrans" cxnId="{E5A09F7C-29AE-4289-BD28-8B4C1800EE05}">
      <dgm:prSet/>
      <dgm:spPr/>
      <dgm:t>
        <a:bodyPr/>
        <a:lstStyle/>
        <a:p>
          <a:endParaRPr lang="en-CA"/>
        </a:p>
      </dgm:t>
    </dgm:pt>
    <dgm:pt modelId="{7E59859A-6AA6-4F3F-B46E-F868813BFC22}">
      <dgm:prSet phldrT="[Text]"/>
      <dgm:spPr/>
      <dgm:t>
        <a:bodyPr/>
        <a:lstStyle/>
        <a:p>
          <a:r>
            <a:rPr lang="en-CA" dirty="0"/>
            <a:t>What machines (work)</a:t>
          </a:r>
        </a:p>
      </dgm:t>
    </dgm:pt>
    <dgm:pt modelId="{C5E5B857-110F-471E-96F3-D0C31382661D}" type="parTrans" cxnId="{A54B847F-34C6-4B9E-98D5-B5191324A610}">
      <dgm:prSet/>
      <dgm:spPr/>
      <dgm:t>
        <a:bodyPr/>
        <a:lstStyle/>
        <a:p>
          <a:endParaRPr lang="en-CA"/>
        </a:p>
      </dgm:t>
    </dgm:pt>
    <dgm:pt modelId="{B7C63543-2098-4ABC-B184-74AD4F6F75FE}" type="sibTrans" cxnId="{A54B847F-34C6-4B9E-98D5-B5191324A610}">
      <dgm:prSet/>
      <dgm:spPr/>
      <dgm:t>
        <a:bodyPr/>
        <a:lstStyle/>
        <a:p>
          <a:endParaRPr lang="en-CA"/>
        </a:p>
      </dgm:t>
    </dgm:pt>
    <dgm:pt modelId="{F12DF24A-B139-4080-AEB1-B3621A59323A}">
      <dgm:prSet phldrT="[Text]"/>
      <dgm:spPr/>
      <dgm:t>
        <a:bodyPr/>
        <a:lstStyle/>
        <a:p>
          <a:r>
            <a:rPr lang="en-CA" dirty="0"/>
            <a:t>What materials (materials)</a:t>
          </a:r>
        </a:p>
      </dgm:t>
    </dgm:pt>
    <dgm:pt modelId="{2F9DFB67-0469-41DA-806C-AC4CC220F742}" type="parTrans" cxnId="{CB6C8899-4F93-4CEC-BBDC-E02C2A684136}">
      <dgm:prSet/>
      <dgm:spPr/>
      <dgm:t>
        <a:bodyPr/>
        <a:lstStyle/>
        <a:p>
          <a:endParaRPr lang="en-CA"/>
        </a:p>
      </dgm:t>
    </dgm:pt>
    <dgm:pt modelId="{ECFDF8C0-40AE-4EA9-B7F6-82E8FE37D65B}" type="sibTrans" cxnId="{CB6C8899-4F93-4CEC-BBDC-E02C2A684136}">
      <dgm:prSet/>
      <dgm:spPr/>
      <dgm:t>
        <a:bodyPr/>
        <a:lstStyle/>
        <a:p>
          <a:endParaRPr lang="en-CA"/>
        </a:p>
      </dgm:t>
    </dgm:pt>
    <dgm:pt modelId="{E3869115-5010-43DD-8BC1-4005A6BC3558}">
      <dgm:prSet phldrT="[Text]"/>
      <dgm:spPr/>
      <dgm:t>
        <a:bodyPr/>
        <a:lstStyle/>
        <a:p>
          <a:r>
            <a:rPr lang="en-CA" dirty="0"/>
            <a:t>What extra costs (costs)</a:t>
          </a:r>
        </a:p>
      </dgm:t>
    </dgm:pt>
    <dgm:pt modelId="{F29C93F0-C6F4-4040-B361-4A8F07C6C540}" type="parTrans" cxnId="{721CB5FC-91B8-40D9-9408-33F45CA31EC7}">
      <dgm:prSet/>
      <dgm:spPr/>
      <dgm:t>
        <a:bodyPr/>
        <a:lstStyle/>
        <a:p>
          <a:endParaRPr lang="en-CA"/>
        </a:p>
      </dgm:t>
    </dgm:pt>
    <dgm:pt modelId="{287EC852-FE9B-4996-8C9A-0D9DA3EAA0E6}" type="sibTrans" cxnId="{721CB5FC-91B8-40D9-9408-33F45CA31EC7}">
      <dgm:prSet/>
      <dgm:spPr/>
      <dgm:t>
        <a:bodyPr/>
        <a:lstStyle/>
        <a:p>
          <a:endParaRPr lang="en-CA"/>
        </a:p>
      </dgm:t>
    </dgm:pt>
    <dgm:pt modelId="{0293D1A7-BFBD-4DB9-8E2F-5E8BF96DF4B6}">
      <dgm:prSet phldrT="[Text]"/>
      <dgm:spPr/>
      <dgm:t>
        <a:bodyPr/>
        <a:lstStyle/>
        <a:p>
          <a:r>
            <a:rPr lang="en-CA" dirty="0"/>
            <a:t>Overallocation of resources removed</a:t>
          </a:r>
        </a:p>
      </dgm:t>
    </dgm:pt>
    <dgm:pt modelId="{894406B9-BD04-4F42-9009-6E7628177920}" type="parTrans" cxnId="{8B6AE85D-357D-4B1C-8189-00A7241B3187}">
      <dgm:prSet/>
      <dgm:spPr/>
      <dgm:t>
        <a:bodyPr/>
        <a:lstStyle/>
        <a:p>
          <a:endParaRPr lang="en-CA"/>
        </a:p>
      </dgm:t>
    </dgm:pt>
    <dgm:pt modelId="{6D860C7F-F190-4740-842C-D6C5F461B9F8}" type="sibTrans" cxnId="{8B6AE85D-357D-4B1C-8189-00A7241B3187}">
      <dgm:prSet/>
      <dgm:spPr/>
      <dgm:t>
        <a:bodyPr/>
        <a:lstStyle/>
        <a:p>
          <a:endParaRPr lang="en-CA"/>
        </a:p>
      </dgm:t>
    </dgm:pt>
    <dgm:pt modelId="{B80ED276-0024-40A1-BE84-5B1F045AB944}">
      <dgm:prSet phldrT="[Text]"/>
      <dgm:spPr/>
      <dgm:t>
        <a:bodyPr/>
        <a:lstStyle/>
        <a:p>
          <a:r>
            <a:rPr lang="en-CA" dirty="0"/>
            <a:t>Schedule dates met</a:t>
          </a:r>
        </a:p>
      </dgm:t>
    </dgm:pt>
    <dgm:pt modelId="{6C81A02A-30C2-4E9C-8264-5BCBD88E2BF8}" type="parTrans" cxnId="{20E25521-D15E-40B7-9863-A9F30C637C33}">
      <dgm:prSet/>
      <dgm:spPr/>
      <dgm:t>
        <a:bodyPr/>
        <a:lstStyle/>
        <a:p>
          <a:endParaRPr lang="en-CA"/>
        </a:p>
      </dgm:t>
    </dgm:pt>
    <dgm:pt modelId="{820EF4ED-56C0-4A39-97EA-27DC316CCD94}" type="sibTrans" cxnId="{20E25521-D15E-40B7-9863-A9F30C637C33}">
      <dgm:prSet/>
      <dgm:spPr/>
      <dgm:t>
        <a:bodyPr/>
        <a:lstStyle/>
        <a:p>
          <a:endParaRPr lang="en-CA"/>
        </a:p>
      </dgm:t>
    </dgm:pt>
    <dgm:pt modelId="{24E18D56-F92F-474E-B3CF-2753F00D06D1}">
      <dgm:prSet phldrT="[Text]"/>
      <dgm:spPr/>
      <dgm:t>
        <a:bodyPr/>
        <a:lstStyle/>
        <a:p>
          <a:r>
            <a:rPr lang="en-CA" dirty="0"/>
            <a:t>Cost Constraints met</a:t>
          </a:r>
        </a:p>
      </dgm:t>
    </dgm:pt>
    <dgm:pt modelId="{805952A2-8EC1-4D26-9E2D-4F5D643D1FEA}" type="parTrans" cxnId="{2E91E336-8266-494E-AC7D-06038C9363B0}">
      <dgm:prSet/>
      <dgm:spPr/>
      <dgm:t>
        <a:bodyPr/>
        <a:lstStyle/>
        <a:p>
          <a:endParaRPr lang="en-CA"/>
        </a:p>
      </dgm:t>
    </dgm:pt>
    <dgm:pt modelId="{A22876F9-A556-4C9F-AA8D-9E6CDF69735B}" type="sibTrans" cxnId="{2E91E336-8266-494E-AC7D-06038C9363B0}">
      <dgm:prSet/>
      <dgm:spPr/>
      <dgm:t>
        <a:bodyPr/>
        <a:lstStyle/>
        <a:p>
          <a:endParaRPr lang="en-CA"/>
        </a:p>
      </dgm:t>
    </dgm:pt>
    <dgm:pt modelId="{6A585797-C773-40CA-93D3-F54EDAB2ECE5}" type="pres">
      <dgm:prSet presAssocID="{4949AF5A-47CB-4DBB-B084-50465221A66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178267F-161E-4232-A56C-8E022EB613B3}" type="pres">
      <dgm:prSet presAssocID="{122CA31C-832C-4CF1-AE23-A514E2C13610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21139F65-F627-4840-8993-B88546DFA227}" type="pres">
      <dgm:prSet presAssocID="{122CA31C-832C-4CF1-AE23-A514E2C13610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E91C83C5-3998-4116-89F0-BDB046B19AEB}" type="pres">
      <dgm:prSet presAssocID="{57C66D3C-8120-4CCC-A323-0E2B3D56F5FB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76109281-94D8-4921-B87E-DC7E86087A51}" type="pres">
      <dgm:prSet presAssocID="{57C66D3C-8120-4CCC-A323-0E2B3D56F5FB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EDE4AE30-D02C-4C22-919C-F2159CA0344A}" type="pres">
      <dgm:prSet presAssocID="{58CEA43F-9746-4E04-A1C5-C6BB1010D358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C35F3087-3345-4CD4-BEA6-570DC50B6424}" type="pres">
      <dgm:prSet presAssocID="{58CEA43F-9746-4E04-A1C5-C6BB1010D358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E8B6BDBA-D5FE-4380-8F07-48B8F49572A8}" type="pres">
      <dgm:prSet presAssocID="{74708C11-FE25-4105-A7CD-763B3DF9E827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5B2C981A-3902-4B42-9FE5-F3DBBF1C6042}" type="pres">
      <dgm:prSet presAssocID="{74708C11-FE25-4105-A7CD-763B3DF9E827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1B66E25D-EBBC-4D5C-B59B-020D9E9CEDE4}" type="pres">
      <dgm:prSet presAssocID="{E70D880B-05F0-45C2-96BB-4879F929B0C6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A26AF5C3-8C93-4E50-BF67-895C45F47D88}" type="pres">
      <dgm:prSet presAssocID="{E70D880B-05F0-45C2-96BB-4879F929B0C6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8633003-3F2A-4CD6-98FC-96614985AC67}" type="presOf" srcId="{58CEA43F-9746-4E04-A1C5-C6BB1010D358}" destId="{EDE4AE30-D02C-4C22-919C-F2159CA0344A}" srcOrd="0" destOrd="0" presId="urn:microsoft.com/office/officeart/2009/3/layout/IncreasingArrowsProcess"/>
    <dgm:cxn modelId="{3EB1A318-CA5B-45CF-BAE6-7AEBE4E5C1C1}" type="presOf" srcId="{F12DF24A-B139-4080-AEB1-B3621A59323A}" destId="{5B2C981A-3902-4B42-9FE5-F3DBBF1C6042}" srcOrd="0" destOrd="2" presId="urn:microsoft.com/office/officeart/2009/3/layout/IncreasingArrowsProcess"/>
    <dgm:cxn modelId="{8FD66E21-E59A-46EB-8440-C7423E3E19D7}" type="presOf" srcId="{E65670E9-1CCA-4651-8D5D-467EEB279588}" destId="{76109281-94D8-4921-B87E-DC7E86087A51}" srcOrd="0" destOrd="1" presId="urn:microsoft.com/office/officeart/2009/3/layout/IncreasingArrowsProcess"/>
    <dgm:cxn modelId="{20E25521-D15E-40B7-9863-A9F30C637C33}" srcId="{E70D880B-05F0-45C2-96BB-4879F929B0C6}" destId="{B80ED276-0024-40A1-BE84-5B1F045AB944}" srcOrd="2" destOrd="0" parTransId="{6C81A02A-30C2-4E9C-8264-5BCBD88E2BF8}" sibTransId="{820EF4ED-56C0-4A39-97EA-27DC316CCD94}"/>
    <dgm:cxn modelId="{071C8822-1CC1-4F5B-A8AD-0AA16506B378}" type="presOf" srcId="{E63A0C5D-5CDF-47C7-9F80-3E82009EE026}" destId="{76109281-94D8-4921-B87E-DC7E86087A51}" srcOrd="0" destOrd="0" presId="urn:microsoft.com/office/officeart/2009/3/layout/IncreasingArrowsProcess"/>
    <dgm:cxn modelId="{BC6D8F22-9075-4E0C-AD48-8DDF1C8EFD2E}" srcId="{57C66D3C-8120-4CCC-A323-0E2B3D56F5FB}" destId="{E63A0C5D-5CDF-47C7-9F80-3E82009EE026}" srcOrd="0" destOrd="0" parTransId="{84F8C03F-AF4F-4485-927F-BA9EBCC718F9}" sibTransId="{503C8BC6-93E5-4B2B-A037-A97157D275DB}"/>
    <dgm:cxn modelId="{05389923-5042-4FBF-A0CE-0BF44D18F35C}" type="presOf" srcId="{0293D1A7-BFBD-4DB9-8E2F-5E8BF96DF4B6}" destId="{A26AF5C3-8C93-4E50-BF67-895C45F47D88}" srcOrd="0" destOrd="1" presId="urn:microsoft.com/office/officeart/2009/3/layout/IncreasingArrowsProcess"/>
    <dgm:cxn modelId="{577ABE28-05EE-4F6F-B1E7-C5B246B5A910}" srcId="{57C66D3C-8120-4CCC-A323-0E2B3D56F5FB}" destId="{E65670E9-1CCA-4651-8D5D-467EEB279588}" srcOrd="1" destOrd="0" parTransId="{8B23C4E6-6E75-4FE5-816F-66950C3FEF58}" sibTransId="{B06D4C83-8F3A-4C5D-B9EE-119DCC7B3241}"/>
    <dgm:cxn modelId="{2E91E336-8266-494E-AC7D-06038C9363B0}" srcId="{E70D880B-05F0-45C2-96BB-4879F929B0C6}" destId="{24E18D56-F92F-474E-B3CF-2753F00D06D1}" srcOrd="3" destOrd="0" parTransId="{805952A2-8EC1-4D26-9E2D-4F5D643D1FEA}" sibTransId="{A22876F9-A556-4C9F-AA8D-9E6CDF69735B}"/>
    <dgm:cxn modelId="{8B6AE85D-357D-4B1C-8189-00A7241B3187}" srcId="{E70D880B-05F0-45C2-96BB-4879F929B0C6}" destId="{0293D1A7-BFBD-4DB9-8E2F-5E8BF96DF4B6}" srcOrd="1" destOrd="0" parTransId="{894406B9-BD04-4F42-9009-6E7628177920}" sibTransId="{6D860C7F-F190-4740-842C-D6C5F461B9F8}"/>
    <dgm:cxn modelId="{BA946F5E-79CB-4DBF-8D58-A35084F0C8FE}" type="presOf" srcId="{E70D880B-05F0-45C2-96BB-4879F929B0C6}" destId="{1B66E25D-EBBC-4D5C-B59B-020D9E9CEDE4}" srcOrd="0" destOrd="0" presId="urn:microsoft.com/office/officeart/2009/3/layout/IncreasingArrowsProcess"/>
    <dgm:cxn modelId="{C4616B47-6EEE-4FD8-B146-D7317F423D7B}" type="presOf" srcId="{7C5946D5-691A-45B6-B5DA-83E3942DEAE9}" destId="{76109281-94D8-4921-B87E-DC7E86087A51}" srcOrd="0" destOrd="2" presId="urn:microsoft.com/office/officeart/2009/3/layout/IncreasingArrowsProcess"/>
    <dgm:cxn modelId="{4F311B68-AE67-40DB-8B44-9713388BA72A}" type="presOf" srcId="{0704BEE7-DA3B-40EF-A9E5-BBFCCFC39C7E}" destId="{21139F65-F627-4840-8993-B88546DFA227}" srcOrd="0" destOrd="0" presId="urn:microsoft.com/office/officeart/2009/3/layout/IncreasingArrowsProcess"/>
    <dgm:cxn modelId="{2F62C568-883D-4D99-8484-FBA211449E9D}" type="presOf" srcId="{122CA31C-832C-4CF1-AE23-A514E2C13610}" destId="{9178267F-161E-4232-A56C-8E022EB613B3}" srcOrd="0" destOrd="0" presId="urn:microsoft.com/office/officeart/2009/3/layout/IncreasingArrowsProcess"/>
    <dgm:cxn modelId="{6A3E326A-5231-4FA6-AF6B-C9897A7665A5}" type="presOf" srcId="{E3869115-5010-43DD-8BC1-4005A6BC3558}" destId="{5B2C981A-3902-4B42-9FE5-F3DBBF1C6042}" srcOrd="0" destOrd="3" presId="urn:microsoft.com/office/officeart/2009/3/layout/IncreasingArrowsProcess"/>
    <dgm:cxn modelId="{0B238B6A-4CF8-4863-9A93-D1501EC8D9D2}" srcId="{122CA31C-832C-4CF1-AE23-A514E2C13610}" destId="{43067802-3C88-44CA-9432-967005859564}" srcOrd="3" destOrd="0" parTransId="{73DDC339-98F6-4D3E-8F7E-F88063FBBC37}" sibTransId="{96B5D5CB-7014-4C7B-BD81-AA1E1B5D6CAC}"/>
    <dgm:cxn modelId="{C213316E-08C5-470A-8D2C-3A8FE431BD99}" srcId="{58CEA43F-9746-4E04-A1C5-C6BB1010D358}" destId="{A90ED7D0-B934-4BDF-9624-DD9555E521EF}" srcOrd="1" destOrd="0" parTransId="{F61C427A-95B1-495E-BC68-889082E88E51}" sibTransId="{6B0D338D-82E6-45E4-8CFF-89F84C29DDBA}"/>
    <dgm:cxn modelId="{CF67E16E-9B9C-4D11-88E0-D32A9D4CE391}" type="presOf" srcId="{04548ADC-B021-45CE-8B90-DF42E171464F}" destId="{C35F3087-3345-4CD4-BEA6-570DC50B6424}" srcOrd="0" destOrd="2" presId="urn:microsoft.com/office/officeart/2009/3/layout/IncreasingArrowsProcess"/>
    <dgm:cxn modelId="{544D2D72-AA63-4D3C-86CD-298F887EA925}" type="presOf" srcId="{57C66D3C-8120-4CCC-A323-0E2B3D56F5FB}" destId="{E91C83C5-3998-4116-89F0-BDB046B19AEB}" srcOrd="0" destOrd="0" presId="urn:microsoft.com/office/officeart/2009/3/layout/IncreasingArrowsProcess"/>
    <dgm:cxn modelId="{E8E34772-E4F2-4B26-93C2-E9EFDF374401}" type="presOf" srcId="{C0B6A404-431B-411F-9E88-1465F6A1F49C}" destId="{21139F65-F627-4840-8993-B88546DFA227}" srcOrd="0" destOrd="2" presId="urn:microsoft.com/office/officeart/2009/3/layout/IncreasingArrowsProcess"/>
    <dgm:cxn modelId="{CAE07477-D2E5-433C-8C54-E2DFAD0A22BB}" srcId="{4949AF5A-47CB-4DBB-B084-50465221A660}" destId="{57C66D3C-8120-4CCC-A323-0E2B3D56F5FB}" srcOrd="1" destOrd="0" parTransId="{9AE652E5-1D4A-4202-94E3-AF02CC9AEA1E}" sibTransId="{E06A712B-90AD-437B-9814-8792EE7C8099}"/>
    <dgm:cxn modelId="{629FAF77-8E76-4133-971F-BB333D10EB9A}" srcId="{4949AF5A-47CB-4DBB-B084-50465221A660}" destId="{74708C11-FE25-4105-A7CD-763B3DF9E827}" srcOrd="3" destOrd="0" parTransId="{EAF9FF6F-1287-47B8-9049-7357A6FCBACA}" sibTransId="{C2EA9972-0D02-4FDB-A561-51FA2472D83F}"/>
    <dgm:cxn modelId="{5DEF4E7B-5096-4817-9836-B961A3E419B5}" srcId="{122CA31C-832C-4CF1-AE23-A514E2C13610}" destId="{0704BEE7-DA3B-40EF-A9E5-BBFCCFC39C7E}" srcOrd="0" destOrd="0" parTransId="{7FC35E57-E861-4E16-A583-ACBBEB0DA49B}" sibTransId="{9A60D288-F06E-40B9-833F-2DFF1C923DE1}"/>
    <dgm:cxn modelId="{0CCED87B-29B7-462C-841A-BE3F2829F353}" type="presOf" srcId="{CA854035-49A1-416E-A0F9-441F0BF4936E}" destId="{21139F65-F627-4840-8993-B88546DFA227}" srcOrd="0" destOrd="4" presId="urn:microsoft.com/office/officeart/2009/3/layout/IncreasingArrowsProcess"/>
    <dgm:cxn modelId="{E5A09F7C-29AE-4289-BD28-8B4C1800EE05}" srcId="{74708C11-FE25-4105-A7CD-763B3DF9E827}" destId="{2F99A0DC-B9A0-45CE-9510-ED4CEE7F2FC4}" srcOrd="0" destOrd="0" parTransId="{27B745EF-66FF-4686-BF04-34508115E51E}" sibTransId="{D4409A49-D689-4F0B-829C-37C932F9D080}"/>
    <dgm:cxn modelId="{A54B847F-34C6-4B9E-98D5-B5191324A610}" srcId="{74708C11-FE25-4105-A7CD-763B3DF9E827}" destId="{7E59859A-6AA6-4F3F-B46E-F868813BFC22}" srcOrd="1" destOrd="0" parTransId="{C5E5B857-110F-471E-96F3-D0C31382661D}" sibTransId="{B7C63543-2098-4ABC-B184-74AD4F6F75FE}"/>
    <dgm:cxn modelId="{28BA7581-6913-4DB3-9A63-9998ECE3FC0D}" srcId="{122CA31C-832C-4CF1-AE23-A514E2C13610}" destId="{94278367-2B23-464C-A7E5-1F4FE65C27A7}" srcOrd="5" destOrd="0" parTransId="{04EA0EF5-7C5E-4684-894E-8B63D023F199}" sibTransId="{7073809C-B64A-43BD-9A65-F55F93436B1D}"/>
    <dgm:cxn modelId="{25DCBA81-3588-416E-8796-80EADAD9F9B8}" type="presOf" srcId="{9B602911-9123-49BE-9755-0B3D883C85A9}" destId="{A26AF5C3-8C93-4E50-BF67-895C45F47D88}" srcOrd="0" destOrd="0" presId="urn:microsoft.com/office/officeart/2009/3/layout/IncreasingArrowsProcess"/>
    <dgm:cxn modelId="{9F9BD782-0F57-4987-86A1-3A457B2097EF}" type="presOf" srcId="{20F5D4D3-A511-488E-9A46-527016274A10}" destId="{C35F3087-3345-4CD4-BEA6-570DC50B6424}" srcOrd="0" destOrd="0" presId="urn:microsoft.com/office/officeart/2009/3/layout/IncreasingArrowsProcess"/>
    <dgm:cxn modelId="{C81C8E8B-DF96-4295-A7DF-CA75DCD76821}" type="presOf" srcId="{7E59859A-6AA6-4F3F-B46E-F868813BFC22}" destId="{5B2C981A-3902-4B42-9FE5-F3DBBF1C6042}" srcOrd="0" destOrd="1" presId="urn:microsoft.com/office/officeart/2009/3/layout/IncreasingArrowsProcess"/>
    <dgm:cxn modelId="{E34C9C8F-2215-4FEB-B024-81CDA0B3557E}" type="presOf" srcId="{2F99A0DC-B9A0-45CE-9510-ED4CEE7F2FC4}" destId="{5B2C981A-3902-4B42-9FE5-F3DBBF1C6042}" srcOrd="0" destOrd="0" presId="urn:microsoft.com/office/officeart/2009/3/layout/IncreasingArrowsProcess"/>
    <dgm:cxn modelId="{C5BA2890-3DE2-448D-9E21-27A1777C6D01}" srcId="{122CA31C-832C-4CF1-AE23-A514E2C13610}" destId="{4C016162-817A-4019-AF91-565591E2408B}" srcOrd="1" destOrd="0" parTransId="{33FE53E1-ABA9-4B45-A407-8EDE3D36FE17}" sibTransId="{0A4726D1-2A0C-4926-B8B7-EDC8D7DAF283}"/>
    <dgm:cxn modelId="{BFE3BF90-CFB6-4F7B-B9C5-C3B56AFE3201}" srcId="{58CEA43F-9746-4E04-A1C5-C6BB1010D358}" destId="{20F5D4D3-A511-488E-9A46-527016274A10}" srcOrd="0" destOrd="0" parTransId="{FB4F3FAE-5CCF-478A-8A63-183B7F612B62}" sibTransId="{B02EFE31-DECE-48C7-9CDF-6008FCA19DAA}"/>
    <dgm:cxn modelId="{CB6C8899-4F93-4CEC-BBDC-E02C2A684136}" srcId="{74708C11-FE25-4105-A7CD-763B3DF9E827}" destId="{F12DF24A-B139-4080-AEB1-B3621A59323A}" srcOrd="2" destOrd="0" parTransId="{2F9DFB67-0469-41DA-806C-AC4CC220F742}" sibTransId="{ECFDF8C0-40AE-4EA9-B7F6-82E8FE37D65B}"/>
    <dgm:cxn modelId="{F56B479D-1FCC-4F59-BC05-CD6089DB0981}" type="presOf" srcId="{74708C11-FE25-4105-A7CD-763B3DF9E827}" destId="{E8B6BDBA-D5FE-4380-8F07-48B8F49572A8}" srcOrd="0" destOrd="0" presId="urn:microsoft.com/office/officeart/2009/3/layout/IncreasingArrowsProcess"/>
    <dgm:cxn modelId="{E640CDA1-D6D8-4EE6-8C13-066B956A9122}" type="presOf" srcId="{94278367-2B23-464C-A7E5-1F4FE65C27A7}" destId="{21139F65-F627-4840-8993-B88546DFA227}" srcOrd="0" destOrd="5" presId="urn:microsoft.com/office/officeart/2009/3/layout/IncreasingArrowsProcess"/>
    <dgm:cxn modelId="{634C73A2-98EF-4BE4-AD88-80DC3E482E1F}" type="presOf" srcId="{A90ED7D0-B934-4BDF-9624-DD9555E521EF}" destId="{C35F3087-3345-4CD4-BEA6-570DC50B6424}" srcOrd="0" destOrd="1" presId="urn:microsoft.com/office/officeart/2009/3/layout/IncreasingArrowsProcess"/>
    <dgm:cxn modelId="{7310CAA5-5316-4814-916C-E91EBEF07482}" srcId="{58CEA43F-9746-4E04-A1C5-C6BB1010D358}" destId="{04548ADC-B021-45CE-8B90-DF42E171464F}" srcOrd="2" destOrd="0" parTransId="{E0609752-3A33-4322-9740-5C1B22EB8DCB}" sibTransId="{F7DF6094-9951-405E-AFC4-02B8E14DF8BA}"/>
    <dgm:cxn modelId="{600B79A6-6B80-4F39-A6D1-8488A7C1BA26}" srcId="{122CA31C-832C-4CF1-AE23-A514E2C13610}" destId="{CA854035-49A1-416E-A0F9-441F0BF4936E}" srcOrd="4" destOrd="0" parTransId="{41BDDC72-D735-44E1-81AC-62C6BC70076D}" sibTransId="{3987F660-9A00-4B84-B779-1642C051CA39}"/>
    <dgm:cxn modelId="{7FCC23A8-2C27-4B99-B79A-A6996E14D2A1}" type="presOf" srcId="{B80ED276-0024-40A1-BE84-5B1F045AB944}" destId="{A26AF5C3-8C93-4E50-BF67-895C45F47D88}" srcOrd="0" destOrd="2" presId="urn:microsoft.com/office/officeart/2009/3/layout/IncreasingArrowsProcess"/>
    <dgm:cxn modelId="{C480DBAC-DB34-4BEA-8FF6-FC26A748523B}" type="presOf" srcId="{4949AF5A-47CB-4DBB-B084-50465221A660}" destId="{6A585797-C773-40CA-93D3-F54EDAB2ECE5}" srcOrd="0" destOrd="0" presId="urn:microsoft.com/office/officeart/2009/3/layout/IncreasingArrowsProcess"/>
    <dgm:cxn modelId="{755A88B4-4C82-4244-8A55-9E627AB2363B}" type="presOf" srcId="{4C016162-817A-4019-AF91-565591E2408B}" destId="{21139F65-F627-4840-8993-B88546DFA227}" srcOrd="0" destOrd="1" presId="urn:microsoft.com/office/officeart/2009/3/layout/IncreasingArrowsProcess"/>
    <dgm:cxn modelId="{A35267B6-431A-41E5-88A6-077209045B44}" srcId="{4949AF5A-47CB-4DBB-B084-50465221A660}" destId="{E70D880B-05F0-45C2-96BB-4879F929B0C6}" srcOrd="4" destOrd="0" parTransId="{6FF08167-1628-477A-B1F0-A7B44E34522D}" sibTransId="{DF62A870-947C-44F4-9EA8-B49A592E73D8}"/>
    <dgm:cxn modelId="{F98943C9-44A3-4D6A-9B4A-ACD7124859A1}" srcId="{122CA31C-832C-4CF1-AE23-A514E2C13610}" destId="{C0B6A404-431B-411F-9E88-1465F6A1F49C}" srcOrd="2" destOrd="0" parTransId="{1E500FD6-0F14-46BB-B3DB-6D8401654FB4}" sibTransId="{5B0F6461-E27C-4EAC-9C14-7854CF126BA2}"/>
    <dgm:cxn modelId="{5EF164CA-61D8-4C84-95A4-791B6443A7C9}" type="presOf" srcId="{24E18D56-F92F-474E-B3CF-2753F00D06D1}" destId="{A26AF5C3-8C93-4E50-BF67-895C45F47D88}" srcOrd="0" destOrd="3" presId="urn:microsoft.com/office/officeart/2009/3/layout/IncreasingArrowsProcess"/>
    <dgm:cxn modelId="{7BEDD0D7-95E8-4B61-9856-AF9FAF03F961}" srcId="{E70D880B-05F0-45C2-96BB-4879F929B0C6}" destId="{9B602911-9123-49BE-9755-0B3D883C85A9}" srcOrd="0" destOrd="0" parTransId="{84E4CD38-A6E0-4897-9A02-18C929245100}" sibTransId="{141A0722-248E-4454-88D9-8997A2138A5D}"/>
    <dgm:cxn modelId="{6B0758DC-9B73-4837-8B9E-DE95D8C447C1}" srcId="{4949AF5A-47CB-4DBB-B084-50465221A660}" destId="{122CA31C-832C-4CF1-AE23-A514E2C13610}" srcOrd="0" destOrd="0" parTransId="{0D189CF4-F74C-4DF3-8976-EFA71663BCE1}" sibTransId="{DEBFFC3D-2AA6-4E3F-B933-636E46F462DC}"/>
    <dgm:cxn modelId="{5FF7D7F0-AE24-423B-8898-5BFC2D4FFA31}" srcId="{4949AF5A-47CB-4DBB-B084-50465221A660}" destId="{58CEA43F-9746-4E04-A1C5-C6BB1010D358}" srcOrd="2" destOrd="0" parTransId="{DA3491C6-E167-499A-954C-A82724AECB25}" sibTransId="{B96D4D63-4FBD-4504-BDD0-4C406181115D}"/>
    <dgm:cxn modelId="{AF70EFF1-ED47-4EA7-A980-BD3EC15CA1D3}" srcId="{57C66D3C-8120-4CCC-A323-0E2B3D56F5FB}" destId="{7C5946D5-691A-45B6-B5DA-83E3942DEAE9}" srcOrd="2" destOrd="0" parTransId="{4613ED67-6264-4E28-8AD3-9CB6F2B677FE}" sibTransId="{1E4326EC-0CEB-46F9-AD8E-8B59A9882C25}"/>
    <dgm:cxn modelId="{115BEAF8-FF7A-4192-B840-CD6B7F7D8DB0}" type="presOf" srcId="{43067802-3C88-44CA-9432-967005859564}" destId="{21139F65-F627-4840-8993-B88546DFA227}" srcOrd="0" destOrd="3" presId="urn:microsoft.com/office/officeart/2009/3/layout/IncreasingArrowsProcess"/>
    <dgm:cxn modelId="{721CB5FC-91B8-40D9-9408-33F45CA31EC7}" srcId="{74708C11-FE25-4105-A7CD-763B3DF9E827}" destId="{E3869115-5010-43DD-8BC1-4005A6BC3558}" srcOrd="3" destOrd="0" parTransId="{F29C93F0-C6F4-4040-B361-4A8F07C6C540}" sibTransId="{287EC852-FE9B-4996-8C9A-0D9DA3EAA0E6}"/>
    <dgm:cxn modelId="{4EF59697-A64F-44B9-998A-78580E11AEB3}" type="presParOf" srcId="{6A585797-C773-40CA-93D3-F54EDAB2ECE5}" destId="{9178267F-161E-4232-A56C-8E022EB613B3}" srcOrd="0" destOrd="0" presId="urn:microsoft.com/office/officeart/2009/3/layout/IncreasingArrowsProcess"/>
    <dgm:cxn modelId="{2A59C9C9-47A1-4810-A76A-3B08CDF178E7}" type="presParOf" srcId="{6A585797-C773-40CA-93D3-F54EDAB2ECE5}" destId="{21139F65-F627-4840-8993-B88546DFA227}" srcOrd="1" destOrd="0" presId="urn:microsoft.com/office/officeart/2009/3/layout/IncreasingArrowsProcess"/>
    <dgm:cxn modelId="{04BB707E-6C4A-4ACA-AD3A-BECD49835AF1}" type="presParOf" srcId="{6A585797-C773-40CA-93D3-F54EDAB2ECE5}" destId="{E91C83C5-3998-4116-89F0-BDB046B19AEB}" srcOrd="2" destOrd="0" presId="urn:microsoft.com/office/officeart/2009/3/layout/IncreasingArrowsProcess"/>
    <dgm:cxn modelId="{8ABC9ABD-FEA2-46B7-B299-549509F40461}" type="presParOf" srcId="{6A585797-C773-40CA-93D3-F54EDAB2ECE5}" destId="{76109281-94D8-4921-B87E-DC7E86087A51}" srcOrd="3" destOrd="0" presId="urn:microsoft.com/office/officeart/2009/3/layout/IncreasingArrowsProcess"/>
    <dgm:cxn modelId="{EAC8D962-3E0C-45BF-A16B-56840CA06FBA}" type="presParOf" srcId="{6A585797-C773-40CA-93D3-F54EDAB2ECE5}" destId="{EDE4AE30-D02C-4C22-919C-F2159CA0344A}" srcOrd="4" destOrd="0" presId="urn:microsoft.com/office/officeart/2009/3/layout/IncreasingArrowsProcess"/>
    <dgm:cxn modelId="{0D388CC8-4AFF-4A56-9522-02402418570C}" type="presParOf" srcId="{6A585797-C773-40CA-93D3-F54EDAB2ECE5}" destId="{C35F3087-3345-4CD4-BEA6-570DC50B6424}" srcOrd="5" destOrd="0" presId="urn:microsoft.com/office/officeart/2009/3/layout/IncreasingArrowsProcess"/>
    <dgm:cxn modelId="{1E3CFE78-1118-46DB-B95B-25C3FA338156}" type="presParOf" srcId="{6A585797-C773-40CA-93D3-F54EDAB2ECE5}" destId="{E8B6BDBA-D5FE-4380-8F07-48B8F49572A8}" srcOrd="6" destOrd="0" presId="urn:microsoft.com/office/officeart/2009/3/layout/IncreasingArrowsProcess"/>
    <dgm:cxn modelId="{9083AE27-BC43-4AE5-96D5-B20A3B9D8B5A}" type="presParOf" srcId="{6A585797-C773-40CA-93D3-F54EDAB2ECE5}" destId="{5B2C981A-3902-4B42-9FE5-F3DBBF1C6042}" srcOrd="7" destOrd="0" presId="urn:microsoft.com/office/officeart/2009/3/layout/IncreasingArrowsProcess"/>
    <dgm:cxn modelId="{85078E34-ADB0-4482-82B4-5B93A5C7AD18}" type="presParOf" srcId="{6A585797-C773-40CA-93D3-F54EDAB2ECE5}" destId="{1B66E25D-EBBC-4D5C-B59B-020D9E9CEDE4}" srcOrd="8" destOrd="0" presId="urn:microsoft.com/office/officeart/2009/3/layout/IncreasingArrowsProcess"/>
    <dgm:cxn modelId="{02877385-38C7-4356-A7A1-20CF1D950150}" type="presParOf" srcId="{6A585797-C773-40CA-93D3-F54EDAB2ECE5}" destId="{A26AF5C3-8C93-4E50-BF67-895C45F47D8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23739-5D0B-41AC-AC19-E0B06FA77BE1}">
      <dsp:nvSpPr>
        <dsp:cNvPr id="0" name=""/>
        <dsp:cNvSpPr/>
      </dsp:nvSpPr>
      <dsp:spPr>
        <a:xfrm>
          <a:off x="1058544" y="210176"/>
          <a:ext cx="2716129" cy="2716129"/>
        </a:xfrm>
        <a:prstGeom prst="pie">
          <a:avLst>
            <a:gd name="adj1" fmla="val 16200000"/>
            <a:gd name="adj2" fmla="val 18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Variances</a:t>
          </a:r>
        </a:p>
      </dsp:txBody>
      <dsp:txXfrm>
        <a:off x="2490009" y="785737"/>
        <a:ext cx="970046" cy="808371"/>
      </dsp:txXfrm>
    </dsp:sp>
    <dsp:sp modelId="{D1968989-3F6C-4B86-A459-26E845953CB2}">
      <dsp:nvSpPr>
        <dsp:cNvPr id="0" name=""/>
        <dsp:cNvSpPr/>
      </dsp:nvSpPr>
      <dsp:spPr>
        <a:xfrm>
          <a:off x="1002605" y="307181"/>
          <a:ext cx="2716129" cy="2716129"/>
        </a:xfrm>
        <a:prstGeom prst="pie">
          <a:avLst>
            <a:gd name="adj1" fmla="val 1800000"/>
            <a:gd name="adj2" fmla="val 90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Analyze</a:t>
          </a:r>
        </a:p>
      </dsp:txBody>
      <dsp:txXfrm>
        <a:off x="1649302" y="2069431"/>
        <a:ext cx="1455069" cy="711367"/>
      </dsp:txXfrm>
    </dsp:sp>
    <dsp:sp modelId="{E65462E2-9107-4EEE-9CF8-5B94C671F996}">
      <dsp:nvSpPr>
        <dsp:cNvPr id="0" name=""/>
        <dsp:cNvSpPr/>
      </dsp:nvSpPr>
      <dsp:spPr>
        <a:xfrm>
          <a:off x="946666" y="210176"/>
          <a:ext cx="2716129" cy="2716129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Adjust</a:t>
          </a:r>
        </a:p>
      </dsp:txBody>
      <dsp:txXfrm>
        <a:off x="1261284" y="785737"/>
        <a:ext cx="970046" cy="808371"/>
      </dsp:txXfrm>
    </dsp:sp>
    <dsp:sp modelId="{EB1E148B-E85D-452B-B98F-38434B5C63B6}">
      <dsp:nvSpPr>
        <dsp:cNvPr id="0" name=""/>
        <dsp:cNvSpPr/>
      </dsp:nvSpPr>
      <dsp:spPr>
        <a:xfrm>
          <a:off x="890627" y="42035"/>
          <a:ext cx="3052411" cy="305241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2FFAB-2B78-416B-B457-FA5B10AC98CD}">
      <dsp:nvSpPr>
        <dsp:cNvPr id="0" name=""/>
        <dsp:cNvSpPr/>
      </dsp:nvSpPr>
      <dsp:spPr>
        <a:xfrm>
          <a:off x="834464" y="138868"/>
          <a:ext cx="3052411" cy="305241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D8B98-2825-4186-B57E-5180A4E9DCFB}">
      <dsp:nvSpPr>
        <dsp:cNvPr id="0" name=""/>
        <dsp:cNvSpPr/>
      </dsp:nvSpPr>
      <dsp:spPr>
        <a:xfrm>
          <a:off x="778300" y="42035"/>
          <a:ext cx="3052411" cy="305241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8267F-161E-4232-A56C-8E022EB613B3}">
      <dsp:nvSpPr>
        <dsp:cNvPr id="0" name=""/>
        <dsp:cNvSpPr/>
      </dsp:nvSpPr>
      <dsp:spPr>
        <a:xfrm>
          <a:off x="0" y="301335"/>
          <a:ext cx="6975818" cy="1014479"/>
        </a:xfrm>
        <a:prstGeom prst="rightArrow">
          <a:avLst>
            <a:gd name="adj1" fmla="val 50000"/>
            <a:gd name="adj2" fmla="val 5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610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Task Entry (Module 1)</a:t>
          </a:r>
        </a:p>
      </dsp:txBody>
      <dsp:txXfrm>
        <a:off x="0" y="554955"/>
        <a:ext cx="6722198" cy="507239"/>
      </dsp:txXfrm>
    </dsp:sp>
    <dsp:sp modelId="{21139F65-F627-4840-8993-B88546DFA227}">
      <dsp:nvSpPr>
        <dsp:cNvPr id="0" name=""/>
        <dsp:cNvSpPr/>
      </dsp:nvSpPr>
      <dsp:spPr>
        <a:xfrm>
          <a:off x="0" y="1082336"/>
          <a:ext cx="1289270" cy="1862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Project Level Task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Sub-Deliverables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Work Packages/Products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Activities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Milestones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Support Activities (Meetings)</a:t>
          </a:r>
        </a:p>
      </dsp:txBody>
      <dsp:txXfrm>
        <a:off x="0" y="1082336"/>
        <a:ext cx="1289270" cy="1862747"/>
      </dsp:txXfrm>
    </dsp:sp>
    <dsp:sp modelId="{E91C83C5-3998-4116-89F0-BDB046B19AEB}">
      <dsp:nvSpPr>
        <dsp:cNvPr id="0" name=""/>
        <dsp:cNvSpPr/>
      </dsp:nvSpPr>
      <dsp:spPr>
        <a:xfrm>
          <a:off x="1289131" y="639625"/>
          <a:ext cx="5686686" cy="1014479"/>
        </a:xfrm>
        <a:prstGeom prst="rightArrow">
          <a:avLst>
            <a:gd name="adj1" fmla="val 50000"/>
            <a:gd name="adj2" fmla="val 50000"/>
          </a:avLst>
        </a:prstGeom>
        <a:gradFill flip="none" rotWithShape="1">
          <a:gsLst>
            <a:gs pos="0">
              <a:srgbClr val="0070C0"/>
            </a:gs>
            <a:gs pos="54000">
              <a:srgbClr val="4F81BD"/>
            </a:gs>
            <a:gs pos="61000">
              <a:srgbClr val="92D050"/>
            </a:gs>
            <a:gs pos="100000">
              <a:srgbClr val="92D050"/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610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Task Logic (Module 1 &amp; 2)</a:t>
          </a:r>
        </a:p>
      </dsp:txBody>
      <dsp:txXfrm>
        <a:off x="1289131" y="893245"/>
        <a:ext cx="5433066" cy="507239"/>
      </dsp:txXfrm>
    </dsp:sp>
    <dsp:sp modelId="{76109281-94D8-4921-B87E-DC7E86087A51}">
      <dsp:nvSpPr>
        <dsp:cNvPr id="0" name=""/>
        <dsp:cNvSpPr/>
      </dsp:nvSpPr>
      <dsp:spPr>
        <a:xfrm>
          <a:off x="1289131" y="1420626"/>
          <a:ext cx="1289270" cy="1862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order are the activities (tasks)?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Task Relationships: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100" kern="1200" dirty="0"/>
            <a:t>- What task is next?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100" kern="1200" dirty="0"/>
            <a:t>- What task are we waiting for?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Is there a delay before next task</a:t>
          </a:r>
        </a:p>
      </dsp:txBody>
      <dsp:txXfrm>
        <a:off x="1289131" y="1420626"/>
        <a:ext cx="1289270" cy="1862747"/>
      </dsp:txXfrm>
    </dsp:sp>
    <dsp:sp modelId="{EDE4AE30-D02C-4C22-919C-F2159CA0344A}">
      <dsp:nvSpPr>
        <dsp:cNvPr id="0" name=""/>
        <dsp:cNvSpPr/>
      </dsp:nvSpPr>
      <dsp:spPr>
        <a:xfrm>
          <a:off x="2578262" y="977916"/>
          <a:ext cx="4397555" cy="1014479"/>
        </a:xfrm>
        <a:prstGeom prst="rightArrow">
          <a:avLst>
            <a:gd name="adj1" fmla="val 50000"/>
            <a:gd name="adj2" fmla="val 5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610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Task Constraints (Module 2)</a:t>
          </a:r>
        </a:p>
      </dsp:txBody>
      <dsp:txXfrm>
        <a:off x="2578262" y="1231536"/>
        <a:ext cx="4143935" cy="507239"/>
      </dsp:txXfrm>
    </dsp:sp>
    <dsp:sp modelId="{C35F3087-3345-4CD4-BEA6-570DC50B6424}">
      <dsp:nvSpPr>
        <dsp:cNvPr id="0" name=""/>
        <dsp:cNvSpPr/>
      </dsp:nvSpPr>
      <dsp:spPr>
        <a:xfrm>
          <a:off x="2578262" y="1758916"/>
          <a:ext cx="1289270" cy="1862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must happen on a particular date?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must happen before/after a date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When should I finish this task</a:t>
          </a:r>
        </a:p>
      </dsp:txBody>
      <dsp:txXfrm>
        <a:off x="2578262" y="1758916"/>
        <a:ext cx="1289270" cy="1862747"/>
      </dsp:txXfrm>
    </dsp:sp>
    <dsp:sp modelId="{E8B6BDBA-D5FE-4380-8F07-48B8F49572A8}">
      <dsp:nvSpPr>
        <dsp:cNvPr id="0" name=""/>
        <dsp:cNvSpPr/>
      </dsp:nvSpPr>
      <dsp:spPr>
        <a:xfrm>
          <a:off x="3868091" y="1316206"/>
          <a:ext cx="3107726" cy="1014479"/>
        </a:xfrm>
        <a:prstGeom prst="rightArrow">
          <a:avLst>
            <a:gd name="adj1" fmla="val 5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610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Resource Creation and Allocation (Module 3)</a:t>
          </a:r>
        </a:p>
      </dsp:txBody>
      <dsp:txXfrm>
        <a:off x="3868091" y="1569826"/>
        <a:ext cx="2854106" cy="507239"/>
      </dsp:txXfrm>
    </dsp:sp>
    <dsp:sp modelId="{5B2C981A-3902-4B42-9FE5-F3DBBF1C6042}">
      <dsp:nvSpPr>
        <dsp:cNvPr id="0" name=""/>
        <dsp:cNvSpPr/>
      </dsp:nvSpPr>
      <dsp:spPr>
        <a:xfrm>
          <a:off x="3868091" y="2097206"/>
          <a:ext cx="1289270" cy="1862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People (work) resources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machines (work)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materials (materials)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What extra costs (costs)</a:t>
          </a:r>
        </a:p>
      </dsp:txBody>
      <dsp:txXfrm>
        <a:off x="3868091" y="2097206"/>
        <a:ext cx="1289270" cy="1862747"/>
      </dsp:txXfrm>
    </dsp:sp>
    <dsp:sp modelId="{1B66E25D-EBBC-4D5C-B59B-020D9E9CEDE4}">
      <dsp:nvSpPr>
        <dsp:cNvPr id="0" name=""/>
        <dsp:cNvSpPr/>
      </dsp:nvSpPr>
      <dsp:spPr>
        <a:xfrm>
          <a:off x="5157222" y="1654496"/>
          <a:ext cx="1818595" cy="1014479"/>
        </a:xfrm>
        <a:prstGeom prst="rightArrow">
          <a:avLst>
            <a:gd name="adj1" fmla="val 50000"/>
            <a:gd name="adj2" fmla="val 5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1610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Schedule Balancing (Module 5 &amp; 6)</a:t>
          </a:r>
        </a:p>
      </dsp:txBody>
      <dsp:txXfrm>
        <a:off x="5157222" y="1908116"/>
        <a:ext cx="1564975" cy="507239"/>
      </dsp:txXfrm>
    </dsp:sp>
    <dsp:sp modelId="{A26AF5C3-8C93-4E50-BF67-895C45F47D88}">
      <dsp:nvSpPr>
        <dsp:cNvPr id="0" name=""/>
        <dsp:cNvSpPr/>
      </dsp:nvSpPr>
      <dsp:spPr>
        <a:xfrm>
          <a:off x="5157222" y="2435497"/>
          <a:ext cx="1289270" cy="18627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Triple Constraint Management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Overallocation of resources removed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Schedule dates met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Cost Constraints met</a:t>
          </a:r>
        </a:p>
      </dsp:txBody>
      <dsp:txXfrm>
        <a:off x="5157222" y="2435497"/>
        <a:ext cx="1289270" cy="1862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C2E6-764B-4357-A485-7F722DD56008}" type="datetimeFigureOut">
              <a:rPr lang="en-CA" smtClean="0"/>
              <a:t>2020-12-23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A839-7570-4F23-A8A9-8C14326D16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14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008F86B4-82F8-A74A-B597-855FF961B3D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1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BAC3D-AA15-1C46-9ED6-E04FFBC6CE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63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Image Source: Bunin, New Perspectives on Microsoft Project 2010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BAC3D-AA15-1C46-9ED6-E04FFBC6CE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2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Image Source: Bunin, New Perspectives on Microsoft Project 2010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BAC3D-AA15-1C46-9ED6-E04FFBC6CE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3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B5C9448-77F3-494F-8328-EFF485D248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6FAC7A9-53E5-46DB-B835-4A4B6D8E0F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5EDEFB1-9F66-4A4A-855B-0A73B399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646FCE-4275-4CAF-AEBC-A4FD40378FA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5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Review the assignment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Image Source: Bunin, New Perspectives on Microsoft Project 2010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F9835-A0C4-BF4D-91A6-C8DE19D7791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39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Image Source: Bunin, New Perspectives on Microsoft Project 2010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F9835-A0C4-BF4D-91A6-C8DE19D7791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35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4E11224B-12C1-1B45-9B57-498BEAA4EEA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1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7E5EA-AF20-2348-BC0A-0657138781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80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7E5EA-AF20-2348-BC0A-0657138781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4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7E5EA-AF20-2348-BC0A-0657138781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4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AA366-43F4-2548-81CE-D03FD43B27E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MS PGothic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MS PGothic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87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B3FA38-6E2A-FE4C-B16A-FBA31A5293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89422" y="3776712"/>
            <a:ext cx="8539052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36C2A8-2A3B-4E81-B46F-6D51C311F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11" name="Picture 10" descr="bottom_bar.png">
            <a:extLst>
              <a:ext uri="{FF2B5EF4-FFF2-40B4-BE49-F238E27FC236}">
                <a16:creationId xmlns:a16="http://schemas.microsoft.com/office/drawing/2014/main" id="{08930957-11AB-4646-8A28-19383AD25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2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006" y="1555274"/>
            <a:ext cx="5650793" cy="468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A1F376-7046-4BB5-A52A-F2A154A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0358" y="6242304"/>
            <a:ext cx="954616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356616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101600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12788" indent="2016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68388" indent="303213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25575" indent="403225" algn="l" defTabSz="3556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66B8AD0-467E-4AD3-9E26-DF394A034F1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8C57-7F89-4ADD-AA25-BE4F9C595F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140" y="1825626"/>
            <a:ext cx="4524729" cy="40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modu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4019" y="3879994"/>
            <a:ext cx="8424000" cy="49836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module #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EF4C2BF-482A-402E-A736-D36197854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4020" y="5613593"/>
            <a:ext cx="7862709" cy="830238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en-US" dirty="0"/>
              <a:t>Click to add a quote for the day</a:t>
            </a:r>
          </a:p>
        </p:txBody>
      </p:sp>
    </p:spTree>
    <p:extLst>
      <p:ext uri="{BB962C8B-B14F-4D97-AF65-F5344CB8AC3E}">
        <p14:creationId xmlns:p14="http://schemas.microsoft.com/office/powerpoint/2010/main" val="8668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04020" y="1316256"/>
            <a:ext cx="8424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387888" y="881149"/>
            <a:ext cx="10207211" cy="972589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Topic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FE712-8D34-44E4-A40A-F79578B22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3663" y="2464580"/>
            <a:ext cx="10231437" cy="29932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55550-B611-4D62-8713-53041706B888}"/>
              </a:ext>
            </a:extLst>
          </p:cNvPr>
          <p:cNvSpPr txBox="1"/>
          <p:nvPr userDrawn="1"/>
        </p:nvSpPr>
        <p:spPr>
          <a:xfrm>
            <a:off x="1387888" y="2064470"/>
            <a:ext cx="10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At the end  of this topic you should be able to:</a:t>
            </a:r>
          </a:p>
        </p:txBody>
      </p:sp>
    </p:spTree>
    <p:extLst>
      <p:ext uri="{BB962C8B-B14F-4D97-AF65-F5344CB8AC3E}">
        <p14:creationId xmlns:p14="http://schemas.microsoft.com/office/powerpoint/2010/main" val="18513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1" y="1720735"/>
            <a:ext cx="9840867" cy="4101912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5531224"/>
            <a:ext cx="12192000" cy="132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C2930-F24D-4E95-BB21-0D461B133F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4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10056147" cy="460938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0161" y="1637608"/>
            <a:ext cx="4826515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D116CF9-6C07-4B41-A65C-AEF1B2F56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1536" y="1637608"/>
            <a:ext cx="4953813" cy="418503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9203" y="1035353"/>
            <a:ext cx="9910768" cy="59689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3" y="1977168"/>
            <a:ext cx="5648416" cy="3845479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72E00-792F-4BC6-8292-8483B7543C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03" y="889736"/>
            <a:ext cx="10033801" cy="88380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529202" y="1972847"/>
            <a:ext cx="10033802" cy="38211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12192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12192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42C50-D68F-47DF-90D9-7E81C39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1160" y="6310311"/>
            <a:ext cx="89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315F-8A0B-49D4-9872-A9C8A0042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2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806" r:id="rId2"/>
    <p:sldLayoutId id="2147483696" r:id="rId3"/>
    <p:sldLayoutId id="2147483804" r:id="rId4"/>
    <p:sldLayoutId id="2147483707" r:id="rId5"/>
    <p:sldLayoutId id="2147483805" r:id="rId6"/>
    <p:sldLayoutId id="2147483710" r:id="rId7"/>
    <p:sldLayoutId id="2147483709" r:id="rId8"/>
    <p:sldLayoutId id="2147483697" r:id="rId9"/>
    <p:sldLayoutId id="214748380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B4C3-B7DC-44B7-980C-E01D19E42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Leads/Lags, Constraints and Calendars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4164-17E6-4AFB-A555-BCA5735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Module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4032-7D18-46FA-A403-AD1160817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That which we persist in doing becomes easier for us to do; not that the nature of the thing itself is changed, but that our power to do is increased.’ –Ralph Waldo Emerson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5584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7BE-7B34-4BF9-925B-740F82F7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Deadlines and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2AF5-5E03-444F-9B0E-DA0940F7A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Understand the concepts of deadlines and constraints</a:t>
            </a:r>
          </a:p>
          <a:p>
            <a:r>
              <a:rPr lang="en-CA" dirty="0"/>
              <a:t>Add a constraint to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9705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93788-9B69-440B-92F0-64B9F1A7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36" y="2672013"/>
            <a:ext cx="5538469" cy="343457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Deadlines</a:t>
            </a:r>
          </a:p>
        </p:txBody>
      </p:sp>
      <p:sp>
        <p:nvSpPr>
          <p:cNvPr id="12292" name="Conten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38632" y="1597025"/>
            <a:ext cx="10231437" cy="110807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A non-restricting constraint that is purely informative.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A02B5-921C-EA48-AD08-53657565EFCD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15243D1-B743-4043-BC17-5164FCFBBF42}"/>
              </a:ext>
            </a:extLst>
          </p:cNvPr>
          <p:cNvSpPr/>
          <p:nvPr/>
        </p:nvSpPr>
        <p:spPr>
          <a:xfrm>
            <a:off x="501899" y="2776044"/>
            <a:ext cx="1273466" cy="490727"/>
          </a:xfrm>
          <a:prstGeom prst="wedgeRoundRectCallout">
            <a:avLst>
              <a:gd name="adj1" fmla="val 152277"/>
              <a:gd name="adj2" fmla="val 1404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Deadline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BA1E-9B87-4C24-8BB3-9B3D8102A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57" y="2744251"/>
            <a:ext cx="3545912" cy="28173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3A47537-65B8-4E47-A494-A1500CCA4CFB}"/>
              </a:ext>
            </a:extLst>
          </p:cNvPr>
          <p:cNvSpPr/>
          <p:nvPr/>
        </p:nvSpPr>
        <p:spPr>
          <a:xfrm>
            <a:off x="10488467" y="5065629"/>
            <a:ext cx="1273466" cy="490727"/>
          </a:xfrm>
          <a:prstGeom prst="wedgeRoundRectCallout">
            <a:avLst>
              <a:gd name="adj1" fmla="val -114424"/>
              <a:gd name="adj2" fmla="val -11506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Deadline date</a:t>
            </a:r>
          </a:p>
        </p:txBody>
      </p:sp>
    </p:spTree>
    <p:extLst>
      <p:ext uri="{BB962C8B-B14F-4D97-AF65-F5344CB8AC3E}">
        <p14:creationId xmlns:p14="http://schemas.microsoft.com/office/powerpoint/2010/main" val="37352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0AF-E682-4DD7-9E13-D9820E42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04" y="1035354"/>
            <a:ext cx="9840865" cy="490727"/>
          </a:xfrm>
        </p:spPr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DBD6-8BAE-4387-811F-CF534C1575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9201" y="1720735"/>
            <a:ext cx="9840867" cy="4101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Constraints put restrictions on MS Projects ability to move tasks as durations, start/finish dates and relationships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When Project tries to update a task in a project in must respect the constraints that are set for that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Constraints should only be used when absolutely necessary when planning a project in order to maximize schedule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There are 3 types of constraints:</a:t>
            </a:r>
          </a:p>
          <a:p>
            <a:pPr lvl="1"/>
            <a:r>
              <a:rPr lang="en-CA" dirty="0"/>
              <a:t>Flexible</a:t>
            </a:r>
          </a:p>
          <a:p>
            <a:pPr lvl="1"/>
            <a:r>
              <a:rPr lang="en-CA" dirty="0"/>
              <a:t>Semi-flexible</a:t>
            </a:r>
          </a:p>
          <a:p>
            <a:pPr lvl="1"/>
            <a:r>
              <a:rPr lang="en-CA" dirty="0"/>
              <a:t>Inflexible</a:t>
            </a:r>
          </a:p>
        </p:txBody>
      </p:sp>
    </p:spTree>
    <p:extLst>
      <p:ext uri="{BB962C8B-B14F-4D97-AF65-F5344CB8AC3E}">
        <p14:creationId xmlns:p14="http://schemas.microsoft.com/office/powerpoint/2010/main" val="163721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Flexible Constraints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</p:spPr>
        <p:txBody>
          <a:bodyPr rtlCol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  <a:defRPr/>
            </a:pPr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524001" y="6413501"/>
            <a:ext cx="230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400" i="1">
                <a:solidFill>
                  <a:prstClr val="black"/>
                </a:solidFill>
              </a:rPr>
              <a:t>Source: MS Project 2013 help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F89A49-F57D-4DEA-B019-98F9635951E8}"/>
              </a:ext>
            </a:extLst>
          </p:cNvPr>
          <p:cNvGraphicFramePr>
            <a:graphicFrameLocks noGrp="1"/>
          </p:cNvGraphicFramePr>
          <p:nvPr/>
        </p:nvGraphicFramePr>
        <p:xfrm>
          <a:off x="1632858" y="1825626"/>
          <a:ext cx="9562011" cy="2037154"/>
        </p:xfrm>
        <a:graphic>
          <a:graphicData uri="http://schemas.openxmlformats.org/drawingml/2006/table">
            <a:tbl>
              <a:tblPr/>
              <a:tblGrid>
                <a:gridCol w="2991393">
                  <a:extLst>
                    <a:ext uri="{9D8B030D-6E8A-4147-A177-3AD203B41FA5}">
                      <a16:colId xmlns:a16="http://schemas.microsoft.com/office/drawing/2014/main" val="974420751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3713108939"/>
                    </a:ext>
                  </a:extLst>
                </a:gridCol>
                <a:gridCol w="5590903">
                  <a:extLst>
                    <a:ext uri="{9D8B030D-6E8A-4147-A177-3AD203B41FA5}">
                      <a16:colId xmlns:a16="http://schemas.microsoft.com/office/drawing/2014/main" val="467584118"/>
                    </a:ext>
                  </a:extLst>
                </a:gridCol>
              </a:tblGrid>
              <a:tr h="184937"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Constraint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Type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7119"/>
                  </a:ext>
                </a:extLst>
              </a:tr>
              <a:tr h="48444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As Late As Possible (ALAP)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starts as late as it can without delaying other tasks. This is the default constraint when you schedule from the project finish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704945"/>
                  </a:ext>
                </a:extLst>
              </a:tr>
              <a:tr h="40494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As Soon As Possible (ASAP)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starts as soon as possible. This is the default constraint when you schedule from the project start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7323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2A7B7AD-9230-49F3-945A-65EE9CF5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063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099CE-5A2D-4DEF-90A8-AFB5C62A43FC}"/>
              </a:ext>
            </a:extLst>
          </p:cNvPr>
          <p:cNvSpPr txBox="1"/>
          <p:nvPr/>
        </p:nvSpPr>
        <p:spPr>
          <a:xfrm>
            <a:off x="1524001" y="4108428"/>
            <a:ext cx="95620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prstClr val="black"/>
                </a:solidFill>
              </a:rPr>
              <a:t>Don’t have specific dates associated with them</a:t>
            </a:r>
          </a:p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Tasks can be moved either direction by MS Project</a:t>
            </a:r>
            <a:endParaRPr lang="en-CA" sz="18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6329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Semi-Flexible Constraints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</p:spPr>
        <p:txBody>
          <a:bodyPr rtlCol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  <a:defRPr/>
            </a:pPr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524001" y="6413501"/>
            <a:ext cx="230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400" i="1">
                <a:solidFill>
                  <a:prstClr val="black"/>
                </a:solidFill>
              </a:rPr>
              <a:t>Source: MS Project 2013 help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925ED-3ADB-4389-B1D5-A6591EA3C2CC}"/>
              </a:ext>
            </a:extLst>
          </p:cNvPr>
          <p:cNvGraphicFramePr>
            <a:graphicFrameLocks noGrp="1"/>
          </p:cNvGraphicFramePr>
          <p:nvPr/>
        </p:nvGraphicFramePr>
        <p:xfrm>
          <a:off x="1632858" y="1825626"/>
          <a:ext cx="9562011" cy="2945142"/>
        </p:xfrm>
        <a:graphic>
          <a:graphicData uri="http://schemas.openxmlformats.org/drawingml/2006/table">
            <a:tbl>
              <a:tblPr/>
              <a:tblGrid>
                <a:gridCol w="3487782">
                  <a:extLst>
                    <a:ext uri="{9D8B030D-6E8A-4147-A177-3AD203B41FA5}">
                      <a16:colId xmlns:a16="http://schemas.microsoft.com/office/drawing/2014/main" val="97442075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713108939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467584118"/>
                    </a:ext>
                  </a:extLst>
                </a:gridCol>
              </a:tblGrid>
              <a:tr h="184937">
                <a:tc>
                  <a:txBody>
                    <a:bodyPr/>
                    <a:lstStyle/>
                    <a:p>
                      <a:pPr algn="l"/>
                      <a:r>
                        <a:rPr lang="en-CA" sz="20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Constraint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Type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7119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Start No Earlier Than (SNET)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Semi-Flexible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starts on or after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94461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Finish No Earlier Than (FNET)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Semi-Flexible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finishes on or after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3493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Start No Later Than (SNLT)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Semi-Flexible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starts on or before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03267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Finish No Later Than (FNLT)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20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Semi-Flexible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finishes on or before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34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0B852A-A734-44DB-9DC3-D231F8D71A46}"/>
              </a:ext>
            </a:extLst>
          </p:cNvPr>
          <p:cNvSpPr txBox="1"/>
          <p:nvPr/>
        </p:nvSpPr>
        <p:spPr>
          <a:xfrm>
            <a:off x="1524001" y="4875271"/>
            <a:ext cx="95620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prstClr val="black"/>
                </a:solidFill>
              </a:rPr>
              <a:t>Require a start or finish date -- MS Project will assign the start/finish date to satisfy this condition</a:t>
            </a:r>
          </a:p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prstClr val="black"/>
                </a:solidFill>
              </a:rPr>
              <a:t>Tasks can be moved in one direction by MS Project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61323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Inflexible Constraints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</p:spPr>
        <p:txBody>
          <a:bodyPr rtlCol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  <a:defRPr/>
            </a:pPr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524001" y="6413501"/>
            <a:ext cx="2303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400" i="1">
                <a:solidFill>
                  <a:prstClr val="black"/>
                </a:solidFill>
              </a:rPr>
              <a:t>Source: MS Project 2013 help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A4821-3503-43A2-9E5C-3D63CD808014}"/>
              </a:ext>
            </a:extLst>
          </p:cNvPr>
          <p:cNvGraphicFramePr>
            <a:graphicFrameLocks noGrp="1"/>
          </p:cNvGraphicFramePr>
          <p:nvPr/>
        </p:nvGraphicFramePr>
        <p:xfrm>
          <a:off x="1632858" y="1825626"/>
          <a:ext cx="9562011" cy="1003440"/>
        </p:xfrm>
        <a:graphic>
          <a:graphicData uri="http://schemas.openxmlformats.org/drawingml/2006/table">
            <a:tbl>
              <a:tblPr/>
              <a:tblGrid>
                <a:gridCol w="2599508">
                  <a:extLst>
                    <a:ext uri="{9D8B030D-6E8A-4147-A177-3AD203B41FA5}">
                      <a16:colId xmlns:a16="http://schemas.microsoft.com/office/drawing/2014/main" val="974420751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3713108939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467584118"/>
                    </a:ext>
                  </a:extLst>
                </a:gridCol>
              </a:tblGrid>
              <a:tr h="184937"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Constraint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Type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>
                          <a:solidFill>
                            <a:srgbClr val="393939"/>
                          </a:solidFill>
                          <a:effectLst/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26571" marR="53143" marT="15943" marB="1594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7119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Must Finish On (MFO)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Inflexible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finishes on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20524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Must Start On (MSO)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Inflexible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The task starts on a specific date.</a:t>
                      </a:r>
                    </a:p>
                  </a:txBody>
                  <a:tcPr marL="53143" marR="53143" marT="21257" marB="2125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746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7337C9-11F8-48C1-9943-2C0676821907}"/>
              </a:ext>
            </a:extLst>
          </p:cNvPr>
          <p:cNvSpPr txBox="1"/>
          <p:nvPr/>
        </p:nvSpPr>
        <p:spPr>
          <a:xfrm>
            <a:off x="1524001" y="3028570"/>
            <a:ext cx="95620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prstClr val="black"/>
                </a:solidFill>
              </a:rPr>
              <a:t>Require you to enter a specific date that a task must start/finish on</a:t>
            </a:r>
          </a:p>
          <a:p>
            <a:pPr marL="715518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prstClr val="black"/>
                </a:solidFill>
              </a:rPr>
              <a:t>Tasks can not be moved by MS Project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4597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D9271E-4EE8-40E6-ACE6-F0C903BC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04" y="1605765"/>
            <a:ext cx="5887272" cy="3639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F310A-7BCA-4DBB-9625-AA3951D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 - Adding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6A63AAD-11EC-49C8-A6D7-C016968B9994}"/>
              </a:ext>
            </a:extLst>
          </p:cNvPr>
          <p:cNvSpPr/>
          <p:nvPr/>
        </p:nvSpPr>
        <p:spPr>
          <a:xfrm>
            <a:off x="8115864" y="2343919"/>
            <a:ext cx="1273466" cy="490727"/>
          </a:xfrm>
          <a:prstGeom prst="wedgeRoundRectCallout">
            <a:avLst>
              <a:gd name="adj1" fmla="val -327784"/>
              <a:gd name="adj2" fmla="val 1005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Constraint Type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4AC416C-2FB1-405E-A76C-763568B438D6}"/>
              </a:ext>
            </a:extLst>
          </p:cNvPr>
          <p:cNvSpPr/>
          <p:nvPr/>
        </p:nvSpPr>
        <p:spPr>
          <a:xfrm>
            <a:off x="8115864" y="3425294"/>
            <a:ext cx="1273466" cy="490727"/>
          </a:xfrm>
          <a:prstGeom prst="wedgeRoundRectCallout">
            <a:avLst>
              <a:gd name="adj1" fmla="val -116474"/>
              <a:gd name="adj2" fmla="val -964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Constraint Date</a:t>
            </a:r>
          </a:p>
        </p:txBody>
      </p:sp>
    </p:spTree>
    <p:extLst>
      <p:ext uri="{BB962C8B-B14F-4D97-AF65-F5344CB8AC3E}">
        <p14:creationId xmlns:p14="http://schemas.microsoft.com/office/powerpoint/2010/main" val="32298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7C96C-EBE5-4FE4-8A9D-AFA34A9E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00" y="1642423"/>
            <a:ext cx="9028600" cy="3218736"/>
          </a:xfrm>
          <a:prstGeom prst="rect">
            <a:avLst/>
          </a:prstGeom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47C86D44-5A27-8247-AE88-89A958082701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17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2514600" y="6600826"/>
            <a:ext cx="3886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200">
                <a:solidFill>
                  <a:prstClr val="white"/>
                </a:solidFill>
              </a:rPr>
              <a:t>Source: Bunin, New Perspectives on Microsoft Project 2010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4F502D7-F427-4F58-B849-AA6DB5EEF23E}"/>
              </a:ext>
            </a:extLst>
          </p:cNvPr>
          <p:cNvSpPr/>
          <p:nvPr/>
        </p:nvSpPr>
        <p:spPr>
          <a:xfrm>
            <a:off x="7930243" y="4994902"/>
            <a:ext cx="1273466" cy="490727"/>
          </a:xfrm>
          <a:prstGeom prst="wedgeRoundRectCallout">
            <a:avLst>
              <a:gd name="adj1" fmla="val 143046"/>
              <a:gd name="adj2" fmla="val -3386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Constraint Impact</a:t>
            </a:r>
          </a:p>
        </p:txBody>
      </p:sp>
    </p:spTree>
    <p:extLst>
      <p:ext uri="{BB962C8B-B14F-4D97-AF65-F5344CB8AC3E}">
        <p14:creationId xmlns:p14="http://schemas.microsoft.com/office/powerpoint/2010/main" val="32461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5A13-6E84-4B6A-A473-9D59BE5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Deadline and Constraint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B780-6ECA-46CF-A91C-D1BB0FA0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-228600"/>
            <a:r>
              <a:rPr lang="en-CA" dirty="0"/>
              <a:t>Deadline</a:t>
            </a:r>
          </a:p>
          <a:p>
            <a:pPr lvl="1"/>
            <a:r>
              <a:rPr lang="en-CA" dirty="0"/>
              <a:t>Add a deadline</a:t>
            </a:r>
          </a:p>
          <a:p>
            <a:pPr lvl="1"/>
            <a:r>
              <a:rPr lang="en-CA" dirty="0"/>
              <a:t>See the Gantt Chart impact</a:t>
            </a:r>
          </a:p>
          <a:p>
            <a:pPr indent="-228600"/>
            <a:r>
              <a:rPr lang="en-CA" dirty="0"/>
              <a:t>Constraints: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/>
              <a:t>Add constraint of type “must start on”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/>
              <a:t>View indicator column detail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CA" dirty="0"/>
              <a:t>View impact on Gantt Chart</a:t>
            </a:r>
          </a:p>
        </p:txBody>
      </p:sp>
    </p:spTree>
    <p:extLst>
      <p:ext uri="{BB962C8B-B14F-4D97-AF65-F5344CB8AC3E}">
        <p14:creationId xmlns:p14="http://schemas.microsoft.com/office/powerpoint/2010/main" val="366161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7BE-7B34-4BF9-925B-740F82F7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Calendars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2AF5-5E03-444F-9B0E-DA0940F7A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Understand how to add a calendar</a:t>
            </a:r>
          </a:p>
          <a:p>
            <a:r>
              <a:rPr lang="en-CA" dirty="0"/>
              <a:t>Understand how to add an exception</a:t>
            </a:r>
          </a:p>
          <a:p>
            <a:r>
              <a:rPr lang="en-CA" dirty="0"/>
              <a:t>Understand how to change default working hours/days</a:t>
            </a:r>
          </a:p>
        </p:txBody>
      </p:sp>
    </p:spTree>
    <p:extLst>
      <p:ext uri="{BB962C8B-B14F-4D97-AF65-F5344CB8AC3E}">
        <p14:creationId xmlns:p14="http://schemas.microsoft.com/office/powerpoint/2010/main" val="24689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Where are we on the Schedule Development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Leads/Lags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Deadlines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Calendars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WBS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Review Term Project Groups and Second Assignment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7BBE4-26AD-0E4D-B7DB-A6F9DAA99B9F}" type="slidenum">
              <a:rPr lang="en-CA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57534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Project and Task Calendars</a:t>
            </a:r>
          </a:p>
        </p:txBody>
      </p:sp>
      <p:sp>
        <p:nvSpPr>
          <p:cNvPr id="5124" name="Conten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i="1" dirty="0"/>
              <a:t>Standard Calendar</a:t>
            </a:r>
            <a:r>
              <a:rPr lang="en-US" altLang="en-US" dirty="0"/>
              <a:t>: default calendar, Monday-Friday are working days, 8 hours of work per day.  Can change based on working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i="1" dirty="0"/>
              <a:t>Task Calendar</a:t>
            </a:r>
            <a:r>
              <a:rPr lang="en-US" altLang="en-US" dirty="0"/>
              <a:t>: can be created for specific tasks that don’t follow the project calendar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i="1" dirty="0"/>
              <a:t>Resource Calendar</a:t>
            </a:r>
            <a:r>
              <a:rPr lang="en-US" altLang="en-US" dirty="0"/>
              <a:t>: can be created for specific resources that don’t follow the project calendar</a:t>
            </a:r>
          </a:p>
          <a:p>
            <a:endParaRPr lang="en-US" altLang="en-US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2D77A358-5196-C042-91E7-F71EA6CFB50C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20</a:t>
            </a:fld>
            <a:endParaRPr lang="en-CA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5A9A7F-3881-496D-A95A-E4BF72A5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4" y="1635713"/>
            <a:ext cx="4431054" cy="1596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D271D-EC00-4B46-B600-5B96E5CA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91" y="1486892"/>
            <a:ext cx="4767386" cy="4767386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latin typeface="Verdana" charset="0"/>
                <a:ea typeface="Verdana" charset="0"/>
                <a:cs typeface="Verdana" charset="0"/>
              </a:rPr>
              <a:t>Calendars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96AAA39C-2F86-2447-ADC9-A81915DD60AE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21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5715001" y="6581776"/>
            <a:ext cx="3275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000">
                <a:solidFill>
                  <a:prstClr val="white"/>
                </a:solidFill>
              </a:rPr>
              <a:t>Source: Bunin, New Perspectives on Microsoft Project 2010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921B3D6-FDD8-4313-A00B-C37DD155FA31}"/>
              </a:ext>
            </a:extLst>
          </p:cNvPr>
          <p:cNvSpPr/>
          <p:nvPr/>
        </p:nvSpPr>
        <p:spPr>
          <a:xfrm>
            <a:off x="1146175" y="4106628"/>
            <a:ext cx="1400177" cy="635189"/>
          </a:xfrm>
          <a:prstGeom prst="wedgeRoundRectCallout">
            <a:avLst>
              <a:gd name="adj1" fmla="val 162638"/>
              <a:gd name="adj2" fmla="val -3160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Change Working Time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7A81FBD-48F5-47B1-AB68-CE1381C8A61C}"/>
              </a:ext>
            </a:extLst>
          </p:cNvPr>
          <p:cNvSpPr/>
          <p:nvPr/>
        </p:nvSpPr>
        <p:spPr>
          <a:xfrm>
            <a:off x="3048000" y="3669623"/>
            <a:ext cx="1400177" cy="635189"/>
          </a:xfrm>
          <a:prstGeom prst="wedgeRoundRectCallout">
            <a:avLst>
              <a:gd name="adj1" fmla="val 206487"/>
              <a:gd name="adj2" fmla="val -877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any day to see working time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7F111E-FBBB-4C17-B5C0-D7EB11771F98}"/>
              </a:ext>
            </a:extLst>
          </p:cNvPr>
          <p:cNvSpPr/>
          <p:nvPr/>
        </p:nvSpPr>
        <p:spPr>
          <a:xfrm>
            <a:off x="3047999" y="5504573"/>
            <a:ext cx="1400177" cy="635189"/>
          </a:xfrm>
          <a:prstGeom prst="wedgeRoundRectCallout">
            <a:avLst>
              <a:gd name="adj1" fmla="val 124388"/>
              <a:gd name="adj2" fmla="val -2543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Changes to work week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4A6A8DC-3742-4705-AD32-E47F66A0DF6F}"/>
              </a:ext>
            </a:extLst>
          </p:cNvPr>
          <p:cNvSpPr/>
          <p:nvPr/>
        </p:nvSpPr>
        <p:spPr>
          <a:xfrm>
            <a:off x="3048000" y="4587098"/>
            <a:ext cx="1400177" cy="635189"/>
          </a:xfrm>
          <a:prstGeom prst="wedgeRoundRectCallout">
            <a:avLst>
              <a:gd name="adj1" fmla="val 75875"/>
              <a:gd name="adj2" fmla="val -1186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1610C-A724-45ED-90F5-42D4A5C6DEFE}"/>
              </a:ext>
            </a:extLst>
          </p:cNvPr>
          <p:cNvSpPr txBox="1"/>
          <p:nvPr/>
        </p:nvSpPr>
        <p:spPr>
          <a:xfrm>
            <a:off x="9562011" y="2155371"/>
            <a:ext cx="1946366" cy="11727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Exceptions</a:t>
            </a:r>
            <a:r>
              <a:rPr lang="en-CA" dirty="0"/>
              <a:t>: Used to for Holidays, Vacations or short exceptions to work schedule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B4D47-E604-4D22-BDDD-2F2012943444}"/>
              </a:ext>
            </a:extLst>
          </p:cNvPr>
          <p:cNvSpPr txBox="1"/>
          <p:nvPr/>
        </p:nvSpPr>
        <p:spPr>
          <a:xfrm>
            <a:off x="9562011" y="3593281"/>
            <a:ext cx="1946366" cy="16049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Work Week</a:t>
            </a:r>
            <a:r>
              <a:rPr lang="en-CA" dirty="0"/>
              <a:t>: Used to for change working hours for significant time periods.  Examples: working half days, short term leave, etc.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1EFE29C6-2DAB-4812-B039-90E1B775548B}"/>
              </a:ext>
            </a:extLst>
          </p:cNvPr>
          <p:cNvSpPr/>
          <p:nvPr/>
        </p:nvSpPr>
        <p:spPr>
          <a:xfrm>
            <a:off x="7559555" y="1692829"/>
            <a:ext cx="1946365" cy="1569983"/>
          </a:xfrm>
          <a:prstGeom prst="irregularSeal1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39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7" grpId="0" animBg="1"/>
      <p:bldP spid="18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latin typeface="Verdana" charset="0"/>
                <a:ea typeface="Verdana" charset="0"/>
                <a:cs typeface="Verdana" charset="0"/>
              </a:rPr>
              <a:t>Calendar - Exceptions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96AAA39C-2F86-2447-ADC9-A81915DD60AE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22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5715001" y="6581776"/>
            <a:ext cx="3275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000">
                <a:solidFill>
                  <a:prstClr val="white"/>
                </a:solidFill>
              </a:rPr>
              <a:t>Source: Bunin, New Perspectives on Microsoft Project 2010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340AB-CA87-42D0-BF59-044A9E9D0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507" y="1504368"/>
            <a:ext cx="3927053" cy="3481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664A3-2F98-4668-B1DB-F5E9FC15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31" y="1504368"/>
            <a:ext cx="4712593" cy="4767943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A9F451E-70A8-49E2-B46B-BC5B2C3488B3}"/>
              </a:ext>
            </a:extLst>
          </p:cNvPr>
          <p:cNvSpPr/>
          <p:nvPr/>
        </p:nvSpPr>
        <p:spPr>
          <a:xfrm>
            <a:off x="5749547" y="3122168"/>
            <a:ext cx="1400177" cy="635189"/>
          </a:xfrm>
          <a:prstGeom prst="wedgeRoundRectCallout">
            <a:avLst>
              <a:gd name="adj1" fmla="val -227333"/>
              <a:gd name="adj2" fmla="val -898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Jan. 01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8A25AC6-FC09-49E7-8051-2B0DECF143F5}"/>
              </a:ext>
            </a:extLst>
          </p:cNvPr>
          <p:cNvSpPr/>
          <p:nvPr/>
        </p:nvSpPr>
        <p:spPr>
          <a:xfrm>
            <a:off x="5749547" y="3979571"/>
            <a:ext cx="1400177" cy="635189"/>
          </a:xfrm>
          <a:prstGeom prst="wedgeRoundRectCallout">
            <a:avLst>
              <a:gd name="adj1" fmla="val -73398"/>
              <a:gd name="adj2" fmla="val 27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Details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64316F97-339C-4FFA-A390-4AF1CB2BABA8}"/>
              </a:ext>
            </a:extLst>
          </p:cNvPr>
          <p:cNvSpPr/>
          <p:nvPr/>
        </p:nvSpPr>
        <p:spPr>
          <a:xfrm>
            <a:off x="5749547" y="2294269"/>
            <a:ext cx="1400177" cy="605685"/>
          </a:xfrm>
          <a:prstGeom prst="wedgeRoundRectCallout">
            <a:avLst>
              <a:gd name="adj1" fmla="val -79928"/>
              <a:gd name="adj2" fmla="val -384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working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248BD2A0-4367-4495-AB21-44A9C40B22B6}"/>
              </a:ext>
            </a:extLst>
          </p:cNvPr>
          <p:cNvSpPr/>
          <p:nvPr/>
        </p:nvSpPr>
        <p:spPr>
          <a:xfrm>
            <a:off x="5749547" y="4830949"/>
            <a:ext cx="1400177" cy="635189"/>
          </a:xfrm>
          <a:prstGeom prst="wedgeRoundRectCallout">
            <a:avLst>
              <a:gd name="adj1" fmla="val 91733"/>
              <a:gd name="adj2" fmla="val -4723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Details Shown</a:t>
            </a:r>
          </a:p>
        </p:txBody>
      </p:sp>
    </p:spTree>
    <p:extLst>
      <p:ext uri="{BB962C8B-B14F-4D97-AF65-F5344CB8AC3E}">
        <p14:creationId xmlns:p14="http://schemas.microsoft.com/office/powerpoint/2010/main" val="320317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F94F3A-47F8-496A-B2C8-606795E11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19" y="1415679"/>
            <a:ext cx="3962953" cy="2800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A38FF9-B6BD-4A1C-ACA5-717B4264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8" y="1526081"/>
            <a:ext cx="4513880" cy="4528926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latin typeface="Verdana" charset="0"/>
                <a:ea typeface="Verdana" charset="0"/>
                <a:cs typeface="Verdana" charset="0"/>
              </a:rPr>
              <a:t>Calendar – Work Weeks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96AAA39C-2F86-2447-ADC9-A81915DD60AE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23</a:t>
            </a:fld>
            <a:endParaRPr lang="en-CA" altLang="en-US" sz="1200">
              <a:solidFill>
                <a:srgbClr val="898989"/>
              </a:solidFill>
            </a:endParaRP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5715001" y="6581776"/>
            <a:ext cx="3275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1000">
                <a:solidFill>
                  <a:prstClr val="white"/>
                </a:solidFill>
              </a:rPr>
              <a:t>Source: Bunin, New Perspectives on Microsoft Project 2010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A9F451E-70A8-49E2-B46B-BC5B2C3488B3}"/>
              </a:ext>
            </a:extLst>
          </p:cNvPr>
          <p:cNvSpPr/>
          <p:nvPr/>
        </p:nvSpPr>
        <p:spPr>
          <a:xfrm>
            <a:off x="5749547" y="3122168"/>
            <a:ext cx="1400177" cy="635189"/>
          </a:xfrm>
          <a:prstGeom prst="wedgeRoundRectCallout">
            <a:avLst>
              <a:gd name="adj1" fmla="val -227333"/>
              <a:gd name="adj2" fmla="val -713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Alternate work week shown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8A25AC6-FC09-49E7-8051-2B0DECF143F5}"/>
              </a:ext>
            </a:extLst>
          </p:cNvPr>
          <p:cNvSpPr/>
          <p:nvPr/>
        </p:nvSpPr>
        <p:spPr>
          <a:xfrm>
            <a:off x="5749547" y="3979571"/>
            <a:ext cx="1400177" cy="635189"/>
          </a:xfrm>
          <a:prstGeom prst="wedgeRoundRectCallout">
            <a:avLst>
              <a:gd name="adj1" fmla="val -74331"/>
              <a:gd name="adj2" fmla="val -96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Click on Details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64316F97-339C-4FFA-A390-4AF1CB2BABA8}"/>
              </a:ext>
            </a:extLst>
          </p:cNvPr>
          <p:cNvSpPr/>
          <p:nvPr/>
        </p:nvSpPr>
        <p:spPr>
          <a:xfrm>
            <a:off x="5749547" y="2294269"/>
            <a:ext cx="1400177" cy="605685"/>
          </a:xfrm>
          <a:prstGeom prst="wedgeRoundRectCallout">
            <a:avLst>
              <a:gd name="adj1" fmla="val -79928"/>
              <a:gd name="adj2" fmla="val -384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Hours shown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248BD2A0-4367-4495-AB21-44A9C40B22B6}"/>
              </a:ext>
            </a:extLst>
          </p:cNvPr>
          <p:cNvSpPr/>
          <p:nvPr/>
        </p:nvSpPr>
        <p:spPr>
          <a:xfrm>
            <a:off x="5749547" y="4830949"/>
            <a:ext cx="1400177" cy="635189"/>
          </a:xfrm>
          <a:prstGeom prst="wedgeRoundRectCallout">
            <a:avLst>
              <a:gd name="adj1" fmla="val 106660"/>
              <a:gd name="adj2" fmla="val -2646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Details Shown</a:t>
            </a:r>
          </a:p>
        </p:txBody>
      </p:sp>
    </p:spTree>
    <p:extLst>
      <p:ext uri="{BB962C8B-B14F-4D97-AF65-F5344CB8AC3E}">
        <p14:creationId xmlns:p14="http://schemas.microsoft.com/office/powerpoint/2010/main" val="13846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7BE-7B34-4BF9-925B-740F82F7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WBS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2AF5-5E03-444F-9B0E-DA0940F7A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Add WBS codes to any table</a:t>
            </a:r>
          </a:p>
          <a:p>
            <a:r>
              <a:rPr lang="en-CA" dirty="0"/>
              <a:t>Specify/Modify WBS code format</a:t>
            </a:r>
          </a:p>
        </p:txBody>
      </p:sp>
    </p:spTree>
    <p:extLst>
      <p:ext uri="{BB962C8B-B14F-4D97-AF65-F5344CB8AC3E}">
        <p14:creationId xmlns:p14="http://schemas.microsoft.com/office/powerpoint/2010/main" val="352695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3726289-3B6B-4605-B93B-3D8D1C74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WBS Codes</a:t>
            </a:r>
          </a:p>
        </p:txBody>
      </p:sp>
      <p:sp>
        <p:nvSpPr>
          <p:cNvPr id="14339" name="Slide Number Placeholder 6">
            <a:extLst>
              <a:ext uri="{FF2B5EF4-FFF2-40B4-BE49-F238E27FC236}">
                <a16:creationId xmlns:a16="http://schemas.microsoft.com/office/drawing/2014/main" id="{8E69DB01-7402-46F3-8A3F-2F3ED3F446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CA" altLang="en-US" sz="1200">
                <a:solidFill>
                  <a:srgbClr val="898989"/>
                </a:solidFill>
                <a:cs typeface="Arial" panose="020B0604020202020204" pitchFamily="34" charset="0"/>
              </a:rPr>
              <a:t>	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80CD29-3804-4D88-8D9F-AAC3A18F3BED}"/>
              </a:ext>
            </a:extLst>
          </p:cNvPr>
          <p:cNvCxnSpPr>
            <a:stCxn id="17412" idx="3"/>
          </p:cNvCxnSpPr>
          <p:nvPr/>
        </p:nvCxnSpPr>
        <p:spPr>
          <a:xfrm flipV="1">
            <a:off x="4509536" y="1412573"/>
            <a:ext cx="3477571" cy="873214"/>
          </a:xfrm>
          <a:prstGeom prst="straightConnector1">
            <a:avLst/>
          </a:prstGeom>
          <a:ln w="571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0DA23D4-A883-4FCE-AF38-6C97675C5BA1}"/>
              </a:ext>
            </a:extLst>
          </p:cNvPr>
          <p:cNvGrpSpPr/>
          <p:nvPr/>
        </p:nvGrpSpPr>
        <p:grpSpPr>
          <a:xfrm>
            <a:off x="2092719" y="827288"/>
            <a:ext cx="8713833" cy="4995358"/>
            <a:chOff x="1631950" y="1524000"/>
            <a:chExt cx="8951913" cy="5219700"/>
          </a:xfrm>
        </p:grpSpPr>
        <p:sp>
          <p:nvSpPr>
            <p:cNvPr id="17412" name="TextBox 4">
              <a:extLst>
                <a:ext uri="{FF2B5EF4-FFF2-40B4-BE49-F238E27FC236}">
                  <a16:creationId xmlns:a16="http://schemas.microsoft.com/office/drawing/2014/main" id="{C4746A8E-8DB1-4845-9BDD-CFFDE6594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2724150"/>
              <a:ext cx="2144712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CA" altLang="en-US" sz="1800" i="1" dirty="0">
                  <a:solidFill>
                    <a:prstClr val="black"/>
                  </a:solidFill>
                  <a:cs typeface="Arial" panose="020B0604020202020204" pitchFamily="34" charset="0"/>
                </a:rPr>
                <a:t>To Create or Reformat WBS Code</a:t>
              </a:r>
            </a:p>
          </p:txBody>
        </p:sp>
        <p:sp>
          <p:nvSpPr>
            <p:cNvPr id="17413" name="TextBox 11">
              <a:extLst>
                <a:ext uri="{FF2B5EF4-FFF2-40B4-BE49-F238E27FC236}">
                  <a16:creationId xmlns:a16="http://schemas.microsoft.com/office/drawing/2014/main" id="{B8B54D02-6C9F-4E01-BB46-B070F396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950" y="4724401"/>
              <a:ext cx="2819400" cy="147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CA" altLang="en-US" sz="1800" i="1" dirty="0">
                  <a:solidFill>
                    <a:prstClr val="black"/>
                  </a:solidFill>
                  <a:cs typeface="Arial" panose="020B0604020202020204" pitchFamily="34" charset="0"/>
                </a:rPr>
                <a:t>To View WBS Code in Entry Table: Right click at top of column in Entry Table…Insert Column…then type WBS..</a:t>
              </a:r>
            </a:p>
          </p:txBody>
        </p:sp>
        <p:pic>
          <p:nvPicPr>
            <p:cNvPr id="17414" name="Picture 8">
              <a:extLst>
                <a:ext uri="{FF2B5EF4-FFF2-40B4-BE49-F238E27FC236}">
                  <a16:creationId xmlns:a16="http://schemas.microsoft.com/office/drawing/2014/main" id="{DAD7583E-438F-458C-AB29-74C1C71A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813" y="1524000"/>
              <a:ext cx="6115050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DF12B6-26EE-4046-A3B9-C30F636FF301}"/>
                </a:ext>
              </a:extLst>
            </p:cNvPr>
            <p:cNvCxnSpPr>
              <a:stCxn id="17412" idx="3"/>
            </p:cNvCxnSpPr>
            <p:nvPr/>
          </p:nvCxnSpPr>
          <p:spPr>
            <a:xfrm>
              <a:off x="4114800" y="3048000"/>
              <a:ext cx="2667000" cy="1962150"/>
            </a:xfrm>
            <a:prstGeom prst="straightConnector1">
              <a:avLst/>
            </a:prstGeom>
            <a:ln w="571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3FCB17-8037-48B6-A462-E345B623405C}"/>
                </a:ext>
              </a:extLst>
            </p:cNvPr>
            <p:cNvCxnSpPr/>
            <p:nvPr/>
          </p:nvCxnSpPr>
          <p:spPr>
            <a:xfrm flipV="1">
              <a:off x="3154364" y="3200400"/>
              <a:ext cx="2293937" cy="1524000"/>
            </a:xfrm>
            <a:prstGeom prst="straightConnector1">
              <a:avLst/>
            </a:prstGeom>
            <a:ln w="571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39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Group Project and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E9EA9-FC04-4059-9820-5A425CFB6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Understand group selection process</a:t>
            </a:r>
          </a:p>
          <a:p>
            <a:r>
              <a:rPr lang="en-CA" dirty="0"/>
              <a:t>Understand the second assignment dates and requirements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7795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08CA-8F95-4525-B8E5-2F39D4E7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 Project Groups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5CC5-DC47-434E-B68C-96AA0568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Groups of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Self Enrollment available until Friday @ 5:00pm and then FOL will automatically put remaining students in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NO CHANGES TO GROUPS </a:t>
            </a:r>
            <a:r>
              <a:rPr lang="en-CA" dirty="0"/>
              <a:t>after 5:00pm on this coming Friday!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Please read the Term Project – Part I assignment to ensure you understand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C517-CEC6-4793-BD99-B477D83E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AssignmenT</a:t>
            </a:r>
            <a:r>
              <a:rPr lang="en-CA" dirty="0"/>
              <a:t> #2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D537-9540-4C8A-8089-140678933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Information: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be completed during your class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directions </a:t>
            </a:r>
            <a:r>
              <a:rPr lang="en-US" dirty="0">
                <a:solidFill>
                  <a:srgbClr val="FF0000"/>
                </a:solidFill>
              </a:rPr>
              <a:t>exactly and in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to save as directed in instructions (</a:t>
            </a:r>
            <a:r>
              <a:rPr lang="en-US" dirty="0">
                <a:solidFill>
                  <a:srgbClr val="FF0000"/>
                </a:solidFill>
              </a:rPr>
              <a:t>filenames matter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submit it more than once if you realize that your first submission is not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be submitted by the end of your class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 assignments will </a:t>
            </a:r>
            <a:r>
              <a:rPr lang="en-US" b="1" dirty="0"/>
              <a:t>NOT</a:t>
            </a:r>
            <a:r>
              <a:rPr lang="en-US" dirty="0"/>
              <a:t> be accepted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read Assignment #2 in the Assignments section of FOL for complete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4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DDBD-847A-4A6E-8FB8-DCB471C9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development Stages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4FBE-3ACC-4601-94EB-5E6A832A1C7C}"/>
              </a:ext>
            </a:extLst>
          </p:cNvPr>
          <p:cNvGrpSpPr/>
          <p:nvPr/>
        </p:nvGrpSpPr>
        <p:grpSpPr>
          <a:xfrm>
            <a:off x="1529204" y="1692623"/>
            <a:ext cx="11136391" cy="4610809"/>
            <a:chOff x="1529204" y="2004857"/>
            <a:chExt cx="11136391" cy="4610809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ACC4881B-5D42-4591-B654-C35CD2D84F43}"/>
                </a:ext>
              </a:extLst>
            </p:cNvPr>
            <p:cNvGraphicFramePr/>
            <p:nvPr/>
          </p:nvGraphicFramePr>
          <p:xfrm>
            <a:off x="7944255" y="2459991"/>
            <a:ext cx="4721340" cy="32334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F613E2-20F2-49A2-9C91-C95F9E4395B0}"/>
                </a:ext>
              </a:extLst>
            </p:cNvPr>
            <p:cNvGrpSpPr/>
            <p:nvPr/>
          </p:nvGrpSpPr>
          <p:grpSpPr>
            <a:xfrm>
              <a:off x="1529204" y="2004857"/>
              <a:ext cx="8503671" cy="4610809"/>
              <a:chOff x="1529204" y="2004857"/>
              <a:chExt cx="8503671" cy="4610809"/>
            </a:xfrm>
          </p:grpSpPr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328D7E17-7F3B-480F-87CA-B670F08E99A2}"/>
                  </a:ext>
                </a:extLst>
              </p:cNvPr>
              <p:cNvGraphicFramePr/>
              <p:nvPr/>
            </p:nvGraphicFramePr>
            <p:xfrm>
              <a:off x="1529204" y="2016086"/>
              <a:ext cx="6975818" cy="45995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5" name="Arrow: Curved Right 4">
                <a:extLst>
                  <a:ext uri="{FF2B5EF4-FFF2-40B4-BE49-F238E27FC236}">
                    <a16:creationId xmlns:a16="http://schemas.microsoft.com/office/drawing/2014/main" id="{ADA6B61E-4050-4763-A3DA-E605DBFC4D73}"/>
                  </a:ext>
                </a:extLst>
              </p:cNvPr>
              <p:cNvSpPr/>
              <p:nvPr/>
            </p:nvSpPr>
            <p:spPr>
              <a:xfrm rot="5811292">
                <a:off x="6439680" y="-678070"/>
                <a:ext cx="910267" cy="6276122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4F81BD"/>
                </a:solidFill>
              </a:ln>
              <a:effectLst/>
              <a:scene3d>
                <a:camera prst="orthographicFront"/>
                <a:lightRig rig="flat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C93B0C-5E96-485D-B077-036F3304AEA8}"/>
              </a:ext>
            </a:extLst>
          </p:cNvPr>
          <p:cNvGrpSpPr/>
          <p:nvPr/>
        </p:nvGrpSpPr>
        <p:grpSpPr>
          <a:xfrm>
            <a:off x="1351600" y="5156371"/>
            <a:ext cx="10196071" cy="760590"/>
            <a:chOff x="0" y="301335"/>
            <a:chExt cx="6975818" cy="1014479"/>
          </a:xfrm>
          <a:gradFill>
            <a:gsLst>
              <a:gs pos="10000">
                <a:srgbClr val="0070C0"/>
              </a:gs>
              <a:gs pos="33000">
                <a:srgbClr val="92D050"/>
              </a:gs>
              <a:gs pos="62000">
                <a:srgbClr val="FF0000"/>
              </a:gs>
              <a:gs pos="77000">
                <a:srgbClr val="FF0000"/>
              </a:gs>
            </a:gsLst>
            <a:lin ang="0" scaled="1"/>
          </a:gradFill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3ACC213-6ED4-4F28-8A89-81795BA6D432}"/>
                </a:ext>
              </a:extLst>
            </p:cNvPr>
            <p:cNvSpPr/>
            <p:nvPr/>
          </p:nvSpPr>
          <p:spPr>
            <a:xfrm>
              <a:off x="0" y="301335"/>
              <a:ext cx="6975818" cy="1014479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D1C06EE9-1E32-400A-89D1-E6E1D2C1F328}"/>
                </a:ext>
              </a:extLst>
            </p:cNvPr>
            <p:cNvSpPr txBox="1"/>
            <p:nvPr/>
          </p:nvSpPr>
          <p:spPr>
            <a:xfrm>
              <a:off x="0" y="554955"/>
              <a:ext cx="6722198" cy="5072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254000" bIns="161049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Reporting/Exporting/Importing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9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7BE-7B34-4BF9-925B-740F82F7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Leads and Lags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2AF5-5E03-444F-9B0E-DA0940F7A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Understand how to use leads and lags</a:t>
            </a:r>
          </a:p>
          <a:p>
            <a:r>
              <a:rPr lang="en-CA" dirty="0"/>
              <a:t>Add a lead or lag to a  task relationship</a:t>
            </a:r>
          </a:p>
        </p:txBody>
      </p:sp>
    </p:spTree>
    <p:extLst>
      <p:ext uri="{BB962C8B-B14F-4D97-AF65-F5344CB8AC3E}">
        <p14:creationId xmlns:p14="http://schemas.microsoft.com/office/powerpoint/2010/main" val="2822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9F8F-2AE0-45A7-ACF9-45E0495B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Leads and Lags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2BA3-555D-4F43-A849-293EFADCF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Lead and lags are used to better manage the relationships in a project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Lead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accelerates the start of the successor relationship.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is best used on finish to start (FS)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Lag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delays the start of the successor relationship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Can be used on all relationship types (FS, SS, SF, FF)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2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84C-8D91-4E92-A21E-B1EFC1E1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Leads and lags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6B87D-72A8-4B21-9361-2D04CE5E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8" y="1599628"/>
            <a:ext cx="5189186" cy="322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F41DE-A1E7-4550-8FB6-8E1BAD79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36" y="1649112"/>
            <a:ext cx="5107809" cy="317690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BD91763-B1F9-4A81-BB53-45C531F730CE}"/>
              </a:ext>
            </a:extLst>
          </p:cNvPr>
          <p:cNvSpPr/>
          <p:nvPr/>
        </p:nvSpPr>
        <p:spPr>
          <a:xfrm>
            <a:off x="3882190" y="5013008"/>
            <a:ext cx="1273466" cy="490727"/>
          </a:xfrm>
          <a:prstGeom prst="wedgeRoundRectCallout">
            <a:avLst>
              <a:gd name="adj1" fmla="val 60903"/>
              <a:gd name="adj2" fmla="val -5045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Lag of 2 days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838F0E6-CF37-4A70-BC6E-E13199709275}"/>
              </a:ext>
            </a:extLst>
          </p:cNvPr>
          <p:cNvSpPr/>
          <p:nvPr/>
        </p:nvSpPr>
        <p:spPr>
          <a:xfrm>
            <a:off x="795278" y="5013007"/>
            <a:ext cx="1273466" cy="809639"/>
          </a:xfrm>
          <a:prstGeom prst="wedgeRoundRectCallout">
            <a:avLst>
              <a:gd name="adj1" fmla="val -17515"/>
              <a:gd name="adj2" fmla="val -4469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Task Information Dialog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CD0FA30-508D-4761-A901-BF668E9E7833}"/>
              </a:ext>
            </a:extLst>
          </p:cNvPr>
          <p:cNvSpPr/>
          <p:nvPr/>
        </p:nvSpPr>
        <p:spPr>
          <a:xfrm>
            <a:off x="9033743" y="5013007"/>
            <a:ext cx="1273466" cy="490727"/>
          </a:xfrm>
          <a:prstGeom prst="wedgeRoundRectCallout">
            <a:avLst>
              <a:gd name="adj1" fmla="val 86412"/>
              <a:gd name="adj2" fmla="val -4996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Lead of 1 day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8C6A53-5D56-4D81-B74C-1EA3EA584FAC}"/>
              </a:ext>
            </a:extLst>
          </p:cNvPr>
          <p:cNvSpPr/>
          <p:nvPr/>
        </p:nvSpPr>
        <p:spPr>
          <a:xfrm>
            <a:off x="2293023" y="5020877"/>
            <a:ext cx="1364888" cy="490727"/>
          </a:xfrm>
          <a:prstGeom prst="wedgeRoundRectCallout">
            <a:avLst>
              <a:gd name="adj1" fmla="val -95969"/>
              <a:gd name="adj2" fmla="val -6676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Predecessors Tab</a:t>
            </a:r>
          </a:p>
        </p:txBody>
      </p:sp>
    </p:spTree>
    <p:extLst>
      <p:ext uri="{BB962C8B-B14F-4D97-AF65-F5344CB8AC3E}">
        <p14:creationId xmlns:p14="http://schemas.microsoft.com/office/powerpoint/2010/main" val="31147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C0108-97B6-4C49-B9AB-789D96E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04" y="1677395"/>
            <a:ext cx="9239059" cy="3948953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Lag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30CAA410-F10F-FE42-B521-A8458CFC859B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7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71C7114-B9AA-4D90-8615-43CC16EF79C3}"/>
              </a:ext>
            </a:extLst>
          </p:cNvPr>
          <p:cNvSpPr/>
          <p:nvPr/>
        </p:nvSpPr>
        <p:spPr>
          <a:xfrm>
            <a:off x="7766509" y="5789386"/>
            <a:ext cx="1273466" cy="490727"/>
          </a:xfrm>
          <a:prstGeom prst="wedgeRoundRectCallout">
            <a:avLst>
              <a:gd name="adj1" fmla="val 52399"/>
              <a:gd name="adj2" fmla="val -3966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Lag of 2 days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7B50660-6715-4D7E-BD93-F33A1476D74C}"/>
              </a:ext>
            </a:extLst>
          </p:cNvPr>
          <p:cNvSpPr/>
          <p:nvPr/>
        </p:nvSpPr>
        <p:spPr>
          <a:xfrm>
            <a:off x="4640179" y="5789386"/>
            <a:ext cx="1273466" cy="490727"/>
          </a:xfrm>
          <a:prstGeom prst="wedgeRoundRectCallout">
            <a:avLst>
              <a:gd name="adj1" fmla="val 178057"/>
              <a:gd name="adj2" fmla="val -3549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Lag of 2 days</a:t>
            </a:r>
          </a:p>
        </p:txBody>
      </p:sp>
    </p:spTree>
    <p:extLst>
      <p:ext uri="{BB962C8B-B14F-4D97-AF65-F5344CB8AC3E}">
        <p14:creationId xmlns:p14="http://schemas.microsoft.com/office/powerpoint/2010/main" val="21525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C0108-97B6-4C49-B9AB-789D96E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04" y="1677395"/>
            <a:ext cx="9239059" cy="3948953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lead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838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fld id="{30CAA410-F10F-FE42-B521-A8458CFC859B}" type="slidenum">
              <a:rPr lang="en-CA" altLang="en-US" sz="1200">
                <a:solidFill>
                  <a:srgbClr val="898989"/>
                </a:solidFill>
              </a:rPr>
              <a:pPr defTabSz="457200">
                <a:spcBef>
                  <a:spcPct val="0"/>
                </a:spcBef>
                <a:buNone/>
              </a:pPr>
              <a:t>8</a:t>
            </a:fld>
            <a:r>
              <a:rPr lang="en-CA" altLang="en-US" sz="1200">
                <a:solidFill>
                  <a:srgbClr val="898989"/>
                </a:solidFill>
              </a:rPr>
              <a:t>			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7B50660-6715-4D7E-BD93-F33A1476D74C}"/>
              </a:ext>
            </a:extLst>
          </p:cNvPr>
          <p:cNvSpPr/>
          <p:nvPr/>
        </p:nvSpPr>
        <p:spPr>
          <a:xfrm>
            <a:off x="4640179" y="5789386"/>
            <a:ext cx="1273466" cy="490727"/>
          </a:xfrm>
          <a:prstGeom prst="wedgeRoundRectCallout">
            <a:avLst>
              <a:gd name="adj1" fmla="val 171443"/>
              <a:gd name="adj2" fmla="val -1980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Lead of 1 day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CC1D202-DBDD-4028-9C16-A57A7AB8EA8E}"/>
              </a:ext>
            </a:extLst>
          </p:cNvPr>
          <p:cNvSpPr/>
          <p:nvPr/>
        </p:nvSpPr>
        <p:spPr>
          <a:xfrm>
            <a:off x="6609348" y="5789385"/>
            <a:ext cx="1273466" cy="490727"/>
          </a:xfrm>
          <a:prstGeom prst="wedgeRoundRectCallout">
            <a:avLst>
              <a:gd name="adj1" fmla="val 118535"/>
              <a:gd name="adj2" fmla="val -2152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Lead of 1 day</a:t>
            </a:r>
          </a:p>
        </p:txBody>
      </p:sp>
    </p:spTree>
    <p:extLst>
      <p:ext uri="{BB962C8B-B14F-4D97-AF65-F5344CB8AC3E}">
        <p14:creationId xmlns:p14="http://schemas.microsoft.com/office/powerpoint/2010/main" val="396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644-9F57-430A-B99A-9409D01D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Lead/Lag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C748-353B-4EC5-A660-AC47AE667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Insert a lead by using the Predecessor tab  on the task Info dialog.</a:t>
            </a:r>
          </a:p>
          <a:p>
            <a:r>
              <a:rPr lang="en-CA" dirty="0"/>
              <a:t>Insert a lag by typing it in.</a:t>
            </a:r>
          </a:p>
          <a:p>
            <a:r>
              <a:rPr lang="en-CA" dirty="0"/>
              <a:t>Show the effect on the Gantt chart</a:t>
            </a:r>
          </a:p>
        </p:txBody>
      </p:sp>
    </p:spTree>
    <p:extLst>
      <p:ext uri="{BB962C8B-B14F-4D97-AF65-F5344CB8AC3E}">
        <p14:creationId xmlns:p14="http://schemas.microsoft.com/office/powerpoint/2010/main" val="4193999239"/>
      </p:ext>
    </p:extLst>
  </p:cSld>
  <p:clrMapOvr>
    <a:masterClrMapping/>
  </p:clrMapOvr>
</p:sld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nshaweTemplate-CourseMaster.potx" id="{88CD48CE-5908-43BB-9D94-C373D71E82CC}" vid="{4D03E8FD-F202-42A6-A1E3-67FC16C3D0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FanshaweTemplate-CourseMaster</Template>
  <TotalTime>2</TotalTime>
  <Words>1281</Words>
  <Application>Microsoft Office PowerPoint</Application>
  <PresentationFormat>Widescreen</PresentationFormat>
  <Paragraphs>227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</vt:lpstr>
      <vt:lpstr>Calibri</vt:lpstr>
      <vt:lpstr>helvetica neue</vt:lpstr>
      <vt:lpstr>Segoe UI</vt:lpstr>
      <vt:lpstr>Segoe UI Semibold</vt:lpstr>
      <vt:lpstr>Trebuchet MS</vt:lpstr>
      <vt:lpstr>Verdana</vt:lpstr>
      <vt:lpstr>LKSB_PowerPoint_Template</vt:lpstr>
      <vt:lpstr>Leads/Lags, Constraints and Calendars</vt:lpstr>
      <vt:lpstr>Agenda</vt:lpstr>
      <vt:lpstr>Schedule development Stages</vt:lpstr>
      <vt:lpstr>Leads and Lags</vt:lpstr>
      <vt:lpstr>Leads and Lags</vt:lpstr>
      <vt:lpstr>Leads and lags</vt:lpstr>
      <vt:lpstr>Lag</vt:lpstr>
      <vt:lpstr>lead</vt:lpstr>
      <vt:lpstr>Lead/Lag Example</vt:lpstr>
      <vt:lpstr>Deadlines and Constraints</vt:lpstr>
      <vt:lpstr>Deadlines</vt:lpstr>
      <vt:lpstr>Constraints</vt:lpstr>
      <vt:lpstr>Flexible Constraints</vt:lpstr>
      <vt:lpstr>Semi-Flexible Constraints</vt:lpstr>
      <vt:lpstr>Inflexible Constraints</vt:lpstr>
      <vt:lpstr>Constraints - Adding</vt:lpstr>
      <vt:lpstr>Constraints</vt:lpstr>
      <vt:lpstr>Deadline and Constraint Example</vt:lpstr>
      <vt:lpstr>Calendars</vt:lpstr>
      <vt:lpstr>Project and Task Calendars</vt:lpstr>
      <vt:lpstr>Calendars</vt:lpstr>
      <vt:lpstr>Calendar - Exceptions</vt:lpstr>
      <vt:lpstr>Calendar – Work Weeks</vt:lpstr>
      <vt:lpstr>WBS Codes</vt:lpstr>
      <vt:lpstr>WBS Codes</vt:lpstr>
      <vt:lpstr>Group Project and Assignment</vt:lpstr>
      <vt:lpstr>Term Project Groups</vt:lpstr>
      <vt:lpstr>AssignmenT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Leads/Lags Deadlines and Constraints</dc:title>
  <dc:creator>BRIAN KEECH</dc:creator>
  <cp:lastModifiedBy>BRIAN KEECH</cp:lastModifiedBy>
  <cp:revision>2</cp:revision>
  <dcterms:created xsi:type="dcterms:W3CDTF">2020-12-23T15:24:44Z</dcterms:created>
  <dcterms:modified xsi:type="dcterms:W3CDTF">2020-12-23T15:27:22Z</dcterms:modified>
</cp:coreProperties>
</file>