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9" r:id="rId2"/>
    <p:sldId id="260" r:id="rId3"/>
    <p:sldId id="285" r:id="rId4"/>
    <p:sldId id="267" r:id="rId5"/>
    <p:sldId id="269" r:id="rId6"/>
    <p:sldId id="273" r:id="rId7"/>
    <p:sldId id="286" r:id="rId8"/>
    <p:sldId id="282" r:id="rId9"/>
    <p:sldId id="261" r:id="rId10"/>
    <p:sldId id="262" r:id="rId11"/>
    <p:sldId id="283" r:id="rId12"/>
    <p:sldId id="263" r:id="rId13"/>
    <p:sldId id="264" r:id="rId14"/>
    <p:sldId id="265" r:id="rId15"/>
    <p:sldId id="270" r:id="rId16"/>
    <p:sldId id="272" r:id="rId17"/>
    <p:sldId id="271" r:id="rId18"/>
    <p:sldId id="284" r:id="rId19"/>
    <p:sldId id="287" r:id="rId20"/>
    <p:sldId id="274" r:id="rId21"/>
    <p:sldId id="275" r:id="rId22"/>
    <p:sldId id="276" r:id="rId23"/>
    <p:sldId id="277" r:id="rId24"/>
    <p:sldId id="288" r:id="rId25"/>
    <p:sldId id="279" r:id="rId26"/>
    <p:sldId id="266" r:id="rId27"/>
    <p:sldId id="290" r:id="rId28"/>
    <p:sldId id="281" r:id="rId29"/>
    <p:sldId id="278" r:id="rId30"/>
    <p:sldId id="280" r:id="rId31"/>
    <p:sldId id="268" r:id="rId32"/>
  </p:sldIdLst>
  <p:sldSz cx="12192000" cy="6858000"/>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3A6590-5ED6-45E8-AE59-94775FEF4B34}">
          <p14:sldIdLst>
            <p14:sldId id="259"/>
            <p14:sldId id="260"/>
          </p14:sldIdLst>
        </p14:section>
        <p14:section name="Critical Path Identification and Slack" id="{D2130FC5-72E9-44C1-A2B0-0791A1926B58}">
          <p14:sldIdLst>
            <p14:sldId id="285"/>
            <p14:sldId id="267"/>
            <p14:sldId id="269"/>
            <p14:sldId id="273"/>
            <p14:sldId id="286"/>
          </p14:sldIdLst>
        </p14:section>
        <p14:section name="Overallocation and Resource Leveling" id="{C6E6FADD-D95D-4485-B39D-F5BC67817BE0}">
          <p14:sldIdLst>
            <p14:sldId id="282"/>
            <p14:sldId id="261"/>
            <p14:sldId id="262"/>
            <p14:sldId id="283"/>
            <p14:sldId id="263"/>
            <p14:sldId id="264"/>
            <p14:sldId id="265"/>
            <p14:sldId id="270"/>
            <p14:sldId id="272"/>
            <p14:sldId id="271"/>
            <p14:sldId id="284"/>
          </p14:sldIdLst>
        </p14:section>
        <p14:section name="Baselines" id="{2A07A288-4448-49A7-AB76-208E4471090F}">
          <p14:sldIdLst>
            <p14:sldId id="287"/>
            <p14:sldId id="274"/>
            <p14:sldId id="275"/>
            <p14:sldId id="276"/>
            <p14:sldId id="277"/>
            <p14:sldId id="288"/>
          </p14:sldIdLst>
        </p14:section>
        <p14:section name="Practice Exercise" id="{C4693D7A-BF58-4BC5-BF90-3D9E6182B0FA}">
          <p14:sldIdLst>
            <p14:sldId id="279"/>
            <p14:sldId id="266"/>
            <p14:sldId id="290"/>
          </p14:sldIdLst>
        </p14:section>
        <p14:section name="Coming up next…" id="{E68C2BE1-1742-4911-9040-7F36C36F8488}">
          <p14:sldIdLst>
            <p14:sldId id="281"/>
            <p14:sldId id="278"/>
          </p14:sldIdLst>
        </p14:section>
        <p14:section name="Videos and other Supporting Material" id="{86E2535F-F363-4464-9264-FB4605FE9BA5}">
          <p14:sldIdLst>
            <p14:sldId id="280"/>
            <p14:sldId id="268"/>
          </p14:sldIdLst>
        </p14:section>
      </p14:sectionLst>
    </p:ext>
    <p:ext uri="{EFAFB233-063F-42B5-8137-9DF3F51BA10A}">
      <p15:sldGuideLst xmlns:p15="http://schemas.microsoft.com/office/powerpoint/2012/main">
        <p15:guide id="1" orient="horz" pos="1345" userDrawn="1">
          <p15:clr>
            <a:srgbClr val="A4A3A4"/>
          </p15:clr>
        </p15:guide>
        <p15:guide id="2" orient="horz" pos="1678" userDrawn="1">
          <p15:clr>
            <a:srgbClr val="A4A3A4"/>
          </p15:clr>
        </p15:guide>
        <p15:guide id="3" orient="horz" pos="2767" userDrawn="1">
          <p15:clr>
            <a:srgbClr val="A4A3A4"/>
          </p15:clr>
        </p15:guide>
        <p15:guide id="4" pos="5836" userDrawn="1">
          <p15:clr>
            <a:srgbClr val="A4A3A4"/>
          </p15:clr>
        </p15:guide>
        <p15:guide id="5" pos="4860" userDrawn="1">
          <p15:clr>
            <a:srgbClr val="A4A3A4"/>
          </p15:clr>
        </p15:guide>
        <p15:guide id="6" pos="9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23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85" autoAdjust="0"/>
    <p:restoredTop sz="94658"/>
  </p:normalViewPr>
  <p:slideViewPr>
    <p:cSldViewPr snapToGrid="0" snapToObjects="1" showGuides="1">
      <p:cViewPr varScale="1">
        <p:scale>
          <a:sx n="85" d="100"/>
          <a:sy n="85" d="100"/>
        </p:scale>
        <p:origin x="564" y="84"/>
      </p:cViewPr>
      <p:guideLst>
        <p:guide orient="horz" pos="1345"/>
        <p:guide orient="horz" pos="1678"/>
        <p:guide orient="horz" pos="2767"/>
        <p:guide pos="5836"/>
        <p:guide pos="4860"/>
        <p:guide pos="96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599390-CE60-AC44-8451-593A22B7EB9C}" type="datetimeFigureOut">
              <a:rPr lang="en-US" smtClean="0"/>
              <a:t>8/23/2021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34D44F-19E0-DB4C-A534-846A3D5F60DA}" type="slidenum">
              <a:rPr lang="en-US" smtClean="0"/>
              <a:t>‹#›</a:t>
            </a:fld>
            <a:endParaRPr lang="en-US"/>
          </a:p>
        </p:txBody>
      </p:sp>
    </p:spTree>
    <p:extLst>
      <p:ext uri="{BB962C8B-B14F-4D97-AF65-F5344CB8AC3E}">
        <p14:creationId xmlns:p14="http://schemas.microsoft.com/office/powerpoint/2010/main" val="3926374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Used</a:t>
            </a:r>
            <a:r>
              <a:rPr lang="en-US" baseline="0" dirty="0"/>
              <a:t> when no picture is available.</a:t>
            </a:r>
            <a:endParaRPr lang="en-US" dirty="0"/>
          </a:p>
        </p:txBody>
      </p:sp>
      <p:sp>
        <p:nvSpPr>
          <p:cNvPr id="4" name="Slide Number Placeholder 3"/>
          <p:cNvSpPr>
            <a:spLocks noGrp="1"/>
          </p:cNvSpPr>
          <p:nvPr>
            <p:ph type="sldNum" sz="quarter" idx="10"/>
          </p:nvPr>
        </p:nvSpPr>
        <p:spPr/>
        <p:txBody>
          <a:bodyPr/>
          <a:lstStyle/>
          <a:p>
            <a:fld id="{B034D44F-19E0-DB4C-A534-846A3D5F60DA}" type="slidenum">
              <a:rPr lang="en-US" smtClean="0"/>
              <a:t>1</a:t>
            </a:fld>
            <a:endParaRPr lang="en-US"/>
          </a:p>
        </p:txBody>
      </p:sp>
    </p:spTree>
    <p:extLst>
      <p:ext uri="{BB962C8B-B14F-4D97-AF65-F5344CB8AC3E}">
        <p14:creationId xmlns:p14="http://schemas.microsoft.com/office/powerpoint/2010/main" val="1838000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US" altLang="en-US" sz="1200" dirty="0">
                <a:solidFill>
                  <a:schemeClr val="bg1"/>
                </a:solidFill>
              </a:rPr>
              <a:t>Image Source: Bunin, New Perspectives on Microsoft Project 2010</a:t>
            </a:r>
          </a:p>
          <a:p>
            <a:pPr eaLnBrk="1" hangingPunct="1">
              <a:spcBef>
                <a:spcPct val="0"/>
              </a:spcBef>
            </a:pPr>
            <a:endParaRPr lang="en-US" altLang="en-US" dirty="0"/>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BE935C03-B886-AF4A-A77B-9598953E85E5}" type="slidenum">
              <a:rPr lang="en-US" altLang="en-US"/>
              <a:pPr eaLnBrk="1" hangingPunct="1"/>
              <a:t>14</a:t>
            </a:fld>
            <a:endParaRPr lang="en-US" altLang="en-US"/>
          </a:p>
        </p:txBody>
      </p:sp>
    </p:spTree>
    <p:extLst>
      <p:ext uri="{BB962C8B-B14F-4D97-AF65-F5344CB8AC3E}">
        <p14:creationId xmlns:p14="http://schemas.microsoft.com/office/powerpoint/2010/main" val="950066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0088E666-9ED2-4441-9FC2-A3DB3A6244E6}" type="slidenum">
              <a:rPr lang="en-US" altLang="en-US"/>
              <a:pPr eaLnBrk="1" hangingPunct="1"/>
              <a:t>15</a:t>
            </a:fld>
            <a:endParaRPr lang="en-US" altLang="en-US"/>
          </a:p>
        </p:txBody>
      </p:sp>
    </p:spTree>
    <p:extLst>
      <p:ext uri="{BB962C8B-B14F-4D97-AF65-F5344CB8AC3E}">
        <p14:creationId xmlns:p14="http://schemas.microsoft.com/office/powerpoint/2010/main" val="107441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CD89E0A-6691-8444-9217-89838E9C1188}" type="slidenum">
              <a:rPr lang="en-US" altLang="en-US"/>
              <a:pPr eaLnBrk="1" hangingPunct="1"/>
              <a:t>20</a:t>
            </a:fld>
            <a:endParaRPr lang="en-US" altLang="en-US"/>
          </a:p>
        </p:txBody>
      </p:sp>
    </p:spTree>
    <p:extLst>
      <p:ext uri="{BB962C8B-B14F-4D97-AF65-F5344CB8AC3E}">
        <p14:creationId xmlns:p14="http://schemas.microsoft.com/office/powerpoint/2010/main" val="23579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US" altLang="en-US" sz="1200" dirty="0">
                <a:solidFill>
                  <a:schemeClr val="bg1"/>
                </a:solidFill>
              </a:rPr>
              <a:t>Image Source: Bunin, New Perspectives on Microsoft Project 2010</a:t>
            </a:r>
          </a:p>
          <a:p>
            <a:pPr eaLnBrk="1" hangingPunct="1">
              <a:spcBef>
                <a:spcPct val="0"/>
              </a:spcBef>
            </a:pPr>
            <a:endParaRPr lang="en-US" altLang="en-US" dirty="0"/>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33338213-6DAC-0841-9134-A2F6E3A4B0E9}" type="slidenum">
              <a:rPr lang="en-US" altLang="en-US"/>
              <a:pPr eaLnBrk="1" hangingPunct="1"/>
              <a:t>21</a:t>
            </a:fld>
            <a:endParaRPr lang="en-US" altLang="en-US"/>
          </a:p>
        </p:txBody>
      </p:sp>
    </p:spTree>
    <p:extLst>
      <p:ext uri="{BB962C8B-B14F-4D97-AF65-F5344CB8AC3E}">
        <p14:creationId xmlns:p14="http://schemas.microsoft.com/office/powerpoint/2010/main" val="792064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US" altLang="en-US" sz="1200" dirty="0">
                <a:solidFill>
                  <a:schemeClr val="bg1"/>
                </a:solidFill>
              </a:rPr>
              <a:t>Image Source: Bunin, New Perspectives on Microsoft Project 2010</a:t>
            </a:r>
          </a:p>
          <a:p>
            <a:pPr eaLnBrk="1" hangingPunct="1">
              <a:spcBef>
                <a:spcPct val="0"/>
              </a:spcBef>
            </a:pPr>
            <a:endParaRPr lang="en-US" altLang="en-US" dirty="0"/>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023E7A57-E2E1-1544-A00D-C6C932F44101}" type="slidenum">
              <a:rPr lang="en-US" altLang="en-US"/>
              <a:pPr eaLnBrk="1" hangingPunct="1"/>
              <a:t>22</a:t>
            </a:fld>
            <a:endParaRPr lang="en-US" altLang="en-US"/>
          </a:p>
        </p:txBody>
      </p:sp>
    </p:spTree>
    <p:extLst>
      <p:ext uri="{BB962C8B-B14F-4D97-AF65-F5344CB8AC3E}">
        <p14:creationId xmlns:p14="http://schemas.microsoft.com/office/powerpoint/2010/main" val="1539301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1200" dirty="0">
                <a:solidFill>
                  <a:schemeClr val="bg1"/>
                </a:solidFill>
              </a:rPr>
              <a:t>Image Source: Bunin, New Perspectives on Microsoft Project 2010</a:t>
            </a:r>
          </a:p>
          <a:p>
            <a:endParaRPr lang="en-US" dirty="0"/>
          </a:p>
        </p:txBody>
      </p:sp>
      <p:sp>
        <p:nvSpPr>
          <p:cNvPr id="4" name="Slide Number Placeholder 3"/>
          <p:cNvSpPr>
            <a:spLocks noGrp="1"/>
          </p:cNvSpPr>
          <p:nvPr>
            <p:ph type="sldNum" sz="quarter" idx="10"/>
          </p:nvPr>
        </p:nvSpPr>
        <p:spPr/>
        <p:txBody>
          <a:bodyPr/>
          <a:lstStyle/>
          <a:p>
            <a:fld id="{B034D44F-19E0-DB4C-A534-846A3D5F60DA}" type="slidenum">
              <a:rPr lang="en-US" smtClean="0"/>
              <a:t>23</a:t>
            </a:fld>
            <a:endParaRPr lang="en-US"/>
          </a:p>
        </p:txBody>
      </p:sp>
    </p:spTree>
    <p:extLst>
      <p:ext uri="{BB962C8B-B14F-4D97-AF65-F5344CB8AC3E}">
        <p14:creationId xmlns:p14="http://schemas.microsoft.com/office/powerpoint/2010/main" val="2332263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48A110D-03C9-A441-A38F-1DFE3B9514D3}" type="slidenum">
              <a:rPr lang="en-US" altLang="en-US"/>
              <a:pPr eaLnBrk="1" hangingPunct="1"/>
              <a:t>29</a:t>
            </a:fld>
            <a:endParaRPr lang="en-US" altLang="en-US"/>
          </a:p>
        </p:txBody>
      </p:sp>
    </p:spTree>
    <p:extLst>
      <p:ext uri="{BB962C8B-B14F-4D97-AF65-F5344CB8AC3E}">
        <p14:creationId xmlns:p14="http://schemas.microsoft.com/office/powerpoint/2010/main" val="23506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B86CAF50-C300-FB49-9AA8-39994D9832AD}" type="slidenum">
              <a:rPr lang="en-US" altLang="en-US"/>
              <a:pPr eaLnBrk="1" hangingPunct="1"/>
              <a:t>2</a:t>
            </a:fld>
            <a:endParaRPr lang="en-US" altLang="en-US"/>
          </a:p>
        </p:txBody>
      </p:sp>
    </p:spTree>
    <p:extLst>
      <p:ext uri="{BB962C8B-B14F-4D97-AF65-F5344CB8AC3E}">
        <p14:creationId xmlns:p14="http://schemas.microsoft.com/office/powerpoint/2010/main" val="364726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067D6D60-FC3D-2842-B4F4-FC1C14B5ED09}" type="slidenum">
              <a:rPr lang="en-US" altLang="en-US"/>
              <a:pPr eaLnBrk="1" hangingPunct="1"/>
              <a:t>4</a:t>
            </a:fld>
            <a:endParaRPr lang="en-US" altLang="en-US"/>
          </a:p>
        </p:txBody>
      </p:sp>
    </p:spTree>
    <p:extLst>
      <p:ext uri="{BB962C8B-B14F-4D97-AF65-F5344CB8AC3E}">
        <p14:creationId xmlns:p14="http://schemas.microsoft.com/office/powerpoint/2010/main" val="410606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US" altLang="en-US" sz="1200" dirty="0">
                <a:solidFill>
                  <a:schemeClr val="bg1"/>
                </a:solidFill>
              </a:rPr>
              <a:t>Image Source: Bunin, New Perspectives on Microsoft Project 2010</a:t>
            </a:r>
          </a:p>
          <a:p>
            <a:pPr eaLnBrk="1" hangingPunct="1">
              <a:spcBef>
                <a:spcPct val="0"/>
              </a:spcBef>
            </a:pPr>
            <a:endParaRPr lang="en-US" altLang="en-US" dirty="0"/>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50EF02B8-9684-A947-A2A4-B18DE33D496C}" type="slidenum">
              <a:rPr lang="en-US" altLang="en-US"/>
              <a:pPr eaLnBrk="1" hangingPunct="1"/>
              <a:t>5</a:t>
            </a:fld>
            <a:endParaRPr lang="en-US" altLang="en-US"/>
          </a:p>
        </p:txBody>
      </p:sp>
    </p:spTree>
    <p:extLst>
      <p:ext uri="{BB962C8B-B14F-4D97-AF65-F5344CB8AC3E}">
        <p14:creationId xmlns:p14="http://schemas.microsoft.com/office/powerpoint/2010/main" val="1948350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AF5838A6-B4E4-064C-9CB8-1C39FB7BF088}" type="slidenum">
              <a:rPr lang="en-US" altLang="en-US"/>
              <a:pPr eaLnBrk="1" hangingPunct="1"/>
              <a:t>6</a:t>
            </a:fld>
            <a:endParaRPr lang="en-US" altLang="en-US"/>
          </a:p>
        </p:txBody>
      </p:sp>
    </p:spTree>
    <p:extLst>
      <p:ext uri="{BB962C8B-B14F-4D97-AF65-F5344CB8AC3E}">
        <p14:creationId xmlns:p14="http://schemas.microsoft.com/office/powerpoint/2010/main" val="4085479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80BC2F3F-35E0-6C4A-8695-4B18C5FB9C59}" type="slidenum">
              <a:rPr lang="en-US" altLang="en-US"/>
              <a:pPr eaLnBrk="1" hangingPunct="1"/>
              <a:t>9</a:t>
            </a:fld>
            <a:endParaRPr lang="en-US" altLang="en-US"/>
          </a:p>
        </p:txBody>
      </p:sp>
    </p:spTree>
    <p:extLst>
      <p:ext uri="{BB962C8B-B14F-4D97-AF65-F5344CB8AC3E}">
        <p14:creationId xmlns:p14="http://schemas.microsoft.com/office/powerpoint/2010/main" val="1752257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US" altLang="en-US" sz="1200" dirty="0">
                <a:solidFill>
                  <a:schemeClr val="bg1"/>
                </a:solidFill>
              </a:rPr>
              <a:t>Image Source: Bunin, New Perspectives on Microsoft Project 2010</a:t>
            </a:r>
          </a:p>
          <a:p>
            <a:pPr eaLnBrk="1" hangingPunct="1">
              <a:spcBef>
                <a:spcPct val="0"/>
              </a:spcBef>
            </a:pPr>
            <a:endParaRPr lang="en-US" altLang="en-US" dirty="0"/>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0C71D32D-7EBC-C843-BE8F-CD0FB04CF619}" type="slidenum">
              <a:rPr lang="en-US" altLang="en-US"/>
              <a:pPr eaLnBrk="1" hangingPunct="1"/>
              <a:t>10</a:t>
            </a:fld>
            <a:endParaRPr lang="en-US" altLang="en-US"/>
          </a:p>
        </p:txBody>
      </p:sp>
    </p:spTree>
    <p:extLst>
      <p:ext uri="{BB962C8B-B14F-4D97-AF65-F5344CB8AC3E}">
        <p14:creationId xmlns:p14="http://schemas.microsoft.com/office/powerpoint/2010/main" val="341384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8BF830F1-7CF4-1247-92CD-DD782D590DD0}" type="slidenum">
              <a:rPr lang="en-US" altLang="en-US"/>
              <a:pPr eaLnBrk="1" hangingPunct="1"/>
              <a:t>12</a:t>
            </a:fld>
            <a:endParaRPr lang="en-US" altLang="en-US"/>
          </a:p>
        </p:txBody>
      </p:sp>
    </p:spTree>
    <p:extLst>
      <p:ext uri="{BB962C8B-B14F-4D97-AF65-F5344CB8AC3E}">
        <p14:creationId xmlns:p14="http://schemas.microsoft.com/office/powerpoint/2010/main" val="1446056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US" altLang="en-US" sz="1200" dirty="0">
                <a:solidFill>
                  <a:schemeClr val="bg1"/>
                </a:solidFill>
              </a:rPr>
              <a:t>Image Source: Bunin, New Perspectives on Microsoft Project 2010</a:t>
            </a:r>
          </a:p>
          <a:p>
            <a:pPr eaLnBrk="1" hangingPunct="1">
              <a:spcBef>
                <a:spcPct val="0"/>
              </a:spcBef>
            </a:pPr>
            <a:endParaRPr lang="en-US" altLang="en-US" dirty="0"/>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38E6EC37-2881-5440-B331-673E2581F3E4}" type="slidenum">
              <a:rPr lang="en-US" altLang="en-US"/>
              <a:pPr eaLnBrk="1" hangingPunct="1"/>
              <a:t>13</a:t>
            </a:fld>
            <a:endParaRPr lang="en-US" altLang="en-US"/>
          </a:p>
        </p:txBody>
      </p:sp>
    </p:spTree>
    <p:extLst>
      <p:ext uri="{BB962C8B-B14F-4D97-AF65-F5344CB8AC3E}">
        <p14:creationId xmlns:p14="http://schemas.microsoft.com/office/powerpoint/2010/main" val="901520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No Pictur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ctrTitle" hasCustomPrompt="1"/>
          </p:nvPr>
        </p:nvSpPr>
        <p:spPr>
          <a:xfrm>
            <a:off x="1604020" y="1316256"/>
            <a:ext cx="8424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
        <p:nvSpPr>
          <p:cNvPr id="9" name="Subtitle 2"/>
          <p:cNvSpPr>
            <a:spLocks noGrp="1"/>
          </p:cNvSpPr>
          <p:nvPr>
            <p:ph type="subTitle" idx="1"/>
          </p:nvPr>
        </p:nvSpPr>
        <p:spPr>
          <a:xfrm>
            <a:off x="1589422" y="3776712"/>
            <a:ext cx="8539052" cy="1566260"/>
          </a:xfrm>
          <a:prstGeom prst="rect">
            <a:avLst/>
          </a:prstGeom>
        </p:spPr>
        <p:txBody>
          <a:bodyPr lIns="0" tIns="0" rIns="0" bIns="0"/>
          <a:lstStyle>
            <a:lvl1pPr marL="0" indent="0" algn="l">
              <a:buNone/>
              <a:defRPr sz="13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56640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228600"/>
            <a:ext cx="10363200" cy="9144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1416051" y="1766888"/>
            <a:ext cx="10358967" cy="19796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16051" y="3898900"/>
            <a:ext cx="10358967" cy="1981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noChangeArrowheads="1"/>
          </p:cNvSpPr>
          <p:nvPr>
            <p:ph type="sldNum" sz="quarter" idx="10"/>
          </p:nvPr>
        </p:nvSpPr>
        <p:spPr>
          <a:xfrm>
            <a:off x="8737600" y="6356351"/>
            <a:ext cx="2844800" cy="365125"/>
          </a:xfrm>
          <a:prstGeom prst="rect">
            <a:avLst/>
          </a:prstGeom>
        </p:spPr>
        <p:txBody>
          <a:bodyPr/>
          <a:lstStyle>
            <a:lvl1pPr>
              <a:defRPr/>
            </a:lvl1pPr>
          </a:lstStyle>
          <a:p>
            <a:pPr>
              <a:defRPr/>
            </a:pPr>
            <a:r>
              <a:rPr lang="en-US"/>
              <a:t>1-</a:t>
            </a:r>
            <a:fld id="{307B7827-5307-4E78-993A-FFA99B84EB45}" type="slidenum">
              <a:rPr lang="en-US"/>
              <a:pPr>
                <a:defRPr/>
              </a:pPr>
              <a:t>‹#›</a:t>
            </a:fld>
            <a:endParaRPr lang="en-US"/>
          </a:p>
        </p:txBody>
      </p:sp>
    </p:spTree>
    <p:extLst>
      <p:ext uri="{BB962C8B-B14F-4D97-AF65-F5344CB8AC3E}">
        <p14:creationId xmlns:p14="http://schemas.microsoft.com/office/powerpoint/2010/main" val="164933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r Tab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ctrTitle" hasCustomPrompt="1"/>
          </p:nvPr>
        </p:nvSpPr>
        <p:spPr>
          <a:xfrm>
            <a:off x="1604020" y="1316256"/>
            <a:ext cx="8424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Tree>
    <p:extLst>
      <p:ext uri="{BB962C8B-B14F-4D97-AF65-F5344CB8AC3E}">
        <p14:creationId xmlns:p14="http://schemas.microsoft.com/office/powerpoint/2010/main" val="287282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p:cNvSpPr>
            <a:spLocks noGrp="1"/>
          </p:cNvSpPr>
          <p:nvPr>
            <p:ph type="title"/>
          </p:nvPr>
        </p:nvSpPr>
        <p:spPr>
          <a:xfrm>
            <a:off x="1529202" y="889736"/>
            <a:ext cx="8508031" cy="745793"/>
          </a:xfrm>
          <a:prstGeom prst="rect">
            <a:avLst/>
          </a:prstGeom>
        </p:spPr>
        <p:txBody>
          <a:bodyPr lIns="0" tIns="0" rIns="0" bIns="0" anchor="b" anchorCtr="0"/>
          <a:lstStyle>
            <a:lvl1pPr algn="l">
              <a:defRPr sz="2800" cap="all">
                <a:solidFill>
                  <a:srgbClr val="E2231A"/>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1529202" y="1834832"/>
            <a:ext cx="9809359" cy="3497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400"/>
            </a:lvl1pPr>
            <a:lvl2pPr>
              <a:defRPr sz="2400"/>
            </a:lvl2pPr>
            <a:lvl3pPr>
              <a:defRPr sz="2400"/>
            </a:lvl3pPr>
            <a:lvl4pPr>
              <a:defRPr sz="24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
            <a:ext cx="12192000" cy="690282"/>
          </a:xfrm>
          <a:prstGeom prst="rect">
            <a:avLst/>
          </a:prstGeom>
        </p:spPr>
      </p:pic>
      <p:pic>
        <p:nvPicPr>
          <p:cNvPr id="6" name="Picture 5" descr="bottom_b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531224"/>
            <a:ext cx="12192000" cy="1326776"/>
          </a:xfrm>
          <a:prstGeom prst="rect">
            <a:avLst/>
          </a:prstGeom>
        </p:spPr>
      </p:pic>
    </p:spTree>
    <p:extLst>
      <p:ext uri="{BB962C8B-B14F-4D97-AF65-F5344CB8AC3E}">
        <p14:creationId xmlns:p14="http://schemas.microsoft.com/office/powerpoint/2010/main" val="428680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536C2A8-2A3B-4E81-B46F-6D51C311F2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
            <a:ext cx="12192000" cy="690282"/>
          </a:xfrm>
          <a:prstGeom prst="rect">
            <a:avLst/>
          </a:prstGeom>
        </p:spPr>
      </p:pic>
      <p:pic>
        <p:nvPicPr>
          <p:cNvPr id="11" name="Picture 10" descr="bottom_bar.png">
            <a:extLst>
              <a:ext uri="{FF2B5EF4-FFF2-40B4-BE49-F238E27FC236}">
                <a16:creationId xmlns:a16="http://schemas.microsoft.com/office/drawing/2014/main" id="{08930957-11AB-4646-8A28-19383AD253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531224"/>
            <a:ext cx="12192000" cy="1326776"/>
          </a:xfrm>
          <a:prstGeom prst="rect">
            <a:avLst/>
          </a:prstGeom>
        </p:spPr>
      </p:pic>
      <p:sp>
        <p:nvSpPr>
          <p:cNvPr id="2" name="Title 1"/>
          <p:cNvSpPr>
            <a:spLocks noGrp="1"/>
          </p:cNvSpPr>
          <p:nvPr>
            <p:ph type="title"/>
          </p:nvPr>
        </p:nvSpPr>
        <p:spPr>
          <a:xfrm>
            <a:off x="838200" y="365126"/>
            <a:ext cx="10515600" cy="1128235"/>
          </a:xfrm>
        </p:spPr>
        <p:txBody>
          <a:bodyPr/>
          <a:lstStyle>
            <a:lvl1pPr>
              <a:defRPr>
                <a:solidFill>
                  <a:schemeClr val="tx1"/>
                </a:solidFill>
              </a:defRPr>
            </a:lvl1pPr>
          </a:lstStyle>
          <a:p>
            <a:r>
              <a:rPr lang="en-US" dirty="0"/>
              <a:t>Click to edit Master title style</a:t>
            </a:r>
          </a:p>
        </p:txBody>
      </p:sp>
      <p:sp>
        <p:nvSpPr>
          <p:cNvPr id="4" name="Content Placeholder 3"/>
          <p:cNvSpPr>
            <a:spLocks noGrp="1"/>
          </p:cNvSpPr>
          <p:nvPr>
            <p:ph sz="half" idx="2"/>
          </p:nvPr>
        </p:nvSpPr>
        <p:spPr>
          <a:xfrm>
            <a:off x="5703006" y="1555274"/>
            <a:ext cx="5650793" cy="4687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a:extLst>
              <a:ext uri="{FF2B5EF4-FFF2-40B4-BE49-F238E27FC236}">
                <a16:creationId xmlns:a16="http://schemas.microsoft.com/office/drawing/2014/main" id="{1BA1F376-7046-4BB5-A52A-F2A154ABCB0B}"/>
              </a:ext>
            </a:extLst>
          </p:cNvPr>
          <p:cNvSpPr>
            <a:spLocks noGrp="1"/>
          </p:cNvSpPr>
          <p:nvPr>
            <p:ph type="sldNum" sz="quarter" idx="12"/>
          </p:nvPr>
        </p:nvSpPr>
        <p:spPr>
          <a:xfrm>
            <a:off x="10574005" y="6492875"/>
            <a:ext cx="954616" cy="303212"/>
          </a:xfrm>
          <a:prstGeom prst="rect">
            <a:avLst/>
          </a:prstGeom>
        </p:spPr>
        <p:txBody>
          <a:bodyPr vert="horz" lIns="91440" tIns="45720" rIns="91440" bIns="45720" rtlCol="0" anchor="ctr"/>
          <a:lstStyle>
            <a:defPPr>
              <a:defRPr lang="en-US"/>
            </a:defPPr>
            <a:lvl1pPr algn="r" defTabSz="356616" rtl="0" eaLnBrk="1" fontAlgn="auto" hangingPunct="1">
              <a:spcBef>
                <a:spcPts val="0"/>
              </a:spcBef>
              <a:spcAft>
                <a:spcPts val="0"/>
              </a:spcAft>
              <a:defRPr sz="900" kern="1200">
                <a:solidFill>
                  <a:schemeClr val="tx1"/>
                </a:solidFill>
                <a:latin typeface="+mn-lt"/>
                <a:ea typeface="+mn-ea"/>
                <a:cs typeface="+mn-cs"/>
              </a:defRPr>
            </a:lvl1pPr>
            <a:lvl2pPr marL="355600" indent="101600" algn="l" defTabSz="355600"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2pPr>
            <a:lvl3pPr marL="712788" indent="201613" algn="l" defTabSz="355600"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3pPr>
            <a:lvl4pPr marL="1068388" indent="303213" algn="l" defTabSz="355600"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4pPr>
            <a:lvl5pPr marL="1425575" indent="403225" algn="l" defTabSz="355600"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5pPr>
            <a:lvl6pPr marL="2286000" algn="l" defTabSz="914400" rtl="0" eaLnBrk="1" latinLnBrk="0" hangingPunct="1">
              <a:defRPr sz="1400" kern="1200">
                <a:solidFill>
                  <a:schemeClr val="tx1"/>
                </a:solidFill>
                <a:latin typeface="Arial" panose="020B0604020202020204" pitchFamily="34" charset="0"/>
                <a:ea typeface="+mn-ea"/>
                <a:cs typeface="+mn-cs"/>
              </a:defRPr>
            </a:lvl6pPr>
            <a:lvl7pPr marL="2743200" algn="l" defTabSz="914400" rtl="0" eaLnBrk="1" latinLnBrk="0" hangingPunct="1">
              <a:defRPr sz="1400" kern="1200">
                <a:solidFill>
                  <a:schemeClr val="tx1"/>
                </a:solidFill>
                <a:latin typeface="Arial" panose="020B0604020202020204" pitchFamily="34" charset="0"/>
                <a:ea typeface="+mn-ea"/>
                <a:cs typeface="+mn-cs"/>
              </a:defRPr>
            </a:lvl7pPr>
            <a:lvl8pPr marL="3200400" algn="l" defTabSz="914400" rtl="0" eaLnBrk="1" latinLnBrk="0" hangingPunct="1">
              <a:defRPr sz="1400" kern="1200">
                <a:solidFill>
                  <a:schemeClr val="tx1"/>
                </a:solidFill>
                <a:latin typeface="Arial" panose="020B0604020202020204" pitchFamily="34" charset="0"/>
                <a:ea typeface="+mn-ea"/>
                <a:cs typeface="+mn-cs"/>
              </a:defRPr>
            </a:lvl8pPr>
            <a:lvl9pPr marL="3657600" algn="l" defTabSz="914400" rtl="0" eaLnBrk="1" latinLnBrk="0" hangingPunct="1">
              <a:defRPr sz="1400" kern="1200">
                <a:solidFill>
                  <a:schemeClr val="tx1"/>
                </a:solidFill>
                <a:latin typeface="Arial" panose="020B0604020202020204" pitchFamily="34" charset="0"/>
                <a:ea typeface="+mn-ea"/>
                <a:cs typeface="+mn-cs"/>
              </a:defRPr>
            </a:lvl9pPr>
          </a:lstStyle>
          <a:p>
            <a:pPr>
              <a:defRPr/>
            </a:pPr>
            <a:fld id="{866B8AD0-467E-4AD3-9E26-DF394A034F19}" type="slidenum">
              <a:rPr lang="en-US" smtClean="0"/>
              <a:pPr>
                <a:defRPr/>
              </a:pPr>
              <a:t>‹#›</a:t>
            </a:fld>
            <a:endParaRPr lang="en-US" dirty="0"/>
          </a:p>
        </p:txBody>
      </p:sp>
      <p:pic>
        <p:nvPicPr>
          <p:cNvPr id="8" name="Picture 7">
            <a:extLst>
              <a:ext uri="{FF2B5EF4-FFF2-40B4-BE49-F238E27FC236}">
                <a16:creationId xmlns:a16="http://schemas.microsoft.com/office/drawing/2014/main" id="{CCEA8C57-7F89-4ADD-AA25-BE4F9C595FA2}"/>
              </a:ext>
            </a:extLst>
          </p:cNvPr>
          <p:cNvPicPr>
            <a:picLocks noChangeAspect="1"/>
          </p:cNvPicPr>
          <p:nvPr userDrawn="1"/>
        </p:nvPicPr>
        <p:blipFill>
          <a:blip r:embed="rId4"/>
          <a:stretch>
            <a:fillRect/>
          </a:stretch>
        </p:blipFill>
        <p:spPr>
          <a:xfrm>
            <a:off x="589140" y="1825626"/>
            <a:ext cx="4524729" cy="4072256"/>
          </a:xfrm>
          <a:prstGeom prst="rect">
            <a:avLst/>
          </a:prstGeom>
        </p:spPr>
      </p:pic>
    </p:spTree>
    <p:extLst>
      <p:ext uri="{BB962C8B-B14F-4D97-AF65-F5344CB8AC3E}">
        <p14:creationId xmlns:p14="http://schemas.microsoft.com/office/powerpoint/2010/main" val="169592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
            <a:ext cx="12192000" cy="690282"/>
          </a:xfrm>
          <a:prstGeom prst="rect">
            <a:avLst/>
          </a:prstGeom>
        </p:spPr>
      </p:pic>
      <p:sp>
        <p:nvSpPr>
          <p:cNvPr id="16" name="Picture Placeholder 15"/>
          <p:cNvSpPr>
            <a:spLocks noGrp="1"/>
          </p:cNvSpPr>
          <p:nvPr>
            <p:ph type="pic" sz="quarter" idx="11"/>
          </p:nvPr>
        </p:nvSpPr>
        <p:spPr>
          <a:xfrm>
            <a:off x="6906797" y="151"/>
            <a:ext cx="5285203" cy="6857849"/>
          </a:xfrm>
          <a:custGeom>
            <a:avLst/>
            <a:gdLst>
              <a:gd name="connsiteX0" fmla="*/ 0 w 4065050"/>
              <a:gd name="connsiteY0" fmla="*/ 0 h 6857849"/>
              <a:gd name="connsiteX1" fmla="*/ 4065050 w 4065050"/>
              <a:gd name="connsiteY1" fmla="*/ 0 h 6857849"/>
              <a:gd name="connsiteX2" fmla="*/ 4065050 w 4065050"/>
              <a:gd name="connsiteY2" fmla="*/ 6857849 h 6857849"/>
              <a:gd name="connsiteX3" fmla="*/ 0 w 4065050"/>
              <a:gd name="connsiteY3" fmla="*/ 6857849 h 6857849"/>
              <a:gd name="connsiteX4" fmla="*/ 0 w 4065050"/>
              <a:gd name="connsiteY4" fmla="*/ 0 h 6857849"/>
              <a:gd name="connsiteX0" fmla="*/ 0 w 4065050"/>
              <a:gd name="connsiteY0" fmla="*/ 0 h 6857849"/>
              <a:gd name="connsiteX1" fmla="*/ 4065050 w 4065050"/>
              <a:gd name="connsiteY1" fmla="*/ 0 h 6857849"/>
              <a:gd name="connsiteX2" fmla="*/ 4065050 w 4065050"/>
              <a:gd name="connsiteY2" fmla="*/ 6857849 h 6857849"/>
              <a:gd name="connsiteX3" fmla="*/ 1640835 w 4065050"/>
              <a:gd name="connsiteY3" fmla="*/ 6857849 h 6857849"/>
              <a:gd name="connsiteX4" fmla="*/ 0 w 4065050"/>
              <a:gd name="connsiteY4" fmla="*/ 0 h 6857849"/>
              <a:gd name="connsiteX0" fmla="*/ 0 w 3963902"/>
              <a:gd name="connsiteY0" fmla="*/ 0 h 6857849"/>
              <a:gd name="connsiteX1" fmla="*/ 3963902 w 3963902"/>
              <a:gd name="connsiteY1" fmla="*/ 0 h 6857849"/>
              <a:gd name="connsiteX2" fmla="*/ 3963902 w 3963902"/>
              <a:gd name="connsiteY2" fmla="*/ 6857849 h 6857849"/>
              <a:gd name="connsiteX3" fmla="*/ 1539687 w 3963902"/>
              <a:gd name="connsiteY3" fmla="*/ 6857849 h 6857849"/>
              <a:gd name="connsiteX4" fmla="*/ 0 w 3963902"/>
              <a:gd name="connsiteY4" fmla="*/ 0 h 6857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3902" h="6857849">
                <a:moveTo>
                  <a:pt x="0" y="0"/>
                </a:moveTo>
                <a:lnTo>
                  <a:pt x="3963902" y="0"/>
                </a:lnTo>
                <a:lnTo>
                  <a:pt x="3963902" y="6857849"/>
                </a:lnTo>
                <a:lnTo>
                  <a:pt x="1539687" y="6857849"/>
                </a:lnTo>
                <a:lnTo>
                  <a:pt x="0" y="0"/>
                </a:lnTo>
                <a:close/>
              </a:path>
            </a:pathLst>
          </a:custGeom>
        </p:spPr>
        <p:txBody>
          <a:bodyPr vert="horz"/>
          <a:lstStyle/>
          <a:p>
            <a:r>
              <a:rPr lang="en-US"/>
              <a:t>Drag picture to placeholder or click icon to add</a:t>
            </a:r>
            <a:endParaRPr lang="en-US" dirty="0"/>
          </a:p>
        </p:txBody>
      </p:sp>
      <p:sp>
        <p:nvSpPr>
          <p:cNvPr id="13" name="Title 1"/>
          <p:cNvSpPr>
            <a:spLocks noGrp="1"/>
          </p:cNvSpPr>
          <p:nvPr>
            <p:ph type="title"/>
          </p:nvPr>
        </p:nvSpPr>
        <p:spPr>
          <a:xfrm>
            <a:off x="1529203" y="1035353"/>
            <a:ext cx="5648415" cy="1143000"/>
          </a:xfrm>
          <a:prstGeom prst="rect">
            <a:avLst/>
          </a:prstGeom>
        </p:spPr>
        <p:txBody>
          <a:bodyPr lIns="0" tIns="0" rIns="0" bIns="0" anchor="b" anchorCtr="0"/>
          <a:lstStyle>
            <a:lvl1pPr algn="l">
              <a:defRPr sz="2800" cap="all">
                <a:solidFill>
                  <a:srgbClr val="E2231A"/>
                </a:solidFill>
              </a:defRPr>
            </a:lvl1pPr>
          </a:lstStyle>
          <a:p>
            <a:r>
              <a:rPr lang="en-US"/>
              <a:t>Click to edit Master title style</a:t>
            </a:r>
            <a:endParaRPr lang="en-US" dirty="0"/>
          </a:p>
        </p:txBody>
      </p:sp>
      <p:sp>
        <p:nvSpPr>
          <p:cNvPr id="14" name="Text Placeholder 9"/>
          <p:cNvSpPr>
            <a:spLocks noGrp="1"/>
          </p:cNvSpPr>
          <p:nvPr>
            <p:ph type="body" sz="quarter" idx="10"/>
          </p:nvPr>
        </p:nvSpPr>
        <p:spPr>
          <a:xfrm>
            <a:off x="1529203" y="2430614"/>
            <a:ext cx="5648416" cy="2901306"/>
          </a:xfrm>
          <a:prstGeom prst="rect">
            <a:avLst/>
          </a:prstGeom>
        </p:spPr>
        <p:txBody>
          <a:bodyPr vert="horz"/>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descr="photo-mas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317155" y="292189"/>
            <a:ext cx="12192000" cy="6858000"/>
          </a:xfrm>
          <a:prstGeom prst="rect">
            <a:avLst/>
          </a:prstGeom>
        </p:spPr>
      </p:pic>
      <p:pic>
        <p:nvPicPr>
          <p:cNvPr id="2" name="Picture 1" descr="bottom_bar.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5531224"/>
            <a:ext cx="12192000" cy="1326776"/>
          </a:xfrm>
          <a:prstGeom prst="rect">
            <a:avLst/>
          </a:prstGeom>
        </p:spPr>
      </p:pic>
    </p:spTree>
    <p:extLst>
      <p:ext uri="{BB962C8B-B14F-4D97-AF65-F5344CB8AC3E}">
        <p14:creationId xmlns:p14="http://schemas.microsoft.com/office/powerpoint/2010/main" val="143011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age - 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itle 1"/>
          <p:cNvSpPr>
            <a:spLocks noGrp="1"/>
          </p:cNvSpPr>
          <p:nvPr>
            <p:ph type="title"/>
          </p:nvPr>
        </p:nvSpPr>
        <p:spPr>
          <a:xfrm>
            <a:off x="1529203" y="1046302"/>
            <a:ext cx="8221477" cy="1439056"/>
          </a:xfrm>
          <a:prstGeom prst="rect">
            <a:avLst/>
          </a:prstGeom>
        </p:spPr>
        <p:txBody>
          <a:bodyPr lIns="0" tIns="0" rIns="0" bIns="0" anchor="b" anchorCtr="0"/>
          <a:lstStyle>
            <a:lvl1pPr algn="l">
              <a:defRPr sz="2800" b="1" i="0" cap="all">
                <a:solidFill>
                  <a:schemeClr val="bg1"/>
                </a:solidFill>
              </a:defRPr>
            </a:lvl1pPr>
          </a:lstStyle>
          <a:p>
            <a:r>
              <a:rPr lang="en-US"/>
              <a:t>Click to edit Master title style</a:t>
            </a:r>
            <a:endParaRPr lang="en-US" dirty="0"/>
          </a:p>
        </p:txBody>
      </p:sp>
      <p:sp>
        <p:nvSpPr>
          <p:cNvPr id="11" name="Text Placeholder 10"/>
          <p:cNvSpPr>
            <a:spLocks noGrp="1"/>
          </p:cNvSpPr>
          <p:nvPr>
            <p:ph type="body" sz="quarter" idx="10" hasCustomPrompt="1"/>
          </p:nvPr>
        </p:nvSpPr>
        <p:spPr>
          <a:xfrm>
            <a:off x="1529203" y="4215254"/>
            <a:ext cx="6116736" cy="1697051"/>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0" baseline="0"/>
            </a:lvl1pPr>
            <a:lvl2pPr>
              <a:defRPr sz="1400"/>
            </a:lvl2pPr>
            <a:lvl3pPr>
              <a:defRPr sz="1400"/>
            </a:lvl3pPr>
            <a:lvl4pPr>
              <a:defRPr sz="1400"/>
            </a:lvl4pPr>
            <a:lvl5pPr>
              <a:defRPr sz="1400"/>
            </a:lvl5pPr>
          </a:lstStyle>
          <a:p>
            <a:pPr lvl="0"/>
            <a:r>
              <a:rPr lang="en-CA" dirty="0"/>
              <a:t>Room</a:t>
            </a:r>
          </a:p>
          <a:p>
            <a:pPr lvl="0"/>
            <a:r>
              <a:rPr lang="en-CA" dirty="0"/>
              <a:t>Address 1</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Address 2</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Address 3</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Phone:</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Fax:</a:t>
            </a:r>
          </a:p>
          <a:p>
            <a:pPr marL="0" marR="0" lvl="0" indent="0" algn="l" defTabSz="457200" rtl="0" eaLnBrk="1" fontAlgn="auto" latinLnBrk="0" hangingPunct="1">
              <a:lnSpc>
                <a:spcPct val="100000"/>
              </a:lnSpc>
              <a:spcBef>
                <a:spcPct val="20000"/>
              </a:spcBef>
              <a:spcAft>
                <a:spcPts val="0"/>
              </a:spcAft>
              <a:buClrTx/>
              <a:buSzTx/>
              <a:buFontTx/>
              <a:buNone/>
              <a:tabLst/>
              <a:defRPr/>
            </a:pPr>
            <a:endParaRPr lang="en-CA" dirty="0"/>
          </a:p>
          <a:p>
            <a:pPr lvl="0"/>
            <a:endParaRPr lang="en-CA" dirty="0"/>
          </a:p>
        </p:txBody>
      </p:sp>
      <p:sp>
        <p:nvSpPr>
          <p:cNvPr id="12" name="Text Placeholder 10"/>
          <p:cNvSpPr>
            <a:spLocks noGrp="1"/>
          </p:cNvSpPr>
          <p:nvPr>
            <p:ph type="body" sz="quarter" idx="11" hasCustomPrompt="1"/>
          </p:nvPr>
        </p:nvSpPr>
        <p:spPr>
          <a:xfrm>
            <a:off x="1529203" y="3963562"/>
            <a:ext cx="6116736" cy="251692"/>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1" i="0" baseline="0"/>
            </a:lvl1pPr>
            <a:lvl2pPr>
              <a:defRPr sz="1400"/>
            </a:lvl2pPr>
            <a:lvl3pPr>
              <a:defRPr sz="1400"/>
            </a:lvl3pPr>
            <a:lvl4pPr>
              <a:defRPr sz="1400"/>
            </a:lvl4pPr>
            <a:lvl5pPr>
              <a:defRPr sz="1400"/>
            </a:lvl5pPr>
          </a:lstStyle>
          <a:p>
            <a:pPr lvl="0"/>
            <a:r>
              <a:rPr lang="en-CA" dirty="0"/>
              <a:t>Lawrence </a:t>
            </a:r>
            <a:r>
              <a:rPr lang="en-CA" dirty="0" err="1"/>
              <a:t>Kinlin</a:t>
            </a:r>
            <a:r>
              <a:rPr lang="en-CA" dirty="0"/>
              <a:t> School of Business</a:t>
            </a:r>
          </a:p>
        </p:txBody>
      </p:sp>
      <p:sp>
        <p:nvSpPr>
          <p:cNvPr id="7" name="Text Placeholder 10"/>
          <p:cNvSpPr txBox="1">
            <a:spLocks/>
          </p:cNvSpPr>
          <p:nvPr userDrawn="1"/>
        </p:nvSpPr>
        <p:spPr>
          <a:xfrm>
            <a:off x="1526117" y="6280484"/>
            <a:ext cx="6116736" cy="251692"/>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1" i="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sz="1400" dirty="0" err="1"/>
              <a:t>fanshawec.ca</a:t>
            </a:r>
            <a:endParaRPr lang="en-CA" sz="1400" dirty="0"/>
          </a:p>
        </p:txBody>
      </p:sp>
    </p:spTree>
    <p:extLst>
      <p:ext uri="{BB962C8B-B14F-4D97-AF65-F5344CB8AC3E}">
        <p14:creationId xmlns:p14="http://schemas.microsoft.com/office/powerpoint/2010/main" val="2848855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712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04750"/>
            <a:ext cx="8534400" cy="1752600"/>
          </a:xfrm>
          <a:prstGeom prst="rect">
            <a:avLst/>
          </a:prstGeom>
        </p:spPr>
        <p:txBody>
          <a:bodyPr>
            <a:normAutofit/>
          </a:bodyPr>
          <a:lstStyle>
            <a:lvl1pPr marL="0" indent="0" algn="ctr">
              <a:buNone/>
              <a:defRPr sz="40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FB2EC81D-3481-0048-93B1-48E5B820EFA9}" type="datetimeFigureOut">
              <a:rPr lang="en-US" smtClean="0"/>
              <a:pPr/>
              <a:t>8/23/2021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8175660-02F0-F148-A23E-3AFE1E1DC15A}" type="slidenum">
              <a:rPr lang="en-US" smtClean="0"/>
              <a:pPr/>
              <a:t>‹#›</a:t>
            </a:fld>
            <a:endParaRPr lang="en-US"/>
          </a:p>
        </p:txBody>
      </p:sp>
      <p:sp>
        <p:nvSpPr>
          <p:cNvPr id="7" name="Subtitle 2"/>
          <p:cNvSpPr txBox="1">
            <a:spLocks/>
          </p:cNvSpPr>
          <p:nvPr userDrawn="1"/>
        </p:nvSpPr>
        <p:spPr>
          <a:xfrm>
            <a:off x="1828800" y="2540126"/>
            <a:ext cx="8534400" cy="1752600"/>
          </a:xfrm>
          <a:prstGeom prst="rect">
            <a:avLst/>
          </a:prstGeom>
        </p:spPr>
        <p:txBody>
          <a:bodyPr vert="horz" lIns="91440" tIns="45720" rIns="91440" bIns="45720" rtlCol="0">
            <a:normAutofit/>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4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43005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9448800" cy="1143000"/>
          </a:xfrm>
          <a:prstGeom prst="rect">
            <a:avLst/>
          </a:prstGeom>
        </p:spPr>
        <p:txBody>
          <a:bodyPr/>
          <a:lstStyle/>
          <a:p>
            <a:r>
              <a:rPr lang="en-US" dirty="0"/>
              <a:t>Click to edit Master title style</a:t>
            </a:r>
            <a:endParaRPr lang="en-CA" dirty="0"/>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56CED753-E26C-48CD-8810-690417EFF2B3}" type="datetimeFigureOut">
              <a:rPr lang="en-US" smtClean="0"/>
              <a:t>8/23/2021</a:t>
            </a:fld>
            <a:endParaRPr lang="en-CA"/>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236612B7-B374-403A-8482-4E25514FF41D}" type="slidenum">
              <a:rPr lang="en-CA" smtClean="0"/>
              <a:t>‹#›</a:t>
            </a:fld>
            <a:endParaRPr lang="en-CA"/>
          </a:p>
        </p:txBody>
      </p:sp>
    </p:spTree>
    <p:extLst>
      <p:ext uri="{BB962C8B-B14F-4D97-AF65-F5344CB8AC3E}">
        <p14:creationId xmlns:p14="http://schemas.microsoft.com/office/powerpoint/2010/main" val="292828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Tree>
    <p:extLst>
      <p:ext uri="{BB962C8B-B14F-4D97-AF65-F5344CB8AC3E}">
        <p14:creationId xmlns:p14="http://schemas.microsoft.com/office/powerpoint/2010/main" val="481301283"/>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9" r:id="rId4"/>
    <p:sldLayoutId id="2147483653" r:id="rId5"/>
    <p:sldLayoutId id="2147483654" r:id="rId6"/>
    <p:sldLayoutId id="2147483655" r:id="rId7"/>
    <p:sldLayoutId id="2147483656" r:id="rId8"/>
    <p:sldLayoutId id="2147483657" r:id="rId9"/>
    <p:sldLayoutId id="2147483658" r:id="rId10"/>
  </p:sldLayoutIdLst>
  <p:txStyles>
    <p:titleStyle>
      <a:lvl1pPr algn="ctr" defTabSz="4572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youtube.com/watch?v=F1r7h15ngJw"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CA" altLang="en-US" dirty="0"/>
              <a:t>MGMT6059:</a:t>
            </a:r>
            <a:br>
              <a:rPr lang="en-CA" altLang="en-US" dirty="0"/>
            </a:br>
            <a:r>
              <a:rPr lang="en-CA" altLang="en-US" dirty="0"/>
              <a:t>Project Management Software </a:t>
            </a:r>
            <a:endParaRPr lang="en-US" dirty="0"/>
          </a:p>
        </p:txBody>
      </p:sp>
      <p:sp>
        <p:nvSpPr>
          <p:cNvPr id="6" name="Subtitle 5"/>
          <p:cNvSpPr>
            <a:spLocks noGrp="1"/>
          </p:cNvSpPr>
          <p:nvPr>
            <p:ph type="subTitle" idx="1"/>
          </p:nvPr>
        </p:nvSpPr>
        <p:spPr/>
        <p:txBody>
          <a:bodyPr/>
          <a:lstStyle/>
          <a:p>
            <a:r>
              <a:rPr lang="en-US" dirty="0"/>
              <a:t>Lawrence </a:t>
            </a:r>
            <a:r>
              <a:rPr lang="en-US" dirty="0" err="1"/>
              <a:t>Kinlin</a:t>
            </a:r>
            <a:r>
              <a:rPr lang="en-US" dirty="0"/>
              <a:t> School of </a:t>
            </a:r>
            <a:r>
              <a:rPr lang="en-US" dirty="0" err="1"/>
              <a:t>BusinesS</a:t>
            </a:r>
            <a:endParaRPr lang="en-US" dirty="0"/>
          </a:p>
          <a:p>
            <a:r>
              <a:rPr lang="en-US" dirty="0"/>
              <a:t>Module 7</a:t>
            </a:r>
          </a:p>
        </p:txBody>
      </p:sp>
    </p:spTree>
    <p:extLst>
      <p:ext uri="{BB962C8B-B14F-4D97-AF65-F5344CB8AC3E}">
        <p14:creationId xmlns:p14="http://schemas.microsoft.com/office/powerpoint/2010/main" val="1696059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210289" y="516839"/>
            <a:ext cx="6381023" cy="745793"/>
          </a:xfrm>
        </p:spPr>
        <p:txBody>
          <a:bodyPr/>
          <a:lstStyle/>
          <a:p>
            <a:r>
              <a:rPr lang="en-US" altLang="en-US" dirty="0" err="1"/>
              <a:t>Overallocation</a:t>
            </a:r>
            <a:endParaRPr lang="en-US" altLang="en-US" dirty="0"/>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8D6846D0-92B2-CC43-A361-D7048BB647C3}" type="slidenum">
              <a:rPr lang="en-CA" altLang="en-US">
                <a:solidFill>
                  <a:srgbClr val="898989"/>
                </a:solidFill>
              </a:rPr>
              <a:pPr eaLnBrk="1" hangingPunct="1"/>
              <a:t>10</a:t>
            </a:fld>
            <a:endParaRPr lang="en-CA" altLang="en-US">
              <a:solidFill>
                <a:srgbClr val="898989"/>
              </a:solidFill>
            </a:endParaRPr>
          </a:p>
        </p:txBody>
      </p:sp>
      <p:pic>
        <p:nvPicPr>
          <p:cNvPr id="6148" name="Content Placeholder 7" descr="Fig04-31.bmp"/>
          <p:cNvPicPr>
            <a:picLocks noGrp="1" noChangeAspect="1"/>
          </p:cNvPicPr>
          <p:nvPr>
            <p:ph idx="4294967295"/>
          </p:nvPr>
        </p:nvPicPr>
        <p:blipFill>
          <a:blip r:embed="rId3">
            <a:extLst>
              <a:ext uri="{28A0092B-C50C-407E-A947-70E740481C1C}">
                <a14:useLocalDpi xmlns:a14="http://schemas.microsoft.com/office/drawing/2010/main" val="0"/>
              </a:ext>
            </a:extLst>
          </a:blip>
          <a:srcRect l="3773" t="8696"/>
          <a:stretch>
            <a:fillRect/>
          </a:stretch>
        </p:blipFill>
        <p:spPr>
          <a:xfrm>
            <a:off x="1524001" y="1981200"/>
            <a:ext cx="8836025" cy="3505200"/>
          </a:xfrm>
          <a:prstGeom prst="rect">
            <a:avLst/>
          </a:prstGeom>
        </p:spPr>
      </p:pic>
      <p:sp>
        <p:nvSpPr>
          <p:cNvPr id="6149" name="TextBox 2"/>
          <p:cNvSpPr txBox="1">
            <a:spLocks noChangeArrowheads="1"/>
          </p:cNvSpPr>
          <p:nvPr/>
        </p:nvSpPr>
        <p:spPr bwMode="auto">
          <a:xfrm>
            <a:off x="2514600" y="6600826"/>
            <a:ext cx="3886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200">
                <a:solidFill>
                  <a:schemeClr val="bg1"/>
                </a:solidFill>
              </a:rPr>
              <a:t>Source: Bunin, New Perspectives on Microsoft Project 2010</a:t>
            </a:r>
          </a:p>
        </p:txBody>
      </p:sp>
    </p:spTree>
    <p:extLst>
      <p:ext uri="{BB962C8B-B14F-4D97-AF65-F5344CB8AC3E}">
        <p14:creationId xmlns:p14="http://schemas.microsoft.com/office/powerpoint/2010/main" val="174463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FAAE-01AE-48A2-B177-D938457E5E80}"/>
              </a:ext>
            </a:extLst>
          </p:cNvPr>
          <p:cNvSpPr>
            <a:spLocks noGrp="1"/>
          </p:cNvSpPr>
          <p:nvPr>
            <p:ph type="title"/>
          </p:nvPr>
        </p:nvSpPr>
        <p:spPr/>
        <p:txBody>
          <a:bodyPr/>
          <a:lstStyle/>
          <a:p>
            <a:r>
              <a:rPr lang="en-CA" dirty="0"/>
              <a:t>Overallocation</a:t>
            </a:r>
            <a:endParaRPr lang="en-US" dirty="0"/>
          </a:p>
        </p:txBody>
      </p:sp>
      <p:sp>
        <p:nvSpPr>
          <p:cNvPr id="3" name="Content Placeholder 2">
            <a:extLst>
              <a:ext uri="{FF2B5EF4-FFF2-40B4-BE49-F238E27FC236}">
                <a16:creationId xmlns:a16="http://schemas.microsoft.com/office/drawing/2014/main" id="{D9BB5453-E2F5-4259-B264-A990271EB422}"/>
              </a:ext>
            </a:extLst>
          </p:cNvPr>
          <p:cNvSpPr>
            <a:spLocks noGrp="1"/>
          </p:cNvSpPr>
          <p:nvPr>
            <p:ph sz="half" idx="2"/>
          </p:nvPr>
        </p:nvSpPr>
        <p:spPr/>
        <p:txBody>
          <a:bodyPr/>
          <a:lstStyle/>
          <a:p>
            <a:r>
              <a:rPr lang="en-CA" dirty="0"/>
              <a:t>Review the indicators showing overallocation</a:t>
            </a:r>
          </a:p>
          <a:p>
            <a:r>
              <a:rPr lang="en-CA" dirty="0"/>
              <a:t>Familiarize ourselves with various allocation tables, views.</a:t>
            </a:r>
          </a:p>
          <a:p>
            <a:endParaRPr lang="en-US" dirty="0"/>
          </a:p>
        </p:txBody>
      </p:sp>
    </p:spTree>
    <p:extLst>
      <p:ext uri="{BB962C8B-B14F-4D97-AF65-F5344CB8AC3E}">
        <p14:creationId xmlns:p14="http://schemas.microsoft.com/office/powerpoint/2010/main" val="76823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t>Resource Levelling</a:t>
            </a:r>
          </a:p>
        </p:txBody>
      </p:sp>
      <p:sp>
        <p:nvSpPr>
          <p:cNvPr id="7171" name="Content Placeholder 2"/>
          <p:cNvSpPr>
            <a:spLocks noGrp="1"/>
          </p:cNvSpPr>
          <p:nvPr>
            <p:ph type="body" sz="quarter" idx="10"/>
          </p:nvPr>
        </p:nvSpPr>
        <p:spPr/>
        <p:txBody>
          <a:bodyPr/>
          <a:lstStyle/>
          <a:p>
            <a:pPr marL="342900" indent="-342900">
              <a:buFont typeface="Arial" panose="020B0604020202020204" pitchFamily="34" charset="0"/>
              <a:buChar char="•"/>
            </a:pPr>
            <a:r>
              <a:rPr lang="en-US" altLang="en-US" dirty="0"/>
              <a:t>You can level a project, specific tasks, or specific resources</a:t>
            </a:r>
          </a:p>
          <a:p>
            <a:pPr lvl="1"/>
            <a:r>
              <a:rPr lang="en-US" altLang="en-US" dirty="0"/>
              <a:t>Manual Levelling</a:t>
            </a:r>
          </a:p>
          <a:p>
            <a:pPr lvl="1"/>
            <a:r>
              <a:rPr lang="en-US" altLang="en-US" dirty="0"/>
              <a:t>Levelling Tool – levels work resources by delaying or splitting tasks, can be done automatically or by manually </a:t>
            </a:r>
            <a:br>
              <a:rPr lang="en-US" altLang="en-US" dirty="0"/>
            </a:br>
            <a:r>
              <a:rPr lang="en-US" altLang="en-US" dirty="0"/>
              <a:t>activating this tool</a:t>
            </a:r>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B5BCB270-15FD-1149-9BAA-841C01D5B467}" type="slidenum">
              <a:rPr lang="en-CA" altLang="en-US">
                <a:solidFill>
                  <a:srgbClr val="898989"/>
                </a:solidFill>
              </a:rPr>
              <a:pPr eaLnBrk="1" hangingPunct="1"/>
              <a:t>12</a:t>
            </a:fld>
            <a:endParaRPr lang="en-CA" altLang="en-US">
              <a:solidFill>
                <a:srgbClr val="898989"/>
              </a:solidFill>
            </a:endParaRPr>
          </a:p>
        </p:txBody>
      </p:sp>
    </p:spTree>
    <p:extLst>
      <p:ext uri="{BB962C8B-B14F-4D97-AF65-F5344CB8AC3E}">
        <p14:creationId xmlns:p14="http://schemas.microsoft.com/office/powerpoint/2010/main" val="171825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210289" y="254958"/>
            <a:ext cx="6381023" cy="745793"/>
          </a:xfrm>
        </p:spPr>
        <p:txBody>
          <a:bodyPr/>
          <a:lstStyle/>
          <a:p>
            <a:r>
              <a:rPr lang="en-US" altLang="en-US" dirty="0"/>
              <a:t>Resource Levelling</a:t>
            </a:r>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461D6069-C0E5-BC4D-A9AC-7B81B0F6E71D}" type="slidenum">
              <a:rPr lang="en-CA" altLang="en-US">
                <a:solidFill>
                  <a:srgbClr val="898989"/>
                </a:solidFill>
              </a:rPr>
              <a:pPr eaLnBrk="1" hangingPunct="1"/>
              <a:t>13</a:t>
            </a:fld>
            <a:endParaRPr lang="en-CA" altLang="en-US">
              <a:solidFill>
                <a:srgbClr val="898989"/>
              </a:solidFill>
            </a:endParaRPr>
          </a:p>
        </p:txBody>
      </p:sp>
      <p:pic>
        <p:nvPicPr>
          <p:cNvPr id="8196" name="Content Placeholder 9" descr="Fig04-30.bmp"/>
          <p:cNvPicPr>
            <a:picLocks noGrp="1" noChangeAspect="1"/>
          </p:cNvPicPr>
          <p:nvPr>
            <p:ph idx="4294967295"/>
          </p:nvPr>
        </p:nvPicPr>
        <p:blipFill>
          <a:blip r:embed="rId3">
            <a:extLst>
              <a:ext uri="{28A0092B-C50C-407E-A947-70E740481C1C}">
                <a14:useLocalDpi xmlns:a14="http://schemas.microsoft.com/office/drawing/2010/main" val="0"/>
              </a:ext>
            </a:extLst>
          </a:blip>
          <a:srcRect l="11035" t="7317"/>
          <a:stretch>
            <a:fillRect/>
          </a:stretch>
        </p:blipFill>
        <p:spPr>
          <a:xfrm>
            <a:off x="3210289" y="991064"/>
            <a:ext cx="7109882" cy="5547849"/>
          </a:xfrm>
          <a:prstGeom prst="rect">
            <a:avLst/>
          </a:prstGeom>
          <a:ln>
            <a:solidFill>
              <a:schemeClr val="tx1"/>
            </a:solidFill>
          </a:ln>
        </p:spPr>
      </p:pic>
      <p:sp>
        <p:nvSpPr>
          <p:cNvPr id="8197" name="TextBox 2"/>
          <p:cNvSpPr txBox="1">
            <a:spLocks noChangeArrowheads="1"/>
          </p:cNvSpPr>
          <p:nvPr/>
        </p:nvSpPr>
        <p:spPr bwMode="auto">
          <a:xfrm>
            <a:off x="2514600" y="6600826"/>
            <a:ext cx="3886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200">
                <a:solidFill>
                  <a:schemeClr val="bg1"/>
                </a:solidFill>
              </a:rPr>
              <a:t>Source: Bunin, New Perspectives on Microsoft Project 2010</a:t>
            </a:r>
          </a:p>
        </p:txBody>
      </p:sp>
    </p:spTree>
    <p:extLst>
      <p:ext uri="{BB962C8B-B14F-4D97-AF65-F5344CB8AC3E}">
        <p14:creationId xmlns:p14="http://schemas.microsoft.com/office/powerpoint/2010/main" val="805280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380906" y="222762"/>
            <a:ext cx="6381023" cy="745793"/>
          </a:xfrm>
        </p:spPr>
        <p:txBody>
          <a:bodyPr/>
          <a:lstStyle/>
          <a:p>
            <a:r>
              <a:rPr lang="en-US" altLang="en-US" dirty="0"/>
              <a:t>Effects of Levelling</a:t>
            </a:r>
          </a:p>
        </p:txBody>
      </p:sp>
      <p:sp>
        <p:nvSpPr>
          <p:cNvPr id="4" name="Text Placeholder 3"/>
          <p:cNvSpPr>
            <a:spLocks noGrp="1"/>
          </p:cNvSpPr>
          <p:nvPr>
            <p:ph type="body" sz="quarter" idx="10"/>
          </p:nvPr>
        </p:nvSpPr>
        <p:spPr/>
        <p:txBody>
          <a:bodyPr/>
          <a:lstStyle/>
          <a:p>
            <a:endParaRPr lang="en-US"/>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18558878-1D11-A54C-8E0E-7C1461C1740E}" type="slidenum">
              <a:rPr lang="en-CA" altLang="en-US">
                <a:solidFill>
                  <a:srgbClr val="898989"/>
                </a:solidFill>
              </a:rPr>
              <a:pPr eaLnBrk="1" hangingPunct="1"/>
              <a:t>14</a:t>
            </a:fld>
            <a:endParaRPr lang="en-CA" altLang="en-US">
              <a:solidFill>
                <a:srgbClr val="898989"/>
              </a:solidFill>
            </a:endParaRPr>
          </a:p>
        </p:txBody>
      </p:sp>
      <p:pic>
        <p:nvPicPr>
          <p:cNvPr id="9221" name="Content Placeholder 9" descr="Fig04-40.bmp"/>
          <p:cNvPicPr>
            <a:picLocks noGrp="1" noChangeAspect="1"/>
          </p:cNvPicPr>
          <p:nvPr>
            <p:ph idx="4294967295"/>
          </p:nvPr>
        </p:nvPicPr>
        <p:blipFill>
          <a:blip r:embed="rId3">
            <a:extLst>
              <a:ext uri="{28A0092B-C50C-407E-A947-70E740481C1C}">
                <a14:useLocalDpi xmlns:a14="http://schemas.microsoft.com/office/drawing/2010/main" val="0"/>
              </a:ext>
            </a:extLst>
          </a:blip>
          <a:srcRect l="8516" t="7353"/>
          <a:stretch>
            <a:fillRect/>
          </a:stretch>
        </p:blipFill>
        <p:spPr>
          <a:xfrm>
            <a:off x="1546682" y="1624406"/>
            <a:ext cx="9121318" cy="4290620"/>
          </a:xfrm>
          <a:prstGeom prst="rect">
            <a:avLst/>
          </a:prstGeom>
        </p:spPr>
      </p:pic>
      <p:sp>
        <p:nvSpPr>
          <p:cNvPr id="9220" name="TextBox 2"/>
          <p:cNvSpPr txBox="1">
            <a:spLocks noChangeArrowheads="1"/>
          </p:cNvSpPr>
          <p:nvPr/>
        </p:nvSpPr>
        <p:spPr bwMode="auto">
          <a:xfrm>
            <a:off x="2514600" y="6600826"/>
            <a:ext cx="3886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200">
                <a:solidFill>
                  <a:schemeClr val="bg1"/>
                </a:solidFill>
              </a:rPr>
              <a:t>Source: Bunin, New Perspectives on Microsoft Project 2010</a:t>
            </a:r>
          </a:p>
        </p:txBody>
      </p:sp>
    </p:spTree>
    <p:extLst>
      <p:ext uri="{BB962C8B-B14F-4D97-AF65-F5344CB8AC3E}">
        <p14:creationId xmlns:p14="http://schemas.microsoft.com/office/powerpoint/2010/main" val="1363779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altLang="en-US" dirty="0"/>
              <a:t>Shortening the </a:t>
            </a:r>
            <a:br>
              <a:rPr lang="en-US" altLang="en-US" dirty="0"/>
            </a:br>
            <a:r>
              <a:rPr lang="en-US" altLang="en-US" dirty="0"/>
              <a:t>Critical Path and managing Resource Utilization</a:t>
            </a:r>
          </a:p>
        </p:txBody>
      </p:sp>
      <p:sp>
        <p:nvSpPr>
          <p:cNvPr id="14339" name="Content Placeholder 2"/>
          <p:cNvSpPr>
            <a:spLocks noGrp="1"/>
          </p:cNvSpPr>
          <p:nvPr>
            <p:ph type="body" sz="quarter" idx="10"/>
          </p:nvPr>
        </p:nvSpPr>
        <p:spPr/>
        <p:txBody>
          <a:bodyPr/>
          <a:lstStyle/>
          <a:p>
            <a:pPr marL="342900" indent="-342900">
              <a:buFont typeface="Arial" panose="020B0604020202020204" pitchFamily="34" charset="0"/>
              <a:buChar char="•"/>
            </a:pPr>
            <a:r>
              <a:rPr lang="en-US" altLang="en-US" dirty="0"/>
              <a:t>Change task duration</a:t>
            </a:r>
          </a:p>
          <a:p>
            <a:pPr marL="342900" indent="-342900">
              <a:buFont typeface="Arial" panose="020B0604020202020204" pitchFamily="34" charset="0"/>
              <a:buChar char="•"/>
            </a:pPr>
            <a:r>
              <a:rPr lang="en-US" altLang="en-US" dirty="0"/>
              <a:t>Change task dependencies</a:t>
            </a:r>
          </a:p>
          <a:p>
            <a:pPr marL="342900" indent="-342900">
              <a:buFont typeface="Arial" panose="020B0604020202020204" pitchFamily="34" charset="0"/>
              <a:buChar char="•"/>
            </a:pPr>
            <a:r>
              <a:rPr lang="en-US" altLang="en-US" dirty="0"/>
              <a:t>Crashing</a:t>
            </a:r>
          </a:p>
          <a:p>
            <a:pPr marL="342900" indent="-342900">
              <a:buFont typeface="Arial" panose="020B0604020202020204" pitchFamily="34" charset="0"/>
              <a:buChar char="•"/>
            </a:pPr>
            <a:r>
              <a:rPr lang="en-US" altLang="en-US" dirty="0"/>
              <a:t>Fast tracking</a:t>
            </a:r>
          </a:p>
          <a:p>
            <a:pPr marL="342900" indent="-342900">
              <a:buFont typeface="Arial" panose="020B0604020202020204" pitchFamily="34" charset="0"/>
              <a:buChar char="•"/>
            </a:pPr>
            <a:r>
              <a:rPr lang="en-US" altLang="en-US" dirty="0"/>
              <a:t>Add negative lag time</a:t>
            </a:r>
          </a:p>
          <a:p>
            <a:pPr marL="342900" indent="-342900">
              <a:buFont typeface="Arial" panose="020B0604020202020204" pitchFamily="34" charset="0"/>
              <a:buChar char="•"/>
            </a:pPr>
            <a:r>
              <a:rPr lang="en-US" altLang="en-US" dirty="0"/>
              <a:t>Modify work calendar</a:t>
            </a:r>
          </a:p>
          <a:p>
            <a:pPr marL="342900" indent="-342900">
              <a:buFont typeface="Arial" panose="020B0604020202020204" pitchFamily="34" charset="0"/>
              <a:buChar char="•"/>
            </a:pPr>
            <a:r>
              <a:rPr lang="en-US" altLang="en-US" dirty="0"/>
              <a:t>Remove task constraints</a:t>
            </a:r>
          </a:p>
          <a:p>
            <a:pPr marL="342900" indent="-342900">
              <a:buFont typeface="Arial" panose="020B0604020202020204" pitchFamily="34" charset="0"/>
              <a:buChar char="•"/>
            </a:pPr>
            <a:r>
              <a:rPr lang="en-US" altLang="en-US" dirty="0"/>
              <a:t>Change the scope of your project</a:t>
            </a:r>
          </a:p>
          <a:p>
            <a:endParaRPr lang="en-US" altLang="en-US" dirty="0"/>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4327247F-DA9E-314C-8473-41214B0DE3CB}" type="slidenum">
              <a:rPr lang="en-CA" altLang="en-US">
                <a:solidFill>
                  <a:srgbClr val="898989"/>
                </a:solidFill>
              </a:rPr>
              <a:pPr eaLnBrk="1" hangingPunct="1"/>
              <a:t>15</a:t>
            </a:fld>
            <a:endParaRPr lang="en-CA" altLang="en-US">
              <a:solidFill>
                <a:srgbClr val="898989"/>
              </a:solidFill>
            </a:endParaRPr>
          </a:p>
        </p:txBody>
      </p:sp>
    </p:spTree>
    <p:extLst>
      <p:ext uri="{BB962C8B-B14F-4D97-AF65-F5344CB8AC3E}">
        <p14:creationId xmlns:p14="http://schemas.microsoft.com/office/powerpoint/2010/main" val="337998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CA" altLang="en-US"/>
              <a:t>Fast Tracking</a:t>
            </a:r>
          </a:p>
        </p:txBody>
      </p:sp>
      <p:sp>
        <p:nvSpPr>
          <p:cNvPr id="3" name="Content Placeholder 2"/>
          <p:cNvSpPr>
            <a:spLocks noGrp="1"/>
          </p:cNvSpPr>
          <p:nvPr>
            <p:ph type="body" sz="quarter" idx="10"/>
          </p:nvPr>
        </p:nvSpPr>
        <p:spPr/>
        <p:txBody>
          <a:bodyPr/>
          <a:lstStyle/>
          <a:p>
            <a:pPr marL="342900" indent="-342900">
              <a:buFont typeface="Arial" panose="020B0604020202020204" pitchFamily="34" charset="0"/>
              <a:buChar char="•"/>
            </a:pPr>
            <a:r>
              <a:rPr lang="en-CA" dirty="0"/>
              <a:t>Fast Tracking is making changes to the way tasks are scheduled within your project</a:t>
            </a:r>
          </a:p>
          <a:p>
            <a:endParaRPr lang="en-CA" dirty="0"/>
          </a:p>
          <a:p>
            <a:pPr lvl="1"/>
            <a:r>
              <a:rPr lang="en-CA" b="1" dirty="0"/>
              <a:t>Parallel Scheduling </a:t>
            </a:r>
            <a:r>
              <a:rPr lang="en-CA" dirty="0"/>
              <a:t>– revise task dependencies on the critical path to allow for tasks to overlap shortening the critical path</a:t>
            </a:r>
          </a:p>
          <a:p>
            <a:pPr lvl="1"/>
            <a:r>
              <a:rPr lang="en-CA" b="1" dirty="0"/>
              <a:t>Decomposing Tasks </a:t>
            </a:r>
            <a:r>
              <a:rPr lang="en-CA" dirty="0"/>
              <a:t>– Break down critical tasks into smaller tasks that can be worked on simultaneously by different resources</a:t>
            </a:r>
          </a:p>
        </p:txBody>
      </p:sp>
      <p:sp>
        <p:nvSpPr>
          <p:cNvPr id="4" name="Slide Number Placeholder 3"/>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48C2B77A-CC51-EB45-ABE7-D3B10EC91F09}" type="slidenum">
              <a:rPr lang="en-CA" altLang="en-US">
                <a:solidFill>
                  <a:srgbClr val="898989"/>
                </a:solidFill>
              </a:rPr>
              <a:pPr eaLnBrk="1" hangingPunct="1"/>
              <a:t>16</a:t>
            </a:fld>
            <a:endParaRPr lang="en-CA" altLang="en-US">
              <a:solidFill>
                <a:srgbClr val="898989"/>
              </a:solidFill>
            </a:endParaRPr>
          </a:p>
        </p:txBody>
      </p:sp>
    </p:spTree>
    <p:extLst>
      <p:ext uri="{BB962C8B-B14F-4D97-AF65-F5344CB8AC3E}">
        <p14:creationId xmlns:p14="http://schemas.microsoft.com/office/powerpoint/2010/main" val="1570244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CA" altLang="en-US"/>
              <a:t>Crashing </a:t>
            </a:r>
          </a:p>
        </p:txBody>
      </p:sp>
      <p:sp>
        <p:nvSpPr>
          <p:cNvPr id="3" name="Content Placeholder 2"/>
          <p:cNvSpPr>
            <a:spLocks noGrp="1"/>
          </p:cNvSpPr>
          <p:nvPr>
            <p:ph type="body" sz="quarter" idx="10"/>
          </p:nvPr>
        </p:nvSpPr>
        <p:spPr/>
        <p:txBody>
          <a:bodyPr/>
          <a:lstStyle/>
          <a:p>
            <a:pPr marL="342900" indent="-342900">
              <a:buFont typeface="Arial" panose="020B0604020202020204" pitchFamily="34" charset="0"/>
              <a:buChar char="•"/>
            </a:pPr>
            <a:r>
              <a:rPr lang="en-CA" dirty="0"/>
              <a:t>Crashing is making changes to the way resources are scheduled.</a:t>
            </a:r>
          </a:p>
          <a:p>
            <a:endParaRPr lang="en-CA" dirty="0"/>
          </a:p>
          <a:p>
            <a:pPr lvl="1"/>
            <a:r>
              <a:rPr lang="en-CA" b="1" dirty="0"/>
              <a:t>Assigning additional resources </a:t>
            </a:r>
            <a:r>
              <a:rPr lang="en-CA" dirty="0"/>
              <a:t>– to the critical path which will decrease duration shortening your critical path</a:t>
            </a:r>
          </a:p>
          <a:p>
            <a:pPr lvl="1"/>
            <a:r>
              <a:rPr lang="en-CA" b="1" dirty="0"/>
              <a:t>Scheduling Overtime </a:t>
            </a:r>
            <a:r>
              <a:rPr lang="en-CA" dirty="0"/>
              <a:t>– arrange overtime for resources with tasks on the critical path</a:t>
            </a:r>
          </a:p>
          <a:p>
            <a:pPr lvl="1"/>
            <a:endParaRPr lang="en-CA" dirty="0"/>
          </a:p>
        </p:txBody>
      </p:sp>
      <p:sp>
        <p:nvSpPr>
          <p:cNvPr id="4" name="Slide Number Placeholder 3"/>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882D0754-CBA5-3640-9502-866FB2858820}" type="slidenum">
              <a:rPr lang="en-CA" altLang="en-US">
                <a:solidFill>
                  <a:srgbClr val="898989"/>
                </a:solidFill>
              </a:rPr>
              <a:pPr eaLnBrk="1" hangingPunct="1"/>
              <a:t>17</a:t>
            </a:fld>
            <a:endParaRPr lang="en-CA" altLang="en-US">
              <a:solidFill>
                <a:srgbClr val="898989"/>
              </a:solidFill>
            </a:endParaRPr>
          </a:p>
        </p:txBody>
      </p:sp>
    </p:spTree>
    <p:extLst>
      <p:ext uri="{BB962C8B-B14F-4D97-AF65-F5344CB8AC3E}">
        <p14:creationId xmlns:p14="http://schemas.microsoft.com/office/powerpoint/2010/main" val="1056394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FAAE-01AE-48A2-B177-D938457E5E80}"/>
              </a:ext>
            </a:extLst>
          </p:cNvPr>
          <p:cNvSpPr>
            <a:spLocks noGrp="1"/>
          </p:cNvSpPr>
          <p:nvPr>
            <p:ph type="title"/>
          </p:nvPr>
        </p:nvSpPr>
        <p:spPr/>
        <p:txBody>
          <a:bodyPr/>
          <a:lstStyle/>
          <a:p>
            <a:r>
              <a:rPr lang="en-CA" dirty="0"/>
              <a:t>Managing Overallocation</a:t>
            </a:r>
            <a:endParaRPr lang="en-US" dirty="0"/>
          </a:p>
        </p:txBody>
      </p:sp>
      <p:sp>
        <p:nvSpPr>
          <p:cNvPr id="3" name="Content Placeholder 2">
            <a:extLst>
              <a:ext uri="{FF2B5EF4-FFF2-40B4-BE49-F238E27FC236}">
                <a16:creationId xmlns:a16="http://schemas.microsoft.com/office/drawing/2014/main" id="{D9BB5453-E2F5-4259-B264-A990271EB422}"/>
              </a:ext>
            </a:extLst>
          </p:cNvPr>
          <p:cNvSpPr>
            <a:spLocks noGrp="1"/>
          </p:cNvSpPr>
          <p:nvPr>
            <p:ph sz="half" idx="2"/>
          </p:nvPr>
        </p:nvSpPr>
        <p:spPr/>
        <p:txBody>
          <a:bodyPr/>
          <a:lstStyle/>
          <a:p>
            <a:r>
              <a:rPr lang="en-CA" dirty="0"/>
              <a:t>Auto leveling</a:t>
            </a:r>
          </a:p>
          <a:p>
            <a:r>
              <a:rPr lang="en-CA" dirty="0"/>
              <a:t>Manual leveling</a:t>
            </a:r>
          </a:p>
          <a:p>
            <a:pPr lvl="1"/>
            <a:r>
              <a:rPr lang="en-CA" dirty="0"/>
              <a:t>Crashing</a:t>
            </a:r>
          </a:p>
          <a:p>
            <a:pPr lvl="1"/>
            <a:r>
              <a:rPr lang="en-CA" dirty="0"/>
              <a:t>Fast Tracking</a:t>
            </a:r>
          </a:p>
          <a:p>
            <a:endParaRPr lang="en-CA" dirty="0"/>
          </a:p>
          <a:p>
            <a:endParaRPr lang="en-US" dirty="0"/>
          </a:p>
        </p:txBody>
      </p:sp>
    </p:spTree>
    <p:extLst>
      <p:ext uri="{BB962C8B-B14F-4D97-AF65-F5344CB8AC3E}">
        <p14:creationId xmlns:p14="http://schemas.microsoft.com/office/powerpoint/2010/main" val="1227546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8003A-1292-4F8B-8191-39F0EFF7BEE1}"/>
              </a:ext>
            </a:extLst>
          </p:cNvPr>
          <p:cNvSpPr>
            <a:spLocks noGrp="1"/>
          </p:cNvSpPr>
          <p:nvPr>
            <p:ph type="ctrTitle"/>
          </p:nvPr>
        </p:nvSpPr>
        <p:spPr/>
        <p:txBody>
          <a:bodyPr/>
          <a:lstStyle/>
          <a:p>
            <a:r>
              <a:rPr lang="en-CA" dirty="0"/>
              <a:t>Baselines</a:t>
            </a:r>
            <a:endParaRPr lang="en-US" dirty="0"/>
          </a:p>
        </p:txBody>
      </p:sp>
    </p:spTree>
    <p:extLst>
      <p:ext uri="{BB962C8B-B14F-4D97-AF65-F5344CB8AC3E}">
        <p14:creationId xmlns:p14="http://schemas.microsoft.com/office/powerpoint/2010/main" val="406045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t>Agenda</a:t>
            </a:r>
          </a:p>
        </p:txBody>
      </p:sp>
      <p:sp>
        <p:nvSpPr>
          <p:cNvPr id="4099" name="Content Placeholder 2"/>
          <p:cNvSpPr>
            <a:spLocks noGrp="1"/>
          </p:cNvSpPr>
          <p:nvPr>
            <p:ph type="body" sz="quarter" idx="10"/>
          </p:nvPr>
        </p:nvSpPr>
        <p:spPr/>
        <p:txBody>
          <a:bodyPr/>
          <a:lstStyle/>
          <a:p>
            <a:pPr marL="285750" indent="-285750">
              <a:buFont typeface="Arial" panose="020B0604020202020204" pitchFamily="34" charset="0"/>
              <a:buChar char="•"/>
            </a:pPr>
            <a:r>
              <a:rPr lang="en-US" altLang="en-US" dirty="0"/>
              <a:t>Critical Path Identification</a:t>
            </a:r>
          </a:p>
          <a:p>
            <a:pPr marL="285750" indent="-285750">
              <a:buFont typeface="Arial" panose="020B0604020202020204" pitchFamily="34" charset="0"/>
              <a:buChar char="•"/>
            </a:pPr>
            <a:r>
              <a:rPr lang="en-US" altLang="en-US" dirty="0"/>
              <a:t>Free Slack, Total Slack</a:t>
            </a:r>
          </a:p>
          <a:p>
            <a:pPr marL="285750" indent="-285750">
              <a:buFont typeface="Arial" panose="020B0604020202020204" pitchFamily="34" charset="0"/>
              <a:buChar char="•"/>
            </a:pPr>
            <a:r>
              <a:rPr lang="en-US" altLang="en-US" dirty="0"/>
              <a:t>Managing Resource Allocation (e.g., levelling)</a:t>
            </a:r>
          </a:p>
          <a:p>
            <a:pPr marL="285750" indent="-285750">
              <a:buFont typeface="Arial" panose="020B0604020202020204" pitchFamily="34" charset="0"/>
              <a:buChar char="•"/>
            </a:pPr>
            <a:r>
              <a:rPr lang="en-US" altLang="en-US" dirty="0"/>
              <a:t>Critical Path Analysis </a:t>
            </a:r>
          </a:p>
          <a:p>
            <a:pPr marL="285750" indent="-285750">
              <a:buFont typeface="Arial" panose="020B0604020202020204" pitchFamily="34" charset="0"/>
              <a:buChar char="•"/>
            </a:pPr>
            <a:r>
              <a:rPr lang="en-US" altLang="en-US" dirty="0"/>
              <a:t>Setting Schedule Baselines</a:t>
            </a:r>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3D817192-3C02-9C41-B4F4-1431C5FEAC7A}" type="slidenum">
              <a:rPr lang="en-CA" altLang="en-US">
                <a:solidFill>
                  <a:srgbClr val="898989"/>
                </a:solidFill>
              </a:rPr>
              <a:pPr eaLnBrk="1" hangingPunct="1"/>
              <a:t>2</a:t>
            </a:fld>
            <a:endParaRPr lang="en-CA" altLang="en-US">
              <a:solidFill>
                <a:srgbClr val="898989"/>
              </a:solidFill>
            </a:endParaRPr>
          </a:p>
        </p:txBody>
      </p:sp>
    </p:spTree>
    <p:extLst>
      <p:ext uri="{BB962C8B-B14F-4D97-AF65-F5344CB8AC3E}">
        <p14:creationId xmlns:p14="http://schemas.microsoft.com/office/powerpoint/2010/main" val="1982550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t>Setting the Schedule Baseline</a:t>
            </a:r>
          </a:p>
        </p:txBody>
      </p:sp>
      <p:sp>
        <p:nvSpPr>
          <p:cNvPr id="18435" name="Content Placeholder 2"/>
          <p:cNvSpPr>
            <a:spLocks noGrp="1"/>
          </p:cNvSpPr>
          <p:nvPr>
            <p:ph type="body" sz="quarter" idx="10"/>
          </p:nvPr>
        </p:nvSpPr>
        <p:spPr/>
        <p:txBody>
          <a:bodyPr/>
          <a:lstStyle/>
          <a:p>
            <a:pPr marL="342900" indent="-342900">
              <a:buFont typeface="Arial" panose="020B0604020202020204" pitchFamily="34" charset="0"/>
              <a:buChar char="•"/>
            </a:pPr>
            <a:r>
              <a:rPr lang="en-US" altLang="en-US" b="1" dirty="0"/>
              <a:t>Baseline</a:t>
            </a:r>
            <a:r>
              <a:rPr lang="en-US" altLang="en-US" dirty="0"/>
              <a:t>: a record of scheduled dates and costs for each task at a particular point in time</a:t>
            </a:r>
          </a:p>
          <a:p>
            <a:pPr marL="342900" indent="-342900">
              <a:buFont typeface="Arial" panose="020B0604020202020204" pitchFamily="34" charset="0"/>
              <a:buChar char="•"/>
            </a:pPr>
            <a:r>
              <a:rPr lang="en-US" altLang="en-US" b="1" dirty="0"/>
              <a:t>Interim Plan</a:t>
            </a:r>
            <a:r>
              <a:rPr lang="en-US" altLang="en-US" dirty="0"/>
              <a:t>: a set of Start and Finish dates that can be saved periodically</a:t>
            </a:r>
          </a:p>
          <a:p>
            <a:pPr marL="342900" indent="-342900">
              <a:buFont typeface="Arial" panose="020B0604020202020204" pitchFamily="34" charset="0"/>
              <a:buChar char="•"/>
            </a:pPr>
            <a:r>
              <a:rPr lang="en-US" altLang="en-US" b="1" dirty="0">
                <a:solidFill>
                  <a:srgbClr val="FF0000"/>
                </a:solidFill>
              </a:rPr>
              <a:t>Variance cannot be calculated without a baseline</a:t>
            </a:r>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0E0D50BE-0AE5-F040-976F-695288CABBE7}" type="slidenum">
              <a:rPr lang="en-CA" altLang="en-US">
                <a:solidFill>
                  <a:srgbClr val="898989"/>
                </a:solidFill>
              </a:rPr>
              <a:pPr eaLnBrk="1" hangingPunct="1"/>
              <a:t>20</a:t>
            </a:fld>
            <a:endParaRPr lang="en-CA" altLang="en-US">
              <a:solidFill>
                <a:srgbClr val="898989"/>
              </a:solidFill>
            </a:endParaRPr>
          </a:p>
        </p:txBody>
      </p:sp>
    </p:spTree>
    <p:extLst>
      <p:ext uri="{BB962C8B-B14F-4D97-AF65-F5344CB8AC3E}">
        <p14:creationId xmlns:p14="http://schemas.microsoft.com/office/powerpoint/2010/main" val="1319131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210289" y="308823"/>
            <a:ext cx="6381023" cy="745793"/>
          </a:xfrm>
        </p:spPr>
        <p:txBody>
          <a:bodyPr/>
          <a:lstStyle/>
          <a:p>
            <a:r>
              <a:rPr lang="en-US" altLang="en-US" dirty="0"/>
              <a:t>Setting the Schedule Baseline</a:t>
            </a:r>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4B98C58E-594A-374F-A3CB-5DB14653AE84}" type="slidenum">
              <a:rPr lang="en-CA" altLang="en-US">
                <a:solidFill>
                  <a:srgbClr val="898989"/>
                </a:solidFill>
              </a:rPr>
              <a:pPr eaLnBrk="1" hangingPunct="1"/>
              <a:t>21</a:t>
            </a:fld>
            <a:endParaRPr lang="en-CA" altLang="en-US">
              <a:solidFill>
                <a:srgbClr val="898989"/>
              </a:solidFill>
            </a:endParaRPr>
          </a:p>
        </p:txBody>
      </p:sp>
      <p:pic>
        <p:nvPicPr>
          <p:cNvPr id="19460" name="Content Placeholder 7" descr="Fig05-02.bmp"/>
          <p:cNvPicPr>
            <a:picLocks noGrp="1" noChangeAspect="1"/>
          </p:cNvPicPr>
          <p:nvPr>
            <p:ph idx="4294967295"/>
          </p:nvPr>
        </p:nvPicPr>
        <p:blipFill>
          <a:blip r:embed="rId3">
            <a:extLst>
              <a:ext uri="{28A0092B-C50C-407E-A947-70E740481C1C}">
                <a14:useLocalDpi xmlns:a14="http://schemas.microsoft.com/office/drawing/2010/main" val="0"/>
              </a:ext>
            </a:extLst>
          </a:blip>
          <a:srcRect l="29036" t="9895" r="20995"/>
          <a:stretch>
            <a:fillRect/>
          </a:stretch>
        </p:blipFill>
        <p:spPr>
          <a:xfrm>
            <a:off x="2223247" y="1075246"/>
            <a:ext cx="8186570" cy="5388680"/>
          </a:xfrm>
          <a:prstGeom prst="rect">
            <a:avLst/>
          </a:prstGeom>
        </p:spPr>
      </p:pic>
      <p:sp>
        <p:nvSpPr>
          <p:cNvPr id="19461" name="TextBox 2"/>
          <p:cNvSpPr txBox="1">
            <a:spLocks noChangeArrowheads="1"/>
          </p:cNvSpPr>
          <p:nvPr/>
        </p:nvSpPr>
        <p:spPr bwMode="auto">
          <a:xfrm>
            <a:off x="2514600" y="6600826"/>
            <a:ext cx="3886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200">
                <a:solidFill>
                  <a:schemeClr val="bg1"/>
                </a:solidFill>
              </a:rPr>
              <a:t>Source: Bunin, New Perspectives on Microsoft Project 2010</a:t>
            </a:r>
          </a:p>
        </p:txBody>
      </p:sp>
    </p:spTree>
    <p:extLst>
      <p:ext uri="{BB962C8B-B14F-4D97-AF65-F5344CB8AC3E}">
        <p14:creationId xmlns:p14="http://schemas.microsoft.com/office/powerpoint/2010/main" val="1157799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Viewing the Schedule Baseline</a:t>
            </a:r>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4D07554B-B340-F44A-81C5-3BC96D0D7871}" type="slidenum">
              <a:rPr lang="en-CA" altLang="en-US">
                <a:solidFill>
                  <a:srgbClr val="898989"/>
                </a:solidFill>
              </a:rPr>
              <a:pPr eaLnBrk="1" hangingPunct="1"/>
              <a:t>22</a:t>
            </a:fld>
            <a:endParaRPr lang="en-CA" altLang="en-US">
              <a:solidFill>
                <a:srgbClr val="898989"/>
              </a:solidFill>
            </a:endParaRPr>
          </a:p>
        </p:txBody>
      </p:sp>
      <p:pic>
        <p:nvPicPr>
          <p:cNvPr id="20485" name="Content Placeholder 8" descr="Fig05-03.bmp"/>
          <p:cNvPicPr>
            <a:picLocks noGrp="1" noChangeAspect="1"/>
          </p:cNvPicPr>
          <p:nvPr>
            <p:ph idx="4294967295"/>
          </p:nvPr>
        </p:nvPicPr>
        <p:blipFill>
          <a:blip r:embed="rId3">
            <a:extLst>
              <a:ext uri="{28A0092B-C50C-407E-A947-70E740481C1C}">
                <a14:useLocalDpi xmlns:a14="http://schemas.microsoft.com/office/drawing/2010/main" val="0"/>
              </a:ext>
            </a:extLst>
          </a:blip>
          <a:srcRect l="7832" t="10896"/>
          <a:stretch>
            <a:fillRect/>
          </a:stretch>
        </p:blipFill>
        <p:spPr>
          <a:xfrm>
            <a:off x="1524001" y="2209800"/>
            <a:ext cx="8896009" cy="3007659"/>
          </a:xfrm>
          <a:prstGeom prst="rect">
            <a:avLst/>
          </a:prstGeom>
        </p:spPr>
      </p:pic>
      <p:sp>
        <p:nvSpPr>
          <p:cNvPr id="20484" name="TextBox 2"/>
          <p:cNvSpPr txBox="1">
            <a:spLocks noChangeArrowheads="1"/>
          </p:cNvSpPr>
          <p:nvPr/>
        </p:nvSpPr>
        <p:spPr bwMode="auto">
          <a:xfrm>
            <a:off x="2514600" y="6600826"/>
            <a:ext cx="3886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200">
                <a:solidFill>
                  <a:schemeClr val="bg1"/>
                </a:solidFill>
              </a:rPr>
              <a:t>Source: Bunin, New Perspectives on Microsoft Project 2010</a:t>
            </a:r>
          </a:p>
        </p:txBody>
      </p:sp>
    </p:spTree>
    <p:extLst>
      <p:ext uri="{BB962C8B-B14F-4D97-AF65-F5344CB8AC3E}">
        <p14:creationId xmlns:p14="http://schemas.microsoft.com/office/powerpoint/2010/main" val="2122659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altLang="en-US"/>
              <a:t>Interim Project Schedules</a:t>
            </a:r>
          </a:p>
        </p:txBody>
      </p:sp>
      <p:sp>
        <p:nvSpPr>
          <p:cNvPr id="21507" name="Content Placeholder 2"/>
          <p:cNvSpPr>
            <a:spLocks noGrp="1"/>
          </p:cNvSpPr>
          <p:nvPr>
            <p:ph type="body" sz="quarter" idx="10"/>
          </p:nvPr>
        </p:nvSpPr>
        <p:spPr/>
        <p:txBody>
          <a:bodyPr/>
          <a:lstStyle/>
          <a:p>
            <a:pPr marL="342900" indent="-342900">
              <a:buFont typeface="Arial" panose="020B0604020202020204" pitchFamily="34" charset="0"/>
              <a:buChar char="•"/>
            </a:pPr>
            <a:r>
              <a:rPr lang="en-US" altLang="en-US" sz="2000" b="1" dirty="0"/>
              <a:t>Interim plan </a:t>
            </a:r>
            <a:r>
              <a:rPr lang="en-US" altLang="en-US" sz="2000" dirty="0"/>
              <a:t>A set of task start and finish dates that you can save at certain stages of your project. You can compare an </a:t>
            </a:r>
            <a:r>
              <a:rPr lang="en-US" altLang="en-US" sz="2000" b="1" dirty="0"/>
              <a:t>interim plan </a:t>
            </a:r>
            <a:r>
              <a:rPr lang="en-US" altLang="en-US" sz="2000" dirty="0"/>
              <a:t>with the baseline plan or current plan to monitor project progress or slippage. You can save up to 10 interim plans</a:t>
            </a:r>
          </a:p>
          <a:p>
            <a:endParaRPr lang="en-US" altLang="en-US" dirty="0"/>
          </a:p>
          <a:p>
            <a:endParaRPr lang="en-CA" altLang="en-US" dirty="0"/>
          </a:p>
        </p:txBody>
      </p:sp>
      <p:sp>
        <p:nvSpPr>
          <p:cNvPr id="4" name="Slide Number Placeholder 3"/>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82C909DB-2C41-8A43-8B08-C6F48C6F9D3B}" type="slidenum">
              <a:rPr lang="en-CA" altLang="en-US">
                <a:solidFill>
                  <a:srgbClr val="898989"/>
                </a:solidFill>
              </a:rPr>
              <a:pPr eaLnBrk="1" hangingPunct="1"/>
              <a:t>23</a:t>
            </a:fld>
            <a:endParaRPr lang="en-CA" altLang="en-US">
              <a:solidFill>
                <a:srgbClr val="898989"/>
              </a:solidFill>
            </a:endParaRPr>
          </a:p>
        </p:txBody>
      </p:sp>
      <p:pic>
        <p:nvPicPr>
          <p:cNvPr id="215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412" y="3248026"/>
            <a:ext cx="4419600"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058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0BA9B-33E9-4B48-B951-5857DEC9F962}"/>
              </a:ext>
            </a:extLst>
          </p:cNvPr>
          <p:cNvSpPr>
            <a:spLocks noGrp="1"/>
          </p:cNvSpPr>
          <p:nvPr>
            <p:ph type="title"/>
          </p:nvPr>
        </p:nvSpPr>
        <p:spPr/>
        <p:txBody>
          <a:bodyPr>
            <a:normAutofit/>
          </a:bodyPr>
          <a:lstStyle/>
          <a:p>
            <a:r>
              <a:rPr lang="en-CA" dirty="0"/>
              <a:t>Baselines and Interim Schedules</a:t>
            </a:r>
            <a:endParaRPr lang="en-US" dirty="0"/>
          </a:p>
        </p:txBody>
      </p:sp>
      <p:sp>
        <p:nvSpPr>
          <p:cNvPr id="3" name="Content Placeholder 2">
            <a:extLst>
              <a:ext uri="{FF2B5EF4-FFF2-40B4-BE49-F238E27FC236}">
                <a16:creationId xmlns:a16="http://schemas.microsoft.com/office/drawing/2014/main" id="{04B45563-E7B3-4120-9C8F-982143F373B9}"/>
              </a:ext>
            </a:extLst>
          </p:cNvPr>
          <p:cNvSpPr>
            <a:spLocks noGrp="1"/>
          </p:cNvSpPr>
          <p:nvPr>
            <p:ph sz="half" idx="2"/>
          </p:nvPr>
        </p:nvSpPr>
        <p:spPr/>
        <p:txBody>
          <a:bodyPr/>
          <a:lstStyle/>
          <a:p>
            <a:r>
              <a:rPr lang="en-CA" dirty="0"/>
              <a:t>Creating</a:t>
            </a:r>
          </a:p>
          <a:p>
            <a:r>
              <a:rPr lang="en-CA" dirty="0"/>
              <a:t>Using Baselines to:</a:t>
            </a:r>
          </a:p>
          <a:p>
            <a:pPr lvl="1"/>
            <a:r>
              <a:rPr lang="en-CA" dirty="0"/>
              <a:t>View variance</a:t>
            </a:r>
          </a:p>
          <a:p>
            <a:pPr lvl="1"/>
            <a:r>
              <a:rPr lang="en-CA" dirty="0"/>
              <a:t>View delays</a:t>
            </a:r>
          </a:p>
          <a:p>
            <a:r>
              <a:rPr lang="en-CA" dirty="0"/>
              <a:t>Interim Schedules</a:t>
            </a:r>
          </a:p>
        </p:txBody>
      </p:sp>
    </p:spTree>
    <p:extLst>
      <p:ext uri="{BB962C8B-B14F-4D97-AF65-F5344CB8AC3E}">
        <p14:creationId xmlns:p14="http://schemas.microsoft.com/office/powerpoint/2010/main" val="932219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1ED3-CA6C-4C55-AF6C-85CC1419397E}"/>
              </a:ext>
            </a:extLst>
          </p:cNvPr>
          <p:cNvSpPr>
            <a:spLocks noGrp="1"/>
          </p:cNvSpPr>
          <p:nvPr>
            <p:ph type="ctrTitle"/>
          </p:nvPr>
        </p:nvSpPr>
        <p:spPr/>
        <p:txBody>
          <a:bodyPr/>
          <a:lstStyle/>
          <a:p>
            <a:r>
              <a:rPr lang="en-CA" dirty="0"/>
              <a:t>Practice Exercise</a:t>
            </a:r>
            <a:endParaRPr lang="en-US" dirty="0"/>
          </a:p>
        </p:txBody>
      </p:sp>
    </p:spTree>
    <p:extLst>
      <p:ext uri="{BB962C8B-B14F-4D97-AF65-F5344CB8AC3E}">
        <p14:creationId xmlns:p14="http://schemas.microsoft.com/office/powerpoint/2010/main" val="3776291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670903" y="135473"/>
            <a:ext cx="6381023" cy="1143000"/>
          </a:xfrm>
        </p:spPr>
        <p:txBody>
          <a:bodyPr/>
          <a:lstStyle/>
          <a:p>
            <a:r>
              <a:rPr lang="en-CA" altLang="en-US" dirty="0"/>
              <a:t>Practice Exercise E</a:t>
            </a:r>
          </a:p>
        </p:txBody>
      </p:sp>
      <p:sp>
        <p:nvSpPr>
          <p:cNvPr id="10243" name="Content Placeholder 2"/>
          <p:cNvSpPr>
            <a:spLocks noGrp="1"/>
          </p:cNvSpPr>
          <p:nvPr>
            <p:ph type="body" sz="quarter" idx="10"/>
          </p:nvPr>
        </p:nvSpPr>
        <p:spPr>
          <a:xfrm>
            <a:off x="1859281" y="1530734"/>
            <a:ext cx="8275320" cy="2901306"/>
          </a:xfrm>
        </p:spPr>
        <p:txBody>
          <a:bodyPr/>
          <a:lstStyle/>
          <a:p>
            <a:pPr marL="285750" indent="-285750">
              <a:buFont typeface="Arial" panose="020B0604020202020204" pitchFamily="34" charset="0"/>
              <a:buChar char="•"/>
            </a:pPr>
            <a:r>
              <a:rPr lang="en-CA" altLang="en-US" sz="1700" dirty="0"/>
              <a:t>Open the file called </a:t>
            </a:r>
            <a:r>
              <a:rPr lang="en-CA" altLang="en-US" sz="1700" b="1" dirty="0" err="1"/>
              <a:t>LandscapingE</a:t>
            </a:r>
            <a:r>
              <a:rPr lang="en-CA" altLang="en-US" sz="1700" dirty="0"/>
              <a:t>. It is located in the Content section of FOL. </a:t>
            </a:r>
          </a:p>
          <a:p>
            <a:pPr marL="285750" indent="-285750">
              <a:buFont typeface="Arial" panose="020B0604020202020204" pitchFamily="34" charset="0"/>
              <a:buChar char="•"/>
            </a:pPr>
            <a:r>
              <a:rPr lang="en-CA" altLang="en-US" sz="1700" dirty="0"/>
              <a:t>Record answers  so we can review. </a:t>
            </a:r>
          </a:p>
          <a:p>
            <a:pPr marL="285750" indent="-285750">
              <a:buFont typeface="Arial" panose="020B0604020202020204" pitchFamily="34" charset="0"/>
              <a:buChar char="•"/>
            </a:pPr>
            <a:r>
              <a:rPr lang="en-CA" altLang="en-US" sz="1700" dirty="0"/>
              <a:t>Through </a:t>
            </a:r>
            <a:r>
              <a:rPr lang="en-CA" altLang="en-US" sz="1700" b="1" dirty="0"/>
              <a:t>Project Statistics </a:t>
            </a:r>
            <a:r>
              <a:rPr lang="en-CA" altLang="en-US" sz="1700" dirty="0"/>
              <a:t>dialogue box. (Hint: Go into </a:t>
            </a:r>
            <a:r>
              <a:rPr lang="en-CA" altLang="en-US" sz="1700" b="1" dirty="0"/>
              <a:t>Project Information</a:t>
            </a:r>
            <a:r>
              <a:rPr lang="en-CA" altLang="en-US" sz="1700" dirty="0"/>
              <a:t>, then click the Statistics… button at the bottom of the dialog box). What is the current duration for the project, in days and in work hours?</a:t>
            </a:r>
          </a:p>
          <a:p>
            <a:pPr marL="285750" indent="-285750">
              <a:buFont typeface="Arial" panose="020B0604020202020204" pitchFamily="34" charset="0"/>
              <a:buChar char="•"/>
            </a:pPr>
            <a:r>
              <a:rPr lang="en-CA" altLang="en-US" sz="1700" dirty="0"/>
              <a:t>Which tasks in this  project have over allocated resources? </a:t>
            </a:r>
          </a:p>
          <a:p>
            <a:pPr marL="285750" indent="-285750">
              <a:buFont typeface="Arial" panose="020B0604020202020204" pitchFamily="34" charset="0"/>
              <a:buChar char="•"/>
            </a:pPr>
            <a:r>
              <a:rPr lang="en-CA" altLang="en-US" sz="1700" dirty="0"/>
              <a:t>Identify over allocated resources in various screen views/forms/charts/tables. List three of them.</a:t>
            </a:r>
          </a:p>
          <a:p>
            <a:pPr marL="285750" indent="-285750">
              <a:buFont typeface="Arial" panose="020B0604020202020204" pitchFamily="34" charset="0"/>
              <a:buChar char="•"/>
            </a:pPr>
            <a:r>
              <a:rPr lang="en-CA" altLang="en-US" sz="1700" dirty="0"/>
              <a:t>Switch to the </a:t>
            </a:r>
            <a:r>
              <a:rPr lang="en-CA" altLang="en-US" sz="1700" b="1" dirty="0"/>
              <a:t>Levelling Gantt</a:t>
            </a:r>
            <a:r>
              <a:rPr lang="en-CA" altLang="en-US" sz="1700" dirty="0"/>
              <a:t> view (in the More Views option when you click along the left side of the screen).</a:t>
            </a:r>
          </a:p>
          <a:p>
            <a:pPr marL="285750" indent="-285750">
              <a:buFont typeface="Arial" panose="020B0604020202020204" pitchFamily="34" charset="0"/>
              <a:buChar char="•"/>
            </a:pPr>
            <a:r>
              <a:rPr lang="en-CA" altLang="en-US" sz="1700" dirty="0"/>
              <a:t>Click the </a:t>
            </a:r>
            <a:r>
              <a:rPr lang="en-CA" altLang="en-US" sz="1700" b="1" dirty="0"/>
              <a:t>'Leveling Options</a:t>
            </a:r>
            <a:r>
              <a:rPr lang="en-CA" altLang="en-US" sz="1700" dirty="0"/>
              <a:t>' button from the Resource menu. Select </a:t>
            </a:r>
            <a:r>
              <a:rPr lang="en-CA" altLang="en-US" sz="1700" b="1" dirty="0"/>
              <a:t>'Level only within available slack</a:t>
            </a:r>
            <a:r>
              <a:rPr lang="en-CA" altLang="en-US" sz="1700" dirty="0"/>
              <a:t>' and clear the other over allocation techniques. Exit this dialog box. Click </a:t>
            </a:r>
            <a:r>
              <a:rPr lang="en-CA" altLang="en-US" sz="1700" b="1" dirty="0"/>
              <a:t>Level Resource </a:t>
            </a:r>
            <a:r>
              <a:rPr lang="en-CA" altLang="en-US" sz="1700" dirty="0"/>
              <a:t>from the Resource menu to resolve over allocations using this technique for the labourer resource. Make a screen snapshot of the Leveling Gantt chart. Which tasks are still over allocated? </a:t>
            </a:r>
          </a:p>
          <a:p>
            <a:endParaRPr lang="en-CA" altLang="en-US" sz="1600" dirty="0"/>
          </a:p>
        </p:txBody>
      </p:sp>
      <p:sp>
        <p:nvSpPr>
          <p:cNvPr id="4" name="Slide Number Placeholder 3"/>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623FFDC7-7EA0-2949-A6D7-BBCA083742A5}" type="slidenum">
              <a:rPr lang="en-CA" altLang="en-US">
                <a:solidFill>
                  <a:srgbClr val="898989"/>
                </a:solidFill>
              </a:rPr>
              <a:pPr eaLnBrk="1" hangingPunct="1"/>
              <a:t>26</a:t>
            </a:fld>
            <a:endParaRPr lang="en-CA" altLang="en-US">
              <a:solidFill>
                <a:srgbClr val="898989"/>
              </a:solidFill>
            </a:endParaRPr>
          </a:p>
        </p:txBody>
      </p:sp>
    </p:spTree>
    <p:extLst>
      <p:ext uri="{BB962C8B-B14F-4D97-AF65-F5344CB8AC3E}">
        <p14:creationId xmlns:p14="http://schemas.microsoft.com/office/powerpoint/2010/main" val="1233052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FB32-7724-4414-9C30-7D0DEC85F96A}"/>
              </a:ext>
            </a:extLst>
          </p:cNvPr>
          <p:cNvSpPr>
            <a:spLocks noGrp="1"/>
          </p:cNvSpPr>
          <p:nvPr>
            <p:ph type="title"/>
          </p:nvPr>
        </p:nvSpPr>
        <p:spPr/>
        <p:txBody>
          <a:bodyPr/>
          <a:lstStyle/>
          <a:p>
            <a:r>
              <a:rPr lang="en-CA" altLang="en-US" dirty="0"/>
              <a:t>Practice Exercise E – cont’d</a:t>
            </a:r>
            <a:endParaRPr lang="en-US" dirty="0"/>
          </a:p>
        </p:txBody>
      </p:sp>
      <p:sp>
        <p:nvSpPr>
          <p:cNvPr id="3" name="Text Placeholder 2">
            <a:extLst>
              <a:ext uri="{FF2B5EF4-FFF2-40B4-BE49-F238E27FC236}">
                <a16:creationId xmlns:a16="http://schemas.microsoft.com/office/drawing/2014/main" id="{9C60E33B-761B-4976-8BBB-37541DC2FADB}"/>
              </a:ext>
            </a:extLst>
          </p:cNvPr>
          <p:cNvSpPr>
            <a:spLocks noGrp="1"/>
          </p:cNvSpPr>
          <p:nvPr>
            <p:ph type="body" sz="quarter" idx="10"/>
          </p:nvPr>
        </p:nvSpPr>
        <p:spPr/>
        <p:txBody>
          <a:bodyPr/>
          <a:lstStyle/>
          <a:p>
            <a:pPr marL="342900" indent="-342900">
              <a:buFont typeface="Arial" panose="020B0604020202020204" pitchFamily="34" charset="0"/>
              <a:buChar char="•"/>
            </a:pPr>
            <a:r>
              <a:rPr lang="en-CA" sz="1800" dirty="0"/>
              <a:t>Select the </a:t>
            </a:r>
            <a:r>
              <a:rPr lang="en-CA" sz="1800" b="1" dirty="0"/>
              <a:t>'Leveling Options'</a:t>
            </a:r>
            <a:r>
              <a:rPr lang="en-CA" sz="1800" dirty="0"/>
              <a:t> button from the Resource menu. Select </a:t>
            </a:r>
            <a:r>
              <a:rPr lang="en-CA" sz="1800" b="1" dirty="0"/>
              <a:t>'Level only within available slack</a:t>
            </a:r>
            <a:r>
              <a:rPr lang="en-CA" sz="1800" dirty="0"/>
              <a:t>' and clear the other overallocation techniques. Exit this dialog box. Click </a:t>
            </a:r>
            <a:r>
              <a:rPr lang="en-CA" sz="1800" b="1" dirty="0"/>
              <a:t>Level Resource</a:t>
            </a:r>
            <a:r>
              <a:rPr lang="en-CA" sz="1800" dirty="0"/>
              <a:t> from the Resource menu to resolve overallocations using this technique for the labourer resource. Paste a screen snapshot of the Leveling Gantt chart and the Project Statistics after you have levelled the labourer resource. Which tasks are still overallocated? How have the Project Statistics changed, compared to the original Project Statistics from Step 3?</a:t>
            </a:r>
            <a:endParaRPr lang="en-US" sz="1800" dirty="0"/>
          </a:p>
          <a:p>
            <a:pPr marL="342900" indent="-342900">
              <a:buFont typeface="Arial" panose="020B0604020202020204" pitchFamily="34" charset="0"/>
              <a:buChar char="•"/>
            </a:pPr>
            <a:endParaRPr lang="en-CA" sz="1800" dirty="0"/>
          </a:p>
          <a:p>
            <a:pPr marL="342900" indent="-342900">
              <a:buFont typeface="Arial" panose="020B0604020202020204" pitchFamily="34" charset="0"/>
              <a:buChar char="•"/>
            </a:pPr>
            <a:r>
              <a:rPr lang="en-CA" sz="1800" dirty="0"/>
              <a:t>Examine the Leveling Gantt chart. How are Leveling Gantt charts different from normal Gantt charts in MS Project?</a:t>
            </a:r>
            <a:endParaRPr lang="en-US" sz="1800" dirty="0"/>
          </a:p>
          <a:p>
            <a:pPr marL="342900" indent="-342900">
              <a:buFont typeface="Arial" panose="020B0604020202020204" pitchFamily="34" charset="0"/>
              <a:buChar char="•"/>
            </a:pPr>
            <a:endParaRPr lang="en-CA" sz="1800" dirty="0"/>
          </a:p>
          <a:p>
            <a:pPr marL="342900" indent="-342900">
              <a:buFont typeface="Arial" panose="020B0604020202020204" pitchFamily="34" charset="0"/>
              <a:buChar char="•"/>
            </a:pPr>
            <a:r>
              <a:rPr lang="en-CA" sz="1800" dirty="0"/>
              <a:t>Close both files. Save your Word file. You do not need to resave the new MS Project file.</a:t>
            </a:r>
            <a:endParaRPr lang="en-US" sz="1800" dirty="0"/>
          </a:p>
        </p:txBody>
      </p:sp>
    </p:spTree>
    <p:extLst>
      <p:ext uri="{BB962C8B-B14F-4D97-AF65-F5344CB8AC3E}">
        <p14:creationId xmlns:p14="http://schemas.microsoft.com/office/powerpoint/2010/main" val="3669209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7CEE-0D58-409F-B561-FED17D8719F9}"/>
              </a:ext>
            </a:extLst>
          </p:cNvPr>
          <p:cNvSpPr>
            <a:spLocks noGrp="1"/>
          </p:cNvSpPr>
          <p:nvPr>
            <p:ph type="ctrTitle"/>
          </p:nvPr>
        </p:nvSpPr>
        <p:spPr/>
        <p:txBody>
          <a:bodyPr/>
          <a:lstStyle/>
          <a:p>
            <a:r>
              <a:rPr lang="en-CA" dirty="0"/>
              <a:t>Coming up next…</a:t>
            </a:r>
            <a:endParaRPr lang="en-US" dirty="0"/>
          </a:p>
        </p:txBody>
      </p:sp>
    </p:spTree>
    <p:extLst>
      <p:ext uri="{BB962C8B-B14F-4D97-AF65-F5344CB8AC3E}">
        <p14:creationId xmlns:p14="http://schemas.microsoft.com/office/powerpoint/2010/main" val="4011536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025904" y="330338"/>
            <a:ext cx="6381023" cy="745793"/>
          </a:xfrm>
        </p:spPr>
        <p:txBody>
          <a:bodyPr/>
          <a:lstStyle/>
          <a:p>
            <a:r>
              <a:rPr lang="en-US" altLang="en-US" dirty="0"/>
              <a:t>Activities</a:t>
            </a:r>
          </a:p>
        </p:txBody>
      </p:sp>
      <p:sp>
        <p:nvSpPr>
          <p:cNvPr id="22531" name="Content Placeholder 2"/>
          <p:cNvSpPr>
            <a:spLocks noGrp="1"/>
          </p:cNvSpPr>
          <p:nvPr>
            <p:ph type="body" sz="quarter" idx="10"/>
          </p:nvPr>
        </p:nvSpPr>
        <p:spPr>
          <a:xfrm>
            <a:off x="2049908" y="1076130"/>
            <a:ext cx="8241575" cy="5378458"/>
          </a:xfrm>
        </p:spPr>
        <p:txBody>
          <a:bodyPr/>
          <a:lstStyle/>
          <a:p>
            <a:pPr marL="342900" indent="-342900">
              <a:buFont typeface="Arial" panose="020B0604020202020204" pitchFamily="34" charset="0"/>
              <a:buChar char="•"/>
            </a:pPr>
            <a:r>
              <a:rPr lang="en-CA" altLang="en-US" dirty="0"/>
              <a:t>“Required Readings – Module 6” </a:t>
            </a:r>
          </a:p>
          <a:p>
            <a:pPr marL="342900" indent="-342900">
              <a:buFont typeface="Arial" panose="020B0604020202020204" pitchFamily="34" charset="0"/>
              <a:buChar char="•"/>
            </a:pPr>
            <a:r>
              <a:rPr lang="en-CA" altLang="en-US" dirty="0"/>
              <a:t>Practice Exercise E</a:t>
            </a:r>
          </a:p>
          <a:p>
            <a:pPr marL="342900" indent="-342900">
              <a:buFont typeface="Arial" panose="020B0604020202020204" pitchFamily="34" charset="0"/>
              <a:buChar char="•"/>
            </a:pPr>
            <a:r>
              <a:rPr lang="en-CA" altLang="en-US" b="1" dirty="0"/>
              <a:t>Mid Term Exam </a:t>
            </a:r>
            <a:r>
              <a:rPr lang="en-CA" altLang="en-US" dirty="0"/>
              <a:t>during Module 8</a:t>
            </a:r>
          </a:p>
          <a:p>
            <a:pPr lvl="1"/>
            <a:r>
              <a:rPr lang="en-CA" altLang="en-US" dirty="0"/>
              <a:t>You will be required to use MS Project for the exam and have access to FOL during the test</a:t>
            </a:r>
          </a:p>
          <a:p>
            <a:pPr lvl="1"/>
            <a:r>
              <a:rPr lang="en-CA" altLang="en-US" dirty="0"/>
              <a:t>You will be given a MPP project data file and will be asked questions about the project</a:t>
            </a:r>
          </a:p>
          <a:p>
            <a:pPr lvl="1"/>
            <a:r>
              <a:rPr lang="en-CA" altLang="en-US" dirty="0"/>
              <a:t>You may NOT communicate with anyone (e.g., emailing) during the exam</a:t>
            </a:r>
          </a:p>
          <a:p>
            <a:pPr lvl="1"/>
            <a:r>
              <a:rPr lang="en-CA" altLang="en-US" dirty="0"/>
              <a:t>Make sure your laptop battery is charged	!!</a:t>
            </a:r>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A2B6B15A-FDF9-4E43-8977-3BD66430D69A}" type="slidenum">
              <a:rPr lang="en-CA" altLang="en-US">
                <a:solidFill>
                  <a:srgbClr val="898989"/>
                </a:solidFill>
              </a:rPr>
              <a:pPr eaLnBrk="1" hangingPunct="1"/>
              <a:t>29</a:t>
            </a:fld>
            <a:endParaRPr lang="en-CA" altLang="en-US">
              <a:solidFill>
                <a:srgbClr val="898989"/>
              </a:solidFill>
            </a:endParaRPr>
          </a:p>
        </p:txBody>
      </p:sp>
    </p:spTree>
    <p:extLst>
      <p:ext uri="{BB962C8B-B14F-4D97-AF65-F5344CB8AC3E}">
        <p14:creationId xmlns:p14="http://schemas.microsoft.com/office/powerpoint/2010/main" val="154031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991CD-0434-4ED9-A4C9-A5FAC037222C}"/>
              </a:ext>
            </a:extLst>
          </p:cNvPr>
          <p:cNvSpPr>
            <a:spLocks noGrp="1"/>
          </p:cNvSpPr>
          <p:nvPr>
            <p:ph type="ctrTitle"/>
          </p:nvPr>
        </p:nvSpPr>
        <p:spPr/>
        <p:txBody>
          <a:bodyPr/>
          <a:lstStyle/>
          <a:p>
            <a:r>
              <a:rPr lang="en-CA" dirty="0"/>
              <a:t>Critical Path Identification and Slack</a:t>
            </a:r>
            <a:endParaRPr lang="en-US" dirty="0"/>
          </a:p>
        </p:txBody>
      </p:sp>
    </p:spTree>
    <p:extLst>
      <p:ext uri="{BB962C8B-B14F-4D97-AF65-F5344CB8AC3E}">
        <p14:creationId xmlns:p14="http://schemas.microsoft.com/office/powerpoint/2010/main" val="2024819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DEBDC2-9C46-4D0D-8D39-10F5CE000462}"/>
              </a:ext>
            </a:extLst>
          </p:cNvPr>
          <p:cNvSpPr>
            <a:spLocks noGrp="1"/>
          </p:cNvSpPr>
          <p:nvPr>
            <p:ph type="ctrTitle"/>
          </p:nvPr>
        </p:nvSpPr>
        <p:spPr/>
        <p:txBody>
          <a:bodyPr/>
          <a:lstStyle/>
          <a:p>
            <a:r>
              <a:rPr lang="en-CA" dirty="0"/>
              <a:t>Videos and other Supporting Material</a:t>
            </a:r>
            <a:endParaRPr lang="en-US" dirty="0"/>
          </a:p>
        </p:txBody>
      </p:sp>
    </p:spTree>
    <p:extLst>
      <p:ext uri="{BB962C8B-B14F-4D97-AF65-F5344CB8AC3E}">
        <p14:creationId xmlns:p14="http://schemas.microsoft.com/office/powerpoint/2010/main" val="216291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altLang="en-US"/>
              <a:t>Critical Path Video</a:t>
            </a:r>
          </a:p>
        </p:txBody>
      </p:sp>
      <p:sp>
        <p:nvSpPr>
          <p:cNvPr id="12291" name="Content Placeholder 2"/>
          <p:cNvSpPr>
            <a:spLocks noGrp="1"/>
          </p:cNvSpPr>
          <p:nvPr>
            <p:ph type="body" sz="quarter" idx="10"/>
          </p:nvPr>
        </p:nvSpPr>
        <p:spPr/>
        <p:txBody>
          <a:bodyPr/>
          <a:lstStyle/>
          <a:p>
            <a:r>
              <a:rPr lang="en-US" altLang="en-US">
                <a:hlinkClick r:id="rId2"/>
              </a:rPr>
              <a:t>http://www.youtube.com/watch?v=F1r7h15ngJw</a:t>
            </a:r>
            <a:endParaRPr lang="en-US" altLang="en-US"/>
          </a:p>
          <a:p>
            <a:endParaRPr lang="en-CA" altLang="en-US"/>
          </a:p>
        </p:txBody>
      </p:sp>
      <p:sp>
        <p:nvSpPr>
          <p:cNvPr id="4" name="Slide Number Placeholder 3"/>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BC99EBA2-82C4-E14E-9D7B-969AA7C2DEBC}" type="slidenum">
              <a:rPr lang="en-CA" altLang="en-US">
                <a:solidFill>
                  <a:srgbClr val="898989"/>
                </a:solidFill>
              </a:rPr>
              <a:pPr eaLnBrk="1" hangingPunct="1"/>
              <a:t>31</a:t>
            </a:fld>
            <a:endParaRPr lang="en-CA" altLang="en-US">
              <a:solidFill>
                <a:srgbClr val="898989"/>
              </a:solidFill>
            </a:endParaRPr>
          </a:p>
        </p:txBody>
      </p:sp>
    </p:spTree>
    <p:extLst>
      <p:ext uri="{BB962C8B-B14F-4D97-AF65-F5344CB8AC3E}">
        <p14:creationId xmlns:p14="http://schemas.microsoft.com/office/powerpoint/2010/main" val="26104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t>Critical Path</a:t>
            </a:r>
          </a:p>
        </p:txBody>
      </p:sp>
      <p:sp>
        <p:nvSpPr>
          <p:cNvPr id="11267" name="Content Placeholder 2"/>
          <p:cNvSpPr>
            <a:spLocks noGrp="1"/>
          </p:cNvSpPr>
          <p:nvPr>
            <p:ph type="body" sz="quarter" idx="10"/>
          </p:nvPr>
        </p:nvSpPr>
        <p:spPr/>
        <p:txBody>
          <a:bodyPr/>
          <a:lstStyle/>
          <a:p>
            <a:pPr marL="342900" indent="-342900">
              <a:buFont typeface="Arial" panose="020B0604020202020204" pitchFamily="34" charset="0"/>
              <a:buChar char="•"/>
            </a:pPr>
            <a:r>
              <a:rPr lang="en-US" altLang="en-US" dirty="0"/>
              <a:t>Series of tasks that dictate the Finish date for the project (the longest path for your project, containing tasks with zero slack)</a:t>
            </a:r>
          </a:p>
          <a:p>
            <a:pPr marL="342900" indent="-342900">
              <a:buFont typeface="Arial" panose="020B0604020202020204" pitchFamily="34" charset="0"/>
              <a:buChar char="•"/>
            </a:pPr>
            <a:r>
              <a:rPr lang="en-US" altLang="en-US" dirty="0"/>
              <a:t>Visible in the Network Diagram or Gantt chart</a:t>
            </a:r>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9FC9F196-23D0-0D4C-9009-6CA19ABFCE1B}" type="slidenum">
              <a:rPr lang="en-CA" altLang="en-US">
                <a:solidFill>
                  <a:srgbClr val="898989"/>
                </a:solidFill>
              </a:rPr>
              <a:pPr eaLnBrk="1" hangingPunct="1"/>
              <a:t>4</a:t>
            </a:fld>
            <a:endParaRPr lang="en-CA" altLang="en-US">
              <a:solidFill>
                <a:srgbClr val="898989"/>
              </a:solidFill>
            </a:endParaRPr>
          </a:p>
        </p:txBody>
      </p:sp>
    </p:spTree>
    <p:extLst>
      <p:ext uri="{BB962C8B-B14F-4D97-AF65-F5344CB8AC3E}">
        <p14:creationId xmlns:p14="http://schemas.microsoft.com/office/powerpoint/2010/main" val="69919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670902" y="546433"/>
            <a:ext cx="6381023" cy="745793"/>
          </a:xfrm>
        </p:spPr>
        <p:txBody>
          <a:bodyPr/>
          <a:lstStyle/>
          <a:p>
            <a:r>
              <a:rPr lang="en-US" altLang="en-US" dirty="0"/>
              <a:t>Critical Path (red)</a:t>
            </a:r>
          </a:p>
        </p:txBody>
      </p:sp>
      <p:sp>
        <p:nvSpPr>
          <p:cNvPr id="4" name="Text Placeholder 3"/>
          <p:cNvSpPr>
            <a:spLocks noGrp="1"/>
          </p:cNvSpPr>
          <p:nvPr>
            <p:ph type="body" sz="quarter" idx="10"/>
          </p:nvPr>
        </p:nvSpPr>
        <p:spPr/>
        <p:txBody>
          <a:bodyPr/>
          <a:lstStyle/>
          <a:p>
            <a:endParaRPr lang="en-US"/>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595C3EA9-B172-BF46-87B0-6F3EB8E78A5A}" type="slidenum">
              <a:rPr lang="en-CA" altLang="en-US">
                <a:solidFill>
                  <a:srgbClr val="898989"/>
                </a:solidFill>
              </a:rPr>
              <a:pPr eaLnBrk="1" hangingPunct="1"/>
              <a:t>5</a:t>
            </a:fld>
            <a:endParaRPr lang="en-CA" altLang="en-US">
              <a:solidFill>
                <a:srgbClr val="898989"/>
              </a:solidFill>
            </a:endParaRPr>
          </a:p>
        </p:txBody>
      </p:sp>
      <p:sp>
        <p:nvSpPr>
          <p:cNvPr id="13316" name="TextBox 2"/>
          <p:cNvSpPr txBox="1">
            <a:spLocks noChangeArrowheads="1"/>
          </p:cNvSpPr>
          <p:nvPr/>
        </p:nvSpPr>
        <p:spPr bwMode="auto">
          <a:xfrm>
            <a:off x="2514600" y="6600826"/>
            <a:ext cx="6064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200">
                <a:solidFill>
                  <a:schemeClr val="bg1"/>
                </a:solidFill>
              </a:rPr>
              <a:t>Source: http://ntrajkovski.wordpress.com/2011/07/05/critical-path-in-ms-project-2010part-1/</a:t>
            </a:r>
          </a:p>
        </p:txBody>
      </p:sp>
      <p:pic>
        <p:nvPicPr>
          <p:cNvPr id="13317" name="Picture 4" descr="http://ntrajkovski.files.wordpress.com/2011/07/image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1447800"/>
            <a:ext cx="827722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descr="http://ntrajkovski.files.wordpress.com/2011/07/image1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064" y="3257550"/>
            <a:ext cx="8277225"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2827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Free Slack and Total Slack</a:t>
            </a:r>
          </a:p>
        </p:txBody>
      </p:sp>
      <p:sp>
        <p:nvSpPr>
          <p:cNvPr id="17411" name="Content Placeholder 2"/>
          <p:cNvSpPr>
            <a:spLocks noGrp="1"/>
          </p:cNvSpPr>
          <p:nvPr>
            <p:ph type="body" sz="quarter" idx="10"/>
          </p:nvPr>
        </p:nvSpPr>
        <p:spPr/>
        <p:txBody>
          <a:bodyPr/>
          <a:lstStyle/>
          <a:p>
            <a:pPr marL="342900" indent="-342900">
              <a:buFont typeface="Arial" panose="020B0604020202020204" pitchFamily="34" charset="0"/>
              <a:buChar char="•"/>
            </a:pPr>
            <a:r>
              <a:rPr lang="en-US" altLang="en-US" b="1" dirty="0"/>
              <a:t>Free Slack</a:t>
            </a:r>
            <a:r>
              <a:rPr lang="en-US" altLang="en-US" dirty="0"/>
              <a:t>: amount of time that a task can be delayed without delaying successor tasks</a:t>
            </a:r>
          </a:p>
          <a:p>
            <a:pPr marL="342900" indent="-342900">
              <a:buFont typeface="Arial" panose="020B0604020202020204" pitchFamily="34" charset="0"/>
              <a:buChar char="•"/>
            </a:pPr>
            <a:r>
              <a:rPr lang="en-US" altLang="en-US" b="1" dirty="0"/>
              <a:t>Total Slack (Float): </a:t>
            </a:r>
            <a:r>
              <a:rPr lang="en-US" altLang="en-US" dirty="0"/>
              <a:t>amount of time that a task can be delayed from its planned start date without delaying the project Finish date</a:t>
            </a:r>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9214B9E0-2568-7F44-B02F-4CA4444A95D7}" type="slidenum">
              <a:rPr lang="en-CA" altLang="en-US">
                <a:solidFill>
                  <a:srgbClr val="898989"/>
                </a:solidFill>
              </a:rPr>
              <a:pPr eaLnBrk="1" hangingPunct="1"/>
              <a:t>6</a:t>
            </a:fld>
            <a:endParaRPr lang="en-CA" altLang="en-US">
              <a:solidFill>
                <a:srgbClr val="898989"/>
              </a:solidFill>
            </a:endParaRPr>
          </a:p>
        </p:txBody>
      </p:sp>
    </p:spTree>
    <p:extLst>
      <p:ext uri="{BB962C8B-B14F-4D97-AF65-F5344CB8AC3E}">
        <p14:creationId xmlns:p14="http://schemas.microsoft.com/office/powerpoint/2010/main" val="1189465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FAAE-01AE-48A2-B177-D938457E5E80}"/>
              </a:ext>
            </a:extLst>
          </p:cNvPr>
          <p:cNvSpPr>
            <a:spLocks noGrp="1"/>
          </p:cNvSpPr>
          <p:nvPr>
            <p:ph type="title"/>
          </p:nvPr>
        </p:nvSpPr>
        <p:spPr/>
        <p:txBody>
          <a:bodyPr/>
          <a:lstStyle/>
          <a:p>
            <a:r>
              <a:rPr lang="en-CA" dirty="0"/>
              <a:t>Critical Path Identification</a:t>
            </a:r>
            <a:endParaRPr lang="en-US" dirty="0"/>
          </a:p>
        </p:txBody>
      </p:sp>
      <p:sp>
        <p:nvSpPr>
          <p:cNvPr id="3" name="Content Placeholder 2">
            <a:extLst>
              <a:ext uri="{FF2B5EF4-FFF2-40B4-BE49-F238E27FC236}">
                <a16:creationId xmlns:a16="http://schemas.microsoft.com/office/drawing/2014/main" id="{D9BB5453-E2F5-4259-B264-A990271EB422}"/>
              </a:ext>
            </a:extLst>
          </p:cNvPr>
          <p:cNvSpPr>
            <a:spLocks noGrp="1"/>
          </p:cNvSpPr>
          <p:nvPr>
            <p:ph sz="half" idx="2"/>
          </p:nvPr>
        </p:nvSpPr>
        <p:spPr/>
        <p:txBody>
          <a:bodyPr/>
          <a:lstStyle/>
          <a:p>
            <a:r>
              <a:rPr lang="en-CA" dirty="0"/>
              <a:t>Showing on the Gantt</a:t>
            </a:r>
          </a:p>
          <a:p>
            <a:r>
              <a:rPr lang="en-CA" dirty="0"/>
              <a:t>Showing on the Network Diagram</a:t>
            </a:r>
          </a:p>
          <a:p>
            <a:r>
              <a:rPr lang="en-CA" dirty="0"/>
              <a:t>Showing on the Calendar</a:t>
            </a:r>
          </a:p>
          <a:p>
            <a:r>
              <a:rPr lang="en-CA" dirty="0"/>
              <a:t>Applying Filters</a:t>
            </a:r>
          </a:p>
          <a:p>
            <a:endParaRPr lang="en-US" dirty="0"/>
          </a:p>
        </p:txBody>
      </p:sp>
    </p:spTree>
    <p:extLst>
      <p:ext uri="{BB962C8B-B14F-4D97-AF65-F5344CB8AC3E}">
        <p14:creationId xmlns:p14="http://schemas.microsoft.com/office/powerpoint/2010/main" val="44232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2BDCA3-783D-44E8-805C-86EF5C587D4F}"/>
              </a:ext>
            </a:extLst>
          </p:cNvPr>
          <p:cNvSpPr>
            <a:spLocks noGrp="1"/>
          </p:cNvSpPr>
          <p:nvPr>
            <p:ph type="ctrTitle"/>
          </p:nvPr>
        </p:nvSpPr>
        <p:spPr/>
        <p:txBody>
          <a:bodyPr/>
          <a:lstStyle/>
          <a:p>
            <a:r>
              <a:rPr lang="en-CA" dirty="0"/>
              <a:t>Overallocation and Resource Leveling</a:t>
            </a:r>
            <a:endParaRPr lang="en-US" dirty="0"/>
          </a:p>
        </p:txBody>
      </p:sp>
    </p:spTree>
    <p:extLst>
      <p:ext uri="{BB962C8B-B14F-4D97-AF65-F5344CB8AC3E}">
        <p14:creationId xmlns:p14="http://schemas.microsoft.com/office/powerpoint/2010/main" val="1394884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Overallocation</a:t>
            </a:r>
          </a:p>
        </p:txBody>
      </p:sp>
      <p:sp>
        <p:nvSpPr>
          <p:cNvPr id="5123" name="Content Placeholder 2"/>
          <p:cNvSpPr>
            <a:spLocks noGrp="1"/>
          </p:cNvSpPr>
          <p:nvPr>
            <p:ph type="body" sz="quarter" idx="10"/>
          </p:nvPr>
        </p:nvSpPr>
        <p:spPr/>
        <p:txBody>
          <a:bodyPr/>
          <a:lstStyle/>
          <a:p>
            <a:pPr marL="342900" indent="-342900">
              <a:buFont typeface="Arial" panose="020B0604020202020204" pitchFamily="34" charset="0"/>
              <a:buChar char="•"/>
            </a:pPr>
            <a:r>
              <a:rPr lang="en-US" altLang="en-US" dirty="0"/>
              <a:t>Occurs when a resource is assigned more work in a given time period than it has working hours, or more than 60 minutes in an hour</a:t>
            </a:r>
          </a:p>
          <a:p>
            <a:pPr marL="342900" indent="-342900">
              <a:buFont typeface="Arial" panose="020B0604020202020204" pitchFamily="34" charset="0"/>
              <a:buChar char="•"/>
            </a:pPr>
            <a:r>
              <a:rPr lang="en-US" altLang="en-US" dirty="0"/>
              <a:t>Levelling corrects </a:t>
            </a:r>
            <a:r>
              <a:rPr lang="en-US" altLang="en-US" dirty="0" err="1"/>
              <a:t>overallocation</a:t>
            </a:r>
            <a:r>
              <a:rPr lang="en-US" altLang="en-US" dirty="0"/>
              <a:t> issues</a:t>
            </a:r>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E46B4914-006F-674B-996E-7536C98F9B1F}" type="slidenum">
              <a:rPr lang="en-CA" altLang="en-US">
                <a:solidFill>
                  <a:srgbClr val="898989"/>
                </a:solidFill>
              </a:rPr>
              <a:pPr eaLnBrk="1" hangingPunct="1"/>
              <a:t>9</a:t>
            </a:fld>
            <a:endParaRPr lang="en-CA" altLang="en-US">
              <a:solidFill>
                <a:srgbClr val="898989"/>
              </a:solidFill>
            </a:endParaRPr>
          </a:p>
        </p:txBody>
      </p:sp>
    </p:spTree>
    <p:extLst>
      <p:ext uri="{BB962C8B-B14F-4D97-AF65-F5344CB8AC3E}">
        <p14:creationId xmlns:p14="http://schemas.microsoft.com/office/powerpoint/2010/main" val="1032511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 - &amp;quot;MGMT6059: Project Management Software &amp;quot;&quot;/&gt;&lt;property id=&quot;20307&quot; value=&quot;259&quot;/&gt;&lt;/object&gt;&lt;object type=&quot;3&quot; unique_id=&quot;10004&quot;&gt;&lt;property id=&quot;20148&quot; value=&quot;5&quot;/&gt;&lt;property id=&quot;20300&quot; value=&quot;Slide 2 - &amp;quot;Agenda&amp;quot;&quot;/&gt;&lt;property id=&quot;20307&quot; value=&quot;260&quot;/&gt;&lt;/object&gt;&lt;object type=&quot;3&quot; unique_id=&quot;10005&quot;&gt;&lt;property id=&quot;20148&quot; value=&quot;5&quot;/&gt;&lt;property id=&quot;20300&quot; value=&quot;Slide 3 - &amp;quot;Overallocation&amp;quot;&quot;/&gt;&lt;property id=&quot;20307&quot; value=&quot;261&quot;/&gt;&lt;/object&gt;&lt;object type=&quot;3&quot; unique_id=&quot;10006&quot;&gt;&lt;property id=&quot;20148&quot; value=&quot;5&quot;/&gt;&lt;property id=&quot;20300&quot; value=&quot;Slide 4 - &amp;quot;Overallocation&amp;quot;&quot;/&gt;&lt;property id=&quot;20307&quot; value=&quot;262&quot;/&gt;&lt;/object&gt;&lt;object type=&quot;3&quot; unique_id=&quot;10007&quot;&gt;&lt;property id=&quot;20148&quot; value=&quot;5&quot;/&gt;&lt;property id=&quot;20300&quot; value=&quot;Slide 5 - &amp;quot;Resource Levelling&amp;quot;&quot;/&gt;&lt;property id=&quot;20307&quot; value=&quot;263&quot;/&gt;&lt;/object&gt;&lt;object type=&quot;3&quot; unique_id=&quot;10008&quot;&gt;&lt;property id=&quot;20148&quot; value=&quot;5&quot;/&gt;&lt;property id=&quot;20300&quot; value=&quot;Slide 6 - &amp;quot;Resource Levelling&amp;quot;&quot;/&gt;&lt;property id=&quot;20307&quot; value=&quot;264&quot;/&gt;&lt;/object&gt;&lt;object type=&quot;3&quot; unique_id=&quot;10009&quot;&gt;&lt;property id=&quot;20148&quot; value=&quot;5&quot;/&gt;&lt;property id=&quot;20300&quot; value=&quot;Slide 7 - &amp;quot;Effects of Levelling&amp;quot;&quot;/&gt;&lt;property id=&quot;20307&quot; value=&quot;265&quot;/&gt;&lt;/object&gt;&lt;object type=&quot;3&quot; unique_id=&quot;10010&quot;&gt;&lt;property id=&quot;20148&quot; value=&quot;5&quot;/&gt;&lt;property id=&quot;20300&quot; value=&quot;Slide 8 - &amp;quot;Practice Exercise E&amp;quot;&quot;/&gt;&lt;property id=&quot;20307&quot; value=&quot;266&quot;/&gt;&lt;/object&gt;&lt;object type=&quot;3&quot; unique_id=&quot;10011&quot;&gt;&lt;property id=&quot;20148&quot; value=&quot;5&quot;/&gt;&lt;property id=&quot;20300&quot; value=&quot;Slide 9 - &amp;quot;Critical Path&amp;quot;&quot;/&gt;&lt;property id=&quot;20307&quot; value=&quot;267&quot;/&gt;&lt;/object&gt;&lt;object type=&quot;3&quot; unique_id=&quot;10012&quot;&gt;&lt;property id=&quot;20148&quot; value=&quot;5&quot;/&gt;&lt;property id=&quot;20300&quot; value=&quot;Slide 10 - &amp;quot;Critical Path Video&amp;quot;&quot;/&gt;&lt;property id=&quot;20307&quot; value=&quot;268&quot;/&gt;&lt;/object&gt;&lt;object type=&quot;3&quot; unique_id=&quot;10013&quot;&gt;&lt;property id=&quot;20148&quot; value=&quot;5&quot;/&gt;&lt;property id=&quot;20300&quot; value=&quot;Slide 11 - &amp;quot;Critical Path (red)&amp;quot;&quot;/&gt;&lt;property id=&quot;20307&quot; value=&quot;269&quot;/&gt;&lt;/object&gt;&lt;object type=&quot;3&quot; unique_id=&quot;10014&quot;&gt;&lt;property id=&quot;20148&quot; value=&quot;5&quot;/&gt;&lt;property id=&quot;20300&quot; value=&quot;Slide 12 - &amp;quot;Shortening the  Critical Path&amp;quot;&quot;/&gt;&lt;property id=&quot;20307&quot; value=&quot;270&quot;/&gt;&lt;/object&gt;&lt;object type=&quot;3&quot; unique_id=&quot;10015&quot;&gt;&lt;property id=&quot;20148&quot; value=&quot;5&quot;/&gt;&lt;property id=&quot;20300&quot; value=&quot;Slide 13 - &amp;quot;Crashing &amp;quot;&quot;/&gt;&lt;property id=&quot;20307&quot; value=&quot;271&quot;/&gt;&lt;/object&gt;&lt;object type=&quot;3&quot; unique_id=&quot;10016&quot;&gt;&lt;property id=&quot;20148&quot; value=&quot;5&quot;/&gt;&lt;property id=&quot;20300&quot; value=&quot;Slide 14 - &amp;quot;Fast Tracking&amp;quot;&quot;/&gt;&lt;property id=&quot;20307&quot; value=&quot;272&quot;/&gt;&lt;/object&gt;&lt;object type=&quot;3&quot; unique_id=&quot;10017&quot;&gt;&lt;property id=&quot;20148&quot; value=&quot;5&quot;/&gt;&lt;property id=&quot;20300&quot; value=&quot;Slide 15 - &amp;quot;Free Slack and Total Slack&amp;quot;&quot;/&gt;&lt;property id=&quot;20307&quot; value=&quot;273&quot;/&gt;&lt;/object&gt;&lt;object type=&quot;3&quot; unique_id=&quot;10018&quot;&gt;&lt;property id=&quot;20148&quot; value=&quot;5&quot;/&gt;&lt;property id=&quot;20300&quot; value=&quot;Slide 16 - &amp;quot;Setting the Schedule Baseline&amp;quot;&quot;/&gt;&lt;property id=&quot;20307&quot; value=&quot;274&quot;/&gt;&lt;/object&gt;&lt;object type=&quot;3&quot; unique_id=&quot;10019&quot;&gt;&lt;property id=&quot;20148&quot; value=&quot;5&quot;/&gt;&lt;property id=&quot;20300&quot; value=&quot;Slide 17 - &amp;quot;Setting the Schedule Baseline&amp;quot;&quot;/&gt;&lt;property id=&quot;20307&quot; value=&quot;275&quot;/&gt;&lt;/object&gt;&lt;object type=&quot;3&quot; unique_id=&quot;10020&quot;&gt;&lt;property id=&quot;20148&quot; value=&quot;5&quot;/&gt;&lt;property id=&quot;20300&quot; value=&quot;Slide 18 - &amp;quot;Viewing the Schedule Baseline&amp;quot;&quot;/&gt;&lt;property id=&quot;20307&quot; value=&quot;276&quot;/&gt;&lt;/object&gt;&lt;object type=&quot;3&quot; unique_id=&quot;10021&quot;&gt;&lt;property id=&quot;20148&quot; value=&quot;5&quot;/&gt;&lt;property id=&quot;20300&quot; value=&quot;Slide 19 - &amp;quot;Interim Project Schedules&amp;quot;&quot;/&gt;&lt;property id=&quot;20307&quot; value=&quot;277&quot;/&gt;&lt;/object&gt;&lt;object type=&quot;3&quot; unique_id=&quot;10022&quot;&gt;&lt;property id=&quot;20148&quot; value=&quot;5&quot;/&gt;&lt;property id=&quot;20300&quot; value=&quot;Slide 20 - &amp;quot;Activities&amp;quot;&quot;/&gt;&lt;property id=&quot;20307&quot; value=&quot;278&quot;/&gt;&lt;/object&gt;&lt;/object&gt;&lt;object type=&quot;8&quot; unique_id=&quot;10044&quot;&gt;&lt;/object&gt;&lt;/object&gt;&lt;/database&gt;"/>
  <p:tag name="MMPROD_NEXTUNIQUEID" val="10009"/>
  <p:tag name="SECTOMILLISECCONVERTED" val="1"/>
</p:tagLst>
</file>

<file path=ppt/theme/theme1.xml><?xml version="1.0" encoding="utf-8"?>
<a:theme xmlns:a="http://schemas.openxmlformats.org/drawingml/2006/main" name="LKSB_PowerPoin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KSB_PowerPoint_Template [Read-Only]" id="{42CBF927-25A3-4E8B-A82E-1F879174CF65}" vid="{A36FA767-59C6-45C5-857E-46233CC670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LKSB_PowerPoint_Template copy</Template>
  <TotalTime>1438</TotalTime>
  <Words>1118</Words>
  <Application>Microsoft Office PowerPoint</Application>
  <PresentationFormat>Widescreen</PresentationFormat>
  <Paragraphs>151</Paragraphs>
  <Slides>31</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Trebuchet MS</vt:lpstr>
      <vt:lpstr>LKSB_PowerPoint_Template</vt:lpstr>
      <vt:lpstr>MGMT6059: Project Management Software </vt:lpstr>
      <vt:lpstr>Agenda</vt:lpstr>
      <vt:lpstr>Critical Path Identification and Slack</vt:lpstr>
      <vt:lpstr>Critical Path</vt:lpstr>
      <vt:lpstr>Critical Path (red)</vt:lpstr>
      <vt:lpstr>Free Slack and Total Slack</vt:lpstr>
      <vt:lpstr>Critical Path Identification</vt:lpstr>
      <vt:lpstr>Overallocation and Resource Leveling</vt:lpstr>
      <vt:lpstr>Overallocation</vt:lpstr>
      <vt:lpstr>Overallocation</vt:lpstr>
      <vt:lpstr>Overallocation</vt:lpstr>
      <vt:lpstr>Resource Levelling</vt:lpstr>
      <vt:lpstr>Resource Levelling</vt:lpstr>
      <vt:lpstr>Effects of Levelling</vt:lpstr>
      <vt:lpstr>Shortening the  Critical Path and managing Resource Utilization</vt:lpstr>
      <vt:lpstr>Fast Tracking</vt:lpstr>
      <vt:lpstr>Crashing </vt:lpstr>
      <vt:lpstr>Managing Overallocation</vt:lpstr>
      <vt:lpstr>Baselines</vt:lpstr>
      <vt:lpstr>Setting the Schedule Baseline</vt:lpstr>
      <vt:lpstr>Setting the Schedule Baseline</vt:lpstr>
      <vt:lpstr>Viewing the Schedule Baseline</vt:lpstr>
      <vt:lpstr>Interim Project Schedules</vt:lpstr>
      <vt:lpstr>Baselines and Interim Schedules</vt:lpstr>
      <vt:lpstr>Practice Exercise</vt:lpstr>
      <vt:lpstr>Practice Exercise E</vt:lpstr>
      <vt:lpstr>Practice Exercise E – cont’d</vt:lpstr>
      <vt:lpstr>Coming up next…</vt:lpstr>
      <vt:lpstr>Activities</vt:lpstr>
      <vt:lpstr>Videos and other Supporting Material</vt:lpstr>
      <vt:lpstr>Critical Path Video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katiewilson140@gmail.com</dc:creator>
  <cp:lastModifiedBy>BRIAN KEECH</cp:lastModifiedBy>
  <cp:revision>29</cp:revision>
  <cp:lastPrinted>2015-07-29T13:31:27Z</cp:lastPrinted>
  <dcterms:created xsi:type="dcterms:W3CDTF">2016-07-21T01:47:58Z</dcterms:created>
  <dcterms:modified xsi:type="dcterms:W3CDTF">2021-08-23T15:50:10Z</dcterms:modified>
</cp:coreProperties>
</file>