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6"/>
  </p:notesMasterIdLst>
  <p:sldIdLst>
    <p:sldId id="256" r:id="rId2"/>
    <p:sldId id="267" r:id="rId3"/>
    <p:sldId id="270" r:id="rId4"/>
    <p:sldId id="350" r:id="rId5"/>
    <p:sldId id="349" r:id="rId6"/>
    <p:sldId id="271" r:id="rId7"/>
    <p:sldId id="323" r:id="rId8"/>
    <p:sldId id="353" r:id="rId9"/>
    <p:sldId id="361" r:id="rId10"/>
    <p:sldId id="362" r:id="rId11"/>
    <p:sldId id="360" r:id="rId12"/>
    <p:sldId id="359" r:id="rId13"/>
    <p:sldId id="352" r:id="rId14"/>
    <p:sldId id="366" r:id="rId15"/>
    <p:sldId id="375" r:id="rId16"/>
    <p:sldId id="369" r:id="rId17"/>
    <p:sldId id="354" r:id="rId18"/>
    <p:sldId id="365" r:id="rId19"/>
    <p:sldId id="368" r:id="rId20"/>
    <p:sldId id="371" r:id="rId21"/>
    <p:sldId id="376" r:id="rId22"/>
    <p:sldId id="372" r:id="rId23"/>
    <p:sldId id="269" r:id="rId24"/>
    <p:sldId id="374" r:id="rId2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B08600"/>
    <a:srgbClr val="B40000"/>
    <a:srgbClr val="A94B17"/>
    <a:srgbClr val="FFFFFF"/>
    <a:srgbClr val="000000"/>
    <a:srgbClr val="8A0000"/>
    <a:srgbClr val="1F3C6F"/>
    <a:srgbClr val="C80000"/>
    <a:srgbClr val="CB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3850" autoAdjust="0"/>
  </p:normalViewPr>
  <p:slideViewPr>
    <p:cSldViewPr snapToGrid="0">
      <p:cViewPr varScale="1">
        <p:scale>
          <a:sx n="104" d="100"/>
          <a:sy n="104" d="100"/>
        </p:scale>
        <p:origin x="1962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E7D339-6C68-4736-94F6-2E37775FC065}" type="doc">
      <dgm:prSet loTypeId="urn:microsoft.com/office/officeart/2005/8/layout/process2" loCatId="process" qsTypeId="urn:microsoft.com/office/officeart/2005/8/quickstyle/simple1" qsCatId="simple" csTypeId="urn:microsoft.com/office/officeart/2005/8/colors/accent4_4" csCatId="accent4" phldr="1"/>
      <dgm:spPr/>
    </dgm:pt>
    <dgm:pt modelId="{B688155A-841D-48EA-AF83-241375852A30}">
      <dgm:prSet phldrT="[Text]"/>
      <dgm:spPr/>
      <dgm:t>
        <a:bodyPr/>
        <a:lstStyle/>
        <a:p>
          <a:r>
            <a:rPr lang="en-CA" dirty="0"/>
            <a:t>Project (or projects) being considered</a:t>
          </a:r>
        </a:p>
      </dgm:t>
    </dgm:pt>
    <dgm:pt modelId="{42D073F0-7C15-4820-8B73-E5D4712FFDE3}" type="parTrans" cxnId="{D8E451C5-B802-4E65-AFCA-C683715E58FD}">
      <dgm:prSet/>
      <dgm:spPr/>
      <dgm:t>
        <a:bodyPr/>
        <a:lstStyle/>
        <a:p>
          <a:endParaRPr lang="en-CA"/>
        </a:p>
      </dgm:t>
    </dgm:pt>
    <dgm:pt modelId="{D6370A5C-3066-457E-BF00-A874EE9506FA}" type="sibTrans" cxnId="{D8E451C5-B802-4E65-AFCA-C683715E58FD}">
      <dgm:prSet/>
      <dgm:spPr/>
      <dgm:t>
        <a:bodyPr/>
        <a:lstStyle/>
        <a:p>
          <a:endParaRPr lang="en-CA"/>
        </a:p>
      </dgm:t>
    </dgm:pt>
    <dgm:pt modelId="{F7843F2E-0D7B-491E-9151-1A82F101B6EA}">
      <dgm:prSet phldrT="[Text]"/>
      <dgm:spPr/>
      <dgm:t>
        <a:bodyPr/>
        <a:lstStyle/>
        <a:p>
          <a:r>
            <a:rPr lang="en-CA" dirty="0"/>
            <a:t>Feasibility study</a:t>
          </a:r>
        </a:p>
      </dgm:t>
    </dgm:pt>
    <dgm:pt modelId="{74F601FB-6BFA-465A-AB6E-3A8912FC9649}" type="parTrans" cxnId="{4D3D049F-4FE3-4E19-97AC-A434B5F1D4D1}">
      <dgm:prSet/>
      <dgm:spPr/>
      <dgm:t>
        <a:bodyPr/>
        <a:lstStyle/>
        <a:p>
          <a:endParaRPr lang="en-CA"/>
        </a:p>
      </dgm:t>
    </dgm:pt>
    <dgm:pt modelId="{CB56A4B9-F896-4980-91DE-F013D39A604D}" type="sibTrans" cxnId="{4D3D049F-4FE3-4E19-97AC-A434B5F1D4D1}">
      <dgm:prSet/>
      <dgm:spPr/>
      <dgm:t>
        <a:bodyPr/>
        <a:lstStyle/>
        <a:p>
          <a:endParaRPr lang="en-CA"/>
        </a:p>
      </dgm:t>
    </dgm:pt>
    <dgm:pt modelId="{B1505962-A359-4F84-BADE-7AD7CD93EF9E}">
      <dgm:prSet phldrT="[Text]"/>
      <dgm:spPr/>
      <dgm:t>
        <a:bodyPr/>
        <a:lstStyle/>
        <a:p>
          <a:r>
            <a:rPr lang="en-CA" dirty="0"/>
            <a:t>Benefit-to-cost analysis</a:t>
          </a:r>
        </a:p>
      </dgm:t>
    </dgm:pt>
    <dgm:pt modelId="{5D4685BA-24B0-4C64-8728-CBEF6D81C695}" type="parTrans" cxnId="{A051A7AA-DEEA-4E4A-B00E-A1C1E653FCBC}">
      <dgm:prSet/>
      <dgm:spPr/>
      <dgm:t>
        <a:bodyPr/>
        <a:lstStyle/>
        <a:p>
          <a:endParaRPr lang="en-CA"/>
        </a:p>
      </dgm:t>
    </dgm:pt>
    <dgm:pt modelId="{C0B73CA7-9449-4D29-93E9-EA9986BA7074}" type="sibTrans" cxnId="{A051A7AA-DEEA-4E4A-B00E-A1C1E653FCBC}">
      <dgm:prSet/>
      <dgm:spPr/>
      <dgm:t>
        <a:bodyPr/>
        <a:lstStyle/>
        <a:p>
          <a:endParaRPr lang="en-CA"/>
        </a:p>
      </dgm:t>
    </dgm:pt>
    <dgm:pt modelId="{86650829-2964-4FB5-9484-C4B98BE70289}" type="pres">
      <dgm:prSet presAssocID="{B9E7D339-6C68-4736-94F6-2E37775FC065}" presName="linearFlow" presStyleCnt="0">
        <dgm:presLayoutVars>
          <dgm:resizeHandles val="exact"/>
        </dgm:presLayoutVars>
      </dgm:prSet>
      <dgm:spPr/>
    </dgm:pt>
    <dgm:pt modelId="{9F42B455-E1C9-4F56-B012-D81C0FF8FE71}" type="pres">
      <dgm:prSet presAssocID="{B688155A-841D-48EA-AF83-241375852A30}" presName="node" presStyleLbl="node1" presStyleIdx="0" presStyleCnt="3">
        <dgm:presLayoutVars>
          <dgm:bulletEnabled val="1"/>
        </dgm:presLayoutVars>
      </dgm:prSet>
      <dgm:spPr/>
    </dgm:pt>
    <dgm:pt modelId="{2750AC3C-3610-4A83-93DC-D3627D7FC4D8}" type="pres">
      <dgm:prSet presAssocID="{D6370A5C-3066-457E-BF00-A874EE9506FA}" presName="sibTrans" presStyleLbl="sibTrans2D1" presStyleIdx="0" presStyleCnt="2"/>
      <dgm:spPr/>
    </dgm:pt>
    <dgm:pt modelId="{C8DA6694-BF51-4ED4-A76D-9D1AB4A07323}" type="pres">
      <dgm:prSet presAssocID="{D6370A5C-3066-457E-BF00-A874EE9506FA}" presName="connectorText" presStyleLbl="sibTrans2D1" presStyleIdx="0" presStyleCnt="2"/>
      <dgm:spPr/>
    </dgm:pt>
    <dgm:pt modelId="{5F836CFD-F38D-4D34-8B75-2DB146E56C85}" type="pres">
      <dgm:prSet presAssocID="{F7843F2E-0D7B-491E-9151-1A82F101B6EA}" presName="node" presStyleLbl="node1" presStyleIdx="1" presStyleCnt="3">
        <dgm:presLayoutVars>
          <dgm:bulletEnabled val="1"/>
        </dgm:presLayoutVars>
      </dgm:prSet>
      <dgm:spPr/>
    </dgm:pt>
    <dgm:pt modelId="{52227CF4-BB02-4288-9B7D-0185E2777F34}" type="pres">
      <dgm:prSet presAssocID="{CB56A4B9-F896-4980-91DE-F013D39A604D}" presName="sibTrans" presStyleLbl="sibTrans2D1" presStyleIdx="1" presStyleCnt="2"/>
      <dgm:spPr/>
    </dgm:pt>
    <dgm:pt modelId="{B506A30A-FD9D-4E32-866C-E75BB3BB5CF2}" type="pres">
      <dgm:prSet presAssocID="{CB56A4B9-F896-4980-91DE-F013D39A604D}" presName="connectorText" presStyleLbl="sibTrans2D1" presStyleIdx="1" presStyleCnt="2"/>
      <dgm:spPr/>
    </dgm:pt>
    <dgm:pt modelId="{04C1E72D-1C24-4B53-A491-A9693AAE2ACB}" type="pres">
      <dgm:prSet presAssocID="{B1505962-A359-4F84-BADE-7AD7CD93EF9E}" presName="node" presStyleLbl="node1" presStyleIdx="2" presStyleCnt="3">
        <dgm:presLayoutVars>
          <dgm:bulletEnabled val="1"/>
        </dgm:presLayoutVars>
      </dgm:prSet>
      <dgm:spPr/>
    </dgm:pt>
  </dgm:ptLst>
  <dgm:cxnLst>
    <dgm:cxn modelId="{337B5230-4C75-4F8B-85A8-6F5CFB246FDC}" type="presOf" srcId="{B1505962-A359-4F84-BADE-7AD7CD93EF9E}" destId="{04C1E72D-1C24-4B53-A491-A9693AAE2ACB}" srcOrd="0" destOrd="0" presId="urn:microsoft.com/office/officeart/2005/8/layout/process2"/>
    <dgm:cxn modelId="{152E9E3A-80B5-46E9-93AC-7656D063C110}" type="presOf" srcId="{B688155A-841D-48EA-AF83-241375852A30}" destId="{9F42B455-E1C9-4F56-B012-D81C0FF8FE71}" srcOrd="0" destOrd="0" presId="urn:microsoft.com/office/officeart/2005/8/layout/process2"/>
    <dgm:cxn modelId="{4D3D049F-4FE3-4E19-97AC-A434B5F1D4D1}" srcId="{B9E7D339-6C68-4736-94F6-2E37775FC065}" destId="{F7843F2E-0D7B-491E-9151-1A82F101B6EA}" srcOrd="1" destOrd="0" parTransId="{74F601FB-6BFA-465A-AB6E-3A8912FC9649}" sibTransId="{CB56A4B9-F896-4980-91DE-F013D39A604D}"/>
    <dgm:cxn modelId="{A051A7AA-DEEA-4E4A-B00E-A1C1E653FCBC}" srcId="{B9E7D339-6C68-4736-94F6-2E37775FC065}" destId="{B1505962-A359-4F84-BADE-7AD7CD93EF9E}" srcOrd="2" destOrd="0" parTransId="{5D4685BA-24B0-4C64-8728-CBEF6D81C695}" sibTransId="{C0B73CA7-9449-4D29-93E9-EA9986BA7074}"/>
    <dgm:cxn modelId="{3C0F24B0-5591-49B2-900B-9BCD4403BA32}" type="presOf" srcId="{B9E7D339-6C68-4736-94F6-2E37775FC065}" destId="{86650829-2964-4FB5-9484-C4B98BE70289}" srcOrd="0" destOrd="0" presId="urn:microsoft.com/office/officeart/2005/8/layout/process2"/>
    <dgm:cxn modelId="{D9F942B2-5E25-4E66-BD50-35A4312EAF27}" type="presOf" srcId="{D6370A5C-3066-457E-BF00-A874EE9506FA}" destId="{2750AC3C-3610-4A83-93DC-D3627D7FC4D8}" srcOrd="0" destOrd="0" presId="urn:microsoft.com/office/officeart/2005/8/layout/process2"/>
    <dgm:cxn modelId="{C591ECC0-C52E-4079-BF25-93D1F9B42667}" type="presOf" srcId="{F7843F2E-0D7B-491E-9151-1A82F101B6EA}" destId="{5F836CFD-F38D-4D34-8B75-2DB146E56C85}" srcOrd="0" destOrd="0" presId="urn:microsoft.com/office/officeart/2005/8/layout/process2"/>
    <dgm:cxn modelId="{CFB36FC3-CD58-4E53-9610-A9621BBF5FDD}" type="presOf" srcId="{D6370A5C-3066-457E-BF00-A874EE9506FA}" destId="{C8DA6694-BF51-4ED4-A76D-9D1AB4A07323}" srcOrd="1" destOrd="0" presId="urn:microsoft.com/office/officeart/2005/8/layout/process2"/>
    <dgm:cxn modelId="{D8E451C5-B802-4E65-AFCA-C683715E58FD}" srcId="{B9E7D339-6C68-4736-94F6-2E37775FC065}" destId="{B688155A-841D-48EA-AF83-241375852A30}" srcOrd="0" destOrd="0" parTransId="{42D073F0-7C15-4820-8B73-E5D4712FFDE3}" sibTransId="{D6370A5C-3066-457E-BF00-A874EE9506FA}"/>
    <dgm:cxn modelId="{939617C9-87E9-443C-A34A-3C1CB53664CA}" type="presOf" srcId="{CB56A4B9-F896-4980-91DE-F013D39A604D}" destId="{52227CF4-BB02-4288-9B7D-0185E2777F34}" srcOrd="0" destOrd="0" presId="urn:microsoft.com/office/officeart/2005/8/layout/process2"/>
    <dgm:cxn modelId="{FAE1F5D7-F83E-4AD9-A7D3-161AB97FECB9}" type="presOf" srcId="{CB56A4B9-F896-4980-91DE-F013D39A604D}" destId="{B506A30A-FD9D-4E32-866C-E75BB3BB5CF2}" srcOrd="1" destOrd="0" presId="urn:microsoft.com/office/officeart/2005/8/layout/process2"/>
    <dgm:cxn modelId="{BA669BA6-7B8A-4597-B352-9847B2E2D377}" type="presParOf" srcId="{86650829-2964-4FB5-9484-C4B98BE70289}" destId="{9F42B455-E1C9-4F56-B012-D81C0FF8FE71}" srcOrd="0" destOrd="0" presId="urn:microsoft.com/office/officeart/2005/8/layout/process2"/>
    <dgm:cxn modelId="{A9582F23-1396-417E-8DC6-0FF986115840}" type="presParOf" srcId="{86650829-2964-4FB5-9484-C4B98BE70289}" destId="{2750AC3C-3610-4A83-93DC-D3627D7FC4D8}" srcOrd="1" destOrd="0" presId="urn:microsoft.com/office/officeart/2005/8/layout/process2"/>
    <dgm:cxn modelId="{D67253CD-D7F1-4CB5-802C-B70BFEE726C6}" type="presParOf" srcId="{2750AC3C-3610-4A83-93DC-D3627D7FC4D8}" destId="{C8DA6694-BF51-4ED4-A76D-9D1AB4A07323}" srcOrd="0" destOrd="0" presId="urn:microsoft.com/office/officeart/2005/8/layout/process2"/>
    <dgm:cxn modelId="{CCD4055E-D073-4BEF-9813-BE047124BEBD}" type="presParOf" srcId="{86650829-2964-4FB5-9484-C4B98BE70289}" destId="{5F836CFD-F38D-4D34-8B75-2DB146E56C85}" srcOrd="2" destOrd="0" presId="urn:microsoft.com/office/officeart/2005/8/layout/process2"/>
    <dgm:cxn modelId="{2759E647-D4F7-43B9-BD77-E8BEC07243CE}" type="presParOf" srcId="{86650829-2964-4FB5-9484-C4B98BE70289}" destId="{52227CF4-BB02-4288-9B7D-0185E2777F34}" srcOrd="3" destOrd="0" presId="urn:microsoft.com/office/officeart/2005/8/layout/process2"/>
    <dgm:cxn modelId="{76B0B43D-9972-4130-86E1-BC2ED81C4F69}" type="presParOf" srcId="{52227CF4-BB02-4288-9B7D-0185E2777F34}" destId="{B506A30A-FD9D-4E32-866C-E75BB3BB5CF2}" srcOrd="0" destOrd="0" presId="urn:microsoft.com/office/officeart/2005/8/layout/process2"/>
    <dgm:cxn modelId="{2812CF24-E844-4021-8CD6-3DC5C69A9B4C}" type="presParOf" srcId="{86650829-2964-4FB5-9484-C4B98BE70289}" destId="{04C1E72D-1C24-4B53-A491-A9693AAE2AC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E7D339-6C68-4736-94F6-2E37775FC065}" type="doc">
      <dgm:prSet loTypeId="urn:microsoft.com/office/officeart/2005/8/layout/process2" loCatId="process" qsTypeId="urn:microsoft.com/office/officeart/2005/8/quickstyle/simple1" qsCatId="simple" csTypeId="urn:microsoft.com/office/officeart/2005/8/colors/accent4_4" csCatId="accent4" phldr="1"/>
      <dgm:spPr/>
    </dgm:pt>
    <dgm:pt modelId="{B688155A-841D-48EA-AF83-241375852A30}">
      <dgm:prSet phldrT="[Text]"/>
      <dgm:spPr/>
      <dgm:t>
        <a:bodyPr/>
        <a:lstStyle/>
        <a:p>
          <a:r>
            <a:rPr lang="en-CA" dirty="0"/>
            <a:t>Project (or projects) being considered</a:t>
          </a:r>
        </a:p>
      </dgm:t>
    </dgm:pt>
    <dgm:pt modelId="{42D073F0-7C15-4820-8B73-E5D4712FFDE3}" type="parTrans" cxnId="{D8E451C5-B802-4E65-AFCA-C683715E58FD}">
      <dgm:prSet/>
      <dgm:spPr/>
      <dgm:t>
        <a:bodyPr/>
        <a:lstStyle/>
        <a:p>
          <a:endParaRPr lang="en-CA"/>
        </a:p>
      </dgm:t>
    </dgm:pt>
    <dgm:pt modelId="{D6370A5C-3066-457E-BF00-A874EE9506FA}" type="sibTrans" cxnId="{D8E451C5-B802-4E65-AFCA-C683715E58FD}">
      <dgm:prSet/>
      <dgm:spPr/>
      <dgm:t>
        <a:bodyPr/>
        <a:lstStyle/>
        <a:p>
          <a:endParaRPr lang="en-CA"/>
        </a:p>
      </dgm:t>
    </dgm:pt>
    <dgm:pt modelId="{F7843F2E-0D7B-491E-9151-1A82F101B6EA}">
      <dgm:prSet phldrT="[Text]"/>
      <dgm:spPr/>
      <dgm:t>
        <a:bodyPr/>
        <a:lstStyle/>
        <a:p>
          <a:r>
            <a:rPr lang="en-CA" dirty="0"/>
            <a:t>Feasibility study</a:t>
          </a:r>
        </a:p>
      </dgm:t>
    </dgm:pt>
    <dgm:pt modelId="{74F601FB-6BFA-465A-AB6E-3A8912FC9649}" type="parTrans" cxnId="{4D3D049F-4FE3-4E19-97AC-A434B5F1D4D1}">
      <dgm:prSet/>
      <dgm:spPr/>
      <dgm:t>
        <a:bodyPr/>
        <a:lstStyle/>
        <a:p>
          <a:endParaRPr lang="en-CA"/>
        </a:p>
      </dgm:t>
    </dgm:pt>
    <dgm:pt modelId="{CB56A4B9-F896-4980-91DE-F013D39A604D}" type="sibTrans" cxnId="{4D3D049F-4FE3-4E19-97AC-A434B5F1D4D1}">
      <dgm:prSet/>
      <dgm:spPr/>
      <dgm:t>
        <a:bodyPr/>
        <a:lstStyle/>
        <a:p>
          <a:endParaRPr lang="en-CA"/>
        </a:p>
      </dgm:t>
    </dgm:pt>
    <dgm:pt modelId="{B1505962-A359-4F84-BADE-7AD7CD93EF9E}">
      <dgm:prSet phldrT="[Text]"/>
      <dgm:spPr/>
      <dgm:t>
        <a:bodyPr/>
        <a:lstStyle/>
        <a:p>
          <a:r>
            <a:rPr lang="en-CA" dirty="0"/>
            <a:t>Benefit-to-cost analysis</a:t>
          </a:r>
        </a:p>
      </dgm:t>
    </dgm:pt>
    <dgm:pt modelId="{5D4685BA-24B0-4C64-8728-CBEF6D81C695}" type="parTrans" cxnId="{A051A7AA-DEEA-4E4A-B00E-A1C1E653FCBC}">
      <dgm:prSet/>
      <dgm:spPr/>
      <dgm:t>
        <a:bodyPr/>
        <a:lstStyle/>
        <a:p>
          <a:endParaRPr lang="en-CA"/>
        </a:p>
      </dgm:t>
    </dgm:pt>
    <dgm:pt modelId="{C0B73CA7-9449-4D29-93E9-EA9986BA7074}" type="sibTrans" cxnId="{A051A7AA-DEEA-4E4A-B00E-A1C1E653FCBC}">
      <dgm:prSet/>
      <dgm:spPr/>
      <dgm:t>
        <a:bodyPr/>
        <a:lstStyle/>
        <a:p>
          <a:endParaRPr lang="en-CA"/>
        </a:p>
      </dgm:t>
    </dgm:pt>
    <dgm:pt modelId="{86650829-2964-4FB5-9484-C4B98BE70289}" type="pres">
      <dgm:prSet presAssocID="{B9E7D339-6C68-4736-94F6-2E37775FC065}" presName="linearFlow" presStyleCnt="0">
        <dgm:presLayoutVars>
          <dgm:resizeHandles val="exact"/>
        </dgm:presLayoutVars>
      </dgm:prSet>
      <dgm:spPr/>
    </dgm:pt>
    <dgm:pt modelId="{9F42B455-E1C9-4F56-B012-D81C0FF8FE71}" type="pres">
      <dgm:prSet presAssocID="{B688155A-841D-48EA-AF83-241375852A30}" presName="node" presStyleLbl="node1" presStyleIdx="0" presStyleCnt="3">
        <dgm:presLayoutVars>
          <dgm:bulletEnabled val="1"/>
        </dgm:presLayoutVars>
      </dgm:prSet>
      <dgm:spPr/>
    </dgm:pt>
    <dgm:pt modelId="{2750AC3C-3610-4A83-93DC-D3627D7FC4D8}" type="pres">
      <dgm:prSet presAssocID="{D6370A5C-3066-457E-BF00-A874EE9506FA}" presName="sibTrans" presStyleLbl="sibTrans2D1" presStyleIdx="0" presStyleCnt="2"/>
      <dgm:spPr/>
    </dgm:pt>
    <dgm:pt modelId="{C8DA6694-BF51-4ED4-A76D-9D1AB4A07323}" type="pres">
      <dgm:prSet presAssocID="{D6370A5C-3066-457E-BF00-A874EE9506FA}" presName="connectorText" presStyleLbl="sibTrans2D1" presStyleIdx="0" presStyleCnt="2"/>
      <dgm:spPr/>
    </dgm:pt>
    <dgm:pt modelId="{5F836CFD-F38D-4D34-8B75-2DB146E56C85}" type="pres">
      <dgm:prSet presAssocID="{F7843F2E-0D7B-491E-9151-1A82F101B6EA}" presName="node" presStyleLbl="node1" presStyleIdx="1" presStyleCnt="3">
        <dgm:presLayoutVars>
          <dgm:bulletEnabled val="1"/>
        </dgm:presLayoutVars>
      </dgm:prSet>
      <dgm:spPr/>
    </dgm:pt>
    <dgm:pt modelId="{52227CF4-BB02-4288-9B7D-0185E2777F34}" type="pres">
      <dgm:prSet presAssocID="{CB56A4B9-F896-4980-91DE-F013D39A604D}" presName="sibTrans" presStyleLbl="sibTrans2D1" presStyleIdx="1" presStyleCnt="2"/>
      <dgm:spPr/>
    </dgm:pt>
    <dgm:pt modelId="{B506A30A-FD9D-4E32-866C-E75BB3BB5CF2}" type="pres">
      <dgm:prSet presAssocID="{CB56A4B9-F896-4980-91DE-F013D39A604D}" presName="connectorText" presStyleLbl="sibTrans2D1" presStyleIdx="1" presStyleCnt="2"/>
      <dgm:spPr/>
    </dgm:pt>
    <dgm:pt modelId="{04C1E72D-1C24-4B53-A491-A9693AAE2ACB}" type="pres">
      <dgm:prSet presAssocID="{B1505962-A359-4F84-BADE-7AD7CD93EF9E}" presName="node" presStyleLbl="node1" presStyleIdx="2" presStyleCnt="3">
        <dgm:presLayoutVars>
          <dgm:bulletEnabled val="1"/>
        </dgm:presLayoutVars>
      </dgm:prSet>
      <dgm:spPr/>
    </dgm:pt>
  </dgm:ptLst>
  <dgm:cxnLst>
    <dgm:cxn modelId="{337B5230-4C75-4F8B-85A8-6F5CFB246FDC}" type="presOf" srcId="{B1505962-A359-4F84-BADE-7AD7CD93EF9E}" destId="{04C1E72D-1C24-4B53-A491-A9693AAE2ACB}" srcOrd="0" destOrd="0" presId="urn:microsoft.com/office/officeart/2005/8/layout/process2"/>
    <dgm:cxn modelId="{152E9E3A-80B5-46E9-93AC-7656D063C110}" type="presOf" srcId="{B688155A-841D-48EA-AF83-241375852A30}" destId="{9F42B455-E1C9-4F56-B012-D81C0FF8FE71}" srcOrd="0" destOrd="0" presId="urn:microsoft.com/office/officeart/2005/8/layout/process2"/>
    <dgm:cxn modelId="{4D3D049F-4FE3-4E19-97AC-A434B5F1D4D1}" srcId="{B9E7D339-6C68-4736-94F6-2E37775FC065}" destId="{F7843F2E-0D7B-491E-9151-1A82F101B6EA}" srcOrd="1" destOrd="0" parTransId="{74F601FB-6BFA-465A-AB6E-3A8912FC9649}" sibTransId="{CB56A4B9-F896-4980-91DE-F013D39A604D}"/>
    <dgm:cxn modelId="{A051A7AA-DEEA-4E4A-B00E-A1C1E653FCBC}" srcId="{B9E7D339-6C68-4736-94F6-2E37775FC065}" destId="{B1505962-A359-4F84-BADE-7AD7CD93EF9E}" srcOrd="2" destOrd="0" parTransId="{5D4685BA-24B0-4C64-8728-CBEF6D81C695}" sibTransId="{C0B73CA7-9449-4D29-93E9-EA9986BA7074}"/>
    <dgm:cxn modelId="{3C0F24B0-5591-49B2-900B-9BCD4403BA32}" type="presOf" srcId="{B9E7D339-6C68-4736-94F6-2E37775FC065}" destId="{86650829-2964-4FB5-9484-C4B98BE70289}" srcOrd="0" destOrd="0" presId="urn:microsoft.com/office/officeart/2005/8/layout/process2"/>
    <dgm:cxn modelId="{D9F942B2-5E25-4E66-BD50-35A4312EAF27}" type="presOf" srcId="{D6370A5C-3066-457E-BF00-A874EE9506FA}" destId="{2750AC3C-3610-4A83-93DC-D3627D7FC4D8}" srcOrd="0" destOrd="0" presId="urn:microsoft.com/office/officeart/2005/8/layout/process2"/>
    <dgm:cxn modelId="{C591ECC0-C52E-4079-BF25-93D1F9B42667}" type="presOf" srcId="{F7843F2E-0D7B-491E-9151-1A82F101B6EA}" destId="{5F836CFD-F38D-4D34-8B75-2DB146E56C85}" srcOrd="0" destOrd="0" presId="urn:microsoft.com/office/officeart/2005/8/layout/process2"/>
    <dgm:cxn modelId="{CFB36FC3-CD58-4E53-9610-A9621BBF5FDD}" type="presOf" srcId="{D6370A5C-3066-457E-BF00-A874EE9506FA}" destId="{C8DA6694-BF51-4ED4-A76D-9D1AB4A07323}" srcOrd="1" destOrd="0" presId="urn:microsoft.com/office/officeart/2005/8/layout/process2"/>
    <dgm:cxn modelId="{D8E451C5-B802-4E65-AFCA-C683715E58FD}" srcId="{B9E7D339-6C68-4736-94F6-2E37775FC065}" destId="{B688155A-841D-48EA-AF83-241375852A30}" srcOrd="0" destOrd="0" parTransId="{42D073F0-7C15-4820-8B73-E5D4712FFDE3}" sibTransId="{D6370A5C-3066-457E-BF00-A874EE9506FA}"/>
    <dgm:cxn modelId="{939617C9-87E9-443C-A34A-3C1CB53664CA}" type="presOf" srcId="{CB56A4B9-F896-4980-91DE-F013D39A604D}" destId="{52227CF4-BB02-4288-9B7D-0185E2777F34}" srcOrd="0" destOrd="0" presId="urn:microsoft.com/office/officeart/2005/8/layout/process2"/>
    <dgm:cxn modelId="{FAE1F5D7-F83E-4AD9-A7D3-161AB97FECB9}" type="presOf" srcId="{CB56A4B9-F896-4980-91DE-F013D39A604D}" destId="{B506A30A-FD9D-4E32-866C-E75BB3BB5CF2}" srcOrd="1" destOrd="0" presId="urn:microsoft.com/office/officeart/2005/8/layout/process2"/>
    <dgm:cxn modelId="{BA669BA6-7B8A-4597-B352-9847B2E2D377}" type="presParOf" srcId="{86650829-2964-4FB5-9484-C4B98BE70289}" destId="{9F42B455-E1C9-4F56-B012-D81C0FF8FE71}" srcOrd="0" destOrd="0" presId="urn:microsoft.com/office/officeart/2005/8/layout/process2"/>
    <dgm:cxn modelId="{A9582F23-1396-417E-8DC6-0FF986115840}" type="presParOf" srcId="{86650829-2964-4FB5-9484-C4B98BE70289}" destId="{2750AC3C-3610-4A83-93DC-D3627D7FC4D8}" srcOrd="1" destOrd="0" presId="urn:microsoft.com/office/officeart/2005/8/layout/process2"/>
    <dgm:cxn modelId="{D67253CD-D7F1-4CB5-802C-B70BFEE726C6}" type="presParOf" srcId="{2750AC3C-3610-4A83-93DC-D3627D7FC4D8}" destId="{C8DA6694-BF51-4ED4-A76D-9D1AB4A07323}" srcOrd="0" destOrd="0" presId="urn:microsoft.com/office/officeart/2005/8/layout/process2"/>
    <dgm:cxn modelId="{CCD4055E-D073-4BEF-9813-BE047124BEBD}" type="presParOf" srcId="{86650829-2964-4FB5-9484-C4B98BE70289}" destId="{5F836CFD-F38D-4D34-8B75-2DB146E56C85}" srcOrd="2" destOrd="0" presId="urn:microsoft.com/office/officeart/2005/8/layout/process2"/>
    <dgm:cxn modelId="{2759E647-D4F7-43B9-BD77-E8BEC07243CE}" type="presParOf" srcId="{86650829-2964-4FB5-9484-C4B98BE70289}" destId="{52227CF4-BB02-4288-9B7D-0185E2777F34}" srcOrd="3" destOrd="0" presId="urn:microsoft.com/office/officeart/2005/8/layout/process2"/>
    <dgm:cxn modelId="{76B0B43D-9972-4130-86E1-BC2ED81C4F69}" type="presParOf" srcId="{52227CF4-BB02-4288-9B7D-0185E2777F34}" destId="{B506A30A-FD9D-4E32-866C-E75BB3BB5CF2}" srcOrd="0" destOrd="0" presId="urn:microsoft.com/office/officeart/2005/8/layout/process2"/>
    <dgm:cxn modelId="{2812CF24-E844-4021-8CD6-3DC5C69A9B4C}" type="presParOf" srcId="{86650829-2964-4FB5-9484-C4B98BE70289}" destId="{04C1E72D-1C24-4B53-A491-A9693AAE2AC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2B455-E1C9-4F56-B012-D81C0FF8FE71}">
      <dsp:nvSpPr>
        <dsp:cNvPr id="0" name=""/>
        <dsp:cNvSpPr/>
      </dsp:nvSpPr>
      <dsp:spPr>
        <a:xfrm>
          <a:off x="282355" y="0"/>
          <a:ext cx="2010755" cy="1117086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Project (or projects) being considered</a:t>
          </a:r>
        </a:p>
      </dsp:txBody>
      <dsp:txXfrm>
        <a:off x="315073" y="32718"/>
        <a:ext cx="1945319" cy="1051650"/>
      </dsp:txXfrm>
    </dsp:sp>
    <dsp:sp modelId="{2750AC3C-3610-4A83-93DC-D3627D7FC4D8}">
      <dsp:nvSpPr>
        <dsp:cNvPr id="0" name=""/>
        <dsp:cNvSpPr/>
      </dsp:nvSpPr>
      <dsp:spPr>
        <a:xfrm rot="5400000">
          <a:off x="1078279" y="1145013"/>
          <a:ext cx="418907" cy="5026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 rot="-5400000">
        <a:off x="1136927" y="1186903"/>
        <a:ext cx="301612" cy="293235"/>
      </dsp:txXfrm>
    </dsp:sp>
    <dsp:sp modelId="{5F836CFD-F38D-4D34-8B75-2DB146E56C85}">
      <dsp:nvSpPr>
        <dsp:cNvPr id="0" name=""/>
        <dsp:cNvSpPr/>
      </dsp:nvSpPr>
      <dsp:spPr>
        <a:xfrm>
          <a:off x="282355" y="1675629"/>
          <a:ext cx="2010755" cy="1117086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29545"/>
            <a:satOff val="1071"/>
            <a:lumOff val="24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Feasibility study</a:t>
          </a:r>
        </a:p>
      </dsp:txBody>
      <dsp:txXfrm>
        <a:off x="315073" y="1708347"/>
        <a:ext cx="1945319" cy="1051650"/>
      </dsp:txXfrm>
    </dsp:sp>
    <dsp:sp modelId="{52227CF4-BB02-4288-9B7D-0185E2777F34}">
      <dsp:nvSpPr>
        <dsp:cNvPr id="0" name=""/>
        <dsp:cNvSpPr/>
      </dsp:nvSpPr>
      <dsp:spPr>
        <a:xfrm rot="5400000">
          <a:off x="1078279" y="2820642"/>
          <a:ext cx="418907" cy="5026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46393"/>
            <a:satOff val="-808"/>
            <a:lumOff val="246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 rot="-5400000">
        <a:off x="1136927" y="2862532"/>
        <a:ext cx="301612" cy="293235"/>
      </dsp:txXfrm>
    </dsp:sp>
    <dsp:sp modelId="{04C1E72D-1C24-4B53-A491-A9693AAE2ACB}">
      <dsp:nvSpPr>
        <dsp:cNvPr id="0" name=""/>
        <dsp:cNvSpPr/>
      </dsp:nvSpPr>
      <dsp:spPr>
        <a:xfrm>
          <a:off x="282355" y="3351258"/>
          <a:ext cx="2010755" cy="1117086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29545"/>
            <a:satOff val="1071"/>
            <a:lumOff val="24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Benefit-to-cost analysis</a:t>
          </a:r>
        </a:p>
      </dsp:txBody>
      <dsp:txXfrm>
        <a:off x="315073" y="3383976"/>
        <a:ext cx="1945319" cy="1051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2B455-E1C9-4F56-B012-D81C0FF8FE71}">
      <dsp:nvSpPr>
        <dsp:cNvPr id="0" name=""/>
        <dsp:cNvSpPr/>
      </dsp:nvSpPr>
      <dsp:spPr>
        <a:xfrm>
          <a:off x="2263820" y="0"/>
          <a:ext cx="2010755" cy="1117086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Project (or projects) being considered</a:t>
          </a:r>
        </a:p>
      </dsp:txBody>
      <dsp:txXfrm>
        <a:off x="2296538" y="32718"/>
        <a:ext cx="1945319" cy="1051650"/>
      </dsp:txXfrm>
    </dsp:sp>
    <dsp:sp modelId="{2750AC3C-3610-4A83-93DC-D3627D7FC4D8}">
      <dsp:nvSpPr>
        <dsp:cNvPr id="0" name=""/>
        <dsp:cNvSpPr/>
      </dsp:nvSpPr>
      <dsp:spPr>
        <a:xfrm rot="5400000">
          <a:off x="3059744" y="1145013"/>
          <a:ext cx="418907" cy="5026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 rot="-5400000">
        <a:off x="3118392" y="1186903"/>
        <a:ext cx="301612" cy="293235"/>
      </dsp:txXfrm>
    </dsp:sp>
    <dsp:sp modelId="{5F836CFD-F38D-4D34-8B75-2DB146E56C85}">
      <dsp:nvSpPr>
        <dsp:cNvPr id="0" name=""/>
        <dsp:cNvSpPr/>
      </dsp:nvSpPr>
      <dsp:spPr>
        <a:xfrm>
          <a:off x="2263820" y="1675629"/>
          <a:ext cx="2010755" cy="1117086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29545"/>
            <a:satOff val="1071"/>
            <a:lumOff val="24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Feasibility study</a:t>
          </a:r>
        </a:p>
      </dsp:txBody>
      <dsp:txXfrm>
        <a:off x="2296538" y="1708347"/>
        <a:ext cx="1945319" cy="1051650"/>
      </dsp:txXfrm>
    </dsp:sp>
    <dsp:sp modelId="{52227CF4-BB02-4288-9B7D-0185E2777F34}">
      <dsp:nvSpPr>
        <dsp:cNvPr id="0" name=""/>
        <dsp:cNvSpPr/>
      </dsp:nvSpPr>
      <dsp:spPr>
        <a:xfrm rot="5400000">
          <a:off x="3059744" y="2820642"/>
          <a:ext cx="418907" cy="5026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46393"/>
            <a:satOff val="-808"/>
            <a:lumOff val="246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 rot="-5400000">
        <a:off x="3118392" y="2862532"/>
        <a:ext cx="301612" cy="293235"/>
      </dsp:txXfrm>
    </dsp:sp>
    <dsp:sp modelId="{04C1E72D-1C24-4B53-A491-A9693AAE2ACB}">
      <dsp:nvSpPr>
        <dsp:cNvPr id="0" name=""/>
        <dsp:cNvSpPr/>
      </dsp:nvSpPr>
      <dsp:spPr>
        <a:xfrm>
          <a:off x="2263820" y="3351258"/>
          <a:ext cx="2010755" cy="1117086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29545"/>
            <a:satOff val="1071"/>
            <a:lumOff val="24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Benefit-to-cost analysis</a:t>
          </a:r>
        </a:p>
      </dsp:txBody>
      <dsp:txXfrm>
        <a:off x="2296538" y="3383976"/>
        <a:ext cx="1945319" cy="1051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9A9374-B421-4905-9E02-1AABA4C4A57C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B71E44-4619-441F-B173-67D9A9F986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32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179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795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300" dirty="0"/>
              <a:t>Criteria	Weight	CRM Bravo		</a:t>
            </a:r>
            <a:r>
              <a:rPr lang="en-CA" sz="300" dirty="0" err="1"/>
              <a:t>RevForce</a:t>
            </a:r>
            <a:r>
              <a:rPr lang="en-CA" sz="300" dirty="0"/>
              <a:t>		</a:t>
            </a:r>
            <a:r>
              <a:rPr lang="en-CA" sz="300" dirty="0" err="1"/>
              <a:t>CloudCRMX</a:t>
            </a:r>
            <a:r>
              <a:rPr lang="en-CA" sz="300" dirty="0"/>
              <a:t>	</a:t>
            </a:r>
          </a:p>
          <a:p>
            <a:r>
              <a:rPr lang="en-CA" sz="300" dirty="0"/>
              <a:t>Cost	20%	11	2.2	9	1.8	16	3.2</a:t>
            </a:r>
          </a:p>
          <a:p>
            <a:r>
              <a:rPr lang="en-CA" sz="300" dirty="0"/>
              <a:t>East of use	30%	12	3.6	14	4.2	13	3.9</a:t>
            </a:r>
          </a:p>
          <a:p>
            <a:r>
              <a:rPr lang="en-CA" sz="300" dirty="0"/>
              <a:t>Customization	50%	16	8	17	8.5	13	6.5</a:t>
            </a:r>
          </a:p>
          <a:p>
            <a:endParaRPr lang="en-CA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269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marketbusinessnews.com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71E44-4619-441F-B173-67D9A9F986B0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71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71E44-4619-441F-B173-67D9A9F986B0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45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business2community.com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– see references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26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masterofproject.com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93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https://project-management.com/goals-of-an-enterprise-project-management-office-pmo/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71E44-4619-441F-B173-67D9A9F986B0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48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Image: Project Management, The Managerial Process 7E, Larson and Gray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5795A-ADF9-4823-8206-28722533210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5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71E44-4619-441F-B173-67D9A9F986B0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83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71E44-4619-441F-B173-67D9A9F986B0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60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http://www.couteaux-hommedesbois.com/home/five-motives-why-people-prefer-to-upgrades-house/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448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Image: Project Management, The Managerial Process 7E, Larson and Gray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71E44-4619-441F-B173-67D9A9F986B0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04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615088"/>
            <a:ext cx="7989752" cy="794687"/>
          </a:xfrm>
        </p:spPr>
        <p:txBody>
          <a:bodyPr anchor="t">
            <a:normAutofit/>
          </a:bodyPr>
          <a:lstStyle>
            <a:lvl1pPr marL="0" indent="0" algn="l">
              <a:buNone/>
              <a:defRPr sz="2600" cap="all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49" y="256374"/>
            <a:ext cx="9144449" cy="1486998"/>
            <a:chOff x="-2" y="317500"/>
            <a:chExt cx="9107027" cy="1404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445" b="20000"/>
            <a:stretch/>
          </p:blipFill>
          <p:spPr>
            <a:xfrm>
              <a:off x="-2" y="317500"/>
              <a:ext cx="9107027" cy="14040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 userDrawn="1"/>
          </p:nvGrpSpPr>
          <p:grpSpPr>
            <a:xfrm>
              <a:off x="3377" y="317500"/>
              <a:ext cx="2541703" cy="1404000"/>
              <a:chOff x="3377" y="317500"/>
              <a:chExt cx="2541703" cy="1404000"/>
            </a:xfrm>
          </p:grpSpPr>
          <p:sp>
            <p:nvSpPr>
              <p:cNvPr id="10" name="Trapezoid 9"/>
              <p:cNvSpPr/>
              <p:nvPr userDrawn="1"/>
            </p:nvSpPr>
            <p:spPr>
              <a:xfrm rot="10800000">
                <a:off x="78740" y="319654"/>
                <a:ext cx="2466340" cy="1400400"/>
              </a:xfrm>
              <a:prstGeom prst="trapezoid">
                <a:avLst>
                  <a:gd name="adj" fmla="val 7749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ectangle 10"/>
              <p:cNvSpPr/>
              <p:nvPr userDrawn="1"/>
            </p:nvSpPr>
            <p:spPr>
              <a:xfrm>
                <a:off x="3377" y="317500"/>
                <a:ext cx="1195822" cy="1404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99708"/>
            <a:ext cx="7989752" cy="1083329"/>
          </a:xfrm>
        </p:spPr>
        <p:txBody>
          <a:bodyPr>
            <a:normAutofit/>
          </a:bodyPr>
          <a:lstStyle>
            <a:lvl1pPr>
              <a:defRPr sz="29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228003"/>
            <a:ext cx="7989752" cy="3630795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7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958" y="6272329"/>
            <a:ext cx="770468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FBB5C3-1E66-475E-9793-B72E9479D0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27190" y="6300699"/>
            <a:ext cx="1739896" cy="39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275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dK-A1VQJl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www.youtube.com/watch?v=XF_3Dt-8OP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www.investopedia.com/terms/c/cashflow.a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s://www.pmi.org/about/awards/winners/past-award/pmo-of-the-year/bc-hydr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E0Y3uNkvVQA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H8eP99neOV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times.com/kiron-bondale/a-project-manager-should-always-keep-an-eye-on-benefits-realizatio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Module 6</a:t>
            </a:r>
            <a:br>
              <a:rPr lang="en-CA" dirty="0"/>
            </a:br>
            <a:r>
              <a:rPr lang="en-CA" dirty="0"/>
              <a:t>program and portfolio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Mgmt</a:t>
            </a:r>
            <a:r>
              <a:rPr lang="en-CA" dirty="0"/>
              <a:t> 6054 project strategic management</a:t>
            </a:r>
          </a:p>
        </p:txBody>
      </p:sp>
    </p:spTree>
    <p:extLst>
      <p:ext uri="{BB962C8B-B14F-4D97-AF65-F5344CB8AC3E}">
        <p14:creationId xmlns:p14="http://schemas.microsoft.com/office/powerpoint/2010/main" val="426568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B950-55A1-4E54-9717-FD6A09F3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Understanding the reasoning behind projects selected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B56CEB2-9AEC-4BB0-AC80-DE145A3978D5}"/>
              </a:ext>
            </a:extLst>
          </p:cNvPr>
          <p:cNvSpPr txBox="1">
            <a:spLocks/>
          </p:cNvSpPr>
          <p:nvPr/>
        </p:nvSpPr>
        <p:spPr>
          <a:xfrm>
            <a:off x="581192" y="1967797"/>
            <a:ext cx="7989752" cy="455772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FBFBF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From article on previous slide: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FBFBF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During the project’s initiation, the project manager should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take the time to understand the business case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supporting the sponsor’s rationale for investing in the project.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FBFBF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CA" sz="22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 project manager who has only a </a:t>
            </a:r>
            <a:r>
              <a:rPr kumimoji="0" lang="en-CA" sz="2200" b="0" i="0" u="sng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cursory understanding</a:t>
            </a:r>
            <a:r>
              <a:rPr kumimoji="0" lang="en-CA" sz="22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of the impacted business processes may be less likely to understand if some fundamental assumptions are invalid, or might miss threats which would </a:t>
            </a:r>
            <a:r>
              <a:rPr kumimoji="0" lang="en-CA" sz="2200" b="0" i="0" u="sng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impact successful benefits realization.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FBFBF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CA" sz="22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If the assumptions underlying those estimates do not appear to be valid or if the project manager believes that a key constraint might have been missed, the </a:t>
            </a:r>
            <a:r>
              <a:rPr kumimoji="0" lang="en-CA" sz="2200" b="0" i="0" u="sng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PM should not hold back on sharing concerns.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FBFBF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31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EDD6-4A21-45B8-8ED1-01234350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consider potential projects from the perspective of a home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989B9-2792-42B9-9636-27E9C783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971041"/>
            <a:ext cx="4876800" cy="468376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Lots of potential projects to increase value of your home:</a:t>
            </a:r>
          </a:p>
          <a:p>
            <a:r>
              <a:rPr lang="en-US" dirty="0"/>
              <a:t>complete kitchen renovation</a:t>
            </a:r>
          </a:p>
          <a:p>
            <a:r>
              <a:rPr lang="en-US" dirty="0"/>
              <a:t>finish basement</a:t>
            </a:r>
          </a:p>
          <a:p>
            <a:r>
              <a:rPr lang="en-US" dirty="0"/>
              <a:t>add a bathroom</a:t>
            </a:r>
          </a:p>
          <a:p>
            <a:r>
              <a:rPr lang="en-US" dirty="0"/>
              <a:t>customize master bedroom closet</a:t>
            </a:r>
          </a:p>
          <a:p>
            <a:r>
              <a:rPr lang="en-US" dirty="0"/>
              <a:t>improve landscaping</a:t>
            </a:r>
          </a:p>
          <a:p>
            <a:r>
              <a:rPr lang="en-US" dirty="0"/>
              <a:t>paint throughout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r>
              <a:rPr lang="en-US" b="1" dirty="0"/>
              <a:t>How would you determine which project(s) to take on? </a:t>
            </a:r>
          </a:p>
          <a:p>
            <a:endParaRPr lang="en-CA" dirty="0"/>
          </a:p>
        </p:txBody>
      </p:sp>
      <p:pic>
        <p:nvPicPr>
          <p:cNvPr id="1026" name="Picture 2" descr="5 Considerations Why People Choose to Improve House">
            <a:extLst>
              <a:ext uri="{FF2B5EF4-FFF2-40B4-BE49-F238E27FC236}">
                <a16:creationId xmlns:a16="http://schemas.microsoft.com/office/drawing/2014/main" id="{EC177DE0-21C9-4CA3-B59E-094311A58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59" y="2723322"/>
            <a:ext cx="3621851" cy="243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8313DD86-E0F0-88AD-1203-E7CCF37172C1}"/>
              </a:ext>
            </a:extLst>
          </p:cNvPr>
          <p:cNvSpPr/>
          <p:nvPr/>
        </p:nvSpPr>
        <p:spPr>
          <a:xfrm>
            <a:off x="5273393" y="5553075"/>
            <a:ext cx="3695017" cy="1181100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It depends on your strategy/goals</a:t>
            </a:r>
          </a:p>
        </p:txBody>
      </p:sp>
    </p:spTree>
    <p:extLst>
      <p:ext uri="{BB962C8B-B14F-4D97-AF65-F5344CB8AC3E}">
        <p14:creationId xmlns:p14="http://schemas.microsoft.com/office/powerpoint/2010/main" val="1326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ABB0A0-6B54-4A5D-8BE1-0915FF4BD24F}"/>
              </a:ext>
            </a:extLst>
          </p:cNvPr>
          <p:cNvSpPr/>
          <p:nvPr/>
        </p:nvSpPr>
        <p:spPr>
          <a:xfrm>
            <a:off x="6817558" y="6108569"/>
            <a:ext cx="2507530" cy="65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9796-1F26-4FC9-89BB-0E25C234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selection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5E8C3D-C345-4A64-9FC9-82F50D215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471089"/>
              </p:ext>
            </p:extLst>
          </p:nvPr>
        </p:nvGraphicFramePr>
        <p:xfrm>
          <a:off x="661509" y="2002675"/>
          <a:ext cx="2575467" cy="446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57E233-8411-4A52-9DFE-B02192E81FC8}"/>
              </a:ext>
            </a:extLst>
          </p:cNvPr>
          <p:cNvSpPr txBox="1"/>
          <p:nvPr/>
        </p:nvSpPr>
        <p:spPr>
          <a:xfrm>
            <a:off x="3343696" y="3562006"/>
            <a:ext cx="57307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CAN the project be done?  Consider cost, technological, legal, safety, marketability and ease of execution requirements, etc. </a:t>
            </a:r>
            <a:r>
              <a:rPr lang="en-CA" sz="2200" b="1" dirty="0"/>
              <a:t>Is the project viable, practical, and achievable?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2C79B-ECF6-467E-89D8-587FCC250CF5}"/>
              </a:ext>
            </a:extLst>
          </p:cNvPr>
          <p:cNvSpPr txBox="1"/>
          <p:nvPr/>
        </p:nvSpPr>
        <p:spPr>
          <a:xfrm>
            <a:off x="3343697" y="5160513"/>
            <a:ext cx="57307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SHOULD the project be done?  Consider net present value, cash flows, rate of return, probability of success, reality of assumptions and constraints</a:t>
            </a:r>
          </a:p>
        </p:txBody>
      </p:sp>
    </p:spTree>
    <p:extLst>
      <p:ext uri="{BB962C8B-B14F-4D97-AF65-F5344CB8AC3E}">
        <p14:creationId xmlns:p14="http://schemas.microsoft.com/office/powerpoint/2010/main" val="9064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CD13-50DE-454C-A904-BCAED5BC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selection – comparing options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BC448-E88F-450E-90C2-C44454029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58524" r="70117" b="20921"/>
          <a:stretch/>
        </p:blipFill>
        <p:spPr>
          <a:xfrm>
            <a:off x="0" y="275676"/>
            <a:ext cx="3152692" cy="1486998"/>
          </a:xfrm>
          <a:prstGeom prst="round1Rect">
            <a:avLst>
              <a:gd name="adj" fmla="val 33962"/>
            </a:avLst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71AF658-2DD1-476B-B7DF-5044E5EAD35B}"/>
              </a:ext>
            </a:extLst>
          </p:cNvPr>
          <p:cNvSpPr txBox="1">
            <a:spLocks/>
          </p:cNvSpPr>
          <p:nvPr/>
        </p:nvSpPr>
        <p:spPr>
          <a:xfrm>
            <a:off x="247734" y="477510"/>
            <a:ext cx="2732120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9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9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Feasibility</a:t>
            </a:r>
            <a:r>
              <a:rPr kumimoji="0" lang="en-CA" sz="2900" b="0" i="0" u="none" strike="noStrike" kern="1200" cap="all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 study</a:t>
            </a:r>
            <a:endParaRPr kumimoji="0" lang="en-CA" sz="29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816E23-5BF4-4DCA-B828-13A78120F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20" y="0"/>
            <a:ext cx="5987642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1CD113-1C24-4CBA-86FE-396199872323}"/>
              </a:ext>
            </a:extLst>
          </p:cNvPr>
          <p:cNvSpPr txBox="1"/>
          <p:nvPr/>
        </p:nvSpPr>
        <p:spPr>
          <a:xfrm>
            <a:off x="5288712" y="1786062"/>
            <a:ext cx="3701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Project that do not satisfy “must” objectives do not move on to “want” objective evaluation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D616DE-7C22-4C58-A279-DFE7921B267F}"/>
              </a:ext>
            </a:extLst>
          </p:cNvPr>
          <p:cNvCxnSpPr>
            <a:cxnSpLocks/>
          </p:cNvCxnSpPr>
          <p:nvPr/>
        </p:nvCxnSpPr>
        <p:spPr>
          <a:xfrm>
            <a:off x="5126477" y="4387174"/>
            <a:ext cx="243191" cy="1070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C129ED-17A7-44AD-91D0-DB75A06E461F}"/>
              </a:ext>
            </a:extLst>
          </p:cNvPr>
          <p:cNvCxnSpPr>
            <a:cxnSpLocks/>
          </p:cNvCxnSpPr>
          <p:nvPr/>
        </p:nvCxnSpPr>
        <p:spPr>
          <a:xfrm flipV="1">
            <a:off x="6420255" y="4387174"/>
            <a:ext cx="525294" cy="1313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21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88F331A-CA71-46DE-B434-0A7EB01E68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873712"/>
              </p:ext>
            </p:extLst>
          </p:nvPr>
        </p:nvGraphicFramePr>
        <p:xfrm>
          <a:off x="265176" y="3079791"/>
          <a:ext cx="7886700" cy="30869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4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2064200312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1178654517"/>
                    </a:ext>
                  </a:extLst>
                </a:gridCol>
                <a:gridCol w="13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77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SJS Enterprises</a:t>
                      </a:r>
                      <a:endParaRPr lang="en-CA"/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Game Access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DVD Link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1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Technically possible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15%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90</a:t>
                      </a:r>
                      <a:endParaRPr lang="en-CA"/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1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Manageable risks</a:t>
                      </a: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15%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90</a:t>
                      </a:r>
                      <a:endParaRPr lang="en-CA"/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1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Ease of execution</a:t>
                      </a: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10%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90</a:t>
                      </a:r>
                      <a:endParaRPr lang="en-CA"/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12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(rows left out here,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there are more criteria rows missing</a:t>
                      </a:r>
                      <a:r>
                        <a:rPr lang="en-US" sz="1600" baseline="0" dirty="0"/>
                        <a:t>)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12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50">
                <a:tc>
                  <a:txBody>
                    <a:bodyPr/>
                    <a:lstStyle/>
                    <a:p>
                      <a:r>
                        <a:rPr lang="en-US" sz="1600" b="1" dirty="0"/>
                        <a:t>Weighted Project Scores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100%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56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14.5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12.5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6B0FDAE9-5175-4696-B344-89C6F95064C7}"/>
              </a:ext>
            </a:extLst>
          </p:cNvPr>
          <p:cNvSpPr/>
          <p:nvPr/>
        </p:nvSpPr>
        <p:spPr>
          <a:xfrm rot="16200000">
            <a:off x="5988368" y="859065"/>
            <a:ext cx="321943" cy="3867913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CF5FB-0BD0-49D8-9223-49E2F9DEB8FC}"/>
              </a:ext>
            </a:extLst>
          </p:cNvPr>
          <p:cNvSpPr txBox="1"/>
          <p:nvPr/>
        </p:nvSpPr>
        <p:spPr>
          <a:xfrm>
            <a:off x="4428786" y="2252557"/>
            <a:ext cx="406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Three projects being considered.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27C96-8007-4C45-B3FE-16B10DC6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FE16-8079-4263-AEB1-F138B99D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680216"/>
            <a:ext cx="8950960" cy="743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 second example of a weighted decision matrix without “must” objectives:</a:t>
            </a:r>
          </a:p>
        </p:txBody>
      </p:sp>
    </p:spTree>
    <p:extLst>
      <p:ext uri="{BB962C8B-B14F-4D97-AF65-F5344CB8AC3E}">
        <p14:creationId xmlns:p14="http://schemas.microsoft.com/office/powerpoint/2010/main" val="317336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C96-8007-4C45-B3FE-16B10DC6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Feasibility study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FE16-8079-4263-AEB1-F138B99D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785015"/>
            <a:ext cx="8950960" cy="10833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dirty="0"/>
              <a:t>What are the weighted project scores for these 3 CRM software offerings? Note there are extra columns for you to fill-in your calculations.  Note, in this matrix, a low cost for the software is a high score.  The scores were from 1 to 20.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88F331A-CA71-46DE-B434-0A7EB01E68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775225"/>
              </p:ext>
            </p:extLst>
          </p:nvPr>
        </p:nvGraphicFramePr>
        <p:xfrm>
          <a:off x="199759" y="3099624"/>
          <a:ext cx="8744482" cy="26165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311">
                  <a:extLst>
                    <a:ext uri="{9D8B030D-6E8A-4147-A177-3AD203B41FA5}">
                      <a16:colId xmlns:a16="http://schemas.microsoft.com/office/drawing/2014/main" val="1932811246"/>
                    </a:ext>
                  </a:extLst>
                </a:gridCol>
                <a:gridCol w="1081548">
                  <a:extLst>
                    <a:ext uri="{9D8B030D-6E8A-4147-A177-3AD203B41FA5}">
                      <a16:colId xmlns:a16="http://schemas.microsoft.com/office/drawing/2014/main" val="4048000609"/>
                    </a:ext>
                  </a:extLst>
                </a:gridCol>
                <a:gridCol w="786581">
                  <a:extLst>
                    <a:ext uri="{9D8B030D-6E8A-4147-A177-3AD203B41FA5}">
                      <a16:colId xmlns:a16="http://schemas.microsoft.com/office/drawing/2014/main" val="3032933260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92829613"/>
                    </a:ext>
                  </a:extLst>
                </a:gridCol>
                <a:gridCol w="1229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211">
                  <a:extLst>
                    <a:ext uri="{9D8B030D-6E8A-4147-A177-3AD203B41FA5}">
                      <a16:colId xmlns:a16="http://schemas.microsoft.com/office/drawing/2014/main" val="3469256030"/>
                    </a:ext>
                  </a:extLst>
                </a:gridCol>
              </a:tblGrid>
              <a:tr h="40377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CRM Bravo</a:t>
                      </a:r>
                      <a:endParaRPr lang="en-CA" dirty="0"/>
                    </a:p>
                  </a:txBody>
                  <a:tcPr marL="74386" marR="74386" marT="37193" marB="37193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74386" marR="74386" marT="37193" marB="37193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RevForce</a:t>
                      </a:r>
                      <a:endParaRPr lang="en-CA" dirty="0"/>
                    </a:p>
                  </a:txBody>
                  <a:tcPr marL="74386" marR="74386" marT="37193" marB="3719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CloudCRMX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12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20%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12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of use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30%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50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Customization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50%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790">
                <a:tc>
                  <a:txBody>
                    <a:bodyPr/>
                    <a:lstStyle/>
                    <a:p>
                      <a:r>
                        <a:rPr lang="en-US" sz="1600" b="1"/>
                        <a:t>Weighted Project Scores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100%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13.8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 anchor="b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14.5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13.6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386" marR="74386" marT="37193" marB="371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709DF9-7200-45E0-AAE9-382DF5DD42E2}"/>
              </a:ext>
            </a:extLst>
          </p:cNvPr>
          <p:cNvSpPr/>
          <p:nvPr/>
        </p:nvSpPr>
        <p:spPr>
          <a:xfrm>
            <a:off x="2621370" y="5298282"/>
            <a:ext cx="5270090" cy="83574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Solve for these 3 options, then move this graphic aside to reveal the answers!</a:t>
            </a:r>
          </a:p>
        </p:txBody>
      </p:sp>
    </p:spTree>
    <p:extLst>
      <p:ext uri="{BB962C8B-B14F-4D97-AF65-F5344CB8AC3E}">
        <p14:creationId xmlns:p14="http://schemas.microsoft.com/office/powerpoint/2010/main" val="314806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ABB0A0-6B54-4A5D-8BE1-0915FF4BD24F}"/>
              </a:ext>
            </a:extLst>
          </p:cNvPr>
          <p:cNvSpPr/>
          <p:nvPr/>
        </p:nvSpPr>
        <p:spPr>
          <a:xfrm>
            <a:off x="6817558" y="6108569"/>
            <a:ext cx="2507530" cy="65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9796-1F26-4FC9-89BB-0E25C234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selection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5E8C3D-C345-4A64-9FC9-82F50D215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272440"/>
              </p:ext>
            </p:extLst>
          </p:nvPr>
        </p:nvGraphicFramePr>
        <p:xfrm>
          <a:off x="-1619041" y="1965449"/>
          <a:ext cx="6538397" cy="446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70C0DA6-ECEB-4B8E-9E3F-5317D2A1C567}"/>
              </a:ext>
            </a:extLst>
          </p:cNvPr>
          <p:cNvGrpSpPr/>
          <p:nvPr/>
        </p:nvGrpSpPr>
        <p:grpSpPr>
          <a:xfrm>
            <a:off x="487017" y="5118652"/>
            <a:ext cx="8537369" cy="1520687"/>
            <a:chOff x="487017" y="5118652"/>
            <a:chExt cx="8537369" cy="15206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E2C79B-ECF6-467E-89D8-587FCC250CF5}"/>
                </a:ext>
              </a:extLst>
            </p:cNvPr>
            <p:cNvSpPr txBox="1"/>
            <p:nvPr/>
          </p:nvSpPr>
          <p:spPr>
            <a:xfrm>
              <a:off x="2797438" y="5213127"/>
              <a:ext cx="6142039" cy="132343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In upcoming modules,</a:t>
              </a:r>
              <a:r>
                <a:rPr kumimoji="0" lang="en-CA" sz="20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 we will explore </a:t>
              </a: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net present value, cash flow analysis, payback period,</a:t>
              </a:r>
              <a:r>
                <a:rPr kumimoji="0" lang="en-CA" sz="20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 internal </a:t>
              </a: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rate of return, and other financial</a:t>
              </a:r>
              <a:r>
                <a:rPr kumimoji="0" lang="en-CA" sz="20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 aspects of benefit-to-cost analysis.  But, first, let’s review some financial analysis fundamentals.</a:t>
              </a:r>
              <a:endPara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F76325B-FADD-4C4F-AE7A-3C5A1BCB1637}"/>
                </a:ext>
              </a:extLst>
            </p:cNvPr>
            <p:cNvSpPr/>
            <p:nvPr/>
          </p:nvSpPr>
          <p:spPr>
            <a:xfrm>
              <a:off x="487017" y="5118652"/>
              <a:ext cx="8537369" cy="1520687"/>
            </a:xfrm>
            <a:prstGeom prst="roundRect">
              <a:avLst/>
            </a:prstGeom>
            <a:noFill/>
            <a:ln w="38100">
              <a:solidFill>
                <a:srgbClr val="B4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62355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7674-DA6D-466B-8F97-07A54FCC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CA" dirty="0"/>
            </a:br>
            <a:r>
              <a:rPr lang="en-CA" dirty="0"/>
              <a:t>Time value of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4BE2-87D8-4869-8924-7E52864E2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0046"/>
            <a:ext cx="7848433" cy="9628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hlinkClick r:id="rId3"/>
              </a:rPr>
              <a:t>https://www.youtube.com/watch?v=MdK-A1VQJls</a:t>
            </a:r>
            <a:endParaRPr lang="en-CA" dirty="0"/>
          </a:p>
        </p:txBody>
      </p:sp>
      <p:pic>
        <p:nvPicPr>
          <p:cNvPr id="1026" name="Picture 2" descr="What is time value of money? Definition and examples - Market Business News">
            <a:extLst>
              <a:ext uri="{FF2B5EF4-FFF2-40B4-BE49-F238E27FC236}">
                <a16:creationId xmlns:a16="http://schemas.microsoft.com/office/drawing/2014/main" id="{D94DC3D0-E277-415D-9B0C-BD1FB8DE3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452" y="2503952"/>
            <a:ext cx="4101010" cy="375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768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7674-DA6D-466B-8F97-07A54FCC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present value and future value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59E320-0E72-4E1A-9744-D4390ACDCA74}"/>
              </a:ext>
            </a:extLst>
          </p:cNvPr>
          <p:cNvGrpSpPr/>
          <p:nvPr/>
        </p:nvGrpSpPr>
        <p:grpSpPr>
          <a:xfrm>
            <a:off x="167319" y="2677529"/>
            <a:ext cx="3962592" cy="838199"/>
            <a:chOff x="1753484" y="2041656"/>
            <a:chExt cx="5013140" cy="118703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03479762-E6D9-4640-B9D1-CB6E7DC7F6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1" b="49224"/>
            <a:stretch/>
          </p:blipFill>
          <p:spPr bwMode="auto">
            <a:xfrm>
              <a:off x="1753484" y="2041656"/>
              <a:ext cx="5013140" cy="1187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C2FA6C-03ED-42C9-89EB-AFCB84E7DA0C}"/>
                </a:ext>
              </a:extLst>
            </p:cNvPr>
            <p:cNvSpPr txBox="1"/>
            <p:nvPr/>
          </p:nvSpPr>
          <p:spPr>
            <a:xfrm>
              <a:off x="4597338" y="2711241"/>
              <a:ext cx="241006" cy="4881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E506D4-75A4-436A-ADB4-7072E379BBAD}"/>
              </a:ext>
            </a:extLst>
          </p:cNvPr>
          <p:cNvGrpSpPr/>
          <p:nvPr/>
        </p:nvGrpSpPr>
        <p:grpSpPr>
          <a:xfrm>
            <a:off x="3233377" y="2741536"/>
            <a:ext cx="2990850" cy="838199"/>
            <a:chOff x="2397634" y="3424334"/>
            <a:chExt cx="3257947" cy="838200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C1158BB3-9C39-4835-9CDB-4705FBAB82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90" t="71119" r="9191" b="7031"/>
            <a:stretch/>
          </p:blipFill>
          <p:spPr bwMode="auto">
            <a:xfrm>
              <a:off x="2397634" y="3424334"/>
              <a:ext cx="3257947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C9008F-D3AD-40B3-915A-4825D91C932C}"/>
                </a:ext>
              </a:extLst>
            </p:cNvPr>
            <p:cNvSpPr txBox="1"/>
            <p:nvPr/>
          </p:nvSpPr>
          <p:spPr>
            <a:xfrm>
              <a:off x="4876800" y="3562884"/>
              <a:ext cx="227187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4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D173EEB-C7B6-4C65-9C6C-107B19F94E9A}"/>
              </a:ext>
            </a:extLst>
          </p:cNvPr>
          <p:cNvSpPr txBox="1"/>
          <p:nvPr/>
        </p:nvSpPr>
        <p:spPr>
          <a:xfrm>
            <a:off x="716378" y="3700986"/>
            <a:ext cx="59936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Where: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PV = Present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FV = Future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 (or k or </a:t>
            </a:r>
            <a:r>
              <a:rPr kumimoji="0" lang="en-C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)= interest/discount rate (decimal format)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 = number of compounding periods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216F71-99DC-49F5-996A-FAE5308BD24C}"/>
              </a:ext>
            </a:extLst>
          </p:cNvPr>
          <p:cNvSpPr/>
          <p:nvPr/>
        </p:nvSpPr>
        <p:spPr>
          <a:xfrm>
            <a:off x="491182" y="2613523"/>
            <a:ext cx="5830867" cy="2911960"/>
          </a:xfrm>
          <a:prstGeom prst="roundRect">
            <a:avLst/>
          </a:prstGeom>
          <a:noFill/>
          <a:ln w="28575"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9018FA-8D4B-40CA-863C-00E58E1A925A}"/>
              </a:ext>
            </a:extLst>
          </p:cNvPr>
          <p:cNvGrpSpPr/>
          <p:nvPr/>
        </p:nvGrpSpPr>
        <p:grpSpPr>
          <a:xfrm>
            <a:off x="6599907" y="2540238"/>
            <a:ext cx="2203047" cy="1664579"/>
            <a:chOff x="6587345" y="2482759"/>
            <a:chExt cx="2203047" cy="1664579"/>
          </a:xfrm>
          <a:solidFill>
            <a:schemeClr val="bg2">
              <a:lumMod val="10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DBC470-4D8A-4F8B-8F63-6EBAA847AC74}"/>
                </a:ext>
              </a:extLst>
            </p:cNvPr>
            <p:cNvSpPr/>
            <p:nvPr/>
          </p:nvSpPr>
          <p:spPr>
            <a:xfrm>
              <a:off x="6587345" y="2482759"/>
              <a:ext cx="2203047" cy="166457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3483FA-615D-40CA-9DCB-F407A27B4B76}"/>
                </a:ext>
              </a:extLst>
            </p:cNvPr>
            <p:cNvSpPr txBox="1"/>
            <p:nvPr/>
          </p:nvSpPr>
          <p:spPr>
            <a:xfrm>
              <a:off x="6657125" y="3236276"/>
              <a:ext cx="2063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Present Value and Future Value.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Click 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here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.</a:t>
              </a:r>
            </a:p>
          </p:txBody>
        </p:sp>
        <p:pic>
          <p:nvPicPr>
            <p:cNvPr id="22" name="Graphic 21" descr="Video camera with solid fill">
              <a:extLst>
                <a:ext uri="{FF2B5EF4-FFF2-40B4-BE49-F238E27FC236}">
                  <a16:creationId xmlns:a16="http://schemas.microsoft.com/office/drawing/2014/main" id="{E2E23BC0-E04B-444E-A7B3-65F5EE287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98468" y="2526219"/>
              <a:ext cx="780791" cy="780791"/>
            </a:xfrm>
            <a:prstGeom prst="rect">
              <a:avLst/>
            </a:prstGeom>
          </p:spPr>
        </p:pic>
      </p:grpSp>
      <p:pic>
        <p:nvPicPr>
          <p:cNvPr id="1026" name="Picture 2" descr="Image result for canaDIAN money">
            <a:extLst>
              <a:ext uri="{FF2B5EF4-FFF2-40B4-BE49-F238E27FC236}">
                <a16:creationId xmlns:a16="http://schemas.microsoft.com/office/drawing/2014/main" id="{1B5DEF0F-BF9C-4A90-9CF5-830EFB41B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907" y="4160852"/>
            <a:ext cx="2203047" cy="153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851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A2E0-3D0D-4654-8B80-7A44DE47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Present value and future value</a:t>
            </a:r>
            <a:br>
              <a:rPr lang="en-CA" dirty="0"/>
            </a:br>
            <a:r>
              <a:rPr lang="en-CA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ED2C-8435-4AAE-A1F2-3FD5EFB98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9100"/>
            <a:ext cx="7989752" cy="1628379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Sara invested $1,350 at 4.2% compounded annually for 3 years and 5 months, then reinvested the funds at 5% compounded annually for 5 more years and 7 months.  Calculate the amount of interest earned at the end of 9 years.</a:t>
            </a: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C955D9-AAAE-4D07-BA61-2EF9CDAF3323}"/>
              </a:ext>
            </a:extLst>
          </p:cNvPr>
          <p:cNvCxnSpPr/>
          <p:nvPr/>
        </p:nvCxnSpPr>
        <p:spPr>
          <a:xfrm>
            <a:off x="824948" y="4347421"/>
            <a:ext cx="71561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CEFFF8-36F2-4675-96AB-69C9FCFF6479}"/>
              </a:ext>
            </a:extLst>
          </p:cNvPr>
          <p:cNvCxnSpPr/>
          <p:nvPr/>
        </p:nvCxnSpPr>
        <p:spPr>
          <a:xfrm>
            <a:off x="824948" y="4158578"/>
            <a:ext cx="0" cy="3578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610B0C-F20C-4150-865A-677DC53AD04B}"/>
              </a:ext>
            </a:extLst>
          </p:cNvPr>
          <p:cNvCxnSpPr/>
          <p:nvPr/>
        </p:nvCxnSpPr>
        <p:spPr>
          <a:xfrm>
            <a:off x="3061252" y="4168517"/>
            <a:ext cx="0" cy="3578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5DA653-C0F8-4C33-AA8C-F5039CD43249}"/>
              </a:ext>
            </a:extLst>
          </p:cNvPr>
          <p:cNvCxnSpPr/>
          <p:nvPr/>
        </p:nvCxnSpPr>
        <p:spPr>
          <a:xfrm>
            <a:off x="7981122" y="4158578"/>
            <a:ext cx="0" cy="3578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F4AB0E-90A2-4DE2-9B98-5BF0051150A6}"/>
              </a:ext>
            </a:extLst>
          </p:cNvPr>
          <p:cNvSpPr txBox="1"/>
          <p:nvPr/>
        </p:nvSpPr>
        <p:spPr>
          <a:xfrm>
            <a:off x="1421296" y="4526325"/>
            <a:ext cx="9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3y 5m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FB80D-173B-4148-8294-183161E0776D}"/>
              </a:ext>
            </a:extLst>
          </p:cNvPr>
          <p:cNvSpPr txBox="1"/>
          <p:nvPr/>
        </p:nvSpPr>
        <p:spPr>
          <a:xfrm>
            <a:off x="5024233" y="4526325"/>
            <a:ext cx="9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5y 7m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CFF98-C77C-439B-B4CB-08C46F2C43D6}"/>
              </a:ext>
            </a:extLst>
          </p:cNvPr>
          <p:cNvSpPr txBox="1"/>
          <p:nvPr/>
        </p:nvSpPr>
        <p:spPr>
          <a:xfrm>
            <a:off x="581192" y="4540442"/>
            <a:ext cx="7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PV1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8697D5-6286-4DE4-8BFE-23B7871866FD}"/>
              </a:ext>
            </a:extLst>
          </p:cNvPr>
          <p:cNvSpPr txBox="1"/>
          <p:nvPr/>
        </p:nvSpPr>
        <p:spPr>
          <a:xfrm>
            <a:off x="2578957" y="4540441"/>
            <a:ext cx="138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FV1=PV2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261FD-95E4-4FD9-97D7-0DBF73E04F4A}"/>
              </a:ext>
            </a:extLst>
          </p:cNvPr>
          <p:cNvSpPr txBox="1"/>
          <p:nvPr/>
        </p:nvSpPr>
        <p:spPr>
          <a:xfrm>
            <a:off x="7647913" y="4540441"/>
            <a:ext cx="138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FV2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AEACAD-7586-488B-A29E-9A3B9E927374}"/>
              </a:ext>
            </a:extLst>
          </p:cNvPr>
          <p:cNvGrpSpPr/>
          <p:nvPr/>
        </p:nvGrpSpPr>
        <p:grpSpPr>
          <a:xfrm>
            <a:off x="6311348" y="1236128"/>
            <a:ext cx="2723321" cy="788917"/>
            <a:chOff x="2397634" y="3424334"/>
            <a:chExt cx="3257947" cy="838200"/>
          </a:xfrm>
        </p:grpSpPr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362C582D-282D-48A9-8314-B6F2AECE4A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90" t="71119" r="9191" b="7031"/>
            <a:stretch/>
          </p:blipFill>
          <p:spPr bwMode="auto">
            <a:xfrm>
              <a:off x="2397634" y="3424334"/>
              <a:ext cx="3257947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F5C843-EF8A-4B03-930F-A712B15CBD37}"/>
                </a:ext>
              </a:extLst>
            </p:cNvPr>
            <p:cNvSpPr txBox="1"/>
            <p:nvPr/>
          </p:nvSpPr>
          <p:spPr>
            <a:xfrm>
              <a:off x="4876800" y="3562884"/>
              <a:ext cx="227187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4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AE5380C-0E39-44BB-8FC1-70B25A2078EA}"/>
              </a:ext>
            </a:extLst>
          </p:cNvPr>
          <p:cNvSpPr txBox="1"/>
          <p:nvPr/>
        </p:nvSpPr>
        <p:spPr>
          <a:xfrm>
            <a:off x="824947" y="5222065"/>
            <a:ext cx="5919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FV1 = 1350 * (1+0.042) ^ (3+5/12) = $1,553.75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B1FBAF-2C10-411F-B590-D4C422172910}"/>
              </a:ext>
            </a:extLst>
          </p:cNvPr>
          <p:cNvSpPr txBox="1"/>
          <p:nvPr/>
        </p:nvSpPr>
        <p:spPr>
          <a:xfrm>
            <a:off x="824948" y="5599750"/>
            <a:ext cx="625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FV2 = 1553.75 * (1+0.05) ^ (5+7/12) = $2,040.27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A32863-20CA-4529-924E-AF32A2CBA7A1}"/>
              </a:ext>
            </a:extLst>
          </p:cNvPr>
          <p:cNvSpPr txBox="1"/>
          <p:nvPr/>
        </p:nvSpPr>
        <p:spPr>
          <a:xfrm>
            <a:off x="824948" y="5988960"/>
            <a:ext cx="625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Interest earned = FV2 - PV1 = 2040.27-1350 = $690.27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EDF4D9-A680-4BA0-BEFA-82CB13ED00FC}"/>
              </a:ext>
            </a:extLst>
          </p:cNvPr>
          <p:cNvCxnSpPr/>
          <p:nvPr/>
        </p:nvCxnSpPr>
        <p:spPr>
          <a:xfrm flipV="1">
            <a:off x="824948" y="3800769"/>
            <a:ext cx="0" cy="467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5DE18B-408D-4F76-8031-28EECEDB1528}"/>
              </a:ext>
            </a:extLst>
          </p:cNvPr>
          <p:cNvSpPr txBox="1"/>
          <p:nvPr/>
        </p:nvSpPr>
        <p:spPr>
          <a:xfrm>
            <a:off x="824948" y="3721256"/>
            <a:ext cx="9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1350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E19CC9-F91E-423E-91CC-5D5F17071630}"/>
              </a:ext>
            </a:extLst>
          </p:cNvPr>
          <p:cNvSpPr/>
          <p:nvPr/>
        </p:nvSpPr>
        <p:spPr>
          <a:xfrm>
            <a:off x="6092686" y="5987719"/>
            <a:ext cx="2941983" cy="7889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79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 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B047CB-9F94-4E2D-84D2-0D83EF30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1699"/>
            <a:ext cx="5263427" cy="3734639"/>
          </a:xfrm>
        </p:spPr>
        <p:txBody>
          <a:bodyPr anchor="t">
            <a:normAutofit/>
          </a:bodyPr>
          <a:lstStyle/>
          <a:p>
            <a:r>
              <a:rPr lang="en-US" dirty="0"/>
              <a:t>Program and portfolio management</a:t>
            </a:r>
          </a:p>
          <a:p>
            <a:r>
              <a:rPr lang="en-US" dirty="0"/>
              <a:t>Project management office (PMO)</a:t>
            </a:r>
          </a:p>
          <a:p>
            <a:r>
              <a:rPr lang="en-US" dirty="0"/>
              <a:t>Introduction to project selection (in preparation for Modules 7 and 8)</a:t>
            </a:r>
          </a:p>
          <a:p>
            <a:r>
              <a:rPr lang="en-CA" dirty="0"/>
              <a:t>Homework/evaluations</a:t>
            </a:r>
          </a:p>
        </p:txBody>
      </p:sp>
    </p:spTree>
    <p:extLst>
      <p:ext uri="{BB962C8B-B14F-4D97-AF65-F5344CB8AC3E}">
        <p14:creationId xmlns:p14="http://schemas.microsoft.com/office/powerpoint/2010/main" val="230608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A2E0-3D0D-4654-8B80-7A44DE47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Present value and future value</a:t>
            </a:r>
            <a:br>
              <a:rPr lang="en-CA" dirty="0"/>
            </a:br>
            <a:r>
              <a:rPr lang="en-CA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ED2C-8435-4AAE-A1F2-3FD5EFB98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9101"/>
            <a:ext cx="7989744" cy="1003854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Mary plans to invest an amount today to have access to $10,000 in 5 years and $5,000 in 8 years, based on a 5.2% annual rate of interest.  How much does Mary need to invest today? In other words, solve for Y.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C955D9-AAAE-4D07-BA61-2EF9CDAF3323}"/>
              </a:ext>
            </a:extLst>
          </p:cNvPr>
          <p:cNvCxnSpPr>
            <a:cxnSpLocks/>
          </p:cNvCxnSpPr>
          <p:nvPr/>
        </p:nvCxnSpPr>
        <p:spPr>
          <a:xfrm>
            <a:off x="2307298" y="3597082"/>
            <a:ext cx="43344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CEFFF8-36F2-4675-96AB-69C9FCFF6479}"/>
              </a:ext>
            </a:extLst>
          </p:cNvPr>
          <p:cNvCxnSpPr/>
          <p:nvPr/>
        </p:nvCxnSpPr>
        <p:spPr>
          <a:xfrm>
            <a:off x="2307298" y="3408239"/>
            <a:ext cx="0" cy="3578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610B0C-F20C-4150-865A-677DC53AD04B}"/>
              </a:ext>
            </a:extLst>
          </p:cNvPr>
          <p:cNvCxnSpPr/>
          <p:nvPr/>
        </p:nvCxnSpPr>
        <p:spPr>
          <a:xfrm>
            <a:off x="4831837" y="3408239"/>
            <a:ext cx="0" cy="3578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5FB80D-173B-4148-8294-183161E0776D}"/>
              </a:ext>
            </a:extLst>
          </p:cNvPr>
          <p:cNvSpPr txBox="1"/>
          <p:nvPr/>
        </p:nvSpPr>
        <p:spPr>
          <a:xfrm>
            <a:off x="5479062" y="3169734"/>
            <a:ext cx="93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4722EC-1CB3-4EE9-B55E-32510F6D72D1}"/>
              </a:ext>
            </a:extLst>
          </p:cNvPr>
          <p:cNvGrpSpPr/>
          <p:nvPr/>
        </p:nvGrpSpPr>
        <p:grpSpPr>
          <a:xfrm>
            <a:off x="6439760" y="1135829"/>
            <a:ext cx="2464198" cy="838199"/>
            <a:chOff x="6439760" y="1135829"/>
            <a:chExt cx="2464198" cy="838199"/>
          </a:xfrm>
        </p:grpSpPr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81F91285-C08A-41FD-AFDE-E827E766C7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0" t="25001" r="25774" b="49224"/>
            <a:stretch/>
          </p:blipFill>
          <p:spPr bwMode="auto">
            <a:xfrm>
              <a:off x="6439760" y="1135829"/>
              <a:ext cx="2464198" cy="838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C395E0-5251-406B-B966-0235ED7BE3A7}"/>
                </a:ext>
              </a:extLst>
            </p:cNvPr>
            <p:cNvSpPr txBox="1"/>
            <p:nvPr/>
          </p:nvSpPr>
          <p:spPr>
            <a:xfrm>
              <a:off x="8210580" y="1614374"/>
              <a:ext cx="190501" cy="3447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39E5B4-0C9B-48DE-9CD7-260515A2B388}"/>
              </a:ext>
            </a:extLst>
          </p:cNvPr>
          <p:cNvCxnSpPr/>
          <p:nvPr/>
        </p:nvCxnSpPr>
        <p:spPr>
          <a:xfrm flipV="1">
            <a:off x="2307297" y="3137002"/>
            <a:ext cx="0" cy="467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ACF769-BBB1-418C-A254-AAA5B9499E07}"/>
              </a:ext>
            </a:extLst>
          </p:cNvPr>
          <p:cNvSpPr txBox="1"/>
          <p:nvPr/>
        </p:nvSpPr>
        <p:spPr>
          <a:xfrm>
            <a:off x="2307297" y="3057489"/>
            <a:ext cx="9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 = 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C1A3CE-7657-4030-B0EF-D40EECB5C66F}"/>
              </a:ext>
            </a:extLst>
          </p:cNvPr>
          <p:cNvCxnSpPr>
            <a:cxnSpLocks/>
          </p:cNvCxnSpPr>
          <p:nvPr/>
        </p:nvCxnSpPr>
        <p:spPr>
          <a:xfrm>
            <a:off x="4831837" y="3595501"/>
            <a:ext cx="0" cy="445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A54BE6E-AF74-4629-A6FB-171DEC5B39C5}"/>
              </a:ext>
            </a:extLst>
          </p:cNvPr>
          <p:cNvSpPr txBox="1"/>
          <p:nvPr/>
        </p:nvSpPr>
        <p:spPr>
          <a:xfrm>
            <a:off x="4116782" y="4689803"/>
            <a:ext cx="4334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Mary would need to invest $11,094.13 today.</a:t>
            </a:r>
          </a:p>
          <a:p>
            <a:r>
              <a:rPr lang="en-CA" sz="2000" dirty="0"/>
              <a:t>Let’s also work it backwards to make sure it’s correct.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674C81-5FD9-48DC-925D-0446958F9BDE}"/>
              </a:ext>
            </a:extLst>
          </p:cNvPr>
          <p:cNvCxnSpPr>
            <a:cxnSpLocks/>
          </p:cNvCxnSpPr>
          <p:nvPr/>
        </p:nvCxnSpPr>
        <p:spPr>
          <a:xfrm>
            <a:off x="6641784" y="3408239"/>
            <a:ext cx="0" cy="641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5B72E8-DAED-4720-8B50-6219C2AAA270}"/>
              </a:ext>
            </a:extLst>
          </p:cNvPr>
          <p:cNvSpPr txBox="1"/>
          <p:nvPr/>
        </p:nvSpPr>
        <p:spPr>
          <a:xfrm>
            <a:off x="4432892" y="4074904"/>
            <a:ext cx="9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$10,000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5DF980-9884-4532-837A-7B35546B1922}"/>
              </a:ext>
            </a:extLst>
          </p:cNvPr>
          <p:cNvSpPr txBox="1"/>
          <p:nvPr/>
        </p:nvSpPr>
        <p:spPr>
          <a:xfrm>
            <a:off x="6144829" y="4074904"/>
            <a:ext cx="9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$5,000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955E09C-9DCA-49C8-AE76-087CD050D212}"/>
              </a:ext>
            </a:extLst>
          </p:cNvPr>
          <p:cNvSpPr txBox="1">
            <a:spLocks/>
          </p:cNvSpPr>
          <p:nvPr/>
        </p:nvSpPr>
        <p:spPr>
          <a:xfrm>
            <a:off x="692731" y="4574056"/>
            <a:ext cx="3229132" cy="18683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</a:rPr>
              <a:t>Y = PV</a:t>
            </a:r>
            <a:r>
              <a:rPr lang="en-US" sz="1800" baseline="-25000" dirty="0">
                <a:solidFill>
                  <a:schemeClr val="tx1"/>
                </a:solidFill>
              </a:rPr>
              <a:t>10000 +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</a:rPr>
              <a:t>PV</a:t>
            </a:r>
            <a:r>
              <a:rPr lang="en-US" sz="1600" baseline="-25000" dirty="0">
                <a:solidFill>
                  <a:schemeClr val="tx1"/>
                </a:solidFill>
                <a:latin typeface="Gill Sans MT" panose="020B0502020104020203"/>
              </a:rPr>
              <a:t>5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</a:rPr>
              <a:t>000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= </a:t>
            </a:r>
            <a:r>
              <a:rPr lang="en-US" sz="1800" u="sng" dirty="0">
                <a:solidFill>
                  <a:schemeClr val="tx1"/>
                </a:solidFill>
              </a:rPr>
              <a:t>10000 </a:t>
            </a:r>
            <a:r>
              <a:rPr lang="en-US" sz="1800" dirty="0">
                <a:solidFill>
                  <a:schemeClr val="tx1"/>
                </a:solidFill>
              </a:rPr>
              <a:t>       +      </a:t>
            </a:r>
            <a:r>
              <a:rPr lang="en-US" sz="1800" u="sng" dirty="0">
                <a:solidFill>
                  <a:schemeClr val="tx1"/>
                </a:solidFill>
              </a:rPr>
              <a:t>5000    </a:t>
            </a:r>
          </a:p>
          <a:p>
            <a:pPr marL="0" indent="0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      (1.052)</a:t>
            </a:r>
            <a:r>
              <a:rPr lang="en-US" sz="1800" baseline="30000" dirty="0">
                <a:solidFill>
                  <a:schemeClr val="tx1"/>
                </a:solidFill>
              </a:rPr>
              <a:t>5</a:t>
            </a:r>
            <a:r>
              <a:rPr lang="en-US" sz="1800" dirty="0">
                <a:solidFill>
                  <a:schemeClr val="tx1"/>
                </a:solidFill>
              </a:rPr>
              <a:t>           (1.052)</a:t>
            </a:r>
            <a:r>
              <a:rPr lang="en-US" sz="1800" baseline="30000" dirty="0">
                <a:solidFill>
                  <a:schemeClr val="tx1"/>
                </a:solidFill>
              </a:rPr>
              <a:t>8</a:t>
            </a:r>
          </a:p>
          <a:p>
            <a:pPr marL="0" indent="0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   = 7761.06     +    3333.07</a:t>
            </a:r>
          </a:p>
          <a:p>
            <a:pPr marL="0" indent="0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   = $11,094.13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1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8F6CA1-4A39-461D-86E1-B1904219D133}"/>
              </a:ext>
            </a:extLst>
          </p:cNvPr>
          <p:cNvSpPr txBox="1"/>
          <p:nvPr/>
        </p:nvSpPr>
        <p:spPr>
          <a:xfrm>
            <a:off x="3302028" y="3205146"/>
            <a:ext cx="93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5y</a:t>
            </a:r>
          </a:p>
        </p:txBody>
      </p:sp>
    </p:spTree>
    <p:extLst>
      <p:ext uri="{BB962C8B-B14F-4D97-AF65-F5344CB8AC3E}">
        <p14:creationId xmlns:p14="http://schemas.microsoft.com/office/powerpoint/2010/main" val="377695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A2E0-3D0D-4654-8B80-7A44DE47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Present value and future value</a:t>
            </a:r>
            <a:br>
              <a:rPr lang="en-CA" dirty="0"/>
            </a:br>
            <a:r>
              <a:rPr lang="en-CA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ED2C-8435-4AAE-A1F2-3FD5EFB98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9101"/>
            <a:ext cx="7989744" cy="1003854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Given the amount Mary initially invested per the amount calculated in the last slide, could Mary withdraw $10,000 after 5 years and another $5,000 3 years after that?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C955D9-AAAE-4D07-BA61-2EF9CDAF3323}"/>
              </a:ext>
            </a:extLst>
          </p:cNvPr>
          <p:cNvCxnSpPr>
            <a:cxnSpLocks/>
          </p:cNvCxnSpPr>
          <p:nvPr/>
        </p:nvCxnSpPr>
        <p:spPr>
          <a:xfrm>
            <a:off x="2307298" y="3597082"/>
            <a:ext cx="43344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CEFFF8-36F2-4675-96AB-69C9FCFF6479}"/>
              </a:ext>
            </a:extLst>
          </p:cNvPr>
          <p:cNvCxnSpPr/>
          <p:nvPr/>
        </p:nvCxnSpPr>
        <p:spPr>
          <a:xfrm>
            <a:off x="2307298" y="3408239"/>
            <a:ext cx="0" cy="3578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610B0C-F20C-4150-865A-677DC53AD04B}"/>
              </a:ext>
            </a:extLst>
          </p:cNvPr>
          <p:cNvCxnSpPr/>
          <p:nvPr/>
        </p:nvCxnSpPr>
        <p:spPr>
          <a:xfrm>
            <a:off x="4831837" y="3408239"/>
            <a:ext cx="0" cy="3578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5FB80D-173B-4148-8294-183161E0776D}"/>
              </a:ext>
            </a:extLst>
          </p:cNvPr>
          <p:cNvSpPr txBox="1"/>
          <p:nvPr/>
        </p:nvSpPr>
        <p:spPr>
          <a:xfrm>
            <a:off x="5479062" y="3169734"/>
            <a:ext cx="93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4722EC-1CB3-4EE9-B55E-32510F6D72D1}"/>
              </a:ext>
            </a:extLst>
          </p:cNvPr>
          <p:cNvGrpSpPr/>
          <p:nvPr/>
        </p:nvGrpSpPr>
        <p:grpSpPr>
          <a:xfrm>
            <a:off x="6439760" y="1135829"/>
            <a:ext cx="2464198" cy="838199"/>
            <a:chOff x="6439760" y="1135829"/>
            <a:chExt cx="2464198" cy="838199"/>
          </a:xfrm>
        </p:grpSpPr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81F91285-C08A-41FD-AFDE-E827E766C7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0" t="25001" r="25774" b="49224"/>
            <a:stretch/>
          </p:blipFill>
          <p:spPr bwMode="auto">
            <a:xfrm>
              <a:off x="6439760" y="1135829"/>
              <a:ext cx="2464198" cy="838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C395E0-5251-406B-B966-0235ED7BE3A7}"/>
                </a:ext>
              </a:extLst>
            </p:cNvPr>
            <p:cNvSpPr txBox="1"/>
            <p:nvPr/>
          </p:nvSpPr>
          <p:spPr>
            <a:xfrm>
              <a:off x="8210580" y="1614374"/>
              <a:ext cx="190501" cy="3447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39E5B4-0C9B-48DE-9CD7-260515A2B388}"/>
              </a:ext>
            </a:extLst>
          </p:cNvPr>
          <p:cNvCxnSpPr/>
          <p:nvPr/>
        </p:nvCxnSpPr>
        <p:spPr>
          <a:xfrm flipV="1">
            <a:off x="2307297" y="3137002"/>
            <a:ext cx="0" cy="467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ACF769-BBB1-418C-A254-AAA5B9499E07}"/>
              </a:ext>
            </a:extLst>
          </p:cNvPr>
          <p:cNvSpPr txBox="1"/>
          <p:nvPr/>
        </p:nvSpPr>
        <p:spPr>
          <a:xfrm>
            <a:off x="2307297" y="3057489"/>
            <a:ext cx="9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 = 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C1A3CE-7657-4030-B0EF-D40EECB5C66F}"/>
              </a:ext>
            </a:extLst>
          </p:cNvPr>
          <p:cNvCxnSpPr>
            <a:cxnSpLocks/>
          </p:cNvCxnSpPr>
          <p:nvPr/>
        </p:nvCxnSpPr>
        <p:spPr>
          <a:xfrm>
            <a:off x="4831837" y="3595501"/>
            <a:ext cx="0" cy="445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674C81-5FD9-48DC-925D-0446958F9BDE}"/>
              </a:ext>
            </a:extLst>
          </p:cNvPr>
          <p:cNvCxnSpPr>
            <a:cxnSpLocks/>
          </p:cNvCxnSpPr>
          <p:nvPr/>
        </p:nvCxnSpPr>
        <p:spPr>
          <a:xfrm>
            <a:off x="6641784" y="3408239"/>
            <a:ext cx="0" cy="641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5B72E8-DAED-4720-8B50-6219C2AAA270}"/>
              </a:ext>
            </a:extLst>
          </p:cNvPr>
          <p:cNvSpPr txBox="1"/>
          <p:nvPr/>
        </p:nvSpPr>
        <p:spPr>
          <a:xfrm>
            <a:off x="4432892" y="4074904"/>
            <a:ext cx="9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$10,000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5DF980-9884-4532-837A-7B35546B1922}"/>
              </a:ext>
            </a:extLst>
          </p:cNvPr>
          <p:cNvSpPr txBox="1"/>
          <p:nvPr/>
        </p:nvSpPr>
        <p:spPr>
          <a:xfrm>
            <a:off x="6144829" y="4074904"/>
            <a:ext cx="9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$5,000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955E09C-9DCA-49C8-AE76-087CD050D212}"/>
              </a:ext>
            </a:extLst>
          </p:cNvPr>
          <p:cNvSpPr txBox="1">
            <a:spLocks/>
          </p:cNvSpPr>
          <p:nvPr/>
        </p:nvSpPr>
        <p:spPr>
          <a:xfrm>
            <a:off x="316115" y="4469135"/>
            <a:ext cx="8587843" cy="18683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</a:rPr>
              <a:t>If Mary invested $11,094.13 at 5.2% for 5 years Mary would have  = PV</a:t>
            </a:r>
            <a:r>
              <a:rPr lang="en-US" sz="1800" baseline="-25000" dirty="0">
                <a:solidFill>
                  <a:schemeClr val="tx1"/>
                </a:solidFill>
              </a:rPr>
              <a:t>10000 +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</a:rPr>
              <a:t>PV</a:t>
            </a:r>
            <a:r>
              <a:rPr lang="en-US" sz="1600" baseline="-25000" dirty="0">
                <a:solidFill>
                  <a:schemeClr val="tx1"/>
                </a:solidFill>
                <a:latin typeface="Gill Sans MT" panose="020B0502020104020203"/>
              </a:rPr>
              <a:t>5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</a:rPr>
              <a:t>000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=11094.13 * (1.052)</a:t>
            </a:r>
            <a:r>
              <a:rPr lang="en-US" sz="1800" baseline="30000" dirty="0">
                <a:solidFill>
                  <a:schemeClr val="tx1"/>
                </a:solidFill>
              </a:rPr>
              <a:t>5</a:t>
            </a:r>
            <a:r>
              <a:rPr lang="en-US" sz="1800" dirty="0">
                <a:solidFill>
                  <a:schemeClr val="tx1"/>
                </a:solidFill>
              </a:rPr>
              <a:t>  =  11094.13 * 1.288483 = 14294.60</a:t>
            </a:r>
            <a:endParaRPr lang="en-US" sz="1800" baseline="30000" dirty="0">
              <a:solidFill>
                <a:schemeClr val="tx1"/>
              </a:solidFill>
            </a:endParaRPr>
          </a:p>
          <a:p>
            <a:pPr marL="0" indent="0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Mary then withdraws $10,000   14294.60 -10000 = 4294.60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800" dirty="0"/>
              <a:t>Mary then invests this amount at 5.2% for 3 years</a:t>
            </a:r>
          </a:p>
          <a:p>
            <a:pPr marL="0" indent="0">
              <a:buNone/>
            </a:pPr>
            <a:r>
              <a:rPr lang="en-US" sz="1800" dirty="0"/>
              <a:t>   = 4294.60 * </a:t>
            </a:r>
            <a:r>
              <a:rPr lang="en-US" sz="1800" dirty="0">
                <a:solidFill>
                  <a:schemeClr val="tx1"/>
                </a:solidFill>
              </a:rPr>
              <a:t>(1.052)</a:t>
            </a:r>
            <a:r>
              <a:rPr lang="en-US" sz="1800" baseline="30000" dirty="0">
                <a:solidFill>
                  <a:schemeClr val="tx1"/>
                </a:solidFill>
              </a:rPr>
              <a:t>3</a:t>
            </a:r>
            <a:r>
              <a:rPr lang="en-US" sz="1800" dirty="0">
                <a:solidFill>
                  <a:schemeClr val="tx1"/>
                </a:solidFill>
              </a:rPr>
              <a:t>  =  4294.60 * 1.164253 = $5,000.00 (Mary can withdraw $5,000)</a:t>
            </a:r>
            <a:endParaRPr lang="en-US" sz="1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8F6CA1-4A39-461D-86E1-B1904219D133}"/>
              </a:ext>
            </a:extLst>
          </p:cNvPr>
          <p:cNvSpPr txBox="1"/>
          <p:nvPr/>
        </p:nvSpPr>
        <p:spPr>
          <a:xfrm>
            <a:off x="3302028" y="3205146"/>
            <a:ext cx="93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5y</a:t>
            </a:r>
          </a:p>
        </p:txBody>
      </p:sp>
    </p:spTree>
    <p:extLst>
      <p:ext uri="{BB962C8B-B14F-4D97-AF65-F5344CB8AC3E}">
        <p14:creationId xmlns:p14="http://schemas.microsoft.com/office/powerpoint/2010/main" val="305566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09CDFD5-6C36-45F4-8493-E4554A47E71B}"/>
              </a:ext>
            </a:extLst>
          </p:cNvPr>
          <p:cNvSpPr/>
          <p:nvPr/>
        </p:nvSpPr>
        <p:spPr>
          <a:xfrm>
            <a:off x="6817558" y="6108569"/>
            <a:ext cx="2507530" cy="65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E9E7E-056F-4974-AC67-F9775D61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cash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A6B00-73AF-4408-A642-28924D58E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852" y="2188066"/>
            <a:ext cx="6093148" cy="3390892"/>
          </a:xfrm>
        </p:spPr>
        <p:txBody>
          <a:bodyPr anchor="t">
            <a:normAutofit lnSpcReduction="10000"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en-CA" dirty="0"/>
              <a:t>Project cash requirements:</a:t>
            </a:r>
          </a:p>
          <a:p>
            <a:pPr>
              <a:spcAft>
                <a:spcPts val="300"/>
              </a:spcAft>
            </a:pPr>
            <a:r>
              <a:rPr lang="en-CA" dirty="0"/>
              <a:t>Cash out: define, plan, build, commission, initial operations</a:t>
            </a:r>
          </a:p>
          <a:p>
            <a:pPr>
              <a:spcAft>
                <a:spcPts val="300"/>
              </a:spcAft>
            </a:pPr>
            <a:r>
              <a:rPr lang="en-CA" dirty="0"/>
              <a:t>Cash in: benefits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CA" dirty="0"/>
              <a:t>Types of cash flow:</a:t>
            </a:r>
          </a:p>
          <a:p>
            <a:pPr>
              <a:spcAft>
                <a:spcPts val="300"/>
              </a:spcAft>
            </a:pPr>
            <a:r>
              <a:rPr lang="en-CA" dirty="0"/>
              <a:t>Operating (revenue, expenses)</a:t>
            </a:r>
          </a:p>
          <a:p>
            <a:pPr>
              <a:spcAft>
                <a:spcPts val="300"/>
              </a:spcAft>
            </a:pPr>
            <a:r>
              <a:rPr lang="en-CA" dirty="0"/>
              <a:t>Investing</a:t>
            </a:r>
          </a:p>
          <a:p>
            <a:pPr>
              <a:spcAft>
                <a:spcPts val="300"/>
              </a:spcAft>
            </a:pPr>
            <a:r>
              <a:rPr lang="en-CA" dirty="0"/>
              <a:t>Financing, repayment</a:t>
            </a:r>
          </a:p>
        </p:txBody>
      </p:sp>
      <p:pic>
        <p:nvPicPr>
          <p:cNvPr id="1026" name="Picture 2" descr="Cash Is King In Small Business - Business 2 Community">
            <a:extLst>
              <a:ext uri="{FF2B5EF4-FFF2-40B4-BE49-F238E27FC236}">
                <a16:creationId xmlns:a16="http://schemas.microsoft.com/office/drawing/2014/main" id="{85343AD6-0231-494A-BED7-2B41808C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00" y="3993524"/>
            <a:ext cx="2207692" cy="22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8804C2-9B72-4587-820C-427A7BB3C797}"/>
              </a:ext>
            </a:extLst>
          </p:cNvPr>
          <p:cNvGrpSpPr/>
          <p:nvPr/>
        </p:nvGrpSpPr>
        <p:grpSpPr>
          <a:xfrm>
            <a:off x="588745" y="2065833"/>
            <a:ext cx="2203047" cy="1927691"/>
            <a:chOff x="6589661" y="2403986"/>
            <a:chExt cx="2203047" cy="1927691"/>
          </a:xfrm>
          <a:solidFill>
            <a:schemeClr val="bg2">
              <a:lumMod val="1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CBB471-D52E-483F-A01F-9560410357C6}"/>
                </a:ext>
              </a:extLst>
            </p:cNvPr>
            <p:cNvSpPr/>
            <p:nvPr/>
          </p:nvSpPr>
          <p:spPr>
            <a:xfrm>
              <a:off x="6589661" y="2403986"/>
              <a:ext cx="2203047" cy="1927691"/>
            </a:xfrm>
            <a:prstGeom prst="rect">
              <a:avLst/>
            </a:prstGeom>
            <a:solidFill>
              <a:srgbClr val="B08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397F6F-5C7B-4F49-A7C5-F09AAC126F0F}"/>
                </a:ext>
              </a:extLst>
            </p:cNvPr>
            <p:cNvSpPr txBox="1"/>
            <p:nvPr/>
          </p:nvSpPr>
          <p:spPr>
            <a:xfrm>
              <a:off x="6657125" y="3236276"/>
              <a:ext cx="20634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Understanding Cash Flow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Click </a:t>
              </a:r>
              <a:r>
                <a:rPr kumimoji="0" lang="en-CA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here</a:t>
              </a:r>
              <a:r>
                <a:rPr kumimoji="0" lang="en-CA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.</a:t>
              </a:r>
            </a:p>
          </p:txBody>
        </p:sp>
        <p:pic>
          <p:nvPicPr>
            <p:cNvPr id="8" name="Graphic 7" descr="Video camera with solid fill">
              <a:extLst>
                <a:ext uri="{FF2B5EF4-FFF2-40B4-BE49-F238E27FC236}">
                  <a16:creationId xmlns:a16="http://schemas.microsoft.com/office/drawing/2014/main" id="{FAF91732-7778-48A0-9293-A924F967E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98468" y="2526219"/>
              <a:ext cx="780791" cy="780791"/>
            </a:xfrm>
            <a:prstGeom prst="rect">
              <a:avLst/>
            </a:prstGeom>
          </p:spPr>
        </p:pic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DFAA28-B478-4290-A180-E906E6828161}"/>
              </a:ext>
            </a:extLst>
          </p:cNvPr>
          <p:cNvSpPr/>
          <p:nvPr/>
        </p:nvSpPr>
        <p:spPr>
          <a:xfrm>
            <a:off x="3487582" y="5713496"/>
            <a:ext cx="4668570" cy="975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An example of the importance of cash flow in your personal life?</a:t>
            </a:r>
          </a:p>
        </p:txBody>
      </p:sp>
    </p:spTree>
    <p:extLst>
      <p:ext uri="{BB962C8B-B14F-4D97-AF65-F5344CB8AC3E}">
        <p14:creationId xmlns:p14="http://schemas.microsoft.com/office/powerpoint/2010/main" val="161372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AE14-CB27-4C1E-B316-D361598B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Homework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B8C6-9930-448E-9060-14F48B9D5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8004"/>
            <a:ext cx="7989752" cy="1478757"/>
          </a:xfrm>
        </p:spPr>
        <p:txBody>
          <a:bodyPr anchor="t">
            <a:normAutofit/>
          </a:bodyPr>
          <a:lstStyle/>
          <a:p>
            <a:r>
              <a:rPr lang="en-CA" sz="2000" dirty="0"/>
              <a:t>Readings (and other material) for next module as listed in Course Overview</a:t>
            </a:r>
          </a:p>
          <a:p>
            <a:r>
              <a:rPr lang="en-CA" sz="2000" dirty="0"/>
              <a:t>Project Outline</a:t>
            </a:r>
          </a:p>
        </p:txBody>
      </p:sp>
    </p:spTree>
    <p:extLst>
      <p:ext uri="{BB962C8B-B14F-4D97-AF65-F5344CB8AC3E}">
        <p14:creationId xmlns:p14="http://schemas.microsoft.com/office/powerpoint/2010/main" val="1991348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C0D3-067E-4072-A1E3-3068FE02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6B80-65A4-4C19-85B6-5FCFA86F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CA" dirty="0"/>
              <a:t>Project Management Institute (2017).  </a:t>
            </a:r>
            <a:r>
              <a:rPr lang="en-CA" i="1" dirty="0"/>
              <a:t>A Guide to the Project Management Body of Knowledge (Sixth Edition). </a:t>
            </a:r>
            <a:endParaRPr lang="en-CA" dirty="0"/>
          </a:p>
          <a:p>
            <a:r>
              <a:rPr lang="en-CA" dirty="0"/>
              <a:t>Kerzner, Harold (2017). </a:t>
            </a:r>
            <a:r>
              <a:rPr lang="en-CA" i="1" dirty="0"/>
              <a:t>Project Management, Twelfth Edition.</a:t>
            </a:r>
          </a:p>
          <a:p>
            <a:r>
              <a:rPr lang="en-CA" dirty="0"/>
              <a:t>Watts, A. (2014). </a:t>
            </a:r>
            <a:r>
              <a:rPr lang="en-CA" i="1" dirty="0"/>
              <a:t>Project Management.</a:t>
            </a:r>
            <a:r>
              <a:rPr lang="en-CA" dirty="0"/>
              <a:t>  Victoria, B.C.:</a:t>
            </a:r>
            <a:r>
              <a:rPr lang="en-CA" dirty="0" err="1"/>
              <a:t>BCcampus</a:t>
            </a:r>
            <a:r>
              <a:rPr lang="en-CA" dirty="0"/>
              <a:t>.  Retrieved from https://opentextbc.ca/projectmanagement/.</a:t>
            </a:r>
          </a:p>
        </p:txBody>
      </p:sp>
    </p:spTree>
    <p:extLst>
      <p:ext uri="{BB962C8B-B14F-4D97-AF65-F5344CB8AC3E}">
        <p14:creationId xmlns:p14="http://schemas.microsoft.com/office/powerpoint/2010/main" val="7617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A2B301-EB05-4218-85A8-E3F6B7BD7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82" t="27448" r="65499" b="26183"/>
          <a:stretch/>
        </p:blipFill>
        <p:spPr>
          <a:xfrm>
            <a:off x="3893270" y="1885362"/>
            <a:ext cx="5250730" cy="3800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D643FD-4B5F-45AE-9D47-E7EECF8D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Projects, programs and portfolios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8BAC-E182-4E90-96D0-86761419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8" y="1885362"/>
            <a:ext cx="3940404" cy="487365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 b="1" dirty="0"/>
              <a:t>Program: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A </a:t>
            </a:r>
            <a:r>
              <a:rPr lang="en-US" sz="2100" u="sng" dirty="0"/>
              <a:t>group of projects</a:t>
            </a:r>
            <a:r>
              <a:rPr lang="en-US" sz="2100" dirty="0"/>
              <a:t> managed in a coordinated way to obtain benefits and control not available from managing them individually.</a:t>
            </a:r>
            <a:endParaRPr lang="en-CA" sz="21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 b="1" dirty="0"/>
              <a:t>Portfolio: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Portfolio is a </a:t>
            </a:r>
            <a:r>
              <a:rPr lang="en-US" sz="2100" u="sng" dirty="0"/>
              <a:t>collection of programs and projects</a:t>
            </a:r>
            <a:r>
              <a:rPr lang="en-US" sz="2100" dirty="0"/>
              <a:t> grouped together to manage them efficiently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Portfolio management is about making the right investments for the organization to maximize return on investment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91C55-4855-4DB2-AF01-62AB61647A48}"/>
              </a:ext>
            </a:extLst>
          </p:cNvPr>
          <p:cNvSpPr/>
          <p:nvPr/>
        </p:nvSpPr>
        <p:spPr>
          <a:xfrm>
            <a:off x="6817558" y="6108569"/>
            <a:ext cx="2507530" cy="65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61EF49-F57F-420A-B340-1BC63EDE9B02}"/>
              </a:ext>
            </a:extLst>
          </p:cNvPr>
          <p:cNvGrpSpPr/>
          <p:nvPr/>
        </p:nvGrpSpPr>
        <p:grpSpPr>
          <a:xfrm>
            <a:off x="3959257" y="4788371"/>
            <a:ext cx="4611688" cy="1970649"/>
            <a:chOff x="3959257" y="4788371"/>
            <a:chExt cx="4611688" cy="197064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2D3C32-5873-4571-987F-FBFCCD04DB41}"/>
                </a:ext>
              </a:extLst>
            </p:cNvPr>
            <p:cNvSpPr/>
            <p:nvPr/>
          </p:nvSpPr>
          <p:spPr>
            <a:xfrm>
              <a:off x="4392891" y="5685716"/>
              <a:ext cx="4178054" cy="107330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Note that one project is directly under a portfolio (but most projects are usually under programs)</a:t>
              </a:r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BDF50013-68F2-4109-9694-71BF3A2016B2}"/>
                </a:ext>
              </a:extLst>
            </p:cNvPr>
            <p:cNvSpPr/>
            <p:nvPr/>
          </p:nvSpPr>
          <p:spPr>
            <a:xfrm>
              <a:off x="4444738" y="5795468"/>
              <a:ext cx="254524" cy="235670"/>
            </a:xfrm>
            <a:prstGeom prst="star5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16A2B8CF-0B50-463E-8AC9-E5C3E7B6CD9F}"/>
                </a:ext>
              </a:extLst>
            </p:cNvPr>
            <p:cNvSpPr/>
            <p:nvPr/>
          </p:nvSpPr>
          <p:spPr>
            <a:xfrm>
              <a:off x="3959257" y="4788371"/>
              <a:ext cx="254524" cy="235670"/>
            </a:xfrm>
            <a:prstGeom prst="star5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1262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8AA5-82B4-40B2-AB89-E9421D84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51E212-B5A4-4EB6-BE3D-343A890A9785}"/>
              </a:ext>
            </a:extLst>
          </p:cNvPr>
          <p:cNvGrpSpPr/>
          <p:nvPr/>
        </p:nvGrpSpPr>
        <p:grpSpPr>
          <a:xfrm>
            <a:off x="978409" y="1985610"/>
            <a:ext cx="6676156" cy="4160666"/>
            <a:chOff x="-1" y="1806501"/>
            <a:chExt cx="5976595" cy="3620368"/>
          </a:xfrm>
        </p:grpSpPr>
        <p:pic>
          <p:nvPicPr>
            <p:cNvPr id="4" name="Picture 2" descr="Image result for project portfolio program example">
              <a:extLst>
                <a:ext uri="{FF2B5EF4-FFF2-40B4-BE49-F238E27FC236}">
                  <a16:creationId xmlns:a16="http://schemas.microsoft.com/office/drawing/2014/main" id="{58062874-E90F-4106-9439-9DF94A3F8F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3" t="15956" r="8866" b="2760"/>
            <a:stretch/>
          </p:blipFill>
          <p:spPr bwMode="auto">
            <a:xfrm>
              <a:off x="235669" y="2004539"/>
              <a:ext cx="5740925" cy="3147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E52331-8A76-492B-B1FE-439B610D45D8}"/>
                </a:ext>
              </a:extLst>
            </p:cNvPr>
            <p:cNvSpPr/>
            <p:nvPr/>
          </p:nvSpPr>
          <p:spPr>
            <a:xfrm>
              <a:off x="-1" y="1806501"/>
              <a:ext cx="3459637" cy="550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DCB094-6857-4573-ABD9-47274A603B04}"/>
                </a:ext>
              </a:extLst>
            </p:cNvPr>
            <p:cNvSpPr/>
            <p:nvPr/>
          </p:nvSpPr>
          <p:spPr>
            <a:xfrm>
              <a:off x="0" y="4876707"/>
              <a:ext cx="3459637" cy="550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9" name="Graphic 8" descr="Airplane with solid fill">
            <a:extLst>
              <a:ext uri="{FF2B5EF4-FFF2-40B4-BE49-F238E27FC236}">
                <a16:creationId xmlns:a16="http://schemas.microsoft.com/office/drawing/2014/main" id="{4374F249-1EC5-4020-9421-1D708D04A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969620">
            <a:off x="1415425" y="4413886"/>
            <a:ext cx="1089895" cy="10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4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CE1936-CD06-4A80-988C-F2C16B46573F}"/>
              </a:ext>
            </a:extLst>
          </p:cNvPr>
          <p:cNvSpPr/>
          <p:nvPr/>
        </p:nvSpPr>
        <p:spPr>
          <a:xfrm>
            <a:off x="6817558" y="6108569"/>
            <a:ext cx="2507530" cy="650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C32BE-2063-4B25-9726-0E60DD9F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management office (</a:t>
            </a:r>
            <a:r>
              <a:rPr lang="en-CA" dirty="0" err="1"/>
              <a:t>pmo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36EB-D718-4288-8115-A64C38AB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2958" y="1997705"/>
            <a:ext cx="5595053" cy="3381474"/>
          </a:xfrm>
        </p:spPr>
        <p:txBody>
          <a:bodyPr anchor="t">
            <a:normAutofit/>
          </a:bodyPr>
          <a:lstStyle/>
          <a:p>
            <a:r>
              <a:rPr lang="en-US" dirty="0"/>
              <a:t>Centralized management of projects</a:t>
            </a:r>
          </a:p>
          <a:p>
            <a:r>
              <a:rPr lang="en-US" dirty="0"/>
              <a:t>Standardization: methodology, templates, processes</a:t>
            </a:r>
          </a:p>
          <a:p>
            <a:r>
              <a:rPr lang="en-US" dirty="0"/>
              <a:t>Training, mentoring</a:t>
            </a:r>
          </a:p>
          <a:p>
            <a:r>
              <a:rPr lang="en-US" dirty="0"/>
              <a:t>Resource management</a:t>
            </a:r>
          </a:p>
          <a:p>
            <a:r>
              <a:rPr lang="en-US" dirty="0"/>
              <a:t>Reporting</a:t>
            </a:r>
            <a:endParaRPr lang="en-CA" dirty="0"/>
          </a:p>
        </p:txBody>
      </p:sp>
      <p:pic>
        <p:nvPicPr>
          <p:cNvPr id="9218" name="Picture 2" descr="PMO goals diagram">
            <a:extLst>
              <a:ext uri="{FF2B5EF4-FFF2-40B4-BE49-F238E27FC236}">
                <a16:creationId xmlns:a16="http://schemas.microsoft.com/office/drawing/2014/main" id="{709AF9A3-5087-4FAD-B35A-6868F6DC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7" y="2075343"/>
            <a:ext cx="2868684" cy="286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F05F9C5-754D-4A2A-82E5-23186A2844F8}"/>
              </a:ext>
            </a:extLst>
          </p:cNvPr>
          <p:cNvGrpSpPr/>
          <p:nvPr/>
        </p:nvGrpSpPr>
        <p:grpSpPr>
          <a:xfrm>
            <a:off x="3482958" y="4874372"/>
            <a:ext cx="5109823" cy="1739004"/>
            <a:chOff x="2799269" y="4961612"/>
            <a:chExt cx="5109823" cy="17390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EEDEDA-E6E1-472F-ABDD-2AEF59FDC3C0}"/>
                </a:ext>
              </a:extLst>
            </p:cNvPr>
            <p:cNvSpPr/>
            <p:nvPr/>
          </p:nvSpPr>
          <p:spPr>
            <a:xfrm>
              <a:off x="2799269" y="4961612"/>
              <a:ext cx="2262928" cy="17390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4DC76A-97C2-4311-B00A-ADAB8AE7D8CF}"/>
                </a:ext>
              </a:extLst>
            </p:cNvPr>
            <p:cNvSpPr txBox="1"/>
            <p:nvPr/>
          </p:nvSpPr>
          <p:spPr>
            <a:xfrm>
              <a:off x="3008889" y="5919876"/>
              <a:ext cx="20634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BC Hydro – PMO of the Year.  Click 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here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.</a:t>
              </a:r>
            </a:p>
          </p:txBody>
        </p:sp>
        <p:pic>
          <p:nvPicPr>
            <p:cNvPr id="7" name="Graphic 6" descr="Video camera with solid fill">
              <a:extLst>
                <a:ext uri="{FF2B5EF4-FFF2-40B4-BE49-F238E27FC236}">
                  <a16:creationId xmlns:a16="http://schemas.microsoft.com/office/drawing/2014/main" id="{98F3D409-0A1B-444E-A2CA-2E072F189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73533" y="5018862"/>
              <a:ext cx="914400" cy="914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0FC2EA-9F3B-4600-B8DE-5B2EF0FD2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2197" y="4961612"/>
              <a:ext cx="2846895" cy="1739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12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9DFB-3E23-4859-9301-92868037D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96" y="1981268"/>
            <a:ext cx="2646718" cy="1934422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Ultimate goal of any  PMO and OPM is  success completion of projects and delivery of benefits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7DC10-A456-4B50-9D4E-2C2FB791F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9" t="15837" r="66570" b="24480"/>
          <a:stretch/>
        </p:blipFill>
        <p:spPr>
          <a:xfrm>
            <a:off x="2957803" y="206068"/>
            <a:ext cx="6186197" cy="66519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5F4D01-0047-440E-871F-5CC6837A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08" y="457537"/>
            <a:ext cx="2846895" cy="127699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2400" dirty="0"/>
              <a:t>Organizational project management (OPM)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A2537-D890-E84C-8B58-403D26D72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9" t="66119" r="66570" b="25230"/>
          <a:stretch/>
        </p:blipFill>
        <p:spPr>
          <a:xfrm>
            <a:off x="-22819" y="4162426"/>
            <a:ext cx="9166819" cy="14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0A73AE-EB65-4A49-ADFC-606563B43D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58524" r="70117" b="20921"/>
          <a:stretch/>
        </p:blipFill>
        <p:spPr>
          <a:xfrm>
            <a:off x="0" y="275676"/>
            <a:ext cx="3152692" cy="1486998"/>
          </a:xfrm>
          <a:prstGeom prst="round1Rect">
            <a:avLst>
              <a:gd name="adj" fmla="val 33962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61DC1E-5EF5-41EF-8569-995685730A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78"/>
          <a:stretch/>
        </p:blipFill>
        <p:spPr>
          <a:xfrm>
            <a:off x="3374405" y="259607"/>
            <a:ext cx="5438774" cy="60473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1101C8-A7D8-4B0D-B0AC-E704F503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36" y="2467275"/>
            <a:ext cx="4009306" cy="377330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CA" sz="2100" dirty="0"/>
              <a:t>The path from corporate mission statement to selection of projects.</a:t>
            </a:r>
          </a:p>
          <a:p>
            <a:pPr marL="0" indent="0">
              <a:buNone/>
            </a:pPr>
            <a:r>
              <a:rPr lang="en-CA" sz="2100" dirty="0"/>
              <a:t>In other words, corporate strategy and change is </a:t>
            </a:r>
            <a:r>
              <a:rPr lang="en-CA" sz="2100" b="1" dirty="0"/>
              <a:t>implemented primarily through projects.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FDF51B-E133-4AF3-AF78-E06453A7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67" y="496532"/>
            <a:ext cx="2904958" cy="1083329"/>
          </a:xfrm>
        </p:spPr>
        <p:txBody>
          <a:bodyPr>
            <a:normAutofit fontScale="90000"/>
          </a:bodyPr>
          <a:lstStyle/>
          <a:p>
            <a:r>
              <a:rPr lang="en-CA" dirty="0"/>
              <a:t>Strategy implementation</a:t>
            </a:r>
          </a:p>
        </p:txBody>
      </p:sp>
      <p:pic>
        <p:nvPicPr>
          <p:cNvPr id="17" name="Content Placeholder 18">
            <a:extLst>
              <a:ext uri="{FF2B5EF4-FFF2-40B4-BE49-F238E27FC236}">
                <a16:creationId xmlns:a16="http://schemas.microsoft.com/office/drawing/2014/main" id="{101DC1FC-D7CA-44D4-A3DE-0BF5AD80C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959" y="4675559"/>
            <a:ext cx="2203041" cy="166457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05664F3-5FD9-45D3-AC7D-4DB4C210A162}"/>
              </a:ext>
            </a:extLst>
          </p:cNvPr>
          <p:cNvGrpSpPr/>
          <p:nvPr/>
        </p:nvGrpSpPr>
        <p:grpSpPr>
          <a:xfrm>
            <a:off x="341668" y="4675559"/>
            <a:ext cx="2203047" cy="1664579"/>
            <a:chOff x="6587345" y="2482759"/>
            <a:chExt cx="2203047" cy="166457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AF77FF-C8AB-4862-81C2-2131D21E3CFF}"/>
                </a:ext>
              </a:extLst>
            </p:cNvPr>
            <p:cNvSpPr/>
            <p:nvPr/>
          </p:nvSpPr>
          <p:spPr>
            <a:xfrm>
              <a:off x="6587345" y="2482759"/>
              <a:ext cx="2203047" cy="16645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DF1AC-FF9D-416F-813D-24E0D271D546}"/>
                </a:ext>
              </a:extLst>
            </p:cNvPr>
            <p:cNvSpPr txBox="1"/>
            <p:nvPr/>
          </p:nvSpPr>
          <p:spPr>
            <a:xfrm>
              <a:off x="6657127" y="3275246"/>
              <a:ext cx="2063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A government’s vision driving their projects.  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Click 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here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.</a:t>
              </a:r>
            </a:p>
          </p:txBody>
        </p:sp>
        <p:pic>
          <p:nvPicPr>
            <p:cNvPr id="21" name="Graphic 20" descr="Video camera with solid fill">
              <a:extLst>
                <a:ext uri="{FF2B5EF4-FFF2-40B4-BE49-F238E27FC236}">
                  <a16:creationId xmlns:a16="http://schemas.microsoft.com/office/drawing/2014/main" id="{4DD47D25-D9CE-46DF-908F-A60EFBA64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90066" y="2534257"/>
              <a:ext cx="780791" cy="780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22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1C830D5-1AC6-4894-9D48-B7365E12473F}"/>
              </a:ext>
            </a:extLst>
          </p:cNvPr>
          <p:cNvGrpSpPr/>
          <p:nvPr/>
        </p:nvGrpSpPr>
        <p:grpSpPr>
          <a:xfrm>
            <a:off x="4526825" y="4363631"/>
            <a:ext cx="3905250" cy="1676399"/>
            <a:chOff x="4234195" y="4343088"/>
            <a:chExt cx="3905250" cy="167639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8613FF1-9D77-4E97-9076-0A1212E89BA4}"/>
                </a:ext>
              </a:extLst>
            </p:cNvPr>
            <p:cNvSpPr/>
            <p:nvPr/>
          </p:nvSpPr>
          <p:spPr>
            <a:xfrm>
              <a:off x="4234195" y="4343088"/>
              <a:ext cx="3905250" cy="167639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  <a:hlinkClick r:id="rId2"/>
                </a:rPr>
                <a:t>About saying “no” to projects</a:t>
              </a:r>
              <a:endPara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pic>
          <p:nvPicPr>
            <p:cNvPr id="8" name="Graphic 7" descr="Video camera with solid fill">
              <a:extLst>
                <a:ext uri="{FF2B5EF4-FFF2-40B4-BE49-F238E27FC236}">
                  <a16:creationId xmlns:a16="http://schemas.microsoft.com/office/drawing/2014/main" id="{BFCA78DA-0197-40E2-B40B-E38C5F98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50730" y="5105087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3B4EE3-F382-4EAF-8B1F-CFBF8721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5FB9-8CB5-43C2-AAD6-8318C1508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5444"/>
            <a:ext cx="8281454" cy="2220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Why go through process of project selection?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Organizations end up doing too many projects….that are “all” considered “high” priority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Taking on too many projects often results in project running late, over budget, and not delivering the promised goods or services</a:t>
            </a:r>
            <a:endParaRPr lang="en-CA" sz="2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B98CB6-CF32-4F33-8586-8D17A4DE6555}"/>
              </a:ext>
            </a:extLst>
          </p:cNvPr>
          <p:cNvSpPr/>
          <p:nvPr/>
        </p:nvSpPr>
        <p:spPr>
          <a:xfrm>
            <a:off x="1106065" y="4363631"/>
            <a:ext cx="3905250" cy="170687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Resources, funding, people’s energy, and executive attention are </a:t>
            </a:r>
            <a:r>
              <a:rPr kumimoji="0" lang="en-CA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finite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070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B950-55A1-4E54-9717-FD6A09F3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Understanding the reasoning behind projects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0DB8-4DDB-4CC9-A0FD-B814AEBD4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31" y="1861457"/>
            <a:ext cx="7821128" cy="2329734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Before we get into the project selection process…..</a:t>
            </a:r>
          </a:p>
          <a:p>
            <a:pPr marL="0" indent="0">
              <a:buNone/>
            </a:pPr>
            <a:r>
              <a:rPr lang="en-US" dirty="0"/>
              <a:t>As a project manager, you may or may not be involved with the feasibility or benefit-to-cost analysis (sometimes called a cost benefit analysis).</a:t>
            </a:r>
          </a:p>
          <a:p>
            <a:pPr marL="0" indent="0">
              <a:buNone/>
            </a:pPr>
            <a:r>
              <a:rPr lang="en-CA" sz="2800" b="1" dirty="0">
                <a:solidFill>
                  <a:srgbClr val="FF0000"/>
                </a:solidFill>
              </a:rPr>
              <a:t>Note</a:t>
            </a:r>
            <a:r>
              <a:rPr lang="en-CA" sz="2800" dirty="0"/>
              <a:t>: Cost-Benefit Analysis, CBA is the same thing as a Benefit/Cost Analysis BCA. The terms are used interchangeably in industry, but both typically use a </a:t>
            </a:r>
            <a:r>
              <a:rPr lang="en-CA" sz="2800" b="1" dirty="0">
                <a:solidFill>
                  <a:srgbClr val="FF0000"/>
                </a:solidFill>
              </a:rPr>
              <a:t>Benefit Cost </a:t>
            </a:r>
            <a:r>
              <a:rPr lang="en-CA" sz="2800" b="1" u="sng" dirty="0">
                <a:solidFill>
                  <a:srgbClr val="FF0000"/>
                </a:solidFill>
              </a:rPr>
              <a:t>Ratio</a:t>
            </a:r>
            <a:r>
              <a:rPr lang="en-CA" sz="2800" b="1" dirty="0">
                <a:solidFill>
                  <a:srgbClr val="FF0000"/>
                </a:solidFill>
              </a:rPr>
              <a:t> BC</a:t>
            </a:r>
            <a:r>
              <a:rPr lang="en-CA" sz="2800" b="1" u="sng" dirty="0">
                <a:solidFill>
                  <a:srgbClr val="FF0000"/>
                </a:solidFill>
              </a:rPr>
              <a:t>R</a:t>
            </a:r>
            <a:r>
              <a:rPr lang="en-CA" sz="2800" b="1" dirty="0">
                <a:solidFill>
                  <a:srgbClr val="FF0000"/>
                </a:solidFill>
              </a:rPr>
              <a:t> where the benefits are the numerator and the costs are the denominator </a:t>
            </a:r>
            <a:r>
              <a:rPr lang="en-CA" sz="2800" dirty="0"/>
              <a:t>-- make sure you don’t reverse them.</a:t>
            </a:r>
            <a:endParaRPr lang="en-US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73E763-EA1B-4245-A6BD-238B34B19F1D}"/>
              </a:ext>
            </a:extLst>
          </p:cNvPr>
          <p:cNvGrpSpPr/>
          <p:nvPr/>
        </p:nvGrpSpPr>
        <p:grpSpPr>
          <a:xfrm>
            <a:off x="6129484" y="4516926"/>
            <a:ext cx="2272836" cy="1664579"/>
            <a:chOff x="6587345" y="2482759"/>
            <a:chExt cx="2272836" cy="166457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F12EB5-F61A-44E4-B16D-17A52CF19469}"/>
                </a:ext>
              </a:extLst>
            </p:cNvPr>
            <p:cNvSpPr/>
            <p:nvPr/>
          </p:nvSpPr>
          <p:spPr>
            <a:xfrm>
              <a:off x="6587345" y="2482759"/>
              <a:ext cx="2203047" cy="1664579"/>
            </a:xfrm>
            <a:prstGeom prst="rect">
              <a:avLst/>
            </a:prstGeom>
            <a:solidFill>
              <a:srgbClr val="B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431DE3-D221-42DD-9421-544450273E1C}"/>
                </a:ext>
              </a:extLst>
            </p:cNvPr>
            <p:cNvSpPr txBox="1"/>
            <p:nvPr/>
          </p:nvSpPr>
          <p:spPr>
            <a:xfrm>
              <a:off x="6587345" y="3504619"/>
              <a:ext cx="2272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Article: </a:t>
              </a: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Click </a:t>
              </a: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here</a:t>
              </a: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.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C4EAC0-B95A-4835-ADAC-37857BEE6DB8}"/>
              </a:ext>
            </a:extLst>
          </p:cNvPr>
          <p:cNvSpPr txBox="1">
            <a:spLocks/>
          </p:cNvSpPr>
          <p:nvPr/>
        </p:nvSpPr>
        <p:spPr>
          <a:xfrm>
            <a:off x="676031" y="4527086"/>
            <a:ext cx="7635847" cy="1654419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D3D3D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1" name="Graphic 10" descr="Newspaper with solid fill">
            <a:extLst>
              <a:ext uri="{FF2B5EF4-FFF2-40B4-BE49-F238E27FC236}">
                <a16:creationId xmlns:a16="http://schemas.microsoft.com/office/drawing/2014/main" id="{0866491F-24E3-4C6C-A398-2718C2F15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8702" y="4688601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81345B8-48E8-4DE3-95DE-F29AEA39ECE9}"/>
              </a:ext>
            </a:extLst>
          </p:cNvPr>
          <p:cNvSpPr/>
          <p:nvPr/>
        </p:nvSpPr>
        <p:spPr>
          <a:xfrm>
            <a:off x="4248779" y="4516926"/>
            <a:ext cx="1882036" cy="16645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WHY?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EB04E-1002-4A49-A7EA-E398EB520FEE}"/>
              </a:ext>
            </a:extLst>
          </p:cNvPr>
          <p:cNvSpPr txBox="1"/>
          <p:nvPr/>
        </p:nvSpPr>
        <p:spPr>
          <a:xfrm>
            <a:off x="782320" y="4612095"/>
            <a:ext cx="33966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You still need to know and understand the process, and how/why the project was selected to proceed.</a:t>
            </a:r>
          </a:p>
        </p:txBody>
      </p:sp>
    </p:spTree>
    <p:extLst>
      <p:ext uri="{BB962C8B-B14F-4D97-AF65-F5344CB8AC3E}">
        <p14:creationId xmlns:p14="http://schemas.microsoft.com/office/powerpoint/2010/main" val="11360632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00000"/>
      </a:accent1>
      <a:accent2>
        <a:srgbClr val="BFBFBF"/>
      </a:accent2>
      <a:accent3>
        <a:srgbClr val="84A3DD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bg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11639</TotalTime>
  <Words>1593</Words>
  <Application>Microsoft Office PowerPoint</Application>
  <PresentationFormat>On-screen Show (4:3)</PresentationFormat>
  <Paragraphs>224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Times New Roman</vt:lpstr>
      <vt:lpstr>Wingdings 2</vt:lpstr>
      <vt:lpstr>Dividend</vt:lpstr>
      <vt:lpstr>Module 6 program and portfolio management</vt:lpstr>
      <vt:lpstr>Module agenda</vt:lpstr>
      <vt:lpstr>Projects, programs and portfolios</vt:lpstr>
      <vt:lpstr>example</vt:lpstr>
      <vt:lpstr>Project management office (pmo)</vt:lpstr>
      <vt:lpstr>Organizational project management (OPM)</vt:lpstr>
      <vt:lpstr>Strategy implementation</vt:lpstr>
      <vt:lpstr>Project selection</vt:lpstr>
      <vt:lpstr>Understanding the reasoning behind projects selected</vt:lpstr>
      <vt:lpstr>Understanding the reasoning behind projects selected</vt:lpstr>
      <vt:lpstr>Let’s consider potential projects from the perspective of a home owner</vt:lpstr>
      <vt:lpstr>Project selection process</vt:lpstr>
      <vt:lpstr>Project selection – comparing options</vt:lpstr>
      <vt:lpstr>Feasibility study</vt:lpstr>
      <vt:lpstr>Feasibility study - Exercise</vt:lpstr>
      <vt:lpstr>Project selection process</vt:lpstr>
      <vt:lpstr> Time value of money</vt:lpstr>
      <vt:lpstr>present value and future value</vt:lpstr>
      <vt:lpstr>Present value and future value examples</vt:lpstr>
      <vt:lpstr>Present value and future value examples</vt:lpstr>
      <vt:lpstr>Present value and future value examples</vt:lpstr>
      <vt:lpstr>cash flow</vt:lpstr>
      <vt:lpstr>Homework and evaluations</vt:lpstr>
      <vt:lpstr>references</vt:lpstr>
    </vt:vector>
  </TitlesOfParts>
  <Company>Fanshawe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 6084 Project management</dc:title>
  <dc:creator>Brookes, Robert</dc:creator>
  <cp:lastModifiedBy>Liyanage, Gihan Shamike</cp:lastModifiedBy>
  <cp:revision>229</cp:revision>
  <cp:lastPrinted>2020-12-28T21:41:29Z</cp:lastPrinted>
  <dcterms:created xsi:type="dcterms:W3CDTF">2018-08-19T17:39:37Z</dcterms:created>
  <dcterms:modified xsi:type="dcterms:W3CDTF">2023-11-03T18:01:04Z</dcterms:modified>
</cp:coreProperties>
</file>