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38"/>
  </p:notesMasterIdLst>
  <p:sldIdLst>
    <p:sldId id="256" r:id="rId5"/>
    <p:sldId id="267" r:id="rId6"/>
    <p:sldId id="359" r:id="rId7"/>
    <p:sldId id="357" r:id="rId8"/>
    <p:sldId id="375" r:id="rId9"/>
    <p:sldId id="356" r:id="rId10"/>
    <p:sldId id="376" r:id="rId11"/>
    <p:sldId id="379" r:id="rId12"/>
    <p:sldId id="380" r:id="rId13"/>
    <p:sldId id="390" r:id="rId14"/>
    <p:sldId id="382" r:id="rId15"/>
    <p:sldId id="383" r:id="rId16"/>
    <p:sldId id="392" r:id="rId17"/>
    <p:sldId id="391" r:id="rId18"/>
    <p:sldId id="389" r:id="rId19"/>
    <p:sldId id="355" r:id="rId20"/>
    <p:sldId id="377" r:id="rId21"/>
    <p:sldId id="365" r:id="rId22"/>
    <p:sldId id="362" r:id="rId23"/>
    <p:sldId id="396" r:id="rId24"/>
    <p:sldId id="384" r:id="rId25"/>
    <p:sldId id="393" r:id="rId26"/>
    <p:sldId id="364" r:id="rId27"/>
    <p:sldId id="371" r:id="rId28"/>
    <p:sldId id="363" r:id="rId29"/>
    <p:sldId id="385" r:id="rId30"/>
    <p:sldId id="387" r:id="rId31"/>
    <p:sldId id="388" r:id="rId32"/>
    <p:sldId id="394" r:id="rId33"/>
    <p:sldId id="395" r:id="rId34"/>
    <p:sldId id="378" r:id="rId35"/>
    <p:sldId id="269" r:id="rId36"/>
    <p:sldId id="374" r:id="rId3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00"/>
    <a:srgbClr val="CC0000"/>
    <a:srgbClr val="B08600"/>
    <a:srgbClr val="B40000"/>
    <a:srgbClr val="A94B17"/>
    <a:srgbClr val="FFFFFF"/>
    <a:srgbClr val="000000"/>
    <a:srgbClr val="8A0000"/>
    <a:srgbClr val="1F3C6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451" autoAdjust="0"/>
    <p:restoredTop sz="96010" autoAdjust="0"/>
  </p:normalViewPr>
  <p:slideViewPr>
    <p:cSldViewPr snapToGrid="0">
      <p:cViewPr varScale="1">
        <p:scale>
          <a:sx n="111" d="100"/>
          <a:sy n="111" d="100"/>
        </p:scale>
        <p:origin x="1212" y="96"/>
      </p:cViewPr>
      <p:guideLst/>
    </p:cSldViewPr>
  </p:slideViewPr>
  <p:notesTextViewPr>
    <p:cViewPr>
      <p:scale>
        <a:sx n="3" d="2"/>
        <a:sy n="3" d="2"/>
      </p:scale>
      <p:origin x="0" y="0"/>
    </p:cViewPr>
  </p:notesTextViewPr>
  <p:sorterViewPr>
    <p:cViewPr>
      <p:scale>
        <a:sx n="114" d="100"/>
        <a:sy n="114" d="100"/>
      </p:scale>
      <p:origin x="0" y="-91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7D339-6C68-4736-94F6-2E37775FC065}" type="doc">
      <dgm:prSet loTypeId="urn:microsoft.com/office/officeart/2005/8/layout/process2" loCatId="process" qsTypeId="urn:microsoft.com/office/officeart/2005/8/quickstyle/simple1" qsCatId="simple" csTypeId="urn:microsoft.com/office/officeart/2005/8/colors/accent4_4" csCatId="accent4" phldr="1"/>
      <dgm:spPr/>
    </dgm:pt>
    <dgm:pt modelId="{B688155A-841D-48EA-AF83-241375852A30}">
      <dgm:prSet phldrT="[Text]"/>
      <dgm:spPr/>
      <dgm:t>
        <a:bodyPr/>
        <a:lstStyle/>
        <a:p>
          <a:r>
            <a:rPr lang="en-CA" dirty="0"/>
            <a:t>Project (or projects) being considered</a:t>
          </a:r>
        </a:p>
      </dgm:t>
    </dgm:pt>
    <dgm:pt modelId="{42D073F0-7C15-4820-8B73-E5D4712FFDE3}" type="parTrans" cxnId="{D8E451C5-B802-4E65-AFCA-C683715E58FD}">
      <dgm:prSet/>
      <dgm:spPr/>
      <dgm:t>
        <a:bodyPr/>
        <a:lstStyle/>
        <a:p>
          <a:endParaRPr lang="en-CA"/>
        </a:p>
      </dgm:t>
    </dgm:pt>
    <dgm:pt modelId="{D6370A5C-3066-457E-BF00-A874EE9506FA}" type="sibTrans" cxnId="{D8E451C5-B802-4E65-AFCA-C683715E58FD}">
      <dgm:prSet/>
      <dgm:spPr/>
      <dgm:t>
        <a:bodyPr/>
        <a:lstStyle/>
        <a:p>
          <a:endParaRPr lang="en-CA"/>
        </a:p>
      </dgm:t>
    </dgm:pt>
    <dgm:pt modelId="{F7843F2E-0D7B-491E-9151-1A82F101B6EA}">
      <dgm:prSet phldrT="[Text]"/>
      <dgm:spPr/>
      <dgm:t>
        <a:bodyPr/>
        <a:lstStyle/>
        <a:p>
          <a:r>
            <a:rPr lang="en-CA" dirty="0"/>
            <a:t>Feasibility study</a:t>
          </a:r>
        </a:p>
      </dgm:t>
    </dgm:pt>
    <dgm:pt modelId="{74F601FB-6BFA-465A-AB6E-3A8912FC9649}" type="parTrans" cxnId="{4D3D049F-4FE3-4E19-97AC-A434B5F1D4D1}">
      <dgm:prSet/>
      <dgm:spPr/>
      <dgm:t>
        <a:bodyPr/>
        <a:lstStyle/>
        <a:p>
          <a:endParaRPr lang="en-CA"/>
        </a:p>
      </dgm:t>
    </dgm:pt>
    <dgm:pt modelId="{CB56A4B9-F896-4980-91DE-F013D39A604D}" type="sibTrans" cxnId="{4D3D049F-4FE3-4E19-97AC-A434B5F1D4D1}">
      <dgm:prSet/>
      <dgm:spPr/>
      <dgm:t>
        <a:bodyPr/>
        <a:lstStyle/>
        <a:p>
          <a:endParaRPr lang="en-CA"/>
        </a:p>
      </dgm:t>
    </dgm:pt>
    <dgm:pt modelId="{B1505962-A359-4F84-BADE-7AD7CD93EF9E}">
      <dgm:prSet phldrT="[Text]"/>
      <dgm:spPr/>
      <dgm:t>
        <a:bodyPr/>
        <a:lstStyle/>
        <a:p>
          <a:r>
            <a:rPr lang="en-CA" dirty="0"/>
            <a:t>Benefit-to-cost analysis</a:t>
          </a:r>
        </a:p>
      </dgm:t>
    </dgm:pt>
    <dgm:pt modelId="{5D4685BA-24B0-4C64-8728-CBEF6D81C695}" type="parTrans" cxnId="{A051A7AA-DEEA-4E4A-B00E-A1C1E653FCBC}">
      <dgm:prSet/>
      <dgm:spPr/>
      <dgm:t>
        <a:bodyPr/>
        <a:lstStyle/>
        <a:p>
          <a:endParaRPr lang="en-CA"/>
        </a:p>
      </dgm:t>
    </dgm:pt>
    <dgm:pt modelId="{C0B73CA7-9449-4D29-93E9-EA9986BA7074}" type="sibTrans" cxnId="{A051A7AA-DEEA-4E4A-B00E-A1C1E653FCBC}">
      <dgm:prSet/>
      <dgm:spPr/>
      <dgm:t>
        <a:bodyPr/>
        <a:lstStyle/>
        <a:p>
          <a:endParaRPr lang="en-CA"/>
        </a:p>
      </dgm:t>
    </dgm:pt>
    <dgm:pt modelId="{86650829-2964-4FB5-9484-C4B98BE70289}" type="pres">
      <dgm:prSet presAssocID="{B9E7D339-6C68-4736-94F6-2E37775FC065}" presName="linearFlow" presStyleCnt="0">
        <dgm:presLayoutVars>
          <dgm:resizeHandles val="exact"/>
        </dgm:presLayoutVars>
      </dgm:prSet>
      <dgm:spPr/>
    </dgm:pt>
    <dgm:pt modelId="{9F42B455-E1C9-4F56-B012-D81C0FF8FE71}" type="pres">
      <dgm:prSet presAssocID="{B688155A-841D-48EA-AF83-241375852A30}" presName="node" presStyleLbl="node1" presStyleIdx="0" presStyleCnt="3">
        <dgm:presLayoutVars>
          <dgm:bulletEnabled val="1"/>
        </dgm:presLayoutVars>
      </dgm:prSet>
      <dgm:spPr/>
    </dgm:pt>
    <dgm:pt modelId="{2750AC3C-3610-4A83-93DC-D3627D7FC4D8}" type="pres">
      <dgm:prSet presAssocID="{D6370A5C-3066-457E-BF00-A874EE9506FA}" presName="sibTrans" presStyleLbl="sibTrans2D1" presStyleIdx="0" presStyleCnt="2"/>
      <dgm:spPr/>
    </dgm:pt>
    <dgm:pt modelId="{C8DA6694-BF51-4ED4-A76D-9D1AB4A07323}" type="pres">
      <dgm:prSet presAssocID="{D6370A5C-3066-457E-BF00-A874EE9506FA}" presName="connectorText" presStyleLbl="sibTrans2D1" presStyleIdx="0" presStyleCnt="2"/>
      <dgm:spPr/>
    </dgm:pt>
    <dgm:pt modelId="{5F836CFD-F38D-4D34-8B75-2DB146E56C85}" type="pres">
      <dgm:prSet presAssocID="{F7843F2E-0D7B-491E-9151-1A82F101B6EA}" presName="node" presStyleLbl="node1" presStyleIdx="1" presStyleCnt="3">
        <dgm:presLayoutVars>
          <dgm:bulletEnabled val="1"/>
        </dgm:presLayoutVars>
      </dgm:prSet>
      <dgm:spPr/>
    </dgm:pt>
    <dgm:pt modelId="{52227CF4-BB02-4288-9B7D-0185E2777F34}" type="pres">
      <dgm:prSet presAssocID="{CB56A4B9-F896-4980-91DE-F013D39A604D}" presName="sibTrans" presStyleLbl="sibTrans2D1" presStyleIdx="1" presStyleCnt="2"/>
      <dgm:spPr/>
    </dgm:pt>
    <dgm:pt modelId="{B506A30A-FD9D-4E32-866C-E75BB3BB5CF2}" type="pres">
      <dgm:prSet presAssocID="{CB56A4B9-F896-4980-91DE-F013D39A604D}" presName="connectorText" presStyleLbl="sibTrans2D1" presStyleIdx="1" presStyleCnt="2"/>
      <dgm:spPr/>
    </dgm:pt>
    <dgm:pt modelId="{04C1E72D-1C24-4B53-A491-A9693AAE2ACB}" type="pres">
      <dgm:prSet presAssocID="{B1505962-A359-4F84-BADE-7AD7CD93EF9E}" presName="node" presStyleLbl="node1" presStyleIdx="2" presStyleCnt="3">
        <dgm:presLayoutVars>
          <dgm:bulletEnabled val="1"/>
        </dgm:presLayoutVars>
      </dgm:prSet>
      <dgm:spPr/>
    </dgm:pt>
  </dgm:ptLst>
  <dgm:cxnLst>
    <dgm:cxn modelId="{337B5230-4C75-4F8B-85A8-6F5CFB246FDC}" type="presOf" srcId="{B1505962-A359-4F84-BADE-7AD7CD93EF9E}" destId="{04C1E72D-1C24-4B53-A491-A9693AAE2ACB}" srcOrd="0" destOrd="0" presId="urn:microsoft.com/office/officeart/2005/8/layout/process2"/>
    <dgm:cxn modelId="{152E9E3A-80B5-46E9-93AC-7656D063C110}" type="presOf" srcId="{B688155A-841D-48EA-AF83-241375852A30}" destId="{9F42B455-E1C9-4F56-B012-D81C0FF8FE71}" srcOrd="0" destOrd="0" presId="urn:microsoft.com/office/officeart/2005/8/layout/process2"/>
    <dgm:cxn modelId="{4D3D049F-4FE3-4E19-97AC-A434B5F1D4D1}" srcId="{B9E7D339-6C68-4736-94F6-2E37775FC065}" destId="{F7843F2E-0D7B-491E-9151-1A82F101B6EA}" srcOrd="1" destOrd="0" parTransId="{74F601FB-6BFA-465A-AB6E-3A8912FC9649}" sibTransId="{CB56A4B9-F896-4980-91DE-F013D39A604D}"/>
    <dgm:cxn modelId="{A051A7AA-DEEA-4E4A-B00E-A1C1E653FCBC}" srcId="{B9E7D339-6C68-4736-94F6-2E37775FC065}" destId="{B1505962-A359-4F84-BADE-7AD7CD93EF9E}" srcOrd="2" destOrd="0" parTransId="{5D4685BA-24B0-4C64-8728-CBEF6D81C695}" sibTransId="{C0B73CA7-9449-4D29-93E9-EA9986BA7074}"/>
    <dgm:cxn modelId="{3C0F24B0-5591-49B2-900B-9BCD4403BA32}" type="presOf" srcId="{B9E7D339-6C68-4736-94F6-2E37775FC065}" destId="{86650829-2964-4FB5-9484-C4B98BE70289}" srcOrd="0" destOrd="0" presId="urn:microsoft.com/office/officeart/2005/8/layout/process2"/>
    <dgm:cxn modelId="{D9F942B2-5E25-4E66-BD50-35A4312EAF27}" type="presOf" srcId="{D6370A5C-3066-457E-BF00-A874EE9506FA}" destId="{2750AC3C-3610-4A83-93DC-D3627D7FC4D8}" srcOrd="0" destOrd="0" presId="urn:microsoft.com/office/officeart/2005/8/layout/process2"/>
    <dgm:cxn modelId="{C591ECC0-C52E-4079-BF25-93D1F9B42667}" type="presOf" srcId="{F7843F2E-0D7B-491E-9151-1A82F101B6EA}" destId="{5F836CFD-F38D-4D34-8B75-2DB146E56C85}" srcOrd="0" destOrd="0" presId="urn:microsoft.com/office/officeart/2005/8/layout/process2"/>
    <dgm:cxn modelId="{CFB36FC3-CD58-4E53-9610-A9621BBF5FDD}" type="presOf" srcId="{D6370A5C-3066-457E-BF00-A874EE9506FA}" destId="{C8DA6694-BF51-4ED4-A76D-9D1AB4A07323}" srcOrd="1" destOrd="0" presId="urn:microsoft.com/office/officeart/2005/8/layout/process2"/>
    <dgm:cxn modelId="{D8E451C5-B802-4E65-AFCA-C683715E58FD}" srcId="{B9E7D339-6C68-4736-94F6-2E37775FC065}" destId="{B688155A-841D-48EA-AF83-241375852A30}" srcOrd="0" destOrd="0" parTransId="{42D073F0-7C15-4820-8B73-E5D4712FFDE3}" sibTransId="{D6370A5C-3066-457E-BF00-A874EE9506FA}"/>
    <dgm:cxn modelId="{939617C9-87E9-443C-A34A-3C1CB53664CA}" type="presOf" srcId="{CB56A4B9-F896-4980-91DE-F013D39A604D}" destId="{52227CF4-BB02-4288-9B7D-0185E2777F34}" srcOrd="0" destOrd="0" presId="urn:microsoft.com/office/officeart/2005/8/layout/process2"/>
    <dgm:cxn modelId="{FAE1F5D7-F83E-4AD9-A7D3-161AB97FECB9}" type="presOf" srcId="{CB56A4B9-F896-4980-91DE-F013D39A604D}" destId="{B506A30A-FD9D-4E32-866C-E75BB3BB5CF2}" srcOrd="1" destOrd="0" presId="urn:microsoft.com/office/officeart/2005/8/layout/process2"/>
    <dgm:cxn modelId="{BA669BA6-7B8A-4597-B352-9847B2E2D377}" type="presParOf" srcId="{86650829-2964-4FB5-9484-C4B98BE70289}" destId="{9F42B455-E1C9-4F56-B012-D81C0FF8FE71}" srcOrd="0" destOrd="0" presId="urn:microsoft.com/office/officeart/2005/8/layout/process2"/>
    <dgm:cxn modelId="{A9582F23-1396-417E-8DC6-0FF986115840}" type="presParOf" srcId="{86650829-2964-4FB5-9484-C4B98BE70289}" destId="{2750AC3C-3610-4A83-93DC-D3627D7FC4D8}" srcOrd="1" destOrd="0" presId="urn:microsoft.com/office/officeart/2005/8/layout/process2"/>
    <dgm:cxn modelId="{D67253CD-D7F1-4CB5-802C-B70BFEE726C6}" type="presParOf" srcId="{2750AC3C-3610-4A83-93DC-D3627D7FC4D8}" destId="{C8DA6694-BF51-4ED4-A76D-9D1AB4A07323}" srcOrd="0" destOrd="0" presId="urn:microsoft.com/office/officeart/2005/8/layout/process2"/>
    <dgm:cxn modelId="{CCD4055E-D073-4BEF-9813-BE047124BEBD}" type="presParOf" srcId="{86650829-2964-4FB5-9484-C4B98BE70289}" destId="{5F836CFD-F38D-4D34-8B75-2DB146E56C85}" srcOrd="2" destOrd="0" presId="urn:microsoft.com/office/officeart/2005/8/layout/process2"/>
    <dgm:cxn modelId="{2759E647-D4F7-43B9-BD77-E8BEC07243CE}" type="presParOf" srcId="{86650829-2964-4FB5-9484-C4B98BE70289}" destId="{52227CF4-BB02-4288-9B7D-0185E2777F34}" srcOrd="3" destOrd="0" presId="urn:microsoft.com/office/officeart/2005/8/layout/process2"/>
    <dgm:cxn modelId="{76B0B43D-9972-4130-86E1-BC2ED81C4F69}" type="presParOf" srcId="{52227CF4-BB02-4288-9B7D-0185E2777F34}" destId="{B506A30A-FD9D-4E32-866C-E75BB3BB5CF2}" srcOrd="0" destOrd="0" presId="urn:microsoft.com/office/officeart/2005/8/layout/process2"/>
    <dgm:cxn modelId="{2812CF24-E844-4021-8CD6-3DC5C69A9B4C}" type="presParOf" srcId="{86650829-2964-4FB5-9484-C4B98BE70289}" destId="{04C1E72D-1C24-4B53-A491-A9693AAE2ACB}"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2B455-E1C9-4F56-B012-D81C0FF8FE71}">
      <dsp:nvSpPr>
        <dsp:cNvPr id="0" name=""/>
        <dsp:cNvSpPr/>
      </dsp:nvSpPr>
      <dsp:spPr>
        <a:xfrm>
          <a:off x="731745" y="0"/>
          <a:ext cx="2010755" cy="1117086"/>
        </a:xfrm>
        <a:prstGeom prst="roundRect">
          <a:avLst>
            <a:gd name="adj" fmla="val 10000"/>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t>Project (or projects) being considered</a:t>
          </a:r>
        </a:p>
      </dsp:txBody>
      <dsp:txXfrm>
        <a:off x="764463" y="32718"/>
        <a:ext cx="1945319" cy="1051650"/>
      </dsp:txXfrm>
    </dsp:sp>
    <dsp:sp modelId="{2750AC3C-3610-4A83-93DC-D3627D7FC4D8}">
      <dsp:nvSpPr>
        <dsp:cNvPr id="0" name=""/>
        <dsp:cNvSpPr/>
      </dsp:nvSpPr>
      <dsp:spPr>
        <a:xfrm rot="5400000">
          <a:off x="1527669" y="1145013"/>
          <a:ext cx="418907" cy="502688"/>
        </a:xfrm>
        <a:prstGeom prst="rightArrow">
          <a:avLst>
            <a:gd name="adj1" fmla="val 60000"/>
            <a:gd name="adj2" fmla="val 50000"/>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CA" sz="1800" kern="1200"/>
        </a:p>
      </dsp:txBody>
      <dsp:txXfrm rot="-5400000">
        <a:off x="1586317" y="1186903"/>
        <a:ext cx="301612" cy="293235"/>
      </dsp:txXfrm>
    </dsp:sp>
    <dsp:sp modelId="{5F836CFD-F38D-4D34-8B75-2DB146E56C85}">
      <dsp:nvSpPr>
        <dsp:cNvPr id="0" name=""/>
        <dsp:cNvSpPr/>
      </dsp:nvSpPr>
      <dsp:spPr>
        <a:xfrm>
          <a:off x="731745" y="1675629"/>
          <a:ext cx="2010755" cy="1117086"/>
        </a:xfrm>
        <a:prstGeom prst="roundRect">
          <a:avLst>
            <a:gd name="adj" fmla="val 10000"/>
          </a:avLst>
        </a:prstGeom>
        <a:solidFill>
          <a:schemeClr val="accent4">
            <a:shade val="50000"/>
            <a:hueOff val="29545"/>
            <a:satOff val="1071"/>
            <a:lumOff val="246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t>Feasibility study</a:t>
          </a:r>
        </a:p>
      </dsp:txBody>
      <dsp:txXfrm>
        <a:off x="764463" y="1708347"/>
        <a:ext cx="1945319" cy="1051650"/>
      </dsp:txXfrm>
    </dsp:sp>
    <dsp:sp modelId="{52227CF4-BB02-4288-9B7D-0185E2777F34}">
      <dsp:nvSpPr>
        <dsp:cNvPr id="0" name=""/>
        <dsp:cNvSpPr/>
      </dsp:nvSpPr>
      <dsp:spPr>
        <a:xfrm rot="5400000">
          <a:off x="1527669" y="2820642"/>
          <a:ext cx="418907" cy="502688"/>
        </a:xfrm>
        <a:prstGeom prst="rightArrow">
          <a:avLst>
            <a:gd name="adj1" fmla="val 60000"/>
            <a:gd name="adj2" fmla="val 50000"/>
          </a:avLst>
        </a:prstGeom>
        <a:solidFill>
          <a:schemeClr val="accent4">
            <a:shade val="90000"/>
            <a:hueOff val="46393"/>
            <a:satOff val="-808"/>
            <a:lumOff val="246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CA" sz="1800" kern="1200"/>
        </a:p>
      </dsp:txBody>
      <dsp:txXfrm rot="-5400000">
        <a:off x="1586317" y="2862532"/>
        <a:ext cx="301612" cy="293235"/>
      </dsp:txXfrm>
    </dsp:sp>
    <dsp:sp modelId="{04C1E72D-1C24-4B53-A491-A9693AAE2ACB}">
      <dsp:nvSpPr>
        <dsp:cNvPr id="0" name=""/>
        <dsp:cNvSpPr/>
      </dsp:nvSpPr>
      <dsp:spPr>
        <a:xfrm>
          <a:off x="731745" y="3351258"/>
          <a:ext cx="2010755" cy="1117086"/>
        </a:xfrm>
        <a:prstGeom prst="roundRect">
          <a:avLst>
            <a:gd name="adj" fmla="val 10000"/>
          </a:avLst>
        </a:prstGeom>
        <a:solidFill>
          <a:schemeClr val="accent4">
            <a:shade val="50000"/>
            <a:hueOff val="29545"/>
            <a:satOff val="1071"/>
            <a:lumOff val="246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t>Benefit-to-cost analysis</a:t>
          </a:r>
        </a:p>
      </dsp:txBody>
      <dsp:txXfrm>
        <a:off x="764463" y="3383976"/>
        <a:ext cx="1945319" cy="10516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09A9374-B421-4905-9E02-1AABA4C4A57C}" type="datetimeFigureOut">
              <a:rPr lang="en-CA" smtClean="0"/>
              <a:t>2023-11-03</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6B71E44-4619-441F-B173-67D9A9F986B0}" type="slidenum">
              <a:rPr lang="en-CA" smtClean="0"/>
              <a:t>‹#›</a:t>
            </a:fld>
            <a:endParaRPr lang="en-CA"/>
          </a:p>
        </p:txBody>
      </p:sp>
    </p:spTree>
    <p:extLst>
      <p:ext uri="{BB962C8B-B14F-4D97-AF65-F5344CB8AC3E}">
        <p14:creationId xmlns:p14="http://schemas.microsoft.com/office/powerpoint/2010/main" val="123232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a:t>
            </a:fld>
            <a:endParaRPr lang="en-CA"/>
          </a:p>
        </p:txBody>
      </p:sp>
    </p:spTree>
    <p:extLst>
      <p:ext uri="{BB962C8B-B14F-4D97-AF65-F5344CB8AC3E}">
        <p14:creationId xmlns:p14="http://schemas.microsoft.com/office/powerpoint/2010/main" val="59517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https://www.baseballpilgrimages.com/national/cincinnati.html</a:t>
            </a:r>
          </a:p>
        </p:txBody>
      </p:sp>
      <p:sp>
        <p:nvSpPr>
          <p:cNvPr id="4" name="Slide Number Placeholder 3"/>
          <p:cNvSpPr>
            <a:spLocks noGrp="1"/>
          </p:cNvSpPr>
          <p:nvPr>
            <p:ph type="sldNum" sz="quarter" idx="5"/>
          </p:nvPr>
        </p:nvSpPr>
        <p:spPr/>
        <p:txBody>
          <a:bodyPr/>
          <a:lstStyle/>
          <a:p>
            <a:fld id="{26B71E44-4619-441F-B173-67D9A9F986B0}" type="slidenum">
              <a:rPr lang="en-CA" smtClean="0"/>
              <a:t>5</a:t>
            </a:fld>
            <a:endParaRPr lang="en-CA"/>
          </a:p>
        </p:txBody>
      </p:sp>
    </p:spTree>
    <p:extLst>
      <p:ext uri="{BB962C8B-B14F-4D97-AF65-F5344CB8AC3E}">
        <p14:creationId xmlns:p14="http://schemas.microsoft.com/office/powerpoint/2010/main" val="346539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See reference slide re image</a:t>
            </a:r>
          </a:p>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6</a:t>
            </a:fld>
            <a:endParaRPr lang="en-CA"/>
          </a:p>
        </p:txBody>
      </p:sp>
    </p:spTree>
    <p:extLst>
      <p:ext uri="{BB962C8B-B14F-4D97-AF65-F5344CB8AC3E}">
        <p14:creationId xmlns:p14="http://schemas.microsoft.com/office/powerpoint/2010/main" val="2971297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pngimg.com</a:t>
            </a:r>
          </a:p>
        </p:txBody>
      </p:sp>
      <p:sp>
        <p:nvSpPr>
          <p:cNvPr id="4" name="Slide Number Placeholder 3"/>
          <p:cNvSpPr>
            <a:spLocks noGrp="1"/>
          </p:cNvSpPr>
          <p:nvPr>
            <p:ph type="sldNum" sz="quarter" idx="5"/>
          </p:nvPr>
        </p:nvSpPr>
        <p:spPr/>
        <p:txBody>
          <a:bodyPr/>
          <a:lstStyle/>
          <a:p>
            <a:fld id="{26B71E44-4619-441F-B173-67D9A9F986B0}" type="slidenum">
              <a:rPr lang="en-CA" smtClean="0"/>
              <a:t>17</a:t>
            </a:fld>
            <a:endParaRPr lang="en-CA"/>
          </a:p>
        </p:txBody>
      </p:sp>
    </p:spTree>
    <p:extLst>
      <p:ext uri="{BB962C8B-B14F-4D97-AF65-F5344CB8AC3E}">
        <p14:creationId xmlns:p14="http://schemas.microsoft.com/office/powerpoint/2010/main" val="10152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458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won’t be going into the details on how to calculate a WACC but this link provides more information including a more detailed formula https://www.investopedia.com/terms/w/wacc.asp#:~:text=WACC%20is%20calculated%20by%20multiplying,in%20discounted%20cash%20flow%20analysis.</a:t>
            </a:r>
          </a:p>
        </p:txBody>
      </p:sp>
      <p:sp>
        <p:nvSpPr>
          <p:cNvPr id="4" name="Slide Number Placeholder 3"/>
          <p:cNvSpPr>
            <a:spLocks noGrp="1"/>
          </p:cNvSpPr>
          <p:nvPr>
            <p:ph type="sldNum" sz="quarter" idx="5"/>
          </p:nvPr>
        </p:nvSpPr>
        <p:spPr/>
        <p:txBody>
          <a:bodyPr/>
          <a:lstStyle/>
          <a:p>
            <a:fld id="{26B71E44-4619-441F-B173-67D9A9F986B0}" type="slidenum">
              <a:rPr lang="en-CA" smtClean="0"/>
              <a:t>19</a:t>
            </a:fld>
            <a:endParaRPr lang="en-CA"/>
          </a:p>
        </p:txBody>
      </p:sp>
    </p:spTree>
    <p:extLst>
      <p:ext uri="{BB962C8B-B14F-4D97-AF65-F5344CB8AC3E}">
        <p14:creationId xmlns:p14="http://schemas.microsoft.com/office/powerpoint/2010/main" val="399992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517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034D44F-19E0-DB4C-A534-846A3D5F60D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2955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39386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4" name="Group 13"/>
          <p:cNvGrpSpPr/>
          <p:nvPr userDrawn="1"/>
        </p:nvGrpSpPr>
        <p:grpSpPr>
          <a:xfrm>
            <a:off x="-449" y="256374"/>
            <a:ext cx="9144449" cy="1486998"/>
            <a:chOff x="-2" y="317500"/>
            <a:chExt cx="9107027" cy="140400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59445" b="20000"/>
            <a:stretch/>
          </p:blipFill>
          <p:spPr>
            <a:xfrm>
              <a:off x="-2" y="317500"/>
              <a:ext cx="9107027" cy="1404000"/>
            </a:xfrm>
            <a:prstGeom prst="rect">
              <a:avLst/>
            </a:prstGeom>
          </p:spPr>
        </p:pic>
        <p:grpSp>
          <p:nvGrpSpPr>
            <p:cNvPr id="13" name="Group 12"/>
            <p:cNvGrpSpPr/>
            <p:nvPr userDrawn="1"/>
          </p:nvGrpSpPr>
          <p:grpSpPr>
            <a:xfrm>
              <a:off x="3377" y="317500"/>
              <a:ext cx="2541703" cy="1404000"/>
              <a:chOff x="3377" y="317500"/>
              <a:chExt cx="2541703" cy="1404000"/>
            </a:xfrm>
          </p:grpSpPr>
          <p:sp>
            <p:nvSpPr>
              <p:cNvPr id="10" name="Trapezoid 9"/>
              <p:cNvSpPr/>
              <p:nvPr userDrawn="1"/>
            </p:nvSpPr>
            <p:spPr>
              <a:xfrm rot="10800000">
                <a:off x="78740" y="319654"/>
                <a:ext cx="2466340" cy="1400400"/>
              </a:xfrm>
              <a:prstGeom prst="trapezoid">
                <a:avLst>
                  <a:gd name="adj" fmla="val 77492"/>
                </a:avLst>
              </a:prstGeom>
              <a:solidFill>
                <a:schemeClr val="tx1">
                  <a:lumMod val="65000"/>
                  <a:lumOff val="3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Rectangle 10"/>
              <p:cNvSpPr/>
              <p:nvPr userDrawn="1"/>
            </p:nvSpPr>
            <p:spPr>
              <a:xfrm>
                <a:off x="3377" y="317500"/>
                <a:ext cx="1195822" cy="14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2" name="Title 1"/>
          <p:cNvSpPr>
            <a:spLocks noGrp="1"/>
          </p:cNvSpPr>
          <p:nvPr>
            <p:ph type="title"/>
          </p:nvPr>
        </p:nvSpPr>
        <p:spPr>
          <a:xfrm>
            <a:off x="581192" y="499708"/>
            <a:ext cx="7989752" cy="1083329"/>
          </a:xfrm>
        </p:spPr>
        <p:txBody>
          <a:bodyPr>
            <a:normAutofit/>
          </a:bodyPr>
          <a:lstStyle>
            <a:lvl1pPr>
              <a:defRPr sz="2900"/>
            </a:lvl1pPr>
          </a:lstStyle>
          <a:p>
            <a:r>
              <a:rPr lang="en-US" dirty="0"/>
              <a:t>Click to edit Master title style</a:t>
            </a:r>
          </a:p>
        </p:txBody>
      </p:sp>
      <p:sp>
        <p:nvSpPr>
          <p:cNvPr id="3" name="Content Placeholder 2"/>
          <p:cNvSpPr>
            <a:spLocks noGrp="1"/>
          </p:cNvSpPr>
          <p:nvPr>
            <p:ph idx="1" hasCustomPrompt="1"/>
          </p:nvPr>
        </p:nvSpPr>
        <p:spPr>
          <a:xfrm>
            <a:off x="581192" y="2228003"/>
            <a:ext cx="7989752" cy="3630795"/>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700"/>
            </a:lvl4pPr>
            <a:lvl5pPr>
              <a:buClr>
                <a:schemeClr val="tx2"/>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95958" y="6272329"/>
            <a:ext cx="770468" cy="365125"/>
          </a:xfrm>
        </p:spPr>
        <p:txBody>
          <a:bodyPr/>
          <a:lstStyle>
            <a:lvl1pPr>
              <a:defRPr>
                <a:solidFill>
                  <a:schemeClr val="tx1">
                    <a:lumMod val="85000"/>
                    <a:lumOff val="15000"/>
                  </a:schemeClr>
                </a:solidFill>
              </a:defRPr>
            </a:lvl1pPr>
          </a:lstStyle>
          <a:p>
            <a:fld id="{D57F1E4F-1CFF-5643-939E-217C01CDF565}"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a:blip r:embed="rId3"/>
          <a:stretch>
            <a:fillRect/>
          </a:stretch>
        </p:blipFill>
        <p:spPr>
          <a:xfrm>
            <a:off x="7127190" y="6300699"/>
            <a:ext cx="1739896" cy="396294"/>
          </a:xfrm>
          <a:prstGeom prst="rect">
            <a:avLst/>
          </a:prstGeom>
        </p:spPr>
      </p:pic>
    </p:spTree>
    <p:extLst>
      <p:ext uri="{BB962C8B-B14F-4D97-AF65-F5344CB8AC3E}">
        <p14:creationId xmlns:p14="http://schemas.microsoft.com/office/powerpoint/2010/main" val="754712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11/3/2023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275331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a:t>Module 7</a:t>
            </a:r>
            <a:br>
              <a:rPr lang="en-CA" dirty="0"/>
            </a:br>
            <a:r>
              <a:rPr lang="en-CA" dirty="0"/>
              <a:t>Project selection (Part 1)</a:t>
            </a:r>
          </a:p>
        </p:txBody>
      </p:sp>
      <p:sp>
        <p:nvSpPr>
          <p:cNvPr id="3" name="Subtitle 2"/>
          <p:cNvSpPr>
            <a:spLocks noGrp="1"/>
          </p:cNvSpPr>
          <p:nvPr>
            <p:ph type="subTitle" idx="1"/>
          </p:nvPr>
        </p:nvSpPr>
        <p:spPr/>
        <p:txBody>
          <a:bodyPr/>
          <a:lstStyle/>
          <a:p>
            <a:r>
              <a:rPr lang="en-CA" dirty="0" err="1"/>
              <a:t>Mgmt</a:t>
            </a:r>
            <a:r>
              <a:rPr lang="en-CA" dirty="0"/>
              <a:t> 6054 project strategic management</a:t>
            </a:r>
          </a:p>
        </p:txBody>
      </p:sp>
    </p:spTree>
    <p:extLst>
      <p:ext uri="{BB962C8B-B14F-4D97-AF65-F5344CB8AC3E}">
        <p14:creationId xmlns:p14="http://schemas.microsoft.com/office/powerpoint/2010/main" val="426568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br>
              <a:rPr lang="en-CA" dirty="0"/>
            </a:br>
            <a:r>
              <a:rPr lang="en-CA" b="1" u="sng" dirty="0"/>
              <a:t>Steady</a:t>
            </a:r>
            <a:r>
              <a:rPr lang="en-CA" dirty="0"/>
              <a:t> Cash inflows</a:t>
            </a:r>
          </a:p>
        </p:txBody>
      </p:sp>
      <p:sp>
        <p:nvSpPr>
          <p:cNvPr id="3" name="TextBox 2">
            <a:extLst>
              <a:ext uri="{FF2B5EF4-FFF2-40B4-BE49-F238E27FC236}">
                <a16:creationId xmlns:a16="http://schemas.microsoft.com/office/drawing/2014/main" id="{40E4E516-F07C-43AF-A6B0-48FB98762AEA}"/>
              </a:ext>
            </a:extLst>
          </p:cNvPr>
          <p:cNvSpPr txBox="1"/>
          <p:nvPr/>
        </p:nvSpPr>
        <p:spPr>
          <a:xfrm>
            <a:off x="114003" y="1808962"/>
            <a:ext cx="9029997" cy="738664"/>
          </a:xfrm>
          <a:prstGeom prst="rect">
            <a:avLst/>
          </a:prstGeom>
          <a:noFill/>
        </p:spPr>
        <p:txBody>
          <a:bodyPr wrap="square" rtlCol="0">
            <a:spAutoFit/>
          </a:bodyPr>
          <a:lstStyle/>
          <a:p>
            <a:r>
              <a:rPr lang="en-CA" sz="1400" dirty="0"/>
              <a:t>An example of cumulative cash flow curve (blue line) when we have steady cash inflows.  Note the curve is a straight line.  If we say the payback period is 3.5 years, we are interpolating between years 3 and 4.  We are assuming that the year 4 cash inflow is being received throughout year 4 rather than just at the end of year 4. </a:t>
            </a:r>
            <a:endParaRPr lang="en-US" sz="1400" dirty="0"/>
          </a:p>
        </p:txBody>
      </p:sp>
      <p:pic>
        <p:nvPicPr>
          <p:cNvPr id="7" name="Picture 6">
            <a:extLst>
              <a:ext uri="{FF2B5EF4-FFF2-40B4-BE49-F238E27FC236}">
                <a16:creationId xmlns:a16="http://schemas.microsoft.com/office/drawing/2014/main" id="{A1DD33CE-2DC8-4F93-9CB4-9091775FC9B7}"/>
              </a:ext>
            </a:extLst>
          </p:cNvPr>
          <p:cNvPicPr>
            <a:picLocks noChangeAspect="1"/>
          </p:cNvPicPr>
          <p:nvPr/>
        </p:nvPicPr>
        <p:blipFill>
          <a:blip r:embed="rId2"/>
          <a:stretch>
            <a:fillRect/>
          </a:stretch>
        </p:blipFill>
        <p:spPr>
          <a:xfrm>
            <a:off x="255864" y="2673523"/>
            <a:ext cx="8632271" cy="3608039"/>
          </a:xfrm>
          <a:prstGeom prst="rect">
            <a:avLst/>
          </a:prstGeom>
        </p:spPr>
      </p:pic>
    </p:spTree>
    <p:extLst>
      <p:ext uri="{BB962C8B-B14F-4D97-AF65-F5344CB8AC3E}">
        <p14:creationId xmlns:p14="http://schemas.microsoft.com/office/powerpoint/2010/main" val="51130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br>
              <a:rPr lang="en-CA" dirty="0"/>
            </a:br>
            <a:r>
              <a:rPr lang="en-CA" dirty="0"/>
              <a:t>Cash inflows </a:t>
            </a:r>
            <a:r>
              <a:rPr lang="en-CA" b="1" u="sng" dirty="0"/>
              <a:t>Vary</a:t>
            </a:r>
          </a:p>
        </p:txBody>
      </p:sp>
      <p:sp>
        <p:nvSpPr>
          <p:cNvPr id="8" name="Rectangle 7">
            <a:extLst>
              <a:ext uri="{FF2B5EF4-FFF2-40B4-BE49-F238E27FC236}">
                <a16:creationId xmlns:a16="http://schemas.microsoft.com/office/drawing/2014/main" id="{673EB76C-77AC-4115-8611-358A0434437B}"/>
              </a:ext>
            </a:extLst>
          </p:cNvPr>
          <p:cNvSpPr/>
          <p:nvPr/>
        </p:nvSpPr>
        <p:spPr>
          <a:xfrm>
            <a:off x="8600761" y="3737113"/>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1852858-4CFA-45F4-A4F1-E0773F77D7BF}"/>
              </a:ext>
            </a:extLst>
          </p:cNvPr>
          <p:cNvSpPr/>
          <p:nvPr/>
        </p:nvSpPr>
        <p:spPr>
          <a:xfrm>
            <a:off x="8448411" y="3994671"/>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40E4E516-F07C-43AF-A6B0-48FB98762AEA}"/>
              </a:ext>
            </a:extLst>
          </p:cNvPr>
          <p:cNvSpPr txBox="1"/>
          <p:nvPr/>
        </p:nvSpPr>
        <p:spPr>
          <a:xfrm>
            <a:off x="298174" y="1946685"/>
            <a:ext cx="8723278" cy="2862322"/>
          </a:xfrm>
          <a:prstGeom prst="rect">
            <a:avLst/>
          </a:prstGeom>
          <a:noFill/>
        </p:spPr>
        <p:txBody>
          <a:bodyPr wrap="square" rtlCol="0">
            <a:spAutoFit/>
          </a:bodyPr>
          <a:lstStyle/>
          <a:p>
            <a:r>
              <a:rPr lang="en-CA" sz="2000" b="1" dirty="0"/>
              <a:t>Modified</a:t>
            </a:r>
            <a:r>
              <a:rPr lang="en-CA" sz="2000" dirty="0"/>
              <a:t> example: </a:t>
            </a:r>
          </a:p>
          <a:p>
            <a:r>
              <a:rPr lang="en-CA" sz="2000" dirty="0"/>
              <a:t>What if the cash inflows varied?</a:t>
            </a:r>
          </a:p>
          <a:p>
            <a:r>
              <a:rPr lang="en-CA" sz="2000" dirty="0"/>
              <a:t>Project A has an initial investment of $600,000 and expected project cash inflows of $240,000 for </a:t>
            </a:r>
            <a:r>
              <a:rPr lang="en-CA" sz="2000" dirty="0">
                <a:solidFill>
                  <a:srgbClr val="0070C0"/>
                </a:solidFill>
              </a:rPr>
              <a:t>2</a:t>
            </a:r>
            <a:r>
              <a:rPr lang="en-CA" sz="2000" dirty="0"/>
              <a:t> years, followed by cash inflows of </a:t>
            </a:r>
            <a:r>
              <a:rPr lang="en-CA" sz="2000" dirty="0">
                <a:solidFill>
                  <a:srgbClr val="0070C0"/>
                </a:solidFill>
              </a:rPr>
              <a:t>$210,000 for 2 years. </a:t>
            </a:r>
            <a:r>
              <a:rPr lang="en-US" sz="2000" dirty="0"/>
              <a:t>Project B has an initial investment of $375,000 and expected project cash inflows of $120,000 for the </a:t>
            </a:r>
            <a:r>
              <a:rPr lang="en-US" sz="2000" dirty="0">
                <a:solidFill>
                  <a:srgbClr val="0070C0"/>
                </a:solidFill>
              </a:rPr>
              <a:t>first year </a:t>
            </a:r>
            <a:r>
              <a:rPr lang="en-US" sz="2000" dirty="0"/>
              <a:t>and cash inflows of </a:t>
            </a:r>
            <a:r>
              <a:rPr lang="en-US" sz="2000" dirty="0">
                <a:solidFill>
                  <a:srgbClr val="0070C0"/>
                </a:solidFill>
              </a:rPr>
              <a:t>$130,000 for the remaining 4 years. </a:t>
            </a:r>
            <a:endParaRPr lang="en-CA" sz="2000" dirty="0">
              <a:solidFill>
                <a:srgbClr val="0070C0"/>
              </a:solidFill>
            </a:endParaRPr>
          </a:p>
          <a:p>
            <a:pPr marL="457200" indent="-457200">
              <a:buFont typeface="+mj-lt"/>
              <a:buAutoNum type="alphaLcParenR"/>
            </a:pPr>
            <a:r>
              <a:rPr lang="en-CA" sz="2000" dirty="0"/>
              <a:t>What is the payback period for Project A?</a:t>
            </a:r>
          </a:p>
          <a:p>
            <a:pPr marL="457200" indent="-457200">
              <a:buFont typeface="+mj-lt"/>
              <a:buAutoNum type="alphaLcParenR"/>
            </a:pPr>
            <a:r>
              <a:rPr lang="en-CA" sz="2000" dirty="0"/>
              <a:t>What is the payback period for Project B?</a:t>
            </a:r>
          </a:p>
          <a:p>
            <a:pPr marL="457200" indent="-457200">
              <a:buFont typeface="+mj-lt"/>
              <a:buAutoNum type="alphaLcParenR"/>
            </a:pPr>
            <a:r>
              <a:rPr lang="en-CA" sz="2000" dirty="0"/>
              <a:t>Considering only payback period analysis, which project is preferred, and why?</a:t>
            </a:r>
            <a:endParaRPr lang="en-US" sz="2000" dirty="0"/>
          </a:p>
        </p:txBody>
      </p:sp>
      <p:sp>
        <p:nvSpPr>
          <p:cNvPr id="6" name="Rectangle: Rounded Corners 5">
            <a:extLst>
              <a:ext uri="{FF2B5EF4-FFF2-40B4-BE49-F238E27FC236}">
                <a16:creationId xmlns:a16="http://schemas.microsoft.com/office/drawing/2014/main" id="{32E87A8B-B999-4083-8A5A-748AE1A30323}"/>
              </a:ext>
            </a:extLst>
          </p:cNvPr>
          <p:cNvSpPr/>
          <p:nvPr/>
        </p:nvSpPr>
        <p:spPr>
          <a:xfrm>
            <a:off x="278078" y="4867782"/>
            <a:ext cx="8587843" cy="1289850"/>
          </a:xfrm>
          <a:prstGeom prst="roundRect">
            <a:avLst/>
          </a:prstGeom>
          <a:solidFill>
            <a:schemeClr val="bg1"/>
          </a:solidFill>
          <a:ln w="38100">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Perform this exercise before moving to the next slide.</a:t>
            </a:r>
          </a:p>
          <a:p>
            <a:pPr algn="ctr"/>
            <a:endParaRPr lang="en-CA" dirty="0">
              <a:solidFill>
                <a:schemeClr val="tx1"/>
              </a:solidFill>
            </a:endParaRPr>
          </a:p>
          <a:p>
            <a:pPr algn="ctr"/>
            <a:r>
              <a:rPr lang="en-CA" dirty="0">
                <a:solidFill>
                  <a:schemeClr val="tx1"/>
                </a:solidFill>
              </a:rPr>
              <a:t>Draw a couple of simple timelines on a piece of paper (or use Excel columns) to visualize these 2 projects and calculate the payback periods.  </a:t>
            </a:r>
          </a:p>
        </p:txBody>
      </p:sp>
    </p:spTree>
    <p:extLst>
      <p:ext uri="{BB962C8B-B14F-4D97-AF65-F5344CB8AC3E}">
        <p14:creationId xmlns:p14="http://schemas.microsoft.com/office/powerpoint/2010/main" val="269536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br>
              <a:rPr lang="en-CA" dirty="0"/>
            </a:br>
            <a:r>
              <a:rPr lang="en-CA" dirty="0"/>
              <a:t>Cash inflows </a:t>
            </a:r>
            <a:r>
              <a:rPr lang="en-CA" b="1" u="sng" dirty="0"/>
              <a:t>Vary</a:t>
            </a:r>
            <a:endParaRPr lang="en-CA" dirty="0"/>
          </a:p>
        </p:txBody>
      </p:sp>
      <p:sp>
        <p:nvSpPr>
          <p:cNvPr id="8" name="Rectangle 7">
            <a:extLst>
              <a:ext uri="{FF2B5EF4-FFF2-40B4-BE49-F238E27FC236}">
                <a16:creationId xmlns:a16="http://schemas.microsoft.com/office/drawing/2014/main" id="{673EB76C-77AC-4115-8611-358A0434437B}"/>
              </a:ext>
            </a:extLst>
          </p:cNvPr>
          <p:cNvSpPr/>
          <p:nvPr/>
        </p:nvSpPr>
        <p:spPr>
          <a:xfrm>
            <a:off x="8600761" y="3860003"/>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1852858-4CFA-45F4-A4F1-E0773F77D7BF}"/>
              </a:ext>
            </a:extLst>
          </p:cNvPr>
          <p:cNvSpPr/>
          <p:nvPr/>
        </p:nvSpPr>
        <p:spPr>
          <a:xfrm>
            <a:off x="8066063" y="2711867"/>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8F96E4B3-4FB7-44E5-8E11-B53275FEF7F8}"/>
              </a:ext>
            </a:extLst>
          </p:cNvPr>
          <p:cNvSpPr/>
          <p:nvPr/>
        </p:nvSpPr>
        <p:spPr>
          <a:xfrm>
            <a:off x="6817558" y="6108569"/>
            <a:ext cx="2507530" cy="65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0" name="Group 109">
            <a:extLst>
              <a:ext uri="{FF2B5EF4-FFF2-40B4-BE49-F238E27FC236}">
                <a16:creationId xmlns:a16="http://schemas.microsoft.com/office/drawing/2014/main" id="{FC07B470-1F69-4247-A027-93566354C0BA}"/>
              </a:ext>
            </a:extLst>
          </p:cNvPr>
          <p:cNvGrpSpPr/>
          <p:nvPr/>
        </p:nvGrpSpPr>
        <p:grpSpPr>
          <a:xfrm>
            <a:off x="114003" y="3336701"/>
            <a:ext cx="7132490" cy="1678767"/>
            <a:chOff x="114003" y="3336701"/>
            <a:chExt cx="7132490" cy="1678767"/>
          </a:xfrm>
        </p:grpSpPr>
        <p:cxnSp>
          <p:nvCxnSpPr>
            <p:cNvPr id="12" name="Straight Connector 11">
              <a:extLst>
                <a:ext uri="{FF2B5EF4-FFF2-40B4-BE49-F238E27FC236}">
                  <a16:creationId xmlns:a16="http://schemas.microsoft.com/office/drawing/2014/main" id="{3828E2C5-8191-4061-92FC-7958899AB51B}"/>
                </a:ext>
              </a:extLst>
            </p:cNvPr>
            <p:cNvCxnSpPr>
              <a:cxnSpLocks/>
            </p:cNvCxnSpPr>
            <p:nvPr/>
          </p:nvCxnSpPr>
          <p:spPr>
            <a:xfrm>
              <a:off x="591999" y="4278395"/>
              <a:ext cx="665449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E986C7-11B0-4D9C-A5F5-DC259BA32360}"/>
                </a:ext>
              </a:extLst>
            </p:cNvPr>
            <p:cNvSpPr txBox="1"/>
            <p:nvPr/>
          </p:nvSpPr>
          <p:spPr>
            <a:xfrm>
              <a:off x="517623" y="3896564"/>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14" name="TextBox 13">
              <a:extLst>
                <a:ext uri="{FF2B5EF4-FFF2-40B4-BE49-F238E27FC236}">
                  <a16:creationId xmlns:a16="http://schemas.microsoft.com/office/drawing/2014/main" id="{B79F4F13-DE42-4E6D-BF3F-634223300DEC}"/>
                </a:ext>
              </a:extLst>
            </p:cNvPr>
            <p:cNvSpPr txBox="1"/>
            <p:nvPr/>
          </p:nvSpPr>
          <p:spPr>
            <a:xfrm>
              <a:off x="1511856" y="3908978"/>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15" name="TextBox 14">
              <a:extLst>
                <a:ext uri="{FF2B5EF4-FFF2-40B4-BE49-F238E27FC236}">
                  <a16:creationId xmlns:a16="http://schemas.microsoft.com/office/drawing/2014/main" id="{C265C727-8992-49D5-B7AD-22CF045D6835}"/>
                </a:ext>
              </a:extLst>
            </p:cNvPr>
            <p:cNvSpPr txBox="1"/>
            <p:nvPr/>
          </p:nvSpPr>
          <p:spPr>
            <a:xfrm>
              <a:off x="2501649"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16" name="Straight Arrow Connector 15">
              <a:extLst>
                <a:ext uri="{FF2B5EF4-FFF2-40B4-BE49-F238E27FC236}">
                  <a16:creationId xmlns:a16="http://schemas.microsoft.com/office/drawing/2014/main" id="{22170510-C01D-4AB9-8D70-C43FF36679C7}"/>
                </a:ext>
              </a:extLst>
            </p:cNvPr>
            <p:cNvCxnSpPr>
              <a:cxnSpLocks/>
            </p:cNvCxnSpPr>
            <p:nvPr/>
          </p:nvCxnSpPr>
          <p:spPr>
            <a:xfrm>
              <a:off x="674117" y="4414148"/>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A44D85D-A235-46B0-B19E-85A8908F18CE}"/>
                </a:ext>
              </a:extLst>
            </p:cNvPr>
            <p:cNvCxnSpPr>
              <a:cxnSpLocks/>
            </p:cNvCxnSpPr>
            <p:nvPr/>
          </p:nvCxnSpPr>
          <p:spPr>
            <a:xfrm>
              <a:off x="1665811" y="3419503"/>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D1958B-B955-4EF0-89CD-147981AE0EF1}"/>
                </a:ext>
              </a:extLst>
            </p:cNvPr>
            <p:cNvCxnSpPr>
              <a:cxnSpLocks/>
            </p:cNvCxnSpPr>
            <p:nvPr/>
          </p:nvCxnSpPr>
          <p:spPr>
            <a:xfrm>
              <a:off x="2655604"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D23467A-DCE9-42A8-A9C7-98DB68FB3597}"/>
                </a:ext>
              </a:extLst>
            </p:cNvPr>
            <p:cNvSpPr txBox="1"/>
            <p:nvPr/>
          </p:nvSpPr>
          <p:spPr>
            <a:xfrm>
              <a:off x="1651819"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240</a:t>
              </a:r>
            </a:p>
          </p:txBody>
        </p:sp>
        <p:sp>
          <p:nvSpPr>
            <p:cNvPr id="20" name="TextBox 19">
              <a:extLst>
                <a:ext uri="{FF2B5EF4-FFF2-40B4-BE49-F238E27FC236}">
                  <a16:creationId xmlns:a16="http://schemas.microsoft.com/office/drawing/2014/main" id="{C725FC7B-F39E-4E25-8DA2-79EE5A3ABFC0}"/>
                </a:ext>
              </a:extLst>
            </p:cNvPr>
            <p:cNvSpPr txBox="1"/>
            <p:nvPr/>
          </p:nvSpPr>
          <p:spPr>
            <a:xfrm>
              <a:off x="5880594" y="4247513"/>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1" name="TextBox 20">
              <a:extLst>
                <a:ext uri="{FF2B5EF4-FFF2-40B4-BE49-F238E27FC236}">
                  <a16:creationId xmlns:a16="http://schemas.microsoft.com/office/drawing/2014/main" id="{865E35FE-1A70-45F3-9FF5-00D07FAB0F43}"/>
                </a:ext>
              </a:extLst>
            </p:cNvPr>
            <p:cNvSpPr txBox="1"/>
            <p:nvPr/>
          </p:nvSpPr>
          <p:spPr>
            <a:xfrm>
              <a:off x="5933259" y="3903477"/>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2" name="TextBox 21">
              <a:extLst>
                <a:ext uri="{FF2B5EF4-FFF2-40B4-BE49-F238E27FC236}">
                  <a16:creationId xmlns:a16="http://schemas.microsoft.com/office/drawing/2014/main" id="{8C3B1722-D2AB-4709-930E-3C84640EF095}"/>
                </a:ext>
              </a:extLst>
            </p:cNvPr>
            <p:cNvSpPr txBox="1"/>
            <p:nvPr/>
          </p:nvSpPr>
          <p:spPr>
            <a:xfrm>
              <a:off x="3415672"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cxnSp>
          <p:nvCxnSpPr>
            <p:cNvPr id="23" name="Straight Arrow Connector 22">
              <a:extLst>
                <a:ext uri="{FF2B5EF4-FFF2-40B4-BE49-F238E27FC236}">
                  <a16:creationId xmlns:a16="http://schemas.microsoft.com/office/drawing/2014/main" id="{9E298498-6160-4CE9-9D8A-83E1DD4D1659}"/>
                </a:ext>
              </a:extLst>
            </p:cNvPr>
            <p:cNvCxnSpPr>
              <a:cxnSpLocks/>
            </p:cNvCxnSpPr>
            <p:nvPr/>
          </p:nvCxnSpPr>
          <p:spPr>
            <a:xfrm>
              <a:off x="3569627"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2768554-4EFD-4B2E-B607-1DC26283E67E}"/>
                </a:ext>
              </a:extLst>
            </p:cNvPr>
            <p:cNvSpPr txBox="1"/>
            <p:nvPr/>
          </p:nvSpPr>
          <p:spPr>
            <a:xfrm>
              <a:off x="4371466"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4</a:t>
              </a:r>
            </a:p>
          </p:txBody>
        </p:sp>
        <p:cxnSp>
          <p:nvCxnSpPr>
            <p:cNvPr id="25" name="Straight Arrow Connector 24">
              <a:extLst>
                <a:ext uri="{FF2B5EF4-FFF2-40B4-BE49-F238E27FC236}">
                  <a16:creationId xmlns:a16="http://schemas.microsoft.com/office/drawing/2014/main" id="{AA851CC6-20D0-4D4E-9394-BF0A81DFEA14}"/>
                </a:ext>
              </a:extLst>
            </p:cNvPr>
            <p:cNvCxnSpPr>
              <a:cxnSpLocks/>
            </p:cNvCxnSpPr>
            <p:nvPr/>
          </p:nvCxnSpPr>
          <p:spPr>
            <a:xfrm>
              <a:off x="4525421"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0CABA40-75FB-425C-9337-79F6AC0944FD}"/>
                </a:ext>
              </a:extLst>
            </p:cNvPr>
            <p:cNvSpPr txBox="1"/>
            <p:nvPr/>
          </p:nvSpPr>
          <p:spPr>
            <a:xfrm>
              <a:off x="114003" y="4041976"/>
              <a:ext cx="638694" cy="461665"/>
            </a:xfrm>
            <a:prstGeom prst="rect">
              <a:avLst/>
            </a:prstGeom>
            <a:noFill/>
          </p:spPr>
          <p:txBody>
            <a:bodyPr wrap="square" rtlCol="0">
              <a:spAutoFit/>
            </a:bodyPr>
            <a:lstStyle/>
            <a:p>
              <a:r>
                <a:rPr lang="en-CA" sz="2400" b="1" dirty="0"/>
                <a:t>A</a:t>
              </a:r>
            </a:p>
          </p:txBody>
        </p:sp>
        <p:sp>
          <p:nvSpPr>
            <p:cNvPr id="29" name="TextBox 28">
              <a:extLst>
                <a:ext uri="{FF2B5EF4-FFF2-40B4-BE49-F238E27FC236}">
                  <a16:creationId xmlns:a16="http://schemas.microsoft.com/office/drawing/2014/main" id="{07DEA91F-4282-474C-B994-E71AF49714A2}"/>
                </a:ext>
              </a:extLst>
            </p:cNvPr>
            <p:cNvSpPr txBox="1"/>
            <p:nvPr/>
          </p:nvSpPr>
          <p:spPr>
            <a:xfrm>
              <a:off x="671578" y="464613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600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0" name="TextBox 29">
              <a:extLst>
                <a:ext uri="{FF2B5EF4-FFF2-40B4-BE49-F238E27FC236}">
                  <a16:creationId xmlns:a16="http://schemas.microsoft.com/office/drawing/2014/main" id="{9C5E59F0-F35C-4579-A6E2-3E4B69F78E98}"/>
                </a:ext>
              </a:extLst>
            </p:cNvPr>
            <p:cNvSpPr txBox="1"/>
            <p:nvPr/>
          </p:nvSpPr>
          <p:spPr>
            <a:xfrm>
              <a:off x="2665757"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240</a:t>
              </a:r>
            </a:p>
          </p:txBody>
        </p:sp>
        <p:sp>
          <p:nvSpPr>
            <p:cNvPr id="31" name="TextBox 30">
              <a:extLst>
                <a:ext uri="{FF2B5EF4-FFF2-40B4-BE49-F238E27FC236}">
                  <a16:creationId xmlns:a16="http://schemas.microsoft.com/office/drawing/2014/main" id="{CDF4EA47-CE28-47DB-A990-154EC5CAA9E5}"/>
                </a:ext>
              </a:extLst>
            </p:cNvPr>
            <p:cNvSpPr txBox="1"/>
            <p:nvPr/>
          </p:nvSpPr>
          <p:spPr>
            <a:xfrm>
              <a:off x="3569627"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rgbClr val="0070C0"/>
                  </a:solidFill>
                  <a:latin typeface="Gill Sans MT" panose="020B0502020104020203"/>
                </a:rPr>
                <a:t>210</a:t>
              </a:r>
              <a:endParaRPr kumimoji="0" lang="en-CA" sz="1800" b="0" i="0" u="none" strike="noStrike" kern="1200" cap="none" spc="0" normalizeH="0" baseline="0" noProof="0" dirty="0">
                <a:ln>
                  <a:noFill/>
                </a:ln>
                <a:solidFill>
                  <a:srgbClr val="0070C0"/>
                </a:solidFill>
                <a:effectLst/>
                <a:uLnTx/>
                <a:uFillTx/>
                <a:latin typeface="Gill Sans MT" panose="020B0502020104020203"/>
                <a:ea typeface="+mn-ea"/>
                <a:cs typeface="+mn-cs"/>
              </a:endParaRPr>
            </a:p>
          </p:txBody>
        </p:sp>
        <p:sp>
          <p:nvSpPr>
            <p:cNvPr id="32" name="TextBox 31">
              <a:extLst>
                <a:ext uri="{FF2B5EF4-FFF2-40B4-BE49-F238E27FC236}">
                  <a16:creationId xmlns:a16="http://schemas.microsoft.com/office/drawing/2014/main" id="{AFFEC3C9-70C5-4189-9E79-5F7BA98851F8}"/>
                </a:ext>
              </a:extLst>
            </p:cNvPr>
            <p:cNvSpPr txBox="1"/>
            <p:nvPr/>
          </p:nvSpPr>
          <p:spPr>
            <a:xfrm>
              <a:off x="4525371"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rgbClr val="0070C0"/>
                  </a:solidFill>
                  <a:latin typeface="Gill Sans MT" panose="020B0502020104020203"/>
                </a:rPr>
                <a:t>210</a:t>
              </a:r>
              <a:endParaRPr kumimoji="0" lang="en-CA" sz="1800" b="0" i="0" u="none" strike="noStrike" kern="1200" cap="none" spc="0" normalizeH="0" baseline="0" noProof="0" dirty="0">
                <a:ln>
                  <a:noFill/>
                </a:ln>
                <a:solidFill>
                  <a:srgbClr val="0070C0"/>
                </a:solidFill>
                <a:effectLst/>
                <a:uLnTx/>
                <a:uFillTx/>
                <a:latin typeface="Gill Sans MT" panose="020B0502020104020203"/>
                <a:ea typeface="+mn-ea"/>
                <a:cs typeface="+mn-cs"/>
              </a:endParaRPr>
            </a:p>
          </p:txBody>
        </p:sp>
      </p:grpSp>
      <p:grpSp>
        <p:nvGrpSpPr>
          <p:cNvPr id="109" name="Group 108">
            <a:extLst>
              <a:ext uri="{FF2B5EF4-FFF2-40B4-BE49-F238E27FC236}">
                <a16:creationId xmlns:a16="http://schemas.microsoft.com/office/drawing/2014/main" id="{8D707511-EEC3-48D2-A635-0E07237EA20C}"/>
              </a:ext>
            </a:extLst>
          </p:cNvPr>
          <p:cNvGrpSpPr/>
          <p:nvPr/>
        </p:nvGrpSpPr>
        <p:grpSpPr>
          <a:xfrm>
            <a:off x="118949" y="4938916"/>
            <a:ext cx="7127544" cy="1678767"/>
            <a:chOff x="118949" y="4938916"/>
            <a:chExt cx="7127544" cy="1678767"/>
          </a:xfrm>
        </p:grpSpPr>
        <p:sp>
          <p:nvSpPr>
            <p:cNvPr id="60" name="TextBox 59">
              <a:extLst>
                <a:ext uri="{FF2B5EF4-FFF2-40B4-BE49-F238E27FC236}">
                  <a16:creationId xmlns:a16="http://schemas.microsoft.com/office/drawing/2014/main" id="{F0817A54-EFF4-4BA8-A029-578551A922C7}"/>
                </a:ext>
              </a:extLst>
            </p:cNvPr>
            <p:cNvSpPr txBox="1"/>
            <p:nvPr/>
          </p:nvSpPr>
          <p:spPr>
            <a:xfrm>
              <a:off x="3415672" y="5539390"/>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cxnSp>
          <p:nvCxnSpPr>
            <p:cNvPr id="36" name="Straight Connector 35">
              <a:extLst>
                <a:ext uri="{FF2B5EF4-FFF2-40B4-BE49-F238E27FC236}">
                  <a16:creationId xmlns:a16="http://schemas.microsoft.com/office/drawing/2014/main" id="{E4045761-78D2-441C-8AE0-E3261B59135A}"/>
                </a:ext>
              </a:extLst>
            </p:cNvPr>
            <p:cNvCxnSpPr>
              <a:cxnSpLocks/>
            </p:cNvCxnSpPr>
            <p:nvPr/>
          </p:nvCxnSpPr>
          <p:spPr>
            <a:xfrm>
              <a:off x="591999" y="5880610"/>
              <a:ext cx="6654494"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5CB018E-4BF5-4F37-A174-91B56E460D19}"/>
                </a:ext>
              </a:extLst>
            </p:cNvPr>
            <p:cNvSpPr txBox="1"/>
            <p:nvPr/>
          </p:nvSpPr>
          <p:spPr>
            <a:xfrm>
              <a:off x="517623" y="549877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38" name="TextBox 37">
              <a:extLst>
                <a:ext uri="{FF2B5EF4-FFF2-40B4-BE49-F238E27FC236}">
                  <a16:creationId xmlns:a16="http://schemas.microsoft.com/office/drawing/2014/main" id="{3132D3CD-0502-4D8D-ABFE-75AE84BF38EF}"/>
                </a:ext>
              </a:extLst>
            </p:cNvPr>
            <p:cNvSpPr txBox="1"/>
            <p:nvPr/>
          </p:nvSpPr>
          <p:spPr>
            <a:xfrm>
              <a:off x="1511856" y="5511193"/>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39" name="TextBox 38">
              <a:extLst>
                <a:ext uri="{FF2B5EF4-FFF2-40B4-BE49-F238E27FC236}">
                  <a16:creationId xmlns:a16="http://schemas.microsoft.com/office/drawing/2014/main" id="{6A2E067C-EECD-4D23-B81B-C9C99E737B8D}"/>
                </a:ext>
              </a:extLst>
            </p:cNvPr>
            <p:cNvSpPr txBox="1"/>
            <p:nvPr/>
          </p:nvSpPr>
          <p:spPr>
            <a:xfrm>
              <a:off x="2501649" y="550569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40" name="Straight Arrow Connector 39">
              <a:extLst>
                <a:ext uri="{FF2B5EF4-FFF2-40B4-BE49-F238E27FC236}">
                  <a16:creationId xmlns:a16="http://schemas.microsoft.com/office/drawing/2014/main" id="{2448AE27-7ED7-4D0A-BB8F-41883B8978F2}"/>
                </a:ext>
              </a:extLst>
            </p:cNvPr>
            <p:cNvCxnSpPr>
              <a:cxnSpLocks/>
            </p:cNvCxnSpPr>
            <p:nvPr/>
          </p:nvCxnSpPr>
          <p:spPr>
            <a:xfrm>
              <a:off x="674117" y="6016363"/>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6FCC76-A440-428B-8018-3E6C48DE6F5F}"/>
                </a:ext>
              </a:extLst>
            </p:cNvPr>
            <p:cNvCxnSpPr>
              <a:cxnSpLocks/>
            </p:cNvCxnSpPr>
            <p:nvPr/>
          </p:nvCxnSpPr>
          <p:spPr>
            <a:xfrm>
              <a:off x="1665811" y="5021718"/>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E37BEFC-903F-45C1-A447-A56B4447DAAC}"/>
                </a:ext>
              </a:extLst>
            </p:cNvPr>
            <p:cNvCxnSpPr>
              <a:cxnSpLocks/>
            </p:cNvCxnSpPr>
            <p:nvPr/>
          </p:nvCxnSpPr>
          <p:spPr>
            <a:xfrm>
              <a:off x="2655604" y="5053925"/>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A46B00D-81E2-4D05-A562-22804368C5D8}"/>
                </a:ext>
              </a:extLst>
            </p:cNvPr>
            <p:cNvSpPr txBox="1"/>
            <p:nvPr/>
          </p:nvSpPr>
          <p:spPr>
            <a:xfrm>
              <a:off x="1651819" y="493891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120</a:t>
              </a:r>
              <a:endParaRPr kumimoji="0" lang="en-CA" sz="1800" b="0" i="0" u="none" strike="noStrike" kern="1200" cap="none" spc="0" normalizeH="0" baseline="0" noProof="0" dirty="0">
                <a:ln>
                  <a:noFill/>
                </a:ln>
                <a:effectLst/>
                <a:uLnTx/>
                <a:uFillTx/>
                <a:latin typeface="Gill Sans MT" panose="020B0502020104020203"/>
                <a:ea typeface="+mn-ea"/>
                <a:cs typeface="+mn-cs"/>
              </a:endParaRPr>
            </a:p>
          </p:txBody>
        </p:sp>
        <p:sp>
          <p:nvSpPr>
            <p:cNvPr id="44" name="TextBox 43">
              <a:extLst>
                <a:ext uri="{FF2B5EF4-FFF2-40B4-BE49-F238E27FC236}">
                  <a16:creationId xmlns:a16="http://schemas.microsoft.com/office/drawing/2014/main" id="{ACB3FB91-E320-4C83-821C-E104DA3F2A7A}"/>
                </a:ext>
              </a:extLst>
            </p:cNvPr>
            <p:cNvSpPr txBox="1"/>
            <p:nvPr/>
          </p:nvSpPr>
          <p:spPr>
            <a:xfrm>
              <a:off x="5880594" y="5849728"/>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45" name="TextBox 44">
              <a:extLst>
                <a:ext uri="{FF2B5EF4-FFF2-40B4-BE49-F238E27FC236}">
                  <a16:creationId xmlns:a16="http://schemas.microsoft.com/office/drawing/2014/main" id="{B342B5F2-2F32-48C4-8456-DD18D5C6AD9D}"/>
                </a:ext>
              </a:extLst>
            </p:cNvPr>
            <p:cNvSpPr txBox="1"/>
            <p:nvPr/>
          </p:nvSpPr>
          <p:spPr>
            <a:xfrm>
              <a:off x="5933259" y="5505692"/>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cxnSp>
          <p:nvCxnSpPr>
            <p:cNvPr id="47" name="Straight Arrow Connector 46">
              <a:extLst>
                <a:ext uri="{FF2B5EF4-FFF2-40B4-BE49-F238E27FC236}">
                  <a16:creationId xmlns:a16="http://schemas.microsoft.com/office/drawing/2014/main" id="{A6B55C4C-B7D1-41D5-8A75-C428C4C93ED3}"/>
                </a:ext>
              </a:extLst>
            </p:cNvPr>
            <p:cNvCxnSpPr>
              <a:cxnSpLocks/>
            </p:cNvCxnSpPr>
            <p:nvPr/>
          </p:nvCxnSpPr>
          <p:spPr>
            <a:xfrm>
              <a:off x="3569627" y="5053925"/>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FDC13B1-0174-48CE-B512-F8463D9DAC7E}"/>
                </a:ext>
              </a:extLst>
            </p:cNvPr>
            <p:cNvSpPr txBox="1"/>
            <p:nvPr/>
          </p:nvSpPr>
          <p:spPr>
            <a:xfrm>
              <a:off x="4371466" y="550569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4</a:t>
              </a:r>
            </a:p>
          </p:txBody>
        </p:sp>
        <p:cxnSp>
          <p:nvCxnSpPr>
            <p:cNvPr id="49" name="Straight Arrow Connector 48">
              <a:extLst>
                <a:ext uri="{FF2B5EF4-FFF2-40B4-BE49-F238E27FC236}">
                  <a16:creationId xmlns:a16="http://schemas.microsoft.com/office/drawing/2014/main" id="{0C3F680B-FF3E-4885-A8A0-C852E3417840}"/>
                </a:ext>
              </a:extLst>
            </p:cNvPr>
            <p:cNvCxnSpPr>
              <a:cxnSpLocks/>
            </p:cNvCxnSpPr>
            <p:nvPr/>
          </p:nvCxnSpPr>
          <p:spPr>
            <a:xfrm>
              <a:off x="4525421" y="5053925"/>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F14EDA5-9EB4-4D14-A372-B199889BA32D}"/>
                </a:ext>
              </a:extLst>
            </p:cNvPr>
            <p:cNvSpPr txBox="1"/>
            <p:nvPr/>
          </p:nvSpPr>
          <p:spPr>
            <a:xfrm>
              <a:off x="5306171" y="550569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52" name="TextBox 51">
              <a:extLst>
                <a:ext uri="{FF2B5EF4-FFF2-40B4-BE49-F238E27FC236}">
                  <a16:creationId xmlns:a16="http://schemas.microsoft.com/office/drawing/2014/main" id="{F53F8F72-48D6-4499-A555-49D4C53B6012}"/>
                </a:ext>
              </a:extLst>
            </p:cNvPr>
            <p:cNvSpPr txBox="1"/>
            <p:nvPr/>
          </p:nvSpPr>
          <p:spPr>
            <a:xfrm>
              <a:off x="118949" y="5618895"/>
              <a:ext cx="638694" cy="461665"/>
            </a:xfrm>
            <a:prstGeom prst="rect">
              <a:avLst/>
            </a:prstGeom>
            <a:noFill/>
          </p:spPr>
          <p:txBody>
            <a:bodyPr wrap="square" rtlCol="0">
              <a:spAutoFit/>
            </a:bodyPr>
            <a:lstStyle/>
            <a:p>
              <a:r>
                <a:rPr lang="en-CA" sz="2400" b="1" dirty="0"/>
                <a:t>B</a:t>
              </a:r>
            </a:p>
          </p:txBody>
        </p:sp>
        <p:sp>
          <p:nvSpPr>
            <p:cNvPr id="53" name="TextBox 52">
              <a:extLst>
                <a:ext uri="{FF2B5EF4-FFF2-40B4-BE49-F238E27FC236}">
                  <a16:creationId xmlns:a16="http://schemas.microsoft.com/office/drawing/2014/main" id="{E001C3AB-FBFD-4C02-A849-43C47E70464E}"/>
                </a:ext>
              </a:extLst>
            </p:cNvPr>
            <p:cNvSpPr txBox="1"/>
            <p:nvPr/>
          </p:nvSpPr>
          <p:spPr>
            <a:xfrm>
              <a:off x="671578" y="624835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375</a:t>
              </a:r>
            </a:p>
          </p:txBody>
        </p:sp>
        <p:sp>
          <p:nvSpPr>
            <p:cNvPr id="54" name="TextBox 53">
              <a:extLst>
                <a:ext uri="{FF2B5EF4-FFF2-40B4-BE49-F238E27FC236}">
                  <a16:creationId xmlns:a16="http://schemas.microsoft.com/office/drawing/2014/main" id="{85B8F7B2-CC4F-4A81-96C9-D6B5C847A2E8}"/>
                </a:ext>
              </a:extLst>
            </p:cNvPr>
            <p:cNvSpPr txBox="1"/>
            <p:nvPr/>
          </p:nvSpPr>
          <p:spPr>
            <a:xfrm>
              <a:off x="2665757" y="493891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rgbClr val="0070C0"/>
                  </a:solidFill>
                  <a:latin typeface="Gill Sans MT" panose="020B0502020104020203"/>
                </a:rPr>
                <a:t>130</a:t>
              </a:r>
              <a:endParaRPr kumimoji="0" lang="en-CA" sz="1800" b="0" i="0" u="none" strike="noStrike" kern="1200" cap="none" spc="0" normalizeH="0" baseline="0" noProof="0" dirty="0">
                <a:ln>
                  <a:noFill/>
                </a:ln>
                <a:solidFill>
                  <a:srgbClr val="0070C0"/>
                </a:solidFill>
                <a:effectLst/>
                <a:uLnTx/>
                <a:uFillTx/>
                <a:latin typeface="Gill Sans MT" panose="020B0502020104020203"/>
                <a:ea typeface="+mn-ea"/>
                <a:cs typeface="+mn-cs"/>
              </a:endParaRPr>
            </a:p>
          </p:txBody>
        </p:sp>
        <p:sp>
          <p:nvSpPr>
            <p:cNvPr id="55" name="TextBox 54">
              <a:extLst>
                <a:ext uri="{FF2B5EF4-FFF2-40B4-BE49-F238E27FC236}">
                  <a16:creationId xmlns:a16="http://schemas.microsoft.com/office/drawing/2014/main" id="{3F97949E-BB06-4D52-ACA2-8B0ED3B3C220}"/>
                </a:ext>
              </a:extLst>
            </p:cNvPr>
            <p:cNvSpPr txBox="1"/>
            <p:nvPr/>
          </p:nvSpPr>
          <p:spPr>
            <a:xfrm>
              <a:off x="3569627" y="493891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rgbClr val="0070C0"/>
                  </a:solidFill>
                  <a:latin typeface="Gill Sans MT" panose="020B0502020104020203"/>
                </a:rPr>
                <a:t>130</a:t>
              </a:r>
              <a:endParaRPr kumimoji="0" lang="en-CA" sz="1800" b="0" i="0" u="none" strike="noStrike" kern="1200" cap="none" spc="0" normalizeH="0" baseline="0" noProof="0" dirty="0">
                <a:ln>
                  <a:noFill/>
                </a:ln>
                <a:solidFill>
                  <a:srgbClr val="0070C0"/>
                </a:solidFill>
                <a:effectLst/>
                <a:uLnTx/>
                <a:uFillTx/>
                <a:latin typeface="Gill Sans MT" panose="020B0502020104020203"/>
                <a:ea typeface="+mn-ea"/>
                <a:cs typeface="+mn-cs"/>
              </a:endParaRPr>
            </a:p>
          </p:txBody>
        </p:sp>
        <p:sp>
          <p:nvSpPr>
            <p:cNvPr id="56" name="TextBox 55">
              <a:extLst>
                <a:ext uri="{FF2B5EF4-FFF2-40B4-BE49-F238E27FC236}">
                  <a16:creationId xmlns:a16="http://schemas.microsoft.com/office/drawing/2014/main" id="{39E2D3B5-C1B0-4253-AEDD-BDA2B9381DB3}"/>
                </a:ext>
              </a:extLst>
            </p:cNvPr>
            <p:cNvSpPr txBox="1"/>
            <p:nvPr/>
          </p:nvSpPr>
          <p:spPr>
            <a:xfrm>
              <a:off x="4525371" y="493891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rgbClr val="0070C0"/>
                  </a:solidFill>
                  <a:latin typeface="Gill Sans MT" panose="020B0502020104020203"/>
                </a:rPr>
                <a:t>130</a:t>
              </a:r>
              <a:endParaRPr kumimoji="0" lang="en-CA" sz="1800" b="0" i="0" u="none" strike="noStrike" kern="1200" cap="none" spc="0" normalizeH="0" baseline="0" noProof="0" dirty="0">
                <a:ln>
                  <a:noFill/>
                </a:ln>
                <a:solidFill>
                  <a:srgbClr val="0070C0"/>
                </a:solidFill>
                <a:effectLst/>
                <a:uLnTx/>
                <a:uFillTx/>
                <a:latin typeface="Gill Sans MT" panose="020B0502020104020203"/>
                <a:ea typeface="+mn-ea"/>
                <a:cs typeface="+mn-cs"/>
              </a:endParaRPr>
            </a:p>
          </p:txBody>
        </p:sp>
        <p:sp>
          <p:nvSpPr>
            <p:cNvPr id="61" name="TextBox 60">
              <a:extLst>
                <a:ext uri="{FF2B5EF4-FFF2-40B4-BE49-F238E27FC236}">
                  <a16:creationId xmlns:a16="http://schemas.microsoft.com/office/drawing/2014/main" id="{131B22BB-4192-44F1-AF89-5C976AD74663}"/>
                </a:ext>
              </a:extLst>
            </p:cNvPr>
            <p:cNvSpPr txBox="1"/>
            <p:nvPr/>
          </p:nvSpPr>
          <p:spPr>
            <a:xfrm>
              <a:off x="5166361" y="550569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5</a:t>
              </a:r>
            </a:p>
          </p:txBody>
        </p:sp>
        <p:cxnSp>
          <p:nvCxnSpPr>
            <p:cNvPr id="62" name="Straight Arrow Connector 61">
              <a:extLst>
                <a:ext uri="{FF2B5EF4-FFF2-40B4-BE49-F238E27FC236}">
                  <a16:creationId xmlns:a16="http://schemas.microsoft.com/office/drawing/2014/main" id="{CF06DBB7-C257-4B05-9265-C7FA08AFB36B}"/>
                </a:ext>
              </a:extLst>
            </p:cNvPr>
            <p:cNvCxnSpPr>
              <a:cxnSpLocks/>
            </p:cNvCxnSpPr>
            <p:nvPr/>
          </p:nvCxnSpPr>
          <p:spPr>
            <a:xfrm>
              <a:off x="5348597" y="5053925"/>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1484655-012E-450B-A358-D2EE37181AEB}"/>
                </a:ext>
              </a:extLst>
            </p:cNvPr>
            <p:cNvSpPr txBox="1"/>
            <p:nvPr/>
          </p:nvSpPr>
          <p:spPr>
            <a:xfrm>
              <a:off x="5309321" y="4965732"/>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rgbClr val="0070C0"/>
                  </a:solidFill>
                  <a:latin typeface="Gill Sans MT" panose="020B0502020104020203"/>
                </a:rPr>
                <a:t>130</a:t>
              </a:r>
              <a:endParaRPr kumimoji="0" lang="en-CA" sz="1800" b="0" i="0" u="none" strike="noStrike" kern="1200" cap="none" spc="0" normalizeH="0" baseline="0" noProof="0" dirty="0">
                <a:ln>
                  <a:noFill/>
                </a:ln>
                <a:solidFill>
                  <a:srgbClr val="0070C0"/>
                </a:solidFill>
                <a:effectLst/>
                <a:uLnTx/>
                <a:uFillTx/>
                <a:latin typeface="Gill Sans MT" panose="020B0502020104020203"/>
                <a:ea typeface="+mn-ea"/>
                <a:cs typeface="+mn-cs"/>
              </a:endParaRPr>
            </a:p>
          </p:txBody>
        </p:sp>
      </p:grpSp>
      <p:sp>
        <p:nvSpPr>
          <p:cNvPr id="57" name="TextBox 56">
            <a:extLst>
              <a:ext uri="{FF2B5EF4-FFF2-40B4-BE49-F238E27FC236}">
                <a16:creationId xmlns:a16="http://schemas.microsoft.com/office/drawing/2014/main" id="{DE413768-66DA-45B0-9E87-30D756BD6E4D}"/>
              </a:ext>
            </a:extLst>
          </p:cNvPr>
          <p:cNvSpPr txBox="1"/>
          <p:nvPr/>
        </p:nvSpPr>
        <p:spPr>
          <a:xfrm>
            <a:off x="106850" y="1805470"/>
            <a:ext cx="9037149" cy="1169551"/>
          </a:xfrm>
          <a:prstGeom prst="rect">
            <a:avLst/>
          </a:prstGeom>
          <a:noFill/>
        </p:spPr>
        <p:txBody>
          <a:bodyPr wrap="square" rtlCol="0">
            <a:spAutoFit/>
          </a:bodyPr>
          <a:lstStyle/>
          <a:p>
            <a:r>
              <a:rPr lang="en-CA" sz="1400" dirty="0"/>
              <a:t>Modified example:  What if the cash inflows varied?  Project A has an initial investment of $600,000 and expected project cash inflows of $240,000 for </a:t>
            </a:r>
            <a:r>
              <a:rPr lang="en-CA" sz="1400" dirty="0">
                <a:solidFill>
                  <a:srgbClr val="0070C0"/>
                </a:solidFill>
              </a:rPr>
              <a:t>2</a:t>
            </a:r>
            <a:r>
              <a:rPr lang="en-CA" sz="1400" dirty="0"/>
              <a:t> years, followed by cash inflows of </a:t>
            </a:r>
            <a:r>
              <a:rPr lang="en-CA" sz="1400" dirty="0">
                <a:solidFill>
                  <a:srgbClr val="0070C0"/>
                </a:solidFill>
              </a:rPr>
              <a:t>$210,000 for 2 years. </a:t>
            </a:r>
            <a:r>
              <a:rPr lang="en-US" sz="1400" dirty="0"/>
              <a:t>Project B has an initial investment of $375,000 and expected project cash inflows of $120,000 for the </a:t>
            </a:r>
            <a:r>
              <a:rPr lang="en-US" sz="1400" dirty="0">
                <a:solidFill>
                  <a:srgbClr val="0070C0"/>
                </a:solidFill>
              </a:rPr>
              <a:t>first year </a:t>
            </a:r>
            <a:r>
              <a:rPr lang="en-US" sz="1400" dirty="0"/>
              <a:t>and cash inflows of </a:t>
            </a:r>
            <a:r>
              <a:rPr lang="en-US" sz="1400" dirty="0">
                <a:solidFill>
                  <a:srgbClr val="0070C0"/>
                </a:solidFill>
              </a:rPr>
              <a:t>$130,000 for the remaining 4 years.  </a:t>
            </a:r>
            <a:r>
              <a:rPr lang="en-CA" sz="1400" dirty="0"/>
              <a:t>a) What is the payback period for Project A?  b) What is the payback period for Project B? c) Considering only payback period analysis, which project is preferred, and why?</a:t>
            </a:r>
            <a:endParaRPr lang="en-US" sz="1400" dirty="0"/>
          </a:p>
        </p:txBody>
      </p:sp>
      <p:sp>
        <p:nvSpPr>
          <p:cNvPr id="4" name="Rectangle: Rounded Corners 3">
            <a:extLst>
              <a:ext uri="{FF2B5EF4-FFF2-40B4-BE49-F238E27FC236}">
                <a16:creationId xmlns:a16="http://schemas.microsoft.com/office/drawing/2014/main" id="{82171050-F3B2-4B4B-97C7-260B9975BF8C}"/>
              </a:ext>
            </a:extLst>
          </p:cNvPr>
          <p:cNvSpPr/>
          <p:nvPr/>
        </p:nvSpPr>
        <p:spPr>
          <a:xfrm>
            <a:off x="7386303" y="3659947"/>
            <a:ext cx="1389801" cy="201939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Let’s use Excel, see the next slide</a:t>
            </a:r>
          </a:p>
        </p:txBody>
      </p:sp>
    </p:spTree>
    <p:extLst>
      <p:ext uri="{BB962C8B-B14F-4D97-AF65-F5344CB8AC3E}">
        <p14:creationId xmlns:p14="http://schemas.microsoft.com/office/powerpoint/2010/main" val="175476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br>
              <a:rPr lang="en-CA" dirty="0"/>
            </a:br>
            <a:r>
              <a:rPr lang="en-CA" dirty="0"/>
              <a:t>Cash inflows </a:t>
            </a:r>
            <a:r>
              <a:rPr lang="en-CA" b="1" u="sng" dirty="0"/>
              <a:t>VARY</a:t>
            </a:r>
          </a:p>
        </p:txBody>
      </p:sp>
      <p:sp>
        <p:nvSpPr>
          <p:cNvPr id="3" name="TextBox 2">
            <a:extLst>
              <a:ext uri="{FF2B5EF4-FFF2-40B4-BE49-F238E27FC236}">
                <a16:creationId xmlns:a16="http://schemas.microsoft.com/office/drawing/2014/main" id="{40E4E516-F07C-43AF-A6B0-48FB98762AEA}"/>
              </a:ext>
            </a:extLst>
          </p:cNvPr>
          <p:cNvSpPr txBox="1"/>
          <p:nvPr/>
        </p:nvSpPr>
        <p:spPr>
          <a:xfrm>
            <a:off x="114003" y="1808962"/>
            <a:ext cx="9029997" cy="738664"/>
          </a:xfrm>
          <a:prstGeom prst="rect">
            <a:avLst/>
          </a:prstGeom>
          <a:noFill/>
        </p:spPr>
        <p:txBody>
          <a:bodyPr wrap="square" rtlCol="0">
            <a:spAutoFit/>
          </a:bodyPr>
          <a:lstStyle/>
          <a:p>
            <a:r>
              <a:rPr lang="en-CA" sz="1400" dirty="0"/>
              <a:t>Use the following example to perform a payback period analysis for the 2 projects in the previous slide.  You’ll be creating “cumulative cash flow” rows for both projects.  Use interpolation to determine partial years in your payback period.  Also compare the total cumulative cash flows in both investments, and the total durations of the investments.</a:t>
            </a:r>
            <a:endParaRPr lang="en-US" sz="1400" dirty="0"/>
          </a:p>
        </p:txBody>
      </p:sp>
      <p:pic>
        <p:nvPicPr>
          <p:cNvPr id="7" name="Picture 6">
            <a:extLst>
              <a:ext uri="{FF2B5EF4-FFF2-40B4-BE49-F238E27FC236}">
                <a16:creationId xmlns:a16="http://schemas.microsoft.com/office/drawing/2014/main" id="{7D0BE54F-4BC4-4BC9-B870-E2926E91260F}"/>
              </a:ext>
            </a:extLst>
          </p:cNvPr>
          <p:cNvPicPr>
            <a:picLocks noChangeAspect="1"/>
          </p:cNvPicPr>
          <p:nvPr/>
        </p:nvPicPr>
        <p:blipFill>
          <a:blip r:embed="rId2"/>
          <a:stretch>
            <a:fillRect/>
          </a:stretch>
        </p:blipFill>
        <p:spPr>
          <a:xfrm>
            <a:off x="796954" y="2658244"/>
            <a:ext cx="6652600" cy="3617682"/>
          </a:xfrm>
          <a:prstGeom prst="rect">
            <a:avLst/>
          </a:prstGeom>
        </p:spPr>
      </p:pic>
    </p:spTree>
    <p:extLst>
      <p:ext uri="{BB962C8B-B14F-4D97-AF65-F5344CB8AC3E}">
        <p14:creationId xmlns:p14="http://schemas.microsoft.com/office/powerpoint/2010/main" val="224369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br>
              <a:rPr lang="en-CA" dirty="0"/>
            </a:br>
            <a:r>
              <a:rPr lang="en-CA" dirty="0"/>
              <a:t>Cash inflows </a:t>
            </a:r>
            <a:r>
              <a:rPr lang="en-CA" b="1" u="sng" dirty="0"/>
              <a:t>VARY</a:t>
            </a:r>
          </a:p>
        </p:txBody>
      </p:sp>
      <p:sp>
        <p:nvSpPr>
          <p:cNvPr id="3" name="TextBox 2">
            <a:extLst>
              <a:ext uri="{FF2B5EF4-FFF2-40B4-BE49-F238E27FC236}">
                <a16:creationId xmlns:a16="http://schemas.microsoft.com/office/drawing/2014/main" id="{40E4E516-F07C-43AF-A6B0-48FB98762AEA}"/>
              </a:ext>
            </a:extLst>
          </p:cNvPr>
          <p:cNvSpPr txBox="1"/>
          <p:nvPr/>
        </p:nvSpPr>
        <p:spPr>
          <a:xfrm>
            <a:off x="114003" y="1808962"/>
            <a:ext cx="9029997" cy="738664"/>
          </a:xfrm>
          <a:prstGeom prst="rect">
            <a:avLst/>
          </a:prstGeom>
          <a:noFill/>
        </p:spPr>
        <p:txBody>
          <a:bodyPr wrap="square" rtlCol="0">
            <a:spAutoFit/>
          </a:bodyPr>
          <a:lstStyle/>
          <a:p>
            <a:r>
              <a:rPr lang="en-CA" sz="1400" dirty="0"/>
              <a:t>An example of cumulative cash flow curve (blue line) when cash inflows vary  Note the curve is NOT a straight line.  We can interpolate the payback period of 4.66 years or 4 years 8 months.  We need 200 of the 300 dollars in year 5 to get to get our cumulative curve to the zero (orange) line.  200/300 = 0.66, so we interpolate 2/3 of year 5 (equal to 8 months). </a:t>
            </a:r>
            <a:endParaRPr lang="en-US" sz="1400" dirty="0"/>
          </a:p>
        </p:txBody>
      </p:sp>
      <p:pic>
        <p:nvPicPr>
          <p:cNvPr id="4" name="Picture 3">
            <a:extLst>
              <a:ext uri="{FF2B5EF4-FFF2-40B4-BE49-F238E27FC236}">
                <a16:creationId xmlns:a16="http://schemas.microsoft.com/office/drawing/2014/main" id="{9FC9BF2B-7263-43CA-A7FF-90A1DE128043}"/>
              </a:ext>
            </a:extLst>
          </p:cNvPr>
          <p:cNvPicPr>
            <a:picLocks noChangeAspect="1"/>
          </p:cNvPicPr>
          <p:nvPr/>
        </p:nvPicPr>
        <p:blipFill>
          <a:blip r:embed="rId2"/>
          <a:stretch>
            <a:fillRect/>
          </a:stretch>
        </p:blipFill>
        <p:spPr>
          <a:xfrm>
            <a:off x="167780" y="2628073"/>
            <a:ext cx="8749717" cy="3671496"/>
          </a:xfrm>
          <a:prstGeom prst="rect">
            <a:avLst/>
          </a:prstGeom>
        </p:spPr>
      </p:pic>
    </p:spTree>
    <p:extLst>
      <p:ext uri="{BB962C8B-B14F-4D97-AF65-F5344CB8AC3E}">
        <p14:creationId xmlns:p14="http://schemas.microsoft.com/office/powerpoint/2010/main" val="33795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b="1" dirty="0"/>
              <a:t>Discounted</a:t>
            </a:r>
            <a:r>
              <a:rPr lang="en-CA" dirty="0"/>
              <a:t> Payback Period </a:t>
            </a:r>
            <a:br>
              <a:rPr lang="en-CA" dirty="0"/>
            </a:br>
            <a:r>
              <a:rPr lang="en-CA" dirty="0"/>
              <a:t>(DPP) analysis</a:t>
            </a:r>
          </a:p>
        </p:txBody>
      </p:sp>
      <p:sp>
        <p:nvSpPr>
          <p:cNvPr id="8" name="Rectangle 7">
            <a:extLst>
              <a:ext uri="{FF2B5EF4-FFF2-40B4-BE49-F238E27FC236}">
                <a16:creationId xmlns:a16="http://schemas.microsoft.com/office/drawing/2014/main" id="{673EB76C-77AC-4115-8611-358A0434437B}"/>
              </a:ext>
            </a:extLst>
          </p:cNvPr>
          <p:cNvSpPr/>
          <p:nvPr/>
        </p:nvSpPr>
        <p:spPr>
          <a:xfrm>
            <a:off x="6830018" y="3860003"/>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1852858-4CFA-45F4-A4F1-E0773F77D7BF}"/>
              </a:ext>
            </a:extLst>
          </p:cNvPr>
          <p:cNvSpPr/>
          <p:nvPr/>
        </p:nvSpPr>
        <p:spPr>
          <a:xfrm>
            <a:off x="8066063" y="2711867"/>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 name="Group 6"/>
          <p:cNvGrpSpPr/>
          <p:nvPr/>
        </p:nvGrpSpPr>
        <p:grpSpPr>
          <a:xfrm>
            <a:off x="169147" y="2711115"/>
            <a:ext cx="5361747" cy="1678767"/>
            <a:chOff x="169147" y="2870769"/>
            <a:chExt cx="5361747" cy="1678767"/>
          </a:xfrm>
        </p:grpSpPr>
        <p:cxnSp>
          <p:nvCxnSpPr>
            <p:cNvPr id="12" name="Straight Connector 11">
              <a:extLst>
                <a:ext uri="{FF2B5EF4-FFF2-40B4-BE49-F238E27FC236}">
                  <a16:creationId xmlns:a16="http://schemas.microsoft.com/office/drawing/2014/main" id="{3828E2C5-8191-4061-92FC-7958899AB51B}"/>
                </a:ext>
              </a:extLst>
            </p:cNvPr>
            <p:cNvCxnSpPr>
              <a:cxnSpLocks/>
            </p:cNvCxnSpPr>
            <p:nvPr/>
          </p:nvCxnSpPr>
          <p:spPr>
            <a:xfrm>
              <a:off x="647143" y="3812463"/>
              <a:ext cx="471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E986C7-11B0-4D9C-A5F5-DC259BA32360}"/>
                </a:ext>
              </a:extLst>
            </p:cNvPr>
            <p:cNvSpPr txBox="1"/>
            <p:nvPr/>
          </p:nvSpPr>
          <p:spPr>
            <a:xfrm>
              <a:off x="572767" y="343063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14" name="TextBox 13">
              <a:extLst>
                <a:ext uri="{FF2B5EF4-FFF2-40B4-BE49-F238E27FC236}">
                  <a16:creationId xmlns:a16="http://schemas.microsoft.com/office/drawing/2014/main" id="{B79F4F13-DE42-4E6D-BF3F-634223300DEC}"/>
                </a:ext>
              </a:extLst>
            </p:cNvPr>
            <p:cNvSpPr txBox="1"/>
            <p:nvPr/>
          </p:nvSpPr>
          <p:spPr>
            <a:xfrm>
              <a:off x="1567000" y="3443046"/>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15" name="TextBox 14">
              <a:extLst>
                <a:ext uri="{FF2B5EF4-FFF2-40B4-BE49-F238E27FC236}">
                  <a16:creationId xmlns:a16="http://schemas.microsoft.com/office/drawing/2014/main" id="{C265C727-8992-49D5-B7AD-22CF045D6835}"/>
                </a:ext>
              </a:extLst>
            </p:cNvPr>
            <p:cNvSpPr txBox="1"/>
            <p:nvPr/>
          </p:nvSpPr>
          <p:spPr>
            <a:xfrm>
              <a:off x="2556793" y="3437545"/>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16" name="Straight Arrow Connector 15">
              <a:extLst>
                <a:ext uri="{FF2B5EF4-FFF2-40B4-BE49-F238E27FC236}">
                  <a16:creationId xmlns:a16="http://schemas.microsoft.com/office/drawing/2014/main" id="{22170510-C01D-4AB9-8D70-C43FF36679C7}"/>
                </a:ext>
              </a:extLst>
            </p:cNvPr>
            <p:cNvCxnSpPr>
              <a:cxnSpLocks/>
            </p:cNvCxnSpPr>
            <p:nvPr/>
          </p:nvCxnSpPr>
          <p:spPr>
            <a:xfrm>
              <a:off x="729261" y="3948216"/>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A44D85D-A235-46B0-B19E-85A8908F18CE}"/>
                </a:ext>
              </a:extLst>
            </p:cNvPr>
            <p:cNvCxnSpPr>
              <a:cxnSpLocks/>
            </p:cNvCxnSpPr>
            <p:nvPr/>
          </p:nvCxnSpPr>
          <p:spPr>
            <a:xfrm>
              <a:off x="1720955" y="2953571"/>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D1958B-B955-4EF0-89CD-147981AE0EF1}"/>
                </a:ext>
              </a:extLst>
            </p:cNvPr>
            <p:cNvCxnSpPr>
              <a:cxnSpLocks/>
            </p:cNvCxnSpPr>
            <p:nvPr/>
          </p:nvCxnSpPr>
          <p:spPr>
            <a:xfrm>
              <a:off x="2710748" y="2985778"/>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D23467A-DCE9-42A8-A9C7-98DB68FB3597}"/>
                </a:ext>
              </a:extLst>
            </p:cNvPr>
            <p:cNvSpPr txBox="1"/>
            <p:nvPr/>
          </p:nvSpPr>
          <p:spPr>
            <a:xfrm>
              <a:off x="1706963" y="2870769"/>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100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0" name="TextBox 19">
              <a:extLst>
                <a:ext uri="{FF2B5EF4-FFF2-40B4-BE49-F238E27FC236}">
                  <a16:creationId xmlns:a16="http://schemas.microsoft.com/office/drawing/2014/main" id="{C725FC7B-F39E-4E25-8DA2-79EE5A3ABFC0}"/>
                </a:ext>
              </a:extLst>
            </p:cNvPr>
            <p:cNvSpPr txBox="1"/>
            <p:nvPr/>
          </p:nvSpPr>
          <p:spPr>
            <a:xfrm>
              <a:off x="4164995" y="3781581"/>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1" name="TextBox 20">
              <a:extLst>
                <a:ext uri="{FF2B5EF4-FFF2-40B4-BE49-F238E27FC236}">
                  <a16:creationId xmlns:a16="http://schemas.microsoft.com/office/drawing/2014/main" id="{865E35FE-1A70-45F3-9FF5-00D07FAB0F43}"/>
                </a:ext>
              </a:extLst>
            </p:cNvPr>
            <p:cNvSpPr txBox="1"/>
            <p:nvPr/>
          </p:nvSpPr>
          <p:spPr>
            <a:xfrm>
              <a:off x="4217660" y="3437545"/>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2" name="TextBox 21">
              <a:extLst>
                <a:ext uri="{FF2B5EF4-FFF2-40B4-BE49-F238E27FC236}">
                  <a16:creationId xmlns:a16="http://schemas.microsoft.com/office/drawing/2014/main" id="{8C3B1722-D2AB-4709-930E-3C84640EF095}"/>
                </a:ext>
              </a:extLst>
            </p:cNvPr>
            <p:cNvSpPr txBox="1"/>
            <p:nvPr/>
          </p:nvSpPr>
          <p:spPr>
            <a:xfrm>
              <a:off x="3470816" y="3437545"/>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cxnSp>
          <p:nvCxnSpPr>
            <p:cNvPr id="23" name="Straight Arrow Connector 22">
              <a:extLst>
                <a:ext uri="{FF2B5EF4-FFF2-40B4-BE49-F238E27FC236}">
                  <a16:creationId xmlns:a16="http://schemas.microsoft.com/office/drawing/2014/main" id="{9E298498-6160-4CE9-9D8A-83E1DD4D1659}"/>
                </a:ext>
              </a:extLst>
            </p:cNvPr>
            <p:cNvCxnSpPr>
              <a:cxnSpLocks/>
            </p:cNvCxnSpPr>
            <p:nvPr/>
          </p:nvCxnSpPr>
          <p:spPr>
            <a:xfrm>
              <a:off x="3624771" y="2985778"/>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0CABA40-75FB-425C-9337-79F6AC0944FD}"/>
                </a:ext>
              </a:extLst>
            </p:cNvPr>
            <p:cNvSpPr txBox="1"/>
            <p:nvPr/>
          </p:nvSpPr>
          <p:spPr>
            <a:xfrm>
              <a:off x="169147" y="3576044"/>
              <a:ext cx="638694" cy="461665"/>
            </a:xfrm>
            <a:prstGeom prst="rect">
              <a:avLst/>
            </a:prstGeom>
            <a:noFill/>
          </p:spPr>
          <p:txBody>
            <a:bodyPr wrap="square" rtlCol="0">
              <a:spAutoFit/>
            </a:bodyPr>
            <a:lstStyle/>
            <a:p>
              <a:r>
                <a:rPr lang="en-CA" sz="2400" b="1" dirty="0"/>
                <a:t>A</a:t>
              </a:r>
            </a:p>
          </p:txBody>
        </p:sp>
        <p:sp>
          <p:nvSpPr>
            <p:cNvPr id="29" name="TextBox 28">
              <a:extLst>
                <a:ext uri="{FF2B5EF4-FFF2-40B4-BE49-F238E27FC236}">
                  <a16:creationId xmlns:a16="http://schemas.microsoft.com/office/drawing/2014/main" id="{07DEA91F-4282-474C-B994-E71AF49714A2}"/>
                </a:ext>
              </a:extLst>
            </p:cNvPr>
            <p:cNvSpPr txBox="1"/>
            <p:nvPr/>
          </p:nvSpPr>
          <p:spPr>
            <a:xfrm>
              <a:off x="726722" y="4180204"/>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noProof="0" dirty="0">
                  <a:solidFill>
                    <a:prstClr val="black"/>
                  </a:solidFill>
                  <a:latin typeface="Gill Sans MT" panose="020B0502020104020203"/>
                </a:rPr>
                <a:t>200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0" name="TextBox 29">
              <a:extLst>
                <a:ext uri="{FF2B5EF4-FFF2-40B4-BE49-F238E27FC236}">
                  <a16:creationId xmlns:a16="http://schemas.microsoft.com/office/drawing/2014/main" id="{9C5E59F0-F35C-4579-A6E2-3E4B69F78E98}"/>
                </a:ext>
              </a:extLst>
            </p:cNvPr>
            <p:cNvSpPr txBox="1"/>
            <p:nvPr/>
          </p:nvSpPr>
          <p:spPr>
            <a:xfrm>
              <a:off x="2720901" y="2870769"/>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100</a:t>
              </a:r>
            </a:p>
          </p:txBody>
        </p:sp>
        <p:sp>
          <p:nvSpPr>
            <p:cNvPr id="31" name="TextBox 30">
              <a:extLst>
                <a:ext uri="{FF2B5EF4-FFF2-40B4-BE49-F238E27FC236}">
                  <a16:creationId xmlns:a16="http://schemas.microsoft.com/office/drawing/2014/main" id="{CDF4EA47-CE28-47DB-A990-154EC5CAA9E5}"/>
                </a:ext>
              </a:extLst>
            </p:cNvPr>
            <p:cNvSpPr txBox="1"/>
            <p:nvPr/>
          </p:nvSpPr>
          <p:spPr>
            <a:xfrm>
              <a:off x="3624771" y="2870769"/>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100</a:t>
              </a:r>
              <a:endParaRPr kumimoji="0" lang="en-CA" sz="1800" b="0" i="0" u="none" strike="noStrike" kern="1200" cap="none" spc="0" normalizeH="0" baseline="0" noProof="0" dirty="0">
                <a:ln>
                  <a:noFill/>
                </a:ln>
                <a:effectLst/>
                <a:uLnTx/>
                <a:uFillTx/>
                <a:latin typeface="Gill Sans MT" panose="020B0502020104020203"/>
              </a:endParaRPr>
            </a:p>
          </p:txBody>
        </p:sp>
      </p:grpSp>
      <p:sp>
        <p:nvSpPr>
          <p:cNvPr id="57" name="TextBox 56">
            <a:extLst>
              <a:ext uri="{FF2B5EF4-FFF2-40B4-BE49-F238E27FC236}">
                <a16:creationId xmlns:a16="http://schemas.microsoft.com/office/drawing/2014/main" id="{DE413768-66DA-45B0-9E87-30D756BD6E4D}"/>
              </a:ext>
            </a:extLst>
          </p:cNvPr>
          <p:cNvSpPr txBox="1"/>
          <p:nvPr/>
        </p:nvSpPr>
        <p:spPr>
          <a:xfrm>
            <a:off x="106850" y="1805470"/>
            <a:ext cx="9037149" cy="784830"/>
          </a:xfrm>
          <a:prstGeom prst="rect">
            <a:avLst/>
          </a:prstGeom>
          <a:noFill/>
        </p:spPr>
        <p:txBody>
          <a:bodyPr wrap="square" rtlCol="0">
            <a:spAutoFit/>
          </a:bodyPr>
          <a:lstStyle/>
          <a:p>
            <a:r>
              <a:rPr lang="en-CA" sz="1500" dirty="0"/>
              <a:t>Although we’ve been using a payback period that ignores the time value of money, a Discounted Payback Period can be used that does.  In the example below, if we used a </a:t>
            </a:r>
            <a:r>
              <a:rPr lang="en-CA" sz="1500" b="1" dirty="0"/>
              <a:t>10% discount rate </a:t>
            </a:r>
            <a:r>
              <a:rPr lang="en-CA" sz="1500" dirty="0"/>
              <a:t>for scenario B, the payback period would change from 2 years to </a:t>
            </a:r>
            <a:r>
              <a:rPr lang="en-CA" sz="1500" b="1" dirty="0"/>
              <a:t>more</a:t>
            </a:r>
            <a:r>
              <a:rPr lang="en-CA" sz="1500" dirty="0"/>
              <a:t> than 2 years.  A DPP will result in a longer payback period.</a:t>
            </a:r>
            <a:endParaRPr lang="en-US" sz="1500" dirty="0"/>
          </a:p>
        </p:txBody>
      </p:sp>
      <p:sp>
        <p:nvSpPr>
          <p:cNvPr id="58" name="Rectangle: Rounded Corners 58">
            <a:extLst>
              <a:ext uri="{FF2B5EF4-FFF2-40B4-BE49-F238E27FC236}">
                <a16:creationId xmlns:a16="http://schemas.microsoft.com/office/drawing/2014/main" id="{09288E6A-7C50-40EE-A59B-061AEDCED9A6}"/>
              </a:ext>
            </a:extLst>
          </p:cNvPr>
          <p:cNvSpPr/>
          <p:nvPr/>
        </p:nvSpPr>
        <p:spPr>
          <a:xfrm>
            <a:off x="6123102" y="2633032"/>
            <a:ext cx="2440659" cy="64829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Payback Period</a:t>
            </a:r>
          </a:p>
        </p:txBody>
      </p:sp>
      <p:sp>
        <p:nvSpPr>
          <p:cNvPr id="59" name="Rectangle: Rounded Corners 58">
            <a:extLst>
              <a:ext uri="{FF2B5EF4-FFF2-40B4-BE49-F238E27FC236}">
                <a16:creationId xmlns:a16="http://schemas.microsoft.com/office/drawing/2014/main" id="{09288E6A-7C50-40EE-A59B-061AEDCED9A6}"/>
              </a:ext>
            </a:extLst>
          </p:cNvPr>
          <p:cNvSpPr/>
          <p:nvPr/>
        </p:nvSpPr>
        <p:spPr>
          <a:xfrm>
            <a:off x="4879650" y="4169856"/>
            <a:ext cx="3691292" cy="39376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Discounted</a:t>
            </a:r>
            <a:r>
              <a:rPr lang="en-CA" dirty="0">
                <a:solidFill>
                  <a:schemeClr val="tx1"/>
                </a:solidFill>
              </a:rPr>
              <a:t> Payback Period (DPP)</a:t>
            </a:r>
          </a:p>
        </p:txBody>
      </p:sp>
      <p:grpSp>
        <p:nvGrpSpPr>
          <p:cNvPr id="6" name="Group 5"/>
          <p:cNvGrpSpPr/>
          <p:nvPr/>
        </p:nvGrpSpPr>
        <p:grpSpPr>
          <a:xfrm>
            <a:off x="118949" y="4547034"/>
            <a:ext cx="5400345" cy="1678767"/>
            <a:chOff x="118949" y="4750230"/>
            <a:chExt cx="5400345" cy="1678767"/>
          </a:xfrm>
        </p:grpSpPr>
        <p:sp>
          <p:nvSpPr>
            <p:cNvPr id="60" name="TextBox 59">
              <a:extLst>
                <a:ext uri="{FF2B5EF4-FFF2-40B4-BE49-F238E27FC236}">
                  <a16:creationId xmlns:a16="http://schemas.microsoft.com/office/drawing/2014/main" id="{F0817A54-EFF4-4BA8-A029-578551A922C7}"/>
                </a:ext>
              </a:extLst>
            </p:cNvPr>
            <p:cNvSpPr txBox="1"/>
            <p:nvPr/>
          </p:nvSpPr>
          <p:spPr>
            <a:xfrm>
              <a:off x="3415672" y="5350704"/>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sp>
          <p:nvSpPr>
            <p:cNvPr id="37" name="TextBox 36">
              <a:extLst>
                <a:ext uri="{FF2B5EF4-FFF2-40B4-BE49-F238E27FC236}">
                  <a16:creationId xmlns:a16="http://schemas.microsoft.com/office/drawing/2014/main" id="{F5CB018E-4BF5-4F37-A174-91B56E460D19}"/>
                </a:ext>
              </a:extLst>
            </p:cNvPr>
            <p:cNvSpPr txBox="1"/>
            <p:nvPr/>
          </p:nvSpPr>
          <p:spPr>
            <a:xfrm>
              <a:off x="517623" y="5310093"/>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38" name="TextBox 37">
              <a:extLst>
                <a:ext uri="{FF2B5EF4-FFF2-40B4-BE49-F238E27FC236}">
                  <a16:creationId xmlns:a16="http://schemas.microsoft.com/office/drawing/2014/main" id="{3132D3CD-0502-4D8D-ABFE-75AE84BF38EF}"/>
                </a:ext>
              </a:extLst>
            </p:cNvPr>
            <p:cNvSpPr txBox="1"/>
            <p:nvPr/>
          </p:nvSpPr>
          <p:spPr>
            <a:xfrm>
              <a:off x="1511856" y="532250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39" name="TextBox 38">
              <a:extLst>
                <a:ext uri="{FF2B5EF4-FFF2-40B4-BE49-F238E27FC236}">
                  <a16:creationId xmlns:a16="http://schemas.microsoft.com/office/drawing/2014/main" id="{6A2E067C-EECD-4D23-B81B-C9C99E737B8D}"/>
                </a:ext>
              </a:extLst>
            </p:cNvPr>
            <p:cNvSpPr txBox="1"/>
            <p:nvPr/>
          </p:nvSpPr>
          <p:spPr>
            <a:xfrm>
              <a:off x="2501649" y="5317006"/>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40" name="Straight Arrow Connector 39">
              <a:extLst>
                <a:ext uri="{FF2B5EF4-FFF2-40B4-BE49-F238E27FC236}">
                  <a16:creationId xmlns:a16="http://schemas.microsoft.com/office/drawing/2014/main" id="{2448AE27-7ED7-4D0A-BB8F-41883B8978F2}"/>
                </a:ext>
              </a:extLst>
            </p:cNvPr>
            <p:cNvCxnSpPr>
              <a:cxnSpLocks/>
            </p:cNvCxnSpPr>
            <p:nvPr/>
          </p:nvCxnSpPr>
          <p:spPr>
            <a:xfrm>
              <a:off x="674117" y="5827677"/>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6FCC76-A440-428B-8018-3E6C48DE6F5F}"/>
                </a:ext>
              </a:extLst>
            </p:cNvPr>
            <p:cNvCxnSpPr>
              <a:cxnSpLocks/>
            </p:cNvCxnSpPr>
            <p:nvPr/>
          </p:nvCxnSpPr>
          <p:spPr>
            <a:xfrm>
              <a:off x="1665811" y="4833032"/>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E37BEFC-903F-45C1-A447-A56B4447DAAC}"/>
                </a:ext>
              </a:extLst>
            </p:cNvPr>
            <p:cNvCxnSpPr>
              <a:cxnSpLocks/>
            </p:cNvCxnSpPr>
            <p:nvPr/>
          </p:nvCxnSpPr>
          <p:spPr>
            <a:xfrm>
              <a:off x="2655604" y="4865239"/>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A46B00D-81E2-4D05-A562-22804368C5D8}"/>
                </a:ext>
              </a:extLst>
            </p:cNvPr>
            <p:cNvSpPr txBox="1"/>
            <p:nvPr/>
          </p:nvSpPr>
          <p:spPr>
            <a:xfrm>
              <a:off x="1651819" y="4750230"/>
              <a:ext cx="87051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90.9</a:t>
              </a:r>
              <a:endParaRPr kumimoji="0" lang="en-CA" sz="1800" b="0" i="0" u="none" strike="noStrike" kern="1200" cap="none" spc="0" normalizeH="0" baseline="0" noProof="0" dirty="0">
                <a:ln>
                  <a:noFill/>
                </a:ln>
                <a:effectLst/>
                <a:uLnTx/>
                <a:uFillTx/>
                <a:latin typeface="Gill Sans MT" panose="020B0502020104020203"/>
                <a:ea typeface="+mn-ea"/>
                <a:cs typeface="+mn-cs"/>
              </a:endParaRPr>
            </a:p>
          </p:txBody>
        </p:sp>
        <p:sp>
          <p:nvSpPr>
            <p:cNvPr id="44" name="TextBox 43">
              <a:extLst>
                <a:ext uri="{FF2B5EF4-FFF2-40B4-BE49-F238E27FC236}">
                  <a16:creationId xmlns:a16="http://schemas.microsoft.com/office/drawing/2014/main" id="{ACB3FB91-E320-4C83-821C-E104DA3F2A7A}"/>
                </a:ext>
              </a:extLst>
            </p:cNvPr>
            <p:cNvSpPr txBox="1"/>
            <p:nvPr/>
          </p:nvSpPr>
          <p:spPr>
            <a:xfrm>
              <a:off x="4153395" y="5661042"/>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45" name="TextBox 44">
              <a:extLst>
                <a:ext uri="{FF2B5EF4-FFF2-40B4-BE49-F238E27FC236}">
                  <a16:creationId xmlns:a16="http://schemas.microsoft.com/office/drawing/2014/main" id="{B342B5F2-2F32-48C4-8456-DD18D5C6AD9D}"/>
                </a:ext>
              </a:extLst>
            </p:cNvPr>
            <p:cNvSpPr txBox="1"/>
            <p:nvPr/>
          </p:nvSpPr>
          <p:spPr>
            <a:xfrm>
              <a:off x="4206060" y="5317006"/>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cxnSp>
          <p:nvCxnSpPr>
            <p:cNvPr id="47" name="Straight Arrow Connector 46">
              <a:extLst>
                <a:ext uri="{FF2B5EF4-FFF2-40B4-BE49-F238E27FC236}">
                  <a16:creationId xmlns:a16="http://schemas.microsoft.com/office/drawing/2014/main" id="{A6B55C4C-B7D1-41D5-8A75-C428C4C93ED3}"/>
                </a:ext>
              </a:extLst>
            </p:cNvPr>
            <p:cNvCxnSpPr>
              <a:cxnSpLocks/>
            </p:cNvCxnSpPr>
            <p:nvPr/>
          </p:nvCxnSpPr>
          <p:spPr>
            <a:xfrm>
              <a:off x="3569627" y="4865239"/>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53F8F72-48D6-4499-A555-49D4C53B6012}"/>
                </a:ext>
              </a:extLst>
            </p:cNvPr>
            <p:cNvSpPr txBox="1"/>
            <p:nvPr/>
          </p:nvSpPr>
          <p:spPr>
            <a:xfrm>
              <a:off x="118949" y="5430209"/>
              <a:ext cx="638694" cy="461665"/>
            </a:xfrm>
            <a:prstGeom prst="rect">
              <a:avLst/>
            </a:prstGeom>
            <a:noFill/>
          </p:spPr>
          <p:txBody>
            <a:bodyPr wrap="square" rtlCol="0">
              <a:spAutoFit/>
            </a:bodyPr>
            <a:lstStyle/>
            <a:p>
              <a:r>
                <a:rPr lang="en-CA" sz="2400" b="1" dirty="0"/>
                <a:t>B</a:t>
              </a:r>
            </a:p>
          </p:txBody>
        </p:sp>
        <p:sp>
          <p:nvSpPr>
            <p:cNvPr id="53" name="TextBox 52">
              <a:extLst>
                <a:ext uri="{FF2B5EF4-FFF2-40B4-BE49-F238E27FC236}">
                  <a16:creationId xmlns:a16="http://schemas.microsoft.com/office/drawing/2014/main" id="{E001C3AB-FBFD-4C02-A849-43C47E70464E}"/>
                </a:ext>
              </a:extLst>
            </p:cNvPr>
            <p:cNvSpPr txBox="1"/>
            <p:nvPr/>
          </p:nvSpPr>
          <p:spPr>
            <a:xfrm>
              <a:off x="671578" y="6059665"/>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noProof="0" dirty="0">
                  <a:solidFill>
                    <a:prstClr val="black"/>
                  </a:solidFill>
                  <a:latin typeface="Gill Sans MT" panose="020B0502020104020203"/>
                </a:rPr>
                <a:t>2</a:t>
              </a: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00</a:t>
              </a:r>
            </a:p>
          </p:txBody>
        </p:sp>
        <p:sp>
          <p:nvSpPr>
            <p:cNvPr id="54" name="TextBox 53">
              <a:extLst>
                <a:ext uri="{FF2B5EF4-FFF2-40B4-BE49-F238E27FC236}">
                  <a16:creationId xmlns:a16="http://schemas.microsoft.com/office/drawing/2014/main" id="{85B8F7B2-CC4F-4A81-96C9-D6B5C847A2E8}"/>
                </a:ext>
              </a:extLst>
            </p:cNvPr>
            <p:cNvSpPr txBox="1"/>
            <p:nvPr/>
          </p:nvSpPr>
          <p:spPr>
            <a:xfrm>
              <a:off x="2665757" y="47502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82.6</a:t>
              </a:r>
              <a:endParaRPr kumimoji="0" lang="en-CA" sz="1800" b="0" i="0" u="none" strike="noStrike" kern="1200" cap="none" spc="0" normalizeH="0" baseline="0" noProof="0" dirty="0">
                <a:ln>
                  <a:noFill/>
                </a:ln>
                <a:effectLst/>
                <a:uLnTx/>
                <a:uFillTx/>
                <a:latin typeface="Gill Sans MT" panose="020B0502020104020203"/>
              </a:endParaRPr>
            </a:p>
          </p:txBody>
        </p:sp>
        <p:sp>
          <p:nvSpPr>
            <p:cNvPr id="55" name="TextBox 54">
              <a:extLst>
                <a:ext uri="{FF2B5EF4-FFF2-40B4-BE49-F238E27FC236}">
                  <a16:creationId xmlns:a16="http://schemas.microsoft.com/office/drawing/2014/main" id="{3F97949E-BB06-4D52-ACA2-8B0ED3B3C220}"/>
                </a:ext>
              </a:extLst>
            </p:cNvPr>
            <p:cNvSpPr txBox="1"/>
            <p:nvPr/>
          </p:nvSpPr>
          <p:spPr>
            <a:xfrm>
              <a:off x="3569627" y="47502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75.1</a:t>
              </a:r>
              <a:endParaRPr kumimoji="0" lang="en-CA" sz="1800" b="0" i="0" u="none" strike="noStrike" kern="1200" cap="none" spc="0" normalizeH="0" baseline="0" noProof="0" dirty="0">
                <a:ln>
                  <a:noFill/>
                </a:ln>
                <a:effectLst/>
                <a:uLnTx/>
                <a:uFillTx/>
                <a:latin typeface="Gill Sans MT" panose="020B0502020104020203"/>
              </a:endParaRPr>
            </a:p>
          </p:txBody>
        </p:sp>
        <p:cxnSp>
          <p:nvCxnSpPr>
            <p:cNvPr id="64" name="Straight Connector 63">
              <a:extLst>
                <a:ext uri="{FF2B5EF4-FFF2-40B4-BE49-F238E27FC236}">
                  <a16:creationId xmlns:a16="http://schemas.microsoft.com/office/drawing/2014/main" id="{3828E2C5-8191-4061-92FC-7958899AB51B}"/>
                </a:ext>
              </a:extLst>
            </p:cNvPr>
            <p:cNvCxnSpPr>
              <a:cxnSpLocks/>
            </p:cNvCxnSpPr>
            <p:nvPr/>
          </p:nvCxnSpPr>
          <p:spPr>
            <a:xfrm>
              <a:off x="639889" y="5677541"/>
              <a:ext cx="4716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385000" y="4574531"/>
            <a:ext cx="3574864" cy="1323439"/>
          </a:xfrm>
          <a:prstGeom prst="rect">
            <a:avLst/>
          </a:prstGeom>
          <a:noFill/>
        </p:spPr>
        <p:txBody>
          <a:bodyPr wrap="square" rtlCol="0">
            <a:spAutoFit/>
          </a:bodyPr>
          <a:lstStyle/>
          <a:p>
            <a:r>
              <a:rPr lang="en-CA" sz="1600" dirty="0"/>
              <a:t>Using DPP, our 100 inflow for year 1 is discounted by 10%.  100/(1+10%) = 90.9.  By end of year 2 we have only recovered 90.9 + 82.6 =  173.5. By year 3 we recovered 173.5 + 75.1= 248.6</a:t>
            </a:r>
          </a:p>
        </p:txBody>
      </p:sp>
      <p:sp>
        <p:nvSpPr>
          <p:cNvPr id="65" name="TextBox 64"/>
          <p:cNvSpPr txBox="1"/>
          <p:nvPr/>
        </p:nvSpPr>
        <p:spPr>
          <a:xfrm>
            <a:off x="5593230" y="3334769"/>
            <a:ext cx="3366641" cy="584775"/>
          </a:xfrm>
          <a:prstGeom prst="rect">
            <a:avLst/>
          </a:prstGeom>
          <a:noFill/>
        </p:spPr>
        <p:txBody>
          <a:bodyPr wrap="square" rtlCol="0">
            <a:spAutoFit/>
          </a:bodyPr>
          <a:lstStyle/>
          <a:p>
            <a:r>
              <a:rPr lang="en-CA" sz="1600" dirty="0"/>
              <a:t>By end of year 2 we have recovered our 200 investment.</a:t>
            </a:r>
          </a:p>
        </p:txBody>
      </p:sp>
      <p:cxnSp>
        <p:nvCxnSpPr>
          <p:cNvPr id="4" name="Straight Arrow Connector 3">
            <a:extLst>
              <a:ext uri="{FF2B5EF4-FFF2-40B4-BE49-F238E27FC236}">
                <a16:creationId xmlns:a16="http://schemas.microsoft.com/office/drawing/2014/main" id="{DAED77D1-2FE3-4043-A2F2-A43EDB26F83E}"/>
              </a:ext>
            </a:extLst>
          </p:cNvPr>
          <p:cNvCxnSpPr>
            <a:cxnSpLocks/>
          </p:cNvCxnSpPr>
          <p:nvPr/>
        </p:nvCxnSpPr>
        <p:spPr>
          <a:xfrm flipV="1">
            <a:off x="2743105" y="5605403"/>
            <a:ext cx="84872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C71B29E-0938-46C4-897E-E1514FA8555C}"/>
              </a:ext>
            </a:extLst>
          </p:cNvPr>
          <p:cNvSpPr txBox="1"/>
          <p:nvPr/>
        </p:nvSpPr>
        <p:spPr>
          <a:xfrm>
            <a:off x="1106944" y="5953567"/>
            <a:ext cx="5995263" cy="338554"/>
          </a:xfrm>
          <a:prstGeom prst="rect">
            <a:avLst/>
          </a:prstGeom>
          <a:noFill/>
        </p:spPr>
        <p:txBody>
          <a:bodyPr wrap="square" rtlCol="0">
            <a:spAutoFit/>
          </a:bodyPr>
          <a:lstStyle/>
          <a:p>
            <a:pPr algn="ctr"/>
            <a:r>
              <a:rPr lang="en-CA" sz="1600" dirty="0"/>
              <a:t>Our DPP is sometime in year 3, definitely before the end of year 3.</a:t>
            </a:r>
          </a:p>
        </p:txBody>
      </p:sp>
      <p:sp>
        <p:nvSpPr>
          <p:cNvPr id="49" name="TextBox 48">
            <a:extLst>
              <a:ext uri="{FF2B5EF4-FFF2-40B4-BE49-F238E27FC236}">
                <a16:creationId xmlns:a16="http://schemas.microsoft.com/office/drawing/2014/main" id="{7B38C6F5-02F5-4F3B-ABF5-A100E07915D7}"/>
              </a:ext>
            </a:extLst>
          </p:cNvPr>
          <p:cNvSpPr txBox="1"/>
          <p:nvPr/>
        </p:nvSpPr>
        <p:spPr>
          <a:xfrm>
            <a:off x="2777149" y="5611928"/>
            <a:ext cx="760444" cy="338554"/>
          </a:xfrm>
          <a:prstGeom prst="rect">
            <a:avLst/>
          </a:prstGeom>
          <a:noFill/>
        </p:spPr>
        <p:txBody>
          <a:bodyPr wrap="square" rtlCol="0">
            <a:spAutoFit/>
          </a:bodyPr>
          <a:lstStyle/>
          <a:p>
            <a:pPr algn="ctr"/>
            <a:r>
              <a:rPr lang="en-CA" sz="1600" dirty="0">
                <a:solidFill>
                  <a:srgbClr val="CC0000"/>
                </a:solidFill>
              </a:rPr>
              <a:t>Year 3</a:t>
            </a:r>
          </a:p>
        </p:txBody>
      </p:sp>
      <p:sp>
        <p:nvSpPr>
          <p:cNvPr id="50" name="Rectangle: Rounded Corners 49">
            <a:extLst>
              <a:ext uri="{FF2B5EF4-FFF2-40B4-BE49-F238E27FC236}">
                <a16:creationId xmlns:a16="http://schemas.microsoft.com/office/drawing/2014/main" id="{92583FF4-80FD-4E62-A088-FBB371576A5B}"/>
              </a:ext>
            </a:extLst>
          </p:cNvPr>
          <p:cNvSpPr/>
          <p:nvPr/>
        </p:nvSpPr>
        <p:spPr>
          <a:xfrm>
            <a:off x="1258359" y="4620645"/>
            <a:ext cx="7647059" cy="1625487"/>
          </a:xfrm>
          <a:prstGeom prst="roundRect">
            <a:avLst/>
          </a:prstGeom>
          <a:solidFill>
            <a:schemeClr val="bg1"/>
          </a:solidFill>
          <a:ln w="38100">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Discount the cash inflows using a 10% discount rate. Draw a diagram similar to the one above but use discounted cash inflow numbers. Determine the approximate payback period, then move this graphic aside to reveal the answers!</a:t>
            </a:r>
          </a:p>
        </p:txBody>
      </p:sp>
    </p:spTree>
    <p:extLst>
      <p:ext uri="{BB962C8B-B14F-4D97-AF65-F5344CB8AC3E}">
        <p14:creationId xmlns:p14="http://schemas.microsoft.com/office/powerpoint/2010/main" val="354282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5067-5C14-4020-9588-FE10571E298D}"/>
              </a:ext>
            </a:extLst>
          </p:cNvPr>
          <p:cNvSpPr>
            <a:spLocks noGrp="1"/>
          </p:cNvSpPr>
          <p:nvPr>
            <p:ph type="title"/>
          </p:nvPr>
        </p:nvSpPr>
        <p:spPr/>
        <p:txBody>
          <a:bodyPr/>
          <a:lstStyle/>
          <a:p>
            <a:r>
              <a:rPr lang="en-CA" dirty="0"/>
              <a:t>2. Net present value (NPV) </a:t>
            </a:r>
            <a:r>
              <a:rPr lang="en-CA" dirty="0" err="1"/>
              <a:t>aNALYSIS</a:t>
            </a:r>
            <a:endParaRPr lang="en-CA" dirty="0"/>
          </a:p>
        </p:txBody>
      </p:sp>
      <p:sp>
        <p:nvSpPr>
          <p:cNvPr id="3" name="Content Placeholder 2">
            <a:extLst>
              <a:ext uri="{FF2B5EF4-FFF2-40B4-BE49-F238E27FC236}">
                <a16:creationId xmlns:a16="http://schemas.microsoft.com/office/drawing/2014/main" id="{C1B3F717-7381-4138-BDC8-CA0B615247DB}"/>
              </a:ext>
            </a:extLst>
          </p:cNvPr>
          <p:cNvSpPr>
            <a:spLocks noGrp="1"/>
          </p:cNvSpPr>
          <p:nvPr>
            <p:ph idx="1"/>
          </p:nvPr>
        </p:nvSpPr>
        <p:spPr>
          <a:xfrm>
            <a:off x="464531" y="3596366"/>
            <a:ext cx="8214938" cy="2981740"/>
          </a:xfrm>
        </p:spPr>
        <p:txBody>
          <a:bodyPr anchor="t">
            <a:normAutofit lnSpcReduction="10000"/>
          </a:bodyPr>
          <a:lstStyle/>
          <a:p>
            <a:pPr marL="0" indent="0">
              <a:buNone/>
            </a:pPr>
            <a:r>
              <a:rPr lang="en-US" b="1" dirty="0"/>
              <a:t>Benefits of NPV:</a:t>
            </a:r>
          </a:p>
          <a:p>
            <a:r>
              <a:rPr lang="en-US" dirty="0"/>
              <a:t>It is a much </a:t>
            </a:r>
            <a:r>
              <a:rPr lang="en-US" b="1" dirty="0"/>
              <a:t>more useful calculation than payback period</a:t>
            </a:r>
            <a:r>
              <a:rPr lang="en-US" dirty="0"/>
              <a:t>.</a:t>
            </a:r>
          </a:p>
          <a:p>
            <a:r>
              <a:rPr lang="en-US" dirty="0"/>
              <a:t>Uses the ‘</a:t>
            </a:r>
            <a:r>
              <a:rPr lang="en-US" b="1" dirty="0"/>
              <a:t>time value of money</a:t>
            </a:r>
            <a:r>
              <a:rPr lang="en-US" dirty="0"/>
              <a:t>’ to standardize project outcomes.</a:t>
            </a:r>
          </a:p>
          <a:p>
            <a:r>
              <a:rPr lang="en-US" b="1" dirty="0"/>
              <a:t>Projects can be compared (ranked</a:t>
            </a:r>
            <a:r>
              <a:rPr lang="en-US" dirty="0"/>
              <a:t>) directly, even with differing investment patterns and project length.</a:t>
            </a:r>
          </a:p>
          <a:p>
            <a:r>
              <a:rPr lang="en-US" dirty="0"/>
              <a:t>Evaluates cash flows of a project for </a:t>
            </a:r>
            <a:r>
              <a:rPr lang="en-US" b="1" dirty="0"/>
              <a:t>each time period </a:t>
            </a:r>
            <a:r>
              <a:rPr lang="en-US" dirty="0"/>
              <a:t>of the project horizon.</a:t>
            </a:r>
          </a:p>
          <a:p>
            <a:endParaRPr lang="en-CA" dirty="0"/>
          </a:p>
        </p:txBody>
      </p:sp>
      <p:sp>
        <p:nvSpPr>
          <p:cNvPr id="4" name="Content Placeholder 2">
            <a:extLst>
              <a:ext uri="{FF2B5EF4-FFF2-40B4-BE49-F238E27FC236}">
                <a16:creationId xmlns:a16="http://schemas.microsoft.com/office/drawing/2014/main" id="{6FAFE14C-81EB-467E-918F-03F50C869530}"/>
              </a:ext>
            </a:extLst>
          </p:cNvPr>
          <p:cNvSpPr txBox="1">
            <a:spLocks/>
          </p:cNvSpPr>
          <p:nvPr/>
        </p:nvSpPr>
        <p:spPr>
          <a:xfrm>
            <a:off x="2641200" y="1921489"/>
            <a:ext cx="3861599" cy="1340145"/>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b="1" dirty="0"/>
              <a:t>N</a:t>
            </a:r>
            <a:r>
              <a:rPr lang="en-CA" dirty="0"/>
              <a:t>et (cash inflow minus outflow)</a:t>
            </a:r>
          </a:p>
          <a:p>
            <a:pPr marL="0" indent="0">
              <a:buFont typeface="Wingdings 2" panose="05020102010507070707" pitchFamily="18" charset="2"/>
              <a:buNone/>
            </a:pPr>
            <a:r>
              <a:rPr lang="en-CA" b="1" dirty="0"/>
              <a:t>P</a:t>
            </a:r>
            <a:r>
              <a:rPr lang="en-CA" dirty="0"/>
              <a:t>resent (value today)</a:t>
            </a:r>
          </a:p>
          <a:p>
            <a:pPr marL="0" indent="0">
              <a:buFont typeface="Wingdings 2" panose="05020102010507070707" pitchFamily="18" charset="2"/>
              <a:buNone/>
            </a:pPr>
            <a:r>
              <a:rPr lang="en-CA" b="1" dirty="0"/>
              <a:t>V</a:t>
            </a:r>
            <a:r>
              <a:rPr lang="en-CA" dirty="0"/>
              <a:t>alue (quantitative)</a:t>
            </a:r>
          </a:p>
        </p:txBody>
      </p:sp>
    </p:spTree>
    <p:extLst>
      <p:ext uri="{BB962C8B-B14F-4D97-AF65-F5344CB8AC3E}">
        <p14:creationId xmlns:p14="http://schemas.microsoft.com/office/powerpoint/2010/main" val="43980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F337C0D-2EF6-4AB3-8E2A-099E2362A2D5}"/>
              </a:ext>
            </a:extLst>
          </p:cNvPr>
          <p:cNvSpPr/>
          <p:nvPr/>
        </p:nvSpPr>
        <p:spPr>
          <a:xfrm>
            <a:off x="468688" y="3876262"/>
            <a:ext cx="3017298" cy="2717537"/>
          </a:xfrm>
          <a:prstGeom prst="roundRect">
            <a:avLst/>
          </a:prstGeom>
          <a:noFill/>
          <a:ln w="381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2200" dirty="0">
              <a:solidFill>
                <a:schemeClr val="tx1">
                  <a:lumMod val="65000"/>
                  <a:lumOff val="35000"/>
                </a:schemeClr>
              </a:solidFill>
            </a:endParaRPr>
          </a:p>
          <a:p>
            <a:pPr algn="ctr"/>
            <a:endParaRPr lang="en-CA" sz="2200" dirty="0">
              <a:solidFill>
                <a:schemeClr val="tx1">
                  <a:lumMod val="65000"/>
                  <a:lumOff val="35000"/>
                </a:schemeClr>
              </a:solidFill>
            </a:endParaRPr>
          </a:p>
          <a:p>
            <a:pPr algn="ctr"/>
            <a:r>
              <a:rPr lang="en-CA" sz="2200" dirty="0">
                <a:solidFill>
                  <a:schemeClr val="tx1">
                    <a:lumMod val="65000"/>
                    <a:lumOff val="35000"/>
                  </a:schemeClr>
                </a:solidFill>
              </a:rPr>
              <a:t>Similarly, “Net” Present Value (NPV) is the sum of </a:t>
            </a:r>
            <a:r>
              <a:rPr lang="en-CA" sz="2200" u="sng" dirty="0">
                <a:solidFill>
                  <a:schemeClr val="tx1">
                    <a:lumMod val="65000"/>
                    <a:lumOff val="35000"/>
                  </a:schemeClr>
                </a:solidFill>
              </a:rPr>
              <a:t>present value</a:t>
            </a:r>
            <a:r>
              <a:rPr lang="en-CA" sz="2200" dirty="0">
                <a:solidFill>
                  <a:schemeClr val="tx1">
                    <a:lumMod val="65000"/>
                    <a:lumOff val="35000"/>
                  </a:schemeClr>
                </a:solidFill>
              </a:rPr>
              <a:t> of all cash inflows and outflows.</a:t>
            </a:r>
            <a:endParaRPr kumimoji="0" lang="en-CA" sz="1800" b="0" i="0" u="none" strike="noStrike" kern="1200" cap="none" spc="0" normalizeH="0" baseline="0" noProof="0" dirty="0">
              <a:ln>
                <a:noFill/>
              </a:ln>
              <a:solidFill>
                <a:schemeClr val="tx1">
                  <a:lumMod val="65000"/>
                  <a:lumOff val="35000"/>
                </a:schemeClr>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DE045BD-534C-4F59-B1EF-F0D77463D4CB}"/>
              </a:ext>
            </a:extLst>
          </p:cNvPr>
          <p:cNvSpPr>
            <a:spLocks noGrp="1"/>
          </p:cNvSpPr>
          <p:nvPr>
            <p:ph type="title"/>
          </p:nvPr>
        </p:nvSpPr>
        <p:spPr/>
        <p:txBody>
          <a:bodyPr/>
          <a:lstStyle/>
          <a:p>
            <a:r>
              <a:rPr lang="en-CA" dirty="0"/>
              <a:t>2. Net Present value</a:t>
            </a:r>
            <a:br>
              <a:rPr lang="en-CA" dirty="0"/>
            </a:br>
            <a:r>
              <a:rPr lang="en-CA" dirty="0"/>
              <a:t>“net”</a:t>
            </a:r>
          </a:p>
        </p:txBody>
      </p:sp>
      <p:sp>
        <p:nvSpPr>
          <p:cNvPr id="4" name="AutoShape 4">
            <a:extLst>
              <a:ext uri="{FF2B5EF4-FFF2-40B4-BE49-F238E27FC236}">
                <a16:creationId xmlns:a16="http://schemas.microsoft.com/office/drawing/2014/main" id="{77E2FFFB-6DA5-4DB0-BDAB-1965EBAB4D7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2" name="Picture 8" descr="Bookkeeping - Balance Sheet and Income Statement are Linked |  AccountingCoach">
            <a:extLst>
              <a:ext uri="{FF2B5EF4-FFF2-40B4-BE49-F238E27FC236}">
                <a16:creationId xmlns:a16="http://schemas.microsoft.com/office/drawing/2014/main" id="{945A1C43-D709-4D06-96A3-2BE527A999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1" t="14117" r="3584" b="2619"/>
          <a:stretch/>
        </p:blipFill>
        <p:spPr bwMode="auto">
          <a:xfrm>
            <a:off x="3737777" y="2107095"/>
            <a:ext cx="5122066" cy="29486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AD952360-F15A-4DC8-B358-E4499681E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318" y="181899"/>
            <a:ext cx="3866984" cy="24168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28AF4854-FA67-4F0B-AE0B-12D5E16B5C27}"/>
              </a:ext>
            </a:extLst>
          </p:cNvPr>
          <p:cNvSpPr/>
          <p:nvPr/>
        </p:nvSpPr>
        <p:spPr>
          <a:xfrm>
            <a:off x="468688" y="1900846"/>
            <a:ext cx="3017298" cy="2717537"/>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200" dirty="0"/>
              <a:t>“Net” </a:t>
            </a:r>
            <a:r>
              <a:rPr lang="en-CA" sz="2200" i="1" dirty="0"/>
              <a:t>income</a:t>
            </a:r>
            <a:r>
              <a:rPr lang="en-CA" sz="2200" dirty="0"/>
              <a:t> is your financial standing (in your account) after considering all cash inflows (revenues, income) and outflows (expenses).</a:t>
            </a:r>
            <a:endParaRPr kumimoji="0" lang="en-CA"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2543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7674-DA6D-466B-8F97-07A54FCC7FC0}"/>
              </a:ext>
            </a:extLst>
          </p:cNvPr>
          <p:cNvSpPr>
            <a:spLocks noGrp="1"/>
          </p:cNvSpPr>
          <p:nvPr>
            <p:ph type="title"/>
          </p:nvPr>
        </p:nvSpPr>
        <p:spPr/>
        <p:txBody>
          <a:bodyPr>
            <a:normAutofit/>
          </a:bodyPr>
          <a:lstStyle/>
          <a:p>
            <a:r>
              <a:rPr lang="en-CA" dirty="0"/>
              <a:t>2. Net present value</a:t>
            </a:r>
          </a:p>
        </p:txBody>
      </p:sp>
      <p:graphicFrame>
        <p:nvGraphicFramePr>
          <p:cNvPr id="16" name="Content Placeholder 4">
            <a:extLst>
              <a:ext uri="{FF2B5EF4-FFF2-40B4-BE49-F238E27FC236}">
                <a16:creationId xmlns:a16="http://schemas.microsoft.com/office/drawing/2014/main" id="{981FC614-5444-4F27-AF93-C10629F21805}"/>
              </a:ext>
            </a:extLst>
          </p:cNvPr>
          <p:cNvGraphicFramePr>
            <a:graphicFrameLocks noGrp="1"/>
          </p:cNvGraphicFramePr>
          <p:nvPr>
            <p:ph idx="1"/>
            <p:extLst>
              <p:ext uri="{D42A27DB-BD31-4B8C-83A1-F6EECF244321}">
                <p14:modId xmlns:p14="http://schemas.microsoft.com/office/powerpoint/2010/main" val="2395629434"/>
              </p:ext>
            </p:extLst>
          </p:nvPr>
        </p:nvGraphicFramePr>
        <p:xfrm>
          <a:off x="238125" y="3926472"/>
          <a:ext cx="8658223" cy="2734386"/>
        </p:xfrm>
        <a:graphic>
          <a:graphicData uri="http://schemas.openxmlformats.org/drawingml/2006/table">
            <a:tbl>
              <a:tblPr firstRow="1" bandRow="1">
                <a:tableStyleId>{21E4AEA4-8DFA-4A89-87EB-49C32662AFE0}</a:tableStyleId>
              </a:tblPr>
              <a:tblGrid>
                <a:gridCol w="946096">
                  <a:extLst>
                    <a:ext uri="{9D8B030D-6E8A-4147-A177-3AD203B41FA5}">
                      <a16:colId xmlns:a16="http://schemas.microsoft.com/office/drawing/2014/main" val="20000"/>
                    </a:ext>
                  </a:extLst>
                </a:gridCol>
                <a:gridCol w="3337445">
                  <a:extLst>
                    <a:ext uri="{9D8B030D-6E8A-4147-A177-3AD203B41FA5}">
                      <a16:colId xmlns:a16="http://schemas.microsoft.com/office/drawing/2014/main" val="20001"/>
                    </a:ext>
                  </a:extLst>
                </a:gridCol>
                <a:gridCol w="4374682">
                  <a:extLst>
                    <a:ext uri="{9D8B030D-6E8A-4147-A177-3AD203B41FA5}">
                      <a16:colId xmlns:a16="http://schemas.microsoft.com/office/drawing/2014/main" val="20002"/>
                    </a:ext>
                  </a:extLst>
                </a:gridCol>
              </a:tblGrid>
              <a:tr h="343201">
                <a:tc>
                  <a:txBody>
                    <a:bodyPr/>
                    <a:lstStyle/>
                    <a:p>
                      <a:pPr algn="ctr"/>
                      <a:r>
                        <a:rPr lang="en-US" sz="1800" b="1" dirty="0">
                          <a:solidFill>
                            <a:schemeClr val="tx1"/>
                          </a:solidFill>
                          <a:effectLst/>
                        </a:rPr>
                        <a:t>If…</a:t>
                      </a:r>
                      <a:endParaRPr lang="en-US" sz="1800" dirty="0">
                        <a:solidFill>
                          <a:schemeClr val="tx1"/>
                        </a:solidFill>
                        <a:effectLst/>
                      </a:endParaRPr>
                    </a:p>
                  </a:txBody>
                  <a:tcPr marL="0" marR="0" marT="0" marB="0" anchor="ctr"/>
                </a:tc>
                <a:tc>
                  <a:txBody>
                    <a:bodyPr/>
                    <a:lstStyle/>
                    <a:p>
                      <a:pPr algn="ctr"/>
                      <a:r>
                        <a:rPr lang="en-US" sz="1800" b="1" dirty="0">
                          <a:solidFill>
                            <a:schemeClr val="tx1"/>
                          </a:solidFill>
                          <a:effectLst/>
                        </a:rPr>
                        <a:t>It means…</a:t>
                      </a:r>
                      <a:endParaRPr lang="en-US" sz="1800" dirty="0">
                        <a:solidFill>
                          <a:schemeClr val="tx1"/>
                        </a:solidFill>
                        <a:effectLst/>
                      </a:endParaRPr>
                    </a:p>
                  </a:txBody>
                  <a:tcPr marL="0" marR="0" marT="0" marB="0" anchor="ctr"/>
                </a:tc>
                <a:tc>
                  <a:txBody>
                    <a:bodyPr/>
                    <a:lstStyle/>
                    <a:p>
                      <a:pPr algn="ctr"/>
                      <a:r>
                        <a:rPr lang="en-US" sz="1800" b="1" dirty="0">
                          <a:solidFill>
                            <a:schemeClr val="tx1"/>
                          </a:solidFill>
                          <a:effectLst/>
                        </a:rPr>
                        <a:t>Then…</a:t>
                      </a:r>
                      <a:endParaRPr lang="en-US" sz="1800" dirty="0">
                        <a:solidFill>
                          <a:schemeClr val="tx1"/>
                        </a:solidFill>
                        <a:effectLst/>
                      </a:endParaRPr>
                    </a:p>
                  </a:txBody>
                  <a:tcPr marL="0" marR="0" marT="0" marB="0" anchor="ctr"/>
                </a:tc>
                <a:extLst>
                  <a:ext uri="{0D108BD9-81ED-4DB2-BD59-A6C34878D82A}">
                    <a16:rowId xmlns:a16="http://schemas.microsoft.com/office/drawing/2014/main" val="10000"/>
                  </a:ext>
                </a:extLst>
              </a:tr>
              <a:tr h="723998">
                <a:tc>
                  <a:txBody>
                    <a:bodyPr/>
                    <a:lstStyle/>
                    <a:p>
                      <a:pPr algn="ctr"/>
                      <a:r>
                        <a:rPr lang="en-US" sz="1700" dirty="0">
                          <a:effectLst/>
                        </a:rPr>
                        <a:t>NPV &gt; 0</a:t>
                      </a:r>
                    </a:p>
                  </a:txBody>
                  <a:tcPr marL="0" marR="0" marT="0" marB="0"/>
                </a:tc>
                <a:tc>
                  <a:txBody>
                    <a:bodyPr/>
                    <a:lstStyle/>
                    <a:p>
                      <a:pPr algn="l"/>
                      <a:r>
                        <a:rPr lang="en-US" sz="1700" dirty="0">
                          <a:effectLst/>
                        </a:rPr>
                        <a:t>…the investment would add value to the organization</a:t>
                      </a:r>
                    </a:p>
                  </a:txBody>
                  <a:tcPr marL="0" marR="0" marT="0" marB="0"/>
                </a:tc>
                <a:tc>
                  <a:txBody>
                    <a:bodyPr/>
                    <a:lstStyle/>
                    <a:p>
                      <a:pPr algn="l"/>
                      <a:r>
                        <a:rPr lang="en-US" sz="1700" dirty="0">
                          <a:effectLst/>
                        </a:rPr>
                        <a:t>…the project may be accepted.</a:t>
                      </a:r>
                    </a:p>
                  </a:txBody>
                  <a:tcPr marL="0" marR="0" marT="0" marB="0"/>
                </a:tc>
                <a:extLst>
                  <a:ext uri="{0D108BD9-81ED-4DB2-BD59-A6C34878D82A}">
                    <a16:rowId xmlns:a16="http://schemas.microsoft.com/office/drawing/2014/main" val="10001"/>
                  </a:ext>
                </a:extLst>
              </a:tr>
              <a:tr h="723998">
                <a:tc>
                  <a:txBody>
                    <a:bodyPr/>
                    <a:lstStyle/>
                    <a:p>
                      <a:pPr algn="ctr"/>
                      <a:r>
                        <a:rPr lang="en-US" sz="1700">
                          <a:effectLst/>
                        </a:rPr>
                        <a:t>NPV &lt; 0</a:t>
                      </a:r>
                    </a:p>
                  </a:txBody>
                  <a:tcPr marL="0" marR="0" marT="0" marB="0"/>
                </a:tc>
                <a:tc>
                  <a:txBody>
                    <a:bodyPr/>
                    <a:lstStyle/>
                    <a:p>
                      <a:pPr algn="l"/>
                      <a:r>
                        <a:rPr lang="en-US" sz="1700" dirty="0">
                          <a:effectLst/>
                        </a:rPr>
                        <a:t>…the investment would </a:t>
                      </a:r>
                      <a:r>
                        <a:rPr lang="en-US" sz="1700" b="1" dirty="0">
                          <a:effectLst/>
                        </a:rPr>
                        <a:t>subtract</a:t>
                      </a:r>
                      <a:r>
                        <a:rPr lang="en-US" sz="1700" dirty="0">
                          <a:effectLst/>
                        </a:rPr>
                        <a:t> value from the organization</a:t>
                      </a:r>
                    </a:p>
                  </a:txBody>
                  <a:tcPr marL="0" marR="0" marT="0" marB="0"/>
                </a:tc>
                <a:tc>
                  <a:txBody>
                    <a:bodyPr/>
                    <a:lstStyle/>
                    <a:p>
                      <a:pPr algn="l"/>
                      <a:r>
                        <a:rPr lang="en-US" sz="1700" dirty="0">
                          <a:effectLst/>
                        </a:rPr>
                        <a:t>…the project should be rejected.</a:t>
                      </a:r>
                    </a:p>
                  </a:txBody>
                  <a:tcPr marL="0" marR="0" marT="0" marB="0"/>
                </a:tc>
                <a:extLst>
                  <a:ext uri="{0D108BD9-81ED-4DB2-BD59-A6C34878D82A}">
                    <a16:rowId xmlns:a16="http://schemas.microsoft.com/office/drawing/2014/main" val="10002"/>
                  </a:ext>
                </a:extLst>
              </a:tr>
              <a:tr h="943189">
                <a:tc>
                  <a:txBody>
                    <a:bodyPr/>
                    <a:lstStyle/>
                    <a:p>
                      <a:pPr algn="ctr"/>
                      <a:r>
                        <a:rPr lang="en-US" sz="1700" dirty="0">
                          <a:effectLst/>
                        </a:rPr>
                        <a:t>NPV = 0</a:t>
                      </a:r>
                    </a:p>
                  </a:txBody>
                  <a:tcPr marL="0" marR="0" marT="0" marB="0"/>
                </a:tc>
                <a:tc>
                  <a:txBody>
                    <a:bodyPr/>
                    <a:lstStyle/>
                    <a:p>
                      <a:pPr algn="l"/>
                      <a:r>
                        <a:rPr lang="en-US" sz="1700" dirty="0">
                          <a:effectLst/>
                        </a:rPr>
                        <a:t>…the investment would neither gain nor lose value for the organization</a:t>
                      </a:r>
                    </a:p>
                  </a:txBody>
                  <a:tcPr marL="0" marR="0" marT="0" marB="0"/>
                </a:tc>
                <a:tc>
                  <a:txBody>
                    <a:bodyPr/>
                    <a:lstStyle/>
                    <a:p>
                      <a:pPr algn="l"/>
                      <a:r>
                        <a:rPr lang="en-US" sz="1700" dirty="0">
                          <a:effectLst/>
                        </a:rPr>
                        <a:t>…decision should be based on other criteria or considerations (e.g., strategic positioning or other factors not explicitly included in the calculation).</a:t>
                      </a:r>
                    </a:p>
                  </a:txBody>
                  <a:tcPr marL="0" marR="0" marT="0" marB="0"/>
                </a:tc>
                <a:extLst>
                  <a:ext uri="{0D108BD9-81ED-4DB2-BD59-A6C34878D82A}">
                    <a16:rowId xmlns:a16="http://schemas.microsoft.com/office/drawing/2014/main" val="10003"/>
                  </a:ext>
                </a:extLst>
              </a:tr>
            </a:tbl>
          </a:graphicData>
        </a:graphic>
      </p:graphicFrame>
      <p:grpSp>
        <p:nvGrpSpPr>
          <p:cNvPr id="4" name="Group 3">
            <a:extLst>
              <a:ext uri="{FF2B5EF4-FFF2-40B4-BE49-F238E27FC236}">
                <a16:creationId xmlns:a16="http://schemas.microsoft.com/office/drawing/2014/main" id="{8D0A06A2-F6A0-4D94-839B-E10CF6863B40}"/>
              </a:ext>
            </a:extLst>
          </p:cNvPr>
          <p:cNvGrpSpPr/>
          <p:nvPr/>
        </p:nvGrpSpPr>
        <p:grpSpPr>
          <a:xfrm>
            <a:off x="238125" y="1821526"/>
            <a:ext cx="8658224" cy="2033509"/>
            <a:chOff x="238125" y="1930583"/>
            <a:chExt cx="8658224" cy="2033509"/>
          </a:xfrm>
        </p:grpSpPr>
        <p:grpSp>
          <p:nvGrpSpPr>
            <p:cNvPr id="9" name="Group 8">
              <a:extLst>
                <a:ext uri="{FF2B5EF4-FFF2-40B4-BE49-F238E27FC236}">
                  <a16:creationId xmlns:a16="http://schemas.microsoft.com/office/drawing/2014/main" id="{6959E320-0E72-4E1A-9744-D4390ACDCA74}"/>
                </a:ext>
              </a:extLst>
            </p:cNvPr>
            <p:cNvGrpSpPr/>
            <p:nvPr/>
          </p:nvGrpSpPr>
          <p:grpSpPr>
            <a:xfrm>
              <a:off x="1516199" y="1930583"/>
              <a:ext cx="3962592" cy="838199"/>
              <a:chOff x="1753484" y="2041656"/>
              <a:chExt cx="5013140" cy="1187033"/>
            </a:xfrm>
          </p:grpSpPr>
          <p:pic>
            <p:nvPicPr>
              <p:cNvPr id="2052" name="Picture 4">
                <a:extLst>
                  <a:ext uri="{FF2B5EF4-FFF2-40B4-BE49-F238E27FC236}">
                    <a16:creationId xmlns:a16="http://schemas.microsoft.com/office/drawing/2014/main" id="{03479762-E6D9-4640-B9D1-CB6E7DC7F6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001" b="49224"/>
              <a:stretch/>
            </p:blipFill>
            <p:spPr bwMode="auto">
              <a:xfrm>
                <a:off x="1753484" y="2041656"/>
                <a:ext cx="5013140" cy="11870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5C2FA6C-03ED-42C9-89EB-AFCB84E7DA0C}"/>
                  </a:ext>
                </a:extLst>
              </p:cNvPr>
              <p:cNvSpPr txBox="1"/>
              <p:nvPr/>
            </p:nvSpPr>
            <p:spPr>
              <a:xfrm>
                <a:off x="4597338" y="2711241"/>
                <a:ext cx="241006" cy="488168"/>
              </a:xfrm>
              <a:prstGeom prst="rect">
                <a:avLst/>
              </a:prstGeom>
              <a:solidFill>
                <a:schemeClr val="bg1"/>
              </a:solidFill>
            </p:spPr>
            <p:txBody>
              <a:bodyPr wrap="square" lIns="0" tIns="0" rIns="0" bIns="0" rtlCol="0">
                <a:spAutoFit/>
              </a:bodyPr>
              <a:lstStyle/>
              <a:p>
                <a:pPr marL="0" marR="0" lvl="0" indent="0" algn="l" defTabSz="457200" rtl="0" eaLnBrk="1" fontAlgn="auto" latinLnBrk="0" hangingPunct="1">
                  <a:lnSpc>
                    <a:spcPct val="80000"/>
                  </a:lnSpc>
                  <a:spcBef>
                    <a:spcPts val="0"/>
                  </a:spcBef>
                  <a:spcAft>
                    <a:spcPts val="0"/>
                  </a:spcAft>
                  <a:buClrTx/>
                  <a:buSzTx/>
                  <a:buFontTx/>
                  <a:buNone/>
                  <a:tabLst/>
                  <a:defRPr/>
                </a:pPr>
                <a:r>
                  <a:rPr kumimoji="0" lang="en-CA" sz="2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a:t>
                </a:r>
              </a:p>
            </p:txBody>
          </p:sp>
        </p:grpSp>
        <p:sp>
          <p:nvSpPr>
            <p:cNvPr id="10" name="TextBox 9">
              <a:extLst>
                <a:ext uri="{FF2B5EF4-FFF2-40B4-BE49-F238E27FC236}">
                  <a16:creationId xmlns:a16="http://schemas.microsoft.com/office/drawing/2014/main" id="{0D173EEB-C7B6-4C65-9C6C-107B19F94E9A}"/>
                </a:ext>
              </a:extLst>
            </p:cNvPr>
            <p:cNvSpPr txBox="1"/>
            <p:nvPr/>
          </p:nvSpPr>
          <p:spPr>
            <a:xfrm>
              <a:off x="6070385" y="2199594"/>
              <a:ext cx="2825964"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Gill Sans MT" panose="020B0502020104020203"/>
                  <a:ea typeface="+mn-ea"/>
                  <a:cs typeface="+mn-cs"/>
                </a:rPr>
                <a:t>Where: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Gill Sans MT" panose="020B0502020104020203"/>
                  <a:ea typeface="+mn-ea"/>
                  <a:cs typeface="+mn-cs"/>
                </a:rPr>
                <a:t>PV = Present Value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Gill Sans MT" panose="020B0502020104020203"/>
                  <a:ea typeface="+mn-ea"/>
                  <a:cs typeface="+mn-cs"/>
                </a:rPr>
                <a:t>r = interest/discount rate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Gill Sans MT" panose="020B0502020104020203"/>
                  <a:ea typeface="+mn-ea"/>
                  <a:cs typeface="+mn-cs"/>
                </a:rPr>
                <a:t>NPV = Net Present Value</a:t>
              </a:r>
            </a:p>
          </p:txBody>
        </p:sp>
        <p:grpSp>
          <p:nvGrpSpPr>
            <p:cNvPr id="21" name="Group 20">
              <a:extLst>
                <a:ext uri="{FF2B5EF4-FFF2-40B4-BE49-F238E27FC236}">
                  <a16:creationId xmlns:a16="http://schemas.microsoft.com/office/drawing/2014/main" id="{0BE21828-2987-4060-A653-D226935CC615}"/>
                </a:ext>
              </a:extLst>
            </p:cNvPr>
            <p:cNvGrpSpPr/>
            <p:nvPr/>
          </p:nvGrpSpPr>
          <p:grpSpPr>
            <a:xfrm>
              <a:off x="839101" y="2898189"/>
              <a:ext cx="4417135" cy="1065903"/>
              <a:chOff x="839101" y="2898189"/>
              <a:chExt cx="4417135" cy="1065903"/>
            </a:xfrm>
          </p:grpSpPr>
          <p:sp>
            <p:nvSpPr>
              <p:cNvPr id="6" name="TextBox 5">
                <a:extLst>
                  <a:ext uri="{FF2B5EF4-FFF2-40B4-BE49-F238E27FC236}">
                    <a16:creationId xmlns:a16="http://schemas.microsoft.com/office/drawing/2014/main" id="{DB5FBA89-C0FA-41B6-ADC0-72A3F91C55DE}"/>
                  </a:ext>
                </a:extLst>
              </p:cNvPr>
              <p:cNvSpPr txBox="1"/>
              <p:nvPr/>
            </p:nvSpPr>
            <p:spPr>
              <a:xfrm>
                <a:off x="839101" y="3208097"/>
                <a:ext cx="1157562" cy="430887"/>
              </a:xfrm>
              <a:prstGeom prst="rect">
                <a:avLst/>
              </a:prstGeom>
              <a:noFill/>
            </p:spPr>
            <p:txBody>
              <a:bodyPr wrap="square" rtlCol="0">
                <a:spAutoFit/>
              </a:bodyPr>
              <a:lstStyle/>
              <a:p>
                <a:r>
                  <a:rPr lang="en-CA" sz="2200" dirty="0"/>
                  <a:t>NPV = </a:t>
                </a:r>
              </a:p>
            </p:txBody>
          </p:sp>
          <p:grpSp>
            <p:nvGrpSpPr>
              <p:cNvPr id="20" name="Group 19">
                <a:extLst>
                  <a:ext uri="{FF2B5EF4-FFF2-40B4-BE49-F238E27FC236}">
                    <a16:creationId xmlns:a16="http://schemas.microsoft.com/office/drawing/2014/main" id="{02BB0DEF-6BDD-4942-92F7-7750714C797E}"/>
                  </a:ext>
                </a:extLst>
              </p:cNvPr>
              <p:cNvGrpSpPr/>
              <p:nvPr/>
            </p:nvGrpSpPr>
            <p:grpSpPr>
              <a:xfrm>
                <a:off x="1738754" y="2898189"/>
                <a:ext cx="3517482" cy="1065903"/>
                <a:chOff x="1738754" y="2898189"/>
                <a:chExt cx="3517482" cy="1065903"/>
              </a:xfrm>
            </p:grpSpPr>
            <p:pic>
              <p:nvPicPr>
                <p:cNvPr id="5" name="Picture 4">
                  <a:extLst>
                    <a:ext uri="{FF2B5EF4-FFF2-40B4-BE49-F238E27FC236}">
                      <a16:creationId xmlns:a16="http://schemas.microsoft.com/office/drawing/2014/main" id="{33F7FFEE-DB68-4549-943F-479C6346ABE3}"/>
                    </a:ext>
                  </a:extLst>
                </p:cNvPr>
                <p:cNvPicPr>
                  <a:picLocks noChangeAspect="1"/>
                </p:cNvPicPr>
                <p:nvPr/>
              </p:nvPicPr>
              <p:blipFill>
                <a:blip r:embed="rId4"/>
                <a:stretch>
                  <a:fillRect/>
                </a:stretch>
              </p:blipFill>
              <p:spPr>
                <a:xfrm>
                  <a:off x="1738754" y="2898189"/>
                  <a:ext cx="3517482" cy="1065903"/>
                </a:xfrm>
                <a:prstGeom prst="rect">
                  <a:avLst/>
                </a:prstGeom>
              </p:spPr>
            </p:pic>
            <p:sp>
              <p:nvSpPr>
                <p:cNvPr id="17" name="TextBox 16">
                  <a:extLst>
                    <a:ext uri="{FF2B5EF4-FFF2-40B4-BE49-F238E27FC236}">
                      <a16:creationId xmlns:a16="http://schemas.microsoft.com/office/drawing/2014/main" id="{CCE86128-7DAA-4BF3-931B-83FDA8833147}"/>
                    </a:ext>
                  </a:extLst>
                </p:cNvPr>
                <p:cNvSpPr txBox="1"/>
                <p:nvPr/>
              </p:nvSpPr>
              <p:spPr>
                <a:xfrm flipH="1">
                  <a:off x="3764279" y="3393440"/>
                  <a:ext cx="157479" cy="443198"/>
                </a:xfrm>
                <a:prstGeom prst="rect">
                  <a:avLst/>
                </a:prstGeom>
                <a:solidFill>
                  <a:schemeClr val="bg1"/>
                </a:solidFill>
              </p:spPr>
              <p:txBody>
                <a:bodyPr wrap="square" lIns="0" tIns="0" rIns="0" bIns="0" rtlCol="0">
                  <a:spAutoFit/>
                </a:bodyPr>
                <a:lstStyle/>
                <a:p>
                  <a:pPr marL="0" marR="0" lvl="0" indent="0" algn="l" defTabSz="457200" rtl="0" eaLnBrk="1" fontAlgn="auto" latinLnBrk="0" hangingPunct="1">
                    <a:lnSpc>
                      <a:spcPct val="80000"/>
                    </a:lnSpc>
                    <a:spcBef>
                      <a:spcPts val="0"/>
                    </a:spcBef>
                    <a:spcAft>
                      <a:spcPts val="0"/>
                    </a:spcAft>
                    <a:buClrTx/>
                    <a:buSzTx/>
                    <a:buFontTx/>
                    <a:buNone/>
                    <a:tabLst/>
                    <a:defRPr/>
                  </a:pPr>
                  <a:r>
                    <a:rPr kumimoji="0" lang="en-CA" sz="360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a:t>
                  </a:r>
                </a:p>
              </p:txBody>
            </p:sp>
            <p:cxnSp>
              <p:nvCxnSpPr>
                <p:cNvPr id="15" name="Straight Connector 14">
                  <a:extLst>
                    <a:ext uri="{FF2B5EF4-FFF2-40B4-BE49-F238E27FC236}">
                      <a16:creationId xmlns:a16="http://schemas.microsoft.com/office/drawing/2014/main" id="{E062B4E2-F1EC-4691-9122-8C9B518BA33A}"/>
                    </a:ext>
                  </a:extLst>
                </p:cNvPr>
                <p:cNvCxnSpPr>
                  <a:cxnSpLocks/>
                </p:cNvCxnSpPr>
                <p:nvPr/>
              </p:nvCxnSpPr>
              <p:spPr>
                <a:xfrm>
                  <a:off x="2255520" y="3429000"/>
                  <a:ext cx="283464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sp>
          <p:nvSpPr>
            <p:cNvPr id="3" name="Rectangle: Rounded Corners 2">
              <a:extLst>
                <a:ext uri="{FF2B5EF4-FFF2-40B4-BE49-F238E27FC236}">
                  <a16:creationId xmlns:a16="http://schemas.microsoft.com/office/drawing/2014/main" id="{4EAD2EFC-5E45-47DA-8C76-24AA54838BBC}"/>
                </a:ext>
              </a:extLst>
            </p:cNvPr>
            <p:cNvSpPr/>
            <p:nvPr/>
          </p:nvSpPr>
          <p:spPr>
            <a:xfrm>
              <a:off x="367748" y="2864633"/>
              <a:ext cx="5603422" cy="1065903"/>
            </a:xfrm>
            <a:prstGeom prst="roundRect">
              <a:avLst/>
            </a:prstGeom>
            <a:noFill/>
            <a:ln w="952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83216F71-99DC-49F5-996A-FAE5308BD24C}"/>
                </a:ext>
              </a:extLst>
            </p:cNvPr>
            <p:cNvSpPr/>
            <p:nvPr/>
          </p:nvSpPr>
          <p:spPr>
            <a:xfrm>
              <a:off x="238125" y="1930583"/>
              <a:ext cx="8658223" cy="2033509"/>
            </a:xfrm>
            <a:prstGeom prst="roundRect">
              <a:avLst/>
            </a:prstGeom>
            <a:noFill/>
            <a:ln w="28575">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Tree>
    <p:extLst>
      <p:ext uri="{BB962C8B-B14F-4D97-AF65-F5344CB8AC3E}">
        <p14:creationId xmlns:p14="http://schemas.microsoft.com/office/powerpoint/2010/main" val="3872851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4A8-E306-4CD6-8814-926D89E36920}"/>
              </a:ext>
            </a:extLst>
          </p:cNvPr>
          <p:cNvSpPr>
            <a:spLocks noGrp="1"/>
          </p:cNvSpPr>
          <p:nvPr>
            <p:ph type="title"/>
          </p:nvPr>
        </p:nvSpPr>
        <p:spPr/>
        <p:txBody>
          <a:bodyPr/>
          <a:lstStyle/>
          <a:p>
            <a:r>
              <a:rPr lang="en-CA" dirty="0"/>
              <a:t>2. Net present value</a:t>
            </a:r>
            <a:br>
              <a:rPr lang="en-CA" dirty="0"/>
            </a:br>
            <a:r>
              <a:rPr lang="en-CA" dirty="0"/>
              <a:t>Discount/interest rate</a:t>
            </a:r>
          </a:p>
        </p:txBody>
      </p:sp>
      <p:sp>
        <p:nvSpPr>
          <p:cNvPr id="5" name="TextBox 4">
            <a:extLst>
              <a:ext uri="{FF2B5EF4-FFF2-40B4-BE49-F238E27FC236}">
                <a16:creationId xmlns:a16="http://schemas.microsoft.com/office/drawing/2014/main" id="{D35E8DAC-BEF4-45E6-81C2-08321ECC93AB}"/>
              </a:ext>
            </a:extLst>
          </p:cNvPr>
          <p:cNvSpPr txBox="1"/>
          <p:nvPr/>
        </p:nvSpPr>
        <p:spPr>
          <a:xfrm>
            <a:off x="553306" y="1949189"/>
            <a:ext cx="3329464" cy="178510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The value of </a:t>
            </a:r>
            <a:r>
              <a:rPr kumimoji="0" lang="en-CA" sz="2200" b="1" i="1" u="none" strike="noStrike" kern="1200" cap="none" spc="0" normalizeH="0" baseline="0" noProof="0" dirty="0">
                <a:ln>
                  <a:noFill/>
                </a:ln>
                <a:solidFill>
                  <a:prstClr val="black"/>
                </a:solidFill>
                <a:effectLst/>
                <a:uLnTx/>
                <a:uFillTx/>
                <a:latin typeface="Gill Sans MT" panose="020B0502020104020203"/>
                <a:ea typeface="+mn-ea"/>
                <a:cs typeface="+mn-cs"/>
              </a:rPr>
              <a:t>r</a:t>
            </a:r>
            <a:r>
              <a:rPr kumimoji="0" lang="en-CA" sz="2200" u="none" strike="noStrike" kern="1200" cap="none" spc="0" normalizeH="0" baseline="0" noProof="0" dirty="0">
                <a:ln>
                  <a:noFill/>
                </a:ln>
                <a:solidFill>
                  <a:prstClr val="black"/>
                </a:solidFill>
                <a:effectLst/>
                <a:uLnTx/>
                <a:uFillTx/>
                <a:latin typeface="Gill Sans MT" panose="020B0502020104020203"/>
                <a:ea typeface="+mn-ea"/>
                <a:cs typeface="+mn-cs"/>
              </a:rPr>
              <a:t>, which is the</a:t>
            </a: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 (discount/interest rate), has a big impact on the NPV calculation.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How do we determine </a:t>
            </a:r>
            <a:r>
              <a:rPr kumimoji="0" lang="en-CA" sz="2200" b="0" i="1" u="none" strike="noStrike" kern="1200" cap="none" spc="0" normalizeH="0" baseline="0" noProof="0" dirty="0">
                <a:ln>
                  <a:noFill/>
                </a:ln>
                <a:solidFill>
                  <a:prstClr val="black"/>
                </a:solidFill>
                <a:effectLst/>
                <a:uLnTx/>
                <a:uFillTx/>
                <a:latin typeface="Gill Sans MT" panose="020B0502020104020203"/>
                <a:ea typeface="+mn-ea"/>
                <a:cs typeface="+mn-cs"/>
              </a:rPr>
              <a:t>r</a:t>
            </a: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a:t>
            </a:r>
          </a:p>
        </p:txBody>
      </p:sp>
      <p:grpSp>
        <p:nvGrpSpPr>
          <p:cNvPr id="13" name="Group 12">
            <a:extLst>
              <a:ext uri="{FF2B5EF4-FFF2-40B4-BE49-F238E27FC236}">
                <a16:creationId xmlns:a16="http://schemas.microsoft.com/office/drawing/2014/main" id="{CE9A9F4C-E7F9-4E83-95C0-D2BD9BC16BB7}"/>
              </a:ext>
            </a:extLst>
          </p:cNvPr>
          <p:cNvGrpSpPr/>
          <p:nvPr/>
        </p:nvGrpSpPr>
        <p:grpSpPr>
          <a:xfrm>
            <a:off x="954209" y="3753019"/>
            <a:ext cx="7209637" cy="947382"/>
            <a:chOff x="1596433" y="4100445"/>
            <a:chExt cx="6881644" cy="1281056"/>
          </a:xfrm>
        </p:grpSpPr>
        <p:sp>
          <p:nvSpPr>
            <p:cNvPr id="9" name="Rectangle: Rounded Corners 8">
              <a:extLst>
                <a:ext uri="{FF2B5EF4-FFF2-40B4-BE49-F238E27FC236}">
                  <a16:creationId xmlns:a16="http://schemas.microsoft.com/office/drawing/2014/main" id="{A349A72D-0A16-4AF9-AE69-A503C0A5879A}"/>
                </a:ext>
              </a:extLst>
            </p:cNvPr>
            <p:cNvSpPr/>
            <p:nvPr/>
          </p:nvSpPr>
          <p:spPr>
            <a:xfrm>
              <a:off x="1596433" y="4148375"/>
              <a:ext cx="2475247" cy="1175177"/>
            </a:xfrm>
            <a:prstGeom prst="roundRect">
              <a:avLst/>
            </a:prstGeom>
            <a:noFill/>
            <a:ln w="57150">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6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8" name="Rectangle: Rounded Corners 7">
              <a:extLst>
                <a:ext uri="{FF2B5EF4-FFF2-40B4-BE49-F238E27FC236}">
                  <a16:creationId xmlns:a16="http://schemas.microsoft.com/office/drawing/2014/main" id="{981EB725-63FA-4358-A60F-D63A0B22C812}"/>
                </a:ext>
              </a:extLst>
            </p:cNvPr>
            <p:cNvSpPr/>
            <p:nvPr/>
          </p:nvSpPr>
          <p:spPr>
            <a:xfrm>
              <a:off x="2503764" y="4100445"/>
              <a:ext cx="5974313" cy="1281056"/>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457200" rtl="0" eaLnBrk="1" fontAlgn="auto" latinLnBrk="0" hangingPunct="1">
                <a:lnSpc>
                  <a:spcPct val="100000"/>
                </a:lnSpc>
                <a:spcBef>
                  <a:spcPts val="0"/>
                </a:spcBef>
                <a:spcAft>
                  <a:spcPts val="0"/>
                </a:spcAft>
                <a:buClrTx/>
                <a:buSzTx/>
                <a:tabLst/>
                <a:defRPr/>
              </a:pPr>
              <a:r>
                <a:rPr kumimoji="0" lang="en-CA" sz="2400" b="0" i="0" u="none" strike="noStrike" kern="1200" cap="none" spc="0" normalizeH="0" baseline="0" noProof="0" dirty="0">
                  <a:ln>
                    <a:noFill/>
                  </a:ln>
                  <a:solidFill>
                    <a:prstClr val="white"/>
                  </a:solidFill>
                  <a:effectLst/>
                  <a:uLnTx/>
                  <a:uFillTx/>
                  <a:latin typeface="Gill Sans MT" panose="020B0502020104020203"/>
                  <a:ea typeface="+mn-ea"/>
                  <a:cs typeface="+mn-cs"/>
                </a:rPr>
                <a:t>The weighted average </a:t>
              </a:r>
              <a:r>
                <a:rPr kumimoji="0" lang="en-CA" sz="2400" b="1" i="0" u="sng" strike="noStrike" kern="1200" cap="none" spc="0" normalizeH="0" baseline="0" noProof="0" dirty="0">
                  <a:ln>
                    <a:noFill/>
                  </a:ln>
                  <a:solidFill>
                    <a:prstClr val="white"/>
                  </a:solidFill>
                  <a:effectLst/>
                  <a:uLnTx/>
                  <a:uFillTx/>
                  <a:latin typeface="Gill Sans MT" panose="020B0502020104020203"/>
                  <a:ea typeface="+mn-ea"/>
                  <a:cs typeface="+mn-cs"/>
                </a:rPr>
                <a:t>cost of capital</a:t>
              </a:r>
              <a:r>
                <a:rPr kumimoji="0" lang="en-CA" sz="2400" b="1" i="0" strike="noStrike" kern="1200" cap="none" spc="0" normalizeH="0" baseline="0" noProof="0" dirty="0">
                  <a:ln>
                    <a:noFill/>
                  </a:ln>
                  <a:solidFill>
                    <a:prstClr val="white"/>
                  </a:solidFill>
                  <a:effectLst/>
                  <a:uLnTx/>
                  <a:uFillTx/>
                  <a:latin typeface="Gill Sans MT" panose="020B0502020104020203"/>
                  <a:ea typeface="+mn-ea"/>
                  <a:cs typeface="+mn-cs"/>
                </a:rPr>
                <a:t> </a:t>
              </a:r>
              <a:r>
                <a:rPr kumimoji="0" lang="en-CA" sz="2400" b="0" i="0" u="none" strike="noStrike" kern="1200" cap="none" spc="0" normalizeH="0" baseline="0" noProof="0" dirty="0">
                  <a:ln>
                    <a:noFill/>
                  </a:ln>
                  <a:solidFill>
                    <a:prstClr val="white"/>
                  </a:solidFill>
                  <a:effectLst/>
                  <a:uLnTx/>
                  <a:uFillTx/>
                  <a:latin typeface="Gill Sans MT" panose="020B0502020104020203"/>
                  <a:ea typeface="+mn-ea"/>
                  <a:cs typeface="+mn-cs"/>
                </a:rPr>
                <a:t>(WACC)</a:t>
              </a:r>
            </a:p>
          </p:txBody>
        </p:sp>
        <p:sp>
          <p:nvSpPr>
            <p:cNvPr id="10" name="TextBox 9">
              <a:extLst>
                <a:ext uri="{FF2B5EF4-FFF2-40B4-BE49-F238E27FC236}">
                  <a16:creationId xmlns:a16="http://schemas.microsoft.com/office/drawing/2014/main" id="{C55351CF-B69B-43FD-8127-57A259BB08B3}"/>
                </a:ext>
              </a:extLst>
            </p:cNvPr>
            <p:cNvSpPr txBox="1"/>
            <p:nvPr/>
          </p:nvSpPr>
          <p:spPr>
            <a:xfrm>
              <a:off x="1770259" y="4100445"/>
              <a:ext cx="818889" cy="112367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4800" b="0" i="0" u="none" strike="noStrike" kern="1200" cap="none" spc="0" normalizeH="0" baseline="0" noProof="0" dirty="0">
                  <a:ln>
                    <a:noFill/>
                  </a:ln>
                  <a:solidFill>
                    <a:prstClr val="black"/>
                  </a:solidFill>
                  <a:effectLst/>
                  <a:uLnTx/>
                  <a:uFillTx/>
                  <a:latin typeface="Gill Sans MT" panose="020B0502020104020203"/>
                  <a:ea typeface="+mn-ea"/>
                  <a:cs typeface="+mn-cs"/>
                </a:rPr>
                <a:t>r= </a:t>
              </a:r>
            </a:p>
          </p:txBody>
        </p:sp>
      </p:grpSp>
      <p:grpSp>
        <p:nvGrpSpPr>
          <p:cNvPr id="18" name="Group 17">
            <a:extLst>
              <a:ext uri="{FF2B5EF4-FFF2-40B4-BE49-F238E27FC236}">
                <a16:creationId xmlns:a16="http://schemas.microsoft.com/office/drawing/2014/main" id="{1E222FD6-4ABB-41FE-BC3B-C3B86C6B04AB}"/>
              </a:ext>
            </a:extLst>
          </p:cNvPr>
          <p:cNvGrpSpPr/>
          <p:nvPr/>
        </p:nvGrpSpPr>
        <p:grpSpPr>
          <a:xfrm>
            <a:off x="3980247" y="1949189"/>
            <a:ext cx="4417135" cy="1065903"/>
            <a:chOff x="839101" y="2898189"/>
            <a:chExt cx="4417135" cy="1065903"/>
          </a:xfrm>
        </p:grpSpPr>
        <p:sp>
          <p:nvSpPr>
            <p:cNvPr id="19" name="TextBox 18">
              <a:extLst>
                <a:ext uri="{FF2B5EF4-FFF2-40B4-BE49-F238E27FC236}">
                  <a16:creationId xmlns:a16="http://schemas.microsoft.com/office/drawing/2014/main" id="{E50C10A5-7DEC-4E0F-ADAA-7DE4A9981CC0}"/>
                </a:ext>
              </a:extLst>
            </p:cNvPr>
            <p:cNvSpPr txBox="1"/>
            <p:nvPr/>
          </p:nvSpPr>
          <p:spPr>
            <a:xfrm>
              <a:off x="839101" y="3208097"/>
              <a:ext cx="1157562" cy="430887"/>
            </a:xfrm>
            <a:prstGeom prst="rect">
              <a:avLst/>
            </a:prstGeom>
            <a:noFill/>
          </p:spPr>
          <p:txBody>
            <a:bodyPr wrap="square" rtlCol="0">
              <a:spAutoFit/>
            </a:bodyPr>
            <a:lstStyle/>
            <a:p>
              <a:r>
                <a:rPr lang="en-CA" sz="2200" dirty="0"/>
                <a:t>NPV = </a:t>
              </a:r>
            </a:p>
          </p:txBody>
        </p:sp>
        <p:grpSp>
          <p:nvGrpSpPr>
            <p:cNvPr id="20" name="Group 19">
              <a:extLst>
                <a:ext uri="{FF2B5EF4-FFF2-40B4-BE49-F238E27FC236}">
                  <a16:creationId xmlns:a16="http://schemas.microsoft.com/office/drawing/2014/main" id="{23EDBA0E-7F86-4E3D-8594-E88482B9ED3A}"/>
                </a:ext>
              </a:extLst>
            </p:cNvPr>
            <p:cNvGrpSpPr/>
            <p:nvPr/>
          </p:nvGrpSpPr>
          <p:grpSpPr>
            <a:xfrm>
              <a:off x="1738754" y="2898189"/>
              <a:ext cx="3517482" cy="1065903"/>
              <a:chOff x="1738754" y="2898189"/>
              <a:chExt cx="3517482" cy="1065903"/>
            </a:xfrm>
          </p:grpSpPr>
          <p:pic>
            <p:nvPicPr>
              <p:cNvPr id="21" name="Picture 20">
                <a:extLst>
                  <a:ext uri="{FF2B5EF4-FFF2-40B4-BE49-F238E27FC236}">
                    <a16:creationId xmlns:a16="http://schemas.microsoft.com/office/drawing/2014/main" id="{3C463280-034C-4592-A873-2F237C85166C}"/>
                  </a:ext>
                </a:extLst>
              </p:cNvPr>
              <p:cNvPicPr>
                <a:picLocks noChangeAspect="1"/>
              </p:cNvPicPr>
              <p:nvPr/>
            </p:nvPicPr>
            <p:blipFill>
              <a:blip r:embed="rId3"/>
              <a:stretch>
                <a:fillRect/>
              </a:stretch>
            </p:blipFill>
            <p:spPr>
              <a:xfrm>
                <a:off x="1738754" y="2898189"/>
                <a:ext cx="3517482" cy="1065903"/>
              </a:xfrm>
              <a:prstGeom prst="rect">
                <a:avLst/>
              </a:prstGeom>
            </p:spPr>
          </p:pic>
          <p:sp>
            <p:nvSpPr>
              <p:cNvPr id="22" name="TextBox 21">
                <a:extLst>
                  <a:ext uri="{FF2B5EF4-FFF2-40B4-BE49-F238E27FC236}">
                    <a16:creationId xmlns:a16="http://schemas.microsoft.com/office/drawing/2014/main" id="{B3D8F0D7-4B02-4032-A9E9-B9C3FB205CE9}"/>
                  </a:ext>
                </a:extLst>
              </p:cNvPr>
              <p:cNvSpPr txBox="1"/>
              <p:nvPr/>
            </p:nvSpPr>
            <p:spPr>
              <a:xfrm flipH="1">
                <a:off x="3764279" y="3393440"/>
                <a:ext cx="157479" cy="443198"/>
              </a:xfrm>
              <a:prstGeom prst="rect">
                <a:avLst/>
              </a:prstGeom>
              <a:solidFill>
                <a:schemeClr val="bg1"/>
              </a:solidFill>
            </p:spPr>
            <p:txBody>
              <a:bodyPr wrap="square" lIns="0" tIns="0" rIns="0" bIns="0" rtlCol="0">
                <a:spAutoFit/>
              </a:bodyPr>
              <a:lstStyle/>
              <a:p>
                <a:pPr marL="0" marR="0" lvl="0" indent="0" algn="l" defTabSz="457200" rtl="0" eaLnBrk="1" fontAlgn="auto" latinLnBrk="0" hangingPunct="1">
                  <a:lnSpc>
                    <a:spcPct val="80000"/>
                  </a:lnSpc>
                  <a:spcBef>
                    <a:spcPts val="0"/>
                  </a:spcBef>
                  <a:spcAft>
                    <a:spcPts val="0"/>
                  </a:spcAft>
                  <a:buClrTx/>
                  <a:buSzTx/>
                  <a:buFontTx/>
                  <a:buNone/>
                  <a:tabLst/>
                  <a:defRPr/>
                </a:pPr>
                <a:r>
                  <a:rPr kumimoji="0" lang="en-CA" sz="360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a:t>
                </a:r>
              </a:p>
            </p:txBody>
          </p:sp>
          <p:cxnSp>
            <p:nvCxnSpPr>
              <p:cNvPr id="23" name="Straight Connector 22">
                <a:extLst>
                  <a:ext uri="{FF2B5EF4-FFF2-40B4-BE49-F238E27FC236}">
                    <a16:creationId xmlns:a16="http://schemas.microsoft.com/office/drawing/2014/main" id="{2A8108F4-7917-44F7-BBDB-1C7747992ECA}"/>
                  </a:ext>
                </a:extLst>
              </p:cNvPr>
              <p:cNvCxnSpPr>
                <a:cxnSpLocks/>
              </p:cNvCxnSpPr>
              <p:nvPr/>
            </p:nvCxnSpPr>
            <p:spPr>
              <a:xfrm>
                <a:off x="2255520" y="3429000"/>
                <a:ext cx="283464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sp>
        <p:nvSpPr>
          <p:cNvPr id="6" name="Callout: Up Arrow 5">
            <a:extLst>
              <a:ext uri="{FF2B5EF4-FFF2-40B4-BE49-F238E27FC236}">
                <a16:creationId xmlns:a16="http://schemas.microsoft.com/office/drawing/2014/main" id="{678E1403-A865-4297-A3D2-62444459D512}"/>
              </a:ext>
            </a:extLst>
          </p:cNvPr>
          <p:cNvSpPr/>
          <p:nvPr/>
        </p:nvSpPr>
        <p:spPr>
          <a:xfrm>
            <a:off x="6598084" y="2848100"/>
            <a:ext cx="772160" cy="675520"/>
          </a:xfrm>
          <a:prstGeom prst="upArrowCallou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white"/>
                </a:solidFill>
                <a:effectLst/>
                <a:uLnTx/>
                <a:uFillTx/>
                <a:latin typeface="Gill Sans MT" panose="020B0502020104020203"/>
                <a:ea typeface="+mn-ea"/>
                <a:cs typeface="+mn-cs"/>
              </a:rPr>
              <a:t>?</a:t>
            </a:r>
          </a:p>
        </p:txBody>
      </p:sp>
      <p:grpSp>
        <p:nvGrpSpPr>
          <p:cNvPr id="3" name="Group 2">
            <a:extLst>
              <a:ext uri="{FF2B5EF4-FFF2-40B4-BE49-F238E27FC236}">
                <a16:creationId xmlns:a16="http://schemas.microsoft.com/office/drawing/2014/main" id="{91A6C671-3129-4C60-9A6B-1D8ACD9F3E74}"/>
              </a:ext>
            </a:extLst>
          </p:cNvPr>
          <p:cNvGrpSpPr/>
          <p:nvPr/>
        </p:nvGrpSpPr>
        <p:grpSpPr>
          <a:xfrm>
            <a:off x="398047" y="4797328"/>
            <a:ext cx="6412121" cy="1860477"/>
            <a:chOff x="581192" y="4797328"/>
            <a:chExt cx="6412121" cy="1860477"/>
          </a:xfrm>
        </p:grpSpPr>
        <p:pic>
          <p:nvPicPr>
            <p:cNvPr id="2050" name="Picture 2" descr="See the source image">
              <a:extLst>
                <a:ext uri="{FF2B5EF4-FFF2-40B4-BE49-F238E27FC236}">
                  <a16:creationId xmlns:a16="http://schemas.microsoft.com/office/drawing/2014/main" id="{C73F6970-1DED-40DC-AF9C-0F864A362F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894" b="16409"/>
            <a:stretch/>
          </p:blipFill>
          <p:spPr bwMode="auto">
            <a:xfrm>
              <a:off x="819784" y="4797329"/>
              <a:ext cx="5989171" cy="186047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DA77F28C-5234-41E0-A4F5-DEECAB58D538}"/>
                </a:ext>
              </a:extLst>
            </p:cNvPr>
            <p:cNvSpPr/>
            <p:nvPr/>
          </p:nvSpPr>
          <p:spPr>
            <a:xfrm>
              <a:off x="581192" y="4797328"/>
              <a:ext cx="6412121" cy="1860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24" name="Picture 23">
            <a:extLst>
              <a:ext uri="{FF2B5EF4-FFF2-40B4-BE49-F238E27FC236}">
                <a16:creationId xmlns:a16="http://schemas.microsoft.com/office/drawing/2014/main" id="{0EFDE5CB-39EF-48D9-BC9F-75D4CB8247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7466" y="5340003"/>
            <a:ext cx="999831" cy="707197"/>
          </a:xfrm>
          <a:prstGeom prst="rect">
            <a:avLst/>
          </a:prstGeom>
        </p:spPr>
      </p:pic>
      <p:sp>
        <p:nvSpPr>
          <p:cNvPr id="4" name="Speech Bubble: Rectangle with Corners Rounded 3">
            <a:extLst>
              <a:ext uri="{FF2B5EF4-FFF2-40B4-BE49-F238E27FC236}">
                <a16:creationId xmlns:a16="http://schemas.microsoft.com/office/drawing/2014/main" id="{B6790DD0-EDD6-45FE-9272-4F32068E65A3}"/>
              </a:ext>
            </a:extLst>
          </p:cNvPr>
          <p:cNvSpPr/>
          <p:nvPr/>
        </p:nvSpPr>
        <p:spPr>
          <a:xfrm>
            <a:off x="6284603" y="5281377"/>
            <a:ext cx="1424930" cy="824450"/>
          </a:xfrm>
          <a:prstGeom prst="wedgeRoundRectCallout">
            <a:avLst>
              <a:gd name="adj1" fmla="val -90710"/>
              <a:gd name="adj2" fmla="val 7620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Note, a weighted average</a:t>
            </a:r>
          </a:p>
        </p:txBody>
      </p:sp>
    </p:spTree>
    <p:extLst>
      <p:ext uri="{BB962C8B-B14F-4D97-AF65-F5344CB8AC3E}">
        <p14:creationId xmlns:p14="http://schemas.microsoft.com/office/powerpoint/2010/main" val="65292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agenda</a:t>
            </a:r>
          </a:p>
        </p:txBody>
      </p:sp>
      <p:sp>
        <p:nvSpPr>
          <p:cNvPr id="10" name="Content Placeholder 2">
            <a:extLst>
              <a:ext uri="{FF2B5EF4-FFF2-40B4-BE49-F238E27FC236}">
                <a16:creationId xmlns:a16="http://schemas.microsoft.com/office/drawing/2014/main" id="{3FB047CB-9F94-4E2D-84D2-0D83EF3090DF}"/>
              </a:ext>
            </a:extLst>
          </p:cNvPr>
          <p:cNvSpPr>
            <a:spLocks noGrp="1"/>
          </p:cNvSpPr>
          <p:nvPr>
            <p:ph idx="1"/>
          </p:nvPr>
        </p:nvSpPr>
        <p:spPr>
          <a:xfrm>
            <a:off x="581192" y="2081699"/>
            <a:ext cx="7214775" cy="3734639"/>
          </a:xfrm>
        </p:spPr>
        <p:txBody>
          <a:bodyPr anchor="t">
            <a:normAutofit/>
          </a:bodyPr>
          <a:lstStyle/>
          <a:p>
            <a:r>
              <a:rPr lang="en-CA" dirty="0"/>
              <a:t>Project Selection (continued from module 6)</a:t>
            </a:r>
          </a:p>
          <a:p>
            <a:pPr lvl="1">
              <a:buFont typeface="Arial" panose="020B0604020202020204" pitchFamily="34" charset="0"/>
              <a:buChar char="•"/>
            </a:pPr>
            <a:r>
              <a:rPr lang="en-CA" dirty="0"/>
              <a:t>Payback period analysis (2 approaches)</a:t>
            </a:r>
          </a:p>
          <a:p>
            <a:pPr lvl="1">
              <a:buFont typeface="Arial" panose="020B0604020202020204" pitchFamily="34" charset="0"/>
              <a:buChar char="•"/>
            </a:pPr>
            <a:r>
              <a:rPr lang="en-CA" dirty="0"/>
              <a:t>Net present value</a:t>
            </a:r>
          </a:p>
          <a:p>
            <a:r>
              <a:rPr lang="en-CA" dirty="0"/>
              <a:t>Homework/evaluations</a:t>
            </a:r>
          </a:p>
        </p:txBody>
      </p:sp>
    </p:spTree>
    <p:extLst>
      <p:ext uri="{BB962C8B-B14F-4D97-AF65-F5344CB8AC3E}">
        <p14:creationId xmlns:p14="http://schemas.microsoft.com/office/powerpoint/2010/main" val="2306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F97E-519D-4C1D-B3E9-CB74F4FCB8F3}"/>
              </a:ext>
            </a:extLst>
          </p:cNvPr>
          <p:cNvSpPr>
            <a:spLocks noGrp="1"/>
          </p:cNvSpPr>
          <p:nvPr>
            <p:ph type="title"/>
          </p:nvPr>
        </p:nvSpPr>
        <p:spPr/>
        <p:txBody>
          <a:bodyPr/>
          <a:lstStyle/>
          <a:p>
            <a:r>
              <a:rPr lang="en-CA" dirty="0"/>
              <a:t>Project Return on investment (ROI)</a:t>
            </a:r>
          </a:p>
        </p:txBody>
      </p:sp>
      <p:sp>
        <p:nvSpPr>
          <p:cNvPr id="3" name="Content Placeholder 2">
            <a:extLst>
              <a:ext uri="{FF2B5EF4-FFF2-40B4-BE49-F238E27FC236}">
                <a16:creationId xmlns:a16="http://schemas.microsoft.com/office/drawing/2014/main" id="{91E87528-F805-4069-B131-5ED3894F806C}"/>
              </a:ext>
            </a:extLst>
          </p:cNvPr>
          <p:cNvSpPr>
            <a:spLocks noGrp="1"/>
          </p:cNvSpPr>
          <p:nvPr>
            <p:ph idx="1"/>
          </p:nvPr>
        </p:nvSpPr>
        <p:spPr>
          <a:xfrm>
            <a:off x="204986" y="1839493"/>
            <a:ext cx="8646078" cy="1089603"/>
          </a:xfrm>
        </p:spPr>
        <p:txBody>
          <a:bodyPr anchor="t">
            <a:noAutofit/>
          </a:bodyPr>
          <a:lstStyle/>
          <a:p>
            <a:r>
              <a:rPr lang="en-CA" dirty="0"/>
              <a:t>ROI – the project financial “profit” as a percentage of the total project cost.  Per an earlier example, if our project cost was 200 and we had an inflow of 300, our ROI is (300-200)/200 or 100/200 or 50% </a:t>
            </a:r>
          </a:p>
        </p:txBody>
      </p:sp>
      <p:grpSp>
        <p:nvGrpSpPr>
          <p:cNvPr id="5" name="Group 4">
            <a:extLst>
              <a:ext uri="{FF2B5EF4-FFF2-40B4-BE49-F238E27FC236}">
                <a16:creationId xmlns:a16="http://schemas.microsoft.com/office/drawing/2014/main" id="{FD6EF8CB-BD82-40A5-ADD7-D07F70237480}"/>
              </a:ext>
            </a:extLst>
          </p:cNvPr>
          <p:cNvGrpSpPr/>
          <p:nvPr/>
        </p:nvGrpSpPr>
        <p:grpSpPr>
          <a:xfrm>
            <a:off x="514517" y="2906804"/>
            <a:ext cx="5191834" cy="1365404"/>
            <a:chOff x="169147" y="2870769"/>
            <a:chExt cx="5361747" cy="1678767"/>
          </a:xfrm>
        </p:grpSpPr>
        <p:cxnSp>
          <p:nvCxnSpPr>
            <p:cNvPr id="6" name="Straight Connector 5">
              <a:extLst>
                <a:ext uri="{FF2B5EF4-FFF2-40B4-BE49-F238E27FC236}">
                  <a16:creationId xmlns:a16="http://schemas.microsoft.com/office/drawing/2014/main" id="{1F93611B-3864-4B7D-8C57-45C7C19B44AC}"/>
                </a:ext>
              </a:extLst>
            </p:cNvPr>
            <p:cNvCxnSpPr>
              <a:cxnSpLocks/>
            </p:cNvCxnSpPr>
            <p:nvPr/>
          </p:nvCxnSpPr>
          <p:spPr>
            <a:xfrm>
              <a:off x="647143" y="3812463"/>
              <a:ext cx="4716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E241BD9-047C-4261-8AC4-323869FC9CB1}"/>
                </a:ext>
              </a:extLst>
            </p:cNvPr>
            <p:cNvSpPr txBox="1"/>
            <p:nvPr/>
          </p:nvSpPr>
          <p:spPr>
            <a:xfrm>
              <a:off x="572767" y="343063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8" name="TextBox 7">
              <a:extLst>
                <a:ext uri="{FF2B5EF4-FFF2-40B4-BE49-F238E27FC236}">
                  <a16:creationId xmlns:a16="http://schemas.microsoft.com/office/drawing/2014/main" id="{282928C5-5E29-4F29-AA27-50BF4FD97286}"/>
                </a:ext>
              </a:extLst>
            </p:cNvPr>
            <p:cNvSpPr txBox="1"/>
            <p:nvPr/>
          </p:nvSpPr>
          <p:spPr>
            <a:xfrm>
              <a:off x="1567000" y="3443046"/>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9" name="TextBox 8">
              <a:extLst>
                <a:ext uri="{FF2B5EF4-FFF2-40B4-BE49-F238E27FC236}">
                  <a16:creationId xmlns:a16="http://schemas.microsoft.com/office/drawing/2014/main" id="{E45BC406-48B6-4F88-B731-215C49B293D0}"/>
                </a:ext>
              </a:extLst>
            </p:cNvPr>
            <p:cNvSpPr txBox="1"/>
            <p:nvPr/>
          </p:nvSpPr>
          <p:spPr>
            <a:xfrm>
              <a:off x="2556793" y="3437545"/>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10" name="Straight Arrow Connector 9">
              <a:extLst>
                <a:ext uri="{FF2B5EF4-FFF2-40B4-BE49-F238E27FC236}">
                  <a16:creationId xmlns:a16="http://schemas.microsoft.com/office/drawing/2014/main" id="{0CBA5C9E-E539-44DD-A64B-755EF8706901}"/>
                </a:ext>
              </a:extLst>
            </p:cNvPr>
            <p:cNvCxnSpPr>
              <a:cxnSpLocks/>
            </p:cNvCxnSpPr>
            <p:nvPr/>
          </p:nvCxnSpPr>
          <p:spPr>
            <a:xfrm>
              <a:off x="729261" y="3948216"/>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F336322-3FF4-4E9B-90F4-7507B78014D4}"/>
                </a:ext>
              </a:extLst>
            </p:cNvPr>
            <p:cNvCxnSpPr>
              <a:cxnSpLocks/>
            </p:cNvCxnSpPr>
            <p:nvPr/>
          </p:nvCxnSpPr>
          <p:spPr>
            <a:xfrm>
              <a:off x="1720955" y="2953571"/>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9E88407-9B34-4DEF-93DA-F388F51E83F7}"/>
                </a:ext>
              </a:extLst>
            </p:cNvPr>
            <p:cNvCxnSpPr>
              <a:cxnSpLocks/>
            </p:cNvCxnSpPr>
            <p:nvPr/>
          </p:nvCxnSpPr>
          <p:spPr>
            <a:xfrm>
              <a:off x="2710748" y="2985778"/>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755A1F-2481-4BF8-83FA-49FC7D3D6A70}"/>
                </a:ext>
              </a:extLst>
            </p:cNvPr>
            <p:cNvSpPr txBox="1"/>
            <p:nvPr/>
          </p:nvSpPr>
          <p:spPr>
            <a:xfrm>
              <a:off x="1706963" y="2870769"/>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100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4" name="TextBox 13">
              <a:extLst>
                <a:ext uri="{FF2B5EF4-FFF2-40B4-BE49-F238E27FC236}">
                  <a16:creationId xmlns:a16="http://schemas.microsoft.com/office/drawing/2014/main" id="{7A804544-2C43-4015-B8A8-434E11E4C467}"/>
                </a:ext>
              </a:extLst>
            </p:cNvPr>
            <p:cNvSpPr txBox="1"/>
            <p:nvPr/>
          </p:nvSpPr>
          <p:spPr>
            <a:xfrm>
              <a:off x="4164995" y="3781581"/>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5" name="TextBox 14">
              <a:extLst>
                <a:ext uri="{FF2B5EF4-FFF2-40B4-BE49-F238E27FC236}">
                  <a16:creationId xmlns:a16="http://schemas.microsoft.com/office/drawing/2014/main" id="{752E9252-4838-4258-89DB-36D198B42CD8}"/>
                </a:ext>
              </a:extLst>
            </p:cNvPr>
            <p:cNvSpPr txBox="1"/>
            <p:nvPr/>
          </p:nvSpPr>
          <p:spPr>
            <a:xfrm>
              <a:off x="4217660" y="3437545"/>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6" name="TextBox 15">
              <a:extLst>
                <a:ext uri="{FF2B5EF4-FFF2-40B4-BE49-F238E27FC236}">
                  <a16:creationId xmlns:a16="http://schemas.microsoft.com/office/drawing/2014/main" id="{CA8082F2-237F-4264-A7A6-D923D5461EF7}"/>
                </a:ext>
              </a:extLst>
            </p:cNvPr>
            <p:cNvSpPr txBox="1"/>
            <p:nvPr/>
          </p:nvSpPr>
          <p:spPr>
            <a:xfrm>
              <a:off x="3470816" y="3437545"/>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cxnSp>
          <p:nvCxnSpPr>
            <p:cNvPr id="17" name="Straight Arrow Connector 16">
              <a:extLst>
                <a:ext uri="{FF2B5EF4-FFF2-40B4-BE49-F238E27FC236}">
                  <a16:creationId xmlns:a16="http://schemas.microsoft.com/office/drawing/2014/main" id="{D612DF41-174B-4923-971D-CDB83823F315}"/>
                </a:ext>
              </a:extLst>
            </p:cNvPr>
            <p:cNvCxnSpPr>
              <a:cxnSpLocks/>
            </p:cNvCxnSpPr>
            <p:nvPr/>
          </p:nvCxnSpPr>
          <p:spPr>
            <a:xfrm>
              <a:off x="3624771" y="2985778"/>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E5F979F-BF22-4B6D-BCCA-003F2D93D9E1}"/>
                </a:ext>
              </a:extLst>
            </p:cNvPr>
            <p:cNvSpPr txBox="1"/>
            <p:nvPr/>
          </p:nvSpPr>
          <p:spPr>
            <a:xfrm>
              <a:off x="169147" y="3576044"/>
              <a:ext cx="638694" cy="461665"/>
            </a:xfrm>
            <a:prstGeom prst="rect">
              <a:avLst/>
            </a:prstGeom>
            <a:noFill/>
          </p:spPr>
          <p:txBody>
            <a:bodyPr wrap="square" rtlCol="0">
              <a:spAutoFit/>
            </a:bodyPr>
            <a:lstStyle/>
            <a:p>
              <a:r>
                <a:rPr lang="en-CA" sz="2400" b="1" dirty="0"/>
                <a:t>A</a:t>
              </a:r>
            </a:p>
          </p:txBody>
        </p:sp>
        <p:sp>
          <p:nvSpPr>
            <p:cNvPr id="19" name="TextBox 18">
              <a:extLst>
                <a:ext uri="{FF2B5EF4-FFF2-40B4-BE49-F238E27FC236}">
                  <a16:creationId xmlns:a16="http://schemas.microsoft.com/office/drawing/2014/main" id="{66F75C74-C0B3-4E27-9C0D-2701B6B406C6}"/>
                </a:ext>
              </a:extLst>
            </p:cNvPr>
            <p:cNvSpPr txBox="1"/>
            <p:nvPr/>
          </p:nvSpPr>
          <p:spPr>
            <a:xfrm>
              <a:off x="726722" y="4180204"/>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noProof="0" dirty="0">
                  <a:solidFill>
                    <a:prstClr val="black"/>
                  </a:solidFill>
                  <a:latin typeface="Gill Sans MT" panose="020B0502020104020203"/>
                </a:rPr>
                <a:t>200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0" name="TextBox 19">
              <a:extLst>
                <a:ext uri="{FF2B5EF4-FFF2-40B4-BE49-F238E27FC236}">
                  <a16:creationId xmlns:a16="http://schemas.microsoft.com/office/drawing/2014/main" id="{24ADE016-9B71-4B8A-AD85-4293E22D087B}"/>
                </a:ext>
              </a:extLst>
            </p:cNvPr>
            <p:cNvSpPr txBox="1"/>
            <p:nvPr/>
          </p:nvSpPr>
          <p:spPr>
            <a:xfrm>
              <a:off x="2720901" y="2870769"/>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100</a:t>
              </a:r>
            </a:p>
          </p:txBody>
        </p:sp>
        <p:sp>
          <p:nvSpPr>
            <p:cNvPr id="21" name="TextBox 20">
              <a:extLst>
                <a:ext uri="{FF2B5EF4-FFF2-40B4-BE49-F238E27FC236}">
                  <a16:creationId xmlns:a16="http://schemas.microsoft.com/office/drawing/2014/main" id="{92784796-3D1D-4A89-B986-9BBC8F6FB37E}"/>
                </a:ext>
              </a:extLst>
            </p:cNvPr>
            <p:cNvSpPr txBox="1"/>
            <p:nvPr/>
          </p:nvSpPr>
          <p:spPr>
            <a:xfrm>
              <a:off x="3624771" y="2870769"/>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100</a:t>
              </a:r>
              <a:endParaRPr kumimoji="0" lang="en-CA" sz="1800" b="0" i="0" u="none" strike="noStrike" kern="1200" cap="none" spc="0" normalizeH="0" baseline="0" noProof="0" dirty="0">
                <a:ln>
                  <a:noFill/>
                </a:ln>
                <a:effectLst/>
                <a:uLnTx/>
                <a:uFillTx/>
                <a:latin typeface="Gill Sans MT" panose="020B0502020104020203"/>
              </a:endParaRPr>
            </a:p>
          </p:txBody>
        </p:sp>
      </p:grpSp>
      <p:grpSp>
        <p:nvGrpSpPr>
          <p:cNvPr id="39" name="Group 38">
            <a:extLst>
              <a:ext uri="{FF2B5EF4-FFF2-40B4-BE49-F238E27FC236}">
                <a16:creationId xmlns:a16="http://schemas.microsoft.com/office/drawing/2014/main" id="{84CD1C86-45B5-4EF5-9A04-466DA3D77AD4}"/>
              </a:ext>
            </a:extLst>
          </p:cNvPr>
          <p:cNvGrpSpPr/>
          <p:nvPr/>
        </p:nvGrpSpPr>
        <p:grpSpPr>
          <a:xfrm>
            <a:off x="438317" y="5130454"/>
            <a:ext cx="5061420" cy="1269978"/>
            <a:chOff x="118949" y="4750230"/>
            <a:chExt cx="5400345" cy="1678767"/>
          </a:xfrm>
        </p:grpSpPr>
        <p:sp>
          <p:nvSpPr>
            <p:cNvPr id="40" name="TextBox 39">
              <a:extLst>
                <a:ext uri="{FF2B5EF4-FFF2-40B4-BE49-F238E27FC236}">
                  <a16:creationId xmlns:a16="http://schemas.microsoft.com/office/drawing/2014/main" id="{92102662-5B84-4AA9-A13E-77ED1A2CDE3D}"/>
                </a:ext>
              </a:extLst>
            </p:cNvPr>
            <p:cNvSpPr txBox="1"/>
            <p:nvPr/>
          </p:nvSpPr>
          <p:spPr>
            <a:xfrm>
              <a:off x="3415672" y="5350704"/>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sp>
          <p:nvSpPr>
            <p:cNvPr id="41" name="TextBox 40">
              <a:extLst>
                <a:ext uri="{FF2B5EF4-FFF2-40B4-BE49-F238E27FC236}">
                  <a16:creationId xmlns:a16="http://schemas.microsoft.com/office/drawing/2014/main" id="{2578A37E-3C0B-4A54-9DE7-40B903920D57}"/>
                </a:ext>
              </a:extLst>
            </p:cNvPr>
            <p:cNvSpPr txBox="1"/>
            <p:nvPr/>
          </p:nvSpPr>
          <p:spPr>
            <a:xfrm>
              <a:off x="517623" y="5310093"/>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42" name="TextBox 41">
              <a:extLst>
                <a:ext uri="{FF2B5EF4-FFF2-40B4-BE49-F238E27FC236}">
                  <a16:creationId xmlns:a16="http://schemas.microsoft.com/office/drawing/2014/main" id="{2D4961E5-A8FA-46B1-9F81-0BAF11A84A79}"/>
                </a:ext>
              </a:extLst>
            </p:cNvPr>
            <p:cNvSpPr txBox="1"/>
            <p:nvPr/>
          </p:nvSpPr>
          <p:spPr>
            <a:xfrm>
              <a:off x="1511856" y="532250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43" name="TextBox 42">
              <a:extLst>
                <a:ext uri="{FF2B5EF4-FFF2-40B4-BE49-F238E27FC236}">
                  <a16:creationId xmlns:a16="http://schemas.microsoft.com/office/drawing/2014/main" id="{EFEE7F66-CB27-4414-A7A0-585BF86E154E}"/>
                </a:ext>
              </a:extLst>
            </p:cNvPr>
            <p:cNvSpPr txBox="1"/>
            <p:nvPr/>
          </p:nvSpPr>
          <p:spPr>
            <a:xfrm>
              <a:off x="2501649" y="5317006"/>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44" name="Straight Arrow Connector 43">
              <a:extLst>
                <a:ext uri="{FF2B5EF4-FFF2-40B4-BE49-F238E27FC236}">
                  <a16:creationId xmlns:a16="http://schemas.microsoft.com/office/drawing/2014/main" id="{61CD35DF-A304-4177-9AF1-0D394F282A2A}"/>
                </a:ext>
              </a:extLst>
            </p:cNvPr>
            <p:cNvCxnSpPr>
              <a:cxnSpLocks/>
            </p:cNvCxnSpPr>
            <p:nvPr/>
          </p:nvCxnSpPr>
          <p:spPr>
            <a:xfrm>
              <a:off x="674117" y="5827677"/>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E50941B-CF42-4CB1-9E2F-4EF4A7F4BEA5}"/>
                </a:ext>
              </a:extLst>
            </p:cNvPr>
            <p:cNvCxnSpPr>
              <a:cxnSpLocks/>
            </p:cNvCxnSpPr>
            <p:nvPr/>
          </p:nvCxnSpPr>
          <p:spPr>
            <a:xfrm>
              <a:off x="1665811" y="4833032"/>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CD0B41D-19F8-4D41-BAD8-3DD4FED4281D}"/>
                </a:ext>
              </a:extLst>
            </p:cNvPr>
            <p:cNvCxnSpPr>
              <a:cxnSpLocks/>
            </p:cNvCxnSpPr>
            <p:nvPr/>
          </p:nvCxnSpPr>
          <p:spPr>
            <a:xfrm>
              <a:off x="2655604" y="4865239"/>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E809A86-4EDC-4D60-B7DB-C39D62B2736C}"/>
                </a:ext>
              </a:extLst>
            </p:cNvPr>
            <p:cNvSpPr txBox="1"/>
            <p:nvPr/>
          </p:nvSpPr>
          <p:spPr>
            <a:xfrm>
              <a:off x="1651819" y="4750230"/>
              <a:ext cx="87051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90.9</a:t>
              </a:r>
              <a:endParaRPr kumimoji="0" lang="en-CA" sz="1800" b="0" i="0" u="none" strike="noStrike" kern="1200" cap="none" spc="0" normalizeH="0" baseline="0" noProof="0" dirty="0">
                <a:ln>
                  <a:noFill/>
                </a:ln>
                <a:effectLst/>
                <a:uLnTx/>
                <a:uFillTx/>
                <a:latin typeface="Gill Sans MT" panose="020B0502020104020203"/>
                <a:ea typeface="+mn-ea"/>
                <a:cs typeface="+mn-cs"/>
              </a:endParaRPr>
            </a:p>
          </p:txBody>
        </p:sp>
        <p:sp>
          <p:nvSpPr>
            <p:cNvPr id="48" name="TextBox 47">
              <a:extLst>
                <a:ext uri="{FF2B5EF4-FFF2-40B4-BE49-F238E27FC236}">
                  <a16:creationId xmlns:a16="http://schemas.microsoft.com/office/drawing/2014/main" id="{354E08C7-A84E-4DC1-9AFC-2FCCA11C947A}"/>
                </a:ext>
              </a:extLst>
            </p:cNvPr>
            <p:cNvSpPr txBox="1"/>
            <p:nvPr/>
          </p:nvSpPr>
          <p:spPr>
            <a:xfrm>
              <a:off x="4153395" y="5661042"/>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49" name="TextBox 48">
              <a:extLst>
                <a:ext uri="{FF2B5EF4-FFF2-40B4-BE49-F238E27FC236}">
                  <a16:creationId xmlns:a16="http://schemas.microsoft.com/office/drawing/2014/main" id="{F0D72BE6-5404-44B1-9BB6-8BB718CBC7C0}"/>
                </a:ext>
              </a:extLst>
            </p:cNvPr>
            <p:cNvSpPr txBox="1"/>
            <p:nvPr/>
          </p:nvSpPr>
          <p:spPr>
            <a:xfrm>
              <a:off x="4206060" y="5317006"/>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cxnSp>
          <p:nvCxnSpPr>
            <p:cNvPr id="50" name="Straight Arrow Connector 49">
              <a:extLst>
                <a:ext uri="{FF2B5EF4-FFF2-40B4-BE49-F238E27FC236}">
                  <a16:creationId xmlns:a16="http://schemas.microsoft.com/office/drawing/2014/main" id="{B8EB57BE-761C-43E7-9414-0AE083E14CD4}"/>
                </a:ext>
              </a:extLst>
            </p:cNvPr>
            <p:cNvCxnSpPr>
              <a:cxnSpLocks/>
            </p:cNvCxnSpPr>
            <p:nvPr/>
          </p:nvCxnSpPr>
          <p:spPr>
            <a:xfrm>
              <a:off x="3569627" y="4865239"/>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252219C-74A7-4BE6-8A0D-8C5C9B6E9048}"/>
                </a:ext>
              </a:extLst>
            </p:cNvPr>
            <p:cNvSpPr txBox="1"/>
            <p:nvPr/>
          </p:nvSpPr>
          <p:spPr>
            <a:xfrm>
              <a:off x="118949" y="5430209"/>
              <a:ext cx="638694" cy="461665"/>
            </a:xfrm>
            <a:prstGeom prst="rect">
              <a:avLst/>
            </a:prstGeom>
            <a:noFill/>
          </p:spPr>
          <p:txBody>
            <a:bodyPr wrap="square" rtlCol="0">
              <a:spAutoFit/>
            </a:bodyPr>
            <a:lstStyle/>
            <a:p>
              <a:r>
                <a:rPr lang="en-CA" sz="2400" b="1" dirty="0"/>
                <a:t>B</a:t>
              </a:r>
            </a:p>
          </p:txBody>
        </p:sp>
        <p:sp>
          <p:nvSpPr>
            <p:cNvPr id="52" name="TextBox 51">
              <a:extLst>
                <a:ext uri="{FF2B5EF4-FFF2-40B4-BE49-F238E27FC236}">
                  <a16:creationId xmlns:a16="http://schemas.microsoft.com/office/drawing/2014/main" id="{74E4D046-A6E4-4E1F-A1F2-FD149BA907AA}"/>
                </a:ext>
              </a:extLst>
            </p:cNvPr>
            <p:cNvSpPr txBox="1"/>
            <p:nvPr/>
          </p:nvSpPr>
          <p:spPr>
            <a:xfrm>
              <a:off x="671578" y="6059665"/>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noProof="0" dirty="0">
                  <a:solidFill>
                    <a:prstClr val="black"/>
                  </a:solidFill>
                  <a:latin typeface="Gill Sans MT" panose="020B0502020104020203"/>
                </a:rPr>
                <a:t>2</a:t>
              </a: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00</a:t>
              </a:r>
            </a:p>
          </p:txBody>
        </p:sp>
        <p:sp>
          <p:nvSpPr>
            <p:cNvPr id="53" name="TextBox 52">
              <a:extLst>
                <a:ext uri="{FF2B5EF4-FFF2-40B4-BE49-F238E27FC236}">
                  <a16:creationId xmlns:a16="http://schemas.microsoft.com/office/drawing/2014/main" id="{8D3F038B-F9BB-47AD-BAE6-557697FF5785}"/>
                </a:ext>
              </a:extLst>
            </p:cNvPr>
            <p:cNvSpPr txBox="1"/>
            <p:nvPr/>
          </p:nvSpPr>
          <p:spPr>
            <a:xfrm>
              <a:off x="2665757" y="47502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82.6</a:t>
              </a:r>
              <a:endParaRPr kumimoji="0" lang="en-CA" sz="1800" b="0" i="0" u="none" strike="noStrike" kern="1200" cap="none" spc="0" normalizeH="0" baseline="0" noProof="0" dirty="0">
                <a:ln>
                  <a:noFill/>
                </a:ln>
                <a:effectLst/>
                <a:uLnTx/>
                <a:uFillTx/>
                <a:latin typeface="Gill Sans MT" panose="020B0502020104020203"/>
              </a:endParaRPr>
            </a:p>
          </p:txBody>
        </p:sp>
        <p:sp>
          <p:nvSpPr>
            <p:cNvPr id="54" name="TextBox 53">
              <a:extLst>
                <a:ext uri="{FF2B5EF4-FFF2-40B4-BE49-F238E27FC236}">
                  <a16:creationId xmlns:a16="http://schemas.microsoft.com/office/drawing/2014/main" id="{9F6C565D-5960-4D66-A905-08AAB95F4459}"/>
                </a:ext>
              </a:extLst>
            </p:cNvPr>
            <p:cNvSpPr txBox="1"/>
            <p:nvPr/>
          </p:nvSpPr>
          <p:spPr>
            <a:xfrm>
              <a:off x="3569627" y="47502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75.1</a:t>
              </a:r>
              <a:endParaRPr kumimoji="0" lang="en-CA" sz="1800" b="0" i="0" u="none" strike="noStrike" kern="1200" cap="none" spc="0" normalizeH="0" baseline="0" noProof="0" dirty="0">
                <a:ln>
                  <a:noFill/>
                </a:ln>
                <a:effectLst/>
                <a:uLnTx/>
                <a:uFillTx/>
                <a:latin typeface="Gill Sans MT" panose="020B0502020104020203"/>
              </a:endParaRPr>
            </a:p>
          </p:txBody>
        </p:sp>
        <p:cxnSp>
          <p:nvCxnSpPr>
            <p:cNvPr id="55" name="Straight Connector 54">
              <a:extLst>
                <a:ext uri="{FF2B5EF4-FFF2-40B4-BE49-F238E27FC236}">
                  <a16:creationId xmlns:a16="http://schemas.microsoft.com/office/drawing/2014/main" id="{A4BEEAD4-F808-4BF6-844B-E370719170F6}"/>
                </a:ext>
              </a:extLst>
            </p:cNvPr>
            <p:cNvCxnSpPr>
              <a:cxnSpLocks/>
            </p:cNvCxnSpPr>
            <p:nvPr/>
          </p:nvCxnSpPr>
          <p:spPr>
            <a:xfrm>
              <a:off x="639889" y="5677541"/>
              <a:ext cx="4716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E4C47976-FDC6-45CB-A4EE-2A858591DBC0}"/>
              </a:ext>
            </a:extLst>
          </p:cNvPr>
          <p:cNvSpPr txBox="1"/>
          <p:nvPr/>
        </p:nvSpPr>
        <p:spPr>
          <a:xfrm>
            <a:off x="2125741" y="6083120"/>
            <a:ext cx="1867819" cy="369332"/>
          </a:xfrm>
          <a:prstGeom prst="rect">
            <a:avLst/>
          </a:prstGeom>
          <a:noFill/>
        </p:spPr>
        <p:txBody>
          <a:bodyPr wrap="none" rtlCol="0">
            <a:spAutoFit/>
          </a:bodyPr>
          <a:lstStyle/>
          <a:p>
            <a:r>
              <a:rPr lang="en-CA" dirty="0"/>
              <a:t>10% discount rate</a:t>
            </a:r>
          </a:p>
        </p:txBody>
      </p:sp>
      <p:sp>
        <p:nvSpPr>
          <p:cNvPr id="57" name="Content Placeholder 2">
            <a:extLst>
              <a:ext uri="{FF2B5EF4-FFF2-40B4-BE49-F238E27FC236}">
                <a16:creationId xmlns:a16="http://schemas.microsoft.com/office/drawing/2014/main" id="{ACA18A8C-0056-4A28-B7F5-DBDA0203BAD6}"/>
              </a:ext>
            </a:extLst>
          </p:cNvPr>
          <p:cNvSpPr txBox="1">
            <a:spLocks/>
          </p:cNvSpPr>
          <p:nvPr/>
        </p:nvSpPr>
        <p:spPr>
          <a:xfrm>
            <a:off x="127373" y="4298185"/>
            <a:ext cx="8646078" cy="84090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b="1" dirty="0"/>
              <a:t>Discounted</a:t>
            </a:r>
            <a:r>
              <a:rPr lang="en-CA" dirty="0"/>
              <a:t> ROI – similar but discounting for time value </a:t>
            </a:r>
            <a:r>
              <a:rPr lang="en-CA"/>
              <a:t>of money via NPV (90.9+82.6+75.1 - 200</a:t>
            </a:r>
            <a:r>
              <a:rPr lang="en-CA" dirty="0"/>
              <a:t>)/200 = (248.6-200)/200 = 48.6/200 =24.3%</a:t>
            </a:r>
          </a:p>
        </p:txBody>
      </p:sp>
    </p:spTree>
    <p:extLst>
      <p:ext uri="{BB962C8B-B14F-4D97-AF65-F5344CB8AC3E}">
        <p14:creationId xmlns:p14="http://schemas.microsoft.com/office/powerpoint/2010/main" val="186759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89FC-1069-4E17-A807-6E5B6A7470C1}"/>
              </a:ext>
            </a:extLst>
          </p:cNvPr>
          <p:cNvSpPr>
            <a:spLocks noGrp="1"/>
          </p:cNvSpPr>
          <p:nvPr>
            <p:ph type="title"/>
          </p:nvPr>
        </p:nvSpPr>
        <p:spPr/>
        <p:txBody>
          <a:bodyPr/>
          <a:lstStyle/>
          <a:p>
            <a:r>
              <a:rPr lang="en-CA" dirty="0"/>
              <a:t>2. Net present value</a:t>
            </a:r>
            <a:br>
              <a:rPr lang="en-CA" dirty="0"/>
            </a:br>
            <a:r>
              <a:rPr lang="en-CA" dirty="0"/>
              <a:t>Example - terminology</a:t>
            </a:r>
          </a:p>
        </p:txBody>
      </p:sp>
      <p:sp>
        <p:nvSpPr>
          <p:cNvPr id="4" name="Content Placeholder 2">
            <a:extLst>
              <a:ext uri="{FF2B5EF4-FFF2-40B4-BE49-F238E27FC236}">
                <a16:creationId xmlns:a16="http://schemas.microsoft.com/office/drawing/2014/main" id="{3185FFC9-8F60-416A-87C4-903CBAA757EE}"/>
              </a:ext>
            </a:extLst>
          </p:cNvPr>
          <p:cNvSpPr txBox="1">
            <a:spLocks/>
          </p:cNvSpPr>
          <p:nvPr/>
        </p:nvSpPr>
        <p:spPr>
          <a:xfrm>
            <a:off x="1972604" y="2845095"/>
            <a:ext cx="5914096" cy="179281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Aft>
                <a:spcPts val="0"/>
              </a:spcAft>
              <a:buFont typeface="Wingdings 2" panose="05020102010507070707" pitchFamily="18" charset="2"/>
              <a:buNone/>
            </a:pPr>
            <a:r>
              <a:rPr lang="en-CA" sz="2000" dirty="0">
                <a:solidFill>
                  <a:schemeClr val="tx1"/>
                </a:solidFill>
              </a:rPr>
              <a:t>a : what is the initial investment?</a:t>
            </a:r>
          </a:p>
          <a:p>
            <a:pPr marL="0" indent="0">
              <a:spcAft>
                <a:spcPts val="0"/>
              </a:spcAft>
              <a:buFont typeface="Wingdings 2" panose="05020102010507070707" pitchFamily="18" charset="2"/>
              <a:buNone/>
            </a:pPr>
            <a:r>
              <a:rPr lang="en-CA" sz="2000" dirty="0">
                <a:solidFill>
                  <a:schemeClr val="tx1"/>
                </a:solidFill>
              </a:rPr>
              <a:t>b : for how many years will the project have an impact?</a:t>
            </a:r>
          </a:p>
          <a:p>
            <a:pPr marL="0" indent="0">
              <a:spcAft>
                <a:spcPts val="0"/>
              </a:spcAft>
              <a:buFont typeface="Wingdings 2" panose="05020102010507070707" pitchFamily="18" charset="2"/>
              <a:buNone/>
            </a:pPr>
            <a:r>
              <a:rPr lang="en-CA" sz="2000" dirty="0">
                <a:solidFill>
                  <a:schemeClr val="tx1"/>
                </a:solidFill>
              </a:rPr>
              <a:t>c : will the cash flow increase per year (e.g. inflation)?</a:t>
            </a:r>
          </a:p>
          <a:p>
            <a:pPr marL="0" indent="0">
              <a:spcAft>
                <a:spcPts val="0"/>
              </a:spcAft>
              <a:buFont typeface="Wingdings 2" panose="05020102010507070707" pitchFamily="18" charset="2"/>
              <a:buNone/>
            </a:pPr>
            <a:r>
              <a:rPr lang="en-CA" sz="2000" dirty="0">
                <a:solidFill>
                  <a:schemeClr val="tx1"/>
                </a:solidFill>
              </a:rPr>
              <a:t>d : what discount/interest rate should I use?</a:t>
            </a:r>
          </a:p>
          <a:p>
            <a:pPr marL="0" indent="0">
              <a:spcAft>
                <a:spcPts val="0"/>
              </a:spcAft>
              <a:buFont typeface="Wingdings 2" panose="05020102010507070707" pitchFamily="18" charset="2"/>
              <a:buNone/>
            </a:pPr>
            <a:r>
              <a:rPr lang="en-CA" sz="2000" dirty="0">
                <a:solidFill>
                  <a:schemeClr val="tx1"/>
                </a:solidFill>
              </a:rPr>
              <a:t>e : draw the timeline with cashflows</a:t>
            </a:r>
          </a:p>
        </p:txBody>
      </p:sp>
      <p:sp>
        <p:nvSpPr>
          <p:cNvPr id="5" name="TextBox 4">
            <a:extLst>
              <a:ext uri="{FF2B5EF4-FFF2-40B4-BE49-F238E27FC236}">
                <a16:creationId xmlns:a16="http://schemas.microsoft.com/office/drawing/2014/main" id="{6D58E10D-84A6-4DDE-8386-92C3ACF1ECB7}"/>
              </a:ext>
            </a:extLst>
          </p:cNvPr>
          <p:cNvSpPr txBox="1"/>
          <p:nvPr/>
        </p:nvSpPr>
        <p:spPr>
          <a:xfrm>
            <a:off x="78064" y="1769665"/>
            <a:ext cx="9065931" cy="110799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You have a project with an initial investment of $800k. It is expected to provide a payback over 3 years, and will contribute an additional $450k in cash flow per year. It must achieve at least 15% return on investment.</a:t>
            </a:r>
          </a:p>
        </p:txBody>
      </p:sp>
      <p:sp>
        <p:nvSpPr>
          <p:cNvPr id="27" name="Rectangle 26">
            <a:extLst>
              <a:ext uri="{FF2B5EF4-FFF2-40B4-BE49-F238E27FC236}">
                <a16:creationId xmlns:a16="http://schemas.microsoft.com/office/drawing/2014/main" id="{14293D1F-BBC3-4FAC-97DA-7E47BC7BD3A1}"/>
              </a:ext>
            </a:extLst>
          </p:cNvPr>
          <p:cNvSpPr/>
          <p:nvPr/>
        </p:nvSpPr>
        <p:spPr>
          <a:xfrm>
            <a:off x="6629400" y="6182139"/>
            <a:ext cx="2514600"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E1DF3F12-4C6B-4F90-A618-49BF08CB90E2}"/>
              </a:ext>
            </a:extLst>
          </p:cNvPr>
          <p:cNvGrpSpPr/>
          <p:nvPr/>
        </p:nvGrpSpPr>
        <p:grpSpPr>
          <a:xfrm>
            <a:off x="2019171" y="5001717"/>
            <a:ext cx="4715284" cy="1678767"/>
            <a:chOff x="517623" y="3336701"/>
            <a:chExt cx="4715284" cy="1678767"/>
          </a:xfrm>
        </p:grpSpPr>
        <p:cxnSp>
          <p:nvCxnSpPr>
            <p:cNvPr id="7" name="Straight Connector 6">
              <a:extLst>
                <a:ext uri="{FF2B5EF4-FFF2-40B4-BE49-F238E27FC236}">
                  <a16:creationId xmlns:a16="http://schemas.microsoft.com/office/drawing/2014/main" id="{A7AD2604-A8C8-4EDB-832B-C16ED5E45A35}"/>
                </a:ext>
              </a:extLst>
            </p:cNvPr>
            <p:cNvCxnSpPr>
              <a:cxnSpLocks/>
            </p:cNvCxnSpPr>
            <p:nvPr/>
          </p:nvCxnSpPr>
          <p:spPr>
            <a:xfrm flipV="1">
              <a:off x="591999" y="4265896"/>
              <a:ext cx="4499652" cy="12499"/>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D1D3E33-BAC5-487F-AB94-1A7A66F8FFA5}"/>
                </a:ext>
              </a:extLst>
            </p:cNvPr>
            <p:cNvSpPr txBox="1"/>
            <p:nvPr/>
          </p:nvSpPr>
          <p:spPr>
            <a:xfrm>
              <a:off x="517623" y="3896564"/>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9" name="TextBox 8">
              <a:extLst>
                <a:ext uri="{FF2B5EF4-FFF2-40B4-BE49-F238E27FC236}">
                  <a16:creationId xmlns:a16="http://schemas.microsoft.com/office/drawing/2014/main" id="{943989AC-69A6-46D5-B089-0C78136D4227}"/>
                </a:ext>
              </a:extLst>
            </p:cNvPr>
            <p:cNvSpPr txBox="1"/>
            <p:nvPr/>
          </p:nvSpPr>
          <p:spPr>
            <a:xfrm>
              <a:off x="1511856" y="3908978"/>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10" name="TextBox 9">
              <a:extLst>
                <a:ext uri="{FF2B5EF4-FFF2-40B4-BE49-F238E27FC236}">
                  <a16:creationId xmlns:a16="http://schemas.microsoft.com/office/drawing/2014/main" id="{046879DD-AEFF-4E61-9D14-5724BAA973C0}"/>
                </a:ext>
              </a:extLst>
            </p:cNvPr>
            <p:cNvSpPr txBox="1"/>
            <p:nvPr/>
          </p:nvSpPr>
          <p:spPr>
            <a:xfrm>
              <a:off x="2501649"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11" name="Straight Arrow Connector 10">
              <a:extLst>
                <a:ext uri="{FF2B5EF4-FFF2-40B4-BE49-F238E27FC236}">
                  <a16:creationId xmlns:a16="http://schemas.microsoft.com/office/drawing/2014/main" id="{8AC7D327-113B-44DD-BB84-7DD1EF93C271}"/>
                </a:ext>
              </a:extLst>
            </p:cNvPr>
            <p:cNvCxnSpPr>
              <a:cxnSpLocks/>
            </p:cNvCxnSpPr>
            <p:nvPr/>
          </p:nvCxnSpPr>
          <p:spPr>
            <a:xfrm>
              <a:off x="674117" y="4414148"/>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E7DA3F-CFE5-4784-A7D7-7491CDED2D27}"/>
                </a:ext>
              </a:extLst>
            </p:cNvPr>
            <p:cNvCxnSpPr>
              <a:cxnSpLocks/>
            </p:cNvCxnSpPr>
            <p:nvPr/>
          </p:nvCxnSpPr>
          <p:spPr>
            <a:xfrm>
              <a:off x="1665811" y="3419503"/>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3BB9E3E-42BD-410D-BAE9-364CB82FE120}"/>
                </a:ext>
              </a:extLst>
            </p:cNvPr>
            <p:cNvCxnSpPr>
              <a:cxnSpLocks/>
            </p:cNvCxnSpPr>
            <p:nvPr/>
          </p:nvCxnSpPr>
          <p:spPr>
            <a:xfrm>
              <a:off x="2655604"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70B11C1-9859-4145-BD61-5747154F0A55}"/>
                </a:ext>
              </a:extLst>
            </p:cNvPr>
            <p:cNvSpPr txBox="1"/>
            <p:nvPr/>
          </p:nvSpPr>
          <p:spPr>
            <a:xfrm>
              <a:off x="1651819"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450</a:t>
              </a:r>
            </a:p>
          </p:txBody>
        </p:sp>
        <p:sp>
          <p:nvSpPr>
            <p:cNvPr id="15" name="TextBox 14">
              <a:extLst>
                <a:ext uri="{FF2B5EF4-FFF2-40B4-BE49-F238E27FC236}">
                  <a16:creationId xmlns:a16="http://schemas.microsoft.com/office/drawing/2014/main" id="{C7FA0A34-5F6D-4A83-8CAD-4D4D62016BB9}"/>
                </a:ext>
              </a:extLst>
            </p:cNvPr>
            <p:cNvSpPr txBox="1"/>
            <p:nvPr/>
          </p:nvSpPr>
          <p:spPr>
            <a:xfrm>
              <a:off x="3867008" y="4276804"/>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6" name="TextBox 15">
              <a:extLst>
                <a:ext uri="{FF2B5EF4-FFF2-40B4-BE49-F238E27FC236}">
                  <a16:creationId xmlns:a16="http://schemas.microsoft.com/office/drawing/2014/main" id="{E4790F1D-8306-41D3-A3F7-FD025F33251F}"/>
                </a:ext>
              </a:extLst>
            </p:cNvPr>
            <p:cNvSpPr txBox="1"/>
            <p:nvPr/>
          </p:nvSpPr>
          <p:spPr>
            <a:xfrm>
              <a:off x="3919673" y="3932768"/>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7" name="TextBox 16">
              <a:extLst>
                <a:ext uri="{FF2B5EF4-FFF2-40B4-BE49-F238E27FC236}">
                  <a16:creationId xmlns:a16="http://schemas.microsoft.com/office/drawing/2014/main" id="{025BAB9F-6ED5-41E7-B7F1-D1E3BE3F9A72}"/>
                </a:ext>
              </a:extLst>
            </p:cNvPr>
            <p:cNvSpPr txBox="1"/>
            <p:nvPr/>
          </p:nvSpPr>
          <p:spPr>
            <a:xfrm>
              <a:off x="3415672"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cxnSp>
          <p:nvCxnSpPr>
            <p:cNvPr id="18" name="Straight Arrow Connector 17">
              <a:extLst>
                <a:ext uri="{FF2B5EF4-FFF2-40B4-BE49-F238E27FC236}">
                  <a16:creationId xmlns:a16="http://schemas.microsoft.com/office/drawing/2014/main" id="{2D61BD2B-4416-44A7-B4FB-850E51675621}"/>
                </a:ext>
              </a:extLst>
            </p:cNvPr>
            <p:cNvCxnSpPr>
              <a:cxnSpLocks/>
            </p:cNvCxnSpPr>
            <p:nvPr/>
          </p:nvCxnSpPr>
          <p:spPr>
            <a:xfrm>
              <a:off x="3569627"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82A8F7-EA4B-4332-BF88-E5210D61CE06}"/>
                </a:ext>
              </a:extLst>
            </p:cNvPr>
            <p:cNvSpPr txBox="1"/>
            <p:nvPr/>
          </p:nvSpPr>
          <p:spPr>
            <a:xfrm>
              <a:off x="671578" y="464613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800</a:t>
              </a:r>
            </a:p>
          </p:txBody>
        </p:sp>
        <p:sp>
          <p:nvSpPr>
            <p:cNvPr id="23" name="TextBox 22">
              <a:extLst>
                <a:ext uri="{FF2B5EF4-FFF2-40B4-BE49-F238E27FC236}">
                  <a16:creationId xmlns:a16="http://schemas.microsoft.com/office/drawing/2014/main" id="{590E8F54-8434-4D9B-A62B-C44EB1D771A9}"/>
                </a:ext>
              </a:extLst>
            </p:cNvPr>
            <p:cNvSpPr txBox="1"/>
            <p:nvPr/>
          </p:nvSpPr>
          <p:spPr>
            <a:xfrm>
              <a:off x="2665757"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450</a:t>
              </a:r>
            </a:p>
          </p:txBody>
        </p:sp>
        <p:sp>
          <p:nvSpPr>
            <p:cNvPr id="24" name="TextBox 23">
              <a:extLst>
                <a:ext uri="{FF2B5EF4-FFF2-40B4-BE49-F238E27FC236}">
                  <a16:creationId xmlns:a16="http://schemas.microsoft.com/office/drawing/2014/main" id="{A4B6E24A-6FD3-4779-84AF-BC0A4B6CF64C}"/>
                </a:ext>
              </a:extLst>
            </p:cNvPr>
            <p:cNvSpPr txBox="1"/>
            <p:nvPr/>
          </p:nvSpPr>
          <p:spPr>
            <a:xfrm>
              <a:off x="3569627"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Gill Sans MT" panose="020B0502020104020203"/>
                </a:rPr>
                <a:t>450</a:t>
              </a:r>
              <a:endParaRPr kumimoji="0" lang="en-CA" sz="1800" b="0" i="0" u="none" strike="noStrike" kern="1200" cap="none" spc="0" normalizeH="0" baseline="0" noProof="0" dirty="0">
                <a:ln>
                  <a:noFill/>
                </a:ln>
                <a:effectLst/>
                <a:uLnTx/>
                <a:uFillTx/>
                <a:latin typeface="Gill Sans MT" panose="020B0502020104020203"/>
                <a:ea typeface="+mn-ea"/>
                <a:cs typeface="+mn-cs"/>
              </a:endParaRPr>
            </a:p>
          </p:txBody>
        </p:sp>
      </p:grpSp>
    </p:spTree>
    <p:extLst>
      <p:ext uri="{BB962C8B-B14F-4D97-AF65-F5344CB8AC3E}">
        <p14:creationId xmlns:p14="http://schemas.microsoft.com/office/powerpoint/2010/main" val="24642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89FC-1069-4E17-A807-6E5B6A7470C1}"/>
              </a:ext>
            </a:extLst>
          </p:cNvPr>
          <p:cNvSpPr>
            <a:spLocks noGrp="1"/>
          </p:cNvSpPr>
          <p:nvPr>
            <p:ph type="title"/>
          </p:nvPr>
        </p:nvSpPr>
        <p:spPr/>
        <p:txBody>
          <a:bodyPr/>
          <a:lstStyle/>
          <a:p>
            <a:r>
              <a:rPr lang="en-CA" dirty="0"/>
              <a:t>2. Net present value</a:t>
            </a:r>
            <a:br>
              <a:rPr lang="en-CA" dirty="0"/>
            </a:br>
            <a:r>
              <a:rPr lang="en-CA" dirty="0"/>
              <a:t>Example - terminology</a:t>
            </a:r>
          </a:p>
        </p:txBody>
      </p:sp>
      <p:sp>
        <p:nvSpPr>
          <p:cNvPr id="5" name="TextBox 4">
            <a:extLst>
              <a:ext uri="{FF2B5EF4-FFF2-40B4-BE49-F238E27FC236}">
                <a16:creationId xmlns:a16="http://schemas.microsoft.com/office/drawing/2014/main" id="{6D58E10D-84A6-4DDE-8386-92C3ACF1ECB7}"/>
              </a:ext>
            </a:extLst>
          </p:cNvPr>
          <p:cNvSpPr txBox="1"/>
          <p:nvPr/>
        </p:nvSpPr>
        <p:spPr>
          <a:xfrm>
            <a:off x="78064" y="1769665"/>
            <a:ext cx="9065931" cy="110799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You have a project with an initial investment of $800k. It is expected to provide a payback over 3 years, and will contribute an additional $450k in cash flow per year. It must achieve at least 15% return on investment.</a:t>
            </a:r>
          </a:p>
        </p:txBody>
      </p:sp>
      <p:sp>
        <p:nvSpPr>
          <p:cNvPr id="27" name="Rectangle 26">
            <a:extLst>
              <a:ext uri="{FF2B5EF4-FFF2-40B4-BE49-F238E27FC236}">
                <a16:creationId xmlns:a16="http://schemas.microsoft.com/office/drawing/2014/main" id="{14293D1F-BBC3-4FAC-97DA-7E47BC7BD3A1}"/>
              </a:ext>
            </a:extLst>
          </p:cNvPr>
          <p:cNvSpPr/>
          <p:nvPr/>
        </p:nvSpPr>
        <p:spPr>
          <a:xfrm>
            <a:off x="6542142" y="6149569"/>
            <a:ext cx="2514600"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E1DF3F12-4C6B-4F90-A618-49BF08CB90E2}"/>
              </a:ext>
            </a:extLst>
          </p:cNvPr>
          <p:cNvGrpSpPr/>
          <p:nvPr/>
        </p:nvGrpSpPr>
        <p:grpSpPr>
          <a:xfrm>
            <a:off x="2094351" y="4119636"/>
            <a:ext cx="4715284" cy="1678767"/>
            <a:chOff x="517623" y="3336701"/>
            <a:chExt cx="4715284" cy="1678767"/>
          </a:xfrm>
        </p:grpSpPr>
        <p:cxnSp>
          <p:nvCxnSpPr>
            <p:cNvPr id="7" name="Straight Connector 6">
              <a:extLst>
                <a:ext uri="{FF2B5EF4-FFF2-40B4-BE49-F238E27FC236}">
                  <a16:creationId xmlns:a16="http://schemas.microsoft.com/office/drawing/2014/main" id="{A7AD2604-A8C8-4EDB-832B-C16ED5E45A35}"/>
                </a:ext>
              </a:extLst>
            </p:cNvPr>
            <p:cNvCxnSpPr>
              <a:cxnSpLocks/>
            </p:cNvCxnSpPr>
            <p:nvPr/>
          </p:nvCxnSpPr>
          <p:spPr>
            <a:xfrm flipV="1">
              <a:off x="591999" y="4265896"/>
              <a:ext cx="4499652" cy="12499"/>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D1D3E33-BAC5-487F-AB94-1A7A66F8FFA5}"/>
                </a:ext>
              </a:extLst>
            </p:cNvPr>
            <p:cNvSpPr txBox="1"/>
            <p:nvPr/>
          </p:nvSpPr>
          <p:spPr>
            <a:xfrm>
              <a:off x="517623" y="3896564"/>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9" name="TextBox 8">
              <a:extLst>
                <a:ext uri="{FF2B5EF4-FFF2-40B4-BE49-F238E27FC236}">
                  <a16:creationId xmlns:a16="http://schemas.microsoft.com/office/drawing/2014/main" id="{943989AC-69A6-46D5-B089-0C78136D4227}"/>
                </a:ext>
              </a:extLst>
            </p:cNvPr>
            <p:cNvSpPr txBox="1"/>
            <p:nvPr/>
          </p:nvSpPr>
          <p:spPr>
            <a:xfrm>
              <a:off x="1511856" y="3908978"/>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10" name="TextBox 9">
              <a:extLst>
                <a:ext uri="{FF2B5EF4-FFF2-40B4-BE49-F238E27FC236}">
                  <a16:creationId xmlns:a16="http://schemas.microsoft.com/office/drawing/2014/main" id="{046879DD-AEFF-4E61-9D14-5724BAA973C0}"/>
                </a:ext>
              </a:extLst>
            </p:cNvPr>
            <p:cNvSpPr txBox="1"/>
            <p:nvPr/>
          </p:nvSpPr>
          <p:spPr>
            <a:xfrm>
              <a:off x="2501649"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11" name="Straight Arrow Connector 10">
              <a:extLst>
                <a:ext uri="{FF2B5EF4-FFF2-40B4-BE49-F238E27FC236}">
                  <a16:creationId xmlns:a16="http://schemas.microsoft.com/office/drawing/2014/main" id="{8AC7D327-113B-44DD-BB84-7DD1EF93C271}"/>
                </a:ext>
              </a:extLst>
            </p:cNvPr>
            <p:cNvCxnSpPr>
              <a:cxnSpLocks/>
            </p:cNvCxnSpPr>
            <p:nvPr/>
          </p:nvCxnSpPr>
          <p:spPr>
            <a:xfrm>
              <a:off x="674117" y="4414148"/>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E7DA3F-CFE5-4784-A7D7-7491CDED2D27}"/>
                </a:ext>
              </a:extLst>
            </p:cNvPr>
            <p:cNvCxnSpPr>
              <a:cxnSpLocks/>
            </p:cNvCxnSpPr>
            <p:nvPr/>
          </p:nvCxnSpPr>
          <p:spPr>
            <a:xfrm>
              <a:off x="1665811" y="3419503"/>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3BB9E3E-42BD-410D-BAE9-364CB82FE120}"/>
                </a:ext>
              </a:extLst>
            </p:cNvPr>
            <p:cNvCxnSpPr>
              <a:cxnSpLocks/>
            </p:cNvCxnSpPr>
            <p:nvPr/>
          </p:nvCxnSpPr>
          <p:spPr>
            <a:xfrm>
              <a:off x="2655604"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70B11C1-9859-4145-BD61-5747154F0A55}"/>
                </a:ext>
              </a:extLst>
            </p:cNvPr>
            <p:cNvSpPr txBox="1"/>
            <p:nvPr/>
          </p:nvSpPr>
          <p:spPr>
            <a:xfrm>
              <a:off x="1651819"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391.3</a:t>
              </a:r>
            </a:p>
          </p:txBody>
        </p:sp>
        <p:sp>
          <p:nvSpPr>
            <p:cNvPr id="15" name="TextBox 14">
              <a:extLst>
                <a:ext uri="{FF2B5EF4-FFF2-40B4-BE49-F238E27FC236}">
                  <a16:creationId xmlns:a16="http://schemas.microsoft.com/office/drawing/2014/main" id="{C7FA0A34-5F6D-4A83-8CAD-4D4D62016BB9}"/>
                </a:ext>
              </a:extLst>
            </p:cNvPr>
            <p:cNvSpPr txBox="1"/>
            <p:nvPr/>
          </p:nvSpPr>
          <p:spPr>
            <a:xfrm>
              <a:off x="3867008" y="4276804"/>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6" name="TextBox 15">
              <a:extLst>
                <a:ext uri="{FF2B5EF4-FFF2-40B4-BE49-F238E27FC236}">
                  <a16:creationId xmlns:a16="http://schemas.microsoft.com/office/drawing/2014/main" id="{E4790F1D-8306-41D3-A3F7-FD025F33251F}"/>
                </a:ext>
              </a:extLst>
            </p:cNvPr>
            <p:cNvSpPr txBox="1"/>
            <p:nvPr/>
          </p:nvSpPr>
          <p:spPr>
            <a:xfrm>
              <a:off x="3919673" y="3932768"/>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7" name="TextBox 16">
              <a:extLst>
                <a:ext uri="{FF2B5EF4-FFF2-40B4-BE49-F238E27FC236}">
                  <a16:creationId xmlns:a16="http://schemas.microsoft.com/office/drawing/2014/main" id="{025BAB9F-6ED5-41E7-B7F1-D1E3BE3F9A72}"/>
                </a:ext>
              </a:extLst>
            </p:cNvPr>
            <p:cNvSpPr txBox="1"/>
            <p:nvPr/>
          </p:nvSpPr>
          <p:spPr>
            <a:xfrm>
              <a:off x="3415672"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cxnSp>
          <p:nvCxnSpPr>
            <p:cNvPr id="18" name="Straight Arrow Connector 17">
              <a:extLst>
                <a:ext uri="{FF2B5EF4-FFF2-40B4-BE49-F238E27FC236}">
                  <a16:creationId xmlns:a16="http://schemas.microsoft.com/office/drawing/2014/main" id="{2D61BD2B-4416-44A7-B4FB-850E51675621}"/>
                </a:ext>
              </a:extLst>
            </p:cNvPr>
            <p:cNvCxnSpPr>
              <a:cxnSpLocks/>
            </p:cNvCxnSpPr>
            <p:nvPr/>
          </p:nvCxnSpPr>
          <p:spPr>
            <a:xfrm>
              <a:off x="3569627"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82A8F7-EA4B-4332-BF88-E5210D61CE06}"/>
                </a:ext>
              </a:extLst>
            </p:cNvPr>
            <p:cNvSpPr txBox="1"/>
            <p:nvPr/>
          </p:nvSpPr>
          <p:spPr>
            <a:xfrm>
              <a:off x="671578" y="464613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800</a:t>
              </a:r>
            </a:p>
          </p:txBody>
        </p:sp>
        <p:sp>
          <p:nvSpPr>
            <p:cNvPr id="23" name="TextBox 22">
              <a:extLst>
                <a:ext uri="{FF2B5EF4-FFF2-40B4-BE49-F238E27FC236}">
                  <a16:creationId xmlns:a16="http://schemas.microsoft.com/office/drawing/2014/main" id="{590E8F54-8434-4D9B-A62B-C44EB1D771A9}"/>
                </a:ext>
              </a:extLst>
            </p:cNvPr>
            <p:cNvSpPr txBox="1"/>
            <p:nvPr/>
          </p:nvSpPr>
          <p:spPr>
            <a:xfrm>
              <a:off x="2665757"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340.3</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4" name="TextBox 23">
              <a:extLst>
                <a:ext uri="{FF2B5EF4-FFF2-40B4-BE49-F238E27FC236}">
                  <a16:creationId xmlns:a16="http://schemas.microsoft.com/office/drawing/2014/main" id="{A4B6E24A-6FD3-4779-84AF-BC0A4B6CF64C}"/>
                </a:ext>
              </a:extLst>
            </p:cNvPr>
            <p:cNvSpPr txBox="1"/>
            <p:nvPr/>
          </p:nvSpPr>
          <p:spPr>
            <a:xfrm>
              <a:off x="3569627"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effectLst/>
                  <a:uLnTx/>
                  <a:uFillTx/>
                  <a:latin typeface="Gill Sans MT" panose="020B0502020104020203"/>
                  <a:ea typeface="+mn-ea"/>
                  <a:cs typeface="+mn-cs"/>
                </a:rPr>
                <a:t>295.9</a:t>
              </a:r>
            </a:p>
          </p:txBody>
        </p:sp>
      </p:grpSp>
      <p:sp>
        <p:nvSpPr>
          <p:cNvPr id="19" name="Speech Bubble: Rectangle with Corners Rounded 18">
            <a:extLst>
              <a:ext uri="{FF2B5EF4-FFF2-40B4-BE49-F238E27FC236}">
                <a16:creationId xmlns:a16="http://schemas.microsoft.com/office/drawing/2014/main" id="{F9C979D6-A9B6-462A-AF44-39C511418070}"/>
              </a:ext>
            </a:extLst>
          </p:cNvPr>
          <p:cNvSpPr/>
          <p:nvPr/>
        </p:nvSpPr>
        <p:spPr>
          <a:xfrm>
            <a:off x="1318631" y="2978144"/>
            <a:ext cx="1859349" cy="959020"/>
          </a:xfrm>
          <a:prstGeom prst="wedgeRoundRectCallout">
            <a:avLst>
              <a:gd name="adj1" fmla="val 61685"/>
              <a:gd name="adj2" fmla="val 71952"/>
              <a:gd name="adj3" fmla="val 16667"/>
            </a:avLst>
          </a:prstGeom>
          <a:noFill/>
          <a:ln w="19050">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450 discounted 1 year is 450/(1.15^1)</a:t>
            </a:r>
          </a:p>
        </p:txBody>
      </p:sp>
      <p:sp>
        <p:nvSpPr>
          <p:cNvPr id="26" name="Speech Bubble: Rectangle with Corners Rounded 25">
            <a:extLst>
              <a:ext uri="{FF2B5EF4-FFF2-40B4-BE49-F238E27FC236}">
                <a16:creationId xmlns:a16="http://schemas.microsoft.com/office/drawing/2014/main" id="{BCD3CF1B-24B5-40E0-B112-14CDD2BAADCA}"/>
              </a:ext>
            </a:extLst>
          </p:cNvPr>
          <p:cNvSpPr/>
          <p:nvPr/>
        </p:nvSpPr>
        <p:spPr>
          <a:xfrm>
            <a:off x="3281111" y="2978144"/>
            <a:ext cx="1859349" cy="950960"/>
          </a:xfrm>
          <a:prstGeom prst="wedgeRoundRectCallout">
            <a:avLst>
              <a:gd name="adj1" fmla="val 16248"/>
              <a:gd name="adj2" fmla="val 71047"/>
              <a:gd name="adj3" fmla="val 16667"/>
            </a:avLst>
          </a:prstGeom>
          <a:noFill/>
          <a:ln w="19050">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450 discounted 2 years is 450/(1.15^2)</a:t>
            </a:r>
          </a:p>
        </p:txBody>
      </p:sp>
      <p:sp>
        <p:nvSpPr>
          <p:cNvPr id="28" name="Speech Bubble: Rectangle with Corners Rounded 27">
            <a:extLst>
              <a:ext uri="{FF2B5EF4-FFF2-40B4-BE49-F238E27FC236}">
                <a16:creationId xmlns:a16="http://schemas.microsoft.com/office/drawing/2014/main" id="{ABAF61BD-182F-4A33-9821-976316C41156}"/>
              </a:ext>
            </a:extLst>
          </p:cNvPr>
          <p:cNvSpPr/>
          <p:nvPr/>
        </p:nvSpPr>
        <p:spPr>
          <a:xfrm>
            <a:off x="5256294" y="2989051"/>
            <a:ext cx="1859349" cy="951801"/>
          </a:xfrm>
          <a:prstGeom prst="wedgeRoundRectCallout">
            <a:avLst>
              <a:gd name="adj1" fmla="val -35603"/>
              <a:gd name="adj2" fmla="val 70141"/>
              <a:gd name="adj3" fmla="val 16667"/>
            </a:avLst>
          </a:prstGeom>
          <a:noFill/>
          <a:ln w="19050">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450 discounted 3 years is 450/(1.15^3)</a:t>
            </a:r>
          </a:p>
        </p:txBody>
      </p:sp>
      <p:sp>
        <p:nvSpPr>
          <p:cNvPr id="4" name="Content Placeholder 2">
            <a:extLst>
              <a:ext uri="{FF2B5EF4-FFF2-40B4-BE49-F238E27FC236}">
                <a16:creationId xmlns:a16="http://schemas.microsoft.com/office/drawing/2014/main" id="{3185FFC9-8F60-416A-87C4-903CBAA757EE}"/>
              </a:ext>
            </a:extLst>
          </p:cNvPr>
          <p:cNvSpPr txBox="1">
            <a:spLocks/>
          </p:cNvSpPr>
          <p:nvPr/>
        </p:nvSpPr>
        <p:spPr>
          <a:xfrm>
            <a:off x="1161290" y="5896889"/>
            <a:ext cx="6821419" cy="57646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Aft>
                <a:spcPts val="0"/>
              </a:spcAft>
              <a:buFont typeface="Wingdings 2" panose="05020102010507070707" pitchFamily="18" charset="2"/>
              <a:buNone/>
            </a:pPr>
            <a:r>
              <a:rPr lang="en-CA" sz="2000" dirty="0">
                <a:solidFill>
                  <a:schemeClr val="tx1"/>
                </a:solidFill>
              </a:rPr>
              <a:t>So the cumulative cashflow is -800+391.3+340.3+295.9 = 227.5</a:t>
            </a:r>
          </a:p>
          <a:p>
            <a:pPr marL="0" indent="0">
              <a:spcAft>
                <a:spcPts val="0"/>
              </a:spcAft>
              <a:buFont typeface="Wingdings 2" panose="05020102010507070707" pitchFamily="18" charset="2"/>
              <a:buNone/>
            </a:pPr>
            <a:r>
              <a:rPr lang="en-CA" sz="2000" dirty="0">
                <a:solidFill>
                  <a:schemeClr val="tx1"/>
                </a:solidFill>
              </a:rPr>
              <a:t>And since this is greater than zero, the return is more than 15%.</a:t>
            </a:r>
          </a:p>
        </p:txBody>
      </p:sp>
    </p:spTree>
    <p:extLst>
      <p:ext uri="{BB962C8B-B14F-4D97-AF65-F5344CB8AC3E}">
        <p14:creationId xmlns:p14="http://schemas.microsoft.com/office/powerpoint/2010/main" val="126245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2E609-0164-4E0E-BB20-F58FB2258E1D}"/>
              </a:ext>
            </a:extLst>
          </p:cNvPr>
          <p:cNvSpPr>
            <a:spLocks noGrp="1"/>
          </p:cNvSpPr>
          <p:nvPr>
            <p:ph type="title"/>
          </p:nvPr>
        </p:nvSpPr>
        <p:spPr/>
        <p:txBody>
          <a:bodyPr>
            <a:normAutofit/>
          </a:bodyPr>
          <a:lstStyle/>
          <a:p>
            <a:r>
              <a:rPr lang="en-CA" dirty="0"/>
              <a:t>2. Net present value</a:t>
            </a:r>
            <a:br>
              <a:rPr lang="en-CA" dirty="0"/>
            </a:br>
            <a:r>
              <a:rPr lang="en-CA" dirty="0"/>
              <a:t>example comparing two projects</a:t>
            </a:r>
          </a:p>
        </p:txBody>
      </p:sp>
      <p:sp>
        <p:nvSpPr>
          <p:cNvPr id="4" name="Text Placeholder 2">
            <a:extLst>
              <a:ext uri="{FF2B5EF4-FFF2-40B4-BE49-F238E27FC236}">
                <a16:creationId xmlns:a16="http://schemas.microsoft.com/office/drawing/2014/main" id="{E3545AD2-B518-49F6-B864-E74DD04ABC50}"/>
              </a:ext>
            </a:extLst>
          </p:cNvPr>
          <p:cNvSpPr txBox="1">
            <a:spLocks/>
          </p:cNvSpPr>
          <p:nvPr/>
        </p:nvSpPr>
        <p:spPr>
          <a:xfrm>
            <a:off x="514350" y="2038350"/>
            <a:ext cx="8629649" cy="386686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BFBFBF"/>
              </a:buClr>
              <a:buSzPct val="92000"/>
              <a:buFont typeface="Wingdings 2" panose="05020102010507070707" pitchFamily="18" charset="2"/>
              <a:buNone/>
              <a:tabLst/>
              <a:defRPr/>
            </a:pPr>
            <a:r>
              <a:rPr kumimoji="0" lang="en-CA" sz="2200" b="0" i="0" u="none" strike="noStrike" kern="1200" cap="none" spc="0" normalizeH="0" baseline="0" noProof="0" dirty="0">
                <a:ln>
                  <a:noFill/>
                </a:ln>
                <a:solidFill>
                  <a:srgbClr val="3D3D3D"/>
                </a:solidFill>
                <a:effectLst/>
                <a:uLnTx/>
                <a:uFillTx/>
                <a:latin typeface="Gill Sans MT" panose="020B0502020104020203"/>
                <a:ea typeface="+mn-ea"/>
                <a:cs typeface="+mn-cs"/>
              </a:rPr>
              <a:t>Let’s assess two projects with net present value (assume 15% discount/interest rate).</a:t>
            </a:r>
          </a:p>
          <a:p>
            <a:pPr marL="342900" marR="0" lvl="0" indent="-342900" algn="l" defTabSz="457200" rtl="0" eaLnBrk="1" fontAlgn="auto" latinLnBrk="0" hangingPunct="1">
              <a:lnSpc>
                <a:spcPct val="100000"/>
              </a:lnSpc>
              <a:spcBef>
                <a:spcPct val="20000"/>
              </a:spcBef>
              <a:spcAft>
                <a:spcPts val="600"/>
              </a:spcAft>
              <a:buClr>
                <a:srgbClr val="BFBFBF"/>
              </a:buClr>
              <a:buSzPct val="92000"/>
              <a:buFont typeface="Arial" panose="020B0604020202020204" pitchFamily="34" charset="0"/>
              <a:buChar char="•"/>
              <a:tabLst/>
              <a:defRPr/>
            </a:pPr>
            <a:r>
              <a:rPr kumimoji="0" lang="en-CA" sz="2200" b="0" i="0" u="none" strike="noStrike" kern="1200" cap="none" spc="0" normalizeH="0" baseline="0" noProof="0" dirty="0">
                <a:ln>
                  <a:noFill/>
                </a:ln>
                <a:solidFill>
                  <a:srgbClr val="3D3D3D"/>
                </a:solidFill>
                <a:effectLst/>
                <a:uLnTx/>
                <a:uFillTx/>
                <a:latin typeface="Gill Sans MT" panose="020B0502020104020203"/>
                <a:ea typeface="+mn-ea"/>
                <a:cs typeface="+mn-cs"/>
              </a:rPr>
              <a:t>Project A has an initial investment of $700,000 and project cash inflows of $225,000 for 5 years</a:t>
            </a:r>
          </a:p>
          <a:p>
            <a:pPr marL="342900" marR="0" lvl="0" indent="-342900" algn="l" defTabSz="457200" rtl="0" eaLnBrk="1" fontAlgn="auto" latinLnBrk="0" hangingPunct="1">
              <a:lnSpc>
                <a:spcPct val="100000"/>
              </a:lnSpc>
              <a:spcBef>
                <a:spcPct val="20000"/>
              </a:spcBef>
              <a:spcAft>
                <a:spcPts val="600"/>
              </a:spcAft>
              <a:buClr>
                <a:srgbClr val="BFBFBF"/>
              </a:buClr>
              <a:buSzPct val="92000"/>
              <a:buFont typeface="Arial" panose="020B0604020202020204" pitchFamily="34" charset="0"/>
              <a:buChar char="•"/>
              <a:tabLst/>
              <a:defRPr/>
            </a:pPr>
            <a:r>
              <a:rPr kumimoji="0" lang="en-CA" sz="2200" b="0" i="0" u="none" strike="noStrike" kern="1200" cap="none" spc="0" normalizeH="0" baseline="0" noProof="0" dirty="0">
                <a:ln>
                  <a:noFill/>
                </a:ln>
                <a:solidFill>
                  <a:srgbClr val="3D3D3D"/>
                </a:solidFill>
                <a:effectLst/>
                <a:uLnTx/>
                <a:uFillTx/>
                <a:latin typeface="Gill Sans MT" panose="020B0502020104020203"/>
                <a:ea typeface="+mn-ea"/>
                <a:cs typeface="+mn-cs"/>
              </a:rPr>
              <a:t>Project B an initial investment of $400,000 and project cash inflows of $110,000 for 5 years</a:t>
            </a:r>
          </a:p>
          <a:p>
            <a:pPr marL="342900" marR="0" lvl="0" indent="-342900" algn="l" defTabSz="457200" rtl="0" eaLnBrk="1" fontAlgn="auto" latinLnBrk="0" hangingPunct="1">
              <a:lnSpc>
                <a:spcPct val="100000"/>
              </a:lnSpc>
              <a:spcBef>
                <a:spcPct val="20000"/>
              </a:spcBef>
              <a:spcAft>
                <a:spcPts val="600"/>
              </a:spcAft>
              <a:buClr>
                <a:srgbClr val="BFBFBF"/>
              </a:buClr>
              <a:buSzPct val="92000"/>
              <a:buFont typeface="Arial" panose="020B0604020202020204" pitchFamily="34" charset="0"/>
              <a:buChar char="•"/>
              <a:tabLst/>
              <a:defRPr/>
            </a:pPr>
            <a:endParaRPr kumimoji="0" lang="en-CA"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a:p>
            <a:pPr marL="306000" marR="0" lvl="0" indent="-306000" algn="l" defTabSz="457200" rtl="0" eaLnBrk="1" fontAlgn="auto" latinLnBrk="0" hangingPunct="1">
              <a:lnSpc>
                <a:spcPct val="100000"/>
              </a:lnSpc>
              <a:spcBef>
                <a:spcPct val="20000"/>
              </a:spcBef>
              <a:spcAft>
                <a:spcPts val="600"/>
              </a:spcAft>
              <a:buClr>
                <a:srgbClr val="BFBFBF"/>
              </a:buClr>
              <a:buSzPct val="92000"/>
              <a:buFont typeface="Wingdings 2" panose="05020102010507070707" pitchFamily="18" charset="2"/>
              <a:buChar char=""/>
              <a:tabLst/>
              <a:defRPr/>
            </a:pPr>
            <a:endParaRPr kumimoji="0" lang="en-CA" sz="1800" b="0" i="0" u="none" strike="noStrike" kern="1200" cap="none" spc="0" normalizeH="0" baseline="0" noProof="0" dirty="0">
              <a:ln>
                <a:noFill/>
              </a:ln>
              <a:solidFill>
                <a:srgbClr val="3D3D3D"/>
              </a:solidFill>
              <a:effectLst/>
              <a:uLnTx/>
              <a:uFillTx/>
              <a:latin typeface="Gill Sans MT" panose="020B0502020104020203"/>
              <a:ea typeface="+mn-ea"/>
              <a:cs typeface="+mn-cs"/>
            </a:endParaRPr>
          </a:p>
          <a:p>
            <a:pPr marL="306000" marR="0" lvl="0" indent="-306000" algn="l" defTabSz="457200" rtl="0" eaLnBrk="1" fontAlgn="auto" latinLnBrk="0" hangingPunct="1">
              <a:lnSpc>
                <a:spcPct val="100000"/>
              </a:lnSpc>
              <a:spcBef>
                <a:spcPct val="20000"/>
              </a:spcBef>
              <a:spcAft>
                <a:spcPts val="600"/>
              </a:spcAft>
              <a:buClr>
                <a:srgbClr val="BFBFBF"/>
              </a:buClr>
              <a:buSzPct val="92000"/>
              <a:buFont typeface="Wingdings 2" panose="05020102010507070707" pitchFamily="18" charset="2"/>
              <a:buChar char=""/>
              <a:tabLst/>
              <a:defRPr/>
            </a:pPr>
            <a:endParaRPr kumimoji="0" lang="en-CA" sz="18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
        <p:nvSpPr>
          <p:cNvPr id="6" name="TextBox 5">
            <a:extLst>
              <a:ext uri="{FF2B5EF4-FFF2-40B4-BE49-F238E27FC236}">
                <a16:creationId xmlns:a16="http://schemas.microsoft.com/office/drawing/2014/main" id="{F0CCF6DA-D775-4944-A317-E41580AAA3E0}"/>
              </a:ext>
            </a:extLst>
          </p:cNvPr>
          <p:cNvSpPr txBox="1"/>
          <p:nvPr/>
        </p:nvSpPr>
        <p:spPr>
          <a:xfrm>
            <a:off x="6540695" y="4966573"/>
            <a:ext cx="1944413"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Gill Sans MT" panose="020B0502020104020203"/>
                <a:ea typeface="+mn-ea"/>
                <a:cs typeface="+mn-cs"/>
              </a:rPr>
              <a:t>n =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Gill Sans MT" panose="020B0502020104020203"/>
                <a:ea typeface="+mn-ea"/>
                <a:cs typeface="+mn-cs"/>
              </a:rPr>
              <a:t>r = ?</a:t>
            </a:r>
          </a:p>
        </p:txBody>
      </p:sp>
      <p:grpSp>
        <p:nvGrpSpPr>
          <p:cNvPr id="8" name="Group 7">
            <a:extLst>
              <a:ext uri="{FF2B5EF4-FFF2-40B4-BE49-F238E27FC236}">
                <a16:creationId xmlns:a16="http://schemas.microsoft.com/office/drawing/2014/main" id="{94CAC1BF-B0B5-4640-BED0-BE7F9726F920}"/>
              </a:ext>
            </a:extLst>
          </p:cNvPr>
          <p:cNvGrpSpPr/>
          <p:nvPr/>
        </p:nvGrpSpPr>
        <p:grpSpPr>
          <a:xfrm>
            <a:off x="1147578" y="4929593"/>
            <a:ext cx="4417135" cy="1065903"/>
            <a:chOff x="839101" y="2898189"/>
            <a:chExt cx="4417135" cy="1065903"/>
          </a:xfrm>
        </p:grpSpPr>
        <p:sp>
          <p:nvSpPr>
            <p:cNvPr id="9" name="TextBox 8">
              <a:extLst>
                <a:ext uri="{FF2B5EF4-FFF2-40B4-BE49-F238E27FC236}">
                  <a16:creationId xmlns:a16="http://schemas.microsoft.com/office/drawing/2014/main" id="{C3A6046D-25CE-4826-9E70-747E01C03B12}"/>
                </a:ext>
              </a:extLst>
            </p:cNvPr>
            <p:cNvSpPr txBox="1"/>
            <p:nvPr/>
          </p:nvSpPr>
          <p:spPr>
            <a:xfrm>
              <a:off x="839101" y="3208097"/>
              <a:ext cx="1157562" cy="430887"/>
            </a:xfrm>
            <a:prstGeom prst="rect">
              <a:avLst/>
            </a:prstGeom>
            <a:noFill/>
          </p:spPr>
          <p:txBody>
            <a:bodyPr wrap="square" rtlCol="0">
              <a:spAutoFit/>
            </a:bodyPr>
            <a:lstStyle/>
            <a:p>
              <a:r>
                <a:rPr lang="en-CA" sz="2200" dirty="0"/>
                <a:t>NPV = </a:t>
              </a:r>
            </a:p>
          </p:txBody>
        </p:sp>
        <p:grpSp>
          <p:nvGrpSpPr>
            <p:cNvPr id="10" name="Group 9">
              <a:extLst>
                <a:ext uri="{FF2B5EF4-FFF2-40B4-BE49-F238E27FC236}">
                  <a16:creationId xmlns:a16="http://schemas.microsoft.com/office/drawing/2014/main" id="{50DCE4D8-5246-48E8-A004-5C32DD9F8C2B}"/>
                </a:ext>
              </a:extLst>
            </p:cNvPr>
            <p:cNvGrpSpPr/>
            <p:nvPr/>
          </p:nvGrpSpPr>
          <p:grpSpPr>
            <a:xfrm>
              <a:off x="1738754" y="2898189"/>
              <a:ext cx="3517482" cy="1065903"/>
              <a:chOff x="1738754" y="2898189"/>
              <a:chExt cx="3517482" cy="1065903"/>
            </a:xfrm>
          </p:grpSpPr>
          <p:pic>
            <p:nvPicPr>
              <p:cNvPr id="11" name="Picture 10">
                <a:extLst>
                  <a:ext uri="{FF2B5EF4-FFF2-40B4-BE49-F238E27FC236}">
                    <a16:creationId xmlns:a16="http://schemas.microsoft.com/office/drawing/2014/main" id="{2825128D-7860-400E-965F-03F8383D22EA}"/>
                  </a:ext>
                </a:extLst>
              </p:cNvPr>
              <p:cNvPicPr>
                <a:picLocks noChangeAspect="1"/>
              </p:cNvPicPr>
              <p:nvPr/>
            </p:nvPicPr>
            <p:blipFill>
              <a:blip r:embed="rId2"/>
              <a:stretch>
                <a:fillRect/>
              </a:stretch>
            </p:blipFill>
            <p:spPr>
              <a:xfrm>
                <a:off x="1738754" y="2898189"/>
                <a:ext cx="3517482" cy="1065903"/>
              </a:xfrm>
              <a:prstGeom prst="rect">
                <a:avLst/>
              </a:prstGeom>
            </p:spPr>
          </p:pic>
          <p:sp>
            <p:nvSpPr>
              <p:cNvPr id="12" name="TextBox 11">
                <a:extLst>
                  <a:ext uri="{FF2B5EF4-FFF2-40B4-BE49-F238E27FC236}">
                    <a16:creationId xmlns:a16="http://schemas.microsoft.com/office/drawing/2014/main" id="{3E0C1A42-3CA7-465B-8B84-509F22DCDEC0}"/>
                  </a:ext>
                </a:extLst>
              </p:cNvPr>
              <p:cNvSpPr txBox="1"/>
              <p:nvPr/>
            </p:nvSpPr>
            <p:spPr>
              <a:xfrm flipH="1">
                <a:off x="3764279" y="3393440"/>
                <a:ext cx="157479" cy="443198"/>
              </a:xfrm>
              <a:prstGeom prst="rect">
                <a:avLst/>
              </a:prstGeom>
              <a:solidFill>
                <a:schemeClr val="bg1"/>
              </a:solidFill>
            </p:spPr>
            <p:txBody>
              <a:bodyPr wrap="square" lIns="0" tIns="0" rIns="0" bIns="0" rtlCol="0">
                <a:spAutoFit/>
              </a:bodyPr>
              <a:lstStyle/>
              <a:p>
                <a:pPr marL="0" marR="0" lvl="0" indent="0" algn="l" defTabSz="457200" rtl="0" eaLnBrk="1" fontAlgn="auto" latinLnBrk="0" hangingPunct="1">
                  <a:lnSpc>
                    <a:spcPct val="80000"/>
                  </a:lnSpc>
                  <a:spcBef>
                    <a:spcPts val="0"/>
                  </a:spcBef>
                  <a:spcAft>
                    <a:spcPts val="0"/>
                  </a:spcAft>
                  <a:buClrTx/>
                  <a:buSzTx/>
                  <a:buFontTx/>
                  <a:buNone/>
                  <a:tabLst/>
                  <a:defRPr/>
                </a:pPr>
                <a:r>
                  <a:rPr kumimoji="0" lang="en-CA" sz="360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a:t>
                </a:r>
              </a:p>
            </p:txBody>
          </p:sp>
          <p:cxnSp>
            <p:nvCxnSpPr>
              <p:cNvPr id="13" name="Straight Connector 12">
                <a:extLst>
                  <a:ext uri="{FF2B5EF4-FFF2-40B4-BE49-F238E27FC236}">
                    <a16:creationId xmlns:a16="http://schemas.microsoft.com/office/drawing/2014/main" id="{AFE28014-3B05-453D-B43D-03D0F04262D6}"/>
                  </a:ext>
                </a:extLst>
              </p:cNvPr>
              <p:cNvCxnSpPr>
                <a:cxnSpLocks/>
              </p:cNvCxnSpPr>
              <p:nvPr/>
            </p:nvCxnSpPr>
            <p:spPr>
              <a:xfrm>
                <a:off x="2255520" y="3429000"/>
                <a:ext cx="283464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81028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2E609-0164-4E0E-BB20-F58FB2258E1D}"/>
              </a:ext>
            </a:extLst>
          </p:cNvPr>
          <p:cNvSpPr>
            <a:spLocks noGrp="1"/>
          </p:cNvSpPr>
          <p:nvPr>
            <p:ph type="title"/>
          </p:nvPr>
        </p:nvSpPr>
        <p:spPr/>
        <p:txBody>
          <a:bodyPr>
            <a:normAutofit/>
          </a:bodyPr>
          <a:lstStyle/>
          <a:p>
            <a:r>
              <a:rPr lang="en-CA" dirty="0"/>
              <a:t>2. Net present value</a:t>
            </a:r>
            <a:br>
              <a:rPr lang="en-CA" dirty="0"/>
            </a:br>
            <a:r>
              <a:rPr lang="en-CA" dirty="0"/>
              <a:t>example comparing two projects</a:t>
            </a:r>
          </a:p>
        </p:txBody>
      </p:sp>
      <p:sp>
        <p:nvSpPr>
          <p:cNvPr id="4" name="Text Placeholder 2">
            <a:extLst>
              <a:ext uri="{FF2B5EF4-FFF2-40B4-BE49-F238E27FC236}">
                <a16:creationId xmlns:a16="http://schemas.microsoft.com/office/drawing/2014/main" id="{E3545AD2-B518-49F6-B864-E74DD04ABC50}"/>
              </a:ext>
            </a:extLst>
          </p:cNvPr>
          <p:cNvSpPr txBox="1">
            <a:spLocks/>
          </p:cNvSpPr>
          <p:nvPr/>
        </p:nvSpPr>
        <p:spPr>
          <a:xfrm>
            <a:off x="105904" y="1902481"/>
            <a:ext cx="8984974" cy="22669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BFBFBF"/>
              </a:buClr>
              <a:buSzPct val="92000"/>
              <a:buFont typeface="Wingdings 2" panose="05020102010507070707" pitchFamily="18" charset="2"/>
              <a:buNone/>
              <a:tabLst/>
              <a:defRPr/>
            </a:pPr>
            <a:r>
              <a:rPr kumimoji="0" lang="en-CA" sz="2000" b="0" i="0" u="none" strike="noStrike" kern="1200" cap="none" spc="0" normalizeH="0" baseline="0" noProof="0" dirty="0">
                <a:ln>
                  <a:noFill/>
                </a:ln>
                <a:solidFill>
                  <a:srgbClr val="3D3D3D"/>
                </a:solidFill>
                <a:effectLst/>
                <a:uLnTx/>
                <a:uFillTx/>
                <a:latin typeface="Gill Sans MT" panose="020B0502020104020203"/>
                <a:ea typeface="+mn-ea"/>
                <a:cs typeface="+mn-cs"/>
              </a:rPr>
              <a:t>Let’s assess two projects with net present value (assume 15% discount/interest rate).</a:t>
            </a:r>
          </a:p>
          <a:p>
            <a:pPr marL="342900" marR="0" lvl="0" indent="-342900" algn="l" defTabSz="457200" rtl="0" eaLnBrk="1" fontAlgn="auto" latinLnBrk="0" hangingPunct="1">
              <a:lnSpc>
                <a:spcPct val="100000"/>
              </a:lnSpc>
              <a:spcBef>
                <a:spcPct val="20000"/>
              </a:spcBef>
              <a:spcAft>
                <a:spcPts val="0"/>
              </a:spcAft>
              <a:buClr>
                <a:srgbClr val="BFBFBF"/>
              </a:buClr>
              <a:buSzPct val="92000"/>
              <a:buFont typeface="Arial" panose="020B0604020202020204" pitchFamily="34" charset="0"/>
              <a:buChar char="•"/>
              <a:tabLst/>
              <a:defRPr/>
            </a:pPr>
            <a:r>
              <a:rPr kumimoji="0" lang="en-CA" sz="2000" b="0" i="0" u="none" strike="noStrike" kern="1200" cap="none" spc="0" normalizeH="0" baseline="0" noProof="0" dirty="0">
                <a:ln>
                  <a:noFill/>
                </a:ln>
                <a:solidFill>
                  <a:srgbClr val="3D3D3D"/>
                </a:solidFill>
                <a:effectLst/>
                <a:uLnTx/>
                <a:uFillTx/>
                <a:latin typeface="Gill Sans MT" panose="020B0502020104020203"/>
                <a:ea typeface="+mn-ea"/>
                <a:cs typeface="+mn-cs"/>
              </a:rPr>
              <a:t>Project A has an initial investment of $700,000 and project cash inflows of $225,000 for 5 years</a:t>
            </a:r>
          </a:p>
          <a:p>
            <a:pPr marL="342900" marR="0" lvl="0" indent="-342900" algn="l" defTabSz="457200" rtl="0" eaLnBrk="1" fontAlgn="auto" latinLnBrk="0" hangingPunct="1">
              <a:lnSpc>
                <a:spcPct val="100000"/>
              </a:lnSpc>
              <a:spcBef>
                <a:spcPct val="20000"/>
              </a:spcBef>
              <a:spcAft>
                <a:spcPts val="0"/>
              </a:spcAft>
              <a:buClr>
                <a:srgbClr val="BFBFBF"/>
              </a:buClr>
              <a:buSzPct val="92000"/>
              <a:buFont typeface="Arial" panose="020B0604020202020204" pitchFamily="34" charset="0"/>
              <a:buChar char="•"/>
              <a:tabLst/>
              <a:defRPr/>
            </a:pPr>
            <a:r>
              <a:rPr kumimoji="0" lang="en-CA" sz="2000" b="0" i="0" u="none" strike="noStrike" kern="1200" cap="none" spc="0" normalizeH="0" baseline="0" noProof="0" dirty="0">
                <a:ln>
                  <a:noFill/>
                </a:ln>
                <a:solidFill>
                  <a:srgbClr val="3D3D3D"/>
                </a:solidFill>
                <a:effectLst/>
                <a:uLnTx/>
                <a:uFillTx/>
                <a:latin typeface="Gill Sans MT" panose="020B0502020104020203"/>
                <a:ea typeface="+mn-ea"/>
                <a:cs typeface="+mn-cs"/>
              </a:rPr>
              <a:t>Project B an initial investment of $400,000 and project cash inflows of $110,000 for 5 years</a:t>
            </a:r>
          </a:p>
          <a:p>
            <a:pPr marL="342900" marR="0" lvl="0" indent="-342900" algn="l" defTabSz="457200" rtl="0" eaLnBrk="1" fontAlgn="auto" latinLnBrk="0" hangingPunct="1">
              <a:lnSpc>
                <a:spcPct val="100000"/>
              </a:lnSpc>
              <a:spcBef>
                <a:spcPct val="20000"/>
              </a:spcBef>
              <a:spcAft>
                <a:spcPts val="600"/>
              </a:spcAft>
              <a:buClr>
                <a:srgbClr val="BFBFBF"/>
              </a:buClr>
              <a:buSzPct val="92000"/>
              <a:buFont typeface="Arial" panose="020B0604020202020204" pitchFamily="34" charset="0"/>
              <a:buChar char="•"/>
              <a:tabLst/>
              <a:defRPr/>
            </a:pPr>
            <a:endParaRPr kumimoji="0" lang="en-CA"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a:p>
            <a:pPr marL="306000" marR="0" lvl="0" indent="-306000" algn="l" defTabSz="457200" rtl="0" eaLnBrk="1" fontAlgn="auto" latinLnBrk="0" hangingPunct="1">
              <a:lnSpc>
                <a:spcPct val="100000"/>
              </a:lnSpc>
              <a:spcBef>
                <a:spcPct val="20000"/>
              </a:spcBef>
              <a:spcAft>
                <a:spcPts val="600"/>
              </a:spcAft>
              <a:buClr>
                <a:srgbClr val="BFBFBF"/>
              </a:buClr>
              <a:buSzPct val="92000"/>
              <a:buFont typeface="Wingdings 2" panose="05020102010507070707" pitchFamily="18" charset="2"/>
              <a:buChar char=""/>
              <a:tabLst/>
              <a:defRPr/>
            </a:pPr>
            <a:endParaRPr kumimoji="0" lang="en-CA" sz="1800" b="0" i="0" u="none" strike="noStrike" kern="1200" cap="none" spc="0" normalizeH="0" baseline="0" noProof="0" dirty="0">
              <a:ln>
                <a:noFill/>
              </a:ln>
              <a:solidFill>
                <a:srgbClr val="3D3D3D"/>
              </a:solidFill>
              <a:effectLst/>
              <a:uLnTx/>
              <a:uFillTx/>
              <a:latin typeface="Gill Sans MT" panose="020B0502020104020203"/>
              <a:ea typeface="+mn-ea"/>
              <a:cs typeface="+mn-cs"/>
            </a:endParaRPr>
          </a:p>
          <a:p>
            <a:pPr marL="306000" marR="0" lvl="0" indent="-306000" algn="l" defTabSz="457200" rtl="0" eaLnBrk="1" fontAlgn="auto" latinLnBrk="0" hangingPunct="1">
              <a:lnSpc>
                <a:spcPct val="100000"/>
              </a:lnSpc>
              <a:spcBef>
                <a:spcPct val="20000"/>
              </a:spcBef>
              <a:spcAft>
                <a:spcPts val="600"/>
              </a:spcAft>
              <a:buClr>
                <a:srgbClr val="BFBFBF"/>
              </a:buClr>
              <a:buSzPct val="92000"/>
              <a:buFont typeface="Wingdings 2" panose="05020102010507070707" pitchFamily="18" charset="2"/>
              <a:buChar char=""/>
              <a:tabLst/>
              <a:defRPr/>
            </a:pPr>
            <a:endParaRPr kumimoji="0" lang="en-CA" sz="18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BBC4CD-0471-4D0D-81C9-1697DF6CD390}"/>
                  </a:ext>
                </a:extLst>
              </p:cNvPr>
              <p:cNvSpPr txBox="1"/>
              <p:nvPr/>
            </p:nvSpPr>
            <p:spPr>
              <a:xfrm>
                <a:off x="79513" y="5033278"/>
                <a:ext cx="8984974" cy="859274"/>
              </a:xfrm>
              <a:prstGeom prst="rect">
                <a:avLst/>
              </a:prstGeom>
              <a:solidFill>
                <a:schemeClr val="bg1"/>
              </a:solid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𝑁𝑃𝑉</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 </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𝐴</m:t>
                    </m:r>
                    <m:r>
                      <m:rPr>
                        <m:aln/>
                      </m:r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700</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,000+</m:t>
                    </m:r>
                    <m:f>
                      <m:f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22</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5,000</m:t>
                        </m:r>
                      </m:num>
                      <m:den>
                        <m:sSup>
                          <m:sSup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sup>
                        </m:sSup>
                      </m:den>
                    </m:f>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f>
                      <m:f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22</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5,000</m:t>
                        </m:r>
                      </m:num>
                      <m:den>
                        <m:sSup>
                          <m:sSup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2</m:t>
                            </m:r>
                          </m:sup>
                        </m:sSup>
                      </m:den>
                    </m:f>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f>
                      <m:f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22</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5,000</m:t>
                        </m:r>
                      </m:num>
                      <m:den>
                        <m:sSup>
                          <m:sSup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3</m:t>
                            </m:r>
                          </m:sup>
                        </m:sSup>
                      </m:den>
                    </m:f>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f>
                      <m:f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225</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,000</m:t>
                        </m:r>
                      </m:num>
                      <m:den>
                        <m:sSup>
                          <m:sSup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4</m:t>
                            </m:r>
                          </m:sup>
                        </m:sSup>
                      </m:den>
                    </m:f>
                  </m:oMath>
                </a14:m>
                <a:r>
                  <a:rPr kumimoji="0" lang="en-US" sz="2000" b="0" i="1" u="none" strike="noStrike" kern="1200" cap="none" spc="0" normalizeH="0" baseline="0" noProof="0" dirty="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a:t> </a:t>
                </a:r>
                <a14:m>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f>
                      <m:f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225</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,000</m:t>
                        </m:r>
                      </m:num>
                      <m:den>
                        <m:sSup>
                          <m:sSup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5</m:t>
                            </m:r>
                          </m:sup>
                        </m:sSup>
                      </m:den>
                    </m:f>
                    <m:r>
                      <m:rPr>
                        <m:aln/>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sz="1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$54,234</m:t>
                    </m:r>
                  </m:oMath>
                </a14:m>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7" name="TextBox 6">
                <a:extLst>
                  <a:ext uri="{FF2B5EF4-FFF2-40B4-BE49-F238E27FC236}">
                    <a16:creationId xmlns:a16="http://schemas.microsoft.com/office/drawing/2014/main" id="{54BBC4CD-0471-4D0D-81C9-1697DF6CD390}"/>
                  </a:ext>
                </a:extLst>
              </p:cNvPr>
              <p:cNvSpPr txBox="1">
                <a:spLocks noRot="1" noChangeAspect="1" noMove="1" noResize="1" noEditPoints="1" noAdjustHandles="1" noChangeArrowheads="1" noChangeShapeType="1" noTextEdit="1"/>
              </p:cNvSpPr>
              <p:nvPr/>
            </p:nvSpPr>
            <p:spPr>
              <a:xfrm>
                <a:off x="79513" y="5033278"/>
                <a:ext cx="8984974" cy="859274"/>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C94B4C-BDA3-49E4-A0F5-8033A9EA11B6}"/>
                  </a:ext>
                </a:extLst>
              </p:cNvPr>
              <p:cNvSpPr txBox="1"/>
              <p:nvPr/>
            </p:nvSpPr>
            <p:spPr>
              <a:xfrm>
                <a:off x="0" y="5881018"/>
                <a:ext cx="9064484" cy="859274"/>
              </a:xfrm>
              <a:prstGeom prst="rect">
                <a:avLst/>
              </a:prstGeom>
              <a:solidFill>
                <a:schemeClr val="bg1"/>
              </a:solid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𝑁𝑃𝑉</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 </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𝐵</m:t>
                    </m:r>
                    <m:r>
                      <m:rPr>
                        <m:aln/>
                      </m:rP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400</m:t>
                    </m:r>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,000+</m:t>
                    </m:r>
                    <m:f>
                      <m:f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110</m:t>
                        </m:r>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,000</m:t>
                        </m:r>
                      </m:num>
                      <m:den>
                        <m:sSup>
                          <m:sSup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sup>
                        </m:sSup>
                      </m:den>
                    </m:f>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f>
                      <m:f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110</m:t>
                        </m:r>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,000</m:t>
                        </m:r>
                      </m:num>
                      <m:den>
                        <m:sSup>
                          <m:sSup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2</m:t>
                            </m:r>
                          </m:sup>
                        </m:sSup>
                      </m:den>
                    </m:f>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f>
                      <m:f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110</m:t>
                        </m:r>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,000</m:t>
                        </m:r>
                      </m:num>
                      <m:den>
                        <m:sSup>
                          <m:sSup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3</m:t>
                            </m:r>
                          </m:sup>
                        </m:sSup>
                      </m:den>
                    </m:f>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f>
                      <m:f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110</m:t>
                        </m:r>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,000</m:t>
                        </m:r>
                      </m:num>
                      <m:den>
                        <m:sSup>
                          <m:sSup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US"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4</m:t>
                            </m:r>
                          </m:sup>
                        </m:sSup>
                      </m:den>
                    </m:f>
                  </m:oMath>
                </a14:m>
                <a:r>
                  <a:rPr kumimoji="0" lang="en-US" sz="2000" b="0" i="1" u="none" strike="noStrike" kern="1200" cap="none" spc="0" normalizeH="0" baseline="0" noProof="0" dirty="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a:t> </a:t>
                </a:r>
                <a14:m>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f>
                      <m:f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fPr>
                      <m:num>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110</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,000</m:t>
                        </m:r>
                      </m:num>
                      <m:den>
                        <m:sSup>
                          <m:sSup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sSupPr>
                          <m:e>
                            <m:d>
                              <m:dPr>
                                <m:ctrlPr>
                                  <a:rPr kumimoji="0" lang="en-CA"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m:t>
                                </m:r>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15</m:t>
                                </m:r>
                              </m:e>
                            </m:d>
                          </m:e>
                          <m:sup>
                            <m:r>
                              <a:rPr kumimoji="0" lang="en-CA" sz="20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5</m:t>
                            </m:r>
                          </m:sup>
                        </m:sSup>
                      </m:den>
                    </m:f>
                    <m:r>
                      <m:rPr>
                        <m:aln/>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m:t>
                    </m:r>
                    <m:r>
                      <a:rPr kumimoji="0" lang="en-CA" sz="1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ngsanaUPC" panose="020B0502040204020203" pitchFamily="18" charset="-34"/>
                      </a:rPr>
                      <m:t>− $31,263</m:t>
                    </m:r>
                  </m:oMath>
                </a14:m>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8" name="TextBox 7">
                <a:extLst>
                  <a:ext uri="{FF2B5EF4-FFF2-40B4-BE49-F238E27FC236}">
                    <a16:creationId xmlns:a16="http://schemas.microsoft.com/office/drawing/2014/main" id="{A0C94B4C-BDA3-49E4-A0F5-8033A9EA11B6}"/>
                  </a:ext>
                </a:extLst>
              </p:cNvPr>
              <p:cNvSpPr txBox="1">
                <a:spLocks noRot="1" noChangeAspect="1" noMove="1" noResize="1" noEditPoints="1" noAdjustHandles="1" noChangeArrowheads="1" noChangeShapeType="1" noTextEdit="1"/>
              </p:cNvSpPr>
              <p:nvPr/>
            </p:nvSpPr>
            <p:spPr>
              <a:xfrm>
                <a:off x="0" y="5881018"/>
                <a:ext cx="9064484" cy="859274"/>
              </a:xfrm>
              <a:prstGeom prst="rect">
                <a:avLst/>
              </a:prstGeom>
              <a:blipFill>
                <a:blip r:embed="rId4"/>
                <a:stretch>
                  <a:fillRect/>
                </a:stretch>
              </a:blipFill>
            </p:spPr>
            <p:txBody>
              <a:bodyPr/>
              <a:lstStyle/>
              <a:p>
                <a:r>
                  <a:rPr lang="en-CA">
                    <a:noFill/>
                  </a:rPr>
                  <a:t> </a:t>
                </a:r>
              </a:p>
            </p:txBody>
          </p:sp>
        </mc:Fallback>
      </mc:AlternateContent>
      <p:grpSp>
        <p:nvGrpSpPr>
          <p:cNvPr id="55" name="Group 54">
            <a:extLst>
              <a:ext uri="{FF2B5EF4-FFF2-40B4-BE49-F238E27FC236}">
                <a16:creationId xmlns:a16="http://schemas.microsoft.com/office/drawing/2014/main" id="{7E67EBC8-379E-4220-A3B8-5A79EFB999B2}"/>
              </a:ext>
            </a:extLst>
          </p:cNvPr>
          <p:cNvGrpSpPr/>
          <p:nvPr/>
        </p:nvGrpSpPr>
        <p:grpSpPr>
          <a:xfrm>
            <a:off x="868629" y="3554070"/>
            <a:ext cx="7406628" cy="1678767"/>
            <a:chOff x="1064187" y="2945253"/>
            <a:chExt cx="7406628" cy="1678767"/>
          </a:xfrm>
        </p:grpSpPr>
        <p:cxnSp>
          <p:nvCxnSpPr>
            <p:cNvPr id="10" name="Straight Connector 9">
              <a:extLst>
                <a:ext uri="{FF2B5EF4-FFF2-40B4-BE49-F238E27FC236}">
                  <a16:creationId xmlns:a16="http://schemas.microsoft.com/office/drawing/2014/main" id="{2BC6F4F3-6B90-401A-A3CD-1632040967A4}"/>
                </a:ext>
              </a:extLst>
            </p:cNvPr>
            <p:cNvCxnSpPr>
              <a:cxnSpLocks/>
            </p:cNvCxnSpPr>
            <p:nvPr/>
          </p:nvCxnSpPr>
          <p:spPr>
            <a:xfrm>
              <a:off x="1816321" y="3886947"/>
              <a:ext cx="665449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DEE4F48-3725-4C48-B5E4-249633B899A3}"/>
                </a:ext>
              </a:extLst>
            </p:cNvPr>
            <p:cNvSpPr txBox="1"/>
            <p:nvPr/>
          </p:nvSpPr>
          <p:spPr>
            <a:xfrm>
              <a:off x="1741945" y="3505116"/>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12" name="TextBox 11">
              <a:extLst>
                <a:ext uri="{FF2B5EF4-FFF2-40B4-BE49-F238E27FC236}">
                  <a16:creationId xmlns:a16="http://schemas.microsoft.com/office/drawing/2014/main" id="{D3CE9315-3441-4320-BD4D-1F887EBBA548}"/>
                </a:ext>
              </a:extLst>
            </p:cNvPr>
            <p:cNvSpPr txBox="1"/>
            <p:nvPr/>
          </p:nvSpPr>
          <p:spPr>
            <a:xfrm>
              <a:off x="2736178" y="347982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13" name="TextBox 12">
              <a:extLst>
                <a:ext uri="{FF2B5EF4-FFF2-40B4-BE49-F238E27FC236}">
                  <a16:creationId xmlns:a16="http://schemas.microsoft.com/office/drawing/2014/main" id="{3087E57C-E9C1-437F-A213-98AF03B23327}"/>
                </a:ext>
              </a:extLst>
            </p:cNvPr>
            <p:cNvSpPr txBox="1"/>
            <p:nvPr/>
          </p:nvSpPr>
          <p:spPr>
            <a:xfrm>
              <a:off x="3725971" y="351202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14" name="Straight Arrow Connector 13">
              <a:extLst>
                <a:ext uri="{FF2B5EF4-FFF2-40B4-BE49-F238E27FC236}">
                  <a16:creationId xmlns:a16="http://schemas.microsoft.com/office/drawing/2014/main" id="{46C0EFC4-FB5F-4938-84E2-05ADB84428FA}"/>
                </a:ext>
              </a:extLst>
            </p:cNvPr>
            <p:cNvCxnSpPr>
              <a:cxnSpLocks/>
            </p:cNvCxnSpPr>
            <p:nvPr/>
          </p:nvCxnSpPr>
          <p:spPr>
            <a:xfrm>
              <a:off x="1898439" y="4022700"/>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054990-2152-4394-8182-271CD7686773}"/>
                </a:ext>
              </a:extLst>
            </p:cNvPr>
            <p:cNvCxnSpPr>
              <a:cxnSpLocks/>
            </p:cNvCxnSpPr>
            <p:nvPr/>
          </p:nvCxnSpPr>
          <p:spPr>
            <a:xfrm>
              <a:off x="2890133" y="3028055"/>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B1A30A-D47A-435E-9F77-258CBF383050}"/>
                </a:ext>
              </a:extLst>
            </p:cNvPr>
            <p:cNvCxnSpPr>
              <a:cxnSpLocks/>
            </p:cNvCxnSpPr>
            <p:nvPr/>
          </p:nvCxnSpPr>
          <p:spPr>
            <a:xfrm>
              <a:off x="3879926" y="3060262"/>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B02A2C-8BCB-4C55-BA3A-B77A5F5847D8}"/>
                </a:ext>
              </a:extLst>
            </p:cNvPr>
            <p:cNvSpPr txBox="1"/>
            <p:nvPr/>
          </p:nvSpPr>
          <p:spPr>
            <a:xfrm>
              <a:off x="2876141" y="2945253"/>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225</a:t>
              </a:r>
            </a:p>
          </p:txBody>
        </p:sp>
        <p:sp>
          <p:nvSpPr>
            <p:cNvPr id="24" name="TextBox 23">
              <a:extLst>
                <a:ext uri="{FF2B5EF4-FFF2-40B4-BE49-F238E27FC236}">
                  <a16:creationId xmlns:a16="http://schemas.microsoft.com/office/drawing/2014/main" id="{7B6999E2-DF1D-4703-A99F-73D567BAA5BC}"/>
                </a:ext>
              </a:extLst>
            </p:cNvPr>
            <p:cNvSpPr txBox="1"/>
            <p:nvPr/>
          </p:nvSpPr>
          <p:spPr>
            <a:xfrm>
              <a:off x="7104916" y="3856065"/>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5" name="TextBox 24">
              <a:extLst>
                <a:ext uri="{FF2B5EF4-FFF2-40B4-BE49-F238E27FC236}">
                  <a16:creationId xmlns:a16="http://schemas.microsoft.com/office/drawing/2014/main" id="{22527D1A-28AC-45E6-AFC6-C82BBD5672A2}"/>
                </a:ext>
              </a:extLst>
            </p:cNvPr>
            <p:cNvSpPr txBox="1"/>
            <p:nvPr/>
          </p:nvSpPr>
          <p:spPr>
            <a:xfrm>
              <a:off x="7157581" y="3512029"/>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0" name="TextBox 29">
              <a:extLst>
                <a:ext uri="{FF2B5EF4-FFF2-40B4-BE49-F238E27FC236}">
                  <a16:creationId xmlns:a16="http://schemas.microsoft.com/office/drawing/2014/main" id="{CE2984D8-D601-4D6F-B13C-B502CBF45F89}"/>
                </a:ext>
              </a:extLst>
            </p:cNvPr>
            <p:cNvSpPr txBox="1"/>
            <p:nvPr/>
          </p:nvSpPr>
          <p:spPr>
            <a:xfrm>
              <a:off x="4639994" y="351202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cxnSp>
          <p:nvCxnSpPr>
            <p:cNvPr id="32" name="Straight Arrow Connector 31">
              <a:extLst>
                <a:ext uri="{FF2B5EF4-FFF2-40B4-BE49-F238E27FC236}">
                  <a16:creationId xmlns:a16="http://schemas.microsoft.com/office/drawing/2014/main" id="{1F6B7FDD-C629-4C95-BCE3-B5AC18147865}"/>
                </a:ext>
              </a:extLst>
            </p:cNvPr>
            <p:cNvCxnSpPr>
              <a:cxnSpLocks/>
            </p:cNvCxnSpPr>
            <p:nvPr/>
          </p:nvCxnSpPr>
          <p:spPr>
            <a:xfrm>
              <a:off x="4793949" y="3060262"/>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1830310-1593-447D-B70B-5116D317DC8E}"/>
                </a:ext>
              </a:extLst>
            </p:cNvPr>
            <p:cNvSpPr txBox="1"/>
            <p:nvPr/>
          </p:nvSpPr>
          <p:spPr>
            <a:xfrm>
              <a:off x="5595788" y="351202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4</a:t>
              </a:r>
            </a:p>
          </p:txBody>
        </p:sp>
        <p:cxnSp>
          <p:nvCxnSpPr>
            <p:cNvPr id="36" name="Straight Arrow Connector 35">
              <a:extLst>
                <a:ext uri="{FF2B5EF4-FFF2-40B4-BE49-F238E27FC236}">
                  <a16:creationId xmlns:a16="http://schemas.microsoft.com/office/drawing/2014/main" id="{C684401F-088F-4AB7-B307-031616EFF068}"/>
                </a:ext>
              </a:extLst>
            </p:cNvPr>
            <p:cNvCxnSpPr>
              <a:cxnSpLocks/>
            </p:cNvCxnSpPr>
            <p:nvPr/>
          </p:nvCxnSpPr>
          <p:spPr>
            <a:xfrm>
              <a:off x="5749743" y="3060262"/>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78587BE-1029-4BDB-B22D-F6AF64290358}"/>
                </a:ext>
              </a:extLst>
            </p:cNvPr>
            <p:cNvSpPr txBox="1"/>
            <p:nvPr/>
          </p:nvSpPr>
          <p:spPr>
            <a:xfrm>
              <a:off x="6530493" y="351202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5</a:t>
              </a:r>
            </a:p>
          </p:txBody>
        </p:sp>
        <p:cxnSp>
          <p:nvCxnSpPr>
            <p:cNvPr id="47" name="Straight Arrow Connector 46">
              <a:extLst>
                <a:ext uri="{FF2B5EF4-FFF2-40B4-BE49-F238E27FC236}">
                  <a16:creationId xmlns:a16="http://schemas.microsoft.com/office/drawing/2014/main" id="{B7E6CECA-361F-4A33-8FBD-648797EC2241}"/>
                </a:ext>
              </a:extLst>
            </p:cNvPr>
            <p:cNvCxnSpPr>
              <a:cxnSpLocks/>
            </p:cNvCxnSpPr>
            <p:nvPr/>
          </p:nvCxnSpPr>
          <p:spPr>
            <a:xfrm>
              <a:off x="6684448" y="3060262"/>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CCC66F4-D8AD-4521-AE88-9489BB1EFAD3}"/>
                </a:ext>
              </a:extLst>
            </p:cNvPr>
            <p:cNvSpPr txBox="1"/>
            <p:nvPr/>
          </p:nvSpPr>
          <p:spPr>
            <a:xfrm>
              <a:off x="1064187" y="3529580"/>
              <a:ext cx="638694" cy="461665"/>
            </a:xfrm>
            <a:prstGeom prst="rect">
              <a:avLst/>
            </a:prstGeom>
            <a:noFill/>
          </p:spPr>
          <p:txBody>
            <a:bodyPr wrap="square" rtlCol="0">
              <a:spAutoFit/>
            </a:bodyPr>
            <a:lstStyle/>
            <a:p>
              <a:r>
                <a:rPr lang="en-CA" sz="2400" b="1" dirty="0"/>
                <a:t>A</a:t>
              </a:r>
            </a:p>
          </p:txBody>
        </p:sp>
        <p:sp>
          <p:nvSpPr>
            <p:cNvPr id="49" name="TextBox 48">
              <a:extLst>
                <a:ext uri="{FF2B5EF4-FFF2-40B4-BE49-F238E27FC236}">
                  <a16:creationId xmlns:a16="http://schemas.microsoft.com/office/drawing/2014/main" id="{34218B23-3861-420D-B13E-96580F0B203A}"/>
                </a:ext>
              </a:extLst>
            </p:cNvPr>
            <p:cNvSpPr txBox="1"/>
            <p:nvPr/>
          </p:nvSpPr>
          <p:spPr>
            <a:xfrm>
              <a:off x="1895900" y="4254688"/>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700</a:t>
              </a:r>
            </a:p>
          </p:txBody>
        </p:sp>
        <p:sp>
          <p:nvSpPr>
            <p:cNvPr id="50" name="TextBox 49">
              <a:extLst>
                <a:ext uri="{FF2B5EF4-FFF2-40B4-BE49-F238E27FC236}">
                  <a16:creationId xmlns:a16="http://schemas.microsoft.com/office/drawing/2014/main" id="{66A971B7-4950-414B-A813-06C71BED7892}"/>
                </a:ext>
              </a:extLst>
            </p:cNvPr>
            <p:cNvSpPr txBox="1"/>
            <p:nvPr/>
          </p:nvSpPr>
          <p:spPr>
            <a:xfrm>
              <a:off x="3890079" y="2945253"/>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225</a:t>
              </a:r>
            </a:p>
          </p:txBody>
        </p:sp>
        <p:sp>
          <p:nvSpPr>
            <p:cNvPr id="51" name="TextBox 50">
              <a:extLst>
                <a:ext uri="{FF2B5EF4-FFF2-40B4-BE49-F238E27FC236}">
                  <a16:creationId xmlns:a16="http://schemas.microsoft.com/office/drawing/2014/main" id="{F2542639-0F29-49F5-BD14-AC660E9A7CBB}"/>
                </a:ext>
              </a:extLst>
            </p:cNvPr>
            <p:cNvSpPr txBox="1"/>
            <p:nvPr/>
          </p:nvSpPr>
          <p:spPr>
            <a:xfrm>
              <a:off x="4793949" y="2945253"/>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225</a:t>
              </a:r>
            </a:p>
          </p:txBody>
        </p:sp>
        <p:sp>
          <p:nvSpPr>
            <p:cNvPr id="52" name="TextBox 51">
              <a:extLst>
                <a:ext uri="{FF2B5EF4-FFF2-40B4-BE49-F238E27FC236}">
                  <a16:creationId xmlns:a16="http://schemas.microsoft.com/office/drawing/2014/main" id="{B095C95B-D888-4A40-8761-DF982226FC5B}"/>
                </a:ext>
              </a:extLst>
            </p:cNvPr>
            <p:cNvSpPr txBox="1"/>
            <p:nvPr/>
          </p:nvSpPr>
          <p:spPr>
            <a:xfrm>
              <a:off x="5749693" y="2945253"/>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225</a:t>
              </a:r>
            </a:p>
          </p:txBody>
        </p:sp>
        <p:sp>
          <p:nvSpPr>
            <p:cNvPr id="53" name="TextBox 52">
              <a:extLst>
                <a:ext uri="{FF2B5EF4-FFF2-40B4-BE49-F238E27FC236}">
                  <a16:creationId xmlns:a16="http://schemas.microsoft.com/office/drawing/2014/main" id="{D8086FC8-EF54-430B-AB48-F4ACA94BE59F}"/>
                </a:ext>
              </a:extLst>
            </p:cNvPr>
            <p:cNvSpPr txBox="1"/>
            <p:nvPr/>
          </p:nvSpPr>
          <p:spPr>
            <a:xfrm>
              <a:off x="6717891" y="2945253"/>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225</a:t>
              </a:r>
            </a:p>
          </p:txBody>
        </p:sp>
      </p:grpSp>
    </p:spTree>
    <p:extLst>
      <p:ext uri="{BB962C8B-B14F-4D97-AF65-F5344CB8AC3E}">
        <p14:creationId xmlns:p14="http://schemas.microsoft.com/office/powerpoint/2010/main" val="4152347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B457-A981-484A-9704-4C8D10E200DE}"/>
              </a:ext>
            </a:extLst>
          </p:cNvPr>
          <p:cNvSpPr>
            <a:spLocks noGrp="1"/>
          </p:cNvSpPr>
          <p:nvPr>
            <p:ph type="title"/>
          </p:nvPr>
        </p:nvSpPr>
        <p:spPr/>
        <p:txBody>
          <a:bodyPr/>
          <a:lstStyle/>
          <a:p>
            <a:r>
              <a:rPr lang="en-CA" dirty="0"/>
              <a:t>2. Net present value</a:t>
            </a:r>
            <a:br>
              <a:rPr lang="en-CA" dirty="0"/>
            </a:br>
            <a:r>
              <a:rPr lang="en-CA" dirty="0"/>
              <a:t>example comparing two projects</a:t>
            </a:r>
          </a:p>
        </p:txBody>
      </p:sp>
      <p:graphicFrame>
        <p:nvGraphicFramePr>
          <p:cNvPr id="4" name="Content Placeholder 4">
            <a:extLst>
              <a:ext uri="{FF2B5EF4-FFF2-40B4-BE49-F238E27FC236}">
                <a16:creationId xmlns:a16="http://schemas.microsoft.com/office/drawing/2014/main" id="{6459A6A1-5E62-4B99-8C70-2D7B9D39E229}"/>
              </a:ext>
            </a:extLst>
          </p:cNvPr>
          <p:cNvGraphicFramePr>
            <a:graphicFrameLocks/>
          </p:cNvGraphicFramePr>
          <p:nvPr>
            <p:extLst>
              <p:ext uri="{D42A27DB-BD31-4B8C-83A1-F6EECF244321}">
                <p14:modId xmlns:p14="http://schemas.microsoft.com/office/powerpoint/2010/main" val="2439708912"/>
              </p:ext>
            </p:extLst>
          </p:nvPr>
        </p:nvGraphicFramePr>
        <p:xfrm>
          <a:off x="291341" y="4267933"/>
          <a:ext cx="8658223" cy="2461042"/>
        </p:xfrm>
        <a:graphic>
          <a:graphicData uri="http://schemas.openxmlformats.org/drawingml/2006/table">
            <a:tbl>
              <a:tblPr firstRow="1" bandRow="1">
                <a:tableStyleId>{21E4AEA4-8DFA-4A89-87EB-49C32662AFE0}</a:tableStyleId>
              </a:tblPr>
              <a:tblGrid>
                <a:gridCol w="946096">
                  <a:extLst>
                    <a:ext uri="{9D8B030D-6E8A-4147-A177-3AD203B41FA5}">
                      <a16:colId xmlns:a16="http://schemas.microsoft.com/office/drawing/2014/main" val="20000"/>
                    </a:ext>
                  </a:extLst>
                </a:gridCol>
                <a:gridCol w="3511320">
                  <a:extLst>
                    <a:ext uri="{9D8B030D-6E8A-4147-A177-3AD203B41FA5}">
                      <a16:colId xmlns:a16="http://schemas.microsoft.com/office/drawing/2014/main" val="20001"/>
                    </a:ext>
                  </a:extLst>
                </a:gridCol>
                <a:gridCol w="4200807">
                  <a:extLst>
                    <a:ext uri="{9D8B030D-6E8A-4147-A177-3AD203B41FA5}">
                      <a16:colId xmlns:a16="http://schemas.microsoft.com/office/drawing/2014/main" val="20002"/>
                    </a:ext>
                  </a:extLst>
                </a:gridCol>
              </a:tblGrid>
              <a:tr h="368440">
                <a:tc>
                  <a:txBody>
                    <a:bodyPr/>
                    <a:lstStyle/>
                    <a:p>
                      <a:pPr algn="ctr"/>
                      <a:r>
                        <a:rPr lang="en-US" sz="1800" b="1" dirty="0">
                          <a:solidFill>
                            <a:schemeClr val="tx1"/>
                          </a:solidFill>
                          <a:effectLst/>
                        </a:rPr>
                        <a:t>If…</a:t>
                      </a:r>
                      <a:endParaRPr lang="en-US" sz="1800" dirty="0">
                        <a:solidFill>
                          <a:schemeClr val="tx1"/>
                        </a:solidFill>
                        <a:effectLst/>
                      </a:endParaRPr>
                    </a:p>
                  </a:txBody>
                  <a:tcPr marL="0" marR="0" marT="0" marB="0" anchor="ctr"/>
                </a:tc>
                <a:tc>
                  <a:txBody>
                    <a:bodyPr/>
                    <a:lstStyle/>
                    <a:p>
                      <a:pPr algn="ctr"/>
                      <a:r>
                        <a:rPr lang="en-US" sz="1800" b="1" dirty="0">
                          <a:solidFill>
                            <a:schemeClr val="tx1"/>
                          </a:solidFill>
                          <a:effectLst/>
                        </a:rPr>
                        <a:t>It means…</a:t>
                      </a:r>
                      <a:endParaRPr lang="en-US" sz="1800" dirty="0">
                        <a:solidFill>
                          <a:schemeClr val="tx1"/>
                        </a:solidFill>
                        <a:effectLst/>
                      </a:endParaRPr>
                    </a:p>
                  </a:txBody>
                  <a:tcPr marL="0" marR="0" marT="0" marB="0" anchor="ctr"/>
                </a:tc>
                <a:tc>
                  <a:txBody>
                    <a:bodyPr/>
                    <a:lstStyle/>
                    <a:p>
                      <a:pPr algn="ctr"/>
                      <a:r>
                        <a:rPr lang="en-US" sz="1800" b="1" dirty="0">
                          <a:solidFill>
                            <a:schemeClr val="tx1"/>
                          </a:solidFill>
                          <a:effectLst/>
                        </a:rPr>
                        <a:t>Then…</a:t>
                      </a:r>
                      <a:endParaRPr lang="en-US" sz="1800" dirty="0">
                        <a:solidFill>
                          <a:schemeClr val="tx1"/>
                        </a:solidFill>
                        <a:effectLst/>
                      </a:endParaRPr>
                    </a:p>
                  </a:txBody>
                  <a:tcPr marL="0" marR="0" marT="0" marB="0" anchor="ctr"/>
                </a:tc>
                <a:extLst>
                  <a:ext uri="{0D108BD9-81ED-4DB2-BD59-A6C34878D82A}">
                    <a16:rowId xmlns:a16="http://schemas.microsoft.com/office/drawing/2014/main" val="10000"/>
                  </a:ext>
                </a:extLst>
              </a:tr>
              <a:tr h="540026">
                <a:tc>
                  <a:txBody>
                    <a:bodyPr/>
                    <a:lstStyle/>
                    <a:p>
                      <a:pPr algn="ctr"/>
                      <a:r>
                        <a:rPr lang="en-US" sz="1700" dirty="0">
                          <a:effectLst/>
                        </a:rPr>
                        <a:t>NPV &gt; 0</a:t>
                      </a:r>
                    </a:p>
                  </a:txBody>
                  <a:tcPr marL="0" marR="0" marT="0" marB="0"/>
                </a:tc>
                <a:tc>
                  <a:txBody>
                    <a:bodyPr/>
                    <a:lstStyle/>
                    <a:p>
                      <a:pPr algn="l"/>
                      <a:r>
                        <a:rPr lang="en-US" sz="1700" dirty="0">
                          <a:effectLst/>
                        </a:rPr>
                        <a:t>…the investment would add value to the organization</a:t>
                      </a:r>
                    </a:p>
                  </a:txBody>
                  <a:tcPr marL="0" marR="0" marT="0" marB="0"/>
                </a:tc>
                <a:tc>
                  <a:txBody>
                    <a:bodyPr/>
                    <a:lstStyle/>
                    <a:p>
                      <a:pPr algn="l"/>
                      <a:r>
                        <a:rPr lang="en-US" sz="1700" dirty="0">
                          <a:effectLst/>
                        </a:rPr>
                        <a:t>…the project may be accepted.</a:t>
                      </a:r>
                    </a:p>
                  </a:txBody>
                  <a:tcPr marL="0" marR="0" marT="0" marB="0"/>
                </a:tc>
                <a:extLst>
                  <a:ext uri="{0D108BD9-81ED-4DB2-BD59-A6C34878D82A}">
                    <a16:rowId xmlns:a16="http://schemas.microsoft.com/office/drawing/2014/main" val="10001"/>
                  </a:ext>
                </a:extLst>
              </a:tr>
              <a:tr h="540026">
                <a:tc>
                  <a:txBody>
                    <a:bodyPr/>
                    <a:lstStyle/>
                    <a:p>
                      <a:pPr algn="ctr"/>
                      <a:r>
                        <a:rPr lang="en-US" sz="1700">
                          <a:effectLst/>
                        </a:rPr>
                        <a:t>NPV &lt; 0</a:t>
                      </a:r>
                    </a:p>
                  </a:txBody>
                  <a:tcPr marL="0" marR="0" marT="0" marB="0"/>
                </a:tc>
                <a:tc>
                  <a:txBody>
                    <a:bodyPr/>
                    <a:lstStyle/>
                    <a:p>
                      <a:pPr algn="l"/>
                      <a:r>
                        <a:rPr lang="en-US" sz="1700" dirty="0">
                          <a:effectLst/>
                        </a:rPr>
                        <a:t>…the investment would subtract value from the organization</a:t>
                      </a:r>
                    </a:p>
                  </a:txBody>
                  <a:tcPr marL="0" marR="0" marT="0" marB="0"/>
                </a:tc>
                <a:tc>
                  <a:txBody>
                    <a:bodyPr/>
                    <a:lstStyle/>
                    <a:p>
                      <a:pPr algn="l"/>
                      <a:r>
                        <a:rPr lang="en-US" sz="1700" dirty="0">
                          <a:effectLst/>
                        </a:rPr>
                        <a:t>…the project should be rejected.</a:t>
                      </a:r>
                    </a:p>
                  </a:txBody>
                  <a:tcPr marL="0" marR="0" marT="0" marB="0"/>
                </a:tc>
                <a:extLst>
                  <a:ext uri="{0D108BD9-81ED-4DB2-BD59-A6C34878D82A}">
                    <a16:rowId xmlns:a16="http://schemas.microsoft.com/office/drawing/2014/main" val="10002"/>
                  </a:ext>
                </a:extLst>
              </a:tr>
              <a:tr h="1012550">
                <a:tc>
                  <a:txBody>
                    <a:bodyPr/>
                    <a:lstStyle/>
                    <a:p>
                      <a:pPr algn="ctr"/>
                      <a:r>
                        <a:rPr lang="en-US" sz="1700" dirty="0">
                          <a:effectLst/>
                        </a:rPr>
                        <a:t>NPV = 0</a:t>
                      </a:r>
                    </a:p>
                  </a:txBody>
                  <a:tcPr marL="0" marR="0" marT="0" marB="0"/>
                </a:tc>
                <a:tc>
                  <a:txBody>
                    <a:bodyPr/>
                    <a:lstStyle/>
                    <a:p>
                      <a:pPr algn="l"/>
                      <a:r>
                        <a:rPr lang="en-US" sz="1700" dirty="0">
                          <a:effectLst/>
                        </a:rPr>
                        <a:t>…the investment would neither gain nor lose value for the organization</a:t>
                      </a:r>
                    </a:p>
                  </a:txBody>
                  <a:tcPr marL="0" marR="0" marT="0" marB="0"/>
                </a:tc>
                <a:tc>
                  <a:txBody>
                    <a:bodyPr/>
                    <a:lstStyle/>
                    <a:p>
                      <a:pPr algn="l"/>
                      <a:r>
                        <a:rPr lang="en-US" sz="1700" dirty="0">
                          <a:effectLst/>
                        </a:rPr>
                        <a:t>…decision should be based on other criteria (e.g., strategic positioning or other factors not explicitly included in the calculation).</a:t>
                      </a:r>
                    </a:p>
                  </a:txBody>
                  <a:tcPr marL="0" marR="0" marT="0" marB="0"/>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47C861CC-2C39-456E-8691-0A1A4CD51D06}"/>
              </a:ext>
            </a:extLst>
          </p:cNvPr>
          <p:cNvPicPr>
            <a:picLocks noChangeAspect="1"/>
          </p:cNvPicPr>
          <p:nvPr/>
        </p:nvPicPr>
        <p:blipFill>
          <a:blip r:embed="rId2"/>
          <a:stretch>
            <a:fillRect/>
          </a:stretch>
        </p:blipFill>
        <p:spPr>
          <a:xfrm>
            <a:off x="3696113" y="1998454"/>
            <a:ext cx="1085850" cy="1619250"/>
          </a:xfrm>
          <a:prstGeom prst="rect">
            <a:avLst/>
          </a:prstGeom>
        </p:spPr>
      </p:pic>
      <p:pic>
        <p:nvPicPr>
          <p:cNvPr id="8" name="Picture 7">
            <a:extLst>
              <a:ext uri="{FF2B5EF4-FFF2-40B4-BE49-F238E27FC236}">
                <a16:creationId xmlns:a16="http://schemas.microsoft.com/office/drawing/2014/main" id="{51190FD4-4CDD-4ACE-B7AB-C163C515A343}"/>
              </a:ext>
            </a:extLst>
          </p:cNvPr>
          <p:cNvPicPr>
            <a:picLocks noChangeAspect="1"/>
          </p:cNvPicPr>
          <p:nvPr/>
        </p:nvPicPr>
        <p:blipFill>
          <a:blip r:embed="rId3"/>
          <a:stretch>
            <a:fillRect/>
          </a:stretch>
        </p:blipFill>
        <p:spPr>
          <a:xfrm>
            <a:off x="4743863" y="2084179"/>
            <a:ext cx="1162050" cy="1333500"/>
          </a:xfrm>
          <a:prstGeom prst="rect">
            <a:avLst/>
          </a:prstGeom>
        </p:spPr>
      </p:pic>
      <p:sp>
        <p:nvSpPr>
          <p:cNvPr id="9" name="Rectangle: Rounded Corners 8">
            <a:extLst>
              <a:ext uri="{FF2B5EF4-FFF2-40B4-BE49-F238E27FC236}">
                <a16:creationId xmlns:a16="http://schemas.microsoft.com/office/drawing/2014/main" id="{5A5814A4-E09C-4EC4-B2CF-CDDBE40E2F7F}"/>
              </a:ext>
            </a:extLst>
          </p:cNvPr>
          <p:cNvSpPr/>
          <p:nvPr/>
        </p:nvSpPr>
        <p:spPr>
          <a:xfrm>
            <a:off x="1208017" y="2098466"/>
            <a:ext cx="2190750" cy="141922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Gill Sans MT" panose="020B0502020104020203"/>
                <a:ea typeface="+mn-ea"/>
                <a:cs typeface="+mn-cs"/>
              </a:rPr>
              <a:t>What do the NPV calculations tell us about these two projects?</a:t>
            </a:r>
          </a:p>
        </p:txBody>
      </p:sp>
      <p:sp>
        <p:nvSpPr>
          <p:cNvPr id="3" name="TextBox 2">
            <a:extLst>
              <a:ext uri="{FF2B5EF4-FFF2-40B4-BE49-F238E27FC236}">
                <a16:creationId xmlns:a16="http://schemas.microsoft.com/office/drawing/2014/main" id="{54904470-E4FF-4E71-ABDE-D285EF4CA388}"/>
              </a:ext>
            </a:extLst>
          </p:cNvPr>
          <p:cNvSpPr txBox="1"/>
          <p:nvPr/>
        </p:nvSpPr>
        <p:spPr>
          <a:xfrm>
            <a:off x="6052931" y="2808078"/>
            <a:ext cx="2750034" cy="923330"/>
          </a:xfrm>
          <a:prstGeom prst="rect">
            <a:avLst/>
          </a:prstGeom>
          <a:noFill/>
        </p:spPr>
        <p:txBody>
          <a:bodyPr wrap="square" rtlCol="0">
            <a:spAutoFit/>
          </a:bodyPr>
          <a:lstStyle/>
          <a:p>
            <a:r>
              <a:rPr lang="en-CA" dirty="0"/>
              <a:t>Make sure you noticed in the last slide that the NPV of Project B was </a:t>
            </a:r>
            <a:r>
              <a:rPr lang="en-CA" b="1" dirty="0">
                <a:solidFill>
                  <a:srgbClr val="FF0000"/>
                </a:solidFill>
              </a:rPr>
              <a:t>negative</a:t>
            </a:r>
          </a:p>
        </p:txBody>
      </p:sp>
    </p:spTree>
    <p:extLst>
      <p:ext uri="{BB962C8B-B14F-4D97-AF65-F5344CB8AC3E}">
        <p14:creationId xmlns:p14="http://schemas.microsoft.com/office/powerpoint/2010/main" val="419175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A94A-04C9-4B51-AD85-8985E6487199}"/>
              </a:ext>
            </a:extLst>
          </p:cNvPr>
          <p:cNvSpPr>
            <a:spLocks noGrp="1"/>
          </p:cNvSpPr>
          <p:nvPr>
            <p:ph type="title"/>
          </p:nvPr>
        </p:nvSpPr>
        <p:spPr/>
        <p:txBody>
          <a:bodyPr/>
          <a:lstStyle/>
          <a:p>
            <a:r>
              <a:rPr lang="en-CA" dirty="0"/>
              <a:t>2. Net present value</a:t>
            </a:r>
            <a:br>
              <a:rPr lang="en-CA" dirty="0"/>
            </a:br>
            <a:r>
              <a:rPr lang="en-CA" dirty="0"/>
              <a:t>Example with multiple outflows</a:t>
            </a:r>
          </a:p>
        </p:txBody>
      </p:sp>
      <p:sp>
        <p:nvSpPr>
          <p:cNvPr id="3" name="Content Placeholder 2">
            <a:extLst>
              <a:ext uri="{FF2B5EF4-FFF2-40B4-BE49-F238E27FC236}">
                <a16:creationId xmlns:a16="http://schemas.microsoft.com/office/drawing/2014/main" id="{F79B8380-85BC-4480-A3B7-1741A7D5756D}"/>
              </a:ext>
            </a:extLst>
          </p:cNvPr>
          <p:cNvSpPr>
            <a:spLocks noGrp="1"/>
          </p:cNvSpPr>
          <p:nvPr>
            <p:ph idx="1"/>
          </p:nvPr>
        </p:nvSpPr>
        <p:spPr>
          <a:xfrm>
            <a:off x="113634" y="2089510"/>
            <a:ext cx="4156879" cy="4348065"/>
          </a:xfrm>
        </p:spPr>
        <p:txBody>
          <a:bodyPr anchor="t">
            <a:normAutofit fontScale="47500" lnSpcReduction="20000"/>
          </a:bodyPr>
          <a:lstStyle/>
          <a:p>
            <a:r>
              <a:rPr lang="en-CA" sz="4500" dirty="0"/>
              <a:t>New equipment costs $250k.</a:t>
            </a:r>
          </a:p>
          <a:p>
            <a:r>
              <a:rPr lang="en-CA" sz="4500" dirty="0"/>
              <a:t>Two years to implement the project, costing $100k the first year, $50k the second year.</a:t>
            </a:r>
          </a:p>
          <a:p>
            <a:r>
              <a:rPr lang="en-CA" sz="4500" dirty="0"/>
              <a:t>Estimated cash flow return (inflow) is $275k in year 1 and year 2.</a:t>
            </a:r>
          </a:p>
          <a:p>
            <a:r>
              <a:rPr lang="en-CA" sz="4500" dirty="0"/>
              <a:t>Discount rate is 5%.</a:t>
            </a:r>
          </a:p>
          <a:p>
            <a:r>
              <a:rPr lang="en-CA" sz="4500" dirty="0"/>
              <a:t>What is the NPV for this project?</a:t>
            </a:r>
            <a:endParaRPr lang="en-CA" dirty="0"/>
          </a:p>
        </p:txBody>
      </p:sp>
      <p:sp>
        <p:nvSpPr>
          <p:cNvPr id="5" name="TextBox 4">
            <a:extLst>
              <a:ext uri="{FF2B5EF4-FFF2-40B4-BE49-F238E27FC236}">
                <a16:creationId xmlns:a16="http://schemas.microsoft.com/office/drawing/2014/main" id="{C8A886F0-04FD-40A3-8D13-D0D0911C6692}"/>
              </a:ext>
            </a:extLst>
          </p:cNvPr>
          <p:cNvSpPr txBox="1"/>
          <p:nvPr/>
        </p:nvSpPr>
        <p:spPr>
          <a:xfrm>
            <a:off x="4241500" y="3745948"/>
            <a:ext cx="4814428" cy="3008516"/>
          </a:xfrm>
          <a:prstGeom prst="rect">
            <a:avLst/>
          </a:prstGeom>
          <a:solidFill>
            <a:schemeClr val="accent5">
              <a:lumMod val="20000"/>
              <a:lumOff val="80000"/>
            </a:schemeClr>
          </a:solidFill>
          <a:ln>
            <a:solidFill>
              <a:schemeClr val="accent1">
                <a:shade val="50000"/>
              </a:schemeClr>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NPV	=	-250	+	</a:t>
            </a:r>
            <a:r>
              <a:rPr kumimoji="0" lang="en-CA" sz="1600" b="0" i="0" u="sng" strike="noStrike" kern="1200" cap="none" spc="0" normalizeH="0" baseline="0" noProof="0" dirty="0">
                <a:ln>
                  <a:noFill/>
                </a:ln>
                <a:solidFill>
                  <a:prstClr val="black"/>
                </a:solidFill>
                <a:effectLst/>
                <a:uLnTx/>
                <a:uFillTx/>
                <a:latin typeface="Gill Sans MT" panose="020B0502020104020203"/>
                <a:ea typeface="+mn-ea"/>
                <a:cs typeface="+mn-cs"/>
              </a:rPr>
              <a:t>275-100</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	</a:t>
            </a:r>
            <a:r>
              <a:rPr kumimoji="0" lang="en-CA" sz="1600" b="0" i="0" u="sng" strike="noStrike" kern="1200" cap="none" spc="0" normalizeH="0" baseline="0" noProof="0" dirty="0">
                <a:ln>
                  <a:noFill/>
                </a:ln>
                <a:solidFill>
                  <a:prstClr val="black"/>
                </a:solidFill>
                <a:effectLst/>
                <a:uLnTx/>
                <a:uFillTx/>
                <a:latin typeface="Gill Sans MT" panose="020B0502020104020203"/>
                <a:ea typeface="+mn-ea"/>
                <a:cs typeface="+mn-cs"/>
              </a:rPr>
              <a:t>275 – 50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(1+0.05)</a:t>
            </a:r>
            <a:r>
              <a:rPr kumimoji="0" lang="en-CA" sz="1600" b="0" i="0" u="none" strike="noStrike" kern="1200" cap="none" spc="0" normalizeH="0" baseline="30000" noProof="0" dirty="0">
                <a:ln>
                  <a:noFill/>
                </a:ln>
                <a:solidFill>
                  <a:prstClr val="black"/>
                </a:solidFill>
                <a:effectLst/>
                <a:uLnTx/>
                <a:uFillTx/>
                <a:latin typeface="Gill Sans MT" panose="020B0502020104020203"/>
                <a:ea typeface="+mn-ea"/>
                <a:cs typeface="+mn-cs"/>
              </a:rPr>
              <a:t>1</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(1+0.05)</a:t>
            </a:r>
            <a:r>
              <a:rPr kumimoji="0" lang="en-CA" sz="1600" b="0" i="0" u="none" strike="noStrike" kern="1200" cap="none" spc="0" normalizeH="0" baseline="30000" noProof="0" dirty="0">
                <a:ln>
                  <a:noFill/>
                </a:ln>
                <a:solidFill>
                  <a:prstClr val="black"/>
                </a:solidFill>
                <a:effectLst/>
                <a:uLnTx/>
                <a:uFillTx/>
                <a:latin typeface="Gill Sans MT" panose="020B0502020104020203"/>
                <a:ea typeface="+mn-ea"/>
                <a:cs typeface="+mn-cs"/>
              </a:rPr>
              <a:t>2</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	-250	+	</a:t>
            </a:r>
            <a:r>
              <a:rPr kumimoji="0" lang="en-CA" sz="1600" b="0" i="0" u="sng" strike="noStrike" kern="1200" cap="none" spc="0" normalizeH="0" baseline="0" noProof="0" dirty="0">
                <a:ln>
                  <a:noFill/>
                </a:ln>
                <a:solidFill>
                  <a:prstClr val="black"/>
                </a:solidFill>
                <a:effectLst/>
                <a:uLnTx/>
                <a:uFillTx/>
                <a:latin typeface="Gill Sans MT" panose="020B0502020104020203"/>
                <a:ea typeface="+mn-ea"/>
                <a:cs typeface="+mn-cs"/>
              </a:rPr>
              <a:t>175  </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	</a:t>
            </a:r>
            <a:r>
              <a:rPr kumimoji="0" lang="en-CA" sz="1600" b="0" i="0" u="sng" strike="noStrike" kern="1200" cap="none" spc="0" normalizeH="0" baseline="0" noProof="0" dirty="0">
                <a:ln>
                  <a:noFill/>
                </a:ln>
                <a:solidFill>
                  <a:prstClr val="black"/>
                </a:solidFill>
                <a:effectLst/>
                <a:uLnTx/>
                <a:uFillTx/>
                <a:latin typeface="Gill Sans MT" panose="020B0502020104020203"/>
                <a:ea typeface="+mn-ea"/>
                <a:cs typeface="+mn-cs"/>
              </a:rPr>
              <a:t>225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1.05		1.1025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	-250	+	166.67	+	204.08</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	120.75</a:t>
            </a:r>
            <a:r>
              <a:rPr kumimoji="0" lang="en-CA" sz="1600" b="0" i="0" u="none" strike="noStrike" kern="1200" cap="none" spc="0" normalizeH="0" noProof="0" dirty="0">
                <a:ln>
                  <a:noFill/>
                </a:ln>
                <a:solidFill>
                  <a:prstClr val="black"/>
                </a:solidFill>
                <a:effectLst/>
                <a:uLnTx/>
                <a:uFillTx/>
                <a:latin typeface="Gill Sans MT" panose="020B0502020104020203"/>
                <a:ea typeface="+mn-ea"/>
                <a:cs typeface="+mn-cs"/>
              </a:rPr>
              <a:t> </a:t>
            </a:r>
            <a:r>
              <a:rPr kumimoji="0" lang="en-CA" sz="1600" b="0" i="0" u="none" strike="noStrike" kern="1200" cap="none" spc="0" normalizeH="0" noProof="0" dirty="0">
                <a:ln>
                  <a:noFill/>
                </a:ln>
                <a:solidFill>
                  <a:prstClr val="black"/>
                </a:solidFill>
                <a:effectLst/>
                <a:uLnTx/>
                <a:uFillTx/>
                <a:latin typeface="Gill Sans MT" panose="020B0502020104020203"/>
                <a:ea typeface="+mn-ea"/>
                <a:cs typeface="+mn-cs"/>
                <a:sym typeface="Wingdings" panose="05000000000000000000" pitchFamily="2" charset="2"/>
              </a:rPr>
              <a:t> $120,750</a:t>
            </a:r>
            <a:endPar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600" dirty="0">
              <a:solidFill>
                <a:prstClr val="black"/>
              </a:solidFill>
              <a:latin typeface="Gill Sans MT" panose="020B0502020104020203"/>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NPV</a:t>
            </a:r>
            <a:r>
              <a:rPr kumimoji="0" lang="en-CA" sz="1600" b="0" i="0" u="none" strike="noStrike" kern="1200" cap="none" spc="0" normalizeH="0" noProof="0" dirty="0">
                <a:ln>
                  <a:noFill/>
                </a:ln>
                <a:solidFill>
                  <a:prstClr val="black"/>
                </a:solidFill>
                <a:effectLst/>
                <a:uLnTx/>
                <a:uFillTx/>
                <a:latin typeface="Gill Sans MT" panose="020B0502020104020203"/>
                <a:ea typeface="+mn-ea"/>
                <a:cs typeface="+mn-cs"/>
              </a:rPr>
              <a:t> = $120,748.30 (using one-entry calculation)</a:t>
            </a:r>
            <a:endPar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pSp>
        <p:nvGrpSpPr>
          <p:cNvPr id="4" name="Group 3">
            <a:extLst>
              <a:ext uri="{FF2B5EF4-FFF2-40B4-BE49-F238E27FC236}">
                <a16:creationId xmlns:a16="http://schemas.microsoft.com/office/drawing/2014/main" id="{9E6C80A8-446D-4292-A062-8AA07A8D9E7D}"/>
              </a:ext>
            </a:extLst>
          </p:cNvPr>
          <p:cNvGrpSpPr/>
          <p:nvPr/>
        </p:nvGrpSpPr>
        <p:grpSpPr>
          <a:xfrm>
            <a:off x="4842110" y="1879833"/>
            <a:ext cx="4131130" cy="1819853"/>
            <a:chOff x="3895531" y="1876628"/>
            <a:chExt cx="4131130" cy="1819853"/>
          </a:xfrm>
        </p:grpSpPr>
        <p:cxnSp>
          <p:nvCxnSpPr>
            <p:cNvPr id="6" name="Straight Connector 5">
              <a:extLst>
                <a:ext uri="{FF2B5EF4-FFF2-40B4-BE49-F238E27FC236}">
                  <a16:creationId xmlns:a16="http://schemas.microsoft.com/office/drawing/2014/main" id="{B8BA5B16-7A19-45CB-88C5-553026EE778A}"/>
                </a:ext>
              </a:extLst>
            </p:cNvPr>
            <p:cNvCxnSpPr>
              <a:cxnSpLocks/>
            </p:cNvCxnSpPr>
            <p:nvPr/>
          </p:nvCxnSpPr>
          <p:spPr>
            <a:xfrm>
              <a:off x="4198776" y="2780529"/>
              <a:ext cx="344766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EBF0A5-9709-46FC-92AD-869986A6F727}"/>
                </a:ext>
              </a:extLst>
            </p:cNvPr>
            <p:cNvSpPr txBox="1"/>
            <p:nvPr/>
          </p:nvSpPr>
          <p:spPr>
            <a:xfrm>
              <a:off x="4044821" y="241119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9" name="TextBox 8">
              <a:extLst>
                <a:ext uri="{FF2B5EF4-FFF2-40B4-BE49-F238E27FC236}">
                  <a16:creationId xmlns:a16="http://schemas.microsoft.com/office/drawing/2014/main" id="{0AC2E427-01EA-4BE9-B62B-C4CBD1E47061}"/>
                </a:ext>
              </a:extLst>
            </p:cNvPr>
            <p:cNvSpPr txBox="1"/>
            <p:nvPr/>
          </p:nvSpPr>
          <p:spPr>
            <a:xfrm>
              <a:off x="5565712" y="241119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10" name="TextBox 9">
              <a:extLst>
                <a:ext uri="{FF2B5EF4-FFF2-40B4-BE49-F238E27FC236}">
                  <a16:creationId xmlns:a16="http://schemas.microsoft.com/office/drawing/2014/main" id="{719A9B49-A7FE-4ECC-A482-669FA476A66A}"/>
                </a:ext>
              </a:extLst>
            </p:cNvPr>
            <p:cNvSpPr txBox="1"/>
            <p:nvPr/>
          </p:nvSpPr>
          <p:spPr>
            <a:xfrm>
              <a:off x="7112260" y="241119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12" name="Straight Arrow Connector 11">
              <a:extLst>
                <a:ext uri="{FF2B5EF4-FFF2-40B4-BE49-F238E27FC236}">
                  <a16:creationId xmlns:a16="http://schemas.microsoft.com/office/drawing/2014/main" id="{750F3D64-F6A9-4415-A4EB-1B3BE2FA63C4}"/>
                </a:ext>
              </a:extLst>
            </p:cNvPr>
            <p:cNvCxnSpPr/>
            <p:nvPr/>
          </p:nvCxnSpPr>
          <p:spPr>
            <a:xfrm>
              <a:off x="4198776" y="2901827"/>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C49D84B-5E87-4358-AF6B-5770EDDD70EC}"/>
                </a:ext>
              </a:extLst>
            </p:cNvPr>
            <p:cNvSpPr txBox="1"/>
            <p:nvPr/>
          </p:nvSpPr>
          <p:spPr>
            <a:xfrm>
              <a:off x="3895531" y="3312374"/>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250</a:t>
              </a:r>
            </a:p>
          </p:txBody>
        </p:sp>
        <p:cxnSp>
          <p:nvCxnSpPr>
            <p:cNvPr id="14" name="Straight Arrow Connector 13">
              <a:extLst>
                <a:ext uri="{FF2B5EF4-FFF2-40B4-BE49-F238E27FC236}">
                  <a16:creationId xmlns:a16="http://schemas.microsoft.com/office/drawing/2014/main" id="{5367D7C5-A56B-450E-876B-F211ADCCD051}"/>
                </a:ext>
              </a:extLst>
            </p:cNvPr>
            <p:cNvCxnSpPr/>
            <p:nvPr/>
          </p:nvCxnSpPr>
          <p:spPr>
            <a:xfrm>
              <a:off x="5719667" y="2901827"/>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BD28D8-B228-406F-8E56-974E0B261888}"/>
                </a:ext>
              </a:extLst>
            </p:cNvPr>
            <p:cNvCxnSpPr/>
            <p:nvPr/>
          </p:nvCxnSpPr>
          <p:spPr>
            <a:xfrm>
              <a:off x="7266217" y="2901827"/>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FB4ADD-B5E0-4E86-9F92-88301A1F163A}"/>
                </a:ext>
              </a:extLst>
            </p:cNvPr>
            <p:cNvCxnSpPr/>
            <p:nvPr/>
          </p:nvCxnSpPr>
          <p:spPr>
            <a:xfrm>
              <a:off x="5719667" y="1959430"/>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5986C75-F159-4662-B95B-50A4A1332186}"/>
                </a:ext>
              </a:extLst>
            </p:cNvPr>
            <p:cNvCxnSpPr/>
            <p:nvPr/>
          </p:nvCxnSpPr>
          <p:spPr>
            <a:xfrm>
              <a:off x="7266215" y="1959430"/>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AA9A773-6603-4C10-BF35-E9B7B5864BE2}"/>
                </a:ext>
              </a:extLst>
            </p:cNvPr>
            <p:cNvSpPr txBox="1"/>
            <p:nvPr/>
          </p:nvSpPr>
          <p:spPr>
            <a:xfrm>
              <a:off x="5365104" y="3312374"/>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100</a:t>
              </a:r>
            </a:p>
          </p:txBody>
        </p:sp>
        <p:sp>
          <p:nvSpPr>
            <p:cNvPr id="19" name="TextBox 18">
              <a:extLst>
                <a:ext uri="{FF2B5EF4-FFF2-40B4-BE49-F238E27FC236}">
                  <a16:creationId xmlns:a16="http://schemas.microsoft.com/office/drawing/2014/main" id="{20FFA677-BBDA-4CE8-81D1-905BCA2EEF24}"/>
                </a:ext>
              </a:extLst>
            </p:cNvPr>
            <p:cNvSpPr txBox="1"/>
            <p:nvPr/>
          </p:nvSpPr>
          <p:spPr>
            <a:xfrm>
              <a:off x="7039948" y="3327149"/>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50</a:t>
              </a:r>
            </a:p>
          </p:txBody>
        </p:sp>
        <p:sp>
          <p:nvSpPr>
            <p:cNvPr id="20" name="TextBox 19">
              <a:extLst>
                <a:ext uri="{FF2B5EF4-FFF2-40B4-BE49-F238E27FC236}">
                  <a16:creationId xmlns:a16="http://schemas.microsoft.com/office/drawing/2014/main" id="{29F15535-C150-4FEC-8622-A65B767B8FBE}"/>
                </a:ext>
              </a:extLst>
            </p:cNvPr>
            <p:cNvSpPr txBox="1"/>
            <p:nvPr/>
          </p:nvSpPr>
          <p:spPr>
            <a:xfrm>
              <a:off x="7266217" y="1876628"/>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275</a:t>
              </a:r>
            </a:p>
          </p:txBody>
        </p:sp>
        <p:sp>
          <p:nvSpPr>
            <p:cNvPr id="21" name="TextBox 20">
              <a:extLst>
                <a:ext uri="{FF2B5EF4-FFF2-40B4-BE49-F238E27FC236}">
                  <a16:creationId xmlns:a16="http://schemas.microsoft.com/office/drawing/2014/main" id="{5C0A49F1-C540-4EA7-AD19-1D95EA6A50E0}"/>
                </a:ext>
              </a:extLst>
            </p:cNvPr>
            <p:cNvSpPr txBox="1"/>
            <p:nvPr/>
          </p:nvSpPr>
          <p:spPr>
            <a:xfrm>
              <a:off x="5705675" y="1876628"/>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275</a:t>
              </a:r>
            </a:p>
          </p:txBody>
        </p:sp>
      </p:grpSp>
      <p:grpSp>
        <p:nvGrpSpPr>
          <p:cNvPr id="27" name="Group 26">
            <a:extLst>
              <a:ext uri="{FF2B5EF4-FFF2-40B4-BE49-F238E27FC236}">
                <a16:creationId xmlns:a16="http://schemas.microsoft.com/office/drawing/2014/main" id="{653421AE-79FE-4A3E-B92B-29C828F2B3F3}"/>
              </a:ext>
            </a:extLst>
          </p:cNvPr>
          <p:cNvGrpSpPr/>
          <p:nvPr/>
        </p:nvGrpSpPr>
        <p:grpSpPr>
          <a:xfrm>
            <a:off x="149556" y="4694211"/>
            <a:ext cx="4506723" cy="1999214"/>
            <a:chOff x="149556" y="4694211"/>
            <a:chExt cx="4506723" cy="1999214"/>
          </a:xfrm>
        </p:grpSpPr>
        <p:cxnSp>
          <p:nvCxnSpPr>
            <p:cNvPr id="23" name="Straight Arrow Connector 22">
              <a:extLst>
                <a:ext uri="{FF2B5EF4-FFF2-40B4-BE49-F238E27FC236}">
                  <a16:creationId xmlns:a16="http://schemas.microsoft.com/office/drawing/2014/main" id="{DE37743F-3FC5-4481-A445-AA32F961744A}"/>
                </a:ext>
              </a:extLst>
            </p:cNvPr>
            <p:cNvCxnSpPr>
              <a:cxnSpLocks/>
            </p:cNvCxnSpPr>
            <p:nvPr/>
          </p:nvCxnSpPr>
          <p:spPr>
            <a:xfrm flipV="1">
              <a:off x="3927709" y="5344999"/>
              <a:ext cx="728570" cy="169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7E8BC1FC-E060-41F0-BDB8-4E919835F510}"/>
                </a:ext>
              </a:extLst>
            </p:cNvPr>
            <p:cNvSpPr/>
            <p:nvPr/>
          </p:nvSpPr>
          <p:spPr>
            <a:xfrm>
              <a:off x="149556" y="5344999"/>
              <a:ext cx="3985976" cy="1348426"/>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Intermediate steps shown for teaching purposes only; entire calculation should be completed in one entry to avoid rounding errors.</a:t>
              </a:r>
            </a:p>
          </p:txBody>
        </p:sp>
        <p:cxnSp>
          <p:nvCxnSpPr>
            <p:cNvPr id="25" name="Straight Arrow Connector 24">
              <a:extLst>
                <a:ext uri="{FF2B5EF4-FFF2-40B4-BE49-F238E27FC236}">
                  <a16:creationId xmlns:a16="http://schemas.microsoft.com/office/drawing/2014/main" id="{3CA01BC5-6A87-4761-9A04-38EEC1E9BC31}"/>
                </a:ext>
              </a:extLst>
            </p:cNvPr>
            <p:cNvCxnSpPr>
              <a:cxnSpLocks/>
            </p:cNvCxnSpPr>
            <p:nvPr/>
          </p:nvCxnSpPr>
          <p:spPr>
            <a:xfrm flipV="1">
              <a:off x="3798768" y="4694211"/>
              <a:ext cx="853589" cy="674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480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A3233CE-0590-4267-BDE8-AD5B293C0546}"/>
              </a:ext>
            </a:extLst>
          </p:cNvPr>
          <p:cNvSpPr/>
          <p:nvPr/>
        </p:nvSpPr>
        <p:spPr>
          <a:xfrm>
            <a:off x="6583443" y="6264402"/>
            <a:ext cx="2514600"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372C61D-905A-441F-98AF-6A82124B53FC}"/>
              </a:ext>
            </a:extLst>
          </p:cNvPr>
          <p:cNvSpPr>
            <a:spLocks noGrp="1"/>
          </p:cNvSpPr>
          <p:nvPr>
            <p:ph type="title"/>
          </p:nvPr>
        </p:nvSpPr>
        <p:spPr/>
        <p:txBody>
          <a:bodyPr/>
          <a:lstStyle/>
          <a:p>
            <a:r>
              <a:rPr lang="en-CA" dirty="0"/>
              <a:t>2. Net present value</a:t>
            </a:r>
            <a:br>
              <a:rPr lang="en-CA" dirty="0"/>
            </a:br>
            <a:r>
              <a:rPr lang="en-CA" dirty="0"/>
              <a:t>exercise  with multiple outflows</a:t>
            </a:r>
          </a:p>
        </p:txBody>
      </p:sp>
      <p:sp>
        <p:nvSpPr>
          <p:cNvPr id="3" name="Content Placeholder 2">
            <a:extLst>
              <a:ext uri="{FF2B5EF4-FFF2-40B4-BE49-F238E27FC236}">
                <a16:creationId xmlns:a16="http://schemas.microsoft.com/office/drawing/2014/main" id="{BB6D2388-22D2-4005-A58A-9D3EC4F217B0}"/>
              </a:ext>
            </a:extLst>
          </p:cNvPr>
          <p:cNvSpPr>
            <a:spLocks noGrp="1"/>
          </p:cNvSpPr>
          <p:nvPr>
            <p:ph idx="1"/>
          </p:nvPr>
        </p:nvSpPr>
        <p:spPr>
          <a:xfrm>
            <a:off x="240383" y="1828496"/>
            <a:ext cx="8663233" cy="3374795"/>
          </a:xfrm>
        </p:spPr>
        <p:txBody>
          <a:bodyPr anchor="t">
            <a:normAutofit fontScale="77500" lnSpcReduction="20000"/>
          </a:bodyPr>
          <a:lstStyle/>
          <a:p>
            <a:r>
              <a:rPr lang="en-US" dirty="0"/>
              <a:t>Calculate NPV and payback period for the following. Give a recommendation on whether to proceed with the project. Time horizon is 5 years. The discount factor is 4.5%.</a:t>
            </a:r>
          </a:p>
          <a:p>
            <a:r>
              <a:rPr lang="en-US" dirty="0"/>
              <a:t>One of your staff members came up with an idea that involves roll out of a self-service application for your IT Helpdesk. Employees will be able to log and track their IT issues, reducing staffing levels for helpdesk analysts.  </a:t>
            </a:r>
          </a:p>
          <a:p>
            <a:r>
              <a:rPr lang="en-US" dirty="0"/>
              <a:t>The initial required investment is $120,000 for kiosk workstations and software. $30,000 for education and marketing will also be required, spread evenly over the first three years (i.e., first of three payments at time=0).</a:t>
            </a:r>
          </a:p>
          <a:p>
            <a:r>
              <a:rPr lang="en-US" dirty="0"/>
              <a:t>The benefit is the saving of a salary of one full-time employee starting in year 1 ($45,000).</a:t>
            </a:r>
          </a:p>
          <a:p>
            <a:r>
              <a:rPr lang="en-US" dirty="0"/>
              <a:t>What is your recommendation?</a:t>
            </a:r>
          </a:p>
        </p:txBody>
      </p:sp>
      <p:sp>
        <p:nvSpPr>
          <p:cNvPr id="4" name="TextBox 3">
            <a:extLst>
              <a:ext uri="{FF2B5EF4-FFF2-40B4-BE49-F238E27FC236}">
                <a16:creationId xmlns:a16="http://schemas.microsoft.com/office/drawing/2014/main" id="{9E218903-C5C3-4608-B5FF-CB0149CE7493}"/>
              </a:ext>
            </a:extLst>
          </p:cNvPr>
          <p:cNvSpPr txBox="1"/>
          <p:nvPr/>
        </p:nvSpPr>
        <p:spPr>
          <a:xfrm>
            <a:off x="6519798" y="5973417"/>
            <a:ext cx="1266742" cy="369332"/>
          </a:xfrm>
          <a:prstGeom prst="rect">
            <a:avLst/>
          </a:prstGeom>
          <a:noFill/>
        </p:spPr>
        <p:txBody>
          <a:bodyPr wrap="square" rtlCol="0">
            <a:spAutoFit/>
          </a:bodyPr>
          <a:lstStyle/>
          <a:p>
            <a:r>
              <a:rPr lang="en-CA" dirty="0"/>
              <a:t>r=4.5%</a:t>
            </a:r>
          </a:p>
        </p:txBody>
      </p:sp>
      <p:grpSp>
        <p:nvGrpSpPr>
          <p:cNvPr id="14" name="Group 13">
            <a:extLst>
              <a:ext uri="{FF2B5EF4-FFF2-40B4-BE49-F238E27FC236}">
                <a16:creationId xmlns:a16="http://schemas.microsoft.com/office/drawing/2014/main" id="{739AC7C3-5E4F-48C9-B686-A744127A66CB}"/>
              </a:ext>
            </a:extLst>
          </p:cNvPr>
          <p:cNvGrpSpPr/>
          <p:nvPr/>
        </p:nvGrpSpPr>
        <p:grpSpPr>
          <a:xfrm>
            <a:off x="581192" y="4572469"/>
            <a:ext cx="8204669" cy="1977418"/>
            <a:chOff x="712612" y="4770630"/>
            <a:chExt cx="8411447" cy="2082077"/>
          </a:xfrm>
        </p:grpSpPr>
        <p:cxnSp>
          <p:nvCxnSpPr>
            <p:cNvPr id="16" name="Straight Connector 15">
              <a:extLst>
                <a:ext uri="{FF2B5EF4-FFF2-40B4-BE49-F238E27FC236}">
                  <a16:creationId xmlns:a16="http://schemas.microsoft.com/office/drawing/2014/main" id="{2FE2C996-C09D-4106-9A2E-E60943438E26}"/>
                </a:ext>
              </a:extLst>
            </p:cNvPr>
            <p:cNvCxnSpPr>
              <a:cxnSpLocks/>
            </p:cNvCxnSpPr>
            <p:nvPr/>
          </p:nvCxnSpPr>
          <p:spPr>
            <a:xfrm>
              <a:off x="989688" y="5674531"/>
              <a:ext cx="8049208"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FE80E0B-C60D-4047-B936-DEF2563A543F}"/>
                </a:ext>
              </a:extLst>
            </p:cNvPr>
            <p:cNvSpPr txBox="1"/>
            <p:nvPr/>
          </p:nvSpPr>
          <p:spPr>
            <a:xfrm>
              <a:off x="86190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sp>
          <p:nvSpPr>
            <p:cNvPr id="18" name="TextBox 17">
              <a:extLst>
                <a:ext uri="{FF2B5EF4-FFF2-40B4-BE49-F238E27FC236}">
                  <a16:creationId xmlns:a16="http://schemas.microsoft.com/office/drawing/2014/main" id="{07EE99A4-A18A-43E8-AE94-B7EC98E7BD11}"/>
                </a:ext>
              </a:extLst>
            </p:cNvPr>
            <p:cNvSpPr txBox="1"/>
            <p:nvPr/>
          </p:nvSpPr>
          <p:spPr>
            <a:xfrm>
              <a:off x="238279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a:t>
              </a:r>
            </a:p>
          </p:txBody>
        </p:sp>
        <p:sp>
          <p:nvSpPr>
            <p:cNvPr id="19" name="TextBox 18">
              <a:extLst>
                <a:ext uri="{FF2B5EF4-FFF2-40B4-BE49-F238E27FC236}">
                  <a16:creationId xmlns:a16="http://schemas.microsoft.com/office/drawing/2014/main" id="{18256FDD-07F0-4F9D-BF0B-9ACD5248B32B}"/>
                </a:ext>
              </a:extLst>
            </p:cNvPr>
            <p:cNvSpPr txBox="1"/>
            <p:nvPr/>
          </p:nvSpPr>
          <p:spPr>
            <a:xfrm>
              <a:off x="3929341"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2</a:t>
              </a:r>
            </a:p>
          </p:txBody>
        </p:sp>
        <p:cxnSp>
          <p:nvCxnSpPr>
            <p:cNvPr id="20" name="Straight Arrow Connector 19">
              <a:extLst>
                <a:ext uri="{FF2B5EF4-FFF2-40B4-BE49-F238E27FC236}">
                  <a16:creationId xmlns:a16="http://schemas.microsoft.com/office/drawing/2014/main" id="{AD7FE70F-4F33-4E7A-972A-B2CC489E27C0}"/>
                </a:ext>
              </a:extLst>
            </p:cNvPr>
            <p:cNvCxnSpPr/>
            <p:nvPr/>
          </p:nvCxnSpPr>
          <p:spPr>
            <a:xfrm>
              <a:off x="1015857"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D046C3-5C7E-4379-9018-B82F7700F5DB}"/>
                </a:ext>
              </a:extLst>
            </p:cNvPr>
            <p:cNvSpPr txBox="1"/>
            <p:nvPr/>
          </p:nvSpPr>
          <p:spPr>
            <a:xfrm>
              <a:off x="712612" y="6206376"/>
              <a:ext cx="76044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10</a:t>
              </a:r>
            </a:p>
          </p:txBody>
        </p:sp>
        <p:cxnSp>
          <p:nvCxnSpPr>
            <p:cNvPr id="22" name="Straight Arrow Connector 21">
              <a:extLst>
                <a:ext uri="{FF2B5EF4-FFF2-40B4-BE49-F238E27FC236}">
                  <a16:creationId xmlns:a16="http://schemas.microsoft.com/office/drawing/2014/main" id="{B7E7CD68-8A05-463F-B4CB-1A2946908E25}"/>
                </a:ext>
              </a:extLst>
            </p:cNvPr>
            <p:cNvCxnSpPr/>
            <p:nvPr/>
          </p:nvCxnSpPr>
          <p:spPr>
            <a:xfrm>
              <a:off x="253674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67B231-7128-4B5E-AEEE-8474388FD693}"/>
                </a:ext>
              </a:extLst>
            </p:cNvPr>
            <p:cNvCxnSpPr/>
            <p:nvPr/>
          </p:nvCxnSpPr>
          <p:spPr>
            <a:xfrm>
              <a:off x="408329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078196-414A-4A40-A7AA-4CD14AA3F83F}"/>
                </a:ext>
              </a:extLst>
            </p:cNvPr>
            <p:cNvCxnSpPr/>
            <p:nvPr/>
          </p:nvCxnSpPr>
          <p:spPr>
            <a:xfrm>
              <a:off x="2536748"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F199C9F-2376-4A2C-9269-134EB4074F60}"/>
                </a:ext>
              </a:extLst>
            </p:cNvPr>
            <p:cNvSpPr txBox="1"/>
            <p:nvPr/>
          </p:nvSpPr>
          <p:spPr>
            <a:xfrm>
              <a:off x="2276775" y="620637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10</a:t>
              </a:r>
            </a:p>
          </p:txBody>
        </p:sp>
        <p:sp>
          <p:nvSpPr>
            <p:cNvPr id="26" name="TextBox 25">
              <a:extLst>
                <a:ext uri="{FF2B5EF4-FFF2-40B4-BE49-F238E27FC236}">
                  <a16:creationId xmlns:a16="http://schemas.microsoft.com/office/drawing/2014/main" id="{7E852837-BF56-4669-8271-1F5436FB0060}"/>
                </a:ext>
              </a:extLst>
            </p:cNvPr>
            <p:cNvSpPr txBox="1"/>
            <p:nvPr/>
          </p:nvSpPr>
          <p:spPr>
            <a:xfrm>
              <a:off x="3857029" y="622115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10</a:t>
              </a:r>
            </a:p>
          </p:txBody>
        </p:sp>
        <p:sp>
          <p:nvSpPr>
            <p:cNvPr id="27" name="TextBox 26">
              <a:extLst>
                <a:ext uri="{FF2B5EF4-FFF2-40B4-BE49-F238E27FC236}">
                  <a16:creationId xmlns:a16="http://schemas.microsoft.com/office/drawing/2014/main" id="{051FEA81-AC1A-4BF4-A4D1-314B65336665}"/>
                </a:ext>
              </a:extLst>
            </p:cNvPr>
            <p:cNvSpPr txBox="1"/>
            <p:nvPr/>
          </p:nvSpPr>
          <p:spPr>
            <a:xfrm>
              <a:off x="2522756"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sp>
          <p:nvSpPr>
            <p:cNvPr id="28" name="TextBox 27">
              <a:extLst>
                <a:ext uri="{FF2B5EF4-FFF2-40B4-BE49-F238E27FC236}">
                  <a16:creationId xmlns:a16="http://schemas.microsoft.com/office/drawing/2014/main" id="{B8DCD11E-335E-47DC-8B68-82F7125224EE}"/>
                </a:ext>
              </a:extLst>
            </p:cNvPr>
            <p:cNvSpPr txBox="1"/>
            <p:nvPr/>
          </p:nvSpPr>
          <p:spPr>
            <a:xfrm>
              <a:off x="516063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3</a:t>
              </a:r>
            </a:p>
          </p:txBody>
        </p:sp>
        <p:sp>
          <p:nvSpPr>
            <p:cNvPr id="29" name="TextBox 28">
              <a:extLst>
                <a:ext uri="{FF2B5EF4-FFF2-40B4-BE49-F238E27FC236}">
                  <a16:creationId xmlns:a16="http://schemas.microsoft.com/office/drawing/2014/main" id="{F258BE85-DBFA-4F91-A1BB-285351CD776C}"/>
                </a:ext>
              </a:extLst>
            </p:cNvPr>
            <p:cNvSpPr txBox="1"/>
            <p:nvPr/>
          </p:nvSpPr>
          <p:spPr>
            <a:xfrm>
              <a:off x="6681524"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a:t>
              </a:r>
            </a:p>
          </p:txBody>
        </p:sp>
        <p:sp>
          <p:nvSpPr>
            <p:cNvPr id="30" name="TextBox 29">
              <a:extLst>
                <a:ext uri="{FF2B5EF4-FFF2-40B4-BE49-F238E27FC236}">
                  <a16:creationId xmlns:a16="http://schemas.microsoft.com/office/drawing/2014/main" id="{BF748470-8CFE-4FD6-9974-61348771A2BB}"/>
                </a:ext>
              </a:extLst>
            </p:cNvPr>
            <p:cNvSpPr txBox="1"/>
            <p:nvPr/>
          </p:nvSpPr>
          <p:spPr>
            <a:xfrm>
              <a:off x="822807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5</a:t>
              </a:r>
            </a:p>
          </p:txBody>
        </p:sp>
        <p:cxnSp>
          <p:nvCxnSpPr>
            <p:cNvPr id="31" name="Straight Arrow Connector 30">
              <a:extLst>
                <a:ext uri="{FF2B5EF4-FFF2-40B4-BE49-F238E27FC236}">
                  <a16:creationId xmlns:a16="http://schemas.microsoft.com/office/drawing/2014/main" id="{F29C311B-6AC8-4F40-958E-2AE2A1B347B1}"/>
                </a:ext>
              </a:extLst>
            </p:cNvPr>
            <p:cNvCxnSpPr/>
            <p:nvPr/>
          </p:nvCxnSpPr>
          <p:spPr>
            <a:xfrm>
              <a:off x="4097290"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C95D88A-DAF8-4B58-A873-35D0CD3D8E83}"/>
                </a:ext>
              </a:extLst>
            </p:cNvPr>
            <p:cNvSpPr txBox="1"/>
            <p:nvPr/>
          </p:nvSpPr>
          <p:spPr>
            <a:xfrm>
              <a:off x="4083298"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cxnSp>
          <p:nvCxnSpPr>
            <p:cNvPr id="33" name="Straight Arrow Connector 32">
              <a:extLst>
                <a:ext uri="{FF2B5EF4-FFF2-40B4-BE49-F238E27FC236}">
                  <a16:creationId xmlns:a16="http://schemas.microsoft.com/office/drawing/2014/main" id="{31ED4A38-AFFE-40D2-959C-A09681B2E839}"/>
                </a:ext>
              </a:extLst>
            </p:cNvPr>
            <p:cNvCxnSpPr/>
            <p:nvPr/>
          </p:nvCxnSpPr>
          <p:spPr>
            <a:xfrm>
              <a:off x="5323132"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1A8F6A2-D384-4D8B-89DF-149FDDFB4977}"/>
                </a:ext>
              </a:extLst>
            </p:cNvPr>
            <p:cNvSpPr txBox="1"/>
            <p:nvPr/>
          </p:nvSpPr>
          <p:spPr>
            <a:xfrm>
              <a:off x="5309140"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cxnSp>
          <p:nvCxnSpPr>
            <p:cNvPr id="35" name="Straight Arrow Connector 34">
              <a:extLst>
                <a:ext uri="{FF2B5EF4-FFF2-40B4-BE49-F238E27FC236}">
                  <a16:creationId xmlns:a16="http://schemas.microsoft.com/office/drawing/2014/main" id="{F0D391DC-9D39-4134-B41F-5C001C08C67A}"/>
                </a:ext>
              </a:extLst>
            </p:cNvPr>
            <p:cNvCxnSpPr/>
            <p:nvPr/>
          </p:nvCxnSpPr>
          <p:spPr>
            <a:xfrm>
              <a:off x="6866135"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CFD6FB-8CBA-41D6-AAD5-3931D539BDF1}"/>
                </a:ext>
              </a:extLst>
            </p:cNvPr>
            <p:cNvSpPr txBox="1"/>
            <p:nvPr/>
          </p:nvSpPr>
          <p:spPr>
            <a:xfrm>
              <a:off x="6852143"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cxnSp>
          <p:nvCxnSpPr>
            <p:cNvPr id="37" name="Straight Arrow Connector 36">
              <a:extLst>
                <a:ext uri="{FF2B5EF4-FFF2-40B4-BE49-F238E27FC236}">
                  <a16:creationId xmlns:a16="http://schemas.microsoft.com/office/drawing/2014/main" id="{668A040E-C746-432D-B6AF-076E3B1D981A}"/>
                </a:ext>
              </a:extLst>
            </p:cNvPr>
            <p:cNvCxnSpPr/>
            <p:nvPr/>
          </p:nvCxnSpPr>
          <p:spPr>
            <a:xfrm>
              <a:off x="8377607"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F8E0F01-E0AF-4281-8980-6B1C820FFDA9}"/>
                </a:ext>
              </a:extLst>
            </p:cNvPr>
            <p:cNvSpPr txBox="1"/>
            <p:nvPr/>
          </p:nvSpPr>
          <p:spPr>
            <a:xfrm>
              <a:off x="8363615"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grpSp>
    </p:spTree>
    <p:extLst>
      <p:ext uri="{BB962C8B-B14F-4D97-AF65-F5344CB8AC3E}">
        <p14:creationId xmlns:p14="http://schemas.microsoft.com/office/powerpoint/2010/main" val="3889009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A3233CE-0590-4267-BDE8-AD5B293C0546}"/>
              </a:ext>
            </a:extLst>
          </p:cNvPr>
          <p:cNvSpPr/>
          <p:nvPr/>
        </p:nvSpPr>
        <p:spPr>
          <a:xfrm>
            <a:off x="6629401" y="3193842"/>
            <a:ext cx="2514600"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372C61D-905A-441F-98AF-6A82124B53FC}"/>
              </a:ext>
            </a:extLst>
          </p:cNvPr>
          <p:cNvSpPr>
            <a:spLocks noGrp="1"/>
          </p:cNvSpPr>
          <p:nvPr>
            <p:ph type="title"/>
          </p:nvPr>
        </p:nvSpPr>
        <p:spPr/>
        <p:txBody>
          <a:bodyPr/>
          <a:lstStyle/>
          <a:p>
            <a:r>
              <a:rPr lang="en-CA" dirty="0"/>
              <a:t>2. Net present value</a:t>
            </a:r>
            <a:br>
              <a:rPr lang="en-CA" dirty="0"/>
            </a:br>
            <a:r>
              <a:rPr lang="en-CA" dirty="0"/>
              <a:t>exercise  with multiple outflows</a:t>
            </a:r>
          </a:p>
        </p:txBody>
      </p:sp>
      <p:grpSp>
        <p:nvGrpSpPr>
          <p:cNvPr id="14" name="Group 13">
            <a:extLst>
              <a:ext uri="{FF2B5EF4-FFF2-40B4-BE49-F238E27FC236}">
                <a16:creationId xmlns:a16="http://schemas.microsoft.com/office/drawing/2014/main" id="{739AC7C3-5E4F-48C9-B686-A744127A66CB}"/>
              </a:ext>
            </a:extLst>
          </p:cNvPr>
          <p:cNvGrpSpPr/>
          <p:nvPr/>
        </p:nvGrpSpPr>
        <p:grpSpPr>
          <a:xfrm>
            <a:off x="366276" y="1797096"/>
            <a:ext cx="8411447" cy="2082077"/>
            <a:chOff x="712612" y="4770630"/>
            <a:chExt cx="8411447" cy="2082077"/>
          </a:xfrm>
        </p:grpSpPr>
        <p:sp>
          <p:nvSpPr>
            <p:cNvPr id="15" name="Rectangle 14">
              <a:extLst>
                <a:ext uri="{FF2B5EF4-FFF2-40B4-BE49-F238E27FC236}">
                  <a16:creationId xmlns:a16="http://schemas.microsoft.com/office/drawing/2014/main" id="{AC3D5FBC-2BFE-427F-BEB2-8931C58AB14A}"/>
                </a:ext>
              </a:extLst>
            </p:cNvPr>
            <p:cNvSpPr/>
            <p:nvPr/>
          </p:nvSpPr>
          <p:spPr>
            <a:xfrm>
              <a:off x="6962486" y="5591503"/>
              <a:ext cx="2076410" cy="1135118"/>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Trebuchet MS"/>
                <a:ea typeface="+mn-ea"/>
                <a:cs typeface="+mn-cs"/>
              </a:endParaRPr>
            </a:p>
          </p:txBody>
        </p:sp>
        <p:cxnSp>
          <p:nvCxnSpPr>
            <p:cNvPr id="16" name="Straight Connector 15">
              <a:extLst>
                <a:ext uri="{FF2B5EF4-FFF2-40B4-BE49-F238E27FC236}">
                  <a16:creationId xmlns:a16="http://schemas.microsoft.com/office/drawing/2014/main" id="{2FE2C996-C09D-4106-9A2E-E60943438E26}"/>
                </a:ext>
              </a:extLst>
            </p:cNvPr>
            <p:cNvCxnSpPr>
              <a:cxnSpLocks/>
            </p:cNvCxnSpPr>
            <p:nvPr/>
          </p:nvCxnSpPr>
          <p:spPr>
            <a:xfrm>
              <a:off x="989688" y="5674531"/>
              <a:ext cx="8049208"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FE80E0B-C60D-4047-B936-DEF2563A543F}"/>
                </a:ext>
              </a:extLst>
            </p:cNvPr>
            <p:cNvSpPr txBox="1"/>
            <p:nvPr/>
          </p:nvSpPr>
          <p:spPr>
            <a:xfrm>
              <a:off x="86190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sp>
          <p:nvSpPr>
            <p:cNvPr id="18" name="TextBox 17">
              <a:extLst>
                <a:ext uri="{FF2B5EF4-FFF2-40B4-BE49-F238E27FC236}">
                  <a16:creationId xmlns:a16="http://schemas.microsoft.com/office/drawing/2014/main" id="{07EE99A4-A18A-43E8-AE94-B7EC98E7BD11}"/>
                </a:ext>
              </a:extLst>
            </p:cNvPr>
            <p:cNvSpPr txBox="1"/>
            <p:nvPr/>
          </p:nvSpPr>
          <p:spPr>
            <a:xfrm>
              <a:off x="238279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a:t>
              </a:r>
            </a:p>
          </p:txBody>
        </p:sp>
        <p:sp>
          <p:nvSpPr>
            <p:cNvPr id="19" name="TextBox 18">
              <a:extLst>
                <a:ext uri="{FF2B5EF4-FFF2-40B4-BE49-F238E27FC236}">
                  <a16:creationId xmlns:a16="http://schemas.microsoft.com/office/drawing/2014/main" id="{18256FDD-07F0-4F9D-BF0B-9ACD5248B32B}"/>
                </a:ext>
              </a:extLst>
            </p:cNvPr>
            <p:cNvSpPr txBox="1"/>
            <p:nvPr/>
          </p:nvSpPr>
          <p:spPr>
            <a:xfrm>
              <a:off x="3929341"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2</a:t>
              </a:r>
            </a:p>
          </p:txBody>
        </p:sp>
        <p:cxnSp>
          <p:nvCxnSpPr>
            <p:cNvPr id="20" name="Straight Arrow Connector 19">
              <a:extLst>
                <a:ext uri="{FF2B5EF4-FFF2-40B4-BE49-F238E27FC236}">
                  <a16:creationId xmlns:a16="http://schemas.microsoft.com/office/drawing/2014/main" id="{AD7FE70F-4F33-4E7A-972A-B2CC489E27C0}"/>
                </a:ext>
              </a:extLst>
            </p:cNvPr>
            <p:cNvCxnSpPr/>
            <p:nvPr/>
          </p:nvCxnSpPr>
          <p:spPr>
            <a:xfrm>
              <a:off x="1015857"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D046C3-5C7E-4379-9018-B82F7700F5DB}"/>
                </a:ext>
              </a:extLst>
            </p:cNvPr>
            <p:cNvSpPr txBox="1"/>
            <p:nvPr/>
          </p:nvSpPr>
          <p:spPr>
            <a:xfrm>
              <a:off x="712612" y="6206376"/>
              <a:ext cx="76044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10</a:t>
              </a:r>
            </a:p>
          </p:txBody>
        </p:sp>
        <p:cxnSp>
          <p:nvCxnSpPr>
            <p:cNvPr id="22" name="Straight Arrow Connector 21">
              <a:extLst>
                <a:ext uri="{FF2B5EF4-FFF2-40B4-BE49-F238E27FC236}">
                  <a16:creationId xmlns:a16="http://schemas.microsoft.com/office/drawing/2014/main" id="{B7E7CD68-8A05-463F-B4CB-1A2946908E25}"/>
                </a:ext>
              </a:extLst>
            </p:cNvPr>
            <p:cNvCxnSpPr/>
            <p:nvPr/>
          </p:nvCxnSpPr>
          <p:spPr>
            <a:xfrm>
              <a:off x="253674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67B231-7128-4B5E-AEEE-8474388FD693}"/>
                </a:ext>
              </a:extLst>
            </p:cNvPr>
            <p:cNvCxnSpPr/>
            <p:nvPr/>
          </p:nvCxnSpPr>
          <p:spPr>
            <a:xfrm>
              <a:off x="408329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078196-414A-4A40-A7AA-4CD14AA3F83F}"/>
                </a:ext>
              </a:extLst>
            </p:cNvPr>
            <p:cNvCxnSpPr/>
            <p:nvPr/>
          </p:nvCxnSpPr>
          <p:spPr>
            <a:xfrm>
              <a:off x="2536748"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F199C9F-2376-4A2C-9269-134EB4074F60}"/>
                </a:ext>
              </a:extLst>
            </p:cNvPr>
            <p:cNvSpPr txBox="1"/>
            <p:nvPr/>
          </p:nvSpPr>
          <p:spPr>
            <a:xfrm>
              <a:off x="2276775" y="620637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10</a:t>
              </a:r>
            </a:p>
          </p:txBody>
        </p:sp>
        <p:sp>
          <p:nvSpPr>
            <p:cNvPr id="26" name="TextBox 25">
              <a:extLst>
                <a:ext uri="{FF2B5EF4-FFF2-40B4-BE49-F238E27FC236}">
                  <a16:creationId xmlns:a16="http://schemas.microsoft.com/office/drawing/2014/main" id="{7E852837-BF56-4669-8271-1F5436FB0060}"/>
                </a:ext>
              </a:extLst>
            </p:cNvPr>
            <p:cNvSpPr txBox="1"/>
            <p:nvPr/>
          </p:nvSpPr>
          <p:spPr>
            <a:xfrm>
              <a:off x="3857029" y="622115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10</a:t>
              </a:r>
            </a:p>
          </p:txBody>
        </p:sp>
        <p:sp>
          <p:nvSpPr>
            <p:cNvPr id="27" name="TextBox 26">
              <a:extLst>
                <a:ext uri="{FF2B5EF4-FFF2-40B4-BE49-F238E27FC236}">
                  <a16:creationId xmlns:a16="http://schemas.microsoft.com/office/drawing/2014/main" id="{051FEA81-AC1A-4BF4-A4D1-314B65336665}"/>
                </a:ext>
              </a:extLst>
            </p:cNvPr>
            <p:cNvSpPr txBox="1"/>
            <p:nvPr/>
          </p:nvSpPr>
          <p:spPr>
            <a:xfrm>
              <a:off x="2522756"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sp>
          <p:nvSpPr>
            <p:cNvPr id="28" name="TextBox 27">
              <a:extLst>
                <a:ext uri="{FF2B5EF4-FFF2-40B4-BE49-F238E27FC236}">
                  <a16:creationId xmlns:a16="http://schemas.microsoft.com/office/drawing/2014/main" id="{B8DCD11E-335E-47DC-8B68-82F7125224EE}"/>
                </a:ext>
              </a:extLst>
            </p:cNvPr>
            <p:cNvSpPr txBox="1"/>
            <p:nvPr/>
          </p:nvSpPr>
          <p:spPr>
            <a:xfrm>
              <a:off x="516063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3</a:t>
              </a:r>
            </a:p>
          </p:txBody>
        </p:sp>
        <p:sp>
          <p:nvSpPr>
            <p:cNvPr id="29" name="TextBox 28">
              <a:extLst>
                <a:ext uri="{FF2B5EF4-FFF2-40B4-BE49-F238E27FC236}">
                  <a16:creationId xmlns:a16="http://schemas.microsoft.com/office/drawing/2014/main" id="{F258BE85-DBFA-4F91-A1BB-285351CD776C}"/>
                </a:ext>
              </a:extLst>
            </p:cNvPr>
            <p:cNvSpPr txBox="1"/>
            <p:nvPr/>
          </p:nvSpPr>
          <p:spPr>
            <a:xfrm>
              <a:off x="6681524"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a:t>
              </a:r>
            </a:p>
          </p:txBody>
        </p:sp>
        <p:sp>
          <p:nvSpPr>
            <p:cNvPr id="30" name="TextBox 29">
              <a:extLst>
                <a:ext uri="{FF2B5EF4-FFF2-40B4-BE49-F238E27FC236}">
                  <a16:creationId xmlns:a16="http://schemas.microsoft.com/office/drawing/2014/main" id="{BF748470-8CFE-4FD6-9974-61348771A2BB}"/>
                </a:ext>
              </a:extLst>
            </p:cNvPr>
            <p:cNvSpPr txBox="1"/>
            <p:nvPr/>
          </p:nvSpPr>
          <p:spPr>
            <a:xfrm>
              <a:off x="822807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5</a:t>
              </a:r>
            </a:p>
          </p:txBody>
        </p:sp>
        <p:cxnSp>
          <p:nvCxnSpPr>
            <p:cNvPr id="31" name="Straight Arrow Connector 30">
              <a:extLst>
                <a:ext uri="{FF2B5EF4-FFF2-40B4-BE49-F238E27FC236}">
                  <a16:creationId xmlns:a16="http://schemas.microsoft.com/office/drawing/2014/main" id="{F29C311B-6AC8-4F40-958E-2AE2A1B347B1}"/>
                </a:ext>
              </a:extLst>
            </p:cNvPr>
            <p:cNvCxnSpPr/>
            <p:nvPr/>
          </p:nvCxnSpPr>
          <p:spPr>
            <a:xfrm>
              <a:off x="4097290"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C95D88A-DAF8-4B58-A873-35D0CD3D8E83}"/>
                </a:ext>
              </a:extLst>
            </p:cNvPr>
            <p:cNvSpPr txBox="1"/>
            <p:nvPr/>
          </p:nvSpPr>
          <p:spPr>
            <a:xfrm>
              <a:off x="4083298"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cxnSp>
          <p:nvCxnSpPr>
            <p:cNvPr id="33" name="Straight Arrow Connector 32">
              <a:extLst>
                <a:ext uri="{FF2B5EF4-FFF2-40B4-BE49-F238E27FC236}">
                  <a16:creationId xmlns:a16="http://schemas.microsoft.com/office/drawing/2014/main" id="{31ED4A38-AFFE-40D2-959C-A09681B2E839}"/>
                </a:ext>
              </a:extLst>
            </p:cNvPr>
            <p:cNvCxnSpPr/>
            <p:nvPr/>
          </p:nvCxnSpPr>
          <p:spPr>
            <a:xfrm>
              <a:off x="5323132"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1A8F6A2-D384-4D8B-89DF-149FDDFB4977}"/>
                </a:ext>
              </a:extLst>
            </p:cNvPr>
            <p:cNvSpPr txBox="1"/>
            <p:nvPr/>
          </p:nvSpPr>
          <p:spPr>
            <a:xfrm>
              <a:off x="5309140"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cxnSp>
          <p:nvCxnSpPr>
            <p:cNvPr id="35" name="Straight Arrow Connector 34">
              <a:extLst>
                <a:ext uri="{FF2B5EF4-FFF2-40B4-BE49-F238E27FC236}">
                  <a16:creationId xmlns:a16="http://schemas.microsoft.com/office/drawing/2014/main" id="{F0D391DC-9D39-4134-B41F-5C001C08C67A}"/>
                </a:ext>
              </a:extLst>
            </p:cNvPr>
            <p:cNvCxnSpPr/>
            <p:nvPr/>
          </p:nvCxnSpPr>
          <p:spPr>
            <a:xfrm>
              <a:off x="6866135"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CFD6FB-8CBA-41D6-AAD5-3931D539BDF1}"/>
                </a:ext>
              </a:extLst>
            </p:cNvPr>
            <p:cNvSpPr txBox="1"/>
            <p:nvPr/>
          </p:nvSpPr>
          <p:spPr>
            <a:xfrm>
              <a:off x="6852143"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cxnSp>
          <p:nvCxnSpPr>
            <p:cNvPr id="37" name="Straight Arrow Connector 36">
              <a:extLst>
                <a:ext uri="{FF2B5EF4-FFF2-40B4-BE49-F238E27FC236}">
                  <a16:creationId xmlns:a16="http://schemas.microsoft.com/office/drawing/2014/main" id="{668A040E-C746-432D-B6AF-076E3B1D981A}"/>
                </a:ext>
              </a:extLst>
            </p:cNvPr>
            <p:cNvCxnSpPr/>
            <p:nvPr/>
          </p:nvCxnSpPr>
          <p:spPr>
            <a:xfrm>
              <a:off x="8377607"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F8E0F01-E0AF-4281-8980-6B1C820FFDA9}"/>
                </a:ext>
              </a:extLst>
            </p:cNvPr>
            <p:cNvSpPr txBox="1"/>
            <p:nvPr/>
          </p:nvSpPr>
          <p:spPr>
            <a:xfrm>
              <a:off x="8363615"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grpSp>
      <p:sp>
        <p:nvSpPr>
          <p:cNvPr id="4" name="TextBox 3">
            <a:extLst>
              <a:ext uri="{FF2B5EF4-FFF2-40B4-BE49-F238E27FC236}">
                <a16:creationId xmlns:a16="http://schemas.microsoft.com/office/drawing/2014/main" id="{9E218903-C5C3-4608-B5FF-CB0149CE7493}"/>
              </a:ext>
            </a:extLst>
          </p:cNvPr>
          <p:cNvSpPr txBox="1"/>
          <p:nvPr/>
        </p:nvSpPr>
        <p:spPr>
          <a:xfrm>
            <a:off x="6519799" y="3193842"/>
            <a:ext cx="1266742" cy="369332"/>
          </a:xfrm>
          <a:prstGeom prst="rect">
            <a:avLst/>
          </a:prstGeom>
          <a:noFill/>
        </p:spPr>
        <p:txBody>
          <a:bodyPr wrap="square" rtlCol="0">
            <a:spAutoFit/>
          </a:bodyPr>
          <a:lstStyle/>
          <a:p>
            <a:r>
              <a:rPr lang="en-CA" dirty="0"/>
              <a:t>r=4.5%</a:t>
            </a:r>
          </a:p>
        </p:txBody>
      </p:sp>
      <p:sp>
        <p:nvSpPr>
          <p:cNvPr id="39" name="TextBox 38">
            <a:extLst>
              <a:ext uri="{FF2B5EF4-FFF2-40B4-BE49-F238E27FC236}">
                <a16:creationId xmlns:a16="http://schemas.microsoft.com/office/drawing/2014/main" id="{6A65B48C-A85D-4D06-BFA8-06B6284078E4}"/>
              </a:ext>
            </a:extLst>
          </p:cNvPr>
          <p:cNvSpPr txBox="1"/>
          <p:nvPr/>
        </p:nvSpPr>
        <p:spPr>
          <a:xfrm>
            <a:off x="341236" y="3934255"/>
            <a:ext cx="8461527" cy="830997"/>
          </a:xfrm>
          <a:prstGeom prst="rect">
            <a:avLst/>
          </a:prstGeom>
          <a:solidFill>
            <a:schemeClr val="accent5">
              <a:lumMod val="20000"/>
              <a:lumOff val="80000"/>
            </a:schemeClr>
          </a:solidFill>
          <a:ln>
            <a:solidFill>
              <a:schemeClr val="accent1">
                <a:shade val="50000"/>
              </a:schemeClr>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NPV	=	-130	+	</a:t>
            </a:r>
            <a:r>
              <a:rPr kumimoji="0" lang="en-CA" sz="1600" b="0" i="0" u="sng" strike="noStrike" kern="1200" cap="none" spc="0" normalizeH="0" baseline="0" noProof="0" dirty="0">
                <a:ln>
                  <a:noFill/>
                </a:ln>
                <a:solidFill>
                  <a:prstClr val="black"/>
                </a:solidFill>
                <a:effectLst/>
                <a:uLnTx/>
                <a:uFillTx/>
                <a:latin typeface="Gill Sans MT" panose="020B0502020104020203"/>
                <a:ea typeface="+mn-ea"/>
                <a:cs typeface="+mn-cs"/>
              </a:rPr>
              <a:t>45-10</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	</a:t>
            </a:r>
            <a:r>
              <a:rPr kumimoji="0" lang="en-CA" sz="1600" b="0" i="0" u="sng" strike="noStrike" kern="1200" cap="none" spc="0" normalizeH="0" baseline="0" noProof="0" dirty="0">
                <a:ln>
                  <a:noFill/>
                </a:ln>
                <a:solidFill>
                  <a:prstClr val="black"/>
                </a:solidFill>
                <a:effectLst/>
                <a:uLnTx/>
                <a:uFillTx/>
                <a:latin typeface="Gill Sans MT" panose="020B0502020104020203"/>
                <a:ea typeface="+mn-ea"/>
                <a:cs typeface="+mn-cs"/>
              </a:rPr>
              <a:t>45 – 10</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       </a:t>
            </a:r>
            <a:r>
              <a:rPr kumimoji="0" lang="en-CA" sz="1600" b="0" i="0" u="sng" strike="noStrike" kern="1200" cap="none" spc="0" normalizeH="0" baseline="0" noProof="0" dirty="0">
                <a:ln>
                  <a:noFill/>
                </a:ln>
                <a:solidFill>
                  <a:prstClr val="black"/>
                </a:solidFill>
                <a:effectLst/>
                <a:uLnTx/>
                <a:uFillTx/>
                <a:latin typeface="Gill Sans MT" panose="020B0502020104020203"/>
                <a:ea typeface="+mn-ea"/>
                <a:cs typeface="+mn-cs"/>
              </a:rPr>
              <a:t>45</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  	</a:t>
            </a:r>
            <a:r>
              <a:rPr kumimoji="0" lang="en-CA" sz="1600" b="0" i="0" u="sng" strike="noStrike" kern="1200" cap="none" spc="0" normalizeH="0" baseline="0" noProof="0" dirty="0">
                <a:ln>
                  <a:noFill/>
                </a:ln>
                <a:solidFill>
                  <a:prstClr val="black"/>
                </a:solidFill>
                <a:effectLst/>
                <a:uLnTx/>
                <a:uFillTx/>
                <a:latin typeface="Gill Sans MT" panose="020B0502020104020203"/>
                <a:ea typeface="+mn-ea"/>
                <a:cs typeface="+mn-cs"/>
              </a:rPr>
              <a:t>45  </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      </a:t>
            </a:r>
            <a:r>
              <a:rPr kumimoji="0" lang="en-CA" sz="1600" b="0" i="0" u="sng" strike="noStrike" kern="1200" cap="none" spc="0" normalizeH="0" baseline="0" noProof="0" dirty="0">
                <a:ln>
                  <a:noFill/>
                </a:ln>
                <a:solidFill>
                  <a:prstClr val="black"/>
                </a:solidFill>
                <a:effectLst/>
                <a:uLnTx/>
                <a:uFillTx/>
                <a:latin typeface="Gill Sans MT" panose="020B0502020104020203"/>
                <a:ea typeface="+mn-ea"/>
                <a:cs typeface="+mn-cs"/>
              </a:rPr>
              <a:t>45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(1+0.045)</a:t>
            </a:r>
            <a:r>
              <a:rPr kumimoji="0" lang="en-CA" sz="1600" b="0" i="0" u="none" strike="noStrike" kern="1200" cap="none" spc="0" normalizeH="0" baseline="30000" noProof="0" dirty="0">
                <a:ln>
                  <a:noFill/>
                </a:ln>
                <a:solidFill>
                  <a:prstClr val="black"/>
                </a:solidFill>
                <a:effectLst/>
                <a:uLnTx/>
                <a:uFillTx/>
                <a:latin typeface="Gill Sans MT" panose="020B0502020104020203"/>
                <a:ea typeface="+mn-ea"/>
                <a:cs typeface="+mn-cs"/>
              </a:rPr>
              <a:t>1</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(1+0.045)</a:t>
            </a:r>
            <a:r>
              <a:rPr kumimoji="0" lang="en-CA" sz="1600" b="0" i="0" u="none" strike="noStrike" kern="1200" cap="none" spc="0" normalizeH="0" baseline="30000" noProof="0" dirty="0">
                <a:ln>
                  <a:noFill/>
                </a:ln>
                <a:solidFill>
                  <a:prstClr val="black"/>
                </a:solidFill>
                <a:effectLst/>
                <a:uLnTx/>
                <a:uFillTx/>
                <a:latin typeface="Gill Sans MT" panose="020B0502020104020203"/>
                <a:ea typeface="+mn-ea"/>
                <a:cs typeface="+mn-cs"/>
              </a:rPr>
              <a:t>2      </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(1+0.045)</a:t>
            </a:r>
            <a:r>
              <a:rPr kumimoji="0" lang="en-CA" sz="1600" b="0" i="0" u="none" strike="noStrike" kern="1200" cap="none" spc="0" normalizeH="0" baseline="30000" noProof="0" dirty="0">
                <a:ln>
                  <a:noFill/>
                </a:ln>
                <a:solidFill>
                  <a:prstClr val="black"/>
                </a:solidFill>
                <a:effectLst/>
                <a:uLnTx/>
                <a:uFillTx/>
                <a:latin typeface="Gill Sans MT" panose="020B0502020104020203"/>
                <a:ea typeface="+mn-ea"/>
                <a:cs typeface="+mn-cs"/>
              </a:rPr>
              <a:t>3</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(1+0.045)</a:t>
            </a:r>
            <a:r>
              <a:rPr kumimoji="0" lang="en-CA" sz="1600" b="0" i="0" u="none" strike="noStrike" kern="1200" cap="none" spc="0" normalizeH="0" baseline="30000" noProof="0" dirty="0">
                <a:ln>
                  <a:noFill/>
                </a:ln>
                <a:solidFill>
                  <a:prstClr val="black"/>
                </a:solidFill>
                <a:effectLst/>
                <a:uLnTx/>
                <a:uFillTx/>
                <a:latin typeface="Gill Sans MT" panose="020B0502020104020203"/>
                <a:ea typeface="+mn-ea"/>
                <a:cs typeface="+mn-cs"/>
              </a:rPr>
              <a:t>4      </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(1+0.045)</a:t>
            </a:r>
            <a:r>
              <a:rPr kumimoji="0" lang="en-CA" sz="1600" b="0" i="0" u="none" strike="noStrike" kern="1200" cap="none" spc="0" normalizeH="0" baseline="30000" noProof="0" dirty="0">
                <a:ln>
                  <a:noFill/>
                </a:ln>
                <a:solidFill>
                  <a:prstClr val="black"/>
                </a:solidFill>
                <a:effectLst/>
                <a:uLnTx/>
                <a:uFillTx/>
                <a:latin typeface="Gill Sans MT" panose="020B0502020104020203"/>
                <a:ea typeface="+mn-ea"/>
                <a:cs typeface="+mn-cs"/>
              </a:rPr>
              <a:t>5 </a:t>
            </a:r>
            <a:endPar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	=</a:t>
            </a:r>
            <a:r>
              <a:rPr kumimoji="0" lang="en-CA" sz="1600" b="0" i="0" u="none" strike="noStrike" kern="1200" cap="none" spc="0" normalizeH="0" noProof="0" dirty="0">
                <a:ln>
                  <a:noFill/>
                </a:ln>
                <a:solidFill>
                  <a:prstClr val="black"/>
                </a:solidFill>
                <a:effectLst/>
                <a:uLnTx/>
                <a:uFillTx/>
                <a:latin typeface="Gill Sans MT" panose="020B0502020104020203"/>
                <a:ea typeface="+mn-ea"/>
                <a:cs typeface="+mn-cs"/>
              </a:rPr>
              <a:t> </a:t>
            </a:r>
            <a:r>
              <a:rPr kumimoji="0" lang="en-CA" sz="1600" b="0" i="0" u="none" strike="noStrike" kern="1200" cap="none" spc="0" normalizeH="0" baseline="0" noProof="0" dirty="0">
                <a:ln>
                  <a:noFill/>
                </a:ln>
                <a:solidFill>
                  <a:prstClr val="black"/>
                </a:solidFill>
                <a:effectLst/>
                <a:uLnTx/>
                <a:uFillTx/>
                <a:latin typeface="Gill Sans MT" panose="020B0502020104020203"/>
                <a:ea typeface="+mn-ea"/>
                <a:cs typeface="+mn-cs"/>
              </a:rPr>
              <a:t>48.82228 =&gt; $48,822.28 &gt;0 therefore, satisfies minimum return on investment requirement.</a:t>
            </a:r>
          </a:p>
        </p:txBody>
      </p:sp>
      <p:sp>
        <p:nvSpPr>
          <p:cNvPr id="43" name="Rectangle 42">
            <a:extLst>
              <a:ext uri="{FF2B5EF4-FFF2-40B4-BE49-F238E27FC236}">
                <a16:creationId xmlns:a16="http://schemas.microsoft.com/office/drawing/2014/main" id="{9C55A1DA-1044-4E50-A33A-51BB820FD301}"/>
              </a:ext>
            </a:extLst>
          </p:cNvPr>
          <p:cNvSpPr/>
          <p:nvPr/>
        </p:nvSpPr>
        <p:spPr>
          <a:xfrm>
            <a:off x="6583443" y="6264402"/>
            <a:ext cx="2514600"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a:extLst>
              <a:ext uri="{FF2B5EF4-FFF2-40B4-BE49-F238E27FC236}">
                <a16:creationId xmlns:a16="http://schemas.microsoft.com/office/drawing/2014/main" id="{2ECED605-89EC-4368-8AD3-80A34CE7E756}"/>
              </a:ext>
            </a:extLst>
          </p:cNvPr>
          <p:cNvSpPr txBox="1"/>
          <p:nvPr/>
        </p:nvSpPr>
        <p:spPr>
          <a:xfrm>
            <a:off x="266643" y="4814112"/>
            <a:ext cx="8461526"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Even though we</a:t>
            </a:r>
            <a:r>
              <a:rPr kumimoji="0" lang="en-CA" sz="1800" b="0" i="0" u="none" strike="noStrike" kern="1200" cap="none" spc="0" normalizeH="0" noProof="0" dirty="0">
                <a:ln>
                  <a:noFill/>
                </a:ln>
                <a:solidFill>
                  <a:prstClr val="black"/>
                </a:solidFill>
                <a:effectLst/>
                <a:uLnTx/>
                <a:uFillTx/>
                <a:latin typeface="Trebuchet MS"/>
                <a:ea typeface="+mn-ea"/>
                <a:cs typeface="+mn-cs"/>
              </a:rPr>
              <a:t> have multiple years of cash outflows, we can use the simple payback period formula because the cash inflows are identical.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Payback period = </a:t>
            </a:r>
            <a:r>
              <a:rPr kumimoji="0" lang="en-CA" sz="1800" b="0" i="0" u="sng" strike="noStrike" kern="1200" cap="none" spc="0" normalizeH="0" baseline="0" noProof="0" dirty="0">
                <a:ln>
                  <a:noFill/>
                </a:ln>
                <a:solidFill>
                  <a:prstClr val="black"/>
                </a:solidFill>
                <a:effectLst/>
                <a:uLnTx/>
                <a:uFillTx/>
                <a:latin typeface="Trebuchet MS"/>
                <a:ea typeface="+mn-ea"/>
                <a:cs typeface="+mn-cs"/>
              </a:rPr>
              <a:t>(</a:t>
            </a:r>
            <a:r>
              <a:rPr kumimoji="0" lang="en-CA" sz="1800" b="0" i="0" strike="noStrike" kern="1200" cap="none" spc="0" normalizeH="0" baseline="0" noProof="0" dirty="0">
                <a:ln>
                  <a:noFill/>
                </a:ln>
                <a:solidFill>
                  <a:prstClr val="black"/>
                </a:solidFill>
                <a:effectLst/>
                <a:uLnTx/>
                <a:uFillTx/>
                <a:latin typeface="Trebuchet MS"/>
                <a:ea typeface="+mn-ea"/>
                <a:cs typeface="+mn-cs"/>
              </a:rPr>
              <a:t>investment)/</a:t>
            </a:r>
            <a:r>
              <a:rPr kumimoji="0" lang="en-CA" sz="1800" b="0" i="0" u="none" strike="noStrike" kern="1200" cap="none" spc="0" normalizeH="0" baseline="0" noProof="0" dirty="0">
                <a:ln>
                  <a:noFill/>
                </a:ln>
                <a:solidFill>
                  <a:prstClr val="black"/>
                </a:solidFill>
                <a:effectLst/>
                <a:uLnTx/>
                <a:uFillTx/>
                <a:latin typeface="Trebuchet MS"/>
                <a:ea typeface="+mn-ea"/>
                <a:cs typeface="+mn-cs"/>
              </a:rPr>
              <a:t>(annual</a:t>
            </a:r>
            <a:r>
              <a:rPr kumimoji="0" lang="en-CA" sz="1800" b="0" i="0" u="none" strike="noStrike" kern="1200" cap="none" spc="0" normalizeH="0" noProof="0" dirty="0">
                <a:ln>
                  <a:noFill/>
                </a:ln>
                <a:solidFill>
                  <a:prstClr val="black"/>
                </a:solidFill>
                <a:effectLst/>
                <a:uLnTx/>
                <a:uFillTx/>
                <a:latin typeface="Trebuchet MS"/>
                <a:ea typeface="+mn-ea"/>
                <a:cs typeface="+mn-cs"/>
              </a:rPr>
              <a:t> </a:t>
            </a:r>
            <a:r>
              <a:rPr kumimoji="0" lang="en-CA" sz="1800" b="0" i="0" u="none" strike="noStrike" kern="1200" cap="none" spc="0" normalizeH="0" baseline="0" noProof="0" dirty="0">
                <a:ln>
                  <a:noFill/>
                </a:ln>
                <a:solidFill>
                  <a:prstClr val="black"/>
                </a:solidFill>
                <a:effectLst/>
                <a:uLnTx/>
                <a:uFillTx/>
                <a:latin typeface="Trebuchet MS"/>
                <a:ea typeface="+mn-ea"/>
                <a:cs typeface="+mn-cs"/>
              </a:rPr>
              <a:t>payback)</a:t>
            </a:r>
            <a:r>
              <a:rPr kumimoji="0" lang="en-CA" sz="1800" b="0" i="0" u="none" strike="noStrike" kern="1200" cap="none" spc="0" normalizeH="0" noProof="0" dirty="0">
                <a:ln>
                  <a:noFill/>
                </a:ln>
                <a:solidFill>
                  <a:prstClr val="black"/>
                </a:solidFill>
                <a:effectLst/>
                <a:uLnTx/>
                <a:uFillTx/>
                <a:latin typeface="Trebuchet MS"/>
                <a:ea typeface="+mn-ea"/>
                <a:cs typeface="+mn-cs"/>
              </a:rPr>
              <a:t> </a:t>
            </a:r>
            <a:r>
              <a:rPr kumimoji="0" lang="en-CA" sz="1800" b="0" i="0" u="none" strike="noStrike" kern="1200" cap="none" spc="0" normalizeH="0" baseline="0" noProof="0" dirty="0">
                <a:ln>
                  <a:noFill/>
                </a:ln>
                <a:solidFill>
                  <a:prstClr val="black"/>
                </a:solidFill>
                <a:effectLst/>
                <a:uLnTx/>
                <a:uFillTx/>
                <a:latin typeface="Trebuchet MS"/>
                <a:ea typeface="+mn-ea"/>
                <a:cs typeface="+mn-cs"/>
              </a:rPr>
              <a:t>= </a:t>
            </a:r>
            <a:r>
              <a:rPr kumimoji="0" lang="en-CA" sz="1800" b="0" i="0" strike="noStrike" kern="1200" cap="none" spc="0" normalizeH="0" baseline="0" noProof="0" dirty="0">
                <a:ln>
                  <a:noFill/>
                </a:ln>
                <a:solidFill>
                  <a:prstClr val="black"/>
                </a:solidFill>
                <a:effectLst/>
                <a:uLnTx/>
                <a:uFillTx/>
                <a:latin typeface="Trebuchet MS"/>
                <a:ea typeface="+mn-ea"/>
                <a:cs typeface="+mn-cs"/>
              </a:rPr>
              <a:t>(120+30)/45 = 3.33</a:t>
            </a:r>
            <a:r>
              <a:rPr kumimoji="0" lang="en-CA" sz="1800" b="0" i="0" strike="noStrike" kern="1200" cap="none" spc="0" normalizeH="0" baseline="0" noProof="0" dirty="0">
                <a:ln>
                  <a:noFill/>
                </a:ln>
                <a:solidFill>
                  <a:prstClr val="black"/>
                </a:solidFill>
                <a:effectLst/>
                <a:uLnTx/>
                <a:uFillTx/>
                <a:latin typeface="Trebuchet MS"/>
              </a:rPr>
              <a:t> years</a:t>
            </a: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We could also use the cumulative cashflow and interpolation. After 3 years the cumulative cashflow is -15, so we would need 15 out of the 45 in year 4 to get to zero, or 1/3 of year 4.  So the payback period would be 3.33 years.</a:t>
            </a:r>
            <a:endParaRPr kumimoji="0" lang="en-CA" sz="1800" b="0" i="0" u="sng" strike="noStrike" kern="1200" cap="none" spc="0" normalizeH="0" baseline="0" noProof="0" dirty="0">
              <a:ln>
                <a:noFill/>
              </a:ln>
              <a:solidFill>
                <a:prstClr val="black"/>
              </a:solidFill>
              <a:effectLst/>
              <a:uLnTx/>
              <a:uFillTx/>
              <a:latin typeface="Trebuchet MS"/>
              <a:ea typeface="+mn-ea"/>
              <a:cs typeface="+mn-cs"/>
            </a:endParaRPr>
          </a:p>
        </p:txBody>
      </p:sp>
    </p:spTree>
    <p:extLst>
      <p:ext uri="{BB962C8B-B14F-4D97-AF65-F5344CB8AC3E}">
        <p14:creationId xmlns:p14="http://schemas.microsoft.com/office/powerpoint/2010/main" val="94264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C61D-905A-441F-98AF-6A82124B53FC}"/>
              </a:ext>
            </a:extLst>
          </p:cNvPr>
          <p:cNvSpPr>
            <a:spLocks noGrp="1"/>
          </p:cNvSpPr>
          <p:nvPr>
            <p:ph type="title"/>
          </p:nvPr>
        </p:nvSpPr>
        <p:spPr/>
        <p:txBody>
          <a:bodyPr/>
          <a:lstStyle/>
          <a:p>
            <a:r>
              <a:rPr lang="en-CA" dirty="0"/>
              <a:t>2. Net present value</a:t>
            </a:r>
            <a:br>
              <a:rPr lang="en-CA" dirty="0"/>
            </a:br>
            <a:r>
              <a:rPr lang="en-CA" dirty="0"/>
              <a:t>exercise  with multiple outflows</a:t>
            </a:r>
          </a:p>
        </p:txBody>
      </p:sp>
      <p:sp>
        <p:nvSpPr>
          <p:cNvPr id="39" name="TextBox 38">
            <a:extLst>
              <a:ext uri="{FF2B5EF4-FFF2-40B4-BE49-F238E27FC236}">
                <a16:creationId xmlns:a16="http://schemas.microsoft.com/office/drawing/2014/main" id="{6A65B48C-A85D-4D06-BFA8-06B6284078E4}"/>
              </a:ext>
            </a:extLst>
          </p:cNvPr>
          <p:cNvSpPr txBox="1"/>
          <p:nvPr/>
        </p:nvSpPr>
        <p:spPr>
          <a:xfrm>
            <a:off x="201164" y="1922727"/>
            <a:ext cx="2661306" cy="1323439"/>
          </a:xfrm>
          <a:prstGeom prst="rect">
            <a:avLst/>
          </a:prstGeom>
          <a:solidFill>
            <a:schemeClr val="accent5">
              <a:lumMod val="20000"/>
              <a:lumOff val="80000"/>
            </a:schemeClr>
          </a:solidFill>
          <a:ln>
            <a:solidFill>
              <a:schemeClr val="accent1">
                <a:shade val="50000"/>
              </a:schemeClr>
            </a:solidFill>
          </a:ln>
        </p:spPr>
        <p:txBody>
          <a:bodyPr wrap="square" rtlCol="0">
            <a:spAutoFit/>
          </a:bodyPr>
          <a:lstStyle/>
          <a:p>
            <a:pPr lvl="0">
              <a:defRPr/>
            </a:pPr>
            <a:r>
              <a:rPr lang="en-CA" sz="1600" dirty="0">
                <a:solidFill>
                  <a:prstClr val="black"/>
                </a:solidFill>
              </a:rPr>
              <a:t>Let’s try calculating NPV </a:t>
            </a:r>
            <a:r>
              <a:rPr lang="en-CA" sz="1600" b="1" dirty="0">
                <a:solidFill>
                  <a:prstClr val="black"/>
                </a:solidFill>
              </a:rPr>
              <a:t>using Excel </a:t>
            </a:r>
            <a:r>
              <a:rPr lang="en-CA" sz="1600" dirty="0">
                <a:solidFill>
                  <a:prstClr val="black"/>
                </a:solidFill>
              </a:rPr>
              <a:t>and the NPV formula.  Use the screenshot below to build an Excel file, Column B is already done.</a:t>
            </a:r>
          </a:p>
        </p:txBody>
      </p:sp>
      <p:sp>
        <p:nvSpPr>
          <p:cNvPr id="43" name="Rectangle 42">
            <a:extLst>
              <a:ext uri="{FF2B5EF4-FFF2-40B4-BE49-F238E27FC236}">
                <a16:creationId xmlns:a16="http://schemas.microsoft.com/office/drawing/2014/main" id="{BF26B79D-A045-4426-B35B-F3AE1943DE64}"/>
              </a:ext>
            </a:extLst>
          </p:cNvPr>
          <p:cNvSpPr/>
          <p:nvPr/>
        </p:nvSpPr>
        <p:spPr>
          <a:xfrm>
            <a:off x="6623199" y="6264402"/>
            <a:ext cx="2514600"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EF77C25B-2F07-4A88-B06E-1A99C5A1DD0A}"/>
              </a:ext>
            </a:extLst>
          </p:cNvPr>
          <p:cNvPicPr>
            <a:picLocks noChangeAspect="1"/>
          </p:cNvPicPr>
          <p:nvPr/>
        </p:nvPicPr>
        <p:blipFill>
          <a:blip r:embed="rId2"/>
          <a:stretch>
            <a:fillRect/>
          </a:stretch>
        </p:blipFill>
        <p:spPr>
          <a:xfrm>
            <a:off x="201163" y="3843323"/>
            <a:ext cx="8741672" cy="2891275"/>
          </a:xfrm>
          <a:prstGeom prst="rect">
            <a:avLst/>
          </a:prstGeom>
        </p:spPr>
      </p:pic>
      <p:pic>
        <p:nvPicPr>
          <p:cNvPr id="5" name="Picture 4">
            <a:extLst>
              <a:ext uri="{FF2B5EF4-FFF2-40B4-BE49-F238E27FC236}">
                <a16:creationId xmlns:a16="http://schemas.microsoft.com/office/drawing/2014/main" id="{1CC3FC36-4F2F-4F0D-B5A7-93ECF4BFF912}"/>
              </a:ext>
            </a:extLst>
          </p:cNvPr>
          <p:cNvPicPr>
            <a:picLocks noChangeAspect="1"/>
          </p:cNvPicPr>
          <p:nvPr/>
        </p:nvPicPr>
        <p:blipFill>
          <a:blip r:embed="rId3"/>
          <a:stretch>
            <a:fillRect/>
          </a:stretch>
        </p:blipFill>
        <p:spPr>
          <a:xfrm>
            <a:off x="3088414" y="1739349"/>
            <a:ext cx="6049385" cy="1512346"/>
          </a:xfrm>
          <a:prstGeom prst="rect">
            <a:avLst/>
          </a:prstGeom>
        </p:spPr>
      </p:pic>
      <p:sp>
        <p:nvSpPr>
          <p:cNvPr id="45" name="TextBox 44">
            <a:extLst>
              <a:ext uri="{FF2B5EF4-FFF2-40B4-BE49-F238E27FC236}">
                <a16:creationId xmlns:a16="http://schemas.microsoft.com/office/drawing/2014/main" id="{5009B68F-0ABE-439D-A27C-C0848F059562}"/>
              </a:ext>
            </a:extLst>
          </p:cNvPr>
          <p:cNvSpPr txBox="1"/>
          <p:nvPr/>
        </p:nvSpPr>
        <p:spPr>
          <a:xfrm>
            <a:off x="201163" y="3254820"/>
            <a:ext cx="8741673" cy="584775"/>
          </a:xfrm>
          <a:prstGeom prst="rect">
            <a:avLst/>
          </a:prstGeom>
          <a:solidFill>
            <a:schemeClr val="accent5">
              <a:lumMod val="20000"/>
              <a:lumOff val="80000"/>
            </a:schemeClr>
          </a:solidFill>
          <a:ln>
            <a:solidFill>
              <a:schemeClr val="accent1">
                <a:shade val="50000"/>
              </a:schemeClr>
            </a:solidFill>
          </a:ln>
        </p:spPr>
        <p:txBody>
          <a:bodyPr wrap="square" rtlCol="0">
            <a:spAutoFit/>
          </a:bodyPr>
          <a:lstStyle/>
          <a:p>
            <a:pPr lvl="0">
              <a:defRPr/>
            </a:pPr>
            <a:r>
              <a:rPr lang="en-CA" sz="1600" dirty="0">
                <a:solidFill>
                  <a:prstClr val="black"/>
                </a:solidFill>
              </a:rPr>
              <a:t>The NPV formula works as follows =NPV(Discount Rate, Cash Inflow Year 1, Cash Inflow Year 2, Cash Inflow Year 3, …).   But note, we have to add/subtract the Year 0 outflow to the formula.</a:t>
            </a:r>
          </a:p>
        </p:txBody>
      </p:sp>
    </p:spTree>
    <p:extLst>
      <p:ext uri="{BB962C8B-B14F-4D97-AF65-F5344CB8AC3E}">
        <p14:creationId xmlns:p14="http://schemas.microsoft.com/office/powerpoint/2010/main" val="327884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ABB0A0-6B54-4A5D-8BE1-0915FF4BD24F}"/>
              </a:ext>
            </a:extLst>
          </p:cNvPr>
          <p:cNvSpPr/>
          <p:nvPr/>
        </p:nvSpPr>
        <p:spPr>
          <a:xfrm>
            <a:off x="6817558" y="6108569"/>
            <a:ext cx="2507530" cy="65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8009796-1F26-4FC9-89BB-0E25C234B031}"/>
              </a:ext>
            </a:extLst>
          </p:cNvPr>
          <p:cNvSpPr>
            <a:spLocks noGrp="1"/>
          </p:cNvSpPr>
          <p:nvPr>
            <p:ph type="title"/>
          </p:nvPr>
        </p:nvSpPr>
        <p:spPr/>
        <p:txBody>
          <a:bodyPr/>
          <a:lstStyle/>
          <a:p>
            <a:r>
              <a:rPr lang="en-CA" dirty="0"/>
              <a:t>Project selection process</a:t>
            </a:r>
          </a:p>
        </p:txBody>
      </p:sp>
      <p:graphicFrame>
        <p:nvGraphicFramePr>
          <p:cNvPr id="4" name="Diagram 3">
            <a:extLst>
              <a:ext uri="{FF2B5EF4-FFF2-40B4-BE49-F238E27FC236}">
                <a16:creationId xmlns:a16="http://schemas.microsoft.com/office/drawing/2014/main" id="{865E8C3D-C345-4A64-9FC9-82F50D215E5E}"/>
              </a:ext>
            </a:extLst>
          </p:cNvPr>
          <p:cNvGraphicFramePr/>
          <p:nvPr>
            <p:extLst>
              <p:ext uri="{D42A27DB-BD31-4B8C-83A1-F6EECF244321}">
                <p14:modId xmlns:p14="http://schemas.microsoft.com/office/powerpoint/2010/main" val="3131083892"/>
              </p:ext>
            </p:extLst>
          </p:nvPr>
        </p:nvGraphicFramePr>
        <p:xfrm>
          <a:off x="-130743" y="1965449"/>
          <a:ext cx="3474247" cy="446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A57E233-8411-4A52-9DFE-B02192E81FC8}"/>
              </a:ext>
            </a:extLst>
          </p:cNvPr>
          <p:cNvSpPr txBox="1"/>
          <p:nvPr/>
        </p:nvSpPr>
        <p:spPr>
          <a:xfrm>
            <a:off x="3343698" y="3682850"/>
            <a:ext cx="5730727" cy="1107996"/>
          </a:xfrm>
          <a:prstGeom prst="rect">
            <a:avLst/>
          </a:prstGeom>
          <a:noFill/>
        </p:spPr>
        <p:txBody>
          <a:bodyPr wrap="square" rtlCol="0">
            <a:spAutoFit/>
          </a:bodyPr>
          <a:lstStyle/>
          <a:p>
            <a:r>
              <a:rPr lang="en-CA" sz="2200" dirty="0"/>
              <a:t>CAN the project be done? Covered previously. </a:t>
            </a:r>
            <a:r>
              <a:rPr lang="en-CA" sz="2200" b="1" dirty="0"/>
              <a:t>Is the project viable, practical, and achievable?</a:t>
            </a:r>
            <a:endParaRPr lang="en-CA" sz="2200" dirty="0"/>
          </a:p>
        </p:txBody>
      </p:sp>
      <p:sp>
        <p:nvSpPr>
          <p:cNvPr id="8" name="TextBox 7">
            <a:extLst>
              <a:ext uri="{FF2B5EF4-FFF2-40B4-BE49-F238E27FC236}">
                <a16:creationId xmlns:a16="http://schemas.microsoft.com/office/drawing/2014/main" id="{73E2C79B-ECF6-467E-89D8-587FCC250CF5}"/>
              </a:ext>
            </a:extLst>
          </p:cNvPr>
          <p:cNvSpPr txBox="1"/>
          <p:nvPr/>
        </p:nvSpPr>
        <p:spPr>
          <a:xfrm>
            <a:off x="3343697" y="5160513"/>
            <a:ext cx="5730727" cy="1446550"/>
          </a:xfrm>
          <a:prstGeom prst="rect">
            <a:avLst/>
          </a:prstGeom>
          <a:noFill/>
        </p:spPr>
        <p:txBody>
          <a:bodyPr wrap="square" rtlCol="0">
            <a:spAutoFit/>
          </a:bodyPr>
          <a:lstStyle/>
          <a:p>
            <a:r>
              <a:rPr lang="en-CA" sz="2200" dirty="0"/>
              <a:t>SHOULD the project be done?  Consider net present value, cash flows, rate of return, probability of success, reality of assumptions and constraints</a:t>
            </a:r>
          </a:p>
        </p:txBody>
      </p:sp>
    </p:spTree>
    <p:extLst>
      <p:ext uri="{BB962C8B-B14F-4D97-AF65-F5344CB8AC3E}">
        <p14:creationId xmlns:p14="http://schemas.microsoft.com/office/powerpoint/2010/main" val="90641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A3233CE-0590-4267-BDE8-AD5B293C0546}"/>
              </a:ext>
            </a:extLst>
          </p:cNvPr>
          <p:cNvSpPr/>
          <p:nvPr/>
        </p:nvSpPr>
        <p:spPr>
          <a:xfrm>
            <a:off x="6629401" y="3193842"/>
            <a:ext cx="2514600"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372C61D-905A-441F-98AF-6A82124B53FC}"/>
              </a:ext>
            </a:extLst>
          </p:cNvPr>
          <p:cNvSpPr>
            <a:spLocks noGrp="1"/>
          </p:cNvSpPr>
          <p:nvPr>
            <p:ph type="title"/>
          </p:nvPr>
        </p:nvSpPr>
        <p:spPr/>
        <p:txBody>
          <a:bodyPr/>
          <a:lstStyle/>
          <a:p>
            <a:r>
              <a:rPr lang="en-CA" dirty="0"/>
              <a:t>2. Net present value</a:t>
            </a:r>
            <a:br>
              <a:rPr lang="en-CA" dirty="0"/>
            </a:br>
            <a:r>
              <a:rPr lang="en-CA" dirty="0"/>
              <a:t>exercise  with multiple outflows</a:t>
            </a:r>
          </a:p>
        </p:txBody>
      </p:sp>
      <p:grpSp>
        <p:nvGrpSpPr>
          <p:cNvPr id="14" name="Group 13">
            <a:extLst>
              <a:ext uri="{FF2B5EF4-FFF2-40B4-BE49-F238E27FC236}">
                <a16:creationId xmlns:a16="http://schemas.microsoft.com/office/drawing/2014/main" id="{739AC7C3-5E4F-48C9-B686-A744127A66CB}"/>
              </a:ext>
            </a:extLst>
          </p:cNvPr>
          <p:cNvGrpSpPr/>
          <p:nvPr/>
        </p:nvGrpSpPr>
        <p:grpSpPr>
          <a:xfrm>
            <a:off x="366276" y="1797096"/>
            <a:ext cx="8411447" cy="2082077"/>
            <a:chOff x="712612" y="4770630"/>
            <a:chExt cx="8411447" cy="2082077"/>
          </a:xfrm>
        </p:grpSpPr>
        <p:sp>
          <p:nvSpPr>
            <p:cNvPr id="15" name="Rectangle 14">
              <a:extLst>
                <a:ext uri="{FF2B5EF4-FFF2-40B4-BE49-F238E27FC236}">
                  <a16:creationId xmlns:a16="http://schemas.microsoft.com/office/drawing/2014/main" id="{AC3D5FBC-2BFE-427F-BEB2-8931C58AB14A}"/>
                </a:ext>
              </a:extLst>
            </p:cNvPr>
            <p:cNvSpPr/>
            <p:nvPr/>
          </p:nvSpPr>
          <p:spPr>
            <a:xfrm>
              <a:off x="6962486" y="5591503"/>
              <a:ext cx="2076410" cy="1135118"/>
            </a:xfrm>
            <a:prstGeom prst="rect">
              <a:avLst/>
            </a:prstGeom>
            <a:solidFill>
              <a:schemeClr val="bg1"/>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Trebuchet MS"/>
                <a:ea typeface="+mn-ea"/>
                <a:cs typeface="+mn-cs"/>
              </a:endParaRPr>
            </a:p>
          </p:txBody>
        </p:sp>
        <p:cxnSp>
          <p:nvCxnSpPr>
            <p:cNvPr id="16" name="Straight Connector 15">
              <a:extLst>
                <a:ext uri="{FF2B5EF4-FFF2-40B4-BE49-F238E27FC236}">
                  <a16:creationId xmlns:a16="http://schemas.microsoft.com/office/drawing/2014/main" id="{2FE2C996-C09D-4106-9A2E-E60943438E26}"/>
                </a:ext>
              </a:extLst>
            </p:cNvPr>
            <p:cNvCxnSpPr>
              <a:cxnSpLocks/>
            </p:cNvCxnSpPr>
            <p:nvPr/>
          </p:nvCxnSpPr>
          <p:spPr>
            <a:xfrm>
              <a:off x="989688" y="5674531"/>
              <a:ext cx="8049208"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FE80E0B-C60D-4047-B936-DEF2563A543F}"/>
                </a:ext>
              </a:extLst>
            </p:cNvPr>
            <p:cNvSpPr txBox="1"/>
            <p:nvPr/>
          </p:nvSpPr>
          <p:spPr>
            <a:xfrm>
              <a:off x="86190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sp>
          <p:nvSpPr>
            <p:cNvPr id="18" name="TextBox 17">
              <a:extLst>
                <a:ext uri="{FF2B5EF4-FFF2-40B4-BE49-F238E27FC236}">
                  <a16:creationId xmlns:a16="http://schemas.microsoft.com/office/drawing/2014/main" id="{07EE99A4-A18A-43E8-AE94-B7EC98E7BD11}"/>
                </a:ext>
              </a:extLst>
            </p:cNvPr>
            <p:cNvSpPr txBox="1"/>
            <p:nvPr/>
          </p:nvSpPr>
          <p:spPr>
            <a:xfrm>
              <a:off x="238279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a:t>
              </a:r>
            </a:p>
          </p:txBody>
        </p:sp>
        <p:sp>
          <p:nvSpPr>
            <p:cNvPr id="19" name="TextBox 18">
              <a:extLst>
                <a:ext uri="{FF2B5EF4-FFF2-40B4-BE49-F238E27FC236}">
                  <a16:creationId xmlns:a16="http://schemas.microsoft.com/office/drawing/2014/main" id="{18256FDD-07F0-4F9D-BF0B-9ACD5248B32B}"/>
                </a:ext>
              </a:extLst>
            </p:cNvPr>
            <p:cNvSpPr txBox="1"/>
            <p:nvPr/>
          </p:nvSpPr>
          <p:spPr>
            <a:xfrm>
              <a:off x="3929341"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2</a:t>
              </a:r>
            </a:p>
          </p:txBody>
        </p:sp>
        <p:cxnSp>
          <p:nvCxnSpPr>
            <p:cNvPr id="20" name="Straight Arrow Connector 19">
              <a:extLst>
                <a:ext uri="{FF2B5EF4-FFF2-40B4-BE49-F238E27FC236}">
                  <a16:creationId xmlns:a16="http://schemas.microsoft.com/office/drawing/2014/main" id="{AD7FE70F-4F33-4E7A-972A-B2CC489E27C0}"/>
                </a:ext>
              </a:extLst>
            </p:cNvPr>
            <p:cNvCxnSpPr/>
            <p:nvPr/>
          </p:nvCxnSpPr>
          <p:spPr>
            <a:xfrm>
              <a:off x="1015857"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D046C3-5C7E-4379-9018-B82F7700F5DB}"/>
                </a:ext>
              </a:extLst>
            </p:cNvPr>
            <p:cNvSpPr txBox="1"/>
            <p:nvPr/>
          </p:nvSpPr>
          <p:spPr>
            <a:xfrm>
              <a:off x="712612" y="6206376"/>
              <a:ext cx="76044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120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10</a:t>
              </a:r>
            </a:p>
          </p:txBody>
        </p:sp>
        <p:cxnSp>
          <p:nvCxnSpPr>
            <p:cNvPr id="22" name="Straight Arrow Connector 21">
              <a:extLst>
                <a:ext uri="{FF2B5EF4-FFF2-40B4-BE49-F238E27FC236}">
                  <a16:creationId xmlns:a16="http://schemas.microsoft.com/office/drawing/2014/main" id="{B7E7CD68-8A05-463F-B4CB-1A2946908E25}"/>
                </a:ext>
              </a:extLst>
            </p:cNvPr>
            <p:cNvCxnSpPr/>
            <p:nvPr/>
          </p:nvCxnSpPr>
          <p:spPr>
            <a:xfrm>
              <a:off x="253674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67B231-7128-4B5E-AEEE-8474388FD693}"/>
                </a:ext>
              </a:extLst>
            </p:cNvPr>
            <p:cNvCxnSpPr/>
            <p:nvPr/>
          </p:nvCxnSpPr>
          <p:spPr>
            <a:xfrm>
              <a:off x="408329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078196-414A-4A40-A7AA-4CD14AA3F83F}"/>
                </a:ext>
              </a:extLst>
            </p:cNvPr>
            <p:cNvCxnSpPr/>
            <p:nvPr/>
          </p:nvCxnSpPr>
          <p:spPr>
            <a:xfrm>
              <a:off x="2536748"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F199C9F-2376-4A2C-9269-134EB4074F60}"/>
                </a:ext>
              </a:extLst>
            </p:cNvPr>
            <p:cNvSpPr txBox="1"/>
            <p:nvPr/>
          </p:nvSpPr>
          <p:spPr>
            <a:xfrm>
              <a:off x="2276775" y="620637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10</a:t>
              </a:r>
            </a:p>
          </p:txBody>
        </p:sp>
        <p:sp>
          <p:nvSpPr>
            <p:cNvPr id="26" name="TextBox 25">
              <a:extLst>
                <a:ext uri="{FF2B5EF4-FFF2-40B4-BE49-F238E27FC236}">
                  <a16:creationId xmlns:a16="http://schemas.microsoft.com/office/drawing/2014/main" id="{7E852837-BF56-4669-8271-1F5436FB0060}"/>
                </a:ext>
              </a:extLst>
            </p:cNvPr>
            <p:cNvSpPr txBox="1"/>
            <p:nvPr/>
          </p:nvSpPr>
          <p:spPr>
            <a:xfrm>
              <a:off x="3857029" y="622115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10</a:t>
              </a:r>
            </a:p>
          </p:txBody>
        </p:sp>
        <p:sp>
          <p:nvSpPr>
            <p:cNvPr id="27" name="TextBox 26">
              <a:extLst>
                <a:ext uri="{FF2B5EF4-FFF2-40B4-BE49-F238E27FC236}">
                  <a16:creationId xmlns:a16="http://schemas.microsoft.com/office/drawing/2014/main" id="{051FEA81-AC1A-4BF4-A4D1-314B65336665}"/>
                </a:ext>
              </a:extLst>
            </p:cNvPr>
            <p:cNvSpPr txBox="1"/>
            <p:nvPr/>
          </p:nvSpPr>
          <p:spPr>
            <a:xfrm>
              <a:off x="2522756"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sp>
          <p:nvSpPr>
            <p:cNvPr id="28" name="TextBox 27">
              <a:extLst>
                <a:ext uri="{FF2B5EF4-FFF2-40B4-BE49-F238E27FC236}">
                  <a16:creationId xmlns:a16="http://schemas.microsoft.com/office/drawing/2014/main" id="{B8DCD11E-335E-47DC-8B68-82F7125224EE}"/>
                </a:ext>
              </a:extLst>
            </p:cNvPr>
            <p:cNvSpPr txBox="1"/>
            <p:nvPr/>
          </p:nvSpPr>
          <p:spPr>
            <a:xfrm>
              <a:off x="516063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3</a:t>
              </a:r>
            </a:p>
          </p:txBody>
        </p:sp>
        <p:sp>
          <p:nvSpPr>
            <p:cNvPr id="29" name="TextBox 28">
              <a:extLst>
                <a:ext uri="{FF2B5EF4-FFF2-40B4-BE49-F238E27FC236}">
                  <a16:creationId xmlns:a16="http://schemas.microsoft.com/office/drawing/2014/main" id="{F258BE85-DBFA-4F91-A1BB-285351CD776C}"/>
                </a:ext>
              </a:extLst>
            </p:cNvPr>
            <p:cNvSpPr txBox="1"/>
            <p:nvPr/>
          </p:nvSpPr>
          <p:spPr>
            <a:xfrm>
              <a:off x="6681524"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a:t>
              </a:r>
            </a:p>
          </p:txBody>
        </p:sp>
        <p:sp>
          <p:nvSpPr>
            <p:cNvPr id="30" name="TextBox 29">
              <a:extLst>
                <a:ext uri="{FF2B5EF4-FFF2-40B4-BE49-F238E27FC236}">
                  <a16:creationId xmlns:a16="http://schemas.microsoft.com/office/drawing/2014/main" id="{BF748470-8CFE-4FD6-9974-61348771A2BB}"/>
                </a:ext>
              </a:extLst>
            </p:cNvPr>
            <p:cNvSpPr txBox="1"/>
            <p:nvPr/>
          </p:nvSpPr>
          <p:spPr>
            <a:xfrm>
              <a:off x="822807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5</a:t>
              </a:r>
            </a:p>
          </p:txBody>
        </p:sp>
        <p:cxnSp>
          <p:nvCxnSpPr>
            <p:cNvPr id="31" name="Straight Arrow Connector 30">
              <a:extLst>
                <a:ext uri="{FF2B5EF4-FFF2-40B4-BE49-F238E27FC236}">
                  <a16:creationId xmlns:a16="http://schemas.microsoft.com/office/drawing/2014/main" id="{F29C311B-6AC8-4F40-958E-2AE2A1B347B1}"/>
                </a:ext>
              </a:extLst>
            </p:cNvPr>
            <p:cNvCxnSpPr/>
            <p:nvPr/>
          </p:nvCxnSpPr>
          <p:spPr>
            <a:xfrm>
              <a:off x="4097290"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C95D88A-DAF8-4B58-A873-35D0CD3D8E83}"/>
                </a:ext>
              </a:extLst>
            </p:cNvPr>
            <p:cNvSpPr txBox="1"/>
            <p:nvPr/>
          </p:nvSpPr>
          <p:spPr>
            <a:xfrm>
              <a:off x="4083298"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cxnSp>
          <p:nvCxnSpPr>
            <p:cNvPr id="33" name="Straight Arrow Connector 32">
              <a:extLst>
                <a:ext uri="{FF2B5EF4-FFF2-40B4-BE49-F238E27FC236}">
                  <a16:creationId xmlns:a16="http://schemas.microsoft.com/office/drawing/2014/main" id="{31ED4A38-AFFE-40D2-959C-A09681B2E839}"/>
                </a:ext>
              </a:extLst>
            </p:cNvPr>
            <p:cNvCxnSpPr/>
            <p:nvPr/>
          </p:nvCxnSpPr>
          <p:spPr>
            <a:xfrm>
              <a:off x="5323132"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1A8F6A2-D384-4D8B-89DF-149FDDFB4977}"/>
                </a:ext>
              </a:extLst>
            </p:cNvPr>
            <p:cNvSpPr txBox="1"/>
            <p:nvPr/>
          </p:nvSpPr>
          <p:spPr>
            <a:xfrm>
              <a:off x="5309140"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cxnSp>
          <p:nvCxnSpPr>
            <p:cNvPr id="35" name="Straight Arrow Connector 34">
              <a:extLst>
                <a:ext uri="{FF2B5EF4-FFF2-40B4-BE49-F238E27FC236}">
                  <a16:creationId xmlns:a16="http://schemas.microsoft.com/office/drawing/2014/main" id="{F0D391DC-9D39-4134-B41F-5C001C08C67A}"/>
                </a:ext>
              </a:extLst>
            </p:cNvPr>
            <p:cNvCxnSpPr/>
            <p:nvPr/>
          </p:nvCxnSpPr>
          <p:spPr>
            <a:xfrm>
              <a:off x="6866135"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CFD6FB-8CBA-41D6-AAD5-3931D539BDF1}"/>
                </a:ext>
              </a:extLst>
            </p:cNvPr>
            <p:cNvSpPr txBox="1"/>
            <p:nvPr/>
          </p:nvSpPr>
          <p:spPr>
            <a:xfrm>
              <a:off x="6852143"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cxnSp>
          <p:nvCxnSpPr>
            <p:cNvPr id="37" name="Straight Arrow Connector 36">
              <a:extLst>
                <a:ext uri="{FF2B5EF4-FFF2-40B4-BE49-F238E27FC236}">
                  <a16:creationId xmlns:a16="http://schemas.microsoft.com/office/drawing/2014/main" id="{668A040E-C746-432D-B6AF-076E3B1D981A}"/>
                </a:ext>
              </a:extLst>
            </p:cNvPr>
            <p:cNvCxnSpPr/>
            <p:nvPr/>
          </p:nvCxnSpPr>
          <p:spPr>
            <a:xfrm>
              <a:off x="8377607"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F8E0F01-E0AF-4281-8980-6B1C820FFDA9}"/>
                </a:ext>
              </a:extLst>
            </p:cNvPr>
            <p:cNvSpPr txBox="1"/>
            <p:nvPr/>
          </p:nvSpPr>
          <p:spPr>
            <a:xfrm>
              <a:off x="8363615"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45</a:t>
              </a:r>
            </a:p>
          </p:txBody>
        </p:sp>
      </p:grpSp>
      <p:sp>
        <p:nvSpPr>
          <p:cNvPr id="4" name="TextBox 3">
            <a:extLst>
              <a:ext uri="{FF2B5EF4-FFF2-40B4-BE49-F238E27FC236}">
                <a16:creationId xmlns:a16="http://schemas.microsoft.com/office/drawing/2014/main" id="{9E218903-C5C3-4608-B5FF-CB0149CE7493}"/>
              </a:ext>
            </a:extLst>
          </p:cNvPr>
          <p:cNvSpPr txBox="1"/>
          <p:nvPr/>
        </p:nvSpPr>
        <p:spPr>
          <a:xfrm>
            <a:off x="6519799" y="3193842"/>
            <a:ext cx="1266742" cy="369332"/>
          </a:xfrm>
          <a:prstGeom prst="rect">
            <a:avLst/>
          </a:prstGeom>
          <a:noFill/>
        </p:spPr>
        <p:txBody>
          <a:bodyPr wrap="square" rtlCol="0">
            <a:spAutoFit/>
          </a:bodyPr>
          <a:lstStyle/>
          <a:p>
            <a:r>
              <a:rPr lang="en-CA" dirty="0"/>
              <a:t>r=4.5%</a:t>
            </a:r>
          </a:p>
        </p:txBody>
      </p:sp>
      <p:sp>
        <p:nvSpPr>
          <p:cNvPr id="43" name="Rectangle 42">
            <a:extLst>
              <a:ext uri="{FF2B5EF4-FFF2-40B4-BE49-F238E27FC236}">
                <a16:creationId xmlns:a16="http://schemas.microsoft.com/office/drawing/2014/main" id="{BF26B79D-A045-4426-B35B-F3AE1943DE64}"/>
              </a:ext>
            </a:extLst>
          </p:cNvPr>
          <p:cNvSpPr/>
          <p:nvPr/>
        </p:nvSpPr>
        <p:spPr>
          <a:xfrm>
            <a:off x="6623199" y="6264402"/>
            <a:ext cx="2514600" cy="576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E1B5D1D8-BE0C-4CAB-AAC6-1A3524686E64}"/>
              </a:ext>
            </a:extLst>
          </p:cNvPr>
          <p:cNvPicPr>
            <a:picLocks noChangeAspect="1"/>
          </p:cNvPicPr>
          <p:nvPr/>
        </p:nvPicPr>
        <p:blipFill>
          <a:blip r:embed="rId2"/>
          <a:stretch>
            <a:fillRect/>
          </a:stretch>
        </p:blipFill>
        <p:spPr>
          <a:xfrm>
            <a:off x="182215" y="3854505"/>
            <a:ext cx="8728883" cy="2911367"/>
          </a:xfrm>
          <a:prstGeom prst="rect">
            <a:avLst/>
          </a:prstGeom>
        </p:spPr>
      </p:pic>
    </p:spTree>
    <p:extLst>
      <p:ext uri="{BB962C8B-B14F-4D97-AF65-F5344CB8AC3E}">
        <p14:creationId xmlns:p14="http://schemas.microsoft.com/office/powerpoint/2010/main" val="2667742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B856-A438-40BC-B7C8-FC4701C2396A}"/>
              </a:ext>
            </a:extLst>
          </p:cNvPr>
          <p:cNvSpPr>
            <a:spLocks noGrp="1"/>
          </p:cNvSpPr>
          <p:nvPr>
            <p:ph type="title"/>
          </p:nvPr>
        </p:nvSpPr>
        <p:spPr/>
        <p:txBody>
          <a:bodyPr/>
          <a:lstStyle/>
          <a:p>
            <a:r>
              <a:rPr lang="en-CA" dirty="0"/>
              <a:t>Next module</a:t>
            </a:r>
          </a:p>
        </p:txBody>
      </p:sp>
      <p:sp>
        <p:nvSpPr>
          <p:cNvPr id="3" name="Content Placeholder 2">
            <a:extLst>
              <a:ext uri="{FF2B5EF4-FFF2-40B4-BE49-F238E27FC236}">
                <a16:creationId xmlns:a16="http://schemas.microsoft.com/office/drawing/2014/main" id="{C62260D0-118F-456A-A7EF-B21D961116C9}"/>
              </a:ext>
            </a:extLst>
          </p:cNvPr>
          <p:cNvSpPr>
            <a:spLocks noGrp="1"/>
          </p:cNvSpPr>
          <p:nvPr>
            <p:ph idx="1"/>
          </p:nvPr>
        </p:nvSpPr>
        <p:spPr>
          <a:xfrm>
            <a:off x="581192" y="2228003"/>
            <a:ext cx="7989752" cy="1588623"/>
          </a:xfrm>
        </p:spPr>
        <p:txBody>
          <a:bodyPr anchor="t">
            <a:normAutofit/>
          </a:bodyPr>
          <a:lstStyle/>
          <a:p>
            <a:pPr marL="0" indent="0">
              <a:buNone/>
            </a:pPr>
            <a:r>
              <a:rPr lang="en-CA" dirty="0"/>
              <a:t>We will continue benefit-to-cost (financial) analysis:</a:t>
            </a:r>
          </a:p>
          <a:p>
            <a:r>
              <a:rPr lang="en-US" dirty="0"/>
              <a:t>Internal rate of return (IRR)</a:t>
            </a:r>
          </a:p>
          <a:p>
            <a:r>
              <a:rPr lang="en-CA" dirty="0"/>
              <a:t>Benefit - Cost Analysis (</a:t>
            </a:r>
            <a:r>
              <a:rPr lang="en-US" dirty="0"/>
              <a:t>CBA)</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2575694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AE14-CB27-4C1E-B316-D361598B5C23}"/>
              </a:ext>
            </a:extLst>
          </p:cNvPr>
          <p:cNvSpPr>
            <a:spLocks noGrp="1"/>
          </p:cNvSpPr>
          <p:nvPr>
            <p:ph type="title"/>
          </p:nvPr>
        </p:nvSpPr>
        <p:spPr/>
        <p:txBody>
          <a:bodyPr/>
          <a:lstStyle/>
          <a:p>
            <a:r>
              <a:rPr lang="en-CA" dirty="0"/>
              <a:t>Homework and evaluations</a:t>
            </a:r>
          </a:p>
        </p:txBody>
      </p:sp>
      <p:sp>
        <p:nvSpPr>
          <p:cNvPr id="3" name="Content Placeholder 2">
            <a:extLst>
              <a:ext uri="{FF2B5EF4-FFF2-40B4-BE49-F238E27FC236}">
                <a16:creationId xmlns:a16="http://schemas.microsoft.com/office/drawing/2014/main" id="{DCADB8C6-9930-448E-9060-14F48B9D56AD}"/>
              </a:ext>
            </a:extLst>
          </p:cNvPr>
          <p:cNvSpPr>
            <a:spLocks noGrp="1"/>
          </p:cNvSpPr>
          <p:nvPr>
            <p:ph idx="1"/>
          </p:nvPr>
        </p:nvSpPr>
        <p:spPr>
          <a:xfrm>
            <a:off x="581192" y="2228004"/>
            <a:ext cx="7989752" cy="1552144"/>
          </a:xfrm>
        </p:spPr>
        <p:txBody>
          <a:bodyPr anchor="t">
            <a:normAutofit/>
          </a:bodyPr>
          <a:lstStyle/>
          <a:p>
            <a:r>
              <a:rPr lang="en-CA" sz="2000" dirty="0"/>
              <a:t>Readings (and other material) for next module as listed in Course Overview</a:t>
            </a:r>
          </a:p>
          <a:p>
            <a:r>
              <a:rPr lang="en-CA" sz="2000" dirty="0"/>
              <a:t>Project Selection Quiz – see FOL</a:t>
            </a:r>
          </a:p>
          <a:p>
            <a:pPr marL="0" indent="0">
              <a:buNone/>
            </a:pPr>
            <a:endParaRPr lang="en-CA" sz="2000" dirty="0"/>
          </a:p>
        </p:txBody>
      </p:sp>
    </p:spTree>
    <p:extLst>
      <p:ext uri="{BB962C8B-B14F-4D97-AF65-F5344CB8AC3E}">
        <p14:creationId xmlns:p14="http://schemas.microsoft.com/office/powerpoint/2010/main" val="1991348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C0D3-067E-4072-A1E3-3068FE02C3ED}"/>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76516B80-65A4-4C19-85B6-5FCFA86F0BD2}"/>
              </a:ext>
            </a:extLst>
          </p:cNvPr>
          <p:cNvSpPr>
            <a:spLocks noGrp="1"/>
          </p:cNvSpPr>
          <p:nvPr>
            <p:ph idx="1"/>
          </p:nvPr>
        </p:nvSpPr>
        <p:spPr/>
        <p:txBody>
          <a:bodyPr anchor="t"/>
          <a:lstStyle/>
          <a:p>
            <a:r>
              <a:rPr lang="en-CA" dirty="0"/>
              <a:t>Project Management Institute (2017).  </a:t>
            </a:r>
            <a:r>
              <a:rPr lang="en-CA" i="1" dirty="0"/>
              <a:t>A Guide to the Project Management Body of Knowledge (Sixth Edition). </a:t>
            </a:r>
            <a:endParaRPr lang="en-CA" dirty="0"/>
          </a:p>
          <a:p>
            <a:r>
              <a:rPr lang="en-CA" dirty="0"/>
              <a:t>Kerzner, Harold (2017). </a:t>
            </a:r>
            <a:r>
              <a:rPr lang="en-CA" i="1" dirty="0"/>
              <a:t>Project Management, Twelfth Edition.</a:t>
            </a:r>
          </a:p>
          <a:p>
            <a:r>
              <a:rPr lang="en-CA" dirty="0"/>
              <a:t>Watts, A. (2014). </a:t>
            </a:r>
            <a:r>
              <a:rPr lang="en-CA" i="1" dirty="0"/>
              <a:t>Project Management.</a:t>
            </a:r>
            <a:r>
              <a:rPr lang="en-CA" dirty="0"/>
              <a:t>  Victoria, B.C.:</a:t>
            </a:r>
            <a:r>
              <a:rPr lang="en-CA" dirty="0" err="1"/>
              <a:t>BCcampus</a:t>
            </a:r>
            <a:r>
              <a:rPr lang="en-CA" dirty="0"/>
              <a:t>.  Retrieved from https://opentextbc.ca/projectmanagement/.</a:t>
            </a:r>
          </a:p>
        </p:txBody>
      </p:sp>
    </p:spTree>
    <p:extLst>
      <p:ext uri="{BB962C8B-B14F-4D97-AF65-F5344CB8AC3E}">
        <p14:creationId xmlns:p14="http://schemas.microsoft.com/office/powerpoint/2010/main" val="76177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96AA-2A9C-4E68-ABDD-1DABCD32A686}"/>
              </a:ext>
            </a:extLst>
          </p:cNvPr>
          <p:cNvSpPr>
            <a:spLocks noGrp="1"/>
          </p:cNvSpPr>
          <p:nvPr>
            <p:ph type="title"/>
          </p:nvPr>
        </p:nvSpPr>
        <p:spPr/>
        <p:txBody>
          <a:bodyPr/>
          <a:lstStyle/>
          <a:p>
            <a:r>
              <a:rPr lang="en-CA" dirty="0"/>
              <a:t>Project selection</a:t>
            </a:r>
            <a:br>
              <a:rPr lang="en-CA" dirty="0"/>
            </a:br>
            <a:r>
              <a:rPr lang="en-CA" dirty="0"/>
              <a:t>benefit-to-cost (Financial) analysis</a:t>
            </a:r>
          </a:p>
        </p:txBody>
      </p:sp>
      <p:sp>
        <p:nvSpPr>
          <p:cNvPr id="3" name="Content Placeholder 2">
            <a:extLst>
              <a:ext uri="{FF2B5EF4-FFF2-40B4-BE49-F238E27FC236}">
                <a16:creationId xmlns:a16="http://schemas.microsoft.com/office/drawing/2014/main" id="{7213C665-7B76-4FE4-B583-D136F95D54EC}"/>
              </a:ext>
            </a:extLst>
          </p:cNvPr>
          <p:cNvSpPr>
            <a:spLocks noGrp="1"/>
          </p:cNvSpPr>
          <p:nvPr>
            <p:ph idx="1"/>
          </p:nvPr>
        </p:nvSpPr>
        <p:spPr>
          <a:xfrm>
            <a:off x="581192" y="2228004"/>
            <a:ext cx="7989752" cy="2671987"/>
          </a:xfrm>
        </p:spPr>
        <p:txBody>
          <a:bodyPr anchor="t">
            <a:normAutofit lnSpcReduction="10000"/>
          </a:bodyPr>
          <a:lstStyle/>
          <a:p>
            <a:pPr marL="0" indent="0">
              <a:buNone/>
            </a:pPr>
            <a:r>
              <a:rPr lang="en-CA" dirty="0"/>
              <a:t>Financial analysis of projects using different methods:</a:t>
            </a:r>
          </a:p>
          <a:p>
            <a:pPr marL="457200" indent="-457200">
              <a:buFont typeface="+mj-lt"/>
              <a:buAutoNum type="arabicPeriod"/>
            </a:pPr>
            <a:r>
              <a:rPr lang="en-CA" dirty="0"/>
              <a:t>Payback period analysis</a:t>
            </a:r>
          </a:p>
          <a:p>
            <a:pPr marL="457200" indent="-457200">
              <a:buFont typeface="+mj-lt"/>
              <a:buAutoNum type="arabicPeriod"/>
            </a:pPr>
            <a:r>
              <a:rPr lang="en-CA" dirty="0"/>
              <a:t>Discounted payback period analysis</a:t>
            </a:r>
          </a:p>
          <a:p>
            <a:pPr marL="457200" indent="-457200">
              <a:buFont typeface="+mj-lt"/>
              <a:buAutoNum type="arabicPeriod"/>
            </a:pPr>
            <a:r>
              <a:rPr lang="en-CA" dirty="0"/>
              <a:t>Net present value (NPV) analysis</a:t>
            </a:r>
          </a:p>
          <a:p>
            <a:pPr marL="457200" indent="-457200">
              <a:buFont typeface="+mj-lt"/>
              <a:buAutoNum type="arabicPeriod"/>
            </a:pPr>
            <a:r>
              <a:rPr lang="en-CA" dirty="0"/>
              <a:t>Internal rate of return (IRR)</a:t>
            </a:r>
          </a:p>
          <a:p>
            <a:pPr marL="457200" indent="-457200">
              <a:buFont typeface="+mj-lt"/>
              <a:buAutoNum type="arabicPeriod"/>
            </a:pPr>
            <a:r>
              <a:rPr lang="en-CA" dirty="0"/>
              <a:t>Benefit - Cost Analysis (BCA)</a:t>
            </a:r>
          </a:p>
        </p:txBody>
      </p:sp>
      <p:grpSp>
        <p:nvGrpSpPr>
          <p:cNvPr id="12" name="Group 11">
            <a:extLst>
              <a:ext uri="{FF2B5EF4-FFF2-40B4-BE49-F238E27FC236}">
                <a16:creationId xmlns:a16="http://schemas.microsoft.com/office/drawing/2014/main" id="{5E5BBE63-676E-482A-87A7-39493B243E70}"/>
              </a:ext>
            </a:extLst>
          </p:cNvPr>
          <p:cNvGrpSpPr/>
          <p:nvPr/>
        </p:nvGrpSpPr>
        <p:grpSpPr>
          <a:xfrm>
            <a:off x="5327374" y="2763078"/>
            <a:ext cx="1510748" cy="1196225"/>
            <a:chOff x="5327374" y="2763078"/>
            <a:chExt cx="1510748" cy="800919"/>
          </a:xfrm>
        </p:grpSpPr>
        <p:cxnSp>
          <p:nvCxnSpPr>
            <p:cNvPr id="8" name="Straight Connector 7">
              <a:extLst>
                <a:ext uri="{FF2B5EF4-FFF2-40B4-BE49-F238E27FC236}">
                  <a16:creationId xmlns:a16="http://schemas.microsoft.com/office/drawing/2014/main" id="{6CA3E307-FFE3-4AF3-8F75-5C8C38E84FC1}"/>
                </a:ext>
              </a:extLst>
            </p:cNvPr>
            <p:cNvCxnSpPr/>
            <p:nvPr/>
          </p:nvCxnSpPr>
          <p:spPr>
            <a:xfrm>
              <a:off x="5327374" y="2763078"/>
              <a:ext cx="0" cy="800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2763037-6604-4240-B985-06E3418199F5}"/>
                </a:ext>
              </a:extLst>
            </p:cNvPr>
            <p:cNvSpPr txBox="1"/>
            <p:nvPr/>
          </p:nvSpPr>
          <p:spPr>
            <a:xfrm>
              <a:off x="5357191" y="3023571"/>
              <a:ext cx="1480931" cy="369332"/>
            </a:xfrm>
            <a:prstGeom prst="rect">
              <a:avLst/>
            </a:prstGeom>
            <a:noFill/>
          </p:spPr>
          <p:txBody>
            <a:bodyPr wrap="square" rtlCol="0">
              <a:spAutoFit/>
            </a:bodyPr>
            <a:lstStyle/>
            <a:p>
              <a:r>
                <a:rPr lang="en-CA" dirty="0"/>
                <a:t>Today</a:t>
              </a:r>
            </a:p>
          </p:txBody>
        </p:sp>
      </p:grpSp>
      <p:grpSp>
        <p:nvGrpSpPr>
          <p:cNvPr id="13" name="Group 12">
            <a:extLst>
              <a:ext uri="{FF2B5EF4-FFF2-40B4-BE49-F238E27FC236}">
                <a16:creationId xmlns:a16="http://schemas.microsoft.com/office/drawing/2014/main" id="{E0CFB3E3-06B3-467D-A1E6-6386E0E2CAF4}"/>
              </a:ext>
            </a:extLst>
          </p:cNvPr>
          <p:cNvGrpSpPr/>
          <p:nvPr/>
        </p:nvGrpSpPr>
        <p:grpSpPr>
          <a:xfrm>
            <a:off x="5327374" y="4099072"/>
            <a:ext cx="1510748" cy="800919"/>
            <a:chOff x="5327374" y="3707295"/>
            <a:chExt cx="1510748" cy="800919"/>
          </a:xfrm>
        </p:grpSpPr>
        <p:cxnSp>
          <p:nvCxnSpPr>
            <p:cNvPr id="9" name="Straight Connector 8">
              <a:extLst>
                <a:ext uri="{FF2B5EF4-FFF2-40B4-BE49-F238E27FC236}">
                  <a16:creationId xmlns:a16="http://schemas.microsoft.com/office/drawing/2014/main" id="{2CEE63BD-CD8A-46BD-A7CA-CAA9D2CF98C0}"/>
                </a:ext>
              </a:extLst>
            </p:cNvPr>
            <p:cNvCxnSpPr/>
            <p:nvPr/>
          </p:nvCxnSpPr>
          <p:spPr>
            <a:xfrm>
              <a:off x="5327374" y="3707295"/>
              <a:ext cx="0" cy="800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23DBF7-1931-4CDA-8F02-EF65716D15BB}"/>
                </a:ext>
              </a:extLst>
            </p:cNvPr>
            <p:cNvSpPr txBox="1"/>
            <p:nvPr/>
          </p:nvSpPr>
          <p:spPr>
            <a:xfrm>
              <a:off x="5357191" y="3853204"/>
              <a:ext cx="1480931" cy="369332"/>
            </a:xfrm>
            <a:prstGeom prst="rect">
              <a:avLst/>
            </a:prstGeom>
            <a:noFill/>
          </p:spPr>
          <p:txBody>
            <a:bodyPr wrap="square" rtlCol="0">
              <a:spAutoFit/>
            </a:bodyPr>
            <a:lstStyle/>
            <a:p>
              <a:r>
                <a:rPr lang="en-CA" dirty="0"/>
                <a:t>Module 8</a:t>
              </a:r>
            </a:p>
          </p:txBody>
        </p:sp>
      </p:grpSp>
    </p:spTree>
    <p:extLst>
      <p:ext uri="{BB962C8B-B14F-4D97-AF65-F5344CB8AC3E}">
        <p14:creationId xmlns:p14="http://schemas.microsoft.com/office/powerpoint/2010/main" val="36206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p>
        </p:txBody>
      </p:sp>
      <p:sp>
        <p:nvSpPr>
          <p:cNvPr id="8" name="Content Placeholder 2">
            <a:extLst>
              <a:ext uri="{FF2B5EF4-FFF2-40B4-BE49-F238E27FC236}">
                <a16:creationId xmlns:a16="http://schemas.microsoft.com/office/drawing/2014/main" id="{403B9DDC-D5B1-4592-A4F7-1283BD7933D8}"/>
              </a:ext>
            </a:extLst>
          </p:cNvPr>
          <p:cNvSpPr txBox="1">
            <a:spLocks/>
          </p:cNvSpPr>
          <p:nvPr/>
        </p:nvSpPr>
        <p:spPr>
          <a:xfrm>
            <a:off x="390608" y="1820024"/>
            <a:ext cx="8362783" cy="274334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period of time needed for an organization to recover its initial investment, based on cash inflows</a:t>
            </a:r>
          </a:p>
          <a:p>
            <a:r>
              <a:rPr lang="en-US" dirty="0"/>
              <a:t>Does </a:t>
            </a:r>
            <a:r>
              <a:rPr lang="en-US" b="1" dirty="0"/>
              <a:t>not</a:t>
            </a:r>
            <a:r>
              <a:rPr lang="en-US" dirty="0"/>
              <a:t> incorporate time value of money</a:t>
            </a:r>
          </a:p>
          <a:p>
            <a:r>
              <a:rPr lang="en-US" dirty="0"/>
              <a:t>Not very accurate but universally known and used</a:t>
            </a:r>
          </a:p>
          <a:p>
            <a:r>
              <a:rPr lang="en-US" dirty="0"/>
              <a:t>Answer is measured in unit of time</a:t>
            </a:r>
          </a:p>
          <a:p>
            <a:r>
              <a:rPr lang="en-US" dirty="0"/>
              <a:t>Quick calculations</a:t>
            </a:r>
          </a:p>
        </p:txBody>
      </p:sp>
      <p:grpSp>
        <p:nvGrpSpPr>
          <p:cNvPr id="3" name="Group 2">
            <a:extLst>
              <a:ext uri="{FF2B5EF4-FFF2-40B4-BE49-F238E27FC236}">
                <a16:creationId xmlns:a16="http://schemas.microsoft.com/office/drawing/2014/main" id="{005333F7-404E-4DCF-864E-1108577F79E6}"/>
              </a:ext>
            </a:extLst>
          </p:cNvPr>
          <p:cNvGrpSpPr/>
          <p:nvPr/>
        </p:nvGrpSpPr>
        <p:grpSpPr>
          <a:xfrm>
            <a:off x="4433978" y="4054182"/>
            <a:ext cx="4457436" cy="2050822"/>
            <a:chOff x="4295955" y="4649405"/>
            <a:chExt cx="4457436" cy="2050822"/>
          </a:xfrm>
        </p:grpSpPr>
        <p:sp>
          <p:nvSpPr>
            <p:cNvPr id="10" name="Rectangle 9">
              <a:extLst>
                <a:ext uri="{FF2B5EF4-FFF2-40B4-BE49-F238E27FC236}">
                  <a16:creationId xmlns:a16="http://schemas.microsoft.com/office/drawing/2014/main" id="{A8FCA4C2-35FA-4622-A0B3-6412A395CC07}"/>
                </a:ext>
              </a:extLst>
            </p:cNvPr>
            <p:cNvSpPr/>
            <p:nvPr/>
          </p:nvSpPr>
          <p:spPr>
            <a:xfrm>
              <a:off x="7042590" y="4649405"/>
              <a:ext cx="1710801" cy="2050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A form of a “Ball park estimate”</a:t>
              </a:r>
            </a:p>
          </p:txBody>
        </p:sp>
        <p:pic>
          <p:nvPicPr>
            <p:cNvPr id="1026" name="Picture 2" descr="Great American Ball Park - Cincinnati Reds">
              <a:extLst>
                <a:ext uri="{FF2B5EF4-FFF2-40B4-BE49-F238E27FC236}">
                  <a16:creationId xmlns:a16="http://schemas.microsoft.com/office/drawing/2014/main" id="{2418E200-B8C0-4420-A095-2C7CD70E4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955" y="4649405"/>
              <a:ext cx="2746634" cy="2050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704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p>
        </p:txBody>
      </p:sp>
      <p:pic>
        <p:nvPicPr>
          <p:cNvPr id="5" name="Picture 4">
            <a:extLst>
              <a:ext uri="{FF2B5EF4-FFF2-40B4-BE49-F238E27FC236}">
                <a16:creationId xmlns:a16="http://schemas.microsoft.com/office/drawing/2014/main" id="{861F22EB-D650-4BED-A004-725F5CE6E42E}"/>
              </a:ext>
            </a:extLst>
          </p:cNvPr>
          <p:cNvPicPr>
            <a:picLocks noChangeAspect="1"/>
          </p:cNvPicPr>
          <p:nvPr/>
        </p:nvPicPr>
        <p:blipFill rotWithShape="1">
          <a:blip r:embed="rId3"/>
          <a:srcRect b="13857"/>
          <a:stretch/>
        </p:blipFill>
        <p:spPr>
          <a:xfrm>
            <a:off x="180739" y="1898375"/>
            <a:ext cx="8883748" cy="4214192"/>
          </a:xfrm>
          <a:prstGeom prst="rect">
            <a:avLst/>
          </a:prstGeom>
        </p:spPr>
      </p:pic>
      <p:sp>
        <p:nvSpPr>
          <p:cNvPr id="4" name="Callout: Down Arrow 3">
            <a:extLst>
              <a:ext uri="{FF2B5EF4-FFF2-40B4-BE49-F238E27FC236}">
                <a16:creationId xmlns:a16="http://schemas.microsoft.com/office/drawing/2014/main" id="{52A95E7D-EB74-4B59-9DFC-F9877E948498}"/>
              </a:ext>
            </a:extLst>
          </p:cNvPr>
          <p:cNvSpPr/>
          <p:nvPr/>
        </p:nvSpPr>
        <p:spPr>
          <a:xfrm>
            <a:off x="2107758" y="2474842"/>
            <a:ext cx="2235200" cy="1748429"/>
          </a:xfrm>
          <a:prstGeom prst="downArrowCallout">
            <a:avLst>
              <a:gd name="adj1" fmla="val 25000"/>
              <a:gd name="adj2" fmla="val 33537"/>
              <a:gd name="adj3" fmla="val 25000"/>
              <a:gd name="adj4" fmla="val 64977"/>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Gill Sans MT" panose="020B0502020104020203"/>
                <a:ea typeface="+mn-ea"/>
                <a:cs typeface="+mn-cs"/>
              </a:rPr>
              <a:t>The point after which the benefits start to outweigh the costs</a:t>
            </a:r>
          </a:p>
        </p:txBody>
      </p:sp>
      <p:sp>
        <p:nvSpPr>
          <p:cNvPr id="8" name="Rectangle 7">
            <a:extLst>
              <a:ext uri="{FF2B5EF4-FFF2-40B4-BE49-F238E27FC236}">
                <a16:creationId xmlns:a16="http://schemas.microsoft.com/office/drawing/2014/main" id="{673EB76C-77AC-4115-8611-358A0434437B}"/>
              </a:ext>
            </a:extLst>
          </p:cNvPr>
          <p:cNvSpPr/>
          <p:nvPr/>
        </p:nvSpPr>
        <p:spPr>
          <a:xfrm>
            <a:off x="8600761" y="3737113"/>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1852858-4CFA-45F4-A4F1-E0773F77D7BF}"/>
              </a:ext>
            </a:extLst>
          </p:cNvPr>
          <p:cNvSpPr/>
          <p:nvPr/>
        </p:nvSpPr>
        <p:spPr>
          <a:xfrm>
            <a:off x="8448411" y="3994671"/>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7752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p>
        </p:txBody>
      </p:sp>
      <p:sp>
        <p:nvSpPr>
          <p:cNvPr id="8" name="Rectangle 7">
            <a:extLst>
              <a:ext uri="{FF2B5EF4-FFF2-40B4-BE49-F238E27FC236}">
                <a16:creationId xmlns:a16="http://schemas.microsoft.com/office/drawing/2014/main" id="{673EB76C-77AC-4115-8611-358A0434437B}"/>
              </a:ext>
            </a:extLst>
          </p:cNvPr>
          <p:cNvSpPr/>
          <p:nvPr/>
        </p:nvSpPr>
        <p:spPr>
          <a:xfrm>
            <a:off x="8600761" y="3737113"/>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1852858-4CFA-45F4-A4F1-E0773F77D7BF}"/>
              </a:ext>
            </a:extLst>
          </p:cNvPr>
          <p:cNvSpPr/>
          <p:nvPr/>
        </p:nvSpPr>
        <p:spPr>
          <a:xfrm>
            <a:off x="8448411" y="3994671"/>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2">
            <a:extLst>
              <a:ext uri="{FF2B5EF4-FFF2-40B4-BE49-F238E27FC236}">
                <a16:creationId xmlns:a16="http://schemas.microsoft.com/office/drawing/2014/main" id="{AE45867B-BBE2-41F7-9B0D-4D4C9C90EC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132"/>
          <a:stretch/>
        </p:blipFill>
        <p:spPr bwMode="auto">
          <a:xfrm>
            <a:off x="177703" y="2173769"/>
            <a:ext cx="8788595" cy="2510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a:extLst>
              <a:ext uri="{FF2B5EF4-FFF2-40B4-BE49-F238E27FC236}">
                <a16:creationId xmlns:a16="http://schemas.microsoft.com/office/drawing/2014/main" id="{BECA8BE0-067A-49F1-98B7-830386282062}"/>
              </a:ext>
            </a:extLst>
          </p:cNvPr>
          <p:cNvCxnSpPr/>
          <p:nvPr/>
        </p:nvCxnSpPr>
        <p:spPr>
          <a:xfrm>
            <a:off x="7698311" y="1969604"/>
            <a:ext cx="0" cy="3733800"/>
          </a:xfrm>
          <a:prstGeom prst="line">
            <a:avLst/>
          </a:prstGeom>
          <a:ln w="57150">
            <a:solidFill>
              <a:srgbClr val="C00000"/>
            </a:solidFill>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40E4E516-F07C-43AF-A6B0-48FB98762AEA}"/>
              </a:ext>
            </a:extLst>
          </p:cNvPr>
          <p:cNvSpPr txBox="1"/>
          <p:nvPr/>
        </p:nvSpPr>
        <p:spPr>
          <a:xfrm>
            <a:off x="1595888" y="4595408"/>
            <a:ext cx="6007546" cy="1446550"/>
          </a:xfrm>
          <a:prstGeom prst="rect">
            <a:avLst/>
          </a:prstGeom>
          <a:noFill/>
        </p:spPr>
        <p:txBody>
          <a:bodyPr wrap="square" rtlCol="0">
            <a:spAutoFit/>
          </a:bodyPr>
          <a:lstStyle/>
          <a:p>
            <a:pPr algn="r"/>
            <a:r>
              <a:rPr lang="en-CA" sz="2200" dirty="0"/>
              <a:t>This five-year project is expected to take four years to pay back the original investment using cash inflows.  We initially spend $10K, and it will take up to year 4 to receive the $10K back.</a:t>
            </a:r>
          </a:p>
        </p:txBody>
      </p:sp>
    </p:spTree>
    <p:extLst>
      <p:ext uri="{BB962C8B-B14F-4D97-AF65-F5344CB8AC3E}">
        <p14:creationId xmlns:p14="http://schemas.microsoft.com/office/powerpoint/2010/main" val="2548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br>
              <a:rPr lang="en-CA" dirty="0"/>
            </a:br>
            <a:r>
              <a:rPr lang="en-CA" b="1" u="sng" dirty="0"/>
              <a:t>Steady</a:t>
            </a:r>
            <a:r>
              <a:rPr lang="en-CA" dirty="0"/>
              <a:t> Cash inflows</a:t>
            </a:r>
          </a:p>
        </p:txBody>
      </p:sp>
      <p:sp>
        <p:nvSpPr>
          <p:cNvPr id="8" name="Rectangle 7">
            <a:extLst>
              <a:ext uri="{FF2B5EF4-FFF2-40B4-BE49-F238E27FC236}">
                <a16:creationId xmlns:a16="http://schemas.microsoft.com/office/drawing/2014/main" id="{673EB76C-77AC-4115-8611-358A0434437B}"/>
              </a:ext>
            </a:extLst>
          </p:cNvPr>
          <p:cNvSpPr/>
          <p:nvPr/>
        </p:nvSpPr>
        <p:spPr>
          <a:xfrm>
            <a:off x="8600761" y="3737113"/>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1852858-4CFA-45F4-A4F1-E0773F77D7BF}"/>
              </a:ext>
            </a:extLst>
          </p:cNvPr>
          <p:cNvSpPr/>
          <p:nvPr/>
        </p:nvSpPr>
        <p:spPr>
          <a:xfrm>
            <a:off x="8448411" y="3994671"/>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40E4E516-F07C-43AF-A6B0-48FB98762AEA}"/>
              </a:ext>
            </a:extLst>
          </p:cNvPr>
          <p:cNvSpPr txBox="1"/>
          <p:nvPr/>
        </p:nvSpPr>
        <p:spPr>
          <a:xfrm>
            <a:off x="298174" y="1946685"/>
            <a:ext cx="8723278" cy="2246769"/>
          </a:xfrm>
          <a:prstGeom prst="rect">
            <a:avLst/>
          </a:prstGeom>
          <a:noFill/>
        </p:spPr>
        <p:txBody>
          <a:bodyPr wrap="square" rtlCol="0">
            <a:spAutoFit/>
          </a:bodyPr>
          <a:lstStyle/>
          <a:p>
            <a:r>
              <a:rPr lang="en-CA" sz="2000" dirty="0"/>
              <a:t>Example: </a:t>
            </a:r>
          </a:p>
          <a:p>
            <a:r>
              <a:rPr lang="en-CA" sz="2000" dirty="0"/>
              <a:t>Project A has an initial investment of $600,000 and expected project cash inflows of $240,000 for 4 years (staring with the end of year one). </a:t>
            </a:r>
            <a:r>
              <a:rPr lang="en-US" sz="2000" dirty="0"/>
              <a:t>Project B has an initial investment of $375,000 and expected project cash inflows of $120,000 for 5 years. </a:t>
            </a:r>
            <a:endParaRPr lang="en-CA" sz="2000" dirty="0"/>
          </a:p>
          <a:p>
            <a:pPr marL="457200" indent="-457200">
              <a:buFont typeface="+mj-lt"/>
              <a:buAutoNum type="alphaLcParenR"/>
            </a:pPr>
            <a:r>
              <a:rPr lang="en-CA" sz="2000" dirty="0"/>
              <a:t>What is the payback period for Project A?</a:t>
            </a:r>
          </a:p>
          <a:p>
            <a:pPr marL="457200" indent="-457200">
              <a:buFont typeface="+mj-lt"/>
              <a:buAutoNum type="alphaLcParenR"/>
            </a:pPr>
            <a:r>
              <a:rPr lang="en-CA" sz="2000" dirty="0"/>
              <a:t>What is the payback period for Project B?</a:t>
            </a:r>
          </a:p>
          <a:p>
            <a:pPr marL="457200" indent="-457200">
              <a:buFont typeface="+mj-lt"/>
              <a:buAutoNum type="alphaLcParenR"/>
            </a:pPr>
            <a:r>
              <a:rPr lang="en-CA" sz="2000" dirty="0"/>
              <a:t>Considering only payback period analysis, which project is preferred, and why?</a:t>
            </a:r>
            <a:endParaRPr lang="en-US" sz="2000" dirty="0"/>
          </a:p>
        </p:txBody>
      </p:sp>
      <p:sp>
        <p:nvSpPr>
          <p:cNvPr id="6" name="Rectangle: Rounded Corners 5">
            <a:extLst>
              <a:ext uri="{FF2B5EF4-FFF2-40B4-BE49-F238E27FC236}">
                <a16:creationId xmlns:a16="http://schemas.microsoft.com/office/drawing/2014/main" id="{A1729F02-C5AA-4C9C-874F-953FB7CB85FD}"/>
              </a:ext>
            </a:extLst>
          </p:cNvPr>
          <p:cNvSpPr/>
          <p:nvPr/>
        </p:nvSpPr>
        <p:spPr>
          <a:xfrm>
            <a:off x="298174" y="4666889"/>
            <a:ext cx="8587843" cy="1413105"/>
          </a:xfrm>
          <a:prstGeom prst="roundRect">
            <a:avLst/>
          </a:prstGeom>
          <a:solidFill>
            <a:schemeClr val="bg1"/>
          </a:solidFill>
          <a:ln w="38100">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Perform this exercise before moving to the next slide.</a:t>
            </a:r>
          </a:p>
          <a:p>
            <a:pPr algn="ctr"/>
            <a:endParaRPr lang="en-CA" dirty="0">
              <a:solidFill>
                <a:schemeClr val="tx1"/>
              </a:solidFill>
            </a:endParaRPr>
          </a:p>
          <a:p>
            <a:pPr algn="ctr"/>
            <a:r>
              <a:rPr lang="en-CA" dirty="0">
                <a:solidFill>
                  <a:schemeClr val="tx1"/>
                </a:solidFill>
              </a:rPr>
              <a:t>Draw a couple of simple timelines on a piece of paper (or use Excel columns) to visualize these 2 projects and calculate the payback periods.  </a:t>
            </a:r>
          </a:p>
        </p:txBody>
      </p:sp>
    </p:spTree>
    <p:extLst>
      <p:ext uri="{BB962C8B-B14F-4D97-AF65-F5344CB8AC3E}">
        <p14:creationId xmlns:p14="http://schemas.microsoft.com/office/powerpoint/2010/main" val="2714036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B908-E2D4-443A-BFE3-84C646EBD2D5}"/>
              </a:ext>
            </a:extLst>
          </p:cNvPr>
          <p:cNvSpPr>
            <a:spLocks noGrp="1"/>
          </p:cNvSpPr>
          <p:nvPr>
            <p:ph type="title"/>
          </p:nvPr>
        </p:nvSpPr>
        <p:spPr/>
        <p:txBody>
          <a:bodyPr/>
          <a:lstStyle/>
          <a:p>
            <a:r>
              <a:rPr lang="en-CA" dirty="0"/>
              <a:t>1. Payback Period analysis</a:t>
            </a:r>
            <a:br>
              <a:rPr lang="en-CA" dirty="0"/>
            </a:br>
            <a:r>
              <a:rPr lang="en-CA" b="1" u="sng" dirty="0"/>
              <a:t>Steady</a:t>
            </a:r>
            <a:r>
              <a:rPr lang="en-CA" dirty="0"/>
              <a:t> Cash inflows</a:t>
            </a:r>
          </a:p>
        </p:txBody>
      </p:sp>
      <p:sp>
        <p:nvSpPr>
          <p:cNvPr id="8" name="Rectangle 7">
            <a:extLst>
              <a:ext uri="{FF2B5EF4-FFF2-40B4-BE49-F238E27FC236}">
                <a16:creationId xmlns:a16="http://schemas.microsoft.com/office/drawing/2014/main" id="{673EB76C-77AC-4115-8611-358A0434437B}"/>
              </a:ext>
            </a:extLst>
          </p:cNvPr>
          <p:cNvSpPr/>
          <p:nvPr/>
        </p:nvSpPr>
        <p:spPr>
          <a:xfrm>
            <a:off x="8600761" y="3860003"/>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1852858-4CFA-45F4-A4F1-E0773F77D7BF}"/>
              </a:ext>
            </a:extLst>
          </p:cNvPr>
          <p:cNvSpPr/>
          <p:nvPr/>
        </p:nvSpPr>
        <p:spPr>
          <a:xfrm>
            <a:off x="8066063" y="2711867"/>
            <a:ext cx="245065" cy="198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40E4E516-F07C-43AF-A6B0-48FB98762AEA}"/>
              </a:ext>
            </a:extLst>
          </p:cNvPr>
          <p:cNvSpPr txBox="1"/>
          <p:nvPr/>
        </p:nvSpPr>
        <p:spPr>
          <a:xfrm>
            <a:off x="114003" y="1808962"/>
            <a:ext cx="9029997" cy="1384995"/>
          </a:xfrm>
          <a:prstGeom prst="rect">
            <a:avLst/>
          </a:prstGeom>
          <a:noFill/>
        </p:spPr>
        <p:txBody>
          <a:bodyPr wrap="square" rtlCol="0">
            <a:spAutoFit/>
          </a:bodyPr>
          <a:lstStyle/>
          <a:p>
            <a:r>
              <a:rPr lang="en-CA" sz="1400" dirty="0"/>
              <a:t>Example: </a:t>
            </a:r>
          </a:p>
          <a:p>
            <a:r>
              <a:rPr lang="en-CA" sz="1400" dirty="0"/>
              <a:t>Project A has an initial investment of $600,000 and expected project cash inflows of $240,000 for 4 years. </a:t>
            </a:r>
            <a:r>
              <a:rPr lang="en-US" sz="1400" dirty="0"/>
              <a:t>Project B has an initial investment of $375,000 and expected project cash inflows of $120,000 for 5 years. </a:t>
            </a:r>
            <a:endParaRPr lang="en-CA" sz="1400" dirty="0"/>
          </a:p>
          <a:p>
            <a:pPr marL="457200" indent="-457200">
              <a:buFont typeface="+mj-lt"/>
              <a:buAutoNum type="alphaLcParenR"/>
            </a:pPr>
            <a:r>
              <a:rPr lang="en-CA" sz="1400" dirty="0"/>
              <a:t>What is the payback period for Project A?</a:t>
            </a:r>
          </a:p>
          <a:p>
            <a:pPr marL="457200" indent="-457200">
              <a:buFont typeface="+mj-lt"/>
              <a:buAutoNum type="alphaLcParenR"/>
            </a:pPr>
            <a:r>
              <a:rPr lang="en-CA" sz="1400" dirty="0"/>
              <a:t>What is the payback period for Project B?</a:t>
            </a:r>
          </a:p>
          <a:p>
            <a:pPr marL="457200" indent="-457200">
              <a:buFont typeface="+mj-lt"/>
              <a:buAutoNum type="alphaLcParenR"/>
            </a:pPr>
            <a:r>
              <a:rPr lang="en-CA" sz="1400" dirty="0"/>
              <a:t>Considering only payback period analysis, which project is preferred, and why?</a:t>
            </a:r>
            <a:endParaRPr lang="en-US" sz="1400" dirty="0"/>
          </a:p>
        </p:txBody>
      </p:sp>
      <p:sp>
        <p:nvSpPr>
          <p:cNvPr id="34" name="Rectangle 33">
            <a:extLst>
              <a:ext uri="{FF2B5EF4-FFF2-40B4-BE49-F238E27FC236}">
                <a16:creationId xmlns:a16="http://schemas.microsoft.com/office/drawing/2014/main" id="{8F96E4B3-4FB7-44E5-8E11-B53275FEF7F8}"/>
              </a:ext>
            </a:extLst>
          </p:cNvPr>
          <p:cNvSpPr/>
          <p:nvPr/>
        </p:nvSpPr>
        <p:spPr>
          <a:xfrm>
            <a:off x="6817558" y="6108569"/>
            <a:ext cx="2507530" cy="65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0" name="Group 109">
            <a:extLst>
              <a:ext uri="{FF2B5EF4-FFF2-40B4-BE49-F238E27FC236}">
                <a16:creationId xmlns:a16="http://schemas.microsoft.com/office/drawing/2014/main" id="{FC07B470-1F69-4247-A027-93566354C0BA}"/>
              </a:ext>
            </a:extLst>
          </p:cNvPr>
          <p:cNvGrpSpPr/>
          <p:nvPr/>
        </p:nvGrpSpPr>
        <p:grpSpPr>
          <a:xfrm>
            <a:off x="114003" y="3336701"/>
            <a:ext cx="7132490" cy="1678767"/>
            <a:chOff x="114003" y="3336701"/>
            <a:chExt cx="7132490" cy="1678767"/>
          </a:xfrm>
        </p:grpSpPr>
        <p:cxnSp>
          <p:nvCxnSpPr>
            <p:cNvPr id="12" name="Straight Connector 11">
              <a:extLst>
                <a:ext uri="{FF2B5EF4-FFF2-40B4-BE49-F238E27FC236}">
                  <a16:creationId xmlns:a16="http://schemas.microsoft.com/office/drawing/2014/main" id="{3828E2C5-8191-4061-92FC-7958899AB51B}"/>
                </a:ext>
              </a:extLst>
            </p:cNvPr>
            <p:cNvCxnSpPr>
              <a:cxnSpLocks/>
            </p:cNvCxnSpPr>
            <p:nvPr/>
          </p:nvCxnSpPr>
          <p:spPr>
            <a:xfrm>
              <a:off x="591999" y="4278395"/>
              <a:ext cx="665449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E986C7-11B0-4D9C-A5F5-DC259BA32360}"/>
                </a:ext>
              </a:extLst>
            </p:cNvPr>
            <p:cNvSpPr txBox="1"/>
            <p:nvPr/>
          </p:nvSpPr>
          <p:spPr>
            <a:xfrm>
              <a:off x="517623" y="3896564"/>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14" name="TextBox 13">
              <a:extLst>
                <a:ext uri="{FF2B5EF4-FFF2-40B4-BE49-F238E27FC236}">
                  <a16:creationId xmlns:a16="http://schemas.microsoft.com/office/drawing/2014/main" id="{B79F4F13-DE42-4E6D-BF3F-634223300DEC}"/>
                </a:ext>
              </a:extLst>
            </p:cNvPr>
            <p:cNvSpPr txBox="1"/>
            <p:nvPr/>
          </p:nvSpPr>
          <p:spPr>
            <a:xfrm>
              <a:off x="1511856" y="3908978"/>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15" name="TextBox 14">
              <a:extLst>
                <a:ext uri="{FF2B5EF4-FFF2-40B4-BE49-F238E27FC236}">
                  <a16:creationId xmlns:a16="http://schemas.microsoft.com/office/drawing/2014/main" id="{C265C727-8992-49D5-B7AD-22CF045D6835}"/>
                </a:ext>
              </a:extLst>
            </p:cNvPr>
            <p:cNvSpPr txBox="1"/>
            <p:nvPr/>
          </p:nvSpPr>
          <p:spPr>
            <a:xfrm>
              <a:off x="2501649"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16" name="Straight Arrow Connector 15">
              <a:extLst>
                <a:ext uri="{FF2B5EF4-FFF2-40B4-BE49-F238E27FC236}">
                  <a16:creationId xmlns:a16="http://schemas.microsoft.com/office/drawing/2014/main" id="{22170510-C01D-4AB9-8D70-C43FF36679C7}"/>
                </a:ext>
              </a:extLst>
            </p:cNvPr>
            <p:cNvCxnSpPr>
              <a:cxnSpLocks/>
            </p:cNvCxnSpPr>
            <p:nvPr/>
          </p:nvCxnSpPr>
          <p:spPr>
            <a:xfrm>
              <a:off x="674117" y="4414148"/>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A44D85D-A235-46B0-B19E-85A8908F18CE}"/>
                </a:ext>
              </a:extLst>
            </p:cNvPr>
            <p:cNvCxnSpPr>
              <a:cxnSpLocks/>
            </p:cNvCxnSpPr>
            <p:nvPr/>
          </p:nvCxnSpPr>
          <p:spPr>
            <a:xfrm>
              <a:off x="1665811" y="3419503"/>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D1958B-B955-4EF0-89CD-147981AE0EF1}"/>
                </a:ext>
              </a:extLst>
            </p:cNvPr>
            <p:cNvCxnSpPr>
              <a:cxnSpLocks/>
            </p:cNvCxnSpPr>
            <p:nvPr/>
          </p:nvCxnSpPr>
          <p:spPr>
            <a:xfrm>
              <a:off x="2655604"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D23467A-DCE9-42A8-A9C7-98DB68FB3597}"/>
                </a:ext>
              </a:extLst>
            </p:cNvPr>
            <p:cNvSpPr txBox="1"/>
            <p:nvPr/>
          </p:nvSpPr>
          <p:spPr>
            <a:xfrm>
              <a:off x="1651819"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240</a:t>
              </a:r>
            </a:p>
          </p:txBody>
        </p:sp>
        <p:sp>
          <p:nvSpPr>
            <p:cNvPr id="20" name="TextBox 19">
              <a:extLst>
                <a:ext uri="{FF2B5EF4-FFF2-40B4-BE49-F238E27FC236}">
                  <a16:creationId xmlns:a16="http://schemas.microsoft.com/office/drawing/2014/main" id="{C725FC7B-F39E-4E25-8DA2-79EE5A3ABFC0}"/>
                </a:ext>
              </a:extLst>
            </p:cNvPr>
            <p:cNvSpPr txBox="1"/>
            <p:nvPr/>
          </p:nvSpPr>
          <p:spPr>
            <a:xfrm>
              <a:off x="5880594" y="4247513"/>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1" name="TextBox 20">
              <a:extLst>
                <a:ext uri="{FF2B5EF4-FFF2-40B4-BE49-F238E27FC236}">
                  <a16:creationId xmlns:a16="http://schemas.microsoft.com/office/drawing/2014/main" id="{865E35FE-1A70-45F3-9FF5-00D07FAB0F43}"/>
                </a:ext>
              </a:extLst>
            </p:cNvPr>
            <p:cNvSpPr txBox="1"/>
            <p:nvPr/>
          </p:nvSpPr>
          <p:spPr>
            <a:xfrm>
              <a:off x="5933259" y="3903477"/>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22" name="TextBox 21">
              <a:extLst>
                <a:ext uri="{FF2B5EF4-FFF2-40B4-BE49-F238E27FC236}">
                  <a16:creationId xmlns:a16="http://schemas.microsoft.com/office/drawing/2014/main" id="{8C3B1722-D2AB-4709-930E-3C84640EF095}"/>
                </a:ext>
              </a:extLst>
            </p:cNvPr>
            <p:cNvSpPr txBox="1"/>
            <p:nvPr/>
          </p:nvSpPr>
          <p:spPr>
            <a:xfrm>
              <a:off x="3415672"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cxnSp>
          <p:nvCxnSpPr>
            <p:cNvPr id="23" name="Straight Arrow Connector 22">
              <a:extLst>
                <a:ext uri="{FF2B5EF4-FFF2-40B4-BE49-F238E27FC236}">
                  <a16:creationId xmlns:a16="http://schemas.microsoft.com/office/drawing/2014/main" id="{9E298498-6160-4CE9-9D8A-83E1DD4D1659}"/>
                </a:ext>
              </a:extLst>
            </p:cNvPr>
            <p:cNvCxnSpPr>
              <a:cxnSpLocks/>
            </p:cNvCxnSpPr>
            <p:nvPr/>
          </p:nvCxnSpPr>
          <p:spPr>
            <a:xfrm>
              <a:off x="3569627"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2768554-4EFD-4B2E-B607-1DC26283E67E}"/>
                </a:ext>
              </a:extLst>
            </p:cNvPr>
            <p:cNvSpPr txBox="1"/>
            <p:nvPr/>
          </p:nvSpPr>
          <p:spPr>
            <a:xfrm>
              <a:off x="4371466" y="3903477"/>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4</a:t>
              </a:r>
            </a:p>
          </p:txBody>
        </p:sp>
        <p:cxnSp>
          <p:nvCxnSpPr>
            <p:cNvPr id="25" name="Straight Arrow Connector 24">
              <a:extLst>
                <a:ext uri="{FF2B5EF4-FFF2-40B4-BE49-F238E27FC236}">
                  <a16:creationId xmlns:a16="http://schemas.microsoft.com/office/drawing/2014/main" id="{AA851CC6-20D0-4D4E-9394-BF0A81DFEA14}"/>
                </a:ext>
              </a:extLst>
            </p:cNvPr>
            <p:cNvCxnSpPr>
              <a:cxnSpLocks/>
            </p:cNvCxnSpPr>
            <p:nvPr/>
          </p:nvCxnSpPr>
          <p:spPr>
            <a:xfrm>
              <a:off x="4525421" y="3451710"/>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0CABA40-75FB-425C-9337-79F6AC0944FD}"/>
                </a:ext>
              </a:extLst>
            </p:cNvPr>
            <p:cNvSpPr txBox="1"/>
            <p:nvPr/>
          </p:nvSpPr>
          <p:spPr>
            <a:xfrm>
              <a:off x="114003" y="4041976"/>
              <a:ext cx="638694" cy="461665"/>
            </a:xfrm>
            <a:prstGeom prst="rect">
              <a:avLst/>
            </a:prstGeom>
            <a:noFill/>
          </p:spPr>
          <p:txBody>
            <a:bodyPr wrap="square" rtlCol="0">
              <a:spAutoFit/>
            </a:bodyPr>
            <a:lstStyle/>
            <a:p>
              <a:r>
                <a:rPr lang="en-CA" sz="2400" b="1" dirty="0"/>
                <a:t>A</a:t>
              </a:r>
            </a:p>
          </p:txBody>
        </p:sp>
        <p:sp>
          <p:nvSpPr>
            <p:cNvPr id="29" name="TextBox 28">
              <a:extLst>
                <a:ext uri="{FF2B5EF4-FFF2-40B4-BE49-F238E27FC236}">
                  <a16:creationId xmlns:a16="http://schemas.microsoft.com/office/drawing/2014/main" id="{07DEA91F-4282-474C-B994-E71AF49714A2}"/>
                </a:ext>
              </a:extLst>
            </p:cNvPr>
            <p:cNvSpPr txBox="1"/>
            <p:nvPr/>
          </p:nvSpPr>
          <p:spPr>
            <a:xfrm>
              <a:off x="671578" y="464613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600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0" name="TextBox 29">
              <a:extLst>
                <a:ext uri="{FF2B5EF4-FFF2-40B4-BE49-F238E27FC236}">
                  <a16:creationId xmlns:a16="http://schemas.microsoft.com/office/drawing/2014/main" id="{9C5E59F0-F35C-4579-A6E2-3E4B69F78E98}"/>
                </a:ext>
              </a:extLst>
            </p:cNvPr>
            <p:cNvSpPr txBox="1"/>
            <p:nvPr/>
          </p:nvSpPr>
          <p:spPr>
            <a:xfrm>
              <a:off x="2665757"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240</a:t>
              </a:r>
            </a:p>
          </p:txBody>
        </p:sp>
        <p:sp>
          <p:nvSpPr>
            <p:cNvPr id="31" name="TextBox 30">
              <a:extLst>
                <a:ext uri="{FF2B5EF4-FFF2-40B4-BE49-F238E27FC236}">
                  <a16:creationId xmlns:a16="http://schemas.microsoft.com/office/drawing/2014/main" id="{CDF4EA47-CE28-47DB-A990-154EC5CAA9E5}"/>
                </a:ext>
              </a:extLst>
            </p:cNvPr>
            <p:cNvSpPr txBox="1"/>
            <p:nvPr/>
          </p:nvSpPr>
          <p:spPr>
            <a:xfrm>
              <a:off x="3569627"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240</a:t>
              </a:r>
            </a:p>
          </p:txBody>
        </p:sp>
        <p:sp>
          <p:nvSpPr>
            <p:cNvPr id="32" name="TextBox 31">
              <a:extLst>
                <a:ext uri="{FF2B5EF4-FFF2-40B4-BE49-F238E27FC236}">
                  <a16:creationId xmlns:a16="http://schemas.microsoft.com/office/drawing/2014/main" id="{AFFEC3C9-70C5-4189-9E79-5F7BA98851F8}"/>
                </a:ext>
              </a:extLst>
            </p:cNvPr>
            <p:cNvSpPr txBox="1"/>
            <p:nvPr/>
          </p:nvSpPr>
          <p:spPr>
            <a:xfrm>
              <a:off x="4525371" y="333670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240</a:t>
              </a:r>
            </a:p>
          </p:txBody>
        </p:sp>
      </p:grpSp>
      <p:grpSp>
        <p:nvGrpSpPr>
          <p:cNvPr id="109" name="Group 108">
            <a:extLst>
              <a:ext uri="{FF2B5EF4-FFF2-40B4-BE49-F238E27FC236}">
                <a16:creationId xmlns:a16="http://schemas.microsoft.com/office/drawing/2014/main" id="{8D707511-EEC3-48D2-A635-0E07237EA20C}"/>
              </a:ext>
            </a:extLst>
          </p:cNvPr>
          <p:cNvGrpSpPr/>
          <p:nvPr/>
        </p:nvGrpSpPr>
        <p:grpSpPr>
          <a:xfrm>
            <a:off x="118949" y="4938916"/>
            <a:ext cx="7127544" cy="1678767"/>
            <a:chOff x="118949" y="4938916"/>
            <a:chExt cx="7127544" cy="1678767"/>
          </a:xfrm>
        </p:grpSpPr>
        <p:sp>
          <p:nvSpPr>
            <p:cNvPr id="60" name="TextBox 59">
              <a:extLst>
                <a:ext uri="{FF2B5EF4-FFF2-40B4-BE49-F238E27FC236}">
                  <a16:creationId xmlns:a16="http://schemas.microsoft.com/office/drawing/2014/main" id="{F0817A54-EFF4-4BA8-A029-578551A922C7}"/>
                </a:ext>
              </a:extLst>
            </p:cNvPr>
            <p:cNvSpPr txBox="1"/>
            <p:nvPr/>
          </p:nvSpPr>
          <p:spPr>
            <a:xfrm>
              <a:off x="3415672" y="5539390"/>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a:t>
              </a:r>
            </a:p>
          </p:txBody>
        </p:sp>
        <p:cxnSp>
          <p:nvCxnSpPr>
            <p:cNvPr id="36" name="Straight Connector 35">
              <a:extLst>
                <a:ext uri="{FF2B5EF4-FFF2-40B4-BE49-F238E27FC236}">
                  <a16:creationId xmlns:a16="http://schemas.microsoft.com/office/drawing/2014/main" id="{E4045761-78D2-441C-8AE0-E3261B59135A}"/>
                </a:ext>
              </a:extLst>
            </p:cNvPr>
            <p:cNvCxnSpPr>
              <a:cxnSpLocks/>
            </p:cNvCxnSpPr>
            <p:nvPr/>
          </p:nvCxnSpPr>
          <p:spPr>
            <a:xfrm>
              <a:off x="591999" y="5880610"/>
              <a:ext cx="6654494"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5CB018E-4BF5-4F37-A174-91B56E460D19}"/>
                </a:ext>
              </a:extLst>
            </p:cNvPr>
            <p:cNvSpPr txBox="1"/>
            <p:nvPr/>
          </p:nvSpPr>
          <p:spPr>
            <a:xfrm>
              <a:off x="517623" y="549877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0</a:t>
              </a:r>
            </a:p>
          </p:txBody>
        </p:sp>
        <p:sp>
          <p:nvSpPr>
            <p:cNvPr id="38" name="TextBox 37">
              <a:extLst>
                <a:ext uri="{FF2B5EF4-FFF2-40B4-BE49-F238E27FC236}">
                  <a16:creationId xmlns:a16="http://schemas.microsoft.com/office/drawing/2014/main" id="{3132D3CD-0502-4D8D-ABFE-75AE84BF38EF}"/>
                </a:ext>
              </a:extLst>
            </p:cNvPr>
            <p:cNvSpPr txBox="1"/>
            <p:nvPr/>
          </p:nvSpPr>
          <p:spPr>
            <a:xfrm>
              <a:off x="1511856" y="5511193"/>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
          <p:nvSpPr>
            <p:cNvPr id="39" name="TextBox 38">
              <a:extLst>
                <a:ext uri="{FF2B5EF4-FFF2-40B4-BE49-F238E27FC236}">
                  <a16:creationId xmlns:a16="http://schemas.microsoft.com/office/drawing/2014/main" id="{6A2E067C-EECD-4D23-B81B-C9C99E737B8D}"/>
                </a:ext>
              </a:extLst>
            </p:cNvPr>
            <p:cNvSpPr txBox="1"/>
            <p:nvPr/>
          </p:nvSpPr>
          <p:spPr>
            <a:xfrm>
              <a:off x="2501649" y="550569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cxnSp>
          <p:nvCxnSpPr>
            <p:cNvPr id="40" name="Straight Arrow Connector 39">
              <a:extLst>
                <a:ext uri="{FF2B5EF4-FFF2-40B4-BE49-F238E27FC236}">
                  <a16:creationId xmlns:a16="http://schemas.microsoft.com/office/drawing/2014/main" id="{2448AE27-7ED7-4D0A-BB8F-41883B8978F2}"/>
                </a:ext>
              </a:extLst>
            </p:cNvPr>
            <p:cNvCxnSpPr>
              <a:cxnSpLocks/>
            </p:cNvCxnSpPr>
            <p:nvPr/>
          </p:nvCxnSpPr>
          <p:spPr>
            <a:xfrm>
              <a:off x="674117" y="6016363"/>
              <a:ext cx="0" cy="508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6FCC76-A440-428B-8018-3E6C48DE6F5F}"/>
                </a:ext>
              </a:extLst>
            </p:cNvPr>
            <p:cNvCxnSpPr>
              <a:cxnSpLocks/>
            </p:cNvCxnSpPr>
            <p:nvPr/>
          </p:nvCxnSpPr>
          <p:spPr>
            <a:xfrm>
              <a:off x="1665811" y="5021718"/>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E37BEFC-903F-45C1-A447-A56B4447DAAC}"/>
                </a:ext>
              </a:extLst>
            </p:cNvPr>
            <p:cNvCxnSpPr>
              <a:cxnSpLocks/>
            </p:cNvCxnSpPr>
            <p:nvPr/>
          </p:nvCxnSpPr>
          <p:spPr>
            <a:xfrm>
              <a:off x="2655604" y="5053925"/>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A46B00D-81E2-4D05-A562-22804368C5D8}"/>
                </a:ext>
              </a:extLst>
            </p:cNvPr>
            <p:cNvSpPr txBox="1"/>
            <p:nvPr/>
          </p:nvSpPr>
          <p:spPr>
            <a:xfrm>
              <a:off x="1651819" y="493891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120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44" name="TextBox 43">
              <a:extLst>
                <a:ext uri="{FF2B5EF4-FFF2-40B4-BE49-F238E27FC236}">
                  <a16:creationId xmlns:a16="http://schemas.microsoft.com/office/drawing/2014/main" id="{ACB3FB91-E320-4C83-821C-E104DA3F2A7A}"/>
                </a:ext>
              </a:extLst>
            </p:cNvPr>
            <p:cNvSpPr txBox="1"/>
            <p:nvPr/>
          </p:nvSpPr>
          <p:spPr>
            <a:xfrm>
              <a:off x="5880594" y="5849728"/>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Outflow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45" name="TextBox 44">
              <a:extLst>
                <a:ext uri="{FF2B5EF4-FFF2-40B4-BE49-F238E27FC236}">
                  <a16:creationId xmlns:a16="http://schemas.microsoft.com/office/drawing/2014/main" id="{B342B5F2-2F32-48C4-8456-DD18D5C6AD9D}"/>
                </a:ext>
              </a:extLst>
            </p:cNvPr>
            <p:cNvSpPr txBox="1"/>
            <p:nvPr/>
          </p:nvSpPr>
          <p:spPr>
            <a:xfrm>
              <a:off x="5933259" y="5505692"/>
              <a:ext cx="1313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rPr>
                <a:t>Inflow +</a:t>
              </a:r>
              <a:r>
                <a:rPr kumimoji="0" lang="en-CA" sz="1800" b="0" i="1" u="none" strike="noStrike" kern="1200" cap="none" spc="0" normalizeH="0" baseline="0" noProof="0" dirty="0" err="1">
                  <a:ln>
                    <a:noFill/>
                  </a:ln>
                  <a:solidFill>
                    <a:prstClr val="black"/>
                  </a:solidFill>
                  <a:effectLst/>
                  <a:uLnTx/>
                  <a:uFillTx/>
                  <a:latin typeface="Gill Sans MT" panose="020B0502020104020203"/>
                  <a:ea typeface="+mn-ea"/>
                  <a:cs typeface="+mn-cs"/>
                </a:rPr>
                <a:t>ve</a:t>
              </a:r>
              <a:endParaRPr kumimoji="0" lang="en-CA" sz="1800" b="0" i="1"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cxnSp>
          <p:nvCxnSpPr>
            <p:cNvPr id="47" name="Straight Arrow Connector 46">
              <a:extLst>
                <a:ext uri="{FF2B5EF4-FFF2-40B4-BE49-F238E27FC236}">
                  <a16:creationId xmlns:a16="http://schemas.microsoft.com/office/drawing/2014/main" id="{A6B55C4C-B7D1-41D5-8A75-C428C4C93ED3}"/>
                </a:ext>
              </a:extLst>
            </p:cNvPr>
            <p:cNvCxnSpPr>
              <a:cxnSpLocks/>
            </p:cNvCxnSpPr>
            <p:nvPr/>
          </p:nvCxnSpPr>
          <p:spPr>
            <a:xfrm>
              <a:off x="3569627" y="5053925"/>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FDC13B1-0174-48CE-B512-F8463D9DAC7E}"/>
                </a:ext>
              </a:extLst>
            </p:cNvPr>
            <p:cNvSpPr txBox="1"/>
            <p:nvPr/>
          </p:nvSpPr>
          <p:spPr>
            <a:xfrm>
              <a:off x="4371466" y="550569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4</a:t>
              </a:r>
            </a:p>
          </p:txBody>
        </p:sp>
        <p:cxnSp>
          <p:nvCxnSpPr>
            <p:cNvPr id="49" name="Straight Arrow Connector 48">
              <a:extLst>
                <a:ext uri="{FF2B5EF4-FFF2-40B4-BE49-F238E27FC236}">
                  <a16:creationId xmlns:a16="http://schemas.microsoft.com/office/drawing/2014/main" id="{0C3F680B-FF3E-4885-A8A0-C852E3417840}"/>
                </a:ext>
              </a:extLst>
            </p:cNvPr>
            <p:cNvCxnSpPr>
              <a:cxnSpLocks/>
            </p:cNvCxnSpPr>
            <p:nvPr/>
          </p:nvCxnSpPr>
          <p:spPr>
            <a:xfrm>
              <a:off x="4525421" y="5053925"/>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F14EDA5-9EB4-4D14-A372-B199889BA32D}"/>
                </a:ext>
              </a:extLst>
            </p:cNvPr>
            <p:cNvSpPr txBox="1"/>
            <p:nvPr/>
          </p:nvSpPr>
          <p:spPr>
            <a:xfrm>
              <a:off x="5306171" y="550569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52" name="TextBox 51">
              <a:extLst>
                <a:ext uri="{FF2B5EF4-FFF2-40B4-BE49-F238E27FC236}">
                  <a16:creationId xmlns:a16="http://schemas.microsoft.com/office/drawing/2014/main" id="{F53F8F72-48D6-4499-A555-49D4C53B6012}"/>
                </a:ext>
              </a:extLst>
            </p:cNvPr>
            <p:cNvSpPr txBox="1"/>
            <p:nvPr/>
          </p:nvSpPr>
          <p:spPr>
            <a:xfrm>
              <a:off x="118949" y="5618895"/>
              <a:ext cx="638694" cy="461665"/>
            </a:xfrm>
            <a:prstGeom prst="rect">
              <a:avLst/>
            </a:prstGeom>
            <a:noFill/>
          </p:spPr>
          <p:txBody>
            <a:bodyPr wrap="square" rtlCol="0">
              <a:spAutoFit/>
            </a:bodyPr>
            <a:lstStyle/>
            <a:p>
              <a:r>
                <a:rPr lang="en-CA" sz="2400" b="1" dirty="0"/>
                <a:t>B</a:t>
              </a:r>
            </a:p>
          </p:txBody>
        </p:sp>
        <p:sp>
          <p:nvSpPr>
            <p:cNvPr id="53" name="TextBox 52">
              <a:extLst>
                <a:ext uri="{FF2B5EF4-FFF2-40B4-BE49-F238E27FC236}">
                  <a16:creationId xmlns:a16="http://schemas.microsoft.com/office/drawing/2014/main" id="{E001C3AB-FBFD-4C02-A849-43C47E70464E}"/>
                </a:ext>
              </a:extLst>
            </p:cNvPr>
            <p:cNvSpPr txBox="1"/>
            <p:nvPr/>
          </p:nvSpPr>
          <p:spPr>
            <a:xfrm>
              <a:off x="671578" y="624835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375</a:t>
              </a:r>
            </a:p>
          </p:txBody>
        </p:sp>
        <p:sp>
          <p:nvSpPr>
            <p:cNvPr id="54" name="TextBox 53">
              <a:extLst>
                <a:ext uri="{FF2B5EF4-FFF2-40B4-BE49-F238E27FC236}">
                  <a16:creationId xmlns:a16="http://schemas.microsoft.com/office/drawing/2014/main" id="{85B8F7B2-CC4F-4A81-96C9-D6B5C847A2E8}"/>
                </a:ext>
              </a:extLst>
            </p:cNvPr>
            <p:cNvSpPr txBox="1"/>
            <p:nvPr/>
          </p:nvSpPr>
          <p:spPr>
            <a:xfrm>
              <a:off x="2665757" y="493891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120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55" name="TextBox 54">
              <a:extLst>
                <a:ext uri="{FF2B5EF4-FFF2-40B4-BE49-F238E27FC236}">
                  <a16:creationId xmlns:a16="http://schemas.microsoft.com/office/drawing/2014/main" id="{3F97949E-BB06-4D52-ACA2-8B0ED3B3C220}"/>
                </a:ext>
              </a:extLst>
            </p:cNvPr>
            <p:cNvSpPr txBox="1"/>
            <p:nvPr/>
          </p:nvSpPr>
          <p:spPr>
            <a:xfrm>
              <a:off x="3569627" y="493891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120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56" name="TextBox 55">
              <a:extLst>
                <a:ext uri="{FF2B5EF4-FFF2-40B4-BE49-F238E27FC236}">
                  <a16:creationId xmlns:a16="http://schemas.microsoft.com/office/drawing/2014/main" id="{39E2D3B5-C1B0-4253-AEDD-BDA2B9381DB3}"/>
                </a:ext>
              </a:extLst>
            </p:cNvPr>
            <p:cNvSpPr txBox="1"/>
            <p:nvPr/>
          </p:nvSpPr>
          <p:spPr>
            <a:xfrm>
              <a:off x="4525371" y="493891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120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61" name="TextBox 60">
              <a:extLst>
                <a:ext uri="{FF2B5EF4-FFF2-40B4-BE49-F238E27FC236}">
                  <a16:creationId xmlns:a16="http://schemas.microsoft.com/office/drawing/2014/main" id="{131B22BB-4192-44F1-AF89-5C976AD74663}"/>
                </a:ext>
              </a:extLst>
            </p:cNvPr>
            <p:cNvSpPr txBox="1"/>
            <p:nvPr/>
          </p:nvSpPr>
          <p:spPr>
            <a:xfrm>
              <a:off x="5166361" y="5505692"/>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5</a:t>
              </a:r>
            </a:p>
          </p:txBody>
        </p:sp>
        <p:cxnSp>
          <p:nvCxnSpPr>
            <p:cNvPr id="62" name="Straight Arrow Connector 61">
              <a:extLst>
                <a:ext uri="{FF2B5EF4-FFF2-40B4-BE49-F238E27FC236}">
                  <a16:creationId xmlns:a16="http://schemas.microsoft.com/office/drawing/2014/main" id="{CF06DBB7-C257-4B05-9265-C7FA08AFB36B}"/>
                </a:ext>
              </a:extLst>
            </p:cNvPr>
            <p:cNvCxnSpPr>
              <a:cxnSpLocks/>
            </p:cNvCxnSpPr>
            <p:nvPr/>
          </p:nvCxnSpPr>
          <p:spPr>
            <a:xfrm>
              <a:off x="5348597" y="5053925"/>
              <a:ext cx="0" cy="50864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1484655-012E-450B-A358-D2EE37181AEB}"/>
                </a:ext>
              </a:extLst>
            </p:cNvPr>
            <p:cNvSpPr txBox="1"/>
            <p:nvPr/>
          </p:nvSpPr>
          <p:spPr>
            <a:xfrm>
              <a:off x="5309321" y="4965732"/>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Gill Sans MT" panose="020B0502020104020203"/>
                </a:rPr>
                <a:t>120</a:t>
              </a:r>
              <a:endPar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pSp>
      <p:sp>
        <p:nvSpPr>
          <p:cNvPr id="5" name="TextBox 4">
            <a:extLst>
              <a:ext uri="{FF2B5EF4-FFF2-40B4-BE49-F238E27FC236}">
                <a16:creationId xmlns:a16="http://schemas.microsoft.com/office/drawing/2014/main" id="{7C97812E-D11D-4CF3-846E-C9C4524C8DE7}"/>
              </a:ext>
            </a:extLst>
          </p:cNvPr>
          <p:cNvSpPr txBox="1"/>
          <p:nvPr/>
        </p:nvSpPr>
        <p:spPr>
          <a:xfrm>
            <a:off x="6796745" y="3334038"/>
            <a:ext cx="2224706" cy="369332"/>
          </a:xfrm>
          <a:prstGeom prst="rect">
            <a:avLst/>
          </a:prstGeom>
          <a:noFill/>
        </p:spPr>
        <p:txBody>
          <a:bodyPr wrap="square" rtlCol="0">
            <a:spAutoFit/>
          </a:bodyPr>
          <a:lstStyle/>
          <a:p>
            <a:r>
              <a:rPr lang="en-CA" dirty="0"/>
              <a:t>PP</a:t>
            </a:r>
            <a:r>
              <a:rPr lang="en-CA" baseline="-25000" dirty="0"/>
              <a:t>A</a:t>
            </a:r>
            <a:r>
              <a:rPr lang="en-CA" dirty="0"/>
              <a:t>= 600/240 = 2.5y</a:t>
            </a:r>
          </a:p>
        </p:txBody>
      </p:sp>
      <p:sp>
        <p:nvSpPr>
          <p:cNvPr id="58" name="TextBox 57">
            <a:extLst>
              <a:ext uri="{FF2B5EF4-FFF2-40B4-BE49-F238E27FC236}">
                <a16:creationId xmlns:a16="http://schemas.microsoft.com/office/drawing/2014/main" id="{37BA5BB0-2E10-4925-A688-93702E36D7EC}"/>
              </a:ext>
            </a:extLst>
          </p:cNvPr>
          <p:cNvSpPr txBox="1"/>
          <p:nvPr/>
        </p:nvSpPr>
        <p:spPr>
          <a:xfrm>
            <a:off x="6796745" y="4990392"/>
            <a:ext cx="2347255" cy="369332"/>
          </a:xfrm>
          <a:prstGeom prst="rect">
            <a:avLst/>
          </a:prstGeom>
          <a:noFill/>
        </p:spPr>
        <p:txBody>
          <a:bodyPr wrap="square" rtlCol="0">
            <a:spAutoFit/>
          </a:bodyPr>
          <a:lstStyle/>
          <a:p>
            <a:r>
              <a:rPr lang="en-CA" dirty="0"/>
              <a:t>PP</a:t>
            </a:r>
            <a:r>
              <a:rPr lang="en-CA" baseline="-25000" dirty="0"/>
              <a:t>B</a:t>
            </a:r>
            <a:r>
              <a:rPr lang="en-CA" dirty="0"/>
              <a:t>= 375/120 = 3.1y</a:t>
            </a:r>
          </a:p>
        </p:txBody>
      </p:sp>
      <p:grpSp>
        <p:nvGrpSpPr>
          <p:cNvPr id="113" name="Group 112">
            <a:extLst>
              <a:ext uri="{FF2B5EF4-FFF2-40B4-BE49-F238E27FC236}">
                <a16:creationId xmlns:a16="http://schemas.microsoft.com/office/drawing/2014/main" id="{E9067E71-D1E8-42D5-9100-45E3F0874636}"/>
              </a:ext>
            </a:extLst>
          </p:cNvPr>
          <p:cNvGrpSpPr/>
          <p:nvPr/>
        </p:nvGrpSpPr>
        <p:grpSpPr>
          <a:xfrm>
            <a:off x="3045979" y="3193957"/>
            <a:ext cx="5984016" cy="2743046"/>
            <a:chOff x="3045979" y="3193957"/>
            <a:chExt cx="5984016" cy="2743046"/>
          </a:xfrm>
        </p:grpSpPr>
        <p:sp>
          <p:nvSpPr>
            <p:cNvPr id="59" name="Rectangle: Rounded Corners 58">
              <a:extLst>
                <a:ext uri="{FF2B5EF4-FFF2-40B4-BE49-F238E27FC236}">
                  <a16:creationId xmlns:a16="http://schemas.microsoft.com/office/drawing/2014/main" id="{09288E6A-7C50-40EE-A59B-061AEDCED9A6}"/>
                </a:ext>
              </a:extLst>
            </p:cNvPr>
            <p:cNvSpPr/>
            <p:nvPr/>
          </p:nvSpPr>
          <p:spPr>
            <a:xfrm>
              <a:off x="6589336" y="3193957"/>
              <a:ext cx="2440659" cy="64829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1" name="Oval 110">
              <a:extLst>
                <a:ext uri="{FF2B5EF4-FFF2-40B4-BE49-F238E27FC236}">
                  <a16:creationId xmlns:a16="http://schemas.microsoft.com/office/drawing/2014/main" id="{A8731CF0-FB4A-4E4F-B46D-DFF5D2C40119}"/>
                </a:ext>
              </a:extLst>
            </p:cNvPr>
            <p:cNvSpPr/>
            <p:nvPr/>
          </p:nvSpPr>
          <p:spPr>
            <a:xfrm>
              <a:off x="3045979" y="4219232"/>
              <a:ext cx="124269" cy="11904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112" name="Oval 111">
              <a:extLst>
                <a:ext uri="{FF2B5EF4-FFF2-40B4-BE49-F238E27FC236}">
                  <a16:creationId xmlns:a16="http://schemas.microsoft.com/office/drawing/2014/main" id="{AA8E3E8E-FB10-4309-87FE-72169326A30E}"/>
                </a:ext>
              </a:extLst>
            </p:cNvPr>
            <p:cNvSpPr/>
            <p:nvPr/>
          </p:nvSpPr>
          <p:spPr>
            <a:xfrm>
              <a:off x="3637021" y="5817963"/>
              <a:ext cx="124269" cy="11904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240515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8" grpId="0"/>
    </p:bldLst>
  </p:timing>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C00000"/>
      </a:accent1>
      <a:accent2>
        <a:srgbClr val="BFBFBF"/>
      </a:accent2>
      <a:accent3>
        <a:srgbClr val="84A3DD"/>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solidFill>
          <a:schemeClr val="bg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4F16B0183A5B4CBA56991B9C070CC1" ma:contentTypeVersion="11" ma:contentTypeDescription="Create a new document." ma:contentTypeScope="" ma:versionID="e20836f5524bd1af31b426534f61a456">
  <xsd:schema xmlns:xsd="http://www.w3.org/2001/XMLSchema" xmlns:xs="http://www.w3.org/2001/XMLSchema" xmlns:p="http://schemas.microsoft.com/office/2006/metadata/properties" xmlns:ns3="8d9f5a15-a802-46f3-973e-7937d604f1b8" targetNamespace="http://schemas.microsoft.com/office/2006/metadata/properties" ma:root="true" ma:fieldsID="6ff7d7a67530e847391659db368c4418" ns3:_="">
    <xsd:import namespace="8d9f5a15-a802-46f3-973e-7937d604f1b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9f5a15-a802-46f3-973e-7937d604f1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73B2F9-8934-49E3-98ED-2BB1F98CB8E3}">
  <ds:schemaRef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purl.org/dc/terms/"/>
    <ds:schemaRef ds:uri="8d9f5a15-a802-46f3-973e-7937d604f1b8"/>
    <ds:schemaRef ds:uri="http://purl.org/dc/dcmitype/"/>
  </ds:schemaRefs>
</ds:datastoreItem>
</file>

<file path=customXml/itemProps2.xml><?xml version="1.0" encoding="utf-8"?>
<ds:datastoreItem xmlns:ds="http://schemas.openxmlformats.org/officeDocument/2006/customXml" ds:itemID="{172FB629-9211-4835-92B6-D97ECB37A5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9f5a15-a802-46f3-973e-7937d604f1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F0F616-D16D-4D36-A9F3-BDBD23048B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21336</TotalTime>
  <Words>3152</Words>
  <Application>Microsoft Office PowerPoint</Application>
  <PresentationFormat>On-screen Show (4:3)</PresentationFormat>
  <Paragraphs>421</Paragraphs>
  <Slides>33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Gill Sans MT</vt:lpstr>
      <vt:lpstr>Times New Roman</vt:lpstr>
      <vt:lpstr>Trebuchet MS</vt:lpstr>
      <vt:lpstr>Wingdings 2</vt:lpstr>
      <vt:lpstr>Dividend</vt:lpstr>
      <vt:lpstr>Module 7 Project selection (Part 1)</vt:lpstr>
      <vt:lpstr>Module agenda</vt:lpstr>
      <vt:lpstr>Project selection process</vt:lpstr>
      <vt:lpstr>Project selection benefit-to-cost (Financial) analysis</vt:lpstr>
      <vt:lpstr>1.  Payback Period analysis</vt:lpstr>
      <vt:lpstr>1.  Payback Period analysis</vt:lpstr>
      <vt:lpstr>1. Payback Period analysis</vt:lpstr>
      <vt:lpstr>1. Payback Period analysis Steady Cash inflows</vt:lpstr>
      <vt:lpstr>1. Payback Period analysis Steady Cash inflows</vt:lpstr>
      <vt:lpstr>1. Payback Period analysis Steady Cash inflows</vt:lpstr>
      <vt:lpstr>1. Payback Period analysis Cash inflows Vary</vt:lpstr>
      <vt:lpstr>1. Payback Period analysis Cash inflows Vary</vt:lpstr>
      <vt:lpstr>1. Payback Period analysis Cash inflows VARY</vt:lpstr>
      <vt:lpstr>1. Payback Period analysis Cash inflows VARY</vt:lpstr>
      <vt:lpstr>Discounted Payback Period  (DPP) analysis</vt:lpstr>
      <vt:lpstr>2. Net present value (NPV) aNALYSIS</vt:lpstr>
      <vt:lpstr>2. Net Present value “net”</vt:lpstr>
      <vt:lpstr>2. Net present value</vt:lpstr>
      <vt:lpstr>2. Net present value Discount/interest rate</vt:lpstr>
      <vt:lpstr>Project Return on investment (ROI)</vt:lpstr>
      <vt:lpstr>2. Net present value Example - terminology</vt:lpstr>
      <vt:lpstr>2. Net present value Example - terminology</vt:lpstr>
      <vt:lpstr>2. Net present value example comparing two projects</vt:lpstr>
      <vt:lpstr>2. Net present value example comparing two projects</vt:lpstr>
      <vt:lpstr>2. Net present value example comparing two projects</vt:lpstr>
      <vt:lpstr>2. Net present value Example with multiple outflows</vt:lpstr>
      <vt:lpstr>2. Net present value exercise  with multiple outflows</vt:lpstr>
      <vt:lpstr>2. Net present value exercise  with multiple outflows</vt:lpstr>
      <vt:lpstr>2. Net present value exercise  with multiple outflows</vt:lpstr>
      <vt:lpstr>2. Net present value exercise  with multiple outflows</vt:lpstr>
      <vt:lpstr>Next module</vt:lpstr>
      <vt:lpstr>Homework and evaluations</vt:lpstr>
      <vt:lpstr>references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6084 Project management</dc:title>
  <dc:creator>Brookes, Robert</dc:creator>
  <cp:lastModifiedBy>Liyanage, Gihan Shamike</cp:lastModifiedBy>
  <cp:revision>286</cp:revision>
  <cp:lastPrinted>2020-12-28T21:41:29Z</cp:lastPrinted>
  <dcterms:created xsi:type="dcterms:W3CDTF">2018-08-19T17:39:37Z</dcterms:created>
  <dcterms:modified xsi:type="dcterms:W3CDTF">2023-11-03T18:01:09Z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0x010100F64F16B0183A5B4CBA56991B9C070CC1</vt:lpwstr>
  </property>
</Properties>
</file>