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26"/>
  </p:notesMasterIdLst>
  <p:sldIdLst>
    <p:sldId id="256" r:id="rId5"/>
    <p:sldId id="267" r:id="rId6"/>
    <p:sldId id="359" r:id="rId7"/>
    <p:sldId id="357" r:id="rId8"/>
    <p:sldId id="362" r:id="rId9"/>
    <p:sldId id="373" r:id="rId10"/>
    <p:sldId id="382" r:id="rId11"/>
    <p:sldId id="383" r:id="rId12"/>
    <p:sldId id="384" r:id="rId13"/>
    <p:sldId id="379" r:id="rId14"/>
    <p:sldId id="374" r:id="rId15"/>
    <p:sldId id="375" r:id="rId16"/>
    <p:sldId id="376" r:id="rId17"/>
    <p:sldId id="361" r:id="rId18"/>
    <p:sldId id="372" r:id="rId19"/>
    <p:sldId id="386" r:id="rId20"/>
    <p:sldId id="377" r:id="rId21"/>
    <p:sldId id="270" r:id="rId22"/>
    <p:sldId id="378" r:id="rId23"/>
    <p:sldId id="269" r:id="rId24"/>
    <p:sldId id="381" r:id="rId2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08600"/>
    <a:srgbClr val="B40000"/>
    <a:srgbClr val="A94B17"/>
    <a:srgbClr val="FFFFFF"/>
    <a:srgbClr val="000000"/>
    <a:srgbClr val="8A0000"/>
    <a:srgbClr val="1F3C6F"/>
    <a:srgbClr val="C80000"/>
    <a:srgbClr val="CBF7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3218" autoAdjust="0"/>
    <p:restoredTop sz="95901" autoAdjust="0"/>
  </p:normalViewPr>
  <p:slideViewPr>
    <p:cSldViewPr snapToGrid="0">
      <p:cViewPr varScale="1">
        <p:scale>
          <a:sx n="111" d="100"/>
          <a:sy n="111" d="100"/>
        </p:scale>
        <p:origin x="1752" y="96"/>
      </p:cViewPr>
      <p:guideLst/>
    </p:cSldViewPr>
  </p:slideViewPr>
  <p:notesTextViewPr>
    <p:cViewPr>
      <p:scale>
        <a:sx n="3" d="2"/>
        <a:sy n="3" d="2"/>
      </p:scale>
      <p:origin x="0" y="0"/>
    </p:cViewPr>
  </p:notesTextViewPr>
  <p:notesViewPr>
    <p:cSldViewPr snapToGrid="0">
      <p:cViewPr>
        <p:scale>
          <a:sx n="125" d="100"/>
          <a:sy n="125" d="100"/>
        </p:scale>
        <p:origin x="2952" y="-10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7D339-6C68-4736-94F6-2E37775FC065}" type="doc">
      <dgm:prSet loTypeId="urn:microsoft.com/office/officeart/2005/8/layout/process2" loCatId="process" qsTypeId="urn:microsoft.com/office/officeart/2005/8/quickstyle/simple1" qsCatId="simple" csTypeId="urn:microsoft.com/office/officeart/2005/8/colors/accent4_4" csCatId="accent4" phldr="1"/>
      <dgm:spPr/>
    </dgm:pt>
    <dgm:pt modelId="{B688155A-841D-48EA-AF83-241375852A30}">
      <dgm:prSet phldrT="[Text]"/>
      <dgm:spPr/>
      <dgm:t>
        <a:bodyPr/>
        <a:lstStyle/>
        <a:p>
          <a:r>
            <a:rPr lang="en-CA" dirty="0"/>
            <a:t>Project (or projects) being considered</a:t>
          </a:r>
        </a:p>
      </dgm:t>
    </dgm:pt>
    <dgm:pt modelId="{42D073F0-7C15-4820-8B73-E5D4712FFDE3}" type="parTrans" cxnId="{D8E451C5-B802-4E65-AFCA-C683715E58FD}">
      <dgm:prSet/>
      <dgm:spPr/>
      <dgm:t>
        <a:bodyPr/>
        <a:lstStyle/>
        <a:p>
          <a:endParaRPr lang="en-CA"/>
        </a:p>
      </dgm:t>
    </dgm:pt>
    <dgm:pt modelId="{D6370A5C-3066-457E-BF00-A874EE9506FA}" type="sibTrans" cxnId="{D8E451C5-B802-4E65-AFCA-C683715E58FD}">
      <dgm:prSet/>
      <dgm:spPr/>
      <dgm:t>
        <a:bodyPr/>
        <a:lstStyle/>
        <a:p>
          <a:endParaRPr lang="en-CA"/>
        </a:p>
      </dgm:t>
    </dgm:pt>
    <dgm:pt modelId="{F7843F2E-0D7B-491E-9151-1A82F101B6EA}">
      <dgm:prSet phldrT="[Text]"/>
      <dgm:spPr/>
      <dgm:t>
        <a:bodyPr/>
        <a:lstStyle/>
        <a:p>
          <a:r>
            <a:rPr lang="en-CA" dirty="0"/>
            <a:t>Feasibility study</a:t>
          </a:r>
        </a:p>
      </dgm:t>
    </dgm:pt>
    <dgm:pt modelId="{74F601FB-6BFA-465A-AB6E-3A8912FC9649}" type="parTrans" cxnId="{4D3D049F-4FE3-4E19-97AC-A434B5F1D4D1}">
      <dgm:prSet/>
      <dgm:spPr/>
      <dgm:t>
        <a:bodyPr/>
        <a:lstStyle/>
        <a:p>
          <a:endParaRPr lang="en-CA"/>
        </a:p>
      </dgm:t>
    </dgm:pt>
    <dgm:pt modelId="{CB56A4B9-F896-4980-91DE-F013D39A604D}" type="sibTrans" cxnId="{4D3D049F-4FE3-4E19-97AC-A434B5F1D4D1}">
      <dgm:prSet/>
      <dgm:spPr/>
      <dgm:t>
        <a:bodyPr/>
        <a:lstStyle/>
        <a:p>
          <a:endParaRPr lang="en-CA"/>
        </a:p>
      </dgm:t>
    </dgm:pt>
    <dgm:pt modelId="{B1505962-A359-4F84-BADE-7AD7CD93EF9E}">
      <dgm:prSet phldrT="[Text]"/>
      <dgm:spPr/>
      <dgm:t>
        <a:bodyPr/>
        <a:lstStyle/>
        <a:p>
          <a:r>
            <a:rPr lang="en-CA" dirty="0"/>
            <a:t>Benefit-to-cost analysis</a:t>
          </a:r>
        </a:p>
      </dgm:t>
    </dgm:pt>
    <dgm:pt modelId="{5D4685BA-24B0-4C64-8728-CBEF6D81C695}" type="parTrans" cxnId="{A051A7AA-DEEA-4E4A-B00E-A1C1E653FCBC}">
      <dgm:prSet/>
      <dgm:spPr/>
      <dgm:t>
        <a:bodyPr/>
        <a:lstStyle/>
        <a:p>
          <a:endParaRPr lang="en-CA"/>
        </a:p>
      </dgm:t>
    </dgm:pt>
    <dgm:pt modelId="{C0B73CA7-9449-4D29-93E9-EA9986BA7074}" type="sibTrans" cxnId="{A051A7AA-DEEA-4E4A-B00E-A1C1E653FCBC}">
      <dgm:prSet/>
      <dgm:spPr/>
      <dgm:t>
        <a:bodyPr/>
        <a:lstStyle/>
        <a:p>
          <a:endParaRPr lang="en-CA"/>
        </a:p>
      </dgm:t>
    </dgm:pt>
    <dgm:pt modelId="{86650829-2964-4FB5-9484-C4B98BE70289}" type="pres">
      <dgm:prSet presAssocID="{B9E7D339-6C68-4736-94F6-2E37775FC065}" presName="linearFlow" presStyleCnt="0">
        <dgm:presLayoutVars>
          <dgm:resizeHandles val="exact"/>
        </dgm:presLayoutVars>
      </dgm:prSet>
      <dgm:spPr/>
    </dgm:pt>
    <dgm:pt modelId="{9F42B455-E1C9-4F56-B012-D81C0FF8FE71}" type="pres">
      <dgm:prSet presAssocID="{B688155A-841D-48EA-AF83-241375852A30}" presName="node" presStyleLbl="node1" presStyleIdx="0" presStyleCnt="3">
        <dgm:presLayoutVars>
          <dgm:bulletEnabled val="1"/>
        </dgm:presLayoutVars>
      </dgm:prSet>
      <dgm:spPr/>
    </dgm:pt>
    <dgm:pt modelId="{2750AC3C-3610-4A83-93DC-D3627D7FC4D8}" type="pres">
      <dgm:prSet presAssocID="{D6370A5C-3066-457E-BF00-A874EE9506FA}" presName="sibTrans" presStyleLbl="sibTrans2D1" presStyleIdx="0" presStyleCnt="2"/>
      <dgm:spPr/>
    </dgm:pt>
    <dgm:pt modelId="{C8DA6694-BF51-4ED4-A76D-9D1AB4A07323}" type="pres">
      <dgm:prSet presAssocID="{D6370A5C-3066-457E-BF00-A874EE9506FA}" presName="connectorText" presStyleLbl="sibTrans2D1" presStyleIdx="0" presStyleCnt="2"/>
      <dgm:spPr/>
    </dgm:pt>
    <dgm:pt modelId="{5F836CFD-F38D-4D34-8B75-2DB146E56C85}" type="pres">
      <dgm:prSet presAssocID="{F7843F2E-0D7B-491E-9151-1A82F101B6EA}" presName="node" presStyleLbl="node1" presStyleIdx="1" presStyleCnt="3">
        <dgm:presLayoutVars>
          <dgm:bulletEnabled val="1"/>
        </dgm:presLayoutVars>
      </dgm:prSet>
      <dgm:spPr/>
    </dgm:pt>
    <dgm:pt modelId="{52227CF4-BB02-4288-9B7D-0185E2777F34}" type="pres">
      <dgm:prSet presAssocID="{CB56A4B9-F896-4980-91DE-F013D39A604D}" presName="sibTrans" presStyleLbl="sibTrans2D1" presStyleIdx="1" presStyleCnt="2"/>
      <dgm:spPr/>
    </dgm:pt>
    <dgm:pt modelId="{B506A30A-FD9D-4E32-866C-E75BB3BB5CF2}" type="pres">
      <dgm:prSet presAssocID="{CB56A4B9-F896-4980-91DE-F013D39A604D}" presName="connectorText" presStyleLbl="sibTrans2D1" presStyleIdx="1" presStyleCnt="2"/>
      <dgm:spPr/>
    </dgm:pt>
    <dgm:pt modelId="{04C1E72D-1C24-4B53-A491-A9693AAE2ACB}" type="pres">
      <dgm:prSet presAssocID="{B1505962-A359-4F84-BADE-7AD7CD93EF9E}" presName="node" presStyleLbl="node1" presStyleIdx="2" presStyleCnt="3">
        <dgm:presLayoutVars>
          <dgm:bulletEnabled val="1"/>
        </dgm:presLayoutVars>
      </dgm:prSet>
      <dgm:spPr/>
    </dgm:pt>
  </dgm:ptLst>
  <dgm:cxnLst>
    <dgm:cxn modelId="{337B5230-4C75-4F8B-85A8-6F5CFB246FDC}" type="presOf" srcId="{B1505962-A359-4F84-BADE-7AD7CD93EF9E}" destId="{04C1E72D-1C24-4B53-A491-A9693AAE2ACB}" srcOrd="0" destOrd="0" presId="urn:microsoft.com/office/officeart/2005/8/layout/process2"/>
    <dgm:cxn modelId="{152E9E3A-80B5-46E9-93AC-7656D063C110}" type="presOf" srcId="{B688155A-841D-48EA-AF83-241375852A30}" destId="{9F42B455-E1C9-4F56-B012-D81C0FF8FE71}" srcOrd="0" destOrd="0" presId="urn:microsoft.com/office/officeart/2005/8/layout/process2"/>
    <dgm:cxn modelId="{4D3D049F-4FE3-4E19-97AC-A434B5F1D4D1}" srcId="{B9E7D339-6C68-4736-94F6-2E37775FC065}" destId="{F7843F2E-0D7B-491E-9151-1A82F101B6EA}" srcOrd="1" destOrd="0" parTransId="{74F601FB-6BFA-465A-AB6E-3A8912FC9649}" sibTransId="{CB56A4B9-F896-4980-91DE-F013D39A604D}"/>
    <dgm:cxn modelId="{A051A7AA-DEEA-4E4A-B00E-A1C1E653FCBC}" srcId="{B9E7D339-6C68-4736-94F6-2E37775FC065}" destId="{B1505962-A359-4F84-BADE-7AD7CD93EF9E}" srcOrd="2" destOrd="0" parTransId="{5D4685BA-24B0-4C64-8728-CBEF6D81C695}" sibTransId="{C0B73CA7-9449-4D29-93E9-EA9986BA7074}"/>
    <dgm:cxn modelId="{3C0F24B0-5591-49B2-900B-9BCD4403BA32}" type="presOf" srcId="{B9E7D339-6C68-4736-94F6-2E37775FC065}" destId="{86650829-2964-4FB5-9484-C4B98BE70289}" srcOrd="0" destOrd="0" presId="urn:microsoft.com/office/officeart/2005/8/layout/process2"/>
    <dgm:cxn modelId="{D9F942B2-5E25-4E66-BD50-35A4312EAF27}" type="presOf" srcId="{D6370A5C-3066-457E-BF00-A874EE9506FA}" destId="{2750AC3C-3610-4A83-93DC-D3627D7FC4D8}" srcOrd="0" destOrd="0" presId="urn:microsoft.com/office/officeart/2005/8/layout/process2"/>
    <dgm:cxn modelId="{C591ECC0-C52E-4079-BF25-93D1F9B42667}" type="presOf" srcId="{F7843F2E-0D7B-491E-9151-1A82F101B6EA}" destId="{5F836CFD-F38D-4D34-8B75-2DB146E56C85}" srcOrd="0" destOrd="0" presId="urn:microsoft.com/office/officeart/2005/8/layout/process2"/>
    <dgm:cxn modelId="{CFB36FC3-CD58-4E53-9610-A9621BBF5FDD}" type="presOf" srcId="{D6370A5C-3066-457E-BF00-A874EE9506FA}" destId="{C8DA6694-BF51-4ED4-A76D-9D1AB4A07323}" srcOrd="1" destOrd="0" presId="urn:microsoft.com/office/officeart/2005/8/layout/process2"/>
    <dgm:cxn modelId="{D8E451C5-B802-4E65-AFCA-C683715E58FD}" srcId="{B9E7D339-6C68-4736-94F6-2E37775FC065}" destId="{B688155A-841D-48EA-AF83-241375852A30}" srcOrd="0" destOrd="0" parTransId="{42D073F0-7C15-4820-8B73-E5D4712FFDE3}" sibTransId="{D6370A5C-3066-457E-BF00-A874EE9506FA}"/>
    <dgm:cxn modelId="{939617C9-87E9-443C-A34A-3C1CB53664CA}" type="presOf" srcId="{CB56A4B9-F896-4980-91DE-F013D39A604D}" destId="{52227CF4-BB02-4288-9B7D-0185E2777F34}" srcOrd="0" destOrd="0" presId="urn:microsoft.com/office/officeart/2005/8/layout/process2"/>
    <dgm:cxn modelId="{FAE1F5D7-F83E-4AD9-A7D3-161AB97FECB9}" type="presOf" srcId="{CB56A4B9-F896-4980-91DE-F013D39A604D}" destId="{B506A30A-FD9D-4E32-866C-E75BB3BB5CF2}" srcOrd="1" destOrd="0" presId="urn:microsoft.com/office/officeart/2005/8/layout/process2"/>
    <dgm:cxn modelId="{BA669BA6-7B8A-4597-B352-9847B2E2D377}" type="presParOf" srcId="{86650829-2964-4FB5-9484-C4B98BE70289}" destId="{9F42B455-E1C9-4F56-B012-D81C0FF8FE71}" srcOrd="0" destOrd="0" presId="urn:microsoft.com/office/officeart/2005/8/layout/process2"/>
    <dgm:cxn modelId="{A9582F23-1396-417E-8DC6-0FF986115840}" type="presParOf" srcId="{86650829-2964-4FB5-9484-C4B98BE70289}" destId="{2750AC3C-3610-4A83-93DC-D3627D7FC4D8}" srcOrd="1" destOrd="0" presId="urn:microsoft.com/office/officeart/2005/8/layout/process2"/>
    <dgm:cxn modelId="{D67253CD-D7F1-4CB5-802C-B70BFEE726C6}" type="presParOf" srcId="{2750AC3C-3610-4A83-93DC-D3627D7FC4D8}" destId="{C8DA6694-BF51-4ED4-A76D-9D1AB4A07323}" srcOrd="0" destOrd="0" presId="urn:microsoft.com/office/officeart/2005/8/layout/process2"/>
    <dgm:cxn modelId="{CCD4055E-D073-4BEF-9813-BE047124BEBD}" type="presParOf" srcId="{86650829-2964-4FB5-9484-C4B98BE70289}" destId="{5F836CFD-F38D-4D34-8B75-2DB146E56C85}" srcOrd="2" destOrd="0" presId="urn:microsoft.com/office/officeart/2005/8/layout/process2"/>
    <dgm:cxn modelId="{2759E647-D4F7-43B9-BD77-E8BEC07243CE}" type="presParOf" srcId="{86650829-2964-4FB5-9484-C4B98BE70289}" destId="{52227CF4-BB02-4288-9B7D-0185E2777F34}" srcOrd="3" destOrd="0" presId="urn:microsoft.com/office/officeart/2005/8/layout/process2"/>
    <dgm:cxn modelId="{76B0B43D-9972-4130-86E1-BC2ED81C4F69}" type="presParOf" srcId="{52227CF4-BB02-4288-9B7D-0185E2777F34}" destId="{B506A30A-FD9D-4E32-866C-E75BB3BB5CF2}" srcOrd="0" destOrd="0" presId="urn:microsoft.com/office/officeart/2005/8/layout/process2"/>
    <dgm:cxn modelId="{2812CF24-E844-4021-8CD6-3DC5C69A9B4C}" type="presParOf" srcId="{86650829-2964-4FB5-9484-C4B98BE70289}" destId="{04C1E72D-1C24-4B53-A491-A9693AAE2ACB}"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2B455-E1C9-4F56-B012-D81C0FF8FE71}">
      <dsp:nvSpPr>
        <dsp:cNvPr id="0" name=""/>
        <dsp:cNvSpPr/>
      </dsp:nvSpPr>
      <dsp:spPr>
        <a:xfrm>
          <a:off x="2263820" y="0"/>
          <a:ext cx="2010755" cy="1117086"/>
        </a:xfrm>
        <a:prstGeom prst="roundRect">
          <a:avLst>
            <a:gd name="adj" fmla="val 10000"/>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t>Project (or projects) being considered</a:t>
          </a:r>
        </a:p>
      </dsp:txBody>
      <dsp:txXfrm>
        <a:off x="2296538" y="32718"/>
        <a:ext cx="1945319" cy="1051650"/>
      </dsp:txXfrm>
    </dsp:sp>
    <dsp:sp modelId="{2750AC3C-3610-4A83-93DC-D3627D7FC4D8}">
      <dsp:nvSpPr>
        <dsp:cNvPr id="0" name=""/>
        <dsp:cNvSpPr/>
      </dsp:nvSpPr>
      <dsp:spPr>
        <a:xfrm rot="5400000">
          <a:off x="3059744" y="1145013"/>
          <a:ext cx="418907" cy="502688"/>
        </a:xfrm>
        <a:prstGeom prst="rightArrow">
          <a:avLst>
            <a:gd name="adj1" fmla="val 60000"/>
            <a:gd name="adj2" fmla="val 50000"/>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CA" sz="1800" kern="1200"/>
        </a:p>
      </dsp:txBody>
      <dsp:txXfrm rot="-5400000">
        <a:off x="3118392" y="1186903"/>
        <a:ext cx="301612" cy="293235"/>
      </dsp:txXfrm>
    </dsp:sp>
    <dsp:sp modelId="{5F836CFD-F38D-4D34-8B75-2DB146E56C85}">
      <dsp:nvSpPr>
        <dsp:cNvPr id="0" name=""/>
        <dsp:cNvSpPr/>
      </dsp:nvSpPr>
      <dsp:spPr>
        <a:xfrm>
          <a:off x="2263820" y="1675629"/>
          <a:ext cx="2010755" cy="1117086"/>
        </a:xfrm>
        <a:prstGeom prst="roundRect">
          <a:avLst>
            <a:gd name="adj" fmla="val 10000"/>
          </a:avLst>
        </a:prstGeom>
        <a:solidFill>
          <a:schemeClr val="accent4">
            <a:shade val="50000"/>
            <a:hueOff val="29545"/>
            <a:satOff val="1071"/>
            <a:lumOff val="246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t>Feasibility study</a:t>
          </a:r>
        </a:p>
      </dsp:txBody>
      <dsp:txXfrm>
        <a:off x="2296538" y="1708347"/>
        <a:ext cx="1945319" cy="1051650"/>
      </dsp:txXfrm>
    </dsp:sp>
    <dsp:sp modelId="{52227CF4-BB02-4288-9B7D-0185E2777F34}">
      <dsp:nvSpPr>
        <dsp:cNvPr id="0" name=""/>
        <dsp:cNvSpPr/>
      </dsp:nvSpPr>
      <dsp:spPr>
        <a:xfrm rot="5400000">
          <a:off x="3059744" y="2820642"/>
          <a:ext cx="418907" cy="502688"/>
        </a:xfrm>
        <a:prstGeom prst="rightArrow">
          <a:avLst>
            <a:gd name="adj1" fmla="val 60000"/>
            <a:gd name="adj2" fmla="val 50000"/>
          </a:avLst>
        </a:prstGeom>
        <a:solidFill>
          <a:schemeClr val="accent4">
            <a:shade val="90000"/>
            <a:hueOff val="46393"/>
            <a:satOff val="-808"/>
            <a:lumOff val="246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CA" sz="1800" kern="1200"/>
        </a:p>
      </dsp:txBody>
      <dsp:txXfrm rot="-5400000">
        <a:off x="3118392" y="2862532"/>
        <a:ext cx="301612" cy="293235"/>
      </dsp:txXfrm>
    </dsp:sp>
    <dsp:sp modelId="{04C1E72D-1C24-4B53-A491-A9693AAE2ACB}">
      <dsp:nvSpPr>
        <dsp:cNvPr id="0" name=""/>
        <dsp:cNvSpPr/>
      </dsp:nvSpPr>
      <dsp:spPr>
        <a:xfrm>
          <a:off x="2263820" y="3351258"/>
          <a:ext cx="2010755" cy="1117086"/>
        </a:xfrm>
        <a:prstGeom prst="roundRect">
          <a:avLst>
            <a:gd name="adj" fmla="val 10000"/>
          </a:avLst>
        </a:prstGeom>
        <a:solidFill>
          <a:schemeClr val="accent4">
            <a:shade val="50000"/>
            <a:hueOff val="29545"/>
            <a:satOff val="1071"/>
            <a:lumOff val="246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t>Benefit-to-cost analysis</a:t>
          </a:r>
        </a:p>
      </dsp:txBody>
      <dsp:txXfrm>
        <a:off x="2296538" y="3383976"/>
        <a:ext cx="1945319" cy="10516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09A9374-B421-4905-9E02-1AABA4C4A57C}" type="datetimeFigureOut">
              <a:rPr lang="en-CA" smtClean="0"/>
              <a:t>2023-11-03</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6B71E44-4619-441F-B173-67D9A9F986B0}" type="slidenum">
              <a:rPr lang="en-CA" smtClean="0"/>
              <a:t>‹#›</a:t>
            </a:fld>
            <a:endParaRPr lang="en-CA"/>
          </a:p>
        </p:txBody>
      </p:sp>
    </p:spTree>
    <p:extLst>
      <p:ext uri="{BB962C8B-B14F-4D97-AF65-F5344CB8AC3E}">
        <p14:creationId xmlns:p14="http://schemas.microsoft.com/office/powerpoint/2010/main" val="123232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2</a:t>
            </a:fld>
            <a:endParaRPr lang="en-CA"/>
          </a:p>
        </p:txBody>
      </p:sp>
    </p:spTree>
    <p:extLst>
      <p:ext uri="{BB962C8B-B14F-4D97-AF65-F5344CB8AC3E}">
        <p14:creationId xmlns:p14="http://schemas.microsoft.com/office/powerpoint/2010/main" val="595179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lucrumconsulting.net</a:t>
            </a:r>
          </a:p>
        </p:txBody>
      </p:sp>
      <p:sp>
        <p:nvSpPr>
          <p:cNvPr id="4" name="Slide Number Placeholder 3"/>
          <p:cNvSpPr>
            <a:spLocks noGrp="1"/>
          </p:cNvSpPr>
          <p:nvPr>
            <p:ph type="sldNum" sz="quarter" idx="5"/>
          </p:nvPr>
        </p:nvSpPr>
        <p:spPr/>
        <p:txBody>
          <a:bodyPr/>
          <a:lstStyle/>
          <a:p>
            <a:fld id="{26B71E44-4619-441F-B173-67D9A9F986B0}" type="slidenum">
              <a:rPr lang="en-CA" smtClean="0"/>
              <a:t>12</a:t>
            </a:fld>
            <a:endParaRPr lang="en-CA"/>
          </a:p>
        </p:txBody>
      </p:sp>
    </p:spTree>
    <p:extLst>
      <p:ext uri="{BB962C8B-B14F-4D97-AF65-F5344CB8AC3E}">
        <p14:creationId xmlns:p14="http://schemas.microsoft.com/office/powerpoint/2010/main" val="74577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71E44-4619-441F-B173-67D9A9F986B0}" type="slidenum">
              <a:rPr lang="en-CA" smtClean="0"/>
              <a:t>13</a:t>
            </a:fld>
            <a:endParaRPr lang="en-CA"/>
          </a:p>
        </p:txBody>
      </p:sp>
    </p:spTree>
    <p:extLst>
      <p:ext uri="{BB962C8B-B14F-4D97-AF65-F5344CB8AC3E}">
        <p14:creationId xmlns:p14="http://schemas.microsoft.com/office/powerpoint/2010/main" val="357283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38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http://ponderfocus.pennypulz.com/addiction_recovery_podcast/decision-go-or-no-go/</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069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http://ponderfocus.pennypulz.com/addiction_recovery_podcast/decision-go-or-no-go/</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B71E44-4619-441F-B173-67D9A9F986B0}"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09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71E44-4619-441F-B173-67D9A9F986B0}" type="slidenum">
              <a:rPr lang="en-CA" smtClean="0"/>
              <a:t>17</a:t>
            </a:fld>
            <a:endParaRPr lang="en-CA"/>
          </a:p>
        </p:txBody>
      </p:sp>
    </p:spTree>
    <p:extLst>
      <p:ext uri="{BB962C8B-B14F-4D97-AF65-F5344CB8AC3E}">
        <p14:creationId xmlns:p14="http://schemas.microsoft.com/office/powerpoint/2010/main" val="2636145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 see references slide</a:t>
            </a:r>
          </a:p>
        </p:txBody>
      </p:sp>
      <p:sp>
        <p:nvSpPr>
          <p:cNvPr id="4" name="Slide Number Placeholder 3"/>
          <p:cNvSpPr>
            <a:spLocks noGrp="1"/>
          </p:cNvSpPr>
          <p:nvPr>
            <p:ph type="sldNum" sz="quarter" idx="5"/>
          </p:nvPr>
        </p:nvSpPr>
        <p:spPr/>
        <p:txBody>
          <a:bodyPr/>
          <a:lstStyle/>
          <a:p>
            <a:fld id="{26B71E44-4619-441F-B173-67D9A9F986B0}" type="slidenum">
              <a:rPr lang="en-CA" smtClean="0"/>
              <a:t>18</a:t>
            </a:fld>
            <a:endParaRPr lang="en-CA"/>
          </a:p>
        </p:txBody>
      </p:sp>
    </p:spTree>
    <p:extLst>
      <p:ext uri="{BB962C8B-B14F-4D97-AF65-F5344CB8AC3E}">
        <p14:creationId xmlns:p14="http://schemas.microsoft.com/office/powerpoint/2010/main" val="2342267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71E44-4619-441F-B173-67D9A9F986B0}" type="slidenum">
              <a:rPr lang="en-CA" smtClean="0"/>
              <a:t>19</a:t>
            </a:fld>
            <a:endParaRPr lang="en-CA"/>
          </a:p>
        </p:txBody>
      </p:sp>
    </p:spTree>
    <p:extLst>
      <p:ext uri="{BB962C8B-B14F-4D97-AF65-F5344CB8AC3E}">
        <p14:creationId xmlns:p14="http://schemas.microsoft.com/office/powerpoint/2010/main" val="1567807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71E44-4619-441F-B173-67D9A9F986B0}" type="slidenum">
              <a:rPr lang="en-CA" smtClean="0"/>
              <a:t>20</a:t>
            </a:fld>
            <a:endParaRPr lang="en-CA"/>
          </a:p>
        </p:txBody>
      </p:sp>
    </p:spTree>
    <p:extLst>
      <p:ext uri="{BB962C8B-B14F-4D97-AF65-F5344CB8AC3E}">
        <p14:creationId xmlns:p14="http://schemas.microsoft.com/office/powerpoint/2010/main" val="1185319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71E44-4619-441F-B173-67D9A9F986B0}" type="slidenum">
              <a:rPr lang="en-CA" smtClean="0"/>
              <a:t>21</a:t>
            </a:fld>
            <a:endParaRPr lang="en-CA"/>
          </a:p>
        </p:txBody>
      </p:sp>
    </p:spTree>
    <p:extLst>
      <p:ext uri="{BB962C8B-B14F-4D97-AF65-F5344CB8AC3E}">
        <p14:creationId xmlns:p14="http://schemas.microsoft.com/office/powerpoint/2010/main" val="335892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71E44-4619-441F-B173-67D9A9F986B0}" type="slidenum">
              <a:rPr lang="en-CA" smtClean="0"/>
              <a:t>4</a:t>
            </a:fld>
            <a:endParaRPr lang="en-CA"/>
          </a:p>
        </p:txBody>
      </p:sp>
    </p:spTree>
    <p:extLst>
      <p:ext uri="{BB962C8B-B14F-4D97-AF65-F5344CB8AC3E}">
        <p14:creationId xmlns:p14="http://schemas.microsoft.com/office/powerpoint/2010/main" val="84590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https://www.investopedia.com/terms/w/wacc.asp#:~:text=WACC%20is%20calculated%20by%20multiplying,in%20discounted%20cash%20flow%20analysis.</a:t>
            </a:r>
          </a:p>
        </p:txBody>
      </p:sp>
      <p:sp>
        <p:nvSpPr>
          <p:cNvPr id="4" name="Slide Number Placeholder 3"/>
          <p:cNvSpPr>
            <a:spLocks noGrp="1"/>
          </p:cNvSpPr>
          <p:nvPr>
            <p:ph type="sldNum" sz="quarter" idx="5"/>
          </p:nvPr>
        </p:nvSpPr>
        <p:spPr/>
        <p:txBody>
          <a:bodyPr/>
          <a:lstStyle/>
          <a:p>
            <a:fld id="{26B71E44-4619-441F-B173-67D9A9F986B0}" type="slidenum">
              <a:rPr lang="en-CA" smtClean="0"/>
              <a:t>5</a:t>
            </a:fld>
            <a:endParaRPr lang="en-CA"/>
          </a:p>
        </p:txBody>
      </p:sp>
    </p:spTree>
    <p:extLst>
      <p:ext uri="{BB962C8B-B14F-4D97-AF65-F5344CB8AC3E}">
        <p14:creationId xmlns:p14="http://schemas.microsoft.com/office/powerpoint/2010/main" val="3999925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B71E44-4619-441F-B173-67D9A9F986B0}" type="slidenum">
              <a:rPr lang="en-CA" smtClean="0"/>
              <a:t>6</a:t>
            </a:fld>
            <a:endParaRPr lang="en-CA"/>
          </a:p>
        </p:txBody>
      </p:sp>
    </p:spTree>
    <p:extLst>
      <p:ext uri="{BB962C8B-B14F-4D97-AF65-F5344CB8AC3E}">
        <p14:creationId xmlns:p14="http://schemas.microsoft.com/office/powerpoint/2010/main" val="4232975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 https://www.investopedia.com/terms/i/internal-rate-of-return-rule.asp</a:t>
            </a:r>
          </a:p>
        </p:txBody>
      </p:sp>
      <p:sp>
        <p:nvSpPr>
          <p:cNvPr id="4" name="Slide Number Placeholder 3"/>
          <p:cNvSpPr>
            <a:spLocks noGrp="1"/>
          </p:cNvSpPr>
          <p:nvPr>
            <p:ph type="sldNum" sz="quarter" idx="5"/>
          </p:nvPr>
        </p:nvSpPr>
        <p:spPr/>
        <p:txBody>
          <a:bodyPr/>
          <a:lstStyle/>
          <a:p>
            <a:fld id="{26B71E44-4619-441F-B173-67D9A9F986B0}" type="slidenum">
              <a:rPr lang="en-CA" smtClean="0"/>
              <a:t>7</a:t>
            </a:fld>
            <a:endParaRPr lang="en-CA"/>
          </a:p>
        </p:txBody>
      </p:sp>
    </p:spTree>
    <p:extLst>
      <p:ext uri="{BB962C8B-B14F-4D97-AF65-F5344CB8AC3E}">
        <p14:creationId xmlns:p14="http://schemas.microsoft.com/office/powerpoint/2010/main" val="1269093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71E44-4619-441F-B173-67D9A9F986B0}" type="slidenum">
              <a:rPr lang="en-CA" smtClean="0"/>
              <a:t>8</a:t>
            </a:fld>
            <a:endParaRPr lang="en-CA"/>
          </a:p>
        </p:txBody>
      </p:sp>
    </p:spTree>
    <p:extLst>
      <p:ext uri="{BB962C8B-B14F-4D97-AF65-F5344CB8AC3E}">
        <p14:creationId xmlns:p14="http://schemas.microsoft.com/office/powerpoint/2010/main" val="101094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71E44-4619-441F-B173-67D9A9F986B0}" type="slidenum">
              <a:rPr lang="en-CA" smtClean="0"/>
              <a:t>9</a:t>
            </a:fld>
            <a:endParaRPr lang="en-CA"/>
          </a:p>
        </p:txBody>
      </p:sp>
    </p:spTree>
    <p:extLst>
      <p:ext uri="{BB962C8B-B14F-4D97-AF65-F5344CB8AC3E}">
        <p14:creationId xmlns:p14="http://schemas.microsoft.com/office/powerpoint/2010/main" val="82153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we used a discount rate of 8% on a series of cash flows and calculated that NPV was exactly zero, then we can deduce that the rate of return for the project is exactly 8%.  If NPV is greater than zero, then the rate of return has to be higher than 8%.</a:t>
            </a:r>
          </a:p>
        </p:txBody>
      </p:sp>
      <p:sp>
        <p:nvSpPr>
          <p:cNvPr id="4" name="Slide Number Placeholder 3"/>
          <p:cNvSpPr>
            <a:spLocks noGrp="1"/>
          </p:cNvSpPr>
          <p:nvPr>
            <p:ph type="sldNum" sz="quarter" idx="5"/>
          </p:nvPr>
        </p:nvSpPr>
        <p:spPr/>
        <p:txBody>
          <a:bodyPr/>
          <a:lstStyle/>
          <a:p>
            <a:fld id="{26B71E44-4619-441F-B173-67D9A9F986B0}" type="slidenum">
              <a:rPr lang="en-CA" smtClean="0"/>
              <a:t>10</a:t>
            </a:fld>
            <a:endParaRPr lang="en-CA"/>
          </a:p>
        </p:txBody>
      </p:sp>
    </p:spTree>
    <p:extLst>
      <p:ext uri="{BB962C8B-B14F-4D97-AF65-F5344CB8AC3E}">
        <p14:creationId xmlns:p14="http://schemas.microsoft.com/office/powerpoint/2010/main" val="231554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71E44-4619-441F-B173-67D9A9F986B0}" type="slidenum">
              <a:rPr lang="en-CA" smtClean="0"/>
              <a:t>11</a:t>
            </a:fld>
            <a:endParaRPr lang="en-CA"/>
          </a:p>
        </p:txBody>
      </p:sp>
    </p:spTree>
    <p:extLst>
      <p:ext uri="{BB962C8B-B14F-4D97-AF65-F5344CB8AC3E}">
        <p14:creationId xmlns:p14="http://schemas.microsoft.com/office/powerpoint/2010/main" val="4085134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0"/>
            <a:ext cx="9144000" cy="6858000"/>
          </a:xfrm>
          <a:prstGeom prst="rect">
            <a:avLst/>
          </a:prstGeom>
        </p:spPr>
      </p:pic>
      <p:sp>
        <p:nvSpPr>
          <p:cNvPr id="2" name="Title 1"/>
          <p:cNvSpPr>
            <a:spLocks noGrp="1"/>
          </p:cNvSpPr>
          <p:nvPr>
            <p:ph type="ctrTitle"/>
          </p:nvPr>
        </p:nvSpPr>
        <p:spPr>
          <a:xfrm>
            <a:off x="581192" y="990600"/>
            <a:ext cx="7989752" cy="1504844"/>
          </a:xfrm>
          <a:effectLst/>
        </p:spPr>
        <p:txBody>
          <a:bodyPr anchor="b">
            <a:normAutofit/>
          </a:bodyPr>
          <a:lstStyle>
            <a:lvl1pPr>
              <a:defRPr sz="3600" b="1">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581192" y="2615088"/>
            <a:ext cx="7989752" cy="794687"/>
          </a:xfrm>
        </p:spPr>
        <p:txBody>
          <a:bodyPr anchor="t">
            <a:normAutofit/>
          </a:bodyPr>
          <a:lstStyle>
            <a:lvl1pPr marL="0" indent="0" algn="l">
              <a:buNone/>
              <a:defRPr sz="2600" cap="all">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endParaRPr lang="en-US" dirty="0"/>
          </a:p>
        </p:txBody>
      </p:sp>
    </p:spTree>
    <p:extLst>
      <p:ext uri="{BB962C8B-B14F-4D97-AF65-F5344CB8AC3E}">
        <p14:creationId xmlns:p14="http://schemas.microsoft.com/office/powerpoint/2010/main" val="39386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4" name="Group 13"/>
          <p:cNvGrpSpPr/>
          <p:nvPr userDrawn="1"/>
        </p:nvGrpSpPr>
        <p:grpSpPr>
          <a:xfrm>
            <a:off x="-449" y="256374"/>
            <a:ext cx="9144449" cy="1486998"/>
            <a:chOff x="-2" y="317500"/>
            <a:chExt cx="9107027" cy="140400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59445" b="20000"/>
            <a:stretch/>
          </p:blipFill>
          <p:spPr>
            <a:xfrm>
              <a:off x="-2" y="317500"/>
              <a:ext cx="9107027" cy="1404000"/>
            </a:xfrm>
            <a:prstGeom prst="rect">
              <a:avLst/>
            </a:prstGeom>
          </p:spPr>
        </p:pic>
        <p:grpSp>
          <p:nvGrpSpPr>
            <p:cNvPr id="13" name="Group 12"/>
            <p:cNvGrpSpPr/>
            <p:nvPr userDrawn="1"/>
          </p:nvGrpSpPr>
          <p:grpSpPr>
            <a:xfrm>
              <a:off x="3377" y="317500"/>
              <a:ext cx="2541703" cy="1404000"/>
              <a:chOff x="3377" y="317500"/>
              <a:chExt cx="2541703" cy="1404000"/>
            </a:xfrm>
          </p:grpSpPr>
          <p:sp>
            <p:nvSpPr>
              <p:cNvPr id="10" name="Trapezoid 9"/>
              <p:cNvSpPr/>
              <p:nvPr userDrawn="1"/>
            </p:nvSpPr>
            <p:spPr>
              <a:xfrm rot="10800000">
                <a:off x="78740" y="319654"/>
                <a:ext cx="2466340" cy="1400400"/>
              </a:xfrm>
              <a:prstGeom prst="trapezoid">
                <a:avLst>
                  <a:gd name="adj" fmla="val 77492"/>
                </a:avLst>
              </a:prstGeom>
              <a:solidFill>
                <a:schemeClr val="tx1">
                  <a:lumMod val="65000"/>
                  <a:lumOff val="3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Rectangle 10"/>
              <p:cNvSpPr/>
              <p:nvPr userDrawn="1"/>
            </p:nvSpPr>
            <p:spPr>
              <a:xfrm>
                <a:off x="3377" y="317500"/>
                <a:ext cx="1195822" cy="14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2" name="Title 1"/>
          <p:cNvSpPr>
            <a:spLocks noGrp="1"/>
          </p:cNvSpPr>
          <p:nvPr>
            <p:ph type="title"/>
          </p:nvPr>
        </p:nvSpPr>
        <p:spPr>
          <a:xfrm>
            <a:off x="581192" y="499708"/>
            <a:ext cx="7989752" cy="1083329"/>
          </a:xfrm>
        </p:spPr>
        <p:txBody>
          <a:bodyPr>
            <a:normAutofit/>
          </a:bodyPr>
          <a:lstStyle>
            <a:lvl1pPr>
              <a:defRPr sz="2900"/>
            </a:lvl1pPr>
          </a:lstStyle>
          <a:p>
            <a:r>
              <a:rPr lang="en-US" dirty="0"/>
              <a:t>Click to edit Master title style</a:t>
            </a:r>
          </a:p>
        </p:txBody>
      </p:sp>
      <p:sp>
        <p:nvSpPr>
          <p:cNvPr id="3" name="Content Placeholder 2"/>
          <p:cNvSpPr>
            <a:spLocks noGrp="1"/>
          </p:cNvSpPr>
          <p:nvPr>
            <p:ph idx="1" hasCustomPrompt="1"/>
          </p:nvPr>
        </p:nvSpPr>
        <p:spPr>
          <a:xfrm>
            <a:off x="581192" y="2228003"/>
            <a:ext cx="7989752" cy="3630795"/>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700"/>
            </a:lvl4pPr>
            <a:lvl5pPr>
              <a:buClr>
                <a:schemeClr val="tx2"/>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95958" y="6272329"/>
            <a:ext cx="770468" cy="365125"/>
          </a:xfrm>
        </p:spPr>
        <p:txBody>
          <a:bodyPr/>
          <a:lstStyle>
            <a:lvl1pPr>
              <a:defRPr>
                <a:solidFill>
                  <a:schemeClr val="tx1">
                    <a:lumMod val="85000"/>
                    <a:lumOff val="15000"/>
                  </a:schemeClr>
                </a:solidFill>
              </a:defRPr>
            </a:lvl1pPr>
          </a:lstStyle>
          <a:p>
            <a:fld id="{D57F1E4F-1CFF-5643-939E-217C01CDF565}" type="slidenum">
              <a:rPr lang="en-US" smtClean="0"/>
              <a:pPr/>
              <a:t>‹#›</a:t>
            </a:fld>
            <a:endParaRPr lang="en-US" dirty="0"/>
          </a:p>
        </p:txBody>
      </p:sp>
      <p:pic>
        <p:nvPicPr>
          <p:cNvPr id="16" name="Picture 15">
            <a:extLst>
              <a:ext uri="{FF2B5EF4-FFF2-40B4-BE49-F238E27FC236}">
                <a16:creationId xmlns:a16="http://schemas.microsoft.com/office/drawing/2014/main" id="{6EFBB5C3-1E66-475E-9793-B72E9479D009}"/>
              </a:ext>
            </a:extLst>
          </p:cNvPr>
          <p:cNvPicPr>
            <a:picLocks noChangeAspect="1"/>
          </p:cNvPicPr>
          <p:nvPr userDrawn="1"/>
        </p:nvPicPr>
        <p:blipFill>
          <a:blip r:embed="rId3"/>
          <a:stretch>
            <a:fillRect/>
          </a:stretch>
        </p:blipFill>
        <p:spPr>
          <a:xfrm>
            <a:off x="7127190" y="6300699"/>
            <a:ext cx="1739896" cy="396294"/>
          </a:xfrm>
          <a:prstGeom prst="rect">
            <a:avLst/>
          </a:prstGeom>
        </p:spPr>
      </p:pic>
    </p:spTree>
    <p:extLst>
      <p:ext uri="{BB962C8B-B14F-4D97-AF65-F5344CB8AC3E}">
        <p14:creationId xmlns:p14="http://schemas.microsoft.com/office/powerpoint/2010/main" val="754712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11/3/2023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0275331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0EkufUCo5q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youtube.com/watch/0EkufUCo5qI"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0EkufUCo5q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investopedia.com/terms/i/internal-rate-of-return-rule.as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a:t>Module 8</a:t>
            </a:r>
            <a:br>
              <a:rPr lang="en-CA" dirty="0"/>
            </a:br>
            <a:r>
              <a:rPr lang="en-CA" dirty="0"/>
              <a:t>Project selection (Part 2)</a:t>
            </a:r>
          </a:p>
        </p:txBody>
      </p:sp>
      <p:sp>
        <p:nvSpPr>
          <p:cNvPr id="3" name="Subtitle 2"/>
          <p:cNvSpPr>
            <a:spLocks noGrp="1"/>
          </p:cNvSpPr>
          <p:nvPr>
            <p:ph type="subTitle" idx="1"/>
          </p:nvPr>
        </p:nvSpPr>
        <p:spPr/>
        <p:txBody>
          <a:bodyPr/>
          <a:lstStyle/>
          <a:p>
            <a:r>
              <a:rPr lang="en-CA" dirty="0" err="1"/>
              <a:t>Mgmt</a:t>
            </a:r>
            <a:r>
              <a:rPr lang="en-CA" dirty="0"/>
              <a:t> 6054 project strategic management</a:t>
            </a:r>
          </a:p>
        </p:txBody>
      </p:sp>
      <p:sp>
        <p:nvSpPr>
          <p:cNvPr id="4" name="Explosion: 8 Points 3">
            <a:extLst>
              <a:ext uri="{FF2B5EF4-FFF2-40B4-BE49-F238E27FC236}">
                <a16:creationId xmlns:a16="http://schemas.microsoft.com/office/drawing/2014/main" id="{EE1B47DF-40CA-4529-8E00-FC75696FF160}"/>
              </a:ext>
            </a:extLst>
          </p:cNvPr>
          <p:cNvSpPr/>
          <p:nvPr/>
        </p:nvSpPr>
        <p:spPr>
          <a:xfrm>
            <a:off x="7323909" y="4977354"/>
            <a:ext cx="3135085" cy="1593129"/>
          </a:xfrm>
          <a:prstGeom prst="irregularSeal1">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Count slides &amp; time before deleting</a:t>
            </a:r>
          </a:p>
        </p:txBody>
      </p:sp>
    </p:spTree>
    <p:extLst>
      <p:ext uri="{BB962C8B-B14F-4D97-AF65-F5344CB8AC3E}">
        <p14:creationId xmlns:p14="http://schemas.microsoft.com/office/powerpoint/2010/main" val="426568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C26E-BC0F-4659-A741-643C2B67DC7D}"/>
              </a:ext>
            </a:extLst>
          </p:cNvPr>
          <p:cNvSpPr>
            <a:spLocks noGrp="1"/>
          </p:cNvSpPr>
          <p:nvPr>
            <p:ph type="title"/>
          </p:nvPr>
        </p:nvSpPr>
        <p:spPr/>
        <p:txBody>
          <a:bodyPr/>
          <a:lstStyle/>
          <a:p>
            <a:r>
              <a:rPr lang="en-CA" dirty="0"/>
              <a:t>3. Internal rate of return (</a:t>
            </a:r>
            <a:r>
              <a:rPr lang="en-CA" dirty="0" err="1"/>
              <a:t>irr</a:t>
            </a:r>
            <a:r>
              <a:rPr lang="en-CA" dirty="0"/>
              <a:t>)</a:t>
            </a:r>
          </a:p>
        </p:txBody>
      </p:sp>
      <p:sp>
        <p:nvSpPr>
          <p:cNvPr id="3" name="Content Placeholder 2">
            <a:extLst>
              <a:ext uri="{FF2B5EF4-FFF2-40B4-BE49-F238E27FC236}">
                <a16:creationId xmlns:a16="http://schemas.microsoft.com/office/drawing/2014/main" id="{815ACCA7-72C5-41AA-A00E-2F70BEA16848}"/>
              </a:ext>
            </a:extLst>
          </p:cNvPr>
          <p:cNvSpPr>
            <a:spLocks noGrp="1"/>
          </p:cNvSpPr>
          <p:nvPr>
            <p:ph idx="1"/>
          </p:nvPr>
        </p:nvSpPr>
        <p:spPr>
          <a:xfrm>
            <a:off x="311084" y="2034578"/>
            <a:ext cx="8653806" cy="4435795"/>
          </a:xfrm>
        </p:spPr>
        <p:txBody>
          <a:bodyPr anchor="t">
            <a:normAutofit fontScale="92500" lnSpcReduction="10000"/>
          </a:bodyPr>
          <a:lstStyle/>
          <a:p>
            <a:pPr marL="0" indent="0">
              <a:buNone/>
            </a:pPr>
            <a:r>
              <a:rPr lang="en-CA" dirty="0"/>
              <a:t>Sample question:  </a:t>
            </a:r>
          </a:p>
          <a:p>
            <a:pPr marL="0" indent="0">
              <a:buNone/>
            </a:pPr>
            <a:r>
              <a:rPr lang="en-CA" dirty="0"/>
              <a:t>Based on a series of cash flows and a discount rate of 8%, NPV is calculated to be $1000.  Without doing calculations, what is the best approximation of internal rate of return (IRR)?</a:t>
            </a:r>
          </a:p>
          <a:p>
            <a:pPr marL="457200" indent="-457200">
              <a:buAutoNum type="alphaLcParenR"/>
            </a:pPr>
            <a:r>
              <a:rPr lang="en-CA" dirty="0"/>
              <a:t>10%</a:t>
            </a:r>
          </a:p>
          <a:p>
            <a:pPr marL="457200" indent="-457200">
              <a:buAutoNum type="alphaLcParenR"/>
            </a:pPr>
            <a:r>
              <a:rPr lang="en-CA" dirty="0"/>
              <a:t>8%</a:t>
            </a:r>
          </a:p>
          <a:p>
            <a:pPr marL="457200" indent="-457200">
              <a:buAutoNum type="alphaLcParenR"/>
            </a:pPr>
            <a:r>
              <a:rPr lang="en-CA" dirty="0"/>
              <a:t>5%</a:t>
            </a:r>
          </a:p>
          <a:p>
            <a:pPr marL="0" indent="0">
              <a:buNone/>
            </a:pPr>
            <a:endParaRPr lang="en-CA" dirty="0"/>
          </a:p>
          <a:p>
            <a:pPr marL="457200" indent="-457200">
              <a:buAutoNum type="alphaLcParenR"/>
            </a:pPr>
            <a:r>
              <a:rPr lang="en-CA" dirty="0"/>
              <a:t>10%</a:t>
            </a:r>
          </a:p>
          <a:p>
            <a:pPr marL="457200" indent="-457200">
              <a:buAutoNum type="alphaLcParenR"/>
            </a:pPr>
            <a:r>
              <a:rPr lang="en-CA" dirty="0"/>
              <a:t>8%</a:t>
            </a:r>
          </a:p>
          <a:p>
            <a:pPr marL="457200" indent="-457200">
              <a:buAutoNum type="alphaLcParenR"/>
            </a:pPr>
            <a:r>
              <a:rPr lang="en-CA" dirty="0"/>
              <a:t>5%</a:t>
            </a:r>
          </a:p>
          <a:p>
            <a:pPr marL="457200" indent="-457200">
              <a:buAutoNum type="alphaLcParenR"/>
            </a:pPr>
            <a:endParaRPr lang="en-CA" dirty="0"/>
          </a:p>
          <a:p>
            <a:pPr marL="457200" indent="-457200">
              <a:buAutoNum type="alphaLcParenR"/>
            </a:pPr>
            <a:endParaRPr lang="en-CA" dirty="0"/>
          </a:p>
        </p:txBody>
      </p:sp>
      <p:sp>
        <p:nvSpPr>
          <p:cNvPr id="5" name="Rectangle: Rounded Corners 4">
            <a:extLst>
              <a:ext uri="{FF2B5EF4-FFF2-40B4-BE49-F238E27FC236}">
                <a16:creationId xmlns:a16="http://schemas.microsoft.com/office/drawing/2014/main" id="{90B39D8F-9E3D-45D8-A1F2-424022A4642C}"/>
              </a:ext>
            </a:extLst>
          </p:cNvPr>
          <p:cNvSpPr/>
          <p:nvPr/>
        </p:nvSpPr>
        <p:spPr>
          <a:xfrm>
            <a:off x="190550" y="4987380"/>
            <a:ext cx="1510748" cy="42738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252FE584-6FDD-4786-B41F-921A0C800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236" y="5949623"/>
            <a:ext cx="999831" cy="707197"/>
          </a:xfrm>
          <a:prstGeom prst="rect">
            <a:avLst/>
          </a:prstGeom>
        </p:spPr>
      </p:pic>
    </p:spTree>
    <p:extLst>
      <p:ext uri="{BB962C8B-B14F-4D97-AF65-F5344CB8AC3E}">
        <p14:creationId xmlns:p14="http://schemas.microsoft.com/office/powerpoint/2010/main" val="370817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07AF-8464-440C-A9A2-1734D1DA0AE5}"/>
              </a:ext>
            </a:extLst>
          </p:cNvPr>
          <p:cNvSpPr>
            <a:spLocks noGrp="1"/>
          </p:cNvSpPr>
          <p:nvPr>
            <p:ph type="title"/>
          </p:nvPr>
        </p:nvSpPr>
        <p:spPr/>
        <p:txBody>
          <a:bodyPr/>
          <a:lstStyle/>
          <a:p>
            <a:r>
              <a:rPr lang="en-CA" dirty="0"/>
              <a:t>4. Benefit-Cost analysis</a:t>
            </a:r>
          </a:p>
        </p:txBody>
      </p:sp>
      <p:sp>
        <p:nvSpPr>
          <p:cNvPr id="3" name="Content Placeholder 2">
            <a:extLst>
              <a:ext uri="{FF2B5EF4-FFF2-40B4-BE49-F238E27FC236}">
                <a16:creationId xmlns:a16="http://schemas.microsoft.com/office/drawing/2014/main" id="{24E6616D-B5C6-45C1-8BA6-6F6E357E195F}"/>
              </a:ext>
            </a:extLst>
          </p:cNvPr>
          <p:cNvSpPr>
            <a:spLocks noGrp="1"/>
          </p:cNvSpPr>
          <p:nvPr>
            <p:ph idx="1"/>
          </p:nvPr>
        </p:nvSpPr>
        <p:spPr>
          <a:xfrm>
            <a:off x="254523" y="1850933"/>
            <a:ext cx="8738647" cy="1241060"/>
          </a:xfrm>
        </p:spPr>
        <p:txBody>
          <a:bodyPr anchor="t"/>
          <a:lstStyle/>
          <a:p>
            <a:r>
              <a:rPr lang="en-US" dirty="0"/>
              <a:t>Decision making needs to consider all factors, not just financial considerations (i.e., qualitative and quantitative) </a:t>
            </a:r>
          </a:p>
          <a:p>
            <a:r>
              <a:rPr lang="en-US" dirty="0"/>
              <a:t>Let’s consider adding a new software solution at Fanshawe College:</a:t>
            </a:r>
            <a:endParaRPr lang="en-CA" dirty="0"/>
          </a:p>
        </p:txBody>
      </p:sp>
      <p:graphicFrame>
        <p:nvGraphicFramePr>
          <p:cNvPr id="7" name="Table 7">
            <a:extLst>
              <a:ext uri="{FF2B5EF4-FFF2-40B4-BE49-F238E27FC236}">
                <a16:creationId xmlns:a16="http://schemas.microsoft.com/office/drawing/2014/main" id="{6911DC45-A2E3-4EC0-8163-77994FF0F962}"/>
              </a:ext>
            </a:extLst>
          </p:cNvPr>
          <p:cNvGraphicFramePr>
            <a:graphicFrameLocks noGrp="1"/>
          </p:cNvGraphicFramePr>
          <p:nvPr>
            <p:extLst>
              <p:ext uri="{D42A27DB-BD31-4B8C-83A1-F6EECF244321}">
                <p14:modId xmlns:p14="http://schemas.microsoft.com/office/powerpoint/2010/main" val="2500410251"/>
              </p:ext>
            </p:extLst>
          </p:nvPr>
        </p:nvGraphicFramePr>
        <p:xfrm>
          <a:off x="1621410" y="3145840"/>
          <a:ext cx="7371760" cy="3569023"/>
        </p:xfrm>
        <a:graphic>
          <a:graphicData uri="http://schemas.openxmlformats.org/drawingml/2006/table">
            <a:tbl>
              <a:tblPr firstRow="1" bandRow="1">
                <a:tableStyleId>{00A15C55-8517-42AA-B614-E9B94910E393}</a:tableStyleId>
              </a:tblPr>
              <a:tblGrid>
                <a:gridCol w="3685880">
                  <a:extLst>
                    <a:ext uri="{9D8B030D-6E8A-4147-A177-3AD203B41FA5}">
                      <a16:colId xmlns:a16="http://schemas.microsoft.com/office/drawing/2014/main" val="3287704096"/>
                    </a:ext>
                  </a:extLst>
                </a:gridCol>
                <a:gridCol w="3685880">
                  <a:extLst>
                    <a:ext uri="{9D8B030D-6E8A-4147-A177-3AD203B41FA5}">
                      <a16:colId xmlns:a16="http://schemas.microsoft.com/office/drawing/2014/main" val="3471755574"/>
                    </a:ext>
                  </a:extLst>
                </a:gridCol>
              </a:tblGrid>
              <a:tr h="342951">
                <a:tc>
                  <a:txBody>
                    <a:bodyPr/>
                    <a:lstStyle/>
                    <a:p>
                      <a:pPr algn="ctr"/>
                      <a:r>
                        <a:rPr lang="en-CA" dirty="0">
                          <a:solidFill>
                            <a:schemeClr val="tx1"/>
                          </a:solidFill>
                        </a:rPr>
                        <a:t>Costs</a:t>
                      </a:r>
                    </a:p>
                  </a:txBody>
                  <a:tcPr/>
                </a:tc>
                <a:tc>
                  <a:txBody>
                    <a:bodyPr/>
                    <a:lstStyle/>
                    <a:p>
                      <a:pPr algn="ctr"/>
                      <a:r>
                        <a:rPr lang="en-CA" dirty="0">
                          <a:solidFill>
                            <a:schemeClr val="tx1"/>
                          </a:solidFill>
                        </a:rPr>
                        <a:t>Benefits</a:t>
                      </a:r>
                    </a:p>
                  </a:txBody>
                  <a:tcPr/>
                </a:tc>
                <a:extLst>
                  <a:ext uri="{0D108BD9-81ED-4DB2-BD59-A6C34878D82A}">
                    <a16:rowId xmlns:a16="http://schemas.microsoft.com/office/drawing/2014/main" val="2618964788"/>
                  </a:ext>
                </a:extLst>
              </a:tr>
              <a:tr h="657322">
                <a:tc>
                  <a: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CA" sz="2000" b="0" i="0" u="none" strike="noStrike" kern="1200" cap="none" spc="0" normalizeH="0" baseline="0" noProof="0" dirty="0">
                          <a:ln>
                            <a:noFill/>
                          </a:ln>
                          <a:solidFill>
                            <a:prstClr val="black"/>
                          </a:solidFill>
                          <a:effectLst/>
                          <a:uLnTx/>
                          <a:uFillTx/>
                          <a:latin typeface="+mn-lt"/>
                          <a:ea typeface="+mn-ea"/>
                          <a:cs typeface="+mn-cs"/>
                        </a:rPr>
                        <a:t>Software purchase</a:t>
                      </a:r>
                      <a:endParaRPr lang="en-CA" sz="2000" dirty="0">
                        <a:latin typeface="+mn-lt"/>
                      </a:endParaRPr>
                    </a:p>
                  </a:txBody>
                  <a:tcPr/>
                </a:tc>
                <a:tc>
                  <a:txBody>
                    <a:bodyPr/>
                    <a:lstStyle/>
                    <a:p>
                      <a:r>
                        <a:rPr lang="en-US" sz="2000" dirty="0">
                          <a:latin typeface="+mn-lt"/>
                        </a:rPr>
                        <a:t>Long term efficiency gains (consider students and staff)</a:t>
                      </a:r>
                      <a:endParaRPr lang="en-CA" sz="2000" dirty="0">
                        <a:latin typeface="+mn-lt"/>
                      </a:endParaRPr>
                    </a:p>
                  </a:txBody>
                  <a:tcPr/>
                </a:tc>
                <a:extLst>
                  <a:ext uri="{0D108BD9-81ED-4DB2-BD59-A6C34878D82A}">
                    <a16:rowId xmlns:a16="http://schemas.microsoft.com/office/drawing/2014/main" val="2088193151"/>
                  </a:ext>
                </a:extLst>
              </a:tr>
              <a:tr h="371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mn-lt"/>
                          <a:ea typeface="+mn-ea"/>
                          <a:cs typeface="+mn-cs"/>
                        </a:rPr>
                        <a:t>Installation</a:t>
                      </a:r>
                      <a:endParaRPr lang="en-CA" sz="2000" dirty="0">
                        <a:latin typeface="+mn-lt"/>
                      </a:endParaRPr>
                    </a:p>
                  </a:txBody>
                  <a:tcPr/>
                </a:tc>
                <a:tc>
                  <a:txBody>
                    <a:bodyPr/>
                    <a:lstStyle/>
                    <a:p>
                      <a:r>
                        <a:rPr lang="en-CA" sz="2000" dirty="0">
                          <a:latin typeface="+mn-lt"/>
                        </a:rPr>
                        <a:t>Better data</a:t>
                      </a:r>
                    </a:p>
                  </a:txBody>
                  <a:tcPr/>
                </a:tc>
                <a:extLst>
                  <a:ext uri="{0D108BD9-81ED-4DB2-BD59-A6C34878D82A}">
                    <a16:rowId xmlns:a16="http://schemas.microsoft.com/office/drawing/2014/main" val="2116441297"/>
                  </a:ext>
                </a:extLst>
              </a:tr>
              <a:tr h="4663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mn-lt"/>
                          <a:ea typeface="+mn-ea"/>
                          <a:cs typeface="+mn-cs"/>
                        </a:rPr>
                        <a:t>Training</a:t>
                      </a:r>
                      <a:endParaRPr lang="en-CA" sz="2000" dirty="0">
                        <a:latin typeface="+mn-lt"/>
                      </a:endParaRPr>
                    </a:p>
                  </a:txBody>
                  <a:tcPr/>
                </a:tc>
                <a:tc>
                  <a:txBody>
                    <a:bodyPr/>
                    <a:lstStyle/>
                    <a:p>
                      <a:r>
                        <a:rPr lang="en-CA" sz="2000" dirty="0">
                          <a:latin typeface="+mn-lt"/>
                        </a:rPr>
                        <a:t>Faster access</a:t>
                      </a:r>
                    </a:p>
                  </a:txBody>
                  <a:tcPr/>
                </a:tc>
                <a:extLst>
                  <a:ext uri="{0D108BD9-81ED-4DB2-BD59-A6C34878D82A}">
                    <a16:rowId xmlns:a16="http://schemas.microsoft.com/office/drawing/2014/main" val="611458148"/>
                  </a:ext>
                </a:extLst>
              </a:tr>
              <a:tr h="4663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mn-lt"/>
                          <a:ea typeface="+mn-ea"/>
                          <a:cs typeface="+mn-cs"/>
                        </a:rPr>
                        <a:t>Documentation</a:t>
                      </a:r>
                      <a:endParaRPr lang="en-CA" sz="2000" dirty="0">
                        <a:latin typeface="+mn-lt"/>
                      </a:endParaRPr>
                    </a:p>
                  </a:txBody>
                  <a:tcPr/>
                </a:tc>
                <a:tc>
                  <a:txBody>
                    <a:bodyPr/>
                    <a:lstStyle/>
                    <a:p>
                      <a:r>
                        <a:rPr lang="en-CA" sz="2000" dirty="0">
                          <a:latin typeface="+mn-lt"/>
                        </a:rPr>
                        <a:t>Reputation for leading-edge</a:t>
                      </a:r>
                    </a:p>
                  </a:txBody>
                  <a:tcPr/>
                </a:tc>
                <a:extLst>
                  <a:ext uri="{0D108BD9-81ED-4DB2-BD59-A6C34878D82A}">
                    <a16:rowId xmlns:a16="http://schemas.microsoft.com/office/drawing/2014/main" val="1164966092"/>
                  </a:ext>
                </a:extLst>
              </a:tr>
              <a:tr h="657322">
                <a:tc>
                  <a:txBody>
                    <a:bodyPr/>
                    <a:lstStyle/>
                    <a:p>
                      <a:r>
                        <a:rPr lang="en-US" sz="2000" dirty="0">
                          <a:latin typeface="+mn-lt"/>
                        </a:rPr>
                        <a:t>Learning curve (short term inefficiencies)</a:t>
                      </a:r>
                      <a:endParaRPr lang="en-CA" sz="2000" dirty="0">
                        <a:latin typeface="+mn-lt"/>
                      </a:endParaRPr>
                    </a:p>
                  </a:txBody>
                  <a:tcPr/>
                </a:tc>
                <a:tc>
                  <a:txBody>
                    <a:bodyPr/>
                    <a:lstStyle/>
                    <a:p>
                      <a:r>
                        <a:rPr lang="en-CA" sz="2000" dirty="0">
                          <a:latin typeface="+mn-lt"/>
                        </a:rPr>
                        <a:t>Improved compatibility with other software</a:t>
                      </a:r>
                    </a:p>
                  </a:txBody>
                  <a:tcPr/>
                </a:tc>
                <a:extLst>
                  <a:ext uri="{0D108BD9-81ED-4DB2-BD59-A6C34878D82A}">
                    <a16:rowId xmlns:a16="http://schemas.microsoft.com/office/drawing/2014/main" val="582207743"/>
                  </a:ext>
                </a:extLst>
              </a:tr>
              <a:tr h="4723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a:latin typeface="+mn-lt"/>
                        </a:rPr>
                        <a:t>Ongoing maintenance</a:t>
                      </a:r>
                    </a:p>
                  </a:txBody>
                  <a:tcPr/>
                </a:tc>
                <a:tc>
                  <a:txBody>
                    <a:bodyPr/>
                    <a:lstStyle/>
                    <a:p>
                      <a:endParaRPr lang="en-CA" sz="2000" dirty="0">
                        <a:latin typeface="+mn-lt"/>
                      </a:endParaRPr>
                    </a:p>
                  </a:txBody>
                  <a:tcPr/>
                </a:tc>
                <a:extLst>
                  <a:ext uri="{0D108BD9-81ED-4DB2-BD59-A6C34878D82A}">
                    <a16:rowId xmlns:a16="http://schemas.microsoft.com/office/drawing/2014/main" val="1862217088"/>
                  </a:ext>
                </a:extLst>
              </a:tr>
            </a:tbl>
          </a:graphicData>
        </a:graphic>
      </p:graphicFrame>
      <p:sp>
        <p:nvSpPr>
          <p:cNvPr id="8" name="Rectangle: Rounded Corners 7">
            <a:extLst>
              <a:ext uri="{FF2B5EF4-FFF2-40B4-BE49-F238E27FC236}">
                <a16:creationId xmlns:a16="http://schemas.microsoft.com/office/drawing/2014/main" id="{2FA13648-807E-4C24-9226-E6D1E9D609CF}"/>
              </a:ext>
            </a:extLst>
          </p:cNvPr>
          <p:cNvSpPr/>
          <p:nvPr/>
        </p:nvSpPr>
        <p:spPr>
          <a:xfrm>
            <a:off x="150830" y="4286408"/>
            <a:ext cx="1329180" cy="1621409"/>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Now, how do we “quantify” all of these items?</a:t>
            </a:r>
          </a:p>
        </p:txBody>
      </p:sp>
      <p:sp>
        <p:nvSpPr>
          <p:cNvPr id="10" name="Rectangle: Rounded Corners 9">
            <a:extLst>
              <a:ext uri="{FF2B5EF4-FFF2-40B4-BE49-F238E27FC236}">
                <a16:creationId xmlns:a16="http://schemas.microsoft.com/office/drawing/2014/main" id="{7653127C-8F71-4611-A3C1-FE1ABF6E215C}"/>
              </a:ext>
            </a:extLst>
          </p:cNvPr>
          <p:cNvSpPr/>
          <p:nvPr/>
        </p:nvSpPr>
        <p:spPr>
          <a:xfrm>
            <a:off x="1621410" y="3508296"/>
            <a:ext cx="7371759" cy="3177635"/>
          </a:xfrm>
          <a:prstGeom prst="roundRect">
            <a:avLst/>
          </a:prstGeom>
          <a:solidFill>
            <a:schemeClr val="bg1"/>
          </a:solidFill>
          <a:ln w="38100">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Think of some possible or theoretical costs and benefits of a new software solution being used at the college (you don’t need $ estimates, just the name of the cost or benefit).  It could be a new classroom scheduling system, or a new learning management solution (similar to FOL).  When you’ve come up with at least 3 of each, move this graphic aside to reveal possible examples of costs and benefits.</a:t>
            </a:r>
          </a:p>
        </p:txBody>
      </p:sp>
    </p:spTree>
    <p:extLst>
      <p:ext uri="{BB962C8B-B14F-4D97-AF65-F5344CB8AC3E}">
        <p14:creationId xmlns:p14="http://schemas.microsoft.com/office/powerpoint/2010/main" val="115063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6E90-217B-41A5-9115-F16C6D49DD81}"/>
              </a:ext>
            </a:extLst>
          </p:cNvPr>
          <p:cNvSpPr>
            <a:spLocks noGrp="1"/>
          </p:cNvSpPr>
          <p:nvPr>
            <p:ph type="title"/>
          </p:nvPr>
        </p:nvSpPr>
        <p:spPr/>
        <p:txBody>
          <a:bodyPr/>
          <a:lstStyle/>
          <a:p>
            <a:r>
              <a:rPr lang="en-CA" dirty="0"/>
              <a:t>4. Benefit-COST analysis</a:t>
            </a:r>
          </a:p>
        </p:txBody>
      </p:sp>
      <p:grpSp>
        <p:nvGrpSpPr>
          <p:cNvPr id="8" name="Group 7">
            <a:extLst>
              <a:ext uri="{FF2B5EF4-FFF2-40B4-BE49-F238E27FC236}">
                <a16:creationId xmlns:a16="http://schemas.microsoft.com/office/drawing/2014/main" id="{0465EA40-E0B3-481B-805A-BA60E6639493}"/>
              </a:ext>
            </a:extLst>
          </p:cNvPr>
          <p:cNvGrpSpPr/>
          <p:nvPr/>
        </p:nvGrpSpPr>
        <p:grpSpPr>
          <a:xfrm>
            <a:off x="1507808" y="2896617"/>
            <a:ext cx="5769684" cy="2018387"/>
            <a:chOff x="913920" y="1992924"/>
            <a:chExt cx="5769684" cy="2018387"/>
          </a:xfrm>
        </p:grpSpPr>
        <p:sp>
          <p:nvSpPr>
            <p:cNvPr id="5" name="Action Button: Movie 4">
              <a:hlinkClick r:id="rId3" highlightClick="1"/>
              <a:extLst>
                <a:ext uri="{FF2B5EF4-FFF2-40B4-BE49-F238E27FC236}">
                  <a16:creationId xmlns:a16="http://schemas.microsoft.com/office/drawing/2014/main" id="{B78E9318-52A0-4F9F-BD26-9F3EE5D1DFBC}"/>
                </a:ext>
              </a:extLst>
            </p:cNvPr>
            <p:cNvSpPr/>
            <p:nvPr/>
          </p:nvSpPr>
          <p:spPr>
            <a:xfrm>
              <a:off x="913920" y="1992924"/>
              <a:ext cx="3347206" cy="2018387"/>
            </a:xfrm>
            <a:prstGeom prst="actionButtonMovie">
              <a:avLst/>
            </a:prstGeom>
            <a:solidFill>
              <a:schemeClr val="accent5">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rebuchet MS"/>
                  <a:ea typeface="+mn-ea"/>
                  <a:cs typeface="+mn-cs"/>
                </a:rPr>
                <a:t>Click Here</a:t>
              </a:r>
              <a:endParaRPr kumimoji="0" lang="en-US" sz="1800" b="0" i="0" u="none" strike="noStrike" kern="1200" cap="none" spc="0" normalizeH="0" baseline="0" noProof="0" dirty="0">
                <a:ln>
                  <a:noFill/>
                </a:ln>
                <a:solidFill>
                  <a:prstClr val="black"/>
                </a:solidFill>
                <a:effectLst/>
                <a:uLnTx/>
                <a:uFillTx/>
                <a:latin typeface="Trebuchet MS"/>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Trebuchet MS"/>
                </a:rPr>
                <a:t>V</a:t>
              </a:r>
              <a:r>
                <a:rPr kumimoji="0" lang="en-US" sz="1800" b="0" i="0" u="none" strike="noStrike" kern="1200" cap="none" spc="0" normalizeH="0" baseline="0" noProof="0" dirty="0" err="1">
                  <a:ln>
                    <a:noFill/>
                  </a:ln>
                  <a:solidFill>
                    <a:prstClr val="black"/>
                  </a:solidFill>
                  <a:effectLst/>
                  <a:uLnTx/>
                  <a:uFillTx/>
                  <a:latin typeface="Trebuchet MS"/>
                  <a:ea typeface="+mn-ea"/>
                  <a:cs typeface="+mn-cs"/>
                </a:rPr>
                <a:t>ideo</a:t>
              </a:r>
              <a:r>
                <a:rPr kumimoji="0" lang="en-US" sz="1800" b="0" i="0" u="none" strike="noStrike" kern="1200" cap="none" spc="0" normalizeH="0" baseline="0" noProof="0" dirty="0">
                  <a:ln>
                    <a:noFill/>
                  </a:ln>
                  <a:solidFill>
                    <a:prstClr val="black"/>
                  </a:solidFill>
                  <a:effectLst/>
                  <a:uLnTx/>
                  <a:uFillTx/>
                  <a:latin typeface="Trebuchet MS"/>
                  <a:ea typeface="+mn-ea"/>
                  <a:cs typeface="+mn-cs"/>
                </a:rPr>
                <a:t> – Benefit Cost Analysis(6min)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Trebuchet MS"/>
                  <a:hlinkClick r:id="rId4">
                    <a:extLst>
                      <a:ext uri="{A12FA001-AC4F-418D-AE19-62706E023703}">
                        <ahyp:hlinkClr xmlns:ahyp="http://schemas.microsoft.com/office/drawing/2018/hyperlinkcolor" val="tx"/>
                      </a:ext>
                    </a:extLst>
                  </a:hlinkClick>
                </a:rPr>
                <a:t>https://www.youtube.com/watch</a:t>
              </a:r>
              <a:r>
                <a:rPr lang="en-US" dirty="0">
                  <a:solidFill>
                    <a:schemeClr val="tx1"/>
                  </a:solidFill>
                  <a:latin typeface="Trebuchet MS"/>
                  <a:hlinkClick r:id="rId4">
                    <a:extLst>
                      <a:ext uri="{A12FA001-AC4F-418D-AE19-62706E023703}">
                        <ahyp:hlinkClr xmlns:ahyp="http://schemas.microsoft.com/office/drawing/2018/hyperlinkcolor" val="tx"/>
                      </a:ext>
                    </a:extLst>
                  </a:hlinkClick>
                </a:rPr>
                <a:t>/</a:t>
              </a:r>
              <a:r>
                <a:rPr kumimoji="0" lang="en-US" sz="1800" b="0" i="0" u="none" strike="noStrike" kern="1200" cap="none" spc="0" normalizeH="0" baseline="0" noProof="0" dirty="0">
                  <a:ln>
                    <a:noFill/>
                  </a:ln>
                  <a:solidFill>
                    <a:schemeClr val="tx1"/>
                  </a:solidFill>
                  <a:effectLst/>
                  <a:uLnTx/>
                  <a:uFillTx/>
                  <a:latin typeface="Trebuchet MS"/>
                  <a:hlinkClick r:id="rId4">
                    <a:extLst>
                      <a:ext uri="{A12FA001-AC4F-418D-AE19-62706E023703}">
                        <ahyp:hlinkClr xmlns:ahyp="http://schemas.microsoft.com/office/drawing/2018/hyperlinkcolor" val="tx"/>
                      </a:ext>
                    </a:extLst>
                  </a:hlinkClick>
                </a:rPr>
                <a:t>0EkufUCo5qI</a:t>
              </a:r>
              <a:endParaRPr kumimoji="0" lang="en-US" sz="1800" b="0" i="0" u="none" strike="noStrike" kern="1200" cap="none" spc="0" normalizeH="0" baseline="0" noProof="0" dirty="0">
                <a:ln>
                  <a:noFill/>
                </a:ln>
                <a:solidFill>
                  <a:schemeClr val="tx1"/>
                </a:solidFill>
                <a:effectLst/>
                <a:uLnTx/>
                <a:uFillTx/>
                <a:latin typeface="Trebuchet MS"/>
                <a:ea typeface="+mn-ea"/>
                <a:cs typeface="+mn-cs"/>
              </a:endParaRPr>
            </a:p>
          </p:txBody>
        </p:sp>
        <p:pic>
          <p:nvPicPr>
            <p:cNvPr id="1026" name="Picture 2" descr="How to Do a Cost-Benefit Analysis for Important Decisions - Lucrum  Consulting, Inc.">
              <a:extLst>
                <a:ext uri="{FF2B5EF4-FFF2-40B4-BE49-F238E27FC236}">
                  <a16:creationId xmlns:a16="http://schemas.microsoft.com/office/drawing/2014/main" id="{D51A4CB6-1546-4098-9735-DC1A6B98074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2617"/>
            <a:stretch/>
          </p:blipFill>
          <p:spPr bwMode="auto">
            <a:xfrm>
              <a:off x="4403876" y="2164774"/>
              <a:ext cx="2025205" cy="166915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97FBC51-5906-4863-AF73-3052517FAF3B}"/>
                </a:ext>
              </a:extLst>
            </p:cNvPr>
            <p:cNvSpPr/>
            <p:nvPr/>
          </p:nvSpPr>
          <p:spPr>
            <a:xfrm>
              <a:off x="913920" y="1992924"/>
              <a:ext cx="5769684" cy="2018387"/>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3763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1FF2-FB09-4171-980D-093BE505F7DC}"/>
              </a:ext>
            </a:extLst>
          </p:cNvPr>
          <p:cNvSpPr>
            <a:spLocks noGrp="1"/>
          </p:cNvSpPr>
          <p:nvPr>
            <p:ph type="title"/>
          </p:nvPr>
        </p:nvSpPr>
        <p:spPr/>
        <p:txBody>
          <a:bodyPr/>
          <a:lstStyle/>
          <a:p>
            <a:r>
              <a:rPr lang="en-CA" dirty="0"/>
              <a:t>4. Benefit-COST analysis</a:t>
            </a:r>
          </a:p>
        </p:txBody>
      </p:sp>
      <p:sp>
        <p:nvSpPr>
          <p:cNvPr id="3" name="Content Placeholder 2">
            <a:extLst>
              <a:ext uri="{FF2B5EF4-FFF2-40B4-BE49-F238E27FC236}">
                <a16:creationId xmlns:a16="http://schemas.microsoft.com/office/drawing/2014/main" id="{C0AD4AFF-8945-4E5C-83DB-525EAF742204}"/>
              </a:ext>
            </a:extLst>
          </p:cNvPr>
          <p:cNvSpPr>
            <a:spLocks noGrp="1"/>
          </p:cNvSpPr>
          <p:nvPr>
            <p:ph idx="1"/>
          </p:nvPr>
        </p:nvSpPr>
        <p:spPr>
          <a:xfrm>
            <a:off x="581192" y="2083392"/>
            <a:ext cx="8110632" cy="3630795"/>
          </a:xfrm>
        </p:spPr>
        <p:txBody>
          <a:bodyPr anchor="t"/>
          <a:lstStyle/>
          <a:p>
            <a:pPr marL="0" indent="0">
              <a:buNone/>
            </a:pPr>
            <a:r>
              <a:rPr lang="en-CA" b="1" dirty="0"/>
              <a:t>Benefit to Cost Ratio BCR</a:t>
            </a:r>
          </a:p>
          <a:p>
            <a:r>
              <a:rPr lang="en-US" dirty="0"/>
              <a:t>Dividing the cash inflow (benefits) by cash outflows (costs)</a:t>
            </a:r>
          </a:p>
          <a:p>
            <a:r>
              <a:rPr lang="en-US" dirty="0"/>
              <a:t>Benefits and costs usually are discounted</a:t>
            </a:r>
          </a:p>
          <a:p>
            <a:r>
              <a:rPr lang="en-US" dirty="0"/>
              <a:t>A ratio above 1.0 means the project should be profitable (benefits are greater than the costs) and the higher the ratio, the better</a:t>
            </a:r>
          </a:p>
          <a:p>
            <a:r>
              <a:rPr lang="en-US" dirty="0"/>
              <a:t>One of many profitability ratios</a:t>
            </a:r>
          </a:p>
          <a:p>
            <a:endParaRPr lang="en-CA" dirty="0"/>
          </a:p>
        </p:txBody>
      </p:sp>
      <p:sp>
        <p:nvSpPr>
          <p:cNvPr id="5" name="Rectangle: Rounded Corners 4">
            <a:extLst>
              <a:ext uri="{FF2B5EF4-FFF2-40B4-BE49-F238E27FC236}">
                <a16:creationId xmlns:a16="http://schemas.microsoft.com/office/drawing/2014/main" id="{D01EE23E-7ED6-412B-9C08-33237BA7CAF8}"/>
              </a:ext>
            </a:extLst>
          </p:cNvPr>
          <p:cNvSpPr/>
          <p:nvPr/>
        </p:nvSpPr>
        <p:spPr>
          <a:xfrm>
            <a:off x="4939645" y="5858798"/>
            <a:ext cx="791852" cy="499494"/>
          </a:xfrm>
          <a:prstGeom prst="round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 name="Group 6">
            <a:extLst>
              <a:ext uri="{FF2B5EF4-FFF2-40B4-BE49-F238E27FC236}">
                <a16:creationId xmlns:a16="http://schemas.microsoft.com/office/drawing/2014/main" id="{A9CD01C0-B918-462B-9D60-8852DD0BFA1A}"/>
              </a:ext>
            </a:extLst>
          </p:cNvPr>
          <p:cNvGrpSpPr/>
          <p:nvPr/>
        </p:nvGrpSpPr>
        <p:grpSpPr>
          <a:xfrm>
            <a:off x="-39656" y="5095959"/>
            <a:ext cx="8610600" cy="1136576"/>
            <a:chOff x="-39656" y="5095959"/>
            <a:chExt cx="8610600" cy="1136576"/>
          </a:xfrm>
        </p:grpSpPr>
        <p:pic>
          <p:nvPicPr>
            <p:cNvPr id="4" name="Picture 2">
              <a:extLst>
                <a:ext uri="{FF2B5EF4-FFF2-40B4-BE49-F238E27FC236}">
                  <a16:creationId xmlns:a16="http://schemas.microsoft.com/office/drawing/2014/main" id="{B35B6DC7-A7C2-4E3D-AA17-4D9F26224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6" y="5095959"/>
              <a:ext cx="8610600" cy="111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DD603AB-544E-4703-9C71-A2A3296A439E}"/>
                </a:ext>
              </a:extLst>
            </p:cNvPr>
            <p:cNvSpPr txBox="1"/>
            <p:nvPr/>
          </p:nvSpPr>
          <p:spPr>
            <a:xfrm>
              <a:off x="226237" y="5893981"/>
              <a:ext cx="2253006" cy="338554"/>
            </a:xfrm>
            <a:prstGeom prst="rect">
              <a:avLst/>
            </a:prstGeom>
            <a:solidFill>
              <a:schemeClr val="bg1"/>
            </a:solidFill>
          </p:spPr>
          <p:txBody>
            <a:bodyPr wrap="square" rtlCol="0">
              <a:spAutoFit/>
            </a:bodyPr>
            <a:lstStyle/>
            <a:p>
              <a:pPr algn="r"/>
              <a:r>
                <a:rPr lang="en-CA" sz="1600" dirty="0"/>
                <a:t>Benefit-Cost Ratio</a:t>
              </a:r>
            </a:p>
          </p:txBody>
        </p:sp>
      </p:grpSp>
    </p:spTree>
    <p:extLst>
      <p:ext uri="{BB962C8B-B14F-4D97-AF65-F5344CB8AC3E}">
        <p14:creationId xmlns:p14="http://schemas.microsoft.com/office/powerpoint/2010/main" val="248228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B950-55A1-4E54-9717-FD6A09F3A5E6}"/>
              </a:ext>
            </a:extLst>
          </p:cNvPr>
          <p:cNvSpPr>
            <a:spLocks noGrp="1"/>
          </p:cNvSpPr>
          <p:nvPr>
            <p:ph type="title"/>
          </p:nvPr>
        </p:nvSpPr>
        <p:spPr/>
        <p:txBody>
          <a:bodyPr/>
          <a:lstStyle/>
          <a:p>
            <a:r>
              <a:rPr lang="en-CA" dirty="0"/>
              <a:t>A Reminder on Cost-Benefit analysis and benefit/cost analysis</a:t>
            </a:r>
          </a:p>
        </p:txBody>
      </p:sp>
      <p:sp>
        <p:nvSpPr>
          <p:cNvPr id="3" name="Content Placeholder 2">
            <a:extLst>
              <a:ext uri="{FF2B5EF4-FFF2-40B4-BE49-F238E27FC236}">
                <a16:creationId xmlns:a16="http://schemas.microsoft.com/office/drawing/2014/main" id="{B84F0DB8-4DDB-4CC9-A0FD-B814AEBD48FE}"/>
              </a:ext>
            </a:extLst>
          </p:cNvPr>
          <p:cNvSpPr>
            <a:spLocks noGrp="1"/>
          </p:cNvSpPr>
          <p:nvPr>
            <p:ph idx="1"/>
          </p:nvPr>
        </p:nvSpPr>
        <p:spPr>
          <a:xfrm>
            <a:off x="676031" y="1861457"/>
            <a:ext cx="7821128" cy="4140332"/>
          </a:xfrm>
        </p:spPr>
        <p:txBody>
          <a:bodyPr anchor="t">
            <a:normAutofit fontScale="92500"/>
          </a:bodyPr>
          <a:lstStyle/>
          <a:p>
            <a:pPr marL="0" indent="0">
              <a:buNone/>
            </a:pPr>
            <a:r>
              <a:rPr lang="en-US" dirty="0"/>
              <a:t>A reminder ...</a:t>
            </a:r>
          </a:p>
          <a:p>
            <a:pPr marL="0" indent="0">
              <a:buNone/>
            </a:pPr>
            <a:r>
              <a:rPr lang="en-US" dirty="0"/>
              <a:t>As a project manager, you may or may not be involved with the feasibility or benefit-to-cost analysis (sometimes called a cost benefit analysis).</a:t>
            </a:r>
          </a:p>
          <a:p>
            <a:pPr marL="0" indent="0">
              <a:buNone/>
            </a:pPr>
            <a:r>
              <a:rPr lang="en-CA" sz="2800" b="1" dirty="0">
                <a:solidFill>
                  <a:srgbClr val="FF0000"/>
                </a:solidFill>
              </a:rPr>
              <a:t>Note</a:t>
            </a:r>
            <a:r>
              <a:rPr lang="en-CA" sz="2800" dirty="0"/>
              <a:t>: Cost-Benefit Analysis CBA is the same thing as a Benefit/Cost Analysis BCA. </a:t>
            </a:r>
          </a:p>
          <a:p>
            <a:pPr marL="0" indent="0">
              <a:buNone/>
            </a:pPr>
            <a:r>
              <a:rPr lang="en-CA" sz="2800" dirty="0"/>
              <a:t>The terms are used interchangeably in industry, but both typically use a </a:t>
            </a:r>
            <a:r>
              <a:rPr lang="en-CA" sz="2800" b="1" dirty="0">
                <a:solidFill>
                  <a:srgbClr val="FF0000"/>
                </a:solidFill>
              </a:rPr>
              <a:t>Benefit Cost </a:t>
            </a:r>
            <a:r>
              <a:rPr lang="en-CA" sz="2800" b="1" u="sng" dirty="0">
                <a:solidFill>
                  <a:srgbClr val="FF0000"/>
                </a:solidFill>
              </a:rPr>
              <a:t>Ratio</a:t>
            </a:r>
            <a:r>
              <a:rPr lang="en-CA" sz="2800" b="1" dirty="0">
                <a:solidFill>
                  <a:srgbClr val="FF0000"/>
                </a:solidFill>
              </a:rPr>
              <a:t> BC</a:t>
            </a:r>
            <a:r>
              <a:rPr lang="en-CA" sz="2800" b="1" u="sng" dirty="0">
                <a:solidFill>
                  <a:srgbClr val="FF0000"/>
                </a:solidFill>
              </a:rPr>
              <a:t>R</a:t>
            </a:r>
            <a:r>
              <a:rPr lang="en-CA" sz="2800" b="1" dirty="0">
                <a:solidFill>
                  <a:srgbClr val="FF0000"/>
                </a:solidFill>
              </a:rPr>
              <a:t> where the benefits are the numerator and the costs are the denominator </a:t>
            </a:r>
            <a:r>
              <a:rPr lang="en-CA" sz="2800" dirty="0"/>
              <a:t>-- make sure you don’t reverse them.</a:t>
            </a:r>
            <a:endParaRPr lang="en-US" sz="2800" dirty="0"/>
          </a:p>
        </p:txBody>
      </p:sp>
    </p:spTree>
    <p:extLst>
      <p:ext uri="{BB962C8B-B14F-4D97-AF65-F5344CB8AC3E}">
        <p14:creationId xmlns:p14="http://schemas.microsoft.com/office/powerpoint/2010/main" val="113606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FE7E-20F0-45B9-A96E-ED2BE046DB2F}"/>
              </a:ext>
            </a:extLst>
          </p:cNvPr>
          <p:cNvSpPr>
            <a:spLocks noGrp="1"/>
          </p:cNvSpPr>
          <p:nvPr>
            <p:ph type="title"/>
          </p:nvPr>
        </p:nvSpPr>
        <p:spPr/>
        <p:txBody>
          <a:bodyPr/>
          <a:lstStyle/>
          <a:p>
            <a:r>
              <a:rPr lang="en-CA" dirty="0"/>
              <a:t>“Go/no go” decision</a:t>
            </a:r>
          </a:p>
        </p:txBody>
      </p:sp>
      <p:sp>
        <p:nvSpPr>
          <p:cNvPr id="3" name="Content Placeholder 2">
            <a:extLst>
              <a:ext uri="{FF2B5EF4-FFF2-40B4-BE49-F238E27FC236}">
                <a16:creationId xmlns:a16="http://schemas.microsoft.com/office/drawing/2014/main" id="{4787BB1F-06DA-4459-936F-F3096C7927FA}"/>
              </a:ext>
            </a:extLst>
          </p:cNvPr>
          <p:cNvSpPr>
            <a:spLocks noGrp="1"/>
          </p:cNvSpPr>
          <p:nvPr>
            <p:ph idx="1"/>
          </p:nvPr>
        </p:nvSpPr>
        <p:spPr>
          <a:xfrm>
            <a:off x="581191" y="2065139"/>
            <a:ext cx="8412337" cy="1200997"/>
          </a:xfrm>
        </p:spPr>
        <p:txBody>
          <a:bodyPr>
            <a:normAutofit lnSpcReduction="10000"/>
          </a:bodyPr>
          <a:lstStyle/>
          <a:p>
            <a:r>
              <a:rPr lang="en-CA" dirty="0"/>
              <a:t>Projects are analyzed based on feasibility (non-financial) analysis and financial analysis</a:t>
            </a:r>
          </a:p>
          <a:p>
            <a:r>
              <a:rPr lang="en-CA" dirty="0"/>
              <a:t>The “go/no go” decision is made.</a:t>
            </a:r>
          </a:p>
        </p:txBody>
      </p:sp>
      <p:sp>
        <p:nvSpPr>
          <p:cNvPr id="4" name="Rectangle 3">
            <a:extLst>
              <a:ext uri="{FF2B5EF4-FFF2-40B4-BE49-F238E27FC236}">
                <a16:creationId xmlns:a16="http://schemas.microsoft.com/office/drawing/2014/main" id="{87C6FAF0-AFD7-4DDD-B49F-027FAD52ECBC}"/>
              </a:ext>
            </a:extLst>
          </p:cNvPr>
          <p:cNvSpPr/>
          <p:nvPr/>
        </p:nvSpPr>
        <p:spPr>
          <a:xfrm>
            <a:off x="-2019300" y="2828501"/>
            <a:ext cx="45719"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026" name="Picture 2" descr="Decision Go or No Go. Living &amp; working with others who have opposite view points. Motivation to move &amp; change from where you are. Evaluate, reflect, possible to collaboration. What's in it for me and my point of view. 10 steps to make a smart decision">
            <a:extLst>
              <a:ext uri="{FF2B5EF4-FFF2-40B4-BE49-F238E27FC236}">
                <a16:creationId xmlns:a16="http://schemas.microsoft.com/office/drawing/2014/main" id="{8365CF79-900C-42B7-A737-14D6E62BF4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664"/>
          <a:stretch/>
        </p:blipFill>
        <p:spPr bwMode="auto">
          <a:xfrm>
            <a:off x="938876" y="3521176"/>
            <a:ext cx="3935392" cy="2837116"/>
          </a:xfrm>
          <a:prstGeom prst="round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EF57CF34-0B58-41AE-8068-B0C661BF46B3}"/>
              </a:ext>
            </a:extLst>
          </p:cNvPr>
          <p:cNvGrpSpPr/>
          <p:nvPr/>
        </p:nvGrpSpPr>
        <p:grpSpPr>
          <a:xfrm>
            <a:off x="1670852" y="4212092"/>
            <a:ext cx="7322676" cy="874257"/>
            <a:chOff x="1670852" y="4212092"/>
            <a:chExt cx="7322676" cy="874257"/>
          </a:xfrm>
        </p:grpSpPr>
        <p:sp>
          <p:nvSpPr>
            <p:cNvPr id="5" name="TextBox 4">
              <a:extLst>
                <a:ext uri="{FF2B5EF4-FFF2-40B4-BE49-F238E27FC236}">
                  <a16:creationId xmlns:a16="http://schemas.microsoft.com/office/drawing/2014/main" id="{5DD730AA-A14B-4119-A2F0-7241064E33F2}"/>
                </a:ext>
              </a:extLst>
            </p:cNvPr>
            <p:cNvSpPr txBox="1"/>
            <p:nvPr/>
          </p:nvSpPr>
          <p:spPr>
            <a:xfrm>
              <a:off x="4874268" y="4293403"/>
              <a:ext cx="380300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Gill Sans MT" panose="020B0502020104020203"/>
                  <a:ea typeface="+mn-ea"/>
                  <a:cs typeface="+mn-cs"/>
                </a:rPr>
                <a:t>The project fits our corporate strategy and satisfies financial requirements.</a:t>
              </a:r>
            </a:p>
          </p:txBody>
        </p:sp>
        <p:sp>
          <p:nvSpPr>
            <p:cNvPr id="7" name="Arrow: Pentagon 6">
              <a:extLst>
                <a:ext uri="{FF2B5EF4-FFF2-40B4-BE49-F238E27FC236}">
                  <a16:creationId xmlns:a16="http://schemas.microsoft.com/office/drawing/2014/main" id="{C09A7342-690C-469C-8837-DA1ADABA0AD8}"/>
                </a:ext>
              </a:extLst>
            </p:cNvPr>
            <p:cNvSpPr/>
            <p:nvPr/>
          </p:nvSpPr>
          <p:spPr>
            <a:xfrm>
              <a:off x="1670852" y="4212092"/>
              <a:ext cx="7322676" cy="874257"/>
            </a:xfrm>
            <a:prstGeom prst="homePlat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grpSp>
    </p:spTree>
    <p:extLst>
      <p:ext uri="{BB962C8B-B14F-4D97-AF65-F5344CB8AC3E}">
        <p14:creationId xmlns:p14="http://schemas.microsoft.com/office/powerpoint/2010/main" val="113041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FE7E-20F0-45B9-A96E-ED2BE046DB2F}"/>
              </a:ext>
            </a:extLst>
          </p:cNvPr>
          <p:cNvSpPr>
            <a:spLocks noGrp="1"/>
          </p:cNvSpPr>
          <p:nvPr>
            <p:ph type="title"/>
          </p:nvPr>
        </p:nvSpPr>
        <p:spPr/>
        <p:txBody>
          <a:bodyPr/>
          <a:lstStyle/>
          <a:p>
            <a:r>
              <a:rPr lang="en-CA" dirty="0"/>
              <a:t>Financial and non-financial analysis</a:t>
            </a:r>
            <a:br>
              <a:rPr lang="en-CA" dirty="0"/>
            </a:br>
            <a:r>
              <a:rPr lang="en-CA" dirty="0"/>
              <a:t>(similar to quantitative/qualitative)</a:t>
            </a:r>
          </a:p>
        </p:txBody>
      </p:sp>
      <p:sp>
        <p:nvSpPr>
          <p:cNvPr id="3" name="Content Placeholder 2">
            <a:extLst>
              <a:ext uri="{FF2B5EF4-FFF2-40B4-BE49-F238E27FC236}">
                <a16:creationId xmlns:a16="http://schemas.microsoft.com/office/drawing/2014/main" id="{4787BB1F-06DA-4459-936F-F3096C7927FA}"/>
              </a:ext>
            </a:extLst>
          </p:cNvPr>
          <p:cNvSpPr>
            <a:spLocks noGrp="1"/>
          </p:cNvSpPr>
          <p:nvPr>
            <p:ph idx="1"/>
          </p:nvPr>
        </p:nvSpPr>
        <p:spPr>
          <a:xfrm>
            <a:off x="328643" y="2056431"/>
            <a:ext cx="4101844" cy="3210079"/>
          </a:xfrm>
        </p:spPr>
        <p:txBody>
          <a:bodyPr anchor="t">
            <a:noAutofit/>
          </a:bodyPr>
          <a:lstStyle/>
          <a:p>
            <a:pPr marL="0" indent="0">
              <a:buNone/>
            </a:pPr>
            <a:r>
              <a:rPr lang="en-CA" sz="2000" b="1" dirty="0"/>
              <a:t>Financial/Quantitative</a:t>
            </a:r>
          </a:p>
          <a:p>
            <a:r>
              <a:rPr lang="en-CA" sz="2000" dirty="0"/>
              <a:t>Financial analysis including NPV, ROI, Payback Period</a:t>
            </a:r>
          </a:p>
          <a:p>
            <a:r>
              <a:rPr lang="en-CA" sz="2000" dirty="0"/>
              <a:t>Quantitative risk analysis</a:t>
            </a:r>
          </a:p>
          <a:p>
            <a:r>
              <a:rPr lang="en-CA" sz="2000" dirty="0"/>
              <a:t>Forecasts of revenue growth</a:t>
            </a:r>
          </a:p>
          <a:p>
            <a:r>
              <a:rPr lang="en-CA" sz="2000" dirty="0"/>
              <a:t>Forecasts of customer satisfaction scores</a:t>
            </a:r>
          </a:p>
          <a:p>
            <a:r>
              <a:rPr lang="en-CA" sz="2000" dirty="0"/>
              <a:t>Forecasts of market share changes</a:t>
            </a:r>
          </a:p>
          <a:p>
            <a:endParaRPr lang="en-CA" sz="2000" dirty="0"/>
          </a:p>
        </p:txBody>
      </p:sp>
      <p:sp>
        <p:nvSpPr>
          <p:cNvPr id="4" name="Rectangle 3">
            <a:extLst>
              <a:ext uri="{FF2B5EF4-FFF2-40B4-BE49-F238E27FC236}">
                <a16:creationId xmlns:a16="http://schemas.microsoft.com/office/drawing/2014/main" id="{87C6FAF0-AFD7-4DDD-B49F-027FAD52ECBC}"/>
              </a:ext>
            </a:extLst>
          </p:cNvPr>
          <p:cNvSpPr/>
          <p:nvPr/>
        </p:nvSpPr>
        <p:spPr>
          <a:xfrm>
            <a:off x="-2019300" y="2828501"/>
            <a:ext cx="45719"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 name="Content Placeholder 2">
            <a:extLst>
              <a:ext uri="{FF2B5EF4-FFF2-40B4-BE49-F238E27FC236}">
                <a16:creationId xmlns:a16="http://schemas.microsoft.com/office/drawing/2014/main" id="{4F3F8AFA-5311-45CE-8B48-61DC9B34A95B}"/>
              </a:ext>
            </a:extLst>
          </p:cNvPr>
          <p:cNvSpPr txBox="1">
            <a:spLocks/>
          </p:cNvSpPr>
          <p:nvPr/>
        </p:nvSpPr>
        <p:spPr>
          <a:xfrm>
            <a:off x="4572000" y="2054646"/>
            <a:ext cx="4101844" cy="3210079"/>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7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tx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sz="2000" b="1" dirty="0"/>
              <a:t>Non-Financial/Qualitative</a:t>
            </a:r>
          </a:p>
          <a:p>
            <a:r>
              <a:rPr lang="en-CA" sz="2000" dirty="0"/>
              <a:t>Degree to which there is alignment to strategic goals</a:t>
            </a:r>
          </a:p>
          <a:p>
            <a:r>
              <a:rPr lang="en-CA" sz="2000" dirty="0"/>
              <a:t>Potential windfall (unexpected gain)</a:t>
            </a:r>
          </a:p>
          <a:p>
            <a:r>
              <a:rPr lang="en-CA" sz="2000" dirty="0"/>
              <a:t>Certainty of resource availability</a:t>
            </a:r>
          </a:p>
          <a:p>
            <a:r>
              <a:rPr lang="en-CA" sz="2000" dirty="0"/>
              <a:t>Potential for legal or compliance issues</a:t>
            </a:r>
          </a:p>
          <a:p>
            <a:r>
              <a:rPr lang="en-CA" sz="2000" dirty="0"/>
              <a:t>Perception of the public</a:t>
            </a:r>
          </a:p>
          <a:p>
            <a:r>
              <a:rPr lang="en-CA" sz="2000" dirty="0"/>
              <a:t>Stakeholder enthusiasm for the project</a:t>
            </a:r>
          </a:p>
          <a:p>
            <a:pPr marL="0" indent="0">
              <a:buNone/>
            </a:pPr>
            <a:endParaRPr lang="en-CA" sz="2000" dirty="0"/>
          </a:p>
          <a:p>
            <a:endParaRPr lang="en-CA" sz="2000" dirty="0"/>
          </a:p>
        </p:txBody>
      </p:sp>
    </p:spTree>
    <p:extLst>
      <p:ext uri="{BB962C8B-B14F-4D97-AF65-F5344CB8AC3E}">
        <p14:creationId xmlns:p14="http://schemas.microsoft.com/office/powerpoint/2010/main" val="402661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0945-740B-4777-BF77-1EFDF3AAC385}"/>
              </a:ext>
            </a:extLst>
          </p:cNvPr>
          <p:cNvSpPr>
            <a:spLocks noGrp="1"/>
          </p:cNvSpPr>
          <p:nvPr>
            <p:ph type="title"/>
          </p:nvPr>
        </p:nvSpPr>
        <p:spPr/>
        <p:txBody>
          <a:bodyPr/>
          <a:lstStyle/>
          <a:p>
            <a:r>
              <a:rPr lang="en-CA" dirty="0"/>
              <a:t>Overall budget for projects</a:t>
            </a:r>
          </a:p>
        </p:txBody>
      </p:sp>
      <p:grpSp>
        <p:nvGrpSpPr>
          <p:cNvPr id="12" name="Group 11">
            <a:extLst>
              <a:ext uri="{FF2B5EF4-FFF2-40B4-BE49-F238E27FC236}">
                <a16:creationId xmlns:a16="http://schemas.microsoft.com/office/drawing/2014/main" id="{5859039A-8E80-4FB4-9C15-F8A215A91CD5}"/>
              </a:ext>
            </a:extLst>
          </p:cNvPr>
          <p:cNvGrpSpPr/>
          <p:nvPr/>
        </p:nvGrpSpPr>
        <p:grpSpPr>
          <a:xfrm>
            <a:off x="271399" y="2157767"/>
            <a:ext cx="6534151" cy="4200525"/>
            <a:chOff x="573056" y="2054602"/>
            <a:chExt cx="6534151" cy="4200525"/>
          </a:xfrm>
        </p:grpSpPr>
        <p:pic>
          <p:nvPicPr>
            <p:cNvPr id="7" name="Picture 2">
              <a:extLst>
                <a:ext uri="{FF2B5EF4-FFF2-40B4-BE49-F238E27FC236}">
                  <a16:creationId xmlns:a16="http://schemas.microsoft.com/office/drawing/2014/main" id="{04DAEE20-47DA-48B3-B3FF-C2701E065E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573"/>
            <a:stretch/>
          </p:blipFill>
          <p:spPr bwMode="auto">
            <a:xfrm>
              <a:off x="573056" y="2054602"/>
              <a:ext cx="653415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5F142B0A-08A7-452D-A93D-BDA0AAF0AB57}"/>
                </a:ext>
              </a:extLst>
            </p:cNvPr>
            <p:cNvGrpSpPr/>
            <p:nvPr/>
          </p:nvGrpSpPr>
          <p:grpSpPr>
            <a:xfrm>
              <a:off x="2151601" y="2064127"/>
              <a:ext cx="4955606" cy="176301"/>
              <a:chOff x="2151601" y="2064127"/>
              <a:chExt cx="4955606" cy="176301"/>
            </a:xfrm>
          </p:grpSpPr>
          <p:sp>
            <p:nvSpPr>
              <p:cNvPr id="8" name="Rectangle: Rounded Corners 7">
                <a:extLst>
                  <a:ext uri="{FF2B5EF4-FFF2-40B4-BE49-F238E27FC236}">
                    <a16:creationId xmlns:a16="http://schemas.microsoft.com/office/drawing/2014/main" id="{7723C17B-49CA-4830-B48C-A0202395028C}"/>
                  </a:ext>
                </a:extLst>
              </p:cNvPr>
              <p:cNvSpPr/>
              <p:nvPr/>
            </p:nvSpPr>
            <p:spPr>
              <a:xfrm>
                <a:off x="5815267" y="2067759"/>
                <a:ext cx="1291940" cy="167907"/>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9" name="Rectangle: Rounded Corners 8">
                <a:extLst>
                  <a:ext uri="{FF2B5EF4-FFF2-40B4-BE49-F238E27FC236}">
                    <a16:creationId xmlns:a16="http://schemas.microsoft.com/office/drawing/2014/main" id="{4580FE32-4DA0-4FFF-8AAC-13AF4CF2570A}"/>
                  </a:ext>
                </a:extLst>
              </p:cNvPr>
              <p:cNvSpPr/>
              <p:nvPr/>
            </p:nvSpPr>
            <p:spPr>
              <a:xfrm>
                <a:off x="2151601" y="2064127"/>
                <a:ext cx="707455" cy="176301"/>
              </a:xfrm>
              <a:prstGeom prst="round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a:ea typeface="+mn-ea"/>
                  <a:cs typeface="+mn-cs"/>
                </a:endParaRPr>
              </a:p>
            </p:txBody>
          </p:sp>
          <p:sp>
            <p:nvSpPr>
              <p:cNvPr id="6" name="Rectangle 5">
                <a:extLst>
                  <a:ext uri="{FF2B5EF4-FFF2-40B4-BE49-F238E27FC236}">
                    <a16:creationId xmlns:a16="http://schemas.microsoft.com/office/drawing/2014/main" id="{EA7D80F4-FD9C-4F6F-9A3A-6B9DFCB12105}"/>
                  </a:ext>
                </a:extLst>
              </p:cNvPr>
              <p:cNvSpPr/>
              <p:nvPr/>
            </p:nvSpPr>
            <p:spPr>
              <a:xfrm>
                <a:off x="5849906" y="2064127"/>
                <a:ext cx="1114425" cy="171539"/>
              </a:xfrm>
              <a:prstGeom prst="rect">
                <a:avLst/>
              </a:prstGeom>
              <a:solidFill>
                <a:schemeClr val="bg1">
                  <a:lumMod val="85000"/>
                </a:schemeClr>
              </a:solidFill>
              <a:ln w="28575">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Trebuchet MS"/>
                    <a:ea typeface="+mn-ea"/>
                    <a:cs typeface="+mn-cs"/>
                  </a:rPr>
                  <a:t>Cumulative Sum</a:t>
                </a:r>
              </a:p>
            </p:txBody>
          </p:sp>
        </p:grpSp>
      </p:grpSp>
      <p:sp>
        <p:nvSpPr>
          <p:cNvPr id="10" name="TextBox 9">
            <a:extLst>
              <a:ext uri="{FF2B5EF4-FFF2-40B4-BE49-F238E27FC236}">
                <a16:creationId xmlns:a16="http://schemas.microsoft.com/office/drawing/2014/main" id="{F743F51E-093F-40BF-9815-8BFFEABD1D50}"/>
              </a:ext>
            </a:extLst>
          </p:cNvPr>
          <p:cNvSpPr txBox="1"/>
          <p:nvPr/>
        </p:nvSpPr>
        <p:spPr>
          <a:xfrm>
            <a:off x="6919274" y="2253061"/>
            <a:ext cx="2224726"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rebuchet MS"/>
                <a:ea typeface="+mn-ea"/>
                <a:cs typeface="+mn-cs"/>
              </a:rPr>
              <a:t>Total Budget: $12M.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rebuchet MS"/>
                <a:ea typeface="+mn-ea"/>
                <a:cs typeface="+mn-cs"/>
              </a:rPr>
              <a:t>Which projects could be implemented based on priority ranking and</a:t>
            </a:r>
            <a:r>
              <a:rPr kumimoji="0" lang="en-US" sz="1600" b="1" i="0" u="none" strike="noStrike" kern="1200" cap="none" spc="0" normalizeH="0" baseline="0" noProof="0" dirty="0">
                <a:ln>
                  <a:noFill/>
                </a:ln>
                <a:solidFill>
                  <a:prstClr val="black"/>
                </a:solidFill>
                <a:effectLst/>
                <a:uLnTx/>
                <a:uFillTx/>
                <a:latin typeface="Trebuchet MS"/>
                <a:ea typeface="+mn-ea"/>
                <a:cs typeface="+mn-cs"/>
              </a:rPr>
              <a:t> estimated costs</a:t>
            </a:r>
            <a:r>
              <a:rPr kumimoji="0" lang="en-US" sz="1600" b="0" i="0" u="none" strike="noStrike" kern="1200" cap="none" spc="0" normalizeH="0" baseline="0" noProof="0" dirty="0">
                <a:ln>
                  <a:noFill/>
                </a:ln>
                <a:solidFill>
                  <a:prstClr val="black"/>
                </a:solidFill>
                <a:effectLst/>
                <a:uLnTx/>
                <a:uFillTx/>
                <a:latin typeface="Trebuchet MS"/>
                <a:ea typeface="+mn-ea"/>
                <a:cs typeface="+mn-cs"/>
              </a:rPr>
              <a:t> of the project.</a:t>
            </a:r>
          </a:p>
        </p:txBody>
      </p:sp>
      <p:cxnSp>
        <p:nvCxnSpPr>
          <p:cNvPr id="13" name="Straight Connector 12">
            <a:extLst>
              <a:ext uri="{FF2B5EF4-FFF2-40B4-BE49-F238E27FC236}">
                <a16:creationId xmlns:a16="http://schemas.microsoft.com/office/drawing/2014/main" id="{8868EDA3-54DE-494D-8B49-BD27F69B7743}"/>
              </a:ext>
            </a:extLst>
          </p:cNvPr>
          <p:cNvCxnSpPr>
            <a:cxnSpLocks/>
          </p:cNvCxnSpPr>
          <p:nvPr/>
        </p:nvCxnSpPr>
        <p:spPr>
          <a:xfrm>
            <a:off x="223192" y="5191815"/>
            <a:ext cx="6657975" cy="1"/>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Rectangle: Rounded Corners 13">
            <a:extLst>
              <a:ext uri="{FF2B5EF4-FFF2-40B4-BE49-F238E27FC236}">
                <a16:creationId xmlns:a16="http://schemas.microsoft.com/office/drawing/2014/main" id="{2F81E5EB-BDA6-4FF8-BF7F-6FD9E7D3CD33}"/>
              </a:ext>
            </a:extLst>
          </p:cNvPr>
          <p:cNvSpPr/>
          <p:nvPr/>
        </p:nvSpPr>
        <p:spPr>
          <a:xfrm>
            <a:off x="7030871" y="4339087"/>
            <a:ext cx="2001533" cy="1891243"/>
          </a:xfrm>
          <a:prstGeom prst="roundRect">
            <a:avLst>
              <a:gd name="adj" fmla="val 10073"/>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red line is used to “draw the line” on what can be performed given the budget limitation.</a:t>
            </a:r>
          </a:p>
        </p:txBody>
      </p:sp>
    </p:spTree>
    <p:extLst>
      <p:ext uri="{BB962C8B-B14F-4D97-AF65-F5344CB8AC3E}">
        <p14:creationId xmlns:p14="http://schemas.microsoft.com/office/powerpoint/2010/main" val="17823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A2B301-EB05-4218-85A8-E3F6B7BD7A54}"/>
              </a:ext>
            </a:extLst>
          </p:cNvPr>
          <p:cNvPicPr>
            <a:picLocks noChangeAspect="1"/>
          </p:cNvPicPr>
          <p:nvPr/>
        </p:nvPicPr>
        <p:blipFill rotWithShape="1">
          <a:blip r:embed="rId3"/>
          <a:srcRect l="16482" t="27448" r="65499" b="26183"/>
          <a:stretch/>
        </p:blipFill>
        <p:spPr>
          <a:xfrm>
            <a:off x="3893270" y="1885362"/>
            <a:ext cx="5250730" cy="3800354"/>
          </a:xfrm>
          <a:prstGeom prst="rect">
            <a:avLst/>
          </a:prstGeom>
        </p:spPr>
      </p:pic>
      <p:sp>
        <p:nvSpPr>
          <p:cNvPr id="2" name="Title 1">
            <a:extLst>
              <a:ext uri="{FF2B5EF4-FFF2-40B4-BE49-F238E27FC236}">
                <a16:creationId xmlns:a16="http://schemas.microsoft.com/office/drawing/2014/main" id="{54D643FD-4B5F-45AE-9D47-E7EECF8DF132}"/>
              </a:ext>
            </a:extLst>
          </p:cNvPr>
          <p:cNvSpPr>
            <a:spLocks noGrp="1"/>
          </p:cNvSpPr>
          <p:nvPr>
            <p:ph type="title"/>
          </p:nvPr>
        </p:nvSpPr>
        <p:spPr/>
        <p:txBody>
          <a:bodyPr/>
          <a:lstStyle/>
          <a:p>
            <a:r>
              <a:rPr lang="en-CA" dirty="0"/>
              <a:t>Overall budget for projects</a:t>
            </a:r>
          </a:p>
        </p:txBody>
      </p:sp>
      <p:sp>
        <p:nvSpPr>
          <p:cNvPr id="3" name="Content Placeholder 2">
            <a:extLst>
              <a:ext uri="{FF2B5EF4-FFF2-40B4-BE49-F238E27FC236}">
                <a16:creationId xmlns:a16="http://schemas.microsoft.com/office/drawing/2014/main" id="{14108BAC-E182-4E90-96D0-86761419A711}"/>
              </a:ext>
            </a:extLst>
          </p:cNvPr>
          <p:cNvSpPr>
            <a:spLocks noGrp="1"/>
          </p:cNvSpPr>
          <p:nvPr>
            <p:ph idx="1"/>
          </p:nvPr>
        </p:nvSpPr>
        <p:spPr>
          <a:xfrm>
            <a:off x="250165" y="1885362"/>
            <a:ext cx="3732747" cy="4774945"/>
          </a:xfrm>
        </p:spPr>
        <p:txBody>
          <a:bodyPr anchor="t" anchorCtr="0">
            <a:noAutofit/>
          </a:bodyPr>
          <a:lstStyle/>
          <a:p>
            <a:pPr marL="0" indent="0">
              <a:spcBef>
                <a:spcPts val="0"/>
              </a:spcBef>
              <a:spcAft>
                <a:spcPts val="0"/>
              </a:spcAft>
              <a:buNone/>
            </a:pPr>
            <a:r>
              <a:rPr lang="en-CA" sz="2000" dirty="0"/>
              <a:t>Determining which projects will be implemented with a finite overall budget can be more complicated.</a:t>
            </a:r>
          </a:p>
          <a:p>
            <a:pPr marL="0" indent="0">
              <a:spcBef>
                <a:spcPts val="0"/>
              </a:spcBef>
              <a:spcAft>
                <a:spcPts val="0"/>
              </a:spcAft>
              <a:buNone/>
            </a:pPr>
            <a:endParaRPr lang="en-CA" sz="2000" dirty="0"/>
          </a:p>
          <a:p>
            <a:pPr marL="0" indent="0">
              <a:spcBef>
                <a:spcPts val="0"/>
              </a:spcBef>
              <a:spcAft>
                <a:spcPts val="0"/>
              </a:spcAft>
              <a:buNone/>
            </a:pPr>
            <a:r>
              <a:rPr lang="en-CA" sz="2000" dirty="0"/>
              <a:t>In this slide (used in a previous module), we can see how we might use not only projects in the previous slide, but entire programs or even portfolios. For example, if we want </a:t>
            </a:r>
            <a:r>
              <a:rPr lang="en-CA" sz="2000" b="1" dirty="0">
                <a:solidFill>
                  <a:srgbClr val="FF0000"/>
                </a:solidFill>
              </a:rPr>
              <a:t>all</a:t>
            </a:r>
            <a:r>
              <a:rPr lang="en-CA" sz="2000" dirty="0"/>
              <a:t> </a:t>
            </a:r>
            <a:r>
              <a:rPr lang="en-CA" sz="2000" b="1" dirty="0">
                <a:solidFill>
                  <a:srgbClr val="FF0000"/>
                </a:solidFill>
              </a:rPr>
              <a:t>of Program B </a:t>
            </a:r>
            <a:r>
              <a:rPr lang="en-CA" sz="2000" dirty="0"/>
              <a:t>implemented in order to capture the forecast benefits, we’d have to implement 3 projects together.</a:t>
            </a:r>
            <a:endParaRPr lang="en-US" sz="2000" dirty="0"/>
          </a:p>
        </p:txBody>
      </p:sp>
      <p:sp>
        <p:nvSpPr>
          <p:cNvPr id="10" name="Rectangle: Rounded Corners 9">
            <a:extLst>
              <a:ext uri="{FF2B5EF4-FFF2-40B4-BE49-F238E27FC236}">
                <a16:creationId xmlns:a16="http://schemas.microsoft.com/office/drawing/2014/main" id="{E3EA49B0-E9CA-4C36-BCD0-1B77E41D82CE}"/>
              </a:ext>
            </a:extLst>
          </p:cNvPr>
          <p:cNvSpPr/>
          <p:nvPr/>
        </p:nvSpPr>
        <p:spPr>
          <a:xfrm>
            <a:off x="5417389" y="2932981"/>
            <a:ext cx="1466491" cy="2208362"/>
          </a:xfrm>
          <a:prstGeom prst="roundRect">
            <a:avLst>
              <a:gd name="adj" fmla="val 9608"/>
            </a:avLst>
          </a:prstGeom>
          <a:noFill/>
          <a:ln w="28575">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2620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7412-D810-4816-9567-B917B866452F}"/>
              </a:ext>
            </a:extLst>
          </p:cNvPr>
          <p:cNvSpPr>
            <a:spLocks noGrp="1"/>
          </p:cNvSpPr>
          <p:nvPr>
            <p:ph type="title"/>
          </p:nvPr>
        </p:nvSpPr>
        <p:spPr/>
        <p:txBody>
          <a:bodyPr/>
          <a:lstStyle/>
          <a:p>
            <a:r>
              <a:rPr lang="en-CA" dirty="0"/>
              <a:t>Financial model comparison</a:t>
            </a:r>
          </a:p>
        </p:txBody>
      </p:sp>
      <p:sp>
        <p:nvSpPr>
          <p:cNvPr id="6" name="Rectangle 5">
            <a:extLst>
              <a:ext uri="{FF2B5EF4-FFF2-40B4-BE49-F238E27FC236}">
                <a16:creationId xmlns:a16="http://schemas.microsoft.com/office/drawing/2014/main" id="{7ADE4639-3D5D-4272-9A6B-60835D5F8C0F}"/>
              </a:ext>
            </a:extLst>
          </p:cNvPr>
          <p:cNvSpPr/>
          <p:nvPr/>
        </p:nvSpPr>
        <p:spPr>
          <a:xfrm rot="638608">
            <a:off x="7934028" y="4850921"/>
            <a:ext cx="836183" cy="1148054"/>
          </a:xfrm>
          <a:prstGeom prst="rect">
            <a:avLst/>
          </a:prstGeom>
          <a:solidFill>
            <a:schemeClr val="bg1"/>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rPr>
              <a:t>Handout this slide or fill in slide </a:t>
            </a:r>
          </a:p>
        </p:txBody>
      </p:sp>
      <p:sp>
        <p:nvSpPr>
          <p:cNvPr id="7" name="Rectangle: Rounded Corners 6">
            <a:extLst>
              <a:ext uri="{FF2B5EF4-FFF2-40B4-BE49-F238E27FC236}">
                <a16:creationId xmlns:a16="http://schemas.microsoft.com/office/drawing/2014/main" id="{3347B523-EBF6-48B4-AB8B-B1CBA85821CC}"/>
              </a:ext>
            </a:extLst>
          </p:cNvPr>
          <p:cNvSpPr/>
          <p:nvPr/>
        </p:nvSpPr>
        <p:spPr>
          <a:xfrm>
            <a:off x="7504771" y="1994541"/>
            <a:ext cx="1464430" cy="2202450"/>
          </a:xfrm>
          <a:prstGeom prst="roundRect">
            <a:avLst>
              <a:gd name="adj" fmla="val 10073"/>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Firms will use more than one financial method to analyze their projects.</a:t>
            </a:r>
          </a:p>
        </p:txBody>
      </p:sp>
      <p:graphicFrame>
        <p:nvGraphicFramePr>
          <p:cNvPr id="8" name="Table 7">
            <a:extLst>
              <a:ext uri="{FF2B5EF4-FFF2-40B4-BE49-F238E27FC236}">
                <a16:creationId xmlns:a16="http://schemas.microsoft.com/office/drawing/2014/main" id="{644C080C-A4A6-4EB7-8E5B-C41CF4BFF6AE}"/>
              </a:ext>
            </a:extLst>
          </p:cNvPr>
          <p:cNvGraphicFramePr>
            <a:graphicFrameLocks noGrp="1"/>
          </p:cNvGraphicFramePr>
          <p:nvPr>
            <p:extLst>
              <p:ext uri="{D42A27DB-BD31-4B8C-83A1-F6EECF244321}">
                <p14:modId xmlns:p14="http://schemas.microsoft.com/office/powerpoint/2010/main" val="3736918222"/>
              </p:ext>
            </p:extLst>
          </p:nvPr>
        </p:nvGraphicFramePr>
        <p:xfrm>
          <a:off x="191655" y="1912349"/>
          <a:ext cx="7206608" cy="4175999"/>
        </p:xfrm>
        <a:graphic>
          <a:graphicData uri="http://schemas.openxmlformats.org/drawingml/2006/table">
            <a:tbl>
              <a:tblPr firstRow="1" firstCol="1" bandRow="1">
                <a:tableStyleId>{5C22544A-7EE6-4342-B048-85BDC9FD1C3A}</a:tableStyleId>
              </a:tblPr>
              <a:tblGrid>
                <a:gridCol w="1302608">
                  <a:extLst>
                    <a:ext uri="{9D8B030D-6E8A-4147-A177-3AD203B41FA5}">
                      <a16:colId xmlns:a16="http://schemas.microsoft.com/office/drawing/2014/main" val="2976310479"/>
                    </a:ext>
                  </a:extLst>
                </a:gridCol>
                <a:gridCol w="1476000">
                  <a:extLst>
                    <a:ext uri="{9D8B030D-6E8A-4147-A177-3AD203B41FA5}">
                      <a16:colId xmlns:a16="http://schemas.microsoft.com/office/drawing/2014/main" val="3711360562"/>
                    </a:ext>
                  </a:extLst>
                </a:gridCol>
                <a:gridCol w="1476000">
                  <a:extLst>
                    <a:ext uri="{9D8B030D-6E8A-4147-A177-3AD203B41FA5}">
                      <a16:colId xmlns:a16="http://schemas.microsoft.com/office/drawing/2014/main" val="472401855"/>
                    </a:ext>
                  </a:extLst>
                </a:gridCol>
                <a:gridCol w="1476000">
                  <a:extLst>
                    <a:ext uri="{9D8B030D-6E8A-4147-A177-3AD203B41FA5}">
                      <a16:colId xmlns:a16="http://schemas.microsoft.com/office/drawing/2014/main" val="3314553922"/>
                    </a:ext>
                  </a:extLst>
                </a:gridCol>
                <a:gridCol w="1476000">
                  <a:extLst>
                    <a:ext uri="{9D8B030D-6E8A-4147-A177-3AD203B41FA5}">
                      <a16:colId xmlns:a16="http://schemas.microsoft.com/office/drawing/2014/main" val="3950546788"/>
                    </a:ext>
                  </a:extLst>
                </a:gridCol>
              </a:tblGrid>
              <a:tr h="599900">
                <a:tc>
                  <a:txBody>
                    <a:bodyPr/>
                    <a:lstStyle/>
                    <a:p>
                      <a:pPr algn="ctr">
                        <a:lnSpc>
                          <a:spcPct val="107000"/>
                        </a:lnSpc>
                        <a:spcAft>
                          <a:spcPts val="0"/>
                        </a:spcAft>
                      </a:pPr>
                      <a:r>
                        <a:rPr lang="en-CA" sz="1400" dirty="0">
                          <a:effectLst/>
                        </a:rPr>
                        <a:t> </a:t>
                      </a:r>
                    </a:p>
                    <a:p>
                      <a:pPr algn="ctr">
                        <a:lnSpc>
                          <a:spcPct val="107000"/>
                        </a:lnSpc>
                        <a:spcAft>
                          <a:spcPts val="0"/>
                        </a:spcAft>
                      </a:pPr>
                      <a:r>
                        <a:rPr lang="en-CA" sz="1400" dirty="0">
                          <a:effectLst/>
                        </a:rPr>
                        <a:t>Questions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gn="ctr">
                        <a:lnSpc>
                          <a:spcPct val="107000"/>
                        </a:lnSpc>
                        <a:spcAft>
                          <a:spcPts val="0"/>
                        </a:spcAft>
                      </a:pPr>
                      <a:r>
                        <a:rPr lang="en-CA" sz="1400" dirty="0">
                          <a:effectLst/>
                        </a:rPr>
                        <a:t>Payback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nchor="ctr"/>
                </a:tc>
                <a:tc>
                  <a:txBody>
                    <a:bodyPr/>
                    <a:lstStyle/>
                    <a:p>
                      <a:pPr algn="ctr">
                        <a:lnSpc>
                          <a:spcPct val="107000"/>
                        </a:lnSpc>
                        <a:spcAft>
                          <a:spcPts val="0"/>
                        </a:spcAft>
                      </a:pPr>
                      <a:r>
                        <a:rPr lang="en-CA" sz="1400" dirty="0">
                          <a:effectLst/>
                        </a:rPr>
                        <a:t>Benefit to Cost Analysis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nchor="ctr"/>
                </a:tc>
                <a:tc>
                  <a:txBody>
                    <a:bodyPr/>
                    <a:lstStyle/>
                    <a:p>
                      <a:pPr algn="ctr">
                        <a:lnSpc>
                          <a:spcPct val="107000"/>
                        </a:lnSpc>
                        <a:spcAft>
                          <a:spcPts val="0"/>
                        </a:spcAft>
                      </a:pPr>
                      <a:r>
                        <a:rPr lang="en-CA" sz="1400" dirty="0">
                          <a:effectLst/>
                        </a:rPr>
                        <a:t>NVP Calculation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nchor="ctr"/>
                </a:tc>
                <a:tc>
                  <a:txBody>
                    <a:bodyPr/>
                    <a:lstStyle/>
                    <a:p>
                      <a:pPr algn="ctr">
                        <a:lnSpc>
                          <a:spcPct val="107000"/>
                        </a:lnSpc>
                        <a:spcAft>
                          <a:spcPts val="0"/>
                        </a:spcAft>
                      </a:pPr>
                      <a:r>
                        <a:rPr lang="en-CA" sz="1400" dirty="0">
                          <a:effectLst/>
                        </a:rPr>
                        <a:t>IRR</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nchor="ctr"/>
                </a:tc>
                <a:extLst>
                  <a:ext uri="{0D108BD9-81ED-4DB2-BD59-A6C34878D82A}">
                    <a16:rowId xmlns:a16="http://schemas.microsoft.com/office/drawing/2014/main" val="153370275"/>
                  </a:ext>
                </a:extLst>
              </a:tr>
              <a:tr h="865049">
                <a:tc>
                  <a:txBody>
                    <a:bodyPr/>
                    <a:lstStyle/>
                    <a:p>
                      <a:pPr>
                        <a:lnSpc>
                          <a:spcPct val="107000"/>
                        </a:lnSpc>
                        <a:spcAft>
                          <a:spcPts val="0"/>
                        </a:spcAft>
                      </a:pPr>
                      <a:r>
                        <a:rPr lang="en-CA" sz="1400" dirty="0">
                          <a:effectLst/>
                        </a:rPr>
                        <a:t>Measured how?</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nchor="ctr"/>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extLst>
                  <a:ext uri="{0D108BD9-81ED-4DB2-BD59-A6C34878D82A}">
                    <a16:rowId xmlns:a16="http://schemas.microsoft.com/office/drawing/2014/main" val="4211100853"/>
                  </a:ext>
                </a:extLst>
              </a:tr>
              <a:tr h="831416">
                <a:tc>
                  <a:txBody>
                    <a:bodyPr/>
                    <a:lstStyle/>
                    <a:p>
                      <a:pPr>
                        <a:lnSpc>
                          <a:spcPct val="107000"/>
                        </a:lnSpc>
                        <a:spcAft>
                          <a:spcPts val="0"/>
                        </a:spcAft>
                      </a:pPr>
                      <a:r>
                        <a:rPr lang="en-CA" sz="1400">
                          <a:effectLst/>
                        </a:rPr>
                        <a:t>Tells us what?</a:t>
                      </a: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nchor="ctr"/>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extLst>
                  <a:ext uri="{0D108BD9-81ED-4DB2-BD59-A6C34878D82A}">
                    <a16:rowId xmlns:a16="http://schemas.microsoft.com/office/drawing/2014/main" val="1460124927"/>
                  </a:ext>
                </a:extLst>
              </a:tr>
              <a:tr h="882683">
                <a:tc>
                  <a:txBody>
                    <a:bodyPr/>
                    <a:lstStyle/>
                    <a:p>
                      <a:pPr>
                        <a:lnSpc>
                          <a:spcPct val="107000"/>
                        </a:lnSpc>
                        <a:spcAft>
                          <a:spcPts val="0"/>
                        </a:spcAft>
                      </a:pPr>
                      <a:r>
                        <a:rPr lang="en-CA" sz="1400" dirty="0">
                          <a:effectLst/>
                        </a:rPr>
                        <a:t>Advantages?</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nchor="ctr"/>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extLst>
                  <a:ext uri="{0D108BD9-81ED-4DB2-BD59-A6C34878D82A}">
                    <a16:rowId xmlns:a16="http://schemas.microsoft.com/office/drawing/2014/main" val="3691100436"/>
                  </a:ext>
                </a:extLst>
              </a:tr>
              <a:tr h="996951">
                <a:tc>
                  <a:txBody>
                    <a:bodyPr/>
                    <a:lstStyle/>
                    <a:p>
                      <a:pPr>
                        <a:lnSpc>
                          <a:spcPct val="107000"/>
                        </a:lnSpc>
                        <a:spcAft>
                          <a:spcPts val="0"/>
                        </a:spcAft>
                      </a:pPr>
                      <a:r>
                        <a:rPr lang="en-CA" sz="1400" dirty="0">
                          <a:effectLst/>
                        </a:rPr>
                        <a:t>Dis-advantages?</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nchor="ctr"/>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tc>
                  <a:txBody>
                    <a:bodyPr/>
                    <a:lstStyle/>
                    <a:p>
                      <a:pPr>
                        <a:lnSpc>
                          <a:spcPct val="107000"/>
                        </a:lnSpc>
                        <a:spcAft>
                          <a:spcPts val="0"/>
                        </a:spcAft>
                      </a:pPr>
                      <a:r>
                        <a:rPr lang="en-CA" sz="10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231" marR="63231" marT="0" marB="0"/>
                </a:tc>
                <a:extLst>
                  <a:ext uri="{0D108BD9-81ED-4DB2-BD59-A6C34878D82A}">
                    <a16:rowId xmlns:a16="http://schemas.microsoft.com/office/drawing/2014/main" val="3248864196"/>
                  </a:ext>
                </a:extLst>
              </a:tr>
            </a:tbl>
          </a:graphicData>
        </a:graphic>
      </p:graphicFrame>
    </p:spTree>
    <p:extLst>
      <p:ext uri="{BB962C8B-B14F-4D97-AF65-F5344CB8AC3E}">
        <p14:creationId xmlns:p14="http://schemas.microsoft.com/office/powerpoint/2010/main" val="62857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agenda</a:t>
            </a:r>
          </a:p>
        </p:txBody>
      </p:sp>
      <p:sp>
        <p:nvSpPr>
          <p:cNvPr id="10" name="Content Placeholder 2">
            <a:extLst>
              <a:ext uri="{FF2B5EF4-FFF2-40B4-BE49-F238E27FC236}">
                <a16:creationId xmlns:a16="http://schemas.microsoft.com/office/drawing/2014/main" id="{3FB047CB-9F94-4E2D-84D2-0D83EF3090DF}"/>
              </a:ext>
            </a:extLst>
          </p:cNvPr>
          <p:cNvSpPr>
            <a:spLocks noGrp="1"/>
          </p:cNvSpPr>
          <p:nvPr>
            <p:ph idx="1"/>
          </p:nvPr>
        </p:nvSpPr>
        <p:spPr>
          <a:xfrm>
            <a:off x="581192" y="2081699"/>
            <a:ext cx="7761530" cy="3734639"/>
          </a:xfrm>
        </p:spPr>
        <p:txBody>
          <a:bodyPr anchor="t">
            <a:normAutofit/>
          </a:bodyPr>
          <a:lstStyle/>
          <a:p>
            <a:r>
              <a:rPr lang="en-US" dirty="0"/>
              <a:t>Project Selection (continued from last module)</a:t>
            </a:r>
          </a:p>
          <a:p>
            <a:pPr lvl="1">
              <a:buFont typeface="Arial" panose="020B0604020202020204" pitchFamily="34" charset="0"/>
              <a:buChar char="•"/>
            </a:pPr>
            <a:r>
              <a:rPr lang="en-US" dirty="0"/>
              <a:t>Internal rate of return (IRR)</a:t>
            </a:r>
          </a:p>
          <a:p>
            <a:pPr lvl="1">
              <a:buFont typeface="Arial" panose="020B0604020202020204" pitchFamily="34" charset="0"/>
              <a:buChar char="•"/>
            </a:pPr>
            <a:r>
              <a:rPr lang="en-US" dirty="0"/>
              <a:t>Benefit Cost Analysis (BCA)</a:t>
            </a:r>
          </a:p>
          <a:p>
            <a:r>
              <a:rPr lang="en-CA" dirty="0"/>
              <a:t>Homework/evaluations</a:t>
            </a:r>
          </a:p>
        </p:txBody>
      </p:sp>
      <p:sp>
        <p:nvSpPr>
          <p:cNvPr id="4" name="Explosion: 8 Points 3">
            <a:extLst>
              <a:ext uri="{FF2B5EF4-FFF2-40B4-BE49-F238E27FC236}">
                <a16:creationId xmlns:a16="http://schemas.microsoft.com/office/drawing/2014/main" id="{7A48A291-A5A4-443D-B1D7-41430440506C}"/>
              </a:ext>
            </a:extLst>
          </p:cNvPr>
          <p:cNvSpPr/>
          <p:nvPr/>
        </p:nvSpPr>
        <p:spPr>
          <a:xfrm>
            <a:off x="5207637" y="4123245"/>
            <a:ext cx="3135085" cy="1593129"/>
          </a:xfrm>
          <a:prstGeom prst="irregularSeal1">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More agenda items</a:t>
            </a:r>
          </a:p>
        </p:txBody>
      </p:sp>
    </p:spTree>
    <p:extLst>
      <p:ext uri="{BB962C8B-B14F-4D97-AF65-F5344CB8AC3E}">
        <p14:creationId xmlns:p14="http://schemas.microsoft.com/office/powerpoint/2010/main" val="2306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AE14-CB27-4C1E-B316-D361598B5C23}"/>
              </a:ext>
            </a:extLst>
          </p:cNvPr>
          <p:cNvSpPr>
            <a:spLocks noGrp="1"/>
          </p:cNvSpPr>
          <p:nvPr>
            <p:ph type="title"/>
          </p:nvPr>
        </p:nvSpPr>
        <p:spPr/>
        <p:txBody>
          <a:bodyPr/>
          <a:lstStyle/>
          <a:p>
            <a:r>
              <a:rPr lang="en-CA" dirty="0"/>
              <a:t>Homework and evaluations</a:t>
            </a:r>
          </a:p>
        </p:txBody>
      </p:sp>
      <p:sp>
        <p:nvSpPr>
          <p:cNvPr id="3" name="Content Placeholder 2">
            <a:extLst>
              <a:ext uri="{FF2B5EF4-FFF2-40B4-BE49-F238E27FC236}">
                <a16:creationId xmlns:a16="http://schemas.microsoft.com/office/drawing/2014/main" id="{DCADB8C6-9930-448E-9060-14F48B9D56AD}"/>
              </a:ext>
            </a:extLst>
          </p:cNvPr>
          <p:cNvSpPr>
            <a:spLocks noGrp="1"/>
          </p:cNvSpPr>
          <p:nvPr>
            <p:ph idx="1"/>
          </p:nvPr>
        </p:nvSpPr>
        <p:spPr>
          <a:xfrm>
            <a:off x="581192" y="2228004"/>
            <a:ext cx="7989752" cy="2427816"/>
          </a:xfrm>
        </p:spPr>
        <p:txBody>
          <a:bodyPr anchor="t">
            <a:noAutofit/>
          </a:bodyPr>
          <a:lstStyle/>
          <a:p>
            <a:r>
              <a:rPr lang="en-CA" sz="2400" dirty="0"/>
              <a:t>Readings (and other material) for next module as listed in Course Overview</a:t>
            </a:r>
          </a:p>
          <a:p>
            <a:r>
              <a:rPr lang="en-CA" sz="2400" dirty="0"/>
              <a:t>Project Selection PRACTICE Quiz</a:t>
            </a:r>
          </a:p>
          <a:p>
            <a:r>
              <a:rPr lang="en-CA" sz="2400" dirty="0"/>
              <a:t>Project Selection Quiz</a:t>
            </a:r>
          </a:p>
        </p:txBody>
      </p:sp>
    </p:spTree>
    <p:extLst>
      <p:ext uri="{BB962C8B-B14F-4D97-AF65-F5344CB8AC3E}">
        <p14:creationId xmlns:p14="http://schemas.microsoft.com/office/powerpoint/2010/main" val="1991348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C0D3-067E-4072-A1E3-3068FE02C3ED}"/>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76516B80-65A4-4C19-85B6-5FCFA86F0BD2}"/>
              </a:ext>
            </a:extLst>
          </p:cNvPr>
          <p:cNvSpPr>
            <a:spLocks noGrp="1"/>
          </p:cNvSpPr>
          <p:nvPr>
            <p:ph idx="1"/>
          </p:nvPr>
        </p:nvSpPr>
        <p:spPr/>
        <p:txBody>
          <a:bodyPr anchor="t"/>
          <a:lstStyle/>
          <a:p>
            <a:r>
              <a:rPr lang="en-CA" dirty="0"/>
              <a:t>Project Management Institute (2017).  </a:t>
            </a:r>
            <a:r>
              <a:rPr lang="en-CA" i="1" dirty="0"/>
              <a:t>A Guide to the Project Management Body of Knowledge (Sixth Edition). </a:t>
            </a:r>
            <a:endParaRPr lang="en-CA" dirty="0"/>
          </a:p>
          <a:p>
            <a:r>
              <a:rPr lang="en-CA" dirty="0"/>
              <a:t>Kerzner, Harold (2017). </a:t>
            </a:r>
            <a:r>
              <a:rPr lang="en-CA" i="1" dirty="0"/>
              <a:t>Project Management, Twelfth Edition.</a:t>
            </a:r>
          </a:p>
          <a:p>
            <a:r>
              <a:rPr lang="en-CA" dirty="0"/>
              <a:t>Watts, A. (2014). </a:t>
            </a:r>
            <a:r>
              <a:rPr lang="en-CA" i="1" dirty="0"/>
              <a:t>Project Management.</a:t>
            </a:r>
            <a:r>
              <a:rPr lang="en-CA" dirty="0"/>
              <a:t>  Victoria, B.C.:</a:t>
            </a:r>
            <a:r>
              <a:rPr lang="en-CA" dirty="0" err="1"/>
              <a:t>BCcampus</a:t>
            </a:r>
            <a:r>
              <a:rPr lang="en-CA" dirty="0"/>
              <a:t>.  Retrieved from https://opentextbc.ca/projectmanagement/.</a:t>
            </a:r>
          </a:p>
        </p:txBody>
      </p:sp>
    </p:spTree>
    <p:extLst>
      <p:ext uri="{BB962C8B-B14F-4D97-AF65-F5344CB8AC3E}">
        <p14:creationId xmlns:p14="http://schemas.microsoft.com/office/powerpoint/2010/main" val="76177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ABB0A0-6B54-4A5D-8BE1-0915FF4BD24F}"/>
              </a:ext>
            </a:extLst>
          </p:cNvPr>
          <p:cNvSpPr/>
          <p:nvPr/>
        </p:nvSpPr>
        <p:spPr>
          <a:xfrm>
            <a:off x="6629992" y="6194534"/>
            <a:ext cx="2507530" cy="65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8009796-1F26-4FC9-89BB-0E25C234B031}"/>
              </a:ext>
            </a:extLst>
          </p:cNvPr>
          <p:cNvSpPr>
            <a:spLocks noGrp="1"/>
          </p:cNvSpPr>
          <p:nvPr>
            <p:ph type="title"/>
          </p:nvPr>
        </p:nvSpPr>
        <p:spPr/>
        <p:txBody>
          <a:bodyPr/>
          <a:lstStyle/>
          <a:p>
            <a:r>
              <a:rPr lang="en-CA" dirty="0"/>
              <a:t>Project selection process</a:t>
            </a:r>
          </a:p>
        </p:txBody>
      </p:sp>
      <p:graphicFrame>
        <p:nvGraphicFramePr>
          <p:cNvPr id="4" name="Diagram 3">
            <a:extLst>
              <a:ext uri="{FF2B5EF4-FFF2-40B4-BE49-F238E27FC236}">
                <a16:creationId xmlns:a16="http://schemas.microsoft.com/office/drawing/2014/main" id="{865E8C3D-C345-4A64-9FC9-82F50D215E5E}"/>
              </a:ext>
            </a:extLst>
          </p:cNvPr>
          <p:cNvGraphicFramePr/>
          <p:nvPr>
            <p:extLst>
              <p:ext uri="{D42A27DB-BD31-4B8C-83A1-F6EECF244321}">
                <p14:modId xmlns:p14="http://schemas.microsoft.com/office/powerpoint/2010/main" val="1019684109"/>
              </p:ext>
            </p:extLst>
          </p:nvPr>
        </p:nvGraphicFramePr>
        <p:xfrm>
          <a:off x="-1350172" y="1965449"/>
          <a:ext cx="6538397" cy="446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A57E233-8411-4A52-9DFE-B02192E81FC8}"/>
              </a:ext>
            </a:extLst>
          </p:cNvPr>
          <p:cNvSpPr txBox="1"/>
          <p:nvPr/>
        </p:nvSpPr>
        <p:spPr>
          <a:xfrm>
            <a:off x="3343698" y="3682850"/>
            <a:ext cx="5730727" cy="1107996"/>
          </a:xfrm>
          <a:prstGeom prst="rect">
            <a:avLst/>
          </a:prstGeom>
          <a:noFill/>
        </p:spPr>
        <p:txBody>
          <a:bodyPr wrap="square" rtlCol="0">
            <a:spAutoFit/>
          </a:bodyPr>
          <a:lstStyle/>
          <a:p>
            <a:r>
              <a:rPr lang="en-CA" sz="2200" dirty="0"/>
              <a:t>CAN the project be done? Covered previously. </a:t>
            </a:r>
            <a:r>
              <a:rPr lang="en-CA" sz="2200" b="1" dirty="0"/>
              <a:t>Is the project viable, practical, and achievable?</a:t>
            </a:r>
            <a:endParaRPr lang="en-CA" sz="2200" dirty="0"/>
          </a:p>
        </p:txBody>
      </p:sp>
      <p:sp>
        <p:nvSpPr>
          <p:cNvPr id="8" name="TextBox 7">
            <a:extLst>
              <a:ext uri="{FF2B5EF4-FFF2-40B4-BE49-F238E27FC236}">
                <a16:creationId xmlns:a16="http://schemas.microsoft.com/office/drawing/2014/main" id="{73E2C79B-ECF6-467E-89D8-587FCC250CF5}"/>
              </a:ext>
            </a:extLst>
          </p:cNvPr>
          <p:cNvSpPr txBox="1"/>
          <p:nvPr/>
        </p:nvSpPr>
        <p:spPr>
          <a:xfrm>
            <a:off x="3343697" y="5160513"/>
            <a:ext cx="5730727" cy="1446550"/>
          </a:xfrm>
          <a:prstGeom prst="rect">
            <a:avLst/>
          </a:prstGeom>
          <a:noFill/>
        </p:spPr>
        <p:txBody>
          <a:bodyPr wrap="square" rtlCol="0">
            <a:spAutoFit/>
          </a:bodyPr>
          <a:lstStyle/>
          <a:p>
            <a:r>
              <a:rPr lang="en-CA" sz="2200" dirty="0"/>
              <a:t>SHOULD the project be done?  Consider net present value, cash flows, rate of return, probability of success, reality of assumptions and constraints</a:t>
            </a:r>
          </a:p>
        </p:txBody>
      </p:sp>
    </p:spTree>
    <p:extLst>
      <p:ext uri="{BB962C8B-B14F-4D97-AF65-F5344CB8AC3E}">
        <p14:creationId xmlns:p14="http://schemas.microsoft.com/office/powerpoint/2010/main" val="90641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96AA-2A9C-4E68-ABDD-1DABCD32A686}"/>
              </a:ext>
            </a:extLst>
          </p:cNvPr>
          <p:cNvSpPr>
            <a:spLocks noGrp="1"/>
          </p:cNvSpPr>
          <p:nvPr>
            <p:ph type="title"/>
          </p:nvPr>
        </p:nvSpPr>
        <p:spPr/>
        <p:txBody>
          <a:bodyPr/>
          <a:lstStyle/>
          <a:p>
            <a:r>
              <a:rPr lang="en-CA" dirty="0"/>
              <a:t>Project selection</a:t>
            </a:r>
            <a:br>
              <a:rPr lang="en-CA" dirty="0"/>
            </a:br>
            <a:r>
              <a:rPr lang="en-CA" dirty="0"/>
              <a:t>benefit-to-cost (Financial) analysis</a:t>
            </a:r>
          </a:p>
        </p:txBody>
      </p:sp>
      <p:sp>
        <p:nvSpPr>
          <p:cNvPr id="3" name="Content Placeholder 2">
            <a:extLst>
              <a:ext uri="{FF2B5EF4-FFF2-40B4-BE49-F238E27FC236}">
                <a16:creationId xmlns:a16="http://schemas.microsoft.com/office/drawing/2014/main" id="{7213C665-7B76-4FE4-B583-D136F95D54EC}"/>
              </a:ext>
            </a:extLst>
          </p:cNvPr>
          <p:cNvSpPr>
            <a:spLocks noGrp="1"/>
          </p:cNvSpPr>
          <p:nvPr>
            <p:ph idx="1"/>
          </p:nvPr>
        </p:nvSpPr>
        <p:spPr>
          <a:xfrm>
            <a:off x="581192" y="2228004"/>
            <a:ext cx="7989752" cy="2671987"/>
          </a:xfrm>
        </p:spPr>
        <p:txBody>
          <a:bodyPr anchor="t"/>
          <a:lstStyle/>
          <a:p>
            <a:pPr marL="0" indent="0">
              <a:buNone/>
            </a:pPr>
            <a:r>
              <a:rPr lang="en-CA" dirty="0"/>
              <a:t>Financial analysis of projects using different methods:</a:t>
            </a:r>
          </a:p>
          <a:p>
            <a:pPr marL="457200" indent="-457200">
              <a:buFont typeface="+mj-lt"/>
              <a:buAutoNum type="arabicPeriod"/>
            </a:pPr>
            <a:r>
              <a:rPr lang="en-CA" dirty="0"/>
              <a:t>Payback period analysis</a:t>
            </a:r>
          </a:p>
          <a:p>
            <a:pPr marL="457200" indent="-457200">
              <a:buFont typeface="+mj-lt"/>
              <a:buAutoNum type="arabicPeriod"/>
            </a:pPr>
            <a:r>
              <a:rPr lang="en-CA" dirty="0"/>
              <a:t>Net present value (NPV) analysis</a:t>
            </a:r>
          </a:p>
          <a:p>
            <a:pPr marL="457200" indent="-457200">
              <a:buFont typeface="+mj-lt"/>
              <a:buAutoNum type="arabicPeriod"/>
            </a:pPr>
            <a:r>
              <a:rPr lang="en-CA" dirty="0"/>
              <a:t>Internal rate of return (IRR)</a:t>
            </a:r>
          </a:p>
          <a:p>
            <a:pPr marL="457200" indent="-457200">
              <a:buFont typeface="+mj-lt"/>
              <a:buAutoNum type="arabicPeriod"/>
            </a:pPr>
            <a:r>
              <a:rPr lang="en-CA" dirty="0"/>
              <a:t>Benefit Cost Analysis (BCA)</a:t>
            </a:r>
          </a:p>
        </p:txBody>
      </p:sp>
      <p:grpSp>
        <p:nvGrpSpPr>
          <p:cNvPr id="12" name="Group 11">
            <a:extLst>
              <a:ext uri="{FF2B5EF4-FFF2-40B4-BE49-F238E27FC236}">
                <a16:creationId xmlns:a16="http://schemas.microsoft.com/office/drawing/2014/main" id="{5E5BBE63-676E-482A-87A7-39493B243E70}"/>
              </a:ext>
            </a:extLst>
          </p:cNvPr>
          <p:cNvGrpSpPr/>
          <p:nvPr/>
        </p:nvGrpSpPr>
        <p:grpSpPr>
          <a:xfrm>
            <a:off x="5327374" y="2763078"/>
            <a:ext cx="1510748" cy="800919"/>
            <a:chOff x="5327374" y="2763078"/>
            <a:chExt cx="1510748" cy="800919"/>
          </a:xfrm>
        </p:grpSpPr>
        <p:cxnSp>
          <p:nvCxnSpPr>
            <p:cNvPr id="8" name="Straight Connector 7">
              <a:extLst>
                <a:ext uri="{FF2B5EF4-FFF2-40B4-BE49-F238E27FC236}">
                  <a16:creationId xmlns:a16="http://schemas.microsoft.com/office/drawing/2014/main" id="{6CA3E307-FFE3-4AF3-8F75-5C8C38E84FC1}"/>
                </a:ext>
              </a:extLst>
            </p:cNvPr>
            <p:cNvCxnSpPr/>
            <p:nvPr/>
          </p:nvCxnSpPr>
          <p:spPr>
            <a:xfrm>
              <a:off x="5327374" y="2763078"/>
              <a:ext cx="0" cy="800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2763037-6604-4240-B985-06E3418199F5}"/>
                </a:ext>
              </a:extLst>
            </p:cNvPr>
            <p:cNvSpPr txBox="1"/>
            <p:nvPr/>
          </p:nvSpPr>
          <p:spPr>
            <a:xfrm>
              <a:off x="5357191" y="3023571"/>
              <a:ext cx="1480931" cy="369332"/>
            </a:xfrm>
            <a:prstGeom prst="rect">
              <a:avLst/>
            </a:prstGeom>
            <a:noFill/>
          </p:spPr>
          <p:txBody>
            <a:bodyPr wrap="square" rtlCol="0">
              <a:spAutoFit/>
            </a:bodyPr>
            <a:lstStyle/>
            <a:p>
              <a:r>
                <a:rPr lang="en-CA" dirty="0"/>
                <a:t>Last module</a:t>
              </a:r>
            </a:p>
          </p:txBody>
        </p:sp>
      </p:grpSp>
      <p:grpSp>
        <p:nvGrpSpPr>
          <p:cNvPr id="13" name="Group 12">
            <a:extLst>
              <a:ext uri="{FF2B5EF4-FFF2-40B4-BE49-F238E27FC236}">
                <a16:creationId xmlns:a16="http://schemas.microsoft.com/office/drawing/2014/main" id="{E0CFB3E3-06B3-467D-A1E6-6386E0E2CAF4}"/>
              </a:ext>
            </a:extLst>
          </p:cNvPr>
          <p:cNvGrpSpPr/>
          <p:nvPr/>
        </p:nvGrpSpPr>
        <p:grpSpPr>
          <a:xfrm>
            <a:off x="5327374" y="3707295"/>
            <a:ext cx="1510748" cy="800919"/>
            <a:chOff x="5327374" y="3707295"/>
            <a:chExt cx="1510748" cy="800919"/>
          </a:xfrm>
        </p:grpSpPr>
        <p:cxnSp>
          <p:nvCxnSpPr>
            <p:cNvPr id="9" name="Straight Connector 8">
              <a:extLst>
                <a:ext uri="{FF2B5EF4-FFF2-40B4-BE49-F238E27FC236}">
                  <a16:creationId xmlns:a16="http://schemas.microsoft.com/office/drawing/2014/main" id="{2CEE63BD-CD8A-46BD-A7CA-CAA9D2CF98C0}"/>
                </a:ext>
              </a:extLst>
            </p:cNvPr>
            <p:cNvCxnSpPr/>
            <p:nvPr/>
          </p:nvCxnSpPr>
          <p:spPr>
            <a:xfrm>
              <a:off x="5327374" y="3707295"/>
              <a:ext cx="0" cy="80091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23DBF7-1931-4CDA-8F02-EF65716D15BB}"/>
                </a:ext>
              </a:extLst>
            </p:cNvPr>
            <p:cNvSpPr txBox="1"/>
            <p:nvPr/>
          </p:nvSpPr>
          <p:spPr>
            <a:xfrm>
              <a:off x="5357191" y="3853204"/>
              <a:ext cx="1480931" cy="369332"/>
            </a:xfrm>
            <a:prstGeom prst="rect">
              <a:avLst/>
            </a:prstGeom>
            <a:noFill/>
          </p:spPr>
          <p:txBody>
            <a:bodyPr wrap="square" rtlCol="0">
              <a:spAutoFit/>
            </a:bodyPr>
            <a:lstStyle/>
            <a:p>
              <a:r>
                <a:rPr lang="en-CA" dirty="0"/>
                <a:t>Today</a:t>
              </a:r>
            </a:p>
          </p:txBody>
        </p:sp>
      </p:grpSp>
      <p:sp>
        <p:nvSpPr>
          <p:cNvPr id="4" name="Rectangle: Rounded Corners 3">
            <a:extLst>
              <a:ext uri="{FF2B5EF4-FFF2-40B4-BE49-F238E27FC236}">
                <a16:creationId xmlns:a16="http://schemas.microsoft.com/office/drawing/2014/main" id="{4EE1F618-4CDC-42C7-8EF4-B82F3E313FBE}"/>
              </a:ext>
            </a:extLst>
          </p:cNvPr>
          <p:cNvSpPr/>
          <p:nvPr/>
        </p:nvSpPr>
        <p:spPr>
          <a:xfrm>
            <a:off x="1669774" y="5168348"/>
            <a:ext cx="4194313" cy="117006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Did you attempt the practice exercises?</a:t>
            </a:r>
          </a:p>
        </p:txBody>
      </p:sp>
      <p:sp>
        <p:nvSpPr>
          <p:cNvPr id="14" name="Explosion: 8 Points 13">
            <a:extLst>
              <a:ext uri="{FF2B5EF4-FFF2-40B4-BE49-F238E27FC236}">
                <a16:creationId xmlns:a16="http://schemas.microsoft.com/office/drawing/2014/main" id="{B7A06D8D-F12C-4E98-AB21-FE8CC0B6FBD3}"/>
              </a:ext>
            </a:extLst>
          </p:cNvPr>
          <p:cNvSpPr/>
          <p:nvPr/>
        </p:nvSpPr>
        <p:spPr>
          <a:xfrm>
            <a:off x="7323909" y="4977354"/>
            <a:ext cx="3135085" cy="1593129"/>
          </a:xfrm>
          <a:prstGeom prst="irregularSeal1">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More items?</a:t>
            </a:r>
          </a:p>
        </p:txBody>
      </p:sp>
    </p:spTree>
    <p:extLst>
      <p:ext uri="{BB962C8B-B14F-4D97-AF65-F5344CB8AC3E}">
        <p14:creationId xmlns:p14="http://schemas.microsoft.com/office/powerpoint/2010/main" val="36206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4A8-E306-4CD6-8814-926D89E36920}"/>
              </a:ext>
            </a:extLst>
          </p:cNvPr>
          <p:cNvSpPr>
            <a:spLocks noGrp="1"/>
          </p:cNvSpPr>
          <p:nvPr>
            <p:ph type="title"/>
          </p:nvPr>
        </p:nvSpPr>
        <p:spPr/>
        <p:txBody>
          <a:bodyPr>
            <a:normAutofit/>
          </a:bodyPr>
          <a:lstStyle/>
          <a:p>
            <a:r>
              <a:rPr lang="en-CA" dirty="0"/>
              <a:t>3. Cost of capital vs </a:t>
            </a:r>
            <a:br>
              <a:rPr lang="en-CA" dirty="0"/>
            </a:br>
            <a:r>
              <a:rPr lang="en-CA" dirty="0"/>
              <a:t>Internal rate of return</a:t>
            </a:r>
          </a:p>
        </p:txBody>
      </p:sp>
      <p:sp>
        <p:nvSpPr>
          <p:cNvPr id="5" name="TextBox 4">
            <a:extLst>
              <a:ext uri="{FF2B5EF4-FFF2-40B4-BE49-F238E27FC236}">
                <a16:creationId xmlns:a16="http://schemas.microsoft.com/office/drawing/2014/main" id="{D35E8DAC-BEF4-45E6-81C2-08321ECC93AB}"/>
              </a:ext>
            </a:extLst>
          </p:cNvPr>
          <p:cNvSpPr txBox="1"/>
          <p:nvPr/>
        </p:nvSpPr>
        <p:spPr>
          <a:xfrm>
            <a:off x="553306" y="1949189"/>
            <a:ext cx="7989752" cy="144655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In the previous module we covered the cost of capital or </a:t>
            </a:r>
            <a:r>
              <a:rPr kumimoji="0" lang="en-CA" sz="2200" b="1" i="1" u="none" strike="noStrike" kern="1200" cap="none" spc="0" normalizeH="0" baseline="0" noProof="0" dirty="0">
                <a:ln>
                  <a:noFill/>
                </a:ln>
                <a:solidFill>
                  <a:prstClr val="black"/>
                </a:solidFill>
                <a:effectLst/>
                <a:uLnTx/>
                <a:uFillTx/>
                <a:latin typeface="Gill Sans MT" panose="020B0502020104020203"/>
                <a:ea typeface="+mn-ea"/>
                <a:cs typeface="+mn-cs"/>
              </a:rPr>
              <a:t>r</a:t>
            </a: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  Firms seek projects that </a:t>
            </a:r>
            <a:r>
              <a:rPr kumimoji="0" lang="en-CA" sz="2200" b="1" i="0" u="none" strike="noStrike" kern="1200" cap="none" spc="0" normalizeH="0" baseline="0" noProof="0" dirty="0">
                <a:ln>
                  <a:noFill/>
                </a:ln>
                <a:solidFill>
                  <a:prstClr val="black"/>
                </a:solidFill>
                <a:effectLst/>
                <a:uLnTx/>
                <a:uFillTx/>
                <a:latin typeface="Gill Sans MT" panose="020B0502020104020203"/>
                <a:ea typeface="+mn-ea"/>
                <a:cs typeface="+mn-cs"/>
              </a:rPr>
              <a:t>exceed</a:t>
            </a: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 their cost of capital.  The Internal Rate of Return or IRR, represents the return a specific project can generate, and</a:t>
            </a:r>
            <a:r>
              <a:rPr lang="en-CA" sz="2200" dirty="0">
                <a:solidFill>
                  <a:prstClr val="black"/>
                </a:solidFill>
                <a:latin typeface="Gill Sans MT" panose="020B0502020104020203"/>
              </a:rPr>
              <a:t> how much</a:t>
            </a: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 higher the project </a:t>
            </a:r>
            <a:r>
              <a:rPr lang="en-CA" sz="2200" dirty="0">
                <a:solidFill>
                  <a:prstClr val="black"/>
                </a:solidFill>
                <a:latin typeface="Gill Sans MT" panose="020B0502020104020203"/>
              </a:rPr>
              <a:t>return is than</a:t>
            </a:r>
            <a:r>
              <a:rPr kumimoji="0" lang="en-CA" sz="2200" b="0" i="0" u="none" strike="noStrike" kern="1200" cap="none" spc="0" normalizeH="0" baseline="0" noProof="0" dirty="0">
                <a:ln>
                  <a:noFill/>
                </a:ln>
                <a:solidFill>
                  <a:prstClr val="black"/>
                </a:solidFill>
                <a:effectLst/>
                <a:uLnTx/>
                <a:uFillTx/>
                <a:latin typeface="Gill Sans MT" panose="020B0502020104020203"/>
                <a:ea typeface="+mn-ea"/>
                <a:cs typeface="+mn-cs"/>
              </a:rPr>
              <a:t> the cost of capital.</a:t>
            </a:r>
          </a:p>
        </p:txBody>
      </p:sp>
      <p:grpSp>
        <p:nvGrpSpPr>
          <p:cNvPr id="13" name="Group 12">
            <a:extLst>
              <a:ext uri="{FF2B5EF4-FFF2-40B4-BE49-F238E27FC236}">
                <a16:creationId xmlns:a16="http://schemas.microsoft.com/office/drawing/2014/main" id="{CE9A9F4C-E7F9-4E83-95C0-D2BD9BC16BB7}"/>
              </a:ext>
            </a:extLst>
          </p:cNvPr>
          <p:cNvGrpSpPr/>
          <p:nvPr/>
        </p:nvGrpSpPr>
        <p:grpSpPr>
          <a:xfrm>
            <a:off x="954209" y="3753019"/>
            <a:ext cx="7209637" cy="947382"/>
            <a:chOff x="1596433" y="4100445"/>
            <a:chExt cx="6881644" cy="1281056"/>
          </a:xfrm>
        </p:grpSpPr>
        <p:sp>
          <p:nvSpPr>
            <p:cNvPr id="9" name="Rectangle: Rounded Corners 8">
              <a:extLst>
                <a:ext uri="{FF2B5EF4-FFF2-40B4-BE49-F238E27FC236}">
                  <a16:creationId xmlns:a16="http://schemas.microsoft.com/office/drawing/2014/main" id="{A349A72D-0A16-4AF9-AE69-A503C0A5879A}"/>
                </a:ext>
              </a:extLst>
            </p:cNvPr>
            <p:cNvSpPr/>
            <p:nvPr/>
          </p:nvSpPr>
          <p:spPr>
            <a:xfrm>
              <a:off x="1596433" y="4148375"/>
              <a:ext cx="2475247" cy="1175177"/>
            </a:xfrm>
            <a:prstGeom prst="roundRect">
              <a:avLst/>
            </a:prstGeom>
            <a:noFill/>
            <a:ln w="57150">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6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8" name="Rectangle: Rounded Corners 7">
              <a:extLst>
                <a:ext uri="{FF2B5EF4-FFF2-40B4-BE49-F238E27FC236}">
                  <a16:creationId xmlns:a16="http://schemas.microsoft.com/office/drawing/2014/main" id="{981EB725-63FA-4358-A60F-D63A0B22C812}"/>
                </a:ext>
              </a:extLst>
            </p:cNvPr>
            <p:cNvSpPr/>
            <p:nvPr/>
          </p:nvSpPr>
          <p:spPr>
            <a:xfrm>
              <a:off x="2503764" y="4100445"/>
              <a:ext cx="5974313" cy="1281056"/>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457200" rtl="0" eaLnBrk="1" fontAlgn="auto" latinLnBrk="0" hangingPunct="1">
                <a:lnSpc>
                  <a:spcPct val="100000"/>
                </a:lnSpc>
                <a:spcBef>
                  <a:spcPts val="0"/>
                </a:spcBef>
                <a:spcAft>
                  <a:spcPts val="0"/>
                </a:spcAft>
                <a:buClrTx/>
                <a:buSzTx/>
                <a:tabLst/>
                <a:defRPr/>
              </a:pPr>
              <a:r>
                <a:rPr kumimoji="0" lang="en-CA" sz="2400" b="0" i="0" u="none" strike="noStrike" kern="1200" cap="none" spc="0" normalizeH="0" baseline="0" noProof="0" dirty="0">
                  <a:ln>
                    <a:noFill/>
                  </a:ln>
                  <a:solidFill>
                    <a:prstClr val="white"/>
                  </a:solidFill>
                  <a:effectLst/>
                  <a:uLnTx/>
                  <a:uFillTx/>
                  <a:latin typeface="Gill Sans MT" panose="020B0502020104020203"/>
                  <a:ea typeface="+mn-ea"/>
                  <a:cs typeface="+mn-cs"/>
                </a:rPr>
                <a:t>The weighted average </a:t>
              </a:r>
              <a:r>
                <a:rPr kumimoji="0" lang="en-CA" sz="2400" b="1" i="0" u="sng" strike="noStrike" kern="1200" cap="none" spc="0" normalizeH="0" baseline="0" noProof="0" dirty="0">
                  <a:ln>
                    <a:noFill/>
                  </a:ln>
                  <a:solidFill>
                    <a:prstClr val="white"/>
                  </a:solidFill>
                  <a:effectLst/>
                  <a:uLnTx/>
                  <a:uFillTx/>
                  <a:latin typeface="Gill Sans MT" panose="020B0502020104020203"/>
                  <a:ea typeface="+mn-ea"/>
                  <a:cs typeface="+mn-cs"/>
                </a:rPr>
                <a:t>cost of capital</a:t>
              </a:r>
              <a:r>
                <a:rPr kumimoji="0" lang="en-CA" sz="2400" b="1" i="0" strike="noStrike" kern="1200" cap="none" spc="0" normalizeH="0" baseline="0" noProof="0" dirty="0">
                  <a:ln>
                    <a:noFill/>
                  </a:ln>
                  <a:solidFill>
                    <a:prstClr val="white"/>
                  </a:solidFill>
                  <a:effectLst/>
                  <a:uLnTx/>
                  <a:uFillTx/>
                  <a:latin typeface="Gill Sans MT" panose="020B0502020104020203"/>
                  <a:ea typeface="+mn-ea"/>
                  <a:cs typeface="+mn-cs"/>
                </a:rPr>
                <a:t> </a:t>
              </a:r>
              <a:r>
                <a:rPr kumimoji="0" lang="en-CA" sz="2400" b="0" i="0" u="none" strike="noStrike" kern="1200" cap="none" spc="0" normalizeH="0" baseline="0" noProof="0" dirty="0">
                  <a:ln>
                    <a:noFill/>
                  </a:ln>
                  <a:solidFill>
                    <a:prstClr val="white"/>
                  </a:solidFill>
                  <a:effectLst/>
                  <a:uLnTx/>
                  <a:uFillTx/>
                  <a:latin typeface="Gill Sans MT" panose="020B0502020104020203"/>
                  <a:ea typeface="+mn-ea"/>
                  <a:cs typeface="+mn-cs"/>
                </a:rPr>
                <a:t>(WACC)</a:t>
              </a:r>
            </a:p>
          </p:txBody>
        </p:sp>
        <p:sp>
          <p:nvSpPr>
            <p:cNvPr id="10" name="TextBox 9">
              <a:extLst>
                <a:ext uri="{FF2B5EF4-FFF2-40B4-BE49-F238E27FC236}">
                  <a16:creationId xmlns:a16="http://schemas.microsoft.com/office/drawing/2014/main" id="{C55351CF-B69B-43FD-8127-57A259BB08B3}"/>
                </a:ext>
              </a:extLst>
            </p:cNvPr>
            <p:cNvSpPr txBox="1"/>
            <p:nvPr/>
          </p:nvSpPr>
          <p:spPr>
            <a:xfrm>
              <a:off x="1770259" y="4100445"/>
              <a:ext cx="818889" cy="112367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4800" b="0" i="0" u="none" strike="noStrike" kern="1200" cap="none" spc="0" normalizeH="0" baseline="0" noProof="0" dirty="0">
                  <a:ln>
                    <a:noFill/>
                  </a:ln>
                  <a:solidFill>
                    <a:prstClr val="black"/>
                  </a:solidFill>
                  <a:effectLst/>
                  <a:uLnTx/>
                  <a:uFillTx/>
                  <a:latin typeface="Gill Sans MT" panose="020B0502020104020203"/>
                  <a:ea typeface="+mn-ea"/>
                  <a:cs typeface="+mn-cs"/>
                </a:rPr>
                <a:t>r= </a:t>
              </a:r>
            </a:p>
          </p:txBody>
        </p:sp>
      </p:grpSp>
      <p:grpSp>
        <p:nvGrpSpPr>
          <p:cNvPr id="3" name="Group 2">
            <a:extLst>
              <a:ext uri="{FF2B5EF4-FFF2-40B4-BE49-F238E27FC236}">
                <a16:creationId xmlns:a16="http://schemas.microsoft.com/office/drawing/2014/main" id="{91A6C671-3129-4C60-9A6B-1D8ACD9F3E74}"/>
              </a:ext>
            </a:extLst>
          </p:cNvPr>
          <p:cNvGrpSpPr/>
          <p:nvPr/>
        </p:nvGrpSpPr>
        <p:grpSpPr>
          <a:xfrm>
            <a:off x="398047" y="4797328"/>
            <a:ext cx="6412121" cy="1860477"/>
            <a:chOff x="581192" y="4797328"/>
            <a:chExt cx="6412121" cy="1860477"/>
          </a:xfrm>
        </p:grpSpPr>
        <p:pic>
          <p:nvPicPr>
            <p:cNvPr id="2050" name="Picture 2" descr="See the source image">
              <a:extLst>
                <a:ext uri="{FF2B5EF4-FFF2-40B4-BE49-F238E27FC236}">
                  <a16:creationId xmlns:a16="http://schemas.microsoft.com/office/drawing/2014/main" id="{C73F6970-1DED-40DC-AF9C-0F864A362F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894" b="16409"/>
            <a:stretch/>
          </p:blipFill>
          <p:spPr bwMode="auto">
            <a:xfrm>
              <a:off x="819784" y="4797329"/>
              <a:ext cx="5989171" cy="186047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DA77F28C-5234-41E0-A4F5-DEECAB58D538}"/>
                </a:ext>
              </a:extLst>
            </p:cNvPr>
            <p:cNvSpPr/>
            <p:nvPr/>
          </p:nvSpPr>
          <p:spPr>
            <a:xfrm>
              <a:off x="581192" y="4797328"/>
              <a:ext cx="6412121" cy="1860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65292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C26E-BC0F-4659-A741-643C2B67DC7D}"/>
              </a:ext>
            </a:extLst>
          </p:cNvPr>
          <p:cNvSpPr>
            <a:spLocks noGrp="1"/>
          </p:cNvSpPr>
          <p:nvPr>
            <p:ph type="title"/>
          </p:nvPr>
        </p:nvSpPr>
        <p:spPr/>
        <p:txBody>
          <a:bodyPr/>
          <a:lstStyle/>
          <a:p>
            <a:r>
              <a:rPr lang="en-CA" dirty="0"/>
              <a:t>3. Internal rate of return (</a:t>
            </a:r>
            <a:r>
              <a:rPr lang="en-CA" dirty="0" err="1"/>
              <a:t>irr</a:t>
            </a:r>
            <a:r>
              <a:rPr lang="en-CA" dirty="0"/>
              <a:t>)</a:t>
            </a:r>
            <a:br>
              <a:rPr lang="en-CA" dirty="0"/>
            </a:br>
            <a:r>
              <a:rPr lang="en-CA" dirty="0"/>
              <a:t>Example</a:t>
            </a:r>
          </a:p>
        </p:txBody>
      </p:sp>
      <p:sp>
        <p:nvSpPr>
          <p:cNvPr id="3" name="Content Placeholder 2">
            <a:extLst>
              <a:ext uri="{FF2B5EF4-FFF2-40B4-BE49-F238E27FC236}">
                <a16:creationId xmlns:a16="http://schemas.microsoft.com/office/drawing/2014/main" id="{815ACCA7-72C5-41AA-A00E-2F70BEA16848}"/>
              </a:ext>
            </a:extLst>
          </p:cNvPr>
          <p:cNvSpPr>
            <a:spLocks noGrp="1"/>
          </p:cNvSpPr>
          <p:nvPr>
            <p:ph idx="1"/>
          </p:nvPr>
        </p:nvSpPr>
        <p:spPr>
          <a:xfrm>
            <a:off x="311084" y="2034578"/>
            <a:ext cx="8653806" cy="4323714"/>
          </a:xfrm>
        </p:spPr>
        <p:txBody>
          <a:bodyPr anchor="t" anchorCtr="0">
            <a:normAutofit/>
          </a:bodyPr>
          <a:lstStyle/>
          <a:p>
            <a:r>
              <a:rPr lang="en-CA" dirty="0"/>
              <a:t>The IRR for a project is the discount/interest rate at which NPV = 0.  </a:t>
            </a:r>
          </a:p>
          <a:p>
            <a:r>
              <a:rPr lang="en-US" dirty="0"/>
              <a:t>We might use our Cost of Capital, say a 15% interest rate, and calculate the NPV.  If the NPV is greater than 0, then our return on the project will be greater than 15%.</a:t>
            </a:r>
          </a:p>
          <a:p>
            <a:r>
              <a:rPr lang="en-US" dirty="0"/>
              <a:t>But how much greater? Through trial and error we could keep increasing our interest rate from 15% to 16% until our NPV = 0.   If 17.2% was the point where NPV = 0, then 17.2% is our IRR for the project, our Internal Rate of Return.</a:t>
            </a:r>
          </a:p>
          <a:p>
            <a:r>
              <a:rPr lang="en-US" dirty="0"/>
              <a:t>So in this case our IRR of 17.2% was 2.2% over our 15% Cost of Capital.</a:t>
            </a:r>
          </a:p>
        </p:txBody>
      </p:sp>
    </p:spTree>
    <p:extLst>
      <p:ext uri="{BB962C8B-B14F-4D97-AF65-F5344CB8AC3E}">
        <p14:creationId xmlns:p14="http://schemas.microsoft.com/office/powerpoint/2010/main" val="120908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C26E-BC0F-4659-A741-643C2B67DC7D}"/>
              </a:ext>
            </a:extLst>
          </p:cNvPr>
          <p:cNvSpPr>
            <a:spLocks noGrp="1"/>
          </p:cNvSpPr>
          <p:nvPr>
            <p:ph type="title"/>
          </p:nvPr>
        </p:nvSpPr>
        <p:spPr/>
        <p:txBody>
          <a:bodyPr/>
          <a:lstStyle/>
          <a:p>
            <a:r>
              <a:rPr lang="en-CA" dirty="0"/>
              <a:t>3. Internal rate of return (</a:t>
            </a:r>
            <a:r>
              <a:rPr lang="en-CA" dirty="0" err="1"/>
              <a:t>irr</a:t>
            </a:r>
            <a:r>
              <a:rPr lang="en-CA" dirty="0"/>
              <a:t>)</a:t>
            </a:r>
          </a:p>
        </p:txBody>
      </p:sp>
      <p:sp>
        <p:nvSpPr>
          <p:cNvPr id="3" name="Content Placeholder 2">
            <a:extLst>
              <a:ext uri="{FF2B5EF4-FFF2-40B4-BE49-F238E27FC236}">
                <a16:creationId xmlns:a16="http://schemas.microsoft.com/office/drawing/2014/main" id="{815ACCA7-72C5-41AA-A00E-2F70BEA16848}"/>
              </a:ext>
            </a:extLst>
          </p:cNvPr>
          <p:cNvSpPr>
            <a:spLocks noGrp="1"/>
          </p:cNvSpPr>
          <p:nvPr>
            <p:ph idx="1"/>
          </p:nvPr>
        </p:nvSpPr>
        <p:spPr>
          <a:xfrm>
            <a:off x="311084" y="1742537"/>
            <a:ext cx="8653806" cy="4977440"/>
          </a:xfrm>
        </p:spPr>
        <p:txBody>
          <a:bodyPr>
            <a:normAutofit/>
          </a:bodyPr>
          <a:lstStyle/>
          <a:p>
            <a:r>
              <a:rPr lang="en-CA" dirty="0"/>
              <a:t>The discount/interest rate of a project where NPV = 0.  </a:t>
            </a:r>
          </a:p>
          <a:p>
            <a:r>
              <a:rPr lang="en-US" dirty="0"/>
              <a:t>The higher the projected IRR on a project, and the greater the amount by which it exceeds the cost of capital, the higher the net cash flows to the company.  If project looks profitable management should proceed with it – subject to affordability. On the other hand, if the IRR is lower than the cost of capital, the rule declares that the best course of action is to forego the project or investment.</a:t>
            </a:r>
          </a:p>
          <a:p>
            <a:endParaRPr lang="en-US" dirty="0"/>
          </a:p>
          <a:p>
            <a:endParaRPr lang="en-US" dirty="0"/>
          </a:p>
          <a:p>
            <a:r>
              <a:rPr lang="en-US" dirty="0"/>
              <a:t>Example: if IRR is 21% and weighted cost of capital is 10%, it would be a great investment, a high investment return.  Note however, that high returns are usually accompanied by high risk.</a:t>
            </a:r>
          </a:p>
        </p:txBody>
      </p:sp>
      <p:sp>
        <p:nvSpPr>
          <p:cNvPr id="8" name="Action Button: Movie 4">
            <a:hlinkClick r:id="rId3" highlightClick="1"/>
            <a:extLst>
              <a:ext uri="{FF2B5EF4-FFF2-40B4-BE49-F238E27FC236}">
                <a16:creationId xmlns:a16="http://schemas.microsoft.com/office/drawing/2014/main" id="{F2632252-86FF-4F85-B4BB-9515AAD3A0DC}"/>
              </a:ext>
            </a:extLst>
          </p:cNvPr>
          <p:cNvSpPr/>
          <p:nvPr/>
        </p:nvSpPr>
        <p:spPr>
          <a:xfrm>
            <a:off x="707367" y="4513163"/>
            <a:ext cx="7988060" cy="766204"/>
          </a:xfrm>
          <a:prstGeom prst="actionButtonMovie">
            <a:avLst/>
          </a:prstGeom>
          <a:solidFill>
            <a:schemeClr val="accent5">
              <a:lumMod val="75000"/>
              <a:alpha val="50000"/>
            </a:schemeClr>
          </a:solidFill>
          <a:ln w="38100">
            <a:solidFill>
              <a:schemeClr val="accent5">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lvl="0" algn="ctr">
              <a:defRPr/>
            </a:pPr>
            <a:r>
              <a:rPr kumimoji="0" lang="en-US" sz="2000" b="1" i="0" u="none" strike="noStrike" kern="1200" cap="none" spc="0" normalizeH="0" baseline="0" noProof="0" dirty="0">
                <a:ln>
                  <a:noFill/>
                </a:ln>
                <a:solidFill>
                  <a:prstClr val="black"/>
                </a:solidFill>
                <a:effectLst/>
                <a:uLnTx/>
                <a:uFillTx/>
                <a:latin typeface="Trebuchet MS"/>
                <a:ea typeface="+mn-ea"/>
                <a:cs typeface="+mn-cs"/>
              </a:rPr>
              <a:t>Click Here, </a:t>
            </a:r>
            <a:r>
              <a:rPr lang="en-US" dirty="0">
                <a:solidFill>
                  <a:prstClr val="black"/>
                </a:solidFill>
                <a:latin typeface="Trebuchet MS"/>
              </a:rPr>
              <a:t>V</a:t>
            </a:r>
            <a:r>
              <a:rPr kumimoji="0" lang="en-US" sz="1800" b="0" i="0" u="none" strike="noStrike" kern="1200" cap="none" spc="0" normalizeH="0" baseline="0" noProof="0" dirty="0" err="1">
                <a:ln>
                  <a:noFill/>
                </a:ln>
                <a:solidFill>
                  <a:prstClr val="black"/>
                </a:solidFill>
                <a:effectLst/>
                <a:uLnTx/>
                <a:uFillTx/>
                <a:latin typeface="Trebuchet MS"/>
                <a:ea typeface="+mn-ea"/>
                <a:cs typeface="+mn-cs"/>
              </a:rPr>
              <a:t>ideo</a:t>
            </a:r>
            <a:r>
              <a:rPr kumimoji="0" lang="en-US" sz="1800" b="0" i="0" u="none" strike="noStrike" kern="1200" cap="none" spc="0" normalizeH="0" baseline="0" noProof="0" dirty="0">
                <a:ln>
                  <a:noFill/>
                </a:ln>
                <a:solidFill>
                  <a:prstClr val="black"/>
                </a:solidFill>
                <a:effectLst/>
                <a:uLnTx/>
                <a:uFillTx/>
                <a:latin typeface="Trebuchet MS"/>
                <a:ea typeface="+mn-ea"/>
                <a:cs typeface="+mn-cs"/>
              </a:rPr>
              <a:t> – </a:t>
            </a:r>
            <a:r>
              <a:rPr lang="en-CA">
                <a:solidFill>
                  <a:prstClr val="black"/>
                </a:solidFill>
                <a:latin typeface="Trebuchet MS"/>
              </a:rPr>
              <a:t>What is Internal Rate of Return? </a:t>
            </a:r>
            <a:r>
              <a:rPr kumimoji="0" lang="en-US" sz="1800" b="0" i="0" u="none" strike="noStrike" kern="1200" cap="none" spc="0" normalizeH="0" baseline="0" noProof="0">
                <a:ln>
                  <a:noFill/>
                </a:ln>
                <a:solidFill>
                  <a:prstClr val="black"/>
                </a:solidFill>
                <a:effectLst/>
                <a:uLnTx/>
                <a:uFillTx/>
                <a:latin typeface="Trebuchet MS"/>
                <a:ea typeface="+mn-ea"/>
                <a:cs typeface="+mn-cs"/>
              </a:rPr>
              <a:t>(</a:t>
            </a:r>
            <a:r>
              <a:rPr kumimoji="0" lang="en-US" sz="1800" b="0" i="0" u="none" strike="noStrike" kern="1200" cap="none" spc="0" normalizeH="0" baseline="0" noProof="0" dirty="0">
                <a:ln>
                  <a:noFill/>
                </a:ln>
                <a:solidFill>
                  <a:prstClr val="black"/>
                </a:solidFill>
                <a:effectLst/>
                <a:uLnTx/>
                <a:uFillTx/>
                <a:latin typeface="Trebuchet MS"/>
                <a:ea typeface="+mn-ea"/>
                <a:cs typeface="+mn-cs"/>
              </a:rPr>
              <a:t>1min 30 sec)</a:t>
            </a:r>
          </a:p>
          <a:p>
            <a:pPr lvl="0" algn="ctr">
              <a:defRPr/>
            </a:pPr>
            <a:r>
              <a:rPr lang="en-US" dirty="0">
                <a:solidFill>
                  <a:schemeClr val="tx1"/>
                </a:solidFill>
                <a:hlinkClick r:id="rId4">
                  <a:extLst>
                    <a:ext uri="{A12FA001-AC4F-418D-AE19-62706E023703}">
                      <ahyp:hlinkClr xmlns:ahyp="http://schemas.microsoft.com/office/drawing/2018/hyperlinkcolor" val="tx"/>
                    </a:ext>
                  </a:extLst>
                </a:hlinkClick>
              </a:rPr>
              <a:t>https://www.investopedia.com/terms/i/internal-rate-of-return-rule.asp</a:t>
            </a:r>
            <a:endParaRPr kumimoji="0" lang="en-US" sz="1800" b="0" i="0" u="none" strike="noStrike" kern="1200" cap="none" spc="0" normalizeH="0" baseline="0" noProof="0" dirty="0">
              <a:ln>
                <a:noFill/>
              </a:ln>
              <a:solidFill>
                <a:schemeClr val="tx1"/>
              </a:solidFill>
              <a:effectLst/>
              <a:uLnTx/>
              <a:uFillTx/>
              <a:latin typeface="Trebuchet MS"/>
            </a:endParaRPr>
          </a:p>
        </p:txBody>
      </p:sp>
    </p:spTree>
    <p:extLst>
      <p:ext uri="{BB962C8B-B14F-4D97-AF65-F5344CB8AC3E}">
        <p14:creationId xmlns:p14="http://schemas.microsoft.com/office/powerpoint/2010/main" val="332565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C26E-BC0F-4659-A741-643C2B67DC7D}"/>
              </a:ext>
            </a:extLst>
          </p:cNvPr>
          <p:cNvSpPr>
            <a:spLocks noGrp="1"/>
          </p:cNvSpPr>
          <p:nvPr>
            <p:ph type="title"/>
          </p:nvPr>
        </p:nvSpPr>
        <p:spPr/>
        <p:txBody>
          <a:bodyPr/>
          <a:lstStyle/>
          <a:p>
            <a:r>
              <a:rPr lang="en-CA" dirty="0"/>
              <a:t>3. Internal rate of return (</a:t>
            </a:r>
            <a:r>
              <a:rPr lang="en-CA" dirty="0" err="1"/>
              <a:t>irr</a:t>
            </a:r>
            <a:r>
              <a:rPr lang="en-CA" dirty="0"/>
              <a:t>)</a:t>
            </a:r>
          </a:p>
        </p:txBody>
      </p:sp>
      <p:sp>
        <p:nvSpPr>
          <p:cNvPr id="3" name="Content Placeholder 2">
            <a:extLst>
              <a:ext uri="{FF2B5EF4-FFF2-40B4-BE49-F238E27FC236}">
                <a16:creationId xmlns:a16="http://schemas.microsoft.com/office/drawing/2014/main" id="{815ACCA7-72C5-41AA-A00E-2F70BEA16848}"/>
              </a:ext>
            </a:extLst>
          </p:cNvPr>
          <p:cNvSpPr>
            <a:spLocks noGrp="1"/>
          </p:cNvSpPr>
          <p:nvPr>
            <p:ph idx="1"/>
          </p:nvPr>
        </p:nvSpPr>
        <p:spPr>
          <a:xfrm>
            <a:off x="311084" y="1792503"/>
            <a:ext cx="8653806" cy="503945"/>
          </a:xfrm>
        </p:spPr>
        <p:txBody>
          <a:bodyPr>
            <a:normAutofit/>
          </a:bodyPr>
          <a:lstStyle/>
          <a:p>
            <a:r>
              <a:rPr lang="en-CA" dirty="0"/>
              <a:t>Calculation example ($ 000s):</a:t>
            </a:r>
          </a:p>
        </p:txBody>
      </p:sp>
      <p:grpSp>
        <p:nvGrpSpPr>
          <p:cNvPr id="4" name="Group 3">
            <a:extLst>
              <a:ext uri="{FF2B5EF4-FFF2-40B4-BE49-F238E27FC236}">
                <a16:creationId xmlns:a16="http://schemas.microsoft.com/office/drawing/2014/main" id="{FA8DBA16-E819-43EA-8B26-6E389D68E719}"/>
              </a:ext>
            </a:extLst>
          </p:cNvPr>
          <p:cNvGrpSpPr/>
          <p:nvPr/>
        </p:nvGrpSpPr>
        <p:grpSpPr>
          <a:xfrm>
            <a:off x="311085" y="2302370"/>
            <a:ext cx="8259860" cy="2102425"/>
            <a:chOff x="712612" y="4770630"/>
            <a:chExt cx="8411447" cy="2359076"/>
          </a:xfrm>
        </p:grpSpPr>
        <p:cxnSp>
          <p:nvCxnSpPr>
            <p:cNvPr id="6" name="Straight Connector 5">
              <a:extLst>
                <a:ext uri="{FF2B5EF4-FFF2-40B4-BE49-F238E27FC236}">
                  <a16:creationId xmlns:a16="http://schemas.microsoft.com/office/drawing/2014/main" id="{A26DC98B-DE4E-49AA-9DC8-6169739B410F}"/>
                </a:ext>
              </a:extLst>
            </p:cNvPr>
            <p:cNvCxnSpPr>
              <a:cxnSpLocks/>
            </p:cNvCxnSpPr>
            <p:nvPr/>
          </p:nvCxnSpPr>
          <p:spPr>
            <a:xfrm>
              <a:off x="989688" y="5674531"/>
              <a:ext cx="8049208"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C1E5E5-9DD6-4D9D-BE7A-3CCFC1CE0AB4}"/>
                </a:ext>
              </a:extLst>
            </p:cNvPr>
            <p:cNvSpPr txBox="1"/>
            <p:nvPr/>
          </p:nvSpPr>
          <p:spPr>
            <a:xfrm>
              <a:off x="86190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sp>
          <p:nvSpPr>
            <p:cNvPr id="8" name="TextBox 7">
              <a:extLst>
                <a:ext uri="{FF2B5EF4-FFF2-40B4-BE49-F238E27FC236}">
                  <a16:creationId xmlns:a16="http://schemas.microsoft.com/office/drawing/2014/main" id="{1CF3F906-F2DF-47BE-8F85-8399F32A64C5}"/>
                </a:ext>
              </a:extLst>
            </p:cNvPr>
            <p:cNvSpPr txBox="1"/>
            <p:nvPr/>
          </p:nvSpPr>
          <p:spPr>
            <a:xfrm>
              <a:off x="238279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a:t>
              </a:r>
            </a:p>
          </p:txBody>
        </p:sp>
        <p:sp>
          <p:nvSpPr>
            <p:cNvPr id="9" name="TextBox 8">
              <a:extLst>
                <a:ext uri="{FF2B5EF4-FFF2-40B4-BE49-F238E27FC236}">
                  <a16:creationId xmlns:a16="http://schemas.microsoft.com/office/drawing/2014/main" id="{B0A940DD-5960-4906-B1DC-3BA073DCEDFC}"/>
                </a:ext>
              </a:extLst>
            </p:cNvPr>
            <p:cNvSpPr txBox="1"/>
            <p:nvPr/>
          </p:nvSpPr>
          <p:spPr>
            <a:xfrm>
              <a:off x="3929341"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2</a:t>
              </a:r>
            </a:p>
          </p:txBody>
        </p:sp>
        <p:cxnSp>
          <p:nvCxnSpPr>
            <p:cNvPr id="10" name="Straight Arrow Connector 9">
              <a:extLst>
                <a:ext uri="{FF2B5EF4-FFF2-40B4-BE49-F238E27FC236}">
                  <a16:creationId xmlns:a16="http://schemas.microsoft.com/office/drawing/2014/main" id="{90419A1F-D707-43A8-8264-A6E36CD0C449}"/>
                </a:ext>
              </a:extLst>
            </p:cNvPr>
            <p:cNvCxnSpPr/>
            <p:nvPr/>
          </p:nvCxnSpPr>
          <p:spPr>
            <a:xfrm>
              <a:off x="1015857"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8F6A3A-7E36-4789-96A9-E99ED234FBD5}"/>
                </a:ext>
              </a:extLst>
            </p:cNvPr>
            <p:cNvSpPr txBox="1"/>
            <p:nvPr/>
          </p:nvSpPr>
          <p:spPr>
            <a:xfrm>
              <a:off x="712612" y="6206376"/>
              <a:ext cx="760444"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250</a:t>
              </a: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p:txBody>
        </p:sp>
        <p:cxnSp>
          <p:nvCxnSpPr>
            <p:cNvPr id="12" name="Straight Arrow Connector 11">
              <a:extLst>
                <a:ext uri="{FF2B5EF4-FFF2-40B4-BE49-F238E27FC236}">
                  <a16:creationId xmlns:a16="http://schemas.microsoft.com/office/drawing/2014/main" id="{364D9549-80DD-434F-AC67-13275F4B10E5}"/>
                </a:ext>
              </a:extLst>
            </p:cNvPr>
            <p:cNvCxnSpPr/>
            <p:nvPr/>
          </p:nvCxnSpPr>
          <p:spPr>
            <a:xfrm>
              <a:off x="253674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918B7F-A5E3-4913-A129-6EAB2FAB7045}"/>
                </a:ext>
              </a:extLst>
            </p:cNvPr>
            <p:cNvCxnSpPr/>
            <p:nvPr/>
          </p:nvCxnSpPr>
          <p:spPr>
            <a:xfrm>
              <a:off x="408329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459721-FECA-4A9E-BEB3-31A7FB3D88A2}"/>
                </a:ext>
              </a:extLst>
            </p:cNvPr>
            <p:cNvCxnSpPr/>
            <p:nvPr/>
          </p:nvCxnSpPr>
          <p:spPr>
            <a:xfrm>
              <a:off x="2536748"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8E5F67E-A7B4-4CA6-8A99-2F520B74884D}"/>
                </a:ext>
              </a:extLst>
            </p:cNvPr>
            <p:cNvSpPr txBox="1"/>
            <p:nvPr/>
          </p:nvSpPr>
          <p:spPr>
            <a:xfrm>
              <a:off x="2276775" y="620637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25</a:t>
              </a: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16" name="TextBox 15">
              <a:extLst>
                <a:ext uri="{FF2B5EF4-FFF2-40B4-BE49-F238E27FC236}">
                  <a16:creationId xmlns:a16="http://schemas.microsoft.com/office/drawing/2014/main" id="{14200AF6-45B9-4BB3-89D5-95F7DD2221E5}"/>
                </a:ext>
              </a:extLst>
            </p:cNvPr>
            <p:cNvSpPr txBox="1"/>
            <p:nvPr/>
          </p:nvSpPr>
          <p:spPr>
            <a:xfrm>
              <a:off x="3857029" y="622115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25</a:t>
              </a:r>
            </a:p>
          </p:txBody>
        </p:sp>
        <p:sp>
          <p:nvSpPr>
            <p:cNvPr id="17" name="TextBox 16">
              <a:extLst>
                <a:ext uri="{FF2B5EF4-FFF2-40B4-BE49-F238E27FC236}">
                  <a16:creationId xmlns:a16="http://schemas.microsoft.com/office/drawing/2014/main" id="{794E9360-7F7D-4126-B512-5C6E1338D3B3}"/>
                </a:ext>
              </a:extLst>
            </p:cNvPr>
            <p:cNvSpPr txBox="1"/>
            <p:nvPr/>
          </p:nvSpPr>
          <p:spPr>
            <a:xfrm>
              <a:off x="2522756"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80</a:t>
              </a: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18" name="TextBox 17">
              <a:extLst>
                <a:ext uri="{FF2B5EF4-FFF2-40B4-BE49-F238E27FC236}">
                  <a16:creationId xmlns:a16="http://schemas.microsoft.com/office/drawing/2014/main" id="{2B829837-E045-4392-BF7A-A89A093CE3AA}"/>
                </a:ext>
              </a:extLst>
            </p:cNvPr>
            <p:cNvSpPr txBox="1"/>
            <p:nvPr/>
          </p:nvSpPr>
          <p:spPr>
            <a:xfrm>
              <a:off x="516063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3</a:t>
              </a:r>
            </a:p>
          </p:txBody>
        </p:sp>
        <p:sp>
          <p:nvSpPr>
            <p:cNvPr id="19" name="TextBox 18">
              <a:extLst>
                <a:ext uri="{FF2B5EF4-FFF2-40B4-BE49-F238E27FC236}">
                  <a16:creationId xmlns:a16="http://schemas.microsoft.com/office/drawing/2014/main" id="{05F56FCE-11B2-4C71-A6B8-47C11D5FB393}"/>
                </a:ext>
              </a:extLst>
            </p:cNvPr>
            <p:cNvSpPr txBox="1"/>
            <p:nvPr/>
          </p:nvSpPr>
          <p:spPr>
            <a:xfrm>
              <a:off x="6681524"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a:t>
              </a:r>
            </a:p>
          </p:txBody>
        </p:sp>
        <p:sp>
          <p:nvSpPr>
            <p:cNvPr id="20" name="TextBox 19">
              <a:extLst>
                <a:ext uri="{FF2B5EF4-FFF2-40B4-BE49-F238E27FC236}">
                  <a16:creationId xmlns:a16="http://schemas.microsoft.com/office/drawing/2014/main" id="{37CFCE65-6198-49AE-8F82-44621F76E71B}"/>
                </a:ext>
              </a:extLst>
            </p:cNvPr>
            <p:cNvSpPr txBox="1"/>
            <p:nvPr/>
          </p:nvSpPr>
          <p:spPr>
            <a:xfrm>
              <a:off x="822807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5</a:t>
              </a:r>
            </a:p>
          </p:txBody>
        </p:sp>
        <p:cxnSp>
          <p:nvCxnSpPr>
            <p:cNvPr id="21" name="Straight Arrow Connector 20">
              <a:extLst>
                <a:ext uri="{FF2B5EF4-FFF2-40B4-BE49-F238E27FC236}">
                  <a16:creationId xmlns:a16="http://schemas.microsoft.com/office/drawing/2014/main" id="{EE4CD922-2C53-4A7B-A3EA-9FCEDD6F955A}"/>
                </a:ext>
              </a:extLst>
            </p:cNvPr>
            <p:cNvCxnSpPr/>
            <p:nvPr/>
          </p:nvCxnSpPr>
          <p:spPr>
            <a:xfrm>
              <a:off x="4097290"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F72A9F-62E9-4E7B-8B9D-8139E55C97F0}"/>
                </a:ext>
              </a:extLst>
            </p:cNvPr>
            <p:cNvSpPr txBox="1"/>
            <p:nvPr/>
          </p:nvSpPr>
          <p:spPr>
            <a:xfrm>
              <a:off x="4083298"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a:t>
              </a: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cxnSp>
          <p:nvCxnSpPr>
            <p:cNvPr id="23" name="Straight Arrow Connector 22">
              <a:extLst>
                <a:ext uri="{FF2B5EF4-FFF2-40B4-BE49-F238E27FC236}">
                  <a16:creationId xmlns:a16="http://schemas.microsoft.com/office/drawing/2014/main" id="{315A8E41-E18E-445A-BA85-66286C0D5F90}"/>
                </a:ext>
              </a:extLst>
            </p:cNvPr>
            <p:cNvCxnSpPr/>
            <p:nvPr/>
          </p:nvCxnSpPr>
          <p:spPr>
            <a:xfrm>
              <a:off x="5323132"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0CB74D9-1EF8-4FF7-9A8E-F5BC4539ECC3}"/>
                </a:ext>
              </a:extLst>
            </p:cNvPr>
            <p:cNvSpPr txBox="1"/>
            <p:nvPr/>
          </p:nvSpPr>
          <p:spPr>
            <a:xfrm>
              <a:off x="5309140"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a:t>
              </a: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cxnSp>
          <p:nvCxnSpPr>
            <p:cNvPr id="25" name="Straight Arrow Connector 24">
              <a:extLst>
                <a:ext uri="{FF2B5EF4-FFF2-40B4-BE49-F238E27FC236}">
                  <a16:creationId xmlns:a16="http://schemas.microsoft.com/office/drawing/2014/main" id="{80207F1D-45BA-44C7-9E16-C6F858206C4E}"/>
                </a:ext>
              </a:extLst>
            </p:cNvPr>
            <p:cNvCxnSpPr/>
            <p:nvPr/>
          </p:nvCxnSpPr>
          <p:spPr>
            <a:xfrm>
              <a:off x="6866135"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F2F318-93E1-4806-9813-04D1E0E2E53F}"/>
                </a:ext>
              </a:extLst>
            </p:cNvPr>
            <p:cNvSpPr txBox="1"/>
            <p:nvPr/>
          </p:nvSpPr>
          <p:spPr>
            <a:xfrm>
              <a:off x="6852143"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a:t>
              </a: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cxnSp>
          <p:nvCxnSpPr>
            <p:cNvPr id="27" name="Straight Arrow Connector 26">
              <a:extLst>
                <a:ext uri="{FF2B5EF4-FFF2-40B4-BE49-F238E27FC236}">
                  <a16:creationId xmlns:a16="http://schemas.microsoft.com/office/drawing/2014/main" id="{880AD598-8B7E-410B-9AA2-83A01D5FACF9}"/>
                </a:ext>
              </a:extLst>
            </p:cNvPr>
            <p:cNvCxnSpPr/>
            <p:nvPr/>
          </p:nvCxnSpPr>
          <p:spPr>
            <a:xfrm>
              <a:off x="8377607"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2FFF808-09E2-41E5-84D8-AF95285EA6D3}"/>
                </a:ext>
              </a:extLst>
            </p:cNvPr>
            <p:cNvSpPr txBox="1"/>
            <p:nvPr/>
          </p:nvSpPr>
          <p:spPr>
            <a:xfrm>
              <a:off x="8363615"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a:t>
              </a: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grpSp>
      <p:pic>
        <p:nvPicPr>
          <p:cNvPr id="5" name="Picture 4">
            <a:extLst>
              <a:ext uri="{FF2B5EF4-FFF2-40B4-BE49-F238E27FC236}">
                <a16:creationId xmlns:a16="http://schemas.microsoft.com/office/drawing/2014/main" id="{8EEE489A-0FDB-484B-85C6-2ECA7AB9420F}"/>
              </a:ext>
            </a:extLst>
          </p:cNvPr>
          <p:cNvPicPr>
            <a:picLocks noChangeAspect="1"/>
          </p:cNvPicPr>
          <p:nvPr/>
        </p:nvPicPr>
        <p:blipFill>
          <a:blip r:embed="rId3"/>
          <a:stretch>
            <a:fillRect/>
          </a:stretch>
        </p:blipFill>
        <p:spPr>
          <a:xfrm>
            <a:off x="412697" y="4199781"/>
            <a:ext cx="8450580" cy="1939477"/>
          </a:xfrm>
          <a:prstGeom prst="rect">
            <a:avLst/>
          </a:prstGeom>
        </p:spPr>
      </p:pic>
      <p:sp>
        <p:nvSpPr>
          <p:cNvPr id="31" name="Rectangle: Rounded Corners 30">
            <a:extLst>
              <a:ext uri="{FF2B5EF4-FFF2-40B4-BE49-F238E27FC236}">
                <a16:creationId xmlns:a16="http://schemas.microsoft.com/office/drawing/2014/main" id="{E6C4F443-D347-4325-A4A1-F8F9BB0F6431}"/>
              </a:ext>
            </a:extLst>
          </p:cNvPr>
          <p:cNvSpPr/>
          <p:nvPr/>
        </p:nvSpPr>
        <p:spPr>
          <a:xfrm>
            <a:off x="4087280" y="3270613"/>
            <a:ext cx="4775980" cy="822877"/>
          </a:xfrm>
          <a:prstGeom prst="roundRect">
            <a:avLst/>
          </a:prstGeom>
          <a:solidFill>
            <a:schemeClr val="bg1"/>
          </a:solidFill>
          <a:ln w="38100">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Let’s try using IRR in Excel, create a spreadsheet per the screenshot below</a:t>
            </a:r>
          </a:p>
        </p:txBody>
      </p:sp>
      <p:sp>
        <p:nvSpPr>
          <p:cNvPr id="30" name="Speech Bubble: Rectangle with Corners Rounded 29">
            <a:extLst>
              <a:ext uri="{FF2B5EF4-FFF2-40B4-BE49-F238E27FC236}">
                <a16:creationId xmlns:a16="http://schemas.microsoft.com/office/drawing/2014/main" id="{5D723E2F-85AE-452D-B6BF-84EEFE3D18A6}"/>
              </a:ext>
            </a:extLst>
          </p:cNvPr>
          <p:cNvSpPr/>
          <p:nvPr/>
        </p:nvSpPr>
        <p:spPr>
          <a:xfrm>
            <a:off x="457685" y="6308128"/>
            <a:ext cx="2874993" cy="363478"/>
          </a:xfrm>
          <a:prstGeom prst="wedgeRoundRectCallout">
            <a:avLst>
              <a:gd name="adj1" fmla="val -594"/>
              <a:gd name="adj2" fmla="val -214226"/>
              <a:gd name="adj3" fmla="val 16667"/>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Note the Excel IRR formula</a:t>
            </a:r>
          </a:p>
        </p:txBody>
      </p:sp>
      <p:sp>
        <p:nvSpPr>
          <p:cNvPr id="37" name="Rectangle: Rounded Corners 36">
            <a:extLst>
              <a:ext uri="{FF2B5EF4-FFF2-40B4-BE49-F238E27FC236}">
                <a16:creationId xmlns:a16="http://schemas.microsoft.com/office/drawing/2014/main" id="{9B8D82AA-30E5-4DFB-B97A-A35C95F85BA1}"/>
              </a:ext>
            </a:extLst>
          </p:cNvPr>
          <p:cNvSpPr/>
          <p:nvPr/>
        </p:nvSpPr>
        <p:spPr>
          <a:xfrm>
            <a:off x="581192" y="5185337"/>
            <a:ext cx="8150111" cy="200580"/>
          </a:xfrm>
          <a:prstGeom prst="roundRect">
            <a:avLst/>
          </a:prstGeom>
          <a:noFill/>
          <a:ln w="19050">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rgbClr val="FF0000"/>
                </a:solidFill>
              </a:rPr>
              <a:t>You’ll need to calculate the “Total Cashflow” per year</a:t>
            </a:r>
            <a:endParaRPr lang="en-CA" sz="1600" b="1" dirty="0">
              <a:solidFill>
                <a:srgbClr val="FF0000"/>
              </a:solidFill>
            </a:endParaRPr>
          </a:p>
        </p:txBody>
      </p:sp>
    </p:spTree>
    <p:extLst>
      <p:ext uri="{BB962C8B-B14F-4D97-AF65-F5344CB8AC3E}">
        <p14:creationId xmlns:p14="http://schemas.microsoft.com/office/powerpoint/2010/main" val="331848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2A58CE2-F859-4F10-829C-2BC39FA1375E}"/>
              </a:ext>
            </a:extLst>
          </p:cNvPr>
          <p:cNvSpPr/>
          <p:nvPr/>
        </p:nvSpPr>
        <p:spPr>
          <a:xfrm>
            <a:off x="6629992" y="6194534"/>
            <a:ext cx="2507530" cy="65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2EBC26E-BC0F-4659-A741-643C2B67DC7D}"/>
              </a:ext>
            </a:extLst>
          </p:cNvPr>
          <p:cNvSpPr>
            <a:spLocks noGrp="1"/>
          </p:cNvSpPr>
          <p:nvPr>
            <p:ph type="title"/>
          </p:nvPr>
        </p:nvSpPr>
        <p:spPr>
          <a:xfrm>
            <a:off x="581192" y="499708"/>
            <a:ext cx="7989752" cy="1083329"/>
          </a:xfrm>
        </p:spPr>
        <p:txBody>
          <a:bodyPr/>
          <a:lstStyle/>
          <a:p>
            <a:r>
              <a:rPr lang="en-CA" dirty="0"/>
              <a:t>3. Internal rate of return (</a:t>
            </a:r>
            <a:r>
              <a:rPr lang="en-CA" dirty="0" err="1"/>
              <a:t>irr</a:t>
            </a:r>
            <a:r>
              <a:rPr lang="en-CA" dirty="0"/>
              <a:t>)</a:t>
            </a:r>
          </a:p>
        </p:txBody>
      </p:sp>
      <p:grpSp>
        <p:nvGrpSpPr>
          <p:cNvPr id="4" name="Group 3">
            <a:extLst>
              <a:ext uri="{FF2B5EF4-FFF2-40B4-BE49-F238E27FC236}">
                <a16:creationId xmlns:a16="http://schemas.microsoft.com/office/drawing/2014/main" id="{FA8DBA16-E819-43EA-8B26-6E389D68E719}"/>
              </a:ext>
            </a:extLst>
          </p:cNvPr>
          <p:cNvGrpSpPr/>
          <p:nvPr/>
        </p:nvGrpSpPr>
        <p:grpSpPr>
          <a:xfrm>
            <a:off x="412697" y="1853761"/>
            <a:ext cx="8228383" cy="1895279"/>
            <a:chOff x="712612" y="4770630"/>
            <a:chExt cx="8411447" cy="2359076"/>
          </a:xfrm>
        </p:grpSpPr>
        <p:cxnSp>
          <p:nvCxnSpPr>
            <p:cNvPr id="6" name="Straight Connector 5">
              <a:extLst>
                <a:ext uri="{FF2B5EF4-FFF2-40B4-BE49-F238E27FC236}">
                  <a16:creationId xmlns:a16="http://schemas.microsoft.com/office/drawing/2014/main" id="{A26DC98B-DE4E-49AA-9DC8-6169739B410F}"/>
                </a:ext>
              </a:extLst>
            </p:cNvPr>
            <p:cNvCxnSpPr>
              <a:cxnSpLocks/>
            </p:cNvCxnSpPr>
            <p:nvPr/>
          </p:nvCxnSpPr>
          <p:spPr>
            <a:xfrm>
              <a:off x="989688" y="5674531"/>
              <a:ext cx="8049208"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C1E5E5-9DD6-4D9D-BE7A-3CCFC1CE0AB4}"/>
                </a:ext>
              </a:extLst>
            </p:cNvPr>
            <p:cNvSpPr txBox="1"/>
            <p:nvPr/>
          </p:nvSpPr>
          <p:spPr>
            <a:xfrm>
              <a:off x="86190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sp>
          <p:nvSpPr>
            <p:cNvPr id="8" name="TextBox 7">
              <a:extLst>
                <a:ext uri="{FF2B5EF4-FFF2-40B4-BE49-F238E27FC236}">
                  <a16:creationId xmlns:a16="http://schemas.microsoft.com/office/drawing/2014/main" id="{1CF3F906-F2DF-47BE-8F85-8399F32A64C5}"/>
                </a:ext>
              </a:extLst>
            </p:cNvPr>
            <p:cNvSpPr txBox="1"/>
            <p:nvPr/>
          </p:nvSpPr>
          <p:spPr>
            <a:xfrm>
              <a:off x="238279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1</a:t>
              </a:r>
            </a:p>
          </p:txBody>
        </p:sp>
        <p:sp>
          <p:nvSpPr>
            <p:cNvPr id="9" name="TextBox 8">
              <a:extLst>
                <a:ext uri="{FF2B5EF4-FFF2-40B4-BE49-F238E27FC236}">
                  <a16:creationId xmlns:a16="http://schemas.microsoft.com/office/drawing/2014/main" id="{B0A940DD-5960-4906-B1DC-3BA073DCEDFC}"/>
                </a:ext>
              </a:extLst>
            </p:cNvPr>
            <p:cNvSpPr txBox="1"/>
            <p:nvPr/>
          </p:nvSpPr>
          <p:spPr>
            <a:xfrm>
              <a:off x="3929341"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2</a:t>
              </a:r>
            </a:p>
          </p:txBody>
        </p:sp>
        <p:cxnSp>
          <p:nvCxnSpPr>
            <p:cNvPr id="10" name="Straight Arrow Connector 9">
              <a:extLst>
                <a:ext uri="{FF2B5EF4-FFF2-40B4-BE49-F238E27FC236}">
                  <a16:creationId xmlns:a16="http://schemas.microsoft.com/office/drawing/2014/main" id="{90419A1F-D707-43A8-8264-A6E36CD0C449}"/>
                </a:ext>
              </a:extLst>
            </p:cNvPr>
            <p:cNvCxnSpPr/>
            <p:nvPr/>
          </p:nvCxnSpPr>
          <p:spPr>
            <a:xfrm>
              <a:off x="1015857"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8F6A3A-7E36-4789-96A9-E99ED234FBD5}"/>
                </a:ext>
              </a:extLst>
            </p:cNvPr>
            <p:cNvSpPr txBox="1"/>
            <p:nvPr/>
          </p:nvSpPr>
          <p:spPr>
            <a:xfrm>
              <a:off x="712612" y="6206376"/>
              <a:ext cx="760444"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250</a:t>
              </a: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p:txBody>
        </p:sp>
        <p:cxnSp>
          <p:nvCxnSpPr>
            <p:cNvPr id="12" name="Straight Arrow Connector 11">
              <a:extLst>
                <a:ext uri="{FF2B5EF4-FFF2-40B4-BE49-F238E27FC236}">
                  <a16:creationId xmlns:a16="http://schemas.microsoft.com/office/drawing/2014/main" id="{364D9549-80DD-434F-AC67-13275F4B10E5}"/>
                </a:ext>
              </a:extLst>
            </p:cNvPr>
            <p:cNvCxnSpPr/>
            <p:nvPr/>
          </p:nvCxnSpPr>
          <p:spPr>
            <a:xfrm>
              <a:off x="253674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918B7F-A5E3-4913-A129-6EAB2FAB7045}"/>
                </a:ext>
              </a:extLst>
            </p:cNvPr>
            <p:cNvCxnSpPr/>
            <p:nvPr/>
          </p:nvCxnSpPr>
          <p:spPr>
            <a:xfrm>
              <a:off x="4083298" y="5795829"/>
              <a:ext cx="0" cy="410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459721-FECA-4A9E-BEB3-31A7FB3D88A2}"/>
                </a:ext>
              </a:extLst>
            </p:cNvPr>
            <p:cNvCxnSpPr/>
            <p:nvPr/>
          </p:nvCxnSpPr>
          <p:spPr>
            <a:xfrm>
              <a:off x="2536748"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8E5F67E-A7B4-4CA6-8A99-2F520B74884D}"/>
                </a:ext>
              </a:extLst>
            </p:cNvPr>
            <p:cNvSpPr txBox="1"/>
            <p:nvPr/>
          </p:nvSpPr>
          <p:spPr>
            <a:xfrm>
              <a:off x="2276775" y="6206376"/>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25</a:t>
              </a: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16" name="TextBox 15">
              <a:extLst>
                <a:ext uri="{FF2B5EF4-FFF2-40B4-BE49-F238E27FC236}">
                  <a16:creationId xmlns:a16="http://schemas.microsoft.com/office/drawing/2014/main" id="{14200AF6-45B9-4BB3-89D5-95F7DD2221E5}"/>
                </a:ext>
              </a:extLst>
            </p:cNvPr>
            <p:cNvSpPr txBox="1"/>
            <p:nvPr/>
          </p:nvSpPr>
          <p:spPr>
            <a:xfrm>
              <a:off x="3857029" y="6221151"/>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25</a:t>
              </a:r>
            </a:p>
          </p:txBody>
        </p:sp>
        <p:sp>
          <p:nvSpPr>
            <p:cNvPr id="17" name="TextBox 16">
              <a:extLst>
                <a:ext uri="{FF2B5EF4-FFF2-40B4-BE49-F238E27FC236}">
                  <a16:creationId xmlns:a16="http://schemas.microsoft.com/office/drawing/2014/main" id="{794E9360-7F7D-4126-B512-5C6E1338D3B3}"/>
                </a:ext>
              </a:extLst>
            </p:cNvPr>
            <p:cNvSpPr txBox="1"/>
            <p:nvPr/>
          </p:nvSpPr>
          <p:spPr>
            <a:xfrm>
              <a:off x="2522756"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80</a:t>
              </a:r>
              <a:endParaRPr kumimoji="0" lang="en-CA" sz="1800" b="0" i="0" u="none" strike="noStrike" kern="1200" cap="none" spc="0" normalizeH="0" baseline="0" noProof="0" dirty="0">
                <a:ln>
                  <a:noFill/>
                </a:ln>
                <a:solidFill>
                  <a:prstClr val="black"/>
                </a:solidFill>
                <a:effectLst/>
                <a:uLnTx/>
                <a:uFillTx/>
                <a:latin typeface="Trebuchet MS"/>
                <a:ea typeface="+mn-ea"/>
                <a:cs typeface="+mn-cs"/>
              </a:endParaRPr>
            </a:p>
          </p:txBody>
        </p:sp>
        <p:sp>
          <p:nvSpPr>
            <p:cNvPr id="18" name="TextBox 17">
              <a:extLst>
                <a:ext uri="{FF2B5EF4-FFF2-40B4-BE49-F238E27FC236}">
                  <a16:creationId xmlns:a16="http://schemas.microsoft.com/office/drawing/2014/main" id="{2B829837-E045-4392-BF7A-A89A093CE3AA}"/>
                </a:ext>
              </a:extLst>
            </p:cNvPr>
            <p:cNvSpPr txBox="1"/>
            <p:nvPr/>
          </p:nvSpPr>
          <p:spPr>
            <a:xfrm>
              <a:off x="5160633"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3</a:t>
              </a:r>
            </a:p>
          </p:txBody>
        </p:sp>
        <p:sp>
          <p:nvSpPr>
            <p:cNvPr id="19" name="TextBox 18">
              <a:extLst>
                <a:ext uri="{FF2B5EF4-FFF2-40B4-BE49-F238E27FC236}">
                  <a16:creationId xmlns:a16="http://schemas.microsoft.com/office/drawing/2014/main" id="{05F56FCE-11B2-4C71-A6B8-47C11D5FB393}"/>
                </a:ext>
              </a:extLst>
            </p:cNvPr>
            <p:cNvSpPr txBox="1"/>
            <p:nvPr/>
          </p:nvSpPr>
          <p:spPr>
            <a:xfrm>
              <a:off x="6681524"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4</a:t>
              </a:r>
            </a:p>
          </p:txBody>
        </p:sp>
        <p:sp>
          <p:nvSpPr>
            <p:cNvPr id="20" name="TextBox 19">
              <a:extLst>
                <a:ext uri="{FF2B5EF4-FFF2-40B4-BE49-F238E27FC236}">
                  <a16:creationId xmlns:a16="http://schemas.microsoft.com/office/drawing/2014/main" id="{37CFCE65-6198-49AE-8F82-44621F76E71B}"/>
                </a:ext>
              </a:extLst>
            </p:cNvPr>
            <p:cNvSpPr txBox="1"/>
            <p:nvPr/>
          </p:nvSpPr>
          <p:spPr>
            <a:xfrm>
              <a:off x="8228072" y="5305199"/>
              <a:ext cx="3079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Trebuchet MS"/>
                  <a:ea typeface="+mn-ea"/>
                  <a:cs typeface="+mn-cs"/>
                </a:rPr>
                <a:t>5</a:t>
              </a:r>
            </a:p>
          </p:txBody>
        </p:sp>
        <p:cxnSp>
          <p:nvCxnSpPr>
            <p:cNvPr id="21" name="Straight Arrow Connector 20">
              <a:extLst>
                <a:ext uri="{FF2B5EF4-FFF2-40B4-BE49-F238E27FC236}">
                  <a16:creationId xmlns:a16="http://schemas.microsoft.com/office/drawing/2014/main" id="{EE4CD922-2C53-4A7B-A3EA-9FCEDD6F955A}"/>
                </a:ext>
              </a:extLst>
            </p:cNvPr>
            <p:cNvCxnSpPr/>
            <p:nvPr/>
          </p:nvCxnSpPr>
          <p:spPr>
            <a:xfrm>
              <a:off x="4097290"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F72A9F-62E9-4E7B-8B9D-8139E55C97F0}"/>
                </a:ext>
              </a:extLst>
            </p:cNvPr>
            <p:cNvSpPr txBox="1"/>
            <p:nvPr/>
          </p:nvSpPr>
          <p:spPr>
            <a:xfrm>
              <a:off x="4083298"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a:t>
              </a: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cxnSp>
          <p:nvCxnSpPr>
            <p:cNvPr id="23" name="Straight Arrow Connector 22">
              <a:extLst>
                <a:ext uri="{FF2B5EF4-FFF2-40B4-BE49-F238E27FC236}">
                  <a16:creationId xmlns:a16="http://schemas.microsoft.com/office/drawing/2014/main" id="{315A8E41-E18E-445A-BA85-66286C0D5F90}"/>
                </a:ext>
              </a:extLst>
            </p:cNvPr>
            <p:cNvCxnSpPr/>
            <p:nvPr/>
          </p:nvCxnSpPr>
          <p:spPr>
            <a:xfrm>
              <a:off x="5323132"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0CB74D9-1EF8-4FF7-9A8E-F5BC4539ECC3}"/>
                </a:ext>
              </a:extLst>
            </p:cNvPr>
            <p:cNvSpPr txBox="1"/>
            <p:nvPr/>
          </p:nvSpPr>
          <p:spPr>
            <a:xfrm>
              <a:off x="5309140"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a:t>
              </a: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cxnSp>
          <p:nvCxnSpPr>
            <p:cNvPr id="25" name="Straight Arrow Connector 24">
              <a:extLst>
                <a:ext uri="{FF2B5EF4-FFF2-40B4-BE49-F238E27FC236}">
                  <a16:creationId xmlns:a16="http://schemas.microsoft.com/office/drawing/2014/main" id="{80207F1D-45BA-44C7-9E16-C6F858206C4E}"/>
                </a:ext>
              </a:extLst>
            </p:cNvPr>
            <p:cNvCxnSpPr/>
            <p:nvPr/>
          </p:nvCxnSpPr>
          <p:spPr>
            <a:xfrm>
              <a:off x="6866135"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F2F318-93E1-4806-9813-04D1E0E2E53F}"/>
                </a:ext>
              </a:extLst>
            </p:cNvPr>
            <p:cNvSpPr txBox="1"/>
            <p:nvPr/>
          </p:nvSpPr>
          <p:spPr>
            <a:xfrm>
              <a:off x="6852143"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a:t>
              </a: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cxnSp>
          <p:nvCxnSpPr>
            <p:cNvPr id="27" name="Straight Arrow Connector 26">
              <a:extLst>
                <a:ext uri="{FF2B5EF4-FFF2-40B4-BE49-F238E27FC236}">
                  <a16:creationId xmlns:a16="http://schemas.microsoft.com/office/drawing/2014/main" id="{880AD598-8B7E-410B-9AA2-83A01D5FACF9}"/>
                </a:ext>
              </a:extLst>
            </p:cNvPr>
            <p:cNvCxnSpPr/>
            <p:nvPr/>
          </p:nvCxnSpPr>
          <p:spPr>
            <a:xfrm>
              <a:off x="8377607" y="4853432"/>
              <a:ext cx="0" cy="41054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2FFF808-09E2-41E5-84D8-AF95285EA6D3}"/>
                </a:ext>
              </a:extLst>
            </p:cNvPr>
            <p:cNvSpPr txBox="1"/>
            <p:nvPr/>
          </p:nvSpPr>
          <p:spPr>
            <a:xfrm>
              <a:off x="8363615" y="4770630"/>
              <a:ext cx="7604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prstClr val="black"/>
                  </a:solidFill>
                  <a:latin typeface="Trebuchet MS"/>
                </a:rPr>
                <a:t>8</a:t>
              </a:r>
              <a:r>
                <a:rPr kumimoji="0" lang="en-CA" sz="1800" b="0" i="0" u="none" strike="noStrike" kern="1200" cap="none" spc="0" normalizeH="0" baseline="0" noProof="0" dirty="0">
                  <a:ln>
                    <a:noFill/>
                  </a:ln>
                  <a:solidFill>
                    <a:prstClr val="black"/>
                  </a:solidFill>
                  <a:effectLst/>
                  <a:uLnTx/>
                  <a:uFillTx/>
                  <a:latin typeface="Trebuchet MS"/>
                  <a:ea typeface="+mn-ea"/>
                  <a:cs typeface="+mn-cs"/>
                </a:rPr>
                <a:t>0</a:t>
              </a:r>
            </a:p>
          </p:txBody>
        </p:sp>
      </p:grpSp>
      <p:pic>
        <p:nvPicPr>
          <p:cNvPr id="32" name="Picture 31">
            <a:extLst>
              <a:ext uri="{FF2B5EF4-FFF2-40B4-BE49-F238E27FC236}">
                <a16:creationId xmlns:a16="http://schemas.microsoft.com/office/drawing/2014/main" id="{0F9E7AFD-659B-49FB-9A3E-E65F8CC5F96A}"/>
              </a:ext>
            </a:extLst>
          </p:cNvPr>
          <p:cNvPicPr>
            <a:picLocks noChangeAspect="1"/>
          </p:cNvPicPr>
          <p:nvPr/>
        </p:nvPicPr>
        <p:blipFill>
          <a:blip r:embed="rId3"/>
          <a:stretch>
            <a:fillRect/>
          </a:stretch>
        </p:blipFill>
        <p:spPr>
          <a:xfrm>
            <a:off x="160020" y="3373270"/>
            <a:ext cx="8823960" cy="2552221"/>
          </a:xfrm>
          <a:prstGeom prst="rect">
            <a:avLst/>
          </a:prstGeom>
        </p:spPr>
      </p:pic>
      <p:sp>
        <p:nvSpPr>
          <p:cNvPr id="33" name="Speech Bubble: Rectangle with Corners Rounded 32">
            <a:extLst>
              <a:ext uri="{FF2B5EF4-FFF2-40B4-BE49-F238E27FC236}">
                <a16:creationId xmlns:a16="http://schemas.microsoft.com/office/drawing/2014/main" id="{9B3942C8-4B78-4415-8669-379714B18CB9}"/>
              </a:ext>
            </a:extLst>
          </p:cNvPr>
          <p:cNvSpPr/>
          <p:nvPr/>
        </p:nvSpPr>
        <p:spPr>
          <a:xfrm>
            <a:off x="304800" y="6211827"/>
            <a:ext cx="3070860" cy="292929"/>
          </a:xfrm>
          <a:prstGeom prst="wedgeRoundRectCallout">
            <a:avLst>
              <a:gd name="adj1" fmla="val 10228"/>
              <a:gd name="adj2" fmla="val -140403"/>
              <a:gd name="adj3" fmla="val 16667"/>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CA" sz="1600" dirty="0"/>
              <a:t>This is our IRR formula calculation</a:t>
            </a:r>
          </a:p>
        </p:txBody>
      </p:sp>
      <p:sp>
        <p:nvSpPr>
          <p:cNvPr id="34" name="Speech Bubble: Rectangle with Corners Rounded 33">
            <a:extLst>
              <a:ext uri="{FF2B5EF4-FFF2-40B4-BE49-F238E27FC236}">
                <a16:creationId xmlns:a16="http://schemas.microsoft.com/office/drawing/2014/main" id="{806CB424-9F02-4119-A935-C0A43A627E09}"/>
              </a:ext>
            </a:extLst>
          </p:cNvPr>
          <p:cNvSpPr/>
          <p:nvPr/>
        </p:nvSpPr>
        <p:spPr>
          <a:xfrm>
            <a:off x="3500447" y="6211827"/>
            <a:ext cx="5483533" cy="292929"/>
          </a:xfrm>
          <a:prstGeom prst="wedgeRoundRectCallout">
            <a:avLst>
              <a:gd name="adj1" fmla="val 15152"/>
              <a:gd name="adj2" fmla="val -124795"/>
              <a:gd name="adj3" fmla="val 16667"/>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CA" sz="1600" dirty="0"/>
              <a:t>We used our IRR answer in an NPV formula to cross check</a:t>
            </a:r>
          </a:p>
        </p:txBody>
      </p:sp>
    </p:spTree>
    <p:extLst>
      <p:ext uri="{BB962C8B-B14F-4D97-AF65-F5344CB8AC3E}">
        <p14:creationId xmlns:p14="http://schemas.microsoft.com/office/powerpoint/2010/main" val="1401587970"/>
      </p:ext>
    </p:extLst>
  </p:cSld>
  <p:clrMapOvr>
    <a:masterClrMapping/>
  </p:clrMapOvr>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C00000"/>
      </a:accent1>
      <a:accent2>
        <a:srgbClr val="BFBFBF"/>
      </a:accent2>
      <a:accent3>
        <a:srgbClr val="84A3DD"/>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solidFill>
          <a:schemeClr val="bg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4F16B0183A5B4CBA56991B9C070CC1" ma:contentTypeVersion="11" ma:contentTypeDescription="Create a new document." ma:contentTypeScope="" ma:versionID="e20836f5524bd1af31b426534f61a456">
  <xsd:schema xmlns:xsd="http://www.w3.org/2001/XMLSchema" xmlns:xs="http://www.w3.org/2001/XMLSchema" xmlns:p="http://schemas.microsoft.com/office/2006/metadata/properties" xmlns:ns3="8d9f5a15-a802-46f3-973e-7937d604f1b8" targetNamespace="http://schemas.microsoft.com/office/2006/metadata/properties" ma:root="true" ma:fieldsID="6ff7d7a67530e847391659db368c4418" ns3:_="">
    <xsd:import namespace="8d9f5a15-a802-46f3-973e-7937d604f1b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9f5a15-a802-46f3-973e-7937d604f1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E1ACB9-7B9C-4DAC-AFD7-5F43C744BE2A}">
  <ds:schemaRefs>
    <ds:schemaRef ds:uri="http://schemas.microsoft.com/sharepoint/v3/contenttype/forms"/>
  </ds:schemaRefs>
</ds:datastoreItem>
</file>

<file path=customXml/itemProps2.xml><?xml version="1.0" encoding="utf-8"?>
<ds:datastoreItem xmlns:ds="http://schemas.openxmlformats.org/officeDocument/2006/customXml" ds:itemID="{77B901F3-534A-43DF-9183-7563B83680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9f5a15-a802-46f3-973e-7937d604f1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923F93-27C2-4082-83F2-CB13DBF5FCB3}">
  <ds:schemaRef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purl.org/dc/dcmitype/"/>
    <ds:schemaRef ds:uri="http://schemas.microsoft.com/office/infopath/2007/PartnerControls"/>
    <ds:schemaRef ds:uri="8d9f5a15-a802-46f3-973e-7937d604f1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15743</TotalTime>
  <Words>1628</Words>
  <Application>Microsoft Office PowerPoint</Application>
  <PresentationFormat>On-screen Show (4:3)</PresentationFormat>
  <Paragraphs>212</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Trebuchet MS</vt:lpstr>
      <vt:lpstr>Wingdings 2</vt:lpstr>
      <vt:lpstr>Dividend</vt:lpstr>
      <vt:lpstr>Module 8 Project selection (Part 2)</vt:lpstr>
      <vt:lpstr>Module agenda</vt:lpstr>
      <vt:lpstr>Project selection process</vt:lpstr>
      <vt:lpstr>Project selection benefit-to-cost (Financial) analysis</vt:lpstr>
      <vt:lpstr>3. Cost of capital vs  Internal rate of return</vt:lpstr>
      <vt:lpstr>3. Internal rate of return (irr) Example</vt:lpstr>
      <vt:lpstr>3. Internal rate of return (irr)</vt:lpstr>
      <vt:lpstr>3. Internal rate of return (irr)</vt:lpstr>
      <vt:lpstr>3. Internal rate of return (irr)</vt:lpstr>
      <vt:lpstr>3. Internal rate of return (irr)</vt:lpstr>
      <vt:lpstr>4. Benefit-Cost analysis</vt:lpstr>
      <vt:lpstr>4. Benefit-COST analysis</vt:lpstr>
      <vt:lpstr>4. Benefit-COST analysis</vt:lpstr>
      <vt:lpstr>A Reminder on Cost-Benefit analysis and benefit/cost analysis</vt:lpstr>
      <vt:lpstr>“Go/no go” decision</vt:lpstr>
      <vt:lpstr>Financial and non-financial analysis (similar to quantitative/qualitative)</vt:lpstr>
      <vt:lpstr>Overall budget for projects</vt:lpstr>
      <vt:lpstr>Overall budget for projects</vt:lpstr>
      <vt:lpstr>Financial model comparison</vt:lpstr>
      <vt:lpstr>Homework and evaluations</vt:lpstr>
      <vt:lpstr>references</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6084 Project management</dc:title>
  <dc:creator>Brookes, Robert</dc:creator>
  <cp:lastModifiedBy>Liyanage, Gihan Shamike</cp:lastModifiedBy>
  <cp:revision>277</cp:revision>
  <cp:lastPrinted>2020-12-28T21:41:29Z</cp:lastPrinted>
  <dcterms:created xsi:type="dcterms:W3CDTF">2018-08-19T17:39:37Z</dcterms:created>
  <dcterms:modified xsi:type="dcterms:W3CDTF">2023-11-03T18:01:12Z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0x010100F64F16B0183A5B4CBA56991B9C070CC1</vt:lpwstr>
  </property>
</Properties>
</file>