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9"/>
  </p:notesMasterIdLst>
  <p:sldIdLst>
    <p:sldId id="256" r:id="rId2"/>
    <p:sldId id="268" r:id="rId3"/>
    <p:sldId id="297" r:id="rId4"/>
    <p:sldId id="270" r:id="rId5"/>
    <p:sldId id="271" r:id="rId6"/>
    <p:sldId id="275" r:id="rId7"/>
    <p:sldId id="272" r:id="rId8"/>
    <p:sldId id="276" r:id="rId9"/>
    <p:sldId id="274" r:id="rId10"/>
    <p:sldId id="278" r:id="rId11"/>
    <p:sldId id="292" r:id="rId12"/>
    <p:sldId id="291" r:id="rId13"/>
    <p:sldId id="290" r:id="rId14"/>
    <p:sldId id="294" r:id="rId15"/>
    <p:sldId id="311" r:id="rId16"/>
    <p:sldId id="312" r:id="rId17"/>
    <p:sldId id="313" r:id="rId18"/>
    <p:sldId id="314" r:id="rId19"/>
    <p:sldId id="293" r:id="rId20"/>
    <p:sldId id="298" r:id="rId21"/>
    <p:sldId id="299" r:id="rId22"/>
    <p:sldId id="300" r:id="rId23"/>
    <p:sldId id="308" r:id="rId24"/>
    <p:sldId id="310" r:id="rId25"/>
    <p:sldId id="301" r:id="rId26"/>
    <p:sldId id="302" r:id="rId27"/>
    <p:sldId id="29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F7FD"/>
    <a:srgbClr val="F4F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7" autoAdjust="0"/>
    <p:restoredTop sz="88477" autoAdjust="0"/>
  </p:normalViewPr>
  <p:slideViewPr>
    <p:cSldViewPr snapToGrid="0">
      <p:cViewPr varScale="1">
        <p:scale>
          <a:sx n="72" d="100"/>
          <a:sy n="72" d="100"/>
        </p:scale>
        <p:origin x="84" y="48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A9374-B421-4905-9E02-1AABA4C4A57C}" type="datetimeFigureOut">
              <a:rPr lang="en-CA" smtClean="0"/>
              <a:t>2024-01-04</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1E44-4619-441F-B173-67D9A9F986B0}" type="slidenum">
              <a:rPr lang="en-CA" smtClean="0"/>
              <a:t>‹#›</a:t>
            </a:fld>
            <a:endParaRPr lang="en-CA"/>
          </a:p>
        </p:txBody>
      </p:sp>
    </p:spTree>
    <p:extLst>
      <p:ext uri="{BB962C8B-B14F-4D97-AF65-F5344CB8AC3E}">
        <p14:creationId xmlns:p14="http://schemas.microsoft.com/office/powerpoint/2010/main" val="123232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for professor: </a:t>
            </a:r>
          </a:p>
          <a:p>
            <a:pPr marL="171450" indent="-171450">
              <a:buFontTx/>
              <a:buChar char="-"/>
            </a:pPr>
            <a:r>
              <a:rPr lang="en-CA" dirty="0"/>
              <a:t>Update professor info slide</a:t>
            </a:r>
          </a:p>
          <a:p>
            <a:pPr marL="171450" indent="-171450">
              <a:buFontTx/>
              <a:buChar char="-"/>
            </a:pPr>
            <a:r>
              <a:rPr lang="en-CA" dirty="0"/>
              <a:t>Provide Course at a Glance</a:t>
            </a:r>
          </a:p>
          <a:p>
            <a:pPr marL="0" indent="0">
              <a:buFontTx/>
              <a:buNone/>
            </a:pPr>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a:t>
            </a:fld>
            <a:endParaRPr lang="en-CA"/>
          </a:p>
        </p:txBody>
      </p:sp>
    </p:spTree>
    <p:extLst>
      <p:ext uri="{BB962C8B-B14F-4D97-AF65-F5344CB8AC3E}">
        <p14:creationId xmlns:p14="http://schemas.microsoft.com/office/powerpoint/2010/main" val="27317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a:t>
            </a:fld>
            <a:endParaRPr lang="en-CA"/>
          </a:p>
        </p:txBody>
      </p:sp>
    </p:spTree>
    <p:extLst>
      <p:ext uri="{BB962C8B-B14F-4D97-AF65-F5344CB8AC3E}">
        <p14:creationId xmlns:p14="http://schemas.microsoft.com/office/powerpoint/2010/main" val="323400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3</a:t>
            </a:fld>
            <a:endParaRPr lang="en-CA"/>
          </a:p>
        </p:txBody>
      </p:sp>
    </p:spTree>
    <p:extLst>
      <p:ext uri="{BB962C8B-B14F-4D97-AF65-F5344CB8AC3E}">
        <p14:creationId xmlns:p14="http://schemas.microsoft.com/office/powerpoint/2010/main" val="249043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4</a:t>
            </a:fld>
            <a:endParaRPr lang="en-CA"/>
          </a:p>
        </p:txBody>
      </p:sp>
    </p:spTree>
    <p:extLst>
      <p:ext uri="{BB962C8B-B14F-4D97-AF65-F5344CB8AC3E}">
        <p14:creationId xmlns:p14="http://schemas.microsoft.com/office/powerpoint/2010/main" val="3620312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5</a:t>
            </a:fld>
            <a:endParaRPr lang="en-CA"/>
          </a:p>
        </p:txBody>
      </p:sp>
    </p:spTree>
    <p:extLst>
      <p:ext uri="{BB962C8B-B14F-4D97-AF65-F5344CB8AC3E}">
        <p14:creationId xmlns:p14="http://schemas.microsoft.com/office/powerpoint/2010/main" val="3623810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For</a:t>
            </a:r>
            <a:r>
              <a:rPr lang="en-US" sz="1200" baseline="0" dirty="0"/>
              <a:t> the 1</a:t>
            </a:r>
            <a:r>
              <a:rPr lang="en-US" sz="1200" baseline="30000" dirty="0"/>
              <a:t>st</a:t>
            </a:r>
            <a:r>
              <a:rPr lang="en-US" sz="1200" baseline="0" dirty="0"/>
              <a:t> link, </a:t>
            </a:r>
            <a:r>
              <a:rPr lang="en-US" sz="1200" dirty="0"/>
              <a:t>see Difference,</a:t>
            </a:r>
            <a:r>
              <a:rPr lang="en-US" sz="1200" baseline="0" dirty="0"/>
              <a:t> first 2 paragraphs, Common Ground, first 2 paragraphs, and </a:t>
            </a:r>
            <a:r>
              <a:rPr lang="en-US" sz="1200" dirty="0"/>
              <a:t>The Process</a:t>
            </a:r>
            <a:r>
              <a:rPr lang="en-US" sz="1200" baseline="0" dirty="0"/>
              <a:t>, first 2 paragraphs.</a:t>
            </a:r>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19</a:t>
            </a:fld>
            <a:endParaRPr lang="en-CA"/>
          </a:p>
        </p:txBody>
      </p:sp>
    </p:spTree>
    <p:extLst>
      <p:ext uri="{BB962C8B-B14F-4D97-AF65-F5344CB8AC3E}">
        <p14:creationId xmlns:p14="http://schemas.microsoft.com/office/powerpoint/2010/main" val="140718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23</a:t>
            </a:fld>
            <a:endParaRPr lang="en-CA"/>
          </a:p>
        </p:txBody>
      </p:sp>
    </p:spTree>
    <p:extLst>
      <p:ext uri="{BB962C8B-B14F-4D97-AF65-F5344CB8AC3E}">
        <p14:creationId xmlns:p14="http://schemas.microsoft.com/office/powerpoint/2010/main" val="707295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Crown – The people preparing for the queen’s funeral </a:t>
            </a:r>
            <a:r>
              <a:rPr lang="en-CA" dirty="0" err="1"/>
              <a:t>etc</a:t>
            </a:r>
            <a:r>
              <a:rPr lang="en-CA" dirty="0"/>
              <a:t> knew (a KNOWN risk) that she would die someday.  The UNKNOWNS were how, when, where, etc.</a:t>
            </a:r>
          </a:p>
          <a:p>
            <a:r>
              <a:rPr lang="en-CA" dirty="0"/>
              <a:t>Earthquake – We KNOW there will be a major earthquake on Canada’s west coast some day.  The UNKNOWNS are when, magnitude, impact, etc.</a:t>
            </a:r>
          </a:p>
          <a:p>
            <a:r>
              <a:rPr lang="en-CA" dirty="0"/>
              <a:t>Cancelled flight – We’re planning a event where success depends on certain important people being there.  We didn’t identify the risk (therefore, UNKNOWN risk for the project) of cancelled flights but we do know the impact of that happening.</a:t>
            </a:r>
          </a:p>
        </p:txBody>
      </p:sp>
      <p:sp>
        <p:nvSpPr>
          <p:cNvPr id="4" name="Slide Number Placeholder 3"/>
          <p:cNvSpPr>
            <a:spLocks noGrp="1"/>
          </p:cNvSpPr>
          <p:nvPr>
            <p:ph type="sldNum" sz="quarter" idx="5"/>
          </p:nvPr>
        </p:nvSpPr>
        <p:spPr/>
        <p:txBody>
          <a:bodyPr/>
          <a:lstStyle/>
          <a:p>
            <a:fld id="{26B71E44-4619-441F-B173-67D9A9F986B0}" type="slidenum">
              <a:rPr lang="en-CA" smtClean="0"/>
              <a:t>24</a:t>
            </a:fld>
            <a:endParaRPr lang="en-CA"/>
          </a:p>
        </p:txBody>
      </p:sp>
    </p:spTree>
    <p:extLst>
      <p:ext uri="{BB962C8B-B14F-4D97-AF65-F5344CB8AC3E}">
        <p14:creationId xmlns:p14="http://schemas.microsoft.com/office/powerpoint/2010/main" val="2160862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9144000" cy="6858000"/>
          </a:xfrm>
          <a:prstGeom prst="rect">
            <a:avLst/>
          </a:prstGeom>
        </p:spPr>
      </p:pic>
      <p:sp>
        <p:nvSpPr>
          <p:cNvPr id="2" name="Title 1"/>
          <p:cNvSpPr>
            <a:spLocks noGrp="1"/>
          </p:cNvSpPr>
          <p:nvPr>
            <p:ph type="ctrTitle"/>
          </p:nvPr>
        </p:nvSpPr>
        <p:spPr>
          <a:xfrm>
            <a:off x="581192" y="990600"/>
            <a:ext cx="7989752" cy="1504844"/>
          </a:xfrm>
          <a:effectLst/>
        </p:spPr>
        <p:txBody>
          <a:bodyPr anchor="b">
            <a:normAutofit/>
          </a:bodyPr>
          <a:lstStyle>
            <a:lvl1pPr>
              <a:defRPr sz="3600" b="1">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581192" y="2615088"/>
            <a:ext cx="7989752" cy="794687"/>
          </a:xfrm>
        </p:spPr>
        <p:txBody>
          <a:bodyPr anchor="t">
            <a:normAutofit/>
          </a:bodyPr>
          <a:lstStyle>
            <a:lvl1pPr marL="0" indent="0" algn="l">
              <a:buNone/>
              <a:defRPr sz="2600" cap="all">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endParaRPr lang="en-US" dirty="0"/>
          </a:p>
        </p:txBody>
      </p:sp>
    </p:spTree>
    <p:extLst>
      <p:ext uri="{BB962C8B-B14F-4D97-AF65-F5344CB8AC3E}">
        <p14:creationId xmlns:p14="http://schemas.microsoft.com/office/powerpoint/2010/main" val="39386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4" name="Group 13"/>
          <p:cNvGrpSpPr/>
          <p:nvPr userDrawn="1"/>
        </p:nvGrpSpPr>
        <p:grpSpPr>
          <a:xfrm>
            <a:off x="-449" y="256374"/>
            <a:ext cx="9144449" cy="1486998"/>
            <a:chOff x="-2" y="317500"/>
            <a:chExt cx="9107027" cy="140400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59445" b="20000"/>
            <a:stretch/>
          </p:blipFill>
          <p:spPr>
            <a:xfrm>
              <a:off x="-2" y="317500"/>
              <a:ext cx="9107027" cy="1404000"/>
            </a:xfrm>
            <a:prstGeom prst="rect">
              <a:avLst/>
            </a:prstGeom>
          </p:spPr>
        </p:pic>
        <p:grpSp>
          <p:nvGrpSpPr>
            <p:cNvPr id="13" name="Group 12"/>
            <p:cNvGrpSpPr/>
            <p:nvPr userDrawn="1"/>
          </p:nvGrpSpPr>
          <p:grpSpPr>
            <a:xfrm>
              <a:off x="3377" y="317500"/>
              <a:ext cx="2541703" cy="1404000"/>
              <a:chOff x="3377" y="317500"/>
              <a:chExt cx="2541703" cy="1404000"/>
            </a:xfrm>
          </p:grpSpPr>
          <p:sp>
            <p:nvSpPr>
              <p:cNvPr id="10" name="Trapezoid 9"/>
              <p:cNvSpPr/>
              <p:nvPr userDrawn="1"/>
            </p:nvSpPr>
            <p:spPr>
              <a:xfrm rot="10800000">
                <a:off x="78740" y="319654"/>
                <a:ext cx="2466340" cy="1400400"/>
              </a:xfrm>
              <a:prstGeom prst="trapezoid">
                <a:avLst>
                  <a:gd name="adj" fmla="val 77492"/>
                </a:avLst>
              </a:prstGeom>
              <a:solidFill>
                <a:schemeClr val="tx1">
                  <a:lumMod val="65000"/>
                  <a:lumOff val="3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Rectangle 10"/>
              <p:cNvSpPr/>
              <p:nvPr userDrawn="1"/>
            </p:nvSpPr>
            <p:spPr>
              <a:xfrm>
                <a:off x="3377" y="317500"/>
                <a:ext cx="1195822" cy="14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
        <p:nvSpPr>
          <p:cNvPr id="2" name="Title 1"/>
          <p:cNvSpPr>
            <a:spLocks noGrp="1"/>
          </p:cNvSpPr>
          <p:nvPr>
            <p:ph type="title"/>
          </p:nvPr>
        </p:nvSpPr>
        <p:spPr>
          <a:xfrm>
            <a:off x="581192" y="499708"/>
            <a:ext cx="7989752" cy="1083329"/>
          </a:xfrm>
        </p:spPr>
        <p:txBody>
          <a:bodyPr>
            <a:normAutofit/>
          </a:bodyPr>
          <a:lstStyle>
            <a:lvl1pPr>
              <a:defRPr sz="2900"/>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600"/>
            </a:lvl4pPr>
            <a:lvl5pPr>
              <a:buClr>
                <a:schemeClr val="tx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a:xfrm>
            <a:off x="195958" y="6272329"/>
            <a:ext cx="770468" cy="365125"/>
          </a:xfrm>
        </p:spPr>
        <p:txBody>
          <a:bodyPr/>
          <a:lstStyle>
            <a:lvl1pPr>
              <a:defRPr>
                <a:solidFill>
                  <a:schemeClr val="tx1">
                    <a:lumMod val="85000"/>
                    <a:lumOff val="15000"/>
                  </a:schemeClr>
                </a:solidFill>
              </a:defRPr>
            </a:lvl1pPr>
          </a:lstStyle>
          <a:p>
            <a:fld id="{D57F1E4F-1CFF-5643-939E-217C01CDF565}" type="slidenum">
              <a:rPr lang="en-US" smtClean="0"/>
              <a:pPr/>
              <a:t>‹#›</a:t>
            </a:fld>
            <a:endParaRPr lang="en-US" dirty="0"/>
          </a:p>
        </p:txBody>
      </p:sp>
      <p:pic>
        <p:nvPicPr>
          <p:cNvPr id="16" name="Picture 15">
            <a:extLst>
              <a:ext uri="{FF2B5EF4-FFF2-40B4-BE49-F238E27FC236}">
                <a16:creationId xmlns:a16="http://schemas.microsoft.com/office/drawing/2014/main" id="{6EFBB5C3-1E66-475E-9793-B72E9479D009}"/>
              </a:ext>
            </a:extLst>
          </p:cNvPr>
          <p:cNvPicPr>
            <a:picLocks noChangeAspect="1"/>
          </p:cNvPicPr>
          <p:nvPr userDrawn="1"/>
        </p:nvPicPr>
        <p:blipFill>
          <a:blip r:embed="rId3"/>
          <a:stretch>
            <a:fillRect/>
          </a:stretch>
        </p:blipFill>
        <p:spPr>
          <a:xfrm>
            <a:off x="7127190" y="6300699"/>
            <a:ext cx="1739896" cy="396294"/>
          </a:xfrm>
          <a:prstGeom prst="rect">
            <a:avLst/>
          </a:prstGeom>
        </p:spPr>
      </p:pic>
    </p:spTree>
    <p:extLst>
      <p:ext uri="{BB962C8B-B14F-4D97-AF65-F5344CB8AC3E}">
        <p14:creationId xmlns:p14="http://schemas.microsoft.com/office/powerpoint/2010/main" val="754712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1/4/2024</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275331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G44h-TEvYy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brighthubpm.com/risk-management/109818-internal-control-and-risk-managem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hyperlink" Target="https://www.casrilanka.com/casl/images/stories/EDBA/lecture%2007.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svg"/></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aon.com/hongkong/about-aon/attachments/project-governance-risk-guide.pdf" TargetMode="External"/><Relationship Id="rId2" Type="http://schemas.openxmlformats.org/officeDocument/2006/relationships/hyperlink" Target="free-management-ebooks.tradepub.com/free/w_frec48/prgm.cgi?a=1" TargetMode="External"/><Relationship Id="rId1" Type="http://schemas.openxmlformats.org/officeDocument/2006/relationships/slideLayout" Target="../slideLayouts/slideLayout2.xml"/><Relationship Id="rId4" Type="http://schemas.openxmlformats.org/officeDocument/2006/relationships/hyperlink" Target="http://www.azkhan.de/documents/Project%20Quality%20Management%20-%20Why,%20What%20And%20How.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Module 1 </a:t>
            </a:r>
          </a:p>
        </p:txBody>
      </p:sp>
      <p:sp>
        <p:nvSpPr>
          <p:cNvPr id="3" name="Subtitle 2"/>
          <p:cNvSpPr>
            <a:spLocks noGrp="1"/>
          </p:cNvSpPr>
          <p:nvPr>
            <p:ph type="subTitle" idx="1"/>
          </p:nvPr>
        </p:nvSpPr>
        <p:spPr/>
        <p:txBody>
          <a:bodyPr>
            <a:normAutofit/>
          </a:bodyPr>
          <a:lstStyle/>
          <a:p>
            <a:r>
              <a:rPr lang="en-CA" dirty="0" err="1"/>
              <a:t>Mgmt</a:t>
            </a:r>
            <a:r>
              <a:rPr lang="en-CA" dirty="0"/>
              <a:t> 6062 - Project Risk and Quality</a:t>
            </a:r>
          </a:p>
        </p:txBody>
      </p:sp>
      <p:sp>
        <p:nvSpPr>
          <p:cNvPr id="5" name="TextBox 4">
            <a:extLst>
              <a:ext uri="{FF2B5EF4-FFF2-40B4-BE49-F238E27FC236}">
                <a16:creationId xmlns:a16="http://schemas.microsoft.com/office/drawing/2014/main" id="{45E4181C-A9F7-2862-AB95-D7A032C73C11}"/>
              </a:ext>
            </a:extLst>
          </p:cNvPr>
          <p:cNvSpPr txBox="1"/>
          <p:nvPr/>
        </p:nvSpPr>
        <p:spPr>
          <a:xfrm>
            <a:off x="540327" y="3627751"/>
            <a:ext cx="7626927" cy="1354217"/>
          </a:xfrm>
          <a:prstGeom prst="rect">
            <a:avLst/>
          </a:prstGeom>
          <a:noFill/>
        </p:spPr>
        <p:txBody>
          <a:bodyPr wrap="square">
            <a:spAutoFit/>
          </a:bodyPr>
          <a:lstStyle/>
          <a:p>
            <a:pPr algn="l"/>
            <a:endParaRPr lang="en-CA" sz="800" b="0" i="0" u="none" strike="noStrike" baseline="0" dirty="0">
              <a:solidFill>
                <a:srgbClr val="000000"/>
              </a:solidFill>
              <a:latin typeface="Calibri" panose="020F0502020204030204" pitchFamily="34" charset="0"/>
            </a:endParaRPr>
          </a:p>
          <a:p>
            <a:r>
              <a:rPr lang="en-US" sz="2400" b="1" i="0" u="none" strike="noStrike" baseline="0" dirty="0">
                <a:solidFill>
                  <a:schemeClr val="bg1"/>
                </a:solidFill>
                <a:latin typeface="Arial" panose="020B0604020202020204" pitchFamily="34" charset="0"/>
                <a:cs typeface="Arial" panose="020B0604020202020204" pitchFamily="34" charset="0"/>
              </a:rPr>
              <a:t>Module 1 MGMT 6062Risk &amp; Opportunity Management: introduction</a:t>
            </a:r>
          </a:p>
          <a:p>
            <a:endParaRPr lang="en-US" sz="1800" b="0" i="0" u="none" strike="noStrike" baseline="0" dirty="0">
              <a:solidFill>
                <a:srgbClr val="4F2583"/>
              </a:solidFill>
              <a:latin typeface="Calibri" panose="020F0502020204030204" pitchFamily="34" charset="0"/>
            </a:endParaRPr>
          </a:p>
          <a:p>
            <a:r>
              <a:rPr lang="en-CA" sz="800" b="0" i="0" u="none" strike="noStrike" baseline="0" dirty="0">
                <a:solidFill>
                  <a:srgbClr val="000000"/>
                </a:solidFill>
                <a:latin typeface="Calibri" panose="020F0502020204030204" pitchFamily="34" charset="0"/>
              </a:rPr>
              <a:t>January 4, 2024</a:t>
            </a:r>
            <a:endParaRPr lang="en-CA" dirty="0"/>
          </a:p>
        </p:txBody>
      </p:sp>
    </p:spTree>
    <p:extLst>
      <p:ext uri="{BB962C8B-B14F-4D97-AF65-F5344CB8AC3E}">
        <p14:creationId xmlns:p14="http://schemas.microsoft.com/office/powerpoint/2010/main" val="426568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Academic offense policy</a:t>
            </a:r>
          </a:p>
        </p:txBody>
      </p:sp>
      <p:sp>
        <p:nvSpPr>
          <p:cNvPr id="3" name="Content Placeholder 2"/>
          <p:cNvSpPr>
            <a:spLocks noGrp="1"/>
          </p:cNvSpPr>
          <p:nvPr>
            <p:ph idx="1"/>
          </p:nvPr>
        </p:nvSpPr>
        <p:spPr>
          <a:xfrm>
            <a:off x="581192" y="2228004"/>
            <a:ext cx="7989752" cy="2374142"/>
          </a:xfrm>
        </p:spPr>
        <p:txBody>
          <a:bodyPr/>
          <a:lstStyle/>
          <a:p>
            <a:r>
              <a:rPr lang="en-CA" dirty="0"/>
              <a:t>Addresses academic offences such as copying, plagiarizing, using unauthorized materials, obtaining exams prior to date.</a:t>
            </a:r>
          </a:p>
          <a:p>
            <a:r>
              <a:rPr lang="en-CA" dirty="0"/>
              <a:t>May result in “0”, F in course, suspension or expulsion.</a:t>
            </a:r>
          </a:p>
          <a:p>
            <a:endParaRPr lang="en-CA" dirty="0"/>
          </a:p>
        </p:txBody>
      </p:sp>
    </p:spTree>
    <p:extLst>
      <p:ext uri="{BB962C8B-B14F-4D97-AF65-F5344CB8AC3E}">
        <p14:creationId xmlns:p14="http://schemas.microsoft.com/office/powerpoint/2010/main" val="362546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importance of risk management</a:t>
            </a:r>
          </a:p>
        </p:txBody>
      </p:sp>
      <p:sp>
        <p:nvSpPr>
          <p:cNvPr id="3" name="Content Placeholder 2"/>
          <p:cNvSpPr>
            <a:spLocks noGrp="1"/>
          </p:cNvSpPr>
          <p:nvPr>
            <p:ph idx="1"/>
          </p:nvPr>
        </p:nvSpPr>
        <p:spPr/>
        <p:txBody>
          <a:bodyPr/>
          <a:lstStyle/>
          <a:p>
            <a:r>
              <a:rPr lang="en-CA" dirty="0">
                <a:hlinkClick r:id="rId2"/>
              </a:rPr>
              <a:t>https://www.youtube.com/watch?v=G44h-TEvYy8 </a:t>
            </a:r>
            <a:endParaRPr lang="en-CA" dirty="0"/>
          </a:p>
          <a:p>
            <a:endParaRPr lang="en-CA" dirty="0"/>
          </a:p>
        </p:txBody>
      </p:sp>
    </p:spTree>
    <p:extLst>
      <p:ext uri="{BB962C8B-B14F-4D97-AF65-F5344CB8AC3E}">
        <p14:creationId xmlns:p14="http://schemas.microsoft.com/office/powerpoint/2010/main" val="33743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project risk?</a:t>
            </a:r>
          </a:p>
        </p:txBody>
      </p:sp>
      <p:sp>
        <p:nvSpPr>
          <p:cNvPr id="3" name="Content Placeholder 2"/>
          <p:cNvSpPr>
            <a:spLocks noGrp="1"/>
          </p:cNvSpPr>
          <p:nvPr>
            <p:ph idx="1"/>
          </p:nvPr>
        </p:nvSpPr>
        <p:spPr/>
        <p:txBody>
          <a:bodyPr/>
          <a:lstStyle/>
          <a:p>
            <a:pPr marL="0" indent="0">
              <a:buNone/>
            </a:pPr>
            <a:r>
              <a:rPr lang="en-CA" dirty="0"/>
              <a:t>An uncertain event or condition that, if it occurs, has a positive or negative effect on one or more project objectives such as scope, schedule, cost and quality.</a:t>
            </a:r>
          </a:p>
          <a:p>
            <a:endParaRPr lang="en-CA" dirty="0"/>
          </a:p>
          <a:p>
            <a:r>
              <a:rPr lang="en-CA" dirty="0"/>
              <a:t>A risk can be a threat or opportunity</a:t>
            </a:r>
          </a:p>
          <a:p>
            <a:r>
              <a:rPr lang="en-CA" dirty="0"/>
              <a:t>A fact is not a risk</a:t>
            </a:r>
          </a:p>
          <a:p>
            <a:endParaRPr lang="en-CA" dirty="0"/>
          </a:p>
        </p:txBody>
      </p:sp>
    </p:spTree>
    <p:extLst>
      <p:ext uri="{BB962C8B-B14F-4D97-AF65-F5344CB8AC3E}">
        <p14:creationId xmlns:p14="http://schemas.microsoft.com/office/powerpoint/2010/main" val="571886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PMBOk</a:t>
            </a:r>
            <a:endParaRPr lang="en-CA" dirty="0"/>
          </a:p>
        </p:txBody>
      </p:sp>
      <p:sp>
        <p:nvSpPr>
          <p:cNvPr id="3" name="Content Placeholder 2"/>
          <p:cNvSpPr>
            <a:spLocks noGrp="1"/>
          </p:cNvSpPr>
          <p:nvPr>
            <p:ph idx="1"/>
          </p:nvPr>
        </p:nvSpPr>
        <p:spPr>
          <a:xfrm>
            <a:off x="581192" y="1848678"/>
            <a:ext cx="3458245" cy="1580322"/>
          </a:xfrm>
        </p:spPr>
        <p:txBody>
          <a:bodyPr/>
          <a:lstStyle/>
          <a:p>
            <a:pPr marL="0" indent="0">
              <a:buNone/>
            </a:pPr>
            <a:r>
              <a:rPr lang="en-CA" dirty="0"/>
              <a:t>Project Management Institute’s PMBOK Knowledge Areas</a:t>
            </a:r>
          </a:p>
        </p:txBody>
      </p:sp>
      <p:pic>
        <p:nvPicPr>
          <p:cNvPr id="4" name="Picture 3">
            <a:extLst>
              <a:ext uri="{FF2B5EF4-FFF2-40B4-BE49-F238E27FC236}">
                <a16:creationId xmlns:a16="http://schemas.microsoft.com/office/drawing/2014/main" id="{575A966E-0F3A-43ED-B624-1984CA21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0"/>
            <a:ext cx="4725000" cy="6858000"/>
          </a:xfrm>
          <a:prstGeom prst="rect">
            <a:avLst/>
          </a:prstGeom>
        </p:spPr>
      </p:pic>
      <p:sp>
        <p:nvSpPr>
          <p:cNvPr id="5" name="TextBox 4">
            <a:extLst>
              <a:ext uri="{FF2B5EF4-FFF2-40B4-BE49-F238E27FC236}">
                <a16:creationId xmlns:a16="http://schemas.microsoft.com/office/drawing/2014/main" id="{884009C5-EC8A-4E58-A3FD-0361E8D9AC50}"/>
              </a:ext>
            </a:extLst>
          </p:cNvPr>
          <p:cNvSpPr txBox="1">
            <a:spLocks noChangeArrowheads="1"/>
          </p:cNvSpPr>
          <p:nvPr/>
        </p:nvSpPr>
        <p:spPr bwMode="auto">
          <a:xfrm>
            <a:off x="143169" y="6503764"/>
            <a:ext cx="26550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Source: PMBOK 6</a:t>
            </a:r>
            <a:r>
              <a:rPr kumimoji="0" lang="en-CA" sz="1100" b="0" i="0" u="none" strike="noStrike" kern="0" cap="none" spc="0" normalizeH="0" baseline="30000" noProof="0" dirty="0">
                <a:ln>
                  <a:noFill/>
                </a:ln>
                <a:solidFill>
                  <a:prstClr val="black"/>
                </a:solidFill>
                <a:effectLst/>
                <a:uLnTx/>
                <a:uFillTx/>
                <a:latin typeface="Calibri" panose="020F0502020204030204" pitchFamily="34" charset="0"/>
                <a:cs typeface="Calibri" panose="020F0502020204030204" pitchFamily="34" charset="0"/>
              </a:rPr>
              <a:t>th</a:t>
            </a:r>
            <a:r>
              <a:rPr kumimoji="0" lang="en-CA"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Edition, 2017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03" y="4160018"/>
            <a:ext cx="7564481" cy="1803297"/>
          </a:xfrm>
          <a:prstGeom prst="rect">
            <a:avLst/>
          </a:prstGeom>
        </p:spPr>
      </p:pic>
    </p:spTree>
    <p:extLst>
      <p:ext uri="{BB962C8B-B14F-4D97-AF65-F5344CB8AC3E}">
        <p14:creationId xmlns:p14="http://schemas.microsoft.com/office/powerpoint/2010/main" val="401572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PMBOK</a:t>
            </a:r>
          </a:p>
        </p:txBody>
      </p:sp>
      <p:sp>
        <p:nvSpPr>
          <p:cNvPr id="3" name="Content Placeholder 2"/>
          <p:cNvSpPr>
            <a:spLocks noGrp="1"/>
          </p:cNvSpPr>
          <p:nvPr>
            <p:ph idx="1"/>
          </p:nvPr>
        </p:nvSpPr>
        <p:spPr>
          <a:xfrm>
            <a:off x="581192" y="2228003"/>
            <a:ext cx="2061524" cy="1027663"/>
          </a:xfrm>
        </p:spPr>
        <p:txBody>
          <a:bodyPr/>
          <a:lstStyle/>
          <a:p>
            <a:pPr marL="0" indent="0">
              <a:buNone/>
            </a:pPr>
            <a:r>
              <a:rPr lang="en-CA" dirty="0"/>
              <a:t>Project Risk Management</a:t>
            </a:r>
          </a:p>
        </p:txBody>
      </p:sp>
      <p:pic>
        <p:nvPicPr>
          <p:cNvPr id="4" name="Picture 3">
            <a:extLst>
              <a:ext uri="{FF2B5EF4-FFF2-40B4-BE49-F238E27FC236}">
                <a16:creationId xmlns:a16="http://schemas.microsoft.com/office/drawing/2014/main" id="{193B1726-F16A-44AC-9DBB-D6F541AF5B16}"/>
              </a:ext>
            </a:extLst>
          </p:cNvPr>
          <p:cNvPicPr>
            <a:picLocks noChangeAspect="1"/>
          </p:cNvPicPr>
          <p:nvPr/>
        </p:nvPicPr>
        <p:blipFill>
          <a:blip r:embed="rId2"/>
          <a:stretch>
            <a:fillRect/>
          </a:stretch>
        </p:blipFill>
        <p:spPr>
          <a:xfrm>
            <a:off x="2558768" y="251849"/>
            <a:ext cx="6580167" cy="6586695"/>
          </a:xfrm>
          <a:prstGeom prst="rect">
            <a:avLst/>
          </a:prstGeom>
        </p:spPr>
      </p:pic>
      <p:sp>
        <p:nvSpPr>
          <p:cNvPr id="5" name="TextBox 4">
            <a:extLst>
              <a:ext uri="{FF2B5EF4-FFF2-40B4-BE49-F238E27FC236}">
                <a16:creationId xmlns:a16="http://schemas.microsoft.com/office/drawing/2014/main" id="{884009C5-EC8A-4E58-A3FD-0361E8D9AC50}"/>
              </a:ext>
            </a:extLst>
          </p:cNvPr>
          <p:cNvSpPr txBox="1">
            <a:spLocks noChangeArrowheads="1"/>
          </p:cNvSpPr>
          <p:nvPr/>
        </p:nvSpPr>
        <p:spPr bwMode="auto">
          <a:xfrm>
            <a:off x="143169" y="6503764"/>
            <a:ext cx="26550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Source: PMBOK 6</a:t>
            </a:r>
            <a:r>
              <a:rPr kumimoji="0" lang="en-CA" sz="1100" b="0" i="0" u="none" strike="noStrike" kern="0" cap="none" spc="0" normalizeH="0" baseline="30000" noProof="0" dirty="0">
                <a:ln>
                  <a:noFill/>
                </a:ln>
                <a:solidFill>
                  <a:prstClr val="black"/>
                </a:solidFill>
                <a:effectLst/>
                <a:uLnTx/>
                <a:uFillTx/>
                <a:latin typeface="Calibri" panose="020F0502020204030204" pitchFamily="34" charset="0"/>
                <a:cs typeface="Calibri" panose="020F0502020204030204" pitchFamily="34" charset="0"/>
              </a:rPr>
              <a:t>th</a:t>
            </a:r>
            <a:r>
              <a:rPr kumimoji="0" lang="en-CA"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Edition, 2017  </a:t>
            </a:r>
          </a:p>
        </p:txBody>
      </p:sp>
    </p:spTree>
    <p:extLst>
      <p:ext uri="{BB962C8B-B14F-4D97-AF65-F5344CB8AC3E}">
        <p14:creationId xmlns:p14="http://schemas.microsoft.com/office/powerpoint/2010/main" val="2406306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1DF6-ED2E-02BB-89BE-6040477B730B}"/>
              </a:ext>
            </a:extLst>
          </p:cNvPr>
          <p:cNvSpPr>
            <a:spLocks noGrp="1"/>
          </p:cNvSpPr>
          <p:nvPr>
            <p:ph type="title"/>
          </p:nvPr>
        </p:nvSpPr>
        <p:spPr>
          <a:xfrm>
            <a:off x="581192" y="499708"/>
            <a:ext cx="7989752" cy="788179"/>
          </a:xfrm>
        </p:spPr>
        <p:txBody>
          <a:bodyPr>
            <a:normAutofit/>
          </a:bodyPr>
          <a:lstStyle/>
          <a:p>
            <a:pPr algn="ctr"/>
            <a:r>
              <a:rPr lang="en-CA" sz="3200" b="1" i="0" u="none" strike="noStrike" baseline="0" dirty="0">
                <a:latin typeface="Arial" panose="020B0604020202020204" pitchFamily="34" charset="0"/>
                <a:cs typeface="Arial" panose="020B0604020202020204" pitchFamily="34" charset="0"/>
              </a:rPr>
              <a:t>Risk definition</a:t>
            </a:r>
            <a:endParaRPr lang="en-CA" sz="3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4F1CDC1-DD74-6104-B2D5-191C99C67E03}"/>
              </a:ext>
            </a:extLst>
          </p:cNvPr>
          <p:cNvSpPr txBox="1"/>
          <p:nvPr/>
        </p:nvSpPr>
        <p:spPr>
          <a:xfrm>
            <a:off x="-431443" y="2036939"/>
            <a:ext cx="2698124" cy="369332"/>
          </a:xfrm>
          <a:prstGeom prst="rect">
            <a:avLst/>
          </a:prstGeom>
          <a:noFill/>
        </p:spPr>
        <p:txBody>
          <a:bodyPr wrap="square">
            <a:spAutoFit/>
          </a:bodyPr>
          <a:lstStyle/>
          <a:p>
            <a:pPr algn="ctr"/>
            <a:r>
              <a:rPr lang="en-CA" sz="1800" b="0" i="0" u="none" strike="noStrike" baseline="0" dirty="0">
                <a:solidFill>
                  <a:srgbClr val="000000"/>
                </a:solidFill>
                <a:latin typeface="Calibri" panose="020F0502020204030204" pitchFamily="34" charset="0"/>
              </a:rPr>
              <a:t>Risk: definition</a:t>
            </a:r>
            <a:endParaRPr lang="en-CA" dirty="0"/>
          </a:p>
        </p:txBody>
      </p:sp>
      <p:sp>
        <p:nvSpPr>
          <p:cNvPr id="7" name="TextBox 6">
            <a:extLst>
              <a:ext uri="{FF2B5EF4-FFF2-40B4-BE49-F238E27FC236}">
                <a16:creationId xmlns:a16="http://schemas.microsoft.com/office/drawing/2014/main" id="{F9C7BB40-10F7-05F9-D4DA-F9092365F6AB}"/>
              </a:ext>
            </a:extLst>
          </p:cNvPr>
          <p:cNvSpPr txBox="1"/>
          <p:nvPr/>
        </p:nvSpPr>
        <p:spPr>
          <a:xfrm>
            <a:off x="264018" y="3775587"/>
            <a:ext cx="1886755" cy="369332"/>
          </a:xfrm>
          <a:prstGeom prst="rect">
            <a:avLst/>
          </a:prstGeom>
          <a:noFill/>
        </p:spPr>
        <p:txBody>
          <a:bodyPr wrap="square">
            <a:spAutoFit/>
          </a:bodyPr>
          <a:lstStyle/>
          <a:p>
            <a:r>
              <a:rPr lang="en-CA" sz="1800" b="0" i="0" u="none" strike="noStrike" baseline="0" dirty="0">
                <a:solidFill>
                  <a:srgbClr val="000000"/>
                </a:solidFill>
                <a:latin typeface="Calibri" panose="020F0502020204030204" pitchFamily="34" charset="0"/>
              </a:rPr>
              <a:t>Examples</a:t>
            </a:r>
            <a:endParaRPr lang="en-CA" dirty="0"/>
          </a:p>
        </p:txBody>
      </p:sp>
      <p:graphicFrame>
        <p:nvGraphicFramePr>
          <p:cNvPr id="8" name="Table 7">
            <a:extLst>
              <a:ext uri="{FF2B5EF4-FFF2-40B4-BE49-F238E27FC236}">
                <a16:creationId xmlns:a16="http://schemas.microsoft.com/office/drawing/2014/main" id="{6749929A-CA09-C2E4-5423-F78DA69A11FB}"/>
              </a:ext>
            </a:extLst>
          </p:cNvPr>
          <p:cNvGraphicFramePr>
            <a:graphicFrameLocks noGrp="1"/>
          </p:cNvGraphicFramePr>
          <p:nvPr>
            <p:extLst>
              <p:ext uri="{D42A27DB-BD31-4B8C-83A1-F6EECF244321}">
                <p14:modId xmlns:p14="http://schemas.microsoft.com/office/powerpoint/2010/main" val="3129785577"/>
              </p:ext>
            </p:extLst>
          </p:nvPr>
        </p:nvGraphicFramePr>
        <p:xfrm>
          <a:off x="2279560" y="1937913"/>
          <a:ext cx="6593983" cy="4297680"/>
        </p:xfrm>
        <a:graphic>
          <a:graphicData uri="http://schemas.openxmlformats.org/drawingml/2006/table">
            <a:tbl>
              <a:tblPr firstRow="1" bandRow="1">
                <a:tableStyleId>{5C22544A-7EE6-4342-B048-85BDC9FD1C3A}</a:tableStyleId>
              </a:tblPr>
              <a:tblGrid>
                <a:gridCol w="6593983">
                  <a:extLst>
                    <a:ext uri="{9D8B030D-6E8A-4147-A177-3AD203B41FA5}">
                      <a16:colId xmlns:a16="http://schemas.microsoft.com/office/drawing/2014/main" val="3467407215"/>
                    </a:ext>
                  </a:extLst>
                </a:gridCol>
              </a:tblGrid>
              <a:tr h="1708179">
                <a:tc>
                  <a:txBody>
                    <a:bodyPr/>
                    <a:lstStyle/>
                    <a:p>
                      <a:pPr algn="l"/>
                      <a:endParaRPr lang="en-CA" sz="1800" b="0" i="0" u="none" strike="noStrike" baseline="0" dirty="0">
                        <a:solidFill>
                          <a:srgbClr val="000000"/>
                        </a:solidFill>
                        <a:latin typeface="Calibri" panose="020F0502020204030204" pitchFamily="34" charset="0"/>
                      </a:endParaRPr>
                    </a:p>
                    <a:p>
                      <a:r>
                        <a:rPr lang="en-US" sz="1800" b="0" i="0" u="none" strike="noStrike" baseline="0" dirty="0">
                          <a:solidFill>
                            <a:schemeClr val="bg1"/>
                          </a:solidFill>
                          <a:latin typeface="Calibri" panose="020F0502020204030204" pitchFamily="34" charset="0"/>
                        </a:rPr>
                        <a:t> Probability and magnitude of a </a:t>
                      </a:r>
                      <a:r>
                        <a:rPr lang="en-US" sz="1800" b="1" i="0" u="none" strike="noStrike" baseline="0" dirty="0">
                          <a:solidFill>
                            <a:schemeClr val="bg1"/>
                          </a:solidFill>
                          <a:latin typeface="Calibri" panose="020F0502020204030204" pitchFamily="34" charset="0"/>
                        </a:rPr>
                        <a:t>loss or some other negative outcome </a:t>
                      </a:r>
                      <a:r>
                        <a:rPr lang="en-US" sz="1800" b="0" i="0" u="none" strike="noStrike" baseline="0" dirty="0">
                          <a:solidFill>
                            <a:schemeClr val="bg1"/>
                          </a:solidFill>
                          <a:latin typeface="Calibri" panose="020F0502020204030204" pitchFamily="34" charset="0"/>
                        </a:rPr>
                        <a:t>from an undesirable event or activity. </a:t>
                      </a:r>
                    </a:p>
                    <a:p>
                      <a:r>
                        <a:rPr lang="en-US" sz="1800" b="0" i="0" u="none" strike="noStrike" baseline="0" dirty="0">
                          <a:solidFill>
                            <a:schemeClr val="bg1"/>
                          </a:solidFill>
                          <a:latin typeface="Arial" panose="020B0604020202020204" pitchFamily="34" charset="0"/>
                        </a:rPr>
                        <a:t>–</a:t>
                      </a:r>
                      <a:r>
                        <a:rPr lang="en-US" sz="1800" b="0" i="0" u="none" strike="noStrike" baseline="0" dirty="0">
                          <a:solidFill>
                            <a:schemeClr val="bg1"/>
                          </a:solidFill>
                          <a:latin typeface="Calibri" panose="020F0502020204030204" pitchFamily="34" charset="0"/>
                        </a:rPr>
                        <a:t>Not the event itself, but the outcome when the event happens</a:t>
                      </a:r>
                    </a:p>
                    <a:p>
                      <a:r>
                        <a:rPr lang="en-US" sz="1800" b="0" i="0" u="none" strike="noStrike" baseline="0" dirty="0">
                          <a:solidFill>
                            <a:schemeClr val="bg1"/>
                          </a:solidFill>
                          <a:latin typeface="Arial" panose="020B0604020202020204" pitchFamily="34" charset="0"/>
                        </a:rPr>
                        <a:t>–</a:t>
                      </a:r>
                      <a:r>
                        <a:rPr lang="en-US" sz="1800" b="0" i="0" u="none" strike="noStrike" baseline="0" dirty="0">
                          <a:solidFill>
                            <a:schemeClr val="bg1"/>
                          </a:solidFill>
                          <a:latin typeface="Calibri" panose="020F0502020204030204" pitchFamily="34" charset="0"/>
                        </a:rPr>
                        <a:t>A risk is something we do </a:t>
                      </a:r>
                      <a:r>
                        <a:rPr lang="en-US" sz="1800" b="1" i="0" u="none" strike="noStrike" baseline="0" dirty="0">
                          <a:solidFill>
                            <a:schemeClr val="bg1"/>
                          </a:solidFill>
                          <a:latin typeface="Calibri" panose="020F0502020204030204" pitchFamily="34" charset="0"/>
                        </a:rPr>
                        <a:t>NOT </a:t>
                      </a:r>
                      <a:r>
                        <a:rPr lang="en-US" sz="1800" b="0" i="0" u="none" strike="noStrike" baseline="0" dirty="0">
                          <a:solidFill>
                            <a:schemeClr val="bg1"/>
                          </a:solidFill>
                          <a:latin typeface="Calibri" panose="020F0502020204030204" pitchFamily="34" charset="0"/>
                        </a:rPr>
                        <a:t>want </a:t>
                      </a:r>
                    </a:p>
                    <a:p>
                      <a:endParaRPr lang="en-CA" dirty="0">
                        <a:solidFill>
                          <a:schemeClr val="bg1"/>
                        </a:solidFill>
                      </a:endParaRPr>
                    </a:p>
                  </a:txBody>
                  <a:tcPr/>
                </a:tc>
                <a:extLst>
                  <a:ext uri="{0D108BD9-81ED-4DB2-BD59-A6C34878D82A}">
                    <a16:rowId xmlns:a16="http://schemas.microsoft.com/office/drawing/2014/main" val="4120957439"/>
                  </a:ext>
                </a:extLst>
              </a:tr>
              <a:tr h="2406979">
                <a:tc>
                  <a:txBody>
                    <a:bodyPr/>
                    <a:lstStyle/>
                    <a:p>
                      <a:r>
                        <a:rPr lang="en-US" sz="1800" b="0" i="0" u="none" strike="noStrike" baseline="0" dirty="0">
                          <a:solidFill>
                            <a:srgbClr val="000000"/>
                          </a:solidFill>
                          <a:latin typeface="Calibri" panose="020F0502020204030204" pitchFamily="34" charset="0"/>
                        </a:rPr>
                        <a:t>Undesirable event: employees did not complete their work on time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Negative outcomes: the project is delayed, it costs more to recover from delays, and project benefits are lost</a:t>
                      </a:r>
                    </a:p>
                    <a:p>
                      <a:r>
                        <a:rPr lang="en-CA" sz="1800" b="0" i="0" u="none" strike="noStrike" baseline="0" dirty="0">
                          <a:solidFill>
                            <a:srgbClr val="000000"/>
                          </a:solidFill>
                          <a:latin typeface="Arial" panose="020B0604020202020204" pitchFamily="34" charset="0"/>
                        </a:rPr>
                        <a:t>•</a:t>
                      </a:r>
                      <a:r>
                        <a:rPr lang="en-CA" sz="1800" b="0" i="0" u="none" strike="noStrike" baseline="0" dirty="0">
                          <a:solidFill>
                            <a:srgbClr val="000000"/>
                          </a:solidFill>
                          <a:latin typeface="Calibri" panose="020F0502020204030204" pitchFamily="34" charset="0"/>
                        </a:rPr>
                        <a:t>Undesirable event: heavy rain</a:t>
                      </a:r>
                    </a:p>
                    <a:p>
                      <a:r>
                        <a:rPr lang="en-CA" sz="1800" b="0" i="0" u="none" strike="noStrike" baseline="0" dirty="0">
                          <a:solidFill>
                            <a:srgbClr val="000000"/>
                          </a:solidFill>
                          <a:latin typeface="Arial" panose="020B0604020202020204" pitchFamily="34" charset="0"/>
                        </a:rPr>
                        <a:t>–</a:t>
                      </a:r>
                      <a:r>
                        <a:rPr lang="en-CA" sz="1800" b="0" i="0" u="none" strike="noStrike" baseline="0" dirty="0">
                          <a:solidFill>
                            <a:srgbClr val="000000"/>
                          </a:solidFill>
                          <a:latin typeface="Calibri" panose="020F0502020204030204" pitchFamily="34" charset="0"/>
                        </a:rPr>
                        <a:t>Negative outcome: flooding &amp; erosion</a:t>
                      </a:r>
                    </a:p>
                    <a:p>
                      <a:r>
                        <a:rPr lang="en-CA" sz="1800" b="0" i="0" u="none" strike="noStrike" baseline="0" dirty="0">
                          <a:solidFill>
                            <a:srgbClr val="000000"/>
                          </a:solidFill>
                          <a:latin typeface="Arial" panose="020B0604020202020204" pitchFamily="34" charset="0"/>
                        </a:rPr>
                        <a:t>•</a:t>
                      </a:r>
                      <a:r>
                        <a:rPr lang="en-CA" sz="1800" b="0" i="0" u="none" strike="noStrike" baseline="0" dirty="0">
                          <a:solidFill>
                            <a:srgbClr val="000000"/>
                          </a:solidFill>
                          <a:latin typeface="Calibri" panose="020F0502020204030204" pitchFamily="34" charset="0"/>
                        </a:rPr>
                        <a:t>Undesirable activity: corruption</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Negative outcomes: The company loses money. People could get hurt. The community loses services.</a:t>
                      </a:r>
                    </a:p>
                    <a:p>
                      <a:endParaRPr lang="en-CA" dirty="0">
                        <a:solidFill>
                          <a:schemeClr val="bg1"/>
                        </a:solidFill>
                      </a:endParaRPr>
                    </a:p>
                  </a:txBody>
                  <a:tcPr/>
                </a:tc>
                <a:extLst>
                  <a:ext uri="{0D108BD9-81ED-4DB2-BD59-A6C34878D82A}">
                    <a16:rowId xmlns:a16="http://schemas.microsoft.com/office/drawing/2014/main" val="2631805686"/>
                  </a:ext>
                </a:extLst>
              </a:tr>
            </a:tbl>
          </a:graphicData>
        </a:graphic>
      </p:graphicFrame>
    </p:spTree>
    <p:extLst>
      <p:ext uri="{BB962C8B-B14F-4D97-AF65-F5344CB8AC3E}">
        <p14:creationId xmlns:p14="http://schemas.microsoft.com/office/powerpoint/2010/main" val="4028581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24F3-65FF-E5B2-0F52-0098B42C6FD3}"/>
              </a:ext>
            </a:extLst>
          </p:cNvPr>
          <p:cNvSpPr>
            <a:spLocks noGrp="1"/>
          </p:cNvSpPr>
          <p:nvPr>
            <p:ph type="title"/>
          </p:nvPr>
        </p:nvSpPr>
        <p:spPr>
          <a:xfrm>
            <a:off x="581192" y="499708"/>
            <a:ext cx="7989752" cy="659391"/>
          </a:xfrm>
        </p:spPr>
        <p:txBody>
          <a:bodyPr>
            <a:normAutofit/>
          </a:bodyPr>
          <a:lstStyle/>
          <a:p>
            <a:pPr algn="ctr"/>
            <a:r>
              <a:rPr lang="en-CA" sz="3200" b="1" i="0" u="none" strike="noStrike" baseline="0" dirty="0">
                <a:latin typeface="Arial" panose="020B0604020202020204" pitchFamily="34" charset="0"/>
                <a:cs typeface="Arial" panose="020B0604020202020204" pitchFamily="34" charset="0"/>
              </a:rPr>
              <a:t>Opportunity definition</a:t>
            </a:r>
            <a:endParaRPr lang="en-CA" sz="32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02AA7200-D095-FE95-9797-FD0D97EA2F8A}"/>
              </a:ext>
            </a:extLst>
          </p:cNvPr>
          <p:cNvGraphicFramePr>
            <a:graphicFrameLocks noGrp="1"/>
          </p:cNvGraphicFramePr>
          <p:nvPr>
            <p:extLst>
              <p:ext uri="{D42A27DB-BD31-4B8C-83A1-F6EECF244321}">
                <p14:modId xmlns:p14="http://schemas.microsoft.com/office/powerpoint/2010/main" val="3482886588"/>
              </p:ext>
            </p:extLst>
          </p:nvPr>
        </p:nvGraphicFramePr>
        <p:xfrm>
          <a:off x="1609858" y="1737361"/>
          <a:ext cx="7366717" cy="4586061"/>
        </p:xfrm>
        <a:graphic>
          <a:graphicData uri="http://schemas.openxmlformats.org/drawingml/2006/table">
            <a:tbl>
              <a:tblPr firstRow="1" bandRow="1">
                <a:tableStyleId>{5C22544A-7EE6-4342-B048-85BDC9FD1C3A}</a:tableStyleId>
              </a:tblPr>
              <a:tblGrid>
                <a:gridCol w="7366717">
                  <a:extLst>
                    <a:ext uri="{9D8B030D-6E8A-4147-A177-3AD203B41FA5}">
                      <a16:colId xmlns:a16="http://schemas.microsoft.com/office/drawing/2014/main" val="3894537334"/>
                    </a:ext>
                  </a:extLst>
                </a:gridCol>
              </a:tblGrid>
              <a:tr h="2025741">
                <a:tc>
                  <a:txBody>
                    <a:bodyPr/>
                    <a:lstStyle/>
                    <a:p>
                      <a:r>
                        <a:rPr lang="en-US" sz="1800" b="0" i="0" u="none" strike="noStrike" kern="1200" baseline="0" dirty="0">
                          <a:solidFill>
                            <a:schemeClr val="lt1"/>
                          </a:solidFill>
                          <a:latin typeface="+mn-lt"/>
                          <a:ea typeface="+mn-ea"/>
                          <a:cs typeface="+mn-cs"/>
                        </a:rPr>
                        <a:t>Probability and magnitude of a </a:t>
                      </a:r>
                      <a:r>
                        <a:rPr lang="en-US" sz="1800" b="1" i="0" u="none" strike="noStrike" kern="1200" baseline="0" dirty="0">
                          <a:solidFill>
                            <a:schemeClr val="lt1"/>
                          </a:solidFill>
                          <a:latin typeface="+mn-lt"/>
                          <a:ea typeface="+mn-ea"/>
                          <a:cs typeface="+mn-cs"/>
                        </a:rPr>
                        <a:t>benefit or positive outcome </a:t>
                      </a:r>
                      <a:r>
                        <a:rPr lang="en-US" sz="1800" b="0" i="0" u="none" strike="noStrike" kern="1200" baseline="0" dirty="0">
                          <a:solidFill>
                            <a:schemeClr val="lt1"/>
                          </a:solidFill>
                          <a:latin typeface="+mn-lt"/>
                          <a:ea typeface="+mn-ea"/>
                          <a:cs typeface="+mn-cs"/>
                        </a:rPr>
                        <a:t>from a desirable event happening. </a:t>
                      </a:r>
                    </a:p>
                    <a:p>
                      <a:r>
                        <a:rPr lang="en-US" sz="1800" b="0" i="0" u="none" strike="noStrike" kern="1200" baseline="0" dirty="0">
                          <a:solidFill>
                            <a:schemeClr val="lt1"/>
                          </a:solidFill>
                          <a:latin typeface="+mn-lt"/>
                          <a:ea typeface="+mn-ea"/>
                          <a:cs typeface="+mn-cs"/>
                        </a:rPr>
                        <a:t>•Let’s use the term ‘opportunity’; </a:t>
                      </a:r>
                      <a:r>
                        <a:rPr lang="en-US" sz="1800" b="1" i="0" u="none" strike="noStrike" kern="1200" baseline="0" dirty="0">
                          <a:solidFill>
                            <a:schemeClr val="lt1"/>
                          </a:solidFill>
                          <a:latin typeface="+mn-lt"/>
                          <a:ea typeface="+mn-ea"/>
                          <a:cs typeface="+mn-cs"/>
                        </a:rPr>
                        <a:t>NOT </a:t>
                      </a:r>
                      <a:r>
                        <a:rPr lang="en-US" sz="1800" b="0" i="0" u="none" strike="noStrike" kern="1200" baseline="0" dirty="0">
                          <a:solidFill>
                            <a:schemeClr val="lt1"/>
                          </a:solidFill>
                          <a:latin typeface="+mn-lt"/>
                          <a:ea typeface="+mn-ea"/>
                          <a:cs typeface="+mn-cs"/>
                        </a:rPr>
                        <a:t>‘positive risk’ or ‘impact’</a:t>
                      </a:r>
                    </a:p>
                    <a:p>
                      <a:r>
                        <a:rPr lang="en-US" sz="1800" b="0" i="0" u="none" strike="noStrike" kern="1200" baseline="0" dirty="0">
                          <a:solidFill>
                            <a:schemeClr val="lt1"/>
                          </a:solidFill>
                          <a:latin typeface="+mn-lt"/>
                          <a:ea typeface="+mn-ea"/>
                          <a:cs typeface="+mn-cs"/>
                        </a:rPr>
                        <a:t>–PMBOK refers to opportunities as ‘positive risks’; </a:t>
                      </a:r>
                      <a:r>
                        <a:rPr lang="en-US" sz="1800" b="1" i="0" u="none" strike="noStrike" kern="1200" baseline="0" dirty="0">
                          <a:solidFill>
                            <a:schemeClr val="lt1"/>
                          </a:solidFill>
                          <a:latin typeface="+mn-lt"/>
                          <a:ea typeface="+mn-ea"/>
                          <a:cs typeface="+mn-cs"/>
                        </a:rPr>
                        <a:t>risk is negative</a:t>
                      </a:r>
                      <a:r>
                        <a:rPr lang="en-US" sz="1800" b="0" i="0" u="none" strike="noStrike" kern="1200" baseline="0" dirty="0">
                          <a:solidFill>
                            <a:schemeClr val="lt1"/>
                          </a:solidFill>
                          <a:latin typeface="+mn-lt"/>
                          <a:ea typeface="+mn-ea"/>
                          <a:cs typeface="+mn-cs"/>
                        </a:rPr>
                        <a:t>. </a:t>
                      </a:r>
                    </a:p>
                    <a:p>
                      <a:r>
                        <a:rPr lang="en-US" sz="1800" b="0" i="0" u="none" strike="noStrike" kern="1200" baseline="0" dirty="0">
                          <a:solidFill>
                            <a:schemeClr val="lt1"/>
                          </a:solidFill>
                          <a:latin typeface="+mn-lt"/>
                          <a:ea typeface="+mn-ea"/>
                          <a:cs typeface="+mn-cs"/>
                        </a:rPr>
                        <a:t>–The term ‘Impact’ is sometimes used to describe positive outcomes, which can be misleading; impact is also negative. </a:t>
                      </a:r>
                    </a:p>
                    <a:p>
                      <a:endParaRPr lang="en-CA" dirty="0"/>
                    </a:p>
                  </a:txBody>
                  <a:tcPr/>
                </a:tc>
                <a:extLst>
                  <a:ext uri="{0D108BD9-81ED-4DB2-BD59-A6C34878D82A}">
                    <a16:rowId xmlns:a16="http://schemas.microsoft.com/office/drawing/2014/main" val="1334504718"/>
                  </a:ext>
                </a:extLst>
              </a:tr>
              <a:tr h="2547547">
                <a:tc>
                  <a:txBody>
                    <a:bodyPr/>
                    <a:lstStyle/>
                    <a:p>
                      <a:r>
                        <a:rPr lang="en-US" sz="1800" b="0" i="0" u="none" strike="noStrike" kern="1200" baseline="0" dirty="0">
                          <a:solidFill>
                            <a:schemeClr val="dk1"/>
                          </a:solidFill>
                          <a:latin typeface="+mn-lt"/>
                          <a:ea typeface="+mn-ea"/>
                          <a:cs typeface="+mn-cs"/>
                        </a:rPr>
                        <a:t>Desirable event: employees complete their work ahead of time</a:t>
                      </a:r>
                    </a:p>
                    <a:p>
                      <a:r>
                        <a:rPr lang="en-US" sz="1800" b="0" i="0" u="none" strike="noStrike" kern="1200" baseline="0" dirty="0">
                          <a:solidFill>
                            <a:schemeClr val="dk1"/>
                          </a:solidFill>
                          <a:latin typeface="+mn-lt"/>
                          <a:ea typeface="+mn-ea"/>
                          <a:cs typeface="+mn-cs"/>
                        </a:rPr>
                        <a:t>–Positive outcomes: Project benefits are delivered sooner, and the employees can now work on other important projects  </a:t>
                      </a:r>
                    </a:p>
                    <a:p>
                      <a:r>
                        <a:rPr lang="en-CA" sz="1800" b="0" i="0" u="none" strike="noStrike" kern="1200" baseline="0" dirty="0">
                          <a:solidFill>
                            <a:schemeClr val="dk1"/>
                          </a:solidFill>
                          <a:latin typeface="+mn-lt"/>
                          <a:ea typeface="+mn-ea"/>
                          <a:cs typeface="+mn-cs"/>
                        </a:rPr>
                        <a:t>•Desirable event: heavy rain</a:t>
                      </a:r>
                    </a:p>
                    <a:p>
                      <a:r>
                        <a:rPr lang="en-US" sz="1800" b="0" i="0" u="none" strike="noStrike" kern="1200" baseline="0" dirty="0">
                          <a:solidFill>
                            <a:schemeClr val="dk1"/>
                          </a:solidFill>
                          <a:latin typeface="+mn-lt"/>
                          <a:ea typeface="+mn-ea"/>
                          <a:cs typeface="+mn-cs"/>
                        </a:rPr>
                        <a:t>–Benefit: agricultural crops are irrigated and will continue to grow</a:t>
                      </a:r>
                    </a:p>
                    <a:p>
                      <a:r>
                        <a:rPr lang="en-CA" sz="1800" b="0" i="0" u="none" strike="noStrike" kern="1200" baseline="0" dirty="0">
                          <a:solidFill>
                            <a:schemeClr val="dk1"/>
                          </a:solidFill>
                          <a:latin typeface="+mn-lt"/>
                          <a:ea typeface="+mn-ea"/>
                          <a:cs typeface="+mn-cs"/>
                        </a:rPr>
                        <a:t>•Desirable activity: ethical behaviour</a:t>
                      </a:r>
                    </a:p>
                    <a:p>
                      <a:r>
                        <a:rPr lang="en-US" sz="1800" b="0" i="0" u="none" strike="noStrike" kern="1200" baseline="0" dirty="0">
                          <a:solidFill>
                            <a:schemeClr val="dk1"/>
                          </a:solidFill>
                          <a:latin typeface="+mn-lt"/>
                          <a:ea typeface="+mn-ea"/>
                          <a:cs typeface="+mn-cs"/>
                        </a:rPr>
                        <a:t>–Benefits: The company is trusted to do new projects which make profits and deliver services which the community desires.</a:t>
                      </a:r>
                    </a:p>
                    <a:p>
                      <a:endParaRPr lang="en-CA" dirty="0"/>
                    </a:p>
                  </a:txBody>
                  <a:tcPr/>
                </a:tc>
                <a:extLst>
                  <a:ext uri="{0D108BD9-81ED-4DB2-BD59-A6C34878D82A}">
                    <a16:rowId xmlns:a16="http://schemas.microsoft.com/office/drawing/2014/main" val="2173699209"/>
                  </a:ext>
                </a:extLst>
              </a:tr>
            </a:tbl>
          </a:graphicData>
        </a:graphic>
      </p:graphicFrame>
      <p:sp>
        <p:nvSpPr>
          <p:cNvPr id="6" name="TextBox 5">
            <a:extLst>
              <a:ext uri="{FF2B5EF4-FFF2-40B4-BE49-F238E27FC236}">
                <a16:creationId xmlns:a16="http://schemas.microsoft.com/office/drawing/2014/main" id="{8AB3A552-328F-5894-BA80-A4D914754AC0}"/>
              </a:ext>
            </a:extLst>
          </p:cNvPr>
          <p:cNvSpPr txBox="1"/>
          <p:nvPr/>
        </p:nvSpPr>
        <p:spPr>
          <a:xfrm>
            <a:off x="193184" y="2220412"/>
            <a:ext cx="2421228" cy="646331"/>
          </a:xfrm>
          <a:prstGeom prst="rect">
            <a:avLst/>
          </a:prstGeom>
          <a:noFill/>
        </p:spPr>
        <p:txBody>
          <a:bodyPr wrap="square">
            <a:spAutoFit/>
          </a:bodyPr>
          <a:lstStyle/>
          <a:p>
            <a:r>
              <a:rPr lang="en-CA" sz="1800" b="0" i="0" u="none" strike="noStrike" baseline="0" dirty="0">
                <a:solidFill>
                  <a:srgbClr val="000000"/>
                </a:solidFill>
                <a:latin typeface="Calibri" panose="020F0502020204030204" pitchFamily="34" charset="0"/>
              </a:rPr>
              <a:t>Opportunity:</a:t>
            </a:r>
          </a:p>
          <a:p>
            <a:r>
              <a:rPr lang="en-CA" sz="1800" b="0" i="0" u="none" strike="noStrike" baseline="0" dirty="0">
                <a:solidFill>
                  <a:srgbClr val="000000"/>
                </a:solidFill>
                <a:latin typeface="Calibri" panose="020F0502020204030204" pitchFamily="34" charset="0"/>
              </a:rPr>
              <a:t>definition</a:t>
            </a:r>
            <a:endParaRPr lang="en-CA" dirty="0"/>
          </a:p>
        </p:txBody>
      </p:sp>
      <p:sp>
        <p:nvSpPr>
          <p:cNvPr id="8" name="TextBox 7">
            <a:extLst>
              <a:ext uri="{FF2B5EF4-FFF2-40B4-BE49-F238E27FC236}">
                <a16:creationId xmlns:a16="http://schemas.microsoft.com/office/drawing/2014/main" id="{B57327BA-50E1-218F-3386-788096050187}"/>
              </a:ext>
            </a:extLst>
          </p:cNvPr>
          <p:cNvSpPr txBox="1"/>
          <p:nvPr/>
        </p:nvSpPr>
        <p:spPr>
          <a:xfrm>
            <a:off x="257578" y="4419531"/>
            <a:ext cx="1403797" cy="369332"/>
          </a:xfrm>
          <a:prstGeom prst="rect">
            <a:avLst/>
          </a:prstGeom>
          <a:noFill/>
        </p:spPr>
        <p:txBody>
          <a:bodyPr wrap="square">
            <a:spAutoFit/>
          </a:bodyPr>
          <a:lstStyle/>
          <a:p>
            <a:r>
              <a:rPr lang="en-CA" sz="1800" b="0" i="0" u="none" strike="noStrike" baseline="0" dirty="0">
                <a:solidFill>
                  <a:srgbClr val="000000"/>
                </a:solidFill>
                <a:latin typeface="Calibri" panose="020F0502020204030204" pitchFamily="34" charset="0"/>
              </a:rPr>
              <a:t>Examples</a:t>
            </a:r>
            <a:endParaRPr lang="en-CA" dirty="0"/>
          </a:p>
        </p:txBody>
      </p:sp>
    </p:spTree>
    <p:extLst>
      <p:ext uri="{BB962C8B-B14F-4D97-AF65-F5344CB8AC3E}">
        <p14:creationId xmlns:p14="http://schemas.microsoft.com/office/powerpoint/2010/main" val="212378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1AEC-4475-086A-610D-D1927A0C3B10}"/>
              </a:ext>
            </a:extLst>
          </p:cNvPr>
          <p:cNvSpPr>
            <a:spLocks noGrp="1"/>
          </p:cNvSpPr>
          <p:nvPr>
            <p:ph type="title"/>
          </p:nvPr>
        </p:nvSpPr>
        <p:spPr>
          <a:xfrm>
            <a:off x="581192" y="499708"/>
            <a:ext cx="7989752" cy="427571"/>
          </a:xfrm>
        </p:spPr>
        <p:txBody>
          <a:bodyPr>
            <a:noAutofit/>
          </a:bodyPr>
          <a:lstStyle/>
          <a:p>
            <a:r>
              <a:rPr lang="en-US" sz="1800" b="1" i="0" u="none" strike="noStrike" baseline="0" dirty="0">
                <a:latin typeface="Arial" panose="020B0604020202020204" pitchFamily="34" charset="0"/>
                <a:cs typeface="Arial" panose="020B0604020202020204" pitchFamily="34" charset="0"/>
              </a:rPr>
              <a:t>Risk Management: what are the implications for Projects?</a:t>
            </a:r>
            <a:endParaRPr lang="en-CA"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1DFA6F9-03D9-D422-AE9C-B787D80CEA47}"/>
              </a:ext>
            </a:extLst>
          </p:cNvPr>
          <p:cNvSpPr txBox="1"/>
          <p:nvPr/>
        </p:nvSpPr>
        <p:spPr>
          <a:xfrm>
            <a:off x="193183" y="2000232"/>
            <a:ext cx="9144000" cy="4524315"/>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Project Plan and Goals must be realistic, and deliver desired results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Scope: risks might prevent Scope from completing, and compromise Quality</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Schedule: risks may impose delays in completing scope items, thus increasing costs.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Cost: risks may further increase costs of completing existing planned scope.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Benefits: risks may compromise planned benefits.</a:t>
            </a:r>
          </a:p>
          <a:p>
            <a:endParaRPr lang="en-CA"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Projects must avoid surprises and costly changes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Risk analysis and response must be part of Project Plans. </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Risk &amp; response status must be included in normal, scheduled project reporting.</a:t>
            </a:r>
          </a:p>
          <a:p>
            <a:endParaRPr lang="en-CA" sz="1800" b="0" i="0" u="none" strike="noStrike" baseline="0" dirty="0">
              <a:solidFill>
                <a:srgbClr val="000000"/>
              </a:solidFill>
              <a:latin typeface="Calibri" panose="020F0502020204030204" pitchFamily="34" charset="0"/>
            </a:endParaRPr>
          </a:p>
          <a:p>
            <a:r>
              <a:rPr lang="en-CA" sz="1800" b="0" i="0" u="none" strike="noStrike" baseline="0" dirty="0">
                <a:solidFill>
                  <a:srgbClr val="000000"/>
                </a:solidFill>
                <a:latin typeface="Calibri" panose="020F0502020204030204" pitchFamily="34" charset="0"/>
              </a:rPr>
              <a:t>Company Interest</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When projects don’t deliver according to plans, the company is compromised. </a:t>
            </a:r>
          </a:p>
          <a:p>
            <a:endParaRPr lang="en-CA" sz="1800" b="0" i="0" u="none" strike="noStrike" baseline="0" dirty="0">
              <a:solidFill>
                <a:srgbClr val="000000"/>
              </a:solidFill>
              <a:latin typeface="Calibri" panose="020F0502020204030204" pitchFamily="34" charset="0"/>
            </a:endParaRPr>
          </a:p>
          <a:p>
            <a:r>
              <a:rPr lang="en-CA" sz="1800" b="0" i="0" u="none" strike="noStrike" baseline="0" dirty="0">
                <a:solidFill>
                  <a:srgbClr val="000000"/>
                </a:solidFill>
                <a:latin typeface="Calibri" panose="020F0502020204030204" pitchFamily="34" charset="0"/>
              </a:rPr>
              <a:t>Public and Environmental Interests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Incompetence, negligence, misconduct, and disregard for the public &amp; environmental interests, must all be avoided</a:t>
            </a:r>
          </a:p>
        </p:txBody>
      </p:sp>
    </p:spTree>
    <p:extLst>
      <p:ext uri="{BB962C8B-B14F-4D97-AF65-F5344CB8AC3E}">
        <p14:creationId xmlns:p14="http://schemas.microsoft.com/office/powerpoint/2010/main" val="71249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1D6-D3BA-B61F-E55C-E6B2D2458623}"/>
              </a:ext>
            </a:extLst>
          </p:cNvPr>
          <p:cNvSpPr>
            <a:spLocks noGrp="1"/>
          </p:cNvSpPr>
          <p:nvPr>
            <p:ph type="title"/>
          </p:nvPr>
        </p:nvSpPr>
        <p:spPr/>
        <p:txBody>
          <a:bodyPr>
            <a:normAutofit/>
          </a:bodyPr>
          <a:lstStyle/>
          <a:p>
            <a:r>
              <a:rPr lang="en-CA" sz="3200" b="1" i="0" u="none" strike="noStrike" baseline="0" dirty="0">
                <a:latin typeface="Arial" panose="020B0604020202020204" pitchFamily="34" charset="0"/>
                <a:cs typeface="Arial" panose="020B0604020202020204" pitchFamily="34" charset="0"/>
              </a:rPr>
              <a:t>Risk Management: critical issues</a:t>
            </a:r>
            <a:endParaRPr lang="en-CA" sz="32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19838D99-C3A0-5F82-DEA6-B2DB20FE4EDF}"/>
              </a:ext>
            </a:extLst>
          </p:cNvPr>
          <p:cNvGraphicFramePr>
            <a:graphicFrameLocks noGrp="1"/>
          </p:cNvGraphicFramePr>
          <p:nvPr>
            <p:extLst>
              <p:ext uri="{D42A27DB-BD31-4B8C-83A1-F6EECF244321}">
                <p14:modId xmlns:p14="http://schemas.microsoft.com/office/powerpoint/2010/main" val="1318123982"/>
              </p:ext>
            </p:extLst>
          </p:nvPr>
        </p:nvGraphicFramePr>
        <p:xfrm>
          <a:off x="2266122" y="1754809"/>
          <a:ext cx="6877877" cy="4145280"/>
        </p:xfrm>
        <a:graphic>
          <a:graphicData uri="http://schemas.openxmlformats.org/drawingml/2006/table">
            <a:tbl>
              <a:tblPr firstRow="1" bandRow="1">
                <a:tableStyleId>{5C22544A-7EE6-4342-B048-85BDC9FD1C3A}</a:tableStyleId>
              </a:tblPr>
              <a:tblGrid>
                <a:gridCol w="6877877">
                  <a:extLst>
                    <a:ext uri="{9D8B030D-6E8A-4147-A177-3AD203B41FA5}">
                      <a16:colId xmlns:a16="http://schemas.microsoft.com/office/drawing/2014/main" val="1196137814"/>
                    </a:ext>
                  </a:extLst>
                </a:gridCol>
              </a:tblGrid>
              <a:tr h="1359595">
                <a:tc>
                  <a:txBody>
                    <a:bodyPr/>
                    <a:lstStyle/>
                    <a:p>
                      <a:r>
                        <a:rPr lang="en-US" sz="1800" b="0" i="0" u="none" strike="noStrike" kern="1200" baseline="0" dirty="0">
                          <a:solidFill>
                            <a:schemeClr val="lt1"/>
                          </a:solidFill>
                          <a:latin typeface="+mn-lt"/>
                          <a:ea typeface="+mn-ea"/>
                          <a:cs typeface="+mn-cs"/>
                        </a:rPr>
                        <a:t>•</a:t>
                      </a:r>
                      <a:r>
                        <a:rPr lang="en-US" sz="1400" b="0" i="0" u="none" strike="noStrike" kern="1200" baseline="0" dirty="0">
                          <a:solidFill>
                            <a:schemeClr val="lt1"/>
                          </a:solidFill>
                          <a:latin typeface="Arial" panose="020B0604020202020204" pitchFamily="34" charset="0"/>
                          <a:ea typeface="+mn-ea"/>
                          <a:cs typeface="Arial" panose="020B0604020202020204" pitchFamily="34" charset="0"/>
                        </a:rPr>
                        <a:t>We do not want to be held accountable for events &amp; outcomes outside our control; nor is it appropriate to make decisions which are not ours to make</a:t>
                      </a:r>
                    </a:p>
                    <a:p>
                      <a:r>
                        <a:rPr lang="en-US" sz="1400" b="0" i="0" u="none" strike="noStrike" kern="1200" baseline="0" dirty="0">
                          <a:solidFill>
                            <a:schemeClr val="lt1"/>
                          </a:solidFill>
                          <a:latin typeface="Arial" panose="020B0604020202020204" pitchFamily="34" charset="0"/>
                          <a:ea typeface="+mn-ea"/>
                          <a:cs typeface="Arial" panose="020B0604020202020204" pitchFamily="34" charset="0"/>
                        </a:rPr>
                        <a:t>•Organizational management changes over time may also affect accountability for actions; there is no clear decision-maker</a:t>
                      </a:r>
                    </a:p>
                    <a:p>
                      <a:r>
                        <a:rPr lang="en-US" sz="1400" b="0" i="0" u="none" strike="noStrike" kern="1200" baseline="0" dirty="0">
                          <a:solidFill>
                            <a:schemeClr val="lt1"/>
                          </a:solidFill>
                          <a:latin typeface="Arial" panose="020B0604020202020204" pitchFamily="34" charset="0"/>
                          <a:ea typeface="+mn-ea"/>
                          <a:cs typeface="Arial" panose="020B0604020202020204" pitchFamily="34" charset="0"/>
                        </a:rPr>
                        <a:t>•Ideally, accountability is shared and controlled by good governance</a:t>
                      </a:r>
                    </a:p>
                    <a:p>
                      <a:endParaRPr lang="en-CA" dirty="0"/>
                    </a:p>
                  </a:txBody>
                  <a:tcPr/>
                </a:tc>
                <a:extLst>
                  <a:ext uri="{0D108BD9-81ED-4DB2-BD59-A6C34878D82A}">
                    <a16:rowId xmlns:a16="http://schemas.microsoft.com/office/drawing/2014/main" val="712005935"/>
                  </a:ext>
                </a:extLst>
              </a:tr>
              <a:tr h="715576">
                <a:tc>
                  <a:txBody>
                    <a:bodyPr/>
                    <a:lstStyle/>
                    <a:p>
                      <a:r>
                        <a:rPr lang="en-US" sz="1400" b="0" i="0" u="none" strike="noStrike" kern="1200" baseline="0" dirty="0">
                          <a:solidFill>
                            <a:schemeClr val="dk1"/>
                          </a:solidFill>
                          <a:latin typeface="Arial" panose="020B0604020202020204" pitchFamily="34" charset="0"/>
                          <a:ea typeface="+mn-ea"/>
                          <a:cs typeface="Arial" panose="020B0604020202020204" pitchFamily="34" charset="0"/>
                        </a:rPr>
                        <a:t>Risk may be underestimated when level of understanding is low</a:t>
                      </a:r>
                    </a:p>
                    <a:p>
                      <a:r>
                        <a:rPr lang="en-US" sz="1400" b="0" i="0" u="none" strike="noStrike" kern="1200" baseline="0" dirty="0">
                          <a:solidFill>
                            <a:schemeClr val="dk1"/>
                          </a:solidFill>
                          <a:latin typeface="Arial" panose="020B0604020202020204" pitchFamily="34" charset="0"/>
                          <a:ea typeface="+mn-ea"/>
                          <a:cs typeface="Arial" panose="020B0604020202020204" pitchFamily="34" charset="0"/>
                        </a:rPr>
                        <a:t>–Education, research and critical thinking is essential</a:t>
                      </a:r>
                    </a:p>
                    <a:p>
                      <a:endParaRPr lang="en-CA" dirty="0"/>
                    </a:p>
                  </a:txBody>
                  <a:tcPr/>
                </a:tc>
                <a:extLst>
                  <a:ext uri="{0D108BD9-81ED-4DB2-BD59-A6C34878D82A}">
                    <a16:rowId xmlns:a16="http://schemas.microsoft.com/office/drawing/2014/main" val="1507808495"/>
                  </a:ext>
                </a:extLst>
              </a:tr>
              <a:tr h="1218876">
                <a:tc>
                  <a:txBody>
                    <a:bodyPr/>
                    <a:lstStyle/>
                    <a:p>
                      <a:r>
                        <a:rPr lang="en-US" sz="1400" b="0" i="0" u="none" strike="noStrike" kern="1200" baseline="0" dirty="0">
                          <a:solidFill>
                            <a:schemeClr val="dk1"/>
                          </a:solidFill>
                          <a:latin typeface="Arial" panose="020B0604020202020204" pitchFamily="34" charset="0"/>
                          <a:ea typeface="+mn-ea"/>
                          <a:cs typeface="Arial" panose="020B0604020202020204" pitchFamily="34" charset="0"/>
                        </a:rPr>
                        <a:t>Feasibility: consider the extent to which solutions might work as intended, and whether they are effective at reducing risk</a:t>
                      </a:r>
                    </a:p>
                    <a:p>
                      <a:r>
                        <a:rPr lang="en-US" sz="1400" b="0" i="0" u="none" strike="noStrike" kern="1200" baseline="0" dirty="0">
                          <a:solidFill>
                            <a:schemeClr val="dk1"/>
                          </a:solidFill>
                          <a:latin typeface="Arial" panose="020B0604020202020204" pitchFamily="34" charset="0"/>
                          <a:ea typeface="+mn-ea"/>
                          <a:cs typeface="Arial" panose="020B0604020202020204" pitchFamily="34" charset="0"/>
                        </a:rPr>
                        <a:t>•Costs &amp; benefits: consider the accuracy of estimates</a:t>
                      </a:r>
                    </a:p>
                    <a:p>
                      <a:r>
                        <a:rPr lang="en-US" sz="1400" b="0" i="0" u="none" strike="noStrike" kern="1200" baseline="0" dirty="0">
                          <a:solidFill>
                            <a:schemeClr val="dk1"/>
                          </a:solidFill>
                          <a:latin typeface="Arial" panose="020B0604020202020204" pitchFamily="34" charset="0"/>
                          <a:ea typeface="+mn-ea"/>
                          <a:cs typeface="Arial" panose="020B0604020202020204" pitchFamily="34" charset="0"/>
                        </a:rPr>
                        <a:t>•Trade-offs: consider risk acceptance, risk tolerance &amp; resultant limitations on what the business can reasonably do</a:t>
                      </a:r>
                    </a:p>
                    <a:p>
                      <a:r>
                        <a:rPr lang="en-US" sz="1400" b="0" i="0" u="none" strike="noStrike" kern="1200" baseline="0" dirty="0">
                          <a:solidFill>
                            <a:schemeClr val="dk1"/>
                          </a:solidFill>
                          <a:latin typeface="Arial" panose="020B0604020202020204" pitchFamily="34" charset="0"/>
                          <a:ea typeface="+mn-ea"/>
                          <a:cs typeface="Arial" panose="020B0604020202020204" pitchFamily="34" charset="0"/>
                        </a:rPr>
                        <a:t>•Opportunities: consider the different benefits which might be achieved for different levels of cost and resources</a:t>
                      </a:r>
                    </a:p>
                    <a:p>
                      <a:endParaRPr lang="en-CA" dirty="0"/>
                    </a:p>
                  </a:txBody>
                  <a:tcPr/>
                </a:tc>
                <a:extLst>
                  <a:ext uri="{0D108BD9-81ED-4DB2-BD59-A6C34878D82A}">
                    <a16:rowId xmlns:a16="http://schemas.microsoft.com/office/drawing/2014/main" val="3403056214"/>
                  </a:ext>
                </a:extLst>
              </a:tr>
            </a:tbl>
          </a:graphicData>
        </a:graphic>
      </p:graphicFrame>
      <p:sp>
        <p:nvSpPr>
          <p:cNvPr id="6" name="TextBox 5">
            <a:extLst>
              <a:ext uri="{FF2B5EF4-FFF2-40B4-BE49-F238E27FC236}">
                <a16:creationId xmlns:a16="http://schemas.microsoft.com/office/drawing/2014/main" id="{6C08E7EF-AB73-5058-06CA-C6529341E2E4}"/>
              </a:ext>
            </a:extLst>
          </p:cNvPr>
          <p:cNvSpPr txBox="1"/>
          <p:nvPr/>
        </p:nvSpPr>
        <p:spPr>
          <a:xfrm>
            <a:off x="212035" y="2081456"/>
            <a:ext cx="1656522" cy="369332"/>
          </a:xfrm>
          <a:prstGeom prst="rect">
            <a:avLst/>
          </a:prstGeom>
          <a:noFill/>
        </p:spPr>
        <p:txBody>
          <a:bodyPr wrap="square">
            <a:spAutoFit/>
          </a:bodyPr>
          <a:lstStyle/>
          <a:p>
            <a:r>
              <a:rPr lang="en-CA" sz="1800" b="0" i="0" u="none" strike="noStrike" baseline="0" dirty="0">
                <a:solidFill>
                  <a:srgbClr val="000000"/>
                </a:solidFill>
                <a:latin typeface="Arial" panose="020B0604020202020204" pitchFamily="34" charset="0"/>
                <a:cs typeface="Arial" panose="020B0604020202020204" pitchFamily="34" charset="0"/>
              </a:rPr>
              <a:t>Accountability</a:t>
            </a:r>
            <a:endParaRPr lang="en-CA"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AC088DE-E5A2-AE50-EABB-881F268A02BC}"/>
              </a:ext>
            </a:extLst>
          </p:cNvPr>
          <p:cNvSpPr txBox="1"/>
          <p:nvPr/>
        </p:nvSpPr>
        <p:spPr>
          <a:xfrm>
            <a:off x="119269" y="3300656"/>
            <a:ext cx="1722783" cy="369332"/>
          </a:xfrm>
          <a:prstGeom prst="rect">
            <a:avLst/>
          </a:prstGeom>
          <a:noFill/>
        </p:spPr>
        <p:txBody>
          <a:bodyPr wrap="square">
            <a:spAutoFit/>
          </a:bodyPr>
          <a:lstStyle/>
          <a:p>
            <a:r>
              <a:rPr lang="en-CA" sz="1800" b="0" i="0" u="none" strike="noStrike" baseline="0" dirty="0">
                <a:solidFill>
                  <a:srgbClr val="000000"/>
                </a:solidFill>
                <a:latin typeface="Arial" panose="020B0604020202020204" pitchFamily="34" charset="0"/>
                <a:cs typeface="Arial" panose="020B0604020202020204" pitchFamily="34" charset="0"/>
              </a:rPr>
              <a:t>Understanding</a:t>
            </a:r>
            <a:endParaRPr lang="en-C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D2357CB-798F-B4DC-BA57-81976D621DB4}"/>
              </a:ext>
            </a:extLst>
          </p:cNvPr>
          <p:cNvSpPr txBox="1"/>
          <p:nvPr/>
        </p:nvSpPr>
        <p:spPr>
          <a:xfrm>
            <a:off x="159025" y="4095786"/>
            <a:ext cx="1431235" cy="369332"/>
          </a:xfrm>
          <a:prstGeom prst="rect">
            <a:avLst/>
          </a:prstGeom>
          <a:noFill/>
        </p:spPr>
        <p:txBody>
          <a:bodyPr wrap="square">
            <a:spAutoFit/>
          </a:bodyPr>
          <a:lstStyle/>
          <a:p>
            <a:r>
              <a:rPr lang="en-CA" sz="1800" b="0" i="0" u="none" strike="noStrike" baseline="0" dirty="0">
                <a:solidFill>
                  <a:srgbClr val="000000"/>
                </a:solidFill>
                <a:latin typeface="Arial" panose="020B0604020202020204" pitchFamily="34" charset="0"/>
                <a:cs typeface="Arial" panose="020B0604020202020204" pitchFamily="34" charset="0"/>
              </a:rPr>
              <a:t>Action plans</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214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 is all around us</a:t>
            </a:r>
          </a:p>
        </p:txBody>
      </p:sp>
      <p:sp>
        <p:nvSpPr>
          <p:cNvPr id="3" name="Content Placeholder 2"/>
          <p:cNvSpPr>
            <a:spLocks noGrp="1"/>
          </p:cNvSpPr>
          <p:nvPr>
            <p:ph idx="1"/>
          </p:nvPr>
        </p:nvSpPr>
        <p:spPr>
          <a:xfrm>
            <a:off x="372523" y="2095863"/>
            <a:ext cx="8407089" cy="3630795"/>
          </a:xfrm>
        </p:spPr>
        <p:txBody>
          <a:bodyPr anchor="t">
            <a:noAutofit/>
          </a:bodyPr>
          <a:lstStyle/>
          <a:p>
            <a:r>
              <a:rPr lang="en-CA" sz="1600" dirty="0"/>
              <a:t>Identify three risks within a classroom at a school you’ve attended.  If you attending an on-campus Fanshawe classroom, it will be your first choice.  Alternatively, use a room in a former place of work, or a local institution where you live.</a:t>
            </a:r>
          </a:p>
          <a:p>
            <a:r>
              <a:rPr lang="en-CA" sz="1600" dirty="0"/>
              <a:t>What internal controls address these risks?  How well do they control the risk?  Internal controls could include compliance with regulations/standards, procedures/processes and constraints.</a:t>
            </a:r>
          </a:p>
          <a:p>
            <a:r>
              <a:rPr lang="en-US" sz="1600" dirty="0"/>
              <a:t>An explanation of “internal controls” in risk management can be found at </a:t>
            </a:r>
            <a:r>
              <a:rPr lang="en-US" sz="1600" dirty="0">
                <a:hlinkClick r:id="rId3"/>
              </a:rPr>
              <a:t>https://www.brighthubpm.com/risk-management/109818-internal-control-and-risk-management/</a:t>
            </a:r>
            <a:r>
              <a:rPr lang="en-US" sz="1600" dirty="0"/>
              <a:t> </a:t>
            </a:r>
            <a:br>
              <a:rPr lang="en-US" sz="1600" dirty="0"/>
            </a:br>
            <a:r>
              <a:rPr lang="en-US" sz="1600" dirty="0"/>
              <a:t>and first 4 slides at  </a:t>
            </a:r>
            <a:r>
              <a:rPr lang="en-CA" sz="1600" dirty="0">
                <a:hlinkClick r:id="rId4"/>
              </a:rPr>
              <a:t>https://www.casrilanka.com/casl/images/stories/EDBA/lecture%2007.pdf</a:t>
            </a:r>
            <a:r>
              <a:rPr lang="en-CA" sz="1600" dirty="0"/>
              <a:t> </a:t>
            </a:r>
            <a:endParaRPr lang="en-US" sz="1600" dirty="0"/>
          </a:p>
          <a:p>
            <a:r>
              <a:rPr lang="en-CA" sz="1600" dirty="0"/>
              <a:t>The Risk Management Plan covers </a:t>
            </a:r>
            <a:br>
              <a:rPr lang="en-CA" sz="1600" dirty="0"/>
            </a:br>
            <a:r>
              <a:rPr lang="en-CA" sz="1600" dirty="0"/>
              <a:t>“timing” which includes the frequency of </a:t>
            </a:r>
            <a:br>
              <a:rPr lang="en-CA" sz="1600" dirty="0"/>
            </a:br>
            <a:r>
              <a:rPr lang="en-CA" sz="1600" dirty="0"/>
              <a:t>performing risk management processes – it can</a:t>
            </a:r>
            <a:br>
              <a:rPr lang="en-CA" sz="1600" dirty="0"/>
            </a:br>
            <a:r>
              <a:rPr lang="en-CA" sz="1600" dirty="0"/>
              <a:t>overlap with internal controls.</a:t>
            </a:r>
          </a:p>
          <a:p>
            <a:r>
              <a:rPr lang="en-CA" sz="1600" dirty="0"/>
              <a:t>What did you find?</a:t>
            </a:r>
          </a:p>
        </p:txBody>
      </p:sp>
      <p:pic>
        <p:nvPicPr>
          <p:cNvPr id="1026" name="Picture 2" descr="Image result for college classroom">
            <a:extLst>
              <a:ext uri="{FF2B5EF4-FFF2-40B4-BE49-F238E27FC236}">
                <a16:creationId xmlns:a16="http://schemas.microsoft.com/office/drawing/2014/main" id="{C54F1A95-4625-43A5-AEFF-48B6FF243A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1" y="4742852"/>
            <a:ext cx="3873736" cy="19676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084" y="6239484"/>
            <a:ext cx="665869" cy="470980"/>
          </a:xfrm>
          <a:prstGeom prst="rect">
            <a:avLst/>
          </a:prstGeom>
        </p:spPr>
      </p:pic>
    </p:spTree>
    <p:extLst>
      <p:ext uri="{BB962C8B-B14F-4D97-AF65-F5344CB8AC3E}">
        <p14:creationId xmlns:p14="http://schemas.microsoft.com/office/powerpoint/2010/main" val="155034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Your professor</a:t>
            </a:r>
          </a:p>
        </p:txBody>
      </p:sp>
      <p:sp>
        <p:nvSpPr>
          <p:cNvPr id="3" name="Content Placeholder 2"/>
          <p:cNvSpPr>
            <a:spLocks noGrp="1"/>
          </p:cNvSpPr>
          <p:nvPr>
            <p:ph idx="1"/>
          </p:nvPr>
        </p:nvSpPr>
        <p:spPr/>
        <p:txBody>
          <a:bodyPr>
            <a:normAutofit/>
          </a:bodyPr>
          <a:lstStyle/>
          <a:p>
            <a:r>
              <a:rPr lang="en-CA" sz="2800" dirty="0"/>
              <a:t>The contact information for your professor for this course can be found on FOL.  The home page for this course should have contact information in the right-hand column.</a:t>
            </a:r>
          </a:p>
          <a:p>
            <a:pPr marL="0" indent="0">
              <a:buNone/>
            </a:pPr>
            <a:endParaRPr lang="en-CA" sz="2800" dirty="0"/>
          </a:p>
        </p:txBody>
      </p:sp>
    </p:spTree>
    <p:extLst>
      <p:ext uri="{BB962C8B-B14F-4D97-AF65-F5344CB8AC3E}">
        <p14:creationId xmlns:p14="http://schemas.microsoft.com/office/powerpoint/2010/main" val="249694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Key Concepts in Project risk</a:t>
            </a:r>
          </a:p>
        </p:txBody>
      </p:sp>
      <p:sp>
        <p:nvSpPr>
          <p:cNvPr id="3" name="Content Placeholder 2"/>
          <p:cNvSpPr>
            <a:spLocks noGrp="1"/>
          </p:cNvSpPr>
          <p:nvPr>
            <p:ph idx="1"/>
          </p:nvPr>
        </p:nvSpPr>
        <p:spPr>
          <a:xfrm>
            <a:off x="581192" y="1941533"/>
            <a:ext cx="7989752" cy="4487842"/>
          </a:xfrm>
        </p:spPr>
        <p:txBody>
          <a:bodyPr anchor="t">
            <a:normAutofit/>
          </a:bodyPr>
          <a:lstStyle/>
          <a:p>
            <a:r>
              <a:rPr lang="en-CA" dirty="0"/>
              <a:t>Projects are unique, and frequently complex -- there is risk whenever new activities or approaches are being performed</a:t>
            </a:r>
          </a:p>
          <a:p>
            <a:r>
              <a:rPr lang="en-CA" dirty="0"/>
              <a:t>Changes are frequent in projects, which</a:t>
            </a:r>
            <a:br>
              <a:rPr lang="en-CA" dirty="0"/>
            </a:br>
            <a:r>
              <a:rPr lang="en-CA" dirty="0"/>
              <a:t>introduce new risks during the project</a:t>
            </a:r>
          </a:p>
          <a:p>
            <a:r>
              <a:rPr lang="en-CA" dirty="0"/>
              <a:t>Project risks can be </a:t>
            </a:r>
            <a:r>
              <a:rPr lang="en-CA" b="1" dirty="0"/>
              <a:t>positive or negative</a:t>
            </a:r>
          </a:p>
          <a:p>
            <a:r>
              <a:rPr lang="en-CA" dirty="0"/>
              <a:t>Individual vs project level risks </a:t>
            </a:r>
            <a:br>
              <a:rPr lang="en-CA" dirty="0"/>
            </a:br>
            <a:r>
              <a:rPr lang="en-CA" dirty="0"/>
              <a:t>in project management:</a:t>
            </a:r>
          </a:p>
          <a:p>
            <a:pPr lvl="1"/>
            <a:r>
              <a:rPr lang="en-CA" b="1" dirty="0"/>
              <a:t>Individual risk </a:t>
            </a:r>
            <a:r>
              <a:rPr lang="en-CA" dirty="0"/>
              <a:t>– an uncertainty that could impact some of the project objectives</a:t>
            </a:r>
          </a:p>
          <a:p>
            <a:pPr lvl="1"/>
            <a:r>
              <a:rPr lang="en-CA" b="1" dirty="0"/>
              <a:t>Project level risk </a:t>
            </a:r>
            <a:r>
              <a:rPr lang="en-CA" dirty="0"/>
              <a:t>--  where the uncertainty can impact the project as a whole, in its entirety</a:t>
            </a:r>
          </a:p>
        </p:txBody>
      </p:sp>
      <p:pic>
        <p:nvPicPr>
          <p:cNvPr id="4" name="Picture 3"/>
          <p:cNvPicPr>
            <a:picLocks noChangeAspect="1"/>
          </p:cNvPicPr>
          <p:nvPr/>
        </p:nvPicPr>
        <p:blipFill>
          <a:blip r:embed="rId2"/>
          <a:stretch>
            <a:fillRect/>
          </a:stretch>
        </p:blipFill>
        <p:spPr>
          <a:xfrm>
            <a:off x="6100176" y="2790052"/>
            <a:ext cx="2931090" cy="1519162"/>
          </a:xfrm>
          <a:prstGeom prst="rect">
            <a:avLst/>
          </a:prstGeom>
        </p:spPr>
      </p:pic>
    </p:spTree>
    <p:extLst>
      <p:ext uri="{BB962C8B-B14F-4D97-AF65-F5344CB8AC3E}">
        <p14:creationId xmlns:p14="http://schemas.microsoft.com/office/powerpoint/2010/main" val="2509752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much project risk?</a:t>
            </a:r>
          </a:p>
        </p:txBody>
      </p:sp>
      <p:sp>
        <p:nvSpPr>
          <p:cNvPr id="3" name="Content Placeholder 2"/>
          <p:cNvSpPr>
            <a:spLocks noGrp="1"/>
          </p:cNvSpPr>
          <p:nvPr>
            <p:ph idx="1"/>
          </p:nvPr>
        </p:nvSpPr>
        <p:spPr/>
        <p:txBody>
          <a:bodyPr anchor="t">
            <a:normAutofit lnSpcReduction="10000"/>
          </a:bodyPr>
          <a:lstStyle/>
          <a:p>
            <a:r>
              <a:rPr lang="en-CA" dirty="0"/>
              <a:t>Risks will continue to surface during a project and need to be addressed</a:t>
            </a:r>
          </a:p>
          <a:p>
            <a:r>
              <a:rPr lang="en-CA" dirty="0"/>
              <a:t>The project manager and team need to know how much risk is acceptable for the project</a:t>
            </a:r>
          </a:p>
          <a:p>
            <a:r>
              <a:rPr lang="en-CA" b="1" dirty="0"/>
              <a:t>Risk tolerance </a:t>
            </a:r>
            <a:r>
              <a:rPr lang="en-CA" dirty="0"/>
              <a:t>of the project stakeholders can depend on many factors, and can even change during the project</a:t>
            </a:r>
          </a:p>
          <a:p>
            <a:r>
              <a:rPr lang="en-CA" dirty="0"/>
              <a:t>Risk tolerance can change based on the degree to which the project benefits are being achieved</a:t>
            </a:r>
          </a:p>
          <a:p>
            <a:r>
              <a:rPr lang="en-CA" b="1" dirty="0"/>
              <a:t>Risk thresholds </a:t>
            </a:r>
            <a:r>
              <a:rPr lang="en-CA" dirty="0"/>
              <a:t>provide limits for project risk</a:t>
            </a:r>
          </a:p>
        </p:txBody>
      </p:sp>
    </p:spTree>
    <p:extLst>
      <p:ext uri="{BB962C8B-B14F-4D97-AF65-F5344CB8AC3E}">
        <p14:creationId xmlns:p14="http://schemas.microsoft.com/office/powerpoint/2010/main" val="137928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Trends in project risk management	</a:t>
            </a:r>
          </a:p>
        </p:txBody>
      </p:sp>
      <p:sp>
        <p:nvSpPr>
          <p:cNvPr id="3" name="Content Placeholder 2"/>
          <p:cNvSpPr>
            <a:spLocks noGrp="1"/>
          </p:cNvSpPr>
          <p:nvPr>
            <p:ph idx="1"/>
          </p:nvPr>
        </p:nvSpPr>
        <p:spPr>
          <a:xfrm>
            <a:off x="581192" y="1747122"/>
            <a:ext cx="7989752" cy="4529984"/>
          </a:xfrm>
        </p:spPr>
        <p:txBody>
          <a:bodyPr anchor="t">
            <a:normAutofit/>
          </a:bodyPr>
          <a:lstStyle/>
          <a:p>
            <a:r>
              <a:rPr lang="en-CA" dirty="0"/>
              <a:t>The risk management approach to projects is expanding to capture different risks that could impact the project</a:t>
            </a:r>
          </a:p>
          <a:p>
            <a:r>
              <a:rPr lang="en-CA" b="1" dirty="0"/>
              <a:t>Event risks </a:t>
            </a:r>
            <a:r>
              <a:rPr lang="en-CA" dirty="0"/>
              <a:t>capture situations where there is an uncertainty over an event such as whether a failure of specialized piece of equipment occurs</a:t>
            </a:r>
          </a:p>
          <a:p>
            <a:r>
              <a:rPr lang="en-CA" b="1" dirty="0"/>
              <a:t>Non-event risks</a:t>
            </a:r>
          </a:p>
          <a:p>
            <a:pPr lvl="1"/>
            <a:r>
              <a:rPr lang="en-CA" b="1" dirty="0"/>
              <a:t>Variability Risk </a:t>
            </a:r>
            <a:r>
              <a:rPr lang="en-CA" dirty="0"/>
              <a:t>– the variability of some element of a risk.  For example, a task where there is never an event where it doesn’t get done, but it could get done very early (which is actually an opportunity) or late (a small threat), or very late (a bigger threat)</a:t>
            </a:r>
          </a:p>
          <a:p>
            <a:pPr lvl="1"/>
            <a:r>
              <a:rPr lang="en-CA" b="1" dirty="0"/>
              <a:t>Ambiguity Risk </a:t>
            </a:r>
            <a:r>
              <a:rPr lang="en-CA" dirty="0"/>
              <a:t>– uncertainty due to lack of knowledge or understanding.  For example, lack of knowledge of market trends</a:t>
            </a:r>
          </a:p>
        </p:txBody>
      </p:sp>
    </p:spTree>
    <p:extLst>
      <p:ext uri="{BB962C8B-B14F-4D97-AF65-F5344CB8AC3E}">
        <p14:creationId xmlns:p14="http://schemas.microsoft.com/office/powerpoint/2010/main" val="3010860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3EF4A4B-ED79-C42C-3E5B-A37F2D97C525}"/>
              </a:ext>
            </a:extLst>
          </p:cNvPr>
          <p:cNvSpPr/>
          <p:nvPr/>
        </p:nvSpPr>
        <p:spPr>
          <a:xfrm>
            <a:off x="6878782" y="6182591"/>
            <a:ext cx="2265218" cy="6754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29DB2B0-6C2A-429E-99EC-007DBD8CD846}"/>
              </a:ext>
            </a:extLst>
          </p:cNvPr>
          <p:cNvSpPr>
            <a:spLocks noGrp="1"/>
          </p:cNvSpPr>
          <p:nvPr>
            <p:ph type="title"/>
          </p:nvPr>
        </p:nvSpPr>
        <p:spPr/>
        <p:txBody>
          <a:bodyPr/>
          <a:lstStyle/>
          <a:p>
            <a:r>
              <a:rPr lang="en-CA" dirty="0"/>
              <a:t>Known vs unknown risks</a:t>
            </a:r>
          </a:p>
        </p:txBody>
      </p:sp>
      <p:graphicFrame>
        <p:nvGraphicFramePr>
          <p:cNvPr id="3" name="Table 4">
            <a:extLst>
              <a:ext uri="{FF2B5EF4-FFF2-40B4-BE49-F238E27FC236}">
                <a16:creationId xmlns:a16="http://schemas.microsoft.com/office/drawing/2014/main" id="{7985C2EE-4BCC-4457-645A-CA17B94DED85}"/>
              </a:ext>
            </a:extLst>
          </p:cNvPr>
          <p:cNvGraphicFramePr>
            <a:graphicFrameLocks noGrp="1"/>
          </p:cNvGraphicFramePr>
          <p:nvPr>
            <p:extLst>
              <p:ext uri="{D42A27DB-BD31-4B8C-83A1-F6EECF244321}">
                <p14:modId xmlns:p14="http://schemas.microsoft.com/office/powerpoint/2010/main" val="3997070378"/>
              </p:ext>
            </p:extLst>
          </p:nvPr>
        </p:nvGraphicFramePr>
        <p:xfrm>
          <a:off x="1309902" y="2369128"/>
          <a:ext cx="5696690" cy="4427002"/>
        </p:xfrm>
        <a:graphic>
          <a:graphicData uri="http://schemas.openxmlformats.org/drawingml/2006/table">
            <a:tbl>
              <a:tblPr bandRow="1">
                <a:tableStyleId>{5C22544A-7EE6-4342-B048-85BDC9FD1C3A}</a:tableStyleId>
              </a:tblPr>
              <a:tblGrid>
                <a:gridCol w="1368000">
                  <a:extLst>
                    <a:ext uri="{9D8B030D-6E8A-4147-A177-3AD203B41FA5}">
                      <a16:colId xmlns:a16="http://schemas.microsoft.com/office/drawing/2014/main" val="323094114"/>
                    </a:ext>
                  </a:extLst>
                </a:gridCol>
                <a:gridCol w="2121982">
                  <a:extLst>
                    <a:ext uri="{9D8B030D-6E8A-4147-A177-3AD203B41FA5}">
                      <a16:colId xmlns:a16="http://schemas.microsoft.com/office/drawing/2014/main" val="2318969103"/>
                    </a:ext>
                  </a:extLst>
                </a:gridCol>
                <a:gridCol w="2206708">
                  <a:extLst>
                    <a:ext uri="{9D8B030D-6E8A-4147-A177-3AD203B41FA5}">
                      <a16:colId xmlns:a16="http://schemas.microsoft.com/office/drawing/2014/main" val="2869516331"/>
                    </a:ext>
                  </a:extLst>
                </a:gridCol>
              </a:tblGrid>
              <a:tr h="1080000">
                <a:tc>
                  <a:txBody>
                    <a:bodyPr/>
                    <a:lstStyle/>
                    <a:p>
                      <a:endParaRPr lang="en-CA"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dirty="0">
                          <a:solidFill>
                            <a:srgbClr val="00B050"/>
                          </a:solidFill>
                        </a:rPr>
                        <a:t>Known</a:t>
                      </a:r>
                      <a:r>
                        <a:rPr lang="en-CA" dirty="0"/>
                        <a:t> understanding of the risk and its impacts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CA" dirty="0">
                          <a:solidFill>
                            <a:srgbClr val="C00000"/>
                          </a:solidFill>
                        </a:rPr>
                        <a:t>Unknown </a:t>
                      </a:r>
                      <a:r>
                        <a:rPr lang="en-CA" dirty="0"/>
                        <a:t>understanding of the risk and its impacts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30180636"/>
                  </a:ext>
                </a:extLst>
              </a:tr>
              <a:tr h="1609642">
                <a:tc>
                  <a:txBody>
                    <a:bodyPr/>
                    <a:lstStyle/>
                    <a:p>
                      <a:r>
                        <a:rPr lang="en-CA" dirty="0"/>
                        <a:t>Identified/ </a:t>
                      </a:r>
                      <a:r>
                        <a:rPr lang="en-CA" dirty="0">
                          <a:solidFill>
                            <a:srgbClr val="00B050"/>
                          </a:solidFill>
                        </a:rPr>
                        <a:t>known</a:t>
                      </a:r>
                      <a:r>
                        <a:rPr lang="en-CA" dirty="0"/>
                        <a:t> risk</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CA" dirty="0">
                          <a:solidFill>
                            <a:srgbClr val="00B050"/>
                          </a:solidFill>
                        </a:rPr>
                        <a:t>Known known</a:t>
                      </a:r>
                    </a:p>
                    <a:p>
                      <a:r>
                        <a:rPr lang="en-CA" dirty="0">
                          <a:solidFill>
                            <a:schemeClr val="tx1"/>
                          </a:solidFill>
                        </a:rPr>
                        <a:t>Manage the risk</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dirty="0">
                          <a:solidFill>
                            <a:srgbClr val="C00000"/>
                          </a:solidFill>
                        </a:rPr>
                        <a:t>Unknown</a:t>
                      </a:r>
                      <a:r>
                        <a:rPr lang="en-CA" dirty="0">
                          <a:solidFill>
                            <a:srgbClr val="00B050"/>
                          </a:solidFill>
                        </a:rPr>
                        <a:t> known</a:t>
                      </a:r>
                      <a:r>
                        <a:rPr lang="en-CA" dirty="0"/>
                        <a:t> </a:t>
                      </a:r>
                      <a:r>
                        <a:rPr lang="en-CA" b="0" dirty="0">
                          <a:solidFill>
                            <a:schemeClr val="tx1"/>
                          </a:solidFill>
                        </a:rPr>
                        <a:t>Analyze to better understand the risk and plan for risk</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632699"/>
                  </a:ext>
                </a:extLst>
              </a:tr>
              <a:tr h="1513810">
                <a:tc>
                  <a:txBody>
                    <a:bodyPr/>
                    <a:lstStyle/>
                    <a:p>
                      <a:r>
                        <a:rPr lang="en-CA" dirty="0"/>
                        <a:t>Unidentified/</a:t>
                      </a:r>
                      <a:r>
                        <a:rPr lang="en-CA" dirty="0">
                          <a:solidFill>
                            <a:srgbClr val="C00000"/>
                          </a:solidFill>
                        </a:rPr>
                        <a:t>unknown</a:t>
                      </a:r>
                      <a:r>
                        <a:rPr lang="en-CA" dirty="0"/>
                        <a:t> risk</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CA" dirty="0">
                          <a:solidFill>
                            <a:srgbClr val="00B050"/>
                          </a:solidFill>
                        </a:rPr>
                        <a:t>Known </a:t>
                      </a:r>
                      <a:r>
                        <a:rPr lang="en-CA" dirty="0">
                          <a:solidFill>
                            <a:srgbClr val="C00000"/>
                          </a:solidFill>
                        </a:rPr>
                        <a:t>unknown</a:t>
                      </a:r>
                      <a:endParaRPr lang="en-CA" dirty="0">
                        <a:solidFill>
                          <a:srgbClr val="00B050"/>
                        </a:solidFill>
                      </a:endParaRPr>
                    </a:p>
                    <a:p>
                      <a:r>
                        <a:rPr lang="en-CA" dirty="0">
                          <a:solidFill>
                            <a:schemeClr val="tx1"/>
                          </a:solidFill>
                        </a:rPr>
                        <a:t>There is information available about this risk but we haven’t identified it for our project</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dirty="0">
                          <a:solidFill>
                            <a:srgbClr val="C00000"/>
                          </a:solidFill>
                        </a:rPr>
                        <a:t>Unknown unknown</a:t>
                      </a:r>
                    </a:p>
                    <a:p>
                      <a:r>
                        <a:rPr lang="en-CA" dirty="0">
                          <a:solidFill>
                            <a:schemeClr val="tx1"/>
                          </a:solidFill>
                        </a:rPr>
                        <a:t>Didn’t see it coming.  Research and discovery required.</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4945944"/>
                  </a:ext>
                </a:extLst>
              </a:tr>
            </a:tbl>
          </a:graphicData>
        </a:graphic>
      </p:graphicFrame>
      <p:sp>
        <p:nvSpPr>
          <p:cNvPr id="6" name="TextBox 5">
            <a:extLst>
              <a:ext uri="{FF2B5EF4-FFF2-40B4-BE49-F238E27FC236}">
                <a16:creationId xmlns:a16="http://schemas.microsoft.com/office/drawing/2014/main" id="{CC32C55B-0E70-799F-BDBB-26AFE6C80A6E}"/>
              </a:ext>
            </a:extLst>
          </p:cNvPr>
          <p:cNvSpPr txBox="1"/>
          <p:nvPr/>
        </p:nvSpPr>
        <p:spPr>
          <a:xfrm>
            <a:off x="571238" y="3324615"/>
            <a:ext cx="738664" cy="3502212"/>
          </a:xfrm>
          <a:prstGeom prst="rect">
            <a:avLst/>
          </a:prstGeom>
          <a:noFill/>
        </p:spPr>
        <p:txBody>
          <a:bodyPr vert="vert270" wrap="square" rtlCol="0">
            <a:spAutoFit/>
          </a:bodyPr>
          <a:lstStyle/>
          <a:p>
            <a:pPr algn="ctr"/>
            <a:r>
              <a:rPr lang="en-CA" dirty="0"/>
              <a:t>ARE  WE AWARE OF THE RISK? HAS IT BEEN IDENTIFIED?</a:t>
            </a:r>
          </a:p>
        </p:txBody>
      </p:sp>
      <p:sp>
        <p:nvSpPr>
          <p:cNvPr id="7" name="TextBox 6">
            <a:extLst>
              <a:ext uri="{FF2B5EF4-FFF2-40B4-BE49-F238E27FC236}">
                <a16:creationId xmlns:a16="http://schemas.microsoft.com/office/drawing/2014/main" id="{C323C72D-D1C0-5413-3CC5-6B38BDFB47DC}"/>
              </a:ext>
            </a:extLst>
          </p:cNvPr>
          <p:cNvSpPr txBox="1"/>
          <p:nvPr/>
        </p:nvSpPr>
        <p:spPr>
          <a:xfrm rot="5400000">
            <a:off x="4285462" y="-164811"/>
            <a:ext cx="738664" cy="4425876"/>
          </a:xfrm>
          <a:prstGeom prst="rect">
            <a:avLst/>
          </a:prstGeom>
          <a:noFill/>
        </p:spPr>
        <p:txBody>
          <a:bodyPr vert="vert270" wrap="square" rtlCol="0">
            <a:spAutoFit/>
          </a:bodyPr>
          <a:lstStyle/>
          <a:p>
            <a:pPr algn="ctr"/>
            <a:r>
              <a:rPr lang="en-CA" dirty="0"/>
              <a:t>DO WE HAVE A GOOD UNDERSTANDING OF THE RISK AND ITS IMPACTS?</a:t>
            </a:r>
          </a:p>
        </p:txBody>
      </p:sp>
      <p:sp>
        <p:nvSpPr>
          <p:cNvPr id="12" name="TextBox 11">
            <a:extLst>
              <a:ext uri="{FF2B5EF4-FFF2-40B4-BE49-F238E27FC236}">
                <a16:creationId xmlns:a16="http://schemas.microsoft.com/office/drawing/2014/main" id="{C2BD16B7-D588-1482-1E1C-22BDA4D40D67}"/>
              </a:ext>
            </a:extLst>
          </p:cNvPr>
          <p:cNvSpPr txBox="1"/>
          <p:nvPr/>
        </p:nvSpPr>
        <p:spPr>
          <a:xfrm>
            <a:off x="439531" y="2338431"/>
            <a:ext cx="1729409" cy="369332"/>
          </a:xfrm>
          <a:prstGeom prst="rect">
            <a:avLst/>
          </a:prstGeom>
          <a:noFill/>
        </p:spPr>
        <p:txBody>
          <a:bodyPr wrap="square" rtlCol="0">
            <a:spAutoFit/>
          </a:bodyPr>
          <a:lstStyle/>
          <a:p>
            <a:r>
              <a:rPr lang="en-CA" dirty="0"/>
              <a:t>“adjective noun”</a:t>
            </a:r>
          </a:p>
        </p:txBody>
      </p:sp>
      <p:sp>
        <p:nvSpPr>
          <p:cNvPr id="4" name="TextBox 3">
            <a:extLst>
              <a:ext uri="{FF2B5EF4-FFF2-40B4-BE49-F238E27FC236}">
                <a16:creationId xmlns:a16="http://schemas.microsoft.com/office/drawing/2014/main" id="{1D973416-9D30-49C2-8E17-50F6EC4C8515}"/>
              </a:ext>
            </a:extLst>
          </p:cNvPr>
          <p:cNvSpPr txBox="1"/>
          <p:nvPr/>
        </p:nvSpPr>
        <p:spPr>
          <a:xfrm>
            <a:off x="7207655" y="5174673"/>
            <a:ext cx="1735281" cy="1477328"/>
          </a:xfrm>
          <a:prstGeom prst="rect">
            <a:avLst/>
          </a:prstGeom>
          <a:noFill/>
        </p:spPr>
        <p:txBody>
          <a:bodyPr wrap="square" rtlCol="0">
            <a:spAutoFit/>
          </a:bodyPr>
          <a:lstStyle/>
          <a:p>
            <a:r>
              <a:rPr lang="en-CA" dirty="0"/>
              <a:t>Unknown unknown risks are sometimes called “pure risks”.</a:t>
            </a:r>
          </a:p>
        </p:txBody>
      </p:sp>
    </p:spTree>
    <p:extLst>
      <p:ext uri="{BB962C8B-B14F-4D97-AF65-F5344CB8AC3E}">
        <p14:creationId xmlns:p14="http://schemas.microsoft.com/office/powerpoint/2010/main" val="151010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3EF4A4B-ED79-C42C-3E5B-A37F2D97C525}"/>
              </a:ext>
            </a:extLst>
          </p:cNvPr>
          <p:cNvSpPr/>
          <p:nvPr/>
        </p:nvSpPr>
        <p:spPr>
          <a:xfrm>
            <a:off x="6864648" y="6197084"/>
            <a:ext cx="2265218" cy="6754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29DB2B0-6C2A-429E-99EC-007DBD8CD846}"/>
              </a:ext>
            </a:extLst>
          </p:cNvPr>
          <p:cNvSpPr>
            <a:spLocks noGrp="1"/>
          </p:cNvSpPr>
          <p:nvPr>
            <p:ph type="title"/>
          </p:nvPr>
        </p:nvSpPr>
        <p:spPr/>
        <p:txBody>
          <a:bodyPr/>
          <a:lstStyle/>
          <a:p>
            <a:r>
              <a:rPr lang="en-CA" dirty="0"/>
              <a:t>Known vs unknown risks</a:t>
            </a:r>
          </a:p>
        </p:txBody>
      </p:sp>
      <p:graphicFrame>
        <p:nvGraphicFramePr>
          <p:cNvPr id="3" name="Table 4">
            <a:extLst>
              <a:ext uri="{FF2B5EF4-FFF2-40B4-BE49-F238E27FC236}">
                <a16:creationId xmlns:a16="http://schemas.microsoft.com/office/drawing/2014/main" id="{7985C2EE-4BCC-4457-645A-CA17B94DED85}"/>
              </a:ext>
            </a:extLst>
          </p:cNvPr>
          <p:cNvGraphicFramePr>
            <a:graphicFrameLocks noGrp="1"/>
          </p:cNvGraphicFramePr>
          <p:nvPr/>
        </p:nvGraphicFramePr>
        <p:xfrm>
          <a:off x="1011784" y="2412517"/>
          <a:ext cx="6923781" cy="4203452"/>
        </p:xfrm>
        <a:graphic>
          <a:graphicData uri="http://schemas.openxmlformats.org/drawingml/2006/table">
            <a:tbl>
              <a:tblPr bandRow="1">
                <a:tableStyleId>{5C22544A-7EE6-4342-B048-85BDC9FD1C3A}</a:tableStyleId>
              </a:tblPr>
              <a:tblGrid>
                <a:gridCol w="1163781">
                  <a:extLst>
                    <a:ext uri="{9D8B030D-6E8A-4147-A177-3AD203B41FA5}">
                      <a16:colId xmlns:a16="http://schemas.microsoft.com/office/drawing/2014/main" val="323094114"/>
                    </a:ext>
                  </a:extLst>
                </a:gridCol>
                <a:gridCol w="2880000">
                  <a:extLst>
                    <a:ext uri="{9D8B030D-6E8A-4147-A177-3AD203B41FA5}">
                      <a16:colId xmlns:a16="http://schemas.microsoft.com/office/drawing/2014/main" val="2318969103"/>
                    </a:ext>
                  </a:extLst>
                </a:gridCol>
                <a:gridCol w="2880000">
                  <a:extLst>
                    <a:ext uri="{9D8B030D-6E8A-4147-A177-3AD203B41FA5}">
                      <a16:colId xmlns:a16="http://schemas.microsoft.com/office/drawing/2014/main" val="2869516331"/>
                    </a:ext>
                  </a:extLst>
                </a:gridCol>
              </a:tblGrid>
              <a:tr h="1080000">
                <a:tc>
                  <a:txBody>
                    <a:bodyPr/>
                    <a:lstStyle/>
                    <a:p>
                      <a:endParaRPr lang="en-CA"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dirty="0">
                          <a:solidFill>
                            <a:srgbClr val="00B050"/>
                          </a:solidFill>
                        </a:rPr>
                        <a:t>Known</a:t>
                      </a:r>
                      <a:r>
                        <a:rPr lang="en-CA" dirty="0"/>
                        <a:t> understanding of the risk and its impacts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CA" dirty="0">
                          <a:solidFill>
                            <a:srgbClr val="C00000"/>
                          </a:solidFill>
                        </a:rPr>
                        <a:t>Unknown </a:t>
                      </a:r>
                      <a:r>
                        <a:rPr lang="en-CA" dirty="0"/>
                        <a:t>understanding of the risk and its impacts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30180636"/>
                  </a:ext>
                </a:extLst>
              </a:tr>
              <a:tr h="1609642">
                <a:tc>
                  <a:txBody>
                    <a:bodyPr/>
                    <a:lstStyle/>
                    <a:p>
                      <a:r>
                        <a:rPr lang="en-CA" dirty="0"/>
                        <a:t>Identified/</a:t>
                      </a:r>
                      <a:r>
                        <a:rPr lang="en-CA" dirty="0">
                          <a:solidFill>
                            <a:srgbClr val="00B050"/>
                          </a:solidFill>
                        </a:rPr>
                        <a:t>known</a:t>
                      </a:r>
                      <a:r>
                        <a:rPr lang="en-CA" dirty="0"/>
                        <a:t> risk</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CA" dirty="0">
                          <a:solidFill>
                            <a:srgbClr val="00B050"/>
                          </a:solidFill>
                        </a:rPr>
                        <a:t>Known known</a:t>
                      </a:r>
                    </a:p>
                    <a:p>
                      <a:r>
                        <a:rPr lang="en-CA" dirty="0">
                          <a:solidFill>
                            <a:schemeClr val="tx1"/>
                          </a:solidFill>
                        </a:rPr>
                        <a:t>Manage the risk</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dirty="0">
                          <a:solidFill>
                            <a:srgbClr val="C00000"/>
                          </a:solidFill>
                        </a:rPr>
                        <a:t>Unknown</a:t>
                      </a:r>
                      <a:r>
                        <a:rPr lang="en-CA" dirty="0">
                          <a:solidFill>
                            <a:srgbClr val="00B050"/>
                          </a:solidFill>
                        </a:rPr>
                        <a:t> known</a:t>
                      </a:r>
                      <a:r>
                        <a:rPr lang="en-CA" dirty="0"/>
                        <a:t> </a:t>
                      </a:r>
                      <a:r>
                        <a:rPr lang="en-CA" b="0" dirty="0">
                          <a:solidFill>
                            <a:schemeClr val="tx1"/>
                          </a:solidFill>
                        </a:rPr>
                        <a:t>Analyze to better understand the risk and plan for risk</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632699"/>
                  </a:ext>
                </a:extLst>
              </a:tr>
              <a:tr h="1513810">
                <a:tc>
                  <a:txBody>
                    <a:bodyPr/>
                    <a:lstStyle/>
                    <a:p>
                      <a:r>
                        <a:rPr lang="en-CA" dirty="0"/>
                        <a:t>Unidentified/ </a:t>
                      </a:r>
                      <a:r>
                        <a:rPr lang="en-CA" dirty="0">
                          <a:solidFill>
                            <a:srgbClr val="C00000"/>
                          </a:solidFill>
                        </a:rPr>
                        <a:t>unknown</a:t>
                      </a:r>
                      <a:r>
                        <a:rPr lang="en-CA" dirty="0"/>
                        <a:t> risk</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CA" dirty="0">
                          <a:solidFill>
                            <a:srgbClr val="00B050"/>
                          </a:solidFill>
                        </a:rPr>
                        <a:t>Known </a:t>
                      </a:r>
                      <a:r>
                        <a:rPr lang="en-CA" dirty="0">
                          <a:solidFill>
                            <a:srgbClr val="C00000"/>
                          </a:solidFill>
                        </a:rPr>
                        <a:t>unknown</a:t>
                      </a:r>
                      <a:endParaRPr lang="en-CA" dirty="0">
                        <a:solidFill>
                          <a:srgbClr val="00B050"/>
                        </a:solidFill>
                      </a:endParaRPr>
                    </a:p>
                    <a:p>
                      <a:r>
                        <a:rPr lang="en-CA" dirty="0">
                          <a:solidFill>
                            <a:schemeClr val="tx1"/>
                          </a:solidFill>
                        </a:rPr>
                        <a:t>There is information available about this (type of) risk but we haven’t identified it for our project</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dirty="0">
                          <a:solidFill>
                            <a:srgbClr val="C00000"/>
                          </a:solidFill>
                        </a:rPr>
                        <a:t>Unknown unknown</a:t>
                      </a:r>
                    </a:p>
                    <a:p>
                      <a:r>
                        <a:rPr lang="en-CA" dirty="0">
                          <a:solidFill>
                            <a:schemeClr val="tx1"/>
                          </a:solidFill>
                        </a:rPr>
                        <a:t>Didn’t see it coming.  Research and discovery required.</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4945944"/>
                  </a:ext>
                </a:extLst>
              </a:tr>
            </a:tbl>
          </a:graphicData>
        </a:graphic>
      </p:graphicFrame>
      <p:sp>
        <p:nvSpPr>
          <p:cNvPr id="6" name="TextBox 5">
            <a:extLst>
              <a:ext uri="{FF2B5EF4-FFF2-40B4-BE49-F238E27FC236}">
                <a16:creationId xmlns:a16="http://schemas.microsoft.com/office/drawing/2014/main" id="{CC32C55B-0E70-799F-BDBB-26AFE6C80A6E}"/>
              </a:ext>
            </a:extLst>
          </p:cNvPr>
          <p:cNvSpPr txBox="1"/>
          <p:nvPr/>
        </p:nvSpPr>
        <p:spPr>
          <a:xfrm>
            <a:off x="211428" y="3368004"/>
            <a:ext cx="738664" cy="3502212"/>
          </a:xfrm>
          <a:prstGeom prst="rect">
            <a:avLst/>
          </a:prstGeom>
          <a:noFill/>
        </p:spPr>
        <p:txBody>
          <a:bodyPr vert="vert270" wrap="square" rtlCol="0">
            <a:spAutoFit/>
          </a:bodyPr>
          <a:lstStyle/>
          <a:p>
            <a:pPr algn="ctr"/>
            <a:r>
              <a:rPr lang="en-CA" dirty="0"/>
              <a:t>ARE  WE AWARE OF THE RISK? HAS IT BEEN IDENTIFIED?</a:t>
            </a:r>
          </a:p>
        </p:txBody>
      </p:sp>
      <p:sp>
        <p:nvSpPr>
          <p:cNvPr id="7" name="TextBox 6">
            <a:extLst>
              <a:ext uri="{FF2B5EF4-FFF2-40B4-BE49-F238E27FC236}">
                <a16:creationId xmlns:a16="http://schemas.microsoft.com/office/drawing/2014/main" id="{C323C72D-D1C0-5413-3CC5-6B38BDFB47DC}"/>
              </a:ext>
            </a:extLst>
          </p:cNvPr>
          <p:cNvSpPr txBox="1"/>
          <p:nvPr/>
        </p:nvSpPr>
        <p:spPr>
          <a:xfrm rot="5400000">
            <a:off x="4015658" y="-350574"/>
            <a:ext cx="738664" cy="4884181"/>
          </a:xfrm>
          <a:prstGeom prst="rect">
            <a:avLst/>
          </a:prstGeom>
          <a:noFill/>
        </p:spPr>
        <p:txBody>
          <a:bodyPr vert="vert270" wrap="square" rtlCol="0">
            <a:spAutoFit/>
          </a:bodyPr>
          <a:lstStyle/>
          <a:p>
            <a:pPr algn="ctr"/>
            <a:r>
              <a:rPr lang="en-CA" dirty="0"/>
              <a:t>DO WE HAVE A GOOD UNDERSTANDING OF THE RISK AND ITS IMPACTS/OUTCOMES?</a:t>
            </a:r>
          </a:p>
        </p:txBody>
      </p:sp>
      <p:pic>
        <p:nvPicPr>
          <p:cNvPr id="12" name="Graphic 11" descr="Crown with solid fill">
            <a:extLst>
              <a:ext uri="{FF2B5EF4-FFF2-40B4-BE49-F238E27FC236}">
                <a16:creationId xmlns:a16="http://schemas.microsoft.com/office/drawing/2014/main" id="{17CAA28E-F9EF-B9F0-D9A4-5B9089CAE4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0387" y="4310883"/>
            <a:ext cx="675410" cy="675410"/>
          </a:xfrm>
          <a:prstGeom prst="rect">
            <a:avLst/>
          </a:prstGeom>
        </p:spPr>
      </p:pic>
      <p:pic>
        <p:nvPicPr>
          <p:cNvPr id="2050" name="Picture 2" descr="Earthquakes: Tremors From Below | AMNH">
            <a:extLst>
              <a:ext uri="{FF2B5EF4-FFF2-40B4-BE49-F238E27FC236}">
                <a16:creationId xmlns:a16="http://schemas.microsoft.com/office/drawing/2014/main" id="{700F0E5E-63F9-0E5B-4227-A4E20D03B7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1426" y="4111078"/>
            <a:ext cx="1667078" cy="875216"/>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Airplane with solid fill">
            <a:extLst>
              <a:ext uri="{FF2B5EF4-FFF2-40B4-BE49-F238E27FC236}">
                <a16:creationId xmlns:a16="http://schemas.microsoft.com/office/drawing/2014/main" id="{003FB390-67A0-3A8D-60D8-D5027EF234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83498">
            <a:off x="4112826" y="4872599"/>
            <a:ext cx="919399" cy="919399"/>
          </a:xfrm>
          <a:prstGeom prst="rect">
            <a:avLst/>
          </a:prstGeom>
        </p:spPr>
      </p:pic>
      <p:pic>
        <p:nvPicPr>
          <p:cNvPr id="2052" name="Picture 4" descr="The Story Behind TIME's Original 9/11 Cover | Time">
            <a:extLst>
              <a:ext uri="{FF2B5EF4-FFF2-40B4-BE49-F238E27FC236}">
                <a16:creationId xmlns:a16="http://schemas.microsoft.com/office/drawing/2014/main" id="{9619207A-0432-F330-09CD-1CD1724CE2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4109" y="5161502"/>
            <a:ext cx="1028606" cy="1373242"/>
          </a:xfrm>
          <a:prstGeom prst="rect">
            <a:avLst/>
          </a:prstGeom>
          <a:noFill/>
          <a:extLst>
            <a:ext uri="{909E8E84-426E-40DD-AFC4-6F175D3DCCD1}">
              <a14:hiddenFill xmlns:a14="http://schemas.microsoft.com/office/drawing/2010/main">
                <a:solidFill>
                  <a:srgbClr val="FFFFFF"/>
                </a:solidFill>
              </a14:hiddenFill>
            </a:ext>
          </a:extLst>
        </p:spPr>
      </p:pic>
      <p:sp>
        <p:nvSpPr>
          <p:cNvPr id="19" name="&quot;Not Allowed&quot; Symbol 18">
            <a:extLst>
              <a:ext uri="{FF2B5EF4-FFF2-40B4-BE49-F238E27FC236}">
                <a16:creationId xmlns:a16="http://schemas.microsoft.com/office/drawing/2014/main" id="{F917805D-6C68-69B4-3246-87EA441521B4}"/>
              </a:ext>
            </a:extLst>
          </p:cNvPr>
          <p:cNvSpPr/>
          <p:nvPr/>
        </p:nvSpPr>
        <p:spPr>
          <a:xfrm rot="515869">
            <a:off x="4275896" y="5135584"/>
            <a:ext cx="472939" cy="472939"/>
          </a:xfrm>
          <a:prstGeom prst="noSmoking">
            <a:avLst>
              <a:gd name="adj" fmla="val 372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3496611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Emergent risks and project resilience</a:t>
            </a:r>
          </a:p>
        </p:txBody>
      </p:sp>
      <p:sp>
        <p:nvSpPr>
          <p:cNvPr id="3" name="Content Placeholder 2"/>
          <p:cNvSpPr>
            <a:spLocks noGrp="1"/>
          </p:cNvSpPr>
          <p:nvPr>
            <p:ph idx="1"/>
          </p:nvPr>
        </p:nvSpPr>
        <p:spPr>
          <a:xfrm>
            <a:off x="581192" y="1847329"/>
            <a:ext cx="7285153" cy="4615709"/>
          </a:xfrm>
        </p:spPr>
        <p:txBody>
          <a:bodyPr anchor="t">
            <a:normAutofit/>
          </a:bodyPr>
          <a:lstStyle/>
          <a:p>
            <a:r>
              <a:rPr lang="en-CA" dirty="0"/>
              <a:t>There are actually two types of unknown unknown </a:t>
            </a:r>
            <a:br>
              <a:rPr lang="en-CA" dirty="0"/>
            </a:br>
            <a:r>
              <a:rPr lang="en-CA" dirty="0"/>
              <a:t>risks.  The first is “unknown-</a:t>
            </a:r>
            <a:r>
              <a:rPr lang="en-CA" b="1" dirty="0"/>
              <a:t>but-knowable</a:t>
            </a:r>
            <a:r>
              <a:rPr lang="en-CA" dirty="0"/>
              <a:t> unknowns” and the second “</a:t>
            </a:r>
            <a:r>
              <a:rPr lang="en-CA" b="1" dirty="0"/>
              <a:t>unknown-and-unknowable</a:t>
            </a:r>
            <a:r>
              <a:rPr lang="en-CA" dirty="0"/>
              <a:t> unknowns”</a:t>
            </a:r>
          </a:p>
          <a:p>
            <a:r>
              <a:rPr lang="en-CA" dirty="0"/>
              <a:t>The former we could uncover through research and a discovery process but the latter we never discover until they occur, and the latter is more of a true </a:t>
            </a:r>
            <a:r>
              <a:rPr lang="en-CA" b="1" dirty="0"/>
              <a:t>emergent risk</a:t>
            </a:r>
          </a:p>
          <a:p>
            <a:r>
              <a:rPr lang="en-CA" dirty="0"/>
              <a:t>But we can take steps to make our project more resilient to “</a:t>
            </a:r>
            <a:r>
              <a:rPr lang="en-CA" b="1" dirty="0"/>
              <a:t>unknown-and-unknowable</a:t>
            </a:r>
            <a:r>
              <a:rPr lang="en-CA" dirty="0"/>
              <a:t> unknowns”, for example:</a:t>
            </a:r>
          </a:p>
          <a:p>
            <a:pPr lvl="1"/>
            <a:r>
              <a:rPr lang="en-CA" dirty="0"/>
              <a:t>We can use flexible project processes </a:t>
            </a:r>
            <a:br>
              <a:rPr lang="en-CA" dirty="0"/>
            </a:br>
            <a:r>
              <a:rPr lang="en-CA" dirty="0"/>
              <a:t>that can better deal with emergent risks</a:t>
            </a:r>
          </a:p>
          <a:p>
            <a:pPr lvl="1"/>
            <a:r>
              <a:rPr lang="en-CA" dirty="0"/>
              <a:t>We can identify emergent risks sooner </a:t>
            </a:r>
            <a:br>
              <a:rPr lang="en-CA" dirty="0"/>
            </a:br>
            <a:r>
              <a:rPr lang="en-CA" dirty="0"/>
              <a:t>if we actively look for them</a:t>
            </a:r>
          </a:p>
        </p:txBody>
      </p:sp>
      <p:pic>
        <p:nvPicPr>
          <p:cNvPr id="1026" name="Picture 2" descr="Question Mark, Mystery, Hoodie, Enig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864" y="4928289"/>
            <a:ext cx="1916481" cy="127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068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Tailoring and project risk management</a:t>
            </a:r>
          </a:p>
        </p:txBody>
      </p:sp>
      <p:sp>
        <p:nvSpPr>
          <p:cNvPr id="3" name="Content Placeholder 2"/>
          <p:cNvSpPr>
            <a:spLocks noGrp="1"/>
          </p:cNvSpPr>
          <p:nvPr>
            <p:ph idx="1"/>
          </p:nvPr>
        </p:nvSpPr>
        <p:spPr>
          <a:xfrm>
            <a:off x="581192" y="1985115"/>
            <a:ext cx="7989752" cy="4615709"/>
          </a:xfrm>
        </p:spPr>
        <p:txBody>
          <a:bodyPr anchor="t">
            <a:normAutofit/>
          </a:bodyPr>
          <a:lstStyle/>
          <a:p>
            <a:pPr marL="0" indent="0">
              <a:buNone/>
            </a:pPr>
            <a:r>
              <a:rPr lang="en-CA" dirty="0"/>
              <a:t>There are multiple factors that affect how we choose to execute project risk management:</a:t>
            </a:r>
          </a:p>
          <a:p>
            <a:r>
              <a:rPr lang="en-CA" dirty="0"/>
              <a:t>The </a:t>
            </a:r>
            <a:r>
              <a:rPr lang="en-CA" b="1" dirty="0"/>
              <a:t>complexity</a:t>
            </a:r>
            <a:r>
              <a:rPr lang="en-CA" dirty="0"/>
              <a:t> of the project</a:t>
            </a:r>
          </a:p>
          <a:p>
            <a:r>
              <a:rPr lang="en-CA" dirty="0"/>
              <a:t>The strategic </a:t>
            </a:r>
            <a:r>
              <a:rPr lang="en-CA" b="1" dirty="0"/>
              <a:t>importance</a:t>
            </a:r>
            <a:r>
              <a:rPr lang="en-CA" dirty="0"/>
              <a:t> of the project</a:t>
            </a:r>
          </a:p>
          <a:p>
            <a:r>
              <a:rPr lang="en-CA" dirty="0"/>
              <a:t>The organizations </a:t>
            </a:r>
            <a:r>
              <a:rPr lang="en-CA" b="1" dirty="0"/>
              <a:t>tolerance</a:t>
            </a:r>
            <a:r>
              <a:rPr lang="en-CA" dirty="0"/>
              <a:t> on the particular project</a:t>
            </a:r>
          </a:p>
          <a:p>
            <a:r>
              <a:rPr lang="en-CA" dirty="0"/>
              <a:t>The size of the budget, effort, and resources used on the project</a:t>
            </a:r>
          </a:p>
          <a:p>
            <a:r>
              <a:rPr lang="en-CA" dirty="0"/>
              <a:t>Is the project an </a:t>
            </a:r>
            <a:r>
              <a:rPr lang="en-CA" b="1" dirty="0"/>
              <a:t>agile or predictive </a:t>
            </a:r>
            <a:r>
              <a:rPr lang="en-CA" dirty="0"/>
              <a:t>approach</a:t>
            </a:r>
            <a:br>
              <a:rPr lang="en-CA" dirty="0"/>
            </a:br>
            <a:endParaRPr lang="en-CA" dirty="0"/>
          </a:p>
          <a:p>
            <a:pPr marL="0" indent="0">
              <a:buNone/>
            </a:pPr>
            <a:r>
              <a:rPr lang="en-CA" dirty="0"/>
              <a:t>For a small, low budget project with a low importance score, our risk plan could be written on one page or less.</a:t>
            </a:r>
          </a:p>
        </p:txBody>
      </p:sp>
    </p:spTree>
    <p:extLst>
      <p:ext uri="{BB962C8B-B14F-4D97-AF65-F5344CB8AC3E}">
        <p14:creationId xmlns:p14="http://schemas.microsoft.com/office/powerpoint/2010/main" val="4090442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5664-DDDE-4FAC-BA43-48B30B9A214F}"/>
              </a:ext>
            </a:extLst>
          </p:cNvPr>
          <p:cNvSpPr>
            <a:spLocks noGrp="1"/>
          </p:cNvSpPr>
          <p:nvPr>
            <p:ph type="title"/>
          </p:nvPr>
        </p:nvSpPr>
        <p:spPr/>
        <p:txBody>
          <a:bodyPr/>
          <a:lstStyle/>
          <a:p>
            <a:r>
              <a:rPr lang="en-CA" dirty="0"/>
              <a:t>Homework and evaluations</a:t>
            </a:r>
          </a:p>
        </p:txBody>
      </p:sp>
      <p:sp>
        <p:nvSpPr>
          <p:cNvPr id="3" name="Content Placeholder 2">
            <a:extLst>
              <a:ext uri="{FF2B5EF4-FFF2-40B4-BE49-F238E27FC236}">
                <a16:creationId xmlns:a16="http://schemas.microsoft.com/office/drawing/2014/main" id="{3FBAD6D7-6FB9-4290-AEF3-E5549DC14E52}"/>
              </a:ext>
            </a:extLst>
          </p:cNvPr>
          <p:cNvSpPr>
            <a:spLocks noGrp="1"/>
          </p:cNvSpPr>
          <p:nvPr>
            <p:ph idx="1"/>
          </p:nvPr>
        </p:nvSpPr>
        <p:spPr/>
        <p:txBody>
          <a:bodyPr>
            <a:normAutofit/>
          </a:bodyPr>
          <a:lstStyle/>
          <a:p>
            <a:r>
              <a:rPr lang="en-CA" dirty="0"/>
              <a:t>M1 and upcoming M2 readings per Course at a Glance summary (i.e., readings from Kerzner, PMBOK, Newton)</a:t>
            </a:r>
          </a:p>
          <a:p>
            <a:r>
              <a:rPr lang="en-CA" dirty="0"/>
              <a:t>Assignments and quizzes, check the Course at a Glance and  FOL/Content/Course Assignments &amp; FOL/Evaluations/Quizzes </a:t>
            </a:r>
          </a:p>
        </p:txBody>
      </p:sp>
    </p:spTree>
    <p:extLst>
      <p:ext uri="{BB962C8B-B14F-4D97-AF65-F5344CB8AC3E}">
        <p14:creationId xmlns:p14="http://schemas.microsoft.com/office/powerpoint/2010/main" val="205405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agenda</a:t>
            </a:r>
          </a:p>
        </p:txBody>
      </p:sp>
      <p:sp>
        <p:nvSpPr>
          <p:cNvPr id="3" name="Content Placeholder 2"/>
          <p:cNvSpPr>
            <a:spLocks noGrp="1"/>
          </p:cNvSpPr>
          <p:nvPr>
            <p:ph idx="1"/>
          </p:nvPr>
        </p:nvSpPr>
        <p:spPr/>
        <p:txBody>
          <a:bodyPr/>
          <a:lstStyle/>
          <a:p>
            <a:r>
              <a:rPr lang="en-CA" dirty="0"/>
              <a:t>Course overview</a:t>
            </a:r>
          </a:p>
          <a:p>
            <a:r>
              <a:rPr lang="en-CA" dirty="0"/>
              <a:t>Required resources</a:t>
            </a:r>
          </a:p>
          <a:p>
            <a:r>
              <a:rPr lang="en-CA" dirty="0"/>
              <a:t>Definition of risk</a:t>
            </a:r>
          </a:p>
          <a:p>
            <a:r>
              <a:rPr lang="en-CA" dirty="0"/>
              <a:t>Overview of risk management</a:t>
            </a:r>
          </a:p>
          <a:p>
            <a:r>
              <a:rPr lang="en-CA" dirty="0"/>
              <a:t>Homework</a:t>
            </a:r>
          </a:p>
          <a:p>
            <a:pPr marL="0" indent="0">
              <a:buNone/>
            </a:pPr>
            <a:endParaRPr lang="en-CA" dirty="0"/>
          </a:p>
        </p:txBody>
      </p:sp>
    </p:spTree>
    <p:extLst>
      <p:ext uri="{BB962C8B-B14F-4D97-AF65-F5344CB8AC3E}">
        <p14:creationId xmlns:p14="http://schemas.microsoft.com/office/powerpoint/2010/main" val="244079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Course learning objectives</a:t>
            </a:r>
          </a:p>
        </p:txBody>
      </p:sp>
      <p:sp>
        <p:nvSpPr>
          <p:cNvPr id="3" name="Content Placeholder 2"/>
          <p:cNvSpPr>
            <a:spLocks noGrp="1"/>
          </p:cNvSpPr>
          <p:nvPr>
            <p:ph idx="1"/>
          </p:nvPr>
        </p:nvSpPr>
        <p:spPr>
          <a:xfrm>
            <a:off x="460610" y="2059912"/>
            <a:ext cx="6603381" cy="3727939"/>
          </a:xfrm>
        </p:spPr>
        <p:txBody>
          <a:bodyPr>
            <a:normAutofit/>
          </a:bodyPr>
          <a:lstStyle/>
          <a:p>
            <a:pPr marL="0" indent="0">
              <a:buNone/>
            </a:pPr>
            <a:r>
              <a:rPr lang="en-CA" b="1" dirty="0"/>
              <a:t>First half of course:</a:t>
            </a:r>
          </a:p>
          <a:p>
            <a:pPr marL="0" indent="0">
              <a:buNone/>
            </a:pPr>
            <a:r>
              <a:rPr lang="en-CA" b="1" dirty="0"/>
              <a:t>RISK Management</a:t>
            </a:r>
          </a:p>
          <a:p>
            <a:r>
              <a:rPr lang="en-CA" dirty="0"/>
              <a:t>Develop a comprehensive risk management plan</a:t>
            </a:r>
          </a:p>
          <a:p>
            <a:r>
              <a:rPr lang="en-CA" dirty="0"/>
              <a:t>Apply both qualitative and quantitative risk analysis</a:t>
            </a:r>
          </a:p>
          <a:p>
            <a:r>
              <a:rPr lang="en-CA" dirty="0"/>
              <a:t>Identify risk triggers; develop and analyze the probability and impact matrix</a:t>
            </a:r>
          </a:p>
          <a:p>
            <a:r>
              <a:rPr lang="en-CA" dirty="0"/>
              <a:t>Develop and implement various risk response strategies and contingency plans</a:t>
            </a:r>
          </a:p>
        </p:txBody>
      </p:sp>
    </p:spTree>
    <p:extLst>
      <p:ext uri="{BB962C8B-B14F-4D97-AF65-F5344CB8AC3E}">
        <p14:creationId xmlns:p14="http://schemas.microsoft.com/office/powerpoint/2010/main" val="226276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Course learning objectives</a:t>
            </a:r>
          </a:p>
        </p:txBody>
      </p:sp>
      <p:sp>
        <p:nvSpPr>
          <p:cNvPr id="3" name="Content Placeholder 2"/>
          <p:cNvSpPr>
            <a:spLocks noGrp="1"/>
          </p:cNvSpPr>
          <p:nvPr>
            <p:ph idx="1"/>
          </p:nvPr>
        </p:nvSpPr>
        <p:spPr>
          <a:xfrm>
            <a:off x="470659" y="1868993"/>
            <a:ext cx="8100285" cy="4682532"/>
          </a:xfrm>
        </p:spPr>
        <p:txBody>
          <a:bodyPr>
            <a:normAutofit/>
          </a:bodyPr>
          <a:lstStyle/>
          <a:p>
            <a:pPr marL="0" indent="0">
              <a:buNone/>
            </a:pPr>
            <a:r>
              <a:rPr lang="en-CA" b="1" dirty="0"/>
              <a:t>Second half of course:</a:t>
            </a:r>
          </a:p>
          <a:p>
            <a:pPr marL="0" indent="0">
              <a:buNone/>
            </a:pPr>
            <a:r>
              <a:rPr lang="en-CA" b="1" dirty="0"/>
              <a:t>QUALITY Management</a:t>
            </a:r>
          </a:p>
          <a:p>
            <a:r>
              <a:rPr lang="en-CA" dirty="0"/>
              <a:t>Create, manage and communicate a project quality plan</a:t>
            </a:r>
          </a:p>
          <a:p>
            <a:r>
              <a:rPr lang="en-CA" dirty="0"/>
              <a:t>Apply a variety of acknowledged quality management systems and methods</a:t>
            </a:r>
          </a:p>
          <a:p>
            <a:r>
              <a:rPr lang="en-CA" dirty="0"/>
              <a:t>Implement and control quality functions within a project while balancing the triple constraints, or other constraints such as resources.</a:t>
            </a:r>
          </a:p>
          <a:p>
            <a:r>
              <a:rPr lang="en-CA" dirty="0"/>
              <a:t>Select appropriate project quality control using tools such as control charts, histograms, Six sigma and cause and effect diagrams.</a:t>
            </a:r>
          </a:p>
        </p:txBody>
      </p:sp>
    </p:spTree>
    <p:extLst>
      <p:ext uri="{BB962C8B-B14F-4D97-AF65-F5344CB8AC3E}">
        <p14:creationId xmlns:p14="http://schemas.microsoft.com/office/powerpoint/2010/main" val="2399250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Course-at-a-glance</a:t>
            </a:r>
          </a:p>
        </p:txBody>
      </p:sp>
      <p:sp>
        <p:nvSpPr>
          <p:cNvPr id="3" name="Content Placeholder 2"/>
          <p:cNvSpPr>
            <a:spLocks noGrp="1"/>
          </p:cNvSpPr>
          <p:nvPr>
            <p:ph idx="1"/>
          </p:nvPr>
        </p:nvSpPr>
        <p:spPr>
          <a:xfrm>
            <a:off x="459272" y="1755432"/>
            <a:ext cx="7989752" cy="1459742"/>
          </a:xfrm>
        </p:spPr>
        <p:txBody>
          <a:bodyPr/>
          <a:lstStyle/>
          <a:p>
            <a:r>
              <a:rPr lang="en-CA" dirty="0"/>
              <a:t>On FOL under Content, go to </a:t>
            </a:r>
            <a:r>
              <a:rPr lang="en-CA" i="1" dirty="0"/>
              <a:t>Getting Started and Resources</a:t>
            </a:r>
          </a:p>
          <a:p>
            <a:r>
              <a:rPr lang="en-CA" dirty="0"/>
              <a:t>The course-at-a-glance includes an overview of modules, readings and evaluations -- see the version on FOL for recent updates</a:t>
            </a:r>
          </a:p>
        </p:txBody>
      </p:sp>
      <p:pic>
        <p:nvPicPr>
          <p:cNvPr id="6" name="Picture 5">
            <a:extLst>
              <a:ext uri="{FF2B5EF4-FFF2-40B4-BE49-F238E27FC236}">
                <a16:creationId xmlns:a16="http://schemas.microsoft.com/office/drawing/2014/main" id="{6756D37E-369A-4127-AF1B-09F8740D7711}"/>
              </a:ext>
            </a:extLst>
          </p:cNvPr>
          <p:cNvPicPr>
            <a:picLocks noChangeAspect="1"/>
          </p:cNvPicPr>
          <p:nvPr/>
        </p:nvPicPr>
        <p:blipFill>
          <a:blip r:embed="rId2"/>
          <a:stretch>
            <a:fillRect/>
          </a:stretch>
        </p:blipFill>
        <p:spPr>
          <a:xfrm>
            <a:off x="1047565" y="3215174"/>
            <a:ext cx="6321671" cy="2876187"/>
          </a:xfrm>
          <a:prstGeom prst="rect">
            <a:avLst/>
          </a:prstGeom>
        </p:spPr>
      </p:pic>
    </p:spTree>
    <p:extLst>
      <p:ext uri="{BB962C8B-B14F-4D97-AF65-F5344CB8AC3E}">
        <p14:creationId xmlns:p14="http://schemas.microsoft.com/office/powerpoint/2010/main" val="24513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Required resources</a:t>
            </a:r>
          </a:p>
        </p:txBody>
      </p:sp>
      <p:sp>
        <p:nvSpPr>
          <p:cNvPr id="3" name="Content Placeholder 2"/>
          <p:cNvSpPr>
            <a:spLocks noGrp="1"/>
          </p:cNvSpPr>
          <p:nvPr>
            <p:ph idx="1"/>
          </p:nvPr>
        </p:nvSpPr>
        <p:spPr>
          <a:xfrm>
            <a:off x="381837" y="1999622"/>
            <a:ext cx="8500905" cy="4858377"/>
          </a:xfrm>
        </p:spPr>
        <p:txBody>
          <a:bodyPr>
            <a:normAutofit/>
          </a:bodyPr>
          <a:lstStyle/>
          <a:p>
            <a:r>
              <a:rPr lang="en-CA" dirty="0"/>
              <a:t>Risk Textbook: Managing Project Risks: Project Skills </a:t>
            </a:r>
            <a:r>
              <a:rPr lang="en-US" u="sng" dirty="0"/>
              <a:t>https://</a:t>
            </a:r>
            <a:r>
              <a:rPr lang="en-US" u="sng" dirty="0">
                <a:hlinkClick r:id="rId2" action="ppaction://hlinkfile"/>
              </a:rPr>
              <a:t>free-management-ebooks.tradepub.com/free/w_frec48/prgm.cgi?a=1</a:t>
            </a:r>
            <a:r>
              <a:rPr lang="en-US" dirty="0"/>
              <a:t>  </a:t>
            </a:r>
            <a:r>
              <a:rPr lang="en-CA" dirty="0"/>
              <a:t>and a few pages from Governance of Project (by Newton and </a:t>
            </a:r>
            <a:r>
              <a:rPr lang="en-CA" dirty="0" err="1"/>
              <a:t>Bristoll</a:t>
            </a:r>
            <a:r>
              <a:rPr lang="en-CA" dirty="0"/>
              <a:t>) (Sign up online – the pdf link will be sent by email)</a:t>
            </a:r>
          </a:p>
          <a:p>
            <a:r>
              <a:rPr lang="en-CA" dirty="0"/>
              <a:t>Risk, AON Risk Solutions, 2011. </a:t>
            </a:r>
            <a:r>
              <a:rPr lang="en-CA" dirty="0">
                <a:hlinkClick r:id="rId3"/>
              </a:rPr>
              <a:t>http://www.aon.com/hongkong/about-aon/attachments/project-governance-risk-guide.pdf </a:t>
            </a:r>
            <a:r>
              <a:rPr lang="en-US" sz="2400" dirty="0"/>
              <a:t>- </a:t>
            </a:r>
            <a:r>
              <a:rPr lang="en-CA" sz="2400" dirty="0"/>
              <a:t>only a few</a:t>
            </a:r>
            <a:r>
              <a:rPr lang="en-US" sz="2400" dirty="0"/>
              <a:t> pages on Project Risk Governance will be used from this </a:t>
            </a:r>
            <a:r>
              <a:rPr lang="en-US" sz="2400" dirty="0" err="1"/>
              <a:t>ebook</a:t>
            </a:r>
            <a:endParaRPr lang="en-CA" dirty="0"/>
          </a:p>
          <a:p>
            <a:r>
              <a:rPr lang="en-CA" dirty="0"/>
              <a:t>Quality Textbook: Project Quality Management: Why, What and How by Kenneth H. Rose, PMP </a:t>
            </a:r>
            <a:r>
              <a:rPr lang="en-CA" dirty="0">
                <a:hlinkClick r:id="rId4"/>
              </a:rPr>
              <a:t>http://www.azkhan.de/documents/Project%20Quality%20Management%20-%20Why,%20What%20And%20How.pdf</a:t>
            </a:r>
            <a:endParaRPr lang="en-CA" dirty="0"/>
          </a:p>
          <a:p>
            <a:endParaRPr lang="en-CA" dirty="0"/>
          </a:p>
        </p:txBody>
      </p:sp>
    </p:spTree>
    <p:extLst>
      <p:ext uri="{BB962C8B-B14F-4D97-AF65-F5344CB8AC3E}">
        <p14:creationId xmlns:p14="http://schemas.microsoft.com/office/powerpoint/2010/main" val="36649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Required resources</a:t>
            </a:r>
          </a:p>
        </p:txBody>
      </p:sp>
      <p:sp>
        <p:nvSpPr>
          <p:cNvPr id="3" name="Content Placeholder 2"/>
          <p:cNvSpPr>
            <a:spLocks noGrp="1"/>
          </p:cNvSpPr>
          <p:nvPr>
            <p:ph idx="1"/>
          </p:nvPr>
        </p:nvSpPr>
        <p:spPr>
          <a:xfrm>
            <a:off x="381837" y="1999623"/>
            <a:ext cx="8500905" cy="4049486"/>
          </a:xfrm>
        </p:spPr>
        <p:txBody>
          <a:bodyPr>
            <a:normAutofit/>
          </a:bodyPr>
          <a:lstStyle/>
          <a:p>
            <a:r>
              <a:rPr lang="en-CA" dirty="0"/>
              <a:t>Resources for this course also used in other courses:</a:t>
            </a:r>
          </a:p>
          <a:p>
            <a:pPr lvl="1"/>
            <a:r>
              <a:rPr lang="en-CA" sz="1800" dirty="0"/>
              <a:t>Project Management: A Systems Approach to Planning, Scheduling and Controlling, 12th Edition Author: Harold Kerzner, PhD (or 11</a:t>
            </a:r>
            <a:r>
              <a:rPr lang="en-CA" sz="1800" baseline="30000" dirty="0"/>
              <a:t>th</a:t>
            </a:r>
            <a:r>
              <a:rPr lang="en-CA" sz="1800" dirty="0"/>
              <a:t> Edition)</a:t>
            </a:r>
          </a:p>
          <a:p>
            <a:pPr lvl="1"/>
            <a:r>
              <a:rPr lang="en-CA" sz="1800" dirty="0"/>
              <a:t>A Guide to the Project Management Body of Knowledge (PMBOK), 6th Edition Project Management Institute</a:t>
            </a:r>
          </a:p>
          <a:p>
            <a:r>
              <a:rPr lang="en-CA" dirty="0"/>
              <a:t>Module slides (PowerPoint)</a:t>
            </a:r>
          </a:p>
          <a:p>
            <a:endParaRPr lang="en-CA" dirty="0"/>
          </a:p>
        </p:txBody>
      </p:sp>
    </p:spTree>
    <p:extLst>
      <p:ext uri="{BB962C8B-B14F-4D97-AF65-F5344CB8AC3E}">
        <p14:creationId xmlns:p14="http://schemas.microsoft.com/office/powerpoint/2010/main" val="94997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evaluations</a:t>
            </a:r>
          </a:p>
        </p:txBody>
      </p:sp>
      <p:sp>
        <p:nvSpPr>
          <p:cNvPr id="3" name="Content Placeholder 2"/>
          <p:cNvSpPr>
            <a:spLocks noGrp="1"/>
          </p:cNvSpPr>
          <p:nvPr>
            <p:ph idx="1"/>
          </p:nvPr>
        </p:nvSpPr>
        <p:spPr>
          <a:xfrm>
            <a:off x="581192" y="1929284"/>
            <a:ext cx="4131485" cy="4803111"/>
          </a:xfrm>
        </p:spPr>
        <p:txBody>
          <a:bodyPr>
            <a:normAutofit/>
          </a:bodyPr>
          <a:lstStyle/>
          <a:p>
            <a:r>
              <a:rPr lang="en-CA" dirty="0"/>
              <a:t>FOL quizzes</a:t>
            </a:r>
          </a:p>
          <a:p>
            <a:r>
              <a:rPr lang="en-CA" dirty="0"/>
              <a:t>Individual assignments</a:t>
            </a:r>
          </a:p>
          <a:p>
            <a:r>
              <a:rPr lang="en-CA" dirty="0"/>
              <a:t>Group Risk Management Project</a:t>
            </a:r>
          </a:p>
          <a:p>
            <a:r>
              <a:rPr lang="en-CA" dirty="0"/>
              <a:t>Risk Management Exam</a:t>
            </a:r>
          </a:p>
          <a:p>
            <a:r>
              <a:rPr lang="en-CA" dirty="0"/>
              <a:t>Group Quality Management Project</a:t>
            </a:r>
          </a:p>
          <a:p>
            <a:r>
              <a:rPr lang="en-CA" dirty="0"/>
              <a:t>Quality Management Exam</a:t>
            </a:r>
          </a:p>
          <a:p>
            <a:endParaRPr lang="en-CA" dirty="0"/>
          </a:p>
          <a:p>
            <a:pPr marL="0" indent="0">
              <a:buNone/>
            </a:pPr>
            <a:r>
              <a:rPr lang="en-CA" dirty="0"/>
              <a:t>See FOL </a:t>
            </a:r>
            <a:r>
              <a:rPr lang="en-CA" i="1" dirty="0"/>
              <a:t>Grades</a:t>
            </a:r>
            <a:r>
              <a:rPr lang="en-CA" dirty="0"/>
              <a:t> for details.</a:t>
            </a:r>
          </a:p>
        </p:txBody>
      </p:sp>
      <p:sp>
        <p:nvSpPr>
          <p:cNvPr id="4" name="Content Placeholder 2"/>
          <p:cNvSpPr txBox="1">
            <a:spLocks/>
          </p:cNvSpPr>
          <p:nvPr/>
        </p:nvSpPr>
        <p:spPr>
          <a:xfrm>
            <a:off x="4712677" y="2000305"/>
            <a:ext cx="3995176" cy="422030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You must hand in the assignments by the scheduled time. Only prearranged exceptional circumstances will be considered for extensions.</a:t>
            </a:r>
          </a:p>
          <a:p>
            <a:r>
              <a:rPr lang="en-CA" b="1" dirty="0"/>
              <a:t>Late assignments will be graded as a zero, </a:t>
            </a:r>
            <a:r>
              <a:rPr lang="en-CA" dirty="0"/>
              <a:t>unless the assignment is worth 10% of the course or more, where it will be deducted </a:t>
            </a:r>
            <a:r>
              <a:rPr lang="en-CA" b="1" dirty="0">
                <a:solidFill>
                  <a:srgbClr val="FF0000"/>
                </a:solidFill>
              </a:rPr>
              <a:t>20% per day</a:t>
            </a:r>
            <a:r>
              <a:rPr lang="en-CA" dirty="0"/>
              <a:t>.</a:t>
            </a:r>
          </a:p>
          <a:p>
            <a:endParaRPr lang="en-CA" dirty="0"/>
          </a:p>
        </p:txBody>
      </p:sp>
    </p:spTree>
    <p:extLst>
      <p:ext uri="{BB962C8B-B14F-4D97-AF65-F5344CB8AC3E}">
        <p14:creationId xmlns:p14="http://schemas.microsoft.com/office/powerpoint/2010/main" val="5178500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solidFill>
          <a:schemeClr val="bg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1987</TotalTime>
  <Words>2276</Words>
  <Application>Microsoft Office PowerPoint</Application>
  <PresentationFormat>On-screen Show (4:3)</PresentationFormat>
  <Paragraphs>210</Paragraphs>
  <Slides>27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Gill Sans MT</vt:lpstr>
      <vt:lpstr>Wingdings 2</vt:lpstr>
      <vt:lpstr>Dividend</vt:lpstr>
      <vt:lpstr>Module 1 </vt:lpstr>
      <vt:lpstr>Your professor</vt:lpstr>
      <vt:lpstr>Module agenda</vt:lpstr>
      <vt:lpstr>Course learning objectives</vt:lpstr>
      <vt:lpstr>Course learning objectives</vt:lpstr>
      <vt:lpstr>Course-at-a-glance</vt:lpstr>
      <vt:lpstr>Required resources</vt:lpstr>
      <vt:lpstr>Required resources</vt:lpstr>
      <vt:lpstr>evaluations</vt:lpstr>
      <vt:lpstr>Academic offense policy</vt:lpstr>
      <vt:lpstr>The importance of risk management</vt:lpstr>
      <vt:lpstr>What is project risk?</vt:lpstr>
      <vt:lpstr>PMBOk</vt:lpstr>
      <vt:lpstr>PMBOK</vt:lpstr>
      <vt:lpstr>Risk definition</vt:lpstr>
      <vt:lpstr>Opportunity definition</vt:lpstr>
      <vt:lpstr>Risk Management: what are the implications for Projects?</vt:lpstr>
      <vt:lpstr>Risk Management: critical issues</vt:lpstr>
      <vt:lpstr>Risk is all around us</vt:lpstr>
      <vt:lpstr>Key Concepts in Project risk</vt:lpstr>
      <vt:lpstr>How much project risk?</vt:lpstr>
      <vt:lpstr>Trends in project risk management </vt:lpstr>
      <vt:lpstr>Known vs unknown risks</vt:lpstr>
      <vt:lpstr>Known vs unknown risks</vt:lpstr>
      <vt:lpstr>Emergent risks and project resilience</vt:lpstr>
      <vt:lpstr>Tailoring and project risk management</vt:lpstr>
      <vt:lpstr>Homework and evaluations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6084 Project management</dc:title>
  <dc:creator>Brookes, Robert</dc:creator>
  <cp:lastModifiedBy>Hayes, Noel</cp:lastModifiedBy>
  <cp:revision>136</cp:revision>
  <dcterms:created xsi:type="dcterms:W3CDTF">2018-08-19T17:39:37Z</dcterms:created>
  <dcterms:modified xsi:type="dcterms:W3CDTF">2024-01-04T17:48:05Z</dcterms:modified>
</cp:coreProperties>
</file>