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64" r:id="rId2"/>
  </p:sldMasterIdLst>
  <p:notesMasterIdLst>
    <p:notesMasterId r:id="rId37"/>
  </p:notesMasterIdLst>
  <p:handoutMasterIdLst>
    <p:handoutMasterId r:id="rId38"/>
  </p:handoutMasterIdLst>
  <p:sldIdLst>
    <p:sldId id="256" r:id="rId3"/>
    <p:sldId id="268" r:id="rId4"/>
    <p:sldId id="319" r:id="rId5"/>
    <p:sldId id="373" r:id="rId6"/>
    <p:sldId id="297" r:id="rId7"/>
    <p:sldId id="374" r:id="rId8"/>
    <p:sldId id="314" r:id="rId9"/>
    <p:sldId id="370" r:id="rId10"/>
    <p:sldId id="298" r:id="rId11"/>
    <p:sldId id="299" r:id="rId12"/>
    <p:sldId id="300" r:id="rId13"/>
    <p:sldId id="301" r:id="rId14"/>
    <p:sldId id="302" r:id="rId15"/>
    <p:sldId id="321" r:id="rId16"/>
    <p:sldId id="322" r:id="rId17"/>
    <p:sldId id="303" r:id="rId18"/>
    <p:sldId id="309" r:id="rId19"/>
    <p:sldId id="307" r:id="rId20"/>
    <p:sldId id="310" r:id="rId21"/>
    <p:sldId id="306" r:id="rId22"/>
    <p:sldId id="305" r:id="rId23"/>
    <p:sldId id="367" r:id="rId24"/>
    <p:sldId id="304" r:id="rId25"/>
    <p:sldId id="311" r:id="rId26"/>
    <p:sldId id="312" r:id="rId27"/>
    <p:sldId id="313" r:id="rId28"/>
    <p:sldId id="368" r:id="rId29"/>
    <p:sldId id="315" r:id="rId30"/>
    <p:sldId id="316" r:id="rId31"/>
    <p:sldId id="317" r:id="rId32"/>
    <p:sldId id="372" r:id="rId33"/>
    <p:sldId id="318" r:id="rId34"/>
    <p:sldId id="369" r:id="rId35"/>
    <p:sldId id="296" r:id="rId3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F7FD"/>
    <a:srgbClr val="F4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6357" autoAdjust="0"/>
  </p:normalViewPr>
  <p:slideViewPr>
    <p:cSldViewPr snapToGrid="0">
      <p:cViewPr varScale="1">
        <p:scale>
          <a:sx n="95" d="100"/>
          <a:sy n="95" d="100"/>
        </p:scale>
        <p:origin x="998" y="5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523B4-B614-47A5-A6B9-61399BD02EA3}" type="doc">
      <dgm:prSet loTypeId="urn:microsoft.com/office/officeart/2005/8/layout/process1" loCatId="process" qsTypeId="urn:microsoft.com/office/officeart/2005/8/quickstyle/simple3" qsCatId="simple" csTypeId="urn:microsoft.com/office/officeart/2005/8/colors/accent1_2" csCatId="accent1" phldr="1"/>
      <dgm:spPr/>
    </dgm:pt>
    <dgm:pt modelId="{CA008E16-2E60-408C-9012-39963768F052}">
      <dgm:prSet phldrT="[Text]"/>
      <dgm:spPr>
        <a:solidFill>
          <a:schemeClr val="bg2">
            <a:lumMod val="90000"/>
          </a:schemeClr>
        </a:solidFill>
      </dgm:spPr>
      <dgm:t>
        <a:bodyPr/>
        <a:lstStyle/>
        <a:p>
          <a:r>
            <a:rPr lang="en-CA" dirty="0"/>
            <a:t>11.1 Plan Risk Mgt</a:t>
          </a:r>
        </a:p>
      </dgm:t>
    </dgm:pt>
    <dgm:pt modelId="{05D4C146-C8BB-4DD3-9819-208359B486F0}" type="parTrans" cxnId="{717DD50F-80C3-45EE-8319-D4B30973B54A}">
      <dgm:prSet/>
      <dgm:spPr/>
      <dgm:t>
        <a:bodyPr/>
        <a:lstStyle/>
        <a:p>
          <a:endParaRPr lang="en-CA"/>
        </a:p>
      </dgm:t>
    </dgm:pt>
    <dgm:pt modelId="{F8901C85-9A68-4CCC-A895-39DEA530790C}" type="sibTrans" cxnId="{717DD50F-80C3-45EE-8319-D4B30973B54A}">
      <dgm:prSet/>
      <dgm:spPr>
        <a:ln>
          <a:solidFill>
            <a:schemeClr val="bg1">
              <a:lumMod val="50000"/>
            </a:schemeClr>
          </a:solidFill>
        </a:ln>
      </dgm:spPr>
      <dgm:t>
        <a:bodyPr/>
        <a:lstStyle/>
        <a:p>
          <a:endParaRPr lang="en-CA"/>
        </a:p>
      </dgm:t>
    </dgm:pt>
    <dgm:pt modelId="{B0BD00E1-E1C9-4234-8D66-A479C2C90F41}">
      <dgm:prSet phldrT="[Text]"/>
      <dgm:spPr>
        <a:solidFill>
          <a:schemeClr val="bg2">
            <a:lumMod val="90000"/>
          </a:schemeClr>
        </a:solidFill>
      </dgm:spPr>
      <dgm:t>
        <a:bodyPr/>
        <a:lstStyle/>
        <a:p>
          <a:r>
            <a:rPr lang="en-CA" sz="1600" dirty="0"/>
            <a:t>Develop Risk Register</a:t>
          </a:r>
        </a:p>
      </dgm:t>
    </dgm:pt>
    <dgm:pt modelId="{00B40F55-5EB5-4AA7-A51C-03ED32B5D45D}" type="parTrans" cxnId="{B6EA35EA-31B3-47B1-9500-E033EBFC8A53}">
      <dgm:prSet/>
      <dgm:spPr/>
      <dgm:t>
        <a:bodyPr/>
        <a:lstStyle/>
        <a:p>
          <a:endParaRPr lang="en-CA"/>
        </a:p>
      </dgm:t>
    </dgm:pt>
    <dgm:pt modelId="{F49BFEF3-AB09-465D-80B5-4C70A4DB829F}" type="sibTrans" cxnId="{B6EA35EA-31B3-47B1-9500-E033EBFC8A53}">
      <dgm:prSet/>
      <dgm:spPr>
        <a:ln>
          <a:solidFill>
            <a:schemeClr val="bg1">
              <a:lumMod val="50000"/>
            </a:schemeClr>
          </a:solidFill>
        </a:ln>
      </dgm:spPr>
      <dgm:t>
        <a:bodyPr/>
        <a:lstStyle/>
        <a:p>
          <a:endParaRPr lang="en-CA"/>
        </a:p>
      </dgm:t>
    </dgm:pt>
    <dgm:pt modelId="{EDB7394F-0504-41DE-A916-524619FF1CB2}">
      <dgm:prSet phldrT="[Text]" custT="1"/>
      <dgm:spPr>
        <a:solidFill>
          <a:schemeClr val="bg2">
            <a:lumMod val="90000"/>
          </a:schemeClr>
        </a:solidFill>
      </dgm:spPr>
      <dgm:t>
        <a:bodyPr/>
        <a:lstStyle/>
        <a:p>
          <a:r>
            <a:rPr lang="en-CA" sz="1600"/>
            <a:t>11.3 Qualitative Risk Analysis</a:t>
          </a:r>
          <a:endParaRPr lang="en-CA" sz="1600" dirty="0"/>
        </a:p>
      </dgm:t>
    </dgm:pt>
    <dgm:pt modelId="{1AB5F4C4-E470-4638-8EF2-510D6CB60C2C}" type="parTrans" cxnId="{7B3306D5-8BD0-44BA-9CD1-F401F0A207A1}">
      <dgm:prSet/>
      <dgm:spPr/>
      <dgm:t>
        <a:bodyPr/>
        <a:lstStyle/>
        <a:p>
          <a:endParaRPr lang="en-CA"/>
        </a:p>
      </dgm:t>
    </dgm:pt>
    <dgm:pt modelId="{05D4E8E7-60C9-4154-B725-4C9C8D62B95D}" type="sibTrans" cxnId="{7B3306D5-8BD0-44BA-9CD1-F401F0A207A1}">
      <dgm:prSet/>
      <dgm:spPr/>
      <dgm:t>
        <a:bodyPr/>
        <a:lstStyle/>
        <a:p>
          <a:endParaRPr lang="en-CA"/>
        </a:p>
      </dgm:t>
    </dgm:pt>
    <dgm:pt modelId="{2153C080-EA8A-4E42-A6ED-7BBB2667B937}">
      <dgm:prSet phldrT="[Text]" custT="1"/>
      <dgm:spPr>
        <a:solidFill>
          <a:schemeClr val="bg2">
            <a:lumMod val="90000"/>
          </a:schemeClr>
        </a:solidFill>
      </dgm:spPr>
      <dgm:t>
        <a:bodyPr/>
        <a:lstStyle/>
        <a:p>
          <a:r>
            <a:rPr lang="en-CA" sz="1600"/>
            <a:t>11.4 Quantitative Risk Analysis</a:t>
          </a:r>
          <a:endParaRPr lang="en-CA" sz="1600" dirty="0"/>
        </a:p>
      </dgm:t>
    </dgm:pt>
    <dgm:pt modelId="{AF979954-CEC4-4DE9-AB84-9B1467819018}" type="parTrans" cxnId="{6D447E18-D4F6-468B-8121-9DB27890AC37}">
      <dgm:prSet/>
      <dgm:spPr/>
      <dgm:t>
        <a:bodyPr/>
        <a:lstStyle/>
        <a:p>
          <a:endParaRPr lang="en-CA"/>
        </a:p>
      </dgm:t>
    </dgm:pt>
    <dgm:pt modelId="{0F29FAC6-013A-4815-9C3A-35072C0DA0BA}" type="sibTrans" cxnId="{6D447E18-D4F6-468B-8121-9DB27890AC37}">
      <dgm:prSet/>
      <dgm:spPr/>
      <dgm:t>
        <a:bodyPr/>
        <a:lstStyle/>
        <a:p>
          <a:endParaRPr lang="en-CA"/>
        </a:p>
      </dgm:t>
    </dgm:pt>
    <dgm:pt modelId="{673A538E-E9DC-4356-AD9A-C096E4E3F66C}">
      <dgm:prSet phldrT="[Text]" custT="1"/>
      <dgm:spPr>
        <a:solidFill>
          <a:schemeClr val="bg2">
            <a:lumMod val="90000"/>
          </a:schemeClr>
        </a:solidFill>
      </dgm:spPr>
      <dgm:t>
        <a:bodyPr/>
        <a:lstStyle/>
        <a:p>
          <a:r>
            <a:rPr lang="en-CA" sz="1600" dirty="0"/>
            <a:t>11.5 Plan Risk Responses</a:t>
          </a:r>
        </a:p>
      </dgm:t>
    </dgm:pt>
    <dgm:pt modelId="{D8B51C63-A72A-4A57-806D-056A90038D24}" type="parTrans" cxnId="{8E3ADD07-BE19-411F-930D-81844DE72919}">
      <dgm:prSet/>
      <dgm:spPr/>
      <dgm:t>
        <a:bodyPr/>
        <a:lstStyle/>
        <a:p>
          <a:endParaRPr lang="en-CA"/>
        </a:p>
      </dgm:t>
    </dgm:pt>
    <dgm:pt modelId="{76380625-3585-4D44-BB5A-79584343DCFB}" type="sibTrans" cxnId="{8E3ADD07-BE19-411F-930D-81844DE72919}">
      <dgm:prSet/>
      <dgm:spPr/>
      <dgm:t>
        <a:bodyPr/>
        <a:lstStyle/>
        <a:p>
          <a:endParaRPr lang="en-CA"/>
        </a:p>
      </dgm:t>
    </dgm:pt>
    <dgm:pt modelId="{C7AE2B3D-9586-491C-B42B-78B37DAC514A}">
      <dgm:prSet phldrT="[Text]"/>
      <dgm:spPr>
        <a:solidFill>
          <a:schemeClr val="bg2">
            <a:lumMod val="90000"/>
          </a:schemeClr>
        </a:solidFill>
      </dgm:spPr>
      <dgm:t>
        <a:bodyPr/>
        <a:lstStyle/>
        <a:p>
          <a:r>
            <a:rPr lang="en-CA" dirty="0"/>
            <a:t>11.6 Implement Risk Responses</a:t>
          </a:r>
        </a:p>
      </dgm:t>
    </dgm:pt>
    <dgm:pt modelId="{CE4CB065-949A-454C-81B1-B2ED489CB228}" type="parTrans" cxnId="{5F7F5F3A-381E-437B-BB65-2DC9130F4E05}">
      <dgm:prSet/>
      <dgm:spPr/>
      <dgm:t>
        <a:bodyPr/>
        <a:lstStyle/>
        <a:p>
          <a:endParaRPr lang="en-CA"/>
        </a:p>
      </dgm:t>
    </dgm:pt>
    <dgm:pt modelId="{88C5DA9F-928E-478E-A725-C2524CA3B5D5}" type="sibTrans" cxnId="{5F7F5F3A-381E-437B-BB65-2DC9130F4E05}">
      <dgm:prSet/>
      <dgm:spPr>
        <a:ln>
          <a:solidFill>
            <a:schemeClr val="bg1">
              <a:lumMod val="50000"/>
            </a:schemeClr>
          </a:solidFill>
        </a:ln>
      </dgm:spPr>
      <dgm:t>
        <a:bodyPr/>
        <a:lstStyle/>
        <a:p>
          <a:endParaRPr lang="en-CA"/>
        </a:p>
      </dgm:t>
    </dgm:pt>
    <dgm:pt modelId="{7DD297B0-D5E1-449F-9C2F-317CB4D20F98}">
      <dgm:prSet phldrT="[Text]"/>
      <dgm:spPr>
        <a:solidFill>
          <a:schemeClr val="bg2">
            <a:lumMod val="90000"/>
          </a:schemeClr>
        </a:solidFill>
      </dgm:spPr>
      <dgm:t>
        <a:bodyPr/>
        <a:lstStyle/>
        <a:p>
          <a:r>
            <a:rPr lang="en-CA" dirty="0"/>
            <a:t>11.7 Monitor Risks</a:t>
          </a:r>
        </a:p>
      </dgm:t>
    </dgm:pt>
    <dgm:pt modelId="{E2E5FB1A-E43F-4BEF-8D62-E3123FA5DA80}" type="parTrans" cxnId="{C6E74B08-40AB-447C-8BE9-ED3A4D1586CD}">
      <dgm:prSet/>
      <dgm:spPr/>
      <dgm:t>
        <a:bodyPr/>
        <a:lstStyle/>
        <a:p>
          <a:endParaRPr lang="en-CA"/>
        </a:p>
      </dgm:t>
    </dgm:pt>
    <dgm:pt modelId="{39613A71-1C62-48C3-B33F-AA6261F7C7CF}" type="sibTrans" cxnId="{C6E74B08-40AB-447C-8BE9-ED3A4D1586CD}">
      <dgm:prSet/>
      <dgm:spPr/>
      <dgm:t>
        <a:bodyPr/>
        <a:lstStyle/>
        <a:p>
          <a:endParaRPr lang="en-CA"/>
        </a:p>
      </dgm:t>
    </dgm:pt>
    <dgm:pt modelId="{789F70A3-DB30-4120-962B-FFC2751A207F}">
      <dgm:prSet phldrT="[Text]" custT="1"/>
      <dgm:spPr>
        <a:solidFill>
          <a:schemeClr val="bg2">
            <a:lumMod val="90000"/>
          </a:schemeClr>
        </a:solidFill>
      </dgm:spPr>
      <dgm:t>
        <a:bodyPr/>
        <a:lstStyle/>
        <a:p>
          <a:r>
            <a:rPr lang="en-CA" sz="1600"/>
            <a:t>11.2 Identify Risks</a:t>
          </a:r>
          <a:endParaRPr lang="en-CA" sz="1600" dirty="0"/>
        </a:p>
      </dgm:t>
    </dgm:pt>
    <dgm:pt modelId="{2DF3452B-D510-4225-A294-F8DE281ACA12}" type="parTrans" cxnId="{CF0E5865-D5F8-46E4-94F9-4604F4B2CE17}">
      <dgm:prSet/>
      <dgm:spPr/>
      <dgm:t>
        <a:bodyPr/>
        <a:lstStyle/>
        <a:p>
          <a:endParaRPr lang="en-CA"/>
        </a:p>
      </dgm:t>
    </dgm:pt>
    <dgm:pt modelId="{E8B4023A-72AD-4486-87C5-6AB1EB80BB2A}" type="sibTrans" cxnId="{CF0E5865-D5F8-46E4-94F9-4604F4B2CE17}">
      <dgm:prSet/>
      <dgm:spPr/>
      <dgm:t>
        <a:bodyPr/>
        <a:lstStyle/>
        <a:p>
          <a:endParaRPr lang="en-CA"/>
        </a:p>
      </dgm:t>
    </dgm:pt>
    <dgm:pt modelId="{AF56D22F-C078-463E-9AC6-3C8AD297AEE8}" type="pres">
      <dgm:prSet presAssocID="{3E8523B4-B614-47A5-A6B9-61399BD02EA3}" presName="Name0" presStyleCnt="0">
        <dgm:presLayoutVars>
          <dgm:dir/>
          <dgm:resizeHandles val="exact"/>
        </dgm:presLayoutVars>
      </dgm:prSet>
      <dgm:spPr/>
    </dgm:pt>
    <dgm:pt modelId="{0516121F-FB47-40F2-8E77-2E6A007D31EA}" type="pres">
      <dgm:prSet presAssocID="{CA008E16-2E60-408C-9012-39963768F052}" presName="node" presStyleLbl="node1" presStyleIdx="0" presStyleCnt="4" custScaleX="71092" custScaleY="59199">
        <dgm:presLayoutVars>
          <dgm:bulletEnabled val="1"/>
        </dgm:presLayoutVars>
      </dgm:prSet>
      <dgm:spPr/>
    </dgm:pt>
    <dgm:pt modelId="{C874F06C-1301-4781-90E4-12E8C0BEEDD2}" type="pres">
      <dgm:prSet presAssocID="{F8901C85-9A68-4CCC-A895-39DEA530790C}" presName="sibTrans" presStyleLbl="sibTrans2D1" presStyleIdx="0" presStyleCnt="3"/>
      <dgm:spPr/>
    </dgm:pt>
    <dgm:pt modelId="{90B18938-BF2F-4464-8570-E74170587702}" type="pres">
      <dgm:prSet presAssocID="{F8901C85-9A68-4CCC-A895-39DEA530790C}" presName="connectorText" presStyleLbl="sibTrans2D1" presStyleIdx="0" presStyleCnt="3"/>
      <dgm:spPr/>
    </dgm:pt>
    <dgm:pt modelId="{67BFB1F3-6E75-4056-8F49-DCE33540640B}" type="pres">
      <dgm:prSet presAssocID="{B0BD00E1-E1C9-4234-8D66-A479C2C90F41}" presName="node" presStyleLbl="node1" presStyleIdx="1" presStyleCnt="4" custScaleX="144447" custScaleY="119625">
        <dgm:presLayoutVars>
          <dgm:bulletEnabled val="1"/>
        </dgm:presLayoutVars>
      </dgm:prSet>
      <dgm:spPr/>
    </dgm:pt>
    <dgm:pt modelId="{BA275374-BB92-41DA-8622-09D081BDE00C}" type="pres">
      <dgm:prSet presAssocID="{F49BFEF3-AB09-465D-80B5-4C70A4DB829F}" presName="sibTrans" presStyleLbl="sibTrans2D1" presStyleIdx="1" presStyleCnt="3"/>
      <dgm:spPr/>
    </dgm:pt>
    <dgm:pt modelId="{33086D9E-9DF2-49D5-A7C8-15BC7B7B9114}" type="pres">
      <dgm:prSet presAssocID="{F49BFEF3-AB09-465D-80B5-4C70A4DB829F}" presName="connectorText" presStyleLbl="sibTrans2D1" presStyleIdx="1" presStyleCnt="3"/>
      <dgm:spPr/>
    </dgm:pt>
    <dgm:pt modelId="{554BF12A-FBB5-45EC-9DC5-74FB2A07D246}" type="pres">
      <dgm:prSet presAssocID="{C7AE2B3D-9586-491C-B42B-78B37DAC514A}" presName="node" presStyleLbl="node1" presStyleIdx="2" presStyleCnt="4" custScaleY="48847">
        <dgm:presLayoutVars>
          <dgm:bulletEnabled val="1"/>
        </dgm:presLayoutVars>
      </dgm:prSet>
      <dgm:spPr/>
    </dgm:pt>
    <dgm:pt modelId="{B75F663E-C6B0-4762-B7BA-FA348F409C59}" type="pres">
      <dgm:prSet presAssocID="{88C5DA9F-928E-478E-A725-C2524CA3B5D5}" presName="sibTrans" presStyleLbl="sibTrans2D1" presStyleIdx="2" presStyleCnt="3"/>
      <dgm:spPr/>
    </dgm:pt>
    <dgm:pt modelId="{B5F4B2A9-207A-4766-81E5-D545673E5492}" type="pres">
      <dgm:prSet presAssocID="{88C5DA9F-928E-478E-A725-C2524CA3B5D5}" presName="connectorText" presStyleLbl="sibTrans2D1" presStyleIdx="2" presStyleCnt="3"/>
      <dgm:spPr/>
    </dgm:pt>
    <dgm:pt modelId="{6EBBA4A7-E148-4620-A959-515B240A18CF}" type="pres">
      <dgm:prSet presAssocID="{7DD297B0-D5E1-449F-9C2F-317CB4D20F98}" presName="node" presStyleLbl="node1" presStyleIdx="3" presStyleCnt="4" custScaleY="46618">
        <dgm:presLayoutVars>
          <dgm:bulletEnabled val="1"/>
        </dgm:presLayoutVars>
      </dgm:prSet>
      <dgm:spPr/>
    </dgm:pt>
  </dgm:ptLst>
  <dgm:cxnLst>
    <dgm:cxn modelId="{84A09C04-89E1-4C3B-9386-50391DFEE08D}" type="presOf" srcId="{789F70A3-DB30-4120-962B-FFC2751A207F}" destId="{67BFB1F3-6E75-4056-8F49-DCE33540640B}" srcOrd="0" destOrd="1" presId="urn:microsoft.com/office/officeart/2005/8/layout/process1"/>
    <dgm:cxn modelId="{8E3ADD07-BE19-411F-930D-81844DE72919}" srcId="{B0BD00E1-E1C9-4234-8D66-A479C2C90F41}" destId="{673A538E-E9DC-4356-AD9A-C096E4E3F66C}" srcOrd="3" destOrd="0" parTransId="{D8B51C63-A72A-4A57-806D-056A90038D24}" sibTransId="{76380625-3585-4D44-BB5A-79584343DCFB}"/>
    <dgm:cxn modelId="{C6E74B08-40AB-447C-8BE9-ED3A4D1586CD}" srcId="{3E8523B4-B614-47A5-A6B9-61399BD02EA3}" destId="{7DD297B0-D5E1-449F-9C2F-317CB4D20F98}" srcOrd="3" destOrd="0" parTransId="{E2E5FB1A-E43F-4BEF-8D62-E3123FA5DA80}" sibTransId="{39613A71-1C62-48C3-B33F-AA6261F7C7CF}"/>
    <dgm:cxn modelId="{717DD50F-80C3-45EE-8319-D4B30973B54A}" srcId="{3E8523B4-B614-47A5-A6B9-61399BD02EA3}" destId="{CA008E16-2E60-408C-9012-39963768F052}" srcOrd="0" destOrd="0" parTransId="{05D4C146-C8BB-4DD3-9819-208359B486F0}" sibTransId="{F8901C85-9A68-4CCC-A895-39DEA530790C}"/>
    <dgm:cxn modelId="{6D447E18-D4F6-468B-8121-9DB27890AC37}" srcId="{B0BD00E1-E1C9-4234-8D66-A479C2C90F41}" destId="{2153C080-EA8A-4E42-A6ED-7BBB2667B937}" srcOrd="2" destOrd="0" parTransId="{AF979954-CEC4-4DE9-AB84-9B1467819018}" sibTransId="{0F29FAC6-013A-4815-9C3A-35072C0DA0BA}"/>
    <dgm:cxn modelId="{53BDAA23-5D8B-4D58-A7BB-DE35B1A8E32B}" type="presOf" srcId="{673A538E-E9DC-4356-AD9A-C096E4E3F66C}" destId="{67BFB1F3-6E75-4056-8F49-DCE33540640B}" srcOrd="0" destOrd="4" presId="urn:microsoft.com/office/officeart/2005/8/layout/process1"/>
    <dgm:cxn modelId="{5F7F5F3A-381E-437B-BB65-2DC9130F4E05}" srcId="{3E8523B4-B614-47A5-A6B9-61399BD02EA3}" destId="{C7AE2B3D-9586-491C-B42B-78B37DAC514A}" srcOrd="2" destOrd="0" parTransId="{CE4CB065-949A-454C-81B1-B2ED489CB228}" sibTransId="{88C5DA9F-928E-478E-A725-C2524CA3B5D5}"/>
    <dgm:cxn modelId="{CF0E5865-D5F8-46E4-94F9-4604F4B2CE17}" srcId="{B0BD00E1-E1C9-4234-8D66-A479C2C90F41}" destId="{789F70A3-DB30-4120-962B-FFC2751A207F}" srcOrd="0" destOrd="0" parTransId="{2DF3452B-D510-4225-A294-F8DE281ACA12}" sibTransId="{E8B4023A-72AD-4486-87C5-6AB1EB80BB2A}"/>
    <dgm:cxn modelId="{1BF68B4A-DCF0-4B3B-9405-B2ED53347851}" type="presOf" srcId="{EDB7394F-0504-41DE-A916-524619FF1CB2}" destId="{67BFB1F3-6E75-4056-8F49-DCE33540640B}" srcOrd="0" destOrd="2" presId="urn:microsoft.com/office/officeart/2005/8/layout/process1"/>
    <dgm:cxn modelId="{D6813151-FEA2-4BCC-962F-3BDA28BAA2ED}" type="presOf" srcId="{F49BFEF3-AB09-465D-80B5-4C70A4DB829F}" destId="{BA275374-BB92-41DA-8622-09D081BDE00C}" srcOrd="0" destOrd="0" presId="urn:microsoft.com/office/officeart/2005/8/layout/process1"/>
    <dgm:cxn modelId="{352C3372-36E4-484B-B253-9AAD73DA2B6F}" type="presOf" srcId="{88C5DA9F-928E-478E-A725-C2524CA3B5D5}" destId="{B5F4B2A9-207A-4766-81E5-D545673E5492}" srcOrd="1" destOrd="0" presId="urn:microsoft.com/office/officeart/2005/8/layout/process1"/>
    <dgm:cxn modelId="{7DD4CD5A-39BE-4B64-A266-666928B1EC6D}" type="presOf" srcId="{3E8523B4-B614-47A5-A6B9-61399BD02EA3}" destId="{AF56D22F-C078-463E-9AC6-3C8AD297AEE8}" srcOrd="0" destOrd="0" presId="urn:microsoft.com/office/officeart/2005/8/layout/process1"/>
    <dgm:cxn modelId="{5C1C7D7B-78AA-4860-A074-F96ACE502473}" type="presOf" srcId="{CA008E16-2E60-408C-9012-39963768F052}" destId="{0516121F-FB47-40F2-8E77-2E6A007D31EA}" srcOrd="0" destOrd="0" presId="urn:microsoft.com/office/officeart/2005/8/layout/process1"/>
    <dgm:cxn modelId="{8AD7997D-C401-40C8-94ED-636E0EB6FDC5}" type="presOf" srcId="{F8901C85-9A68-4CCC-A895-39DEA530790C}" destId="{C874F06C-1301-4781-90E4-12E8C0BEEDD2}" srcOrd="0" destOrd="0" presId="urn:microsoft.com/office/officeart/2005/8/layout/process1"/>
    <dgm:cxn modelId="{53D9F37D-B89B-46F0-B742-416579E06274}" type="presOf" srcId="{C7AE2B3D-9586-491C-B42B-78B37DAC514A}" destId="{554BF12A-FBB5-45EC-9DC5-74FB2A07D246}" srcOrd="0" destOrd="0" presId="urn:microsoft.com/office/officeart/2005/8/layout/process1"/>
    <dgm:cxn modelId="{29843781-5CF3-46D5-9956-693CC108858C}" type="presOf" srcId="{2153C080-EA8A-4E42-A6ED-7BBB2667B937}" destId="{67BFB1F3-6E75-4056-8F49-DCE33540640B}" srcOrd="0" destOrd="3" presId="urn:microsoft.com/office/officeart/2005/8/layout/process1"/>
    <dgm:cxn modelId="{1B311C86-8D04-4602-806A-A5860DAECBB1}" type="presOf" srcId="{F49BFEF3-AB09-465D-80B5-4C70A4DB829F}" destId="{33086D9E-9DF2-49D5-A7C8-15BC7B7B9114}" srcOrd="1" destOrd="0" presId="urn:microsoft.com/office/officeart/2005/8/layout/process1"/>
    <dgm:cxn modelId="{ADF27CA2-3353-4F31-8129-0E40FCF437BE}" type="presOf" srcId="{B0BD00E1-E1C9-4234-8D66-A479C2C90F41}" destId="{67BFB1F3-6E75-4056-8F49-DCE33540640B}" srcOrd="0" destOrd="0" presId="urn:microsoft.com/office/officeart/2005/8/layout/process1"/>
    <dgm:cxn modelId="{603D06AA-B4F6-4DFA-980F-D66A1D1726C0}" type="presOf" srcId="{88C5DA9F-928E-478E-A725-C2524CA3B5D5}" destId="{B75F663E-C6B0-4762-B7BA-FA348F409C59}" srcOrd="0" destOrd="0" presId="urn:microsoft.com/office/officeart/2005/8/layout/process1"/>
    <dgm:cxn modelId="{017A02B9-6926-48B0-A8EB-A8D77CAA5226}" type="presOf" srcId="{F8901C85-9A68-4CCC-A895-39DEA530790C}" destId="{90B18938-BF2F-4464-8570-E74170587702}" srcOrd="1" destOrd="0" presId="urn:microsoft.com/office/officeart/2005/8/layout/process1"/>
    <dgm:cxn modelId="{7B3306D5-8BD0-44BA-9CD1-F401F0A207A1}" srcId="{B0BD00E1-E1C9-4234-8D66-A479C2C90F41}" destId="{EDB7394F-0504-41DE-A916-524619FF1CB2}" srcOrd="1" destOrd="0" parTransId="{1AB5F4C4-E470-4638-8EF2-510D6CB60C2C}" sibTransId="{05D4E8E7-60C9-4154-B725-4C9C8D62B95D}"/>
    <dgm:cxn modelId="{DCD552D5-8442-4259-B92F-FEE825FF5164}" type="presOf" srcId="{7DD297B0-D5E1-449F-9C2F-317CB4D20F98}" destId="{6EBBA4A7-E148-4620-A959-515B240A18CF}" srcOrd="0" destOrd="0" presId="urn:microsoft.com/office/officeart/2005/8/layout/process1"/>
    <dgm:cxn modelId="{B6EA35EA-31B3-47B1-9500-E033EBFC8A53}" srcId="{3E8523B4-B614-47A5-A6B9-61399BD02EA3}" destId="{B0BD00E1-E1C9-4234-8D66-A479C2C90F41}" srcOrd="1" destOrd="0" parTransId="{00B40F55-5EB5-4AA7-A51C-03ED32B5D45D}" sibTransId="{F49BFEF3-AB09-465D-80B5-4C70A4DB829F}"/>
    <dgm:cxn modelId="{5FC398BD-8FA5-45F4-B217-2A5ACDFE353E}" type="presParOf" srcId="{AF56D22F-C078-463E-9AC6-3C8AD297AEE8}" destId="{0516121F-FB47-40F2-8E77-2E6A007D31EA}" srcOrd="0" destOrd="0" presId="urn:microsoft.com/office/officeart/2005/8/layout/process1"/>
    <dgm:cxn modelId="{5489DDA8-9E0C-4477-8F4B-741C64EBAB49}" type="presParOf" srcId="{AF56D22F-C078-463E-9AC6-3C8AD297AEE8}" destId="{C874F06C-1301-4781-90E4-12E8C0BEEDD2}" srcOrd="1" destOrd="0" presId="urn:microsoft.com/office/officeart/2005/8/layout/process1"/>
    <dgm:cxn modelId="{775B162F-5DBF-4D15-96B7-4D4E1BA0F563}" type="presParOf" srcId="{C874F06C-1301-4781-90E4-12E8C0BEEDD2}" destId="{90B18938-BF2F-4464-8570-E74170587702}" srcOrd="0" destOrd="0" presId="urn:microsoft.com/office/officeart/2005/8/layout/process1"/>
    <dgm:cxn modelId="{9D02226B-1A1C-49EE-B042-1B1C412EC829}" type="presParOf" srcId="{AF56D22F-C078-463E-9AC6-3C8AD297AEE8}" destId="{67BFB1F3-6E75-4056-8F49-DCE33540640B}" srcOrd="2" destOrd="0" presId="urn:microsoft.com/office/officeart/2005/8/layout/process1"/>
    <dgm:cxn modelId="{6EC1735D-58DB-4F53-8462-98F1BDCD6540}" type="presParOf" srcId="{AF56D22F-C078-463E-9AC6-3C8AD297AEE8}" destId="{BA275374-BB92-41DA-8622-09D081BDE00C}" srcOrd="3" destOrd="0" presId="urn:microsoft.com/office/officeart/2005/8/layout/process1"/>
    <dgm:cxn modelId="{DA2F4389-D585-404D-AB69-D892BF51995D}" type="presParOf" srcId="{BA275374-BB92-41DA-8622-09D081BDE00C}" destId="{33086D9E-9DF2-49D5-A7C8-15BC7B7B9114}" srcOrd="0" destOrd="0" presId="urn:microsoft.com/office/officeart/2005/8/layout/process1"/>
    <dgm:cxn modelId="{3D4E9CD5-1D68-49FC-9891-50C4A4078589}" type="presParOf" srcId="{AF56D22F-C078-463E-9AC6-3C8AD297AEE8}" destId="{554BF12A-FBB5-45EC-9DC5-74FB2A07D246}" srcOrd="4" destOrd="0" presId="urn:microsoft.com/office/officeart/2005/8/layout/process1"/>
    <dgm:cxn modelId="{21D9031F-24C9-4B91-92AC-0340DFFE02CA}" type="presParOf" srcId="{AF56D22F-C078-463E-9AC6-3C8AD297AEE8}" destId="{B75F663E-C6B0-4762-B7BA-FA348F409C59}" srcOrd="5" destOrd="0" presId="urn:microsoft.com/office/officeart/2005/8/layout/process1"/>
    <dgm:cxn modelId="{6EF72A11-8CF3-4B4B-A772-3E27D3D1AFDD}" type="presParOf" srcId="{B75F663E-C6B0-4762-B7BA-FA348F409C59}" destId="{B5F4B2A9-207A-4766-81E5-D545673E5492}" srcOrd="0" destOrd="0" presId="urn:microsoft.com/office/officeart/2005/8/layout/process1"/>
    <dgm:cxn modelId="{79720B7C-65E7-4558-B531-1F28163D5243}" type="presParOf" srcId="{AF56D22F-C078-463E-9AC6-3C8AD297AEE8}" destId="{6EBBA4A7-E148-4620-A959-515B240A18C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6121F-FB47-40F2-8E77-2E6A007D31EA}">
      <dsp:nvSpPr>
        <dsp:cNvPr id="0" name=""/>
        <dsp:cNvSpPr/>
      </dsp:nvSpPr>
      <dsp:spPr>
        <a:xfrm>
          <a:off x="9029" y="1300744"/>
          <a:ext cx="1155820" cy="1010074"/>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11.1 Plan Risk Mgt</a:t>
          </a:r>
        </a:p>
      </dsp:txBody>
      <dsp:txXfrm>
        <a:off x="38613" y="1330328"/>
        <a:ext cx="1096652" cy="950906"/>
      </dsp:txXfrm>
    </dsp:sp>
    <dsp:sp modelId="{C874F06C-1301-4781-90E4-12E8C0BEEDD2}">
      <dsp:nvSpPr>
        <dsp:cNvPr id="0" name=""/>
        <dsp:cNvSpPr/>
      </dsp:nvSpPr>
      <dsp:spPr>
        <a:xfrm>
          <a:off x="1327430"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1327430" y="1684821"/>
        <a:ext cx="241270" cy="241920"/>
      </dsp:txXfrm>
    </dsp:sp>
    <dsp:sp modelId="{67BFB1F3-6E75-4056-8F49-DCE33540640B}">
      <dsp:nvSpPr>
        <dsp:cNvPr id="0" name=""/>
        <dsp:cNvSpPr/>
      </dsp:nvSpPr>
      <dsp:spPr>
        <a:xfrm>
          <a:off x="1815172" y="785238"/>
          <a:ext cx="2348432" cy="2041085"/>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Develop Risk Register</a:t>
          </a:r>
        </a:p>
        <a:p>
          <a:pPr marL="171450" lvl="1" indent="-171450" algn="l" defTabSz="711200">
            <a:lnSpc>
              <a:spcPct val="90000"/>
            </a:lnSpc>
            <a:spcBef>
              <a:spcPct val="0"/>
            </a:spcBef>
            <a:spcAft>
              <a:spcPct val="15000"/>
            </a:spcAft>
            <a:buChar char="•"/>
          </a:pPr>
          <a:r>
            <a:rPr lang="en-CA" sz="1600" kern="1200"/>
            <a:t>11.2 Identify Risks</a:t>
          </a:r>
          <a:endParaRPr lang="en-CA" sz="1600" kern="1200" dirty="0"/>
        </a:p>
        <a:p>
          <a:pPr marL="171450" lvl="1" indent="-171450" algn="l" defTabSz="711200">
            <a:lnSpc>
              <a:spcPct val="90000"/>
            </a:lnSpc>
            <a:spcBef>
              <a:spcPct val="0"/>
            </a:spcBef>
            <a:spcAft>
              <a:spcPct val="15000"/>
            </a:spcAft>
            <a:buChar char="•"/>
          </a:pPr>
          <a:r>
            <a:rPr lang="en-CA" sz="1600" kern="1200"/>
            <a:t>11.3 Qualitative Risk Analysis</a:t>
          </a:r>
          <a:endParaRPr lang="en-CA" sz="1600" kern="1200" dirty="0"/>
        </a:p>
        <a:p>
          <a:pPr marL="171450" lvl="1" indent="-171450" algn="l" defTabSz="711200">
            <a:lnSpc>
              <a:spcPct val="90000"/>
            </a:lnSpc>
            <a:spcBef>
              <a:spcPct val="0"/>
            </a:spcBef>
            <a:spcAft>
              <a:spcPct val="15000"/>
            </a:spcAft>
            <a:buChar char="•"/>
          </a:pPr>
          <a:r>
            <a:rPr lang="en-CA" sz="1600" kern="1200"/>
            <a:t>11.4 Quantitative Risk Analysis</a:t>
          </a:r>
          <a:endParaRPr lang="en-CA" sz="1600" kern="1200" dirty="0"/>
        </a:p>
        <a:p>
          <a:pPr marL="171450" lvl="1" indent="-171450" algn="l" defTabSz="711200">
            <a:lnSpc>
              <a:spcPct val="90000"/>
            </a:lnSpc>
            <a:spcBef>
              <a:spcPct val="0"/>
            </a:spcBef>
            <a:spcAft>
              <a:spcPct val="15000"/>
            </a:spcAft>
            <a:buChar char="•"/>
          </a:pPr>
          <a:r>
            <a:rPr lang="en-CA" sz="1600" kern="1200" dirty="0"/>
            <a:t>11.5 Plan Risk Responses</a:t>
          </a:r>
        </a:p>
      </dsp:txBody>
      <dsp:txXfrm>
        <a:off x="1874953" y="845019"/>
        <a:ext cx="2228870" cy="1921523"/>
      </dsp:txXfrm>
    </dsp:sp>
    <dsp:sp modelId="{BA275374-BB92-41DA-8622-09D081BDE00C}">
      <dsp:nvSpPr>
        <dsp:cNvPr id="0" name=""/>
        <dsp:cNvSpPr/>
      </dsp:nvSpPr>
      <dsp:spPr>
        <a:xfrm>
          <a:off x="4326185"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4326185" y="1684821"/>
        <a:ext cx="241270" cy="241920"/>
      </dsp:txXfrm>
    </dsp:sp>
    <dsp:sp modelId="{554BF12A-FBB5-45EC-9DC5-74FB2A07D246}">
      <dsp:nvSpPr>
        <dsp:cNvPr id="0" name=""/>
        <dsp:cNvSpPr/>
      </dsp:nvSpPr>
      <dsp:spPr>
        <a:xfrm>
          <a:off x="4813928" y="1389058"/>
          <a:ext cx="1625808" cy="833445"/>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11.6 Implement Risk Responses</a:t>
          </a:r>
        </a:p>
      </dsp:txBody>
      <dsp:txXfrm>
        <a:off x="4838339" y="1413469"/>
        <a:ext cx="1576986" cy="784623"/>
      </dsp:txXfrm>
    </dsp:sp>
    <dsp:sp modelId="{B75F663E-C6B0-4762-B7BA-FA348F409C59}">
      <dsp:nvSpPr>
        <dsp:cNvPr id="0" name=""/>
        <dsp:cNvSpPr/>
      </dsp:nvSpPr>
      <dsp:spPr>
        <a:xfrm>
          <a:off x="6602318"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6602318" y="1684821"/>
        <a:ext cx="241270" cy="241920"/>
      </dsp:txXfrm>
    </dsp:sp>
    <dsp:sp modelId="{6EBBA4A7-E148-4620-A959-515B240A18CF}">
      <dsp:nvSpPr>
        <dsp:cNvPr id="0" name=""/>
        <dsp:cNvSpPr/>
      </dsp:nvSpPr>
      <dsp:spPr>
        <a:xfrm>
          <a:off x="7090060" y="1408074"/>
          <a:ext cx="1625808" cy="795413"/>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11.7 Monitor Risks</a:t>
          </a:r>
        </a:p>
      </dsp:txBody>
      <dsp:txXfrm>
        <a:off x="7113357" y="1431371"/>
        <a:ext cx="1579214" cy="7488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258" cy="465292"/>
          </a:xfrm>
          <a:prstGeom prst="rect">
            <a:avLst/>
          </a:prstGeom>
        </p:spPr>
        <p:txBody>
          <a:bodyPr vert="horz" lIns="90416" tIns="45208" rIns="90416" bIns="45208" rtlCol="0"/>
          <a:lstStyle>
            <a:lvl1pPr algn="l">
              <a:defRPr sz="1200"/>
            </a:lvl1pPr>
          </a:lstStyle>
          <a:p>
            <a:endParaRPr lang="en-CA"/>
          </a:p>
        </p:txBody>
      </p:sp>
      <p:sp>
        <p:nvSpPr>
          <p:cNvPr id="3" name="Date Placeholder 2"/>
          <p:cNvSpPr>
            <a:spLocks noGrp="1"/>
          </p:cNvSpPr>
          <p:nvPr>
            <p:ph type="dt" sz="quarter" idx="1"/>
          </p:nvPr>
        </p:nvSpPr>
        <p:spPr>
          <a:xfrm>
            <a:off x="3970576" y="0"/>
            <a:ext cx="3038258" cy="465292"/>
          </a:xfrm>
          <a:prstGeom prst="rect">
            <a:avLst/>
          </a:prstGeom>
        </p:spPr>
        <p:txBody>
          <a:bodyPr vert="horz" lIns="90416" tIns="45208" rIns="90416" bIns="45208" rtlCol="0"/>
          <a:lstStyle>
            <a:lvl1pPr algn="r">
              <a:defRPr sz="1200"/>
            </a:lvl1pPr>
          </a:lstStyle>
          <a:p>
            <a:fld id="{AAF98EBC-25B9-4D59-8221-296C68DAF2B3}" type="datetimeFigureOut">
              <a:rPr lang="en-CA" smtClean="0"/>
              <a:t>2024-01-18</a:t>
            </a:fld>
            <a:endParaRPr lang="en-CA"/>
          </a:p>
        </p:txBody>
      </p:sp>
      <p:sp>
        <p:nvSpPr>
          <p:cNvPr id="4" name="Footer Placeholder 3"/>
          <p:cNvSpPr>
            <a:spLocks noGrp="1"/>
          </p:cNvSpPr>
          <p:nvPr>
            <p:ph type="ftr" sz="quarter" idx="2"/>
          </p:nvPr>
        </p:nvSpPr>
        <p:spPr>
          <a:xfrm>
            <a:off x="1" y="8831108"/>
            <a:ext cx="3038258" cy="465292"/>
          </a:xfrm>
          <a:prstGeom prst="rect">
            <a:avLst/>
          </a:prstGeom>
        </p:spPr>
        <p:txBody>
          <a:bodyPr vert="horz" lIns="90416" tIns="45208" rIns="90416" bIns="45208" rtlCol="0" anchor="b"/>
          <a:lstStyle>
            <a:lvl1pPr algn="l">
              <a:defRPr sz="1200"/>
            </a:lvl1pPr>
          </a:lstStyle>
          <a:p>
            <a:endParaRPr lang="en-CA"/>
          </a:p>
        </p:txBody>
      </p:sp>
      <p:sp>
        <p:nvSpPr>
          <p:cNvPr id="5" name="Slide Number Placeholder 4"/>
          <p:cNvSpPr>
            <a:spLocks noGrp="1"/>
          </p:cNvSpPr>
          <p:nvPr>
            <p:ph type="sldNum" sz="quarter" idx="3"/>
          </p:nvPr>
        </p:nvSpPr>
        <p:spPr>
          <a:xfrm>
            <a:off x="3970576" y="8831108"/>
            <a:ext cx="3038258" cy="465292"/>
          </a:xfrm>
          <a:prstGeom prst="rect">
            <a:avLst/>
          </a:prstGeom>
        </p:spPr>
        <p:txBody>
          <a:bodyPr vert="horz" lIns="90416" tIns="45208" rIns="90416" bIns="45208" rtlCol="0" anchor="b"/>
          <a:lstStyle>
            <a:lvl1pPr algn="r">
              <a:defRPr sz="1200"/>
            </a:lvl1pPr>
          </a:lstStyle>
          <a:p>
            <a:fld id="{E3A5F644-711D-4D88-ABA8-428F940AD9B1}" type="slidenum">
              <a:rPr lang="en-CA" smtClean="0"/>
              <a:t>‹#›</a:t>
            </a:fld>
            <a:endParaRPr lang="en-CA"/>
          </a:p>
        </p:txBody>
      </p:sp>
    </p:spTree>
    <p:extLst>
      <p:ext uri="{BB962C8B-B14F-4D97-AF65-F5344CB8AC3E}">
        <p14:creationId xmlns:p14="http://schemas.microsoft.com/office/powerpoint/2010/main" val="2227924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0" rIns="93163" bIns="46580" rtlCol="0"/>
          <a:lstStyle>
            <a:lvl1pPr algn="l">
              <a:defRPr sz="1200"/>
            </a:lvl1pPr>
          </a:lstStyle>
          <a:p>
            <a:endParaRPr lang="en-CA"/>
          </a:p>
        </p:txBody>
      </p:sp>
      <p:sp>
        <p:nvSpPr>
          <p:cNvPr id="3" name="Date Placeholder 2"/>
          <p:cNvSpPr>
            <a:spLocks noGrp="1"/>
          </p:cNvSpPr>
          <p:nvPr>
            <p:ph type="dt" idx="1"/>
          </p:nvPr>
        </p:nvSpPr>
        <p:spPr>
          <a:xfrm>
            <a:off x="3970939" y="0"/>
            <a:ext cx="3037840" cy="466434"/>
          </a:xfrm>
          <a:prstGeom prst="rect">
            <a:avLst/>
          </a:prstGeom>
        </p:spPr>
        <p:txBody>
          <a:bodyPr vert="horz" lIns="93163" tIns="46580" rIns="93163" bIns="46580" rtlCol="0"/>
          <a:lstStyle>
            <a:lvl1pPr algn="r">
              <a:defRPr sz="1200"/>
            </a:lvl1pPr>
          </a:lstStyle>
          <a:p>
            <a:fld id="{609A9374-B421-4905-9E02-1AABA4C4A57C}" type="datetimeFigureOut">
              <a:rPr lang="en-CA" smtClean="0"/>
              <a:t>2024-01-18</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63" tIns="46580" rIns="93163" bIns="46580" rtlCol="0" anchor="ctr"/>
          <a:lstStyle/>
          <a:p>
            <a:endParaRPr lang="en-CA"/>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3163" tIns="46580" rIns="93163" bIns="465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8"/>
            <a:ext cx="3037840" cy="466433"/>
          </a:xfrm>
          <a:prstGeom prst="rect">
            <a:avLst/>
          </a:prstGeom>
        </p:spPr>
        <p:txBody>
          <a:bodyPr vert="horz" lIns="93163" tIns="46580" rIns="93163" bIns="46580" rtlCol="0" anchor="b"/>
          <a:lstStyle>
            <a:lvl1pPr algn="l">
              <a:defRPr sz="1200"/>
            </a:lvl1pPr>
          </a:lstStyle>
          <a:p>
            <a:endParaRPr lang="en-CA"/>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3" tIns="46580" rIns="93163" bIns="46580"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1</a:t>
            </a:fld>
            <a:endParaRPr lang="en-CA"/>
          </a:p>
        </p:txBody>
      </p:sp>
    </p:spTree>
    <p:extLst>
      <p:ext uri="{BB962C8B-B14F-4D97-AF65-F5344CB8AC3E}">
        <p14:creationId xmlns:p14="http://schemas.microsoft.com/office/powerpoint/2010/main" val="19410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Image http://www.pm-pulse.com/BlogDetails.aspx?id=92F78170650FAD0A</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6</a:t>
            </a:fld>
            <a:endParaRPr lang="en-CA"/>
          </a:p>
        </p:txBody>
      </p:sp>
    </p:spTree>
    <p:extLst>
      <p:ext uri="{BB962C8B-B14F-4D97-AF65-F5344CB8AC3E}">
        <p14:creationId xmlns:p14="http://schemas.microsoft.com/office/powerpoint/2010/main" val="2706281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http://www.pm-pulse.com/BlogDetails.aspx?id=92F78170650FAD0A</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9</a:t>
            </a:fld>
            <a:endParaRPr lang="en-CA"/>
          </a:p>
        </p:txBody>
      </p:sp>
    </p:spTree>
    <p:extLst>
      <p:ext uri="{BB962C8B-B14F-4D97-AF65-F5344CB8AC3E}">
        <p14:creationId xmlns:p14="http://schemas.microsoft.com/office/powerpoint/2010/main" val="340932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35" indent="-176635">
              <a:buFontTx/>
              <a:buChar char="-"/>
            </a:pPr>
            <a:r>
              <a:rPr lang="en-CA" dirty="0"/>
              <a:t>If the risk possibly delays</a:t>
            </a:r>
            <a:r>
              <a:rPr lang="en-CA" baseline="0" dirty="0"/>
              <a:t> the activity it does not necessarily delay the project if it is not on the critical path. Just listing time or cost delay as an effect does not provide enough information.  Provide lots of detail so that there is lots of info for risk analysis and response development.</a:t>
            </a:r>
          </a:p>
          <a:p>
            <a:pPr marL="176635" indent="-176635">
              <a:buFontTx/>
              <a:buChar char="-"/>
            </a:pPr>
            <a:r>
              <a:rPr lang="en-CA" baseline="0" dirty="0"/>
              <a:t>A risk of not having resources available due to upper management not supporting the project is really a risk due to the project manager not doing what they should be doing.  The project manager should have cut scope, crashed, fast tracked, adjusted quality, or taken some other measure to deal with the resources issues rather than waiting until the risk identification process and saying the project cannot be completed on time.</a:t>
            </a:r>
          </a:p>
          <a:p>
            <a:pPr marL="176635" indent="-176635">
              <a:buFontTx/>
              <a:buChar char="-"/>
            </a:pPr>
            <a:r>
              <a:rPr lang="en-CA" dirty="0"/>
              <a:t>Some risks need investigation and clarification while still in planning.  A good project manager would ask about the threat above, ”Do you have any specific reasons for concern?  Has this happened before? What</a:t>
            </a:r>
            <a:r>
              <a:rPr lang="en-CA" baseline="0" dirty="0"/>
              <a:t> leads you to think this is a possibility on this project?”</a:t>
            </a:r>
          </a:p>
          <a:p>
            <a:pPr marL="176635" indent="-176635">
              <a:buFontTx/>
              <a:buChar char="-"/>
            </a:pPr>
            <a:r>
              <a:rPr lang="en-CA" baseline="0" dirty="0"/>
              <a:t>Integration is the project manager’s role of putting all the pieces of the project together into a cohesive whole.  Activity A may not provide the information Activity B needs, A may not complete in time for B to start.  Etc.    </a:t>
            </a:r>
          </a:p>
          <a:p>
            <a:pPr marL="176635" indent="-176635">
              <a:buFontTx/>
              <a:buChar char="-"/>
            </a:pPr>
            <a:r>
              <a:rPr lang="en-CA" baseline="0" dirty="0"/>
              <a:t>A great project manager will look at assumptions to see if they add to the list of risks</a:t>
            </a:r>
            <a:r>
              <a:rPr lang="en-CA" dirty="0"/>
              <a:t> </a:t>
            </a:r>
          </a:p>
          <a:p>
            <a:pPr marL="176635" indent="-176635">
              <a:buFontTx/>
              <a:buChar char="-"/>
            </a:pPr>
            <a:r>
              <a:rPr lang="en-CA" dirty="0"/>
              <a:t>You are striving to identify as many risks as you can</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13</a:t>
            </a:fld>
            <a:endParaRPr lang="en-CA"/>
          </a:p>
        </p:txBody>
      </p:sp>
    </p:spTree>
    <p:extLst>
      <p:ext uri="{BB962C8B-B14F-4D97-AF65-F5344CB8AC3E}">
        <p14:creationId xmlns:p14="http://schemas.microsoft.com/office/powerpoint/2010/main" val="53171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Pros:</a:t>
            </a:r>
          </a:p>
          <a:p>
            <a:pPr marL="171407" indent="-171407">
              <a:buFontTx/>
              <a:buChar char="-"/>
            </a:pPr>
            <a:r>
              <a:rPr lang="en-CA" dirty="0"/>
              <a:t>Fast, commonly used for other work activities so people feel comfortable with them,</a:t>
            </a:r>
            <a:r>
              <a:rPr lang="en-CA" baseline="0" dirty="0"/>
              <a:t> help accumulate input from many people in a short time, a convenient way to gain contribution of those who do not want to spend much time on the project</a:t>
            </a:r>
          </a:p>
          <a:p>
            <a:pPr marL="171407" indent="-171407">
              <a:buFontTx/>
              <a:buChar char="-"/>
            </a:pPr>
            <a:endParaRPr lang="en-CA" baseline="0" dirty="0"/>
          </a:p>
          <a:p>
            <a:r>
              <a:rPr lang="en-CA" baseline="0" dirty="0"/>
              <a:t>Cons:</a:t>
            </a:r>
          </a:p>
          <a:p>
            <a:r>
              <a:rPr lang="en-CA" baseline="0" dirty="0"/>
              <a:t>- Does not allow for group thought or opinion, do not encourage to think outside the box – people just fill out the form, does not allow for in-depth analysis of risk, some people are more verbal and require a verbal method to come up with the best risks, do not allow for unlimited ideas – people will fill in form and will stop when form is full, people take risk identification more seriously if other methods are used.</a:t>
            </a:r>
            <a:endParaRPr lang="en-CA" dirty="0"/>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18</a:t>
            </a:fld>
            <a:endParaRPr lang="en-CA"/>
          </a:p>
        </p:txBody>
      </p:sp>
    </p:spTree>
    <p:extLst>
      <p:ext uri="{BB962C8B-B14F-4D97-AF65-F5344CB8AC3E}">
        <p14:creationId xmlns:p14="http://schemas.microsoft.com/office/powerpoint/2010/main" val="56270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Pros: Get a</a:t>
            </a:r>
            <a:r>
              <a:rPr lang="en-CA" baseline="0" dirty="0"/>
              <a:t> quick sense of level of risk and overview of risks on project, help generate conversation about risk, useful memory joggers.</a:t>
            </a:r>
          </a:p>
          <a:p>
            <a:pPr marL="171407" indent="-171407">
              <a:buFontTx/>
              <a:buChar char="-"/>
            </a:pPr>
            <a:endParaRPr lang="en-CA" baseline="0" dirty="0"/>
          </a:p>
          <a:p>
            <a:r>
              <a:rPr lang="en-CA" baseline="0" dirty="0"/>
              <a:t>Cons: do not identify risks by activity or work package; do not provide enough details of risks, their causes or effects; do not provide for someone to add a risk that is not on the form, are not project-specific, provide false sense that all risks have been identified, lead to “in the box thinking”, do not help to assess, qualify or quantify risks  </a:t>
            </a:r>
            <a:endParaRPr lang="en-CA" dirty="0"/>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19</a:t>
            </a:fld>
            <a:endParaRPr lang="en-CA"/>
          </a:p>
        </p:txBody>
      </p:sp>
    </p:spTree>
    <p:extLst>
      <p:ext uri="{BB962C8B-B14F-4D97-AF65-F5344CB8AC3E}">
        <p14:creationId xmlns:p14="http://schemas.microsoft.com/office/powerpoint/2010/main" val="804579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2059E455-5251-46B6-AB7F-93F98835993A}"/>
              </a:ext>
            </a:extLst>
          </p:cNvPr>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graphicFrame>
        <p:nvGraphicFramePr>
          <p:cNvPr id="6" name="Table 4">
            <a:extLst>
              <a:ext uri="{FF2B5EF4-FFF2-40B4-BE49-F238E27FC236}">
                <a16:creationId xmlns:a16="http://schemas.microsoft.com/office/drawing/2014/main" id="{305BBF5B-F43E-4275-99EA-67C0FF4C6E7A}"/>
              </a:ext>
            </a:extLst>
          </p:cNvPr>
          <p:cNvGraphicFramePr>
            <a:graphicFrameLocks noGrp="1"/>
          </p:cNvGraphicFramePr>
          <p:nvPr userDrawn="1">
            <p:extLst>
              <p:ext uri="{D42A27DB-BD31-4B8C-83A1-F6EECF244321}">
                <p14:modId xmlns:p14="http://schemas.microsoft.com/office/powerpoint/2010/main" val="459407338"/>
              </p:ext>
            </p:extLst>
          </p:nvPr>
        </p:nvGraphicFramePr>
        <p:xfrm>
          <a:off x="4571999" y="2762134"/>
          <a:ext cx="3766365" cy="741680"/>
        </p:xfrm>
        <a:graphic>
          <a:graphicData uri="http://schemas.openxmlformats.org/drawingml/2006/table">
            <a:tbl>
              <a:tblPr firstRow="1" bandRow="1">
                <a:tableStyleId>{5C22544A-7EE6-4342-B048-85BDC9FD1C3A}</a:tableStyleId>
              </a:tblPr>
              <a:tblGrid>
                <a:gridCol w="753273">
                  <a:extLst>
                    <a:ext uri="{9D8B030D-6E8A-4147-A177-3AD203B41FA5}">
                      <a16:colId xmlns:a16="http://schemas.microsoft.com/office/drawing/2014/main" val="3922117278"/>
                    </a:ext>
                  </a:extLst>
                </a:gridCol>
                <a:gridCol w="753273">
                  <a:extLst>
                    <a:ext uri="{9D8B030D-6E8A-4147-A177-3AD203B41FA5}">
                      <a16:colId xmlns:a16="http://schemas.microsoft.com/office/drawing/2014/main" val="183875517"/>
                    </a:ext>
                  </a:extLst>
                </a:gridCol>
                <a:gridCol w="753273">
                  <a:extLst>
                    <a:ext uri="{9D8B030D-6E8A-4147-A177-3AD203B41FA5}">
                      <a16:colId xmlns:a16="http://schemas.microsoft.com/office/drawing/2014/main" val="1131130130"/>
                    </a:ext>
                  </a:extLst>
                </a:gridCol>
                <a:gridCol w="753273">
                  <a:extLst>
                    <a:ext uri="{9D8B030D-6E8A-4147-A177-3AD203B41FA5}">
                      <a16:colId xmlns:a16="http://schemas.microsoft.com/office/drawing/2014/main" val="3567054583"/>
                    </a:ext>
                  </a:extLst>
                </a:gridCol>
                <a:gridCol w="753273">
                  <a:extLst>
                    <a:ext uri="{9D8B030D-6E8A-4147-A177-3AD203B41FA5}">
                      <a16:colId xmlns:a16="http://schemas.microsoft.com/office/drawing/2014/main" val="2640981435"/>
                    </a:ext>
                  </a:extLst>
                </a:gridCol>
              </a:tblGrid>
              <a:tr h="370840">
                <a:tc>
                  <a:txBody>
                    <a:bodyPr/>
                    <a:lstStyle/>
                    <a:p>
                      <a:endParaRPr lang="en-CA" dirty="0"/>
                    </a:p>
                  </a:txBody>
                  <a:tcPr>
                    <a:solidFill>
                      <a:schemeClr val="bg2">
                        <a:lumMod val="75000"/>
                      </a:schemeClr>
                    </a:solidFill>
                  </a:tcPr>
                </a:tc>
                <a:tc>
                  <a:txBody>
                    <a:bodyPr/>
                    <a:lstStyle/>
                    <a:p>
                      <a:endParaRPr lang="en-CA" dirty="0"/>
                    </a:p>
                  </a:txBody>
                  <a:tcPr>
                    <a:solidFill>
                      <a:schemeClr val="bg2">
                        <a:lumMod val="75000"/>
                      </a:schemeClr>
                    </a:solidFill>
                  </a:tcPr>
                </a:tc>
                <a:tc>
                  <a:txBody>
                    <a:bodyPr/>
                    <a:lstStyle/>
                    <a:p>
                      <a:endParaRPr lang="en-CA" dirty="0"/>
                    </a:p>
                  </a:txBody>
                  <a:tcPr>
                    <a:solidFill>
                      <a:schemeClr val="bg2">
                        <a:lumMod val="75000"/>
                      </a:schemeClr>
                    </a:solidFill>
                  </a:tcPr>
                </a:tc>
                <a:tc>
                  <a:txBody>
                    <a:bodyPr/>
                    <a:lstStyle/>
                    <a:p>
                      <a:endParaRPr lang="en-CA" dirty="0"/>
                    </a:p>
                  </a:txBody>
                  <a:tcPr>
                    <a:solidFill>
                      <a:schemeClr val="bg2">
                        <a:lumMod val="75000"/>
                      </a:schemeClr>
                    </a:solidFill>
                  </a:tcPr>
                </a:tc>
                <a:tc>
                  <a:txBody>
                    <a:bodyPr/>
                    <a:lstStyle/>
                    <a:p>
                      <a:endParaRPr lang="en-CA" dirty="0"/>
                    </a:p>
                  </a:txBody>
                  <a:tcPr>
                    <a:solidFill>
                      <a:schemeClr val="bg2">
                        <a:lumMod val="75000"/>
                      </a:schemeClr>
                    </a:solidFill>
                  </a:tcPr>
                </a:tc>
                <a:extLst>
                  <a:ext uri="{0D108BD9-81ED-4DB2-BD59-A6C34878D82A}">
                    <a16:rowId xmlns:a16="http://schemas.microsoft.com/office/drawing/2014/main" val="730201118"/>
                  </a:ext>
                </a:extLst>
              </a:tr>
              <a:tr h="37084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962168490"/>
                  </a:ext>
                </a:extLst>
              </a:tr>
            </a:tbl>
          </a:graphicData>
        </a:graphic>
      </p:graphicFrame>
      <p:grpSp>
        <p:nvGrpSpPr>
          <p:cNvPr id="7" name="Group 6">
            <a:extLst>
              <a:ext uri="{FF2B5EF4-FFF2-40B4-BE49-F238E27FC236}">
                <a16:creationId xmlns:a16="http://schemas.microsoft.com/office/drawing/2014/main" id="{8B720E97-1147-4094-A4F1-92E2A669D479}"/>
              </a:ext>
            </a:extLst>
          </p:cNvPr>
          <p:cNvGrpSpPr/>
          <p:nvPr userDrawn="1"/>
        </p:nvGrpSpPr>
        <p:grpSpPr>
          <a:xfrm>
            <a:off x="-449" y="256374"/>
            <a:ext cx="9144449" cy="1486998"/>
            <a:chOff x="-2" y="317500"/>
            <a:chExt cx="9107027" cy="1404000"/>
          </a:xfrm>
        </p:grpSpPr>
        <p:pic>
          <p:nvPicPr>
            <p:cNvPr id="8" name="Picture 7">
              <a:extLst>
                <a:ext uri="{FF2B5EF4-FFF2-40B4-BE49-F238E27FC236}">
                  <a16:creationId xmlns:a16="http://schemas.microsoft.com/office/drawing/2014/main" id="{78600EF3-0471-49FA-B484-9C330C15B5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9" name="Group 8">
              <a:extLst>
                <a:ext uri="{FF2B5EF4-FFF2-40B4-BE49-F238E27FC236}">
                  <a16:creationId xmlns:a16="http://schemas.microsoft.com/office/drawing/2014/main" id="{6DFE6BDF-806C-4AD6-BC31-A93F072DDCC8}"/>
                </a:ext>
              </a:extLst>
            </p:cNvPr>
            <p:cNvGrpSpPr/>
            <p:nvPr userDrawn="1"/>
          </p:nvGrpSpPr>
          <p:grpSpPr>
            <a:xfrm>
              <a:off x="3377" y="317500"/>
              <a:ext cx="2541703" cy="1404000"/>
              <a:chOff x="3377" y="317500"/>
              <a:chExt cx="2541703" cy="1404000"/>
            </a:xfrm>
          </p:grpSpPr>
          <p:sp>
            <p:nvSpPr>
              <p:cNvPr id="10" name="Trapezoid 9">
                <a:extLst>
                  <a:ext uri="{FF2B5EF4-FFF2-40B4-BE49-F238E27FC236}">
                    <a16:creationId xmlns:a16="http://schemas.microsoft.com/office/drawing/2014/main" id="{C649C5F6-BEFE-4C7F-9B07-53B1A47BEE64}"/>
                  </a:ext>
                </a:extLst>
              </p:cNvPr>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CF3FB37D-760B-4C26-898A-59A4A9586A9E}"/>
                  </a:ext>
                </a:extLst>
              </p:cNvPr>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12" name="Title 1">
            <a:extLst>
              <a:ext uri="{FF2B5EF4-FFF2-40B4-BE49-F238E27FC236}">
                <a16:creationId xmlns:a16="http://schemas.microsoft.com/office/drawing/2014/main" id="{8F763585-34EE-4CD7-AA13-0ACAA904F014}"/>
              </a:ext>
            </a:extLst>
          </p:cNvPr>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pic>
        <p:nvPicPr>
          <p:cNvPr id="13" name="Picture 12">
            <a:extLst>
              <a:ext uri="{FF2B5EF4-FFF2-40B4-BE49-F238E27FC236}">
                <a16:creationId xmlns:a16="http://schemas.microsoft.com/office/drawing/2014/main" id="{D79F102A-EA6A-4038-A9C6-DC711C8A45FA}"/>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303414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185835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23077866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2321934"/>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management.simplicable.com/management/new/130-project-risk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youtube.com/watch?v=XRwrpXf5V6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3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hyperlink" Target="https://rmcls.com/bundler-app/public/assets/downloads/extras/pdfs/pm-crash-course-it-pro/Ch_13_Potential_Risk_Categories.pdf" TargetMode="External"/><Relationship Id="rId2" Type="http://schemas.openxmlformats.org/officeDocument/2006/relationships/hyperlink" Target="http://management.simplicable.com/management/new/130-project-risk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3 </a:t>
            </a:r>
          </a:p>
        </p:txBody>
      </p:sp>
      <p:sp>
        <p:nvSpPr>
          <p:cNvPr id="3" name="Subtitle 2"/>
          <p:cNvSpPr>
            <a:spLocks noGrp="1"/>
          </p:cNvSpPr>
          <p:nvPr>
            <p:ph type="subTitle" idx="1"/>
          </p:nvPr>
        </p:nvSpPr>
        <p:spPr/>
        <p:txBody>
          <a:bodyPr>
            <a:normAutofit/>
          </a:bodyPr>
          <a:lstStyle/>
          <a:p>
            <a:r>
              <a:rPr lang="en-CA" dirty="0" err="1"/>
              <a:t>Mgmt</a:t>
            </a:r>
            <a:r>
              <a:rPr lang="en-CA" dirty="0"/>
              <a:t> 6062 - Project Risk and Quality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04" y="5693665"/>
            <a:ext cx="1331599" cy="941862"/>
          </a:xfrm>
          <a:prstGeom prst="rect">
            <a:avLst/>
          </a:prstGeom>
        </p:spPr>
      </p:pic>
      <p:sp>
        <p:nvSpPr>
          <p:cNvPr id="5" name="TextBox 4"/>
          <p:cNvSpPr txBox="1"/>
          <p:nvPr/>
        </p:nvSpPr>
        <p:spPr>
          <a:xfrm>
            <a:off x="597364" y="4304105"/>
            <a:ext cx="2779776" cy="1200329"/>
          </a:xfrm>
          <a:prstGeom prst="rect">
            <a:avLst/>
          </a:prstGeom>
          <a:noFill/>
        </p:spPr>
        <p:txBody>
          <a:bodyPr wrap="square" rtlCol="0">
            <a:spAutoFit/>
          </a:bodyPr>
          <a:lstStyle/>
          <a:p>
            <a:r>
              <a:rPr lang="en-CA" dirty="0">
                <a:solidFill>
                  <a:schemeClr val="bg1"/>
                </a:solidFill>
              </a:rPr>
              <a:t>There are </a:t>
            </a:r>
            <a:r>
              <a:rPr lang="en-CA" b="1" u="sng" dirty="0">
                <a:solidFill>
                  <a:schemeClr val="bg1"/>
                </a:solidFill>
              </a:rPr>
              <a:t>slide notes </a:t>
            </a:r>
            <a:r>
              <a:rPr lang="en-CA" dirty="0">
                <a:solidFill>
                  <a:schemeClr val="bg1"/>
                </a:solidFill>
              </a:rPr>
              <a:t>in this PowerPoint, make sure your notes pane is visible below the slide pane</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ADCC-DF56-483B-B7EA-6DBFF974B3A8}"/>
              </a:ext>
            </a:extLst>
          </p:cNvPr>
          <p:cNvSpPr>
            <a:spLocks noGrp="1"/>
          </p:cNvSpPr>
          <p:nvPr>
            <p:ph type="title"/>
          </p:nvPr>
        </p:nvSpPr>
        <p:spPr/>
        <p:txBody>
          <a:bodyPr/>
          <a:lstStyle/>
          <a:p>
            <a:r>
              <a:rPr lang="en-CA" dirty="0"/>
              <a:t>Determine who has insight into risk on the project</a:t>
            </a:r>
          </a:p>
        </p:txBody>
      </p:sp>
      <p:sp>
        <p:nvSpPr>
          <p:cNvPr id="3" name="Content Placeholder 2">
            <a:extLst>
              <a:ext uri="{FF2B5EF4-FFF2-40B4-BE49-F238E27FC236}">
                <a16:creationId xmlns:a16="http://schemas.microsoft.com/office/drawing/2014/main" id="{AE8E39AB-8176-4B1C-9014-A36852A15A11}"/>
              </a:ext>
            </a:extLst>
          </p:cNvPr>
          <p:cNvSpPr>
            <a:spLocks noGrp="1"/>
          </p:cNvSpPr>
          <p:nvPr>
            <p:ph idx="1"/>
          </p:nvPr>
        </p:nvSpPr>
        <p:spPr/>
        <p:txBody>
          <a:bodyPr>
            <a:normAutofit/>
          </a:bodyPr>
          <a:lstStyle/>
          <a:p>
            <a:pPr marL="0" indent="0">
              <a:buNone/>
            </a:pPr>
            <a:r>
              <a:rPr lang="en-US" dirty="0"/>
              <a:t>Use the stakeholder register to involve the right stakeholders in the </a:t>
            </a:r>
            <a:r>
              <a:rPr lang="en-US" i="1" dirty="0"/>
              <a:t>Identify Risks</a:t>
            </a:r>
            <a:r>
              <a:rPr lang="en-US" dirty="0"/>
              <a:t> process</a:t>
            </a:r>
          </a:p>
          <a:p>
            <a:pPr lvl="1">
              <a:buFont typeface="Arial" panose="020B0604020202020204" pitchFamily="34" charset="0"/>
              <a:buChar char="•"/>
            </a:pPr>
            <a:r>
              <a:rPr lang="en-US" dirty="0"/>
              <a:t>Involve the workers</a:t>
            </a:r>
          </a:p>
          <a:p>
            <a:pPr lvl="1">
              <a:buFont typeface="Arial" panose="020B0604020202020204" pitchFamily="34" charset="0"/>
              <a:buChar char="•"/>
            </a:pPr>
            <a:r>
              <a:rPr lang="en-US" dirty="0"/>
              <a:t>Use published articles</a:t>
            </a:r>
          </a:p>
          <a:p>
            <a:pPr lvl="1">
              <a:buFont typeface="Arial" panose="020B0604020202020204" pitchFamily="34" charset="0"/>
              <a:buChar char="•"/>
            </a:pPr>
            <a:r>
              <a:rPr lang="en-US" dirty="0"/>
              <a:t>Use involvement with associations</a:t>
            </a:r>
          </a:p>
          <a:p>
            <a:pPr lvl="1">
              <a:buFont typeface="Arial" panose="020B0604020202020204" pitchFamily="34" charset="0"/>
              <a:buChar char="•"/>
            </a:pPr>
            <a:r>
              <a:rPr lang="en-US" dirty="0"/>
              <a:t>Consider your competition (what are they doing?)</a:t>
            </a:r>
          </a:p>
          <a:p>
            <a:pPr lvl="1">
              <a:buFont typeface="Arial" panose="020B0604020202020204" pitchFamily="34" charset="0"/>
              <a:buChar char="•"/>
            </a:pPr>
            <a:r>
              <a:rPr lang="en-US" dirty="0"/>
              <a:t>Include your customers</a:t>
            </a:r>
          </a:p>
          <a:p>
            <a:pPr lvl="1">
              <a:buFont typeface="Arial" panose="020B0604020202020204" pitchFamily="34" charset="0"/>
              <a:buChar char="•"/>
            </a:pPr>
            <a:r>
              <a:rPr lang="en-US" dirty="0"/>
              <a:t>Who else?</a:t>
            </a:r>
          </a:p>
          <a:p>
            <a:endParaRPr lang="en-CA" dirty="0"/>
          </a:p>
        </p:txBody>
      </p:sp>
    </p:spTree>
    <p:extLst>
      <p:ext uri="{BB962C8B-B14F-4D97-AF65-F5344CB8AC3E}">
        <p14:creationId xmlns:p14="http://schemas.microsoft.com/office/powerpoint/2010/main" val="266968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7EFE-EAA7-4F8A-81E3-960505387070}"/>
              </a:ext>
            </a:extLst>
          </p:cNvPr>
          <p:cNvSpPr>
            <a:spLocks noGrp="1"/>
          </p:cNvSpPr>
          <p:nvPr>
            <p:ph type="title"/>
          </p:nvPr>
        </p:nvSpPr>
        <p:spPr/>
        <p:txBody>
          <a:bodyPr/>
          <a:lstStyle/>
          <a:p>
            <a:r>
              <a:rPr lang="en-CA" dirty="0"/>
              <a:t>Suggestions for identifying risks</a:t>
            </a:r>
          </a:p>
        </p:txBody>
      </p:sp>
      <p:sp>
        <p:nvSpPr>
          <p:cNvPr id="3" name="Content Placeholder 2">
            <a:extLst>
              <a:ext uri="{FF2B5EF4-FFF2-40B4-BE49-F238E27FC236}">
                <a16:creationId xmlns:a16="http://schemas.microsoft.com/office/drawing/2014/main" id="{64F3D6F1-6698-46AE-AEC2-06BC5BF21F8F}"/>
              </a:ext>
            </a:extLst>
          </p:cNvPr>
          <p:cNvSpPr>
            <a:spLocks noGrp="1"/>
          </p:cNvSpPr>
          <p:nvPr>
            <p:ph idx="1"/>
          </p:nvPr>
        </p:nvSpPr>
        <p:spPr>
          <a:xfrm>
            <a:off x="581192" y="1906990"/>
            <a:ext cx="7989752" cy="3630795"/>
          </a:xfrm>
        </p:spPr>
        <p:txBody>
          <a:bodyPr/>
          <a:lstStyle/>
          <a:p>
            <a:r>
              <a:rPr lang="en-US" dirty="0"/>
              <a:t>Limit the use of software (25% less effective)</a:t>
            </a:r>
          </a:p>
          <a:p>
            <a:r>
              <a:rPr lang="en-US" dirty="0"/>
              <a:t>Plan for risk identification meetings</a:t>
            </a:r>
          </a:p>
          <a:p>
            <a:r>
              <a:rPr lang="en-US" dirty="0"/>
              <a:t>Meet face-to-face if possible</a:t>
            </a:r>
          </a:p>
          <a:p>
            <a:r>
              <a:rPr lang="en-US" dirty="0"/>
              <a:t>Considerations for risk identification with virtual teams</a:t>
            </a:r>
          </a:p>
          <a:p>
            <a:r>
              <a:rPr lang="en-US" dirty="0"/>
              <a:t>Meet offsite, if needed</a:t>
            </a:r>
          </a:p>
          <a:p>
            <a:r>
              <a:rPr lang="en-US" dirty="0"/>
              <a:t>Properly name risks (risk vs. fact; be precise)</a:t>
            </a:r>
          </a:p>
          <a:p>
            <a:endParaRPr lang="en-CA" dirty="0"/>
          </a:p>
        </p:txBody>
      </p:sp>
      <p:pic>
        <p:nvPicPr>
          <p:cNvPr id="3074" name="Picture 2">
            <a:extLst>
              <a:ext uri="{FF2B5EF4-FFF2-40B4-BE49-F238E27FC236}">
                <a16:creationId xmlns:a16="http://schemas.microsoft.com/office/drawing/2014/main" id="{E7E0A46F-E8A6-45F9-9EAB-4D073F25A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562" y="5069022"/>
            <a:ext cx="4163438" cy="178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8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1C1A-58C8-4698-A930-2D5E7F6BA853}"/>
              </a:ext>
            </a:extLst>
          </p:cNvPr>
          <p:cNvSpPr>
            <a:spLocks noGrp="1"/>
          </p:cNvSpPr>
          <p:nvPr>
            <p:ph type="title"/>
          </p:nvPr>
        </p:nvSpPr>
        <p:spPr/>
        <p:txBody>
          <a:bodyPr/>
          <a:lstStyle/>
          <a:p>
            <a:r>
              <a:rPr lang="en-CA" dirty="0"/>
              <a:t>Well-defined risks</a:t>
            </a:r>
          </a:p>
        </p:txBody>
      </p:sp>
      <p:sp>
        <p:nvSpPr>
          <p:cNvPr id="3" name="Content Placeholder 2">
            <a:extLst>
              <a:ext uri="{FF2B5EF4-FFF2-40B4-BE49-F238E27FC236}">
                <a16:creationId xmlns:a16="http://schemas.microsoft.com/office/drawing/2014/main" id="{67FFB05D-002B-4D85-867C-105DCDAAB838}"/>
              </a:ext>
            </a:extLst>
          </p:cNvPr>
          <p:cNvSpPr>
            <a:spLocks noGrp="1"/>
          </p:cNvSpPr>
          <p:nvPr>
            <p:ph idx="1"/>
          </p:nvPr>
        </p:nvSpPr>
        <p:spPr>
          <a:xfrm>
            <a:off x="269507" y="1879028"/>
            <a:ext cx="8874493" cy="2071623"/>
          </a:xfrm>
        </p:spPr>
        <p:txBody>
          <a:bodyPr>
            <a:normAutofit/>
          </a:bodyPr>
          <a:lstStyle/>
          <a:p>
            <a:r>
              <a:rPr lang="en-US" dirty="0"/>
              <a:t>Use the </a:t>
            </a:r>
            <a:r>
              <a:rPr lang="en-US" i="1" dirty="0"/>
              <a:t>Cause-Risk-Effect</a:t>
            </a:r>
            <a:r>
              <a:rPr lang="en-US" dirty="0"/>
              <a:t> format to create well-defined risks.  </a:t>
            </a:r>
          </a:p>
          <a:p>
            <a:r>
              <a:rPr lang="en-US" dirty="0"/>
              <a:t>Be careful: many risks initially identified are not risks but causes or effects.</a:t>
            </a:r>
          </a:p>
          <a:p>
            <a:r>
              <a:rPr lang="en-US" dirty="0"/>
              <a:t>Read as: </a:t>
            </a:r>
            <a:r>
              <a:rPr lang="en-US" i="1" dirty="0"/>
              <a:t>“Due to (definitive cause), (uncertain event - risk) may occur, which would/could/may lead to (effect)”</a:t>
            </a:r>
            <a:endParaRPr lang="en-CA" dirty="0"/>
          </a:p>
        </p:txBody>
      </p:sp>
      <p:pic>
        <p:nvPicPr>
          <p:cNvPr id="4" name="Picture 3">
            <a:extLst>
              <a:ext uri="{FF2B5EF4-FFF2-40B4-BE49-F238E27FC236}">
                <a16:creationId xmlns:a16="http://schemas.microsoft.com/office/drawing/2014/main" id="{38DE3443-7B18-44F6-9998-5F8EF5414C0B}"/>
              </a:ext>
            </a:extLst>
          </p:cNvPr>
          <p:cNvPicPr>
            <a:picLocks noChangeAspect="1"/>
          </p:cNvPicPr>
          <p:nvPr/>
        </p:nvPicPr>
        <p:blipFill>
          <a:blip r:embed="rId2"/>
          <a:stretch>
            <a:fillRect/>
          </a:stretch>
        </p:blipFill>
        <p:spPr>
          <a:xfrm>
            <a:off x="1038478" y="3832698"/>
            <a:ext cx="5949279" cy="3025302"/>
          </a:xfrm>
          <a:prstGeom prst="rect">
            <a:avLst/>
          </a:prstGeom>
        </p:spPr>
      </p:pic>
    </p:spTree>
    <p:extLst>
      <p:ext uri="{BB962C8B-B14F-4D97-AF65-F5344CB8AC3E}">
        <p14:creationId xmlns:p14="http://schemas.microsoft.com/office/powerpoint/2010/main" val="30644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866C-A865-41B3-A139-42D870AE2B9B}"/>
              </a:ext>
            </a:extLst>
          </p:cNvPr>
          <p:cNvSpPr>
            <a:spLocks noGrp="1"/>
          </p:cNvSpPr>
          <p:nvPr>
            <p:ph type="title"/>
          </p:nvPr>
        </p:nvSpPr>
        <p:spPr/>
        <p:txBody>
          <a:bodyPr/>
          <a:lstStyle/>
          <a:p>
            <a:r>
              <a:rPr lang="en-CA" dirty="0"/>
              <a:t>things to consider</a:t>
            </a:r>
          </a:p>
        </p:txBody>
      </p:sp>
      <p:sp>
        <p:nvSpPr>
          <p:cNvPr id="3" name="Content Placeholder 2">
            <a:extLst>
              <a:ext uri="{FF2B5EF4-FFF2-40B4-BE49-F238E27FC236}">
                <a16:creationId xmlns:a16="http://schemas.microsoft.com/office/drawing/2014/main" id="{6AB40770-8C3E-40B0-A81E-09115D251516}"/>
              </a:ext>
            </a:extLst>
          </p:cNvPr>
          <p:cNvSpPr>
            <a:spLocks noGrp="1"/>
          </p:cNvSpPr>
          <p:nvPr>
            <p:ph idx="1"/>
          </p:nvPr>
        </p:nvSpPr>
        <p:spPr>
          <a:xfrm>
            <a:off x="581192" y="2228003"/>
            <a:ext cx="7989752" cy="3949061"/>
          </a:xfrm>
        </p:spPr>
        <p:txBody>
          <a:bodyPr>
            <a:normAutofit/>
          </a:bodyPr>
          <a:lstStyle/>
          <a:p>
            <a:r>
              <a:rPr lang="en-US" dirty="0"/>
              <a:t>Effects can be more than just time and cost implications.</a:t>
            </a:r>
          </a:p>
          <a:p>
            <a:r>
              <a:rPr lang="en-US" dirty="0"/>
              <a:t>A threat is not an excuse for poor project management.</a:t>
            </a:r>
          </a:p>
          <a:p>
            <a:r>
              <a:rPr lang="en-US" dirty="0"/>
              <a:t>Make separate lists of threats and opportunities to prevent identifying only threats.</a:t>
            </a:r>
          </a:p>
          <a:p>
            <a:r>
              <a:rPr lang="en-US" dirty="0"/>
              <a:t>Include risks related to integration (e.g., activity A may not provide the information activity B needs;  A may not complete in time for B to start)</a:t>
            </a:r>
          </a:p>
          <a:p>
            <a:r>
              <a:rPr lang="en-US" dirty="0"/>
              <a:t>Look at assumptions (i.e., could be a risk)</a:t>
            </a:r>
          </a:p>
          <a:p>
            <a:r>
              <a:rPr lang="en-US" dirty="0"/>
              <a:t>Spend time on opportunities first to build optimism.</a:t>
            </a:r>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89" y="5952003"/>
            <a:ext cx="983989" cy="695992"/>
          </a:xfrm>
          <a:prstGeom prst="rect">
            <a:avLst/>
          </a:prstGeom>
        </p:spPr>
      </p:pic>
    </p:spTree>
    <p:extLst>
      <p:ext uri="{BB962C8B-B14F-4D97-AF65-F5344CB8AC3E}">
        <p14:creationId xmlns:p14="http://schemas.microsoft.com/office/powerpoint/2010/main" val="258646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E387-4315-4799-A490-33FC2A04B793}"/>
              </a:ext>
            </a:extLst>
          </p:cNvPr>
          <p:cNvSpPr>
            <a:spLocks noGrp="1"/>
          </p:cNvSpPr>
          <p:nvPr>
            <p:ph type="title"/>
          </p:nvPr>
        </p:nvSpPr>
        <p:spPr/>
        <p:txBody>
          <a:bodyPr/>
          <a:lstStyle/>
          <a:p>
            <a:r>
              <a:rPr lang="en-CA" i="1" dirty="0"/>
              <a:t>Cause-risk-effect</a:t>
            </a:r>
            <a:r>
              <a:rPr lang="en-CA" dirty="0"/>
              <a:t> format</a:t>
            </a:r>
          </a:p>
        </p:txBody>
      </p:sp>
      <p:sp>
        <p:nvSpPr>
          <p:cNvPr id="3" name="Content Placeholder 2">
            <a:extLst>
              <a:ext uri="{FF2B5EF4-FFF2-40B4-BE49-F238E27FC236}">
                <a16:creationId xmlns:a16="http://schemas.microsoft.com/office/drawing/2014/main" id="{A36826C9-246E-473F-8753-4A6A76C82984}"/>
              </a:ext>
            </a:extLst>
          </p:cNvPr>
          <p:cNvSpPr>
            <a:spLocks noGrp="1"/>
          </p:cNvSpPr>
          <p:nvPr>
            <p:ph idx="1"/>
          </p:nvPr>
        </p:nvSpPr>
        <p:spPr>
          <a:xfrm>
            <a:off x="194551" y="1829849"/>
            <a:ext cx="8949447" cy="1337337"/>
          </a:xfrm>
        </p:spPr>
        <p:txBody>
          <a:bodyPr>
            <a:normAutofit fontScale="92500" lnSpcReduction="10000"/>
          </a:bodyPr>
          <a:lstStyle/>
          <a:p>
            <a:pPr>
              <a:spcAft>
                <a:spcPts val="200"/>
              </a:spcAft>
            </a:pPr>
            <a:r>
              <a:rPr lang="en-US" dirty="0"/>
              <a:t>Write the </a:t>
            </a:r>
            <a:r>
              <a:rPr lang="en-US" dirty="0">
                <a:solidFill>
                  <a:schemeClr val="tx1">
                    <a:lumMod val="75000"/>
                    <a:lumOff val="25000"/>
                  </a:schemeClr>
                </a:solidFill>
              </a:rPr>
              <a:t>following</a:t>
            </a:r>
            <a:r>
              <a:rPr lang="en-US" dirty="0"/>
              <a:t> threats in </a:t>
            </a:r>
            <a:r>
              <a:rPr lang="en-US" i="1" dirty="0"/>
              <a:t>cause-risk-effect</a:t>
            </a:r>
            <a:r>
              <a:rPr lang="en-US" dirty="0"/>
              <a:t> format.  There are multiple ways to present each one.   </a:t>
            </a:r>
          </a:p>
          <a:p>
            <a:pPr>
              <a:spcAft>
                <a:spcPts val="200"/>
              </a:spcAft>
            </a:pPr>
            <a:r>
              <a:rPr lang="en-US" dirty="0"/>
              <a:t>Reminder to read as: </a:t>
            </a:r>
            <a:r>
              <a:rPr lang="en-US" i="1" dirty="0"/>
              <a:t>“Due to (definitive cause), (uncertain event - risk) may occur, which would/could/may lead to (effect)”</a:t>
            </a:r>
            <a:endParaRPr lang="en-US" dirty="0"/>
          </a:p>
        </p:txBody>
      </p:sp>
      <p:graphicFrame>
        <p:nvGraphicFramePr>
          <p:cNvPr id="6" name="Table 4">
            <a:extLst>
              <a:ext uri="{FF2B5EF4-FFF2-40B4-BE49-F238E27FC236}">
                <a16:creationId xmlns:a16="http://schemas.microsoft.com/office/drawing/2014/main" id="{8228E901-F357-42C0-A30B-98C5586CD6B5}"/>
              </a:ext>
            </a:extLst>
          </p:cNvPr>
          <p:cNvGraphicFramePr>
            <a:graphicFrameLocks noGrp="1"/>
          </p:cNvGraphicFramePr>
          <p:nvPr>
            <p:extLst>
              <p:ext uri="{D42A27DB-BD31-4B8C-83A1-F6EECF244321}">
                <p14:modId xmlns:p14="http://schemas.microsoft.com/office/powerpoint/2010/main" val="3946199312"/>
              </p:ext>
            </p:extLst>
          </p:nvPr>
        </p:nvGraphicFramePr>
        <p:xfrm>
          <a:off x="384240" y="3167424"/>
          <a:ext cx="8570068" cy="3530966"/>
        </p:xfrm>
        <a:graphic>
          <a:graphicData uri="http://schemas.openxmlformats.org/drawingml/2006/table">
            <a:tbl>
              <a:tblPr firstRow="1" bandRow="1">
                <a:tableStyleId>{5C22544A-7EE6-4342-B048-85BDC9FD1C3A}</a:tableStyleId>
              </a:tblPr>
              <a:tblGrid>
                <a:gridCol w="2216222">
                  <a:extLst>
                    <a:ext uri="{9D8B030D-6E8A-4147-A177-3AD203B41FA5}">
                      <a16:colId xmlns:a16="http://schemas.microsoft.com/office/drawing/2014/main" val="3922117278"/>
                    </a:ext>
                  </a:extLst>
                </a:gridCol>
                <a:gridCol w="2023065">
                  <a:extLst>
                    <a:ext uri="{9D8B030D-6E8A-4147-A177-3AD203B41FA5}">
                      <a16:colId xmlns:a16="http://schemas.microsoft.com/office/drawing/2014/main" val="183875517"/>
                    </a:ext>
                  </a:extLst>
                </a:gridCol>
                <a:gridCol w="2063728">
                  <a:extLst>
                    <a:ext uri="{9D8B030D-6E8A-4147-A177-3AD203B41FA5}">
                      <a16:colId xmlns:a16="http://schemas.microsoft.com/office/drawing/2014/main" val="1131130130"/>
                    </a:ext>
                  </a:extLst>
                </a:gridCol>
                <a:gridCol w="2267053">
                  <a:extLst>
                    <a:ext uri="{9D8B030D-6E8A-4147-A177-3AD203B41FA5}">
                      <a16:colId xmlns:a16="http://schemas.microsoft.com/office/drawing/2014/main" val="3567054583"/>
                    </a:ext>
                  </a:extLst>
                </a:gridCol>
              </a:tblGrid>
              <a:tr h="449722">
                <a:tc>
                  <a:txBody>
                    <a:bodyPr/>
                    <a:lstStyle/>
                    <a:p>
                      <a:r>
                        <a:rPr lang="en-CA" dirty="0">
                          <a:solidFill>
                            <a:schemeClr val="tx1">
                              <a:lumMod val="75000"/>
                              <a:lumOff val="25000"/>
                            </a:schemeClr>
                          </a:solidFill>
                        </a:rPr>
                        <a:t>Situation</a:t>
                      </a:r>
                    </a:p>
                  </a:txBody>
                  <a:tcPr>
                    <a:solidFill>
                      <a:schemeClr val="bg2">
                        <a:lumMod val="75000"/>
                      </a:schemeClr>
                    </a:solidFill>
                  </a:tcPr>
                </a:tc>
                <a:tc>
                  <a:txBody>
                    <a:bodyPr/>
                    <a:lstStyle/>
                    <a:p>
                      <a:pPr algn="ctr"/>
                      <a:r>
                        <a:rPr lang="en-CA" dirty="0">
                          <a:solidFill>
                            <a:schemeClr val="tx1">
                              <a:lumMod val="75000"/>
                              <a:lumOff val="25000"/>
                            </a:schemeClr>
                          </a:solidFill>
                        </a:rPr>
                        <a:t>Cause</a:t>
                      </a:r>
                    </a:p>
                  </a:txBody>
                  <a:tcPr>
                    <a:solidFill>
                      <a:schemeClr val="bg2">
                        <a:lumMod val="75000"/>
                      </a:schemeClr>
                    </a:solidFill>
                  </a:tcPr>
                </a:tc>
                <a:tc>
                  <a:txBody>
                    <a:bodyPr/>
                    <a:lstStyle/>
                    <a:p>
                      <a:pPr algn="ctr"/>
                      <a:r>
                        <a:rPr lang="en-CA" dirty="0">
                          <a:solidFill>
                            <a:schemeClr val="tx1">
                              <a:lumMod val="75000"/>
                              <a:lumOff val="25000"/>
                            </a:schemeClr>
                          </a:solidFill>
                        </a:rPr>
                        <a:t>Risk</a:t>
                      </a:r>
                    </a:p>
                  </a:txBody>
                  <a:tcPr>
                    <a:solidFill>
                      <a:schemeClr val="bg2">
                        <a:lumMod val="75000"/>
                      </a:schemeClr>
                    </a:solidFill>
                  </a:tcPr>
                </a:tc>
                <a:tc>
                  <a:txBody>
                    <a:bodyPr/>
                    <a:lstStyle/>
                    <a:p>
                      <a:pPr algn="ctr"/>
                      <a:r>
                        <a:rPr lang="en-CA" dirty="0">
                          <a:solidFill>
                            <a:schemeClr val="tx1">
                              <a:lumMod val="75000"/>
                              <a:lumOff val="25000"/>
                            </a:schemeClr>
                          </a:solidFill>
                        </a:rPr>
                        <a:t>Effect</a:t>
                      </a:r>
                    </a:p>
                  </a:txBody>
                  <a:tcPr>
                    <a:solidFill>
                      <a:schemeClr val="bg2">
                        <a:lumMod val="75000"/>
                      </a:schemeClr>
                    </a:solidFill>
                  </a:tcPr>
                </a:tc>
                <a:extLst>
                  <a:ext uri="{0D108BD9-81ED-4DB2-BD59-A6C34878D82A}">
                    <a16:rowId xmlns:a16="http://schemas.microsoft.com/office/drawing/2014/main" val="730201118"/>
                  </a:ext>
                </a:extLst>
              </a:tr>
              <a:tr h="9980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Example: Low enrollment of international students</a:t>
                      </a: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Canadian Embassy workers on strike</a:t>
                      </a:r>
                    </a:p>
                  </a:txBody>
                  <a:tcPr/>
                </a:tc>
                <a:tc>
                  <a:txBody>
                    <a:bodyPr/>
                    <a:lstStyle/>
                    <a:p>
                      <a:pPr algn="ctr"/>
                      <a:r>
                        <a:rPr lang="en-CA" sz="1800" dirty="0">
                          <a:solidFill>
                            <a:schemeClr val="tx1">
                              <a:lumMod val="85000"/>
                              <a:lumOff val="15000"/>
                            </a:schemeClr>
                          </a:solidFill>
                        </a:rPr>
                        <a:t>Low enrollment of international students</a:t>
                      </a:r>
                    </a:p>
                  </a:txBody>
                  <a:tcPr/>
                </a:tc>
                <a:tc>
                  <a:txBody>
                    <a:bodyPr/>
                    <a:lstStyle/>
                    <a:p>
                      <a:pPr algn="ctr"/>
                      <a:r>
                        <a:rPr lang="en-CA" sz="1800" dirty="0">
                          <a:solidFill>
                            <a:schemeClr val="tx1">
                              <a:lumMod val="85000"/>
                              <a:lumOff val="15000"/>
                            </a:schemeClr>
                          </a:solidFill>
                        </a:rPr>
                        <a:t>Lost revenue to Fanshawe College and cancelled programs</a:t>
                      </a:r>
                    </a:p>
                  </a:txBody>
                  <a:tcPr/>
                </a:tc>
                <a:extLst>
                  <a:ext uri="{0D108BD9-81ED-4DB2-BD59-A6C34878D82A}">
                    <a16:rowId xmlns:a16="http://schemas.microsoft.com/office/drawing/2014/main" val="962168490"/>
                  </a:ext>
                </a:extLst>
              </a:tr>
              <a:tr h="9980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College-wide power outage at college</a:t>
                      </a:r>
                    </a:p>
                    <a:p>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180637501"/>
                  </a:ext>
                </a:extLst>
              </a:tr>
              <a:tr h="10852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Student is injured</a:t>
                      </a:r>
                      <a:br>
                        <a:rPr lang="en-US" sz="1800" dirty="0">
                          <a:solidFill>
                            <a:schemeClr val="tx1">
                              <a:lumMod val="85000"/>
                              <a:lumOff val="15000"/>
                            </a:schemeClr>
                          </a:solidFill>
                        </a:rPr>
                      </a:br>
                      <a:r>
                        <a:rPr lang="en-US" sz="1800" dirty="0">
                          <a:solidFill>
                            <a:schemeClr val="tx1">
                              <a:lumMod val="85000"/>
                              <a:lumOff val="15000"/>
                            </a:schemeClr>
                          </a:solidFill>
                        </a:rPr>
                        <a:t>and sues college</a:t>
                      </a: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262945211"/>
                  </a:ext>
                </a:extLst>
              </a:tr>
            </a:tbl>
          </a:graphicData>
        </a:graphic>
      </p:graphicFrame>
    </p:spTree>
    <p:extLst>
      <p:ext uri="{BB962C8B-B14F-4D97-AF65-F5344CB8AC3E}">
        <p14:creationId xmlns:p14="http://schemas.microsoft.com/office/powerpoint/2010/main" val="218855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E387-4315-4799-A490-33FC2A04B793}"/>
              </a:ext>
            </a:extLst>
          </p:cNvPr>
          <p:cNvSpPr>
            <a:spLocks noGrp="1"/>
          </p:cNvSpPr>
          <p:nvPr>
            <p:ph type="title"/>
          </p:nvPr>
        </p:nvSpPr>
        <p:spPr/>
        <p:txBody>
          <a:bodyPr/>
          <a:lstStyle/>
          <a:p>
            <a:r>
              <a:rPr lang="en-CA" dirty="0"/>
              <a:t>Example of </a:t>
            </a:r>
            <a:r>
              <a:rPr lang="en-CA" sz="3600" b="1" u="sng" dirty="0">
                <a:solidFill>
                  <a:schemeClr val="tx1"/>
                </a:solidFill>
              </a:rPr>
              <a:t>INCORRECT</a:t>
            </a:r>
            <a:r>
              <a:rPr lang="en-CA" b="1" i="1" dirty="0"/>
              <a:t> </a:t>
            </a:r>
            <a:br>
              <a:rPr lang="en-CA" b="1" i="1" dirty="0"/>
            </a:br>
            <a:r>
              <a:rPr lang="en-CA" i="1" dirty="0"/>
              <a:t>Cause-risk-effect</a:t>
            </a:r>
            <a:r>
              <a:rPr lang="en-CA" dirty="0"/>
              <a:t> format</a:t>
            </a:r>
          </a:p>
        </p:txBody>
      </p:sp>
      <p:sp>
        <p:nvSpPr>
          <p:cNvPr id="3" name="Content Placeholder 2">
            <a:extLst>
              <a:ext uri="{FF2B5EF4-FFF2-40B4-BE49-F238E27FC236}">
                <a16:creationId xmlns:a16="http://schemas.microsoft.com/office/drawing/2014/main" id="{A36826C9-246E-473F-8753-4A6A76C82984}"/>
              </a:ext>
            </a:extLst>
          </p:cNvPr>
          <p:cNvSpPr>
            <a:spLocks noGrp="1"/>
          </p:cNvSpPr>
          <p:nvPr>
            <p:ph idx="1"/>
          </p:nvPr>
        </p:nvSpPr>
        <p:spPr>
          <a:xfrm>
            <a:off x="194551" y="1829849"/>
            <a:ext cx="8949447" cy="1083329"/>
          </a:xfrm>
        </p:spPr>
        <p:txBody>
          <a:bodyPr>
            <a:normAutofit/>
          </a:bodyPr>
          <a:lstStyle/>
          <a:p>
            <a:pPr>
              <a:spcAft>
                <a:spcPts val="200"/>
              </a:spcAft>
            </a:pPr>
            <a:r>
              <a:rPr lang="en-US" dirty="0"/>
              <a:t>Reminder to read as: </a:t>
            </a:r>
            <a:r>
              <a:rPr lang="en-US" i="1" dirty="0"/>
              <a:t>“Due to (definitive cause), (uncertain event - risk) may occur, which would/could/may lead to (effect)”</a:t>
            </a:r>
            <a:endParaRPr lang="en-US" dirty="0"/>
          </a:p>
        </p:txBody>
      </p:sp>
      <p:graphicFrame>
        <p:nvGraphicFramePr>
          <p:cNvPr id="6" name="Table 4">
            <a:extLst>
              <a:ext uri="{FF2B5EF4-FFF2-40B4-BE49-F238E27FC236}">
                <a16:creationId xmlns:a16="http://schemas.microsoft.com/office/drawing/2014/main" id="{8228E901-F357-42C0-A30B-98C5586CD6B5}"/>
              </a:ext>
            </a:extLst>
          </p:cNvPr>
          <p:cNvGraphicFramePr>
            <a:graphicFrameLocks noGrp="1"/>
          </p:cNvGraphicFramePr>
          <p:nvPr>
            <p:extLst>
              <p:ext uri="{D42A27DB-BD31-4B8C-83A1-F6EECF244321}">
                <p14:modId xmlns:p14="http://schemas.microsoft.com/office/powerpoint/2010/main" val="2599860646"/>
              </p:ext>
            </p:extLst>
          </p:nvPr>
        </p:nvGraphicFramePr>
        <p:xfrm>
          <a:off x="379381" y="2913178"/>
          <a:ext cx="8633990" cy="3792422"/>
        </p:xfrm>
        <a:graphic>
          <a:graphicData uri="http://schemas.openxmlformats.org/drawingml/2006/table">
            <a:tbl>
              <a:tblPr firstRow="1" bandRow="1">
                <a:tableStyleId>{5C22544A-7EE6-4342-B048-85BDC9FD1C3A}</a:tableStyleId>
              </a:tblPr>
              <a:tblGrid>
                <a:gridCol w="2232752">
                  <a:extLst>
                    <a:ext uri="{9D8B030D-6E8A-4147-A177-3AD203B41FA5}">
                      <a16:colId xmlns:a16="http://schemas.microsoft.com/office/drawing/2014/main" val="3922117278"/>
                    </a:ext>
                  </a:extLst>
                </a:gridCol>
                <a:gridCol w="2038155">
                  <a:extLst>
                    <a:ext uri="{9D8B030D-6E8A-4147-A177-3AD203B41FA5}">
                      <a16:colId xmlns:a16="http://schemas.microsoft.com/office/drawing/2014/main" val="183875517"/>
                    </a:ext>
                  </a:extLst>
                </a:gridCol>
                <a:gridCol w="2079121">
                  <a:extLst>
                    <a:ext uri="{9D8B030D-6E8A-4147-A177-3AD203B41FA5}">
                      <a16:colId xmlns:a16="http://schemas.microsoft.com/office/drawing/2014/main" val="1131130130"/>
                    </a:ext>
                  </a:extLst>
                </a:gridCol>
                <a:gridCol w="2283962">
                  <a:extLst>
                    <a:ext uri="{9D8B030D-6E8A-4147-A177-3AD203B41FA5}">
                      <a16:colId xmlns:a16="http://schemas.microsoft.com/office/drawing/2014/main" val="3567054583"/>
                    </a:ext>
                  </a:extLst>
                </a:gridCol>
              </a:tblGrid>
              <a:tr h="479377">
                <a:tc>
                  <a:txBody>
                    <a:bodyPr/>
                    <a:lstStyle/>
                    <a:p>
                      <a:r>
                        <a:rPr lang="en-CA" dirty="0">
                          <a:solidFill>
                            <a:schemeClr val="tx1">
                              <a:lumMod val="75000"/>
                              <a:lumOff val="25000"/>
                            </a:schemeClr>
                          </a:solidFill>
                        </a:rPr>
                        <a:t>Situation</a:t>
                      </a:r>
                    </a:p>
                  </a:txBody>
                  <a:tcPr>
                    <a:solidFill>
                      <a:schemeClr val="bg2">
                        <a:lumMod val="75000"/>
                      </a:schemeClr>
                    </a:solidFill>
                  </a:tcPr>
                </a:tc>
                <a:tc>
                  <a:txBody>
                    <a:bodyPr/>
                    <a:lstStyle/>
                    <a:p>
                      <a:pPr algn="ctr"/>
                      <a:r>
                        <a:rPr lang="en-CA" dirty="0">
                          <a:solidFill>
                            <a:schemeClr val="tx1">
                              <a:lumMod val="75000"/>
                              <a:lumOff val="25000"/>
                            </a:schemeClr>
                          </a:solidFill>
                        </a:rPr>
                        <a:t>Cause</a:t>
                      </a:r>
                    </a:p>
                  </a:txBody>
                  <a:tcPr>
                    <a:solidFill>
                      <a:schemeClr val="bg2">
                        <a:lumMod val="75000"/>
                      </a:schemeClr>
                    </a:solidFill>
                  </a:tcPr>
                </a:tc>
                <a:tc>
                  <a:txBody>
                    <a:bodyPr/>
                    <a:lstStyle/>
                    <a:p>
                      <a:pPr algn="ctr"/>
                      <a:r>
                        <a:rPr lang="en-CA" dirty="0">
                          <a:solidFill>
                            <a:schemeClr val="tx1">
                              <a:lumMod val="75000"/>
                              <a:lumOff val="25000"/>
                            </a:schemeClr>
                          </a:solidFill>
                        </a:rPr>
                        <a:t>Risk</a:t>
                      </a:r>
                    </a:p>
                  </a:txBody>
                  <a:tcPr>
                    <a:solidFill>
                      <a:schemeClr val="bg2">
                        <a:lumMod val="75000"/>
                      </a:schemeClr>
                    </a:solidFill>
                  </a:tcPr>
                </a:tc>
                <a:tc>
                  <a:txBody>
                    <a:bodyPr/>
                    <a:lstStyle/>
                    <a:p>
                      <a:pPr algn="ctr"/>
                      <a:r>
                        <a:rPr lang="en-CA" dirty="0">
                          <a:solidFill>
                            <a:schemeClr val="tx1">
                              <a:lumMod val="75000"/>
                              <a:lumOff val="25000"/>
                            </a:schemeClr>
                          </a:solidFill>
                        </a:rPr>
                        <a:t>Effect</a:t>
                      </a:r>
                    </a:p>
                  </a:txBody>
                  <a:tcPr>
                    <a:solidFill>
                      <a:schemeClr val="bg2">
                        <a:lumMod val="75000"/>
                      </a:schemeClr>
                    </a:solidFill>
                  </a:tcPr>
                </a:tc>
                <a:extLst>
                  <a:ext uri="{0D108BD9-81ED-4DB2-BD59-A6C34878D82A}">
                    <a16:rowId xmlns:a16="http://schemas.microsoft.com/office/drawing/2014/main" val="730201118"/>
                  </a:ext>
                </a:extLst>
              </a:tr>
              <a:tr h="3852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b="1" u="sng" dirty="0">
                          <a:solidFill>
                            <a:srgbClr val="FF0000"/>
                          </a:solidFill>
                        </a:rPr>
                        <a:t>INCORRECT</a:t>
                      </a: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1800726002"/>
                  </a:ext>
                </a:extLst>
              </a:tr>
              <a:tr h="12671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Go over budget on $400k budget for new house construction </a:t>
                      </a: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Increase in cost of building materials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Go over budget on $400k budget for new house construction </a:t>
                      </a: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Over budget</a:t>
                      </a:r>
                    </a:p>
                  </a:txBody>
                  <a:tcPr/>
                </a:tc>
                <a:extLst>
                  <a:ext uri="{0D108BD9-81ED-4DB2-BD59-A6C34878D82A}">
                    <a16:rowId xmlns:a16="http://schemas.microsoft.com/office/drawing/2014/main" val="962168490"/>
                  </a:ext>
                </a:extLst>
              </a:tr>
              <a:tr h="408719">
                <a:tc>
                  <a:txBody>
                    <a:bodyPr/>
                    <a:lstStyle/>
                    <a:p>
                      <a:r>
                        <a:rPr lang="en-CA" sz="1800" b="1" u="sng" dirty="0">
                          <a:solidFill>
                            <a:schemeClr val="accent6">
                              <a:lumMod val="75000"/>
                            </a:schemeClr>
                          </a:solidFill>
                        </a:rPr>
                        <a:t>CORRECT</a:t>
                      </a: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180637501"/>
                  </a:ext>
                </a:extLst>
              </a:tr>
              <a:tr h="12519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Procurement issues  related to COVID19 restrictions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dirty="0">
                          <a:solidFill>
                            <a:schemeClr val="tx1">
                              <a:lumMod val="85000"/>
                              <a:lumOff val="15000"/>
                            </a:schemeClr>
                          </a:solidFill>
                        </a:rPr>
                        <a:t>An increase in cost of building materials</a:t>
                      </a:r>
                    </a:p>
                    <a:p>
                      <a:pPr algn="ctr"/>
                      <a:endParaRPr lang="en-CA" sz="1800" dirty="0">
                        <a:solidFill>
                          <a:schemeClr val="tx1">
                            <a:lumMod val="85000"/>
                            <a:lumOff val="15000"/>
                          </a:schemeClr>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Go over budget on $400k budget for new house construction </a:t>
                      </a:r>
                      <a:endParaRPr lang="en-CA" sz="1800" dirty="0">
                        <a:solidFill>
                          <a:schemeClr val="tx1">
                            <a:lumMod val="85000"/>
                            <a:lumOff val="15000"/>
                          </a:schemeClr>
                        </a:solidFill>
                      </a:endParaRPr>
                    </a:p>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262945211"/>
                  </a:ext>
                </a:extLst>
              </a:tr>
            </a:tbl>
          </a:graphicData>
        </a:graphic>
      </p:graphicFrame>
    </p:spTree>
    <p:extLst>
      <p:ext uri="{BB962C8B-B14F-4D97-AF65-F5344CB8AC3E}">
        <p14:creationId xmlns:p14="http://schemas.microsoft.com/office/powerpoint/2010/main" val="81496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E387-4315-4799-A490-33FC2A04B793}"/>
              </a:ext>
            </a:extLst>
          </p:cNvPr>
          <p:cNvSpPr>
            <a:spLocks noGrp="1"/>
          </p:cNvSpPr>
          <p:nvPr>
            <p:ph type="title"/>
          </p:nvPr>
        </p:nvSpPr>
        <p:spPr/>
        <p:txBody>
          <a:bodyPr/>
          <a:lstStyle/>
          <a:p>
            <a:r>
              <a:rPr lang="en-CA" i="1" dirty="0"/>
              <a:t>Cause-risk-effect</a:t>
            </a:r>
            <a:r>
              <a:rPr lang="en-CA" dirty="0"/>
              <a:t> format</a:t>
            </a:r>
          </a:p>
        </p:txBody>
      </p:sp>
      <p:sp>
        <p:nvSpPr>
          <p:cNvPr id="3" name="Content Placeholder 2">
            <a:extLst>
              <a:ext uri="{FF2B5EF4-FFF2-40B4-BE49-F238E27FC236}">
                <a16:creationId xmlns:a16="http://schemas.microsoft.com/office/drawing/2014/main" id="{A36826C9-246E-473F-8753-4A6A76C82984}"/>
              </a:ext>
            </a:extLst>
          </p:cNvPr>
          <p:cNvSpPr>
            <a:spLocks noGrp="1"/>
          </p:cNvSpPr>
          <p:nvPr>
            <p:ph idx="1"/>
          </p:nvPr>
        </p:nvSpPr>
        <p:spPr>
          <a:xfrm>
            <a:off x="194551" y="1829849"/>
            <a:ext cx="8949447" cy="1337337"/>
          </a:xfrm>
        </p:spPr>
        <p:txBody>
          <a:bodyPr>
            <a:normAutofit fontScale="92500" lnSpcReduction="10000"/>
          </a:bodyPr>
          <a:lstStyle/>
          <a:p>
            <a:pPr>
              <a:spcAft>
                <a:spcPts val="200"/>
              </a:spcAft>
            </a:pPr>
            <a:r>
              <a:rPr lang="en-US" dirty="0"/>
              <a:t>Write the </a:t>
            </a:r>
            <a:r>
              <a:rPr lang="en-US" dirty="0">
                <a:solidFill>
                  <a:schemeClr val="tx1">
                    <a:lumMod val="75000"/>
                    <a:lumOff val="25000"/>
                  </a:schemeClr>
                </a:solidFill>
              </a:rPr>
              <a:t>following</a:t>
            </a:r>
            <a:r>
              <a:rPr lang="en-US" dirty="0"/>
              <a:t> threats in </a:t>
            </a:r>
            <a:r>
              <a:rPr lang="en-US" i="1" dirty="0"/>
              <a:t>cause-risk-effect</a:t>
            </a:r>
            <a:r>
              <a:rPr lang="en-US" dirty="0"/>
              <a:t> format.  There are multiple ways to present each one.   </a:t>
            </a:r>
          </a:p>
          <a:p>
            <a:pPr>
              <a:spcAft>
                <a:spcPts val="200"/>
              </a:spcAft>
            </a:pPr>
            <a:r>
              <a:rPr lang="en-US" dirty="0"/>
              <a:t>Reminder to read as: </a:t>
            </a:r>
            <a:r>
              <a:rPr lang="en-US" i="1" dirty="0"/>
              <a:t>“Due to (definitive cause), (uncertain event - risk) may occur, which would/could/may lead to (effect)”</a:t>
            </a:r>
            <a:endParaRPr lang="en-US" dirty="0"/>
          </a:p>
        </p:txBody>
      </p:sp>
      <p:graphicFrame>
        <p:nvGraphicFramePr>
          <p:cNvPr id="6" name="Table 4">
            <a:extLst>
              <a:ext uri="{FF2B5EF4-FFF2-40B4-BE49-F238E27FC236}">
                <a16:creationId xmlns:a16="http://schemas.microsoft.com/office/drawing/2014/main" id="{8228E901-F357-42C0-A30B-98C5586CD6B5}"/>
              </a:ext>
            </a:extLst>
          </p:cNvPr>
          <p:cNvGraphicFramePr>
            <a:graphicFrameLocks noGrp="1"/>
          </p:cNvGraphicFramePr>
          <p:nvPr>
            <p:extLst>
              <p:ext uri="{D42A27DB-BD31-4B8C-83A1-F6EECF244321}">
                <p14:modId xmlns:p14="http://schemas.microsoft.com/office/powerpoint/2010/main" val="2118331308"/>
              </p:ext>
            </p:extLst>
          </p:nvPr>
        </p:nvGraphicFramePr>
        <p:xfrm>
          <a:off x="384240" y="3167424"/>
          <a:ext cx="8570068" cy="3530966"/>
        </p:xfrm>
        <a:graphic>
          <a:graphicData uri="http://schemas.openxmlformats.org/drawingml/2006/table">
            <a:tbl>
              <a:tblPr firstRow="1" bandRow="1">
                <a:tableStyleId>{5C22544A-7EE6-4342-B048-85BDC9FD1C3A}</a:tableStyleId>
              </a:tblPr>
              <a:tblGrid>
                <a:gridCol w="2216222">
                  <a:extLst>
                    <a:ext uri="{9D8B030D-6E8A-4147-A177-3AD203B41FA5}">
                      <a16:colId xmlns:a16="http://schemas.microsoft.com/office/drawing/2014/main" val="3922117278"/>
                    </a:ext>
                  </a:extLst>
                </a:gridCol>
                <a:gridCol w="2023065">
                  <a:extLst>
                    <a:ext uri="{9D8B030D-6E8A-4147-A177-3AD203B41FA5}">
                      <a16:colId xmlns:a16="http://schemas.microsoft.com/office/drawing/2014/main" val="183875517"/>
                    </a:ext>
                  </a:extLst>
                </a:gridCol>
                <a:gridCol w="2063728">
                  <a:extLst>
                    <a:ext uri="{9D8B030D-6E8A-4147-A177-3AD203B41FA5}">
                      <a16:colId xmlns:a16="http://schemas.microsoft.com/office/drawing/2014/main" val="1131130130"/>
                    </a:ext>
                  </a:extLst>
                </a:gridCol>
                <a:gridCol w="2267053">
                  <a:extLst>
                    <a:ext uri="{9D8B030D-6E8A-4147-A177-3AD203B41FA5}">
                      <a16:colId xmlns:a16="http://schemas.microsoft.com/office/drawing/2014/main" val="3567054583"/>
                    </a:ext>
                  </a:extLst>
                </a:gridCol>
              </a:tblGrid>
              <a:tr h="449722">
                <a:tc>
                  <a:txBody>
                    <a:bodyPr/>
                    <a:lstStyle/>
                    <a:p>
                      <a:r>
                        <a:rPr lang="en-CA" dirty="0">
                          <a:solidFill>
                            <a:schemeClr val="tx1">
                              <a:lumMod val="75000"/>
                              <a:lumOff val="25000"/>
                            </a:schemeClr>
                          </a:solidFill>
                        </a:rPr>
                        <a:t>Situation</a:t>
                      </a:r>
                    </a:p>
                  </a:txBody>
                  <a:tcPr>
                    <a:solidFill>
                      <a:schemeClr val="bg2">
                        <a:lumMod val="75000"/>
                      </a:schemeClr>
                    </a:solidFill>
                  </a:tcPr>
                </a:tc>
                <a:tc>
                  <a:txBody>
                    <a:bodyPr/>
                    <a:lstStyle/>
                    <a:p>
                      <a:pPr algn="ctr"/>
                      <a:r>
                        <a:rPr lang="en-CA" dirty="0">
                          <a:solidFill>
                            <a:schemeClr val="tx1">
                              <a:lumMod val="75000"/>
                              <a:lumOff val="25000"/>
                            </a:schemeClr>
                          </a:solidFill>
                        </a:rPr>
                        <a:t>Cause</a:t>
                      </a:r>
                    </a:p>
                  </a:txBody>
                  <a:tcPr>
                    <a:solidFill>
                      <a:schemeClr val="bg2">
                        <a:lumMod val="75000"/>
                      </a:schemeClr>
                    </a:solidFill>
                  </a:tcPr>
                </a:tc>
                <a:tc>
                  <a:txBody>
                    <a:bodyPr/>
                    <a:lstStyle/>
                    <a:p>
                      <a:pPr algn="ctr"/>
                      <a:r>
                        <a:rPr lang="en-CA" dirty="0">
                          <a:solidFill>
                            <a:schemeClr val="tx1">
                              <a:lumMod val="75000"/>
                              <a:lumOff val="25000"/>
                            </a:schemeClr>
                          </a:solidFill>
                        </a:rPr>
                        <a:t>Risk</a:t>
                      </a:r>
                    </a:p>
                  </a:txBody>
                  <a:tcPr>
                    <a:solidFill>
                      <a:schemeClr val="bg2">
                        <a:lumMod val="75000"/>
                      </a:schemeClr>
                    </a:solidFill>
                  </a:tcPr>
                </a:tc>
                <a:tc>
                  <a:txBody>
                    <a:bodyPr/>
                    <a:lstStyle/>
                    <a:p>
                      <a:pPr algn="ctr"/>
                      <a:r>
                        <a:rPr lang="en-CA" dirty="0">
                          <a:solidFill>
                            <a:schemeClr val="tx1">
                              <a:lumMod val="75000"/>
                              <a:lumOff val="25000"/>
                            </a:schemeClr>
                          </a:solidFill>
                        </a:rPr>
                        <a:t>Effect</a:t>
                      </a:r>
                    </a:p>
                  </a:txBody>
                  <a:tcPr>
                    <a:solidFill>
                      <a:schemeClr val="bg2">
                        <a:lumMod val="75000"/>
                      </a:schemeClr>
                    </a:solidFill>
                  </a:tcPr>
                </a:tc>
                <a:extLst>
                  <a:ext uri="{0D108BD9-81ED-4DB2-BD59-A6C34878D82A}">
                    <a16:rowId xmlns:a16="http://schemas.microsoft.com/office/drawing/2014/main" val="730201118"/>
                  </a:ext>
                </a:extLst>
              </a:tr>
              <a:tr h="9980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Example: Low enrollment of international students</a:t>
                      </a: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Canadian Embassy workers on strike</a:t>
                      </a:r>
                    </a:p>
                  </a:txBody>
                  <a:tcPr/>
                </a:tc>
                <a:tc>
                  <a:txBody>
                    <a:bodyPr/>
                    <a:lstStyle/>
                    <a:p>
                      <a:pPr algn="ctr"/>
                      <a:r>
                        <a:rPr lang="en-CA" sz="1800" dirty="0">
                          <a:solidFill>
                            <a:schemeClr val="tx1">
                              <a:lumMod val="85000"/>
                              <a:lumOff val="15000"/>
                            </a:schemeClr>
                          </a:solidFill>
                        </a:rPr>
                        <a:t>Low enrollment of international students</a:t>
                      </a:r>
                    </a:p>
                  </a:txBody>
                  <a:tcPr/>
                </a:tc>
                <a:tc>
                  <a:txBody>
                    <a:bodyPr/>
                    <a:lstStyle/>
                    <a:p>
                      <a:pPr algn="ctr"/>
                      <a:r>
                        <a:rPr lang="en-CA" sz="1800" dirty="0">
                          <a:solidFill>
                            <a:schemeClr val="tx1">
                              <a:lumMod val="85000"/>
                              <a:lumOff val="15000"/>
                            </a:schemeClr>
                          </a:solidFill>
                        </a:rPr>
                        <a:t>Lost revenue to Fanshawe College and cancelled programs</a:t>
                      </a:r>
                    </a:p>
                  </a:txBody>
                  <a:tcPr/>
                </a:tc>
                <a:extLst>
                  <a:ext uri="{0D108BD9-81ED-4DB2-BD59-A6C34878D82A}">
                    <a16:rowId xmlns:a16="http://schemas.microsoft.com/office/drawing/2014/main" val="962168490"/>
                  </a:ext>
                </a:extLst>
              </a:tr>
              <a:tr h="9980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College-wide power outage at college</a:t>
                      </a:r>
                    </a:p>
                    <a:p>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180637501"/>
                  </a:ext>
                </a:extLst>
              </a:tr>
              <a:tr h="10852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Student is injured</a:t>
                      </a:r>
                      <a:br>
                        <a:rPr lang="en-US" sz="1800" dirty="0">
                          <a:solidFill>
                            <a:schemeClr val="tx1">
                              <a:lumMod val="85000"/>
                              <a:lumOff val="15000"/>
                            </a:schemeClr>
                          </a:solidFill>
                        </a:rPr>
                      </a:br>
                      <a:r>
                        <a:rPr lang="en-US" sz="1800" dirty="0">
                          <a:solidFill>
                            <a:schemeClr val="tx1">
                              <a:lumMod val="85000"/>
                              <a:lumOff val="15000"/>
                            </a:schemeClr>
                          </a:solidFill>
                        </a:rPr>
                        <a:t>and sues college</a:t>
                      </a: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262945211"/>
                  </a:ext>
                </a:extLst>
              </a:tr>
            </a:tbl>
          </a:graphicData>
        </a:graphic>
      </p:graphicFrame>
    </p:spTree>
    <p:extLst>
      <p:ext uri="{BB962C8B-B14F-4D97-AF65-F5344CB8AC3E}">
        <p14:creationId xmlns:p14="http://schemas.microsoft.com/office/powerpoint/2010/main" val="3479696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E387-4315-4799-A490-33FC2A04B793}"/>
              </a:ext>
            </a:extLst>
          </p:cNvPr>
          <p:cNvSpPr>
            <a:spLocks noGrp="1"/>
          </p:cNvSpPr>
          <p:nvPr>
            <p:ph type="title"/>
          </p:nvPr>
        </p:nvSpPr>
        <p:spPr/>
        <p:txBody>
          <a:bodyPr/>
          <a:lstStyle/>
          <a:p>
            <a:r>
              <a:rPr lang="en-CA" i="1" dirty="0"/>
              <a:t>Cause-risk-effect</a:t>
            </a:r>
            <a:r>
              <a:rPr lang="en-CA" dirty="0"/>
              <a:t> format</a:t>
            </a:r>
          </a:p>
        </p:txBody>
      </p:sp>
      <p:sp>
        <p:nvSpPr>
          <p:cNvPr id="3" name="Content Placeholder 2">
            <a:extLst>
              <a:ext uri="{FF2B5EF4-FFF2-40B4-BE49-F238E27FC236}">
                <a16:creationId xmlns:a16="http://schemas.microsoft.com/office/drawing/2014/main" id="{A36826C9-246E-473F-8753-4A6A76C82984}"/>
              </a:ext>
            </a:extLst>
          </p:cNvPr>
          <p:cNvSpPr>
            <a:spLocks noGrp="1"/>
          </p:cNvSpPr>
          <p:nvPr>
            <p:ph idx="1"/>
          </p:nvPr>
        </p:nvSpPr>
        <p:spPr>
          <a:xfrm>
            <a:off x="194553" y="1811247"/>
            <a:ext cx="8949447" cy="1578129"/>
          </a:xfrm>
        </p:spPr>
        <p:txBody>
          <a:bodyPr anchor="t">
            <a:normAutofit fontScale="85000" lnSpcReduction="20000"/>
          </a:bodyPr>
          <a:lstStyle/>
          <a:p>
            <a:pPr>
              <a:spcAft>
                <a:spcPts val="200"/>
              </a:spcAft>
            </a:pPr>
            <a:r>
              <a:rPr lang="en-US" dirty="0"/>
              <a:t>Write the </a:t>
            </a:r>
            <a:r>
              <a:rPr lang="en-US" dirty="0">
                <a:solidFill>
                  <a:schemeClr val="tx1">
                    <a:lumMod val="75000"/>
                    <a:lumOff val="25000"/>
                  </a:schemeClr>
                </a:solidFill>
              </a:rPr>
              <a:t>following</a:t>
            </a:r>
            <a:r>
              <a:rPr lang="en-US" dirty="0"/>
              <a:t> threats in </a:t>
            </a:r>
            <a:r>
              <a:rPr lang="en-US" i="1" dirty="0"/>
              <a:t>cause-risk-effect</a:t>
            </a:r>
            <a:r>
              <a:rPr lang="en-US" dirty="0"/>
              <a:t> format.  There are multiple ways to present each one.   </a:t>
            </a:r>
          </a:p>
          <a:p>
            <a:pPr>
              <a:spcAft>
                <a:spcPts val="200"/>
              </a:spcAft>
            </a:pPr>
            <a:r>
              <a:rPr lang="en-US" dirty="0"/>
              <a:t>Reminder to read as: </a:t>
            </a:r>
            <a:r>
              <a:rPr lang="en-US" i="1" dirty="0"/>
              <a:t>“Due to (definitive cause), (uncertain event - risk) may occur, which would/could/may lead to (effect)”</a:t>
            </a:r>
          </a:p>
          <a:p>
            <a:pPr>
              <a:spcAft>
                <a:spcPts val="200"/>
              </a:spcAft>
            </a:pPr>
            <a:r>
              <a:rPr lang="en-US" i="1" dirty="0"/>
              <a:t>Below are some examples from students </a:t>
            </a:r>
          </a:p>
          <a:p>
            <a:pPr>
              <a:spcAft>
                <a:spcPts val="200"/>
              </a:spcAft>
            </a:pPr>
            <a:endParaRPr lang="en-US" dirty="0"/>
          </a:p>
        </p:txBody>
      </p:sp>
      <p:graphicFrame>
        <p:nvGraphicFramePr>
          <p:cNvPr id="6" name="Table 4">
            <a:extLst>
              <a:ext uri="{FF2B5EF4-FFF2-40B4-BE49-F238E27FC236}">
                <a16:creationId xmlns:a16="http://schemas.microsoft.com/office/drawing/2014/main" id="{8228E901-F357-42C0-A30B-98C5586CD6B5}"/>
              </a:ext>
            </a:extLst>
          </p:cNvPr>
          <p:cNvGraphicFramePr>
            <a:graphicFrameLocks noGrp="1"/>
          </p:cNvGraphicFramePr>
          <p:nvPr>
            <p:extLst>
              <p:ext uri="{D42A27DB-BD31-4B8C-83A1-F6EECF244321}">
                <p14:modId xmlns:p14="http://schemas.microsoft.com/office/powerpoint/2010/main" val="3108765830"/>
              </p:ext>
            </p:extLst>
          </p:nvPr>
        </p:nvGraphicFramePr>
        <p:xfrm>
          <a:off x="286966" y="3389376"/>
          <a:ext cx="8570068" cy="3402724"/>
        </p:xfrm>
        <a:graphic>
          <a:graphicData uri="http://schemas.openxmlformats.org/drawingml/2006/table">
            <a:tbl>
              <a:tblPr firstRow="1" bandRow="1">
                <a:tableStyleId>{5C22544A-7EE6-4342-B048-85BDC9FD1C3A}</a:tableStyleId>
              </a:tblPr>
              <a:tblGrid>
                <a:gridCol w="2216222">
                  <a:extLst>
                    <a:ext uri="{9D8B030D-6E8A-4147-A177-3AD203B41FA5}">
                      <a16:colId xmlns:a16="http://schemas.microsoft.com/office/drawing/2014/main" val="3922117278"/>
                    </a:ext>
                  </a:extLst>
                </a:gridCol>
                <a:gridCol w="2023065">
                  <a:extLst>
                    <a:ext uri="{9D8B030D-6E8A-4147-A177-3AD203B41FA5}">
                      <a16:colId xmlns:a16="http://schemas.microsoft.com/office/drawing/2014/main" val="183875517"/>
                    </a:ext>
                  </a:extLst>
                </a:gridCol>
                <a:gridCol w="2063728">
                  <a:extLst>
                    <a:ext uri="{9D8B030D-6E8A-4147-A177-3AD203B41FA5}">
                      <a16:colId xmlns:a16="http://schemas.microsoft.com/office/drawing/2014/main" val="1131130130"/>
                    </a:ext>
                  </a:extLst>
                </a:gridCol>
                <a:gridCol w="2267053">
                  <a:extLst>
                    <a:ext uri="{9D8B030D-6E8A-4147-A177-3AD203B41FA5}">
                      <a16:colId xmlns:a16="http://schemas.microsoft.com/office/drawing/2014/main" val="3567054583"/>
                    </a:ext>
                  </a:extLst>
                </a:gridCol>
              </a:tblGrid>
              <a:tr h="486103">
                <a:tc>
                  <a:txBody>
                    <a:bodyPr/>
                    <a:lstStyle/>
                    <a:p>
                      <a:r>
                        <a:rPr lang="en-CA" dirty="0">
                          <a:solidFill>
                            <a:schemeClr val="tx1">
                              <a:lumMod val="75000"/>
                              <a:lumOff val="25000"/>
                            </a:schemeClr>
                          </a:solidFill>
                        </a:rPr>
                        <a:t>Situation</a:t>
                      </a:r>
                    </a:p>
                  </a:txBody>
                  <a:tcPr>
                    <a:solidFill>
                      <a:schemeClr val="bg2">
                        <a:lumMod val="75000"/>
                      </a:schemeClr>
                    </a:solidFill>
                  </a:tcPr>
                </a:tc>
                <a:tc>
                  <a:txBody>
                    <a:bodyPr/>
                    <a:lstStyle/>
                    <a:p>
                      <a:pPr algn="ctr"/>
                      <a:r>
                        <a:rPr lang="en-CA" dirty="0">
                          <a:solidFill>
                            <a:schemeClr val="tx1">
                              <a:lumMod val="75000"/>
                              <a:lumOff val="25000"/>
                            </a:schemeClr>
                          </a:solidFill>
                        </a:rPr>
                        <a:t>Cause</a:t>
                      </a:r>
                    </a:p>
                  </a:txBody>
                  <a:tcPr>
                    <a:solidFill>
                      <a:schemeClr val="bg2">
                        <a:lumMod val="75000"/>
                      </a:schemeClr>
                    </a:solidFill>
                  </a:tcPr>
                </a:tc>
                <a:tc>
                  <a:txBody>
                    <a:bodyPr/>
                    <a:lstStyle/>
                    <a:p>
                      <a:pPr algn="ctr"/>
                      <a:r>
                        <a:rPr lang="en-CA" dirty="0">
                          <a:solidFill>
                            <a:schemeClr val="tx1">
                              <a:lumMod val="75000"/>
                              <a:lumOff val="25000"/>
                            </a:schemeClr>
                          </a:solidFill>
                        </a:rPr>
                        <a:t>Risk</a:t>
                      </a:r>
                    </a:p>
                  </a:txBody>
                  <a:tcPr>
                    <a:solidFill>
                      <a:schemeClr val="bg2">
                        <a:lumMod val="75000"/>
                      </a:schemeClr>
                    </a:solidFill>
                  </a:tcPr>
                </a:tc>
                <a:tc>
                  <a:txBody>
                    <a:bodyPr/>
                    <a:lstStyle/>
                    <a:p>
                      <a:pPr algn="ctr"/>
                      <a:r>
                        <a:rPr lang="en-CA" dirty="0">
                          <a:solidFill>
                            <a:schemeClr val="tx1">
                              <a:lumMod val="75000"/>
                              <a:lumOff val="25000"/>
                            </a:schemeClr>
                          </a:solidFill>
                        </a:rPr>
                        <a:t>Effect</a:t>
                      </a:r>
                    </a:p>
                  </a:txBody>
                  <a:tcPr>
                    <a:solidFill>
                      <a:schemeClr val="bg2">
                        <a:lumMod val="75000"/>
                      </a:schemeClr>
                    </a:solidFill>
                  </a:tcPr>
                </a:tc>
                <a:extLst>
                  <a:ext uri="{0D108BD9-81ED-4DB2-BD59-A6C34878D82A}">
                    <a16:rowId xmlns:a16="http://schemas.microsoft.com/office/drawing/2014/main" val="730201118"/>
                  </a:ext>
                </a:extLst>
              </a:tr>
              <a:tr h="1078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Example: Low enrollment of international students</a:t>
                      </a: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Canadian Embassy workers on strike</a:t>
                      </a:r>
                    </a:p>
                  </a:txBody>
                  <a:tcPr/>
                </a:tc>
                <a:tc>
                  <a:txBody>
                    <a:bodyPr/>
                    <a:lstStyle/>
                    <a:p>
                      <a:pPr algn="ctr"/>
                      <a:r>
                        <a:rPr lang="en-CA" sz="1800" dirty="0">
                          <a:solidFill>
                            <a:schemeClr val="tx1">
                              <a:lumMod val="85000"/>
                              <a:lumOff val="15000"/>
                            </a:schemeClr>
                          </a:solidFill>
                        </a:rPr>
                        <a:t>Low enrollment of international students</a:t>
                      </a:r>
                    </a:p>
                  </a:txBody>
                  <a:tcPr/>
                </a:tc>
                <a:tc>
                  <a:txBody>
                    <a:bodyPr/>
                    <a:lstStyle/>
                    <a:p>
                      <a:pPr algn="ctr"/>
                      <a:r>
                        <a:rPr lang="en-CA" sz="1800" dirty="0">
                          <a:solidFill>
                            <a:schemeClr val="tx1">
                              <a:lumMod val="85000"/>
                              <a:lumOff val="15000"/>
                            </a:schemeClr>
                          </a:solidFill>
                        </a:rPr>
                        <a:t>Lost revenue to Fanshawe College and cancelled programs</a:t>
                      </a:r>
                    </a:p>
                  </a:txBody>
                  <a:tcPr/>
                </a:tc>
                <a:extLst>
                  <a:ext uri="{0D108BD9-81ED-4DB2-BD59-A6C34878D82A}">
                    <a16:rowId xmlns:a16="http://schemas.microsoft.com/office/drawing/2014/main" val="962168490"/>
                  </a:ext>
                </a:extLst>
              </a:tr>
              <a:tr h="1078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College-wide power outage at college</a:t>
                      </a:r>
                    </a:p>
                    <a:p>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Electrical storm</a:t>
                      </a:r>
                    </a:p>
                  </a:txBody>
                  <a:tcPr/>
                </a:tc>
                <a:tc>
                  <a:txBody>
                    <a:bodyPr/>
                    <a:lstStyle/>
                    <a:p>
                      <a:pPr algn="ctr"/>
                      <a:r>
                        <a:rPr lang="en-CA" sz="1800" dirty="0">
                          <a:solidFill>
                            <a:schemeClr val="tx1">
                              <a:lumMod val="85000"/>
                              <a:lumOff val="15000"/>
                            </a:schemeClr>
                          </a:solidFill>
                        </a:rPr>
                        <a:t>College-wide power outage </a:t>
                      </a:r>
                    </a:p>
                  </a:txBody>
                  <a:tcPr/>
                </a:tc>
                <a:tc>
                  <a:txBody>
                    <a:bodyPr/>
                    <a:lstStyle/>
                    <a:p>
                      <a:pPr algn="ctr"/>
                      <a:r>
                        <a:rPr lang="en-CA" sz="1800" dirty="0">
                          <a:solidFill>
                            <a:schemeClr val="tx1">
                              <a:lumMod val="85000"/>
                              <a:lumOff val="15000"/>
                            </a:schemeClr>
                          </a:solidFill>
                        </a:rPr>
                        <a:t>Cancellation of classes for day; loss of learning</a:t>
                      </a:r>
                    </a:p>
                  </a:txBody>
                  <a:tcPr/>
                </a:tc>
                <a:extLst>
                  <a:ext uri="{0D108BD9-81ED-4DB2-BD59-A6C34878D82A}">
                    <a16:rowId xmlns:a16="http://schemas.microsoft.com/office/drawing/2014/main" val="180637501"/>
                  </a:ext>
                </a:extLst>
              </a:tr>
              <a:tr h="759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85000"/>
                              <a:lumOff val="15000"/>
                            </a:schemeClr>
                          </a:solidFill>
                        </a:rPr>
                        <a:t>Student is injured and sues college</a:t>
                      </a:r>
                      <a:endParaRPr lang="en-CA" sz="1800" dirty="0">
                        <a:solidFill>
                          <a:schemeClr val="tx1">
                            <a:lumMod val="85000"/>
                            <a:lumOff val="15000"/>
                          </a:schemeClr>
                        </a:solidFill>
                      </a:endParaRPr>
                    </a:p>
                  </a:txBody>
                  <a:tcPr/>
                </a:tc>
                <a:tc>
                  <a:txBody>
                    <a:bodyPr/>
                    <a:lstStyle/>
                    <a:p>
                      <a:pPr algn="ctr"/>
                      <a:r>
                        <a:rPr lang="en-CA" sz="1800" dirty="0">
                          <a:solidFill>
                            <a:schemeClr val="tx1">
                              <a:lumMod val="85000"/>
                              <a:lumOff val="15000"/>
                            </a:schemeClr>
                          </a:solidFill>
                        </a:rPr>
                        <a:t>Slippery, wet floor</a:t>
                      </a:r>
                    </a:p>
                  </a:txBody>
                  <a:tcPr/>
                </a:tc>
                <a:tc>
                  <a:txBody>
                    <a:bodyPr/>
                    <a:lstStyle/>
                    <a:p>
                      <a:pPr algn="ctr"/>
                      <a:r>
                        <a:rPr lang="en-CA" sz="1800" dirty="0">
                          <a:solidFill>
                            <a:schemeClr val="tx1">
                              <a:lumMod val="85000"/>
                              <a:lumOff val="15000"/>
                            </a:schemeClr>
                          </a:solidFill>
                        </a:rPr>
                        <a:t>Student fall</a:t>
                      </a:r>
                    </a:p>
                  </a:txBody>
                  <a:tcPr/>
                </a:tc>
                <a:tc>
                  <a:txBody>
                    <a:bodyPr/>
                    <a:lstStyle/>
                    <a:p>
                      <a:pPr algn="ctr"/>
                      <a:r>
                        <a:rPr lang="en-CA" sz="1800" dirty="0">
                          <a:solidFill>
                            <a:schemeClr val="tx1">
                              <a:lumMod val="85000"/>
                              <a:lumOff val="15000"/>
                            </a:schemeClr>
                          </a:solidFill>
                        </a:rPr>
                        <a:t>Student is injured and sues college</a:t>
                      </a:r>
                    </a:p>
                  </a:txBody>
                  <a:tcPr/>
                </a:tc>
                <a:extLst>
                  <a:ext uri="{0D108BD9-81ED-4DB2-BD59-A6C34878D82A}">
                    <a16:rowId xmlns:a16="http://schemas.microsoft.com/office/drawing/2014/main" val="262945211"/>
                  </a:ext>
                </a:extLst>
              </a:tr>
            </a:tbl>
          </a:graphicData>
        </a:graphic>
      </p:graphicFrame>
    </p:spTree>
    <p:extLst>
      <p:ext uri="{BB962C8B-B14F-4D97-AF65-F5344CB8AC3E}">
        <p14:creationId xmlns:p14="http://schemas.microsoft.com/office/powerpoint/2010/main" val="364989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4D83-676D-49E3-A12C-B4990E93F1BC}"/>
              </a:ext>
            </a:extLst>
          </p:cNvPr>
          <p:cNvSpPr>
            <a:spLocks noGrp="1"/>
          </p:cNvSpPr>
          <p:nvPr>
            <p:ph type="title"/>
          </p:nvPr>
        </p:nvSpPr>
        <p:spPr/>
        <p:txBody>
          <a:bodyPr/>
          <a:lstStyle/>
          <a:p>
            <a:r>
              <a:rPr lang="en-CA" dirty="0"/>
              <a:t>Methods of identifying and documenting risks</a:t>
            </a:r>
          </a:p>
        </p:txBody>
      </p:sp>
      <p:sp>
        <p:nvSpPr>
          <p:cNvPr id="3" name="Content Placeholder 2">
            <a:extLst>
              <a:ext uri="{FF2B5EF4-FFF2-40B4-BE49-F238E27FC236}">
                <a16:creationId xmlns:a16="http://schemas.microsoft.com/office/drawing/2014/main" id="{E958CE0E-0386-4AE6-9D43-195D7C1BC3A3}"/>
              </a:ext>
            </a:extLst>
          </p:cNvPr>
          <p:cNvSpPr>
            <a:spLocks noGrp="1"/>
          </p:cNvSpPr>
          <p:nvPr>
            <p:ph idx="1"/>
          </p:nvPr>
        </p:nvSpPr>
        <p:spPr>
          <a:xfrm>
            <a:off x="407372" y="1916719"/>
            <a:ext cx="7989752" cy="534652"/>
          </a:xfrm>
        </p:spPr>
        <p:txBody>
          <a:bodyPr/>
          <a:lstStyle/>
          <a:p>
            <a:pPr marL="0" indent="0">
              <a:buNone/>
            </a:pPr>
            <a:r>
              <a:rPr lang="en-CA" dirty="0"/>
              <a:t>Forms:  What are advantages and disadvantages of using </a:t>
            </a:r>
            <a:r>
              <a:rPr lang="en-CA" b="1" dirty="0"/>
              <a:t>forms</a:t>
            </a:r>
            <a:r>
              <a:rPr lang="en-CA" dirty="0"/>
              <a:t>?</a:t>
            </a:r>
          </a:p>
        </p:txBody>
      </p:sp>
      <p:graphicFrame>
        <p:nvGraphicFramePr>
          <p:cNvPr id="4" name="Content Placeholder 4">
            <a:extLst>
              <a:ext uri="{FF2B5EF4-FFF2-40B4-BE49-F238E27FC236}">
                <a16:creationId xmlns:a16="http://schemas.microsoft.com/office/drawing/2014/main" id="{3D58E712-6D9E-4A8D-89D6-38D68B22E5E4}"/>
              </a:ext>
            </a:extLst>
          </p:cNvPr>
          <p:cNvGraphicFramePr>
            <a:graphicFrameLocks/>
          </p:cNvGraphicFramePr>
          <p:nvPr>
            <p:extLst>
              <p:ext uri="{D42A27DB-BD31-4B8C-83A1-F6EECF244321}">
                <p14:modId xmlns:p14="http://schemas.microsoft.com/office/powerpoint/2010/main" val="2359076087"/>
              </p:ext>
            </p:extLst>
          </p:nvPr>
        </p:nvGraphicFramePr>
        <p:xfrm>
          <a:off x="581192" y="2785053"/>
          <a:ext cx="8208913" cy="3358485"/>
        </p:xfrm>
        <a:graphic>
          <a:graphicData uri="http://schemas.openxmlformats.org/drawingml/2006/table">
            <a:tbl>
              <a:tblPr/>
              <a:tblGrid>
                <a:gridCol w="1406154">
                  <a:extLst>
                    <a:ext uri="{9D8B030D-6E8A-4147-A177-3AD203B41FA5}">
                      <a16:colId xmlns:a16="http://schemas.microsoft.com/office/drawing/2014/main" val="20000"/>
                    </a:ext>
                  </a:extLst>
                </a:gridCol>
                <a:gridCol w="610070">
                  <a:extLst>
                    <a:ext uri="{9D8B030D-6E8A-4147-A177-3AD203B41FA5}">
                      <a16:colId xmlns:a16="http://schemas.microsoft.com/office/drawing/2014/main" val="20001"/>
                    </a:ext>
                  </a:extLst>
                </a:gridCol>
                <a:gridCol w="1533476">
                  <a:extLst>
                    <a:ext uri="{9D8B030D-6E8A-4147-A177-3AD203B41FA5}">
                      <a16:colId xmlns:a16="http://schemas.microsoft.com/office/drawing/2014/main" val="20002"/>
                    </a:ext>
                  </a:extLst>
                </a:gridCol>
                <a:gridCol w="2859012">
                  <a:extLst>
                    <a:ext uri="{9D8B030D-6E8A-4147-A177-3AD203B41FA5}">
                      <a16:colId xmlns:a16="http://schemas.microsoft.com/office/drawing/2014/main" val="20003"/>
                    </a:ext>
                  </a:extLst>
                </a:gridCol>
                <a:gridCol w="1800201">
                  <a:extLst>
                    <a:ext uri="{9D8B030D-6E8A-4147-A177-3AD203B41FA5}">
                      <a16:colId xmlns:a16="http://schemas.microsoft.com/office/drawing/2014/main" val="20004"/>
                    </a:ext>
                  </a:extLst>
                </a:gridCol>
              </a:tblGrid>
              <a:tr h="190500">
                <a:tc gridSpan="2">
                  <a:txBody>
                    <a:bodyPr/>
                    <a:lstStyle/>
                    <a:p>
                      <a:pPr algn="ctr" fontAlgn="b"/>
                      <a:r>
                        <a:rPr lang="en-CA" sz="1400" b="0" i="0" u="none" strike="noStrike" dirty="0">
                          <a:solidFill>
                            <a:srgbClr val="000000"/>
                          </a:solidFill>
                          <a:effectLst/>
                          <a:latin typeface="+mn-lt"/>
                        </a:rPr>
                        <a:t>Identification of Threats and Opportunities</a:t>
                      </a:r>
                      <a:r>
                        <a:rPr lang="en-CA" sz="1400" b="0" i="0" u="none" strike="noStrike" baseline="0" dirty="0">
                          <a:solidFill>
                            <a:srgbClr val="000000"/>
                          </a:solidFill>
                          <a:effectLst/>
                          <a:latin typeface="+mn-lt"/>
                        </a:rPr>
                        <a:t> Chart</a:t>
                      </a:r>
                      <a:endParaRPr lang="en-CA" sz="14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tc>
                  <a:txBody>
                    <a:bodyPr/>
                    <a:lstStyle/>
                    <a:p>
                      <a:pPr algn="ctr"/>
                      <a:r>
                        <a:rPr lang="en-CA" sz="1400" dirty="0">
                          <a:solidFill>
                            <a:schemeClr val="bg1"/>
                          </a:solidFill>
                          <a:latin typeface="+mn-lt"/>
                        </a:rPr>
                        <a:t>Risk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772" rtl="0" eaLnBrk="1" fontAlgn="b" latinLnBrk="0" hangingPunct="1">
                        <a:lnSpc>
                          <a:spcPct val="100000"/>
                        </a:lnSpc>
                        <a:spcBef>
                          <a:spcPts val="0"/>
                        </a:spcBef>
                        <a:spcAft>
                          <a:spcPts val="0"/>
                        </a:spcAft>
                        <a:buClrTx/>
                        <a:buSzTx/>
                        <a:buFontTx/>
                        <a:buNone/>
                        <a:tabLst/>
                        <a:defRPr/>
                      </a:pPr>
                      <a:r>
                        <a:rPr lang="en-CA" sz="1400" b="0" i="0" u="none" strike="noStrike" dirty="0">
                          <a:solidFill>
                            <a:srgbClr val="000000"/>
                          </a:solidFill>
                          <a:effectLst/>
                          <a:latin typeface="+mn-lt"/>
                        </a:rPr>
                        <a:t>Risk 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772" rtl="0" eaLnBrk="1" fontAlgn="b" latinLnBrk="0" hangingPunct="1">
                        <a:lnSpc>
                          <a:spcPct val="100000"/>
                        </a:lnSpc>
                        <a:spcBef>
                          <a:spcPts val="0"/>
                        </a:spcBef>
                        <a:spcAft>
                          <a:spcPts val="0"/>
                        </a:spcAft>
                        <a:buClrTx/>
                        <a:buSzTx/>
                        <a:buFontTx/>
                        <a:buNone/>
                        <a:tabLst/>
                        <a:defRPr/>
                      </a:pPr>
                      <a:r>
                        <a:rPr lang="en-CA" sz="1400" b="0" i="0" u="none" strike="noStrike" dirty="0">
                          <a:solidFill>
                            <a:srgbClr val="000000"/>
                          </a:solidFill>
                          <a:effectLst/>
                          <a:latin typeface="+mn-lt"/>
                        </a:rPr>
                        <a:t>Negative</a:t>
                      </a:r>
                      <a:r>
                        <a:rPr lang="en-CA" sz="1400" b="0" i="0" u="none" strike="noStrike" baseline="0" dirty="0">
                          <a:solidFill>
                            <a:srgbClr val="000000"/>
                          </a:solidFill>
                          <a:effectLst/>
                          <a:latin typeface="+mn-lt"/>
                        </a:rPr>
                        <a:t> Risk, Positive Risk or both?</a:t>
                      </a:r>
                      <a:endParaRPr lang="en-CA" sz="14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rowSpan="5" gridSpan="2">
                  <a:txBody>
                    <a:bodyPr/>
                    <a:lstStyle/>
                    <a:p>
                      <a:pPr algn="l" fontAlgn="t"/>
                      <a:r>
                        <a:rPr lang="en-CA" sz="1100" b="0" i="0" u="none" strike="noStrike" dirty="0">
                          <a:solidFill>
                            <a:srgbClr val="000000"/>
                          </a:solidFill>
                          <a:effectLst/>
                          <a:latin typeface="Calibri"/>
                        </a:rPr>
                        <a:t>Overall project Risks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hMerge="1">
                  <a:txBody>
                    <a:bodyPr/>
                    <a:lstStyle/>
                    <a:p>
                      <a:endParaRPr lang="en-CA"/>
                    </a:p>
                  </a:txBody>
                  <a:tcPr/>
                </a:tc>
                <a:tc>
                  <a:txBody>
                    <a:bodyPr/>
                    <a:lstStyle/>
                    <a:p>
                      <a:pPr algn="l" fontAlgn="b"/>
                      <a:r>
                        <a:rPr lang="en-CA"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gridSpan="2" vMerge="1">
                  <a:txBody>
                    <a:bodyPr/>
                    <a:lstStyle/>
                    <a:p>
                      <a:endParaRPr lang="en-CA"/>
                    </a:p>
                  </a:txBody>
                  <a:tcPr/>
                </a:tc>
                <a:tc hMerge="1" vMerge="1">
                  <a:txBody>
                    <a:bodyPr/>
                    <a:lstStyle/>
                    <a:p>
                      <a:endParaRPr lang="en-CA"/>
                    </a:p>
                  </a:txBody>
                  <a:tcPr/>
                </a:tc>
                <a:tc>
                  <a:txBody>
                    <a:bodyPr/>
                    <a:lstStyle/>
                    <a:p>
                      <a:pPr algn="l" fontAlgn="b"/>
                      <a:r>
                        <a:rPr lang="en-CA"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gridSpan="2" vMerge="1">
                  <a:txBody>
                    <a:bodyPr/>
                    <a:lstStyle/>
                    <a:p>
                      <a:endParaRPr lang="en-US"/>
                    </a:p>
                  </a:txBody>
                  <a:tcPr/>
                </a:tc>
                <a:tc hMerge="1"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120">
                <a:tc gridSpan="2" vMerge="1">
                  <a:txBody>
                    <a:bodyPr/>
                    <a:lstStyle/>
                    <a:p>
                      <a:endParaRPr lang="en-US"/>
                    </a:p>
                  </a:txBody>
                  <a:tcPr/>
                </a:tc>
                <a:tc hMerge="1"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120">
                <a:tc gridSpan="2" vMerge="1">
                  <a:txBody>
                    <a:bodyPr/>
                    <a:lstStyle/>
                    <a:p>
                      <a:endParaRPr lang="en-CA"/>
                    </a:p>
                  </a:txBody>
                  <a:tcPr/>
                </a:tc>
                <a:tc hMerge="1" vMerge="1">
                  <a:txBody>
                    <a:bodyPr/>
                    <a:lstStyle/>
                    <a:p>
                      <a:endParaRPr lang="en-CA"/>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rowSpan="9">
                  <a:txBody>
                    <a:bodyPr/>
                    <a:lstStyle/>
                    <a:p>
                      <a:pPr algn="l" fontAlgn="t"/>
                      <a:r>
                        <a:rPr lang="en-CA" sz="1100" b="0" i="0" u="none" strike="noStrike" dirty="0">
                          <a:solidFill>
                            <a:srgbClr val="000000"/>
                          </a:solidFill>
                          <a:effectLst/>
                          <a:latin typeface="Calibri"/>
                        </a:rPr>
                        <a:t>Risks per activity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a:rPr>
                        <a:t>Activity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vMerge="1">
                  <a:txBody>
                    <a:bodyPr/>
                    <a:lstStyle/>
                    <a:p>
                      <a:endParaRPr lang="en-CA"/>
                    </a:p>
                  </a:txBody>
                  <a:tcPr/>
                </a:tc>
                <a:tc>
                  <a:txBody>
                    <a:bodyPr/>
                    <a:lstStyle/>
                    <a:p>
                      <a:pPr algn="l" fontAlgn="b"/>
                      <a:r>
                        <a:rPr lang="en-CA" sz="1100" b="0" i="0" u="none" strike="noStrike" dirty="0">
                          <a:solidFill>
                            <a:srgbClr val="000000"/>
                          </a:solidFill>
                          <a:effectLst/>
                          <a:latin typeface="Calibri"/>
                        </a:rPr>
                        <a:t>Activity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0500">
                <a:tc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0500">
                <a:tc vMerge="1">
                  <a:txBody>
                    <a:bodyPr/>
                    <a:lstStyle/>
                    <a:p>
                      <a:endParaRPr lang="en-CA"/>
                    </a:p>
                  </a:txBody>
                  <a:tcPr/>
                </a:tc>
                <a:tc>
                  <a:txBody>
                    <a:bodyPr/>
                    <a:lstStyle/>
                    <a:p>
                      <a:pPr algn="l" fontAlgn="b"/>
                      <a:r>
                        <a:rPr lang="en-CA" sz="1100" b="0" i="0" u="none" strike="noStrike" dirty="0">
                          <a:solidFill>
                            <a:srgbClr val="000000"/>
                          </a:solidFill>
                          <a:effectLst/>
                          <a:latin typeface="Calibri"/>
                        </a:rPr>
                        <a:t>Activity 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0500">
                <a:tc vMerge="1">
                  <a:txBody>
                    <a:bodyPr/>
                    <a:lstStyle/>
                    <a:p>
                      <a:endParaRPr lang="en-US"/>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0500">
                <a:tc vMerge="1">
                  <a:txBody>
                    <a:bodyPr/>
                    <a:lstStyle/>
                    <a:p>
                      <a:endParaRPr lang="en-CA"/>
                    </a:p>
                  </a:txBody>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89" y="5952003"/>
            <a:ext cx="983989" cy="695992"/>
          </a:xfrm>
          <a:prstGeom prst="rect">
            <a:avLst/>
          </a:prstGeom>
        </p:spPr>
      </p:pic>
    </p:spTree>
    <p:extLst>
      <p:ext uri="{BB962C8B-B14F-4D97-AF65-F5344CB8AC3E}">
        <p14:creationId xmlns:p14="http://schemas.microsoft.com/office/powerpoint/2010/main" val="60191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4D83-676D-49E3-A12C-B4990E93F1BC}"/>
              </a:ext>
            </a:extLst>
          </p:cNvPr>
          <p:cNvSpPr>
            <a:spLocks noGrp="1"/>
          </p:cNvSpPr>
          <p:nvPr>
            <p:ph type="title"/>
          </p:nvPr>
        </p:nvSpPr>
        <p:spPr/>
        <p:txBody>
          <a:bodyPr/>
          <a:lstStyle/>
          <a:p>
            <a:r>
              <a:rPr lang="en-CA" dirty="0"/>
              <a:t>Methods of identifying and documenting risks</a:t>
            </a:r>
          </a:p>
        </p:txBody>
      </p:sp>
      <p:sp>
        <p:nvSpPr>
          <p:cNvPr id="3" name="Content Placeholder 2">
            <a:extLst>
              <a:ext uri="{FF2B5EF4-FFF2-40B4-BE49-F238E27FC236}">
                <a16:creationId xmlns:a16="http://schemas.microsoft.com/office/drawing/2014/main" id="{E958CE0E-0386-4AE6-9D43-195D7C1BC3A3}"/>
              </a:ext>
            </a:extLst>
          </p:cNvPr>
          <p:cNvSpPr>
            <a:spLocks noGrp="1"/>
          </p:cNvSpPr>
          <p:nvPr>
            <p:ph idx="1"/>
          </p:nvPr>
        </p:nvSpPr>
        <p:spPr>
          <a:xfrm>
            <a:off x="341376" y="1916719"/>
            <a:ext cx="8388096" cy="534652"/>
          </a:xfrm>
        </p:spPr>
        <p:txBody>
          <a:bodyPr>
            <a:normAutofit/>
          </a:bodyPr>
          <a:lstStyle/>
          <a:p>
            <a:pPr marL="0" indent="0">
              <a:buNone/>
            </a:pPr>
            <a:r>
              <a:rPr lang="en-CA" dirty="0"/>
              <a:t>Checklists:  What are advantages and disadvantages of using </a:t>
            </a:r>
            <a:r>
              <a:rPr lang="en-CA" b="1" dirty="0"/>
              <a:t>checklists</a:t>
            </a:r>
            <a:r>
              <a:rPr lang="en-CA" dirty="0"/>
              <a:t>?</a:t>
            </a:r>
          </a:p>
        </p:txBody>
      </p:sp>
      <p:graphicFrame>
        <p:nvGraphicFramePr>
          <p:cNvPr id="5" name="Content Placeholder 3">
            <a:extLst>
              <a:ext uri="{FF2B5EF4-FFF2-40B4-BE49-F238E27FC236}">
                <a16:creationId xmlns:a16="http://schemas.microsoft.com/office/drawing/2014/main" id="{E7B49B64-CDDF-4C60-A5AD-BCA70DCDBD36}"/>
              </a:ext>
            </a:extLst>
          </p:cNvPr>
          <p:cNvGraphicFramePr>
            <a:graphicFrameLocks/>
          </p:cNvGraphicFramePr>
          <p:nvPr>
            <p:extLst>
              <p:ext uri="{D42A27DB-BD31-4B8C-83A1-F6EECF244321}">
                <p14:modId xmlns:p14="http://schemas.microsoft.com/office/powerpoint/2010/main" val="648640280"/>
              </p:ext>
            </p:extLst>
          </p:nvPr>
        </p:nvGraphicFramePr>
        <p:xfrm>
          <a:off x="581192" y="2785053"/>
          <a:ext cx="8047805" cy="3007468"/>
        </p:xfrm>
        <a:graphic>
          <a:graphicData uri="http://schemas.openxmlformats.org/drawingml/2006/table">
            <a:tbl>
              <a:tblPr/>
              <a:tblGrid>
                <a:gridCol w="1027775">
                  <a:extLst>
                    <a:ext uri="{9D8B030D-6E8A-4147-A177-3AD203B41FA5}">
                      <a16:colId xmlns:a16="http://schemas.microsoft.com/office/drawing/2014/main" val="20000"/>
                    </a:ext>
                  </a:extLst>
                </a:gridCol>
                <a:gridCol w="2719493">
                  <a:extLst>
                    <a:ext uri="{9D8B030D-6E8A-4147-A177-3AD203B41FA5}">
                      <a16:colId xmlns:a16="http://schemas.microsoft.com/office/drawing/2014/main" val="20001"/>
                    </a:ext>
                  </a:extLst>
                </a:gridCol>
                <a:gridCol w="1581045">
                  <a:extLst>
                    <a:ext uri="{9D8B030D-6E8A-4147-A177-3AD203B41FA5}">
                      <a16:colId xmlns:a16="http://schemas.microsoft.com/office/drawing/2014/main" val="20002"/>
                    </a:ext>
                  </a:extLst>
                </a:gridCol>
                <a:gridCol w="1581045">
                  <a:extLst>
                    <a:ext uri="{9D8B030D-6E8A-4147-A177-3AD203B41FA5}">
                      <a16:colId xmlns:a16="http://schemas.microsoft.com/office/drawing/2014/main" val="20003"/>
                    </a:ext>
                  </a:extLst>
                </a:gridCol>
                <a:gridCol w="1138447">
                  <a:extLst>
                    <a:ext uri="{9D8B030D-6E8A-4147-A177-3AD203B41FA5}">
                      <a16:colId xmlns:a16="http://schemas.microsoft.com/office/drawing/2014/main" val="20004"/>
                    </a:ext>
                  </a:extLst>
                </a:gridCol>
              </a:tblGrid>
              <a:tr h="78107">
                <a:tc gridSpan="5">
                  <a:txBody>
                    <a:bodyPr/>
                    <a:lstStyle/>
                    <a:p>
                      <a:pPr algn="l" fontAlgn="b"/>
                      <a:r>
                        <a:rPr lang="en-CA" sz="1400" b="0" i="0" u="none" strike="noStrike" dirty="0">
                          <a:solidFill>
                            <a:srgbClr val="000000"/>
                          </a:solidFill>
                          <a:effectLst/>
                          <a:latin typeface="Calibri"/>
                        </a:rPr>
                        <a:t>Risk Checklist</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CA"/>
                    </a:p>
                  </a:txBody>
                  <a:tcPr/>
                </a:tc>
                <a:tc hMerge="1">
                  <a:txBody>
                    <a:bodyPr/>
                    <a:lstStyle/>
                    <a:p>
                      <a:endParaRPr lang="en-US"/>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0115">
                <a:tc>
                  <a:txBody>
                    <a:bodyPr/>
                    <a:lstStyle/>
                    <a:p>
                      <a:pPr algn="ctr" fontAlgn="b"/>
                      <a:r>
                        <a:rPr lang="en-CA" sz="1400" b="0" i="0" u="none" strike="noStrike" dirty="0">
                          <a:solidFill>
                            <a:srgbClr val="000000"/>
                          </a:solidFill>
                          <a:effectLst/>
                          <a:latin typeface="Calibri"/>
                        </a:rPr>
                        <a:t>Category</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a:rPr>
                        <a:t>Cause of Risk</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a:rPr>
                        <a:t>Previous History</a:t>
                      </a:r>
                      <a:r>
                        <a:rPr lang="en-CA" sz="1400" b="0" i="0" u="none" strike="noStrike" baseline="0" dirty="0">
                          <a:solidFill>
                            <a:srgbClr val="000000"/>
                          </a:solidFill>
                          <a:effectLst/>
                          <a:latin typeface="Calibri"/>
                        </a:rPr>
                        <a:t> with this risk?</a:t>
                      </a:r>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a:rPr>
                        <a:t>Relevant to This Project?</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Calibri"/>
                        </a:rPr>
                        <a:t>Potential Impact (High, Medium, Low)</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230">
                <a:tc rowSpan="3">
                  <a:txBody>
                    <a:bodyPr/>
                    <a:lstStyle/>
                    <a:p>
                      <a:pPr algn="l" fontAlgn="t"/>
                      <a:r>
                        <a:rPr lang="en-CA" sz="1400" b="0" i="0" u="none" strike="noStrike" dirty="0">
                          <a:solidFill>
                            <a:srgbClr val="000000"/>
                          </a:solidFill>
                          <a:effectLst/>
                          <a:latin typeface="Calibri"/>
                        </a:rPr>
                        <a:t>1. Product or Technical</a:t>
                      </a:r>
                    </a:p>
                  </a:txBody>
                  <a:tcPr marL="7506" marR="7506" marT="7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New</a:t>
                      </a:r>
                      <a:r>
                        <a:rPr lang="en-CA" sz="1400" b="0" i="0" u="none" strike="noStrike" baseline="0" dirty="0">
                          <a:solidFill>
                            <a:srgbClr val="000000"/>
                          </a:solidFill>
                          <a:effectLst/>
                          <a:latin typeface="Calibri"/>
                        </a:rPr>
                        <a:t> Technology</a:t>
                      </a:r>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0230">
                <a:tc vMerge="1">
                  <a:txBody>
                    <a:bodyPr/>
                    <a:lstStyle/>
                    <a:p>
                      <a:endParaRPr lang="en-CA"/>
                    </a:p>
                  </a:txBody>
                  <a:tcPr/>
                </a:tc>
                <a:tc>
                  <a:txBody>
                    <a:bodyPr/>
                    <a:lstStyle/>
                    <a:p>
                      <a:pPr algn="l" fontAlgn="b"/>
                      <a:r>
                        <a:rPr lang="en-CA" sz="1400" b="0" i="0" u="none" strike="noStrike" dirty="0">
                          <a:solidFill>
                            <a:srgbClr val="000000"/>
                          </a:solidFill>
                          <a:effectLst/>
                          <a:latin typeface="Calibri"/>
                        </a:rPr>
                        <a:t>Integration requirements</a:t>
                      </a:r>
                      <a:r>
                        <a:rPr lang="en-CA" sz="1400" b="0" i="0" u="none" strike="noStrike" baseline="0" dirty="0">
                          <a:solidFill>
                            <a:srgbClr val="000000"/>
                          </a:solidFill>
                          <a:effectLst/>
                          <a:latin typeface="Calibri"/>
                        </a:rPr>
                        <a:t> with other systems</a:t>
                      </a:r>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0230">
                <a:tc vMerge="1">
                  <a:txBody>
                    <a:bodyPr/>
                    <a:lstStyle/>
                    <a:p>
                      <a:endParaRPr lang="en-CA"/>
                    </a:p>
                  </a:txBody>
                  <a:tcPr/>
                </a:tc>
                <a:tc>
                  <a:txBody>
                    <a:bodyPr/>
                    <a:lstStyle/>
                    <a:p>
                      <a:pPr algn="l" fontAlgn="b"/>
                      <a:r>
                        <a:rPr lang="en-CA" sz="1400" b="0" i="0" u="none" strike="noStrike" dirty="0">
                          <a:solidFill>
                            <a:srgbClr val="000000"/>
                          </a:solidFill>
                          <a:effectLst/>
                          <a:latin typeface="Calibri"/>
                        </a:rPr>
                        <a:t>Training capabilities</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0115">
                <a:tc rowSpan="5">
                  <a:txBody>
                    <a:bodyPr/>
                    <a:lstStyle/>
                    <a:p>
                      <a:pPr algn="l" fontAlgn="t"/>
                      <a:r>
                        <a:rPr lang="en-CA" sz="1400" b="0" i="0" u="none" strike="noStrike" dirty="0">
                          <a:solidFill>
                            <a:srgbClr val="000000"/>
                          </a:solidFill>
                          <a:effectLst/>
                          <a:latin typeface="Calibri"/>
                        </a:rPr>
                        <a:t>2. External sources</a:t>
                      </a:r>
                    </a:p>
                  </a:txBody>
                  <a:tcPr marL="7506" marR="7506" marT="750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Changing Customer Requirements</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0115">
                <a:tc vMerge="1">
                  <a:txBody>
                    <a:bodyPr/>
                    <a:lstStyle/>
                    <a:p>
                      <a:endParaRPr lang="en-CA"/>
                    </a:p>
                  </a:txBody>
                  <a:tcPr/>
                </a:tc>
                <a:tc>
                  <a:txBody>
                    <a:bodyPr/>
                    <a:lstStyle/>
                    <a:p>
                      <a:pPr algn="l" fontAlgn="b"/>
                      <a:r>
                        <a:rPr lang="en-CA" sz="1400" b="0" i="0" u="none" strike="noStrike" dirty="0">
                          <a:solidFill>
                            <a:srgbClr val="000000"/>
                          </a:solidFill>
                          <a:effectLst/>
                          <a:latin typeface="Calibri"/>
                        </a:rPr>
                        <a:t>Regulatory changes</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0115">
                <a:tc vMerge="1">
                  <a:txBody>
                    <a:bodyPr/>
                    <a:lstStyle/>
                    <a:p>
                      <a:endParaRPr lang="en-CA"/>
                    </a:p>
                  </a:txBody>
                  <a:tcPr/>
                </a:tc>
                <a:tc>
                  <a:txBody>
                    <a:bodyPr/>
                    <a:lstStyle/>
                    <a:p>
                      <a:pPr algn="l" fontAlgn="b"/>
                      <a:r>
                        <a:rPr lang="en-CA" sz="1400" b="0" i="0" u="none" strike="noStrike" dirty="0">
                          <a:solidFill>
                            <a:srgbClr val="000000"/>
                          </a:solidFill>
                          <a:effectLst/>
                          <a:latin typeface="Calibri"/>
                        </a:rPr>
                        <a:t>Supplier availability</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vMerge="1">
                  <a:txBody>
                    <a:bodyPr/>
                    <a:lstStyle/>
                    <a:p>
                      <a:endParaRPr lang="en-CA"/>
                    </a:p>
                  </a:txBody>
                  <a:tcPr/>
                </a:tc>
                <a:tc>
                  <a:txBody>
                    <a:bodyPr/>
                    <a:lstStyle/>
                    <a:p>
                      <a:pPr algn="l" fontAlgn="b"/>
                      <a:r>
                        <a:rPr lang="en-CA" sz="1400" b="0" i="0" u="none" strike="noStrike" dirty="0">
                          <a:solidFill>
                            <a:srgbClr val="000000"/>
                          </a:solidFill>
                          <a:effectLst/>
                          <a:latin typeface="Calibri"/>
                        </a:rPr>
                        <a:t>Weather</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0115">
                <a:tc vMerge="1">
                  <a:txBody>
                    <a:bodyPr/>
                    <a:lstStyle/>
                    <a:p>
                      <a:endParaRPr lang="en-CA"/>
                    </a:p>
                  </a:txBody>
                  <a:tcPr/>
                </a:tc>
                <a:tc>
                  <a:txBody>
                    <a:bodyPr/>
                    <a:lstStyle/>
                    <a:p>
                      <a:pPr algn="l" fontAlgn="b"/>
                      <a:r>
                        <a:rPr lang="en-CA" sz="1400" b="0" i="0" u="none" strike="noStrike" dirty="0">
                          <a:solidFill>
                            <a:srgbClr val="000000"/>
                          </a:solidFill>
                          <a:effectLst/>
                          <a:latin typeface="Calibri"/>
                        </a:rPr>
                        <a:t>Competitor</a:t>
                      </a:r>
                      <a:r>
                        <a:rPr lang="en-CA" sz="1400" b="0" i="0" u="none" strike="noStrike" baseline="0" dirty="0">
                          <a:solidFill>
                            <a:srgbClr val="000000"/>
                          </a:solidFill>
                          <a:effectLst/>
                          <a:latin typeface="Calibri"/>
                        </a:rPr>
                        <a:t> activities</a:t>
                      </a:r>
                      <a:endParaRPr lang="en-CA" sz="1400" b="0" i="0" u="none" strike="noStrike" dirty="0">
                        <a:solidFill>
                          <a:srgbClr val="000000"/>
                        </a:solidFill>
                        <a:effectLst/>
                        <a:latin typeface="Arial" panose="020B0604020202020204" pitchFamily="34" charset="0"/>
                        <a:cs typeface="Arial" panose="020B0604020202020204" pitchFamily="34" charset="0"/>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CA" sz="1400" b="0" i="0" u="none" strike="noStrike" dirty="0">
                        <a:solidFill>
                          <a:srgbClr val="000000"/>
                        </a:solidFill>
                        <a:effectLst/>
                        <a:latin typeface="Calibri"/>
                      </a:endParaRP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Calibri"/>
                        </a:rPr>
                        <a:t> </a:t>
                      </a:r>
                    </a:p>
                  </a:txBody>
                  <a:tcPr marL="7506" marR="7506" marT="7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38" y="5952003"/>
            <a:ext cx="983989" cy="695992"/>
          </a:xfrm>
          <a:prstGeom prst="rect">
            <a:avLst/>
          </a:prstGeom>
        </p:spPr>
      </p:pic>
    </p:spTree>
    <p:extLst>
      <p:ext uri="{BB962C8B-B14F-4D97-AF65-F5344CB8AC3E}">
        <p14:creationId xmlns:p14="http://schemas.microsoft.com/office/powerpoint/2010/main" val="9977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3" name="Content Placeholder 2"/>
          <p:cNvSpPr>
            <a:spLocks noGrp="1"/>
          </p:cNvSpPr>
          <p:nvPr>
            <p:ph idx="1"/>
          </p:nvPr>
        </p:nvSpPr>
        <p:spPr>
          <a:xfrm>
            <a:off x="581192" y="2228003"/>
            <a:ext cx="7989752" cy="4211708"/>
          </a:xfrm>
        </p:spPr>
        <p:txBody>
          <a:bodyPr>
            <a:normAutofit/>
          </a:bodyPr>
          <a:lstStyle/>
          <a:p>
            <a:r>
              <a:rPr lang="en-CA" dirty="0"/>
              <a:t>Identifying Risks</a:t>
            </a:r>
          </a:p>
          <a:p>
            <a:pPr lvl="1"/>
            <a:r>
              <a:rPr lang="en-CA" dirty="0"/>
              <a:t>Additional information needed</a:t>
            </a:r>
          </a:p>
          <a:p>
            <a:pPr lvl="1"/>
            <a:r>
              <a:rPr lang="en-CA" dirty="0"/>
              <a:t>Suggestions</a:t>
            </a:r>
          </a:p>
          <a:p>
            <a:pPr lvl="1"/>
            <a:r>
              <a:rPr lang="en-CA" dirty="0"/>
              <a:t>Well-defined risks</a:t>
            </a:r>
          </a:p>
          <a:p>
            <a:pPr lvl="1"/>
            <a:r>
              <a:rPr lang="en-CA" dirty="0"/>
              <a:t>Methods of documenting risks</a:t>
            </a:r>
          </a:p>
          <a:p>
            <a:pPr lvl="1"/>
            <a:r>
              <a:rPr lang="en-CA" dirty="0"/>
              <a:t>Methods of identifying risks</a:t>
            </a:r>
          </a:p>
          <a:p>
            <a:pPr lvl="1"/>
            <a:r>
              <a:rPr lang="en-CA" dirty="0"/>
              <a:t>Beginning of risk register</a:t>
            </a:r>
          </a:p>
          <a:p>
            <a:r>
              <a:rPr lang="en-CA" dirty="0"/>
              <a:t>Kilimanjaro Expedition – identify risks and begin risk register</a:t>
            </a:r>
          </a:p>
          <a:p>
            <a:r>
              <a:rPr lang="en-CA" dirty="0"/>
              <a:t>Homework/Evaluations</a:t>
            </a:r>
          </a:p>
          <a:p>
            <a:endParaRPr lang="en-CA" dirty="0"/>
          </a:p>
        </p:txBody>
      </p:sp>
    </p:spTree>
    <p:extLst>
      <p:ext uri="{BB962C8B-B14F-4D97-AF65-F5344CB8AC3E}">
        <p14:creationId xmlns:p14="http://schemas.microsoft.com/office/powerpoint/2010/main" val="24969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CA24-1753-4A2D-9660-D81081D1E73C}"/>
              </a:ext>
            </a:extLst>
          </p:cNvPr>
          <p:cNvSpPr>
            <a:spLocks noGrp="1"/>
          </p:cNvSpPr>
          <p:nvPr>
            <p:ph type="title"/>
          </p:nvPr>
        </p:nvSpPr>
        <p:spPr/>
        <p:txBody>
          <a:bodyPr/>
          <a:lstStyle/>
          <a:p>
            <a:r>
              <a:rPr lang="en-CA" dirty="0"/>
              <a:t>Identifying risks and risk categories</a:t>
            </a:r>
          </a:p>
        </p:txBody>
      </p:sp>
      <p:sp>
        <p:nvSpPr>
          <p:cNvPr id="3" name="Content Placeholder 2">
            <a:extLst>
              <a:ext uri="{FF2B5EF4-FFF2-40B4-BE49-F238E27FC236}">
                <a16:creationId xmlns:a16="http://schemas.microsoft.com/office/drawing/2014/main" id="{2B78EE06-62FB-4A8D-96FC-62FECA3AAA6C}"/>
              </a:ext>
            </a:extLst>
          </p:cNvPr>
          <p:cNvSpPr>
            <a:spLocks noGrp="1"/>
          </p:cNvSpPr>
          <p:nvPr>
            <p:ph idx="1"/>
          </p:nvPr>
        </p:nvSpPr>
        <p:spPr>
          <a:xfrm>
            <a:off x="544679" y="3429000"/>
            <a:ext cx="2765122" cy="2869290"/>
          </a:xfrm>
        </p:spPr>
        <p:txBody>
          <a:bodyPr>
            <a:normAutofit/>
          </a:bodyPr>
          <a:lstStyle/>
          <a:p>
            <a:pPr marL="0" indent="0">
              <a:buNone/>
            </a:pPr>
            <a:r>
              <a:rPr lang="en-CA" dirty="0"/>
              <a:t>Sample risk categories</a:t>
            </a:r>
          </a:p>
          <a:p>
            <a:pPr>
              <a:spcAft>
                <a:spcPts val="0"/>
              </a:spcAft>
            </a:pPr>
            <a:r>
              <a:rPr lang="en-CA" dirty="0"/>
              <a:t>Financial</a:t>
            </a:r>
          </a:p>
          <a:p>
            <a:pPr>
              <a:spcAft>
                <a:spcPts val="0"/>
              </a:spcAft>
            </a:pPr>
            <a:r>
              <a:rPr lang="en-CA" dirty="0"/>
              <a:t>Technical</a:t>
            </a:r>
          </a:p>
          <a:p>
            <a:pPr>
              <a:spcAft>
                <a:spcPts val="0"/>
              </a:spcAft>
            </a:pPr>
            <a:r>
              <a:rPr lang="en-CA" dirty="0"/>
              <a:t>Commercial</a:t>
            </a:r>
          </a:p>
          <a:p>
            <a:pPr>
              <a:spcAft>
                <a:spcPts val="0"/>
              </a:spcAft>
            </a:pPr>
            <a:r>
              <a:rPr lang="en-CA" dirty="0"/>
              <a:t>Execution</a:t>
            </a:r>
          </a:p>
          <a:p>
            <a:pPr>
              <a:spcAft>
                <a:spcPts val="0"/>
              </a:spcAft>
            </a:pPr>
            <a:r>
              <a:rPr lang="en-CA" dirty="0"/>
              <a:t>Contractual</a:t>
            </a:r>
          </a:p>
          <a:p>
            <a:endParaRPr lang="en-CA" dirty="0"/>
          </a:p>
        </p:txBody>
      </p:sp>
      <p:sp>
        <p:nvSpPr>
          <p:cNvPr id="5" name="Content Placeholder 2">
            <a:extLst>
              <a:ext uri="{FF2B5EF4-FFF2-40B4-BE49-F238E27FC236}">
                <a16:creationId xmlns:a16="http://schemas.microsoft.com/office/drawing/2014/main" id="{C418BB9F-B664-44B6-BAD4-DE3D2A0D089E}"/>
              </a:ext>
            </a:extLst>
          </p:cNvPr>
          <p:cNvSpPr txBox="1">
            <a:spLocks/>
          </p:cNvSpPr>
          <p:nvPr/>
        </p:nvSpPr>
        <p:spPr>
          <a:xfrm>
            <a:off x="3859414" y="2052907"/>
            <a:ext cx="2765122" cy="28692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6" name="Rectangle 5">
            <a:extLst>
              <a:ext uri="{FF2B5EF4-FFF2-40B4-BE49-F238E27FC236}">
                <a16:creationId xmlns:a16="http://schemas.microsoft.com/office/drawing/2014/main" id="{D321FF87-F664-4916-ACCD-5F37F488BA1C}"/>
              </a:ext>
            </a:extLst>
          </p:cNvPr>
          <p:cNvSpPr/>
          <p:nvPr/>
        </p:nvSpPr>
        <p:spPr>
          <a:xfrm>
            <a:off x="544679" y="2125589"/>
            <a:ext cx="5763131" cy="1107996"/>
          </a:xfrm>
          <a:prstGeom prst="rect">
            <a:avLst/>
          </a:prstGeom>
        </p:spPr>
        <p:txBody>
          <a:bodyPr wrap="square">
            <a:spAutoFit/>
          </a:bodyPr>
          <a:lstStyle/>
          <a:p>
            <a:r>
              <a:rPr lang="en-US" sz="2200" dirty="0"/>
              <a:t>A source for possible risks and risk categories: </a:t>
            </a:r>
          </a:p>
          <a:p>
            <a:pPr marL="285750" indent="-285750">
              <a:buFont typeface="Arial" panose="020B0604020202020204" pitchFamily="34" charset="0"/>
              <a:buChar char="•"/>
            </a:pPr>
            <a:r>
              <a:rPr lang="en-US" sz="2200" dirty="0">
                <a:hlinkClick r:id="rId2"/>
              </a:rPr>
              <a:t>http://management.simplicable.com/management/new/130-project-risks</a:t>
            </a:r>
            <a:endParaRPr lang="en-US" sz="2200" dirty="0"/>
          </a:p>
        </p:txBody>
      </p:sp>
      <p:pic>
        <p:nvPicPr>
          <p:cNvPr id="2050" name="Picture 2">
            <a:extLst>
              <a:ext uri="{FF2B5EF4-FFF2-40B4-BE49-F238E27FC236}">
                <a16:creationId xmlns:a16="http://schemas.microsoft.com/office/drawing/2014/main" id="{6E066B97-7AE7-4A75-974E-7DF38766A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589" y="4189406"/>
            <a:ext cx="3356042" cy="255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02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C084-328C-4C3C-83C1-B8A4AC5404C0}"/>
              </a:ext>
            </a:extLst>
          </p:cNvPr>
          <p:cNvSpPr>
            <a:spLocks noGrp="1"/>
          </p:cNvSpPr>
          <p:nvPr>
            <p:ph type="title"/>
          </p:nvPr>
        </p:nvSpPr>
        <p:spPr/>
        <p:txBody>
          <a:bodyPr/>
          <a:lstStyle/>
          <a:p>
            <a:r>
              <a:rPr lang="en-CA" dirty="0"/>
              <a:t>Methods to identify risks</a:t>
            </a:r>
          </a:p>
        </p:txBody>
      </p:sp>
      <p:sp>
        <p:nvSpPr>
          <p:cNvPr id="3" name="Content Placeholder 2">
            <a:extLst>
              <a:ext uri="{FF2B5EF4-FFF2-40B4-BE49-F238E27FC236}">
                <a16:creationId xmlns:a16="http://schemas.microsoft.com/office/drawing/2014/main" id="{7F5E7159-3F1C-4DCA-9544-89ACBEFC6A2D}"/>
              </a:ext>
            </a:extLst>
          </p:cNvPr>
          <p:cNvSpPr>
            <a:spLocks noGrp="1"/>
          </p:cNvSpPr>
          <p:nvPr>
            <p:ph idx="1"/>
          </p:nvPr>
        </p:nvSpPr>
        <p:spPr>
          <a:xfrm>
            <a:off x="581192" y="2010397"/>
            <a:ext cx="4117268" cy="4347895"/>
          </a:xfrm>
        </p:spPr>
        <p:txBody>
          <a:bodyPr/>
          <a:lstStyle/>
          <a:p>
            <a:r>
              <a:rPr lang="en-US" dirty="0"/>
              <a:t>Prompt list or check list</a:t>
            </a:r>
          </a:p>
          <a:p>
            <a:r>
              <a:rPr lang="en-US" dirty="0"/>
              <a:t>List of possible risks</a:t>
            </a:r>
          </a:p>
          <a:p>
            <a:r>
              <a:rPr lang="en-US" dirty="0"/>
              <a:t>Use your own company’s historical records and other documentation</a:t>
            </a:r>
          </a:p>
          <a:p>
            <a:r>
              <a:rPr lang="en-US" dirty="0"/>
              <a:t>Brainstorming</a:t>
            </a:r>
          </a:p>
          <a:p>
            <a:r>
              <a:rPr lang="en-US" dirty="0"/>
              <a:t>Affinity diagrams</a:t>
            </a:r>
          </a:p>
          <a:p>
            <a:r>
              <a:rPr lang="en-US" dirty="0"/>
              <a:t>Expert interviews</a:t>
            </a:r>
          </a:p>
          <a:p>
            <a:r>
              <a:rPr lang="en-US" dirty="0"/>
              <a:t>Nominal group technique</a:t>
            </a:r>
          </a:p>
          <a:p>
            <a:endParaRPr lang="en-CA" dirty="0"/>
          </a:p>
        </p:txBody>
      </p:sp>
      <p:sp>
        <p:nvSpPr>
          <p:cNvPr id="4" name="Content Placeholder 2">
            <a:extLst>
              <a:ext uri="{FF2B5EF4-FFF2-40B4-BE49-F238E27FC236}">
                <a16:creationId xmlns:a16="http://schemas.microsoft.com/office/drawing/2014/main" id="{F90E1D8E-6BD8-46AF-A6C2-CC822AA6B4D6}"/>
              </a:ext>
            </a:extLst>
          </p:cNvPr>
          <p:cNvSpPr txBox="1">
            <a:spLocks/>
          </p:cNvSpPr>
          <p:nvPr/>
        </p:nvSpPr>
        <p:spPr>
          <a:xfrm>
            <a:off x="4698460" y="1738021"/>
            <a:ext cx="4117268" cy="50324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Delphi technique</a:t>
            </a:r>
          </a:p>
          <a:p>
            <a:r>
              <a:rPr lang="en-US" dirty="0"/>
              <a:t>Cause and effect diagram</a:t>
            </a:r>
          </a:p>
          <a:p>
            <a:r>
              <a:rPr lang="en-US" dirty="0"/>
              <a:t>Failure modes and effects analysis</a:t>
            </a:r>
          </a:p>
          <a:p>
            <a:r>
              <a:rPr lang="en-US" dirty="0"/>
              <a:t>SWOT analysis</a:t>
            </a:r>
          </a:p>
          <a:p>
            <a:r>
              <a:rPr lang="en-US" dirty="0"/>
              <a:t>Root cause analysis</a:t>
            </a:r>
          </a:p>
          <a:p>
            <a:r>
              <a:rPr lang="en-US" dirty="0"/>
              <a:t>Assumptions analysis</a:t>
            </a:r>
          </a:p>
          <a:p>
            <a:r>
              <a:rPr lang="en-US" dirty="0"/>
              <a:t>System or process flow charts</a:t>
            </a:r>
          </a:p>
          <a:p>
            <a:r>
              <a:rPr lang="en-US" dirty="0"/>
              <a:t>Influence diagrams</a:t>
            </a:r>
          </a:p>
          <a:p>
            <a:endParaRPr lang="en-CA" dirty="0"/>
          </a:p>
        </p:txBody>
      </p:sp>
    </p:spTree>
    <p:extLst>
      <p:ext uri="{BB962C8B-B14F-4D97-AF65-F5344CB8AC3E}">
        <p14:creationId xmlns:p14="http://schemas.microsoft.com/office/powerpoint/2010/main" val="174734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0FDF-2FF4-4A07-86AC-DBAFC9FB363B}"/>
              </a:ext>
            </a:extLst>
          </p:cNvPr>
          <p:cNvSpPr>
            <a:spLocks noGrp="1"/>
          </p:cNvSpPr>
          <p:nvPr>
            <p:ph type="title"/>
          </p:nvPr>
        </p:nvSpPr>
        <p:spPr/>
        <p:txBody>
          <a:bodyPr/>
          <a:lstStyle/>
          <a:p>
            <a:r>
              <a:rPr lang="en-CA" b="1" u="sng" dirty="0"/>
              <a:t>From last week:</a:t>
            </a:r>
            <a:br>
              <a:rPr lang="en-CA" dirty="0"/>
            </a:br>
            <a:r>
              <a:rPr lang="en-CA" dirty="0"/>
              <a:t>Risk management plan</a:t>
            </a:r>
          </a:p>
        </p:txBody>
      </p:sp>
      <p:sp>
        <p:nvSpPr>
          <p:cNvPr id="3" name="Content Placeholder 2">
            <a:extLst>
              <a:ext uri="{FF2B5EF4-FFF2-40B4-BE49-F238E27FC236}">
                <a16:creationId xmlns:a16="http://schemas.microsoft.com/office/drawing/2014/main" id="{8F40E4BD-2DCD-49AE-BF66-D7ED06C619E1}"/>
              </a:ext>
            </a:extLst>
          </p:cNvPr>
          <p:cNvSpPr>
            <a:spLocks noGrp="1"/>
          </p:cNvSpPr>
          <p:nvPr>
            <p:ph idx="1"/>
          </p:nvPr>
        </p:nvSpPr>
        <p:spPr>
          <a:xfrm>
            <a:off x="581192" y="2228003"/>
            <a:ext cx="7989752" cy="4299257"/>
          </a:xfrm>
        </p:spPr>
        <p:txBody>
          <a:bodyPr>
            <a:normAutofit fontScale="85000" lnSpcReduction="20000"/>
          </a:bodyPr>
          <a:lstStyle/>
          <a:p>
            <a:r>
              <a:rPr lang="en-CA" sz="2600" dirty="0"/>
              <a:t>The risk management plan is developed BEFORE identifying project-specific risks </a:t>
            </a:r>
          </a:p>
          <a:p>
            <a:r>
              <a:rPr lang="en-CA" sz="2600" dirty="0"/>
              <a:t>The risk management plan includes:</a:t>
            </a:r>
          </a:p>
          <a:p>
            <a:pPr lvl="1">
              <a:buFont typeface="Wingdings" panose="05000000000000000000" pitchFamily="2" charset="2"/>
              <a:buChar char="§"/>
            </a:pPr>
            <a:r>
              <a:rPr lang="en-US" sz="2400" dirty="0"/>
              <a:t>Methodology</a:t>
            </a:r>
          </a:p>
          <a:p>
            <a:pPr lvl="1">
              <a:buFont typeface="Wingdings" panose="05000000000000000000" pitchFamily="2" charset="2"/>
              <a:buChar char="§"/>
            </a:pPr>
            <a:r>
              <a:rPr lang="en-US" sz="2400" dirty="0"/>
              <a:t>Roles and responsibilities</a:t>
            </a:r>
          </a:p>
          <a:p>
            <a:pPr lvl="1">
              <a:buFont typeface="Wingdings" panose="05000000000000000000" pitchFamily="2" charset="2"/>
              <a:buChar char="§"/>
            </a:pPr>
            <a:r>
              <a:rPr lang="en-US" sz="2400" dirty="0"/>
              <a:t>Budget for risk management activities</a:t>
            </a:r>
          </a:p>
          <a:p>
            <a:pPr lvl="1">
              <a:buFont typeface="Wingdings" panose="05000000000000000000" pitchFamily="2" charset="2"/>
              <a:buChar char="§"/>
            </a:pPr>
            <a:r>
              <a:rPr lang="en-US" sz="2400" dirty="0"/>
              <a:t>Timing</a:t>
            </a:r>
          </a:p>
          <a:p>
            <a:pPr lvl="1">
              <a:buFont typeface="Wingdings" panose="05000000000000000000" pitchFamily="2" charset="2"/>
              <a:buChar char="§"/>
            </a:pPr>
            <a:r>
              <a:rPr lang="en-US" sz="2400" dirty="0"/>
              <a:t>Definitions of probability and impact</a:t>
            </a:r>
          </a:p>
          <a:p>
            <a:pPr lvl="1">
              <a:buFont typeface="Wingdings" panose="05000000000000000000" pitchFamily="2" charset="2"/>
              <a:buChar char="§"/>
            </a:pPr>
            <a:r>
              <a:rPr lang="en-US" sz="2400" dirty="0"/>
              <a:t>Stakeholder tolerances</a:t>
            </a:r>
          </a:p>
          <a:p>
            <a:pPr lvl="1">
              <a:buFont typeface="Wingdings" panose="05000000000000000000" pitchFamily="2" charset="2"/>
              <a:buChar char="§"/>
            </a:pPr>
            <a:r>
              <a:rPr lang="en-US" sz="2400" dirty="0"/>
              <a:t>Reporting formats</a:t>
            </a:r>
          </a:p>
          <a:p>
            <a:pPr lvl="1">
              <a:buFont typeface="Wingdings" panose="05000000000000000000" pitchFamily="2" charset="2"/>
              <a:buChar char="§"/>
            </a:pPr>
            <a:r>
              <a:rPr lang="en-US" sz="2400" dirty="0"/>
              <a:t>Tracking</a:t>
            </a:r>
            <a:endParaRPr lang="en-CA" sz="2400" dirty="0"/>
          </a:p>
        </p:txBody>
      </p:sp>
      <p:sp>
        <p:nvSpPr>
          <p:cNvPr id="4" name="Callout: Up Arrow 3">
            <a:extLst>
              <a:ext uri="{FF2B5EF4-FFF2-40B4-BE49-F238E27FC236}">
                <a16:creationId xmlns:a16="http://schemas.microsoft.com/office/drawing/2014/main" id="{5AA293D3-363A-4B6F-AB3F-3280AFDC9692}"/>
              </a:ext>
            </a:extLst>
          </p:cNvPr>
          <p:cNvSpPr/>
          <p:nvPr/>
        </p:nvSpPr>
        <p:spPr>
          <a:xfrm rot="16200000">
            <a:off x="4922285" y="703598"/>
            <a:ext cx="1477327" cy="5819994"/>
          </a:xfrm>
          <a:prstGeom prst="upArrowCallout">
            <a:avLst>
              <a:gd name="adj1" fmla="val 8626"/>
              <a:gd name="adj2" fmla="val 12134"/>
              <a:gd name="adj3" fmla="val 23830"/>
              <a:gd name="adj4" fmla="val 56653"/>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2CDA4DB-1163-4B93-8E05-E50C3F6BFE01}"/>
              </a:ext>
            </a:extLst>
          </p:cNvPr>
          <p:cNvSpPr txBox="1"/>
          <p:nvPr/>
        </p:nvSpPr>
        <p:spPr>
          <a:xfrm>
            <a:off x="5424407" y="2997932"/>
            <a:ext cx="3006671" cy="1200329"/>
          </a:xfrm>
          <a:prstGeom prst="rect">
            <a:avLst/>
          </a:prstGeom>
          <a:noFill/>
        </p:spPr>
        <p:txBody>
          <a:bodyPr wrap="square" rtlCol="0">
            <a:spAutoFit/>
          </a:bodyPr>
          <a:lstStyle/>
          <a:p>
            <a:pPr algn="ctr"/>
            <a:r>
              <a:rPr lang="en-CA" dirty="0"/>
              <a:t>This is where you would identify your preferred approach for risk identification for the project.</a:t>
            </a:r>
          </a:p>
        </p:txBody>
      </p:sp>
      <p:sp>
        <p:nvSpPr>
          <p:cNvPr id="6" name="Rectangle 5">
            <a:extLst>
              <a:ext uri="{FF2B5EF4-FFF2-40B4-BE49-F238E27FC236}">
                <a16:creationId xmlns:a16="http://schemas.microsoft.com/office/drawing/2014/main" id="{066A0CC6-2B95-4066-90F6-EF996125C1D8}"/>
              </a:ext>
            </a:extLst>
          </p:cNvPr>
          <p:cNvSpPr/>
          <p:nvPr/>
        </p:nvSpPr>
        <p:spPr>
          <a:xfrm>
            <a:off x="5424407" y="2997932"/>
            <a:ext cx="3006671" cy="120032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9631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44E3-5564-4A55-85C0-85E05AC073D2}"/>
              </a:ext>
            </a:extLst>
          </p:cNvPr>
          <p:cNvSpPr>
            <a:spLocks noGrp="1"/>
          </p:cNvSpPr>
          <p:nvPr>
            <p:ph type="title"/>
          </p:nvPr>
        </p:nvSpPr>
        <p:spPr/>
        <p:txBody>
          <a:bodyPr/>
          <a:lstStyle/>
          <a:p>
            <a:r>
              <a:rPr lang="en-CA" dirty="0"/>
              <a:t>Methods to </a:t>
            </a:r>
            <a:br>
              <a:rPr lang="en-CA" dirty="0"/>
            </a:br>
            <a:r>
              <a:rPr lang="en-CA" dirty="0"/>
              <a:t>identify risks</a:t>
            </a:r>
          </a:p>
        </p:txBody>
      </p:sp>
      <p:sp>
        <p:nvSpPr>
          <p:cNvPr id="3" name="Content Placeholder 2">
            <a:extLst>
              <a:ext uri="{FF2B5EF4-FFF2-40B4-BE49-F238E27FC236}">
                <a16:creationId xmlns:a16="http://schemas.microsoft.com/office/drawing/2014/main" id="{D4C45A89-844C-4BEC-AF30-39AAF877AD55}"/>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F6F7C52-A7F9-49BF-AD99-7315AB3FE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460" y="119264"/>
            <a:ext cx="4857028" cy="3645024"/>
          </a:xfrm>
          <a:prstGeom prst="rect">
            <a:avLst/>
          </a:prstGeom>
        </p:spPr>
      </p:pic>
      <p:pic>
        <p:nvPicPr>
          <p:cNvPr id="5" name="Picture 4">
            <a:extLst>
              <a:ext uri="{FF2B5EF4-FFF2-40B4-BE49-F238E27FC236}">
                <a16:creationId xmlns:a16="http://schemas.microsoft.com/office/drawing/2014/main" id="{7D546031-8453-4A77-8986-078CE74A7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65" y="3310168"/>
            <a:ext cx="6157242" cy="3334888"/>
          </a:xfrm>
          <a:prstGeom prst="rect">
            <a:avLst/>
          </a:prstGeom>
        </p:spPr>
      </p:pic>
      <p:sp>
        <p:nvSpPr>
          <p:cNvPr id="6" name="TextBox 5">
            <a:extLst>
              <a:ext uri="{FF2B5EF4-FFF2-40B4-BE49-F238E27FC236}">
                <a16:creationId xmlns:a16="http://schemas.microsoft.com/office/drawing/2014/main" id="{17127A27-5B6A-45FF-A109-9FE57F380D4D}"/>
              </a:ext>
            </a:extLst>
          </p:cNvPr>
          <p:cNvSpPr txBox="1"/>
          <p:nvPr/>
        </p:nvSpPr>
        <p:spPr>
          <a:xfrm>
            <a:off x="4614706" y="5601076"/>
            <a:ext cx="2123728" cy="830997"/>
          </a:xfrm>
          <a:prstGeom prst="rect">
            <a:avLst/>
          </a:prstGeom>
          <a:noFill/>
        </p:spPr>
        <p:txBody>
          <a:bodyPr wrap="square" rtlCol="0">
            <a:spAutoFit/>
          </a:bodyPr>
          <a:lstStyle/>
          <a:p>
            <a:r>
              <a:rPr lang="en-CA" sz="1600" dirty="0">
                <a:solidFill>
                  <a:schemeClr val="tx1">
                    <a:lumMod val="65000"/>
                    <a:lumOff val="35000"/>
                  </a:schemeClr>
                </a:solidFill>
              </a:rPr>
              <a:t>Cause/effect diagram</a:t>
            </a:r>
          </a:p>
          <a:p>
            <a:r>
              <a:rPr lang="en-CA" sz="1600" dirty="0">
                <a:solidFill>
                  <a:schemeClr val="tx1">
                    <a:lumMod val="65000"/>
                    <a:lumOff val="35000"/>
                  </a:schemeClr>
                </a:solidFill>
              </a:rPr>
              <a:t>(aka Ishikawa, Fishbone Diagram) </a:t>
            </a:r>
          </a:p>
        </p:txBody>
      </p:sp>
    </p:spTree>
    <p:extLst>
      <p:ext uri="{BB962C8B-B14F-4D97-AF65-F5344CB8AC3E}">
        <p14:creationId xmlns:p14="http://schemas.microsoft.com/office/powerpoint/2010/main" val="3382630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44E3-5564-4A55-85C0-85E05AC073D2}"/>
              </a:ext>
            </a:extLst>
          </p:cNvPr>
          <p:cNvSpPr>
            <a:spLocks noGrp="1"/>
          </p:cNvSpPr>
          <p:nvPr>
            <p:ph type="title"/>
          </p:nvPr>
        </p:nvSpPr>
        <p:spPr>
          <a:xfrm>
            <a:off x="581192" y="499709"/>
            <a:ext cx="7989752" cy="499494"/>
          </a:xfrm>
        </p:spPr>
        <p:txBody>
          <a:bodyPr>
            <a:normAutofit fontScale="90000"/>
          </a:bodyPr>
          <a:lstStyle/>
          <a:p>
            <a:r>
              <a:rPr lang="en-CA" dirty="0"/>
              <a:t>Methods to identify risks</a:t>
            </a:r>
          </a:p>
        </p:txBody>
      </p:sp>
      <p:sp>
        <p:nvSpPr>
          <p:cNvPr id="6" name="TextBox 5">
            <a:extLst>
              <a:ext uri="{FF2B5EF4-FFF2-40B4-BE49-F238E27FC236}">
                <a16:creationId xmlns:a16="http://schemas.microsoft.com/office/drawing/2014/main" id="{17127A27-5B6A-45FF-A109-9FE57F380D4D}"/>
              </a:ext>
            </a:extLst>
          </p:cNvPr>
          <p:cNvSpPr txBox="1"/>
          <p:nvPr/>
        </p:nvSpPr>
        <p:spPr>
          <a:xfrm>
            <a:off x="4614706" y="5601076"/>
            <a:ext cx="2123728" cy="830997"/>
          </a:xfrm>
          <a:prstGeom prst="rect">
            <a:avLst/>
          </a:prstGeom>
          <a:noFill/>
        </p:spPr>
        <p:txBody>
          <a:bodyPr wrap="square" rtlCol="0">
            <a:spAutoFit/>
          </a:bodyPr>
          <a:lstStyle/>
          <a:p>
            <a:r>
              <a:rPr lang="en-CA" sz="1600" dirty="0">
                <a:solidFill>
                  <a:schemeClr val="tx1">
                    <a:lumMod val="65000"/>
                    <a:lumOff val="35000"/>
                  </a:schemeClr>
                </a:solidFill>
              </a:rPr>
              <a:t>Cause/effect diagram</a:t>
            </a:r>
          </a:p>
          <a:p>
            <a:r>
              <a:rPr lang="en-CA" sz="1600" dirty="0">
                <a:solidFill>
                  <a:schemeClr val="tx1">
                    <a:lumMod val="65000"/>
                    <a:lumOff val="35000"/>
                  </a:schemeClr>
                </a:solidFill>
              </a:rPr>
              <a:t>(aka Ishikawa, Fishbone Diagram) </a:t>
            </a:r>
          </a:p>
        </p:txBody>
      </p:sp>
      <p:pic>
        <p:nvPicPr>
          <p:cNvPr id="7" name="Picture 6">
            <a:extLst>
              <a:ext uri="{FF2B5EF4-FFF2-40B4-BE49-F238E27FC236}">
                <a16:creationId xmlns:a16="http://schemas.microsoft.com/office/drawing/2014/main" id="{04891C37-91A0-4560-B1D7-1C19A9C41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44" y="999204"/>
            <a:ext cx="8249619" cy="5730780"/>
          </a:xfrm>
          <a:prstGeom prst="rect">
            <a:avLst/>
          </a:prstGeom>
        </p:spPr>
      </p:pic>
      <p:sp>
        <p:nvSpPr>
          <p:cNvPr id="8" name="TextBox 7">
            <a:extLst>
              <a:ext uri="{FF2B5EF4-FFF2-40B4-BE49-F238E27FC236}">
                <a16:creationId xmlns:a16="http://schemas.microsoft.com/office/drawing/2014/main" id="{17127A27-5B6A-45FF-A109-9FE57F380D4D}"/>
              </a:ext>
            </a:extLst>
          </p:cNvPr>
          <p:cNvSpPr txBox="1"/>
          <p:nvPr/>
        </p:nvSpPr>
        <p:spPr>
          <a:xfrm>
            <a:off x="7132075" y="5847298"/>
            <a:ext cx="1767840" cy="584775"/>
          </a:xfrm>
          <a:prstGeom prst="rect">
            <a:avLst/>
          </a:prstGeom>
          <a:noFill/>
        </p:spPr>
        <p:txBody>
          <a:bodyPr wrap="square" rtlCol="0">
            <a:spAutoFit/>
          </a:bodyPr>
          <a:lstStyle/>
          <a:p>
            <a:r>
              <a:rPr lang="en-CA" sz="1600" dirty="0">
                <a:solidFill>
                  <a:schemeClr val="tx1">
                    <a:lumMod val="65000"/>
                    <a:lumOff val="35000"/>
                  </a:schemeClr>
                </a:solidFill>
              </a:rPr>
              <a:t>Operational Risk Assessment Form</a:t>
            </a:r>
          </a:p>
        </p:txBody>
      </p:sp>
    </p:spTree>
    <p:extLst>
      <p:ext uri="{BB962C8B-B14F-4D97-AF65-F5344CB8AC3E}">
        <p14:creationId xmlns:p14="http://schemas.microsoft.com/office/powerpoint/2010/main" val="164863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FA485E6-A919-4C0B-BA91-EEA39A02E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26" y="1810620"/>
            <a:ext cx="6914749" cy="4998612"/>
          </a:xfrm>
          <a:prstGeom prst="rect">
            <a:avLst/>
          </a:prstGeom>
        </p:spPr>
      </p:pic>
      <p:sp>
        <p:nvSpPr>
          <p:cNvPr id="2" name="Title 1">
            <a:extLst>
              <a:ext uri="{FF2B5EF4-FFF2-40B4-BE49-F238E27FC236}">
                <a16:creationId xmlns:a16="http://schemas.microsoft.com/office/drawing/2014/main" id="{D89C44E3-5564-4A55-85C0-85E05AC073D2}"/>
              </a:ext>
            </a:extLst>
          </p:cNvPr>
          <p:cNvSpPr>
            <a:spLocks noGrp="1"/>
          </p:cNvSpPr>
          <p:nvPr>
            <p:ph type="title"/>
          </p:nvPr>
        </p:nvSpPr>
        <p:spPr/>
        <p:txBody>
          <a:bodyPr/>
          <a:lstStyle/>
          <a:p>
            <a:r>
              <a:rPr lang="en-CA" dirty="0"/>
              <a:t>Methods to identify risks</a:t>
            </a:r>
          </a:p>
        </p:txBody>
      </p:sp>
      <p:sp>
        <p:nvSpPr>
          <p:cNvPr id="8" name="Content Placeholder 5">
            <a:extLst>
              <a:ext uri="{FF2B5EF4-FFF2-40B4-BE49-F238E27FC236}">
                <a16:creationId xmlns:a16="http://schemas.microsoft.com/office/drawing/2014/main" id="{9C42A0D7-B3A0-4DB2-BD5D-1F74F839C24F}"/>
              </a:ext>
            </a:extLst>
          </p:cNvPr>
          <p:cNvSpPr txBox="1">
            <a:spLocks/>
          </p:cNvSpPr>
          <p:nvPr/>
        </p:nvSpPr>
        <p:spPr>
          <a:xfrm>
            <a:off x="7004775" y="2663403"/>
            <a:ext cx="1871002" cy="38459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CA" dirty="0"/>
              <a:t>Influence Diagram</a:t>
            </a:r>
          </a:p>
        </p:txBody>
      </p:sp>
    </p:spTree>
    <p:extLst>
      <p:ext uri="{BB962C8B-B14F-4D97-AF65-F5344CB8AC3E}">
        <p14:creationId xmlns:p14="http://schemas.microsoft.com/office/powerpoint/2010/main" val="290168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ADFA-C4E1-4D1B-95F1-1F939AA77021}"/>
              </a:ext>
            </a:extLst>
          </p:cNvPr>
          <p:cNvSpPr>
            <a:spLocks noGrp="1"/>
          </p:cNvSpPr>
          <p:nvPr>
            <p:ph type="title"/>
          </p:nvPr>
        </p:nvSpPr>
        <p:spPr/>
        <p:txBody>
          <a:bodyPr/>
          <a:lstStyle/>
          <a:p>
            <a:r>
              <a:rPr lang="en-CA" dirty="0"/>
              <a:t>Methods to identify risk</a:t>
            </a:r>
          </a:p>
        </p:txBody>
      </p:sp>
      <p:sp>
        <p:nvSpPr>
          <p:cNvPr id="3" name="Content Placeholder 2">
            <a:extLst>
              <a:ext uri="{FF2B5EF4-FFF2-40B4-BE49-F238E27FC236}">
                <a16:creationId xmlns:a16="http://schemas.microsoft.com/office/drawing/2014/main" id="{FEF48F15-20B5-4D92-BB74-3BF92100B698}"/>
              </a:ext>
            </a:extLst>
          </p:cNvPr>
          <p:cNvSpPr>
            <a:spLocks noGrp="1"/>
          </p:cNvSpPr>
          <p:nvPr>
            <p:ph idx="1"/>
          </p:nvPr>
        </p:nvSpPr>
        <p:spPr>
          <a:xfrm>
            <a:off x="577124" y="2033263"/>
            <a:ext cx="7989752" cy="1663061"/>
          </a:xfrm>
        </p:spPr>
        <p:txBody>
          <a:bodyPr/>
          <a:lstStyle/>
          <a:p>
            <a:pPr marL="0" indent="0">
              <a:buNone/>
            </a:pPr>
            <a:r>
              <a:rPr lang="en-CA" dirty="0"/>
              <a:t>Root cause analysis: </a:t>
            </a:r>
          </a:p>
          <a:p>
            <a:r>
              <a:rPr lang="en-CA" dirty="0"/>
              <a:t>“5 Whys” Method</a:t>
            </a:r>
          </a:p>
          <a:p>
            <a:r>
              <a:rPr lang="en-CA" dirty="0"/>
              <a:t>Consider: why do I have a flat tire?</a:t>
            </a:r>
          </a:p>
        </p:txBody>
      </p:sp>
      <p:pic>
        <p:nvPicPr>
          <p:cNvPr id="1026" name="Picture 2">
            <a:extLst>
              <a:ext uri="{FF2B5EF4-FFF2-40B4-BE49-F238E27FC236}">
                <a16:creationId xmlns:a16="http://schemas.microsoft.com/office/drawing/2014/main" id="{9E2CA1BE-42EB-4B8C-973B-FF782C8B0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63851" y="3993205"/>
            <a:ext cx="2568586" cy="171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1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ADFA-C4E1-4D1B-95F1-1F939AA77021}"/>
              </a:ext>
            </a:extLst>
          </p:cNvPr>
          <p:cNvSpPr>
            <a:spLocks noGrp="1"/>
          </p:cNvSpPr>
          <p:nvPr>
            <p:ph type="title"/>
          </p:nvPr>
        </p:nvSpPr>
        <p:spPr/>
        <p:txBody>
          <a:bodyPr/>
          <a:lstStyle/>
          <a:p>
            <a:r>
              <a:rPr lang="en-CA" dirty="0"/>
              <a:t>Methods to identify risk</a:t>
            </a:r>
          </a:p>
        </p:txBody>
      </p:sp>
      <p:sp>
        <p:nvSpPr>
          <p:cNvPr id="3" name="Content Placeholder 2">
            <a:extLst>
              <a:ext uri="{FF2B5EF4-FFF2-40B4-BE49-F238E27FC236}">
                <a16:creationId xmlns:a16="http://schemas.microsoft.com/office/drawing/2014/main" id="{FEF48F15-20B5-4D92-BB74-3BF92100B698}"/>
              </a:ext>
            </a:extLst>
          </p:cNvPr>
          <p:cNvSpPr>
            <a:spLocks noGrp="1"/>
          </p:cNvSpPr>
          <p:nvPr>
            <p:ph idx="1"/>
          </p:nvPr>
        </p:nvSpPr>
        <p:spPr>
          <a:xfrm>
            <a:off x="577124" y="2033263"/>
            <a:ext cx="7989752" cy="1663061"/>
          </a:xfrm>
        </p:spPr>
        <p:txBody>
          <a:bodyPr/>
          <a:lstStyle/>
          <a:p>
            <a:pPr marL="0" indent="0">
              <a:buNone/>
            </a:pPr>
            <a:r>
              <a:rPr lang="en-CA" dirty="0"/>
              <a:t>Root cause analysis: </a:t>
            </a:r>
          </a:p>
          <a:p>
            <a:r>
              <a:rPr lang="en-CA" dirty="0"/>
              <a:t>“5 Whys” Method</a:t>
            </a:r>
          </a:p>
          <a:p>
            <a:r>
              <a:rPr lang="en-CA" dirty="0"/>
              <a:t>Consider: why do I have a flat tire?</a:t>
            </a:r>
          </a:p>
        </p:txBody>
      </p:sp>
      <p:pic>
        <p:nvPicPr>
          <p:cNvPr id="1026" name="Picture 2">
            <a:extLst>
              <a:ext uri="{FF2B5EF4-FFF2-40B4-BE49-F238E27FC236}">
                <a16:creationId xmlns:a16="http://schemas.microsoft.com/office/drawing/2014/main" id="{9E2CA1BE-42EB-4B8C-973B-FF782C8B0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63851" y="3993205"/>
            <a:ext cx="2568586" cy="1719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E30D73-85CB-4709-AB06-AA71EBD4FE0A}"/>
              </a:ext>
            </a:extLst>
          </p:cNvPr>
          <p:cNvSpPr txBox="1"/>
          <p:nvPr/>
        </p:nvSpPr>
        <p:spPr>
          <a:xfrm>
            <a:off x="6757639" y="2033263"/>
            <a:ext cx="1809237" cy="3693319"/>
          </a:xfrm>
          <a:prstGeom prst="rect">
            <a:avLst/>
          </a:prstGeom>
          <a:noFill/>
        </p:spPr>
        <p:txBody>
          <a:bodyPr wrap="square" rtlCol="0">
            <a:spAutoFit/>
          </a:bodyPr>
          <a:lstStyle/>
          <a:p>
            <a:r>
              <a:rPr lang="en-CA" dirty="0">
                <a:solidFill>
                  <a:srgbClr val="C00000"/>
                </a:solidFill>
              </a:rPr>
              <a:t>1 Why?</a:t>
            </a:r>
          </a:p>
          <a:p>
            <a:endParaRPr lang="en-CA" dirty="0">
              <a:solidFill>
                <a:srgbClr val="C00000"/>
              </a:solidFill>
            </a:endParaRPr>
          </a:p>
          <a:p>
            <a:endParaRPr lang="en-CA" dirty="0">
              <a:solidFill>
                <a:srgbClr val="C00000"/>
              </a:solidFill>
            </a:endParaRPr>
          </a:p>
          <a:p>
            <a:r>
              <a:rPr lang="en-CA" dirty="0">
                <a:solidFill>
                  <a:srgbClr val="C00000"/>
                </a:solidFill>
              </a:rPr>
              <a:t>2 Why?</a:t>
            </a:r>
          </a:p>
          <a:p>
            <a:endParaRPr lang="en-CA" dirty="0">
              <a:solidFill>
                <a:srgbClr val="C00000"/>
              </a:solidFill>
            </a:endParaRPr>
          </a:p>
          <a:p>
            <a:endParaRPr lang="en-CA" dirty="0">
              <a:solidFill>
                <a:srgbClr val="C00000"/>
              </a:solidFill>
            </a:endParaRPr>
          </a:p>
          <a:p>
            <a:r>
              <a:rPr lang="en-CA" dirty="0">
                <a:solidFill>
                  <a:srgbClr val="C00000"/>
                </a:solidFill>
              </a:rPr>
              <a:t>3 Why?</a:t>
            </a:r>
            <a:br>
              <a:rPr lang="en-CA" dirty="0">
                <a:solidFill>
                  <a:srgbClr val="C00000"/>
                </a:solidFill>
              </a:rPr>
            </a:br>
            <a:endParaRPr lang="en-CA" dirty="0">
              <a:solidFill>
                <a:srgbClr val="C00000"/>
              </a:solidFill>
            </a:endParaRPr>
          </a:p>
          <a:p>
            <a:endParaRPr lang="en-CA" dirty="0">
              <a:solidFill>
                <a:srgbClr val="C00000"/>
              </a:solidFill>
            </a:endParaRPr>
          </a:p>
          <a:p>
            <a:r>
              <a:rPr lang="en-CA" dirty="0">
                <a:solidFill>
                  <a:srgbClr val="C00000"/>
                </a:solidFill>
              </a:rPr>
              <a:t>4 Why?</a:t>
            </a:r>
          </a:p>
          <a:p>
            <a:endParaRPr lang="en-CA" dirty="0">
              <a:solidFill>
                <a:srgbClr val="C00000"/>
              </a:solidFill>
            </a:endParaRPr>
          </a:p>
          <a:p>
            <a:endParaRPr lang="en-CA" dirty="0">
              <a:solidFill>
                <a:srgbClr val="C00000"/>
              </a:solidFill>
            </a:endParaRPr>
          </a:p>
          <a:p>
            <a:r>
              <a:rPr lang="en-CA" dirty="0">
                <a:solidFill>
                  <a:srgbClr val="C00000"/>
                </a:solidFill>
              </a:rPr>
              <a:t>5 Why?</a:t>
            </a:r>
          </a:p>
        </p:txBody>
      </p:sp>
    </p:spTree>
    <p:extLst>
      <p:ext uri="{BB962C8B-B14F-4D97-AF65-F5344CB8AC3E}">
        <p14:creationId xmlns:p14="http://schemas.microsoft.com/office/powerpoint/2010/main" val="2708416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0AB84E3-2DE3-43FD-A11F-5D707A3EA07F}"/>
              </a:ext>
            </a:extLst>
          </p:cNvPr>
          <p:cNvGrpSpPr/>
          <p:nvPr/>
        </p:nvGrpSpPr>
        <p:grpSpPr>
          <a:xfrm flipH="1">
            <a:off x="2257923" y="4438184"/>
            <a:ext cx="529881" cy="412595"/>
            <a:chOff x="3505605" y="4547060"/>
            <a:chExt cx="3222855" cy="2476500"/>
          </a:xfrm>
        </p:grpSpPr>
        <p:grpSp>
          <p:nvGrpSpPr>
            <p:cNvPr id="5" name="Group 4">
              <a:extLst>
                <a:ext uri="{FF2B5EF4-FFF2-40B4-BE49-F238E27FC236}">
                  <a16:creationId xmlns:a16="http://schemas.microsoft.com/office/drawing/2014/main" id="{6FF12509-2CA8-4347-84A9-7C1975227361}"/>
                </a:ext>
              </a:extLst>
            </p:cNvPr>
            <p:cNvGrpSpPr/>
            <p:nvPr/>
          </p:nvGrpSpPr>
          <p:grpSpPr>
            <a:xfrm>
              <a:off x="3505605" y="4547060"/>
              <a:ext cx="3222855" cy="2417268"/>
              <a:chOff x="3208425" y="4330699"/>
              <a:chExt cx="2285595" cy="1917701"/>
            </a:xfrm>
          </p:grpSpPr>
          <p:pic>
            <p:nvPicPr>
              <p:cNvPr id="7" name="Picture 2" descr="The Iterative Process: Experimentation &amp; Validated Learning">
                <a:extLst>
                  <a:ext uri="{FF2B5EF4-FFF2-40B4-BE49-F238E27FC236}">
                    <a16:creationId xmlns:a16="http://schemas.microsoft.com/office/drawing/2014/main" id="{5E6FA514-ADDB-403E-9684-4839CFAE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272C056-87A8-486A-8524-66ABE554E632}"/>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 name="Isosceles Triangle 8">
                <a:extLst>
                  <a:ext uri="{FF2B5EF4-FFF2-40B4-BE49-F238E27FC236}">
                    <a16:creationId xmlns:a16="http://schemas.microsoft.com/office/drawing/2014/main" id="{22A6BE08-6BA2-47AA-B12E-87334B709F1F}"/>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8F844A7F-159E-4213-A5C9-83066570208E}"/>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6" name="Rectangle 5">
              <a:extLst>
                <a:ext uri="{FF2B5EF4-FFF2-40B4-BE49-F238E27FC236}">
                  <a16:creationId xmlns:a16="http://schemas.microsoft.com/office/drawing/2014/main" id="{D034F8C7-B8E0-4B53-8858-88F0FDFED6F5}"/>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 name="Title 1">
            <a:extLst>
              <a:ext uri="{FF2B5EF4-FFF2-40B4-BE49-F238E27FC236}">
                <a16:creationId xmlns:a16="http://schemas.microsoft.com/office/drawing/2014/main" id="{F4F56FC0-3A5F-43D6-AC7A-39317A56C66A}"/>
              </a:ext>
            </a:extLst>
          </p:cNvPr>
          <p:cNvSpPr>
            <a:spLocks noGrp="1"/>
          </p:cNvSpPr>
          <p:nvPr>
            <p:ph type="title"/>
          </p:nvPr>
        </p:nvSpPr>
        <p:spPr/>
        <p:txBody>
          <a:bodyPr/>
          <a:lstStyle/>
          <a:p>
            <a:r>
              <a:rPr lang="en-CA" dirty="0"/>
              <a:t>Overview of </a:t>
            </a:r>
            <a:r>
              <a:rPr lang="en-CA" i="1" dirty="0"/>
              <a:t>identify risks </a:t>
            </a:r>
            <a:r>
              <a:rPr lang="en-CA" dirty="0"/>
              <a:t>process</a:t>
            </a:r>
          </a:p>
        </p:txBody>
      </p:sp>
      <p:sp>
        <p:nvSpPr>
          <p:cNvPr id="3" name="Content Placeholder 2">
            <a:extLst>
              <a:ext uri="{FF2B5EF4-FFF2-40B4-BE49-F238E27FC236}">
                <a16:creationId xmlns:a16="http://schemas.microsoft.com/office/drawing/2014/main" id="{3011660C-0176-4678-B947-9856497D1DF0}"/>
              </a:ext>
            </a:extLst>
          </p:cNvPr>
          <p:cNvSpPr>
            <a:spLocks noGrp="1"/>
          </p:cNvSpPr>
          <p:nvPr>
            <p:ph idx="1"/>
          </p:nvPr>
        </p:nvSpPr>
        <p:spPr>
          <a:xfrm>
            <a:off x="496112" y="2013625"/>
            <a:ext cx="8647888" cy="4533089"/>
          </a:xfrm>
        </p:spPr>
        <p:txBody>
          <a:bodyPr>
            <a:normAutofit fontScale="85000" lnSpcReduction="20000"/>
          </a:bodyPr>
          <a:lstStyle/>
          <a:p>
            <a:pPr marL="457200" indent="-457200">
              <a:buFont typeface="+mj-lt"/>
              <a:buAutoNum type="arabicPeriod"/>
            </a:pPr>
            <a:r>
              <a:rPr lang="en-US" dirty="0"/>
              <a:t>Collect historical information.</a:t>
            </a:r>
          </a:p>
          <a:p>
            <a:pPr marL="457200" indent="-457200">
              <a:buFont typeface="+mj-lt"/>
              <a:buAutoNum type="arabicPeriod"/>
            </a:pPr>
            <a:r>
              <a:rPr lang="en-US" dirty="0"/>
              <a:t>Determine who may have insight to risks.</a:t>
            </a:r>
          </a:p>
          <a:p>
            <a:pPr marL="457200" indent="-457200">
              <a:buFont typeface="+mj-lt"/>
              <a:buAutoNum type="arabicPeriod"/>
            </a:pPr>
            <a:r>
              <a:rPr lang="en-US" dirty="0"/>
              <a:t>Determine which risk identification methods to use (likely more than one)</a:t>
            </a:r>
          </a:p>
          <a:p>
            <a:pPr marL="457200" indent="-457200">
              <a:buFont typeface="+mj-lt"/>
              <a:buAutoNum type="arabicPeriod"/>
            </a:pPr>
            <a:r>
              <a:rPr lang="en-US" dirty="0"/>
              <a:t>Identify risks.</a:t>
            </a:r>
          </a:p>
          <a:p>
            <a:pPr marL="457200" indent="-457200">
              <a:buFont typeface="+mj-lt"/>
              <a:buAutoNum type="arabicPeriod"/>
            </a:pPr>
            <a:r>
              <a:rPr lang="en-US" dirty="0"/>
              <a:t>List all risks on a risk register.</a:t>
            </a:r>
          </a:p>
          <a:p>
            <a:pPr marL="457200" indent="-457200">
              <a:buFont typeface="+mj-lt"/>
              <a:buAutoNum type="arabicPeriod"/>
            </a:pPr>
            <a:r>
              <a:rPr lang="en-US" dirty="0"/>
              <a:t>Determine how confident you are that major risks have been identified.</a:t>
            </a:r>
          </a:p>
          <a:p>
            <a:pPr marL="457200" indent="-457200">
              <a:buFont typeface="+mj-lt"/>
              <a:buAutoNum type="arabicPeriod"/>
            </a:pPr>
            <a:r>
              <a:rPr lang="en-US" dirty="0"/>
              <a:t>If not confident, redo previous steps.  If confident, determine what information is still needed.</a:t>
            </a:r>
          </a:p>
          <a:p>
            <a:pPr marL="457200" indent="-457200">
              <a:buFont typeface="+mj-lt"/>
              <a:buAutoNum type="arabicPeriod"/>
            </a:pPr>
            <a:r>
              <a:rPr lang="en-US" dirty="0"/>
              <a:t>Ask remaining questions and collect information.</a:t>
            </a:r>
          </a:p>
          <a:p>
            <a:pPr marL="457200" indent="-457200">
              <a:buFont typeface="+mj-lt"/>
              <a:buAutoNum type="arabicPeriod"/>
            </a:pPr>
            <a:r>
              <a:rPr lang="en-US" dirty="0"/>
              <a:t>Add new risks to list and eliminate items that are not really risks.</a:t>
            </a:r>
          </a:p>
          <a:p>
            <a:pPr marL="457200" indent="-457200">
              <a:buFont typeface="+mj-lt"/>
              <a:buAutoNum type="arabicPeriod"/>
            </a:pPr>
            <a:r>
              <a:rPr lang="en-US" dirty="0"/>
              <a:t>Discuss remaining risks as necessary to understand them.</a:t>
            </a:r>
          </a:p>
          <a:p>
            <a:pPr marL="457200" indent="-457200">
              <a:buFont typeface="+mj-lt"/>
              <a:buAutoNum type="arabicPeriod"/>
            </a:pPr>
            <a:r>
              <a:rPr lang="en-US" dirty="0"/>
              <a:t>Include potential risk responses, potential risk owners and triggers</a:t>
            </a:r>
          </a:p>
          <a:p>
            <a:pPr marL="457200" indent="-457200">
              <a:buFont typeface="+mj-lt"/>
              <a:buAutoNum type="arabicPeriod"/>
            </a:pPr>
            <a:endParaRPr lang="en-CA" dirty="0"/>
          </a:p>
        </p:txBody>
      </p:sp>
    </p:spTree>
    <p:extLst>
      <p:ext uri="{BB962C8B-B14F-4D97-AF65-F5344CB8AC3E}">
        <p14:creationId xmlns:p14="http://schemas.microsoft.com/office/powerpoint/2010/main" val="4260312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E150-6054-4CEB-99AD-699A12D60D7A}"/>
              </a:ext>
            </a:extLst>
          </p:cNvPr>
          <p:cNvSpPr>
            <a:spLocks noGrp="1"/>
          </p:cNvSpPr>
          <p:nvPr>
            <p:ph type="title"/>
          </p:nvPr>
        </p:nvSpPr>
        <p:spPr/>
        <p:txBody>
          <a:bodyPr/>
          <a:lstStyle/>
          <a:p>
            <a:r>
              <a:rPr lang="en-CA" dirty="0"/>
              <a:t>What is a trigger?</a:t>
            </a:r>
          </a:p>
        </p:txBody>
      </p:sp>
      <p:sp>
        <p:nvSpPr>
          <p:cNvPr id="3" name="Content Placeholder 2">
            <a:extLst>
              <a:ext uri="{FF2B5EF4-FFF2-40B4-BE49-F238E27FC236}">
                <a16:creationId xmlns:a16="http://schemas.microsoft.com/office/drawing/2014/main" id="{955661A6-713D-412C-AC90-D45C3FD29193}"/>
              </a:ext>
            </a:extLst>
          </p:cNvPr>
          <p:cNvSpPr>
            <a:spLocks noGrp="1"/>
          </p:cNvSpPr>
          <p:nvPr>
            <p:ph idx="1"/>
          </p:nvPr>
        </p:nvSpPr>
        <p:spPr>
          <a:xfrm>
            <a:off x="577124" y="1799986"/>
            <a:ext cx="7989752" cy="4892644"/>
          </a:xfrm>
        </p:spPr>
        <p:txBody>
          <a:bodyPr>
            <a:normAutofit lnSpcReduction="10000"/>
          </a:bodyPr>
          <a:lstStyle/>
          <a:p>
            <a:r>
              <a:rPr lang="en-US" dirty="0"/>
              <a:t>An early warning sign that tells risk owners and project managers that a risk has occurred or is about to occur and, therefore, when to implement the contingency plan</a:t>
            </a:r>
          </a:p>
          <a:p>
            <a:r>
              <a:rPr lang="en-US" dirty="0"/>
              <a:t>Examples:</a:t>
            </a:r>
          </a:p>
          <a:p>
            <a:pPr lvl="1">
              <a:buFont typeface="Arial" panose="020B0604020202020204" pitchFamily="34" charset="0"/>
              <a:buChar char="•"/>
            </a:pPr>
            <a:r>
              <a:rPr lang="en-US" dirty="0"/>
              <a:t>Server capacity alarm</a:t>
            </a:r>
          </a:p>
          <a:p>
            <a:pPr lvl="1">
              <a:buFont typeface="Arial" panose="020B0604020202020204" pitchFamily="34" charset="0"/>
              <a:buChar char="•"/>
            </a:pPr>
            <a:r>
              <a:rPr lang="en-US" dirty="0"/>
              <a:t>Weather forecast</a:t>
            </a:r>
          </a:p>
          <a:p>
            <a:pPr lvl="1">
              <a:buFont typeface="Arial" panose="020B0604020202020204" pitchFamily="34" charset="0"/>
              <a:buChar char="•"/>
            </a:pPr>
            <a:r>
              <a:rPr lang="en-US" dirty="0"/>
              <a:t>Process control</a:t>
            </a:r>
          </a:p>
          <a:p>
            <a:pPr lvl="1">
              <a:buFont typeface="Arial" panose="020B0604020202020204" pitchFamily="34" charset="0"/>
              <a:buChar char="•"/>
            </a:pPr>
            <a:r>
              <a:rPr lang="en-US" dirty="0"/>
              <a:t>Loss of a key resource</a:t>
            </a:r>
          </a:p>
          <a:p>
            <a:r>
              <a:rPr lang="en-CA" dirty="0"/>
              <a:t>Questions to consider to determine triggers:</a:t>
            </a:r>
          </a:p>
          <a:p>
            <a:pPr lvl="1">
              <a:buFont typeface="Arial" panose="020B0604020202020204" pitchFamily="34" charset="0"/>
              <a:buChar char="•"/>
            </a:pPr>
            <a:r>
              <a:rPr lang="en-CA" dirty="0"/>
              <a:t>What will happen just before this risk occurs?</a:t>
            </a:r>
          </a:p>
          <a:p>
            <a:pPr lvl="1">
              <a:buFont typeface="Arial" panose="020B0604020202020204" pitchFamily="34" charset="0"/>
              <a:buChar char="•"/>
            </a:pPr>
            <a:r>
              <a:rPr lang="en-CA" dirty="0"/>
              <a:t>What can we measure to discover that the risk is about to occur?</a:t>
            </a:r>
          </a:p>
          <a:p>
            <a:pPr lvl="1">
              <a:buFont typeface="Arial" panose="020B0604020202020204" pitchFamily="34" charset="0"/>
              <a:buChar char="•"/>
            </a:pPr>
            <a:r>
              <a:rPr lang="en-CA" dirty="0"/>
              <a:t>How will we know right away when the risk occurs?</a:t>
            </a:r>
          </a:p>
        </p:txBody>
      </p:sp>
    </p:spTree>
    <p:extLst>
      <p:ext uri="{BB962C8B-B14F-4D97-AF65-F5344CB8AC3E}">
        <p14:creationId xmlns:p14="http://schemas.microsoft.com/office/powerpoint/2010/main" val="334500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124" y="392704"/>
            <a:ext cx="7989752" cy="1083329"/>
          </a:xfrm>
        </p:spPr>
        <p:txBody>
          <a:bodyPr>
            <a:normAutofit/>
          </a:bodyPr>
          <a:lstStyle/>
          <a:p>
            <a:br>
              <a:rPr lang="en-US" dirty="0"/>
            </a:br>
            <a:r>
              <a:rPr lang="en-US" dirty="0"/>
              <a:t>Identify risks</a:t>
            </a:r>
            <a:endParaRPr lang="en-CA" dirty="0"/>
          </a:p>
        </p:txBody>
      </p:sp>
      <p:pic>
        <p:nvPicPr>
          <p:cNvPr id="4" name="Picture 3">
            <a:extLst>
              <a:ext uri="{FF2B5EF4-FFF2-40B4-BE49-F238E27FC236}">
                <a16:creationId xmlns:a16="http://schemas.microsoft.com/office/drawing/2014/main" id="{5E7F6795-56C6-4F6F-86A8-A8574F3EB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374" y="1796739"/>
            <a:ext cx="4866159" cy="4870986"/>
          </a:xfrm>
          <a:prstGeom prst="rect">
            <a:avLst/>
          </a:prstGeom>
        </p:spPr>
      </p:pic>
      <p:sp>
        <p:nvSpPr>
          <p:cNvPr id="8" name="Rectangle: Rounded Corners 7">
            <a:extLst>
              <a:ext uri="{FF2B5EF4-FFF2-40B4-BE49-F238E27FC236}">
                <a16:creationId xmlns:a16="http://schemas.microsoft.com/office/drawing/2014/main" id="{513C9BB8-1027-4D87-B010-4AA700ABD7CB}"/>
              </a:ext>
            </a:extLst>
          </p:cNvPr>
          <p:cNvSpPr/>
          <p:nvPr/>
        </p:nvSpPr>
        <p:spPr>
          <a:xfrm>
            <a:off x="3062746" y="2176448"/>
            <a:ext cx="1378136" cy="2498582"/>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1561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6D94-616C-4FBF-8400-1135A7EB4FD5}"/>
              </a:ext>
            </a:extLst>
          </p:cNvPr>
          <p:cNvSpPr>
            <a:spLocks noGrp="1"/>
          </p:cNvSpPr>
          <p:nvPr>
            <p:ph type="title"/>
          </p:nvPr>
        </p:nvSpPr>
        <p:spPr>
          <a:xfrm>
            <a:off x="202119" y="499708"/>
            <a:ext cx="8809033" cy="1083329"/>
          </a:xfrm>
        </p:spPr>
        <p:txBody>
          <a:bodyPr>
            <a:normAutofit fontScale="90000"/>
          </a:bodyPr>
          <a:lstStyle/>
          <a:p>
            <a:r>
              <a:rPr lang="en-CA" dirty="0"/>
              <a:t>Mount Kilimanjaro expedition</a:t>
            </a:r>
            <a:br>
              <a:rPr lang="en-CA" dirty="0"/>
            </a:br>
            <a:r>
              <a:rPr lang="en-CA" dirty="0"/>
              <a:t>(This topic </a:t>
            </a:r>
            <a:r>
              <a:rPr lang="en-CA" u="sng" dirty="0"/>
              <a:t>Not to be used for graded assignments</a:t>
            </a:r>
            <a:r>
              <a:rPr lang="en-CA" dirty="0"/>
              <a:t>)</a:t>
            </a:r>
          </a:p>
        </p:txBody>
      </p:sp>
      <p:sp>
        <p:nvSpPr>
          <p:cNvPr id="3" name="Content Placeholder 2">
            <a:extLst>
              <a:ext uri="{FF2B5EF4-FFF2-40B4-BE49-F238E27FC236}">
                <a16:creationId xmlns:a16="http://schemas.microsoft.com/office/drawing/2014/main" id="{20E17468-8F10-4413-9BD2-745B89A55696}"/>
              </a:ext>
            </a:extLst>
          </p:cNvPr>
          <p:cNvSpPr>
            <a:spLocks noGrp="1"/>
          </p:cNvSpPr>
          <p:nvPr>
            <p:ph idx="1"/>
          </p:nvPr>
        </p:nvSpPr>
        <p:spPr>
          <a:xfrm>
            <a:off x="202119" y="1739259"/>
            <a:ext cx="4260835" cy="4696710"/>
          </a:xfrm>
        </p:spPr>
        <p:txBody>
          <a:bodyPr>
            <a:normAutofit fontScale="92500"/>
          </a:bodyPr>
          <a:lstStyle/>
          <a:p>
            <a:r>
              <a:rPr lang="en-CA" dirty="0"/>
              <a:t>We will use this example project over several modules to develop a risk register and risk response plan</a:t>
            </a:r>
          </a:p>
          <a:p>
            <a:r>
              <a:rPr lang="en-US" dirty="0"/>
              <a:t>Video:</a:t>
            </a:r>
            <a:r>
              <a:rPr lang="en-CA" dirty="0"/>
              <a:t> </a:t>
            </a:r>
            <a:r>
              <a:rPr lang="en-US" dirty="0">
                <a:hlinkClick r:id="rId2"/>
              </a:rPr>
              <a:t>https://www.youtube.com/watch?v=XRwrpXf5V6c</a:t>
            </a:r>
            <a:endParaRPr lang="en-US" dirty="0"/>
          </a:p>
          <a:p>
            <a:r>
              <a:rPr lang="en-US" dirty="0"/>
              <a:t>As you watch the video, imagine you are the project manager for a Mount Kilimanjaro Expedition. </a:t>
            </a:r>
            <a:r>
              <a:rPr lang="en-US" b="1" dirty="0"/>
              <a:t>Write down potential risks as a starter for our risk register.</a:t>
            </a:r>
          </a:p>
          <a:p>
            <a:r>
              <a:rPr lang="en-US" dirty="0"/>
              <a:t>Expedition details provided on FOL file M3 Kilimanjaro Expedition.pdf.</a:t>
            </a:r>
            <a:endParaRPr lang="en-CA" dirty="0"/>
          </a:p>
        </p:txBody>
      </p:sp>
      <p:pic>
        <p:nvPicPr>
          <p:cNvPr id="1026" name="Picture 2">
            <a:extLst>
              <a:ext uri="{FF2B5EF4-FFF2-40B4-BE49-F238E27FC236}">
                <a16:creationId xmlns:a16="http://schemas.microsoft.com/office/drawing/2014/main" id="{6F7DB271-CD41-4618-8A0C-FB56FFC49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030" y="1739259"/>
            <a:ext cx="3822970" cy="24300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A2E0A9-8822-4E34-B030-5AAC6E7E2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1030" y="4140367"/>
            <a:ext cx="3822970" cy="27176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2182C50-828A-440E-91D6-A914C6FFE04A}"/>
              </a:ext>
            </a:extLst>
          </p:cNvPr>
          <p:cNvSpPr/>
          <p:nvPr/>
        </p:nvSpPr>
        <p:spPr>
          <a:xfrm>
            <a:off x="4462954" y="4820174"/>
            <a:ext cx="753626" cy="992472"/>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FOL File</a:t>
            </a:r>
          </a:p>
        </p:txBody>
      </p:sp>
      <p:pic>
        <p:nvPicPr>
          <p:cNvPr id="5" name="Picture 4">
            <a:extLst>
              <a:ext uri="{FF2B5EF4-FFF2-40B4-BE49-F238E27FC236}">
                <a16:creationId xmlns:a16="http://schemas.microsoft.com/office/drawing/2014/main" id="{A4AE4443-C5FF-4D24-BEAE-82C4CDD1095B}"/>
              </a:ext>
            </a:extLst>
          </p:cNvPr>
          <p:cNvPicPr>
            <a:picLocks noChangeAspect="1"/>
          </p:cNvPicPr>
          <p:nvPr/>
        </p:nvPicPr>
        <p:blipFill>
          <a:blip r:embed="rId5"/>
          <a:stretch>
            <a:fillRect/>
          </a:stretch>
        </p:blipFill>
        <p:spPr>
          <a:xfrm>
            <a:off x="4536291" y="1846139"/>
            <a:ext cx="776705" cy="2817813"/>
          </a:xfrm>
          <a:prstGeom prst="rect">
            <a:avLst/>
          </a:prstGeom>
        </p:spPr>
      </p:pic>
      <p:sp>
        <p:nvSpPr>
          <p:cNvPr id="4" name="Rectangle 3"/>
          <p:cNvSpPr/>
          <p:nvPr/>
        </p:nvSpPr>
        <p:spPr>
          <a:xfrm>
            <a:off x="256840" y="6378298"/>
            <a:ext cx="8754312" cy="400110"/>
          </a:xfrm>
          <a:prstGeom prst="rect">
            <a:avLst/>
          </a:prstGeom>
        </p:spPr>
        <p:txBody>
          <a:bodyPr wrap="square">
            <a:spAutoFit/>
          </a:bodyPr>
          <a:lstStyle/>
          <a:p>
            <a:r>
              <a:rPr lang="en-CA" sz="2000" b="1" dirty="0">
                <a:solidFill>
                  <a:srgbClr val="FF0000"/>
                </a:solidFill>
                <a:latin typeface="Calibri" panose="020F0502020204030204" pitchFamily="34" charset="0"/>
              </a:rPr>
              <a:t> This Kilimanjaro project is not to be used as a topic for your graded assignments</a:t>
            </a:r>
            <a:endParaRPr lang="en-CA" sz="2000" b="1" dirty="0">
              <a:solidFill>
                <a:srgbClr val="FF0000"/>
              </a:solidFill>
            </a:endParaRPr>
          </a:p>
        </p:txBody>
      </p:sp>
    </p:spTree>
    <p:extLst>
      <p:ext uri="{BB962C8B-B14F-4D97-AF65-F5344CB8AC3E}">
        <p14:creationId xmlns:p14="http://schemas.microsoft.com/office/powerpoint/2010/main" val="528889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7DB271-CD41-4618-8A0C-FB56FFC49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030" y="1739259"/>
            <a:ext cx="3822970" cy="24300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A2E0A9-8822-4E34-B030-5AAC6E7E2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030" y="4140367"/>
            <a:ext cx="3822970" cy="2717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562ACC-2C2C-47B8-852C-C14EF401C46B}"/>
              </a:ext>
            </a:extLst>
          </p:cNvPr>
          <p:cNvPicPr>
            <a:picLocks noChangeAspect="1"/>
          </p:cNvPicPr>
          <p:nvPr/>
        </p:nvPicPr>
        <p:blipFill>
          <a:blip r:embed="rId4"/>
          <a:stretch>
            <a:fillRect/>
          </a:stretch>
        </p:blipFill>
        <p:spPr>
          <a:xfrm>
            <a:off x="165463" y="386497"/>
            <a:ext cx="5015747" cy="635829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7162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6D94-616C-4FBF-8400-1135A7EB4FD5}"/>
              </a:ext>
            </a:extLst>
          </p:cNvPr>
          <p:cNvSpPr>
            <a:spLocks noGrp="1"/>
          </p:cNvSpPr>
          <p:nvPr>
            <p:ph type="title"/>
          </p:nvPr>
        </p:nvSpPr>
        <p:spPr/>
        <p:txBody>
          <a:bodyPr/>
          <a:lstStyle/>
          <a:p>
            <a:r>
              <a:rPr lang="en-CA" dirty="0"/>
              <a:t>Mount Kilimanjaro expedition</a:t>
            </a:r>
            <a:br>
              <a:rPr lang="en-CA" dirty="0"/>
            </a:br>
            <a:r>
              <a:rPr lang="en-CA" dirty="0"/>
              <a:t>risk identification</a:t>
            </a:r>
          </a:p>
        </p:txBody>
      </p:sp>
      <p:sp>
        <p:nvSpPr>
          <p:cNvPr id="3" name="Content Placeholder 2">
            <a:extLst>
              <a:ext uri="{FF2B5EF4-FFF2-40B4-BE49-F238E27FC236}">
                <a16:creationId xmlns:a16="http://schemas.microsoft.com/office/drawing/2014/main" id="{20E17468-8F10-4413-9BD2-745B89A55696}"/>
              </a:ext>
            </a:extLst>
          </p:cNvPr>
          <p:cNvSpPr>
            <a:spLocks noGrp="1"/>
          </p:cNvSpPr>
          <p:nvPr>
            <p:ph idx="1"/>
          </p:nvPr>
        </p:nvSpPr>
        <p:spPr>
          <a:xfrm>
            <a:off x="581192" y="2033081"/>
            <a:ext cx="7989752" cy="4669275"/>
          </a:xfrm>
        </p:spPr>
        <p:txBody>
          <a:bodyPr>
            <a:normAutofit fontScale="92500" lnSpcReduction="20000"/>
          </a:bodyPr>
          <a:lstStyle/>
          <a:p>
            <a:pPr marL="0" indent="0">
              <a:buNone/>
            </a:pPr>
            <a:r>
              <a:rPr lang="en-US" dirty="0"/>
              <a:t>After you’ve finished watching the video:</a:t>
            </a:r>
          </a:p>
          <a:p>
            <a:r>
              <a:rPr lang="en-US" dirty="0"/>
              <a:t>Brainstorm overall project opportunities. </a:t>
            </a:r>
          </a:p>
          <a:p>
            <a:r>
              <a:rPr lang="en-US" dirty="0"/>
              <a:t>Brainstorm overall project threats</a:t>
            </a:r>
          </a:p>
          <a:p>
            <a:r>
              <a:rPr lang="en-US" dirty="0"/>
              <a:t>Brainstorm risks (opportunities and threats) per activity.  </a:t>
            </a:r>
          </a:p>
          <a:p>
            <a:r>
              <a:rPr lang="en-US" dirty="0"/>
              <a:t>Look at risks and risk categories in </a:t>
            </a:r>
            <a:r>
              <a:rPr lang="en-US" dirty="0">
                <a:hlinkClick r:id="rId2"/>
              </a:rPr>
              <a:t>http://management.simplicable.com/management/new/130-project-risks</a:t>
            </a:r>
            <a:r>
              <a:rPr lang="en-US" dirty="0"/>
              <a:t> and </a:t>
            </a:r>
            <a:r>
              <a:rPr lang="en-US" dirty="0">
                <a:hlinkClick r:id="rId3"/>
              </a:rPr>
              <a:t>https://rmcls.com/bundler-app/public/assets/downloads/extras/pdfs/pm-crash-course-it-pro/Ch_13_Potential_Risk_Categories.pdf</a:t>
            </a:r>
            <a:endParaRPr lang="en-US" dirty="0"/>
          </a:p>
          <a:p>
            <a:r>
              <a:rPr lang="en-US" dirty="0"/>
              <a:t>Organize risks in categories: Financial, Technical, Commercial, Execution, Contractual/Legal.  </a:t>
            </a:r>
          </a:p>
          <a:p>
            <a:r>
              <a:rPr lang="en-US" b="1" dirty="0"/>
              <a:t>Capture your risks (paper or digital) in a </a:t>
            </a:r>
            <a:r>
              <a:rPr lang="en-US" b="1" i="1" dirty="0"/>
              <a:t>cause-risk-effect</a:t>
            </a:r>
            <a:r>
              <a:rPr lang="en-US" b="1" dirty="0"/>
              <a:t> format for later use, you can alternatively enter them in your Risk Register.xls file found on FOL.</a:t>
            </a:r>
          </a:p>
          <a:p>
            <a:endParaRPr lang="en-CA" dirty="0"/>
          </a:p>
        </p:txBody>
      </p:sp>
      <p:sp>
        <p:nvSpPr>
          <p:cNvPr id="4" name="Rectangle 3">
            <a:extLst>
              <a:ext uri="{FF2B5EF4-FFF2-40B4-BE49-F238E27FC236}">
                <a16:creationId xmlns:a16="http://schemas.microsoft.com/office/drawing/2014/main" id="{32182C50-828A-440E-91D6-A914C6FFE04A}"/>
              </a:ext>
            </a:extLst>
          </p:cNvPr>
          <p:cNvSpPr/>
          <p:nvPr/>
        </p:nvSpPr>
        <p:spPr>
          <a:xfrm>
            <a:off x="8393229" y="5346463"/>
            <a:ext cx="580812" cy="758756"/>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FOL File</a:t>
            </a:r>
          </a:p>
        </p:txBody>
      </p:sp>
    </p:spTree>
    <p:extLst>
      <p:ext uri="{BB962C8B-B14F-4D97-AF65-F5344CB8AC3E}">
        <p14:creationId xmlns:p14="http://schemas.microsoft.com/office/powerpoint/2010/main" val="1510898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6D94-616C-4FBF-8400-1135A7EB4FD5}"/>
              </a:ext>
            </a:extLst>
          </p:cNvPr>
          <p:cNvSpPr>
            <a:spLocks noGrp="1"/>
          </p:cNvSpPr>
          <p:nvPr>
            <p:ph type="title"/>
          </p:nvPr>
        </p:nvSpPr>
        <p:spPr>
          <a:xfrm>
            <a:off x="286966" y="487289"/>
            <a:ext cx="7989752" cy="1083329"/>
          </a:xfrm>
        </p:spPr>
        <p:txBody>
          <a:bodyPr/>
          <a:lstStyle/>
          <a:p>
            <a:r>
              <a:rPr lang="en-CA" dirty="0"/>
              <a:t>Mount Kilimanjaro expedition</a:t>
            </a:r>
          </a:p>
        </p:txBody>
      </p:sp>
      <p:graphicFrame>
        <p:nvGraphicFramePr>
          <p:cNvPr id="7" name="Table 4">
            <a:extLst>
              <a:ext uri="{FF2B5EF4-FFF2-40B4-BE49-F238E27FC236}">
                <a16:creationId xmlns:a16="http://schemas.microsoft.com/office/drawing/2014/main" id="{F79364D0-1852-4DD7-8095-D2E701882181}"/>
              </a:ext>
            </a:extLst>
          </p:cNvPr>
          <p:cNvGraphicFramePr>
            <a:graphicFrameLocks noGrp="1"/>
          </p:cNvGraphicFramePr>
          <p:nvPr>
            <p:extLst>
              <p:ext uri="{D42A27DB-BD31-4B8C-83A1-F6EECF244321}">
                <p14:modId xmlns:p14="http://schemas.microsoft.com/office/powerpoint/2010/main" val="63345197"/>
              </p:ext>
            </p:extLst>
          </p:nvPr>
        </p:nvGraphicFramePr>
        <p:xfrm>
          <a:off x="186831" y="1833404"/>
          <a:ext cx="8770338" cy="4806178"/>
        </p:xfrm>
        <a:graphic>
          <a:graphicData uri="http://schemas.openxmlformats.org/drawingml/2006/table">
            <a:tbl>
              <a:tblPr firstRow="1" bandRow="1">
                <a:tableStyleId>{5C22544A-7EE6-4342-B048-85BDC9FD1C3A}</a:tableStyleId>
              </a:tblPr>
              <a:tblGrid>
                <a:gridCol w="2923446">
                  <a:extLst>
                    <a:ext uri="{9D8B030D-6E8A-4147-A177-3AD203B41FA5}">
                      <a16:colId xmlns:a16="http://schemas.microsoft.com/office/drawing/2014/main" val="183875517"/>
                    </a:ext>
                  </a:extLst>
                </a:gridCol>
                <a:gridCol w="2923446">
                  <a:extLst>
                    <a:ext uri="{9D8B030D-6E8A-4147-A177-3AD203B41FA5}">
                      <a16:colId xmlns:a16="http://schemas.microsoft.com/office/drawing/2014/main" val="1131130130"/>
                    </a:ext>
                  </a:extLst>
                </a:gridCol>
                <a:gridCol w="2923446">
                  <a:extLst>
                    <a:ext uri="{9D8B030D-6E8A-4147-A177-3AD203B41FA5}">
                      <a16:colId xmlns:a16="http://schemas.microsoft.com/office/drawing/2014/main" val="3567054583"/>
                    </a:ext>
                  </a:extLst>
                </a:gridCol>
              </a:tblGrid>
              <a:tr h="463115">
                <a:tc>
                  <a:txBody>
                    <a:bodyPr/>
                    <a:lstStyle/>
                    <a:p>
                      <a:pPr algn="ctr"/>
                      <a:r>
                        <a:rPr lang="en-CA" dirty="0">
                          <a:solidFill>
                            <a:schemeClr val="tx1">
                              <a:lumMod val="75000"/>
                              <a:lumOff val="25000"/>
                            </a:schemeClr>
                          </a:solidFill>
                        </a:rPr>
                        <a:t>Cause</a:t>
                      </a:r>
                    </a:p>
                  </a:txBody>
                  <a:tcPr>
                    <a:solidFill>
                      <a:schemeClr val="bg2">
                        <a:lumMod val="75000"/>
                      </a:schemeClr>
                    </a:solidFill>
                  </a:tcPr>
                </a:tc>
                <a:tc>
                  <a:txBody>
                    <a:bodyPr/>
                    <a:lstStyle/>
                    <a:p>
                      <a:pPr algn="ctr"/>
                      <a:r>
                        <a:rPr lang="en-CA" dirty="0">
                          <a:solidFill>
                            <a:schemeClr val="tx1">
                              <a:lumMod val="75000"/>
                              <a:lumOff val="25000"/>
                            </a:schemeClr>
                          </a:solidFill>
                        </a:rPr>
                        <a:t>Risk</a:t>
                      </a:r>
                    </a:p>
                  </a:txBody>
                  <a:tcPr>
                    <a:solidFill>
                      <a:schemeClr val="bg2">
                        <a:lumMod val="75000"/>
                      </a:schemeClr>
                    </a:solidFill>
                  </a:tcPr>
                </a:tc>
                <a:tc>
                  <a:txBody>
                    <a:bodyPr/>
                    <a:lstStyle/>
                    <a:p>
                      <a:pPr algn="ctr"/>
                      <a:r>
                        <a:rPr lang="en-CA" dirty="0">
                          <a:solidFill>
                            <a:schemeClr val="tx1">
                              <a:lumMod val="75000"/>
                              <a:lumOff val="25000"/>
                            </a:schemeClr>
                          </a:solidFill>
                        </a:rPr>
                        <a:t>Effect</a:t>
                      </a:r>
                    </a:p>
                  </a:txBody>
                  <a:tcPr>
                    <a:solidFill>
                      <a:schemeClr val="bg2">
                        <a:lumMod val="75000"/>
                      </a:schemeClr>
                    </a:solidFill>
                  </a:tcPr>
                </a:tc>
                <a:extLst>
                  <a:ext uri="{0D108BD9-81ED-4DB2-BD59-A6C34878D82A}">
                    <a16:rowId xmlns:a16="http://schemas.microsoft.com/office/drawing/2014/main" val="730201118"/>
                  </a:ext>
                </a:extLst>
              </a:tr>
              <a:tr h="583989">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962168490"/>
                  </a:ext>
                </a:extLst>
              </a:tr>
              <a:tr h="583989">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180637501"/>
                  </a:ext>
                </a:extLst>
              </a:tr>
              <a:tr h="635017">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262945211"/>
                  </a:ext>
                </a:extLst>
              </a:tr>
              <a:tr h="635017">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1135545156"/>
                  </a:ext>
                </a:extLst>
              </a:tr>
              <a:tr h="635017">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938857771"/>
                  </a:ext>
                </a:extLst>
              </a:tr>
              <a:tr h="635017">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4279567872"/>
                  </a:ext>
                </a:extLst>
              </a:tr>
              <a:tr h="635017">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tc>
                  <a:txBody>
                    <a:bodyPr/>
                    <a:lstStyle/>
                    <a:p>
                      <a:pPr algn="ctr"/>
                      <a:endParaRPr lang="en-CA" sz="1800" dirty="0">
                        <a:solidFill>
                          <a:schemeClr val="tx1">
                            <a:lumMod val="85000"/>
                            <a:lumOff val="15000"/>
                          </a:schemeClr>
                        </a:solidFill>
                      </a:endParaRPr>
                    </a:p>
                  </a:txBody>
                  <a:tcPr/>
                </a:tc>
                <a:extLst>
                  <a:ext uri="{0D108BD9-81ED-4DB2-BD59-A6C34878D82A}">
                    <a16:rowId xmlns:a16="http://schemas.microsoft.com/office/drawing/2014/main" val="234760861"/>
                  </a:ext>
                </a:extLst>
              </a:tr>
            </a:tbl>
          </a:graphicData>
        </a:graphic>
      </p:graphicFrame>
      <p:pic>
        <p:nvPicPr>
          <p:cNvPr id="1026" name="Picture 2">
            <a:extLst>
              <a:ext uri="{FF2B5EF4-FFF2-40B4-BE49-F238E27FC236}">
                <a16:creationId xmlns:a16="http://schemas.microsoft.com/office/drawing/2014/main" id="{6F7DB271-CD41-4618-8A0C-FB56FFC49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594" y="322442"/>
            <a:ext cx="2117709" cy="134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537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5664-DDDE-4FAC-BA43-48B30B9A214F}"/>
              </a:ext>
            </a:extLst>
          </p:cNvPr>
          <p:cNvSpPr>
            <a:spLocks noGrp="1"/>
          </p:cNvSpPr>
          <p:nvPr>
            <p:ph type="title"/>
          </p:nvPr>
        </p:nvSpPr>
        <p:spPr/>
        <p:txBody>
          <a:bodyPr/>
          <a:lstStyle/>
          <a:p>
            <a:r>
              <a:rPr lang="en-CA" dirty="0"/>
              <a:t>Homework and/or evaluations</a:t>
            </a:r>
          </a:p>
        </p:txBody>
      </p:sp>
      <p:sp>
        <p:nvSpPr>
          <p:cNvPr id="3" name="Content Placeholder 2">
            <a:extLst>
              <a:ext uri="{FF2B5EF4-FFF2-40B4-BE49-F238E27FC236}">
                <a16:creationId xmlns:a16="http://schemas.microsoft.com/office/drawing/2014/main" id="{3FBAD6D7-6FB9-4290-AEF3-E5549DC14E52}"/>
              </a:ext>
            </a:extLst>
          </p:cNvPr>
          <p:cNvSpPr>
            <a:spLocks noGrp="1"/>
          </p:cNvSpPr>
          <p:nvPr>
            <p:ph idx="1"/>
          </p:nvPr>
        </p:nvSpPr>
        <p:spPr>
          <a:xfrm>
            <a:off x="581192" y="2228004"/>
            <a:ext cx="7989752" cy="2204512"/>
          </a:xfrm>
        </p:spPr>
        <p:txBody>
          <a:bodyPr>
            <a:normAutofit/>
          </a:bodyPr>
          <a:lstStyle/>
          <a:p>
            <a:r>
              <a:rPr lang="en-CA" dirty="0"/>
              <a:t>Upcoming M4 readings per Course at a Glance summary (i.e., readings from Kerzner, PMBOK, Newton)</a:t>
            </a:r>
          </a:p>
          <a:p>
            <a:r>
              <a:rPr lang="en-CA" dirty="0"/>
              <a:t>Assignments and quizzes, check the Course at a Glance and  FOL/Content/Course Assignments &amp; FOL/Evaluations/Quizzes</a:t>
            </a:r>
          </a:p>
        </p:txBody>
      </p:sp>
      <p:sp>
        <p:nvSpPr>
          <p:cNvPr id="4" name="Rectangle: Rounded Corners 3">
            <a:extLst>
              <a:ext uri="{FF2B5EF4-FFF2-40B4-BE49-F238E27FC236}">
                <a16:creationId xmlns:a16="http://schemas.microsoft.com/office/drawing/2014/main" id="{4C792C70-DF80-4BDE-AECE-F2659C5EEFB2}"/>
              </a:ext>
            </a:extLst>
          </p:cNvPr>
          <p:cNvSpPr/>
          <p:nvPr/>
        </p:nvSpPr>
        <p:spPr>
          <a:xfrm>
            <a:off x="1574276" y="4540783"/>
            <a:ext cx="4432319" cy="1991991"/>
          </a:xfrm>
          <a:prstGeom prst="roundRect">
            <a:avLst/>
          </a:prstGeom>
          <a:solidFill>
            <a:schemeClr val="bg1">
              <a:lumMod val="65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000" b="1" dirty="0"/>
              <a:t>M5 Quiz</a:t>
            </a:r>
          </a:p>
          <a:p>
            <a:pPr marL="285750" indent="-285750">
              <a:buFontTx/>
              <a:buChar char="-"/>
            </a:pPr>
            <a:r>
              <a:rPr lang="en-CA" sz="2000" dirty="0"/>
              <a:t>Covers content in M1 to M5</a:t>
            </a:r>
          </a:p>
          <a:p>
            <a:pPr marL="285750" indent="-285750">
              <a:buFontTx/>
              <a:buChar char="-"/>
            </a:pPr>
            <a:r>
              <a:rPr lang="en-CA" sz="2000" dirty="0"/>
              <a:t>MS, MC, calculations</a:t>
            </a:r>
          </a:p>
          <a:p>
            <a:pPr marL="285750" indent="-285750">
              <a:buFontTx/>
              <a:buChar char="-"/>
            </a:pPr>
            <a:r>
              <a:rPr lang="en-CA" sz="2000" dirty="0"/>
              <a:t>A focus on the numeric (math) calculations and exercises found in the M5 PPT</a:t>
            </a:r>
          </a:p>
        </p:txBody>
      </p:sp>
    </p:spTree>
    <p:extLst>
      <p:ext uri="{BB962C8B-B14F-4D97-AF65-F5344CB8AC3E}">
        <p14:creationId xmlns:p14="http://schemas.microsoft.com/office/powerpoint/2010/main" val="205405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F17C963-6A59-4FC7-AF54-BA102953597E}"/>
              </a:ext>
            </a:extLst>
          </p:cNvPr>
          <p:cNvGrpSpPr/>
          <p:nvPr/>
        </p:nvGrpSpPr>
        <p:grpSpPr>
          <a:xfrm flipH="1">
            <a:off x="2670520" y="4278544"/>
            <a:ext cx="2404111" cy="1867976"/>
            <a:chOff x="3505605" y="4547060"/>
            <a:chExt cx="3222855" cy="2476500"/>
          </a:xfrm>
        </p:grpSpPr>
        <p:grpSp>
          <p:nvGrpSpPr>
            <p:cNvPr id="25" name="Group 24">
              <a:extLst>
                <a:ext uri="{FF2B5EF4-FFF2-40B4-BE49-F238E27FC236}">
                  <a16:creationId xmlns:a16="http://schemas.microsoft.com/office/drawing/2014/main" id="{B9E746C3-A604-45E5-94C9-BE846F345071}"/>
                </a:ext>
              </a:extLst>
            </p:cNvPr>
            <p:cNvGrpSpPr/>
            <p:nvPr/>
          </p:nvGrpSpPr>
          <p:grpSpPr>
            <a:xfrm>
              <a:off x="3505605" y="4547060"/>
              <a:ext cx="3222855" cy="2417268"/>
              <a:chOff x="3208425" y="4330699"/>
              <a:chExt cx="2285595" cy="1917701"/>
            </a:xfrm>
          </p:grpSpPr>
          <p:pic>
            <p:nvPicPr>
              <p:cNvPr id="27" name="Picture 2" descr="The Iterative Process: Experimentation &amp; Validated Learning">
                <a:extLst>
                  <a:ext uri="{FF2B5EF4-FFF2-40B4-BE49-F238E27FC236}">
                    <a16:creationId xmlns:a16="http://schemas.microsoft.com/office/drawing/2014/main" id="{3E40E121-0F42-4E8F-BF3C-E8308E8E70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96E6FFF-0F55-4D87-90EA-D6D8BF461A43}"/>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9" name="Isosceles Triangle 28">
                <a:extLst>
                  <a:ext uri="{FF2B5EF4-FFF2-40B4-BE49-F238E27FC236}">
                    <a16:creationId xmlns:a16="http://schemas.microsoft.com/office/drawing/2014/main" id="{017F30BB-B8A4-406C-A2D0-0FDCB7D126B2}"/>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F0A5F0E4-CF55-4406-8A81-CFE0FAC38615}"/>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6" name="Rectangle 25">
              <a:extLst>
                <a:ext uri="{FF2B5EF4-FFF2-40B4-BE49-F238E27FC236}">
                  <a16:creationId xmlns:a16="http://schemas.microsoft.com/office/drawing/2014/main" id="{F274B5D0-EE4B-4CFC-BDD3-F97DFF2E47CB}"/>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31" name="Group 30">
            <a:extLst>
              <a:ext uri="{FF2B5EF4-FFF2-40B4-BE49-F238E27FC236}">
                <a16:creationId xmlns:a16="http://schemas.microsoft.com/office/drawing/2014/main" id="{5CA470A6-E804-49EC-99E0-D58AD41955A6}"/>
              </a:ext>
            </a:extLst>
          </p:cNvPr>
          <p:cNvGrpSpPr/>
          <p:nvPr/>
        </p:nvGrpSpPr>
        <p:grpSpPr>
          <a:xfrm flipH="1">
            <a:off x="3988780" y="2075501"/>
            <a:ext cx="2404111" cy="1867976"/>
            <a:chOff x="3505605" y="4547060"/>
            <a:chExt cx="3222855" cy="2476500"/>
          </a:xfrm>
        </p:grpSpPr>
        <p:grpSp>
          <p:nvGrpSpPr>
            <p:cNvPr id="32" name="Group 31">
              <a:extLst>
                <a:ext uri="{FF2B5EF4-FFF2-40B4-BE49-F238E27FC236}">
                  <a16:creationId xmlns:a16="http://schemas.microsoft.com/office/drawing/2014/main" id="{F3ADE81C-B711-4742-99DC-0E1456610C0C}"/>
                </a:ext>
              </a:extLst>
            </p:cNvPr>
            <p:cNvGrpSpPr/>
            <p:nvPr/>
          </p:nvGrpSpPr>
          <p:grpSpPr>
            <a:xfrm>
              <a:off x="3505605" y="4547060"/>
              <a:ext cx="3222855" cy="2417268"/>
              <a:chOff x="3208425" y="4330699"/>
              <a:chExt cx="2285595" cy="1917701"/>
            </a:xfrm>
          </p:grpSpPr>
          <p:pic>
            <p:nvPicPr>
              <p:cNvPr id="34" name="Picture 2" descr="The Iterative Process: Experimentation &amp; Validated Learning">
                <a:extLst>
                  <a:ext uri="{FF2B5EF4-FFF2-40B4-BE49-F238E27FC236}">
                    <a16:creationId xmlns:a16="http://schemas.microsoft.com/office/drawing/2014/main" id="{A1EAA77C-53B2-469F-B863-101DEF0FA8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D446EE86-5250-4532-AF88-F35660D77260}"/>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6" name="Isosceles Triangle 35">
                <a:extLst>
                  <a:ext uri="{FF2B5EF4-FFF2-40B4-BE49-F238E27FC236}">
                    <a16:creationId xmlns:a16="http://schemas.microsoft.com/office/drawing/2014/main" id="{E76E788A-237E-4188-884C-3B9C9510B73B}"/>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7" name="Rectangle 36">
                <a:extLst>
                  <a:ext uri="{FF2B5EF4-FFF2-40B4-BE49-F238E27FC236}">
                    <a16:creationId xmlns:a16="http://schemas.microsoft.com/office/drawing/2014/main" id="{30FA59B8-407B-4A50-8C36-ADE6DF587CAE}"/>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33" name="Rectangle 32">
              <a:extLst>
                <a:ext uri="{FF2B5EF4-FFF2-40B4-BE49-F238E27FC236}">
                  <a16:creationId xmlns:a16="http://schemas.microsoft.com/office/drawing/2014/main" id="{5C76AFA3-44EC-4FC5-88F0-C0BD6D2D2922}"/>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38" name="Group 37">
            <a:extLst>
              <a:ext uri="{FF2B5EF4-FFF2-40B4-BE49-F238E27FC236}">
                <a16:creationId xmlns:a16="http://schemas.microsoft.com/office/drawing/2014/main" id="{352D82C4-9F5E-41AA-A8E5-2F7A8AB21594}"/>
              </a:ext>
            </a:extLst>
          </p:cNvPr>
          <p:cNvGrpSpPr/>
          <p:nvPr/>
        </p:nvGrpSpPr>
        <p:grpSpPr>
          <a:xfrm flipH="1">
            <a:off x="6023529" y="3893863"/>
            <a:ext cx="2404111" cy="1867976"/>
            <a:chOff x="3505605" y="4547060"/>
            <a:chExt cx="3222855" cy="2476500"/>
          </a:xfrm>
        </p:grpSpPr>
        <p:grpSp>
          <p:nvGrpSpPr>
            <p:cNvPr id="39" name="Group 38">
              <a:extLst>
                <a:ext uri="{FF2B5EF4-FFF2-40B4-BE49-F238E27FC236}">
                  <a16:creationId xmlns:a16="http://schemas.microsoft.com/office/drawing/2014/main" id="{8F9372ED-D214-49E4-9ED4-83E13B398E06}"/>
                </a:ext>
              </a:extLst>
            </p:cNvPr>
            <p:cNvGrpSpPr/>
            <p:nvPr/>
          </p:nvGrpSpPr>
          <p:grpSpPr>
            <a:xfrm>
              <a:off x="3505605" y="4547060"/>
              <a:ext cx="3222855" cy="2417268"/>
              <a:chOff x="3208425" y="4330699"/>
              <a:chExt cx="2285595" cy="1917701"/>
            </a:xfrm>
          </p:grpSpPr>
          <p:pic>
            <p:nvPicPr>
              <p:cNvPr id="41" name="Picture 2" descr="The Iterative Process: Experimentation &amp; Validated Learning">
                <a:extLst>
                  <a:ext uri="{FF2B5EF4-FFF2-40B4-BE49-F238E27FC236}">
                    <a16:creationId xmlns:a16="http://schemas.microsoft.com/office/drawing/2014/main" id="{BD57F6D6-B582-404E-B255-2865AEA83E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78551C1C-24C2-47C9-84AF-C88D22D4AD37}"/>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3" name="Isosceles Triangle 42">
                <a:extLst>
                  <a:ext uri="{FF2B5EF4-FFF2-40B4-BE49-F238E27FC236}">
                    <a16:creationId xmlns:a16="http://schemas.microsoft.com/office/drawing/2014/main" id="{DD73D1E3-AB15-4520-B1C6-EAC74D5A5838}"/>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4" name="Rectangle 43">
                <a:extLst>
                  <a:ext uri="{FF2B5EF4-FFF2-40B4-BE49-F238E27FC236}">
                    <a16:creationId xmlns:a16="http://schemas.microsoft.com/office/drawing/2014/main" id="{B78E5E64-D01C-408B-84B3-938DB0406058}"/>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40" name="Rectangle 39">
              <a:extLst>
                <a:ext uri="{FF2B5EF4-FFF2-40B4-BE49-F238E27FC236}">
                  <a16:creationId xmlns:a16="http://schemas.microsoft.com/office/drawing/2014/main" id="{5E8E776B-A852-4041-886F-419505277597}"/>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17" name="Group 16">
            <a:extLst>
              <a:ext uri="{FF2B5EF4-FFF2-40B4-BE49-F238E27FC236}">
                <a16:creationId xmlns:a16="http://schemas.microsoft.com/office/drawing/2014/main" id="{C64E595C-BB05-493F-A1C4-A2F233FC74AF}"/>
              </a:ext>
            </a:extLst>
          </p:cNvPr>
          <p:cNvGrpSpPr/>
          <p:nvPr/>
        </p:nvGrpSpPr>
        <p:grpSpPr>
          <a:xfrm flipH="1">
            <a:off x="415000" y="1893484"/>
            <a:ext cx="2404111" cy="1867976"/>
            <a:chOff x="3505605" y="4547060"/>
            <a:chExt cx="3222855" cy="2476500"/>
          </a:xfrm>
        </p:grpSpPr>
        <p:grpSp>
          <p:nvGrpSpPr>
            <p:cNvPr id="18" name="Group 17">
              <a:extLst>
                <a:ext uri="{FF2B5EF4-FFF2-40B4-BE49-F238E27FC236}">
                  <a16:creationId xmlns:a16="http://schemas.microsoft.com/office/drawing/2014/main" id="{8D5A9E7C-CF6E-4933-8009-4F2F197D203A}"/>
                </a:ext>
              </a:extLst>
            </p:cNvPr>
            <p:cNvGrpSpPr/>
            <p:nvPr/>
          </p:nvGrpSpPr>
          <p:grpSpPr>
            <a:xfrm>
              <a:off x="3505605" y="4547060"/>
              <a:ext cx="3222855" cy="2417268"/>
              <a:chOff x="3208425" y="4330699"/>
              <a:chExt cx="2285595" cy="1917701"/>
            </a:xfrm>
          </p:grpSpPr>
          <p:pic>
            <p:nvPicPr>
              <p:cNvPr id="20" name="Picture 2" descr="The Iterative Process: Experimentation &amp; Validated Learning">
                <a:extLst>
                  <a:ext uri="{FF2B5EF4-FFF2-40B4-BE49-F238E27FC236}">
                    <a16:creationId xmlns:a16="http://schemas.microsoft.com/office/drawing/2014/main" id="{850C33E1-F5E9-47AE-B6F7-6A8B365EE5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E9861024-66CE-4A91-9667-F0E4B2AA004C}"/>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Isosceles Triangle 21">
                <a:extLst>
                  <a:ext uri="{FF2B5EF4-FFF2-40B4-BE49-F238E27FC236}">
                    <a16:creationId xmlns:a16="http://schemas.microsoft.com/office/drawing/2014/main" id="{B758B192-F420-43FF-BE5B-1DD6998A4997}"/>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3" name="Rectangle 22">
                <a:extLst>
                  <a:ext uri="{FF2B5EF4-FFF2-40B4-BE49-F238E27FC236}">
                    <a16:creationId xmlns:a16="http://schemas.microsoft.com/office/drawing/2014/main" id="{A3DC5506-45EC-4C23-B1AC-8D4C631E32B9}"/>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19" name="Rectangle 18">
              <a:extLst>
                <a:ext uri="{FF2B5EF4-FFF2-40B4-BE49-F238E27FC236}">
                  <a16:creationId xmlns:a16="http://schemas.microsoft.com/office/drawing/2014/main" id="{B336BE14-65F4-4457-AF23-BEBB1EA0BDFE}"/>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 name="Title 1">
            <a:extLst>
              <a:ext uri="{FF2B5EF4-FFF2-40B4-BE49-F238E27FC236}">
                <a16:creationId xmlns:a16="http://schemas.microsoft.com/office/drawing/2014/main" id="{685D7736-AD23-42A1-8759-FF90FCE13AD6}"/>
              </a:ext>
            </a:extLst>
          </p:cNvPr>
          <p:cNvSpPr>
            <a:spLocks noGrp="1"/>
          </p:cNvSpPr>
          <p:nvPr>
            <p:ph type="title"/>
          </p:nvPr>
        </p:nvSpPr>
        <p:spPr/>
        <p:txBody>
          <a:bodyPr/>
          <a:lstStyle/>
          <a:p>
            <a:r>
              <a:rPr lang="en-CA" dirty="0"/>
              <a:t>Risk management process</a:t>
            </a:r>
          </a:p>
        </p:txBody>
      </p:sp>
      <p:graphicFrame>
        <p:nvGraphicFramePr>
          <p:cNvPr id="7" name="Content Placeholder 6">
            <a:extLst>
              <a:ext uri="{FF2B5EF4-FFF2-40B4-BE49-F238E27FC236}">
                <a16:creationId xmlns:a16="http://schemas.microsoft.com/office/drawing/2014/main" id="{B14AE156-4B54-4ED8-813F-CA2CDA40AB4C}"/>
              </a:ext>
            </a:extLst>
          </p:cNvPr>
          <p:cNvGraphicFramePr>
            <a:graphicFrameLocks noGrp="1"/>
          </p:cNvGraphicFramePr>
          <p:nvPr>
            <p:ph idx="1"/>
          </p:nvPr>
        </p:nvGraphicFramePr>
        <p:xfrm>
          <a:off x="209550" y="2049041"/>
          <a:ext cx="8724899" cy="361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2DAD0CA-5229-4635-BD88-D1663837988A}"/>
              </a:ext>
            </a:extLst>
          </p:cNvPr>
          <p:cNvSpPr txBox="1"/>
          <p:nvPr/>
        </p:nvSpPr>
        <p:spPr>
          <a:xfrm>
            <a:off x="209550" y="6275358"/>
            <a:ext cx="6930552" cy="369332"/>
          </a:xfrm>
          <a:prstGeom prst="rect">
            <a:avLst/>
          </a:prstGeom>
          <a:noFill/>
        </p:spPr>
        <p:txBody>
          <a:bodyPr wrap="square" rtlCol="0">
            <a:spAutoFit/>
          </a:bodyPr>
          <a:lstStyle/>
          <a:p>
            <a:r>
              <a:rPr lang="en-CA" b="1" dirty="0"/>
              <a:t>IMPORTANT</a:t>
            </a:r>
            <a:r>
              <a:rPr lang="en-CA" dirty="0"/>
              <a:t>: </a:t>
            </a:r>
            <a:r>
              <a:rPr lang="en-CA" u="sng" dirty="0"/>
              <a:t>Iterative</a:t>
            </a:r>
            <a:r>
              <a:rPr lang="en-CA" dirty="0"/>
              <a:t> process throughout the entire project life cycle</a:t>
            </a:r>
          </a:p>
        </p:txBody>
      </p:sp>
      <p:sp>
        <p:nvSpPr>
          <p:cNvPr id="45" name="Rectangle: Rounded Corners 44">
            <a:extLst>
              <a:ext uri="{FF2B5EF4-FFF2-40B4-BE49-F238E27FC236}">
                <a16:creationId xmlns:a16="http://schemas.microsoft.com/office/drawing/2014/main" id="{3D434E2A-EE9F-4338-869B-90263BD7B3DE}"/>
              </a:ext>
            </a:extLst>
          </p:cNvPr>
          <p:cNvSpPr/>
          <p:nvPr/>
        </p:nvSpPr>
        <p:spPr>
          <a:xfrm>
            <a:off x="1856792" y="3191506"/>
            <a:ext cx="2584090" cy="311253"/>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344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5086-99C6-4FFF-A676-2E05696DE42A}"/>
              </a:ext>
            </a:extLst>
          </p:cNvPr>
          <p:cNvSpPr>
            <a:spLocks noGrp="1"/>
          </p:cNvSpPr>
          <p:nvPr>
            <p:ph type="title"/>
          </p:nvPr>
        </p:nvSpPr>
        <p:spPr/>
        <p:txBody>
          <a:bodyPr/>
          <a:lstStyle/>
          <a:p>
            <a:r>
              <a:rPr lang="en-CA" dirty="0"/>
              <a:t>11.2 identify risks</a:t>
            </a:r>
          </a:p>
        </p:txBody>
      </p:sp>
      <p:sp>
        <p:nvSpPr>
          <p:cNvPr id="3" name="Content Placeholder 2">
            <a:extLst>
              <a:ext uri="{FF2B5EF4-FFF2-40B4-BE49-F238E27FC236}">
                <a16:creationId xmlns:a16="http://schemas.microsoft.com/office/drawing/2014/main" id="{49D92A7F-9A9E-4B38-9859-99BB5E3C9E50}"/>
              </a:ext>
            </a:extLst>
          </p:cNvPr>
          <p:cNvSpPr>
            <a:spLocks noGrp="1"/>
          </p:cNvSpPr>
          <p:nvPr>
            <p:ph idx="1"/>
          </p:nvPr>
        </p:nvSpPr>
        <p:spPr>
          <a:xfrm>
            <a:off x="4277703" y="2727497"/>
            <a:ext cx="4389642" cy="3630795"/>
          </a:xfrm>
        </p:spPr>
        <p:txBody>
          <a:bodyPr/>
          <a:lstStyle/>
          <a:p>
            <a:pPr marL="0" indent="0">
              <a:buNone/>
            </a:pPr>
            <a:r>
              <a:rPr lang="en-CA" b="1" dirty="0"/>
              <a:t>Objective</a:t>
            </a:r>
            <a:r>
              <a:rPr lang="en-CA" dirty="0"/>
              <a:t>: Develop a long list of risks specific to the project</a:t>
            </a:r>
          </a:p>
          <a:p>
            <a:pPr marL="0" indent="0">
              <a:buNone/>
            </a:pPr>
            <a:endParaRPr lang="en-CA" dirty="0"/>
          </a:p>
          <a:p>
            <a:pPr marL="0" indent="0">
              <a:buNone/>
            </a:pPr>
            <a:endParaRPr lang="en-CA" b="1" dirty="0"/>
          </a:p>
          <a:p>
            <a:pPr marL="0" indent="0">
              <a:buNone/>
            </a:pPr>
            <a:endParaRPr lang="en-CA" b="1" dirty="0"/>
          </a:p>
          <a:p>
            <a:pPr marL="0" indent="0">
              <a:buNone/>
            </a:pPr>
            <a:r>
              <a:rPr lang="en-CA" b="1" dirty="0"/>
              <a:t>Key Output: </a:t>
            </a:r>
            <a:r>
              <a:rPr lang="en-CA" dirty="0"/>
              <a:t>Start of risk register</a:t>
            </a:r>
          </a:p>
        </p:txBody>
      </p:sp>
      <p:pic>
        <p:nvPicPr>
          <p:cNvPr id="4" name="Picture 3">
            <a:extLst>
              <a:ext uri="{FF2B5EF4-FFF2-40B4-BE49-F238E27FC236}">
                <a16:creationId xmlns:a16="http://schemas.microsoft.com/office/drawing/2014/main" id="{C1F81BC4-888B-428E-AC4D-60F8B30B9F8B}"/>
              </a:ext>
            </a:extLst>
          </p:cNvPr>
          <p:cNvPicPr>
            <a:picLocks noChangeAspect="1"/>
          </p:cNvPicPr>
          <p:nvPr/>
        </p:nvPicPr>
        <p:blipFill rotWithShape="1">
          <a:blip r:embed="rId2">
            <a:extLst>
              <a:ext uri="{28A0092B-C50C-407E-A947-70E740481C1C}">
                <a14:useLocalDpi xmlns:a14="http://schemas.microsoft.com/office/drawing/2010/main" val="0"/>
              </a:ext>
            </a:extLst>
          </a:blip>
          <a:srcRect l="27347" t="9523" r="49345" b="40435"/>
          <a:stretch/>
        </p:blipFill>
        <p:spPr>
          <a:xfrm>
            <a:off x="1515048" y="1830870"/>
            <a:ext cx="2276272" cy="4891989"/>
          </a:xfrm>
          <a:prstGeom prst="rect">
            <a:avLst/>
          </a:prstGeom>
        </p:spPr>
      </p:pic>
      <p:cxnSp>
        <p:nvCxnSpPr>
          <p:cNvPr id="6" name="Straight Arrow Connector 5">
            <a:extLst>
              <a:ext uri="{FF2B5EF4-FFF2-40B4-BE49-F238E27FC236}">
                <a16:creationId xmlns:a16="http://schemas.microsoft.com/office/drawing/2014/main" id="{49D25E9A-FF0F-427C-A932-3A6BED649AC2}"/>
              </a:ext>
            </a:extLst>
          </p:cNvPr>
          <p:cNvCxnSpPr/>
          <p:nvPr/>
        </p:nvCxnSpPr>
        <p:spPr>
          <a:xfrm flipH="1">
            <a:off x="2859932" y="5700409"/>
            <a:ext cx="1417771" cy="214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40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27A4-F865-4E3C-A793-D23FD60CD737}"/>
              </a:ext>
            </a:extLst>
          </p:cNvPr>
          <p:cNvSpPr>
            <a:spLocks noGrp="1"/>
          </p:cNvSpPr>
          <p:nvPr>
            <p:ph type="title"/>
          </p:nvPr>
        </p:nvSpPr>
        <p:spPr>
          <a:xfrm>
            <a:off x="262759" y="499708"/>
            <a:ext cx="8618482" cy="1083329"/>
          </a:xfrm>
        </p:spPr>
        <p:txBody>
          <a:bodyPr>
            <a:normAutofit/>
          </a:bodyPr>
          <a:lstStyle/>
          <a:p>
            <a:r>
              <a:rPr lang="en-CA" sz="3000" dirty="0"/>
              <a:t>Objective: </a:t>
            </a:r>
            <a:br>
              <a:rPr lang="en-CA" sz="3000" dirty="0"/>
            </a:br>
            <a:r>
              <a:rPr lang="en-CA" sz="3000" dirty="0"/>
              <a:t>reduce number of unidentified risks.</a:t>
            </a:r>
            <a:endParaRPr lang="en-CA" dirty="0"/>
          </a:p>
        </p:txBody>
      </p:sp>
      <p:grpSp>
        <p:nvGrpSpPr>
          <p:cNvPr id="4" name="Group 3">
            <a:extLst>
              <a:ext uri="{FF2B5EF4-FFF2-40B4-BE49-F238E27FC236}">
                <a16:creationId xmlns:a16="http://schemas.microsoft.com/office/drawing/2014/main" id="{9FE468BC-BF1C-4B1C-8B77-FF917E3476A7}"/>
              </a:ext>
            </a:extLst>
          </p:cNvPr>
          <p:cNvGrpSpPr/>
          <p:nvPr/>
        </p:nvGrpSpPr>
        <p:grpSpPr>
          <a:xfrm>
            <a:off x="2304445" y="2829735"/>
            <a:ext cx="6671389" cy="4607612"/>
            <a:chOff x="1285681" y="4007342"/>
            <a:chExt cx="5749602" cy="3352799"/>
          </a:xfrm>
        </p:grpSpPr>
        <p:grpSp>
          <p:nvGrpSpPr>
            <p:cNvPr id="5" name="Group 4">
              <a:extLst>
                <a:ext uri="{FF2B5EF4-FFF2-40B4-BE49-F238E27FC236}">
                  <a16:creationId xmlns:a16="http://schemas.microsoft.com/office/drawing/2014/main" id="{531F9D2E-DC4C-4466-98A8-3B754D46A3F7}"/>
                </a:ext>
              </a:extLst>
            </p:cNvPr>
            <p:cNvGrpSpPr/>
            <p:nvPr/>
          </p:nvGrpSpPr>
          <p:grpSpPr>
            <a:xfrm>
              <a:off x="1285681" y="4007342"/>
              <a:ext cx="5676900" cy="3352799"/>
              <a:chOff x="2362200" y="3604259"/>
              <a:chExt cx="4876800" cy="2808833"/>
            </a:xfrm>
          </p:grpSpPr>
          <p:pic>
            <p:nvPicPr>
              <p:cNvPr id="7" name="Picture 2" descr="The Real Idea Behind Risk Management">
                <a:extLst>
                  <a:ext uri="{FF2B5EF4-FFF2-40B4-BE49-F238E27FC236}">
                    <a16:creationId xmlns:a16="http://schemas.microsoft.com/office/drawing/2014/main" id="{0ED412AD-6926-4F3F-935D-F8204FF0E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2"/>
              <a:stretch/>
            </p:blipFill>
            <p:spPr bwMode="auto">
              <a:xfrm>
                <a:off x="2362200" y="3604259"/>
                <a:ext cx="4876800" cy="28088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0A1BAFD-EC6A-41F1-A76A-15A89262AFA5}"/>
                  </a:ext>
                </a:extLst>
              </p:cNvPr>
              <p:cNvSpPr/>
              <p:nvPr/>
            </p:nvSpPr>
            <p:spPr>
              <a:xfrm>
                <a:off x="2575560" y="5387340"/>
                <a:ext cx="3345180" cy="5257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80B57FB-9C86-47A2-86D9-E64899924B2E}"/>
                  </a:ext>
                </a:extLst>
              </p:cNvPr>
              <p:cNvSpPr/>
              <p:nvPr/>
            </p:nvSpPr>
            <p:spPr>
              <a:xfrm>
                <a:off x="2773680" y="5887312"/>
                <a:ext cx="3543300" cy="5257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Rectangle 5">
              <a:extLst>
                <a:ext uri="{FF2B5EF4-FFF2-40B4-BE49-F238E27FC236}">
                  <a16:creationId xmlns:a16="http://schemas.microsoft.com/office/drawing/2014/main" id="{EF5DEC5C-519F-4DA9-B1A6-AF60DA33A339}"/>
                </a:ext>
              </a:extLst>
            </p:cNvPr>
            <p:cNvSpPr/>
            <p:nvPr/>
          </p:nvSpPr>
          <p:spPr>
            <a:xfrm>
              <a:off x="5618001" y="4301412"/>
              <a:ext cx="1417282" cy="1026368"/>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 name="TextBox 9">
            <a:extLst>
              <a:ext uri="{FF2B5EF4-FFF2-40B4-BE49-F238E27FC236}">
                <a16:creationId xmlns:a16="http://schemas.microsoft.com/office/drawing/2014/main" id="{93E36DF6-641D-4666-A609-CDB4C104F554}"/>
              </a:ext>
            </a:extLst>
          </p:cNvPr>
          <p:cNvSpPr txBox="1"/>
          <p:nvPr/>
        </p:nvSpPr>
        <p:spPr>
          <a:xfrm>
            <a:off x="549660" y="2187747"/>
            <a:ext cx="6875756" cy="430887"/>
          </a:xfrm>
          <a:prstGeom prst="rect">
            <a:avLst/>
          </a:prstGeom>
          <a:solidFill>
            <a:schemeClr val="bg1"/>
          </a:solidFill>
        </p:spPr>
        <p:txBody>
          <a:bodyPr wrap="square" rtlCol="0">
            <a:spAutoFit/>
          </a:bodyPr>
          <a:lstStyle/>
          <a:p>
            <a:r>
              <a:rPr lang="en-CA" sz="2200" dirty="0"/>
              <a:t>A hypothetical box containing all risks:</a:t>
            </a:r>
          </a:p>
        </p:txBody>
      </p:sp>
    </p:spTree>
    <p:extLst>
      <p:ext uri="{BB962C8B-B14F-4D97-AF65-F5344CB8AC3E}">
        <p14:creationId xmlns:p14="http://schemas.microsoft.com/office/powerpoint/2010/main" val="206481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 register</a:t>
            </a:r>
          </a:p>
        </p:txBody>
      </p:sp>
      <p:sp>
        <p:nvSpPr>
          <p:cNvPr id="3" name="Content Placeholder 2"/>
          <p:cNvSpPr>
            <a:spLocks noGrp="1"/>
          </p:cNvSpPr>
          <p:nvPr>
            <p:ph idx="1"/>
          </p:nvPr>
        </p:nvSpPr>
        <p:spPr>
          <a:xfrm>
            <a:off x="3064747" y="1845431"/>
            <a:ext cx="5958673" cy="4796529"/>
          </a:xfrm>
        </p:spPr>
        <p:txBody>
          <a:bodyPr>
            <a:normAutofit fontScale="92500" lnSpcReduction="10000"/>
          </a:bodyPr>
          <a:lstStyle/>
          <a:p>
            <a:r>
              <a:rPr lang="en-CA" dirty="0"/>
              <a:t>Used for the entire risk management process. </a:t>
            </a:r>
          </a:p>
          <a:p>
            <a:r>
              <a:rPr lang="en-CA" dirty="0"/>
              <a:t>Various formats (a template is provided for assignments)</a:t>
            </a:r>
          </a:p>
          <a:p>
            <a:r>
              <a:rPr lang="en-CA" dirty="0"/>
              <a:t>We will be working on a risk register activity that we start today and continue for several modules.</a:t>
            </a:r>
          </a:p>
          <a:p>
            <a:r>
              <a:rPr lang="en-CA" dirty="0"/>
              <a:t>The risk register at the end of process11.2 includes:</a:t>
            </a:r>
          </a:p>
          <a:p>
            <a:pPr lvl="1">
              <a:buFont typeface="Arial" panose="020B0604020202020204" pitchFamily="34" charset="0"/>
              <a:buChar char="•"/>
            </a:pPr>
            <a:r>
              <a:rPr lang="en-CA" dirty="0"/>
              <a:t>List of risks</a:t>
            </a:r>
          </a:p>
          <a:p>
            <a:pPr lvl="1">
              <a:buFont typeface="Arial" panose="020B0604020202020204" pitchFamily="34" charset="0"/>
              <a:buChar char="•"/>
            </a:pPr>
            <a:r>
              <a:rPr lang="en-CA" dirty="0"/>
              <a:t>Root causes</a:t>
            </a:r>
          </a:p>
          <a:p>
            <a:pPr lvl="1">
              <a:buFont typeface="Arial" panose="020B0604020202020204" pitchFamily="34" charset="0"/>
              <a:buChar char="•"/>
            </a:pPr>
            <a:r>
              <a:rPr lang="en-CA" dirty="0"/>
              <a:t>Potential risk owners (confirm later)</a:t>
            </a:r>
          </a:p>
          <a:p>
            <a:pPr lvl="1">
              <a:buFont typeface="Arial" panose="020B0604020202020204" pitchFamily="34" charset="0"/>
              <a:buChar char="•"/>
            </a:pPr>
            <a:r>
              <a:rPr lang="en-CA" dirty="0"/>
              <a:t>Potential responses to risks</a:t>
            </a:r>
          </a:p>
          <a:p>
            <a:pPr lvl="1">
              <a:buFont typeface="Arial" panose="020B0604020202020204" pitchFamily="34" charset="0"/>
              <a:buChar char="•"/>
            </a:pPr>
            <a:r>
              <a:rPr lang="en-CA" dirty="0"/>
              <a:t>Triggers (warning sign that risk has or will occur)</a:t>
            </a:r>
          </a:p>
          <a:p>
            <a:pPr lvl="1">
              <a:buFont typeface="Arial" panose="020B0604020202020204" pitchFamily="34" charset="0"/>
              <a:buChar char="•"/>
            </a:pPr>
            <a:r>
              <a:rPr lang="en-CA" dirty="0"/>
              <a:t>Updated risk categories</a:t>
            </a:r>
          </a:p>
        </p:txBody>
      </p:sp>
      <p:pic>
        <p:nvPicPr>
          <p:cNvPr id="5" name="Picture 4">
            <a:extLst>
              <a:ext uri="{FF2B5EF4-FFF2-40B4-BE49-F238E27FC236}">
                <a16:creationId xmlns:a16="http://schemas.microsoft.com/office/drawing/2014/main" id="{C1F81BC4-888B-428E-AC4D-60F8B30B9F8B}"/>
              </a:ext>
            </a:extLst>
          </p:cNvPr>
          <p:cNvPicPr>
            <a:picLocks noChangeAspect="1"/>
          </p:cNvPicPr>
          <p:nvPr/>
        </p:nvPicPr>
        <p:blipFill rotWithShape="1">
          <a:blip r:embed="rId2">
            <a:extLst>
              <a:ext uri="{28A0092B-C50C-407E-A947-70E740481C1C}">
                <a14:useLocalDpi xmlns:a14="http://schemas.microsoft.com/office/drawing/2010/main" val="0"/>
              </a:ext>
            </a:extLst>
          </a:blip>
          <a:srcRect l="27347" t="9523" r="49345" b="40435"/>
          <a:stretch/>
        </p:blipFill>
        <p:spPr>
          <a:xfrm>
            <a:off x="662601" y="1845431"/>
            <a:ext cx="2276272" cy="4891989"/>
          </a:xfrm>
          <a:prstGeom prst="rect">
            <a:avLst/>
          </a:prstGeom>
        </p:spPr>
      </p:pic>
      <p:cxnSp>
        <p:nvCxnSpPr>
          <p:cNvPr id="6" name="Straight Arrow Connector 5">
            <a:extLst>
              <a:ext uri="{FF2B5EF4-FFF2-40B4-BE49-F238E27FC236}">
                <a16:creationId xmlns:a16="http://schemas.microsoft.com/office/drawing/2014/main" id="{49D25E9A-FF0F-427C-A932-3A6BED649AC2}"/>
              </a:ext>
            </a:extLst>
          </p:cNvPr>
          <p:cNvCxnSpPr>
            <a:cxnSpLocks/>
          </p:cNvCxnSpPr>
          <p:nvPr/>
        </p:nvCxnSpPr>
        <p:spPr>
          <a:xfrm flipH="1">
            <a:off x="1949381" y="4357991"/>
            <a:ext cx="1231564" cy="1590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 register</a:t>
            </a:r>
          </a:p>
        </p:txBody>
      </p:sp>
      <p:sp>
        <p:nvSpPr>
          <p:cNvPr id="9" name="Content Placeholder 8">
            <a:extLst>
              <a:ext uri="{FF2B5EF4-FFF2-40B4-BE49-F238E27FC236}">
                <a16:creationId xmlns:a16="http://schemas.microsoft.com/office/drawing/2014/main" id="{EAA63DDE-B79C-4B43-A29B-7B03168053C1}"/>
              </a:ext>
            </a:extLst>
          </p:cNvPr>
          <p:cNvSpPr>
            <a:spLocks noGrp="1"/>
          </p:cNvSpPr>
          <p:nvPr>
            <p:ph idx="1"/>
          </p:nvPr>
        </p:nvSpPr>
        <p:spPr/>
        <p:txBody>
          <a:bodyPr/>
          <a:lstStyle/>
          <a:p>
            <a:endParaRPr lang="en-CA"/>
          </a:p>
        </p:txBody>
      </p:sp>
      <p:pic>
        <p:nvPicPr>
          <p:cNvPr id="2050" name="Picture 2" descr="26+ Risk Register Examples - PDF, DOC | Examples">
            <a:extLst>
              <a:ext uri="{FF2B5EF4-FFF2-40B4-BE49-F238E27FC236}">
                <a16:creationId xmlns:a16="http://schemas.microsoft.com/office/drawing/2014/main" id="{62D6B91B-D649-4354-99B5-A9DA27B94D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3" r="8087"/>
          <a:stretch/>
        </p:blipFill>
        <p:spPr bwMode="auto">
          <a:xfrm>
            <a:off x="135674" y="2108199"/>
            <a:ext cx="6801348" cy="49564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2AD64F-0971-4C8D-B394-5D7CC5058B31}"/>
              </a:ext>
            </a:extLst>
          </p:cNvPr>
          <p:cNvSpPr txBox="1"/>
          <p:nvPr/>
        </p:nvSpPr>
        <p:spPr>
          <a:xfrm>
            <a:off x="6937022" y="2679700"/>
            <a:ext cx="2071304" cy="2031325"/>
          </a:xfrm>
          <a:prstGeom prst="rect">
            <a:avLst/>
          </a:prstGeom>
          <a:noFill/>
        </p:spPr>
        <p:txBody>
          <a:bodyPr wrap="square" rtlCol="0">
            <a:spAutoFit/>
          </a:bodyPr>
          <a:lstStyle/>
          <a:p>
            <a:r>
              <a:rPr lang="en-CA" dirty="0"/>
              <a:t>Just one example.  Design of risk register depends on organizational requirements, project complexity/ scope, etc.</a:t>
            </a:r>
          </a:p>
        </p:txBody>
      </p:sp>
    </p:spTree>
    <p:extLst>
      <p:ext uri="{BB962C8B-B14F-4D97-AF65-F5344CB8AC3E}">
        <p14:creationId xmlns:p14="http://schemas.microsoft.com/office/powerpoint/2010/main" val="172922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FA94-3DEA-4317-A267-3CCDD3221F74}"/>
              </a:ext>
            </a:extLst>
          </p:cNvPr>
          <p:cNvSpPr>
            <a:spLocks noGrp="1"/>
          </p:cNvSpPr>
          <p:nvPr>
            <p:ph type="title"/>
          </p:nvPr>
        </p:nvSpPr>
        <p:spPr/>
        <p:txBody>
          <a:bodyPr/>
          <a:lstStyle/>
          <a:p>
            <a:r>
              <a:rPr lang="en-CA" dirty="0"/>
              <a:t>Information required before identifying risks</a:t>
            </a:r>
          </a:p>
        </p:txBody>
      </p:sp>
      <p:sp>
        <p:nvSpPr>
          <p:cNvPr id="3" name="Content Placeholder 2">
            <a:extLst>
              <a:ext uri="{FF2B5EF4-FFF2-40B4-BE49-F238E27FC236}">
                <a16:creationId xmlns:a16="http://schemas.microsoft.com/office/drawing/2014/main" id="{00C5496A-CFE9-4F1A-8AD6-73ECD3C226A8}"/>
              </a:ext>
            </a:extLst>
          </p:cNvPr>
          <p:cNvSpPr>
            <a:spLocks noGrp="1"/>
          </p:cNvSpPr>
          <p:nvPr>
            <p:ph idx="1"/>
          </p:nvPr>
        </p:nvSpPr>
        <p:spPr>
          <a:xfrm>
            <a:off x="279400" y="1905520"/>
            <a:ext cx="8864600" cy="2519095"/>
          </a:xfrm>
        </p:spPr>
        <p:txBody>
          <a:bodyPr/>
          <a:lstStyle/>
          <a:p>
            <a:r>
              <a:rPr lang="en-US" dirty="0"/>
              <a:t>All inputs as discussed in Module 2 are necessary.</a:t>
            </a:r>
          </a:p>
          <a:p>
            <a:r>
              <a:rPr lang="en-US" dirty="0"/>
              <a:t>Accumulate as much information as possible about the project by asking questions of the </a:t>
            </a:r>
            <a:r>
              <a:rPr lang="en-US" u="sng" dirty="0"/>
              <a:t>signer of the project charter</a:t>
            </a:r>
            <a:r>
              <a:rPr lang="en-US" dirty="0"/>
              <a:t>.</a:t>
            </a:r>
          </a:p>
          <a:p>
            <a:r>
              <a:rPr lang="en-US" dirty="0"/>
              <a:t>Have a complete </a:t>
            </a:r>
            <a:r>
              <a:rPr lang="en-US" u="sng" dirty="0"/>
              <a:t>scope of work</a:t>
            </a:r>
            <a:r>
              <a:rPr lang="en-US" dirty="0"/>
              <a:t> and complete requirements before you begin the identify risks process.</a:t>
            </a:r>
          </a:p>
          <a:p>
            <a:endParaRPr lang="en-CA" dirty="0"/>
          </a:p>
        </p:txBody>
      </p:sp>
      <p:grpSp>
        <p:nvGrpSpPr>
          <p:cNvPr id="7" name="Group 6">
            <a:extLst>
              <a:ext uri="{FF2B5EF4-FFF2-40B4-BE49-F238E27FC236}">
                <a16:creationId xmlns:a16="http://schemas.microsoft.com/office/drawing/2014/main" id="{E1AC1B35-AE95-41F5-8D98-D81AFD80CF12}"/>
              </a:ext>
            </a:extLst>
          </p:cNvPr>
          <p:cNvGrpSpPr/>
          <p:nvPr/>
        </p:nvGrpSpPr>
        <p:grpSpPr>
          <a:xfrm>
            <a:off x="1196340" y="3970020"/>
            <a:ext cx="5676900" cy="3352799"/>
            <a:chOff x="2362200" y="3604259"/>
            <a:chExt cx="4876800" cy="2808833"/>
          </a:xfrm>
        </p:grpSpPr>
        <p:pic>
          <p:nvPicPr>
            <p:cNvPr id="3074" name="Picture 2" descr="The Real Idea Behind Risk Management">
              <a:extLst>
                <a:ext uri="{FF2B5EF4-FFF2-40B4-BE49-F238E27FC236}">
                  <a16:creationId xmlns:a16="http://schemas.microsoft.com/office/drawing/2014/main" id="{2DA325FB-9B36-4468-B6E7-9F328DB713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2"/>
            <a:stretch/>
          </p:blipFill>
          <p:spPr bwMode="auto">
            <a:xfrm>
              <a:off x="2362200" y="3604259"/>
              <a:ext cx="4876800" cy="28088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C3791D2-78ED-4EE7-B9B0-5BBD667568AE}"/>
                </a:ext>
              </a:extLst>
            </p:cNvPr>
            <p:cNvSpPr/>
            <p:nvPr/>
          </p:nvSpPr>
          <p:spPr>
            <a:xfrm>
              <a:off x="2575560" y="5387340"/>
              <a:ext cx="3345180" cy="5257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58D692C-204B-40CA-B2BE-B643530577EB}"/>
                </a:ext>
              </a:extLst>
            </p:cNvPr>
            <p:cNvSpPr/>
            <p:nvPr/>
          </p:nvSpPr>
          <p:spPr>
            <a:xfrm>
              <a:off x="2773680" y="5887312"/>
              <a:ext cx="3543300" cy="5257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4112182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noFill/>
        <a:ln w="381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noFill/>
        <a:ln w="381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3127</TotalTime>
  <Words>2398</Words>
  <Application>Microsoft Office PowerPoint</Application>
  <PresentationFormat>On-screen Show (4:3)</PresentationFormat>
  <Paragraphs>325</Paragraphs>
  <Slides>34</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Gill Sans MT</vt:lpstr>
      <vt:lpstr>Wingdings</vt:lpstr>
      <vt:lpstr>Wingdings 2</vt:lpstr>
      <vt:lpstr>Dividend</vt:lpstr>
      <vt:lpstr>1_Dividend</vt:lpstr>
      <vt:lpstr>Module 3 </vt:lpstr>
      <vt:lpstr>Module agenda</vt:lpstr>
      <vt:lpstr> Identify risks</vt:lpstr>
      <vt:lpstr>Risk management process</vt:lpstr>
      <vt:lpstr>11.2 identify risks</vt:lpstr>
      <vt:lpstr>Objective:  reduce number of unidentified risks.</vt:lpstr>
      <vt:lpstr>risk register</vt:lpstr>
      <vt:lpstr>risk register</vt:lpstr>
      <vt:lpstr>Information required before identifying risks</vt:lpstr>
      <vt:lpstr>Determine who has insight into risk on the project</vt:lpstr>
      <vt:lpstr>Suggestions for identifying risks</vt:lpstr>
      <vt:lpstr>Well-defined risks</vt:lpstr>
      <vt:lpstr>things to consider</vt:lpstr>
      <vt:lpstr>Cause-risk-effect format</vt:lpstr>
      <vt:lpstr>Example of INCORRECT  Cause-risk-effect format</vt:lpstr>
      <vt:lpstr>Cause-risk-effect format</vt:lpstr>
      <vt:lpstr>Cause-risk-effect format</vt:lpstr>
      <vt:lpstr>Methods of identifying and documenting risks</vt:lpstr>
      <vt:lpstr>Methods of identifying and documenting risks</vt:lpstr>
      <vt:lpstr>Identifying risks and risk categories</vt:lpstr>
      <vt:lpstr>Methods to identify risks</vt:lpstr>
      <vt:lpstr>From last week: Risk management plan</vt:lpstr>
      <vt:lpstr>Methods to  identify risks</vt:lpstr>
      <vt:lpstr>Methods to identify risks</vt:lpstr>
      <vt:lpstr>Methods to identify risks</vt:lpstr>
      <vt:lpstr>Methods to identify risk</vt:lpstr>
      <vt:lpstr>Methods to identify risk</vt:lpstr>
      <vt:lpstr>Overview of identify risks process</vt:lpstr>
      <vt:lpstr>What is a trigger?</vt:lpstr>
      <vt:lpstr>Mount Kilimanjaro expedition (This topic Not to be used for graded assignments)</vt:lpstr>
      <vt:lpstr>PowerPoint Presentation</vt:lpstr>
      <vt:lpstr>Mount Kilimanjaro expedition risk identification</vt:lpstr>
      <vt:lpstr>Mount Kilimanjaro expedition</vt:lpstr>
      <vt:lpstr>Homework and/or evaluations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Hayes, Noel</cp:lastModifiedBy>
  <cp:revision>164</cp:revision>
  <cp:lastPrinted>2020-01-15T22:11:04Z</cp:lastPrinted>
  <dcterms:created xsi:type="dcterms:W3CDTF">2018-08-19T17:39:37Z</dcterms:created>
  <dcterms:modified xsi:type="dcterms:W3CDTF">2024-01-18T11:22:59Z</dcterms:modified>
</cp:coreProperties>
</file>