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47"/>
  </p:notesMasterIdLst>
  <p:sldIdLst>
    <p:sldId id="256" r:id="rId2"/>
    <p:sldId id="268" r:id="rId3"/>
    <p:sldId id="372" r:id="rId4"/>
    <p:sldId id="297" r:id="rId5"/>
    <p:sldId id="298" r:id="rId6"/>
    <p:sldId id="299" r:id="rId7"/>
    <p:sldId id="300" r:id="rId8"/>
    <p:sldId id="373" r:id="rId9"/>
    <p:sldId id="301" r:id="rId10"/>
    <p:sldId id="302" r:id="rId11"/>
    <p:sldId id="303" r:id="rId12"/>
    <p:sldId id="307" r:id="rId13"/>
    <p:sldId id="378" r:id="rId14"/>
    <p:sldId id="377" r:id="rId15"/>
    <p:sldId id="376" r:id="rId16"/>
    <p:sldId id="308" r:id="rId17"/>
    <p:sldId id="305" r:id="rId18"/>
    <p:sldId id="374" r:id="rId19"/>
    <p:sldId id="304" r:id="rId20"/>
    <p:sldId id="306" r:id="rId21"/>
    <p:sldId id="309" r:id="rId22"/>
    <p:sldId id="310" r:id="rId23"/>
    <p:sldId id="375" r:id="rId24"/>
    <p:sldId id="311" r:id="rId25"/>
    <p:sldId id="313" r:id="rId26"/>
    <p:sldId id="315" r:id="rId27"/>
    <p:sldId id="316" r:id="rId28"/>
    <p:sldId id="339" r:id="rId29"/>
    <p:sldId id="341" r:id="rId30"/>
    <p:sldId id="379" r:id="rId31"/>
    <p:sldId id="380" r:id="rId32"/>
    <p:sldId id="342" r:id="rId33"/>
    <p:sldId id="381" r:id="rId34"/>
    <p:sldId id="382" r:id="rId35"/>
    <p:sldId id="383" r:id="rId36"/>
    <p:sldId id="343" r:id="rId37"/>
    <p:sldId id="384" r:id="rId38"/>
    <p:sldId id="312" r:id="rId39"/>
    <p:sldId id="385" r:id="rId40"/>
    <p:sldId id="386" r:id="rId41"/>
    <p:sldId id="387" r:id="rId42"/>
    <p:sldId id="388" r:id="rId43"/>
    <p:sldId id="317" r:id="rId44"/>
    <p:sldId id="296" r:id="rId45"/>
    <p:sldId id="314" r:id="rId46"/>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CBF7FD"/>
    <a:srgbClr val="F4FD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24" autoAdjust="0"/>
    <p:restoredTop sz="93789" autoAdjust="0"/>
  </p:normalViewPr>
  <p:slideViewPr>
    <p:cSldViewPr snapToGrid="0">
      <p:cViewPr varScale="1">
        <p:scale>
          <a:sx n="55" d="100"/>
          <a:sy n="55" d="100"/>
        </p:scale>
        <p:origin x="90" y="47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8523B4-B614-47A5-A6B9-61399BD02EA3}" type="doc">
      <dgm:prSet loTypeId="urn:microsoft.com/office/officeart/2005/8/layout/process1" loCatId="process" qsTypeId="urn:microsoft.com/office/officeart/2005/8/quickstyle/simple3" qsCatId="simple" csTypeId="urn:microsoft.com/office/officeart/2005/8/colors/accent1_2" csCatId="accent1" phldr="1"/>
      <dgm:spPr/>
    </dgm:pt>
    <dgm:pt modelId="{CA008E16-2E60-408C-9012-39963768F052}">
      <dgm:prSet phldrT="[Text]"/>
      <dgm:spPr>
        <a:solidFill>
          <a:schemeClr val="bg2">
            <a:lumMod val="90000"/>
          </a:schemeClr>
        </a:solidFill>
      </dgm:spPr>
      <dgm:t>
        <a:bodyPr/>
        <a:lstStyle/>
        <a:p>
          <a:r>
            <a:rPr lang="en-CA" dirty="0"/>
            <a:t>11.1 Plan Risk Mgt</a:t>
          </a:r>
        </a:p>
      </dgm:t>
    </dgm:pt>
    <dgm:pt modelId="{05D4C146-C8BB-4DD3-9819-208359B486F0}" type="parTrans" cxnId="{717DD50F-80C3-45EE-8319-D4B30973B54A}">
      <dgm:prSet/>
      <dgm:spPr/>
      <dgm:t>
        <a:bodyPr/>
        <a:lstStyle/>
        <a:p>
          <a:endParaRPr lang="en-CA"/>
        </a:p>
      </dgm:t>
    </dgm:pt>
    <dgm:pt modelId="{F8901C85-9A68-4CCC-A895-39DEA530790C}" type="sibTrans" cxnId="{717DD50F-80C3-45EE-8319-D4B30973B54A}">
      <dgm:prSet/>
      <dgm:spPr>
        <a:ln>
          <a:solidFill>
            <a:schemeClr val="bg1">
              <a:lumMod val="50000"/>
            </a:schemeClr>
          </a:solidFill>
        </a:ln>
      </dgm:spPr>
      <dgm:t>
        <a:bodyPr/>
        <a:lstStyle/>
        <a:p>
          <a:endParaRPr lang="en-CA"/>
        </a:p>
      </dgm:t>
    </dgm:pt>
    <dgm:pt modelId="{B0BD00E1-E1C9-4234-8D66-A479C2C90F41}">
      <dgm:prSet phldrT="[Text]"/>
      <dgm:spPr>
        <a:solidFill>
          <a:schemeClr val="bg2">
            <a:lumMod val="90000"/>
          </a:schemeClr>
        </a:solidFill>
      </dgm:spPr>
      <dgm:t>
        <a:bodyPr/>
        <a:lstStyle/>
        <a:p>
          <a:r>
            <a:rPr lang="en-CA" sz="1600" dirty="0"/>
            <a:t>Develop Risk Register</a:t>
          </a:r>
        </a:p>
      </dgm:t>
    </dgm:pt>
    <dgm:pt modelId="{00B40F55-5EB5-4AA7-A51C-03ED32B5D45D}" type="parTrans" cxnId="{B6EA35EA-31B3-47B1-9500-E033EBFC8A53}">
      <dgm:prSet/>
      <dgm:spPr/>
      <dgm:t>
        <a:bodyPr/>
        <a:lstStyle/>
        <a:p>
          <a:endParaRPr lang="en-CA"/>
        </a:p>
      </dgm:t>
    </dgm:pt>
    <dgm:pt modelId="{F49BFEF3-AB09-465D-80B5-4C70A4DB829F}" type="sibTrans" cxnId="{B6EA35EA-31B3-47B1-9500-E033EBFC8A53}">
      <dgm:prSet/>
      <dgm:spPr>
        <a:ln>
          <a:solidFill>
            <a:schemeClr val="bg1">
              <a:lumMod val="50000"/>
            </a:schemeClr>
          </a:solidFill>
        </a:ln>
      </dgm:spPr>
      <dgm:t>
        <a:bodyPr/>
        <a:lstStyle/>
        <a:p>
          <a:endParaRPr lang="en-CA"/>
        </a:p>
      </dgm:t>
    </dgm:pt>
    <dgm:pt modelId="{EDB7394F-0504-41DE-A916-524619FF1CB2}">
      <dgm:prSet phldrT="[Text]" custT="1"/>
      <dgm:spPr>
        <a:solidFill>
          <a:schemeClr val="bg2">
            <a:lumMod val="90000"/>
          </a:schemeClr>
        </a:solidFill>
      </dgm:spPr>
      <dgm:t>
        <a:bodyPr/>
        <a:lstStyle/>
        <a:p>
          <a:r>
            <a:rPr lang="en-CA" sz="1600"/>
            <a:t>11.3 Qualitative Risk Analysis</a:t>
          </a:r>
          <a:endParaRPr lang="en-CA" sz="1600" dirty="0"/>
        </a:p>
      </dgm:t>
    </dgm:pt>
    <dgm:pt modelId="{1AB5F4C4-E470-4638-8EF2-510D6CB60C2C}" type="parTrans" cxnId="{7B3306D5-8BD0-44BA-9CD1-F401F0A207A1}">
      <dgm:prSet/>
      <dgm:spPr/>
      <dgm:t>
        <a:bodyPr/>
        <a:lstStyle/>
        <a:p>
          <a:endParaRPr lang="en-CA"/>
        </a:p>
      </dgm:t>
    </dgm:pt>
    <dgm:pt modelId="{05D4E8E7-60C9-4154-B725-4C9C8D62B95D}" type="sibTrans" cxnId="{7B3306D5-8BD0-44BA-9CD1-F401F0A207A1}">
      <dgm:prSet/>
      <dgm:spPr/>
      <dgm:t>
        <a:bodyPr/>
        <a:lstStyle/>
        <a:p>
          <a:endParaRPr lang="en-CA"/>
        </a:p>
      </dgm:t>
    </dgm:pt>
    <dgm:pt modelId="{2153C080-EA8A-4E42-A6ED-7BBB2667B937}">
      <dgm:prSet phldrT="[Text]" custT="1"/>
      <dgm:spPr>
        <a:solidFill>
          <a:schemeClr val="bg2">
            <a:lumMod val="90000"/>
          </a:schemeClr>
        </a:solidFill>
      </dgm:spPr>
      <dgm:t>
        <a:bodyPr/>
        <a:lstStyle/>
        <a:p>
          <a:r>
            <a:rPr lang="en-CA" sz="1600"/>
            <a:t>11.4 Quantitative Risk Analysis</a:t>
          </a:r>
          <a:endParaRPr lang="en-CA" sz="1600" dirty="0"/>
        </a:p>
      </dgm:t>
    </dgm:pt>
    <dgm:pt modelId="{AF979954-CEC4-4DE9-AB84-9B1467819018}" type="parTrans" cxnId="{6D447E18-D4F6-468B-8121-9DB27890AC37}">
      <dgm:prSet/>
      <dgm:spPr/>
      <dgm:t>
        <a:bodyPr/>
        <a:lstStyle/>
        <a:p>
          <a:endParaRPr lang="en-CA"/>
        </a:p>
      </dgm:t>
    </dgm:pt>
    <dgm:pt modelId="{0F29FAC6-013A-4815-9C3A-35072C0DA0BA}" type="sibTrans" cxnId="{6D447E18-D4F6-468B-8121-9DB27890AC37}">
      <dgm:prSet/>
      <dgm:spPr/>
      <dgm:t>
        <a:bodyPr/>
        <a:lstStyle/>
        <a:p>
          <a:endParaRPr lang="en-CA"/>
        </a:p>
      </dgm:t>
    </dgm:pt>
    <dgm:pt modelId="{673A538E-E9DC-4356-AD9A-C096E4E3F66C}">
      <dgm:prSet phldrT="[Text]" custT="1"/>
      <dgm:spPr>
        <a:solidFill>
          <a:schemeClr val="bg2">
            <a:lumMod val="90000"/>
          </a:schemeClr>
        </a:solidFill>
      </dgm:spPr>
      <dgm:t>
        <a:bodyPr/>
        <a:lstStyle/>
        <a:p>
          <a:r>
            <a:rPr lang="en-CA" sz="1600" dirty="0"/>
            <a:t>11.5 Plan Risk Responses</a:t>
          </a:r>
        </a:p>
      </dgm:t>
    </dgm:pt>
    <dgm:pt modelId="{D8B51C63-A72A-4A57-806D-056A90038D24}" type="parTrans" cxnId="{8E3ADD07-BE19-411F-930D-81844DE72919}">
      <dgm:prSet/>
      <dgm:spPr/>
      <dgm:t>
        <a:bodyPr/>
        <a:lstStyle/>
        <a:p>
          <a:endParaRPr lang="en-CA"/>
        </a:p>
      </dgm:t>
    </dgm:pt>
    <dgm:pt modelId="{76380625-3585-4D44-BB5A-79584343DCFB}" type="sibTrans" cxnId="{8E3ADD07-BE19-411F-930D-81844DE72919}">
      <dgm:prSet/>
      <dgm:spPr/>
      <dgm:t>
        <a:bodyPr/>
        <a:lstStyle/>
        <a:p>
          <a:endParaRPr lang="en-CA"/>
        </a:p>
      </dgm:t>
    </dgm:pt>
    <dgm:pt modelId="{C7AE2B3D-9586-491C-B42B-78B37DAC514A}">
      <dgm:prSet phldrT="[Text]"/>
      <dgm:spPr>
        <a:solidFill>
          <a:schemeClr val="bg2">
            <a:lumMod val="90000"/>
          </a:schemeClr>
        </a:solidFill>
      </dgm:spPr>
      <dgm:t>
        <a:bodyPr/>
        <a:lstStyle/>
        <a:p>
          <a:r>
            <a:rPr lang="en-CA" dirty="0"/>
            <a:t>11.6 Implement Risk Responses</a:t>
          </a:r>
        </a:p>
      </dgm:t>
    </dgm:pt>
    <dgm:pt modelId="{CE4CB065-949A-454C-81B1-B2ED489CB228}" type="parTrans" cxnId="{5F7F5F3A-381E-437B-BB65-2DC9130F4E05}">
      <dgm:prSet/>
      <dgm:spPr/>
      <dgm:t>
        <a:bodyPr/>
        <a:lstStyle/>
        <a:p>
          <a:endParaRPr lang="en-CA"/>
        </a:p>
      </dgm:t>
    </dgm:pt>
    <dgm:pt modelId="{88C5DA9F-928E-478E-A725-C2524CA3B5D5}" type="sibTrans" cxnId="{5F7F5F3A-381E-437B-BB65-2DC9130F4E05}">
      <dgm:prSet/>
      <dgm:spPr>
        <a:ln>
          <a:solidFill>
            <a:schemeClr val="bg1">
              <a:lumMod val="50000"/>
            </a:schemeClr>
          </a:solidFill>
        </a:ln>
      </dgm:spPr>
      <dgm:t>
        <a:bodyPr/>
        <a:lstStyle/>
        <a:p>
          <a:endParaRPr lang="en-CA"/>
        </a:p>
      </dgm:t>
    </dgm:pt>
    <dgm:pt modelId="{7DD297B0-D5E1-449F-9C2F-317CB4D20F98}">
      <dgm:prSet phldrT="[Text]"/>
      <dgm:spPr>
        <a:solidFill>
          <a:schemeClr val="bg2">
            <a:lumMod val="90000"/>
          </a:schemeClr>
        </a:solidFill>
      </dgm:spPr>
      <dgm:t>
        <a:bodyPr/>
        <a:lstStyle/>
        <a:p>
          <a:r>
            <a:rPr lang="en-CA" dirty="0"/>
            <a:t>11.7 Monitor Risks</a:t>
          </a:r>
        </a:p>
      </dgm:t>
    </dgm:pt>
    <dgm:pt modelId="{E2E5FB1A-E43F-4BEF-8D62-E3123FA5DA80}" type="parTrans" cxnId="{C6E74B08-40AB-447C-8BE9-ED3A4D1586CD}">
      <dgm:prSet/>
      <dgm:spPr/>
      <dgm:t>
        <a:bodyPr/>
        <a:lstStyle/>
        <a:p>
          <a:endParaRPr lang="en-CA"/>
        </a:p>
      </dgm:t>
    </dgm:pt>
    <dgm:pt modelId="{39613A71-1C62-48C3-B33F-AA6261F7C7CF}" type="sibTrans" cxnId="{C6E74B08-40AB-447C-8BE9-ED3A4D1586CD}">
      <dgm:prSet/>
      <dgm:spPr/>
      <dgm:t>
        <a:bodyPr/>
        <a:lstStyle/>
        <a:p>
          <a:endParaRPr lang="en-CA"/>
        </a:p>
      </dgm:t>
    </dgm:pt>
    <dgm:pt modelId="{789F70A3-DB30-4120-962B-FFC2751A207F}">
      <dgm:prSet phldrT="[Text]" custT="1"/>
      <dgm:spPr>
        <a:solidFill>
          <a:schemeClr val="bg2">
            <a:lumMod val="90000"/>
          </a:schemeClr>
        </a:solidFill>
      </dgm:spPr>
      <dgm:t>
        <a:bodyPr/>
        <a:lstStyle/>
        <a:p>
          <a:r>
            <a:rPr lang="en-CA" sz="1600"/>
            <a:t>11.2 Identify Risks</a:t>
          </a:r>
          <a:endParaRPr lang="en-CA" sz="1600" dirty="0"/>
        </a:p>
      </dgm:t>
    </dgm:pt>
    <dgm:pt modelId="{2DF3452B-D510-4225-A294-F8DE281ACA12}" type="parTrans" cxnId="{CF0E5865-D5F8-46E4-94F9-4604F4B2CE17}">
      <dgm:prSet/>
      <dgm:spPr/>
      <dgm:t>
        <a:bodyPr/>
        <a:lstStyle/>
        <a:p>
          <a:endParaRPr lang="en-CA"/>
        </a:p>
      </dgm:t>
    </dgm:pt>
    <dgm:pt modelId="{E8B4023A-72AD-4486-87C5-6AB1EB80BB2A}" type="sibTrans" cxnId="{CF0E5865-D5F8-46E4-94F9-4604F4B2CE17}">
      <dgm:prSet/>
      <dgm:spPr/>
      <dgm:t>
        <a:bodyPr/>
        <a:lstStyle/>
        <a:p>
          <a:endParaRPr lang="en-CA"/>
        </a:p>
      </dgm:t>
    </dgm:pt>
    <dgm:pt modelId="{AF56D22F-C078-463E-9AC6-3C8AD297AEE8}" type="pres">
      <dgm:prSet presAssocID="{3E8523B4-B614-47A5-A6B9-61399BD02EA3}" presName="Name0" presStyleCnt="0">
        <dgm:presLayoutVars>
          <dgm:dir/>
          <dgm:resizeHandles val="exact"/>
        </dgm:presLayoutVars>
      </dgm:prSet>
      <dgm:spPr/>
    </dgm:pt>
    <dgm:pt modelId="{0516121F-FB47-40F2-8E77-2E6A007D31EA}" type="pres">
      <dgm:prSet presAssocID="{CA008E16-2E60-408C-9012-39963768F052}" presName="node" presStyleLbl="node1" presStyleIdx="0" presStyleCnt="4" custScaleX="71092" custScaleY="59199">
        <dgm:presLayoutVars>
          <dgm:bulletEnabled val="1"/>
        </dgm:presLayoutVars>
      </dgm:prSet>
      <dgm:spPr/>
    </dgm:pt>
    <dgm:pt modelId="{C874F06C-1301-4781-90E4-12E8C0BEEDD2}" type="pres">
      <dgm:prSet presAssocID="{F8901C85-9A68-4CCC-A895-39DEA530790C}" presName="sibTrans" presStyleLbl="sibTrans2D1" presStyleIdx="0" presStyleCnt="3"/>
      <dgm:spPr/>
    </dgm:pt>
    <dgm:pt modelId="{90B18938-BF2F-4464-8570-E74170587702}" type="pres">
      <dgm:prSet presAssocID="{F8901C85-9A68-4CCC-A895-39DEA530790C}" presName="connectorText" presStyleLbl="sibTrans2D1" presStyleIdx="0" presStyleCnt="3"/>
      <dgm:spPr/>
    </dgm:pt>
    <dgm:pt modelId="{67BFB1F3-6E75-4056-8F49-DCE33540640B}" type="pres">
      <dgm:prSet presAssocID="{B0BD00E1-E1C9-4234-8D66-A479C2C90F41}" presName="node" presStyleLbl="node1" presStyleIdx="1" presStyleCnt="4" custScaleX="144447" custScaleY="119625">
        <dgm:presLayoutVars>
          <dgm:bulletEnabled val="1"/>
        </dgm:presLayoutVars>
      </dgm:prSet>
      <dgm:spPr/>
    </dgm:pt>
    <dgm:pt modelId="{BA275374-BB92-41DA-8622-09D081BDE00C}" type="pres">
      <dgm:prSet presAssocID="{F49BFEF3-AB09-465D-80B5-4C70A4DB829F}" presName="sibTrans" presStyleLbl="sibTrans2D1" presStyleIdx="1" presStyleCnt="3"/>
      <dgm:spPr/>
    </dgm:pt>
    <dgm:pt modelId="{33086D9E-9DF2-49D5-A7C8-15BC7B7B9114}" type="pres">
      <dgm:prSet presAssocID="{F49BFEF3-AB09-465D-80B5-4C70A4DB829F}" presName="connectorText" presStyleLbl="sibTrans2D1" presStyleIdx="1" presStyleCnt="3"/>
      <dgm:spPr/>
    </dgm:pt>
    <dgm:pt modelId="{554BF12A-FBB5-45EC-9DC5-74FB2A07D246}" type="pres">
      <dgm:prSet presAssocID="{C7AE2B3D-9586-491C-B42B-78B37DAC514A}" presName="node" presStyleLbl="node1" presStyleIdx="2" presStyleCnt="4" custScaleY="48847">
        <dgm:presLayoutVars>
          <dgm:bulletEnabled val="1"/>
        </dgm:presLayoutVars>
      </dgm:prSet>
      <dgm:spPr/>
    </dgm:pt>
    <dgm:pt modelId="{B75F663E-C6B0-4762-B7BA-FA348F409C59}" type="pres">
      <dgm:prSet presAssocID="{88C5DA9F-928E-478E-A725-C2524CA3B5D5}" presName="sibTrans" presStyleLbl="sibTrans2D1" presStyleIdx="2" presStyleCnt="3"/>
      <dgm:spPr/>
    </dgm:pt>
    <dgm:pt modelId="{B5F4B2A9-207A-4766-81E5-D545673E5492}" type="pres">
      <dgm:prSet presAssocID="{88C5DA9F-928E-478E-A725-C2524CA3B5D5}" presName="connectorText" presStyleLbl="sibTrans2D1" presStyleIdx="2" presStyleCnt="3"/>
      <dgm:spPr/>
    </dgm:pt>
    <dgm:pt modelId="{6EBBA4A7-E148-4620-A959-515B240A18CF}" type="pres">
      <dgm:prSet presAssocID="{7DD297B0-D5E1-449F-9C2F-317CB4D20F98}" presName="node" presStyleLbl="node1" presStyleIdx="3" presStyleCnt="4" custScaleY="46618">
        <dgm:presLayoutVars>
          <dgm:bulletEnabled val="1"/>
        </dgm:presLayoutVars>
      </dgm:prSet>
      <dgm:spPr/>
    </dgm:pt>
  </dgm:ptLst>
  <dgm:cxnLst>
    <dgm:cxn modelId="{84A09C04-89E1-4C3B-9386-50391DFEE08D}" type="presOf" srcId="{789F70A3-DB30-4120-962B-FFC2751A207F}" destId="{67BFB1F3-6E75-4056-8F49-DCE33540640B}" srcOrd="0" destOrd="1" presId="urn:microsoft.com/office/officeart/2005/8/layout/process1"/>
    <dgm:cxn modelId="{8E3ADD07-BE19-411F-930D-81844DE72919}" srcId="{B0BD00E1-E1C9-4234-8D66-A479C2C90F41}" destId="{673A538E-E9DC-4356-AD9A-C096E4E3F66C}" srcOrd="3" destOrd="0" parTransId="{D8B51C63-A72A-4A57-806D-056A90038D24}" sibTransId="{76380625-3585-4D44-BB5A-79584343DCFB}"/>
    <dgm:cxn modelId="{C6E74B08-40AB-447C-8BE9-ED3A4D1586CD}" srcId="{3E8523B4-B614-47A5-A6B9-61399BD02EA3}" destId="{7DD297B0-D5E1-449F-9C2F-317CB4D20F98}" srcOrd="3" destOrd="0" parTransId="{E2E5FB1A-E43F-4BEF-8D62-E3123FA5DA80}" sibTransId="{39613A71-1C62-48C3-B33F-AA6261F7C7CF}"/>
    <dgm:cxn modelId="{717DD50F-80C3-45EE-8319-D4B30973B54A}" srcId="{3E8523B4-B614-47A5-A6B9-61399BD02EA3}" destId="{CA008E16-2E60-408C-9012-39963768F052}" srcOrd="0" destOrd="0" parTransId="{05D4C146-C8BB-4DD3-9819-208359B486F0}" sibTransId="{F8901C85-9A68-4CCC-A895-39DEA530790C}"/>
    <dgm:cxn modelId="{6D447E18-D4F6-468B-8121-9DB27890AC37}" srcId="{B0BD00E1-E1C9-4234-8D66-A479C2C90F41}" destId="{2153C080-EA8A-4E42-A6ED-7BBB2667B937}" srcOrd="2" destOrd="0" parTransId="{AF979954-CEC4-4DE9-AB84-9B1467819018}" sibTransId="{0F29FAC6-013A-4815-9C3A-35072C0DA0BA}"/>
    <dgm:cxn modelId="{53BDAA23-5D8B-4D58-A7BB-DE35B1A8E32B}" type="presOf" srcId="{673A538E-E9DC-4356-AD9A-C096E4E3F66C}" destId="{67BFB1F3-6E75-4056-8F49-DCE33540640B}" srcOrd="0" destOrd="4" presId="urn:microsoft.com/office/officeart/2005/8/layout/process1"/>
    <dgm:cxn modelId="{5F7F5F3A-381E-437B-BB65-2DC9130F4E05}" srcId="{3E8523B4-B614-47A5-A6B9-61399BD02EA3}" destId="{C7AE2B3D-9586-491C-B42B-78B37DAC514A}" srcOrd="2" destOrd="0" parTransId="{CE4CB065-949A-454C-81B1-B2ED489CB228}" sibTransId="{88C5DA9F-928E-478E-A725-C2524CA3B5D5}"/>
    <dgm:cxn modelId="{CF0E5865-D5F8-46E4-94F9-4604F4B2CE17}" srcId="{B0BD00E1-E1C9-4234-8D66-A479C2C90F41}" destId="{789F70A3-DB30-4120-962B-FFC2751A207F}" srcOrd="0" destOrd="0" parTransId="{2DF3452B-D510-4225-A294-F8DE281ACA12}" sibTransId="{E8B4023A-72AD-4486-87C5-6AB1EB80BB2A}"/>
    <dgm:cxn modelId="{1BF68B4A-DCF0-4B3B-9405-B2ED53347851}" type="presOf" srcId="{EDB7394F-0504-41DE-A916-524619FF1CB2}" destId="{67BFB1F3-6E75-4056-8F49-DCE33540640B}" srcOrd="0" destOrd="2" presId="urn:microsoft.com/office/officeart/2005/8/layout/process1"/>
    <dgm:cxn modelId="{D6813151-FEA2-4BCC-962F-3BDA28BAA2ED}" type="presOf" srcId="{F49BFEF3-AB09-465D-80B5-4C70A4DB829F}" destId="{BA275374-BB92-41DA-8622-09D081BDE00C}" srcOrd="0" destOrd="0" presId="urn:microsoft.com/office/officeart/2005/8/layout/process1"/>
    <dgm:cxn modelId="{352C3372-36E4-484B-B253-9AAD73DA2B6F}" type="presOf" srcId="{88C5DA9F-928E-478E-A725-C2524CA3B5D5}" destId="{B5F4B2A9-207A-4766-81E5-D545673E5492}" srcOrd="1" destOrd="0" presId="urn:microsoft.com/office/officeart/2005/8/layout/process1"/>
    <dgm:cxn modelId="{7DD4CD5A-39BE-4B64-A266-666928B1EC6D}" type="presOf" srcId="{3E8523B4-B614-47A5-A6B9-61399BD02EA3}" destId="{AF56D22F-C078-463E-9AC6-3C8AD297AEE8}" srcOrd="0" destOrd="0" presId="urn:microsoft.com/office/officeart/2005/8/layout/process1"/>
    <dgm:cxn modelId="{5C1C7D7B-78AA-4860-A074-F96ACE502473}" type="presOf" srcId="{CA008E16-2E60-408C-9012-39963768F052}" destId="{0516121F-FB47-40F2-8E77-2E6A007D31EA}" srcOrd="0" destOrd="0" presId="urn:microsoft.com/office/officeart/2005/8/layout/process1"/>
    <dgm:cxn modelId="{8AD7997D-C401-40C8-94ED-636E0EB6FDC5}" type="presOf" srcId="{F8901C85-9A68-4CCC-A895-39DEA530790C}" destId="{C874F06C-1301-4781-90E4-12E8C0BEEDD2}" srcOrd="0" destOrd="0" presId="urn:microsoft.com/office/officeart/2005/8/layout/process1"/>
    <dgm:cxn modelId="{53D9F37D-B89B-46F0-B742-416579E06274}" type="presOf" srcId="{C7AE2B3D-9586-491C-B42B-78B37DAC514A}" destId="{554BF12A-FBB5-45EC-9DC5-74FB2A07D246}" srcOrd="0" destOrd="0" presId="urn:microsoft.com/office/officeart/2005/8/layout/process1"/>
    <dgm:cxn modelId="{29843781-5CF3-46D5-9956-693CC108858C}" type="presOf" srcId="{2153C080-EA8A-4E42-A6ED-7BBB2667B937}" destId="{67BFB1F3-6E75-4056-8F49-DCE33540640B}" srcOrd="0" destOrd="3" presId="urn:microsoft.com/office/officeart/2005/8/layout/process1"/>
    <dgm:cxn modelId="{1B311C86-8D04-4602-806A-A5860DAECBB1}" type="presOf" srcId="{F49BFEF3-AB09-465D-80B5-4C70A4DB829F}" destId="{33086D9E-9DF2-49D5-A7C8-15BC7B7B9114}" srcOrd="1" destOrd="0" presId="urn:microsoft.com/office/officeart/2005/8/layout/process1"/>
    <dgm:cxn modelId="{ADF27CA2-3353-4F31-8129-0E40FCF437BE}" type="presOf" srcId="{B0BD00E1-E1C9-4234-8D66-A479C2C90F41}" destId="{67BFB1F3-6E75-4056-8F49-DCE33540640B}" srcOrd="0" destOrd="0" presId="urn:microsoft.com/office/officeart/2005/8/layout/process1"/>
    <dgm:cxn modelId="{603D06AA-B4F6-4DFA-980F-D66A1D1726C0}" type="presOf" srcId="{88C5DA9F-928E-478E-A725-C2524CA3B5D5}" destId="{B75F663E-C6B0-4762-B7BA-FA348F409C59}" srcOrd="0" destOrd="0" presId="urn:microsoft.com/office/officeart/2005/8/layout/process1"/>
    <dgm:cxn modelId="{017A02B9-6926-48B0-A8EB-A8D77CAA5226}" type="presOf" srcId="{F8901C85-9A68-4CCC-A895-39DEA530790C}" destId="{90B18938-BF2F-4464-8570-E74170587702}" srcOrd="1" destOrd="0" presId="urn:microsoft.com/office/officeart/2005/8/layout/process1"/>
    <dgm:cxn modelId="{7B3306D5-8BD0-44BA-9CD1-F401F0A207A1}" srcId="{B0BD00E1-E1C9-4234-8D66-A479C2C90F41}" destId="{EDB7394F-0504-41DE-A916-524619FF1CB2}" srcOrd="1" destOrd="0" parTransId="{1AB5F4C4-E470-4638-8EF2-510D6CB60C2C}" sibTransId="{05D4E8E7-60C9-4154-B725-4C9C8D62B95D}"/>
    <dgm:cxn modelId="{DCD552D5-8442-4259-B92F-FEE825FF5164}" type="presOf" srcId="{7DD297B0-D5E1-449F-9C2F-317CB4D20F98}" destId="{6EBBA4A7-E148-4620-A959-515B240A18CF}" srcOrd="0" destOrd="0" presId="urn:microsoft.com/office/officeart/2005/8/layout/process1"/>
    <dgm:cxn modelId="{B6EA35EA-31B3-47B1-9500-E033EBFC8A53}" srcId="{3E8523B4-B614-47A5-A6B9-61399BD02EA3}" destId="{B0BD00E1-E1C9-4234-8D66-A479C2C90F41}" srcOrd="1" destOrd="0" parTransId="{00B40F55-5EB5-4AA7-A51C-03ED32B5D45D}" sibTransId="{F49BFEF3-AB09-465D-80B5-4C70A4DB829F}"/>
    <dgm:cxn modelId="{5FC398BD-8FA5-45F4-B217-2A5ACDFE353E}" type="presParOf" srcId="{AF56D22F-C078-463E-9AC6-3C8AD297AEE8}" destId="{0516121F-FB47-40F2-8E77-2E6A007D31EA}" srcOrd="0" destOrd="0" presId="urn:microsoft.com/office/officeart/2005/8/layout/process1"/>
    <dgm:cxn modelId="{5489DDA8-9E0C-4477-8F4B-741C64EBAB49}" type="presParOf" srcId="{AF56D22F-C078-463E-9AC6-3C8AD297AEE8}" destId="{C874F06C-1301-4781-90E4-12E8C0BEEDD2}" srcOrd="1" destOrd="0" presId="urn:microsoft.com/office/officeart/2005/8/layout/process1"/>
    <dgm:cxn modelId="{775B162F-5DBF-4D15-96B7-4D4E1BA0F563}" type="presParOf" srcId="{C874F06C-1301-4781-90E4-12E8C0BEEDD2}" destId="{90B18938-BF2F-4464-8570-E74170587702}" srcOrd="0" destOrd="0" presId="urn:microsoft.com/office/officeart/2005/8/layout/process1"/>
    <dgm:cxn modelId="{9D02226B-1A1C-49EE-B042-1B1C412EC829}" type="presParOf" srcId="{AF56D22F-C078-463E-9AC6-3C8AD297AEE8}" destId="{67BFB1F3-6E75-4056-8F49-DCE33540640B}" srcOrd="2" destOrd="0" presId="urn:microsoft.com/office/officeart/2005/8/layout/process1"/>
    <dgm:cxn modelId="{6EC1735D-58DB-4F53-8462-98F1BDCD6540}" type="presParOf" srcId="{AF56D22F-C078-463E-9AC6-3C8AD297AEE8}" destId="{BA275374-BB92-41DA-8622-09D081BDE00C}" srcOrd="3" destOrd="0" presId="urn:microsoft.com/office/officeart/2005/8/layout/process1"/>
    <dgm:cxn modelId="{DA2F4389-D585-404D-AB69-D892BF51995D}" type="presParOf" srcId="{BA275374-BB92-41DA-8622-09D081BDE00C}" destId="{33086D9E-9DF2-49D5-A7C8-15BC7B7B9114}" srcOrd="0" destOrd="0" presId="urn:microsoft.com/office/officeart/2005/8/layout/process1"/>
    <dgm:cxn modelId="{3D4E9CD5-1D68-49FC-9891-50C4A4078589}" type="presParOf" srcId="{AF56D22F-C078-463E-9AC6-3C8AD297AEE8}" destId="{554BF12A-FBB5-45EC-9DC5-74FB2A07D246}" srcOrd="4" destOrd="0" presId="urn:microsoft.com/office/officeart/2005/8/layout/process1"/>
    <dgm:cxn modelId="{21D9031F-24C9-4B91-92AC-0340DFFE02CA}" type="presParOf" srcId="{AF56D22F-C078-463E-9AC6-3C8AD297AEE8}" destId="{B75F663E-C6B0-4762-B7BA-FA348F409C59}" srcOrd="5" destOrd="0" presId="urn:microsoft.com/office/officeart/2005/8/layout/process1"/>
    <dgm:cxn modelId="{6EF72A11-8CF3-4B4B-A772-3E27D3D1AFDD}" type="presParOf" srcId="{B75F663E-C6B0-4762-B7BA-FA348F409C59}" destId="{B5F4B2A9-207A-4766-81E5-D545673E5492}" srcOrd="0" destOrd="0" presId="urn:microsoft.com/office/officeart/2005/8/layout/process1"/>
    <dgm:cxn modelId="{79720B7C-65E7-4558-B531-1F28163D5243}" type="presParOf" srcId="{AF56D22F-C078-463E-9AC6-3C8AD297AEE8}" destId="{6EBBA4A7-E148-4620-A959-515B240A18CF}"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6121F-FB47-40F2-8E77-2E6A007D31EA}">
      <dsp:nvSpPr>
        <dsp:cNvPr id="0" name=""/>
        <dsp:cNvSpPr/>
      </dsp:nvSpPr>
      <dsp:spPr>
        <a:xfrm>
          <a:off x="9029" y="1300744"/>
          <a:ext cx="1155820" cy="1010074"/>
        </a:xfrm>
        <a:prstGeom prst="roundRect">
          <a:avLst>
            <a:gd name="adj" fmla="val 10000"/>
          </a:avLst>
        </a:prstGeom>
        <a:solidFill>
          <a:schemeClr val="bg2">
            <a:lumMod val="9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kern="1200" dirty="0"/>
            <a:t>11.1 Plan Risk Mgt</a:t>
          </a:r>
        </a:p>
      </dsp:txBody>
      <dsp:txXfrm>
        <a:off x="38613" y="1330328"/>
        <a:ext cx="1096652" cy="950906"/>
      </dsp:txXfrm>
    </dsp:sp>
    <dsp:sp modelId="{C874F06C-1301-4781-90E4-12E8C0BEEDD2}">
      <dsp:nvSpPr>
        <dsp:cNvPr id="0" name=""/>
        <dsp:cNvSpPr/>
      </dsp:nvSpPr>
      <dsp:spPr>
        <a:xfrm>
          <a:off x="1327430" y="1604181"/>
          <a:ext cx="344671" cy="403200"/>
        </a:xfrm>
        <a:prstGeom prst="rightArrow">
          <a:avLst>
            <a:gd name="adj1" fmla="val 60000"/>
            <a:gd name="adj2" fmla="val 50000"/>
          </a:avLst>
        </a:prstGeom>
        <a:gradFill rotWithShape="0">
          <a:gsLst>
            <a:gs pos="0">
              <a:schemeClr val="accent1">
                <a:tint val="60000"/>
                <a:hueOff val="0"/>
                <a:satOff val="0"/>
                <a:lumOff val="0"/>
                <a:alphaOff val="0"/>
                <a:tint val="68000"/>
                <a:alpha val="90000"/>
                <a:lumMod val="100000"/>
              </a:schemeClr>
            </a:gs>
            <a:gs pos="100000">
              <a:schemeClr val="accent1">
                <a:tint val="60000"/>
                <a:hueOff val="0"/>
                <a:satOff val="0"/>
                <a:lumOff val="0"/>
                <a:alphaOff val="0"/>
                <a:tint val="90000"/>
                <a:lumMod val="95000"/>
              </a:schemeClr>
            </a:gs>
          </a:gsLst>
          <a:lin ang="5400000" scaled="1"/>
        </a:gradFill>
        <a:ln>
          <a:solidFill>
            <a:schemeClr val="bg1">
              <a:lumMod val="50000"/>
            </a:schemeClr>
          </a:solid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CA" sz="1300" kern="1200"/>
        </a:p>
      </dsp:txBody>
      <dsp:txXfrm>
        <a:off x="1327430" y="1684821"/>
        <a:ext cx="241270" cy="241920"/>
      </dsp:txXfrm>
    </dsp:sp>
    <dsp:sp modelId="{67BFB1F3-6E75-4056-8F49-DCE33540640B}">
      <dsp:nvSpPr>
        <dsp:cNvPr id="0" name=""/>
        <dsp:cNvSpPr/>
      </dsp:nvSpPr>
      <dsp:spPr>
        <a:xfrm>
          <a:off x="1815172" y="785238"/>
          <a:ext cx="2348432" cy="2041085"/>
        </a:xfrm>
        <a:prstGeom prst="roundRect">
          <a:avLst>
            <a:gd name="adj" fmla="val 10000"/>
          </a:avLst>
        </a:prstGeom>
        <a:solidFill>
          <a:schemeClr val="bg2">
            <a:lumMod val="9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CA" sz="1600" kern="1200" dirty="0"/>
            <a:t>Develop Risk Register</a:t>
          </a:r>
        </a:p>
        <a:p>
          <a:pPr marL="171450" lvl="1" indent="-171450" algn="l" defTabSz="711200">
            <a:lnSpc>
              <a:spcPct val="90000"/>
            </a:lnSpc>
            <a:spcBef>
              <a:spcPct val="0"/>
            </a:spcBef>
            <a:spcAft>
              <a:spcPct val="15000"/>
            </a:spcAft>
            <a:buChar char="•"/>
          </a:pPr>
          <a:r>
            <a:rPr lang="en-CA" sz="1600" kern="1200"/>
            <a:t>11.2 Identify Risks</a:t>
          </a:r>
          <a:endParaRPr lang="en-CA" sz="1600" kern="1200" dirty="0"/>
        </a:p>
        <a:p>
          <a:pPr marL="171450" lvl="1" indent="-171450" algn="l" defTabSz="711200">
            <a:lnSpc>
              <a:spcPct val="90000"/>
            </a:lnSpc>
            <a:spcBef>
              <a:spcPct val="0"/>
            </a:spcBef>
            <a:spcAft>
              <a:spcPct val="15000"/>
            </a:spcAft>
            <a:buChar char="•"/>
          </a:pPr>
          <a:r>
            <a:rPr lang="en-CA" sz="1600" kern="1200"/>
            <a:t>11.3 Qualitative Risk Analysis</a:t>
          </a:r>
          <a:endParaRPr lang="en-CA" sz="1600" kern="1200" dirty="0"/>
        </a:p>
        <a:p>
          <a:pPr marL="171450" lvl="1" indent="-171450" algn="l" defTabSz="711200">
            <a:lnSpc>
              <a:spcPct val="90000"/>
            </a:lnSpc>
            <a:spcBef>
              <a:spcPct val="0"/>
            </a:spcBef>
            <a:spcAft>
              <a:spcPct val="15000"/>
            </a:spcAft>
            <a:buChar char="•"/>
          </a:pPr>
          <a:r>
            <a:rPr lang="en-CA" sz="1600" kern="1200"/>
            <a:t>11.4 Quantitative Risk Analysis</a:t>
          </a:r>
          <a:endParaRPr lang="en-CA" sz="1600" kern="1200" dirty="0"/>
        </a:p>
        <a:p>
          <a:pPr marL="171450" lvl="1" indent="-171450" algn="l" defTabSz="711200">
            <a:lnSpc>
              <a:spcPct val="90000"/>
            </a:lnSpc>
            <a:spcBef>
              <a:spcPct val="0"/>
            </a:spcBef>
            <a:spcAft>
              <a:spcPct val="15000"/>
            </a:spcAft>
            <a:buChar char="•"/>
          </a:pPr>
          <a:r>
            <a:rPr lang="en-CA" sz="1600" kern="1200" dirty="0"/>
            <a:t>11.5 Plan Risk Responses</a:t>
          </a:r>
        </a:p>
      </dsp:txBody>
      <dsp:txXfrm>
        <a:off x="1874953" y="845019"/>
        <a:ext cx="2228870" cy="1921523"/>
      </dsp:txXfrm>
    </dsp:sp>
    <dsp:sp modelId="{BA275374-BB92-41DA-8622-09D081BDE00C}">
      <dsp:nvSpPr>
        <dsp:cNvPr id="0" name=""/>
        <dsp:cNvSpPr/>
      </dsp:nvSpPr>
      <dsp:spPr>
        <a:xfrm>
          <a:off x="4326185" y="1604181"/>
          <a:ext cx="344671" cy="403200"/>
        </a:xfrm>
        <a:prstGeom prst="rightArrow">
          <a:avLst>
            <a:gd name="adj1" fmla="val 60000"/>
            <a:gd name="adj2" fmla="val 50000"/>
          </a:avLst>
        </a:prstGeom>
        <a:gradFill rotWithShape="0">
          <a:gsLst>
            <a:gs pos="0">
              <a:schemeClr val="accent1">
                <a:tint val="60000"/>
                <a:hueOff val="0"/>
                <a:satOff val="0"/>
                <a:lumOff val="0"/>
                <a:alphaOff val="0"/>
                <a:tint val="68000"/>
                <a:alpha val="90000"/>
                <a:lumMod val="100000"/>
              </a:schemeClr>
            </a:gs>
            <a:gs pos="100000">
              <a:schemeClr val="accent1">
                <a:tint val="60000"/>
                <a:hueOff val="0"/>
                <a:satOff val="0"/>
                <a:lumOff val="0"/>
                <a:alphaOff val="0"/>
                <a:tint val="90000"/>
                <a:lumMod val="95000"/>
              </a:schemeClr>
            </a:gs>
          </a:gsLst>
          <a:lin ang="5400000" scaled="1"/>
        </a:gradFill>
        <a:ln>
          <a:solidFill>
            <a:schemeClr val="bg1">
              <a:lumMod val="50000"/>
            </a:schemeClr>
          </a:solid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CA" sz="1300" kern="1200"/>
        </a:p>
      </dsp:txBody>
      <dsp:txXfrm>
        <a:off x="4326185" y="1684821"/>
        <a:ext cx="241270" cy="241920"/>
      </dsp:txXfrm>
    </dsp:sp>
    <dsp:sp modelId="{554BF12A-FBB5-45EC-9DC5-74FB2A07D246}">
      <dsp:nvSpPr>
        <dsp:cNvPr id="0" name=""/>
        <dsp:cNvSpPr/>
      </dsp:nvSpPr>
      <dsp:spPr>
        <a:xfrm>
          <a:off x="4813928" y="1389058"/>
          <a:ext cx="1625808" cy="833445"/>
        </a:xfrm>
        <a:prstGeom prst="roundRect">
          <a:avLst>
            <a:gd name="adj" fmla="val 10000"/>
          </a:avLst>
        </a:prstGeom>
        <a:solidFill>
          <a:schemeClr val="bg2">
            <a:lumMod val="9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kern="1200" dirty="0"/>
            <a:t>11.6 Implement Risk Responses</a:t>
          </a:r>
        </a:p>
      </dsp:txBody>
      <dsp:txXfrm>
        <a:off x="4838339" y="1413469"/>
        <a:ext cx="1576986" cy="784623"/>
      </dsp:txXfrm>
    </dsp:sp>
    <dsp:sp modelId="{B75F663E-C6B0-4762-B7BA-FA348F409C59}">
      <dsp:nvSpPr>
        <dsp:cNvPr id="0" name=""/>
        <dsp:cNvSpPr/>
      </dsp:nvSpPr>
      <dsp:spPr>
        <a:xfrm>
          <a:off x="6602318" y="1604181"/>
          <a:ext cx="344671" cy="403200"/>
        </a:xfrm>
        <a:prstGeom prst="rightArrow">
          <a:avLst>
            <a:gd name="adj1" fmla="val 60000"/>
            <a:gd name="adj2" fmla="val 50000"/>
          </a:avLst>
        </a:prstGeom>
        <a:gradFill rotWithShape="0">
          <a:gsLst>
            <a:gs pos="0">
              <a:schemeClr val="accent1">
                <a:tint val="60000"/>
                <a:hueOff val="0"/>
                <a:satOff val="0"/>
                <a:lumOff val="0"/>
                <a:alphaOff val="0"/>
                <a:tint val="68000"/>
                <a:alpha val="90000"/>
                <a:lumMod val="100000"/>
              </a:schemeClr>
            </a:gs>
            <a:gs pos="100000">
              <a:schemeClr val="accent1">
                <a:tint val="60000"/>
                <a:hueOff val="0"/>
                <a:satOff val="0"/>
                <a:lumOff val="0"/>
                <a:alphaOff val="0"/>
                <a:tint val="90000"/>
                <a:lumMod val="95000"/>
              </a:schemeClr>
            </a:gs>
          </a:gsLst>
          <a:lin ang="5400000" scaled="1"/>
        </a:gradFill>
        <a:ln>
          <a:solidFill>
            <a:schemeClr val="bg1">
              <a:lumMod val="50000"/>
            </a:schemeClr>
          </a:solid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CA" sz="1300" kern="1200"/>
        </a:p>
      </dsp:txBody>
      <dsp:txXfrm>
        <a:off x="6602318" y="1684821"/>
        <a:ext cx="241270" cy="241920"/>
      </dsp:txXfrm>
    </dsp:sp>
    <dsp:sp modelId="{6EBBA4A7-E148-4620-A959-515B240A18CF}">
      <dsp:nvSpPr>
        <dsp:cNvPr id="0" name=""/>
        <dsp:cNvSpPr/>
      </dsp:nvSpPr>
      <dsp:spPr>
        <a:xfrm>
          <a:off x="7090060" y="1408074"/>
          <a:ext cx="1625808" cy="795413"/>
        </a:xfrm>
        <a:prstGeom prst="roundRect">
          <a:avLst>
            <a:gd name="adj" fmla="val 10000"/>
          </a:avLst>
        </a:prstGeom>
        <a:solidFill>
          <a:schemeClr val="bg2">
            <a:lumMod val="9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kern="1200" dirty="0"/>
            <a:t>11.7 Monitor Risks</a:t>
          </a:r>
        </a:p>
      </dsp:txBody>
      <dsp:txXfrm>
        <a:off x="7113357" y="1431371"/>
        <a:ext cx="1579214" cy="74881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66" tIns="46583" rIns="93166" bIns="46583" rtlCol="0"/>
          <a:lstStyle>
            <a:lvl1pPr algn="l">
              <a:defRPr sz="1200"/>
            </a:lvl1pPr>
          </a:lstStyle>
          <a:p>
            <a:endParaRPr lang="en-CA"/>
          </a:p>
        </p:txBody>
      </p:sp>
      <p:sp>
        <p:nvSpPr>
          <p:cNvPr id="3" name="Date Placeholder 2"/>
          <p:cNvSpPr>
            <a:spLocks noGrp="1"/>
          </p:cNvSpPr>
          <p:nvPr>
            <p:ph type="dt" idx="1"/>
          </p:nvPr>
        </p:nvSpPr>
        <p:spPr>
          <a:xfrm>
            <a:off x="3970939" y="0"/>
            <a:ext cx="3037840" cy="466434"/>
          </a:xfrm>
          <a:prstGeom prst="rect">
            <a:avLst/>
          </a:prstGeom>
        </p:spPr>
        <p:txBody>
          <a:bodyPr vert="horz" lIns="93166" tIns="46583" rIns="93166" bIns="46583" rtlCol="0"/>
          <a:lstStyle>
            <a:lvl1pPr algn="r">
              <a:defRPr sz="1200"/>
            </a:lvl1pPr>
          </a:lstStyle>
          <a:p>
            <a:fld id="{609A9374-B421-4905-9E02-1AABA4C4A57C}" type="datetimeFigureOut">
              <a:rPr lang="en-CA" smtClean="0"/>
              <a:t>2024-01-25</a:t>
            </a:fld>
            <a:endParaRPr lang="en-CA"/>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66" tIns="46583" rIns="93166" bIns="46583" rtlCol="0" anchor="ctr"/>
          <a:lstStyle/>
          <a:p>
            <a:endParaRPr lang="en-CA"/>
          </a:p>
        </p:txBody>
      </p:sp>
      <p:sp>
        <p:nvSpPr>
          <p:cNvPr id="5" name="Notes Placeholder 4"/>
          <p:cNvSpPr>
            <a:spLocks noGrp="1"/>
          </p:cNvSpPr>
          <p:nvPr>
            <p:ph type="body" sz="quarter" idx="3"/>
          </p:nvPr>
        </p:nvSpPr>
        <p:spPr>
          <a:xfrm>
            <a:off x="701040" y="4473893"/>
            <a:ext cx="5608320" cy="3660458"/>
          </a:xfrm>
          <a:prstGeom prst="rect">
            <a:avLst/>
          </a:prstGeom>
        </p:spPr>
        <p:txBody>
          <a:bodyPr vert="horz" lIns="93166" tIns="46583" rIns="93166" bIns="4658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29968"/>
            <a:ext cx="3037840" cy="466433"/>
          </a:xfrm>
          <a:prstGeom prst="rect">
            <a:avLst/>
          </a:prstGeom>
        </p:spPr>
        <p:txBody>
          <a:bodyPr vert="horz" lIns="93166" tIns="46583" rIns="93166" bIns="46583" rtlCol="0" anchor="b"/>
          <a:lstStyle>
            <a:lvl1pPr algn="l">
              <a:defRPr sz="1200"/>
            </a:lvl1pPr>
          </a:lstStyle>
          <a:p>
            <a:endParaRPr lang="en-CA"/>
          </a:p>
        </p:txBody>
      </p:sp>
      <p:sp>
        <p:nvSpPr>
          <p:cNvPr id="7" name="Slide Number Placeholder 6"/>
          <p:cNvSpPr>
            <a:spLocks noGrp="1"/>
          </p:cNvSpPr>
          <p:nvPr>
            <p:ph type="sldNum" sz="quarter" idx="5"/>
          </p:nvPr>
        </p:nvSpPr>
        <p:spPr>
          <a:xfrm>
            <a:off x="3970939" y="8829968"/>
            <a:ext cx="3037840" cy="466433"/>
          </a:xfrm>
          <a:prstGeom prst="rect">
            <a:avLst/>
          </a:prstGeom>
        </p:spPr>
        <p:txBody>
          <a:bodyPr vert="horz" lIns="93166" tIns="46583" rIns="93166" bIns="46583" rtlCol="0" anchor="b"/>
          <a:lstStyle>
            <a:lvl1pPr algn="r">
              <a:defRPr sz="1200"/>
            </a:lvl1pPr>
          </a:lstStyle>
          <a:p>
            <a:fld id="{26B71E44-4619-441F-B173-67D9A9F986B0}" type="slidenum">
              <a:rPr lang="en-CA" smtClean="0"/>
              <a:t>‹#›</a:t>
            </a:fld>
            <a:endParaRPr lang="en-CA"/>
          </a:p>
        </p:txBody>
      </p:sp>
    </p:spTree>
    <p:extLst>
      <p:ext uri="{BB962C8B-B14F-4D97-AF65-F5344CB8AC3E}">
        <p14:creationId xmlns:p14="http://schemas.microsoft.com/office/powerpoint/2010/main" val="1232326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theprojectmanagementblueprint.com/blog/risk-management/risk-exposure-equals-probability-times-impact"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6B71E44-4619-441F-B173-67D9A9F986B0}" type="slidenum">
              <a:rPr lang="en-CA" smtClean="0"/>
              <a:t>1</a:t>
            </a:fld>
            <a:endParaRPr lang="en-CA"/>
          </a:p>
        </p:txBody>
      </p:sp>
    </p:spTree>
    <p:extLst>
      <p:ext uri="{BB962C8B-B14F-4D97-AF65-F5344CB8AC3E}">
        <p14:creationId xmlns:p14="http://schemas.microsoft.com/office/powerpoint/2010/main" val="799165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Airlines post higher rate of on time flights, lower rate of cancellations in august</a:t>
            </a:r>
          </a:p>
        </p:txBody>
      </p:sp>
      <p:sp>
        <p:nvSpPr>
          <p:cNvPr id="4" name="Slide Number Placeholder 3"/>
          <p:cNvSpPr>
            <a:spLocks noGrp="1"/>
          </p:cNvSpPr>
          <p:nvPr>
            <p:ph type="sldNum" sz="quarter" idx="10"/>
          </p:nvPr>
        </p:nvSpPr>
        <p:spPr/>
        <p:txBody>
          <a:bodyPr/>
          <a:lstStyle/>
          <a:p>
            <a:fld id="{26B71E44-4619-441F-B173-67D9A9F986B0}" type="slidenum">
              <a:rPr lang="en-CA" smtClean="0"/>
              <a:t>40</a:t>
            </a:fld>
            <a:endParaRPr lang="en-CA"/>
          </a:p>
        </p:txBody>
      </p:sp>
    </p:spTree>
    <p:extLst>
      <p:ext uri="{BB962C8B-B14F-4D97-AF65-F5344CB8AC3E}">
        <p14:creationId xmlns:p14="http://schemas.microsoft.com/office/powerpoint/2010/main" val="2671733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3</a:t>
            </a:fld>
            <a:endParaRPr lang="en-CA"/>
          </a:p>
        </p:txBody>
      </p:sp>
    </p:spTree>
    <p:extLst>
      <p:ext uri="{BB962C8B-B14F-4D97-AF65-F5344CB8AC3E}">
        <p14:creationId xmlns:p14="http://schemas.microsoft.com/office/powerpoint/2010/main" val="40904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a:t>
            </a:r>
            <a:r>
              <a:rPr lang="en-CA" dirty="0">
                <a:hlinkClick r:id="rId3"/>
              </a:rPr>
              <a:t>https://www.theprojectmanagementblueprint.com/blog/risk-management/risk-exposure-equals-probability-times-impact</a:t>
            </a:r>
            <a:endParaRPr lang="en-CA" dirty="0"/>
          </a:p>
        </p:txBody>
      </p:sp>
      <p:sp>
        <p:nvSpPr>
          <p:cNvPr id="4" name="Slide Number Placeholder 3"/>
          <p:cNvSpPr>
            <a:spLocks noGrp="1"/>
          </p:cNvSpPr>
          <p:nvPr>
            <p:ph type="sldNum" sz="quarter" idx="10"/>
          </p:nvPr>
        </p:nvSpPr>
        <p:spPr/>
        <p:txBody>
          <a:bodyPr/>
          <a:lstStyle/>
          <a:p>
            <a:fld id="{26B71E44-4619-441F-B173-67D9A9F986B0}" type="slidenum">
              <a:rPr lang="en-CA" smtClean="0"/>
              <a:t>6</a:t>
            </a:fld>
            <a:endParaRPr lang="en-CA"/>
          </a:p>
        </p:txBody>
      </p:sp>
    </p:spTree>
    <p:extLst>
      <p:ext uri="{BB962C8B-B14F-4D97-AF65-F5344CB8AC3E}">
        <p14:creationId xmlns:p14="http://schemas.microsoft.com/office/powerpoint/2010/main" val="1087182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*City evaluation scale</a:t>
            </a:r>
          </a:p>
          <a:p>
            <a:endParaRPr lang="en-CA" dirty="0"/>
          </a:p>
        </p:txBody>
      </p:sp>
      <p:sp>
        <p:nvSpPr>
          <p:cNvPr id="4" name="Slide Number Placeholder 3"/>
          <p:cNvSpPr>
            <a:spLocks noGrp="1"/>
          </p:cNvSpPr>
          <p:nvPr>
            <p:ph type="sldNum" sz="quarter" idx="10"/>
          </p:nvPr>
        </p:nvSpPr>
        <p:spPr/>
        <p:txBody>
          <a:bodyPr/>
          <a:lstStyle/>
          <a:p>
            <a:fld id="{26B71E44-4619-441F-B173-67D9A9F986B0}" type="slidenum">
              <a:rPr lang="en-CA" smtClean="0"/>
              <a:t>7</a:t>
            </a:fld>
            <a:endParaRPr lang="en-CA"/>
          </a:p>
        </p:txBody>
      </p:sp>
    </p:spTree>
    <p:extLst>
      <p:ext uri="{BB962C8B-B14F-4D97-AF65-F5344CB8AC3E}">
        <p14:creationId xmlns:p14="http://schemas.microsoft.com/office/powerpoint/2010/main" val="616358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13</a:t>
            </a:fld>
            <a:endParaRPr lang="en-CA"/>
          </a:p>
        </p:txBody>
      </p:sp>
    </p:spTree>
    <p:extLst>
      <p:ext uri="{BB962C8B-B14F-4D97-AF65-F5344CB8AC3E}">
        <p14:creationId xmlns:p14="http://schemas.microsoft.com/office/powerpoint/2010/main" val="661546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14</a:t>
            </a:fld>
            <a:endParaRPr lang="en-CA"/>
          </a:p>
        </p:txBody>
      </p:sp>
    </p:spTree>
    <p:extLst>
      <p:ext uri="{BB962C8B-B14F-4D97-AF65-F5344CB8AC3E}">
        <p14:creationId xmlns:p14="http://schemas.microsoft.com/office/powerpoint/2010/main" val="786074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There are 3 numbers that have been “stroked</a:t>
            </a:r>
            <a:r>
              <a:rPr lang="en-CA" baseline="0" dirty="0"/>
              <a:t> out”, reduce the number of risks from 10 to 7.</a:t>
            </a:r>
            <a:endParaRPr lang="en-CA" dirty="0"/>
          </a:p>
        </p:txBody>
      </p:sp>
      <p:sp>
        <p:nvSpPr>
          <p:cNvPr id="4" name="Slide Number Placeholder 3"/>
          <p:cNvSpPr>
            <a:spLocks noGrp="1"/>
          </p:cNvSpPr>
          <p:nvPr>
            <p:ph type="sldNum" sz="quarter" idx="10"/>
          </p:nvPr>
        </p:nvSpPr>
        <p:spPr/>
        <p:txBody>
          <a:bodyPr/>
          <a:lstStyle/>
          <a:p>
            <a:fld id="{26B71E44-4619-441F-B173-67D9A9F986B0}" type="slidenum">
              <a:rPr lang="en-CA" smtClean="0"/>
              <a:t>22</a:t>
            </a:fld>
            <a:endParaRPr lang="en-CA"/>
          </a:p>
        </p:txBody>
      </p:sp>
    </p:spTree>
    <p:extLst>
      <p:ext uri="{BB962C8B-B14F-4D97-AF65-F5344CB8AC3E}">
        <p14:creationId xmlns:p14="http://schemas.microsoft.com/office/powerpoint/2010/main" val="1744945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6B71E44-4619-441F-B173-67D9A9F986B0}" type="slidenum">
              <a:rPr lang="en-CA" smtClean="0"/>
              <a:t>23</a:t>
            </a:fld>
            <a:endParaRPr lang="en-CA"/>
          </a:p>
        </p:txBody>
      </p:sp>
    </p:spTree>
    <p:extLst>
      <p:ext uri="{BB962C8B-B14F-4D97-AF65-F5344CB8AC3E}">
        <p14:creationId xmlns:p14="http://schemas.microsoft.com/office/powerpoint/2010/main" val="1253917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29</a:t>
            </a:fld>
            <a:endParaRPr lang="en-CA"/>
          </a:p>
        </p:txBody>
      </p:sp>
    </p:spTree>
    <p:extLst>
      <p:ext uri="{BB962C8B-B14F-4D97-AF65-F5344CB8AC3E}">
        <p14:creationId xmlns:p14="http://schemas.microsoft.com/office/powerpoint/2010/main" val="26123592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 y="0"/>
            <a:ext cx="9144000" cy="6858000"/>
          </a:xfrm>
          <a:prstGeom prst="rect">
            <a:avLst/>
          </a:prstGeom>
        </p:spPr>
      </p:pic>
      <p:sp>
        <p:nvSpPr>
          <p:cNvPr id="2" name="Title 1"/>
          <p:cNvSpPr>
            <a:spLocks noGrp="1"/>
          </p:cNvSpPr>
          <p:nvPr>
            <p:ph type="ctrTitle"/>
          </p:nvPr>
        </p:nvSpPr>
        <p:spPr>
          <a:xfrm>
            <a:off x="581192" y="990600"/>
            <a:ext cx="7989752" cy="1504844"/>
          </a:xfrm>
          <a:effectLst/>
        </p:spPr>
        <p:txBody>
          <a:bodyPr anchor="b">
            <a:normAutofit/>
          </a:bodyPr>
          <a:lstStyle>
            <a:lvl1pPr>
              <a:defRPr sz="3600" b="1">
                <a:solidFill>
                  <a:schemeClr val="bg1">
                    <a:lumMod val="95000"/>
                  </a:schemeClr>
                </a:solidFill>
              </a:defRPr>
            </a:lvl1pPr>
          </a:lstStyle>
          <a:p>
            <a:r>
              <a:rPr lang="en-US" dirty="0"/>
              <a:t>Click to edit Master title style</a:t>
            </a:r>
          </a:p>
        </p:txBody>
      </p:sp>
      <p:sp>
        <p:nvSpPr>
          <p:cNvPr id="3" name="Subtitle 2"/>
          <p:cNvSpPr>
            <a:spLocks noGrp="1"/>
          </p:cNvSpPr>
          <p:nvPr>
            <p:ph type="subTitle" idx="1"/>
          </p:nvPr>
        </p:nvSpPr>
        <p:spPr>
          <a:xfrm>
            <a:off x="581192" y="2615088"/>
            <a:ext cx="7989752" cy="794687"/>
          </a:xfrm>
        </p:spPr>
        <p:txBody>
          <a:bodyPr anchor="t">
            <a:normAutofit/>
          </a:bodyPr>
          <a:lstStyle>
            <a:lvl1pPr marL="0" indent="0" algn="l">
              <a:buNone/>
              <a:defRPr sz="2600" cap="all">
                <a:solidFill>
                  <a:schemeClr val="bg1">
                    <a:lumMod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a:p>
            <a:endParaRPr lang="en-US" dirty="0"/>
          </a:p>
        </p:txBody>
      </p:sp>
    </p:spTree>
    <p:extLst>
      <p:ext uri="{BB962C8B-B14F-4D97-AF65-F5344CB8AC3E}">
        <p14:creationId xmlns:p14="http://schemas.microsoft.com/office/powerpoint/2010/main" val="3938639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4" name="Group 13"/>
          <p:cNvGrpSpPr/>
          <p:nvPr userDrawn="1"/>
        </p:nvGrpSpPr>
        <p:grpSpPr>
          <a:xfrm>
            <a:off x="-449" y="256374"/>
            <a:ext cx="9144449" cy="1486998"/>
            <a:chOff x="-2" y="317500"/>
            <a:chExt cx="9107027" cy="140400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59445" b="20000"/>
            <a:stretch/>
          </p:blipFill>
          <p:spPr>
            <a:xfrm>
              <a:off x="-2" y="317500"/>
              <a:ext cx="9107027" cy="1404000"/>
            </a:xfrm>
            <a:prstGeom prst="rect">
              <a:avLst/>
            </a:prstGeom>
          </p:spPr>
        </p:pic>
        <p:grpSp>
          <p:nvGrpSpPr>
            <p:cNvPr id="13" name="Group 12"/>
            <p:cNvGrpSpPr/>
            <p:nvPr userDrawn="1"/>
          </p:nvGrpSpPr>
          <p:grpSpPr>
            <a:xfrm>
              <a:off x="3377" y="317500"/>
              <a:ext cx="2541703" cy="1404000"/>
              <a:chOff x="3377" y="317500"/>
              <a:chExt cx="2541703" cy="1404000"/>
            </a:xfrm>
          </p:grpSpPr>
          <p:sp>
            <p:nvSpPr>
              <p:cNvPr id="10" name="Trapezoid 9"/>
              <p:cNvSpPr/>
              <p:nvPr userDrawn="1"/>
            </p:nvSpPr>
            <p:spPr>
              <a:xfrm rot="10800000">
                <a:off x="78740" y="319654"/>
                <a:ext cx="2466340" cy="1400400"/>
              </a:xfrm>
              <a:prstGeom prst="trapezoid">
                <a:avLst>
                  <a:gd name="adj" fmla="val 77492"/>
                </a:avLst>
              </a:prstGeom>
              <a:solidFill>
                <a:schemeClr val="tx1">
                  <a:lumMod val="65000"/>
                  <a:lumOff val="3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1" name="Rectangle 10"/>
              <p:cNvSpPr/>
              <p:nvPr userDrawn="1"/>
            </p:nvSpPr>
            <p:spPr>
              <a:xfrm>
                <a:off x="3377" y="317500"/>
                <a:ext cx="1195822" cy="140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sp>
        <p:nvSpPr>
          <p:cNvPr id="2" name="Title 1"/>
          <p:cNvSpPr>
            <a:spLocks noGrp="1"/>
          </p:cNvSpPr>
          <p:nvPr>
            <p:ph type="title"/>
          </p:nvPr>
        </p:nvSpPr>
        <p:spPr>
          <a:xfrm>
            <a:off x="581192" y="499708"/>
            <a:ext cx="7989752" cy="1083329"/>
          </a:xfrm>
        </p:spPr>
        <p:txBody>
          <a:bodyPr>
            <a:normAutofit/>
          </a:bodyPr>
          <a:lstStyle>
            <a:lvl1pPr>
              <a:defRPr sz="2900"/>
            </a:lvl1pPr>
          </a:lstStyle>
          <a:p>
            <a:r>
              <a:rPr lang="en-US" dirty="0"/>
              <a:t>Click to edit Master title style</a:t>
            </a:r>
          </a:p>
        </p:txBody>
      </p:sp>
      <p:sp>
        <p:nvSpPr>
          <p:cNvPr id="3" name="Content Placeholder 2"/>
          <p:cNvSpPr>
            <a:spLocks noGrp="1"/>
          </p:cNvSpPr>
          <p:nvPr>
            <p:ph idx="1"/>
          </p:nvPr>
        </p:nvSpPr>
        <p:spPr>
          <a:xfrm>
            <a:off x="581192" y="2228003"/>
            <a:ext cx="7989752" cy="3630795"/>
          </a:xfrm>
        </p:spPr>
        <p:txBody>
          <a:bodyPr/>
          <a:lstStyle>
            <a:lvl1pPr>
              <a:buClr>
                <a:schemeClr val="tx2"/>
              </a:buClr>
              <a:defRPr sz="2200"/>
            </a:lvl1pPr>
            <a:lvl2pPr>
              <a:buClr>
                <a:schemeClr val="tx2"/>
              </a:buClr>
              <a:defRPr sz="2000"/>
            </a:lvl2pPr>
            <a:lvl3pPr>
              <a:buClr>
                <a:schemeClr val="tx2"/>
              </a:buClr>
              <a:defRPr sz="1800"/>
            </a:lvl3pPr>
            <a:lvl4pPr>
              <a:buClr>
                <a:schemeClr val="tx2"/>
              </a:buClr>
              <a:defRPr sz="1600"/>
            </a:lvl4pPr>
            <a:lvl5pPr>
              <a:buClr>
                <a:schemeClr val="tx2"/>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a:xfrm>
            <a:off x="195958" y="6272329"/>
            <a:ext cx="770468" cy="365125"/>
          </a:xfrm>
        </p:spPr>
        <p:txBody>
          <a:bodyPr/>
          <a:lstStyle>
            <a:lvl1pPr>
              <a:defRPr>
                <a:solidFill>
                  <a:schemeClr val="tx1">
                    <a:lumMod val="85000"/>
                    <a:lumOff val="15000"/>
                  </a:schemeClr>
                </a:solidFill>
              </a:defRPr>
            </a:lvl1pPr>
          </a:lstStyle>
          <a:p>
            <a:fld id="{D57F1E4F-1CFF-5643-939E-217C01CDF565}" type="slidenum">
              <a:rPr lang="en-US" smtClean="0"/>
              <a:pPr/>
              <a:t>‹#›</a:t>
            </a:fld>
            <a:endParaRPr lang="en-US" dirty="0"/>
          </a:p>
        </p:txBody>
      </p:sp>
      <p:pic>
        <p:nvPicPr>
          <p:cNvPr id="16" name="Picture 15">
            <a:extLst>
              <a:ext uri="{FF2B5EF4-FFF2-40B4-BE49-F238E27FC236}">
                <a16:creationId xmlns:a16="http://schemas.microsoft.com/office/drawing/2014/main" id="{6EFBB5C3-1E66-475E-9793-B72E9479D009}"/>
              </a:ext>
            </a:extLst>
          </p:cNvPr>
          <p:cNvPicPr>
            <a:picLocks noChangeAspect="1"/>
          </p:cNvPicPr>
          <p:nvPr userDrawn="1"/>
        </p:nvPicPr>
        <p:blipFill>
          <a:blip r:embed="rId3"/>
          <a:stretch>
            <a:fillRect/>
          </a:stretch>
        </p:blipFill>
        <p:spPr>
          <a:xfrm>
            <a:off x="7127190" y="6300699"/>
            <a:ext cx="1739896" cy="396294"/>
          </a:xfrm>
          <a:prstGeom prst="rect">
            <a:avLst/>
          </a:prstGeom>
        </p:spPr>
      </p:pic>
    </p:spTree>
    <p:extLst>
      <p:ext uri="{BB962C8B-B14F-4D97-AF65-F5344CB8AC3E}">
        <p14:creationId xmlns:p14="http://schemas.microsoft.com/office/powerpoint/2010/main" val="7547125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1/25/2024</a:t>
            </a:fld>
            <a:endParaRPr lang="en-US" dirty="0"/>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02753318"/>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systemico.ca/quality-and-risk-management/enterprise-risk-management-erm/risk-assessmen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7.svg"/><Relationship Id="rId4" Type="http://schemas.openxmlformats.org/officeDocument/2006/relationships/diagramData" Target="../diagrams/data1.xml"/><Relationship Id="rId9"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www.ultimatekilimanjaro.com/acclimatization.htm" TargetMode="External"/><Relationship Id="rId3" Type="http://schemas.openxmlformats.org/officeDocument/2006/relationships/hyperlink" Target="http://www.kilimanjaroguides.com/choosing-kilimanjaro-guides-price" TargetMode="External"/><Relationship Id="rId7" Type="http://schemas.openxmlformats.org/officeDocument/2006/relationships/hyperlink" Target="http://www.ultimatekilimanjaro.com/preparation.htm#gearlis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www.peakplanet.com/climb-information/trekking-conditions/" TargetMode="External"/><Relationship Id="rId5" Type="http://schemas.openxmlformats.org/officeDocument/2006/relationships/hyperlink" Target="http://kilimanjaroexpeditions.com/rates.aspx" TargetMode="External"/><Relationship Id="rId10" Type="http://schemas.openxmlformats.org/officeDocument/2006/relationships/image" Target="../media/image3.png"/><Relationship Id="rId4" Type="http://schemas.openxmlformats.org/officeDocument/2006/relationships/hyperlink" Target="http://www.peakplanet.com/dates-prices/group-climbs-2014/" TargetMode="External"/><Relationship Id="rId9" Type="http://schemas.openxmlformats.org/officeDocument/2006/relationships/hyperlink" Target="https://www.htrends.com/trends-detail-sid-80661.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cloudacademy.com/blog/cloud-migration-benefits-risks/" TargetMode="External"/><Relationship Id="rId2" Type="http://schemas.openxmlformats.org/officeDocument/2006/relationships/hyperlink" Target="http://www.pmnetwork-digital.com/pmnetworkopen/201307?pg=58#pg58"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Module 4 </a:t>
            </a:r>
          </a:p>
        </p:txBody>
      </p:sp>
      <p:sp>
        <p:nvSpPr>
          <p:cNvPr id="3" name="Subtitle 2"/>
          <p:cNvSpPr>
            <a:spLocks noGrp="1"/>
          </p:cNvSpPr>
          <p:nvPr>
            <p:ph type="subTitle" idx="1"/>
          </p:nvPr>
        </p:nvSpPr>
        <p:spPr/>
        <p:txBody>
          <a:bodyPr>
            <a:normAutofit/>
          </a:bodyPr>
          <a:lstStyle/>
          <a:p>
            <a:r>
              <a:rPr lang="en-CA" dirty="0" err="1"/>
              <a:t>Mgmt</a:t>
            </a:r>
            <a:r>
              <a:rPr lang="en-CA" dirty="0"/>
              <a:t> 6062 - Project Risk and Quality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004" y="5693665"/>
            <a:ext cx="1331599" cy="941862"/>
          </a:xfrm>
          <a:prstGeom prst="rect">
            <a:avLst/>
          </a:prstGeom>
        </p:spPr>
      </p:pic>
      <p:sp>
        <p:nvSpPr>
          <p:cNvPr id="5" name="TextBox 4"/>
          <p:cNvSpPr txBox="1"/>
          <p:nvPr/>
        </p:nvSpPr>
        <p:spPr>
          <a:xfrm>
            <a:off x="464014" y="4240725"/>
            <a:ext cx="2779776" cy="1077218"/>
          </a:xfrm>
          <a:prstGeom prst="rect">
            <a:avLst/>
          </a:prstGeom>
          <a:noFill/>
        </p:spPr>
        <p:txBody>
          <a:bodyPr wrap="square" rtlCol="0">
            <a:spAutoFit/>
          </a:bodyPr>
          <a:lstStyle/>
          <a:p>
            <a:r>
              <a:rPr lang="en-CA" sz="1600" dirty="0">
                <a:solidFill>
                  <a:srgbClr val="FFFF00"/>
                </a:solidFill>
              </a:rPr>
              <a:t>There are </a:t>
            </a:r>
            <a:r>
              <a:rPr lang="en-CA" sz="1600" b="1" u="sng" dirty="0">
                <a:solidFill>
                  <a:srgbClr val="FFFF00"/>
                </a:solidFill>
              </a:rPr>
              <a:t>slide notes </a:t>
            </a:r>
            <a:r>
              <a:rPr lang="en-CA" sz="1600" dirty="0">
                <a:solidFill>
                  <a:srgbClr val="FFFF00"/>
                </a:solidFill>
              </a:rPr>
              <a:t>in this PowerPoint, make sure your notes pane is visible below the slide pane</a:t>
            </a:r>
          </a:p>
        </p:txBody>
      </p:sp>
    </p:spTree>
    <p:extLst>
      <p:ext uri="{BB962C8B-B14F-4D97-AF65-F5344CB8AC3E}">
        <p14:creationId xmlns:p14="http://schemas.microsoft.com/office/powerpoint/2010/main" val="4265687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How to determine </a:t>
            </a:r>
            <a:br>
              <a:rPr lang="en-CA" dirty="0"/>
            </a:br>
            <a:r>
              <a:rPr lang="en-CA" dirty="0"/>
              <a:t>probability and impact</a:t>
            </a:r>
          </a:p>
        </p:txBody>
      </p:sp>
      <p:sp>
        <p:nvSpPr>
          <p:cNvPr id="3" name="Content Placeholder 2"/>
          <p:cNvSpPr>
            <a:spLocks noGrp="1"/>
          </p:cNvSpPr>
          <p:nvPr>
            <p:ph idx="1"/>
          </p:nvPr>
        </p:nvSpPr>
        <p:spPr>
          <a:xfrm>
            <a:off x="581192" y="2228004"/>
            <a:ext cx="8159396" cy="3437690"/>
          </a:xfrm>
        </p:spPr>
        <p:txBody>
          <a:bodyPr>
            <a:normAutofit/>
          </a:bodyPr>
          <a:lstStyle/>
          <a:p>
            <a:r>
              <a:rPr lang="en-CA" dirty="0"/>
              <a:t>Option 1:  Ask five people familiar with the project and/or risk and ask them for their probability and impact rating.  Discard the highest and lowest and average the three values remaining.</a:t>
            </a:r>
          </a:p>
          <a:p>
            <a:pPr marL="324000" lvl="1" indent="0">
              <a:buNone/>
            </a:pPr>
            <a:endParaRPr lang="en-CA" dirty="0"/>
          </a:p>
          <a:p>
            <a:r>
              <a:rPr lang="en-CA" dirty="0"/>
              <a:t>Option 2: Have all risks entered into a spreadsheet and have each person working on the project (within reason) provide their assessment of impact and probability.  Total the probabilities and impact for each risk and calculate the mean.</a:t>
            </a:r>
          </a:p>
          <a:p>
            <a:endParaRPr lang="en-CA" dirty="0"/>
          </a:p>
        </p:txBody>
      </p:sp>
    </p:spTree>
    <p:extLst>
      <p:ext uri="{BB962C8B-B14F-4D97-AF65-F5344CB8AC3E}">
        <p14:creationId xmlns:p14="http://schemas.microsoft.com/office/powerpoint/2010/main" val="270488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How to determine </a:t>
            </a:r>
            <a:br>
              <a:rPr lang="en-CA" dirty="0"/>
            </a:br>
            <a:r>
              <a:rPr lang="en-CA" dirty="0"/>
              <a:t>probability and impact</a:t>
            </a:r>
          </a:p>
        </p:txBody>
      </p:sp>
      <p:sp>
        <p:nvSpPr>
          <p:cNvPr id="3" name="Content Placeholder 2"/>
          <p:cNvSpPr>
            <a:spLocks noGrp="1"/>
          </p:cNvSpPr>
          <p:nvPr>
            <p:ph idx="1"/>
          </p:nvPr>
        </p:nvSpPr>
        <p:spPr>
          <a:xfrm>
            <a:off x="581193" y="1721224"/>
            <a:ext cx="4627302" cy="4975411"/>
          </a:xfrm>
        </p:spPr>
        <p:txBody>
          <a:bodyPr>
            <a:normAutofit fontScale="92500"/>
          </a:bodyPr>
          <a:lstStyle/>
          <a:p>
            <a:pPr marL="0" indent="0">
              <a:buNone/>
            </a:pPr>
            <a:r>
              <a:rPr lang="en-CA" dirty="0"/>
              <a:t>Option 3: </a:t>
            </a:r>
          </a:p>
          <a:p>
            <a:r>
              <a:rPr lang="en-CA" dirty="0"/>
              <a:t>Create a large chart on white board or paper.  </a:t>
            </a:r>
          </a:p>
          <a:p>
            <a:r>
              <a:rPr lang="en-CA" dirty="0"/>
              <a:t>Individuals or small groups agree on location of risks in appropriate place on chart. Each sticky note is marked with the probability and impact determined. They place the notes on the chart.</a:t>
            </a:r>
          </a:p>
          <a:p>
            <a:r>
              <a:rPr lang="en-CA" dirty="0"/>
              <a:t>As </a:t>
            </a:r>
            <a:r>
              <a:rPr lang="en-CA"/>
              <a:t>a group: </a:t>
            </a:r>
            <a:endParaRPr lang="en-CA" dirty="0"/>
          </a:p>
          <a:p>
            <a:pPr lvl="1">
              <a:buFont typeface="Arial" panose="020B0604020202020204" pitchFamily="34" charset="0"/>
              <a:buChar char="•"/>
            </a:pPr>
            <a:r>
              <a:rPr lang="en-CA" dirty="0"/>
              <a:t>Discuss the risks marked and make adjustments.</a:t>
            </a:r>
          </a:p>
          <a:p>
            <a:pPr lvl="1">
              <a:buFont typeface="Arial" panose="020B0604020202020204" pitchFamily="34" charset="0"/>
              <a:buChar char="•"/>
            </a:pPr>
            <a:r>
              <a:rPr lang="en-CA" dirty="0"/>
              <a:t>Determine if any risks need additional information and eliminate risks that are no longer considered valid risks.</a:t>
            </a:r>
          </a:p>
        </p:txBody>
      </p:sp>
      <p:pic>
        <p:nvPicPr>
          <p:cNvPr id="5" name="Picture 4"/>
          <p:cNvPicPr>
            <a:picLocks noChangeAspect="1"/>
          </p:cNvPicPr>
          <p:nvPr/>
        </p:nvPicPr>
        <p:blipFill>
          <a:blip r:embed="rId2"/>
          <a:stretch>
            <a:fillRect/>
          </a:stretch>
        </p:blipFill>
        <p:spPr>
          <a:xfrm>
            <a:off x="5218443" y="2303930"/>
            <a:ext cx="3862802" cy="3228134"/>
          </a:xfrm>
          <a:prstGeom prst="rect">
            <a:avLst/>
          </a:prstGeom>
        </p:spPr>
      </p:pic>
      <p:pic>
        <p:nvPicPr>
          <p:cNvPr id="10" name="Picture 9"/>
          <p:cNvPicPr>
            <a:picLocks noChangeAspect="1"/>
          </p:cNvPicPr>
          <p:nvPr/>
        </p:nvPicPr>
        <p:blipFill>
          <a:blip r:embed="rId3"/>
          <a:stretch>
            <a:fillRect/>
          </a:stretch>
        </p:blipFill>
        <p:spPr>
          <a:xfrm>
            <a:off x="6002487" y="2560320"/>
            <a:ext cx="391207" cy="377190"/>
          </a:xfrm>
          <a:prstGeom prst="rect">
            <a:avLst/>
          </a:prstGeom>
        </p:spPr>
      </p:pic>
      <p:pic>
        <p:nvPicPr>
          <p:cNvPr id="12" name="Picture 11"/>
          <p:cNvPicPr>
            <a:picLocks noChangeAspect="1"/>
          </p:cNvPicPr>
          <p:nvPr/>
        </p:nvPicPr>
        <p:blipFill>
          <a:blip r:embed="rId3"/>
          <a:stretch>
            <a:fillRect/>
          </a:stretch>
        </p:blipFill>
        <p:spPr>
          <a:xfrm>
            <a:off x="6002487" y="4046192"/>
            <a:ext cx="391207" cy="377190"/>
          </a:xfrm>
          <a:prstGeom prst="rect">
            <a:avLst/>
          </a:prstGeom>
        </p:spPr>
      </p:pic>
      <p:pic>
        <p:nvPicPr>
          <p:cNvPr id="13" name="Picture 12"/>
          <p:cNvPicPr>
            <a:picLocks noChangeAspect="1"/>
          </p:cNvPicPr>
          <p:nvPr/>
        </p:nvPicPr>
        <p:blipFill>
          <a:blip r:embed="rId3"/>
          <a:stretch>
            <a:fillRect/>
          </a:stretch>
        </p:blipFill>
        <p:spPr>
          <a:xfrm>
            <a:off x="6595232" y="3729402"/>
            <a:ext cx="391207" cy="377190"/>
          </a:xfrm>
          <a:prstGeom prst="rect">
            <a:avLst/>
          </a:prstGeom>
        </p:spPr>
      </p:pic>
      <p:pic>
        <p:nvPicPr>
          <p:cNvPr id="14" name="Picture 13"/>
          <p:cNvPicPr>
            <a:picLocks noChangeAspect="1"/>
          </p:cNvPicPr>
          <p:nvPr/>
        </p:nvPicPr>
        <p:blipFill>
          <a:blip r:embed="rId3"/>
          <a:stretch>
            <a:fillRect/>
          </a:stretch>
        </p:blipFill>
        <p:spPr>
          <a:xfrm>
            <a:off x="7579186" y="4385282"/>
            <a:ext cx="391207" cy="377190"/>
          </a:xfrm>
          <a:prstGeom prst="rect">
            <a:avLst/>
          </a:prstGeom>
        </p:spPr>
      </p:pic>
      <p:pic>
        <p:nvPicPr>
          <p:cNvPr id="15" name="Picture 14"/>
          <p:cNvPicPr>
            <a:picLocks noChangeAspect="1"/>
          </p:cNvPicPr>
          <p:nvPr/>
        </p:nvPicPr>
        <p:blipFill>
          <a:blip r:embed="rId3"/>
          <a:stretch>
            <a:fillRect/>
          </a:stretch>
        </p:blipFill>
        <p:spPr>
          <a:xfrm>
            <a:off x="8182579" y="2640330"/>
            <a:ext cx="391207" cy="377190"/>
          </a:xfrm>
          <a:prstGeom prst="rect">
            <a:avLst/>
          </a:prstGeom>
        </p:spPr>
      </p:pic>
    </p:spTree>
    <p:extLst>
      <p:ext uri="{BB962C8B-B14F-4D97-AF65-F5344CB8AC3E}">
        <p14:creationId xmlns:p14="http://schemas.microsoft.com/office/powerpoint/2010/main" val="435499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D1F3B-C453-4CF4-877C-15BEEED8AF77}"/>
              </a:ext>
            </a:extLst>
          </p:cNvPr>
          <p:cNvSpPr>
            <a:spLocks noGrp="1"/>
          </p:cNvSpPr>
          <p:nvPr>
            <p:ph type="title"/>
          </p:nvPr>
        </p:nvSpPr>
        <p:spPr/>
        <p:txBody>
          <a:bodyPr/>
          <a:lstStyle/>
          <a:p>
            <a:r>
              <a:rPr lang="en-CA" b="1" u="sng" dirty="0"/>
              <a:t>Let’s use option 3</a:t>
            </a:r>
            <a:r>
              <a:rPr lang="en-CA" b="1" dirty="0"/>
              <a:t> </a:t>
            </a:r>
            <a:r>
              <a:rPr lang="en-CA" dirty="0"/>
              <a:t>for the Kilimanjaro expedition</a:t>
            </a:r>
          </a:p>
        </p:txBody>
      </p:sp>
      <p:sp>
        <p:nvSpPr>
          <p:cNvPr id="3" name="Content Placeholder 2">
            <a:extLst>
              <a:ext uri="{FF2B5EF4-FFF2-40B4-BE49-F238E27FC236}">
                <a16:creationId xmlns:a16="http://schemas.microsoft.com/office/drawing/2014/main" id="{AD98C005-9489-4EE4-8130-D4291FA9F5C3}"/>
              </a:ext>
            </a:extLst>
          </p:cNvPr>
          <p:cNvSpPr>
            <a:spLocks noGrp="1"/>
          </p:cNvSpPr>
          <p:nvPr>
            <p:ph idx="1"/>
          </p:nvPr>
        </p:nvSpPr>
        <p:spPr>
          <a:xfrm>
            <a:off x="400593" y="2086217"/>
            <a:ext cx="4741817" cy="4601965"/>
          </a:xfrm>
        </p:spPr>
        <p:txBody>
          <a:bodyPr anchor="t">
            <a:normAutofit/>
          </a:bodyPr>
          <a:lstStyle/>
          <a:p>
            <a:r>
              <a:rPr lang="en-US" dirty="0"/>
              <a:t>Using post-it notes, or slips of paper, and place each threat and opportunity on a paper grid, based on your assessment of probability and impact.  Alternatively you can use the Simple Probability Impact Matrix.xlsx found in FOL.</a:t>
            </a:r>
          </a:p>
          <a:p>
            <a:r>
              <a:rPr lang="en-US" dirty="0"/>
              <a:t>But…first….how are you </a:t>
            </a:r>
            <a:r>
              <a:rPr lang="en-US" u="sng" dirty="0"/>
              <a:t>defining</a:t>
            </a:r>
            <a:r>
              <a:rPr lang="en-US" dirty="0"/>
              <a:t> probability and impact scales?</a:t>
            </a:r>
          </a:p>
          <a:p>
            <a:r>
              <a:rPr lang="en-US" dirty="0"/>
              <a:t>When all notes are in place, review each risk to determine if adjustments are required.</a:t>
            </a:r>
          </a:p>
          <a:p>
            <a:endParaRPr lang="en-CA" dirty="0"/>
          </a:p>
        </p:txBody>
      </p:sp>
      <p:pic>
        <p:nvPicPr>
          <p:cNvPr id="4" name="Picture 3">
            <a:extLst>
              <a:ext uri="{FF2B5EF4-FFF2-40B4-BE49-F238E27FC236}">
                <a16:creationId xmlns:a16="http://schemas.microsoft.com/office/drawing/2014/main" id="{F8389271-851C-43CA-B5C8-3B11E1794320}"/>
              </a:ext>
            </a:extLst>
          </p:cNvPr>
          <p:cNvPicPr>
            <a:picLocks noChangeAspect="1"/>
          </p:cNvPicPr>
          <p:nvPr/>
        </p:nvPicPr>
        <p:blipFill>
          <a:blip r:embed="rId2"/>
          <a:stretch>
            <a:fillRect/>
          </a:stretch>
        </p:blipFill>
        <p:spPr>
          <a:xfrm>
            <a:off x="5329645" y="1939163"/>
            <a:ext cx="3492137" cy="2918370"/>
          </a:xfrm>
          <a:prstGeom prst="rect">
            <a:avLst/>
          </a:prstGeom>
        </p:spPr>
      </p:pic>
      <p:sp>
        <p:nvSpPr>
          <p:cNvPr id="5" name="Rectangle 4">
            <a:extLst>
              <a:ext uri="{FF2B5EF4-FFF2-40B4-BE49-F238E27FC236}">
                <a16:creationId xmlns:a16="http://schemas.microsoft.com/office/drawing/2014/main" id="{79BE3B1E-C628-41E2-ABFC-78A267E40CAB}"/>
              </a:ext>
            </a:extLst>
          </p:cNvPr>
          <p:cNvSpPr/>
          <p:nvPr/>
        </p:nvSpPr>
        <p:spPr>
          <a:xfrm>
            <a:off x="6949440" y="6069874"/>
            <a:ext cx="2081349" cy="714103"/>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26" name="Picture 2">
            <a:extLst>
              <a:ext uri="{FF2B5EF4-FFF2-40B4-BE49-F238E27FC236}">
                <a16:creationId xmlns:a16="http://schemas.microsoft.com/office/drawing/2014/main" id="{F052E2CC-3817-48F2-A871-9A3A5ADFCB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010" t="4624" r="13472" b="5020"/>
          <a:stretch/>
        </p:blipFill>
        <p:spPr bwMode="auto">
          <a:xfrm>
            <a:off x="6305006" y="4896440"/>
            <a:ext cx="1872343" cy="18022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7DCA031-D261-40AB-B34F-CA090CDB9ECC}"/>
              </a:ext>
            </a:extLst>
          </p:cNvPr>
          <p:cNvSpPr txBox="1"/>
          <p:nvPr/>
        </p:nvSpPr>
        <p:spPr>
          <a:xfrm rot="21066458">
            <a:off x="6609810" y="5419988"/>
            <a:ext cx="1332411" cy="723275"/>
          </a:xfrm>
          <a:prstGeom prst="rect">
            <a:avLst/>
          </a:prstGeom>
          <a:noFill/>
        </p:spPr>
        <p:txBody>
          <a:bodyPr wrap="square" rtlCol="0">
            <a:spAutoFit/>
          </a:bodyPr>
          <a:lstStyle/>
          <a:p>
            <a:pPr algn="ctr">
              <a:spcAft>
                <a:spcPts val="600"/>
              </a:spcAft>
            </a:pPr>
            <a:r>
              <a:rPr lang="en-CA" dirty="0"/>
              <a:t>Risk ___</a:t>
            </a:r>
          </a:p>
          <a:p>
            <a:pPr algn="ctr"/>
            <a:r>
              <a:rPr lang="en-CA" dirty="0"/>
              <a:t>P=__  I=__</a:t>
            </a:r>
          </a:p>
        </p:txBody>
      </p:sp>
    </p:spTree>
    <p:extLst>
      <p:ext uri="{BB962C8B-B14F-4D97-AF65-F5344CB8AC3E}">
        <p14:creationId xmlns:p14="http://schemas.microsoft.com/office/powerpoint/2010/main" val="1264919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DABF0-32AE-4EAB-A3E1-528B16233FB9}"/>
              </a:ext>
            </a:extLst>
          </p:cNvPr>
          <p:cNvSpPr>
            <a:spLocks noGrp="1"/>
          </p:cNvSpPr>
          <p:nvPr>
            <p:ph type="title"/>
          </p:nvPr>
        </p:nvSpPr>
        <p:spPr>
          <a:xfrm>
            <a:off x="152400" y="118193"/>
            <a:ext cx="8991600" cy="697595"/>
          </a:xfrm>
        </p:spPr>
        <p:txBody>
          <a:bodyPr/>
          <a:lstStyle/>
          <a:p>
            <a:r>
              <a:rPr lang="en-CA" dirty="0"/>
              <a:t>Kilimanjaro - Defining impact and probability</a:t>
            </a:r>
          </a:p>
        </p:txBody>
      </p:sp>
      <p:sp>
        <p:nvSpPr>
          <p:cNvPr id="3" name="Content Placeholder 2">
            <a:extLst>
              <a:ext uri="{FF2B5EF4-FFF2-40B4-BE49-F238E27FC236}">
                <a16:creationId xmlns:a16="http://schemas.microsoft.com/office/drawing/2014/main" id="{63179167-3505-446D-8155-EAD8B6605301}"/>
              </a:ext>
            </a:extLst>
          </p:cNvPr>
          <p:cNvSpPr>
            <a:spLocks noGrp="1"/>
          </p:cNvSpPr>
          <p:nvPr>
            <p:ph idx="1"/>
          </p:nvPr>
        </p:nvSpPr>
        <p:spPr>
          <a:xfrm>
            <a:off x="1047358" y="2228003"/>
            <a:ext cx="7989752" cy="3630795"/>
          </a:xfrm>
        </p:spPr>
        <p:txBody>
          <a:bodyPr/>
          <a:lstStyle/>
          <a:p>
            <a:endParaRPr lang="en-CA"/>
          </a:p>
        </p:txBody>
      </p:sp>
      <p:pic>
        <p:nvPicPr>
          <p:cNvPr id="5" name="Picture 4">
            <a:extLst>
              <a:ext uri="{FF2B5EF4-FFF2-40B4-BE49-F238E27FC236}">
                <a16:creationId xmlns:a16="http://schemas.microsoft.com/office/drawing/2014/main" id="{207BA2C7-8D8A-4709-8973-D1326734799A}"/>
              </a:ext>
            </a:extLst>
          </p:cNvPr>
          <p:cNvPicPr>
            <a:picLocks noChangeAspect="1"/>
          </p:cNvPicPr>
          <p:nvPr/>
        </p:nvPicPr>
        <p:blipFill>
          <a:blip r:embed="rId3"/>
          <a:stretch>
            <a:fillRect/>
          </a:stretch>
        </p:blipFill>
        <p:spPr>
          <a:xfrm>
            <a:off x="985573" y="815788"/>
            <a:ext cx="7917381" cy="2996113"/>
          </a:xfrm>
          <a:prstGeom prst="rect">
            <a:avLst/>
          </a:prstGeom>
        </p:spPr>
      </p:pic>
      <p:pic>
        <p:nvPicPr>
          <p:cNvPr id="7" name="Picture 6">
            <a:extLst>
              <a:ext uri="{FF2B5EF4-FFF2-40B4-BE49-F238E27FC236}">
                <a16:creationId xmlns:a16="http://schemas.microsoft.com/office/drawing/2014/main" id="{B38774C6-02F8-4BF4-9553-8C5D267AFFD3}"/>
              </a:ext>
            </a:extLst>
          </p:cNvPr>
          <p:cNvPicPr>
            <a:picLocks noChangeAspect="1"/>
          </p:cNvPicPr>
          <p:nvPr/>
        </p:nvPicPr>
        <p:blipFill>
          <a:blip r:embed="rId4"/>
          <a:stretch>
            <a:fillRect/>
          </a:stretch>
        </p:blipFill>
        <p:spPr>
          <a:xfrm>
            <a:off x="985573" y="3851752"/>
            <a:ext cx="7917381" cy="2888055"/>
          </a:xfrm>
          <a:prstGeom prst="rect">
            <a:avLst/>
          </a:prstGeom>
        </p:spPr>
      </p:pic>
      <p:sp>
        <p:nvSpPr>
          <p:cNvPr id="8" name="Rectangle: Rounded Corners 7">
            <a:extLst>
              <a:ext uri="{FF2B5EF4-FFF2-40B4-BE49-F238E27FC236}">
                <a16:creationId xmlns:a16="http://schemas.microsoft.com/office/drawing/2014/main" id="{124C5D06-B095-496D-B7C4-8B0A48F38DCA}"/>
              </a:ext>
            </a:extLst>
          </p:cNvPr>
          <p:cNvSpPr/>
          <p:nvPr/>
        </p:nvSpPr>
        <p:spPr>
          <a:xfrm>
            <a:off x="824752" y="1900518"/>
            <a:ext cx="8292353" cy="995082"/>
          </a:xfrm>
          <a:prstGeom prst="round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Rounded Corners 8">
            <a:extLst>
              <a:ext uri="{FF2B5EF4-FFF2-40B4-BE49-F238E27FC236}">
                <a16:creationId xmlns:a16="http://schemas.microsoft.com/office/drawing/2014/main" id="{1F725FE4-FE99-46C7-830D-BC57232C0D85}"/>
              </a:ext>
            </a:extLst>
          </p:cNvPr>
          <p:cNvSpPr/>
          <p:nvPr/>
        </p:nvSpPr>
        <p:spPr>
          <a:xfrm>
            <a:off x="838199" y="4903567"/>
            <a:ext cx="8292353" cy="995082"/>
          </a:xfrm>
          <a:prstGeom prst="round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24503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7EDCC19-A332-4519-9C10-B7395D839CEF}"/>
              </a:ext>
            </a:extLst>
          </p:cNvPr>
          <p:cNvSpPr/>
          <p:nvPr/>
        </p:nvSpPr>
        <p:spPr>
          <a:xfrm>
            <a:off x="0" y="80682"/>
            <a:ext cx="1604682" cy="1918447"/>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064A058B-D114-4F7D-9863-F9662CE42626}"/>
              </a:ext>
            </a:extLst>
          </p:cNvPr>
          <p:cNvPicPr>
            <a:picLocks noChangeAspect="1"/>
          </p:cNvPicPr>
          <p:nvPr/>
        </p:nvPicPr>
        <p:blipFill>
          <a:blip r:embed="rId3"/>
          <a:stretch>
            <a:fillRect/>
          </a:stretch>
        </p:blipFill>
        <p:spPr>
          <a:xfrm>
            <a:off x="1136859" y="94734"/>
            <a:ext cx="8007141" cy="6691548"/>
          </a:xfrm>
          <a:prstGeom prst="rect">
            <a:avLst/>
          </a:prstGeom>
        </p:spPr>
      </p:pic>
      <p:sp>
        <p:nvSpPr>
          <p:cNvPr id="7" name="TextBox 6">
            <a:extLst>
              <a:ext uri="{FF2B5EF4-FFF2-40B4-BE49-F238E27FC236}">
                <a16:creationId xmlns:a16="http://schemas.microsoft.com/office/drawing/2014/main" id="{AA61C1F9-5CED-43ED-ACC6-3D019B405791}"/>
              </a:ext>
            </a:extLst>
          </p:cNvPr>
          <p:cNvSpPr txBox="1"/>
          <p:nvPr/>
        </p:nvSpPr>
        <p:spPr>
          <a:xfrm>
            <a:off x="164188" y="5764306"/>
            <a:ext cx="1604682" cy="646331"/>
          </a:xfrm>
          <a:prstGeom prst="rect">
            <a:avLst/>
          </a:prstGeom>
          <a:solidFill>
            <a:schemeClr val="bg1"/>
          </a:solidFill>
        </p:spPr>
        <p:txBody>
          <a:bodyPr wrap="square" rtlCol="0">
            <a:spAutoFit/>
          </a:bodyPr>
          <a:lstStyle/>
          <a:p>
            <a:r>
              <a:rPr lang="en-CA" dirty="0"/>
              <a:t>Risk (T): Wild animal attack</a:t>
            </a:r>
          </a:p>
        </p:txBody>
      </p:sp>
      <p:sp>
        <p:nvSpPr>
          <p:cNvPr id="2" name="TextBox 1">
            <a:extLst>
              <a:ext uri="{FF2B5EF4-FFF2-40B4-BE49-F238E27FC236}">
                <a16:creationId xmlns:a16="http://schemas.microsoft.com/office/drawing/2014/main" id="{D66029A2-7E0B-40E4-8049-C485BEBB660C}"/>
              </a:ext>
            </a:extLst>
          </p:cNvPr>
          <p:cNvSpPr txBox="1"/>
          <p:nvPr/>
        </p:nvSpPr>
        <p:spPr>
          <a:xfrm>
            <a:off x="80682" y="6410637"/>
            <a:ext cx="6158753" cy="646331"/>
          </a:xfrm>
          <a:prstGeom prst="rect">
            <a:avLst/>
          </a:prstGeom>
          <a:noFill/>
        </p:spPr>
        <p:txBody>
          <a:bodyPr wrap="square" rtlCol="0">
            <a:spAutoFit/>
          </a:bodyPr>
          <a:lstStyle/>
          <a:p>
            <a:r>
              <a:rPr lang="en-CA" dirty="0"/>
              <a:t>https://www.true.travel/what-animals-live-on-kilimanjaro/</a:t>
            </a:r>
          </a:p>
          <a:p>
            <a:endParaRPr lang="en-CA" dirty="0"/>
          </a:p>
        </p:txBody>
      </p:sp>
    </p:spTree>
    <p:extLst>
      <p:ext uri="{BB962C8B-B14F-4D97-AF65-F5344CB8AC3E}">
        <p14:creationId xmlns:p14="http://schemas.microsoft.com/office/powerpoint/2010/main" val="3625517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7EDCC19-A332-4519-9C10-B7395D839CEF}"/>
              </a:ext>
            </a:extLst>
          </p:cNvPr>
          <p:cNvSpPr/>
          <p:nvPr/>
        </p:nvSpPr>
        <p:spPr>
          <a:xfrm>
            <a:off x="0" y="80682"/>
            <a:ext cx="1604682" cy="1918447"/>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064A058B-D114-4F7D-9863-F9662CE42626}"/>
              </a:ext>
            </a:extLst>
          </p:cNvPr>
          <p:cNvPicPr>
            <a:picLocks noChangeAspect="1"/>
          </p:cNvPicPr>
          <p:nvPr/>
        </p:nvPicPr>
        <p:blipFill>
          <a:blip r:embed="rId2"/>
          <a:stretch>
            <a:fillRect/>
          </a:stretch>
        </p:blipFill>
        <p:spPr>
          <a:xfrm>
            <a:off x="1136859" y="94734"/>
            <a:ext cx="8007141" cy="6691548"/>
          </a:xfrm>
          <a:prstGeom prst="rect">
            <a:avLst/>
          </a:prstGeom>
        </p:spPr>
      </p:pic>
      <p:sp>
        <p:nvSpPr>
          <p:cNvPr id="7" name="TextBox 6">
            <a:extLst>
              <a:ext uri="{FF2B5EF4-FFF2-40B4-BE49-F238E27FC236}">
                <a16:creationId xmlns:a16="http://schemas.microsoft.com/office/drawing/2014/main" id="{AA61C1F9-5CED-43ED-ACC6-3D019B405791}"/>
              </a:ext>
            </a:extLst>
          </p:cNvPr>
          <p:cNvSpPr txBox="1"/>
          <p:nvPr/>
        </p:nvSpPr>
        <p:spPr>
          <a:xfrm>
            <a:off x="80682" y="5764306"/>
            <a:ext cx="1604682" cy="923330"/>
          </a:xfrm>
          <a:prstGeom prst="rect">
            <a:avLst/>
          </a:prstGeom>
          <a:solidFill>
            <a:schemeClr val="bg1"/>
          </a:solidFill>
        </p:spPr>
        <p:txBody>
          <a:bodyPr wrap="square" rtlCol="0">
            <a:spAutoFit/>
          </a:bodyPr>
          <a:lstStyle/>
          <a:p>
            <a:r>
              <a:rPr lang="en-CA" dirty="0"/>
              <a:t>Risk (T): Loss of satellite communication</a:t>
            </a:r>
          </a:p>
        </p:txBody>
      </p:sp>
    </p:spTree>
    <p:extLst>
      <p:ext uri="{BB962C8B-B14F-4D97-AF65-F5344CB8AC3E}">
        <p14:creationId xmlns:p14="http://schemas.microsoft.com/office/powerpoint/2010/main" val="2019924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B9AB-FC85-4E52-9C37-E05AC6A0C233}"/>
              </a:ext>
            </a:extLst>
          </p:cNvPr>
          <p:cNvSpPr>
            <a:spLocks noGrp="1"/>
          </p:cNvSpPr>
          <p:nvPr>
            <p:ph type="title"/>
          </p:nvPr>
        </p:nvSpPr>
        <p:spPr/>
        <p:txBody>
          <a:bodyPr/>
          <a:lstStyle/>
          <a:p>
            <a:r>
              <a:rPr lang="en-CA" dirty="0"/>
              <a:t>Update the risk register for the Kilimanjaro expedition</a:t>
            </a:r>
          </a:p>
        </p:txBody>
      </p:sp>
      <p:sp>
        <p:nvSpPr>
          <p:cNvPr id="3" name="Content Placeholder 2">
            <a:extLst>
              <a:ext uri="{FF2B5EF4-FFF2-40B4-BE49-F238E27FC236}">
                <a16:creationId xmlns:a16="http://schemas.microsoft.com/office/drawing/2014/main" id="{1470BBB1-58BB-4F99-AD29-2A0B6DE5BB6E}"/>
              </a:ext>
            </a:extLst>
          </p:cNvPr>
          <p:cNvSpPr>
            <a:spLocks noGrp="1"/>
          </p:cNvSpPr>
          <p:nvPr>
            <p:ph idx="1"/>
          </p:nvPr>
        </p:nvSpPr>
        <p:spPr>
          <a:xfrm>
            <a:off x="581192" y="2228003"/>
            <a:ext cx="7989752" cy="2595009"/>
          </a:xfrm>
        </p:spPr>
        <p:txBody>
          <a:bodyPr>
            <a:normAutofit/>
          </a:bodyPr>
          <a:lstStyle/>
          <a:p>
            <a:r>
              <a:rPr lang="en-US" sz="2400" dirty="0"/>
              <a:t>Risks should already be identified and entered in </a:t>
            </a:r>
            <a:r>
              <a:rPr lang="en-US" sz="2400" i="1" dirty="0"/>
              <a:t>cause-risk-effect format </a:t>
            </a:r>
            <a:r>
              <a:rPr lang="en-US" sz="2400" dirty="0"/>
              <a:t>into the Risk Register.xls found in FOL (previous module).</a:t>
            </a:r>
          </a:p>
          <a:p>
            <a:r>
              <a:rPr lang="en-US" sz="2400" dirty="0"/>
              <a:t>Add qualitative probability and impact ratings.</a:t>
            </a:r>
          </a:p>
          <a:p>
            <a:endParaRPr lang="en-US" sz="2400" b="1" dirty="0"/>
          </a:p>
        </p:txBody>
      </p:sp>
    </p:spTree>
    <p:extLst>
      <p:ext uri="{BB962C8B-B14F-4D97-AF65-F5344CB8AC3E}">
        <p14:creationId xmlns:p14="http://schemas.microsoft.com/office/powerpoint/2010/main" val="941422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9D29-9025-4FCD-9672-AEDA9E755FF5}"/>
              </a:ext>
            </a:extLst>
          </p:cNvPr>
          <p:cNvSpPr>
            <a:spLocks noGrp="1"/>
          </p:cNvSpPr>
          <p:nvPr>
            <p:ph type="title"/>
          </p:nvPr>
        </p:nvSpPr>
        <p:spPr/>
        <p:txBody>
          <a:bodyPr/>
          <a:lstStyle/>
          <a:p>
            <a:r>
              <a:rPr lang="en-CA" dirty="0"/>
              <a:t>risk ranking within a project</a:t>
            </a:r>
          </a:p>
        </p:txBody>
      </p:sp>
      <p:sp>
        <p:nvSpPr>
          <p:cNvPr id="3" name="Content Placeholder 2">
            <a:extLst>
              <a:ext uri="{FF2B5EF4-FFF2-40B4-BE49-F238E27FC236}">
                <a16:creationId xmlns:a16="http://schemas.microsoft.com/office/drawing/2014/main" id="{955C9CAA-E212-4279-B315-E827587FF51D}"/>
              </a:ext>
            </a:extLst>
          </p:cNvPr>
          <p:cNvSpPr>
            <a:spLocks noGrp="1"/>
          </p:cNvSpPr>
          <p:nvPr>
            <p:ph idx="1"/>
          </p:nvPr>
        </p:nvSpPr>
        <p:spPr>
          <a:xfrm>
            <a:off x="581192" y="2017059"/>
            <a:ext cx="8440888" cy="3155577"/>
          </a:xfrm>
        </p:spPr>
        <p:txBody>
          <a:bodyPr>
            <a:normAutofit lnSpcReduction="10000"/>
          </a:bodyPr>
          <a:lstStyle/>
          <a:p>
            <a:pPr marL="0" indent="0">
              <a:buNone/>
            </a:pPr>
            <a:r>
              <a:rPr lang="en-US" dirty="0"/>
              <a:t>Not all risks move forward from </a:t>
            </a:r>
            <a:r>
              <a:rPr lang="en-US" u="sng" dirty="0"/>
              <a:t>qual</a:t>
            </a:r>
            <a:r>
              <a:rPr lang="en-US" dirty="0"/>
              <a:t>itative to </a:t>
            </a:r>
            <a:r>
              <a:rPr lang="en-US" u="sng" dirty="0"/>
              <a:t>quant</a:t>
            </a:r>
            <a:r>
              <a:rPr lang="en-US" dirty="0"/>
              <a:t>itative analysis.</a:t>
            </a:r>
          </a:p>
          <a:p>
            <a:r>
              <a:rPr lang="en-US" dirty="0"/>
              <a:t>Calculate risk score for each activity (multiply probability times impact)</a:t>
            </a:r>
          </a:p>
          <a:p>
            <a:r>
              <a:rPr lang="en-US" dirty="0"/>
              <a:t>Rank the risks based on risk score.</a:t>
            </a:r>
          </a:p>
          <a:p>
            <a:r>
              <a:rPr lang="en-US" dirty="0"/>
              <a:t>Risks move forward (for quantitative analysis) if:</a:t>
            </a:r>
          </a:p>
          <a:p>
            <a:pPr lvl="1"/>
            <a:r>
              <a:rPr lang="en-US" dirty="0"/>
              <a:t>Option 1: Any risks with a risk score of certain number (determined in your risk management plan) move forward.  If more or less risk adverse, use a lower or higher risk score.</a:t>
            </a:r>
          </a:p>
        </p:txBody>
      </p:sp>
    </p:spTree>
    <p:extLst>
      <p:ext uri="{BB962C8B-B14F-4D97-AF65-F5344CB8AC3E}">
        <p14:creationId xmlns:p14="http://schemas.microsoft.com/office/powerpoint/2010/main" val="3207405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9D29-9025-4FCD-9672-AEDA9E755FF5}"/>
              </a:ext>
            </a:extLst>
          </p:cNvPr>
          <p:cNvSpPr>
            <a:spLocks noGrp="1"/>
          </p:cNvSpPr>
          <p:nvPr>
            <p:ph type="title"/>
          </p:nvPr>
        </p:nvSpPr>
        <p:spPr/>
        <p:txBody>
          <a:bodyPr/>
          <a:lstStyle/>
          <a:p>
            <a:r>
              <a:rPr lang="en-CA" dirty="0"/>
              <a:t>risk ranking within a project</a:t>
            </a:r>
          </a:p>
        </p:txBody>
      </p:sp>
      <p:sp>
        <p:nvSpPr>
          <p:cNvPr id="3" name="Content Placeholder 2">
            <a:extLst>
              <a:ext uri="{FF2B5EF4-FFF2-40B4-BE49-F238E27FC236}">
                <a16:creationId xmlns:a16="http://schemas.microsoft.com/office/drawing/2014/main" id="{955C9CAA-E212-4279-B315-E827587FF51D}"/>
              </a:ext>
            </a:extLst>
          </p:cNvPr>
          <p:cNvSpPr>
            <a:spLocks noGrp="1"/>
          </p:cNvSpPr>
          <p:nvPr>
            <p:ph idx="1"/>
          </p:nvPr>
        </p:nvSpPr>
        <p:spPr>
          <a:xfrm>
            <a:off x="134471" y="1757082"/>
            <a:ext cx="8887609" cy="4601210"/>
          </a:xfrm>
        </p:spPr>
        <p:txBody>
          <a:bodyPr>
            <a:normAutofit fontScale="92500"/>
          </a:bodyPr>
          <a:lstStyle/>
          <a:p>
            <a:pPr marL="0" indent="0">
              <a:buNone/>
            </a:pPr>
            <a:r>
              <a:rPr lang="en-US" dirty="0"/>
              <a:t>…continued….</a:t>
            </a:r>
          </a:p>
          <a:p>
            <a:r>
              <a:rPr lang="en-US" dirty="0"/>
              <a:t>Risks move forward (for quantitative analysis) if:</a:t>
            </a:r>
          </a:p>
          <a:p>
            <a:pPr lvl="1"/>
            <a:r>
              <a:rPr lang="en-US" dirty="0"/>
              <a:t>Option 2: Create a probability and impact matrix for all projects in your organization.  Risks within a predetermined range move forward, those in middle area may move forward or are just documented.  For examples, see the figure at the top of the page (ignore the lower figure at): </a:t>
            </a:r>
            <a:r>
              <a:rPr lang="en-US" dirty="0">
                <a:hlinkClick r:id="rId2"/>
              </a:rPr>
              <a:t>http://www.systemico.ca/quality-and-risk-management/enterprise-risk-management-erm/risk-assessment/ </a:t>
            </a:r>
            <a:endParaRPr lang="en-US" dirty="0"/>
          </a:p>
          <a:p>
            <a:pPr lvl="1"/>
            <a:endParaRPr lang="en-US" dirty="0"/>
          </a:p>
          <a:p>
            <a:pPr lvl="1"/>
            <a:endParaRPr lang="en-US" dirty="0"/>
          </a:p>
          <a:p>
            <a:pPr lvl="1"/>
            <a:endParaRPr lang="en-US" dirty="0"/>
          </a:p>
          <a:p>
            <a:pPr lvl="1"/>
            <a:endParaRPr lang="en-US" dirty="0"/>
          </a:p>
          <a:p>
            <a:pPr lvl="1"/>
            <a:r>
              <a:rPr lang="en-US" dirty="0"/>
              <a:t>Option 3: Use PMBOK, Probability and Impact Matrix (next slide) </a:t>
            </a:r>
            <a:endParaRPr lang="en-CA" dirty="0"/>
          </a:p>
        </p:txBody>
      </p:sp>
      <p:pic>
        <p:nvPicPr>
          <p:cNvPr id="5" name="Picture 4">
            <a:extLst>
              <a:ext uri="{FF2B5EF4-FFF2-40B4-BE49-F238E27FC236}">
                <a16:creationId xmlns:a16="http://schemas.microsoft.com/office/drawing/2014/main" id="{8E05AA59-7D81-4EC9-AA60-9351DB127A69}"/>
              </a:ext>
            </a:extLst>
          </p:cNvPr>
          <p:cNvPicPr>
            <a:picLocks noChangeAspect="1"/>
          </p:cNvPicPr>
          <p:nvPr/>
        </p:nvPicPr>
        <p:blipFill>
          <a:blip r:embed="rId3"/>
          <a:stretch>
            <a:fillRect/>
          </a:stretch>
        </p:blipFill>
        <p:spPr>
          <a:xfrm>
            <a:off x="2348752" y="4336190"/>
            <a:ext cx="5109883" cy="1463668"/>
          </a:xfrm>
          <a:prstGeom prst="rect">
            <a:avLst/>
          </a:prstGeom>
        </p:spPr>
      </p:pic>
    </p:spTree>
    <p:extLst>
      <p:ext uri="{BB962C8B-B14F-4D97-AF65-F5344CB8AC3E}">
        <p14:creationId xmlns:p14="http://schemas.microsoft.com/office/powerpoint/2010/main" val="2904086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Pmbok</a:t>
            </a:r>
            <a:r>
              <a:rPr lang="en-CA" dirty="0"/>
              <a:t>: probability and impact matrix</a:t>
            </a:r>
            <a:br>
              <a:rPr lang="en-CA" dirty="0"/>
            </a:br>
            <a:endParaRPr lang="en-CA" dirty="0"/>
          </a:p>
        </p:txBody>
      </p:sp>
      <p:grpSp>
        <p:nvGrpSpPr>
          <p:cNvPr id="15" name="Group 14">
            <a:extLst>
              <a:ext uri="{FF2B5EF4-FFF2-40B4-BE49-F238E27FC236}">
                <a16:creationId xmlns:a16="http://schemas.microsoft.com/office/drawing/2014/main" id="{E2B48BF1-1366-4A36-A4CD-34B9E8CA2B37}"/>
              </a:ext>
            </a:extLst>
          </p:cNvPr>
          <p:cNvGrpSpPr/>
          <p:nvPr/>
        </p:nvGrpSpPr>
        <p:grpSpPr>
          <a:xfrm>
            <a:off x="970748" y="1785257"/>
            <a:ext cx="6884383" cy="4486236"/>
            <a:chOff x="143434" y="1945935"/>
            <a:chExt cx="6938681" cy="4560690"/>
          </a:xfrm>
        </p:grpSpPr>
        <p:pic>
          <p:nvPicPr>
            <p:cNvPr id="4" name="Picture 3"/>
            <p:cNvPicPr>
              <a:picLocks noChangeAspect="1"/>
            </p:cNvPicPr>
            <p:nvPr/>
          </p:nvPicPr>
          <p:blipFill>
            <a:blip r:embed="rId2"/>
            <a:stretch>
              <a:fillRect/>
            </a:stretch>
          </p:blipFill>
          <p:spPr>
            <a:xfrm>
              <a:off x="143434" y="1945935"/>
              <a:ext cx="6938681" cy="4560690"/>
            </a:xfrm>
            <a:prstGeom prst="rect">
              <a:avLst/>
            </a:prstGeom>
          </p:spPr>
        </p:pic>
        <p:sp>
          <p:nvSpPr>
            <p:cNvPr id="5" name="Rectangle 4">
              <a:extLst>
                <a:ext uri="{FF2B5EF4-FFF2-40B4-BE49-F238E27FC236}">
                  <a16:creationId xmlns:a16="http://schemas.microsoft.com/office/drawing/2014/main" id="{5D3F04E0-F2C6-46CE-90CD-D6F456165B23}"/>
                </a:ext>
              </a:extLst>
            </p:cNvPr>
            <p:cNvSpPr/>
            <p:nvPr/>
          </p:nvSpPr>
          <p:spPr>
            <a:xfrm>
              <a:off x="2132414" y="2432654"/>
              <a:ext cx="3845201" cy="272519"/>
            </a:xfrm>
            <a:prstGeom prst="rect">
              <a:avLst/>
            </a:prstGeom>
            <a:noFill/>
            <a:ln w="412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 name="Action Button: Information 2">
            <a:hlinkClick r:id="" action="ppaction://noaction" highlightClick="1"/>
          </p:cNvPr>
          <p:cNvSpPr/>
          <p:nvPr/>
        </p:nvSpPr>
        <p:spPr>
          <a:xfrm>
            <a:off x="114977" y="5919874"/>
            <a:ext cx="2347783" cy="876836"/>
          </a:xfrm>
          <a:prstGeom prst="actionButtonInformation">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CA" dirty="0">
                <a:solidFill>
                  <a:srgbClr val="FFFF00"/>
                </a:solidFill>
              </a:rPr>
              <a:t>Probability and Impact, Qualitative vs Quantitative</a:t>
            </a:r>
          </a:p>
        </p:txBody>
      </p:sp>
    </p:spTree>
    <p:extLst>
      <p:ext uri="{BB962C8B-B14F-4D97-AF65-F5344CB8AC3E}">
        <p14:creationId xmlns:p14="http://schemas.microsoft.com/office/powerpoint/2010/main" val="1869770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Module</a:t>
            </a:r>
            <a:br>
              <a:rPr lang="en-CA" dirty="0"/>
            </a:br>
            <a:r>
              <a:rPr lang="en-CA" dirty="0"/>
              <a:t>agenda</a:t>
            </a:r>
          </a:p>
        </p:txBody>
      </p:sp>
      <p:sp>
        <p:nvSpPr>
          <p:cNvPr id="3" name="Content Placeholder 2"/>
          <p:cNvSpPr>
            <a:spLocks noGrp="1"/>
          </p:cNvSpPr>
          <p:nvPr>
            <p:ph idx="1"/>
          </p:nvPr>
        </p:nvSpPr>
        <p:spPr>
          <a:xfrm>
            <a:off x="581192" y="2228004"/>
            <a:ext cx="7989752" cy="1238678"/>
          </a:xfrm>
        </p:spPr>
        <p:txBody>
          <a:bodyPr/>
          <a:lstStyle/>
          <a:p>
            <a:pPr marL="0" indent="0">
              <a:buNone/>
            </a:pPr>
            <a:r>
              <a:rPr lang="en-CA" u="sng" dirty="0"/>
              <a:t>Qual</a:t>
            </a:r>
            <a:r>
              <a:rPr lang="en-CA" dirty="0"/>
              <a:t>itative </a:t>
            </a:r>
          </a:p>
          <a:p>
            <a:pPr marL="0" indent="0">
              <a:buNone/>
            </a:pPr>
            <a:r>
              <a:rPr lang="en-CA" dirty="0"/>
              <a:t>Risk Analysis</a:t>
            </a:r>
          </a:p>
          <a:p>
            <a:endParaRPr lang="en-C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911" y="0"/>
            <a:ext cx="6851203" cy="6858000"/>
          </a:xfrm>
          <a:prstGeom prst="rect">
            <a:avLst/>
          </a:prstGeom>
        </p:spPr>
      </p:pic>
      <p:sp>
        <p:nvSpPr>
          <p:cNvPr id="5" name="Rectangle 4"/>
          <p:cNvSpPr/>
          <p:nvPr/>
        </p:nvSpPr>
        <p:spPr>
          <a:xfrm>
            <a:off x="5797899" y="499708"/>
            <a:ext cx="1688123" cy="3087554"/>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496947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25B82-BEAF-4095-81AA-F5147AC6DE60}"/>
              </a:ext>
            </a:extLst>
          </p:cNvPr>
          <p:cNvSpPr>
            <a:spLocks noGrp="1"/>
          </p:cNvSpPr>
          <p:nvPr>
            <p:ph type="title"/>
          </p:nvPr>
        </p:nvSpPr>
        <p:spPr/>
        <p:txBody>
          <a:bodyPr/>
          <a:lstStyle/>
          <a:p>
            <a:r>
              <a:rPr lang="en-CA" u="sng" dirty="0"/>
              <a:t>Project</a:t>
            </a:r>
            <a:r>
              <a:rPr lang="en-CA" dirty="0"/>
              <a:t> risk score and risk threshold</a:t>
            </a:r>
          </a:p>
        </p:txBody>
      </p:sp>
      <p:sp>
        <p:nvSpPr>
          <p:cNvPr id="3" name="Content Placeholder 2">
            <a:extLst>
              <a:ext uri="{FF2B5EF4-FFF2-40B4-BE49-F238E27FC236}">
                <a16:creationId xmlns:a16="http://schemas.microsoft.com/office/drawing/2014/main" id="{9A47EA54-DDD4-4F59-AA58-C1749DBF0A94}"/>
              </a:ext>
            </a:extLst>
          </p:cNvPr>
          <p:cNvSpPr>
            <a:spLocks noGrp="1"/>
          </p:cNvSpPr>
          <p:nvPr>
            <p:ph idx="1"/>
          </p:nvPr>
        </p:nvSpPr>
        <p:spPr>
          <a:xfrm>
            <a:off x="581192" y="2055223"/>
            <a:ext cx="5846502" cy="4303069"/>
          </a:xfrm>
        </p:spPr>
        <p:txBody>
          <a:bodyPr>
            <a:normAutofit fontScale="77500" lnSpcReduction="20000"/>
          </a:bodyPr>
          <a:lstStyle/>
          <a:p>
            <a:pPr marL="0" indent="0">
              <a:buNone/>
            </a:pPr>
            <a:r>
              <a:rPr lang="en-US" sz="2700" dirty="0"/>
              <a:t>Project Risk Score</a:t>
            </a:r>
          </a:p>
          <a:p>
            <a:r>
              <a:rPr lang="en-US" sz="2700" dirty="0"/>
              <a:t>Add the risk score for the individual risks on the project and then divide that sum by the number of risks.  Consider only “significant” risks.</a:t>
            </a:r>
          </a:p>
          <a:p>
            <a:r>
              <a:rPr lang="en-US" sz="2700" dirty="0"/>
              <a:t>The risk score for the project should be lower after risk response planning.</a:t>
            </a:r>
          </a:p>
          <a:p>
            <a:endParaRPr lang="en-US" sz="2700" dirty="0"/>
          </a:p>
          <a:p>
            <a:pPr marL="0" indent="0">
              <a:buNone/>
            </a:pPr>
            <a:r>
              <a:rPr lang="en-US" sz="2700" dirty="0"/>
              <a:t>Project Risk Threshold</a:t>
            </a:r>
          </a:p>
          <a:p>
            <a:r>
              <a:rPr lang="en-US" sz="2700" dirty="0"/>
              <a:t>The total amount of risk acceptable on the project and usually takes the form of maximum project risk score. </a:t>
            </a:r>
          </a:p>
          <a:p>
            <a:r>
              <a:rPr lang="en-US" sz="2700" dirty="0"/>
              <a:t>Who sets risk threshold?</a:t>
            </a:r>
          </a:p>
          <a:p>
            <a:endParaRPr lang="en-CA" dirty="0"/>
          </a:p>
        </p:txBody>
      </p:sp>
      <p:sp>
        <p:nvSpPr>
          <p:cNvPr id="4" name="TextBox 3">
            <a:extLst>
              <a:ext uri="{FF2B5EF4-FFF2-40B4-BE49-F238E27FC236}">
                <a16:creationId xmlns:a16="http://schemas.microsoft.com/office/drawing/2014/main" id="{67116C2C-73BD-4D76-850E-CC5828775396}"/>
              </a:ext>
            </a:extLst>
          </p:cNvPr>
          <p:cNvSpPr txBox="1"/>
          <p:nvPr/>
        </p:nvSpPr>
        <p:spPr>
          <a:xfrm>
            <a:off x="7010404" y="3681548"/>
            <a:ext cx="1889754" cy="923330"/>
          </a:xfrm>
          <a:prstGeom prst="rect">
            <a:avLst/>
          </a:prstGeom>
          <a:noFill/>
        </p:spPr>
        <p:txBody>
          <a:bodyPr wrap="square" rtlCol="0">
            <a:spAutoFit/>
          </a:bodyPr>
          <a:lstStyle/>
          <a:p>
            <a:pPr algn="ctr"/>
            <a:r>
              <a:rPr lang="en-CA" i="1" dirty="0"/>
              <a:t>Both values help to make </a:t>
            </a:r>
            <a:r>
              <a:rPr lang="en-US" i="1" dirty="0"/>
              <a:t>Go/No-Go decisions</a:t>
            </a:r>
            <a:r>
              <a:rPr lang="en-CA" i="1" dirty="0"/>
              <a:t> </a:t>
            </a:r>
          </a:p>
        </p:txBody>
      </p:sp>
      <p:cxnSp>
        <p:nvCxnSpPr>
          <p:cNvPr id="6" name="Straight Connector 5">
            <a:extLst>
              <a:ext uri="{FF2B5EF4-FFF2-40B4-BE49-F238E27FC236}">
                <a16:creationId xmlns:a16="http://schemas.microsoft.com/office/drawing/2014/main" id="{37105030-9FC0-447D-BEF4-6563CEF55BBE}"/>
              </a:ext>
            </a:extLst>
          </p:cNvPr>
          <p:cNvCxnSpPr/>
          <p:nvPr/>
        </p:nvCxnSpPr>
        <p:spPr>
          <a:xfrm>
            <a:off x="7010404" y="1968138"/>
            <a:ext cx="0" cy="412786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2124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99BD9-3029-4193-91C9-ED6B29E4D168}"/>
              </a:ext>
            </a:extLst>
          </p:cNvPr>
          <p:cNvSpPr>
            <a:spLocks noGrp="1"/>
          </p:cNvSpPr>
          <p:nvPr>
            <p:ph type="title"/>
          </p:nvPr>
        </p:nvSpPr>
        <p:spPr/>
        <p:txBody>
          <a:bodyPr/>
          <a:lstStyle/>
          <a:p>
            <a:r>
              <a:rPr lang="en-CA" dirty="0"/>
              <a:t>Risk ranking</a:t>
            </a:r>
          </a:p>
        </p:txBody>
      </p:sp>
      <p:sp>
        <p:nvSpPr>
          <p:cNvPr id="5" name="Rectangle 4">
            <a:extLst>
              <a:ext uri="{FF2B5EF4-FFF2-40B4-BE49-F238E27FC236}">
                <a16:creationId xmlns:a16="http://schemas.microsoft.com/office/drawing/2014/main" id="{57F387A5-2C12-4033-BBE4-DAAB397D6728}"/>
              </a:ext>
            </a:extLst>
          </p:cNvPr>
          <p:cNvSpPr/>
          <p:nvPr/>
        </p:nvSpPr>
        <p:spPr>
          <a:xfrm>
            <a:off x="6949440" y="6069874"/>
            <a:ext cx="2081349" cy="714103"/>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4" name="Content Placeholder 5">
            <a:extLst>
              <a:ext uri="{FF2B5EF4-FFF2-40B4-BE49-F238E27FC236}">
                <a16:creationId xmlns:a16="http://schemas.microsoft.com/office/drawing/2014/main" id="{89730188-B260-4FFF-A143-1B49B518DA65}"/>
              </a:ext>
            </a:extLst>
          </p:cNvPr>
          <p:cNvGraphicFramePr>
            <a:graphicFrameLocks noGrp="1"/>
          </p:cNvGraphicFramePr>
          <p:nvPr>
            <p:ph idx="1"/>
            <p:extLst>
              <p:ext uri="{D42A27DB-BD31-4B8C-83A1-F6EECF244321}">
                <p14:modId xmlns:p14="http://schemas.microsoft.com/office/powerpoint/2010/main" val="2719855621"/>
              </p:ext>
            </p:extLst>
          </p:nvPr>
        </p:nvGraphicFramePr>
        <p:xfrm>
          <a:off x="644434" y="1929719"/>
          <a:ext cx="7926510" cy="4714296"/>
        </p:xfrm>
        <a:graphic>
          <a:graphicData uri="http://schemas.openxmlformats.org/drawingml/2006/table">
            <a:tbl>
              <a:tblPr firstRow="1" bandRow="1">
                <a:tableStyleId>{5C22544A-7EE6-4342-B048-85BDC9FD1C3A}</a:tableStyleId>
              </a:tblPr>
              <a:tblGrid>
                <a:gridCol w="1584710">
                  <a:extLst>
                    <a:ext uri="{9D8B030D-6E8A-4147-A177-3AD203B41FA5}">
                      <a16:colId xmlns:a16="http://schemas.microsoft.com/office/drawing/2014/main" val="20000"/>
                    </a:ext>
                  </a:extLst>
                </a:gridCol>
                <a:gridCol w="1585450">
                  <a:extLst>
                    <a:ext uri="{9D8B030D-6E8A-4147-A177-3AD203B41FA5}">
                      <a16:colId xmlns:a16="http://schemas.microsoft.com/office/drawing/2014/main" val="20001"/>
                    </a:ext>
                  </a:extLst>
                </a:gridCol>
                <a:gridCol w="1585450">
                  <a:extLst>
                    <a:ext uri="{9D8B030D-6E8A-4147-A177-3AD203B41FA5}">
                      <a16:colId xmlns:a16="http://schemas.microsoft.com/office/drawing/2014/main" val="20002"/>
                    </a:ext>
                  </a:extLst>
                </a:gridCol>
                <a:gridCol w="1585450">
                  <a:extLst>
                    <a:ext uri="{9D8B030D-6E8A-4147-A177-3AD203B41FA5}">
                      <a16:colId xmlns:a16="http://schemas.microsoft.com/office/drawing/2014/main" val="20003"/>
                    </a:ext>
                  </a:extLst>
                </a:gridCol>
                <a:gridCol w="1585450">
                  <a:extLst>
                    <a:ext uri="{9D8B030D-6E8A-4147-A177-3AD203B41FA5}">
                      <a16:colId xmlns:a16="http://schemas.microsoft.com/office/drawing/2014/main" val="20004"/>
                    </a:ext>
                  </a:extLst>
                </a:gridCol>
              </a:tblGrid>
              <a:tr h="562785">
                <a:tc>
                  <a:txBody>
                    <a:bodyPr/>
                    <a:lstStyle/>
                    <a:p>
                      <a:pPr algn="ctr"/>
                      <a:r>
                        <a:rPr lang="en-US" sz="1400" dirty="0"/>
                        <a:t>Risk Name</a:t>
                      </a:r>
                    </a:p>
                  </a:txBody>
                  <a:tcPr>
                    <a:solidFill>
                      <a:schemeClr val="tx1">
                        <a:lumMod val="75000"/>
                        <a:lumOff val="25000"/>
                      </a:schemeClr>
                    </a:solidFill>
                  </a:tcPr>
                </a:tc>
                <a:tc>
                  <a:txBody>
                    <a:bodyPr/>
                    <a:lstStyle/>
                    <a:p>
                      <a:pPr algn="ctr"/>
                      <a:r>
                        <a:rPr lang="en-US" sz="1400" dirty="0"/>
                        <a:t>Probability</a:t>
                      </a:r>
                    </a:p>
                    <a:p>
                      <a:pPr algn="ctr"/>
                      <a:r>
                        <a:rPr lang="en-US" sz="1400" dirty="0"/>
                        <a:t>(1-10)</a:t>
                      </a:r>
                    </a:p>
                  </a:txBody>
                  <a:tcPr>
                    <a:solidFill>
                      <a:schemeClr val="tx1">
                        <a:lumMod val="75000"/>
                        <a:lumOff val="25000"/>
                      </a:schemeClr>
                    </a:solidFill>
                  </a:tcPr>
                </a:tc>
                <a:tc>
                  <a:txBody>
                    <a:bodyPr/>
                    <a:lstStyle/>
                    <a:p>
                      <a:pPr algn="ctr"/>
                      <a:r>
                        <a:rPr lang="en-US" sz="1400" dirty="0"/>
                        <a:t>Impact</a:t>
                      </a:r>
                    </a:p>
                    <a:p>
                      <a:pPr algn="ctr"/>
                      <a:r>
                        <a:rPr lang="en-US" sz="1400" dirty="0"/>
                        <a:t>(1-10)</a:t>
                      </a:r>
                    </a:p>
                  </a:txBody>
                  <a:tcPr>
                    <a:solidFill>
                      <a:schemeClr val="tx1">
                        <a:lumMod val="75000"/>
                        <a:lumOff val="25000"/>
                      </a:schemeClr>
                    </a:solidFill>
                  </a:tcPr>
                </a:tc>
                <a:tc>
                  <a:txBody>
                    <a:bodyPr/>
                    <a:lstStyle/>
                    <a:p>
                      <a:pPr algn="ctr"/>
                      <a:r>
                        <a:rPr lang="en-US" sz="1400" dirty="0"/>
                        <a:t>Risk Score </a:t>
                      </a:r>
                    </a:p>
                    <a:p>
                      <a:pPr algn="ctr"/>
                      <a:r>
                        <a:rPr lang="en-US" sz="1400" dirty="0"/>
                        <a:t>(P x I)</a:t>
                      </a:r>
                    </a:p>
                  </a:txBody>
                  <a:tcPr>
                    <a:solidFill>
                      <a:schemeClr val="tx1">
                        <a:lumMod val="75000"/>
                        <a:lumOff val="25000"/>
                      </a:schemeClr>
                    </a:solidFill>
                  </a:tcPr>
                </a:tc>
                <a:tc>
                  <a:txBody>
                    <a:bodyPr/>
                    <a:lstStyle/>
                    <a:p>
                      <a:pPr algn="ctr"/>
                      <a:r>
                        <a:rPr lang="en-US" sz="1400" dirty="0"/>
                        <a:t>Risk Ranking</a:t>
                      </a:r>
                      <a:r>
                        <a:rPr lang="en-US" sz="1400" baseline="0" dirty="0"/>
                        <a:t> </a:t>
                      </a:r>
                      <a:r>
                        <a:rPr lang="en-US" sz="1400" dirty="0"/>
                        <a:t>within the Project?</a:t>
                      </a:r>
                    </a:p>
                  </a:txBody>
                  <a:tcPr>
                    <a:solidFill>
                      <a:schemeClr val="tx1">
                        <a:lumMod val="75000"/>
                        <a:lumOff val="25000"/>
                      </a:schemeClr>
                    </a:solidFill>
                  </a:tcPr>
                </a:tc>
                <a:extLst>
                  <a:ext uri="{0D108BD9-81ED-4DB2-BD59-A6C34878D82A}">
                    <a16:rowId xmlns:a16="http://schemas.microsoft.com/office/drawing/2014/main" val="10000"/>
                  </a:ext>
                </a:extLst>
              </a:tr>
              <a:tr h="321592">
                <a:tc>
                  <a:txBody>
                    <a:bodyPr/>
                    <a:lstStyle/>
                    <a:p>
                      <a:pPr algn="ctr"/>
                      <a:r>
                        <a:rPr lang="en-US" sz="1400" dirty="0"/>
                        <a:t>A</a:t>
                      </a:r>
                    </a:p>
                  </a:txBody>
                  <a:tcPr/>
                </a:tc>
                <a:tc>
                  <a:txBody>
                    <a:bodyPr/>
                    <a:lstStyle/>
                    <a:p>
                      <a:pPr algn="ctr"/>
                      <a:r>
                        <a:rPr lang="en-US" sz="1400" dirty="0"/>
                        <a:t>8</a:t>
                      </a:r>
                    </a:p>
                  </a:txBody>
                  <a:tcPr/>
                </a:tc>
                <a:tc>
                  <a:txBody>
                    <a:bodyPr/>
                    <a:lstStyle/>
                    <a:p>
                      <a:pPr algn="ctr"/>
                      <a:r>
                        <a:rPr lang="en-US" sz="1400" dirty="0"/>
                        <a:t>7</a:t>
                      </a:r>
                    </a:p>
                  </a:txBody>
                  <a:tcPr/>
                </a:tc>
                <a:tc>
                  <a:txBody>
                    <a:bodyPr/>
                    <a:lstStyle/>
                    <a:p>
                      <a:endParaRPr lang="en-US" sz="1400" dirty="0"/>
                    </a:p>
                  </a:txBody>
                  <a:tcPr/>
                </a:tc>
                <a:tc>
                  <a:txBody>
                    <a:bodyPr/>
                    <a:lstStyle/>
                    <a:p>
                      <a:endParaRPr lang="en-US" sz="1400"/>
                    </a:p>
                  </a:txBody>
                  <a:tcPr/>
                </a:tc>
                <a:extLst>
                  <a:ext uri="{0D108BD9-81ED-4DB2-BD59-A6C34878D82A}">
                    <a16:rowId xmlns:a16="http://schemas.microsoft.com/office/drawing/2014/main" val="10001"/>
                  </a:ext>
                </a:extLst>
              </a:tr>
              <a:tr h="321592">
                <a:tc>
                  <a:txBody>
                    <a:bodyPr/>
                    <a:lstStyle/>
                    <a:p>
                      <a:pPr algn="ctr"/>
                      <a:r>
                        <a:rPr lang="en-US" sz="1400" dirty="0"/>
                        <a:t>B</a:t>
                      </a:r>
                    </a:p>
                  </a:txBody>
                  <a:tcPr/>
                </a:tc>
                <a:tc>
                  <a:txBody>
                    <a:bodyPr/>
                    <a:lstStyle/>
                    <a:p>
                      <a:pPr algn="ctr"/>
                      <a:r>
                        <a:rPr lang="en-US" sz="1400" dirty="0"/>
                        <a:t>6</a:t>
                      </a:r>
                    </a:p>
                  </a:txBody>
                  <a:tcPr/>
                </a:tc>
                <a:tc>
                  <a:txBody>
                    <a:bodyPr/>
                    <a:lstStyle/>
                    <a:p>
                      <a:pPr algn="ctr"/>
                      <a:r>
                        <a:rPr lang="en-US" sz="1400" dirty="0"/>
                        <a:t>5</a:t>
                      </a:r>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10002"/>
                  </a:ext>
                </a:extLst>
              </a:tr>
              <a:tr h="321592">
                <a:tc>
                  <a:txBody>
                    <a:bodyPr/>
                    <a:lstStyle/>
                    <a:p>
                      <a:pPr algn="ctr"/>
                      <a:r>
                        <a:rPr lang="en-US" sz="1400" dirty="0"/>
                        <a:t>C</a:t>
                      </a:r>
                    </a:p>
                  </a:txBody>
                  <a:tcPr/>
                </a:tc>
                <a:tc>
                  <a:txBody>
                    <a:bodyPr/>
                    <a:lstStyle/>
                    <a:p>
                      <a:pPr algn="ctr"/>
                      <a:r>
                        <a:rPr lang="en-US" sz="1400" dirty="0"/>
                        <a:t>5</a:t>
                      </a:r>
                    </a:p>
                  </a:txBody>
                  <a:tcPr/>
                </a:tc>
                <a:tc>
                  <a:txBody>
                    <a:bodyPr/>
                    <a:lstStyle/>
                    <a:p>
                      <a:pPr algn="ctr"/>
                      <a:r>
                        <a:rPr lang="en-US" sz="1400" dirty="0"/>
                        <a:t>8</a:t>
                      </a:r>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10003"/>
                  </a:ext>
                </a:extLst>
              </a:tr>
              <a:tr h="321592">
                <a:tc>
                  <a:txBody>
                    <a:bodyPr/>
                    <a:lstStyle/>
                    <a:p>
                      <a:pPr algn="ctr"/>
                      <a:r>
                        <a:rPr lang="en-US" sz="1400" dirty="0"/>
                        <a:t>D</a:t>
                      </a:r>
                    </a:p>
                  </a:txBody>
                  <a:tcPr/>
                </a:tc>
                <a:tc>
                  <a:txBody>
                    <a:bodyPr/>
                    <a:lstStyle/>
                    <a:p>
                      <a:pPr algn="ctr"/>
                      <a:r>
                        <a:rPr lang="en-US" sz="1400" dirty="0"/>
                        <a:t>3</a:t>
                      </a:r>
                    </a:p>
                  </a:txBody>
                  <a:tcPr/>
                </a:tc>
                <a:tc>
                  <a:txBody>
                    <a:bodyPr/>
                    <a:lstStyle/>
                    <a:p>
                      <a:pPr algn="ctr"/>
                      <a:r>
                        <a:rPr lang="en-US" sz="1400" dirty="0"/>
                        <a:t>4</a:t>
                      </a:r>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10004"/>
                  </a:ext>
                </a:extLst>
              </a:tr>
              <a:tr h="321592">
                <a:tc>
                  <a:txBody>
                    <a:bodyPr/>
                    <a:lstStyle/>
                    <a:p>
                      <a:pPr algn="ctr"/>
                      <a:r>
                        <a:rPr lang="en-US" sz="1400" dirty="0"/>
                        <a:t>E</a:t>
                      </a:r>
                    </a:p>
                  </a:txBody>
                  <a:tcPr/>
                </a:tc>
                <a:tc>
                  <a:txBody>
                    <a:bodyPr/>
                    <a:lstStyle/>
                    <a:p>
                      <a:pPr algn="ctr"/>
                      <a:r>
                        <a:rPr lang="en-US" sz="1400" dirty="0"/>
                        <a:t>5</a:t>
                      </a:r>
                    </a:p>
                  </a:txBody>
                  <a:tcPr/>
                </a:tc>
                <a:tc>
                  <a:txBody>
                    <a:bodyPr/>
                    <a:lstStyle/>
                    <a:p>
                      <a:pPr algn="ctr"/>
                      <a:r>
                        <a:rPr lang="en-US" sz="1400" dirty="0"/>
                        <a:t>1</a:t>
                      </a:r>
                    </a:p>
                  </a:txBody>
                  <a:tcPr/>
                </a:tc>
                <a:tc>
                  <a:txBody>
                    <a:bodyPr/>
                    <a:lstStyle/>
                    <a:p>
                      <a:endParaRPr lang="en-US" sz="1400" dirty="0"/>
                    </a:p>
                  </a:txBody>
                  <a:tcPr/>
                </a:tc>
                <a:tc>
                  <a:txBody>
                    <a:bodyPr/>
                    <a:lstStyle/>
                    <a:p>
                      <a:endParaRPr lang="en-US" sz="1400"/>
                    </a:p>
                  </a:txBody>
                  <a:tcPr/>
                </a:tc>
                <a:extLst>
                  <a:ext uri="{0D108BD9-81ED-4DB2-BD59-A6C34878D82A}">
                    <a16:rowId xmlns:a16="http://schemas.microsoft.com/office/drawing/2014/main" val="10005"/>
                  </a:ext>
                </a:extLst>
              </a:tr>
              <a:tr h="321592">
                <a:tc>
                  <a:txBody>
                    <a:bodyPr/>
                    <a:lstStyle/>
                    <a:p>
                      <a:pPr algn="ctr"/>
                      <a:r>
                        <a:rPr lang="en-US" sz="1400" dirty="0"/>
                        <a:t>F</a:t>
                      </a:r>
                    </a:p>
                  </a:txBody>
                  <a:tcPr/>
                </a:tc>
                <a:tc>
                  <a:txBody>
                    <a:bodyPr/>
                    <a:lstStyle/>
                    <a:p>
                      <a:pPr algn="ctr"/>
                      <a:r>
                        <a:rPr lang="en-US" sz="1400" dirty="0"/>
                        <a:t>6</a:t>
                      </a:r>
                    </a:p>
                  </a:txBody>
                  <a:tcPr/>
                </a:tc>
                <a:tc>
                  <a:txBody>
                    <a:bodyPr/>
                    <a:lstStyle/>
                    <a:p>
                      <a:pPr algn="ctr"/>
                      <a:r>
                        <a:rPr lang="en-US" sz="1400" dirty="0"/>
                        <a:t>7</a:t>
                      </a:r>
                    </a:p>
                  </a:txBody>
                  <a:tcPr/>
                </a:tc>
                <a:tc>
                  <a:txBody>
                    <a:bodyPr/>
                    <a:lstStyle/>
                    <a:p>
                      <a:endParaRPr lang="en-US" sz="1400" dirty="0"/>
                    </a:p>
                  </a:txBody>
                  <a:tcPr/>
                </a:tc>
                <a:tc>
                  <a:txBody>
                    <a:bodyPr/>
                    <a:lstStyle/>
                    <a:p>
                      <a:endParaRPr lang="en-US" sz="1400"/>
                    </a:p>
                  </a:txBody>
                  <a:tcPr/>
                </a:tc>
                <a:extLst>
                  <a:ext uri="{0D108BD9-81ED-4DB2-BD59-A6C34878D82A}">
                    <a16:rowId xmlns:a16="http://schemas.microsoft.com/office/drawing/2014/main" val="10006"/>
                  </a:ext>
                </a:extLst>
              </a:tr>
              <a:tr h="321592">
                <a:tc>
                  <a:txBody>
                    <a:bodyPr/>
                    <a:lstStyle/>
                    <a:p>
                      <a:pPr algn="ctr"/>
                      <a:r>
                        <a:rPr lang="en-US" sz="1400" dirty="0"/>
                        <a:t>G</a:t>
                      </a:r>
                    </a:p>
                  </a:txBody>
                  <a:tcPr/>
                </a:tc>
                <a:tc>
                  <a:txBody>
                    <a:bodyPr/>
                    <a:lstStyle/>
                    <a:p>
                      <a:pPr algn="ctr"/>
                      <a:r>
                        <a:rPr lang="en-US" sz="1400" dirty="0"/>
                        <a:t>4</a:t>
                      </a:r>
                    </a:p>
                  </a:txBody>
                  <a:tcPr/>
                </a:tc>
                <a:tc>
                  <a:txBody>
                    <a:bodyPr/>
                    <a:lstStyle/>
                    <a:p>
                      <a:pPr algn="ctr"/>
                      <a:r>
                        <a:rPr lang="en-US" sz="1400" dirty="0"/>
                        <a:t>8</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7"/>
                  </a:ext>
                </a:extLst>
              </a:tr>
              <a:tr h="321592">
                <a:tc>
                  <a:txBody>
                    <a:bodyPr/>
                    <a:lstStyle/>
                    <a:p>
                      <a:pPr algn="ctr"/>
                      <a:r>
                        <a:rPr lang="en-US" sz="1400" dirty="0"/>
                        <a:t>H</a:t>
                      </a:r>
                    </a:p>
                  </a:txBody>
                  <a:tcPr/>
                </a:tc>
                <a:tc>
                  <a:txBody>
                    <a:bodyPr/>
                    <a:lstStyle/>
                    <a:p>
                      <a:pPr algn="ctr"/>
                      <a:r>
                        <a:rPr lang="en-US" sz="1400" dirty="0"/>
                        <a:t>7</a:t>
                      </a:r>
                    </a:p>
                  </a:txBody>
                  <a:tcPr/>
                </a:tc>
                <a:tc>
                  <a:txBody>
                    <a:bodyPr/>
                    <a:lstStyle/>
                    <a:p>
                      <a:pPr algn="ctr"/>
                      <a:r>
                        <a:rPr lang="en-US" sz="1400" dirty="0"/>
                        <a:t>7</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8"/>
                  </a:ext>
                </a:extLst>
              </a:tr>
              <a:tr h="356928">
                <a:tc>
                  <a:txBody>
                    <a:bodyPr/>
                    <a:lstStyle/>
                    <a:p>
                      <a:pPr algn="ctr"/>
                      <a:r>
                        <a:rPr lang="en-US" sz="1400" dirty="0"/>
                        <a:t>I</a:t>
                      </a:r>
                    </a:p>
                  </a:txBody>
                  <a:tcPr/>
                </a:tc>
                <a:tc>
                  <a:txBody>
                    <a:bodyPr/>
                    <a:lstStyle/>
                    <a:p>
                      <a:pPr algn="ctr"/>
                      <a:r>
                        <a:rPr lang="en-US" sz="1400" dirty="0"/>
                        <a:t>3</a:t>
                      </a:r>
                    </a:p>
                  </a:txBody>
                  <a:tcPr/>
                </a:tc>
                <a:tc>
                  <a:txBody>
                    <a:bodyPr/>
                    <a:lstStyle/>
                    <a:p>
                      <a:pPr algn="ctr"/>
                      <a:r>
                        <a:rPr lang="en-US" sz="1400" dirty="0"/>
                        <a:t>9</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9"/>
                  </a:ext>
                </a:extLst>
              </a:tr>
              <a:tr h="321592">
                <a:tc>
                  <a:txBody>
                    <a:bodyPr/>
                    <a:lstStyle/>
                    <a:p>
                      <a:pPr algn="ctr"/>
                      <a:r>
                        <a:rPr lang="en-US" sz="1400" dirty="0"/>
                        <a:t>J</a:t>
                      </a:r>
                    </a:p>
                  </a:txBody>
                  <a:tcPr/>
                </a:tc>
                <a:tc>
                  <a:txBody>
                    <a:bodyPr/>
                    <a:lstStyle/>
                    <a:p>
                      <a:pPr algn="ctr"/>
                      <a:r>
                        <a:rPr lang="en-US" sz="1400" dirty="0"/>
                        <a:t>4</a:t>
                      </a:r>
                    </a:p>
                  </a:txBody>
                  <a:tcPr/>
                </a:tc>
                <a:tc>
                  <a:txBody>
                    <a:bodyPr/>
                    <a:lstStyle/>
                    <a:p>
                      <a:pPr algn="ctr"/>
                      <a:r>
                        <a:rPr lang="en-US" sz="1400" dirty="0"/>
                        <a:t>6</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10"/>
                  </a:ext>
                </a:extLst>
              </a:tr>
              <a:tr h="562785">
                <a:tc gridSpan="3">
                  <a:txBody>
                    <a:bodyPr/>
                    <a:lstStyle/>
                    <a:p>
                      <a:r>
                        <a:rPr lang="en-US" sz="1400" dirty="0"/>
                        <a:t>Total risk score for the project, considering significant risks only = total of individual risk scores divided by number of  risks.  </a:t>
                      </a:r>
                      <a:r>
                        <a:rPr lang="en-US" sz="1400" b="1" dirty="0"/>
                        <a:t>Assume significant risks have score =&gt;25.</a:t>
                      </a:r>
                    </a:p>
                  </a:txBody>
                  <a:tcPr/>
                </a:tc>
                <a:tc hMerge="1">
                  <a:txBody>
                    <a:bodyPr/>
                    <a:lstStyle/>
                    <a:p>
                      <a:endParaRPr lang="en-US" dirty="0"/>
                    </a:p>
                  </a:txBody>
                  <a:tcPr/>
                </a:tc>
                <a:tc hMerge="1">
                  <a:txBody>
                    <a:bodyPr/>
                    <a:lstStyle/>
                    <a:p>
                      <a:endParaRPr lang="en-US" sz="1400" dirty="0"/>
                    </a:p>
                  </a:txBody>
                  <a:tcPr/>
                </a:tc>
                <a:tc>
                  <a:txBody>
                    <a:bodyPr/>
                    <a:lstStyle/>
                    <a:p>
                      <a:r>
                        <a:rPr lang="en-US" sz="1400" dirty="0"/>
                        <a:t>What is overall project risk score?</a:t>
                      </a:r>
                    </a:p>
                  </a:txBody>
                  <a:tcPr/>
                </a:tc>
                <a:tc>
                  <a:txBody>
                    <a:bodyPr/>
                    <a:lstStyle/>
                    <a:p>
                      <a:endParaRPr lang="en-US" sz="1400" dirty="0"/>
                    </a:p>
                  </a:txBody>
                  <a:tcPr>
                    <a:solidFill>
                      <a:schemeClr val="bg1"/>
                    </a:solidFill>
                  </a:tcPr>
                </a:tc>
                <a:extLst>
                  <a:ext uri="{0D108BD9-81ED-4DB2-BD59-A6C34878D82A}">
                    <a16:rowId xmlns:a16="http://schemas.microsoft.com/office/drawing/2014/main" val="10011"/>
                  </a:ext>
                </a:extLst>
              </a:tr>
            </a:tbl>
          </a:graphicData>
        </a:graphic>
      </p:graphicFrame>
      <p:pic>
        <p:nvPicPr>
          <p:cNvPr id="9" name="Picture 8">
            <a:extLst>
              <a:ext uri="{FF2B5EF4-FFF2-40B4-BE49-F238E27FC236}">
                <a16:creationId xmlns:a16="http://schemas.microsoft.com/office/drawing/2014/main" id="{3F4D7231-F8D6-4C8E-B21B-9D6E1D281B99}"/>
              </a:ext>
            </a:extLst>
          </p:cNvPr>
          <p:cNvPicPr>
            <a:picLocks noChangeAspect="1"/>
          </p:cNvPicPr>
          <p:nvPr/>
        </p:nvPicPr>
        <p:blipFill>
          <a:blip r:embed="rId2"/>
          <a:stretch>
            <a:fillRect/>
          </a:stretch>
        </p:blipFill>
        <p:spPr>
          <a:xfrm>
            <a:off x="6887058" y="5997389"/>
            <a:ext cx="2256942" cy="786588"/>
          </a:xfrm>
          <a:prstGeom prst="rect">
            <a:avLst/>
          </a:prstGeom>
        </p:spPr>
      </p:pic>
    </p:spTree>
    <p:extLst>
      <p:ext uri="{BB962C8B-B14F-4D97-AF65-F5344CB8AC3E}">
        <p14:creationId xmlns:p14="http://schemas.microsoft.com/office/powerpoint/2010/main" val="1908612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99BD9-3029-4193-91C9-ED6B29E4D168}"/>
              </a:ext>
            </a:extLst>
          </p:cNvPr>
          <p:cNvSpPr>
            <a:spLocks noGrp="1"/>
          </p:cNvSpPr>
          <p:nvPr>
            <p:ph type="title"/>
          </p:nvPr>
        </p:nvSpPr>
        <p:spPr/>
        <p:txBody>
          <a:bodyPr/>
          <a:lstStyle/>
          <a:p>
            <a:r>
              <a:rPr lang="en-CA" dirty="0"/>
              <a:t>Risk ranking</a:t>
            </a:r>
          </a:p>
        </p:txBody>
      </p:sp>
      <p:sp>
        <p:nvSpPr>
          <p:cNvPr id="5" name="Rectangle 4">
            <a:extLst>
              <a:ext uri="{FF2B5EF4-FFF2-40B4-BE49-F238E27FC236}">
                <a16:creationId xmlns:a16="http://schemas.microsoft.com/office/drawing/2014/main" id="{57F387A5-2C12-4033-BBE4-DAAB397D6728}"/>
              </a:ext>
            </a:extLst>
          </p:cNvPr>
          <p:cNvSpPr/>
          <p:nvPr/>
        </p:nvSpPr>
        <p:spPr>
          <a:xfrm>
            <a:off x="6949440" y="6069874"/>
            <a:ext cx="2081349" cy="714103"/>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4" name="Content Placeholder 5">
            <a:extLst>
              <a:ext uri="{FF2B5EF4-FFF2-40B4-BE49-F238E27FC236}">
                <a16:creationId xmlns:a16="http://schemas.microsoft.com/office/drawing/2014/main" id="{89730188-B260-4FFF-A143-1B49B518DA65}"/>
              </a:ext>
            </a:extLst>
          </p:cNvPr>
          <p:cNvGraphicFramePr>
            <a:graphicFrameLocks noGrp="1"/>
          </p:cNvGraphicFramePr>
          <p:nvPr>
            <p:ph idx="1"/>
            <p:extLst>
              <p:ext uri="{D42A27DB-BD31-4B8C-83A1-F6EECF244321}">
                <p14:modId xmlns:p14="http://schemas.microsoft.com/office/powerpoint/2010/main" val="3597173816"/>
              </p:ext>
            </p:extLst>
          </p:nvPr>
        </p:nvGraphicFramePr>
        <p:xfrm>
          <a:off x="644434" y="1999387"/>
          <a:ext cx="7926510" cy="4760016"/>
        </p:xfrm>
        <a:graphic>
          <a:graphicData uri="http://schemas.openxmlformats.org/drawingml/2006/table">
            <a:tbl>
              <a:tblPr firstRow="1" bandRow="1">
                <a:tableStyleId>{5C22544A-7EE6-4342-B048-85BDC9FD1C3A}</a:tableStyleId>
              </a:tblPr>
              <a:tblGrid>
                <a:gridCol w="1584710">
                  <a:extLst>
                    <a:ext uri="{9D8B030D-6E8A-4147-A177-3AD203B41FA5}">
                      <a16:colId xmlns:a16="http://schemas.microsoft.com/office/drawing/2014/main" val="20000"/>
                    </a:ext>
                  </a:extLst>
                </a:gridCol>
                <a:gridCol w="1585450">
                  <a:extLst>
                    <a:ext uri="{9D8B030D-6E8A-4147-A177-3AD203B41FA5}">
                      <a16:colId xmlns:a16="http://schemas.microsoft.com/office/drawing/2014/main" val="20001"/>
                    </a:ext>
                  </a:extLst>
                </a:gridCol>
                <a:gridCol w="1585450">
                  <a:extLst>
                    <a:ext uri="{9D8B030D-6E8A-4147-A177-3AD203B41FA5}">
                      <a16:colId xmlns:a16="http://schemas.microsoft.com/office/drawing/2014/main" val="20002"/>
                    </a:ext>
                  </a:extLst>
                </a:gridCol>
                <a:gridCol w="1585450">
                  <a:extLst>
                    <a:ext uri="{9D8B030D-6E8A-4147-A177-3AD203B41FA5}">
                      <a16:colId xmlns:a16="http://schemas.microsoft.com/office/drawing/2014/main" val="20003"/>
                    </a:ext>
                  </a:extLst>
                </a:gridCol>
                <a:gridCol w="1585450">
                  <a:extLst>
                    <a:ext uri="{9D8B030D-6E8A-4147-A177-3AD203B41FA5}">
                      <a16:colId xmlns:a16="http://schemas.microsoft.com/office/drawing/2014/main" val="20004"/>
                    </a:ext>
                  </a:extLst>
                </a:gridCol>
              </a:tblGrid>
              <a:tr h="562785">
                <a:tc>
                  <a:txBody>
                    <a:bodyPr/>
                    <a:lstStyle/>
                    <a:p>
                      <a:pPr algn="ctr"/>
                      <a:r>
                        <a:rPr lang="en-US" sz="1400" dirty="0"/>
                        <a:t>Risk Name</a:t>
                      </a:r>
                    </a:p>
                  </a:txBody>
                  <a:tcPr>
                    <a:solidFill>
                      <a:schemeClr val="tx1">
                        <a:lumMod val="75000"/>
                        <a:lumOff val="25000"/>
                      </a:schemeClr>
                    </a:solidFill>
                  </a:tcPr>
                </a:tc>
                <a:tc>
                  <a:txBody>
                    <a:bodyPr/>
                    <a:lstStyle/>
                    <a:p>
                      <a:pPr algn="ctr"/>
                      <a:r>
                        <a:rPr lang="en-US" sz="1400" dirty="0"/>
                        <a:t>Probability</a:t>
                      </a:r>
                    </a:p>
                    <a:p>
                      <a:pPr algn="ctr"/>
                      <a:r>
                        <a:rPr lang="en-US" sz="1400" dirty="0"/>
                        <a:t>(1-10)</a:t>
                      </a:r>
                    </a:p>
                  </a:txBody>
                  <a:tcPr>
                    <a:solidFill>
                      <a:schemeClr val="tx1">
                        <a:lumMod val="75000"/>
                        <a:lumOff val="25000"/>
                      </a:schemeClr>
                    </a:solidFill>
                  </a:tcPr>
                </a:tc>
                <a:tc>
                  <a:txBody>
                    <a:bodyPr/>
                    <a:lstStyle/>
                    <a:p>
                      <a:pPr algn="ctr"/>
                      <a:r>
                        <a:rPr lang="en-US" sz="1400" dirty="0"/>
                        <a:t>Impact</a:t>
                      </a:r>
                    </a:p>
                    <a:p>
                      <a:pPr algn="ctr"/>
                      <a:r>
                        <a:rPr lang="en-US" sz="1400" dirty="0"/>
                        <a:t>(1-10)</a:t>
                      </a:r>
                    </a:p>
                  </a:txBody>
                  <a:tcPr>
                    <a:solidFill>
                      <a:schemeClr val="tx1">
                        <a:lumMod val="75000"/>
                        <a:lumOff val="25000"/>
                      </a:schemeClr>
                    </a:solidFill>
                  </a:tcPr>
                </a:tc>
                <a:tc>
                  <a:txBody>
                    <a:bodyPr/>
                    <a:lstStyle/>
                    <a:p>
                      <a:pPr algn="ctr"/>
                      <a:r>
                        <a:rPr lang="en-US" sz="1400" dirty="0"/>
                        <a:t>Risk Score </a:t>
                      </a:r>
                    </a:p>
                    <a:p>
                      <a:pPr algn="ctr"/>
                      <a:r>
                        <a:rPr lang="en-US" sz="1400" dirty="0"/>
                        <a:t>(P x I)</a:t>
                      </a:r>
                    </a:p>
                  </a:txBody>
                  <a:tcPr>
                    <a:solidFill>
                      <a:schemeClr val="tx1">
                        <a:lumMod val="75000"/>
                        <a:lumOff val="25000"/>
                      </a:schemeClr>
                    </a:solidFill>
                  </a:tcPr>
                </a:tc>
                <a:tc>
                  <a:txBody>
                    <a:bodyPr/>
                    <a:lstStyle/>
                    <a:p>
                      <a:pPr algn="ctr"/>
                      <a:r>
                        <a:rPr lang="en-US" sz="1400" dirty="0"/>
                        <a:t>Risk Ranking</a:t>
                      </a:r>
                      <a:r>
                        <a:rPr lang="en-US" sz="1400" baseline="0" dirty="0"/>
                        <a:t> </a:t>
                      </a:r>
                      <a:r>
                        <a:rPr lang="en-US" sz="1400" dirty="0"/>
                        <a:t>within the Project?</a:t>
                      </a:r>
                    </a:p>
                  </a:txBody>
                  <a:tcPr>
                    <a:solidFill>
                      <a:schemeClr val="tx1">
                        <a:lumMod val="75000"/>
                        <a:lumOff val="25000"/>
                      </a:schemeClr>
                    </a:solidFill>
                  </a:tcPr>
                </a:tc>
                <a:extLst>
                  <a:ext uri="{0D108BD9-81ED-4DB2-BD59-A6C34878D82A}">
                    <a16:rowId xmlns:a16="http://schemas.microsoft.com/office/drawing/2014/main" val="10000"/>
                  </a:ext>
                </a:extLst>
              </a:tr>
              <a:tr h="321592">
                <a:tc>
                  <a:txBody>
                    <a:bodyPr/>
                    <a:lstStyle/>
                    <a:p>
                      <a:pPr algn="ctr"/>
                      <a:r>
                        <a:rPr lang="en-US" sz="1400" dirty="0"/>
                        <a:t>A</a:t>
                      </a:r>
                    </a:p>
                  </a:txBody>
                  <a:tcPr/>
                </a:tc>
                <a:tc>
                  <a:txBody>
                    <a:bodyPr/>
                    <a:lstStyle/>
                    <a:p>
                      <a:pPr algn="ctr"/>
                      <a:r>
                        <a:rPr lang="en-US" sz="1400" dirty="0"/>
                        <a:t>8</a:t>
                      </a:r>
                    </a:p>
                  </a:txBody>
                  <a:tcPr/>
                </a:tc>
                <a:tc>
                  <a:txBody>
                    <a:bodyPr/>
                    <a:lstStyle/>
                    <a:p>
                      <a:pPr algn="ctr"/>
                      <a:r>
                        <a:rPr lang="en-US" sz="1400" dirty="0"/>
                        <a:t>7</a:t>
                      </a:r>
                    </a:p>
                  </a:txBody>
                  <a:tcPr/>
                </a:tc>
                <a:tc>
                  <a:txBody>
                    <a:bodyPr/>
                    <a:lstStyle/>
                    <a:p>
                      <a:pPr algn="ctr"/>
                      <a:r>
                        <a:rPr lang="en-US" sz="1400" dirty="0"/>
                        <a:t>56</a:t>
                      </a:r>
                    </a:p>
                  </a:txBody>
                  <a:tcPr/>
                </a:tc>
                <a:tc>
                  <a:txBody>
                    <a:bodyPr/>
                    <a:lstStyle/>
                    <a:p>
                      <a:pPr algn="ctr"/>
                      <a:r>
                        <a:rPr lang="en-US" sz="1400" dirty="0"/>
                        <a:t>1</a:t>
                      </a:r>
                    </a:p>
                  </a:txBody>
                  <a:tcPr/>
                </a:tc>
                <a:extLst>
                  <a:ext uri="{0D108BD9-81ED-4DB2-BD59-A6C34878D82A}">
                    <a16:rowId xmlns:a16="http://schemas.microsoft.com/office/drawing/2014/main" val="10001"/>
                  </a:ext>
                </a:extLst>
              </a:tr>
              <a:tr h="321592">
                <a:tc>
                  <a:txBody>
                    <a:bodyPr/>
                    <a:lstStyle/>
                    <a:p>
                      <a:pPr algn="ctr"/>
                      <a:r>
                        <a:rPr lang="en-US" sz="1400" dirty="0"/>
                        <a:t>B</a:t>
                      </a:r>
                    </a:p>
                  </a:txBody>
                  <a:tcPr/>
                </a:tc>
                <a:tc>
                  <a:txBody>
                    <a:bodyPr/>
                    <a:lstStyle/>
                    <a:p>
                      <a:pPr algn="ctr"/>
                      <a:r>
                        <a:rPr lang="en-US" sz="1400" dirty="0"/>
                        <a:t>6</a:t>
                      </a:r>
                    </a:p>
                  </a:txBody>
                  <a:tcPr/>
                </a:tc>
                <a:tc>
                  <a:txBody>
                    <a:bodyPr/>
                    <a:lstStyle/>
                    <a:p>
                      <a:pPr algn="ctr"/>
                      <a:r>
                        <a:rPr lang="en-US" sz="1400" dirty="0"/>
                        <a:t>5</a:t>
                      </a:r>
                    </a:p>
                  </a:txBody>
                  <a:tcPr/>
                </a:tc>
                <a:tc>
                  <a:txBody>
                    <a:bodyPr/>
                    <a:lstStyle/>
                    <a:p>
                      <a:pPr algn="ctr"/>
                      <a:r>
                        <a:rPr lang="en-US" sz="1400" dirty="0"/>
                        <a:t>30</a:t>
                      </a:r>
                    </a:p>
                  </a:txBody>
                  <a:tcPr/>
                </a:tc>
                <a:tc>
                  <a:txBody>
                    <a:bodyPr/>
                    <a:lstStyle/>
                    <a:p>
                      <a:pPr algn="ctr"/>
                      <a:r>
                        <a:rPr lang="en-US" sz="1400" dirty="0"/>
                        <a:t>6</a:t>
                      </a:r>
                    </a:p>
                  </a:txBody>
                  <a:tcPr/>
                </a:tc>
                <a:extLst>
                  <a:ext uri="{0D108BD9-81ED-4DB2-BD59-A6C34878D82A}">
                    <a16:rowId xmlns:a16="http://schemas.microsoft.com/office/drawing/2014/main" val="10002"/>
                  </a:ext>
                </a:extLst>
              </a:tr>
              <a:tr h="321592">
                <a:tc>
                  <a:txBody>
                    <a:bodyPr/>
                    <a:lstStyle/>
                    <a:p>
                      <a:pPr algn="ctr"/>
                      <a:r>
                        <a:rPr lang="en-US" sz="1400" dirty="0"/>
                        <a:t>C</a:t>
                      </a:r>
                    </a:p>
                  </a:txBody>
                  <a:tcPr/>
                </a:tc>
                <a:tc>
                  <a:txBody>
                    <a:bodyPr/>
                    <a:lstStyle/>
                    <a:p>
                      <a:pPr algn="ctr"/>
                      <a:r>
                        <a:rPr lang="en-US" sz="1400" dirty="0"/>
                        <a:t>5</a:t>
                      </a:r>
                    </a:p>
                  </a:txBody>
                  <a:tcPr/>
                </a:tc>
                <a:tc>
                  <a:txBody>
                    <a:bodyPr/>
                    <a:lstStyle/>
                    <a:p>
                      <a:pPr algn="ctr"/>
                      <a:r>
                        <a:rPr lang="en-US" sz="1400" dirty="0"/>
                        <a:t>8</a:t>
                      </a:r>
                    </a:p>
                  </a:txBody>
                  <a:tcPr/>
                </a:tc>
                <a:tc>
                  <a:txBody>
                    <a:bodyPr/>
                    <a:lstStyle/>
                    <a:p>
                      <a:pPr algn="ctr"/>
                      <a:r>
                        <a:rPr lang="en-US" sz="1400" dirty="0"/>
                        <a:t>40</a:t>
                      </a:r>
                    </a:p>
                  </a:txBody>
                  <a:tcPr/>
                </a:tc>
                <a:tc>
                  <a:txBody>
                    <a:bodyPr/>
                    <a:lstStyle/>
                    <a:p>
                      <a:pPr algn="ctr"/>
                      <a:r>
                        <a:rPr lang="en-US" sz="1400" dirty="0"/>
                        <a:t>4</a:t>
                      </a:r>
                    </a:p>
                  </a:txBody>
                  <a:tcPr/>
                </a:tc>
                <a:extLst>
                  <a:ext uri="{0D108BD9-81ED-4DB2-BD59-A6C34878D82A}">
                    <a16:rowId xmlns:a16="http://schemas.microsoft.com/office/drawing/2014/main" val="10003"/>
                  </a:ext>
                </a:extLst>
              </a:tr>
              <a:tr h="321592">
                <a:tc>
                  <a:txBody>
                    <a:bodyPr/>
                    <a:lstStyle/>
                    <a:p>
                      <a:pPr algn="ctr"/>
                      <a:r>
                        <a:rPr lang="en-US" sz="1400" dirty="0"/>
                        <a:t>D</a:t>
                      </a:r>
                    </a:p>
                  </a:txBody>
                  <a:tcPr/>
                </a:tc>
                <a:tc>
                  <a:txBody>
                    <a:bodyPr/>
                    <a:lstStyle/>
                    <a:p>
                      <a:pPr algn="ctr"/>
                      <a:r>
                        <a:rPr lang="en-US" sz="1400" dirty="0"/>
                        <a:t>3</a:t>
                      </a:r>
                    </a:p>
                  </a:txBody>
                  <a:tcPr/>
                </a:tc>
                <a:tc>
                  <a:txBody>
                    <a:bodyPr/>
                    <a:lstStyle/>
                    <a:p>
                      <a:pPr algn="ctr"/>
                      <a:r>
                        <a:rPr lang="en-US" sz="1400" dirty="0"/>
                        <a:t>4</a:t>
                      </a:r>
                    </a:p>
                  </a:txBody>
                  <a:tcPr/>
                </a:tc>
                <a:tc>
                  <a:txBody>
                    <a:bodyPr/>
                    <a:lstStyle/>
                    <a:p>
                      <a:pPr algn="ctr"/>
                      <a:r>
                        <a:rPr lang="en-US" sz="1400" strike="sngStrike" dirty="0"/>
                        <a:t>12</a:t>
                      </a:r>
                    </a:p>
                  </a:txBody>
                  <a:tcPr/>
                </a:tc>
                <a:tc>
                  <a:txBody>
                    <a:bodyPr/>
                    <a:lstStyle/>
                    <a:p>
                      <a:pPr algn="ctr"/>
                      <a:r>
                        <a:rPr lang="en-US" sz="1400" dirty="0"/>
                        <a:t>-</a:t>
                      </a:r>
                    </a:p>
                  </a:txBody>
                  <a:tcPr/>
                </a:tc>
                <a:extLst>
                  <a:ext uri="{0D108BD9-81ED-4DB2-BD59-A6C34878D82A}">
                    <a16:rowId xmlns:a16="http://schemas.microsoft.com/office/drawing/2014/main" val="10004"/>
                  </a:ext>
                </a:extLst>
              </a:tr>
              <a:tr h="321592">
                <a:tc>
                  <a:txBody>
                    <a:bodyPr/>
                    <a:lstStyle/>
                    <a:p>
                      <a:pPr algn="ctr"/>
                      <a:r>
                        <a:rPr lang="en-US" sz="1400" dirty="0"/>
                        <a:t>E</a:t>
                      </a:r>
                    </a:p>
                  </a:txBody>
                  <a:tcPr/>
                </a:tc>
                <a:tc>
                  <a:txBody>
                    <a:bodyPr/>
                    <a:lstStyle/>
                    <a:p>
                      <a:pPr algn="ctr"/>
                      <a:r>
                        <a:rPr lang="en-US" sz="1400" dirty="0"/>
                        <a:t>5</a:t>
                      </a:r>
                    </a:p>
                  </a:txBody>
                  <a:tcPr/>
                </a:tc>
                <a:tc>
                  <a:txBody>
                    <a:bodyPr/>
                    <a:lstStyle/>
                    <a:p>
                      <a:pPr algn="ctr"/>
                      <a:r>
                        <a:rPr lang="en-US" sz="1400" dirty="0"/>
                        <a:t>1</a:t>
                      </a:r>
                    </a:p>
                  </a:txBody>
                  <a:tcPr/>
                </a:tc>
                <a:tc>
                  <a:txBody>
                    <a:bodyPr/>
                    <a:lstStyle/>
                    <a:p>
                      <a:pPr algn="ctr"/>
                      <a:r>
                        <a:rPr lang="en-US" sz="1400" strike="sngStrike" dirty="0"/>
                        <a:t>5</a:t>
                      </a:r>
                    </a:p>
                  </a:txBody>
                  <a:tcPr/>
                </a:tc>
                <a:tc>
                  <a:txBody>
                    <a:bodyPr/>
                    <a:lstStyle/>
                    <a:p>
                      <a:pPr algn="ctr"/>
                      <a:r>
                        <a:rPr lang="en-US" sz="1400" dirty="0"/>
                        <a:t>-</a:t>
                      </a:r>
                    </a:p>
                  </a:txBody>
                  <a:tcPr/>
                </a:tc>
                <a:extLst>
                  <a:ext uri="{0D108BD9-81ED-4DB2-BD59-A6C34878D82A}">
                    <a16:rowId xmlns:a16="http://schemas.microsoft.com/office/drawing/2014/main" val="10005"/>
                  </a:ext>
                </a:extLst>
              </a:tr>
              <a:tr h="321592">
                <a:tc>
                  <a:txBody>
                    <a:bodyPr/>
                    <a:lstStyle/>
                    <a:p>
                      <a:pPr algn="ctr"/>
                      <a:r>
                        <a:rPr lang="en-US" sz="1400" dirty="0"/>
                        <a:t>F</a:t>
                      </a:r>
                    </a:p>
                  </a:txBody>
                  <a:tcPr/>
                </a:tc>
                <a:tc>
                  <a:txBody>
                    <a:bodyPr/>
                    <a:lstStyle/>
                    <a:p>
                      <a:pPr algn="ctr"/>
                      <a:r>
                        <a:rPr lang="en-US" sz="1400" dirty="0"/>
                        <a:t>6</a:t>
                      </a:r>
                    </a:p>
                  </a:txBody>
                  <a:tcPr/>
                </a:tc>
                <a:tc>
                  <a:txBody>
                    <a:bodyPr/>
                    <a:lstStyle/>
                    <a:p>
                      <a:pPr algn="ctr"/>
                      <a:r>
                        <a:rPr lang="en-US" sz="1400" dirty="0"/>
                        <a:t>7</a:t>
                      </a:r>
                    </a:p>
                  </a:txBody>
                  <a:tcPr/>
                </a:tc>
                <a:tc>
                  <a:txBody>
                    <a:bodyPr/>
                    <a:lstStyle/>
                    <a:p>
                      <a:pPr algn="ctr"/>
                      <a:r>
                        <a:rPr lang="en-US" sz="1400" dirty="0"/>
                        <a:t>42</a:t>
                      </a:r>
                    </a:p>
                  </a:txBody>
                  <a:tcPr/>
                </a:tc>
                <a:tc>
                  <a:txBody>
                    <a:bodyPr/>
                    <a:lstStyle/>
                    <a:p>
                      <a:pPr algn="ctr"/>
                      <a:r>
                        <a:rPr lang="en-US" sz="1400" dirty="0"/>
                        <a:t>3</a:t>
                      </a:r>
                    </a:p>
                  </a:txBody>
                  <a:tcPr/>
                </a:tc>
                <a:extLst>
                  <a:ext uri="{0D108BD9-81ED-4DB2-BD59-A6C34878D82A}">
                    <a16:rowId xmlns:a16="http://schemas.microsoft.com/office/drawing/2014/main" val="10006"/>
                  </a:ext>
                </a:extLst>
              </a:tr>
              <a:tr h="321592">
                <a:tc>
                  <a:txBody>
                    <a:bodyPr/>
                    <a:lstStyle/>
                    <a:p>
                      <a:pPr algn="ctr"/>
                      <a:r>
                        <a:rPr lang="en-US" sz="1400" dirty="0"/>
                        <a:t>G</a:t>
                      </a:r>
                    </a:p>
                  </a:txBody>
                  <a:tcPr/>
                </a:tc>
                <a:tc>
                  <a:txBody>
                    <a:bodyPr/>
                    <a:lstStyle/>
                    <a:p>
                      <a:pPr algn="ctr"/>
                      <a:r>
                        <a:rPr lang="en-US" sz="1400" dirty="0"/>
                        <a:t>4</a:t>
                      </a:r>
                    </a:p>
                  </a:txBody>
                  <a:tcPr/>
                </a:tc>
                <a:tc>
                  <a:txBody>
                    <a:bodyPr/>
                    <a:lstStyle/>
                    <a:p>
                      <a:pPr algn="ctr"/>
                      <a:r>
                        <a:rPr lang="en-US" sz="1400" dirty="0"/>
                        <a:t>8</a:t>
                      </a:r>
                    </a:p>
                  </a:txBody>
                  <a:tcPr/>
                </a:tc>
                <a:tc>
                  <a:txBody>
                    <a:bodyPr/>
                    <a:lstStyle/>
                    <a:p>
                      <a:pPr algn="ctr"/>
                      <a:r>
                        <a:rPr lang="en-US" sz="1400" dirty="0"/>
                        <a:t>32</a:t>
                      </a:r>
                    </a:p>
                  </a:txBody>
                  <a:tcPr/>
                </a:tc>
                <a:tc>
                  <a:txBody>
                    <a:bodyPr/>
                    <a:lstStyle/>
                    <a:p>
                      <a:pPr algn="ctr"/>
                      <a:r>
                        <a:rPr lang="en-US" sz="1400" dirty="0"/>
                        <a:t>5</a:t>
                      </a:r>
                    </a:p>
                  </a:txBody>
                  <a:tcPr/>
                </a:tc>
                <a:extLst>
                  <a:ext uri="{0D108BD9-81ED-4DB2-BD59-A6C34878D82A}">
                    <a16:rowId xmlns:a16="http://schemas.microsoft.com/office/drawing/2014/main" val="10007"/>
                  </a:ext>
                </a:extLst>
              </a:tr>
              <a:tr h="321592">
                <a:tc>
                  <a:txBody>
                    <a:bodyPr/>
                    <a:lstStyle/>
                    <a:p>
                      <a:pPr algn="ctr"/>
                      <a:r>
                        <a:rPr lang="en-US" sz="1400" dirty="0"/>
                        <a:t>H</a:t>
                      </a:r>
                    </a:p>
                  </a:txBody>
                  <a:tcPr/>
                </a:tc>
                <a:tc>
                  <a:txBody>
                    <a:bodyPr/>
                    <a:lstStyle/>
                    <a:p>
                      <a:pPr algn="ctr"/>
                      <a:r>
                        <a:rPr lang="en-US" sz="1400" dirty="0"/>
                        <a:t>7</a:t>
                      </a:r>
                    </a:p>
                  </a:txBody>
                  <a:tcPr/>
                </a:tc>
                <a:tc>
                  <a:txBody>
                    <a:bodyPr/>
                    <a:lstStyle/>
                    <a:p>
                      <a:pPr algn="ctr"/>
                      <a:r>
                        <a:rPr lang="en-US" sz="1400" dirty="0"/>
                        <a:t>7</a:t>
                      </a:r>
                    </a:p>
                  </a:txBody>
                  <a:tcPr/>
                </a:tc>
                <a:tc>
                  <a:txBody>
                    <a:bodyPr/>
                    <a:lstStyle/>
                    <a:p>
                      <a:pPr algn="ctr"/>
                      <a:r>
                        <a:rPr lang="en-US" sz="1400" strike="noStrike" dirty="0"/>
                        <a:t>49</a:t>
                      </a:r>
                    </a:p>
                  </a:txBody>
                  <a:tcPr/>
                </a:tc>
                <a:tc>
                  <a:txBody>
                    <a:bodyPr/>
                    <a:lstStyle/>
                    <a:p>
                      <a:pPr algn="ctr"/>
                      <a:r>
                        <a:rPr lang="en-US" sz="1400" dirty="0"/>
                        <a:t>2</a:t>
                      </a:r>
                    </a:p>
                  </a:txBody>
                  <a:tcPr/>
                </a:tc>
                <a:extLst>
                  <a:ext uri="{0D108BD9-81ED-4DB2-BD59-A6C34878D82A}">
                    <a16:rowId xmlns:a16="http://schemas.microsoft.com/office/drawing/2014/main" val="10008"/>
                  </a:ext>
                </a:extLst>
              </a:tr>
              <a:tr h="356928">
                <a:tc>
                  <a:txBody>
                    <a:bodyPr/>
                    <a:lstStyle/>
                    <a:p>
                      <a:pPr algn="ctr"/>
                      <a:r>
                        <a:rPr lang="en-US" sz="1400" dirty="0"/>
                        <a:t>I</a:t>
                      </a:r>
                    </a:p>
                  </a:txBody>
                  <a:tcPr/>
                </a:tc>
                <a:tc>
                  <a:txBody>
                    <a:bodyPr/>
                    <a:lstStyle/>
                    <a:p>
                      <a:pPr algn="ctr"/>
                      <a:r>
                        <a:rPr lang="en-US" sz="1400" dirty="0"/>
                        <a:t>3</a:t>
                      </a:r>
                    </a:p>
                  </a:txBody>
                  <a:tcPr/>
                </a:tc>
                <a:tc>
                  <a:txBody>
                    <a:bodyPr/>
                    <a:lstStyle/>
                    <a:p>
                      <a:pPr algn="ctr"/>
                      <a:r>
                        <a:rPr lang="en-US" sz="1400" dirty="0"/>
                        <a:t>9</a:t>
                      </a:r>
                    </a:p>
                  </a:txBody>
                  <a:tcPr/>
                </a:tc>
                <a:tc>
                  <a:txBody>
                    <a:bodyPr/>
                    <a:lstStyle/>
                    <a:p>
                      <a:pPr algn="ctr"/>
                      <a:r>
                        <a:rPr lang="en-US" sz="1400" dirty="0"/>
                        <a:t>27</a:t>
                      </a:r>
                    </a:p>
                  </a:txBody>
                  <a:tcPr/>
                </a:tc>
                <a:tc>
                  <a:txBody>
                    <a:bodyPr/>
                    <a:lstStyle/>
                    <a:p>
                      <a:pPr algn="ctr"/>
                      <a:r>
                        <a:rPr lang="en-US" sz="1400" dirty="0"/>
                        <a:t>7</a:t>
                      </a:r>
                    </a:p>
                  </a:txBody>
                  <a:tcPr/>
                </a:tc>
                <a:extLst>
                  <a:ext uri="{0D108BD9-81ED-4DB2-BD59-A6C34878D82A}">
                    <a16:rowId xmlns:a16="http://schemas.microsoft.com/office/drawing/2014/main" val="10009"/>
                  </a:ext>
                </a:extLst>
              </a:tr>
              <a:tr h="321592">
                <a:tc>
                  <a:txBody>
                    <a:bodyPr/>
                    <a:lstStyle/>
                    <a:p>
                      <a:pPr algn="ctr"/>
                      <a:r>
                        <a:rPr lang="en-US" sz="1400" dirty="0"/>
                        <a:t>J</a:t>
                      </a:r>
                    </a:p>
                  </a:txBody>
                  <a:tcPr/>
                </a:tc>
                <a:tc>
                  <a:txBody>
                    <a:bodyPr/>
                    <a:lstStyle/>
                    <a:p>
                      <a:pPr algn="ctr"/>
                      <a:r>
                        <a:rPr lang="en-US" sz="1400" dirty="0"/>
                        <a:t>4</a:t>
                      </a:r>
                    </a:p>
                  </a:txBody>
                  <a:tcPr/>
                </a:tc>
                <a:tc>
                  <a:txBody>
                    <a:bodyPr/>
                    <a:lstStyle/>
                    <a:p>
                      <a:pPr algn="ctr"/>
                      <a:r>
                        <a:rPr lang="en-US" sz="1400" dirty="0"/>
                        <a:t>6</a:t>
                      </a:r>
                    </a:p>
                  </a:txBody>
                  <a:tcPr/>
                </a:tc>
                <a:tc>
                  <a:txBody>
                    <a:bodyPr/>
                    <a:lstStyle/>
                    <a:p>
                      <a:pPr algn="ctr"/>
                      <a:r>
                        <a:rPr lang="en-US" sz="1400" strike="sngStrike" dirty="0"/>
                        <a:t>24</a:t>
                      </a:r>
                    </a:p>
                  </a:txBody>
                  <a:tcPr/>
                </a:tc>
                <a:tc>
                  <a:txBody>
                    <a:bodyPr/>
                    <a:lstStyle/>
                    <a:p>
                      <a:pPr algn="ctr"/>
                      <a:r>
                        <a:rPr lang="en-US" sz="1400" dirty="0"/>
                        <a:t>-</a:t>
                      </a:r>
                    </a:p>
                  </a:txBody>
                  <a:tcPr/>
                </a:tc>
                <a:extLst>
                  <a:ext uri="{0D108BD9-81ED-4DB2-BD59-A6C34878D82A}">
                    <a16:rowId xmlns:a16="http://schemas.microsoft.com/office/drawing/2014/main" val="10010"/>
                  </a:ext>
                </a:extLst>
              </a:tr>
              <a:tr h="514431">
                <a:tc gridSpan="3">
                  <a:txBody>
                    <a:bodyPr/>
                    <a:lstStyle/>
                    <a:p>
                      <a:r>
                        <a:rPr lang="en-US" sz="1500" dirty="0"/>
                        <a:t>Total risk score for the project, </a:t>
                      </a:r>
                      <a:r>
                        <a:rPr lang="en-US" sz="1500" b="1" dirty="0"/>
                        <a:t>considering significant risks only</a:t>
                      </a:r>
                      <a:r>
                        <a:rPr lang="en-US" sz="1500" dirty="0"/>
                        <a:t> = total of individual risk scores divided by number of risks (assume significant risks have score =&gt;25)</a:t>
                      </a:r>
                    </a:p>
                  </a:txBody>
                  <a:tcPr/>
                </a:tc>
                <a:tc hMerge="1">
                  <a:txBody>
                    <a:bodyPr/>
                    <a:lstStyle/>
                    <a:p>
                      <a:endParaRPr lang="en-US" dirty="0"/>
                    </a:p>
                  </a:txBody>
                  <a:tcPr/>
                </a:tc>
                <a:tc hMerge="1">
                  <a:txBody>
                    <a:bodyPr/>
                    <a:lstStyle/>
                    <a:p>
                      <a:endParaRPr lang="en-US" sz="1400" dirty="0"/>
                    </a:p>
                  </a:txBody>
                  <a:tcPr/>
                </a:tc>
                <a:tc>
                  <a:txBody>
                    <a:bodyPr/>
                    <a:lstStyle/>
                    <a:p>
                      <a:pPr algn="ctr"/>
                      <a:r>
                        <a:rPr lang="en-US" sz="2000" dirty="0"/>
                        <a:t>Total = 276</a:t>
                      </a:r>
                      <a:br>
                        <a:rPr lang="en-US" sz="2000" dirty="0"/>
                      </a:br>
                      <a:r>
                        <a:rPr lang="en-US" sz="2000" dirty="0"/>
                        <a:t>276/7=39.4</a:t>
                      </a:r>
                    </a:p>
                  </a:txBody>
                  <a:tcPr/>
                </a:tc>
                <a:tc>
                  <a:txBody>
                    <a:bodyPr/>
                    <a:lstStyle/>
                    <a:p>
                      <a:endParaRPr lang="en-US" sz="1400" dirty="0"/>
                    </a:p>
                  </a:txBody>
                  <a:tcPr>
                    <a:solidFill>
                      <a:schemeClr val="bg1"/>
                    </a:solidFill>
                  </a:tcPr>
                </a:tc>
                <a:extLst>
                  <a:ext uri="{0D108BD9-81ED-4DB2-BD59-A6C34878D82A}">
                    <a16:rowId xmlns:a16="http://schemas.microsoft.com/office/drawing/2014/main" val="10011"/>
                  </a:ext>
                </a:extLst>
              </a:tr>
            </a:tbl>
          </a:graphicData>
        </a:graphic>
      </p:graphicFrame>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553" y="6188361"/>
            <a:ext cx="674561" cy="477128"/>
          </a:xfrm>
          <a:prstGeom prst="rect">
            <a:avLst/>
          </a:prstGeom>
        </p:spPr>
      </p:pic>
    </p:spTree>
    <p:extLst>
      <p:ext uri="{BB962C8B-B14F-4D97-AF65-F5344CB8AC3E}">
        <p14:creationId xmlns:p14="http://schemas.microsoft.com/office/powerpoint/2010/main" val="4107234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99BD9-3029-4193-91C9-ED6B29E4D168}"/>
              </a:ext>
            </a:extLst>
          </p:cNvPr>
          <p:cNvSpPr>
            <a:spLocks noGrp="1"/>
          </p:cNvSpPr>
          <p:nvPr>
            <p:ph type="title"/>
          </p:nvPr>
        </p:nvSpPr>
        <p:spPr/>
        <p:txBody>
          <a:bodyPr/>
          <a:lstStyle/>
          <a:p>
            <a:r>
              <a:rPr lang="en-CA" dirty="0"/>
              <a:t>Risk ranking</a:t>
            </a:r>
          </a:p>
        </p:txBody>
      </p:sp>
      <p:sp>
        <p:nvSpPr>
          <p:cNvPr id="5" name="Rectangle 4">
            <a:extLst>
              <a:ext uri="{FF2B5EF4-FFF2-40B4-BE49-F238E27FC236}">
                <a16:creationId xmlns:a16="http://schemas.microsoft.com/office/drawing/2014/main" id="{57F387A5-2C12-4033-BBE4-DAAB397D6728}"/>
              </a:ext>
            </a:extLst>
          </p:cNvPr>
          <p:cNvSpPr/>
          <p:nvPr/>
        </p:nvSpPr>
        <p:spPr>
          <a:xfrm>
            <a:off x="6949440" y="6069874"/>
            <a:ext cx="2081349" cy="714103"/>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4" name="Content Placeholder 5">
            <a:extLst>
              <a:ext uri="{FF2B5EF4-FFF2-40B4-BE49-F238E27FC236}">
                <a16:creationId xmlns:a16="http://schemas.microsoft.com/office/drawing/2014/main" id="{89730188-B260-4FFF-A143-1B49B518DA65}"/>
              </a:ext>
            </a:extLst>
          </p:cNvPr>
          <p:cNvGraphicFramePr>
            <a:graphicFrameLocks noGrp="1"/>
          </p:cNvGraphicFramePr>
          <p:nvPr>
            <p:ph idx="1"/>
          </p:nvPr>
        </p:nvGraphicFramePr>
        <p:xfrm>
          <a:off x="644434" y="1999387"/>
          <a:ext cx="7926510" cy="4760016"/>
        </p:xfrm>
        <a:graphic>
          <a:graphicData uri="http://schemas.openxmlformats.org/drawingml/2006/table">
            <a:tbl>
              <a:tblPr firstRow="1" bandRow="1">
                <a:tableStyleId>{5C22544A-7EE6-4342-B048-85BDC9FD1C3A}</a:tableStyleId>
              </a:tblPr>
              <a:tblGrid>
                <a:gridCol w="1584710">
                  <a:extLst>
                    <a:ext uri="{9D8B030D-6E8A-4147-A177-3AD203B41FA5}">
                      <a16:colId xmlns:a16="http://schemas.microsoft.com/office/drawing/2014/main" val="20000"/>
                    </a:ext>
                  </a:extLst>
                </a:gridCol>
                <a:gridCol w="1585450">
                  <a:extLst>
                    <a:ext uri="{9D8B030D-6E8A-4147-A177-3AD203B41FA5}">
                      <a16:colId xmlns:a16="http://schemas.microsoft.com/office/drawing/2014/main" val="20001"/>
                    </a:ext>
                  </a:extLst>
                </a:gridCol>
                <a:gridCol w="1585450">
                  <a:extLst>
                    <a:ext uri="{9D8B030D-6E8A-4147-A177-3AD203B41FA5}">
                      <a16:colId xmlns:a16="http://schemas.microsoft.com/office/drawing/2014/main" val="20002"/>
                    </a:ext>
                  </a:extLst>
                </a:gridCol>
                <a:gridCol w="1585450">
                  <a:extLst>
                    <a:ext uri="{9D8B030D-6E8A-4147-A177-3AD203B41FA5}">
                      <a16:colId xmlns:a16="http://schemas.microsoft.com/office/drawing/2014/main" val="20003"/>
                    </a:ext>
                  </a:extLst>
                </a:gridCol>
                <a:gridCol w="1585450">
                  <a:extLst>
                    <a:ext uri="{9D8B030D-6E8A-4147-A177-3AD203B41FA5}">
                      <a16:colId xmlns:a16="http://schemas.microsoft.com/office/drawing/2014/main" val="20004"/>
                    </a:ext>
                  </a:extLst>
                </a:gridCol>
              </a:tblGrid>
              <a:tr h="562785">
                <a:tc>
                  <a:txBody>
                    <a:bodyPr/>
                    <a:lstStyle/>
                    <a:p>
                      <a:pPr algn="ctr"/>
                      <a:r>
                        <a:rPr lang="en-US" sz="1400" dirty="0"/>
                        <a:t>Risk Name</a:t>
                      </a:r>
                    </a:p>
                  </a:txBody>
                  <a:tcPr>
                    <a:solidFill>
                      <a:schemeClr val="tx1">
                        <a:lumMod val="75000"/>
                        <a:lumOff val="25000"/>
                      </a:schemeClr>
                    </a:solidFill>
                  </a:tcPr>
                </a:tc>
                <a:tc>
                  <a:txBody>
                    <a:bodyPr/>
                    <a:lstStyle/>
                    <a:p>
                      <a:pPr algn="ctr"/>
                      <a:r>
                        <a:rPr lang="en-US" sz="1400" dirty="0"/>
                        <a:t>Probability</a:t>
                      </a:r>
                    </a:p>
                    <a:p>
                      <a:pPr algn="ctr"/>
                      <a:r>
                        <a:rPr lang="en-US" sz="1400" dirty="0"/>
                        <a:t>(1-10)</a:t>
                      </a:r>
                    </a:p>
                  </a:txBody>
                  <a:tcPr>
                    <a:solidFill>
                      <a:schemeClr val="tx1">
                        <a:lumMod val="75000"/>
                        <a:lumOff val="25000"/>
                      </a:schemeClr>
                    </a:solidFill>
                  </a:tcPr>
                </a:tc>
                <a:tc>
                  <a:txBody>
                    <a:bodyPr/>
                    <a:lstStyle/>
                    <a:p>
                      <a:pPr algn="ctr"/>
                      <a:r>
                        <a:rPr lang="en-US" sz="1400" dirty="0"/>
                        <a:t>Impact</a:t>
                      </a:r>
                    </a:p>
                    <a:p>
                      <a:pPr algn="ctr"/>
                      <a:r>
                        <a:rPr lang="en-US" sz="1400" dirty="0"/>
                        <a:t>(1-10)</a:t>
                      </a:r>
                    </a:p>
                  </a:txBody>
                  <a:tcPr>
                    <a:solidFill>
                      <a:schemeClr val="tx1">
                        <a:lumMod val="75000"/>
                        <a:lumOff val="25000"/>
                      </a:schemeClr>
                    </a:solidFill>
                  </a:tcPr>
                </a:tc>
                <a:tc>
                  <a:txBody>
                    <a:bodyPr/>
                    <a:lstStyle/>
                    <a:p>
                      <a:pPr algn="ctr"/>
                      <a:r>
                        <a:rPr lang="en-US" sz="1400" dirty="0"/>
                        <a:t>Risk Score </a:t>
                      </a:r>
                    </a:p>
                    <a:p>
                      <a:pPr algn="ctr"/>
                      <a:r>
                        <a:rPr lang="en-US" sz="1400" dirty="0"/>
                        <a:t>(P x I)</a:t>
                      </a:r>
                    </a:p>
                  </a:txBody>
                  <a:tcPr>
                    <a:solidFill>
                      <a:schemeClr val="tx1">
                        <a:lumMod val="75000"/>
                        <a:lumOff val="25000"/>
                      </a:schemeClr>
                    </a:solidFill>
                  </a:tcPr>
                </a:tc>
                <a:tc>
                  <a:txBody>
                    <a:bodyPr/>
                    <a:lstStyle/>
                    <a:p>
                      <a:pPr algn="ctr"/>
                      <a:r>
                        <a:rPr lang="en-US" sz="1400" dirty="0"/>
                        <a:t>Risk Ranking</a:t>
                      </a:r>
                      <a:r>
                        <a:rPr lang="en-US" sz="1400" baseline="0" dirty="0"/>
                        <a:t> </a:t>
                      </a:r>
                      <a:r>
                        <a:rPr lang="en-US" sz="1400" dirty="0"/>
                        <a:t>within the Project?</a:t>
                      </a:r>
                    </a:p>
                  </a:txBody>
                  <a:tcPr>
                    <a:solidFill>
                      <a:schemeClr val="tx1">
                        <a:lumMod val="75000"/>
                        <a:lumOff val="25000"/>
                      </a:schemeClr>
                    </a:solidFill>
                  </a:tcPr>
                </a:tc>
                <a:extLst>
                  <a:ext uri="{0D108BD9-81ED-4DB2-BD59-A6C34878D82A}">
                    <a16:rowId xmlns:a16="http://schemas.microsoft.com/office/drawing/2014/main" val="10000"/>
                  </a:ext>
                </a:extLst>
              </a:tr>
              <a:tr h="321592">
                <a:tc>
                  <a:txBody>
                    <a:bodyPr/>
                    <a:lstStyle/>
                    <a:p>
                      <a:pPr algn="ctr"/>
                      <a:r>
                        <a:rPr lang="en-US" sz="1400" dirty="0"/>
                        <a:t>A</a:t>
                      </a:r>
                    </a:p>
                  </a:txBody>
                  <a:tcPr/>
                </a:tc>
                <a:tc>
                  <a:txBody>
                    <a:bodyPr/>
                    <a:lstStyle/>
                    <a:p>
                      <a:pPr algn="ctr"/>
                      <a:r>
                        <a:rPr lang="en-US" sz="1400" dirty="0"/>
                        <a:t>8</a:t>
                      </a:r>
                    </a:p>
                  </a:txBody>
                  <a:tcPr/>
                </a:tc>
                <a:tc>
                  <a:txBody>
                    <a:bodyPr/>
                    <a:lstStyle/>
                    <a:p>
                      <a:pPr algn="ctr"/>
                      <a:r>
                        <a:rPr lang="en-US" sz="1400" dirty="0"/>
                        <a:t>7</a:t>
                      </a:r>
                    </a:p>
                  </a:txBody>
                  <a:tcPr/>
                </a:tc>
                <a:tc>
                  <a:txBody>
                    <a:bodyPr/>
                    <a:lstStyle/>
                    <a:p>
                      <a:pPr algn="ctr"/>
                      <a:r>
                        <a:rPr lang="en-US" sz="1400" dirty="0"/>
                        <a:t>56</a:t>
                      </a:r>
                    </a:p>
                  </a:txBody>
                  <a:tcPr/>
                </a:tc>
                <a:tc>
                  <a:txBody>
                    <a:bodyPr/>
                    <a:lstStyle/>
                    <a:p>
                      <a:pPr algn="ctr"/>
                      <a:r>
                        <a:rPr lang="en-US" sz="1400" dirty="0"/>
                        <a:t>1</a:t>
                      </a:r>
                    </a:p>
                  </a:txBody>
                  <a:tcPr/>
                </a:tc>
                <a:extLst>
                  <a:ext uri="{0D108BD9-81ED-4DB2-BD59-A6C34878D82A}">
                    <a16:rowId xmlns:a16="http://schemas.microsoft.com/office/drawing/2014/main" val="10001"/>
                  </a:ext>
                </a:extLst>
              </a:tr>
              <a:tr h="321592">
                <a:tc>
                  <a:txBody>
                    <a:bodyPr/>
                    <a:lstStyle/>
                    <a:p>
                      <a:pPr algn="ctr"/>
                      <a:r>
                        <a:rPr lang="en-US" sz="1400" dirty="0"/>
                        <a:t>B</a:t>
                      </a:r>
                    </a:p>
                  </a:txBody>
                  <a:tcPr/>
                </a:tc>
                <a:tc>
                  <a:txBody>
                    <a:bodyPr/>
                    <a:lstStyle/>
                    <a:p>
                      <a:pPr algn="ctr"/>
                      <a:r>
                        <a:rPr lang="en-US" sz="1400" dirty="0"/>
                        <a:t>6</a:t>
                      </a:r>
                    </a:p>
                  </a:txBody>
                  <a:tcPr/>
                </a:tc>
                <a:tc>
                  <a:txBody>
                    <a:bodyPr/>
                    <a:lstStyle/>
                    <a:p>
                      <a:pPr algn="ctr"/>
                      <a:r>
                        <a:rPr lang="en-US" sz="1400" dirty="0"/>
                        <a:t>5</a:t>
                      </a:r>
                    </a:p>
                  </a:txBody>
                  <a:tcPr/>
                </a:tc>
                <a:tc>
                  <a:txBody>
                    <a:bodyPr/>
                    <a:lstStyle/>
                    <a:p>
                      <a:pPr algn="ctr"/>
                      <a:r>
                        <a:rPr lang="en-US" sz="1400" dirty="0"/>
                        <a:t>30</a:t>
                      </a:r>
                    </a:p>
                  </a:txBody>
                  <a:tcPr/>
                </a:tc>
                <a:tc>
                  <a:txBody>
                    <a:bodyPr/>
                    <a:lstStyle/>
                    <a:p>
                      <a:pPr algn="ctr"/>
                      <a:r>
                        <a:rPr lang="en-US" sz="1400" dirty="0"/>
                        <a:t>6</a:t>
                      </a:r>
                    </a:p>
                  </a:txBody>
                  <a:tcPr/>
                </a:tc>
                <a:extLst>
                  <a:ext uri="{0D108BD9-81ED-4DB2-BD59-A6C34878D82A}">
                    <a16:rowId xmlns:a16="http://schemas.microsoft.com/office/drawing/2014/main" val="10002"/>
                  </a:ext>
                </a:extLst>
              </a:tr>
              <a:tr h="321592">
                <a:tc>
                  <a:txBody>
                    <a:bodyPr/>
                    <a:lstStyle/>
                    <a:p>
                      <a:pPr algn="ctr"/>
                      <a:r>
                        <a:rPr lang="en-US" sz="1400" dirty="0"/>
                        <a:t>C</a:t>
                      </a:r>
                    </a:p>
                  </a:txBody>
                  <a:tcPr/>
                </a:tc>
                <a:tc>
                  <a:txBody>
                    <a:bodyPr/>
                    <a:lstStyle/>
                    <a:p>
                      <a:pPr algn="ctr"/>
                      <a:r>
                        <a:rPr lang="en-US" sz="1400" dirty="0"/>
                        <a:t>5</a:t>
                      </a:r>
                    </a:p>
                  </a:txBody>
                  <a:tcPr/>
                </a:tc>
                <a:tc>
                  <a:txBody>
                    <a:bodyPr/>
                    <a:lstStyle/>
                    <a:p>
                      <a:pPr algn="ctr"/>
                      <a:r>
                        <a:rPr lang="en-US" sz="1400" dirty="0"/>
                        <a:t>8</a:t>
                      </a:r>
                    </a:p>
                  </a:txBody>
                  <a:tcPr/>
                </a:tc>
                <a:tc>
                  <a:txBody>
                    <a:bodyPr/>
                    <a:lstStyle/>
                    <a:p>
                      <a:pPr algn="ctr"/>
                      <a:r>
                        <a:rPr lang="en-US" sz="1400" dirty="0"/>
                        <a:t>40</a:t>
                      </a:r>
                    </a:p>
                  </a:txBody>
                  <a:tcPr/>
                </a:tc>
                <a:tc>
                  <a:txBody>
                    <a:bodyPr/>
                    <a:lstStyle/>
                    <a:p>
                      <a:pPr algn="ctr"/>
                      <a:r>
                        <a:rPr lang="en-US" sz="1400" dirty="0"/>
                        <a:t>4</a:t>
                      </a:r>
                    </a:p>
                  </a:txBody>
                  <a:tcPr/>
                </a:tc>
                <a:extLst>
                  <a:ext uri="{0D108BD9-81ED-4DB2-BD59-A6C34878D82A}">
                    <a16:rowId xmlns:a16="http://schemas.microsoft.com/office/drawing/2014/main" val="10003"/>
                  </a:ext>
                </a:extLst>
              </a:tr>
              <a:tr h="321592">
                <a:tc>
                  <a:txBody>
                    <a:bodyPr/>
                    <a:lstStyle/>
                    <a:p>
                      <a:pPr algn="ctr"/>
                      <a:r>
                        <a:rPr lang="en-US" sz="1400" dirty="0"/>
                        <a:t>D</a:t>
                      </a:r>
                    </a:p>
                  </a:txBody>
                  <a:tcPr/>
                </a:tc>
                <a:tc>
                  <a:txBody>
                    <a:bodyPr/>
                    <a:lstStyle/>
                    <a:p>
                      <a:pPr algn="ctr"/>
                      <a:r>
                        <a:rPr lang="en-US" sz="1400" dirty="0"/>
                        <a:t>3</a:t>
                      </a:r>
                    </a:p>
                  </a:txBody>
                  <a:tcPr/>
                </a:tc>
                <a:tc>
                  <a:txBody>
                    <a:bodyPr/>
                    <a:lstStyle/>
                    <a:p>
                      <a:pPr algn="ctr"/>
                      <a:r>
                        <a:rPr lang="en-US" sz="1400" dirty="0"/>
                        <a:t>4</a:t>
                      </a:r>
                    </a:p>
                  </a:txBody>
                  <a:tcPr/>
                </a:tc>
                <a:tc>
                  <a:txBody>
                    <a:bodyPr/>
                    <a:lstStyle/>
                    <a:p>
                      <a:pPr algn="ctr"/>
                      <a:r>
                        <a:rPr lang="en-US" sz="1400" strike="sngStrike" dirty="0"/>
                        <a:t>12</a:t>
                      </a:r>
                    </a:p>
                  </a:txBody>
                  <a:tcPr/>
                </a:tc>
                <a:tc>
                  <a:txBody>
                    <a:bodyPr/>
                    <a:lstStyle/>
                    <a:p>
                      <a:pPr algn="ctr"/>
                      <a:r>
                        <a:rPr lang="en-US" sz="1400" dirty="0"/>
                        <a:t>-</a:t>
                      </a:r>
                    </a:p>
                  </a:txBody>
                  <a:tcPr/>
                </a:tc>
                <a:extLst>
                  <a:ext uri="{0D108BD9-81ED-4DB2-BD59-A6C34878D82A}">
                    <a16:rowId xmlns:a16="http://schemas.microsoft.com/office/drawing/2014/main" val="10004"/>
                  </a:ext>
                </a:extLst>
              </a:tr>
              <a:tr h="321592">
                <a:tc>
                  <a:txBody>
                    <a:bodyPr/>
                    <a:lstStyle/>
                    <a:p>
                      <a:pPr algn="ctr"/>
                      <a:r>
                        <a:rPr lang="en-US" sz="1400" dirty="0"/>
                        <a:t>E</a:t>
                      </a:r>
                    </a:p>
                  </a:txBody>
                  <a:tcPr/>
                </a:tc>
                <a:tc>
                  <a:txBody>
                    <a:bodyPr/>
                    <a:lstStyle/>
                    <a:p>
                      <a:pPr algn="ctr"/>
                      <a:r>
                        <a:rPr lang="en-US" sz="1400" dirty="0"/>
                        <a:t>5</a:t>
                      </a:r>
                    </a:p>
                  </a:txBody>
                  <a:tcPr/>
                </a:tc>
                <a:tc>
                  <a:txBody>
                    <a:bodyPr/>
                    <a:lstStyle/>
                    <a:p>
                      <a:pPr algn="ctr"/>
                      <a:r>
                        <a:rPr lang="en-US" sz="1400" dirty="0"/>
                        <a:t>1</a:t>
                      </a:r>
                    </a:p>
                  </a:txBody>
                  <a:tcPr/>
                </a:tc>
                <a:tc>
                  <a:txBody>
                    <a:bodyPr/>
                    <a:lstStyle/>
                    <a:p>
                      <a:pPr algn="ctr"/>
                      <a:r>
                        <a:rPr lang="en-US" sz="1400" strike="sngStrike" dirty="0"/>
                        <a:t>5</a:t>
                      </a:r>
                    </a:p>
                  </a:txBody>
                  <a:tcPr/>
                </a:tc>
                <a:tc>
                  <a:txBody>
                    <a:bodyPr/>
                    <a:lstStyle/>
                    <a:p>
                      <a:pPr algn="ctr"/>
                      <a:r>
                        <a:rPr lang="en-US" sz="1400" dirty="0"/>
                        <a:t>-</a:t>
                      </a:r>
                    </a:p>
                  </a:txBody>
                  <a:tcPr/>
                </a:tc>
                <a:extLst>
                  <a:ext uri="{0D108BD9-81ED-4DB2-BD59-A6C34878D82A}">
                    <a16:rowId xmlns:a16="http://schemas.microsoft.com/office/drawing/2014/main" val="10005"/>
                  </a:ext>
                </a:extLst>
              </a:tr>
              <a:tr h="321592">
                <a:tc>
                  <a:txBody>
                    <a:bodyPr/>
                    <a:lstStyle/>
                    <a:p>
                      <a:pPr algn="ctr"/>
                      <a:r>
                        <a:rPr lang="en-US" sz="1400" dirty="0"/>
                        <a:t>F</a:t>
                      </a:r>
                    </a:p>
                  </a:txBody>
                  <a:tcPr/>
                </a:tc>
                <a:tc>
                  <a:txBody>
                    <a:bodyPr/>
                    <a:lstStyle/>
                    <a:p>
                      <a:pPr algn="ctr"/>
                      <a:r>
                        <a:rPr lang="en-US" sz="1400" dirty="0"/>
                        <a:t>6</a:t>
                      </a:r>
                    </a:p>
                  </a:txBody>
                  <a:tcPr/>
                </a:tc>
                <a:tc>
                  <a:txBody>
                    <a:bodyPr/>
                    <a:lstStyle/>
                    <a:p>
                      <a:pPr algn="ctr"/>
                      <a:r>
                        <a:rPr lang="en-US" sz="1400" dirty="0"/>
                        <a:t>7</a:t>
                      </a:r>
                    </a:p>
                  </a:txBody>
                  <a:tcPr/>
                </a:tc>
                <a:tc>
                  <a:txBody>
                    <a:bodyPr/>
                    <a:lstStyle/>
                    <a:p>
                      <a:pPr algn="ctr"/>
                      <a:r>
                        <a:rPr lang="en-US" sz="1400" dirty="0"/>
                        <a:t>42</a:t>
                      </a:r>
                    </a:p>
                  </a:txBody>
                  <a:tcPr/>
                </a:tc>
                <a:tc>
                  <a:txBody>
                    <a:bodyPr/>
                    <a:lstStyle/>
                    <a:p>
                      <a:pPr algn="ctr"/>
                      <a:r>
                        <a:rPr lang="en-US" sz="1400" dirty="0"/>
                        <a:t>3</a:t>
                      </a:r>
                    </a:p>
                  </a:txBody>
                  <a:tcPr/>
                </a:tc>
                <a:extLst>
                  <a:ext uri="{0D108BD9-81ED-4DB2-BD59-A6C34878D82A}">
                    <a16:rowId xmlns:a16="http://schemas.microsoft.com/office/drawing/2014/main" val="10006"/>
                  </a:ext>
                </a:extLst>
              </a:tr>
              <a:tr h="321592">
                <a:tc>
                  <a:txBody>
                    <a:bodyPr/>
                    <a:lstStyle/>
                    <a:p>
                      <a:pPr algn="ctr"/>
                      <a:r>
                        <a:rPr lang="en-US" sz="1400" dirty="0"/>
                        <a:t>G</a:t>
                      </a:r>
                    </a:p>
                  </a:txBody>
                  <a:tcPr/>
                </a:tc>
                <a:tc>
                  <a:txBody>
                    <a:bodyPr/>
                    <a:lstStyle/>
                    <a:p>
                      <a:pPr algn="ctr"/>
                      <a:r>
                        <a:rPr lang="en-US" sz="1400" dirty="0"/>
                        <a:t>4</a:t>
                      </a:r>
                    </a:p>
                  </a:txBody>
                  <a:tcPr/>
                </a:tc>
                <a:tc>
                  <a:txBody>
                    <a:bodyPr/>
                    <a:lstStyle/>
                    <a:p>
                      <a:pPr algn="ctr"/>
                      <a:r>
                        <a:rPr lang="en-US" sz="1400" dirty="0"/>
                        <a:t>8</a:t>
                      </a:r>
                    </a:p>
                  </a:txBody>
                  <a:tcPr/>
                </a:tc>
                <a:tc>
                  <a:txBody>
                    <a:bodyPr/>
                    <a:lstStyle/>
                    <a:p>
                      <a:pPr algn="ctr"/>
                      <a:r>
                        <a:rPr lang="en-US" sz="1400" dirty="0"/>
                        <a:t>32</a:t>
                      </a:r>
                    </a:p>
                  </a:txBody>
                  <a:tcPr/>
                </a:tc>
                <a:tc>
                  <a:txBody>
                    <a:bodyPr/>
                    <a:lstStyle/>
                    <a:p>
                      <a:pPr algn="ctr"/>
                      <a:r>
                        <a:rPr lang="en-US" sz="1400" dirty="0"/>
                        <a:t>5</a:t>
                      </a:r>
                    </a:p>
                  </a:txBody>
                  <a:tcPr/>
                </a:tc>
                <a:extLst>
                  <a:ext uri="{0D108BD9-81ED-4DB2-BD59-A6C34878D82A}">
                    <a16:rowId xmlns:a16="http://schemas.microsoft.com/office/drawing/2014/main" val="10007"/>
                  </a:ext>
                </a:extLst>
              </a:tr>
              <a:tr h="321592">
                <a:tc>
                  <a:txBody>
                    <a:bodyPr/>
                    <a:lstStyle/>
                    <a:p>
                      <a:pPr algn="ctr"/>
                      <a:r>
                        <a:rPr lang="en-US" sz="1400" dirty="0"/>
                        <a:t>H</a:t>
                      </a:r>
                    </a:p>
                  </a:txBody>
                  <a:tcPr/>
                </a:tc>
                <a:tc>
                  <a:txBody>
                    <a:bodyPr/>
                    <a:lstStyle/>
                    <a:p>
                      <a:pPr algn="ctr"/>
                      <a:r>
                        <a:rPr lang="en-US" sz="1400" dirty="0"/>
                        <a:t>7</a:t>
                      </a:r>
                    </a:p>
                  </a:txBody>
                  <a:tcPr/>
                </a:tc>
                <a:tc>
                  <a:txBody>
                    <a:bodyPr/>
                    <a:lstStyle/>
                    <a:p>
                      <a:pPr algn="ctr"/>
                      <a:r>
                        <a:rPr lang="en-US" sz="1400" dirty="0"/>
                        <a:t>7</a:t>
                      </a:r>
                    </a:p>
                  </a:txBody>
                  <a:tcPr/>
                </a:tc>
                <a:tc>
                  <a:txBody>
                    <a:bodyPr/>
                    <a:lstStyle/>
                    <a:p>
                      <a:pPr algn="ctr"/>
                      <a:r>
                        <a:rPr lang="en-US" sz="1400" strike="noStrike" dirty="0"/>
                        <a:t>49</a:t>
                      </a:r>
                    </a:p>
                  </a:txBody>
                  <a:tcPr/>
                </a:tc>
                <a:tc>
                  <a:txBody>
                    <a:bodyPr/>
                    <a:lstStyle/>
                    <a:p>
                      <a:pPr algn="ctr"/>
                      <a:r>
                        <a:rPr lang="en-US" sz="1400" dirty="0"/>
                        <a:t>2</a:t>
                      </a:r>
                    </a:p>
                  </a:txBody>
                  <a:tcPr/>
                </a:tc>
                <a:extLst>
                  <a:ext uri="{0D108BD9-81ED-4DB2-BD59-A6C34878D82A}">
                    <a16:rowId xmlns:a16="http://schemas.microsoft.com/office/drawing/2014/main" val="10008"/>
                  </a:ext>
                </a:extLst>
              </a:tr>
              <a:tr h="356928">
                <a:tc>
                  <a:txBody>
                    <a:bodyPr/>
                    <a:lstStyle/>
                    <a:p>
                      <a:pPr algn="ctr"/>
                      <a:r>
                        <a:rPr lang="en-US" sz="1400" dirty="0"/>
                        <a:t>I</a:t>
                      </a:r>
                    </a:p>
                  </a:txBody>
                  <a:tcPr/>
                </a:tc>
                <a:tc>
                  <a:txBody>
                    <a:bodyPr/>
                    <a:lstStyle/>
                    <a:p>
                      <a:pPr algn="ctr"/>
                      <a:r>
                        <a:rPr lang="en-US" sz="1400" dirty="0"/>
                        <a:t>3</a:t>
                      </a:r>
                    </a:p>
                  </a:txBody>
                  <a:tcPr/>
                </a:tc>
                <a:tc>
                  <a:txBody>
                    <a:bodyPr/>
                    <a:lstStyle/>
                    <a:p>
                      <a:pPr algn="ctr"/>
                      <a:r>
                        <a:rPr lang="en-US" sz="1400" dirty="0"/>
                        <a:t>9</a:t>
                      </a:r>
                    </a:p>
                  </a:txBody>
                  <a:tcPr/>
                </a:tc>
                <a:tc>
                  <a:txBody>
                    <a:bodyPr/>
                    <a:lstStyle/>
                    <a:p>
                      <a:pPr algn="ctr"/>
                      <a:r>
                        <a:rPr lang="en-US" sz="1400" dirty="0"/>
                        <a:t>27</a:t>
                      </a:r>
                    </a:p>
                  </a:txBody>
                  <a:tcPr/>
                </a:tc>
                <a:tc>
                  <a:txBody>
                    <a:bodyPr/>
                    <a:lstStyle/>
                    <a:p>
                      <a:pPr algn="ctr"/>
                      <a:r>
                        <a:rPr lang="en-US" sz="1400" dirty="0"/>
                        <a:t>7</a:t>
                      </a:r>
                    </a:p>
                  </a:txBody>
                  <a:tcPr/>
                </a:tc>
                <a:extLst>
                  <a:ext uri="{0D108BD9-81ED-4DB2-BD59-A6C34878D82A}">
                    <a16:rowId xmlns:a16="http://schemas.microsoft.com/office/drawing/2014/main" val="10009"/>
                  </a:ext>
                </a:extLst>
              </a:tr>
              <a:tr h="321592">
                <a:tc>
                  <a:txBody>
                    <a:bodyPr/>
                    <a:lstStyle/>
                    <a:p>
                      <a:pPr algn="ctr"/>
                      <a:r>
                        <a:rPr lang="en-US" sz="1400" dirty="0"/>
                        <a:t>J</a:t>
                      </a:r>
                    </a:p>
                  </a:txBody>
                  <a:tcPr/>
                </a:tc>
                <a:tc>
                  <a:txBody>
                    <a:bodyPr/>
                    <a:lstStyle/>
                    <a:p>
                      <a:pPr algn="ctr"/>
                      <a:r>
                        <a:rPr lang="en-US" sz="1400" dirty="0"/>
                        <a:t>4</a:t>
                      </a:r>
                    </a:p>
                  </a:txBody>
                  <a:tcPr/>
                </a:tc>
                <a:tc>
                  <a:txBody>
                    <a:bodyPr/>
                    <a:lstStyle/>
                    <a:p>
                      <a:pPr algn="ctr"/>
                      <a:r>
                        <a:rPr lang="en-US" sz="1400" dirty="0"/>
                        <a:t>6</a:t>
                      </a:r>
                    </a:p>
                  </a:txBody>
                  <a:tcPr/>
                </a:tc>
                <a:tc>
                  <a:txBody>
                    <a:bodyPr/>
                    <a:lstStyle/>
                    <a:p>
                      <a:pPr algn="ctr"/>
                      <a:r>
                        <a:rPr lang="en-US" sz="1400" strike="sngStrike" dirty="0"/>
                        <a:t>24</a:t>
                      </a:r>
                    </a:p>
                  </a:txBody>
                  <a:tcPr/>
                </a:tc>
                <a:tc>
                  <a:txBody>
                    <a:bodyPr/>
                    <a:lstStyle/>
                    <a:p>
                      <a:pPr algn="ctr"/>
                      <a:r>
                        <a:rPr lang="en-US" sz="1400" dirty="0"/>
                        <a:t>-</a:t>
                      </a:r>
                    </a:p>
                  </a:txBody>
                  <a:tcPr/>
                </a:tc>
                <a:extLst>
                  <a:ext uri="{0D108BD9-81ED-4DB2-BD59-A6C34878D82A}">
                    <a16:rowId xmlns:a16="http://schemas.microsoft.com/office/drawing/2014/main" val="10010"/>
                  </a:ext>
                </a:extLst>
              </a:tr>
              <a:tr h="514431">
                <a:tc gridSpan="3">
                  <a:txBody>
                    <a:bodyPr/>
                    <a:lstStyle/>
                    <a:p>
                      <a:r>
                        <a:rPr lang="en-US" sz="1500" dirty="0"/>
                        <a:t>Total risk score for the project, </a:t>
                      </a:r>
                      <a:r>
                        <a:rPr lang="en-US" sz="1500" b="1" dirty="0"/>
                        <a:t>considering significant risks only</a:t>
                      </a:r>
                      <a:r>
                        <a:rPr lang="en-US" sz="1500" dirty="0"/>
                        <a:t> = total of individual risk scores divided by number of risks (assume significant risks have score =&gt;25)</a:t>
                      </a:r>
                    </a:p>
                  </a:txBody>
                  <a:tcPr/>
                </a:tc>
                <a:tc hMerge="1">
                  <a:txBody>
                    <a:bodyPr/>
                    <a:lstStyle/>
                    <a:p>
                      <a:endParaRPr lang="en-US" dirty="0"/>
                    </a:p>
                  </a:txBody>
                  <a:tcPr/>
                </a:tc>
                <a:tc hMerge="1">
                  <a:txBody>
                    <a:bodyPr/>
                    <a:lstStyle/>
                    <a:p>
                      <a:endParaRPr lang="en-US" sz="1400" dirty="0"/>
                    </a:p>
                  </a:txBody>
                  <a:tcPr/>
                </a:tc>
                <a:tc>
                  <a:txBody>
                    <a:bodyPr/>
                    <a:lstStyle/>
                    <a:p>
                      <a:pPr algn="ctr"/>
                      <a:r>
                        <a:rPr lang="en-US" sz="2000" dirty="0"/>
                        <a:t>Total = 276</a:t>
                      </a:r>
                      <a:br>
                        <a:rPr lang="en-US" sz="2000" dirty="0"/>
                      </a:br>
                      <a:r>
                        <a:rPr lang="en-US" sz="2000" dirty="0"/>
                        <a:t>276/7=39.4</a:t>
                      </a:r>
                    </a:p>
                  </a:txBody>
                  <a:tcPr/>
                </a:tc>
                <a:tc>
                  <a:txBody>
                    <a:bodyPr/>
                    <a:lstStyle/>
                    <a:p>
                      <a:endParaRPr lang="en-US" sz="1400" dirty="0"/>
                    </a:p>
                  </a:txBody>
                  <a:tcPr>
                    <a:solidFill>
                      <a:schemeClr val="bg1"/>
                    </a:solidFill>
                  </a:tcPr>
                </a:tc>
                <a:extLst>
                  <a:ext uri="{0D108BD9-81ED-4DB2-BD59-A6C34878D82A}">
                    <a16:rowId xmlns:a16="http://schemas.microsoft.com/office/drawing/2014/main" val="10011"/>
                  </a:ext>
                </a:extLst>
              </a:tr>
            </a:tbl>
          </a:graphicData>
        </a:graphic>
      </p:graphicFrame>
      <p:sp>
        <p:nvSpPr>
          <p:cNvPr id="3" name="TextBox 2">
            <a:extLst>
              <a:ext uri="{FF2B5EF4-FFF2-40B4-BE49-F238E27FC236}">
                <a16:creationId xmlns:a16="http://schemas.microsoft.com/office/drawing/2014/main" id="{2C77B2EC-324F-49EA-B16E-7943FD33EA79}"/>
              </a:ext>
            </a:extLst>
          </p:cNvPr>
          <p:cNvSpPr txBox="1"/>
          <p:nvPr/>
        </p:nvSpPr>
        <p:spPr>
          <a:xfrm>
            <a:off x="7100046" y="6069874"/>
            <a:ext cx="2043953" cy="646331"/>
          </a:xfrm>
          <a:prstGeom prst="rect">
            <a:avLst/>
          </a:prstGeom>
          <a:noFill/>
        </p:spPr>
        <p:txBody>
          <a:bodyPr wrap="square" rtlCol="0">
            <a:spAutoFit/>
          </a:bodyPr>
          <a:lstStyle/>
          <a:p>
            <a:r>
              <a:rPr lang="en-CA" dirty="0">
                <a:solidFill>
                  <a:srgbClr val="C00000"/>
                </a:solidFill>
              </a:rPr>
              <a:t>What if project risk threshold is 35?</a:t>
            </a:r>
          </a:p>
        </p:txBody>
      </p:sp>
    </p:spTree>
    <p:extLst>
      <p:ext uri="{BB962C8B-B14F-4D97-AF65-F5344CB8AC3E}">
        <p14:creationId xmlns:p14="http://schemas.microsoft.com/office/powerpoint/2010/main" val="3269415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C4E64-0F7B-4918-8116-47B12EE33840}"/>
              </a:ext>
            </a:extLst>
          </p:cNvPr>
          <p:cNvSpPr>
            <a:spLocks noGrp="1"/>
          </p:cNvSpPr>
          <p:nvPr>
            <p:ph type="title"/>
          </p:nvPr>
        </p:nvSpPr>
        <p:spPr/>
        <p:txBody>
          <a:bodyPr/>
          <a:lstStyle/>
          <a:p>
            <a:r>
              <a:rPr lang="en-CA" dirty="0"/>
              <a:t>Risk ranking between projects</a:t>
            </a:r>
          </a:p>
        </p:txBody>
      </p:sp>
      <p:sp>
        <p:nvSpPr>
          <p:cNvPr id="3" name="Content Placeholder 2">
            <a:extLst>
              <a:ext uri="{FF2B5EF4-FFF2-40B4-BE49-F238E27FC236}">
                <a16:creationId xmlns:a16="http://schemas.microsoft.com/office/drawing/2014/main" id="{74DD5F4D-B7F2-4635-8BF5-30BE52A061F5}"/>
              </a:ext>
            </a:extLst>
          </p:cNvPr>
          <p:cNvSpPr>
            <a:spLocks noGrp="1"/>
          </p:cNvSpPr>
          <p:nvPr>
            <p:ph idx="1"/>
          </p:nvPr>
        </p:nvSpPr>
        <p:spPr>
          <a:xfrm>
            <a:off x="581192" y="2228004"/>
            <a:ext cx="7989752" cy="2814260"/>
          </a:xfrm>
        </p:spPr>
        <p:txBody>
          <a:bodyPr/>
          <a:lstStyle/>
          <a:p>
            <a:r>
              <a:rPr lang="en-US" dirty="0"/>
              <a:t>The risk ranking of a project is based on its risk score as </a:t>
            </a:r>
            <a:r>
              <a:rPr lang="en-US" b="1" dirty="0"/>
              <a:t>compared to risk scores of other projects</a:t>
            </a:r>
            <a:r>
              <a:rPr lang="en-US" dirty="0"/>
              <a:t>.</a:t>
            </a:r>
          </a:p>
          <a:p>
            <a:r>
              <a:rPr lang="en-US" dirty="0"/>
              <a:t>Can help to decide which projects to take on and where it fits as far as risk with other projects.</a:t>
            </a:r>
          </a:p>
          <a:p>
            <a:r>
              <a:rPr lang="en-US" dirty="0"/>
              <a:t>The project with the highest risk ranking should have the best project manager.</a:t>
            </a:r>
          </a:p>
          <a:p>
            <a:endParaRPr lang="en-CA" dirty="0"/>
          </a:p>
        </p:txBody>
      </p:sp>
    </p:spTree>
    <p:extLst>
      <p:ext uri="{BB962C8B-B14F-4D97-AF65-F5344CB8AC3E}">
        <p14:creationId xmlns:p14="http://schemas.microsoft.com/office/powerpoint/2010/main" val="2477673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6EA45-6888-4292-853E-A7DC50D912CF}"/>
              </a:ext>
            </a:extLst>
          </p:cNvPr>
          <p:cNvSpPr>
            <a:spLocks noGrp="1"/>
          </p:cNvSpPr>
          <p:nvPr>
            <p:ph type="title"/>
          </p:nvPr>
        </p:nvSpPr>
        <p:spPr/>
        <p:txBody>
          <a:bodyPr/>
          <a:lstStyle/>
          <a:p>
            <a:r>
              <a:rPr lang="en-CA" dirty="0"/>
              <a:t>tips</a:t>
            </a:r>
          </a:p>
        </p:txBody>
      </p:sp>
      <p:sp>
        <p:nvSpPr>
          <p:cNvPr id="3" name="Content Placeholder 2">
            <a:extLst>
              <a:ext uri="{FF2B5EF4-FFF2-40B4-BE49-F238E27FC236}">
                <a16:creationId xmlns:a16="http://schemas.microsoft.com/office/drawing/2014/main" id="{A969B50A-F83C-456C-9B31-3ECF1CE15504}"/>
              </a:ext>
            </a:extLst>
          </p:cNvPr>
          <p:cNvSpPr>
            <a:spLocks noGrp="1"/>
          </p:cNvSpPr>
          <p:nvPr>
            <p:ph idx="1"/>
          </p:nvPr>
        </p:nvSpPr>
        <p:spPr>
          <a:xfrm>
            <a:off x="581192" y="2538550"/>
            <a:ext cx="7926313" cy="4319450"/>
          </a:xfrm>
        </p:spPr>
        <p:txBody>
          <a:bodyPr>
            <a:normAutofit/>
          </a:bodyPr>
          <a:lstStyle/>
          <a:p>
            <a:r>
              <a:rPr lang="en-US" dirty="0"/>
              <a:t>Carry forward activities for further analysis that have a lot of risks.</a:t>
            </a:r>
          </a:p>
          <a:p>
            <a:r>
              <a:rPr lang="en-US" dirty="0"/>
              <a:t>Move forward common causes of risk.</a:t>
            </a:r>
          </a:p>
          <a:p>
            <a:r>
              <a:rPr lang="en-US" dirty="0"/>
              <a:t>Highlight risky activities on the network diagram or Gantt chart by highlighting them in another colour (or other way).</a:t>
            </a:r>
          </a:p>
          <a:p>
            <a:r>
              <a:rPr lang="en-US" dirty="0"/>
              <a:t>Note activity risk score and person assigned on Gantt chart.</a:t>
            </a:r>
          </a:p>
          <a:p>
            <a:pPr marL="0" indent="0">
              <a:buNone/>
            </a:pPr>
            <a:endParaRPr lang="en-US" dirty="0"/>
          </a:p>
          <a:p>
            <a:pPr marL="0" indent="0">
              <a:buNone/>
            </a:pPr>
            <a:r>
              <a:rPr lang="en-US" dirty="0"/>
              <a:t>…..in other words, incorporate risk analysis into other aspects of project management.</a:t>
            </a:r>
          </a:p>
          <a:p>
            <a:endParaRPr lang="en-US" dirty="0"/>
          </a:p>
          <a:p>
            <a:endParaRPr lang="en-CA" dirty="0"/>
          </a:p>
        </p:txBody>
      </p:sp>
    </p:spTree>
    <p:extLst>
      <p:ext uri="{BB962C8B-B14F-4D97-AF65-F5344CB8AC3E}">
        <p14:creationId xmlns:p14="http://schemas.microsoft.com/office/powerpoint/2010/main" val="1358011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1834B-E2FF-42B8-98C4-EB3D3B3E6E7F}"/>
              </a:ext>
            </a:extLst>
          </p:cNvPr>
          <p:cNvSpPr>
            <a:spLocks noGrp="1"/>
          </p:cNvSpPr>
          <p:nvPr>
            <p:ph type="title"/>
          </p:nvPr>
        </p:nvSpPr>
        <p:spPr/>
        <p:txBody>
          <a:bodyPr/>
          <a:lstStyle/>
          <a:p>
            <a:r>
              <a:rPr lang="en-CA" dirty="0"/>
              <a:t>What’s next after qualitative analysis?</a:t>
            </a:r>
          </a:p>
        </p:txBody>
      </p:sp>
      <p:sp>
        <p:nvSpPr>
          <p:cNvPr id="3" name="Content Placeholder 2">
            <a:extLst>
              <a:ext uri="{FF2B5EF4-FFF2-40B4-BE49-F238E27FC236}">
                <a16:creationId xmlns:a16="http://schemas.microsoft.com/office/drawing/2014/main" id="{9726BAE0-27D3-4945-92A2-8BB6CA5CD75E}"/>
              </a:ext>
            </a:extLst>
          </p:cNvPr>
          <p:cNvSpPr>
            <a:spLocks noGrp="1"/>
          </p:cNvSpPr>
          <p:nvPr>
            <p:ph idx="1"/>
          </p:nvPr>
        </p:nvSpPr>
        <p:spPr>
          <a:xfrm>
            <a:off x="402953" y="2098766"/>
            <a:ext cx="4891859" cy="3823063"/>
          </a:xfrm>
        </p:spPr>
        <p:txBody>
          <a:bodyPr>
            <a:normAutofit/>
          </a:bodyPr>
          <a:lstStyle/>
          <a:p>
            <a:pPr marL="0" indent="0">
              <a:buNone/>
            </a:pPr>
            <a:r>
              <a:rPr lang="en-US" dirty="0"/>
              <a:t>Proceed to the </a:t>
            </a:r>
            <a:r>
              <a:rPr lang="en-US" i="1" dirty="0"/>
              <a:t>Perform Quantitative Risk Analysis </a:t>
            </a:r>
            <a:r>
              <a:rPr lang="en-US" dirty="0"/>
              <a:t>process if:</a:t>
            </a:r>
          </a:p>
          <a:p>
            <a:pPr lvl="1"/>
            <a:r>
              <a:rPr lang="en-US" dirty="0"/>
              <a:t>You have identified all project risks</a:t>
            </a:r>
          </a:p>
          <a:p>
            <a:pPr lvl="1"/>
            <a:r>
              <a:rPr lang="en-US" dirty="0"/>
              <a:t>It is worth the time and money to address the risk</a:t>
            </a:r>
          </a:p>
          <a:p>
            <a:pPr lvl="1"/>
            <a:r>
              <a:rPr lang="en-US" dirty="0"/>
              <a:t>It is a high-priority / high-impact project</a:t>
            </a:r>
          </a:p>
          <a:p>
            <a:pPr lvl="1"/>
            <a:r>
              <a:rPr lang="en-US" dirty="0"/>
              <a:t>Little tolerance for cost or schedule overruns</a:t>
            </a:r>
          </a:p>
          <a:p>
            <a:endParaRPr lang="en-CA" dirty="0"/>
          </a:p>
        </p:txBody>
      </p:sp>
      <p:pic>
        <p:nvPicPr>
          <p:cNvPr id="4" name="Picture 3">
            <a:extLst>
              <a:ext uri="{FF2B5EF4-FFF2-40B4-BE49-F238E27FC236}">
                <a16:creationId xmlns:a16="http://schemas.microsoft.com/office/drawing/2014/main" id="{85139FC6-126E-428D-8C2F-E5B91008C206}"/>
              </a:ext>
            </a:extLst>
          </p:cNvPr>
          <p:cNvPicPr>
            <a:picLocks noChangeAspect="1"/>
          </p:cNvPicPr>
          <p:nvPr/>
        </p:nvPicPr>
        <p:blipFill rotWithShape="1">
          <a:blip r:embed="rId2">
            <a:extLst>
              <a:ext uri="{28A0092B-C50C-407E-A947-70E740481C1C}">
                <a14:useLocalDpi xmlns:a14="http://schemas.microsoft.com/office/drawing/2010/main" val="0"/>
              </a:ext>
            </a:extLst>
          </a:blip>
          <a:srcRect l="52334" t="9651" b="48825"/>
          <a:stretch/>
        </p:blipFill>
        <p:spPr>
          <a:xfrm>
            <a:off x="5475333" y="2307771"/>
            <a:ext cx="3265714" cy="2847704"/>
          </a:xfrm>
          <a:prstGeom prst="rect">
            <a:avLst/>
          </a:prstGeom>
        </p:spPr>
      </p:pic>
      <p:sp>
        <p:nvSpPr>
          <p:cNvPr id="5" name="TextBox 4">
            <a:extLst>
              <a:ext uri="{FF2B5EF4-FFF2-40B4-BE49-F238E27FC236}">
                <a16:creationId xmlns:a16="http://schemas.microsoft.com/office/drawing/2014/main" id="{1BE906E6-F312-4104-B444-A9C2219F8989}"/>
              </a:ext>
            </a:extLst>
          </p:cNvPr>
          <p:cNvSpPr txBox="1"/>
          <p:nvPr/>
        </p:nvSpPr>
        <p:spPr>
          <a:xfrm>
            <a:off x="1590492" y="5853862"/>
            <a:ext cx="3349061" cy="646331"/>
          </a:xfrm>
          <a:prstGeom prst="rect">
            <a:avLst/>
          </a:prstGeom>
          <a:noFill/>
        </p:spPr>
        <p:txBody>
          <a:bodyPr wrap="square" rtlCol="0">
            <a:spAutoFit/>
          </a:bodyPr>
          <a:lstStyle/>
          <a:p>
            <a:pPr algn="ctr"/>
            <a:r>
              <a:rPr lang="en-US" i="1" dirty="0"/>
              <a:t>Pause.  Does it make sense?  Remember: Garbage in, garbage out.</a:t>
            </a:r>
          </a:p>
        </p:txBody>
      </p:sp>
      <p:sp>
        <p:nvSpPr>
          <p:cNvPr id="6" name="TextBox 5">
            <a:extLst>
              <a:ext uri="{FF2B5EF4-FFF2-40B4-BE49-F238E27FC236}">
                <a16:creationId xmlns:a16="http://schemas.microsoft.com/office/drawing/2014/main" id="{63F11980-AB59-4E95-9751-203C9CA1D22D}"/>
              </a:ext>
            </a:extLst>
          </p:cNvPr>
          <p:cNvSpPr txBox="1"/>
          <p:nvPr/>
        </p:nvSpPr>
        <p:spPr>
          <a:xfrm>
            <a:off x="7053943" y="2307771"/>
            <a:ext cx="139337" cy="2570705"/>
          </a:xfrm>
          <a:prstGeom prst="rect">
            <a:avLst/>
          </a:prstGeom>
          <a:solidFill>
            <a:schemeClr val="bg1"/>
          </a:solidFill>
          <a:ln>
            <a:noFill/>
          </a:ln>
        </p:spPr>
        <p:txBody>
          <a:bodyPr wrap="square" rtlCol="0">
            <a:spAutoFit/>
          </a:bodyPr>
          <a:lstStyle/>
          <a:p>
            <a:endParaRPr lang="en-CA" dirty="0"/>
          </a:p>
        </p:txBody>
      </p:sp>
      <p:sp>
        <p:nvSpPr>
          <p:cNvPr id="7" name="Right Arrow 6"/>
          <p:cNvSpPr/>
          <p:nvPr/>
        </p:nvSpPr>
        <p:spPr>
          <a:xfrm>
            <a:off x="6875107" y="2402542"/>
            <a:ext cx="466165" cy="134471"/>
          </a:xfrm>
          <a:prstGeom prst="rightArrow">
            <a:avLst/>
          </a:prstGeom>
          <a:solidFill>
            <a:srgbClr val="C0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7636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C5AFD-CAE9-41ED-88E6-F4C8F4E1DAD7}"/>
              </a:ext>
            </a:extLst>
          </p:cNvPr>
          <p:cNvSpPr>
            <a:spLocks noGrp="1"/>
          </p:cNvSpPr>
          <p:nvPr>
            <p:ph type="title"/>
          </p:nvPr>
        </p:nvSpPr>
        <p:spPr/>
        <p:txBody>
          <a:bodyPr/>
          <a:lstStyle/>
          <a:p>
            <a:r>
              <a:rPr lang="en-CA" dirty="0"/>
              <a:t>Summary of perform qualitative risk analysis process</a:t>
            </a:r>
          </a:p>
        </p:txBody>
      </p:sp>
      <p:sp>
        <p:nvSpPr>
          <p:cNvPr id="3" name="Content Placeholder 2">
            <a:extLst>
              <a:ext uri="{FF2B5EF4-FFF2-40B4-BE49-F238E27FC236}">
                <a16:creationId xmlns:a16="http://schemas.microsoft.com/office/drawing/2014/main" id="{C5B1BDB3-98A9-4E47-BBB7-CB576157DB46}"/>
              </a:ext>
            </a:extLst>
          </p:cNvPr>
          <p:cNvSpPr>
            <a:spLocks noGrp="1"/>
          </p:cNvSpPr>
          <p:nvPr>
            <p:ph idx="1"/>
          </p:nvPr>
        </p:nvSpPr>
        <p:spPr>
          <a:xfrm>
            <a:off x="581192" y="2011680"/>
            <a:ext cx="8327677" cy="4685211"/>
          </a:xfrm>
        </p:spPr>
        <p:txBody>
          <a:bodyPr>
            <a:normAutofit fontScale="92500" lnSpcReduction="20000"/>
          </a:bodyPr>
          <a:lstStyle/>
          <a:p>
            <a:r>
              <a:rPr lang="en-US" dirty="0"/>
              <a:t>Collect additional information.</a:t>
            </a:r>
          </a:p>
          <a:p>
            <a:r>
              <a:rPr lang="en-US" dirty="0"/>
              <a:t>Determine if you will use risk owners now to help qualify risks.</a:t>
            </a:r>
          </a:p>
          <a:p>
            <a:r>
              <a:rPr lang="en-US" dirty="0"/>
              <a:t>Test any assumptions.</a:t>
            </a:r>
          </a:p>
          <a:p>
            <a:r>
              <a:rPr lang="en-US" dirty="0"/>
              <a:t>Determine what scales to use for probability and impact and how they will be used.</a:t>
            </a:r>
          </a:p>
          <a:p>
            <a:r>
              <a:rPr lang="en-US" dirty="0"/>
              <a:t>Determine probability, impact, rankings, limits and timing for each risk.</a:t>
            </a:r>
          </a:p>
          <a:p>
            <a:r>
              <a:rPr lang="en-US" dirty="0"/>
              <a:t>Determine which risks move forward.</a:t>
            </a:r>
          </a:p>
          <a:p>
            <a:r>
              <a:rPr lang="en-US" dirty="0"/>
              <a:t>Determine overall risk score and ranking for the project.</a:t>
            </a:r>
          </a:p>
          <a:p>
            <a:r>
              <a:rPr lang="en-US" dirty="0"/>
              <a:t>Document the risks.</a:t>
            </a:r>
          </a:p>
          <a:p>
            <a:r>
              <a:rPr lang="en-US" dirty="0"/>
              <a:t>Look for trends.</a:t>
            </a:r>
          </a:p>
          <a:p>
            <a:r>
              <a:rPr lang="en-US" dirty="0"/>
              <a:t>Make a go / no go decision about project.</a:t>
            </a:r>
          </a:p>
          <a:p>
            <a:r>
              <a:rPr lang="en-US" dirty="0"/>
              <a:t>Move on to Quantitative Analysis (or Plan Risk Responses).</a:t>
            </a:r>
          </a:p>
          <a:p>
            <a:endParaRPr lang="en-CA" dirty="0"/>
          </a:p>
        </p:txBody>
      </p:sp>
    </p:spTree>
    <p:extLst>
      <p:ext uri="{BB962C8B-B14F-4D97-AF65-F5344CB8AC3E}">
        <p14:creationId xmlns:p14="http://schemas.microsoft.com/office/powerpoint/2010/main" val="572022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63979-3896-440D-AB65-006D1C2EB183}"/>
              </a:ext>
            </a:extLst>
          </p:cNvPr>
          <p:cNvSpPr>
            <a:spLocks noGrp="1"/>
          </p:cNvSpPr>
          <p:nvPr>
            <p:ph type="title"/>
          </p:nvPr>
        </p:nvSpPr>
        <p:spPr/>
        <p:txBody>
          <a:bodyPr/>
          <a:lstStyle/>
          <a:p>
            <a:r>
              <a:rPr lang="en-CA" dirty="0"/>
              <a:t>Estimated Monetary Value (EMV)</a:t>
            </a:r>
            <a:br>
              <a:rPr lang="en-CA" dirty="0"/>
            </a:br>
            <a:r>
              <a:rPr lang="en-CA" dirty="0"/>
              <a:t>My bulldozer Broke down! </a:t>
            </a:r>
          </a:p>
        </p:txBody>
      </p:sp>
      <p:sp>
        <p:nvSpPr>
          <p:cNvPr id="3" name="Content Placeholder 2">
            <a:extLst>
              <a:ext uri="{FF2B5EF4-FFF2-40B4-BE49-F238E27FC236}">
                <a16:creationId xmlns:a16="http://schemas.microsoft.com/office/drawing/2014/main" id="{8F18B6BF-704A-48D1-8D2C-4BE1505856D6}"/>
              </a:ext>
            </a:extLst>
          </p:cNvPr>
          <p:cNvSpPr>
            <a:spLocks noGrp="1"/>
          </p:cNvSpPr>
          <p:nvPr>
            <p:ph idx="1"/>
          </p:nvPr>
        </p:nvSpPr>
        <p:spPr>
          <a:xfrm>
            <a:off x="581192" y="1899231"/>
            <a:ext cx="5569237" cy="4717326"/>
          </a:xfrm>
        </p:spPr>
        <p:txBody>
          <a:bodyPr anchor="t">
            <a:normAutofit fontScale="92500" lnSpcReduction="20000"/>
          </a:bodyPr>
          <a:lstStyle/>
          <a:p>
            <a:r>
              <a:rPr lang="en-US" dirty="0"/>
              <a:t>You own a construction company</a:t>
            </a:r>
          </a:p>
          <a:p>
            <a:r>
              <a:rPr lang="en-US" dirty="0"/>
              <a:t>You have only one bulldozer</a:t>
            </a:r>
          </a:p>
          <a:p>
            <a:r>
              <a:rPr lang="en-US" dirty="0"/>
              <a:t>If it breaks down, you can probably fix it yourself but you need to rent another while your equipment is repaired, it costs $2000 per day to rent a bulldozer.</a:t>
            </a:r>
          </a:p>
          <a:p>
            <a:r>
              <a:rPr lang="en-US" dirty="0"/>
              <a:t>Based on previous projects and the age of your bulldozer, there is a 10% chance it will break down.  Repairs would take </a:t>
            </a:r>
            <a:r>
              <a:rPr lang="en-US" b="1" dirty="0"/>
              <a:t>two</a:t>
            </a:r>
            <a:r>
              <a:rPr lang="en-US" dirty="0"/>
              <a:t> days.</a:t>
            </a:r>
          </a:p>
          <a:p>
            <a:r>
              <a:rPr lang="en-US" dirty="0"/>
              <a:t>What is the EMV of a </a:t>
            </a:r>
            <a:r>
              <a:rPr lang="en-US" b="1" dirty="0"/>
              <a:t>potential</a:t>
            </a:r>
            <a:r>
              <a:rPr lang="en-US" dirty="0"/>
              <a:t> bulldozer breakdown considering only the rental cost?</a:t>
            </a:r>
          </a:p>
          <a:p>
            <a:r>
              <a:rPr lang="en-US" dirty="0"/>
              <a:t>There could be other costs or impacts.</a:t>
            </a:r>
          </a:p>
          <a:p>
            <a:r>
              <a:rPr lang="en-US" dirty="0">
                <a:solidFill>
                  <a:srgbClr val="FF0000"/>
                </a:solidFill>
              </a:rPr>
              <a:t>An EMV event that costs money or delays a project is considered </a:t>
            </a:r>
            <a:r>
              <a:rPr lang="en-US" b="1" dirty="0">
                <a:solidFill>
                  <a:srgbClr val="FF0000"/>
                </a:solidFill>
              </a:rPr>
              <a:t>negative</a:t>
            </a:r>
            <a:r>
              <a:rPr lang="en-US" dirty="0">
                <a:solidFill>
                  <a:srgbClr val="FF0000"/>
                </a:solidFill>
              </a:rPr>
              <a:t> (-).  This is the reverse of what we use in our Risk Register.</a:t>
            </a:r>
          </a:p>
        </p:txBody>
      </p:sp>
      <p:pic>
        <p:nvPicPr>
          <p:cNvPr id="4" name="Picture 2" descr="Image result for bulldozer">
            <a:extLst>
              <a:ext uri="{FF2B5EF4-FFF2-40B4-BE49-F238E27FC236}">
                <a16:creationId xmlns:a16="http://schemas.microsoft.com/office/drawing/2014/main" id="{CB7EBDFD-99EE-474D-8699-AD9323DA5A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9151" y="4648200"/>
            <a:ext cx="2481183" cy="204923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AD1E341D-CE5C-4C38-B967-16B815B64C46}"/>
              </a:ext>
            </a:extLst>
          </p:cNvPr>
          <p:cNvSpPr txBox="1">
            <a:spLocks/>
          </p:cNvSpPr>
          <p:nvPr/>
        </p:nvSpPr>
        <p:spPr>
          <a:xfrm>
            <a:off x="6335486" y="2228004"/>
            <a:ext cx="2808514" cy="252905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22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CA" sz="2000" dirty="0"/>
              <a:t>EMV = 0.10 x -$2000 x 2 days = -$400 or </a:t>
            </a:r>
            <a:r>
              <a:rPr lang="en-CA" sz="2000" b="1" dirty="0"/>
              <a:t>negative</a:t>
            </a:r>
            <a:r>
              <a:rPr lang="en-CA" sz="2000" dirty="0"/>
              <a:t> $400</a:t>
            </a:r>
          </a:p>
          <a:p>
            <a:r>
              <a:rPr lang="en-CA" sz="2000" dirty="0"/>
              <a:t>What do you do with that EMV as you plan your project?</a:t>
            </a:r>
          </a:p>
        </p:txBody>
      </p:sp>
    </p:spTree>
    <p:extLst>
      <p:ext uri="{BB962C8B-B14F-4D97-AF65-F5344CB8AC3E}">
        <p14:creationId xmlns:p14="http://schemas.microsoft.com/office/powerpoint/2010/main" val="163962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9CC2-9F6E-4718-AF63-2166AC87BCFE}"/>
              </a:ext>
            </a:extLst>
          </p:cNvPr>
          <p:cNvSpPr>
            <a:spLocks noGrp="1"/>
          </p:cNvSpPr>
          <p:nvPr>
            <p:ph type="title"/>
          </p:nvPr>
        </p:nvSpPr>
        <p:spPr/>
        <p:txBody>
          <a:bodyPr/>
          <a:lstStyle/>
          <a:p>
            <a:r>
              <a:rPr lang="en-CA" dirty="0"/>
              <a:t>Expected monetary value (EMV) of risks</a:t>
            </a:r>
          </a:p>
        </p:txBody>
      </p:sp>
      <p:sp>
        <p:nvSpPr>
          <p:cNvPr id="3" name="Content Placeholder 2">
            <a:extLst>
              <a:ext uri="{FF2B5EF4-FFF2-40B4-BE49-F238E27FC236}">
                <a16:creationId xmlns:a16="http://schemas.microsoft.com/office/drawing/2014/main" id="{6A25D995-1A3E-4E20-9F40-88ED00693486}"/>
              </a:ext>
            </a:extLst>
          </p:cNvPr>
          <p:cNvSpPr>
            <a:spLocks noGrp="1"/>
          </p:cNvSpPr>
          <p:nvPr>
            <p:ph idx="1"/>
          </p:nvPr>
        </p:nvSpPr>
        <p:spPr>
          <a:xfrm>
            <a:off x="505205" y="1838249"/>
            <a:ext cx="7989752" cy="2352751"/>
          </a:xfrm>
        </p:spPr>
        <p:txBody>
          <a:bodyPr>
            <a:normAutofit/>
          </a:bodyPr>
          <a:lstStyle/>
          <a:p>
            <a:r>
              <a:rPr lang="en-US" dirty="0"/>
              <a:t>Expected Monetary Value is the probability-weighted average of all possible </a:t>
            </a:r>
            <a:r>
              <a:rPr lang="en-US" dirty="0">
                <a:latin typeface="+mj-lt"/>
              </a:rPr>
              <a:t>outcomes, calculated by summing all the quantitative probabilities times impacts for risk on a project.</a:t>
            </a:r>
          </a:p>
          <a:p>
            <a:r>
              <a:rPr lang="en-US" dirty="0"/>
              <a:t>Threats are negative and opportunities are positive in EMV.   Therefore, risk 3 is actually an </a:t>
            </a:r>
            <a:r>
              <a:rPr lang="en-US" b="1" dirty="0"/>
              <a:t>opportunity</a:t>
            </a:r>
            <a:r>
              <a:rPr lang="en-US" dirty="0"/>
              <a:t> (not a threat).</a:t>
            </a:r>
            <a:endParaRPr lang="en-CA" dirty="0"/>
          </a:p>
        </p:txBody>
      </p:sp>
      <p:pic>
        <p:nvPicPr>
          <p:cNvPr id="3074" name="Picture 2" descr="Image result for expected monetary value">
            <a:extLst>
              <a:ext uri="{FF2B5EF4-FFF2-40B4-BE49-F238E27FC236}">
                <a16:creationId xmlns:a16="http://schemas.microsoft.com/office/drawing/2014/main" id="{1516F8D5-4362-4D7C-8D48-CA63457DF4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6277" y="4191000"/>
            <a:ext cx="5908865" cy="25397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F546C13-27A0-4DF6-A985-7C5437AC8C54}"/>
              </a:ext>
            </a:extLst>
          </p:cNvPr>
          <p:cNvSpPr/>
          <p:nvPr/>
        </p:nvSpPr>
        <p:spPr>
          <a:xfrm>
            <a:off x="610924" y="4446212"/>
            <a:ext cx="2409634" cy="461665"/>
          </a:xfrm>
          <a:prstGeom prst="rect">
            <a:avLst/>
          </a:prstGeom>
        </p:spPr>
        <p:txBody>
          <a:bodyPr wrap="none">
            <a:spAutoFit/>
          </a:bodyPr>
          <a:lstStyle/>
          <a:p>
            <a:pPr algn="ctr"/>
            <a:r>
              <a:rPr lang="en-US" sz="2400" b="1" dirty="0"/>
              <a:t>EMV = ∑ (P x I)</a:t>
            </a:r>
          </a:p>
        </p:txBody>
      </p:sp>
      <p:sp>
        <p:nvSpPr>
          <p:cNvPr id="5" name="Arrow: Right 4">
            <a:extLst>
              <a:ext uri="{FF2B5EF4-FFF2-40B4-BE49-F238E27FC236}">
                <a16:creationId xmlns:a16="http://schemas.microsoft.com/office/drawing/2014/main" id="{3ED01216-DF10-4D48-88CB-91CF61658373}"/>
              </a:ext>
            </a:extLst>
          </p:cNvPr>
          <p:cNvSpPr/>
          <p:nvPr/>
        </p:nvSpPr>
        <p:spPr>
          <a:xfrm>
            <a:off x="1694985" y="5439839"/>
            <a:ext cx="1706136" cy="461665"/>
          </a:xfrm>
          <a:prstGeom prst="rightArrow">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lumMod val="50000"/>
                    <a:lumOff val="50000"/>
                  </a:schemeClr>
                </a:solidFill>
              </a:rPr>
              <a:t>Opportunity</a:t>
            </a:r>
          </a:p>
        </p:txBody>
      </p:sp>
    </p:spTree>
    <p:extLst>
      <p:ext uri="{BB962C8B-B14F-4D97-AF65-F5344CB8AC3E}">
        <p14:creationId xmlns:p14="http://schemas.microsoft.com/office/powerpoint/2010/main" val="305268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EF17C963-6A59-4FC7-AF54-BA102953597E}"/>
              </a:ext>
            </a:extLst>
          </p:cNvPr>
          <p:cNvGrpSpPr/>
          <p:nvPr/>
        </p:nvGrpSpPr>
        <p:grpSpPr>
          <a:xfrm flipH="1">
            <a:off x="2670520" y="4278544"/>
            <a:ext cx="2404111" cy="1867976"/>
            <a:chOff x="3505605" y="4547060"/>
            <a:chExt cx="3222855" cy="2476500"/>
          </a:xfrm>
        </p:grpSpPr>
        <p:grpSp>
          <p:nvGrpSpPr>
            <p:cNvPr id="25" name="Group 24">
              <a:extLst>
                <a:ext uri="{FF2B5EF4-FFF2-40B4-BE49-F238E27FC236}">
                  <a16:creationId xmlns:a16="http://schemas.microsoft.com/office/drawing/2014/main" id="{B9E746C3-A604-45E5-94C9-BE846F345071}"/>
                </a:ext>
              </a:extLst>
            </p:cNvPr>
            <p:cNvGrpSpPr/>
            <p:nvPr/>
          </p:nvGrpSpPr>
          <p:grpSpPr>
            <a:xfrm>
              <a:off x="3505605" y="4547060"/>
              <a:ext cx="3222855" cy="2417268"/>
              <a:chOff x="3208425" y="4330699"/>
              <a:chExt cx="2285595" cy="1917701"/>
            </a:xfrm>
          </p:grpSpPr>
          <p:pic>
            <p:nvPicPr>
              <p:cNvPr id="27" name="Picture 2" descr="The Iterative Process: Experimentation &amp; Validated Learning">
                <a:extLst>
                  <a:ext uri="{FF2B5EF4-FFF2-40B4-BE49-F238E27FC236}">
                    <a16:creationId xmlns:a16="http://schemas.microsoft.com/office/drawing/2014/main" id="{3E40E121-0F42-4E8F-BF3C-E8308E8E70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000" t="3773" r="27000" b="16015"/>
              <a:stretch/>
            </p:blipFill>
            <p:spPr bwMode="auto">
              <a:xfrm>
                <a:off x="3429000" y="4330699"/>
                <a:ext cx="1905000" cy="1917701"/>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E96E6FFF-0F55-4D87-90EA-D6D8BF461A43}"/>
                  </a:ext>
                </a:extLst>
              </p:cNvPr>
              <p:cNvSpPr/>
              <p:nvPr/>
            </p:nvSpPr>
            <p:spPr>
              <a:xfrm>
                <a:off x="5158740" y="5722620"/>
                <a:ext cx="335280" cy="388620"/>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9" name="Isosceles Triangle 28">
                <a:extLst>
                  <a:ext uri="{FF2B5EF4-FFF2-40B4-BE49-F238E27FC236}">
                    <a16:creationId xmlns:a16="http://schemas.microsoft.com/office/drawing/2014/main" id="{017F30BB-B8A4-406C-A2D0-0FDCB7D126B2}"/>
                  </a:ext>
                </a:extLst>
              </p:cNvPr>
              <p:cNvSpPr/>
              <p:nvPr/>
            </p:nvSpPr>
            <p:spPr>
              <a:xfrm rot="13541790">
                <a:off x="3175907" y="5021870"/>
                <a:ext cx="434229" cy="369194"/>
              </a:xfrm>
              <a:prstGeom prst="triangle">
                <a:avLst>
                  <a:gd name="adj" fmla="val 1051"/>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0" name="Rectangle 29">
                <a:extLst>
                  <a:ext uri="{FF2B5EF4-FFF2-40B4-BE49-F238E27FC236}">
                    <a16:creationId xmlns:a16="http://schemas.microsoft.com/office/drawing/2014/main" id="{F0A5F0E4-CF55-4406-8A81-CFE0FAC38615}"/>
                  </a:ext>
                </a:extLst>
              </p:cNvPr>
              <p:cNvSpPr/>
              <p:nvPr/>
            </p:nvSpPr>
            <p:spPr>
              <a:xfrm>
                <a:off x="3676774" y="5206467"/>
                <a:ext cx="335280" cy="104673"/>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grpSp>
        <p:sp>
          <p:nvSpPr>
            <p:cNvPr id="26" name="Rectangle 25">
              <a:extLst>
                <a:ext uri="{FF2B5EF4-FFF2-40B4-BE49-F238E27FC236}">
                  <a16:creationId xmlns:a16="http://schemas.microsoft.com/office/drawing/2014/main" id="{F274B5D0-EE4B-4CFC-BDD3-F97DFF2E47CB}"/>
                </a:ext>
              </a:extLst>
            </p:cNvPr>
            <p:cNvSpPr/>
            <p:nvPr/>
          </p:nvSpPr>
          <p:spPr>
            <a:xfrm>
              <a:off x="3828200" y="4547060"/>
              <a:ext cx="2674620" cy="2476500"/>
            </a:xfrm>
            <a:prstGeom prst="rect">
              <a:avLst/>
            </a:prstGeom>
            <a:solidFill>
              <a:srgbClr val="FFFFFF">
                <a:alpha val="5607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grpSp>
      <p:grpSp>
        <p:nvGrpSpPr>
          <p:cNvPr id="31" name="Group 30">
            <a:extLst>
              <a:ext uri="{FF2B5EF4-FFF2-40B4-BE49-F238E27FC236}">
                <a16:creationId xmlns:a16="http://schemas.microsoft.com/office/drawing/2014/main" id="{5CA470A6-E804-49EC-99E0-D58AD41955A6}"/>
              </a:ext>
            </a:extLst>
          </p:cNvPr>
          <p:cNvGrpSpPr/>
          <p:nvPr/>
        </p:nvGrpSpPr>
        <p:grpSpPr>
          <a:xfrm flipH="1">
            <a:off x="3988780" y="2075501"/>
            <a:ext cx="2404111" cy="1867976"/>
            <a:chOff x="3505605" y="4547060"/>
            <a:chExt cx="3222855" cy="2476500"/>
          </a:xfrm>
        </p:grpSpPr>
        <p:grpSp>
          <p:nvGrpSpPr>
            <p:cNvPr id="32" name="Group 31">
              <a:extLst>
                <a:ext uri="{FF2B5EF4-FFF2-40B4-BE49-F238E27FC236}">
                  <a16:creationId xmlns:a16="http://schemas.microsoft.com/office/drawing/2014/main" id="{F3ADE81C-B711-4742-99DC-0E1456610C0C}"/>
                </a:ext>
              </a:extLst>
            </p:cNvPr>
            <p:cNvGrpSpPr/>
            <p:nvPr/>
          </p:nvGrpSpPr>
          <p:grpSpPr>
            <a:xfrm>
              <a:off x="3505605" y="4547060"/>
              <a:ext cx="3222855" cy="2417268"/>
              <a:chOff x="3208425" y="4330699"/>
              <a:chExt cx="2285595" cy="1917701"/>
            </a:xfrm>
          </p:grpSpPr>
          <p:pic>
            <p:nvPicPr>
              <p:cNvPr id="34" name="Picture 2" descr="The Iterative Process: Experimentation &amp; Validated Learning">
                <a:extLst>
                  <a:ext uri="{FF2B5EF4-FFF2-40B4-BE49-F238E27FC236}">
                    <a16:creationId xmlns:a16="http://schemas.microsoft.com/office/drawing/2014/main" id="{A1EAA77C-53B2-469F-B863-101DEF0FA8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000" t="3773" r="27000" b="16015"/>
              <a:stretch/>
            </p:blipFill>
            <p:spPr bwMode="auto">
              <a:xfrm>
                <a:off x="3429000" y="4330699"/>
                <a:ext cx="1905000" cy="1917701"/>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D446EE86-5250-4532-AF88-F35660D77260}"/>
                  </a:ext>
                </a:extLst>
              </p:cNvPr>
              <p:cNvSpPr/>
              <p:nvPr/>
            </p:nvSpPr>
            <p:spPr>
              <a:xfrm>
                <a:off x="5158740" y="5722620"/>
                <a:ext cx="335280" cy="388620"/>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6" name="Isosceles Triangle 35">
                <a:extLst>
                  <a:ext uri="{FF2B5EF4-FFF2-40B4-BE49-F238E27FC236}">
                    <a16:creationId xmlns:a16="http://schemas.microsoft.com/office/drawing/2014/main" id="{E76E788A-237E-4188-884C-3B9C9510B73B}"/>
                  </a:ext>
                </a:extLst>
              </p:cNvPr>
              <p:cNvSpPr/>
              <p:nvPr/>
            </p:nvSpPr>
            <p:spPr>
              <a:xfrm rot="13541790">
                <a:off x="3175907" y="5021870"/>
                <a:ext cx="434229" cy="369194"/>
              </a:xfrm>
              <a:prstGeom prst="triangle">
                <a:avLst>
                  <a:gd name="adj" fmla="val 1051"/>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7" name="Rectangle 36">
                <a:extLst>
                  <a:ext uri="{FF2B5EF4-FFF2-40B4-BE49-F238E27FC236}">
                    <a16:creationId xmlns:a16="http://schemas.microsoft.com/office/drawing/2014/main" id="{30FA59B8-407B-4A50-8C36-ADE6DF587CAE}"/>
                  </a:ext>
                </a:extLst>
              </p:cNvPr>
              <p:cNvSpPr/>
              <p:nvPr/>
            </p:nvSpPr>
            <p:spPr>
              <a:xfrm>
                <a:off x="3676774" y="5206467"/>
                <a:ext cx="335280" cy="104673"/>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grpSp>
        <p:sp>
          <p:nvSpPr>
            <p:cNvPr id="33" name="Rectangle 32">
              <a:extLst>
                <a:ext uri="{FF2B5EF4-FFF2-40B4-BE49-F238E27FC236}">
                  <a16:creationId xmlns:a16="http://schemas.microsoft.com/office/drawing/2014/main" id="{5C76AFA3-44EC-4FC5-88F0-C0BD6D2D2922}"/>
                </a:ext>
              </a:extLst>
            </p:cNvPr>
            <p:cNvSpPr/>
            <p:nvPr/>
          </p:nvSpPr>
          <p:spPr>
            <a:xfrm>
              <a:off x="3828200" y="4547060"/>
              <a:ext cx="2674620" cy="2476500"/>
            </a:xfrm>
            <a:prstGeom prst="rect">
              <a:avLst/>
            </a:prstGeom>
            <a:solidFill>
              <a:srgbClr val="FFFFFF">
                <a:alpha val="5607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grpSp>
      <p:grpSp>
        <p:nvGrpSpPr>
          <p:cNvPr id="38" name="Group 37">
            <a:extLst>
              <a:ext uri="{FF2B5EF4-FFF2-40B4-BE49-F238E27FC236}">
                <a16:creationId xmlns:a16="http://schemas.microsoft.com/office/drawing/2014/main" id="{352D82C4-9F5E-41AA-A8E5-2F7A8AB21594}"/>
              </a:ext>
            </a:extLst>
          </p:cNvPr>
          <p:cNvGrpSpPr/>
          <p:nvPr/>
        </p:nvGrpSpPr>
        <p:grpSpPr>
          <a:xfrm flipH="1">
            <a:off x="6023529" y="3893863"/>
            <a:ext cx="2404111" cy="1867976"/>
            <a:chOff x="3505605" y="4547060"/>
            <a:chExt cx="3222855" cy="2476500"/>
          </a:xfrm>
        </p:grpSpPr>
        <p:grpSp>
          <p:nvGrpSpPr>
            <p:cNvPr id="39" name="Group 38">
              <a:extLst>
                <a:ext uri="{FF2B5EF4-FFF2-40B4-BE49-F238E27FC236}">
                  <a16:creationId xmlns:a16="http://schemas.microsoft.com/office/drawing/2014/main" id="{8F9372ED-D214-49E4-9ED4-83E13B398E06}"/>
                </a:ext>
              </a:extLst>
            </p:cNvPr>
            <p:cNvGrpSpPr/>
            <p:nvPr/>
          </p:nvGrpSpPr>
          <p:grpSpPr>
            <a:xfrm>
              <a:off x="3505605" y="4547060"/>
              <a:ext cx="3222855" cy="2417268"/>
              <a:chOff x="3208425" y="4330699"/>
              <a:chExt cx="2285595" cy="1917701"/>
            </a:xfrm>
          </p:grpSpPr>
          <p:pic>
            <p:nvPicPr>
              <p:cNvPr id="41" name="Picture 2" descr="The Iterative Process: Experimentation &amp; Validated Learning">
                <a:extLst>
                  <a:ext uri="{FF2B5EF4-FFF2-40B4-BE49-F238E27FC236}">
                    <a16:creationId xmlns:a16="http://schemas.microsoft.com/office/drawing/2014/main" id="{BD57F6D6-B582-404E-B255-2865AEA83EE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000" t="3773" r="27000" b="16015"/>
              <a:stretch/>
            </p:blipFill>
            <p:spPr bwMode="auto">
              <a:xfrm>
                <a:off x="3429000" y="4330699"/>
                <a:ext cx="1905000" cy="1917701"/>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78551C1C-24C2-47C9-84AF-C88D22D4AD37}"/>
                  </a:ext>
                </a:extLst>
              </p:cNvPr>
              <p:cNvSpPr/>
              <p:nvPr/>
            </p:nvSpPr>
            <p:spPr>
              <a:xfrm>
                <a:off x="5158740" y="5722620"/>
                <a:ext cx="335280" cy="388620"/>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43" name="Isosceles Triangle 42">
                <a:extLst>
                  <a:ext uri="{FF2B5EF4-FFF2-40B4-BE49-F238E27FC236}">
                    <a16:creationId xmlns:a16="http://schemas.microsoft.com/office/drawing/2014/main" id="{DD73D1E3-AB15-4520-B1C6-EAC74D5A5838}"/>
                  </a:ext>
                </a:extLst>
              </p:cNvPr>
              <p:cNvSpPr/>
              <p:nvPr/>
            </p:nvSpPr>
            <p:spPr>
              <a:xfrm rot="13541790">
                <a:off x="3175907" y="5021870"/>
                <a:ext cx="434229" cy="369194"/>
              </a:xfrm>
              <a:prstGeom prst="triangle">
                <a:avLst>
                  <a:gd name="adj" fmla="val 1051"/>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44" name="Rectangle 43">
                <a:extLst>
                  <a:ext uri="{FF2B5EF4-FFF2-40B4-BE49-F238E27FC236}">
                    <a16:creationId xmlns:a16="http://schemas.microsoft.com/office/drawing/2014/main" id="{B78E5E64-D01C-408B-84B3-938DB0406058}"/>
                  </a:ext>
                </a:extLst>
              </p:cNvPr>
              <p:cNvSpPr/>
              <p:nvPr/>
            </p:nvSpPr>
            <p:spPr>
              <a:xfrm>
                <a:off x="3676774" y="5206467"/>
                <a:ext cx="335280" cy="104673"/>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grpSp>
        <p:sp>
          <p:nvSpPr>
            <p:cNvPr id="40" name="Rectangle 39">
              <a:extLst>
                <a:ext uri="{FF2B5EF4-FFF2-40B4-BE49-F238E27FC236}">
                  <a16:creationId xmlns:a16="http://schemas.microsoft.com/office/drawing/2014/main" id="{5E8E776B-A852-4041-886F-419505277597}"/>
                </a:ext>
              </a:extLst>
            </p:cNvPr>
            <p:cNvSpPr/>
            <p:nvPr/>
          </p:nvSpPr>
          <p:spPr>
            <a:xfrm>
              <a:off x="3828200" y="4547060"/>
              <a:ext cx="2674620" cy="2476500"/>
            </a:xfrm>
            <a:prstGeom prst="rect">
              <a:avLst/>
            </a:prstGeom>
            <a:solidFill>
              <a:srgbClr val="FFFFFF">
                <a:alpha val="5607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grpSp>
      <p:grpSp>
        <p:nvGrpSpPr>
          <p:cNvPr id="17" name="Group 16">
            <a:extLst>
              <a:ext uri="{FF2B5EF4-FFF2-40B4-BE49-F238E27FC236}">
                <a16:creationId xmlns:a16="http://schemas.microsoft.com/office/drawing/2014/main" id="{C64E595C-BB05-493F-A1C4-A2F233FC74AF}"/>
              </a:ext>
            </a:extLst>
          </p:cNvPr>
          <p:cNvGrpSpPr/>
          <p:nvPr/>
        </p:nvGrpSpPr>
        <p:grpSpPr>
          <a:xfrm flipH="1">
            <a:off x="415000" y="1893484"/>
            <a:ext cx="2404111" cy="1867976"/>
            <a:chOff x="3505605" y="4547060"/>
            <a:chExt cx="3222855" cy="2476500"/>
          </a:xfrm>
        </p:grpSpPr>
        <p:grpSp>
          <p:nvGrpSpPr>
            <p:cNvPr id="18" name="Group 17">
              <a:extLst>
                <a:ext uri="{FF2B5EF4-FFF2-40B4-BE49-F238E27FC236}">
                  <a16:creationId xmlns:a16="http://schemas.microsoft.com/office/drawing/2014/main" id="{8D5A9E7C-CF6E-4933-8009-4F2F197D203A}"/>
                </a:ext>
              </a:extLst>
            </p:cNvPr>
            <p:cNvGrpSpPr/>
            <p:nvPr/>
          </p:nvGrpSpPr>
          <p:grpSpPr>
            <a:xfrm>
              <a:off x="3505605" y="4547060"/>
              <a:ext cx="3222855" cy="2417268"/>
              <a:chOff x="3208425" y="4330699"/>
              <a:chExt cx="2285595" cy="1917701"/>
            </a:xfrm>
          </p:grpSpPr>
          <p:pic>
            <p:nvPicPr>
              <p:cNvPr id="20" name="Picture 2" descr="The Iterative Process: Experimentation &amp; Validated Learning">
                <a:extLst>
                  <a:ext uri="{FF2B5EF4-FFF2-40B4-BE49-F238E27FC236}">
                    <a16:creationId xmlns:a16="http://schemas.microsoft.com/office/drawing/2014/main" id="{850C33E1-F5E9-47AE-B6F7-6A8B365EE5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000" t="3773" r="27000" b="16015"/>
              <a:stretch/>
            </p:blipFill>
            <p:spPr bwMode="auto">
              <a:xfrm>
                <a:off x="3429000" y="4330699"/>
                <a:ext cx="1905000" cy="1917701"/>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E9861024-66CE-4A91-9667-F0E4B2AA004C}"/>
                  </a:ext>
                </a:extLst>
              </p:cNvPr>
              <p:cNvSpPr/>
              <p:nvPr/>
            </p:nvSpPr>
            <p:spPr>
              <a:xfrm>
                <a:off x="5158740" y="5722620"/>
                <a:ext cx="335280" cy="388620"/>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2" name="Isosceles Triangle 21">
                <a:extLst>
                  <a:ext uri="{FF2B5EF4-FFF2-40B4-BE49-F238E27FC236}">
                    <a16:creationId xmlns:a16="http://schemas.microsoft.com/office/drawing/2014/main" id="{B758B192-F420-43FF-BE5B-1DD6998A4997}"/>
                  </a:ext>
                </a:extLst>
              </p:cNvPr>
              <p:cNvSpPr/>
              <p:nvPr/>
            </p:nvSpPr>
            <p:spPr>
              <a:xfrm rot="13541790">
                <a:off x="3175907" y="5021870"/>
                <a:ext cx="434229" cy="369194"/>
              </a:xfrm>
              <a:prstGeom prst="triangle">
                <a:avLst>
                  <a:gd name="adj" fmla="val 1051"/>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3" name="Rectangle 22">
                <a:extLst>
                  <a:ext uri="{FF2B5EF4-FFF2-40B4-BE49-F238E27FC236}">
                    <a16:creationId xmlns:a16="http://schemas.microsoft.com/office/drawing/2014/main" id="{A3DC5506-45EC-4C23-B1AC-8D4C631E32B9}"/>
                  </a:ext>
                </a:extLst>
              </p:cNvPr>
              <p:cNvSpPr/>
              <p:nvPr/>
            </p:nvSpPr>
            <p:spPr>
              <a:xfrm>
                <a:off x="3676774" y="5206467"/>
                <a:ext cx="335280" cy="104673"/>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grpSp>
        <p:sp>
          <p:nvSpPr>
            <p:cNvPr id="19" name="Rectangle 18">
              <a:extLst>
                <a:ext uri="{FF2B5EF4-FFF2-40B4-BE49-F238E27FC236}">
                  <a16:creationId xmlns:a16="http://schemas.microsoft.com/office/drawing/2014/main" id="{B336BE14-65F4-4457-AF23-BEBB1EA0BDFE}"/>
                </a:ext>
              </a:extLst>
            </p:cNvPr>
            <p:cNvSpPr/>
            <p:nvPr/>
          </p:nvSpPr>
          <p:spPr>
            <a:xfrm>
              <a:off x="3828200" y="4547060"/>
              <a:ext cx="2674620" cy="2476500"/>
            </a:xfrm>
            <a:prstGeom prst="rect">
              <a:avLst/>
            </a:prstGeom>
            <a:solidFill>
              <a:srgbClr val="FFFFFF">
                <a:alpha val="5607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grpSp>
      <p:sp>
        <p:nvSpPr>
          <p:cNvPr id="2" name="Title 1">
            <a:extLst>
              <a:ext uri="{FF2B5EF4-FFF2-40B4-BE49-F238E27FC236}">
                <a16:creationId xmlns:a16="http://schemas.microsoft.com/office/drawing/2014/main" id="{685D7736-AD23-42A1-8759-FF90FCE13AD6}"/>
              </a:ext>
            </a:extLst>
          </p:cNvPr>
          <p:cNvSpPr>
            <a:spLocks noGrp="1"/>
          </p:cNvSpPr>
          <p:nvPr>
            <p:ph type="title"/>
          </p:nvPr>
        </p:nvSpPr>
        <p:spPr/>
        <p:txBody>
          <a:bodyPr/>
          <a:lstStyle/>
          <a:p>
            <a:r>
              <a:rPr lang="en-CA" dirty="0"/>
              <a:t>Risk management process</a:t>
            </a:r>
          </a:p>
        </p:txBody>
      </p:sp>
      <p:graphicFrame>
        <p:nvGraphicFramePr>
          <p:cNvPr id="7" name="Content Placeholder 6">
            <a:extLst>
              <a:ext uri="{FF2B5EF4-FFF2-40B4-BE49-F238E27FC236}">
                <a16:creationId xmlns:a16="http://schemas.microsoft.com/office/drawing/2014/main" id="{B14AE156-4B54-4ED8-813F-CA2CDA40AB4C}"/>
              </a:ext>
            </a:extLst>
          </p:cNvPr>
          <p:cNvGraphicFramePr>
            <a:graphicFrameLocks noGrp="1"/>
          </p:cNvGraphicFramePr>
          <p:nvPr>
            <p:ph idx="1"/>
            <p:extLst>
              <p:ext uri="{D42A27DB-BD31-4B8C-83A1-F6EECF244321}">
                <p14:modId xmlns:p14="http://schemas.microsoft.com/office/powerpoint/2010/main" val="1910962463"/>
              </p:ext>
            </p:extLst>
          </p:nvPr>
        </p:nvGraphicFramePr>
        <p:xfrm>
          <a:off x="209550" y="2049041"/>
          <a:ext cx="8724899" cy="36115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E2DAD0CA-5229-4635-BD88-D1663837988A}"/>
              </a:ext>
            </a:extLst>
          </p:cNvPr>
          <p:cNvSpPr txBox="1"/>
          <p:nvPr/>
        </p:nvSpPr>
        <p:spPr>
          <a:xfrm>
            <a:off x="209550" y="6275358"/>
            <a:ext cx="693055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prstClr val="black"/>
                </a:solidFill>
                <a:effectLst/>
                <a:uLnTx/>
                <a:uFillTx/>
                <a:latin typeface="Gill Sans MT" panose="020B0502020104020203"/>
                <a:ea typeface="+mn-ea"/>
                <a:cs typeface="+mn-cs"/>
              </a:rPr>
              <a:t>IMPORTANT</a:t>
            </a: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 </a:t>
            </a:r>
            <a:r>
              <a:rPr kumimoji="0" lang="en-CA" sz="1800" b="0" i="0" u="sng" strike="noStrike" kern="1200" cap="none" spc="0" normalizeH="0" baseline="0" noProof="0" dirty="0">
                <a:ln>
                  <a:noFill/>
                </a:ln>
                <a:solidFill>
                  <a:prstClr val="black"/>
                </a:solidFill>
                <a:effectLst/>
                <a:uLnTx/>
                <a:uFillTx/>
                <a:latin typeface="Gill Sans MT" panose="020B0502020104020203"/>
                <a:ea typeface="+mn-ea"/>
                <a:cs typeface="+mn-cs"/>
              </a:rPr>
              <a:t>Iterative</a:t>
            </a: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 process throughout the entire project life cycle</a:t>
            </a:r>
          </a:p>
        </p:txBody>
      </p:sp>
      <p:sp>
        <p:nvSpPr>
          <p:cNvPr id="4" name="Rectangle 3">
            <a:extLst>
              <a:ext uri="{FF2B5EF4-FFF2-40B4-BE49-F238E27FC236}">
                <a16:creationId xmlns:a16="http://schemas.microsoft.com/office/drawing/2014/main" id="{2640EAFE-1F48-4B14-83AF-98C745FBDAC8}"/>
              </a:ext>
            </a:extLst>
          </p:cNvPr>
          <p:cNvSpPr/>
          <p:nvPr/>
        </p:nvSpPr>
        <p:spPr>
          <a:xfrm>
            <a:off x="2067307" y="3475493"/>
            <a:ext cx="2058823" cy="4656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Graphic 5" descr="Line arrow: Clockwise curve">
            <a:extLst>
              <a:ext uri="{FF2B5EF4-FFF2-40B4-BE49-F238E27FC236}">
                <a16:creationId xmlns:a16="http://schemas.microsoft.com/office/drawing/2014/main" id="{C68D2141-BFB0-4EDE-AE67-F6890F6396B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3330282" flipV="1">
            <a:off x="1305959" y="3370633"/>
            <a:ext cx="675387" cy="675387"/>
          </a:xfrm>
          <a:prstGeom prst="rect">
            <a:avLst/>
          </a:prstGeom>
        </p:spPr>
      </p:pic>
      <p:pic>
        <p:nvPicPr>
          <p:cNvPr id="46" name="Graphic 45" descr="Line arrow: Clockwise curve">
            <a:extLst>
              <a:ext uri="{FF2B5EF4-FFF2-40B4-BE49-F238E27FC236}">
                <a16:creationId xmlns:a16="http://schemas.microsoft.com/office/drawing/2014/main" id="{3E554403-79AD-45DD-BBF1-7B54968A184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6952432" flipV="1">
            <a:off x="3773644" y="3180638"/>
            <a:ext cx="618023" cy="618023"/>
          </a:xfrm>
          <a:prstGeom prst="rect">
            <a:avLst/>
          </a:prstGeom>
        </p:spPr>
      </p:pic>
      <p:sp>
        <p:nvSpPr>
          <p:cNvPr id="8" name="TextBox 7">
            <a:extLst>
              <a:ext uri="{FF2B5EF4-FFF2-40B4-BE49-F238E27FC236}">
                <a16:creationId xmlns:a16="http://schemas.microsoft.com/office/drawing/2014/main" id="{63118265-4500-4F42-AE75-55DAEA4E9289}"/>
              </a:ext>
            </a:extLst>
          </p:cNvPr>
          <p:cNvSpPr txBox="1"/>
          <p:nvPr/>
        </p:nvSpPr>
        <p:spPr>
          <a:xfrm>
            <a:off x="4028280" y="3131544"/>
            <a:ext cx="1271158" cy="369332"/>
          </a:xfrm>
          <a:prstGeom prst="rect">
            <a:avLst/>
          </a:prstGeom>
          <a:noFill/>
        </p:spPr>
        <p:txBody>
          <a:bodyPr wrap="square" rtlCol="0">
            <a:spAutoFit/>
          </a:bodyPr>
          <a:lstStyle/>
          <a:p>
            <a:r>
              <a:rPr lang="en-CA" dirty="0"/>
              <a:t>Updates?</a:t>
            </a:r>
          </a:p>
        </p:txBody>
      </p:sp>
      <p:sp>
        <p:nvSpPr>
          <p:cNvPr id="47" name="TextBox 46">
            <a:extLst>
              <a:ext uri="{FF2B5EF4-FFF2-40B4-BE49-F238E27FC236}">
                <a16:creationId xmlns:a16="http://schemas.microsoft.com/office/drawing/2014/main" id="{7425CF8C-DEEB-41D9-AB4C-24C5A013677F}"/>
              </a:ext>
            </a:extLst>
          </p:cNvPr>
          <p:cNvSpPr txBox="1"/>
          <p:nvPr/>
        </p:nvSpPr>
        <p:spPr>
          <a:xfrm>
            <a:off x="1174085" y="3274974"/>
            <a:ext cx="1271158" cy="369332"/>
          </a:xfrm>
          <a:prstGeom prst="rect">
            <a:avLst/>
          </a:prstGeom>
          <a:noFill/>
        </p:spPr>
        <p:txBody>
          <a:bodyPr wrap="square" rtlCol="0">
            <a:spAutoFit/>
          </a:bodyPr>
          <a:lstStyle/>
          <a:p>
            <a:r>
              <a:rPr lang="en-CA" dirty="0"/>
              <a:t>Updates?</a:t>
            </a:r>
          </a:p>
        </p:txBody>
      </p:sp>
    </p:spTree>
    <p:extLst>
      <p:ext uri="{BB962C8B-B14F-4D97-AF65-F5344CB8AC3E}">
        <p14:creationId xmlns:p14="http://schemas.microsoft.com/office/powerpoint/2010/main" val="4023024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31086-6771-4B88-A66B-7D130E3F7D87}"/>
              </a:ext>
            </a:extLst>
          </p:cNvPr>
          <p:cNvSpPr>
            <a:spLocks noGrp="1"/>
          </p:cNvSpPr>
          <p:nvPr>
            <p:ph type="title"/>
          </p:nvPr>
        </p:nvSpPr>
        <p:spPr/>
        <p:txBody>
          <a:bodyPr/>
          <a:lstStyle/>
          <a:p>
            <a:r>
              <a:rPr lang="en-CA" dirty="0" err="1"/>
              <a:t>Emv</a:t>
            </a:r>
            <a:r>
              <a:rPr lang="en-CA" dirty="0"/>
              <a:t> exercise</a:t>
            </a:r>
          </a:p>
        </p:txBody>
      </p:sp>
      <p:sp>
        <p:nvSpPr>
          <p:cNvPr id="3" name="Content Placeholder 2">
            <a:extLst>
              <a:ext uri="{FF2B5EF4-FFF2-40B4-BE49-F238E27FC236}">
                <a16:creationId xmlns:a16="http://schemas.microsoft.com/office/drawing/2014/main" id="{66A356AF-E18B-4386-A796-C37C35DE236C}"/>
              </a:ext>
            </a:extLst>
          </p:cNvPr>
          <p:cNvSpPr>
            <a:spLocks noGrp="1"/>
          </p:cNvSpPr>
          <p:nvPr>
            <p:ph idx="1"/>
          </p:nvPr>
        </p:nvSpPr>
        <p:spPr>
          <a:xfrm>
            <a:off x="227225" y="1436914"/>
            <a:ext cx="8689550" cy="2275114"/>
          </a:xfrm>
        </p:spPr>
        <p:txBody>
          <a:bodyPr>
            <a:normAutofit/>
          </a:bodyPr>
          <a:lstStyle/>
          <a:p>
            <a:pPr marL="0" indent="0">
              <a:buNone/>
            </a:pPr>
            <a:r>
              <a:rPr lang="en-US" sz="1800" dirty="0"/>
              <a:t>You are planning the design of new software.  Your project estimate results in a net project cost of CAD $800,000 and schedule of 448 days.  In addition, your analysis has come up with the following (keep in mind that the real world will probably have many more risks than the five listed here):</a:t>
            </a:r>
            <a:endParaRPr lang="en-CA" sz="1800" dirty="0"/>
          </a:p>
        </p:txBody>
      </p:sp>
      <p:sp>
        <p:nvSpPr>
          <p:cNvPr id="5" name="Rectangle 4">
            <a:extLst>
              <a:ext uri="{FF2B5EF4-FFF2-40B4-BE49-F238E27FC236}">
                <a16:creationId xmlns:a16="http://schemas.microsoft.com/office/drawing/2014/main" id="{0D19CD1A-5F38-4D1F-B387-254C793DDAC6}"/>
              </a:ext>
            </a:extLst>
          </p:cNvPr>
          <p:cNvSpPr/>
          <p:nvPr/>
        </p:nvSpPr>
        <p:spPr>
          <a:xfrm>
            <a:off x="6955971" y="6204857"/>
            <a:ext cx="2079172" cy="49593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F48F1669-1C70-4E1F-B4DD-9F9011EC8771}"/>
              </a:ext>
            </a:extLst>
          </p:cNvPr>
          <p:cNvSpPr/>
          <p:nvPr/>
        </p:nvSpPr>
        <p:spPr>
          <a:xfrm>
            <a:off x="118368" y="3313502"/>
            <a:ext cx="8916775" cy="3139321"/>
          </a:xfrm>
          <a:prstGeom prst="rect">
            <a:avLst/>
          </a:prstGeom>
        </p:spPr>
        <p:txBody>
          <a:bodyPr wrap="square">
            <a:spAutoFit/>
          </a:bodyPr>
          <a:lstStyle/>
          <a:p>
            <a:pPr marL="624078" indent="-514350">
              <a:buFont typeface="+mj-lt"/>
              <a:buAutoNum type="alphaUcPeriod"/>
            </a:pPr>
            <a:r>
              <a:rPr lang="en-US" dirty="0"/>
              <a:t>There is a 10 percent probability of a stakeholder making a major change to the project, costing the project $150,000 and a 28 day delay. </a:t>
            </a:r>
          </a:p>
          <a:p>
            <a:pPr marL="624078" indent="-514350">
              <a:buFont typeface="+mj-lt"/>
              <a:buAutoNum type="alphaUcPeriod"/>
            </a:pPr>
            <a:r>
              <a:rPr lang="en-US" dirty="0"/>
              <a:t>There is a 30% probability of gaining a new, valuable resource, making the project $60,000 cheaper and saving 56 days.</a:t>
            </a:r>
          </a:p>
          <a:p>
            <a:pPr marL="624078" indent="-514350">
              <a:buFont typeface="+mj-lt"/>
              <a:buAutoNum type="alphaUcPeriod"/>
            </a:pPr>
            <a:r>
              <a:rPr lang="en-US" dirty="0"/>
              <a:t>There is a 70% probability that the software will be delayed in its release from the vendor, resulting in an extra $6,000 </a:t>
            </a:r>
            <a:r>
              <a:rPr lang="en-US" dirty="0" err="1"/>
              <a:t>labour</a:t>
            </a:r>
            <a:r>
              <a:rPr lang="en-US" dirty="0"/>
              <a:t> expense and a 40-day delay.</a:t>
            </a:r>
          </a:p>
          <a:p>
            <a:pPr marL="624078" indent="-514350">
              <a:buFont typeface="+mj-lt"/>
              <a:buAutoNum type="alphaUcPeriod"/>
            </a:pPr>
            <a:r>
              <a:rPr lang="en-US" dirty="0"/>
              <a:t>There is a 10% probability that the coding may be simpler than expected, resulting in a $5,000 savings and a savings of 14 days.</a:t>
            </a:r>
          </a:p>
          <a:p>
            <a:pPr marL="624078" indent="-514350">
              <a:buFont typeface="+mj-lt"/>
              <a:buAutoNum type="alphaUcPeriod"/>
            </a:pPr>
            <a:r>
              <a:rPr lang="en-US" dirty="0"/>
              <a:t>There is a 10% probability of a major bug causing $16,000 of rework and a 42 day delay.</a:t>
            </a:r>
          </a:p>
          <a:p>
            <a:pPr marL="109728" indent="0">
              <a:buNone/>
            </a:pPr>
            <a:endParaRPr lang="en-US" sz="1600" b="1" i="1" dirty="0"/>
          </a:p>
          <a:p>
            <a:pPr marL="109728" indent="0">
              <a:buNone/>
            </a:pPr>
            <a:r>
              <a:rPr lang="en-US" sz="2000" b="1" dirty="0"/>
              <a:t>What is the expected monetary value of the cost and time of these risks?</a:t>
            </a:r>
          </a:p>
        </p:txBody>
      </p:sp>
      <p:sp>
        <p:nvSpPr>
          <p:cNvPr id="6" name="Rectangle 5">
            <a:extLst>
              <a:ext uri="{FF2B5EF4-FFF2-40B4-BE49-F238E27FC236}">
                <a16:creationId xmlns:a16="http://schemas.microsoft.com/office/drawing/2014/main" id="{37DD10E5-1A03-4BD1-B474-E75D0967B574}"/>
              </a:ext>
            </a:extLst>
          </p:cNvPr>
          <p:cNvSpPr/>
          <p:nvPr/>
        </p:nvSpPr>
        <p:spPr>
          <a:xfrm rot="831128">
            <a:off x="8025598" y="509117"/>
            <a:ext cx="733644" cy="1113015"/>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Handout</a:t>
            </a:r>
          </a:p>
        </p:txBody>
      </p:sp>
    </p:spTree>
    <p:extLst>
      <p:ext uri="{BB962C8B-B14F-4D97-AF65-F5344CB8AC3E}">
        <p14:creationId xmlns:p14="http://schemas.microsoft.com/office/powerpoint/2010/main" val="244898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6FF9A5E-F1D5-4915-8D9E-44B22A9D8E3B}"/>
              </a:ext>
            </a:extLst>
          </p:cNvPr>
          <p:cNvSpPr/>
          <p:nvPr/>
        </p:nvSpPr>
        <p:spPr>
          <a:xfrm>
            <a:off x="6955971" y="6204857"/>
            <a:ext cx="2079172" cy="49593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F85F9D79-43F3-4BA6-9B54-3E14CB1750A8}"/>
              </a:ext>
            </a:extLst>
          </p:cNvPr>
          <p:cNvSpPr>
            <a:spLocks noGrp="1"/>
          </p:cNvSpPr>
          <p:nvPr>
            <p:ph type="title"/>
          </p:nvPr>
        </p:nvSpPr>
        <p:spPr/>
        <p:txBody>
          <a:bodyPr/>
          <a:lstStyle/>
          <a:p>
            <a:r>
              <a:rPr lang="en-CA" dirty="0"/>
              <a:t>EMV exercise</a:t>
            </a:r>
          </a:p>
        </p:txBody>
      </p:sp>
      <p:graphicFrame>
        <p:nvGraphicFramePr>
          <p:cNvPr id="4" name="Table 3">
            <a:extLst>
              <a:ext uri="{FF2B5EF4-FFF2-40B4-BE49-F238E27FC236}">
                <a16:creationId xmlns:a16="http://schemas.microsoft.com/office/drawing/2014/main" id="{C78F6788-19A4-448E-AF09-96243696B045}"/>
              </a:ext>
            </a:extLst>
          </p:cNvPr>
          <p:cNvGraphicFramePr>
            <a:graphicFrameLocks noGrp="1"/>
          </p:cNvGraphicFramePr>
          <p:nvPr/>
        </p:nvGraphicFramePr>
        <p:xfrm>
          <a:off x="533400" y="1757343"/>
          <a:ext cx="8316686" cy="2560320"/>
        </p:xfrm>
        <a:graphic>
          <a:graphicData uri="http://schemas.openxmlformats.org/drawingml/2006/table">
            <a:tbl>
              <a:tblPr firstRow="1" bandRow="1">
                <a:tableStyleId>{5C22544A-7EE6-4342-B048-85BDC9FD1C3A}</a:tableStyleId>
              </a:tblPr>
              <a:tblGrid>
                <a:gridCol w="685441">
                  <a:extLst>
                    <a:ext uri="{9D8B030D-6E8A-4147-A177-3AD203B41FA5}">
                      <a16:colId xmlns:a16="http://schemas.microsoft.com/office/drawing/2014/main" val="20000"/>
                    </a:ext>
                  </a:extLst>
                </a:gridCol>
                <a:gridCol w="3527330">
                  <a:extLst>
                    <a:ext uri="{9D8B030D-6E8A-4147-A177-3AD203B41FA5}">
                      <a16:colId xmlns:a16="http://schemas.microsoft.com/office/drawing/2014/main" val="20001"/>
                    </a:ext>
                  </a:extLst>
                </a:gridCol>
                <a:gridCol w="4103915">
                  <a:extLst>
                    <a:ext uri="{9D8B030D-6E8A-4147-A177-3AD203B41FA5}">
                      <a16:colId xmlns:a16="http://schemas.microsoft.com/office/drawing/2014/main" val="20002"/>
                    </a:ext>
                  </a:extLst>
                </a:gridCol>
              </a:tblGrid>
              <a:tr h="352800">
                <a:tc>
                  <a:txBody>
                    <a:bodyPr/>
                    <a:lstStyle/>
                    <a:p>
                      <a:r>
                        <a:rPr lang="en-US" b="0" dirty="0"/>
                        <a:t>Risk</a:t>
                      </a:r>
                    </a:p>
                  </a:txBody>
                  <a:tcPr>
                    <a:solidFill>
                      <a:schemeClr val="bg1">
                        <a:lumMod val="50000"/>
                      </a:schemeClr>
                    </a:solidFill>
                  </a:tcPr>
                </a:tc>
                <a:tc>
                  <a:txBody>
                    <a:bodyPr/>
                    <a:lstStyle/>
                    <a:p>
                      <a:pPr algn="ctr"/>
                      <a:r>
                        <a:rPr lang="en-US" b="0" dirty="0"/>
                        <a:t>Calculation</a:t>
                      </a:r>
                    </a:p>
                  </a:txBody>
                  <a:tcPr>
                    <a:solidFill>
                      <a:schemeClr val="bg1">
                        <a:lumMod val="50000"/>
                      </a:schemeClr>
                    </a:solidFill>
                  </a:tcPr>
                </a:tc>
                <a:tc>
                  <a:txBody>
                    <a:bodyPr/>
                    <a:lstStyle/>
                    <a:p>
                      <a:pPr algn="ctr"/>
                      <a:r>
                        <a:rPr lang="en-US" b="0" dirty="0"/>
                        <a:t>Expected Monetary Value of the </a:t>
                      </a:r>
                      <a:r>
                        <a:rPr lang="en-US" sz="1600" b="1" dirty="0">
                          <a:solidFill>
                            <a:srgbClr val="FFFF00"/>
                          </a:solidFill>
                        </a:rPr>
                        <a:t>Cost</a:t>
                      </a:r>
                      <a:r>
                        <a:rPr lang="en-US" sz="1600" b="0" dirty="0"/>
                        <a:t> </a:t>
                      </a:r>
                      <a:endParaRPr lang="en-US" sz="1600" b="0" dirty="0">
                        <a:solidFill>
                          <a:srgbClr val="FFFF00"/>
                        </a:solidFill>
                      </a:endParaRPr>
                    </a:p>
                  </a:txBody>
                  <a:tcPr>
                    <a:solidFill>
                      <a:schemeClr val="bg1">
                        <a:lumMod val="50000"/>
                      </a:schemeClr>
                    </a:solidFill>
                  </a:tcPr>
                </a:tc>
                <a:extLst>
                  <a:ext uri="{0D108BD9-81ED-4DB2-BD59-A6C34878D82A}">
                    <a16:rowId xmlns:a16="http://schemas.microsoft.com/office/drawing/2014/main" val="10000"/>
                  </a:ext>
                </a:extLst>
              </a:tr>
              <a:tr h="352800">
                <a:tc>
                  <a:txBody>
                    <a:bodyPr/>
                    <a:lstStyle/>
                    <a:p>
                      <a:pPr algn="ctr"/>
                      <a:r>
                        <a:rPr lang="en-US" dirty="0"/>
                        <a:t>A</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52800">
                <a:tc>
                  <a:txBody>
                    <a:bodyPr/>
                    <a:lstStyle/>
                    <a:p>
                      <a:pPr algn="ctr"/>
                      <a:r>
                        <a:rPr lang="en-US" dirty="0"/>
                        <a:t>B</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352800">
                <a:tc>
                  <a:txBody>
                    <a:bodyPr/>
                    <a:lstStyle/>
                    <a:p>
                      <a:pPr algn="ctr"/>
                      <a:r>
                        <a:rPr lang="en-US" dirty="0"/>
                        <a:t>C</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r h="352800">
                <a:tc>
                  <a:txBody>
                    <a:bodyPr/>
                    <a:lstStyle/>
                    <a:p>
                      <a:pPr algn="ctr"/>
                      <a:r>
                        <a:rPr lang="en-US" dirty="0"/>
                        <a:t>D</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r h="352800">
                <a:tc>
                  <a:txBody>
                    <a:bodyPr/>
                    <a:lstStyle/>
                    <a:p>
                      <a:pPr algn="ctr"/>
                      <a:r>
                        <a:rPr lang="en-US" dirty="0"/>
                        <a:t>E</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r h="352800">
                <a:tc>
                  <a:txBody>
                    <a:bodyPr/>
                    <a:lstStyle/>
                    <a:p>
                      <a:pPr algn="ctr"/>
                      <a:endParaRPr lang="en-US" dirty="0"/>
                    </a:p>
                  </a:txBody>
                  <a:tcPr/>
                </a:tc>
                <a:tc>
                  <a:txBody>
                    <a:bodyPr/>
                    <a:lstStyle/>
                    <a:p>
                      <a:endParaRPr lang="en-US" dirty="0"/>
                    </a:p>
                  </a:txBody>
                  <a:tcPr/>
                </a:tc>
                <a:tc>
                  <a:txBody>
                    <a:bodyPr/>
                    <a:lstStyle/>
                    <a:p>
                      <a:r>
                        <a:rPr lang="en-US" dirty="0"/>
                        <a:t>Total</a:t>
                      </a:r>
                    </a:p>
                  </a:txBody>
                  <a:tcPr/>
                </a:tc>
                <a:extLst>
                  <a:ext uri="{0D108BD9-81ED-4DB2-BD59-A6C34878D82A}">
                    <a16:rowId xmlns:a16="http://schemas.microsoft.com/office/drawing/2014/main" val="1459557314"/>
                  </a:ext>
                </a:extLst>
              </a:tr>
            </a:tbl>
          </a:graphicData>
        </a:graphic>
      </p:graphicFrame>
      <p:graphicFrame>
        <p:nvGraphicFramePr>
          <p:cNvPr id="5" name="Table 4">
            <a:extLst>
              <a:ext uri="{FF2B5EF4-FFF2-40B4-BE49-F238E27FC236}">
                <a16:creationId xmlns:a16="http://schemas.microsoft.com/office/drawing/2014/main" id="{EE2AF735-DA2F-4407-BAB8-F24BAE4320C3}"/>
              </a:ext>
            </a:extLst>
          </p:cNvPr>
          <p:cNvGraphicFramePr>
            <a:graphicFrameLocks noGrp="1"/>
          </p:cNvGraphicFramePr>
          <p:nvPr/>
        </p:nvGraphicFramePr>
        <p:xfrm>
          <a:off x="533400" y="4304209"/>
          <a:ext cx="8316687" cy="2560320"/>
        </p:xfrm>
        <a:graphic>
          <a:graphicData uri="http://schemas.openxmlformats.org/drawingml/2006/table">
            <a:tbl>
              <a:tblPr firstRow="1" bandRow="1">
                <a:tableStyleId>{5C22544A-7EE6-4342-B048-85BDC9FD1C3A}</a:tableStyleId>
              </a:tblPr>
              <a:tblGrid>
                <a:gridCol w="662593">
                  <a:extLst>
                    <a:ext uri="{9D8B030D-6E8A-4147-A177-3AD203B41FA5}">
                      <a16:colId xmlns:a16="http://schemas.microsoft.com/office/drawing/2014/main" val="20000"/>
                    </a:ext>
                  </a:extLst>
                </a:gridCol>
                <a:gridCol w="3539293">
                  <a:extLst>
                    <a:ext uri="{9D8B030D-6E8A-4147-A177-3AD203B41FA5}">
                      <a16:colId xmlns:a16="http://schemas.microsoft.com/office/drawing/2014/main" val="20001"/>
                    </a:ext>
                  </a:extLst>
                </a:gridCol>
                <a:gridCol w="4114801">
                  <a:extLst>
                    <a:ext uri="{9D8B030D-6E8A-4147-A177-3AD203B41FA5}">
                      <a16:colId xmlns:a16="http://schemas.microsoft.com/office/drawing/2014/main" val="20002"/>
                    </a:ext>
                  </a:extLst>
                </a:gridCol>
              </a:tblGrid>
              <a:tr h="352800">
                <a:tc>
                  <a:txBody>
                    <a:bodyPr/>
                    <a:lstStyle/>
                    <a:p>
                      <a:r>
                        <a:rPr lang="en-US" b="0" dirty="0"/>
                        <a:t>Risk</a:t>
                      </a:r>
                    </a:p>
                  </a:txBody>
                  <a:tcPr>
                    <a:solidFill>
                      <a:schemeClr val="bg1">
                        <a:lumMod val="50000"/>
                      </a:schemeClr>
                    </a:solidFill>
                  </a:tcPr>
                </a:tc>
                <a:tc>
                  <a:txBody>
                    <a:bodyPr/>
                    <a:lstStyle/>
                    <a:p>
                      <a:pPr algn="ctr"/>
                      <a:r>
                        <a:rPr lang="en-US" b="0" dirty="0"/>
                        <a:t>Calculation</a:t>
                      </a:r>
                    </a:p>
                  </a:txBody>
                  <a:tcPr>
                    <a:solidFill>
                      <a:schemeClr val="bg1">
                        <a:lumMod val="50000"/>
                      </a:schemeClr>
                    </a:solidFill>
                  </a:tcPr>
                </a:tc>
                <a:tc>
                  <a:txBody>
                    <a:bodyPr/>
                    <a:lstStyle/>
                    <a:p>
                      <a:pPr algn="ctr"/>
                      <a:r>
                        <a:rPr lang="en-US" b="0" dirty="0"/>
                        <a:t>Expected Monetary Value of the </a:t>
                      </a:r>
                      <a:r>
                        <a:rPr lang="en-US" sz="1600" b="1" dirty="0">
                          <a:solidFill>
                            <a:srgbClr val="FFFF00"/>
                          </a:solidFill>
                        </a:rPr>
                        <a:t>Time</a:t>
                      </a:r>
                    </a:p>
                  </a:txBody>
                  <a:tcPr>
                    <a:solidFill>
                      <a:schemeClr val="bg1">
                        <a:lumMod val="50000"/>
                      </a:schemeClr>
                    </a:solidFill>
                  </a:tcPr>
                </a:tc>
                <a:extLst>
                  <a:ext uri="{0D108BD9-81ED-4DB2-BD59-A6C34878D82A}">
                    <a16:rowId xmlns:a16="http://schemas.microsoft.com/office/drawing/2014/main" val="10000"/>
                  </a:ext>
                </a:extLst>
              </a:tr>
              <a:tr h="352800">
                <a:tc>
                  <a:txBody>
                    <a:bodyPr/>
                    <a:lstStyle/>
                    <a:p>
                      <a:pPr algn="ctr"/>
                      <a:r>
                        <a:rPr lang="en-US" dirty="0"/>
                        <a:t>A</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52800">
                <a:tc>
                  <a:txBody>
                    <a:bodyPr/>
                    <a:lstStyle/>
                    <a:p>
                      <a:pPr algn="ctr"/>
                      <a:r>
                        <a:rPr lang="en-US" dirty="0"/>
                        <a:t>B</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52800">
                <a:tc>
                  <a:txBody>
                    <a:bodyPr/>
                    <a:lstStyle/>
                    <a:p>
                      <a:pPr algn="ctr"/>
                      <a:r>
                        <a:rPr lang="en-US" dirty="0"/>
                        <a:t>C</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r h="352800">
                <a:tc>
                  <a:txBody>
                    <a:bodyPr/>
                    <a:lstStyle/>
                    <a:p>
                      <a:pPr algn="ctr"/>
                      <a:r>
                        <a:rPr lang="en-US" dirty="0"/>
                        <a:t>D</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r h="352800">
                <a:tc>
                  <a:txBody>
                    <a:bodyPr/>
                    <a:lstStyle/>
                    <a:p>
                      <a:pPr algn="ctr"/>
                      <a:r>
                        <a:rPr lang="en-US" dirty="0"/>
                        <a:t>E</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r h="352800">
                <a:tc>
                  <a:txBody>
                    <a:bodyPr/>
                    <a:lstStyle/>
                    <a:p>
                      <a:pPr algn="ctr"/>
                      <a:endParaRPr lang="en-US" dirty="0"/>
                    </a:p>
                  </a:txBody>
                  <a:tcPr/>
                </a:tc>
                <a:tc>
                  <a:txBody>
                    <a:bodyPr/>
                    <a:lstStyle/>
                    <a:p>
                      <a:endParaRPr lang="en-US" dirty="0"/>
                    </a:p>
                  </a:txBody>
                  <a:tcPr/>
                </a:tc>
                <a:tc>
                  <a:txBody>
                    <a:bodyPr/>
                    <a:lstStyle/>
                    <a:p>
                      <a:r>
                        <a:rPr lang="en-US" dirty="0"/>
                        <a:t>Total</a:t>
                      </a:r>
                    </a:p>
                  </a:txBody>
                  <a:tcPr/>
                </a:tc>
                <a:extLst>
                  <a:ext uri="{0D108BD9-81ED-4DB2-BD59-A6C34878D82A}">
                    <a16:rowId xmlns:a16="http://schemas.microsoft.com/office/drawing/2014/main" val="844469682"/>
                  </a:ext>
                </a:extLst>
              </a:tr>
            </a:tbl>
          </a:graphicData>
        </a:graphic>
      </p:graphicFrame>
      <p:sp>
        <p:nvSpPr>
          <p:cNvPr id="7" name="Rectangle 6">
            <a:extLst>
              <a:ext uri="{FF2B5EF4-FFF2-40B4-BE49-F238E27FC236}">
                <a16:creationId xmlns:a16="http://schemas.microsoft.com/office/drawing/2014/main" id="{927D16F2-361D-408F-BA04-AFF858CFDB1D}"/>
              </a:ext>
            </a:extLst>
          </p:cNvPr>
          <p:cNvSpPr/>
          <p:nvPr/>
        </p:nvSpPr>
        <p:spPr>
          <a:xfrm rot="831128">
            <a:off x="7992451" y="505091"/>
            <a:ext cx="767280" cy="1113015"/>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Handout</a:t>
            </a:r>
          </a:p>
        </p:txBody>
      </p:sp>
    </p:spTree>
    <p:extLst>
      <p:ext uri="{BB962C8B-B14F-4D97-AF65-F5344CB8AC3E}">
        <p14:creationId xmlns:p14="http://schemas.microsoft.com/office/powerpoint/2010/main" val="1787336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6FF9A5E-F1D5-4915-8D9E-44B22A9D8E3B}"/>
              </a:ext>
            </a:extLst>
          </p:cNvPr>
          <p:cNvSpPr/>
          <p:nvPr/>
        </p:nvSpPr>
        <p:spPr>
          <a:xfrm>
            <a:off x="6955971" y="7424322"/>
            <a:ext cx="2079172" cy="49593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F85F9D79-43F3-4BA6-9B54-3E14CB1750A8}"/>
              </a:ext>
            </a:extLst>
          </p:cNvPr>
          <p:cNvSpPr>
            <a:spLocks noGrp="1"/>
          </p:cNvSpPr>
          <p:nvPr>
            <p:ph type="title"/>
          </p:nvPr>
        </p:nvSpPr>
        <p:spPr/>
        <p:txBody>
          <a:bodyPr/>
          <a:lstStyle/>
          <a:p>
            <a:r>
              <a:rPr lang="en-CA" dirty="0"/>
              <a:t>EMV exercise – EMV for risks in a project</a:t>
            </a:r>
          </a:p>
        </p:txBody>
      </p:sp>
      <p:graphicFrame>
        <p:nvGraphicFramePr>
          <p:cNvPr id="4" name="Table 3">
            <a:extLst>
              <a:ext uri="{FF2B5EF4-FFF2-40B4-BE49-F238E27FC236}">
                <a16:creationId xmlns:a16="http://schemas.microsoft.com/office/drawing/2014/main" id="{C78F6788-19A4-448E-AF09-96243696B045}"/>
              </a:ext>
            </a:extLst>
          </p:cNvPr>
          <p:cNvGraphicFramePr>
            <a:graphicFrameLocks noGrp="1"/>
          </p:cNvGraphicFramePr>
          <p:nvPr/>
        </p:nvGraphicFramePr>
        <p:xfrm>
          <a:off x="348344" y="2976808"/>
          <a:ext cx="8501741" cy="2926080"/>
        </p:xfrm>
        <a:graphic>
          <a:graphicData uri="http://schemas.openxmlformats.org/drawingml/2006/table">
            <a:tbl>
              <a:tblPr firstRow="1" bandRow="1">
                <a:tableStyleId>{5C22544A-7EE6-4342-B048-85BDC9FD1C3A}</a:tableStyleId>
              </a:tblPr>
              <a:tblGrid>
                <a:gridCol w="689346">
                  <a:extLst>
                    <a:ext uri="{9D8B030D-6E8A-4147-A177-3AD203B41FA5}">
                      <a16:colId xmlns:a16="http://schemas.microsoft.com/office/drawing/2014/main" val="20000"/>
                    </a:ext>
                  </a:extLst>
                </a:gridCol>
                <a:gridCol w="2194241">
                  <a:extLst>
                    <a:ext uri="{9D8B030D-6E8A-4147-A177-3AD203B41FA5}">
                      <a16:colId xmlns:a16="http://schemas.microsoft.com/office/drawing/2014/main" val="20001"/>
                    </a:ext>
                  </a:extLst>
                </a:gridCol>
                <a:gridCol w="2809077">
                  <a:extLst>
                    <a:ext uri="{9D8B030D-6E8A-4147-A177-3AD203B41FA5}">
                      <a16:colId xmlns:a16="http://schemas.microsoft.com/office/drawing/2014/main" val="44716163"/>
                    </a:ext>
                  </a:extLst>
                </a:gridCol>
                <a:gridCol w="2809077">
                  <a:extLst>
                    <a:ext uri="{9D8B030D-6E8A-4147-A177-3AD203B41FA5}">
                      <a16:colId xmlns:a16="http://schemas.microsoft.com/office/drawing/2014/main" val="20002"/>
                    </a:ext>
                  </a:extLst>
                </a:gridCol>
              </a:tblGrid>
              <a:tr h="352800">
                <a:tc>
                  <a:txBody>
                    <a:bodyPr/>
                    <a:lstStyle/>
                    <a:p>
                      <a:r>
                        <a:rPr lang="en-US" b="0" dirty="0"/>
                        <a:t>Risk</a:t>
                      </a:r>
                    </a:p>
                  </a:txBody>
                  <a:tcPr>
                    <a:solidFill>
                      <a:schemeClr val="bg1">
                        <a:lumMod val="50000"/>
                      </a:schemeClr>
                    </a:solidFill>
                  </a:tcPr>
                </a:tc>
                <a:tc>
                  <a:txBody>
                    <a:bodyPr/>
                    <a:lstStyle/>
                    <a:p>
                      <a:pPr algn="ctr"/>
                      <a:r>
                        <a:rPr lang="en-US" b="0" dirty="0"/>
                        <a:t>Calculation</a:t>
                      </a:r>
                    </a:p>
                  </a:txBody>
                  <a:tcPr>
                    <a:solidFill>
                      <a:schemeClr val="bg1">
                        <a:lumMod val="50000"/>
                      </a:schemeClr>
                    </a:solidFill>
                  </a:tcPr>
                </a:tc>
                <a:tc>
                  <a:txBody>
                    <a:bodyPr/>
                    <a:lstStyle/>
                    <a:p>
                      <a:pPr algn="ctr"/>
                      <a:r>
                        <a:rPr lang="en-US" sz="1800" b="0" kern="1200" dirty="0">
                          <a:solidFill>
                            <a:schemeClr val="lt1"/>
                          </a:solidFill>
                          <a:latin typeface="+mn-lt"/>
                          <a:ea typeface="+mn-ea"/>
                          <a:cs typeface="+mn-cs"/>
                        </a:rPr>
                        <a:t>Risk Type</a:t>
                      </a:r>
                    </a:p>
                  </a:txBody>
                  <a:tcPr>
                    <a:solidFill>
                      <a:schemeClr val="bg1">
                        <a:lumMod val="50000"/>
                      </a:schemeClr>
                    </a:solidFill>
                  </a:tcPr>
                </a:tc>
                <a:tc>
                  <a:txBody>
                    <a:bodyPr/>
                    <a:lstStyle/>
                    <a:p>
                      <a:pPr algn="ctr"/>
                      <a:r>
                        <a:rPr lang="en-US" b="0" dirty="0"/>
                        <a:t>EMV</a:t>
                      </a:r>
                      <a:r>
                        <a:rPr lang="en-US" b="0" baseline="0" dirty="0"/>
                        <a:t> </a:t>
                      </a:r>
                      <a:r>
                        <a:rPr lang="en-US" b="0" dirty="0"/>
                        <a:t>of the </a:t>
                      </a:r>
                      <a:r>
                        <a:rPr lang="en-US" sz="1600" b="1" dirty="0">
                          <a:solidFill>
                            <a:srgbClr val="FFFF00"/>
                          </a:solidFill>
                        </a:rPr>
                        <a:t>Cost</a:t>
                      </a:r>
                      <a:r>
                        <a:rPr lang="en-US" sz="1600" b="0" dirty="0"/>
                        <a:t> </a:t>
                      </a:r>
                      <a:endParaRPr lang="en-US" sz="1600" b="0" dirty="0">
                        <a:solidFill>
                          <a:srgbClr val="FFFF00"/>
                        </a:solidFill>
                      </a:endParaRPr>
                    </a:p>
                  </a:txBody>
                  <a:tcPr>
                    <a:solidFill>
                      <a:schemeClr val="bg1">
                        <a:lumMod val="50000"/>
                      </a:schemeClr>
                    </a:solidFill>
                  </a:tcPr>
                </a:tc>
                <a:extLst>
                  <a:ext uri="{0D108BD9-81ED-4DB2-BD59-A6C34878D82A}">
                    <a16:rowId xmlns:a16="http://schemas.microsoft.com/office/drawing/2014/main" val="10000"/>
                  </a:ext>
                </a:extLst>
              </a:tr>
              <a:tr h="352800">
                <a:tc>
                  <a:txBody>
                    <a:bodyPr/>
                    <a:lstStyle/>
                    <a:p>
                      <a:pPr algn="ctr"/>
                      <a:r>
                        <a:rPr lang="en-US" dirty="0"/>
                        <a:t>A</a:t>
                      </a:r>
                    </a:p>
                  </a:txBody>
                  <a:tcPr/>
                </a:tc>
                <a:tc>
                  <a:txBody>
                    <a:bodyPr/>
                    <a:lstStyle/>
                    <a:p>
                      <a:pPr algn="ctr"/>
                      <a:r>
                        <a:rPr lang="en-US" dirty="0"/>
                        <a:t>-0.10 x $150,000</a:t>
                      </a:r>
                    </a:p>
                  </a:txBody>
                  <a:tcPr/>
                </a:tc>
                <a:tc>
                  <a:txBody>
                    <a:bodyPr/>
                    <a:lstStyle/>
                    <a:p>
                      <a:pPr algn="ctr"/>
                      <a:r>
                        <a:rPr lang="en-US" dirty="0"/>
                        <a:t>Threat</a:t>
                      </a:r>
                    </a:p>
                  </a:txBody>
                  <a:tcPr/>
                </a:tc>
                <a:tc>
                  <a:txBody>
                    <a:bodyPr/>
                    <a:lstStyle/>
                    <a:p>
                      <a:pPr algn="ctr"/>
                      <a:r>
                        <a:rPr lang="en-US" dirty="0"/>
                        <a:t>-$15,000</a:t>
                      </a:r>
                    </a:p>
                  </a:txBody>
                  <a:tcPr/>
                </a:tc>
                <a:extLst>
                  <a:ext uri="{0D108BD9-81ED-4DB2-BD59-A6C34878D82A}">
                    <a16:rowId xmlns:a16="http://schemas.microsoft.com/office/drawing/2014/main" val="10001"/>
                  </a:ext>
                </a:extLst>
              </a:tr>
              <a:tr h="352800">
                <a:tc>
                  <a:txBody>
                    <a:bodyPr/>
                    <a:lstStyle/>
                    <a:p>
                      <a:pPr algn="ctr"/>
                      <a:r>
                        <a:rPr lang="en-US" dirty="0"/>
                        <a:t>B</a:t>
                      </a:r>
                    </a:p>
                  </a:txBody>
                  <a:tcPr/>
                </a:tc>
                <a:tc>
                  <a:txBody>
                    <a:bodyPr/>
                    <a:lstStyle/>
                    <a:p>
                      <a:pPr algn="ctr"/>
                      <a:r>
                        <a:rPr lang="en-US" dirty="0"/>
                        <a:t>0.30 x $60,000</a:t>
                      </a:r>
                    </a:p>
                  </a:txBody>
                  <a:tcPr/>
                </a:tc>
                <a:tc>
                  <a:txBody>
                    <a:bodyPr/>
                    <a:lstStyle/>
                    <a:p>
                      <a:pPr algn="ctr"/>
                      <a:r>
                        <a:rPr lang="en-US" dirty="0"/>
                        <a:t>Opportunity</a:t>
                      </a:r>
                    </a:p>
                  </a:txBody>
                  <a:tcPr/>
                </a:tc>
                <a:tc>
                  <a:txBody>
                    <a:bodyPr/>
                    <a:lstStyle/>
                    <a:p>
                      <a:pPr algn="ctr"/>
                      <a:r>
                        <a:rPr lang="en-US" dirty="0"/>
                        <a:t>$18,000</a:t>
                      </a:r>
                    </a:p>
                  </a:txBody>
                  <a:tcPr/>
                </a:tc>
                <a:extLst>
                  <a:ext uri="{0D108BD9-81ED-4DB2-BD59-A6C34878D82A}">
                    <a16:rowId xmlns:a16="http://schemas.microsoft.com/office/drawing/2014/main" val="10002"/>
                  </a:ext>
                </a:extLst>
              </a:tr>
              <a:tr h="352800">
                <a:tc>
                  <a:txBody>
                    <a:bodyPr/>
                    <a:lstStyle/>
                    <a:p>
                      <a:pPr algn="ctr"/>
                      <a:r>
                        <a:rPr lang="en-US" dirty="0"/>
                        <a:t>C</a:t>
                      </a:r>
                    </a:p>
                  </a:txBody>
                  <a:tcPr/>
                </a:tc>
                <a:tc>
                  <a:txBody>
                    <a:bodyPr/>
                    <a:lstStyle/>
                    <a:p>
                      <a:pPr algn="ctr"/>
                      <a:r>
                        <a:rPr lang="en-US" dirty="0"/>
                        <a:t>-0.70 x $6,000</a:t>
                      </a:r>
                    </a:p>
                  </a:txBody>
                  <a:tcPr/>
                </a:tc>
                <a:tc>
                  <a:txBody>
                    <a:bodyPr/>
                    <a:lstStyle/>
                    <a:p>
                      <a:pPr algn="ctr"/>
                      <a:r>
                        <a:rPr lang="en-US" dirty="0"/>
                        <a:t>Threat</a:t>
                      </a:r>
                    </a:p>
                  </a:txBody>
                  <a:tcPr/>
                </a:tc>
                <a:tc>
                  <a:txBody>
                    <a:bodyPr/>
                    <a:lstStyle/>
                    <a:p>
                      <a:pPr algn="ctr"/>
                      <a:r>
                        <a:rPr lang="en-US" dirty="0"/>
                        <a:t>-$4,200</a:t>
                      </a:r>
                    </a:p>
                  </a:txBody>
                  <a:tcPr/>
                </a:tc>
                <a:extLst>
                  <a:ext uri="{0D108BD9-81ED-4DB2-BD59-A6C34878D82A}">
                    <a16:rowId xmlns:a16="http://schemas.microsoft.com/office/drawing/2014/main" val="10003"/>
                  </a:ext>
                </a:extLst>
              </a:tr>
              <a:tr h="352800">
                <a:tc>
                  <a:txBody>
                    <a:bodyPr/>
                    <a:lstStyle/>
                    <a:p>
                      <a:pPr algn="ctr"/>
                      <a:r>
                        <a:rPr lang="en-US" dirty="0"/>
                        <a:t>D</a:t>
                      </a:r>
                    </a:p>
                  </a:txBody>
                  <a:tcPr/>
                </a:tc>
                <a:tc>
                  <a:txBody>
                    <a:bodyPr/>
                    <a:lstStyle/>
                    <a:p>
                      <a:pPr algn="ctr"/>
                      <a:r>
                        <a:rPr lang="en-US" dirty="0"/>
                        <a:t>0.10 x $5,000</a:t>
                      </a:r>
                    </a:p>
                  </a:txBody>
                  <a:tcPr/>
                </a:tc>
                <a:tc>
                  <a:txBody>
                    <a:bodyPr/>
                    <a:lstStyle/>
                    <a:p>
                      <a:pPr algn="ctr"/>
                      <a:r>
                        <a:rPr lang="en-US" dirty="0"/>
                        <a:t>Opportunity</a:t>
                      </a:r>
                    </a:p>
                  </a:txBody>
                  <a:tcPr/>
                </a:tc>
                <a:tc>
                  <a:txBody>
                    <a:bodyPr/>
                    <a:lstStyle/>
                    <a:p>
                      <a:pPr algn="ctr"/>
                      <a:r>
                        <a:rPr lang="en-US" dirty="0"/>
                        <a:t>$500</a:t>
                      </a:r>
                    </a:p>
                  </a:txBody>
                  <a:tcPr/>
                </a:tc>
                <a:extLst>
                  <a:ext uri="{0D108BD9-81ED-4DB2-BD59-A6C34878D82A}">
                    <a16:rowId xmlns:a16="http://schemas.microsoft.com/office/drawing/2014/main" val="10004"/>
                  </a:ext>
                </a:extLst>
              </a:tr>
              <a:tr h="352800">
                <a:tc>
                  <a:txBody>
                    <a:bodyPr/>
                    <a:lstStyle/>
                    <a:p>
                      <a:pPr algn="ctr"/>
                      <a:r>
                        <a:rPr lang="en-US" dirty="0"/>
                        <a:t>E</a:t>
                      </a:r>
                    </a:p>
                  </a:txBody>
                  <a:tcPr/>
                </a:tc>
                <a:tc>
                  <a:txBody>
                    <a:bodyPr/>
                    <a:lstStyle/>
                    <a:p>
                      <a:pPr algn="ctr"/>
                      <a:r>
                        <a:rPr lang="en-US" dirty="0"/>
                        <a:t>-0.10 x $16,000</a:t>
                      </a:r>
                    </a:p>
                  </a:txBody>
                  <a:tcPr/>
                </a:tc>
                <a:tc>
                  <a:txBody>
                    <a:bodyPr/>
                    <a:lstStyle/>
                    <a:p>
                      <a:pPr algn="ctr"/>
                      <a:r>
                        <a:rPr lang="en-US" dirty="0"/>
                        <a:t>Threat</a:t>
                      </a:r>
                    </a:p>
                  </a:txBody>
                  <a:tcPr/>
                </a:tc>
                <a:tc>
                  <a:txBody>
                    <a:bodyPr/>
                    <a:lstStyle/>
                    <a:p>
                      <a:pPr algn="ctr"/>
                      <a:r>
                        <a:rPr lang="en-US" dirty="0"/>
                        <a:t>-$1,600</a:t>
                      </a:r>
                    </a:p>
                  </a:txBody>
                  <a:tcPr/>
                </a:tc>
                <a:extLst>
                  <a:ext uri="{0D108BD9-81ED-4DB2-BD59-A6C34878D82A}">
                    <a16:rowId xmlns:a16="http://schemas.microsoft.com/office/drawing/2014/main" val="10005"/>
                  </a:ext>
                </a:extLst>
              </a:tr>
              <a:tr h="352800">
                <a:tc>
                  <a:txBody>
                    <a:bodyPr/>
                    <a:lstStyle/>
                    <a:p>
                      <a:pPr algn="ctr"/>
                      <a:endParaRPr lang="en-US" dirty="0"/>
                    </a:p>
                  </a:txBody>
                  <a:tcPr/>
                </a:tc>
                <a:tc>
                  <a:txBody>
                    <a:bodyPr/>
                    <a:lstStyle/>
                    <a:p>
                      <a:endParaRPr lang="en-US" dirty="0"/>
                    </a:p>
                  </a:txBody>
                  <a:tcPr/>
                </a:tc>
                <a:tc>
                  <a:txBody>
                    <a:bodyPr/>
                    <a:lstStyle/>
                    <a:p>
                      <a:endParaRPr lang="en-US" dirty="0"/>
                    </a:p>
                  </a:txBody>
                  <a:tcPr/>
                </a:tc>
                <a:tc>
                  <a:txBody>
                    <a:bodyPr/>
                    <a:lstStyle/>
                    <a:p>
                      <a:r>
                        <a:rPr lang="en-US" dirty="0"/>
                        <a:t>Total        -$2,300</a:t>
                      </a:r>
                    </a:p>
                  </a:txBody>
                  <a:tcPr/>
                </a:tc>
                <a:extLst>
                  <a:ext uri="{0D108BD9-81ED-4DB2-BD59-A6C34878D82A}">
                    <a16:rowId xmlns:a16="http://schemas.microsoft.com/office/drawing/2014/main" val="1459557314"/>
                  </a:ext>
                </a:extLst>
              </a:tr>
              <a:tr h="352800">
                <a:tc>
                  <a:txBody>
                    <a:bodyPr/>
                    <a:lstStyle/>
                    <a:p>
                      <a:pPr algn="ct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40395315"/>
                  </a:ext>
                </a:extLst>
              </a:tr>
            </a:tbl>
          </a:graphicData>
        </a:graphic>
      </p:graphicFrame>
      <p:sp>
        <p:nvSpPr>
          <p:cNvPr id="3" name="Oval 2">
            <a:extLst>
              <a:ext uri="{FF2B5EF4-FFF2-40B4-BE49-F238E27FC236}">
                <a16:creationId xmlns:a16="http://schemas.microsoft.com/office/drawing/2014/main" id="{E623837A-F829-428E-969B-DF08B0176318}"/>
              </a:ext>
            </a:extLst>
          </p:cNvPr>
          <p:cNvSpPr/>
          <p:nvPr/>
        </p:nvSpPr>
        <p:spPr>
          <a:xfrm>
            <a:off x="6867170" y="3448969"/>
            <a:ext cx="261257" cy="191975"/>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8" name="Oval 7">
            <a:extLst>
              <a:ext uri="{FF2B5EF4-FFF2-40B4-BE49-F238E27FC236}">
                <a16:creationId xmlns:a16="http://schemas.microsoft.com/office/drawing/2014/main" id="{C5ED5B61-E5C9-4C2B-BBB2-64EBFC88BAC1}"/>
              </a:ext>
            </a:extLst>
          </p:cNvPr>
          <p:cNvSpPr/>
          <p:nvPr/>
        </p:nvSpPr>
        <p:spPr>
          <a:xfrm>
            <a:off x="6933221" y="4151786"/>
            <a:ext cx="261257" cy="191975"/>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9" name="Oval 8">
            <a:extLst>
              <a:ext uri="{FF2B5EF4-FFF2-40B4-BE49-F238E27FC236}">
                <a16:creationId xmlns:a16="http://schemas.microsoft.com/office/drawing/2014/main" id="{64921795-7D0D-445C-9E67-7AE910C4768C}"/>
              </a:ext>
            </a:extLst>
          </p:cNvPr>
          <p:cNvSpPr/>
          <p:nvPr/>
        </p:nvSpPr>
        <p:spPr>
          <a:xfrm>
            <a:off x="6977250" y="5971373"/>
            <a:ext cx="261257" cy="191975"/>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0" name="Oval 9">
            <a:extLst>
              <a:ext uri="{FF2B5EF4-FFF2-40B4-BE49-F238E27FC236}">
                <a16:creationId xmlns:a16="http://schemas.microsoft.com/office/drawing/2014/main" id="{7DA5F064-71A5-4E39-9D84-B963ACB5F093}"/>
              </a:ext>
            </a:extLst>
          </p:cNvPr>
          <p:cNvSpPr/>
          <p:nvPr/>
        </p:nvSpPr>
        <p:spPr>
          <a:xfrm>
            <a:off x="7007832" y="6705345"/>
            <a:ext cx="261257" cy="191975"/>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Oval 11">
            <a:extLst>
              <a:ext uri="{FF2B5EF4-FFF2-40B4-BE49-F238E27FC236}">
                <a16:creationId xmlns:a16="http://schemas.microsoft.com/office/drawing/2014/main" id="{C5ED5B61-E5C9-4C2B-BBB2-64EBFC88BAC1}"/>
              </a:ext>
            </a:extLst>
          </p:cNvPr>
          <p:cNvSpPr/>
          <p:nvPr/>
        </p:nvSpPr>
        <p:spPr>
          <a:xfrm>
            <a:off x="6931511" y="4900080"/>
            <a:ext cx="261257" cy="191975"/>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3" name="Oval 12">
            <a:extLst>
              <a:ext uri="{FF2B5EF4-FFF2-40B4-BE49-F238E27FC236}">
                <a16:creationId xmlns:a16="http://schemas.microsoft.com/office/drawing/2014/main" id="{C5ED5B61-E5C9-4C2B-BBB2-64EBFC88BAC1}"/>
              </a:ext>
            </a:extLst>
          </p:cNvPr>
          <p:cNvSpPr/>
          <p:nvPr/>
        </p:nvSpPr>
        <p:spPr>
          <a:xfrm>
            <a:off x="6933220" y="5265277"/>
            <a:ext cx="261257" cy="191975"/>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Oval 13">
            <a:extLst>
              <a:ext uri="{FF2B5EF4-FFF2-40B4-BE49-F238E27FC236}">
                <a16:creationId xmlns:a16="http://schemas.microsoft.com/office/drawing/2014/main" id="{7DA5F064-71A5-4E39-9D84-B963ACB5F093}"/>
              </a:ext>
            </a:extLst>
          </p:cNvPr>
          <p:cNvSpPr/>
          <p:nvPr/>
        </p:nvSpPr>
        <p:spPr>
          <a:xfrm>
            <a:off x="6977250" y="7439317"/>
            <a:ext cx="261257" cy="191975"/>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5" name="Oval 14">
            <a:extLst>
              <a:ext uri="{FF2B5EF4-FFF2-40B4-BE49-F238E27FC236}">
                <a16:creationId xmlns:a16="http://schemas.microsoft.com/office/drawing/2014/main" id="{7DA5F064-71A5-4E39-9D84-B963ACB5F093}"/>
              </a:ext>
            </a:extLst>
          </p:cNvPr>
          <p:cNvSpPr/>
          <p:nvPr/>
        </p:nvSpPr>
        <p:spPr>
          <a:xfrm>
            <a:off x="6987523" y="7809214"/>
            <a:ext cx="261257" cy="191975"/>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11" name="Picture 10">
            <a:extLst>
              <a:ext uri="{FF2B5EF4-FFF2-40B4-BE49-F238E27FC236}">
                <a16:creationId xmlns:a16="http://schemas.microsoft.com/office/drawing/2014/main" id="{91B637D8-B8B2-4C8F-BECB-F51BE1C4AC91}"/>
              </a:ext>
            </a:extLst>
          </p:cNvPr>
          <p:cNvPicPr>
            <a:picLocks noChangeAspect="1"/>
          </p:cNvPicPr>
          <p:nvPr/>
        </p:nvPicPr>
        <p:blipFill>
          <a:blip r:embed="rId2"/>
          <a:stretch>
            <a:fillRect/>
          </a:stretch>
        </p:blipFill>
        <p:spPr>
          <a:xfrm>
            <a:off x="581192" y="2119744"/>
            <a:ext cx="7737812" cy="601490"/>
          </a:xfrm>
          <a:prstGeom prst="rect">
            <a:avLst/>
          </a:prstGeom>
        </p:spPr>
      </p:pic>
      <p:sp>
        <p:nvSpPr>
          <p:cNvPr id="16" name="Rectangle 15">
            <a:extLst>
              <a:ext uri="{FF2B5EF4-FFF2-40B4-BE49-F238E27FC236}">
                <a16:creationId xmlns:a16="http://schemas.microsoft.com/office/drawing/2014/main" id="{E3B3E6A1-67D6-4A27-A44B-74CA0B4719C1}"/>
              </a:ext>
            </a:extLst>
          </p:cNvPr>
          <p:cNvSpPr/>
          <p:nvPr/>
        </p:nvSpPr>
        <p:spPr>
          <a:xfrm>
            <a:off x="0" y="3674397"/>
            <a:ext cx="9344722" cy="4436521"/>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594689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6FF9A5E-F1D5-4915-8D9E-44B22A9D8E3B}"/>
              </a:ext>
            </a:extLst>
          </p:cNvPr>
          <p:cNvSpPr/>
          <p:nvPr/>
        </p:nvSpPr>
        <p:spPr>
          <a:xfrm>
            <a:off x="6955971" y="6204857"/>
            <a:ext cx="2079172" cy="49593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F85F9D79-43F3-4BA6-9B54-3E14CB1750A8}"/>
              </a:ext>
            </a:extLst>
          </p:cNvPr>
          <p:cNvSpPr>
            <a:spLocks noGrp="1"/>
          </p:cNvSpPr>
          <p:nvPr>
            <p:ph type="title"/>
          </p:nvPr>
        </p:nvSpPr>
        <p:spPr/>
        <p:txBody>
          <a:bodyPr/>
          <a:lstStyle/>
          <a:p>
            <a:r>
              <a:rPr lang="en-CA" dirty="0"/>
              <a:t>EMV exercise – EMV for risks in a project</a:t>
            </a:r>
          </a:p>
        </p:txBody>
      </p:sp>
      <p:graphicFrame>
        <p:nvGraphicFramePr>
          <p:cNvPr id="4" name="Table 3">
            <a:extLst>
              <a:ext uri="{FF2B5EF4-FFF2-40B4-BE49-F238E27FC236}">
                <a16:creationId xmlns:a16="http://schemas.microsoft.com/office/drawing/2014/main" id="{C78F6788-19A4-448E-AF09-96243696B045}"/>
              </a:ext>
            </a:extLst>
          </p:cNvPr>
          <p:cNvGraphicFramePr>
            <a:graphicFrameLocks noGrp="1"/>
          </p:cNvGraphicFramePr>
          <p:nvPr/>
        </p:nvGraphicFramePr>
        <p:xfrm>
          <a:off x="348344" y="1757343"/>
          <a:ext cx="8501741" cy="2926080"/>
        </p:xfrm>
        <a:graphic>
          <a:graphicData uri="http://schemas.openxmlformats.org/drawingml/2006/table">
            <a:tbl>
              <a:tblPr firstRow="1" bandRow="1">
                <a:tableStyleId>{5C22544A-7EE6-4342-B048-85BDC9FD1C3A}</a:tableStyleId>
              </a:tblPr>
              <a:tblGrid>
                <a:gridCol w="689346">
                  <a:extLst>
                    <a:ext uri="{9D8B030D-6E8A-4147-A177-3AD203B41FA5}">
                      <a16:colId xmlns:a16="http://schemas.microsoft.com/office/drawing/2014/main" val="20000"/>
                    </a:ext>
                  </a:extLst>
                </a:gridCol>
                <a:gridCol w="2194241">
                  <a:extLst>
                    <a:ext uri="{9D8B030D-6E8A-4147-A177-3AD203B41FA5}">
                      <a16:colId xmlns:a16="http://schemas.microsoft.com/office/drawing/2014/main" val="20001"/>
                    </a:ext>
                  </a:extLst>
                </a:gridCol>
                <a:gridCol w="2809077">
                  <a:extLst>
                    <a:ext uri="{9D8B030D-6E8A-4147-A177-3AD203B41FA5}">
                      <a16:colId xmlns:a16="http://schemas.microsoft.com/office/drawing/2014/main" val="44716163"/>
                    </a:ext>
                  </a:extLst>
                </a:gridCol>
                <a:gridCol w="2809077">
                  <a:extLst>
                    <a:ext uri="{9D8B030D-6E8A-4147-A177-3AD203B41FA5}">
                      <a16:colId xmlns:a16="http://schemas.microsoft.com/office/drawing/2014/main" val="20002"/>
                    </a:ext>
                  </a:extLst>
                </a:gridCol>
              </a:tblGrid>
              <a:tr h="352800">
                <a:tc>
                  <a:txBody>
                    <a:bodyPr/>
                    <a:lstStyle/>
                    <a:p>
                      <a:r>
                        <a:rPr lang="en-US" b="0" dirty="0"/>
                        <a:t>Risk</a:t>
                      </a:r>
                    </a:p>
                  </a:txBody>
                  <a:tcPr>
                    <a:solidFill>
                      <a:schemeClr val="bg1">
                        <a:lumMod val="50000"/>
                      </a:schemeClr>
                    </a:solidFill>
                  </a:tcPr>
                </a:tc>
                <a:tc>
                  <a:txBody>
                    <a:bodyPr/>
                    <a:lstStyle/>
                    <a:p>
                      <a:pPr algn="ctr"/>
                      <a:r>
                        <a:rPr lang="en-US" b="0" dirty="0"/>
                        <a:t>Calculation</a:t>
                      </a:r>
                    </a:p>
                  </a:txBody>
                  <a:tcPr>
                    <a:solidFill>
                      <a:schemeClr val="bg1">
                        <a:lumMod val="50000"/>
                      </a:schemeClr>
                    </a:solidFill>
                  </a:tcPr>
                </a:tc>
                <a:tc>
                  <a:txBody>
                    <a:bodyPr/>
                    <a:lstStyle/>
                    <a:p>
                      <a:pPr algn="ctr"/>
                      <a:r>
                        <a:rPr lang="en-US" sz="1800" b="0" kern="1200" dirty="0">
                          <a:solidFill>
                            <a:schemeClr val="lt1"/>
                          </a:solidFill>
                          <a:latin typeface="+mn-lt"/>
                          <a:ea typeface="+mn-ea"/>
                          <a:cs typeface="+mn-cs"/>
                        </a:rPr>
                        <a:t>Risk Type</a:t>
                      </a:r>
                    </a:p>
                  </a:txBody>
                  <a:tcPr>
                    <a:solidFill>
                      <a:schemeClr val="bg1">
                        <a:lumMod val="50000"/>
                      </a:schemeClr>
                    </a:solidFill>
                  </a:tcPr>
                </a:tc>
                <a:tc>
                  <a:txBody>
                    <a:bodyPr/>
                    <a:lstStyle/>
                    <a:p>
                      <a:pPr algn="ctr"/>
                      <a:r>
                        <a:rPr lang="en-US" b="0" dirty="0"/>
                        <a:t>EMV</a:t>
                      </a:r>
                      <a:r>
                        <a:rPr lang="en-US" b="0" baseline="0" dirty="0"/>
                        <a:t> </a:t>
                      </a:r>
                      <a:r>
                        <a:rPr lang="en-US" b="0" dirty="0"/>
                        <a:t>of the </a:t>
                      </a:r>
                      <a:r>
                        <a:rPr lang="en-US" sz="1600" b="1" dirty="0">
                          <a:solidFill>
                            <a:srgbClr val="FFFF00"/>
                          </a:solidFill>
                        </a:rPr>
                        <a:t>Cost</a:t>
                      </a:r>
                      <a:r>
                        <a:rPr lang="en-US" sz="1600" b="0" dirty="0"/>
                        <a:t> </a:t>
                      </a:r>
                      <a:endParaRPr lang="en-US" sz="1600" b="0" dirty="0">
                        <a:solidFill>
                          <a:srgbClr val="FFFF00"/>
                        </a:solidFill>
                      </a:endParaRPr>
                    </a:p>
                  </a:txBody>
                  <a:tcPr>
                    <a:solidFill>
                      <a:schemeClr val="bg1">
                        <a:lumMod val="50000"/>
                      </a:schemeClr>
                    </a:solidFill>
                  </a:tcPr>
                </a:tc>
                <a:extLst>
                  <a:ext uri="{0D108BD9-81ED-4DB2-BD59-A6C34878D82A}">
                    <a16:rowId xmlns:a16="http://schemas.microsoft.com/office/drawing/2014/main" val="10000"/>
                  </a:ext>
                </a:extLst>
              </a:tr>
              <a:tr h="352800">
                <a:tc>
                  <a:txBody>
                    <a:bodyPr/>
                    <a:lstStyle/>
                    <a:p>
                      <a:pPr algn="ctr"/>
                      <a:r>
                        <a:rPr lang="en-US" dirty="0"/>
                        <a:t>A</a:t>
                      </a:r>
                    </a:p>
                  </a:txBody>
                  <a:tcPr/>
                </a:tc>
                <a:tc>
                  <a:txBody>
                    <a:bodyPr/>
                    <a:lstStyle/>
                    <a:p>
                      <a:pPr algn="ctr"/>
                      <a:r>
                        <a:rPr lang="en-US" dirty="0"/>
                        <a:t>-0.10 x $150,000</a:t>
                      </a:r>
                    </a:p>
                  </a:txBody>
                  <a:tcPr/>
                </a:tc>
                <a:tc>
                  <a:txBody>
                    <a:bodyPr/>
                    <a:lstStyle/>
                    <a:p>
                      <a:pPr algn="ctr"/>
                      <a:r>
                        <a:rPr lang="en-US" dirty="0"/>
                        <a:t>Threat</a:t>
                      </a:r>
                    </a:p>
                  </a:txBody>
                  <a:tcPr/>
                </a:tc>
                <a:tc>
                  <a:txBody>
                    <a:bodyPr/>
                    <a:lstStyle/>
                    <a:p>
                      <a:pPr algn="ctr"/>
                      <a:r>
                        <a:rPr lang="en-US" dirty="0"/>
                        <a:t>-$15,000</a:t>
                      </a:r>
                    </a:p>
                  </a:txBody>
                  <a:tcPr/>
                </a:tc>
                <a:extLst>
                  <a:ext uri="{0D108BD9-81ED-4DB2-BD59-A6C34878D82A}">
                    <a16:rowId xmlns:a16="http://schemas.microsoft.com/office/drawing/2014/main" val="10001"/>
                  </a:ext>
                </a:extLst>
              </a:tr>
              <a:tr h="352800">
                <a:tc>
                  <a:txBody>
                    <a:bodyPr/>
                    <a:lstStyle/>
                    <a:p>
                      <a:pPr algn="ctr"/>
                      <a:r>
                        <a:rPr lang="en-US" dirty="0"/>
                        <a:t>B</a:t>
                      </a:r>
                    </a:p>
                  </a:txBody>
                  <a:tcPr/>
                </a:tc>
                <a:tc>
                  <a:txBody>
                    <a:bodyPr/>
                    <a:lstStyle/>
                    <a:p>
                      <a:pPr algn="ctr"/>
                      <a:r>
                        <a:rPr lang="en-US" dirty="0"/>
                        <a:t>0.30 x $60,000</a:t>
                      </a:r>
                    </a:p>
                  </a:txBody>
                  <a:tcPr/>
                </a:tc>
                <a:tc>
                  <a:txBody>
                    <a:bodyPr/>
                    <a:lstStyle/>
                    <a:p>
                      <a:pPr algn="ctr"/>
                      <a:r>
                        <a:rPr lang="en-US" dirty="0"/>
                        <a:t>Opportunity</a:t>
                      </a:r>
                    </a:p>
                  </a:txBody>
                  <a:tcPr/>
                </a:tc>
                <a:tc>
                  <a:txBody>
                    <a:bodyPr/>
                    <a:lstStyle/>
                    <a:p>
                      <a:pPr algn="ctr"/>
                      <a:r>
                        <a:rPr lang="en-US" dirty="0"/>
                        <a:t>$18,000</a:t>
                      </a:r>
                    </a:p>
                  </a:txBody>
                  <a:tcPr/>
                </a:tc>
                <a:extLst>
                  <a:ext uri="{0D108BD9-81ED-4DB2-BD59-A6C34878D82A}">
                    <a16:rowId xmlns:a16="http://schemas.microsoft.com/office/drawing/2014/main" val="10002"/>
                  </a:ext>
                </a:extLst>
              </a:tr>
              <a:tr h="352800">
                <a:tc>
                  <a:txBody>
                    <a:bodyPr/>
                    <a:lstStyle/>
                    <a:p>
                      <a:pPr algn="ctr"/>
                      <a:r>
                        <a:rPr lang="en-US" dirty="0"/>
                        <a:t>C</a:t>
                      </a:r>
                    </a:p>
                  </a:txBody>
                  <a:tcPr/>
                </a:tc>
                <a:tc>
                  <a:txBody>
                    <a:bodyPr/>
                    <a:lstStyle/>
                    <a:p>
                      <a:pPr algn="ctr"/>
                      <a:r>
                        <a:rPr lang="en-US" dirty="0"/>
                        <a:t>-0.70 x $6,000</a:t>
                      </a:r>
                    </a:p>
                  </a:txBody>
                  <a:tcPr/>
                </a:tc>
                <a:tc>
                  <a:txBody>
                    <a:bodyPr/>
                    <a:lstStyle/>
                    <a:p>
                      <a:pPr algn="ctr"/>
                      <a:r>
                        <a:rPr lang="en-US" dirty="0"/>
                        <a:t>Threat</a:t>
                      </a:r>
                    </a:p>
                  </a:txBody>
                  <a:tcPr/>
                </a:tc>
                <a:tc>
                  <a:txBody>
                    <a:bodyPr/>
                    <a:lstStyle/>
                    <a:p>
                      <a:pPr algn="ctr"/>
                      <a:r>
                        <a:rPr lang="en-US" dirty="0"/>
                        <a:t>-$4,200</a:t>
                      </a:r>
                    </a:p>
                  </a:txBody>
                  <a:tcPr/>
                </a:tc>
                <a:extLst>
                  <a:ext uri="{0D108BD9-81ED-4DB2-BD59-A6C34878D82A}">
                    <a16:rowId xmlns:a16="http://schemas.microsoft.com/office/drawing/2014/main" val="10003"/>
                  </a:ext>
                </a:extLst>
              </a:tr>
              <a:tr h="352800">
                <a:tc>
                  <a:txBody>
                    <a:bodyPr/>
                    <a:lstStyle/>
                    <a:p>
                      <a:pPr algn="ctr"/>
                      <a:r>
                        <a:rPr lang="en-US" dirty="0"/>
                        <a:t>D</a:t>
                      </a:r>
                    </a:p>
                  </a:txBody>
                  <a:tcPr/>
                </a:tc>
                <a:tc>
                  <a:txBody>
                    <a:bodyPr/>
                    <a:lstStyle/>
                    <a:p>
                      <a:pPr algn="ctr"/>
                      <a:r>
                        <a:rPr lang="en-US" dirty="0"/>
                        <a:t>0.10 x $5,000</a:t>
                      </a:r>
                    </a:p>
                  </a:txBody>
                  <a:tcPr/>
                </a:tc>
                <a:tc>
                  <a:txBody>
                    <a:bodyPr/>
                    <a:lstStyle/>
                    <a:p>
                      <a:pPr algn="ctr"/>
                      <a:r>
                        <a:rPr lang="en-US" dirty="0"/>
                        <a:t>Opportunity</a:t>
                      </a:r>
                    </a:p>
                  </a:txBody>
                  <a:tcPr/>
                </a:tc>
                <a:tc>
                  <a:txBody>
                    <a:bodyPr/>
                    <a:lstStyle/>
                    <a:p>
                      <a:pPr algn="ctr"/>
                      <a:r>
                        <a:rPr lang="en-US" dirty="0"/>
                        <a:t>$500</a:t>
                      </a:r>
                    </a:p>
                  </a:txBody>
                  <a:tcPr/>
                </a:tc>
                <a:extLst>
                  <a:ext uri="{0D108BD9-81ED-4DB2-BD59-A6C34878D82A}">
                    <a16:rowId xmlns:a16="http://schemas.microsoft.com/office/drawing/2014/main" val="10004"/>
                  </a:ext>
                </a:extLst>
              </a:tr>
              <a:tr h="352800">
                <a:tc>
                  <a:txBody>
                    <a:bodyPr/>
                    <a:lstStyle/>
                    <a:p>
                      <a:pPr algn="ctr"/>
                      <a:r>
                        <a:rPr lang="en-US" dirty="0"/>
                        <a:t>E</a:t>
                      </a:r>
                    </a:p>
                  </a:txBody>
                  <a:tcPr/>
                </a:tc>
                <a:tc>
                  <a:txBody>
                    <a:bodyPr/>
                    <a:lstStyle/>
                    <a:p>
                      <a:pPr algn="ctr"/>
                      <a:r>
                        <a:rPr lang="en-US" dirty="0"/>
                        <a:t>-0.10 x $16,000</a:t>
                      </a:r>
                    </a:p>
                  </a:txBody>
                  <a:tcPr/>
                </a:tc>
                <a:tc>
                  <a:txBody>
                    <a:bodyPr/>
                    <a:lstStyle/>
                    <a:p>
                      <a:pPr algn="ctr"/>
                      <a:r>
                        <a:rPr lang="en-US" dirty="0"/>
                        <a:t>Threat</a:t>
                      </a:r>
                    </a:p>
                  </a:txBody>
                  <a:tcPr/>
                </a:tc>
                <a:tc>
                  <a:txBody>
                    <a:bodyPr/>
                    <a:lstStyle/>
                    <a:p>
                      <a:pPr algn="ctr"/>
                      <a:r>
                        <a:rPr lang="en-US" dirty="0"/>
                        <a:t>-$1,600</a:t>
                      </a:r>
                    </a:p>
                  </a:txBody>
                  <a:tcPr/>
                </a:tc>
                <a:extLst>
                  <a:ext uri="{0D108BD9-81ED-4DB2-BD59-A6C34878D82A}">
                    <a16:rowId xmlns:a16="http://schemas.microsoft.com/office/drawing/2014/main" val="10005"/>
                  </a:ext>
                </a:extLst>
              </a:tr>
              <a:tr h="352800">
                <a:tc>
                  <a:txBody>
                    <a:bodyPr/>
                    <a:lstStyle/>
                    <a:p>
                      <a:pPr algn="ctr"/>
                      <a:endParaRPr lang="en-US" dirty="0"/>
                    </a:p>
                  </a:txBody>
                  <a:tcPr/>
                </a:tc>
                <a:tc>
                  <a:txBody>
                    <a:bodyPr/>
                    <a:lstStyle/>
                    <a:p>
                      <a:endParaRPr lang="en-US" dirty="0"/>
                    </a:p>
                  </a:txBody>
                  <a:tcPr/>
                </a:tc>
                <a:tc>
                  <a:txBody>
                    <a:bodyPr/>
                    <a:lstStyle/>
                    <a:p>
                      <a:endParaRPr lang="en-US" dirty="0"/>
                    </a:p>
                  </a:txBody>
                  <a:tcPr/>
                </a:tc>
                <a:tc>
                  <a:txBody>
                    <a:bodyPr/>
                    <a:lstStyle/>
                    <a:p>
                      <a:r>
                        <a:rPr lang="en-US" dirty="0"/>
                        <a:t>Total        -$2,300</a:t>
                      </a:r>
                    </a:p>
                  </a:txBody>
                  <a:tcPr/>
                </a:tc>
                <a:extLst>
                  <a:ext uri="{0D108BD9-81ED-4DB2-BD59-A6C34878D82A}">
                    <a16:rowId xmlns:a16="http://schemas.microsoft.com/office/drawing/2014/main" val="1459557314"/>
                  </a:ext>
                </a:extLst>
              </a:tr>
              <a:tr h="352800">
                <a:tc>
                  <a:txBody>
                    <a:bodyPr/>
                    <a:lstStyle/>
                    <a:p>
                      <a:pPr algn="ct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40395315"/>
                  </a:ext>
                </a:extLst>
              </a:tr>
            </a:tbl>
          </a:graphicData>
        </a:graphic>
      </p:graphicFrame>
      <p:graphicFrame>
        <p:nvGraphicFramePr>
          <p:cNvPr id="5" name="Table 4">
            <a:extLst>
              <a:ext uri="{FF2B5EF4-FFF2-40B4-BE49-F238E27FC236}">
                <a16:creationId xmlns:a16="http://schemas.microsoft.com/office/drawing/2014/main" id="{EE2AF735-DA2F-4407-BAB8-F24BAE4320C3}"/>
              </a:ext>
            </a:extLst>
          </p:cNvPr>
          <p:cNvGraphicFramePr>
            <a:graphicFrameLocks noGrp="1"/>
          </p:cNvGraphicFramePr>
          <p:nvPr/>
        </p:nvGraphicFramePr>
        <p:xfrm>
          <a:off x="348345" y="4290354"/>
          <a:ext cx="8501742" cy="2560320"/>
        </p:xfrm>
        <a:graphic>
          <a:graphicData uri="http://schemas.openxmlformats.org/drawingml/2006/table">
            <a:tbl>
              <a:tblPr firstRow="1" bandRow="1">
                <a:tableStyleId>{5C22544A-7EE6-4342-B048-85BDC9FD1C3A}</a:tableStyleId>
              </a:tblPr>
              <a:tblGrid>
                <a:gridCol w="689345">
                  <a:extLst>
                    <a:ext uri="{9D8B030D-6E8A-4147-A177-3AD203B41FA5}">
                      <a16:colId xmlns:a16="http://schemas.microsoft.com/office/drawing/2014/main" val="20000"/>
                    </a:ext>
                  </a:extLst>
                </a:gridCol>
                <a:gridCol w="2184273">
                  <a:extLst>
                    <a:ext uri="{9D8B030D-6E8A-4147-A177-3AD203B41FA5}">
                      <a16:colId xmlns:a16="http://schemas.microsoft.com/office/drawing/2014/main" val="20001"/>
                    </a:ext>
                  </a:extLst>
                </a:gridCol>
                <a:gridCol w="2814062">
                  <a:extLst>
                    <a:ext uri="{9D8B030D-6E8A-4147-A177-3AD203B41FA5}">
                      <a16:colId xmlns:a16="http://schemas.microsoft.com/office/drawing/2014/main" val="859107974"/>
                    </a:ext>
                  </a:extLst>
                </a:gridCol>
                <a:gridCol w="2814062">
                  <a:extLst>
                    <a:ext uri="{9D8B030D-6E8A-4147-A177-3AD203B41FA5}">
                      <a16:colId xmlns:a16="http://schemas.microsoft.com/office/drawing/2014/main" val="20002"/>
                    </a:ext>
                  </a:extLst>
                </a:gridCol>
              </a:tblGrid>
              <a:tr h="352800">
                <a:tc>
                  <a:txBody>
                    <a:bodyPr/>
                    <a:lstStyle/>
                    <a:p>
                      <a:r>
                        <a:rPr lang="en-US" b="0" dirty="0"/>
                        <a:t>Risk</a:t>
                      </a:r>
                    </a:p>
                  </a:txBody>
                  <a:tcPr>
                    <a:solidFill>
                      <a:schemeClr val="bg1">
                        <a:lumMod val="50000"/>
                      </a:schemeClr>
                    </a:solidFill>
                  </a:tcPr>
                </a:tc>
                <a:tc>
                  <a:txBody>
                    <a:bodyPr/>
                    <a:lstStyle/>
                    <a:p>
                      <a:pPr algn="ctr"/>
                      <a:r>
                        <a:rPr lang="en-US" b="0" dirty="0"/>
                        <a:t>Calculation</a:t>
                      </a:r>
                    </a:p>
                  </a:txBody>
                  <a:tcPr>
                    <a:solidFill>
                      <a:schemeClr val="bg1">
                        <a:lumMod val="5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kern="1200" dirty="0">
                          <a:solidFill>
                            <a:schemeClr val="lt1"/>
                          </a:solidFill>
                          <a:latin typeface="+mn-lt"/>
                          <a:ea typeface="+mn-ea"/>
                          <a:cs typeface="+mn-cs"/>
                        </a:rPr>
                        <a:t>Risk Type</a:t>
                      </a:r>
                      <a:endParaRPr lang="en-US" sz="1600" b="1" dirty="0">
                        <a:solidFill>
                          <a:srgbClr val="FFFF00"/>
                        </a:solidFill>
                      </a:endParaRPr>
                    </a:p>
                  </a:txBody>
                  <a:tcPr>
                    <a:solidFill>
                      <a:schemeClr val="bg1">
                        <a:lumMod val="50000"/>
                      </a:schemeClr>
                    </a:solidFill>
                  </a:tcPr>
                </a:tc>
                <a:tc>
                  <a:txBody>
                    <a:bodyPr/>
                    <a:lstStyle/>
                    <a:p>
                      <a:pPr algn="ctr"/>
                      <a:r>
                        <a:rPr lang="en-US" b="0" dirty="0"/>
                        <a:t>EMV of the </a:t>
                      </a:r>
                      <a:r>
                        <a:rPr lang="en-US" sz="1600" b="1" dirty="0">
                          <a:solidFill>
                            <a:srgbClr val="FFFF00"/>
                          </a:solidFill>
                        </a:rPr>
                        <a:t>Time</a:t>
                      </a:r>
                    </a:p>
                  </a:txBody>
                  <a:tcPr>
                    <a:solidFill>
                      <a:schemeClr val="bg1">
                        <a:lumMod val="50000"/>
                      </a:schemeClr>
                    </a:solidFill>
                  </a:tcPr>
                </a:tc>
                <a:extLst>
                  <a:ext uri="{0D108BD9-81ED-4DB2-BD59-A6C34878D82A}">
                    <a16:rowId xmlns:a16="http://schemas.microsoft.com/office/drawing/2014/main" val="10000"/>
                  </a:ext>
                </a:extLst>
              </a:tr>
              <a:tr h="352800">
                <a:tc>
                  <a:txBody>
                    <a:bodyPr/>
                    <a:lstStyle/>
                    <a:p>
                      <a:pPr algn="ctr"/>
                      <a:r>
                        <a:rPr lang="en-US" dirty="0"/>
                        <a:t>A</a:t>
                      </a:r>
                    </a:p>
                  </a:txBody>
                  <a:tcPr/>
                </a:tc>
                <a:tc>
                  <a:txBody>
                    <a:bodyPr/>
                    <a:lstStyle/>
                    <a:p>
                      <a:pPr algn="ctr"/>
                      <a:r>
                        <a:rPr lang="en-US" dirty="0"/>
                        <a:t>-0.10 x 28d</a:t>
                      </a:r>
                    </a:p>
                  </a:txBody>
                  <a:tcPr/>
                </a:tc>
                <a:tc>
                  <a:txBody>
                    <a:bodyPr/>
                    <a:lstStyle/>
                    <a:p>
                      <a:pPr algn="ctr"/>
                      <a:r>
                        <a:rPr lang="en-US" dirty="0"/>
                        <a:t>Threat</a:t>
                      </a:r>
                    </a:p>
                  </a:txBody>
                  <a:tcPr/>
                </a:tc>
                <a:tc>
                  <a:txBody>
                    <a:bodyPr/>
                    <a:lstStyle/>
                    <a:p>
                      <a:pPr algn="ctr"/>
                      <a:r>
                        <a:rPr lang="en-US" dirty="0"/>
                        <a:t>-2.8 d</a:t>
                      </a:r>
                    </a:p>
                  </a:txBody>
                  <a:tcPr/>
                </a:tc>
                <a:extLst>
                  <a:ext uri="{0D108BD9-81ED-4DB2-BD59-A6C34878D82A}">
                    <a16:rowId xmlns:a16="http://schemas.microsoft.com/office/drawing/2014/main" val="10001"/>
                  </a:ext>
                </a:extLst>
              </a:tr>
              <a:tr h="352800">
                <a:tc>
                  <a:txBody>
                    <a:bodyPr/>
                    <a:lstStyle/>
                    <a:p>
                      <a:pPr algn="ctr"/>
                      <a:r>
                        <a:rPr lang="en-US" dirty="0"/>
                        <a:t>B</a:t>
                      </a:r>
                    </a:p>
                  </a:txBody>
                  <a:tcPr/>
                </a:tc>
                <a:tc>
                  <a:txBody>
                    <a:bodyPr/>
                    <a:lstStyle/>
                    <a:p>
                      <a:pPr algn="ctr"/>
                      <a:r>
                        <a:rPr lang="en-US" dirty="0"/>
                        <a:t>0.30 x 56d</a:t>
                      </a:r>
                    </a:p>
                  </a:txBody>
                  <a:tcPr/>
                </a:tc>
                <a:tc>
                  <a:txBody>
                    <a:bodyPr/>
                    <a:lstStyle/>
                    <a:p>
                      <a:pPr algn="ctr"/>
                      <a:r>
                        <a:rPr lang="en-US" dirty="0"/>
                        <a:t>Opportunity</a:t>
                      </a:r>
                    </a:p>
                  </a:txBody>
                  <a:tcPr/>
                </a:tc>
                <a:tc>
                  <a:txBody>
                    <a:bodyPr/>
                    <a:lstStyle/>
                    <a:p>
                      <a:pPr algn="ctr"/>
                      <a:r>
                        <a:rPr lang="en-US" dirty="0"/>
                        <a:t>16.8 d</a:t>
                      </a:r>
                    </a:p>
                  </a:txBody>
                  <a:tcPr/>
                </a:tc>
                <a:extLst>
                  <a:ext uri="{0D108BD9-81ED-4DB2-BD59-A6C34878D82A}">
                    <a16:rowId xmlns:a16="http://schemas.microsoft.com/office/drawing/2014/main" val="10002"/>
                  </a:ext>
                </a:extLst>
              </a:tr>
              <a:tr h="352800">
                <a:tc>
                  <a:txBody>
                    <a:bodyPr/>
                    <a:lstStyle/>
                    <a:p>
                      <a:pPr algn="ctr"/>
                      <a:r>
                        <a:rPr lang="en-US" dirty="0"/>
                        <a:t>C</a:t>
                      </a:r>
                    </a:p>
                  </a:txBody>
                  <a:tcPr/>
                </a:tc>
                <a:tc>
                  <a:txBody>
                    <a:bodyPr/>
                    <a:lstStyle/>
                    <a:p>
                      <a:pPr algn="ctr"/>
                      <a:r>
                        <a:rPr lang="en-US" dirty="0"/>
                        <a:t>-0.70 x 40d</a:t>
                      </a:r>
                    </a:p>
                  </a:txBody>
                  <a:tcPr/>
                </a:tc>
                <a:tc>
                  <a:txBody>
                    <a:bodyPr/>
                    <a:lstStyle/>
                    <a:p>
                      <a:pPr algn="ctr"/>
                      <a:r>
                        <a:rPr lang="en-US" dirty="0"/>
                        <a:t>Threat</a:t>
                      </a:r>
                    </a:p>
                  </a:txBody>
                  <a:tcPr/>
                </a:tc>
                <a:tc>
                  <a:txBody>
                    <a:bodyPr/>
                    <a:lstStyle/>
                    <a:p>
                      <a:pPr algn="ctr"/>
                      <a:r>
                        <a:rPr lang="en-US" dirty="0"/>
                        <a:t>-28 d</a:t>
                      </a:r>
                    </a:p>
                  </a:txBody>
                  <a:tcPr/>
                </a:tc>
                <a:extLst>
                  <a:ext uri="{0D108BD9-81ED-4DB2-BD59-A6C34878D82A}">
                    <a16:rowId xmlns:a16="http://schemas.microsoft.com/office/drawing/2014/main" val="10003"/>
                  </a:ext>
                </a:extLst>
              </a:tr>
              <a:tr h="352800">
                <a:tc>
                  <a:txBody>
                    <a:bodyPr/>
                    <a:lstStyle/>
                    <a:p>
                      <a:pPr algn="ctr"/>
                      <a:r>
                        <a:rPr lang="en-US" dirty="0"/>
                        <a:t>D</a:t>
                      </a:r>
                    </a:p>
                  </a:txBody>
                  <a:tcPr/>
                </a:tc>
                <a:tc>
                  <a:txBody>
                    <a:bodyPr/>
                    <a:lstStyle/>
                    <a:p>
                      <a:pPr algn="ctr"/>
                      <a:r>
                        <a:rPr lang="en-US" dirty="0"/>
                        <a:t>0.10 x 14d</a:t>
                      </a:r>
                    </a:p>
                  </a:txBody>
                  <a:tcPr/>
                </a:tc>
                <a:tc>
                  <a:txBody>
                    <a:bodyPr/>
                    <a:lstStyle/>
                    <a:p>
                      <a:pPr algn="ctr"/>
                      <a:r>
                        <a:rPr lang="en-US" dirty="0"/>
                        <a:t>Opportunity</a:t>
                      </a:r>
                    </a:p>
                  </a:txBody>
                  <a:tcPr/>
                </a:tc>
                <a:tc>
                  <a:txBody>
                    <a:bodyPr/>
                    <a:lstStyle/>
                    <a:p>
                      <a:pPr algn="ctr"/>
                      <a:r>
                        <a:rPr lang="en-US" dirty="0"/>
                        <a:t>1.4 d</a:t>
                      </a:r>
                    </a:p>
                  </a:txBody>
                  <a:tcPr/>
                </a:tc>
                <a:extLst>
                  <a:ext uri="{0D108BD9-81ED-4DB2-BD59-A6C34878D82A}">
                    <a16:rowId xmlns:a16="http://schemas.microsoft.com/office/drawing/2014/main" val="10004"/>
                  </a:ext>
                </a:extLst>
              </a:tr>
              <a:tr h="352800">
                <a:tc>
                  <a:txBody>
                    <a:bodyPr/>
                    <a:lstStyle/>
                    <a:p>
                      <a:pPr algn="ctr"/>
                      <a:r>
                        <a:rPr lang="en-US" dirty="0"/>
                        <a:t>E</a:t>
                      </a:r>
                    </a:p>
                  </a:txBody>
                  <a:tcPr/>
                </a:tc>
                <a:tc>
                  <a:txBody>
                    <a:bodyPr/>
                    <a:lstStyle/>
                    <a:p>
                      <a:pPr algn="ctr"/>
                      <a:r>
                        <a:rPr lang="en-US" dirty="0"/>
                        <a:t>-0.10 x 42d</a:t>
                      </a:r>
                    </a:p>
                  </a:txBody>
                  <a:tcPr/>
                </a:tc>
                <a:tc>
                  <a:txBody>
                    <a:bodyPr/>
                    <a:lstStyle/>
                    <a:p>
                      <a:pPr algn="ctr"/>
                      <a:r>
                        <a:rPr lang="en-US" dirty="0"/>
                        <a:t>Threat</a:t>
                      </a:r>
                    </a:p>
                  </a:txBody>
                  <a:tcPr/>
                </a:tc>
                <a:tc>
                  <a:txBody>
                    <a:bodyPr/>
                    <a:lstStyle/>
                    <a:p>
                      <a:pPr algn="ctr"/>
                      <a:r>
                        <a:rPr lang="en-US" dirty="0"/>
                        <a:t>-4.2 d</a:t>
                      </a:r>
                    </a:p>
                  </a:txBody>
                  <a:tcPr/>
                </a:tc>
                <a:extLst>
                  <a:ext uri="{0D108BD9-81ED-4DB2-BD59-A6C34878D82A}">
                    <a16:rowId xmlns:a16="http://schemas.microsoft.com/office/drawing/2014/main" val="10005"/>
                  </a:ext>
                </a:extLst>
              </a:tr>
              <a:tr h="352800">
                <a:tc>
                  <a:txBody>
                    <a:bodyPr/>
                    <a:lstStyle/>
                    <a:p>
                      <a:pPr algn="ctr"/>
                      <a:endParaRPr lang="en-US" dirty="0"/>
                    </a:p>
                  </a:txBody>
                  <a:tcPr/>
                </a:tc>
                <a:tc>
                  <a:txBody>
                    <a:bodyPr/>
                    <a:lstStyle/>
                    <a:p>
                      <a:endParaRPr lang="en-US" dirty="0"/>
                    </a:p>
                  </a:txBody>
                  <a:tcPr/>
                </a:tc>
                <a:tc>
                  <a:txBody>
                    <a:bodyPr/>
                    <a:lstStyle/>
                    <a:p>
                      <a:endParaRPr lang="en-US" dirty="0"/>
                    </a:p>
                  </a:txBody>
                  <a:tcPr/>
                </a:tc>
                <a:tc>
                  <a:txBody>
                    <a:bodyPr/>
                    <a:lstStyle/>
                    <a:p>
                      <a:r>
                        <a:rPr lang="en-US" dirty="0"/>
                        <a:t>Total         -16.8 days</a:t>
                      </a:r>
                    </a:p>
                  </a:txBody>
                  <a:tcPr/>
                </a:tc>
                <a:extLst>
                  <a:ext uri="{0D108BD9-81ED-4DB2-BD59-A6C34878D82A}">
                    <a16:rowId xmlns:a16="http://schemas.microsoft.com/office/drawing/2014/main" val="844469682"/>
                  </a:ext>
                </a:extLst>
              </a:tr>
            </a:tbl>
          </a:graphicData>
        </a:graphic>
      </p:graphicFrame>
      <p:sp>
        <p:nvSpPr>
          <p:cNvPr id="3" name="Oval 2">
            <a:extLst>
              <a:ext uri="{FF2B5EF4-FFF2-40B4-BE49-F238E27FC236}">
                <a16:creationId xmlns:a16="http://schemas.microsoft.com/office/drawing/2014/main" id="{E623837A-F829-428E-969B-DF08B0176318}"/>
              </a:ext>
            </a:extLst>
          </p:cNvPr>
          <p:cNvSpPr/>
          <p:nvPr/>
        </p:nvSpPr>
        <p:spPr>
          <a:xfrm>
            <a:off x="6867170" y="2229504"/>
            <a:ext cx="261257" cy="191975"/>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Oval 7">
            <a:extLst>
              <a:ext uri="{FF2B5EF4-FFF2-40B4-BE49-F238E27FC236}">
                <a16:creationId xmlns:a16="http://schemas.microsoft.com/office/drawing/2014/main" id="{C5ED5B61-E5C9-4C2B-BBB2-64EBFC88BAC1}"/>
              </a:ext>
            </a:extLst>
          </p:cNvPr>
          <p:cNvSpPr/>
          <p:nvPr/>
        </p:nvSpPr>
        <p:spPr>
          <a:xfrm>
            <a:off x="6933221" y="2932321"/>
            <a:ext cx="261257" cy="191975"/>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a:extLst>
              <a:ext uri="{FF2B5EF4-FFF2-40B4-BE49-F238E27FC236}">
                <a16:creationId xmlns:a16="http://schemas.microsoft.com/office/drawing/2014/main" id="{64921795-7D0D-445C-9E67-7AE910C4768C}"/>
              </a:ext>
            </a:extLst>
          </p:cNvPr>
          <p:cNvSpPr/>
          <p:nvPr/>
        </p:nvSpPr>
        <p:spPr>
          <a:xfrm>
            <a:off x="6977250" y="4751908"/>
            <a:ext cx="261257" cy="191975"/>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a:extLst>
              <a:ext uri="{FF2B5EF4-FFF2-40B4-BE49-F238E27FC236}">
                <a16:creationId xmlns:a16="http://schemas.microsoft.com/office/drawing/2014/main" id="{7DA5F064-71A5-4E39-9D84-B963ACB5F093}"/>
              </a:ext>
            </a:extLst>
          </p:cNvPr>
          <p:cNvSpPr/>
          <p:nvPr/>
        </p:nvSpPr>
        <p:spPr>
          <a:xfrm>
            <a:off x="7007832" y="5485880"/>
            <a:ext cx="261257" cy="191975"/>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a:extLst>
              <a:ext uri="{FF2B5EF4-FFF2-40B4-BE49-F238E27FC236}">
                <a16:creationId xmlns:a16="http://schemas.microsoft.com/office/drawing/2014/main" id="{C5ED5B61-E5C9-4C2B-BBB2-64EBFC88BAC1}"/>
              </a:ext>
            </a:extLst>
          </p:cNvPr>
          <p:cNvSpPr/>
          <p:nvPr/>
        </p:nvSpPr>
        <p:spPr>
          <a:xfrm>
            <a:off x="6931511" y="3680615"/>
            <a:ext cx="261257" cy="191975"/>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a:extLst>
              <a:ext uri="{FF2B5EF4-FFF2-40B4-BE49-F238E27FC236}">
                <a16:creationId xmlns:a16="http://schemas.microsoft.com/office/drawing/2014/main" id="{C5ED5B61-E5C9-4C2B-BBB2-64EBFC88BAC1}"/>
              </a:ext>
            </a:extLst>
          </p:cNvPr>
          <p:cNvSpPr/>
          <p:nvPr/>
        </p:nvSpPr>
        <p:spPr>
          <a:xfrm>
            <a:off x="6933220" y="4045812"/>
            <a:ext cx="261257" cy="191975"/>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a:extLst>
              <a:ext uri="{FF2B5EF4-FFF2-40B4-BE49-F238E27FC236}">
                <a16:creationId xmlns:a16="http://schemas.microsoft.com/office/drawing/2014/main" id="{7DA5F064-71A5-4E39-9D84-B963ACB5F093}"/>
              </a:ext>
            </a:extLst>
          </p:cNvPr>
          <p:cNvSpPr/>
          <p:nvPr/>
        </p:nvSpPr>
        <p:spPr>
          <a:xfrm>
            <a:off x="6977250" y="6219852"/>
            <a:ext cx="261257" cy="191975"/>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Oval 14">
            <a:extLst>
              <a:ext uri="{FF2B5EF4-FFF2-40B4-BE49-F238E27FC236}">
                <a16:creationId xmlns:a16="http://schemas.microsoft.com/office/drawing/2014/main" id="{7DA5F064-71A5-4E39-9D84-B963ACB5F093}"/>
              </a:ext>
            </a:extLst>
          </p:cNvPr>
          <p:cNvSpPr/>
          <p:nvPr/>
        </p:nvSpPr>
        <p:spPr>
          <a:xfrm>
            <a:off x="6987523" y="6589749"/>
            <a:ext cx="261257" cy="191975"/>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930615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F35C4-D319-42A1-858E-EEF7AC670527}"/>
              </a:ext>
            </a:extLst>
          </p:cNvPr>
          <p:cNvSpPr>
            <a:spLocks noGrp="1"/>
          </p:cNvSpPr>
          <p:nvPr>
            <p:ph type="title"/>
          </p:nvPr>
        </p:nvSpPr>
        <p:spPr/>
        <p:txBody>
          <a:bodyPr/>
          <a:lstStyle/>
          <a:p>
            <a:r>
              <a:rPr lang="en-CA" dirty="0"/>
              <a:t>EMV exercise</a:t>
            </a:r>
          </a:p>
        </p:txBody>
      </p:sp>
      <p:sp>
        <p:nvSpPr>
          <p:cNvPr id="3" name="Content Placeholder 2">
            <a:extLst>
              <a:ext uri="{FF2B5EF4-FFF2-40B4-BE49-F238E27FC236}">
                <a16:creationId xmlns:a16="http://schemas.microsoft.com/office/drawing/2014/main" id="{4243A2BB-2F40-48B3-AD68-16DD85275DB0}"/>
              </a:ext>
            </a:extLst>
          </p:cNvPr>
          <p:cNvSpPr>
            <a:spLocks noGrp="1"/>
          </p:cNvSpPr>
          <p:nvPr>
            <p:ph idx="1"/>
          </p:nvPr>
        </p:nvSpPr>
        <p:spPr>
          <a:xfrm>
            <a:off x="581192" y="1936376"/>
            <a:ext cx="7989752" cy="4279489"/>
          </a:xfrm>
        </p:spPr>
        <p:txBody>
          <a:bodyPr>
            <a:normAutofit fontScale="85000" lnSpcReduction="20000"/>
          </a:bodyPr>
          <a:lstStyle/>
          <a:p>
            <a:pPr marL="0" indent="0">
              <a:buNone/>
            </a:pPr>
            <a:r>
              <a:rPr lang="en-US" dirty="0"/>
              <a:t>Assuming that these five risks are the only risks on the project:</a:t>
            </a:r>
          </a:p>
          <a:p>
            <a:pPr marL="457200" indent="-457200">
              <a:buFont typeface="+mj-lt"/>
              <a:buAutoNum type="alphaLcParenR"/>
            </a:pPr>
            <a:r>
              <a:rPr lang="en-US" dirty="0"/>
              <a:t>What is the best case (only good things happen, opportunities)?</a:t>
            </a:r>
          </a:p>
          <a:p>
            <a:pPr marL="457200" indent="-457200">
              <a:buFont typeface="+mj-lt"/>
              <a:buAutoNum type="alphaLcParenR"/>
            </a:pPr>
            <a:r>
              <a:rPr lang="en-US" dirty="0"/>
              <a:t>With no further analysis (without a risk analysis), how much will management expect the project to cost and it’s duration?</a:t>
            </a:r>
          </a:p>
          <a:p>
            <a:pPr marL="457200" indent="-457200">
              <a:buFont typeface="+mj-lt"/>
              <a:buAutoNum type="alphaLcParenR"/>
            </a:pPr>
            <a:r>
              <a:rPr lang="en-US" dirty="0"/>
              <a:t>What is the expected monetary value of the project?</a:t>
            </a:r>
          </a:p>
          <a:p>
            <a:pPr marL="457200" indent="-457200">
              <a:buFont typeface="+mj-lt"/>
              <a:buAutoNum type="alphaLcParenR"/>
            </a:pPr>
            <a:r>
              <a:rPr lang="en-US" dirty="0"/>
              <a:t>What is the worst case (only bad things happen, threats)?</a:t>
            </a:r>
          </a:p>
          <a:p>
            <a:pPr marL="457200" indent="-457200">
              <a:buFont typeface="+mj-lt"/>
              <a:buAutoNum type="alphaLcParenR"/>
            </a:pPr>
            <a:endParaRPr lang="en-US" dirty="0"/>
          </a:p>
          <a:p>
            <a:pPr marL="0" indent="0">
              <a:buNone/>
            </a:pPr>
            <a:r>
              <a:rPr lang="en-US" b="1" dirty="0"/>
              <a:t>Note</a:t>
            </a:r>
            <a:r>
              <a:rPr lang="en-US" dirty="0"/>
              <a:t>, although our risk analysis EMV could be negative because we only have threats (which are going to cost us </a:t>
            </a:r>
            <a:r>
              <a:rPr lang="en-US" b="1" dirty="0">
                <a:solidFill>
                  <a:srgbClr val="FF0000"/>
                </a:solidFill>
              </a:rPr>
              <a:t>more</a:t>
            </a:r>
            <a:r>
              <a:rPr lang="en-US" dirty="0"/>
              <a:t> money), </a:t>
            </a:r>
            <a:r>
              <a:rPr lang="en-US" sz="2600" b="1" dirty="0">
                <a:solidFill>
                  <a:srgbClr val="FF0000"/>
                </a:solidFill>
              </a:rPr>
              <a:t>we would flip the EMV to a positive number when we add it to our estimated project budget</a:t>
            </a:r>
            <a:r>
              <a:rPr lang="en-US" b="1" dirty="0"/>
              <a:t>.</a:t>
            </a:r>
            <a:br>
              <a:rPr lang="en-US" b="1" dirty="0"/>
            </a:br>
            <a:br>
              <a:rPr lang="en-US" dirty="0"/>
            </a:br>
            <a:r>
              <a:rPr lang="en-US" dirty="0"/>
              <a:t>We need a </a:t>
            </a:r>
            <a:r>
              <a:rPr lang="en-US" b="1" dirty="0"/>
              <a:t>larger</a:t>
            </a:r>
            <a:r>
              <a:rPr lang="en-US" dirty="0"/>
              <a:t> budget to deal with the threats, if we add a negative number we would end up reducing our budget.</a:t>
            </a:r>
          </a:p>
        </p:txBody>
      </p:sp>
      <p:sp>
        <p:nvSpPr>
          <p:cNvPr id="4" name="Rectangle 3">
            <a:extLst>
              <a:ext uri="{FF2B5EF4-FFF2-40B4-BE49-F238E27FC236}">
                <a16:creationId xmlns:a16="http://schemas.microsoft.com/office/drawing/2014/main" id="{282724D8-9099-418C-97FF-9BEC0B04E971}"/>
              </a:ext>
            </a:extLst>
          </p:cNvPr>
          <p:cNvSpPr/>
          <p:nvPr/>
        </p:nvSpPr>
        <p:spPr>
          <a:xfrm rot="831128">
            <a:off x="7992451" y="505091"/>
            <a:ext cx="767280" cy="1113015"/>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Handout</a:t>
            </a:r>
          </a:p>
        </p:txBody>
      </p:sp>
    </p:spTree>
    <p:extLst>
      <p:ext uri="{BB962C8B-B14F-4D97-AF65-F5344CB8AC3E}">
        <p14:creationId xmlns:p14="http://schemas.microsoft.com/office/powerpoint/2010/main" val="2509777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BC66708-01E4-4B48-9A86-D047EB2A103B}"/>
              </a:ext>
            </a:extLst>
          </p:cNvPr>
          <p:cNvSpPr/>
          <p:nvPr/>
        </p:nvSpPr>
        <p:spPr>
          <a:xfrm>
            <a:off x="6955971" y="6272092"/>
            <a:ext cx="2079172" cy="49593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F057612E-9030-40E1-BACA-F08B8E715781}"/>
              </a:ext>
            </a:extLst>
          </p:cNvPr>
          <p:cNvSpPr>
            <a:spLocks noGrp="1"/>
          </p:cNvSpPr>
          <p:nvPr>
            <p:ph type="title"/>
          </p:nvPr>
        </p:nvSpPr>
        <p:spPr/>
        <p:txBody>
          <a:bodyPr/>
          <a:lstStyle/>
          <a:p>
            <a:r>
              <a:rPr lang="en-CA" dirty="0"/>
              <a:t>EMV exercise</a:t>
            </a:r>
          </a:p>
        </p:txBody>
      </p:sp>
      <p:sp>
        <p:nvSpPr>
          <p:cNvPr id="3" name="Content Placeholder 2">
            <a:extLst>
              <a:ext uri="{FF2B5EF4-FFF2-40B4-BE49-F238E27FC236}">
                <a16:creationId xmlns:a16="http://schemas.microsoft.com/office/drawing/2014/main" id="{544ECE41-8277-438D-96A5-545DD135A11D}"/>
              </a:ext>
            </a:extLst>
          </p:cNvPr>
          <p:cNvSpPr>
            <a:spLocks noGrp="1"/>
          </p:cNvSpPr>
          <p:nvPr>
            <p:ph idx="1"/>
          </p:nvPr>
        </p:nvSpPr>
        <p:spPr>
          <a:xfrm>
            <a:off x="472334" y="1747559"/>
            <a:ext cx="8530151" cy="943598"/>
          </a:xfrm>
        </p:spPr>
        <p:txBody>
          <a:bodyPr>
            <a:normAutofit fontScale="92500" lnSpcReduction="20000"/>
          </a:bodyPr>
          <a:lstStyle/>
          <a:p>
            <a:pPr marL="0" indent="0">
              <a:buNone/>
            </a:pPr>
            <a:r>
              <a:rPr lang="en-US" sz="2400" dirty="0"/>
              <a:t>You are planning the design of new software.  Your project estimate results in a Work Package estimate of CAD $800,000 and schedule of 448 days.  What would be your estimates?</a:t>
            </a:r>
            <a:endParaRPr lang="en-CA" sz="2400" dirty="0"/>
          </a:p>
        </p:txBody>
      </p:sp>
      <p:sp>
        <p:nvSpPr>
          <p:cNvPr id="4" name="Rectangle 3">
            <a:extLst>
              <a:ext uri="{FF2B5EF4-FFF2-40B4-BE49-F238E27FC236}">
                <a16:creationId xmlns:a16="http://schemas.microsoft.com/office/drawing/2014/main" id="{BE3FDEE7-66E9-4D7B-AFB0-7C7C594D6DDB}"/>
              </a:ext>
            </a:extLst>
          </p:cNvPr>
          <p:cNvSpPr/>
          <p:nvPr/>
        </p:nvSpPr>
        <p:spPr>
          <a:xfrm rot="831128">
            <a:off x="7992451" y="505091"/>
            <a:ext cx="767280" cy="1113015"/>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Handout</a:t>
            </a:r>
          </a:p>
        </p:txBody>
      </p:sp>
      <p:graphicFrame>
        <p:nvGraphicFramePr>
          <p:cNvPr id="5" name="Table 4">
            <a:extLst>
              <a:ext uri="{FF2B5EF4-FFF2-40B4-BE49-F238E27FC236}">
                <a16:creationId xmlns:a16="http://schemas.microsoft.com/office/drawing/2014/main" id="{DB6226BF-0FF5-4933-AD0A-3D140A078658}"/>
              </a:ext>
            </a:extLst>
          </p:cNvPr>
          <p:cNvGraphicFramePr>
            <a:graphicFrameLocks noGrp="1"/>
          </p:cNvGraphicFramePr>
          <p:nvPr/>
        </p:nvGraphicFramePr>
        <p:xfrm>
          <a:off x="581192" y="2704604"/>
          <a:ext cx="8316686" cy="1828800"/>
        </p:xfrm>
        <a:graphic>
          <a:graphicData uri="http://schemas.openxmlformats.org/drawingml/2006/table">
            <a:tbl>
              <a:tblPr firstRow="1" bandRow="1">
                <a:tableStyleId>{5C22544A-7EE6-4342-B048-85BDC9FD1C3A}</a:tableStyleId>
              </a:tblPr>
              <a:tblGrid>
                <a:gridCol w="685441">
                  <a:extLst>
                    <a:ext uri="{9D8B030D-6E8A-4147-A177-3AD203B41FA5}">
                      <a16:colId xmlns:a16="http://schemas.microsoft.com/office/drawing/2014/main" val="20000"/>
                    </a:ext>
                  </a:extLst>
                </a:gridCol>
                <a:gridCol w="3054996">
                  <a:extLst>
                    <a:ext uri="{9D8B030D-6E8A-4147-A177-3AD203B41FA5}">
                      <a16:colId xmlns:a16="http://schemas.microsoft.com/office/drawing/2014/main" val="20001"/>
                    </a:ext>
                  </a:extLst>
                </a:gridCol>
                <a:gridCol w="4576249">
                  <a:extLst>
                    <a:ext uri="{9D8B030D-6E8A-4147-A177-3AD203B41FA5}">
                      <a16:colId xmlns:a16="http://schemas.microsoft.com/office/drawing/2014/main" val="20002"/>
                    </a:ext>
                  </a:extLst>
                </a:gridCol>
              </a:tblGrid>
              <a:tr h="352800">
                <a:tc>
                  <a:txBody>
                    <a:bodyPr/>
                    <a:lstStyle/>
                    <a:p>
                      <a:endParaRPr lang="en-US" b="0" dirty="0"/>
                    </a:p>
                  </a:txBody>
                  <a:tcPr>
                    <a:solidFill>
                      <a:schemeClr val="bg1">
                        <a:lumMod val="50000"/>
                      </a:schemeClr>
                    </a:solidFill>
                  </a:tcPr>
                </a:tc>
                <a:tc>
                  <a:txBody>
                    <a:bodyPr/>
                    <a:lstStyle/>
                    <a:p>
                      <a:pPr algn="ctr"/>
                      <a:r>
                        <a:rPr lang="en-US" b="0" dirty="0"/>
                        <a:t>Question</a:t>
                      </a:r>
                    </a:p>
                  </a:txBody>
                  <a:tcPr>
                    <a:solidFill>
                      <a:schemeClr val="bg1">
                        <a:lumMod val="50000"/>
                      </a:schemeClr>
                    </a:solidFill>
                  </a:tcPr>
                </a:tc>
                <a:tc>
                  <a:txBody>
                    <a:bodyPr/>
                    <a:lstStyle/>
                    <a:p>
                      <a:pPr algn="ctr"/>
                      <a:r>
                        <a:rPr lang="en-US" b="0" dirty="0"/>
                        <a:t>Answer for </a:t>
                      </a:r>
                      <a:r>
                        <a:rPr lang="en-US" sz="1600" b="1" dirty="0">
                          <a:solidFill>
                            <a:srgbClr val="FFFF00"/>
                          </a:solidFill>
                        </a:rPr>
                        <a:t>Cost</a:t>
                      </a:r>
                      <a:r>
                        <a:rPr lang="en-US" sz="1600" b="0" dirty="0"/>
                        <a:t> </a:t>
                      </a:r>
                      <a:endParaRPr lang="en-US" sz="1600" b="0" dirty="0">
                        <a:solidFill>
                          <a:srgbClr val="FFFF00"/>
                        </a:solidFill>
                      </a:endParaRPr>
                    </a:p>
                  </a:txBody>
                  <a:tcPr>
                    <a:solidFill>
                      <a:schemeClr val="bg1">
                        <a:lumMod val="50000"/>
                      </a:schemeClr>
                    </a:solidFill>
                  </a:tcPr>
                </a:tc>
                <a:extLst>
                  <a:ext uri="{0D108BD9-81ED-4DB2-BD59-A6C34878D82A}">
                    <a16:rowId xmlns:a16="http://schemas.microsoft.com/office/drawing/2014/main" val="10000"/>
                  </a:ext>
                </a:extLst>
              </a:tr>
              <a:tr h="352800">
                <a:tc>
                  <a:txBody>
                    <a:bodyPr/>
                    <a:lstStyle/>
                    <a:p>
                      <a:pPr algn="ctr"/>
                      <a:r>
                        <a:rPr lang="en-US" dirty="0"/>
                        <a:t>a</a:t>
                      </a:r>
                    </a:p>
                  </a:txBody>
                  <a:tcPr/>
                </a:tc>
                <a:tc>
                  <a:txBody>
                    <a:bodyPr/>
                    <a:lstStyle/>
                    <a:p>
                      <a:pPr algn="ctr"/>
                      <a:r>
                        <a:rPr lang="en-US" dirty="0"/>
                        <a:t>Best case</a:t>
                      </a:r>
                    </a:p>
                  </a:txBody>
                  <a:tcPr/>
                </a:tc>
                <a:tc>
                  <a:txBody>
                    <a:bodyPr/>
                    <a:lstStyle/>
                    <a:p>
                      <a:pPr algn="ctr"/>
                      <a:endParaRPr lang="en-US" dirty="0"/>
                    </a:p>
                  </a:txBody>
                  <a:tcPr/>
                </a:tc>
                <a:extLst>
                  <a:ext uri="{0D108BD9-81ED-4DB2-BD59-A6C34878D82A}">
                    <a16:rowId xmlns:a16="http://schemas.microsoft.com/office/drawing/2014/main" val="10001"/>
                  </a:ext>
                </a:extLst>
              </a:tr>
              <a:tr h="352800">
                <a:tc>
                  <a:txBody>
                    <a:bodyPr/>
                    <a:lstStyle/>
                    <a:p>
                      <a:pPr algn="ctr"/>
                      <a:r>
                        <a:rPr lang="en-US" dirty="0"/>
                        <a:t>b</a:t>
                      </a:r>
                    </a:p>
                  </a:txBody>
                  <a:tcPr/>
                </a:tc>
                <a:tc>
                  <a:txBody>
                    <a:bodyPr/>
                    <a:lstStyle/>
                    <a:p>
                      <a:pPr algn="ctr"/>
                      <a:r>
                        <a:rPr lang="en-US" dirty="0"/>
                        <a:t>Estimate excluding</a:t>
                      </a:r>
                      <a:r>
                        <a:rPr lang="en-US" baseline="0" dirty="0"/>
                        <a:t> risks</a:t>
                      </a: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352800">
                <a:tc>
                  <a:txBody>
                    <a:bodyPr/>
                    <a:lstStyle/>
                    <a:p>
                      <a:pPr algn="ctr"/>
                      <a:r>
                        <a:rPr lang="en-US" dirty="0"/>
                        <a:t>c</a:t>
                      </a:r>
                    </a:p>
                  </a:txBody>
                  <a:tcPr/>
                </a:tc>
                <a:tc>
                  <a:txBody>
                    <a:bodyPr/>
                    <a:lstStyle/>
                    <a:p>
                      <a:pPr algn="ctr"/>
                      <a:r>
                        <a:rPr lang="en-US" dirty="0"/>
                        <a:t>Expected monetary value</a:t>
                      </a:r>
                    </a:p>
                  </a:txBody>
                  <a:tcPr/>
                </a:tc>
                <a:tc>
                  <a:txBody>
                    <a:bodyPr/>
                    <a:lstStyle/>
                    <a:p>
                      <a:pPr algn="ctr"/>
                      <a:endParaRPr lang="en-US" dirty="0"/>
                    </a:p>
                  </a:txBody>
                  <a:tcPr/>
                </a:tc>
                <a:extLst>
                  <a:ext uri="{0D108BD9-81ED-4DB2-BD59-A6C34878D82A}">
                    <a16:rowId xmlns:a16="http://schemas.microsoft.com/office/drawing/2014/main" val="10003"/>
                  </a:ext>
                </a:extLst>
              </a:tr>
              <a:tr h="352800">
                <a:tc>
                  <a:txBody>
                    <a:bodyPr/>
                    <a:lstStyle/>
                    <a:p>
                      <a:pPr algn="ctr"/>
                      <a:r>
                        <a:rPr lang="en-US" dirty="0"/>
                        <a:t>d</a:t>
                      </a:r>
                    </a:p>
                  </a:txBody>
                  <a:tcPr/>
                </a:tc>
                <a:tc>
                  <a:txBody>
                    <a:bodyPr/>
                    <a:lstStyle/>
                    <a:p>
                      <a:pPr algn="ctr"/>
                      <a:r>
                        <a:rPr lang="en-US" dirty="0"/>
                        <a:t>Worst case</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graphicFrame>
        <p:nvGraphicFramePr>
          <p:cNvPr id="6" name="Table 5">
            <a:extLst>
              <a:ext uri="{FF2B5EF4-FFF2-40B4-BE49-F238E27FC236}">
                <a16:creationId xmlns:a16="http://schemas.microsoft.com/office/drawing/2014/main" id="{23AEBAF7-BD46-4D30-A774-AD1D8E7A8C2D}"/>
              </a:ext>
            </a:extLst>
          </p:cNvPr>
          <p:cNvGraphicFramePr>
            <a:graphicFrameLocks noGrp="1"/>
          </p:cNvGraphicFramePr>
          <p:nvPr/>
        </p:nvGraphicFramePr>
        <p:xfrm>
          <a:off x="581192" y="4667009"/>
          <a:ext cx="8316687" cy="1828800"/>
        </p:xfrm>
        <a:graphic>
          <a:graphicData uri="http://schemas.openxmlformats.org/drawingml/2006/table">
            <a:tbl>
              <a:tblPr firstRow="1" bandRow="1">
                <a:tableStyleId>{5C22544A-7EE6-4342-B048-85BDC9FD1C3A}</a:tableStyleId>
              </a:tblPr>
              <a:tblGrid>
                <a:gridCol w="662593">
                  <a:extLst>
                    <a:ext uri="{9D8B030D-6E8A-4147-A177-3AD203B41FA5}">
                      <a16:colId xmlns:a16="http://schemas.microsoft.com/office/drawing/2014/main" val="20000"/>
                    </a:ext>
                  </a:extLst>
                </a:gridCol>
                <a:gridCol w="3066958">
                  <a:extLst>
                    <a:ext uri="{9D8B030D-6E8A-4147-A177-3AD203B41FA5}">
                      <a16:colId xmlns:a16="http://schemas.microsoft.com/office/drawing/2014/main" val="20001"/>
                    </a:ext>
                  </a:extLst>
                </a:gridCol>
                <a:gridCol w="4587136">
                  <a:extLst>
                    <a:ext uri="{9D8B030D-6E8A-4147-A177-3AD203B41FA5}">
                      <a16:colId xmlns:a16="http://schemas.microsoft.com/office/drawing/2014/main" val="20002"/>
                    </a:ext>
                  </a:extLst>
                </a:gridCol>
              </a:tblGrid>
              <a:tr h="352800">
                <a:tc>
                  <a:txBody>
                    <a:bodyPr/>
                    <a:lstStyle/>
                    <a:p>
                      <a:endParaRPr lang="en-US" b="0" dirty="0"/>
                    </a:p>
                  </a:txBody>
                  <a:tcPr>
                    <a:solidFill>
                      <a:schemeClr val="bg1">
                        <a:lumMod val="50000"/>
                      </a:schemeClr>
                    </a:solidFill>
                  </a:tcPr>
                </a:tc>
                <a:tc>
                  <a:txBody>
                    <a:bodyPr/>
                    <a:lstStyle/>
                    <a:p>
                      <a:pPr algn="ctr"/>
                      <a:r>
                        <a:rPr lang="en-US" b="0" dirty="0"/>
                        <a:t>Question</a:t>
                      </a:r>
                    </a:p>
                  </a:txBody>
                  <a:tcPr>
                    <a:solidFill>
                      <a:schemeClr val="bg1">
                        <a:lumMod val="50000"/>
                      </a:schemeClr>
                    </a:solidFill>
                  </a:tcPr>
                </a:tc>
                <a:tc>
                  <a:txBody>
                    <a:bodyPr/>
                    <a:lstStyle/>
                    <a:p>
                      <a:pPr algn="ctr"/>
                      <a:r>
                        <a:rPr lang="en-US" b="0" dirty="0"/>
                        <a:t>Answer for </a:t>
                      </a:r>
                      <a:r>
                        <a:rPr lang="en-US" sz="1600" b="1" dirty="0">
                          <a:solidFill>
                            <a:srgbClr val="FFFF00"/>
                          </a:solidFill>
                        </a:rPr>
                        <a:t>Time</a:t>
                      </a:r>
                    </a:p>
                  </a:txBody>
                  <a:tcPr>
                    <a:solidFill>
                      <a:schemeClr val="bg1">
                        <a:lumMod val="50000"/>
                      </a:schemeClr>
                    </a:solidFill>
                  </a:tcPr>
                </a:tc>
                <a:extLst>
                  <a:ext uri="{0D108BD9-81ED-4DB2-BD59-A6C34878D82A}">
                    <a16:rowId xmlns:a16="http://schemas.microsoft.com/office/drawing/2014/main" val="10000"/>
                  </a:ext>
                </a:extLst>
              </a:tr>
              <a:tr h="352800">
                <a:tc>
                  <a:txBody>
                    <a:bodyPr/>
                    <a:lstStyle/>
                    <a:p>
                      <a:pPr algn="ctr"/>
                      <a:r>
                        <a:rPr lang="en-US" dirty="0"/>
                        <a:t>a</a:t>
                      </a:r>
                    </a:p>
                  </a:txBody>
                  <a:tcPr/>
                </a:tc>
                <a:tc>
                  <a:txBody>
                    <a:bodyPr/>
                    <a:lstStyle/>
                    <a:p>
                      <a:pPr algn="ctr"/>
                      <a:r>
                        <a:rPr lang="en-US" dirty="0"/>
                        <a:t>Best case</a:t>
                      </a:r>
                    </a:p>
                  </a:txBody>
                  <a:tcPr/>
                </a:tc>
                <a:tc>
                  <a:txBody>
                    <a:bodyPr/>
                    <a:lstStyle/>
                    <a:p>
                      <a:pPr algn="ctr"/>
                      <a:endParaRPr lang="en-US" dirty="0"/>
                    </a:p>
                  </a:txBody>
                  <a:tcPr/>
                </a:tc>
                <a:extLst>
                  <a:ext uri="{0D108BD9-81ED-4DB2-BD59-A6C34878D82A}">
                    <a16:rowId xmlns:a16="http://schemas.microsoft.com/office/drawing/2014/main" val="10001"/>
                  </a:ext>
                </a:extLst>
              </a:tr>
              <a:tr h="352800">
                <a:tc>
                  <a:txBody>
                    <a:bodyPr/>
                    <a:lstStyle/>
                    <a:p>
                      <a:pPr algn="ctr"/>
                      <a:r>
                        <a:rPr lang="en-US" dirty="0"/>
                        <a:t>b</a:t>
                      </a:r>
                    </a:p>
                  </a:txBody>
                  <a:tcPr/>
                </a:tc>
                <a:tc>
                  <a:txBody>
                    <a:bodyPr/>
                    <a:lstStyle/>
                    <a:p>
                      <a:pPr algn="ctr"/>
                      <a:r>
                        <a:rPr lang="en-US" dirty="0"/>
                        <a:t>Estimate excluding</a:t>
                      </a:r>
                      <a:r>
                        <a:rPr lang="en-US" baseline="0" dirty="0"/>
                        <a:t> risks</a:t>
                      </a: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352800">
                <a:tc>
                  <a:txBody>
                    <a:bodyPr/>
                    <a:lstStyle/>
                    <a:p>
                      <a:pPr algn="ctr"/>
                      <a:r>
                        <a:rPr lang="en-US" dirty="0"/>
                        <a:t>c</a:t>
                      </a:r>
                    </a:p>
                  </a:txBody>
                  <a:tcPr/>
                </a:tc>
                <a:tc>
                  <a:txBody>
                    <a:bodyPr/>
                    <a:lstStyle/>
                    <a:p>
                      <a:pPr algn="ctr"/>
                      <a:r>
                        <a:rPr lang="en-US" dirty="0"/>
                        <a:t>Expected monetary value</a:t>
                      </a:r>
                    </a:p>
                  </a:txBody>
                  <a:tcPr/>
                </a:tc>
                <a:tc>
                  <a:txBody>
                    <a:bodyPr/>
                    <a:lstStyle/>
                    <a:p>
                      <a:pPr algn="ctr"/>
                      <a:endParaRPr lang="en-US" dirty="0"/>
                    </a:p>
                  </a:txBody>
                  <a:tcPr/>
                </a:tc>
                <a:extLst>
                  <a:ext uri="{0D108BD9-81ED-4DB2-BD59-A6C34878D82A}">
                    <a16:rowId xmlns:a16="http://schemas.microsoft.com/office/drawing/2014/main" val="10003"/>
                  </a:ext>
                </a:extLst>
              </a:tr>
              <a:tr h="352800">
                <a:tc>
                  <a:txBody>
                    <a:bodyPr/>
                    <a:lstStyle/>
                    <a:p>
                      <a:pPr algn="ctr"/>
                      <a:r>
                        <a:rPr lang="en-US" dirty="0"/>
                        <a:t>d</a:t>
                      </a:r>
                    </a:p>
                  </a:txBody>
                  <a:tcPr/>
                </a:tc>
                <a:tc>
                  <a:txBody>
                    <a:bodyPr/>
                    <a:lstStyle/>
                    <a:p>
                      <a:pPr algn="ctr"/>
                      <a:r>
                        <a:rPr lang="en-US" dirty="0"/>
                        <a:t>Worst case</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70540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BC66708-01E4-4B48-9A86-D047EB2A103B}"/>
              </a:ext>
            </a:extLst>
          </p:cNvPr>
          <p:cNvSpPr/>
          <p:nvPr/>
        </p:nvSpPr>
        <p:spPr>
          <a:xfrm>
            <a:off x="6955971" y="6204857"/>
            <a:ext cx="2079172" cy="49593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F057612E-9030-40E1-BACA-F08B8E715781}"/>
              </a:ext>
            </a:extLst>
          </p:cNvPr>
          <p:cNvSpPr>
            <a:spLocks noGrp="1"/>
          </p:cNvSpPr>
          <p:nvPr>
            <p:ph type="title"/>
          </p:nvPr>
        </p:nvSpPr>
        <p:spPr/>
        <p:txBody>
          <a:bodyPr/>
          <a:lstStyle/>
          <a:p>
            <a:r>
              <a:rPr lang="en-CA" dirty="0"/>
              <a:t>EMV exercise</a:t>
            </a:r>
          </a:p>
        </p:txBody>
      </p:sp>
      <p:sp>
        <p:nvSpPr>
          <p:cNvPr id="3" name="Content Placeholder 2">
            <a:extLst>
              <a:ext uri="{FF2B5EF4-FFF2-40B4-BE49-F238E27FC236}">
                <a16:creationId xmlns:a16="http://schemas.microsoft.com/office/drawing/2014/main" id="{544ECE41-8277-438D-96A5-545DD135A11D}"/>
              </a:ext>
            </a:extLst>
          </p:cNvPr>
          <p:cNvSpPr>
            <a:spLocks noGrp="1"/>
          </p:cNvSpPr>
          <p:nvPr>
            <p:ph idx="1"/>
          </p:nvPr>
        </p:nvSpPr>
        <p:spPr>
          <a:xfrm>
            <a:off x="472334" y="1693771"/>
            <a:ext cx="8530151" cy="943598"/>
          </a:xfrm>
        </p:spPr>
        <p:txBody>
          <a:bodyPr>
            <a:normAutofit fontScale="92500" lnSpcReduction="20000"/>
          </a:bodyPr>
          <a:lstStyle/>
          <a:p>
            <a:pPr marL="0" indent="0">
              <a:buNone/>
            </a:pPr>
            <a:r>
              <a:rPr lang="en-US" sz="2400" dirty="0"/>
              <a:t>You are planning the design of new software app.  Your project estimate results in a Work Package estimate of CAD $800,000 and schedule of 448 days. </a:t>
            </a:r>
            <a:r>
              <a:rPr lang="en-CA" sz="2400" dirty="0"/>
              <a:t>What would be your Best Case estimate?</a:t>
            </a:r>
          </a:p>
        </p:txBody>
      </p:sp>
      <p:graphicFrame>
        <p:nvGraphicFramePr>
          <p:cNvPr id="5" name="Table 4">
            <a:extLst>
              <a:ext uri="{FF2B5EF4-FFF2-40B4-BE49-F238E27FC236}">
                <a16:creationId xmlns:a16="http://schemas.microsoft.com/office/drawing/2014/main" id="{DB6226BF-0FF5-4933-AD0A-3D140A078658}"/>
              </a:ext>
            </a:extLst>
          </p:cNvPr>
          <p:cNvGraphicFramePr>
            <a:graphicFrameLocks noGrp="1"/>
          </p:cNvGraphicFramePr>
          <p:nvPr/>
        </p:nvGraphicFramePr>
        <p:xfrm>
          <a:off x="581192" y="2637369"/>
          <a:ext cx="8316686" cy="1815840"/>
        </p:xfrm>
        <a:graphic>
          <a:graphicData uri="http://schemas.openxmlformats.org/drawingml/2006/table">
            <a:tbl>
              <a:tblPr firstRow="1" bandRow="1">
                <a:tableStyleId>{5C22544A-7EE6-4342-B048-85BDC9FD1C3A}</a:tableStyleId>
              </a:tblPr>
              <a:tblGrid>
                <a:gridCol w="685441">
                  <a:extLst>
                    <a:ext uri="{9D8B030D-6E8A-4147-A177-3AD203B41FA5}">
                      <a16:colId xmlns:a16="http://schemas.microsoft.com/office/drawing/2014/main" val="20000"/>
                    </a:ext>
                  </a:extLst>
                </a:gridCol>
                <a:gridCol w="3054996">
                  <a:extLst>
                    <a:ext uri="{9D8B030D-6E8A-4147-A177-3AD203B41FA5}">
                      <a16:colId xmlns:a16="http://schemas.microsoft.com/office/drawing/2014/main" val="20001"/>
                    </a:ext>
                  </a:extLst>
                </a:gridCol>
                <a:gridCol w="4576249">
                  <a:extLst>
                    <a:ext uri="{9D8B030D-6E8A-4147-A177-3AD203B41FA5}">
                      <a16:colId xmlns:a16="http://schemas.microsoft.com/office/drawing/2014/main" val="20002"/>
                    </a:ext>
                  </a:extLst>
                </a:gridCol>
              </a:tblGrid>
              <a:tr h="352800">
                <a:tc>
                  <a:txBody>
                    <a:bodyPr/>
                    <a:lstStyle/>
                    <a:p>
                      <a:endParaRPr lang="en-US" b="0" dirty="0"/>
                    </a:p>
                  </a:txBody>
                  <a:tcPr>
                    <a:solidFill>
                      <a:schemeClr val="bg1">
                        <a:lumMod val="50000"/>
                      </a:schemeClr>
                    </a:solidFill>
                  </a:tcPr>
                </a:tc>
                <a:tc>
                  <a:txBody>
                    <a:bodyPr/>
                    <a:lstStyle/>
                    <a:p>
                      <a:pPr algn="ctr"/>
                      <a:r>
                        <a:rPr lang="en-US" b="0" dirty="0"/>
                        <a:t>Question</a:t>
                      </a:r>
                    </a:p>
                  </a:txBody>
                  <a:tcPr>
                    <a:solidFill>
                      <a:schemeClr val="bg1">
                        <a:lumMod val="50000"/>
                      </a:schemeClr>
                    </a:solidFill>
                  </a:tcPr>
                </a:tc>
                <a:tc>
                  <a:txBody>
                    <a:bodyPr/>
                    <a:lstStyle/>
                    <a:p>
                      <a:pPr algn="ctr"/>
                      <a:r>
                        <a:rPr lang="en-US" b="0" dirty="0"/>
                        <a:t>Answer for </a:t>
                      </a:r>
                      <a:r>
                        <a:rPr lang="en-US" sz="1600" b="1" dirty="0">
                          <a:solidFill>
                            <a:srgbClr val="FFFF00"/>
                          </a:solidFill>
                        </a:rPr>
                        <a:t>Cost</a:t>
                      </a:r>
                      <a:r>
                        <a:rPr lang="en-US" sz="1600" b="0" dirty="0"/>
                        <a:t> </a:t>
                      </a:r>
                      <a:endParaRPr lang="en-US" sz="1600" b="0" dirty="0">
                        <a:solidFill>
                          <a:srgbClr val="FFFF00"/>
                        </a:solidFill>
                      </a:endParaRPr>
                    </a:p>
                  </a:txBody>
                  <a:tcPr>
                    <a:solidFill>
                      <a:schemeClr val="bg1">
                        <a:lumMod val="50000"/>
                      </a:schemeClr>
                    </a:solidFill>
                  </a:tcPr>
                </a:tc>
                <a:extLst>
                  <a:ext uri="{0D108BD9-81ED-4DB2-BD59-A6C34878D82A}">
                    <a16:rowId xmlns:a16="http://schemas.microsoft.com/office/drawing/2014/main" val="10000"/>
                  </a:ext>
                </a:extLst>
              </a:tr>
              <a:tr h="352800">
                <a:tc>
                  <a:txBody>
                    <a:bodyPr/>
                    <a:lstStyle/>
                    <a:p>
                      <a:pPr algn="ctr"/>
                      <a:r>
                        <a:rPr lang="en-US" sz="1600" dirty="0"/>
                        <a:t>a</a:t>
                      </a:r>
                    </a:p>
                  </a:txBody>
                  <a:tcPr/>
                </a:tc>
                <a:tc>
                  <a:txBody>
                    <a:bodyPr/>
                    <a:lstStyle/>
                    <a:p>
                      <a:pPr algn="ctr"/>
                      <a:r>
                        <a:rPr lang="en-US" sz="1600" dirty="0"/>
                        <a:t>Best case</a:t>
                      </a:r>
                    </a:p>
                  </a:txBody>
                  <a:tcPr/>
                </a:tc>
                <a:tc>
                  <a:txBody>
                    <a:bodyPr/>
                    <a:lstStyle/>
                    <a:p>
                      <a:pPr algn="ctr"/>
                      <a:r>
                        <a:rPr lang="en-US" sz="1600" dirty="0"/>
                        <a:t>800,000-60,000-5,000=$735,000</a:t>
                      </a:r>
                    </a:p>
                  </a:txBody>
                  <a:tcPr/>
                </a:tc>
                <a:extLst>
                  <a:ext uri="{0D108BD9-81ED-4DB2-BD59-A6C34878D82A}">
                    <a16:rowId xmlns:a16="http://schemas.microsoft.com/office/drawing/2014/main" val="10001"/>
                  </a:ext>
                </a:extLst>
              </a:tr>
              <a:tr h="352800">
                <a:tc>
                  <a:txBody>
                    <a:bodyPr/>
                    <a:lstStyle/>
                    <a:p>
                      <a:pPr algn="ctr"/>
                      <a:r>
                        <a:rPr lang="en-US" dirty="0"/>
                        <a:t>b</a:t>
                      </a:r>
                    </a:p>
                  </a:txBody>
                  <a:tcPr/>
                </a:tc>
                <a:tc>
                  <a:txBody>
                    <a:bodyPr/>
                    <a:lstStyle/>
                    <a:p>
                      <a:pPr algn="ctr"/>
                      <a:r>
                        <a:rPr lang="en-US" dirty="0"/>
                        <a:t>Management expects</a:t>
                      </a:r>
                    </a:p>
                  </a:txBody>
                  <a:tcPr/>
                </a:tc>
                <a:tc>
                  <a:txBody>
                    <a:bodyPr/>
                    <a:lstStyle/>
                    <a:p>
                      <a:pPr algn="ctr"/>
                      <a:r>
                        <a:rPr lang="en-US" dirty="0"/>
                        <a:t>$800,000</a:t>
                      </a:r>
                    </a:p>
                  </a:txBody>
                  <a:tcPr/>
                </a:tc>
                <a:extLst>
                  <a:ext uri="{0D108BD9-81ED-4DB2-BD59-A6C34878D82A}">
                    <a16:rowId xmlns:a16="http://schemas.microsoft.com/office/drawing/2014/main" val="10002"/>
                  </a:ext>
                </a:extLst>
              </a:tr>
              <a:tr h="352800">
                <a:tc>
                  <a:txBody>
                    <a:bodyPr/>
                    <a:lstStyle/>
                    <a:p>
                      <a:pPr algn="ctr"/>
                      <a:r>
                        <a:rPr lang="en-US" dirty="0"/>
                        <a:t>c</a:t>
                      </a:r>
                    </a:p>
                  </a:txBody>
                  <a:tcPr/>
                </a:tc>
                <a:tc>
                  <a:txBody>
                    <a:bodyPr/>
                    <a:lstStyle/>
                    <a:p>
                      <a:pPr algn="ctr"/>
                      <a:r>
                        <a:rPr lang="en-US" dirty="0"/>
                        <a:t>Expected monetary value</a:t>
                      </a:r>
                    </a:p>
                  </a:txBody>
                  <a:tcPr/>
                </a:tc>
                <a:tc>
                  <a:txBody>
                    <a:bodyPr/>
                    <a:lstStyle/>
                    <a:p>
                      <a:pPr algn="ctr"/>
                      <a:r>
                        <a:rPr lang="en-US" dirty="0"/>
                        <a:t>800,000+2,300=$802,300</a:t>
                      </a:r>
                    </a:p>
                  </a:txBody>
                  <a:tcPr/>
                </a:tc>
                <a:extLst>
                  <a:ext uri="{0D108BD9-81ED-4DB2-BD59-A6C34878D82A}">
                    <a16:rowId xmlns:a16="http://schemas.microsoft.com/office/drawing/2014/main" val="10003"/>
                  </a:ext>
                </a:extLst>
              </a:tr>
              <a:tr h="352800">
                <a:tc>
                  <a:txBody>
                    <a:bodyPr/>
                    <a:lstStyle/>
                    <a:p>
                      <a:pPr algn="ctr"/>
                      <a:r>
                        <a:rPr lang="en-US" dirty="0"/>
                        <a:t>d</a:t>
                      </a:r>
                    </a:p>
                  </a:txBody>
                  <a:tcPr/>
                </a:tc>
                <a:tc>
                  <a:txBody>
                    <a:bodyPr/>
                    <a:lstStyle/>
                    <a:p>
                      <a:pPr algn="ctr"/>
                      <a:r>
                        <a:rPr lang="en-US" dirty="0"/>
                        <a:t>Worst case</a:t>
                      </a:r>
                    </a:p>
                  </a:txBody>
                  <a:tcPr/>
                </a:tc>
                <a:tc>
                  <a:txBody>
                    <a:bodyPr/>
                    <a:lstStyle/>
                    <a:p>
                      <a:pPr algn="ctr"/>
                      <a:r>
                        <a:rPr lang="en-US" dirty="0"/>
                        <a:t>800,000+150,000+6,000+16,000=$972,000</a:t>
                      </a:r>
                    </a:p>
                  </a:txBody>
                  <a:tcPr/>
                </a:tc>
                <a:extLst>
                  <a:ext uri="{0D108BD9-81ED-4DB2-BD59-A6C34878D82A}">
                    <a16:rowId xmlns:a16="http://schemas.microsoft.com/office/drawing/2014/main" val="10004"/>
                  </a:ext>
                </a:extLst>
              </a:tr>
            </a:tbl>
          </a:graphicData>
        </a:graphic>
      </p:graphicFrame>
      <p:graphicFrame>
        <p:nvGraphicFramePr>
          <p:cNvPr id="6" name="Table 5">
            <a:extLst>
              <a:ext uri="{FF2B5EF4-FFF2-40B4-BE49-F238E27FC236}">
                <a16:creationId xmlns:a16="http://schemas.microsoft.com/office/drawing/2014/main" id="{23AEBAF7-BD46-4D30-A774-AD1D8E7A8C2D}"/>
              </a:ext>
            </a:extLst>
          </p:cNvPr>
          <p:cNvGraphicFramePr>
            <a:graphicFrameLocks noGrp="1"/>
          </p:cNvGraphicFramePr>
          <p:nvPr/>
        </p:nvGraphicFramePr>
        <p:xfrm>
          <a:off x="581192" y="4599774"/>
          <a:ext cx="8316687" cy="1828800"/>
        </p:xfrm>
        <a:graphic>
          <a:graphicData uri="http://schemas.openxmlformats.org/drawingml/2006/table">
            <a:tbl>
              <a:tblPr firstRow="1" bandRow="1">
                <a:tableStyleId>{5C22544A-7EE6-4342-B048-85BDC9FD1C3A}</a:tableStyleId>
              </a:tblPr>
              <a:tblGrid>
                <a:gridCol w="662593">
                  <a:extLst>
                    <a:ext uri="{9D8B030D-6E8A-4147-A177-3AD203B41FA5}">
                      <a16:colId xmlns:a16="http://schemas.microsoft.com/office/drawing/2014/main" val="20000"/>
                    </a:ext>
                  </a:extLst>
                </a:gridCol>
                <a:gridCol w="3066958">
                  <a:extLst>
                    <a:ext uri="{9D8B030D-6E8A-4147-A177-3AD203B41FA5}">
                      <a16:colId xmlns:a16="http://schemas.microsoft.com/office/drawing/2014/main" val="20001"/>
                    </a:ext>
                  </a:extLst>
                </a:gridCol>
                <a:gridCol w="4587136">
                  <a:extLst>
                    <a:ext uri="{9D8B030D-6E8A-4147-A177-3AD203B41FA5}">
                      <a16:colId xmlns:a16="http://schemas.microsoft.com/office/drawing/2014/main" val="20002"/>
                    </a:ext>
                  </a:extLst>
                </a:gridCol>
              </a:tblGrid>
              <a:tr h="352800">
                <a:tc>
                  <a:txBody>
                    <a:bodyPr/>
                    <a:lstStyle/>
                    <a:p>
                      <a:endParaRPr lang="en-US" b="0" dirty="0"/>
                    </a:p>
                  </a:txBody>
                  <a:tcPr>
                    <a:solidFill>
                      <a:schemeClr val="bg1">
                        <a:lumMod val="50000"/>
                      </a:schemeClr>
                    </a:solidFill>
                  </a:tcPr>
                </a:tc>
                <a:tc>
                  <a:txBody>
                    <a:bodyPr/>
                    <a:lstStyle/>
                    <a:p>
                      <a:pPr algn="ctr"/>
                      <a:r>
                        <a:rPr lang="en-US" b="0" dirty="0"/>
                        <a:t>Question</a:t>
                      </a:r>
                    </a:p>
                  </a:txBody>
                  <a:tcPr>
                    <a:solidFill>
                      <a:schemeClr val="bg1">
                        <a:lumMod val="50000"/>
                      </a:schemeClr>
                    </a:solidFill>
                  </a:tcPr>
                </a:tc>
                <a:tc>
                  <a:txBody>
                    <a:bodyPr/>
                    <a:lstStyle/>
                    <a:p>
                      <a:pPr algn="ctr"/>
                      <a:r>
                        <a:rPr lang="en-US" b="0" dirty="0"/>
                        <a:t>Answer for </a:t>
                      </a:r>
                      <a:r>
                        <a:rPr lang="en-US" sz="1600" b="1" dirty="0">
                          <a:solidFill>
                            <a:srgbClr val="FFFF00"/>
                          </a:solidFill>
                        </a:rPr>
                        <a:t>Time</a:t>
                      </a:r>
                    </a:p>
                  </a:txBody>
                  <a:tcPr>
                    <a:solidFill>
                      <a:schemeClr val="bg1">
                        <a:lumMod val="50000"/>
                      </a:schemeClr>
                    </a:solidFill>
                  </a:tcPr>
                </a:tc>
                <a:extLst>
                  <a:ext uri="{0D108BD9-81ED-4DB2-BD59-A6C34878D82A}">
                    <a16:rowId xmlns:a16="http://schemas.microsoft.com/office/drawing/2014/main" val="10000"/>
                  </a:ext>
                </a:extLst>
              </a:tr>
              <a:tr h="352800">
                <a:tc>
                  <a:txBody>
                    <a:bodyPr/>
                    <a:lstStyle/>
                    <a:p>
                      <a:pPr algn="ctr"/>
                      <a:r>
                        <a:rPr lang="en-US" dirty="0"/>
                        <a:t>a</a:t>
                      </a:r>
                    </a:p>
                  </a:txBody>
                  <a:tcPr/>
                </a:tc>
                <a:tc>
                  <a:txBody>
                    <a:bodyPr/>
                    <a:lstStyle/>
                    <a:p>
                      <a:pPr algn="ctr"/>
                      <a:r>
                        <a:rPr lang="en-US" dirty="0"/>
                        <a:t>Best case</a:t>
                      </a:r>
                    </a:p>
                  </a:txBody>
                  <a:tcPr/>
                </a:tc>
                <a:tc>
                  <a:txBody>
                    <a:bodyPr/>
                    <a:lstStyle/>
                    <a:p>
                      <a:pPr algn="ctr"/>
                      <a:r>
                        <a:rPr lang="en-US" dirty="0"/>
                        <a:t>448-56-14=378d</a:t>
                      </a:r>
                    </a:p>
                  </a:txBody>
                  <a:tcPr/>
                </a:tc>
                <a:extLst>
                  <a:ext uri="{0D108BD9-81ED-4DB2-BD59-A6C34878D82A}">
                    <a16:rowId xmlns:a16="http://schemas.microsoft.com/office/drawing/2014/main" val="10001"/>
                  </a:ext>
                </a:extLst>
              </a:tr>
              <a:tr h="352800">
                <a:tc>
                  <a:txBody>
                    <a:bodyPr/>
                    <a:lstStyle/>
                    <a:p>
                      <a:pPr algn="ctr"/>
                      <a:r>
                        <a:rPr lang="en-US" dirty="0"/>
                        <a:t>b</a:t>
                      </a:r>
                    </a:p>
                  </a:txBody>
                  <a:tcPr/>
                </a:tc>
                <a:tc>
                  <a:txBody>
                    <a:bodyPr/>
                    <a:lstStyle/>
                    <a:p>
                      <a:pPr algn="ctr"/>
                      <a:r>
                        <a:rPr lang="en-US" dirty="0"/>
                        <a:t>Management expects</a:t>
                      </a:r>
                    </a:p>
                  </a:txBody>
                  <a:tcPr/>
                </a:tc>
                <a:tc>
                  <a:txBody>
                    <a:bodyPr/>
                    <a:lstStyle/>
                    <a:p>
                      <a:pPr algn="ctr"/>
                      <a:r>
                        <a:rPr lang="en-US" dirty="0"/>
                        <a:t>448d</a:t>
                      </a:r>
                    </a:p>
                  </a:txBody>
                  <a:tcPr/>
                </a:tc>
                <a:extLst>
                  <a:ext uri="{0D108BD9-81ED-4DB2-BD59-A6C34878D82A}">
                    <a16:rowId xmlns:a16="http://schemas.microsoft.com/office/drawing/2014/main" val="10002"/>
                  </a:ext>
                </a:extLst>
              </a:tr>
              <a:tr h="352800">
                <a:tc>
                  <a:txBody>
                    <a:bodyPr/>
                    <a:lstStyle/>
                    <a:p>
                      <a:pPr algn="ctr"/>
                      <a:r>
                        <a:rPr lang="en-US" dirty="0"/>
                        <a:t>c</a:t>
                      </a:r>
                    </a:p>
                  </a:txBody>
                  <a:tcPr/>
                </a:tc>
                <a:tc>
                  <a:txBody>
                    <a:bodyPr/>
                    <a:lstStyle/>
                    <a:p>
                      <a:pPr algn="ctr"/>
                      <a:r>
                        <a:rPr lang="en-US" dirty="0"/>
                        <a:t>Expected monetary value</a:t>
                      </a:r>
                    </a:p>
                  </a:txBody>
                  <a:tcPr/>
                </a:tc>
                <a:tc>
                  <a:txBody>
                    <a:bodyPr/>
                    <a:lstStyle/>
                    <a:p>
                      <a:pPr algn="ctr"/>
                      <a:r>
                        <a:rPr lang="en-US" dirty="0"/>
                        <a:t>448+16.8=464.8d</a:t>
                      </a:r>
                    </a:p>
                  </a:txBody>
                  <a:tcPr/>
                </a:tc>
                <a:extLst>
                  <a:ext uri="{0D108BD9-81ED-4DB2-BD59-A6C34878D82A}">
                    <a16:rowId xmlns:a16="http://schemas.microsoft.com/office/drawing/2014/main" val="10003"/>
                  </a:ext>
                </a:extLst>
              </a:tr>
              <a:tr h="352800">
                <a:tc>
                  <a:txBody>
                    <a:bodyPr/>
                    <a:lstStyle/>
                    <a:p>
                      <a:pPr algn="ctr"/>
                      <a:r>
                        <a:rPr lang="en-US" dirty="0"/>
                        <a:t>d</a:t>
                      </a:r>
                    </a:p>
                  </a:txBody>
                  <a:tcPr/>
                </a:tc>
                <a:tc>
                  <a:txBody>
                    <a:bodyPr/>
                    <a:lstStyle/>
                    <a:p>
                      <a:pPr algn="ctr"/>
                      <a:r>
                        <a:rPr lang="en-US" dirty="0"/>
                        <a:t>Worst case</a:t>
                      </a:r>
                    </a:p>
                  </a:txBody>
                  <a:tcPr/>
                </a:tc>
                <a:tc>
                  <a:txBody>
                    <a:bodyPr/>
                    <a:lstStyle/>
                    <a:p>
                      <a:pPr algn="ctr"/>
                      <a:r>
                        <a:rPr lang="en-US" dirty="0"/>
                        <a:t>448+28+40+42=558d</a:t>
                      </a:r>
                    </a:p>
                  </a:txBody>
                  <a:tcPr/>
                </a:tc>
                <a:extLst>
                  <a:ext uri="{0D108BD9-81ED-4DB2-BD59-A6C34878D82A}">
                    <a16:rowId xmlns:a16="http://schemas.microsoft.com/office/drawing/2014/main" val="10004"/>
                  </a:ext>
                </a:extLst>
              </a:tr>
            </a:tbl>
          </a:graphicData>
        </a:graphic>
      </p:graphicFrame>
      <p:sp>
        <p:nvSpPr>
          <p:cNvPr id="8" name="Rectangle 7">
            <a:extLst>
              <a:ext uri="{FF2B5EF4-FFF2-40B4-BE49-F238E27FC236}">
                <a16:creationId xmlns:a16="http://schemas.microsoft.com/office/drawing/2014/main" id="{132E3266-E0C6-4C63-9CCD-0E837841BD4A}"/>
              </a:ext>
            </a:extLst>
          </p:cNvPr>
          <p:cNvSpPr/>
          <p:nvPr/>
        </p:nvSpPr>
        <p:spPr>
          <a:xfrm>
            <a:off x="581192" y="3429000"/>
            <a:ext cx="8316686" cy="3271789"/>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Picture 8">
            <a:extLst>
              <a:ext uri="{FF2B5EF4-FFF2-40B4-BE49-F238E27FC236}">
                <a16:creationId xmlns:a16="http://schemas.microsoft.com/office/drawing/2014/main" id="{06EED68B-BB8B-4BA2-AAFB-092E00D44E24}"/>
              </a:ext>
            </a:extLst>
          </p:cNvPr>
          <p:cNvPicPr>
            <a:picLocks noChangeAspect="1"/>
          </p:cNvPicPr>
          <p:nvPr/>
        </p:nvPicPr>
        <p:blipFill>
          <a:blip r:embed="rId2"/>
          <a:stretch>
            <a:fillRect/>
          </a:stretch>
        </p:blipFill>
        <p:spPr>
          <a:xfrm>
            <a:off x="1757247" y="3406156"/>
            <a:ext cx="5792129" cy="3448407"/>
          </a:xfrm>
          <a:prstGeom prst="rect">
            <a:avLst/>
          </a:prstGeom>
        </p:spPr>
      </p:pic>
      <p:sp>
        <p:nvSpPr>
          <p:cNvPr id="10" name="Oval 9">
            <a:extLst>
              <a:ext uri="{FF2B5EF4-FFF2-40B4-BE49-F238E27FC236}">
                <a16:creationId xmlns:a16="http://schemas.microsoft.com/office/drawing/2014/main" id="{096226A7-309D-487C-BD58-0C79F03A6C9D}"/>
              </a:ext>
            </a:extLst>
          </p:cNvPr>
          <p:cNvSpPr/>
          <p:nvPr/>
        </p:nvSpPr>
        <p:spPr>
          <a:xfrm>
            <a:off x="5473581" y="1816582"/>
            <a:ext cx="1287625" cy="528651"/>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a:extLst>
              <a:ext uri="{FF2B5EF4-FFF2-40B4-BE49-F238E27FC236}">
                <a16:creationId xmlns:a16="http://schemas.microsoft.com/office/drawing/2014/main" id="{E5C98CBF-E53F-4102-A5E5-BDB16288CC75}"/>
              </a:ext>
            </a:extLst>
          </p:cNvPr>
          <p:cNvSpPr/>
          <p:nvPr/>
        </p:nvSpPr>
        <p:spPr>
          <a:xfrm>
            <a:off x="2852503" y="4049486"/>
            <a:ext cx="833089" cy="278073"/>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a:extLst>
              <a:ext uri="{FF2B5EF4-FFF2-40B4-BE49-F238E27FC236}">
                <a16:creationId xmlns:a16="http://schemas.microsoft.com/office/drawing/2014/main" id="{D51AED92-B4D2-4C64-B2D0-EFDEE4F350D0}"/>
              </a:ext>
            </a:extLst>
          </p:cNvPr>
          <p:cNvSpPr/>
          <p:nvPr/>
        </p:nvSpPr>
        <p:spPr>
          <a:xfrm>
            <a:off x="2852503" y="4544152"/>
            <a:ext cx="833089" cy="278073"/>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1922015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BC66708-01E4-4B48-9A86-D047EB2A103B}"/>
              </a:ext>
            </a:extLst>
          </p:cNvPr>
          <p:cNvSpPr/>
          <p:nvPr/>
        </p:nvSpPr>
        <p:spPr>
          <a:xfrm>
            <a:off x="6955971" y="6204857"/>
            <a:ext cx="2079172" cy="49593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F057612E-9030-40E1-BACA-F08B8E715781}"/>
              </a:ext>
            </a:extLst>
          </p:cNvPr>
          <p:cNvSpPr>
            <a:spLocks noGrp="1"/>
          </p:cNvSpPr>
          <p:nvPr>
            <p:ph type="title"/>
          </p:nvPr>
        </p:nvSpPr>
        <p:spPr/>
        <p:txBody>
          <a:bodyPr/>
          <a:lstStyle/>
          <a:p>
            <a:r>
              <a:rPr lang="en-CA" dirty="0"/>
              <a:t>EMV exercise</a:t>
            </a:r>
          </a:p>
        </p:txBody>
      </p:sp>
      <p:sp>
        <p:nvSpPr>
          <p:cNvPr id="3" name="Content Placeholder 2">
            <a:extLst>
              <a:ext uri="{FF2B5EF4-FFF2-40B4-BE49-F238E27FC236}">
                <a16:creationId xmlns:a16="http://schemas.microsoft.com/office/drawing/2014/main" id="{544ECE41-8277-438D-96A5-545DD135A11D}"/>
              </a:ext>
            </a:extLst>
          </p:cNvPr>
          <p:cNvSpPr>
            <a:spLocks noGrp="1"/>
          </p:cNvSpPr>
          <p:nvPr>
            <p:ph idx="1"/>
          </p:nvPr>
        </p:nvSpPr>
        <p:spPr>
          <a:xfrm>
            <a:off x="472334" y="1801347"/>
            <a:ext cx="8530151" cy="943598"/>
          </a:xfrm>
        </p:spPr>
        <p:txBody>
          <a:bodyPr>
            <a:normAutofit fontScale="92500" lnSpcReduction="20000"/>
          </a:bodyPr>
          <a:lstStyle/>
          <a:p>
            <a:pPr marL="0" indent="0">
              <a:buNone/>
            </a:pPr>
            <a:r>
              <a:rPr lang="en-US" sz="2400" dirty="0"/>
              <a:t>You are planning the design of new software app.  Your project estimate results in a Work Package estimate of CAD $800,000 and schedule of 448 days.  What would be your estimates?</a:t>
            </a:r>
            <a:endParaRPr lang="en-CA" dirty="0"/>
          </a:p>
        </p:txBody>
      </p:sp>
      <p:graphicFrame>
        <p:nvGraphicFramePr>
          <p:cNvPr id="5" name="Table 4">
            <a:extLst>
              <a:ext uri="{FF2B5EF4-FFF2-40B4-BE49-F238E27FC236}">
                <a16:creationId xmlns:a16="http://schemas.microsoft.com/office/drawing/2014/main" id="{DB6226BF-0FF5-4933-AD0A-3D140A078658}"/>
              </a:ext>
            </a:extLst>
          </p:cNvPr>
          <p:cNvGraphicFramePr>
            <a:graphicFrameLocks noGrp="1"/>
          </p:cNvGraphicFramePr>
          <p:nvPr/>
        </p:nvGraphicFramePr>
        <p:xfrm>
          <a:off x="581192" y="2771839"/>
          <a:ext cx="8316686" cy="1828800"/>
        </p:xfrm>
        <a:graphic>
          <a:graphicData uri="http://schemas.openxmlformats.org/drawingml/2006/table">
            <a:tbl>
              <a:tblPr firstRow="1" bandRow="1">
                <a:tableStyleId>{5C22544A-7EE6-4342-B048-85BDC9FD1C3A}</a:tableStyleId>
              </a:tblPr>
              <a:tblGrid>
                <a:gridCol w="685441">
                  <a:extLst>
                    <a:ext uri="{9D8B030D-6E8A-4147-A177-3AD203B41FA5}">
                      <a16:colId xmlns:a16="http://schemas.microsoft.com/office/drawing/2014/main" val="20000"/>
                    </a:ext>
                  </a:extLst>
                </a:gridCol>
                <a:gridCol w="3054996">
                  <a:extLst>
                    <a:ext uri="{9D8B030D-6E8A-4147-A177-3AD203B41FA5}">
                      <a16:colId xmlns:a16="http://schemas.microsoft.com/office/drawing/2014/main" val="20001"/>
                    </a:ext>
                  </a:extLst>
                </a:gridCol>
                <a:gridCol w="4576249">
                  <a:extLst>
                    <a:ext uri="{9D8B030D-6E8A-4147-A177-3AD203B41FA5}">
                      <a16:colId xmlns:a16="http://schemas.microsoft.com/office/drawing/2014/main" val="20002"/>
                    </a:ext>
                  </a:extLst>
                </a:gridCol>
              </a:tblGrid>
              <a:tr h="352800">
                <a:tc>
                  <a:txBody>
                    <a:bodyPr/>
                    <a:lstStyle/>
                    <a:p>
                      <a:endParaRPr lang="en-US" b="0" dirty="0"/>
                    </a:p>
                  </a:txBody>
                  <a:tcPr>
                    <a:solidFill>
                      <a:schemeClr val="bg1">
                        <a:lumMod val="50000"/>
                      </a:schemeClr>
                    </a:solidFill>
                  </a:tcPr>
                </a:tc>
                <a:tc>
                  <a:txBody>
                    <a:bodyPr/>
                    <a:lstStyle/>
                    <a:p>
                      <a:pPr algn="ctr"/>
                      <a:r>
                        <a:rPr lang="en-US" b="0" dirty="0"/>
                        <a:t>Question</a:t>
                      </a:r>
                    </a:p>
                  </a:txBody>
                  <a:tcPr>
                    <a:solidFill>
                      <a:schemeClr val="bg1">
                        <a:lumMod val="50000"/>
                      </a:schemeClr>
                    </a:solidFill>
                  </a:tcPr>
                </a:tc>
                <a:tc>
                  <a:txBody>
                    <a:bodyPr/>
                    <a:lstStyle/>
                    <a:p>
                      <a:pPr algn="ctr"/>
                      <a:r>
                        <a:rPr lang="en-US" b="0" dirty="0"/>
                        <a:t>Answer for </a:t>
                      </a:r>
                      <a:r>
                        <a:rPr lang="en-US" sz="1600" b="1" dirty="0">
                          <a:solidFill>
                            <a:srgbClr val="FFFF00"/>
                          </a:solidFill>
                        </a:rPr>
                        <a:t>Cost</a:t>
                      </a:r>
                      <a:r>
                        <a:rPr lang="en-US" sz="1600" b="0" dirty="0"/>
                        <a:t> </a:t>
                      </a:r>
                      <a:endParaRPr lang="en-US" sz="1600" b="0" dirty="0">
                        <a:solidFill>
                          <a:srgbClr val="FFFF00"/>
                        </a:solidFill>
                      </a:endParaRPr>
                    </a:p>
                  </a:txBody>
                  <a:tcPr>
                    <a:solidFill>
                      <a:schemeClr val="bg1">
                        <a:lumMod val="50000"/>
                      </a:schemeClr>
                    </a:solidFill>
                  </a:tcPr>
                </a:tc>
                <a:extLst>
                  <a:ext uri="{0D108BD9-81ED-4DB2-BD59-A6C34878D82A}">
                    <a16:rowId xmlns:a16="http://schemas.microsoft.com/office/drawing/2014/main" val="10000"/>
                  </a:ext>
                </a:extLst>
              </a:tr>
              <a:tr h="352800">
                <a:tc>
                  <a:txBody>
                    <a:bodyPr/>
                    <a:lstStyle/>
                    <a:p>
                      <a:pPr algn="ctr"/>
                      <a:r>
                        <a:rPr lang="en-US" dirty="0"/>
                        <a:t>a</a:t>
                      </a:r>
                    </a:p>
                  </a:txBody>
                  <a:tcPr/>
                </a:tc>
                <a:tc>
                  <a:txBody>
                    <a:bodyPr/>
                    <a:lstStyle/>
                    <a:p>
                      <a:pPr algn="ctr"/>
                      <a:r>
                        <a:rPr lang="en-US" dirty="0"/>
                        <a:t>Best case</a:t>
                      </a:r>
                    </a:p>
                  </a:txBody>
                  <a:tcPr/>
                </a:tc>
                <a:tc>
                  <a:txBody>
                    <a:bodyPr/>
                    <a:lstStyle/>
                    <a:p>
                      <a:pPr algn="ctr"/>
                      <a:r>
                        <a:rPr lang="en-US" dirty="0"/>
                        <a:t>800,000-60,000-5,000=$735,000</a:t>
                      </a:r>
                    </a:p>
                  </a:txBody>
                  <a:tcPr/>
                </a:tc>
                <a:extLst>
                  <a:ext uri="{0D108BD9-81ED-4DB2-BD59-A6C34878D82A}">
                    <a16:rowId xmlns:a16="http://schemas.microsoft.com/office/drawing/2014/main" val="10001"/>
                  </a:ext>
                </a:extLst>
              </a:tr>
              <a:tr h="352800">
                <a:tc>
                  <a:txBody>
                    <a:bodyPr/>
                    <a:lstStyle/>
                    <a:p>
                      <a:pPr algn="ctr"/>
                      <a:r>
                        <a:rPr lang="en-US" dirty="0"/>
                        <a:t>b</a:t>
                      </a:r>
                    </a:p>
                  </a:txBody>
                  <a:tcPr/>
                </a:tc>
                <a:tc>
                  <a:txBody>
                    <a:bodyPr/>
                    <a:lstStyle/>
                    <a:p>
                      <a:pPr algn="ctr"/>
                      <a:r>
                        <a:rPr lang="en-US" dirty="0"/>
                        <a:t>Estimate excluding</a:t>
                      </a:r>
                      <a:r>
                        <a:rPr lang="en-US" baseline="0" dirty="0"/>
                        <a:t> risks</a:t>
                      </a:r>
                      <a:endParaRPr lang="en-US" dirty="0"/>
                    </a:p>
                  </a:txBody>
                  <a:tcPr/>
                </a:tc>
                <a:tc>
                  <a:txBody>
                    <a:bodyPr/>
                    <a:lstStyle/>
                    <a:p>
                      <a:pPr algn="ctr"/>
                      <a:r>
                        <a:rPr lang="en-US" dirty="0"/>
                        <a:t>$800,000</a:t>
                      </a:r>
                    </a:p>
                  </a:txBody>
                  <a:tcPr/>
                </a:tc>
                <a:extLst>
                  <a:ext uri="{0D108BD9-81ED-4DB2-BD59-A6C34878D82A}">
                    <a16:rowId xmlns:a16="http://schemas.microsoft.com/office/drawing/2014/main" val="10002"/>
                  </a:ext>
                </a:extLst>
              </a:tr>
              <a:tr h="352800">
                <a:tc>
                  <a:txBody>
                    <a:bodyPr/>
                    <a:lstStyle/>
                    <a:p>
                      <a:pPr algn="ctr"/>
                      <a:r>
                        <a:rPr lang="en-US" dirty="0"/>
                        <a:t>c</a:t>
                      </a:r>
                    </a:p>
                  </a:txBody>
                  <a:tcPr/>
                </a:tc>
                <a:tc>
                  <a:txBody>
                    <a:bodyPr/>
                    <a:lstStyle/>
                    <a:p>
                      <a:pPr algn="ctr"/>
                      <a:r>
                        <a:rPr lang="en-US" dirty="0"/>
                        <a:t>Expected monetary value</a:t>
                      </a:r>
                    </a:p>
                  </a:txBody>
                  <a:tcPr/>
                </a:tc>
                <a:tc>
                  <a:txBody>
                    <a:bodyPr/>
                    <a:lstStyle/>
                    <a:p>
                      <a:pPr algn="ctr"/>
                      <a:r>
                        <a:rPr lang="en-US" dirty="0"/>
                        <a:t>800,000+2,300=$802,300</a:t>
                      </a:r>
                    </a:p>
                  </a:txBody>
                  <a:tcPr/>
                </a:tc>
                <a:extLst>
                  <a:ext uri="{0D108BD9-81ED-4DB2-BD59-A6C34878D82A}">
                    <a16:rowId xmlns:a16="http://schemas.microsoft.com/office/drawing/2014/main" val="10003"/>
                  </a:ext>
                </a:extLst>
              </a:tr>
              <a:tr h="352800">
                <a:tc>
                  <a:txBody>
                    <a:bodyPr/>
                    <a:lstStyle/>
                    <a:p>
                      <a:pPr algn="ctr"/>
                      <a:r>
                        <a:rPr lang="en-US" dirty="0"/>
                        <a:t>d</a:t>
                      </a:r>
                    </a:p>
                  </a:txBody>
                  <a:tcPr/>
                </a:tc>
                <a:tc>
                  <a:txBody>
                    <a:bodyPr/>
                    <a:lstStyle/>
                    <a:p>
                      <a:pPr algn="ctr"/>
                      <a:r>
                        <a:rPr lang="en-US" dirty="0"/>
                        <a:t>Worst case</a:t>
                      </a:r>
                    </a:p>
                  </a:txBody>
                  <a:tcPr/>
                </a:tc>
                <a:tc>
                  <a:txBody>
                    <a:bodyPr/>
                    <a:lstStyle/>
                    <a:p>
                      <a:pPr algn="ctr"/>
                      <a:r>
                        <a:rPr lang="en-US" dirty="0"/>
                        <a:t>800,000+150,000+6,000+16,000=$972,000</a:t>
                      </a:r>
                    </a:p>
                  </a:txBody>
                  <a:tcPr/>
                </a:tc>
                <a:extLst>
                  <a:ext uri="{0D108BD9-81ED-4DB2-BD59-A6C34878D82A}">
                    <a16:rowId xmlns:a16="http://schemas.microsoft.com/office/drawing/2014/main" val="10004"/>
                  </a:ext>
                </a:extLst>
              </a:tr>
            </a:tbl>
          </a:graphicData>
        </a:graphic>
      </p:graphicFrame>
      <p:graphicFrame>
        <p:nvGraphicFramePr>
          <p:cNvPr id="6" name="Table 5">
            <a:extLst>
              <a:ext uri="{FF2B5EF4-FFF2-40B4-BE49-F238E27FC236}">
                <a16:creationId xmlns:a16="http://schemas.microsoft.com/office/drawing/2014/main" id="{23AEBAF7-BD46-4D30-A774-AD1D8E7A8C2D}"/>
              </a:ext>
            </a:extLst>
          </p:cNvPr>
          <p:cNvGraphicFramePr>
            <a:graphicFrameLocks noGrp="1"/>
          </p:cNvGraphicFramePr>
          <p:nvPr/>
        </p:nvGraphicFramePr>
        <p:xfrm>
          <a:off x="581192" y="4734244"/>
          <a:ext cx="8316687" cy="1828800"/>
        </p:xfrm>
        <a:graphic>
          <a:graphicData uri="http://schemas.openxmlformats.org/drawingml/2006/table">
            <a:tbl>
              <a:tblPr firstRow="1" bandRow="1">
                <a:tableStyleId>{5C22544A-7EE6-4342-B048-85BDC9FD1C3A}</a:tableStyleId>
              </a:tblPr>
              <a:tblGrid>
                <a:gridCol w="662593">
                  <a:extLst>
                    <a:ext uri="{9D8B030D-6E8A-4147-A177-3AD203B41FA5}">
                      <a16:colId xmlns:a16="http://schemas.microsoft.com/office/drawing/2014/main" val="20000"/>
                    </a:ext>
                  </a:extLst>
                </a:gridCol>
                <a:gridCol w="3066958">
                  <a:extLst>
                    <a:ext uri="{9D8B030D-6E8A-4147-A177-3AD203B41FA5}">
                      <a16:colId xmlns:a16="http://schemas.microsoft.com/office/drawing/2014/main" val="20001"/>
                    </a:ext>
                  </a:extLst>
                </a:gridCol>
                <a:gridCol w="4587136">
                  <a:extLst>
                    <a:ext uri="{9D8B030D-6E8A-4147-A177-3AD203B41FA5}">
                      <a16:colId xmlns:a16="http://schemas.microsoft.com/office/drawing/2014/main" val="20002"/>
                    </a:ext>
                  </a:extLst>
                </a:gridCol>
              </a:tblGrid>
              <a:tr h="352800">
                <a:tc>
                  <a:txBody>
                    <a:bodyPr/>
                    <a:lstStyle/>
                    <a:p>
                      <a:endParaRPr lang="en-US" b="0" dirty="0"/>
                    </a:p>
                  </a:txBody>
                  <a:tcPr>
                    <a:solidFill>
                      <a:schemeClr val="bg1">
                        <a:lumMod val="50000"/>
                      </a:schemeClr>
                    </a:solidFill>
                  </a:tcPr>
                </a:tc>
                <a:tc>
                  <a:txBody>
                    <a:bodyPr/>
                    <a:lstStyle/>
                    <a:p>
                      <a:pPr algn="ctr"/>
                      <a:r>
                        <a:rPr lang="en-US" b="0" dirty="0"/>
                        <a:t>Question</a:t>
                      </a:r>
                    </a:p>
                  </a:txBody>
                  <a:tcPr>
                    <a:solidFill>
                      <a:schemeClr val="bg1">
                        <a:lumMod val="50000"/>
                      </a:schemeClr>
                    </a:solidFill>
                  </a:tcPr>
                </a:tc>
                <a:tc>
                  <a:txBody>
                    <a:bodyPr/>
                    <a:lstStyle/>
                    <a:p>
                      <a:pPr algn="ctr"/>
                      <a:r>
                        <a:rPr lang="en-US" b="0" dirty="0"/>
                        <a:t>Answer for </a:t>
                      </a:r>
                      <a:r>
                        <a:rPr lang="en-US" sz="1600" b="1" dirty="0">
                          <a:solidFill>
                            <a:srgbClr val="FFFF00"/>
                          </a:solidFill>
                        </a:rPr>
                        <a:t>Time</a:t>
                      </a:r>
                    </a:p>
                  </a:txBody>
                  <a:tcPr>
                    <a:solidFill>
                      <a:schemeClr val="bg1">
                        <a:lumMod val="50000"/>
                      </a:schemeClr>
                    </a:solidFill>
                  </a:tcPr>
                </a:tc>
                <a:extLst>
                  <a:ext uri="{0D108BD9-81ED-4DB2-BD59-A6C34878D82A}">
                    <a16:rowId xmlns:a16="http://schemas.microsoft.com/office/drawing/2014/main" val="10000"/>
                  </a:ext>
                </a:extLst>
              </a:tr>
              <a:tr h="352800">
                <a:tc>
                  <a:txBody>
                    <a:bodyPr/>
                    <a:lstStyle/>
                    <a:p>
                      <a:pPr algn="ctr"/>
                      <a:r>
                        <a:rPr lang="en-US" dirty="0"/>
                        <a:t>a</a:t>
                      </a:r>
                    </a:p>
                  </a:txBody>
                  <a:tcPr/>
                </a:tc>
                <a:tc>
                  <a:txBody>
                    <a:bodyPr/>
                    <a:lstStyle/>
                    <a:p>
                      <a:pPr algn="ctr"/>
                      <a:r>
                        <a:rPr lang="en-US" dirty="0"/>
                        <a:t>Best case</a:t>
                      </a:r>
                    </a:p>
                  </a:txBody>
                  <a:tcPr/>
                </a:tc>
                <a:tc>
                  <a:txBody>
                    <a:bodyPr/>
                    <a:lstStyle/>
                    <a:p>
                      <a:pPr algn="ctr"/>
                      <a:r>
                        <a:rPr lang="en-US" dirty="0"/>
                        <a:t>448-56-14=378d</a:t>
                      </a:r>
                    </a:p>
                  </a:txBody>
                  <a:tcPr/>
                </a:tc>
                <a:extLst>
                  <a:ext uri="{0D108BD9-81ED-4DB2-BD59-A6C34878D82A}">
                    <a16:rowId xmlns:a16="http://schemas.microsoft.com/office/drawing/2014/main" val="10001"/>
                  </a:ext>
                </a:extLst>
              </a:tr>
              <a:tr h="352800">
                <a:tc>
                  <a:txBody>
                    <a:bodyPr/>
                    <a:lstStyle/>
                    <a:p>
                      <a:pPr algn="ctr"/>
                      <a:r>
                        <a:rPr lang="en-US" dirty="0"/>
                        <a:t>b</a:t>
                      </a:r>
                    </a:p>
                  </a:txBody>
                  <a:tcPr/>
                </a:tc>
                <a:tc>
                  <a:txBody>
                    <a:bodyPr/>
                    <a:lstStyle/>
                    <a:p>
                      <a:pPr algn="ctr"/>
                      <a:r>
                        <a:rPr lang="en-US" dirty="0"/>
                        <a:t>Estimate excluding</a:t>
                      </a:r>
                      <a:r>
                        <a:rPr lang="en-US" baseline="0" dirty="0"/>
                        <a:t> risks</a:t>
                      </a:r>
                      <a:endParaRPr lang="en-US" dirty="0"/>
                    </a:p>
                  </a:txBody>
                  <a:tcPr/>
                </a:tc>
                <a:tc>
                  <a:txBody>
                    <a:bodyPr/>
                    <a:lstStyle/>
                    <a:p>
                      <a:pPr algn="ctr"/>
                      <a:r>
                        <a:rPr lang="en-US" dirty="0"/>
                        <a:t>448d</a:t>
                      </a:r>
                    </a:p>
                  </a:txBody>
                  <a:tcPr/>
                </a:tc>
                <a:extLst>
                  <a:ext uri="{0D108BD9-81ED-4DB2-BD59-A6C34878D82A}">
                    <a16:rowId xmlns:a16="http://schemas.microsoft.com/office/drawing/2014/main" val="10002"/>
                  </a:ext>
                </a:extLst>
              </a:tr>
              <a:tr h="352800">
                <a:tc>
                  <a:txBody>
                    <a:bodyPr/>
                    <a:lstStyle/>
                    <a:p>
                      <a:pPr algn="ctr"/>
                      <a:r>
                        <a:rPr lang="en-US" dirty="0"/>
                        <a:t>c</a:t>
                      </a:r>
                    </a:p>
                  </a:txBody>
                  <a:tcPr/>
                </a:tc>
                <a:tc>
                  <a:txBody>
                    <a:bodyPr/>
                    <a:lstStyle/>
                    <a:p>
                      <a:pPr algn="ctr"/>
                      <a:r>
                        <a:rPr lang="en-US" dirty="0"/>
                        <a:t>Expected monetary value</a:t>
                      </a:r>
                    </a:p>
                  </a:txBody>
                  <a:tcPr/>
                </a:tc>
                <a:tc>
                  <a:txBody>
                    <a:bodyPr/>
                    <a:lstStyle/>
                    <a:p>
                      <a:pPr algn="ctr"/>
                      <a:r>
                        <a:rPr lang="en-US" dirty="0"/>
                        <a:t>448+16.8=464.8d</a:t>
                      </a:r>
                    </a:p>
                  </a:txBody>
                  <a:tcPr/>
                </a:tc>
                <a:extLst>
                  <a:ext uri="{0D108BD9-81ED-4DB2-BD59-A6C34878D82A}">
                    <a16:rowId xmlns:a16="http://schemas.microsoft.com/office/drawing/2014/main" val="10003"/>
                  </a:ext>
                </a:extLst>
              </a:tr>
              <a:tr h="352800">
                <a:tc>
                  <a:txBody>
                    <a:bodyPr/>
                    <a:lstStyle/>
                    <a:p>
                      <a:pPr algn="ctr"/>
                      <a:r>
                        <a:rPr lang="en-US" dirty="0"/>
                        <a:t>d</a:t>
                      </a:r>
                    </a:p>
                  </a:txBody>
                  <a:tcPr/>
                </a:tc>
                <a:tc>
                  <a:txBody>
                    <a:bodyPr/>
                    <a:lstStyle/>
                    <a:p>
                      <a:pPr algn="ctr"/>
                      <a:r>
                        <a:rPr lang="en-US" dirty="0"/>
                        <a:t>Worst case</a:t>
                      </a:r>
                    </a:p>
                  </a:txBody>
                  <a:tcPr/>
                </a:tc>
                <a:tc>
                  <a:txBody>
                    <a:bodyPr/>
                    <a:lstStyle/>
                    <a:p>
                      <a:pPr algn="ctr"/>
                      <a:r>
                        <a:rPr lang="en-US" dirty="0"/>
                        <a:t>448+28+40+42=558d</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722591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BC66708-01E4-4B48-9A86-D047EB2A103B}"/>
              </a:ext>
            </a:extLst>
          </p:cNvPr>
          <p:cNvSpPr/>
          <p:nvPr/>
        </p:nvSpPr>
        <p:spPr>
          <a:xfrm>
            <a:off x="6955971" y="6204857"/>
            <a:ext cx="2079172" cy="49593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F057612E-9030-40E1-BACA-F08B8E715781}"/>
              </a:ext>
            </a:extLst>
          </p:cNvPr>
          <p:cNvSpPr>
            <a:spLocks noGrp="1"/>
          </p:cNvSpPr>
          <p:nvPr>
            <p:ph type="title"/>
          </p:nvPr>
        </p:nvSpPr>
        <p:spPr/>
        <p:txBody>
          <a:bodyPr/>
          <a:lstStyle/>
          <a:p>
            <a:r>
              <a:rPr lang="en-CA" dirty="0"/>
              <a:t>EMV exercise</a:t>
            </a:r>
          </a:p>
        </p:txBody>
      </p:sp>
      <p:sp>
        <p:nvSpPr>
          <p:cNvPr id="3" name="Content Placeholder 2">
            <a:extLst>
              <a:ext uri="{FF2B5EF4-FFF2-40B4-BE49-F238E27FC236}">
                <a16:creationId xmlns:a16="http://schemas.microsoft.com/office/drawing/2014/main" id="{544ECE41-8277-438D-96A5-545DD135A11D}"/>
              </a:ext>
            </a:extLst>
          </p:cNvPr>
          <p:cNvSpPr>
            <a:spLocks noGrp="1"/>
          </p:cNvSpPr>
          <p:nvPr>
            <p:ph idx="1"/>
          </p:nvPr>
        </p:nvSpPr>
        <p:spPr>
          <a:xfrm>
            <a:off x="437757" y="1733503"/>
            <a:ext cx="8530151" cy="837219"/>
          </a:xfrm>
        </p:spPr>
        <p:txBody>
          <a:bodyPr>
            <a:normAutofit fontScale="92500"/>
          </a:bodyPr>
          <a:lstStyle/>
          <a:p>
            <a:pPr marL="0" indent="0">
              <a:buNone/>
            </a:pPr>
            <a:r>
              <a:rPr lang="en-US" sz="2400" dirty="0"/>
              <a:t>You are planning the design of new software app.  Your project estimate results in a net project cost of CAD $800,000 and schedule of 448 days.</a:t>
            </a:r>
            <a:endParaRPr lang="en-CA" dirty="0"/>
          </a:p>
        </p:txBody>
      </p:sp>
      <p:graphicFrame>
        <p:nvGraphicFramePr>
          <p:cNvPr id="5" name="Table 4">
            <a:extLst>
              <a:ext uri="{FF2B5EF4-FFF2-40B4-BE49-F238E27FC236}">
                <a16:creationId xmlns:a16="http://schemas.microsoft.com/office/drawing/2014/main" id="{DB6226BF-0FF5-4933-AD0A-3D140A078658}"/>
              </a:ext>
            </a:extLst>
          </p:cNvPr>
          <p:cNvGraphicFramePr>
            <a:graphicFrameLocks noGrp="1"/>
          </p:cNvGraphicFramePr>
          <p:nvPr/>
        </p:nvGraphicFramePr>
        <p:xfrm>
          <a:off x="146860" y="2772901"/>
          <a:ext cx="4241183" cy="1524000"/>
        </p:xfrm>
        <a:graphic>
          <a:graphicData uri="http://schemas.openxmlformats.org/drawingml/2006/table">
            <a:tbl>
              <a:tblPr firstRow="1" bandRow="1">
                <a:tableStyleId>{5C22544A-7EE6-4342-B048-85BDC9FD1C3A}</a:tableStyleId>
              </a:tblPr>
              <a:tblGrid>
                <a:gridCol w="378357">
                  <a:extLst>
                    <a:ext uri="{9D8B030D-6E8A-4147-A177-3AD203B41FA5}">
                      <a16:colId xmlns:a16="http://schemas.microsoft.com/office/drawing/2014/main" val="20000"/>
                    </a:ext>
                  </a:extLst>
                </a:gridCol>
                <a:gridCol w="2083512">
                  <a:extLst>
                    <a:ext uri="{9D8B030D-6E8A-4147-A177-3AD203B41FA5}">
                      <a16:colId xmlns:a16="http://schemas.microsoft.com/office/drawing/2014/main" val="20001"/>
                    </a:ext>
                  </a:extLst>
                </a:gridCol>
                <a:gridCol w="1779314">
                  <a:extLst>
                    <a:ext uri="{9D8B030D-6E8A-4147-A177-3AD203B41FA5}">
                      <a16:colId xmlns:a16="http://schemas.microsoft.com/office/drawing/2014/main" val="20002"/>
                    </a:ext>
                  </a:extLst>
                </a:gridCol>
              </a:tblGrid>
              <a:tr h="297663">
                <a:tc>
                  <a:txBody>
                    <a:bodyPr/>
                    <a:lstStyle/>
                    <a:p>
                      <a:endParaRPr lang="en-US" sz="1400" b="0" dirty="0"/>
                    </a:p>
                  </a:txBody>
                  <a:tcPr>
                    <a:solidFill>
                      <a:schemeClr val="bg1">
                        <a:lumMod val="50000"/>
                      </a:schemeClr>
                    </a:solidFill>
                  </a:tcPr>
                </a:tc>
                <a:tc>
                  <a:txBody>
                    <a:bodyPr/>
                    <a:lstStyle/>
                    <a:p>
                      <a:pPr algn="ctr"/>
                      <a:r>
                        <a:rPr lang="en-US" sz="1400" b="0" dirty="0"/>
                        <a:t>Question</a:t>
                      </a:r>
                    </a:p>
                  </a:txBody>
                  <a:tcPr>
                    <a:solidFill>
                      <a:schemeClr val="bg1">
                        <a:lumMod val="50000"/>
                      </a:schemeClr>
                    </a:solidFill>
                  </a:tcPr>
                </a:tc>
                <a:tc>
                  <a:txBody>
                    <a:bodyPr/>
                    <a:lstStyle/>
                    <a:p>
                      <a:pPr algn="ctr"/>
                      <a:r>
                        <a:rPr lang="en-US" sz="1400" b="0" dirty="0"/>
                        <a:t>Answer for </a:t>
                      </a:r>
                      <a:r>
                        <a:rPr lang="en-US" sz="1400" b="1" dirty="0">
                          <a:solidFill>
                            <a:srgbClr val="FFFF00"/>
                          </a:solidFill>
                        </a:rPr>
                        <a:t>Cost</a:t>
                      </a:r>
                      <a:r>
                        <a:rPr lang="en-US" sz="1400" b="0" dirty="0"/>
                        <a:t> </a:t>
                      </a:r>
                      <a:endParaRPr lang="en-US" sz="1400" b="0" dirty="0">
                        <a:solidFill>
                          <a:srgbClr val="FFFF00"/>
                        </a:solidFill>
                      </a:endParaRPr>
                    </a:p>
                  </a:txBody>
                  <a:tcPr>
                    <a:solidFill>
                      <a:schemeClr val="bg1">
                        <a:lumMod val="50000"/>
                      </a:schemeClr>
                    </a:solidFill>
                  </a:tcPr>
                </a:tc>
                <a:extLst>
                  <a:ext uri="{0D108BD9-81ED-4DB2-BD59-A6C34878D82A}">
                    <a16:rowId xmlns:a16="http://schemas.microsoft.com/office/drawing/2014/main" val="10000"/>
                  </a:ext>
                </a:extLst>
              </a:tr>
              <a:tr h="297663">
                <a:tc>
                  <a:txBody>
                    <a:bodyPr/>
                    <a:lstStyle/>
                    <a:p>
                      <a:pPr algn="ctr"/>
                      <a:r>
                        <a:rPr lang="en-US" sz="1400" dirty="0"/>
                        <a:t>a</a:t>
                      </a:r>
                    </a:p>
                  </a:txBody>
                  <a:tcPr/>
                </a:tc>
                <a:tc>
                  <a:txBody>
                    <a:bodyPr/>
                    <a:lstStyle/>
                    <a:p>
                      <a:pPr algn="ctr"/>
                      <a:r>
                        <a:rPr lang="en-US" sz="1400" dirty="0"/>
                        <a:t>Best case</a:t>
                      </a:r>
                    </a:p>
                  </a:txBody>
                  <a:tcPr/>
                </a:tc>
                <a:tc>
                  <a:txBody>
                    <a:bodyPr/>
                    <a:lstStyle/>
                    <a:p>
                      <a:pPr algn="ctr"/>
                      <a:r>
                        <a:rPr lang="en-US" sz="1400" dirty="0"/>
                        <a:t>$735,000</a:t>
                      </a:r>
                    </a:p>
                  </a:txBody>
                  <a:tcPr/>
                </a:tc>
                <a:extLst>
                  <a:ext uri="{0D108BD9-81ED-4DB2-BD59-A6C34878D82A}">
                    <a16:rowId xmlns:a16="http://schemas.microsoft.com/office/drawing/2014/main" val="10001"/>
                  </a:ext>
                </a:extLst>
              </a:tr>
              <a:tr h="297663">
                <a:tc>
                  <a:txBody>
                    <a:bodyPr/>
                    <a:lstStyle/>
                    <a:p>
                      <a:pPr algn="ctr"/>
                      <a:r>
                        <a:rPr lang="en-US" sz="1400" dirty="0"/>
                        <a:t>b</a:t>
                      </a:r>
                    </a:p>
                  </a:txBody>
                  <a:tcPr/>
                </a:tc>
                <a:tc>
                  <a:txBody>
                    <a:bodyPr/>
                    <a:lstStyle/>
                    <a:p>
                      <a:pPr algn="ctr"/>
                      <a:r>
                        <a:rPr lang="en-US" sz="1400" dirty="0"/>
                        <a:t>Estimate excluding risks</a:t>
                      </a:r>
                    </a:p>
                  </a:txBody>
                  <a:tcPr/>
                </a:tc>
                <a:tc>
                  <a:txBody>
                    <a:bodyPr/>
                    <a:lstStyle/>
                    <a:p>
                      <a:pPr algn="ctr"/>
                      <a:r>
                        <a:rPr lang="en-US" sz="1400" dirty="0"/>
                        <a:t>$800,000</a:t>
                      </a:r>
                    </a:p>
                  </a:txBody>
                  <a:tcPr/>
                </a:tc>
                <a:extLst>
                  <a:ext uri="{0D108BD9-81ED-4DB2-BD59-A6C34878D82A}">
                    <a16:rowId xmlns:a16="http://schemas.microsoft.com/office/drawing/2014/main" val="10002"/>
                  </a:ext>
                </a:extLst>
              </a:tr>
              <a:tr h="297663">
                <a:tc>
                  <a:txBody>
                    <a:bodyPr/>
                    <a:lstStyle/>
                    <a:p>
                      <a:pPr algn="ctr"/>
                      <a:r>
                        <a:rPr lang="en-US" sz="1400" dirty="0"/>
                        <a:t>c</a:t>
                      </a:r>
                    </a:p>
                  </a:txBody>
                  <a:tcPr/>
                </a:tc>
                <a:tc>
                  <a:txBody>
                    <a:bodyPr/>
                    <a:lstStyle/>
                    <a:p>
                      <a:pPr algn="ctr"/>
                      <a:r>
                        <a:rPr lang="en-US" sz="1400" dirty="0"/>
                        <a:t>EMV</a:t>
                      </a:r>
                    </a:p>
                  </a:txBody>
                  <a:tcPr/>
                </a:tc>
                <a:tc>
                  <a:txBody>
                    <a:bodyPr/>
                    <a:lstStyle/>
                    <a:p>
                      <a:pPr algn="ctr"/>
                      <a:r>
                        <a:rPr lang="en-US" sz="1400" dirty="0"/>
                        <a:t>$802,3000</a:t>
                      </a:r>
                    </a:p>
                  </a:txBody>
                  <a:tcPr/>
                </a:tc>
                <a:extLst>
                  <a:ext uri="{0D108BD9-81ED-4DB2-BD59-A6C34878D82A}">
                    <a16:rowId xmlns:a16="http://schemas.microsoft.com/office/drawing/2014/main" val="10003"/>
                  </a:ext>
                </a:extLst>
              </a:tr>
              <a:tr h="297663">
                <a:tc>
                  <a:txBody>
                    <a:bodyPr/>
                    <a:lstStyle/>
                    <a:p>
                      <a:pPr algn="ctr"/>
                      <a:r>
                        <a:rPr lang="en-US" sz="1400" dirty="0"/>
                        <a:t>d</a:t>
                      </a:r>
                    </a:p>
                  </a:txBody>
                  <a:tcPr/>
                </a:tc>
                <a:tc>
                  <a:txBody>
                    <a:bodyPr/>
                    <a:lstStyle/>
                    <a:p>
                      <a:pPr algn="ctr"/>
                      <a:r>
                        <a:rPr lang="en-US" sz="1400" dirty="0"/>
                        <a:t>Worst case</a:t>
                      </a:r>
                    </a:p>
                  </a:txBody>
                  <a:tcPr/>
                </a:tc>
                <a:tc>
                  <a:txBody>
                    <a:bodyPr/>
                    <a:lstStyle/>
                    <a:p>
                      <a:pPr algn="ctr"/>
                      <a:r>
                        <a:rPr lang="en-US" sz="1400" dirty="0"/>
                        <a:t>$972,000</a:t>
                      </a:r>
                    </a:p>
                  </a:txBody>
                  <a:tcPr/>
                </a:tc>
                <a:extLst>
                  <a:ext uri="{0D108BD9-81ED-4DB2-BD59-A6C34878D82A}">
                    <a16:rowId xmlns:a16="http://schemas.microsoft.com/office/drawing/2014/main" val="10004"/>
                  </a:ext>
                </a:extLst>
              </a:tr>
            </a:tbl>
          </a:graphicData>
        </a:graphic>
      </p:graphicFrame>
      <p:graphicFrame>
        <p:nvGraphicFramePr>
          <p:cNvPr id="6" name="Table 5">
            <a:extLst>
              <a:ext uri="{FF2B5EF4-FFF2-40B4-BE49-F238E27FC236}">
                <a16:creationId xmlns:a16="http://schemas.microsoft.com/office/drawing/2014/main" id="{23AEBAF7-BD46-4D30-A774-AD1D8E7A8C2D}"/>
              </a:ext>
            </a:extLst>
          </p:cNvPr>
          <p:cNvGraphicFramePr>
            <a:graphicFrameLocks noGrp="1"/>
          </p:cNvGraphicFramePr>
          <p:nvPr/>
        </p:nvGraphicFramePr>
        <p:xfrm>
          <a:off x="146860" y="4327010"/>
          <a:ext cx="4241182" cy="1524000"/>
        </p:xfrm>
        <a:graphic>
          <a:graphicData uri="http://schemas.openxmlformats.org/drawingml/2006/table">
            <a:tbl>
              <a:tblPr firstRow="1" bandRow="1">
                <a:tableStyleId>{5C22544A-7EE6-4342-B048-85BDC9FD1C3A}</a:tableStyleId>
              </a:tblPr>
              <a:tblGrid>
                <a:gridCol w="378375">
                  <a:extLst>
                    <a:ext uri="{9D8B030D-6E8A-4147-A177-3AD203B41FA5}">
                      <a16:colId xmlns:a16="http://schemas.microsoft.com/office/drawing/2014/main" val="20000"/>
                    </a:ext>
                  </a:extLst>
                </a:gridCol>
                <a:gridCol w="2083494">
                  <a:extLst>
                    <a:ext uri="{9D8B030D-6E8A-4147-A177-3AD203B41FA5}">
                      <a16:colId xmlns:a16="http://schemas.microsoft.com/office/drawing/2014/main" val="20001"/>
                    </a:ext>
                  </a:extLst>
                </a:gridCol>
                <a:gridCol w="1779313">
                  <a:extLst>
                    <a:ext uri="{9D8B030D-6E8A-4147-A177-3AD203B41FA5}">
                      <a16:colId xmlns:a16="http://schemas.microsoft.com/office/drawing/2014/main" val="20002"/>
                    </a:ext>
                  </a:extLst>
                </a:gridCol>
              </a:tblGrid>
              <a:tr h="268765">
                <a:tc>
                  <a:txBody>
                    <a:bodyPr/>
                    <a:lstStyle/>
                    <a:p>
                      <a:endParaRPr lang="en-US" sz="1400" b="0" dirty="0"/>
                    </a:p>
                  </a:txBody>
                  <a:tcPr>
                    <a:solidFill>
                      <a:schemeClr val="bg1">
                        <a:lumMod val="50000"/>
                      </a:schemeClr>
                    </a:solidFill>
                  </a:tcPr>
                </a:tc>
                <a:tc>
                  <a:txBody>
                    <a:bodyPr/>
                    <a:lstStyle/>
                    <a:p>
                      <a:pPr algn="ctr"/>
                      <a:r>
                        <a:rPr lang="en-US" sz="1400" b="0" dirty="0"/>
                        <a:t>Question</a:t>
                      </a:r>
                    </a:p>
                  </a:txBody>
                  <a:tcPr>
                    <a:solidFill>
                      <a:schemeClr val="bg1">
                        <a:lumMod val="50000"/>
                      </a:schemeClr>
                    </a:solidFill>
                  </a:tcPr>
                </a:tc>
                <a:tc>
                  <a:txBody>
                    <a:bodyPr/>
                    <a:lstStyle/>
                    <a:p>
                      <a:pPr algn="ctr"/>
                      <a:r>
                        <a:rPr lang="en-US" sz="1400" b="0" dirty="0"/>
                        <a:t>Answer for </a:t>
                      </a:r>
                      <a:r>
                        <a:rPr lang="en-US" sz="1400" b="1" dirty="0">
                          <a:solidFill>
                            <a:srgbClr val="FFFF00"/>
                          </a:solidFill>
                        </a:rPr>
                        <a:t>Time</a:t>
                      </a:r>
                    </a:p>
                  </a:txBody>
                  <a:tcPr>
                    <a:solidFill>
                      <a:schemeClr val="bg1">
                        <a:lumMod val="50000"/>
                      </a:schemeClr>
                    </a:solidFill>
                  </a:tcPr>
                </a:tc>
                <a:extLst>
                  <a:ext uri="{0D108BD9-81ED-4DB2-BD59-A6C34878D82A}">
                    <a16:rowId xmlns:a16="http://schemas.microsoft.com/office/drawing/2014/main" val="10000"/>
                  </a:ext>
                </a:extLst>
              </a:tr>
              <a:tr h="268765">
                <a:tc>
                  <a:txBody>
                    <a:bodyPr/>
                    <a:lstStyle/>
                    <a:p>
                      <a:pPr algn="ctr"/>
                      <a:r>
                        <a:rPr lang="en-US" sz="1400" dirty="0"/>
                        <a:t>a</a:t>
                      </a:r>
                    </a:p>
                  </a:txBody>
                  <a:tcPr/>
                </a:tc>
                <a:tc>
                  <a:txBody>
                    <a:bodyPr/>
                    <a:lstStyle/>
                    <a:p>
                      <a:pPr algn="ctr"/>
                      <a:r>
                        <a:rPr lang="en-US" sz="1400" dirty="0"/>
                        <a:t>Best case</a:t>
                      </a:r>
                    </a:p>
                  </a:txBody>
                  <a:tcPr/>
                </a:tc>
                <a:tc>
                  <a:txBody>
                    <a:bodyPr/>
                    <a:lstStyle/>
                    <a:p>
                      <a:pPr algn="ctr"/>
                      <a:r>
                        <a:rPr lang="en-US" sz="1400" dirty="0"/>
                        <a:t>378d</a:t>
                      </a:r>
                    </a:p>
                  </a:txBody>
                  <a:tcPr/>
                </a:tc>
                <a:extLst>
                  <a:ext uri="{0D108BD9-81ED-4DB2-BD59-A6C34878D82A}">
                    <a16:rowId xmlns:a16="http://schemas.microsoft.com/office/drawing/2014/main" val="10001"/>
                  </a:ext>
                </a:extLst>
              </a:tr>
              <a:tr h="268765">
                <a:tc>
                  <a:txBody>
                    <a:bodyPr/>
                    <a:lstStyle/>
                    <a:p>
                      <a:pPr algn="ctr"/>
                      <a:r>
                        <a:rPr lang="en-US" sz="1400" dirty="0"/>
                        <a:t>b</a:t>
                      </a:r>
                    </a:p>
                  </a:txBody>
                  <a:tcPr/>
                </a:tc>
                <a:tc>
                  <a:txBody>
                    <a:bodyPr/>
                    <a:lstStyle/>
                    <a:p>
                      <a:pPr algn="ctr"/>
                      <a:r>
                        <a:rPr lang="en-US" sz="1400" dirty="0"/>
                        <a:t>Estimate excluding risks</a:t>
                      </a:r>
                    </a:p>
                  </a:txBody>
                  <a:tcPr/>
                </a:tc>
                <a:tc>
                  <a:txBody>
                    <a:bodyPr/>
                    <a:lstStyle/>
                    <a:p>
                      <a:pPr algn="ctr"/>
                      <a:r>
                        <a:rPr lang="en-US" sz="1400" dirty="0"/>
                        <a:t>448d</a:t>
                      </a:r>
                    </a:p>
                  </a:txBody>
                  <a:tcPr/>
                </a:tc>
                <a:extLst>
                  <a:ext uri="{0D108BD9-81ED-4DB2-BD59-A6C34878D82A}">
                    <a16:rowId xmlns:a16="http://schemas.microsoft.com/office/drawing/2014/main" val="10002"/>
                  </a:ext>
                </a:extLst>
              </a:tr>
              <a:tr h="268765">
                <a:tc>
                  <a:txBody>
                    <a:bodyPr/>
                    <a:lstStyle/>
                    <a:p>
                      <a:pPr algn="ctr"/>
                      <a:r>
                        <a:rPr lang="en-US" sz="1400" dirty="0"/>
                        <a:t>c</a:t>
                      </a:r>
                    </a:p>
                  </a:txBody>
                  <a:tcPr/>
                </a:tc>
                <a:tc>
                  <a:txBody>
                    <a:bodyPr/>
                    <a:lstStyle/>
                    <a:p>
                      <a:pPr algn="ctr"/>
                      <a:r>
                        <a:rPr lang="en-US" sz="1400" dirty="0"/>
                        <a:t>EMV</a:t>
                      </a:r>
                    </a:p>
                  </a:txBody>
                  <a:tcPr/>
                </a:tc>
                <a:tc>
                  <a:txBody>
                    <a:bodyPr/>
                    <a:lstStyle/>
                    <a:p>
                      <a:pPr algn="ctr"/>
                      <a:r>
                        <a:rPr lang="en-US" sz="1400" dirty="0"/>
                        <a:t>464.8d</a:t>
                      </a:r>
                    </a:p>
                  </a:txBody>
                  <a:tcPr/>
                </a:tc>
                <a:extLst>
                  <a:ext uri="{0D108BD9-81ED-4DB2-BD59-A6C34878D82A}">
                    <a16:rowId xmlns:a16="http://schemas.microsoft.com/office/drawing/2014/main" val="10003"/>
                  </a:ext>
                </a:extLst>
              </a:tr>
              <a:tr h="268765">
                <a:tc>
                  <a:txBody>
                    <a:bodyPr/>
                    <a:lstStyle/>
                    <a:p>
                      <a:pPr algn="ctr"/>
                      <a:r>
                        <a:rPr lang="en-US" sz="1400" dirty="0"/>
                        <a:t>d</a:t>
                      </a:r>
                    </a:p>
                  </a:txBody>
                  <a:tcPr/>
                </a:tc>
                <a:tc>
                  <a:txBody>
                    <a:bodyPr/>
                    <a:lstStyle/>
                    <a:p>
                      <a:pPr algn="ctr"/>
                      <a:r>
                        <a:rPr lang="en-US" sz="1400" dirty="0"/>
                        <a:t>Worst case</a:t>
                      </a:r>
                    </a:p>
                  </a:txBody>
                  <a:tcPr/>
                </a:tc>
                <a:tc>
                  <a:txBody>
                    <a:bodyPr/>
                    <a:lstStyle/>
                    <a:p>
                      <a:pPr algn="ctr"/>
                      <a:r>
                        <a:rPr lang="en-US" sz="1400" dirty="0"/>
                        <a:t>558d</a:t>
                      </a:r>
                    </a:p>
                  </a:txBody>
                  <a:tcPr/>
                </a:tc>
                <a:extLst>
                  <a:ext uri="{0D108BD9-81ED-4DB2-BD59-A6C34878D82A}">
                    <a16:rowId xmlns:a16="http://schemas.microsoft.com/office/drawing/2014/main" val="10004"/>
                  </a:ext>
                </a:extLst>
              </a:tr>
            </a:tbl>
          </a:graphicData>
        </a:graphic>
      </p:graphicFrame>
      <p:sp>
        <p:nvSpPr>
          <p:cNvPr id="4" name="Rectangle 3">
            <a:extLst>
              <a:ext uri="{FF2B5EF4-FFF2-40B4-BE49-F238E27FC236}">
                <a16:creationId xmlns:a16="http://schemas.microsoft.com/office/drawing/2014/main" id="{2A4EAC40-BD06-4DFE-8B77-8567C38D021B}"/>
              </a:ext>
            </a:extLst>
          </p:cNvPr>
          <p:cNvSpPr/>
          <p:nvPr/>
        </p:nvSpPr>
        <p:spPr>
          <a:xfrm>
            <a:off x="4388042" y="2496502"/>
            <a:ext cx="4647101" cy="3785652"/>
          </a:xfrm>
          <a:prstGeom prst="rect">
            <a:avLst/>
          </a:prstGeom>
        </p:spPr>
        <p:txBody>
          <a:bodyPr wrap="square">
            <a:spAutoFit/>
          </a:bodyPr>
          <a:lstStyle/>
          <a:p>
            <a:r>
              <a:rPr lang="en-US" sz="1600" dirty="0"/>
              <a:t>Interpretation:</a:t>
            </a:r>
          </a:p>
          <a:p>
            <a:pPr marL="285750" indent="-285750">
              <a:buFont typeface="Arial" panose="020B0604020202020204" pitchFamily="34" charset="0"/>
              <a:buChar char="•"/>
            </a:pPr>
            <a:r>
              <a:rPr lang="en-US" sz="1600" dirty="0"/>
              <a:t>Without analyzing risks, a person could say that the project budget should be $800,000 and take 448 days.  </a:t>
            </a:r>
          </a:p>
          <a:p>
            <a:pPr marL="285750" indent="-285750">
              <a:buFont typeface="Arial" panose="020B0604020202020204" pitchFamily="34" charset="0"/>
              <a:buChar char="•"/>
            </a:pPr>
            <a:r>
              <a:rPr lang="en-US" sz="1600" dirty="0"/>
              <a:t>Taking the uncertainties into account the project cost could range from $735,000 and 378 days to $972,000 and 558 days.  </a:t>
            </a:r>
          </a:p>
          <a:p>
            <a:pPr marL="285750" indent="-285750">
              <a:buFont typeface="Arial" panose="020B0604020202020204" pitchFamily="34" charset="0"/>
              <a:buChar char="•"/>
            </a:pPr>
            <a:r>
              <a:rPr lang="en-US" sz="1600" dirty="0"/>
              <a:t>If no further risk management actions are taken to decrease threats or increase opportunities the project could be re-estimated to cost $802,300 and take 465 days.  </a:t>
            </a:r>
          </a:p>
          <a:p>
            <a:pPr marL="285750" indent="-285750">
              <a:buFont typeface="Arial" panose="020B0604020202020204" pitchFamily="34" charset="0"/>
              <a:buChar char="•"/>
            </a:pPr>
            <a:r>
              <a:rPr lang="en-US" sz="1600" dirty="0"/>
              <a:t>If $972,000 and 558 days are beyond the risk tolerances, the Plan Risk Responses process should be done to reduce or eliminate some threats impacting costs and time.  </a:t>
            </a:r>
          </a:p>
        </p:txBody>
      </p:sp>
    </p:spTree>
    <p:extLst>
      <p:ext uri="{BB962C8B-B14F-4D97-AF65-F5344CB8AC3E}">
        <p14:creationId xmlns:p14="http://schemas.microsoft.com/office/powerpoint/2010/main" val="17477224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AC0CB-11AD-44C8-912B-EA5EA0CD20CA}"/>
              </a:ext>
            </a:extLst>
          </p:cNvPr>
          <p:cNvSpPr>
            <a:spLocks noGrp="1"/>
          </p:cNvSpPr>
          <p:nvPr>
            <p:ph type="title"/>
          </p:nvPr>
        </p:nvSpPr>
        <p:spPr/>
        <p:txBody>
          <a:bodyPr/>
          <a:lstStyle/>
          <a:p>
            <a:r>
              <a:rPr lang="en-CA" dirty="0"/>
              <a:t>Kilimanjaro expedition</a:t>
            </a:r>
            <a:br>
              <a:rPr lang="en-CA" dirty="0"/>
            </a:br>
            <a:r>
              <a:rPr lang="en-CA" dirty="0"/>
              <a:t>quantitative risk analysis</a:t>
            </a:r>
          </a:p>
        </p:txBody>
      </p:sp>
      <p:sp>
        <p:nvSpPr>
          <p:cNvPr id="3" name="Content Placeholder 2">
            <a:extLst>
              <a:ext uri="{FF2B5EF4-FFF2-40B4-BE49-F238E27FC236}">
                <a16:creationId xmlns:a16="http://schemas.microsoft.com/office/drawing/2014/main" id="{FA9374C0-63DD-4B1D-B1C3-00DBA884B838}"/>
              </a:ext>
            </a:extLst>
          </p:cNvPr>
          <p:cNvSpPr>
            <a:spLocks noGrp="1"/>
          </p:cNvSpPr>
          <p:nvPr>
            <p:ph idx="1"/>
          </p:nvPr>
        </p:nvSpPr>
        <p:spPr/>
        <p:txBody>
          <a:bodyPr/>
          <a:lstStyle/>
          <a:p>
            <a:r>
              <a:rPr lang="en-US" dirty="0"/>
              <a:t>Use the subset of a risk register template provided.</a:t>
            </a:r>
          </a:p>
          <a:p>
            <a:r>
              <a:rPr lang="en-US" dirty="0"/>
              <a:t>Do Quantitative Risk Analysis for the Kilimanjaro Expedition for risks that were identified to move forward in the Qualitative Risk Analysis stage. </a:t>
            </a:r>
          </a:p>
          <a:p>
            <a:r>
              <a:rPr lang="en-US" dirty="0"/>
              <a:t>Students to work in pairs or as individuals, and perform quantitative analysis on one risk. </a:t>
            </a:r>
          </a:p>
          <a:p>
            <a:r>
              <a:rPr lang="en-US" dirty="0"/>
              <a:t>Which risks needs Risk Response Planning?</a:t>
            </a:r>
          </a:p>
          <a:p>
            <a:r>
              <a:rPr lang="en-US" dirty="0"/>
              <a:t>Use the following slide to gather objective data</a:t>
            </a:r>
          </a:p>
          <a:p>
            <a:endParaRPr lang="en-CA" dirty="0"/>
          </a:p>
        </p:txBody>
      </p:sp>
    </p:spTree>
    <p:extLst>
      <p:ext uri="{BB962C8B-B14F-4D97-AF65-F5344CB8AC3E}">
        <p14:creationId xmlns:p14="http://schemas.microsoft.com/office/powerpoint/2010/main" val="2433453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Qualitative risk analysis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2644" t="9231" r="24200" b="48425"/>
          <a:stretch/>
        </p:blipFill>
        <p:spPr>
          <a:xfrm>
            <a:off x="6179746" y="1786578"/>
            <a:ext cx="2723102" cy="4984453"/>
          </a:xfrm>
          <a:prstGeom prst="rect">
            <a:avLst/>
          </a:prstGeom>
        </p:spPr>
      </p:pic>
      <p:sp>
        <p:nvSpPr>
          <p:cNvPr id="6" name="Content Placeholder 5"/>
          <p:cNvSpPr>
            <a:spLocks noGrp="1"/>
          </p:cNvSpPr>
          <p:nvPr>
            <p:ph idx="1"/>
          </p:nvPr>
        </p:nvSpPr>
        <p:spPr>
          <a:xfrm>
            <a:off x="581193" y="1967442"/>
            <a:ext cx="5467916" cy="4975963"/>
          </a:xfrm>
        </p:spPr>
        <p:txBody>
          <a:bodyPr>
            <a:normAutofit/>
          </a:bodyPr>
          <a:lstStyle/>
          <a:p>
            <a:pPr marL="0" indent="0">
              <a:buNone/>
            </a:pPr>
            <a:r>
              <a:rPr lang="en-CA" dirty="0"/>
              <a:t>Objectives of </a:t>
            </a:r>
            <a:r>
              <a:rPr lang="en-CA" i="1" dirty="0"/>
              <a:t>Perform Risk Qualitative Risk Analysis </a:t>
            </a:r>
            <a:r>
              <a:rPr lang="en-CA" dirty="0"/>
              <a:t>Process</a:t>
            </a:r>
          </a:p>
          <a:p>
            <a:r>
              <a:rPr lang="en-CA" u="sng" dirty="0"/>
              <a:t>Subjectively</a:t>
            </a:r>
            <a:r>
              <a:rPr lang="en-CA" dirty="0"/>
              <a:t> evaluate the probability and impact of each risk</a:t>
            </a:r>
          </a:p>
          <a:p>
            <a:r>
              <a:rPr lang="en-CA" u="sng" dirty="0"/>
              <a:t>Create a shorter list of risks</a:t>
            </a:r>
            <a:r>
              <a:rPr lang="en-CA" dirty="0"/>
              <a:t> by determining the critical risks you will quantify further and/or create a risk response</a:t>
            </a:r>
          </a:p>
          <a:p>
            <a:r>
              <a:rPr lang="en-CA" dirty="0"/>
              <a:t>Make a decision as to </a:t>
            </a:r>
            <a:r>
              <a:rPr lang="en-CA" u="sng" dirty="0"/>
              <a:t>whether to proceed with project</a:t>
            </a:r>
            <a:r>
              <a:rPr lang="en-CA" dirty="0"/>
              <a:t> (no-go/go decision) – in other words, the risk assessment may show that the project should not be taken on</a:t>
            </a:r>
          </a:p>
          <a:p>
            <a:endParaRPr lang="en-CA" dirty="0"/>
          </a:p>
        </p:txBody>
      </p:sp>
    </p:spTree>
    <p:extLst>
      <p:ext uri="{BB962C8B-B14F-4D97-AF65-F5344CB8AC3E}">
        <p14:creationId xmlns:p14="http://schemas.microsoft.com/office/powerpoint/2010/main" val="31609356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7B961-359E-4B68-BF67-ED5E6E718547}"/>
              </a:ext>
            </a:extLst>
          </p:cNvPr>
          <p:cNvSpPr>
            <a:spLocks noGrp="1"/>
          </p:cNvSpPr>
          <p:nvPr>
            <p:ph type="title"/>
          </p:nvPr>
        </p:nvSpPr>
        <p:spPr/>
        <p:txBody>
          <a:bodyPr/>
          <a:lstStyle/>
          <a:p>
            <a:r>
              <a:rPr lang="en-CA" dirty="0"/>
              <a:t>Kilimanjaro expedition</a:t>
            </a:r>
            <a:br>
              <a:rPr lang="en-CA" dirty="0"/>
            </a:br>
            <a:r>
              <a:rPr lang="en-CA" dirty="0"/>
              <a:t>quantitative risk analysis</a:t>
            </a:r>
          </a:p>
        </p:txBody>
      </p:sp>
      <p:sp>
        <p:nvSpPr>
          <p:cNvPr id="4" name="Content Placeholder 1">
            <a:extLst>
              <a:ext uri="{FF2B5EF4-FFF2-40B4-BE49-F238E27FC236}">
                <a16:creationId xmlns:a16="http://schemas.microsoft.com/office/drawing/2014/main" id="{1AB0958C-1844-4E70-A173-419C1D6E5739}"/>
              </a:ext>
            </a:extLst>
          </p:cNvPr>
          <p:cNvSpPr>
            <a:spLocks noGrp="1"/>
          </p:cNvSpPr>
          <p:nvPr>
            <p:ph idx="1"/>
          </p:nvPr>
        </p:nvSpPr>
        <p:spPr>
          <a:xfrm>
            <a:off x="581024" y="1883230"/>
            <a:ext cx="8562975" cy="4267313"/>
          </a:xfrm>
        </p:spPr>
        <p:txBody>
          <a:bodyPr>
            <a:normAutofit fontScale="77500" lnSpcReduction="20000"/>
          </a:bodyPr>
          <a:lstStyle/>
          <a:p>
            <a:r>
              <a:rPr lang="en-US" dirty="0">
                <a:hlinkClick r:id="rId3"/>
              </a:rPr>
              <a:t>http://www.kilimanjaroguides.com/choosing-kilimanjaro-guides-price</a:t>
            </a:r>
            <a:endParaRPr lang="en-US" dirty="0"/>
          </a:p>
          <a:p>
            <a:r>
              <a:rPr lang="en-US" dirty="0"/>
              <a:t>Kilimanjaro park fees $100/day</a:t>
            </a:r>
          </a:p>
          <a:p>
            <a:r>
              <a:rPr lang="en-US" dirty="0"/>
              <a:t>Choose mid priced operator</a:t>
            </a:r>
          </a:p>
          <a:p>
            <a:r>
              <a:rPr lang="en-US" dirty="0"/>
              <a:t>Peak Planet </a:t>
            </a:r>
            <a:r>
              <a:rPr lang="en-US" dirty="0" err="1"/>
              <a:t>Rongai</a:t>
            </a:r>
            <a:r>
              <a:rPr lang="en-US" dirty="0"/>
              <a:t> 6 day - $2150 August 30, 2014. </a:t>
            </a:r>
            <a:r>
              <a:rPr lang="en-US" dirty="0">
                <a:hlinkClick r:id="rId4"/>
              </a:rPr>
              <a:t>http://www.peakplanet.com/dates-prices/group-climbs-2014/</a:t>
            </a:r>
            <a:r>
              <a:rPr lang="en-US" dirty="0"/>
              <a:t> $1675 </a:t>
            </a:r>
            <a:r>
              <a:rPr lang="en-US" dirty="0" err="1"/>
              <a:t>Umbwe</a:t>
            </a:r>
            <a:r>
              <a:rPr lang="en-US" dirty="0"/>
              <a:t> Route: Ultimate </a:t>
            </a:r>
            <a:r>
              <a:rPr lang="en-US" dirty="0" err="1"/>
              <a:t>Kiliminjaro</a:t>
            </a:r>
            <a:r>
              <a:rPr lang="en-US" dirty="0"/>
              <a:t>, $1675 ($280/day) </a:t>
            </a:r>
            <a:r>
              <a:rPr lang="en-US" dirty="0">
                <a:hlinkClick r:id="rId5"/>
              </a:rPr>
              <a:t>http://kilimanjaroexpeditions.com/rates.aspx</a:t>
            </a:r>
            <a:endParaRPr lang="en-US" dirty="0"/>
          </a:p>
          <a:p>
            <a:r>
              <a:rPr lang="en-US" dirty="0"/>
              <a:t>Trekking conditions: </a:t>
            </a:r>
            <a:r>
              <a:rPr lang="en-US" dirty="0">
                <a:hlinkClick r:id="rId6"/>
              </a:rPr>
              <a:t>http://www.peakplanet.com/climb-information/trekking-conditions/</a:t>
            </a:r>
            <a:endParaRPr lang="en-US" dirty="0"/>
          </a:p>
          <a:p>
            <a:r>
              <a:rPr lang="en-US" dirty="0">
                <a:hlinkClick r:id="rId7"/>
              </a:rPr>
              <a:t>http://www.ultimatekilimanjaro.com/preparation.htm#gearlist</a:t>
            </a:r>
            <a:endParaRPr lang="en-US" dirty="0"/>
          </a:p>
          <a:p>
            <a:r>
              <a:rPr lang="en-US" dirty="0"/>
              <a:t>1000 people are evacuated from Kilimanjaro and 10 deaths per year due to altitude sickness out of 35000 </a:t>
            </a:r>
            <a:r>
              <a:rPr lang="en-US" dirty="0">
                <a:hlinkClick r:id="rId8"/>
              </a:rPr>
              <a:t>http://www.ultimatekilimanjaro.com/acclimatization.htm</a:t>
            </a:r>
            <a:endParaRPr lang="en-US" dirty="0"/>
          </a:p>
          <a:p>
            <a:r>
              <a:rPr lang="en-US" dirty="0"/>
              <a:t>Tanzanian Shilling ($1=1,744 </a:t>
            </a:r>
            <a:r>
              <a:rPr lang="en-US" dirty="0" err="1"/>
              <a:t>TSh</a:t>
            </a:r>
            <a:r>
              <a:rPr lang="en-US" dirty="0"/>
              <a:t> 31Jan20)</a:t>
            </a:r>
          </a:p>
          <a:p>
            <a:r>
              <a:rPr lang="en-US" dirty="0"/>
              <a:t>Airline cancellation data </a:t>
            </a:r>
            <a:r>
              <a:rPr lang="en-CA" dirty="0">
                <a:hlinkClick r:id="rId9"/>
              </a:rPr>
              <a:t>https://www.htrends.com/trends-detail-sid-80661.html</a:t>
            </a:r>
            <a:endParaRPr lang="en-CA" dirty="0"/>
          </a:p>
          <a:p>
            <a:r>
              <a:rPr lang="en-US" dirty="0"/>
              <a:t>Cost of cancelling expedition more than 60 days before is $500 per person</a:t>
            </a:r>
          </a:p>
        </p:txBody>
      </p:sp>
      <p:pic>
        <p:nvPicPr>
          <p:cNvPr id="5" name="Picture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54811" y="6066541"/>
            <a:ext cx="999831" cy="707197"/>
          </a:xfrm>
          <a:prstGeom prst="rect">
            <a:avLst/>
          </a:prstGeom>
        </p:spPr>
      </p:pic>
    </p:spTree>
    <p:extLst>
      <p:ext uri="{BB962C8B-B14F-4D97-AF65-F5344CB8AC3E}">
        <p14:creationId xmlns:p14="http://schemas.microsoft.com/office/powerpoint/2010/main" val="6276792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75AE4-6F6E-430D-ACD8-8FA158E44243}"/>
              </a:ext>
            </a:extLst>
          </p:cNvPr>
          <p:cNvSpPr>
            <a:spLocks noGrp="1"/>
          </p:cNvSpPr>
          <p:nvPr>
            <p:ph type="title"/>
          </p:nvPr>
        </p:nvSpPr>
        <p:spPr/>
        <p:txBody>
          <a:bodyPr/>
          <a:lstStyle/>
          <a:p>
            <a:r>
              <a:rPr lang="en-CA" dirty="0"/>
              <a:t>Subset of a risk register</a:t>
            </a:r>
          </a:p>
        </p:txBody>
      </p:sp>
      <p:graphicFrame>
        <p:nvGraphicFramePr>
          <p:cNvPr id="4" name="Table 3">
            <a:extLst>
              <a:ext uri="{FF2B5EF4-FFF2-40B4-BE49-F238E27FC236}">
                <a16:creationId xmlns:a16="http://schemas.microsoft.com/office/drawing/2014/main" id="{BF2C52FD-20B8-4B31-9C8D-EFCAB766DBF8}"/>
              </a:ext>
            </a:extLst>
          </p:cNvPr>
          <p:cNvGraphicFramePr>
            <a:graphicFrameLocks noGrp="1"/>
          </p:cNvGraphicFramePr>
          <p:nvPr/>
        </p:nvGraphicFramePr>
        <p:xfrm>
          <a:off x="251435" y="1870622"/>
          <a:ext cx="8739184" cy="3455561"/>
        </p:xfrm>
        <a:graphic>
          <a:graphicData uri="http://schemas.openxmlformats.org/drawingml/2006/table">
            <a:tbl>
              <a:tblPr/>
              <a:tblGrid>
                <a:gridCol w="2544860">
                  <a:extLst>
                    <a:ext uri="{9D8B030D-6E8A-4147-A177-3AD203B41FA5}">
                      <a16:colId xmlns:a16="http://schemas.microsoft.com/office/drawing/2014/main" val="4046803545"/>
                    </a:ext>
                  </a:extLst>
                </a:gridCol>
                <a:gridCol w="500956">
                  <a:extLst>
                    <a:ext uri="{9D8B030D-6E8A-4147-A177-3AD203B41FA5}">
                      <a16:colId xmlns:a16="http://schemas.microsoft.com/office/drawing/2014/main" val="2837665026"/>
                    </a:ext>
                  </a:extLst>
                </a:gridCol>
                <a:gridCol w="500956">
                  <a:extLst>
                    <a:ext uri="{9D8B030D-6E8A-4147-A177-3AD203B41FA5}">
                      <a16:colId xmlns:a16="http://schemas.microsoft.com/office/drawing/2014/main" val="1477899671"/>
                    </a:ext>
                  </a:extLst>
                </a:gridCol>
                <a:gridCol w="500956">
                  <a:extLst>
                    <a:ext uri="{9D8B030D-6E8A-4147-A177-3AD203B41FA5}">
                      <a16:colId xmlns:a16="http://schemas.microsoft.com/office/drawing/2014/main" val="2762062897"/>
                    </a:ext>
                  </a:extLst>
                </a:gridCol>
                <a:gridCol w="500956">
                  <a:extLst>
                    <a:ext uri="{9D8B030D-6E8A-4147-A177-3AD203B41FA5}">
                      <a16:colId xmlns:a16="http://schemas.microsoft.com/office/drawing/2014/main" val="2497454790"/>
                    </a:ext>
                  </a:extLst>
                </a:gridCol>
                <a:gridCol w="500956">
                  <a:extLst>
                    <a:ext uri="{9D8B030D-6E8A-4147-A177-3AD203B41FA5}">
                      <a16:colId xmlns:a16="http://schemas.microsoft.com/office/drawing/2014/main" val="3574592913"/>
                    </a:ext>
                  </a:extLst>
                </a:gridCol>
                <a:gridCol w="500956">
                  <a:extLst>
                    <a:ext uri="{9D8B030D-6E8A-4147-A177-3AD203B41FA5}">
                      <a16:colId xmlns:a16="http://schemas.microsoft.com/office/drawing/2014/main" val="150501662"/>
                    </a:ext>
                  </a:extLst>
                </a:gridCol>
                <a:gridCol w="500956">
                  <a:extLst>
                    <a:ext uri="{9D8B030D-6E8A-4147-A177-3AD203B41FA5}">
                      <a16:colId xmlns:a16="http://schemas.microsoft.com/office/drawing/2014/main" val="452953147"/>
                    </a:ext>
                  </a:extLst>
                </a:gridCol>
                <a:gridCol w="500956">
                  <a:extLst>
                    <a:ext uri="{9D8B030D-6E8A-4147-A177-3AD203B41FA5}">
                      <a16:colId xmlns:a16="http://schemas.microsoft.com/office/drawing/2014/main" val="4180620469"/>
                    </a:ext>
                  </a:extLst>
                </a:gridCol>
                <a:gridCol w="2186676">
                  <a:extLst>
                    <a:ext uri="{9D8B030D-6E8A-4147-A177-3AD203B41FA5}">
                      <a16:colId xmlns:a16="http://schemas.microsoft.com/office/drawing/2014/main" val="2752109938"/>
                    </a:ext>
                  </a:extLst>
                </a:gridCol>
              </a:tblGrid>
              <a:tr h="362582">
                <a:tc>
                  <a:txBody>
                    <a:bodyPr/>
                    <a:lstStyle/>
                    <a:p>
                      <a:pPr algn="ctr" fontAlgn="b"/>
                      <a:r>
                        <a:rPr lang="en-CA" sz="1000" b="0" i="1" u="none" strike="noStrike" dirty="0">
                          <a:solidFill>
                            <a:srgbClr val="000000"/>
                          </a:solidFill>
                          <a:effectLst/>
                          <a:latin typeface="Calibri" panose="020F0502020204030204" pitchFamily="34" charset="0"/>
                        </a:rPr>
                        <a:t> </a:t>
                      </a:r>
                    </a:p>
                  </a:txBody>
                  <a:tcPr marL="6602" marR="6602" marT="6602"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4">
                  <a:txBody>
                    <a:bodyPr/>
                    <a:lstStyle/>
                    <a:p>
                      <a:pPr algn="ctr" fontAlgn="b"/>
                      <a:r>
                        <a:rPr lang="en-CA" sz="1400" b="1" i="0" u="none" strike="noStrike" dirty="0">
                          <a:solidFill>
                            <a:schemeClr val="bg1"/>
                          </a:solidFill>
                          <a:effectLst/>
                          <a:latin typeface="Calibri" panose="020F0502020204030204" pitchFamily="34" charset="0"/>
                        </a:rPr>
                        <a:t>Quantitative Cost ($)</a:t>
                      </a:r>
                    </a:p>
                  </a:txBody>
                  <a:tcPr marL="6602" marR="6602" marT="66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50000"/>
                      </a:schemeClr>
                    </a:solidFill>
                  </a:tcPr>
                </a:tc>
                <a:tc hMerge="1">
                  <a:txBody>
                    <a:bodyPr/>
                    <a:lstStyle/>
                    <a:p>
                      <a:endParaRPr lang="en-CA"/>
                    </a:p>
                  </a:txBody>
                  <a:tcPr/>
                </a:tc>
                <a:tc hMerge="1">
                  <a:txBody>
                    <a:bodyPr/>
                    <a:lstStyle/>
                    <a:p>
                      <a:endParaRPr lang="en-CA"/>
                    </a:p>
                  </a:txBody>
                  <a:tcPr/>
                </a:tc>
                <a:tc hMerge="1">
                  <a:txBody>
                    <a:bodyPr/>
                    <a:lstStyle/>
                    <a:p>
                      <a:endParaRPr lang="en-CA"/>
                    </a:p>
                  </a:txBody>
                  <a:tcPr/>
                </a:tc>
                <a:tc gridSpan="4">
                  <a:txBody>
                    <a:bodyPr/>
                    <a:lstStyle/>
                    <a:p>
                      <a:pPr algn="ctr" fontAlgn="b"/>
                      <a:r>
                        <a:rPr lang="en-CA" sz="1400" b="1" i="0" u="none" strike="noStrike" dirty="0">
                          <a:solidFill>
                            <a:schemeClr val="bg1"/>
                          </a:solidFill>
                          <a:effectLst/>
                          <a:latin typeface="Calibri" panose="020F0502020204030204" pitchFamily="34" charset="0"/>
                        </a:rPr>
                        <a:t>Quantitative Time (days)</a:t>
                      </a:r>
                    </a:p>
                  </a:txBody>
                  <a:tcPr marL="6602" marR="6602" marT="66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50000"/>
                      </a:schemeClr>
                    </a:solidFill>
                  </a:tcPr>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ctr" fontAlgn="b"/>
                      <a:endParaRPr lang="en-CA" sz="1000" b="0" i="0" u="none" strike="noStrike">
                        <a:solidFill>
                          <a:srgbClr val="000000"/>
                        </a:solidFill>
                        <a:effectLst/>
                        <a:latin typeface="Calibri" panose="020F0502020204030204" pitchFamily="34" charset="0"/>
                      </a:endParaRPr>
                    </a:p>
                  </a:txBody>
                  <a:tcPr marL="6602" marR="6602" marT="6602"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0278566"/>
                  </a:ext>
                </a:extLst>
              </a:tr>
              <a:tr h="621569">
                <a:tc>
                  <a:txBody>
                    <a:bodyPr/>
                    <a:lstStyle/>
                    <a:p>
                      <a:pPr algn="ctr" fontAlgn="b"/>
                      <a:r>
                        <a:rPr lang="en-CA" sz="1100" b="1" i="0" u="none" strike="noStrike" dirty="0">
                          <a:solidFill>
                            <a:srgbClr val="000000"/>
                          </a:solidFill>
                          <a:effectLst/>
                          <a:latin typeface="Arial Narrow" panose="020B0606020202030204" pitchFamily="34" charset="0"/>
                        </a:rPr>
                        <a:t>Risk Name and Description</a:t>
                      </a:r>
                    </a:p>
                  </a:txBody>
                  <a:tcPr marL="6602" marR="6602" marT="66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b"/>
                      <a:r>
                        <a:rPr lang="en-CA" sz="1100" b="1" i="0" u="none" strike="noStrike" dirty="0">
                          <a:solidFill>
                            <a:srgbClr val="000000"/>
                          </a:solidFill>
                          <a:effectLst/>
                          <a:latin typeface="Arial Narrow" panose="020B0606020202030204" pitchFamily="34" charset="0"/>
                        </a:rPr>
                        <a:t>Prob</a:t>
                      </a:r>
                      <a:br>
                        <a:rPr lang="en-CA" sz="1100" b="1" i="0" u="none" strike="noStrike" dirty="0">
                          <a:solidFill>
                            <a:srgbClr val="000000"/>
                          </a:solidFill>
                          <a:effectLst/>
                          <a:latin typeface="Arial Narrow" panose="020B0606020202030204" pitchFamily="34" charset="0"/>
                        </a:rPr>
                      </a:br>
                      <a:r>
                        <a:rPr lang="en-CA" sz="1100" b="1" i="0" u="none" strike="noStrike" dirty="0">
                          <a:solidFill>
                            <a:srgbClr val="000000"/>
                          </a:solidFill>
                          <a:effectLst/>
                          <a:latin typeface="Arial Narrow" panose="020B0606020202030204" pitchFamily="34" charset="0"/>
                        </a:rPr>
                        <a:t>P %</a:t>
                      </a:r>
                    </a:p>
                  </a:txBody>
                  <a:tcPr marL="6602" marR="6602" marT="66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b"/>
                      <a:r>
                        <a:rPr lang="en-CA" sz="1100" b="1" i="0" u="none" strike="noStrike" dirty="0">
                          <a:solidFill>
                            <a:srgbClr val="000000"/>
                          </a:solidFill>
                          <a:effectLst/>
                          <a:latin typeface="Arial Narrow" panose="020B0606020202030204" pitchFamily="34" charset="0"/>
                        </a:rPr>
                        <a:t>Impact</a:t>
                      </a:r>
                      <a:br>
                        <a:rPr lang="en-CA" sz="1100" b="1" i="0" u="none" strike="noStrike" dirty="0">
                          <a:solidFill>
                            <a:srgbClr val="000000"/>
                          </a:solidFill>
                          <a:effectLst/>
                          <a:latin typeface="Arial Narrow" panose="020B0606020202030204" pitchFamily="34" charset="0"/>
                        </a:rPr>
                      </a:br>
                      <a:r>
                        <a:rPr lang="en-CA" sz="1100" b="1" i="0" u="none" strike="noStrike" dirty="0">
                          <a:solidFill>
                            <a:srgbClr val="000000"/>
                          </a:solidFill>
                          <a:effectLst/>
                          <a:latin typeface="Arial Narrow" panose="020B0606020202030204" pitchFamily="34" charset="0"/>
                        </a:rPr>
                        <a:t>I $</a:t>
                      </a:r>
                    </a:p>
                  </a:txBody>
                  <a:tcPr marL="6602" marR="6602" marT="66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b"/>
                      <a:r>
                        <a:rPr lang="en-CA" sz="1100" b="1" i="0" u="none" strike="noStrike" dirty="0">
                          <a:solidFill>
                            <a:srgbClr val="000000"/>
                          </a:solidFill>
                          <a:effectLst/>
                          <a:latin typeface="Arial Narrow" panose="020B0606020202030204" pitchFamily="34" charset="0"/>
                        </a:rPr>
                        <a:t>P X I</a:t>
                      </a:r>
                      <a:br>
                        <a:rPr lang="en-CA" sz="1100" b="1" i="0" u="none" strike="noStrike" dirty="0">
                          <a:solidFill>
                            <a:srgbClr val="000000"/>
                          </a:solidFill>
                          <a:effectLst/>
                          <a:latin typeface="Arial Narrow" panose="020B0606020202030204" pitchFamily="34" charset="0"/>
                        </a:rPr>
                      </a:br>
                      <a:r>
                        <a:rPr lang="en-CA" sz="1100" b="1" i="0" u="none" strike="noStrike" dirty="0">
                          <a:solidFill>
                            <a:srgbClr val="000000"/>
                          </a:solidFill>
                          <a:effectLst/>
                          <a:latin typeface="Arial Narrow" panose="020B0606020202030204" pitchFamily="34" charset="0"/>
                        </a:rPr>
                        <a:t>$</a:t>
                      </a:r>
                    </a:p>
                  </a:txBody>
                  <a:tcPr marL="6602" marR="6602" marT="66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b"/>
                      <a:r>
                        <a:rPr lang="en-CA" sz="1100" b="1" i="0" u="none" strike="noStrike" dirty="0">
                          <a:solidFill>
                            <a:srgbClr val="000000"/>
                          </a:solidFill>
                          <a:effectLst/>
                          <a:latin typeface="Arial Narrow" panose="020B0606020202030204" pitchFamily="34" charset="0"/>
                        </a:rPr>
                        <a:t>Risk Ranking </a:t>
                      </a:r>
                    </a:p>
                  </a:txBody>
                  <a:tcPr marL="6602" marR="6602" marT="66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b"/>
                      <a:r>
                        <a:rPr lang="en-CA" sz="1100" b="1" i="0" u="none" strike="noStrike" dirty="0" err="1">
                          <a:solidFill>
                            <a:srgbClr val="000000"/>
                          </a:solidFill>
                          <a:effectLst/>
                          <a:latin typeface="Arial Narrow" panose="020B0606020202030204" pitchFamily="34" charset="0"/>
                        </a:rPr>
                        <a:t>Prob</a:t>
                      </a:r>
                      <a:br>
                        <a:rPr lang="en-CA" sz="1100" b="1" i="0" u="none" strike="noStrike" dirty="0">
                          <a:solidFill>
                            <a:srgbClr val="000000"/>
                          </a:solidFill>
                          <a:effectLst/>
                          <a:latin typeface="Arial Narrow" panose="020B0606020202030204" pitchFamily="34" charset="0"/>
                        </a:rPr>
                      </a:br>
                      <a:r>
                        <a:rPr lang="en-CA" sz="1100" b="1" i="0" u="none" strike="noStrike" dirty="0">
                          <a:solidFill>
                            <a:srgbClr val="000000"/>
                          </a:solidFill>
                          <a:effectLst/>
                          <a:latin typeface="Arial Narrow" panose="020B0606020202030204" pitchFamily="34" charset="0"/>
                        </a:rPr>
                        <a:t>P %</a:t>
                      </a:r>
                    </a:p>
                  </a:txBody>
                  <a:tcPr marL="6602" marR="6602" marT="66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b"/>
                      <a:r>
                        <a:rPr lang="en-CA" sz="1100" b="1" i="0" u="none" strike="noStrike" dirty="0">
                          <a:solidFill>
                            <a:srgbClr val="000000"/>
                          </a:solidFill>
                          <a:effectLst/>
                          <a:latin typeface="Arial Narrow" panose="020B0606020202030204" pitchFamily="34" charset="0"/>
                        </a:rPr>
                        <a:t>Impact</a:t>
                      </a:r>
                      <a:br>
                        <a:rPr lang="en-CA" sz="1100" b="1" i="0" u="none" strike="noStrike" dirty="0">
                          <a:solidFill>
                            <a:srgbClr val="000000"/>
                          </a:solidFill>
                          <a:effectLst/>
                          <a:latin typeface="Arial Narrow" panose="020B0606020202030204" pitchFamily="34" charset="0"/>
                        </a:rPr>
                      </a:br>
                      <a:r>
                        <a:rPr lang="en-CA" sz="1100" b="1" i="0" u="none" strike="noStrike" dirty="0">
                          <a:solidFill>
                            <a:srgbClr val="000000"/>
                          </a:solidFill>
                          <a:effectLst/>
                          <a:latin typeface="Arial Narrow" panose="020B0606020202030204" pitchFamily="34" charset="0"/>
                        </a:rPr>
                        <a:t>I (days)</a:t>
                      </a:r>
                    </a:p>
                  </a:txBody>
                  <a:tcPr marL="6602" marR="6602" marT="66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b"/>
                      <a:r>
                        <a:rPr lang="en-CA" sz="1100" b="1" i="0" u="none" strike="noStrike" dirty="0">
                          <a:solidFill>
                            <a:srgbClr val="000000"/>
                          </a:solidFill>
                          <a:effectLst/>
                          <a:latin typeface="Arial Narrow" panose="020B0606020202030204" pitchFamily="34" charset="0"/>
                        </a:rPr>
                        <a:t>P X I</a:t>
                      </a:r>
                      <a:br>
                        <a:rPr lang="en-CA" sz="1100" b="1" i="0" u="none" strike="noStrike" dirty="0">
                          <a:solidFill>
                            <a:srgbClr val="000000"/>
                          </a:solidFill>
                          <a:effectLst/>
                          <a:latin typeface="Arial Narrow" panose="020B0606020202030204" pitchFamily="34" charset="0"/>
                        </a:rPr>
                      </a:br>
                      <a:r>
                        <a:rPr lang="en-CA" sz="1100" b="1" i="0" u="none" strike="noStrike" dirty="0">
                          <a:solidFill>
                            <a:srgbClr val="000000"/>
                          </a:solidFill>
                          <a:effectLst/>
                          <a:latin typeface="Arial Narrow" panose="020B0606020202030204" pitchFamily="34" charset="0"/>
                        </a:rPr>
                        <a:t>(days)</a:t>
                      </a:r>
                    </a:p>
                  </a:txBody>
                  <a:tcPr marL="6602" marR="6602" marT="66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b"/>
                      <a:r>
                        <a:rPr lang="en-CA" sz="1100" b="1" i="0" u="none" strike="noStrike" dirty="0">
                          <a:solidFill>
                            <a:srgbClr val="000000"/>
                          </a:solidFill>
                          <a:effectLst/>
                          <a:latin typeface="Arial Narrow" panose="020B0606020202030204" pitchFamily="34" charset="0"/>
                        </a:rPr>
                        <a:t>Risk Ranking </a:t>
                      </a:r>
                    </a:p>
                  </a:txBody>
                  <a:tcPr marL="6602" marR="6602" marT="66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b"/>
                      <a:r>
                        <a:rPr lang="en-CA" sz="1100" b="1" i="0" u="none" strike="noStrike" dirty="0">
                          <a:solidFill>
                            <a:srgbClr val="000000"/>
                          </a:solidFill>
                          <a:effectLst/>
                          <a:latin typeface="Arial Narrow" panose="020B0606020202030204" pitchFamily="34" charset="0"/>
                        </a:rPr>
                        <a:t>Potential Responses</a:t>
                      </a:r>
                    </a:p>
                  </a:txBody>
                  <a:tcPr marL="6602" marR="6602" marT="66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671881716"/>
                  </a:ext>
                </a:extLst>
              </a:tr>
              <a:tr h="258988">
                <a:tc>
                  <a:txBody>
                    <a:bodyPr/>
                    <a:lstStyle/>
                    <a:p>
                      <a:pPr algn="l" fontAlgn="b"/>
                      <a:r>
                        <a:rPr lang="en-CA" sz="800" b="0" i="0" u="none" strike="noStrike" dirty="0">
                          <a:solidFill>
                            <a:srgbClr val="000000"/>
                          </a:solidFill>
                          <a:effectLst/>
                          <a:latin typeface="Calibri" panose="020F0502020204030204" pitchFamily="34" charset="0"/>
                        </a:rPr>
                        <a:t> </a:t>
                      </a:r>
                    </a:p>
                    <a:p>
                      <a:pPr algn="l" fontAlgn="b"/>
                      <a:endParaRPr lang="en-CA" sz="800" b="0" i="0" u="none" strike="noStrike" dirty="0">
                        <a:solidFill>
                          <a:srgbClr val="000000"/>
                        </a:solidFill>
                        <a:effectLst/>
                        <a:latin typeface="Calibri" panose="020F0502020204030204" pitchFamily="34" charset="0"/>
                      </a:endParaRPr>
                    </a:p>
                    <a:p>
                      <a:pPr algn="l" fontAlgn="b"/>
                      <a:endParaRPr lang="en-CA" sz="800" b="0" i="0" u="none" strike="noStrike" dirty="0">
                        <a:solidFill>
                          <a:srgbClr val="000000"/>
                        </a:solidFill>
                        <a:effectLst/>
                        <a:latin typeface="Calibri" panose="020F0502020204030204" pitchFamily="34" charset="0"/>
                      </a:endParaRPr>
                    </a:p>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8766064"/>
                  </a:ext>
                </a:extLst>
              </a:tr>
              <a:tr h="258988">
                <a:tc>
                  <a:txBody>
                    <a:bodyPr/>
                    <a:lstStyle/>
                    <a:p>
                      <a:pPr algn="l" fontAlgn="b"/>
                      <a:r>
                        <a:rPr lang="en-CA" sz="800" b="0" i="0" u="none" strike="noStrike" dirty="0">
                          <a:solidFill>
                            <a:srgbClr val="000000"/>
                          </a:solidFill>
                          <a:effectLst/>
                          <a:latin typeface="Calibri" panose="020F0502020204030204" pitchFamily="34" charset="0"/>
                        </a:rPr>
                        <a:t> </a:t>
                      </a:r>
                    </a:p>
                    <a:p>
                      <a:pPr algn="l" fontAlgn="b"/>
                      <a:endParaRPr lang="en-CA" sz="800" b="0" i="0" u="none" strike="noStrike" dirty="0">
                        <a:solidFill>
                          <a:srgbClr val="000000"/>
                        </a:solidFill>
                        <a:effectLst/>
                        <a:latin typeface="Calibri" panose="020F0502020204030204" pitchFamily="34" charset="0"/>
                      </a:endParaRPr>
                    </a:p>
                    <a:p>
                      <a:pPr algn="l" fontAlgn="b"/>
                      <a:endParaRPr lang="en-CA" sz="800" b="0" i="0" u="none" strike="noStrike" dirty="0">
                        <a:solidFill>
                          <a:srgbClr val="000000"/>
                        </a:solidFill>
                        <a:effectLst/>
                        <a:latin typeface="Calibri" panose="020F0502020204030204" pitchFamily="34" charset="0"/>
                      </a:endParaRPr>
                    </a:p>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2509152"/>
                  </a:ext>
                </a:extLst>
              </a:tr>
              <a:tr h="258988">
                <a:tc>
                  <a:txBody>
                    <a:bodyPr/>
                    <a:lstStyle/>
                    <a:p>
                      <a:pPr algn="l" fontAlgn="b"/>
                      <a:r>
                        <a:rPr lang="en-CA" sz="800" b="0" i="0" u="none" strike="noStrike" dirty="0">
                          <a:solidFill>
                            <a:srgbClr val="000000"/>
                          </a:solidFill>
                          <a:effectLst/>
                          <a:latin typeface="Calibri" panose="020F0502020204030204" pitchFamily="34" charset="0"/>
                        </a:rPr>
                        <a:t> </a:t>
                      </a:r>
                    </a:p>
                    <a:p>
                      <a:pPr algn="l" fontAlgn="b"/>
                      <a:endParaRPr lang="en-CA" sz="800" b="0" i="0" u="none" strike="noStrike" dirty="0">
                        <a:solidFill>
                          <a:srgbClr val="000000"/>
                        </a:solidFill>
                        <a:effectLst/>
                        <a:latin typeface="Calibri" panose="020F0502020204030204" pitchFamily="34" charset="0"/>
                      </a:endParaRPr>
                    </a:p>
                    <a:p>
                      <a:pPr algn="l" fontAlgn="b"/>
                      <a:endParaRPr lang="en-CA" sz="800" b="0" i="0" u="none" strike="noStrike" dirty="0">
                        <a:solidFill>
                          <a:srgbClr val="000000"/>
                        </a:solidFill>
                        <a:effectLst/>
                        <a:latin typeface="Calibri" panose="020F0502020204030204" pitchFamily="34" charset="0"/>
                      </a:endParaRPr>
                    </a:p>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5700443"/>
                  </a:ext>
                </a:extLst>
              </a:tr>
              <a:tr h="258988">
                <a:tc>
                  <a:txBody>
                    <a:bodyPr/>
                    <a:lstStyle/>
                    <a:p>
                      <a:pPr algn="l" fontAlgn="b"/>
                      <a:r>
                        <a:rPr lang="en-CA" sz="800" b="0" i="0" u="none" strike="noStrike" dirty="0">
                          <a:solidFill>
                            <a:srgbClr val="000000"/>
                          </a:solidFill>
                          <a:effectLst/>
                          <a:latin typeface="Calibri" panose="020F0502020204030204" pitchFamily="34" charset="0"/>
                        </a:rPr>
                        <a:t> </a:t>
                      </a:r>
                    </a:p>
                    <a:p>
                      <a:pPr algn="l" fontAlgn="b"/>
                      <a:endParaRPr lang="en-CA" sz="800" b="0" i="0" u="none" strike="noStrike" dirty="0">
                        <a:solidFill>
                          <a:srgbClr val="000000"/>
                        </a:solidFill>
                        <a:effectLst/>
                        <a:latin typeface="Calibri" panose="020F0502020204030204" pitchFamily="34" charset="0"/>
                      </a:endParaRPr>
                    </a:p>
                    <a:p>
                      <a:pPr algn="l" fontAlgn="b"/>
                      <a:endParaRPr lang="en-CA" sz="800" b="0" i="0" u="none" strike="noStrike" dirty="0">
                        <a:solidFill>
                          <a:srgbClr val="000000"/>
                        </a:solidFill>
                        <a:effectLst/>
                        <a:latin typeface="Calibri" panose="020F0502020204030204" pitchFamily="34" charset="0"/>
                      </a:endParaRPr>
                    </a:p>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4567490"/>
                  </a:ext>
                </a:extLst>
              </a:tr>
              <a:tr h="258988">
                <a:tc>
                  <a:txBody>
                    <a:bodyPr/>
                    <a:lstStyle/>
                    <a:p>
                      <a:pPr algn="l" fontAlgn="b"/>
                      <a:r>
                        <a:rPr lang="en-CA" sz="800" b="0" i="0" u="none" strike="noStrike" dirty="0">
                          <a:solidFill>
                            <a:srgbClr val="000000"/>
                          </a:solidFill>
                          <a:effectLst/>
                          <a:latin typeface="Calibri" panose="020F0502020204030204" pitchFamily="34" charset="0"/>
                        </a:rPr>
                        <a:t> </a:t>
                      </a:r>
                    </a:p>
                    <a:p>
                      <a:pPr algn="l" fontAlgn="b"/>
                      <a:endParaRPr lang="en-CA" sz="800" b="0" i="0" u="none" strike="noStrike" dirty="0">
                        <a:solidFill>
                          <a:srgbClr val="000000"/>
                        </a:solidFill>
                        <a:effectLst/>
                        <a:latin typeface="Calibri" panose="020F0502020204030204" pitchFamily="34" charset="0"/>
                      </a:endParaRPr>
                    </a:p>
                    <a:p>
                      <a:pPr algn="l" fontAlgn="b"/>
                      <a:endParaRPr lang="en-CA" sz="800" b="0" i="0" u="none" strike="noStrike" dirty="0">
                        <a:solidFill>
                          <a:srgbClr val="000000"/>
                        </a:solidFill>
                        <a:effectLst/>
                        <a:latin typeface="Calibri" panose="020F0502020204030204" pitchFamily="34" charset="0"/>
                      </a:endParaRPr>
                    </a:p>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5556838"/>
                  </a:ext>
                </a:extLst>
              </a:tr>
            </a:tbl>
          </a:graphicData>
        </a:graphic>
      </p:graphicFrame>
      <p:sp>
        <p:nvSpPr>
          <p:cNvPr id="5" name="Rectangle 4">
            <a:extLst>
              <a:ext uri="{FF2B5EF4-FFF2-40B4-BE49-F238E27FC236}">
                <a16:creationId xmlns:a16="http://schemas.microsoft.com/office/drawing/2014/main" id="{CD66EFFD-9487-466C-81EA-70E913EC9FF8}"/>
              </a:ext>
            </a:extLst>
          </p:cNvPr>
          <p:cNvSpPr/>
          <p:nvPr/>
        </p:nvSpPr>
        <p:spPr>
          <a:xfrm rot="956178">
            <a:off x="8240372" y="642755"/>
            <a:ext cx="643357" cy="868652"/>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a:solidFill>
                  <a:schemeClr val="tx1"/>
                </a:solidFill>
              </a:rPr>
              <a:t>Handout</a:t>
            </a:r>
          </a:p>
        </p:txBody>
      </p:sp>
      <p:sp>
        <p:nvSpPr>
          <p:cNvPr id="3" name="TextBox 2"/>
          <p:cNvSpPr txBox="1"/>
          <p:nvPr/>
        </p:nvSpPr>
        <p:spPr>
          <a:xfrm>
            <a:off x="251435" y="5380672"/>
            <a:ext cx="7126518" cy="1477328"/>
          </a:xfrm>
          <a:prstGeom prst="rect">
            <a:avLst/>
          </a:prstGeom>
          <a:noFill/>
        </p:spPr>
        <p:txBody>
          <a:bodyPr wrap="square" rtlCol="0">
            <a:spAutoFit/>
          </a:bodyPr>
          <a:lstStyle/>
          <a:p>
            <a:r>
              <a:rPr lang="en-CA" dirty="0">
                <a:solidFill>
                  <a:srgbClr val="FF0000"/>
                </a:solidFill>
              </a:rPr>
              <a:t>IMPORTANT</a:t>
            </a:r>
            <a:r>
              <a:rPr lang="en-CA" dirty="0"/>
              <a:t>: </a:t>
            </a:r>
          </a:p>
          <a:p>
            <a:pPr marL="285750" indent="-285750">
              <a:buFont typeface="Arial" panose="020B0604020202020204" pitchFamily="34" charset="0"/>
              <a:buChar char="•"/>
            </a:pPr>
            <a:r>
              <a:rPr lang="en-CA" dirty="0"/>
              <a:t>In the previous module, we use probability x impact in a </a:t>
            </a:r>
            <a:r>
              <a:rPr lang="en-CA" dirty="0" err="1"/>
              <a:t>QUALitative</a:t>
            </a:r>
            <a:r>
              <a:rPr lang="en-CA" dirty="0"/>
              <a:t> way (e.g., ratings out of 10), to prioritize the risks.  </a:t>
            </a:r>
          </a:p>
          <a:p>
            <a:pPr marL="285750" indent="-285750">
              <a:buFont typeface="Arial" panose="020B0604020202020204" pitchFamily="34" charset="0"/>
              <a:buChar char="•"/>
            </a:pPr>
            <a:r>
              <a:rPr lang="en-CA" dirty="0"/>
              <a:t>In </a:t>
            </a:r>
            <a:r>
              <a:rPr lang="en-CA" dirty="0" err="1"/>
              <a:t>QUANTitative</a:t>
            </a:r>
            <a:r>
              <a:rPr lang="en-CA" dirty="0"/>
              <a:t> analysis, we are using percentage for probability, and dollars/days for impact.</a:t>
            </a:r>
          </a:p>
        </p:txBody>
      </p:sp>
    </p:spTree>
    <p:extLst>
      <p:ext uri="{BB962C8B-B14F-4D97-AF65-F5344CB8AC3E}">
        <p14:creationId xmlns:p14="http://schemas.microsoft.com/office/powerpoint/2010/main" val="11402028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ECD59-35ED-4B5D-991A-FD8CECF351E5}"/>
              </a:ext>
            </a:extLst>
          </p:cNvPr>
          <p:cNvSpPr>
            <a:spLocks noGrp="1"/>
          </p:cNvSpPr>
          <p:nvPr>
            <p:ph type="title"/>
          </p:nvPr>
        </p:nvSpPr>
        <p:spPr/>
        <p:txBody>
          <a:bodyPr/>
          <a:lstStyle/>
          <a:p>
            <a:r>
              <a:rPr lang="en-CA" dirty="0"/>
              <a:t>Tools for quantitative analysis</a:t>
            </a:r>
          </a:p>
        </p:txBody>
      </p:sp>
      <p:sp>
        <p:nvSpPr>
          <p:cNvPr id="3" name="Content Placeholder 2">
            <a:extLst>
              <a:ext uri="{FF2B5EF4-FFF2-40B4-BE49-F238E27FC236}">
                <a16:creationId xmlns:a16="http://schemas.microsoft.com/office/drawing/2014/main" id="{F84D5813-FEE8-47DE-971E-267A976DCF2B}"/>
              </a:ext>
            </a:extLst>
          </p:cNvPr>
          <p:cNvSpPr>
            <a:spLocks noGrp="1"/>
          </p:cNvSpPr>
          <p:nvPr>
            <p:ph idx="1"/>
          </p:nvPr>
        </p:nvSpPr>
        <p:spPr>
          <a:xfrm>
            <a:off x="581192" y="2228003"/>
            <a:ext cx="7989752" cy="1897683"/>
          </a:xfrm>
        </p:spPr>
        <p:txBody>
          <a:bodyPr/>
          <a:lstStyle/>
          <a:p>
            <a:r>
              <a:rPr lang="en-US" dirty="0"/>
              <a:t>Monte Carlo Simulation</a:t>
            </a:r>
          </a:p>
          <a:p>
            <a:r>
              <a:rPr lang="en-US" dirty="0"/>
              <a:t>Decision trees</a:t>
            </a:r>
          </a:p>
          <a:p>
            <a:r>
              <a:rPr lang="en-US" dirty="0"/>
              <a:t>Failure modes and effects analysis</a:t>
            </a:r>
          </a:p>
          <a:p>
            <a:endParaRPr lang="en-CA" dirty="0"/>
          </a:p>
        </p:txBody>
      </p:sp>
    </p:spTree>
    <p:extLst>
      <p:ext uri="{BB962C8B-B14F-4D97-AF65-F5344CB8AC3E}">
        <p14:creationId xmlns:p14="http://schemas.microsoft.com/office/powerpoint/2010/main" val="14291457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FD6E-8DE2-4DAA-B2B4-C00C91277222}"/>
              </a:ext>
            </a:extLst>
          </p:cNvPr>
          <p:cNvSpPr>
            <a:spLocks noGrp="1"/>
          </p:cNvSpPr>
          <p:nvPr>
            <p:ph type="title"/>
          </p:nvPr>
        </p:nvSpPr>
        <p:spPr/>
        <p:txBody>
          <a:bodyPr/>
          <a:lstStyle/>
          <a:p>
            <a:r>
              <a:rPr lang="en-CA" dirty="0"/>
              <a:t>discussion</a:t>
            </a:r>
          </a:p>
        </p:txBody>
      </p:sp>
      <p:sp>
        <p:nvSpPr>
          <p:cNvPr id="3" name="Content Placeholder 2">
            <a:extLst>
              <a:ext uri="{FF2B5EF4-FFF2-40B4-BE49-F238E27FC236}">
                <a16:creationId xmlns:a16="http://schemas.microsoft.com/office/drawing/2014/main" id="{E8679AC8-B153-451D-93F1-D7C208349D98}"/>
              </a:ext>
            </a:extLst>
          </p:cNvPr>
          <p:cNvSpPr>
            <a:spLocks noGrp="1"/>
          </p:cNvSpPr>
          <p:nvPr>
            <p:ph idx="1"/>
          </p:nvPr>
        </p:nvSpPr>
        <p:spPr>
          <a:xfrm>
            <a:off x="581192" y="2228003"/>
            <a:ext cx="7989752" cy="2866511"/>
          </a:xfrm>
        </p:spPr>
        <p:txBody>
          <a:bodyPr/>
          <a:lstStyle/>
          <a:p>
            <a:r>
              <a:rPr lang="en-US" dirty="0"/>
              <a:t>Article by Steve Hendershot, PM Network July 2013 </a:t>
            </a:r>
            <a:r>
              <a:rPr lang="en-US" dirty="0">
                <a:hlinkClick r:id="rId2"/>
              </a:rPr>
              <a:t>http://www.pmnetwork-digital.com/pmnetworkopen/201307?pg=58#pg58 </a:t>
            </a:r>
            <a:endParaRPr lang="en-US" dirty="0"/>
          </a:p>
          <a:p>
            <a:r>
              <a:rPr lang="en-US" dirty="0"/>
              <a:t>Article by Jeremy Cook, September 17, 2019 </a:t>
            </a:r>
            <a:r>
              <a:rPr lang="en-CA" dirty="0">
                <a:hlinkClick r:id="rId3"/>
              </a:rPr>
              <a:t>https://cloudacademy.com/blog/cloud-migration-benefits-risks/</a:t>
            </a:r>
            <a:endParaRPr lang="en-US" dirty="0"/>
          </a:p>
          <a:p>
            <a:r>
              <a:rPr lang="en-US" dirty="0"/>
              <a:t>Consider risks of using public cloud solutions and their impact.</a:t>
            </a:r>
          </a:p>
          <a:p>
            <a:endParaRPr lang="en-CA" dirty="0"/>
          </a:p>
        </p:txBody>
      </p:sp>
    </p:spTree>
    <p:extLst>
      <p:ext uri="{BB962C8B-B14F-4D97-AF65-F5344CB8AC3E}">
        <p14:creationId xmlns:p14="http://schemas.microsoft.com/office/powerpoint/2010/main" val="31858193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E5664-DDDE-4FAC-BA43-48B30B9A214F}"/>
              </a:ext>
            </a:extLst>
          </p:cNvPr>
          <p:cNvSpPr>
            <a:spLocks noGrp="1"/>
          </p:cNvSpPr>
          <p:nvPr>
            <p:ph type="title"/>
          </p:nvPr>
        </p:nvSpPr>
        <p:spPr/>
        <p:txBody>
          <a:bodyPr/>
          <a:lstStyle/>
          <a:p>
            <a:r>
              <a:rPr lang="en-CA" dirty="0"/>
              <a:t>Homework and evaluations</a:t>
            </a:r>
          </a:p>
        </p:txBody>
      </p:sp>
      <p:sp>
        <p:nvSpPr>
          <p:cNvPr id="3" name="Content Placeholder 2">
            <a:extLst>
              <a:ext uri="{FF2B5EF4-FFF2-40B4-BE49-F238E27FC236}">
                <a16:creationId xmlns:a16="http://schemas.microsoft.com/office/drawing/2014/main" id="{3FBAD6D7-6FB9-4290-AEF3-E5549DC14E52}"/>
              </a:ext>
            </a:extLst>
          </p:cNvPr>
          <p:cNvSpPr>
            <a:spLocks noGrp="1"/>
          </p:cNvSpPr>
          <p:nvPr>
            <p:ph idx="1"/>
          </p:nvPr>
        </p:nvSpPr>
        <p:spPr>
          <a:xfrm>
            <a:off x="581192" y="2228004"/>
            <a:ext cx="7989752" cy="1490556"/>
          </a:xfrm>
        </p:spPr>
        <p:txBody>
          <a:bodyPr>
            <a:normAutofit lnSpcReduction="10000"/>
          </a:bodyPr>
          <a:lstStyle/>
          <a:p>
            <a:r>
              <a:rPr lang="en-CA" dirty="0"/>
              <a:t>Upcoming M5 readings per Course at a Glance summary (i.e., readings from Kerzner, PMBOK, Newton)</a:t>
            </a:r>
          </a:p>
          <a:p>
            <a:r>
              <a:rPr lang="en-CA" dirty="0"/>
              <a:t>Assignments and quizzes, check the Course at a Glance and  FOL/Content/Course Assignments &amp; FOL/Evaluations/Quizzes</a:t>
            </a:r>
          </a:p>
        </p:txBody>
      </p:sp>
    </p:spTree>
    <p:extLst>
      <p:ext uri="{BB962C8B-B14F-4D97-AF65-F5344CB8AC3E}">
        <p14:creationId xmlns:p14="http://schemas.microsoft.com/office/powerpoint/2010/main" val="2054058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75315-4946-4219-B5D9-947D61545B29}"/>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3831853A-8362-4FE3-956F-31E1B9AEB970}"/>
              </a:ext>
            </a:extLst>
          </p:cNvPr>
          <p:cNvSpPr>
            <a:spLocks noGrp="1"/>
          </p:cNvSpPr>
          <p:nvPr>
            <p:ph idx="1"/>
          </p:nvPr>
        </p:nvSpPr>
        <p:spPr>
          <a:xfrm>
            <a:off x="581192" y="2228004"/>
            <a:ext cx="7989752" cy="2640088"/>
          </a:xfrm>
        </p:spPr>
        <p:txBody>
          <a:bodyPr/>
          <a:lstStyle/>
          <a:p>
            <a:r>
              <a:rPr lang="en-CA" sz="2000" dirty="0"/>
              <a:t>Mulcahy, Rita, and Rita Mulcahy. Rita Mulcahy's Risk Management Tricks of the Trade for Project Managers: And PMI-RMP Exam Prep Guide : A Course in a Book. [Minnetonka, </a:t>
            </a:r>
            <a:r>
              <a:rPr lang="en-CA" sz="2000" dirty="0" err="1"/>
              <a:t>Minn</a:t>
            </a:r>
            <a:r>
              <a:rPr lang="en-CA" sz="2000" dirty="0"/>
              <a:t>]: RMC Pub., 2010. Print.</a:t>
            </a:r>
          </a:p>
          <a:p>
            <a:r>
              <a:rPr lang="en-CA" sz="2000" dirty="0"/>
              <a:t>A Guide to the Project Management Body of Knowledge (PMBOK® Guide). </a:t>
            </a:r>
            <a:r>
              <a:rPr lang="en-CA" sz="2000" dirty="0" err="1"/>
              <a:t>N.p.</a:t>
            </a:r>
            <a:r>
              <a:rPr lang="en-CA" sz="2000" dirty="0"/>
              <a:t>: </a:t>
            </a:r>
            <a:r>
              <a:rPr lang="en-CA" sz="2000" dirty="0" err="1"/>
              <a:t>n.p.</a:t>
            </a:r>
            <a:r>
              <a:rPr lang="en-CA" sz="2000" dirty="0"/>
              <a:t>, n.d. Print.</a:t>
            </a:r>
          </a:p>
          <a:p>
            <a:endParaRPr lang="en-CA" dirty="0"/>
          </a:p>
        </p:txBody>
      </p:sp>
    </p:spTree>
    <p:extLst>
      <p:ext uri="{BB962C8B-B14F-4D97-AF65-F5344CB8AC3E}">
        <p14:creationId xmlns:p14="http://schemas.microsoft.com/office/powerpoint/2010/main" val="1526732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Before you begin qualitative analysis…..</a:t>
            </a:r>
          </a:p>
        </p:txBody>
      </p:sp>
      <p:sp>
        <p:nvSpPr>
          <p:cNvPr id="3" name="Content Placeholder 2"/>
          <p:cNvSpPr>
            <a:spLocks noGrp="1"/>
          </p:cNvSpPr>
          <p:nvPr>
            <p:ph idx="1"/>
          </p:nvPr>
        </p:nvSpPr>
        <p:spPr>
          <a:xfrm>
            <a:off x="494106" y="1868995"/>
            <a:ext cx="4362597" cy="4742822"/>
          </a:xfrm>
        </p:spPr>
        <p:txBody>
          <a:bodyPr>
            <a:normAutofit/>
          </a:bodyPr>
          <a:lstStyle/>
          <a:p>
            <a:pPr marL="0" indent="0">
              <a:buNone/>
            </a:pPr>
            <a:r>
              <a:rPr lang="en-CA" dirty="0"/>
              <a:t>Before you begin:</a:t>
            </a:r>
          </a:p>
          <a:p>
            <a:r>
              <a:rPr lang="en-CA" dirty="0"/>
              <a:t>Determine additional information needed (go back to charter; ask experts; review data available)</a:t>
            </a:r>
          </a:p>
          <a:p>
            <a:r>
              <a:rPr lang="en-CA" dirty="0"/>
              <a:t>Determine frequency and timing of risk</a:t>
            </a:r>
          </a:p>
          <a:p>
            <a:r>
              <a:rPr lang="en-CA" dirty="0"/>
              <a:t>Assumptions testing (rank stability: 1 to 10)</a:t>
            </a:r>
          </a:p>
          <a:p>
            <a:r>
              <a:rPr lang="en-CA" dirty="0"/>
              <a:t>Data quality assessment (is the data/info good enough to make qualitative evaluations? able to rank 1 to 10?)</a:t>
            </a:r>
          </a:p>
        </p:txBody>
      </p:sp>
      <p:pic>
        <p:nvPicPr>
          <p:cNvPr id="4"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3028" t="3550" r="4447" b="2457"/>
          <a:stretch/>
        </p:blipFill>
        <p:spPr>
          <a:xfrm>
            <a:off x="5003964" y="2572374"/>
            <a:ext cx="4019460" cy="3069771"/>
          </a:xfrm>
          <a:prstGeom prst="rect">
            <a:avLst/>
          </a:prstGeom>
        </p:spPr>
      </p:pic>
    </p:spTree>
    <p:extLst>
      <p:ext uri="{BB962C8B-B14F-4D97-AF65-F5344CB8AC3E}">
        <p14:creationId xmlns:p14="http://schemas.microsoft.com/office/powerpoint/2010/main" val="389996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Probability and impact</a:t>
            </a:r>
          </a:p>
        </p:txBody>
      </p:sp>
      <p:sp>
        <p:nvSpPr>
          <p:cNvPr id="3" name="Content Placeholder 2"/>
          <p:cNvSpPr>
            <a:spLocks noGrp="1"/>
          </p:cNvSpPr>
          <p:nvPr>
            <p:ph idx="1"/>
          </p:nvPr>
        </p:nvSpPr>
        <p:spPr>
          <a:xfrm>
            <a:off x="581192" y="1948603"/>
            <a:ext cx="7989752" cy="1975697"/>
          </a:xfrm>
        </p:spPr>
        <p:txBody>
          <a:bodyPr/>
          <a:lstStyle/>
          <a:p>
            <a:pPr>
              <a:spcAft>
                <a:spcPts val="0"/>
              </a:spcAft>
            </a:pPr>
            <a:r>
              <a:rPr lang="en-CA" u="sng" dirty="0"/>
              <a:t>Probability</a:t>
            </a:r>
            <a:r>
              <a:rPr lang="en-CA" dirty="0"/>
              <a:t> is the </a:t>
            </a:r>
            <a:r>
              <a:rPr lang="en-CA" u="sng" dirty="0"/>
              <a:t>likelihood</a:t>
            </a:r>
            <a:r>
              <a:rPr lang="en-CA" dirty="0"/>
              <a:t> that a risk will occur</a:t>
            </a:r>
          </a:p>
          <a:p>
            <a:pPr>
              <a:spcAft>
                <a:spcPts val="0"/>
              </a:spcAft>
            </a:pPr>
            <a:r>
              <a:rPr lang="en-US" u="sng" dirty="0"/>
              <a:t>Impact</a:t>
            </a:r>
            <a:r>
              <a:rPr lang="en-US" dirty="0"/>
              <a:t> is the </a:t>
            </a:r>
            <a:r>
              <a:rPr lang="en-US" u="sng" dirty="0"/>
              <a:t>effect</a:t>
            </a:r>
            <a:r>
              <a:rPr lang="en-US" dirty="0"/>
              <a:t> the risk will have on the project </a:t>
            </a:r>
            <a:r>
              <a:rPr lang="en-US" u="sng" dirty="0"/>
              <a:t>IF</a:t>
            </a:r>
            <a:r>
              <a:rPr lang="en-US" dirty="0"/>
              <a:t> it occurs</a:t>
            </a:r>
          </a:p>
          <a:p>
            <a:endParaRPr lang="en-CA" dirty="0"/>
          </a:p>
          <a:p>
            <a:endParaRPr lang="en-CA" dirty="0"/>
          </a:p>
          <a:p>
            <a:endParaRPr lang="en-CA" dirty="0"/>
          </a:p>
        </p:txBody>
      </p:sp>
      <p:grpSp>
        <p:nvGrpSpPr>
          <p:cNvPr id="5" name="Group 4"/>
          <p:cNvGrpSpPr/>
          <p:nvPr/>
        </p:nvGrpSpPr>
        <p:grpSpPr>
          <a:xfrm>
            <a:off x="482600" y="2667000"/>
            <a:ext cx="6642100" cy="3898900"/>
            <a:chOff x="482600" y="2667000"/>
            <a:chExt cx="6642100" cy="3898900"/>
          </a:xfrm>
        </p:grpSpPr>
        <p:pic>
          <p:nvPicPr>
            <p:cNvPr id="1026" name="Picture 2" descr="Image result for probability and impact"/>
            <p:cNvPicPr>
              <a:picLocks noChangeAspect="1" noChangeArrowheads="1"/>
            </p:cNvPicPr>
            <p:nvPr/>
          </p:nvPicPr>
          <p:blipFill rotWithShape="1">
            <a:blip r:embed="rId3">
              <a:extLst>
                <a:ext uri="{28A0092B-C50C-407E-A947-70E740481C1C}">
                  <a14:useLocalDpi xmlns:a14="http://schemas.microsoft.com/office/drawing/2010/main" val="0"/>
                </a:ext>
              </a:extLst>
            </a:blip>
            <a:srcRect l="4456" t="2595" r="5437" b="5781"/>
            <a:stretch/>
          </p:blipFill>
          <p:spPr bwMode="auto">
            <a:xfrm>
              <a:off x="482600" y="2840862"/>
              <a:ext cx="6527800" cy="37250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616700" y="2667000"/>
              <a:ext cx="508000" cy="863600"/>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6" name="Rectangle 5"/>
          <p:cNvSpPr/>
          <p:nvPr/>
        </p:nvSpPr>
        <p:spPr>
          <a:xfrm>
            <a:off x="530392" y="2730500"/>
            <a:ext cx="6480008" cy="39497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68517E1E-9B9A-433E-8E72-3FACE4565651}"/>
              </a:ext>
            </a:extLst>
          </p:cNvPr>
          <p:cNvSpPr/>
          <p:nvPr/>
        </p:nvSpPr>
        <p:spPr>
          <a:xfrm rot="638608">
            <a:off x="7823200" y="4940300"/>
            <a:ext cx="771962" cy="1113192"/>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Handout</a:t>
            </a:r>
          </a:p>
        </p:txBody>
      </p:sp>
    </p:spTree>
    <p:extLst>
      <p:ext uri="{BB962C8B-B14F-4D97-AF65-F5344CB8AC3E}">
        <p14:creationId xmlns:p14="http://schemas.microsoft.com/office/powerpoint/2010/main" val="1807806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Probability scale for rating systems</a:t>
            </a:r>
          </a:p>
        </p:txBody>
      </p:sp>
      <p:sp>
        <p:nvSpPr>
          <p:cNvPr id="3" name="Content Placeholder 2"/>
          <p:cNvSpPr>
            <a:spLocks noGrp="1"/>
          </p:cNvSpPr>
          <p:nvPr>
            <p:ph idx="1"/>
          </p:nvPr>
        </p:nvSpPr>
        <p:spPr>
          <a:xfrm>
            <a:off x="581192" y="2026921"/>
            <a:ext cx="8418202" cy="1722119"/>
          </a:xfrm>
        </p:spPr>
        <p:txBody>
          <a:bodyPr>
            <a:normAutofit lnSpcReduction="10000"/>
          </a:bodyPr>
          <a:lstStyle/>
          <a:p>
            <a:r>
              <a:rPr lang="en-CA" dirty="0"/>
              <a:t>During </a:t>
            </a:r>
            <a:r>
              <a:rPr lang="en-CA" u="sng" dirty="0"/>
              <a:t>qualitative</a:t>
            </a:r>
            <a:r>
              <a:rPr lang="en-CA" dirty="0"/>
              <a:t> risk analysis, the probability rating will be </a:t>
            </a:r>
            <a:r>
              <a:rPr lang="en-CA" u="sng" dirty="0"/>
              <a:t>subjective.</a:t>
            </a:r>
          </a:p>
          <a:p>
            <a:r>
              <a:rPr lang="en-US" dirty="0"/>
              <a:t>Use a single probability scale to be consistent.</a:t>
            </a:r>
          </a:p>
          <a:p>
            <a:r>
              <a:rPr lang="en-US" dirty="0"/>
              <a:t>The rating scale should be defined.</a:t>
            </a:r>
          </a:p>
          <a:p>
            <a:endParaRPr lang="en-CA" u="sng" dirty="0"/>
          </a:p>
        </p:txBody>
      </p:sp>
      <p:pic>
        <p:nvPicPr>
          <p:cNvPr id="4" name="Picture 3"/>
          <p:cNvPicPr>
            <a:picLocks noChangeAspect="1"/>
          </p:cNvPicPr>
          <p:nvPr/>
        </p:nvPicPr>
        <p:blipFill>
          <a:blip r:embed="rId3"/>
          <a:stretch>
            <a:fillRect/>
          </a:stretch>
        </p:blipFill>
        <p:spPr>
          <a:xfrm>
            <a:off x="527372" y="3535680"/>
            <a:ext cx="8472022" cy="3206001"/>
          </a:xfrm>
          <a:prstGeom prst="rect">
            <a:avLst/>
          </a:prstGeom>
        </p:spPr>
      </p:pic>
      <p:sp>
        <p:nvSpPr>
          <p:cNvPr id="7" name="Content Placeholder 1"/>
          <p:cNvSpPr txBox="1">
            <a:spLocks/>
          </p:cNvSpPr>
          <p:nvPr/>
        </p:nvSpPr>
        <p:spPr>
          <a:xfrm>
            <a:off x="7467600" y="2957381"/>
            <a:ext cx="1676400" cy="356357"/>
          </a:xfrm>
          <a:prstGeom prst="rect">
            <a:avLst/>
          </a:prstGeom>
        </p:spPr>
        <p:txBody>
          <a:bodyPr vert="horz" lIns="91440" tIns="45720" rIns="91440" bIns="45720" rtlCol="0">
            <a:normAutofit fontScale="70000" lnSpcReduction="20000"/>
          </a:bodyPr>
          <a:lstStyle>
            <a:lvl1pPr marL="171443" indent="-171443" algn="l" defTabSz="685772" rtl="0" eaLnBrk="1" latinLnBrk="0" hangingPunct="1">
              <a:lnSpc>
                <a:spcPct val="90000"/>
              </a:lnSpc>
              <a:spcBef>
                <a:spcPts val="750"/>
              </a:spcBef>
              <a:buFont typeface="Arial" panose="020B0604020202020204" pitchFamily="34" charset="0"/>
              <a:buChar char="•"/>
              <a:defRPr sz="3200" kern="1200">
                <a:solidFill>
                  <a:schemeClr val="bg1"/>
                </a:solidFill>
                <a:latin typeface="+mn-lt"/>
                <a:ea typeface="+mn-ea"/>
                <a:cs typeface="+mn-cs"/>
              </a:defRPr>
            </a:lvl1pPr>
            <a:lvl2pPr marL="514330" indent="-171443" algn="l" defTabSz="685772" rtl="0" eaLnBrk="1" latinLnBrk="0" hangingPunct="1">
              <a:lnSpc>
                <a:spcPct val="90000"/>
              </a:lnSpc>
              <a:spcBef>
                <a:spcPts val="374"/>
              </a:spcBef>
              <a:buFont typeface="Arial" panose="020B0604020202020204" pitchFamily="34" charset="0"/>
              <a:buChar char="•"/>
              <a:defRPr sz="2800" kern="1200">
                <a:solidFill>
                  <a:schemeClr val="bg1"/>
                </a:solidFill>
                <a:latin typeface="+mn-lt"/>
                <a:ea typeface="+mn-ea"/>
                <a:cs typeface="+mn-cs"/>
              </a:defRPr>
            </a:lvl2pPr>
            <a:lvl3pPr marL="857215" indent="-171443" algn="l" defTabSz="685772" rtl="0" eaLnBrk="1" latinLnBrk="0" hangingPunct="1">
              <a:lnSpc>
                <a:spcPct val="90000"/>
              </a:lnSpc>
              <a:spcBef>
                <a:spcPts val="374"/>
              </a:spcBef>
              <a:buFont typeface="Arial" panose="020B0604020202020204" pitchFamily="34" charset="0"/>
              <a:buChar char="•"/>
              <a:defRPr sz="2880" kern="1200">
                <a:solidFill>
                  <a:schemeClr val="bg1"/>
                </a:solidFill>
                <a:latin typeface="+mn-lt"/>
                <a:ea typeface="+mn-ea"/>
                <a:cs typeface="+mn-cs"/>
              </a:defRPr>
            </a:lvl3pPr>
            <a:lvl4pPr marL="1200102" indent="-171443" algn="l" defTabSz="685772" rtl="0" eaLnBrk="1" latinLnBrk="0" hangingPunct="1">
              <a:lnSpc>
                <a:spcPct val="90000"/>
              </a:lnSpc>
              <a:spcBef>
                <a:spcPts val="374"/>
              </a:spcBef>
              <a:buFont typeface="Arial" panose="020B0604020202020204" pitchFamily="34" charset="0"/>
              <a:buChar char="•"/>
              <a:defRPr sz="2880" kern="1200">
                <a:solidFill>
                  <a:schemeClr val="bg1"/>
                </a:solidFill>
                <a:latin typeface="+mn-lt"/>
                <a:ea typeface="+mn-ea"/>
                <a:cs typeface="+mn-cs"/>
              </a:defRPr>
            </a:lvl4pPr>
            <a:lvl5pPr marL="1542989" indent="-171443" algn="l" defTabSz="685772" rtl="0" eaLnBrk="1" latinLnBrk="0" hangingPunct="1">
              <a:lnSpc>
                <a:spcPct val="90000"/>
              </a:lnSpc>
              <a:spcBef>
                <a:spcPts val="374"/>
              </a:spcBef>
              <a:buFont typeface="Arial" panose="020B0604020202020204" pitchFamily="34" charset="0"/>
              <a:buChar char="•"/>
              <a:defRPr sz="2880" kern="1200">
                <a:solidFill>
                  <a:schemeClr val="bg1"/>
                </a:solidFill>
                <a:latin typeface="+mn-lt"/>
                <a:ea typeface="+mn-ea"/>
                <a:cs typeface="+mn-cs"/>
              </a:defRPr>
            </a:lvl5pPr>
            <a:lvl6pPr marL="1885874" indent="-171443" algn="l" defTabSz="685772" rtl="0" eaLnBrk="1" latinLnBrk="0" hangingPunct="1">
              <a:lnSpc>
                <a:spcPct val="90000"/>
              </a:lnSpc>
              <a:spcBef>
                <a:spcPts val="374"/>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2" rtl="0" eaLnBrk="1" latinLnBrk="0" hangingPunct="1">
              <a:lnSpc>
                <a:spcPct val="90000"/>
              </a:lnSpc>
              <a:spcBef>
                <a:spcPts val="374"/>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2" rtl="0" eaLnBrk="1" latinLnBrk="0" hangingPunct="1">
              <a:lnSpc>
                <a:spcPct val="90000"/>
              </a:lnSpc>
              <a:spcBef>
                <a:spcPts val="374"/>
              </a:spcBef>
              <a:buFont typeface="Arial" panose="020B0604020202020204" pitchFamily="34" charset="0"/>
              <a:buChar char="•"/>
              <a:defRPr sz="1350" kern="1200">
                <a:solidFill>
                  <a:schemeClr val="tx1"/>
                </a:solidFill>
                <a:latin typeface="+mn-lt"/>
                <a:ea typeface="+mn-ea"/>
                <a:cs typeface="+mn-cs"/>
              </a:defRPr>
            </a:lvl8pPr>
            <a:lvl9pPr marL="2914534" indent="-171443" algn="l" defTabSz="685772" rtl="0" eaLnBrk="1" latinLnBrk="0" hangingPunct="1">
              <a:lnSpc>
                <a:spcPct val="90000"/>
              </a:lnSpc>
              <a:spcBef>
                <a:spcPts val="374"/>
              </a:spcBef>
              <a:buFont typeface="Arial" panose="020B0604020202020204" pitchFamily="34" charset="0"/>
              <a:buChar char="•"/>
              <a:defRPr sz="135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2621820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43F2D-5A2A-4246-9968-AAAC7773FB61}"/>
              </a:ext>
            </a:extLst>
          </p:cNvPr>
          <p:cNvSpPr>
            <a:spLocks noGrp="1"/>
          </p:cNvSpPr>
          <p:nvPr>
            <p:ph type="title"/>
          </p:nvPr>
        </p:nvSpPr>
        <p:spPr/>
        <p:txBody>
          <a:bodyPr/>
          <a:lstStyle/>
          <a:p>
            <a:r>
              <a:rPr lang="en-CA" dirty="0"/>
              <a:t>Why scale definition/understanding is important</a:t>
            </a:r>
          </a:p>
        </p:txBody>
      </p:sp>
      <p:sp>
        <p:nvSpPr>
          <p:cNvPr id="3" name="Content Placeholder 2">
            <a:extLst>
              <a:ext uri="{FF2B5EF4-FFF2-40B4-BE49-F238E27FC236}">
                <a16:creationId xmlns:a16="http://schemas.microsoft.com/office/drawing/2014/main" id="{2729181E-1DA7-4237-BE47-1CEFD246BA0A}"/>
              </a:ext>
            </a:extLst>
          </p:cNvPr>
          <p:cNvSpPr>
            <a:spLocks noGrp="1"/>
          </p:cNvSpPr>
          <p:nvPr>
            <p:ph idx="1"/>
          </p:nvPr>
        </p:nvSpPr>
        <p:spPr>
          <a:xfrm>
            <a:off x="577124" y="2030779"/>
            <a:ext cx="7989752" cy="1662679"/>
          </a:xfrm>
        </p:spPr>
        <p:txBody>
          <a:bodyPr/>
          <a:lstStyle/>
          <a:p>
            <a:r>
              <a:rPr lang="en-CA" dirty="0"/>
              <a:t>Everyone contributing to the process need to be using the same “language”</a:t>
            </a:r>
          </a:p>
          <a:p>
            <a:r>
              <a:rPr lang="en-CA" dirty="0"/>
              <a:t>An example of use of rating scale for contractor evaluation….where it can go wrong:</a:t>
            </a:r>
          </a:p>
        </p:txBody>
      </p:sp>
      <p:graphicFrame>
        <p:nvGraphicFramePr>
          <p:cNvPr id="4" name="Table 4">
            <a:extLst>
              <a:ext uri="{FF2B5EF4-FFF2-40B4-BE49-F238E27FC236}">
                <a16:creationId xmlns:a16="http://schemas.microsoft.com/office/drawing/2014/main" id="{4D082F71-F940-4840-A657-BF1ABBEEC68A}"/>
              </a:ext>
            </a:extLst>
          </p:cNvPr>
          <p:cNvGraphicFramePr>
            <a:graphicFrameLocks noGrp="1"/>
          </p:cNvGraphicFramePr>
          <p:nvPr>
            <p:extLst>
              <p:ext uri="{D42A27DB-BD31-4B8C-83A1-F6EECF244321}">
                <p14:modId xmlns:p14="http://schemas.microsoft.com/office/powerpoint/2010/main" val="3760803593"/>
              </p:ext>
            </p:extLst>
          </p:nvPr>
        </p:nvGraphicFramePr>
        <p:xfrm>
          <a:off x="2049535" y="4168885"/>
          <a:ext cx="6096000" cy="370840"/>
        </p:xfrm>
        <a:graphic>
          <a:graphicData uri="http://schemas.openxmlformats.org/drawingml/2006/table">
            <a:tbl>
              <a:tblPr firstRow="1" bandRow="1">
                <a:tableStyleId>{00A15C55-8517-42AA-B614-E9B94910E393}</a:tableStyleId>
              </a:tblPr>
              <a:tblGrid>
                <a:gridCol w="609600">
                  <a:extLst>
                    <a:ext uri="{9D8B030D-6E8A-4147-A177-3AD203B41FA5}">
                      <a16:colId xmlns:a16="http://schemas.microsoft.com/office/drawing/2014/main" val="1187997967"/>
                    </a:ext>
                  </a:extLst>
                </a:gridCol>
                <a:gridCol w="609600">
                  <a:extLst>
                    <a:ext uri="{9D8B030D-6E8A-4147-A177-3AD203B41FA5}">
                      <a16:colId xmlns:a16="http://schemas.microsoft.com/office/drawing/2014/main" val="1676165010"/>
                    </a:ext>
                  </a:extLst>
                </a:gridCol>
                <a:gridCol w="609600">
                  <a:extLst>
                    <a:ext uri="{9D8B030D-6E8A-4147-A177-3AD203B41FA5}">
                      <a16:colId xmlns:a16="http://schemas.microsoft.com/office/drawing/2014/main" val="645690160"/>
                    </a:ext>
                  </a:extLst>
                </a:gridCol>
                <a:gridCol w="609600">
                  <a:extLst>
                    <a:ext uri="{9D8B030D-6E8A-4147-A177-3AD203B41FA5}">
                      <a16:colId xmlns:a16="http://schemas.microsoft.com/office/drawing/2014/main" val="4113001379"/>
                    </a:ext>
                  </a:extLst>
                </a:gridCol>
                <a:gridCol w="609600">
                  <a:extLst>
                    <a:ext uri="{9D8B030D-6E8A-4147-A177-3AD203B41FA5}">
                      <a16:colId xmlns:a16="http://schemas.microsoft.com/office/drawing/2014/main" val="4146521722"/>
                    </a:ext>
                  </a:extLst>
                </a:gridCol>
                <a:gridCol w="609600">
                  <a:extLst>
                    <a:ext uri="{9D8B030D-6E8A-4147-A177-3AD203B41FA5}">
                      <a16:colId xmlns:a16="http://schemas.microsoft.com/office/drawing/2014/main" val="4146084412"/>
                    </a:ext>
                  </a:extLst>
                </a:gridCol>
                <a:gridCol w="609600">
                  <a:extLst>
                    <a:ext uri="{9D8B030D-6E8A-4147-A177-3AD203B41FA5}">
                      <a16:colId xmlns:a16="http://schemas.microsoft.com/office/drawing/2014/main" val="4102545101"/>
                    </a:ext>
                  </a:extLst>
                </a:gridCol>
                <a:gridCol w="609600">
                  <a:extLst>
                    <a:ext uri="{9D8B030D-6E8A-4147-A177-3AD203B41FA5}">
                      <a16:colId xmlns:a16="http://schemas.microsoft.com/office/drawing/2014/main" val="723254008"/>
                    </a:ext>
                  </a:extLst>
                </a:gridCol>
                <a:gridCol w="609600">
                  <a:extLst>
                    <a:ext uri="{9D8B030D-6E8A-4147-A177-3AD203B41FA5}">
                      <a16:colId xmlns:a16="http://schemas.microsoft.com/office/drawing/2014/main" val="2793477785"/>
                    </a:ext>
                  </a:extLst>
                </a:gridCol>
                <a:gridCol w="609600">
                  <a:extLst>
                    <a:ext uri="{9D8B030D-6E8A-4147-A177-3AD203B41FA5}">
                      <a16:colId xmlns:a16="http://schemas.microsoft.com/office/drawing/2014/main" val="373042725"/>
                    </a:ext>
                  </a:extLst>
                </a:gridCol>
              </a:tblGrid>
              <a:tr h="370840">
                <a:tc>
                  <a:txBody>
                    <a:bodyPr/>
                    <a:lstStyle/>
                    <a:p>
                      <a:pPr algn="ctr"/>
                      <a:r>
                        <a:rPr lang="en-CA" dirty="0"/>
                        <a:t>1</a:t>
                      </a:r>
                    </a:p>
                  </a:txBody>
                  <a:tcPr/>
                </a:tc>
                <a:tc>
                  <a:txBody>
                    <a:bodyPr/>
                    <a:lstStyle/>
                    <a:p>
                      <a:pPr algn="ctr"/>
                      <a:r>
                        <a:rPr lang="en-CA" dirty="0"/>
                        <a:t>2</a:t>
                      </a:r>
                    </a:p>
                  </a:txBody>
                  <a:tcPr/>
                </a:tc>
                <a:tc>
                  <a:txBody>
                    <a:bodyPr/>
                    <a:lstStyle/>
                    <a:p>
                      <a:pPr algn="ctr"/>
                      <a:r>
                        <a:rPr lang="en-CA" dirty="0"/>
                        <a:t>3</a:t>
                      </a:r>
                    </a:p>
                  </a:txBody>
                  <a:tcPr/>
                </a:tc>
                <a:tc>
                  <a:txBody>
                    <a:bodyPr/>
                    <a:lstStyle/>
                    <a:p>
                      <a:pPr algn="ctr"/>
                      <a:r>
                        <a:rPr lang="en-CA" dirty="0"/>
                        <a:t>4</a:t>
                      </a:r>
                    </a:p>
                  </a:txBody>
                  <a:tcPr/>
                </a:tc>
                <a:tc>
                  <a:txBody>
                    <a:bodyPr/>
                    <a:lstStyle/>
                    <a:p>
                      <a:pPr algn="ctr"/>
                      <a:r>
                        <a:rPr lang="en-CA" dirty="0"/>
                        <a:t>5</a:t>
                      </a:r>
                    </a:p>
                  </a:txBody>
                  <a:tcPr/>
                </a:tc>
                <a:tc>
                  <a:txBody>
                    <a:bodyPr/>
                    <a:lstStyle/>
                    <a:p>
                      <a:pPr algn="ctr"/>
                      <a:r>
                        <a:rPr lang="en-CA" dirty="0"/>
                        <a:t>6</a:t>
                      </a:r>
                    </a:p>
                  </a:txBody>
                  <a:tcPr/>
                </a:tc>
                <a:tc>
                  <a:txBody>
                    <a:bodyPr/>
                    <a:lstStyle/>
                    <a:p>
                      <a:pPr algn="ctr"/>
                      <a:r>
                        <a:rPr lang="en-CA" dirty="0"/>
                        <a:t>7</a:t>
                      </a:r>
                    </a:p>
                  </a:txBody>
                  <a:tcPr/>
                </a:tc>
                <a:tc>
                  <a:txBody>
                    <a:bodyPr/>
                    <a:lstStyle/>
                    <a:p>
                      <a:pPr algn="ctr"/>
                      <a:r>
                        <a:rPr lang="en-CA" dirty="0"/>
                        <a:t>8</a:t>
                      </a:r>
                    </a:p>
                  </a:txBody>
                  <a:tcPr/>
                </a:tc>
                <a:tc>
                  <a:txBody>
                    <a:bodyPr/>
                    <a:lstStyle/>
                    <a:p>
                      <a:pPr algn="ctr"/>
                      <a:r>
                        <a:rPr lang="en-CA" dirty="0"/>
                        <a:t>9</a:t>
                      </a:r>
                    </a:p>
                  </a:txBody>
                  <a:tcPr/>
                </a:tc>
                <a:tc>
                  <a:txBody>
                    <a:bodyPr/>
                    <a:lstStyle/>
                    <a:p>
                      <a:pPr algn="ctr"/>
                      <a:r>
                        <a:rPr lang="en-CA" dirty="0"/>
                        <a:t>10</a:t>
                      </a:r>
                    </a:p>
                  </a:txBody>
                  <a:tcPr/>
                </a:tc>
                <a:extLst>
                  <a:ext uri="{0D108BD9-81ED-4DB2-BD59-A6C34878D82A}">
                    <a16:rowId xmlns:a16="http://schemas.microsoft.com/office/drawing/2014/main" val="1959935538"/>
                  </a:ext>
                </a:extLst>
              </a:tr>
            </a:tbl>
          </a:graphicData>
        </a:graphic>
      </p:graphicFrame>
      <p:graphicFrame>
        <p:nvGraphicFramePr>
          <p:cNvPr id="5" name="Table 4">
            <a:extLst>
              <a:ext uri="{FF2B5EF4-FFF2-40B4-BE49-F238E27FC236}">
                <a16:creationId xmlns:a16="http://schemas.microsoft.com/office/drawing/2014/main" id="{DE6F6524-205C-49DE-AD41-5FAA20F414FF}"/>
              </a:ext>
            </a:extLst>
          </p:cNvPr>
          <p:cNvGraphicFramePr>
            <a:graphicFrameLocks noGrp="1"/>
          </p:cNvGraphicFramePr>
          <p:nvPr>
            <p:extLst>
              <p:ext uri="{D42A27DB-BD31-4B8C-83A1-F6EECF244321}">
                <p14:modId xmlns:p14="http://schemas.microsoft.com/office/powerpoint/2010/main" val="3866479411"/>
              </p:ext>
            </p:extLst>
          </p:nvPr>
        </p:nvGraphicFramePr>
        <p:xfrm>
          <a:off x="2049535" y="5105553"/>
          <a:ext cx="6096000" cy="370840"/>
        </p:xfrm>
        <a:graphic>
          <a:graphicData uri="http://schemas.openxmlformats.org/drawingml/2006/table">
            <a:tbl>
              <a:tblPr firstRow="1" bandRow="1">
                <a:tableStyleId>{00A15C55-8517-42AA-B614-E9B94910E393}</a:tableStyleId>
              </a:tblPr>
              <a:tblGrid>
                <a:gridCol w="609600">
                  <a:extLst>
                    <a:ext uri="{9D8B030D-6E8A-4147-A177-3AD203B41FA5}">
                      <a16:colId xmlns:a16="http://schemas.microsoft.com/office/drawing/2014/main" val="1187997967"/>
                    </a:ext>
                  </a:extLst>
                </a:gridCol>
                <a:gridCol w="609600">
                  <a:extLst>
                    <a:ext uri="{9D8B030D-6E8A-4147-A177-3AD203B41FA5}">
                      <a16:colId xmlns:a16="http://schemas.microsoft.com/office/drawing/2014/main" val="1676165010"/>
                    </a:ext>
                  </a:extLst>
                </a:gridCol>
                <a:gridCol w="609600">
                  <a:extLst>
                    <a:ext uri="{9D8B030D-6E8A-4147-A177-3AD203B41FA5}">
                      <a16:colId xmlns:a16="http://schemas.microsoft.com/office/drawing/2014/main" val="645690160"/>
                    </a:ext>
                  </a:extLst>
                </a:gridCol>
                <a:gridCol w="609600">
                  <a:extLst>
                    <a:ext uri="{9D8B030D-6E8A-4147-A177-3AD203B41FA5}">
                      <a16:colId xmlns:a16="http://schemas.microsoft.com/office/drawing/2014/main" val="4113001379"/>
                    </a:ext>
                  </a:extLst>
                </a:gridCol>
                <a:gridCol w="609600">
                  <a:extLst>
                    <a:ext uri="{9D8B030D-6E8A-4147-A177-3AD203B41FA5}">
                      <a16:colId xmlns:a16="http://schemas.microsoft.com/office/drawing/2014/main" val="4146521722"/>
                    </a:ext>
                  </a:extLst>
                </a:gridCol>
                <a:gridCol w="609600">
                  <a:extLst>
                    <a:ext uri="{9D8B030D-6E8A-4147-A177-3AD203B41FA5}">
                      <a16:colId xmlns:a16="http://schemas.microsoft.com/office/drawing/2014/main" val="4146084412"/>
                    </a:ext>
                  </a:extLst>
                </a:gridCol>
                <a:gridCol w="609600">
                  <a:extLst>
                    <a:ext uri="{9D8B030D-6E8A-4147-A177-3AD203B41FA5}">
                      <a16:colId xmlns:a16="http://schemas.microsoft.com/office/drawing/2014/main" val="4102545101"/>
                    </a:ext>
                  </a:extLst>
                </a:gridCol>
                <a:gridCol w="609600">
                  <a:extLst>
                    <a:ext uri="{9D8B030D-6E8A-4147-A177-3AD203B41FA5}">
                      <a16:colId xmlns:a16="http://schemas.microsoft.com/office/drawing/2014/main" val="723254008"/>
                    </a:ext>
                  </a:extLst>
                </a:gridCol>
                <a:gridCol w="609600">
                  <a:extLst>
                    <a:ext uri="{9D8B030D-6E8A-4147-A177-3AD203B41FA5}">
                      <a16:colId xmlns:a16="http://schemas.microsoft.com/office/drawing/2014/main" val="2793477785"/>
                    </a:ext>
                  </a:extLst>
                </a:gridCol>
                <a:gridCol w="609600">
                  <a:extLst>
                    <a:ext uri="{9D8B030D-6E8A-4147-A177-3AD203B41FA5}">
                      <a16:colId xmlns:a16="http://schemas.microsoft.com/office/drawing/2014/main" val="373042725"/>
                    </a:ext>
                  </a:extLst>
                </a:gridCol>
              </a:tblGrid>
              <a:tr h="370840">
                <a:tc>
                  <a:txBody>
                    <a:bodyPr/>
                    <a:lstStyle/>
                    <a:p>
                      <a:pPr algn="ctr"/>
                      <a:r>
                        <a:rPr lang="en-CA" dirty="0"/>
                        <a:t>1</a:t>
                      </a:r>
                    </a:p>
                  </a:txBody>
                  <a:tcPr/>
                </a:tc>
                <a:tc>
                  <a:txBody>
                    <a:bodyPr/>
                    <a:lstStyle/>
                    <a:p>
                      <a:pPr algn="ctr"/>
                      <a:r>
                        <a:rPr lang="en-CA" dirty="0"/>
                        <a:t>2</a:t>
                      </a:r>
                    </a:p>
                  </a:txBody>
                  <a:tcPr/>
                </a:tc>
                <a:tc>
                  <a:txBody>
                    <a:bodyPr/>
                    <a:lstStyle/>
                    <a:p>
                      <a:pPr algn="ctr"/>
                      <a:r>
                        <a:rPr lang="en-CA" dirty="0"/>
                        <a:t>3</a:t>
                      </a:r>
                    </a:p>
                  </a:txBody>
                  <a:tcPr/>
                </a:tc>
                <a:tc>
                  <a:txBody>
                    <a:bodyPr/>
                    <a:lstStyle/>
                    <a:p>
                      <a:pPr algn="ctr"/>
                      <a:r>
                        <a:rPr lang="en-CA" dirty="0"/>
                        <a:t>4</a:t>
                      </a:r>
                    </a:p>
                  </a:txBody>
                  <a:tcPr/>
                </a:tc>
                <a:tc>
                  <a:txBody>
                    <a:bodyPr/>
                    <a:lstStyle/>
                    <a:p>
                      <a:pPr algn="ctr"/>
                      <a:r>
                        <a:rPr lang="en-CA" dirty="0"/>
                        <a:t>5</a:t>
                      </a:r>
                    </a:p>
                  </a:txBody>
                  <a:tcPr/>
                </a:tc>
                <a:tc>
                  <a:txBody>
                    <a:bodyPr/>
                    <a:lstStyle/>
                    <a:p>
                      <a:pPr algn="ctr"/>
                      <a:r>
                        <a:rPr lang="en-CA" dirty="0"/>
                        <a:t>6</a:t>
                      </a:r>
                    </a:p>
                  </a:txBody>
                  <a:tcPr/>
                </a:tc>
                <a:tc>
                  <a:txBody>
                    <a:bodyPr/>
                    <a:lstStyle/>
                    <a:p>
                      <a:pPr algn="ctr"/>
                      <a:r>
                        <a:rPr lang="en-CA" dirty="0"/>
                        <a:t>7</a:t>
                      </a:r>
                    </a:p>
                  </a:txBody>
                  <a:tcPr/>
                </a:tc>
                <a:tc>
                  <a:txBody>
                    <a:bodyPr/>
                    <a:lstStyle/>
                    <a:p>
                      <a:pPr algn="ctr"/>
                      <a:r>
                        <a:rPr lang="en-CA" dirty="0"/>
                        <a:t>8</a:t>
                      </a:r>
                    </a:p>
                  </a:txBody>
                  <a:tcPr/>
                </a:tc>
                <a:tc>
                  <a:txBody>
                    <a:bodyPr/>
                    <a:lstStyle/>
                    <a:p>
                      <a:pPr algn="ctr"/>
                      <a:r>
                        <a:rPr lang="en-CA" dirty="0"/>
                        <a:t>9</a:t>
                      </a:r>
                    </a:p>
                  </a:txBody>
                  <a:tcPr/>
                </a:tc>
                <a:tc>
                  <a:txBody>
                    <a:bodyPr/>
                    <a:lstStyle/>
                    <a:p>
                      <a:pPr algn="ctr"/>
                      <a:r>
                        <a:rPr lang="en-CA" dirty="0"/>
                        <a:t>10</a:t>
                      </a:r>
                    </a:p>
                  </a:txBody>
                  <a:tcPr/>
                </a:tc>
                <a:extLst>
                  <a:ext uri="{0D108BD9-81ED-4DB2-BD59-A6C34878D82A}">
                    <a16:rowId xmlns:a16="http://schemas.microsoft.com/office/drawing/2014/main" val="1959935538"/>
                  </a:ext>
                </a:extLst>
              </a:tr>
            </a:tbl>
          </a:graphicData>
        </a:graphic>
      </p:graphicFrame>
      <p:sp>
        <p:nvSpPr>
          <p:cNvPr id="6" name="TextBox 5">
            <a:extLst>
              <a:ext uri="{FF2B5EF4-FFF2-40B4-BE49-F238E27FC236}">
                <a16:creationId xmlns:a16="http://schemas.microsoft.com/office/drawing/2014/main" id="{BFDA1154-4D00-4C77-AE80-DB7F9F26F8DB}"/>
              </a:ext>
            </a:extLst>
          </p:cNvPr>
          <p:cNvSpPr txBox="1"/>
          <p:nvPr/>
        </p:nvSpPr>
        <p:spPr>
          <a:xfrm>
            <a:off x="71720" y="4141200"/>
            <a:ext cx="1891553" cy="369332"/>
          </a:xfrm>
          <a:prstGeom prst="rect">
            <a:avLst/>
          </a:prstGeom>
          <a:noFill/>
        </p:spPr>
        <p:txBody>
          <a:bodyPr wrap="square" rtlCol="0">
            <a:spAutoFit/>
          </a:bodyPr>
          <a:lstStyle/>
          <a:p>
            <a:r>
              <a:rPr lang="en-CA" i="1" dirty="0"/>
              <a:t>My understanding:</a:t>
            </a:r>
          </a:p>
        </p:txBody>
      </p:sp>
      <p:sp>
        <p:nvSpPr>
          <p:cNvPr id="7" name="TextBox 6">
            <a:extLst>
              <a:ext uri="{FF2B5EF4-FFF2-40B4-BE49-F238E27FC236}">
                <a16:creationId xmlns:a16="http://schemas.microsoft.com/office/drawing/2014/main" id="{D9001CDB-5599-4900-BF89-182B3FD5BF3E}"/>
              </a:ext>
            </a:extLst>
          </p:cNvPr>
          <p:cNvSpPr txBox="1"/>
          <p:nvPr/>
        </p:nvSpPr>
        <p:spPr>
          <a:xfrm>
            <a:off x="71720" y="5104268"/>
            <a:ext cx="2139182" cy="369332"/>
          </a:xfrm>
          <a:prstGeom prst="rect">
            <a:avLst/>
          </a:prstGeom>
          <a:noFill/>
        </p:spPr>
        <p:txBody>
          <a:bodyPr wrap="square" rtlCol="0">
            <a:spAutoFit/>
          </a:bodyPr>
          <a:lstStyle/>
          <a:p>
            <a:r>
              <a:rPr lang="en-CA" i="1" dirty="0"/>
              <a:t>My client’s approach:</a:t>
            </a:r>
          </a:p>
        </p:txBody>
      </p:sp>
      <p:sp>
        <p:nvSpPr>
          <p:cNvPr id="8" name="TextBox 7">
            <a:extLst>
              <a:ext uri="{FF2B5EF4-FFF2-40B4-BE49-F238E27FC236}">
                <a16:creationId xmlns:a16="http://schemas.microsoft.com/office/drawing/2014/main" id="{5CD3AF72-9D33-4223-B115-6C9F56DE2449}"/>
              </a:ext>
            </a:extLst>
          </p:cNvPr>
          <p:cNvSpPr txBox="1"/>
          <p:nvPr/>
        </p:nvSpPr>
        <p:spPr>
          <a:xfrm>
            <a:off x="7144871" y="4541412"/>
            <a:ext cx="1344706" cy="369332"/>
          </a:xfrm>
          <a:prstGeom prst="rect">
            <a:avLst/>
          </a:prstGeom>
          <a:noFill/>
        </p:spPr>
        <p:txBody>
          <a:bodyPr wrap="square" rtlCol="0">
            <a:spAutoFit/>
          </a:bodyPr>
          <a:lstStyle/>
          <a:p>
            <a:r>
              <a:rPr lang="en-CA" i="1" dirty="0"/>
              <a:t>10=Excellent</a:t>
            </a:r>
          </a:p>
        </p:txBody>
      </p:sp>
      <p:sp>
        <p:nvSpPr>
          <p:cNvPr id="9" name="TextBox 8">
            <a:extLst>
              <a:ext uri="{FF2B5EF4-FFF2-40B4-BE49-F238E27FC236}">
                <a16:creationId xmlns:a16="http://schemas.microsoft.com/office/drawing/2014/main" id="{7057C1BF-75B9-41CF-BA1E-9297C427C962}"/>
              </a:ext>
            </a:extLst>
          </p:cNvPr>
          <p:cNvSpPr txBox="1"/>
          <p:nvPr/>
        </p:nvSpPr>
        <p:spPr>
          <a:xfrm>
            <a:off x="7566211" y="5503060"/>
            <a:ext cx="1344706" cy="646331"/>
          </a:xfrm>
          <a:prstGeom prst="rect">
            <a:avLst/>
          </a:prstGeom>
          <a:noFill/>
        </p:spPr>
        <p:txBody>
          <a:bodyPr wrap="square" rtlCol="0">
            <a:spAutoFit/>
          </a:bodyPr>
          <a:lstStyle/>
          <a:p>
            <a:r>
              <a:rPr lang="en-CA" i="1" dirty="0"/>
              <a:t>10=Beyond expectations</a:t>
            </a:r>
          </a:p>
        </p:txBody>
      </p:sp>
      <p:sp>
        <p:nvSpPr>
          <p:cNvPr id="10" name="TextBox 9">
            <a:extLst>
              <a:ext uri="{FF2B5EF4-FFF2-40B4-BE49-F238E27FC236}">
                <a16:creationId xmlns:a16="http://schemas.microsoft.com/office/drawing/2014/main" id="{18638E5D-828A-47B2-9CCF-C1F482C51B88}"/>
              </a:ext>
            </a:extLst>
          </p:cNvPr>
          <p:cNvSpPr txBox="1"/>
          <p:nvPr/>
        </p:nvSpPr>
        <p:spPr>
          <a:xfrm>
            <a:off x="6472518" y="5500495"/>
            <a:ext cx="1344706" cy="369332"/>
          </a:xfrm>
          <a:prstGeom prst="rect">
            <a:avLst/>
          </a:prstGeom>
          <a:noFill/>
        </p:spPr>
        <p:txBody>
          <a:bodyPr wrap="square" rtlCol="0">
            <a:spAutoFit/>
          </a:bodyPr>
          <a:lstStyle/>
          <a:p>
            <a:r>
              <a:rPr lang="en-CA" i="1" dirty="0"/>
              <a:t>9=Excellent</a:t>
            </a:r>
          </a:p>
        </p:txBody>
      </p:sp>
    </p:spTree>
    <p:extLst>
      <p:ext uri="{BB962C8B-B14F-4D97-AF65-F5344CB8AC3E}">
        <p14:creationId xmlns:p14="http://schemas.microsoft.com/office/powerpoint/2010/main" val="790328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impact scale for rating systems</a:t>
            </a:r>
          </a:p>
        </p:txBody>
      </p:sp>
      <p:sp>
        <p:nvSpPr>
          <p:cNvPr id="3" name="Content Placeholder 2"/>
          <p:cNvSpPr>
            <a:spLocks noGrp="1"/>
          </p:cNvSpPr>
          <p:nvPr>
            <p:ph idx="1"/>
          </p:nvPr>
        </p:nvSpPr>
        <p:spPr>
          <a:xfrm>
            <a:off x="581192" y="2026921"/>
            <a:ext cx="8418202" cy="1661159"/>
          </a:xfrm>
        </p:spPr>
        <p:txBody>
          <a:bodyPr>
            <a:normAutofit/>
          </a:bodyPr>
          <a:lstStyle/>
          <a:p>
            <a:r>
              <a:rPr lang="en-CA" dirty="0"/>
              <a:t>During </a:t>
            </a:r>
            <a:r>
              <a:rPr lang="en-CA" u="sng" dirty="0"/>
              <a:t>qualitative</a:t>
            </a:r>
            <a:r>
              <a:rPr lang="en-CA" dirty="0"/>
              <a:t> risk analysis, the impact rating will be </a:t>
            </a:r>
            <a:r>
              <a:rPr lang="en-CA" u="sng" dirty="0"/>
              <a:t>subjective.</a:t>
            </a:r>
          </a:p>
          <a:p>
            <a:r>
              <a:rPr lang="en-US" dirty="0"/>
              <a:t>Use a single impact scale to be consistent.</a:t>
            </a:r>
          </a:p>
          <a:p>
            <a:r>
              <a:rPr lang="en-US" dirty="0"/>
              <a:t>The rating scale should be defined (make “fine” enough).</a:t>
            </a:r>
          </a:p>
          <a:p>
            <a:endParaRPr lang="en-CA" u="sng" dirty="0"/>
          </a:p>
        </p:txBody>
      </p:sp>
      <p:pic>
        <p:nvPicPr>
          <p:cNvPr id="7" name="Picture 6"/>
          <p:cNvPicPr>
            <a:picLocks noChangeAspect="1"/>
          </p:cNvPicPr>
          <p:nvPr/>
        </p:nvPicPr>
        <p:blipFill>
          <a:blip r:embed="rId2"/>
          <a:stretch>
            <a:fillRect/>
          </a:stretch>
        </p:blipFill>
        <p:spPr>
          <a:xfrm>
            <a:off x="519407" y="3688080"/>
            <a:ext cx="8366078" cy="3051728"/>
          </a:xfrm>
          <a:prstGeom prst="rect">
            <a:avLst/>
          </a:prstGeom>
        </p:spPr>
      </p:pic>
    </p:spTree>
    <p:extLst>
      <p:ext uri="{BB962C8B-B14F-4D97-AF65-F5344CB8AC3E}">
        <p14:creationId xmlns:p14="http://schemas.microsoft.com/office/powerpoint/2010/main" val="215965702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spDef>
      <a:spPr>
        <a:noFill/>
        <a:ln w="38100">
          <a:solidFill>
            <a:srgbClr val="FFFF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2888</TotalTime>
  <Words>3507</Words>
  <Application>Microsoft Office PowerPoint</Application>
  <PresentationFormat>On-screen Show (4:3)</PresentationFormat>
  <Paragraphs>691</Paragraphs>
  <Slides>45</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Arial Narrow</vt:lpstr>
      <vt:lpstr>Calibri</vt:lpstr>
      <vt:lpstr>Gill Sans MT</vt:lpstr>
      <vt:lpstr>Wingdings 2</vt:lpstr>
      <vt:lpstr>Dividend</vt:lpstr>
      <vt:lpstr>Module 4 </vt:lpstr>
      <vt:lpstr>Module agenda</vt:lpstr>
      <vt:lpstr>Risk management process</vt:lpstr>
      <vt:lpstr>Qualitative risk analysis</vt:lpstr>
      <vt:lpstr>Before you begin qualitative analysis…..</vt:lpstr>
      <vt:lpstr>Probability and impact</vt:lpstr>
      <vt:lpstr>Probability scale for rating systems</vt:lpstr>
      <vt:lpstr>Why scale definition/understanding is important</vt:lpstr>
      <vt:lpstr>impact scale for rating systems</vt:lpstr>
      <vt:lpstr>How to determine  probability and impact</vt:lpstr>
      <vt:lpstr>How to determine  probability and impact</vt:lpstr>
      <vt:lpstr>Let’s use option 3 for the Kilimanjaro expedition</vt:lpstr>
      <vt:lpstr>Kilimanjaro - Defining impact and probability</vt:lpstr>
      <vt:lpstr>PowerPoint Presentation</vt:lpstr>
      <vt:lpstr>PowerPoint Presentation</vt:lpstr>
      <vt:lpstr>Update the risk register for the Kilimanjaro expedition</vt:lpstr>
      <vt:lpstr>risk ranking within a project</vt:lpstr>
      <vt:lpstr>risk ranking within a project</vt:lpstr>
      <vt:lpstr>Pmbok: probability and impact matrix </vt:lpstr>
      <vt:lpstr>Project risk score and risk threshold</vt:lpstr>
      <vt:lpstr>Risk ranking</vt:lpstr>
      <vt:lpstr>Risk ranking</vt:lpstr>
      <vt:lpstr>Risk ranking</vt:lpstr>
      <vt:lpstr>Risk ranking between projects</vt:lpstr>
      <vt:lpstr>tips</vt:lpstr>
      <vt:lpstr>What’s next after qualitative analysis?</vt:lpstr>
      <vt:lpstr>Summary of perform qualitative risk analysis process</vt:lpstr>
      <vt:lpstr>Estimated Monetary Value (EMV) My bulldozer Broke down! </vt:lpstr>
      <vt:lpstr>Expected monetary value (EMV) of risks</vt:lpstr>
      <vt:lpstr>Emv exercise</vt:lpstr>
      <vt:lpstr>EMV exercise</vt:lpstr>
      <vt:lpstr>EMV exercise – EMV for risks in a project</vt:lpstr>
      <vt:lpstr>EMV exercise – EMV for risks in a project</vt:lpstr>
      <vt:lpstr>EMV exercise</vt:lpstr>
      <vt:lpstr>EMV exercise</vt:lpstr>
      <vt:lpstr>EMV exercise</vt:lpstr>
      <vt:lpstr>EMV exercise</vt:lpstr>
      <vt:lpstr>EMV exercise</vt:lpstr>
      <vt:lpstr>Kilimanjaro expedition quantitative risk analysis</vt:lpstr>
      <vt:lpstr>Kilimanjaro expedition quantitative risk analysis</vt:lpstr>
      <vt:lpstr>Subset of a risk register</vt:lpstr>
      <vt:lpstr>Tools for quantitative analysis</vt:lpstr>
      <vt:lpstr>discussion</vt:lpstr>
      <vt:lpstr>Homework and evaluations</vt:lpstr>
      <vt:lpstr>references</vt:lpstr>
    </vt:vector>
  </TitlesOfParts>
  <Company>Fanshawe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MGMT 6084 Project management</dc:title>
  <dc:creator>Brookes, Robert</dc:creator>
  <cp:lastModifiedBy>Hayes, Noel</cp:lastModifiedBy>
  <cp:revision>170</cp:revision>
  <cp:lastPrinted>2020-01-24T17:51:06Z</cp:lastPrinted>
  <dcterms:created xsi:type="dcterms:W3CDTF">2018-08-19T17:39:37Z</dcterms:created>
  <dcterms:modified xsi:type="dcterms:W3CDTF">2024-01-25T20:37:05Z</dcterms:modified>
</cp:coreProperties>
</file>