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6"/>
  </p:notesMasterIdLst>
  <p:handoutMasterIdLst>
    <p:handoutMasterId r:id="rId47"/>
  </p:handoutMasterIdLst>
  <p:sldIdLst>
    <p:sldId id="256" r:id="rId2"/>
    <p:sldId id="268" r:id="rId3"/>
    <p:sldId id="338" r:id="rId4"/>
    <p:sldId id="297" r:id="rId5"/>
    <p:sldId id="300" r:id="rId6"/>
    <p:sldId id="299" r:id="rId7"/>
    <p:sldId id="298" r:id="rId8"/>
    <p:sldId id="301" r:id="rId9"/>
    <p:sldId id="339" r:id="rId10"/>
    <p:sldId id="341" r:id="rId11"/>
    <p:sldId id="302" r:id="rId12"/>
    <p:sldId id="303" r:id="rId13"/>
    <p:sldId id="342" r:id="rId14"/>
    <p:sldId id="306" r:id="rId15"/>
    <p:sldId id="304" r:id="rId16"/>
    <p:sldId id="307" r:id="rId17"/>
    <p:sldId id="343" r:id="rId18"/>
    <p:sldId id="311" r:id="rId19"/>
    <p:sldId id="312" r:id="rId20"/>
    <p:sldId id="315" r:id="rId21"/>
    <p:sldId id="314" r:id="rId22"/>
    <p:sldId id="313" r:id="rId23"/>
    <p:sldId id="316" r:id="rId24"/>
    <p:sldId id="321" r:id="rId25"/>
    <p:sldId id="320" r:id="rId26"/>
    <p:sldId id="319" r:id="rId27"/>
    <p:sldId id="323" r:id="rId28"/>
    <p:sldId id="318" r:id="rId29"/>
    <p:sldId id="340" r:id="rId30"/>
    <p:sldId id="317" r:id="rId31"/>
    <p:sldId id="324" r:id="rId32"/>
    <p:sldId id="334" r:id="rId33"/>
    <p:sldId id="335" r:id="rId34"/>
    <p:sldId id="336" r:id="rId35"/>
    <p:sldId id="327" r:id="rId36"/>
    <p:sldId id="322" r:id="rId37"/>
    <p:sldId id="325" r:id="rId38"/>
    <p:sldId id="328" r:id="rId39"/>
    <p:sldId id="329" r:id="rId40"/>
    <p:sldId id="330" r:id="rId41"/>
    <p:sldId id="332" r:id="rId42"/>
    <p:sldId id="337" r:id="rId43"/>
    <p:sldId id="296" r:id="rId44"/>
    <p:sldId id="333" r:id="rId4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tal McQueen" initials="CM" lastIdx="1" clrIdx="0">
    <p:extLst>
      <p:ext uri="{19B8F6BF-5375-455C-9EA6-DF929625EA0E}">
        <p15:presenceInfo xmlns:p15="http://schemas.microsoft.com/office/powerpoint/2012/main" userId="c13a38d30c66c4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7FD"/>
    <a:srgbClr val="F4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65" autoAdjust="0"/>
    <p:restoredTop sz="82578" autoAdjust="0"/>
  </p:normalViewPr>
  <p:slideViewPr>
    <p:cSldViewPr snapToGrid="0">
      <p:cViewPr varScale="1">
        <p:scale>
          <a:sx n="81" d="100"/>
          <a:sy n="81" d="100"/>
        </p:scale>
        <p:origin x="941"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66B9263-6B48-42A6-80D4-993569B6C2F7}" type="datetimeFigureOut">
              <a:rPr lang="en-CA" smtClean="0"/>
              <a:t>2024-02-11</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D8F319F-5719-4643-BF44-AA82AF2839B3}" type="slidenum">
              <a:rPr lang="en-CA" smtClean="0"/>
              <a:t>‹#›</a:t>
            </a:fld>
            <a:endParaRPr lang="en-CA"/>
          </a:p>
        </p:txBody>
      </p:sp>
    </p:spTree>
    <p:extLst>
      <p:ext uri="{BB962C8B-B14F-4D97-AF65-F5344CB8AC3E}">
        <p14:creationId xmlns:p14="http://schemas.microsoft.com/office/powerpoint/2010/main" val="651945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09A9374-B421-4905-9E02-1AABA4C4A57C}" type="datetimeFigureOut">
              <a:rPr lang="en-CA" smtClean="0"/>
              <a:t>2024-02-11</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extbook.stpauls.br/Business_Organization/page_105.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extbook.stpauls.br/Business_Organization/page_105.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iberaldictionary.com/delphi-techniqu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extbook.stpauls.br/Business_Organization/page_105.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extbook.stpauls.br/Business_Organization/page_105.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“Determine project cost and time if no further risk management activities are done.” – the phrase “no</a:t>
            </a:r>
            <a:r>
              <a:rPr lang="en-US" baseline="0" dirty="0"/>
              <a:t> further … activities are done” means after analyzing a risk quantitatively, we can use the risks to estimate cost and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perhaps the risks are so high, or the cost too high, or the time so long, that we add additional activities to our project list of activities. For example the time was too long do to multiple risks, so we added additional activities to reduce the project time frame.</a:t>
            </a:r>
            <a:endParaRPr lang="en-US" dirty="0"/>
          </a:p>
          <a:p>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683503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a:t>
            </a:r>
            <a:r>
              <a:rPr lang="en-CA" dirty="0">
                <a:hlinkClick r:id="rId3"/>
              </a:rPr>
              <a:t>http://textbook.stpauls.br/Business_Organization/page_105.htm</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33</a:t>
            </a:fld>
            <a:endParaRPr lang="en-CA"/>
          </a:p>
        </p:txBody>
      </p:sp>
    </p:spTree>
    <p:extLst>
      <p:ext uri="{BB962C8B-B14F-4D97-AF65-F5344CB8AC3E}">
        <p14:creationId xmlns:p14="http://schemas.microsoft.com/office/powerpoint/2010/main" val="219304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a:t>
            </a:r>
            <a:r>
              <a:rPr lang="en-CA" dirty="0">
                <a:hlinkClick r:id="rId3"/>
              </a:rPr>
              <a:t>http://textbook.stpauls.br/Business_Organization/page_105.htm</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34</a:t>
            </a:fld>
            <a:endParaRPr lang="en-CA"/>
          </a:p>
        </p:txBody>
      </p:sp>
    </p:spTree>
    <p:extLst>
      <p:ext uri="{BB962C8B-B14F-4D97-AF65-F5344CB8AC3E}">
        <p14:creationId xmlns:p14="http://schemas.microsoft.com/office/powerpoint/2010/main" val="374312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Scroll down to “Example” heading, note the table and the immediate paragraphs</a:t>
            </a:r>
            <a:r>
              <a:rPr lang="en-CA" baseline="0" dirty="0"/>
              <a:t> underneath. </a:t>
            </a:r>
            <a:r>
              <a:rPr lang="en-CA" b="1" baseline="0" dirty="0"/>
              <a:t>NOTE</a:t>
            </a:r>
            <a:r>
              <a:rPr lang="en-CA" baseline="0" dirty="0"/>
              <a:t>: (DET) is described as “how easily you can find the problem”, but a better description indicating the higher the DET number the “worse” things are, would be the likelihood of the customer NOT detecting the problem.  Or a more detailed description might be -- how good are the controls in preventing the customer from detecting the failure?</a:t>
            </a:r>
            <a:endParaRPr lang="en-CA" dirty="0"/>
          </a:p>
        </p:txBody>
      </p:sp>
      <p:sp>
        <p:nvSpPr>
          <p:cNvPr id="4" name="Slide Number Placeholder 3"/>
          <p:cNvSpPr>
            <a:spLocks noGrp="1"/>
          </p:cNvSpPr>
          <p:nvPr>
            <p:ph type="sldNum" sz="quarter" idx="10"/>
          </p:nvPr>
        </p:nvSpPr>
        <p:spPr/>
        <p:txBody>
          <a:bodyPr/>
          <a:lstStyle/>
          <a:p>
            <a:fld id="{26B71E44-4619-441F-B173-67D9A9F986B0}" type="slidenum">
              <a:rPr lang="en-CA" smtClean="0"/>
              <a:t>35</a:t>
            </a:fld>
            <a:endParaRPr lang="en-CA"/>
          </a:p>
        </p:txBody>
      </p:sp>
    </p:spTree>
    <p:extLst>
      <p:ext uri="{BB962C8B-B14F-4D97-AF65-F5344CB8AC3E}">
        <p14:creationId xmlns:p14="http://schemas.microsoft.com/office/powerpoint/2010/main" val="408042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40</a:t>
            </a:fld>
            <a:endParaRPr lang="en-CA"/>
          </a:p>
        </p:txBody>
      </p:sp>
    </p:spTree>
    <p:extLst>
      <p:ext uri="{BB962C8B-B14F-4D97-AF65-F5344CB8AC3E}">
        <p14:creationId xmlns:p14="http://schemas.microsoft.com/office/powerpoint/2010/main" val="4245305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41</a:t>
            </a:fld>
            <a:endParaRPr lang="en-CA"/>
          </a:p>
        </p:txBody>
      </p:sp>
    </p:spTree>
    <p:extLst>
      <p:ext uri="{BB962C8B-B14F-4D97-AF65-F5344CB8AC3E}">
        <p14:creationId xmlns:p14="http://schemas.microsoft.com/office/powerpoint/2010/main" val="1689157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42</a:t>
            </a:fld>
            <a:endParaRPr lang="en-CA"/>
          </a:p>
        </p:txBody>
      </p:sp>
    </p:spTree>
    <p:extLst>
      <p:ext uri="{BB962C8B-B14F-4D97-AF65-F5344CB8AC3E}">
        <p14:creationId xmlns:p14="http://schemas.microsoft.com/office/powerpoint/2010/main" val="388338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okay to guess probability and impact if objective data is not available.  It should be based on a calculated estimate like two weeks, $34,000 or 20% probable.  It would be better to be objective but it is not always possible.  To decrease limitations of subjective evaluations estimate something small like work packages instead of a larger piece of work and give as much detail as possible to the person performing the evaluation.</a:t>
            </a:r>
          </a:p>
          <a:p>
            <a:endParaRPr lang="en-US" dirty="0"/>
          </a:p>
          <a:p>
            <a:r>
              <a:rPr lang="en-US" dirty="0"/>
              <a:t>Interviews:  Interviews with different people for each risk can be very time consuming.  Can combine with Identify Risks process but you will end up spending time collecting probabilities and impacts for risks that do not make it past the qualitative risk analysis stage. </a:t>
            </a:r>
          </a:p>
          <a:p>
            <a:endParaRPr lang="en-US" dirty="0"/>
          </a:p>
          <a:p>
            <a:r>
              <a:rPr lang="en-US" dirty="0"/>
              <a:t>The Delphi Technique is an approach used to solicit opinions and information from a group of experts anonymously, in order to avoid differences of opinions that could damage egos resulting in lower participation and performance of the group.  https://project-management-knowledge.com/definitions/d/delphi-technique/ </a:t>
            </a:r>
          </a:p>
          <a:p>
            <a:endParaRPr lang="en-US" dirty="0"/>
          </a:p>
          <a:p>
            <a:endParaRPr lang="en-US" dirty="0"/>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7</a:t>
            </a:fld>
            <a:endParaRPr lang="en-CA"/>
          </a:p>
        </p:txBody>
      </p:sp>
    </p:spTree>
    <p:extLst>
      <p:ext uri="{BB962C8B-B14F-4D97-AF65-F5344CB8AC3E}">
        <p14:creationId xmlns:p14="http://schemas.microsoft.com/office/powerpoint/2010/main" val="3710398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r>
              <a:rPr lang="en-CA" dirty="0">
                <a:hlinkClick r:id="rId3"/>
              </a:rPr>
              <a:t>https://www.liberaldictionary.com/delphi-technique/</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8</a:t>
            </a:fld>
            <a:endParaRPr lang="en-CA"/>
          </a:p>
        </p:txBody>
      </p:sp>
    </p:spTree>
    <p:extLst>
      <p:ext uri="{BB962C8B-B14F-4D97-AF65-F5344CB8AC3E}">
        <p14:creationId xmlns:p14="http://schemas.microsoft.com/office/powerpoint/2010/main" val="134566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10</a:t>
            </a:fld>
            <a:endParaRPr lang="en-CA"/>
          </a:p>
        </p:txBody>
      </p:sp>
    </p:spTree>
    <p:extLst>
      <p:ext uri="{BB962C8B-B14F-4D97-AF65-F5344CB8AC3E}">
        <p14:creationId xmlns:p14="http://schemas.microsoft.com/office/powerpoint/2010/main" val="261235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Airlines post higher rate of on time flights, lower rate of cancellations in august</a:t>
            </a:r>
          </a:p>
        </p:txBody>
      </p:sp>
      <p:sp>
        <p:nvSpPr>
          <p:cNvPr id="4" name="Slide Number Placeholder 3"/>
          <p:cNvSpPr>
            <a:spLocks noGrp="1"/>
          </p:cNvSpPr>
          <p:nvPr>
            <p:ph type="sldNum" sz="quarter" idx="10"/>
          </p:nvPr>
        </p:nvSpPr>
        <p:spPr/>
        <p:txBody>
          <a:bodyPr/>
          <a:lstStyle/>
          <a:p>
            <a:fld id="{26B71E44-4619-441F-B173-67D9A9F986B0}" type="slidenum">
              <a:rPr lang="en-CA" smtClean="0"/>
              <a:t>21</a:t>
            </a:fld>
            <a:endParaRPr lang="en-CA"/>
          </a:p>
        </p:txBody>
      </p:sp>
    </p:spTree>
    <p:extLst>
      <p:ext uri="{BB962C8B-B14F-4D97-AF65-F5344CB8AC3E}">
        <p14:creationId xmlns:p14="http://schemas.microsoft.com/office/powerpoint/2010/main" val="267173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25</a:t>
            </a:fld>
            <a:endParaRPr lang="en-CA"/>
          </a:p>
        </p:txBody>
      </p:sp>
    </p:spTree>
    <p:extLst>
      <p:ext uri="{BB962C8B-B14F-4D97-AF65-F5344CB8AC3E}">
        <p14:creationId xmlns:p14="http://schemas.microsoft.com/office/powerpoint/2010/main" val="2199728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27</a:t>
            </a:fld>
            <a:endParaRPr lang="en-CA"/>
          </a:p>
        </p:txBody>
      </p:sp>
    </p:spTree>
    <p:extLst>
      <p:ext uri="{BB962C8B-B14F-4D97-AF65-F5344CB8AC3E}">
        <p14:creationId xmlns:p14="http://schemas.microsoft.com/office/powerpoint/2010/main" val="123387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a:t>
            </a:r>
            <a:r>
              <a:rPr lang="en-CA" dirty="0">
                <a:hlinkClick r:id="rId3"/>
              </a:rPr>
              <a:t>http://textbook.stpauls.br/Business_Organization/page_105.htm</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31</a:t>
            </a:fld>
            <a:endParaRPr lang="en-CA"/>
          </a:p>
        </p:txBody>
      </p:sp>
    </p:spTree>
    <p:extLst>
      <p:ext uri="{BB962C8B-B14F-4D97-AF65-F5344CB8AC3E}">
        <p14:creationId xmlns:p14="http://schemas.microsoft.com/office/powerpoint/2010/main" val="3030817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a:t>
            </a:r>
            <a:r>
              <a:rPr lang="en-CA" dirty="0">
                <a:hlinkClick r:id="rId3"/>
              </a:rPr>
              <a:t>http://textbook.stpauls.br/Business_Organization/page_105.htm</a:t>
            </a:r>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32</a:t>
            </a:fld>
            <a:endParaRPr lang="en-CA"/>
          </a:p>
        </p:txBody>
      </p:sp>
    </p:spTree>
    <p:extLst>
      <p:ext uri="{BB962C8B-B14F-4D97-AF65-F5344CB8AC3E}">
        <p14:creationId xmlns:p14="http://schemas.microsoft.com/office/powerpoint/2010/main" val="110618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2/11/2024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ultimatekilimanjaro.com/acclimatization.htm" TargetMode="External"/><Relationship Id="rId3" Type="http://schemas.openxmlformats.org/officeDocument/2006/relationships/hyperlink" Target="http://www.kilimanjaroguides.com/choosing-kilimanjaro-guides-price" TargetMode="External"/><Relationship Id="rId7" Type="http://schemas.openxmlformats.org/officeDocument/2006/relationships/hyperlink" Target="http://www.ultimatekilimanjaro.com/preparation.htm#gearli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peakplanet.com/climb-information/trekking-conditions/" TargetMode="External"/><Relationship Id="rId5" Type="http://schemas.openxmlformats.org/officeDocument/2006/relationships/hyperlink" Target="http://kilimanjaroexpeditions.com/rates.aspx" TargetMode="External"/><Relationship Id="rId10" Type="http://schemas.openxmlformats.org/officeDocument/2006/relationships/image" Target="../media/image4.png"/><Relationship Id="rId4" Type="http://schemas.openxmlformats.org/officeDocument/2006/relationships/hyperlink" Target="http://www.peakplanet.com/dates-prices/group-climbs-2014/" TargetMode="External"/><Relationship Id="rId9" Type="http://schemas.openxmlformats.org/officeDocument/2006/relationships/hyperlink" Target="https://www.htrends.com/trends-detail-sid-80661.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9LxoP39P5i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9LxoP39P5i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dvnVw80I_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mstudycircle.com/2016/06/failure-mode-and-effect-analysis-fme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oject-management-knowledge.com/definitions/d/delphi-techniq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5 </a:t>
            </a:r>
          </a:p>
        </p:txBody>
      </p:sp>
      <p:sp>
        <p:nvSpPr>
          <p:cNvPr id="3" name="Subtitle 2"/>
          <p:cNvSpPr>
            <a:spLocks noGrp="1"/>
          </p:cNvSpPr>
          <p:nvPr>
            <p:ph type="subTitle" idx="1"/>
          </p:nvPr>
        </p:nvSpPr>
        <p:spPr/>
        <p:txBody>
          <a:bodyPr>
            <a:normAutofit/>
          </a:bodyPr>
          <a:lstStyle/>
          <a:p>
            <a:r>
              <a:rPr lang="en-CA" dirty="0" err="1"/>
              <a:t>Mgmt</a:t>
            </a:r>
            <a:r>
              <a:rPr lang="en-CA" dirty="0"/>
              <a:t> 6062 - Project Risk and Quality</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9CC2-9F6E-4718-AF63-2166AC87BCFE}"/>
              </a:ext>
            </a:extLst>
          </p:cNvPr>
          <p:cNvSpPr>
            <a:spLocks noGrp="1"/>
          </p:cNvSpPr>
          <p:nvPr>
            <p:ph type="title"/>
          </p:nvPr>
        </p:nvSpPr>
        <p:spPr/>
        <p:txBody>
          <a:bodyPr/>
          <a:lstStyle/>
          <a:p>
            <a:r>
              <a:rPr lang="en-CA" dirty="0"/>
              <a:t>Expected monetary value (EMV) of risks</a:t>
            </a:r>
          </a:p>
        </p:txBody>
      </p:sp>
      <p:sp>
        <p:nvSpPr>
          <p:cNvPr id="3" name="Content Placeholder 2">
            <a:extLst>
              <a:ext uri="{FF2B5EF4-FFF2-40B4-BE49-F238E27FC236}">
                <a16:creationId xmlns:a16="http://schemas.microsoft.com/office/drawing/2014/main" id="{6A25D995-1A3E-4E20-9F40-88ED00693486}"/>
              </a:ext>
            </a:extLst>
          </p:cNvPr>
          <p:cNvSpPr>
            <a:spLocks noGrp="1"/>
          </p:cNvSpPr>
          <p:nvPr>
            <p:ph idx="1"/>
          </p:nvPr>
        </p:nvSpPr>
        <p:spPr>
          <a:xfrm>
            <a:off x="505205" y="1838249"/>
            <a:ext cx="7989752" cy="2352751"/>
          </a:xfrm>
        </p:spPr>
        <p:txBody>
          <a:bodyPr>
            <a:normAutofit/>
          </a:bodyPr>
          <a:lstStyle/>
          <a:p>
            <a:r>
              <a:rPr lang="en-US" dirty="0"/>
              <a:t>Expected Monetary Value is the probability-weighted average of all possible </a:t>
            </a:r>
            <a:r>
              <a:rPr lang="en-US" dirty="0">
                <a:latin typeface="+mj-lt"/>
              </a:rPr>
              <a:t>outcomes, calculated by summing all the quantitative probabilities times impacts for risk on a project.</a:t>
            </a:r>
          </a:p>
          <a:p>
            <a:r>
              <a:rPr lang="en-US" dirty="0"/>
              <a:t>Threats are negative and opportunities are positive in EMV.   Therefore, risk 3 is actually an </a:t>
            </a:r>
            <a:r>
              <a:rPr lang="en-US" b="1" dirty="0"/>
              <a:t>opportunity</a:t>
            </a:r>
            <a:r>
              <a:rPr lang="en-US" dirty="0"/>
              <a:t> (not a threat).</a:t>
            </a:r>
            <a:endParaRPr lang="en-CA" dirty="0"/>
          </a:p>
        </p:txBody>
      </p:sp>
      <p:pic>
        <p:nvPicPr>
          <p:cNvPr id="3074" name="Picture 2" descr="Image result for expected monetary value">
            <a:extLst>
              <a:ext uri="{FF2B5EF4-FFF2-40B4-BE49-F238E27FC236}">
                <a16:creationId xmlns:a16="http://schemas.microsoft.com/office/drawing/2014/main" id="{1516F8D5-4362-4D7C-8D48-CA63457DF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277" y="4191000"/>
            <a:ext cx="5908865" cy="2539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546C13-27A0-4DF6-A985-7C5437AC8C54}"/>
              </a:ext>
            </a:extLst>
          </p:cNvPr>
          <p:cNvSpPr/>
          <p:nvPr/>
        </p:nvSpPr>
        <p:spPr>
          <a:xfrm>
            <a:off x="610924" y="4446212"/>
            <a:ext cx="2409634" cy="461665"/>
          </a:xfrm>
          <a:prstGeom prst="rect">
            <a:avLst/>
          </a:prstGeom>
        </p:spPr>
        <p:txBody>
          <a:bodyPr wrap="none">
            <a:spAutoFit/>
          </a:bodyPr>
          <a:lstStyle/>
          <a:p>
            <a:pPr algn="ctr"/>
            <a:r>
              <a:rPr lang="en-US" sz="2400" b="1" dirty="0"/>
              <a:t>EMV = ∑ (P x I)</a:t>
            </a:r>
          </a:p>
        </p:txBody>
      </p:sp>
      <p:sp>
        <p:nvSpPr>
          <p:cNvPr id="5" name="Arrow: Right 4">
            <a:extLst>
              <a:ext uri="{FF2B5EF4-FFF2-40B4-BE49-F238E27FC236}">
                <a16:creationId xmlns:a16="http://schemas.microsoft.com/office/drawing/2014/main" id="{3ED01216-DF10-4D48-88CB-91CF61658373}"/>
              </a:ext>
            </a:extLst>
          </p:cNvPr>
          <p:cNvSpPr/>
          <p:nvPr/>
        </p:nvSpPr>
        <p:spPr>
          <a:xfrm>
            <a:off x="1694985" y="5439839"/>
            <a:ext cx="1706136" cy="461665"/>
          </a:xfrm>
          <a:prstGeom prst="rightArrow">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50000"/>
                    <a:lumOff val="50000"/>
                  </a:schemeClr>
                </a:solidFill>
              </a:rPr>
              <a:t>Opportunity</a:t>
            </a:r>
          </a:p>
        </p:txBody>
      </p:sp>
    </p:spTree>
    <p:extLst>
      <p:ext uri="{BB962C8B-B14F-4D97-AF65-F5344CB8AC3E}">
        <p14:creationId xmlns:p14="http://schemas.microsoft.com/office/powerpoint/2010/main" val="30526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1086-6771-4B88-A66B-7D130E3F7D87}"/>
              </a:ext>
            </a:extLst>
          </p:cNvPr>
          <p:cNvSpPr>
            <a:spLocks noGrp="1"/>
          </p:cNvSpPr>
          <p:nvPr>
            <p:ph type="title"/>
          </p:nvPr>
        </p:nvSpPr>
        <p:spPr/>
        <p:txBody>
          <a:bodyPr/>
          <a:lstStyle/>
          <a:p>
            <a:r>
              <a:rPr lang="en-CA" dirty="0" err="1"/>
              <a:t>Emv</a:t>
            </a:r>
            <a:r>
              <a:rPr lang="en-CA" dirty="0"/>
              <a:t> exercise</a:t>
            </a:r>
          </a:p>
        </p:txBody>
      </p:sp>
      <p:sp>
        <p:nvSpPr>
          <p:cNvPr id="3" name="Content Placeholder 2">
            <a:extLst>
              <a:ext uri="{FF2B5EF4-FFF2-40B4-BE49-F238E27FC236}">
                <a16:creationId xmlns:a16="http://schemas.microsoft.com/office/drawing/2014/main" id="{66A356AF-E18B-4386-A796-C37C35DE236C}"/>
              </a:ext>
            </a:extLst>
          </p:cNvPr>
          <p:cNvSpPr>
            <a:spLocks noGrp="1"/>
          </p:cNvSpPr>
          <p:nvPr>
            <p:ph idx="1"/>
          </p:nvPr>
        </p:nvSpPr>
        <p:spPr>
          <a:xfrm>
            <a:off x="227225" y="1436914"/>
            <a:ext cx="8689550" cy="2275114"/>
          </a:xfrm>
        </p:spPr>
        <p:txBody>
          <a:bodyPr>
            <a:normAutofit/>
          </a:bodyPr>
          <a:lstStyle/>
          <a:p>
            <a:pPr marL="0" indent="0">
              <a:buNone/>
            </a:pPr>
            <a:r>
              <a:rPr lang="en-US" sz="1800" dirty="0"/>
              <a:t>You are planning the design of new software.  Your project estimate results in a net project cost of CAD $800,000 and schedule of 448 days.  In addition, your analysis has come up with the following (keep in mind that the real world will probably have many more risks than the five listed here):</a:t>
            </a:r>
            <a:endParaRPr lang="en-CA" sz="1800" dirty="0"/>
          </a:p>
        </p:txBody>
      </p:sp>
      <p:sp>
        <p:nvSpPr>
          <p:cNvPr id="5" name="Rectangle 4">
            <a:extLst>
              <a:ext uri="{FF2B5EF4-FFF2-40B4-BE49-F238E27FC236}">
                <a16:creationId xmlns:a16="http://schemas.microsoft.com/office/drawing/2014/main" id="{0D19CD1A-5F38-4D1F-B387-254C793DDAC6}"/>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F48F1669-1C70-4E1F-B4DD-9F9011EC8771}"/>
              </a:ext>
            </a:extLst>
          </p:cNvPr>
          <p:cNvSpPr/>
          <p:nvPr/>
        </p:nvSpPr>
        <p:spPr>
          <a:xfrm>
            <a:off x="118368" y="3313502"/>
            <a:ext cx="8916775" cy="3139321"/>
          </a:xfrm>
          <a:prstGeom prst="rect">
            <a:avLst/>
          </a:prstGeom>
        </p:spPr>
        <p:txBody>
          <a:bodyPr wrap="square">
            <a:spAutoFit/>
          </a:bodyPr>
          <a:lstStyle/>
          <a:p>
            <a:pPr marL="624078" indent="-514350">
              <a:buFont typeface="+mj-lt"/>
              <a:buAutoNum type="alphaUcPeriod"/>
            </a:pPr>
            <a:r>
              <a:rPr lang="en-US" dirty="0"/>
              <a:t>There is a 10 percent probability of a stakeholder making a major change to the project, costing the project $150,000 and a 28 day delay. </a:t>
            </a:r>
          </a:p>
          <a:p>
            <a:pPr marL="624078" indent="-514350">
              <a:buFont typeface="+mj-lt"/>
              <a:buAutoNum type="alphaUcPeriod"/>
            </a:pPr>
            <a:r>
              <a:rPr lang="en-US" dirty="0"/>
              <a:t>There is a 30% probability of gaining a new, valuable resource, making the project $60,000 cheaper and saving 56 days.</a:t>
            </a:r>
          </a:p>
          <a:p>
            <a:pPr marL="624078" indent="-514350">
              <a:buFont typeface="+mj-lt"/>
              <a:buAutoNum type="alphaUcPeriod"/>
            </a:pPr>
            <a:r>
              <a:rPr lang="en-US" dirty="0"/>
              <a:t>There is a 70% probability that the software will be delayed in its release from the vendor, resulting in an extra $6,000 </a:t>
            </a:r>
            <a:r>
              <a:rPr lang="en-US" dirty="0" err="1"/>
              <a:t>labour</a:t>
            </a:r>
            <a:r>
              <a:rPr lang="en-US" dirty="0"/>
              <a:t> expense and a 40-day delay.</a:t>
            </a:r>
          </a:p>
          <a:p>
            <a:pPr marL="624078" indent="-514350">
              <a:buFont typeface="+mj-lt"/>
              <a:buAutoNum type="alphaUcPeriod"/>
            </a:pPr>
            <a:r>
              <a:rPr lang="en-US" dirty="0"/>
              <a:t>There is a 10% probability that the coding may be simpler than expected, resulting in a $5,000 savings and a savings of 14 days.</a:t>
            </a:r>
          </a:p>
          <a:p>
            <a:pPr marL="624078" indent="-514350">
              <a:buFont typeface="+mj-lt"/>
              <a:buAutoNum type="alphaUcPeriod"/>
            </a:pPr>
            <a:r>
              <a:rPr lang="en-US" dirty="0"/>
              <a:t>There is a 10% probability of a major bug causing $16,000 of rework and a 42 day delay.</a:t>
            </a:r>
          </a:p>
          <a:p>
            <a:pPr marL="109728" indent="0">
              <a:buNone/>
            </a:pPr>
            <a:endParaRPr lang="en-US" sz="1600" b="1" i="1" dirty="0"/>
          </a:p>
          <a:p>
            <a:pPr marL="109728" indent="0">
              <a:buNone/>
            </a:pPr>
            <a:r>
              <a:rPr lang="en-US" sz="2000" b="1" dirty="0"/>
              <a:t>What is the expected monetary value of the cost and time of these risks?</a:t>
            </a:r>
          </a:p>
        </p:txBody>
      </p:sp>
      <p:sp>
        <p:nvSpPr>
          <p:cNvPr id="6" name="Rectangle 5">
            <a:extLst>
              <a:ext uri="{FF2B5EF4-FFF2-40B4-BE49-F238E27FC236}">
                <a16:creationId xmlns:a16="http://schemas.microsoft.com/office/drawing/2014/main" id="{37DD10E5-1A03-4BD1-B474-E75D0967B574}"/>
              </a:ext>
            </a:extLst>
          </p:cNvPr>
          <p:cNvSpPr/>
          <p:nvPr/>
        </p:nvSpPr>
        <p:spPr>
          <a:xfrm rot="831128">
            <a:off x="8025598" y="509117"/>
            <a:ext cx="733644"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448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extLst>
              <p:ext uri="{D42A27DB-BD31-4B8C-83A1-F6EECF244321}">
                <p14:modId xmlns:p14="http://schemas.microsoft.com/office/powerpoint/2010/main" val="2303015425"/>
              </p:ext>
            </p:extLst>
          </p:nvPr>
        </p:nvGraphicFramePr>
        <p:xfrm>
          <a:off x="533400" y="1757343"/>
          <a:ext cx="8316686" cy="256032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527330">
                  <a:extLst>
                    <a:ext uri="{9D8B030D-6E8A-4147-A177-3AD203B41FA5}">
                      <a16:colId xmlns:a16="http://schemas.microsoft.com/office/drawing/2014/main" val="20001"/>
                    </a:ext>
                  </a:extLst>
                </a:gridCol>
                <a:gridCol w="4103915">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b="0" dirty="0"/>
                        <a:t>Expected Monetary Value 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r>
                        <a:rPr lang="en-US" dirty="0"/>
                        <a:t>Total</a:t>
                      </a:r>
                    </a:p>
                  </a:txBody>
                  <a:tcPr/>
                </a:tc>
                <a:extLst>
                  <a:ext uri="{0D108BD9-81ED-4DB2-BD59-A6C34878D82A}">
                    <a16:rowId xmlns:a16="http://schemas.microsoft.com/office/drawing/2014/main" val="1459557314"/>
                  </a:ext>
                </a:extLst>
              </a:tr>
            </a:tbl>
          </a:graphicData>
        </a:graphic>
      </p:graphicFrame>
      <p:graphicFrame>
        <p:nvGraphicFramePr>
          <p:cNvPr id="5" name="Table 4">
            <a:extLst>
              <a:ext uri="{FF2B5EF4-FFF2-40B4-BE49-F238E27FC236}">
                <a16:creationId xmlns:a16="http://schemas.microsoft.com/office/drawing/2014/main" id="{EE2AF735-DA2F-4407-BAB8-F24BAE4320C3}"/>
              </a:ext>
            </a:extLst>
          </p:cNvPr>
          <p:cNvGraphicFramePr>
            <a:graphicFrameLocks noGrp="1"/>
          </p:cNvGraphicFramePr>
          <p:nvPr>
            <p:extLst>
              <p:ext uri="{D42A27DB-BD31-4B8C-83A1-F6EECF244321}">
                <p14:modId xmlns:p14="http://schemas.microsoft.com/office/powerpoint/2010/main" val="1041702271"/>
              </p:ext>
            </p:extLst>
          </p:nvPr>
        </p:nvGraphicFramePr>
        <p:xfrm>
          <a:off x="533400" y="4304209"/>
          <a:ext cx="8316687" cy="256032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539293">
                  <a:extLst>
                    <a:ext uri="{9D8B030D-6E8A-4147-A177-3AD203B41FA5}">
                      <a16:colId xmlns:a16="http://schemas.microsoft.com/office/drawing/2014/main" val="20001"/>
                    </a:ext>
                  </a:extLst>
                </a:gridCol>
                <a:gridCol w="4114801">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b="0" dirty="0"/>
                        <a:t>Expected Monetary Value of the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r>
                        <a:rPr lang="en-US" dirty="0"/>
                        <a:t>Total</a:t>
                      </a:r>
                    </a:p>
                  </a:txBody>
                  <a:tcPr/>
                </a:tc>
                <a:extLst>
                  <a:ext uri="{0D108BD9-81ED-4DB2-BD59-A6C34878D82A}">
                    <a16:rowId xmlns:a16="http://schemas.microsoft.com/office/drawing/2014/main" val="844469682"/>
                  </a:ext>
                </a:extLst>
              </a:tr>
            </a:tbl>
          </a:graphicData>
        </a:graphic>
      </p:graphicFrame>
      <p:sp>
        <p:nvSpPr>
          <p:cNvPr id="7" name="Rectangle 6">
            <a:extLst>
              <a:ext uri="{FF2B5EF4-FFF2-40B4-BE49-F238E27FC236}">
                <a16:creationId xmlns:a16="http://schemas.microsoft.com/office/drawing/2014/main" id="{927D16F2-361D-408F-BA04-AFF858CFDB1D}"/>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78733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7424322"/>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 – EMV for risks in a project</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nvGraphicFramePr>
        <p:xfrm>
          <a:off x="348344" y="2976808"/>
          <a:ext cx="8501741" cy="2926080"/>
        </p:xfrm>
        <a:graphic>
          <a:graphicData uri="http://schemas.openxmlformats.org/drawingml/2006/table">
            <a:tbl>
              <a:tblPr firstRow="1" bandRow="1">
                <a:tableStyleId>{5C22544A-7EE6-4342-B048-85BDC9FD1C3A}</a:tableStyleId>
              </a:tblPr>
              <a:tblGrid>
                <a:gridCol w="689346">
                  <a:extLst>
                    <a:ext uri="{9D8B030D-6E8A-4147-A177-3AD203B41FA5}">
                      <a16:colId xmlns:a16="http://schemas.microsoft.com/office/drawing/2014/main" val="20000"/>
                    </a:ext>
                  </a:extLst>
                </a:gridCol>
                <a:gridCol w="2194241">
                  <a:extLst>
                    <a:ext uri="{9D8B030D-6E8A-4147-A177-3AD203B41FA5}">
                      <a16:colId xmlns:a16="http://schemas.microsoft.com/office/drawing/2014/main" val="20001"/>
                    </a:ext>
                  </a:extLst>
                </a:gridCol>
                <a:gridCol w="2809077">
                  <a:extLst>
                    <a:ext uri="{9D8B030D-6E8A-4147-A177-3AD203B41FA5}">
                      <a16:colId xmlns:a16="http://schemas.microsoft.com/office/drawing/2014/main" val="44716163"/>
                    </a:ext>
                  </a:extLst>
                </a:gridCol>
                <a:gridCol w="2809077">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sz="1800" b="0" kern="1200" dirty="0">
                          <a:solidFill>
                            <a:schemeClr val="lt1"/>
                          </a:solidFill>
                          <a:latin typeface="+mn-lt"/>
                          <a:ea typeface="+mn-ea"/>
                          <a:cs typeface="+mn-cs"/>
                        </a:rPr>
                        <a:t>Risk Type</a:t>
                      </a:r>
                    </a:p>
                  </a:txBody>
                  <a:tcPr>
                    <a:solidFill>
                      <a:schemeClr val="bg1">
                        <a:lumMod val="50000"/>
                      </a:schemeClr>
                    </a:solidFill>
                  </a:tcPr>
                </a:tc>
                <a:tc>
                  <a:txBody>
                    <a:bodyPr/>
                    <a:lstStyle/>
                    <a:p>
                      <a:pPr algn="ctr"/>
                      <a:r>
                        <a:rPr lang="en-US" b="0" dirty="0"/>
                        <a:t>EMV</a:t>
                      </a:r>
                      <a:r>
                        <a:rPr lang="en-US" b="0" baseline="0" dirty="0"/>
                        <a:t> </a:t>
                      </a:r>
                      <a:r>
                        <a:rPr lang="en-US" b="0" dirty="0"/>
                        <a:t>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$150,000</a:t>
                      </a:r>
                    </a:p>
                  </a:txBody>
                  <a:tcPr/>
                </a:tc>
                <a:tc>
                  <a:txBody>
                    <a:bodyPr/>
                    <a:lstStyle/>
                    <a:p>
                      <a:pPr algn="ctr"/>
                      <a:r>
                        <a:rPr lang="en-US" dirty="0"/>
                        <a:t>Threat</a:t>
                      </a:r>
                    </a:p>
                  </a:txBody>
                  <a:tcPr/>
                </a:tc>
                <a:tc>
                  <a:txBody>
                    <a:bodyPr/>
                    <a:lstStyle/>
                    <a:p>
                      <a:pPr algn="ctr"/>
                      <a:r>
                        <a:rPr lang="en-US" dirty="0"/>
                        <a:t>-$15,000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$60,000</a:t>
                      </a:r>
                    </a:p>
                  </a:txBody>
                  <a:tcPr/>
                </a:tc>
                <a:tc>
                  <a:txBody>
                    <a:bodyPr/>
                    <a:lstStyle/>
                    <a:p>
                      <a:pPr algn="ctr"/>
                      <a:r>
                        <a:rPr lang="en-US" dirty="0"/>
                        <a:t>Opportunity</a:t>
                      </a:r>
                    </a:p>
                  </a:txBody>
                  <a:tcPr/>
                </a:tc>
                <a:tc>
                  <a:txBody>
                    <a:bodyPr/>
                    <a:lstStyle/>
                    <a:p>
                      <a:pPr algn="ctr"/>
                      <a:r>
                        <a:rPr lang="en-US" dirty="0"/>
                        <a:t>$18,000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$6,000</a:t>
                      </a:r>
                    </a:p>
                  </a:txBody>
                  <a:tcPr/>
                </a:tc>
                <a:tc>
                  <a:txBody>
                    <a:bodyPr/>
                    <a:lstStyle/>
                    <a:p>
                      <a:pPr algn="ctr"/>
                      <a:r>
                        <a:rPr lang="en-US" dirty="0"/>
                        <a:t>Threat</a:t>
                      </a:r>
                    </a:p>
                  </a:txBody>
                  <a:tcPr/>
                </a:tc>
                <a:tc>
                  <a:txBody>
                    <a:bodyPr/>
                    <a:lstStyle/>
                    <a:p>
                      <a:pPr algn="ctr"/>
                      <a:r>
                        <a:rPr lang="en-US" dirty="0"/>
                        <a:t>-$4,200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$5,000</a:t>
                      </a:r>
                    </a:p>
                  </a:txBody>
                  <a:tcPr/>
                </a:tc>
                <a:tc>
                  <a:txBody>
                    <a:bodyPr/>
                    <a:lstStyle/>
                    <a:p>
                      <a:pPr algn="ctr"/>
                      <a:r>
                        <a:rPr lang="en-US" dirty="0"/>
                        <a:t>Opportunity</a:t>
                      </a:r>
                    </a:p>
                  </a:txBody>
                  <a:tcPr/>
                </a:tc>
                <a:tc>
                  <a:txBody>
                    <a:bodyPr/>
                    <a:lstStyle/>
                    <a:p>
                      <a:pPr algn="ctr"/>
                      <a:r>
                        <a:rPr lang="en-US" dirty="0"/>
                        <a:t>$500</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$16,000</a:t>
                      </a:r>
                    </a:p>
                  </a:txBody>
                  <a:tcPr/>
                </a:tc>
                <a:tc>
                  <a:txBody>
                    <a:bodyPr/>
                    <a:lstStyle/>
                    <a:p>
                      <a:pPr algn="ctr"/>
                      <a:r>
                        <a:rPr lang="en-US" dirty="0"/>
                        <a:t>Threat</a:t>
                      </a:r>
                    </a:p>
                  </a:txBody>
                  <a:tcPr/>
                </a:tc>
                <a:tc>
                  <a:txBody>
                    <a:bodyPr/>
                    <a:lstStyle/>
                    <a:p>
                      <a:pPr algn="ctr"/>
                      <a:r>
                        <a:rPr lang="en-US" dirty="0"/>
                        <a:t>-$1,600</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-$2,300</a:t>
                      </a:r>
                    </a:p>
                  </a:txBody>
                  <a:tcPr/>
                </a:tc>
                <a:extLst>
                  <a:ext uri="{0D108BD9-81ED-4DB2-BD59-A6C34878D82A}">
                    <a16:rowId xmlns:a16="http://schemas.microsoft.com/office/drawing/2014/main" val="1459557314"/>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40395315"/>
                  </a:ext>
                </a:extLst>
              </a:tr>
            </a:tbl>
          </a:graphicData>
        </a:graphic>
      </p:graphicFrame>
      <p:sp>
        <p:nvSpPr>
          <p:cNvPr id="3" name="Oval 2">
            <a:extLst>
              <a:ext uri="{FF2B5EF4-FFF2-40B4-BE49-F238E27FC236}">
                <a16:creationId xmlns:a16="http://schemas.microsoft.com/office/drawing/2014/main" id="{E623837A-F829-428E-969B-DF08B0176318}"/>
              </a:ext>
            </a:extLst>
          </p:cNvPr>
          <p:cNvSpPr/>
          <p:nvPr/>
        </p:nvSpPr>
        <p:spPr>
          <a:xfrm>
            <a:off x="6867170" y="3448969"/>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Oval 7">
            <a:extLst>
              <a:ext uri="{FF2B5EF4-FFF2-40B4-BE49-F238E27FC236}">
                <a16:creationId xmlns:a16="http://schemas.microsoft.com/office/drawing/2014/main" id="{C5ED5B61-E5C9-4C2B-BBB2-64EBFC88BAC1}"/>
              </a:ext>
            </a:extLst>
          </p:cNvPr>
          <p:cNvSpPr/>
          <p:nvPr/>
        </p:nvSpPr>
        <p:spPr>
          <a:xfrm>
            <a:off x="6933221" y="4151786"/>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 name="Oval 8">
            <a:extLst>
              <a:ext uri="{FF2B5EF4-FFF2-40B4-BE49-F238E27FC236}">
                <a16:creationId xmlns:a16="http://schemas.microsoft.com/office/drawing/2014/main" id="{64921795-7D0D-445C-9E67-7AE910C4768C}"/>
              </a:ext>
            </a:extLst>
          </p:cNvPr>
          <p:cNvSpPr/>
          <p:nvPr/>
        </p:nvSpPr>
        <p:spPr>
          <a:xfrm>
            <a:off x="6977250" y="5971373"/>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Oval 9">
            <a:extLst>
              <a:ext uri="{FF2B5EF4-FFF2-40B4-BE49-F238E27FC236}">
                <a16:creationId xmlns:a16="http://schemas.microsoft.com/office/drawing/2014/main" id="{7DA5F064-71A5-4E39-9D84-B963ACB5F093}"/>
              </a:ext>
            </a:extLst>
          </p:cNvPr>
          <p:cNvSpPr/>
          <p:nvPr/>
        </p:nvSpPr>
        <p:spPr>
          <a:xfrm>
            <a:off x="7007832" y="6705345"/>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Oval 11">
            <a:extLst>
              <a:ext uri="{FF2B5EF4-FFF2-40B4-BE49-F238E27FC236}">
                <a16:creationId xmlns:a16="http://schemas.microsoft.com/office/drawing/2014/main" id="{C5ED5B61-E5C9-4C2B-BBB2-64EBFC88BAC1}"/>
              </a:ext>
            </a:extLst>
          </p:cNvPr>
          <p:cNvSpPr/>
          <p:nvPr/>
        </p:nvSpPr>
        <p:spPr>
          <a:xfrm>
            <a:off x="6931511" y="4900080"/>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3" name="Oval 12">
            <a:extLst>
              <a:ext uri="{FF2B5EF4-FFF2-40B4-BE49-F238E27FC236}">
                <a16:creationId xmlns:a16="http://schemas.microsoft.com/office/drawing/2014/main" id="{C5ED5B61-E5C9-4C2B-BBB2-64EBFC88BAC1}"/>
              </a:ext>
            </a:extLst>
          </p:cNvPr>
          <p:cNvSpPr/>
          <p:nvPr/>
        </p:nvSpPr>
        <p:spPr>
          <a:xfrm>
            <a:off x="6933220" y="5265277"/>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Oval 13">
            <a:extLst>
              <a:ext uri="{FF2B5EF4-FFF2-40B4-BE49-F238E27FC236}">
                <a16:creationId xmlns:a16="http://schemas.microsoft.com/office/drawing/2014/main" id="{7DA5F064-71A5-4E39-9D84-B963ACB5F093}"/>
              </a:ext>
            </a:extLst>
          </p:cNvPr>
          <p:cNvSpPr/>
          <p:nvPr/>
        </p:nvSpPr>
        <p:spPr>
          <a:xfrm>
            <a:off x="6977250" y="7439317"/>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 name="Oval 14">
            <a:extLst>
              <a:ext uri="{FF2B5EF4-FFF2-40B4-BE49-F238E27FC236}">
                <a16:creationId xmlns:a16="http://schemas.microsoft.com/office/drawing/2014/main" id="{7DA5F064-71A5-4E39-9D84-B963ACB5F093}"/>
              </a:ext>
            </a:extLst>
          </p:cNvPr>
          <p:cNvSpPr/>
          <p:nvPr/>
        </p:nvSpPr>
        <p:spPr>
          <a:xfrm>
            <a:off x="6987523" y="7809214"/>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91B637D8-B8B2-4C8F-BECB-F51BE1C4AC91}"/>
              </a:ext>
            </a:extLst>
          </p:cNvPr>
          <p:cNvPicPr>
            <a:picLocks noChangeAspect="1"/>
          </p:cNvPicPr>
          <p:nvPr/>
        </p:nvPicPr>
        <p:blipFill>
          <a:blip r:embed="rId2"/>
          <a:stretch>
            <a:fillRect/>
          </a:stretch>
        </p:blipFill>
        <p:spPr>
          <a:xfrm>
            <a:off x="581192" y="2119744"/>
            <a:ext cx="7737812" cy="601490"/>
          </a:xfrm>
          <a:prstGeom prst="rect">
            <a:avLst/>
          </a:prstGeom>
        </p:spPr>
      </p:pic>
      <p:sp>
        <p:nvSpPr>
          <p:cNvPr id="16" name="Rectangle 15">
            <a:extLst>
              <a:ext uri="{FF2B5EF4-FFF2-40B4-BE49-F238E27FC236}">
                <a16:creationId xmlns:a16="http://schemas.microsoft.com/office/drawing/2014/main" id="{E3B3E6A1-67D6-4A27-A44B-74CA0B4719C1}"/>
              </a:ext>
            </a:extLst>
          </p:cNvPr>
          <p:cNvSpPr/>
          <p:nvPr/>
        </p:nvSpPr>
        <p:spPr>
          <a:xfrm>
            <a:off x="0" y="3674397"/>
            <a:ext cx="9344722" cy="4436521"/>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5946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FF9A5E-F1D5-4915-8D9E-44B22A9D8E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5F9D79-43F3-4BA6-9B54-3E14CB1750A8}"/>
              </a:ext>
            </a:extLst>
          </p:cNvPr>
          <p:cNvSpPr>
            <a:spLocks noGrp="1"/>
          </p:cNvSpPr>
          <p:nvPr>
            <p:ph type="title"/>
          </p:nvPr>
        </p:nvSpPr>
        <p:spPr/>
        <p:txBody>
          <a:bodyPr/>
          <a:lstStyle/>
          <a:p>
            <a:r>
              <a:rPr lang="en-CA" dirty="0"/>
              <a:t>EMV exercise – EMV for risks in a project</a:t>
            </a:r>
          </a:p>
        </p:txBody>
      </p:sp>
      <p:graphicFrame>
        <p:nvGraphicFramePr>
          <p:cNvPr id="4" name="Table 3">
            <a:extLst>
              <a:ext uri="{FF2B5EF4-FFF2-40B4-BE49-F238E27FC236}">
                <a16:creationId xmlns:a16="http://schemas.microsoft.com/office/drawing/2014/main" id="{C78F6788-19A4-448E-AF09-96243696B045}"/>
              </a:ext>
            </a:extLst>
          </p:cNvPr>
          <p:cNvGraphicFramePr>
            <a:graphicFrameLocks noGrp="1"/>
          </p:cNvGraphicFramePr>
          <p:nvPr>
            <p:extLst>
              <p:ext uri="{D42A27DB-BD31-4B8C-83A1-F6EECF244321}">
                <p14:modId xmlns:p14="http://schemas.microsoft.com/office/powerpoint/2010/main" val="3219092083"/>
              </p:ext>
            </p:extLst>
          </p:nvPr>
        </p:nvGraphicFramePr>
        <p:xfrm>
          <a:off x="348344" y="1757343"/>
          <a:ext cx="8501741" cy="2926080"/>
        </p:xfrm>
        <a:graphic>
          <a:graphicData uri="http://schemas.openxmlformats.org/drawingml/2006/table">
            <a:tbl>
              <a:tblPr firstRow="1" bandRow="1">
                <a:tableStyleId>{5C22544A-7EE6-4342-B048-85BDC9FD1C3A}</a:tableStyleId>
              </a:tblPr>
              <a:tblGrid>
                <a:gridCol w="689346">
                  <a:extLst>
                    <a:ext uri="{9D8B030D-6E8A-4147-A177-3AD203B41FA5}">
                      <a16:colId xmlns:a16="http://schemas.microsoft.com/office/drawing/2014/main" val="20000"/>
                    </a:ext>
                  </a:extLst>
                </a:gridCol>
                <a:gridCol w="2194241">
                  <a:extLst>
                    <a:ext uri="{9D8B030D-6E8A-4147-A177-3AD203B41FA5}">
                      <a16:colId xmlns:a16="http://schemas.microsoft.com/office/drawing/2014/main" val="20001"/>
                    </a:ext>
                  </a:extLst>
                </a:gridCol>
                <a:gridCol w="2809077">
                  <a:extLst>
                    <a:ext uri="{9D8B030D-6E8A-4147-A177-3AD203B41FA5}">
                      <a16:colId xmlns:a16="http://schemas.microsoft.com/office/drawing/2014/main" val="44716163"/>
                    </a:ext>
                  </a:extLst>
                </a:gridCol>
                <a:gridCol w="2809077">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algn="ctr"/>
                      <a:r>
                        <a:rPr lang="en-US" sz="1800" b="0" kern="1200" dirty="0">
                          <a:solidFill>
                            <a:schemeClr val="lt1"/>
                          </a:solidFill>
                          <a:latin typeface="+mn-lt"/>
                          <a:ea typeface="+mn-ea"/>
                          <a:cs typeface="+mn-cs"/>
                        </a:rPr>
                        <a:t>Risk Type</a:t>
                      </a:r>
                    </a:p>
                  </a:txBody>
                  <a:tcPr>
                    <a:solidFill>
                      <a:schemeClr val="bg1">
                        <a:lumMod val="50000"/>
                      </a:schemeClr>
                    </a:solidFill>
                  </a:tcPr>
                </a:tc>
                <a:tc>
                  <a:txBody>
                    <a:bodyPr/>
                    <a:lstStyle/>
                    <a:p>
                      <a:pPr algn="ctr"/>
                      <a:r>
                        <a:rPr lang="en-US" b="0" dirty="0"/>
                        <a:t>EMV</a:t>
                      </a:r>
                      <a:r>
                        <a:rPr lang="en-US" b="0" baseline="0" dirty="0"/>
                        <a:t> </a:t>
                      </a:r>
                      <a:r>
                        <a:rPr lang="en-US" b="0" dirty="0"/>
                        <a:t>of the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$150,000</a:t>
                      </a:r>
                    </a:p>
                  </a:txBody>
                  <a:tcPr/>
                </a:tc>
                <a:tc>
                  <a:txBody>
                    <a:bodyPr/>
                    <a:lstStyle/>
                    <a:p>
                      <a:pPr algn="ctr"/>
                      <a:r>
                        <a:rPr lang="en-US" dirty="0"/>
                        <a:t>Threat</a:t>
                      </a:r>
                    </a:p>
                  </a:txBody>
                  <a:tcPr/>
                </a:tc>
                <a:tc>
                  <a:txBody>
                    <a:bodyPr/>
                    <a:lstStyle/>
                    <a:p>
                      <a:pPr algn="ctr"/>
                      <a:r>
                        <a:rPr lang="en-US" dirty="0"/>
                        <a:t>-$15,000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$60,000</a:t>
                      </a:r>
                    </a:p>
                  </a:txBody>
                  <a:tcPr/>
                </a:tc>
                <a:tc>
                  <a:txBody>
                    <a:bodyPr/>
                    <a:lstStyle/>
                    <a:p>
                      <a:pPr algn="ctr"/>
                      <a:r>
                        <a:rPr lang="en-US" dirty="0"/>
                        <a:t>Opportunity</a:t>
                      </a:r>
                    </a:p>
                  </a:txBody>
                  <a:tcPr/>
                </a:tc>
                <a:tc>
                  <a:txBody>
                    <a:bodyPr/>
                    <a:lstStyle/>
                    <a:p>
                      <a:pPr algn="ctr"/>
                      <a:r>
                        <a:rPr lang="en-US" dirty="0"/>
                        <a:t>$18,000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$6,000</a:t>
                      </a:r>
                    </a:p>
                  </a:txBody>
                  <a:tcPr/>
                </a:tc>
                <a:tc>
                  <a:txBody>
                    <a:bodyPr/>
                    <a:lstStyle/>
                    <a:p>
                      <a:pPr algn="ctr"/>
                      <a:r>
                        <a:rPr lang="en-US" dirty="0"/>
                        <a:t>Threat</a:t>
                      </a:r>
                    </a:p>
                  </a:txBody>
                  <a:tcPr/>
                </a:tc>
                <a:tc>
                  <a:txBody>
                    <a:bodyPr/>
                    <a:lstStyle/>
                    <a:p>
                      <a:pPr algn="ctr"/>
                      <a:r>
                        <a:rPr lang="en-US" dirty="0"/>
                        <a:t>-$4,200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$5,000</a:t>
                      </a:r>
                    </a:p>
                  </a:txBody>
                  <a:tcPr/>
                </a:tc>
                <a:tc>
                  <a:txBody>
                    <a:bodyPr/>
                    <a:lstStyle/>
                    <a:p>
                      <a:pPr algn="ctr"/>
                      <a:r>
                        <a:rPr lang="en-US" dirty="0"/>
                        <a:t>Opportunity</a:t>
                      </a:r>
                    </a:p>
                  </a:txBody>
                  <a:tcPr/>
                </a:tc>
                <a:tc>
                  <a:txBody>
                    <a:bodyPr/>
                    <a:lstStyle/>
                    <a:p>
                      <a:pPr algn="ctr"/>
                      <a:r>
                        <a:rPr lang="en-US" dirty="0"/>
                        <a:t>$500</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$16,000</a:t>
                      </a:r>
                    </a:p>
                  </a:txBody>
                  <a:tcPr/>
                </a:tc>
                <a:tc>
                  <a:txBody>
                    <a:bodyPr/>
                    <a:lstStyle/>
                    <a:p>
                      <a:pPr algn="ctr"/>
                      <a:r>
                        <a:rPr lang="en-US" dirty="0"/>
                        <a:t>Threat</a:t>
                      </a:r>
                    </a:p>
                  </a:txBody>
                  <a:tcPr/>
                </a:tc>
                <a:tc>
                  <a:txBody>
                    <a:bodyPr/>
                    <a:lstStyle/>
                    <a:p>
                      <a:pPr algn="ctr"/>
                      <a:r>
                        <a:rPr lang="en-US" dirty="0"/>
                        <a:t>-$1,600</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-$2,300</a:t>
                      </a:r>
                    </a:p>
                  </a:txBody>
                  <a:tcPr/>
                </a:tc>
                <a:extLst>
                  <a:ext uri="{0D108BD9-81ED-4DB2-BD59-A6C34878D82A}">
                    <a16:rowId xmlns:a16="http://schemas.microsoft.com/office/drawing/2014/main" val="1459557314"/>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40395315"/>
                  </a:ext>
                </a:extLst>
              </a:tr>
            </a:tbl>
          </a:graphicData>
        </a:graphic>
      </p:graphicFrame>
      <p:graphicFrame>
        <p:nvGraphicFramePr>
          <p:cNvPr id="5" name="Table 4">
            <a:extLst>
              <a:ext uri="{FF2B5EF4-FFF2-40B4-BE49-F238E27FC236}">
                <a16:creationId xmlns:a16="http://schemas.microsoft.com/office/drawing/2014/main" id="{EE2AF735-DA2F-4407-BAB8-F24BAE4320C3}"/>
              </a:ext>
            </a:extLst>
          </p:cNvPr>
          <p:cNvGraphicFramePr>
            <a:graphicFrameLocks noGrp="1"/>
          </p:cNvGraphicFramePr>
          <p:nvPr>
            <p:extLst>
              <p:ext uri="{D42A27DB-BD31-4B8C-83A1-F6EECF244321}">
                <p14:modId xmlns:p14="http://schemas.microsoft.com/office/powerpoint/2010/main" val="3210297444"/>
              </p:ext>
            </p:extLst>
          </p:nvPr>
        </p:nvGraphicFramePr>
        <p:xfrm>
          <a:off x="348345" y="4290354"/>
          <a:ext cx="8501742" cy="2560320"/>
        </p:xfrm>
        <a:graphic>
          <a:graphicData uri="http://schemas.openxmlformats.org/drawingml/2006/table">
            <a:tbl>
              <a:tblPr firstRow="1" bandRow="1">
                <a:tableStyleId>{5C22544A-7EE6-4342-B048-85BDC9FD1C3A}</a:tableStyleId>
              </a:tblPr>
              <a:tblGrid>
                <a:gridCol w="689345">
                  <a:extLst>
                    <a:ext uri="{9D8B030D-6E8A-4147-A177-3AD203B41FA5}">
                      <a16:colId xmlns:a16="http://schemas.microsoft.com/office/drawing/2014/main" val="20000"/>
                    </a:ext>
                  </a:extLst>
                </a:gridCol>
                <a:gridCol w="2184273">
                  <a:extLst>
                    <a:ext uri="{9D8B030D-6E8A-4147-A177-3AD203B41FA5}">
                      <a16:colId xmlns:a16="http://schemas.microsoft.com/office/drawing/2014/main" val="20001"/>
                    </a:ext>
                  </a:extLst>
                </a:gridCol>
                <a:gridCol w="2814062">
                  <a:extLst>
                    <a:ext uri="{9D8B030D-6E8A-4147-A177-3AD203B41FA5}">
                      <a16:colId xmlns:a16="http://schemas.microsoft.com/office/drawing/2014/main" val="859107974"/>
                    </a:ext>
                  </a:extLst>
                </a:gridCol>
                <a:gridCol w="2814062">
                  <a:extLst>
                    <a:ext uri="{9D8B030D-6E8A-4147-A177-3AD203B41FA5}">
                      <a16:colId xmlns:a16="http://schemas.microsoft.com/office/drawing/2014/main" val="20002"/>
                    </a:ext>
                  </a:extLst>
                </a:gridCol>
              </a:tblGrid>
              <a:tr h="352800">
                <a:tc>
                  <a:txBody>
                    <a:bodyPr/>
                    <a:lstStyle/>
                    <a:p>
                      <a:r>
                        <a:rPr lang="en-US" b="0" dirty="0"/>
                        <a:t>Risk</a:t>
                      </a:r>
                    </a:p>
                  </a:txBody>
                  <a:tcPr>
                    <a:solidFill>
                      <a:schemeClr val="bg1">
                        <a:lumMod val="50000"/>
                      </a:schemeClr>
                    </a:solidFill>
                  </a:tcPr>
                </a:tc>
                <a:tc>
                  <a:txBody>
                    <a:bodyPr/>
                    <a:lstStyle/>
                    <a:p>
                      <a:pPr algn="ctr"/>
                      <a:r>
                        <a:rPr lang="en-US" b="0" dirty="0"/>
                        <a:t>Calculation</a:t>
                      </a:r>
                    </a:p>
                  </a:txBody>
                  <a:tcPr>
                    <a:solidFill>
                      <a:schemeClr val="bg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latin typeface="+mn-lt"/>
                          <a:ea typeface="+mn-ea"/>
                          <a:cs typeface="+mn-cs"/>
                        </a:rPr>
                        <a:t>Risk Type</a:t>
                      </a:r>
                      <a:endParaRPr lang="en-US" sz="1600" b="1" dirty="0">
                        <a:solidFill>
                          <a:srgbClr val="FFFF00"/>
                        </a:solidFill>
                      </a:endParaRPr>
                    </a:p>
                  </a:txBody>
                  <a:tcPr>
                    <a:solidFill>
                      <a:schemeClr val="bg1">
                        <a:lumMod val="50000"/>
                      </a:schemeClr>
                    </a:solidFill>
                  </a:tcPr>
                </a:tc>
                <a:tc>
                  <a:txBody>
                    <a:bodyPr/>
                    <a:lstStyle/>
                    <a:p>
                      <a:pPr algn="ctr"/>
                      <a:r>
                        <a:rPr lang="en-US" b="0" dirty="0"/>
                        <a:t>EMV of the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-0.10 x 28d</a:t>
                      </a:r>
                    </a:p>
                  </a:txBody>
                  <a:tcPr/>
                </a:tc>
                <a:tc>
                  <a:txBody>
                    <a:bodyPr/>
                    <a:lstStyle/>
                    <a:p>
                      <a:pPr algn="ctr"/>
                      <a:r>
                        <a:rPr lang="en-US" dirty="0"/>
                        <a:t>Threat</a:t>
                      </a:r>
                    </a:p>
                  </a:txBody>
                  <a:tcPr/>
                </a:tc>
                <a:tc>
                  <a:txBody>
                    <a:bodyPr/>
                    <a:lstStyle/>
                    <a:p>
                      <a:pPr algn="ctr"/>
                      <a:r>
                        <a:rPr lang="en-US" dirty="0"/>
                        <a:t>-2.8 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0.30 x 56d</a:t>
                      </a:r>
                    </a:p>
                  </a:txBody>
                  <a:tcPr/>
                </a:tc>
                <a:tc>
                  <a:txBody>
                    <a:bodyPr/>
                    <a:lstStyle/>
                    <a:p>
                      <a:pPr algn="ctr"/>
                      <a:r>
                        <a:rPr lang="en-US" dirty="0"/>
                        <a:t>Opportunity</a:t>
                      </a:r>
                    </a:p>
                  </a:txBody>
                  <a:tcPr/>
                </a:tc>
                <a:tc>
                  <a:txBody>
                    <a:bodyPr/>
                    <a:lstStyle/>
                    <a:p>
                      <a:pPr algn="ctr"/>
                      <a:r>
                        <a:rPr lang="en-US" dirty="0"/>
                        <a:t>16.8 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-0.70 x 40d</a:t>
                      </a:r>
                    </a:p>
                  </a:txBody>
                  <a:tcPr/>
                </a:tc>
                <a:tc>
                  <a:txBody>
                    <a:bodyPr/>
                    <a:lstStyle/>
                    <a:p>
                      <a:pPr algn="ctr"/>
                      <a:r>
                        <a:rPr lang="en-US" dirty="0"/>
                        <a:t>Threat</a:t>
                      </a:r>
                    </a:p>
                  </a:txBody>
                  <a:tcPr/>
                </a:tc>
                <a:tc>
                  <a:txBody>
                    <a:bodyPr/>
                    <a:lstStyle/>
                    <a:p>
                      <a:pPr algn="ctr"/>
                      <a:r>
                        <a:rPr lang="en-US" dirty="0"/>
                        <a:t>-28 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0.10 x 14d</a:t>
                      </a:r>
                    </a:p>
                  </a:txBody>
                  <a:tcPr/>
                </a:tc>
                <a:tc>
                  <a:txBody>
                    <a:bodyPr/>
                    <a:lstStyle/>
                    <a:p>
                      <a:pPr algn="ctr"/>
                      <a:r>
                        <a:rPr lang="en-US" dirty="0"/>
                        <a:t>Opportunity</a:t>
                      </a:r>
                    </a:p>
                  </a:txBody>
                  <a:tcPr/>
                </a:tc>
                <a:tc>
                  <a:txBody>
                    <a:bodyPr/>
                    <a:lstStyle/>
                    <a:p>
                      <a:pPr algn="ctr"/>
                      <a:r>
                        <a:rPr lang="en-US" dirty="0"/>
                        <a:t>1.4 d</a:t>
                      </a:r>
                    </a:p>
                  </a:txBody>
                  <a:tcPr/>
                </a:tc>
                <a:extLst>
                  <a:ext uri="{0D108BD9-81ED-4DB2-BD59-A6C34878D82A}">
                    <a16:rowId xmlns:a16="http://schemas.microsoft.com/office/drawing/2014/main" val="10004"/>
                  </a:ext>
                </a:extLst>
              </a:tr>
              <a:tr h="352800">
                <a:tc>
                  <a:txBody>
                    <a:bodyPr/>
                    <a:lstStyle/>
                    <a:p>
                      <a:pPr algn="ctr"/>
                      <a:r>
                        <a:rPr lang="en-US" dirty="0"/>
                        <a:t>E</a:t>
                      </a:r>
                    </a:p>
                  </a:txBody>
                  <a:tcPr/>
                </a:tc>
                <a:tc>
                  <a:txBody>
                    <a:bodyPr/>
                    <a:lstStyle/>
                    <a:p>
                      <a:pPr algn="ctr"/>
                      <a:r>
                        <a:rPr lang="en-US" dirty="0"/>
                        <a:t>-0.10 x 42d</a:t>
                      </a:r>
                    </a:p>
                  </a:txBody>
                  <a:tcPr/>
                </a:tc>
                <a:tc>
                  <a:txBody>
                    <a:bodyPr/>
                    <a:lstStyle/>
                    <a:p>
                      <a:pPr algn="ctr"/>
                      <a:r>
                        <a:rPr lang="en-US" dirty="0"/>
                        <a:t>Threat</a:t>
                      </a:r>
                    </a:p>
                  </a:txBody>
                  <a:tcPr/>
                </a:tc>
                <a:tc>
                  <a:txBody>
                    <a:bodyPr/>
                    <a:lstStyle/>
                    <a:p>
                      <a:pPr algn="ctr"/>
                      <a:r>
                        <a:rPr lang="en-US" dirty="0"/>
                        <a:t>-4.2 d</a:t>
                      </a:r>
                    </a:p>
                  </a:txBody>
                  <a:tcPr/>
                </a:tc>
                <a:extLst>
                  <a:ext uri="{0D108BD9-81ED-4DB2-BD59-A6C34878D82A}">
                    <a16:rowId xmlns:a16="http://schemas.microsoft.com/office/drawing/2014/main" val="10005"/>
                  </a:ext>
                </a:extLst>
              </a:tr>
              <a:tr h="35280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r>
                        <a:rPr lang="en-US" dirty="0"/>
                        <a:t>Total         -16.8 days</a:t>
                      </a:r>
                    </a:p>
                  </a:txBody>
                  <a:tcPr/>
                </a:tc>
                <a:extLst>
                  <a:ext uri="{0D108BD9-81ED-4DB2-BD59-A6C34878D82A}">
                    <a16:rowId xmlns:a16="http://schemas.microsoft.com/office/drawing/2014/main" val="844469682"/>
                  </a:ext>
                </a:extLst>
              </a:tr>
            </a:tbl>
          </a:graphicData>
        </a:graphic>
      </p:graphicFrame>
      <p:sp>
        <p:nvSpPr>
          <p:cNvPr id="3" name="Oval 2">
            <a:extLst>
              <a:ext uri="{FF2B5EF4-FFF2-40B4-BE49-F238E27FC236}">
                <a16:creationId xmlns:a16="http://schemas.microsoft.com/office/drawing/2014/main" id="{E623837A-F829-428E-969B-DF08B0176318}"/>
              </a:ext>
            </a:extLst>
          </p:cNvPr>
          <p:cNvSpPr/>
          <p:nvPr/>
        </p:nvSpPr>
        <p:spPr>
          <a:xfrm>
            <a:off x="6867170" y="2229504"/>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C5ED5B61-E5C9-4C2B-BBB2-64EBFC88BAC1}"/>
              </a:ext>
            </a:extLst>
          </p:cNvPr>
          <p:cNvSpPr/>
          <p:nvPr/>
        </p:nvSpPr>
        <p:spPr>
          <a:xfrm>
            <a:off x="6933221" y="2932321"/>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64921795-7D0D-445C-9E67-7AE910C4768C}"/>
              </a:ext>
            </a:extLst>
          </p:cNvPr>
          <p:cNvSpPr/>
          <p:nvPr/>
        </p:nvSpPr>
        <p:spPr>
          <a:xfrm>
            <a:off x="6977250" y="4751908"/>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7DA5F064-71A5-4E39-9D84-B963ACB5F093}"/>
              </a:ext>
            </a:extLst>
          </p:cNvPr>
          <p:cNvSpPr/>
          <p:nvPr/>
        </p:nvSpPr>
        <p:spPr>
          <a:xfrm>
            <a:off x="7007832" y="5485880"/>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C5ED5B61-E5C9-4C2B-BBB2-64EBFC88BAC1}"/>
              </a:ext>
            </a:extLst>
          </p:cNvPr>
          <p:cNvSpPr/>
          <p:nvPr/>
        </p:nvSpPr>
        <p:spPr>
          <a:xfrm>
            <a:off x="6931511" y="3680615"/>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C5ED5B61-E5C9-4C2B-BBB2-64EBFC88BAC1}"/>
              </a:ext>
            </a:extLst>
          </p:cNvPr>
          <p:cNvSpPr/>
          <p:nvPr/>
        </p:nvSpPr>
        <p:spPr>
          <a:xfrm>
            <a:off x="6933220" y="4045812"/>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7DA5F064-71A5-4E39-9D84-B963ACB5F093}"/>
              </a:ext>
            </a:extLst>
          </p:cNvPr>
          <p:cNvSpPr/>
          <p:nvPr/>
        </p:nvSpPr>
        <p:spPr>
          <a:xfrm>
            <a:off x="6977250" y="6219852"/>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7DA5F064-71A5-4E39-9D84-B963ACB5F093}"/>
              </a:ext>
            </a:extLst>
          </p:cNvPr>
          <p:cNvSpPr/>
          <p:nvPr/>
        </p:nvSpPr>
        <p:spPr>
          <a:xfrm>
            <a:off x="6987523" y="6589749"/>
            <a:ext cx="261257" cy="19197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306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35C4-D319-42A1-858E-EEF7AC670527}"/>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4243A2BB-2F40-48B3-AD68-16DD85275DB0}"/>
              </a:ext>
            </a:extLst>
          </p:cNvPr>
          <p:cNvSpPr>
            <a:spLocks noGrp="1"/>
          </p:cNvSpPr>
          <p:nvPr>
            <p:ph idx="1"/>
          </p:nvPr>
        </p:nvSpPr>
        <p:spPr>
          <a:xfrm>
            <a:off x="581192" y="1936376"/>
            <a:ext cx="7989752" cy="4279489"/>
          </a:xfrm>
        </p:spPr>
        <p:txBody>
          <a:bodyPr>
            <a:normAutofit fontScale="85000" lnSpcReduction="20000"/>
          </a:bodyPr>
          <a:lstStyle/>
          <a:p>
            <a:pPr marL="0" indent="0">
              <a:buNone/>
            </a:pPr>
            <a:r>
              <a:rPr lang="en-US" dirty="0"/>
              <a:t>Assuming that these five risks are the only risks on the project:</a:t>
            </a:r>
          </a:p>
          <a:p>
            <a:pPr marL="457200" indent="-457200">
              <a:buFont typeface="+mj-lt"/>
              <a:buAutoNum type="alphaLcParenR"/>
            </a:pPr>
            <a:r>
              <a:rPr lang="en-US" dirty="0"/>
              <a:t>What is the best case (only good things happen, opportunities)?</a:t>
            </a:r>
          </a:p>
          <a:p>
            <a:pPr marL="457200" indent="-457200">
              <a:buFont typeface="+mj-lt"/>
              <a:buAutoNum type="alphaLcParenR"/>
            </a:pPr>
            <a:r>
              <a:rPr lang="en-US" dirty="0"/>
              <a:t>With no further analysis (without a risk analysis), how much will management expect the project to cost and it’s duration?</a:t>
            </a:r>
          </a:p>
          <a:p>
            <a:pPr marL="457200" indent="-457200">
              <a:buFont typeface="+mj-lt"/>
              <a:buAutoNum type="alphaLcParenR"/>
            </a:pPr>
            <a:r>
              <a:rPr lang="en-US" dirty="0"/>
              <a:t>What is the expected monetary value of the project?</a:t>
            </a:r>
          </a:p>
          <a:p>
            <a:pPr marL="457200" indent="-457200">
              <a:buFont typeface="+mj-lt"/>
              <a:buAutoNum type="alphaLcParenR"/>
            </a:pPr>
            <a:r>
              <a:rPr lang="en-US" dirty="0"/>
              <a:t>What is the worst case (only bad things happen, threats)?</a:t>
            </a:r>
          </a:p>
          <a:p>
            <a:pPr marL="457200" indent="-457200">
              <a:buFont typeface="+mj-lt"/>
              <a:buAutoNum type="alphaLcParenR"/>
            </a:pPr>
            <a:endParaRPr lang="en-US" dirty="0"/>
          </a:p>
          <a:p>
            <a:pPr marL="0" indent="0">
              <a:buNone/>
            </a:pPr>
            <a:r>
              <a:rPr lang="en-US" b="1" dirty="0"/>
              <a:t>Note</a:t>
            </a:r>
            <a:r>
              <a:rPr lang="en-US" dirty="0"/>
              <a:t>, although our risk analysis EMV could be negative because we only have threats (which are going to cost us </a:t>
            </a:r>
            <a:r>
              <a:rPr lang="en-US" b="1" dirty="0">
                <a:solidFill>
                  <a:srgbClr val="FF0000"/>
                </a:solidFill>
              </a:rPr>
              <a:t>more</a:t>
            </a:r>
            <a:r>
              <a:rPr lang="en-US" dirty="0"/>
              <a:t> money), </a:t>
            </a:r>
            <a:r>
              <a:rPr lang="en-US" sz="2600" b="1" dirty="0">
                <a:solidFill>
                  <a:srgbClr val="FF0000"/>
                </a:solidFill>
              </a:rPr>
              <a:t>we would flip the EMV to a positive number when we add it to our estimated project budget</a:t>
            </a:r>
            <a:r>
              <a:rPr lang="en-US" b="1" dirty="0"/>
              <a:t>.</a:t>
            </a:r>
            <a:br>
              <a:rPr lang="en-US" b="1" dirty="0"/>
            </a:br>
            <a:br>
              <a:rPr lang="en-US" dirty="0"/>
            </a:br>
            <a:r>
              <a:rPr lang="en-US" dirty="0"/>
              <a:t>We need a </a:t>
            </a:r>
            <a:r>
              <a:rPr lang="en-US" b="1" dirty="0"/>
              <a:t>larger</a:t>
            </a:r>
            <a:r>
              <a:rPr lang="en-US" dirty="0"/>
              <a:t> budget to deal with the threats, if we add a negative number we would end up reducing our budget.</a:t>
            </a:r>
          </a:p>
        </p:txBody>
      </p:sp>
      <p:sp>
        <p:nvSpPr>
          <p:cNvPr id="4" name="Rectangle 3">
            <a:extLst>
              <a:ext uri="{FF2B5EF4-FFF2-40B4-BE49-F238E27FC236}">
                <a16:creationId xmlns:a16="http://schemas.microsoft.com/office/drawing/2014/main" id="{282724D8-9099-418C-97FF-9BEC0B04E971}"/>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50977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72092"/>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747559"/>
            <a:ext cx="8530151" cy="943598"/>
          </a:xfrm>
        </p:spPr>
        <p:txBody>
          <a:bodyPr>
            <a:normAutofit fontScale="92500" lnSpcReduction="20000"/>
          </a:bodyPr>
          <a:lstStyle/>
          <a:p>
            <a:pPr marL="0" indent="0">
              <a:buNone/>
            </a:pPr>
            <a:r>
              <a:rPr lang="en-US" sz="2400" dirty="0"/>
              <a:t>You are planning the design of new software.  Your project estimate results in a Work Package estimate of CAD $800,000 and schedule of 448 days.  What would be your estimates?</a:t>
            </a:r>
            <a:endParaRPr lang="en-CA" sz="2400" dirty="0"/>
          </a:p>
        </p:txBody>
      </p:sp>
      <p:sp>
        <p:nvSpPr>
          <p:cNvPr id="4" name="Rectangle 3">
            <a:extLst>
              <a:ext uri="{FF2B5EF4-FFF2-40B4-BE49-F238E27FC236}">
                <a16:creationId xmlns:a16="http://schemas.microsoft.com/office/drawing/2014/main" id="{BE3FDEE7-66E9-4D7B-AFB0-7C7C594D6DDB}"/>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extLst>
              <p:ext uri="{D42A27DB-BD31-4B8C-83A1-F6EECF244321}">
                <p14:modId xmlns:p14="http://schemas.microsoft.com/office/powerpoint/2010/main" val="291101066"/>
              </p:ext>
            </p:extLst>
          </p:nvPr>
        </p:nvGraphicFramePr>
        <p:xfrm>
          <a:off x="581192" y="2704604"/>
          <a:ext cx="8316686" cy="182880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extLst>
              <p:ext uri="{D42A27DB-BD31-4B8C-83A1-F6EECF244321}">
                <p14:modId xmlns:p14="http://schemas.microsoft.com/office/powerpoint/2010/main" val="3904565960"/>
              </p:ext>
            </p:extLst>
          </p:nvPr>
        </p:nvGraphicFramePr>
        <p:xfrm>
          <a:off x="581192" y="4667009"/>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endParaRPr lang="en-US" dirty="0"/>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endParaRPr lang="en-US" dirty="0"/>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054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693771"/>
            <a:ext cx="8530151" cy="943598"/>
          </a:xfrm>
        </p:spPr>
        <p:txBody>
          <a:bodyPr>
            <a:normAutofit fontScale="92500" lnSpcReduction="20000"/>
          </a:bodyPr>
          <a:lstStyle/>
          <a:p>
            <a:pPr marL="0" indent="0">
              <a:buNone/>
            </a:pPr>
            <a:r>
              <a:rPr lang="en-US" sz="2400" dirty="0"/>
              <a:t>You are planning the design of new software app.  Your project estimate results in a Work Package estimate of CAD $800,000 and schedule of 448 days. </a:t>
            </a:r>
            <a:r>
              <a:rPr lang="en-CA" sz="2400" dirty="0"/>
              <a:t>What would be your Best Case estimate?</a:t>
            </a:r>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extLst>
              <p:ext uri="{D42A27DB-BD31-4B8C-83A1-F6EECF244321}">
                <p14:modId xmlns:p14="http://schemas.microsoft.com/office/powerpoint/2010/main" val="1426002949"/>
              </p:ext>
            </p:extLst>
          </p:nvPr>
        </p:nvGraphicFramePr>
        <p:xfrm>
          <a:off x="581192" y="2637369"/>
          <a:ext cx="8316686" cy="181584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sz="1600" dirty="0"/>
                        <a:t>a</a:t>
                      </a:r>
                    </a:p>
                  </a:txBody>
                  <a:tcPr/>
                </a:tc>
                <a:tc>
                  <a:txBody>
                    <a:bodyPr/>
                    <a:lstStyle/>
                    <a:p>
                      <a:pPr algn="ctr"/>
                      <a:r>
                        <a:rPr lang="en-US" sz="1600" dirty="0"/>
                        <a:t>Best case</a:t>
                      </a:r>
                    </a:p>
                  </a:txBody>
                  <a:tcPr/>
                </a:tc>
                <a:tc>
                  <a:txBody>
                    <a:bodyPr/>
                    <a:lstStyle/>
                    <a:p>
                      <a:pPr algn="ctr"/>
                      <a:r>
                        <a:rPr lang="en-US" sz="1600" dirty="0"/>
                        <a:t>800,000-60,000-5,000=$735,000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Management expects</a:t>
                      </a:r>
                    </a:p>
                  </a:txBody>
                  <a:tcPr/>
                </a:tc>
                <a:tc>
                  <a:txBody>
                    <a:bodyPr/>
                    <a:lstStyle/>
                    <a:p>
                      <a:pPr algn="ctr"/>
                      <a:r>
                        <a:rPr lang="en-US" dirty="0"/>
                        <a:t>$800,000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800,000+2,300=$802,300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800,000+150,000+6,000+16,000=$972,000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nvGraphicFramePr>
        <p:xfrm>
          <a:off x="581192" y="4599774"/>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448-56-14=378d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Management expects</a:t>
                      </a:r>
                    </a:p>
                  </a:txBody>
                  <a:tcPr/>
                </a:tc>
                <a:tc>
                  <a:txBody>
                    <a:bodyPr/>
                    <a:lstStyle/>
                    <a:p>
                      <a:pPr algn="ctr"/>
                      <a:r>
                        <a:rPr lang="en-US" dirty="0"/>
                        <a:t>448d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448+16.8=464.8d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448+28+40+42=558d</a:t>
                      </a: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132E3266-E0C6-4C63-9CCD-0E837841BD4A}"/>
              </a:ext>
            </a:extLst>
          </p:cNvPr>
          <p:cNvSpPr/>
          <p:nvPr/>
        </p:nvSpPr>
        <p:spPr>
          <a:xfrm>
            <a:off x="581192" y="3429000"/>
            <a:ext cx="8316686" cy="3271789"/>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06EED68B-BB8B-4BA2-AAFB-092E00D44E24}"/>
              </a:ext>
            </a:extLst>
          </p:cNvPr>
          <p:cNvPicPr>
            <a:picLocks noChangeAspect="1"/>
          </p:cNvPicPr>
          <p:nvPr/>
        </p:nvPicPr>
        <p:blipFill>
          <a:blip r:embed="rId2"/>
          <a:stretch>
            <a:fillRect/>
          </a:stretch>
        </p:blipFill>
        <p:spPr>
          <a:xfrm>
            <a:off x="1757247" y="3406156"/>
            <a:ext cx="5792129" cy="3448407"/>
          </a:xfrm>
          <a:prstGeom prst="rect">
            <a:avLst/>
          </a:prstGeom>
        </p:spPr>
      </p:pic>
      <p:sp>
        <p:nvSpPr>
          <p:cNvPr id="10" name="Oval 9">
            <a:extLst>
              <a:ext uri="{FF2B5EF4-FFF2-40B4-BE49-F238E27FC236}">
                <a16:creationId xmlns:a16="http://schemas.microsoft.com/office/drawing/2014/main" id="{096226A7-309D-487C-BD58-0C79F03A6C9D}"/>
              </a:ext>
            </a:extLst>
          </p:cNvPr>
          <p:cNvSpPr/>
          <p:nvPr/>
        </p:nvSpPr>
        <p:spPr>
          <a:xfrm>
            <a:off x="5473581" y="1816582"/>
            <a:ext cx="1287625" cy="528651"/>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E5C98CBF-E53F-4102-A5E5-BDB16288CC75}"/>
              </a:ext>
            </a:extLst>
          </p:cNvPr>
          <p:cNvSpPr/>
          <p:nvPr/>
        </p:nvSpPr>
        <p:spPr>
          <a:xfrm>
            <a:off x="2852503" y="4049486"/>
            <a:ext cx="833089" cy="2780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D51AED92-B4D2-4C64-B2D0-EFDEE4F350D0}"/>
              </a:ext>
            </a:extLst>
          </p:cNvPr>
          <p:cNvSpPr/>
          <p:nvPr/>
        </p:nvSpPr>
        <p:spPr>
          <a:xfrm>
            <a:off x="2852503" y="4544152"/>
            <a:ext cx="833089" cy="2780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9220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72334" y="1801347"/>
            <a:ext cx="8530151" cy="943598"/>
          </a:xfrm>
        </p:spPr>
        <p:txBody>
          <a:bodyPr>
            <a:normAutofit fontScale="92500" lnSpcReduction="20000"/>
          </a:bodyPr>
          <a:lstStyle/>
          <a:p>
            <a:pPr marL="0" indent="0">
              <a:buNone/>
            </a:pPr>
            <a:r>
              <a:rPr lang="en-US" sz="2400" dirty="0"/>
              <a:t>You are planning the design of new software app.  Your project estimate results in a Work Package estimate of CAD $800,000 and schedule of 448 days.  What would be your estimates?</a:t>
            </a:r>
            <a:endParaRPr lang="en-CA" dirty="0"/>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extLst>
              <p:ext uri="{D42A27DB-BD31-4B8C-83A1-F6EECF244321}">
                <p14:modId xmlns:p14="http://schemas.microsoft.com/office/powerpoint/2010/main" val="1726910339"/>
              </p:ext>
            </p:extLst>
          </p:nvPr>
        </p:nvGraphicFramePr>
        <p:xfrm>
          <a:off x="581192" y="2771839"/>
          <a:ext cx="8316686" cy="1828800"/>
        </p:xfrm>
        <a:graphic>
          <a:graphicData uri="http://schemas.openxmlformats.org/drawingml/2006/table">
            <a:tbl>
              <a:tblPr firstRow="1" bandRow="1">
                <a:tableStyleId>{5C22544A-7EE6-4342-B048-85BDC9FD1C3A}</a:tableStyleId>
              </a:tblPr>
              <a:tblGrid>
                <a:gridCol w="685441">
                  <a:extLst>
                    <a:ext uri="{9D8B030D-6E8A-4147-A177-3AD203B41FA5}">
                      <a16:colId xmlns:a16="http://schemas.microsoft.com/office/drawing/2014/main" val="20000"/>
                    </a:ext>
                  </a:extLst>
                </a:gridCol>
                <a:gridCol w="3054996">
                  <a:extLst>
                    <a:ext uri="{9D8B030D-6E8A-4147-A177-3AD203B41FA5}">
                      <a16:colId xmlns:a16="http://schemas.microsoft.com/office/drawing/2014/main" val="20001"/>
                    </a:ext>
                  </a:extLst>
                </a:gridCol>
                <a:gridCol w="4576249">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Cost</a:t>
                      </a:r>
                      <a:r>
                        <a:rPr lang="en-US" sz="1600" b="0" dirty="0"/>
                        <a:t> </a:t>
                      </a:r>
                      <a:endParaRPr lang="en-US" sz="16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800,000-60,000-5,000=$735,000</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r>
                        <a:rPr lang="en-US" dirty="0"/>
                        <a:t>$800,000</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800,000+2,300=$802,300</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800,000+150,000+6,000+16,000=$972,000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extLst>
              <p:ext uri="{D42A27DB-BD31-4B8C-83A1-F6EECF244321}">
                <p14:modId xmlns:p14="http://schemas.microsoft.com/office/powerpoint/2010/main" val="1972412894"/>
              </p:ext>
            </p:extLst>
          </p:nvPr>
        </p:nvGraphicFramePr>
        <p:xfrm>
          <a:off x="581192" y="4734244"/>
          <a:ext cx="8316687" cy="1828800"/>
        </p:xfrm>
        <a:graphic>
          <a:graphicData uri="http://schemas.openxmlformats.org/drawingml/2006/table">
            <a:tbl>
              <a:tblPr firstRow="1" bandRow="1">
                <a:tableStyleId>{5C22544A-7EE6-4342-B048-85BDC9FD1C3A}</a:tableStyleId>
              </a:tblPr>
              <a:tblGrid>
                <a:gridCol w="662593">
                  <a:extLst>
                    <a:ext uri="{9D8B030D-6E8A-4147-A177-3AD203B41FA5}">
                      <a16:colId xmlns:a16="http://schemas.microsoft.com/office/drawing/2014/main" val="20000"/>
                    </a:ext>
                  </a:extLst>
                </a:gridCol>
                <a:gridCol w="3066958">
                  <a:extLst>
                    <a:ext uri="{9D8B030D-6E8A-4147-A177-3AD203B41FA5}">
                      <a16:colId xmlns:a16="http://schemas.microsoft.com/office/drawing/2014/main" val="20001"/>
                    </a:ext>
                  </a:extLst>
                </a:gridCol>
                <a:gridCol w="4587136">
                  <a:extLst>
                    <a:ext uri="{9D8B030D-6E8A-4147-A177-3AD203B41FA5}">
                      <a16:colId xmlns:a16="http://schemas.microsoft.com/office/drawing/2014/main" val="20002"/>
                    </a:ext>
                  </a:extLst>
                </a:gridCol>
              </a:tblGrid>
              <a:tr h="352800">
                <a:tc>
                  <a:txBody>
                    <a:bodyPr/>
                    <a:lstStyle/>
                    <a:p>
                      <a:endParaRPr lang="en-US" b="0" dirty="0"/>
                    </a:p>
                  </a:txBody>
                  <a:tcPr>
                    <a:solidFill>
                      <a:schemeClr val="bg1">
                        <a:lumMod val="50000"/>
                      </a:schemeClr>
                    </a:solidFill>
                  </a:tcPr>
                </a:tc>
                <a:tc>
                  <a:txBody>
                    <a:bodyPr/>
                    <a:lstStyle/>
                    <a:p>
                      <a:pPr algn="ctr"/>
                      <a:r>
                        <a:rPr lang="en-US" b="0" dirty="0"/>
                        <a:t>Question</a:t>
                      </a:r>
                    </a:p>
                  </a:txBody>
                  <a:tcPr>
                    <a:solidFill>
                      <a:schemeClr val="bg1">
                        <a:lumMod val="50000"/>
                      </a:schemeClr>
                    </a:solidFill>
                  </a:tcPr>
                </a:tc>
                <a:tc>
                  <a:txBody>
                    <a:bodyPr/>
                    <a:lstStyle/>
                    <a:p>
                      <a:pPr algn="ctr"/>
                      <a:r>
                        <a:rPr lang="en-US" b="0" dirty="0"/>
                        <a:t>Answer for </a:t>
                      </a:r>
                      <a:r>
                        <a:rPr lang="en-US" sz="16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352800">
                <a:tc>
                  <a:txBody>
                    <a:bodyPr/>
                    <a:lstStyle/>
                    <a:p>
                      <a:pPr algn="ctr"/>
                      <a:r>
                        <a:rPr lang="en-US" dirty="0"/>
                        <a:t>a</a:t>
                      </a:r>
                    </a:p>
                  </a:txBody>
                  <a:tcPr/>
                </a:tc>
                <a:tc>
                  <a:txBody>
                    <a:bodyPr/>
                    <a:lstStyle/>
                    <a:p>
                      <a:pPr algn="ctr"/>
                      <a:r>
                        <a:rPr lang="en-US" dirty="0"/>
                        <a:t>Best case</a:t>
                      </a:r>
                    </a:p>
                  </a:txBody>
                  <a:tcPr/>
                </a:tc>
                <a:tc>
                  <a:txBody>
                    <a:bodyPr/>
                    <a:lstStyle/>
                    <a:p>
                      <a:pPr algn="ctr"/>
                      <a:r>
                        <a:rPr lang="en-US" dirty="0"/>
                        <a:t>448-56-14=378d</a:t>
                      </a:r>
                    </a:p>
                  </a:txBody>
                  <a:tcPr/>
                </a:tc>
                <a:extLst>
                  <a:ext uri="{0D108BD9-81ED-4DB2-BD59-A6C34878D82A}">
                    <a16:rowId xmlns:a16="http://schemas.microsoft.com/office/drawing/2014/main" val="10001"/>
                  </a:ext>
                </a:extLst>
              </a:tr>
              <a:tr h="352800">
                <a:tc>
                  <a:txBody>
                    <a:bodyPr/>
                    <a:lstStyle/>
                    <a:p>
                      <a:pPr algn="ctr"/>
                      <a:r>
                        <a:rPr lang="en-US" dirty="0"/>
                        <a:t>b</a:t>
                      </a:r>
                    </a:p>
                  </a:txBody>
                  <a:tcPr/>
                </a:tc>
                <a:tc>
                  <a:txBody>
                    <a:bodyPr/>
                    <a:lstStyle/>
                    <a:p>
                      <a:pPr algn="ctr"/>
                      <a:r>
                        <a:rPr lang="en-US" dirty="0"/>
                        <a:t>Estimate excluding</a:t>
                      </a:r>
                      <a:r>
                        <a:rPr lang="en-US" baseline="0" dirty="0"/>
                        <a:t> risks</a:t>
                      </a:r>
                      <a:endParaRPr lang="en-US" dirty="0"/>
                    </a:p>
                  </a:txBody>
                  <a:tcPr/>
                </a:tc>
                <a:tc>
                  <a:txBody>
                    <a:bodyPr/>
                    <a:lstStyle/>
                    <a:p>
                      <a:pPr algn="ctr"/>
                      <a:r>
                        <a:rPr lang="en-US" dirty="0"/>
                        <a:t>448d</a:t>
                      </a:r>
                    </a:p>
                  </a:txBody>
                  <a:tcPr/>
                </a:tc>
                <a:extLst>
                  <a:ext uri="{0D108BD9-81ED-4DB2-BD59-A6C34878D82A}">
                    <a16:rowId xmlns:a16="http://schemas.microsoft.com/office/drawing/2014/main" val="10002"/>
                  </a:ext>
                </a:extLst>
              </a:tr>
              <a:tr h="352800">
                <a:tc>
                  <a:txBody>
                    <a:bodyPr/>
                    <a:lstStyle/>
                    <a:p>
                      <a:pPr algn="ctr"/>
                      <a:r>
                        <a:rPr lang="en-US" dirty="0"/>
                        <a:t>c</a:t>
                      </a:r>
                    </a:p>
                  </a:txBody>
                  <a:tcPr/>
                </a:tc>
                <a:tc>
                  <a:txBody>
                    <a:bodyPr/>
                    <a:lstStyle/>
                    <a:p>
                      <a:pPr algn="ctr"/>
                      <a:r>
                        <a:rPr lang="en-US" dirty="0"/>
                        <a:t>Expected monetary value</a:t>
                      </a:r>
                    </a:p>
                  </a:txBody>
                  <a:tcPr/>
                </a:tc>
                <a:tc>
                  <a:txBody>
                    <a:bodyPr/>
                    <a:lstStyle/>
                    <a:p>
                      <a:pPr algn="ctr"/>
                      <a:r>
                        <a:rPr lang="en-US" dirty="0"/>
                        <a:t>448+16.8=464.8d</a:t>
                      </a:r>
                    </a:p>
                  </a:txBody>
                  <a:tcPr/>
                </a:tc>
                <a:extLst>
                  <a:ext uri="{0D108BD9-81ED-4DB2-BD59-A6C34878D82A}">
                    <a16:rowId xmlns:a16="http://schemas.microsoft.com/office/drawing/2014/main" val="10003"/>
                  </a:ext>
                </a:extLst>
              </a:tr>
              <a:tr h="352800">
                <a:tc>
                  <a:txBody>
                    <a:bodyPr/>
                    <a:lstStyle/>
                    <a:p>
                      <a:pPr algn="ctr"/>
                      <a:r>
                        <a:rPr lang="en-US" dirty="0"/>
                        <a:t>d</a:t>
                      </a:r>
                    </a:p>
                  </a:txBody>
                  <a:tcPr/>
                </a:tc>
                <a:tc>
                  <a:txBody>
                    <a:bodyPr/>
                    <a:lstStyle/>
                    <a:p>
                      <a:pPr algn="ctr"/>
                      <a:r>
                        <a:rPr lang="en-US" dirty="0"/>
                        <a:t>Worst case</a:t>
                      </a:r>
                    </a:p>
                  </a:txBody>
                  <a:tcPr/>
                </a:tc>
                <a:tc>
                  <a:txBody>
                    <a:bodyPr/>
                    <a:lstStyle/>
                    <a:p>
                      <a:pPr algn="ctr"/>
                      <a:r>
                        <a:rPr lang="en-US" dirty="0"/>
                        <a:t>448+28+40+42=558d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225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C66708-01E4-4B48-9A86-D047EB2A103B}"/>
              </a:ext>
            </a:extLst>
          </p:cNvPr>
          <p:cNvSpPr/>
          <p:nvPr/>
        </p:nvSpPr>
        <p:spPr>
          <a:xfrm>
            <a:off x="6955971" y="6204857"/>
            <a:ext cx="20791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057612E-9030-40E1-BACA-F08B8E715781}"/>
              </a:ext>
            </a:extLst>
          </p:cNvPr>
          <p:cNvSpPr>
            <a:spLocks noGrp="1"/>
          </p:cNvSpPr>
          <p:nvPr>
            <p:ph type="title"/>
          </p:nvPr>
        </p:nvSpPr>
        <p:spPr/>
        <p:txBody>
          <a:bodyPr/>
          <a:lstStyle/>
          <a:p>
            <a:r>
              <a:rPr lang="en-CA" dirty="0"/>
              <a:t>EMV exercise</a:t>
            </a:r>
          </a:p>
        </p:txBody>
      </p:sp>
      <p:sp>
        <p:nvSpPr>
          <p:cNvPr id="3" name="Content Placeholder 2">
            <a:extLst>
              <a:ext uri="{FF2B5EF4-FFF2-40B4-BE49-F238E27FC236}">
                <a16:creationId xmlns:a16="http://schemas.microsoft.com/office/drawing/2014/main" id="{544ECE41-8277-438D-96A5-545DD135A11D}"/>
              </a:ext>
            </a:extLst>
          </p:cNvPr>
          <p:cNvSpPr>
            <a:spLocks noGrp="1"/>
          </p:cNvSpPr>
          <p:nvPr>
            <p:ph idx="1"/>
          </p:nvPr>
        </p:nvSpPr>
        <p:spPr>
          <a:xfrm>
            <a:off x="437757" y="1733503"/>
            <a:ext cx="8530151" cy="837219"/>
          </a:xfrm>
        </p:spPr>
        <p:txBody>
          <a:bodyPr>
            <a:normAutofit fontScale="92500"/>
          </a:bodyPr>
          <a:lstStyle/>
          <a:p>
            <a:pPr marL="0" indent="0">
              <a:buNone/>
            </a:pPr>
            <a:r>
              <a:rPr lang="en-US" sz="2400" dirty="0"/>
              <a:t>You are planning the design of new software app.  Your project estimate results in a net project cost of CAD $800,000 and schedule of 448 days.</a:t>
            </a:r>
            <a:endParaRPr lang="en-CA" dirty="0"/>
          </a:p>
        </p:txBody>
      </p:sp>
      <p:graphicFrame>
        <p:nvGraphicFramePr>
          <p:cNvPr id="5" name="Table 4">
            <a:extLst>
              <a:ext uri="{FF2B5EF4-FFF2-40B4-BE49-F238E27FC236}">
                <a16:creationId xmlns:a16="http://schemas.microsoft.com/office/drawing/2014/main" id="{DB6226BF-0FF5-4933-AD0A-3D140A078658}"/>
              </a:ext>
            </a:extLst>
          </p:cNvPr>
          <p:cNvGraphicFramePr>
            <a:graphicFrameLocks noGrp="1"/>
          </p:cNvGraphicFramePr>
          <p:nvPr>
            <p:extLst>
              <p:ext uri="{D42A27DB-BD31-4B8C-83A1-F6EECF244321}">
                <p14:modId xmlns:p14="http://schemas.microsoft.com/office/powerpoint/2010/main" val="1355612872"/>
              </p:ext>
            </p:extLst>
          </p:nvPr>
        </p:nvGraphicFramePr>
        <p:xfrm>
          <a:off x="146860" y="2772901"/>
          <a:ext cx="4241183" cy="1524000"/>
        </p:xfrm>
        <a:graphic>
          <a:graphicData uri="http://schemas.openxmlformats.org/drawingml/2006/table">
            <a:tbl>
              <a:tblPr firstRow="1" bandRow="1">
                <a:tableStyleId>{5C22544A-7EE6-4342-B048-85BDC9FD1C3A}</a:tableStyleId>
              </a:tblPr>
              <a:tblGrid>
                <a:gridCol w="378357">
                  <a:extLst>
                    <a:ext uri="{9D8B030D-6E8A-4147-A177-3AD203B41FA5}">
                      <a16:colId xmlns:a16="http://schemas.microsoft.com/office/drawing/2014/main" val="20000"/>
                    </a:ext>
                  </a:extLst>
                </a:gridCol>
                <a:gridCol w="2083512">
                  <a:extLst>
                    <a:ext uri="{9D8B030D-6E8A-4147-A177-3AD203B41FA5}">
                      <a16:colId xmlns:a16="http://schemas.microsoft.com/office/drawing/2014/main" val="20001"/>
                    </a:ext>
                  </a:extLst>
                </a:gridCol>
                <a:gridCol w="1779314">
                  <a:extLst>
                    <a:ext uri="{9D8B030D-6E8A-4147-A177-3AD203B41FA5}">
                      <a16:colId xmlns:a16="http://schemas.microsoft.com/office/drawing/2014/main" val="20002"/>
                    </a:ext>
                  </a:extLst>
                </a:gridCol>
              </a:tblGrid>
              <a:tr h="297663">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Cost</a:t>
                      </a:r>
                      <a:r>
                        <a:rPr lang="en-US" sz="1400" b="0" dirty="0"/>
                        <a:t> </a:t>
                      </a:r>
                      <a:endParaRPr lang="en-US" sz="1400" b="0" dirty="0">
                        <a:solidFill>
                          <a:srgbClr val="FFFF00"/>
                        </a:solidFill>
                      </a:endParaRPr>
                    </a:p>
                  </a:txBody>
                  <a:tcPr>
                    <a:solidFill>
                      <a:schemeClr val="bg1">
                        <a:lumMod val="50000"/>
                      </a:schemeClr>
                    </a:solidFill>
                  </a:tcPr>
                </a:tc>
                <a:extLst>
                  <a:ext uri="{0D108BD9-81ED-4DB2-BD59-A6C34878D82A}">
                    <a16:rowId xmlns:a16="http://schemas.microsoft.com/office/drawing/2014/main" val="10000"/>
                  </a:ext>
                </a:extLst>
              </a:tr>
              <a:tr h="297663">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$735,000</a:t>
                      </a:r>
                    </a:p>
                  </a:txBody>
                  <a:tcPr/>
                </a:tc>
                <a:extLst>
                  <a:ext uri="{0D108BD9-81ED-4DB2-BD59-A6C34878D82A}">
                    <a16:rowId xmlns:a16="http://schemas.microsoft.com/office/drawing/2014/main" val="10001"/>
                  </a:ext>
                </a:extLst>
              </a:tr>
              <a:tr h="297663">
                <a:tc>
                  <a:txBody>
                    <a:bodyPr/>
                    <a:lstStyle/>
                    <a:p>
                      <a:pPr algn="ctr"/>
                      <a:r>
                        <a:rPr lang="en-US" sz="1400" dirty="0"/>
                        <a:t>b</a:t>
                      </a:r>
                    </a:p>
                  </a:txBody>
                  <a:tcPr/>
                </a:tc>
                <a:tc>
                  <a:txBody>
                    <a:bodyPr/>
                    <a:lstStyle/>
                    <a:p>
                      <a:pPr algn="ctr"/>
                      <a:r>
                        <a:rPr lang="en-US" sz="1400" dirty="0"/>
                        <a:t>Estimate excluding risks</a:t>
                      </a:r>
                    </a:p>
                  </a:txBody>
                  <a:tcPr/>
                </a:tc>
                <a:tc>
                  <a:txBody>
                    <a:bodyPr/>
                    <a:lstStyle/>
                    <a:p>
                      <a:pPr algn="ctr"/>
                      <a:r>
                        <a:rPr lang="en-US" sz="1400" dirty="0"/>
                        <a:t>$800,000</a:t>
                      </a:r>
                    </a:p>
                  </a:txBody>
                  <a:tcPr/>
                </a:tc>
                <a:extLst>
                  <a:ext uri="{0D108BD9-81ED-4DB2-BD59-A6C34878D82A}">
                    <a16:rowId xmlns:a16="http://schemas.microsoft.com/office/drawing/2014/main" val="10002"/>
                  </a:ext>
                </a:extLst>
              </a:tr>
              <a:tr h="297663">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$802,3000</a:t>
                      </a:r>
                    </a:p>
                  </a:txBody>
                  <a:tcPr/>
                </a:tc>
                <a:extLst>
                  <a:ext uri="{0D108BD9-81ED-4DB2-BD59-A6C34878D82A}">
                    <a16:rowId xmlns:a16="http://schemas.microsoft.com/office/drawing/2014/main" val="10003"/>
                  </a:ext>
                </a:extLst>
              </a:tr>
              <a:tr h="297663">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$972,000</a:t>
                      </a:r>
                    </a:p>
                  </a:txBody>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23AEBAF7-BD46-4D30-A774-AD1D8E7A8C2D}"/>
              </a:ext>
            </a:extLst>
          </p:cNvPr>
          <p:cNvGraphicFramePr>
            <a:graphicFrameLocks noGrp="1"/>
          </p:cNvGraphicFramePr>
          <p:nvPr>
            <p:extLst>
              <p:ext uri="{D42A27DB-BD31-4B8C-83A1-F6EECF244321}">
                <p14:modId xmlns:p14="http://schemas.microsoft.com/office/powerpoint/2010/main" val="3482660835"/>
              </p:ext>
            </p:extLst>
          </p:nvPr>
        </p:nvGraphicFramePr>
        <p:xfrm>
          <a:off x="146860" y="4327010"/>
          <a:ext cx="4241182" cy="1524000"/>
        </p:xfrm>
        <a:graphic>
          <a:graphicData uri="http://schemas.openxmlformats.org/drawingml/2006/table">
            <a:tbl>
              <a:tblPr firstRow="1" bandRow="1">
                <a:tableStyleId>{5C22544A-7EE6-4342-B048-85BDC9FD1C3A}</a:tableStyleId>
              </a:tblPr>
              <a:tblGrid>
                <a:gridCol w="378375">
                  <a:extLst>
                    <a:ext uri="{9D8B030D-6E8A-4147-A177-3AD203B41FA5}">
                      <a16:colId xmlns:a16="http://schemas.microsoft.com/office/drawing/2014/main" val="20000"/>
                    </a:ext>
                  </a:extLst>
                </a:gridCol>
                <a:gridCol w="2083494">
                  <a:extLst>
                    <a:ext uri="{9D8B030D-6E8A-4147-A177-3AD203B41FA5}">
                      <a16:colId xmlns:a16="http://schemas.microsoft.com/office/drawing/2014/main" val="20001"/>
                    </a:ext>
                  </a:extLst>
                </a:gridCol>
                <a:gridCol w="1779313">
                  <a:extLst>
                    <a:ext uri="{9D8B030D-6E8A-4147-A177-3AD203B41FA5}">
                      <a16:colId xmlns:a16="http://schemas.microsoft.com/office/drawing/2014/main" val="20002"/>
                    </a:ext>
                  </a:extLst>
                </a:gridCol>
              </a:tblGrid>
              <a:tr h="268765">
                <a:tc>
                  <a:txBody>
                    <a:bodyPr/>
                    <a:lstStyle/>
                    <a:p>
                      <a:endParaRPr lang="en-US" sz="1400" b="0" dirty="0"/>
                    </a:p>
                  </a:txBody>
                  <a:tcPr>
                    <a:solidFill>
                      <a:schemeClr val="bg1">
                        <a:lumMod val="50000"/>
                      </a:schemeClr>
                    </a:solidFill>
                  </a:tcPr>
                </a:tc>
                <a:tc>
                  <a:txBody>
                    <a:bodyPr/>
                    <a:lstStyle/>
                    <a:p>
                      <a:pPr algn="ctr"/>
                      <a:r>
                        <a:rPr lang="en-US" sz="1400" b="0" dirty="0"/>
                        <a:t>Question</a:t>
                      </a:r>
                    </a:p>
                  </a:txBody>
                  <a:tcPr>
                    <a:solidFill>
                      <a:schemeClr val="bg1">
                        <a:lumMod val="50000"/>
                      </a:schemeClr>
                    </a:solidFill>
                  </a:tcPr>
                </a:tc>
                <a:tc>
                  <a:txBody>
                    <a:bodyPr/>
                    <a:lstStyle/>
                    <a:p>
                      <a:pPr algn="ctr"/>
                      <a:r>
                        <a:rPr lang="en-US" sz="1400" b="0" dirty="0"/>
                        <a:t>Answer for </a:t>
                      </a:r>
                      <a:r>
                        <a:rPr lang="en-US" sz="1400" b="1" dirty="0">
                          <a:solidFill>
                            <a:srgbClr val="FFFF00"/>
                          </a:solidFill>
                        </a:rPr>
                        <a:t>Time</a:t>
                      </a:r>
                    </a:p>
                  </a:txBody>
                  <a:tcPr>
                    <a:solidFill>
                      <a:schemeClr val="bg1">
                        <a:lumMod val="50000"/>
                      </a:schemeClr>
                    </a:solidFill>
                  </a:tcPr>
                </a:tc>
                <a:extLst>
                  <a:ext uri="{0D108BD9-81ED-4DB2-BD59-A6C34878D82A}">
                    <a16:rowId xmlns:a16="http://schemas.microsoft.com/office/drawing/2014/main" val="10000"/>
                  </a:ext>
                </a:extLst>
              </a:tr>
              <a:tr h="268765">
                <a:tc>
                  <a:txBody>
                    <a:bodyPr/>
                    <a:lstStyle/>
                    <a:p>
                      <a:pPr algn="ctr"/>
                      <a:r>
                        <a:rPr lang="en-US" sz="1400" dirty="0"/>
                        <a:t>a</a:t>
                      </a:r>
                    </a:p>
                  </a:txBody>
                  <a:tcPr/>
                </a:tc>
                <a:tc>
                  <a:txBody>
                    <a:bodyPr/>
                    <a:lstStyle/>
                    <a:p>
                      <a:pPr algn="ctr"/>
                      <a:r>
                        <a:rPr lang="en-US" sz="1400" dirty="0"/>
                        <a:t>Best case</a:t>
                      </a:r>
                    </a:p>
                  </a:txBody>
                  <a:tcPr/>
                </a:tc>
                <a:tc>
                  <a:txBody>
                    <a:bodyPr/>
                    <a:lstStyle/>
                    <a:p>
                      <a:pPr algn="ctr"/>
                      <a:r>
                        <a:rPr lang="en-US" sz="1400" dirty="0"/>
                        <a:t>378d</a:t>
                      </a:r>
                    </a:p>
                  </a:txBody>
                  <a:tcPr/>
                </a:tc>
                <a:extLst>
                  <a:ext uri="{0D108BD9-81ED-4DB2-BD59-A6C34878D82A}">
                    <a16:rowId xmlns:a16="http://schemas.microsoft.com/office/drawing/2014/main" val="10001"/>
                  </a:ext>
                </a:extLst>
              </a:tr>
              <a:tr h="268765">
                <a:tc>
                  <a:txBody>
                    <a:bodyPr/>
                    <a:lstStyle/>
                    <a:p>
                      <a:pPr algn="ctr"/>
                      <a:r>
                        <a:rPr lang="en-US" sz="1400" dirty="0"/>
                        <a:t>b</a:t>
                      </a:r>
                    </a:p>
                  </a:txBody>
                  <a:tcPr/>
                </a:tc>
                <a:tc>
                  <a:txBody>
                    <a:bodyPr/>
                    <a:lstStyle/>
                    <a:p>
                      <a:pPr algn="ctr"/>
                      <a:r>
                        <a:rPr lang="en-US" sz="1400" dirty="0"/>
                        <a:t>Estimate excluding risks</a:t>
                      </a:r>
                    </a:p>
                  </a:txBody>
                  <a:tcPr/>
                </a:tc>
                <a:tc>
                  <a:txBody>
                    <a:bodyPr/>
                    <a:lstStyle/>
                    <a:p>
                      <a:pPr algn="ctr"/>
                      <a:r>
                        <a:rPr lang="en-US" sz="1400" dirty="0"/>
                        <a:t>448d</a:t>
                      </a:r>
                    </a:p>
                  </a:txBody>
                  <a:tcPr/>
                </a:tc>
                <a:extLst>
                  <a:ext uri="{0D108BD9-81ED-4DB2-BD59-A6C34878D82A}">
                    <a16:rowId xmlns:a16="http://schemas.microsoft.com/office/drawing/2014/main" val="10002"/>
                  </a:ext>
                </a:extLst>
              </a:tr>
              <a:tr h="268765">
                <a:tc>
                  <a:txBody>
                    <a:bodyPr/>
                    <a:lstStyle/>
                    <a:p>
                      <a:pPr algn="ctr"/>
                      <a:r>
                        <a:rPr lang="en-US" sz="1400" dirty="0"/>
                        <a:t>c</a:t>
                      </a:r>
                    </a:p>
                  </a:txBody>
                  <a:tcPr/>
                </a:tc>
                <a:tc>
                  <a:txBody>
                    <a:bodyPr/>
                    <a:lstStyle/>
                    <a:p>
                      <a:pPr algn="ctr"/>
                      <a:r>
                        <a:rPr lang="en-US" sz="1400" dirty="0"/>
                        <a:t>EMV</a:t>
                      </a:r>
                    </a:p>
                  </a:txBody>
                  <a:tcPr/>
                </a:tc>
                <a:tc>
                  <a:txBody>
                    <a:bodyPr/>
                    <a:lstStyle/>
                    <a:p>
                      <a:pPr algn="ctr"/>
                      <a:r>
                        <a:rPr lang="en-US" sz="1400" dirty="0"/>
                        <a:t>464.8d</a:t>
                      </a:r>
                    </a:p>
                  </a:txBody>
                  <a:tcPr/>
                </a:tc>
                <a:extLst>
                  <a:ext uri="{0D108BD9-81ED-4DB2-BD59-A6C34878D82A}">
                    <a16:rowId xmlns:a16="http://schemas.microsoft.com/office/drawing/2014/main" val="10003"/>
                  </a:ext>
                </a:extLst>
              </a:tr>
              <a:tr h="268765">
                <a:tc>
                  <a:txBody>
                    <a:bodyPr/>
                    <a:lstStyle/>
                    <a:p>
                      <a:pPr algn="ctr"/>
                      <a:r>
                        <a:rPr lang="en-US" sz="1400" dirty="0"/>
                        <a:t>d</a:t>
                      </a:r>
                    </a:p>
                  </a:txBody>
                  <a:tcPr/>
                </a:tc>
                <a:tc>
                  <a:txBody>
                    <a:bodyPr/>
                    <a:lstStyle/>
                    <a:p>
                      <a:pPr algn="ctr"/>
                      <a:r>
                        <a:rPr lang="en-US" sz="1400" dirty="0"/>
                        <a:t>Worst case</a:t>
                      </a:r>
                    </a:p>
                  </a:txBody>
                  <a:tcPr/>
                </a:tc>
                <a:tc>
                  <a:txBody>
                    <a:bodyPr/>
                    <a:lstStyle/>
                    <a:p>
                      <a:pPr algn="ctr"/>
                      <a:r>
                        <a:rPr lang="en-US" sz="1400" dirty="0"/>
                        <a:t>558d</a:t>
                      </a:r>
                    </a:p>
                  </a:txBody>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2A4EAC40-BD06-4DFE-8B77-8567C38D021B}"/>
              </a:ext>
            </a:extLst>
          </p:cNvPr>
          <p:cNvSpPr/>
          <p:nvPr/>
        </p:nvSpPr>
        <p:spPr>
          <a:xfrm>
            <a:off x="4388042" y="2496502"/>
            <a:ext cx="4647101" cy="3785652"/>
          </a:xfrm>
          <a:prstGeom prst="rect">
            <a:avLst/>
          </a:prstGeom>
        </p:spPr>
        <p:txBody>
          <a:bodyPr wrap="square">
            <a:spAutoFit/>
          </a:bodyPr>
          <a:lstStyle/>
          <a:p>
            <a:r>
              <a:rPr lang="en-US" sz="1600" dirty="0"/>
              <a:t>Interpretation:</a:t>
            </a:r>
          </a:p>
          <a:p>
            <a:pPr marL="285750" indent="-285750">
              <a:buFont typeface="Arial" panose="020B0604020202020204" pitchFamily="34" charset="0"/>
              <a:buChar char="•"/>
            </a:pPr>
            <a:r>
              <a:rPr lang="en-US" sz="1600" dirty="0"/>
              <a:t>Without analyzing risks, a person could say that the project budget should be $800,000 and take 448 days.  </a:t>
            </a:r>
          </a:p>
          <a:p>
            <a:pPr marL="285750" indent="-285750">
              <a:buFont typeface="Arial" panose="020B0604020202020204" pitchFamily="34" charset="0"/>
              <a:buChar char="•"/>
            </a:pPr>
            <a:r>
              <a:rPr lang="en-US" sz="1600" dirty="0"/>
              <a:t>Taking the uncertainties into account the project cost could range from $735,000 and 378 days to $972,000 and 558 days.  </a:t>
            </a:r>
          </a:p>
          <a:p>
            <a:pPr marL="285750" indent="-285750">
              <a:buFont typeface="Arial" panose="020B0604020202020204" pitchFamily="34" charset="0"/>
              <a:buChar char="•"/>
            </a:pPr>
            <a:r>
              <a:rPr lang="en-US" sz="1600" dirty="0"/>
              <a:t>If no further risk management actions are taken to decrease threats or increase opportunities the project could be re-estimated to cost $802,300 and take 465 days.  </a:t>
            </a:r>
          </a:p>
          <a:p>
            <a:pPr marL="285750" indent="-285750">
              <a:buFont typeface="Arial" panose="020B0604020202020204" pitchFamily="34" charset="0"/>
              <a:buChar char="•"/>
            </a:pPr>
            <a:r>
              <a:rPr lang="en-US" sz="1600" dirty="0"/>
              <a:t>If $972,000 and 558 days are beyond the risk tolerances, the Plan Risk Responses process should be done to reduce or eliminate some threats impacting costs and time.  </a:t>
            </a:r>
          </a:p>
        </p:txBody>
      </p:sp>
    </p:spTree>
    <p:extLst>
      <p:ext uri="{BB962C8B-B14F-4D97-AF65-F5344CB8AC3E}">
        <p14:creationId xmlns:p14="http://schemas.microsoft.com/office/powerpoint/2010/main" val="174772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3" name="Content Placeholder 2"/>
          <p:cNvSpPr>
            <a:spLocks noGrp="1"/>
          </p:cNvSpPr>
          <p:nvPr>
            <p:ph idx="1"/>
          </p:nvPr>
        </p:nvSpPr>
        <p:spPr/>
        <p:txBody>
          <a:bodyPr>
            <a:normAutofit lnSpcReduction="10000"/>
          </a:bodyPr>
          <a:lstStyle/>
          <a:p>
            <a:r>
              <a:rPr lang="en-CA" dirty="0"/>
              <a:t>Objectives of </a:t>
            </a:r>
            <a:r>
              <a:rPr lang="en-CA" u="sng" dirty="0"/>
              <a:t>quantitative</a:t>
            </a:r>
            <a:r>
              <a:rPr lang="en-CA" dirty="0"/>
              <a:t> risk analysis</a:t>
            </a:r>
          </a:p>
          <a:p>
            <a:r>
              <a:rPr lang="en-CA" dirty="0"/>
              <a:t>Expected Monetary Value (EMV)</a:t>
            </a:r>
          </a:p>
          <a:p>
            <a:r>
              <a:rPr lang="en-CA" dirty="0"/>
              <a:t>Quantitative risk analysis of Kilimanjaro Expedition</a:t>
            </a:r>
          </a:p>
          <a:p>
            <a:r>
              <a:rPr lang="en-CA" dirty="0"/>
              <a:t>Tools:  Monte Carlo simulation; decision trees, failure modes and effects analysis</a:t>
            </a:r>
          </a:p>
          <a:p>
            <a:r>
              <a:rPr lang="en-CA" dirty="0"/>
              <a:t>Steps for the </a:t>
            </a:r>
            <a:r>
              <a:rPr lang="en-CA" i="1" dirty="0"/>
              <a:t>Perform Quantitative Risk Analysis</a:t>
            </a:r>
            <a:r>
              <a:rPr lang="en-CA" dirty="0"/>
              <a:t> process</a:t>
            </a:r>
          </a:p>
          <a:p>
            <a:r>
              <a:rPr lang="en-CA" dirty="0"/>
              <a:t>Project risk scoring – an alternative approach</a:t>
            </a:r>
          </a:p>
          <a:p>
            <a:r>
              <a:rPr lang="en-CA" dirty="0"/>
              <a:t>Homework/evaluations</a:t>
            </a:r>
          </a:p>
          <a:p>
            <a:endParaRPr lang="en-CA" dirty="0"/>
          </a:p>
        </p:txBody>
      </p:sp>
    </p:spTree>
    <p:extLst>
      <p:ext uri="{BB962C8B-B14F-4D97-AF65-F5344CB8AC3E}">
        <p14:creationId xmlns:p14="http://schemas.microsoft.com/office/powerpoint/2010/main" val="24969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C0CB-11AD-44C8-912B-EA5EA0CD20CA}"/>
              </a:ext>
            </a:extLst>
          </p:cNvPr>
          <p:cNvSpPr>
            <a:spLocks noGrp="1"/>
          </p:cNvSpPr>
          <p:nvPr>
            <p:ph type="title"/>
          </p:nvPr>
        </p:nvSpPr>
        <p:spPr/>
        <p:txBody>
          <a:bodyPr/>
          <a:lstStyle/>
          <a:p>
            <a:r>
              <a:rPr lang="en-CA" dirty="0"/>
              <a:t>Kilimanjaro expedition</a:t>
            </a:r>
            <a:br>
              <a:rPr lang="en-CA" dirty="0"/>
            </a:br>
            <a:r>
              <a:rPr lang="en-CA" dirty="0"/>
              <a:t>quantitative risk analysis</a:t>
            </a:r>
          </a:p>
        </p:txBody>
      </p:sp>
      <p:sp>
        <p:nvSpPr>
          <p:cNvPr id="3" name="Content Placeholder 2">
            <a:extLst>
              <a:ext uri="{FF2B5EF4-FFF2-40B4-BE49-F238E27FC236}">
                <a16:creationId xmlns:a16="http://schemas.microsoft.com/office/drawing/2014/main" id="{FA9374C0-63DD-4B1D-B1C3-00DBA884B838}"/>
              </a:ext>
            </a:extLst>
          </p:cNvPr>
          <p:cNvSpPr>
            <a:spLocks noGrp="1"/>
          </p:cNvSpPr>
          <p:nvPr>
            <p:ph idx="1"/>
          </p:nvPr>
        </p:nvSpPr>
        <p:spPr/>
        <p:txBody>
          <a:bodyPr/>
          <a:lstStyle/>
          <a:p>
            <a:r>
              <a:rPr lang="en-US" dirty="0"/>
              <a:t>Use the subset of a risk register template provided.</a:t>
            </a:r>
          </a:p>
          <a:p>
            <a:r>
              <a:rPr lang="en-US" dirty="0"/>
              <a:t>Do Quantitative Risk Analysis for the Kilimanjaro Expedition for risks that were identified to move forward in the Qualitative Risk Analysis stage. </a:t>
            </a:r>
          </a:p>
          <a:p>
            <a:r>
              <a:rPr lang="en-US" dirty="0"/>
              <a:t>Students to work in pairs or as individuals, and perform quantitative analysis on one risk. </a:t>
            </a:r>
          </a:p>
          <a:p>
            <a:r>
              <a:rPr lang="en-US" dirty="0"/>
              <a:t>Which risks needs Risk Response Planning?</a:t>
            </a:r>
          </a:p>
          <a:p>
            <a:r>
              <a:rPr lang="en-US" dirty="0"/>
              <a:t>Use the following slide to gather objective data</a:t>
            </a:r>
          </a:p>
          <a:p>
            <a:endParaRPr lang="en-CA" dirty="0"/>
          </a:p>
        </p:txBody>
      </p:sp>
    </p:spTree>
    <p:extLst>
      <p:ext uri="{BB962C8B-B14F-4D97-AF65-F5344CB8AC3E}">
        <p14:creationId xmlns:p14="http://schemas.microsoft.com/office/powerpoint/2010/main" val="2433453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B961-359E-4B68-BF67-ED5E6E718547}"/>
              </a:ext>
            </a:extLst>
          </p:cNvPr>
          <p:cNvSpPr>
            <a:spLocks noGrp="1"/>
          </p:cNvSpPr>
          <p:nvPr>
            <p:ph type="title"/>
          </p:nvPr>
        </p:nvSpPr>
        <p:spPr/>
        <p:txBody>
          <a:bodyPr/>
          <a:lstStyle/>
          <a:p>
            <a:r>
              <a:rPr lang="en-CA" dirty="0"/>
              <a:t>Kilimanjaro expedition</a:t>
            </a:r>
            <a:br>
              <a:rPr lang="en-CA" dirty="0"/>
            </a:br>
            <a:r>
              <a:rPr lang="en-CA" dirty="0"/>
              <a:t>quantitative risk analysis</a:t>
            </a:r>
          </a:p>
        </p:txBody>
      </p:sp>
      <p:sp>
        <p:nvSpPr>
          <p:cNvPr id="4" name="Content Placeholder 1">
            <a:extLst>
              <a:ext uri="{FF2B5EF4-FFF2-40B4-BE49-F238E27FC236}">
                <a16:creationId xmlns:a16="http://schemas.microsoft.com/office/drawing/2014/main" id="{1AB0958C-1844-4E70-A173-419C1D6E5739}"/>
              </a:ext>
            </a:extLst>
          </p:cNvPr>
          <p:cNvSpPr>
            <a:spLocks noGrp="1"/>
          </p:cNvSpPr>
          <p:nvPr>
            <p:ph idx="1"/>
          </p:nvPr>
        </p:nvSpPr>
        <p:spPr>
          <a:xfrm>
            <a:off x="581024" y="1883230"/>
            <a:ext cx="8562975" cy="4267313"/>
          </a:xfrm>
        </p:spPr>
        <p:txBody>
          <a:bodyPr>
            <a:normAutofit fontScale="77500" lnSpcReduction="20000"/>
          </a:bodyPr>
          <a:lstStyle/>
          <a:p>
            <a:r>
              <a:rPr lang="en-US" dirty="0">
                <a:hlinkClick r:id="rId3"/>
              </a:rPr>
              <a:t>http://www.kilimanjaroguides.com/choosing-kilimanjaro-guides-price</a:t>
            </a:r>
            <a:endParaRPr lang="en-US" dirty="0"/>
          </a:p>
          <a:p>
            <a:r>
              <a:rPr lang="en-US" dirty="0"/>
              <a:t>Kilimanjaro park fees $100/day</a:t>
            </a:r>
          </a:p>
          <a:p>
            <a:r>
              <a:rPr lang="en-US" dirty="0"/>
              <a:t>Choose mid priced operator</a:t>
            </a:r>
          </a:p>
          <a:p>
            <a:r>
              <a:rPr lang="en-US" dirty="0"/>
              <a:t>Peak Planet </a:t>
            </a:r>
            <a:r>
              <a:rPr lang="en-US" dirty="0" err="1"/>
              <a:t>Rongai</a:t>
            </a:r>
            <a:r>
              <a:rPr lang="en-US" dirty="0"/>
              <a:t> 6 day - $2150 August 30, 2014. </a:t>
            </a:r>
            <a:r>
              <a:rPr lang="en-US" dirty="0">
                <a:hlinkClick r:id="rId4"/>
              </a:rPr>
              <a:t>http://www.peakplanet.com/dates-prices/group-climbs-2014/</a:t>
            </a:r>
            <a:r>
              <a:rPr lang="en-US" dirty="0"/>
              <a:t> $1675 </a:t>
            </a:r>
            <a:r>
              <a:rPr lang="en-US" dirty="0" err="1"/>
              <a:t>Umbwe</a:t>
            </a:r>
            <a:r>
              <a:rPr lang="en-US" dirty="0"/>
              <a:t> Route: Ultimate </a:t>
            </a:r>
            <a:r>
              <a:rPr lang="en-US" dirty="0" err="1"/>
              <a:t>Kiliminjaro</a:t>
            </a:r>
            <a:r>
              <a:rPr lang="en-US" dirty="0"/>
              <a:t>, $1675 ($280/day) </a:t>
            </a:r>
            <a:r>
              <a:rPr lang="en-US" dirty="0">
                <a:hlinkClick r:id="rId5"/>
              </a:rPr>
              <a:t>http://kilimanjaroexpeditions.com/rates.aspx</a:t>
            </a:r>
            <a:endParaRPr lang="en-US" dirty="0"/>
          </a:p>
          <a:p>
            <a:r>
              <a:rPr lang="en-US" dirty="0"/>
              <a:t>Trekking conditions: </a:t>
            </a:r>
            <a:r>
              <a:rPr lang="en-US" dirty="0">
                <a:hlinkClick r:id="rId6"/>
              </a:rPr>
              <a:t>http://www.peakplanet.com/climb-information/trekking-conditions/</a:t>
            </a:r>
            <a:endParaRPr lang="en-US" dirty="0"/>
          </a:p>
          <a:p>
            <a:r>
              <a:rPr lang="en-US" dirty="0">
                <a:hlinkClick r:id="rId7"/>
              </a:rPr>
              <a:t>http://www.ultimatekilimanjaro.com/preparation.htm#gearlist</a:t>
            </a:r>
            <a:endParaRPr lang="en-US" dirty="0"/>
          </a:p>
          <a:p>
            <a:r>
              <a:rPr lang="en-US" dirty="0"/>
              <a:t>1000 people are evacuated from Kilimanjaro and 10 deaths per year due to altitude sickness out of 35000 </a:t>
            </a:r>
            <a:r>
              <a:rPr lang="en-US" dirty="0">
                <a:hlinkClick r:id="rId8"/>
              </a:rPr>
              <a:t>http://www.ultimatekilimanjaro.com/acclimatization.htm</a:t>
            </a:r>
            <a:endParaRPr lang="en-US" dirty="0"/>
          </a:p>
          <a:p>
            <a:r>
              <a:rPr lang="en-US" dirty="0"/>
              <a:t>Tanzanian Shilling ($1=1,744 </a:t>
            </a:r>
            <a:r>
              <a:rPr lang="en-US" dirty="0" err="1"/>
              <a:t>TSh</a:t>
            </a:r>
            <a:r>
              <a:rPr lang="en-US" dirty="0"/>
              <a:t> 31Jan20)</a:t>
            </a:r>
          </a:p>
          <a:p>
            <a:r>
              <a:rPr lang="en-US" dirty="0"/>
              <a:t>Airline cancellation data </a:t>
            </a:r>
            <a:r>
              <a:rPr lang="en-CA" dirty="0">
                <a:hlinkClick r:id="rId9"/>
              </a:rPr>
              <a:t>https://www.htrends.com/trends-detail-sid-80661.html</a:t>
            </a:r>
            <a:endParaRPr lang="en-CA" dirty="0"/>
          </a:p>
          <a:p>
            <a:r>
              <a:rPr lang="en-US" dirty="0"/>
              <a:t>Cost of cancelling expedition more than 60 days before is $500 per person</a:t>
            </a: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4811" y="6066541"/>
            <a:ext cx="999831" cy="707197"/>
          </a:xfrm>
          <a:prstGeom prst="rect">
            <a:avLst/>
          </a:prstGeom>
        </p:spPr>
      </p:pic>
    </p:spTree>
    <p:extLst>
      <p:ext uri="{BB962C8B-B14F-4D97-AF65-F5344CB8AC3E}">
        <p14:creationId xmlns:p14="http://schemas.microsoft.com/office/powerpoint/2010/main" val="62767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5AE4-6F6E-430D-ACD8-8FA158E44243}"/>
              </a:ext>
            </a:extLst>
          </p:cNvPr>
          <p:cNvSpPr>
            <a:spLocks noGrp="1"/>
          </p:cNvSpPr>
          <p:nvPr>
            <p:ph type="title"/>
          </p:nvPr>
        </p:nvSpPr>
        <p:spPr/>
        <p:txBody>
          <a:bodyPr/>
          <a:lstStyle/>
          <a:p>
            <a:r>
              <a:rPr lang="en-CA" dirty="0"/>
              <a:t>Subset of a risk register</a:t>
            </a:r>
          </a:p>
        </p:txBody>
      </p:sp>
      <p:graphicFrame>
        <p:nvGraphicFramePr>
          <p:cNvPr id="4" name="Table 3">
            <a:extLst>
              <a:ext uri="{FF2B5EF4-FFF2-40B4-BE49-F238E27FC236}">
                <a16:creationId xmlns:a16="http://schemas.microsoft.com/office/drawing/2014/main" id="{BF2C52FD-20B8-4B31-9C8D-EFCAB766DBF8}"/>
              </a:ext>
            </a:extLst>
          </p:cNvPr>
          <p:cNvGraphicFramePr>
            <a:graphicFrameLocks noGrp="1"/>
          </p:cNvGraphicFramePr>
          <p:nvPr>
            <p:extLst>
              <p:ext uri="{D42A27DB-BD31-4B8C-83A1-F6EECF244321}">
                <p14:modId xmlns:p14="http://schemas.microsoft.com/office/powerpoint/2010/main" val="3437752152"/>
              </p:ext>
            </p:extLst>
          </p:nvPr>
        </p:nvGraphicFramePr>
        <p:xfrm>
          <a:off x="251435" y="1870622"/>
          <a:ext cx="8739184" cy="3455561"/>
        </p:xfrm>
        <a:graphic>
          <a:graphicData uri="http://schemas.openxmlformats.org/drawingml/2006/table">
            <a:tbl>
              <a:tblPr/>
              <a:tblGrid>
                <a:gridCol w="2544860">
                  <a:extLst>
                    <a:ext uri="{9D8B030D-6E8A-4147-A177-3AD203B41FA5}">
                      <a16:colId xmlns:a16="http://schemas.microsoft.com/office/drawing/2014/main" val="4046803545"/>
                    </a:ext>
                  </a:extLst>
                </a:gridCol>
                <a:gridCol w="500956">
                  <a:extLst>
                    <a:ext uri="{9D8B030D-6E8A-4147-A177-3AD203B41FA5}">
                      <a16:colId xmlns:a16="http://schemas.microsoft.com/office/drawing/2014/main" val="2837665026"/>
                    </a:ext>
                  </a:extLst>
                </a:gridCol>
                <a:gridCol w="500956">
                  <a:extLst>
                    <a:ext uri="{9D8B030D-6E8A-4147-A177-3AD203B41FA5}">
                      <a16:colId xmlns:a16="http://schemas.microsoft.com/office/drawing/2014/main" val="1477899671"/>
                    </a:ext>
                  </a:extLst>
                </a:gridCol>
                <a:gridCol w="500956">
                  <a:extLst>
                    <a:ext uri="{9D8B030D-6E8A-4147-A177-3AD203B41FA5}">
                      <a16:colId xmlns:a16="http://schemas.microsoft.com/office/drawing/2014/main" val="2762062897"/>
                    </a:ext>
                  </a:extLst>
                </a:gridCol>
                <a:gridCol w="500956">
                  <a:extLst>
                    <a:ext uri="{9D8B030D-6E8A-4147-A177-3AD203B41FA5}">
                      <a16:colId xmlns:a16="http://schemas.microsoft.com/office/drawing/2014/main" val="2497454790"/>
                    </a:ext>
                  </a:extLst>
                </a:gridCol>
                <a:gridCol w="500956">
                  <a:extLst>
                    <a:ext uri="{9D8B030D-6E8A-4147-A177-3AD203B41FA5}">
                      <a16:colId xmlns:a16="http://schemas.microsoft.com/office/drawing/2014/main" val="3574592913"/>
                    </a:ext>
                  </a:extLst>
                </a:gridCol>
                <a:gridCol w="500956">
                  <a:extLst>
                    <a:ext uri="{9D8B030D-6E8A-4147-A177-3AD203B41FA5}">
                      <a16:colId xmlns:a16="http://schemas.microsoft.com/office/drawing/2014/main" val="150501662"/>
                    </a:ext>
                  </a:extLst>
                </a:gridCol>
                <a:gridCol w="500956">
                  <a:extLst>
                    <a:ext uri="{9D8B030D-6E8A-4147-A177-3AD203B41FA5}">
                      <a16:colId xmlns:a16="http://schemas.microsoft.com/office/drawing/2014/main" val="452953147"/>
                    </a:ext>
                  </a:extLst>
                </a:gridCol>
                <a:gridCol w="500956">
                  <a:extLst>
                    <a:ext uri="{9D8B030D-6E8A-4147-A177-3AD203B41FA5}">
                      <a16:colId xmlns:a16="http://schemas.microsoft.com/office/drawing/2014/main" val="4180620469"/>
                    </a:ext>
                  </a:extLst>
                </a:gridCol>
                <a:gridCol w="2186676">
                  <a:extLst>
                    <a:ext uri="{9D8B030D-6E8A-4147-A177-3AD203B41FA5}">
                      <a16:colId xmlns:a16="http://schemas.microsoft.com/office/drawing/2014/main" val="2752109938"/>
                    </a:ext>
                  </a:extLst>
                </a:gridCol>
              </a:tblGrid>
              <a:tr h="362582">
                <a:tc>
                  <a:txBody>
                    <a:bodyPr/>
                    <a:lstStyle/>
                    <a:p>
                      <a:pPr algn="ctr" fontAlgn="b"/>
                      <a:r>
                        <a:rPr lang="en-CA" sz="1000" b="0" i="1" u="none" strike="noStrike" dirty="0">
                          <a:solidFill>
                            <a:srgbClr val="000000"/>
                          </a:solidFill>
                          <a:effectLst/>
                          <a:latin typeface="Calibri" panose="020F0502020204030204" pitchFamily="34" charset="0"/>
                        </a:rPr>
                        <a:t> </a:t>
                      </a:r>
                    </a:p>
                  </a:txBody>
                  <a:tcPr marL="6602" marR="6602" marT="660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CA" sz="1400" b="1" i="0" u="none" strike="noStrike" dirty="0">
                          <a:solidFill>
                            <a:schemeClr val="bg1"/>
                          </a:solidFill>
                          <a:effectLst/>
                          <a:latin typeface="Calibri" panose="020F0502020204030204" pitchFamily="34" charset="0"/>
                        </a:rPr>
                        <a:t>Quantitative Cost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c gridSpan="4">
                  <a:txBody>
                    <a:bodyPr/>
                    <a:lstStyle/>
                    <a:p>
                      <a:pPr algn="ctr" fontAlgn="b"/>
                      <a:r>
                        <a:rPr lang="en-CA" sz="1400" b="1" i="0" u="none" strike="noStrike" dirty="0">
                          <a:solidFill>
                            <a:schemeClr val="bg1"/>
                          </a:solidFill>
                          <a:effectLst/>
                          <a:latin typeface="Calibri" panose="020F0502020204030204" pitchFamily="34" charset="0"/>
                        </a:rPr>
                        <a:t>Quantitative Time (days)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5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fontAlgn="b"/>
                      <a:endParaRPr lang="en-CA" sz="1000" b="0" i="0" u="none" strike="noStrike">
                        <a:solidFill>
                          <a:srgbClr val="000000"/>
                        </a:solidFill>
                        <a:effectLst/>
                        <a:latin typeface="Calibri" panose="020F0502020204030204" pitchFamily="34" charset="0"/>
                      </a:endParaRPr>
                    </a:p>
                  </a:txBody>
                  <a:tcPr marL="6602" marR="6602" marT="6602"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278566"/>
                  </a:ext>
                </a:extLst>
              </a:tr>
              <a:tr h="621569">
                <a:tc>
                  <a:txBody>
                    <a:bodyPr/>
                    <a:lstStyle/>
                    <a:p>
                      <a:pPr algn="ctr" fontAlgn="b"/>
                      <a:r>
                        <a:rPr lang="en-CA" sz="1100" b="1" i="0" u="none" strike="noStrike" dirty="0">
                          <a:solidFill>
                            <a:srgbClr val="000000"/>
                          </a:solidFill>
                          <a:effectLst/>
                          <a:latin typeface="Arial Narrow" panose="020B0606020202030204" pitchFamily="34" charset="0"/>
                        </a:rPr>
                        <a:t>Risk Name and Description</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Prob</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P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Impact</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I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 X I</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Risk Ranking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err="1">
                          <a:solidFill>
                            <a:srgbClr val="000000"/>
                          </a:solidFill>
                          <a:effectLst/>
                          <a:latin typeface="Arial Narrow" panose="020B0606020202030204" pitchFamily="34" charset="0"/>
                        </a:rPr>
                        <a:t>Prob</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P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Impact</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I (days)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 X I</a:t>
                      </a:r>
                      <a:br>
                        <a:rPr lang="en-CA" sz="1100" b="1" i="0" u="none" strike="noStrike" dirty="0">
                          <a:solidFill>
                            <a:srgbClr val="000000"/>
                          </a:solidFill>
                          <a:effectLst/>
                          <a:latin typeface="Arial Narrow" panose="020B0606020202030204" pitchFamily="34" charset="0"/>
                        </a:rPr>
                      </a:br>
                      <a:r>
                        <a:rPr lang="en-CA" sz="1100" b="1" i="0" u="none" strike="noStrike" dirty="0">
                          <a:solidFill>
                            <a:srgbClr val="000000"/>
                          </a:solidFill>
                          <a:effectLst/>
                          <a:latin typeface="Arial Narrow" panose="020B0606020202030204" pitchFamily="34" charset="0"/>
                        </a:rPr>
                        <a:t>(days)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Risk Ranking </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fontAlgn="b"/>
                      <a:r>
                        <a:rPr lang="en-CA" sz="1100" b="1" i="0" u="none" strike="noStrike" dirty="0">
                          <a:solidFill>
                            <a:srgbClr val="000000"/>
                          </a:solidFill>
                          <a:effectLst/>
                          <a:latin typeface="Arial Narrow" panose="020B0606020202030204" pitchFamily="34" charset="0"/>
                        </a:rPr>
                        <a:t>Potential Responses</a:t>
                      </a:r>
                    </a:p>
                  </a:txBody>
                  <a:tcPr marL="6602" marR="6602" marT="66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71881716"/>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766064"/>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509152"/>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700443"/>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567490"/>
                  </a:ext>
                </a:extLst>
              </a:tr>
              <a:tr h="258988">
                <a:tc>
                  <a:txBody>
                    <a:bodyPr/>
                    <a:lstStyle/>
                    <a:p>
                      <a:pPr algn="l" fontAlgn="b"/>
                      <a:r>
                        <a:rPr lang="en-CA" sz="800" b="0" i="0" u="none" strike="noStrike" dirty="0">
                          <a:solidFill>
                            <a:srgbClr val="000000"/>
                          </a:solidFill>
                          <a:effectLst/>
                          <a:latin typeface="Calibri" panose="020F0502020204030204" pitchFamily="34" charset="0"/>
                        </a:rPr>
                        <a:t> </a:t>
                      </a:r>
                    </a:p>
                    <a:p>
                      <a:pPr algn="l" fontAlgn="b"/>
                      <a:endParaRPr lang="en-CA" sz="800" b="0" i="0" u="none" strike="noStrike" dirty="0">
                        <a:solidFill>
                          <a:srgbClr val="000000"/>
                        </a:solidFill>
                        <a:effectLst/>
                        <a:latin typeface="Calibri" panose="020F0502020204030204" pitchFamily="34" charset="0"/>
                      </a:endParaRPr>
                    </a:p>
                    <a:p>
                      <a:pPr algn="l" fontAlgn="b"/>
                      <a:endParaRPr lang="en-CA" sz="800" b="0" i="0" u="none" strike="noStrike" dirty="0">
                        <a:solidFill>
                          <a:srgbClr val="000000"/>
                        </a:solidFill>
                        <a:effectLst/>
                        <a:latin typeface="Calibri" panose="020F0502020204030204" pitchFamily="34" charset="0"/>
                      </a:endParaRPr>
                    </a:p>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800" b="0" i="0" u="none" strike="noStrike" dirty="0">
                          <a:solidFill>
                            <a:srgbClr val="000000"/>
                          </a:solidFill>
                          <a:effectLst/>
                          <a:latin typeface="Calibri" panose="020F0502020204030204" pitchFamily="34" charset="0"/>
                        </a:rPr>
                        <a:t> </a:t>
                      </a:r>
                    </a:p>
                  </a:txBody>
                  <a:tcPr marL="6602" marR="6602" marT="66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556838"/>
                  </a:ext>
                </a:extLst>
              </a:tr>
            </a:tbl>
          </a:graphicData>
        </a:graphic>
      </p:graphicFrame>
      <p:sp>
        <p:nvSpPr>
          <p:cNvPr id="5" name="Rectangle 4">
            <a:extLst>
              <a:ext uri="{FF2B5EF4-FFF2-40B4-BE49-F238E27FC236}">
                <a16:creationId xmlns:a16="http://schemas.microsoft.com/office/drawing/2014/main" id="{CD66EFFD-9487-466C-81EA-70E913EC9FF8}"/>
              </a:ext>
            </a:extLst>
          </p:cNvPr>
          <p:cNvSpPr/>
          <p:nvPr/>
        </p:nvSpPr>
        <p:spPr>
          <a:xfrm rot="956178">
            <a:off x="8240372" y="642755"/>
            <a:ext cx="643357" cy="868652"/>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Handout</a:t>
            </a:r>
          </a:p>
        </p:txBody>
      </p:sp>
      <p:sp>
        <p:nvSpPr>
          <p:cNvPr id="3" name="TextBox 2"/>
          <p:cNvSpPr txBox="1"/>
          <p:nvPr/>
        </p:nvSpPr>
        <p:spPr>
          <a:xfrm>
            <a:off x="251435" y="5380672"/>
            <a:ext cx="7126518" cy="1477328"/>
          </a:xfrm>
          <a:prstGeom prst="rect">
            <a:avLst/>
          </a:prstGeom>
          <a:noFill/>
        </p:spPr>
        <p:txBody>
          <a:bodyPr wrap="square" rtlCol="0">
            <a:spAutoFit/>
          </a:bodyPr>
          <a:lstStyle/>
          <a:p>
            <a:r>
              <a:rPr lang="en-CA" dirty="0">
                <a:solidFill>
                  <a:srgbClr val="FF0000"/>
                </a:solidFill>
              </a:rPr>
              <a:t>IMPORTANT</a:t>
            </a:r>
            <a:r>
              <a:rPr lang="en-CA" dirty="0"/>
              <a:t>: </a:t>
            </a:r>
          </a:p>
          <a:p>
            <a:pPr marL="285750" indent="-285750">
              <a:buFont typeface="Arial" panose="020B0604020202020204" pitchFamily="34" charset="0"/>
              <a:buChar char="•"/>
            </a:pPr>
            <a:r>
              <a:rPr lang="en-CA" dirty="0"/>
              <a:t>In the previous module, we use probability x impact in a </a:t>
            </a:r>
            <a:r>
              <a:rPr lang="en-CA" dirty="0" err="1"/>
              <a:t>QUALitative</a:t>
            </a:r>
            <a:r>
              <a:rPr lang="en-CA" dirty="0"/>
              <a:t> way (e.g., ratings out of 10), to prioritize the risks.  </a:t>
            </a:r>
          </a:p>
          <a:p>
            <a:pPr marL="285750" indent="-285750">
              <a:buFont typeface="Arial" panose="020B0604020202020204" pitchFamily="34" charset="0"/>
              <a:buChar char="•"/>
            </a:pPr>
            <a:r>
              <a:rPr lang="en-CA" dirty="0"/>
              <a:t>In </a:t>
            </a:r>
            <a:r>
              <a:rPr lang="en-CA" dirty="0" err="1"/>
              <a:t>QUANTitative</a:t>
            </a:r>
            <a:r>
              <a:rPr lang="en-CA" dirty="0"/>
              <a:t> analysis, we are using percentage for probability, and dollars/days for impact.</a:t>
            </a:r>
          </a:p>
        </p:txBody>
      </p:sp>
    </p:spTree>
    <p:extLst>
      <p:ext uri="{BB962C8B-B14F-4D97-AF65-F5344CB8AC3E}">
        <p14:creationId xmlns:p14="http://schemas.microsoft.com/office/powerpoint/2010/main" val="114020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CD59-35ED-4B5D-991A-FD8CECF351E5}"/>
              </a:ext>
            </a:extLst>
          </p:cNvPr>
          <p:cNvSpPr>
            <a:spLocks noGrp="1"/>
          </p:cNvSpPr>
          <p:nvPr>
            <p:ph type="title"/>
          </p:nvPr>
        </p:nvSpPr>
        <p:spPr/>
        <p:txBody>
          <a:bodyPr/>
          <a:lstStyle/>
          <a:p>
            <a:r>
              <a:rPr lang="en-CA" dirty="0"/>
              <a:t>Tools for quantitative analysis</a:t>
            </a:r>
          </a:p>
        </p:txBody>
      </p:sp>
      <p:sp>
        <p:nvSpPr>
          <p:cNvPr id="3" name="Content Placeholder 2">
            <a:extLst>
              <a:ext uri="{FF2B5EF4-FFF2-40B4-BE49-F238E27FC236}">
                <a16:creationId xmlns:a16="http://schemas.microsoft.com/office/drawing/2014/main" id="{F84D5813-FEE8-47DE-971E-267A976DCF2B}"/>
              </a:ext>
            </a:extLst>
          </p:cNvPr>
          <p:cNvSpPr>
            <a:spLocks noGrp="1"/>
          </p:cNvSpPr>
          <p:nvPr>
            <p:ph idx="1"/>
          </p:nvPr>
        </p:nvSpPr>
        <p:spPr>
          <a:xfrm>
            <a:off x="581192" y="2228003"/>
            <a:ext cx="7989752" cy="1897683"/>
          </a:xfrm>
        </p:spPr>
        <p:txBody>
          <a:bodyPr/>
          <a:lstStyle/>
          <a:p>
            <a:r>
              <a:rPr lang="en-US" dirty="0"/>
              <a:t>Monte Carlo Simulation</a:t>
            </a:r>
          </a:p>
          <a:p>
            <a:r>
              <a:rPr lang="en-US" dirty="0"/>
              <a:t>Decision trees</a:t>
            </a:r>
          </a:p>
          <a:p>
            <a:r>
              <a:rPr lang="en-US" dirty="0"/>
              <a:t>Failure modes and effects analysis</a:t>
            </a:r>
          </a:p>
          <a:p>
            <a:endParaRPr lang="en-CA" dirty="0"/>
          </a:p>
        </p:txBody>
      </p:sp>
    </p:spTree>
    <p:extLst>
      <p:ext uri="{BB962C8B-B14F-4D97-AF65-F5344CB8AC3E}">
        <p14:creationId xmlns:p14="http://schemas.microsoft.com/office/powerpoint/2010/main" val="142914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0831-4A58-4592-861A-87172E0D2A9B}"/>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sp>
        <p:nvSpPr>
          <p:cNvPr id="3" name="Content Placeholder 2">
            <a:extLst>
              <a:ext uri="{FF2B5EF4-FFF2-40B4-BE49-F238E27FC236}">
                <a16:creationId xmlns:a16="http://schemas.microsoft.com/office/drawing/2014/main" id="{DE1340FD-B841-407E-BC44-869ADA610C40}"/>
              </a:ext>
            </a:extLst>
          </p:cNvPr>
          <p:cNvSpPr>
            <a:spLocks noGrp="1"/>
          </p:cNvSpPr>
          <p:nvPr>
            <p:ph idx="1"/>
          </p:nvPr>
        </p:nvSpPr>
        <p:spPr>
          <a:xfrm>
            <a:off x="581191" y="1970314"/>
            <a:ext cx="8432179" cy="4637315"/>
          </a:xfrm>
        </p:spPr>
        <p:txBody>
          <a:bodyPr>
            <a:normAutofit fontScale="92500" lnSpcReduction="20000"/>
          </a:bodyPr>
          <a:lstStyle/>
          <a:p>
            <a:r>
              <a:rPr lang="en-US" dirty="0"/>
              <a:t>You need software such as Excel [RAND() function or Excel add ins] or simulation software (@Risk) -- and a range of time estimates and cost estimates (such as optimistic, most likely and pessimistic) for each activity, and lastly a network diagram.</a:t>
            </a:r>
          </a:p>
          <a:p>
            <a:r>
              <a:rPr lang="en-US" dirty="0"/>
              <a:t>The software uses a random sampling process to pick up one time estimate / cost estimate for each activity (within the range of optimistic and pessimistic) and determine the project length and critical path and project cost.</a:t>
            </a:r>
          </a:p>
          <a:p>
            <a:r>
              <a:rPr lang="en-US" dirty="0"/>
              <a:t>The software will redo the simulation five hundred or more times in order to run a probability distribution.  It uses a random sampling process to select one of the possible estimates for time/cost for each activity from the available probability distribution (within the range of optimistic and pessimistic) .</a:t>
            </a:r>
          </a:p>
          <a:p>
            <a:r>
              <a:rPr lang="en-US" dirty="0">
                <a:hlinkClick r:id="rId2"/>
              </a:rPr>
              <a:t>https://www.youtube.com/watch?v=9LxoP39P5iY</a:t>
            </a:r>
            <a:r>
              <a:rPr lang="en-US" dirty="0"/>
              <a:t> (4:53)</a:t>
            </a:r>
            <a:br>
              <a:rPr lang="en-US" dirty="0"/>
            </a:br>
            <a:r>
              <a:rPr lang="en-US" dirty="0"/>
              <a:t>Monte Carlo simulation of risk in costs of a project.  The first 2.5 minutes provide an illustration of variability in a project.</a:t>
            </a:r>
          </a:p>
          <a:p>
            <a:endParaRPr lang="en-CA" dirty="0"/>
          </a:p>
        </p:txBody>
      </p:sp>
    </p:spTree>
    <p:extLst>
      <p:ext uri="{BB962C8B-B14F-4D97-AF65-F5344CB8AC3E}">
        <p14:creationId xmlns:p14="http://schemas.microsoft.com/office/powerpoint/2010/main" val="1265056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696B-AAB0-45F1-8AC4-1E6D15F99721}"/>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sp>
        <p:nvSpPr>
          <p:cNvPr id="3" name="Content Placeholder 2">
            <a:extLst>
              <a:ext uri="{FF2B5EF4-FFF2-40B4-BE49-F238E27FC236}">
                <a16:creationId xmlns:a16="http://schemas.microsoft.com/office/drawing/2014/main" id="{70542D48-95E2-4010-9EDB-7C98BE3E9855}"/>
              </a:ext>
            </a:extLst>
          </p:cNvPr>
          <p:cNvSpPr>
            <a:spLocks noGrp="1"/>
          </p:cNvSpPr>
          <p:nvPr>
            <p:ph idx="1"/>
          </p:nvPr>
        </p:nvSpPr>
        <p:spPr>
          <a:xfrm>
            <a:off x="581192" y="2228004"/>
            <a:ext cx="7989752" cy="950626"/>
          </a:xfrm>
        </p:spPr>
        <p:txBody>
          <a:bodyPr/>
          <a:lstStyle/>
          <a:p>
            <a:pPr marL="0" indent="0">
              <a:buNone/>
            </a:pPr>
            <a:r>
              <a:rPr lang="en-CA" dirty="0"/>
              <a:t>When can you retire based on your retirement goals and expectations from your investments?</a:t>
            </a:r>
          </a:p>
        </p:txBody>
      </p:sp>
      <p:pic>
        <p:nvPicPr>
          <p:cNvPr id="4098" name="Picture 2" descr="Image result for magic&quot;">
            <a:extLst>
              <a:ext uri="{FF2B5EF4-FFF2-40B4-BE49-F238E27FC236}">
                <a16:creationId xmlns:a16="http://schemas.microsoft.com/office/drawing/2014/main" id="{599BCA20-9E18-409C-BC23-00DC8E105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371" y="3823597"/>
            <a:ext cx="2238949" cy="1676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63EB4A-11FD-4AB7-929A-EB4660FE934C}"/>
              </a:ext>
            </a:extLst>
          </p:cNvPr>
          <p:cNvSpPr txBox="1"/>
          <p:nvPr/>
        </p:nvSpPr>
        <p:spPr>
          <a:xfrm>
            <a:off x="3211286" y="5649686"/>
            <a:ext cx="2471057" cy="369332"/>
          </a:xfrm>
          <a:prstGeom prst="rect">
            <a:avLst/>
          </a:prstGeom>
          <a:noFill/>
        </p:spPr>
        <p:txBody>
          <a:bodyPr wrap="square" rtlCol="0">
            <a:spAutoFit/>
          </a:bodyPr>
          <a:lstStyle/>
          <a:p>
            <a:r>
              <a:rPr lang="en-CA" b="1" dirty="0">
                <a:solidFill>
                  <a:srgbClr val="C00000"/>
                </a:solidFill>
              </a:rPr>
              <a:t>Monte Carlo “Magic”</a:t>
            </a:r>
          </a:p>
        </p:txBody>
      </p:sp>
      <p:sp>
        <p:nvSpPr>
          <p:cNvPr id="7" name="Arrow: Right 6">
            <a:extLst>
              <a:ext uri="{FF2B5EF4-FFF2-40B4-BE49-F238E27FC236}">
                <a16:creationId xmlns:a16="http://schemas.microsoft.com/office/drawing/2014/main" id="{083BD52A-C756-41AF-83F9-6D4621C7E997}"/>
              </a:ext>
            </a:extLst>
          </p:cNvPr>
          <p:cNvSpPr/>
          <p:nvPr/>
        </p:nvSpPr>
        <p:spPr>
          <a:xfrm>
            <a:off x="581192" y="3823597"/>
            <a:ext cx="2325293"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sp>
        <p:nvSpPr>
          <p:cNvPr id="9" name="Arrow: Right 8">
            <a:extLst>
              <a:ext uri="{FF2B5EF4-FFF2-40B4-BE49-F238E27FC236}">
                <a16:creationId xmlns:a16="http://schemas.microsoft.com/office/drawing/2014/main" id="{9400E6E2-DC96-4D3D-8631-C0836D90CAEC}"/>
              </a:ext>
            </a:extLst>
          </p:cNvPr>
          <p:cNvSpPr/>
          <p:nvPr/>
        </p:nvSpPr>
        <p:spPr>
          <a:xfrm>
            <a:off x="5929206" y="3823597"/>
            <a:ext cx="2452794"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TextBox 9">
            <a:extLst>
              <a:ext uri="{FF2B5EF4-FFF2-40B4-BE49-F238E27FC236}">
                <a16:creationId xmlns:a16="http://schemas.microsoft.com/office/drawing/2014/main" id="{DA35C2CD-E1FD-4827-BAF1-064FEC79128A}"/>
              </a:ext>
            </a:extLst>
          </p:cNvPr>
          <p:cNvSpPr txBox="1"/>
          <p:nvPr/>
        </p:nvSpPr>
        <p:spPr>
          <a:xfrm>
            <a:off x="391884" y="4726356"/>
            <a:ext cx="2710544"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Probability distributions for investments</a:t>
            </a:r>
          </a:p>
          <a:p>
            <a:pPr marL="285750" indent="-285750">
              <a:buFont typeface="Arial" panose="020B0604020202020204" pitchFamily="34" charset="0"/>
              <a:buChar char="•"/>
            </a:pPr>
            <a:r>
              <a:rPr lang="en-CA" dirty="0"/>
              <a:t>Assumptions: need $1M at age 65</a:t>
            </a:r>
          </a:p>
        </p:txBody>
      </p:sp>
      <p:sp>
        <p:nvSpPr>
          <p:cNvPr id="11" name="TextBox 10">
            <a:extLst>
              <a:ext uri="{FF2B5EF4-FFF2-40B4-BE49-F238E27FC236}">
                <a16:creationId xmlns:a16="http://schemas.microsoft.com/office/drawing/2014/main" id="{24D7BB18-829D-4D8C-B092-3DBCA26CB845}"/>
              </a:ext>
            </a:extLst>
          </p:cNvPr>
          <p:cNvSpPr txBox="1"/>
          <p:nvPr/>
        </p:nvSpPr>
        <p:spPr>
          <a:xfrm>
            <a:off x="5800331" y="4726356"/>
            <a:ext cx="2710544" cy="646331"/>
          </a:xfrm>
          <a:prstGeom prst="rect">
            <a:avLst/>
          </a:prstGeom>
          <a:noFill/>
        </p:spPr>
        <p:txBody>
          <a:bodyPr wrap="square" rtlCol="0">
            <a:spAutoFit/>
          </a:bodyPr>
          <a:lstStyle/>
          <a:p>
            <a:pPr marL="285750" indent="-285750">
              <a:buFont typeface="Arial" panose="020B0604020202020204" pitchFamily="34" charset="0"/>
              <a:buChar char="•"/>
            </a:pPr>
            <a:r>
              <a:rPr lang="en-CA" dirty="0"/>
              <a:t>Analysis/data to help make decisions</a:t>
            </a:r>
          </a:p>
        </p:txBody>
      </p:sp>
    </p:spTree>
    <p:extLst>
      <p:ext uri="{BB962C8B-B14F-4D97-AF65-F5344CB8AC3E}">
        <p14:creationId xmlns:p14="http://schemas.microsoft.com/office/powerpoint/2010/main" val="235209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4E8F-591B-484A-BACB-D7A821A651F4}"/>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sp>
        <p:nvSpPr>
          <p:cNvPr id="4" name="Arrow: Right 3">
            <a:extLst>
              <a:ext uri="{FF2B5EF4-FFF2-40B4-BE49-F238E27FC236}">
                <a16:creationId xmlns:a16="http://schemas.microsoft.com/office/drawing/2014/main" id="{491EA127-73EE-4B7A-8596-5069B0C5143D}"/>
              </a:ext>
            </a:extLst>
          </p:cNvPr>
          <p:cNvSpPr/>
          <p:nvPr/>
        </p:nvSpPr>
        <p:spPr>
          <a:xfrm>
            <a:off x="581192" y="2909197"/>
            <a:ext cx="2325293"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sp>
        <p:nvSpPr>
          <p:cNvPr id="8" name="TextBox 7">
            <a:extLst>
              <a:ext uri="{FF2B5EF4-FFF2-40B4-BE49-F238E27FC236}">
                <a16:creationId xmlns:a16="http://schemas.microsoft.com/office/drawing/2014/main" id="{81201E82-FF16-4E86-AEB3-23EDBEABE380}"/>
              </a:ext>
            </a:extLst>
          </p:cNvPr>
          <p:cNvSpPr txBox="1"/>
          <p:nvPr/>
        </p:nvSpPr>
        <p:spPr>
          <a:xfrm>
            <a:off x="515878" y="3764420"/>
            <a:ext cx="2710544" cy="923330"/>
          </a:xfrm>
          <a:prstGeom prst="rect">
            <a:avLst/>
          </a:prstGeom>
          <a:noFill/>
        </p:spPr>
        <p:txBody>
          <a:bodyPr wrap="square" rtlCol="0">
            <a:spAutoFit/>
          </a:bodyPr>
          <a:lstStyle/>
          <a:p>
            <a:r>
              <a:rPr lang="en-CA" dirty="0"/>
              <a:t>Probability distributions for investments</a:t>
            </a:r>
          </a:p>
          <a:p>
            <a:endParaRPr lang="en-CA" dirty="0"/>
          </a:p>
        </p:txBody>
      </p:sp>
      <p:cxnSp>
        <p:nvCxnSpPr>
          <p:cNvPr id="10" name="Straight Connector 9">
            <a:extLst>
              <a:ext uri="{FF2B5EF4-FFF2-40B4-BE49-F238E27FC236}">
                <a16:creationId xmlns:a16="http://schemas.microsoft.com/office/drawing/2014/main" id="{1D105060-80CB-4EEE-B1B4-E2DE30C82F61}"/>
              </a:ext>
            </a:extLst>
          </p:cNvPr>
          <p:cNvCxnSpPr/>
          <p:nvPr/>
        </p:nvCxnSpPr>
        <p:spPr>
          <a:xfrm>
            <a:off x="4071257" y="2558143"/>
            <a:ext cx="0" cy="3058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FCD741-43EA-43D0-9C42-6AABE5C018D5}"/>
              </a:ext>
            </a:extLst>
          </p:cNvPr>
          <p:cNvCxnSpPr>
            <a:cxnSpLocks/>
          </p:cNvCxnSpPr>
          <p:nvPr/>
        </p:nvCxnSpPr>
        <p:spPr>
          <a:xfrm flipH="1">
            <a:off x="4071258" y="5617029"/>
            <a:ext cx="449968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D6A5AF-9854-4C61-B73A-3E277BDD11BE}"/>
              </a:ext>
            </a:extLst>
          </p:cNvPr>
          <p:cNvSpPr txBox="1"/>
          <p:nvPr/>
        </p:nvSpPr>
        <p:spPr>
          <a:xfrm>
            <a:off x="5979383" y="5761795"/>
            <a:ext cx="1262741" cy="369332"/>
          </a:xfrm>
          <a:prstGeom prst="rect">
            <a:avLst/>
          </a:prstGeom>
          <a:noFill/>
        </p:spPr>
        <p:txBody>
          <a:bodyPr wrap="square" rtlCol="0">
            <a:spAutoFit/>
          </a:bodyPr>
          <a:lstStyle/>
          <a:p>
            <a:r>
              <a:rPr lang="en-CA" dirty="0"/>
              <a:t>Value $</a:t>
            </a:r>
          </a:p>
        </p:txBody>
      </p:sp>
      <p:sp>
        <p:nvSpPr>
          <p:cNvPr id="15" name="TextBox 14">
            <a:extLst>
              <a:ext uri="{FF2B5EF4-FFF2-40B4-BE49-F238E27FC236}">
                <a16:creationId xmlns:a16="http://schemas.microsoft.com/office/drawing/2014/main" id="{B1201CC8-DB05-4783-B0B9-1C93EB86127A}"/>
              </a:ext>
            </a:extLst>
          </p:cNvPr>
          <p:cNvSpPr txBox="1"/>
          <p:nvPr/>
        </p:nvSpPr>
        <p:spPr>
          <a:xfrm rot="16200000">
            <a:off x="3190296" y="3875313"/>
            <a:ext cx="1262741" cy="369332"/>
          </a:xfrm>
          <a:prstGeom prst="rect">
            <a:avLst/>
          </a:prstGeom>
          <a:noFill/>
        </p:spPr>
        <p:txBody>
          <a:bodyPr wrap="square" rtlCol="0">
            <a:spAutoFit/>
          </a:bodyPr>
          <a:lstStyle/>
          <a:p>
            <a:r>
              <a:rPr lang="en-CA" dirty="0"/>
              <a:t>Probability</a:t>
            </a:r>
          </a:p>
        </p:txBody>
      </p:sp>
      <p:cxnSp>
        <p:nvCxnSpPr>
          <p:cNvPr id="20" name="Straight Connector 19">
            <a:extLst>
              <a:ext uri="{FF2B5EF4-FFF2-40B4-BE49-F238E27FC236}">
                <a16:creationId xmlns:a16="http://schemas.microsoft.com/office/drawing/2014/main" id="{61972CD5-E1D2-4953-AAC9-78344FDF7FAB}"/>
              </a:ext>
            </a:extLst>
          </p:cNvPr>
          <p:cNvCxnSpPr>
            <a:cxnSpLocks/>
          </p:cNvCxnSpPr>
          <p:nvPr/>
        </p:nvCxnSpPr>
        <p:spPr>
          <a:xfrm flipV="1">
            <a:off x="4321629" y="4226085"/>
            <a:ext cx="1153885" cy="1390944"/>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665E1DFD-9556-48AC-9762-9D628EE96773}"/>
              </a:ext>
            </a:extLst>
          </p:cNvPr>
          <p:cNvCxnSpPr>
            <a:cxnSpLocks/>
          </p:cNvCxnSpPr>
          <p:nvPr/>
        </p:nvCxnSpPr>
        <p:spPr>
          <a:xfrm flipH="1" flipV="1">
            <a:off x="5475514" y="4226085"/>
            <a:ext cx="1883229" cy="1390944"/>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D187F09B-7386-434A-A931-8FC8D84F0201}"/>
              </a:ext>
            </a:extLst>
          </p:cNvPr>
          <p:cNvCxnSpPr>
            <a:cxnSpLocks/>
          </p:cNvCxnSpPr>
          <p:nvPr/>
        </p:nvCxnSpPr>
        <p:spPr>
          <a:xfrm flipV="1">
            <a:off x="4736848" y="3570513"/>
            <a:ext cx="1306286" cy="2046515"/>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27" name="Straight Connector 26">
            <a:extLst>
              <a:ext uri="{FF2B5EF4-FFF2-40B4-BE49-F238E27FC236}">
                <a16:creationId xmlns:a16="http://schemas.microsoft.com/office/drawing/2014/main" id="{E1B9A83C-40D4-4F6A-8841-625A197E67DF}"/>
              </a:ext>
            </a:extLst>
          </p:cNvPr>
          <p:cNvCxnSpPr>
            <a:cxnSpLocks/>
          </p:cNvCxnSpPr>
          <p:nvPr/>
        </p:nvCxnSpPr>
        <p:spPr>
          <a:xfrm flipH="1" flipV="1">
            <a:off x="6043134" y="3570513"/>
            <a:ext cx="1730830" cy="2046516"/>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055CA5DF-11F6-45F7-955E-9064E35AA790}"/>
              </a:ext>
            </a:extLst>
          </p:cNvPr>
          <p:cNvSpPr txBox="1"/>
          <p:nvPr/>
        </p:nvSpPr>
        <p:spPr>
          <a:xfrm>
            <a:off x="6043133" y="3161281"/>
            <a:ext cx="1730825" cy="369332"/>
          </a:xfrm>
          <a:prstGeom prst="rect">
            <a:avLst/>
          </a:prstGeom>
          <a:noFill/>
        </p:spPr>
        <p:txBody>
          <a:bodyPr wrap="square" rtlCol="0">
            <a:spAutoFit/>
          </a:bodyPr>
          <a:lstStyle/>
          <a:p>
            <a:r>
              <a:rPr lang="en-CA" dirty="0">
                <a:solidFill>
                  <a:schemeClr val="accent5">
                    <a:lumMod val="75000"/>
                  </a:schemeClr>
                </a:solidFill>
              </a:rPr>
              <a:t>Most likely value</a:t>
            </a:r>
          </a:p>
        </p:txBody>
      </p:sp>
      <p:sp>
        <p:nvSpPr>
          <p:cNvPr id="33" name="TextBox 32">
            <a:extLst>
              <a:ext uri="{FF2B5EF4-FFF2-40B4-BE49-F238E27FC236}">
                <a16:creationId xmlns:a16="http://schemas.microsoft.com/office/drawing/2014/main" id="{4DFCFA8E-C44A-41F3-965A-387D15D6C5BF}"/>
              </a:ext>
            </a:extLst>
          </p:cNvPr>
          <p:cNvSpPr txBox="1"/>
          <p:nvPr/>
        </p:nvSpPr>
        <p:spPr>
          <a:xfrm>
            <a:off x="7647215" y="5617418"/>
            <a:ext cx="1730825" cy="369332"/>
          </a:xfrm>
          <a:prstGeom prst="rect">
            <a:avLst/>
          </a:prstGeom>
          <a:noFill/>
        </p:spPr>
        <p:txBody>
          <a:bodyPr wrap="square" rtlCol="0">
            <a:spAutoFit/>
          </a:bodyPr>
          <a:lstStyle/>
          <a:p>
            <a:r>
              <a:rPr lang="en-CA" dirty="0">
                <a:solidFill>
                  <a:schemeClr val="accent5">
                    <a:lumMod val="75000"/>
                  </a:schemeClr>
                </a:solidFill>
              </a:rPr>
              <a:t>Highest value</a:t>
            </a:r>
          </a:p>
        </p:txBody>
      </p:sp>
      <p:sp>
        <p:nvSpPr>
          <p:cNvPr id="34" name="TextBox 33">
            <a:extLst>
              <a:ext uri="{FF2B5EF4-FFF2-40B4-BE49-F238E27FC236}">
                <a16:creationId xmlns:a16="http://schemas.microsoft.com/office/drawing/2014/main" id="{CA770B20-7083-4BAA-A03A-594ABDEBF8DB}"/>
              </a:ext>
            </a:extLst>
          </p:cNvPr>
          <p:cNvSpPr txBox="1"/>
          <p:nvPr/>
        </p:nvSpPr>
        <p:spPr>
          <a:xfrm>
            <a:off x="4879929" y="5287596"/>
            <a:ext cx="1730825" cy="369332"/>
          </a:xfrm>
          <a:prstGeom prst="rect">
            <a:avLst/>
          </a:prstGeom>
          <a:noFill/>
        </p:spPr>
        <p:txBody>
          <a:bodyPr wrap="square" rtlCol="0">
            <a:spAutoFit/>
          </a:bodyPr>
          <a:lstStyle/>
          <a:p>
            <a:r>
              <a:rPr lang="en-CA" dirty="0">
                <a:solidFill>
                  <a:schemeClr val="accent5">
                    <a:lumMod val="75000"/>
                  </a:schemeClr>
                </a:solidFill>
              </a:rPr>
              <a:t>Lowest value</a:t>
            </a:r>
          </a:p>
        </p:txBody>
      </p:sp>
      <p:sp>
        <p:nvSpPr>
          <p:cNvPr id="35" name="Oval 34">
            <a:extLst>
              <a:ext uri="{FF2B5EF4-FFF2-40B4-BE49-F238E27FC236}">
                <a16:creationId xmlns:a16="http://schemas.microsoft.com/office/drawing/2014/main" id="{8BF2D4D6-695B-4DA3-B105-0148D7DDAEBB}"/>
              </a:ext>
            </a:extLst>
          </p:cNvPr>
          <p:cNvSpPr/>
          <p:nvPr/>
        </p:nvSpPr>
        <p:spPr>
          <a:xfrm>
            <a:off x="6011382" y="3530613"/>
            <a:ext cx="110073" cy="98940"/>
          </a:xfrm>
          <a:prstGeom prst="ellipse">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8C8876A8-553D-4CB0-B2CA-E6C8A51A0F2E}"/>
              </a:ext>
            </a:extLst>
          </p:cNvPr>
          <p:cNvSpPr/>
          <p:nvPr/>
        </p:nvSpPr>
        <p:spPr>
          <a:xfrm>
            <a:off x="4698315" y="5557988"/>
            <a:ext cx="110073" cy="98940"/>
          </a:xfrm>
          <a:prstGeom prst="ellipse">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CCAC78B0-FA35-4DAB-9274-018196ED6F89}"/>
              </a:ext>
            </a:extLst>
          </p:cNvPr>
          <p:cNvSpPr/>
          <p:nvPr/>
        </p:nvSpPr>
        <p:spPr>
          <a:xfrm>
            <a:off x="7718921" y="5567968"/>
            <a:ext cx="110073" cy="98940"/>
          </a:xfrm>
          <a:prstGeom prst="ellipse">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29170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696B-AAB0-45F1-8AC4-1E6D15F99721}"/>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sp>
        <p:nvSpPr>
          <p:cNvPr id="3" name="Content Placeholder 2">
            <a:extLst>
              <a:ext uri="{FF2B5EF4-FFF2-40B4-BE49-F238E27FC236}">
                <a16:creationId xmlns:a16="http://schemas.microsoft.com/office/drawing/2014/main" id="{70542D48-95E2-4010-9EDB-7C98BE3E9855}"/>
              </a:ext>
            </a:extLst>
          </p:cNvPr>
          <p:cNvSpPr>
            <a:spLocks noGrp="1"/>
          </p:cNvSpPr>
          <p:nvPr>
            <p:ph idx="1"/>
          </p:nvPr>
        </p:nvSpPr>
        <p:spPr>
          <a:xfrm>
            <a:off x="581192" y="2228004"/>
            <a:ext cx="7989752" cy="950626"/>
          </a:xfrm>
        </p:spPr>
        <p:txBody>
          <a:bodyPr/>
          <a:lstStyle/>
          <a:p>
            <a:pPr marL="0" indent="0">
              <a:buNone/>
            </a:pPr>
            <a:r>
              <a:rPr lang="en-CA" dirty="0"/>
              <a:t>When can you retire based on your retirement goals and expectations from your investments?</a:t>
            </a:r>
          </a:p>
        </p:txBody>
      </p:sp>
      <p:pic>
        <p:nvPicPr>
          <p:cNvPr id="4098" name="Picture 2" descr="Image result for magic&quot;">
            <a:extLst>
              <a:ext uri="{FF2B5EF4-FFF2-40B4-BE49-F238E27FC236}">
                <a16:creationId xmlns:a16="http://schemas.microsoft.com/office/drawing/2014/main" id="{599BCA20-9E18-409C-BC23-00DC8E105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371" y="3823597"/>
            <a:ext cx="2238949" cy="1676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63EB4A-11FD-4AB7-929A-EB4660FE934C}"/>
              </a:ext>
            </a:extLst>
          </p:cNvPr>
          <p:cNvSpPr txBox="1"/>
          <p:nvPr/>
        </p:nvSpPr>
        <p:spPr>
          <a:xfrm>
            <a:off x="3211286" y="5649686"/>
            <a:ext cx="2471057" cy="369332"/>
          </a:xfrm>
          <a:prstGeom prst="rect">
            <a:avLst/>
          </a:prstGeom>
          <a:noFill/>
        </p:spPr>
        <p:txBody>
          <a:bodyPr wrap="square" rtlCol="0">
            <a:spAutoFit/>
          </a:bodyPr>
          <a:lstStyle/>
          <a:p>
            <a:r>
              <a:rPr lang="en-CA" b="1" dirty="0">
                <a:solidFill>
                  <a:srgbClr val="C00000"/>
                </a:solidFill>
              </a:rPr>
              <a:t>Monte Carlo “Magic”</a:t>
            </a:r>
          </a:p>
        </p:txBody>
      </p:sp>
      <p:sp>
        <p:nvSpPr>
          <p:cNvPr id="7" name="Arrow: Right 6">
            <a:extLst>
              <a:ext uri="{FF2B5EF4-FFF2-40B4-BE49-F238E27FC236}">
                <a16:creationId xmlns:a16="http://schemas.microsoft.com/office/drawing/2014/main" id="{083BD52A-C756-41AF-83F9-6D4621C7E997}"/>
              </a:ext>
            </a:extLst>
          </p:cNvPr>
          <p:cNvSpPr/>
          <p:nvPr/>
        </p:nvSpPr>
        <p:spPr>
          <a:xfrm>
            <a:off x="581192" y="3823597"/>
            <a:ext cx="2325293"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sp>
        <p:nvSpPr>
          <p:cNvPr id="9" name="Arrow: Right 8">
            <a:extLst>
              <a:ext uri="{FF2B5EF4-FFF2-40B4-BE49-F238E27FC236}">
                <a16:creationId xmlns:a16="http://schemas.microsoft.com/office/drawing/2014/main" id="{9400E6E2-DC96-4D3D-8631-C0836D90CAEC}"/>
              </a:ext>
            </a:extLst>
          </p:cNvPr>
          <p:cNvSpPr/>
          <p:nvPr/>
        </p:nvSpPr>
        <p:spPr>
          <a:xfrm>
            <a:off x="5929206" y="3823597"/>
            <a:ext cx="2452794"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TextBox 9">
            <a:extLst>
              <a:ext uri="{FF2B5EF4-FFF2-40B4-BE49-F238E27FC236}">
                <a16:creationId xmlns:a16="http://schemas.microsoft.com/office/drawing/2014/main" id="{DA35C2CD-E1FD-4827-BAF1-064FEC79128A}"/>
              </a:ext>
            </a:extLst>
          </p:cNvPr>
          <p:cNvSpPr txBox="1"/>
          <p:nvPr/>
        </p:nvSpPr>
        <p:spPr>
          <a:xfrm>
            <a:off x="391884" y="4726356"/>
            <a:ext cx="2710544"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Probability distributions for investments</a:t>
            </a:r>
          </a:p>
          <a:p>
            <a:pPr marL="285750" indent="-285750">
              <a:buFont typeface="Arial" panose="020B0604020202020204" pitchFamily="34" charset="0"/>
              <a:buChar char="•"/>
            </a:pPr>
            <a:r>
              <a:rPr lang="en-CA" dirty="0"/>
              <a:t>Assumptions: need $1M at age 65</a:t>
            </a:r>
          </a:p>
        </p:txBody>
      </p:sp>
      <p:sp>
        <p:nvSpPr>
          <p:cNvPr id="11" name="TextBox 10">
            <a:extLst>
              <a:ext uri="{FF2B5EF4-FFF2-40B4-BE49-F238E27FC236}">
                <a16:creationId xmlns:a16="http://schemas.microsoft.com/office/drawing/2014/main" id="{24D7BB18-829D-4D8C-B092-3DBCA26CB845}"/>
              </a:ext>
            </a:extLst>
          </p:cNvPr>
          <p:cNvSpPr txBox="1"/>
          <p:nvPr/>
        </p:nvSpPr>
        <p:spPr>
          <a:xfrm>
            <a:off x="5800331" y="4726356"/>
            <a:ext cx="2710544" cy="646331"/>
          </a:xfrm>
          <a:prstGeom prst="rect">
            <a:avLst/>
          </a:prstGeom>
          <a:noFill/>
        </p:spPr>
        <p:txBody>
          <a:bodyPr wrap="square" rtlCol="0">
            <a:spAutoFit/>
          </a:bodyPr>
          <a:lstStyle/>
          <a:p>
            <a:pPr marL="285750" indent="-285750">
              <a:buFont typeface="Arial" panose="020B0604020202020204" pitchFamily="34" charset="0"/>
              <a:buChar char="•"/>
            </a:pPr>
            <a:r>
              <a:rPr lang="en-CA" dirty="0"/>
              <a:t>Analysis/data to help make decisions</a:t>
            </a:r>
          </a:p>
        </p:txBody>
      </p:sp>
    </p:spTree>
    <p:extLst>
      <p:ext uri="{BB962C8B-B14F-4D97-AF65-F5344CB8AC3E}">
        <p14:creationId xmlns:p14="http://schemas.microsoft.com/office/powerpoint/2010/main" val="1053735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C7E7-FCE8-4E7D-AC7A-74BE47DC64DA}"/>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cxnSp>
        <p:nvCxnSpPr>
          <p:cNvPr id="4" name="Straight Connector 3">
            <a:extLst>
              <a:ext uri="{FF2B5EF4-FFF2-40B4-BE49-F238E27FC236}">
                <a16:creationId xmlns:a16="http://schemas.microsoft.com/office/drawing/2014/main" id="{F092ED58-CE35-4AE7-B6E0-5C7C5454D9DE}"/>
              </a:ext>
            </a:extLst>
          </p:cNvPr>
          <p:cNvCxnSpPr/>
          <p:nvPr/>
        </p:nvCxnSpPr>
        <p:spPr>
          <a:xfrm>
            <a:off x="1011170" y="2575114"/>
            <a:ext cx="0" cy="3058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28F5CFF-044D-4C1C-B0E5-A426D2155950}"/>
              </a:ext>
            </a:extLst>
          </p:cNvPr>
          <p:cNvCxnSpPr>
            <a:cxnSpLocks/>
          </p:cNvCxnSpPr>
          <p:nvPr/>
        </p:nvCxnSpPr>
        <p:spPr>
          <a:xfrm flipH="1">
            <a:off x="1011171" y="5634000"/>
            <a:ext cx="44996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8F5DBA2-0240-4A98-A14A-C3FCDCF13641}"/>
              </a:ext>
            </a:extLst>
          </p:cNvPr>
          <p:cNvSpPr txBox="1"/>
          <p:nvPr/>
        </p:nvSpPr>
        <p:spPr>
          <a:xfrm>
            <a:off x="485560" y="2599367"/>
            <a:ext cx="1262741" cy="369332"/>
          </a:xfrm>
          <a:prstGeom prst="rect">
            <a:avLst/>
          </a:prstGeom>
          <a:noFill/>
        </p:spPr>
        <p:txBody>
          <a:bodyPr wrap="square" rtlCol="0">
            <a:spAutoFit/>
          </a:bodyPr>
          <a:lstStyle/>
          <a:p>
            <a:r>
              <a:rPr lang="en-CA" dirty="0"/>
              <a:t>90%</a:t>
            </a:r>
          </a:p>
        </p:txBody>
      </p:sp>
      <p:sp>
        <p:nvSpPr>
          <p:cNvPr id="7" name="TextBox 6">
            <a:extLst>
              <a:ext uri="{FF2B5EF4-FFF2-40B4-BE49-F238E27FC236}">
                <a16:creationId xmlns:a16="http://schemas.microsoft.com/office/drawing/2014/main" id="{CBED24E2-7285-43C2-B59C-48B99B1CF72E}"/>
              </a:ext>
            </a:extLst>
          </p:cNvPr>
          <p:cNvSpPr txBox="1"/>
          <p:nvPr/>
        </p:nvSpPr>
        <p:spPr>
          <a:xfrm rot="16200000">
            <a:off x="-376427" y="3809622"/>
            <a:ext cx="1262741" cy="369332"/>
          </a:xfrm>
          <a:prstGeom prst="rect">
            <a:avLst/>
          </a:prstGeom>
          <a:noFill/>
        </p:spPr>
        <p:txBody>
          <a:bodyPr wrap="square" rtlCol="0">
            <a:spAutoFit/>
          </a:bodyPr>
          <a:lstStyle/>
          <a:p>
            <a:r>
              <a:rPr lang="en-CA" dirty="0"/>
              <a:t>Probability</a:t>
            </a:r>
          </a:p>
        </p:txBody>
      </p:sp>
      <p:sp>
        <p:nvSpPr>
          <p:cNvPr id="18" name="TextBox 17">
            <a:extLst>
              <a:ext uri="{FF2B5EF4-FFF2-40B4-BE49-F238E27FC236}">
                <a16:creationId xmlns:a16="http://schemas.microsoft.com/office/drawing/2014/main" id="{7DCBB6F3-C2D4-48EB-B719-73C7C0625417}"/>
              </a:ext>
            </a:extLst>
          </p:cNvPr>
          <p:cNvSpPr txBox="1"/>
          <p:nvPr/>
        </p:nvSpPr>
        <p:spPr>
          <a:xfrm>
            <a:off x="485560" y="3113466"/>
            <a:ext cx="1262741" cy="369332"/>
          </a:xfrm>
          <a:prstGeom prst="rect">
            <a:avLst/>
          </a:prstGeom>
          <a:noFill/>
        </p:spPr>
        <p:txBody>
          <a:bodyPr wrap="square" rtlCol="0">
            <a:spAutoFit/>
          </a:bodyPr>
          <a:lstStyle/>
          <a:p>
            <a:r>
              <a:rPr lang="en-CA" dirty="0"/>
              <a:t>80%</a:t>
            </a:r>
          </a:p>
        </p:txBody>
      </p:sp>
      <p:sp>
        <p:nvSpPr>
          <p:cNvPr id="19" name="TextBox 18">
            <a:extLst>
              <a:ext uri="{FF2B5EF4-FFF2-40B4-BE49-F238E27FC236}">
                <a16:creationId xmlns:a16="http://schemas.microsoft.com/office/drawing/2014/main" id="{3D7A7507-A5B6-47E1-82AF-3A2F2130B2C4}"/>
              </a:ext>
            </a:extLst>
          </p:cNvPr>
          <p:cNvSpPr txBox="1"/>
          <p:nvPr/>
        </p:nvSpPr>
        <p:spPr>
          <a:xfrm>
            <a:off x="1998273" y="5698786"/>
            <a:ext cx="538091" cy="369332"/>
          </a:xfrm>
          <a:prstGeom prst="rect">
            <a:avLst/>
          </a:prstGeom>
          <a:noFill/>
        </p:spPr>
        <p:txBody>
          <a:bodyPr wrap="square" rtlCol="0">
            <a:spAutoFit/>
          </a:bodyPr>
          <a:lstStyle/>
          <a:p>
            <a:r>
              <a:rPr lang="en-CA" dirty="0"/>
              <a:t>60</a:t>
            </a:r>
          </a:p>
        </p:txBody>
      </p:sp>
      <p:sp>
        <p:nvSpPr>
          <p:cNvPr id="20" name="TextBox 19">
            <a:extLst>
              <a:ext uri="{FF2B5EF4-FFF2-40B4-BE49-F238E27FC236}">
                <a16:creationId xmlns:a16="http://schemas.microsoft.com/office/drawing/2014/main" id="{10B7CC4F-94B7-4233-A3EC-D561CF2105D4}"/>
              </a:ext>
            </a:extLst>
          </p:cNvPr>
          <p:cNvSpPr txBox="1"/>
          <p:nvPr/>
        </p:nvSpPr>
        <p:spPr>
          <a:xfrm>
            <a:off x="2951295" y="6068118"/>
            <a:ext cx="1262741" cy="369332"/>
          </a:xfrm>
          <a:prstGeom prst="rect">
            <a:avLst/>
          </a:prstGeom>
          <a:noFill/>
        </p:spPr>
        <p:txBody>
          <a:bodyPr wrap="square" rtlCol="0">
            <a:spAutoFit/>
          </a:bodyPr>
          <a:lstStyle/>
          <a:p>
            <a:r>
              <a:rPr lang="en-CA" dirty="0"/>
              <a:t>Age</a:t>
            </a:r>
          </a:p>
        </p:txBody>
      </p:sp>
      <p:sp>
        <p:nvSpPr>
          <p:cNvPr id="21" name="TextBox 20">
            <a:extLst>
              <a:ext uri="{FF2B5EF4-FFF2-40B4-BE49-F238E27FC236}">
                <a16:creationId xmlns:a16="http://schemas.microsoft.com/office/drawing/2014/main" id="{59269D35-A660-4316-AB7E-433CD23C8DD9}"/>
              </a:ext>
            </a:extLst>
          </p:cNvPr>
          <p:cNvSpPr txBox="1"/>
          <p:nvPr/>
        </p:nvSpPr>
        <p:spPr>
          <a:xfrm>
            <a:off x="3009049" y="5698786"/>
            <a:ext cx="538091" cy="369332"/>
          </a:xfrm>
          <a:prstGeom prst="rect">
            <a:avLst/>
          </a:prstGeom>
          <a:noFill/>
        </p:spPr>
        <p:txBody>
          <a:bodyPr wrap="square" rtlCol="0">
            <a:spAutoFit/>
          </a:bodyPr>
          <a:lstStyle/>
          <a:p>
            <a:r>
              <a:rPr lang="en-CA" dirty="0"/>
              <a:t>65</a:t>
            </a:r>
          </a:p>
        </p:txBody>
      </p:sp>
      <p:sp>
        <p:nvSpPr>
          <p:cNvPr id="22" name="TextBox 21">
            <a:extLst>
              <a:ext uri="{FF2B5EF4-FFF2-40B4-BE49-F238E27FC236}">
                <a16:creationId xmlns:a16="http://schemas.microsoft.com/office/drawing/2014/main" id="{CF6CD175-7AC6-4437-ADC0-CFE81AA7898F}"/>
              </a:ext>
            </a:extLst>
          </p:cNvPr>
          <p:cNvSpPr txBox="1"/>
          <p:nvPr/>
        </p:nvSpPr>
        <p:spPr>
          <a:xfrm>
            <a:off x="4359921" y="5698786"/>
            <a:ext cx="538091" cy="369332"/>
          </a:xfrm>
          <a:prstGeom prst="rect">
            <a:avLst/>
          </a:prstGeom>
          <a:noFill/>
        </p:spPr>
        <p:txBody>
          <a:bodyPr wrap="square" rtlCol="0">
            <a:spAutoFit/>
          </a:bodyPr>
          <a:lstStyle/>
          <a:p>
            <a:r>
              <a:rPr lang="en-CA" dirty="0"/>
              <a:t>72</a:t>
            </a:r>
          </a:p>
        </p:txBody>
      </p:sp>
      <p:sp>
        <p:nvSpPr>
          <p:cNvPr id="24" name="TextBox 23">
            <a:extLst>
              <a:ext uri="{FF2B5EF4-FFF2-40B4-BE49-F238E27FC236}">
                <a16:creationId xmlns:a16="http://schemas.microsoft.com/office/drawing/2014/main" id="{ECC929FC-4492-41F4-AE90-9E4B4AD403E0}"/>
              </a:ext>
            </a:extLst>
          </p:cNvPr>
          <p:cNvSpPr txBox="1"/>
          <p:nvPr/>
        </p:nvSpPr>
        <p:spPr>
          <a:xfrm>
            <a:off x="485560" y="4248338"/>
            <a:ext cx="1262741" cy="369332"/>
          </a:xfrm>
          <a:prstGeom prst="rect">
            <a:avLst/>
          </a:prstGeom>
          <a:noFill/>
        </p:spPr>
        <p:txBody>
          <a:bodyPr wrap="square" rtlCol="0">
            <a:spAutoFit/>
          </a:bodyPr>
          <a:lstStyle/>
          <a:p>
            <a:r>
              <a:rPr lang="en-CA" dirty="0"/>
              <a:t>40%</a:t>
            </a:r>
          </a:p>
        </p:txBody>
      </p:sp>
      <p:grpSp>
        <p:nvGrpSpPr>
          <p:cNvPr id="30" name="Group 29">
            <a:extLst>
              <a:ext uri="{FF2B5EF4-FFF2-40B4-BE49-F238E27FC236}">
                <a16:creationId xmlns:a16="http://schemas.microsoft.com/office/drawing/2014/main" id="{8553A01B-ABBE-47F6-B475-95B705A10781}"/>
              </a:ext>
            </a:extLst>
          </p:cNvPr>
          <p:cNvGrpSpPr/>
          <p:nvPr/>
        </p:nvGrpSpPr>
        <p:grpSpPr>
          <a:xfrm>
            <a:off x="1121221" y="2634343"/>
            <a:ext cx="4332515" cy="2906486"/>
            <a:chOff x="1393371" y="2634343"/>
            <a:chExt cx="4332515" cy="2906486"/>
          </a:xfrm>
        </p:grpSpPr>
        <p:sp>
          <p:nvSpPr>
            <p:cNvPr id="25" name="Oval 24">
              <a:extLst>
                <a:ext uri="{FF2B5EF4-FFF2-40B4-BE49-F238E27FC236}">
                  <a16:creationId xmlns:a16="http://schemas.microsoft.com/office/drawing/2014/main" id="{C84B3ED6-8515-4B02-A4BE-7660C375E850}"/>
                </a:ext>
              </a:extLst>
            </p:cNvPr>
            <p:cNvSpPr/>
            <p:nvPr/>
          </p:nvSpPr>
          <p:spPr>
            <a:xfrm>
              <a:off x="2335739" y="4389459"/>
              <a:ext cx="184664" cy="18466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6B14D717-BAA1-4053-8A88-59C5F6FB22B2}"/>
                </a:ext>
              </a:extLst>
            </p:cNvPr>
            <p:cNvSpPr/>
            <p:nvPr/>
          </p:nvSpPr>
          <p:spPr>
            <a:xfrm>
              <a:off x="4660035" y="2751375"/>
              <a:ext cx="184664" cy="18466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6EF004AB-A56C-49C8-96EB-073D3D4ACCB9}"/>
                </a:ext>
              </a:extLst>
            </p:cNvPr>
            <p:cNvSpPr/>
            <p:nvPr/>
          </p:nvSpPr>
          <p:spPr>
            <a:xfrm>
              <a:off x="3365581" y="3169903"/>
              <a:ext cx="184664" cy="184664"/>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29" name="Freeform: Shape 28">
              <a:extLst>
                <a:ext uri="{FF2B5EF4-FFF2-40B4-BE49-F238E27FC236}">
                  <a16:creationId xmlns:a16="http://schemas.microsoft.com/office/drawing/2014/main" id="{B0F56EE4-ACDF-49C4-AB0A-77CE5B771A14}"/>
                </a:ext>
              </a:extLst>
            </p:cNvPr>
            <p:cNvSpPr/>
            <p:nvPr/>
          </p:nvSpPr>
          <p:spPr>
            <a:xfrm>
              <a:off x="1393371" y="2634343"/>
              <a:ext cx="4332515" cy="2906486"/>
            </a:xfrm>
            <a:custGeom>
              <a:avLst/>
              <a:gdLst>
                <a:gd name="connsiteX0" fmla="*/ 0 w 4332515"/>
                <a:gd name="connsiteY0" fmla="*/ 2906486 h 2906486"/>
                <a:gd name="connsiteX1" fmla="*/ 620486 w 4332515"/>
                <a:gd name="connsiteY1" fmla="*/ 2481943 h 2906486"/>
                <a:gd name="connsiteX2" fmla="*/ 1023258 w 4332515"/>
                <a:gd name="connsiteY2" fmla="*/ 1894114 h 2906486"/>
                <a:gd name="connsiteX3" fmla="*/ 1709058 w 4332515"/>
                <a:gd name="connsiteY3" fmla="*/ 859971 h 2906486"/>
                <a:gd name="connsiteX4" fmla="*/ 2645229 w 4332515"/>
                <a:gd name="connsiteY4" fmla="*/ 381000 h 2906486"/>
                <a:gd name="connsiteX5" fmla="*/ 4332515 w 4332515"/>
                <a:gd name="connsiteY5" fmla="*/ 0 h 2906486"/>
                <a:gd name="connsiteX6" fmla="*/ 4332515 w 4332515"/>
                <a:gd name="connsiteY6" fmla="*/ 0 h 290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2515" h="2906486">
                  <a:moveTo>
                    <a:pt x="0" y="2906486"/>
                  </a:moveTo>
                  <a:cubicBezTo>
                    <a:pt x="224971" y="2778579"/>
                    <a:pt x="449943" y="2650672"/>
                    <a:pt x="620486" y="2481943"/>
                  </a:cubicBezTo>
                  <a:cubicBezTo>
                    <a:pt x="791029" y="2313214"/>
                    <a:pt x="841829" y="2164443"/>
                    <a:pt x="1023258" y="1894114"/>
                  </a:cubicBezTo>
                  <a:cubicBezTo>
                    <a:pt x="1204687" y="1623785"/>
                    <a:pt x="1438730" y="1112156"/>
                    <a:pt x="1709058" y="859971"/>
                  </a:cubicBezTo>
                  <a:cubicBezTo>
                    <a:pt x="1979386" y="607786"/>
                    <a:pt x="2207986" y="524328"/>
                    <a:pt x="2645229" y="381000"/>
                  </a:cubicBezTo>
                  <a:cubicBezTo>
                    <a:pt x="3082472" y="237672"/>
                    <a:pt x="4332515" y="0"/>
                    <a:pt x="4332515" y="0"/>
                  </a:cubicBezTo>
                  <a:lnTo>
                    <a:pt x="4332515" y="0"/>
                  </a:ln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p>
          </p:txBody>
        </p:sp>
      </p:grpSp>
      <p:cxnSp>
        <p:nvCxnSpPr>
          <p:cNvPr id="32" name="Straight Connector 31">
            <a:extLst>
              <a:ext uri="{FF2B5EF4-FFF2-40B4-BE49-F238E27FC236}">
                <a16:creationId xmlns:a16="http://schemas.microsoft.com/office/drawing/2014/main" id="{7A0E17DE-D8F4-4AD6-B98C-3D68103D5CF7}"/>
              </a:ext>
            </a:extLst>
          </p:cNvPr>
          <p:cNvCxnSpPr>
            <a:cxnSpLocks/>
            <a:endCxn id="27" idx="4"/>
          </p:cNvCxnSpPr>
          <p:nvPr/>
        </p:nvCxnSpPr>
        <p:spPr>
          <a:xfrm flipV="1">
            <a:off x="3180121" y="3354567"/>
            <a:ext cx="5642" cy="22789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2C96F8-B0D3-4169-A183-4F9E32AF2F59}"/>
              </a:ext>
            </a:extLst>
          </p:cNvPr>
          <p:cNvCxnSpPr>
            <a:cxnSpLocks/>
          </p:cNvCxnSpPr>
          <p:nvPr/>
        </p:nvCxnSpPr>
        <p:spPr>
          <a:xfrm flipH="1">
            <a:off x="1011170" y="3262235"/>
            <a:ext cx="20360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071259E-3BEC-4AB9-9CBC-3D34F1304A1E}"/>
              </a:ext>
            </a:extLst>
          </p:cNvPr>
          <p:cNvSpPr/>
          <p:nvPr/>
        </p:nvSpPr>
        <p:spPr>
          <a:xfrm>
            <a:off x="5563786" y="2405577"/>
            <a:ext cx="3445743" cy="3477875"/>
          </a:xfrm>
          <a:prstGeom prst="rect">
            <a:avLst/>
          </a:prstGeom>
        </p:spPr>
        <p:txBody>
          <a:bodyPr wrap="square">
            <a:spAutoFit/>
          </a:bodyPr>
          <a:lstStyle/>
          <a:p>
            <a:r>
              <a:rPr lang="en-US" sz="2000" dirty="0"/>
              <a:t>Interpretation: 20% risk of not achieving retirement savings ($1M) for retirement at age 65.</a:t>
            </a:r>
          </a:p>
          <a:p>
            <a:r>
              <a:rPr lang="en-US" sz="2000" dirty="0"/>
              <a:t>What to do?</a:t>
            </a:r>
          </a:p>
          <a:p>
            <a:pPr marL="180000" indent="-180000">
              <a:buFont typeface="Arial" panose="020B0604020202020204" pitchFamily="34" charset="0"/>
              <a:buChar char="•"/>
            </a:pPr>
            <a:r>
              <a:rPr lang="en-US" sz="2000" dirty="0"/>
              <a:t>Work to age 72 for 90% confidence in having $1M?</a:t>
            </a:r>
          </a:p>
          <a:p>
            <a:pPr marL="180000" indent="-180000">
              <a:buFont typeface="Arial" panose="020B0604020202020204" pitchFamily="34" charset="0"/>
              <a:buChar char="•"/>
            </a:pPr>
            <a:r>
              <a:rPr lang="en-US" sz="2000" dirty="0"/>
              <a:t>Set lower expectations for savings?  </a:t>
            </a:r>
          </a:p>
          <a:p>
            <a:pPr marL="180000" indent="-180000">
              <a:buFont typeface="Arial" panose="020B0604020202020204" pitchFamily="34" charset="0"/>
              <a:buChar char="•"/>
            </a:pPr>
            <a:r>
              <a:rPr lang="en-US" sz="2000" dirty="0"/>
              <a:t>Are you content with 80% likelihood of having $1M at age 65?  </a:t>
            </a:r>
          </a:p>
        </p:txBody>
      </p:sp>
      <p:cxnSp>
        <p:nvCxnSpPr>
          <p:cNvPr id="40" name="Straight Connector 39">
            <a:extLst>
              <a:ext uri="{FF2B5EF4-FFF2-40B4-BE49-F238E27FC236}">
                <a16:creationId xmlns:a16="http://schemas.microsoft.com/office/drawing/2014/main" id="{5E4C865F-B0B0-448E-9E81-825CF94181FB}"/>
              </a:ext>
            </a:extLst>
          </p:cNvPr>
          <p:cNvCxnSpPr>
            <a:cxnSpLocks/>
          </p:cNvCxnSpPr>
          <p:nvPr/>
        </p:nvCxnSpPr>
        <p:spPr>
          <a:xfrm flipH="1">
            <a:off x="1011170" y="2826806"/>
            <a:ext cx="345312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A628B-6D6A-4AC5-B149-F30EA88F768B}"/>
              </a:ext>
            </a:extLst>
          </p:cNvPr>
          <p:cNvCxnSpPr>
            <a:cxnSpLocks/>
            <a:stCxn id="25" idx="2"/>
          </p:cNvCxnSpPr>
          <p:nvPr/>
        </p:nvCxnSpPr>
        <p:spPr>
          <a:xfrm flipH="1">
            <a:off x="1011171" y="4481791"/>
            <a:ext cx="1052418" cy="105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C81A8F-4D31-45E1-8E51-438B46D77CF4}"/>
              </a:ext>
            </a:extLst>
          </p:cNvPr>
          <p:cNvCxnSpPr>
            <a:cxnSpLocks/>
          </p:cNvCxnSpPr>
          <p:nvPr/>
        </p:nvCxnSpPr>
        <p:spPr>
          <a:xfrm flipV="1">
            <a:off x="4469939" y="2902238"/>
            <a:ext cx="0" cy="27312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32D2F1-F1AB-4EC6-BFAE-1F22793C4DDC}"/>
              </a:ext>
            </a:extLst>
          </p:cNvPr>
          <p:cNvCxnSpPr>
            <a:cxnSpLocks/>
          </p:cNvCxnSpPr>
          <p:nvPr/>
        </p:nvCxnSpPr>
        <p:spPr>
          <a:xfrm flipV="1">
            <a:off x="2170366" y="4544707"/>
            <a:ext cx="0" cy="9961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AFE8E2C-877C-4607-B946-AEC18CA86B74}"/>
              </a:ext>
            </a:extLst>
          </p:cNvPr>
          <p:cNvSpPr/>
          <p:nvPr/>
        </p:nvSpPr>
        <p:spPr>
          <a:xfrm>
            <a:off x="1673530" y="1950343"/>
            <a:ext cx="2452794" cy="751114"/>
          </a:xfrm>
          <a:prstGeom prst="rightArrow">
            <a:avLst/>
          </a:prstGeom>
          <a:solidFill>
            <a:schemeClr val="tx1">
              <a:lumMod val="65000"/>
              <a:lumOff val="3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Tree>
    <p:extLst>
      <p:ext uri="{BB962C8B-B14F-4D97-AF65-F5344CB8AC3E}">
        <p14:creationId xmlns:p14="http://schemas.microsoft.com/office/powerpoint/2010/main" val="278627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0831-4A58-4592-861A-87172E0D2A9B}"/>
              </a:ext>
            </a:extLst>
          </p:cNvPr>
          <p:cNvSpPr>
            <a:spLocks noGrp="1"/>
          </p:cNvSpPr>
          <p:nvPr>
            <p:ph type="title"/>
          </p:nvPr>
        </p:nvSpPr>
        <p:spPr/>
        <p:txBody>
          <a:bodyPr/>
          <a:lstStyle/>
          <a:p>
            <a:r>
              <a:rPr lang="en-CA" dirty="0"/>
              <a:t>Tool:</a:t>
            </a:r>
            <a:br>
              <a:rPr lang="en-CA" dirty="0"/>
            </a:br>
            <a:r>
              <a:rPr lang="en-CA" dirty="0"/>
              <a:t>monte </a:t>
            </a:r>
            <a:r>
              <a:rPr lang="en-CA" dirty="0" err="1"/>
              <a:t>carlo</a:t>
            </a:r>
            <a:r>
              <a:rPr lang="en-CA" dirty="0"/>
              <a:t> simulation</a:t>
            </a:r>
          </a:p>
        </p:txBody>
      </p:sp>
      <p:sp>
        <p:nvSpPr>
          <p:cNvPr id="3" name="Content Placeholder 2">
            <a:extLst>
              <a:ext uri="{FF2B5EF4-FFF2-40B4-BE49-F238E27FC236}">
                <a16:creationId xmlns:a16="http://schemas.microsoft.com/office/drawing/2014/main" id="{DE1340FD-B841-407E-BC44-869ADA610C40}"/>
              </a:ext>
            </a:extLst>
          </p:cNvPr>
          <p:cNvSpPr>
            <a:spLocks noGrp="1"/>
          </p:cNvSpPr>
          <p:nvPr>
            <p:ph idx="1"/>
          </p:nvPr>
        </p:nvSpPr>
        <p:spPr>
          <a:xfrm>
            <a:off x="304800" y="1924519"/>
            <a:ext cx="8723586" cy="4637315"/>
          </a:xfrm>
        </p:spPr>
        <p:txBody>
          <a:bodyPr anchor="t">
            <a:normAutofit/>
          </a:bodyPr>
          <a:lstStyle/>
          <a:p>
            <a:pPr marL="0" indent="0">
              <a:buNone/>
            </a:pPr>
            <a:r>
              <a:rPr lang="en-US" dirty="0">
                <a:hlinkClick r:id="rId2"/>
              </a:rPr>
              <a:t>https://www.youtube.com/watch?v=9LxoP39P5iY</a:t>
            </a:r>
            <a:r>
              <a:rPr lang="en-US" dirty="0"/>
              <a:t> (4:53)</a:t>
            </a:r>
            <a:br>
              <a:rPr lang="en-US" dirty="0"/>
            </a:br>
            <a:r>
              <a:rPr lang="en-US" dirty="0"/>
              <a:t>Monte Carlo simulation of risk in costs of a project.  The first 2.5 minutes provide an illustration of variability in a project.</a:t>
            </a:r>
          </a:p>
          <a:p>
            <a:endParaRPr lang="en-CA" dirty="0"/>
          </a:p>
        </p:txBody>
      </p:sp>
      <p:pic>
        <p:nvPicPr>
          <p:cNvPr id="5" name="Picture 4">
            <a:extLst>
              <a:ext uri="{FF2B5EF4-FFF2-40B4-BE49-F238E27FC236}">
                <a16:creationId xmlns:a16="http://schemas.microsoft.com/office/drawing/2014/main" id="{FC150ED9-F05E-41BF-9454-518DA5F06CFD}"/>
              </a:ext>
            </a:extLst>
          </p:cNvPr>
          <p:cNvPicPr>
            <a:picLocks noChangeAspect="1"/>
          </p:cNvPicPr>
          <p:nvPr/>
        </p:nvPicPr>
        <p:blipFill>
          <a:blip r:embed="rId3"/>
          <a:stretch>
            <a:fillRect/>
          </a:stretch>
        </p:blipFill>
        <p:spPr>
          <a:xfrm>
            <a:off x="355216" y="3054019"/>
            <a:ext cx="6444977" cy="3635816"/>
          </a:xfrm>
          <a:prstGeom prst="rect">
            <a:avLst/>
          </a:prstGeom>
        </p:spPr>
      </p:pic>
      <p:sp>
        <p:nvSpPr>
          <p:cNvPr id="6" name="TextBox 5">
            <a:extLst>
              <a:ext uri="{FF2B5EF4-FFF2-40B4-BE49-F238E27FC236}">
                <a16:creationId xmlns:a16="http://schemas.microsoft.com/office/drawing/2014/main" id="{439EA21B-3E94-4E7F-87B6-4084F5B4AF2E}"/>
              </a:ext>
            </a:extLst>
          </p:cNvPr>
          <p:cNvSpPr txBox="1"/>
          <p:nvPr/>
        </p:nvSpPr>
        <p:spPr>
          <a:xfrm>
            <a:off x="4456386" y="5833241"/>
            <a:ext cx="1933903" cy="369332"/>
          </a:xfrm>
          <a:prstGeom prst="rect">
            <a:avLst/>
          </a:prstGeom>
          <a:noFill/>
        </p:spPr>
        <p:txBody>
          <a:bodyPr wrap="square" rtlCol="0">
            <a:spAutoFit/>
          </a:bodyPr>
          <a:lstStyle/>
          <a:p>
            <a:r>
              <a:rPr lang="en-CA" i="1" dirty="0"/>
              <a:t>Image from video</a:t>
            </a:r>
          </a:p>
        </p:txBody>
      </p:sp>
    </p:spTree>
    <p:extLst>
      <p:ext uri="{BB962C8B-B14F-4D97-AF65-F5344CB8AC3E}">
        <p14:creationId xmlns:p14="http://schemas.microsoft.com/office/powerpoint/2010/main" val="158228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a:t>
            </a:r>
            <a:br>
              <a:rPr lang="en-CA" dirty="0"/>
            </a:br>
            <a:r>
              <a:rPr lang="en-CA" dirty="0"/>
              <a:t>agenda</a:t>
            </a:r>
          </a:p>
        </p:txBody>
      </p:sp>
      <p:sp>
        <p:nvSpPr>
          <p:cNvPr id="3" name="Content Placeholder 2"/>
          <p:cNvSpPr>
            <a:spLocks noGrp="1"/>
          </p:cNvSpPr>
          <p:nvPr>
            <p:ph idx="1"/>
          </p:nvPr>
        </p:nvSpPr>
        <p:spPr>
          <a:xfrm>
            <a:off x="581192" y="2228004"/>
            <a:ext cx="7989752" cy="1238678"/>
          </a:xfrm>
        </p:spPr>
        <p:txBody>
          <a:bodyPr/>
          <a:lstStyle/>
          <a:p>
            <a:pPr marL="0" indent="0">
              <a:buNone/>
            </a:pPr>
            <a:r>
              <a:rPr lang="en-CA" dirty="0"/>
              <a:t>Qualitative </a:t>
            </a:r>
          </a:p>
          <a:p>
            <a:pPr marL="0" indent="0">
              <a:buNone/>
            </a:pPr>
            <a:r>
              <a:rPr lang="en-CA" dirty="0"/>
              <a:t>Risk Analysis</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11" y="0"/>
            <a:ext cx="6851203" cy="6858000"/>
          </a:xfrm>
          <a:prstGeom prst="rect">
            <a:avLst/>
          </a:prstGeom>
        </p:spPr>
      </p:pic>
      <p:sp>
        <p:nvSpPr>
          <p:cNvPr id="5" name="Rectangle 4"/>
          <p:cNvSpPr/>
          <p:nvPr/>
        </p:nvSpPr>
        <p:spPr>
          <a:xfrm>
            <a:off x="7523018" y="499708"/>
            <a:ext cx="1583991" cy="308755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41546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E76E-B753-4293-B054-68982B31A413}"/>
              </a:ext>
            </a:extLst>
          </p:cNvPr>
          <p:cNvSpPr>
            <a:spLocks noGrp="1"/>
          </p:cNvSpPr>
          <p:nvPr>
            <p:ph type="title"/>
          </p:nvPr>
        </p:nvSpPr>
        <p:spPr/>
        <p:txBody>
          <a:bodyPr/>
          <a:lstStyle/>
          <a:p>
            <a:r>
              <a:rPr lang="en-CA" dirty="0"/>
              <a:t>Tool:</a:t>
            </a:r>
            <a:br>
              <a:rPr lang="en-CA" dirty="0"/>
            </a:br>
            <a:r>
              <a:rPr lang="en-CA" dirty="0"/>
              <a:t>decision trees</a:t>
            </a:r>
          </a:p>
        </p:txBody>
      </p:sp>
      <p:sp>
        <p:nvSpPr>
          <p:cNvPr id="3" name="Content Placeholder 2">
            <a:extLst>
              <a:ext uri="{FF2B5EF4-FFF2-40B4-BE49-F238E27FC236}">
                <a16:creationId xmlns:a16="http://schemas.microsoft.com/office/drawing/2014/main" id="{AD52CC9B-C5EB-49F6-9243-E93F606B6163}"/>
              </a:ext>
            </a:extLst>
          </p:cNvPr>
          <p:cNvSpPr>
            <a:spLocks noGrp="1"/>
          </p:cNvSpPr>
          <p:nvPr>
            <p:ph idx="1"/>
          </p:nvPr>
        </p:nvSpPr>
        <p:spPr>
          <a:xfrm>
            <a:off x="581192" y="2228003"/>
            <a:ext cx="7989752" cy="3965968"/>
          </a:xfrm>
        </p:spPr>
        <p:txBody>
          <a:bodyPr/>
          <a:lstStyle/>
          <a:p>
            <a:r>
              <a:rPr lang="en-US" dirty="0"/>
              <a:t>Models of real situations and are used to see the potential impacts of decisions by taking into account the associated risks, probabilities, and impacts.</a:t>
            </a:r>
          </a:p>
          <a:p>
            <a:r>
              <a:rPr lang="en-US" dirty="0"/>
              <a:t>Takes into account future events to make a decision today.</a:t>
            </a:r>
          </a:p>
          <a:p>
            <a:r>
              <a:rPr lang="en-US" dirty="0"/>
              <a:t>Calculates expected monetary value in more complex situations.</a:t>
            </a:r>
          </a:p>
          <a:p>
            <a:r>
              <a:rPr lang="en-US" dirty="0"/>
              <a:t>Involves mutually exclusive events.</a:t>
            </a:r>
          </a:p>
          <a:p>
            <a:r>
              <a:rPr lang="en-US" dirty="0"/>
              <a:t>Example: </a:t>
            </a:r>
            <a:r>
              <a:rPr lang="en-US" dirty="0">
                <a:hlinkClick r:id="rId2"/>
              </a:rPr>
              <a:t>https://www.youtube.com/watch?v=ydvnVw80I_8</a:t>
            </a:r>
            <a:endParaRPr lang="en-US" dirty="0"/>
          </a:p>
          <a:p>
            <a:endParaRPr lang="en-CA" dirty="0"/>
          </a:p>
        </p:txBody>
      </p:sp>
    </p:spTree>
    <p:extLst>
      <p:ext uri="{BB962C8B-B14F-4D97-AF65-F5344CB8AC3E}">
        <p14:creationId xmlns:p14="http://schemas.microsoft.com/office/powerpoint/2010/main" val="2765867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875D-2F2F-43DF-AF7C-C34282A3D662}"/>
              </a:ext>
            </a:extLst>
          </p:cNvPr>
          <p:cNvSpPr>
            <a:spLocks noGrp="1"/>
          </p:cNvSpPr>
          <p:nvPr>
            <p:ph type="title"/>
          </p:nvPr>
        </p:nvSpPr>
        <p:spPr/>
        <p:txBody>
          <a:bodyPr/>
          <a:lstStyle/>
          <a:p>
            <a:r>
              <a:rPr lang="en-CA" dirty="0"/>
              <a:t>Tool:</a:t>
            </a:r>
            <a:br>
              <a:rPr lang="en-CA" dirty="0"/>
            </a:br>
            <a:r>
              <a:rPr lang="en-CA" dirty="0"/>
              <a:t>Decision tree exercise</a:t>
            </a:r>
          </a:p>
        </p:txBody>
      </p:sp>
      <p:sp>
        <p:nvSpPr>
          <p:cNvPr id="3" name="Content Placeholder 2">
            <a:extLst>
              <a:ext uri="{FF2B5EF4-FFF2-40B4-BE49-F238E27FC236}">
                <a16:creationId xmlns:a16="http://schemas.microsoft.com/office/drawing/2014/main" id="{4BA7339B-DC96-439E-A348-1162178F4DA4}"/>
              </a:ext>
            </a:extLst>
          </p:cNvPr>
          <p:cNvSpPr>
            <a:spLocks noGrp="1"/>
          </p:cNvSpPr>
          <p:nvPr>
            <p:ph idx="1"/>
          </p:nvPr>
        </p:nvSpPr>
        <p:spPr>
          <a:xfrm>
            <a:off x="348343" y="1710091"/>
            <a:ext cx="8610600" cy="4951965"/>
          </a:xfrm>
        </p:spPr>
        <p:txBody>
          <a:bodyPr>
            <a:normAutofit fontScale="92500"/>
          </a:bodyPr>
          <a:lstStyle/>
          <a:p>
            <a:pPr marL="0" indent="0">
              <a:buNone/>
            </a:pPr>
            <a:r>
              <a:rPr lang="en-US" dirty="0"/>
              <a:t>A property owner is faced with a choice of:</a:t>
            </a:r>
          </a:p>
          <a:p>
            <a:r>
              <a:rPr lang="en-US" dirty="0"/>
              <a:t>A large-scale investment to improve her flats. This could produce a substantial pay-off in terms of increased revenue net of costs but will require an investment of $1,400,000. After extensive market research it is considered that there is a 40% chance that a pay-off of $2,500,000 will be obtained, but there is a 60% chance that it will be only $800,000.</a:t>
            </a:r>
          </a:p>
          <a:p>
            <a:r>
              <a:rPr lang="en-US" dirty="0"/>
              <a:t>A smaller scale project to re-decorate her premises. At $500,000 this is less costly but will produce a lower pay-off. Research data suggests a 30% chance of a gain of $1,000,000 but a 70% chance of it being only $500,000.</a:t>
            </a:r>
          </a:p>
          <a:p>
            <a:r>
              <a:rPr lang="en-US" dirty="0"/>
              <a:t>Continuing the present operation without change. It will cost nothing, but neither will it produce any pay-off. Clients will be unhappy and it will become harder and harder to rent the flats out when they become free.</a:t>
            </a:r>
          </a:p>
          <a:p>
            <a:pPr marL="0" indent="0">
              <a:buNone/>
            </a:pPr>
            <a:r>
              <a:rPr lang="en-US" dirty="0"/>
              <a:t>Use a decision tree to help make the decision.</a:t>
            </a:r>
            <a:endParaRPr lang="en-CA" dirty="0"/>
          </a:p>
        </p:txBody>
      </p:sp>
      <p:sp>
        <p:nvSpPr>
          <p:cNvPr id="4" name="Rectangle 3">
            <a:extLst>
              <a:ext uri="{FF2B5EF4-FFF2-40B4-BE49-F238E27FC236}">
                <a16:creationId xmlns:a16="http://schemas.microsoft.com/office/drawing/2014/main" id="{BBC90CC9-51D2-4DEB-A10B-3FE1CCD3936A}"/>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234930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875D-2F2F-43DF-AF7C-C34282A3D662}"/>
              </a:ext>
            </a:extLst>
          </p:cNvPr>
          <p:cNvSpPr>
            <a:spLocks noGrp="1"/>
          </p:cNvSpPr>
          <p:nvPr>
            <p:ph type="title"/>
          </p:nvPr>
        </p:nvSpPr>
        <p:spPr/>
        <p:txBody>
          <a:bodyPr/>
          <a:lstStyle/>
          <a:p>
            <a:r>
              <a:rPr lang="en-CA" dirty="0"/>
              <a:t>Tool:</a:t>
            </a:r>
            <a:br>
              <a:rPr lang="en-CA" dirty="0"/>
            </a:br>
            <a:r>
              <a:rPr lang="en-CA" dirty="0"/>
              <a:t>Decision tree exercise</a:t>
            </a:r>
          </a:p>
        </p:txBody>
      </p:sp>
      <p:sp>
        <p:nvSpPr>
          <p:cNvPr id="6" name="Rectangle 5">
            <a:extLst>
              <a:ext uri="{FF2B5EF4-FFF2-40B4-BE49-F238E27FC236}">
                <a16:creationId xmlns:a16="http://schemas.microsoft.com/office/drawing/2014/main" id="{42AD1ADF-65A7-498F-B814-F41F7124C2D6}"/>
              </a:ext>
            </a:extLst>
          </p:cNvPr>
          <p:cNvSpPr/>
          <p:nvPr/>
        </p:nvSpPr>
        <p:spPr>
          <a:xfrm>
            <a:off x="696685" y="5583048"/>
            <a:ext cx="4572000" cy="634020"/>
          </a:xfrm>
          <a:prstGeom prst="rect">
            <a:avLst/>
          </a:prstGeom>
        </p:spPr>
        <p:txBody>
          <a:bodyPr>
            <a:spAutoFit/>
          </a:bodyPr>
          <a:lstStyle/>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Decision nodes - represented by squares (</a:t>
            </a:r>
            <a:r>
              <a:rPr lang="en-US" altLang="en-US" sz="1600" b="1" dirty="0">
                <a:solidFill>
                  <a:srgbClr val="000000"/>
                </a:solidFill>
                <a:cs typeface="Times New Roman" panose="02020603050405020304" pitchFamily="18" charset="0"/>
              </a:rPr>
              <a:t>□</a:t>
            </a:r>
            <a:r>
              <a:rPr lang="en-US" altLang="en-US" sz="1600" dirty="0">
                <a:solidFill>
                  <a:srgbClr val="000000"/>
                </a:solidFill>
              </a:rPr>
              <a:t>)</a:t>
            </a:r>
          </a:p>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Chance nodes - represented by circles (</a:t>
            </a:r>
            <a:r>
              <a:rPr lang="en-US" altLang="en-US" sz="1200" dirty="0">
                <a:solidFill>
                  <a:srgbClr val="000000"/>
                </a:solidFill>
                <a:cs typeface="Arial" panose="020B0604020202020204" pitchFamily="34" charset="0"/>
              </a:rPr>
              <a:t>Ο</a:t>
            </a:r>
            <a:r>
              <a:rPr lang="en-US" altLang="en-US" sz="1600" dirty="0">
                <a:solidFill>
                  <a:srgbClr val="000000"/>
                </a:solidFill>
                <a:cs typeface="Arial" panose="020B0604020202020204" pitchFamily="34" charset="0"/>
              </a:rPr>
              <a:t>)</a:t>
            </a:r>
            <a:endParaRPr lang="en-US" altLang="en-US" sz="1600" dirty="0">
              <a:solidFill>
                <a:srgbClr val="000000"/>
              </a:solidFill>
            </a:endParaRPr>
          </a:p>
        </p:txBody>
      </p:sp>
      <p:pic>
        <p:nvPicPr>
          <p:cNvPr id="7" name="Picture 6">
            <a:extLst>
              <a:ext uri="{FF2B5EF4-FFF2-40B4-BE49-F238E27FC236}">
                <a16:creationId xmlns:a16="http://schemas.microsoft.com/office/drawing/2014/main" id="{3664D628-2D42-420F-A055-1AC260F24016}"/>
              </a:ext>
            </a:extLst>
          </p:cNvPr>
          <p:cNvPicPr>
            <a:picLocks noChangeAspect="1"/>
          </p:cNvPicPr>
          <p:nvPr/>
        </p:nvPicPr>
        <p:blipFill>
          <a:blip r:embed="rId3"/>
          <a:stretch>
            <a:fillRect/>
          </a:stretch>
        </p:blipFill>
        <p:spPr>
          <a:xfrm>
            <a:off x="1347107" y="2590800"/>
            <a:ext cx="2376396" cy="2371044"/>
          </a:xfrm>
          <a:prstGeom prst="rect">
            <a:avLst/>
          </a:prstGeom>
        </p:spPr>
      </p:pic>
      <p:sp>
        <p:nvSpPr>
          <p:cNvPr id="8" name="Rectangle 7">
            <a:extLst>
              <a:ext uri="{FF2B5EF4-FFF2-40B4-BE49-F238E27FC236}">
                <a16:creationId xmlns:a16="http://schemas.microsoft.com/office/drawing/2014/main" id="{7960AA29-A031-4D27-839F-95E54F5740FB}"/>
              </a:ext>
            </a:extLst>
          </p:cNvPr>
          <p:cNvSpPr/>
          <p:nvPr/>
        </p:nvSpPr>
        <p:spPr>
          <a:xfrm rot="831128">
            <a:off x="7992451" y="505091"/>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04084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875D-2F2F-43DF-AF7C-C34282A3D662}"/>
              </a:ext>
            </a:extLst>
          </p:cNvPr>
          <p:cNvSpPr>
            <a:spLocks noGrp="1"/>
          </p:cNvSpPr>
          <p:nvPr>
            <p:ph type="title"/>
          </p:nvPr>
        </p:nvSpPr>
        <p:spPr/>
        <p:txBody>
          <a:bodyPr/>
          <a:lstStyle/>
          <a:p>
            <a:r>
              <a:rPr lang="en-CA" dirty="0"/>
              <a:t>Tool:</a:t>
            </a:r>
            <a:br>
              <a:rPr lang="en-CA" dirty="0"/>
            </a:br>
            <a:r>
              <a:rPr lang="en-CA" dirty="0"/>
              <a:t>Decision tree exercise</a:t>
            </a:r>
          </a:p>
        </p:txBody>
      </p:sp>
      <p:sp>
        <p:nvSpPr>
          <p:cNvPr id="6" name="Rectangle 5">
            <a:extLst>
              <a:ext uri="{FF2B5EF4-FFF2-40B4-BE49-F238E27FC236}">
                <a16:creationId xmlns:a16="http://schemas.microsoft.com/office/drawing/2014/main" id="{42AD1ADF-65A7-498F-B814-F41F7124C2D6}"/>
              </a:ext>
            </a:extLst>
          </p:cNvPr>
          <p:cNvSpPr/>
          <p:nvPr/>
        </p:nvSpPr>
        <p:spPr>
          <a:xfrm>
            <a:off x="696685" y="5583048"/>
            <a:ext cx="4572000" cy="634020"/>
          </a:xfrm>
          <a:prstGeom prst="rect">
            <a:avLst/>
          </a:prstGeom>
        </p:spPr>
        <p:txBody>
          <a:bodyPr>
            <a:spAutoFit/>
          </a:bodyPr>
          <a:lstStyle/>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Decision nodes - represented by squares (</a:t>
            </a:r>
            <a:r>
              <a:rPr lang="en-US" altLang="en-US" sz="1600" b="1" dirty="0">
                <a:solidFill>
                  <a:srgbClr val="000000"/>
                </a:solidFill>
                <a:cs typeface="Times New Roman" panose="02020603050405020304" pitchFamily="18" charset="0"/>
              </a:rPr>
              <a:t>□</a:t>
            </a:r>
            <a:r>
              <a:rPr lang="en-US" altLang="en-US" sz="1600" dirty="0">
                <a:solidFill>
                  <a:srgbClr val="000000"/>
                </a:solidFill>
              </a:rPr>
              <a:t>)</a:t>
            </a:r>
          </a:p>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Chance nodes - represented by circles (</a:t>
            </a:r>
            <a:r>
              <a:rPr lang="en-US" altLang="en-US" sz="1200" dirty="0">
                <a:solidFill>
                  <a:srgbClr val="000000"/>
                </a:solidFill>
                <a:cs typeface="Arial" panose="020B0604020202020204" pitchFamily="34" charset="0"/>
              </a:rPr>
              <a:t>Ο</a:t>
            </a:r>
            <a:r>
              <a:rPr lang="en-US" altLang="en-US" sz="1600" dirty="0">
                <a:solidFill>
                  <a:srgbClr val="000000"/>
                </a:solidFill>
                <a:cs typeface="Arial" panose="020B0604020202020204" pitchFamily="34" charset="0"/>
              </a:rPr>
              <a:t>)</a:t>
            </a:r>
            <a:endParaRPr lang="en-US" altLang="en-US" sz="1600" dirty="0">
              <a:solidFill>
                <a:srgbClr val="000000"/>
              </a:solidFill>
            </a:endParaRPr>
          </a:p>
        </p:txBody>
      </p:sp>
      <p:pic>
        <p:nvPicPr>
          <p:cNvPr id="3" name="Picture 2">
            <a:extLst>
              <a:ext uri="{FF2B5EF4-FFF2-40B4-BE49-F238E27FC236}">
                <a16:creationId xmlns:a16="http://schemas.microsoft.com/office/drawing/2014/main" id="{43765DB6-BA01-4628-996A-EF18C485F822}"/>
              </a:ext>
            </a:extLst>
          </p:cNvPr>
          <p:cNvPicPr>
            <a:picLocks noChangeAspect="1"/>
          </p:cNvPicPr>
          <p:nvPr/>
        </p:nvPicPr>
        <p:blipFill>
          <a:blip r:embed="rId3"/>
          <a:stretch>
            <a:fillRect/>
          </a:stretch>
        </p:blipFill>
        <p:spPr>
          <a:xfrm>
            <a:off x="870858" y="2232556"/>
            <a:ext cx="5460821" cy="3350491"/>
          </a:xfrm>
          <a:prstGeom prst="rect">
            <a:avLst/>
          </a:prstGeom>
        </p:spPr>
      </p:pic>
      <p:grpSp>
        <p:nvGrpSpPr>
          <p:cNvPr id="4" name="Group 3"/>
          <p:cNvGrpSpPr/>
          <p:nvPr/>
        </p:nvGrpSpPr>
        <p:grpSpPr>
          <a:xfrm>
            <a:off x="4377871" y="2047890"/>
            <a:ext cx="2006777" cy="2960873"/>
            <a:chOff x="4377871" y="2047890"/>
            <a:chExt cx="2006777" cy="2960873"/>
          </a:xfrm>
        </p:grpSpPr>
        <p:sp>
          <p:nvSpPr>
            <p:cNvPr id="7" name="Rectangle 6"/>
            <p:cNvSpPr/>
            <p:nvPr/>
          </p:nvSpPr>
          <p:spPr>
            <a:xfrm>
              <a:off x="4377871" y="2771361"/>
              <a:ext cx="393700" cy="84337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377871" y="3814580"/>
              <a:ext cx="393700" cy="88600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p:cNvCxnSpPr/>
            <p:nvPr/>
          </p:nvCxnSpPr>
          <p:spPr>
            <a:xfrm flipH="1">
              <a:off x="4765398" y="2348287"/>
              <a:ext cx="328385" cy="39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40814" y="2047890"/>
              <a:ext cx="1290865" cy="369332"/>
            </a:xfrm>
            <a:prstGeom prst="rect">
              <a:avLst/>
            </a:prstGeom>
            <a:noFill/>
          </p:spPr>
          <p:txBody>
            <a:bodyPr wrap="square" rtlCol="0">
              <a:spAutoFit/>
            </a:bodyPr>
            <a:lstStyle/>
            <a:p>
              <a:r>
                <a:rPr lang="en-CA" dirty="0"/>
                <a:t>Sums to 1.0</a:t>
              </a:r>
            </a:p>
          </p:txBody>
        </p:sp>
        <p:cxnSp>
          <p:nvCxnSpPr>
            <p:cNvPr id="11" name="Straight Arrow Connector 10"/>
            <p:cNvCxnSpPr/>
            <p:nvPr/>
          </p:nvCxnSpPr>
          <p:spPr>
            <a:xfrm flipH="1" flipV="1">
              <a:off x="4765398" y="4523853"/>
              <a:ext cx="328386" cy="30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93783" y="4639431"/>
              <a:ext cx="1290865" cy="369332"/>
            </a:xfrm>
            <a:prstGeom prst="rect">
              <a:avLst/>
            </a:prstGeom>
            <a:noFill/>
          </p:spPr>
          <p:txBody>
            <a:bodyPr wrap="square" rtlCol="0">
              <a:spAutoFit/>
            </a:bodyPr>
            <a:lstStyle/>
            <a:p>
              <a:r>
                <a:rPr lang="en-CA" dirty="0"/>
                <a:t>Sums to 1.0</a:t>
              </a:r>
            </a:p>
          </p:txBody>
        </p:sp>
      </p:grpSp>
    </p:spTree>
    <p:extLst>
      <p:ext uri="{BB962C8B-B14F-4D97-AF65-F5344CB8AC3E}">
        <p14:creationId xmlns:p14="http://schemas.microsoft.com/office/powerpoint/2010/main" val="148505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875D-2F2F-43DF-AF7C-C34282A3D662}"/>
              </a:ext>
            </a:extLst>
          </p:cNvPr>
          <p:cNvSpPr>
            <a:spLocks noGrp="1"/>
          </p:cNvSpPr>
          <p:nvPr>
            <p:ph type="title"/>
          </p:nvPr>
        </p:nvSpPr>
        <p:spPr/>
        <p:txBody>
          <a:bodyPr/>
          <a:lstStyle/>
          <a:p>
            <a:r>
              <a:rPr lang="en-CA" dirty="0"/>
              <a:t>Tool:</a:t>
            </a:r>
            <a:br>
              <a:rPr lang="en-CA" dirty="0"/>
            </a:br>
            <a:r>
              <a:rPr lang="en-CA" dirty="0"/>
              <a:t>Decision tree exercise</a:t>
            </a:r>
          </a:p>
        </p:txBody>
      </p:sp>
      <p:sp>
        <p:nvSpPr>
          <p:cNvPr id="6" name="Rectangle 5">
            <a:extLst>
              <a:ext uri="{FF2B5EF4-FFF2-40B4-BE49-F238E27FC236}">
                <a16:creationId xmlns:a16="http://schemas.microsoft.com/office/drawing/2014/main" id="{42AD1ADF-65A7-498F-B814-F41F7124C2D6}"/>
              </a:ext>
            </a:extLst>
          </p:cNvPr>
          <p:cNvSpPr/>
          <p:nvPr/>
        </p:nvSpPr>
        <p:spPr>
          <a:xfrm>
            <a:off x="696685" y="5583048"/>
            <a:ext cx="4572000" cy="634020"/>
          </a:xfrm>
          <a:prstGeom prst="rect">
            <a:avLst/>
          </a:prstGeom>
        </p:spPr>
        <p:txBody>
          <a:bodyPr>
            <a:spAutoFit/>
          </a:bodyPr>
          <a:lstStyle/>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Decision nodes - represented by squares (</a:t>
            </a:r>
            <a:r>
              <a:rPr lang="en-US" altLang="en-US" sz="1600" b="1" dirty="0">
                <a:solidFill>
                  <a:srgbClr val="000000"/>
                </a:solidFill>
                <a:cs typeface="Times New Roman" panose="02020603050405020304" pitchFamily="18" charset="0"/>
              </a:rPr>
              <a:t>□</a:t>
            </a:r>
            <a:r>
              <a:rPr lang="en-US" altLang="en-US" sz="1600" dirty="0">
                <a:solidFill>
                  <a:srgbClr val="000000"/>
                </a:solidFill>
              </a:rPr>
              <a:t>)</a:t>
            </a:r>
          </a:p>
          <a:p>
            <a:pPr marL="0" lvl="1" indent="0" defTabSz="914400" fontAlgn="base">
              <a:spcBef>
                <a:spcPct val="20000"/>
              </a:spcBef>
              <a:spcAft>
                <a:spcPct val="0"/>
              </a:spcAft>
              <a:buClr>
                <a:srgbClr val="9999CC"/>
              </a:buClr>
              <a:buSzPct val="80000"/>
              <a:buFont typeface="Arial" panose="020B0604020202020204" pitchFamily="34" charset="0"/>
              <a:buNone/>
            </a:pPr>
            <a:r>
              <a:rPr lang="en-US" altLang="en-US" sz="1600" dirty="0">
                <a:solidFill>
                  <a:srgbClr val="000000"/>
                </a:solidFill>
              </a:rPr>
              <a:t>Chance nodes - represented by circles (</a:t>
            </a:r>
            <a:r>
              <a:rPr lang="en-US" altLang="en-US" sz="1200" dirty="0">
                <a:solidFill>
                  <a:srgbClr val="000000"/>
                </a:solidFill>
                <a:cs typeface="Arial" panose="020B0604020202020204" pitchFamily="34" charset="0"/>
              </a:rPr>
              <a:t>Ο</a:t>
            </a:r>
            <a:r>
              <a:rPr lang="en-US" altLang="en-US" sz="1600" dirty="0">
                <a:solidFill>
                  <a:srgbClr val="000000"/>
                </a:solidFill>
                <a:cs typeface="Arial" panose="020B0604020202020204" pitchFamily="34" charset="0"/>
              </a:rPr>
              <a:t>)</a:t>
            </a:r>
            <a:endParaRPr lang="en-US" altLang="en-US" sz="1600" dirty="0">
              <a:solidFill>
                <a:srgbClr val="000000"/>
              </a:solidFill>
            </a:endParaRPr>
          </a:p>
        </p:txBody>
      </p:sp>
      <p:grpSp>
        <p:nvGrpSpPr>
          <p:cNvPr id="5" name="Group 4"/>
          <p:cNvGrpSpPr/>
          <p:nvPr/>
        </p:nvGrpSpPr>
        <p:grpSpPr>
          <a:xfrm>
            <a:off x="1144815" y="2320606"/>
            <a:ext cx="6652818" cy="2888724"/>
            <a:chOff x="1144815" y="2320606"/>
            <a:chExt cx="6652818" cy="2888724"/>
          </a:xfrm>
        </p:grpSpPr>
        <p:pic>
          <p:nvPicPr>
            <p:cNvPr id="4" name="Picture 3">
              <a:extLst>
                <a:ext uri="{FF2B5EF4-FFF2-40B4-BE49-F238E27FC236}">
                  <a16:creationId xmlns:a16="http://schemas.microsoft.com/office/drawing/2014/main" id="{B1A17364-A99C-4301-8439-641A26DFFE6F}"/>
                </a:ext>
              </a:extLst>
            </p:cNvPr>
            <p:cNvPicPr>
              <a:picLocks noChangeAspect="1"/>
            </p:cNvPicPr>
            <p:nvPr/>
          </p:nvPicPr>
          <p:blipFill>
            <a:blip r:embed="rId3"/>
            <a:stretch>
              <a:fillRect/>
            </a:stretch>
          </p:blipFill>
          <p:spPr>
            <a:xfrm>
              <a:off x="1144815" y="2320606"/>
              <a:ext cx="6652818" cy="2888724"/>
            </a:xfrm>
            <a:prstGeom prst="rect">
              <a:avLst/>
            </a:prstGeom>
          </p:spPr>
        </p:pic>
        <p:sp>
          <p:nvSpPr>
            <p:cNvPr id="3" name="TextBox 2"/>
            <p:cNvSpPr txBox="1"/>
            <p:nvPr/>
          </p:nvSpPr>
          <p:spPr>
            <a:xfrm>
              <a:off x="5360893" y="4150659"/>
              <a:ext cx="600635" cy="307777"/>
            </a:xfrm>
            <a:prstGeom prst="rect">
              <a:avLst/>
            </a:prstGeom>
            <a:solidFill>
              <a:schemeClr val="bg1"/>
            </a:solidFill>
          </p:spPr>
          <p:txBody>
            <a:bodyPr wrap="square" rtlCol="0">
              <a:spAutoFit/>
            </a:bodyPr>
            <a:lstStyle/>
            <a:p>
              <a:r>
                <a:rPr lang="en-CA" sz="1400" dirty="0"/>
                <a:t>350</a:t>
              </a:r>
            </a:p>
          </p:txBody>
        </p:sp>
        <p:sp>
          <p:nvSpPr>
            <p:cNvPr id="7" name="TextBox 6"/>
            <p:cNvSpPr txBox="1"/>
            <p:nvPr/>
          </p:nvSpPr>
          <p:spPr>
            <a:xfrm>
              <a:off x="5961528" y="3917577"/>
              <a:ext cx="475132" cy="307777"/>
            </a:xfrm>
            <a:prstGeom prst="rect">
              <a:avLst/>
            </a:prstGeom>
            <a:solidFill>
              <a:schemeClr val="bg1"/>
            </a:solidFill>
          </p:spPr>
          <p:txBody>
            <a:bodyPr wrap="square" rtlCol="0">
              <a:spAutoFit/>
            </a:bodyPr>
            <a:lstStyle/>
            <a:p>
              <a:r>
                <a:rPr lang="en-CA" sz="1400" dirty="0"/>
                <a:t>650</a:t>
              </a:r>
            </a:p>
          </p:txBody>
        </p:sp>
        <p:sp>
          <p:nvSpPr>
            <p:cNvPr id="8" name="TextBox 7"/>
            <p:cNvSpPr txBox="1"/>
            <p:nvPr/>
          </p:nvSpPr>
          <p:spPr>
            <a:xfrm>
              <a:off x="7037295" y="3917576"/>
              <a:ext cx="475132" cy="307777"/>
            </a:xfrm>
            <a:prstGeom prst="rect">
              <a:avLst/>
            </a:prstGeom>
            <a:solidFill>
              <a:schemeClr val="bg1"/>
            </a:solidFill>
          </p:spPr>
          <p:txBody>
            <a:bodyPr wrap="square" rtlCol="0">
              <a:spAutoFit/>
            </a:bodyPr>
            <a:lstStyle/>
            <a:p>
              <a:r>
                <a:rPr lang="en-CA" sz="1400" dirty="0"/>
                <a:t>150</a:t>
              </a:r>
            </a:p>
          </p:txBody>
        </p:sp>
      </p:grpSp>
    </p:spTree>
    <p:extLst>
      <p:ext uri="{BB962C8B-B14F-4D97-AF65-F5344CB8AC3E}">
        <p14:creationId xmlns:p14="http://schemas.microsoft.com/office/powerpoint/2010/main" val="277664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15DB-CFCE-4B7A-9997-1EEF45C3D61E}"/>
              </a:ext>
            </a:extLst>
          </p:cNvPr>
          <p:cNvSpPr>
            <a:spLocks noGrp="1"/>
          </p:cNvSpPr>
          <p:nvPr>
            <p:ph type="title"/>
          </p:nvPr>
        </p:nvSpPr>
        <p:spPr>
          <a:xfrm>
            <a:off x="581192" y="499708"/>
            <a:ext cx="8334208" cy="1083329"/>
          </a:xfrm>
        </p:spPr>
        <p:txBody>
          <a:bodyPr>
            <a:normAutofit/>
          </a:bodyPr>
          <a:lstStyle/>
          <a:p>
            <a:r>
              <a:rPr lang="en-CA" dirty="0"/>
              <a:t>Tool:</a:t>
            </a:r>
            <a:br>
              <a:rPr lang="en-CA" dirty="0"/>
            </a:br>
            <a:r>
              <a:rPr lang="en-CA" dirty="0"/>
              <a:t>Failure modes and effects analysis (FMEA)</a:t>
            </a:r>
          </a:p>
        </p:txBody>
      </p:sp>
      <p:sp>
        <p:nvSpPr>
          <p:cNvPr id="3" name="Content Placeholder 2">
            <a:extLst>
              <a:ext uri="{FF2B5EF4-FFF2-40B4-BE49-F238E27FC236}">
                <a16:creationId xmlns:a16="http://schemas.microsoft.com/office/drawing/2014/main" id="{91E1FF5A-3384-4CA5-95A3-9912CBED5F5C}"/>
              </a:ext>
            </a:extLst>
          </p:cNvPr>
          <p:cNvSpPr>
            <a:spLocks noGrp="1"/>
          </p:cNvSpPr>
          <p:nvPr>
            <p:ph idx="1"/>
          </p:nvPr>
        </p:nvSpPr>
        <p:spPr>
          <a:xfrm>
            <a:off x="581192" y="2228003"/>
            <a:ext cx="7989752" cy="3345483"/>
          </a:xfrm>
        </p:spPr>
        <p:txBody>
          <a:bodyPr/>
          <a:lstStyle/>
          <a:p>
            <a:r>
              <a:rPr lang="en-US" dirty="0"/>
              <a:t>A focused approach that looks at possible “failure modes” – the ways a product or part of the product or process used might fail.</a:t>
            </a:r>
          </a:p>
          <a:p>
            <a:r>
              <a:rPr lang="en-US" dirty="0"/>
              <a:t>Similar to risk analysis, it also looks at the potential impacts of failure and ways to reduce the probability or mitigate the impacts of such failure.</a:t>
            </a:r>
          </a:p>
          <a:p>
            <a:r>
              <a:rPr lang="en-US" dirty="0">
                <a:hlinkClick r:id="rId3"/>
              </a:rPr>
              <a:t>https://pmstudycircle.com/2016/06/failure-mode-and-effect-analysis-fmea/ </a:t>
            </a:r>
            <a:endParaRPr lang="en-US" dirty="0"/>
          </a:p>
          <a:p>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20" y="5917628"/>
            <a:ext cx="999831" cy="707197"/>
          </a:xfrm>
          <a:prstGeom prst="rect">
            <a:avLst/>
          </a:prstGeom>
        </p:spPr>
      </p:pic>
    </p:spTree>
    <p:extLst>
      <p:ext uri="{BB962C8B-B14F-4D97-AF65-F5344CB8AC3E}">
        <p14:creationId xmlns:p14="http://schemas.microsoft.com/office/powerpoint/2010/main" val="386163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15DB-CFCE-4B7A-9997-1EEF45C3D61E}"/>
              </a:ext>
            </a:extLst>
          </p:cNvPr>
          <p:cNvSpPr>
            <a:spLocks noGrp="1"/>
          </p:cNvSpPr>
          <p:nvPr>
            <p:ph type="title"/>
          </p:nvPr>
        </p:nvSpPr>
        <p:spPr>
          <a:xfrm>
            <a:off x="581192" y="499708"/>
            <a:ext cx="8334208" cy="1083329"/>
          </a:xfrm>
        </p:spPr>
        <p:txBody>
          <a:bodyPr>
            <a:normAutofit/>
          </a:bodyPr>
          <a:lstStyle/>
          <a:p>
            <a:r>
              <a:rPr lang="en-CA" dirty="0"/>
              <a:t>Tool:</a:t>
            </a:r>
            <a:br>
              <a:rPr lang="en-CA" dirty="0"/>
            </a:br>
            <a:r>
              <a:rPr lang="en-CA" dirty="0"/>
              <a:t>Failure modes and effects analysis (FMEA)</a:t>
            </a:r>
          </a:p>
        </p:txBody>
      </p:sp>
      <p:pic>
        <p:nvPicPr>
          <p:cNvPr id="4" name="Picture 3">
            <a:extLst>
              <a:ext uri="{FF2B5EF4-FFF2-40B4-BE49-F238E27FC236}">
                <a16:creationId xmlns:a16="http://schemas.microsoft.com/office/drawing/2014/main" id="{67958DF9-937F-43C7-AA4B-46F51FAF93EC}"/>
              </a:ext>
            </a:extLst>
          </p:cNvPr>
          <p:cNvPicPr>
            <a:picLocks noChangeAspect="1"/>
          </p:cNvPicPr>
          <p:nvPr/>
        </p:nvPicPr>
        <p:blipFill>
          <a:blip r:embed="rId2"/>
          <a:stretch>
            <a:fillRect/>
          </a:stretch>
        </p:blipFill>
        <p:spPr>
          <a:xfrm>
            <a:off x="941675" y="2438397"/>
            <a:ext cx="8082582" cy="4208850"/>
          </a:xfrm>
          <a:prstGeom prst="rect">
            <a:avLst/>
          </a:prstGeom>
        </p:spPr>
      </p:pic>
      <p:sp>
        <p:nvSpPr>
          <p:cNvPr id="5" name="Rectangle 4">
            <a:extLst>
              <a:ext uri="{FF2B5EF4-FFF2-40B4-BE49-F238E27FC236}">
                <a16:creationId xmlns:a16="http://schemas.microsoft.com/office/drawing/2014/main" id="{3D0B84B8-0605-4C00-A0D1-306924CCD4B6}"/>
              </a:ext>
            </a:extLst>
          </p:cNvPr>
          <p:cNvSpPr/>
          <p:nvPr/>
        </p:nvSpPr>
        <p:spPr>
          <a:xfrm>
            <a:off x="870857" y="2394899"/>
            <a:ext cx="817266" cy="1719898"/>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0B05166C-B03A-45B7-916D-0ED5785D1166}"/>
              </a:ext>
            </a:extLst>
          </p:cNvPr>
          <p:cNvCxnSpPr>
            <a:cxnSpLocks/>
          </p:cNvCxnSpPr>
          <p:nvPr/>
        </p:nvCxnSpPr>
        <p:spPr>
          <a:xfrm flipH="1" flipV="1">
            <a:off x="5595257" y="4648197"/>
            <a:ext cx="1295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FC3D1F2B-1FB9-48C9-9058-23BF5E082590}"/>
              </a:ext>
            </a:extLst>
          </p:cNvPr>
          <p:cNvSpPr txBox="1">
            <a:spLocks/>
          </p:cNvSpPr>
          <p:nvPr/>
        </p:nvSpPr>
        <p:spPr>
          <a:xfrm>
            <a:off x="6883037" y="5046895"/>
            <a:ext cx="922020" cy="287102"/>
          </a:xfrm>
          <a:prstGeom prst="rect">
            <a:avLst/>
          </a:prstGeom>
        </p:spPr>
        <p:txBody>
          <a:bodyPr vert="horz" lIns="91440" tIns="45720" rIns="91440" bIns="45720" rtlCol="0">
            <a:normAutofit fontScale="40000" lnSpcReduction="20000"/>
          </a:bodyPr>
          <a:lstStyle>
            <a:lvl1pPr marL="171443" indent="-171443" algn="l" defTabSz="685772" rtl="0" eaLnBrk="1" latinLnBrk="0" hangingPunct="1">
              <a:lnSpc>
                <a:spcPct val="90000"/>
              </a:lnSpc>
              <a:spcBef>
                <a:spcPts val="750"/>
              </a:spcBef>
              <a:buFont typeface="Arial" panose="020B0604020202020204" pitchFamily="34" charset="0"/>
              <a:buChar char="•"/>
              <a:defRPr sz="3200" kern="1200">
                <a:solidFill>
                  <a:schemeClr val="bg1"/>
                </a:solidFill>
                <a:latin typeface="+mn-lt"/>
                <a:ea typeface="+mn-ea"/>
                <a:cs typeface="+mn-cs"/>
              </a:defRPr>
            </a:lvl1pPr>
            <a:lvl2pPr marL="514330" indent="-171443" algn="l" defTabSz="685772" rtl="0" eaLnBrk="1" latinLnBrk="0" hangingPunct="1">
              <a:lnSpc>
                <a:spcPct val="90000"/>
              </a:lnSpc>
              <a:spcBef>
                <a:spcPts val="374"/>
              </a:spcBef>
              <a:buFont typeface="Arial" panose="020B0604020202020204" pitchFamily="34" charset="0"/>
              <a:buChar char="•"/>
              <a:defRPr sz="2800" kern="1200">
                <a:solidFill>
                  <a:schemeClr val="bg1"/>
                </a:solidFill>
                <a:latin typeface="+mn-lt"/>
                <a:ea typeface="+mn-ea"/>
                <a:cs typeface="+mn-cs"/>
              </a:defRPr>
            </a:lvl2pPr>
            <a:lvl3pPr marL="857215"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3pPr>
            <a:lvl4pPr marL="1200102"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4pPr>
            <a:lvl5pPr marL="1542989"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5pPr>
            <a:lvl6pPr marL="188587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solidFill>
                  <a:schemeClr val="tx1"/>
                </a:solidFill>
              </a:rPr>
              <a:t>6x2x7=84</a:t>
            </a:r>
          </a:p>
        </p:txBody>
      </p:sp>
      <p:cxnSp>
        <p:nvCxnSpPr>
          <p:cNvPr id="8" name="Straight Arrow Connector 7">
            <a:extLst>
              <a:ext uri="{FF2B5EF4-FFF2-40B4-BE49-F238E27FC236}">
                <a16:creationId xmlns:a16="http://schemas.microsoft.com/office/drawing/2014/main" id="{56F545C9-512F-4BF2-9EFB-F1BA0EE89AF3}"/>
              </a:ext>
            </a:extLst>
          </p:cNvPr>
          <p:cNvCxnSpPr>
            <a:cxnSpLocks/>
          </p:cNvCxnSpPr>
          <p:nvPr/>
        </p:nvCxnSpPr>
        <p:spPr>
          <a:xfrm flipH="1" flipV="1">
            <a:off x="5900057" y="3381371"/>
            <a:ext cx="1295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F466538-D5AF-4533-8814-A7410A8A0B4E}"/>
              </a:ext>
            </a:extLst>
          </p:cNvPr>
          <p:cNvSpPr txBox="1">
            <a:spLocks/>
          </p:cNvSpPr>
          <p:nvPr/>
        </p:nvSpPr>
        <p:spPr>
          <a:xfrm>
            <a:off x="7210697" y="3733797"/>
            <a:ext cx="922020" cy="287102"/>
          </a:xfrm>
          <a:prstGeom prst="rect">
            <a:avLst/>
          </a:prstGeom>
        </p:spPr>
        <p:txBody>
          <a:bodyPr vert="horz" lIns="91440" tIns="45720" rIns="91440" bIns="45720" rtlCol="0">
            <a:normAutofit fontScale="47500" lnSpcReduction="20000"/>
          </a:bodyPr>
          <a:lstStyle>
            <a:lvl1pPr marL="171443" indent="-171443" algn="l" defTabSz="685772" rtl="0" eaLnBrk="1" latinLnBrk="0" hangingPunct="1">
              <a:lnSpc>
                <a:spcPct val="90000"/>
              </a:lnSpc>
              <a:spcBef>
                <a:spcPts val="750"/>
              </a:spcBef>
              <a:buFont typeface="Arial" panose="020B0604020202020204" pitchFamily="34" charset="0"/>
              <a:buChar char="•"/>
              <a:defRPr sz="3200" kern="1200">
                <a:solidFill>
                  <a:schemeClr val="bg1"/>
                </a:solidFill>
                <a:latin typeface="+mn-lt"/>
                <a:ea typeface="+mn-ea"/>
                <a:cs typeface="+mn-cs"/>
              </a:defRPr>
            </a:lvl1pPr>
            <a:lvl2pPr marL="514330" indent="-171443" algn="l" defTabSz="685772" rtl="0" eaLnBrk="1" latinLnBrk="0" hangingPunct="1">
              <a:lnSpc>
                <a:spcPct val="90000"/>
              </a:lnSpc>
              <a:spcBef>
                <a:spcPts val="374"/>
              </a:spcBef>
              <a:buFont typeface="Arial" panose="020B0604020202020204" pitchFamily="34" charset="0"/>
              <a:buChar char="•"/>
              <a:defRPr sz="2800" kern="1200">
                <a:solidFill>
                  <a:schemeClr val="bg1"/>
                </a:solidFill>
                <a:latin typeface="+mn-lt"/>
                <a:ea typeface="+mn-ea"/>
                <a:cs typeface="+mn-cs"/>
              </a:defRPr>
            </a:lvl2pPr>
            <a:lvl3pPr marL="857215"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3pPr>
            <a:lvl4pPr marL="1200102"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4pPr>
            <a:lvl5pPr marL="1542989"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5pPr>
            <a:lvl6pPr marL="188587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err="1">
                <a:solidFill>
                  <a:schemeClr val="tx1"/>
                </a:solidFill>
              </a:rPr>
              <a:t>SxO</a:t>
            </a:r>
            <a:r>
              <a:rPr lang="en-US" dirty="0">
                <a:solidFill>
                  <a:schemeClr val="tx1"/>
                </a:solidFill>
              </a:rPr>
              <a:t>=8x5</a:t>
            </a:r>
          </a:p>
        </p:txBody>
      </p:sp>
      <p:sp>
        <p:nvSpPr>
          <p:cNvPr id="12" name="Rectangle 11">
            <a:extLst>
              <a:ext uri="{FF2B5EF4-FFF2-40B4-BE49-F238E27FC236}">
                <a16:creationId xmlns:a16="http://schemas.microsoft.com/office/drawing/2014/main" id="{E190FF4C-C50C-4A82-86EF-365F4336A6F1}"/>
              </a:ext>
            </a:extLst>
          </p:cNvPr>
          <p:cNvSpPr/>
          <p:nvPr/>
        </p:nvSpPr>
        <p:spPr>
          <a:xfrm>
            <a:off x="119743" y="1792556"/>
            <a:ext cx="8795657" cy="923330"/>
          </a:xfrm>
          <a:prstGeom prst="rect">
            <a:avLst/>
          </a:prstGeom>
        </p:spPr>
        <p:txBody>
          <a:bodyPr wrap="square">
            <a:spAutoFit/>
          </a:bodyPr>
          <a:lstStyle/>
          <a:p>
            <a:r>
              <a:rPr lang="en-US" dirty="0"/>
              <a:t>Function is what we want it to do (dispense cash)</a:t>
            </a:r>
          </a:p>
          <a:p>
            <a:r>
              <a:rPr lang="en-US" dirty="0"/>
              <a:t>Potential failure modes: how can it go wrong?</a:t>
            </a:r>
          </a:p>
          <a:p>
            <a:endParaRPr lang="en-US" dirty="0"/>
          </a:p>
        </p:txBody>
      </p:sp>
      <p:sp>
        <p:nvSpPr>
          <p:cNvPr id="13" name="Rectangle 12">
            <a:extLst>
              <a:ext uri="{FF2B5EF4-FFF2-40B4-BE49-F238E27FC236}">
                <a16:creationId xmlns:a16="http://schemas.microsoft.com/office/drawing/2014/main" id="{2F5389D0-88E4-4657-8377-E9F022AB95E8}"/>
              </a:ext>
            </a:extLst>
          </p:cNvPr>
          <p:cNvSpPr/>
          <p:nvPr/>
        </p:nvSpPr>
        <p:spPr>
          <a:xfrm>
            <a:off x="187570" y="5650635"/>
            <a:ext cx="8733693" cy="923330"/>
          </a:xfrm>
          <a:prstGeom prst="rect">
            <a:avLst/>
          </a:prstGeom>
          <a:solidFill>
            <a:schemeClr val="bg1"/>
          </a:solidFill>
        </p:spPr>
        <p:txBody>
          <a:bodyPr wrap="square">
            <a:spAutoFit/>
          </a:bodyPr>
          <a:lstStyle/>
          <a:p>
            <a:r>
              <a:rPr lang="en-US" dirty="0"/>
              <a:t>Uncover effects and causes of failure, rate severity (S), occurrence rating (O), detection rating (D) (how well the controls can detect a problem,  a 10 is the control is certain </a:t>
            </a:r>
            <a:r>
              <a:rPr lang="en-US" b="1" dirty="0"/>
              <a:t>NOT</a:t>
            </a:r>
            <a:r>
              <a:rPr lang="en-US" dirty="0"/>
              <a:t> to detect it) resulting in </a:t>
            </a:r>
            <a:r>
              <a:rPr lang="en-US" b="1" dirty="0"/>
              <a:t>Risk Priority Number</a:t>
            </a:r>
            <a:r>
              <a:rPr lang="en-US" dirty="0"/>
              <a:t> (RPN) and </a:t>
            </a:r>
            <a:r>
              <a:rPr lang="en-US" b="1" dirty="0"/>
              <a:t>Critical Factor </a:t>
            </a:r>
            <a:r>
              <a:rPr lang="en-US" dirty="0"/>
              <a:t>(CRIT).</a:t>
            </a:r>
          </a:p>
        </p:txBody>
      </p:sp>
    </p:spTree>
    <p:extLst>
      <p:ext uri="{BB962C8B-B14F-4D97-AF65-F5344CB8AC3E}">
        <p14:creationId xmlns:p14="http://schemas.microsoft.com/office/powerpoint/2010/main" val="2241886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15DB-CFCE-4B7A-9997-1EEF45C3D61E}"/>
              </a:ext>
            </a:extLst>
          </p:cNvPr>
          <p:cNvSpPr>
            <a:spLocks noGrp="1"/>
          </p:cNvSpPr>
          <p:nvPr>
            <p:ph type="title"/>
          </p:nvPr>
        </p:nvSpPr>
        <p:spPr>
          <a:xfrm>
            <a:off x="581192" y="499708"/>
            <a:ext cx="8334208" cy="1083329"/>
          </a:xfrm>
        </p:spPr>
        <p:txBody>
          <a:bodyPr>
            <a:normAutofit/>
          </a:bodyPr>
          <a:lstStyle/>
          <a:p>
            <a:r>
              <a:rPr lang="en-CA" dirty="0"/>
              <a:t>Tool:</a:t>
            </a:r>
            <a:br>
              <a:rPr lang="en-CA" dirty="0"/>
            </a:br>
            <a:r>
              <a:rPr lang="en-CA" dirty="0"/>
              <a:t>Failure modes and effects analysis (FMEA)</a:t>
            </a:r>
          </a:p>
        </p:txBody>
      </p:sp>
      <p:sp>
        <p:nvSpPr>
          <p:cNvPr id="3" name="Content Placeholder 2">
            <a:extLst>
              <a:ext uri="{FF2B5EF4-FFF2-40B4-BE49-F238E27FC236}">
                <a16:creationId xmlns:a16="http://schemas.microsoft.com/office/drawing/2014/main" id="{91E1FF5A-3384-4CA5-95A3-9912CBED5F5C}"/>
              </a:ext>
            </a:extLst>
          </p:cNvPr>
          <p:cNvSpPr>
            <a:spLocks noGrp="1"/>
          </p:cNvSpPr>
          <p:nvPr>
            <p:ph idx="1"/>
          </p:nvPr>
        </p:nvSpPr>
        <p:spPr>
          <a:xfrm>
            <a:off x="581192" y="2228003"/>
            <a:ext cx="7989752" cy="3345483"/>
          </a:xfrm>
        </p:spPr>
        <p:txBody>
          <a:bodyPr/>
          <a:lstStyle/>
          <a:p>
            <a:endParaRPr lang="en-CA" dirty="0"/>
          </a:p>
        </p:txBody>
      </p:sp>
      <p:pic>
        <p:nvPicPr>
          <p:cNvPr id="4" name="Picture 3">
            <a:extLst>
              <a:ext uri="{FF2B5EF4-FFF2-40B4-BE49-F238E27FC236}">
                <a16:creationId xmlns:a16="http://schemas.microsoft.com/office/drawing/2014/main" id="{AC20EB05-E97E-497D-BBF0-0194F884BDBB}"/>
              </a:ext>
            </a:extLst>
          </p:cNvPr>
          <p:cNvPicPr>
            <a:picLocks noChangeAspect="1"/>
          </p:cNvPicPr>
          <p:nvPr/>
        </p:nvPicPr>
        <p:blipFill>
          <a:blip r:embed="rId2"/>
          <a:stretch>
            <a:fillRect/>
          </a:stretch>
        </p:blipFill>
        <p:spPr>
          <a:xfrm>
            <a:off x="131863" y="2079172"/>
            <a:ext cx="8914710" cy="4642165"/>
          </a:xfrm>
          <a:prstGeom prst="rect">
            <a:avLst/>
          </a:prstGeom>
        </p:spPr>
      </p:pic>
      <p:sp>
        <p:nvSpPr>
          <p:cNvPr id="5" name="Rectangle 4">
            <a:extLst>
              <a:ext uri="{FF2B5EF4-FFF2-40B4-BE49-F238E27FC236}">
                <a16:creationId xmlns:a16="http://schemas.microsoft.com/office/drawing/2014/main" id="{794F8341-E4D3-4778-B84E-41BFFA12C290}"/>
              </a:ext>
            </a:extLst>
          </p:cNvPr>
          <p:cNvSpPr/>
          <p:nvPr/>
        </p:nvSpPr>
        <p:spPr>
          <a:xfrm>
            <a:off x="5089610" y="2920651"/>
            <a:ext cx="343701" cy="804382"/>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13CF9C1B-8BF6-448F-AF5A-4057DBD887DC}"/>
              </a:ext>
            </a:extLst>
          </p:cNvPr>
          <p:cNvCxnSpPr>
            <a:cxnSpLocks/>
          </p:cNvCxnSpPr>
          <p:nvPr/>
        </p:nvCxnSpPr>
        <p:spPr>
          <a:xfrm flipH="1" flipV="1">
            <a:off x="5445034" y="3322842"/>
            <a:ext cx="1386702" cy="10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5A29076-D01D-4283-9AF6-E42BE7ACBBCA}"/>
              </a:ext>
            </a:extLst>
          </p:cNvPr>
          <p:cNvSpPr txBox="1">
            <a:spLocks/>
          </p:cNvSpPr>
          <p:nvPr/>
        </p:nvSpPr>
        <p:spPr>
          <a:xfrm>
            <a:off x="6831736" y="3147132"/>
            <a:ext cx="1419635" cy="1143513"/>
          </a:xfrm>
          <a:prstGeom prst="rect">
            <a:avLst/>
          </a:prstGeom>
          <a:solidFill>
            <a:schemeClr val="tx1"/>
          </a:solidFill>
        </p:spPr>
        <p:txBody>
          <a:bodyPr vert="horz" lIns="91440" tIns="45720" rIns="91440" bIns="45720" rtlCol="0">
            <a:normAutofit fontScale="47500" lnSpcReduction="20000"/>
          </a:bodyPr>
          <a:lstStyle>
            <a:lvl1pPr marL="171443" indent="-171443" algn="l" defTabSz="685772" rtl="0" eaLnBrk="1" latinLnBrk="0" hangingPunct="1">
              <a:lnSpc>
                <a:spcPct val="90000"/>
              </a:lnSpc>
              <a:spcBef>
                <a:spcPts val="750"/>
              </a:spcBef>
              <a:buFont typeface="Arial" panose="020B0604020202020204" pitchFamily="34" charset="0"/>
              <a:buChar char="•"/>
              <a:defRPr sz="3200" kern="1200">
                <a:solidFill>
                  <a:schemeClr val="bg1"/>
                </a:solidFill>
                <a:latin typeface="+mn-lt"/>
                <a:ea typeface="+mn-ea"/>
                <a:cs typeface="+mn-cs"/>
              </a:defRPr>
            </a:lvl1pPr>
            <a:lvl2pPr marL="514330" indent="-171443" algn="l" defTabSz="685772" rtl="0" eaLnBrk="1" latinLnBrk="0" hangingPunct="1">
              <a:lnSpc>
                <a:spcPct val="90000"/>
              </a:lnSpc>
              <a:spcBef>
                <a:spcPts val="374"/>
              </a:spcBef>
              <a:buFont typeface="Arial" panose="020B0604020202020204" pitchFamily="34" charset="0"/>
              <a:buChar char="•"/>
              <a:defRPr sz="2800" kern="1200">
                <a:solidFill>
                  <a:schemeClr val="bg1"/>
                </a:solidFill>
                <a:latin typeface="+mn-lt"/>
                <a:ea typeface="+mn-ea"/>
                <a:cs typeface="+mn-cs"/>
              </a:defRPr>
            </a:lvl2pPr>
            <a:lvl3pPr marL="857215"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3pPr>
            <a:lvl4pPr marL="1200102"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4pPr>
            <a:lvl5pPr marL="1542989" indent="-171443" algn="l" defTabSz="685772" rtl="0" eaLnBrk="1" latinLnBrk="0" hangingPunct="1">
              <a:lnSpc>
                <a:spcPct val="90000"/>
              </a:lnSpc>
              <a:spcBef>
                <a:spcPts val="374"/>
              </a:spcBef>
              <a:buFont typeface="Arial" panose="020B0604020202020204" pitchFamily="34" charset="0"/>
              <a:buChar char="•"/>
              <a:defRPr sz="2880" kern="1200">
                <a:solidFill>
                  <a:schemeClr val="bg1"/>
                </a:solidFill>
                <a:latin typeface="+mn-lt"/>
                <a:ea typeface="+mn-ea"/>
                <a:cs typeface="+mn-cs"/>
              </a:defRPr>
            </a:lvl5pPr>
            <a:lvl6pPr marL="188587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8pPr>
            <a:lvl9pPr marL="2914534" indent="-171443" algn="l" defTabSz="685772"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“Machine jams and heavy computer network traffic are highest risks</a:t>
            </a:r>
          </a:p>
        </p:txBody>
      </p:sp>
    </p:spTree>
    <p:extLst>
      <p:ext uri="{BB962C8B-B14F-4D97-AF65-F5344CB8AC3E}">
        <p14:creationId xmlns:p14="http://schemas.microsoft.com/office/powerpoint/2010/main" val="751859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E12-ACB4-41B9-9955-96CBB9E04940}"/>
              </a:ext>
            </a:extLst>
          </p:cNvPr>
          <p:cNvSpPr>
            <a:spLocks noGrp="1"/>
          </p:cNvSpPr>
          <p:nvPr>
            <p:ph type="title"/>
          </p:nvPr>
        </p:nvSpPr>
        <p:spPr/>
        <p:txBody>
          <a:bodyPr/>
          <a:lstStyle/>
          <a:p>
            <a:r>
              <a:rPr lang="en-CA" dirty="0"/>
              <a:t>Steps of </a:t>
            </a:r>
            <a:r>
              <a:rPr lang="en-CA" i="1" dirty="0"/>
              <a:t>perform quantitative risk analysis</a:t>
            </a:r>
            <a:r>
              <a:rPr lang="en-CA" dirty="0"/>
              <a:t> process</a:t>
            </a:r>
          </a:p>
        </p:txBody>
      </p:sp>
      <p:sp>
        <p:nvSpPr>
          <p:cNvPr id="3" name="Content Placeholder 2">
            <a:extLst>
              <a:ext uri="{FF2B5EF4-FFF2-40B4-BE49-F238E27FC236}">
                <a16:creationId xmlns:a16="http://schemas.microsoft.com/office/drawing/2014/main" id="{6C376EB2-C3F9-4411-B904-D77A947FCD7A}"/>
              </a:ext>
            </a:extLst>
          </p:cNvPr>
          <p:cNvSpPr>
            <a:spLocks noGrp="1"/>
          </p:cNvSpPr>
          <p:nvPr>
            <p:ph idx="1"/>
          </p:nvPr>
        </p:nvSpPr>
        <p:spPr>
          <a:xfrm>
            <a:off x="581192" y="2228003"/>
            <a:ext cx="7989752" cy="4130289"/>
          </a:xfrm>
        </p:spPr>
        <p:txBody>
          <a:bodyPr>
            <a:normAutofit lnSpcReduction="10000"/>
          </a:bodyPr>
          <a:lstStyle/>
          <a:p>
            <a:r>
              <a:rPr lang="en-US" dirty="0"/>
              <a:t>Determine what methods of quantitative risk analysis to use, how and with/by whom.</a:t>
            </a:r>
          </a:p>
          <a:p>
            <a:r>
              <a:rPr lang="en-US" dirty="0"/>
              <a:t>Determine quantified probability and impact of each risk.</a:t>
            </a:r>
          </a:p>
          <a:p>
            <a:r>
              <a:rPr lang="en-US" dirty="0"/>
              <a:t>Determine which risks and activities warrant a response.</a:t>
            </a:r>
          </a:p>
          <a:p>
            <a:r>
              <a:rPr lang="en-US" dirty="0"/>
              <a:t>Determine the level of risk the project currently has.</a:t>
            </a:r>
          </a:p>
          <a:p>
            <a:r>
              <a:rPr lang="en-US" dirty="0"/>
              <a:t>Determine how much the project will cost and how long the project will take if not further risk management actions are taken to decrease the project risk.</a:t>
            </a:r>
          </a:p>
          <a:p>
            <a:r>
              <a:rPr lang="en-US" dirty="0"/>
              <a:t>Determine the probability of achieving the cost or schedule objective for the project.</a:t>
            </a:r>
          </a:p>
          <a:p>
            <a:endParaRPr lang="en-CA" dirty="0"/>
          </a:p>
        </p:txBody>
      </p:sp>
    </p:spTree>
    <p:extLst>
      <p:ext uri="{BB962C8B-B14F-4D97-AF65-F5344CB8AC3E}">
        <p14:creationId xmlns:p14="http://schemas.microsoft.com/office/powerpoint/2010/main" val="1352217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9524-BC3B-46A9-877A-BD86794BA9BB}"/>
              </a:ext>
            </a:extLst>
          </p:cNvPr>
          <p:cNvSpPr>
            <a:spLocks noGrp="1"/>
          </p:cNvSpPr>
          <p:nvPr>
            <p:ph type="title"/>
          </p:nvPr>
        </p:nvSpPr>
        <p:spPr/>
        <p:txBody>
          <a:bodyPr/>
          <a:lstStyle/>
          <a:p>
            <a:r>
              <a:rPr lang="en-CA" dirty="0"/>
              <a:t>An alternative quantitative method of calculating project risk factor/score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E455C-3B9B-4E12-B3C4-AD3877B701F9}"/>
                  </a:ext>
                </a:extLst>
              </p:cNvPr>
              <p:cNvSpPr>
                <a:spLocks noGrp="1"/>
              </p:cNvSpPr>
              <p:nvPr>
                <p:ph idx="1"/>
              </p:nvPr>
            </p:nvSpPr>
            <p:spPr>
              <a:xfrm>
                <a:off x="337457" y="2035629"/>
                <a:ext cx="8686799" cy="4550228"/>
              </a:xfrm>
            </p:spPr>
            <p:txBody>
              <a:bodyPr>
                <a:normAutofit fontScale="85000" lnSpcReduction="20000"/>
              </a:bodyPr>
              <a:lstStyle/>
              <a:p>
                <a:r>
                  <a:rPr lang="en-US" sz="2300" dirty="0"/>
                  <a:t>Last module it was simply Probability x Impact</a:t>
                </a:r>
              </a:p>
              <a:p>
                <a:r>
                  <a:rPr lang="en-US" sz="2300" dirty="0"/>
                  <a:t>Can also use a </a:t>
                </a:r>
                <a:r>
                  <a:rPr lang="en-US" sz="2300" u="sng" dirty="0"/>
                  <a:t>project team’s consensus</a:t>
                </a:r>
                <a:r>
                  <a:rPr lang="en-US" sz="2300" dirty="0"/>
                  <a:t> to determine the score for each Probability of Failure </a:t>
                </a: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𝑃</m:t>
                        </m:r>
                      </m:e>
                      <m:sub>
                        <m:r>
                          <a:rPr lang="en-US" sz="2300" i="1">
                            <a:latin typeface="Cambria Math"/>
                          </a:rPr>
                          <m:t>𝑓</m:t>
                        </m:r>
                      </m:sub>
                    </m:sSub>
                  </m:oMath>
                </a14:m>
                <a:r>
                  <a:rPr lang="en-US" sz="2300" dirty="0"/>
                  <a:t> category:</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𝑃</m:t>
                        </m:r>
                      </m:e>
                      <m:sub>
                        <m:r>
                          <a:rPr lang="en-US" sz="2300" i="1">
                            <a:latin typeface="Cambria Math"/>
                          </a:rPr>
                          <m:t>𝑚</m:t>
                        </m:r>
                      </m:sub>
                    </m:sSub>
                  </m:oMath>
                </a14:m>
                <a:r>
                  <a:rPr lang="en-US" sz="2300" dirty="0"/>
                  <a:t> = Maturity </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𝑃</m:t>
                        </m:r>
                      </m:e>
                      <m:sub>
                        <m:r>
                          <a:rPr lang="en-US" sz="2300" i="1">
                            <a:latin typeface="Cambria Math"/>
                          </a:rPr>
                          <m:t>𝑐</m:t>
                        </m:r>
                      </m:sub>
                    </m:sSub>
                  </m:oMath>
                </a14:m>
                <a:r>
                  <a:rPr lang="en-US" sz="2300" dirty="0"/>
                  <a:t> = Complexity</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𝑃</m:t>
                        </m:r>
                      </m:e>
                      <m:sub>
                        <m:r>
                          <a:rPr lang="en-US" sz="2300" i="1">
                            <a:latin typeface="Cambria Math"/>
                          </a:rPr>
                          <m:t>𝑑</m:t>
                        </m:r>
                      </m:sub>
                    </m:sSub>
                  </m:oMath>
                </a14:m>
                <a:r>
                  <a:rPr lang="en-US" sz="2300" dirty="0"/>
                  <a:t> = Dependency</a:t>
                </a:r>
                <a:br>
                  <a:rPr lang="en-US" dirty="0"/>
                </a:br>
                <a:endParaRPr lang="en-US" dirty="0"/>
              </a:p>
              <a:p>
                <a:pPr marL="452628" indent="-342900"/>
                <a:r>
                  <a:rPr lang="en-US" dirty="0"/>
                  <a:t>And Consequence of Failure (Impact) category:</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𝐶</m:t>
                        </m:r>
                      </m:e>
                      <m:sub>
                        <m:r>
                          <a:rPr lang="en-US" sz="2300" i="1">
                            <a:latin typeface="Cambria Math"/>
                          </a:rPr>
                          <m:t>𝑐</m:t>
                        </m:r>
                      </m:sub>
                    </m:sSub>
                  </m:oMath>
                </a14:m>
                <a:r>
                  <a:rPr lang="en-US" sz="2300" dirty="0"/>
                  <a:t> = Cost</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𝐶</m:t>
                        </m:r>
                      </m:e>
                      <m:sub>
                        <m:r>
                          <a:rPr lang="en-US" sz="2300" i="1">
                            <a:latin typeface="Cambria Math"/>
                          </a:rPr>
                          <m:t>𝑠</m:t>
                        </m:r>
                      </m:sub>
                    </m:sSub>
                  </m:oMath>
                </a14:m>
                <a:r>
                  <a:rPr lang="en-US" sz="2300" dirty="0"/>
                  <a:t> = Schedule</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𝐶</m:t>
                        </m:r>
                      </m:e>
                      <m:sub>
                        <m:r>
                          <a:rPr lang="en-US" sz="2300" i="1">
                            <a:latin typeface="Cambria Math"/>
                          </a:rPr>
                          <m:t>𝑟</m:t>
                        </m:r>
                      </m:sub>
                    </m:sSub>
                  </m:oMath>
                </a14:m>
                <a:r>
                  <a:rPr lang="en-US" sz="2300" dirty="0"/>
                  <a:t> = Reliability</a:t>
                </a:r>
              </a:p>
              <a:p>
                <a:pPr marL="936000" lvl="3" indent="0">
                  <a:buNone/>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𝐶</m:t>
                        </m:r>
                      </m:e>
                      <m:sub>
                        <m:r>
                          <a:rPr lang="en-US" sz="2300" i="1">
                            <a:latin typeface="Cambria Math"/>
                          </a:rPr>
                          <m:t>𝑝</m:t>
                        </m:r>
                      </m:sub>
                    </m:sSub>
                  </m:oMath>
                </a14:m>
                <a:r>
                  <a:rPr lang="en-US" sz="2300" dirty="0"/>
                  <a:t> = Performance</a:t>
                </a:r>
              </a:p>
            </p:txBody>
          </p:sp>
        </mc:Choice>
        <mc:Fallback xmlns="">
          <p:sp>
            <p:nvSpPr>
              <p:cNvPr id="3" name="Content Placeholder 2">
                <a:extLst>
                  <a:ext uri="{FF2B5EF4-FFF2-40B4-BE49-F238E27FC236}">
                    <a16:creationId xmlns:a16="http://schemas.microsoft.com/office/drawing/2014/main" id="{C47E455C-3B9B-4E12-B3C4-AD3877B701F9}"/>
                  </a:ext>
                </a:extLst>
              </p:cNvPr>
              <p:cNvSpPr>
                <a:spLocks noGrp="1" noRot="1" noChangeAspect="1" noMove="1" noResize="1" noEditPoints="1" noAdjustHandles="1" noChangeArrowheads="1" noChangeShapeType="1" noTextEdit="1"/>
              </p:cNvSpPr>
              <p:nvPr>
                <p:ph idx="1"/>
              </p:nvPr>
            </p:nvSpPr>
            <p:spPr>
              <a:xfrm>
                <a:off x="337457" y="2035629"/>
                <a:ext cx="8686799" cy="4550228"/>
              </a:xfrm>
              <a:blipFill>
                <a:blip r:embed="rId2"/>
                <a:stretch>
                  <a:fillRect l="-351"/>
                </a:stretch>
              </a:blipFill>
            </p:spPr>
            <p:txBody>
              <a:bodyPr/>
              <a:lstStyle/>
              <a:p>
                <a:r>
                  <a:rPr lang="en-CA">
                    <a:noFill/>
                  </a:rPr>
                  <a:t> </a:t>
                </a:r>
              </a:p>
            </p:txBody>
          </p:sp>
        </mc:Fallback>
      </mc:AlternateContent>
    </p:spTree>
    <p:extLst>
      <p:ext uri="{BB962C8B-B14F-4D97-AF65-F5344CB8AC3E}">
        <p14:creationId xmlns:p14="http://schemas.microsoft.com/office/powerpoint/2010/main" val="139252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F2E3-FFDF-4FB9-B786-2DE690490943}"/>
              </a:ext>
            </a:extLst>
          </p:cNvPr>
          <p:cNvSpPr>
            <a:spLocks noGrp="1"/>
          </p:cNvSpPr>
          <p:nvPr>
            <p:ph type="title"/>
          </p:nvPr>
        </p:nvSpPr>
        <p:spPr/>
        <p:txBody>
          <a:bodyPr/>
          <a:lstStyle/>
          <a:p>
            <a:r>
              <a:rPr lang="en-CA" dirty="0"/>
              <a:t>Perform quantitative risk analysis</a:t>
            </a:r>
          </a:p>
        </p:txBody>
      </p:sp>
      <p:sp>
        <p:nvSpPr>
          <p:cNvPr id="3" name="Content Placeholder 2">
            <a:extLst>
              <a:ext uri="{FF2B5EF4-FFF2-40B4-BE49-F238E27FC236}">
                <a16:creationId xmlns:a16="http://schemas.microsoft.com/office/drawing/2014/main" id="{CAA2E518-0C21-43B5-BAA6-351BA6958E4E}"/>
              </a:ext>
            </a:extLst>
          </p:cNvPr>
          <p:cNvSpPr>
            <a:spLocks noGrp="1"/>
          </p:cNvSpPr>
          <p:nvPr>
            <p:ph idx="1"/>
          </p:nvPr>
        </p:nvSpPr>
        <p:spPr>
          <a:xfrm>
            <a:off x="214008" y="1945533"/>
            <a:ext cx="3963278" cy="4805464"/>
          </a:xfrm>
        </p:spPr>
        <p:txBody>
          <a:bodyPr>
            <a:normAutofit fontScale="92500" lnSpcReduction="10000"/>
          </a:bodyPr>
          <a:lstStyle/>
          <a:p>
            <a:r>
              <a:rPr lang="en-US" u="sng" dirty="0"/>
              <a:t>Numerically</a:t>
            </a:r>
            <a:r>
              <a:rPr lang="en-US" dirty="0"/>
              <a:t> analyze the probability and impact of each risk and entire project.</a:t>
            </a:r>
          </a:p>
          <a:p>
            <a:r>
              <a:rPr lang="en-US" dirty="0"/>
              <a:t>Determine how much risk the project has, and where, so that you can </a:t>
            </a:r>
            <a:r>
              <a:rPr lang="en-US" u="sng" dirty="0"/>
              <a:t>focus on areas of greatest risk</a:t>
            </a:r>
            <a:r>
              <a:rPr lang="en-US" dirty="0"/>
              <a:t> to lower the risk on the project.</a:t>
            </a:r>
          </a:p>
          <a:p>
            <a:r>
              <a:rPr lang="en-US" dirty="0"/>
              <a:t>Helps make </a:t>
            </a:r>
            <a:r>
              <a:rPr lang="en-US" u="sng" dirty="0"/>
              <a:t>more informed decisions</a:t>
            </a:r>
            <a:r>
              <a:rPr lang="en-US" dirty="0"/>
              <a:t> about risk on project.</a:t>
            </a:r>
          </a:p>
          <a:p>
            <a:r>
              <a:rPr lang="en-US" dirty="0"/>
              <a:t>The more complex the project, the more time should be spent on Quantitative Risk Analysis, but it is not always needed for all projects.</a:t>
            </a:r>
            <a:endParaRPr lang="en-CA" dirty="0"/>
          </a:p>
        </p:txBody>
      </p:sp>
      <p:grpSp>
        <p:nvGrpSpPr>
          <p:cNvPr id="7" name="Group 6">
            <a:extLst>
              <a:ext uri="{FF2B5EF4-FFF2-40B4-BE49-F238E27FC236}">
                <a16:creationId xmlns:a16="http://schemas.microsoft.com/office/drawing/2014/main" id="{56C861B3-BD9F-42AC-B975-563BE9DCF809}"/>
              </a:ext>
            </a:extLst>
          </p:cNvPr>
          <p:cNvGrpSpPr/>
          <p:nvPr/>
        </p:nvGrpSpPr>
        <p:grpSpPr>
          <a:xfrm>
            <a:off x="4284290" y="2017873"/>
            <a:ext cx="4786159" cy="4051054"/>
            <a:chOff x="4167558" y="2103490"/>
            <a:chExt cx="4786159" cy="4051054"/>
          </a:xfrm>
        </p:grpSpPr>
        <p:pic>
          <p:nvPicPr>
            <p:cNvPr id="4" name="Picture 3">
              <a:extLst>
                <a:ext uri="{FF2B5EF4-FFF2-40B4-BE49-F238E27FC236}">
                  <a16:creationId xmlns:a16="http://schemas.microsoft.com/office/drawing/2014/main" id="{0E505089-2935-40C0-88F5-80BEA4FEE2FD}"/>
                </a:ext>
              </a:extLst>
            </p:cNvPr>
            <p:cNvPicPr>
              <a:picLocks noChangeAspect="1"/>
            </p:cNvPicPr>
            <p:nvPr/>
          </p:nvPicPr>
          <p:blipFill rotWithShape="1">
            <a:blip r:embed="rId2">
              <a:extLst>
                <a:ext uri="{28A0092B-C50C-407E-A947-70E740481C1C}">
                  <a14:useLocalDpi xmlns:a14="http://schemas.microsoft.com/office/drawing/2010/main" val="0"/>
                </a:ext>
              </a:extLst>
            </a:blip>
            <a:srcRect l="52334" t="9651" b="48825"/>
            <a:stretch/>
          </p:blipFill>
          <p:spPr>
            <a:xfrm>
              <a:off x="4167558" y="2103490"/>
              <a:ext cx="4645702" cy="4051054"/>
            </a:xfrm>
            <a:prstGeom prst="rect">
              <a:avLst/>
            </a:prstGeom>
          </p:spPr>
        </p:pic>
        <p:sp>
          <p:nvSpPr>
            <p:cNvPr id="5" name="Right Arrow 6">
              <a:extLst>
                <a:ext uri="{FF2B5EF4-FFF2-40B4-BE49-F238E27FC236}">
                  <a16:creationId xmlns:a16="http://schemas.microsoft.com/office/drawing/2014/main" id="{06FDFF11-8A50-4613-BCBF-6888177EA70C}"/>
                </a:ext>
              </a:extLst>
            </p:cNvPr>
            <p:cNvSpPr/>
            <p:nvPr/>
          </p:nvSpPr>
          <p:spPr>
            <a:xfrm>
              <a:off x="5934635" y="2331791"/>
              <a:ext cx="466165" cy="134471"/>
            </a:xfrm>
            <a:prstGeom prst="rightArrow">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2D707416-35B4-4745-9854-951713E38B21}"/>
                </a:ext>
              </a:extLst>
            </p:cNvPr>
            <p:cNvSpPr/>
            <p:nvPr/>
          </p:nvSpPr>
          <p:spPr>
            <a:xfrm>
              <a:off x="6541257" y="2103491"/>
              <a:ext cx="2412460" cy="59107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50111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9524-BC3B-46A9-877A-BD86794BA9BB}"/>
              </a:ext>
            </a:extLst>
          </p:cNvPr>
          <p:cNvSpPr>
            <a:spLocks noGrp="1"/>
          </p:cNvSpPr>
          <p:nvPr>
            <p:ph type="title"/>
          </p:nvPr>
        </p:nvSpPr>
        <p:spPr/>
        <p:txBody>
          <a:bodyPr/>
          <a:lstStyle/>
          <a:p>
            <a:r>
              <a:rPr lang="en-CA" dirty="0"/>
              <a:t>An alternative method of calculating project risk factor/score</a:t>
            </a:r>
          </a:p>
        </p:txBody>
      </p:sp>
      <p:sp>
        <p:nvSpPr>
          <p:cNvPr id="5" name="Content Placeholder 4">
            <a:extLst>
              <a:ext uri="{FF2B5EF4-FFF2-40B4-BE49-F238E27FC236}">
                <a16:creationId xmlns:a16="http://schemas.microsoft.com/office/drawing/2014/main" id="{15CCF05B-9140-4779-AC19-508D32D4B20E}"/>
              </a:ext>
            </a:extLst>
          </p:cNvPr>
          <p:cNvSpPr>
            <a:spLocks noGrp="1"/>
          </p:cNvSpPr>
          <p:nvPr>
            <p:ph idx="1"/>
          </p:nvPr>
        </p:nvSpPr>
        <p:spPr>
          <a:xfrm>
            <a:off x="381000" y="1726760"/>
            <a:ext cx="8189944" cy="4183683"/>
          </a:xfrm>
        </p:spPr>
        <p:txBody>
          <a:bodyPr>
            <a:normAutofit/>
          </a:bodyPr>
          <a:lstStyle/>
          <a:p>
            <a:r>
              <a:rPr lang="en-US" dirty="0"/>
              <a:t>This is </a:t>
            </a:r>
            <a:r>
              <a:rPr lang="en-US" b="1" dirty="0"/>
              <a:t>one example </a:t>
            </a:r>
            <a:r>
              <a:rPr lang="en-US" dirty="0"/>
              <a:t>of alternative approaches to measuring risk in projects </a:t>
            </a:r>
          </a:p>
          <a:p>
            <a:r>
              <a:rPr lang="en-US" dirty="0"/>
              <a:t>Identify factors and assess the probability (</a:t>
            </a:r>
            <a:r>
              <a:rPr lang="en-US" dirty="0" err="1"/>
              <a:t>P</a:t>
            </a:r>
            <a:r>
              <a:rPr lang="en-US" baseline="-25000" dirty="0" err="1"/>
              <a:t>f</a:t>
            </a:r>
            <a:r>
              <a:rPr lang="en-US" dirty="0"/>
              <a:t> ) and consequences (</a:t>
            </a:r>
            <a:r>
              <a:rPr lang="en-US" dirty="0" err="1"/>
              <a:t>C</a:t>
            </a:r>
            <a:r>
              <a:rPr lang="en-US" baseline="-25000" dirty="0" err="1"/>
              <a:t>f</a:t>
            </a:r>
            <a:r>
              <a:rPr lang="en-US" dirty="0"/>
              <a:t>) of failure</a:t>
            </a:r>
          </a:p>
          <a:p>
            <a:r>
              <a:rPr lang="en-US" dirty="0"/>
              <a:t>Calculate overall probability and consequence by averaging</a:t>
            </a:r>
            <a:br>
              <a:rPr lang="en-US" dirty="0"/>
            </a:br>
            <a:br>
              <a:rPr lang="en-US" dirty="0"/>
            </a:br>
            <a:br>
              <a:rPr lang="en-US" dirty="0"/>
            </a:br>
            <a:endParaRPr lang="en-US" dirty="0"/>
          </a:p>
          <a:p>
            <a:r>
              <a:rPr lang="en-US" dirty="0"/>
              <a:t>Calculate overall risk factor</a:t>
            </a:r>
          </a:p>
        </p:txBody>
      </p:sp>
      <p:grpSp>
        <p:nvGrpSpPr>
          <p:cNvPr id="3" name="Group 2"/>
          <p:cNvGrpSpPr/>
          <p:nvPr/>
        </p:nvGrpSpPr>
        <p:grpSpPr>
          <a:xfrm>
            <a:off x="972684" y="4180010"/>
            <a:ext cx="5805188" cy="909002"/>
            <a:chOff x="1669370" y="3428311"/>
            <a:chExt cx="5805188" cy="909002"/>
          </a:xfrm>
        </p:grpSpPr>
        <p:graphicFrame>
          <p:nvGraphicFramePr>
            <p:cNvPr id="6" name="Object 30">
              <a:extLst>
                <a:ext uri="{FF2B5EF4-FFF2-40B4-BE49-F238E27FC236}">
                  <a16:creationId xmlns:a16="http://schemas.microsoft.com/office/drawing/2014/main" id="{5E94652A-9C90-4922-8B51-73FAF703E18D}"/>
                </a:ext>
              </a:extLst>
            </p:cNvPr>
            <p:cNvGraphicFramePr>
              <a:graphicFrameLocks noChangeAspect="1"/>
            </p:cNvGraphicFramePr>
            <p:nvPr>
              <p:extLst>
                <p:ext uri="{D42A27DB-BD31-4B8C-83A1-F6EECF244321}">
                  <p14:modId xmlns:p14="http://schemas.microsoft.com/office/powerpoint/2010/main" val="889740497"/>
                </p:ext>
              </p:extLst>
            </p:nvPr>
          </p:nvGraphicFramePr>
          <p:xfrm>
            <a:off x="4337239" y="3429000"/>
            <a:ext cx="3137319" cy="908313"/>
          </p:xfrm>
          <a:graphic>
            <a:graphicData uri="http://schemas.openxmlformats.org/presentationml/2006/ole">
              <mc:AlternateContent xmlns:mc="http://schemas.openxmlformats.org/markup-compatibility/2006">
                <mc:Choice xmlns:v="urn:schemas-microsoft-com:vml" Requires="v">
                  <p:oleObj name="Equation" r:id="rId3" imgW="1447800" imgH="419100" progId="">
                    <p:embed/>
                  </p:oleObj>
                </mc:Choice>
                <mc:Fallback>
                  <p:oleObj name="Equation" r:id="rId3" imgW="1447800" imgH="419100" progId="">
                    <p:embed/>
                    <p:pic>
                      <p:nvPicPr>
                        <p:cNvPr id="105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239" y="3429000"/>
                          <a:ext cx="3137319" cy="908313"/>
                        </a:xfrm>
                        <a:prstGeom prst="rect">
                          <a:avLst/>
                        </a:prstGeom>
                        <a:solidFill>
                          <a:srgbClr val="FFCC99"/>
                        </a:solidFill>
                      </p:spPr>
                    </p:pic>
                  </p:oleObj>
                </mc:Fallback>
              </mc:AlternateContent>
            </a:graphicData>
          </a:graphic>
        </p:graphicFrame>
        <p:graphicFrame>
          <p:nvGraphicFramePr>
            <p:cNvPr id="7" name="Object 29">
              <a:extLst>
                <a:ext uri="{FF2B5EF4-FFF2-40B4-BE49-F238E27FC236}">
                  <a16:creationId xmlns:a16="http://schemas.microsoft.com/office/drawing/2014/main" id="{C42EC36C-470D-4C4D-B399-3269EFC92685}"/>
                </a:ext>
              </a:extLst>
            </p:cNvPr>
            <p:cNvGraphicFramePr>
              <a:graphicFrameLocks noChangeAspect="1"/>
            </p:cNvGraphicFramePr>
            <p:nvPr>
              <p:extLst>
                <p:ext uri="{D42A27DB-BD31-4B8C-83A1-F6EECF244321}">
                  <p14:modId xmlns:p14="http://schemas.microsoft.com/office/powerpoint/2010/main" val="3470800824"/>
                </p:ext>
              </p:extLst>
            </p:nvPr>
          </p:nvGraphicFramePr>
          <p:xfrm>
            <a:off x="1669370" y="3428311"/>
            <a:ext cx="2444750" cy="892175"/>
          </p:xfrm>
          <a:graphic>
            <a:graphicData uri="http://schemas.openxmlformats.org/presentationml/2006/ole">
              <mc:AlternateContent xmlns:mc="http://schemas.openxmlformats.org/markup-compatibility/2006">
                <mc:Choice xmlns:v="urn:schemas-microsoft-com:vml" Requires="v">
                  <p:oleObj name="Equation" r:id="rId5" imgW="1079032" imgH="393529" progId="">
                    <p:embed/>
                  </p:oleObj>
                </mc:Choice>
                <mc:Fallback>
                  <p:oleObj name="Equation" r:id="rId5" imgW="1079032" imgH="393529" progId="">
                    <p:embed/>
                    <p:pic>
                      <p:nvPicPr>
                        <p:cNvPr id="1053"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9370" y="3428311"/>
                          <a:ext cx="2444750" cy="892175"/>
                        </a:xfrm>
                        <a:prstGeom prst="rect">
                          <a:avLst/>
                        </a:prstGeom>
                        <a:solidFill>
                          <a:srgbClr val="FFCC99"/>
                        </a:solidFill>
                      </p:spPr>
                    </p:pic>
                  </p:oleObj>
                </mc:Fallback>
              </mc:AlternateContent>
            </a:graphicData>
          </a:graphic>
        </p:graphicFrame>
      </p:grpSp>
      <p:graphicFrame>
        <p:nvGraphicFramePr>
          <p:cNvPr id="8" name="Object 31">
            <a:extLst>
              <a:ext uri="{FF2B5EF4-FFF2-40B4-BE49-F238E27FC236}">
                <a16:creationId xmlns:a16="http://schemas.microsoft.com/office/drawing/2014/main" id="{60C97B68-8A81-4216-9D38-27466111A79A}"/>
              </a:ext>
            </a:extLst>
          </p:cNvPr>
          <p:cNvGraphicFramePr>
            <a:graphicFrameLocks noChangeAspect="1"/>
          </p:cNvGraphicFramePr>
          <p:nvPr>
            <p:extLst>
              <p:ext uri="{D42A27DB-BD31-4B8C-83A1-F6EECF244321}">
                <p14:modId xmlns:p14="http://schemas.microsoft.com/office/powerpoint/2010/main" val="1387875166"/>
              </p:ext>
            </p:extLst>
          </p:nvPr>
        </p:nvGraphicFramePr>
        <p:xfrm>
          <a:off x="973137" y="5700251"/>
          <a:ext cx="3598863" cy="560387"/>
        </p:xfrm>
        <a:graphic>
          <a:graphicData uri="http://schemas.openxmlformats.org/presentationml/2006/ole">
            <mc:AlternateContent xmlns:mc="http://schemas.openxmlformats.org/markup-compatibility/2006">
              <mc:Choice xmlns:v="urn:schemas-microsoft-com:vml" Requires="v">
                <p:oleObj name="Equation" r:id="rId7" imgW="1548728" imgH="241195" progId="">
                  <p:embed/>
                </p:oleObj>
              </mc:Choice>
              <mc:Fallback>
                <p:oleObj name="Equation" r:id="rId7" imgW="1548728" imgH="241195" progId="">
                  <p:embed/>
                  <p:pic>
                    <p:nvPicPr>
                      <p:cNvPr id="1055"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3137" y="5700251"/>
                        <a:ext cx="3598863" cy="560387"/>
                      </a:xfrm>
                      <a:prstGeom prst="rect">
                        <a:avLst/>
                      </a:prstGeom>
                      <a:solidFill>
                        <a:srgbClr val="FFCC99"/>
                      </a:solidFill>
                      <a:ln w="38100">
                        <a:noFill/>
                      </a:ln>
                    </p:spPr>
                  </p:pic>
                </p:oleObj>
              </mc:Fallback>
            </mc:AlternateContent>
          </a:graphicData>
        </a:graphic>
      </p:graphicFrame>
      <p:sp>
        <p:nvSpPr>
          <p:cNvPr id="9" name="Footer Placeholder 18">
            <a:extLst>
              <a:ext uri="{FF2B5EF4-FFF2-40B4-BE49-F238E27FC236}">
                <a16:creationId xmlns:a16="http://schemas.microsoft.com/office/drawing/2014/main" id="{B563987A-59A1-4087-8168-7120F81FE2C2}"/>
              </a:ext>
            </a:extLst>
          </p:cNvPr>
          <p:cNvSpPr txBox="1">
            <a:spLocks/>
          </p:cNvSpPr>
          <p:nvPr/>
        </p:nvSpPr>
        <p:spPr bwMode="auto">
          <a:xfrm>
            <a:off x="152400" y="6553200"/>
            <a:ext cx="5867400" cy="228600"/>
          </a:xfrm>
          <a:prstGeom prst="rect">
            <a:avLst/>
          </a:prstGeom>
          <a:noFill/>
          <a:ln w="9525">
            <a:noFill/>
            <a:miter lim="800000"/>
            <a:headEnd/>
            <a:tailEnd/>
          </a:ln>
        </p:spPr>
        <p:txBody>
          <a:bodyPr lIns="0" tIns="0" rIns="0" bIns="0" anchor="b"/>
          <a:lstStyle/>
          <a:p>
            <a:r>
              <a:rPr lang="en-US" sz="1200" dirty="0">
                <a:latin typeface="+mj-lt"/>
              </a:rPr>
              <a:t>Copyright © 2013 Pearson Education, Inc. Publishing as Prentice Hall</a:t>
            </a:r>
          </a:p>
        </p:txBody>
      </p:sp>
      <p:sp>
        <p:nvSpPr>
          <p:cNvPr id="10" name="TextBox 9">
            <a:extLst>
              <a:ext uri="{FF2B5EF4-FFF2-40B4-BE49-F238E27FC236}">
                <a16:creationId xmlns:a16="http://schemas.microsoft.com/office/drawing/2014/main" id="{42D454E5-19EE-4750-B465-A004AFA9654F}"/>
              </a:ext>
            </a:extLst>
          </p:cNvPr>
          <p:cNvSpPr txBox="1"/>
          <p:nvPr/>
        </p:nvSpPr>
        <p:spPr>
          <a:xfrm>
            <a:off x="6146893" y="4937199"/>
            <a:ext cx="2871299" cy="1323439"/>
          </a:xfrm>
          <a:prstGeom prst="rect">
            <a:avLst/>
          </a:prstGeom>
          <a:solidFill>
            <a:schemeClr val="bg1"/>
          </a:solidFill>
          <a:ln w="38100">
            <a:solidFill>
              <a:srgbClr val="C00000"/>
            </a:solidFill>
          </a:ln>
        </p:spPr>
        <p:txBody>
          <a:bodyPr wrap="none" rtlCol="0">
            <a:spAutoFit/>
          </a:bodyPr>
          <a:lstStyle/>
          <a:p>
            <a:r>
              <a:rPr lang="en-US" sz="2000" b="1" dirty="0"/>
              <a:t>Rules of  Thumb:</a:t>
            </a:r>
          </a:p>
          <a:p>
            <a:r>
              <a:rPr lang="en-US" sz="2000" dirty="0"/>
              <a:t>Low Risk RF&lt;0.3</a:t>
            </a:r>
          </a:p>
          <a:p>
            <a:r>
              <a:rPr lang="en-US" sz="2000" dirty="0"/>
              <a:t>Medium Risk RF = 0.3-0.7</a:t>
            </a:r>
          </a:p>
          <a:p>
            <a:r>
              <a:rPr lang="en-US" sz="2000" dirty="0"/>
              <a:t>High Risk RF &gt;0.70</a:t>
            </a:r>
          </a:p>
        </p:txBody>
      </p:sp>
    </p:spTree>
    <p:extLst>
      <p:ext uri="{BB962C8B-B14F-4D97-AF65-F5344CB8AC3E}">
        <p14:creationId xmlns:p14="http://schemas.microsoft.com/office/powerpoint/2010/main" val="3339669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9524-BC3B-46A9-877A-BD86794BA9BB}"/>
              </a:ext>
            </a:extLst>
          </p:cNvPr>
          <p:cNvSpPr>
            <a:spLocks noGrp="1"/>
          </p:cNvSpPr>
          <p:nvPr>
            <p:ph type="title"/>
          </p:nvPr>
        </p:nvSpPr>
        <p:spPr/>
        <p:txBody>
          <a:bodyPr/>
          <a:lstStyle/>
          <a:p>
            <a:r>
              <a:rPr lang="en-CA" dirty="0"/>
              <a:t>An alternative quantitative method of calculating project risk factor/score</a:t>
            </a:r>
          </a:p>
        </p:txBody>
      </p:sp>
      <p:sp>
        <p:nvSpPr>
          <p:cNvPr id="5" name="Content Placeholder 4">
            <a:extLst>
              <a:ext uri="{FF2B5EF4-FFF2-40B4-BE49-F238E27FC236}">
                <a16:creationId xmlns:a16="http://schemas.microsoft.com/office/drawing/2014/main" id="{15CCF05B-9140-4779-AC19-508D32D4B20E}"/>
              </a:ext>
            </a:extLst>
          </p:cNvPr>
          <p:cNvSpPr>
            <a:spLocks noGrp="1"/>
          </p:cNvSpPr>
          <p:nvPr>
            <p:ph idx="1"/>
          </p:nvPr>
        </p:nvSpPr>
        <p:spPr>
          <a:xfrm>
            <a:off x="381000" y="1912318"/>
            <a:ext cx="8189944" cy="1323440"/>
          </a:xfrm>
        </p:spPr>
        <p:txBody>
          <a:bodyPr/>
          <a:lstStyle/>
          <a:p>
            <a:pPr marL="0" indent="0">
              <a:buNone/>
            </a:pPr>
            <a:r>
              <a:rPr lang="en-US" dirty="0"/>
              <a:t>Assume the following information and calculate the overall risk factor (RF) for this project:</a:t>
            </a:r>
          </a:p>
          <a:p>
            <a:endParaRPr lang="en-CA" dirty="0"/>
          </a:p>
        </p:txBody>
      </p:sp>
      <p:sp>
        <p:nvSpPr>
          <p:cNvPr id="10" name="TextBox 9">
            <a:extLst>
              <a:ext uri="{FF2B5EF4-FFF2-40B4-BE49-F238E27FC236}">
                <a16:creationId xmlns:a16="http://schemas.microsoft.com/office/drawing/2014/main" id="{42D454E5-19EE-4750-B465-A004AFA9654F}"/>
              </a:ext>
            </a:extLst>
          </p:cNvPr>
          <p:cNvSpPr txBox="1"/>
          <p:nvPr/>
        </p:nvSpPr>
        <p:spPr>
          <a:xfrm>
            <a:off x="6120301" y="5344061"/>
            <a:ext cx="2871299" cy="1323439"/>
          </a:xfrm>
          <a:prstGeom prst="rect">
            <a:avLst/>
          </a:prstGeom>
          <a:solidFill>
            <a:schemeClr val="bg1"/>
          </a:solidFill>
          <a:ln w="38100">
            <a:solidFill>
              <a:srgbClr val="C00000"/>
            </a:solidFill>
          </a:ln>
        </p:spPr>
        <p:txBody>
          <a:bodyPr wrap="none" rtlCol="0">
            <a:spAutoFit/>
          </a:bodyPr>
          <a:lstStyle/>
          <a:p>
            <a:r>
              <a:rPr lang="en-US" sz="2000" b="1" dirty="0"/>
              <a:t>Rules of  Thumb:</a:t>
            </a:r>
          </a:p>
          <a:p>
            <a:r>
              <a:rPr lang="en-US" sz="2000" dirty="0"/>
              <a:t>Low Risk RF&lt;0.3</a:t>
            </a:r>
          </a:p>
          <a:p>
            <a:r>
              <a:rPr lang="en-US" sz="2000" dirty="0"/>
              <a:t>Medium Risk RF = 0.3-0.7</a:t>
            </a:r>
          </a:p>
          <a:p>
            <a:r>
              <a:rPr lang="en-US" sz="2000" dirty="0"/>
              <a:t>High Risk RF &gt;0.70</a:t>
            </a:r>
          </a:p>
        </p:txBody>
      </p:sp>
      <p:graphicFrame>
        <p:nvGraphicFramePr>
          <p:cNvPr id="11" name="Content Placeholder 6">
            <a:extLst>
              <a:ext uri="{FF2B5EF4-FFF2-40B4-BE49-F238E27FC236}">
                <a16:creationId xmlns:a16="http://schemas.microsoft.com/office/drawing/2014/main" id="{8B84D2CD-F50C-4BDF-8C0D-70AC9A8F4781}"/>
              </a:ext>
            </a:extLst>
          </p:cNvPr>
          <p:cNvGraphicFramePr>
            <a:graphicFrameLocks/>
          </p:cNvGraphicFramePr>
          <p:nvPr>
            <p:extLst>
              <p:ext uri="{D42A27DB-BD31-4B8C-83A1-F6EECF244321}">
                <p14:modId xmlns:p14="http://schemas.microsoft.com/office/powerpoint/2010/main" val="1013955818"/>
              </p:ext>
            </p:extLst>
          </p:nvPr>
        </p:nvGraphicFramePr>
        <p:xfrm>
          <a:off x="685800" y="3023054"/>
          <a:ext cx="7627953" cy="1854200"/>
        </p:xfrm>
        <a:graphic>
          <a:graphicData uri="http://schemas.openxmlformats.org/drawingml/2006/table">
            <a:tbl>
              <a:tblPr firstRow="1" bandRow="1">
                <a:tableStyleId>{5C22544A-7EE6-4342-B048-85BDC9FD1C3A}</a:tableStyleId>
              </a:tblPr>
              <a:tblGrid>
                <a:gridCol w="3790172">
                  <a:extLst>
                    <a:ext uri="{9D8B030D-6E8A-4147-A177-3AD203B41FA5}">
                      <a16:colId xmlns:a16="http://schemas.microsoft.com/office/drawing/2014/main" val="20000"/>
                    </a:ext>
                  </a:extLst>
                </a:gridCol>
                <a:gridCol w="3837781">
                  <a:extLst>
                    <a:ext uri="{9D8B030D-6E8A-4147-A177-3AD203B41FA5}">
                      <a16:colId xmlns:a16="http://schemas.microsoft.com/office/drawing/2014/main" val="20001"/>
                    </a:ext>
                  </a:extLst>
                </a:gridCol>
              </a:tblGrid>
              <a:tr h="370840">
                <a:tc>
                  <a:txBody>
                    <a:bodyPr/>
                    <a:lstStyle/>
                    <a:p>
                      <a:r>
                        <a:rPr lang="en-US" dirty="0"/>
                        <a:t>Probability of Failure</a:t>
                      </a:r>
                    </a:p>
                  </a:txBody>
                  <a:tcPr marL="85284" marR="85284">
                    <a:solidFill>
                      <a:schemeClr val="bg1">
                        <a:lumMod val="50000"/>
                      </a:schemeClr>
                    </a:solidFill>
                  </a:tcPr>
                </a:tc>
                <a:tc>
                  <a:txBody>
                    <a:bodyPr/>
                    <a:lstStyle/>
                    <a:p>
                      <a:r>
                        <a:rPr lang="en-US" dirty="0"/>
                        <a:t>Consequences of Failure</a:t>
                      </a:r>
                    </a:p>
                  </a:txBody>
                  <a:tcPr marL="85284" marR="85284">
                    <a:solidFill>
                      <a:schemeClr val="bg1">
                        <a:lumMod val="50000"/>
                      </a:schemeClr>
                    </a:solidFill>
                  </a:tcPr>
                </a:tc>
                <a:extLst>
                  <a:ext uri="{0D108BD9-81ED-4DB2-BD59-A6C34878D82A}">
                    <a16:rowId xmlns:a16="http://schemas.microsoft.com/office/drawing/2014/main" val="10000"/>
                  </a:ext>
                </a:extLst>
              </a:tr>
              <a:tr h="370840">
                <a:tc>
                  <a:txBody>
                    <a:bodyPr/>
                    <a:lstStyle/>
                    <a:p>
                      <a:r>
                        <a:rPr lang="en-US" dirty="0"/>
                        <a:t>Maturity = 0.3</a:t>
                      </a:r>
                    </a:p>
                  </a:txBody>
                  <a:tcPr marL="85284" marR="85284"/>
                </a:tc>
                <a:tc>
                  <a:txBody>
                    <a:bodyPr/>
                    <a:lstStyle/>
                    <a:p>
                      <a:r>
                        <a:rPr lang="en-US" dirty="0"/>
                        <a:t>Cost =</a:t>
                      </a:r>
                      <a:r>
                        <a:rPr lang="en-US" baseline="0" dirty="0"/>
                        <a:t> 0.1</a:t>
                      </a:r>
                      <a:endParaRPr lang="en-US" dirty="0"/>
                    </a:p>
                  </a:txBody>
                  <a:tcPr marL="85284" marR="85284"/>
                </a:tc>
                <a:extLst>
                  <a:ext uri="{0D108BD9-81ED-4DB2-BD59-A6C34878D82A}">
                    <a16:rowId xmlns:a16="http://schemas.microsoft.com/office/drawing/2014/main" val="10001"/>
                  </a:ext>
                </a:extLst>
              </a:tr>
              <a:tr h="370840">
                <a:tc>
                  <a:txBody>
                    <a:bodyPr/>
                    <a:lstStyle/>
                    <a:p>
                      <a:r>
                        <a:rPr lang="en-US" dirty="0"/>
                        <a:t>Complexity = 0.3</a:t>
                      </a:r>
                    </a:p>
                  </a:txBody>
                  <a:tcPr marL="85284" marR="85284"/>
                </a:tc>
                <a:tc>
                  <a:txBody>
                    <a:bodyPr/>
                    <a:lstStyle/>
                    <a:p>
                      <a:r>
                        <a:rPr lang="en-US" dirty="0"/>
                        <a:t>Schedule = 0.7</a:t>
                      </a:r>
                    </a:p>
                  </a:txBody>
                  <a:tcPr marL="85284" marR="85284"/>
                </a:tc>
                <a:extLst>
                  <a:ext uri="{0D108BD9-81ED-4DB2-BD59-A6C34878D82A}">
                    <a16:rowId xmlns:a16="http://schemas.microsoft.com/office/drawing/2014/main" val="10002"/>
                  </a:ext>
                </a:extLst>
              </a:tr>
              <a:tr h="370840">
                <a:tc>
                  <a:txBody>
                    <a:bodyPr/>
                    <a:lstStyle/>
                    <a:p>
                      <a:r>
                        <a:rPr lang="en-US" dirty="0"/>
                        <a:t>Dependency = 0.5</a:t>
                      </a:r>
                    </a:p>
                  </a:txBody>
                  <a:tcPr marL="85284" marR="85284"/>
                </a:tc>
                <a:tc>
                  <a:txBody>
                    <a:bodyPr/>
                    <a:lstStyle/>
                    <a:p>
                      <a:r>
                        <a:rPr lang="en-US" dirty="0"/>
                        <a:t>Risk = 0.4</a:t>
                      </a:r>
                    </a:p>
                  </a:txBody>
                  <a:tcPr marL="85284" marR="85284"/>
                </a:tc>
                <a:extLst>
                  <a:ext uri="{0D108BD9-81ED-4DB2-BD59-A6C34878D82A}">
                    <a16:rowId xmlns:a16="http://schemas.microsoft.com/office/drawing/2014/main" val="10003"/>
                  </a:ext>
                </a:extLst>
              </a:tr>
              <a:tr h="370840">
                <a:tc>
                  <a:txBody>
                    <a:bodyPr/>
                    <a:lstStyle/>
                    <a:p>
                      <a:endParaRPr lang="en-US" dirty="0"/>
                    </a:p>
                  </a:txBody>
                  <a:tcPr marL="85284" marR="85284"/>
                </a:tc>
                <a:tc>
                  <a:txBody>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dirty="0"/>
                        <a:t>Performance = 0.5</a:t>
                      </a:r>
                    </a:p>
                  </a:txBody>
                  <a:tcPr marL="85284" marR="85284"/>
                </a:tc>
                <a:extLst>
                  <a:ext uri="{0D108BD9-81ED-4DB2-BD59-A6C34878D82A}">
                    <a16:rowId xmlns:a16="http://schemas.microsoft.com/office/drawing/2014/main" val="979148215"/>
                  </a:ext>
                </a:extLst>
              </a:tr>
            </a:tbl>
          </a:graphicData>
        </a:graphic>
      </p:graphicFrame>
      <p:sp>
        <p:nvSpPr>
          <p:cNvPr id="7" name="Rectangle 6">
            <a:extLst>
              <a:ext uri="{FF2B5EF4-FFF2-40B4-BE49-F238E27FC236}">
                <a16:creationId xmlns:a16="http://schemas.microsoft.com/office/drawing/2014/main" id="{7960AA29-A031-4D27-839F-95E54F5740FB}"/>
              </a:ext>
            </a:extLst>
          </p:cNvPr>
          <p:cNvSpPr/>
          <p:nvPr/>
        </p:nvSpPr>
        <p:spPr>
          <a:xfrm rot="831128">
            <a:off x="8108335" y="3311424"/>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1962683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9524-BC3B-46A9-877A-BD86794BA9BB}"/>
              </a:ext>
            </a:extLst>
          </p:cNvPr>
          <p:cNvSpPr>
            <a:spLocks noGrp="1"/>
          </p:cNvSpPr>
          <p:nvPr>
            <p:ph type="title"/>
          </p:nvPr>
        </p:nvSpPr>
        <p:spPr/>
        <p:txBody>
          <a:bodyPr/>
          <a:lstStyle/>
          <a:p>
            <a:r>
              <a:rPr lang="en-CA" dirty="0"/>
              <a:t>An alternative quantitative method of calculating project risk factor/score</a:t>
            </a:r>
          </a:p>
        </p:txBody>
      </p:sp>
      <p:sp>
        <p:nvSpPr>
          <p:cNvPr id="5" name="Content Placeholder 4">
            <a:extLst>
              <a:ext uri="{FF2B5EF4-FFF2-40B4-BE49-F238E27FC236}">
                <a16:creationId xmlns:a16="http://schemas.microsoft.com/office/drawing/2014/main" id="{15CCF05B-9140-4779-AC19-508D32D4B20E}"/>
              </a:ext>
            </a:extLst>
          </p:cNvPr>
          <p:cNvSpPr>
            <a:spLocks noGrp="1"/>
          </p:cNvSpPr>
          <p:nvPr>
            <p:ph idx="1"/>
          </p:nvPr>
        </p:nvSpPr>
        <p:spPr>
          <a:xfrm>
            <a:off x="381000" y="1912318"/>
            <a:ext cx="8189944" cy="1323440"/>
          </a:xfrm>
        </p:spPr>
        <p:txBody>
          <a:bodyPr/>
          <a:lstStyle/>
          <a:p>
            <a:pPr marL="0" indent="0">
              <a:buNone/>
            </a:pPr>
            <a:r>
              <a:rPr lang="en-US" dirty="0"/>
              <a:t>Assume the following information and calculate the overall risk factor (RF) for this project:</a:t>
            </a:r>
          </a:p>
          <a:p>
            <a:endParaRPr lang="en-CA" dirty="0"/>
          </a:p>
        </p:txBody>
      </p:sp>
      <p:sp>
        <p:nvSpPr>
          <p:cNvPr id="10" name="TextBox 9">
            <a:extLst>
              <a:ext uri="{FF2B5EF4-FFF2-40B4-BE49-F238E27FC236}">
                <a16:creationId xmlns:a16="http://schemas.microsoft.com/office/drawing/2014/main" id="{42D454E5-19EE-4750-B465-A004AFA9654F}"/>
              </a:ext>
            </a:extLst>
          </p:cNvPr>
          <p:cNvSpPr txBox="1"/>
          <p:nvPr/>
        </p:nvSpPr>
        <p:spPr>
          <a:xfrm>
            <a:off x="6120301" y="5344061"/>
            <a:ext cx="2871299" cy="1323439"/>
          </a:xfrm>
          <a:prstGeom prst="rect">
            <a:avLst/>
          </a:prstGeom>
          <a:solidFill>
            <a:schemeClr val="bg1"/>
          </a:solidFill>
          <a:ln w="38100">
            <a:solidFill>
              <a:srgbClr val="C00000"/>
            </a:solidFill>
          </a:ln>
        </p:spPr>
        <p:txBody>
          <a:bodyPr wrap="none" rtlCol="0">
            <a:spAutoFit/>
          </a:bodyPr>
          <a:lstStyle/>
          <a:p>
            <a:r>
              <a:rPr lang="en-US" sz="2000" b="1" dirty="0"/>
              <a:t>Rules of  Thumb:</a:t>
            </a:r>
          </a:p>
          <a:p>
            <a:r>
              <a:rPr lang="en-US" sz="2000" dirty="0"/>
              <a:t>Low Risk RF&lt;0.3</a:t>
            </a:r>
          </a:p>
          <a:p>
            <a:r>
              <a:rPr lang="en-US" sz="2000" dirty="0"/>
              <a:t>Medium Risk RF = 0.3-0.7</a:t>
            </a:r>
          </a:p>
          <a:p>
            <a:r>
              <a:rPr lang="en-US" sz="2000" dirty="0"/>
              <a:t>High Risk RF &gt;0.70</a:t>
            </a:r>
          </a:p>
        </p:txBody>
      </p:sp>
      <p:graphicFrame>
        <p:nvGraphicFramePr>
          <p:cNvPr id="11" name="Content Placeholder 6">
            <a:extLst>
              <a:ext uri="{FF2B5EF4-FFF2-40B4-BE49-F238E27FC236}">
                <a16:creationId xmlns:a16="http://schemas.microsoft.com/office/drawing/2014/main" id="{8B84D2CD-F50C-4BDF-8C0D-70AC9A8F4781}"/>
              </a:ext>
            </a:extLst>
          </p:cNvPr>
          <p:cNvGraphicFramePr>
            <a:graphicFrameLocks/>
          </p:cNvGraphicFramePr>
          <p:nvPr>
            <p:extLst>
              <p:ext uri="{D42A27DB-BD31-4B8C-83A1-F6EECF244321}">
                <p14:modId xmlns:p14="http://schemas.microsoft.com/office/powerpoint/2010/main" val="1013955818"/>
              </p:ext>
            </p:extLst>
          </p:nvPr>
        </p:nvGraphicFramePr>
        <p:xfrm>
          <a:off x="685800" y="3023054"/>
          <a:ext cx="7627953" cy="1854200"/>
        </p:xfrm>
        <a:graphic>
          <a:graphicData uri="http://schemas.openxmlformats.org/drawingml/2006/table">
            <a:tbl>
              <a:tblPr firstRow="1" bandRow="1">
                <a:tableStyleId>{5C22544A-7EE6-4342-B048-85BDC9FD1C3A}</a:tableStyleId>
              </a:tblPr>
              <a:tblGrid>
                <a:gridCol w="3790172">
                  <a:extLst>
                    <a:ext uri="{9D8B030D-6E8A-4147-A177-3AD203B41FA5}">
                      <a16:colId xmlns:a16="http://schemas.microsoft.com/office/drawing/2014/main" val="20000"/>
                    </a:ext>
                  </a:extLst>
                </a:gridCol>
                <a:gridCol w="3837781">
                  <a:extLst>
                    <a:ext uri="{9D8B030D-6E8A-4147-A177-3AD203B41FA5}">
                      <a16:colId xmlns:a16="http://schemas.microsoft.com/office/drawing/2014/main" val="20001"/>
                    </a:ext>
                  </a:extLst>
                </a:gridCol>
              </a:tblGrid>
              <a:tr h="370840">
                <a:tc>
                  <a:txBody>
                    <a:bodyPr/>
                    <a:lstStyle/>
                    <a:p>
                      <a:r>
                        <a:rPr lang="en-US" dirty="0"/>
                        <a:t>Probability of Failure</a:t>
                      </a:r>
                    </a:p>
                  </a:txBody>
                  <a:tcPr marL="85284" marR="85284">
                    <a:solidFill>
                      <a:schemeClr val="bg1">
                        <a:lumMod val="50000"/>
                      </a:schemeClr>
                    </a:solidFill>
                  </a:tcPr>
                </a:tc>
                <a:tc>
                  <a:txBody>
                    <a:bodyPr/>
                    <a:lstStyle/>
                    <a:p>
                      <a:r>
                        <a:rPr lang="en-US" dirty="0"/>
                        <a:t>Consequences of Failure</a:t>
                      </a:r>
                    </a:p>
                  </a:txBody>
                  <a:tcPr marL="85284" marR="85284">
                    <a:solidFill>
                      <a:schemeClr val="bg1">
                        <a:lumMod val="50000"/>
                      </a:schemeClr>
                    </a:solidFill>
                  </a:tcPr>
                </a:tc>
                <a:extLst>
                  <a:ext uri="{0D108BD9-81ED-4DB2-BD59-A6C34878D82A}">
                    <a16:rowId xmlns:a16="http://schemas.microsoft.com/office/drawing/2014/main" val="10000"/>
                  </a:ext>
                </a:extLst>
              </a:tr>
              <a:tr h="370840">
                <a:tc>
                  <a:txBody>
                    <a:bodyPr/>
                    <a:lstStyle/>
                    <a:p>
                      <a:r>
                        <a:rPr lang="en-US" dirty="0"/>
                        <a:t>Maturity = 0.3</a:t>
                      </a:r>
                    </a:p>
                  </a:txBody>
                  <a:tcPr marL="85284" marR="85284"/>
                </a:tc>
                <a:tc>
                  <a:txBody>
                    <a:bodyPr/>
                    <a:lstStyle/>
                    <a:p>
                      <a:r>
                        <a:rPr lang="en-US" dirty="0"/>
                        <a:t>Cost =</a:t>
                      </a:r>
                      <a:r>
                        <a:rPr lang="en-US" baseline="0" dirty="0"/>
                        <a:t> 0.1</a:t>
                      </a:r>
                      <a:endParaRPr lang="en-US" dirty="0"/>
                    </a:p>
                  </a:txBody>
                  <a:tcPr marL="85284" marR="85284"/>
                </a:tc>
                <a:extLst>
                  <a:ext uri="{0D108BD9-81ED-4DB2-BD59-A6C34878D82A}">
                    <a16:rowId xmlns:a16="http://schemas.microsoft.com/office/drawing/2014/main" val="10001"/>
                  </a:ext>
                </a:extLst>
              </a:tr>
              <a:tr h="370840">
                <a:tc>
                  <a:txBody>
                    <a:bodyPr/>
                    <a:lstStyle/>
                    <a:p>
                      <a:r>
                        <a:rPr lang="en-US" dirty="0"/>
                        <a:t>Complexity = 0.3</a:t>
                      </a:r>
                    </a:p>
                  </a:txBody>
                  <a:tcPr marL="85284" marR="85284"/>
                </a:tc>
                <a:tc>
                  <a:txBody>
                    <a:bodyPr/>
                    <a:lstStyle/>
                    <a:p>
                      <a:r>
                        <a:rPr lang="en-US" dirty="0"/>
                        <a:t>Schedule = 0.7</a:t>
                      </a:r>
                    </a:p>
                  </a:txBody>
                  <a:tcPr marL="85284" marR="85284"/>
                </a:tc>
                <a:extLst>
                  <a:ext uri="{0D108BD9-81ED-4DB2-BD59-A6C34878D82A}">
                    <a16:rowId xmlns:a16="http://schemas.microsoft.com/office/drawing/2014/main" val="10002"/>
                  </a:ext>
                </a:extLst>
              </a:tr>
              <a:tr h="370840">
                <a:tc>
                  <a:txBody>
                    <a:bodyPr/>
                    <a:lstStyle/>
                    <a:p>
                      <a:r>
                        <a:rPr lang="en-US" dirty="0"/>
                        <a:t>Dependency = 0.5</a:t>
                      </a:r>
                    </a:p>
                  </a:txBody>
                  <a:tcPr marL="85284" marR="85284"/>
                </a:tc>
                <a:tc>
                  <a:txBody>
                    <a:bodyPr/>
                    <a:lstStyle/>
                    <a:p>
                      <a:r>
                        <a:rPr lang="en-US" dirty="0"/>
                        <a:t>Risk = 0.4</a:t>
                      </a:r>
                    </a:p>
                  </a:txBody>
                  <a:tcPr marL="85284" marR="85284"/>
                </a:tc>
                <a:extLst>
                  <a:ext uri="{0D108BD9-81ED-4DB2-BD59-A6C34878D82A}">
                    <a16:rowId xmlns:a16="http://schemas.microsoft.com/office/drawing/2014/main" val="10003"/>
                  </a:ext>
                </a:extLst>
              </a:tr>
              <a:tr h="370840">
                <a:tc>
                  <a:txBody>
                    <a:bodyPr/>
                    <a:lstStyle/>
                    <a:p>
                      <a:endParaRPr lang="en-US" dirty="0"/>
                    </a:p>
                  </a:txBody>
                  <a:tcPr marL="85284" marR="85284"/>
                </a:tc>
                <a:tc>
                  <a:txBody>
                    <a:bodyPr/>
                    <a:lstStyle/>
                    <a:p>
                      <a:pPr marL="0" marR="0" lvl="0" indent="0" algn="l" defTabSz="685772" rtl="0" eaLnBrk="1" fontAlgn="auto" latinLnBrk="0" hangingPunct="1">
                        <a:lnSpc>
                          <a:spcPct val="100000"/>
                        </a:lnSpc>
                        <a:spcBef>
                          <a:spcPts val="0"/>
                        </a:spcBef>
                        <a:spcAft>
                          <a:spcPts val="0"/>
                        </a:spcAft>
                        <a:buClrTx/>
                        <a:buSzTx/>
                        <a:buFontTx/>
                        <a:buNone/>
                        <a:tabLst/>
                        <a:defRPr/>
                      </a:pPr>
                      <a:r>
                        <a:rPr lang="en-US" dirty="0"/>
                        <a:t>Performance = 0.5</a:t>
                      </a:r>
                    </a:p>
                  </a:txBody>
                  <a:tcPr marL="85284" marR="85284"/>
                </a:tc>
                <a:extLst>
                  <a:ext uri="{0D108BD9-81ED-4DB2-BD59-A6C34878D82A}">
                    <a16:rowId xmlns:a16="http://schemas.microsoft.com/office/drawing/2014/main" val="979148215"/>
                  </a:ext>
                </a:extLst>
              </a:tr>
            </a:tbl>
          </a:graphicData>
        </a:graphic>
      </p:graphicFrame>
      <p:sp>
        <p:nvSpPr>
          <p:cNvPr id="3" name="Rectangle 2">
            <a:extLst>
              <a:ext uri="{FF2B5EF4-FFF2-40B4-BE49-F238E27FC236}">
                <a16:creationId xmlns:a16="http://schemas.microsoft.com/office/drawing/2014/main" id="{3AF68B1E-087F-428D-8E02-AAAC2864CF97}"/>
              </a:ext>
            </a:extLst>
          </p:cNvPr>
          <p:cNvSpPr/>
          <p:nvPr/>
        </p:nvSpPr>
        <p:spPr>
          <a:xfrm>
            <a:off x="381000" y="5098974"/>
            <a:ext cx="5627914" cy="1477328"/>
          </a:xfrm>
          <a:prstGeom prst="rect">
            <a:avLst/>
          </a:prstGeom>
        </p:spPr>
        <p:txBody>
          <a:bodyPr wrap="square">
            <a:spAutoFit/>
          </a:bodyPr>
          <a:lstStyle/>
          <a:p>
            <a:r>
              <a:rPr lang="en-US" dirty="0" err="1"/>
              <a:t>Pf</a:t>
            </a:r>
            <a:r>
              <a:rPr lang="en-US" dirty="0"/>
              <a:t> = (0.3 + 0.3 + 0.5)/3 = 0.37</a:t>
            </a:r>
          </a:p>
          <a:p>
            <a:r>
              <a:rPr lang="en-US" dirty="0" err="1"/>
              <a:t>Cf</a:t>
            </a:r>
            <a:r>
              <a:rPr lang="en-US" dirty="0"/>
              <a:t> = (0.1 + 0.7 + 0.4 + 0.5)/4 = 0.43  (.425 rounded up)</a:t>
            </a:r>
          </a:p>
          <a:p>
            <a:r>
              <a:rPr lang="en-US" dirty="0"/>
              <a:t>Risk Factor = 0.37 + 0.43 – (0.37 x 0.43) = 0.64</a:t>
            </a:r>
          </a:p>
          <a:p>
            <a:r>
              <a:rPr lang="en-US" dirty="0"/>
              <a:t>According to the severity levels, this would be classified as medium risk.</a:t>
            </a:r>
          </a:p>
        </p:txBody>
      </p:sp>
      <p:sp>
        <p:nvSpPr>
          <p:cNvPr id="7" name="Rectangle 6">
            <a:extLst>
              <a:ext uri="{FF2B5EF4-FFF2-40B4-BE49-F238E27FC236}">
                <a16:creationId xmlns:a16="http://schemas.microsoft.com/office/drawing/2014/main" id="{7960AA29-A031-4D27-839F-95E54F5740FB}"/>
              </a:ext>
            </a:extLst>
          </p:cNvPr>
          <p:cNvSpPr/>
          <p:nvPr/>
        </p:nvSpPr>
        <p:spPr>
          <a:xfrm rot="831128">
            <a:off x="8108335" y="3311424"/>
            <a:ext cx="767280" cy="1113015"/>
          </a:xfrm>
          <a:prstGeom prst="rect">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a:t>
            </a:r>
          </a:p>
        </p:txBody>
      </p:sp>
    </p:spTree>
    <p:extLst>
      <p:ext uri="{BB962C8B-B14F-4D97-AF65-F5344CB8AC3E}">
        <p14:creationId xmlns:p14="http://schemas.microsoft.com/office/powerpoint/2010/main" val="484662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664-DDDE-4FAC-BA43-48B30B9A214F}"/>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3FBAD6D7-6FB9-4290-AEF3-E5549DC14E52}"/>
              </a:ext>
            </a:extLst>
          </p:cNvPr>
          <p:cNvSpPr>
            <a:spLocks noGrp="1"/>
          </p:cNvSpPr>
          <p:nvPr>
            <p:ph idx="1"/>
          </p:nvPr>
        </p:nvSpPr>
        <p:spPr>
          <a:xfrm>
            <a:off x="581192" y="2228003"/>
            <a:ext cx="8150432" cy="3630795"/>
          </a:xfrm>
        </p:spPr>
        <p:txBody>
          <a:bodyPr>
            <a:normAutofit/>
          </a:bodyPr>
          <a:lstStyle/>
          <a:p>
            <a:r>
              <a:rPr lang="en-CA" dirty="0"/>
              <a:t>Upcoming M6 readings per Course at a Glance summary (i.e., readings from Kerzner, PMBOK, Newton)</a:t>
            </a:r>
          </a:p>
          <a:p>
            <a:r>
              <a:rPr lang="en-CA" dirty="0"/>
              <a:t>Assignments and quizzes, check the Course at a Glance and  FOL/Content/Course Assignments &amp; FOL/Evaluations/Quizzes </a:t>
            </a:r>
          </a:p>
          <a:p>
            <a:r>
              <a:rPr lang="en-US" dirty="0"/>
              <a:t>Reminder: major risk project is coming up</a:t>
            </a:r>
          </a:p>
          <a:p>
            <a:endParaRPr lang="en-US" dirty="0"/>
          </a:p>
          <a:p>
            <a:pPr lvl="1"/>
            <a:endParaRPr lang="en-CA" dirty="0"/>
          </a:p>
          <a:p>
            <a:endParaRPr lang="en-CA" dirty="0"/>
          </a:p>
        </p:txBody>
      </p:sp>
      <p:grpSp>
        <p:nvGrpSpPr>
          <p:cNvPr id="4" name="Group 3">
            <a:extLst>
              <a:ext uri="{FF2B5EF4-FFF2-40B4-BE49-F238E27FC236}">
                <a16:creationId xmlns:a16="http://schemas.microsoft.com/office/drawing/2014/main" id="{4B3178D8-531B-4671-A7A1-0726EE0FEBAD}"/>
              </a:ext>
            </a:extLst>
          </p:cNvPr>
          <p:cNvGrpSpPr/>
          <p:nvPr/>
        </p:nvGrpSpPr>
        <p:grpSpPr>
          <a:xfrm>
            <a:off x="1218950" y="4764335"/>
            <a:ext cx="6146800" cy="995680"/>
            <a:chOff x="1219200" y="5191760"/>
            <a:chExt cx="6146800" cy="995680"/>
          </a:xfrm>
        </p:grpSpPr>
        <p:sp>
          <p:nvSpPr>
            <p:cNvPr id="5" name="Rectangle: Rounded Corners 4">
              <a:extLst>
                <a:ext uri="{FF2B5EF4-FFF2-40B4-BE49-F238E27FC236}">
                  <a16:creationId xmlns:a16="http://schemas.microsoft.com/office/drawing/2014/main" id="{057B2BD6-7465-4D05-8D98-4672B89C3149}"/>
                </a:ext>
              </a:extLst>
            </p:cNvPr>
            <p:cNvSpPr/>
            <p:nvPr/>
          </p:nvSpPr>
          <p:spPr>
            <a:xfrm>
              <a:off x="1219200" y="5191760"/>
              <a:ext cx="1849120" cy="995680"/>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M6 Assignment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(Individual)</a:t>
              </a:r>
            </a:p>
          </p:txBody>
        </p:sp>
        <p:sp>
          <p:nvSpPr>
            <p:cNvPr id="6" name="Rectangle: Rounded Corners 5">
              <a:extLst>
                <a:ext uri="{FF2B5EF4-FFF2-40B4-BE49-F238E27FC236}">
                  <a16:creationId xmlns:a16="http://schemas.microsoft.com/office/drawing/2014/main" id="{748E69ED-8F34-45DA-A786-76F4718233F0}"/>
                </a:ext>
              </a:extLst>
            </p:cNvPr>
            <p:cNvSpPr/>
            <p:nvPr/>
          </p:nvSpPr>
          <p:spPr>
            <a:xfrm>
              <a:off x="5516880" y="5191760"/>
              <a:ext cx="1849120" cy="995680"/>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Risk Project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(Group)</a:t>
              </a:r>
            </a:p>
          </p:txBody>
        </p:sp>
        <p:cxnSp>
          <p:nvCxnSpPr>
            <p:cNvPr id="7" name="Straight Arrow Connector 6">
              <a:extLst>
                <a:ext uri="{FF2B5EF4-FFF2-40B4-BE49-F238E27FC236}">
                  <a16:creationId xmlns:a16="http://schemas.microsoft.com/office/drawing/2014/main" id="{8CAC4EDA-4930-482E-B1D4-652FD7BD3BF8}"/>
                </a:ext>
              </a:extLst>
            </p:cNvPr>
            <p:cNvCxnSpPr>
              <a:stCxn id="5" idx="3"/>
              <a:endCxn id="6" idx="1"/>
            </p:cNvCxnSpPr>
            <p:nvPr/>
          </p:nvCxnSpPr>
          <p:spPr>
            <a:xfrm>
              <a:off x="3068320" y="5689600"/>
              <a:ext cx="2448560"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grpSp>
      <p:sp>
        <p:nvSpPr>
          <p:cNvPr id="8" name="TextBox 7">
            <a:extLst>
              <a:ext uri="{FF2B5EF4-FFF2-40B4-BE49-F238E27FC236}">
                <a16:creationId xmlns:a16="http://schemas.microsoft.com/office/drawing/2014/main" id="{569ABD8E-A644-4527-ABA0-F76DFA3EA2DC}"/>
              </a:ext>
            </a:extLst>
          </p:cNvPr>
          <p:cNvSpPr txBox="1"/>
          <p:nvPr/>
        </p:nvSpPr>
        <p:spPr>
          <a:xfrm>
            <a:off x="3048646" y="5316248"/>
            <a:ext cx="2204720"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Build on M6 assignment to complete risk project </a:t>
            </a:r>
          </a:p>
        </p:txBody>
      </p:sp>
    </p:spTree>
    <p:extLst>
      <p:ext uri="{BB962C8B-B14F-4D97-AF65-F5344CB8AC3E}">
        <p14:creationId xmlns:p14="http://schemas.microsoft.com/office/powerpoint/2010/main" val="2054058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53D8-5843-4C38-905C-D7C88E450F61}"/>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843F14F-589A-434A-A66A-2A5D9F398E22}"/>
              </a:ext>
            </a:extLst>
          </p:cNvPr>
          <p:cNvSpPr>
            <a:spLocks noGrp="1"/>
          </p:cNvSpPr>
          <p:nvPr>
            <p:ph idx="1"/>
          </p:nvPr>
        </p:nvSpPr>
        <p:spPr>
          <a:xfrm>
            <a:off x="581192" y="2228003"/>
            <a:ext cx="7989752" cy="4441738"/>
          </a:xfrm>
        </p:spPr>
        <p:txBody>
          <a:bodyPr>
            <a:normAutofit fontScale="92500" lnSpcReduction="20000"/>
          </a:bodyPr>
          <a:lstStyle/>
          <a:p>
            <a:pPr marL="0" indent="0">
              <a:buNone/>
            </a:pPr>
            <a:r>
              <a:rPr lang="en-US" dirty="0"/>
              <a:t>Mulcahy, Rita, and Rita Mulcahy. Rita Mulcahy's Risk Management Tricks of the Trade for Project Managers: And PMI-RMP Exam Prep Guide: A Course in a Book. [Minnetonka, </a:t>
            </a:r>
            <a:r>
              <a:rPr lang="en-US" dirty="0" err="1"/>
              <a:t>Minn</a:t>
            </a:r>
            <a:r>
              <a:rPr lang="en-US" dirty="0"/>
              <a:t>]: RMC Pub., 2010. Print.</a:t>
            </a:r>
          </a:p>
          <a:p>
            <a:pPr marL="0" indent="0">
              <a:buNone/>
            </a:pPr>
            <a:endParaRPr lang="en-US" dirty="0"/>
          </a:p>
          <a:p>
            <a:pPr marL="0" indent="0">
              <a:buNone/>
            </a:pPr>
            <a:r>
              <a:rPr lang="en-US" dirty="0"/>
              <a:t>A Guide to the Project Management Body of Knowledge (PMBOK® Guide). </a:t>
            </a:r>
            <a:r>
              <a:rPr lang="en-US" dirty="0" err="1"/>
              <a:t>N.p.</a:t>
            </a:r>
            <a:r>
              <a:rPr lang="en-US" dirty="0"/>
              <a:t>: </a:t>
            </a:r>
            <a:r>
              <a:rPr lang="en-US" dirty="0" err="1"/>
              <a:t>n.p.</a:t>
            </a:r>
            <a:r>
              <a:rPr lang="en-US" dirty="0"/>
              <a:t>, n.d. Print.</a:t>
            </a:r>
          </a:p>
          <a:p>
            <a:pPr marL="0" indent="0">
              <a:buNone/>
            </a:pPr>
            <a:endParaRPr lang="en-US" dirty="0"/>
          </a:p>
          <a:p>
            <a:pPr marL="0" indent="0">
              <a:buNone/>
            </a:pPr>
            <a:r>
              <a:rPr lang="en-US" dirty="0"/>
              <a:t>From Chapter 7 of Project Management: Achieving Competitive Advantage, Third Edition.  Jeffrey K. Pinto. Copyright 2013 by Pearson Education, Inc.  Published by Prentice Hall, 2013. Print.</a:t>
            </a:r>
          </a:p>
          <a:p>
            <a:pPr marL="0" indent="0">
              <a:buNone/>
            </a:pPr>
            <a:endParaRPr lang="en-US" dirty="0"/>
          </a:p>
          <a:p>
            <a:pPr marL="0" indent="0">
              <a:buNone/>
            </a:pPr>
            <a:r>
              <a:rPr lang="en-US" dirty="0"/>
              <a:t>Page 92 of Pearson Custom Text: Project Cost Management and Project Time Management</a:t>
            </a:r>
          </a:p>
          <a:p>
            <a:endParaRPr lang="en-CA" dirty="0"/>
          </a:p>
        </p:txBody>
      </p:sp>
    </p:spTree>
    <p:extLst>
      <p:ext uri="{BB962C8B-B14F-4D97-AF65-F5344CB8AC3E}">
        <p14:creationId xmlns:p14="http://schemas.microsoft.com/office/powerpoint/2010/main" val="369607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81E5-5672-4F81-86EC-287CE467238E}"/>
              </a:ext>
            </a:extLst>
          </p:cNvPr>
          <p:cNvSpPr>
            <a:spLocks noGrp="1"/>
          </p:cNvSpPr>
          <p:nvPr>
            <p:ph type="title"/>
          </p:nvPr>
        </p:nvSpPr>
        <p:spPr/>
        <p:txBody>
          <a:bodyPr/>
          <a:lstStyle/>
          <a:p>
            <a:r>
              <a:rPr lang="en-CA" dirty="0"/>
              <a:t>Objectives of </a:t>
            </a:r>
            <a:br>
              <a:rPr lang="en-CA" dirty="0"/>
            </a:br>
            <a:r>
              <a:rPr lang="en-CA" i="1" dirty="0"/>
              <a:t>perform quantitative risk analysis</a:t>
            </a:r>
          </a:p>
        </p:txBody>
      </p:sp>
      <p:sp>
        <p:nvSpPr>
          <p:cNvPr id="3" name="Content Placeholder 2">
            <a:extLst>
              <a:ext uri="{FF2B5EF4-FFF2-40B4-BE49-F238E27FC236}">
                <a16:creationId xmlns:a16="http://schemas.microsoft.com/office/drawing/2014/main" id="{F51F3A57-205C-42D2-B842-7ABAF7B6E01C}"/>
              </a:ext>
            </a:extLst>
          </p:cNvPr>
          <p:cNvSpPr>
            <a:spLocks noGrp="1"/>
          </p:cNvSpPr>
          <p:nvPr>
            <p:ph idx="1"/>
          </p:nvPr>
        </p:nvSpPr>
        <p:spPr>
          <a:xfrm>
            <a:off x="581192" y="1920256"/>
            <a:ext cx="7989752" cy="4299257"/>
          </a:xfrm>
        </p:spPr>
        <p:txBody>
          <a:bodyPr>
            <a:normAutofit/>
          </a:bodyPr>
          <a:lstStyle/>
          <a:p>
            <a:r>
              <a:rPr lang="en-US" dirty="0"/>
              <a:t>Decide which risks warrant a response.</a:t>
            </a:r>
          </a:p>
          <a:p>
            <a:r>
              <a:rPr lang="en-US" dirty="0"/>
              <a:t>Objectively, numerically evaluate the probability and impact of each risk.</a:t>
            </a:r>
          </a:p>
          <a:p>
            <a:r>
              <a:rPr lang="en-US" dirty="0"/>
              <a:t>Determine overall project risk and make a “go/no go” decision  on project.</a:t>
            </a:r>
          </a:p>
          <a:p>
            <a:r>
              <a:rPr lang="en-US" dirty="0"/>
              <a:t>Determine project cost and time if no further risk management activities are done.</a:t>
            </a:r>
          </a:p>
          <a:p>
            <a:r>
              <a:rPr lang="en-US" dirty="0"/>
              <a:t>Determine probability of completing the project on time and on budget.</a:t>
            </a:r>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20" y="5917628"/>
            <a:ext cx="999831" cy="707197"/>
          </a:xfrm>
          <a:prstGeom prst="rect">
            <a:avLst/>
          </a:prstGeom>
        </p:spPr>
      </p:pic>
    </p:spTree>
    <p:extLst>
      <p:ext uri="{BB962C8B-B14F-4D97-AF65-F5344CB8AC3E}">
        <p14:creationId xmlns:p14="http://schemas.microsoft.com/office/powerpoint/2010/main" val="7101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F50E-89EF-4A19-B9F3-7EB378605210}"/>
              </a:ext>
            </a:extLst>
          </p:cNvPr>
          <p:cNvSpPr>
            <a:spLocks noGrp="1"/>
          </p:cNvSpPr>
          <p:nvPr>
            <p:ph type="title"/>
          </p:nvPr>
        </p:nvSpPr>
        <p:spPr/>
        <p:txBody>
          <a:bodyPr/>
          <a:lstStyle/>
          <a:p>
            <a:r>
              <a:rPr lang="en-CA" dirty="0"/>
              <a:t>Inputs required for quantitative risk analysis</a:t>
            </a:r>
          </a:p>
        </p:txBody>
      </p:sp>
      <p:sp>
        <p:nvSpPr>
          <p:cNvPr id="3" name="Content Placeholder 2">
            <a:extLst>
              <a:ext uri="{FF2B5EF4-FFF2-40B4-BE49-F238E27FC236}">
                <a16:creationId xmlns:a16="http://schemas.microsoft.com/office/drawing/2014/main" id="{18A896BD-0742-4747-BD8D-F0E9DA122DCA}"/>
              </a:ext>
            </a:extLst>
          </p:cNvPr>
          <p:cNvSpPr>
            <a:spLocks noGrp="1"/>
          </p:cNvSpPr>
          <p:nvPr>
            <p:ph idx="1"/>
          </p:nvPr>
        </p:nvSpPr>
        <p:spPr>
          <a:xfrm>
            <a:off x="581192" y="2228004"/>
            <a:ext cx="7989752" cy="2772014"/>
          </a:xfrm>
        </p:spPr>
        <p:txBody>
          <a:bodyPr/>
          <a:lstStyle/>
          <a:p>
            <a:r>
              <a:rPr lang="en-US" dirty="0"/>
              <a:t>Risk Management Plan</a:t>
            </a:r>
          </a:p>
          <a:p>
            <a:r>
              <a:rPr lang="en-US" dirty="0"/>
              <a:t>Risk register so far.  Risks ranked and risks carried forward for further analysis are identified.</a:t>
            </a:r>
          </a:p>
          <a:p>
            <a:r>
              <a:rPr lang="en-US" dirty="0"/>
              <a:t>Historical records: how were similar risks </a:t>
            </a:r>
            <a:r>
              <a:rPr lang="en-US" u="sng" dirty="0"/>
              <a:t>quantified</a:t>
            </a:r>
            <a:r>
              <a:rPr lang="en-US" dirty="0"/>
              <a:t> in the past.</a:t>
            </a:r>
          </a:p>
          <a:p>
            <a:r>
              <a:rPr lang="en-US" dirty="0"/>
              <a:t>Cost management plan and time management plan (and other plans)</a:t>
            </a:r>
          </a:p>
          <a:p>
            <a:endParaRPr lang="en-CA" dirty="0"/>
          </a:p>
        </p:txBody>
      </p:sp>
    </p:spTree>
    <p:extLst>
      <p:ext uri="{BB962C8B-B14F-4D97-AF65-F5344CB8AC3E}">
        <p14:creationId xmlns:p14="http://schemas.microsoft.com/office/powerpoint/2010/main" val="18419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6BF8-C807-4308-B73A-6C8098CED4DD}"/>
              </a:ext>
            </a:extLst>
          </p:cNvPr>
          <p:cNvSpPr>
            <a:spLocks noGrp="1"/>
          </p:cNvSpPr>
          <p:nvPr>
            <p:ph type="title"/>
          </p:nvPr>
        </p:nvSpPr>
        <p:spPr/>
        <p:txBody>
          <a:bodyPr/>
          <a:lstStyle/>
          <a:p>
            <a:r>
              <a:rPr lang="en-CA" dirty="0"/>
              <a:t>Probability and impact</a:t>
            </a:r>
          </a:p>
        </p:txBody>
      </p:sp>
      <p:sp>
        <p:nvSpPr>
          <p:cNvPr id="3" name="Content Placeholder 2">
            <a:extLst>
              <a:ext uri="{FF2B5EF4-FFF2-40B4-BE49-F238E27FC236}">
                <a16:creationId xmlns:a16="http://schemas.microsoft.com/office/drawing/2014/main" id="{607540F7-72BE-4332-909A-C5BE4A84755F}"/>
              </a:ext>
            </a:extLst>
          </p:cNvPr>
          <p:cNvSpPr>
            <a:spLocks noGrp="1"/>
          </p:cNvSpPr>
          <p:nvPr>
            <p:ph idx="1"/>
          </p:nvPr>
        </p:nvSpPr>
        <p:spPr>
          <a:xfrm>
            <a:off x="581191" y="1964766"/>
            <a:ext cx="7676117" cy="4130289"/>
          </a:xfrm>
        </p:spPr>
        <p:txBody>
          <a:bodyPr>
            <a:normAutofit lnSpcReduction="10000"/>
          </a:bodyPr>
          <a:lstStyle/>
          <a:p>
            <a:pPr marL="0" indent="0">
              <a:buNone/>
            </a:pPr>
            <a:r>
              <a:rPr lang="en-US" dirty="0"/>
              <a:t>Ways to </a:t>
            </a:r>
            <a:r>
              <a:rPr lang="en-US" b="1" dirty="0"/>
              <a:t>quantify</a:t>
            </a:r>
            <a:r>
              <a:rPr lang="en-US" dirty="0"/>
              <a:t> probabilities and impacts:</a:t>
            </a:r>
          </a:p>
          <a:p>
            <a:r>
              <a:rPr lang="en-US" dirty="0"/>
              <a:t>Calculate the expected cost and/or time impact.</a:t>
            </a:r>
          </a:p>
          <a:p>
            <a:r>
              <a:rPr lang="en-US" dirty="0"/>
              <a:t>Use historical records.</a:t>
            </a:r>
          </a:p>
          <a:p>
            <a:r>
              <a:rPr lang="en-US" dirty="0"/>
              <a:t>Conduct interviews.</a:t>
            </a:r>
          </a:p>
          <a:p>
            <a:r>
              <a:rPr lang="en-US" dirty="0"/>
              <a:t>Use the Delphi technique (also next slide) </a:t>
            </a:r>
            <a:br>
              <a:rPr lang="en-US" dirty="0"/>
            </a:br>
            <a:r>
              <a:rPr lang="en-US" dirty="0">
                <a:hlinkClick r:id="rId3"/>
              </a:rPr>
              <a:t>https://project-management-knowledge.com/definitions/d/delphi-technique/</a:t>
            </a:r>
            <a:endParaRPr lang="en-US" dirty="0"/>
          </a:p>
          <a:p>
            <a:r>
              <a:rPr lang="en-US" dirty="0"/>
              <a:t>Worst case, if you do not have the objective data: “guesstimate” at a percentage of probability, or a cost or time impact using subjective judgement.</a:t>
            </a:r>
          </a:p>
          <a:p>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520" y="5917628"/>
            <a:ext cx="999831" cy="707197"/>
          </a:xfrm>
          <a:prstGeom prst="rect">
            <a:avLst/>
          </a:prstGeom>
        </p:spPr>
      </p:pic>
    </p:spTree>
    <p:extLst>
      <p:ext uri="{BB962C8B-B14F-4D97-AF65-F5344CB8AC3E}">
        <p14:creationId xmlns:p14="http://schemas.microsoft.com/office/powerpoint/2010/main" val="11579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2F67-DD58-461E-9D4C-67D4A0895A65}"/>
              </a:ext>
            </a:extLst>
          </p:cNvPr>
          <p:cNvSpPr>
            <a:spLocks noGrp="1"/>
          </p:cNvSpPr>
          <p:nvPr>
            <p:ph type="title"/>
          </p:nvPr>
        </p:nvSpPr>
        <p:spPr/>
        <p:txBody>
          <a:bodyPr/>
          <a:lstStyle/>
          <a:p>
            <a:r>
              <a:rPr lang="en-CA" dirty="0"/>
              <a:t>Delphi technique</a:t>
            </a:r>
          </a:p>
        </p:txBody>
      </p:sp>
      <p:pic>
        <p:nvPicPr>
          <p:cNvPr id="2050" name="Picture 2" descr="delphi technique">
            <a:extLst>
              <a:ext uri="{FF2B5EF4-FFF2-40B4-BE49-F238E27FC236}">
                <a16:creationId xmlns:a16="http://schemas.microsoft.com/office/drawing/2014/main" id="{3A60FB40-690A-48EA-A0D5-1ADF2C194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24" y="2805354"/>
            <a:ext cx="7539551" cy="3895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32F296-FD76-4907-88E6-B92DE3F9CE59}"/>
              </a:ext>
            </a:extLst>
          </p:cNvPr>
          <p:cNvSpPr/>
          <p:nvPr/>
        </p:nvSpPr>
        <p:spPr>
          <a:xfrm>
            <a:off x="326571" y="1882024"/>
            <a:ext cx="8708572" cy="923330"/>
          </a:xfrm>
          <a:prstGeom prst="rect">
            <a:avLst/>
          </a:prstGeom>
        </p:spPr>
        <p:txBody>
          <a:bodyPr wrap="square">
            <a:spAutoFit/>
          </a:bodyPr>
          <a:lstStyle/>
          <a:p>
            <a:r>
              <a:rPr lang="en-US" dirty="0"/>
              <a:t>The Delphi Technique is used to solicit opinions and information from a group of experts </a:t>
            </a:r>
            <a:r>
              <a:rPr lang="en-US" b="1" u="sng" dirty="0"/>
              <a:t>anonymously</a:t>
            </a:r>
            <a:r>
              <a:rPr lang="en-US" dirty="0"/>
              <a:t>, to avoid differences of opinions that could damage egos resulting in lower participation and performance of the group. </a:t>
            </a:r>
            <a:endParaRPr lang="en-CA" dirty="0"/>
          </a:p>
        </p:txBody>
      </p:sp>
      <p:sp>
        <p:nvSpPr>
          <p:cNvPr id="6" name="Rectangle 5">
            <a:extLst>
              <a:ext uri="{FF2B5EF4-FFF2-40B4-BE49-F238E27FC236}">
                <a16:creationId xmlns:a16="http://schemas.microsoft.com/office/drawing/2014/main" id="{01C8FCA1-EE91-4082-84C4-062803CAC458}"/>
              </a:ext>
            </a:extLst>
          </p:cNvPr>
          <p:cNvSpPr/>
          <p:nvPr/>
        </p:nvSpPr>
        <p:spPr>
          <a:xfrm>
            <a:off x="7946571" y="6204857"/>
            <a:ext cx="1088572" cy="49593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1092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3979-3896-440D-AB65-006D1C2EB183}"/>
              </a:ext>
            </a:extLst>
          </p:cNvPr>
          <p:cNvSpPr>
            <a:spLocks noGrp="1"/>
          </p:cNvSpPr>
          <p:nvPr>
            <p:ph type="title"/>
          </p:nvPr>
        </p:nvSpPr>
        <p:spPr/>
        <p:txBody>
          <a:bodyPr/>
          <a:lstStyle/>
          <a:p>
            <a:r>
              <a:rPr lang="en-CA" dirty="0"/>
              <a:t>Estimated Monetary Value (EMV)</a:t>
            </a:r>
            <a:br>
              <a:rPr lang="en-CA" dirty="0"/>
            </a:br>
            <a:r>
              <a:rPr lang="en-CA" dirty="0"/>
              <a:t>My bulldozer Broke down! </a:t>
            </a:r>
          </a:p>
        </p:txBody>
      </p:sp>
      <p:sp>
        <p:nvSpPr>
          <p:cNvPr id="3" name="Content Placeholder 2">
            <a:extLst>
              <a:ext uri="{FF2B5EF4-FFF2-40B4-BE49-F238E27FC236}">
                <a16:creationId xmlns:a16="http://schemas.microsoft.com/office/drawing/2014/main" id="{8F18B6BF-704A-48D1-8D2C-4BE1505856D6}"/>
              </a:ext>
            </a:extLst>
          </p:cNvPr>
          <p:cNvSpPr>
            <a:spLocks noGrp="1"/>
          </p:cNvSpPr>
          <p:nvPr>
            <p:ph idx="1"/>
          </p:nvPr>
        </p:nvSpPr>
        <p:spPr>
          <a:xfrm>
            <a:off x="581192" y="1899231"/>
            <a:ext cx="5569237" cy="4717326"/>
          </a:xfrm>
        </p:spPr>
        <p:txBody>
          <a:bodyPr anchor="t">
            <a:normAutofit fontScale="92500" lnSpcReduction="20000"/>
          </a:bodyPr>
          <a:lstStyle/>
          <a:p>
            <a:r>
              <a:rPr lang="en-US" dirty="0"/>
              <a:t>You own a construction company</a:t>
            </a:r>
          </a:p>
          <a:p>
            <a:r>
              <a:rPr lang="en-US" dirty="0"/>
              <a:t>You have only one bulldozer</a:t>
            </a:r>
          </a:p>
          <a:p>
            <a:r>
              <a:rPr lang="en-US" dirty="0"/>
              <a:t>If it breaks down, you can probably fix it yourself but you need to rent another while your equipment is repaired, it costs $2000 per day to rent a bulldozer.</a:t>
            </a:r>
          </a:p>
          <a:p>
            <a:r>
              <a:rPr lang="en-US" dirty="0"/>
              <a:t>Based on previous projects and the age of your bulldozer, there is a 10% chance it will break down.  Repairs would take </a:t>
            </a:r>
            <a:r>
              <a:rPr lang="en-US" b="1" dirty="0"/>
              <a:t>two</a:t>
            </a:r>
            <a:r>
              <a:rPr lang="en-US" dirty="0"/>
              <a:t> days.</a:t>
            </a:r>
          </a:p>
          <a:p>
            <a:r>
              <a:rPr lang="en-US" dirty="0"/>
              <a:t>What is the EMV of a </a:t>
            </a:r>
            <a:r>
              <a:rPr lang="en-US" b="1" dirty="0"/>
              <a:t>potential</a:t>
            </a:r>
            <a:r>
              <a:rPr lang="en-US" dirty="0"/>
              <a:t> bulldozer breakdown considering only the rental cost?</a:t>
            </a:r>
          </a:p>
          <a:p>
            <a:r>
              <a:rPr lang="en-US" dirty="0"/>
              <a:t>There could be other costs or impacts.</a:t>
            </a:r>
          </a:p>
          <a:p>
            <a:r>
              <a:rPr lang="en-US" dirty="0">
                <a:solidFill>
                  <a:srgbClr val="FF0000"/>
                </a:solidFill>
              </a:rPr>
              <a:t>An EMV event that costs money or delays a project is considered </a:t>
            </a:r>
            <a:r>
              <a:rPr lang="en-US" b="1" dirty="0">
                <a:solidFill>
                  <a:srgbClr val="FF0000"/>
                </a:solidFill>
              </a:rPr>
              <a:t>negative</a:t>
            </a:r>
            <a:r>
              <a:rPr lang="en-US" dirty="0">
                <a:solidFill>
                  <a:srgbClr val="FF0000"/>
                </a:solidFill>
              </a:rPr>
              <a:t> (-).  This is the reverse of what we use in our Risk Register.</a:t>
            </a:r>
          </a:p>
        </p:txBody>
      </p:sp>
      <p:pic>
        <p:nvPicPr>
          <p:cNvPr id="4" name="Picture 2" descr="Image result for bulldozer">
            <a:extLst>
              <a:ext uri="{FF2B5EF4-FFF2-40B4-BE49-F238E27FC236}">
                <a16:creationId xmlns:a16="http://schemas.microsoft.com/office/drawing/2014/main" id="{CB7EBDFD-99EE-474D-8699-AD9323DA5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151" y="4648200"/>
            <a:ext cx="2481183" cy="204923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D1E341D-CE5C-4C38-B967-16B815B64C46}"/>
              </a:ext>
            </a:extLst>
          </p:cNvPr>
          <p:cNvSpPr txBox="1">
            <a:spLocks/>
          </p:cNvSpPr>
          <p:nvPr/>
        </p:nvSpPr>
        <p:spPr>
          <a:xfrm>
            <a:off x="6335486" y="2228004"/>
            <a:ext cx="2808514" cy="25290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sz="2000" dirty="0"/>
              <a:t>EMV = 0.10 x -$2000 x 2 days = -$400 or </a:t>
            </a:r>
            <a:r>
              <a:rPr lang="en-CA" sz="2000" b="1" dirty="0"/>
              <a:t>negative</a:t>
            </a:r>
            <a:r>
              <a:rPr lang="en-CA" sz="2000" dirty="0"/>
              <a:t> $400</a:t>
            </a:r>
          </a:p>
          <a:p>
            <a:r>
              <a:rPr lang="en-CA" sz="2000" dirty="0"/>
              <a:t>What do you do with that EMV as you plan your project?</a:t>
            </a:r>
          </a:p>
        </p:txBody>
      </p:sp>
    </p:spTree>
    <p:extLst>
      <p:ext uri="{BB962C8B-B14F-4D97-AF65-F5344CB8AC3E}">
        <p14:creationId xmlns:p14="http://schemas.microsoft.com/office/powerpoint/2010/main" val="163962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noFill/>
        <a:ln w="38100">
          <a:solidFill>
            <a:srgbClr val="FFFF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3602</TotalTime>
  <Words>4127</Words>
  <Application>Microsoft Office PowerPoint</Application>
  <PresentationFormat>On-screen Show (4:3)</PresentationFormat>
  <Paragraphs>591</Paragraphs>
  <Slides>44</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Arial Narrow</vt:lpstr>
      <vt:lpstr>Calibri</vt:lpstr>
      <vt:lpstr>Cambria Math</vt:lpstr>
      <vt:lpstr>Gill Sans MT</vt:lpstr>
      <vt:lpstr>Times New Roman</vt:lpstr>
      <vt:lpstr>Wingdings 2</vt:lpstr>
      <vt:lpstr>Dividend</vt:lpstr>
      <vt:lpstr>Equation</vt:lpstr>
      <vt:lpstr>Module 5 </vt:lpstr>
      <vt:lpstr>Module agenda</vt:lpstr>
      <vt:lpstr>Module agenda</vt:lpstr>
      <vt:lpstr>Perform quantitative risk analysis</vt:lpstr>
      <vt:lpstr>Objectives of  perform quantitative risk analysis</vt:lpstr>
      <vt:lpstr>Inputs required for quantitative risk analysis</vt:lpstr>
      <vt:lpstr>Probability and impact</vt:lpstr>
      <vt:lpstr>Delphi technique</vt:lpstr>
      <vt:lpstr>Estimated Monetary Value (EMV) My bulldozer Broke down! </vt:lpstr>
      <vt:lpstr>Expected monetary value (EMV) of risks</vt:lpstr>
      <vt:lpstr>Emv exercise</vt:lpstr>
      <vt:lpstr>EMV exercise</vt:lpstr>
      <vt:lpstr>EMV exercise – EMV for risks in a project</vt:lpstr>
      <vt:lpstr>EMV exercise – EMV for risks in a project</vt:lpstr>
      <vt:lpstr>EMV exercise</vt:lpstr>
      <vt:lpstr>EMV exercise</vt:lpstr>
      <vt:lpstr>EMV exercise</vt:lpstr>
      <vt:lpstr>EMV exercise</vt:lpstr>
      <vt:lpstr>EMV exercise</vt:lpstr>
      <vt:lpstr>Kilimanjaro expedition quantitative risk analysis</vt:lpstr>
      <vt:lpstr>Kilimanjaro expedition quantitative risk analysis</vt:lpstr>
      <vt:lpstr>Subset of a risk register</vt:lpstr>
      <vt:lpstr>Tools for quantitative analysis</vt:lpstr>
      <vt:lpstr>Tool: monte carlo simulation</vt:lpstr>
      <vt:lpstr>Tool: monte carlo simulation</vt:lpstr>
      <vt:lpstr>Tool: monte carlo simulation</vt:lpstr>
      <vt:lpstr>Tool: monte carlo simulation</vt:lpstr>
      <vt:lpstr>Tool: monte carlo simulation</vt:lpstr>
      <vt:lpstr>Tool: monte carlo simulation</vt:lpstr>
      <vt:lpstr>Tool: decision trees</vt:lpstr>
      <vt:lpstr>Tool: Decision tree exercise</vt:lpstr>
      <vt:lpstr>Tool: Decision tree exercise</vt:lpstr>
      <vt:lpstr>Tool: Decision tree exercise</vt:lpstr>
      <vt:lpstr>Tool: Decision tree exercise</vt:lpstr>
      <vt:lpstr>Tool: Failure modes and effects analysis (FMEA)</vt:lpstr>
      <vt:lpstr>Tool: Failure modes and effects analysis (FMEA)</vt:lpstr>
      <vt:lpstr>Tool: Failure modes and effects analysis (FMEA)</vt:lpstr>
      <vt:lpstr>Steps of perform quantitative risk analysis process</vt:lpstr>
      <vt:lpstr>An alternative quantitative method of calculating project risk factor/score</vt:lpstr>
      <vt:lpstr>An alternative method of calculating project risk factor/score</vt:lpstr>
      <vt:lpstr>An alternative quantitative method of calculating project risk factor/score</vt:lpstr>
      <vt:lpstr>An alternative quantitative method of calculating project risk factor/score</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Hayes, Noel</cp:lastModifiedBy>
  <cp:revision>187</cp:revision>
  <cp:lastPrinted>2020-01-31T16:38:51Z</cp:lastPrinted>
  <dcterms:created xsi:type="dcterms:W3CDTF">2018-08-19T17:39:37Z</dcterms:created>
  <dcterms:modified xsi:type="dcterms:W3CDTF">2024-02-11T18:36:09Z</dcterms:modified>
</cp:coreProperties>
</file>